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8" r:id="rId3"/>
    <p:sldId id="274" r:id="rId4"/>
    <p:sldId id="261" r:id="rId5"/>
    <p:sldId id="262" r:id="rId6"/>
    <p:sldId id="263" r:id="rId7"/>
    <p:sldId id="272" r:id="rId8"/>
    <p:sldId id="273" r:id="rId9"/>
    <p:sldId id="264" r:id="rId10"/>
    <p:sldId id="270" r:id="rId11"/>
    <p:sldId id="265" r:id="rId12"/>
    <p:sldId id="271" r:id="rId13"/>
    <p:sldId id="268" r:id="rId14"/>
    <p:sldId id="269" r:id="rId15"/>
  </p:sldIdLst>
  <p:sldSz cx="12192000" cy="6858000"/>
  <p:notesSz cx="6858000" cy="9144000"/>
  <p:embeddedFontLst>
    <p:embeddedFont>
      <p:font typeface="Abadi" panose="020B0604020104020204" pitchFamily="34" charset="0"/>
      <p:regular r:id="rId16"/>
    </p:embeddedFont>
    <p:embeddedFont>
      <p:font typeface="Californian FB" panose="0207040306080B030204" pitchFamily="18" charset="0"/>
      <p:regular r:id="rId17"/>
      <p:bold r:id="rId18"/>
      <p:italic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114" d="100"/>
          <a:sy n="114" d="100"/>
        </p:scale>
        <p:origin x="3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8D45-596F-4447-B62D-EB2E6E1CAA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3D4DF5-B3CA-4FF2-A9B3-D303B03E5F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F49E91-33B6-4021-A3E4-710AACD5AE08}"/>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5" name="Footer Placeholder 4">
            <a:extLst>
              <a:ext uri="{FF2B5EF4-FFF2-40B4-BE49-F238E27FC236}">
                <a16:creationId xmlns:a16="http://schemas.microsoft.com/office/drawing/2014/main" id="{FE9F7D1B-82C8-46DD-A74D-483BFD506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27BC5-5D87-4548-8602-AF3EBD9FD425}"/>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381763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5E7DB-153A-4D74-B508-CF27DF46C7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998342-CE95-4F82-B252-8F1FE3278C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2AB05-353B-4E6D-B79B-2DB2CD658FF7}"/>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5" name="Footer Placeholder 4">
            <a:extLst>
              <a:ext uri="{FF2B5EF4-FFF2-40B4-BE49-F238E27FC236}">
                <a16:creationId xmlns:a16="http://schemas.microsoft.com/office/drawing/2014/main" id="{94633ADF-B364-4540-9554-350C7D159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C004C-F17B-4587-9D94-E301435C167F}"/>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269917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4E259F-84BD-4A08-839D-9D9F91B050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E19DDE-D7B1-4C2F-8D97-8B89E4C53D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0B80CA-F224-45B3-8643-739B0E07ECC2}"/>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5" name="Footer Placeholder 4">
            <a:extLst>
              <a:ext uri="{FF2B5EF4-FFF2-40B4-BE49-F238E27FC236}">
                <a16:creationId xmlns:a16="http://schemas.microsoft.com/office/drawing/2014/main" id="{D7CAB77E-693C-48FB-9AA4-00959D855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35BDE9-886C-47F2-B37F-236FEC65078D}"/>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98659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E19-219F-4F47-969D-A5C407A825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7F2718-D156-4836-97BC-5CF1323EB2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2E56A-5296-4EDC-A1E4-32BD162A4593}"/>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5" name="Footer Placeholder 4">
            <a:extLst>
              <a:ext uri="{FF2B5EF4-FFF2-40B4-BE49-F238E27FC236}">
                <a16:creationId xmlns:a16="http://schemas.microsoft.com/office/drawing/2014/main" id="{59538E48-BED9-4E97-A192-CFA0B488C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15191-2E94-4123-A587-07D646B67011}"/>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2566430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11B9-A065-469E-86E1-1D792A90C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1A3730-E0FF-447A-A5C4-E6678B1401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93D5392-629C-4D20-A6EE-7D9FFD28BBA3}"/>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5" name="Footer Placeholder 4">
            <a:extLst>
              <a:ext uri="{FF2B5EF4-FFF2-40B4-BE49-F238E27FC236}">
                <a16:creationId xmlns:a16="http://schemas.microsoft.com/office/drawing/2014/main" id="{CD3EAAC3-7B90-4B9B-B364-119075DE6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9B86E5-2B3D-4AC8-82CB-7FF2D3874563}"/>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197304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8B29-901A-490A-A4F5-44053D844C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68B5AA-AFE1-4223-A5D8-A17F270398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97D341-A54F-489F-96DF-A04399244E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75013E-371F-4AA6-8E1A-DD643DF4EC53}"/>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6" name="Footer Placeholder 5">
            <a:extLst>
              <a:ext uri="{FF2B5EF4-FFF2-40B4-BE49-F238E27FC236}">
                <a16:creationId xmlns:a16="http://schemas.microsoft.com/office/drawing/2014/main" id="{6FC2B736-3417-44DA-A069-D84B6F2E65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8D6D9F-5A50-4394-AAA3-E267BEE2D1A8}"/>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122737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AA3AB-0B3C-487F-AA7F-A9A8B8EB1A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75B82D-49B4-43D6-ACC0-2CBFBD57B2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D20811-9155-4947-9D3A-5585885EDAF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CB0793-9F8B-4992-94CF-2C21133099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0F9ECD-5994-4ED4-B85E-5EDA483887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0216CC-EF73-4BCA-A98D-46EFCB6FCF0D}"/>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8" name="Footer Placeholder 7">
            <a:extLst>
              <a:ext uri="{FF2B5EF4-FFF2-40B4-BE49-F238E27FC236}">
                <a16:creationId xmlns:a16="http://schemas.microsoft.com/office/drawing/2014/main" id="{44C3CCA7-799C-4520-BF07-8BF8FC8372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BF8A9B-3EB7-4A0A-9DCA-75F7BF153131}"/>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287814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69C5-B23D-49C3-B159-0376AA4192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BF97AD-B600-405A-BD4D-6370D8D1E5B9}"/>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4" name="Footer Placeholder 3">
            <a:extLst>
              <a:ext uri="{FF2B5EF4-FFF2-40B4-BE49-F238E27FC236}">
                <a16:creationId xmlns:a16="http://schemas.microsoft.com/office/drawing/2014/main" id="{069BB4D2-7096-462A-BFD4-729CB92BC9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AD8184-7119-4D55-BC90-88C0EEF66D5E}"/>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392300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027EA4-3620-4E58-8BB8-CA41C17A3671}"/>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3" name="Footer Placeholder 2">
            <a:extLst>
              <a:ext uri="{FF2B5EF4-FFF2-40B4-BE49-F238E27FC236}">
                <a16:creationId xmlns:a16="http://schemas.microsoft.com/office/drawing/2014/main" id="{42591452-B97C-46DB-8213-F80B1D2657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E3E0AE-A2B8-4EC8-B647-17AD1ABFCFFB}"/>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4189029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6BE71-3518-4273-B05D-36D1D1D58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D8C5A8-F60C-471C-A5D2-1038FD0F53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1A31AB-661A-4EDD-8DBA-4214E5E11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DDFF50-795C-428C-A2EC-7F7C65A4FAC7}"/>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6" name="Footer Placeholder 5">
            <a:extLst>
              <a:ext uri="{FF2B5EF4-FFF2-40B4-BE49-F238E27FC236}">
                <a16:creationId xmlns:a16="http://schemas.microsoft.com/office/drawing/2014/main" id="{9BCF01E3-1AB8-438D-A68C-6E9232BC6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B3A5AD-E4C0-4F20-A3F1-D5F805D7E544}"/>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56537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36F8F-8521-4C28-8C00-EC95BBF84B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1AD647-612B-442B-BB7D-D18D50882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CF9143-B37E-4C13-AC39-2889264F5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0B0D63-0B10-4813-8B6E-9C10E9C24945}"/>
              </a:ext>
            </a:extLst>
          </p:cNvPr>
          <p:cNvSpPr>
            <a:spLocks noGrp="1"/>
          </p:cNvSpPr>
          <p:nvPr>
            <p:ph type="dt" sz="half" idx="10"/>
          </p:nvPr>
        </p:nvSpPr>
        <p:spPr/>
        <p:txBody>
          <a:bodyPr/>
          <a:lstStyle/>
          <a:p>
            <a:fld id="{8D05CCE7-5E2D-4EC1-A6D4-ED3A87225FB1}" type="datetimeFigureOut">
              <a:rPr lang="en-US" smtClean="0"/>
              <a:t>1/10/2024</a:t>
            </a:fld>
            <a:endParaRPr lang="en-US"/>
          </a:p>
        </p:txBody>
      </p:sp>
      <p:sp>
        <p:nvSpPr>
          <p:cNvPr id="6" name="Footer Placeholder 5">
            <a:extLst>
              <a:ext uri="{FF2B5EF4-FFF2-40B4-BE49-F238E27FC236}">
                <a16:creationId xmlns:a16="http://schemas.microsoft.com/office/drawing/2014/main" id="{DBA2DF28-4A6B-4184-8C94-14C607EFD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47EDA2-18A2-4852-A373-A8AA95B0824A}"/>
              </a:ext>
            </a:extLst>
          </p:cNvPr>
          <p:cNvSpPr>
            <a:spLocks noGrp="1"/>
          </p:cNvSpPr>
          <p:nvPr>
            <p:ph type="sldNum" sz="quarter" idx="12"/>
          </p:nvPr>
        </p:nvSpPr>
        <p:spPr/>
        <p:txBody>
          <a:bodyPr/>
          <a:lstStyle/>
          <a:p>
            <a:fld id="{565D6CD2-3C3D-4852-8988-5C8199F7EA0D}" type="slidenum">
              <a:rPr lang="en-US" smtClean="0"/>
              <a:t>‹#›</a:t>
            </a:fld>
            <a:endParaRPr lang="en-US"/>
          </a:p>
        </p:txBody>
      </p:sp>
    </p:spTree>
    <p:extLst>
      <p:ext uri="{BB962C8B-B14F-4D97-AF65-F5344CB8AC3E}">
        <p14:creationId xmlns:p14="http://schemas.microsoft.com/office/powerpoint/2010/main" val="150901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94958-C73D-4247-A954-3D6738C692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0CADB7-B157-4EDB-87F4-194EE18E12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ABD248-E6DB-448F-B43A-2800D758AC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5CCE7-5E2D-4EC1-A6D4-ED3A87225FB1}" type="datetimeFigureOut">
              <a:rPr lang="en-US" smtClean="0"/>
              <a:t>1/10/2024</a:t>
            </a:fld>
            <a:endParaRPr lang="en-US"/>
          </a:p>
        </p:txBody>
      </p:sp>
      <p:sp>
        <p:nvSpPr>
          <p:cNvPr id="5" name="Footer Placeholder 4">
            <a:extLst>
              <a:ext uri="{FF2B5EF4-FFF2-40B4-BE49-F238E27FC236}">
                <a16:creationId xmlns:a16="http://schemas.microsoft.com/office/drawing/2014/main" id="{5998E2CD-0B78-4AD6-98B8-064FA5991C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B28CCC-6711-4AC6-8C41-D379A33EA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D6CD2-3C3D-4852-8988-5C8199F7EA0D}" type="slidenum">
              <a:rPr lang="en-US" smtClean="0"/>
              <a:t>‹#›</a:t>
            </a:fld>
            <a:endParaRPr lang="en-US"/>
          </a:p>
        </p:txBody>
      </p:sp>
    </p:spTree>
    <p:extLst>
      <p:ext uri="{BB962C8B-B14F-4D97-AF65-F5344CB8AC3E}">
        <p14:creationId xmlns:p14="http://schemas.microsoft.com/office/powerpoint/2010/main" val="70595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E18AF14-7BD1-42B8-90A3-F2E5A64458DF}"/>
              </a:ext>
            </a:extLst>
          </p:cNvPr>
          <p:cNvGrpSpPr/>
          <p:nvPr/>
        </p:nvGrpSpPr>
        <p:grpSpPr>
          <a:xfrm>
            <a:off x="0" y="0"/>
            <a:ext cx="12192000" cy="6858000"/>
            <a:chOff x="0" y="0"/>
            <a:chExt cx="12192000" cy="6858000"/>
          </a:xfrm>
        </p:grpSpPr>
        <p:pic>
          <p:nvPicPr>
            <p:cNvPr id="3" name="Picture 2">
              <a:extLst>
                <a:ext uri="{FF2B5EF4-FFF2-40B4-BE49-F238E27FC236}">
                  <a16:creationId xmlns:a16="http://schemas.microsoft.com/office/drawing/2014/main" id="{9DEA808F-C1A3-4E92-B618-FC5A186AEF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762DEA35-2B6C-46A4-9A48-9C59BBBB3806}"/>
                </a:ext>
              </a:extLst>
            </p:cNvPr>
            <p:cNvSpPr txBox="1"/>
            <p:nvPr/>
          </p:nvSpPr>
          <p:spPr>
            <a:xfrm>
              <a:off x="9787466" y="5063066"/>
              <a:ext cx="846667" cy="369332"/>
            </a:xfrm>
            <a:prstGeom prst="rect">
              <a:avLst/>
            </a:prstGeom>
            <a:noFill/>
          </p:spPr>
          <p:txBody>
            <a:bodyPr wrap="square" rtlCol="0">
              <a:spAutoFit/>
            </a:bodyPr>
            <a:lstStyle/>
            <a:p>
              <a:r>
                <a:rPr lang="en-US" dirty="0">
                  <a:solidFill>
                    <a:srgbClr val="FF0000"/>
                  </a:solidFill>
                  <a:latin typeface="AR CENA" panose="02000000000000000000" pitchFamily="2" charset="0"/>
                </a:rPr>
                <a:t>109</a:t>
              </a:r>
            </a:p>
          </p:txBody>
        </p:sp>
      </p:grpSp>
    </p:spTree>
    <p:extLst>
      <p:ext uri="{BB962C8B-B14F-4D97-AF65-F5344CB8AC3E}">
        <p14:creationId xmlns:p14="http://schemas.microsoft.com/office/powerpoint/2010/main" val="3541385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E94435B-D085-475D-92C5-A6741669B2A0}"/>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7264" y="6508872"/>
            <a:ext cx="2667000" cy="369332"/>
          </a:xfrm>
          <a:prstGeom prst="rect">
            <a:avLst/>
          </a:prstGeom>
          <a:noFill/>
        </p:spPr>
        <p:txBody>
          <a:bodyPr wrap="square" rtlCol="0">
            <a:spAutoFit/>
          </a:bodyPr>
          <a:lstStyle/>
          <a:p>
            <a:r>
              <a:rPr lang="en-US" dirty="0">
                <a:solidFill>
                  <a:schemeClr val="bg1"/>
                </a:solidFill>
              </a:rPr>
              <a:t>Moroni 10:4</a:t>
            </a:r>
          </a:p>
        </p:txBody>
      </p:sp>
      <p:pic>
        <p:nvPicPr>
          <p:cNvPr id="7" name="Picture 6">
            <a:extLst>
              <a:ext uri="{FF2B5EF4-FFF2-40B4-BE49-F238E27FC236}">
                <a16:creationId xmlns:a16="http://schemas.microsoft.com/office/drawing/2014/main" id="{1BF42552-9DF8-433E-8DA4-D45D12B68C17}"/>
              </a:ext>
            </a:extLst>
          </p:cNvPr>
          <p:cNvPicPr>
            <a:picLocks noChangeAspect="1"/>
          </p:cNvPicPr>
          <p:nvPr/>
        </p:nvPicPr>
        <p:blipFill rotWithShape="1">
          <a:blip r:embed="rId2">
            <a:extLst>
              <a:ext uri="{28A0092B-C50C-407E-A947-70E740481C1C}">
                <a14:useLocalDpi xmlns:a14="http://schemas.microsoft.com/office/drawing/2010/main" val="0"/>
              </a:ext>
            </a:extLst>
          </a:blip>
          <a:srcRect l="19050" t="4898" r="22713"/>
          <a:stretch/>
        </p:blipFill>
        <p:spPr>
          <a:xfrm>
            <a:off x="6708170" y="2395728"/>
            <a:ext cx="5105878" cy="4297810"/>
          </a:xfrm>
          <a:prstGeom prst="rect">
            <a:avLst/>
          </a:prstGeom>
        </p:spPr>
      </p:pic>
      <p:sp>
        <p:nvSpPr>
          <p:cNvPr id="2" name="Rectangle 1">
            <a:extLst>
              <a:ext uri="{FF2B5EF4-FFF2-40B4-BE49-F238E27FC236}">
                <a16:creationId xmlns:a16="http://schemas.microsoft.com/office/drawing/2014/main" id="{0CF270AF-068E-410B-936F-20991F239E60}"/>
              </a:ext>
            </a:extLst>
          </p:cNvPr>
          <p:cNvSpPr/>
          <p:nvPr/>
        </p:nvSpPr>
        <p:spPr>
          <a:xfrm>
            <a:off x="256032" y="390473"/>
            <a:ext cx="6452138" cy="2677656"/>
          </a:xfrm>
          <a:prstGeom prst="rect">
            <a:avLst/>
          </a:prstGeom>
        </p:spPr>
        <p:txBody>
          <a:bodyPr wrap="square">
            <a:spAutoFit/>
          </a:bodyPr>
          <a:lstStyle/>
          <a:p>
            <a:r>
              <a:rPr lang="en-US" sz="2800" b="1" i="0" dirty="0">
                <a:solidFill>
                  <a:schemeClr val="bg1"/>
                </a:solidFill>
                <a:effectLst/>
                <a:latin typeface="Abadi" panose="020B0604020104020204" pitchFamily="34" charset="0"/>
              </a:rPr>
              <a:t>If we </a:t>
            </a:r>
            <a:r>
              <a:rPr lang="en-US" sz="2800" b="1" dirty="0">
                <a:solidFill>
                  <a:schemeClr val="bg1"/>
                </a:solidFill>
                <a:latin typeface="Abadi" panose="020B0604020104020204" pitchFamily="34" charset="0"/>
              </a:rPr>
              <a:t>read the Book of Mormon</a:t>
            </a:r>
            <a:r>
              <a:rPr lang="en-US" sz="2800" b="1" i="0" dirty="0">
                <a:solidFill>
                  <a:schemeClr val="bg1"/>
                </a:solidFill>
                <a:effectLst/>
                <a:latin typeface="Abadi" panose="020B0604020104020204" pitchFamily="34" charset="0"/>
              </a:rPr>
              <a:t>, remember and ponder the Lord’s mercy, and ask God sincerely with faith in Jesus Christ, then we will receive a testimony of the Book of Mormon by the power of the Holy Ghost.</a:t>
            </a:r>
            <a:endParaRPr lang="en-US" sz="2800" dirty="0">
              <a:solidFill>
                <a:schemeClr val="bg1"/>
              </a:solidFill>
              <a:latin typeface="Abadi" panose="020B0604020104020204" pitchFamily="34" charset="0"/>
            </a:endParaRPr>
          </a:p>
        </p:txBody>
      </p:sp>
    </p:spTree>
    <p:extLst>
      <p:ext uri="{BB962C8B-B14F-4D97-AF65-F5344CB8AC3E}">
        <p14:creationId xmlns:p14="http://schemas.microsoft.com/office/powerpoint/2010/main" val="100285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E8A2C0A-4D7D-400B-8BEE-C4270CCEA3AF}"/>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52600" y="1"/>
            <a:ext cx="8686800" cy="1015663"/>
          </a:xfrm>
          <a:prstGeom prst="rect">
            <a:avLst/>
          </a:prstGeom>
          <a:noFill/>
        </p:spPr>
        <p:txBody>
          <a:bodyPr wrap="square" rtlCol="0">
            <a:spAutoFit/>
          </a:bodyPr>
          <a:lstStyle/>
          <a:p>
            <a:pPr algn="ctr"/>
            <a:r>
              <a:rPr lang="en-US" sz="6000" dirty="0">
                <a:solidFill>
                  <a:schemeClr val="bg1"/>
                </a:solidFill>
                <a:latin typeface="AR JULIAN" pitchFamily="2" charset="0"/>
              </a:rPr>
              <a:t>Receive</a:t>
            </a:r>
          </a:p>
        </p:txBody>
      </p:sp>
      <p:sp>
        <p:nvSpPr>
          <p:cNvPr id="14" name="TextBox 13"/>
          <p:cNvSpPr txBox="1"/>
          <p:nvPr/>
        </p:nvSpPr>
        <p:spPr>
          <a:xfrm>
            <a:off x="243840" y="6488668"/>
            <a:ext cx="3962400" cy="369332"/>
          </a:xfrm>
          <a:prstGeom prst="rect">
            <a:avLst/>
          </a:prstGeom>
          <a:noFill/>
        </p:spPr>
        <p:txBody>
          <a:bodyPr wrap="square" rtlCol="0">
            <a:spAutoFit/>
          </a:bodyPr>
          <a:lstStyle/>
          <a:p>
            <a:r>
              <a:rPr lang="en-US" dirty="0">
                <a:solidFill>
                  <a:schemeClr val="bg1"/>
                </a:solidFill>
              </a:rPr>
              <a:t>Moroni 10:27-29   Ezra Taft Benson</a:t>
            </a:r>
          </a:p>
        </p:txBody>
      </p:sp>
      <p:grpSp>
        <p:nvGrpSpPr>
          <p:cNvPr id="16" name="Group 15"/>
          <p:cNvGrpSpPr/>
          <p:nvPr/>
        </p:nvGrpSpPr>
        <p:grpSpPr>
          <a:xfrm>
            <a:off x="566928" y="568012"/>
            <a:ext cx="3962400" cy="1828800"/>
            <a:chOff x="965200" y="2286000"/>
            <a:chExt cx="7264400" cy="2743200"/>
          </a:xfrm>
        </p:grpSpPr>
        <p:grpSp>
          <p:nvGrpSpPr>
            <p:cNvPr id="18" name="Group 18"/>
            <p:cNvGrpSpPr/>
            <p:nvPr/>
          </p:nvGrpSpPr>
          <p:grpSpPr>
            <a:xfrm>
              <a:off x="965200" y="2286000"/>
              <a:ext cx="7264400" cy="2743200"/>
              <a:chOff x="965200" y="2286000"/>
              <a:chExt cx="7327900" cy="2743200"/>
            </a:xfrm>
          </p:grpSpPr>
          <p:sp>
            <p:nvSpPr>
              <p:cNvPr id="27" name="Rectangle 26"/>
              <p:cNvSpPr/>
              <p:nvPr/>
            </p:nvSpPr>
            <p:spPr>
              <a:xfrm>
                <a:off x="990600" y="2286000"/>
                <a:ext cx="7302500" cy="2466242"/>
              </a:xfrm>
              <a:prstGeom prst="rect">
                <a:avLst/>
              </a:prstGeom>
              <a:solidFill>
                <a:srgbClr val="1C766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965200" y="4739054"/>
                <a:ext cx="7302500" cy="290146"/>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965200" y="4787412"/>
                <a:ext cx="7302500"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8" idx="1"/>
                <a:endCxn id="28" idx="3"/>
              </p:cNvCxnSpPr>
              <p:nvPr/>
            </p:nvCxnSpPr>
            <p:spPr>
              <a:xfrm>
                <a:off x="965200" y="4884127"/>
                <a:ext cx="7302500"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65200" y="4980842"/>
                <a:ext cx="7302500"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104900" y="2400300"/>
              <a:ext cx="7010401" cy="2354490"/>
            </a:xfrm>
            <a:prstGeom prst="rect">
              <a:avLst/>
            </a:prstGeom>
            <a:noFill/>
          </p:spPr>
          <p:txBody>
            <a:bodyPr wrap="square" rtlCol="0">
              <a:spAutoFit/>
            </a:bodyPr>
            <a:lstStyle/>
            <a:p>
              <a:pPr algn="ctr"/>
              <a:r>
                <a:rPr lang="en-US" sz="2400" dirty="0">
                  <a:solidFill>
                    <a:schemeClr val="bg1"/>
                  </a:solidFill>
                </a:rPr>
                <a:t>Those who have received the Book of Mormon will be accountable to God for how they respond to it</a:t>
              </a:r>
            </a:p>
          </p:txBody>
        </p:sp>
      </p:grpSp>
      <p:sp>
        <p:nvSpPr>
          <p:cNvPr id="34" name="Rectangle 33"/>
          <p:cNvSpPr/>
          <p:nvPr/>
        </p:nvSpPr>
        <p:spPr>
          <a:xfrm>
            <a:off x="518873" y="2609265"/>
            <a:ext cx="4398264" cy="2862322"/>
          </a:xfrm>
          <a:prstGeom prst="rect">
            <a:avLst/>
          </a:prstGeom>
        </p:spPr>
        <p:txBody>
          <a:bodyPr wrap="square">
            <a:spAutoFit/>
          </a:bodyPr>
          <a:lstStyle/>
          <a:p>
            <a:r>
              <a:rPr lang="en-US" sz="2000" dirty="0">
                <a:solidFill>
                  <a:schemeClr val="bg1"/>
                </a:solidFill>
              </a:rPr>
              <a:t>“After indicating that those who receive the Book of Mormon with faith, working righteousness, will receive a crown of eternal glory (see D&amp;C 20:14), </a:t>
            </a:r>
          </a:p>
          <a:p>
            <a:endParaRPr lang="en-US" sz="2000" dirty="0">
              <a:solidFill>
                <a:schemeClr val="bg1"/>
              </a:solidFill>
            </a:endParaRPr>
          </a:p>
          <a:p>
            <a:r>
              <a:rPr lang="en-US" sz="2000" dirty="0">
                <a:solidFill>
                  <a:schemeClr val="bg1"/>
                </a:solidFill>
              </a:rPr>
              <a:t>the Lord follows with this warning: “But those who harden their hearts in unbelief, and reject it, it shall turn to their own condemnation.” (D&amp;C 20:15.)</a:t>
            </a:r>
          </a:p>
        </p:txBody>
      </p:sp>
      <p:sp>
        <p:nvSpPr>
          <p:cNvPr id="35" name="Rectangle 34"/>
          <p:cNvSpPr/>
          <p:nvPr/>
        </p:nvSpPr>
        <p:spPr>
          <a:xfrm>
            <a:off x="5699760" y="2903377"/>
            <a:ext cx="6248400" cy="2862322"/>
          </a:xfrm>
          <a:prstGeom prst="rect">
            <a:avLst/>
          </a:prstGeom>
        </p:spPr>
        <p:txBody>
          <a:bodyPr wrap="square">
            <a:spAutoFit/>
          </a:bodyPr>
          <a:lstStyle/>
          <a:p>
            <a:r>
              <a:rPr lang="en-US" sz="2000" dirty="0">
                <a:solidFill>
                  <a:schemeClr val="bg1"/>
                </a:solidFill>
              </a:rPr>
              <a:t>“The word </a:t>
            </a:r>
            <a:r>
              <a:rPr lang="en-US" sz="2000" i="1" dirty="0">
                <a:solidFill>
                  <a:schemeClr val="bg1"/>
                </a:solidFill>
              </a:rPr>
              <a:t>testament</a:t>
            </a:r>
            <a:r>
              <a:rPr lang="en-US" sz="2000" dirty="0">
                <a:solidFill>
                  <a:schemeClr val="bg1"/>
                </a:solidFill>
              </a:rPr>
              <a:t> is the English rendering of a Greek word that can also be translated as </a:t>
            </a:r>
            <a:r>
              <a:rPr lang="en-US" sz="2000" i="1" dirty="0">
                <a:solidFill>
                  <a:schemeClr val="bg1"/>
                </a:solidFill>
              </a:rPr>
              <a:t>covenant.</a:t>
            </a:r>
            <a:r>
              <a:rPr lang="en-US" sz="2000" dirty="0">
                <a:solidFill>
                  <a:schemeClr val="bg1"/>
                </a:solidFill>
              </a:rPr>
              <a:t> Is this what the Lord meant when He called the Book of Mormon the “new covenant”? </a:t>
            </a:r>
          </a:p>
          <a:p>
            <a:endParaRPr lang="en-US" sz="2000" dirty="0">
              <a:solidFill>
                <a:schemeClr val="bg1"/>
              </a:solidFill>
            </a:endParaRPr>
          </a:p>
          <a:p>
            <a:r>
              <a:rPr lang="en-US" sz="2000" dirty="0">
                <a:solidFill>
                  <a:schemeClr val="bg1"/>
                </a:solidFill>
              </a:rPr>
              <a:t>It is indeed another testament or witness of Jesus. This is one of the reasons why we have recently added the words </a:t>
            </a:r>
            <a:r>
              <a:rPr lang="en-US" sz="2000" i="1" dirty="0">
                <a:solidFill>
                  <a:schemeClr val="bg1"/>
                </a:solidFill>
              </a:rPr>
              <a:t>Another Testament of Jesus Christ</a:t>
            </a:r>
            <a:r>
              <a:rPr lang="en-US" sz="2000" dirty="0">
                <a:solidFill>
                  <a:schemeClr val="bg1"/>
                </a:solidFill>
              </a:rPr>
              <a:t> to the title of the Book of Mormon.”</a:t>
            </a:r>
          </a:p>
        </p:txBody>
      </p:sp>
      <p:pic>
        <p:nvPicPr>
          <p:cNvPr id="3" name="Picture 2">
            <a:extLst>
              <a:ext uri="{FF2B5EF4-FFF2-40B4-BE49-F238E27FC236}">
                <a16:creationId xmlns:a16="http://schemas.microsoft.com/office/drawing/2014/main" id="{C07849D1-E26D-4933-96EB-F00DBA397F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250" y="436684"/>
            <a:ext cx="3219450" cy="2209800"/>
          </a:xfrm>
          <a:prstGeom prst="rect">
            <a:avLst/>
          </a:prstGeom>
        </p:spPr>
      </p:pic>
      <p:pic>
        <p:nvPicPr>
          <p:cNvPr id="4" name="Picture 3" descr="A person in a suit and tie&#10;&#10;Description automatically generated">
            <a:extLst>
              <a:ext uri="{FF2B5EF4-FFF2-40B4-BE49-F238E27FC236}">
                <a16:creationId xmlns:a16="http://schemas.microsoft.com/office/drawing/2014/main" id="{584B8B86-ACAE-DC61-0346-FFCAE5DCC3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533" y="5549861"/>
            <a:ext cx="826258" cy="1168982"/>
          </a:xfrm>
          <a:prstGeom prst="rect">
            <a:avLst/>
          </a:prstGeom>
        </p:spPr>
      </p:pic>
    </p:spTree>
    <p:extLst>
      <p:ext uri="{BB962C8B-B14F-4D97-AF65-F5344CB8AC3E}">
        <p14:creationId xmlns:p14="http://schemas.microsoft.com/office/powerpoint/2010/main" val="241288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E94435B-D085-475D-92C5-A6741669B2A0}"/>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509DABA-EA9F-4AB0-A45C-74FE9A513CB4}"/>
              </a:ext>
            </a:extLst>
          </p:cNvPr>
          <p:cNvSpPr/>
          <p:nvPr/>
        </p:nvSpPr>
        <p:spPr>
          <a:xfrm>
            <a:off x="248412" y="286499"/>
            <a:ext cx="5279136" cy="4401205"/>
          </a:xfrm>
          <a:prstGeom prst="rect">
            <a:avLst/>
          </a:prstGeom>
        </p:spPr>
        <p:txBody>
          <a:bodyPr wrap="square">
            <a:spAutoFit/>
          </a:bodyPr>
          <a:lstStyle/>
          <a:p>
            <a:pPr fontAlgn="base"/>
            <a:r>
              <a:rPr lang="en-US" sz="2800" b="0" i="0" dirty="0">
                <a:solidFill>
                  <a:schemeClr val="bg1"/>
                </a:solidFill>
                <a:effectLst/>
                <a:latin typeface="DistrictThin"/>
              </a:rPr>
              <a:t>“If you are not reading the Book of Mormon each day, please do so. If you will read it prayerfully and with a sincere desire to know the truth, the Holy Ghost will manifest its truth to you. If it is true—and I solemnly testify that it </a:t>
            </a:r>
            <a:r>
              <a:rPr lang="en-US" sz="2800" b="0" i="1" dirty="0">
                <a:solidFill>
                  <a:schemeClr val="bg1"/>
                </a:solidFill>
                <a:effectLst/>
                <a:latin typeface="DistrictThin"/>
              </a:rPr>
              <a:t>is</a:t>
            </a:r>
            <a:r>
              <a:rPr lang="en-US" sz="2800" b="0" i="0" dirty="0">
                <a:solidFill>
                  <a:schemeClr val="bg1"/>
                </a:solidFill>
                <a:effectLst/>
                <a:latin typeface="DistrictThin"/>
              </a:rPr>
              <a:t>—then Joseph Smith was a prophet who saw </a:t>
            </a:r>
            <a:r>
              <a:rPr lang="en-US" sz="2800" dirty="0">
                <a:solidFill>
                  <a:schemeClr val="bg1"/>
                </a:solidFill>
                <a:latin typeface="DistrictThin"/>
              </a:rPr>
              <a:t>God the Father</a:t>
            </a:r>
            <a:r>
              <a:rPr lang="en-US" sz="2800" b="0" i="0" dirty="0">
                <a:solidFill>
                  <a:schemeClr val="bg1"/>
                </a:solidFill>
                <a:effectLst/>
                <a:latin typeface="DistrictThin"/>
              </a:rPr>
              <a:t> and His Son, Jesus Christ.</a:t>
            </a:r>
          </a:p>
        </p:txBody>
      </p:sp>
      <p:sp>
        <p:nvSpPr>
          <p:cNvPr id="4" name="Rectangle 3">
            <a:extLst>
              <a:ext uri="{FF2B5EF4-FFF2-40B4-BE49-F238E27FC236}">
                <a16:creationId xmlns:a16="http://schemas.microsoft.com/office/drawing/2014/main" id="{C2158B73-F525-4053-B886-35009E1515DF}"/>
              </a:ext>
            </a:extLst>
          </p:cNvPr>
          <p:cNvSpPr/>
          <p:nvPr/>
        </p:nvSpPr>
        <p:spPr>
          <a:xfrm>
            <a:off x="6224016" y="3539275"/>
            <a:ext cx="5760720" cy="3108543"/>
          </a:xfrm>
          <a:prstGeom prst="rect">
            <a:avLst/>
          </a:prstGeom>
        </p:spPr>
        <p:txBody>
          <a:bodyPr wrap="square">
            <a:spAutoFit/>
          </a:bodyPr>
          <a:lstStyle/>
          <a:p>
            <a:pPr fontAlgn="base"/>
            <a:r>
              <a:rPr lang="en-US" sz="2800" dirty="0">
                <a:solidFill>
                  <a:schemeClr val="bg1"/>
                </a:solidFill>
                <a:latin typeface="DistrictThin"/>
              </a:rPr>
              <a:t>“Because the Book of Mormon is true, The Church of Jesus Christ of Latter-day Saints is the Lord’s Church on the earth, and the holy priesthood of God has been restored for the benefit and blessing of His children.” </a:t>
            </a:r>
          </a:p>
          <a:p>
            <a:pPr fontAlgn="base"/>
            <a:r>
              <a:rPr lang="en-US" sz="2800" dirty="0">
                <a:solidFill>
                  <a:schemeClr val="bg1"/>
                </a:solidFill>
                <a:latin typeface="DistrictThin"/>
              </a:rPr>
              <a:t>Thomas S. Monson</a:t>
            </a:r>
          </a:p>
        </p:txBody>
      </p:sp>
      <p:pic>
        <p:nvPicPr>
          <p:cNvPr id="9" name="Picture 8">
            <a:extLst>
              <a:ext uri="{FF2B5EF4-FFF2-40B4-BE49-F238E27FC236}">
                <a16:creationId xmlns:a16="http://schemas.microsoft.com/office/drawing/2014/main" id="{3A48CC83-BDCB-4502-A87D-2849202885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9422" y="210182"/>
            <a:ext cx="2615756" cy="3324541"/>
          </a:xfrm>
          <a:prstGeom prst="rect">
            <a:avLst/>
          </a:prstGeom>
        </p:spPr>
      </p:pic>
    </p:spTree>
    <p:extLst>
      <p:ext uri="{BB962C8B-B14F-4D97-AF65-F5344CB8AC3E}">
        <p14:creationId xmlns:p14="http://schemas.microsoft.com/office/powerpoint/2010/main" val="176683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4D8ECB1-CED1-4337-AEE2-74A8A405D615}"/>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7952" y="92075"/>
            <a:ext cx="8839200" cy="5909310"/>
          </a:xfrm>
          <a:prstGeom prst="rect">
            <a:avLst/>
          </a:prstGeom>
          <a:noFill/>
        </p:spPr>
        <p:txBody>
          <a:bodyPr wrap="square" rtlCol="0">
            <a:spAutoFit/>
          </a:bodyPr>
          <a:lstStyle/>
          <a:p>
            <a:r>
              <a:rPr lang="en-US" dirty="0">
                <a:solidFill>
                  <a:schemeClr val="bg1"/>
                </a:solidFill>
              </a:rPr>
              <a:t>Sources:</a:t>
            </a:r>
          </a:p>
          <a:p>
            <a:r>
              <a:rPr lang="en-US" dirty="0">
                <a:solidFill>
                  <a:schemeClr val="bg1"/>
                </a:solidFill>
              </a:rPr>
              <a:t>Videos:</a:t>
            </a:r>
          </a:p>
          <a:p>
            <a:r>
              <a:rPr lang="en-US" dirty="0">
                <a:solidFill>
                  <a:schemeClr val="bg1"/>
                </a:solidFill>
              </a:rPr>
              <a:t>The Power of the Book of Mormon</a:t>
            </a:r>
          </a:p>
          <a:p>
            <a:r>
              <a:rPr lang="en-US" dirty="0">
                <a:solidFill>
                  <a:schemeClr val="bg1"/>
                </a:solidFill>
              </a:rPr>
              <a:t>Test Moroni’s Promise (2:43)</a:t>
            </a:r>
          </a:p>
          <a:p>
            <a:r>
              <a:rPr lang="en-US" dirty="0">
                <a:solidFill>
                  <a:schemeClr val="bg1"/>
                </a:solidFill>
              </a:rPr>
              <a:t>A Book With A Promise (2:21)</a:t>
            </a:r>
          </a:p>
          <a:p>
            <a:endParaRPr lang="en-US" dirty="0">
              <a:solidFill>
                <a:schemeClr val="bg1"/>
              </a:solidFill>
            </a:endParaRPr>
          </a:p>
          <a:p>
            <a:endParaRPr lang="en-US" dirty="0">
              <a:solidFill>
                <a:schemeClr val="bg1"/>
              </a:solidFill>
            </a:endParaRPr>
          </a:p>
          <a:p>
            <a:r>
              <a:rPr lang="en-US" dirty="0">
                <a:solidFill>
                  <a:schemeClr val="bg1"/>
                </a:solidFill>
              </a:rPr>
              <a:t>Elder Tad R. </a:t>
            </a:r>
            <a:r>
              <a:rPr lang="en-US" dirty="0" err="1">
                <a:solidFill>
                  <a:schemeClr val="bg1"/>
                </a:solidFill>
              </a:rPr>
              <a:t>Callister</a:t>
            </a:r>
            <a:r>
              <a:rPr lang="en-US" dirty="0">
                <a:solidFill>
                  <a:schemeClr val="bg1"/>
                </a:solidFill>
              </a:rPr>
              <a:t> (“The Book of Mormon—a Book from God,” </a:t>
            </a:r>
            <a:r>
              <a:rPr lang="en-US" i="1" dirty="0">
                <a:solidFill>
                  <a:schemeClr val="bg1"/>
                </a:solidFill>
              </a:rPr>
              <a:t>Ensign</a:t>
            </a:r>
            <a:r>
              <a:rPr lang="en-US" dirty="0">
                <a:solidFill>
                  <a:schemeClr val="bg1"/>
                </a:solidFill>
              </a:rPr>
              <a:t> or </a:t>
            </a:r>
            <a:r>
              <a:rPr lang="en-US" i="1" dirty="0">
                <a:solidFill>
                  <a:schemeClr val="bg1"/>
                </a:solidFill>
              </a:rPr>
              <a:t>Liahona,</a:t>
            </a:r>
            <a:r>
              <a:rPr lang="en-US" dirty="0">
                <a:solidFill>
                  <a:schemeClr val="bg1"/>
                </a:solidFill>
              </a:rPr>
              <a:t> Nov. 2011, 76).</a:t>
            </a:r>
          </a:p>
          <a:p>
            <a:endParaRPr lang="en-US" dirty="0">
              <a:solidFill>
                <a:schemeClr val="bg1"/>
              </a:solidFill>
            </a:endParaRPr>
          </a:p>
          <a:p>
            <a:r>
              <a:rPr lang="en-US" dirty="0">
                <a:solidFill>
                  <a:schemeClr val="bg1"/>
                </a:solidFill>
              </a:rPr>
              <a:t>Elder Marvin J. Ashton (“There Are Many Gifts,” </a:t>
            </a:r>
            <a:r>
              <a:rPr lang="en-US" i="1" dirty="0">
                <a:solidFill>
                  <a:schemeClr val="bg1"/>
                </a:solidFill>
              </a:rPr>
              <a:t>Ensign,</a:t>
            </a:r>
            <a:r>
              <a:rPr lang="en-US" dirty="0">
                <a:solidFill>
                  <a:schemeClr val="bg1"/>
                </a:solidFill>
              </a:rPr>
              <a:t> Nov. 1987, 20).</a:t>
            </a:r>
          </a:p>
          <a:p>
            <a:endParaRPr lang="en-US" dirty="0">
              <a:solidFill>
                <a:schemeClr val="bg1"/>
              </a:solidFill>
            </a:endParaRPr>
          </a:p>
          <a:p>
            <a:r>
              <a:rPr lang="en-US" dirty="0">
                <a:solidFill>
                  <a:schemeClr val="bg1"/>
                </a:solidFill>
              </a:rPr>
              <a:t>President Ezra Taft Benson </a:t>
            </a:r>
            <a:r>
              <a:rPr lang="en-US" i="1" dirty="0">
                <a:solidFill>
                  <a:schemeClr val="bg1"/>
                </a:solidFill>
              </a:rPr>
              <a:t>The Keystone of Our Religion </a:t>
            </a:r>
            <a:r>
              <a:rPr lang="en-US" dirty="0">
                <a:solidFill>
                  <a:schemeClr val="bg1"/>
                </a:solidFill>
              </a:rPr>
              <a:t>Jan. 1992 Ensign</a:t>
            </a:r>
          </a:p>
          <a:p>
            <a:endParaRPr lang="en-US" dirty="0">
              <a:solidFill>
                <a:schemeClr val="bg1"/>
              </a:solidFill>
            </a:endParaRPr>
          </a:p>
          <a:p>
            <a:r>
              <a:rPr lang="en-US" dirty="0">
                <a:solidFill>
                  <a:schemeClr val="bg1"/>
                </a:solidFill>
                <a:latin typeface="DistrictThin"/>
              </a:rPr>
              <a:t>Rodolfo Armando Pérez Bonilla, “How I Know,”</a:t>
            </a:r>
            <a:r>
              <a:rPr lang="en-US" i="1" dirty="0">
                <a:solidFill>
                  <a:schemeClr val="bg1"/>
                </a:solidFill>
                <a:latin typeface="DistrictThin"/>
              </a:rPr>
              <a:t> Ensign,</a:t>
            </a:r>
            <a:r>
              <a:rPr lang="en-US" dirty="0">
                <a:solidFill>
                  <a:schemeClr val="bg1"/>
                </a:solidFill>
                <a:latin typeface="DistrictThin"/>
              </a:rPr>
              <a:t> Oct. 2011, 64).</a:t>
            </a:r>
            <a:endParaRPr lang="en-US" dirty="0">
              <a:solidFill>
                <a:schemeClr val="bg1"/>
              </a:solidFill>
            </a:endParaRPr>
          </a:p>
          <a:p>
            <a:endParaRPr lang="en-US" dirty="0">
              <a:solidFill>
                <a:schemeClr val="bg1"/>
              </a:solidFill>
            </a:endParaRPr>
          </a:p>
          <a:p>
            <a:r>
              <a:rPr lang="en-US" dirty="0">
                <a:solidFill>
                  <a:schemeClr val="bg1"/>
                </a:solidFill>
                <a:latin typeface="DistrictThin"/>
              </a:rPr>
              <a:t>Thomas S. Monson, “The Power of the Book of Mormon,”</a:t>
            </a:r>
            <a:r>
              <a:rPr lang="en-US" i="1" dirty="0">
                <a:solidFill>
                  <a:schemeClr val="bg1"/>
                </a:solidFill>
                <a:latin typeface="DistrictThin"/>
              </a:rPr>
              <a:t> Ensign</a:t>
            </a:r>
            <a:r>
              <a:rPr lang="en-US" dirty="0">
                <a:solidFill>
                  <a:schemeClr val="bg1"/>
                </a:solidFill>
                <a:latin typeface="DistrictThin"/>
              </a:rPr>
              <a:t> or </a:t>
            </a:r>
            <a:r>
              <a:rPr lang="en-US" i="1" dirty="0">
                <a:solidFill>
                  <a:schemeClr val="bg1"/>
                </a:solidFill>
                <a:latin typeface="DistrictThin"/>
              </a:rPr>
              <a:t>Liahona,</a:t>
            </a:r>
            <a:r>
              <a:rPr lang="en-US" dirty="0">
                <a:solidFill>
                  <a:schemeClr val="bg1"/>
                </a:solidFill>
                <a:latin typeface="DistrictThin"/>
              </a:rPr>
              <a:t> May 2017, 86–87).</a:t>
            </a:r>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p:txBody>
      </p:sp>
      <p:sp>
        <p:nvSpPr>
          <p:cNvPr id="7" name="Footer Placeholder 14">
            <a:extLst>
              <a:ext uri="{FF2B5EF4-FFF2-40B4-BE49-F238E27FC236}">
                <a16:creationId xmlns:a16="http://schemas.microsoft.com/office/drawing/2014/main" id="{181ED09F-A1CF-4C26-8DD3-C6C582204C91}"/>
              </a:ext>
            </a:extLst>
          </p:cNvPr>
          <p:cNvSpPr>
            <a:spLocks noGrp="1"/>
          </p:cNvSpPr>
          <p:nvPr/>
        </p:nvSpPr>
        <p:spPr>
          <a:xfrm>
            <a:off x="152400" y="6400800"/>
            <a:ext cx="5469294"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a:solidFill>
                  <a:schemeClr val="bg1"/>
                </a:solidFill>
              </a:rPr>
              <a:t>Presentation by ©http://fashionsbylynda.com/blog/</a:t>
            </a:r>
          </a:p>
        </p:txBody>
      </p:sp>
      <p:grpSp>
        <p:nvGrpSpPr>
          <p:cNvPr id="2" name="Group 1">
            <a:extLst>
              <a:ext uri="{FF2B5EF4-FFF2-40B4-BE49-F238E27FC236}">
                <a16:creationId xmlns:a16="http://schemas.microsoft.com/office/drawing/2014/main" id="{5B57DDB8-57A6-BBAA-0CB8-2D9B35A77CA6}"/>
              </a:ext>
            </a:extLst>
          </p:cNvPr>
          <p:cNvGrpSpPr/>
          <p:nvPr/>
        </p:nvGrpSpPr>
        <p:grpSpPr>
          <a:xfrm>
            <a:off x="3907536" y="408432"/>
            <a:ext cx="1143000" cy="1447800"/>
            <a:chOff x="7543800" y="3810000"/>
            <a:chExt cx="1143000" cy="1447800"/>
          </a:xfrm>
        </p:grpSpPr>
        <p:sp>
          <p:nvSpPr>
            <p:cNvPr id="3" name="Trapezoid 2">
              <a:extLst>
                <a:ext uri="{FF2B5EF4-FFF2-40B4-BE49-F238E27FC236}">
                  <a16:creationId xmlns:a16="http://schemas.microsoft.com/office/drawing/2014/main" id="{731B9CD9-4B61-0398-CF1E-4F0C80B18CBA}"/>
                </a:ext>
              </a:extLst>
            </p:cNvPr>
            <p:cNvSpPr/>
            <p:nvPr/>
          </p:nvSpPr>
          <p:spPr>
            <a:xfrm rot="16200000">
              <a:off x="8243309" y="4391868"/>
              <a:ext cx="493691" cy="393290"/>
            </a:xfrm>
            <a:prstGeom prst="trapezoid">
              <a:avLst>
                <a:gd name="adj" fmla="val 41471"/>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5">
              <a:extLst>
                <a:ext uri="{FF2B5EF4-FFF2-40B4-BE49-F238E27FC236}">
                  <a16:creationId xmlns:a16="http://schemas.microsoft.com/office/drawing/2014/main" id="{65702EBD-C671-BE3D-71F8-79E380F4541F}"/>
                </a:ext>
              </a:extLst>
            </p:cNvPr>
            <p:cNvSpPr/>
            <p:nvPr/>
          </p:nvSpPr>
          <p:spPr>
            <a:xfrm rot="4358081">
              <a:off x="7961518" y="4968574"/>
              <a:ext cx="417474" cy="112077"/>
            </a:xfrm>
            <a:prstGeom prst="roundRect">
              <a:avLst>
                <a:gd name="adj" fmla="val 18628"/>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6">
              <a:extLst>
                <a:ext uri="{FF2B5EF4-FFF2-40B4-BE49-F238E27FC236}">
                  <a16:creationId xmlns:a16="http://schemas.microsoft.com/office/drawing/2014/main" id="{4AF4066D-F6DD-25C5-C383-A482128129CF}"/>
                </a:ext>
              </a:extLst>
            </p:cNvPr>
            <p:cNvSpPr/>
            <p:nvPr/>
          </p:nvSpPr>
          <p:spPr>
            <a:xfrm rot="6732551">
              <a:off x="7707087" y="4993024"/>
              <a:ext cx="417474" cy="112077"/>
            </a:xfrm>
            <a:prstGeom prst="roundRect">
              <a:avLst>
                <a:gd name="adj" fmla="val 18628"/>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7">
              <a:extLst>
                <a:ext uri="{FF2B5EF4-FFF2-40B4-BE49-F238E27FC236}">
                  <a16:creationId xmlns:a16="http://schemas.microsoft.com/office/drawing/2014/main" id="{A3829A08-FC8C-2592-6D94-FB2DF5AB6308}"/>
                </a:ext>
              </a:extLst>
            </p:cNvPr>
            <p:cNvSpPr/>
            <p:nvPr/>
          </p:nvSpPr>
          <p:spPr>
            <a:xfrm>
              <a:off x="7546258" y="4341668"/>
              <a:ext cx="904568" cy="531668"/>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132">
              <a:extLst>
                <a:ext uri="{FF2B5EF4-FFF2-40B4-BE49-F238E27FC236}">
                  <a16:creationId xmlns:a16="http://schemas.microsoft.com/office/drawing/2014/main" id="{02D657E4-8DE8-66DB-45DA-DB255D150F9C}"/>
                </a:ext>
              </a:extLst>
            </p:cNvPr>
            <p:cNvGrpSpPr/>
            <p:nvPr/>
          </p:nvGrpSpPr>
          <p:grpSpPr>
            <a:xfrm>
              <a:off x="7924800" y="3810000"/>
              <a:ext cx="645353" cy="610017"/>
              <a:chOff x="7924800" y="5867400"/>
              <a:chExt cx="645353" cy="610017"/>
            </a:xfrm>
          </p:grpSpPr>
          <p:grpSp>
            <p:nvGrpSpPr>
              <p:cNvPr id="18" name="Group 13">
                <a:extLst>
                  <a:ext uri="{FF2B5EF4-FFF2-40B4-BE49-F238E27FC236}">
                    <a16:creationId xmlns:a16="http://schemas.microsoft.com/office/drawing/2014/main" id="{8E9B7B4A-968D-47FE-B70E-7107F335A864}"/>
                  </a:ext>
                </a:extLst>
              </p:cNvPr>
              <p:cNvGrpSpPr/>
              <p:nvPr/>
            </p:nvGrpSpPr>
            <p:grpSpPr>
              <a:xfrm>
                <a:off x="7924800" y="5867400"/>
                <a:ext cx="645353" cy="610017"/>
                <a:chOff x="3037563" y="3121795"/>
                <a:chExt cx="1250371" cy="1224010"/>
              </a:xfrm>
            </p:grpSpPr>
            <p:sp>
              <p:nvSpPr>
                <p:cNvPr id="20" name="Oval 19">
                  <a:extLst>
                    <a:ext uri="{FF2B5EF4-FFF2-40B4-BE49-F238E27FC236}">
                      <a16:creationId xmlns:a16="http://schemas.microsoft.com/office/drawing/2014/main" id="{CC0CD750-423D-47F0-9884-655363900F3A}"/>
                    </a:ext>
                  </a:extLst>
                </p:cNvPr>
                <p:cNvSpPr/>
                <p:nvPr/>
              </p:nvSpPr>
              <p:spPr>
                <a:xfrm rot="1737695">
                  <a:off x="3037563" y="3121795"/>
                  <a:ext cx="1250371" cy="122401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56198B54-FD74-C189-5A3D-3DF3E947F6A7}"/>
                    </a:ext>
                  </a:extLst>
                </p:cNvPr>
                <p:cNvSpPr/>
                <p:nvPr/>
              </p:nvSpPr>
              <p:spPr>
                <a:xfrm rot="1737695">
                  <a:off x="3293344" y="3360266"/>
                  <a:ext cx="264234" cy="2586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0863F53-9165-EA47-3587-BD6AB6EFF83C}"/>
                    </a:ext>
                  </a:extLst>
                </p:cNvPr>
                <p:cNvSpPr/>
                <p:nvPr/>
              </p:nvSpPr>
              <p:spPr>
                <a:xfrm rot="1737695">
                  <a:off x="3263187" y="3803877"/>
                  <a:ext cx="242335" cy="2372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07E3A5CD-57AB-6B28-C559-EA42C615E3C4}"/>
                    </a:ext>
                  </a:extLst>
                </p:cNvPr>
                <p:cNvSpPr/>
                <p:nvPr/>
              </p:nvSpPr>
              <p:spPr>
                <a:xfrm rot="1737695">
                  <a:off x="3738715" y="3834847"/>
                  <a:ext cx="262122" cy="25659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Oval 18">
                <a:extLst>
                  <a:ext uri="{FF2B5EF4-FFF2-40B4-BE49-F238E27FC236}">
                    <a16:creationId xmlns:a16="http://schemas.microsoft.com/office/drawing/2014/main" id="{76CB8D1F-5BB0-F689-80F3-32D3D4D18AC4}"/>
                  </a:ext>
                </a:extLst>
              </p:cNvPr>
              <p:cNvSpPr/>
              <p:nvPr/>
            </p:nvSpPr>
            <p:spPr>
              <a:xfrm rot="1737695">
                <a:off x="8279177" y="5995452"/>
                <a:ext cx="136379" cy="12891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33">
              <a:extLst>
                <a:ext uri="{FF2B5EF4-FFF2-40B4-BE49-F238E27FC236}">
                  <a16:creationId xmlns:a16="http://schemas.microsoft.com/office/drawing/2014/main" id="{E2D5FD44-67AB-1952-7226-A14133555557}"/>
                </a:ext>
              </a:extLst>
            </p:cNvPr>
            <p:cNvGrpSpPr/>
            <p:nvPr/>
          </p:nvGrpSpPr>
          <p:grpSpPr>
            <a:xfrm>
              <a:off x="7543800" y="4038600"/>
              <a:ext cx="403070" cy="381000"/>
              <a:chOff x="7924800" y="5867400"/>
              <a:chExt cx="645353" cy="610017"/>
            </a:xfrm>
          </p:grpSpPr>
          <p:grpSp>
            <p:nvGrpSpPr>
              <p:cNvPr id="12" name="Group 13">
                <a:extLst>
                  <a:ext uri="{FF2B5EF4-FFF2-40B4-BE49-F238E27FC236}">
                    <a16:creationId xmlns:a16="http://schemas.microsoft.com/office/drawing/2014/main" id="{C5119CC1-4BF7-FA8A-0244-34C4E39A6B35}"/>
                  </a:ext>
                </a:extLst>
              </p:cNvPr>
              <p:cNvGrpSpPr/>
              <p:nvPr/>
            </p:nvGrpSpPr>
            <p:grpSpPr>
              <a:xfrm>
                <a:off x="7924800" y="5867400"/>
                <a:ext cx="645353" cy="610017"/>
                <a:chOff x="3037563" y="3121795"/>
                <a:chExt cx="1250371" cy="1224010"/>
              </a:xfrm>
            </p:grpSpPr>
            <p:sp>
              <p:nvSpPr>
                <p:cNvPr id="14" name="Oval 13">
                  <a:extLst>
                    <a:ext uri="{FF2B5EF4-FFF2-40B4-BE49-F238E27FC236}">
                      <a16:creationId xmlns:a16="http://schemas.microsoft.com/office/drawing/2014/main" id="{2CFBB5E7-43BA-1E4F-B1E5-00E00A34600B}"/>
                    </a:ext>
                  </a:extLst>
                </p:cNvPr>
                <p:cNvSpPr/>
                <p:nvPr/>
              </p:nvSpPr>
              <p:spPr>
                <a:xfrm rot="1737695">
                  <a:off x="3037563" y="3121795"/>
                  <a:ext cx="1250371" cy="122401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76940EC-E3AC-E327-6298-C0903244058E}"/>
                    </a:ext>
                  </a:extLst>
                </p:cNvPr>
                <p:cNvSpPr/>
                <p:nvPr/>
              </p:nvSpPr>
              <p:spPr>
                <a:xfrm rot="1737695">
                  <a:off x="3293344" y="3360266"/>
                  <a:ext cx="264234" cy="2586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678254F-9027-DBF8-0B45-F61823C8C0B5}"/>
                    </a:ext>
                  </a:extLst>
                </p:cNvPr>
                <p:cNvSpPr/>
                <p:nvPr/>
              </p:nvSpPr>
              <p:spPr>
                <a:xfrm rot="1737695">
                  <a:off x="3263187" y="3803877"/>
                  <a:ext cx="242335" cy="2372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C03C70F-F53F-B06D-E920-8E7BCB74808F}"/>
                    </a:ext>
                  </a:extLst>
                </p:cNvPr>
                <p:cNvSpPr/>
                <p:nvPr/>
              </p:nvSpPr>
              <p:spPr>
                <a:xfrm rot="1737695">
                  <a:off x="3738715" y="3834847"/>
                  <a:ext cx="262122" cy="25659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Oval 12">
                <a:extLst>
                  <a:ext uri="{FF2B5EF4-FFF2-40B4-BE49-F238E27FC236}">
                    <a16:creationId xmlns:a16="http://schemas.microsoft.com/office/drawing/2014/main" id="{7D24EAA4-42A4-C351-7430-6EFE5696D66B}"/>
                  </a:ext>
                </a:extLst>
              </p:cNvPr>
              <p:cNvSpPr/>
              <p:nvPr/>
            </p:nvSpPr>
            <p:spPr>
              <a:xfrm rot="1737695">
                <a:off x="8279177" y="5995452"/>
                <a:ext cx="136379" cy="12891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031356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81000"/>
            <a:ext cx="3200400" cy="4339650"/>
          </a:xfrm>
          <a:prstGeom prst="rect">
            <a:avLst/>
          </a:prstGeom>
        </p:spPr>
        <p:txBody>
          <a:bodyPr wrap="square">
            <a:spAutoFit/>
          </a:bodyPr>
          <a:lstStyle/>
          <a:p>
            <a:pPr fontAlgn="base"/>
            <a:r>
              <a:rPr lang="en-US" sz="1200" dirty="0"/>
              <a:t>Ponder in Your hearts:</a:t>
            </a:r>
          </a:p>
          <a:p>
            <a:pPr fontAlgn="base"/>
            <a:r>
              <a:rPr lang="en-US" sz="1200" dirty="0"/>
              <a:t>“The last five words of the verse offer an important admonition—‘ponder it in your hearts.’ What is the antecedent of ‘it’—the thing that we are to ponder? It is ‘how merciful the Lord hath been unto the children of men, from the creation of Adam even down until the time that ye shall receive these things.’ We are to remember how loving, how provident, how good, how forgiving our Heavenly Father has been toward us” (“Moroni’s Promise,” </a:t>
            </a:r>
            <a:r>
              <a:rPr lang="en-US" sz="1200" i="1" dirty="0"/>
              <a:t>Ensign, </a:t>
            </a:r>
            <a:r>
              <a:rPr lang="en-US" sz="1200" dirty="0"/>
              <a:t>Apr. 1994, 12).</a:t>
            </a:r>
          </a:p>
          <a:p>
            <a:pPr fontAlgn="base"/>
            <a:r>
              <a:rPr lang="en-US" sz="1200" dirty="0"/>
              <a:t>This admonition near the end of the Book of Mormon to remember and ponder the Lord’s mercy is a fitting bookend to Nephi’s declaration that “I, Nephi, will show unto you that the tender mercies of the Lord are over all those whom he hath chosen” (1 Nephi 1:20).</a:t>
            </a:r>
          </a:p>
          <a:p>
            <a:pPr fontAlgn="base"/>
            <a:r>
              <a:rPr lang="en-US" sz="1200" dirty="0"/>
              <a:t>In addition to pondering the merciful nature of the Lord, those who read the Book of Mormon should ponder the eternal truths they discover within its pages (see the introduction to the Book of Mormon).</a:t>
            </a:r>
          </a:p>
        </p:txBody>
      </p:sp>
      <p:sp>
        <p:nvSpPr>
          <p:cNvPr id="3" name="Rectangle 2"/>
          <p:cNvSpPr/>
          <p:nvPr/>
        </p:nvSpPr>
        <p:spPr>
          <a:xfrm>
            <a:off x="4724400" y="381000"/>
            <a:ext cx="2362200" cy="3970318"/>
          </a:xfrm>
          <a:prstGeom prst="rect">
            <a:avLst/>
          </a:prstGeom>
        </p:spPr>
        <p:txBody>
          <a:bodyPr wrap="square">
            <a:spAutoFit/>
          </a:bodyPr>
          <a:lstStyle/>
          <a:p>
            <a:pPr fontAlgn="base"/>
            <a:r>
              <a:rPr lang="en-US" sz="1200" dirty="0"/>
              <a:t>Real Intent:</a:t>
            </a:r>
          </a:p>
          <a:p>
            <a:pPr fontAlgn="base"/>
            <a:r>
              <a:rPr lang="en-US" sz="1200" dirty="0"/>
              <a:t>Elder </a:t>
            </a:r>
            <a:r>
              <a:rPr lang="en-US" sz="1200" dirty="0" err="1"/>
              <a:t>Dallin</a:t>
            </a:r>
            <a:r>
              <a:rPr lang="en-US" sz="1200" dirty="0"/>
              <a:t> H. Oaks of the Quorum of the Twelve Apostles commented on Moroni’s exhortation that we ask God with “real intent” regarding the truth of the Book of Mormon:</a:t>
            </a:r>
          </a:p>
          <a:p>
            <a:pPr fontAlgn="base"/>
            <a:r>
              <a:rPr lang="en-US" sz="1200" dirty="0"/>
              <a:t>“Moroni did not promise a manifestation of the Holy Ghost to those who seek to know the truth of the Book of Mormon for hypothetical or academic reasons, even if they ‘ask with a sincere heart.’ The promise of Moroni is for those who are committed in their hearts to act upon the manifestation if it is received. Prayers based on any other reason have no promise because they are not made ‘with real intent’” (</a:t>
            </a:r>
            <a:r>
              <a:rPr lang="en-US" sz="1200" i="1" dirty="0"/>
              <a:t>Pure in Heart</a:t>
            </a:r>
            <a:r>
              <a:rPr lang="en-US" sz="1200" dirty="0"/>
              <a:t> [1988], 19–20).</a:t>
            </a:r>
          </a:p>
        </p:txBody>
      </p:sp>
      <p:sp>
        <p:nvSpPr>
          <p:cNvPr id="4" name="Rectangle 3"/>
          <p:cNvSpPr/>
          <p:nvPr/>
        </p:nvSpPr>
        <p:spPr>
          <a:xfrm>
            <a:off x="7239000" y="457201"/>
            <a:ext cx="3124200" cy="5447645"/>
          </a:xfrm>
          <a:prstGeom prst="rect">
            <a:avLst/>
          </a:prstGeom>
        </p:spPr>
        <p:txBody>
          <a:bodyPr wrap="square">
            <a:spAutoFit/>
          </a:bodyPr>
          <a:lstStyle/>
          <a:p>
            <a:pPr fontAlgn="base"/>
            <a:r>
              <a:rPr lang="en-US" sz="1200" dirty="0"/>
              <a:t>Our salvation depends on how we receive the Book of Mormon</a:t>
            </a:r>
          </a:p>
          <a:p>
            <a:pPr fontAlgn="base"/>
            <a:r>
              <a:rPr lang="en-US" sz="1200" dirty="0"/>
              <a:t>President Ezra Taft Benson emphasized the importance of the Book of Mormon when he extended the following exhortation to all members of the Church:</a:t>
            </a:r>
          </a:p>
          <a:p>
            <a:pPr fontAlgn="base"/>
            <a:r>
              <a:rPr lang="en-US" sz="1200" dirty="0"/>
              <a:t>“Brethren and sisters, I implore you with all my heart that you consider with great solemnity the importance of the Book of Mormon to you personally and to the Church collectively.</a:t>
            </a:r>
          </a:p>
          <a:p>
            <a:pPr fontAlgn="base"/>
            <a:r>
              <a:rPr lang="en-US" sz="1200" dirty="0"/>
              <a:t>“Over ten years ago I made the following statement regarding the Book of Mormon. …</a:t>
            </a:r>
          </a:p>
          <a:p>
            <a:pPr fontAlgn="base"/>
            <a:r>
              <a:rPr lang="en-US" sz="1200" dirty="0"/>
              <a:t>“‘Every Latter-day Saint should make the study of this book a lifetime pursuit. Otherwise he is placing his soul in jeopardy and neglecting that which could give spiritual and intellectual unity to his whole life. There is a difference between a convert who is built on the rock of Christ through the Book of Mormon and stays hold of that iron rod, and one who is not’ (</a:t>
            </a:r>
            <a:r>
              <a:rPr lang="en-US" sz="1200" i="1" dirty="0"/>
              <a:t>Ensign</a:t>
            </a:r>
            <a:r>
              <a:rPr lang="en-US" sz="1200" dirty="0"/>
              <a:t>, May 1975, p. 65).</a:t>
            </a:r>
          </a:p>
          <a:p>
            <a:pPr fontAlgn="base"/>
            <a:r>
              <a:rPr lang="en-US" sz="1200" dirty="0"/>
              <a:t>“I reaffirm those words to you this day. Let us not remain under condemnation, with its scourge and judgment, by treating lightly this great and marvelous gift the Lord has given to us. [See D&amp;C 84:54–58.] Rather, let us win the promises associated with treasuring it up in our hearts” (“The Book of Mormon—Keystone of Our Religion,” </a:t>
            </a:r>
            <a:r>
              <a:rPr lang="en-US" sz="1200" i="1" dirty="0"/>
              <a:t>Ensign, </a:t>
            </a:r>
            <a:r>
              <a:rPr lang="en-US" sz="1200" dirty="0"/>
              <a:t>Nov. 1986, 7).</a:t>
            </a:r>
          </a:p>
        </p:txBody>
      </p:sp>
      <p:sp>
        <p:nvSpPr>
          <p:cNvPr id="5" name="Rectangle 4"/>
          <p:cNvSpPr/>
          <p:nvPr/>
        </p:nvSpPr>
        <p:spPr>
          <a:xfrm>
            <a:off x="1524000" y="381000"/>
            <a:ext cx="32004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24400" y="381000"/>
            <a:ext cx="24384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62800" y="381000"/>
            <a:ext cx="32004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635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BB3794-AFCB-48EE-87F0-6E22D9A69701}"/>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7264" y="6488667"/>
            <a:ext cx="2667000" cy="369332"/>
          </a:xfrm>
          <a:prstGeom prst="rect">
            <a:avLst/>
          </a:prstGeom>
          <a:noFill/>
        </p:spPr>
        <p:txBody>
          <a:bodyPr wrap="square" rtlCol="0">
            <a:spAutoFit/>
          </a:bodyPr>
          <a:lstStyle/>
          <a:p>
            <a:r>
              <a:rPr lang="en-US" dirty="0">
                <a:solidFill>
                  <a:schemeClr val="bg1"/>
                </a:solidFill>
              </a:rPr>
              <a:t>Moroni 10:1-7</a:t>
            </a:r>
          </a:p>
        </p:txBody>
      </p:sp>
      <p:sp>
        <p:nvSpPr>
          <p:cNvPr id="6" name="TextBox 5"/>
          <p:cNvSpPr txBox="1"/>
          <p:nvPr/>
        </p:nvSpPr>
        <p:spPr>
          <a:xfrm>
            <a:off x="1752600" y="1"/>
            <a:ext cx="8686800" cy="1015663"/>
          </a:xfrm>
          <a:prstGeom prst="rect">
            <a:avLst/>
          </a:prstGeom>
          <a:noFill/>
        </p:spPr>
        <p:txBody>
          <a:bodyPr wrap="square" rtlCol="0">
            <a:spAutoFit/>
          </a:bodyPr>
          <a:lstStyle/>
          <a:p>
            <a:pPr algn="ctr"/>
            <a:r>
              <a:rPr lang="en-US" sz="6000" dirty="0">
                <a:solidFill>
                  <a:schemeClr val="bg1"/>
                </a:solidFill>
                <a:latin typeface="AR JULIAN" pitchFamily="2" charset="0"/>
              </a:rPr>
              <a:t>Sealed Up The Records</a:t>
            </a:r>
          </a:p>
        </p:txBody>
      </p:sp>
      <p:sp>
        <p:nvSpPr>
          <p:cNvPr id="7" name="TextBox 6"/>
          <p:cNvSpPr txBox="1"/>
          <p:nvPr/>
        </p:nvSpPr>
        <p:spPr>
          <a:xfrm>
            <a:off x="4044639" y="876271"/>
            <a:ext cx="3886200" cy="646331"/>
          </a:xfrm>
          <a:prstGeom prst="rect">
            <a:avLst/>
          </a:prstGeom>
          <a:noFill/>
        </p:spPr>
        <p:txBody>
          <a:bodyPr wrap="square" rtlCol="0">
            <a:spAutoFit/>
          </a:bodyPr>
          <a:lstStyle/>
          <a:p>
            <a:pPr algn="ctr"/>
            <a:r>
              <a:rPr lang="en-US" dirty="0">
                <a:solidFill>
                  <a:srgbClr val="FFFF00"/>
                </a:solidFill>
              </a:rPr>
              <a:t>More than 420 years have passed since the coming of the Savior </a:t>
            </a:r>
          </a:p>
        </p:txBody>
      </p:sp>
      <p:sp>
        <p:nvSpPr>
          <p:cNvPr id="8" name="TextBox 7"/>
          <p:cNvSpPr txBox="1"/>
          <p:nvPr/>
        </p:nvSpPr>
        <p:spPr>
          <a:xfrm>
            <a:off x="413062" y="1771472"/>
            <a:ext cx="3886199" cy="3785652"/>
          </a:xfrm>
          <a:prstGeom prst="rect">
            <a:avLst/>
          </a:prstGeom>
          <a:noFill/>
        </p:spPr>
        <p:txBody>
          <a:bodyPr wrap="square" rtlCol="0">
            <a:spAutoFit/>
          </a:bodyPr>
          <a:lstStyle/>
          <a:p>
            <a:r>
              <a:rPr lang="en-US" sz="2000" dirty="0">
                <a:solidFill>
                  <a:schemeClr val="bg1"/>
                </a:solidFill>
              </a:rPr>
              <a:t>Read and Remember</a:t>
            </a:r>
          </a:p>
          <a:p>
            <a:endParaRPr lang="en-US" sz="2000" dirty="0">
              <a:solidFill>
                <a:schemeClr val="bg1"/>
              </a:solidFill>
            </a:endParaRPr>
          </a:p>
          <a:p>
            <a:r>
              <a:rPr lang="en-US" sz="2000" dirty="0">
                <a:solidFill>
                  <a:schemeClr val="bg1"/>
                </a:solidFill>
              </a:rPr>
              <a:t>Search, Ponder, and Pray</a:t>
            </a:r>
          </a:p>
          <a:p>
            <a:endParaRPr lang="en-US" sz="2000" dirty="0">
              <a:solidFill>
                <a:schemeClr val="bg1"/>
              </a:solidFill>
            </a:endParaRPr>
          </a:p>
          <a:p>
            <a:r>
              <a:rPr lang="en-US" sz="2000" dirty="0">
                <a:solidFill>
                  <a:schemeClr val="bg1"/>
                </a:solidFill>
              </a:rPr>
              <a:t>Ask and you will know</a:t>
            </a:r>
          </a:p>
          <a:p>
            <a:endParaRPr lang="en-US" sz="2000" dirty="0">
              <a:solidFill>
                <a:schemeClr val="bg1"/>
              </a:solidFill>
            </a:endParaRPr>
          </a:p>
          <a:p>
            <a:r>
              <a:rPr lang="en-US" sz="2000" dirty="0">
                <a:solidFill>
                  <a:schemeClr val="bg1"/>
                </a:solidFill>
              </a:rPr>
              <a:t>Ask with sincerity and real intent</a:t>
            </a:r>
          </a:p>
          <a:p>
            <a:endParaRPr lang="en-US" sz="2000" dirty="0">
              <a:solidFill>
                <a:schemeClr val="bg1"/>
              </a:solidFill>
            </a:endParaRPr>
          </a:p>
          <a:p>
            <a:r>
              <a:rPr lang="en-US" sz="2000" dirty="0">
                <a:solidFill>
                  <a:schemeClr val="bg1"/>
                </a:solidFill>
              </a:rPr>
              <a:t>Ask if the words are true</a:t>
            </a:r>
          </a:p>
          <a:p>
            <a:endParaRPr lang="en-US" sz="2000" dirty="0">
              <a:solidFill>
                <a:schemeClr val="bg1"/>
              </a:solidFill>
            </a:endParaRPr>
          </a:p>
          <a:p>
            <a:r>
              <a:rPr lang="en-US" sz="2000" dirty="0">
                <a:solidFill>
                  <a:schemeClr val="bg1"/>
                </a:solidFill>
              </a:rPr>
              <a:t>By the power of the Holy Ghost, you shall know of the truth</a:t>
            </a:r>
          </a:p>
        </p:txBody>
      </p:sp>
      <p:sp>
        <p:nvSpPr>
          <p:cNvPr id="9" name="TextBox 8"/>
          <p:cNvSpPr txBox="1"/>
          <p:nvPr/>
        </p:nvSpPr>
        <p:spPr>
          <a:xfrm>
            <a:off x="8391992" y="2324791"/>
            <a:ext cx="3886199" cy="1938992"/>
          </a:xfrm>
          <a:prstGeom prst="rect">
            <a:avLst/>
          </a:prstGeom>
          <a:noFill/>
        </p:spPr>
        <p:txBody>
          <a:bodyPr wrap="square" rtlCol="0">
            <a:spAutoFit/>
          </a:bodyPr>
          <a:lstStyle/>
          <a:p>
            <a:r>
              <a:rPr lang="en-US" sz="2000" dirty="0">
                <a:solidFill>
                  <a:schemeClr val="bg1"/>
                </a:solidFill>
              </a:rPr>
              <a:t>What is good is just and true</a:t>
            </a:r>
          </a:p>
          <a:p>
            <a:endParaRPr lang="en-US" sz="2000" dirty="0">
              <a:solidFill>
                <a:schemeClr val="bg1"/>
              </a:solidFill>
            </a:endParaRPr>
          </a:p>
          <a:p>
            <a:r>
              <a:rPr lang="en-US" sz="2000" dirty="0">
                <a:solidFill>
                  <a:schemeClr val="bg1"/>
                </a:solidFill>
              </a:rPr>
              <a:t>Nothing is good that denies Christ</a:t>
            </a:r>
          </a:p>
          <a:p>
            <a:endParaRPr lang="en-US" sz="2000" dirty="0">
              <a:solidFill>
                <a:schemeClr val="bg1"/>
              </a:solidFill>
            </a:endParaRPr>
          </a:p>
          <a:p>
            <a:r>
              <a:rPr lang="en-US" sz="2000" dirty="0">
                <a:solidFill>
                  <a:schemeClr val="bg1"/>
                </a:solidFill>
              </a:rPr>
              <a:t>God is the power of all things yesterday, today, and forever</a:t>
            </a:r>
          </a:p>
        </p:txBody>
      </p:sp>
      <p:pic>
        <p:nvPicPr>
          <p:cNvPr id="3" name="Picture 2">
            <a:extLst>
              <a:ext uri="{FF2B5EF4-FFF2-40B4-BE49-F238E27FC236}">
                <a16:creationId xmlns:a16="http://schemas.microsoft.com/office/drawing/2014/main" id="{06DA4E88-4628-4DAD-A243-4322AFB448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5255" y="1665207"/>
            <a:ext cx="3593478" cy="4823460"/>
          </a:xfrm>
          <a:prstGeom prst="rect">
            <a:avLst/>
          </a:prstGeom>
        </p:spPr>
      </p:pic>
    </p:spTree>
    <p:extLst>
      <p:ext uri="{BB962C8B-B14F-4D97-AF65-F5344CB8AC3E}">
        <p14:creationId xmlns:p14="http://schemas.microsoft.com/office/powerpoint/2010/main" val="294773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6ADF567-2595-4935-B555-605430335156}"/>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52600" y="1"/>
            <a:ext cx="8686800" cy="523220"/>
          </a:xfrm>
          <a:prstGeom prst="rect">
            <a:avLst/>
          </a:prstGeom>
          <a:noFill/>
        </p:spPr>
        <p:txBody>
          <a:bodyPr wrap="square" rtlCol="0">
            <a:spAutoFit/>
          </a:bodyPr>
          <a:lstStyle/>
          <a:p>
            <a:pPr algn="ctr"/>
            <a:r>
              <a:rPr lang="en-US" sz="2800" dirty="0">
                <a:solidFill>
                  <a:schemeClr val="bg1"/>
                </a:solidFill>
                <a:latin typeface="AR JULIAN" pitchFamily="2" charset="0"/>
              </a:rPr>
              <a:t>Research “My Church”</a:t>
            </a:r>
          </a:p>
        </p:txBody>
      </p:sp>
      <p:grpSp>
        <p:nvGrpSpPr>
          <p:cNvPr id="7" name="Group 6">
            <a:extLst>
              <a:ext uri="{FF2B5EF4-FFF2-40B4-BE49-F238E27FC236}">
                <a16:creationId xmlns:a16="http://schemas.microsoft.com/office/drawing/2014/main" id="{4BE59602-70C7-4583-BF35-86340BFA3851}"/>
              </a:ext>
            </a:extLst>
          </p:cNvPr>
          <p:cNvGrpSpPr/>
          <p:nvPr/>
        </p:nvGrpSpPr>
        <p:grpSpPr>
          <a:xfrm>
            <a:off x="1450220" y="2115250"/>
            <a:ext cx="4324696" cy="1355275"/>
            <a:chOff x="172203" y="2827259"/>
            <a:chExt cx="4324696" cy="1355275"/>
          </a:xfrm>
        </p:grpSpPr>
        <p:sp>
          <p:nvSpPr>
            <p:cNvPr id="11" name="Rectangle 10">
              <a:extLst>
                <a:ext uri="{FF2B5EF4-FFF2-40B4-BE49-F238E27FC236}">
                  <a16:creationId xmlns:a16="http://schemas.microsoft.com/office/drawing/2014/main" id="{C163E5E7-B7EF-4B66-9003-757B48FAC4E6}"/>
                </a:ext>
              </a:extLst>
            </p:cNvPr>
            <p:cNvSpPr/>
            <p:nvPr/>
          </p:nvSpPr>
          <p:spPr>
            <a:xfrm>
              <a:off x="1532182" y="3024622"/>
              <a:ext cx="2964717" cy="923330"/>
            </a:xfrm>
            <a:prstGeom prst="rect">
              <a:avLst/>
            </a:prstGeom>
            <a:solidFill>
              <a:schemeClr val="bg1">
                <a:lumMod val="85000"/>
              </a:schemeClr>
            </a:solidFill>
          </p:spPr>
          <p:txBody>
            <a:bodyPr wrap="square">
              <a:spAutoFit/>
            </a:bodyPr>
            <a:lstStyle/>
            <a:p>
              <a:pPr fontAlgn="base"/>
              <a:r>
                <a:rPr lang="en-US" dirty="0"/>
                <a:t>‘The Church of Jesus Christ of Latter-day Saints, or Mormons.’</a:t>
              </a:r>
            </a:p>
          </p:txBody>
        </p:sp>
        <p:grpSp>
          <p:nvGrpSpPr>
            <p:cNvPr id="20" name="Group 19">
              <a:extLst>
                <a:ext uri="{FF2B5EF4-FFF2-40B4-BE49-F238E27FC236}">
                  <a16:creationId xmlns:a16="http://schemas.microsoft.com/office/drawing/2014/main" id="{F46129D4-69EC-46F6-AF72-5B227630A5BC}"/>
                </a:ext>
              </a:extLst>
            </p:cNvPr>
            <p:cNvGrpSpPr/>
            <p:nvPr/>
          </p:nvGrpSpPr>
          <p:grpSpPr>
            <a:xfrm>
              <a:off x="172203" y="2827259"/>
              <a:ext cx="1170041" cy="1355275"/>
              <a:chOff x="3832412" y="1277471"/>
              <a:chExt cx="1891749" cy="1933281"/>
            </a:xfrm>
          </p:grpSpPr>
          <p:sp>
            <p:nvSpPr>
              <p:cNvPr id="21" name="Rectangle 20">
                <a:extLst>
                  <a:ext uri="{FF2B5EF4-FFF2-40B4-BE49-F238E27FC236}">
                    <a16:creationId xmlns:a16="http://schemas.microsoft.com/office/drawing/2014/main" id="{451F52E7-5108-4154-8723-12E4A9A4175F}"/>
                  </a:ext>
                </a:extLst>
              </p:cNvPr>
              <p:cNvSpPr/>
              <p:nvPr/>
            </p:nvSpPr>
            <p:spPr>
              <a:xfrm>
                <a:off x="3832412" y="1277471"/>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BFB9A24-5BDB-4AFC-BEEA-84BB52AEADD8}"/>
                  </a:ext>
                </a:extLst>
              </p:cNvPr>
              <p:cNvSpPr/>
              <p:nvPr/>
            </p:nvSpPr>
            <p:spPr>
              <a:xfrm>
                <a:off x="4303058" y="1734673"/>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rapezoid 22">
                <a:extLst>
                  <a:ext uri="{FF2B5EF4-FFF2-40B4-BE49-F238E27FC236}">
                    <a16:creationId xmlns:a16="http://schemas.microsoft.com/office/drawing/2014/main" id="{63B60794-38C6-4720-8085-5E79BE082B8D}"/>
                  </a:ext>
                </a:extLst>
              </p:cNvPr>
              <p:cNvSpPr/>
              <p:nvPr/>
            </p:nvSpPr>
            <p:spPr>
              <a:xfrm>
                <a:off x="4343400" y="2608730"/>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loud 23">
                <a:extLst>
                  <a:ext uri="{FF2B5EF4-FFF2-40B4-BE49-F238E27FC236}">
                    <a16:creationId xmlns:a16="http://schemas.microsoft.com/office/drawing/2014/main" id="{6F8AFEDC-1970-443A-A816-601C2686C94E}"/>
                  </a:ext>
                </a:extLst>
              </p:cNvPr>
              <p:cNvSpPr/>
              <p:nvPr/>
            </p:nvSpPr>
            <p:spPr>
              <a:xfrm>
                <a:off x="4034117" y="1800585"/>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loud 24">
                <a:extLst>
                  <a:ext uri="{FF2B5EF4-FFF2-40B4-BE49-F238E27FC236}">
                    <a16:creationId xmlns:a16="http://schemas.microsoft.com/office/drawing/2014/main" id="{951EEE43-05FB-4066-8BB9-7036FF93D74C}"/>
                  </a:ext>
                </a:extLst>
              </p:cNvPr>
              <p:cNvSpPr/>
              <p:nvPr/>
            </p:nvSpPr>
            <p:spPr>
              <a:xfrm rot="20338966">
                <a:off x="4966545" y="1815987"/>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loud 25">
                <a:extLst>
                  <a:ext uri="{FF2B5EF4-FFF2-40B4-BE49-F238E27FC236}">
                    <a16:creationId xmlns:a16="http://schemas.microsoft.com/office/drawing/2014/main" id="{EB40DE4A-441A-4BAD-B416-9B429CEC6045}"/>
                  </a:ext>
                </a:extLst>
              </p:cNvPr>
              <p:cNvSpPr/>
              <p:nvPr/>
            </p:nvSpPr>
            <p:spPr>
              <a:xfrm>
                <a:off x="4249269" y="1518773"/>
                <a:ext cx="1035424"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Rectangle 1">
            <a:extLst>
              <a:ext uri="{FF2B5EF4-FFF2-40B4-BE49-F238E27FC236}">
                <a16:creationId xmlns:a16="http://schemas.microsoft.com/office/drawing/2014/main" id="{35D95715-4968-4925-B715-5504AD882B32}"/>
              </a:ext>
            </a:extLst>
          </p:cNvPr>
          <p:cNvSpPr/>
          <p:nvPr/>
        </p:nvSpPr>
        <p:spPr>
          <a:xfrm>
            <a:off x="3211189" y="447209"/>
            <a:ext cx="6096000" cy="646331"/>
          </a:xfrm>
          <a:prstGeom prst="rect">
            <a:avLst/>
          </a:prstGeom>
        </p:spPr>
        <p:txBody>
          <a:bodyPr>
            <a:spAutoFit/>
          </a:bodyPr>
          <a:lstStyle/>
          <a:p>
            <a:pPr algn="ctr"/>
            <a:r>
              <a:rPr lang="en-US" dirty="0">
                <a:solidFill>
                  <a:srgbClr val="FFFF00"/>
                </a:solidFill>
              </a:rPr>
              <a:t>A 14-year-old girl … said that she had been discussing religion with one of her friends at school. </a:t>
            </a:r>
          </a:p>
        </p:txBody>
      </p:sp>
      <p:grpSp>
        <p:nvGrpSpPr>
          <p:cNvPr id="4" name="Group 3">
            <a:extLst>
              <a:ext uri="{FF2B5EF4-FFF2-40B4-BE49-F238E27FC236}">
                <a16:creationId xmlns:a16="http://schemas.microsoft.com/office/drawing/2014/main" id="{F0085023-56CE-485C-A1E9-F88C9F31C2A0}"/>
              </a:ext>
            </a:extLst>
          </p:cNvPr>
          <p:cNvGrpSpPr/>
          <p:nvPr/>
        </p:nvGrpSpPr>
        <p:grpSpPr>
          <a:xfrm>
            <a:off x="125124" y="846158"/>
            <a:ext cx="4713541" cy="1386813"/>
            <a:chOff x="806726" y="1288654"/>
            <a:chExt cx="4713541" cy="1386813"/>
          </a:xfrm>
        </p:grpSpPr>
        <p:grpSp>
          <p:nvGrpSpPr>
            <p:cNvPr id="12" name="Group 11">
              <a:extLst>
                <a:ext uri="{FF2B5EF4-FFF2-40B4-BE49-F238E27FC236}">
                  <a16:creationId xmlns:a16="http://schemas.microsoft.com/office/drawing/2014/main" id="{F2A007D6-AA5A-4736-9771-CF7DC76DD700}"/>
                </a:ext>
              </a:extLst>
            </p:cNvPr>
            <p:cNvGrpSpPr/>
            <p:nvPr/>
          </p:nvGrpSpPr>
          <p:grpSpPr>
            <a:xfrm>
              <a:off x="806726" y="1288654"/>
              <a:ext cx="1208342" cy="1386813"/>
              <a:chOff x="6938583" y="1495719"/>
              <a:chExt cx="1891749" cy="1933281"/>
            </a:xfrm>
          </p:grpSpPr>
          <p:sp>
            <p:nvSpPr>
              <p:cNvPr id="13" name="Rectangle 12">
                <a:extLst>
                  <a:ext uri="{FF2B5EF4-FFF2-40B4-BE49-F238E27FC236}">
                    <a16:creationId xmlns:a16="http://schemas.microsoft.com/office/drawing/2014/main" id="{6F89C602-5455-44B0-85AD-9E0913F81D82}"/>
                  </a:ext>
                </a:extLst>
              </p:cNvPr>
              <p:cNvSpPr/>
              <p:nvPr/>
            </p:nvSpPr>
            <p:spPr>
              <a:xfrm>
                <a:off x="6938583" y="1495719"/>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4445168-BF3E-4E0D-9233-FE340CDDE586}"/>
                  </a:ext>
                </a:extLst>
              </p:cNvPr>
              <p:cNvSpPr/>
              <p:nvPr/>
            </p:nvSpPr>
            <p:spPr>
              <a:xfrm>
                <a:off x="7373470" y="1955567"/>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apezoid 14">
                <a:extLst>
                  <a:ext uri="{FF2B5EF4-FFF2-40B4-BE49-F238E27FC236}">
                    <a16:creationId xmlns:a16="http://schemas.microsoft.com/office/drawing/2014/main" id="{9F33FF6B-5192-42CF-8EAF-46092676DB4F}"/>
                  </a:ext>
                </a:extLst>
              </p:cNvPr>
              <p:cNvSpPr/>
              <p:nvPr/>
            </p:nvSpPr>
            <p:spPr>
              <a:xfrm>
                <a:off x="7413812" y="2829624"/>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Moon 15">
                <a:extLst>
                  <a:ext uri="{FF2B5EF4-FFF2-40B4-BE49-F238E27FC236}">
                    <a16:creationId xmlns:a16="http://schemas.microsoft.com/office/drawing/2014/main" id="{87ABC4A2-DDB6-4196-B447-0693A58142C3}"/>
                  </a:ext>
                </a:extLst>
              </p:cNvPr>
              <p:cNvSpPr/>
              <p:nvPr/>
            </p:nvSpPr>
            <p:spPr>
              <a:xfrm rot="6108666">
                <a:off x="7465643" y="174303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oon 16">
                <a:extLst>
                  <a:ext uri="{FF2B5EF4-FFF2-40B4-BE49-F238E27FC236}">
                    <a16:creationId xmlns:a16="http://schemas.microsoft.com/office/drawing/2014/main" id="{F6594E0D-784F-49F8-A65D-97897BBECB44}"/>
                  </a:ext>
                </a:extLst>
              </p:cNvPr>
              <p:cNvSpPr/>
              <p:nvPr/>
            </p:nvSpPr>
            <p:spPr>
              <a:xfrm rot="5745426">
                <a:off x="7802325" y="171040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oon 17">
                <a:extLst>
                  <a:ext uri="{FF2B5EF4-FFF2-40B4-BE49-F238E27FC236}">
                    <a16:creationId xmlns:a16="http://schemas.microsoft.com/office/drawing/2014/main" id="{563EC73C-EAA0-4C0B-AFB5-E3C0A40519D6}"/>
                  </a:ext>
                </a:extLst>
              </p:cNvPr>
              <p:cNvSpPr/>
              <p:nvPr/>
            </p:nvSpPr>
            <p:spPr>
              <a:xfrm rot="11772655">
                <a:off x="7252664" y="2168205"/>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Moon 18">
                <a:extLst>
                  <a:ext uri="{FF2B5EF4-FFF2-40B4-BE49-F238E27FC236}">
                    <a16:creationId xmlns:a16="http://schemas.microsoft.com/office/drawing/2014/main" id="{067973E4-04F4-4B04-9FC2-63450FD60782}"/>
                  </a:ext>
                </a:extLst>
              </p:cNvPr>
              <p:cNvSpPr/>
              <p:nvPr/>
            </p:nvSpPr>
            <p:spPr>
              <a:xfrm rot="20377040">
                <a:off x="8067733" y="2202891"/>
                <a:ext cx="498073" cy="811679"/>
              </a:xfrm>
              <a:prstGeom prst="moon">
                <a:avLst>
                  <a:gd name="adj" fmla="val 875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CC39E0CF-1F14-4329-9545-ABA551BA71AD}"/>
                </a:ext>
              </a:extLst>
            </p:cNvPr>
            <p:cNvSpPr/>
            <p:nvPr/>
          </p:nvSpPr>
          <p:spPr>
            <a:xfrm>
              <a:off x="2150649" y="1611467"/>
              <a:ext cx="3369618" cy="379509"/>
            </a:xfrm>
            <a:prstGeom prst="rect">
              <a:avLst/>
            </a:prstGeom>
            <a:solidFill>
              <a:srgbClr val="FFFFCC"/>
            </a:solidFill>
          </p:spPr>
          <p:txBody>
            <a:bodyPr wrap="square">
              <a:spAutoFit/>
            </a:bodyPr>
            <a:lstStyle/>
            <a:p>
              <a:pPr fontAlgn="base"/>
              <a:r>
                <a:rPr lang="en-US" dirty="0"/>
                <a:t>‘What religion do you belong to?’</a:t>
              </a:r>
            </a:p>
          </p:txBody>
        </p:sp>
      </p:grpSp>
      <p:grpSp>
        <p:nvGrpSpPr>
          <p:cNvPr id="79" name="Group 78">
            <a:extLst>
              <a:ext uri="{FF2B5EF4-FFF2-40B4-BE49-F238E27FC236}">
                <a16:creationId xmlns:a16="http://schemas.microsoft.com/office/drawing/2014/main" id="{78FE52BE-4D5F-4708-8331-EF6558186FCD}"/>
              </a:ext>
            </a:extLst>
          </p:cNvPr>
          <p:cNvGrpSpPr/>
          <p:nvPr/>
        </p:nvGrpSpPr>
        <p:grpSpPr>
          <a:xfrm>
            <a:off x="320481" y="3640659"/>
            <a:ext cx="3639790" cy="1386813"/>
            <a:chOff x="701924" y="4432594"/>
            <a:chExt cx="3639790" cy="1386813"/>
          </a:xfrm>
        </p:grpSpPr>
        <p:grpSp>
          <p:nvGrpSpPr>
            <p:cNvPr id="28" name="Group 27">
              <a:extLst>
                <a:ext uri="{FF2B5EF4-FFF2-40B4-BE49-F238E27FC236}">
                  <a16:creationId xmlns:a16="http://schemas.microsoft.com/office/drawing/2014/main" id="{12FD0A11-B3B1-480B-9D03-840BCB218CD5}"/>
                </a:ext>
              </a:extLst>
            </p:cNvPr>
            <p:cNvGrpSpPr/>
            <p:nvPr/>
          </p:nvGrpSpPr>
          <p:grpSpPr>
            <a:xfrm>
              <a:off x="701924" y="4432594"/>
              <a:ext cx="1208342" cy="1386813"/>
              <a:chOff x="6938583" y="1495719"/>
              <a:chExt cx="1891749" cy="1933281"/>
            </a:xfrm>
          </p:grpSpPr>
          <p:sp>
            <p:nvSpPr>
              <p:cNvPr id="29" name="Rectangle 28">
                <a:extLst>
                  <a:ext uri="{FF2B5EF4-FFF2-40B4-BE49-F238E27FC236}">
                    <a16:creationId xmlns:a16="http://schemas.microsoft.com/office/drawing/2014/main" id="{FCBD1975-DBA5-4643-B9C7-605FE992C9B7}"/>
                  </a:ext>
                </a:extLst>
              </p:cNvPr>
              <p:cNvSpPr/>
              <p:nvPr/>
            </p:nvSpPr>
            <p:spPr>
              <a:xfrm>
                <a:off x="6938583" y="1495719"/>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69208AC-9D6C-4469-8928-4DD25B9F3C29}"/>
                  </a:ext>
                </a:extLst>
              </p:cNvPr>
              <p:cNvSpPr/>
              <p:nvPr/>
            </p:nvSpPr>
            <p:spPr>
              <a:xfrm>
                <a:off x="7373470" y="1955567"/>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apezoid 30">
                <a:extLst>
                  <a:ext uri="{FF2B5EF4-FFF2-40B4-BE49-F238E27FC236}">
                    <a16:creationId xmlns:a16="http://schemas.microsoft.com/office/drawing/2014/main" id="{0E184FD9-0179-49DF-9267-C4CA1B01F495}"/>
                  </a:ext>
                </a:extLst>
              </p:cNvPr>
              <p:cNvSpPr/>
              <p:nvPr/>
            </p:nvSpPr>
            <p:spPr>
              <a:xfrm>
                <a:off x="7413812" y="2829624"/>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a:extLst>
                  <a:ext uri="{FF2B5EF4-FFF2-40B4-BE49-F238E27FC236}">
                    <a16:creationId xmlns:a16="http://schemas.microsoft.com/office/drawing/2014/main" id="{8581FE5D-B8CB-4FB1-9C46-8707FA953358}"/>
                  </a:ext>
                </a:extLst>
              </p:cNvPr>
              <p:cNvSpPr/>
              <p:nvPr/>
            </p:nvSpPr>
            <p:spPr>
              <a:xfrm rot="6108666">
                <a:off x="7465643" y="174303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a:extLst>
                  <a:ext uri="{FF2B5EF4-FFF2-40B4-BE49-F238E27FC236}">
                    <a16:creationId xmlns:a16="http://schemas.microsoft.com/office/drawing/2014/main" id="{23BDF30C-116D-41FB-9DAA-2E8ED51E133E}"/>
                  </a:ext>
                </a:extLst>
              </p:cNvPr>
              <p:cNvSpPr/>
              <p:nvPr/>
            </p:nvSpPr>
            <p:spPr>
              <a:xfrm rot="5745426">
                <a:off x="7802325" y="171040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oon 33">
                <a:extLst>
                  <a:ext uri="{FF2B5EF4-FFF2-40B4-BE49-F238E27FC236}">
                    <a16:creationId xmlns:a16="http://schemas.microsoft.com/office/drawing/2014/main" id="{8B3D1D8B-2928-4C17-9D3B-C618062C7E14}"/>
                  </a:ext>
                </a:extLst>
              </p:cNvPr>
              <p:cNvSpPr/>
              <p:nvPr/>
            </p:nvSpPr>
            <p:spPr>
              <a:xfrm rot="11772655">
                <a:off x="7252664" y="2168205"/>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oon 34">
                <a:extLst>
                  <a:ext uri="{FF2B5EF4-FFF2-40B4-BE49-F238E27FC236}">
                    <a16:creationId xmlns:a16="http://schemas.microsoft.com/office/drawing/2014/main" id="{CC330ACE-9519-4C15-A889-8831971281EC}"/>
                  </a:ext>
                </a:extLst>
              </p:cNvPr>
              <p:cNvSpPr/>
              <p:nvPr/>
            </p:nvSpPr>
            <p:spPr>
              <a:xfrm rot="20377040">
                <a:off x="8067733" y="2202891"/>
                <a:ext cx="498073" cy="811679"/>
              </a:xfrm>
              <a:prstGeom prst="moon">
                <a:avLst>
                  <a:gd name="adj" fmla="val 875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F88E97E9-2D95-4836-B7B9-105C3EE58509}"/>
                </a:ext>
              </a:extLst>
            </p:cNvPr>
            <p:cNvSpPr txBox="1"/>
            <p:nvPr/>
          </p:nvSpPr>
          <p:spPr>
            <a:xfrm>
              <a:off x="1927446" y="4684425"/>
              <a:ext cx="2414268" cy="646331"/>
            </a:xfrm>
            <a:prstGeom prst="rect">
              <a:avLst/>
            </a:prstGeom>
            <a:solidFill>
              <a:srgbClr val="FFFFCC"/>
            </a:solidFill>
          </p:spPr>
          <p:txBody>
            <a:bodyPr wrap="square" rtlCol="0">
              <a:spAutoFit/>
            </a:bodyPr>
            <a:lstStyle/>
            <a:p>
              <a:pPr fontAlgn="base"/>
              <a:r>
                <a:rPr lang="en-US" dirty="0"/>
                <a:t>I know that church, and I know it’s not true.</a:t>
              </a:r>
              <a:endParaRPr lang="en-US" sz="1200" dirty="0"/>
            </a:p>
          </p:txBody>
        </p:sp>
      </p:grpSp>
      <p:grpSp>
        <p:nvGrpSpPr>
          <p:cNvPr id="80" name="Group 79">
            <a:extLst>
              <a:ext uri="{FF2B5EF4-FFF2-40B4-BE49-F238E27FC236}">
                <a16:creationId xmlns:a16="http://schemas.microsoft.com/office/drawing/2014/main" id="{822445A3-93FF-4059-8309-811CA5D1622E}"/>
              </a:ext>
            </a:extLst>
          </p:cNvPr>
          <p:cNvGrpSpPr/>
          <p:nvPr/>
        </p:nvGrpSpPr>
        <p:grpSpPr>
          <a:xfrm>
            <a:off x="1509981" y="5042096"/>
            <a:ext cx="3505200" cy="1355275"/>
            <a:chOff x="6114704" y="1538111"/>
            <a:chExt cx="3505200" cy="1355275"/>
          </a:xfrm>
        </p:grpSpPr>
        <p:sp>
          <p:nvSpPr>
            <p:cNvPr id="37" name="Rectangle 36">
              <a:extLst>
                <a:ext uri="{FF2B5EF4-FFF2-40B4-BE49-F238E27FC236}">
                  <a16:creationId xmlns:a16="http://schemas.microsoft.com/office/drawing/2014/main" id="{45217F63-D147-44D6-A053-ACCF92918CE7}"/>
                </a:ext>
              </a:extLst>
            </p:cNvPr>
            <p:cNvSpPr/>
            <p:nvPr/>
          </p:nvSpPr>
          <p:spPr>
            <a:xfrm>
              <a:off x="7474684" y="1735474"/>
              <a:ext cx="2145220" cy="369332"/>
            </a:xfrm>
            <a:prstGeom prst="rect">
              <a:avLst/>
            </a:prstGeom>
            <a:solidFill>
              <a:schemeClr val="bg1">
                <a:lumMod val="85000"/>
              </a:schemeClr>
            </a:solidFill>
          </p:spPr>
          <p:txBody>
            <a:bodyPr wrap="square">
              <a:spAutoFit/>
            </a:bodyPr>
            <a:lstStyle/>
            <a:p>
              <a:pPr fontAlgn="base"/>
              <a:r>
                <a:rPr lang="en-US" dirty="0"/>
                <a:t>How do you know?</a:t>
              </a:r>
            </a:p>
          </p:txBody>
        </p:sp>
        <p:grpSp>
          <p:nvGrpSpPr>
            <p:cNvPr id="38" name="Group 37">
              <a:extLst>
                <a:ext uri="{FF2B5EF4-FFF2-40B4-BE49-F238E27FC236}">
                  <a16:creationId xmlns:a16="http://schemas.microsoft.com/office/drawing/2014/main" id="{22993A94-90C4-45C8-9B1D-18C57D1A3A13}"/>
                </a:ext>
              </a:extLst>
            </p:cNvPr>
            <p:cNvGrpSpPr/>
            <p:nvPr/>
          </p:nvGrpSpPr>
          <p:grpSpPr>
            <a:xfrm>
              <a:off x="6114704" y="1538111"/>
              <a:ext cx="1170041" cy="1355275"/>
              <a:chOff x="3832412" y="1277471"/>
              <a:chExt cx="1891749" cy="1933281"/>
            </a:xfrm>
          </p:grpSpPr>
          <p:sp>
            <p:nvSpPr>
              <p:cNvPr id="39" name="Rectangle 38">
                <a:extLst>
                  <a:ext uri="{FF2B5EF4-FFF2-40B4-BE49-F238E27FC236}">
                    <a16:creationId xmlns:a16="http://schemas.microsoft.com/office/drawing/2014/main" id="{2BC4EDE3-1DE4-43A3-BA47-07819B437130}"/>
                  </a:ext>
                </a:extLst>
              </p:cNvPr>
              <p:cNvSpPr/>
              <p:nvPr/>
            </p:nvSpPr>
            <p:spPr>
              <a:xfrm>
                <a:off x="3832412" y="1277471"/>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5F2B1327-D93C-49B1-8385-F9E5E0A2420B}"/>
                  </a:ext>
                </a:extLst>
              </p:cNvPr>
              <p:cNvSpPr/>
              <p:nvPr/>
            </p:nvSpPr>
            <p:spPr>
              <a:xfrm>
                <a:off x="4303058" y="1734673"/>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rapezoid 40">
                <a:extLst>
                  <a:ext uri="{FF2B5EF4-FFF2-40B4-BE49-F238E27FC236}">
                    <a16:creationId xmlns:a16="http://schemas.microsoft.com/office/drawing/2014/main" id="{625F33C4-E7AB-4CB5-9039-237D9FCAAC36}"/>
                  </a:ext>
                </a:extLst>
              </p:cNvPr>
              <p:cNvSpPr/>
              <p:nvPr/>
            </p:nvSpPr>
            <p:spPr>
              <a:xfrm>
                <a:off x="4343400" y="2608730"/>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loud 41">
                <a:extLst>
                  <a:ext uri="{FF2B5EF4-FFF2-40B4-BE49-F238E27FC236}">
                    <a16:creationId xmlns:a16="http://schemas.microsoft.com/office/drawing/2014/main" id="{0E9040B8-449C-40CA-823A-3AD1E3960EF1}"/>
                  </a:ext>
                </a:extLst>
              </p:cNvPr>
              <p:cNvSpPr/>
              <p:nvPr/>
            </p:nvSpPr>
            <p:spPr>
              <a:xfrm>
                <a:off x="4034117" y="1800585"/>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loud 42">
                <a:extLst>
                  <a:ext uri="{FF2B5EF4-FFF2-40B4-BE49-F238E27FC236}">
                    <a16:creationId xmlns:a16="http://schemas.microsoft.com/office/drawing/2014/main" id="{9895F93E-5AE7-49FD-AC8C-993992C77454}"/>
                  </a:ext>
                </a:extLst>
              </p:cNvPr>
              <p:cNvSpPr/>
              <p:nvPr/>
            </p:nvSpPr>
            <p:spPr>
              <a:xfrm rot="20338966">
                <a:off x="4966545" y="1815987"/>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loud 43">
                <a:extLst>
                  <a:ext uri="{FF2B5EF4-FFF2-40B4-BE49-F238E27FC236}">
                    <a16:creationId xmlns:a16="http://schemas.microsoft.com/office/drawing/2014/main" id="{E131C555-EF85-4FEF-B98D-FAA3E5270FD1}"/>
                  </a:ext>
                </a:extLst>
              </p:cNvPr>
              <p:cNvSpPr/>
              <p:nvPr/>
            </p:nvSpPr>
            <p:spPr>
              <a:xfrm>
                <a:off x="4249269" y="1518773"/>
                <a:ext cx="1035424"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0">
            <a:extLst>
              <a:ext uri="{FF2B5EF4-FFF2-40B4-BE49-F238E27FC236}">
                <a16:creationId xmlns:a16="http://schemas.microsoft.com/office/drawing/2014/main" id="{946659D3-BA29-4A89-B7E2-FFF5EBE1CBCF}"/>
              </a:ext>
            </a:extLst>
          </p:cNvPr>
          <p:cNvGrpSpPr/>
          <p:nvPr/>
        </p:nvGrpSpPr>
        <p:grpSpPr>
          <a:xfrm>
            <a:off x="6357158" y="1168971"/>
            <a:ext cx="3639790" cy="1386813"/>
            <a:chOff x="7879182" y="2335658"/>
            <a:chExt cx="3639790" cy="1386813"/>
          </a:xfrm>
        </p:grpSpPr>
        <p:grpSp>
          <p:nvGrpSpPr>
            <p:cNvPr id="45" name="Group 44">
              <a:extLst>
                <a:ext uri="{FF2B5EF4-FFF2-40B4-BE49-F238E27FC236}">
                  <a16:creationId xmlns:a16="http://schemas.microsoft.com/office/drawing/2014/main" id="{8F153559-7E0B-4FD2-8A02-8349EBC8EECC}"/>
                </a:ext>
              </a:extLst>
            </p:cNvPr>
            <p:cNvGrpSpPr/>
            <p:nvPr/>
          </p:nvGrpSpPr>
          <p:grpSpPr>
            <a:xfrm>
              <a:off x="7879182" y="2335658"/>
              <a:ext cx="1208342" cy="1386813"/>
              <a:chOff x="6938583" y="1495719"/>
              <a:chExt cx="1891749" cy="1933281"/>
            </a:xfrm>
          </p:grpSpPr>
          <p:sp>
            <p:nvSpPr>
              <p:cNvPr id="46" name="Rectangle 45">
                <a:extLst>
                  <a:ext uri="{FF2B5EF4-FFF2-40B4-BE49-F238E27FC236}">
                    <a16:creationId xmlns:a16="http://schemas.microsoft.com/office/drawing/2014/main" id="{69DAA46E-E3DE-4903-959D-BBCC869C4615}"/>
                  </a:ext>
                </a:extLst>
              </p:cNvPr>
              <p:cNvSpPr/>
              <p:nvPr/>
            </p:nvSpPr>
            <p:spPr>
              <a:xfrm>
                <a:off x="6938583" y="1495719"/>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858E621-762F-4A93-ABED-D7FAA10238F3}"/>
                  </a:ext>
                </a:extLst>
              </p:cNvPr>
              <p:cNvSpPr/>
              <p:nvPr/>
            </p:nvSpPr>
            <p:spPr>
              <a:xfrm>
                <a:off x="7373470" y="1955567"/>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rapezoid 47">
                <a:extLst>
                  <a:ext uri="{FF2B5EF4-FFF2-40B4-BE49-F238E27FC236}">
                    <a16:creationId xmlns:a16="http://schemas.microsoft.com/office/drawing/2014/main" id="{1F4A59C5-E6D8-4777-9B52-B9A903B382DA}"/>
                  </a:ext>
                </a:extLst>
              </p:cNvPr>
              <p:cNvSpPr/>
              <p:nvPr/>
            </p:nvSpPr>
            <p:spPr>
              <a:xfrm>
                <a:off x="7413812" y="2829624"/>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a:extLst>
                  <a:ext uri="{FF2B5EF4-FFF2-40B4-BE49-F238E27FC236}">
                    <a16:creationId xmlns:a16="http://schemas.microsoft.com/office/drawing/2014/main" id="{E9E76DB3-3F7A-4561-BC48-7AF5C71A09F0}"/>
                  </a:ext>
                </a:extLst>
              </p:cNvPr>
              <p:cNvSpPr/>
              <p:nvPr/>
            </p:nvSpPr>
            <p:spPr>
              <a:xfrm rot="6108666">
                <a:off x="7465643" y="174303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Moon 49">
                <a:extLst>
                  <a:ext uri="{FF2B5EF4-FFF2-40B4-BE49-F238E27FC236}">
                    <a16:creationId xmlns:a16="http://schemas.microsoft.com/office/drawing/2014/main" id="{CF5DE0DE-6E20-49F0-9D9F-A45074C4918C}"/>
                  </a:ext>
                </a:extLst>
              </p:cNvPr>
              <p:cNvSpPr/>
              <p:nvPr/>
            </p:nvSpPr>
            <p:spPr>
              <a:xfrm rot="5745426">
                <a:off x="7802325" y="171040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Moon 50">
                <a:extLst>
                  <a:ext uri="{FF2B5EF4-FFF2-40B4-BE49-F238E27FC236}">
                    <a16:creationId xmlns:a16="http://schemas.microsoft.com/office/drawing/2014/main" id="{082090BA-D2C7-4CF2-AA7D-BB207BD2CA3A}"/>
                  </a:ext>
                </a:extLst>
              </p:cNvPr>
              <p:cNvSpPr/>
              <p:nvPr/>
            </p:nvSpPr>
            <p:spPr>
              <a:xfrm rot="11772655">
                <a:off x="7252664" y="2168205"/>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Moon 51">
                <a:extLst>
                  <a:ext uri="{FF2B5EF4-FFF2-40B4-BE49-F238E27FC236}">
                    <a16:creationId xmlns:a16="http://schemas.microsoft.com/office/drawing/2014/main" id="{A276FEEF-914F-410B-BA60-4918FBC3E1CD}"/>
                  </a:ext>
                </a:extLst>
              </p:cNvPr>
              <p:cNvSpPr/>
              <p:nvPr/>
            </p:nvSpPr>
            <p:spPr>
              <a:xfrm rot="20377040">
                <a:off x="8067733" y="2202891"/>
                <a:ext cx="498073" cy="811679"/>
              </a:xfrm>
              <a:prstGeom prst="moon">
                <a:avLst>
                  <a:gd name="adj" fmla="val 875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1975486-B37E-415E-A1CF-77DD1ACB0DD5}"/>
                </a:ext>
              </a:extLst>
            </p:cNvPr>
            <p:cNvSpPr txBox="1"/>
            <p:nvPr/>
          </p:nvSpPr>
          <p:spPr>
            <a:xfrm>
              <a:off x="9104704" y="2587489"/>
              <a:ext cx="2414268" cy="646331"/>
            </a:xfrm>
            <a:prstGeom prst="rect">
              <a:avLst/>
            </a:prstGeom>
            <a:solidFill>
              <a:srgbClr val="FFFFCC"/>
            </a:solidFill>
          </p:spPr>
          <p:txBody>
            <a:bodyPr wrap="square" rtlCol="0">
              <a:spAutoFit/>
            </a:bodyPr>
            <a:lstStyle/>
            <a:p>
              <a:pPr fontAlgn="base"/>
              <a:r>
                <a:rPr lang="en-US" dirty="0"/>
                <a:t>Because, I have researched it</a:t>
              </a:r>
              <a:endParaRPr lang="en-US" sz="1200" dirty="0"/>
            </a:p>
          </p:txBody>
        </p:sp>
      </p:grpSp>
      <p:grpSp>
        <p:nvGrpSpPr>
          <p:cNvPr id="82" name="Group 81">
            <a:extLst>
              <a:ext uri="{FF2B5EF4-FFF2-40B4-BE49-F238E27FC236}">
                <a16:creationId xmlns:a16="http://schemas.microsoft.com/office/drawing/2014/main" id="{255B1493-0416-44E8-B545-2AA3C6670D50}"/>
              </a:ext>
            </a:extLst>
          </p:cNvPr>
          <p:cNvGrpSpPr/>
          <p:nvPr/>
        </p:nvGrpSpPr>
        <p:grpSpPr>
          <a:xfrm>
            <a:off x="7763188" y="2344778"/>
            <a:ext cx="3265658" cy="1355275"/>
            <a:chOff x="6239134" y="3749983"/>
            <a:chExt cx="3265658" cy="1355275"/>
          </a:xfrm>
        </p:grpSpPr>
        <p:sp>
          <p:nvSpPr>
            <p:cNvPr id="54" name="Rectangle 53">
              <a:extLst>
                <a:ext uri="{FF2B5EF4-FFF2-40B4-BE49-F238E27FC236}">
                  <a16:creationId xmlns:a16="http://schemas.microsoft.com/office/drawing/2014/main" id="{1C5A9A47-47EF-48F7-BAA8-4B3575B9593A}"/>
                </a:ext>
              </a:extLst>
            </p:cNvPr>
            <p:cNvSpPr/>
            <p:nvPr/>
          </p:nvSpPr>
          <p:spPr>
            <a:xfrm>
              <a:off x="7599113" y="3947346"/>
              <a:ext cx="1905679" cy="646331"/>
            </a:xfrm>
            <a:prstGeom prst="rect">
              <a:avLst/>
            </a:prstGeom>
            <a:solidFill>
              <a:schemeClr val="bg1">
                <a:lumMod val="85000"/>
              </a:schemeClr>
            </a:solidFill>
          </p:spPr>
          <p:txBody>
            <a:bodyPr wrap="square">
              <a:spAutoFit/>
            </a:bodyPr>
            <a:lstStyle/>
            <a:p>
              <a:pPr fontAlgn="base"/>
              <a:r>
                <a:rPr lang="en-US" dirty="0"/>
                <a:t>Have you read the Book of Mormon?</a:t>
              </a:r>
            </a:p>
          </p:txBody>
        </p:sp>
        <p:grpSp>
          <p:nvGrpSpPr>
            <p:cNvPr id="55" name="Group 54">
              <a:extLst>
                <a:ext uri="{FF2B5EF4-FFF2-40B4-BE49-F238E27FC236}">
                  <a16:creationId xmlns:a16="http://schemas.microsoft.com/office/drawing/2014/main" id="{907B531D-CA9C-48A2-966E-C29F0FB9A430}"/>
                </a:ext>
              </a:extLst>
            </p:cNvPr>
            <p:cNvGrpSpPr/>
            <p:nvPr/>
          </p:nvGrpSpPr>
          <p:grpSpPr>
            <a:xfrm>
              <a:off x="6239134" y="3749983"/>
              <a:ext cx="1170041" cy="1355275"/>
              <a:chOff x="3832412" y="1277471"/>
              <a:chExt cx="1891749" cy="1933281"/>
            </a:xfrm>
          </p:grpSpPr>
          <p:sp>
            <p:nvSpPr>
              <p:cNvPr id="56" name="Rectangle 55">
                <a:extLst>
                  <a:ext uri="{FF2B5EF4-FFF2-40B4-BE49-F238E27FC236}">
                    <a16:creationId xmlns:a16="http://schemas.microsoft.com/office/drawing/2014/main" id="{90775E7E-1C62-48D6-8780-8572AD2FEE59}"/>
                  </a:ext>
                </a:extLst>
              </p:cNvPr>
              <p:cNvSpPr/>
              <p:nvPr/>
            </p:nvSpPr>
            <p:spPr>
              <a:xfrm>
                <a:off x="3832412" y="1277471"/>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1997B060-9FE0-4D68-9E0B-7245541B10E4}"/>
                  </a:ext>
                </a:extLst>
              </p:cNvPr>
              <p:cNvSpPr/>
              <p:nvPr/>
            </p:nvSpPr>
            <p:spPr>
              <a:xfrm>
                <a:off x="4303058" y="1734673"/>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rapezoid 57">
                <a:extLst>
                  <a:ext uri="{FF2B5EF4-FFF2-40B4-BE49-F238E27FC236}">
                    <a16:creationId xmlns:a16="http://schemas.microsoft.com/office/drawing/2014/main" id="{284B9121-816D-4AD2-AE57-6C0DEDCF0D2C}"/>
                  </a:ext>
                </a:extLst>
              </p:cNvPr>
              <p:cNvSpPr/>
              <p:nvPr/>
            </p:nvSpPr>
            <p:spPr>
              <a:xfrm>
                <a:off x="4343400" y="2608730"/>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loud 58">
                <a:extLst>
                  <a:ext uri="{FF2B5EF4-FFF2-40B4-BE49-F238E27FC236}">
                    <a16:creationId xmlns:a16="http://schemas.microsoft.com/office/drawing/2014/main" id="{C9DEA97B-EB23-4DCB-B05F-32EB5EAAC9D4}"/>
                  </a:ext>
                </a:extLst>
              </p:cNvPr>
              <p:cNvSpPr/>
              <p:nvPr/>
            </p:nvSpPr>
            <p:spPr>
              <a:xfrm>
                <a:off x="4034117" y="1800585"/>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loud 59">
                <a:extLst>
                  <a:ext uri="{FF2B5EF4-FFF2-40B4-BE49-F238E27FC236}">
                    <a16:creationId xmlns:a16="http://schemas.microsoft.com/office/drawing/2014/main" id="{0AD9E520-97A6-46BE-8BB3-D94202C834AC}"/>
                  </a:ext>
                </a:extLst>
              </p:cNvPr>
              <p:cNvSpPr/>
              <p:nvPr/>
            </p:nvSpPr>
            <p:spPr>
              <a:xfrm rot="20338966">
                <a:off x="4966545" y="1815987"/>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loud 60">
                <a:extLst>
                  <a:ext uri="{FF2B5EF4-FFF2-40B4-BE49-F238E27FC236}">
                    <a16:creationId xmlns:a16="http://schemas.microsoft.com/office/drawing/2014/main" id="{428303B9-4C12-4D9D-B68B-30D9E6771D66}"/>
                  </a:ext>
                </a:extLst>
              </p:cNvPr>
              <p:cNvSpPr/>
              <p:nvPr/>
            </p:nvSpPr>
            <p:spPr>
              <a:xfrm>
                <a:off x="4249269" y="1518773"/>
                <a:ext cx="1035424"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3" name="Group 82">
            <a:extLst>
              <a:ext uri="{FF2B5EF4-FFF2-40B4-BE49-F238E27FC236}">
                <a16:creationId xmlns:a16="http://schemas.microsoft.com/office/drawing/2014/main" id="{54CA36F1-01FE-4020-9901-0DB674380E56}"/>
              </a:ext>
            </a:extLst>
          </p:cNvPr>
          <p:cNvGrpSpPr/>
          <p:nvPr/>
        </p:nvGrpSpPr>
        <p:grpSpPr>
          <a:xfrm>
            <a:off x="6510468" y="3789484"/>
            <a:ext cx="3087625" cy="1386813"/>
            <a:chOff x="8149400" y="4974433"/>
            <a:chExt cx="3087625" cy="1386813"/>
          </a:xfrm>
        </p:grpSpPr>
        <p:grpSp>
          <p:nvGrpSpPr>
            <p:cNvPr id="62" name="Group 61">
              <a:extLst>
                <a:ext uri="{FF2B5EF4-FFF2-40B4-BE49-F238E27FC236}">
                  <a16:creationId xmlns:a16="http://schemas.microsoft.com/office/drawing/2014/main" id="{8DD47FA5-EE15-4873-95A9-02EE9EDC4059}"/>
                </a:ext>
              </a:extLst>
            </p:cNvPr>
            <p:cNvGrpSpPr/>
            <p:nvPr/>
          </p:nvGrpSpPr>
          <p:grpSpPr>
            <a:xfrm>
              <a:off x="8149400" y="4974433"/>
              <a:ext cx="1208342" cy="1386813"/>
              <a:chOff x="6938583" y="1495719"/>
              <a:chExt cx="1891749" cy="1933281"/>
            </a:xfrm>
          </p:grpSpPr>
          <p:sp>
            <p:nvSpPr>
              <p:cNvPr id="63" name="Rectangle 62">
                <a:extLst>
                  <a:ext uri="{FF2B5EF4-FFF2-40B4-BE49-F238E27FC236}">
                    <a16:creationId xmlns:a16="http://schemas.microsoft.com/office/drawing/2014/main" id="{96B56533-F247-4E55-B1CA-1630C2241A24}"/>
                  </a:ext>
                </a:extLst>
              </p:cNvPr>
              <p:cNvSpPr/>
              <p:nvPr/>
            </p:nvSpPr>
            <p:spPr>
              <a:xfrm>
                <a:off x="6938583" y="1495719"/>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0F81D7B1-9CA2-4B4C-AC86-4CF80A06338A}"/>
                  </a:ext>
                </a:extLst>
              </p:cNvPr>
              <p:cNvSpPr/>
              <p:nvPr/>
            </p:nvSpPr>
            <p:spPr>
              <a:xfrm>
                <a:off x="7373470" y="1955567"/>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rapezoid 64">
                <a:extLst>
                  <a:ext uri="{FF2B5EF4-FFF2-40B4-BE49-F238E27FC236}">
                    <a16:creationId xmlns:a16="http://schemas.microsoft.com/office/drawing/2014/main" id="{96537F7D-583C-4B21-9772-831E6F83069B}"/>
                  </a:ext>
                </a:extLst>
              </p:cNvPr>
              <p:cNvSpPr/>
              <p:nvPr/>
            </p:nvSpPr>
            <p:spPr>
              <a:xfrm>
                <a:off x="7413812" y="2829624"/>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Moon 65">
                <a:extLst>
                  <a:ext uri="{FF2B5EF4-FFF2-40B4-BE49-F238E27FC236}">
                    <a16:creationId xmlns:a16="http://schemas.microsoft.com/office/drawing/2014/main" id="{1AD8261F-798F-4441-AF44-BA0F59080EAA}"/>
                  </a:ext>
                </a:extLst>
              </p:cNvPr>
              <p:cNvSpPr/>
              <p:nvPr/>
            </p:nvSpPr>
            <p:spPr>
              <a:xfrm rot="6108666">
                <a:off x="7465643" y="174303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a:extLst>
                  <a:ext uri="{FF2B5EF4-FFF2-40B4-BE49-F238E27FC236}">
                    <a16:creationId xmlns:a16="http://schemas.microsoft.com/office/drawing/2014/main" id="{7A993172-CF5D-49EA-BC51-57B995C49416}"/>
                  </a:ext>
                </a:extLst>
              </p:cNvPr>
              <p:cNvSpPr/>
              <p:nvPr/>
            </p:nvSpPr>
            <p:spPr>
              <a:xfrm rot="5745426">
                <a:off x="7802325" y="1710402"/>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Moon 67">
                <a:extLst>
                  <a:ext uri="{FF2B5EF4-FFF2-40B4-BE49-F238E27FC236}">
                    <a16:creationId xmlns:a16="http://schemas.microsoft.com/office/drawing/2014/main" id="{B94F7229-8E84-4B28-8EBA-FE47AEF1EE6B}"/>
                  </a:ext>
                </a:extLst>
              </p:cNvPr>
              <p:cNvSpPr/>
              <p:nvPr/>
            </p:nvSpPr>
            <p:spPr>
              <a:xfrm rot="11772655">
                <a:off x="7252664" y="2168205"/>
                <a:ext cx="544028" cy="906517"/>
              </a:xfrm>
              <a:prstGeom prst="moon">
                <a:avLst>
                  <a:gd name="adj" fmla="val 7263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Moon 68">
                <a:extLst>
                  <a:ext uri="{FF2B5EF4-FFF2-40B4-BE49-F238E27FC236}">
                    <a16:creationId xmlns:a16="http://schemas.microsoft.com/office/drawing/2014/main" id="{4394C3DA-A637-43BF-9562-3A038AD67737}"/>
                  </a:ext>
                </a:extLst>
              </p:cNvPr>
              <p:cNvSpPr/>
              <p:nvPr/>
            </p:nvSpPr>
            <p:spPr>
              <a:xfrm rot="20377040">
                <a:off x="8067733" y="2202891"/>
                <a:ext cx="498073" cy="811679"/>
              </a:xfrm>
              <a:prstGeom prst="moon">
                <a:avLst>
                  <a:gd name="adj" fmla="val 875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TextBox 69">
              <a:extLst>
                <a:ext uri="{FF2B5EF4-FFF2-40B4-BE49-F238E27FC236}">
                  <a16:creationId xmlns:a16="http://schemas.microsoft.com/office/drawing/2014/main" id="{880ED458-1A2C-4174-97EF-4A8AF1602EDA}"/>
                </a:ext>
              </a:extLst>
            </p:cNvPr>
            <p:cNvSpPr txBox="1"/>
            <p:nvPr/>
          </p:nvSpPr>
          <p:spPr>
            <a:xfrm>
              <a:off x="9374922" y="5226264"/>
              <a:ext cx="1862103" cy="369332"/>
            </a:xfrm>
            <a:prstGeom prst="rect">
              <a:avLst/>
            </a:prstGeom>
            <a:solidFill>
              <a:srgbClr val="FFFFCC"/>
            </a:solidFill>
          </p:spPr>
          <p:txBody>
            <a:bodyPr wrap="square" rtlCol="0">
              <a:spAutoFit/>
            </a:bodyPr>
            <a:lstStyle/>
            <a:p>
              <a:pPr fontAlgn="base"/>
              <a:r>
                <a:rPr lang="en-US" dirty="0"/>
                <a:t>No, I haven’t</a:t>
              </a:r>
              <a:endParaRPr lang="en-US" sz="1200" dirty="0"/>
            </a:p>
          </p:txBody>
        </p:sp>
      </p:grpSp>
      <p:grpSp>
        <p:nvGrpSpPr>
          <p:cNvPr id="84" name="Group 83">
            <a:extLst>
              <a:ext uri="{FF2B5EF4-FFF2-40B4-BE49-F238E27FC236}">
                <a16:creationId xmlns:a16="http://schemas.microsoft.com/office/drawing/2014/main" id="{97BE1AF9-C9E8-465F-8BD6-2959E51A1D09}"/>
              </a:ext>
            </a:extLst>
          </p:cNvPr>
          <p:cNvGrpSpPr/>
          <p:nvPr/>
        </p:nvGrpSpPr>
        <p:grpSpPr>
          <a:xfrm>
            <a:off x="7735990" y="5057806"/>
            <a:ext cx="4277398" cy="1536601"/>
            <a:chOff x="7224128" y="6197704"/>
            <a:chExt cx="4277398" cy="1536601"/>
          </a:xfrm>
        </p:grpSpPr>
        <p:sp>
          <p:nvSpPr>
            <p:cNvPr id="71" name="Rectangle 70">
              <a:extLst>
                <a:ext uri="{FF2B5EF4-FFF2-40B4-BE49-F238E27FC236}">
                  <a16:creationId xmlns:a16="http://schemas.microsoft.com/office/drawing/2014/main" id="{CADC86A0-8ABD-49EA-B970-BCE6425C1EAA}"/>
                </a:ext>
              </a:extLst>
            </p:cNvPr>
            <p:cNvSpPr/>
            <p:nvPr/>
          </p:nvSpPr>
          <p:spPr>
            <a:xfrm>
              <a:off x="8536809" y="6197704"/>
              <a:ext cx="2964717" cy="646331"/>
            </a:xfrm>
            <a:prstGeom prst="rect">
              <a:avLst/>
            </a:prstGeom>
            <a:solidFill>
              <a:schemeClr val="bg1">
                <a:lumMod val="85000"/>
              </a:schemeClr>
            </a:solidFill>
          </p:spPr>
          <p:txBody>
            <a:bodyPr wrap="square">
              <a:spAutoFit/>
            </a:bodyPr>
            <a:lstStyle/>
            <a:p>
              <a:pPr fontAlgn="base"/>
              <a:r>
                <a:rPr lang="en-US" dirty="0"/>
                <a:t>Then you haven’t researched my church. </a:t>
              </a:r>
            </a:p>
          </p:txBody>
        </p:sp>
        <p:grpSp>
          <p:nvGrpSpPr>
            <p:cNvPr id="72" name="Group 71">
              <a:extLst>
                <a:ext uri="{FF2B5EF4-FFF2-40B4-BE49-F238E27FC236}">
                  <a16:creationId xmlns:a16="http://schemas.microsoft.com/office/drawing/2014/main" id="{98B90CF3-FF36-4263-80AC-FA6EAF8CF150}"/>
                </a:ext>
              </a:extLst>
            </p:cNvPr>
            <p:cNvGrpSpPr/>
            <p:nvPr/>
          </p:nvGrpSpPr>
          <p:grpSpPr>
            <a:xfrm>
              <a:off x="7224128" y="6379030"/>
              <a:ext cx="1170041" cy="1355275"/>
              <a:chOff x="3832412" y="1277471"/>
              <a:chExt cx="1891749" cy="1933281"/>
            </a:xfrm>
          </p:grpSpPr>
          <p:sp>
            <p:nvSpPr>
              <p:cNvPr id="73" name="Rectangle 72">
                <a:extLst>
                  <a:ext uri="{FF2B5EF4-FFF2-40B4-BE49-F238E27FC236}">
                    <a16:creationId xmlns:a16="http://schemas.microsoft.com/office/drawing/2014/main" id="{5A9F6318-A9F3-42B6-9311-C4A3C1E702DB}"/>
                  </a:ext>
                </a:extLst>
              </p:cNvPr>
              <p:cNvSpPr/>
              <p:nvPr/>
            </p:nvSpPr>
            <p:spPr>
              <a:xfrm>
                <a:off x="3832412" y="1277471"/>
                <a:ext cx="1891749" cy="1933281"/>
              </a:xfrm>
              <a:prstGeom prst="rect">
                <a:avLst/>
              </a:prstGeom>
              <a:solidFill>
                <a:schemeClr val="accent1">
                  <a:lumMod val="40000"/>
                  <a:lumOff val="60000"/>
                </a:schemeClr>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915BF2E0-4252-4A39-B4BC-25E1C0EC7C08}"/>
                  </a:ext>
                </a:extLst>
              </p:cNvPr>
              <p:cNvSpPr/>
              <p:nvPr/>
            </p:nvSpPr>
            <p:spPr>
              <a:xfrm>
                <a:off x="4303058" y="1734673"/>
                <a:ext cx="1021977" cy="1021976"/>
              </a:xfrm>
              <a:prstGeom prst="ellips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rapezoid 74">
                <a:extLst>
                  <a:ext uri="{FF2B5EF4-FFF2-40B4-BE49-F238E27FC236}">
                    <a16:creationId xmlns:a16="http://schemas.microsoft.com/office/drawing/2014/main" id="{3429A56F-D192-4C42-B7F0-9B928E50659B}"/>
                  </a:ext>
                </a:extLst>
              </p:cNvPr>
              <p:cNvSpPr/>
              <p:nvPr/>
            </p:nvSpPr>
            <p:spPr>
              <a:xfrm>
                <a:off x="4343400" y="2608730"/>
                <a:ext cx="968188" cy="534787"/>
              </a:xfrm>
              <a:prstGeom prst="trapezoid">
                <a:avLst>
                  <a:gd name="adj" fmla="val 5768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loud 75">
                <a:extLst>
                  <a:ext uri="{FF2B5EF4-FFF2-40B4-BE49-F238E27FC236}">
                    <a16:creationId xmlns:a16="http://schemas.microsoft.com/office/drawing/2014/main" id="{A3F23BAB-2168-4F99-BDF3-86E132372D45}"/>
                  </a:ext>
                </a:extLst>
              </p:cNvPr>
              <p:cNvSpPr/>
              <p:nvPr/>
            </p:nvSpPr>
            <p:spPr>
              <a:xfrm>
                <a:off x="4034117" y="1800585"/>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Cloud 76">
                <a:extLst>
                  <a:ext uri="{FF2B5EF4-FFF2-40B4-BE49-F238E27FC236}">
                    <a16:creationId xmlns:a16="http://schemas.microsoft.com/office/drawing/2014/main" id="{1907C80F-A371-4407-96CC-45F0874A861F}"/>
                  </a:ext>
                </a:extLst>
              </p:cNvPr>
              <p:cNvSpPr/>
              <p:nvPr/>
            </p:nvSpPr>
            <p:spPr>
              <a:xfrm rot="20338966">
                <a:off x="4966545" y="1815987"/>
                <a:ext cx="618565"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Cloud 77">
                <a:extLst>
                  <a:ext uri="{FF2B5EF4-FFF2-40B4-BE49-F238E27FC236}">
                    <a16:creationId xmlns:a16="http://schemas.microsoft.com/office/drawing/2014/main" id="{EEAE82A1-25F9-486F-942C-E6C5D86C047E}"/>
                  </a:ext>
                </a:extLst>
              </p:cNvPr>
              <p:cNvSpPr/>
              <p:nvPr/>
            </p:nvSpPr>
            <p:spPr>
              <a:xfrm>
                <a:off x="4249269" y="1518773"/>
                <a:ext cx="1035424" cy="890152"/>
              </a:xfrm>
              <a:prstGeom prst="cloud">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a:extLst>
              <a:ext uri="{FF2B5EF4-FFF2-40B4-BE49-F238E27FC236}">
                <a16:creationId xmlns:a16="http://schemas.microsoft.com/office/drawing/2014/main" id="{A3635FA6-F5A4-4352-AE8B-FE350E1F53DF}"/>
              </a:ext>
            </a:extLst>
          </p:cNvPr>
          <p:cNvGrpSpPr/>
          <p:nvPr/>
        </p:nvGrpSpPr>
        <p:grpSpPr>
          <a:xfrm>
            <a:off x="9019753" y="5833144"/>
            <a:ext cx="2964717" cy="927621"/>
            <a:chOff x="9019753" y="5833144"/>
            <a:chExt cx="2964717" cy="927621"/>
          </a:xfrm>
        </p:grpSpPr>
        <p:sp>
          <p:nvSpPr>
            <p:cNvPr id="86" name="Rectangle 85">
              <a:extLst>
                <a:ext uri="{FF2B5EF4-FFF2-40B4-BE49-F238E27FC236}">
                  <a16:creationId xmlns:a16="http://schemas.microsoft.com/office/drawing/2014/main" id="{CDEB003B-AAA3-4FD1-8752-4511CE6D8109}"/>
                </a:ext>
              </a:extLst>
            </p:cNvPr>
            <p:cNvSpPr/>
            <p:nvPr/>
          </p:nvSpPr>
          <p:spPr>
            <a:xfrm>
              <a:off x="9019753" y="5833144"/>
              <a:ext cx="2964717" cy="923330"/>
            </a:xfrm>
            <a:prstGeom prst="rect">
              <a:avLst/>
            </a:prstGeom>
            <a:solidFill>
              <a:schemeClr val="bg1">
                <a:lumMod val="85000"/>
              </a:schemeClr>
            </a:solidFill>
          </p:spPr>
          <p:txBody>
            <a:bodyPr wrap="square">
              <a:spAutoFit/>
            </a:bodyPr>
            <a:lstStyle/>
            <a:p>
              <a:pPr fontAlgn="base"/>
              <a:r>
                <a:rPr lang="en-US" dirty="0"/>
                <a:t>I have read every page of the Book of Mormon  and I know it’s true </a:t>
              </a:r>
            </a:p>
          </p:txBody>
        </p:sp>
        <p:sp>
          <p:nvSpPr>
            <p:cNvPr id="85" name="Smiley Face 84">
              <a:extLst>
                <a:ext uri="{FF2B5EF4-FFF2-40B4-BE49-F238E27FC236}">
                  <a16:creationId xmlns:a16="http://schemas.microsoft.com/office/drawing/2014/main" id="{3B700E86-C7C9-4471-9E32-AE35195C5634}"/>
                </a:ext>
              </a:extLst>
            </p:cNvPr>
            <p:cNvSpPr/>
            <p:nvPr/>
          </p:nvSpPr>
          <p:spPr>
            <a:xfrm>
              <a:off x="9894309" y="6397371"/>
              <a:ext cx="363394" cy="363394"/>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a:extLst>
              <a:ext uri="{FF2B5EF4-FFF2-40B4-BE49-F238E27FC236}">
                <a16:creationId xmlns:a16="http://schemas.microsoft.com/office/drawing/2014/main" id="{661D7C13-0C14-456D-B9A5-31DF022D7761}"/>
              </a:ext>
            </a:extLst>
          </p:cNvPr>
          <p:cNvSpPr/>
          <p:nvPr/>
        </p:nvSpPr>
        <p:spPr>
          <a:xfrm>
            <a:off x="111041" y="6443019"/>
            <a:ext cx="2086340" cy="369332"/>
          </a:xfrm>
          <a:prstGeom prst="rect">
            <a:avLst/>
          </a:prstGeom>
        </p:spPr>
        <p:txBody>
          <a:bodyPr wrap="none">
            <a:spAutoFit/>
          </a:bodyPr>
          <a:lstStyle/>
          <a:p>
            <a:pPr fontAlgn="base"/>
            <a:r>
              <a:rPr lang="en-US" dirty="0">
                <a:solidFill>
                  <a:schemeClr val="bg1"/>
                </a:solidFill>
              </a:rPr>
              <a:t>Elder Tad R. Callister</a:t>
            </a:r>
          </a:p>
        </p:txBody>
      </p:sp>
      <p:pic>
        <p:nvPicPr>
          <p:cNvPr id="90" name="Picture 89">
            <a:extLst>
              <a:ext uri="{FF2B5EF4-FFF2-40B4-BE49-F238E27FC236}">
                <a16:creationId xmlns:a16="http://schemas.microsoft.com/office/drawing/2014/main" id="{D3840666-FA0C-4754-8024-37E9710459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7063" y="119730"/>
            <a:ext cx="1076325" cy="1428750"/>
          </a:xfrm>
          <a:prstGeom prst="rect">
            <a:avLst/>
          </a:prstGeom>
        </p:spPr>
      </p:pic>
    </p:spTree>
    <p:extLst>
      <p:ext uri="{BB962C8B-B14F-4D97-AF65-F5344CB8AC3E}">
        <p14:creationId xmlns:p14="http://schemas.microsoft.com/office/powerpoint/2010/main" val="275756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EAD3E3-43F0-40B3-A667-9D782763EB23}"/>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 y="6510526"/>
            <a:ext cx="2667000" cy="369332"/>
          </a:xfrm>
          <a:prstGeom prst="rect">
            <a:avLst/>
          </a:prstGeom>
          <a:noFill/>
        </p:spPr>
        <p:txBody>
          <a:bodyPr wrap="square" rtlCol="0">
            <a:spAutoFit/>
          </a:bodyPr>
          <a:lstStyle/>
          <a:p>
            <a:r>
              <a:rPr lang="en-US" dirty="0">
                <a:solidFill>
                  <a:schemeClr val="bg1"/>
                </a:solidFill>
              </a:rPr>
              <a:t>Moroni 10:3-4</a:t>
            </a:r>
          </a:p>
        </p:txBody>
      </p:sp>
      <p:sp>
        <p:nvSpPr>
          <p:cNvPr id="6" name="TextBox 5"/>
          <p:cNvSpPr txBox="1"/>
          <p:nvPr/>
        </p:nvSpPr>
        <p:spPr>
          <a:xfrm>
            <a:off x="1752600" y="1"/>
            <a:ext cx="8686800" cy="1015663"/>
          </a:xfrm>
          <a:prstGeom prst="rect">
            <a:avLst/>
          </a:prstGeom>
          <a:noFill/>
        </p:spPr>
        <p:txBody>
          <a:bodyPr wrap="square" rtlCol="0">
            <a:spAutoFit/>
          </a:bodyPr>
          <a:lstStyle/>
          <a:p>
            <a:pPr algn="ctr"/>
            <a:r>
              <a:rPr lang="en-US" sz="6000" dirty="0">
                <a:solidFill>
                  <a:schemeClr val="bg1"/>
                </a:solidFill>
                <a:latin typeface="AR JULIAN" pitchFamily="2" charset="0"/>
              </a:rPr>
              <a:t>The Key</a:t>
            </a:r>
          </a:p>
        </p:txBody>
      </p:sp>
      <p:sp>
        <p:nvSpPr>
          <p:cNvPr id="8" name="TextBox 7"/>
          <p:cNvSpPr txBox="1"/>
          <p:nvPr/>
        </p:nvSpPr>
        <p:spPr>
          <a:xfrm>
            <a:off x="1905000" y="1066800"/>
            <a:ext cx="5257800" cy="1477328"/>
          </a:xfrm>
          <a:prstGeom prst="rect">
            <a:avLst/>
          </a:prstGeom>
          <a:noFill/>
        </p:spPr>
        <p:txBody>
          <a:bodyPr wrap="square" rtlCol="0">
            <a:spAutoFit/>
          </a:bodyPr>
          <a:lstStyle/>
          <a:p>
            <a:pPr fontAlgn="base"/>
            <a:r>
              <a:rPr lang="en-US" dirty="0">
                <a:solidFill>
                  <a:schemeClr val="bg1"/>
                </a:solidFill>
              </a:rPr>
              <a:t>To gain a testimony of the Book of Mormon we must read and search the book itself</a:t>
            </a:r>
          </a:p>
          <a:p>
            <a:pPr fontAlgn="base"/>
            <a:endParaRPr lang="en-US" dirty="0">
              <a:solidFill>
                <a:schemeClr val="bg1"/>
              </a:solidFill>
            </a:endParaRPr>
          </a:p>
          <a:p>
            <a:pPr fontAlgn="base"/>
            <a:r>
              <a:rPr lang="en-US" dirty="0">
                <a:solidFill>
                  <a:schemeClr val="bg1"/>
                </a:solidFill>
              </a:rPr>
              <a:t>How can you possibly know it is </a:t>
            </a:r>
            <a:r>
              <a:rPr lang="en-US" dirty="0">
                <a:solidFill>
                  <a:srgbClr val="FFFF00"/>
                </a:solidFill>
              </a:rPr>
              <a:t>not true </a:t>
            </a:r>
            <a:r>
              <a:rPr lang="en-US" dirty="0">
                <a:solidFill>
                  <a:schemeClr val="bg1"/>
                </a:solidFill>
              </a:rPr>
              <a:t>if you don’t search or ponder what is written?</a:t>
            </a:r>
          </a:p>
        </p:txBody>
      </p:sp>
      <p:sp>
        <p:nvSpPr>
          <p:cNvPr id="9" name="Rectangle 8"/>
          <p:cNvSpPr/>
          <p:nvPr/>
        </p:nvSpPr>
        <p:spPr>
          <a:xfrm>
            <a:off x="6049528" y="3355294"/>
            <a:ext cx="5699436" cy="2585323"/>
          </a:xfrm>
          <a:prstGeom prst="rect">
            <a:avLst/>
          </a:prstGeom>
        </p:spPr>
        <p:txBody>
          <a:bodyPr wrap="square">
            <a:spAutoFit/>
          </a:bodyPr>
          <a:lstStyle/>
          <a:p>
            <a:r>
              <a:rPr lang="en-US" dirty="0">
                <a:solidFill>
                  <a:schemeClr val="bg1"/>
                </a:solidFill>
              </a:rPr>
              <a:t>Moroni taught that those who read the Book of Mormon and desire to know of its truthfulness should “remember how merciful the Lord hath been” </a:t>
            </a:r>
          </a:p>
          <a:p>
            <a:endParaRPr lang="en-US" dirty="0">
              <a:solidFill>
                <a:schemeClr val="bg1"/>
              </a:solidFill>
            </a:endParaRPr>
          </a:p>
          <a:p>
            <a:r>
              <a:rPr lang="en-US" dirty="0">
                <a:solidFill>
                  <a:schemeClr val="bg1"/>
                </a:solidFill>
              </a:rPr>
              <a:t>Recognizing and remembering instances of the Lord’s mercy can soften our hearts and prepare us to feel the influence of the Holy Ghost. </a:t>
            </a:r>
          </a:p>
          <a:p>
            <a:endParaRPr lang="en-US" dirty="0">
              <a:solidFill>
                <a:schemeClr val="bg1"/>
              </a:solidFill>
            </a:endParaRPr>
          </a:p>
          <a:p>
            <a:r>
              <a:rPr lang="en-US" dirty="0">
                <a:solidFill>
                  <a:schemeClr val="bg1"/>
                </a:solidFill>
              </a:rPr>
              <a:t>One meaning of the word </a:t>
            </a:r>
            <a:r>
              <a:rPr lang="en-US" i="1" dirty="0">
                <a:solidFill>
                  <a:schemeClr val="bg1"/>
                </a:solidFill>
              </a:rPr>
              <a:t>merciful</a:t>
            </a:r>
            <a:r>
              <a:rPr lang="en-US" dirty="0">
                <a:solidFill>
                  <a:schemeClr val="bg1"/>
                </a:solidFill>
              </a:rPr>
              <a:t> is compassionate. </a:t>
            </a:r>
          </a:p>
        </p:txBody>
      </p:sp>
      <p:pic>
        <p:nvPicPr>
          <p:cNvPr id="3" name="Picture 2">
            <a:extLst>
              <a:ext uri="{FF2B5EF4-FFF2-40B4-BE49-F238E27FC236}">
                <a16:creationId xmlns:a16="http://schemas.microsoft.com/office/drawing/2014/main" id="{A4808BFE-1ADD-4BB7-A578-E50B76207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22" y="2891168"/>
            <a:ext cx="4871356" cy="3250460"/>
          </a:xfrm>
          <a:prstGeom prst="rect">
            <a:avLst/>
          </a:prstGeom>
        </p:spPr>
      </p:pic>
      <p:pic>
        <p:nvPicPr>
          <p:cNvPr id="11" name="Picture 10">
            <a:extLst>
              <a:ext uri="{FF2B5EF4-FFF2-40B4-BE49-F238E27FC236}">
                <a16:creationId xmlns:a16="http://schemas.microsoft.com/office/drawing/2014/main" id="{B84A8F90-7171-4C94-8D4E-B348F8BD83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0984" y="-203559"/>
            <a:ext cx="2551928" cy="2551928"/>
          </a:xfrm>
          <a:prstGeom prst="rect">
            <a:avLst/>
          </a:prstGeom>
        </p:spPr>
      </p:pic>
    </p:spTree>
    <p:extLst>
      <p:ext uri="{BB962C8B-B14F-4D97-AF65-F5344CB8AC3E}">
        <p14:creationId xmlns:p14="http://schemas.microsoft.com/office/powerpoint/2010/main" val="259764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86267F-BCB4-407A-BD5A-A34F5521EAB6}"/>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9069" y="6423124"/>
            <a:ext cx="2667000" cy="369332"/>
          </a:xfrm>
          <a:prstGeom prst="rect">
            <a:avLst/>
          </a:prstGeom>
          <a:noFill/>
        </p:spPr>
        <p:txBody>
          <a:bodyPr wrap="square" rtlCol="0">
            <a:spAutoFit/>
          </a:bodyPr>
          <a:lstStyle/>
          <a:p>
            <a:r>
              <a:rPr lang="en-US" dirty="0">
                <a:solidFill>
                  <a:schemeClr val="bg1"/>
                </a:solidFill>
              </a:rPr>
              <a:t>Moroni 10:3-4</a:t>
            </a:r>
          </a:p>
        </p:txBody>
      </p:sp>
      <p:sp>
        <p:nvSpPr>
          <p:cNvPr id="6" name="TextBox 5"/>
          <p:cNvSpPr txBox="1"/>
          <p:nvPr/>
        </p:nvSpPr>
        <p:spPr>
          <a:xfrm>
            <a:off x="1752600" y="1"/>
            <a:ext cx="8686800" cy="1015663"/>
          </a:xfrm>
          <a:prstGeom prst="rect">
            <a:avLst/>
          </a:prstGeom>
          <a:noFill/>
        </p:spPr>
        <p:txBody>
          <a:bodyPr wrap="square" rtlCol="0">
            <a:spAutoFit/>
          </a:bodyPr>
          <a:lstStyle/>
          <a:p>
            <a:pPr algn="ctr"/>
            <a:r>
              <a:rPr lang="en-US" sz="6000" dirty="0">
                <a:solidFill>
                  <a:schemeClr val="bg1"/>
                </a:solidFill>
                <a:latin typeface="AR JULIAN" pitchFamily="2" charset="0"/>
              </a:rPr>
              <a:t>Pondering</a:t>
            </a:r>
          </a:p>
        </p:txBody>
      </p:sp>
      <p:sp>
        <p:nvSpPr>
          <p:cNvPr id="8" name="TextBox 7"/>
          <p:cNvSpPr txBox="1"/>
          <p:nvPr/>
        </p:nvSpPr>
        <p:spPr>
          <a:xfrm>
            <a:off x="1905000" y="1066801"/>
            <a:ext cx="5257800" cy="1200329"/>
          </a:xfrm>
          <a:prstGeom prst="rect">
            <a:avLst/>
          </a:prstGeom>
          <a:noFill/>
        </p:spPr>
        <p:txBody>
          <a:bodyPr wrap="square" rtlCol="0">
            <a:spAutoFit/>
          </a:bodyPr>
          <a:lstStyle/>
          <a:p>
            <a:pPr fontAlgn="base"/>
            <a:r>
              <a:rPr lang="en-US" dirty="0">
                <a:solidFill>
                  <a:schemeClr val="bg1"/>
                </a:solidFill>
              </a:rPr>
              <a:t>We must ponder the Lord’s mercy in our hearts.</a:t>
            </a:r>
          </a:p>
          <a:p>
            <a:pPr fontAlgn="base"/>
            <a:endParaRPr lang="en-US" dirty="0">
              <a:solidFill>
                <a:schemeClr val="bg1"/>
              </a:solidFill>
            </a:endParaRPr>
          </a:p>
          <a:p>
            <a:pPr fontAlgn="base"/>
            <a:r>
              <a:rPr lang="en-US" dirty="0">
                <a:solidFill>
                  <a:schemeClr val="bg1"/>
                </a:solidFill>
              </a:rPr>
              <a:t>The Lord has been merciful to others and ourselves prepares us to receive the influence of the Holy Ghost.</a:t>
            </a:r>
          </a:p>
        </p:txBody>
      </p:sp>
      <p:sp>
        <p:nvSpPr>
          <p:cNvPr id="9" name="Rectangle 8"/>
          <p:cNvSpPr/>
          <p:nvPr/>
        </p:nvSpPr>
        <p:spPr>
          <a:xfrm>
            <a:off x="4600575" y="3441680"/>
            <a:ext cx="6472237" cy="3046988"/>
          </a:xfrm>
          <a:prstGeom prst="rect">
            <a:avLst/>
          </a:prstGeom>
        </p:spPr>
        <p:txBody>
          <a:bodyPr wrap="square">
            <a:spAutoFit/>
          </a:bodyPr>
          <a:lstStyle/>
          <a:p>
            <a:pPr fontAlgn="base"/>
            <a:r>
              <a:rPr lang="en-US" dirty="0">
                <a:solidFill>
                  <a:schemeClr val="bg1"/>
                </a:solidFill>
              </a:rPr>
              <a:t>“Dictionaries say that </a:t>
            </a:r>
            <a:r>
              <a:rPr lang="en-US" i="1" dirty="0">
                <a:solidFill>
                  <a:schemeClr val="bg1"/>
                </a:solidFill>
              </a:rPr>
              <a:t>ponder</a:t>
            </a:r>
            <a:r>
              <a:rPr lang="en-US" dirty="0">
                <a:solidFill>
                  <a:schemeClr val="bg1"/>
                </a:solidFill>
              </a:rPr>
              <a:t> means to weigh mentally, think deeply about, deliberate, meditate. …</a:t>
            </a:r>
          </a:p>
          <a:p>
            <a:pPr fontAlgn="base"/>
            <a:r>
              <a:rPr lang="en-US" dirty="0">
                <a:solidFill>
                  <a:schemeClr val="bg1"/>
                </a:solidFill>
              </a:rPr>
              <a:t>“By pondering, we give the Spirit an opportunity to impress and direct. Pondering is a powerful link between the heart and the mind. As we read the scriptures, our hearts and minds are touched. If we use the gift to ponder, we can take these eternal truths and realize how we can incorporate them into our daily actions. …</a:t>
            </a:r>
          </a:p>
          <a:p>
            <a:pPr fontAlgn="base"/>
            <a:r>
              <a:rPr lang="en-US" dirty="0">
                <a:solidFill>
                  <a:schemeClr val="bg1"/>
                </a:solidFill>
              </a:rPr>
              <a:t>“Pondering is a progressive mental pursuit. It is a great gift to those who have learned to use it. We find understanding, insight, and practical application if we will use the gift of pondering.” </a:t>
            </a:r>
          </a:p>
          <a:p>
            <a:pPr fontAlgn="base"/>
            <a:r>
              <a:rPr lang="en-US" sz="1200" dirty="0">
                <a:solidFill>
                  <a:schemeClr val="bg1"/>
                </a:solidFill>
              </a:rPr>
              <a:t>Elder Marvin J. Ashton</a:t>
            </a:r>
          </a:p>
        </p:txBody>
      </p:sp>
      <p:pic>
        <p:nvPicPr>
          <p:cNvPr id="3" name="Picture 2">
            <a:extLst>
              <a:ext uri="{FF2B5EF4-FFF2-40B4-BE49-F238E27FC236}">
                <a16:creationId xmlns:a16="http://schemas.microsoft.com/office/drawing/2014/main" id="{C0436478-60FA-484B-9F29-426536C396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5095" y="881069"/>
            <a:ext cx="2560610" cy="2560610"/>
          </a:xfrm>
          <a:prstGeom prst="rect">
            <a:avLst/>
          </a:prstGeom>
        </p:spPr>
      </p:pic>
      <p:pic>
        <p:nvPicPr>
          <p:cNvPr id="11" name="Picture 10">
            <a:extLst>
              <a:ext uri="{FF2B5EF4-FFF2-40B4-BE49-F238E27FC236}">
                <a16:creationId xmlns:a16="http://schemas.microsoft.com/office/drawing/2014/main" id="{99143E00-70DE-404A-83B9-08F4D80C77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88" y="2891493"/>
            <a:ext cx="2619375" cy="3276600"/>
          </a:xfrm>
          <a:prstGeom prst="rect">
            <a:avLst/>
          </a:prstGeom>
        </p:spPr>
      </p:pic>
      <p:pic>
        <p:nvPicPr>
          <p:cNvPr id="13" name="Picture 12">
            <a:extLst>
              <a:ext uri="{FF2B5EF4-FFF2-40B4-BE49-F238E27FC236}">
                <a16:creationId xmlns:a16="http://schemas.microsoft.com/office/drawing/2014/main" id="{F5C0F59F-40FD-4DEB-85A7-E2A29E1237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8000" y="2630424"/>
            <a:ext cx="1219200" cy="1597152"/>
          </a:xfrm>
          <a:prstGeom prst="rect">
            <a:avLst/>
          </a:prstGeom>
        </p:spPr>
      </p:pic>
    </p:spTree>
    <p:extLst>
      <p:ext uri="{BB962C8B-B14F-4D97-AF65-F5344CB8AC3E}">
        <p14:creationId xmlns:p14="http://schemas.microsoft.com/office/powerpoint/2010/main" val="23195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E94435B-D085-475D-92C5-A6741669B2A0}"/>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7264" y="6508872"/>
            <a:ext cx="2667000" cy="369332"/>
          </a:xfrm>
          <a:prstGeom prst="rect">
            <a:avLst/>
          </a:prstGeom>
          <a:noFill/>
        </p:spPr>
        <p:txBody>
          <a:bodyPr wrap="square" rtlCol="0">
            <a:spAutoFit/>
          </a:bodyPr>
          <a:lstStyle/>
          <a:p>
            <a:r>
              <a:rPr lang="en-US" dirty="0">
                <a:solidFill>
                  <a:schemeClr val="bg1"/>
                </a:solidFill>
              </a:rPr>
              <a:t>Moroni 10:4</a:t>
            </a:r>
          </a:p>
        </p:txBody>
      </p:sp>
      <p:sp>
        <p:nvSpPr>
          <p:cNvPr id="6" name="TextBox 5"/>
          <p:cNvSpPr txBox="1"/>
          <p:nvPr/>
        </p:nvSpPr>
        <p:spPr>
          <a:xfrm>
            <a:off x="1752600" y="1"/>
            <a:ext cx="8686800" cy="1015663"/>
          </a:xfrm>
          <a:prstGeom prst="rect">
            <a:avLst/>
          </a:prstGeom>
          <a:noFill/>
        </p:spPr>
        <p:txBody>
          <a:bodyPr wrap="square" rtlCol="0">
            <a:spAutoFit/>
          </a:bodyPr>
          <a:lstStyle/>
          <a:p>
            <a:pPr algn="ctr"/>
            <a:r>
              <a:rPr lang="en-US" sz="6000" dirty="0">
                <a:solidFill>
                  <a:schemeClr val="bg1"/>
                </a:solidFill>
                <a:latin typeface="AR JULIAN" pitchFamily="2" charset="0"/>
              </a:rPr>
              <a:t>Ask With Sincerity</a:t>
            </a:r>
          </a:p>
        </p:txBody>
      </p:sp>
      <p:sp>
        <p:nvSpPr>
          <p:cNvPr id="8" name="TextBox 7"/>
          <p:cNvSpPr txBox="1"/>
          <p:nvPr/>
        </p:nvSpPr>
        <p:spPr>
          <a:xfrm>
            <a:off x="682085" y="1223111"/>
            <a:ext cx="5276088" cy="2031325"/>
          </a:xfrm>
          <a:prstGeom prst="rect">
            <a:avLst/>
          </a:prstGeom>
          <a:noFill/>
        </p:spPr>
        <p:txBody>
          <a:bodyPr wrap="square" rtlCol="0">
            <a:spAutoFit/>
          </a:bodyPr>
          <a:lstStyle/>
          <a:p>
            <a:pPr fontAlgn="base"/>
            <a:r>
              <a:rPr lang="en-US" dirty="0">
                <a:solidFill>
                  <a:schemeClr val="bg1"/>
                </a:solidFill>
              </a:rPr>
              <a:t>Moroni taught that if we want to receive a witness of the truthfulness of the Book of Mormon, we must ask God “with a sincere heart, with real intent, having faith in [Jesus] Christ.” </a:t>
            </a:r>
          </a:p>
          <a:p>
            <a:pPr fontAlgn="base"/>
            <a:endParaRPr lang="en-US" dirty="0">
              <a:solidFill>
                <a:schemeClr val="bg1"/>
              </a:solidFill>
            </a:endParaRPr>
          </a:p>
          <a:p>
            <a:pPr fontAlgn="base"/>
            <a:r>
              <a:rPr lang="en-US" dirty="0">
                <a:solidFill>
                  <a:schemeClr val="bg1"/>
                </a:solidFill>
              </a:rPr>
              <a:t>To pray sincerely and with real intent means that we “intend to act on the answer [we] receive from God.”</a:t>
            </a:r>
          </a:p>
        </p:txBody>
      </p:sp>
      <p:pic>
        <p:nvPicPr>
          <p:cNvPr id="3" name="Picture 2">
            <a:extLst>
              <a:ext uri="{FF2B5EF4-FFF2-40B4-BE49-F238E27FC236}">
                <a16:creationId xmlns:a16="http://schemas.microsoft.com/office/drawing/2014/main" id="{3A311E8D-CFCE-49C5-8ACC-A52E2DB26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237" y="3752374"/>
            <a:ext cx="4238053" cy="2833174"/>
          </a:xfrm>
          <a:prstGeom prst="rect">
            <a:avLst/>
          </a:prstGeom>
        </p:spPr>
      </p:pic>
      <p:pic>
        <p:nvPicPr>
          <p:cNvPr id="18" name="Picture 17">
            <a:extLst>
              <a:ext uri="{FF2B5EF4-FFF2-40B4-BE49-F238E27FC236}">
                <a16:creationId xmlns:a16="http://schemas.microsoft.com/office/drawing/2014/main" id="{ACC37005-95ED-4456-8EF2-128A8BFB59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3932" y="1009930"/>
            <a:ext cx="5011768" cy="2819120"/>
          </a:xfrm>
          <a:prstGeom prst="rect">
            <a:avLst/>
          </a:prstGeom>
        </p:spPr>
      </p:pic>
      <p:grpSp>
        <p:nvGrpSpPr>
          <p:cNvPr id="21" name="Group 3">
            <a:extLst>
              <a:ext uri="{FF2B5EF4-FFF2-40B4-BE49-F238E27FC236}">
                <a16:creationId xmlns:a16="http://schemas.microsoft.com/office/drawing/2014/main" id="{812447BF-A312-49B5-8DE2-C75D8CB4677D}"/>
              </a:ext>
            </a:extLst>
          </p:cNvPr>
          <p:cNvGrpSpPr/>
          <p:nvPr/>
        </p:nvGrpSpPr>
        <p:grpSpPr>
          <a:xfrm>
            <a:off x="7936992" y="4078036"/>
            <a:ext cx="2267712" cy="2957367"/>
            <a:chOff x="71718" y="1120588"/>
            <a:chExt cx="3070535" cy="5208803"/>
          </a:xfrm>
        </p:grpSpPr>
        <p:grpSp>
          <p:nvGrpSpPr>
            <p:cNvPr id="22" name="Group 13">
              <a:extLst>
                <a:ext uri="{FF2B5EF4-FFF2-40B4-BE49-F238E27FC236}">
                  <a16:creationId xmlns:a16="http://schemas.microsoft.com/office/drawing/2014/main" id="{362F44A5-8025-4C66-B612-FA9C6A43C07E}"/>
                </a:ext>
              </a:extLst>
            </p:cNvPr>
            <p:cNvGrpSpPr/>
            <p:nvPr/>
          </p:nvGrpSpPr>
          <p:grpSpPr>
            <a:xfrm>
              <a:off x="71718" y="1120588"/>
              <a:ext cx="3048000" cy="4572000"/>
              <a:chOff x="838200" y="1066800"/>
              <a:chExt cx="2438400" cy="3352800"/>
            </a:xfrm>
          </p:grpSpPr>
          <p:sp>
            <p:nvSpPr>
              <p:cNvPr id="24" name="Rounded Rectangle 61">
                <a:extLst>
                  <a:ext uri="{FF2B5EF4-FFF2-40B4-BE49-F238E27FC236}">
                    <a16:creationId xmlns:a16="http://schemas.microsoft.com/office/drawing/2014/main" id="{FF72F7D3-6644-4944-B383-5472859B8B78}"/>
                  </a:ext>
                </a:extLst>
              </p:cNvPr>
              <p:cNvSpPr/>
              <p:nvPr/>
            </p:nvSpPr>
            <p:spPr>
              <a:xfrm>
                <a:off x="1066800" y="1295400"/>
                <a:ext cx="1981200" cy="3124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
                <a:extLst>
                  <a:ext uri="{FF2B5EF4-FFF2-40B4-BE49-F238E27FC236}">
                    <a16:creationId xmlns:a16="http://schemas.microsoft.com/office/drawing/2014/main" id="{4D7C9D0B-59DC-401F-9E9D-4A534E83CF9C}"/>
                  </a:ext>
                </a:extLst>
              </p:cNvPr>
              <p:cNvSpPr/>
              <p:nvPr/>
            </p:nvSpPr>
            <p:spPr>
              <a:xfrm>
                <a:off x="1143000" y="1219200"/>
                <a:ext cx="1981200" cy="3124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3">
                <a:extLst>
                  <a:ext uri="{FF2B5EF4-FFF2-40B4-BE49-F238E27FC236}">
                    <a16:creationId xmlns:a16="http://schemas.microsoft.com/office/drawing/2014/main" id="{66F04FF2-6597-47ED-BE92-312F691BB417}"/>
                  </a:ext>
                </a:extLst>
              </p:cNvPr>
              <p:cNvSpPr/>
              <p:nvPr/>
            </p:nvSpPr>
            <p:spPr>
              <a:xfrm>
                <a:off x="1219200" y="1143000"/>
                <a:ext cx="1981200" cy="3124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4">
                <a:extLst>
                  <a:ext uri="{FF2B5EF4-FFF2-40B4-BE49-F238E27FC236}">
                    <a16:creationId xmlns:a16="http://schemas.microsoft.com/office/drawing/2014/main" id="{C2F25AE1-7B79-49E6-8941-C85946D06750}"/>
                  </a:ext>
                </a:extLst>
              </p:cNvPr>
              <p:cNvSpPr/>
              <p:nvPr/>
            </p:nvSpPr>
            <p:spPr>
              <a:xfrm>
                <a:off x="1295400" y="1066800"/>
                <a:ext cx="1981200" cy="31242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nut 5">
                <a:extLst>
                  <a:ext uri="{FF2B5EF4-FFF2-40B4-BE49-F238E27FC236}">
                    <a16:creationId xmlns:a16="http://schemas.microsoft.com/office/drawing/2014/main" id="{471688F2-744D-47D3-9C36-F91EDAD28826}"/>
                  </a:ext>
                </a:extLst>
              </p:cNvPr>
              <p:cNvSpPr/>
              <p:nvPr/>
            </p:nvSpPr>
            <p:spPr>
              <a:xfrm>
                <a:off x="838200" y="1676400"/>
                <a:ext cx="685800" cy="609600"/>
              </a:xfrm>
              <a:prstGeom prst="donut">
                <a:avLst>
                  <a:gd name="adj" fmla="val 19118"/>
                </a:avLst>
              </a:prstGeom>
              <a:solidFill>
                <a:srgbClr val="C495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Donut 6">
                <a:extLst>
                  <a:ext uri="{FF2B5EF4-FFF2-40B4-BE49-F238E27FC236}">
                    <a16:creationId xmlns:a16="http://schemas.microsoft.com/office/drawing/2014/main" id="{DB6772FD-FFA9-4EF6-AFC4-D6D54C665E76}"/>
                  </a:ext>
                </a:extLst>
              </p:cNvPr>
              <p:cNvSpPr/>
              <p:nvPr/>
            </p:nvSpPr>
            <p:spPr>
              <a:xfrm>
                <a:off x="838200" y="2438400"/>
                <a:ext cx="685800" cy="609600"/>
              </a:xfrm>
              <a:prstGeom prst="donut">
                <a:avLst>
                  <a:gd name="adj" fmla="val 19118"/>
                </a:avLst>
              </a:prstGeom>
              <a:solidFill>
                <a:srgbClr val="C495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Donut 7">
                <a:extLst>
                  <a:ext uri="{FF2B5EF4-FFF2-40B4-BE49-F238E27FC236}">
                    <a16:creationId xmlns:a16="http://schemas.microsoft.com/office/drawing/2014/main" id="{E30D9CAB-0369-4141-A6AD-4264C0F1BF74}"/>
                  </a:ext>
                </a:extLst>
              </p:cNvPr>
              <p:cNvSpPr/>
              <p:nvPr/>
            </p:nvSpPr>
            <p:spPr>
              <a:xfrm>
                <a:off x="838200" y="3200400"/>
                <a:ext cx="685800" cy="609600"/>
              </a:xfrm>
              <a:prstGeom prst="donut">
                <a:avLst>
                  <a:gd name="adj" fmla="val 19118"/>
                </a:avLst>
              </a:prstGeom>
              <a:solidFill>
                <a:srgbClr val="C495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Plaque 8">
                <a:extLst>
                  <a:ext uri="{FF2B5EF4-FFF2-40B4-BE49-F238E27FC236}">
                    <a16:creationId xmlns:a16="http://schemas.microsoft.com/office/drawing/2014/main" id="{01B0645D-6F63-451B-B62F-8A52C989625C}"/>
                  </a:ext>
                </a:extLst>
              </p:cNvPr>
              <p:cNvSpPr/>
              <p:nvPr/>
            </p:nvSpPr>
            <p:spPr>
              <a:xfrm>
                <a:off x="990600" y="1981200"/>
                <a:ext cx="381000" cy="381000"/>
              </a:xfrm>
              <a:prstGeom prst="plaque">
                <a:avLst>
                  <a:gd name="adj" fmla="val 35491"/>
                </a:avLst>
              </a:prstGeom>
              <a:solidFill>
                <a:srgbClr val="7E6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laque 9">
                <a:extLst>
                  <a:ext uri="{FF2B5EF4-FFF2-40B4-BE49-F238E27FC236}">
                    <a16:creationId xmlns:a16="http://schemas.microsoft.com/office/drawing/2014/main" id="{54B28C89-03A1-4AA4-8444-39727C7340D2}"/>
                  </a:ext>
                </a:extLst>
              </p:cNvPr>
              <p:cNvSpPr/>
              <p:nvPr/>
            </p:nvSpPr>
            <p:spPr>
              <a:xfrm>
                <a:off x="990600" y="2743200"/>
                <a:ext cx="381000" cy="381000"/>
              </a:xfrm>
              <a:prstGeom prst="plaque">
                <a:avLst>
                  <a:gd name="adj" fmla="val 35491"/>
                </a:avLst>
              </a:prstGeom>
              <a:solidFill>
                <a:srgbClr val="7E6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laque 10">
                <a:extLst>
                  <a:ext uri="{FF2B5EF4-FFF2-40B4-BE49-F238E27FC236}">
                    <a16:creationId xmlns:a16="http://schemas.microsoft.com/office/drawing/2014/main" id="{C9F4AEB3-59B0-4E8F-B61A-788C10B033D0}"/>
                  </a:ext>
                </a:extLst>
              </p:cNvPr>
              <p:cNvSpPr/>
              <p:nvPr/>
            </p:nvSpPr>
            <p:spPr>
              <a:xfrm>
                <a:off x="990600" y="3505200"/>
                <a:ext cx="381000" cy="381000"/>
              </a:xfrm>
              <a:prstGeom prst="plaque">
                <a:avLst>
                  <a:gd name="adj" fmla="val 35491"/>
                </a:avLst>
              </a:prstGeom>
              <a:solidFill>
                <a:srgbClr val="7E6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8D021F88-A03C-46EA-97EE-4A91A7D52FB5}"/>
                </a:ext>
              </a:extLst>
            </p:cNvPr>
            <p:cNvSpPr txBox="1"/>
            <p:nvPr/>
          </p:nvSpPr>
          <p:spPr>
            <a:xfrm>
              <a:off x="762598" y="1254182"/>
              <a:ext cx="2379655" cy="5075209"/>
            </a:xfrm>
            <a:prstGeom prst="rect">
              <a:avLst/>
            </a:prstGeom>
            <a:noFill/>
          </p:spPr>
          <p:txBody>
            <a:bodyPr wrap="square" rtlCol="0">
              <a:spAutoFit/>
            </a:bodyPr>
            <a:lstStyle/>
            <a:p>
              <a:pPr algn="ctr"/>
              <a:r>
                <a:rPr lang="en-US" sz="1600" dirty="0"/>
                <a:t>If we ask God in faith and with real intent, we can receive a testimony of the Book of Mormon and of Jesus Christ through the Holy Ghost</a:t>
              </a:r>
            </a:p>
          </p:txBody>
        </p:sp>
      </p:grpSp>
    </p:spTree>
    <p:extLst>
      <p:ext uri="{BB962C8B-B14F-4D97-AF65-F5344CB8AC3E}">
        <p14:creationId xmlns:p14="http://schemas.microsoft.com/office/powerpoint/2010/main" val="254889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E94435B-D085-475D-92C5-A6741669B2A0}"/>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7264" y="6508872"/>
            <a:ext cx="2667000" cy="369332"/>
          </a:xfrm>
          <a:prstGeom prst="rect">
            <a:avLst/>
          </a:prstGeom>
          <a:noFill/>
        </p:spPr>
        <p:txBody>
          <a:bodyPr wrap="square" rtlCol="0">
            <a:spAutoFit/>
          </a:bodyPr>
          <a:lstStyle/>
          <a:p>
            <a:r>
              <a:rPr lang="en-US" dirty="0">
                <a:solidFill>
                  <a:schemeClr val="bg1"/>
                </a:solidFill>
              </a:rPr>
              <a:t>Moroni 10:4</a:t>
            </a:r>
          </a:p>
        </p:txBody>
      </p:sp>
      <p:sp>
        <p:nvSpPr>
          <p:cNvPr id="8" name="TextBox 7"/>
          <p:cNvSpPr txBox="1"/>
          <p:nvPr/>
        </p:nvSpPr>
        <p:spPr>
          <a:xfrm>
            <a:off x="407765" y="345948"/>
            <a:ext cx="5456140" cy="1569660"/>
          </a:xfrm>
          <a:prstGeom prst="rect">
            <a:avLst/>
          </a:prstGeom>
          <a:noFill/>
        </p:spPr>
        <p:txBody>
          <a:bodyPr wrap="square" rtlCol="0">
            <a:spAutoFit/>
          </a:bodyPr>
          <a:lstStyle/>
          <a:p>
            <a:pPr fontAlgn="base"/>
            <a:r>
              <a:rPr lang="en-US" sz="2400" dirty="0">
                <a:solidFill>
                  <a:schemeClr val="bg1"/>
                </a:solidFill>
              </a:rPr>
              <a:t>“Occasionally I prayed to know what was right, but it was more of a passing thought than a sincere question. Then one night I decided to pray with ‘real intent.’</a:t>
            </a:r>
          </a:p>
        </p:txBody>
      </p:sp>
      <p:sp>
        <p:nvSpPr>
          <p:cNvPr id="2" name="Rectangle 1">
            <a:extLst>
              <a:ext uri="{FF2B5EF4-FFF2-40B4-BE49-F238E27FC236}">
                <a16:creationId xmlns:a16="http://schemas.microsoft.com/office/drawing/2014/main" id="{73C6F93E-E9FE-4716-9217-4B8DD6445808}"/>
              </a:ext>
            </a:extLst>
          </p:cNvPr>
          <p:cNvSpPr/>
          <p:nvPr/>
        </p:nvSpPr>
        <p:spPr>
          <a:xfrm>
            <a:off x="5352288" y="3199340"/>
            <a:ext cx="6096000" cy="3046988"/>
          </a:xfrm>
          <a:prstGeom prst="rect">
            <a:avLst/>
          </a:prstGeom>
        </p:spPr>
        <p:txBody>
          <a:bodyPr>
            <a:spAutoFit/>
          </a:bodyPr>
          <a:lstStyle/>
          <a:p>
            <a:r>
              <a:rPr lang="en-US" sz="2400" b="0" i="0" dirty="0">
                <a:solidFill>
                  <a:schemeClr val="bg1"/>
                </a:solidFill>
                <a:effectLst/>
                <a:latin typeface="DistrictThin"/>
              </a:rPr>
              <a:t>“I told Heavenly Father that I wanted to know Him and to be part of His true Church. I promised: ‘If Thou will let me know whether Joseph Smith is a real prophet and whether the Book of Mormon is true, I’ll do whatever Thou would have me do. If The Church of Jesus Christ of Latter-day Saints is the true Church, I’ll follow it and never give it up.’</a:t>
            </a:r>
            <a:endParaRPr lang="en-US" sz="2400" dirty="0">
              <a:solidFill>
                <a:schemeClr val="bg1"/>
              </a:solidFill>
            </a:endParaRPr>
          </a:p>
        </p:txBody>
      </p:sp>
      <p:pic>
        <p:nvPicPr>
          <p:cNvPr id="7" name="Picture 6">
            <a:extLst>
              <a:ext uri="{FF2B5EF4-FFF2-40B4-BE49-F238E27FC236}">
                <a16:creationId xmlns:a16="http://schemas.microsoft.com/office/drawing/2014/main" id="{065EB335-B6CE-4A6D-85BD-2B159C073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8149" y="149899"/>
            <a:ext cx="4352544" cy="2899543"/>
          </a:xfrm>
          <a:prstGeom prst="rect">
            <a:avLst/>
          </a:prstGeom>
        </p:spPr>
      </p:pic>
      <p:pic>
        <p:nvPicPr>
          <p:cNvPr id="10" name="Picture 9">
            <a:extLst>
              <a:ext uri="{FF2B5EF4-FFF2-40B4-BE49-F238E27FC236}">
                <a16:creationId xmlns:a16="http://schemas.microsoft.com/office/drawing/2014/main" id="{BC05FD6E-8E66-4282-AA6A-937C09A3B9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1872" y="2630888"/>
            <a:ext cx="3108960" cy="3606880"/>
          </a:xfrm>
          <a:prstGeom prst="rect">
            <a:avLst/>
          </a:prstGeom>
        </p:spPr>
      </p:pic>
    </p:spTree>
    <p:extLst>
      <p:ext uri="{BB962C8B-B14F-4D97-AF65-F5344CB8AC3E}">
        <p14:creationId xmlns:p14="http://schemas.microsoft.com/office/powerpoint/2010/main" val="420222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E94435B-D085-475D-92C5-A6741669B2A0}"/>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7264" y="6508872"/>
            <a:ext cx="2667000" cy="369332"/>
          </a:xfrm>
          <a:prstGeom prst="rect">
            <a:avLst/>
          </a:prstGeom>
          <a:noFill/>
        </p:spPr>
        <p:txBody>
          <a:bodyPr wrap="square" rtlCol="0">
            <a:spAutoFit/>
          </a:bodyPr>
          <a:lstStyle/>
          <a:p>
            <a:r>
              <a:rPr lang="en-US" dirty="0">
                <a:solidFill>
                  <a:schemeClr val="bg1"/>
                </a:solidFill>
              </a:rPr>
              <a:t>Moroni 10:4</a:t>
            </a:r>
          </a:p>
        </p:txBody>
      </p:sp>
      <p:sp>
        <p:nvSpPr>
          <p:cNvPr id="8" name="TextBox 7"/>
          <p:cNvSpPr txBox="1"/>
          <p:nvPr/>
        </p:nvSpPr>
        <p:spPr>
          <a:xfrm>
            <a:off x="407764" y="345948"/>
            <a:ext cx="6187823" cy="2677656"/>
          </a:xfrm>
          <a:prstGeom prst="rect">
            <a:avLst/>
          </a:prstGeom>
          <a:noFill/>
        </p:spPr>
        <p:txBody>
          <a:bodyPr wrap="square" rtlCol="0">
            <a:spAutoFit/>
          </a:bodyPr>
          <a:lstStyle/>
          <a:p>
            <a:pPr fontAlgn="base"/>
            <a:r>
              <a:rPr lang="en-US" sz="2400" b="0" i="0" dirty="0">
                <a:solidFill>
                  <a:schemeClr val="bg1"/>
                </a:solidFill>
                <a:effectLst/>
                <a:latin typeface="DistrictThin"/>
              </a:rPr>
              <a:t>“I had no spectacular manifestation, but I felt at peace and went to bed. Several hours later I awoke with a distinct thought: ‘Joseph Smith is a true prophet, and the Book of Mormon is true.’ The thought was accompanied by indescribable peace. I fell asleep again, only to awake later with the exact same thought and feeling.</a:t>
            </a:r>
            <a:endParaRPr lang="en-US" sz="2400" dirty="0">
              <a:solidFill>
                <a:schemeClr val="bg1"/>
              </a:solidFill>
            </a:endParaRPr>
          </a:p>
        </p:txBody>
      </p:sp>
      <p:sp>
        <p:nvSpPr>
          <p:cNvPr id="2" name="Rectangle 1">
            <a:extLst>
              <a:ext uri="{FF2B5EF4-FFF2-40B4-BE49-F238E27FC236}">
                <a16:creationId xmlns:a16="http://schemas.microsoft.com/office/drawing/2014/main" id="{73C6F93E-E9FE-4716-9217-4B8DD6445808}"/>
              </a:ext>
            </a:extLst>
          </p:cNvPr>
          <p:cNvSpPr/>
          <p:nvPr/>
        </p:nvSpPr>
        <p:spPr>
          <a:xfrm>
            <a:off x="5893117" y="4497428"/>
            <a:ext cx="6096000" cy="1815882"/>
          </a:xfrm>
          <a:prstGeom prst="rect">
            <a:avLst/>
          </a:prstGeom>
        </p:spPr>
        <p:txBody>
          <a:bodyPr>
            <a:spAutoFit/>
          </a:bodyPr>
          <a:lstStyle/>
          <a:p>
            <a:r>
              <a:rPr lang="en-US" sz="2400" b="0" i="0" dirty="0">
                <a:solidFill>
                  <a:schemeClr val="bg1"/>
                </a:solidFill>
                <a:effectLst/>
                <a:latin typeface="DistrictThin"/>
              </a:rPr>
              <a:t>“Since that time, I have never doubted that Joseph Smith is a true prophet. I know that this is the Savior’s work and that Heavenly Father will answer our sincere petitions.”</a:t>
            </a:r>
          </a:p>
          <a:p>
            <a:r>
              <a:rPr lang="en-US" sz="1600" b="0" i="0" dirty="0">
                <a:solidFill>
                  <a:schemeClr val="bg1"/>
                </a:solidFill>
                <a:effectLst/>
                <a:latin typeface="DistrictThin"/>
              </a:rPr>
              <a:t>Rodolfo Armando Pérez Bonilla</a:t>
            </a:r>
            <a:endParaRPr lang="en-US" sz="2400" dirty="0">
              <a:solidFill>
                <a:schemeClr val="bg1"/>
              </a:solidFill>
            </a:endParaRPr>
          </a:p>
        </p:txBody>
      </p:sp>
      <p:pic>
        <p:nvPicPr>
          <p:cNvPr id="4" name="Picture 3">
            <a:extLst>
              <a:ext uri="{FF2B5EF4-FFF2-40B4-BE49-F238E27FC236}">
                <a16:creationId xmlns:a16="http://schemas.microsoft.com/office/drawing/2014/main" id="{380CE0CC-44F8-4B0D-BD88-89269EA4CC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4762" y="421580"/>
            <a:ext cx="2628900" cy="3571875"/>
          </a:xfrm>
          <a:prstGeom prst="rect">
            <a:avLst/>
          </a:prstGeom>
        </p:spPr>
      </p:pic>
      <p:pic>
        <p:nvPicPr>
          <p:cNvPr id="7" name="Picture 6">
            <a:extLst>
              <a:ext uri="{FF2B5EF4-FFF2-40B4-BE49-F238E27FC236}">
                <a16:creationId xmlns:a16="http://schemas.microsoft.com/office/drawing/2014/main" id="{5D0FC742-EE2D-4933-9251-49567FA30A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889" y="3236832"/>
            <a:ext cx="2724150" cy="3314700"/>
          </a:xfrm>
          <a:prstGeom prst="rect">
            <a:avLst/>
          </a:prstGeom>
        </p:spPr>
      </p:pic>
    </p:spTree>
    <p:extLst>
      <p:ext uri="{BB962C8B-B14F-4D97-AF65-F5344CB8AC3E}">
        <p14:creationId xmlns:p14="http://schemas.microsoft.com/office/powerpoint/2010/main" val="571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11640CE-F746-4F4E-9F41-B7C31B9E6441}"/>
              </a:ext>
            </a:extLst>
          </p:cNvPr>
          <p:cNvSpPr/>
          <p:nvPr/>
        </p:nvSpPr>
        <p:spPr>
          <a:xfrm>
            <a:off x="0" y="0"/>
            <a:ext cx="12192000" cy="6858000"/>
          </a:xfrm>
          <a:prstGeom prst="rect">
            <a:avLst/>
          </a:prstGeom>
          <a:gradFill flip="none" rotWithShape="1">
            <a:gsLst>
              <a:gs pos="16000">
                <a:schemeClr val="accent2">
                  <a:lumMod val="75000"/>
                  <a:shade val="30000"/>
                  <a:satMod val="115000"/>
                </a:schemeClr>
              </a:gs>
              <a:gs pos="56000">
                <a:schemeClr val="accent4">
                  <a:lumMod val="75000"/>
                </a:schemeClr>
              </a:gs>
              <a:gs pos="93000">
                <a:schemeClr val="accent6">
                  <a:lumMod val="50000"/>
                </a:schemeClr>
              </a:gs>
            </a:gsLst>
            <a:lin ang="42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52600" y="1"/>
            <a:ext cx="8686800" cy="1015663"/>
          </a:xfrm>
          <a:prstGeom prst="rect">
            <a:avLst/>
          </a:prstGeom>
          <a:noFill/>
        </p:spPr>
        <p:txBody>
          <a:bodyPr wrap="square" rtlCol="0">
            <a:spAutoFit/>
          </a:bodyPr>
          <a:lstStyle/>
          <a:p>
            <a:pPr algn="ctr"/>
            <a:r>
              <a:rPr lang="en-US" sz="6000" dirty="0">
                <a:solidFill>
                  <a:schemeClr val="bg1"/>
                </a:solidFill>
                <a:latin typeface="AR JULIAN" pitchFamily="2" charset="0"/>
              </a:rPr>
              <a:t>Doctrinal Mastery</a:t>
            </a:r>
          </a:p>
        </p:txBody>
      </p:sp>
      <p:sp>
        <p:nvSpPr>
          <p:cNvPr id="17" name="Rectangle 16"/>
          <p:cNvSpPr/>
          <p:nvPr/>
        </p:nvSpPr>
        <p:spPr>
          <a:xfrm>
            <a:off x="5487924" y="1447801"/>
            <a:ext cx="6473952" cy="4832092"/>
          </a:xfrm>
          <a:prstGeom prst="rect">
            <a:avLst/>
          </a:prstGeom>
        </p:spPr>
        <p:txBody>
          <a:bodyPr wrap="square">
            <a:spAutoFit/>
          </a:bodyPr>
          <a:lstStyle/>
          <a:p>
            <a:pPr fontAlgn="base"/>
            <a:r>
              <a:rPr lang="en-US" sz="2800" dirty="0">
                <a:solidFill>
                  <a:schemeClr val="bg1"/>
                </a:solidFill>
              </a:rPr>
              <a:t>And when ye shall receive these things, I would exhort you that ye would ask God, the Eternal Father, in the name of Christ, if these things are not true; and if ye shall ask with a sincere heart, with real intent, having faith in Christ, he will manifest the truth of it unto you, by the power of the Holy Ghost.</a:t>
            </a:r>
          </a:p>
          <a:p>
            <a:pPr fontAlgn="base"/>
            <a:r>
              <a:rPr lang="en-US" sz="2800" dirty="0">
                <a:solidFill>
                  <a:schemeClr val="bg1"/>
                </a:solidFill>
              </a:rPr>
              <a:t> </a:t>
            </a:r>
          </a:p>
          <a:p>
            <a:pPr fontAlgn="base"/>
            <a:r>
              <a:rPr lang="en-US" sz="2800" dirty="0">
                <a:solidFill>
                  <a:schemeClr val="bg1"/>
                </a:solidFill>
              </a:rPr>
              <a:t>And by the power of the Holy Ghost ye may know the truth of all things.</a:t>
            </a:r>
          </a:p>
        </p:txBody>
      </p:sp>
      <p:grpSp>
        <p:nvGrpSpPr>
          <p:cNvPr id="18" name="Group 17"/>
          <p:cNvGrpSpPr/>
          <p:nvPr/>
        </p:nvGrpSpPr>
        <p:grpSpPr>
          <a:xfrm>
            <a:off x="481805" y="1512793"/>
            <a:ext cx="3480595" cy="3908613"/>
            <a:chOff x="2927538" y="2667000"/>
            <a:chExt cx="3240443" cy="3931920"/>
          </a:xfrm>
        </p:grpSpPr>
        <p:grpSp>
          <p:nvGrpSpPr>
            <p:cNvPr id="19" name="Group 13"/>
            <p:cNvGrpSpPr/>
            <p:nvPr/>
          </p:nvGrpSpPr>
          <p:grpSpPr>
            <a:xfrm>
              <a:off x="3048000" y="2667000"/>
              <a:ext cx="2971800" cy="3931920"/>
              <a:chOff x="152400" y="152400"/>
              <a:chExt cx="4953000" cy="6553200"/>
            </a:xfrm>
          </p:grpSpPr>
          <p:sp>
            <p:nvSpPr>
              <p:cNvPr id="23" name="Rounded Rectangle 22"/>
              <p:cNvSpPr/>
              <p:nvPr/>
            </p:nvSpPr>
            <p:spPr>
              <a:xfrm>
                <a:off x="457200" y="152400"/>
                <a:ext cx="4648200" cy="6553200"/>
              </a:xfrm>
              <a:prstGeom prst="roundRect">
                <a:avLst>
                  <a:gd name="adj" fmla="val 2911"/>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304800" y="152400"/>
                <a:ext cx="4648200" cy="6553200"/>
              </a:xfrm>
              <a:prstGeom prst="roundRect">
                <a:avLst>
                  <a:gd name="adj" fmla="val 291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52400" y="152400"/>
                <a:ext cx="4648200" cy="6553200"/>
              </a:xfrm>
              <a:prstGeom prst="roundRect">
                <a:avLst>
                  <a:gd name="adj" fmla="val 2911"/>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2927538" y="3879398"/>
              <a:ext cx="3240443" cy="650185"/>
            </a:xfrm>
            <a:prstGeom prst="rect">
              <a:avLst/>
            </a:prstGeom>
            <a:noFill/>
          </p:spPr>
          <p:txBody>
            <a:bodyPr wrap="square" rtlCol="0">
              <a:spAutoFit/>
            </a:bodyPr>
            <a:lstStyle/>
            <a:p>
              <a:pPr algn="ctr"/>
              <a:r>
                <a:rPr lang="en-US" sz="3600" dirty="0">
                  <a:solidFill>
                    <a:srgbClr val="FFC000"/>
                  </a:solidFill>
                  <a:latin typeface="Californian FB" pitchFamily="18" charset="0"/>
                </a:rPr>
                <a:t>Moroni 10:4-5</a:t>
              </a:r>
            </a:p>
          </p:txBody>
        </p:sp>
        <p:sp>
          <p:nvSpPr>
            <p:cNvPr id="21" name="TextBox 20"/>
            <p:cNvSpPr txBox="1"/>
            <p:nvPr/>
          </p:nvSpPr>
          <p:spPr>
            <a:xfrm>
              <a:off x="3124200" y="5257800"/>
              <a:ext cx="2667001" cy="671899"/>
            </a:xfrm>
            <a:prstGeom prst="rect">
              <a:avLst/>
            </a:prstGeom>
            <a:noFill/>
          </p:spPr>
          <p:txBody>
            <a:bodyPr wrap="square" rtlCol="0">
              <a:spAutoFit/>
            </a:bodyPr>
            <a:lstStyle/>
            <a:p>
              <a:pPr algn="ctr"/>
              <a:endParaRPr lang="en-US" sz="1600" dirty="0">
                <a:solidFill>
                  <a:srgbClr val="FFC000"/>
                </a:solidFill>
                <a:latin typeface="Californian FB" pitchFamily="18" charset="0"/>
              </a:endParaRPr>
            </a:p>
          </p:txBody>
        </p:sp>
        <p:cxnSp>
          <p:nvCxnSpPr>
            <p:cNvPr id="22" name="Straight Connector 21"/>
            <p:cNvCxnSpPr/>
            <p:nvPr/>
          </p:nvCxnSpPr>
          <p:spPr>
            <a:xfrm flipV="1">
              <a:off x="3200400" y="2667000"/>
              <a:ext cx="0" cy="388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Right Arrow 25"/>
          <p:cNvSpPr/>
          <p:nvPr/>
        </p:nvSpPr>
        <p:spPr>
          <a:xfrm>
            <a:off x="3962400" y="3200400"/>
            <a:ext cx="1295400" cy="53340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790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2000" fill="hold"/>
                                        <p:tgtEl>
                                          <p:spTgt spid="18"/>
                                        </p:tgtEl>
                                        <p:attrNameLst>
                                          <p:attrName>ppt_x</p:attrName>
                                        </p:attrNameLst>
                                      </p:cBhvr>
                                      <p:tavLst>
                                        <p:tav tm="0">
                                          <p:val>
                                            <p:strVal val="0-#ppt_w/2"/>
                                          </p:val>
                                        </p:tav>
                                        <p:tav tm="100000">
                                          <p:val>
                                            <p:strVal val="#ppt_x"/>
                                          </p:val>
                                        </p:tav>
                                      </p:tavLst>
                                    </p:anim>
                                    <p:anim calcmode="lin" valueType="num">
                                      <p:cBhvr additive="base">
                                        <p:cTn id="8" dur="20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2000" fill="hold"/>
                                        <p:tgtEl>
                                          <p:spTgt spid="26"/>
                                        </p:tgtEl>
                                        <p:attrNameLst>
                                          <p:attrName>ppt_x</p:attrName>
                                        </p:attrNameLst>
                                      </p:cBhvr>
                                      <p:tavLst>
                                        <p:tav tm="0">
                                          <p:val>
                                            <p:strVal val="0-#ppt_w/2"/>
                                          </p:val>
                                        </p:tav>
                                        <p:tav tm="100000">
                                          <p:val>
                                            <p:strVal val="#ppt_x"/>
                                          </p:val>
                                        </p:tav>
                                      </p:tavLst>
                                    </p:anim>
                                    <p:anim calcmode="lin" valueType="num">
                                      <p:cBhvr additive="base">
                                        <p:cTn id="12" dur="2000" fill="hold"/>
                                        <p:tgtEl>
                                          <p:spTgt spid="26"/>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6" grpId="0" animBg="1"/>
    </p:bld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1918</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Californian FB</vt:lpstr>
      <vt:lpstr>Calibri</vt:lpstr>
      <vt:lpstr>AR JULIAN</vt:lpstr>
      <vt:lpstr>Arial</vt:lpstr>
      <vt:lpstr>AR CENA</vt:lpstr>
      <vt:lpstr>Calibri Light</vt:lpstr>
      <vt:lpstr>Abadi</vt:lpstr>
      <vt:lpstr>DistrictThin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brad.blau@cox.net</dc:creator>
  <cp:lastModifiedBy>Brad Blau</cp:lastModifiedBy>
  <cp:revision>13</cp:revision>
  <dcterms:created xsi:type="dcterms:W3CDTF">2017-12-20T16:47:13Z</dcterms:created>
  <dcterms:modified xsi:type="dcterms:W3CDTF">2024-01-10T16:32:04Z</dcterms:modified>
</cp:coreProperties>
</file>