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3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44" r:id="rId21"/>
    <p:sldId id="275" r:id="rId22"/>
    <p:sldId id="276" r:id="rId23"/>
    <p:sldId id="278" r:id="rId24"/>
    <p:sldId id="286" r:id="rId25"/>
    <p:sldId id="343" r:id="rId26"/>
    <p:sldId id="281" r:id="rId27"/>
    <p:sldId id="345" r:id="rId28"/>
    <p:sldId id="282" r:id="rId29"/>
    <p:sldId id="283" r:id="rId30"/>
    <p:sldId id="284" r:id="rId31"/>
    <p:sldId id="285" r:id="rId32"/>
    <p:sldId id="340"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277" r:id="rId53"/>
    <p:sldId id="307" r:id="rId54"/>
    <p:sldId id="341"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4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46" r:id="rId86"/>
  </p:sldIdLst>
  <p:sldSz cx="12192000" cy="6858000"/>
  <p:notesSz cx="6858000" cy="9144000"/>
  <p:embeddedFontLst>
    <p:embeddedFont>
      <p:font typeface="Abadi" panose="020B0604020104020204" pitchFamily="34" charset="0"/>
      <p:regular r:id="rId87"/>
    </p:embeddedFont>
    <p:embeddedFont>
      <p:font typeface="Calibri" panose="020F0502020204030204" pitchFamily="34" charset="0"/>
      <p:regular r:id="rId88"/>
      <p:bold r:id="rId89"/>
      <p:italic r:id="rId90"/>
      <p:boldItalic r:id="rId91"/>
    </p:embeddedFont>
    <p:embeddedFont>
      <p:font typeface="Calibri Light" panose="020F0302020204030204" pitchFamily="34" charset="0"/>
      <p:regular r:id="rId92"/>
      <p:italic r:id="rId93"/>
    </p:embeddedFont>
    <p:embeddedFont>
      <p:font typeface="Californian FB" panose="0207040306080B030204" pitchFamily="18" charset="0"/>
      <p:regular r:id="rId94"/>
      <p:bold r:id="rId95"/>
      <p:italic r:id="rId96"/>
    </p:embeddedFont>
    <p:embeddedFont>
      <p:font typeface="Comic Sans MS" panose="030F0702030302020204" pitchFamily="66" charset="0"/>
      <p:regular r:id="rId97"/>
      <p:bold r:id="rId98"/>
      <p:italic r:id="rId99"/>
      <p:boldItalic r:id="rId100"/>
    </p:embeddedFont>
    <p:embeddedFont>
      <p:font typeface="Narkisim" panose="020E0502050101010101" pitchFamily="34" charset="-79"/>
      <p:regular r:id="rId101"/>
    </p:embeddedFont>
    <p:embeddedFont>
      <p:font typeface="Poor Richard" panose="02080502050505020702" pitchFamily="18" charset="0"/>
      <p:regular r:id="rId102"/>
    </p:embeddedFont>
    <p:embeddedFont>
      <p:font typeface="Tempus Sans ITC" panose="04020404030D07020202" pitchFamily="82" charset="0"/>
      <p:regular r:id="rId103"/>
    </p:embeddedFont>
    <p:embeddedFont>
      <p:font typeface="Viner Hand ITC" panose="03070502030502020203" pitchFamily="66" charset="0"/>
      <p:regular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FC6"/>
    <a:srgbClr val="C49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102"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4.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7.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5085-6D54-B626-4B9C-FB5795C1E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3F2B47-2B3C-31F3-055C-8878AD421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D6828-EF93-00F1-120B-FC2D081EE68D}"/>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5" name="Footer Placeholder 4">
            <a:extLst>
              <a:ext uri="{FF2B5EF4-FFF2-40B4-BE49-F238E27FC236}">
                <a16:creationId xmlns:a16="http://schemas.microsoft.com/office/drawing/2014/main" id="{EAA58E30-C89D-5496-A56E-A1E2B4FC4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B4DC8-92C5-E288-9BA8-F41061979FDF}"/>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2333870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0635-F539-9F10-8B2B-6C61C7824C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E3E8E-EBEA-136D-0343-5528A90E8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BAEE2-C91E-65D5-6440-D0FF6762AF20}"/>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5" name="Footer Placeholder 4">
            <a:extLst>
              <a:ext uri="{FF2B5EF4-FFF2-40B4-BE49-F238E27FC236}">
                <a16:creationId xmlns:a16="http://schemas.microsoft.com/office/drawing/2014/main" id="{76C98CDE-4682-404E-2734-FAFC53F84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F050E-3D0B-74CC-B6C1-B9C89E369CDF}"/>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401893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4C539-617E-BAC5-941D-925A09D564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6EA523-57DD-C723-455A-8D5D98213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04237-E6C8-6535-C21C-05A829DDF49E}"/>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5" name="Footer Placeholder 4">
            <a:extLst>
              <a:ext uri="{FF2B5EF4-FFF2-40B4-BE49-F238E27FC236}">
                <a16:creationId xmlns:a16="http://schemas.microsoft.com/office/drawing/2014/main" id="{76BD27C3-C027-609A-43BE-BB82869C9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CDFE5-C933-B57F-D416-622B217AA3B9}"/>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148128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4FA2-FFF1-E2A6-B00F-25EA418923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601B6-B684-CBE6-208D-95DBF98784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A8195-02EC-B1D8-F42C-DFC3DEA21FEB}"/>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5" name="Footer Placeholder 4">
            <a:extLst>
              <a:ext uri="{FF2B5EF4-FFF2-40B4-BE49-F238E27FC236}">
                <a16:creationId xmlns:a16="http://schemas.microsoft.com/office/drawing/2014/main" id="{11E9035C-227B-2B18-BCB7-BB1BACD9D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9D7-3FB1-BE2F-9F41-D5E39101C367}"/>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401624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D41F-FBE5-6115-A3E3-ACA2DB85C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8A887-5565-678D-40E3-17891AC1D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A543D-5A6F-5C2C-101D-3D76480DDB08}"/>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5" name="Footer Placeholder 4">
            <a:extLst>
              <a:ext uri="{FF2B5EF4-FFF2-40B4-BE49-F238E27FC236}">
                <a16:creationId xmlns:a16="http://schemas.microsoft.com/office/drawing/2014/main" id="{E3AA4BCC-5975-7EF9-9048-E4B2E8248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73980-0681-DCBD-66B0-F78BA0C42822}"/>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254434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00CD7-0B9C-BBF7-B196-309EE2BF1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02248-18E8-033A-F8D9-0E70E58CF8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8360A-18B3-CE98-62D6-84DF728DEE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E6C33-EE1E-3CBF-2D30-74E6C90148D1}"/>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6" name="Footer Placeholder 5">
            <a:extLst>
              <a:ext uri="{FF2B5EF4-FFF2-40B4-BE49-F238E27FC236}">
                <a16:creationId xmlns:a16="http://schemas.microsoft.com/office/drawing/2014/main" id="{776D173E-418B-8642-07A4-7899554E1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BD461-D2CC-5F67-806F-01E19E7A76BE}"/>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1316178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920E-05AA-9149-216D-778DD89960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4011A-A37A-6382-05A6-66165EAD7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5098C3-3358-35A0-B51B-2031832837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1E2695-72A3-B46A-E965-6062F465A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D80EE-63E6-28AE-D674-C9932965CB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0791CF-8966-C7FE-A3E4-7B93A5B8EA8B}"/>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8" name="Footer Placeholder 7">
            <a:extLst>
              <a:ext uri="{FF2B5EF4-FFF2-40B4-BE49-F238E27FC236}">
                <a16:creationId xmlns:a16="http://schemas.microsoft.com/office/drawing/2014/main" id="{B85A3A0E-FEA5-5BB4-2F81-98250BC830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2E1479-AFD1-3980-C869-4A5361BECCD2}"/>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242501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A6CD-2D3A-7A54-8E5D-703236383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97795D-F3FB-C4CA-E07C-4572254A273D}"/>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4" name="Footer Placeholder 3">
            <a:extLst>
              <a:ext uri="{FF2B5EF4-FFF2-40B4-BE49-F238E27FC236}">
                <a16:creationId xmlns:a16="http://schemas.microsoft.com/office/drawing/2014/main" id="{4C33A59E-781B-EB5B-AD3B-FC8F5D533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F358B1-0485-736A-8EF7-95ADB97D2016}"/>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1671567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7D4CB6-1FEB-2041-1D57-6FF4E3FA6206}"/>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3" name="Footer Placeholder 2">
            <a:extLst>
              <a:ext uri="{FF2B5EF4-FFF2-40B4-BE49-F238E27FC236}">
                <a16:creationId xmlns:a16="http://schemas.microsoft.com/office/drawing/2014/main" id="{D5D37200-4FCC-7E54-501E-F612960F1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1D5B-1160-C162-7BFA-C082195F84A8}"/>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3588951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8BFC-111E-5E18-AD93-CE166B1BC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E5834-783B-DA6A-B26B-5896B0C9B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458F76-7EC9-DFEF-0477-66635E438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3E6AA-06A0-C512-B98D-7F7D85277EA1}"/>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6" name="Footer Placeholder 5">
            <a:extLst>
              <a:ext uri="{FF2B5EF4-FFF2-40B4-BE49-F238E27FC236}">
                <a16:creationId xmlns:a16="http://schemas.microsoft.com/office/drawing/2014/main" id="{644B525F-50D0-B9B7-6E65-C59F363EC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EA9C7-8956-6ADA-4B43-8170E710B645}"/>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216612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CD0FA-1819-9E98-D83D-21ADF9AD4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C0430-0224-B9D8-8634-C9E3B2615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C215ED-20E3-CB4A-5E1D-070B3C046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58AD7-59FD-6702-60D3-149F2AAB348D}"/>
              </a:ext>
            </a:extLst>
          </p:cNvPr>
          <p:cNvSpPr>
            <a:spLocks noGrp="1"/>
          </p:cNvSpPr>
          <p:nvPr>
            <p:ph type="dt" sz="half" idx="10"/>
          </p:nvPr>
        </p:nvSpPr>
        <p:spPr/>
        <p:txBody>
          <a:bodyPr/>
          <a:lstStyle/>
          <a:p>
            <a:fld id="{92FFA6D3-A720-4687-8731-0949DA1956CA}" type="datetimeFigureOut">
              <a:rPr lang="en-US" smtClean="0"/>
              <a:t>1/26/2024</a:t>
            </a:fld>
            <a:endParaRPr lang="en-US"/>
          </a:p>
        </p:txBody>
      </p:sp>
      <p:sp>
        <p:nvSpPr>
          <p:cNvPr id="6" name="Footer Placeholder 5">
            <a:extLst>
              <a:ext uri="{FF2B5EF4-FFF2-40B4-BE49-F238E27FC236}">
                <a16:creationId xmlns:a16="http://schemas.microsoft.com/office/drawing/2014/main" id="{1184DF81-4E2A-2B9A-BB1D-EC0322304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DE9DF-1426-66D9-A357-594272601301}"/>
              </a:ext>
            </a:extLst>
          </p:cNvPr>
          <p:cNvSpPr>
            <a:spLocks noGrp="1"/>
          </p:cNvSpPr>
          <p:nvPr>
            <p:ph type="sldNum" sz="quarter" idx="12"/>
          </p:nvPr>
        </p:nvSpPr>
        <p:spPr/>
        <p:txBody>
          <a:bodyPr/>
          <a:lstStyle/>
          <a:p>
            <a:fld id="{D77DE342-748D-4B7B-8329-D1CA03FA7F95}" type="slidenum">
              <a:rPr lang="en-US" smtClean="0"/>
              <a:t>‹#›</a:t>
            </a:fld>
            <a:endParaRPr lang="en-US"/>
          </a:p>
        </p:txBody>
      </p:sp>
    </p:spTree>
    <p:extLst>
      <p:ext uri="{BB962C8B-B14F-4D97-AF65-F5344CB8AC3E}">
        <p14:creationId xmlns:p14="http://schemas.microsoft.com/office/powerpoint/2010/main" val="19201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4A3D6-A9A3-C07A-D751-7790A2A96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7E112D-3264-45BB-257B-F34BA8BF3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A129B-A019-A7A5-C4C4-67361C7D9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FA6D3-A720-4687-8731-0949DA1956CA}" type="datetimeFigureOut">
              <a:rPr lang="en-US" smtClean="0"/>
              <a:t>1/26/2024</a:t>
            </a:fld>
            <a:endParaRPr lang="en-US"/>
          </a:p>
        </p:txBody>
      </p:sp>
      <p:sp>
        <p:nvSpPr>
          <p:cNvPr id="5" name="Footer Placeholder 4">
            <a:extLst>
              <a:ext uri="{FF2B5EF4-FFF2-40B4-BE49-F238E27FC236}">
                <a16:creationId xmlns:a16="http://schemas.microsoft.com/office/drawing/2014/main" id="{8A227B43-5FC3-8CDA-CA38-407330F527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C9F570-3179-3C9A-07A5-70BE86156B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DE342-748D-4B7B-8329-D1CA03FA7F95}" type="slidenum">
              <a:rPr lang="en-US" smtClean="0"/>
              <a:t>‹#›</a:t>
            </a:fld>
            <a:endParaRPr lang="en-US"/>
          </a:p>
        </p:txBody>
      </p:sp>
    </p:spTree>
    <p:extLst>
      <p:ext uri="{BB962C8B-B14F-4D97-AF65-F5344CB8AC3E}">
        <p14:creationId xmlns:p14="http://schemas.microsoft.com/office/powerpoint/2010/main" val="1658762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bondwithkarla.com/6-ways-help-kids-good-influence-friends/"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3.pn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image" Target="../media/image10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5.png"/><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34.png"/><Relationship Id="rId7" Type="http://schemas.microsoft.com/office/2007/relationships/hdphoto" Target="../media/hdphoto1.wdp"/><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26.png"/><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45.jpg"/><Relationship Id="rId4" Type="http://schemas.openxmlformats.org/officeDocument/2006/relationships/image" Target="../media/image144.jpg"/></Relationships>
</file>

<file path=ppt/slides/_rels/slide8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F7A3-FDE6-D9EA-F09B-CB222FB18A9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B9B705-7DA0-1703-A021-55A7522529E6}"/>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E46D767-9A5F-9752-4A51-DA58932D7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DD72BC30-5BD2-0336-73C6-086FF017757D}"/>
              </a:ext>
            </a:extLst>
          </p:cNvPr>
          <p:cNvSpPr txBox="1"/>
          <p:nvPr/>
        </p:nvSpPr>
        <p:spPr>
          <a:xfrm>
            <a:off x="1537982" y="893842"/>
            <a:ext cx="91440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3 Nephi 12-16</a:t>
            </a:r>
          </a:p>
        </p:txBody>
      </p:sp>
      <p:grpSp>
        <p:nvGrpSpPr>
          <p:cNvPr id="23" name="Group 22">
            <a:extLst>
              <a:ext uri="{FF2B5EF4-FFF2-40B4-BE49-F238E27FC236}">
                <a16:creationId xmlns:a16="http://schemas.microsoft.com/office/drawing/2014/main" id="{69108A56-4399-DDE7-0884-F68C90CE1E3B}"/>
              </a:ext>
            </a:extLst>
          </p:cNvPr>
          <p:cNvGrpSpPr/>
          <p:nvPr/>
        </p:nvGrpSpPr>
        <p:grpSpPr>
          <a:xfrm>
            <a:off x="2303707" y="2658710"/>
            <a:ext cx="1579469" cy="3510519"/>
            <a:chOff x="2936683" y="2819400"/>
            <a:chExt cx="1559117" cy="3465286"/>
          </a:xfrm>
        </p:grpSpPr>
        <p:sp>
          <p:nvSpPr>
            <p:cNvPr id="24" name="Oval 23">
              <a:extLst>
                <a:ext uri="{FF2B5EF4-FFF2-40B4-BE49-F238E27FC236}">
                  <a16:creationId xmlns:a16="http://schemas.microsoft.com/office/drawing/2014/main" id="{177A8198-AD1C-7CF0-9560-9E61CB7E74BC}"/>
                </a:ext>
              </a:extLst>
            </p:cNvPr>
            <p:cNvSpPr/>
            <p:nvPr/>
          </p:nvSpPr>
          <p:spPr>
            <a:xfrm rot="2920230">
              <a:off x="3748324" y="5929731"/>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424CD7-1233-3801-B7EF-553CC4A519AD}"/>
                </a:ext>
              </a:extLst>
            </p:cNvPr>
            <p:cNvSpPr/>
            <p:nvPr/>
          </p:nvSpPr>
          <p:spPr>
            <a:xfrm rot="18292595">
              <a:off x="3328974" y="589398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D4F65FF-EBD8-3CF5-C621-6A253397D79D}"/>
                </a:ext>
              </a:extLst>
            </p:cNvPr>
            <p:cNvGrpSpPr/>
            <p:nvPr/>
          </p:nvGrpSpPr>
          <p:grpSpPr>
            <a:xfrm>
              <a:off x="2936683" y="2819400"/>
              <a:ext cx="1559117" cy="3278543"/>
              <a:chOff x="2936683" y="2819400"/>
              <a:chExt cx="1559117" cy="3278543"/>
            </a:xfrm>
          </p:grpSpPr>
          <p:sp>
            <p:nvSpPr>
              <p:cNvPr id="27" name="Wave 3">
                <a:extLst>
                  <a:ext uri="{FF2B5EF4-FFF2-40B4-BE49-F238E27FC236}">
                    <a16:creationId xmlns:a16="http://schemas.microsoft.com/office/drawing/2014/main" id="{6906482F-E86E-93FB-989F-8D3471D267B4}"/>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Wave 3">
                <a:extLst>
                  <a:ext uri="{FF2B5EF4-FFF2-40B4-BE49-F238E27FC236}">
                    <a16:creationId xmlns:a16="http://schemas.microsoft.com/office/drawing/2014/main" id="{D1045462-BB18-38BB-EB0C-B1FFC1FABF6C}"/>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7A9BBE4E-02C3-D02F-B882-7AAA9F35185B}"/>
                  </a:ext>
                </a:extLst>
              </p:cNvPr>
              <p:cNvSpPr/>
              <p:nvPr/>
            </p:nvSpPr>
            <p:spPr>
              <a:xfrm>
                <a:off x="3191139" y="4975406"/>
                <a:ext cx="1048138" cy="1122537"/>
              </a:xfrm>
              <a:prstGeom prst="trapezoid">
                <a:avLst>
                  <a:gd name="adj" fmla="val 190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5CB0561-B3A3-10E1-31F5-1183D62DFBC6}"/>
                  </a:ext>
                </a:extLst>
              </p:cNvPr>
              <p:cNvSpPr/>
              <p:nvPr/>
            </p:nvSpPr>
            <p:spPr>
              <a:xfrm rot="18523543">
                <a:off x="2806642" y="4739302"/>
                <a:ext cx="537815" cy="277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5C36E68-BA21-2CAD-7452-7762CA8E16C2}"/>
                  </a:ext>
                </a:extLst>
              </p:cNvPr>
              <p:cNvSpPr/>
              <p:nvPr/>
            </p:nvSpPr>
            <p:spPr>
              <a:xfrm rot="3077253">
                <a:off x="4040898" y="4685314"/>
                <a:ext cx="489532" cy="2894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1E581127-5C74-9216-A3B2-B92FC40BA19C}"/>
                  </a:ext>
                </a:extLst>
              </p:cNvPr>
              <p:cNvSpPr/>
              <p:nvPr/>
            </p:nvSpPr>
            <p:spPr>
              <a:xfrm rot="1472522" flipH="1">
                <a:off x="3045581" y="3829667"/>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1D9A8261-7FDA-1C50-9770-F5EFD9B0769C}"/>
                  </a:ext>
                </a:extLst>
              </p:cNvPr>
              <p:cNvSpPr/>
              <p:nvPr/>
            </p:nvSpPr>
            <p:spPr>
              <a:xfrm rot="20452991">
                <a:off x="3840728" y="3741627"/>
                <a:ext cx="452904"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1495C44F-D9EF-CD29-1D10-0AD16D631B04}"/>
                  </a:ext>
                </a:extLst>
              </p:cNvPr>
              <p:cNvSpPr/>
              <p:nvPr/>
            </p:nvSpPr>
            <p:spPr>
              <a:xfrm rot="10800000">
                <a:off x="3240740" y="3886200"/>
                <a:ext cx="938426" cy="1261686"/>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58FD8E7E-58CF-984F-3D8D-2CE9FED5BAB9}"/>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34B1670-637F-2C07-CC37-F020FD9FE888}"/>
                  </a:ext>
                </a:extLst>
              </p:cNvPr>
              <p:cNvSpPr/>
              <p:nvPr/>
            </p:nvSpPr>
            <p:spPr>
              <a:xfrm>
                <a:off x="3498980" y="3820549"/>
                <a:ext cx="443753"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40D8543-5948-EDCC-08BA-86FE98D3666F}"/>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246BEA1-0D02-14C1-1B85-772542E75D72}"/>
                  </a:ext>
                </a:extLst>
              </p:cNvPr>
              <p:cNvGrpSpPr/>
              <p:nvPr/>
            </p:nvGrpSpPr>
            <p:grpSpPr>
              <a:xfrm>
                <a:off x="3276601" y="5029197"/>
                <a:ext cx="838200" cy="286871"/>
                <a:chOff x="2514602" y="2285998"/>
                <a:chExt cx="3733800" cy="923367"/>
              </a:xfrm>
            </p:grpSpPr>
            <p:sp>
              <p:nvSpPr>
                <p:cNvPr id="76" name="Rounded Rectangle 374">
                  <a:extLst>
                    <a:ext uri="{FF2B5EF4-FFF2-40B4-BE49-F238E27FC236}">
                      <a16:creationId xmlns:a16="http://schemas.microsoft.com/office/drawing/2014/main" id="{878440F5-45DF-E31E-3830-7A5575300E38}"/>
                    </a:ext>
                  </a:extLst>
                </p:cNvPr>
                <p:cNvSpPr/>
                <p:nvPr/>
              </p:nvSpPr>
              <p:spPr>
                <a:xfrm>
                  <a:off x="2514602" y="2285998"/>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5016CE0-4BE5-ACA2-1622-CE7772605D9C}"/>
                    </a:ext>
                  </a:extLst>
                </p:cNvPr>
                <p:cNvGrpSpPr/>
                <p:nvPr/>
              </p:nvGrpSpPr>
              <p:grpSpPr>
                <a:xfrm>
                  <a:off x="2590800" y="2286000"/>
                  <a:ext cx="3639672" cy="923365"/>
                  <a:chOff x="-40342" y="-8965"/>
                  <a:chExt cx="3639672" cy="923365"/>
                </a:xfrm>
              </p:grpSpPr>
              <p:grpSp>
                <p:nvGrpSpPr>
                  <p:cNvPr id="78" name="Group 77">
                    <a:extLst>
                      <a:ext uri="{FF2B5EF4-FFF2-40B4-BE49-F238E27FC236}">
                        <a16:creationId xmlns:a16="http://schemas.microsoft.com/office/drawing/2014/main" id="{8A7B12AB-9C8C-6BC3-18C4-585C38D7B833}"/>
                      </a:ext>
                    </a:extLst>
                  </p:cNvPr>
                  <p:cNvGrpSpPr/>
                  <p:nvPr/>
                </p:nvGrpSpPr>
                <p:grpSpPr>
                  <a:xfrm>
                    <a:off x="1752600" y="0"/>
                    <a:ext cx="914400" cy="914400"/>
                    <a:chOff x="1752600" y="0"/>
                    <a:chExt cx="914400" cy="914400"/>
                  </a:xfrm>
                </p:grpSpPr>
                <p:sp>
                  <p:nvSpPr>
                    <p:cNvPr id="91" name="Quad Arrow Callout 358">
                      <a:extLst>
                        <a:ext uri="{FF2B5EF4-FFF2-40B4-BE49-F238E27FC236}">
                          <a16:creationId xmlns:a16="http://schemas.microsoft.com/office/drawing/2014/main" id="{E154E5CD-83EB-2064-3601-1AD932D360A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359">
                      <a:extLst>
                        <a:ext uri="{FF2B5EF4-FFF2-40B4-BE49-F238E27FC236}">
                          <a16:creationId xmlns:a16="http://schemas.microsoft.com/office/drawing/2014/main" id="{04B414B2-B51F-6ADA-BE2F-5616A952766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0B71834E-3CFB-492D-C4C7-7B07779EF2DB}"/>
                      </a:ext>
                    </a:extLst>
                  </p:cNvPr>
                  <p:cNvGrpSpPr/>
                  <p:nvPr/>
                </p:nvGrpSpPr>
                <p:grpSpPr>
                  <a:xfrm>
                    <a:off x="2684930" y="0"/>
                    <a:ext cx="914400" cy="914400"/>
                    <a:chOff x="1752600" y="0"/>
                    <a:chExt cx="914400" cy="914400"/>
                  </a:xfrm>
                </p:grpSpPr>
                <p:sp>
                  <p:nvSpPr>
                    <p:cNvPr id="89" name="Quad Arrow Callout 362">
                      <a:extLst>
                        <a:ext uri="{FF2B5EF4-FFF2-40B4-BE49-F238E27FC236}">
                          <a16:creationId xmlns:a16="http://schemas.microsoft.com/office/drawing/2014/main" id="{C89BE312-BED0-645F-724F-82AC2F39C8C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Callout 363">
                      <a:extLst>
                        <a:ext uri="{FF2B5EF4-FFF2-40B4-BE49-F238E27FC236}">
                          <a16:creationId xmlns:a16="http://schemas.microsoft.com/office/drawing/2014/main" id="{D5BFE621-BAAB-2DBA-11E4-088FC58FFD8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0CEF4B80-9400-455D-2B43-521736BD05C5}"/>
                      </a:ext>
                    </a:extLst>
                  </p:cNvPr>
                  <p:cNvGrpSpPr/>
                  <p:nvPr/>
                </p:nvGrpSpPr>
                <p:grpSpPr>
                  <a:xfrm>
                    <a:off x="847165" y="-8965"/>
                    <a:ext cx="914400" cy="914400"/>
                    <a:chOff x="1752600" y="0"/>
                    <a:chExt cx="914400" cy="914400"/>
                  </a:xfrm>
                </p:grpSpPr>
                <p:sp>
                  <p:nvSpPr>
                    <p:cNvPr id="87" name="Quad Arrow Callout 365">
                      <a:extLst>
                        <a:ext uri="{FF2B5EF4-FFF2-40B4-BE49-F238E27FC236}">
                          <a16:creationId xmlns:a16="http://schemas.microsoft.com/office/drawing/2014/main" id="{577B2C12-DA88-2B09-7068-3C771DC8EB98}"/>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366">
                      <a:extLst>
                        <a:ext uri="{FF2B5EF4-FFF2-40B4-BE49-F238E27FC236}">
                          <a16:creationId xmlns:a16="http://schemas.microsoft.com/office/drawing/2014/main" id="{BB2FF009-3406-D040-53C8-0AF8BF6A1C11}"/>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7525C1EA-1DCA-7533-F10F-639CB3C2F191}"/>
                      </a:ext>
                    </a:extLst>
                  </p:cNvPr>
                  <p:cNvGrpSpPr/>
                  <p:nvPr/>
                </p:nvGrpSpPr>
                <p:grpSpPr>
                  <a:xfrm>
                    <a:off x="-40342" y="-8965"/>
                    <a:ext cx="914400" cy="914400"/>
                    <a:chOff x="1752600" y="0"/>
                    <a:chExt cx="914400" cy="914400"/>
                  </a:xfrm>
                </p:grpSpPr>
                <p:sp>
                  <p:nvSpPr>
                    <p:cNvPr id="85" name="Quad Arrow Callout 368">
                      <a:extLst>
                        <a:ext uri="{FF2B5EF4-FFF2-40B4-BE49-F238E27FC236}">
                          <a16:creationId xmlns:a16="http://schemas.microsoft.com/office/drawing/2014/main" id="{3DA95012-264B-C339-ED49-F5E2C98445A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369">
                      <a:extLst>
                        <a:ext uri="{FF2B5EF4-FFF2-40B4-BE49-F238E27FC236}">
                          <a16:creationId xmlns:a16="http://schemas.microsoft.com/office/drawing/2014/main" id="{B71557BF-1D65-0EEB-57AA-72EB71278F93}"/>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Plaque 81">
                    <a:extLst>
                      <a:ext uri="{FF2B5EF4-FFF2-40B4-BE49-F238E27FC236}">
                        <a16:creationId xmlns:a16="http://schemas.microsoft.com/office/drawing/2014/main" id="{7A126272-D9B3-B779-C0CA-815F6810C466}"/>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aque 82">
                    <a:extLst>
                      <a:ext uri="{FF2B5EF4-FFF2-40B4-BE49-F238E27FC236}">
                        <a16:creationId xmlns:a16="http://schemas.microsoft.com/office/drawing/2014/main" id="{037ED910-29D2-FE0E-537F-546A219DB869}"/>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laque 83">
                    <a:extLst>
                      <a:ext uri="{FF2B5EF4-FFF2-40B4-BE49-F238E27FC236}">
                        <a16:creationId xmlns:a16="http://schemas.microsoft.com/office/drawing/2014/main" id="{3FAA6C5E-2CE1-429B-5344-3353F122BBF6}"/>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E3270F9F-2950-24CB-5C7B-DD052CA29887}"/>
                  </a:ext>
                </a:extLst>
              </p:cNvPr>
              <p:cNvGrpSpPr/>
              <p:nvPr/>
            </p:nvGrpSpPr>
            <p:grpSpPr>
              <a:xfrm>
                <a:off x="3124200" y="3124200"/>
                <a:ext cx="1295400" cy="286871"/>
                <a:chOff x="2514600" y="2286000"/>
                <a:chExt cx="3733800" cy="923365"/>
              </a:xfrm>
            </p:grpSpPr>
            <p:sp>
              <p:nvSpPr>
                <p:cNvPr id="59" name="Rounded Rectangle 380">
                  <a:extLst>
                    <a:ext uri="{FF2B5EF4-FFF2-40B4-BE49-F238E27FC236}">
                      <a16:creationId xmlns:a16="http://schemas.microsoft.com/office/drawing/2014/main" id="{09560452-F642-C78C-637F-F7867A8068CC}"/>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73">
                  <a:extLst>
                    <a:ext uri="{FF2B5EF4-FFF2-40B4-BE49-F238E27FC236}">
                      <a16:creationId xmlns:a16="http://schemas.microsoft.com/office/drawing/2014/main" id="{3865E46F-FAF2-5D21-6F50-823E8135D242}"/>
                    </a:ext>
                  </a:extLst>
                </p:cNvPr>
                <p:cNvGrpSpPr/>
                <p:nvPr/>
              </p:nvGrpSpPr>
              <p:grpSpPr>
                <a:xfrm>
                  <a:off x="2590800" y="2286000"/>
                  <a:ext cx="3639672" cy="923365"/>
                  <a:chOff x="-40342" y="-8965"/>
                  <a:chExt cx="3639672" cy="923365"/>
                </a:xfrm>
              </p:grpSpPr>
              <p:grpSp>
                <p:nvGrpSpPr>
                  <p:cNvPr id="61" name="Group 360">
                    <a:extLst>
                      <a:ext uri="{FF2B5EF4-FFF2-40B4-BE49-F238E27FC236}">
                        <a16:creationId xmlns:a16="http://schemas.microsoft.com/office/drawing/2014/main" id="{3F59AF88-E23D-BA9B-80E3-53456FFDCDBD}"/>
                      </a:ext>
                    </a:extLst>
                  </p:cNvPr>
                  <p:cNvGrpSpPr/>
                  <p:nvPr/>
                </p:nvGrpSpPr>
                <p:grpSpPr>
                  <a:xfrm>
                    <a:off x="1752600" y="0"/>
                    <a:ext cx="914400" cy="914400"/>
                    <a:chOff x="1752600" y="0"/>
                    <a:chExt cx="914400" cy="914400"/>
                  </a:xfrm>
                </p:grpSpPr>
                <p:sp>
                  <p:nvSpPr>
                    <p:cNvPr id="74" name="Quad Arrow Callout 395">
                      <a:extLst>
                        <a:ext uri="{FF2B5EF4-FFF2-40B4-BE49-F238E27FC236}">
                          <a16:creationId xmlns:a16="http://schemas.microsoft.com/office/drawing/2014/main" id="{FE641B3C-07C3-4221-BA54-3E8DF026005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Callout 396">
                      <a:extLst>
                        <a:ext uri="{FF2B5EF4-FFF2-40B4-BE49-F238E27FC236}">
                          <a16:creationId xmlns:a16="http://schemas.microsoft.com/office/drawing/2014/main" id="{0B78AD6C-3D34-DFA7-0CFB-3C52A7F450B1}"/>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361">
                    <a:extLst>
                      <a:ext uri="{FF2B5EF4-FFF2-40B4-BE49-F238E27FC236}">
                        <a16:creationId xmlns:a16="http://schemas.microsoft.com/office/drawing/2014/main" id="{CD60466B-148C-F163-17BE-5DE9C7F48EA1}"/>
                      </a:ext>
                    </a:extLst>
                  </p:cNvPr>
                  <p:cNvGrpSpPr/>
                  <p:nvPr/>
                </p:nvGrpSpPr>
                <p:grpSpPr>
                  <a:xfrm>
                    <a:off x="2684930" y="0"/>
                    <a:ext cx="914400" cy="914400"/>
                    <a:chOff x="1752600" y="0"/>
                    <a:chExt cx="914400" cy="914400"/>
                  </a:xfrm>
                </p:grpSpPr>
                <p:sp>
                  <p:nvSpPr>
                    <p:cNvPr id="72" name="Quad Arrow Callout 393">
                      <a:extLst>
                        <a:ext uri="{FF2B5EF4-FFF2-40B4-BE49-F238E27FC236}">
                          <a16:creationId xmlns:a16="http://schemas.microsoft.com/office/drawing/2014/main" id="{6420D633-9F5A-4426-13B9-521F71EA1CC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Callout 394">
                      <a:extLst>
                        <a:ext uri="{FF2B5EF4-FFF2-40B4-BE49-F238E27FC236}">
                          <a16:creationId xmlns:a16="http://schemas.microsoft.com/office/drawing/2014/main" id="{76D82C1E-CC5C-D278-067B-63C16F91E93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364">
                    <a:extLst>
                      <a:ext uri="{FF2B5EF4-FFF2-40B4-BE49-F238E27FC236}">
                        <a16:creationId xmlns:a16="http://schemas.microsoft.com/office/drawing/2014/main" id="{F19A88FF-F34C-6841-6FAB-2F0FD7024FB7}"/>
                      </a:ext>
                    </a:extLst>
                  </p:cNvPr>
                  <p:cNvGrpSpPr/>
                  <p:nvPr/>
                </p:nvGrpSpPr>
                <p:grpSpPr>
                  <a:xfrm>
                    <a:off x="847165" y="-8965"/>
                    <a:ext cx="914400" cy="914400"/>
                    <a:chOff x="1752600" y="0"/>
                    <a:chExt cx="914400" cy="914400"/>
                  </a:xfrm>
                </p:grpSpPr>
                <p:sp>
                  <p:nvSpPr>
                    <p:cNvPr id="70" name="Quad Arrow Callout 391">
                      <a:extLst>
                        <a:ext uri="{FF2B5EF4-FFF2-40B4-BE49-F238E27FC236}">
                          <a16:creationId xmlns:a16="http://schemas.microsoft.com/office/drawing/2014/main" id="{37EC71D8-AB09-D574-9FF1-79ABE87BB5A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Callout 392">
                      <a:extLst>
                        <a:ext uri="{FF2B5EF4-FFF2-40B4-BE49-F238E27FC236}">
                          <a16:creationId xmlns:a16="http://schemas.microsoft.com/office/drawing/2014/main" id="{4F169AF8-5EB5-1022-9F93-BD4BC6C24B44}"/>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67">
                    <a:extLst>
                      <a:ext uri="{FF2B5EF4-FFF2-40B4-BE49-F238E27FC236}">
                        <a16:creationId xmlns:a16="http://schemas.microsoft.com/office/drawing/2014/main" id="{B9461222-D8DC-A4CC-1951-7A4ED8EFE8CA}"/>
                      </a:ext>
                    </a:extLst>
                  </p:cNvPr>
                  <p:cNvGrpSpPr/>
                  <p:nvPr/>
                </p:nvGrpSpPr>
                <p:grpSpPr>
                  <a:xfrm>
                    <a:off x="-40342" y="-8965"/>
                    <a:ext cx="914400" cy="914400"/>
                    <a:chOff x="1752600" y="0"/>
                    <a:chExt cx="914400" cy="914400"/>
                  </a:xfrm>
                </p:grpSpPr>
                <p:sp>
                  <p:nvSpPr>
                    <p:cNvPr id="68" name="Quad Arrow Callout 389">
                      <a:extLst>
                        <a:ext uri="{FF2B5EF4-FFF2-40B4-BE49-F238E27FC236}">
                          <a16:creationId xmlns:a16="http://schemas.microsoft.com/office/drawing/2014/main" id="{A83AFE19-78FF-87A8-2C2E-437D640136C1}"/>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Callout 390">
                      <a:extLst>
                        <a:ext uri="{FF2B5EF4-FFF2-40B4-BE49-F238E27FC236}">
                          <a16:creationId xmlns:a16="http://schemas.microsoft.com/office/drawing/2014/main" id="{D58D8C4B-D836-5964-C1D9-FBCDC390EBDE}"/>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Plaque 64">
                    <a:extLst>
                      <a:ext uri="{FF2B5EF4-FFF2-40B4-BE49-F238E27FC236}">
                        <a16:creationId xmlns:a16="http://schemas.microsoft.com/office/drawing/2014/main" id="{6F91A073-AB2E-844E-7A99-5CB2A351AC24}"/>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laque 65">
                    <a:extLst>
                      <a:ext uri="{FF2B5EF4-FFF2-40B4-BE49-F238E27FC236}">
                        <a16:creationId xmlns:a16="http://schemas.microsoft.com/office/drawing/2014/main" id="{DAD008D4-1624-F3A1-5565-31FC96516096}"/>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laque 66">
                    <a:extLst>
                      <a:ext uri="{FF2B5EF4-FFF2-40B4-BE49-F238E27FC236}">
                        <a16:creationId xmlns:a16="http://schemas.microsoft.com/office/drawing/2014/main" id="{BC488DFD-2A54-5D91-0F87-C3DE2EE05C15}"/>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Cloud 39">
                <a:extLst>
                  <a:ext uri="{FF2B5EF4-FFF2-40B4-BE49-F238E27FC236}">
                    <a16:creationId xmlns:a16="http://schemas.microsoft.com/office/drawing/2014/main" id="{A9211748-E025-5CCC-DA85-C462D13F9FFF}"/>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4135166B-3F72-DD42-ECF7-A2D26958AF47}"/>
                  </a:ext>
                </a:extLst>
              </p:cNvPr>
              <p:cNvGrpSpPr/>
              <p:nvPr/>
            </p:nvGrpSpPr>
            <p:grpSpPr>
              <a:xfrm rot="261594">
                <a:off x="3352800" y="4114800"/>
                <a:ext cx="713740" cy="838200"/>
                <a:chOff x="5580529" y="121024"/>
                <a:chExt cx="1259541" cy="1479176"/>
              </a:xfrm>
            </p:grpSpPr>
            <p:grpSp>
              <p:nvGrpSpPr>
                <p:cNvPr id="44" name="Group 43">
                  <a:extLst>
                    <a:ext uri="{FF2B5EF4-FFF2-40B4-BE49-F238E27FC236}">
                      <a16:creationId xmlns:a16="http://schemas.microsoft.com/office/drawing/2014/main" id="{45C2CCFF-95C8-12F6-1698-2FF6326CFCA2}"/>
                    </a:ext>
                  </a:extLst>
                </p:cNvPr>
                <p:cNvGrpSpPr/>
                <p:nvPr/>
              </p:nvGrpSpPr>
              <p:grpSpPr>
                <a:xfrm>
                  <a:off x="5791200" y="685800"/>
                  <a:ext cx="914400" cy="914400"/>
                  <a:chOff x="1752600" y="0"/>
                  <a:chExt cx="914400" cy="914400"/>
                </a:xfrm>
              </p:grpSpPr>
              <p:sp>
                <p:nvSpPr>
                  <p:cNvPr id="57" name="Quad Arrow Callout 399">
                    <a:extLst>
                      <a:ext uri="{FF2B5EF4-FFF2-40B4-BE49-F238E27FC236}">
                        <a16:creationId xmlns:a16="http://schemas.microsoft.com/office/drawing/2014/main" id="{75E53FFB-6485-D0BB-FB13-CDA27F9D27DA}"/>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Callout 400">
                    <a:extLst>
                      <a:ext uri="{FF2B5EF4-FFF2-40B4-BE49-F238E27FC236}">
                        <a16:creationId xmlns:a16="http://schemas.microsoft.com/office/drawing/2014/main" id="{5AD2F880-E2D6-83BC-D858-D58A4EA2212A}"/>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60DBA9A7-9E8B-D386-3283-09B4081FE311}"/>
                    </a:ext>
                  </a:extLst>
                </p:cNvPr>
                <p:cNvGrpSpPr/>
                <p:nvPr/>
              </p:nvGrpSpPr>
              <p:grpSpPr>
                <a:xfrm rot="20561979">
                  <a:off x="5809130" y="515470"/>
                  <a:ext cx="340659" cy="515471"/>
                  <a:chOff x="1752600" y="0"/>
                  <a:chExt cx="914400" cy="914400"/>
                </a:xfrm>
              </p:grpSpPr>
              <p:sp>
                <p:nvSpPr>
                  <p:cNvPr id="55" name="Quad Arrow Callout 402">
                    <a:extLst>
                      <a:ext uri="{FF2B5EF4-FFF2-40B4-BE49-F238E27FC236}">
                        <a16:creationId xmlns:a16="http://schemas.microsoft.com/office/drawing/2014/main" id="{BE09A1D9-369C-4405-AB36-E6ADD0F12C7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Callout 403">
                    <a:extLst>
                      <a:ext uri="{FF2B5EF4-FFF2-40B4-BE49-F238E27FC236}">
                        <a16:creationId xmlns:a16="http://schemas.microsoft.com/office/drawing/2014/main" id="{ED0B4B3F-E98B-5BA5-AABF-5DBE4F689842}"/>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7B6AA292-0159-43AE-973F-7C38371A962C}"/>
                    </a:ext>
                  </a:extLst>
                </p:cNvPr>
                <p:cNvGrpSpPr/>
                <p:nvPr/>
              </p:nvGrpSpPr>
              <p:grpSpPr>
                <a:xfrm rot="836118">
                  <a:off x="6347011" y="515471"/>
                  <a:ext cx="340659" cy="515471"/>
                  <a:chOff x="1752600" y="0"/>
                  <a:chExt cx="914400" cy="914400"/>
                </a:xfrm>
              </p:grpSpPr>
              <p:sp>
                <p:nvSpPr>
                  <p:cNvPr id="53" name="Quad Arrow Callout 408">
                    <a:extLst>
                      <a:ext uri="{FF2B5EF4-FFF2-40B4-BE49-F238E27FC236}">
                        <a16:creationId xmlns:a16="http://schemas.microsoft.com/office/drawing/2014/main" id="{1BB6FFA4-E812-285E-BCF3-AD3A5DC590F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Callout 409">
                    <a:extLst>
                      <a:ext uri="{FF2B5EF4-FFF2-40B4-BE49-F238E27FC236}">
                        <a16:creationId xmlns:a16="http://schemas.microsoft.com/office/drawing/2014/main" id="{CB157D37-EDFE-43E4-4321-FA26E672C21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E301E15F-E028-CAA0-84E5-6588F31E5FC1}"/>
                    </a:ext>
                  </a:extLst>
                </p:cNvPr>
                <p:cNvGrpSpPr/>
                <p:nvPr/>
              </p:nvGrpSpPr>
              <p:grpSpPr>
                <a:xfrm rot="836118">
                  <a:off x="6499411" y="121024"/>
                  <a:ext cx="340659" cy="515471"/>
                  <a:chOff x="1752600" y="0"/>
                  <a:chExt cx="914400" cy="914400"/>
                </a:xfrm>
              </p:grpSpPr>
              <p:sp>
                <p:nvSpPr>
                  <p:cNvPr id="51" name="Quad Arrow Callout 411">
                    <a:extLst>
                      <a:ext uri="{FF2B5EF4-FFF2-40B4-BE49-F238E27FC236}">
                        <a16:creationId xmlns:a16="http://schemas.microsoft.com/office/drawing/2014/main" id="{5293C480-1B7D-F41D-B85D-D707B87146D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Callout 412">
                    <a:extLst>
                      <a:ext uri="{FF2B5EF4-FFF2-40B4-BE49-F238E27FC236}">
                        <a16:creationId xmlns:a16="http://schemas.microsoft.com/office/drawing/2014/main" id="{050ACC06-CBEF-9EF7-7163-B07B0101AA91}"/>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EC339BE5-3BF0-BCE8-76CB-8FA862D23009}"/>
                    </a:ext>
                  </a:extLst>
                </p:cNvPr>
                <p:cNvGrpSpPr/>
                <p:nvPr/>
              </p:nvGrpSpPr>
              <p:grpSpPr>
                <a:xfrm rot="19923498">
                  <a:off x="5580529" y="188260"/>
                  <a:ext cx="340659" cy="515471"/>
                  <a:chOff x="1752600" y="0"/>
                  <a:chExt cx="914400" cy="914400"/>
                </a:xfrm>
              </p:grpSpPr>
              <p:sp>
                <p:nvSpPr>
                  <p:cNvPr id="49" name="Quad Arrow Callout 414">
                    <a:extLst>
                      <a:ext uri="{FF2B5EF4-FFF2-40B4-BE49-F238E27FC236}">
                        <a16:creationId xmlns:a16="http://schemas.microsoft.com/office/drawing/2014/main" id="{99BB7254-3960-4490-AECA-C77A1F1D78A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Callout 415">
                    <a:extLst>
                      <a:ext uri="{FF2B5EF4-FFF2-40B4-BE49-F238E27FC236}">
                        <a16:creationId xmlns:a16="http://schemas.microsoft.com/office/drawing/2014/main" id="{53FC1F08-DC30-A281-EEE4-DF54B07E726D}"/>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Cloud 41">
                <a:extLst>
                  <a:ext uri="{FF2B5EF4-FFF2-40B4-BE49-F238E27FC236}">
                    <a16:creationId xmlns:a16="http://schemas.microsoft.com/office/drawing/2014/main" id="{78F9F721-C154-015A-8E40-0E3D4C386408}"/>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1F8C444-4EF4-8EF0-48A6-8304BBE2264F}"/>
                  </a:ext>
                </a:extLst>
              </p:cNvPr>
              <p:cNvSpPr/>
              <p:nvPr/>
            </p:nvSpPr>
            <p:spPr>
              <a:xfrm rot="5111999">
                <a:off x="3706726" y="3844140"/>
                <a:ext cx="86364" cy="2151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EE64FC2D-F2C9-8630-C6E9-73B69F0DBD4C}"/>
              </a:ext>
            </a:extLst>
          </p:cNvPr>
          <p:cNvGrpSpPr/>
          <p:nvPr/>
        </p:nvGrpSpPr>
        <p:grpSpPr>
          <a:xfrm>
            <a:off x="7447305" y="2581363"/>
            <a:ext cx="2167429" cy="3594297"/>
            <a:chOff x="8005429" y="1615851"/>
            <a:chExt cx="2745849" cy="4553505"/>
          </a:xfrm>
        </p:grpSpPr>
        <p:sp>
          <p:nvSpPr>
            <p:cNvPr id="94" name="Oval 45">
              <a:extLst>
                <a:ext uri="{FF2B5EF4-FFF2-40B4-BE49-F238E27FC236}">
                  <a16:creationId xmlns:a16="http://schemas.microsoft.com/office/drawing/2014/main" id="{DA9E31B5-3010-BA76-6049-CE34BF1EE858}"/>
                </a:ext>
              </a:extLst>
            </p:cNvPr>
            <p:cNvSpPr/>
            <p:nvPr/>
          </p:nvSpPr>
          <p:spPr>
            <a:xfrm>
              <a:off x="8005429" y="3003941"/>
              <a:ext cx="2745849" cy="2908197"/>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5">
              <a:extLst>
                <a:ext uri="{FF2B5EF4-FFF2-40B4-BE49-F238E27FC236}">
                  <a16:creationId xmlns:a16="http://schemas.microsoft.com/office/drawing/2014/main" id="{83C08978-E2E9-6BCF-07A9-FDE51EE95F00}"/>
                </a:ext>
              </a:extLst>
            </p:cNvPr>
            <p:cNvSpPr/>
            <p:nvPr/>
          </p:nvSpPr>
          <p:spPr>
            <a:xfrm rot="20061683">
              <a:off x="10056027" y="4236396"/>
              <a:ext cx="380007" cy="5866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B09BE38D-CB0A-0D8D-B0DB-F63590D03BD9}"/>
                </a:ext>
              </a:extLst>
            </p:cNvPr>
            <p:cNvSpPr/>
            <p:nvPr/>
          </p:nvSpPr>
          <p:spPr>
            <a:xfrm rot="10800000">
              <a:off x="8431619" y="1688791"/>
              <a:ext cx="1892019" cy="201675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7" name="Trapezoid 96">
              <a:extLst>
                <a:ext uri="{FF2B5EF4-FFF2-40B4-BE49-F238E27FC236}">
                  <a16:creationId xmlns:a16="http://schemas.microsoft.com/office/drawing/2014/main" id="{FDD2F10C-A687-C6DB-51EA-3B2AEAEC4D9A}"/>
                </a:ext>
              </a:extLst>
            </p:cNvPr>
            <p:cNvSpPr/>
            <p:nvPr/>
          </p:nvSpPr>
          <p:spPr>
            <a:xfrm rot="20726610" flipH="1">
              <a:off x="9446513" y="3051041"/>
              <a:ext cx="889089" cy="153197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CB57E6C5-045D-76B3-5C8A-DC61B43B5A40}"/>
                </a:ext>
              </a:extLst>
            </p:cNvPr>
            <p:cNvSpPr/>
            <p:nvPr/>
          </p:nvSpPr>
          <p:spPr>
            <a:xfrm rot="976600">
              <a:off x="8428431" y="4184965"/>
              <a:ext cx="411243" cy="595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3A9204FD-7546-61B8-65AF-4CF43E0975EB}"/>
                </a:ext>
              </a:extLst>
            </p:cNvPr>
            <p:cNvSpPr/>
            <p:nvPr/>
          </p:nvSpPr>
          <p:spPr>
            <a:xfrm rot="808127">
              <a:off x="8448360" y="2966620"/>
              <a:ext cx="1028520" cy="1599377"/>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18A91BC-C92A-030D-9B7C-0752C7BAD9CA}"/>
                </a:ext>
              </a:extLst>
            </p:cNvPr>
            <p:cNvSpPr/>
            <p:nvPr/>
          </p:nvSpPr>
          <p:spPr>
            <a:xfrm rot="886948" flipH="1">
              <a:off x="9362926" y="5733230"/>
              <a:ext cx="546635" cy="4361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428A2EB-F3BE-B3FA-91AB-DE28FC6F5965}"/>
                </a:ext>
              </a:extLst>
            </p:cNvPr>
            <p:cNvSpPr/>
            <p:nvPr/>
          </p:nvSpPr>
          <p:spPr>
            <a:xfrm rot="20713052">
              <a:off x="8699361" y="5733230"/>
              <a:ext cx="546635" cy="4361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14CC4859-9A3F-025D-C2AA-8D2BED5111DD}"/>
                </a:ext>
              </a:extLst>
            </p:cNvPr>
            <p:cNvSpPr/>
            <p:nvPr/>
          </p:nvSpPr>
          <p:spPr>
            <a:xfrm>
              <a:off x="8380929" y="2984463"/>
              <a:ext cx="1940928" cy="2955855"/>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AFF3EB1-709C-1206-4FF6-0E4EA91161A4}"/>
                </a:ext>
              </a:extLst>
            </p:cNvPr>
            <p:cNvSpPr/>
            <p:nvPr/>
          </p:nvSpPr>
          <p:spPr>
            <a:xfrm>
              <a:off x="8855894" y="4165275"/>
              <a:ext cx="1171196" cy="16272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
              <a:extLst>
                <a:ext uri="{FF2B5EF4-FFF2-40B4-BE49-F238E27FC236}">
                  <a16:creationId xmlns:a16="http://schemas.microsoft.com/office/drawing/2014/main" id="{440C2210-265F-1C51-EE5A-79C41280CE37}"/>
                </a:ext>
              </a:extLst>
            </p:cNvPr>
            <p:cNvSpPr/>
            <p:nvPr/>
          </p:nvSpPr>
          <p:spPr>
            <a:xfrm>
              <a:off x="8902177" y="4290344"/>
              <a:ext cx="149303" cy="82764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1">
              <a:extLst>
                <a:ext uri="{FF2B5EF4-FFF2-40B4-BE49-F238E27FC236}">
                  <a16:creationId xmlns:a16="http://schemas.microsoft.com/office/drawing/2014/main" id="{90550C67-C010-0DB8-9B2F-562A12C0D225}"/>
                </a:ext>
              </a:extLst>
            </p:cNvPr>
            <p:cNvSpPr/>
            <p:nvPr/>
          </p:nvSpPr>
          <p:spPr>
            <a:xfrm rot="20563410">
              <a:off x="9006011" y="4205724"/>
              <a:ext cx="157815" cy="100499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2">
              <a:extLst>
                <a:ext uri="{FF2B5EF4-FFF2-40B4-BE49-F238E27FC236}">
                  <a16:creationId xmlns:a16="http://schemas.microsoft.com/office/drawing/2014/main" id="{BAC96473-5DE8-BC70-D128-223E0FBCDC55}"/>
                </a:ext>
              </a:extLst>
            </p:cNvPr>
            <p:cNvSpPr/>
            <p:nvPr/>
          </p:nvSpPr>
          <p:spPr>
            <a:xfrm>
              <a:off x="8852410" y="4172112"/>
              <a:ext cx="199070" cy="1773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3">
              <a:extLst>
                <a:ext uri="{FF2B5EF4-FFF2-40B4-BE49-F238E27FC236}">
                  <a16:creationId xmlns:a16="http://schemas.microsoft.com/office/drawing/2014/main" id="{46ABB871-B98D-C82A-7317-0D7DC675D3E9}"/>
                </a:ext>
              </a:extLst>
            </p:cNvPr>
            <p:cNvSpPr/>
            <p:nvPr/>
          </p:nvSpPr>
          <p:spPr>
            <a:xfrm flipH="1">
              <a:off x="9189550" y="2322881"/>
              <a:ext cx="388328" cy="1088721"/>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3C8902BA-6B7D-93C2-8EA8-0A497B0950D4}"/>
                </a:ext>
              </a:extLst>
            </p:cNvPr>
            <p:cNvSpPr/>
            <p:nvPr/>
          </p:nvSpPr>
          <p:spPr>
            <a:xfrm>
              <a:off x="8928481" y="1825746"/>
              <a:ext cx="910467" cy="1338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29A9ED47-FBBD-9098-2E00-FD8283AB584A}"/>
                </a:ext>
              </a:extLst>
            </p:cNvPr>
            <p:cNvSpPr/>
            <p:nvPr/>
          </p:nvSpPr>
          <p:spPr>
            <a:xfrm rot="407483">
              <a:off x="8936593" y="2680677"/>
              <a:ext cx="897705" cy="573342"/>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0" name="Oval 109">
              <a:extLst>
                <a:ext uri="{FF2B5EF4-FFF2-40B4-BE49-F238E27FC236}">
                  <a16:creationId xmlns:a16="http://schemas.microsoft.com/office/drawing/2014/main" id="{514A299F-48D3-0581-723A-E9DC96295EF1}"/>
                </a:ext>
              </a:extLst>
            </p:cNvPr>
            <p:cNvSpPr/>
            <p:nvPr/>
          </p:nvSpPr>
          <p:spPr>
            <a:xfrm>
              <a:off x="9210778" y="2753868"/>
              <a:ext cx="334314" cy="16226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923B19C3-CDF2-BEBA-F102-AD28DA9D0EE1}"/>
                </a:ext>
              </a:extLst>
            </p:cNvPr>
            <p:cNvSpPr/>
            <p:nvPr/>
          </p:nvSpPr>
          <p:spPr>
            <a:xfrm rot="886948" flipH="1">
              <a:off x="8852057" y="1615851"/>
              <a:ext cx="1053768" cy="602377"/>
            </a:xfrm>
            <a:custGeom>
              <a:avLst/>
              <a:gdLst>
                <a:gd name="connsiteX0" fmla="*/ 690774 w 1053768"/>
                <a:gd name="connsiteY0" fmla="*/ 97331 h 602377"/>
                <a:gd name="connsiteX1" fmla="*/ 565261 w 1053768"/>
                <a:gd name="connsiteY1" fmla="*/ 92187 h 602377"/>
                <a:gd name="connsiteX2" fmla="*/ 553094 w 1053768"/>
                <a:gd name="connsiteY2" fmla="*/ 97252 h 602377"/>
                <a:gd name="connsiteX3" fmla="*/ 545011 w 1053768"/>
                <a:gd name="connsiteY3" fmla="*/ 86844 h 602377"/>
                <a:gd name="connsiteX4" fmla="*/ 433303 w 1053768"/>
                <a:gd name="connsiteY4" fmla="*/ 29389 h 602377"/>
                <a:gd name="connsiteX5" fmla="*/ 327573 w 1053768"/>
                <a:gd name="connsiteY5" fmla="*/ 20074 h 602377"/>
                <a:gd name="connsiteX6" fmla="*/ 292559 w 1053768"/>
                <a:gd name="connsiteY6" fmla="*/ 30656 h 602377"/>
                <a:gd name="connsiteX7" fmla="*/ 270186 w 1053768"/>
                <a:gd name="connsiteY7" fmla="*/ 15429 h 602377"/>
                <a:gd name="connsiteX8" fmla="*/ 194484 w 1053768"/>
                <a:gd name="connsiteY8" fmla="*/ 0 h 602377"/>
                <a:gd name="connsiteX9" fmla="*/ 0 w 1053768"/>
                <a:gd name="connsiteY9" fmla="*/ 196328 h 602377"/>
                <a:gd name="connsiteX10" fmla="*/ 155288 w 1053768"/>
                <a:gd name="connsiteY10" fmla="*/ 388667 h 602377"/>
                <a:gd name="connsiteX11" fmla="*/ 165950 w 1053768"/>
                <a:gd name="connsiteY11" fmla="*/ 389752 h 602377"/>
                <a:gd name="connsiteX12" fmla="*/ 172840 w 1053768"/>
                <a:gd name="connsiteY12" fmla="*/ 405398 h 602377"/>
                <a:gd name="connsiteX13" fmla="*/ 298850 w 1053768"/>
                <a:gd name="connsiteY13" fmla="*/ 454387 h 602377"/>
                <a:gd name="connsiteX14" fmla="*/ 362558 w 1053768"/>
                <a:gd name="connsiteY14" fmla="*/ 547713 h 602377"/>
                <a:gd name="connsiteX15" fmla="*/ 515875 w 1053768"/>
                <a:gd name="connsiteY15" fmla="*/ 552880 h 602377"/>
                <a:gd name="connsiteX16" fmla="*/ 734916 w 1053768"/>
                <a:gd name="connsiteY16" fmla="*/ 579826 h 602377"/>
                <a:gd name="connsiteX17" fmla="*/ 842861 w 1053768"/>
                <a:gd name="connsiteY17" fmla="*/ 565909 h 602377"/>
                <a:gd name="connsiteX18" fmla="*/ 846219 w 1053768"/>
                <a:gd name="connsiteY18" fmla="*/ 559070 h 602377"/>
                <a:gd name="connsiteX19" fmla="*/ 859284 w 1053768"/>
                <a:gd name="connsiteY19" fmla="*/ 560400 h 602377"/>
                <a:gd name="connsiteX20" fmla="*/ 1053768 w 1053768"/>
                <a:gd name="connsiteY20" fmla="*/ 364072 h 602377"/>
                <a:gd name="connsiteX21" fmla="*/ 859284 w 1053768"/>
                <a:gd name="connsiteY21" fmla="*/ 167744 h 602377"/>
                <a:gd name="connsiteX22" fmla="*/ 814687 w 1053768"/>
                <a:gd name="connsiteY22" fmla="*/ 176833 h 602377"/>
                <a:gd name="connsiteX23" fmla="*/ 813009 w 1053768"/>
                <a:gd name="connsiteY23" fmla="*/ 168344 h 602377"/>
                <a:gd name="connsiteX24" fmla="*/ 690774 w 1053768"/>
                <a:gd name="connsiteY24" fmla="*/ 97331 h 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3768" h="602377">
                  <a:moveTo>
                    <a:pt x="690774" y="97331"/>
                  </a:moveTo>
                  <a:cubicBezTo>
                    <a:pt x="641399" y="84302"/>
                    <a:pt x="595130" y="83190"/>
                    <a:pt x="565261" y="92187"/>
                  </a:cubicBezTo>
                  <a:lnTo>
                    <a:pt x="553094" y="97252"/>
                  </a:lnTo>
                  <a:lnTo>
                    <a:pt x="545011" y="86844"/>
                  </a:lnTo>
                  <a:cubicBezTo>
                    <a:pt x="523470" y="64280"/>
                    <a:pt x="482677" y="42417"/>
                    <a:pt x="433303" y="29389"/>
                  </a:cubicBezTo>
                  <a:cubicBezTo>
                    <a:pt x="393803" y="18965"/>
                    <a:pt x="356291" y="16169"/>
                    <a:pt x="327573" y="20074"/>
                  </a:cubicBezTo>
                  <a:lnTo>
                    <a:pt x="292559" y="30656"/>
                  </a:lnTo>
                  <a:lnTo>
                    <a:pt x="270186" y="15429"/>
                  </a:lnTo>
                  <a:cubicBezTo>
                    <a:pt x="246919" y="5494"/>
                    <a:pt x="221337" y="0"/>
                    <a:pt x="194484" y="0"/>
                  </a:cubicBezTo>
                  <a:cubicBezTo>
                    <a:pt x="87073" y="0"/>
                    <a:pt x="-1" y="87899"/>
                    <a:pt x="0" y="196328"/>
                  </a:cubicBezTo>
                  <a:cubicBezTo>
                    <a:pt x="0" y="291204"/>
                    <a:pt x="66665" y="370361"/>
                    <a:pt x="155288" y="388667"/>
                  </a:cubicBezTo>
                  <a:lnTo>
                    <a:pt x="165950" y="389752"/>
                  </a:lnTo>
                  <a:lnTo>
                    <a:pt x="172840" y="405398"/>
                  </a:lnTo>
                  <a:cubicBezTo>
                    <a:pt x="198858" y="439810"/>
                    <a:pt x="249927" y="459660"/>
                    <a:pt x="298850" y="454387"/>
                  </a:cubicBezTo>
                  <a:cubicBezTo>
                    <a:pt x="297708" y="490240"/>
                    <a:pt x="321965" y="525770"/>
                    <a:pt x="362558" y="547713"/>
                  </a:cubicBezTo>
                  <a:cubicBezTo>
                    <a:pt x="410394" y="573571"/>
                    <a:pt x="471574" y="575636"/>
                    <a:pt x="515875" y="552880"/>
                  </a:cubicBezTo>
                  <a:cubicBezTo>
                    <a:pt x="572079" y="606242"/>
                    <a:pt x="670888" y="618402"/>
                    <a:pt x="734916" y="579826"/>
                  </a:cubicBezTo>
                  <a:cubicBezTo>
                    <a:pt x="773331" y="596140"/>
                    <a:pt x="818976" y="590258"/>
                    <a:pt x="842861" y="565909"/>
                  </a:cubicBezTo>
                  <a:lnTo>
                    <a:pt x="846219" y="559070"/>
                  </a:lnTo>
                  <a:lnTo>
                    <a:pt x="859284" y="560400"/>
                  </a:lnTo>
                  <a:cubicBezTo>
                    <a:pt x="966695" y="560400"/>
                    <a:pt x="1053768" y="472501"/>
                    <a:pt x="1053768" y="364072"/>
                  </a:cubicBezTo>
                  <a:cubicBezTo>
                    <a:pt x="1053768" y="255643"/>
                    <a:pt x="966695" y="167744"/>
                    <a:pt x="859284" y="167744"/>
                  </a:cubicBezTo>
                  <a:lnTo>
                    <a:pt x="814687" y="176833"/>
                  </a:lnTo>
                  <a:lnTo>
                    <a:pt x="813009" y="168344"/>
                  </a:lnTo>
                  <a:cubicBezTo>
                    <a:pt x="796915" y="141321"/>
                    <a:pt x="750021" y="112965"/>
                    <a:pt x="690774" y="97331"/>
                  </a:cubicBezTo>
                  <a:close/>
                </a:path>
              </a:pathLst>
            </a:cu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192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7FBE45-77E6-48DF-8628-B825AA7C4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The Law</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488887" y="1318034"/>
            <a:ext cx="5813834" cy="1754326"/>
          </a:xfrm>
          <a:prstGeom prst="rect">
            <a:avLst/>
          </a:prstGeom>
        </p:spPr>
        <p:txBody>
          <a:bodyPr wrap="square">
            <a:spAutoFit/>
          </a:bodyPr>
          <a:lstStyle/>
          <a:p>
            <a:r>
              <a:rPr lang="en-US" dirty="0">
                <a:solidFill>
                  <a:schemeClr val="bg1"/>
                </a:solidFill>
              </a:rPr>
              <a:t>Jesus, as Jehovah, gave the law to Moses on Sinai.</a:t>
            </a:r>
          </a:p>
          <a:p>
            <a:endParaRPr lang="en-US" dirty="0">
              <a:solidFill>
                <a:schemeClr val="bg1"/>
              </a:solidFill>
            </a:endParaRPr>
          </a:p>
          <a:p>
            <a:r>
              <a:rPr lang="en-US" dirty="0">
                <a:solidFill>
                  <a:schemeClr val="bg1"/>
                </a:solidFill>
              </a:rPr>
              <a:t>He did not come to destroy the very system which he had set up and established among ancient Israel</a:t>
            </a:r>
          </a:p>
          <a:p>
            <a:endParaRPr lang="en-US" dirty="0">
              <a:solidFill>
                <a:schemeClr val="bg1"/>
              </a:solidFill>
            </a:endParaRPr>
          </a:p>
          <a:p>
            <a:r>
              <a:rPr lang="en-US" dirty="0">
                <a:solidFill>
                  <a:schemeClr val="bg1"/>
                </a:solidFill>
              </a:rPr>
              <a:t>He came to restore the gospel in it’s fulness…to a higher law</a:t>
            </a:r>
          </a:p>
        </p:txBody>
      </p:sp>
      <p:sp>
        <p:nvSpPr>
          <p:cNvPr id="9" name="TextBox 8"/>
          <p:cNvSpPr txBox="1"/>
          <p:nvPr/>
        </p:nvSpPr>
        <p:spPr>
          <a:xfrm>
            <a:off x="138819" y="6488668"/>
            <a:ext cx="2438400" cy="369332"/>
          </a:xfrm>
          <a:prstGeom prst="rect">
            <a:avLst/>
          </a:prstGeom>
          <a:noFill/>
        </p:spPr>
        <p:txBody>
          <a:bodyPr wrap="square" rtlCol="0">
            <a:spAutoFit/>
          </a:bodyPr>
          <a:lstStyle/>
          <a:p>
            <a:r>
              <a:rPr lang="en-US" dirty="0">
                <a:solidFill>
                  <a:schemeClr val="bg1"/>
                </a:solidFill>
              </a:rPr>
              <a:t>3 Nephi 12:17</a:t>
            </a:r>
          </a:p>
        </p:txBody>
      </p:sp>
      <p:pic>
        <p:nvPicPr>
          <p:cNvPr id="5" name="Picture 4">
            <a:extLst>
              <a:ext uri="{FF2B5EF4-FFF2-40B4-BE49-F238E27FC236}">
                <a16:creationId xmlns:a16="http://schemas.microsoft.com/office/drawing/2014/main" id="{33785C03-834D-4143-BF6A-214DDD99B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533" y="973059"/>
            <a:ext cx="5113840" cy="2960207"/>
          </a:xfrm>
          <a:prstGeom prst="rect">
            <a:avLst/>
          </a:prstGeom>
        </p:spPr>
      </p:pic>
      <p:sp>
        <p:nvSpPr>
          <p:cNvPr id="14" name="Rectangle 13">
            <a:extLst>
              <a:ext uri="{FF2B5EF4-FFF2-40B4-BE49-F238E27FC236}">
                <a16:creationId xmlns:a16="http://schemas.microsoft.com/office/drawing/2014/main" id="{D78546C4-B8B2-4FDF-A005-9C24BE95C691}"/>
              </a:ext>
            </a:extLst>
          </p:cNvPr>
          <p:cNvSpPr/>
          <p:nvPr/>
        </p:nvSpPr>
        <p:spPr>
          <a:xfrm>
            <a:off x="5693122" y="4657254"/>
            <a:ext cx="5813834" cy="954107"/>
          </a:xfrm>
          <a:prstGeom prst="rect">
            <a:avLst/>
          </a:prstGeom>
        </p:spPr>
        <p:txBody>
          <a:bodyPr wrap="square">
            <a:spAutoFit/>
          </a:bodyPr>
          <a:lstStyle/>
          <a:p>
            <a:pPr algn="ctr"/>
            <a:r>
              <a:rPr lang="en-US" sz="2800" dirty="0">
                <a:solidFill>
                  <a:schemeClr val="bg1"/>
                </a:solidFill>
              </a:rPr>
              <a:t>Did the Nephites have the Higher Law at this time?</a:t>
            </a:r>
          </a:p>
        </p:txBody>
      </p:sp>
      <p:pic>
        <p:nvPicPr>
          <p:cNvPr id="7" name="Picture 6">
            <a:extLst>
              <a:ext uri="{FF2B5EF4-FFF2-40B4-BE49-F238E27FC236}">
                <a16:creationId xmlns:a16="http://schemas.microsoft.com/office/drawing/2014/main" id="{25C79254-8FDC-4814-81E6-73517E054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963" y="3453245"/>
            <a:ext cx="4148941" cy="2978727"/>
          </a:xfrm>
          <a:prstGeom prst="rect">
            <a:avLst/>
          </a:prstGeom>
        </p:spPr>
      </p:pic>
    </p:spTree>
    <p:extLst>
      <p:ext uri="{BB962C8B-B14F-4D97-AF65-F5344CB8AC3E}">
        <p14:creationId xmlns:p14="http://schemas.microsoft.com/office/powerpoint/2010/main" val="7246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7C1101-F31E-4A0A-9D03-17C1D4FAD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905000" y="1"/>
            <a:ext cx="8534400" cy="646331"/>
          </a:xfrm>
          <a:prstGeom prst="rect">
            <a:avLst/>
          </a:prstGeom>
          <a:noFill/>
        </p:spPr>
        <p:txBody>
          <a:bodyPr wrap="square" rtlCol="0">
            <a:spAutoFit/>
          </a:bodyPr>
          <a:lstStyle/>
          <a:p>
            <a:pPr algn="ctr"/>
            <a:r>
              <a:rPr lang="en-US" sz="3600" dirty="0">
                <a:solidFill>
                  <a:schemeClr val="bg1"/>
                </a:solidFill>
                <a:latin typeface="Poor Richard" pitchFamily="18" charset="0"/>
              </a:rPr>
              <a:t>The Higher Law—Luke 6:27-30</a:t>
            </a:r>
          </a:p>
        </p:txBody>
      </p:sp>
      <p:sp>
        <p:nvSpPr>
          <p:cNvPr id="5" name="TextBox 4"/>
          <p:cNvSpPr txBox="1"/>
          <p:nvPr/>
        </p:nvSpPr>
        <p:spPr>
          <a:xfrm>
            <a:off x="1828800" y="762001"/>
            <a:ext cx="9144000" cy="5262979"/>
          </a:xfrm>
          <a:prstGeom prst="rect">
            <a:avLst/>
          </a:prstGeom>
          <a:noFill/>
        </p:spPr>
        <p:txBody>
          <a:bodyPr wrap="square" rtlCol="0">
            <a:spAutoFit/>
          </a:bodyPr>
          <a:lstStyle/>
          <a:p>
            <a:r>
              <a:rPr lang="en-US" sz="2400" dirty="0">
                <a:solidFill>
                  <a:schemeClr val="bg1"/>
                </a:solidFill>
              </a:rPr>
              <a:t>Love your enemies</a:t>
            </a:r>
          </a:p>
          <a:p>
            <a:endParaRPr lang="en-US" sz="2400" dirty="0">
              <a:solidFill>
                <a:schemeClr val="bg1"/>
              </a:solidFill>
            </a:endParaRPr>
          </a:p>
          <a:p>
            <a:r>
              <a:rPr lang="en-US" sz="2400" dirty="0">
                <a:solidFill>
                  <a:schemeClr val="bg1"/>
                </a:solidFill>
              </a:rPr>
              <a:t>Do good to them which hate you</a:t>
            </a:r>
          </a:p>
          <a:p>
            <a:endParaRPr lang="en-US" sz="2400" dirty="0">
              <a:solidFill>
                <a:schemeClr val="bg1"/>
              </a:solidFill>
            </a:endParaRPr>
          </a:p>
          <a:p>
            <a:r>
              <a:rPr lang="en-US" sz="2400" dirty="0">
                <a:solidFill>
                  <a:schemeClr val="bg1"/>
                </a:solidFill>
              </a:rPr>
              <a:t>Bless them that curse you</a:t>
            </a:r>
          </a:p>
          <a:p>
            <a:endParaRPr lang="en-US" sz="2400" dirty="0">
              <a:solidFill>
                <a:schemeClr val="bg1"/>
              </a:solidFill>
            </a:endParaRPr>
          </a:p>
          <a:p>
            <a:r>
              <a:rPr lang="en-US" sz="2400" dirty="0">
                <a:solidFill>
                  <a:schemeClr val="bg1"/>
                </a:solidFill>
              </a:rPr>
              <a:t>Pray for them which despitefully use you</a:t>
            </a:r>
          </a:p>
          <a:p>
            <a:r>
              <a:rPr lang="en-US" sz="2400" dirty="0">
                <a:solidFill>
                  <a:schemeClr val="bg1"/>
                </a:solidFill>
              </a:rPr>
              <a:t>Unto him that </a:t>
            </a:r>
            <a:r>
              <a:rPr lang="en-US" sz="2400" dirty="0" err="1">
                <a:solidFill>
                  <a:schemeClr val="bg1"/>
                </a:solidFill>
              </a:rPr>
              <a:t>smiteth</a:t>
            </a:r>
            <a:r>
              <a:rPr lang="en-US" sz="2400" dirty="0">
                <a:solidFill>
                  <a:schemeClr val="bg1"/>
                </a:solidFill>
              </a:rPr>
              <a:t> thee on the one cheek offer also the other</a:t>
            </a:r>
          </a:p>
          <a:p>
            <a:endParaRPr lang="en-US" sz="2400" dirty="0">
              <a:solidFill>
                <a:schemeClr val="bg1"/>
              </a:solidFill>
            </a:endParaRPr>
          </a:p>
          <a:p>
            <a:r>
              <a:rPr lang="en-US" sz="2400" dirty="0">
                <a:solidFill>
                  <a:schemeClr val="bg1"/>
                </a:solidFill>
              </a:rPr>
              <a:t>Him that </a:t>
            </a:r>
            <a:r>
              <a:rPr lang="en-US" sz="2400" dirty="0" err="1">
                <a:solidFill>
                  <a:schemeClr val="bg1"/>
                </a:solidFill>
              </a:rPr>
              <a:t>taketh</a:t>
            </a:r>
            <a:r>
              <a:rPr lang="en-US" sz="2400" dirty="0">
                <a:solidFill>
                  <a:schemeClr val="bg1"/>
                </a:solidFill>
              </a:rPr>
              <a:t> away thy cloak forbid not to take thy coat also</a:t>
            </a:r>
          </a:p>
          <a:p>
            <a:endParaRPr lang="en-US" sz="2400" dirty="0">
              <a:solidFill>
                <a:schemeClr val="bg1"/>
              </a:solidFill>
            </a:endParaRPr>
          </a:p>
          <a:p>
            <a:r>
              <a:rPr lang="en-US" sz="2400" dirty="0">
                <a:solidFill>
                  <a:schemeClr val="bg1"/>
                </a:solidFill>
              </a:rPr>
              <a:t>Give to every man that </a:t>
            </a:r>
            <a:r>
              <a:rPr lang="en-US" sz="2400" dirty="0" err="1">
                <a:solidFill>
                  <a:schemeClr val="bg1"/>
                </a:solidFill>
              </a:rPr>
              <a:t>asketh</a:t>
            </a:r>
            <a:r>
              <a:rPr lang="en-US" sz="2400" dirty="0">
                <a:solidFill>
                  <a:schemeClr val="bg1"/>
                </a:solidFill>
              </a:rPr>
              <a:t> of thee</a:t>
            </a:r>
          </a:p>
          <a:p>
            <a:endParaRPr lang="en-US" sz="2400" dirty="0">
              <a:solidFill>
                <a:schemeClr val="bg1"/>
              </a:solidFill>
            </a:endParaRPr>
          </a:p>
          <a:p>
            <a:r>
              <a:rPr lang="en-US" sz="2400" dirty="0">
                <a:solidFill>
                  <a:schemeClr val="bg1"/>
                </a:solidFill>
              </a:rPr>
              <a:t>As ye would that men should do to you, do ye also to them likewise.</a:t>
            </a:r>
          </a:p>
        </p:txBody>
      </p:sp>
      <p:pic>
        <p:nvPicPr>
          <p:cNvPr id="3" name="Picture 2">
            <a:extLst>
              <a:ext uri="{FF2B5EF4-FFF2-40B4-BE49-F238E27FC236}">
                <a16:creationId xmlns:a16="http://schemas.microsoft.com/office/drawing/2014/main" id="{8D1DA250-261A-4B99-ACF5-47C01AF78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398" y="832354"/>
            <a:ext cx="3741815" cy="2254105"/>
          </a:xfrm>
          <a:prstGeom prst="rect">
            <a:avLst/>
          </a:prstGeom>
        </p:spPr>
      </p:pic>
    </p:spTree>
    <p:extLst>
      <p:ext uri="{BB962C8B-B14F-4D97-AF65-F5344CB8AC3E}">
        <p14:creationId xmlns:p14="http://schemas.microsoft.com/office/powerpoint/2010/main" val="2160360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E6CE3B-D40C-44A3-A67B-B0FA314DE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Thou </a:t>
            </a:r>
            <a:r>
              <a:rPr lang="en-US" sz="5400" dirty="0" err="1">
                <a:solidFill>
                  <a:schemeClr val="bg1"/>
                </a:solidFill>
                <a:latin typeface="Poor Richard" panose="02080502050505020702" pitchFamily="18" charset="0"/>
              </a:rPr>
              <a:t>Shalt</a:t>
            </a:r>
            <a:r>
              <a:rPr lang="en-US" sz="5400" dirty="0">
                <a:solidFill>
                  <a:schemeClr val="bg1"/>
                </a:solidFill>
                <a:latin typeface="Poor Richard" panose="02080502050505020702" pitchFamily="18" charset="0"/>
              </a:rPr>
              <a:t> Not Kill</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02606" y="6488668"/>
            <a:ext cx="2438400" cy="369332"/>
          </a:xfrm>
          <a:prstGeom prst="rect">
            <a:avLst/>
          </a:prstGeom>
          <a:noFill/>
        </p:spPr>
        <p:txBody>
          <a:bodyPr wrap="square" rtlCol="0">
            <a:spAutoFit/>
          </a:bodyPr>
          <a:lstStyle/>
          <a:p>
            <a:r>
              <a:rPr lang="en-US" dirty="0">
                <a:solidFill>
                  <a:schemeClr val="bg1"/>
                </a:solidFill>
              </a:rPr>
              <a:t>3 Nephi 12:21</a:t>
            </a:r>
          </a:p>
        </p:txBody>
      </p:sp>
      <p:sp>
        <p:nvSpPr>
          <p:cNvPr id="12" name="Rectangle 11"/>
          <p:cNvSpPr/>
          <p:nvPr/>
        </p:nvSpPr>
        <p:spPr>
          <a:xfrm>
            <a:off x="3144417" y="944126"/>
            <a:ext cx="5225559" cy="3970318"/>
          </a:xfrm>
          <a:prstGeom prst="rect">
            <a:avLst/>
          </a:prstGeom>
        </p:spPr>
        <p:txBody>
          <a:bodyPr wrap="square">
            <a:spAutoFit/>
          </a:bodyPr>
          <a:lstStyle/>
          <a:p>
            <a:r>
              <a:rPr lang="en-US" dirty="0">
                <a:solidFill>
                  <a:srgbClr val="FFFF00"/>
                </a:solidFill>
              </a:rPr>
              <a:t>…or have thoughts of it	</a:t>
            </a:r>
          </a:p>
          <a:p>
            <a:endParaRPr lang="en-US" dirty="0">
              <a:solidFill>
                <a:schemeClr val="bg1"/>
              </a:solidFill>
            </a:endParaRPr>
          </a:p>
          <a:p>
            <a:r>
              <a:rPr lang="en-US" dirty="0">
                <a:solidFill>
                  <a:schemeClr val="bg1"/>
                </a:solidFill>
              </a:rPr>
              <a:t>The prohibition against murder remained intact. People still were forbidden from wanton shedding of men’s blood.</a:t>
            </a:r>
          </a:p>
          <a:p>
            <a:endParaRPr lang="en-US" dirty="0">
              <a:solidFill>
                <a:schemeClr val="bg1"/>
              </a:solidFill>
            </a:endParaRPr>
          </a:p>
          <a:p>
            <a:r>
              <a:rPr lang="en-US" dirty="0">
                <a:solidFill>
                  <a:schemeClr val="bg1"/>
                </a:solidFill>
              </a:rPr>
              <a:t>One must require control over one’s emotions and avoid anger…(see </a:t>
            </a:r>
            <a:r>
              <a:rPr lang="en-US" dirty="0" err="1">
                <a:solidFill>
                  <a:schemeClr val="bg1"/>
                </a:solidFill>
              </a:rPr>
              <a:t>wikihow</a:t>
            </a:r>
            <a:r>
              <a:rPr lang="en-US" dirty="0">
                <a:solidFill>
                  <a:schemeClr val="bg1"/>
                </a:solidFill>
              </a:rPr>
              <a:t> article)</a:t>
            </a:r>
          </a:p>
          <a:p>
            <a:endParaRPr lang="en-US" dirty="0">
              <a:solidFill>
                <a:schemeClr val="bg1"/>
              </a:solidFill>
            </a:endParaRPr>
          </a:p>
          <a:p>
            <a:r>
              <a:rPr lang="en-US" dirty="0">
                <a:solidFill>
                  <a:schemeClr val="bg1"/>
                </a:solidFill>
              </a:rPr>
              <a:t>Bite your tongue</a:t>
            </a:r>
          </a:p>
          <a:p>
            <a:endParaRPr lang="en-US" dirty="0">
              <a:solidFill>
                <a:schemeClr val="bg1"/>
              </a:solidFill>
            </a:endParaRPr>
          </a:p>
          <a:p>
            <a:r>
              <a:rPr lang="en-US" dirty="0">
                <a:solidFill>
                  <a:schemeClr val="bg1"/>
                </a:solidFill>
              </a:rPr>
              <a:t>Stifle angry impulses</a:t>
            </a:r>
          </a:p>
          <a:p>
            <a:endParaRPr lang="en-US" dirty="0">
              <a:solidFill>
                <a:schemeClr val="bg1"/>
              </a:solidFill>
            </a:endParaRPr>
          </a:p>
          <a:p>
            <a:r>
              <a:rPr lang="en-US" dirty="0">
                <a:solidFill>
                  <a:schemeClr val="bg1"/>
                </a:solidFill>
              </a:rPr>
              <a:t>Throttle temper tantrums</a:t>
            </a:r>
          </a:p>
        </p:txBody>
      </p:sp>
      <p:pic>
        <p:nvPicPr>
          <p:cNvPr id="5" name="Picture 4">
            <a:extLst>
              <a:ext uri="{FF2B5EF4-FFF2-40B4-BE49-F238E27FC236}">
                <a16:creationId xmlns:a16="http://schemas.microsoft.com/office/drawing/2014/main" id="{2AC597F2-96B3-4042-B066-F57D3722F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92" y="1827716"/>
            <a:ext cx="2165900" cy="2849868"/>
          </a:xfrm>
          <a:prstGeom prst="rect">
            <a:avLst/>
          </a:prstGeom>
        </p:spPr>
      </p:pic>
      <p:pic>
        <p:nvPicPr>
          <p:cNvPr id="7" name="Picture 6">
            <a:extLst>
              <a:ext uri="{FF2B5EF4-FFF2-40B4-BE49-F238E27FC236}">
                <a16:creationId xmlns:a16="http://schemas.microsoft.com/office/drawing/2014/main" id="{32821A46-F3EF-4A80-9915-02712296D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129" y="3928715"/>
            <a:ext cx="3626672" cy="2426076"/>
          </a:xfrm>
          <a:prstGeom prst="rect">
            <a:avLst/>
          </a:prstGeom>
        </p:spPr>
      </p:pic>
    </p:spTree>
    <p:extLst>
      <p:ext uri="{BB962C8B-B14F-4D97-AF65-F5344CB8AC3E}">
        <p14:creationId xmlns:p14="http://schemas.microsoft.com/office/powerpoint/2010/main" val="26504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 presetClass="entr" presetSubtype="0" fill="hold" nodeType="with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94C796-A803-490D-9A02-E2538EFD4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Forgive Your Brother</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38819" y="6407187"/>
            <a:ext cx="2438400" cy="369332"/>
          </a:xfrm>
          <a:prstGeom prst="rect">
            <a:avLst/>
          </a:prstGeom>
          <a:noFill/>
        </p:spPr>
        <p:txBody>
          <a:bodyPr wrap="square" rtlCol="0">
            <a:spAutoFit/>
          </a:bodyPr>
          <a:lstStyle/>
          <a:p>
            <a:r>
              <a:rPr lang="en-US" dirty="0">
                <a:solidFill>
                  <a:schemeClr val="bg1"/>
                </a:solidFill>
              </a:rPr>
              <a:t>3 Nephi 12:22-26</a:t>
            </a:r>
          </a:p>
        </p:txBody>
      </p:sp>
      <p:sp>
        <p:nvSpPr>
          <p:cNvPr id="8" name="Rectangle 7"/>
          <p:cNvSpPr/>
          <p:nvPr/>
        </p:nvSpPr>
        <p:spPr>
          <a:xfrm>
            <a:off x="796705" y="865361"/>
            <a:ext cx="5533931" cy="4708981"/>
          </a:xfrm>
          <a:prstGeom prst="rect">
            <a:avLst/>
          </a:prstGeom>
        </p:spPr>
        <p:txBody>
          <a:bodyPr wrap="square">
            <a:spAutoFit/>
          </a:bodyPr>
          <a:lstStyle/>
          <a:p>
            <a:endParaRPr lang="en-US" dirty="0">
              <a:solidFill>
                <a:schemeClr val="bg1"/>
              </a:solidFill>
            </a:endParaRPr>
          </a:p>
          <a:p>
            <a:r>
              <a:rPr lang="en-US" dirty="0">
                <a:solidFill>
                  <a:srgbClr val="FFFF00"/>
                </a:solidFill>
              </a:rPr>
              <a:t>…and be responsible for him/her</a:t>
            </a:r>
          </a:p>
          <a:p>
            <a:endParaRPr lang="en-US" dirty="0">
              <a:solidFill>
                <a:schemeClr val="bg1"/>
              </a:solidFill>
            </a:endParaRPr>
          </a:p>
          <a:p>
            <a:r>
              <a:rPr lang="en-US" dirty="0">
                <a:solidFill>
                  <a:schemeClr val="bg1"/>
                </a:solidFill>
              </a:rPr>
              <a:t>The obligation of seeking peace</a:t>
            </a:r>
          </a:p>
          <a:p>
            <a:endParaRPr lang="en-US" dirty="0">
              <a:solidFill>
                <a:schemeClr val="bg1"/>
              </a:solidFill>
            </a:endParaRPr>
          </a:p>
          <a:p>
            <a:r>
              <a:rPr lang="en-US" dirty="0">
                <a:solidFill>
                  <a:schemeClr val="bg1"/>
                </a:solidFill>
              </a:rPr>
              <a:t>Resolving differences peaceably</a:t>
            </a:r>
          </a:p>
          <a:p>
            <a:endParaRPr lang="en-US" dirty="0">
              <a:solidFill>
                <a:schemeClr val="bg1"/>
              </a:solidFill>
            </a:endParaRPr>
          </a:p>
          <a:p>
            <a:r>
              <a:rPr lang="en-US" dirty="0">
                <a:solidFill>
                  <a:schemeClr val="bg1"/>
                </a:solidFill>
              </a:rPr>
              <a:t>Becoming peacemakers even if we are not responsible for the misunderstanding</a:t>
            </a:r>
          </a:p>
          <a:p>
            <a:endParaRPr lang="en-US" dirty="0">
              <a:solidFill>
                <a:schemeClr val="bg1"/>
              </a:solidFill>
            </a:endParaRPr>
          </a:p>
          <a:p>
            <a:r>
              <a:rPr lang="en-US" dirty="0">
                <a:solidFill>
                  <a:schemeClr val="bg1"/>
                </a:solidFill>
              </a:rPr>
              <a:t>“Am I my brother’s keeper” (Genesis 4:9)</a:t>
            </a:r>
          </a:p>
          <a:p>
            <a:endParaRPr lang="en-US" dirty="0">
              <a:solidFill>
                <a:schemeClr val="bg1"/>
              </a:solidFill>
            </a:endParaRPr>
          </a:p>
          <a:p>
            <a:r>
              <a:rPr lang="en-US" dirty="0">
                <a:solidFill>
                  <a:schemeClr val="bg1"/>
                </a:solidFill>
              </a:rPr>
              <a:t>Avoid law suits— </a:t>
            </a:r>
          </a:p>
          <a:p>
            <a:r>
              <a:rPr lang="en-US" dirty="0">
                <a:solidFill>
                  <a:schemeClr val="bg1"/>
                </a:solidFill>
              </a:rPr>
              <a:t>“…It is more important that they (apostles and missionaries) suffer legal wrongs than that their ministries be hindered or halted by legal processes.” </a:t>
            </a:r>
          </a:p>
          <a:p>
            <a:r>
              <a:rPr lang="en-US" sz="1200" dirty="0">
                <a:solidFill>
                  <a:schemeClr val="bg1"/>
                </a:solidFill>
              </a:rPr>
              <a:t>Bruce R. McConkie</a:t>
            </a:r>
            <a:endParaRPr lang="en-US" dirty="0">
              <a:solidFill>
                <a:schemeClr val="bg1"/>
              </a:solidFill>
            </a:endParaRPr>
          </a:p>
        </p:txBody>
      </p:sp>
      <p:sp>
        <p:nvSpPr>
          <p:cNvPr id="10" name="Rectangle 9"/>
          <p:cNvSpPr/>
          <p:nvPr/>
        </p:nvSpPr>
        <p:spPr>
          <a:xfrm>
            <a:off x="6629400" y="1066800"/>
            <a:ext cx="3505200" cy="923330"/>
          </a:xfrm>
          <a:prstGeom prst="rect">
            <a:avLst/>
          </a:prstGeom>
        </p:spPr>
        <p:txBody>
          <a:bodyPr wrap="square">
            <a:spAutoFit/>
          </a:bodyPr>
          <a:lstStyle/>
          <a:p>
            <a:r>
              <a:rPr lang="en-US" dirty="0" err="1">
                <a:solidFill>
                  <a:schemeClr val="bg1"/>
                </a:solidFill>
              </a:rPr>
              <a:t>Raca</a:t>
            </a:r>
            <a:r>
              <a:rPr lang="en-US" dirty="0">
                <a:solidFill>
                  <a:schemeClr val="bg1"/>
                </a:solidFill>
              </a:rPr>
              <a:t>—Aramaic word meaning literally “empty head,” a statement of derision and abuse</a:t>
            </a:r>
          </a:p>
        </p:txBody>
      </p:sp>
      <p:sp>
        <p:nvSpPr>
          <p:cNvPr id="13" name="Rectangle 12"/>
          <p:cNvSpPr/>
          <p:nvPr/>
        </p:nvSpPr>
        <p:spPr>
          <a:xfrm>
            <a:off x="7883116" y="4800586"/>
            <a:ext cx="4119326" cy="1569660"/>
          </a:xfrm>
          <a:prstGeom prst="rect">
            <a:avLst/>
          </a:prstGeom>
        </p:spPr>
        <p:txBody>
          <a:bodyPr wrap="square">
            <a:spAutoFit/>
          </a:bodyPr>
          <a:lstStyle/>
          <a:p>
            <a:pPr fontAlgn="base"/>
            <a:r>
              <a:rPr lang="en-US" sz="1600" i="1" dirty="0">
                <a:solidFill>
                  <a:srgbClr val="FFFF00"/>
                </a:solidFill>
              </a:rPr>
              <a:t>“Then came Peter to him, and said, Lord, how oft shall my brother sin against me, and I forgive him? till seven times?</a:t>
            </a:r>
          </a:p>
          <a:p>
            <a:pPr fontAlgn="base"/>
            <a:r>
              <a:rPr lang="en-US" sz="1600" i="1" dirty="0">
                <a:solidFill>
                  <a:srgbClr val="FFFF00"/>
                </a:solidFill>
              </a:rPr>
              <a:t> Jesus </a:t>
            </a:r>
            <a:r>
              <a:rPr lang="en-US" sz="1600" i="1" dirty="0" err="1">
                <a:solidFill>
                  <a:srgbClr val="FFFF00"/>
                </a:solidFill>
              </a:rPr>
              <a:t>saith</a:t>
            </a:r>
            <a:r>
              <a:rPr lang="en-US" sz="1600" i="1" dirty="0">
                <a:solidFill>
                  <a:srgbClr val="FFFF00"/>
                </a:solidFill>
              </a:rPr>
              <a:t> unto him, I say not unto thee, Until seven times: but, Until seventy times seven.”</a:t>
            </a:r>
          </a:p>
          <a:p>
            <a:pPr fontAlgn="base"/>
            <a:r>
              <a:rPr lang="en-US" sz="1600" i="1" dirty="0">
                <a:solidFill>
                  <a:srgbClr val="FFFF00"/>
                </a:solidFill>
              </a:rPr>
              <a:t>Matthew 18:21-22</a:t>
            </a:r>
          </a:p>
        </p:txBody>
      </p:sp>
      <p:pic>
        <p:nvPicPr>
          <p:cNvPr id="5" name="Picture 4">
            <a:extLst>
              <a:ext uri="{FF2B5EF4-FFF2-40B4-BE49-F238E27FC236}">
                <a16:creationId xmlns:a16="http://schemas.microsoft.com/office/drawing/2014/main" id="{A4BE2A20-5F20-43F3-AA74-BB3DA737B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690" y="2021563"/>
            <a:ext cx="2809875" cy="2362200"/>
          </a:xfrm>
          <a:prstGeom prst="rect">
            <a:avLst/>
          </a:prstGeom>
        </p:spPr>
      </p:pic>
      <p:pic>
        <p:nvPicPr>
          <p:cNvPr id="7" name="Picture 6">
            <a:extLst>
              <a:ext uri="{FF2B5EF4-FFF2-40B4-BE49-F238E27FC236}">
                <a16:creationId xmlns:a16="http://schemas.microsoft.com/office/drawing/2014/main" id="{B8B73E99-E193-44C2-AC20-38BFB81AEFE6}"/>
              </a:ext>
            </a:extLst>
          </p:cNvPr>
          <p:cNvPicPr>
            <a:picLocks noChangeAspect="1"/>
          </p:cNvPicPr>
          <p:nvPr/>
        </p:nvPicPr>
        <p:blipFill rotWithShape="1">
          <a:blip r:embed="rId4">
            <a:extLst>
              <a:ext uri="{28A0092B-C50C-407E-A947-70E740481C1C}">
                <a14:useLocalDpi xmlns:a14="http://schemas.microsoft.com/office/drawing/2010/main" val="0"/>
              </a:ext>
            </a:extLst>
          </a:blip>
          <a:srcRect l="6812"/>
          <a:stretch/>
        </p:blipFill>
        <p:spPr>
          <a:xfrm>
            <a:off x="6082042" y="4415196"/>
            <a:ext cx="1611517" cy="2340440"/>
          </a:xfrm>
          <a:prstGeom prst="rect">
            <a:avLst/>
          </a:prstGeom>
        </p:spPr>
      </p:pic>
      <p:pic>
        <p:nvPicPr>
          <p:cNvPr id="14" name="Picture 13">
            <a:extLst>
              <a:ext uri="{FF2B5EF4-FFF2-40B4-BE49-F238E27FC236}">
                <a16:creationId xmlns:a16="http://schemas.microsoft.com/office/drawing/2014/main" id="{330E1A04-769B-482B-A7F8-E5E516291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97" y="70353"/>
            <a:ext cx="773328" cy="1079437"/>
          </a:xfrm>
          <a:prstGeom prst="rect">
            <a:avLst/>
          </a:prstGeom>
        </p:spPr>
      </p:pic>
    </p:spTree>
    <p:extLst>
      <p:ext uri="{BB962C8B-B14F-4D97-AF65-F5344CB8AC3E}">
        <p14:creationId xmlns:p14="http://schemas.microsoft.com/office/powerpoint/2010/main" val="33345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11" end="1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49DDCC-5BFD-424A-8C33-A2E8F95FC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Do Not Commit Adultery</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02605" y="6488668"/>
            <a:ext cx="2438400" cy="369332"/>
          </a:xfrm>
          <a:prstGeom prst="rect">
            <a:avLst/>
          </a:prstGeom>
          <a:noFill/>
        </p:spPr>
        <p:txBody>
          <a:bodyPr wrap="square" rtlCol="0">
            <a:spAutoFit/>
          </a:bodyPr>
          <a:lstStyle/>
          <a:p>
            <a:r>
              <a:rPr lang="en-US" dirty="0">
                <a:solidFill>
                  <a:schemeClr val="bg1"/>
                </a:solidFill>
              </a:rPr>
              <a:t>3 Nephi 12:27-32</a:t>
            </a:r>
          </a:p>
        </p:txBody>
      </p:sp>
      <p:sp>
        <p:nvSpPr>
          <p:cNvPr id="8" name="Rectangle 7"/>
          <p:cNvSpPr/>
          <p:nvPr/>
        </p:nvSpPr>
        <p:spPr>
          <a:xfrm>
            <a:off x="1158844" y="838200"/>
            <a:ext cx="5470556" cy="2862322"/>
          </a:xfrm>
          <a:prstGeom prst="rect">
            <a:avLst/>
          </a:prstGeom>
        </p:spPr>
        <p:txBody>
          <a:bodyPr wrap="square">
            <a:spAutoFit/>
          </a:bodyPr>
          <a:lstStyle/>
          <a:p>
            <a:endParaRPr lang="en-US" dirty="0">
              <a:solidFill>
                <a:schemeClr val="bg1"/>
              </a:solidFill>
            </a:endParaRPr>
          </a:p>
          <a:p>
            <a:r>
              <a:rPr lang="en-US" dirty="0">
                <a:solidFill>
                  <a:srgbClr val="FFFF00"/>
                </a:solidFill>
              </a:rPr>
              <a:t>…even in your thoughts</a:t>
            </a:r>
            <a:endParaRPr lang="en-US" dirty="0">
              <a:solidFill>
                <a:schemeClr val="bg1"/>
              </a:solidFill>
            </a:endParaRPr>
          </a:p>
          <a:p>
            <a:endParaRPr lang="en-US" dirty="0">
              <a:solidFill>
                <a:schemeClr val="bg1"/>
              </a:solidFill>
            </a:endParaRPr>
          </a:p>
          <a:p>
            <a:pPr fontAlgn="base"/>
            <a:r>
              <a:rPr lang="en-US" dirty="0">
                <a:solidFill>
                  <a:schemeClr val="bg1"/>
                </a:solidFill>
              </a:rPr>
              <a:t>“Thou </a:t>
            </a:r>
            <a:r>
              <a:rPr lang="en-US" dirty="0" err="1">
                <a:solidFill>
                  <a:schemeClr val="bg1"/>
                </a:solidFill>
              </a:rPr>
              <a:t>shalt</a:t>
            </a:r>
            <a:r>
              <a:rPr lang="en-US" dirty="0">
                <a:solidFill>
                  <a:schemeClr val="bg1"/>
                </a:solidFill>
              </a:rPr>
              <a:t> love thy wife with all thy heart, and </a:t>
            </a:r>
            <a:r>
              <a:rPr lang="en-US" dirty="0" err="1">
                <a:solidFill>
                  <a:schemeClr val="bg1"/>
                </a:solidFill>
              </a:rPr>
              <a:t>shalt</a:t>
            </a:r>
            <a:r>
              <a:rPr lang="en-US" dirty="0">
                <a:solidFill>
                  <a:schemeClr val="bg1"/>
                </a:solidFill>
              </a:rPr>
              <a:t> cleave unto her and none else.</a:t>
            </a:r>
          </a:p>
          <a:p>
            <a:pPr fontAlgn="base"/>
            <a:endParaRPr lang="en-US" dirty="0">
              <a:solidFill>
                <a:schemeClr val="bg1"/>
              </a:solidFill>
            </a:endParaRPr>
          </a:p>
          <a:p>
            <a:pPr fontAlgn="base"/>
            <a:r>
              <a:rPr lang="en-US" dirty="0">
                <a:solidFill>
                  <a:schemeClr val="bg1"/>
                </a:solidFill>
              </a:rPr>
              <a:t>And he that </a:t>
            </a:r>
            <a:r>
              <a:rPr lang="en-US" dirty="0" err="1">
                <a:solidFill>
                  <a:schemeClr val="bg1"/>
                </a:solidFill>
              </a:rPr>
              <a:t>looketh</a:t>
            </a:r>
            <a:r>
              <a:rPr lang="en-US" dirty="0">
                <a:solidFill>
                  <a:schemeClr val="bg1"/>
                </a:solidFill>
              </a:rPr>
              <a:t> upon a woman to lust after her shall deny the faith, and shall not have the Spirit; and if he repents not he shall be cast out.”</a:t>
            </a:r>
          </a:p>
          <a:p>
            <a:pPr fontAlgn="base"/>
            <a:r>
              <a:rPr lang="en-US" dirty="0">
                <a:solidFill>
                  <a:schemeClr val="bg1"/>
                </a:solidFill>
              </a:rPr>
              <a:t>D&amp;C 42:22-23</a:t>
            </a:r>
          </a:p>
        </p:txBody>
      </p:sp>
      <p:sp>
        <p:nvSpPr>
          <p:cNvPr id="11" name="Rectangle 10"/>
          <p:cNvSpPr/>
          <p:nvPr/>
        </p:nvSpPr>
        <p:spPr>
          <a:xfrm>
            <a:off x="5570376" y="4547858"/>
            <a:ext cx="4841863" cy="1754326"/>
          </a:xfrm>
          <a:prstGeom prst="rect">
            <a:avLst/>
          </a:prstGeom>
        </p:spPr>
        <p:txBody>
          <a:bodyPr wrap="square">
            <a:spAutoFit/>
          </a:bodyPr>
          <a:lstStyle/>
          <a:p>
            <a:r>
              <a:rPr lang="en-US" dirty="0">
                <a:solidFill>
                  <a:schemeClr val="bg1"/>
                </a:solidFill>
              </a:rPr>
              <a:t>“And verily I say unto you, as I have said before, he that</a:t>
            </a:r>
            <a:r>
              <a:rPr lang="en-US" baseline="30000" dirty="0">
                <a:solidFill>
                  <a:schemeClr val="bg1"/>
                </a:solidFill>
              </a:rPr>
              <a:t> </a:t>
            </a:r>
            <a:r>
              <a:rPr lang="en-US" dirty="0" err="1">
                <a:solidFill>
                  <a:schemeClr val="bg1"/>
                </a:solidFill>
              </a:rPr>
              <a:t>looketh</a:t>
            </a:r>
            <a:r>
              <a:rPr lang="en-US" dirty="0">
                <a:solidFill>
                  <a:schemeClr val="bg1"/>
                </a:solidFill>
              </a:rPr>
              <a:t> on a woman to lust after her, or if any shall commit</a:t>
            </a:r>
            <a:r>
              <a:rPr lang="en-US" baseline="30000" dirty="0">
                <a:solidFill>
                  <a:schemeClr val="bg1"/>
                </a:solidFill>
              </a:rPr>
              <a:t> </a:t>
            </a:r>
            <a:r>
              <a:rPr lang="en-US" dirty="0">
                <a:solidFill>
                  <a:schemeClr val="bg1"/>
                </a:solidFill>
              </a:rPr>
              <a:t>adultery in their hearts, they shall not have the Spirit, but shall deny the faith and shall fear.”</a:t>
            </a:r>
          </a:p>
          <a:p>
            <a:r>
              <a:rPr lang="en-US" dirty="0">
                <a:solidFill>
                  <a:schemeClr val="bg1"/>
                </a:solidFill>
              </a:rPr>
              <a:t>D&amp;C 63:16</a:t>
            </a:r>
          </a:p>
        </p:txBody>
      </p:sp>
      <p:sp>
        <p:nvSpPr>
          <p:cNvPr id="12" name="Rectangle 11"/>
          <p:cNvSpPr/>
          <p:nvPr/>
        </p:nvSpPr>
        <p:spPr>
          <a:xfrm>
            <a:off x="6477000" y="1143000"/>
            <a:ext cx="3962400" cy="1107996"/>
          </a:xfrm>
          <a:prstGeom prst="rect">
            <a:avLst/>
          </a:prstGeom>
        </p:spPr>
        <p:txBody>
          <a:bodyPr wrap="square">
            <a:spAutoFit/>
          </a:bodyPr>
          <a:lstStyle/>
          <a:p>
            <a:r>
              <a:rPr lang="en-US" dirty="0">
                <a:solidFill>
                  <a:schemeClr val="bg1"/>
                </a:solidFill>
              </a:rPr>
              <a:t>In the Old World, carnal and fallen men had begun to take advantage of the divorce laws in their culture. </a:t>
            </a:r>
          </a:p>
          <a:p>
            <a:r>
              <a:rPr lang="en-US" sz="1200" dirty="0">
                <a:solidFill>
                  <a:schemeClr val="bg1"/>
                </a:solidFill>
              </a:rPr>
              <a:t>JFM and RLM</a:t>
            </a:r>
          </a:p>
        </p:txBody>
      </p:sp>
      <p:pic>
        <p:nvPicPr>
          <p:cNvPr id="15" name="Picture 14" descr="image-61.jpg"/>
          <p:cNvPicPr>
            <a:picLocks noChangeAspect="1"/>
          </p:cNvPicPr>
          <p:nvPr/>
        </p:nvPicPr>
        <p:blipFill>
          <a:blip r:embed="rId3" cstate="print"/>
          <a:srcRect l="4110" b="11089"/>
          <a:stretch>
            <a:fillRect/>
          </a:stretch>
        </p:blipFill>
        <p:spPr>
          <a:xfrm>
            <a:off x="2208291" y="3917134"/>
            <a:ext cx="2851136" cy="2286000"/>
          </a:xfrm>
          <a:prstGeom prst="rect">
            <a:avLst/>
          </a:prstGeom>
        </p:spPr>
      </p:pic>
      <p:pic>
        <p:nvPicPr>
          <p:cNvPr id="5" name="Picture 4">
            <a:extLst>
              <a:ext uri="{FF2B5EF4-FFF2-40B4-BE49-F238E27FC236}">
                <a16:creationId xmlns:a16="http://schemas.microsoft.com/office/drawing/2014/main" id="{B2929384-CDB1-4CC7-8BC6-6C9988CE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5315" y="2122979"/>
            <a:ext cx="1429175" cy="2198731"/>
          </a:xfrm>
          <a:prstGeom prst="rect">
            <a:avLst/>
          </a:prstGeom>
        </p:spPr>
      </p:pic>
      <p:pic>
        <p:nvPicPr>
          <p:cNvPr id="16" name="Picture 15">
            <a:extLst>
              <a:ext uri="{FF2B5EF4-FFF2-40B4-BE49-F238E27FC236}">
                <a16:creationId xmlns:a16="http://schemas.microsoft.com/office/drawing/2014/main" id="{FA0397F9-02DF-474D-B0E6-E5DB3F6D7728}"/>
              </a:ext>
            </a:extLst>
          </p:cNvPr>
          <p:cNvPicPr>
            <a:picLocks noChangeAspect="1"/>
          </p:cNvPicPr>
          <p:nvPr/>
        </p:nvPicPr>
        <p:blipFill rotWithShape="1">
          <a:blip r:embed="rId5">
            <a:extLst>
              <a:ext uri="{28A0092B-C50C-407E-A947-70E740481C1C}">
                <a14:useLocalDpi xmlns:a14="http://schemas.microsoft.com/office/drawing/2010/main" val="0"/>
              </a:ext>
            </a:extLst>
          </a:blip>
          <a:srcRect t="2586" b="5475"/>
          <a:stretch/>
        </p:blipFill>
        <p:spPr>
          <a:xfrm>
            <a:off x="10737408" y="235391"/>
            <a:ext cx="1158845" cy="778176"/>
          </a:xfrm>
          <a:prstGeom prst="rect">
            <a:avLst/>
          </a:prstGeom>
        </p:spPr>
      </p:pic>
    </p:spTree>
    <p:extLst>
      <p:ext uri="{BB962C8B-B14F-4D97-AF65-F5344CB8AC3E}">
        <p14:creationId xmlns:p14="http://schemas.microsoft.com/office/powerpoint/2010/main" val="159654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2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09F60-6623-493A-AE9E-7562893B8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p:cNvSpPr/>
          <p:nvPr/>
        </p:nvSpPr>
        <p:spPr>
          <a:xfrm>
            <a:off x="305554" y="170507"/>
            <a:ext cx="4953000" cy="3539430"/>
          </a:xfrm>
          <a:prstGeom prst="rect">
            <a:avLst/>
          </a:prstGeom>
        </p:spPr>
        <p:txBody>
          <a:bodyPr wrap="square">
            <a:spAutoFit/>
          </a:bodyPr>
          <a:lstStyle/>
          <a:p>
            <a:pPr fontAlgn="base"/>
            <a:r>
              <a:rPr lang="en-US" sz="1600" dirty="0">
                <a:solidFill>
                  <a:schemeClr val="bg1"/>
                </a:solidFill>
              </a:rPr>
              <a:t>“Why is lust such a deadly sin? Well, in addition to the completely Spirit-destroying impact it has upon our souls, I think it is a sin because it defiles the highest and holiest relationship God gives us in mortality—the love that a man and a woman have for each other and the desire that couple has to bring children into a family intended to be forever. … Love makes us instinctively reach out to God and other people. Lust, on the other hand, is anything but godly and celebrates self-indulgence.</a:t>
            </a:r>
          </a:p>
          <a:p>
            <a:pPr fontAlgn="base"/>
            <a:r>
              <a:rPr lang="en-US" sz="1600" dirty="0">
                <a:solidFill>
                  <a:schemeClr val="bg1"/>
                </a:solidFill>
              </a:rPr>
              <a:t>Love comes with open </a:t>
            </a:r>
          </a:p>
          <a:p>
            <a:pPr fontAlgn="base"/>
            <a:r>
              <a:rPr lang="en-US" sz="1600" dirty="0">
                <a:solidFill>
                  <a:schemeClr val="bg1"/>
                </a:solidFill>
              </a:rPr>
              <a:t>hands and open heart; </a:t>
            </a:r>
          </a:p>
          <a:p>
            <a:pPr fontAlgn="base"/>
            <a:r>
              <a:rPr lang="en-US" sz="1600" dirty="0">
                <a:solidFill>
                  <a:schemeClr val="bg1"/>
                </a:solidFill>
              </a:rPr>
              <a:t>lust comes with only an </a:t>
            </a:r>
          </a:p>
          <a:p>
            <a:pPr fontAlgn="base"/>
            <a:r>
              <a:rPr lang="en-US" sz="1600" dirty="0">
                <a:solidFill>
                  <a:schemeClr val="bg1"/>
                </a:solidFill>
              </a:rPr>
              <a:t>open appetite” </a:t>
            </a:r>
          </a:p>
          <a:p>
            <a:pPr fontAlgn="base"/>
            <a:r>
              <a:rPr lang="en-US" sz="1600" dirty="0">
                <a:solidFill>
                  <a:schemeClr val="bg1"/>
                </a:solidFill>
              </a:rPr>
              <a:t>Elder Jeffrey R. Holland</a:t>
            </a:r>
          </a:p>
        </p:txBody>
      </p:sp>
      <p:pic>
        <p:nvPicPr>
          <p:cNvPr id="4" name="Picture 3" descr="Jeffrey R. Holland.jpg"/>
          <p:cNvPicPr>
            <a:picLocks noChangeAspect="1"/>
          </p:cNvPicPr>
          <p:nvPr/>
        </p:nvPicPr>
        <p:blipFill>
          <a:blip r:embed="rId3" cstate="print"/>
          <a:stretch>
            <a:fillRect/>
          </a:stretch>
        </p:blipFill>
        <p:spPr>
          <a:xfrm>
            <a:off x="3031403" y="2514600"/>
            <a:ext cx="854075" cy="1066800"/>
          </a:xfrm>
          <a:prstGeom prst="rect">
            <a:avLst/>
          </a:prstGeom>
        </p:spPr>
      </p:pic>
      <p:sp>
        <p:nvSpPr>
          <p:cNvPr id="5" name="Rectangle 4"/>
          <p:cNvSpPr/>
          <p:nvPr/>
        </p:nvSpPr>
        <p:spPr>
          <a:xfrm>
            <a:off x="5615412" y="3319604"/>
            <a:ext cx="5429816" cy="3293209"/>
          </a:xfrm>
          <a:prstGeom prst="rect">
            <a:avLst/>
          </a:prstGeom>
        </p:spPr>
        <p:txBody>
          <a:bodyPr wrap="square">
            <a:spAutoFit/>
          </a:bodyPr>
          <a:lstStyle/>
          <a:p>
            <a:r>
              <a:rPr lang="en-US" sz="1600" dirty="0">
                <a:solidFill>
                  <a:schemeClr val="bg1"/>
                </a:solidFill>
              </a:rPr>
              <a:t>Personal Actions to avoid this kind of sin:</a:t>
            </a:r>
          </a:p>
          <a:p>
            <a:endParaRPr lang="en-US" sz="1600" dirty="0">
              <a:solidFill>
                <a:schemeClr val="bg1"/>
              </a:solidFill>
            </a:endParaRPr>
          </a:p>
          <a:p>
            <a:r>
              <a:rPr lang="en-US" sz="1600" dirty="0">
                <a:solidFill>
                  <a:schemeClr val="bg1"/>
                </a:solidFill>
              </a:rPr>
              <a:t>Start by separating yourself from people, materials, and circumstances that will harm you. </a:t>
            </a:r>
          </a:p>
          <a:p>
            <a:endParaRPr lang="en-US" sz="1600" dirty="0">
              <a:solidFill>
                <a:schemeClr val="bg1"/>
              </a:solidFill>
            </a:endParaRPr>
          </a:p>
          <a:p>
            <a:r>
              <a:rPr lang="en-US" sz="1600" dirty="0">
                <a:solidFill>
                  <a:schemeClr val="bg1"/>
                </a:solidFill>
              </a:rPr>
              <a:t>Acknowledge that people bound by the chains of true addictions often need more help than self-help, and that may include you. </a:t>
            </a:r>
          </a:p>
          <a:p>
            <a:endParaRPr lang="en-US" sz="1600" dirty="0">
              <a:solidFill>
                <a:schemeClr val="bg1"/>
              </a:solidFill>
            </a:endParaRPr>
          </a:p>
          <a:p>
            <a:r>
              <a:rPr lang="en-US" sz="1600" dirty="0">
                <a:solidFill>
                  <a:schemeClr val="bg1"/>
                </a:solidFill>
              </a:rPr>
              <a:t>Along with filters on computers and a lock on affections, remember that the only real control in life is self-control. </a:t>
            </a:r>
          </a:p>
          <a:p>
            <a:endParaRPr lang="en-US" sz="1600" dirty="0">
              <a:solidFill>
                <a:schemeClr val="bg1"/>
              </a:solidFill>
            </a:endParaRPr>
          </a:p>
          <a:p>
            <a:r>
              <a:rPr lang="en-US" sz="1600" dirty="0">
                <a:solidFill>
                  <a:schemeClr val="bg1"/>
                </a:solidFill>
              </a:rPr>
              <a:t>Cultivate and be where the Spirit of the Lord is.</a:t>
            </a:r>
          </a:p>
        </p:txBody>
      </p:sp>
      <p:pic>
        <p:nvPicPr>
          <p:cNvPr id="7" name="Picture 6">
            <a:extLst>
              <a:ext uri="{FF2B5EF4-FFF2-40B4-BE49-F238E27FC236}">
                <a16:creationId xmlns:a16="http://schemas.microsoft.com/office/drawing/2014/main" id="{903DE891-A4A2-449D-9D55-640877DB7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394" y="277357"/>
            <a:ext cx="4249706" cy="2854889"/>
          </a:xfrm>
          <a:prstGeom prst="rect">
            <a:avLst/>
          </a:prstGeom>
        </p:spPr>
      </p:pic>
      <p:pic>
        <p:nvPicPr>
          <p:cNvPr id="11" name="Picture 10">
            <a:extLst>
              <a:ext uri="{FF2B5EF4-FFF2-40B4-BE49-F238E27FC236}">
                <a16:creationId xmlns:a16="http://schemas.microsoft.com/office/drawing/2014/main" id="{D2C7D1CB-BBFB-4817-880E-545F9C4B8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651" y="4214252"/>
            <a:ext cx="2847975" cy="2133600"/>
          </a:xfrm>
          <a:prstGeom prst="rect">
            <a:avLst/>
          </a:prstGeom>
        </p:spPr>
      </p:pic>
    </p:spTree>
    <p:extLst>
      <p:ext uri="{BB962C8B-B14F-4D97-AF65-F5344CB8AC3E}">
        <p14:creationId xmlns:p14="http://schemas.microsoft.com/office/powerpoint/2010/main" val="36739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FB67F7-A964-4502-8066-C45FE35ED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Do Not Lie</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20713" y="6488668"/>
            <a:ext cx="2438400" cy="369332"/>
          </a:xfrm>
          <a:prstGeom prst="rect">
            <a:avLst/>
          </a:prstGeom>
          <a:noFill/>
        </p:spPr>
        <p:txBody>
          <a:bodyPr wrap="square" rtlCol="0">
            <a:spAutoFit/>
          </a:bodyPr>
          <a:lstStyle/>
          <a:p>
            <a:r>
              <a:rPr lang="en-US" dirty="0">
                <a:solidFill>
                  <a:schemeClr val="bg1"/>
                </a:solidFill>
              </a:rPr>
              <a:t>3 Nephi 12:23-37</a:t>
            </a:r>
          </a:p>
        </p:txBody>
      </p:sp>
      <p:sp>
        <p:nvSpPr>
          <p:cNvPr id="8" name="Rectangle 7"/>
          <p:cNvSpPr/>
          <p:nvPr/>
        </p:nvSpPr>
        <p:spPr>
          <a:xfrm>
            <a:off x="1752600" y="838200"/>
            <a:ext cx="4876800" cy="2031325"/>
          </a:xfrm>
          <a:prstGeom prst="rect">
            <a:avLst/>
          </a:prstGeom>
        </p:spPr>
        <p:txBody>
          <a:bodyPr wrap="square">
            <a:spAutoFit/>
          </a:bodyPr>
          <a:lstStyle/>
          <a:p>
            <a:r>
              <a:rPr lang="en-US" dirty="0">
                <a:solidFill>
                  <a:schemeClr val="bg1"/>
                </a:solidFill>
              </a:rPr>
              <a:t>…</a:t>
            </a:r>
            <a:r>
              <a:rPr lang="en-US" dirty="0">
                <a:solidFill>
                  <a:srgbClr val="FFFF00"/>
                </a:solidFill>
              </a:rPr>
              <a:t>especially under oath</a:t>
            </a:r>
            <a:endParaRPr lang="en-US" dirty="0">
              <a:solidFill>
                <a:schemeClr val="bg1"/>
              </a:solidFill>
            </a:endParaRPr>
          </a:p>
          <a:p>
            <a:endParaRPr lang="en-US" dirty="0">
              <a:solidFill>
                <a:schemeClr val="bg1"/>
              </a:solidFill>
            </a:endParaRPr>
          </a:p>
          <a:p>
            <a:pPr fontAlgn="base"/>
            <a:r>
              <a:rPr lang="en-US" dirty="0">
                <a:solidFill>
                  <a:schemeClr val="bg1"/>
                </a:solidFill>
              </a:rPr>
              <a:t>From the beginning of time the oath was the most sacred, solemn attestation a person could make to affirm a statement or his word on a matter. </a:t>
            </a:r>
          </a:p>
          <a:p>
            <a:pPr fontAlgn="base"/>
            <a:endParaRPr lang="en-US" dirty="0">
              <a:solidFill>
                <a:schemeClr val="bg1"/>
              </a:solidFill>
            </a:endParaRPr>
          </a:p>
          <a:p>
            <a:pPr fontAlgn="base"/>
            <a:r>
              <a:rPr lang="en-US" dirty="0">
                <a:solidFill>
                  <a:schemeClr val="bg1"/>
                </a:solidFill>
              </a:rPr>
              <a:t>We believe in being honest…true—trustworthy</a:t>
            </a:r>
          </a:p>
        </p:txBody>
      </p:sp>
      <p:sp>
        <p:nvSpPr>
          <p:cNvPr id="12" name="Rectangle 11"/>
          <p:cNvSpPr/>
          <p:nvPr/>
        </p:nvSpPr>
        <p:spPr>
          <a:xfrm>
            <a:off x="7731854" y="1649835"/>
            <a:ext cx="3505200" cy="923330"/>
          </a:xfrm>
          <a:prstGeom prst="rect">
            <a:avLst/>
          </a:prstGeom>
        </p:spPr>
        <p:txBody>
          <a:bodyPr wrap="square">
            <a:spAutoFit/>
          </a:bodyPr>
          <a:lstStyle/>
          <a:p>
            <a:r>
              <a:rPr lang="en-US" dirty="0">
                <a:solidFill>
                  <a:schemeClr val="bg1"/>
                </a:solidFill>
              </a:rPr>
              <a:t>The oath, over time, had been misused—referring to secret combinations</a:t>
            </a:r>
            <a:endParaRPr lang="en-US" sz="1200" dirty="0">
              <a:solidFill>
                <a:schemeClr val="bg1"/>
              </a:solidFill>
            </a:endParaRPr>
          </a:p>
        </p:txBody>
      </p:sp>
      <p:pic>
        <p:nvPicPr>
          <p:cNvPr id="5" name="Picture 4">
            <a:extLst>
              <a:ext uri="{FF2B5EF4-FFF2-40B4-BE49-F238E27FC236}">
                <a16:creationId xmlns:a16="http://schemas.microsoft.com/office/drawing/2014/main" id="{D1DDB79A-1480-425B-9EA9-57594ED2C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944" y="3068559"/>
            <a:ext cx="3810000" cy="2857500"/>
          </a:xfrm>
          <a:prstGeom prst="rect">
            <a:avLst/>
          </a:prstGeom>
        </p:spPr>
      </p:pic>
      <p:pic>
        <p:nvPicPr>
          <p:cNvPr id="7" name="Picture 6">
            <a:extLst>
              <a:ext uri="{FF2B5EF4-FFF2-40B4-BE49-F238E27FC236}">
                <a16:creationId xmlns:a16="http://schemas.microsoft.com/office/drawing/2014/main" id="{9C7A24AA-11FA-4DFE-AC64-2EF4E1F8B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886" y="3013535"/>
            <a:ext cx="4048985" cy="2868995"/>
          </a:xfrm>
          <a:prstGeom prst="rect">
            <a:avLst/>
          </a:prstGeom>
        </p:spPr>
      </p:pic>
    </p:spTree>
    <p:extLst>
      <p:ext uri="{BB962C8B-B14F-4D97-AF65-F5344CB8AC3E}">
        <p14:creationId xmlns:p14="http://schemas.microsoft.com/office/powerpoint/2010/main" val="49202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3C8053-190F-4439-9F92-7249AE912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Turn the Other Cheek</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0" y="6488668"/>
            <a:ext cx="2438400" cy="369332"/>
          </a:xfrm>
          <a:prstGeom prst="rect">
            <a:avLst/>
          </a:prstGeom>
          <a:noFill/>
        </p:spPr>
        <p:txBody>
          <a:bodyPr wrap="square" rtlCol="0">
            <a:spAutoFit/>
          </a:bodyPr>
          <a:lstStyle/>
          <a:p>
            <a:r>
              <a:rPr lang="en-US" dirty="0">
                <a:solidFill>
                  <a:schemeClr val="bg1"/>
                </a:solidFill>
              </a:rPr>
              <a:t>3 Nephi 12:38-42</a:t>
            </a:r>
          </a:p>
        </p:txBody>
      </p:sp>
      <p:sp>
        <p:nvSpPr>
          <p:cNvPr id="8" name="Rectangle 7"/>
          <p:cNvSpPr/>
          <p:nvPr/>
        </p:nvSpPr>
        <p:spPr>
          <a:xfrm>
            <a:off x="1752600" y="838200"/>
            <a:ext cx="4876800" cy="1938992"/>
          </a:xfrm>
          <a:prstGeom prst="rect">
            <a:avLst/>
          </a:prstGeom>
        </p:spPr>
        <p:txBody>
          <a:bodyPr wrap="square">
            <a:spAutoFit/>
          </a:bodyPr>
          <a:lstStyle/>
          <a:p>
            <a:r>
              <a:rPr lang="en-US" dirty="0">
                <a:solidFill>
                  <a:srgbClr val="FFFF00"/>
                </a:solidFill>
              </a:rPr>
              <a:t>…and avoid confrontations and counterattacks </a:t>
            </a:r>
          </a:p>
          <a:p>
            <a:endParaRPr lang="en-US" dirty="0">
              <a:solidFill>
                <a:schemeClr val="bg1"/>
              </a:solidFill>
            </a:endParaRPr>
          </a:p>
          <a:p>
            <a:r>
              <a:rPr lang="en-US" dirty="0">
                <a:solidFill>
                  <a:schemeClr val="bg1"/>
                </a:solidFill>
              </a:rPr>
              <a:t>“Though the Saints are in no way called upon to become the doormats of society, yet they are directed here to avoid reviling or striking back at an enemy.”</a:t>
            </a:r>
          </a:p>
          <a:p>
            <a:r>
              <a:rPr lang="en-US" sz="1200" dirty="0">
                <a:solidFill>
                  <a:schemeClr val="bg1"/>
                </a:solidFill>
              </a:rPr>
              <a:t>JFM and RLM</a:t>
            </a:r>
          </a:p>
        </p:txBody>
      </p:sp>
      <p:sp>
        <p:nvSpPr>
          <p:cNvPr id="10" name="Rectangle 9"/>
          <p:cNvSpPr/>
          <p:nvPr/>
        </p:nvSpPr>
        <p:spPr>
          <a:xfrm>
            <a:off x="5562600" y="4121727"/>
            <a:ext cx="5524500" cy="1754326"/>
          </a:xfrm>
          <a:prstGeom prst="rect">
            <a:avLst/>
          </a:prstGeom>
        </p:spPr>
        <p:txBody>
          <a:bodyPr wrap="square">
            <a:spAutoFit/>
          </a:bodyPr>
          <a:lstStyle/>
          <a:p>
            <a:pPr fontAlgn="base"/>
            <a:r>
              <a:rPr lang="en-US" dirty="0">
                <a:solidFill>
                  <a:schemeClr val="bg1"/>
                </a:solidFill>
              </a:rPr>
              <a:t>“And unto him that </a:t>
            </a:r>
            <a:r>
              <a:rPr lang="en-US" dirty="0" err="1">
                <a:solidFill>
                  <a:schemeClr val="bg1"/>
                </a:solidFill>
              </a:rPr>
              <a:t>smiteth</a:t>
            </a:r>
            <a:r>
              <a:rPr lang="en-US" dirty="0">
                <a:solidFill>
                  <a:schemeClr val="bg1"/>
                </a:solidFill>
              </a:rPr>
              <a:t> thee on the </a:t>
            </a:r>
            <a:r>
              <a:rPr lang="en-US" i="1" dirty="0">
                <a:solidFill>
                  <a:schemeClr val="bg1"/>
                </a:solidFill>
              </a:rPr>
              <a:t>one</a:t>
            </a:r>
            <a:r>
              <a:rPr lang="en-US" dirty="0">
                <a:solidFill>
                  <a:schemeClr val="bg1"/>
                </a:solidFill>
              </a:rPr>
              <a:t> cheek offer also the other; and him that </a:t>
            </a:r>
            <a:r>
              <a:rPr lang="en-US" dirty="0" err="1">
                <a:solidFill>
                  <a:schemeClr val="bg1"/>
                </a:solidFill>
              </a:rPr>
              <a:t>taketh</a:t>
            </a:r>
            <a:r>
              <a:rPr lang="en-US" dirty="0">
                <a:solidFill>
                  <a:schemeClr val="bg1"/>
                </a:solidFill>
              </a:rPr>
              <a:t> away thy cloak forbid not </a:t>
            </a:r>
            <a:r>
              <a:rPr lang="en-US" i="1" dirty="0">
                <a:solidFill>
                  <a:schemeClr val="bg1"/>
                </a:solidFill>
              </a:rPr>
              <a:t>to take thy</a:t>
            </a:r>
            <a:r>
              <a:rPr lang="en-US" dirty="0">
                <a:solidFill>
                  <a:schemeClr val="bg1"/>
                </a:solidFill>
              </a:rPr>
              <a:t> coat also.</a:t>
            </a:r>
          </a:p>
          <a:p>
            <a:pPr fontAlgn="base"/>
            <a:r>
              <a:rPr lang="en-US" dirty="0">
                <a:solidFill>
                  <a:schemeClr val="bg1"/>
                </a:solidFill>
              </a:rPr>
              <a:t>Give to every man that </a:t>
            </a:r>
            <a:r>
              <a:rPr lang="en-US" dirty="0" err="1">
                <a:solidFill>
                  <a:schemeClr val="bg1"/>
                </a:solidFill>
              </a:rPr>
              <a:t>asketh</a:t>
            </a:r>
            <a:r>
              <a:rPr lang="en-US" dirty="0">
                <a:solidFill>
                  <a:schemeClr val="bg1"/>
                </a:solidFill>
              </a:rPr>
              <a:t> of thee; and of him that </a:t>
            </a:r>
            <a:r>
              <a:rPr lang="en-US" dirty="0" err="1">
                <a:solidFill>
                  <a:schemeClr val="bg1"/>
                </a:solidFill>
              </a:rPr>
              <a:t>taketh</a:t>
            </a:r>
            <a:r>
              <a:rPr lang="en-US" dirty="0">
                <a:solidFill>
                  <a:schemeClr val="bg1"/>
                </a:solidFill>
              </a:rPr>
              <a:t> away thy goods ask </a:t>
            </a:r>
            <a:r>
              <a:rPr lang="en-US" i="1" dirty="0">
                <a:solidFill>
                  <a:schemeClr val="bg1"/>
                </a:solidFill>
              </a:rPr>
              <a:t>them</a:t>
            </a:r>
            <a:r>
              <a:rPr lang="en-US" dirty="0">
                <a:solidFill>
                  <a:schemeClr val="bg1"/>
                </a:solidFill>
              </a:rPr>
              <a:t> not again.”</a:t>
            </a:r>
          </a:p>
          <a:p>
            <a:pPr fontAlgn="base"/>
            <a:r>
              <a:rPr lang="en-US" dirty="0">
                <a:solidFill>
                  <a:schemeClr val="bg1"/>
                </a:solidFill>
              </a:rPr>
              <a:t>Luke 6:29-30</a:t>
            </a:r>
          </a:p>
        </p:txBody>
      </p:sp>
      <p:pic>
        <p:nvPicPr>
          <p:cNvPr id="5" name="Picture 4">
            <a:extLst>
              <a:ext uri="{FF2B5EF4-FFF2-40B4-BE49-F238E27FC236}">
                <a16:creationId xmlns:a16="http://schemas.microsoft.com/office/drawing/2014/main" id="{C5C4BF60-BF9D-4828-B5BA-843BD3DA2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541" y="958582"/>
            <a:ext cx="2514600" cy="2695575"/>
          </a:xfrm>
          <a:prstGeom prst="rect">
            <a:avLst/>
          </a:prstGeom>
        </p:spPr>
      </p:pic>
      <p:pic>
        <p:nvPicPr>
          <p:cNvPr id="7" name="Picture 6">
            <a:extLst>
              <a:ext uri="{FF2B5EF4-FFF2-40B4-BE49-F238E27FC236}">
                <a16:creationId xmlns:a16="http://schemas.microsoft.com/office/drawing/2014/main" id="{AD51F504-EA5D-44CF-B0BC-AD74564EB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679" y="2398655"/>
            <a:ext cx="2286000" cy="1371600"/>
          </a:xfrm>
          <a:prstGeom prst="rect">
            <a:avLst/>
          </a:prstGeom>
        </p:spPr>
      </p:pic>
      <p:pic>
        <p:nvPicPr>
          <p:cNvPr id="13" name="Picture 12">
            <a:extLst>
              <a:ext uri="{FF2B5EF4-FFF2-40B4-BE49-F238E27FC236}">
                <a16:creationId xmlns:a16="http://schemas.microsoft.com/office/drawing/2014/main" id="{AFECE335-A67B-4784-8C8C-214F51E57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281" y="4185068"/>
            <a:ext cx="2905125" cy="2057400"/>
          </a:xfrm>
          <a:prstGeom prst="rect">
            <a:avLst/>
          </a:prstGeom>
        </p:spPr>
      </p:pic>
      <p:pic>
        <p:nvPicPr>
          <p:cNvPr id="19" name="Picture 18">
            <a:extLst>
              <a:ext uri="{FF2B5EF4-FFF2-40B4-BE49-F238E27FC236}">
                <a16:creationId xmlns:a16="http://schemas.microsoft.com/office/drawing/2014/main" id="{EE1BEDB7-D3EC-4018-9ECA-66415CC0D0A0}"/>
              </a:ext>
            </a:extLst>
          </p:cNvPr>
          <p:cNvPicPr>
            <a:picLocks noChangeAspect="1"/>
          </p:cNvPicPr>
          <p:nvPr/>
        </p:nvPicPr>
        <p:blipFill rotWithShape="1">
          <a:blip r:embed="rId6">
            <a:extLst>
              <a:ext uri="{28A0092B-C50C-407E-A947-70E740481C1C}">
                <a14:useLocalDpi xmlns:a14="http://schemas.microsoft.com/office/drawing/2010/main" val="0"/>
              </a:ext>
            </a:extLst>
          </a:blip>
          <a:srcRect t="2586" b="5475"/>
          <a:stretch/>
        </p:blipFill>
        <p:spPr>
          <a:xfrm>
            <a:off x="255337" y="190124"/>
            <a:ext cx="1356180" cy="910688"/>
          </a:xfrm>
          <a:prstGeom prst="rect">
            <a:avLst/>
          </a:prstGeom>
        </p:spPr>
      </p:pic>
    </p:spTree>
    <p:extLst>
      <p:ext uri="{BB962C8B-B14F-4D97-AF65-F5344CB8AC3E}">
        <p14:creationId xmlns:p14="http://schemas.microsoft.com/office/powerpoint/2010/main" val="31981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B668F3-81E0-45CE-ADB7-03207BC61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7"/>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Love Your Enemies</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0" y="6488668"/>
            <a:ext cx="2438400" cy="369332"/>
          </a:xfrm>
          <a:prstGeom prst="rect">
            <a:avLst/>
          </a:prstGeom>
          <a:noFill/>
        </p:spPr>
        <p:txBody>
          <a:bodyPr wrap="square" rtlCol="0">
            <a:spAutoFit/>
          </a:bodyPr>
          <a:lstStyle/>
          <a:p>
            <a:r>
              <a:rPr lang="en-US" dirty="0">
                <a:solidFill>
                  <a:schemeClr val="bg1"/>
                </a:solidFill>
              </a:rPr>
              <a:t>3 Nephi 12:43-46</a:t>
            </a:r>
          </a:p>
        </p:txBody>
      </p:sp>
      <p:sp>
        <p:nvSpPr>
          <p:cNvPr id="11" name="Rectangle 10"/>
          <p:cNvSpPr/>
          <p:nvPr/>
        </p:nvSpPr>
        <p:spPr>
          <a:xfrm>
            <a:off x="200685" y="686554"/>
            <a:ext cx="6118634" cy="2308324"/>
          </a:xfrm>
          <a:prstGeom prst="rect">
            <a:avLst/>
          </a:prstGeom>
        </p:spPr>
        <p:txBody>
          <a:bodyPr wrap="square">
            <a:spAutoFit/>
          </a:bodyPr>
          <a:lstStyle/>
          <a:p>
            <a:pPr fontAlgn="base"/>
            <a:r>
              <a:rPr lang="en-US" dirty="0">
                <a:solidFill>
                  <a:srgbClr val="FFFF00"/>
                </a:solidFill>
              </a:rPr>
              <a:t>…no matter how bad the situation is</a:t>
            </a:r>
          </a:p>
          <a:p>
            <a:pPr fontAlgn="base"/>
            <a:endParaRPr lang="en-US" dirty="0">
              <a:solidFill>
                <a:schemeClr val="bg1"/>
              </a:solidFill>
            </a:endParaRPr>
          </a:p>
          <a:p>
            <a:pPr fontAlgn="base"/>
            <a:r>
              <a:rPr lang="en-US" dirty="0">
                <a:solidFill>
                  <a:schemeClr val="bg1"/>
                </a:solidFill>
              </a:rPr>
              <a:t>“Thou </a:t>
            </a:r>
            <a:r>
              <a:rPr lang="en-US" dirty="0" err="1">
                <a:solidFill>
                  <a:schemeClr val="bg1"/>
                </a:solidFill>
              </a:rPr>
              <a:t>shalt</a:t>
            </a:r>
            <a:r>
              <a:rPr lang="en-US" dirty="0">
                <a:solidFill>
                  <a:schemeClr val="bg1"/>
                </a:solidFill>
              </a:rPr>
              <a:t> not hate thy brother in </a:t>
            </a:r>
            <a:r>
              <a:rPr lang="en-US" dirty="0" err="1">
                <a:solidFill>
                  <a:schemeClr val="bg1"/>
                </a:solidFill>
              </a:rPr>
              <a:t>thine</a:t>
            </a:r>
            <a:r>
              <a:rPr lang="en-US" dirty="0">
                <a:solidFill>
                  <a:schemeClr val="bg1"/>
                </a:solidFill>
              </a:rPr>
              <a:t> heart: thou </a:t>
            </a:r>
            <a:r>
              <a:rPr lang="en-US" dirty="0" err="1">
                <a:solidFill>
                  <a:schemeClr val="bg1"/>
                </a:solidFill>
              </a:rPr>
              <a:t>shalt</a:t>
            </a:r>
            <a:r>
              <a:rPr lang="en-US" dirty="0">
                <a:solidFill>
                  <a:schemeClr val="bg1"/>
                </a:solidFill>
              </a:rPr>
              <a:t> in any wise rebuke thy </a:t>
            </a:r>
            <a:r>
              <a:rPr lang="en-US" dirty="0" err="1">
                <a:solidFill>
                  <a:schemeClr val="bg1"/>
                </a:solidFill>
              </a:rPr>
              <a:t>neighbour</a:t>
            </a:r>
            <a:r>
              <a:rPr lang="en-US" dirty="0">
                <a:solidFill>
                  <a:schemeClr val="bg1"/>
                </a:solidFill>
              </a:rPr>
              <a:t>, and not suffer sin upon him.</a:t>
            </a:r>
          </a:p>
          <a:p>
            <a:pPr fontAlgn="base"/>
            <a:r>
              <a:rPr lang="en-US" dirty="0">
                <a:solidFill>
                  <a:schemeClr val="bg1"/>
                </a:solidFill>
              </a:rPr>
              <a:t> Thou </a:t>
            </a:r>
            <a:r>
              <a:rPr lang="en-US" dirty="0" err="1">
                <a:solidFill>
                  <a:schemeClr val="bg1"/>
                </a:solidFill>
              </a:rPr>
              <a:t>shalt</a:t>
            </a:r>
            <a:r>
              <a:rPr lang="en-US" dirty="0">
                <a:solidFill>
                  <a:schemeClr val="bg1"/>
                </a:solidFill>
              </a:rPr>
              <a:t> not avenge, nor bear any grudge against the children of thy people, but thou </a:t>
            </a:r>
            <a:r>
              <a:rPr lang="en-US" dirty="0" err="1">
                <a:solidFill>
                  <a:schemeClr val="bg1"/>
                </a:solidFill>
              </a:rPr>
              <a:t>shalt</a:t>
            </a:r>
            <a:r>
              <a:rPr lang="en-US" dirty="0">
                <a:solidFill>
                  <a:schemeClr val="bg1"/>
                </a:solidFill>
              </a:rPr>
              <a:t> love thy </a:t>
            </a:r>
            <a:r>
              <a:rPr lang="en-US" dirty="0" err="1">
                <a:solidFill>
                  <a:schemeClr val="bg1"/>
                </a:solidFill>
              </a:rPr>
              <a:t>neighbour</a:t>
            </a:r>
            <a:r>
              <a:rPr lang="en-US" dirty="0">
                <a:solidFill>
                  <a:schemeClr val="bg1"/>
                </a:solidFill>
              </a:rPr>
              <a:t> as thyself: I </a:t>
            </a:r>
            <a:r>
              <a:rPr lang="en-US" i="1" dirty="0">
                <a:solidFill>
                  <a:schemeClr val="bg1"/>
                </a:solidFill>
              </a:rPr>
              <a:t>am</a:t>
            </a:r>
            <a:r>
              <a:rPr lang="en-US" dirty="0">
                <a:solidFill>
                  <a:schemeClr val="bg1"/>
                </a:solidFill>
              </a:rPr>
              <a:t> the </a:t>
            </a:r>
            <a:r>
              <a:rPr lang="en-US" cap="small" dirty="0">
                <a:solidFill>
                  <a:schemeClr val="bg1"/>
                </a:solidFill>
              </a:rPr>
              <a:t>Lord</a:t>
            </a:r>
            <a:r>
              <a:rPr lang="en-US" dirty="0">
                <a:solidFill>
                  <a:schemeClr val="bg1"/>
                </a:solidFill>
              </a:rPr>
              <a:t>.”</a:t>
            </a:r>
          </a:p>
          <a:p>
            <a:pPr fontAlgn="base"/>
            <a:r>
              <a:rPr lang="en-US" dirty="0">
                <a:solidFill>
                  <a:schemeClr val="bg1"/>
                </a:solidFill>
              </a:rPr>
              <a:t>Leviticus 19:17-18</a:t>
            </a:r>
          </a:p>
        </p:txBody>
      </p:sp>
      <p:sp>
        <p:nvSpPr>
          <p:cNvPr id="13" name="Rectangle 12"/>
          <p:cNvSpPr/>
          <p:nvPr/>
        </p:nvSpPr>
        <p:spPr>
          <a:xfrm>
            <a:off x="6324600" y="2590801"/>
            <a:ext cx="5453958" cy="1107996"/>
          </a:xfrm>
          <a:prstGeom prst="rect">
            <a:avLst/>
          </a:prstGeom>
        </p:spPr>
        <p:txBody>
          <a:bodyPr wrap="square">
            <a:spAutoFit/>
          </a:bodyPr>
          <a:lstStyle/>
          <a:p>
            <a:pPr fontAlgn="base"/>
            <a:r>
              <a:rPr lang="en-US" dirty="0">
                <a:solidFill>
                  <a:schemeClr val="bg1"/>
                </a:solidFill>
              </a:rPr>
              <a:t>“The followers of Christ is not just to tolerate or avoid his enemies…He bids us to do away with our enemies by making friends of them.”</a:t>
            </a:r>
          </a:p>
          <a:p>
            <a:pPr fontAlgn="base"/>
            <a:r>
              <a:rPr lang="en-US" sz="1200" dirty="0">
                <a:solidFill>
                  <a:schemeClr val="bg1"/>
                </a:solidFill>
              </a:rPr>
              <a:t>JFM and RLM</a:t>
            </a:r>
          </a:p>
        </p:txBody>
      </p:sp>
      <p:sp>
        <p:nvSpPr>
          <p:cNvPr id="14" name="Rectangle 13"/>
          <p:cNvSpPr/>
          <p:nvPr/>
        </p:nvSpPr>
        <p:spPr>
          <a:xfrm>
            <a:off x="570368" y="5268363"/>
            <a:ext cx="5466030" cy="1200329"/>
          </a:xfrm>
          <a:prstGeom prst="rect">
            <a:avLst/>
          </a:prstGeom>
        </p:spPr>
        <p:txBody>
          <a:bodyPr wrap="square">
            <a:spAutoFit/>
          </a:bodyPr>
          <a:lstStyle/>
          <a:p>
            <a:r>
              <a:rPr lang="en-US" dirty="0" err="1">
                <a:solidFill>
                  <a:schemeClr val="bg1"/>
                </a:solidFill>
              </a:rPr>
              <a:t>Zenos</a:t>
            </a:r>
            <a:r>
              <a:rPr lang="en-US" dirty="0">
                <a:solidFill>
                  <a:schemeClr val="bg1"/>
                </a:solidFill>
              </a:rPr>
              <a:t>: “…yea, thou </a:t>
            </a:r>
            <a:r>
              <a:rPr lang="en-US" dirty="0" err="1">
                <a:solidFill>
                  <a:schemeClr val="bg1"/>
                </a:solidFill>
              </a:rPr>
              <a:t>wast</a:t>
            </a:r>
            <a:r>
              <a:rPr lang="en-US" dirty="0">
                <a:solidFill>
                  <a:schemeClr val="bg1"/>
                </a:solidFill>
              </a:rPr>
              <a:t> merciful when I prayed concerning those who were mine enemies, and thou didst turn them to me.”</a:t>
            </a:r>
          </a:p>
          <a:p>
            <a:r>
              <a:rPr lang="en-US" dirty="0">
                <a:solidFill>
                  <a:schemeClr val="bg1"/>
                </a:solidFill>
              </a:rPr>
              <a:t>Alma 33:4</a:t>
            </a:r>
          </a:p>
        </p:txBody>
      </p:sp>
      <p:sp>
        <p:nvSpPr>
          <p:cNvPr id="15" name="Rectangle 14"/>
          <p:cNvSpPr/>
          <p:nvPr/>
        </p:nvSpPr>
        <p:spPr>
          <a:xfrm>
            <a:off x="6153712" y="4391200"/>
            <a:ext cx="5920972" cy="1754326"/>
          </a:xfrm>
          <a:prstGeom prst="rect">
            <a:avLst/>
          </a:prstGeom>
        </p:spPr>
        <p:txBody>
          <a:bodyPr wrap="square">
            <a:spAutoFit/>
          </a:bodyPr>
          <a:lstStyle/>
          <a:p>
            <a:pPr fontAlgn="base"/>
            <a:r>
              <a:rPr lang="en-US" dirty="0">
                <a:solidFill>
                  <a:schemeClr val="bg1"/>
                </a:solidFill>
              </a:rPr>
              <a:t>We need to:</a:t>
            </a:r>
          </a:p>
          <a:p>
            <a:pPr fontAlgn="base"/>
            <a:r>
              <a:rPr lang="en-US" dirty="0">
                <a:solidFill>
                  <a:schemeClr val="bg1"/>
                </a:solidFill>
              </a:rPr>
              <a:t>Act in loving and kind ways toward our enemies</a:t>
            </a:r>
          </a:p>
          <a:p>
            <a:pPr fontAlgn="base"/>
            <a:endParaRPr lang="en-US" dirty="0">
              <a:solidFill>
                <a:schemeClr val="bg1"/>
              </a:solidFill>
            </a:endParaRPr>
          </a:p>
          <a:p>
            <a:pPr fontAlgn="base"/>
            <a:r>
              <a:rPr lang="en-US" dirty="0">
                <a:solidFill>
                  <a:schemeClr val="bg1"/>
                </a:solidFill>
              </a:rPr>
              <a:t>Pray for them and asking for help in forgiving them</a:t>
            </a:r>
          </a:p>
          <a:p>
            <a:pPr fontAlgn="base"/>
            <a:endParaRPr lang="en-US" dirty="0">
              <a:solidFill>
                <a:schemeClr val="bg1"/>
              </a:solidFill>
            </a:endParaRPr>
          </a:p>
          <a:p>
            <a:pPr fontAlgn="base"/>
            <a:r>
              <a:rPr lang="en-US" dirty="0">
                <a:solidFill>
                  <a:schemeClr val="bg1"/>
                </a:solidFill>
              </a:rPr>
              <a:t>Be an example to them that have offended us in any manner</a:t>
            </a:r>
          </a:p>
        </p:txBody>
      </p:sp>
      <p:pic>
        <p:nvPicPr>
          <p:cNvPr id="5" name="Picture 4">
            <a:extLst>
              <a:ext uri="{FF2B5EF4-FFF2-40B4-BE49-F238E27FC236}">
                <a16:creationId xmlns:a16="http://schemas.microsoft.com/office/drawing/2014/main" id="{E8F688EB-5C71-46D8-9C0C-A5CB74DCD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788" y="855269"/>
            <a:ext cx="3487092" cy="1525603"/>
          </a:xfrm>
          <a:prstGeom prst="rect">
            <a:avLst/>
          </a:prstGeom>
        </p:spPr>
      </p:pic>
      <p:pic>
        <p:nvPicPr>
          <p:cNvPr id="7" name="Picture 6">
            <a:extLst>
              <a:ext uri="{FF2B5EF4-FFF2-40B4-BE49-F238E27FC236}">
                <a16:creationId xmlns:a16="http://schemas.microsoft.com/office/drawing/2014/main" id="{E61EE0E4-A505-4C72-85DB-076EDA70D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909" y="2537097"/>
            <a:ext cx="3448050" cy="2590800"/>
          </a:xfrm>
          <a:prstGeom prst="rect">
            <a:avLst/>
          </a:prstGeom>
        </p:spPr>
      </p:pic>
    </p:spTree>
    <p:extLst>
      <p:ext uri="{BB962C8B-B14F-4D97-AF65-F5344CB8AC3E}">
        <p14:creationId xmlns:p14="http://schemas.microsoft.com/office/powerpoint/2010/main" val="15223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2000"/>
                                        <p:tgtEl>
                                          <p:spTgt spid="13">
                                            <p:txEl>
                                              <p:pRg st="0" end="0"/>
                                            </p:txEl>
                                          </p:spTgt>
                                        </p:tgtEl>
                                      </p:cBhvr>
                                    </p:animEffect>
                                    <p:set>
                                      <p:cBhvr>
                                        <p:cTn id="23" dur="1" fill="hold">
                                          <p:stCondLst>
                                            <p:cond delay="1999"/>
                                          </p:stCondLst>
                                        </p:cTn>
                                        <p:tgtEl>
                                          <p:spTgt spid="13">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13">
                                            <p:txEl>
                                              <p:pRg st="1" end="1"/>
                                            </p:txEl>
                                          </p:spTgt>
                                        </p:tgtEl>
                                      </p:cBhvr>
                                    </p:animEffect>
                                    <p:set>
                                      <p:cBhvr>
                                        <p:cTn id="26" dur="1" fill="hold">
                                          <p:stCondLst>
                                            <p:cond delay="1999"/>
                                          </p:stCondLst>
                                        </p:cTn>
                                        <p:tgtEl>
                                          <p:spTgt spid="13">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11">
                                            <p:txEl>
                                              <p:pRg st="0" end="0"/>
                                            </p:txEl>
                                          </p:spTgt>
                                        </p:tgtEl>
                                      </p:cBhvr>
                                    </p:animEffect>
                                    <p:set>
                                      <p:cBhvr>
                                        <p:cTn id="29" dur="1" fill="hold">
                                          <p:stCondLst>
                                            <p:cond delay="1999"/>
                                          </p:stCondLst>
                                        </p:cTn>
                                        <p:tgtEl>
                                          <p:spTgt spid="11">
                                            <p:txEl>
                                              <p:pRg st="0" end="0"/>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2000"/>
                                        <p:tgtEl>
                                          <p:spTgt spid="11">
                                            <p:txEl>
                                              <p:pRg st="2" end="2"/>
                                            </p:txEl>
                                          </p:spTgt>
                                        </p:tgtEl>
                                      </p:cBhvr>
                                    </p:animEffect>
                                    <p:set>
                                      <p:cBhvr>
                                        <p:cTn id="32" dur="1" fill="hold">
                                          <p:stCondLst>
                                            <p:cond delay="1999"/>
                                          </p:stCondLst>
                                        </p:cTn>
                                        <p:tgtEl>
                                          <p:spTgt spid="11">
                                            <p:txEl>
                                              <p:pRg st="2" end="2"/>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2000"/>
                                        <p:tgtEl>
                                          <p:spTgt spid="11">
                                            <p:txEl>
                                              <p:pRg st="3" end="3"/>
                                            </p:txEl>
                                          </p:spTgt>
                                        </p:tgtEl>
                                      </p:cBhvr>
                                    </p:animEffect>
                                    <p:set>
                                      <p:cBhvr>
                                        <p:cTn id="35" dur="1" fill="hold">
                                          <p:stCondLst>
                                            <p:cond delay="1999"/>
                                          </p:stCondLst>
                                        </p:cTn>
                                        <p:tgtEl>
                                          <p:spTgt spid="11">
                                            <p:txEl>
                                              <p:pRg st="3" end="3"/>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2000"/>
                                        <p:tgtEl>
                                          <p:spTgt spid="11">
                                            <p:txEl>
                                              <p:pRg st="4" end="4"/>
                                            </p:txEl>
                                          </p:spTgt>
                                        </p:tgtEl>
                                      </p:cBhvr>
                                    </p:animEffect>
                                    <p:set>
                                      <p:cBhvr>
                                        <p:cTn id="38" dur="1" fill="hold">
                                          <p:stCondLst>
                                            <p:cond delay="1999"/>
                                          </p:stCondLst>
                                        </p:cTn>
                                        <p:tgtEl>
                                          <p:spTgt spid="11">
                                            <p:txEl>
                                              <p:pRg st="4" end="4"/>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3" grpId="0" build="allAtOnce"/>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E11295E-62FE-40AD-A150-F7E7E14EE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184087" y="6488668"/>
            <a:ext cx="2438400" cy="369332"/>
          </a:xfrm>
          <a:prstGeom prst="rect">
            <a:avLst/>
          </a:prstGeom>
          <a:noFill/>
        </p:spPr>
        <p:txBody>
          <a:bodyPr wrap="square" rtlCol="0">
            <a:spAutoFit/>
          </a:bodyPr>
          <a:lstStyle/>
          <a:p>
            <a:r>
              <a:rPr lang="en-US" dirty="0">
                <a:solidFill>
                  <a:schemeClr val="bg1"/>
                </a:solidFill>
              </a:rPr>
              <a:t>3 Nephi 12:48</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Being Perfect</a:t>
            </a:r>
          </a:p>
        </p:txBody>
      </p:sp>
      <p:grpSp>
        <p:nvGrpSpPr>
          <p:cNvPr id="5" name="Group 4"/>
          <p:cNvGrpSpPr/>
          <p:nvPr/>
        </p:nvGrpSpPr>
        <p:grpSpPr>
          <a:xfrm>
            <a:off x="181778" y="1129553"/>
            <a:ext cx="2823972" cy="1447800"/>
            <a:chOff x="965200" y="2286000"/>
            <a:chExt cx="7264400" cy="2743200"/>
          </a:xfrm>
        </p:grpSpPr>
        <p:grpSp>
          <p:nvGrpSpPr>
            <p:cNvPr id="6" name="Group 18"/>
            <p:cNvGrpSpPr/>
            <p:nvPr/>
          </p:nvGrpSpPr>
          <p:grpSpPr>
            <a:xfrm>
              <a:off x="965200" y="2286000"/>
              <a:ext cx="7264400" cy="2743200"/>
              <a:chOff x="965200" y="2286000"/>
              <a:chExt cx="7327900" cy="2743200"/>
            </a:xfrm>
          </p:grpSpPr>
          <p:sp>
            <p:nvSpPr>
              <p:cNvPr id="8" name="Rectangle 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1"/>
                <a:endCxn id="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117600" y="2514600"/>
              <a:ext cx="7010399" cy="1574521"/>
            </a:xfrm>
            <a:prstGeom prst="rect">
              <a:avLst/>
            </a:prstGeom>
            <a:noFill/>
          </p:spPr>
          <p:txBody>
            <a:bodyPr wrap="square" rtlCol="0">
              <a:spAutoFit/>
            </a:bodyPr>
            <a:lstStyle/>
            <a:p>
              <a:pPr algn="ctr"/>
              <a:r>
                <a:rPr lang="en-US" sz="2400" dirty="0">
                  <a:solidFill>
                    <a:schemeClr val="bg1"/>
                  </a:solidFill>
                </a:rPr>
                <a:t>Does Heavenly Father expect us to be perfect?</a:t>
              </a:r>
            </a:p>
          </p:txBody>
        </p:sp>
      </p:grpSp>
      <p:grpSp>
        <p:nvGrpSpPr>
          <p:cNvPr id="14" name="Group 13"/>
          <p:cNvGrpSpPr/>
          <p:nvPr/>
        </p:nvGrpSpPr>
        <p:grpSpPr>
          <a:xfrm>
            <a:off x="9053464" y="1104523"/>
            <a:ext cx="3013043" cy="1778252"/>
            <a:chOff x="965200" y="2240138"/>
            <a:chExt cx="7264400" cy="2789062"/>
          </a:xfrm>
        </p:grpSpPr>
        <p:grpSp>
          <p:nvGrpSpPr>
            <p:cNvPr id="15" name="Group 18"/>
            <p:cNvGrpSpPr/>
            <p:nvPr/>
          </p:nvGrpSpPr>
          <p:grpSpPr>
            <a:xfrm>
              <a:off x="965200" y="2286000"/>
              <a:ext cx="7264400" cy="2743200"/>
              <a:chOff x="965200" y="2286000"/>
              <a:chExt cx="7327900" cy="2743200"/>
            </a:xfrm>
          </p:grpSpPr>
          <p:sp>
            <p:nvSpPr>
              <p:cNvPr id="17" name="Rectangle 16"/>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a:endCxn id="18"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183083" y="2240138"/>
              <a:ext cx="7010398" cy="2274308"/>
            </a:xfrm>
            <a:prstGeom prst="rect">
              <a:avLst/>
            </a:prstGeom>
            <a:noFill/>
          </p:spPr>
          <p:txBody>
            <a:bodyPr wrap="square" rtlCol="0">
              <a:spAutoFit/>
            </a:bodyPr>
            <a:lstStyle/>
            <a:p>
              <a:pPr algn="ctr"/>
              <a:r>
                <a:rPr lang="en-US" sz="2400" dirty="0">
                  <a:solidFill>
                    <a:schemeClr val="bg1"/>
                  </a:solidFill>
                </a:rPr>
                <a:t>Do we need to become perfect in this life to enter the celestial kingdom?</a:t>
              </a:r>
            </a:p>
          </p:txBody>
        </p:sp>
      </p:grpSp>
      <p:grpSp>
        <p:nvGrpSpPr>
          <p:cNvPr id="22" name="Group 21"/>
          <p:cNvGrpSpPr/>
          <p:nvPr/>
        </p:nvGrpSpPr>
        <p:grpSpPr>
          <a:xfrm>
            <a:off x="1029831" y="4157804"/>
            <a:ext cx="3886200" cy="990600"/>
            <a:chOff x="965200" y="2286000"/>
            <a:chExt cx="7264400" cy="2743200"/>
          </a:xfrm>
        </p:grpSpPr>
        <p:grpSp>
          <p:nvGrpSpPr>
            <p:cNvPr id="23" name="Group 18"/>
            <p:cNvGrpSpPr/>
            <p:nvPr/>
          </p:nvGrpSpPr>
          <p:grpSpPr>
            <a:xfrm>
              <a:off x="965200" y="2286000"/>
              <a:ext cx="7264400" cy="2743200"/>
              <a:chOff x="965200" y="2286000"/>
              <a:chExt cx="7327900" cy="2743200"/>
            </a:xfrm>
          </p:grpSpPr>
          <p:sp>
            <p:nvSpPr>
              <p:cNvPr id="25" name="Rectangle 2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6" idx="1"/>
                <a:endCxn id="2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117601" y="2514600"/>
              <a:ext cx="7010398" cy="1278457"/>
            </a:xfrm>
            <a:prstGeom prst="rect">
              <a:avLst/>
            </a:prstGeom>
            <a:noFill/>
          </p:spPr>
          <p:txBody>
            <a:bodyPr wrap="square" rtlCol="0">
              <a:spAutoFit/>
            </a:bodyPr>
            <a:lstStyle/>
            <a:p>
              <a:pPr algn="ctr"/>
              <a:r>
                <a:rPr lang="en-US" sz="2400" dirty="0">
                  <a:solidFill>
                    <a:schemeClr val="bg1"/>
                  </a:solidFill>
                </a:rPr>
                <a:t>Can we ever be perfect?</a:t>
              </a:r>
            </a:p>
          </p:txBody>
        </p:sp>
      </p:gr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 name="Rectangle 32"/>
          <p:cNvSpPr/>
          <p:nvPr/>
        </p:nvSpPr>
        <p:spPr>
          <a:xfrm>
            <a:off x="5532129" y="4295980"/>
            <a:ext cx="5963185" cy="1938992"/>
          </a:xfrm>
          <a:prstGeom prst="rect">
            <a:avLst/>
          </a:prstGeom>
        </p:spPr>
        <p:txBody>
          <a:bodyPr wrap="square">
            <a:spAutoFit/>
          </a:bodyPr>
          <a:lstStyle/>
          <a:p>
            <a:r>
              <a:rPr lang="en-US" sz="2400" dirty="0">
                <a:solidFill>
                  <a:schemeClr val="bg1"/>
                </a:solidFill>
              </a:rPr>
              <a:t>Heavenly Father does not expect us to become perfect during our mortal lives but that as we diligently strive to keep the commandments and as we rely upon the Atonement, we can ultimately be perfected.</a:t>
            </a:r>
          </a:p>
        </p:txBody>
      </p:sp>
      <p:pic>
        <p:nvPicPr>
          <p:cNvPr id="30" name="Picture 29">
            <a:extLst>
              <a:ext uri="{FF2B5EF4-FFF2-40B4-BE49-F238E27FC236}">
                <a16:creationId xmlns:a16="http://schemas.microsoft.com/office/drawing/2014/main" id="{9E54A90B-BD46-48BF-A01A-E6E2C0E59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766" y="975935"/>
            <a:ext cx="5798697" cy="2787983"/>
          </a:xfrm>
          <a:prstGeom prst="rect">
            <a:avLst/>
          </a:prstGeom>
        </p:spPr>
      </p:pic>
    </p:spTree>
    <p:extLst>
      <p:ext uri="{BB962C8B-B14F-4D97-AF65-F5344CB8AC3E}">
        <p14:creationId xmlns:p14="http://schemas.microsoft.com/office/powerpoint/2010/main" val="5836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F7A3-FDE6-D9EA-F09B-CB222FB18A9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B9B705-7DA0-1703-A021-55A7522529E6}"/>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E46D767-9A5F-9752-4A51-DA58932D7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DD72BC30-5BD2-0336-73C6-086FF017757D}"/>
              </a:ext>
            </a:extLst>
          </p:cNvPr>
          <p:cNvSpPr txBox="1"/>
          <p:nvPr/>
        </p:nvSpPr>
        <p:spPr>
          <a:xfrm>
            <a:off x="1524000" y="383572"/>
            <a:ext cx="9144000" cy="2123658"/>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The Higher Law</a:t>
            </a:r>
          </a:p>
          <a:p>
            <a:pPr algn="ctr"/>
            <a:r>
              <a:rPr lang="en-US" sz="6600" dirty="0">
                <a:solidFill>
                  <a:schemeClr val="bg1"/>
                </a:solidFill>
                <a:latin typeface="Poor Richard" panose="02080502050505020702" pitchFamily="18" charset="0"/>
              </a:rPr>
              <a:t>3 Nephi 12</a:t>
            </a:r>
          </a:p>
        </p:txBody>
      </p:sp>
      <p:grpSp>
        <p:nvGrpSpPr>
          <p:cNvPr id="6" name="Group 5">
            <a:extLst>
              <a:ext uri="{FF2B5EF4-FFF2-40B4-BE49-F238E27FC236}">
                <a16:creationId xmlns:a16="http://schemas.microsoft.com/office/drawing/2014/main" id="{8DE4B4DF-663B-7B1D-570A-EBFF256F2D60}"/>
              </a:ext>
            </a:extLst>
          </p:cNvPr>
          <p:cNvGrpSpPr/>
          <p:nvPr/>
        </p:nvGrpSpPr>
        <p:grpSpPr>
          <a:xfrm rot="1195726">
            <a:off x="6627915" y="2908883"/>
            <a:ext cx="2831805" cy="2865120"/>
            <a:chOff x="2590800" y="2667000"/>
            <a:chExt cx="3886200" cy="3931920"/>
          </a:xfrm>
        </p:grpSpPr>
        <p:grpSp>
          <p:nvGrpSpPr>
            <p:cNvPr id="7" name="Group 13">
              <a:extLst>
                <a:ext uri="{FF2B5EF4-FFF2-40B4-BE49-F238E27FC236}">
                  <a16:creationId xmlns:a16="http://schemas.microsoft.com/office/drawing/2014/main" id="{3A676FBA-D1FE-1F56-6897-8BB911E9B972}"/>
                </a:ext>
              </a:extLst>
            </p:cNvPr>
            <p:cNvGrpSpPr/>
            <p:nvPr/>
          </p:nvGrpSpPr>
          <p:grpSpPr>
            <a:xfrm>
              <a:off x="3048000" y="2667000"/>
              <a:ext cx="2971800" cy="3931920"/>
              <a:chOff x="152400" y="152400"/>
              <a:chExt cx="4953000" cy="6553200"/>
            </a:xfrm>
          </p:grpSpPr>
          <p:sp>
            <p:nvSpPr>
              <p:cNvPr id="13" name="Rounded Rectangle 28">
                <a:extLst>
                  <a:ext uri="{FF2B5EF4-FFF2-40B4-BE49-F238E27FC236}">
                    <a16:creationId xmlns:a16="http://schemas.microsoft.com/office/drawing/2014/main" id="{21E81D9C-F708-B8D0-942F-774E716FEB6A}"/>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9">
                <a:extLst>
                  <a:ext uri="{FF2B5EF4-FFF2-40B4-BE49-F238E27FC236}">
                    <a16:creationId xmlns:a16="http://schemas.microsoft.com/office/drawing/2014/main" id="{278437DB-07F1-31B3-35C7-DD6531369AE5}"/>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0">
                <a:extLst>
                  <a:ext uri="{FF2B5EF4-FFF2-40B4-BE49-F238E27FC236}">
                    <a16:creationId xmlns:a16="http://schemas.microsoft.com/office/drawing/2014/main" id="{7A088B84-99AE-CBAE-198E-604089BFE6E1}"/>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AB0B9D1-D1F4-C8ED-4976-AE1A7EB6CE2A}"/>
                </a:ext>
              </a:extLst>
            </p:cNvPr>
            <p:cNvSpPr txBox="1"/>
            <p:nvPr/>
          </p:nvSpPr>
          <p:spPr>
            <a:xfrm>
              <a:off x="2590800" y="3200400"/>
              <a:ext cx="3886200" cy="181588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9" name="TextBox 8">
              <a:extLst>
                <a:ext uri="{FF2B5EF4-FFF2-40B4-BE49-F238E27FC236}">
                  <a16:creationId xmlns:a16="http://schemas.microsoft.com/office/drawing/2014/main" id="{CF40D272-FFC8-AC3E-CC04-9947A7A21230}"/>
                </a:ext>
              </a:extLst>
            </p:cNvPr>
            <p:cNvSpPr txBox="1"/>
            <p:nvPr/>
          </p:nvSpPr>
          <p:spPr>
            <a:xfrm>
              <a:off x="3124200" y="5257800"/>
              <a:ext cx="2667001" cy="63356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10" name="Straight Connector 9">
              <a:extLst>
                <a:ext uri="{FF2B5EF4-FFF2-40B4-BE49-F238E27FC236}">
                  <a16:creationId xmlns:a16="http://schemas.microsoft.com/office/drawing/2014/main" id="{E4250106-1990-0033-6CA3-CEB1584F51AD}"/>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9BFA69-11C6-2BA7-8207-531E4FB2F92B}"/>
                </a:ext>
              </a:extLst>
            </p:cNvPr>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7D8EC7-6919-F134-127E-7981DDF365A7}"/>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87EE311-6953-20B1-BE0B-ED7601117FC2}"/>
              </a:ext>
            </a:extLst>
          </p:cNvPr>
          <p:cNvGrpSpPr/>
          <p:nvPr/>
        </p:nvGrpSpPr>
        <p:grpSpPr>
          <a:xfrm rot="19673763">
            <a:off x="2139278" y="2937894"/>
            <a:ext cx="2165593" cy="2801129"/>
            <a:chOff x="436136" y="1029303"/>
            <a:chExt cx="1058317" cy="1331722"/>
          </a:xfrm>
          <a:blipFill>
            <a:blip r:embed="rId3"/>
            <a:tile tx="0" ty="0" sx="100000" sy="100000" flip="none" algn="tl"/>
          </a:blipFill>
        </p:grpSpPr>
        <p:grpSp>
          <p:nvGrpSpPr>
            <p:cNvPr id="17" name="Group 16">
              <a:extLst>
                <a:ext uri="{FF2B5EF4-FFF2-40B4-BE49-F238E27FC236}">
                  <a16:creationId xmlns:a16="http://schemas.microsoft.com/office/drawing/2014/main" id="{DBC06B71-D6D3-C171-1BD4-B7316692DD2C}"/>
                </a:ext>
              </a:extLst>
            </p:cNvPr>
            <p:cNvGrpSpPr/>
            <p:nvPr/>
          </p:nvGrpSpPr>
          <p:grpSpPr>
            <a:xfrm>
              <a:off x="436136" y="1029303"/>
              <a:ext cx="797425" cy="1240996"/>
              <a:chOff x="436136" y="1029303"/>
              <a:chExt cx="797425" cy="1240996"/>
            </a:xfrm>
            <a:grpFill/>
          </p:grpSpPr>
          <p:sp>
            <p:nvSpPr>
              <p:cNvPr id="21" name="Flowchart: Delay 20">
                <a:extLst>
                  <a:ext uri="{FF2B5EF4-FFF2-40B4-BE49-F238E27FC236}">
                    <a16:creationId xmlns:a16="http://schemas.microsoft.com/office/drawing/2014/main" id="{0316659A-4BB4-58DB-C7EF-269ED9C20345}"/>
                  </a:ext>
                </a:extLst>
              </p:cNvPr>
              <p:cNvSpPr/>
              <p:nvPr/>
            </p:nvSpPr>
            <p:spPr>
              <a:xfrm rot="16200000">
                <a:off x="158085" y="1307354"/>
                <a:ext cx="1240996" cy="684893"/>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a:extLst>
                  <a:ext uri="{FF2B5EF4-FFF2-40B4-BE49-F238E27FC236}">
                    <a16:creationId xmlns:a16="http://schemas.microsoft.com/office/drawing/2014/main" id="{085F6E6E-FA35-0FBD-E911-C89CEEF082C7}"/>
                  </a:ext>
                </a:extLst>
              </p:cNvPr>
              <p:cNvSpPr/>
              <p:nvPr/>
            </p:nvSpPr>
            <p:spPr>
              <a:xfrm rot="16200000">
                <a:off x="270617" y="1307354"/>
                <a:ext cx="1240996" cy="684893"/>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F1A72AA-67FA-44BB-63ED-90BF14BEDBAA}"/>
                </a:ext>
              </a:extLst>
            </p:cNvPr>
            <p:cNvGrpSpPr/>
            <p:nvPr/>
          </p:nvGrpSpPr>
          <p:grpSpPr>
            <a:xfrm rot="1351489">
              <a:off x="697028" y="1120029"/>
              <a:ext cx="797425" cy="1240996"/>
              <a:chOff x="436136" y="1029303"/>
              <a:chExt cx="797425" cy="1240996"/>
            </a:xfrm>
            <a:grpFill/>
          </p:grpSpPr>
          <p:sp>
            <p:nvSpPr>
              <p:cNvPr id="19" name="Flowchart: Delay 18">
                <a:extLst>
                  <a:ext uri="{FF2B5EF4-FFF2-40B4-BE49-F238E27FC236}">
                    <a16:creationId xmlns:a16="http://schemas.microsoft.com/office/drawing/2014/main" id="{4F2C759C-0FB1-935D-1B53-2B27F75148B7}"/>
                  </a:ext>
                </a:extLst>
              </p:cNvPr>
              <p:cNvSpPr/>
              <p:nvPr/>
            </p:nvSpPr>
            <p:spPr>
              <a:xfrm rot="16200000">
                <a:off x="158085" y="1307354"/>
                <a:ext cx="1240996" cy="684893"/>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EA22BBBE-125A-345C-5580-CD669CDA0CBD}"/>
                  </a:ext>
                </a:extLst>
              </p:cNvPr>
              <p:cNvSpPr/>
              <p:nvPr/>
            </p:nvSpPr>
            <p:spPr>
              <a:xfrm rot="16200000">
                <a:off x="270617" y="1307354"/>
                <a:ext cx="1240996" cy="684893"/>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0567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FABF83-0CF7-2265-54EC-6DD1A45FC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8C9F63F3-D09B-166E-1F84-33320959E920}"/>
              </a:ext>
            </a:extLst>
          </p:cNvPr>
          <p:cNvSpPr txBox="1"/>
          <p:nvPr/>
        </p:nvSpPr>
        <p:spPr>
          <a:xfrm>
            <a:off x="917058" y="1602777"/>
            <a:ext cx="6172200" cy="4524315"/>
          </a:xfrm>
          <a:prstGeom prst="rect">
            <a:avLst/>
          </a:prstGeom>
          <a:noFill/>
        </p:spPr>
        <p:txBody>
          <a:bodyPr wrap="square">
            <a:spAutoFit/>
          </a:bodyPr>
          <a:lstStyle/>
          <a:p>
            <a:r>
              <a:rPr lang="en-US" sz="2400" b="0" i="0" dirty="0">
                <a:solidFill>
                  <a:schemeClr val="bg1"/>
                </a:solidFill>
                <a:effectLst/>
              </a:rPr>
              <a:t>I am grateful to know that in spite of </a:t>
            </a:r>
            <a:r>
              <a:rPr lang="en-US" sz="2400" b="0" i="1" dirty="0">
                <a:solidFill>
                  <a:schemeClr val="bg1"/>
                </a:solidFill>
                <a:effectLst/>
              </a:rPr>
              <a:t>my</a:t>
            </a:r>
            <a:r>
              <a:rPr lang="en-US" sz="2400" b="0" i="0" dirty="0">
                <a:solidFill>
                  <a:schemeClr val="bg1"/>
                </a:solidFill>
                <a:effectLst/>
              </a:rPr>
              <a:t> imperfections, at least God is perfect—that at least He is, for example, able to love His enemies, because too often, due to the “natural man” and woman in us, you and I are sometimes that enemy. </a:t>
            </a:r>
          </a:p>
          <a:p>
            <a:endParaRPr lang="en-US" sz="2400" dirty="0">
              <a:solidFill>
                <a:schemeClr val="bg1"/>
              </a:solidFill>
            </a:endParaRPr>
          </a:p>
          <a:p>
            <a:r>
              <a:rPr lang="en-US" sz="2400" b="0" i="0" dirty="0">
                <a:solidFill>
                  <a:schemeClr val="bg1"/>
                </a:solidFill>
                <a:effectLst/>
              </a:rPr>
              <a:t>How grateful I am that at least God can bless those who despitefully use Him because, without wanting or intending to do so, we </a:t>
            </a:r>
            <a:r>
              <a:rPr lang="en-US" sz="2400" b="0" i="1" dirty="0">
                <a:solidFill>
                  <a:schemeClr val="bg1"/>
                </a:solidFill>
                <a:effectLst/>
              </a:rPr>
              <a:t>all</a:t>
            </a:r>
            <a:r>
              <a:rPr lang="en-US" sz="2400" b="0" i="0" dirty="0">
                <a:solidFill>
                  <a:schemeClr val="bg1"/>
                </a:solidFill>
                <a:effectLst/>
              </a:rPr>
              <a:t> despitefully use Him sometimes. </a:t>
            </a:r>
          </a:p>
          <a:p>
            <a:r>
              <a:rPr lang="en-US" sz="2400" b="0" i="0" dirty="0">
                <a:solidFill>
                  <a:schemeClr val="bg1"/>
                </a:solidFill>
                <a:effectLst/>
              </a:rPr>
              <a:t>Jeffrey R. Holland</a:t>
            </a:r>
            <a:endParaRPr lang="en-US" sz="2400" dirty="0">
              <a:solidFill>
                <a:schemeClr val="bg1"/>
              </a:solidFill>
            </a:endParaRPr>
          </a:p>
        </p:txBody>
      </p:sp>
      <p:pic>
        <p:nvPicPr>
          <p:cNvPr id="6" name="Picture 5">
            <a:extLst>
              <a:ext uri="{FF2B5EF4-FFF2-40B4-BE49-F238E27FC236}">
                <a16:creationId xmlns:a16="http://schemas.microsoft.com/office/drawing/2014/main" id="{A0A8CB65-99AE-2073-542D-7D0589F2B7A4}"/>
              </a:ext>
            </a:extLst>
          </p:cNvPr>
          <p:cNvPicPr>
            <a:picLocks noChangeAspect="1"/>
          </p:cNvPicPr>
          <p:nvPr/>
        </p:nvPicPr>
        <p:blipFill>
          <a:blip r:embed="rId3"/>
          <a:stretch>
            <a:fillRect/>
          </a:stretch>
        </p:blipFill>
        <p:spPr>
          <a:xfrm>
            <a:off x="7089258" y="1498194"/>
            <a:ext cx="4734063" cy="476913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2266665D-8D6F-D74D-33D5-EB9D9DAE4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27" y="192161"/>
            <a:ext cx="1045867" cy="1306033"/>
          </a:xfrm>
          <a:prstGeom prst="rect">
            <a:avLst/>
          </a:prstGeom>
        </p:spPr>
      </p:pic>
    </p:spTree>
    <p:extLst>
      <p:ext uri="{BB962C8B-B14F-4D97-AF65-F5344CB8AC3E}">
        <p14:creationId xmlns:p14="http://schemas.microsoft.com/office/powerpoint/2010/main" val="384628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15ABE9-5224-44B0-B166-BA69166D0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Doctrinal Mastery</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5486400" y="2133601"/>
            <a:ext cx="4495800" cy="1815882"/>
          </a:xfrm>
          <a:prstGeom prst="rect">
            <a:avLst/>
          </a:prstGeom>
        </p:spPr>
        <p:txBody>
          <a:bodyPr wrap="square">
            <a:spAutoFit/>
          </a:bodyPr>
          <a:lstStyle/>
          <a:p>
            <a:r>
              <a:rPr lang="en-US" sz="2800" dirty="0">
                <a:solidFill>
                  <a:schemeClr val="bg1"/>
                </a:solidFill>
              </a:rPr>
              <a:t>“Therefore I would that ye should be perfect even as I, or your Father who is in heaven is perfect.”</a:t>
            </a:r>
          </a:p>
        </p:txBody>
      </p:sp>
      <p:grpSp>
        <p:nvGrpSpPr>
          <p:cNvPr id="3" name="Group 32"/>
          <p:cNvGrpSpPr/>
          <p:nvPr/>
        </p:nvGrpSpPr>
        <p:grpSpPr>
          <a:xfrm>
            <a:off x="452672" y="1710261"/>
            <a:ext cx="3323595" cy="3362697"/>
            <a:chOff x="2571981" y="2667000"/>
            <a:chExt cx="3886200" cy="3931920"/>
          </a:xfrm>
        </p:grpSpPr>
        <p:grpSp>
          <p:nvGrpSpPr>
            <p:cNvPr id="5" name="Group 13"/>
            <p:cNvGrpSpPr/>
            <p:nvPr/>
          </p:nvGrpSpPr>
          <p:grpSpPr>
            <a:xfrm>
              <a:off x="3048000" y="2667000"/>
              <a:ext cx="2971800" cy="3931920"/>
              <a:chOff x="152400" y="152400"/>
              <a:chExt cx="4953000" cy="6553200"/>
            </a:xfrm>
          </p:grpSpPr>
          <p:sp>
            <p:nvSpPr>
              <p:cNvPr id="38" name="Rounded Rectangle 37"/>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2571981" y="3897549"/>
              <a:ext cx="3886200" cy="611788"/>
            </a:xfrm>
            <a:prstGeom prst="rect">
              <a:avLst/>
            </a:prstGeom>
            <a:noFill/>
          </p:spPr>
          <p:txBody>
            <a:bodyPr wrap="square" rtlCol="0">
              <a:spAutoFit/>
            </a:bodyPr>
            <a:lstStyle/>
            <a:p>
              <a:pPr algn="ctr"/>
              <a:r>
                <a:rPr lang="en-US" sz="2800" dirty="0">
                  <a:solidFill>
                    <a:srgbClr val="FFC000"/>
                  </a:solidFill>
                  <a:latin typeface="Californian FB" pitchFamily="18" charset="0"/>
                </a:rPr>
                <a:t>3 Nephi 12:48</a:t>
              </a:r>
            </a:p>
          </p:txBody>
        </p:sp>
        <p:sp>
          <p:nvSpPr>
            <p:cNvPr id="36" name="TextBox 35"/>
            <p:cNvSpPr txBox="1"/>
            <p:nvPr/>
          </p:nvSpPr>
          <p:spPr>
            <a:xfrm>
              <a:off x="3124200" y="5257800"/>
              <a:ext cx="2667000" cy="64701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37" name="Straight Connector 36"/>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ight Arrow 40"/>
          <p:cNvSpPr/>
          <p:nvPr/>
        </p:nvSpPr>
        <p:spPr>
          <a:xfrm>
            <a:off x="3978998" y="2725093"/>
            <a:ext cx="1295400" cy="914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2A82D9-4BAF-4C52-BBA5-6534218C1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729" y="3958628"/>
            <a:ext cx="3328657" cy="2496493"/>
          </a:xfrm>
          <a:prstGeom prst="ellipse">
            <a:avLst/>
          </a:prstGeom>
          <a:ln>
            <a:noFill/>
          </a:ln>
          <a:effectLst>
            <a:softEdge rad="112500"/>
          </a:effectLst>
        </p:spPr>
      </p:pic>
    </p:spTree>
    <p:extLst>
      <p:ext uri="{BB962C8B-B14F-4D97-AF65-F5344CB8AC3E}">
        <p14:creationId xmlns:p14="http://schemas.microsoft.com/office/powerpoint/2010/main" val="327113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250" fill="hold"/>
                                        <p:tgtEl>
                                          <p:spTgt spid="32"/>
                                        </p:tgtEl>
                                        <p:attrNameLst>
                                          <p:attrName>ppt_x</p:attrName>
                                        </p:attrNameLst>
                                      </p:cBhvr>
                                      <p:tavLst>
                                        <p:tav tm="0">
                                          <p:val>
                                            <p:strVal val="0-#ppt_w/2"/>
                                          </p:val>
                                        </p:tav>
                                        <p:tav tm="100000">
                                          <p:val>
                                            <p:strVal val="#ppt_x"/>
                                          </p:val>
                                        </p:tav>
                                      </p:tavLst>
                                    </p:anim>
                                    <p:anim calcmode="lin" valueType="num">
                                      <p:cBhvr additive="base">
                                        <p:cTn id="16" dur="12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549B3B2-6CAF-4AB7-888F-FDE32DE43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2616451" y="778598"/>
            <a:ext cx="8030424" cy="5786199"/>
          </a:xfrm>
          <a:prstGeom prst="rect">
            <a:avLst/>
          </a:prstGeom>
          <a:noFill/>
        </p:spPr>
        <p:txBody>
          <a:bodyPr wrap="square" rtlCol="0">
            <a:spAutoFit/>
          </a:bodyPr>
          <a:lstStyle/>
          <a:p>
            <a:pPr fontAlgn="base"/>
            <a:r>
              <a:rPr lang="en-US" sz="3200" dirty="0">
                <a:solidFill>
                  <a:schemeClr val="bg1"/>
                </a:solidFill>
              </a:rPr>
              <a:t> “We need not be dismayed if our earnest efforts toward perfection now seem so arduous [difficult] and endless. </a:t>
            </a:r>
          </a:p>
          <a:p>
            <a:pPr fontAlgn="base"/>
            <a:endParaRPr lang="en-US" sz="3200" dirty="0">
              <a:solidFill>
                <a:schemeClr val="bg1"/>
              </a:solidFill>
            </a:endParaRPr>
          </a:p>
          <a:p>
            <a:pPr fontAlgn="base"/>
            <a:r>
              <a:rPr lang="en-US" sz="3200" dirty="0">
                <a:solidFill>
                  <a:schemeClr val="bg1"/>
                </a:solidFill>
              </a:rPr>
              <a:t>Perfection is pending. </a:t>
            </a:r>
          </a:p>
          <a:p>
            <a:pPr fontAlgn="base"/>
            <a:endParaRPr lang="en-US" sz="3200" dirty="0">
              <a:solidFill>
                <a:schemeClr val="bg1"/>
              </a:solidFill>
            </a:endParaRPr>
          </a:p>
          <a:p>
            <a:pPr fontAlgn="base"/>
            <a:r>
              <a:rPr lang="en-US" sz="3200" dirty="0">
                <a:solidFill>
                  <a:schemeClr val="bg1"/>
                </a:solidFill>
              </a:rPr>
              <a:t>It can come in full only after the Resurrection and only through the Lord. </a:t>
            </a:r>
          </a:p>
          <a:p>
            <a:pPr fontAlgn="base"/>
            <a:endParaRPr lang="en-US" sz="3200" dirty="0">
              <a:solidFill>
                <a:schemeClr val="bg1"/>
              </a:solidFill>
            </a:endParaRPr>
          </a:p>
          <a:p>
            <a:pPr fontAlgn="base"/>
            <a:r>
              <a:rPr lang="en-US" sz="3200" dirty="0">
                <a:solidFill>
                  <a:schemeClr val="bg1"/>
                </a:solidFill>
              </a:rPr>
              <a:t>It awaits all who love him and keep his commandments” </a:t>
            </a:r>
          </a:p>
          <a:p>
            <a:pPr fontAlgn="base"/>
            <a:r>
              <a:rPr lang="en-US" dirty="0">
                <a:solidFill>
                  <a:schemeClr val="bg1"/>
                </a:solidFill>
              </a:rPr>
              <a:t>Elder Russell M. Nelson</a:t>
            </a:r>
          </a:p>
        </p:txBody>
      </p:sp>
      <p:pic>
        <p:nvPicPr>
          <p:cNvPr id="25" name="Picture 24" descr="russell m. nelson.jpg"/>
          <p:cNvPicPr>
            <a:picLocks noChangeAspect="1"/>
          </p:cNvPicPr>
          <p:nvPr/>
        </p:nvPicPr>
        <p:blipFill>
          <a:blip r:embed="rId3" cstate="print"/>
          <a:stretch>
            <a:fillRect/>
          </a:stretch>
        </p:blipFill>
        <p:spPr>
          <a:xfrm>
            <a:off x="407406" y="350822"/>
            <a:ext cx="1219200" cy="1524000"/>
          </a:xfrm>
          <a:prstGeom prst="rect">
            <a:avLst/>
          </a:prstGeom>
        </p:spPr>
      </p:pic>
    </p:spTree>
    <p:extLst>
      <p:ext uri="{BB962C8B-B14F-4D97-AF65-F5344CB8AC3E}">
        <p14:creationId xmlns:p14="http://schemas.microsoft.com/office/powerpoint/2010/main" val="15401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A46EC1-F86D-4083-BCEA-AF08C6DD3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298764" y="117693"/>
            <a:ext cx="10402432" cy="590931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Russell M. Nelson (“Perfection Pending,” </a:t>
            </a:r>
            <a:r>
              <a:rPr lang="en-US" i="1" dirty="0">
                <a:solidFill>
                  <a:schemeClr val="bg1"/>
                </a:solidFill>
              </a:rPr>
              <a:t>Ensign,</a:t>
            </a:r>
            <a:r>
              <a:rPr lang="en-US" dirty="0">
                <a:solidFill>
                  <a:schemeClr val="bg1"/>
                </a:solidFill>
              </a:rPr>
              <a:t> Nov. 1995, 88).</a:t>
            </a:r>
          </a:p>
          <a:p>
            <a:endParaRPr lang="en-US" dirty="0">
              <a:solidFill>
                <a:schemeClr val="bg1"/>
              </a:solidFill>
            </a:endParaRPr>
          </a:p>
          <a:p>
            <a:r>
              <a:rPr lang="en-US" dirty="0">
                <a:solidFill>
                  <a:schemeClr val="bg1"/>
                </a:solidFill>
              </a:rPr>
              <a:t>Wikipedia-- http://en.wikipedia.org/wiki/Beatitudes</a:t>
            </a:r>
          </a:p>
          <a:p>
            <a:endParaRPr lang="en-US" dirty="0">
              <a:solidFill>
                <a:schemeClr val="bg1"/>
              </a:solidFill>
            </a:endParaRPr>
          </a:p>
          <a:p>
            <a:r>
              <a:rPr lang="en-US" dirty="0">
                <a:solidFill>
                  <a:schemeClr val="bg1"/>
                </a:solidFill>
              </a:rPr>
              <a:t>Elder Carlos E. </a:t>
            </a:r>
            <a:r>
              <a:rPr lang="en-US" dirty="0" err="1">
                <a:solidFill>
                  <a:schemeClr val="bg1"/>
                </a:solidFill>
              </a:rPr>
              <a:t>Asay</a:t>
            </a:r>
            <a:r>
              <a:rPr lang="en-US" dirty="0">
                <a:solidFill>
                  <a:schemeClr val="bg1"/>
                </a:solidFill>
              </a:rPr>
              <a:t> (CR, April 1980) </a:t>
            </a:r>
          </a:p>
          <a:p>
            <a:endParaRPr lang="en-US" dirty="0">
              <a:solidFill>
                <a:schemeClr val="bg1"/>
              </a:solidFill>
            </a:endParaRPr>
          </a:p>
          <a:p>
            <a:pPr fontAlgn="base"/>
            <a:r>
              <a:rPr lang="en-US" dirty="0">
                <a:solidFill>
                  <a:schemeClr val="bg1"/>
                </a:solidFill>
              </a:rPr>
              <a:t>Robert C. Oaks </a:t>
            </a:r>
            <a:r>
              <a:rPr lang="en-US" i="1" dirty="0">
                <a:solidFill>
                  <a:schemeClr val="bg1"/>
                </a:solidFill>
              </a:rPr>
              <a:t>Sharing the Gospel </a:t>
            </a:r>
            <a:r>
              <a:rPr lang="en-US" dirty="0">
                <a:solidFill>
                  <a:schemeClr val="bg1"/>
                </a:solidFill>
              </a:rPr>
              <a:t>Oct. 2000 Gen. Conf.</a:t>
            </a:r>
          </a:p>
          <a:p>
            <a:pPr fontAlgn="base"/>
            <a:endParaRPr lang="en-US" dirty="0">
              <a:solidFill>
                <a:schemeClr val="bg1"/>
              </a:solidFill>
            </a:endParaRPr>
          </a:p>
          <a:p>
            <a:pPr fontAlgn="base"/>
            <a:r>
              <a:rPr lang="en-US" dirty="0">
                <a:solidFill>
                  <a:schemeClr val="bg1"/>
                </a:solidFill>
              </a:rPr>
              <a:t>Bruce R. McConkie </a:t>
            </a:r>
            <a:r>
              <a:rPr lang="en-US" i="1" dirty="0">
                <a:solidFill>
                  <a:schemeClr val="bg1"/>
                </a:solidFill>
              </a:rPr>
              <a:t>Doctrinal New Testament Commentary </a:t>
            </a:r>
            <a:r>
              <a:rPr lang="en-US" dirty="0">
                <a:solidFill>
                  <a:schemeClr val="bg1"/>
                </a:solidFill>
              </a:rPr>
              <a:t>1:223</a:t>
            </a:r>
          </a:p>
          <a:p>
            <a:pPr fontAlgn="base"/>
            <a:endParaRPr lang="en-US" dirty="0">
              <a:solidFill>
                <a:schemeClr val="bg1"/>
              </a:solidFill>
            </a:endParaRPr>
          </a:p>
          <a:p>
            <a:pPr fontAlgn="base"/>
            <a:r>
              <a:rPr lang="en-US" dirty="0">
                <a:solidFill>
                  <a:schemeClr val="bg1"/>
                </a:solidFill>
              </a:rPr>
              <a:t>Joseph Fielding McConkie and Robert L. Millet </a:t>
            </a:r>
            <a:r>
              <a:rPr lang="en-US" i="1" dirty="0">
                <a:solidFill>
                  <a:schemeClr val="bg1"/>
                </a:solidFill>
              </a:rPr>
              <a:t>Doctrinal Commentary of the Book of Mormon </a:t>
            </a:r>
            <a:r>
              <a:rPr lang="en-US" dirty="0">
                <a:solidFill>
                  <a:schemeClr val="bg1"/>
                </a:solidFill>
              </a:rPr>
              <a:t>Vol. 4 pgs. 69-77</a:t>
            </a:r>
          </a:p>
          <a:p>
            <a:pPr fontAlgn="base"/>
            <a:endParaRPr lang="en-US" dirty="0">
              <a:solidFill>
                <a:schemeClr val="bg1"/>
              </a:solidFill>
            </a:endParaRPr>
          </a:p>
          <a:p>
            <a:pPr fontAlgn="base"/>
            <a:r>
              <a:rPr lang="en-US" dirty="0">
                <a:solidFill>
                  <a:schemeClr val="bg1"/>
                </a:solidFill>
              </a:rPr>
              <a:t>Elder Jeffrey R. Holland (“Place No More for the Enemy of My Soul,”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2010, 44–45). </a:t>
            </a:r>
          </a:p>
          <a:p>
            <a:pPr fontAlgn="base"/>
            <a:r>
              <a:rPr lang="en-US" b="0" i="0" dirty="0">
                <a:solidFill>
                  <a:schemeClr val="bg1"/>
                </a:solidFill>
                <a:effectLst/>
              </a:rPr>
              <a:t>“</a:t>
            </a:r>
            <a:r>
              <a:rPr lang="en-US" b="0" i="0" u="none" strike="noStrike" dirty="0">
                <a:solidFill>
                  <a:schemeClr val="bg1"/>
                </a:solidFill>
                <a:effectLst/>
              </a:rPr>
              <a:t>Be Ye Therefore Perfect—Eventually</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2017, 41)</a:t>
            </a:r>
            <a:endParaRPr lang="en-US" dirty="0">
              <a:solidFill>
                <a:schemeClr val="bg1"/>
              </a:solidFill>
            </a:endParaRPr>
          </a:p>
          <a:p>
            <a:pPr fontAlgn="base"/>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28" name="Footer Placeholder 14">
            <a:extLst>
              <a:ext uri="{FF2B5EF4-FFF2-40B4-BE49-F238E27FC236}">
                <a16:creationId xmlns:a16="http://schemas.microsoft.com/office/drawing/2014/main" id="{B68F7015-DC12-4FB7-8273-E489CE7F9A39}"/>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86214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ED6E6D-8A60-49C8-B842-37C34293B4AA}"/>
              </a:ext>
            </a:extLst>
          </p:cNvPr>
          <p:cNvGraphicFramePr>
            <a:graphicFrameLocks noGrp="1"/>
          </p:cNvGraphicFramePr>
          <p:nvPr/>
        </p:nvGraphicFramePr>
        <p:xfrm>
          <a:off x="139826" y="67817"/>
          <a:ext cx="11910336" cy="3135630"/>
        </p:xfrm>
        <a:graphic>
          <a:graphicData uri="http://schemas.openxmlformats.org/drawingml/2006/table">
            <a:tbl>
              <a:tblPr firstRow="1" bandRow="1">
                <a:tableStyleId>{5940675A-B579-460E-94D1-54222C63F5DA}</a:tableStyleId>
              </a:tblPr>
              <a:tblGrid>
                <a:gridCol w="2232182">
                  <a:extLst>
                    <a:ext uri="{9D8B030D-6E8A-4147-A177-3AD203B41FA5}">
                      <a16:colId xmlns:a16="http://schemas.microsoft.com/office/drawing/2014/main" val="1018605235"/>
                    </a:ext>
                  </a:extLst>
                </a:gridCol>
                <a:gridCol w="2290527">
                  <a:extLst>
                    <a:ext uri="{9D8B030D-6E8A-4147-A177-3AD203B41FA5}">
                      <a16:colId xmlns:a16="http://schemas.microsoft.com/office/drawing/2014/main" val="767905789"/>
                    </a:ext>
                  </a:extLst>
                </a:gridCol>
                <a:gridCol w="7387627">
                  <a:extLst>
                    <a:ext uri="{9D8B030D-6E8A-4147-A177-3AD203B41FA5}">
                      <a16:colId xmlns:a16="http://schemas.microsoft.com/office/drawing/2014/main" val="2821882928"/>
                    </a:ext>
                  </a:extLst>
                </a:gridCol>
              </a:tblGrid>
              <a:tr h="370840">
                <a:tc>
                  <a:txBody>
                    <a:bodyPr/>
                    <a:lstStyle/>
                    <a:p>
                      <a:pPr algn="l" fontAlgn="base"/>
                      <a:r>
                        <a:rPr lang="en-US" b="0" i="0" cap="all" dirty="0">
                          <a:solidFill>
                            <a:schemeClr val="tx1"/>
                          </a:solidFill>
                          <a:effectLst/>
                          <a:latin typeface="Abadi" panose="020B0604020104020204" pitchFamily="34" charset="0"/>
                        </a:rPr>
                        <a:t>WHAT WAS THE TRADITIONAL UNDERSTANDING IN THE LAW OF MOSES?</a:t>
                      </a:r>
                    </a:p>
                  </a:txBody>
                  <a:tcPr marL="95250" marR="95250" marT="66675" marB="66675" anchor="b"/>
                </a:tc>
                <a:tc>
                  <a:txBody>
                    <a:bodyPr/>
                    <a:lstStyle/>
                    <a:p>
                      <a:pPr algn="l" fontAlgn="base"/>
                      <a:r>
                        <a:rPr lang="en-US" b="0" i="0" cap="all" dirty="0">
                          <a:solidFill>
                            <a:schemeClr val="tx1"/>
                          </a:solidFill>
                          <a:effectLst/>
                          <a:latin typeface="Abadi" panose="020B0604020104020204" pitchFamily="34" charset="0"/>
                        </a:rPr>
                        <a:t>HOW DID THE SAVIOR COUNSEL THE NEPHITES TO LIVE?</a:t>
                      </a:r>
                    </a:p>
                  </a:txBody>
                  <a:tcPr marL="95250" marR="95250" marT="66675" marB="66675" anchor="b"/>
                </a:tc>
                <a:tc>
                  <a:txBody>
                    <a:bodyPr/>
                    <a:lstStyle/>
                    <a:p>
                      <a:pPr algn="l" fontAlgn="base"/>
                      <a:r>
                        <a:rPr lang="en-US" b="0" i="0" cap="all" dirty="0">
                          <a:solidFill>
                            <a:schemeClr val="tx1"/>
                          </a:solidFill>
                          <a:effectLst/>
                          <a:latin typeface="Abadi" panose="020B0604020104020204" pitchFamily="34" charset="0"/>
                        </a:rPr>
                        <a:t>WHAT MIGHT A YOUNG MAN OR WOMAN DO TO FOLLOW THE SAVIOR’S TEACHING TODAY?</a:t>
                      </a:r>
                    </a:p>
                  </a:txBody>
                  <a:tcPr marL="95250" marR="95250" marT="66675" marB="66675" anchor="b"/>
                </a:tc>
                <a:extLst>
                  <a:ext uri="{0D108BD9-81ED-4DB2-BD59-A6C34878D82A}">
                    <a16:rowId xmlns:a16="http://schemas.microsoft.com/office/drawing/2014/main" val="3568630727"/>
                  </a:ext>
                </a:extLst>
              </a:tr>
              <a:tr h="370840">
                <a:tc>
                  <a:txBody>
                    <a:bodyPr/>
                    <a:lstStyle/>
                    <a:p>
                      <a:pPr algn="l" fontAlgn="base"/>
                      <a:r>
                        <a:rPr lang="en-US" u="none" strike="noStrike" dirty="0">
                          <a:solidFill>
                            <a:schemeClr val="tx1"/>
                          </a:solidFill>
                          <a:effectLst/>
                        </a:rPr>
                        <a:t>3 Nephi 12:21</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12:22–26</a:t>
                      </a:r>
                      <a:endParaRPr lang="en-US" dirty="0">
                        <a:solidFill>
                          <a:schemeClr val="tx1"/>
                        </a:solidFill>
                        <a:effectLst/>
                      </a:endParaRP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extLst>
                  <a:ext uri="{0D108BD9-81ED-4DB2-BD59-A6C34878D82A}">
                    <a16:rowId xmlns:a16="http://schemas.microsoft.com/office/drawing/2014/main" val="3628180257"/>
                  </a:ext>
                </a:extLst>
              </a:tr>
              <a:tr h="370840">
                <a:tc>
                  <a:txBody>
                    <a:bodyPr/>
                    <a:lstStyle/>
                    <a:p>
                      <a:pPr algn="l" fontAlgn="base"/>
                      <a:r>
                        <a:rPr lang="en-US" u="none" strike="noStrike" dirty="0">
                          <a:solidFill>
                            <a:schemeClr val="tx1"/>
                          </a:solidFill>
                          <a:effectLst/>
                        </a:rPr>
                        <a:t>3 Nephi 12:27</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12:28–30</a:t>
                      </a:r>
                      <a:endParaRPr lang="en-US" dirty="0">
                        <a:solidFill>
                          <a:schemeClr val="tx1"/>
                        </a:solidFill>
                        <a:effectLst/>
                      </a:endParaRP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extLst>
                  <a:ext uri="{0D108BD9-81ED-4DB2-BD59-A6C34878D82A}">
                    <a16:rowId xmlns:a16="http://schemas.microsoft.com/office/drawing/2014/main" val="402569468"/>
                  </a:ext>
                </a:extLst>
              </a:tr>
              <a:tr h="370840">
                <a:tc>
                  <a:txBody>
                    <a:bodyPr/>
                    <a:lstStyle/>
                    <a:p>
                      <a:pPr algn="l" fontAlgn="base"/>
                      <a:r>
                        <a:rPr lang="en-US" u="none" strike="noStrike" dirty="0">
                          <a:solidFill>
                            <a:schemeClr val="tx1"/>
                          </a:solidFill>
                          <a:effectLst/>
                        </a:rPr>
                        <a:t>3 Nephi 12:38</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12:39–42</a:t>
                      </a:r>
                      <a:endParaRPr lang="en-US" dirty="0">
                        <a:solidFill>
                          <a:schemeClr val="tx1"/>
                        </a:solidFill>
                        <a:effectLst/>
                      </a:endParaRP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extLst>
                  <a:ext uri="{0D108BD9-81ED-4DB2-BD59-A6C34878D82A}">
                    <a16:rowId xmlns:a16="http://schemas.microsoft.com/office/drawing/2014/main" val="3664259329"/>
                  </a:ext>
                </a:extLst>
              </a:tr>
              <a:tr h="370840">
                <a:tc>
                  <a:txBody>
                    <a:bodyPr/>
                    <a:lstStyle/>
                    <a:p>
                      <a:pPr algn="l" fontAlgn="base"/>
                      <a:r>
                        <a:rPr lang="en-US" u="none" strike="noStrike" dirty="0">
                          <a:solidFill>
                            <a:schemeClr val="tx1"/>
                          </a:solidFill>
                          <a:effectLst/>
                        </a:rPr>
                        <a:t>3 Nephi 12:43</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12:44–45</a:t>
                      </a:r>
                      <a:endParaRPr lang="en-US" dirty="0">
                        <a:solidFill>
                          <a:schemeClr val="tx1"/>
                        </a:solidFill>
                        <a:effectLst/>
                      </a:endParaRPr>
                    </a:p>
                  </a:txBody>
                  <a:tcPr marL="95250" marR="95250" marT="66675" marB="66675" anchor="ctr"/>
                </a:tc>
                <a:tc>
                  <a:txBody>
                    <a:bodyPr/>
                    <a:lstStyle/>
                    <a:p>
                      <a:pPr algn="l" fontAlgn="ctr"/>
                      <a:r>
                        <a:rPr lang="en-US" dirty="0">
                          <a:solidFill>
                            <a:schemeClr val="tx1"/>
                          </a:solidFill>
                          <a:effectLst/>
                        </a:rPr>
                        <a:t> </a:t>
                      </a:r>
                    </a:p>
                  </a:txBody>
                  <a:tcPr marL="95250" marR="95250" marT="66675" marB="66675" anchor="ctr"/>
                </a:tc>
                <a:extLst>
                  <a:ext uri="{0D108BD9-81ED-4DB2-BD59-A6C34878D82A}">
                    <a16:rowId xmlns:a16="http://schemas.microsoft.com/office/drawing/2014/main" val="3665595472"/>
                  </a:ext>
                </a:extLst>
              </a:tr>
            </a:tbl>
          </a:graphicData>
        </a:graphic>
      </p:graphicFrame>
      <p:graphicFrame>
        <p:nvGraphicFramePr>
          <p:cNvPr id="3" name="Table 2">
            <a:extLst>
              <a:ext uri="{FF2B5EF4-FFF2-40B4-BE49-F238E27FC236}">
                <a16:creationId xmlns:a16="http://schemas.microsoft.com/office/drawing/2014/main" id="{7FCCF2BE-D648-49DB-A2BC-7D7406F9D079}"/>
              </a:ext>
            </a:extLst>
          </p:cNvPr>
          <p:cNvGraphicFramePr>
            <a:graphicFrameLocks noGrp="1"/>
          </p:cNvGraphicFramePr>
          <p:nvPr>
            <p:extLst>
              <p:ext uri="{D42A27DB-BD31-4B8C-83A1-F6EECF244321}">
                <p14:modId xmlns:p14="http://schemas.microsoft.com/office/powerpoint/2010/main" val="2788380635"/>
              </p:ext>
            </p:extLst>
          </p:nvPr>
        </p:nvGraphicFramePr>
        <p:xfrm>
          <a:off x="139826" y="3410782"/>
          <a:ext cx="11910336" cy="3135630"/>
        </p:xfrm>
        <a:graphic>
          <a:graphicData uri="http://schemas.openxmlformats.org/drawingml/2006/table">
            <a:tbl>
              <a:tblPr firstRow="1" bandRow="1">
                <a:tableStyleId>{5940675A-B579-460E-94D1-54222C63F5DA}</a:tableStyleId>
              </a:tblPr>
              <a:tblGrid>
                <a:gridCol w="2232182">
                  <a:extLst>
                    <a:ext uri="{9D8B030D-6E8A-4147-A177-3AD203B41FA5}">
                      <a16:colId xmlns:a16="http://schemas.microsoft.com/office/drawing/2014/main" val="1018605235"/>
                    </a:ext>
                  </a:extLst>
                </a:gridCol>
                <a:gridCol w="2290527">
                  <a:extLst>
                    <a:ext uri="{9D8B030D-6E8A-4147-A177-3AD203B41FA5}">
                      <a16:colId xmlns:a16="http://schemas.microsoft.com/office/drawing/2014/main" val="767905789"/>
                    </a:ext>
                  </a:extLst>
                </a:gridCol>
                <a:gridCol w="7387627">
                  <a:extLst>
                    <a:ext uri="{9D8B030D-6E8A-4147-A177-3AD203B41FA5}">
                      <a16:colId xmlns:a16="http://schemas.microsoft.com/office/drawing/2014/main" val="2821882928"/>
                    </a:ext>
                  </a:extLst>
                </a:gridCol>
              </a:tblGrid>
              <a:tr h="370840">
                <a:tc>
                  <a:txBody>
                    <a:bodyPr/>
                    <a:lstStyle/>
                    <a:p>
                      <a:pPr algn="l" fontAlgn="base"/>
                      <a:r>
                        <a:rPr lang="en-US" b="0" i="0" cap="all" dirty="0">
                          <a:solidFill>
                            <a:schemeClr val="tx1"/>
                          </a:solidFill>
                          <a:effectLst/>
                          <a:latin typeface="Abadi" panose="020B0604020104020204" pitchFamily="34" charset="0"/>
                        </a:rPr>
                        <a:t>WHAT WAS THE TRADITIONAL UNDERSTANDING IN THE LAW OF MOSES?</a:t>
                      </a:r>
                    </a:p>
                  </a:txBody>
                  <a:tcPr marL="95250" marR="95250" marT="66675" marB="66675" anchor="b"/>
                </a:tc>
                <a:tc>
                  <a:txBody>
                    <a:bodyPr/>
                    <a:lstStyle/>
                    <a:p>
                      <a:pPr algn="l" fontAlgn="base"/>
                      <a:r>
                        <a:rPr lang="en-US" b="0" i="0" cap="all" dirty="0">
                          <a:solidFill>
                            <a:schemeClr val="tx1"/>
                          </a:solidFill>
                          <a:effectLst/>
                          <a:latin typeface="Abadi" panose="020B0604020104020204" pitchFamily="34" charset="0"/>
                        </a:rPr>
                        <a:t>HOW DID THE SAVIOR COUNSEL THE NEPHITES TO LIVE?</a:t>
                      </a:r>
                    </a:p>
                  </a:txBody>
                  <a:tcPr marL="95250" marR="95250" marT="66675" marB="66675" anchor="b"/>
                </a:tc>
                <a:tc>
                  <a:txBody>
                    <a:bodyPr/>
                    <a:lstStyle/>
                    <a:p>
                      <a:pPr algn="l" fontAlgn="base"/>
                      <a:r>
                        <a:rPr lang="en-US" b="0" i="0" cap="all" dirty="0">
                          <a:solidFill>
                            <a:schemeClr val="tx1"/>
                          </a:solidFill>
                          <a:effectLst/>
                          <a:latin typeface="Abadi" panose="020B0604020104020204" pitchFamily="34" charset="0"/>
                        </a:rPr>
                        <a:t>WHAT MIGHT A YOUNG MAN OR WOMAN DO TO FOLLOW THE SAVIOR’S TEACHING TODAY?</a:t>
                      </a:r>
                    </a:p>
                  </a:txBody>
                  <a:tcPr marL="95250" marR="95250" marT="66675" marB="66675" anchor="b"/>
                </a:tc>
                <a:extLst>
                  <a:ext uri="{0D108BD9-81ED-4DB2-BD59-A6C34878D82A}">
                    <a16:rowId xmlns:a16="http://schemas.microsoft.com/office/drawing/2014/main" val="3568630727"/>
                  </a:ext>
                </a:extLst>
              </a:tr>
              <a:tr h="370840">
                <a:tc>
                  <a:txBody>
                    <a:bodyPr/>
                    <a:lstStyle/>
                    <a:p>
                      <a:pPr algn="l" fontAlgn="base"/>
                      <a:r>
                        <a:rPr lang="en-US" u="none" strike="noStrike" dirty="0">
                          <a:solidFill>
                            <a:schemeClr val="tx1"/>
                          </a:solidFill>
                          <a:effectLst/>
                        </a:rPr>
                        <a:t>3 Nephi 12:21</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12:22–26</a:t>
                      </a:r>
                      <a:endParaRPr lang="en-US" dirty="0">
                        <a:solidFill>
                          <a:schemeClr val="tx1"/>
                        </a:solidFill>
                        <a:effectLst/>
                      </a:endParaRP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extLst>
                  <a:ext uri="{0D108BD9-81ED-4DB2-BD59-A6C34878D82A}">
                    <a16:rowId xmlns:a16="http://schemas.microsoft.com/office/drawing/2014/main" val="3628180257"/>
                  </a:ext>
                </a:extLst>
              </a:tr>
              <a:tr h="370840">
                <a:tc>
                  <a:txBody>
                    <a:bodyPr/>
                    <a:lstStyle/>
                    <a:p>
                      <a:pPr algn="l" fontAlgn="base"/>
                      <a:r>
                        <a:rPr lang="en-US" u="none" strike="noStrike" dirty="0">
                          <a:solidFill>
                            <a:schemeClr val="tx1"/>
                          </a:solidFill>
                          <a:effectLst/>
                        </a:rPr>
                        <a:t>3 Nephi 12:27</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12:28–30</a:t>
                      </a:r>
                      <a:endParaRPr lang="en-US" dirty="0">
                        <a:solidFill>
                          <a:schemeClr val="tx1"/>
                        </a:solidFill>
                        <a:effectLst/>
                      </a:endParaRP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extLst>
                  <a:ext uri="{0D108BD9-81ED-4DB2-BD59-A6C34878D82A}">
                    <a16:rowId xmlns:a16="http://schemas.microsoft.com/office/drawing/2014/main" val="402569468"/>
                  </a:ext>
                </a:extLst>
              </a:tr>
              <a:tr h="370840">
                <a:tc>
                  <a:txBody>
                    <a:bodyPr/>
                    <a:lstStyle/>
                    <a:p>
                      <a:pPr algn="l" fontAlgn="base"/>
                      <a:r>
                        <a:rPr lang="en-US" u="none" strike="noStrike" dirty="0">
                          <a:solidFill>
                            <a:schemeClr val="tx1"/>
                          </a:solidFill>
                          <a:effectLst/>
                        </a:rPr>
                        <a:t>3 Nephi 12:38</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12:39–42</a:t>
                      </a:r>
                      <a:endParaRPr lang="en-US" dirty="0">
                        <a:solidFill>
                          <a:schemeClr val="tx1"/>
                        </a:solidFill>
                        <a:effectLst/>
                      </a:endParaRPr>
                    </a:p>
                  </a:txBody>
                  <a:tcPr marL="95250" marR="95250" marT="66675" marB="66675" anchor="ctr"/>
                </a:tc>
                <a:tc>
                  <a:txBody>
                    <a:bodyPr/>
                    <a:lstStyle/>
                    <a:p>
                      <a:pPr algn="l" fontAlgn="ctr"/>
                      <a:r>
                        <a:rPr lang="en-US">
                          <a:solidFill>
                            <a:schemeClr val="tx1"/>
                          </a:solidFill>
                          <a:effectLst/>
                        </a:rPr>
                        <a:t> </a:t>
                      </a:r>
                    </a:p>
                  </a:txBody>
                  <a:tcPr marL="95250" marR="95250" marT="66675" marB="66675" anchor="ctr"/>
                </a:tc>
                <a:extLst>
                  <a:ext uri="{0D108BD9-81ED-4DB2-BD59-A6C34878D82A}">
                    <a16:rowId xmlns:a16="http://schemas.microsoft.com/office/drawing/2014/main" val="3664259329"/>
                  </a:ext>
                </a:extLst>
              </a:tr>
              <a:tr h="370840">
                <a:tc>
                  <a:txBody>
                    <a:bodyPr/>
                    <a:lstStyle/>
                    <a:p>
                      <a:pPr algn="l" fontAlgn="base"/>
                      <a:r>
                        <a:rPr lang="en-US" u="none" strike="noStrike" dirty="0">
                          <a:solidFill>
                            <a:schemeClr val="tx1"/>
                          </a:solidFill>
                          <a:effectLst/>
                        </a:rPr>
                        <a:t>3 Nephi 12:43</a:t>
                      </a:r>
                      <a:endParaRPr lang="en-US" dirty="0">
                        <a:solidFill>
                          <a:schemeClr val="tx1"/>
                        </a:solidFill>
                        <a:effectLst/>
                      </a:endParaRPr>
                    </a:p>
                  </a:txBody>
                  <a:tcPr marL="95250" marR="95250" marT="66675" marB="66675" anchor="ctr"/>
                </a:tc>
                <a:tc>
                  <a:txBody>
                    <a:bodyPr/>
                    <a:lstStyle/>
                    <a:p>
                      <a:pPr algn="l" fontAlgn="base"/>
                      <a:r>
                        <a:rPr lang="en-US" u="none" strike="noStrike" dirty="0">
                          <a:solidFill>
                            <a:schemeClr val="tx1"/>
                          </a:solidFill>
                          <a:effectLst/>
                        </a:rPr>
                        <a:t>3 Nephi 12:44–45</a:t>
                      </a:r>
                      <a:endParaRPr lang="en-US" dirty="0">
                        <a:solidFill>
                          <a:schemeClr val="tx1"/>
                        </a:solidFill>
                        <a:effectLst/>
                      </a:endParaRPr>
                    </a:p>
                  </a:txBody>
                  <a:tcPr marL="95250" marR="95250" marT="66675" marB="66675" anchor="ctr"/>
                </a:tc>
                <a:tc>
                  <a:txBody>
                    <a:bodyPr/>
                    <a:lstStyle/>
                    <a:p>
                      <a:pPr algn="l" fontAlgn="ctr"/>
                      <a:r>
                        <a:rPr lang="en-US" dirty="0">
                          <a:solidFill>
                            <a:schemeClr val="tx1"/>
                          </a:solidFill>
                          <a:effectLst/>
                        </a:rPr>
                        <a:t> </a:t>
                      </a:r>
                    </a:p>
                  </a:txBody>
                  <a:tcPr marL="95250" marR="95250" marT="66675" marB="66675" anchor="ctr"/>
                </a:tc>
                <a:extLst>
                  <a:ext uri="{0D108BD9-81ED-4DB2-BD59-A6C34878D82A}">
                    <a16:rowId xmlns:a16="http://schemas.microsoft.com/office/drawing/2014/main" val="3665595472"/>
                  </a:ext>
                </a:extLst>
              </a:tr>
            </a:tbl>
          </a:graphicData>
        </a:graphic>
      </p:graphicFrame>
    </p:spTree>
    <p:extLst>
      <p:ext uri="{BB962C8B-B14F-4D97-AF65-F5344CB8AC3E}">
        <p14:creationId xmlns:p14="http://schemas.microsoft.com/office/powerpoint/2010/main" val="6165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24FC4B-699A-B67E-96CD-A8427CD70667}"/>
              </a:ext>
            </a:extLst>
          </p:cNvPr>
          <p:cNvGraphicFramePr>
            <a:graphicFrameLocks noGrp="1"/>
          </p:cNvGraphicFramePr>
          <p:nvPr>
            <p:extLst>
              <p:ext uri="{D42A27DB-BD31-4B8C-83A1-F6EECF244321}">
                <p14:modId xmlns:p14="http://schemas.microsoft.com/office/powerpoint/2010/main" val="2793277054"/>
              </p:ext>
            </p:extLst>
          </p:nvPr>
        </p:nvGraphicFramePr>
        <p:xfrm>
          <a:off x="309526" y="1114233"/>
          <a:ext cx="11418186" cy="5527040"/>
        </p:xfrm>
        <a:graphic>
          <a:graphicData uri="http://schemas.openxmlformats.org/drawingml/2006/table">
            <a:tbl>
              <a:tblPr firstRow="1" bandRow="1">
                <a:tableStyleId>{5940675A-B579-460E-94D1-54222C63F5DA}</a:tableStyleId>
              </a:tblPr>
              <a:tblGrid>
                <a:gridCol w="2104065">
                  <a:extLst>
                    <a:ext uri="{9D8B030D-6E8A-4147-A177-3AD203B41FA5}">
                      <a16:colId xmlns:a16="http://schemas.microsoft.com/office/drawing/2014/main" val="2462814608"/>
                    </a:ext>
                  </a:extLst>
                </a:gridCol>
                <a:gridCol w="9314121">
                  <a:extLst>
                    <a:ext uri="{9D8B030D-6E8A-4147-A177-3AD203B41FA5}">
                      <a16:colId xmlns:a16="http://schemas.microsoft.com/office/drawing/2014/main" val="1422864885"/>
                    </a:ext>
                  </a:extLst>
                </a:gridCol>
              </a:tblGrid>
              <a:tr h="370840">
                <a:tc>
                  <a:txBody>
                    <a:bodyPr/>
                    <a:lstStyle/>
                    <a:p>
                      <a:pPr algn="l" fontAlgn="base"/>
                      <a:r>
                        <a:rPr lang="en-US" sz="1600" b="1" i="0" dirty="0">
                          <a:effectLst/>
                          <a:latin typeface="+mn-lt"/>
                        </a:rPr>
                        <a:t>Reference</a:t>
                      </a:r>
                    </a:p>
                  </a:txBody>
                  <a:tcPr anchor="ctr"/>
                </a:tc>
                <a:tc>
                  <a:txBody>
                    <a:bodyPr/>
                    <a:lstStyle/>
                    <a:p>
                      <a:pPr algn="l" fontAlgn="base"/>
                      <a:r>
                        <a:rPr lang="en-US" sz="1600" b="1" i="0">
                          <a:effectLst/>
                          <a:latin typeface="+mn-lt"/>
                        </a:rPr>
                        <a:t>Attribute</a:t>
                      </a:r>
                    </a:p>
                  </a:txBody>
                  <a:tcPr anchor="ctr"/>
                </a:tc>
                <a:extLst>
                  <a:ext uri="{0D108BD9-81ED-4DB2-BD59-A6C34878D82A}">
                    <a16:rowId xmlns:a16="http://schemas.microsoft.com/office/drawing/2014/main" val="2626144038"/>
                  </a:ext>
                </a:extLst>
              </a:tr>
              <a:tr h="370840">
                <a:tc>
                  <a:txBody>
                    <a:bodyPr/>
                    <a:lstStyle/>
                    <a:p>
                      <a:pPr fontAlgn="base"/>
                      <a:r>
                        <a:rPr lang="en-US" sz="1600" b="1" i="0" u="none" strike="noStrike" dirty="0">
                          <a:effectLst/>
                          <a:latin typeface="+mn-lt"/>
                        </a:rPr>
                        <a:t>3 Nephi 12:3</a:t>
                      </a:r>
                      <a:endParaRPr lang="en-US" sz="1600" b="0" i="0" dirty="0">
                        <a:effectLst/>
                        <a:latin typeface="+mn-lt"/>
                      </a:endParaRPr>
                    </a:p>
                  </a:txBody>
                  <a:tcPr anchor="ctr"/>
                </a:tc>
                <a:tc>
                  <a:txBody>
                    <a:bodyPr/>
                    <a:lstStyle/>
                    <a:p>
                      <a:pPr fontAlgn="base"/>
                      <a:r>
                        <a:rPr lang="en-US" sz="1600" b="1" i="0" dirty="0">
                          <a:effectLst/>
                          <a:latin typeface="+mn-lt"/>
                        </a:rPr>
                        <a:t>Poor in spirit.</a:t>
                      </a:r>
                      <a:r>
                        <a:rPr lang="en-US" sz="1600" b="0" i="0" dirty="0">
                          <a:effectLst/>
                          <a:latin typeface="+mn-lt"/>
                        </a:rPr>
                        <a:t> To be humble, or “to recognize gratefully [one’s] dependence on the Lord—to understand that [one has] constant need for His support. Humility is an acknowledgment that [one’s] talents and abilities are gifts from God” (</a:t>
                      </a:r>
                      <a:r>
                        <a:rPr lang="en-US" sz="1600" b="0" i="1" dirty="0">
                          <a:effectLst/>
                          <a:latin typeface="+mn-lt"/>
                        </a:rPr>
                        <a:t>True to the Faith: A Gospel Reference</a:t>
                      </a:r>
                      <a:r>
                        <a:rPr lang="en-US" sz="1600" b="0" i="0" dirty="0">
                          <a:effectLst/>
                          <a:latin typeface="+mn-lt"/>
                        </a:rPr>
                        <a:t> [2004], </a:t>
                      </a:r>
                      <a:r>
                        <a:rPr lang="en-US" sz="1600" b="0" i="0" u="none" strike="noStrike" dirty="0">
                          <a:effectLst/>
                          <a:latin typeface="+mn-lt"/>
                        </a:rPr>
                        <a:t>86</a:t>
                      </a:r>
                      <a:r>
                        <a:rPr lang="en-US" sz="1600" b="0" i="0" dirty="0">
                          <a:effectLst/>
                          <a:latin typeface="+mn-lt"/>
                        </a:rPr>
                        <a:t>).</a:t>
                      </a:r>
                    </a:p>
                  </a:txBody>
                  <a:tcPr anchor="ctr"/>
                </a:tc>
                <a:extLst>
                  <a:ext uri="{0D108BD9-81ED-4DB2-BD59-A6C34878D82A}">
                    <a16:rowId xmlns:a16="http://schemas.microsoft.com/office/drawing/2014/main" val="2175667145"/>
                  </a:ext>
                </a:extLst>
              </a:tr>
              <a:tr h="370840">
                <a:tc>
                  <a:txBody>
                    <a:bodyPr/>
                    <a:lstStyle/>
                    <a:p>
                      <a:pPr fontAlgn="base"/>
                      <a:r>
                        <a:rPr lang="en-US" sz="1600" b="1" i="0" u="none" strike="noStrike" dirty="0">
                          <a:effectLst/>
                          <a:latin typeface="+mn-lt"/>
                        </a:rPr>
                        <a:t>3 Nephi 12:4</a:t>
                      </a:r>
                      <a:endParaRPr lang="en-US" sz="1600" b="0" i="0" dirty="0">
                        <a:effectLst/>
                        <a:latin typeface="+mn-lt"/>
                      </a:endParaRPr>
                    </a:p>
                  </a:txBody>
                  <a:tcPr anchor="ctr"/>
                </a:tc>
                <a:tc>
                  <a:txBody>
                    <a:bodyPr/>
                    <a:lstStyle/>
                    <a:p>
                      <a:pPr fontAlgn="base"/>
                      <a:r>
                        <a:rPr lang="en-US" sz="1600" b="1" i="0">
                          <a:effectLst/>
                          <a:latin typeface="+mn-lt"/>
                        </a:rPr>
                        <a:t>Mourn.</a:t>
                      </a:r>
                      <a:r>
                        <a:rPr lang="en-US" sz="1600" b="0" i="0">
                          <a:effectLst/>
                          <a:latin typeface="+mn-lt"/>
                        </a:rPr>
                        <a:t> To feel and express sorrow about something. A person may mourn for the trials of mortality that they and others experience. A person may also mourn because of sorrow for sin.</a:t>
                      </a:r>
                    </a:p>
                  </a:txBody>
                  <a:tcPr anchor="ctr"/>
                </a:tc>
                <a:extLst>
                  <a:ext uri="{0D108BD9-81ED-4DB2-BD59-A6C34878D82A}">
                    <a16:rowId xmlns:a16="http://schemas.microsoft.com/office/drawing/2014/main" val="3392083241"/>
                  </a:ext>
                </a:extLst>
              </a:tr>
              <a:tr h="370840">
                <a:tc>
                  <a:txBody>
                    <a:bodyPr/>
                    <a:lstStyle/>
                    <a:p>
                      <a:pPr fontAlgn="base"/>
                      <a:r>
                        <a:rPr lang="en-US" sz="1600" b="1" i="0" u="none" strike="noStrike" dirty="0">
                          <a:effectLst/>
                          <a:latin typeface="+mn-lt"/>
                        </a:rPr>
                        <a:t>3 Nephi 12:5</a:t>
                      </a:r>
                      <a:r>
                        <a:rPr lang="en-US" sz="1600" b="1" i="0" dirty="0">
                          <a:effectLst/>
                          <a:latin typeface="+mn-lt"/>
                        </a:rPr>
                        <a:t> </a:t>
                      </a:r>
                      <a:endParaRPr lang="en-US" sz="1600" b="0" i="0" dirty="0">
                        <a:effectLst/>
                        <a:latin typeface="+mn-lt"/>
                      </a:endParaRPr>
                    </a:p>
                  </a:txBody>
                  <a:tcPr anchor="ctr"/>
                </a:tc>
                <a:tc>
                  <a:txBody>
                    <a:bodyPr/>
                    <a:lstStyle/>
                    <a:p>
                      <a:pPr fontAlgn="base"/>
                      <a:r>
                        <a:rPr lang="en-US" sz="1600" b="1" i="0" dirty="0">
                          <a:effectLst/>
                          <a:latin typeface="+mn-lt"/>
                        </a:rPr>
                        <a:t>Meek.</a:t>
                      </a:r>
                      <a:r>
                        <a:rPr lang="en-US" sz="1600" b="0" i="0" dirty="0">
                          <a:effectLst/>
                          <a:latin typeface="+mn-lt"/>
                        </a:rPr>
                        <a:t> To be “Godfearing, righteous, humble, teachable, and patient under suffering” (Guide to the Scriptures, “</a:t>
                      </a:r>
                      <a:r>
                        <a:rPr lang="en-US" sz="1600" b="0" i="0" u="none" strike="noStrike" dirty="0">
                          <a:effectLst/>
                          <a:latin typeface="+mn-lt"/>
                        </a:rPr>
                        <a:t>Meek, Meekness</a:t>
                      </a:r>
                      <a:r>
                        <a:rPr lang="en-US" sz="1600" b="0" i="0" dirty="0">
                          <a:effectLst/>
                          <a:latin typeface="+mn-lt"/>
                        </a:rPr>
                        <a:t>,” scriptures.ChurchofJesusChrist.org).</a:t>
                      </a:r>
                    </a:p>
                  </a:txBody>
                  <a:tcPr anchor="ctr"/>
                </a:tc>
                <a:extLst>
                  <a:ext uri="{0D108BD9-81ED-4DB2-BD59-A6C34878D82A}">
                    <a16:rowId xmlns:a16="http://schemas.microsoft.com/office/drawing/2014/main" val="2089352152"/>
                  </a:ext>
                </a:extLst>
              </a:tr>
              <a:tr h="370840">
                <a:tc>
                  <a:txBody>
                    <a:bodyPr/>
                    <a:lstStyle/>
                    <a:p>
                      <a:pPr fontAlgn="base"/>
                      <a:r>
                        <a:rPr lang="en-US" sz="1600" b="1" i="0" u="none" strike="noStrike" dirty="0">
                          <a:effectLst/>
                          <a:latin typeface="+mn-lt"/>
                        </a:rPr>
                        <a:t>3 Nephi 12:6</a:t>
                      </a:r>
                      <a:endParaRPr lang="en-US" sz="1600" b="0" i="0" dirty="0">
                        <a:effectLst/>
                        <a:latin typeface="+mn-lt"/>
                      </a:endParaRPr>
                    </a:p>
                  </a:txBody>
                  <a:tcPr anchor="ctr"/>
                </a:tc>
                <a:tc>
                  <a:txBody>
                    <a:bodyPr/>
                    <a:lstStyle/>
                    <a:p>
                      <a:pPr fontAlgn="base"/>
                      <a:r>
                        <a:rPr lang="en-US" sz="1600" b="1" i="0">
                          <a:effectLst/>
                          <a:latin typeface="+mn-lt"/>
                        </a:rPr>
                        <a:t>Hunger and thirst after righteousness.</a:t>
                      </a:r>
                      <a:r>
                        <a:rPr lang="en-US" sz="1600" b="0" i="0">
                          <a:effectLst/>
                          <a:latin typeface="+mn-lt"/>
                        </a:rPr>
                        <a:t> To have a great desire to know and do the will of God.</a:t>
                      </a:r>
                    </a:p>
                  </a:txBody>
                  <a:tcPr anchor="ctr"/>
                </a:tc>
                <a:extLst>
                  <a:ext uri="{0D108BD9-81ED-4DB2-BD59-A6C34878D82A}">
                    <a16:rowId xmlns:a16="http://schemas.microsoft.com/office/drawing/2014/main" val="1475745594"/>
                  </a:ext>
                </a:extLst>
              </a:tr>
              <a:tr h="370840">
                <a:tc>
                  <a:txBody>
                    <a:bodyPr/>
                    <a:lstStyle/>
                    <a:p>
                      <a:pPr fontAlgn="base"/>
                      <a:r>
                        <a:rPr lang="en-US" sz="1600" b="1" i="0" u="none" strike="noStrike" dirty="0">
                          <a:effectLst/>
                          <a:latin typeface="+mn-lt"/>
                        </a:rPr>
                        <a:t>3 Nephi 12:7</a:t>
                      </a:r>
                      <a:endParaRPr lang="en-US" sz="1600" b="0" i="0" dirty="0">
                        <a:effectLst/>
                        <a:latin typeface="+mn-lt"/>
                      </a:endParaRPr>
                    </a:p>
                  </a:txBody>
                  <a:tcPr anchor="ctr"/>
                </a:tc>
                <a:tc>
                  <a:txBody>
                    <a:bodyPr/>
                    <a:lstStyle/>
                    <a:p>
                      <a:pPr fontAlgn="base"/>
                      <a:r>
                        <a:rPr lang="en-US" sz="1600" b="1" i="0" dirty="0">
                          <a:effectLst/>
                          <a:latin typeface="+mn-lt"/>
                        </a:rPr>
                        <a:t>Merciful.</a:t>
                      </a:r>
                      <a:r>
                        <a:rPr lang="en-US" sz="1600" b="0" i="0" dirty="0">
                          <a:effectLst/>
                          <a:latin typeface="+mn-lt"/>
                        </a:rPr>
                        <a:t> To be “compassionate, respectful, forgiving, gentle, and patient, even when you are aware of others’ shortcomings” (</a:t>
                      </a:r>
                      <a:r>
                        <a:rPr lang="en-US" sz="1600" b="0" i="1" dirty="0">
                          <a:effectLst/>
                          <a:latin typeface="+mn-lt"/>
                        </a:rPr>
                        <a:t>True to the Faith</a:t>
                      </a:r>
                      <a:r>
                        <a:rPr lang="en-US" sz="1600" b="0" i="0" dirty="0">
                          <a:effectLst/>
                          <a:latin typeface="+mn-lt"/>
                        </a:rPr>
                        <a:t>, </a:t>
                      </a:r>
                      <a:r>
                        <a:rPr lang="en-US" sz="1600" b="0" i="0" u="none" strike="noStrike" dirty="0">
                          <a:effectLst/>
                          <a:latin typeface="+mn-lt"/>
                        </a:rPr>
                        <a:t>103</a:t>
                      </a:r>
                      <a:r>
                        <a:rPr lang="en-US" sz="1600" b="0" i="0" dirty="0">
                          <a:effectLst/>
                          <a:latin typeface="+mn-lt"/>
                        </a:rPr>
                        <a:t>).</a:t>
                      </a:r>
                    </a:p>
                  </a:txBody>
                  <a:tcPr anchor="ctr"/>
                </a:tc>
                <a:extLst>
                  <a:ext uri="{0D108BD9-81ED-4DB2-BD59-A6C34878D82A}">
                    <a16:rowId xmlns:a16="http://schemas.microsoft.com/office/drawing/2014/main" val="1516569755"/>
                  </a:ext>
                </a:extLst>
              </a:tr>
              <a:tr h="370840">
                <a:tc>
                  <a:txBody>
                    <a:bodyPr/>
                    <a:lstStyle/>
                    <a:p>
                      <a:pPr fontAlgn="base"/>
                      <a:r>
                        <a:rPr lang="en-US" sz="1600" b="1" i="0" u="none" strike="noStrike" dirty="0">
                          <a:effectLst/>
                          <a:latin typeface="+mn-lt"/>
                        </a:rPr>
                        <a:t>3 Nephi 12:8</a:t>
                      </a:r>
                      <a:endParaRPr lang="en-US" sz="1600" b="0" i="0" dirty="0">
                        <a:effectLst/>
                        <a:latin typeface="+mn-lt"/>
                      </a:endParaRPr>
                    </a:p>
                  </a:txBody>
                  <a:tcPr anchor="ctr"/>
                </a:tc>
                <a:tc>
                  <a:txBody>
                    <a:bodyPr/>
                    <a:lstStyle/>
                    <a:p>
                      <a:pPr fontAlgn="base"/>
                      <a:r>
                        <a:rPr lang="en-US" sz="1600" b="1" i="0" dirty="0">
                          <a:effectLst/>
                          <a:latin typeface="+mn-lt"/>
                        </a:rPr>
                        <a:t>Pure in heart.</a:t>
                      </a:r>
                      <a:r>
                        <a:rPr lang="en-US" sz="1600" b="0" i="0" dirty="0">
                          <a:effectLst/>
                          <a:latin typeface="+mn-lt"/>
                        </a:rPr>
                        <a:t> To be counted among those who “love the Lord, who seek to follow Him and keep His commandments, who are striving to live virtuous lives and endure faithfully to the end. The pure in heart are those who control their thoughts to keep themselves free from immoral fantasies and deeds” (Sheldon F. Child, “</a:t>
                      </a:r>
                      <a:r>
                        <a:rPr lang="en-US" sz="1600" b="0" i="0" u="none" strike="noStrike" dirty="0">
                          <a:effectLst/>
                          <a:latin typeface="+mn-lt"/>
                        </a:rPr>
                        <a:t>Words of Jesus: Chastity</a:t>
                      </a:r>
                      <a:r>
                        <a:rPr lang="en-US" sz="1600" b="0" i="0" dirty="0">
                          <a:effectLst/>
                          <a:latin typeface="+mn-lt"/>
                        </a:rPr>
                        <a:t>,” </a:t>
                      </a:r>
                      <a:r>
                        <a:rPr lang="en-US" sz="1600" b="0" i="1" dirty="0">
                          <a:effectLst/>
                          <a:latin typeface="+mn-lt"/>
                        </a:rPr>
                        <a:t>Ensign</a:t>
                      </a:r>
                      <a:r>
                        <a:rPr lang="en-US" sz="1600" b="0" i="0" dirty="0">
                          <a:effectLst/>
                          <a:latin typeface="+mn-lt"/>
                        </a:rPr>
                        <a:t> or </a:t>
                      </a:r>
                      <a:r>
                        <a:rPr lang="en-US" sz="1600" b="0" i="1" dirty="0">
                          <a:effectLst/>
                          <a:latin typeface="+mn-lt"/>
                        </a:rPr>
                        <a:t>Liahona</a:t>
                      </a:r>
                      <a:r>
                        <a:rPr lang="en-US" sz="1600" b="0" i="0" dirty="0">
                          <a:effectLst/>
                          <a:latin typeface="+mn-lt"/>
                        </a:rPr>
                        <a:t>, Jan. 2003, 44).</a:t>
                      </a:r>
                    </a:p>
                  </a:txBody>
                  <a:tcPr anchor="ctr"/>
                </a:tc>
                <a:extLst>
                  <a:ext uri="{0D108BD9-81ED-4DB2-BD59-A6C34878D82A}">
                    <a16:rowId xmlns:a16="http://schemas.microsoft.com/office/drawing/2014/main" val="985628464"/>
                  </a:ext>
                </a:extLst>
              </a:tr>
              <a:tr h="370840">
                <a:tc>
                  <a:txBody>
                    <a:bodyPr/>
                    <a:lstStyle/>
                    <a:p>
                      <a:pPr fontAlgn="base"/>
                      <a:r>
                        <a:rPr lang="en-US" sz="1600" b="1" i="0" u="none" strike="noStrike" dirty="0">
                          <a:effectLst/>
                          <a:latin typeface="+mn-lt"/>
                        </a:rPr>
                        <a:t>3 Nephi 12:9</a:t>
                      </a:r>
                      <a:endParaRPr lang="en-US" sz="1600" b="0" i="0" dirty="0">
                        <a:effectLst/>
                        <a:latin typeface="+mn-lt"/>
                      </a:endParaRPr>
                    </a:p>
                  </a:txBody>
                  <a:tcPr anchor="ctr"/>
                </a:tc>
                <a:tc>
                  <a:txBody>
                    <a:bodyPr/>
                    <a:lstStyle/>
                    <a:p>
                      <a:pPr fontAlgn="base"/>
                      <a:r>
                        <a:rPr lang="en-US" sz="1600" b="1" i="0" dirty="0">
                          <a:effectLst/>
                          <a:latin typeface="+mn-lt"/>
                        </a:rPr>
                        <a:t>Peacemaker.</a:t>
                      </a:r>
                      <a:r>
                        <a:rPr lang="en-US" sz="1600" b="0" i="0" dirty="0">
                          <a:effectLst/>
                          <a:latin typeface="+mn-lt"/>
                        </a:rPr>
                        <a:t> “To help people find common ground when others are seeing differences” (Henry B. Eyring, “</a:t>
                      </a:r>
                      <a:r>
                        <a:rPr lang="en-US" sz="1600" b="0" i="0" u="none" strike="noStrike" dirty="0">
                          <a:effectLst/>
                          <a:latin typeface="+mn-lt"/>
                        </a:rPr>
                        <a:t>Learning in the Priesthood</a:t>
                      </a:r>
                      <a:r>
                        <a:rPr lang="en-US" sz="1600" b="0" i="0" dirty="0">
                          <a:effectLst/>
                          <a:latin typeface="+mn-lt"/>
                        </a:rPr>
                        <a:t>,” </a:t>
                      </a:r>
                      <a:r>
                        <a:rPr lang="en-US" sz="1600" b="0" i="1" dirty="0">
                          <a:effectLst/>
                          <a:latin typeface="+mn-lt"/>
                        </a:rPr>
                        <a:t>Ensign</a:t>
                      </a:r>
                      <a:r>
                        <a:rPr lang="en-US" sz="1600" b="0" i="0" dirty="0">
                          <a:effectLst/>
                          <a:latin typeface="+mn-lt"/>
                        </a:rPr>
                        <a:t> or </a:t>
                      </a:r>
                      <a:r>
                        <a:rPr lang="en-US" sz="1600" b="0" i="1" dirty="0">
                          <a:effectLst/>
                          <a:latin typeface="+mn-lt"/>
                        </a:rPr>
                        <a:t>Liahona</a:t>
                      </a:r>
                      <a:r>
                        <a:rPr lang="en-US" sz="1600" b="0" i="0" dirty="0">
                          <a:effectLst/>
                          <a:latin typeface="+mn-lt"/>
                        </a:rPr>
                        <a:t>, May 2011, 63).</a:t>
                      </a:r>
                    </a:p>
                  </a:txBody>
                  <a:tcPr anchor="ctr"/>
                </a:tc>
                <a:extLst>
                  <a:ext uri="{0D108BD9-81ED-4DB2-BD59-A6C34878D82A}">
                    <a16:rowId xmlns:a16="http://schemas.microsoft.com/office/drawing/2014/main" val="1871622066"/>
                  </a:ext>
                </a:extLst>
              </a:tr>
              <a:tr h="370840">
                <a:tc>
                  <a:txBody>
                    <a:bodyPr/>
                    <a:lstStyle/>
                    <a:p>
                      <a:pPr fontAlgn="base"/>
                      <a:r>
                        <a:rPr lang="en-US" sz="1600" b="1" i="0" u="none" strike="noStrike" dirty="0">
                          <a:effectLst/>
                          <a:latin typeface="+mn-lt"/>
                        </a:rPr>
                        <a:t>3 Nephi 12:10–12 </a:t>
                      </a:r>
                      <a:endParaRPr lang="en-US" sz="1600" b="0" i="0" dirty="0">
                        <a:effectLst/>
                        <a:latin typeface="+mn-lt"/>
                      </a:endParaRPr>
                    </a:p>
                  </a:txBody>
                  <a:tcPr anchor="ctr"/>
                </a:tc>
                <a:tc>
                  <a:txBody>
                    <a:bodyPr/>
                    <a:lstStyle/>
                    <a:p>
                      <a:pPr fontAlgn="base"/>
                      <a:r>
                        <a:rPr lang="en-US" sz="1600" b="1" i="0" dirty="0">
                          <a:effectLst/>
                          <a:latin typeface="+mn-lt"/>
                        </a:rPr>
                        <a:t>Persecuted for Christ’s name’s sake.</a:t>
                      </a:r>
                      <a:r>
                        <a:rPr lang="en-US" sz="1600" b="0" i="0" dirty="0">
                          <a:effectLst/>
                          <a:latin typeface="+mn-lt"/>
                        </a:rPr>
                        <a:t> To be willing to obey and defend Jesus Christ and His teachings, even when one may be mocked or mistreated for doing so.</a:t>
                      </a:r>
                    </a:p>
                  </a:txBody>
                  <a:tcPr anchor="ctr"/>
                </a:tc>
                <a:extLst>
                  <a:ext uri="{0D108BD9-81ED-4DB2-BD59-A6C34878D82A}">
                    <a16:rowId xmlns:a16="http://schemas.microsoft.com/office/drawing/2014/main" val="3569039889"/>
                  </a:ext>
                </a:extLst>
              </a:tr>
            </a:tbl>
          </a:graphicData>
        </a:graphic>
      </p:graphicFrame>
      <p:sp>
        <p:nvSpPr>
          <p:cNvPr id="23" name="TextBox 22">
            <a:extLst>
              <a:ext uri="{FF2B5EF4-FFF2-40B4-BE49-F238E27FC236}">
                <a16:creationId xmlns:a16="http://schemas.microsoft.com/office/drawing/2014/main" id="{585F427F-5889-4CEF-9422-CDA8C024C4B6}"/>
              </a:ext>
            </a:extLst>
          </p:cNvPr>
          <p:cNvSpPr txBox="1"/>
          <p:nvPr/>
        </p:nvSpPr>
        <p:spPr>
          <a:xfrm>
            <a:off x="2804337" y="411721"/>
            <a:ext cx="6097772" cy="523220"/>
          </a:xfrm>
          <a:prstGeom prst="rect">
            <a:avLst/>
          </a:prstGeom>
          <a:noFill/>
        </p:spPr>
        <p:txBody>
          <a:bodyPr wrap="square">
            <a:spAutoFit/>
          </a:bodyPr>
          <a:lstStyle/>
          <a:p>
            <a:pPr algn="ctr"/>
            <a:r>
              <a:rPr lang="en-US" sz="2800" dirty="0">
                <a:latin typeface="Abadi" panose="020B0604020104020204" pitchFamily="34" charset="0"/>
              </a:rPr>
              <a:t>The Beatitudes</a:t>
            </a:r>
          </a:p>
        </p:txBody>
      </p:sp>
    </p:spTree>
    <p:extLst>
      <p:ext uri="{BB962C8B-B14F-4D97-AF65-F5344CB8AC3E}">
        <p14:creationId xmlns:p14="http://schemas.microsoft.com/office/powerpoint/2010/main" val="1275946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8915400" cy="6863417"/>
          </a:xfrm>
          <a:prstGeom prst="rect">
            <a:avLst/>
          </a:prstGeom>
          <a:noFill/>
        </p:spPr>
        <p:txBody>
          <a:bodyPr wrap="square" rtlCol="0">
            <a:spAutoFit/>
          </a:bodyPr>
          <a:lstStyle/>
          <a:p>
            <a:pPr algn="ctr"/>
            <a:r>
              <a:rPr lang="en-US" sz="2800" dirty="0"/>
              <a:t>Matthew Chapter 5: 3-11</a:t>
            </a:r>
          </a:p>
          <a:p>
            <a:pPr algn="ctr"/>
            <a:r>
              <a:rPr lang="en-US" sz="2800" dirty="0"/>
              <a:t>  The Beatitudes</a:t>
            </a:r>
          </a:p>
          <a:p>
            <a:pPr algn="ctr"/>
            <a:endParaRPr lang="en-US" sz="2400" dirty="0"/>
          </a:p>
          <a:p>
            <a:pPr marL="514350" indent="-514350">
              <a:buAutoNum type="arabicPeriod"/>
            </a:pPr>
            <a:r>
              <a:rPr lang="en-US" sz="2400" dirty="0"/>
              <a:t>Blessed are the poor in spirit</a:t>
            </a:r>
          </a:p>
          <a:p>
            <a:pPr marL="514350" indent="-514350">
              <a:buAutoNum type="arabicPeriod"/>
            </a:pPr>
            <a:endParaRPr lang="en-US" sz="2400" dirty="0"/>
          </a:p>
          <a:p>
            <a:pPr marL="514350" indent="-514350">
              <a:buAutoNum type="arabicPeriod"/>
            </a:pPr>
            <a:r>
              <a:rPr lang="en-US" sz="2400" dirty="0"/>
              <a:t>Blessed are they that morn</a:t>
            </a:r>
          </a:p>
          <a:p>
            <a:pPr marL="514350" indent="-514350">
              <a:buAutoNum type="arabicPeriod"/>
            </a:pPr>
            <a:endParaRPr lang="en-US" sz="2400" dirty="0"/>
          </a:p>
          <a:p>
            <a:pPr marL="514350" indent="-514350">
              <a:buAutoNum type="arabicPeriod"/>
            </a:pPr>
            <a:r>
              <a:rPr lang="en-US" sz="2400" dirty="0"/>
              <a:t>Blessed are the meek</a:t>
            </a:r>
          </a:p>
          <a:p>
            <a:pPr marL="514350" indent="-514350">
              <a:buAutoNum type="arabicPeriod"/>
            </a:pPr>
            <a:endParaRPr lang="en-US" sz="2400" dirty="0"/>
          </a:p>
          <a:p>
            <a:pPr marL="514350" indent="-514350">
              <a:buAutoNum type="arabicPeriod"/>
            </a:pPr>
            <a:r>
              <a:rPr lang="en-US" sz="2400" dirty="0"/>
              <a:t>Blessed are they which do hunger and thirst after righteousness</a:t>
            </a:r>
          </a:p>
          <a:p>
            <a:pPr marL="514350" indent="-514350">
              <a:buAutoNum type="arabicPeriod"/>
            </a:pPr>
            <a:endParaRPr lang="en-US" sz="2400" dirty="0"/>
          </a:p>
          <a:p>
            <a:pPr marL="514350" indent="-514350">
              <a:buAutoNum type="arabicPeriod"/>
            </a:pPr>
            <a:r>
              <a:rPr lang="en-US" sz="2400" dirty="0"/>
              <a:t>Blessed are the merciful</a:t>
            </a:r>
          </a:p>
          <a:p>
            <a:pPr marL="514350" indent="-514350">
              <a:buAutoNum type="arabicPeriod"/>
            </a:pPr>
            <a:endParaRPr lang="en-US" sz="2400" dirty="0"/>
          </a:p>
          <a:p>
            <a:pPr marL="514350" indent="-514350">
              <a:buAutoNum type="arabicPeriod"/>
            </a:pPr>
            <a:r>
              <a:rPr lang="en-US" sz="2400" dirty="0"/>
              <a:t>Blessed are the pure in heart</a:t>
            </a:r>
          </a:p>
          <a:p>
            <a:pPr marL="514350" indent="-514350">
              <a:buAutoNum type="arabicPeriod"/>
            </a:pPr>
            <a:endParaRPr lang="en-US" sz="2400" dirty="0"/>
          </a:p>
          <a:p>
            <a:pPr marL="514350" indent="-514350">
              <a:buAutoNum type="arabicPeriod"/>
            </a:pPr>
            <a:r>
              <a:rPr lang="en-US" sz="2400" dirty="0"/>
              <a:t>Blessed are the peacemakers</a:t>
            </a:r>
          </a:p>
          <a:p>
            <a:pPr marL="514350" indent="-514350">
              <a:buAutoNum type="arabicPeriod"/>
            </a:pPr>
            <a:endParaRPr lang="en-US" sz="2400" dirty="0"/>
          </a:p>
          <a:p>
            <a:pPr marL="514350" indent="-514350">
              <a:buAutoNum type="arabicPeriod"/>
            </a:pPr>
            <a:r>
              <a:rPr lang="en-US" sz="2400" dirty="0"/>
              <a:t>Blessed are they which are persecuted</a:t>
            </a:r>
            <a:endParaRPr lang="en-US" dirty="0"/>
          </a:p>
        </p:txBody>
      </p:sp>
    </p:spTree>
    <p:extLst>
      <p:ext uri="{BB962C8B-B14F-4D97-AF65-F5344CB8AC3E}">
        <p14:creationId xmlns:p14="http://schemas.microsoft.com/office/powerpoint/2010/main" val="2940451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2DB3C-32C7-AFAF-02F0-0B8DC77EBFC9}"/>
              </a:ext>
            </a:extLst>
          </p:cNvPr>
          <p:cNvSpPr txBox="1"/>
          <p:nvPr/>
        </p:nvSpPr>
        <p:spPr>
          <a:xfrm>
            <a:off x="167463" y="188648"/>
            <a:ext cx="6097772" cy="3539430"/>
          </a:xfrm>
          <a:prstGeom prst="rect">
            <a:avLst/>
          </a:prstGeom>
          <a:noFill/>
          <a:ln>
            <a:solidFill>
              <a:schemeClr val="tx1"/>
            </a:solidFill>
          </a:ln>
        </p:spPr>
        <p:txBody>
          <a:bodyPr wrap="square">
            <a:spAutoFit/>
          </a:bodyPr>
          <a:lstStyle/>
          <a:p>
            <a:pPr algn="l" fontAlgn="base"/>
            <a:r>
              <a:rPr lang="en-US" sz="1600" b="1" i="0" dirty="0">
                <a:solidFill>
                  <a:srgbClr val="212225"/>
                </a:solidFill>
                <a:effectLst/>
              </a:rPr>
              <a:t>The word </a:t>
            </a:r>
            <a:r>
              <a:rPr lang="en-US" sz="1600" b="1" i="1" dirty="0">
                <a:solidFill>
                  <a:srgbClr val="212225"/>
                </a:solidFill>
                <a:effectLst/>
              </a:rPr>
              <a:t>perfection</a:t>
            </a:r>
            <a:r>
              <a:rPr lang="en-US" sz="1600" b="1" i="0" dirty="0">
                <a:solidFill>
                  <a:srgbClr val="212225"/>
                </a:solidFill>
                <a:effectLst/>
              </a:rPr>
              <a:t> </a:t>
            </a:r>
            <a:r>
              <a:rPr lang="en-US" sz="1600" b="0" i="0" dirty="0">
                <a:solidFill>
                  <a:srgbClr val="212225"/>
                </a:solidFill>
                <a:effectLst/>
              </a:rPr>
              <a:t>… is sometimes misunderstood to mean never making a mistake. Perhaps you or someone you know is trying hard to be perfect in this way. Because such perfection always seems out of reach, even our best efforts can leave us anxious, discouraged, or exhausted. We unsuccessfully try to control our circumstances and the people around us. We fret over weaknesses and mistakes. In fact, the harder we try, the further we may feel from the perfection we seek. …</a:t>
            </a:r>
          </a:p>
          <a:p>
            <a:pPr algn="l" fontAlgn="base"/>
            <a:r>
              <a:rPr lang="en-US" sz="1600" b="0" i="0" dirty="0">
                <a:solidFill>
                  <a:srgbClr val="212225"/>
                </a:solidFill>
                <a:effectLst/>
              </a:rPr>
              <a:t>A misunderstanding of what it means to be perfect can result in </a:t>
            </a:r>
            <a:r>
              <a:rPr lang="en-US" sz="1600" b="0" i="1" dirty="0">
                <a:solidFill>
                  <a:srgbClr val="212225"/>
                </a:solidFill>
                <a:effectLst/>
              </a:rPr>
              <a:t>perfectionism</a:t>
            </a:r>
            <a:r>
              <a:rPr lang="en-US" sz="1600" b="0" i="0" dirty="0">
                <a:solidFill>
                  <a:srgbClr val="212225"/>
                </a:solidFill>
                <a:effectLst/>
              </a:rPr>
              <a:t>—an attitude or behavior that takes an admirable desire to be good and turns it into an unrealistic expectation to be perfect now. Perfectionism sometimes arises from the feeling that only those who are perfect deserve to be loved or that we do not deserve to be happy unless we are perfect. (Gerrit W. Gong, “</a:t>
            </a:r>
            <a:r>
              <a:rPr lang="en-US" sz="1600" b="0" i="0" u="none" strike="noStrike" dirty="0">
                <a:solidFill>
                  <a:srgbClr val="212225"/>
                </a:solidFill>
                <a:effectLst/>
              </a:rPr>
              <a:t>Becoming Perfect in Christ</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July 2014, 14–15, 17)</a:t>
            </a:r>
          </a:p>
        </p:txBody>
      </p:sp>
      <p:sp>
        <p:nvSpPr>
          <p:cNvPr id="5" name="TextBox 4">
            <a:extLst>
              <a:ext uri="{FF2B5EF4-FFF2-40B4-BE49-F238E27FC236}">
                <a16:creationId xmlns:a16="http://schemas.microsoft.com/office/drawing/2014/main" id="{14F4B3D6-900C-7D7C-E88E-7C79F320BEB3}"/>
              </a:ext>
            </a:extLst>
          </p:cNvPr>
          <p:cNvSpPr txBox="1"/>
          <p:nvPr/>
        </p:nvSpPr>
        <p:spPr>
          <a:xfrm>
            <a:off x="167463" y="3728078"/>
            <a:ext cx="6097772" cy="2308324"/>
          </a:xfrm>
          <a:prstGeom prst="rect">
            <a:avLst/>
          </a:prstGeom>
          <a:noFill/>
          <a:ln>
            <a:solidFill>
              <a:schemeClr val="tx1"/>
            </a:solidFill>
          </a:ln>
        </p:spPr>
        <p:txBody>
          <a:bodyPr wrap="square">
            <a:spAutoFit/>
          </a:bodyPr>
          <a:lstStyle/>
          <a:p>
            <a:r>
              <a:rPr lang="en-US" sz="1600" b="1" i="0" dirty="0">
                <a:solidFill>
                  <a:srgbClr val="212225"/>
                </a:solidFill>
                <a:effectLst/>
              </a:rPr>
              <a:t>Step by Step</a:t>
            </a:r>
          </a:p>
          <a:p>
            <a:r>
              <a:rPr lang="en-US" sz="1600" b="0" i="0" dirty="0">
                <a:solidFill>
                  <a:srgbClr val="212225"/>
                </a:solidFill>
                <a:effectLst/>
              </a:rPr>
              <a:t>When you climb up a ladder, you must begin at the bottom, and ascend step by step, until you arrive at the top; and so it is with the principles of the Gospel—you must begin with the first and go on until you learn all the principles of exaltation. But it will be a great while after you have passed through the veil before you will have learned them. It is not all to be comprehended in this world; it will be a great work to learn our salvation and exaltation even beyond the grave. (</a:t>
            </a:r>
            <a:r>
              <a:rPr lang="en-US" sz="1600" b="0" i="1" dirty="0">
                <a:solidFill>
                  <a:srgbClr val="212225"/>
                </a:solidFill>
                <a:effectLst/>
              </a:rPr>
              <a:t>Teachings of Presidents of the Church: Joseph Smith</a:t>
            </a:r>
            <a:r>
              <a:rPr lang="en-US" sz="1600" b="0" i="0" dirty="0">
                <a:solidFill>
                  <a:srgbClr val="212225"/>
                </a:solidFill>
                <a:effectLst/>
              </a:rPr>
              <a:t> [2007], </a:t>
            </a:r>
            <a:r>
              <a:rPr lang="en-US" sz="1600" b="0" i="0" u="none" strike="noStrike" dirty="0">
                <a:effectLst/>
              </a:rPr>
              <a:t>268</a:t>
            </a:r>
            <a:r>
              <a:rPr lang="en-US" sz="1600" b="0" i="0" dirty="0">
                <a:solidFill>
                  <a:srgbClr val="212225"/>
                </a:solidFill>
                <a:effectLst/>
              </a:rPr>
              <a:t>)</a:t>
            </a:r>
            <a:endParaRPr lang="en-US" sz="1600" dirty="0"/>
          </a:p>
        </p:txBody>
      </p:sp>
    </p:spTree>
    <p:extLst>
      <p:ext uri="{BB962C8B-B14F-4D97-AF65-F5344CB8AC3E}">
        <p14:creationId xmlns:p14="http://schemas.microsoft.com/office/powerpoint/2010/main" val="365855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286000"/>
            <a:ext cx="8534400" cy="4385816"/>
          </a:xfrm>
          <a:prstGeom prst="rect">
            <a:avLst/>
          </a:prstGeom>
        </p:spPr>
        <p:txBody>
          <a:bodyPr wrap="square">
            <a:spAutoFit/>
          </a:bodyPr>
          <a:lstStyle/>
          <a:p>
            <a:pPr fontAlgn="base"/>
            <a:r>
              <a:rPr lang="en-US" sz="900" b="1" dirty="0"/>
              <a:t>Establish Communication</a:t>
            </a:r>
          </a:p>
          <a:p>
            <a:pPr fontAlgn="base"/>
            <a:r>
              <a:rPr lang="en-US" sz="900" dirty="0"/>
              <a:t>Spend time with your child both inside and outside of the home, and establish communication to form a strong relationship that will carry into their social life. Children who have a closer relationship with their family succeed outside of the home by having more self-confidence and respect for both themselves and others.</a:t>
            </a:r>
          </a:p>
          <a:p>
            <a:pPr fontAlgn="base"/>
            <a:endParaRPr lang="en-US" sz="900" b="1" dirty="0"/>
          </a:p>
          <a:p>
            <a:pPr fontAlgn="base"/>
            <a:r>
              <a:rPr lang="en-US" sz="900" b="1" dirty="0"/>
              <a:t>Teach the Dangers of Drugs and Alcohol</a:t>
            </a:r>
          </a:p>
          <a:p>
            <a:pPr fontAlgn="base"/>
            <a:r>
              <a:rPr lang="en-US" sz="900" dirty="0"/>
              <a:t>Children are often exposed to or offered drugs or alcohol as early as middle school, making it important to communicate the dangers at an early age. Discuss the consequences and how drugs or alcohol can often lead to jail time, addictions, and even poverty. It’s important that your children know how to deal with friends and peers struggle with addictions to drugs or alcohol as well. It’s nearly impossible to avoid someone at school who uses these substances, so teaching them how to help others and deal with it is essential.</a:t>
            </a:r>
          </a:p>
          <a:p>
            <a:pPr fontAlgn="base"/>
            <a:endParaRPr lang="en-US" sz="900" dirty="0"/>
          </a:p>
          <a:p>
            <a:pPr fontAlgn="base"/>
            <a:r>
              <a:rPr lang="en-US" sz="900" b="1" dirty="0"/>
              <a:t>Monitor Entertainment</a:t>
            </a:r>
          </a:p>
          <a:p>
            <a:pPr fontAlgn="base"/>
            <a:r>
              <a:rPr lang="en-US" sz="900" dirty="0"/>
              <a:t>The media is often the first place that children hear curse words, view mature scenes, and are overly exposed to adult content. Block certain channels on the television, while also monitoring their Internet use on a consistent basis.  It’s also important to know what your children are doing on their social media accounts, if they have any. Although you can’t control everything they see and do on the internet, setting filters to block obscene material is crucial. The more they are exposed to questionable content, the more normal it becomes for them. Children who are positive influences on their friends aren’t exposed to many of the things teenagers are seeing and talking about at school. They typically don’t want to associate with those things.</a:t>
            </a:r>
          </a:p>
          <a:p>
            <a:pPr fontAlgn="base"/>
            <a:endParaRPr lang="en-US" sz="900" dirty="0"/>
          </a:p>
          <a:p>
            <a:pPr fontAlgn="base"/>
            <a:r>
              <a:rPr lang="en-US" sz="900" b="1" dirty="0"/>
              <a:t>Practice Discipline</a:t>
            </a:r>
          </a:p>
          <a:p>
            <a:pPr fontAlgn="base"/>
            <a:r>
              <a:rPr lang="en-US" sz="900" dirty="0"/>
              <a:t>Discipline is often difficult to establish in the home for parents who may have been raised in a strict environment and want to provide their children with freedom. However, the most rebellious children are often those who were never raised with rules, making it important to establish guidelines in and out of the home. By learning to respect authority inside of the home, they’ll be able to practice it in school.</a:t>
            </a:r>
          </a:p>
          <a:p>
            <a:pPr fontAlgn="base"/>
            <a:endParaRPr lang="en-US" sz="900" b="1" dirty="0"/>
          </a:p>
          <a:p>
            <a:pPr fontAlgn="base"/>
            <a:r>
              <a:rPr lang="en-US" sz="900" b="1" dirty="0"/>
              <a:t>Teach Respect</a:t>
            </a:r>
          </a:p>
          <a:p>
            <a:pPr fontAlgn="base"/>
            <a:r>
              <a:rPr lang="en-US" sz="900" dirty="0"/>
              <a:t>Children commonly model what they see their parents doing, which makes it important to watch your own behavior with your own friends. Avoid gossiping or slandering other people in the home, and show your child what it means to be a friend by serving those you’re around. If your children learn to respect their peers, they will get respect from them in return.</a:t>
            </a:r>
          </a:p>
          <a:p>
            <a:pPr fontAlgn="base"/>
            <a:endParaRPr lang="en-US" sz="900" b="1" dirty="0"/>
          </a:p>
          <a:p>
            <a:pPr fontAlgn="base"/>
            <a:r>
              <a:rPr lang="en-US" sz="900" b="1" dirty="0"/>
              <a:t>Serve in the Community</a:t>
            </a:r>
          </a:p>
          <a:p>
            <a:pPr fontAlgn="base"/>
            <a:r>
              <a:rPr lang="en-US" sz="900" dirty="0"/>
              <a:t>By establishing a routine of helping others or volunteering in the community as a family, it will naturally teach your children gratitude and the importance of living a selfless life. They’ll be able to help those in need, which will change their perspective on their role in school and amongst their friends in a positive way.</a:t>
            </a:r>
          </a:p>
          <a:p>
            <a:pPr fontAlgn="base"/>
            <a:r>
              <a:rPr lang="en-US" sz="900" dirty="0"/>
              <a:t>Knowing that your children are setting good examples for their friends can make raising your children much easier. Follow these steps, and you will give your children the tools they need to make good decisions and choose good friends.</a:t>
            </a:r>
          </a:p>
        </p:txBody>
      </p:sp>
      <p:pic>
        <p:nvPicPr>
          <p:cNvPr id="3" name="Picture 2" descr="Good Influence On Friends"/>
          <p:cNvPicPr>
            <a:picLocks noChangeAspect="1" noChangeArrowheads="1"/>
          </p:cNvPicPr>
          <p:nvPr/>
        </p:nvPicPr>
        <p:blipFill>
          <a:blip r:embed="rId2" cstate="print"/>
          <a:srcRect/>
          <a:stretch>
            <a:fillRect/>
          </a:stretch>
        </p:blipFill>
        <p:spPr bwMode="auto">
          <a:xfrm>
            <a:off x="7467600" y="685800"/>
            <a:ext cx="2400300" cy="1600200"/>
          </a:xfrm>
          <a:prstGeom prst="rect">
            <a:avLst/>
          </a:prstGeom>
          <a:noFill/>
        </p:spPr>
      </p:pic>
      <p:sp>
        <p:nvSpPr>
          <p:cNvPr id="4" name="Rectangle 3"/>
          <p:cNvSpPr/>
          <p:nvPr/>
        </p:nvSpPr>
        <p:spPr>
          <a:xfrm>
            <a:off x="511029" y="183967"/>
            <a:ext cx="5508771" cy="830997"/>
          </a:xfrm>
          <a:prstGeom prst="rect">
            <a:avLst/>
          </a:prstGeom>
        </p:spPr>
        <p:txBody>
          <a:bodyPr wrap="square">
            <a:spAutoFit/>
          </a:bodyPr>
          <a:lstStyle/>
          <a:p>
            <a:pPr lvl="0" fontAlgn="base">
              <a:spcBef>
                <a:spcPct val="0"/>
              </a:spcBef>
              <a:spcAft>
                <a:spcPct val="0"/>
              </a:spcAft>
            </a:pPr>
            <a:r>
              <a:rPr lang="en-US" sz="1600" dirty="0">
                <a:solidFill>
                  <a:srgbClr val="000000"/>
                </a:solidFill>
                <a:latin typeface="Poor Richard" panose="02080502050505020702" pitchFamily="18" charset="0"/>
                <a:cs typeface="Narkisim" panose="020E0502050101010101" pitchFamily="34" charset="-79"/>
              </a:rPr>
              <a:t>6 Ways To Help Your Kids Be A Good Influence On Their Friends</a:t>
            </a:r>
          </a:p>
          <a:p>
            <a:pPr lvl="0" eaLnBrk="0" fontAlgn="base" hangingPunct="0">
              <a:spcBef>
                <a:spcPct val="0"/>
              </a:spcBef>
              <a:spcAft>
                <a:spcPct val="0"/>
              </a:spcAft>
            </a:pPr>
            <a:r>
              <a:rPr lang="en-US" sz="1600" dirty="0">
                <a:latin typeface="Abadi" panose="020B0604020104020204" pitchFamily="34" charset="0"/>
                <a:cs typeface="Narkisim" panose="020E0502050101010101" pitchFamily="34" charset="-79"/>
              </a:rPr>
              <a:t>BY KARLA BOND</a:t>
            </a:r>
            <a:endParaRPr lang="en-US" sz="1600" dirty="0">
              <a:latin typeface="Narkisim" panose="020E0502050101010101" pitchFamily="34" charset="-79"/>
              <a:cs typeface="Narkisim" panose="020E0502050101010101" pitchFamily="34" charset="-79"/>
            </a:endParaRPr>
          </a:p>
          <a:p>
            <a:pPr lvl="0" eaLnBrk="0" fontAlgn="base" hangingPunct="0">
              <a:spcBef>
                <a:spcPct val="0"/>
              </a:spcBef>
              <a:spcAft>
                <a:spcPct val="0"/>
              </a:spcAft>
            </a:pPr>
            <a:r>
              <a:rPr lang="en-US" sz="1600" dirty="0">
                <a:solidFill>
                  <a:srgbClr val="000000"/>
                </a:solidFill>
                <a:latin typeface="Poor Richard" panose="02080502050505020702" pitchFamily="18" charset="0"/>
                <a:cs typeface="Narkisim" panose="020E0502050101010101" pitchFamily="34" charset="-79"/>
              </a:rPr>
              <a:t>                                    </a:t>
            </a:r>
            <a:endParaRPr lang="en-US" sz="1600" dirty="0"/>
          </a:p>
        </p:txBody>
      </p:sp>
      <p:sp>
        <p:nvSpPr>
          <p:cNvPr id="6" name="TextBox 5"/>
          <p:cNvSpPr txBox="1"/>
          <p:nvPr/>
        </p:nvSpPr>
        <p:spPr>
          <a:xfrm>
            <a:off x="3581400" y="838200"/>
            <a:ext cx="3886200" cy="1477328"/>
          </a:xfrm>
          <a:prstGeom prst="rect">
            <a:avLst/>
          </a:prstGeom>
          <a:noFill/>
        </p:spPr>
        <p:txBody>
          <a:bodyPr wrap="square" rtlCol="0">
            <a:spAutoFit/>
          </a:bodyPr>
          <a:lstStyle/>
          <a:p>
            <a:r>
              <a:rPr lang="en-US" sz="1000" dirty="0"/>
              <a:t>Many parents are concerned with who their kids are hanging out with, often unaware that their own children are the ones who are the bad influence. It’s important to incorporate certain values in the home to ensure that your children are a positive influence on their friends. Children who set good examples to others often learn how to be that way from their parents. Here are some ways you can help your kids be a good influence, which will keep them from making bad decisions that can affect them long-term:</a:t>
            </a:r>
          </a:p>
          <a:p>
            <a:endParaRPr lang="en-US" sz="1000" dirty="0"/>
          </a:p>
        </p:txBody>
      </p:sp>
      <p:sp>
        <p:nvSpPr>
          <p:cNvPr id="7" name="Rectangle 6"/>
          <p:cNvSpPr/>
          <p:nvPr/>
        </p:nvSpPr>
        <p:spPr>
          <a:xfrm>
            <a:off x="6096000" y="6596390"/>
            <a:ext cx="4572000" cy="261610"/>
          </a:xfrm>
          <a:prstGeom prst="rect">
            <a:avLst/>
          </a:prstGeom>
        </p:spPr>
        <p:txBody>
          <a:bodyPr>
            <a:spAutoFit/>
          </a:bodyPr>
          <a:lstStyle/>
          <a:p>
            <a:r>
              <a:rPr lang="en-US" sz="1100" dirty="0">
                <a:hlinkClick r:id="rId3"/>
              </a:rPr>
              <a:t>http://bondwithkarla.com/6-ways-help-kids-good-influence-friends/</a:t>
            </a:r>
            <a:endParaRPr lang="en-US" sz="1100" dirty="0"/>
          </a:p>
        </p:txBody>
      </p:sp>
      <p:sp>
        <p:nvSpPr>
          <p:cNvPr id="8" name="TextBox 7"/>
          <p:cNvSpPr txBox="1"/>
          <p:nvPr/>
        </p:nvSpPr>
        <p:spPr>
          <a:xfrm>
            <a:off x="7162800" y="0"/>
            <a:ext cx="2743200" cy="369332"/>
          </a:xfrm>
          <a:prstGeom prst="rect">
            <a:avLst/>
          </a:prstGeom>
          <a:noFill/>
        </p:spPr>
        <p:txBody>
          <a:bodyPr wrap="square" rtlCol="0">
            <a:spAutoFit/>
          </a:bodyPr>
          <a:lstStyle/>
          <a:p>
            <a:r>
              <a:rPr lang="en-US" dirty="0"/>
              <a:t>For Parents:</a:t>
            </a:r>
          </a:p>
        </p:txBody>
      </p:sp>
    </p:spTree>
    <p:extLst>
      <p:ext uri="{BB962C8B-B14F-4D97-AF65-F5344CB8AC3E}">
        <p14:creationId xmlns:p14="http://schemas.microsoft.com/office/powerpoint/2010/main" val="482869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52401"/>
            <a:ext cx="8610600" cy="6494085"/>
          </a:xfrm>
          <a:prstGeom prst="rect">
            <a:avLst/>
          </a:prstGeom>
        </p:spPr>
        <p:txBody>
          <a:bodyPr wrap="square">
            <a:spAutoFit/>
          </a:bodyPr>
          <a:lstStyle/>
          <a:p>
            <a:r>
              <a:rPr lang="en-US" sz="2000" b="1" dirty="0"/>
              <a:t>How to Control Your Temper</a:t>
            </a:r>
          </a:p>
          <a:p>
            <a:r>
              <a:rPr lang="en-US" sz="1200" dirty="0"/>
              <a:t>Edited by </a:t>
            </a:r>
            <a:r>
              <a:rPr lang="en-US" sz="1200" dirty="0" err="1"/>
              <a:t>Flickety</a:t>
            </a:r>
            <a:r>
              <a:rPr lang="en-US" sz="1200" dirty="0"/>
              <a:t>, Sondra C, Ben Rubenstein, Dave Crosby and 46 others</a:t>
            </a:r>
          </a:p>
          <a:p>
            <a:endParaRPr lang="en-US" sz="1200" dirty="0"/>
          </a:p>
          <a:p>
            <a:r>
              <a:rPr lang="en-US" sz="1200" dirty="0"/>
              <a:t>1. </a:t>
            </a:r>
            <a:r>
              <a:rPr lang="en-US" sz="1200" b="1" dirty="0"/>
              <a:t>Remember that the reward for patience is happiness.</a:t>
            </a:r>
          </a:p>
          <a:p>
            <a:endParaRPr lang="en-US" sz="1200" b="1" dirty="0"/>
          </a:p>
          <a:p>
            <a:r>
              <a:rPr lang="en-US" sz="1200" b="1" dirty="0"/>
              <a:t>2. Realize that things can be handled well at all times; it's just a matter of what kind of attitude you put into it.</a:t>
            </a:r>
            <a:r>
              <a:rPr lang="en-US" sz="1200" dirty="0"/>
              <a:t> Take deep breaths.</a:t>
            </a:r>
          </a:p>
          <a:p>
            <a:endParaRPr lang="en-US" sz="1200" dirty="0"/>
          </a:p>
          <a:p>
            <a:r>
              <a:rPr lang="en-US" sz="1200" b="1" dirty="0"/>
              <a:t>3. Get away from situations where your anger might get the better of you, such as when someone is teasing you.</a:t>
            </a:r>
            <a:r>
              <a:rPr lang="en-US" sz="1200" dirty="0"/>
              <a:t> Ignore the other person and walk away. If you must, do this a few times until the person gets the hint that you will not tolerate it. It's okay to use your words or body language to tell somebody you will not tolerate how they are treating you, as long as you respond to them in a calm and matter of fact manner, without being overtly hurtful or trying to embarrass them as they have you. It's never okay to hit somebody for making fun of you.</a:t>
            </a:r>
          </a:p>
          <a:p>
            <a:endParaRPr lang="en-US" sz="1200" dirty="0"/>
          </a:p>
          <a:p>
            <a:r>
              <a:rPr lang="en-US" sz="1200" b="1" dirty="0"/>
              <a:t>4. Realize that no one likes to be around people who get angry easily and act abusive.</a:t>
            </a:r>
            <a:r>
              <a:rPr lang="en-US" sz="1200" dirty="0"/>
              <a:t> The only way you can change the situation is by starting with yourself.</a:t>
            </a:r>
          </a:p>
          <a:p>
            <a:endParaRPr lang="en-US" sz="1200" dirty="0"/>
          </a:p>
          <a:p>
            <a:r>
              <a:rPr lang="en-US" sz="1200" b="1" dirty="0"/>
              <a:t>5. Be considerate of others, and ultimately, yourself.</a:t>
            </a:r>
            <a:r>
              <a:rPr lang="en-US" sz="1200" dirty="0"/>
              <a:t> The way you react will ultimately affect your surroundings. If you have to rebuke someone for doing something wrong, you can always do it calmly, in a private place. This method is always better for everyone in the long run.</a:t>
            </a:r>
          </a:p>
          <a:p>
            <a:endParaRPr lang="en-US" sz="1200" dirty="0"/>
          </a:p>
          <a:p>
            <a:r>
              <a:rPr lang="en-US" sz="1200" b="1" dirty="0"/>
              <a:t>6. If you are angry and you are standing, sit down; if you are sitting, lie down.</a:t>
            </a:r>
          </a:p>
          <a:p>
            <a:endParaRPr lang="en-US" sz="1200" b="1" dirty="0"/>
          </a:p>
          <a:p>
            <a:r>
              <a:rPr lang="en-US" sz="1200" b="1" dirty="0"/>
              <a:t>7. Remember, 5 seconds stand between you and logic.</a:t>
            </a:r>
            <a:r>
              <a:rPr lang="en-US" sz="1200" dirty="0"/>
              <a:t> Count to 5 and remember that logic always beats anger.</a:t>
            </a:r>
          </a:p>
          <a:p>
            <a:endParaRPr lang="en-US" sz="1200" dirty="0"/>
          </a:p>
          <a:p>
            <a:r>
              <a:rPr lang="en-US" sz="1200" b="1" dirty="0"/>
              <a:t>8. Stop talking to that person for a few minutes to whom you are angry and take deep breath around 5-7 times.</a:t>
            </a:r>
            <a:r>
              <a:rPr lang="en-US" sz="1200" dirty="0"/>
              <a:t> Try breathing slowly in through your nose, and out through your mouth. This will calm you down.</a:t>
            </a:r>
          </a:p>
          <a:p>
            <a:endParaRPr lang="en-US" sz="1200" dirty="0"/>
          </a:p>
          <a:p>
            <a:r>
              <a:rPr lang="en-US" sz="1200" b="1" dirty="0"/>
              <a:t>9. Take a deep breath.</a:t>
            </a:r>
          </a:p>
          <a:p>
            <a:endParaRPr lang="en-US" sz="1200" b="1" dirty="0"/>
          </a:p>
          <a:p>
            <a:r>
              <a:rPr lang="en-US" sz="1200" b="1" dirty="0"/>
              <a:t>10. Think about the good things that person has done for you.</a:t>
            </a:r>
            <a:r>
              <a:rPr lang="en-US" sz="1200" dirty="0"/>
              <a:t> What bad have you done to them? Chances are, you've done at least something to them to make them resentful towards you. Make sure you have a clear conscience-then speak.</a:t>
            </a:r>
          </a:p>
          <a:p>
            <a:r>
              <a:rPr lang="en-US" sz="1200" dirty="0"/>
              <a:t>http://www.wikihow.com/Control-Your-Temper</a:t>
            </a:r>
          </a:p>
          <a:p>
            <a:endParaRPr lang="en-US" sz="1200" dirty="0"/>
          </a:p>
        </p:txBody>
      </p:sp>
    </p:spTree>
    <p:extLst>
      <p:ext uri="{BB962C8B-B14F-4D97-AF65-F5344CB8AC3E}">
        <p14:creationId xmlns:p14="http://schemas.microsoft.com/office/powerpoint/2010/main" val="310737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E7C993-B03D-4C01-9A28-18CB4C422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Poor Richard" panose="02080502050505020702" pitchFamily="18" charset="0"/>
              </a:rPr>
              <a:t>The Beatitudes </a:t>
            </a:r>
          </a:p>
        </p:txBody>
      </p:sp>
      <p:sp>
        <p:nvSpPr>
          <p:cNvPr id="5" name="Rectangle 4"/>
          <p:cNvSpPr/>
          <p:nvPr/>
        </p:nvSpPr>
        <p:spPr>
          <a:xfrm>
            <a:off x="881958" y="1079626"/>
            <a:ext cx="4572000" cy="923330"/>
          </a:xfrm>
          <a:prstGeom prst="rect">
            <a:avLst/>
          </a:prstGeom>
        </p:spPr>
        <p:txBody>
          <a:bodyPr>
            <a:spAutoFit/>
          </a:bodyPr>
          <a:lstStyle/>
          <a:p>
            <a:r>
              <a:rPr lang="en-US" dirty="0">
                <a:solidFill>
                  <a:schemeClr val="bg1"/>
                </a:solidFill>
              </a:rPr>
              <a:t>The term </a:t>
            </a:r>
            <a:r>
              <a:rPr lang="en-US" i="1" dirty="0">
                <a:solidFill>
                  <a:schemeClr val="bg1"/>
                </a:solidFill>
              </a:rPr>
              <a:t>beatitude</a:t>
            </a:r>
            <a:r>
              <a:rPr lang="en-US" dirty="0">
                <a:solidFill>
                  <a:schemeClr val="bg1"/>
                </a:solidFill>
              </a:rPr>
              <a:t> comes from the Latin adjective </a:t>
            </a:r>
            <a:r>
              <a:rPr lang="en-US" i="1" dirty="0" err="1">
                <a:solidFill>
                  <a:schemeClr val="bg1"/>
                </a:solidFill>
              </a:rPr>
              <a:t>beātitūdō</a:t>
            </a:r>
            <a:r>
              <a:rPr lang="en-US" dirty="0">
                <a:solidFill>
                  <a:schemeClr val="bg1"/>
                </a:solidFill>
              </a:rPr>
              <a:t> which means "happy", "fortunate", or "blissful“</a:t>
            </a:r>
          </a:p>
        </p:txBody>
      </p:sp>
      <p:sp>
        <p:nvSpPr>
          <p:cNvPr id="6" name="Rectangle 5"/>
          <p:cNvSpPr/>
          <p:nvPr/>
        </p:nvSpPr>
        <p:spPr>
          <a:xfrm>
            <a:off x="1075853" y="2765080"/>
            <a:ext cx="6172200" cy="3693319"/>
          </a:xfrm>
          <a:prstGeom prst="rect">
            <a:avLst/>
          </a:prstGeom>
        </p:spPr>
        <p:txBody>
          <a:bodyPr wrap="square">
            <a:spAutoFit/>
          </a:bodyPr>
          <a:lstStyle/>
          <a:p>
            <a:r>
              <a:rPr lang="en-US" dirty="0">
                <a:solidFill>
                  <a:schemeClr val="bg1"/>
                </a:solidFill>
              </a:rPr>
              <a:t>The Beatitudes describe 8 blessings in the </a:t>
            </a:r>
          </a:p>
          <a:p>
            <a:r>
              <a:rPr lang="en-US" dirty="0">
                <a:solidFill>
                  <a:schemeClr val="bg1"/>
                </a:solidFill>
              </a:rPr>
              <a:t>Sermon on the Mount in Matthew.</a:t>
            </a:r>
          </a:p>
          <a:p>
            <a:r>
              <a:rPr lang="en-US" dirty="0">
                <a:solidFill>
                  <a:schemeClr val="bg1"/>
                </a:solidFill>
              </a:rPr>
              <a:t>Each Beatitude consists of two phrases: </a:t>
            </a:r>
          </a:p>
          <a:p>
            <a:r>
              <a:rPr lang="en-US" dirty="0">
                <a:solidFill>
                  <a:schemeClr val="bg1"/>
                </a:solidFill>
              </a:rPr>
              <a:t>the condition and the result. </a:t>
            </a:r>
          </a:p>
          <a:p>
            <a:endParaRPr lang="en-US" dirty="0">
              <a:solidFill>
                <a:schemeClr val="bg1"/>
              </a:solidFill>
            </a:endParaRPr>
          </a:p>
          <a:p>
            <a:r>
              <a:rPr lang="en-US" dirty="0">
                <a:solidFill>
                  <a:schemeClr val="bg1"/>
                </a:solidFill>
              </a:rPr>
              <a:t>In almost every case the condition is from familiar Old Testament context, but Jesus teaches a new interpretation.</a:t>
            </a:r>
          </a:p>
          <a:p>
            <a:endParaRPr lang="en-US" dirty="0">
              <a:solidFill>
                <a:schemeClr val="bg1"/>
              </a:solidFill>
            </a:endParaRPr>
          </a:p>
          <a:p>
            <a:r>
              <a:rPr lang="en-US" dirty="0">
                <a:solidFill>
                  <a:schemeClr val="bg1"/>
                </a:solidFill>
              </a:rPr>
              <a:t>Together, the Beatitudes present a new set of Christian ideals that focus on a spirit of love and humility different in orientation than the usual force and exaction taken. They echo the highest ideals of the teachings of Jesus on mercy, spirituality, and compassion.--</a:t>
            </a:r>
            <a:r>
              <a:rPr lang="en-US" dirty="0" err="1">
                <a:solidFill>
                  <a:schemeClr val="bg1"/>
                </a:solidFill>
              </a:rPr>
              <a:t>wikipedia</a:t>
            </a:r>
            <a:endParaRPr lang="en-US" dirty="0">
              <a:solidFill>
                <a:schemeClr val="bg1"/>
              </a:solidFill>
            </a:endParaRPr>
          </a:p>
        </p:txBody>
      </p:sp>
      <p:pic>
        <p:nvPicPr>
          <p:cNvPr id="8" name="Picture 7">
            <a:extLst>
              <a:ext uri="{FF2B5EF4-FFF2-40B4-BE49-F238E27FC236}">
                <a16:creationId xmlns:a16="http://schemas.microsoft.com/office/drawing/2014/main" id="{569C4F8E-7B0B-4580-BF8C-7688AC476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92" y="1059255"/>
            <a:ext cx="5447168" cy="3042796"/>
          </a:xfrm>
          <a:prstGeom prst="rect">
            <a:avLst/>
          </a:prstGeom>
        </p:spPr>
      </p:pic>
    </p:spTree>
    <p:extLst>
      <p:ext uri="{BB962C8B-B14F-4D97-AF65-F5344CB8AC3E}">
        <p14:creationId xmlns:p14="http://schemas.microsoft.com/office/powerpoint/2010/main" val="16747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9087" y="537755"/>
            <a:ext cx="7010400" cy="5816977"/>
          </a:xfrm>
          <a:prstGeom prst="rect">
            <a:avLst/>
          </a:prstGeom>
          <a:ln>
            <a:solidFill>
              <a:schemeClr val="tx1"/>
            </a:solidFill>
          </a:ln>
        </p:spPr>
        <p:txBody>
          <a:bodyPr wrap="square">
            <a:spAutoFit/>
          </a:bodyPr>
          <a:lstStyle/>
          <a:p>
            <a:r>
              <a:rPr lang="en-US" sz="1200" b="1" dirty="0"/>
              <a:t>Salt 3 Nephi 12:13:</a:t>
            </a:r>
          </a:p>
          <a:p>
            <a:endParaRPr lang="en-US" sz="1200" b="1" dirty="0"/>
          </a:p>
          <a:p>
            <a:r>
              <a:rPr lang="en-US" sz="1200" dirty="0"/>
              <a:t>In ancient days, salt was used as payment. Ezra 4:14 refers to this, using an idiom we don’t relate to in our day: </a:t>
            </a:r>
            <a:r>
              <a:rPr lang="en-US" sz="1200" i="1" dirty="0"/>
              <a:t>“Now because we are in the </a:t>
            </a:r>
            <a:r>
              <a:rPr lang="en-US" sz="1200" i="1" u="sng" dirty="0"/>
              <a:t>service</a:t>
            </a:r>
            <a:r>
              <a:rPr lang="en-US" sz="1200" i="1" dirty="0"/>
              <a:t> of the palace…”</a:t>
            </a:r>
            <a:r>
              <a:rPr lang="en-US" sz="1200" dirty="0"/>
              <a:t> The word “service” is sometimes translated “maintenance,” but a literal translation would be, “Now because we eat the salt of the palace,” meaning the king provided their salary. It could be it just refers to their dependence on the king or that he actually paid them with salt. The Latin word for a Roman’s salt ration is where we get our word “salary.” Slaves were exchanged for salt, from which came the expression that someone is “not worth his salt.”</a:t>
            </a:r>
          </a:p>
          <a:p>
            <a:r>
              <a:rPr lang="en-US" sz="1200" dirty="0"/>
              <a:t>In the days of </a:t>
            </a:r>
            <a:r>
              <a:rPr lang="en-US" sz="1200" i="1" dirty="0" err="1"/>
              <a:t>Yeshua</a:t>
            </a:r>
            <a:r>
              <a:rPr lang="en-US" sz="1200" dirty="0"/>
              <a:t> and Second Temple times, King Herod held a monopoly on salt coming from the Dead Sea, which supplied the priests with the salt needed for Temple ritual. Earlier, in Ezra’s time, it was the king of Persia who supplied the salt (Ezra 7:21–22). The worshipper, in fact, was not required to supply the salt for the sacrifices. Salt, as well as wood and oil, were provided by the Temple and kept in special chambers on the Temple compound. Other cultures of the time used salt in their religious rituals as well…and still do. In my search on salt through the Internet, I came across an article a Japanese man wrote, showing the similarities between some Japanese traditions and Jewish traditions. Here are some fascinating facts concerning salt in both cultures (my comments in brackets):</a:t>
            </a:r>
          </a:p>
          <a:p>
            <a:r>
              <a:rPr lang="en-US" sz="1200" dirty="0"/>
              <a:t>Japanese have the custom to use salt for sanctification. People sometimes sow the Samurai: a woman threw salt on the place where a man she hated left. This custom is the same as that of the ancient Israelites. After Abimelech captured an enemy city, </a:t>
            </a:r>
            <a:r>
              <a:rPr lang="en-US" sz="1200" i="1" dirty="0"/>
              <a:t>“he sowed it with salt”</a:t>
            </a:r>
            <a:r>
              <a:rPr lang="en-US" sz="1200" dirty="0"/>
              <a:t> (Judges 9:45). We Japanese quickly interpret this to mean to cleanse and sanctify the city. [Josephus mentions such a thing also: “and when he had overthrown the city to the very foundations, for it was not able to bear a siege, and had sown its ruins with salt, he proceeded on with his army” (Antiquities, V, 7). Rather than sanctifying the ground, some say it was used as a means to curse the ground of the enemy and make it unproductive.]</a:t>
            </a:r>
          </a:p>
          <a:p>
            <a:r>
              <a:rPr lang="en-US" sz="1200" dirty="0"/>
              <a:t>I hear that when Jews move to a new house, they sow it with salt to sanctify it and cleanse it. This is true also in Japan. In Japanese-style restaurants, they usually place salt near the entrance. [In 18th–century Scotland, Scots would carry a salt box into a new house!] Jews use salt for Kosher meat. [Salt draws the blood from the meat. It’s done in accordance with God’s command not to eat blood (Lev. 17:10–12).] All </a:t>
            </a:r>
            <a:r>
              <a:rPr lang="en-US" sz="1200" i="1" dirty="0"/>
              <a:t>Kosher</a:t>
            </a:r>
            <a:r>
              <a:rPr lang="en-US" sz="1200" dirty="0"/>
              <a:t> meat is purified with salt and all meals start with bread and salt.</a:t>
            </a:r>
          </a:p>
          <a:p>
            <a:r>
              <a:rPr lang="en-US" sz="1200" dirty="0"/>
              <a:t>Several commentators point out that the </a:t>
            </a:r>
            <a:r>
              <a:rPr lang="en-US" sz="1200" i="1" dirty="0"/>
              <a:t>“salt of the covenant”</a:t>
            </a:r>
            <a:r>
              <a:rPr lang="en-US" sz="1200" dirty="0"/>
              <a:t> mentioned in Leviticus 2:13 follows the prohibition of using leaven and honey (vs. 11). Both honey and leaven cause “corruption” or fermentation. Salt did not, but purified and preserved, or was “incorruptible.”  Bridge for Peace.com</a:t>
            </a:r>
          </a:p>
        </p:txBody>
      </p:sp>
      <p:pic>
        <p:nvPicPr>
          <p:cNvPr id="1026" name="Picture 2" descr="http://i1.wp.com/static.bridgesforpeace.com/img/made/images/content/itl/TLWEB0606-19_141_263_80.jpg?resize=141%2C2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161" y="533400"/>
            <a:ext cx="1343025" cy="25050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830192" y="3038476"/>
            <a:ext cx="1426994" cy="230832"/>
          </a:xfrm>
          <a:prstGeom prst="rect">
            <a:avLst/>
          </a:prstGeom>
        </p:spPr>
        <p:txBody>
          <a:bodyPr wrap="none">
            <a:spAutoFit/>
          </a:bodyPr>
          <a:lstStyle/>
          <a:p>
            <a:r>
              <a:rPr lang="en-US" sz="900" i="1" dirty="0">
                <a:solidFill>
                  <a:srgbClr val="000000"/>
                </a:solidFill>
                <a:latin typeface="Poor Richard" panose="02080502050505020702" pitchFamily="18" charset="0"/>
              </a:rPr>
              <a:t>Salt Cave near the Dead Sea </a:t>
            </a:r>
            <a:endParaRPr lang="en-US" sz="900" dirty="0"/>
          </a:p>
        </p:txBody>
      </p:sp>
      <p:sp>
        <p:nvSpPr>
          <p:cNvPr id="4" name="TextBox 3"/>
          <p:cNvSpPr txBox="1"/>
          <p:nvPr/>
        </p:nvSpPr>
        <p:spPr>
          <a:xfrm>
            <a:off x="3491687" y="140119"/>
            <a:ext cx="3505200" cy="369332"/>
          </a:xfrm>
          <a:prstGeom prst="rect">
            <a:avLst/>
          </a:prstGeom>
          <a:noFill/>
        </p:spPr>
        <p:txBody>
          <a:bodyPr wrap="square" rtlCol="0">
            <a:spAutoFit/>
          </a:bodyPr>
          <a:lstStyle/>
          <a:p>
            <a:r>
              <a:rPr lang="en-US" dirty="0"/>
              <a:t>Something of Interest</a:t>
            </a:r>
          </a:p>
        </p:txBody>
      </p:sp>
    </p:spTree>
    <p:extLst>
      <p:ext uri="{BB962C8B-B14F-4D97-AF65-F5344CB8AC3E}">
        <p14:creationId xmlns:p14="http://schemas.microsoft.com/office/powerpoint/2010/main" val="950519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DDB06A-9A07-4980-B64B-1309FA06F586}"/>
              </a:ext>
            </a:extLst>
          </p:cNvPr>
          <p:cNvSpPr/>
          <p:nvPr/>
        </p:nvSpPr>
        <p:spPr>
          <a:xfrm>
            <a:off x="226503" y="441760"/>
            <a:ext cx="6953061" cy="5816977"/>
          </a:xfrm>
          <a:prstGeom prst="rect">
            <a:avLst/>
          </a:prstGeom>
          <a:ln>
            <a:solidFill>
              <a:schemeClr val="tx1"/>
            </a:solidFill>
          </a:ln>
        </p:spPr>
        <p:txBody>
          <a:bodyPr wrap="square">
            <a:spAutoFit/>
          </a:bodyPr>
          <a:lstStyle/>
          <a:p>
            <a:r>
              <a:rPr lang="en-US" sz="1200" b="0" i="0" dirty="0">
                <a:effectLst/>
                <a:latin typeface="Narkisim" panose="020E0502050101010101" pitchFamily="34" charset="-79"/>
              </a:rPr>
              <a:t>To </a:t>
            </a:r>
            <a:r>
              <a:rPr lang="en-US" sz="1200" b="1" i="0" dirty="0">
                <a:effectLst/>
                <a:latin typeface="Narkisim" panose="020E0502050101010101" pitchFamily="34" charset="-79"/>
              </a:rPr>
              <a:t>cross one's fingers</a:t>
            </a:r>
            <a:r>
              <a:rPr lang="en-US" sz="1200" b="0" i="0" dirty="0">
                <a:effectLst/>
                <a:latin typeface="Narkisim" panose="020E0502050101010101" pitchFamily="34" charset="-79"/>
              </a:rPr>
              <a:t> is a </a:t>
            </a:r>
            <a:r>
              <a:rPr lang="en-US" sz="1200" dirty="0">
                <a:latin typeface="Narkisim" panose="020E0502050101010101" pitchFamily="34" charset="-79"/>
              </a:rPr>
              <a:t>hand gesture</a:t>
            </a:r>
            <a:r>
              <a:rPr lang="en-US" sz="1200" b="0" i="0" dirty="0">
                <a:effectLst/>
                <a:latin typeface="Narkisim" panose="020E0502050101010101" pitchFamily="34" charset="-79"/>
              </a:rPr>
              <a:t> commonly used to wish for luck. Occasionally it is interpreted as an attempt to </a:t>
            </a:r>
            <a:r>
              <a:rPr lang="en-US" sz="1200" dirty="0">
                <a:latin typeface="Narkisim" panose="020E0502050101010101" pitchFamily="34" charset="-79"/>
              </a:rPr>
              <a:t>implore</a:t>
            </a:r>
            <a:r>
              <a:rPr lang="en-US" sz="1200" b="0" i="0" dirty="0">
                <a:effectLst/>
                <a:latin typeface="Narkisim" panose="020E0502050101010101" pitchFamily="34" charset="-79"/>
              </a:rPr>
              <a:t> God for protection. The gesture is referred to by the common expressions "cross your fingers", "keep your fingers crossed", or just "fingers crossed". Some people, mostly children, also use the gesture to excuse their telling of a </a:t>
            </a:r>
            <a:r>
              <a:rPr lang="en-US" sz="1200" dirty="0">
                <a:latin typeface="Narkisim" panose="020E0502050101010101" pitchFamily="34" charset="-79"/>
              </a:rPr>
              <a:t>white lie</a:t>
            </a:r>
            <a:r>
              <a:rPr lang="en-US" sz="1200" b="0" i="0" dirty="0">
                <a:effectLst/>
                <a:latin typeface="Narkisim" panose="020E0502050101010101" pitchFamily="34" charset="-79"/>
              </a:rPr>
              <a:t>. By extension, a similar belief is that crossing one's fingers invalidates a promise being made.</a:t>
            </a:r>
          </a:p>
          <a:p>
            <a:r>
              <a:rPr lang="en-US" sz="1200" dirty="0"/>
              <a:t>The origin of the gesture traces back to the biblical Kingdom of Israel. Courts of Mosaic law would often render verdicts with the phrase "May God have mercy upon your soul" in order to reaffirm God's supreme authority over the law. Most judges felt that while they could pass a sentence of death upon a person, they personally did not have the authority to destroy souls and that only God had the authority to do that. As a result, some judges would cross their fingers whenever they said the phrase as a result of concern for the criminal's soul as they said it as a prayer.</a:t>
            </a:r>
          </a:p>
          <a:p>
            <a:r>
              <a:rPr lang="en-US" sz="1200" dirty="0"/>
              <a:t>Common usage of the gesture traces back to the early centuries of the Catholic Church. Common use of crossed fingers is found in the Christians who would cross their fingers in order to invoke the power associated with Christ's cross for protection, when faced with evil. Moreover, Christians, when persecuted by the Romans, used the symbol of crossed fingers in order to recognize one another and assemble for Holy Mass. "When they were persecuted in Rome, Christians would secretly come together with the sign of the fish, and they would hold up their crossed fingers, as a Sign of the crossed emblem that had once been on the vestments of the army of Barabbas. It became a custom everywhere, for Christians when meeting, to make the sign of a cross by crossing their fingers." In 16th century England, people continued to cross fingers or make the sign of the cross in order to ward off evil, as well as when people coughed or sneezed.</a:t>
            </a:r>
          </a:p>
          <a:p>
            <a:r>
              <a:rPr lang="en-US" sz="1200" dirty="0"/>
              <a:t>This superstition thus became popular among many early European Christian cultures. In some places, a comrade or well-wisher placed his index finger over the index finger of the person making the wish, the two fingers forming a cross. The one person makes the wish, the other empathizes and supports. Over centuries, the custom was simplified, so that a person could wish on his own, by crossing his index and middle fingers to form an X. But traces remain—two people hooking index fingers as a sign of greeting or agreement is still common in some circles today.</a:t>
            </a:r>
          </a:p>
          <a:p>
            <a:r>
              <a:rPr lang="en-US" sz="1200" dirty="0"/>
              <a:t>Charles </a:t>
            </a:r>
            <a:r>
              <a:rPr lang="en-US" sz="1200" dirty="0" err="1"/>
              <a:t>Panati</a:t>
            </a:r>
            <a:r>
              <a:rPr lang="en-US" sz="1200" dirty="0"/>
              <a:t> believes that the act of crossing one's fingers as a sign of luck or making a wish traces back to pre-Christian times, speculating that the cross was a symbol of unity and benign spirits dwelt at the intersection point. A wish made on a cross was a way of "anchoring" the wish at the intersection of the cross until the wish was fulfilled. </a:t>
            </a:r>
            <a:r>
              <a:rPr lang="en-US" sz="1200" dirty="0" err="1"/>
              <a:t>wikipedia</a:t>
            </a:r>
            <a:endParaRPr lang="en-US" sz="1200" dirty="0"/>
          </a:p>
        </p:txBody>
      </p:sp>
      <p:sp>
        <p:nvSpPr>
          <p:cNvPr id="3" name="TextBox 2">
            <a:extLst>
              <a:ext uri="{FF2B5EF4-FFF2-40B4-BE49-F238E27FC236}">
                <a16:creationId xmlns:a16="http://schemas.microsoft.com/office/drawing/2014/main" id="{88F35BC1-85A1-4059-BCFB-D541A9CDD232}"/>
              </a:ext>
            </a:extLst>
          </p:cNvPr>
          <p:cNvSpPr txBox="1"/>
          <p:nvPr/>
        </p:nvSpPr>
        <p:spPr>
          <a:xfrm>
            <a:off x="7767873" y="72428"/>
            <a:ext cx="3014804" cy="369332"/>
          </a:xfrm>
          <a:prstGeom prst="rect">
            <a:avLst/>
          </a:prstGeom>
          <a:noFill/>
        </p:spPr>
        <p:txBody>
          <a:bodyPr wrap="square" rtlCol="0">
            <a:spAutoFit/>
          </a:bodyPr>
          <a:lstStyle/>
          <a:p>
            <a:r>
              <a:rPr lang="en-US" dirty="0"/>
              <a:t>Something of Interest</a:t>
            </a:r>
          </a:p>
        </p:txBody>
      </p:sp>
      <p:pic>
        <p:nvPicPr>
          <p:cNvPr id="5" name="Picture 4">
            <a:extLst>
              <a:ext uri="{FF2B5EF4-FFF2-40B4-BE49-F238E27FC236}">
                <a16:creationId xmlns:a16="http://schemas.microsoft.com/office/drawing/2014/main" id="{7B7DD4C9-4FDC-991E-EEC0-2600131A61E7}"/>
              </a:ext>
            </a:extLst>
          </p:cNvPr>
          <p:cNvPicPr>
            <a:picLocks noChangeAspect="1"/>
          </p:cNvPicPr>
          <p:nvPr/>
        </p:nvPicPr>
        <p:blipFill>
          <a:blip r:embed="rId2"/>
          <a:stretch>
            <a:fillRect/>
          </a:stretch>
        </p:blipFill>
        <p:spPr>
          <a:xfrm>
            <a:off x="8449902" y="1912341"/>
            <a:ext cx="2190359" cy="2875813"/>
          </a:xfrm>
          <a:prstGeom prst="rect">
            <a:avLst/>
          </a:prstGeom>
        </p:spPr>
      </p:pic>
    </p:spTree>
    <p:extLst>
      <p:ext uri="{BB962C8B-B14F-4D97-AF65-F5344CB8AC3E}">
        <p14:creationId xmlns:p14="http://schemas.microsoft.com/office/powerpoint/2010/main" val="4122428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72458-80D2-3567-BDF0-4A50D732F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7112"/>
            <a:ext cx="12192001" cy="6950839"/>
          </a:xfrm>
          <a:prstGeom prst="rect">
            <a:avLst/>
          </a:prstGeom>
        </p:spPr>
      </p:pic>
      <p:sp>
        <p:nvSpPr>
          <p:cNvPr id="3" name="TextBox 2">
            <a:extLst>
              <a:ext uri="{FF2B5EF4-FFF2-40B4-BE49-F238E27FC236}">
                <a16:creationId xmlns:a16="http://schemas.microsoft.com/office/drawing/2014/main" id="{DBE32A6A-B35B-F7D1-AA38-F8025291DF8B}"/>
              </a:ext>
            </a:extLst>
          </p:cNvPr>
          <p:cNvSpPr txBox="1"/>
          <p:nvPr/>
        </p:nvSpPr>
        <p:spPr>
          <a:xfrm>
            <a:off x="1676399" y="1283517"/>
            <a:ext cx="8839200" cy="1446550"/>
          </a:xfrm>
          <a:prstGeom prst="rect">
            <a:avLst/>
          </a:prstGeom>
          <a:noFill/>
        </p:spPr>
        <p:txBody>
          <a:bodyPr wrap="square" rtlCol="0">
            <a:spAutoFit/>
          </a:bodyPr>
          <a:lstStyle/>
          <a:p>
            <a:pPr algn="ctr"/>
            <a:r>
              <a:rPr lang="en-US" sz="4400" dirty="0">
                <a:solidFill>
                  <a:schemeClr val="bg1"/>
                </a:solidFill>
                <a:latin typeface="Comic Sans MS" pitchFamily="66" charset="0"/>
              </a:rPr>
              <a:t>Seeking the Kingdom of God</a:t>
            </a:r>
          </a:p>
          <a:p>
            <a:pPr algn="ctr"/>
            <a:r>
              <a:rPr lang="en-US" sz="4400" dirty="0">
                <a:solidFill>
                  <a:schemeClr val="bg1"/>
                </a:solidFill>
                <a:latin typeface="Comic Sans MS" pitchFamily="66" charset="0"/>
              </a:rPr>
              <a:t>2 Nephi 13</a:t>
            </a:r>
          </a:p>
        </p:txBody>
      </p:sp>
      <p:grpSp>
        <p:nvGrpSpPr>
          <p:cNvPr id="4" name="Group 3">
            <a:extLst>
              <a:ext uri="{FF2B5EF4-FFF2-40B4-BE49-F238E27FC236}">
                <a16:creationId xmlns:a16="http://schemas.microsoft.com/office/drawing/2014/main" id="{3EB61A4C-6B15-0F50-A13E-ACF591521B5A}"/>
              </a:ext>
            </a:extLst>
          </p:cNvPr>
          <p:cNvGrpSpPr/>
          <p:nvPr/>
        </p:nvGrpSpPr>
        <p:grpSpPr>
          <a:xfrm>
            <a:off x="1852316" y="3437940"/>
            <a:ext cx="3353985" cy="2944962"/>
            <a:chOff x="2743200" y="2590800"/>
            <a:chExt cx="2133600" cy="2285999"/>
          </a:xfrm>
        </p:grpSpPr>
        <p:sp>
          <p:nvSpPr>
            <p:cNvPr id="5" name="Oval 4">
              <a:extLst>
                <a:ext uri="{FF2B5EF4-FFF2-40B4-BE49-F238E27FC236}">
                  <a16:creationId xmlns:a16="http://schemas.microsoft.com/office/drawing/2014/main" id="{BEC8B265-74AB-6DB4-ED66-44795C9D0F7F}"/>
                </a:ext>
              </a:extLst>
            </p:cNvPr>
            <p:cNvSpPr/>
            <p:nvPr/>
          </p:nvSpPr>
          <p:spPr>
            <a:xfrm>
              <a:off x="2752165" y="2590800"/>
              <a:ext cx="2106706" cy="6858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7FABC68A-FCCD-C4A6-993F-F93DE84C3D32}"/>
                </a:ext>
              </a:extLst>
            </p:cNvPr>
            <p:cNvSpPr/>
            <p:nvPr/>
          </p:nvSpPr>
          <p:spPr>
            <a:xfrm rot="10800000">
              <a:off x="2752165" y="2895600"/>
              <a:ext cx="2106706" cy="685800"/>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5AE937F-D6CC-2F5C-9F71-FFB7B8D335C6}"/>
                </a:ext>
              </a:extLst>
            </p:cNvPr>
            <p:cNvSpPr/>
            <p:nvPr/>
          </p:nvSpPr>
          <p:spPr>
            <a:xfrm rot="10800000">
              <a:off x="2833192" y="2971800"/>
              <a:ext cx="1944652" cy="609600"/>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B4100B29-1BD3-41B3-B956-68CAC4E4B0C3}"/>
                </a:ext>
              </a:extLst>
            </p:cNvPr>
            <p:cNvSpPr/>
            <p:nvPr/>
          </p:nvSpPr>
          <p:spPr>
            <a:xfrm>
              <a:off x="2743200" y="3581400"/>
              <a:ext cx="2133600" cy="77958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F6F9CF57-71EB-BB44-3B4D-A33FDD902DC7}"/>
                </a:ext>
              </a:extLst>
            </p:cNvPr>
            <p:cNvSpPr/>
            <p:nvPr/>
          </p:nvSpPr>
          <p:spPr>
            <a:xfrm>
              <a:off x="2832100" y="3692769"/>
              <a:ext cx="1955800" cy="556846"/>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4445B77-C4B9-D466-6653-C295A6CCBA0F}"/>
                </a:ext>
              </a:extLst>
            </p:cNvPr>
            <p:cNvSpPr/>
            <p:nvPr/>
          </p:nvSpPr>
          <p:spPr>
            <a:xfrm rot="10800000">
              <a:off x="2743200" y="4360984"/>
              <a:ext cx="2133600" cy="515815"/>
            </a:xfrm>
            <a:prstGeom prst="trapezoid">
              <a:avLst>
                <a:gd name="adj" fmla="val 4460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7">
              <a:extLst>
                <a:ext uri="{FF2B5EF4-FFF2-40B4-BE49-F238E27FC236}">
                  <a16:creationId xmlns:a16="http://schemas.microsoft.com/office/drawing/2014/main" id="{D3E61D1B-66E7-3E11-EAAD-F6AA574C73FD}"/>
                </a:ext>
              </a:extLst>
            </p:cNvPr>
            <p:cNvGrpSpPr/>
            <p:nvPr/>
          </p:nvGrpSpPr>
          <p:grpSpPr>
            <a:xfrm>
              <a:off x="3124200" y="3505200"/>
              <a:ext cx="381000" cy="304800"/>
              <a:chOff x="1295400" y="5181600"/>
              <a:chExt cx="1066800" cy="762000"/>
            </a:xfrm>
          </p:grpSpPr>
          <p:sp>
            <p:nvSpPr>
              <p:cNvPr id="37" name="Trapezoid 19">
                <a:extLst>
                  <a:ext uri="{FF2B5EF4-FFF2-40B4-BE49-F238E27FC236}">
                    <a16:creationId xmlns:a16="http://schemas.microsoft.com/office/drawing/2014/main" id="{E30384AE-4968-B27C-72B6-940F093CC97A}"/>
                  </a:ext>
                </a:extLst>
              </p:cNvPr>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9BEBDFF2-DEFF-4553-59BA-08AE3ABE8249}"/>
                  </a:ext>
                </a:extLst>
              </p:cNvPr>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80E0EBC-A5AA-56DD-B8CC-A4F5B2A7360C}"/>
                  </a:ext>
                </a:extLst>
              </p:cNvPr>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22">
                <a:extLst>
                  <a:ext uri="{FF2B5EF4-FFF2-40B4-BE49-F238E27FC236}">
                    <a16:creationId xmlns:a16="http://schemas.microsoft.com/office/drawing/2014/main" id="{C85508D7-D843-F186-9DA7-257BF466FB3D}"/>
                  </a:ext>
                </a:extLst>
              </p:cNvPr>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8A6AC8E-4F87-5F24-70BE-D903ADDBF9D9}"/>
                  </a:ext>
                </a:extLst>
              </p:cNvPr>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88C9341-A8BB-0387-CFA1-AD6DAF3E5401}"/>
                  </a:ext>
                </a:extLst>
              </p:cNvPr>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2E7EB1D-79DB-700C-08AE-D0D300985DAA}"/>
                  </a:ext>
                </a:extLst>
              </p:cNvPr>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8">
              <a:extLst>
                <a:ext uri="{FF2B5EF4-FFF2-40B4-BE49-F238E27FC236}">
                  <a16:creationId xmlns:a16="http://schemas.microsoft.com/office/drawing/2014/main" id="{E5B20B57-168E-CB0E-B3DB-548E880B82BB}"/>
                </a:ext>
              </a:extLst>
            </p:cNvPr>
            <p:cNvGrpSpPr/>
            <p:nvPr/>
          </p:nvGrpSpPr>
          <p:grpSpPr>
            <a:xfrm>
              <a:off x="3962400" y="3505200"/>
              <a:ext cx="381000" cy="304800"/>
              <a:chOff x="1295400" y="5181600"/>
              <a:chExt cx="1066800" cy="762000"/>
            </a:xfrm>
          </p:grpSpPr>
          <p:sp>
            <p:nvSpPr>
              <p:cNvPr id="30" name="Trapezoid 29">
                <a:extLst>
                  <a:ext uri="{FF2B5EF4-FFF2-40B4-BE49-F238E27FC236}">
                    <a16:creationId xmlns:a16="http://schemas.microsoft.com/office/drawing/2014/main" id="{F19B02B7-D390-FB04-09C4-D287D34A3ACA}"/>
                  </a:ext>
                </a:extLst>
              </p:cNvPr>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8CA7269D-9DD9-9F65-E727-E7C885959872}"/>
                  </a:ext>
                </a:extLst>
              </p:cNvPr>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0FB8255-8463-952E-D24B-15E484E42F36}"/>
                  </a:ext>
                </a:extLst>
              </p:cNvPr>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5410D2C-C127-2CCA-3E61-7D81734D3CB0}"/>
                  </a:ext>
                </a:extLst>
              </p:cNvPr>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FC4FDE0-1C84-9039-5C66-92D07F6FBAE7}"/>
                  </a:ext>
                </a:extLst>
              </p:cNvPr>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31E7B34-B029-C6FF-212C-EDBCD3BA3A6D}"/>
                  </a:ext>
                </a:extLst>
              </p:cNvPr>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A033301-F64F-2613-88DB-CB1348E304B3}"/>
                  </a:ext>
                </a:extLst>
              </p:cNvPr>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rapezoid 12">
              <a:extLst>
                <a:ext uri="{FF2B5EF4-FFF2-40B4-BE49-F238E27FC236}">
                  <a16:creationId xmlns:a16="http://schemas.microsoft.com/office/drawing/2014/main" id="{A7FE2E3F-D4C6-5707-1A4C-B9266B50B4FA}"/>
                </a:ext>
              </a:extLst>
            </p:cNvPr>
            <p:cNvSpPr/>
            <p:nvPr/>
          </p:nvSpPr>
          <p:spPr>
            <a:xfrm rot="10800000">
              <a:off x="3276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7BB0649-27CE-2A5E-63BE-2F4AF99B6B6D}"/>
                </a:ext>
              </a:extLst>
            </p:cNvPr>
            <p:cNvSpPr/>
            <p:nvPr/>
          </p:nvSpPr>
          <p:spPr>
            <a:xfrm rot="10800000">
              <a:off x="4038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8AC95498-67B6-F631-A725-CF95E9260A60}"/>
                </a:ext>
              </a:extLst>
            </p:cNvPr>
            <p:cNvSpPr/>
            <p:nvPr/>
          </p:nvSpPr>
          <p:spPr>
            <a:xfrm rot="10800000">
              <a:off x="33528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86E10EC-6145-D64A-A318-50E31EE2E02E}"/>
                </a:ext>
              </a:extLst>
            </p:cNvPr>
            <p:cNvSpPr/>
            <p:nvPr/>
          </p:nvSpPr>
          <p:spPr>
            <a:xfrm rot="10800000">
              <a:off x="40386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3">
              <a:extLst>
                <a:ext uri="{FF2B5EF4-FFF2-40B4-BE49-F238E27FC236}">
                  <a16:creationId xmlns:a16="http://schemas.microsoft.com/office/drawing/2014/main" id="{88C60AEA-7998-C226-2DF9-9C77F4568809}"/>
                </a:ext>
              </a:extLst>
            </p:cNvPr>
            <p:cNvGrpSpPr/>
            <p:nvPr/>
          </p:nvGrpSpPr>
          <p:grpSpPr>
            <a:xfrm>
              <a:off x="3581400" y="2743200"/>
              <a:ext cx="381000" cy="304800"/>
              <a:chOff x="1066800" y="4495800"/>
              <a:chExt cx="1143000" cy="1044388"/>
            </a:xfrm>
          </p:grpSpPr>
          <p:sp>
            <p:nvSpPr>
              <p:cNvPr id="27" name="Trapezoid 26">
                <a:extLst>
                  <a:ext uri="{FF2B5EF4-FFF2-40B4-BE49-F238E27FC236}">
                    <a16:creationId xmlns:a16="http://schemas.microsoft.com/office/drawing/2014/main" id="{0CFCDFA7-32EE-FC80-DEEC-CBC1B801D151}"/>
                  </a:ext>
                </a:extLst>
              </p:cNvPr>
              <p:cNvSpPr/>
              <p:nvPr/>
            </p:nvSpPr>
            <p:spPr>
              <a:xfrm rot="10800000">
                <a:off x="1066800" y="50292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89">
                <a:extLst>
                  <a:ext uri="{FF2B5EF4-FFF2-40B4-BE49-F238E27FC236}">
                    <a16:creationId xmlns:a16="http://schemas.microsoft.com/office/drawing/2014/main" id="{07404D80-2A09-7618-FC24-57968626CCA6}"/>
                  </a:ext>
                </a:extLst>
              </p:cNvPr>
              <p:cNvSpPr/>
              <p:nvPr/>
            </p:nvSpPr>
            <p:spPr>
              <a:xfrm>
                <a:off x="1564341" y="5078506"/>
                <a:ext cx="152400" cy="381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8E189552-E62A-3256-FAA1-D67088E12D4B}"/>
                  </a:ext>
                </a:extLst>
              </p:cNvPr>
              <p:cNvSpPr/>
              <p:nvPr/>
            </p:nvSpPr>
            <p:spPr>
              <a:xfrm flipH="1">
                <a:off x="1066800" y="44958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56">
              <a:extLst>
                <a:ext uri="{FF2B5EF4-FFF2-40B4-BE49-F238E27FC236}">
                  <a16:creationId xmlns:a16="http://schemas.microsoft.com/office/drawing/2014/main" id="{9D8809B4-B38E-7A0C-672D-E9BCE9C7A575}"/>
                </a:ext>
              </a:extLst>
            </p:cNvPr>
            <p:cNvGrpSpPr/>
            <p:nvPr/>
          </p:nvGrpSpPr>
          <p:grpSpPr>
            <a:xfrm>
              <a:off x="3581400" y="4343400"/>
              <a:ext cx="304800" cy="457200"/>
              <a:chOff x="6705600" y="4419600"/>
              <a:chExt cx="838200" cy="1295400"/>
            </a:xfrm>
          </p:grpSpPr>
          <p:sp>
            <p:nvSpPr>
              <p:cNvPr id="19" name="Trapezoid 18">
                <a:extLst>
                  <a:ext uri="{FF2B5EF4-FFF2-40B4-BE49-F238E27FC236}">
                    <a16:creationId xmlns:a16="http://schemas.microsoft.com/office/drawing/2014/main" id="{AA3E91F0-B0E3-CBF4-5F04-1A8832D77246}"/>
                  </a:ext>
                </a:extLst>
              </p:cNvPr>
              <p:cNvSpPr/>
              <p:nvPr/>
            </p:nvSpPr>
            <p:spPr>
              <a:xfrm rot="10800000">
                <a:off x="6705600" y="4419600"/>
                <a:ext cx="762000" cy="304800"/>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3">
                <a:extLst>
                  <a:ext uri="{FF2B5EF4-FFF2-40B4-BE49-F238E27FC236}">
                    <a16:creationId xmlns:a16="http://schemas.microsoft.com/office/drawing/2014/main" id="{DA45DB55-6DA7-AECD-47C8-04400B52E2A5}"/>
                  </a:ext>
                </a:extLst>
              </p:cNvPr>
              <p:cNvGrpSpPr/>
              <p:nvPr/>
            </p:nvGrpSpPr>
            <p:grpSpPr>
              <a:xfrm>
                <a:off x="6705600" y="4495800"/>
                <a:ext cx="838200" cy="1219200"/>
                <a:chOff x="5715000" y="3294529"/>
                <a:chExt cx="1066800" cy="1506071"/>
              </a:xfrm>
            </p:grpSpPr>
            <p:sp>
              <p:nvSpPr>
                <p:cNvPr id="22" name="Block Arc 21">
                  <a:extLst>
                    <a:ext uri="{FF2B5EF4-FFF2-40B4-BE49-F238E27FC236}">
                      <a16:creationId xmlns:a16="http://schemas.microsoft.com/office/drawing/2014/main" id="{886CBE78-570C-F61B-88D0-B08907DD3739}"/>
                    </a:ext>
                  </a:extLst>
                </p:cNvPr>
                <p:cNvSpPr/>
                <p:nvPr/>
              </p:nvSpPr>
              <p:spPr>
                <a:xfrm>
                  <a:off x="5827059" y="3294529"/>
                  <a:ext cx="838200" cy="1066800"/>
                </a:xfrm>
                <a:prstGeom prst="blockArc">
                  <a:avLst>
                    <a:gd name="adj1" fmla="val 10709571"/>
                    <a:gd name="adj2" fmla="val 21494253"/>
                    <a:gd name="adj3" fmla="val 18122"/>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84">
                  <a:extLst>
                    <a:ext uri="{FF2B5EF4-FFF2-40B4-BE49-F238E27FC236}">
                      <a16:creationId xmlns:a16="http://schemas.microsoft.com/office/drawing/2014/main" id="{4C19B9F1-3B2A-5AE1-1289-0B8C49AC7C6E}"/>
                    </a:ext>
                  </a:extLst>
                </p:cNvPr>
                <p:cNvSpPr/>
                <p:nvPr/>
              </p:nvSpPr>
              <p:spPr>
                <a:xfrm>
                  <a:off x="5715000" y="3733800"/>
                  <a:ext cx="1066800" cy="1066800"/>
                </a:xfrm>
                <a:prstGeom prst="roundRect">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2">
                  <a:extLst>
                    <a:ext uri="{FF2B5EF4-FFF2-40B4-BE49-F238E27FC236}">
                      <a16:creationId xmlns:a16="http://schemas.microsoft.com/office/drawing/2014/main" id="{9E032F59-4E6B-BB44-0205-1059F7EB4933}"/>
                    </a:ext>
                  </a:extLst>
                </p:cNvPr>
                <p:cNvGrpSpPr/>
                <p:nvPr/>
              </p:nvGrpSpPr>
              <p:grpSpPr>
                <a:xfrm>
                  <a:off x="6140824" y="4007224"/>
                  <a:ext cx="228600" cy="493059"/>
                  <a:chOff x="6096000" y="4038600"/>
                  <a:chExt cx="304800" cy="569259"/>
                </a:xfrm>
              </p:grpSpPr>
              <p:sp>
                <p:nvSpPr>
                  <p:cNvPr id="25" name="Trapezoid 24">
                    <a:extLst>
                      <a:ext uri="{FF2B5EF4-FFF2-40B4-BE49-F238E27FC236}">
                        <a16:creationId xmlns:a16="http://schemas.microsoft.com/office/drawing/2014/main" id="{35A8EF73-A857-2E06-92D4-C71393A47678}"/>
                      </a:ext>
                    </a:extLst>
                  </p:cNvPr>
                  <p:cNvSpPr/>
                  <p:nvPr/>
                </p:nvSpPr>
                <p:spPr>
                  <a:xfrm>
                    <a:off x="6140824" y="4226859"/>
                    <a:ext cx="228600" cy="381000"/>
                  </a:xfrm>
                  <a:prstGeom prst="trapezoid">
                    <a:avLst>
                      <a:gd name="adj" fmla="val 26471"/>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DD497EF-ADC5-BAB6-8005-B96E39408303}"/>
                      </a:ext>
                    </a:extLst>
                  </p:cNvPr>
                  <p:cNvSpPr/>
                  <p:nvPr/>
                </p:nvSpPr>
                <p:spPr>
                  <a:xfrm>
                    <a:off x="6096000" y="4038600"/>
                    <a:ext cx="304800" cy="228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ounded Rectangle 82">
                <a:extLst>
                  <a:ext uri="{FF2B5EF4-FFF2-40B4-BE49-F238E27FC236}">
                    <a16:creationId xmlns:a16="http://schemas.microsoft.com/office/drawing/2014/main" id="{2DD89FD5-8527-8E78-E5F6-BCFE5632FE5B}"/>
                  </a:ext>
                </a:extLst>
              </p:cNvPr>
              <p:cNvSpPr/>
              <p:nvPr/>
            </p:nvSpPr>
            <p:spPr>
              <a:xfrm>
                <a:off x="7010400" y="4459941"/>
                <a:ext cx="152399" cy="228600"/>
              </a:xfrm>
              <a:prstGeom prst="roundRect">
                <a:avLst>
                  <a:gd name="adj" fmla="val 50000"/>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E5C4FEB3-025C-FE41-330C-5C2F1E3CFBAD}"/>
              </a:ext>
            </a:extLst>
          </p:cNvPr>
          <p:cNvGrpSpPr/>
          <p:nvPr/>
        </p:nvGrpSpPr>
        <p:grpSpPr>
          <a:xfrm rot="20833255">
            <a:off x="6534977" y="2860914"/>
            <a:ext cx="2410953" cy="752073"/>
            <a:chOff x="7529451" y="1528503"/>
            <a:chExt cx="2803870" cy="991997"/>
          </a:xfrm>
        </p:grpSpPr>
        <p:sp>
          <p:nvSpPr>
            <p:cNvPr id="45" name="Rectangle: Rounded Corners 44">
              <a:extLst>
                <a:ext uri="{FF2B5EF4-FFF2-40B4-BE49-F238E27FC236}">
                  <a16:creationId xmlns:a16="http://schemas.microsoft.com/office/drawing/2014/main" id="{86B3F0F8-0CB9-C3AD-3CCC-BEA39184ED6E}"/>
                </a:ext>
              </a:extLst>
            </p:cNvPr>
            <p:cNvSpPr/>
            <p:nvPr/>
          </p:nvSpPr>
          <p:spPr>
            <a:xfrm>
              <a:off x="9499875" y="1783977"/>
              <a:ext cx="833446" cy="481047"/>
            </a:xfrm>
            <a:prstGeom prst="roundRect">
              <a:avLst>
                <a:gd name="adj" fmla="val 34968"/>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B8D30982-9AED-65E2-B4D2-41EC41907152}"/>
                </a:ext>
              </a:extLst>
            </p:cNvPr>
            <p:cNvSpPr/>
            <p:nvPr/>
          </p:nvSpPr>
          <p:spPr>
            <a:xfrm>
              <a:off x="9197040" y="1719743"/>
              <a:ext cx="925357" cy="634453"/>
            </a:xfrm>
            <a:prstGeom prst="roundRect">
              <a:avLst>
                <a:gd name="adj" fmla="val 34968"/>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21ACE9FB-C118-2A08-EB4B-A5E9E5991ADB}"/>
                </a:ext>
              </a:extLst>
            </p:cNvPr>
            <p:cNvSpPr/>
            <p:nvPr/>
          </p:nvSpPr>
          <p:spPr>
            <a:xfrm>
              <a:off x="8700153" y="1628571"/>
              <a:ext cx="1076043" cy="791863"/>
            </a:xfrm>
            <a:prstGeom prst="roundRect">
              <a:avLst>
                <a:gd name="adj" fmla="val 34968"/>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5686C337-A2B1-8B90-FE02-65E94B39B042}"/>
                </a:ext>
              </a:extLst>
            </p:cNvPr>
            <p:cNvSpPr/>
            <p:nvPr/>
          </p:nvSpPr>
          <p:spPr>
            <a:xfrm>
              <a:off x="7529451" y="1528503"/>
              <a:ext cx="1694103" cy="991997"/>
            </a:xfrm>
            <a:prstGeom prst="roundRect">
              <a:avLst>
                <a:gd name="adj" fmla="val 34968"/>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C768DE2-BD02-9F29-59F1-E0C384662627}"/>
                </a:ext>
              </a:extLst>
            </p:cNvPr>
            <p:cNvSpPr/>
            <p:nvPr/>
          </p:nvSpPr>
          <p:spPr>
            <a:xfrm>
              <a:off x="7578634" y="1719743"/>
              <a:ext cx="214738" cy="613598"/>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7052F83D-5B30-B0A7-2F47-0FB73D8A6493}"/>
              </a:ext>
            </a:extLst>
          </p:cNvPr>
          <p:cNvSpPr txBox="1"/>
          <p:nvPr/>
        </p:nvSpPr>
        <p:spPr>
          <a:xfrm>
            <a:off x="2021867" y="4948396"/>
            <a:ext cx="3044684" cy="646331"/>
          </a:xfrm>
          <a:prstGeom prst="rect">
            <a:avLst/>
          </a:prstGeom>
          <a:noFill/>
        </p:spPr>
        <p:txBody>
          <a:bodyPr wrap="square" rtlCol="0">
            <a:spAutoFit/>
          </a:bodyPr>
          <a:lstStyle/>
          <a:p>
            <a:pPr algn="ctr"/>
            <a:r>
              <a:rPr lang="en-US" i="1" dirty="0">
                <a:solidFill>
                  <a:srgbClr val="FFFF00"/>
                </a:solidFill>
              </a:rPr>
              <a:t>For where your treasure is, there will your heart be also</a:t>
            </a:r>
          </a:p>
        </p:txBody>
      </p:sp>
      <p:sp>
        <p:nvSpPr>
          <p:cNvPr id="51" name="TextBox 50">
            <a:extLst>
              <a:ext uri="{FF2B5EF4-FFF2-40B4-BE49-F238E27FC236}">
                <a16:creationId xmlns:a16="http://schemas.microsoft.com/office/drawing/2014/main" id="{38142C9A-7FDC-7D63-9D5C-81E0A2603214}"/>
              </a:ext>
            </a:extLst>
          </p:cNvPr>
          <p:cNvSpPr txBox="1"/>
          <p:nvPr/>
        </p:nvSpPr>
        <p:spPr>
          <a:xfrm>
            <a:off x="1999920" y="4095419"/>
            <a:ext cx="3044684" cy="369332"/>
          </a:xfrm>
          <a:prstGeom prst="rect">
            <a:avLst/>
          </a:prstGeom>
          <a:noFill/>
        </p:spPr>
        <p:txBody>
          <a:bodyPr wrap="square" rtlCol="0">
            <a:spAutoFit/>
          </a:bodyPr>
          <a:lstStyle/>
          <a:p>
            <a:pPr algn="ctr"/>
            <a:r>
              <a:rPr lang="en-US" i="1" dirty="0">
                <a:solidFill>
                  <a:srgbClr val="FFFF00"/>
                </a:solidFill>
              </a:rPr>
              <a:t>3 Nephi 13:21 and Luke 12:34</a:t>
            </a:r>
          </a:p>
        </p:txBody>
      </p:sp>
    </p:spTree>
    <p:extLst>
      <p:ext uri="{BB962C8B-B14F-4D97-AF65-F5344CB8AC3E}">
        <p14:creationId xmlns:p14="http://schemas.microsoft.com/office/powerpoint/2010/main" val="2992523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8963DA30-194D-4C50-AB2E-311B8EB70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2946"/>
            <a:ext cx="12192001" cy="7076674"/>
          </a:xfrm>
          <a:prstGeom prst="rect">
            <a:avLst/>
          </a:prstGeom>
        </p:spPr>
      </p:pic>
      <p:sp>
        <p:nvSpPr>
          <p:cNvPr id="3" name="TextBox 2"/>
          <p:cNvSpPr txBox="1"/>
          <p:nvPr/>
        </p:nvSpPr>
        <p:spPr>
          <a:xfrm>
            <a:off x="152400" y="6488668"/>
            <a:ext cx="2819400" cy="369332"/>
          </a:xfrm>
          <a:prstGeom prst="rect">
            <a:avLst/>
          </a:prstGeom>
          <a:noFill/>
        </p:spPr>
        <p:txBody>
          <a:bodyPr wrap="square" rtlCol="0">
            <a:spAutoFit/>
          </a:bodyPr>
          <a:lstStyle/>
          <a:p>
            <a:r>
              <a:rPr lang="en-US" dirty="0">
                <a:solidFill>
                  <a:schemeClr val="bg1"/>
                </a:solidFill>
              </a:rPr>
              <a:t>3 Nephi 13:2-3</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Hypocrite</a:t>
            </a:r>
          </a:p>
        </p:txBody>
      </p:sp>
      <p:sp>
        <p:nvSpPr>
          <p:cNvPr id="6" name="TextBox 5"/>
          <p:cNvSpPr txBox="1"/>
          <p:nvPr/>
        </p:nvSpPr>
        <p:spPr>
          <a:xfrm>
            <a:off x="1214612" y="800538"/>
            <a:ext cx="2590800" cy="923330"/>
          </a:xfrm>
          <a:prstGeom prst="rect">
            <a:avLst/>
          </a:prstGeom>
          <a:noFill/>
        </p:spPr>
        <p:txBody>
          <a:bodyPr wrap="square" rtlCol="0">
            <a:spAutoFit/>
          </a:bodyPr>
          <a:lstStyle/>
          <a:p>
            <a:r>
              <a:rPr lang="en-US" dirty="0">
                <a:solidFill>
                  <a:schemeClr val="bg1"/>
                </a:solidFill>
              </a:rPr>
              <a:t>A person who puts on a false appearance of virtue or religion</a:t>
            </a:r>
          </a:p>
        </p:txBody>
      </p:sp>
      <p:grpSp>
        <p:nvGrpSpPr>
          <p:cNvPr id="281" name="Group 280"/>
          <p:cNvGrpSpPr/>
          <p:nvPr/>
        </p:nvGrpSpPr>
        <p:grpSpPr>
          <a:xfrm>
            <a:off x="8006081" y="294640"/>
            <a:ext cx="2985869" cy="5324856"/>
            <a:chOff x="4126131" y="1447800"/>
            <a:chExt cx="2985869" cy="5324856"/>
          </a:xfrm>
        </p:grpSpPr>
        <p:grpSp>
          <p:nvGrpSpPr>
            <p:cNvPr id="78" name="Group 77"/>
            <p:cNvGrpSpPr/>
            <p:nvPr/>
          </p:nvGrpSpPr>
          <p:grpSpPr>
            <a:xfrm>
              <a:off x="4876800" y="1447800"/>
              <a:ext cx="1412394" cy="1337963"/>
              <a:chOff x="3733800" y="482846"/>
              <a:chExt cx="1412394" cy="1337963"/>
            </a:xfrm>
          </p:grpSpPr>
          <p:cxnSp>
            <p:nvCxnSpPr>
              <p:cNvPr id="79" name="Straight Connector 78"/>
              <p:cNvCxnSpPr/>
              <p:nvPr/>
            </p:nvCxnSpPr>
            <p:spPr>
              <a:xfrm flipH="1">
                <a:off x="3733800" y="685800"/>
                <a:ext cx="685801" cy="1066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419600" y="762000"/>
                <a:ext cx="726594" cy="10588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12252966">
                <a:off x="4262490" y="582501"/>
                <a:ext cx="329350" cy="419239"/>
              </a:xfrm>
              <a:prstGeom prs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608555">
                <a:off x="4360456" y="482846"/>
                <a:ext cx="310914" cy="221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Rectangle 180"/>
            <p:cNvSpPr/>
            <p:nvPr/>
          </p:nvSpPr>
          <p:spPr>
            <a:xfrm>
              <a:off x="4572000" y="3200399"/>
              <a:ext cx="2057400" cy="333102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p:cNvSpPr txBox="1"/>
            <p:nvPr/>
          </p:nvSpPr>
          <p:spPr>
            <a:xfrm>
              <a:off x="4583331" y="3200400"/>
              <a:ext cx="1981200" cy="2677656"/>
            </a:xfrm>
            <a:prstGeom prst="rect">
              <a:avLst/>
            </a:prstGeom>
            <a:noFill/>
          </p:spPr>
          <p:txBody>
            <a:bodyPr wrap="square" rtlCol="0">
              <a:spAutoFit/>
            </a:bodyPr>
            <a:lstStyle/>
            <a:p>
              <a:pPr algn="ctr"/>
              <a:r>
                <a:rPr lang="en-US" sz="1400" dirty="0"/>
                <a:t>Signs of a hypocrite:</a:t>
              </a:r>
            </a:p>
            <a:p>
              <a:pPr algn="ctr"/>
              <a:endParaRPr lang="en-US" sz="1400" dirty="0"/>
            </a:p>
            <a:p>
              <a:pPr marL="342900" indent="-342900" algn="ctr"/>
              <a:r>
                <a:rPr lang="en-US" sz="1400" dirty="0"/>
                <a:t> Whenever he speaks, he lies;</a:t>
              </a:r>
            </a:p>
            <a:p>
              <a:pPr marL="342900" indent="-342900" algn="ctr">
                <a:buAutoNum type="arabicPeriod"/>
              </a:pPr>
              <a:endParaRPr lang="en-US" sz="1400" dirty="0"/>
            </a:p>
            <a:p>
              <a:pPr marL="342900" indent="-342900" algn="ctr"/>
              <a:r>
                <a:rPr lang="en-US" sz="1400" dirty="0"/>
                <a:t> Whenever he promises, he breaks his promise:</a:t>
              </a:r>
            </a:p>
            <a:p>
              <a:pPr marL="342900" indent="-342900" algn="ctr">
                <a:buAutoNum type="arabicPeriod"/>
              </a:pPr>
              <a:endParaRPr lang="en-US" sz="1400" dirty="0"/>
            </a:p>
            <a:p>
              <a:pPr marL="342900" indent="-342900" algn="ctr"/>
              <a:r>
                <a:rPr lang="en-US" sz="1400" dirty="0"/>
                <a:t> Whenever he is trusted, he betrays the trust.</a:t>
              </a:r>
            </a:p>
          </p:txBody>
        </p:sp>
        <p:grpSp>
          <p:nvGrpSpPr>
            <p:cNvPr id="183" name="Group 248"/>
            <p:cNvGrpSpPr/>
            <p:nvPr/>
          </p:nvGrpSpPr>
          <p:grpSpPr>
            <a:xfrm>
              <a:off x="4126131" y="2657856"/>
              <a:ext cx="2985869" cy="4114800"/>
              <a:chOff x="1954966" y="762000"/>
              <a:chExt cx="3928584" cy="5413948"/>
            </a:xfrm>
          </p:grpSpPr>
          <p:sp>
            <p:nvSpPr>
              <p:cNvPr id="184" name="Frame 183"/>
              <p:cNvSpPr/>
              <p:nvPr/>
            </p:nvSpPr>
            <p:spPr>
              <a:xfrm>
                <a:off x="1954966" y="762000"/>
                <a:ext cx="3891197" cy="5413948"/>
              </a:xfrm>
              <a:prstGeom prst="frame">
                <a:avLst>
                  <a:gd name="adj1" fmla="val 1863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5" name="Group 118"/>
              <p:cNvGrpSpPr/>
              <p:nvPr/>
            </p:nvGrpSpPr>
            <p:grpSpPr>
              <a:xfrm rot="16200000">
                <a:off x="3592642" y="3075481"/>
                <a:ext cx="3869872" cy="685800"/>
                <a:chOff x="2895600" y="3733800"/>
                <a:chExt cx="8077200" cy="1524000"/>
              </a:xfrm>
            </p:grpSpPr>
            <p:grpSp>
              <p:nvGrpSpPr>
                <p:cNvPr id="258" name="Group 101"/>
                <p:cNvGrpSpPr/>
                <p:nvPr/>
              </p:nvGrpSpPr>
              <p:grpSpPr>
                <a:xfrm>
                  <a:off x="2895600" y="3733800"/>
                  <a:ext cx="2667000" cy="1524000"/>
                  <a:chOff x="3657600" y="1752600"/>
                  <a:chExt cx="2667000" cy="1524000"/>
                </a:xfrm>
              </p:grpSpPr>
              <p:sp>
                <p:nvSpPr>
                  <p:cNvPr id="275" name="Left-Right Arrow Callout 274"/>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Extract 275"/>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Extract 276"/>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Extract 277"/>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Extract 278"/>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102"/>
                <p:cNvGrpSpPr/>
                <p:nvPr/>
              </p:nvGrpSpPr>
              <p:grpSpPr>
                <a:xfrm>
                  <a:off x="5562600" y="3733800"/>
                  <a:ext cx="2667000" cy="1524000"/>
                  <a:chOff x="3657600" y="1752600"/>
                  <a:chExt cx="2667000" cy="1524000"/>
                </a:xfrm>
              </p:grpSpPr>
              <p:sp>
                <p:nvSpPr>
                  <p:cNvPr id="269" name="Left-Right Arrow Callout 268"/>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Extract 269"/>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Extract 270"/>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Extract 271"/>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lowchart: Extract 272"/>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109"/>
                <p:cNvGrpSpPr/>
                <p:nvPr/>
              </p:nvGrpSpPr>
              <p:grpSpPr>
                <a:xfrm>
                  <a:off x="8305800" y="3733800"/>
                  <a:ext cx="2667000" cy="1524000"/>
                  <a:chOff x="3657600" y="1752600"/>
                  <a:chExt cx="2667000" cy="1524000"/>
                </a:xfrm>
              </p:grpSpPr>
              <p:sp>
                <p:nvSpPr>
                  <p:cNvPr id="263" name="Left-Right Arrow Callout 262"/>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Extract 263"/>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Extract 264"/>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Extract 265"/>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Extract 266"/>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Diamond 260"/>
                <p:cNvSpPr/>
                <p:nvPr/>
              </p:nvSpPr>
              <p:spPr>
                <a:xfrm>
                  <a:off x="5181600" y="412979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p:cNvSpPr/>
                <p:nvPr/>
              </p:nvSpPr>
              <p:spPr>
                <a:xfrm>
                  <a:off x="7921052" y="4042348"/>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20"/>
              <p:cNvGrpSpPr/>
              <p:nvPr/>
            </p:nvGrpSpPr>
            <p:grpSpPr>
              <a:xfrm>
                <a:off x="1983699" y="5441429"/>
                <a:ext cx="3869872" cy="685800"/>
                <a:chOff x="2895600" y="3733800"/>
                <a:chExt cx="8077200" cy="1524000"/>
              </a:xfrm>
            </p:grpSpPr>
            <p:grpSp>
              <p:nvGrpSpPr>
                <p:cNvPr id="235" name="Group 101"/>
                <p:cNvGrpSpPr/>
                <p:nvPr/>
              </p:nvGrpSpPr>
              <p:grpSpPr>
                <a:xfrm>
                  <a:off x="2895600" y="3733800"/>
                  <a:ext cx="2667000" cy="1524000"/>
                  <a:chOff x="3657600" y="1752600"/>
                  <a:chExt cx="2667000" cy="1524000"/>
                </a:xfrm>
              </p:grpSpPr>
              <p:sp>
                <p:nvSpPr>
                  <p:cNvPr id="252" name="Left-Right Arrow Callout 251"/>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Extract 252"/>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Extract 253"/>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Extract 254"/>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Extract 255"/>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102"/>
                <p:cNvGrpSpPr/>
                <p:nvPr/>
              </p:nvGrpSpPr>
              <p:grpSpPr>
                <a:xfrm>
                  <a:off x="5562600" y="3733800"/>
                  <a:ext cx="2667000" cy="1524000"/>
                  <a:chOff x="3657600" y="1752600"/>
                  <a:chExt cx="2667000" cy="1524000"/>
                </a:xfrm>
              </p:grpSpPr>
              <p:sp>
                <p:nvSpPr>
                  <p:cNvPr id="246" name="Left-Right Arrow Callout 245"/>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Extract 246"/>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Extract 247"/>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Extract 248"/>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Extract 249"/>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109"/>
                <p:cNvGrpSpPr/>
                <p:nvPr/>
              </p:nvGrpSpPr>
              <p:grpSpPr>
                <a:xfrm>
                  <a:off x="8305800" y="3733800"/>
                  <a:ext cx="2667000" cy="1524000"/>
                  <a:chOff x="3657600" y="1752600"/>
                  <a:chExt cx="2667000" cy="1524000"/>
                </a:xfrm>
              </p:grpSpPr>
              <p:sp>
                <p:nvSpPr>
                  <p:cNvPr id="240" name="Left-Right Arrow Callout 239"/>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lowchart: Extract 240"/>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Extract 241"/>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Extract 242"/>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Extract 243"/>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Diamond 237"/>
                <p:cNvSpPr/>
                <p:nvPr/>
              </p:nvSpPr>
              <p:spPr>
                <a:xfrm>
                  <a:off x="5181600" y="412979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p:cNvSpPr/>
                <p:nvPr/>
              </p:nvSpPr>
              <p:spPr>
                <a:xfrm>
                  <a:off x="7921052" y="4042348"/>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44"/>
              <p:cNvGrpSpPr/>
              <p:nvPr/>
            </p:nvGrpSpPr>
            <p:grpSpPr>
              <a:xfrm>
                <a:off x="2013678" y="809468"/>
                <a:ext cx="3869872" cy="685800"/>
                <a:chOff x="2895600" y="3733800"/>
                <a:chExt cx="8077200" cy="1524000"/>
              </a:xfrm>
            </p:grpSpPr>
            <p:grpSp>
              <p:nvGrpSpPr>
                <p:cNvPr id="212" name="Group 101"/>
                <p:cNvGrpSpPr/>
                <p:nvPr/>
              </p:nvGrpSpPr>
              <p:grpSpPr>
                <a:xfrm>
                  <a:off x="2895600" y="3733800"/>
                  <a:ext cx="2667000" cy="1524000"/>
                  <a:chOff x="3657600" y="1752600"/>
                  <a:chExt cx="2667000" cy="1524000"/>
                </a:xfrm>
              </p:grpSpPr>
              <p:sp>
                <p:nvSpPr>
                  <p:cNvPr id="229" name="Left-Right Arrow Callout 228"/>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Extract 229"/>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Extract 230"/>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Extract 231"/>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Extract 232"/>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102"/>
                <p:cNvGrpSpPr/>
                <p:nvPr/>
              </p:nvGrpSpPr>
              <p:grpSpPr>
                <a:xfrm>
                  <a:off x="5562600" y="3733800"/>
                  <a:ext cx="2667000" cy="1524000"/>
                  <a:chOff x="3657600" y="1752600"/>
                  <a:chExt cx="2667000" cy="1524000"/>
                </a:xfrm>
              </p:grpSpPr>
              <p:sp>
                <p:nvSpPr>
                  <p:cNvPr id="223" name="Left-Right Arrow Callout 222"/>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Extract 223"/>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Extract 224"/>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Extract 225"/>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Extract 226"/>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109"/>
                <p:cNvGrpSpPr/>
                <p:nvPr/>
              </p:nvGrpSpPr>
              <p:grpSpPr>
                <a:xfrm>
                  <a:off x="8305800" y="3733800"/>
                  <a:ext cx="2667000" cy="1524000"/>
                  <a:chOff x="3657600" y="1752600"/>
                  <a:chExt cx="2667000" cy="1524000"/>
                </a:xfrm>
              </p:grpSpPr>
              <p:sp>
                <p:nvSpPr>
                  <p:cNvPr id="217" name="Left-Right Arrow Callout 216"/>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Extract 217"/>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Extract 218"/>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Extract 219"/>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Extract 220"/>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Diamond 214"/>
                <p:cNvSpPr/>
                <p:nvPr/>
              </p:nvSpPr>
              <p:spPr>
                <a:xfrm>
                  <a:off x="5181600" y="412979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p:cNvSpPr/>
                <p:nvPr/>
              </p:nvSpPr>
              <p:spPr>
                <a:xfrm>
                  <a:off x="7921052" y="4042348"/>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68"/>
              <p:cNvGrpSpPr/>
              <p:nvPr/>
            </p:nvGrpSpPr>
            <p:grpSpPr>
              <a:xfrm rot="16200000">
                <a:off x="402235" y="3092971"/>
                <a:ext cx="3869872" cy="685800"/>
                <a:chOff x="2895600" y="3733800"/>
                <a:chExt cx="8077200" cy="1524000"/>
              </a:xfrm>
            </p:grpSpPr>
            <p:grpSp>
              <p:nvGrpSpPr>
                <p:cNvPr id="189" name="Group 101"/>
                <p:cNvGrpSpPr/>
                <p:nvPr/>
              </p:nvGrpSpPr>
              <p:grpSpPr>
                <a:xfrm>
                  <a:off x="2895600" y="3733800"/>
                  <a:ext cx="2667000" cy="1524000"/>
                  <a:chOff x="3657600" y="1752600"/>
                  <a:chExt cx="2667000" cy="1524000"/>
                </a:xfrm>
              </p:grpSpPr>
              <p:sp>
                <p:nvSpPr>
                  <p:cNvPr id="206" name="Left-Right Arrow Callout 205"/>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Extract 206"/>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Extract 207"/>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lowchart: Extract 208"/>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Extract 209"/>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02"/>
                <p:cNvGrpSpPr/>
                <p:nvPr/>
              </p:nvGrpSpPr>
              <p:grpSpPr>
                <a:xfrm>
                  <a:off x="5562600" y="3733800"/>
                  <a:ext cx="2667000" cy="1524000"/>
                  <a:chOff x="3657600" y="1752600"/>
                  <a:chExt cx="2667000" cy="1524000"/>
                </a:xfrm>
              </p:grpSpPr>
              <p:sp>
                <p:nvSpPr>
                  <p:cNvPr id="200" name="Left-Right Arrow Callout 199"/>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Extract 200"/>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lowchart: Extract 201"/>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Extract 202"/>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Extract 203"/>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09"/>
                <p:cNvGrpSpPr/>
                <p:nvPr/>
              </p:nvGrpSpPr>
              <p:grpSpPr>
                <a:xfrm>
                  <a:off x="8305800" y="3733800"/>
                  <a:ext cx="2667000" cy="1524000"/>
                  <a:chOff x="3657600" y="1752600"/>
                  <a:chExt cx="2667000" cy="1524000"/>
                </a:xfrm>
              </p:grpSpPr>
              <p:sp>
                <p:nvSpPr>
                  <p:cNvPr id="194" name="Left-Right Arrow Callout 193"/>
                  <p:cNvSpPr/>
                  <p:nvPr/>
                </p:nvSpPr>
                <p:spPr>
                  <a:xfrm>
                    <a:off x="3657600" y="1752600"/>
                    <a:ext cx="2667000" cy="1524000"/>
                  </a:xfrm>
                  <a:prstGeom prst="leftRightArrowCallout">
                    <a:avLst>
                      <a:gd name="adj1" fmla="val 53934"/>
                      <a:gd name="adj2" fmla="val 27951"/>
                      <a:gd name="adj3" fmla="val 41722"/>
                      <a:gd name="adj4" fmla="val 4812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Extract 194"/>
                  <p:cNvSpPr/>
                  <p:nvPr/>
                </p:nvSpPr>
                <p:spPr>
                  <a:xfrm>
                    <a:off x="4779364" y="1788827"/>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Extract 195"/>
                  <p:cNvSpPr/>
                  <p:nvPr/>
                </p:nvSpPr>
                <p:spPr>
                  <a:xfrm rot="5400000">
                    <a:off x="5591331" y="2106119"/>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Extract 196"/>
                  <p:cNvSpPr/>
                  <p:nvPr/>
                </p:nvSpPr>
                <p:spPr>
                  <a:xfrm rot="16200000" flipH="1">
                    <a:off x="3929922" y="2123608"/>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lowchart: Extract 197"/>
                  <p:cNvSpPr/>
                  <p:nvPr/>
                </p:nvSpPr>
                <p:spPr>
                  <a:xfrm rot="10800000">
                    <a:off x="4769370" y="2498361"/>
                    <a:ext cx="457200" cy="762000"/>
                  </a:xfrm>
                  <a:prstGeom prst="flowChartExtra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p:cNvSpPr/>
                  <p:nvPr/>
                </p:nvSpPr>
                <p:spPr>
                  <a:xfrm>
                    <a:off x="4648200" y="213360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Diamond 191"/>
                <p:cNvSpPr/>
                <p:nvPr/>
              </p:nvSpPr>
              <p:spPr>
                <a:xfrm>
                  <a:off x="5181600" y="4129790"/>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a:off x="7921052" y="4042348"/>
                  <a:ext cx="685800" cy="8382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3" name="Rectangle 282"/>
          <p:cNvSpPr/>
          <p:nvPr/>
        </p:nvSpPr>
        <p:spPr>
          <a:xfrm>
            <a:off x="5166360" y="1828801"/>
            <a:ext cx="2286000" cy="1200329"/>
          </a:xfrm>
          <a:prstGeom prst="rect">
            <a:avLst/>
          </a:prstGeom>
        </p:spPr>
        <p:txBody>
          <a:bodyPr wrap="square">
            <a:spAutoFit/>
          </a:bodyPr>
          <a:lstStyle/>
          <a:p>
            <a:r>
              <a:rPr lang="en-US" dirty="0">
                <a:solidFill>
                  <a:schemeClr val="bg1"/>
                </a:solidFill>
              </a:rPr>
              <a:t>“But when thou doest alms let not thy left hand know what thy right hand doeth;”</a:t>
            </a:r>
          </a:p>
        </p:txBody>
      </p:sp>
      <p:sp>
        <p:nvSpPr>
          <p:cNvPr id="285" name="Rectangle 284"/>
          <p:cNvSpPr/>
          <p:nvPr/>
        </p:nvSpPr>
        <p:spPr>
          <a:xfrm>
            <a:off x="3505200" y="5715001"/>
            <a:ext cx="7162800" cy="830997"/>
          </a:xfrm>
          <a:prstGeom prst="rect">
            <a:avLst/>
          </a:prstGeom>
        </p:spPr>
        <p:txBody>
          <a:bodyPr wrap="square">
            <a:spAutoFit/>
          </a:bodyPr>
          <a:lstStyle/>
          <a:p>
            <a:r>
              <a:rPr lang="en-US" sz="2400" dirty="0">
                <a:solidFill>
                  <a:srgbClr val="FFFF00"/>
                </a:solidFill>
              </a:rPr>
              <a:t>Avoid ulterior motives…</a:t>
            </a:r>
          </a:p>
          <a:p>
            <a:r>
              <a:rPr lang="en-US" sz="2400" dirty="0">
                <a:solidFill>
                  <a:srgbClr val="FFFF00"/>
                </a:solidFill>
              </a:rPr>
              <a:t>giving to someone to impress others</a:t>
            </a:r>
          </a:p>
        </p:txBody>
      </p:sp>
      <p:pic>
        <p:nvPicPr>
          <p:cNvPr id="7" name="Picture 6">
            <a:extLst>
              <a:ext uri="{FF2B5EF4-FFF2-40B4-BE49-F238E27FC236}">
                <a16:creationId xmlns:a16="http://schemas.microsoft.com/office/drawing/2014/main" id="{FA2BF019-0734-4823-A005-F895630CD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02" y="2027872"/>
            <a:ext cx="3267075" cy="2619375"/>
          </a:xfrm>
          <a:prstGeom prst="rect">
            <a:avLst/>
          </a:prstGeom>
        </p:spPr>
      </p:pic>
      <p:pic>
        <p:nvPicPr>
          <p:cNvPr id="9" name="Picture 8">
            <a:extLst>
              <a:ext uri="{FF2B5EF4-FFF2-40B4-BE49-F238E27FC236}">
                <a16:creationId xmlns:a16="http://schemas.microsoft.com/office/drawing/2014/main" id="{1FA30B69-72F2-487F-A3A1-5079F4669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549" y="3380562"/>
            <a:ext cx="2455571" cy="1841678"/>
          </a:xfrm>
          <a:prstGeom prst="rect">
            <a:avLst/>
          </a:prstGeom>
        </p:spPr>
      </p:pic>
    </p:spTree>
    <p:extLst>
      <p:ext uri="{BB962C8B-B14F-4D97-AF65-F5344CB8AC3E}">
        <p14:creationId xmlns:p14="http://schemas.microsoft.com/office/powerpoint/2010/main" val="247652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3" grpId="0"/>
      <p:bldP spid="28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4D7FB-CB44-4C24-A3AB-3E93A96FF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4" name="Rectangle 3">
            <a:extLst>
              <a:ext uri="{FF2B5EF4-FFF2-40B4-BE49-F238E27FC236}">
                <a16:creationId xmlns:a16="http://schemas.microsoft.com/office/drawing/2014/main" id="{9E167105-DFDA-46BB-914C-84DFFCC58323}"/>
              </a:ext>
            </a:extLst>
          </p:cNvPr>
          <p:cNvSpPr/>
          <p:nvPr/>
        </p:nvSpPr>
        <p:spPr>
          <a:xfrm>
            <a:off x="524608" y="397557"/>
            <a:ext cx="3089031" cy="923330"/>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1. I do alms (acts of religious devotion or service for others) because:</a:t>
            </a:r>
          </a:p>
        </p:txBody>
      </p:sp>
      <p:sp>
        <p:nvSpPr>
          <p:cNvPr id="5" name="Rectangle 4">
            <a:extLst>
              <a:ext uri="{FF2B5EF4-FFF2-40B4-BE49-F238E27FC236}">
                <a16:creationId xmlns:a16="http://schemas.microsoft.com/office/drawing/2014/main" id="{C507F254-DDA4-4260-ADA4-75DEC31088E4}"/>
              </a:ext>
            </a:extLst>
          </p:cNvPr>
          <p:cNvSpPr/>
          <p:nvPr/>
        </p:nvSpPr>
        <p:spPr>
          <a:xfrm>
            <a:off x="536330" y="2211197"/>
            <a:ext cx="3217985" cy="2031325"/>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a. I am supposed to.</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b. I love the Lord and enjoy helping other people.</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c. I want others to think well of me.</a:t>
            </a:r>
          </a:p>
        </p:txBody>
      </p:sp>
      <p:sp>
        <p:nvSpPr>
          <p:cNvPr id="6" name="Rectangle 5">
            <a:extLst>
              <a:ext uri="{FF2B5EF4-FFF2-40B4-BE49-F238E27FC236}">
                <a16:creationId xmlns:a16="http://schemas.microsoft.com/office/drawing/2014/main" id="{D0A16361-C31B-4BBA-8FAD-F6DCB3E2E015}"/>
              </a:ext>
            </a:extLst>
          </p:cNvPr>
          <p:cNvSpPr/>
          <p:nvPr/>
        </p:nvSpPr>
        <p:spPr>
          <a:xfrm>
            <a:off x="8859716" y="1938635"/>
            <a:ext cx="3332284" cy="2031325"/>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a. Fasting helps me draw closer to the Lord.</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b. Other people will think I’m weak if I don’t.</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c. My parents tell me I should.</a:t>
            </a:r>
          </a:p>
        </p:txBody>
      </p:sp>
      <p:sp>
        <p:nvSpPr>
          <p:cNvPr id="7" name="Rectangle 6">
            <a:extLst>
              <a:ext uri="{FF2B5EF4-FFF2-40B4-BE49-F238E27FC236}">
                <a16:creationId xmlns:a16="http://schemas.microsoft.com/office/drawing/2014/main" id="{D632FF98-F880-4F7D-89F2-43CDDBE13102}"/>
              </a:ext>
            </a:extLst>
          </p:cNvPr>
          <p:cNvSpPr/>
          <p:nvPr/>
        </p:nvSpPr>
        <p:spPr>
          <a:xfrm>
            <a:off x="4929552" y="2107867"/>
            <a:ext cx="2482363" cy="3139321"/>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a. I want to be able to tell my parents or my bishop “yes” when they ask me if I pray.</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b. It is just part of my daily routine.</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c. I want to communicate with my Heavenly Father.</a:t>
            </a:r>
          </a:p>
        </p:txBody>
      </p:sp>
      <p:sp>
        <p:nvSpPr>
          <p:cNvPr id="8" name="Rectangle 7">
            <a:extLst>
              <a:ext uri="{FF2B5EF4-FFF2-40B4-BE49-F238E27FC236}">
                <a16:creationId xmlns:a16="http://schemas.microsoft.com/office/drawing/2014/main" id="{E0503EF6-74E6-4EB2-8E94-9B7C81EA2819}"/>
              </a:ext>
            </a:extLst>
          </p:cNvPr>
          <p:cNvSpPr/>
          <p:nvPr/>
        </p:nvSpPr>
        <p:spPr>
          <a:xfrm>
            <a:off x="5134707" y="347734"/>
            <a:ext cx="2022231" cy="369332"/>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2. I pray because:</a:t>
            </a:r>
          </a:p>
        </p:txBody>
      </p:sp>
      <p:sp>
        <p:nvSpPr>
          <p:cNvPr id="9" name="Rectangle 8">
            <a:extLst>
              <a:ext uri="{FF2B5EF4-FFF2-40B4-BE49-F238E27FC236}">
                <a16:creationId xmlns:a16="http://schemas.microsoft.com/office/drawing/2014/main" id="{D735B2C6-EB53-4B23-8CBF-09FDDDE97791}"/>
              </a:ext>
            </a:extLst>
          </p:cNvPr>
          <p:cNvSpPr/>
          <p:nvPr/>
        </p:nvSpPr>
        <p:spPr>
          <a:xfrm>
            <a:off x="9319847" y="382903"/>
            <a:ext cx="2482360" cy="369332"/>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3. I fast because:</a:t>
            </a:r>
          </a:p>
        </p:txBody>
      </p:sp>
      <p:grpSp>
        <p:nvGrpSpPr>
          <p:cNvPr id="10" name="Group 9">
            <a:extLst>
              <a:ext uri="{FF2B5EF4-FFF2-40B4-BE49-F238E27FC236}">
                <a16:creationId xmlns:a16="http://schemas.microsoft.com/office/drawing/2014/main" id="{D4759FA4-2D78-4EA0-B1A0-F3354551A40E}"/>
              </a:ext>
            </a:extLst>
          </p:cNvPr>
          <p:cNvGrpSpPr/>
          <p:nvPr/>
        </p:nvGrpSpPr>
        <p:grpSpPr>
          <a:xfrm>
            <a:off x="1151980" y="4716447"/>
            <a:ext cx="1312156" cy="1312156"/>
            <a:chOff x="4364700" y="661956"/>
            <a:chExt cx="2667000" cy="2667000"/>
          </a:xfrm>
        </p:grpSpPr>
        <p:sp>
          <p:nvSpPr>
            <p:cNvPr id="11" name="Oval 10">
              <a:extLst>
                <a:ext uri="{FF2B5EF4-FFF2-40B4-BE49-F238E27FC236}">
                  <a16:creationId xmlns:a16="http://schemas.microsoft.com/office/drawing/2014/main" id="{D3037FCA-94A8-4322-A085-B178B745F7F4}"/>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0A74FCC-FA26-4A14-96CC-EC49EEF0269E}"/>
                </a:ext>
              </a:extLst>
            </p:cNvPr>
            <p:cNvGrpSpPr/>
            <p:nvPr/>
          </p:nvGrpSpPr>
          <p:grpSpPr>
            <a:xfrm rot="14121608">
              <a:off x="4787169" y="1214397"/>
              <a:ext cx="762000" cy="762000"/>
              <a:chOff x="1226056" y="2773679"/>
              <a:chExt cx="762000" cy="762000"/>
            </a:xfrm>
          </p:grpSpPr>
          <p:sp>
            <p:nvSpPr>
              <p:cNvPr id="21" name="Oval 20">
                <a:extLst>
                  <a:ext uri="{FF2B5EF4-FFF2-40B4-BE49-F238E27FC236}">
                    <a16:creationId xmlns:a16="http://schemas.microsoft.com/office/drawing/2014/main" id="{2C6A2DE8-67F6-46E2-9E7A-8D327E1CB7B5}"/>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90D307-79C5-48D0-87CD-C41B818C62DF}"/>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D6A2F6-96FD-4521-83BC-86CB98FCF7BD}"/>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C72BE4-DFF1-4516-B761-13342D1EA7C9}"/>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D2966DF-975A-4A10-94B3-4CE759CFFE3F}"/>
                </a:ext>
              </a:extLst>
            </p:cNvPr>
            <p:cNvGrpSpPr/>
            <p:nvPr/>
          </p:nvGrpSpPr>
          <p:grpSpPr>
            <a:xfrm rot="8038943" flipH="1">
              <a:off x="5828327" y="1216128"/>
              <a:ext cx="762000" cy="762000"/>
              <a:chOff x="1226056" y="2773679"/>
              <a:chExt cx="762000" cy="762000"/>
            </a:xfrm>
          </p:grpSpPr>
          <p:sp>
            <p:nvSpPr>
              <p:cNvPr id="17" name="Oval 16">
                <a:extLst>
                  <a:ext uri="{FF2B5EF4-FFF2-40B4-BE49-F238E27FC236}">
                    <a16:creationId xmlns:a16="http://schemas.microsoft.com/office/drawing/2014/main" id="{7BDC896B-01A6-4C02-B8ED-25B0B79B567B}"/>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8933737-97AD-4A95-B481-09BA8EEB4E86}"/>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091A4B-70B5-424E-BED6-ACA978DBC8BB}"/>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F52956B-E7F4-47B8-AEBF-14B3DC4E8CF3}"/>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Moon 13">
              <a:extLst>
                <a:ext uri="{FF2B5EF4-FFF2-40B4-BE49-F238E27FC236}">
                  <a16:creationId xmlns:a16="http://schemas.microsoft.com/office/drawing/2014/main" id="{9E47A58E-60D4-446A-856C-6C0659CFFD63}"/>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Moon 14">
              <a:extLst>
                <a:ext uri="{FF2B5EF4-FFF2-40B4-BE49-F238E27FC236}">
                  <a16:creationId xmlns:a16="http://schemas.microsoft.com/office/drawing/2014/main" id="{994561A9-A3FD-41E2-AAEE-A3458F161F98}"/>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Moon 15">
              <a:extLst>
                <a:ext uri="{FF2B5EF4-FFF2-40B4-BE49-F238E27FC236}">
                  <a16:creationId xmlns:a16="http://schemas.microsoft.com/office/drawing/2014/main" id="{2D5BEEA5-AF54-4B9C-BD94-A0E561C75C12}"/>
                </a:ext>
              </a:extLst>
            </p:cNvPr>
            <p:cNvSpPr/>
            <p:nvPr/>
          </p:nvSpPr>
          <p:spPr>
            <a:xfrm rot="15436185">
              <a:off x="5816808" y="2144508"/>
              <a:ext cx="405950" cy="644827"/>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BCB1C032-D597-41F4-A287-29CA09CD1EE0}"/>
              </a:ext>
            </a:extLst>
          </p:cNvPr>
          <p:cNvGrpSpPr/>
          <p:nvPr/>
        </p:nvGrpSpPr>
        <p:grpSpPr>
          <a:xfrm>
            <a:off x="5310554" y="5324344"/>
            <a:ext cx="1464634" cy="1464634"/>
            <a:chOff x="8222988" y="1701913"/>
            <a:chExt cx="2667000" cy="2667000"/>
          </a:xfrm>
        </p:grpSpPr>
        <p:grpSp>
          <p:nvGrpSpPr>
            <p:cNvPr id="26" name="Group 25">
              <a:extLst>
                <a:ext uri="{FF2B5EF4-FFF2-40B4-BE49-F238E27FC236}">
                  <a16:creationId xmlns:a16="http://schemas.microsoft.com/office/drawing/2014/main" id="{27ACE9C4-1651-4C3F-938A-1718AF10E729}"/>
                </a:ext>
              </a:extLst>
            </p:cNvPr>
            <p:cNvGrpSpPr/>
            <p:nvPr/>
          </p:nvGrpSpPr>
          <p:grpSpPr>
            <a:xfrm>
              <a:off x="8222988" y="1701913"/>
              <a:ext cx="2667000" cy="2667000"/>
              <a:chOff x="8222988" y="1701913"/>
              <a:chExt cx="2667000" cy="2667000"/>
            </a:xfrm>
          </p:grpSpPr>
          <p:grpSp>
            <p:nvGrpSpPr>
              <p:cNvPr id="29" name="Group 28">
                <a:extLst>
                  <a:ext uri="{FF2B5EF4-FFF2-40B4-BE49-F238E27FC236}">
                    <a16:creationId xmlns:a16="http://schemas.microsoft.com/office/drawing/2014/main" id="{D9AABD66-0BC4-42EE-819D-9F2CAFBF7B45}"/>
                  </a:ext>
                </a:extLst>
              </p:cNvPr>
              <p:cNvGrpSpPr/>
              <p:nvPr/>
            </p:nvGrpSpPr>
            <p:grpSpPr>
              <a:xfrm>
                <a:off x="8222988" y="1701913"/>
                <a:ext cx="2667000" cy="2667000"/>
                <a:chOff x="2726659" y="4091768"/>
                <a:chExt cx="2667000" cy="2667000"/>
              </a:xfrm>
            </p:grpSpPr>
            <p:sp>
              <p:nvSpPr>
                <p:cNvPr id="31" name="Oval 30">
                  <a:extLst>
                    <a:ext uri="{FF2B5EF4-FFF2-40B4-BE49-F238E27FC236}">
                      <a16:creationId xmlns:a16="http://schemas.microsoft.com/office/drawing/2014/main" id="{02C4CC64-84F2-47DB-A0A2-F6B26CEB05D4}"/>
                    </a:ext>
                  </a:extLst>
                </p:cNvPr>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a:extLst>
                    <a:ext uri="{FF2B5EF4-FFF2-40B4-BE49-F238E27FC236}">
                      <a16:creationId xmlns:a16="http://schemas.microsoft.com/office/drawing/2014/main" id="{68AAA802-D855-400F-B9A1-0AC243737030}"/>
                    </a:ext>
                  </a:extLst>
                </p:cNvPr>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Moon 32">
                  <a:extLst>
                    <a:ext uri="{FF2B5EF4-FFF2-40B4-BE49-F238E27FC236}">
                      <a16:creationId xmlns:a16="http://schemas.microsoft.com/office/drawing/2014/main" id="{C7D29663-1C79-4C2E-BA6D-AD645638E5ED}"/>
                    </a:ext>
                  </a:extLst>
                </p:cNvPr>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Oval 29">
                <a:extLst>
                  <a:ext uri="{FF2B5EF4-FFF2-40B4-BE49-F238E27FC236}">
                    <a16:creationId xmlns:a16="http://schemas.microsoft.com/office/drawing/2014/main" id="{05C35550-79C4-4D86-8238-84EC59213245}"/>
                  </a:ext>
                </a:extLst>
              </p:cNvPr>
              <p:cNvSpPr/>
              <p:nvPr/>
            </p:nvSpPr>
            <p:spPr>
              <a:xfrm>
                <a:off x="9360260" y="3762867"/>
                <a:ext cx="439087" cy="2188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Moon 26">
              <a:extLst>
                <a:ext uri="{FF2B5EF4-FFF2-40B4-BE49-F238E27FC236}">
                  <a16:creationId xmlns:a16="http://schemas.microsoft.com/office/drawing/2014/main" id="{44A79687-C91C-4042-972E-EC7032A3574C}"/>
                </a:ext>
              </a:extLst>
            </p:cNvPr>
            <p:cNvSpPr/>
            <p:nvPr/>
          </p:nvSpPr>
          <p:spPr>
            <a:xfrm rot="5124408">
              <a:off x="9038223" y="2609321"/>
              <a:ext cx="104655" cy="692416"/>
            </a:xfrm>
            <a:prstGeom prst="moon">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Moon 27">
              <a:extLst>
                <a:ext uri="{FF2B5EF4-FFF2-40B4-BE49-F238E27FC236}">
                  <a16:creationId xmlns:a16="http://schemas.microsoft.com/office/drawing/2014/main" id="{72F64CCE-D628-409C-8D36-68C275BD8A1A}"/>
                </a:ext>
              </a:extLst>
            </p:cNvPr>
            <p:cNvSpPr/>
            <p:nvPr/>
          </p:nvSpPr>
          <p:spPr>
            <a:xfrm rot="5838252">
              <a:off x="9999788" y="2589106"/>
              <a:ext cx="104655" cy="692416"/>
            </a:xfrm>
            <a:prstGeom prst="moon">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4" name="Group 33">
            <a:extLst>
              <a:ext uri="{FF2B5EF4-FFF2-40B4-BE49-F238E27FC236}">
                <a16:creationId xmlns:a16="http://schemas.microsoft.com/office/drawing/2014/main" id="{473EEEAA-7BDA-4EAF-8735-0D55FB761FEB}"/>
              </a:ext>
            </a:extLst>
          </p:cNvPr>
          <p:cNvGrpSpPr/>
          <p:nvPr/>
        </p:nvGrpSpPr>
        <p:grpSpPr>
          <a:xfrm>
            <a:off x="9666517" y="4598377"/>
            <a:ext cx="1521610" cy="1521610"/>
            <a:chOff x="5003637" y="4031221"/>
            <a:chExt cx="2667000" cy="2667000"/>
          </a:xfrm>
        </p:grpSpPr>
        <p:sp>
          <p:nvSpPr>
            <p:cNvPr id="35" name="Oval 34">
              <a:extLst>
                <a:ext uri="{FF2B5EF4-FFF2-40B4-BE49-F238E27FC236}">
                  <a16:creationId xmlns:a16="http://schemas.microsoft.com/office/drawing/2014/main" id="{E110DC1F-0803-440B-8CBE-BFB538911BC2}"/>
                </a:ext>
              </a:extLst>
            </p:cNvPr>
            <p:cNvSpPr/>
            <p:nvPr/>
          </p:nvSpPr>
          <p:spPr>
            <a:xfrm>
              <a:off x="5003637" y="4031221"/>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0A8105EB-CE75-45BF-8CB9-2F8CCFF673A5}"/>
                </a:ext>
              </a:extLst>
            </p:cNvPr>
            <p:cNvSpPr/>
            <p:nvPr/>
          </p:nvSpPr>
          <p:spPr>
            <a:xfrm rot="16200000">
              <a:off x="6116595" y="5417495"/>
              <a:ext cx="405949" cy="1098640"/>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8B22338F-9ADC-4CA0-AF39-A202BEB774F9}"/>
                </a:ext>
              </a:extLst>
            </p:cNvPr>
            <p:cNvGrpSpPr/>
            <p:nvPr/>
          </p:nvGrpSpPr>
          <p:grpSpPr>
            <a:xfrm rot="377617">
              <a:off x="6513334" y="4633573"/>
              <a:ext cx="612001" cy="612001"/>
              <a:chOff x="2452639" y="4588413"/>
              <a:chExt cx="612001" cy="612001"/>
            </a:xfrm>
          </p:grpSpPr>
          <p:sp>
            <p:nvSpPr>
              <p:cNvPr id="43" name="Oval 42">
                <a:extLst>
                  <a:ext uri="{FF2B5EF4-FFF2-40B4-BE49-F238E27FC236}">
                    <a16:creationId xmlns:a16="http://schemas.microsoft.com/office/drawing/2014/main" id="{59F565EB-8464-4C80-9F2F-F827D4F146CF}"/>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02A9100-C55E-4E0B-BE56-DF49AFDE4749}"/>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7928581-25D0-41DD-9E33-0DB3D43EED0A}"/>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371DAC3-C35D-4CE7-B8D7-D9CC271E6870}"/>
                  </a:ext>
                </a:extLst>
              </p:cNvPr>
              <p:cNvSpPr/>
              <p:nvPr/>
            </p:nvSpPr>
            <p:spPr>
              <a:xfrm flipH="1">
                <a:off x="2635368" y="4914300"/>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2D945281-A17D-410B-8E26-52BB3CF28BD9}"/>
                </a:ext>
              </a:extLst>
            </p:cNvPr>
            <p:cNvGrpSpPr/>
            <p:nvPr/>
          </p:nvGrpSpPr>
          <p:grpSpPr>
            <a:xfrm rot="377617" flipH="1">
              <a:off x="5543318" y="4627106"/>
              <a:ext cx="612001" cy="612001"/>
              <a:chOff x="2452639" y="4588413"/>
              <a:chExt cx="612001" cy="612001"/>
            </a:xfrm>
          </p:grpSpPr>
          <p:sp>
            <p:nvSpPr>
              <p:cNvPr id="39" name="Oval 38">
                <a:extLst>
                  <a:ext uri="{FF2B5EF4-FFF2-40B4-BE49-F238E27FC236}">
                    <a16:creationId xmlns:a16="http://schemas.microsoft.com/office/drawing/2014/main" id="{E94A6FC4-52BF-4572-B1FE-27349CE3BDE6}"/>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875236F-9D7C-4331-88B4-FEB54F61656F}"/>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865CB66-9A53-48BC-B309-300EB9146297}"/>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E07BBCB-50E3-4443-9331-6FD92F98DBB2}"/>
                  </a:ext>
                </a:extLst>
              </p:cNvPr>
              <p:cNvSpPr/>
              <p:nvPr/>
            </p:nvSpPr>
            <p:spPr>
              <a:xfrm flipH="1">
                <a:off x="2575141" y="4907059"/>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a:extLst>
              <a:ext uri="{FF2B5EF4-FFF2-40B4-BE49-F238E27FC236}">
                <a16:creationId xmlns:a16="http://schemas.microsoft.com/office/drawing/2014/main" id="{CEF54E6C-A4B6-4B6C-AA01-78CB1BAA0052}"/>
              </a:ext>
            </a:extLst>
          </p:cNvPr>
          <p:cNvGrpSpPr/>
          <p:nvPr/>
        </p:nvGrpSpPr>
        <p:grpSpPr>
          <a:xfrm>
            <a:off x="3501619" y="2852279"/>
            <a:ext cx="576721" cy="576721"/>
            <a:chOff x="4364700" y="661956"/>
            <a:chExt cx="2667000" cy="2667000"/>
          </a:xfrm>
        </p:grpSpPr>
        <p:sp>
          <p:nvSpPr>
            <p:cNvPr id="48" name="Oval 47">
              <a:extLst>
                <a:ext uri="{FF2B5EF4-FFF2-40B4-BE49-F238E27FC236}">
                  <a16:creationId xmlns:a16="http://schemas.microsoft.com/office/drawing/2014/main" id="{DE9D4389-B132-4757-9643-27550B9CF5D8}"/>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015D9C44-3DEC-492E-9662-F16E6AF549A8}"/>
                </a:ext>
              </a:extLst>
            </p:cNvPr>
            <p:cNvGrpSpPr/>
            <p:nvPr/>
          </p:nvGrpSpPr>
          <p:grpSpPr>
            <a:xfrm rot="14121608">
              <a:off x="4787169" y="1214397"/>
              <a:ext cx="762000" cy="762000"/>
              <a:chOff x="1226056" y="2773679"/>
              <a:chExt cx="762000" cy="762000"/>
            </a:xfrm>
          </p:grpSpPr>
          <p:sp>
            <p:nvSpPr>
              <p:cNvPr id="58" name="Oval 57">
                <a:extLst>
                  <a:ext uri="{FF2B5EF4-FFF2-40B4-BE49-F238E27FC236}">
                    <a16:creationId xmlns:a16="http://schemas.microsoft.com/office/drawing/2014/main" id="{5DD01883-4A85-4CCA-837A-D9C66D218FCE}"/>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AEA4BE8-B3FE-46F0-A3BA-DB0F1A96E07C}"/>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DE28699-930B-4FD6-87DF-D150C90D6AFA}"/>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81024B7-B9B2-40CF-9467-1AB51A84B6CC}"/>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69C9114D-B751-4309-8519-036A9ECB66F3}"/>
                </a:ext>
              </a:extLst>
            </p:cNvPr>
            <p:cNvGrpSpPr/>
            <p:nvPr/>
          </p:nvGrpSpPr>
          <p:grpSpPr>
            <a:xfrm rot="8038943" flipH="1">
              <a:off x="5828327" y="1216128"/>
              <a:ext cx="762000" cy="762000"/>
              <a:chOff x="1226056" y="2773679"/>
              <a:chExt cx="762000" cy="762000"/>
            </a:xfrm>
          </p:grpSpPr>
          <p:sp>
            <p:nvSpPr>
              <p:cNvPr id="54" name="Oval 53">
                <a:extLst>
                  <a:ext uri="{FF2B5EF4-FFF2-40B4-BE49-F238E27FC236}">
                    <a16:creationId xmlns:a16="http://schemas.microsoft.com/office/drawing/2014/main" id="{85AFBB8A-33F7-4379-8B6C-B4BFAF428BF6}"/>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0A0443C-282A-4D0E-80F8-9C29824AF29D}"/>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DED6DF0-CFF1-479C-809E-6637D05CF503}"/>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1E17C2D-BE17-48B8-825C-E661F037CA83}"/>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Moon 50">
              <a:extLst>
                <a:ext uri="{FF2B5EF4-FFF2-40B4-BE49-F238E27FC236}">
                  <a16:creationId xmlns:a16="http://schemas.microsoft.com/office/drawing/2014/main" id="{889D93DD-91FA-4FC4-BC0E-CFB73A4EDB8A}"/>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Moon 51">
              <a:extLst>
                <a:ext uri="{FF2B5EF4-FFF2-40B4-BE49-F238E27FC236}">
                  <a16:creationId xmlns:a16="http://schemas.microsoft.com/office/drawing/2014/main" id="{9E4D3E8D-7BE5-4B8F-80AA-5226B4394EB4}"/>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Moon 52">
              <a:extLst>
                <a:ext uri="{FF2B5EF4-FFF2-40B4-BE49-F238E27FC236}">
                  <a16:creationId xmlns:a16="http://schemas.microsoft.com/office/drawing/2014/main" id="{9357152C-B541-40DF-8E55-B71D4EC6A91F}"/>
                </a:ext>
              </a:extLst>
            </p:cNvPr>
            <p:cNvSpPr/>
            <p:nvPr/>
          </p:nvSpPr>
          <p:spPr>
            <a:xfrm rot="15436185">
              <a:off x="5816808" y="2144508"/>
              <a:ext cx="405950" cy="644827"/>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A7A6EA63-0C21-4DC4-A17B-930EB337554E}"/>
              </a:ext>
            </a:extLst>
          </p:cNvPr>
          <p:cNvGrpSpPr/>
          <p:nvPr/>
        </p:nvGrpSpPr>
        <p:grpSpPr>
          <a:xfrm>
            <a:off x="7341576" y="4421666"/>
            <a:ext cx="729011" cy="729011"/>
            <a:chOff x="8222988" y="1701913"/>
            <a:chExt cx="2667000" cy="2667000"/>
          </a:xfrm>
        </p:grpSpPr>
        <p:grpSp>
          <p:nvGrpSpPr>
            <p:cNvPr id="63" name="Group 62">
              <a:extLst>
                <a:ext uri="{FF2B5EF4-FFF2-40B4-BE49-F238E27FC236}">
                  <a16:creationId xmlns:a16="http://schemas.microsoft.com/office/drawing/2014/main" id="{482D2963-66F3-4909-93EB-C6B072F69FAC}"/>
                </a:ext>
              </a:extLst>
            </p:cNvPr>
            <p:cNvGrpSpPr/>
            <p:nvPr/>
          </p:nvGrpSpPr>
          <p:grpSpPr>
            <a:xfrm>
              <a:off x="8222988" y="1701913"/>
              <a:ext cx="2667000" cy="2667000"/>
              <a:chOff x="8222988" y="1701913"/>
              <a:chExt cx="2667000" cy="2667000"/>
            </a:xfrm>
          </p:grpSpPr>
          <p:grpSp>
            <p:nvGrpSpPr>
              <p:cNvPr id="66" name="Group 65">
                <a:extLst>
                  <a:ext uri="{FF2B5EF4-FFF2-40B4-BE49-F238E27FC236}">
                    <a16:creationId xmlns:a16="http://schemas.microsoft.com/office/drawing/2014/main" id="{3CBE1E06-BC5B-4088-A563-AF1030A9D385}"/>
                  </a:ext>
                </a:extLst>
              </p:cNvPr>
              <p:cNvGrpSpPr/>
              <p:nvPr/>
            </p:nvGrpSpPr>
            <p:grpSpPr>
              <a:xfrm>
                <a:off x="8222988" y="1701913"/>
                <a:ext cx="2667000" cy="2667000"/>
                <a:chOff x="2726659" y="4091768"/>
                <a:chExt cx="2667000" cy="2667000"/>
              </a:xfrm>
            </p:grpSpPr>
            <p:sp>
              <p:nvSpPr>
                <p:cNvPr id="68" name="Oval 67">
                  <a:extLst>
                    <a:ext uri="{FF2B5EF4-FFF2-40B4-BE49-F238E27FC236}">
                      <a16:creationId xmlns:a16="http://schemas.microsoft.com/office/drawing/2014/main" id="{9B3520C1-6FF6-40FE-AD91-D0BA5F41ACA2}"/>
                    </a:ext>
                  </a:extLst>
                </p:cNvPr>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a:extLst>
                    <a:ext uri="{FF2B5EF4-FFF2-40B4-BE49-F238E27FC236}">
                      <a16:creationId xmlns:a16="http://schemas.microsoft.com/office/drawing/2014/main" id="{9CC57B98-3B31-4697-9442-7396F6BFF4C9}"/>
                    </a:ext>
                  </a:extLst>
                </p:cNvPr>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Moon 69">
                  <a:extLst>
                    <a:ext uri="{FF2B5EF4-FFF2-40B4-BE49-F238E27FC236}">
                      <a16:creationId xmlns:a16="http://schemas.microsoft.com/office/drawing/2014/main" id="{5803A427-8A82-4022-96FF-3A4867E79E28}"/>
                    </a:ext>
                  </a:extLst>
                </p:cNvPr>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7" name="Oval 66">
                <a:extLst>
                  <a:ext uri="{FF2B5EF4-FFF2-40B4-BE49-F238E27FC236}">
                    <a16:creationId xmlns:a16="http://schemas.microsoft.com/office/drawing/2014/main" id="{208492C1-726F-48F4-9520-28F7ADD2130A}"/>
                  </a:ext>
                </a:extLst>
              </p:cNvPr>
              <p:cNvSpPr/>
              <p:nvPr/>
            </p:nvSpPr>
            <p:spPr>
              <a:xfrm>
                <a:off x="9360260" y="3762867"/>
                <a:ext cx="439087" cy="2188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Moon 63">
              <a:extLst>
                <a:ext uri="{FF2B5EF4-FFF2-40B4-BE49-F238E27FC236}">
                  <a16:creationId xmlns:a16="http://schemas.microsoft.com/office/drawing/2014/main" id="{4DF11C25-5828-4B8E-903F-2313AA0830C9}"/>
                </a:ext>
              </a:extLst>
            </p:cNvPr>
            <p:cNvSpPr/>
            <p:nvPr/>
          </p:nvSpPr>
          <p:spPr>
            <a:xfrm rot="5124408">
              <a:off x="9038223" y="2609321"/>
              <a:ext cx="104655" cy="692416"/>
            </a:xfrm>
            <a:prstGeom prst="moon">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Moon 64">
              <a:extLst>
                <a:ext uri="{FF2B5EF4-FFF2-40B4-BE49-F238E27FC236}">
                  <a16:creationId xmlns:a16="http://schemas.microsoft.com/office/drawing/2014/main" id="{D907E760-428A-4A76-B945-916691349D64}"/>
                </a:ext>
              </a:extLst>
            </p:cNvPr>
            <p:cNvSpPr/>
            <p:nvPr/>
          </p:nvSpPr>
          <p:spPr>
            <a:xfrm rot="5838252">
              <a:off x="9999788" y="2589106"/>
              <a:ext cx="104655" cy="692416"/>
            </a:xfrm>
            <a:prstGeom prst="moon">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Group 70">
            <a:extLst>
              <a:ext uri="{FF2B5EF4-FFF2-40B4-BE49-F238E27FC236}">
                <a16:creationId xmlns:a16="http://schemas.microsoft.com/office/drawing/2014/main" id="{6CC9060F-4E9E-46FD-BFE4-0875EFC16858}"/>
              </a:ext>
            </a:extLst>
          </p:cNvPr>
          <p:cNvGrpSpPr/>
          <p:nvPr/>
        </p:nvGrpSpPr>
        <p:grpSpPr>
          <a:xfrm>
            <a:off x="8230980" y="1937238"/>
            <a:ext cx="621324" cy="621324"/>
            <a:chOff x="5003637" y="4031221"/>
            <a:chExt cx="2667000" cy="2667000"/>
          </a:xfrm>
        </p:grpSpPr>
        <p:sp>
          <p:nvSpPr>
            <p:cNvPr id="72" name="Oval 71">
              <a:extLst>
                <a:ext uri="{FF2B5EF4-FFF2-40B4-BE49-F238E27FC236}">
                  <a16:creationId xmlns:a16="http://schemas.microsoft.com/office/drawing/2014/main" id="{9908979D-E327-4F2A-93A2-6EBC372FC068}"/>
                </a:ext>
              </a:extLst>
            </p:cNvPr>
            <p:cNvSpPr/>
            <p:nvPr/>
          </p:nvSpPr>
          <p:spPr>
            <a:xfrm>
              <a:off x="5003637" y="4031221"/>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a:extLst>
                <a:ext uri="{FF2B5EF4-FFF2-40B4-BE49-F238E27FC236}">
                  <a16:creationId xmlns:a16="http://schemas.microsoft.com/office/drawing/2014/main" id="{EC26B2BD-C0F3-430E-B69D-0DA5AA79417D}"/>
                </a:ext>
              </a:extLst>
            </p:cNvPr>
            <p:cNvSpPr/>
            <p:nvPr/>
          </p:nvSpPr>
          <p:spPr>
            <a:xfrm rot="16200000">
              <a:off x="6116595" y="5417495"/>
              <a:ext cx="405949" cy="1098640"/>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 name="Group 73">
              <a:extLst>
                <a:ext uri="{FF2B5EF4-FFF2-40B4-BE49-F238E27FC236}">
                  <a16:creationId xmlns:a16="http://schemas.microsoft.com/office/drawing/2014/main" id="{FF22809F-8A43-4F43-9DC0-A8026CCF66D0}"/>
                </a:ext>
              </a:extLst>
            </p:cNvPr>
            <p:cNvGrpSpPr/>
            <p:nvPr/>
          </p:nvGrpSpPr>
          <p:grpSpPr>
            <a:xfrm rot="377617">
              <a:off x="6513334" y="4633573"/>
              <a:ext cx="612001" cy="612001"/>
              <a:chOff x="2452639" y="4588413"/>
              <a:chExt cx="612001" cy="612001"/>
            </a:xfrm>
          </p:grpSpPr>
          <p:sp>
            <p:nvSpPr>
              <p:cNvPr id="80" name="Oval 79">
                <a:extLst>
                  <a:ext uri="{FF2B5EF4-FFF2-40B4-BE49-F238E27FC236}">
                    <a16:creationId xmlns:a16="http://schemas.microsoft.com/office/drawing/2014/main" id="{8BD2AB2B-3E41-4252-9919-E9A94CF71660}"/>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7526EE5-B152-4AE9-8DB3-032131E7EF35}"/>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73165B3-50D0-4B8C-8DB1-D649271C0782}"/>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27A5DCE-FBBA-4BA5-BB34-22C5EFE37721}"/>
                  </a:ext>
                </a:extLst>
              </p:cNvPr>
              <p:cNvSpPr/>
              <p:nvPr/>
            </p:nvSpPr>
            <p:spPr>
              <a:xfrm flipH="1">
                <a:off x="2635368" y="4914300"/>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25B049AE-BB82-41B1-9BC5-8E2064945556}"/>
                </a:ext>
              </a:extLst>
            </p:cNvPr>
            <p:cNvGrpSpPr/>
            <p:nvPr/>
          </p:nvGrpSpPr>
          <p:grpSpPr>
            <a:xfrm rot="377617" flipH="1">
              <a:off x="5543318" y="4627106"/>
              <a:ext cx="612001" cy="612001"/>
              <a:chOff x="2452639" y="4588413"/>
              <a:chExt cx="612001" cy="612001"/>
            </a:xfrm>
          </p:grpSpPr>
          <p:sp>
            <p:nvSpPr>
              <p:cNvPr id="76" name="Oval 75">
                <a:extLst>
                  <a:ext uri="{FF2B5EF4-FFF2-40B4-BE49-F238E27FC236}">
                    <a16:creationId xmlns:a16="http://schemas.microsoft.com/office/drawing/2014/main" id="{65BDF45E-5230-4940-BAB0-87714C3874A4}"/>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67DE334-7983-4935-BD6D-07C91E491107}"/>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BF4994B-DE9A-4CB4-94B6-75A9443E9904}"/>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E103081-0A47-4F70-B897-7CF88BE16517}"/>
                  </a:ext>
                </a:extLst>
              </p:cNvPr>
              <p:cNvSpPr/>
              <p:nvPr/>
            </p:nvSpPr>
            <p:spPr>
              <a:xfrm flipH="1">
                <a:off x="2575141" y="4907059"/>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1706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par>
                                <p:cTn id="21" presetID="26" presetClass="exit" presetSubtype="0" fill="hold" nodeType="withEffect">
                                  <p:stCondLst>
                                    <p:cond delay="0"/>
                                  </p:stCondLst>
                                  <p:childTnLst>
                                    <p:animEffect transition="out" filter="wipe(down)">
                                      <p:cBhvr>
                                        <p:cTn id="22" dur="135" accel="50000">
                                          <p:stCondLst>
                                            <p:cond delay="1365"/>
                                          </p:stCondLst>
                                        </p:cTn>
                                        <p:tgtEl>
                                          <p:spTgt spid="10"/>
                                        </p:tgtEl>
                                      </p:cBhvr>
                                    </p:animEffect>
                                    <p:anim calcmode="lin" valueType="num">
                                      <p:cBhvr>
                                        <p:cTn id="23" dur="1366"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24" dur="133">
                                          <p:stCondLst>
                                            <p:cond delay="1366"/>
                                          </p:stCondLst>
                                        </p:cTn>
                                        <p:tgtEl>
                                          <p:spTgt spid="10"/>
                                        </p:tgtEl>
                                        <p:attrNameLst>
                                          <p:attrName>ppt_x</p:attrName>
                                        </p:attrNameLst>
                                      </p:cBhvr>
                                      <p:tavLst>
                                        <p:tav tm="0">
                                          <p:val>
                                            <p:strVal val="ppt_x"/>
                                          </p:val>
                                        </p:tav>
                                        <p:tav tm="100000">
                                          <p:val>
                                            <p:strVal val="ppt_x"/>
                                          </p:val>
                                        </p:tav>
                                      </p:tavLst>
                                    </p:anim>
                                    <p:anim calcmode="lin" valueType="num">
                                      <p:cBhvr>
                                        <p:cTn id="25" dur="498"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 dur="498" tmFilter="0, 0; 0.125,0.2665; 0.25,0.4; 0.375,0.465; 0.5,0.5;  0.625,0.535; 0.75,0.6; 0.875,0.7335; 1,1">
                                          <p:stCondLst>
                                            <p:cond delay="498"/>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7" dur="249" tmFilter="0, 0; 0.125,0.2665; 0.25,0.4; 0.375,0.465; 0.5,0.5;  0.625,0.535; 0.75,0.6; 0.875,0.7335; 1,1">
                                          <p:stCondLst>
                                            <p:cond delay="993"/>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8" dur="123" tmFilter="0, 0; 0.125,0.2665; 0.25,0.4; 0.375,0.465; 0.5,0.5;  0.625,0.535; 0.75,0.6; 0.875,0.7335; 1,1">
                                          <p:stCondLst>
                                            <p:cond delay="1242"/>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9" dur="135" accel="50000">
                                          <p:stCondLst>
                                            <p:cond delay="1365"/>
                                          </p:stCondLst>
                                        </p:cTn>
                                        <p:tgtEl>
                                          <p:spTgt spid="10"/>
                                        </p:tgtEl>
                                        <p:attrNameLst>
                                          <p:attrName>ppt_y</p:attrName>
                                        </p:attrNameLst>
                                      </p:cBhvr>
                                      <p:tavLst>
                                        <p:tav tm="0">
                                          <p:val>
                                            <p:strVal val="ppt_y"/>
                                          </p:val>
                                        </p:tav>
                                        <p:tav tm="100000">
                                          <p:val>
                                            <p:strVal val="ppt_y+ppt_h"/>
                                          </p:val>
                                        </p:tav>
                                      </p:tavLst>
                                    </p:anim>
                                    <p:animScale>
                                      <p:cBhvr>
                                        <p:cTn id="30" dur="19">
                                          <p:stCondLst>
                                            <p:cond delay="465"/>
                                          </p:stCondLst>
                                        </p:cTn>
                                        <p:tgtEl>
                                          <p:spTgt spid="10"/>
                                        </p:tgtEl>
                                      </p:cBhvr>
                                      <p:to x="100000" y="60000"/>
                                    </p:animScale>
                                    <p:animScale>
                                      <p:cBhvr>
                                        <p:cTn id="31" dur="124" decel="50000">
                                          <p:stCondLst>
                                            <p:cond delay="485"/>
                                          </p:stCondLst>
                                        </p:cTn>
                                        <p:tgtEl>
                                          <p:spTgt spid="10"/>
                                        </p:tgtEl>
                                      </p:cBhvr>
                                      <p:to x="100000" y="100000"/>
                                    </p:animScale>
                                    <p:animScale>
                                      <p:cBhvr>
                                        <p:cTn id="32" dur="19">
                                          <p:stCondLst>
                                            <p:cond delay="984"/>
                                          </p:stCondLst>
                                        </p:cTn>
                                        <p:tgtEl>
                                          <p:spTgt spid="10"/>
                                        </p:tgtEl>
                                      </p:cBhvr>
                                      <p:to x="100000" y="80000"/>
                                    </p:animScale>
                                    <p:animScale>
                                      <p:cBhvr>
                                        <p:cTn id="33" dur="124" decel="50000">
                                          <p:stCondLst>
                                            <p:cond delay="1004"/>
                                          </p:stCondLst>
                                        </p:cTn>
                                        <p:tgtEl>
                                          <p:spTgt spid="10"/>
                                        </p:tgtEl>
                                      </p:cBhvr>
                                      <p:to x="100000" y="100000"/>
                                    </p:animScale>
                                    <p:animScale>
                                      <p:cBhvr>
                                        <p:cTn id="34" dur="19">
                                          <p:stCondLst>
                                            <p:cond delay="1231"/>
                                          </p:stCondLst>
                                        </p:cTn>
                                        <p:tgtEl>
                                          <p:spTgt spid="10"/>
                                        </p:tgtEl>
                                      </p:cBhvr>
                                      <p:to x="100000" y="90000"/>
                                    </p:animScale>
                                    <p:animScale>
                                      <p:cBhvr>
                                        <p:cTn id="35" dur="124" decel="50000">
                                          <p:stCondLst>
                                            <p:cond delay="1251"/>
                                          </p:stCondLst>
                                        </p:cTn>
                                        <p:tgtEl>
                                          <p:spTgt spid="10"/>
                                        </p:tgtEl>
                                      </p:cBhvr>
                                      <p:to x="100000" y="100000"/>
                                    </p:animScale>
                                    <p:animScale>
                                      <p:cBhvr>
                                        <p:cTn id="36" dur="19">
                                          <p:stCondLst>
                                            <p:cond delay="1356"/>
                                          </p:stCondLst>
                                        </p:cTn>
                                        <p:tgtEl>
                                          <p:spTgt spid="10"/>
                                        </p:tgtEl>
                                      </p:cBhvr>
                                      <p:to x="100000" y="95000"/>
                                    </p:animScale>
                                    <p:animScale>
                                      <p:cBhvr>
                                        <p:cTn id="37" dur="124" decel="50000">
                                          <p:stCondLst>
                                            <p:cond delay="1375"/>
                                          </p:stCondLst>
                                        </p:cTn>
                                        <p:tgtEl>
                                          <p:spTgt spid="10"/>
                                        </p:tgtEl>
                                      </p:cBhvr>
                                      <p:to x="100000" y="100000"/>
                                    </p:animScale>
                                    <p:set>
                                      <p:cBhvr>
                                        <p:cTn id="38" dur="1" fill="hold">
                                          <p:stCondLst>
                                            <p:cond delay="1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down)">
                                      <p:cBhvr>
                                        <p:cTn id="53" dur="580">
                                          <p:stCondLst>
                                            <p:cond delay="0"/>
                                          </p:stCondLst>
                                        </p:cTn>
                                        <p:tgtEl>
                                          <p:spTgt spid="62"/>
                                        </p:tgtEl>
                                      </p:cBhvr>
                                    </p:animEffect>
                                    <p:anim calcmode="lin" valueType="num">
                                      <p:cBhvr>
                                        <p:cTn id="5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59" dur="26">
                                          <p:stCondLst>
                                            <p:cond delay="650"/>
                                          </p:stCondLst>
                                        </p:cTn>
                                        <p:tgtEl>
                                          <p:spTgt spid="62"/>
                                        </p:tgtEl>
                                      </p:cBhvr>
                                      <p:to x="100000" y="60000"/>
                                    </p:animScale>
                                    <p:animScale>
                                      <p:cBhvr>
                                        <p:cTn id="60" dur="166" decel="50000">
                                          <p:stCondLst>
                                            <p:cond delay="676"/>
                                          </p:stCondLst>
                                        </p:cTn>
                                        <p:tgtEl>
                                          <p:spTgt spid="62"/>
                                        </p:tgtEl>
                                      </p:cBhvr>
                                      <p:to x="100000" y="100000"/>
                                    </p:animScale>
                                    <p:animScale>
                                      <p:cBhvr>
                                        <p:cTn id="61" dur="26">
                                          <p:stCondLst>
                                            <p:cond delay="1312"/>
                                          </p:stCondLst>
                                        </p:cTn>
                                        <p:tgtEl>
                                          <p:spTgt spid="62"/>
                                        </p:tgtEl>
                                      </p:cBhvr>
                                      <p:to x="100000" y="80000"/>
                                    </p:animScale>
                                    <p:animScale>
                                      <p:cBhvr>
                                        <p:cTn id="62" dur="166" decel="50000">
                                          <p:stCondLst>
                                            <p:cond delay="1338"/>
                                          </p:stCondLst>
                                        </p:cTn>
                                        <p:tgtEl>
                                          <p:spTgt spid="62"/>
                                        </p:tgtEl>
                                      </p:cBhvr>
                                      <p:to x="100000" y="100000"/>
                                    </p:animScale>
                                    <p:animScale>
                                      <p:cBhvr>
                                        <p:cTn id="63" dur="26">
                                          <p:stCondLst>
                                            <p:cond delay="1642"/>
                                          </p:stCondLst>
                                        </p:cTn>
                                        <p:tgtEl>
                                          <p:spTgt spid="62"/>
                                        </p:tgtEl>
                                      </p:cBhvr>
                                      <p:to x="100000" y="90000"/>
                                    </p:animScale>
                                    <p:animScale>
                                      <p:cBhvr>
                                        <p:cTn id="64" dur="166" decel="50000">
                                          <p:stCondLst>
                                            <p:cond delay="1668"/>
                                          </p:stCondLst>
                                        </p:cTn>
                                        <p:tgtEl>
                                          <p:spTgt spid="62"/>
                                        </p:tgtEl>
                                      </p:cBhvr>
                                      <p:to x="100000" y="100000"/>
                                    </p:animScale>
                                    <p:animScale>
                                      <p:cBhvr>
                                        <p:cTn id="65" dur="26">
                                          <p:stCondLst>
                                            <p:cond delay="1808"/>
                                          </p:stCondLst>
                                        </p:cTn>
                                        <p:tgtEl>
                                          <p:spTgt spid="62"/>
                                        </p:tgtEl>
                                      </p:cBhvr>
                                      <p:to x="100000" y="95000"/>
                                    </p:animScale>
                                    <p:animScale>
                                      <p:cBhvr>
                                        <p:cTn id="66" dur="166" decel="50000">
                                          <p:stCondLst>
                                            <p:cond delay="1834"/>
                                          </p:stCondLst>
                                        </p:cTn>
                                        <p:tgtEl>
                                          <p:spTgt spid="62"/>
                                        </p:tgtEl>
                                      </p:cBhvr>
                                      <p:to x="100000" y="100000"/>
                                    </p:animScale>
                                  </p:childTnLst>
                                </p:cTn>
                              </p:par>
                              <p:par>
                                <p:cTn id="67" presetID="26" presetClass="exit" presetSubtype="0" fill="hold" nodeType="withEffect">
                                  <p:stCondLst>
                                    <p:cond delay="0"/>
                                  </p:stCondLst>
                                  <p:childTnLst>
                                    <p:animEffect transition="out" filter="wipe(down)">
                                      <p:cBhvr>
                                        <p:cTn id="68" dur="135" accel="50000">
                                          <p:stCondLst>
                                            <p:cond delay="1365"/>
                                          </p:stCondLst>
                                        </p:cTn>
                                        <p:tgtEl>
                                          <p:spTgt spid="25"/>
                                        </p:tgtEl>
                                      </p:cBhvr>
                                    </p:animEffect>
                                    <p:anim calcmode="lin" valueType="num">
                                      <p:cBhvr>
                                        <p:cTn id="69" dur="1366" tmFilter="0,0; 0.14,0.31; 0.43,0.73; 0.71,0.91; 1.0,1.0">
                                          <p:stCondLst>
                                            <p:cond delay="0"/>
                                          </p:stCondLst>
                                        </p:cTn>
                                        <p:tgtEl>
                                          <p:spTgt spid="25"/>
                                        </p:tgtEl>
                                        <p:attrNameLst>
                                          <p:attrName>ppt_x</p:attrName>
                                        </p:attrNameLst>
                                      </p:cBhvr>
                                      <p:tavLst>
                                        <p:tav tm="0">
                                          <p:val>
                                            <p:strVal val="ppt_x"/>
                                          </p:val>
                                        </p:tav>
                                        <p:tav tm="100000">
                                          <p:val>
                                            <p:strVal val="#ppt_x+0.25"/>
                                          </p:val>
                                        </p:tav>
                                      </p:tavLst>
                                    </p:anim>
                                    <p:anim calcmode="lin" valueType="num">
                                      <p:cBhvr>
                                        <p:cTn id="70" dur="133">
                                          <p:stCondLst>
                                            <p:cond delay="1366"/>
                                          </p:stCondLst>
                                        </p:cTn>
                                        <p:tgtEl>
                                          <p:spTgt spid="25"/>
                                        </p:tgtEl>
                                        <p:attrNameLst>
                                          <p:attrName>ppt_x</p:attrName>
                                        </p:attrNameLst>
                                      </p:cBhvr>
                                      <p:tavLst>
                                        <p:tav tm="0">
                                          <p:val>
                                            <p:strVal val="ppt_x"/>
                                          </p:val>
                                        </p:tav>
                                        <p:tav tm="100000">
                                          <p:val>
                                            <p:strVal val="ppt_x"/>
                                          </p:val>
                                        </p:tav>
                                      </p:tavLst>
                                    </p:anim>
                                    <p:anim calcmode="lin" valueType="num">
                                      <p:cBhvr>
                                        <p:cTn id="71" dur="498" tmFilter="0.0,0.0;0.25,0.07;0.50,0.2;0.75,0.467;1.0,1.0">
                                          <p:stCondLst>
                                            <p:cond delay="0"/>
                                          </p:stCondLst>
                                        </p:cTn>
                                        <p:tgtEl>
                                          <p:spTgt spid="2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498" tmFilter="0, 0; 0.125,0.2665; 0.25,0.4; 0.375,0.465; 0.5,0.5;  0.625,0.535; 0.75,0.6; 0.875,0.7335; 1,1">
                                          <p:stCondLst>
                                            <p:cond delay="498"/>
                                          </p:stCondLst>
                                        </p:cTn>
                                        <p:tgtEl>
                                          <p:spTgt spid="2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249" tmFilter="0, 0; 0.125,0.2665; 0.25,0.4; 0.375,0.465; 0.5,0.5;  0.625,0.535; 0.75,0.6; 0.875,0.7335; 1,1">
                                          <p:stCondLst>
                                            <p:cond delay="993"/>
                                          </p:stCondLst>
                                        </p:cTn>
                                        <p:tgtEl>
                                          <p:spTgt spid="2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23" tmFilter="0, 0; 0.125,0.2665; 0.25,0.4; 0.375,0.465; 0.5,0.5;  0.625,0.535; 0.75,0.6; 0.875,0.7335; 1,1">
                                          <p:stCondLst>
                                            <p:cond delay="1242"/>
                                          </p:stCondLst>
                                        </p:cTn>
                                        <p:tgtEl>
                                          <p:spTgt spid="2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35" accel="50000">
                                          <p:stCondLst>
                                            <p:cond delay="1365"/>
                                          </p:stCondLst>
                                        </p:cTn>
                                        <p:tgtEl>
                                          <p:spTgt spid="25"/>
                                        </p:tgtEl>
                                        <p:attrNameLst>
                                          <p:attrName>ppt_y</p:attrName>
                                        </p:attrNameLst>
                                      </p:cBhvr>
                                      <p:tavLst>
                                        <p:tav tm="0">
                                          <p:val>
                                            <p:strVal val="ppt_y"/>
                                          </p:val>
                                        </p:tav>
                                        <p:tav tm="100000">
                                          <p:val>
                                            <p:strVal val="ppt_y+ppt_h"/>
                                          </p:val>
                                        </p:tav>
                                      </p:tavLst>
                                    </p:anim>
                                    <p:animScale>
                                      <p:cBhvr>
                                        <p:cTn id="76" dur="19">
                                          <p:stCondLst>
                                            <p:cond delay="465"/>
                                          </p:stCondLst>
                                        </p:cTn>
                                        <p:tgtEl>
                                          <p:spTgt spid="25"/>
                                        </p:tgtEl>
                                      </p:cBhvr>
                                      <p:to x="100000" y="60000"/>
                                    </p:animScale>
                                    <p:animScale>
                                      <p:cBhvr>
                                        <p:cTn id="77" dur="124" decel="50000">
                                          <p:stCondLst>
                                            <p:cond delay="485"/>
                                          </p:stCondLst>
                                        </p:cTn>
                                        <p:tgtEl>
                                          <p:spTgt spid="25"/>
                                        </p:tgtEl>
                                      </p:cBhvr>
                                      <p:to x="100000" y="100000"/>
                                    </p:animScale>
                                    <p:animScale>
                                      <p:cBhvr>
                                        <p:cTn id="78" dur="19">
                                          <p:stCondLst>
                                            <p:cond delay="984"/>
                                          </p:stCondLst>
                                        </p:cTn>
                                        <p:tgtEl>
                                          <p:spTgt spid="25"/>
                                        </p:tgtEl>
                                      </p:cBhvr>
                                      <p:to x="100000" y="80000"/>
                                    </p:animScale>
                                    <p:animScale>
                                      <p:cBhvr>
                                        <p:cTn id="79" dur="124" decel="50000">
                                          <p:stCondLst>
                                            <p:cond delay="1004"/>
                                          </p:stCondLst>
                                        </p:cTn>
                                        <p:tgtEl>
                                          <p:spTgt spid="25"/>
                                        </p:tgtEl>
                                      </p:cBhvr>
                                      <p:to x="100000" y="100000"/>
                                    </p:animScale>
                                    <p:animScale>
                                      <p:cBhvr>
                                        <p:cTn id="80" dur="19">
                                          <p:stCondLst>
                                            <p:cond delay="1231"/>
                                          </p:stCondLst>
                                        </p:cTn>
                                        <p:tgtEl>
                                          <p:spTgt spid="25"/>
                                        </p:tgtEl>
                                      </p:cBhvr>
                                      <p:to x="100000" y="90000"/>
                                    </p:animScale>
                                    <p:animScale>
                                      <p:cBhvr>
                                        <p:cTn id="81" dur="124" decel="50000">
                                          <p:stCondLst>
                                            <p:cond delay="1251"/>
                                          </p:stCondLst>
                                        </p:cTn>
                                        <p:tgtEl>
                                          <p:spTgt spid="25"/>
                                        </p:tgtEl>
                                      </p:cBhvr>
                                      <p:to x="100000" y="100000"/>
                                    </p:animScale>
                                    <p:animScale>
                                      <p:cBhvr>
                                        <p:cTn id="82" dur="19">
                                          <p:stCondLst>
                                            <p:cond delay="1356"/>
                                          </p:stCondLst>
                                        </p:cTn>
                                        <p:tgtEl>
                                          <p:spTgt spid="25"/>
                                        </p:tgtEl>
                                      </p:cBhvr>
                                      <p:to x="100000" y="95000"/>
                                    </p:animScale>
                                    <p:animScale>
                                      <p:cBhvr>
                                        <p:cTn id="83" dur="124" decel="50000">
                                          <p:stCondLst>
                                            <p:cond delay="1375"/>
                                          </p:stCondLst>
                                        </p:cTn>
                                        <p:tgtEl>
                                          <p:spTgt spid="25"/>
                                        </p:tgtEl>
                                      </p:cBhvr>
                                      <p:to x="100000" y="100000"/>
                                    </p:animScale>
                                    <p:set>
                                      <p:cBhvr>
                                        <p:cTn id="84" dur="1" fill="hold">
                                          <p:stCondLst>
                                            <p:cond delay="1499"/>
                                          </p:stCondLst>
                                        </p:cTn>
                                        <p:tgtEl>
                                          <p:spTgt spid="2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80">
                                          <p:stCondLst>
                                            <p:cond delay="0"/>
                                          </p:stCondLst>
                                        </p:cTn>
                                        <p:tgtEl>
                                          <p:spTgt spid="71"/>
                                        </p:tgtEl>
                                      </p:cBhvr>
                                    </p:animEffect>
                                    <p:anim calcmode="lin" valueType="num">
                                      <p:cBhvr>
                                        <p:cTn id="100"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05" dur="26">
                                          <p:stCondLst>
                                            <p:cond delay="650"/>
                                          </p:stCondLst>
                                        </p:cTn>
                                        <p:tgtEl>
                                          <p:spTgt spid="71"/>
                                        </p:tgtEl>
                                      </p:cBhvr>
                                      <p:to x="100000" y="60000"/>
                                    </p:animScale>
                                    <p:animScale>
                                      <p:cBhvr>
                                        <p:cTn id="106" dur="166" decel="50000">
                                          <p:stCondLst>
                                            <p:cond delay="676"/>
                                          </p:stCondLst>
                                        </p:cTn>
                                        <p:tgtEl>
                                          <p:spTgt spid="71"/>
                                        </p:tgtEl>
                                      </p:cBhvr>
                                      <p:to x="100000" y="100000"/>
                                    </p:animScale>
                                    <p:animScale>
                                      <p:cBhvr>
                                        <p:cTn id="107" dur="26">
                                          <p:stCondLst>
                                            <p:cond delay="1312"/>
                                          </p:stCondLst>
                                        </p:cTn>
                                        <p:tgtEl>
                                          <p:spTgt spid="71"/>
                                        </p:tgtEl>
                                      </p:cBhvr>
                                      <p:to x="100000" y="80000"/>
                                    </p:animScale>
                                    <p:animScale>
                                      <p:cBhvr>
                                        <p:cTn id="108" dur="166" decel="50000">
                                          <p:stCondLst>
                                            <p:cond delay="1338"/>
                                          </p:stCondLst>
                                        </p:cTn>
                                        <p:tgtEl>
                                          <p:spTgt spid="71"/>
                                        </p:tgtEl>
                                      </p:cBhvr>
                                      <p:to x="100000" y="100000"/>
                                    </p:animScale>
                                    <p:animScale>
                                      <p:cBhvr>
                                        <p:cTn id="109" dur="26">
                                          <p:stCondLst>
                                            <p:cond delay="1642"/>
                                          </p:stCondLst>
                                        </p:cTn>
                                        <p:tgtEl>
                                          <p:spTgt spid="71"/>
                                        </p:tgtEl>
                                      </p:cBhvr>
                                      <p:to x="100000" y="90000"/>
                                    </p:animScale>
                                    <p:animScale>
                                      <p:cBhvr>
                                        <p:cTn id="110" dur="166" decel="50000">
                                          <p:stCondLst>
                                            <p:cond delay="1668"/>
                                          </p:stCondLst>
                                        </p:cTn>
                                        <p:tgtEl>
                                          <p:spTgt spid="71"/>
                                        </p:tgtEl>
                                      </p:cBhvr>
                                      <p:to x="100000" y="100000"/>
                                    </p:animScale>
                                    <p:animScale>
                                      <p:cBhvr>
                                        <p:cTn id="111" dur="26">
                                          <p:stCondLst>
                                            <p:cond delay="1808"/>
                                          </p:stCondLst>
                                        </p:cTn>
                                        <p:tgtEl>
                                          <p:spTgt spid="71"/>
                                        </p:tgtEl>
                                      </p:cBhvr>
                                      <p:to x="100000" y="95000"/>
                                    </p:animScale>
                                    <p:animScale>
                                      <p:cBhvr>
                                        <p:cTn id="112" dur="166" decel="50000">
                                          <p:stCondLst>
                                            <p:cond delay="1834"/>
                                          </p:stCondLst>
                                        </p:cTn>
                                        <p:tgtEl>
                                          <p:spTgt spid="71"/>
                                        </p:tgtEl>
                                      </p:cBhvr>
                                      <p:to x="100000" y="100000"/>
                                    </p:animScale>
                                  </p:childTnLst>
                                </p:cTn>
                              </p:par>
                              <p:par>
                                <p:cTn id="113" presetID="26" presetClass="exit" presetSubtype="0" fill="hold" nodeType="withEffect">
                                  <p:stCondLst>
                                    <p:cond delay="0"/>
                                  </p:stCondLst>
                                  <p:childTnLst>
                                    <p:animEffect transition="out" filter="wipe(down)">
                                      <p:cBhvr>
                                        <p:cTn id="114" dur="135" accel="50000">
                                          <p:stCondLst>
                                            <p:cond delay="1365"/>
                                          </p:stCondLst>
                                        </p:cTn>
                                        <p:tgtEl>
                                          <p:spTgt spid="34"/>
                                        </p:tgtEl>
                                      </p:cBhvr>
                                    </p:animEffect>
                                    <p:anim calcmode="lin" valueType="num">
                                      <p:cBhvr>
                                        <p:cTn id="115" dur="1366" tmFilter="0,0; 0.14,0.31; 0.43,0.73; 0.71,0.91; 1.0,1.0">
                                          <p:stCondLst>
                                            <p:cond delay="0"/>
                                          </p:stCondLst>
                                        </p:cTn>
                                        <p:tgtEl>
                                          <p:spTgt spid="34"/>
                                        </p:tgtEl>
                                        <p:attrNameLst>
                                          <p:attrName>ppt_x</p:attrName>
                                        </p:attrNameLst>
                                      </p:cBhvr>
                                      <p:tavLst>
                                        <p:tav tm="0">
                                          <p:val>
                                            <p:strVal val="ppt_x"/>
                                          </p:val>
                                        </p:tav>
                                        <p:tav tm="100000">
                                          <p:val>
                                            <p:strVal val="#ppt_x+0.25"/>
                                          </p:val>
                                        </p:tav>
                                      </p:tavLst>
                                    </p:anim>
                                    <p:anim calcmode="lin" valueType="num">
                                      <p:cBhvr>
                                        <p:cTn id="116" dur="133">
                                          <p:stCondLst>
                                            <p:cond delay="1366"/>
                                          </p:stCondLst>
                                        </p:cTn>
                                        <p:tgtEl>
                                          <p:spTgt spid="34"/>
                                        </p:tgtEl>
                                        <p:attrNameLst>
                                          <p:attrName>ppt_x</p:attrName>
                                        </p:attrNameLst>
                                      </p:cBhvr>
                                      <p:tavLst>
                                        <p:tav tm="0">
                                          <p:val>
                                            <p:strVal val="ppt_x"/>
                                          </p:val>
                                        </p:tav>
                                        <p:tav tm="100000">
                                          <p:val>
                                            <p:strVal val="ppt_x"/>
                                          </p:val>
                                        </p:tav>
                                      </p:tavLst>
                                    </p:anim>
                                    <p:anim calcmode="lin" valueType="num">
                                      <p:cBhvr>
                                        <p:cTn id="117" dur="498" tmFilter="0.0,0.0;0.25,0.07;0.50,0.2;0.75,0.467;1.0,1.0">
                                          <p:stCondLst>
                                            <p:cond delay="0"/>
                                          </p:stCondLst>
                                        </p:cTn>
                                        <p:tgtEl>
                                          <p:spTgt spid="3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8" dur="498" tmFilter="0, 0; 0.125,0.2665; 0.25,0.4; 0.375,0.465; 0.5,0.5;  0.625,0.535; 0.75,0.6; 0.875,0.7335; 1,1">
                                          <p:stCondLst>
                                            <p:cond delay="498"/>
                                          </p:stCondLst>
                                        </p:cTn>
                                        <p:tgtEl>
                                          <p:spTgt spid="3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9" dur="249" tmFilter="0, 0; 0.125,0.2665; 0.25,0.4; 0.375,0.465; 0.5,0.5;  0.625,0.535; 0.75,0.6; 0.875,0.7335; 1,1">
                                          <p:stCondLst>
                                            <p:cond delay="993"/>
                                          </p:stCondLst>
                                        </p:cTn>
                                        <p:tgtEl>
                                          <p:spTgt spid="3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0" dur="123" tmFilter="0, 0; 0.125,0.2665; 0.25,0.4; 0.375,0.465; 0.5,0.5;  0.625,0.535; 0.75,0.6; 0.875,0.7335; 1,1">
                                          <p:stCondLst>
                                            <p:cond delay="1242"/>
                                          </p:stCondLst>
                                        </p:cTn>
                                        <p:tgtEl>
                                          <p:spTgt spid="3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1" dur="135" accel="50000">
                                          <p:stCondLst>
                                            <p:cond delay="1365"/>
                                          </p:stCondLst>
                                        </p:cTn>
                                        <p:tgtEl>
                                          <p:spTgt spid="34"/>
                                        </p:tgtEl>
                                        <p:attrNameLst>
                                          <p:attrName>ppt_y</p:attrName>
                                        </p:attrNameLst>
                                      </p:cBhvr>
                                      <p:tavLst>
                                        <p:tav tm="0">
                                          <p:val>
                                            <p:strVal val="ppt_y"/>
                                          </p:val>
                                        </p:tav>
                                        <p:tav tm="100000">
                                          <p:val>
                                            <p:strVal val="ppt_y+ppt_h"/>
                                          </p:val>
                                        </p:tav>
                                      </p:tavLst>
                                    </p:anim>
                                    <p:animScale>
                                      <p:cBhvr>
                                        <p:cTn id="122" dur="19">
                                          <p:stCondLst>
                                            <p:cond delay="465"/>
                                          </p:stCondLst>
                                        </p:cTn>
                                        <p:tgtEl>
                                          <p:spTgt spid="34"/>
                                        </p:tgtEl>
                                      </p:cBhvr>
                                      <p:to x="100000" y="60000"/>
                                    </p:animScale>
                                    <p:animScale>
                                      <p:cBhvr>
                                        <p:cTn id="123" dur="124" decel="50000">
                                          <p:stCondLst>
                                            <p:cond delay="485"/>
                                          </p:stCondLst>
                                        </p:cTn>
                                        <p:tgtEl>
                                          <p:spTgt spid="34"/>
                                        </p:tgtEl>
                                      </p:cBhvr>
                                      <p:to x="100000" y="100000"/>
                                    </p:animScale>
                                    <p:animScale>
                                      <p:cBhvr>
                                        <p:cTn id="124" dur="19">
                                          <p:stCondLst>
                                            <p:cond delay="984"/>
                                          </p:stCondLst>
                                        </p:cTn>
                                        <p:tgtEl>
                                          <p:spTgt spid="34"/>
                                        </p:tgtEl>
                                      </p:cBhvr>
                                      <p:to x="100000" y="80000"/>
                                    </p:animScale>
                                    <p:animScale>
                                      <p:cBhvr>
                                        <p:cTn id="125" dur="124" decel="50000">
                                          <p:stCondLst>
                                            <p:cond delay="1004"/>
                                          </p:stCondLst>
                                        </p:cTn>
                                        <p:tgtEl>
                                          <p:spTgt spid="34"/>
                                        </p:tgtEl>
                                      </p:cBhvr>
                                      <p:to x="100000" y="100000"/>
                                    </p:animScale>
                                    <p:animScale>
                                      <p:cBhvr>
                                        <p:cTn id="126" dur="19">
                                          <p:stCondLst>
                                            <p:cond delay="1231"/>
                                          </p:stCondLst>
                                        </p:cTn>
                                        <p:tgtEl>
                                          <p:spTgt spid="34"/>
                                        </p:tgtEl>
                                      </p:cBhvr>
                                      <p:to x="100000" y="90000"/>
                                    </p:animScale>
                                    <p:animScale>
                                      <p:cBhvr>
                                        <p:cTn id="127" dur="124" decel="50000">
                                          <p:stCondLst>
                                            <p:cond delay="1251"/>
                                          </p:stCondLst>
                                        </p:cTn>
                                        <p:tgtEl>
                                          <p:spTgt spid="34"/>
                                        </p:tgtEl>
                                      </p:cBhvr>
                                      <p:to x="100000" y="100000"/>
                                    </p:animScale>
                                    <p:animScale>
                                      <p:cBhvr>
                                        <p:cTn id="128" dur="19">
                                          <p:stCondLst>
                                            <p:cond delay="1356"/>
                                          </p:stCondLst>
                                        </p:cTn>
                                        <p:tgtEl>
                                          <p:spTgt spid="34"/>
                                        </p:tgtEl>
                                      </p:cBhvr>
                                      <p:to x="100000" y="95000"/>
                                    </p:animScale>
                                    <p:animScale>
                                      <p:cBhvr>
                                        <p:cTn id="129" dur="124" decel="50000">
                                          <p:stCondLst>
                                            <p:cond delay="1375"/>
                                          </p:stCondLst>
                                        </p:cTn>
                                        <p:tgtEl>
                                          <p:spTgt spid="34"/>
                                        </p:tgtEl>
                                      </p:cBhvr>
                                      <p:to x="100000" y="100000"/>
                                    </p:animScale>
                                    <p:set>
                                      <p:cBhvr>
                                        <p:cTn id="130" dur="1" fill="hold">
                                          <p:stCondLst>
                                            <p:cond delay="1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6D659-763C-45AF-AB97-8DE5C5CBA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111760" y="6488668"/>
            <a:ext cx="2819400" cy="369332"/>
          </a:xfrm>
          <a:prstGeom prst="rect">
            <a:avLst/>
          </a:prstGeom>
          <a:noFill/>
        </p:spPr>
        <p:txBody>
          <a:bodyPr wrap="square" rtlCol="0">
            <a:spAutoFit/>
          </a:bodyPr>
          <a:lstStyle/>
          <a:p>
            <a:r>
              <a:rPr lang="en-US" dirty="0">
                <a:solidFill>
                  <a:schemeClr val="bg1"/>
                </a:solidFill>
              </a:rPr>
              <a:t>3 Nephi 13:1-4</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Alms</a:t>
            </a:r>
          </a:p>
        </p:txBody>
      </p:sp>
      <p:sp>
        <p:nvSpPr>
          <p:cNvPr id="6" name="TextBox 5"/>
          <p:cNvSpPr txBox="1"/>
          <p:nvPr/>
        </p:nvSpPr>
        <p:spPr>
          <a:xfrm>
            <a:off x="1676400" y="1219200"/>
            <a:ext cx="2590800" cy="1754326"/>
          </a:xfrm>
          <a:prstGeom prst="rect">
            <a:avLst/>
          </a:prstGeom>
          <a:noFill/>
        </p:spPr>
        <p:txBody>
          <a:bodyPr wrap="square" rtlCol="0">
            <a:spAutoFit/>
          </a:bodyPr>
          <a:lstStyle/>
          <a:p>
            <a:r>
              <a:rPr lang="en-US" b="1" dirty="0">
                <a:solidFill>
                  <a:schemeClr val="bg1"/>
                </a:solidFill>
              </a:rPr>
              <a:t>Alms</a:t>
            </a:r>
            <a:r>
              <a:rPr lang="en-US" dirty="0">
                <a:solidFill>
                  <a:schemeClr val="bg1"/>
                </a:solidFill>
              </a:rPr>
              <a:t> or </a:t>
            </a:r>
            <a:r>
              <a:rPr lang="en-US" b="1" dirty="0">
                <a:solidFill>
                  <a:schemeClr val="bg1"/>
                </a:solidFill>
              </a:rPr>
              <a:t>almsgiving:</a:t>
            </a:r>
          </a:p>
          <a:p>
            <a:r>
              <a:rPr lang="en-US" dirty="0">
                <a:solidFill>
                  <a:schemeClr val="bg1"/>
                </a:solidFill>
              </a:rPr>
              <a:t>involves giving to others as an act of virtue, either materially or in the sense of providing capabilities for free.</a:t>
            </a:r>
          </a:p>
        </p:txBody>
      </p:sp>
      <p:sp>
        <p:nvSpPr>
          <p:cNvPr id="7" name="Rectangle 6"/>
          <p:cNvSpPr/>
          <p:nvPr/>
        </p:nvSpPr>
        <p:spPr>
          <a:xfrm>
            <a:off x="1828800" y="3581401"/>
            <a:ext cx="4572000" cy="1200329"/>
          </a:xfrm>
          <a:prstGeom prst="rect">
            <a:avLst/>
          </a:prstGeom>
        </p:spPr>
        <p:txBody>
          <a:bodyPr>
            <a:spAutoFit/>
          </a:bodyPr>
          <a:lstStyle/>
          <a:p>
            <a:r>
              <a:rPr lang="en-US" baseline="30000" dirty="0">
                <a:solidFill>
                  <a:schemeClr val="bg1"/>
                </a:solidFill>
              </a:rPr>
              <a:t>“</a:t>
            </a:r>
            <a:r>
              <a:rPr lang="en-US" dirty="0">
                <a:solidFill>
                  <a:schemeClr val="bg1"/>
                </a:solidFill>
              </a:rPr>
              <a:t>Take heed that ye do not your alms before men, to be seen of them: otherwise ye have no reward of your Father which is in heaven.”</a:t>
            </a:r>
          </a:p>
          <a:p>
            <a:r>
              <a:rPr lang="en-US" dirty="0">
                <a:solidFill>
                  <a:schemeClr val="bg1"/>
                </a:solidFill>
              </a:rPr>
              <a:t>Matthew 6:1</a:t>
            </a:r>
          </a:p>
        </p:txBody>
      </p:sp>
      <p:sp>
        <p:nvSpPr>
          <p:cNvPr id="8" name="Rectangle 7"/>
          <p:cNvSpPr/>
          <p:nvPr/>
        </p:nvSpPr>
        <p:spPr>
          <a:xfrm>
            <a:off x="7467600" y="914400"/>
            <a:ext cx="4267200" cy="2308324"/>
          </a:xfrm>
          <a:prstGeom prst="rect">
            <a:avLst/>
          </a:prstGeom>
        </p:spPr>
        <p:txBody>
          <a:bodyPr wrap="square">
            <a:spAutoFit/>
          </a:bodyPr>
          <a:lstStyle/>
          <a:p>
            <a:r>
              <a:rPr lang="en-US" dirty="0">
                <a:solidFill>
                  <a:schemeClr val="bg1"/>
                </a:solidFill>
              </a:rPr>
              <a:t>Donations for the poor, mentioned frequently in the New Testament.</a:t>
            </a:r>
          </a:p>
          <a:p>
            <a:r>
              <a:rPr lang="en-US" dirty="0">
                <a:solidFill>
                  <a:schemeClr val="bg1"/>
                </a:solidFill>
              </a:rPr>
              <a:t>This was an organized and united welfare program of the Church. Although not mentioned in the Old Testament as </a:t>
            </a:r>
            <a:r>
              <a:rPr lang="en-US" i="1" dirty="0">
                <a:solidFill>
                  <a:schemeClr val="bg1"/>
                </a:solidFill>
              </a:rPr>
              <a:t>alms,</a:t>
            </a:r>
            <a:r>
              <a:rPr lang="en-US" dirty="0">
                <a:solidFill>
                  <a:schemeClr val="bg1"/>
                </a:solidFill>
              </a:rPr>
              <a:t> the principle is given in many instances</a:t>
            </a:r>
          </a:p>
          <a:p>
            <a:r>
              <a:rPr lang="en-US" dirty="0">
                <a:solidFill>
                  <a:schemeClr val="bg1"/>
                </a:solidFill>
              </a:rPr>
              <a:t>—Bible Dictionary</a:t>
            </a:r>
          </a:p>
        </p:txBody>
      </p:sp>
      <p:sp>
        <p:nvSpPr>
          <p:cNvPr id="9" name="Rectangle 8"/>
          <p:cNvSpPr/>
          <p:nvPr/>
        </p:nvSpPr>
        <p:spPr>
          <a:xfrm>
            <a:off x="6781800" y="4419600"/>
            <a:ext cx="3276600" cy="1754326"/>
          </a:xfrm>
          <a:prstGeom prst="rect">
            <a:avLst/>
          </a:prstGeom>
        </p:spPr>
        <p:txBody>
          <a:bodyPr wrap="square">
            <a:spAutoFit/>
          </a:bodyPr>
          <a:lstStyle/>
          <a:p>
            <a:r>
              <a:rPr lang="en-US" dirty="0">
                <a:solidFill>
                  <a:schemeClr val="bg1"/>
                </a:solidFill>
              </a:rPr>
              <a:t>“…do not sound a trumpet before you…”</a:t>
            </a:r>
          </a:p>
          <a:p>
            <a:endParaRPr lang="en-US" dirty="0">
              <a:solidFill>
                <a:schemeClr val="bg1"/>
              </a:solidFill>
            </a:endParaRPr>
          </a:p>
          <a:p>
            <a:r>
              <a:rPr lang="en-US" dirty="0">
                <a:solidFill>
                  <a:schemeClr val="bg1"/>
                </a:solidFill>
              </a:rPr>
              <a:t>Anonymously--</a:t>
            </a:r>
            <a:br>
              <a:rPr lang="en-US" dirty="0">
                <a:solidFill>
                  <a:schemeClr val="bg1"/>
                </a:solidFill>
              </a:rPr>
            </a:br>
            <a:r>
              <a:rPr lang="en-US" dirty="0">
                <a:solidFill>
                  <a:schemeClr val="bg1"/>
                </a:solidFill>
              </a:rPr>
              <a:t>a gift from an unknown source</a:t>
            </a:r>
          </a:p>
          <a:p>
            <a:r>
              <a:rPr lang="en-US" dirty="0">
                <a:solidFill>
                  <a:schemeClr val="bg1"/>
                </a:solidFill>
              </a:rPr>
              <a:t>Given in secret</a:t>
            </a:r>
          </a:p>
        </p:txBody>
      </p:sp>
      <p:pic>
        <p:nvPicPr>
          <p:cNvPr id="10" name="Picture 9">
            <a:extLst>
              <a:ext uri="{FF2B5EF4-FFF2-40B4-BE49-F238E27FC236}">
                <a16:creationId xmlns:a16="http://schemas.microsoft.com/office/drawing/2014/main" id="{5DADE84D-805E-4599-9793-369042CC8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640" y="873760"/>
            <a:ext cx="2352040" cy="2352040"/>
          </a:xfrm>
          <a:prstGeom prst="rect">
            <a:avLst/>
          </a:prstGeom>
        </p:spPr>
      </p:pic>
      <p:pic>
        <p:nvPicPr>
          <p:cNvPr id="13" name="Picture 12">
            <a:extLst>
              <a:ext uri="{FF2B5EF4-FFF2-40B4-BE49-F238E27FC236}">
                <a16:creationId xmlns:a16="http://schemas.microsoft.com/office/drawing/2014/main" id="{CCE67D0F-BBF2-48F9-9749-B80CD7FF7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6479" y="4588650"/>
            <a:ext cx="2692187" cy="1974710"/>
          </a:xfrm>
          <a:prstGeom prst="rect">
            <a:avLst/>
          </a:prstGeom>
        </p:spPr>
      </p:pic>
    </p:spTree>
    <p:extLst>
      <p:ext uri="{BB962C8B-B14F-4D97-AF65-F5344CB8AC3E}">
        <p14:creationId xmlns:p14="http://schemas.microsoft.com/office/powerpoint/2010/main" val="32780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BA54F9-17C2-43A1-802F-D83E52A0B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111760" y="6488668"/>
            <a:ext cx="2819400" cy="369332"/>
          </a:xfrm>
          <a:prstGeom prst="rect">
            <a:avLst/>
          </a:prstGeom>
          <a:noFill/>
        </p:spPr>
        <p:txBody>
          <a:bodyPr wrap="square" rtlCol="0">
            <a:spAutoFit/>
          </a:bodyPr>
          <a:lstStyle/>
          <a:p>
            <a:r>
              <a:rPr lang="en-US" dirty="0">
                <a:solidFill>
                  <a:schemeClr val="bg1"/>
                </a:solidFill>
              </a:rPr>
              <a:t>3 Nephi 13:1-4</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“Self-Serving Purposes”</a:t>
            </a:r>
          </a:p>
        </p:txBody>
      </p:sp>
      <p:sp>
        <p:nvSpPr>
          <p:cNvPr id="6" name="TextBox 5"/>
          <p:cNvSpPr txBox="1"/>
          <p:nvPr/>
        </p:nvSpPr>
        <p:spPr>
          <a:xfrm>
            <a:off x="1676400" y="990601"/>
            <a:ext cx="4876800" cy="1661993"/>
          </a:xfrm>
          <a:prstGeom prst="rect">
            <a:avLst/>
          </a:prstGeom>
          <a:noFill/>
        </p:spPr>
        <p:txBody>
          <a:bodyPr wrap="square" rtlCol="0">
            <a:spAutoFit/>
          </a:bodyPr>
          <a:lstStyle/>
          <a:p>
            <a:r>
              <a:rPr lang="en-US" dirty="0">
                <a:solidFill>
                  <a:schemeClr val="bg1"/>
                </a:solidFill>
              </a:rPr>
              <a:t>“Service that is self-serving is something less than service. Though we may not be evil individuals, yet to do good acts in order to be seen or noticed or heard is certainly less than noble and may be symptomatic of inner evil.” </a:t>
            </a:r>
          </a:p>
          <a:p>
            <a:r>
              <a:rPr lang="en-US" sz="1200" dirty="0">
                <a:solidFill>
                  <a:schemeClr val="bg1"/>
                </a:solidFill>
              </a:rPr>
              <a:t>JFM and RLM</a:t>
            </a:r>
          </a:p>
        </p:txBody>
      </p:sp>
      <p:sp>
        <p:nvSpPr>
          <p:cNvPr id="11" name="Rectangle 10"/>
          <p:cNvSpPr/>
          <p:nvPr/>
        </p:nvSpPr>
        <p:spPr>
          <a:xfrm>
            <a:off x="5867400" y="3581400"/>
            <a:ext cx="4572000" cy="2554545"/>
          </a:xfrm>
          <a:prstGeom prst="rect">
            <a:avLst/>
          </a:prstGeom>
        </p:spPr>
        <p:txBody>
          <a:bodyPr>
            <a:spAutoFit/>
          </a:bodyPr>
          <a:lstStyle/>
          <a:p>
            <a:pPr fontAlgn="base"/>
            <a:r>
              <a:rPr lang="en-US" sz="2000" i="1" dirty="0">
                <a:solidFill>
                  <a:srgbClr val="FFFF00"/>
                </a:solidFill>
              </a:rPr>
              <a:t>“For behold, God hath said a man being evil cannot do that which is good; for if he </a:t>
            </a:r>
            <a:r>
              <a:rPr lang="en-US" sz="2000" i="1" dirty="0" err="1">
                <a:solidFill>
                  <a:srgbClr val="FFFF00"/>
                </a:solidFill>
              </a:rPr>
              <a:t>offereth</a:t>
            </a:r>
            <a:r>
              <a:rPr lang="en-US" sz="2000" i="1" dirty="0">
                <a:solidFill>
                  <a:srgbClr val="FFFF00"/>
                </a:solidFill>
              </a:rPr>
              <a:t> a gift, or </a:t>
            </a:r>
            <a:r>
              <a:rPr lang="en-US" sz="2000" i="1" dirty="0" err="1">
                <a:solidFill>
                  <a:srgbClr val="FFFF00"/>
                </a:solidFill>
              </a:rPr>
              <a:t>prayeth</a:t>
            </a:r>
            <a:r>
              <a:rPr lang="en-US" sz="2000" i="1" dirty="0">
                <a:solidFill>
                  <a:srgbClr val="FFFF00"/>
                </a:solidFill>
              </a:rPr>
              <a:t> unto God, except he shall do it with real intent it </a:t>
            </a:r>
            <a:r>
              <a:rPr lang="en-US" sz="2000" i="1" dirty="0" err="1">
                <a:solidFill>
                  <a:srgbClr val="FFFF00"/>
                </a:solidFill>
              </a:rPr>
              <a:t>profiteth</a:t>
            </a:r>
            <a:r>
              <a:rPr lang="en-US" sz="2000" i="1" dirty="0">
                <a:solidFill>
                  <a:srgbClr val="FFFF00"/>
                </a:solidFill>
              </a:rPr>
              <a:t> him nothing.</a:t>
            </a:r>
          </a:p>
          <a:p>
            <a:pPr fontAlgn="base"/>
            <a:r>
              <a:rPr lang="en-US" sz="2000" i="1" dirty="0">
                <a:solidFill>
                  <a:srgbClr val="FFFF00"/>
                </a:solidFill>
              </a:rPr>
              <a:t>For behold, it is not counted unto him for righteousness.”</a:t>
            </a:r>
          </a:p>
          <a:p>
            <a:pPr fontAlgn="base"/>
            <a:r>
              <a:rPr lang="en-US" sz="2000" i="1" dirty="0">
                <a:solidFill>
                  <a:srgbClr val="FFFF00"/>
                </a:solidFill>
              </a:rPr>
              <a:t>Moroni 7:6-7</a:t>
            </a:r>
          </a:p>
        </p:txBody>
      </p:sp>
      <p:pic>
        <p:nvPicPr>
          <p:cNvPr id="7" name="Picture 6">
            <a:extLst>
              <a:ext uri="{FF2B5EF4-FFF2-40B4-BE49-F238E27FC236}">
                <a16:creationId xmlns:a16="http://schemas.microsoft.com/office/drawing/2014/main" id="{F3E5FB73-259C-4A02-8B11-40C29F0F2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182" y="1346200"/>
            <a:ext cx="3571875" cy="1524000"/>
          </a:xfrm>
          <a:prstGeom prst="rect">
            <a:avLst/>
          </a:prstGeom>
        </p:spPr>
      </p:pic>
      <p:pic>
        <p:nvPicPr>
          <p:cNvPr id="10" name="Picture 9">
            <a:extLst>
              <a:ext uri="{FF2B5EF4-FFF2-40B4-BE49-F238E27FC236}">
                <a16:creationId xmlns:a16="http://schemas.microsoft.com/office/drawing/2014/main" id="{B2E6744B-3D4D-4973-BC96-2FBA9B63B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62" y="3200540"/>
            <a:ext cx="3648075" cy="2362200"/>
          </a:xfrm>
          <a:prstGeom prst="rect">
            <a:avLst/>
          </a:prstGeom>
        </p:spPr>
      </p:pic>
      <p:pic>
        <p:nvPicPr>
          <p:cNvPr id="5" name="Picture 4">
            <a:extLst>
              <a:ext uri="{FF2B5EF4-FFF2-40B4-BE49-F238E27FC236}">
                <a16:creationId xmlns:a16="http://schemas.microsoft.com/office/drawing/2014/main" id="{A903ABA2-6265-53A8-E54A-1B0F87941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910" y="149206"/>
            <a:ext cx="1202579" cy="841395"/>
          </a:xfrm>
          <a:prstGeom prst="rect">
            <a:avLst/>
          </a:prstGeom>
        </p:spPr>
      </p:pic>
    </p:spTree>
    <p:extLst>
      <p:ext uri="{BB962C8B-B14F-4D97-AF65-F5344CB8AC3E}">
        <p14:creationId xmlns:p14="http://schemas.microsoft.com/office/powerpoint/2010/main" val="10570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4FDFFA-9B12-4277-89F3-6D130B0F6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142240" y="6488668"/>
            <a:ext cx="2819400" cy="369332"/>
          </a:xfrm>
          <a:prstGeom prst="rect">
            <a:avLst/>
          </a:prstGeom>
          <a:noFill/>
        </p:spPr>
        <p:txBody>
          <a:bodyPr wrap="square" rtlCol="0">
            <a:spAutoFit/>
          </a:bodyPr>
          <a:lstStyle/>
          <a:p>
            <a:r>
              <a:rPr lang="en-US" dirty="0">
                <a:solidFill>
                  <a:schemeClr val="bg1"/>
                </a:solidFill>
              </a:rPr>
              <a:t>3 Nephi 13:5-7</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Prayer</a:t>
            </a:r>
          </a:p>
        </p:txBody>
      </p:sp>
      <p:sp>
        <p:nvSpPr>
          <p:cNvPr id="6" name="TextBox 5"/>
          <p:cNvSpPr txBox="1"/>
          <p:nvPr/>
        </p:nvSpPr>
        <p:spPr>
          <a:xfrm>
            <a:off x="547397" y="384721"/>
            <a:ext cx="4413380" cy="5940088"/>
          </a:xfrm>
          <a:prstGeom prst="rect">
            <a:avLst/>
          </a:prstGeom>
          <a:noFill/>
        </p:spPr>
        <p:txBody>
          <a:bodyPr wrap="square" rtlCol="0">
            <a:spAutoFit/>
          </a:bodyPr>
          <a:lstStyle/>
          <a:p>
            <a:r>
              <a:rPr lang="en-US" sz="2000" dirty="0">
                <a:solidFill>
                  <a:schemeClr val="bg1"/>
                </a:solidFill>
              </a:rPr>
              <a:t>Vain Repetitions</a:t>
            </a:r>
          </a:p>
          <a:p>
            <a:r>
              <a:rPr lang="en-US" sz="2000" dirty="0">
                <a:solidFill>
                  <a:schemeClr val="bg1"/>
                </a:solidFill>
              </a:rPr>
              <a:t>“The problem is in the vainness, not in repetition.</a:t>
            </a:r>
          </a:p>
          <a:p>
            <a:endParaRPr lang="en-US" sz="2000" dirty="0">
              <a:solidFill>
                <a:schemeClr val="bg1"/>
              </a:solidFill>
            </a:endParaRPr>
          </a:p>
          <a:p>
            <a:r>
              <a:rPr lang="en-US" sz="2000" dirty="0">
                <a:solidFill>
                  <a:schemeClr val="bg1"/>
                </a:solidFill>
              </a:rPr>
              <a:t>In how many different ways can we bless our food? </a:t>
            </a:r>
          </a:p>
          <a:p>
            <a:endParaRPr lang="en-US" sz="2000" dirty="0">
              <a:solidFill>
                <a:schemeClr val="bg1"/>
              </a:solidFill>
            </a:endParaRPr>
          </a:p>
          <a:p>
            <a:r>
              <a:rPr lang="en-US" sz="2000" dirty="0">
                <a:solidFill>
                  <a:schemeClr val="bg1"/>
                </a:solidFill>
              </a:rPr>
              <a:t>How many original prayers—original in the sense of novel or unusual language—can we offer? </a:t>
            </a:r>
          </a:p>
          <a:p>
            <a:endParaRPr lang="en-US" sz="2000" dirty="0">
              <a:solidFill>
                <a:schemeClr val="bg1"/>
              </a:solidFill>
            </a:endParaRPr>
          </a:p>
          <a:p>
            <a:r>
              <a:rPr lang="en-US" sz="2000" dirty="0">
                <a:solidFill>
                  <a:schemeClr val="bg1"/>
                </a:solidFill>
              </a:rPr>
              <a:t>God is not offended by repetition, so long as the words are spoken from the heart and are sincere. </a:t>
            </a:r>
          </a:p>
          <a:p>
            <a:endParaRPr lang="en-US" sz="2000" dirty="0">
              <a:solidFill>
                <a:schemeClr val="bg1"/>
              </a:solidFill>
            </a:endParaRPr>
          </a:p>
          <a:p>
            <a:r>
              <a:rPr lang="en-US" sz="2000" dirty="0">
                <a:solidFill>
                  <a:schemeClr val="bg1"/>
                </a:solidFill>
              </a:rPr>
              <a:t>The heavens withdraw themselves, however, in the face of vanity. Something is vain when it is empty, meaningless, or hollow.</a:t>
            </a:r>
          </a:p>
        </p:txBody>
      </p:sp>
      <p:sp>
        <p:nvSpPr>
          <p:cNvPr id="8" name="Rectangle 7"/>
          <p:cNvSpPr/>
          <p:nvPr/>
        </p:nvSpPr>
        <p:spPr>
          <a:xfrm>
            <a:off x="6858000" y="457200"/>
            <a:ext cx="3810000" cy="1938992"/>
          </a:xfrm>
          <a:prstGeom prst="rect">
            <a:avLst/>
          </a:prstGeom>
        </p:spPr>
        <p:txBody>
          <a:bodyPr wrap="square">
            <a:spAutoFit/>
          </a:bodyPr>
          <a:lstStyle/>
          <a:p>
            <a:r>
              <a:rPr lang="en-US" dirty="0">
                <a:solidFill>
                  <a:schemeClr val="bg1"/>
                </a:solidFill>
              </a:rPr>
              <a:t>Whenever our prayers are meaningless and thus become trite or ritualistic religious jargon, having no feeling or emanating from a duplicitous heart, they accomplish little.”</a:t>
            </a:r>
          </a:p>
          <a:p>
            <a:r>
              <a:rPr lang="en-US" sz="1200" dirty="0">
                <a:solidFill>
                  <a:schemeClr val="bg1"/>
                </a:solidFill>
              </a:rPr>
              <a:t>JFM and RLM</a:t>
            </a:r>
          </a:p>
        </p:txBody>
      </p:sp>
      <p:sp>
        <p:nvSpPr>
          <p:cNvPr id="9" name="Rectangle 8"/>
          <p:cNvSpPr/>
          <p:nvPr/>
        </p:nvSpPr>
        <p:spPr>
          <a:xfrm>
            <a:off x="5867400" y="4549677"/>
            <a:ext cx="5870510" cy="1661993"/>
          </a:xfrm>
          <a:prstGeom prst="rect">
            <a:avLst/>
          </a:prstGeom>
        </p:spPr>
        <p:txBody>
          <a:bodyPr wrap="square">
            <a:spAutoFit/>
          </a:bodyPr>
          <a:lstStyle/>
          <a:p>
            <a:r>
              <a:rPr lang="en-US" dirty="0">
                <a:solidFill>
                  <a:schemeClr val="bg1"/>
                </a:solidFill>
              </a:rPr>
              <a:t>“How often do we hear people who wax eloquent in their prayers to the extent of preaching a complete sermon? The hearers tire and the effect is lost, and I sometimes wonder if perhaps the dial of the heavenly radio is not turned off when long and wordy prayers are sent heavenward.”</a:t>
            </a:r>
          </a:p>
          <a:p>
            <a:r>
              <a:rPr lang="en-US" sz="1200" dirty="0">
                <a:solidFill>
                  <a:schemeClr val="bg1"/>
                </a:solidFill>
              </a:rPr>
              <a:t>Spencer W. Kimball</a:t>
            </a:r>
          </a:p>
        </p:txBody>
      </p:sp>
      <p:pic>
        <p:nvPicPr>
          <p:cNvPr id="20482" name="Picture 2" descr="http://wp.patheos.com.s3.amazonaws.com/blogs/thecrescat/files/2012/01/Asleep3.png"/>
          <p:cNvPicPr>
            <a:picLocks noChangeAspect="1" noChangeArrowheads="1"/>
          </p:cNvPicPr>
          <p:nvPr/>
        </p:nvPicPr>
        <p:blipFill>
          <a:blip r:embed="rId3" cstate="print"/>
          <a:srcRect l="13659" t="11220" r="4390"/>
          <a:stretch>
            <a:fillRect/>
          </a:stretch>
        </p:blipFill>
        <p:spPr bwMode="auto">
          <a:xfrm>
            <a:off x="6705600" y="2514600"/>
            <a:ext cx="3200400" cy="1981200"/>
          </a:xfrm>
          <a:prstGeom prst="rect">
            <a:avLst/>
          </a:prstGeom>
          <a:noFill/>
        </p:spPr>
      </p:pic>
      <p:pic>
        <p:nvPicPr>
          <p:cNvPr id="20486" name="Picture 6" descr="http://3.bp.blogspot.com/-sweqpfo01VA/T0jlBlA2III/AAAAAAAAApk/JVBdJK_QTCg/s400/mormon_prayer.jpg"/>
          <p:cNvPicPr>
            <a:picLocks noChangeAspect="1" noChangeArrowheads="1"/>
          </p:cNvPicPr>
          <p:nvPr/>
        </p:nvPicPr>
        <p:blipFill>
          <a:blip r:embed="rId4" cstate="print"/>
          <a:srcRect/>
          <a:stretch>
            <a:fillRect/>
          </a:stretch>
        </p:blipFill>
        <p:spPr bwMode="auto">
          <a:xfrm>
            <a:off x="4876801" y="914401"/>
            <a:ext cx="1849393" cy="1221921"/>
          </a:xfrm>
          <a:prstGeom prst="rect">
            <a:avLst/>
          </a:prstGeom>
          <a:noFill/>
        </p:spPr>
      </p:pic>
      <p:pic>
        <p:nvPicPr>
          <p:cNvPr id="5" name="Picture 4">
            <a:extLst>
              <a:ext uri="{FF2B5EF4-FFF2-40B4-BE49-F238E27FC236}">
                <a16:creationId xmlns:a16="http://schemas.microsoft.com/office/drawing/2014/main" id="{AA2150C9-D6A1-8D48-A837-96D535966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1274" y="5724474"/>
            <a:ext cx="665926" cy="883973"/>
          </a:xfrm>
          <a:prstGeom prst="rect">
            <a:avLst/>
          </a:prstGeom>
        </p:spPr>
      </p:pic>
    </p:spTree>
    <p:extLst>
      <p:ext uri="{BB962C8B-B14F-4D97-AF65-F5344CB8AC3E}">
        <p14:creationId xmlns:p14="http://schemas.microsoft.com/office/powerpoint/2010/main" val="1521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482"/>
                                        </p:tgtEl>
                                        <p:attrNameLst>
                                          <p:attrName>style.visibility</p:attrName>
                                        </p:attrNameLst>
                                      </p:cBhvr>
                                      <p:to>
                                        <p:strVal val="visible"/>
                                      </p:to>
                                    </p:set>
                                  </p:childTnLst>
                                </p:cTn>
                              </p:par>
                              <p:par>
                                <p:cTn id="37" presetID="10" presetClass="exit" presetSubtype="0" fill="hold" grpId="1" nodeType="withEffect">
                                  <p:stCondLst>
                                    <p:cond delay="0"/>
                                  </p:stCondLst>
                                  <p:childTnLst>
                                    <p:animEffect transition="out" filter="fade">
                                      <p:cBhvr>
                                        <p:cTn id="38" dur="2000"/>
                                        <p:tgtEl>
                                          <p:spTgt spid="8"/>
                                        </p:tgtEl>
                                      </p:cBhvr>
                                    </p:animEffect>
                                    <p:set>
                                      <p:cBhvr>
                                        <p:cTn id="39" dur="1" fill="hold">
                                          <p:stCondLst>
                                            <p:cond delay="1999"/>
                                          </p:stCondLst>
                                        </p:cTn>
                                        <p:tgtEl>
                                          <p:spTgt spid="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6">
                                            <p:txEl>
                                              <p:pRg st="0" end="0"/>
                                            </p:txEl>
                                          </p:spTgt>
                                        </p:tgtEl>
                                      </p:cBhvr>
                                    </p:animEffect>
                                    <p:set>
                                      <p:cBhvr>
                                        <p:cTn id="42" dur="1" fill="hold">
                                          <p:stCondLst>
                                            <p:cond delay="1999"/>
                                          </p:stCondLst>
                                        </p:cTn>
                                        <p:tgtEl>
                                          <p:spTgt spid="6">
                                            <p:txEl>
                                              <p:pRg st="0" end="0"/>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6">
                                            <p:txEl>
                                              <p:pRg st="1" end="1"/>
                                            </p:txEl>
                                          </p:spTgt>
                                        </p:tgtEl>
                                      </p:cBhvr>
                                    </p:animEffect>
                                    <p:set>
                                      <p:cBhvr>
                                        <p:cTn id="45" dur="1" fill="hold">
                                          <p:stCondLst>
                                            <p:cond delay="1999"/>
                                          </p:stCondLst>
                                        </p:cTn>
                                        <p:tgtEl>
                                          <p:spTgt spid="6">
                                            <p:txEl>
                                              <p:pRg st="1" end="1"/>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6">
                                            <p:txEl>
                                              <p:pRg st="3" end="3"/>
                                            </p:txEl>
                                          </p:spTgt>
                                        </p:tgtEl>
                                      </p:cBhvr>
                                    </p:animEffect>
                                    <p:set>
                                      <p:cBhvr>
                                        <p:cTn id="48" dur="1" fill="hold">
                                          <p:stCondLst>
                                            <p:cond delay="1999"/>
                                          </p:stCondLst>
                                        </p:cTn>
                                        <p:tgtEl>
                                          <p:spTgt spid="6">
                                            <p:txEl>
                                              <p:pRg st="3" end="3"/>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6">
                                            <p:txEl>
                                              <p:pRg st="5" end="5"/>
                                            </p:txEl>
                                          </p:spTgt>
                                        </p:tgtEl>
                                      </p:cBhvr>
                                    </p:animEffect>
                                    <p:set>
                                      <p:cBhvr>
                                        <p:cTn id="51" dur="1" fill="hold">
                                          <p:stCondLst>
                                            <p:cond delay="1999"/>
                                          </p:stCondLst>
                                        </p:cTn>
                                        <p:tgtEl>
                                          <p:spTgt spid="6">
                                            <p:txEl>
                                              <p:pRg st="5" end="5"/>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6">
                                            <p:txEl>
                                              <p:pRg st="7" end="7"/>
                                            </p:txEl>
                                          </p:spTgt>
                                        </p:tgtEl>
                                      </p:cBhvr>
                                    </p:animEffect>
                                    <p:set>
                                      <p:cBhvr>
                                        <p:cTn id="54" dur="1" fill="hold">
                                          <p:stCondLst>
                                            <p:cond delay="1999"/>
                                          </p:stCondLst>
                                        </p:cTn>
                                        <p:tgtEl>
                                          <p:spTgt spid="6">
                                            <p:txEl>
                                              <p:pRg st="7" end="7"/>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6">
                                            <p:txEl>
                                              <p:pRg st="9" end="9"/>
                                            </p:txEl>
                                          </p:spTgt>
                                        </p:tgtEl>
                                      </p:cBhvr>
                                    </p:animEffect>
                                    <p:set>
                                      <p:cBhvr>
                                        <p:cTn id="57" dur="1" fill="hold">
                                          <p:stCondLst>
                                            <p:cond delay="1999"/>
                                          </p:stCondLst>
                                        </p:cTn>
                                        <p:tgtEl>
                                          <p:spTgt spid="6">
                                            <p:txEl>
                                              <p:pRg st="9" end="9"/>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20486"/>
                                        </p:tgtEl>
                                      </p:cBhvr>
                                    </p:animEffect>
                                    <p:set>
                                      <p:cBhvr>
                                        <p:cTn id="60" dur="1" fill="hold">
                                          <p:stCondLst>
                                            <p:cond delay="1999"/>
                                          </p:stCondLst>
                                        </p:cTn>
                                        <p:tgtEl>
                                          <p:spTgt spid="2048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p:bldP spid="8" grpId="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4240DF-3425-4DF8-A46B-31AF4174D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114300" y="6460790"/>
            <a:ext cx="2819400" cy="369332"/>
          </a:xfrm>
          <a:prstGeom prst="rect">
            <a:avLst/>
          </a:prstGeom>
          <a:noFill/>
        </p:spPr>
        <p:txBody>
          <a:bodyPr wrap="square" rtlCol="0">
            <a:spAutoFit/>
          </a:bodyPr>
          <a:lstStyle/>
          <a:p>
            <a:r>
              <a:rPr lang="en-US" dirty="0">
                <a:solidFill>
                  <a:schemeClr val="bg1"/>
                </a:solidFill>
              </a:rPr>
              <a:t>3 Nephi 13:8</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What We Need</a:t>
            </a:r>
          </a:p>
        </p:txBody>
      </p:sp>
      <p:sp>
        <p:nvSpPr>
          <p:cNvPr id="6" name="TextBox 5"/>
          <p:cNvSpPr txBox="1"/>
          <p:nvPr/>
        </p:nvSpPr>
        <p:spPr>
          <a:xfrm>
            <a:off x="812800" y="990936"/>
            <a:ext cx="3838575" cy="2031325"/>
          </a:xfrm>
          <a:prstGeom prst="rect">
            <a:avLst/>
          </a:prstGeom>
          <a:noFill/>
        </p:spPr>
        <p:txBody>
          <a:bodyPr wrap="square" rtlCol="0">
            <a:spAutoFit/>
          </a:bodyPr>
          <a:lstStyle/>
          <a:p>
            <a:r>
              <a:rPr lang="en-US" dirty="0">
                <a:solidFill>
                  <a:schemeClr val="bg1"/>
                </a:solidFill>
              </a:rPr>
              <a:t>“The Lord will bless us in terms of our needs, not just our wants.</a:t>
            </a:r>
          </a:p>
          <a:p>
            <a:endParaRPr lang="en-US" dirty="0">
              <a:solidFill>
                <a:schemeClr val="bg1"/>
              </a:solidFill>
            </a:endParaRPr>
          </a:p>
          <a:p>
            <a:r>
              <a:rPr lang="en-US" dirty="0">
                <a:solidFill>
                  <a:schemeClr val="bg1"/>
                </a:solidFill>
              </a:rPr>
              <a:t>When we are inspired by the Holy Ghost our prayers become instructive; we learn something from them, generally about ourselves.”</a:t>
            </a:r>
          </a:p>
        </p:txBody>
      </p:sp>
      <p:sp>
        <p:nvSpPr>
          <p:cNvPr id="11" name="Rectangle 10"/>
          <p:cNvSpPr/>
          <p:nvPr/>
        </p:nvSpPr>
        <p:spPr>
          <a:xfrm>
            <a:off x="7264400" y="1056641"/>
            <a:ext cx="4114800" cy="1200329"/>
          </a:xfrm>
          <a:prstGeom prst="rect">
            <a:avLst/>
          </a:prstGeom>
        </p:spPr>
        <p:txBody>
          <a:bodyPr wrap="square">
            <a:spAutoFit/>
          </a:bodyPr>
          <a:lstStyle/>
          <a:p>
            <a:r>
              <a:rPr lang="en-US" dirty="0">
                <a:solidFill>
                  <a:schemeClr val="bg1"/>
                </a:solidFill>
              </a:rPr>
              <a:t>“For who hath known the mind of the Lord, that he may</a:t>
            </a:r>
            <a:r>
              <a:rPr lang="en-US" baseline="30000" dirty="0">
                <a:solidFill>
                  <a:schemeClr val="bg1"/>
                </a:solidFill>
              </a:rPr>
              <a:t> </a:t>
            </a:r>
            <a:r>
              <a:rPr lang="en-US" dirty="0">
                <a:solidFill>
                  <a:schemeClr val="bg1"/>
                </a:solidFill>
              </a:rPr>
              <a:t>instruct him? But we have the mind of Christ.”</a:t>
            </a:r>
          </a:p>
          <a:p>
            <a:r>
              <a:rPr lang="en-US" dirty="0">
                <a:solidFill>
                  <a:schemeClr val="bg1"/>
                </a:solidFill>
              </a:rPr>
              <a:t>1 Corinthians 2:16</a:t>
            </a:r>
          </a:p>
        </p:txBody>
      </p:sp>
      <p:sp>
        <p:nvSpPr>
          <p:cNvPr id="12" name="Rectangle 11"/>
          <p:cNvSpPr/>
          <p:nvPr/>
        </p:nvSpPr>
        <p:spPr>
          <a:xfrm>
            <a:off x="5709920" y="3520440"/>
            <a:ext cx="5516880" cy="2862322"/>
          </a:xfrm>
          <a:prstGeom prst="rect">
            <a:avLst/>
          </a:prstGeom>
        </p:spPr>
        <p:txBody>
          <a:bodyPr wrap="square">
            <a:spAutoFit/>
          </a:bodyPr>
          <a:lstStyle/>
          <a:p>
            <a:pPr fontAlgn="base"/>
            <a:r>
              <a:rPr lang="en-US" dirty="0">
                <a:solidFill>
                  <a:schemeClr val="bg1"/>
                </a:solidFill>
              </a:rPr>
              <a:t>Paul said, </a:t>
            </a:r>
          </a:p>
          <a:p>
            <a:pPr fontAlgn="base"/>
            <a:r>
              <a:rPr lang="en-US" dirty="0">
                <a:solidFill>
                  <a:schemeClr val="bg1"/>
                </a:solidFill>
              </a:rPr>
              <a:t>“Likewise the Spirit also </a:t>
            </a:r>
            <a:r>
              <a:rPr lang="en-US" dirty="0" err="1">
                <a:solidFill>
                  <a:schemeClr val="bg1"/>
                </a:solidFill>
              </a:rPr>
              <a:t>helpeth</a:t>
            </a:r>
            <a:r>
              <a:rPr lang="en-US" dirty="0">
                <a:solidFill>
                  <a:schemeClr val="bg1"/>
                </a:solidFill>
              </a:rPr>
              <a:t> our infirmities: for we know not what we should pray for as we ought: but the Spirit itself </a:t>
            </a:r>
            <a:r>
              <a:rPr lang="en-US" dirty="0" err="1">
                <a:solidFill>
                  <a:schemeClr val="bg1"/>
                </a:solidFill>
              </a:rPr>
              <a:t>maketh</a:t>
            </a:r>
            <a:r>
              <a:rPr lang="en-US" dirty="0">
                <a:solidFill>
                  <a:schemeClr val="bg1"/>
                </a:solidFill>
              </a:rPr>
              <a:t> intercession for us with </a:t>
            </a:r>
            <a:r>
              <a:rPr lang="en-US" dirty="0" err="1">
                <a:solidFill>
                  <a:schemeClr val="bg1"/>
                </a:solidFill>
              </a:rPr>
              <a:t>groanings</a:t>
            </a:r>
            <a:r>
              <a:rPr lang="en-US" dirty="0">
                <a:solidFill>
                  <a:schemeClr val="bg1"/>
                </a:solidFill>
              </a:rPr>
              <a:t> which cannot be uttered.</a:t>
            </a:r>
          </a:p>
          <a:p>
            <a:pPr fontAlgn="base"/>
            <a:endParaRPr lang="en-US" dirty="0">
              <a:solidFill>
                <a:schemeClr val="bg1"/>
              </a:solidFill>
            </a:endParaRPr>
          </a:p>
          <a:p>
            <a:pPr fontAlgn="base"/>
            <a:r>
              <a:rPr lang="en-US" dirty="0">
                <a:solidFill>
                  <a:schemeClr val="bg1"/>
                </a:solidFill>
              </a:rPr>
              <a:t>And he that </a:t>
            </a:r>
            <a:r>
              <a:rPr lang="en-US" dirty="0" err="1">
                <a:solidFill>
                  <a:schemeClr val="bg1"/>
                </a:solidFill>
              </a:rPr>
              <a:t>searcheth</a:t>
            </a:r>
            <a:r>
              <a:rPr lang="en-US" dirty="0">
                <a:solidFill>
                  <a:schemeClr val="bg1"/>
                </a:solidFill>
              </a:rPr>
              <a:t> the hearts </a:t>
            </a:r>
            <a:r>
              <a:rPr lang="en-US" dirty="0" err="1">
                <a:solidFill>
                  <a:schemeClr val="bg1"/>
                </a:solidFill>
              </a:rPr>
              <a:t>knoweth</a:t>
            </a:r>
            <a:r>
              <a:rPr lang="en-US" dirty="0">
                <a:solidFill>
                  <a:schemeClr val="bg1"/>
                </a:solidFill>
              </a:rPr>
              <a:t> what </a:t>
            </a:r>
            <a:r>
              <a:rPr lang="en-US" i="1" dirty="0">
                <a:solidFill>
                  <a:schemeClr val="bg1"/>
                </a:solidFill>
              </a:rPr>
              <a:t>is</a:t>
            </a:r>
            <a:r>
              <a:rPr lang="en-US" dirty="0">
                <a:solidFill>
                  <a:schemeClr val="bg1"/>
                </a:solidFill>
              </a:rPr>
              <a:t> the mind of the Spirit, because he </a:t>
            </a:r>
            <a:r>
              <a:rPr lang="en-US" dirty="0" err="1">
                <a:solidFill>
                  <a:schemeClr val="bg1"/>
                </a:solidFill>
              </a:rPr>
              <a:t>maketh</a:t>
            </a:r>
            <a:r>
              <a:rPr lang="en-US" dirty="0">
                <a:solidFill>
                  <a:schemeClr val="bg1"/>
                </a:solidFill>
              </a:rPr>
              <a:t> intercession for the saints according to </a:t>
            </a:r>
            <a:r>
              <a:rPr lang="en-US" i="1" dirty="0">
                <a:solidFill>
                  <a:schemeClr val="bg1"/>
                </a:solidFill>
              </a:rPr>
              <a:t>the will of</a:t>
            </a:r>
            <a:r>
              <a:rPr lang="en-US" dirty="0">
                <a:solidFill>
                  <a:schemeClr val="bg1"/>
                </a:solidFill>
              </a:rPr>
              <a:t> God.”</a:t>
            </a:r>
          </a:p>
          <a:p>
            <a:pPr fontAlgn="base"/>
            <a:r>
              <a:rPr lang="en-US" dirty="0">
                <a:solidFill>
                  <a:schemeClr val="bg1"/>
                </a:solidFill>
              </a:rPr>
              <a:t>Roman 8:26-27</a:t>
            </a:r>
          </a:p>
        </p:txBody>
      </p:sp>
      <p:pic>
        <p:nvPicPr>
          <p:cNvPr id="7" name="Picture 6">
            <a:extLst>
              <a:ext uri="{FF2B5EF4-FFF2-40B4-BE49-F238E27FC236}">
                <a16:creationId xmlns:a16="http://schemas.microsoft.com/office/drawing/2014/main" id="{C4BE618D-8C9D-4CD8-BFB8-24446602C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695" y="801687"/>
            <a:ext cx="1924050" cy="2409825"/>
          </a:xfrm>
          <a:prstGeom prst="rect">
            <a:avLst/>
          </a:prstGeom>
        </p:spPr>
      </p:pic>
      <p:pic>
        <p:nvPicPr>
          <p:cNvPr id="9" name="Picture 8">
            <a:extLst>
              <a:ext uri="{FF2B5EF4-FFF2-40B4-BE49-F238E27FC236}">
                <a16:creationId xmlns:a16="http://schemas.microsoft.com/office/drawing/2014/main" id="{FB3298B9-E413-4511-8505-F0D538257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3693831"/>
            <a:ext cx="4207391" cy="2171557"/>
          </a:xfrm>
          <a:prstGeom prst="rect">
            <a:avLst/>
          </a:prstGeom>
        </p:spPr>
      </p:pic>
    </p:spTree>
    <p:extLst>
      <p:ext uri="{BB962C8B-B14F-4D97-AF65-F5344CB8AC3E}">
        <p14:creationId xmlns:p14="http://schemas.microsoft.com/office/powerpoint/2010/main" val="1437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3DC885-487E-40E0-AAEC-6623ECEA1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71120" y="6488668"/>
            <a:ext cx="2819400" cy="369332"/>
          </a:xfrm>
          <a:prstGeom prst="rect">
            <a:avLst/>
          </a:prstGeom>
          <a:noFill/>
        </p:spPr>
        <p:txBody>
          <a:bodyPr wrap="square" rtlCol="0">
            <a:spAutoFit/>
          </a:bodyPr>
          <a:lstStyle/>
          <a:p>
            <a:r>
              <a:rPr lang="en-US" dirty="0">
                <a:solidFill>
                  <a:schemeClr val="bg1"/>
                </a:solidFill>
              </a:rPr>
              <a:t>3 Nephi 13:8</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The Lord’s Prayer</a:t>
            </a:r>
          </a:p>
        </p:txBody>
      </p:sp>
      <p:sp>
        <p:nvSpPr>
          <p:cNvPr id="6" name="TextBox 5"/>
          <p:cNvSpPr txBox="1"/>
          <p:nvPr/>
        </p:nvSpPr>
        <p:spPr>
          <a:xfrm>
            <a:off x="1361440" y="914401"/>
            <a:ext cx="5029200" cy="1938992"/>
          </a:xfrm>
          <a:prstGeom prst="rect">
            <a:avLst/>
          </a:prstGeom>
          <a:noFill/>
        </p:spPr>
        <p:txBody>
          <a:bodyPr wrap="square" rtlCol="0">
            <a:spAutoFit/>
          </a:bodyPr>
          <a:lstStyle/>
          <a:p>
            <a:r>
              <a:rPr lang="en-US" sz="2000" dirty="0">
                <a:solidFill>
                  <a:schemeClr val="bg1"/>
                </a:solidFill>
              </a:rPr>
              <a:t>The Savior gave these words of prayer to the Nephites, not that they should memorize and use it in repetition, but rather that they might be guided by the words to use the Spirit of the Holy Ghost in praying for what they need, also in thanking Him for what they have received.</a:t>
            </a:r>
          </a:p>
        </p:txBody>
      </p:sp>
      <p:sp>
        <p:nvSpPr>
          <p:cNvPr id="12" name="Rectangle 11"/>
          <p:cNvSpPr/>
          <p:nvPr/>
        </p:nvSpPr>
        <p:spPr>
          <a:xfrm>
            <a:off x="5867400" y="3810000"/>
            <a:ext cx="4800600" cy="2308324"/>
          </a:xfrm>
          <a:prstGeom prst="rect">
            <a:avLst/>
          </a:prstGeom>
        </p:spPr>
        <p:txBody>
          <a:bodyPr wrap="square">
            <a:spAutoFit/>
          </a:bodyPr>
          <a:lstStyle/>
          <a:p>
            <a:r>
              <a:rPr lang="en-US" sz="2400" dirty="0">
                <a:solidFill>
                  <a:schemeClr val="bg1"/>
                </a:solidFill>
              </a:rPr>
              <a:t>The Lord’s Prayer consists of 6 parts:</a:t>
            </a:r>
          </a:p>
          <a:p>
            <a:endParaRPr lang="en-US" sz="2400" dirty="0">
              <a:solidFill>
                <a:schemeClr val="bg1"/>
              </a:solidFill>
            </a:endParaRPr>
          </a:p>
          <a:p>
            <a:r>
              <a:rPr lang="en-US" sz="2400" dirty="0">
                <a:solidFill>
                  <a:schemeClr val="bg1"/>
                </a:solidFill>
              </a:rPr>
              <a:t>3 thy-petitions directed toward God</a:t>
            </a:r>
          </a:p>
          <a:p>
            <a:endParaRPr lang="en-US" sz="2400" dirty="0">
              <a:solidFill>
                <a:schemeClr val="bg1"/>
              </a:solidFill>
            </a:endParaRPr>
          </a:p>
          <a:p>
            <a:r>
              <a:rPr lang="en-US" sz="2400" dirty="0">
                <a:solidFill>
                  <a:schemeClr val="bg1"/>
                </a:solidFill>
              </a:rPr>
              <a:t>3 we-petitions focusing on the needs of men</a:t>
            </a:r>
          </a:p>
        </p:txBody>
      </p:sp>
      <p:pic>
        <p:nvPicPr>
          <p:cNvPr id="7" name="Picture 6">
            <a:extLst>
              <a:ext uri="{FF2B5EF4-FFF2-40B4-BE49-F238E27FC236}">
                <a16:creationId xmlns:a16="http://schemas.microsoft.com/office/drawing/2014/main" id="{B8D12701-65F0-48B9-A954-FA0256A4C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377" y="859155"/>
            <a:ext cx="2040920" cy="2808605"/>
          </a:xfrm>
          <a:prstGeom prst="rect">
            <a:avLst/>
          </a:prstGeom>
        </p:spPr>
      </p:pic>
      <p:pic>
        <p:nvPicPr>
          <p:cNvPr id="11" name="Picture 10">
            <a:extLst>
              <a:ext uri="{FF2B5EF4-FFF2-40B4-BE49-F238E27FC236}">
                <a16:creationId xmlns:a16="http://schemas.microsoft.com/office/drawing/2014/main" id="{36A74CE1-34E7-4FF1-A637-C4DF06B39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717" y="3218320"/>
            <a:ext cx="2447925" cy="3200400"/>
          </a:xfrm>
          <a:prstGeom prst="rect">
            <a:avLst/>
          </a:prstGeom>
        </p:spPr>
      </p:pic>
    </p:spTree>
    <p:extLst>
      <p:ext uri="{BB962C8B-B14F-4D97-AF65-F5344CB8AC3E}">
        <p14:creationId xmlns:p14="http://schemas.microsoft.com/office/powerpoint/2010/main" val="1561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C79EB5-BC06-455D-9663-1D854C395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6705600" y="609600"/>
            <a:ext cx="3962400" cy="369332"/>
          </a:xfrm>
          <a:prstGeom prst="rect">
            <a:avLst/>
          </a:prstGeom>
          <a:noFill/>
        </p:spPr>
        <p:txBody>
          <a:bodyPr wrap="square" rtlCol="0">
            <a:spAutoFit/>
          </a:bodyPr>
          <a:lstStyle/>
          <a:p>
            <a:pPr algn="r"/>
            <a:r>
              <a:rPr lang="en-US" dirty="0">
                <a:solidFill>
                  <a:schemeClr val="bg1"/>
                </a:solidFill>
              </a:rPr>
              <a:t>-- Harold B. Lee</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Poor Richard" panose="02080502050505020702" pitchFamily="18" charset="0"/>
              </a:rPr>
              <a:t>A Constitution for a perfect life</a:t>
            </a:r>
          </a:p>
        </p:txBody>
      </p:sp>
      <p:sp>
        <p:nvSpPr>
          <p:cNvPr id="5" name="Rectangle 4"/>
          <p:cNvSpPr/>
          <p:nvPr/>
        </p:nvSpPr>
        <p:spPr>
          <a:xfrm>
            <a:off x="1828800" y="914401"/>
            <a:ext cx="6019800" cy="1200329"/>
          </a:xfrm>
          <a:prstGeom prst="rect">
            <a:avLst/>
          </a:prstGeom>
        </p:spPr>
        <p:txBody>
          <a:bodyPr wrap="square">
            <a:spAutoFit/>
          </a:bodyPr>
          <a:lstStyle/>
          <a:p>
            <a:r>
              <a:rPr lang="en-US" sz="2000" dirty="0">
                <a:solidFill>
                  <a:srgbClr val="FFFF00"/>
                </a:solidFill>
              </a:rPr>
              <a:t>“(The Beatitudes) not only set forth the blessed or happy life but also describe the kind of person our Savior was and is.”</a:t>
            </a:r>
          </a:p>
          <a:p>
            <a:r>
              <a:rPr lang="en-US" sz="1200" dirty="0">
                <a:solidFill>
                  <a:srgbClr val="FFFF00"/>
                </a:solidFill>
              </a:rPr>
              <a:t>JFM and RLM</a:t>
            </a:r>
          </a:p>
        </p:txBody>
      </p:sp>
      <p:pic>
        <p:nvPicPr>
          <p:cNvPr id="8" name="Picture 7">
            <a:extLst>
              <a:ext uri="{FF2B5EF4-FFF2-40B4-BE49-F238E27FC236}">
                <a16:creationId xmlns:a16="http://schemas.microsoft.com/office/drawing/2014/main" id="{9476AE7F-06E1-48F0-A5EE-FF173141D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830" y="1955313"/>
            <a:ext cx="5004821" cy="4078244"/>
          </a:xfrm>
          <a:prstGeom prst="rect">
            <a:avLst/>
          </a:prstGeom>
        </p:spPr>
      </p:pic>
      <p:grpSp>
        <p:nvGrpSpPr>
          <p:cNvPr id="10" name="Group 3">
            <a:extLst>
              <a:ext uri="{FF2B5EF4-FFF2-40B4-BE49-F238E27FC236}">
                <a16:creationId xmlns:a16="http://schemas.microsoft.com/office/drawing/2014/main" id="{D69087FC-A64F-4473-82A2-4AB5DCE1F2A0}"/>
              </a:ext>
            </a:extLst>
          </p:cNvPr>
          <p:cNvGrpSpPr/>
          <p:nvPr/>
        </p:nvGrpSpPr>
        <p:grpSpPr>
          <a:xfrm>
            <a:off x="9510665" y="4135074"/>
            <a:ext cx="2031972" cy="2301261"/>
            <a:chOff x="71718" y="1120588"/>
            <a:chExt cx="3070535" cy="4572000"/>
          </a:xfrm>
        </p:grpSpPr>
        <p:grpSp>
          <p:nvGrpSpPr>
            <p:cNvPr id="11" name="Group 13">
              <a:extLst>
                <a:ext uri="{FF2B5EF4-FFF2-40B4-BE49-F238E27FC236}">
                  <a16:creationId xmlns:a16="http://schemas.microsoft.com/office/drawing/2014/main" id="{585DC213-6C54-4944-8F15-F3B6B90D0822}"/>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3FA8010D-A8AE-427C-822D-05E988A8370B}"/>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a:extLst>
                  <a:ext uri="{FF2B5EF4-FFF2-40B4-BE49-F238E27FC236}">
                    <a16:creationId xmlns:a16="http://schemas.microsoft.com/office/drawing/2014/main" id="{9A4BECD3-5AB5-4C32-A6DA-93A3C392F5A5}"/>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a:extLst>
                  <a:ext uri="{FF2B5EF4-FFF2-40B4-BE49-F238E27FC236}">
                    <a16:creationId xmlns:a16="http://schemas.microsoft.com/office/drawing/2014/main" id="{679C1BF9-8251-47F1-99B7-61DA583FC84A}"/>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a:extLst>
                  <a:ext uri="{FF2B5EF4-FFF2-40B4-BE49-F238E27FC236}">
                    <a16:creationId xmlns:a16="http://schemas.microsoft.com/office/drawing/2014/main" id="{1868E5B0-AC01-4449-B320-2799ED4643A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a:extLst>
                  <a:ext uri="{FF2B5EF4-FFF2-40B4-BE49-F238E27FC236}">
                    <a16:creationId xmlns:a16="http://schemas.microsoft.com/office/drawing/2014/main" id="{2172D231-514A-4F75-BCEA-564A646E67A0}"/>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a:extLst>
                  <a:ext uri="{FF2B5EF4-FFF2-40B4-BE49-F238E27FC236}">
                    <a16:creationId xmlns:a16="http://schemas.microsoft.com/office/drawing/2014/main" id="{507C3B99-AF54-46B5-B990-5390B9021947}"/>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a:extLst>
                  <a:ext uri="{FF2B5EF4-FFF2-40B4-BE49-F238E27FC236}">
                    <a16:creationId xmlns:a16="http://schemas.microsoft.com/office/drawing/2014/main" id="{E9E0B994-CCA3-4338-99F3-DB503B93A840}"/>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a:extLst>
                  <a:ext uri="{FF2B5EF4-FFF2-40B4-BE49-F238E27FC236}">
                    <a16:creationId xmlns:a16="http://schemas.microsoft.com/office/drawing/2014/main" id="{1118DFB3-827D-4581-BF16-799C6FEC5DA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a:extLst>
                  <a:ext uri="{FF2B5EF4-FFF2-40B4-BE49-F238E27FC236}">
                    <a16:creationId xmlns:a16="http://schemas.microsoft.com/office/drawing/2014/main" id="{BF2B5238-6080-4F18-9009-F6D850BDA80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a:extLst>
                  <a:ext uri="{FF2B5EF4-FFF2-40B4-BE49-F238E27FC236}">
                    <a16:creationId xmlns:a16="http://schemas.microsoft.com/office/drawing/2014/main" id="{D174FB20-BB06-4DD5-AB07-3D0D1BD0F1C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D31B5B4-7553-4116-A2F0-F100EBA5613E}"/>
                </a:ext>
              </a:extLst>
            </p:cNvPr>
            <p:cNvSpPr txBox="1"/>
            <p:nvPr/>
          </p:nvSpPr>
          <p:spPr>
            <a:xfrm>
              <a:off x="762598" y="1254182"/>
              <a:ext cx="2379655" cy="3485384"/>
            </a:xfrm>
            <a:prstGeom prst="rect">
              <a:avLst/>
            </a:prstGeom>
            <a:noFill/>
          </p:spPr>
          <p:txBody>
            <a:bodyPr wrap="square" rtlCol="0">
              <a:spAutoFit/>
            </a:bodyPr>
            <a:lstStyle/>
            <a:p>
              <a:pPr algn="ctr"/>
              <a:r>
                <a:rPr lang="en-US" b="1" dirty="0"/>
                <a:t>We are blessed as we come unto Jesus Christ and follow His teachings</a:t>
              </a:r>
              <a:endParaRPr lang="en-US" sz="1600" b="1" dirty="0">
                <a:solidFill>
                  <a:schemeClr val="bg2">
                    <a:lumMod val="25000"/>
                  </a:schemeClr>
                </a:solidFill>
                <a:latin typeface="Tempus Sans ITC" pitchFamily="82" charset="0"/>
              </a:endParaRPr>
            </a:p>
          </p:txBody>
        </p:sp>
      </p:grpSp>
      <p:pic>
        <p:nvPicPr>
          <p:cNvPr id="23" name="Picture 22">
            <a:extLst>
              <a:ext uri="{FF2B5EF4-FFF2-40B4-BE49-F238E27FC236}">
                <a16:creationId xmlns:a16="http://schemas.microsoft.com/office/drawing/2014/main" id="{8F0EA83F-EDEA-4670-8660-7F10855AAE4B}"/>
              </a:ext>
            </a:extLst>
          </p:cNvPr>
          <p:cNvPicPr>
            <a:picLocks noChangeAspect="1"/>
          </p:cNvPicPr>
          <p:nvPr/>
        </p:nvPicPr>
        <p:blipFill rotWithShape="1">
          <a:blip r:embed="rId4">
            <a:extLst>
              <a:ext uri="{28A0092B-C50C-407E-A947-70E740481C1C}">
                <a14:useLocalDpi xmlns:a14="http://schemas.microsoft.com/office/drawing/2010/main" val="0"/>
              </a:ext>
            </a:extLst>
          </a:blip>
          <a:srcRect t="2586" b="5475"/>
          <a:stretch/>
        </p:blipFill>
        <p:spPr>
          <a:xfrm>
            <a:off x="246283" y="5423026"/>
            <a:ext cx="1754534" cy="1178187"/>
          </a:xfrm>
          <a:prstGeom prst="rect">
            <a:avLst/>
          </a:prstGeom>
        </p:spPr>
      </p:pic>
      <p:pic>
        <p:nvPicPr>
          <p:cNvPr id="25" name="Picture 24">
            <a:extLst>
              <a:ext uri="{FF2B5EF4-FFF2-40B4-BE49-F238E27FC236}">
                <a16:creationId xmlns:a16="http://schemas.microsoft.com/office/drawing/2014/main" id="{F1B84064-7A5B-45D8-9293-D27D56D8D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6333" y="108204"/>
            <a:ext cx="1097280" cy="1383792"/>
          </a:xfrm>
          <a:prstGeom prst="rect">
            <a:avLst/>
          </a:prstGeom>
        </p:spPr>
      </p:pic>
    </p:spTree>
    <p:extLst>
      <p:ext uri="{BB962C8B-B14F-4D97-AF65-F5344CB8AC3E}">
        <p14:creationId xmlns:p14="http://schemas.microsoft.com/office/powerpoint/2010/main" val="171703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D497E-E53B-4B44-8E1F-A48AEDCFF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7696200" y="1"/>
            <a:ext cx="2971800" cy="5755422"/>
          </a:xfrm>
          <a:prstGeom prst="rect">
            <a:avLst/>
          </a:prstGeom>
          <a:noFill/>
        </p:spPr>
        <p:txBody>
          <a:bodyPr wrap="square" rtlCol="0">
            <a:spAutoFit/>
          </a:bodyPr>
          <a:lstStyle/>
          <a:p>
            <a:r>
              <a:rPr lang="en-US" sz="1600" dirty="0">
                <a:solidFill>
                  <a:schemeClr val="bg1"/>
                </a:solidFill>
              </a:rPr>
              <a:t>Luke 11:2-4</a:t>
            </a:r>
          </a:p>
          <a:p>
            <a:endParaRPr lang="en-US" sz="1600" dirty="0">
              <a:solidFill>
                <a:schemeClr val="bg1"/>
              </a:solidFill>
            </a:endParaRPr>
          </a:p>
          <a:p>
            <a:r>
              <a:rPr lang="en-US" sz="1600" dirty="0">
                <a:solidFill>
                  <a:schemeClr val="bg1"/>
                </a:solidFill>
              </a:rPr>
              <a:t>Our Father which art in heaven.</a:t>
            </a:r>
          </a:p>
          <a:p>
            <a:endParaRPr lang="en-US" sz="1600" dirty="0">
              <a:solidFill>
                <a:schemeClr val="bg1"/>
              </a:solidFill>
            </a:endParaRPr>
          </a:p>
          <a:p>
            <a:r>
              <a:rPr lang="en-US" sz="1600" dirty="0">
                <a:solidFill>
                  <a:schemeClr val="bg1"/>
                </a:solidFill>
              </a:rPr>
              <a:t>Hallowed be thy name.</a:t>
            </a:r>
          </a:p>
          <a:p>
            <a:endParaRPr lang="en-US" sz="1600" dirty="0">
              <a:solidFill>
                <a:schemeClr val="bg1"/>
              </a:solidFill>
            </a:endParaRPr>
          </a:p>
          <a:p>
            <a:r>
              <a:rPr lang="en-US" sz="1600" dirty="0">
                <a:solidFill>
                  <a:schemeClr val="bg1"/>
                </a:solidFill>
              </a:rPr>
              <a:t>Thy kingdom come.</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Thy will be done, as in heaven, so in earth.</a:t>
            </a:r>
          </a:p>
          <a:p>
            <a:endParaRPr lang="en-US" sz="1600" dirty="0">
              <a:solidFill>
                <a:schemeClr val="bg1"/>
              </a:solidFill>
            </a:endParaRPr>
          </a:p>
          <a:p>
            <a:r>
              <a:rPr lang="en-US" sz="1600" dirty="0">
                <a:solidFill>
                  <a:schemeClr val="bg1"/>
                </a:solidFill>
              </a:rPr>
              <a:t>Give us day by day our daily bread.</a:t>
            </a:r>
          </a:p>
          <a:p>
            <a:endParaRPr lang="en-US" sz="1600" dirty="0">
              <a:solidFill>
                <a:schemeClr val="bg1"/>
              </a:solidFill>
            </a:endParaRPr>
          </a:p>
          <a:p>
            <a:r>
              <a:rPr lang="en-US" sz="1600" dirty="0">
                <a:solidFill>
                  <a:schemeClr val="bg1"/>
                </a:solidFill>
              </a:rPr>
              <a:t>And forgive us our sins; for we also forgive every one that is indebted to us.</a:t>
            </a:r>
          </a:p>
          <a:p>
            <a:endParaRPr lang="en-US" sz="1600" dirty="0">
              <a:solidFill>
                <a:schemeClr val="bg1"/>
              </a:solidFill>
            </a:endParaRPr>
          </a:p>
          <a:p>
            <a:r>
              <a:rPr lang="en-US" sz="1600" dirty="0">
                <a:solidFill>
                  <a:schemeClr val="bg1"/>
                </a:solidFill>
              </a:rPr>
              <a:t>And lead us not into temptation; but deliver us from evil.</a:t>
            </a:r>
          </a:p>
        </p:txBody>
      </p:sp>
      <p:sp>
        <p:nvSpPr>
          <p:cNvPr id="5" name="TextBox 4"/>
          <p:cNvSpPr txBox="1"/>
          <p:nvPr/>
        </p:nvSpPr>
        <p:spPr>
          <a:xfrm>
            <a:off x="4800600" y="1"/>
            <a:ext cx="2895600" cy="6740307"/>
          </a:xfrm>
          <a:prstGeom prst="rect">
            <a:avLst/>
          </a:prstGeom>
          <a:noFill/>
        </p:spPr>
        <p:txBody>
          <a:bodyPr wrap="square" rtlCol="0">
            <a:spAutoFit/>
          </a:bodyPr>
          <a:lstStyle/>
          <a:p>
            <a:r>
              <a:rPr lang="en-US" sz="1600" dirty="0">
                <a:solidFill>
                  <a:schemeClr val="bg1"/>
                </a:solidFill>
              </a:rPr>
              <a:t>Matthew 6:9-13</a:t>
            </a:r>
          </a:p>
          <a:p>
            <a:endParaRPr lang="en-US" sz="1600" dirty="0">
              <a:solidFill>
                <a:schemeClr val="bg1"/>
              </a:solidFill>
            </a:endParaRPr>
          </a:p>
          <a:p>
            <a:r>
              <a:rPr lang="en-US" sz="1600" dirty="0">
                <a:solidFill>
                  <a:schemeClr val="bg1"/>
                </a:solidFill>
              </a:rPr>
              <a:t>Our Father which art in heaven</a:t>
            </a:r>
          </a:p>
          <a:p>
            <a:endParaRPr lang="en-US" sz="1600" dirty="0">
              <a:solidFill>
                <a:schemeClr val="bg1"/>
              </a:solidFill>
            </a:endParaRPr>
          </a:p>
          <a:p>
            <a:r>
              <a:rPr lang="en-US" sz="1600" dirty="0">
                <a:solidFill>
                  <a:schemeClr val="bg1"/>
                </a:solidFill>
              </a:rPr>
              <a:t>Hallowed be thy name</a:t>
            </a:r>
          </a:p>
          <a:p>
            <a:endParaRPr lang="en-US" sz="1600" dirty="0">
              <a:solidFill>
                <a:schemeClr val="bg1"/>
              </a:solidFill>
            </a:endParaRPr>
          </a:p>
          <a:p>
            <a:r>
              <a:rPr lang="en-US" sz="1600" dirty="0">
                <a:solidFill>
                  <a:schemeClr val="bg1"/>
                </a:solidFill>
              </a:rPr>
              <a:t>Thy kingdom come.</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Thy will be done in earth, as it is in heaven.</a:t>
            </a:r>
          </a:p>
          <a:p>
            <a:endParaRPr lang="en-US" sz="1600" dirty="0">
              <a:solidFill>
                <a:schemeClr val="bg1"/>
              </a:solidFill>
            </a:endParaRPr>
          </a:p>
          <a:p>
            <a:r>
              <a:rPr lang="en-US" sz="1600" dirty="0">
                <a:solidFill>
                  <a:schemeClr val="bg1"/>
                </a:solidFill>
              </a:rPr>
              <a:t>Give us this day our daily bread.</a:t>
            </a:r>
          </a:p>
          <a:p>
            <a:endParaRPr lang="en-US" sz="1600" dirty="0">
              <a:solidFill>
                <a:schemeClr val="bg1"/>
              </a:solidFill>
            </a:endParaRPr>
          </a:p>
          <a:p>
            <a:r>
              <a:rPr lang="en-US" sz="1600" dirty="0">
                <a:solidFill>
                  <a:schemeClr val="bg1"/>
                </a:solidFill>
              </a:rPr>
              <a:t>And forgive us our debts, as we forgive our debtors.</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And lead us not into temptation,</a:t>
            </a:r>
          </a:p>
          <a:p>
            <a:r>
              <a:rPr lang="en-US" sz="1600" dirty="0">
                <a:solidFill>
                  <a:schemeClr val="bg1"/>
                </a:solidFill>
              </a:rPr>
              <a:t>but deliver us from evil:</a:t>
            </a:r>
          </a:p>
          <a:p>
            <a:endParaRPr lang="en-US" sz="1600" dirty="0">
              <a:solidFill>
                <a:schemeClr val="bg1"/>
              </a:solidFill>
            </a:endParaRPr>
          </a:p>
          <a:p>
            <a:r>
              <a:rPr lang="en-US" sz="1600" dirty="0">
                <a:solidFill>
                  <a:schemeClr val="bg1"/>
                </a:solidFill>
              </a:rPr>
              <a:t>For thine is the kingdom, and the power, and the glory, for ever. Amen</a:t>
            </a:r>
          </a:p>
        </p:txBody>
      </p:sp>
      <p:sp>
        <p:nvSpPr>
          <p:cNvPr id="104" name="TextBox 103"/>
          <p:cNvSpPr txBox="1"/>
          <p:nvPr/>
        </p:nvSpPr>
        <p:spPr>
          <a:xfrm>
            <a:off x="1524000" y="0"/>
            <a:ext cx="3276600" cy="6494085"/>
          </a:xfrm>
          <a:prstGeom prst="rect">
            <a:avLst/>
          </a:prstGeom>
          <a:noFill/>
        </p:spPr>
        <p:txBody>
          <a:bodyPr wrap="square" rtlCol="0">
            <a:spAutoFit/>
          </a:bodyPr>
          <a:lstStyle/>
          <a:p>
            <a:r>
              <a:rPr lang="en-US" sz="1600" dirty="0">
                <a:solidFill>
                  <a:schemeClr val="bg1"/>
                </a:solidFill>
              </a:rPr>
              <a:t>3 Nephi 13:9-15</a:t>
            </a:r>
          </a:p>
          <a:p>
            <a:endParaRPr lang="en-US" sz="1600" dirty="0">
              <a:solidFill>
                <a:schemeClr val="bg1"/>
              </a:solidFill>
            </a:endParaRPr>
          </a:p>
          <a:p>
            <a:r>
              <a:rPr lang="en-US" sz="1600" dirty="0">
                <a:solidFill>
                  <a:schemeClr val="bg1"/>
                </a:solidFill>
              </a:rPr>
              <a:t>Our Father who art in heaven,</a:t>
            </a:r>
          </a:p>
          <a:p>
            <a:endParaRPr lang="en-US" sz="1600" dirty="0">
              <a:solidFill>
                <a:schemeClr val="bg1"/>
              </a:solidFill>
            </a:endParaRPr>
          </a:p>
          <a:p>
            <a:r>
              <a:rPr lang="en-US" sz="1600" dirty="0">
                <a:solidFill>
                  <a:schemeClr val="bg1"/>
                </a:solidFill>
              </a:rPr>
              <a:t>Hallowed be thy name</a:t>
            </a:r>
          </a:p>
          <a:p>
            <a:endParaRPr lang="en-US" sz="1600" dirty="0">
              <a:solidFill>
                <a:schemeClr val="bg1"/>
              </a:solidFill>
            </a:endParaRPr>
          </a:p>
          <a:p>
            <a:r>
              <a:rPr lang="en-US" sz="1600" dirty="0">
                <a:solidFill>
                  <a:schemeClr val="bg1"/>
                </a:solidFill>
              </a:rPr>
              <a:t>(Thy kingdom come is not mentioned –perhaps because the of God is about to be established among the Nephites in its eternal fulness)</a:t>
            </a:r>
          </a:p>
          <a:p>
            <a:endParaRPr lang="en-US" sz="1600" dirty="0">
              <a:solidFill>
                <a:schemeClr val="bg1"/>
              </a:solidFill>
            </a:endParaRPr>
          </a:p>
          <a:p>
            <a:r>
              <a:rPr lang="en-US" sz="1600" dirty="0">
                <a:solidFill>
                  <a:schemeClr val="bg1"/>
                </a:solidFill>
              </a:rPr>
              <a:t>Thy will be done on earth as it is in heaven</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And forgive us our debts, as we forgive our debtors.</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And lead us not into temptation, but deliver us from evil.</a:t>
            </a:r>
          </a:p>
          <a:p>
            <a:endParaRPr lang="en-US" sz="1600" dirty="0">
              <a:solidFill>
                <a:schemeClr val="bg1"/>
              </a:solidFill>
            </a:endParaRPr>
          </a:p>
          <a:p>
            <a:r>
              <a:rPr lang="en-US" sz="1600" dirty="0">
                <a:solidFill>
                  <a:schemeClr val="bg1"/>
                </a:solidFill>
              </a:rPr>
              <a:t>For thine is the kingdom, and the power, and the glory, forever. Amen</a:t>
            </a:r>
          </a:p>
        </p:txBody>
      </p:sp>
      <p:cxnSp>
        <p:nvCxnSpPr>
          <p:cNvPr id="107" name="Straight Connector 106"/>
          <p:cNvCxnSpPr/>
          <p:nvPr/>
        </p:nvCxnSpPr>
        <p:spPr>
          <a:xfrm flipH="1">
            <a:off x="4688542" y="0"/>
            <a:ext cx="35859" cy="68580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7620001" y="0"/>
            <a:ext cx="35859" cy="68580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693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0FC7BC-F5EA-4B02-89E0-CF0B5B45D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121920" y="6488668"/>
            <a:ext cx="2819400" cy="369332"/>
          </a:xfrm>
          <a:prstGeom prst="rect">
            <a:avLst/>
          </a:prstGeom>
          <a:noFill/>
        </p:spPr>
        <p:txBody>
          <a:bodyPr wrap="square" rtlCol="0">
            <a:spAutoFit/>
          </a:bodyPr>
          <a:lstStyle/>
          <a:p>
            <a:r>
              <a:rPr lang="en-US" dirty="0">
                <a:solidFill>
                  <a:schemeClr val="bg1"/>
                </a:solidFill>
              </a:rPr>
              <a:t>3 Nephi 13:16-18</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Comic Sans MS" pitchFamily="66" charset="0"/>
              </a:rPr>
              <a:t>Fasting—For the Right Reason</a:t>
            </a:r>
          </a:p>
        </p:txBody>
      </p:sp>
      <p:sp>
        <p:nvSpPr>
          <p:cNvPr id="6" name="TextBox 5"/>
          <p:cNvSpPr txBox="1"/>
          <p:nvPr/>
        </p:nvSpPr>
        <p:spPr>
          <a:xfrm>
            <a:off x="5146040" y="680720"/>
            <a:ext cx="4038600" cy="400110"/>
          </a:xfrm>
          <a:prstGeom prst="rect">
            <a:avLst/>
          </a:prstGeom>
          <a:noFill/>
        </p:spPr>
        <p:txBody>
          <a:bodyPr wrap="square" rtlCol="0">
            <a:spAutoFit/>
          </a:bodyPr>
          <a:lstStyle/>
          <a:p>
            <a:r>
              <a:rPr lang="en-US" sz="2000" dirty="0">
                <a:solidFill>
                  <a:schemeClr val="bg1"/>
                </a:solidFill>
              </a:rPr>
              <a:t>“…not as hypocrites”</a:t>
            </a:r>
          </a:p>
        </p:txBody>
      </p:sp>
      <p:sp>
        <p:nvSpPr>
          <p:cNvPr id="12" name="Rectangle 11"/>
          <p:cNvSpPr/>
          <p:nvPr/>
        </p:nvSpPr>
        <p:spPr>
          <a:xfrm>
            <a:off x="4445000" y="1259841"/>
            <a:ext cx="4800600" cy="646331"/>
          </a:xfrm>
          <a:prstGeom prst="rect">
            <a:avLst/>
          </a:prstGeom>
        </p:spPr>
        <p:txBody>
          <a:bodyPr wrap="square">
            <a:spAutoFit/>
          </a:bodyPr>
          <a:lstStyle/>
          <a:p>
            <a:r>
              <a:rPr lang="en-US" dirty="0">
                <a:solidFill>
                  <a:schemeClr val="bg1"/>
                </a:solidFill>
              </a:rPr>
              <a:t>“Anoint thy head, and wash thy face”</a:t>
            </a:r>
          </a:p>
          <a:p>
            <a:endParaRPr lang="en-US" dirty="0">
              <a:solidFill>
                <a:schemeClr val="bg1"/>
              </a:solidFill>
            </a:endParaRPr>
          </a:p>
        </p:txBody>
      </p:sp>
      <p:sp>
        <p:nvSpPr>
          <p:cNvPr id="9" name="Rectangle 8"/>
          <p:cNvSpPr/>
          <p:nvPr/>
        </p:nvSpPr>
        <p:spPr>
          <a:xfrm>
            <a:off x="1143001" y="1761549"/>
            <a:ext cx="4800600" cy="4247317"/>
          </a:xfrm>
          <a:prstGeom prst="rect">
            <a:avLst/>
          </a:prstGeom>
        </p:spPr>
        <p:txBody>
          <a:bodyPr wrap="square">
            <a:spAutoFit/>
          </a:bodyPr>
          <a:lstStyle/>
          <a:p>
            <a:r>
              <a:rPr lang="en-US" dirty="0">
                <a:solidFill>
                  <a:srgbClr val="FFFF00"/>
                </a:solidFill>
              </a:rPr>
              <a:t>When is it appropriate to fast?</a:t>
            </a:r>
          </a:p>
          <a:p>
            <a:endParaRPr lang="en-US" dirty="0">
              <a:solidFill>
                <a:schemeClr val="bg1"/>
              </a:solidFill>
            </a:endParaRPr>
          </a:p>
          <a:p>
            <a:r>
              <a:rPr lang="en-US" dirty="0">
                <a:solidFill>
                  <a:schemeClr val="bg1"/>
                </a:solidFill>
              </a:rPr>
              <a:t>At a time of tragedy or sorrow.</a:t>
            </a:r>
          </a:p>
          <a:p>
            <a:endParaRPr lang="en-US" dirty="0">
              <a:solidFill>
                <a:schemeClr val="bg1"/>
              </a:solidFill>
            </a:endParaRPr>
          </a:p>
          <a:p>
            <a:r>
              <a:rPr lang="en-US" dirty="0">
                <a:solidFill>
                  <a:schemeClr val="bg1"/>
                </a:solidFill>
              </a:rPr>
              <a:t>When we need spiritual guidance or direction.</a:t>
            </a:r>
          </a:p>
          <a:p>
            <a:endParaRPr lang="en-US" dirty="0">
              <a:solidFill>
                <a:schemeClr val="bg1"/>
              </a:solidFill>
            </a:endParaRPr>
          </a:p>
          <a:p>
            <a:r>
              <a:rPr lang="en-US" dirty="0">
                <a:solidFill>
                  <a:schemeClr val="bg1"/>
                </a:solidFill>
              </a:rPr>
              <a:t>When we seek for a remission of sins.</a:t>
            </a:r>
          </a:p>
          <a:p>
            <a:endParaRPr lang="en-US" dirty="0">
              <a:solidFill>
                <a:schemeClr val="bg1"/>
              </a:solidFill>
            </a:endParaRPr>
          </a:p>
          <a:p>
            <a:r>
              <a:rPr lang="en-US" dirty="0">
                <a:solidFill>
                  <a:schemeClr val="bg1"/>
                </a:solidFill>
              </a:rPr>
              <a:t>When we are struggling with a particularly difficult problem or challenge in life. </a:t>
            </a:r>
          </a:p>
          <a:p>
            <a:endParaRPr lang="en-US" dirty="0">
              <a:solidFill>
                <a:schemeClr val="bg1"/>
              </a:solidFill>
            </a:endParaRPr>
          </a:p>
          <a:p>
            <a:r>
              <a:rPr lang="en-US" dirty="0">
                <a:solidFill>
                  <a:schemeClr val="bg1"/>
                </a:solidFill>
              </a:rPr>
              <a:t>When we feel the need to draw near to God.</a:t>
            </a:r>
          </a:p>
          <a:p>
            <a:endParaRPr lang="en-US" dirty="0">
              <a:solidFill>
                <a:schemeClr val="bg1"/>
              </a:solidFill>
            </a:endParaRPr>
          </a:p>
          <a:p>
            <a:r>
              <a:rPr lang="en-US" dirty="0">
                <a:solidFill>
                  <a:schemeClr val="bg1"/>
                </a:solidFill>
              </a:rPr>
              <a:t>When others are struggling because of tragedy or sorrow…we may fast for them.</a:t>
            </a:r>
          </a:p>
        </p:txBody>
      </p:sp>
      <p:sp>
        <p:nvSpPr>
          <p:cNvPr id="11" name="Rectangle 10"/>
          <p:cNvSpPr/>
          <p:nvPr/>
        </p:nvSpPr>
        <p:spPr>
          <a:xfrm>
            <a:off x="6880654" y="1785371"/>
            <a:ext cx="4267200" cy="3139321"/>
          </a:xfrm>
          <a:prstGeom prst="rect">
            <a:avLst/>
          </a:prstGeom>
        </p:spPr>
        <p:txBody>
          <a:bodyPr wrap="square">
            <a:spAutoFit/>
          </a:bodyPr>
          <a:lstStyle/>
          <a:p>
            <a:r>
              <a:rPr lang="en-US" dirty="0">
                <a:solidFill>
                  <a:srgbClr val="FFFF00"/>
                </a:solidFill>
              </a:rPr>
              <a:t>How often should one fast?</a:t>
            </a:r>
          </a:p>
          <a:p>
            <a:endParaRPr lang="en-US" dirty="0">
              <a:solidFill>
                <a:schemeClr val="bg1"/>
              </a:solidFill>
            </a:endParaRPr>
          </a:p>
          <a:p>
            <a:r>
              <a:rPr lang="en-US" dirty="0">
                <a:solidFill>
                  <a:schemeClr val="bg1"/>
                </a:solidFill>
              </a:rPr>
              <a:t>There is a regular fasting day, for Latter-day Saints, set aside for fasting. It is generally the first Sunday of the month.</a:t>
            </a:r>
          </a:p>
          <a:p>
            <a:endParaRPr lang="en-US" dirty="0">
              <a:solidFill>
                <a:schemeClr val="bg1"/>
              </a:solidFill>
            </a:endParaRPr>
          </a:p>
          <a:p>
            <a:r>
              <a:rPr lang="en-US" dirty="0">
                <a:solidFill>
                  <a:schemeClr val="bg1"/>
                </a:solidFill>
              </a:rPr>
              <a:t>This is a time to participate in, not to be observed in by others.</a:t>
            </a:r>
          </a:p>
          <a:p>
            <a:endParaRPr lang="en-US" dirty="0">
              <a:solidFill>
                <a:schemeClr val="bg1"/>
              </a:solidFill>
            </a:endParaRPr>
          </a:p>
          <a:p>
            <a:r>
              <a:rPr lang="en-US" dirty="0">
                <a:solidFill>
                  <a:schemeClr val="bg1"/>
                </a:solidFill>
              </a:rPr>
              <a:t>Fasting is a private time between the individual and the Lord.</a:t>
            </a:r>
          </a:p>
        </p:txBody>
      </p:sp>
      <p:pic>
        <p:nvPicPr>
          <p:cNvPr id="7" name="Picture 6">
            <a:extLst>
              <a:ext uri="{FF2B5EF4-FFF2-40B4-BE49-F238E27FC236}">
                <a16:creationId xmlns:a16="http://schemas.microsoft.com/office/drawing/2014/main" id="{168B96E9-9A0A-43A6-9579-5C22DF458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60" y="4919662"/>
            <a:ext cx="2521902" cy="1687685"/>
          </a:xfrm>
          <a:prstGeom prst="rect">
            <a:avLst/>
          </a:prstGeom>
        </p:spPr>
      </p:pic>
    </p:spTree>
    <p:extLst>
      <p:ext uri="{BB962C8B-B14F-4D97-AF65-F5344CB8AC3E}">
        <p14:creationId xmlns:p14="http://schemas.microsoft.com/office/powerpoint/2010/main" val="31682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0FC7BC-F5EA-4B02-89E0-CF0B5B45D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grpSp>
        <p:nvGrpSpPr>
          <p:cNvPr id="13" name="Group 3">
            <a:extLst>
              <a:ext uri="{FF2B5EF4-FFF2-40B4-BE49-F238E27FC236}">
                <a16:creationId xmlns:a16="http://schemas.microsoft.com/office/drawing/2014/main" id="{152FFE16-9CA9-449C-8BD1-9EC2DB109581}"/>
              </a:ext>
            </a:extLst>
          </p:cNvPr>
          <p:cNvGrpSpPr/>
          <p:nvPr/>
        </p:nvGrpSpPr>
        <p:grpSpPr>
          <a:xfrm>
            <a:off x="243840" y="339157"/>
            <a:ext cx="2082800" cy="2617403"/>
            <a:chOff x="71718" y="1120588"/>
            <a:chExt cx="3070535" cy="4719626"/>
          </a:xfrm>
        </p:grpSpPr>
        <p:grpSp>
          <p:nvGrpSpPr>
            <p:cNvPr id="14" name="Group 13">
              <a:extLst>
                <a:ext uri="{FF2B5EF4-FFF2-40B4-BE49-F238E27FC236}">
                  <a16:creationId xmlns:a16="http://schemas.microsoft.com/office/drawing/2014/main" id="{5CD852FE-CFA1-4BC4-A248-7A9AA40CF4A7}"/>
                </a:ext>
              </a:extLst>
            </p:cNvPr>
            <p:cNvGrpSpPr/>
            <p:nvPr/>
          </p:nvGrpSpPr>
          <p:grpSpPr>
            <a:xfrm>
              <a:off x="71718" y="1120588"/>
              <a:ext cx="3048000" cy="4572000"/>
              <a:chOff x="838200" y="1066800"/>
              <a:chExt cx="2438400" cy="3352800"/>
            </a:xfrm>
          </p:grpSpPr>
          <p:sp>
            <p:nvSpPr>
              <p:cNvPr id="16" name="Rounded Rectangle 61">
                <a:extLst>
                  <a:ext uri="{FF2B5EF4-FFF2-40B4-BE49-F238E27FC236}">
                    <a16:creationId xmlns:a16="http://schemas.microsoft.com/office/drawing/2014/main" id="{1AE1780A-6D33-4BFB-B8C8-0C2A4DD54310}"/>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
                <a:extLst>
                  <a:ext uri="{FF2B5EF4-FFF2-40B4-BE49-F238E27FC236}">
                    <a16:creationId xmlns:a16="http://schemas.microsoft.com/office/drawing/2014/main" id="{2A9507CC-753A-46FE-AE84-2F7C450B0FE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07B7C0C7-0116-4B0A-895E-1A2D6E7D1F4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EBC55C98-ABC2-4250-B034-D30AE0DDB7BC}"/>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95A72634-B6BD-4016-84B4-15BB2616393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A84C6D55-00F3-4712-A2EA-76F6D87D5901}"/>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DA431602-BB8A-4CDE-8088-458F8D3B72C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BE367344-7DA1-4A91-8924-535EDC0FB47E}"/>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79DE24E5-C157-4519-B467-B7658ADF5991}"/>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5BF880B7-9553-4982-8D9F-89B53A570928}"/>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B0AC05D-4774-4CE3-8DB6-D806DD4167D5}"/>
                </a:ext>
              </a:extLst>
            </p:cNvPr>
            <p:cNvSpPr txBox="1"/>
            <p:nvPr/>
          </p:nvSpPr>
          <p:spPr>
            <a:xfrm>
              <a:off x="762598" y="1254182"/>
              <a:ext cx="2379655" cy="4586032"/>
            </a:xfrm>
            <a:prstGeom prst="rect">
              <a:avLst/>
            </a:prstGeom>
            <a:noFill/>
          </p:spPr>
          <p:txBody>
            <a:bodyPr wrap="square" rtlCol="0">
              <a:spAutoFit/>
            </a:bodyPr>
            <a:lstStyle/>
            <a:p>
              <a:pPr algn="ctr"/>
              <a:r>
                <a:rPr lang="en-US" b="1" dirty="0"/>
                <a:t>If we do righteous works to please Heavenly Father, He will reward us openly</a:t>
              </a:r>
              <a:endParaRPr lang="en-US" sz="1600" b="1" dirty="0">
                <a:solidFill>
                  <a:schemeClr val="bg2">
                    <a:lumMod val="25000"/>
                  </a:schemeClr>
                </a:solidFill>
                <a:latin typeface="Tempus Sans ITC" pitchFamily="82" charset="0"/>
              </a:endParaRPr>
            </a:p>
          </p:txBody>
        </p:sp>
      </p:grpSp>
      <p:pic>
        <p:nvPicPr>
          <p:cNvPr id="5" name="Picture 4">
            <a:extLst>
              <a:ext uri="{FF2B5EF4-FFF2-40B4-BE49-F238E27FC236}">
                <a16:creationId xmlns:a16="http://schemas.microsoft.com/office/drawing/2014/main" id="{E1D9A1CC-70CF-4DE0-93C4-56F8F360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770" y="488315"/>
            <a:ext cx="2247900" cy="2000250"/>
          </a:xfrm>
          <a:prstGeom prst="rect">
            <a:avLst/>
          </a:prstGeom>
        </p:spPr>
      </p:pic>
      <p:pic>
        <p:nvPicPr>
          <p:cNvPr id="26" name="Picture 25">
            <a:extLst>
              <a:ext uri="{FF2B5EF4-FFF2-40B4-BE49-F238E27FC236}">
                <a16:creationId xmlns:a16="http://schemas.microsoft.com/office/drawing/2014/main" id="{126F1077-A6EC-4E36-9922-DBFD08756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920" y="241440"/>
            <a:ext cx="3945436" cy="2628647"/>
          </a:xfrm>
          <a:prstGeom prst="rect">
            <a:avLst/>
          </a:prstGeom>
        </p:spPr>
      </p:pic>
      <p:pic>
        <p:nvPicPr>
          <p:cNvPr id="28" name="Picture 27">
            <a:extLst>
              <a:ext uri="{FF2B5EF4-FFF2-40B4-BE49-F238E27FC236}">
                <a16:creationId xmlns:a16="http://schemas.microsoft.com/office/drawing/2014/main" id="{BE59428E-D4D2-4B22-B88B-EE682D2B1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66" y="3053360"/>
            <a:ext cx="4666453" cy="3499840"/>
          </a:xfrm>
          <a:prstGeom prst="rect">
            <a:avLst/>
          </a:prstGeom>
        </p:spPr>
      </p:pic>
      <p:pic>
        <p:nvPicPr>
          <p:cNvPr id="32" name="Picture 31">
            <a:extLst>
              <a:ext uri="{FF2B5EF4-FFF2-40B4-BE49-F238E27FC236}">
                <a16:creationId xmlns:a16="http://schemas.microsoft.com/office/drawing/2014/main" id="{6593CEC4-7157-4ECE-9BFE-DE721F6A6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039" y="3285807"/>
            <a:ext cx="5401945" cy="3159213"/>
          </a:xfrm>
          <a:prstGeom prst="rect">
            <a:avLst/>
          </a:prstGeom>
        </p:spPr>
      </p:pic>
    </p:spTree>
    <p:extLst>
      <p:ext uri="{BB962C8B-B14F-4D97-AF65-F5344CB8AC3E}">
        <p14:creationId xmlns:p14="http://schemas.microsoft.com/office/powerpoint/2010/main" val="2771463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77B53F-FC35-4343-9930-CAA5EFA0E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0" y="6488668"/>
            <a:ext cx="2819400" cy="369332"/>
          </a:xfrm>
          <a:prstGeom prst="rect">
            <a:avLst/>
          </a:prstGeom>
          <a:noFill/>
        </p:spPr>
        <p:txBody>
          <a:bodyPr wrap="square" rtlCol="0">
            <a:spAutoFit/>
          </a:bodyPr>
          <a:lstStyle/>
          <a:p>
            <a:r>
              <a:rPr lang="en-US" dirty="0">
                <a:solidFill>
                  <a:schemeClr val="bg1"/>
                </a:solidFill>
              </a:rPr>
              <a:t>3 Nephi 13:19-24</a:t>
            </a:r>
          </a:p>
        </p:txBody>
      </p:sp>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dirty="0">
                <a:solidFill>
                  <a:schemeClr val="bg1"/>
                </a:solidFill>
                <a:latin typeface="Comic Sans MS" pitchFamily="66" charset="0"/>
              </a:rPr>
              <a:t>Treasures on Earth or in Heaven?</a:t>
            </a:r>
          </a:p>
        </p:txBody>
      </p:sp>
      <p:sp>
        <p:nvSpPr>
          <p:cNvPr id="9" name="Rectangle 8"/>
          <p:cNvSpPr/>
          <p:nvPr/>
        </p:nvSpPr>
        <p:spPr>
          <a:xfrm>
            <a:off x="6172200" y="838200"/>
            <a:ext cx="4114800" cy="2585323"/>
          </a:xfrm>
          <a:prstGeom prst="rect">
            <a:avLst/>
          </a:prstGeom>
        </p:spPr>
        <p:txBody>
          <a:bodyPr wrap="square">
            <a:spAutoFit/>
          </a:bodyPr>
          <a:lstStyle/>
          <a:p>
            <a:r>
              <a:rPr lang="en-US" dirty="0">
                <a:solidFill>
                  <a:schemeClr val="bg1"/>
                </a:solidFill>
              </a:rPr>
              <a:t>Everlasting worth:</a:t>
            </a:r>
          </a:p>
          <a:p>
            <a:endParaRPr lang="en-US" dirty="0">
              <a:solidFill>
                <a:schemeClr val="bg1"/>
              </a:solidFill>
            </a:endParaRPr>
          </a:p>
          <a:p>
            <a:r>
              <a:rPr lang="en-US" dirty="0">
                <a:solidFill>
                  <a:schemeClr val="bg1"/>
                </a:solidFill>
              </a:rPr>
              <a:t>Nobility of character</a:t>
            </a:r>
          </a:p>
          <a:p>
            <a:endParaRPr lang="en-US" dirty="0">
              <a:solidFill>
                <a:schemeClr val="bg1"/>
              </a:solidFill>
            </a:endParaRPr>
          </a:p>
          <a:p>
            <a:r>
              <a:rPr lang="en-US" dirty="0">
                <a:solidFill>
                  <a:schemeClr val="bg1"/>
                </a:solidFill>
              </a:rPr>
              <a:t>Charitable actions</a:t>
            </a:r>
          </a:p>
          <a:p>
            <a:endParaRPr lang="en-US" dirty="0">
              <a:solidFill>
                <a:schemeClr val="bg1"/>
              </a:solidFill>
            </a:endParaRPr>
          </a:p>
          <a:p>
            <a:r>
              <a:rPr lang="en-US" dirty="0">
                <a:solidFill>
                  <a:schemeClr val="bg1"/>
                </a:solidFill>
              </a:rPr>
              <a:t>Meaningful and cherished relationships</a:t>
            </a:r>
          </a:p>
          <a:p>
            <a:endParaRPr lang="en-US" dirty="0">
              <a:solidFill>
                <a:schemeClr val="bg1"/>
              </a:solidFill>
            </a:endParaRPr>
          </a:p>
          <a:p>
            <a:r>
              <a:rPr lang="en-US" dirty="0">
                <a:solidFill>
                  <a:schemeClr val="bg1"/>
                </a:solidFill>
              </a:rPr>
              <a:t>These are the treasures worth seeking</a:t>
            </a:r>
          </a:p>
        </p:txBody>
      </p:sp>
      <p:sp>
        <p:nvSpPr>
          <p:cNvPr id="11" name="Rectangle 10"/>
          <p:cNvSpPr/>
          <p:nvPr/>
        </p:nvSpPr>
        <p:spPr>
          <a:xfrm>
            <a:off x="1524000" y="914400"/>
            <a:ext cx="4267200" cy="707886"/>
          </a:xfrm>
          <a:prstGeom prst="rect">
            <a:avLst/>
          </a:prstGeom>
        </p:spPr>
        <p:txBody>
          <a:bodyPr wrap="square">
            <a:spAutoFit/>
          </a:bodyPr>
          <a:lstStyle/>
          <a:p>
            <a:pPr algn="ctr"/>
            <a:r>
              <a:rPr lang="en-US" sz="2000" dirty="0">
                <a:solidFill>
                  <a:srgbClr val="FFFF00"/>
                </a:solidFill>
              </a:rPr>
              <a:t>We can not take temporal things with us into the eternal world</a:t>
            </a:r>
            <a:endParaRPr lang="en-US" sz="2000" dirty="0">
              <a:solidFill>
                <a:schemeClr val="bg1"/>
              </a:solidFill>
            </a:endParaRPr>
          </a:p>
        </p:txBody>
      </p:sp>
      <p:pic>
        <p:nvPicPr>
          <p:cNvPr id="6" name="Picture 5">
            <a:extLst>
              <a:ext uri="{FF2B5EF4-FFF2-40B4-BE49-F238E27FC236}">
                <a16:creationId xmlns:a16="http://schemas.microsoft.com/office/drawing/2014/main" id="{06E1F1A1-19AF-460D-94F5-549DBCB22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39" y="1806142"/>
            <a:ext cx="4485482" cy="4066337"/>
          </a:xfrm>
          <a:prstGeom prst="rect">
            <a:avLst/>
          </a:prstGeom>
        </p:spPr>
      </p:pic>
      <p:pic>
        <p:nvPicPr>
          <p:cNvPr id="8" name="Picture 7">
            <a:extLst>
              <a:ext uri="{FF2B5EF4-FFF2-40B4-BE49-F238E27FC236}">
                <a16:creationId xmlns:a16="http://schemas.microsoft.com/office/drawing/2014/main" id="{A7A5C447-1F15-4727-A13F-A571192F5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9040" y="744855"/>
            <a:ext cx="2115820" cy="1695369"/>
          </a:xfrm>
          <a:prstGeom prst="rect">
            <a:avLst/>
          </a:prstGeom>
        </p:spPr>
      </p:pic>
      <p:pic>
        <p:nvPicPr>
          <p:cNvPr id="12" name="Picture 11">
            <a:extLst>
              <a:ext uri="{FF2B5EF4-FFF2-40B4-BE49-F238E27FC236}">
                <a16:creationId xmlns:a16="http://schemas.microsoft.com/office/drawing/2014/main" id="{52F4B365-480A-4548-A0FC-3079C1916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8500" y="3972700"/>
            <a:ext cx="2971800" cy="2057400"/>
          </a:xfrm>
          <a:prstGeom prst="rect">
            <a:avLst/>
          </a:prstGeom>
        </p:spPr>
      </p:pic>
    </p:spTree>
    <p:extLst>
      <p:ext uri="{BB962C8B-B14F-4D97-AF65-F5344CB8AC3E}">
        <p14:creationId xmlns:p14="http://schemas.microsoft.com/office/powerpoint/2010/main" val="6446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1CD1FD-C799-40FC-8B4F-2BA032AA2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2" name="Rectangle 1"/>
          <p:cNvSpPr/>
          <p:nvPr/>
        </p:nvSpPr>
        <p:spPr>
          <a:xfrm>
            <a:off x="604520" y="843281"/>
            <a:ext cx="4572000" cy="5632311"/>
          </a:xfrm>
          <a:prstGeom prst="rect">
            <a:avLst/>
          </a:prstGeom>
        </p:spPr>
        <p:txBody>
          <a:bodyPr>
            <a:spAutoFit/>
          </a:bodyPr>
          <a:lstStyle/>
          <a:p>
            <a:pPr fontAlgn="base"/>
            <a:r>
              <a:rPr lang="en-US" dirty="0">
                <a:solidFill>
                  <a:schemeClr val="bg1"/>
                </a:solidFill>
              </a:rPr>
              <a:t>1. A young man declines a job that would require him to miss his Sunday meetings and instead chooses a lower-paying job that does not require him to miss his meetings.</a:t>
            </a:r>
          </a:p>
          <a:p>
            <a:pPr fontAlgn="base"/>
            <a:endParaRPr lang="en-US" dirty="0">
              <a:solidFill>
                <a:schemeClr val="bg1"/>
              </a:solidFill>
            </a:endParaRPr>
          </a:p>
          <a:p>
            <a:pPr fontAlgn="base"/>
            <a:r>
              <a:rPr lang="en-US" dirty="0">
                <a:solidFill>
                  <a:schemeClr val="bg1"/>
                </a:solidFill>
              </a:rPr>
              <a:t>2. A young woman frequently complains to her parents about her need for new clothes. The clothes she desires to purchase cost more than her family can afford.</a:t>
            </a:r>
          </a:p>
          <a:p>
            <a:pPr fontAlgn="base"/>
            <a:endParaRPr lang="en-US" dirty="0">
              <a:solidFill>
                <a:schemeClr val="bg1"/>
              </a:solidFill>
            </a:endParaRPr>
          </a:p>
          <a:p>
            <a:pPr fontAlgn="base"/>
            <a:r>
              <a:rPr lang="en-US" dirty="0">
                <a:solidFill>
                  <a:schemeClr val="bg1"/>
                </a:solidFill>
              </a:rPr>
              <a:t>3. A young man pays his tithing regularly with the money he receives from his job. However, he uses all of his remaining income to purchase entertainment items, including some inappropriate movies and songs, and has saved no money to pay for a mission or education.</a:t>
            </a:r>
          </a:p>
          <a:p>
            <a:pPr fontAlgn="base"/>
            <a:endParaRPr lang="en-US" dirty="0">
              <a:solidFill>
                <a:schemeClr val="bg1"/>
              </a:solidFill>
            </a:endParaRPr>
          </a:p>
          <a:p>
            <a:pPr fontAlgn="base"/>
            <a:r>
              <a:rPr lang="en-US" dirty="0">
                <a:solidFill>
                  <a:schemeClr val="bg1"/>
                </a:solidFill>
              </a:rPr>
              <a:t>4. A young woman frequently uses some of her income to purchase small gifts to show love for others.</a:t>
            </a:r>
          </a:p>
        </p:txBody>
      </p:sp>
      <p:sp>
        <p:nvSpPr>
          <p:cNvPr id="8" name="TextBox 7"/>
          <p:cNvSpPr txBox="1"/>
          <p:nvPr/>
        </p:nvSpPr>
        <p:spPr>
          <a:xfrm>
            <a:off x="782320" y="111760"/>
            <a:ext cx="8839200" cy="707886"/>
          </a:xfrm>
          <a:prstGeom prst="rect">
            <a:avLst/>
          </a:prstGeom>
          <a:noFill/>
        </p:spPr>
        <p:txBody>
          <a:bodyPr wrap="square" rtlCol="0">
            <a:spAutoFit/>
          </a:bodyPr>
          <a:lstStyle/>
          <a:p>
            <a:r>
              <a:rPr lang="en-US" sz="4000" dirty="0">
                <a:solidFill>
                  <a:schemeClr val="bg1"/>
                </a:solidFill>
                <a:latin typeface="Comic Sans MS" pitchFamily="66" charset="0"/>
              </a:rPr>
              <a:t>God or Worldliness?</a:t>
            </a:r>
          </a:p>
        </p:txBody>
      </p:sp>
      <p:pic>
        <p:nvPicPr>
          <p:cNvPr id="5" name="Picture 4">
            <a:extLst>
              <a:ext uri="{FF2B5EF4-FFF2-40B4-BE49-F238E27FC236}">
                <a16:creationId xmlns:a16="http://schemas.microsoft.com/office/drawing/2014/main" id="{A561A98A-5464-4EBA-B728-0C833C9B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330" y="510222"/>
            <a:ext cx="2552700" cy="1895475"/>
          </a:xfrm>
          <a:prstGeom prst="rect">
            <a:avLst/>
          </a:prstGeom>
        </p:spPr>
      </p:pic>
      <p:pic>
        <p:nvPicPr>
          <p:cNvPr id="7" name="Picture 6">
            <a:extLst>
              <a:ext uri="{FF2B5EF4-FFF2-40B4-BE49-F238E27FC236}">
                <a16:creationId xmlns:a16="http://schemas.microsoft.com/office/drawing/2014/main" id="{2E3E3CF5-1663-4556-9AF9-8E704F6C9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20" y="2106305"/>
            <a:ext cx="1729600" cy="1924180"/>
          </a:xfrm>
          <a:prstGeom prst="rect">
            <a:avLst/>
          </a:prstGeom>
        </p:spPr>
      </p:pic>
      <p:pic>
        <p:nvPicPr>
          <p:cNvPr id="11" name="Picture 10">
            <a:extLst>
              <a:ext uri="{FF2B5EF4-FFF2-40B4-BE49-F238E27FC236}">
                <a16:creationId xmlns:a16="http://schemas.microsoft.com/office/drawing/2014/main" id="{1CD17EB1-2B25-4707-B9A9-A28A60205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277" y="4218902"/>
            <a:ext cx="2447925" cy="1743075"/>
          </a:xfrm>
          <a:prstGeom prst="rect">
            <a:avLst/>
          </a:prstGeom>
        </p:spPr>
      </p:pic>
      <p:pic>
        <p:nvPicPr>
          <p:cNvPr id="13" name="Picture 12">
            <a:extLst>
              <a:ext uri="{FF2B5EF4-FFF2-40B4-BE49-F238E27FC236}">
                <a16:creationId xmlns:a16="http://schemas.microsoft.com/office/drawing/2014/main" id="{3A413CE5-1CEB-4672-BB2F-CF2534C5B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820" y="4877220"/>
            <a:ext cx="1600200" cy="1600200"/>
          </a:xfrm>
          <a:prstGeom prst="rect">
            <a:avLst/>
          </a:prstGeom>
        </p:spPr>
      </p:pic>
    </p:spTree>
    <p:extLst>
      <p:ext uri="{BB962C8B-B14F-4D97-AF65-F5344CB8AC3E}">
        <p14:creationId xmlns:p14="http://schemas.microsoft.com/office/powerpoint/2010/main" val="27732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436553-E9FD-4910-9637-60DD8E2F8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4" name="Rectangle 3"/>
          <p:cNvSpPr/>
          <p:nvPr/>
        </p:nvSpPr>
        <p:spPr>
          <a:xfrm>
            <a:off x="264160" y="6488668"/>
            <a:ext cx="4572000" cy="369332"/>
          </a:xfrm>
          <a:prstGeom prst="rect">
            <a:avLst/>
          </a:prstGeom>
        </p:spPr>
        <p:txBody>
          <a:bodyPr>
            <a:spAutoFit/>
          </a:bodyPr>
          <a:lstStyle/>
          <a:p>
            <a:r>
              <a:rPr lang="en-US" dirty="0">
                <a:solidFill>
                  <a:schemeClr val="bg1"/>
                </a:solidFill>
              </a:rPr>
              <a:t>3 Nephi 13:24</a:t>
            </a:r>
          </a:p>
        </p:txBody>
      </p:sp>
      <p:sp>
        <p:nvSpPr>
          <p:cNvPr id="5" name="TextBox 4"/>
          <p:cNvSpPr txBox="1"/>
          <p:nvPr/>
        </p:nvSpPr>
        <p:spPr>
          <a:xfrm>
            <a:off x="1676400" y="0"/>
            <a:ext cx="8839200" cy="707886"/>
          </a:xfrm>
          <a:prstGeom prst="rect">
            <a:avLst/>
          </a:prstGeom>
          <a:noFill/>
        </p:spPr>
        <p:txBody>
          <a:bodyPr wrap="square" rtlCol="0">
            <a:spAutoFit/>
          </a:bodyPr>
          <a:lstStyle/>
          <a:p>
            <a:pPr algn="ctr"/>
            <a:r>
              <a:rPr lang="en-US" sz="4000" dirty="0">
                <a:solidFill>
                  <a:schemeClr val="bg1"/>
                </a:solidFill>
                <a:latin typeface="Comic Sans MS" pitchFamily="66" charset="0"/>
              </a:rPr>
              <a:t>Searching For Mammon</a:t>
            </a:r>
          </a:p>
        </p:txBody>
      </p:sp>
      <p:sp>
        <p:nvSpPr>
          <p:cNvPr id="17" name="Rectangle 16"/>
          <p:cNvSpPr/>
          <p:nvPr/>
        </p:nvSpPr>
        <p:spPr>
          <a:xfrm>
            <a:off x="2590800" y="1752600"/>
            <a:ext cx="4572000" cy="1477328"/>
          </a:xfrm>
          <a:prstGeom prst="rect">
            <a:avLst/>
          </a:prstGeom>
        </p:spPr>
        <p:txBody>
          <a:bodyPr>
            <a:spAutoFit/>
          </a:bodyPr>
          <a:lstStyle/>
          <a:p>
            <a:r>
              <a:rPr lang="en-US" dirty="0">
                <a:solidFill>
                  <a:schemeClr val="bg1"/>
                </a:solidFill>
              </a:rPr>
              <a:t>“No man can serve two masters: for either he will hate the one, and love the other; or else he will hold to the one, and despise the other. Ye cannot serve God and mammon.”</a:t>
            </a:r>
          </a:p>
          <a:p>
            <a:r>
              <a:rPr lang="en-US" dirty="0">
                <a:solidFill>
                  <a:schemeClr val="bg1"/>
                </a:solidFill>
              </a:rPr>
              <a:t>Matthew 6:24</a:t>
            </a:r>
          </a:p>
        </p:txBody>
      </p:sp>
      <p:sp>
        <p:nvSpPr>
          <p:cNvPr id="19" name="Rectangle 18"/>
          <p:cNvSpPr/>
          <p:nvPr/>
        </p:nvSpPr>
        <p:spPr>
          <a:xfrm>
            <a:off x="1828800" y="990601"/>
            <a:ext cx="4876800" cy="461665"/>
          </a:xfrm>
          <a:prstGeom prst="rect">
            <a:avLst/>
          </a:prstGeom>
        </p:spPr>
        <p:txBody>
          <a:bodyPr wrap="square">
            <a:spAutoFit/>
          </a:bodyPr>
          <a:lstStyle/>
          <a:p>
            <a:r>
              <a:rPr lang="en-US" sz="2400" dirty="0">
                <a:solidFill>
                  <a:srgbClr val="FFFF00"/>
                </a:solidFill>
              </a:rPr>
              <a:t>An Aramaic word meaning “riches”</a:t>
            </a:r>
          </a:p>
        </p:txBody>
      </p:sp>
      <p:sp>
        <p:nvSpPr>
          <p:cNvPr id="20" name="Rectangle 19"/>
          <p:cNvSpPr/>
          <p:nvPr/>
        </p:nvSpPr>
        <p:spPr>
          <a:xfrm>
            <a:off x="5867400" y="2971800"/>
            <a:ext cx="4572000" cy="1477328"/>
          </a:xfrm>
          <a:prstGeom prst="rect">
            <a:avLst/>
          </a:prstGeom>
        </p:spPr>
        <p:txBody>
          <a:bodyPr>
            <a:spAutoFit/>
          </a:bodyPr>
          <a:lstStyle/>
          <a:p>
            <a:r>
              <a:rPr lang="en-US" dirty="0">
                <a:solidFill>
                  <a:schemeClr val="bg1"/>
                </a:solidFill>
              </a:rPr>
              <a:t>“And I say unto you, Make to yourselves friends of the</a:t>
            </a:r>
            <a:r>
              <a:rPr lang="en-US" baseline="30000" dirty="0">
                <a:solidFill>
                  <a:schemeClr val="bg1"/>
                </a:solidFill>
              </a:rPr>
              <a:t> </a:t>
            </a:r>
            <a:r>
              <a:rPr lang="en-US" dirty="0">
                <a:solidFill>
                  <a:schemeClr val="bg1"/>
                </a:solidFill>
              </a:rPr>
              <a:t>mammon of unrighteousness; that, when ye fail, they may receive you into everlasting habitations.”</a:t>
            </a:r>
          </a:p>
          <a:p>
            <a:r>
              <a:rPr lang="en-US" dirty="0">
                <a:solidFill>
                  <a:schemeClr val="bg1"/>
                </a:solidFill>
              </a:rPr>
              <a:t>Luke 16:9</a:t>
            </a:r>
          </a:p>
        </p:txBody>
      </p:sp>
      <p:pic>
        <p:nvPicPr>
          <p:cNvPr id="6" name="Picture 5">
            <a:extLst>
              <a:ext uri="{FF2B5EF4-FFF2-40B4-BE49-F238E27FC236}">
                <a16:creationId xmlns:a16="http://schemas.microsoft.com/office/drawing/2014/main" id="{1AB27FE4-AFAF-471C-A9B6-BC63BB9B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5552" y="909955"/>
            <a:ext cx="2466975" cy="1847850"/>
          </a:xfrm>
          <a:prstGeom prst="rect">
            <a:avLst/>
          </a:prstGeom>
        </p:spPr>
      </p:pic>
      <p:pic>
        <p:nvPicPr>
          <p:cNvPr id="8" name="Picture 7">
            <a:extLst>
              <a:ext uri="{FF2B5EF4-FFF2-40B4-BE49-F238E27FC236}">
                <a16:creationId xmlns:a16="http://schemas.microsoft.com/office/drawing/2014/main" id="{41E0DB5D-DD89-4CEC-9E48-D634F3D5F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614" y="3369295"/>
            <a:ext cx="1965185" cy="1761010"/>
          </a:xfrm>
          <a:prstGeom prst="rect">
            <a:avLst/>
          </a:prstGeom>
        </p:spPr>
      </p:pic>
      <p:pic>
        <p:nvPicPr>
          <p:cNvPr id="10" name="Picture 9">
            <a:extLst>
              <a:ext uri="{FF2B5EF4-FFF2-40B4-BE49-F238E27FC236}">
                <a16:creationId xmlns:a16="http://schemas.microsoft.com/office/drawing/2014/main" id="{FEAB0B8F-8589-43F5-8409-5D563C14B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142" y="4523403"/>
            <a:ext cx="1722727" cy="1990707"/>
          </a:xfrm>
          <a:prstGeom prst="rect">
            <a:avLst/>
          </a:prstGeom>
        </p:spPr>
      </p:pic>
      <p:pic>
        <p:nvPicPr>
          <p:cNvPr id="13" name="Picture 12">
            <a:extLst>
              <a:ext uri="{FF2B5EF4-FFF2-40B4-BE49-F238E27FC236}">
                <a16:creationId xmlns:a16="http://schemas.microsoft.com/office/drawing/2014/main" id="{F48B38FA-50D3-4AE2-8C43-5FE06D4A8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2680" y="4214915"/>
            <a:ext cx="3200400" cy="2152650"/>
          </a:xfrm>
          <a:prstGeom prst="rect">
            <a:avLst/>
          </a:prstGeom>
        </p:spPr>
      </p:pic>
    </p:spTree>
    <p:extLst>
      <p:ext uri="{BB962C8B-B14F-4D97-AF65-F5344CB8AC3E}">
        <p14:creationId xmlns:p14="http://schemas.microsoft.com/office/powerpoint/2010/main" val="16780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6F62D5-07AA-4C2F-BDB0-A66DB1D49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dirty="0">
                <a:solidFill>
                  <a:schemeClr val="bg1"/>
                </a:solidFill>
                <a:latin typeface="Comic Sans MS" pitchFamily="66" charset="0"/>
              </a:rPr>
              <a:t>What Might You Leave Behind?</a:t>
            </a:r>
          </a:p>
        </p:txBody>
      </p:sp>
      <p:sp>
        <p:nvSpPr>
          <p:cNvPr id="5" name="Rectangle 4"/>
          <p:cNvSpPr/>
          <p:nvPr/>
        </p:nvSpPr>
        <p:spPr>
          <a:xfrm>
            <a:off x="6888480" y="1010921"/>
            <a:ext cx="3581400" cy="4955203"/>
          </a:xfrm>
          <a:prstGeom prst="rect">
            <a:avLst/>
          </a:prstGeom>
        </p:spPr>
        <p:txBody>
          <a:bodyPr wrap="square">
            <a:spAutoFit/>
          </a:bodyPr>
          <a:lstStyle/>
          <a:p>
            <a:pPr algn="ctr"/>
            <a:r>
              <a:rPr lang="en-US" sz="3200" dirty="0">
                <a:solidFill>
                  <a:srgbClr val="FFFF00"/>
                </a:solidFill>
              </a:rPr>
              <a:t>While searching for Mammon?</a:t>
            </a:r>
          </a:p>
          <a:p>
            <a:endParaRPr lang="en-US" dirty="0">
              <a:solidFill>
                <a:srgbClr val="FFFF00"/>
              </a:solidFill>
            </a:endParaRPr>
          </a:p>
          <a:p>
            <a:r>
              <a:rPr lang="en-US" dirty="0">
                <a:solidFill>
                  <a:srgbClr val="FFFF00"/>
                </a:solidFill>
              </a:rPr>
              <a:t>Family</a:t>
            </a:r>
          </a:p>
          <a:p>
            <a:endParaRPr lang="en-US" dirty="0">
              <a:solidFill>
                <a:srgbClr val="FFFF00"/>
              </a:solidFill>
            </a:endParaRPr>
          </a:p>
          <a:p>
            <a:r>
              <a:rPr lang="en-US" dirty="0">
                <a:solidFill>
                  <a:srgbClr val="FFFF00"/>
                </a:solidFill>
              </a:rPr>
              <a:t>Spouse and children</a:t>
            </a:r>
          </a:p>
          <a:p>
            <a:endParaRPr lang="en-US" dirty="0">
              <a:solidFill>
                <a:srgbClr val="FFFF00"/>
              </a:solidFill>
            </a:endParaRPr>
          </a:p>
          <a:p>
            <a:r>
              <a:rPr lang="en-US" dirty="0">
                <a:solidFill>
                  <a:srgbClr val="FFFF00"/>
                </a:solidFill>
              </a:rPr>
              <a:t>Friends</a:t>
            </a:r>
          </a:p>
          <a:p>
            <a:endParaRPr lang="en-US" dirty="0">
              <a:solidFill>
                <a:srgbClr val="FFFF00"/>
              </a:solidFill>
            </a:endParaRPr>
          </a:p>
          <a:p>
            <a:r>
              <a:rPr lang="en-US" dirty="0">
                <a:solidFill>
                  <a:srgbClr val="FFFF00"/>
                </a:solidFill>
              </a:rPr>
              <a:t>Gospel Principles</a:t>
            </a:r>
          </a:p>
          <a:p>
            <a:endParaRPr lang="en-US" dirty="0">
              <a:solidFill>
                <a:srgbClr val="FFFF00"/>
              </a:solidFill>
            </a:endParaRPr>
          </a:p>
          <a:p>
            <a:r>
              <a:rPr lang="en-US" dirty="0">
                <a:solidFill>
                  <a:srgbClr val="FFFF00"/>
                </a:solidFill>
              </a:rPr>
              <a:t>Membership in the Church</a:t>
            </a:r>
          </a:p>
          <a:p>
            <a:endParaRPr lang="en-US" dirty="0">
              <a:solidFill>
                <a:srgbClr val="FFFF00"/>
              </a:solidFill>
            </a:endParaRPr>
          </a:p>
          <a:p>
            <a:r>
              <a:rPr lang="en-US" dirty="0">
                <a:solidFill>
                  <a:srgbClr val="FFFF00"/>
                </a:solidFill>
              </a:rPr>
              <a:t>The Loss of the Holy Ghost</a:t>
            </a:r>
          </a:p>
          <a:p>
            <a:endParaRPr lang="en-US" dirty="0">
              <a:solidFill>
                <a:srgbClr val="FFFF00"/>
              </a:solidFill>
            </a:endParaRPr>
          </a:p>
          <a:p>
            <a:r>
              <a:rPr lang="en-US" dirty="0">
                <a:solidFill>
                  <a:srgbClr val="FFFF00"/>
                </a:solidFill>
              </a:rPr>
              <a:t>The Companionship of the Savior</a:t>
            </a:r>
          </a:p>
        </p:txBody>
      </p:sp>
      <p:pic>
        <p:nvPicPr>
          <p:cNvPr id="7" name="Picture 6">
            <a:extLst>
              <a:ext uri="{FF2B5EF4-FFF2-40B4-BE49-F238E27FC236}">
                <a16:creationId xmlns:a16="http://schemas.microsoft.com/office/drawing/2014/main" id="{C57C74F6-BF7B-457C-98E8-53BC54EBC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0" y="1308100"/>
            <a:ext cx="5803194" cy="4178300"/>
          </a:xfrm>
          <a:prstGeom prst="rect">
            <a:avLst/>
          </a:prstGeom>
        </p:spPr>
      </p:pic>
    </p:spTree>
    <p:extLst>
      <p:ext uri="{BB962C8B-B14F-4D97-AF65-F5344CB8AC3E}">
        <p14:creationId xmlns:p14="http://schemas.microsoft.com/office/powerpoint/2010/main" val="40426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500"/>
                                        <p:tgtEl>
                                          <p:spTgt spid="5">
                                            <p:txEl>
                                              <p:pRg st="2" end="2"/>
                                            </p:txEl>
                                          </p:spTgt>
                                        </p:tgtEl>
                                      </p:cBhvr>
                                    </p:animEffect>
                                    <p:set>
                                      <p:cBhvr>
                                        <p:cTn id="7" dur="1" fill="hold">
                                          <p:stCondLst>
                                            <p:cond delay="1499"/>
                                          </p:stCondLst>
                                        </p:cTn>
                                        <p:tgtEl>
                                          <p:spTgt spid="5">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1500"/>
                                        <p:tgtEl>
                                          <p:spTgt spid="5">
                                            <p:txEl>
                                              <p:pRg st="4" end="4"/>
                                            </p:txEl>
                                          </p:spTgt>
                                        </p:tgtEl>
                                      </p:cBhvr>
                                    </p:animEffect>
                                    <p:set>
                                      <p:cBhvr>
                                        <p:cTn id="12" dur="1" fill="hold">
                                          <p:stCondLst>
                                            <p:cond delay="1499"/>
                                          </p:stCondLst>
                                        </p:cTn>
                                        <p:tgtEl>
                                          <p:spTgt spid="5">
                                            <p:txEl>
                                              <p:pRg st="4" end="4"/>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1500"/>
                                        <p:tgtEl>
                                          <p:spTgt spid="5">
                                            <p:txEl>
                                              <p:pRg st="6" end="6"/>
                                            </p:txEl>
                                          </p:spTgt>
                                        </p:tgtEl>
                                      </p:cBhvr>
                                    </p:animEffect>
                                    <p:set>
                                      <p:cBhvr>
                                        <p:cTn id="17" dur="1" fill="hold">
                                          <p:stCondLst>
                                            <p:cond delay="1499"/>
                                          </p:stCondLst>
                                        </p:cTn>
                                        <p:tgtEl>
                                          <p:spTgt spid="5">
                                            <p:txEl>
                                              <p:pRg st="6" end="6"/>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1500"/>
                                        <p:tgtEl>
                                          <p:spTgt spid="5">
                                            <p:txEl>
                                              <p:pRg st="8" end="8"/>
                                            </p:txEl>
                                          </p:spTgt>
                                        </p:tgtEl>
                                      </p:cBhvr>
                                    </p:animEffect>
                                    <p:set>
                                      <p:cBhvr>
                                        <p:cTn id="22" dur="1" fill="hold">
                                          <p:stCondLst>
                                            <p:cond delay="1499"/>
                                          </p:stCondLst>
                                        </p:cTn>
                                        <p:tgtEl>
                                          <p:spTgt spid="5">
                                            <p:txEl>
                                              <p:pRg st="8" end="8"/>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1500"/>
                                        <p:tgtEl>
                                          <p:spTgt spid="5">
                                            <p:txEl>
                                              <p:pRg st="10" end="10"/>
                                            </p:txEl>
                                          </p:spTgt>
                                        </p:tgtEl>
                                      </p:cBhvr>
                                    </p:animEffect>
                                    <p:set>
                                      <p:cBhvr>
                                        <p:cTn id="27" dur="1" fill="hold">
                                          <p:stCondLst>
                                            <p:cond delay="1499"/>
                                          </p:stCondLst>
                                        </p:cTn>
                                        <p:tgtEl>
                                          <p:spTgt spid="5">
                                            <p:txEl>
                                              <p:pRg st="10" end="1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1500"/>
                                        <p:tgtEl>
                                          <p:spTgt spid="5">
                                            <p:txEl>
                                              <p:pRg st="12" end="12"/>
                                            </p:txEl>
                                          </p:spTgt>
                                        </p:tgtEl>
                                      </p:cBhvr>
                                    </p:animEffect>
                                    <p:set>
                                      <p:cBhvr>
                                        <p:cTn id="32" dur="1" fill="hold">
                                          <p:stCondLst>
                                            <p:cond delay="1499"/>
                                          </p:stCondLst>
                                        </p:cTn>
                                        <p:tgtEl>
                                          <p:spTgt spid="5">
                                            <p:txEl>
                                              <p:pRg st="12" end="1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1500"/>
                                        <p:tgtEl>
                                          <p:spTgt spid="5">
                                            <p:txEl>
                                              <p:pRg st="14" end="14"/>
                                            </p:txEl>
                                          </p:spTgt>
                                        </p:tgtEl>
                                      </p:cBhvr>
                                    </p:animEffect>
                                    <p:set>
                                      <p:cBhvr>
                                        <p:cTn id="37" dur="1" fill="hold">
                                          <p:stCondLst>
                                            <p:cond delay="1499"/>
                                          </p:stCondLst>
                                        </p:cTn>
                                        <p:tgtEl>
                                          <p:spTgt spid="5">
                                            <p:txEl>
                                              <p:pRg st="14" end="1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968F01-22EB-4009-A589-FF33F7A72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2" name="Rectangle 1"/>
          <p:cNvSpPr/>
          <p:nvPr/>
        </p:nvSpPr>
        <p:spPr>
          <a:xfrm>
            <a:off x="1676400" y="838201"/>
            <a:ext cx="4191000" cy="2031325"/>
          </a:xfrm>
          <a:prstGeom prst="rect">
            <a:avLst/>
          </a:prstGeom>
        </p:spPr>
        <p:txBody>
          <a:bodyPr wrap="square">
            <a:spAutoFit/>
          </a:bodyPr>
          <a:lstStyle/>
          <a:p>
            <a:r>
              <a:rPr lang="en-US" dirty="0">
                <a:solidFill>
                  <a:schemeClr val="bg1"/>
                </a:solidFill>
              </a:rPr>
              <a:t>“For behold, ye are they whom I have chosen to minister unto this people. Therefore I say unto you, take no thought for your life, what ye shall eat, or what ye shall drink; nor yet for your body, what ye shall put on. Is not the life more than meat, and the body than raiment?”</a:t>
            </a:r>
          </a:p>
        </p:txBody>
      </p:sp>
      <p:sp>
        <p:nvSpPr>
          <p:cNvPr id="4" name="Rectangle 3"/>
          <p:cNvSpPr/>
          <p:nvPr/>
        </p:nvSpPr>
        <p:spPr>
          <a:xfrm>
            <a:off x="0" y="6417548"/>
            <a:ext cx="4572000" cy="369332"/>
          </a:xfrm>
          <a:prstGeom prst="rect">
            <a:avLst/>
          </a:prstGeom>
        </p:spPr>
        <p:txBody>
          <a:bodyPr>
            <a:spAutoFit/>
          </a:bodyPr>
          <a:lstStyle/>
          <a:p>
            <a:r>
              <a:rPr lang="en-US" dirty="0">
                <a:solidFill>
                  <a:schemeClr val="bg1"/>
                </a:solidFill>
              </a:rPr>
              <a:t>3 Nephi 13:25-34</a:t>
            </a:r>
          </a:p>
        </p:txBody>
      </p:sp>
      <p:sp>
        <p:nvSpPr>
          <p:cNvPr id="5" name="TextBox 4"/>
          <p:cNvSpPr txBox="1"/>
          <p:nvPr/>
        </p:nvSpPr>
        <p:spPr>
          <a:xfrm>
            <a:off x="1676400" y="0"/>
            <a:ext cx="8839200" cy="707886"/>
          </a:xfrm>
          <a:prstGeom prst="rect">
            <a:avLst/>
          </a:prstGeom>
          <a:noFill/>
        </p:spPr>
        <p:txBody>
          <a:bodyPr wrap="square" rtlCol="0">
            <a:spAutoFit/>
          </a:bodyPr>
          <a:lstStyle/>
          <a:p>
            <a:pPr algn="ctr"/>
            <a:r>
              <a:rPr lang="en-US" sz="4000" dirty="0">
                <a:solidFill>
                  <a:schemeClr val="bg1"/>
                </a:solidFill>
                <a:latin typeface="Comic Sans MS" pitchFamily="66" charset="0"/>
              </a:rPr>
              <a:t>“Consider the Lilies of the Field”</a:t>
            </a:r>
          </a:p>
        </p:txBody>
      </p:sp>
      <p:sp>
        <p:nvSpPr>
          <p:cNvPr id="6" name="Rectangle 5"/>
          <p:cNvSpPr/>
          <p:nvPr/>
        </p:nvSpPr>
        <p:spPr>
          <a:xfrm>
            <a:off x="6096000" y="3718680"/>
            <a:ext cx="4572000" cy="3139321"/>
          </a:xfrm>
          <a:prstGeom prst="rect">
            <a:avLst/>
          </a:prstGeom>
        </p:spPr>
        <p:txBody>
          <a:bodyPr>
            <a:spAutoFit/>
          </a:bodyPr>
          <a:lstStyle/>
          <a:p>
            <a:r>
              <a:rPr lang="en-US" dirty="0">
                <a:solidFill>
                  <a:schemeClr val="bg1"/>
                </a:solidFill>
              </a:rPr>
              <a:t>The Lord’s directive is to the Twelve, who had been chosen, was to avoid being worried about the necessities of life. </a:t>
            </a:r>
          </a:p>
          <a:p>
            <a:endParaRPr lang="en-US" dirty="0">
              <a:solidFill>
                <a:schemeClr val="bg1"/>
              </a:solidFill>
            </a:endParaRPr>
          </a:p>
          <a:p>
            <a:r>
              <a:rPr lang="en-US" dirty="0">
                <a:solidFill>
                  <a:schemeClr val="bg1"/>
                </a:solidFill>
              </a:rPr>
              <a:t>“If the God of heaven chooses to feed the fowls of the air, if he provides means for the growth and beautification of grass and flowers on earth, then will he not help us provide for the crowning creatures of his creative enterprise—man?”</a:t>
            </a:r>
          </a:p>
          <a:p>
            <a:r>
              <a:rPr lang="en-US" sz="1200" dirty="0">
                <a:solidFill>
                  <a:schemeClr val="bg1"/>
                </a:solidFill>
              </a:rPr>
              <a:t>JFM and RLM</a:t>
            </a:r>
          </a:p>
        </p:txBody>
      </p:sp>
      <p:sp>
        <p:nvSpPr>
          <p:cNvPr id="8" name="Rectangle 7"/>
          <p:cNvSpPr/>
          <p:nvPr/>
        </p:nvSpPr>
        <p:spPr>
          <a:xfrm>
            <a:off x="6096000" y="838201"/>
            <a:ext cx="3733800" cy="2554545"/>
          </a:xfrm>
          <a:prstGeom prst="rect">
            <a:avLst/>
          </a:prstGeom>
        </p:spPr>
        <p:txBody>
          <a:bodyPr wrap="square">
            <a:spAutoFit/>
          </a:bodyPr>
          <a:lstStyle/>
          <a:p>
            <a:pPr algn="ctr"/>
            <a:r>
              <a:rPr lang="en-US" sz="4000" dirty="0">
                <a:solidFill>
                  <a:srgbClr val="FFFF00"/>
                </a:solidFill>
              </a:rPr>
              <a:t>Turning from the world and placing total faith in him.</a:t>
            </a:r>
          </a:p>
        </p:txBody>
      </p:sp>
      <p:pic>
        <p:nvPicPr>
          <p:cNvPr id="10" name="Picture 9">
            <a:extLst>
              <a:ext uri="{FF2B5EF4-FFF2-40B4-BE49-F238E27FC236}">
                <a16:creationId xmlns:a16="http://schemas.microsoft.com/office/drawing/2014/main" id="{A9BD35AA-25CB-41F8-B751-59F4AF3E6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5" y="3075940"/>
            <a:ext cx="5135420" cy="2877820"/>
          </a:xfrm>
          <a:prstGeom prst="rect">
            <a:avLst/>
          </a:prstGeom>
        </p:spPr>
      </p:pic>
    </p:spTree>
    <p:extLst>
      <p:ext uri="{BB962C8B-B14F-4D97-AF65-F5344CB8AC3E}">
        <p14:creationId xmlns:p14="http://schemas.microsoft.com/office/powerpoint/2010/main" val="63684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FB9F5A-B3E5-4BF5-8FB3-D1A709F32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4" name="Rectangle 3"/>
          <p:cNvSpPr/>
          <p:nvPr/>
        </p:nvSpPr>
        <p:spPr>
          <a:xfrm>
            <a:off x="172720" y="6488668"/>
            <a:ext cx="4572000" cy="369332"/>
          </a:xfrm>
          <a:prstGeom prst="rect">
            <a:avLst/>
          </a:prstGeom>
        </p:spPr>
        <p:txBody>
          <a:bodyPr>
            <a:spAutoFit/>
          </a:bodyPr>
          <a:lstStyle/>
          <a:p>
            <a:r>
              <a:rPr lang="en-US" dirty="0">
                <a:solidFill>
                  <a:schemeClr val="bg1"/>
                </a:solidFill>
              </a:rPr>
              <a:t>3 Nephi 13:25-34</a:t>
            </a:r>
          </a:p>
        </p:txBody>
      </p:sp>
      <p:sp>
        <p:nvSpPr>
          <p:cNvPr id="5" name="TextBox 4"/>
          <p:cNvSpPr txBox="1"/>
          <p:nvPr/>
        </p:nvSpPr>
        <p:spPr>
          <a:xfrm>
            <a:off x="1676400" y="0"/>
            <a:ext cx="8839200" cy="707886"/>
          </a:xfrm>
          <a:prstGeom prst="rect">
            <a:avLst/>
          </a:prstGeom>
          <a:noFill/>
        </p:spPr>
        <p:txBody>
          <a:bodyPr wrap="square" rtlCol="0">
            <a:spAutoFit/>
          </a:bodyPr>
          <a:lstStyle/>
          <a:p>
            <a:pPr algn="ctr"/>
            <a:r>
              <a:rPr lang="en-US" sz="4000" dirty="0">
                <a:solidFill>
                  <a:schemeClr val="bg1"/>
                </a:solidFill>
                <a:latin typeface="Comic Sans MS" pitchFamily="66" charset="0"/>
              </a:rPr>
              <a:t>Seek Ye First the Kingdom of God</a:t>
            </a:r>
          </a:p>
        </p:txBody>
      </p:sp>
      <p:sp>
        <p:nvSpPr>
          <p:cNvPr id="17" name="Rectangle 16"/>
          <p:cNvSpPr/>
          <p:nvPr/>
        </p:nvSpPr>
        <p:spPr>
          <a:xfrm>
            <a:off x="1188720" y="1209041"/>
            <a:ext cx="5232400" cy="1569660"/>
          </a:xfrm>
          <a:prstGeom prst="rect">
            <a:avLst/>
          </a:prstGeom>
        </p:spPr>
        <p:txBody>
          <a:bodyPr wrap="square">
            <a:spAutoFit/>
          </a:bodyPr>
          <a:lstStyle/>
          <a:p>
            <a:r>
              <a:rPr lang="en-US" sz="2400" dirty="0">
                <a:solidFill>
                  <a:schemeClr val="bg1"/>
                </a:solidFill>
              </a:rPr>
              <a:t>“But seek ye first the kingdom of God, and his</a:t>
            </a:r>
            <a:r>
              <a:rPr lang="en-US" sz="2400" baseline="30000" dirty="0">
                <a:solidFill>
                  <a:schemeClr val="bg1"/>
                </a:solidFill>
              </a:rPr>
              <a:t> </a:t>
            </a:r>
            <a:r>
              <a:rPr lang="en-US" sz="2400" dirty="0">
                <a:solidFill>
                  <a:schemeClr val="bg1"/>
                </a:solidFill>
              </a:rPr>
              <a:t>righteousness; and all these things shall be added unto you.”</a:t>
            </a:r>
          </a:p>
          <a:p>
            <a:r>
              <a:rPr lang="en-US" sz="2400" dirty="0">
                <a:solidFill>
                  <a:schemeClr val="bg1"/>
                </a:solidFill>
              </a:rPr>
              <a:t>Matthew 6:33</a:t>
            </a:r>
          </a:p>
        </p:txBody>
      </p:sp>
      <p:sp>
        <p:nvSpPr>
          <p:cNvPr id="18" name="Rectangle 17"/>
          <p:cNvSpPr/>
          <p:nvPr/>
        </p:nvSpPr>
        <p:spPr>
          <a:xfrm>
            <a:off x="1752600" y="4267201"/>
            <a:ext cx="4572000" cy="1661993"/>
          </a:xfrm>
          <a:prstGeom prst="rect">
            <a:avLst/>
          </a:prstGeom>
        </p:spPr>
        <p:txBody>
          <a:bodyPr>
            <a:spAutoFit/>
          </a:bodyPr>
          <a:lstStyle/>
          <a:p>
            <a:r>
              <a:rPr lang="en-US" dirty="0">
                <a:solidFill>
                  <a:schemeClr val="bg1"/>
                </a:solidFill>
              </a:rPr>
              <a:t>“There’s enough to worry about today without making ourselves sick over tomorrow. For example: there’s enough evil and temptation in today’s world without fretting over what we will face in a future day.”</a:t>
            </a:r>
          </a:p>
          <a:p>
            <a:r>
              <a:rPr lang="en-US" sz="1200" dirty="0">
                <a:solidFill>
                  <a:schemeClr val="bg1"/>
                </a:solidFill>
              </a:rPr>
              <a:t>JFM and RLM</a:t>
            </a:r>
          </a:p>
        </p:txBody>
      </p:sp>
      <p:grpSp>
        <p:nvGrpSpPr>
          <p:cNvPr id="20" name="Group 3">
            <a:extLst>
              <a:ext uri="{FF2B5EF4-FFF2-40B4-BE49-F238E27FC236}">
                <a16:creationId xmlns:a16="http://schemas.microsoft.com/office/drawing/2014/main" id="{7F4789D8-7740-4FEE-9AFF-3B2E52C485F4}"/>
              </a:ext>
            </a:extLst>
          </p:cNvPr>
          <p:cNvGrpSpPr/>
          <p:nvPr/>
        </p:nvGrpSpPr>
        <p:grpSpPr>
          <a:xfrm>
            <a:off x="7457440" y="928437"/>
            <a:ext cx="2031972" cy="2301261"/>
            <a:chOff x="71718" y="1120588"/>
            <a:chExt cx="3070535" cy="4572000"/>
          </a:xfrm>
        </p:grpSpPr>
        <p:grpSp>
          <p:nvGrpSpPr>
            <p:cNvPr id="21" name="Group 13">
              <a:extLst>
                <a:ext uri="{FF2B5EF4-FFF2-40B4-BE49-F238E27FC236}">
                  <a16:creationId xmlns:a16="http://schemas.microsoft.com/office/drawing/2014/main" id="{73E8367A-158A-4310-A817-AC0187B5B09C}"/>
                </a:ext>
              </a:extLst>
            </p:cNvPr>
            <p:cNvGrpSpPr/>
            <p:nvPr/>
          </p:nvGrpSpPr>
          <p:grpSpPr>
            <a:xfrm>
              <a:off x="71718" y="1120588"/>
              <a:ext cx="3048000" cy="4572000"/>
              <a:chOff x="838200" y="1066800"/>
              <a:chExt cx="2438400" cy="3352800"/>
            </a:xfrm>
          </p:grpSpPr>
          <p:sp>
            <p:nvSpPr>
              <p:cNvPr id="23" name="Rounded Rectangle 61">
                <a:extLst>
                  <a:ext uri="{FF2B5EF4-FFF2-40B4-BE49-F238E27FC236}">
                    <a16:creationId xmlns:a16="http://schemas.microsoft.com/office/drawing/2014/main" id="{0E8DA675-9AE6-4CF9-8981-6304CC47D8E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
                <a:extLst>
                  <a:ext uri="{FF2B5EF4-FFF2-40B4-BE49-F238E27FC236}">
                    <a16:creationId xmlns:a16="http://schemas.microsoft.com/office/drawing/2014/main" id="{DAD680B3-BF32-426B-8184-95D52F741A2B}"/>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
                <a:extLst>
                  <a:ext uri="{FF2B5EF4-FFF2-40B4-BE49-F238E27FC236}">
                    <a16:creationId xmlns:a16="http://schemas.microsoft.com/office/drawing/2014/main" id="{61E101DC-63FD-4B63-BDF7-C8230100488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a:extLst>
                  <a:ext uri="{FF2B5EF4-FFF2-40B4-BE49-F238E27FC236}">
                    <a16:creationId xmlns:a16="http://schemas.microsoft.com/office/drawing/2014/main" id="{911F25AB-9638-49E5-B63C-CB2D2450935E}"/>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5">
                <a:extLst>
                  <a:ext uri="{FF2B5EF4-FFF2-40B4-BE49-F238E27FC236}">
                    <a16:creationId xmlns:a16="http://schemas.microsoft.com/office/drawing/2014/main" id="{BBB62553-7330-4A02-A05B-81A6FC69699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6">
                <a:extLst>
                  <a:ext uri="{FF2B5EF4-FFF2-40B4-BE49-F238E27FC236}">
                    <a16:creationId xmlns:a16="http://schemas.microsoft.com/office/drawing/2014/main" id="{A8F27E9B-8F73-4437-9038-325BD14AE42D}"/>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7">
                <a:extLst>
                  <a:ext uri="{FF2B5EF4-FFF2-40B4-BE49-F238E27FC236}">
                    <a16:creationId xmlns:a16="http://schemas.microsoft.com/office/drawing/2014/main" id="{EC19D3AC-67E1-42AA-8E1E-1EC5ACEAF0F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Plaque 8">
                <a:extLst>
                  <a:ext uri="{FF2B5EF4-FFF2-40B4-BE49-F238E27FC236}">
                    <a16:creationId xmlns:a16="http://schemas.microsoft.com/office/drawing/2014/main" id="{2E1F4E45-1C81-4229-B193-771C24F12191}"/>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9">
                <a:extLst>
                  <a:ext uri="{FF2B5EF4-FFF2-40B4-BE49-F238E27FC236}">
                    <a16:creationId xmlns:a16="http://schemas.microsoft.com/office/drawing/2014/main" id="{8B1AE91D-B394-49C8-9742-6F8C038696C0}"/>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10">
                <a:extLst>
                  <a:ext uri="{FF2B5EF4-FFF2-40B4-BE49-F238E27FC236}">
                    <a16:creationId xmlns:a16="http://schemas.microsoft.com/office/drawing/2014/main" id="{92C3DBE4-955A-4662-9AD5-C3BAC19905D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D945F761-8F00-4BC5-8430-484A699A5ED9}"/>
                </a:ext>
              </a:extLst>
            </p:cNvPr>
            <p:cNvSpPr txBox="1"/>
            <p:nvPr/>
          </p:nvSpPr>
          <p:spPr>
            <a:xfrm>
              <a:off x="762598" y="1254182"/>
              <a:ext cx="2379655" cy="3485384"/>
            </a:xfrm>
            <a:prstGeom prst="rect">
              <a:avLst/>
            </a:prstGeom>
            <a:noFill/>
          </p:spPr>
          <p:txBody>
            <a:bodyPr wrap="square" rtlCol="0">
              <a:spAutoFit/>
            </a:bodyPr>
            <a:lstStyle/>
            <a:p>
              <a:pPr algn="ctr"/>
              <a:r>
                <a:rPr lang="en-US" b="1" dirty="0"/>
                <a:t>If we seek God and His kingdom first, He will help us provide for our needs</a:t>
              </a:r>
              <a:endParaRPr lang="en-US" sz="1600" b="1" dirty="0">
                <a:solidFill>
                  <a:schemeClr val="bg2">
                    <a:lumMod val="25000"/>
                  </a:schemeClr>
                </a:solidFill>
                <a:latin typeface="Tempus Sans ITC" pitchFamily="82" charset="0"/>
              </a:endParaRPr>
            </a:p>
          </p:txBody>
        </p:sp>
      </p:grpSp>
      <p:pic>
        <p:nvPicPr>
          <p:cNvPr id="6" name="Picture 5">
            <a:extLst>
              <a:ext uri="{FF2B5EF4-FFF2-40B4-BE49-F238E27FC236}">
                <a16:creationId xmlns:a16="http://schemas.microsoft.com/office/drawing/2014/main" id="{C74023E7-B3F0-4892-8885-1EA7ABB2D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920" y="3543300"/>
            <a:ext cx="3657600" cy="2819400"/>
          </a:xfrm>
          <a:prstGeom prst="rect">
            <a:avLst/>
          </a:prstGeom>
        </p:spPr>
      </p:pic>
      <p:pic>
        <p:nvPicPr>
          <p:cNvPr id="3" name="Picture 2">
            <a:extLst>
              <a:ext uri="{FF2B5EF4-FFF2-40B4-BE49-F238E27FC236}">
                <a16:creationId xmlns:a16="http://schemas.microsoft.com/office/drawing/2014/main" id="{9FE1D1C5-FA2E-841A-54A1-41ED91C71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35" y="4602294"/>
            <a:ext cx="1495965" cy="1046665"/>
          </a:xfrm>
          <a:prstGeom prst="rect">
            <a:avLst/>
          </a:prstGeom>
        </p:spPr>
      </p:pic>
    </p:spTree>
    <p:extLst>
      <p:ext uri="{BB962C8B-B14F-4D97-AF65-F5344CB8AC3E}">
        <p14:creationId xmlns:p14="http://schemas.microsoft.com/office/powerpoint/2010/main" val="252036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40AC43-6E4F-4BDA-8A13-2EF391D08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Rectangle 2"/>
          <p:cNvSpPr/>
          <p:nvPr/>
        </p:nvSpPr>
        <p:spPr>
          <a:xfrm>
            <a:off x="5410200" y="1905000"/>
            <a:ext cx="5029200" cy="3539430"/>
          </a:xfrm>
          <a:prstGeom prst="rect">
            <a:avLst/>
          </a:prstGeom>
        </p:spPr>
        <p:txBody>
          <a:bodyPr wrap="square">
            <a:spAutoFit/>
          </a:bodyPr>
          <a:lstStyle/>
          <a:p>
            <a:r>
              <a:rPr lang="en-US" sz="3200" dirty="0">
                <a:solidFill>
                  <a:schemeClr val="bg1"/>
                </a:solidFill>
              </a:rPr>
              <a:t>“The men and women who desire to obtain seats in the Celestial Kingdom will find that they must battle with the enemy of all righteousness every day.”</a:t>
            </a:r>
          </a:p>
          <a:p>
            <a:r>
              <a:rPr lang="en-US" sz="2400" dirty="0">
                <a:solidFill>
                  <a:schemeClr val="bg1"/>
                </a:solidFill>
              </a:rPr>
              <a:t>--Brigham Young</a:t>
            </a:r>
          </a:p>
        </p:txBody>
      </p:sp>
      <p:sp>
        <p:nvSpPr>
          <p:cNvPr id="4" name="Rectangle 3"/>
          <p:cNvSpPr/>
          <p:nvPr/>
        </p:nvSpPr>
        <p:spPr>
          <a:xfrm>
            <a:off x="1412240" y="243841"/>
            <a:ext cx="9287286" cy="1323439"/>
          </a:xfrm>
          <a:prstGeom prst="rect">
            <a:avLst/>
          </a:prstGeom>
        </p:spPr>
        <p:txBody>
          <a:bodyPr wrap="none">
            <a:spAutoFit/>
          </a:bodyPr>
          <a:lstStyle/>
          <a:p>
            <a:r>
              <a:rPr lang="en-US" sz="4000" baseline="30000" dirty="0">
                <a:solidFill>
                  <a:schemeClr val="bg1"/>
                </a:solidFill>
              </a:rPr>
              <a:t>“…</a:t>
            </a:r>
            <a:r>
              <a:rPr lang="en-US" sz="4000" dirty="0">
                <a:solidFill>
                  <a:schemeClr val="bg1"/>
                </a:solidFill>
              </a:rPr>
              <a:t>Sufficient is the day unto the evil thereof.”</a:t>
            </a:r>
          </a:p>
          <a:p>
            <a:endParaRPr lang="en-US" sz="4000" dirty="0">
              <a:solidFill>
                <a:schemeClr val="bg1"/>
              </a:solidFill>
            </a:endParaRPr>
          </a:p>
        </p:txBody>
      </p:sp>
      <p:sp>
        <p:nvSpPr>
          <p:cNvPr id="5" name="Rectangle 4"/>
          <p:cNvSpPr/>
          <p:nvPr/>
        </p:nvSpPr>
        <p:spPr>
          <a:xfrm>
            <a:off x="0" y="6488668"/>
            <a:ext cx="4572000" cy="369332"/>
          </a:xfrm>
          <a:prstGeom prst="rect">
            <a:avLst/>
          </a:prstGeom>
        </p:spPr>
        <p:txBody>
          <a:bodyPr>
            <a:spAutoFit/>
          </a:bodyPr>
          <a:lstStyle/>
          <a:p>
            <a:r>
              <a:rPr lang="en-US" dirty="0">
                <a:solidFill>
                  <a:schemeClr val="bg1"/>
                </a:solidFill>
              </a:rPr>
              <a:t>3 Nephi 13:25-34</a:t>
            </a:r>
          </a:p>
        </p:txBody>
      </p:sp>
      <p:pic>
        <p:nvPicPr>
          <p:cNvPr id="15" name="Picture 14">
            <a:extLst>
              <a:ext uri="{FF2B5EF4-FFF2-40B4-BE49-F238E27FC236}">
                <a16:creationId xmlns:a16="http://schemas.microsoft.com/office/drawing/2014/main" id="{374E2E10-E4AE-40A9-9355-5464C871D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71" y="1349377"/>
            <a:ext cx="4001058" cy="4525006"/>
          </a:xfrm>
          <a:prstGeom prst="rect">
            <a:avLst/>
          </a:prstGeom>
        </p:spPr>
      </p:pic>
    </p:spTree>
    <p:extLst>
      <p:ext uri="{BB962C8B-B14F-4D97-AF65-F5344CB8AC3E}">
        <p14:creationId xmlns:p14="http://schemas.microsoft.com/office/powerpoint/2010/main" val="2907455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414620-342B-4A78-B7AB-B9CEB00AD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9296398" y="78240"/>
            <a:ext cx="2438400" cy="369332"/>
          </a:xfrm>
          <a:prstGeom prst="rect">
            <a:avLst/>
          </a:prstGeom>
          <a:noFill/>
        </p:spPr>
        <p:txBody>
          <a:bodyPr wrap="square" rtlCol="0">
            <a:spAutoFit/>
          </a:bodyPr>
          <a:lstStyle/>
          <a:p>
            <a:pPr algn="r"/>
            <a:r>
              <a:rPr lang="en-US" dirty="0">
                <a:solidFill>
                  <a:schemeClr val="bg1"/>
                </a:solidFill>
              </a:rPr>
              <a:t>3 Nephi 12:3-10</a:t>
            </a:r>
          </a:p>
        </p:txBody>
      </p:sp>
      <p:sp>
        <p:nvSpPr>
          <p:cNvPr id="26" name="TextBox 25"/>
          <p:cNvSpPr txBox="1"/>
          <p:nvPr/>
        </p:nvSpPr>
        <p:spPr>
          <a:xfrm>
            <a:off x="1752600" y="117694"/>
            <a:ext cx="4585447" cy="6740307"/>
          </a:xfrm>
          <a:prstGeom prst="rect">
            <a:avLst/>
          </a:prstGeom>
          <a:noFill/>
        </p:spPr>
        <p:txBody>
          <a:bodyPr wrap="square" rtlCol="0">
            <a:spAutoFit/>
          </a:bodyPr>
          <a:lstStyle/>
          <a:p>
            <a:pPr fontAlgn="base"/>
            <a:r>
              <a:rPr lang="en-US" sz="3200" dirty="0">
                <a:solidFill>
                  <a:srgbClr val="FFFF00"/>
                </a:solidFill>
              </a:rPr>
              <a:t>The Condition</a:t>
            </a:r>
          </a:p>
          <a:p>
            <a:pPr fontAlgn="base"/>
            <a:r>
              <a:rPr lang="en-US" sz="2000" dirty="0">
                <a:solidFill>
                  <a:schemeClr val="bg1"/>
                </a:solidFill>
              </a:rPr>
              <a:t>Blessed are the poor in spirit who come unto me</a:t>
            </a:r>
          </a:p>
          <a:p>
            <a:pPr fontAlgn="base"/>
            <a:r>
              <a:rPr lang="en-US" sz="2000" dirty="0">
                <a:solidFill>
                  <a:schemeClr val="bg1"/>
                </a:solidFill>
              </a:rPr>
              <a:t> </a:t>
            </a:r>
          </a:p>
          <a:p>
            <a:pPr fontAlgn="base"/>
            <a:r>
              <a:rPr lang="en-US" sz="2000" dirty="0">
                <a:solidFill>
                  <a:schemeClr val="bg1"/>
                </a:solidFill>
              </a:rPr>
              <a:t>Blessed are all they that mourn</a:t>
            </a:r>
          </a:p>
          <a:p>
            <a:pPr fontAlgn="base"/>
            <a:endParaRPr lang="en-US" sz="2000" dirty="0">
              <a:solidFill>
                <a:schemeClr val="bg1"/>
              </a:solidFill>
            </a:endParaRPr>
          </a:p>
          <a:p>
            <a:pPr fontAlgn="base"/>
            <a:r>
              <a:rPr lang="en-US" sz="2000" dirty="0">
                <a:solidFill>
                  <a:schemeClr val="bg1"/>
                </a:solidFill>
              </a:rPr>
              <a:t>Blessed are the meek</a:t>
            </a:r>
          </a:p>
          <a:p>
            <a:pPr fontAlgn="base"/>
            <a:endParaRPr lang="en-US" sz="2000" dirty="0">
              <a:solidFill>
                <a:schemeClr val="bg1"/>
              </a:solidFill>
            </a:endParaRPr>
          </a:p>
          <a:p>
            <a:pPr fontAlgn="base"/>
            <a:r>
              <a:rPr lang="en-US" sz="2000" dirty="0">
                <a:solidFill>
                  <a:schemeClr val="bg1"/>
                </a:solidFill>
              </a:rPr>
              <a:t> Blessed are all they who </a:t>
            </a:r>
          </a:p>
          <a:p>
            <a:pPr fontAlgn="base"/>
            <a:r>
              <a:rPr lang="en-US" sz="2000" dirty="0">
                <a:solidFill>
                  <a:schemeClr val="bg1"/>
                </a:solidFill>
              </a:rPr>
              <a:t>do hunger and thirst after</a:t>
            </a:r>
            <a:r>
              <a:rPr lang="en-US" sz="2000" baseline="30000" dirty="0">
                <a:solidFill>
                  <a:schemeClr val="bg1"/>
                </a:solidFill>
              </a:rPr>
              <a:t> </a:t>
            </a:r>
          </a:p>
          <a:p>
            <a:pPr fontAlgn="base"/>
            <a:r>
              <a:rPr lang="en-US" sz="2000" dirty="0">
                <a:solidFill>
                  <a:schemeClr val="bg1"/>
                </a:solidFill>
              </a:rPr>
              <a:t>righteousness</a:t>
            </a:r>
          </a:p>
          <a:p>
            <a:pPr fontAlgn="base"/>
            <a:endParaRPr lang="en-US" sz="2000" dirty="0">
              <a:solidFill>
                <a:schemeClr val="bg1"/>
              </a:solidFill>
            </a:endParaRPr>
          </a:p>
          <a:p>
            <a:pPr fontAlgn="base"/>
            <a:r>
              <a:rPr lang="en-US" sz="2000" dirty="0">
                <a:solidFill>
                  <a:schemeClr val="bg1"/>
                </a:solidFill>
              </a:rPr>
              <a:t> Blessed are the merciful</a:t>
            </a:r>
          </a:p>
          <a:p>
            <a:pPr fontAlgn="base"/>
            <a:endParaRPr lang="en-US" sz="2000" dirty="0">
              <a:solidFill>
                <a:schemeClr val="bg1"/>
              </a:solidFill>
            </a:endParaRPr>
          </a:p>
          <a:p>
            <a:pPr fontAlgn="base"/>
            <a:r>
              <a:rPr lang="en-US" sz="2000" dirty="0">
                <a:solidFill>
                  <a:schemeClr val="bg1"/>
                </a:solidFill>
              </a:rPr>
              <a:t> Blessed are all the pure in heart</a:t>
            </a:r>
          </a:p>
          <a:p>
            <a:pPr fontAlgn="base"/>
            <a:endParaRPr lang="en-US" sz="2000" dirty="0">
              <a:solidFill>
                <a:schemeClr val="bg1"/>
              </a:solidFill>
            </a:endParaRPr>
          </a:p>
          <a:p>
            <a:pPr fontAlgn="base"/>
            <a:r>
              <a:rPr lang="en-US" sz="2000" dirty="0">
                <a:solidFill>
                  <a:schemeClr val="bg1"/>
                </a:solidFill>
              </a:rPr>
              <a:t> Blessed are all the peacemakers</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 Blessed are all they who are persecuted for my name’s sake</a:t>
            </a:r>
          </a:p>
        </p:txBody>
      </p:sp>
      <p:sp>
        <p:nvSpPr>
          <p:cNvPr id="27" name="TextBox 26"/>
          <p:cNvSpPr txBox="1"/>
          <p:nvPr/>
        </p:nvSpPr>
        <p:spPr>
          <a:xfrm>
            <a:off x="6104966" y="224119"/>
            <a:ext cx="4563035" cy="6370975"/>
          </a:xfrm>
          <a:prstGeom prst="rect">
            <a:avLst/>
          </a:prstGeom>
          <a:noFill/>
        </p:spPr>
        <p:txBody>
          <a:bodyPr wrap="square" rtlCol="0">
            <a:spAutoFit/>
          </a:bodyPr>
          <a:lstStyle/>
          <a:p>
            <a:pPr fontAlgn="base"/>
            <a:r>
              <a:rPr lang="en-US" sz="2800" dirty="0">
                <a:solidFill>
                  <a:srgbClr val="FFFF00"/>
                </a:solidFill>
              </a:rPr>
              <a:t>The Result</a:t>
            </a:r>
          </a:p>
          <a:p>
            <a:pPr fontAlgn="base"/>
            <a:r>
              <a:rPr lang="en-US" sz="2000" dirty="0">
                <a:solidFill>
                  <a:schemeClr val="bg1"/>
                </a:solidFill>
              </a:rPr>
              <a:t>For theirs is the kingdom of heaven.</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 For they shall be</a:t>
            </a:r>
            <a:r>
              <a:rPr lang="en-US" sz="2000" baseline="30000" dirty="0">
                <a:solidFill>
                  <a:schemeClr val="bg1"/>
                </a:solidFill>
              </a:rPr>
              <a:t> </a:t>
            </a:r>
            <a:r>
              <a:rPr lang="en-US" sz="2000" dirty="0">
                <a:solidFill>
                  <a:schemeClr val="bg1"/>
                </a:solidFill>
              </a:rPr>
              <a:t>comforted.</a:t>
            </a:r>
          </a:p>
          <a:p>
            <a:pPr fontAlgn="base"/>
            <a:endParaRPr lang="en-US" sz="2000" dirty="0">
              <a:solidFill>
                <a:schemeClr val="bg1"/>
              </a:solidFill>
            </a:endParaRPr>
          </a:p>
          <a:p>
            <a:pPr fontAlgn="base"/>
            <a:r>
              <a:rPr lang="en-US" sz="2000" dirty="0">
                <a:solidFill>
                  <a:schemeClr val="bg1"/>
                </a:solidFill>
              </a:rPr>
              <a:t> For they shall inherit the earth.</a:t>
            </a:r>
          </a:p>
          <a:p>
            <a:pPr fontAlgn="base"/>
            <a:endParaRPr lang="en-US" sz="2000" dirty="0">
              <a:solidFill>
                <a:schemeClr val="bg1"/>
              </a:solidFill>
            </a:endParaRPr>
          </a:p>
          <a:p>
            <a:pPr fontAlgn="base"/>
            <a:r>
              <a:rPr lang="en-US" sz="2000" dirty="0">
                <a:solidFill>
                  <a:schemeClr val="bg1"/>
                </a:solidFill>
              </a:rPr>
              <a:t> For they shall be filled with the Holy </a:t>
            </a:r>
          </a:p>
          <a:p>
            <a:pPr fontAlgn="base"/>
            <a:r>
              <a:rPr lang="en-US" sz="2000" dirty="0">
                <a:solidFill>
                  <a:schemeClr val="bg1"/>
                </a:solidFill>
              </a:rPr>
              <a:t>Ghost.</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 For they shall obtain mercy.</a:t>
            </a:r>
          </a:p>
          <a:p>
            <a:pPr fontAlgn="base"/>
            <a:endParaRPr lang="en-US" sz="2000" dirty="0">
              <a:solidFill>
                <a:schemeClr val="bg1"/>
              </a:solidFill>
            </a:endParaRPr>
          </a:p>
          <a:p>
            <a:pPr fontAlgn="base"/>
            <a:r>
              <a:rPr lang="en-US" sz="2000" dirty="0">
                <a:solidFill>
                  <a:schemeClr val="bg1"/>
                </a:solidFill>
              </a:rPr>
              <a:t> For they shall see God.</a:t>
            </a:r>
          </a:p>
          <a:p>
            <a:pPr fontAlgn="base"/>
            <a:endParaRPr lang="en-US" sz="2000" dirty="0">
              <a:solidFill>
                <a:schemeClr val="bg1"/>
              </a:solidFill>
            </a:endParaRPr>
          </a:p>
          <a:p>
            <a:pPr fontAlgn="base"/>
            <a:r>
              <a:rPr lang="en-US" sz="2000" dirty="0">
                <a:solidFill>
                  <a:schemeClr val="bg1"/>
                </a:solidFill>
              </a:rPr>
              <a:t> For they shall be called the children of God.</a:t>
            </a:r>
          </a:p>
          <a:p>
            <a:pPr fontAlgn="base"/>
            <a:endParaRPr lang="en-US" sz="2000" dirty="0">
              <a:solidFill>
                <a:schemeClr val="bg1"/>
              </a:solidFill>
            </a:endParaRPr>
          </a:p>
          <a:p>
            <a:pPr fontAlgn="base"/>
            <a:r>
              <a:rPr lang="en-US" sz="2000" dirty="0">
                <a:solidFill>
                  <a:schemeClr val="bg1"/>
                </a:solidFill>
              </a:rPr>
              <a:t> For theirs is the kingdom of heaven.</a:t>
            </a:r>
          </a:p>
        </p:txBody>
      </p:sp>
      <p:sp>
        <p:nvSpPr>
          <p:cNvPr id="28" name="Right Arrow 27"/>
          <p:cNvSpPr/>
          <p:nvPr/>
        </p:nvSpPr>
        <p:spPr>
          <a:xfrm>
            <a:off x="5257800" y="762000"/>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5266765" y="1676400"/>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5284694" y="2250141"/>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5275729" y="2877671"/>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5289177" y="4065494"/>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329519" y="4715435"/>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5311591" y="5351929"/>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5302624" y="6172200"/>
            <a:ext cx="6858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13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8"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7"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7" presetClass="entr" presetSubtype="8"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0-#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par>
                                <p:cTn id="53" presetID="1" presetClass="entr" presetSubtype="0" fill="hold" nodeType="withEffect">
                                  <p:stCondLst>
                                    <p:cond delay="0"/>
                                  </p:stCondLst>
                                  <p:childTnLst>
                                    <p:set>
                                      <p:cBhvr>
                                        <p:cTn id="54" dur="1" fill="hold">
                                          <p:stCondLst>
                                            <p:cond delay="0"/>
                                          </p:stCondLst>
                                        </p:cTn>
                                        <p:tgtEl>
                                          <p:spTgt spid="27">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7"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0-#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par>
                                <p:cTn id="67" presetID="1" presetClass="entr" presetSubtype="0" fill="hold" nodeType="withEffect">
                                  <p:stCondLst>
                                    <p:cond delay="0"/>
                                  </p:stCondLst>
                                  <p:childTnLst>
                                    <p:set>
                                      <p:cBhvr>
                                        <p:cTn id="68"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xEl>
                                              <p:pRg st="13" end="1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7" presetClass="entr" presetSubtype="8"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0-#ppt_w/2"/>
                                          </p:val>
                                        </p:tav>
                                        <p:tav tm="100000">
                                          <p:val>
                                            <p:strVal val="#ppt_x"/>
                                          </p:val>
                                        </p:tav>
                                      </p:tavLst>
                                    </p:anim>
                                    <p:anim calcmode="lin" valueType="num">
                                      <p:cBhvr additive="base">
                                        <p:cTn id="78" dur="500" fill="hold"/>
                                        <p:tgtEl>
                                          <p:spTgt spid="33"/>
                                        </p:tgtEl>
                                        <p:attrNameLst>
                                          <p:attrName>ppt_y</p:attrName>
                                        </p:attrNameLst>
                                      </p:cBhvr>
                                      <p:tavLst>
                                        <p:tav tm="0">
                                          <p:val>
                                            <p:strVal val="#ppt_y"/>
                                          </p:val>
                                        </p:tav>
                                        <p:tav tm="100000">
                                          <p:val>
                                            <p:strVal val="#ppt_y"/>
                                          </p:val>
                                        </p:tav>
                                      </p:tavLst>
                                    </p:anim>
                                  </p:childTnLst>
                                </p:cTn>
                              </p:par>
                              <p:par>
                                <p:cTn id="79" presetID="1" presetClass="entr" presetSubtype="0" fill="hold" nodeType="withEffect">
                                  <p:stCondLst>
                                    <p:cond delay="0"/>
                                  </p:stCondLst>
                                  <p:childTnLst>
                                    <p:set>
                                      <p:cBhvr>
                                        <p:cTn id="80"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xEl>
                                              <p:pRg st="15" end="15"/>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7" presetClass="entr" presetSubtype="8"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0-#ppt_w/2"/>
                                          </p:val>
                                        </p:tav>
                                        <p:tav tm="100000">
                                          <p:val>
                                            <p:strVal val="#ppt_x"/>
                                          </p:val>
                                        </p:tav>
                                      </p:tavLst>
                                    </p:anim>
                                    <p:anim calcmode="lin" valueType="num">
                                      <p:cBhvr additive="base">
                                        <p:cTn id="90" dur="500" fill="hold"/>
                                        <p:tgtEl>
                                          <p:spTgt spid="34"/>
                                        </p:tgtEl>
                                        <p:attrNameLst>
                                          <p:attrName>ppt_y</p:attrName>
                                        </p:attrNameLst>
                                      </p:cBhvr>
                                      <p:tavLst>
                                        <p:tav tm="0">
                                          <p:val>
                                            <p:strVal val="#ppt_y"/>
                                          </p:val>
                                        </p:tav>
                                        <p:tav tm="100000">
                                          <p:val>
                                            <p:strVal val="#ppt_y"/>
                                          </p:val>
                                        </p:tav>
                                      </p:tavLst>
                                    </p:anim>
                                  </p:childTnLst>
                                </p:cTn>
                              </p:par>
                              <p:par>
                                <p:cTn id="91" presetID="1" presetClass="entr" presetSubtype="0" fill="hold" nodeType="withEffect">
                                  <p:stCondLst>
                                    <p:cond delay="0"/>
                                  </p:stCondLst>
                                  <p:childTnLst>
                                    <p:set>
                                      <p:cBhvr>
                                        <p:cTn id="92" dur="1" fill="hold">
                                          <p:stCondLst>
                                            <p:cond delay="0"/>
                                          </p:stCondLst>
                                        </p:cTn>
                                        <p:tgtEl>
                                          <p:spTgt spid="27">
                                            <p:txEl>
                                              <p:pRg st="16" end="16"/>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6">
                                            <p:txEl>
                                              <p:pRg st="18" end="1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0-#ppt_w/2"/>
                                          </p:val>
                                        </p:tav>
                                        <p:tav tm="100000">
                                          <p:val>
                                            <p:strVal val="#ppt_x"/>
                                          </p:val>
                                        </p:tav>
                                      </p:tavLst>
                                    </p:anim>
                                    <p:anim calcmode="lin" valueType="num">
                                      <p:cBhvr additive="base">
                                        <p:cTn id="102" dur="500" fill="hold"/>
                                        <p:tgtEl>
                                          <p:spTgt spid="35"/>
                                        </p:tgtEl>
                                        <p:attrNameLst>
                                          <p:attrName>ppt_y</p:attrName>
                                        </p:attrNameLst>
                                      </p:cBhvr>
                                      <p:tavLst>
                                        <p:tav tm="0">
                                          <p:val>
                                            <p:strVal val="#ppt_y"/>
                                          </p:val>
                                        </p:tav>
                                        <p:tav tm="100000">
                                          <p:val>
                                            <p:strVal val="#ppt_y"/>
                                          </p:val>
                                        </p:tav>
                                      </p:tavLst>
                                    </p:anim>
                                  </p:childTnLst>
                                </p:cTn>
                              </p:par>
                              <p:par>
                                <p:cTn id="103" presetID="1" presetClass="entr" presetSubtype="0" fill="hold" nodeType="withEffect">
                                  <p:stCondLst>
                                    <p:cond delay="0"/>
                                  </p:stCondLst>
                                  <p:childTnLst>
                                    <p:set>
                                      <p:cBhvr>
                                        <p:cTn id="104" dur="1" fill="hold">
                                          <p:stCondLst>
                                            <p:cond delay="0"/>
                                          </p:stCondLst>
                                        </p:cTn>
                                        <p:tgtEl>
                                          <p:spTgt spid="2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C45414-461E-4097-962A-876C0D728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1189"/>
          </a:xfrm>
          <a:prstGeom prst="rect">
            <a:avLst/>
          </a:prstGeom>
        </p:spPr>
      </p:pic>
      <p:sp>
        <p:nvSpPr>
          <p:cNvPr id="3" name="TextBox 2"/>
          <p:cNvSpPr txBox="1"/>
          <p:nvPr/>
        </p:nvSpPr>
        <p:spPr>
          <a:xfrm>
            <a:off x="266700" y="228601"/>
            <a:ext cx="9144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Vol. 4 pgs. 81,88-89</a:t>
            </a:r>
          </a:p>
          <a:p>
            <a:endParaRPr lang="en-US" dirty="0">
              <a:solidFill>
                <a:schemeClr val="bg1"/>
              </a:solidFill>
            </a:endParaRPr>
          </a:p>
          <a:p>
            <a:r>
              <a:rPr lang="en-US" dirty="0">
                <a:solidFill>
                  <a:schemeClr val="bg1"/>
                </a:solidFill>
              </a:rPr>
              <a:t>Spencer W. Kimball </a:t>
            </a:r>
            <a:r>
              <a:rPr lang="en-US" i="1" dirty="0">
                <a:solidFill>
                  <a:schemeClr val="bg1"/>
                </a:solidFill>
              </a:rPr>
              <a:t>Teachings of Spencer W. Kimball </a:t>
            </a:r>
            <a:r>
              <a:rPr lang="en-US" dirty="0">
                <a:solidFill>
                  <a:schemeClr val="bg1"/>
                </a:solidFill>
              </a:rPr>
              <a:t> pg. 119-120</a:t>
            </a:r>
          </a:p>
          <a:p>
            <a:endParaRPr lang="en-US" dirty="0">
              <a:solidFill>
                <a:schemeClr val="bg1"/>
              </a:solidFill>
            </a:endParaRPr>
          </a:p>
          <a:p>
            <a:r>
              <a:rPr lang="en-US" dirty="0">
                <a:solidFill>
                  <a:schemeClr val="bg1"/>
                </a:solidFill>
              </a:rPr>
              <a:t>Signs of Hypocrite [</a:t>
            </a:r>
            <a:r>
              <a:rPr lang="en-US" dirty="0" err="1">
                <a:solidFill>
                  <a:schemeClr val="bg1"/>
                </a:solidFill>
              </a:rPr>
              <a:t>Sahih</a:t>
            </a:r>
            <a:r>
              <a:rPr lang="en-US" dirty="0">
                <a:solidFill>
                  <a:schemeClr val="bg1"/>
                </a:solidFill>
              </a:rPr>
              <a:t> </a:t>
            </a:r>
            <a:r>
              <a:rPr lang="en-US" dirty="0" err="1">
                <a:solidFill>
                  <a:schemeClr val="bg1"/>
                </a:solidFill>
              </a:rPr>
              <a:t>Bukhari</a:t>
            </a:r>
            <a:r>
              <a:rPr lang="en-US" dirty="0">
                <a:solidFill>
                  <a:schemeClr val="bg1"/>
                </a:solidFill>
              </a:rPr>
              <a:t>, Volume 1, Book 2, Number 33]</a:t>
            </a:r>
          </a:p>
          <a:p>
            <a:endParaRPr lang="en-US" dirty="0">
              <a:solidFill>
                <a:schemeClr val="bg1"/>
              </a:solidFill>
            </a:endParaRPr>
          </a:p>
          <a:p>
            <a:pPr fontAlgn="base"/>
            <a:r>
              <a:rPr lang="en-US" dirty="0">
                <a:solidFill>
                  <a:schemeClr val="bg1"/>
                </a:solidFill>
              </a:rPr>
              <a:t>Further Reading: Jesus’ Sermon to the Nephites by Arthur R. Bassett Feb. 1978 Ensign</a:t>
            </a:r>
          </a:p>
          <a:p>
            <a:pPr fontAlgn="base"/>
            <a:endParaRPr lang="en-US" dirty="0">
              <a:solidFill>
                <a:schemeClr val="bg1"/>
              </a:solidFill>
            </a:endParaRPr>
          </a:p>
          <a:p>
            <a:pPr fontAlgn="base"/>
            <a:r>
              <a:rPr lang="en-US" dirty="0">
                <a:solidFill>
                  <a:schemeClr val="bg1"/>
                </a:solidFill>
              </a:rPr>
              <a:t>Brigham Young </a:t>
            </a:r>
            <a:r>
              <a:rPr lang="en-US" i="1" dirty="0">
                <a:solidFill>
                  <a:schemeClr val="bg1"/>
                </a:solidFill>
              </a:rPr>
              <a:t>Journal of Discourses </a:t>
            </a:r>
            <a:r>
              <a:rPr lang="en-US" dirty="0">
                <a:solidFill>
                  <a:schemeClr val="bg1"/>
                </a:solidFill>
              </a:rPr>
              <a:t>11:14</a:t>
            </a:r>
          </a:p>
          <a:p>
            <a:endParaRPr lang="en-US" dirty="0">
              <a:solidFill>
                <a:schemeClr val="bg1"/>
              </a:solidFill>
            </a:endParaRPr>
          </a:p>
        </p:txBody>
      </p:sp>
      <p:pic>
        <p:nvPicPr>
          <p:cNvPr id="3074" name="Picture 2" descr="http://31.media.tumblr.com/8ccea8f0c79035730f342ee0df9e03b3/tumblr_mzhtm4jquK1qfvq9bo1_500.jpg"/>
          <p:cNvPicPr>
            <a:picLocks noChangeAspect="1" noChangeArrowheads="1"/>
          </p:cNvPicPr>
          <p:nvPr/>
        </p:nvPicPr>
        <p:blipFill>
          <a:blip r:embed="rId3" cstate="print"/>
          <a:srcRect/>
          <a:stretch>
            <a:fillRect/>
          </a:stretch>
        </p:blipFill>
        <p:spPr bwMode="auto">
          <a:xfrm>
            <a:off x="8462890" y="2931746"/>
            <a:ext cx="3369387" cy="2971800"/>
          </a:xfrm>
          <a:prstGeom prst="rect">
            <a:avLst/>
          </a:prstGeom>
          <a:noFill/>
        </p:spPr>
      </p:pic>
      <p:pic>
        <p:nvPicPr>
          <p:cNvPr id="3076" name="Picture 4" descr="https://encrypted-tbn3.gstatic.com/images?q=tbn:ANd9GcQDmlLaXe0L_jDrpXU3KegQCuUR6G4Ylu1-19as818qQMg5bCXGJQ"/>
          <p:cNvPicPr>
            <a:picLocks noChangeAspect="1" noChangeArrowheads="1"/>
          </p:cNvPicPr>
          <p:nvPr/>
        </p:nvPicPr>
        <p:blipFill>
          <a:blip r:embed="rId4" cstate="print"/>
          <a:srcRect/>
          <a:stretch>
            <a:fillRect/>
          </a:stretch>
        </p:blipFill>
        <p:spPr bwMode="auto">
          <a:xfrm>
            <a:off x="5068082" y="4830690"/>
            <a:ext cx="2533650" cy="1809751"/>
          </a:xfrm>
          <a:prstGeom prst="rect">
            <a:avLst/>
          </a:prstGeom>
          <a:noFill/>
        </p:spPr>
      </p:pic>
      <p:sp>
        <p:nvSpPr>
          <p:cNvPr id="7" name="Footer Placeholder 14">
            <a:extLst>
              <a:ext uri="{FF2B5EF4-FFF2-40B4-BE49-F238E27FC236}">
                <a16:creationId xmlns:a16="http://schemas.microsoft.com/office/drawing/2014/main" id="{888F7A63-A977-4BA5-B2F9-5B85DBAA5351}"/>
              </a:ext>
            </a:extLst>
          </p:cNvPr>
          <p:cNvSpPr>
            <a:spLocks noGrp="1"/>
          </p:cNvSpPr>
          <p:nvPr/>
        </p:nvSpPr>
        <p:spPr>
          <a:xfrm>
            <a:off x="126023"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771743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7435" y="340660"/>
            <a:ext cx="4343400" cy="5078313"/>
          </a:xfrm>
          <a:prstGeom prst="rect">
            <a:avLst/>
          </a:prstGeom>
        </p:spPr>
        <p:txBody>
          <a:bodyPr wrap="square">
            <a:spAutoFit/>
          </a:bodyPr>
          <a:lstStyle/>
          <a:p>
            <a:pPr fontAlgn="base"/>
            <a:r>
              <a:rPr lang="en-US" dirty="0"/>
              <a:t>I do alms (acts of religious devotion or service for others) because:</a:t>
            </a:r>
          </a:p>
          <a:p>
            <a:pPr fontAlgn="base"/>
            <a:r>
              <a:rPr lang="en-US" dirty="0"/>
              <a:t>a. I am supposed to.</a:t>
            </a:r>
          </a:p>
          <a:p>
            <a:pPr fontAlgn="base"/>
            <a:r>
              <a:rPr lang="en-US" dirty="0"/>
              <a:t>b. I love the Lord and enjoy helping other people.</a:t>
            </a:r>
          </a:p>
          <a:p>
            <a:pPr fontAlgn="base"/>
            <a:r>
              <a:rPr lang="en-US" dirty="0"/>
              <a:t>c. I want others to think well of me.</a:t>
            </a:r>
          </a:p>
          <a:p>
            <a:pPr fontAlgn="base"/>
            <a:endParaRPr lang="en-US" dirty="0"/>
          </a:p>
          <a:p>
            <a:pPr fontAlgn="base"/>
            <a:r>
              <a:rPr lang="en-US" dirty="0"/>
              <a:t>2. I pray because:</a:t>
            </a:r>
          </a:p>
          <a:p>
            <a:pPr fontAlgn="base"/>
            <a:r>
              <a:rPr lang="en-US" dirty="0"/>
              <a:t>a. I want to be able to tell my parents or my bishop “yes” when they ask me if I pray.</a:t>
            </a:r>
          </a:p>
          <a:p>
            <a:pPr fontAlgn="base"/>
            <a:r>
              <a:rPr lang="en-US" dirty="0"/>
              <a:t>b. It is just part of my daily routine.</a:t>
            </a:r>
          </a:p>
          <a:p>
            <a:pPr fontAlgn="base"/>
            <a:r>
              <a:rPr lang="en-US" dirty="0"/>
              <a:t>c. I want to communicate with my Heavenly Father.</a:t>
            </a:r>
          </a:p>
          <a:p>
            <a:pPr fontAlgn="base"/>
            <a:endParaRPr lang="en-US" dirty="0"/>
          </a:p>
          <a:p>
            <a:pPr fontAlgn="base"/>
            <a:r>
              <a:rPr lang="en-US" dirty="0"/>
              <a:t>3. I fast because:</a:t>
            </a:r>
          </a:p>
          <a:p>
            <a:pPr fontAlgn="base"/>
            <a:r>
              <a:rPr lang="en-US" dirty="0"/>
              <a:t>a. Fasting helps me draw closer to the Lord.</a:t>
            </a:r>
          </a:p>
          <a:p>
            <a:pPr fontAlgn="base"/>
            <a:r>
              <a:rPr lang="en-US" dirty="0"/>
              <a:t>b. Other people will think I’m weak if I don’t.</a:t>
            </a:r>
          </a:p>
          <a:p>
            <a:pPr fontAlgn="base"/>
            <a:r>
              <a:rPr lang="en-US" dirty="0"/>
              <a:t>c. My parents tell me I should.</a:t>
            </a:r>
          </a:p>
        </p:txBody>
      </p:sp>
      <p:sp>
        <p:nvSpPr>
          <p:cNvPr id="5" name="Rectangle 4"/>
          <p:cNvSpPr/>
          <p:nvPr/>
        </p:nvSpPr>
        <p:spPr>
          <a:xfrm>
            <a:off x="6176682" y="394448"/>
            <a:ext cx="4343400" cy="5078313"/>
          </a:xfrm>
          <a:prstGeom prst="rect">
            <a:avLst/>
          </a:prstGeom>
        </p:spPr>
        <p:txBody>
          <a:bodyPr wrap="square">
            <a:spAutoFit/>
          </a:bodyPr>
          <a:lstStyle/>
          <a:p>
            <a:pPr fontAlgn="base"/>
            <a:r>
              <a:rPr lang="en-US" dirty="0"/>
              <a:t>I do alms (acts of religious devotion or service for others) because:</a:t>
            </a:r>
          </a:p>
          <a:p>
            <a:pPr fontAlgn="base"/>
            <a:r>
              <a:rPr lang="en-US" dirty="0"/>
              <a:t>a. I am supposed to.</a:t>
            </a:r>
          </a:p>
          <a:p>
            <a:pPr fontAlgn="base"/>
            <a:r>
              <a:rPr lang="en-US" dirty="0"/>
              <a:t>b. I love the Lord and enjoy helping other people.</a:t>
            </a:r>
          </a:p>
          <a:p>
            <a:pPr fontAlgn="base"/>
            <a:r>
              <a:rPr lang="en-US" dirty="0"/>
              <a:t>c. I want others to think well of me.</a:t>
            </a:r>
          </a:p>
          <a:p>
            <a:pPr fontAlgn="base"/>
            <a:endParaRPr lang="en-US" dirty="0"/>
          </a:p>
          <a:p>
            <a:pPr fontAlgn="base"/>
            <a:r>
              <a:rPr lang="en-US" dirty="0"/>
              <a:t>2. I pray because:</a:t>
            </a:r>
          </a:p>
          <a:p>
            <a:pPr fontAlgn="base"/>
            <a:r>
              <a:rPr lang="en-US" dirty="0"/>
              <a:t>a. I want to be able to tell my parents or my bishop “yes” when they ask me if I pray.</a:t>
            </a:r>
          </a:p>
          <a:p>
            <a:pPr fontAlgn="base"/>
            <a:r>
              <a:rPr lang="en-US" dirty="0"/>
              <a:t>b. It is just part of my daily routine.</a:t>
            </a:r>
          </a:p>
          <a:p>
            <a:pPr fontAlgn="base"/>
            <a:r>
              <a:rPr lang="en-US" dirty="0"/>
              <a:t>c. I want to communicate with my Heavenly Father.</a:t>
            </a:r>
          </a:p>
          <a:p>
            <a:pPr fontAlgn="base"/>
            <a:endParaRPr lang="en-US" dirty="0"/>
          </a:p>
          <a:p>
            <a:pPr fontAlgn="base"/>
            <a:r>
              <a:rPr lang="en-US" dirty="0"/>
              <a:t>3. I fast because:</a:t>
            </a:r>
          </a:p>
          <a:p>
            <a:pPr fontAlgn="base"/>
            <a:r>
              <a:rPr lang="en-US" dirty="0"/>
              <a:t>a. Fasting helps me draw closer to the Lord.</a:t>
            </a:r>
          </a:p>
          <a:p>
            <a:pPr fontAlgn="base"/>
            <a:r>
              <a:rPr lang="en-US" dirty="0"/>
              <a:t>b. Other people will think I’m weak if I don’t.</a:t>
            </a:r>
          </a:p>
          <a:p>
            <a:pPr fontAlgn="base"/>
            <a:r>
              <a:rPr lang="en-US" dirty="0"/>
              <a:t>c. My parents tell me I should.</a:t>
            </a:r>
          </a:p>
        </p:txBody>
      </p:sp>
      <p:cxnSp>
        <p:nvCxnSpPr>
          <p:cNvPr id="7" name="Straight Connector 6"/>
          <p:cNvCxnSpPr/>
          <p:nvPr/>
        </p:nvCxnSpPr>
        <p:spPr>
          <a:xfrm>
            <a:off x="609600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741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04800"/>
            <a:ext cx="8763000" cy="5940088"/>
          </a:xfrm>
          <a:prstGeom prst="rect">
            <a:avLst/>
          </a:prstGeom>
          <a:noFill/>
        </p:spPr>
        <p:txBody>
          <a:bodyPr wrap="square" rtlCol="0">
            <a:spAutoFit/>
          </a:bodyPr>
          <a:lstStyle/>
          <a:p>
            <a:pPr algn="ctr"/>
            <a:r>
              <a:rPr lang="en-US" sz="2800" dirty="0"/>
              <a:t>Profile of a Christlike Character</a:t>
            </a:r>
          </a:p>
          <a:p>
            <a:endParaRPr lang="en-US" sz="1600" dirty="0"/>
          </a:p>
          <a:p>
            <a:pPr marL="342900" indent="-342900">
              <a:buAutoNum type="arabicPeriod"/>
            </a:pPr>
            <a:r>
              <a:rPr lang="en-US" sz="1600" dirty="0"/>
              <a:t>One who seeks to understand others—does not have the spirit of contention (3 Nephi 11:28-30)</a:t>
            </a:r>
          </a:p>
          <a:p>
            <a:pPr marL="342900" indent="-342900">
              <a:buAutoNum type="arabicPeriod"/>
            </a:pPr>
            <a:r>
              <a:rPr lang="en-US" sz="1600" dirty="0"/>
              <a:t>One who believes in Christ (3 Nephi 11:33)</a:t>
            </a:r>
          </a:p>
          <a:p>
            <a:pPr marL="342900" indent="-342900">
              <a:buAutoNum type="arabicPeriod"/>
            </a:pPr>
            <a:r>
              <a:rPr lang="en-US" sz="1600" dirty="0"/>
              <a:t>One who is striving to repent (3 Nephi 11:38)</a:t>
            </a:r>
          </a:p>
          <a:p>
            <a:pPr marL="342900" indent="-342900">
              <a:buAutoNum type="arabicPeriod"/>
            </a:pPr>
            <a:r>
              <a:rPr lang="en-US" sz="1600" dirty="0"/>
              <a:t>One who has been baptized (3 Nephi 11:38)</a:t>
            </a:r>
          </a:p>
          <a:p>
            <a:pPr marL="342900" indent="-342900">
              <a:buAutoNum type="arabicPeriod"/>
            </a:pPr>
            <a:r>
              <a:rPr lang="en-US" sz="1600" dirty="0"/>
              <a:t>One who has received the gift of the Holy Ghost (3 Nephi 11:35)</a:t>
            </a:r>
          </a:p>
          <a:p>
            <a:pPr marL="342900" indent="-342900">
              <a:buAutoNum type="arabicPeriod"/>
            </a:pPr>
            <a:r>
              <a:rPr lang="en-US" sz="1600" dirty="0"/>
              <a:t>One who gives heed to words of God’s chosen leaders (3 Nephi 12:1)</a:t>
            </a:r>
          </a:p>
          <a:p>
            <a:pPr marL="342900" indent="-342900">
              <a:buAutoNum type="arabicPeriod"/>
            </a:pPr>
            <a:r>
              <a:rPr lang="en-US" sz="1600" dirty="0"/>
              <a:t>One who mourns for personal sins (3 Nephi 12:4)</a:t>
            </a:r>
          </a:p>
          <a:p>
            <a:pPr marL="342900" indent="-342900">
              <a:buAutoNum type="arabicPeriod"/>
            </a:pPr>
            <a:r>
              <a:rPr lang="en-US" sz="1600" dirty="0"/>
              <a:t>One who hungers and thirsts after righteousness (3 Nephi 12:6)</a:t>
            </a:r>
          </a:p>
          <a:p>
            <a:pPr marL="342900" indent="-342900">
              <a:buAutoNum type="arabicPeriod"/>
            </a:pPr>
            <a:r>
              <a:rPr lang="en-US" sz="1600" dirty="0"/>
              <a:t>One who is merciful to others (3 Nephi 12:7)</a:t>
            </a:r>
          </a:p>
          <a:p>
            <a:pPr marL="342900" indent="-342900">
              <a:buAutoNum type="arabicPeriod"/>
            </a:pPr>
            <a:r>
              <a:rPr lang="en-US" sz="1600" dirty="0"/>
              <a:t>One who is pure in heart (3 Nephi 12:8)</a:t>
            </a:r>
          </a:p>
          <a:p>
            <a:pPr marL="342900" indent="-342900">
              <a:buAutoNum type="arabicPeriod"/>
            </a:pPr>
            <a:r>
              <a:rPr lang="en-US" sz="1600" dirty="0"/>
              <a:t>One who is a peacemaker (3 Nephi 12:9)</a:t>
            </a:r>
          </a:p>
          <a:p>
            <a:pPr marL="342900" indent="-342900">
              <a:buAutoNum type="arabicPeriod"/>
            </a:pPr>
            <a:r>
              <a:rPr lang="en-US" sz="1600" dirty="0"/>
              <a:t>One who endures persecution patiently (3 Nephi 12:10-12)</a:t>
            </a:r>
          </a:p>
          <a:p>
            <a:pPr marL="342900" indent="-342900">
              <a:buAutoNum type="arabicPeriod"/>
            </a:pPr>
            <a:r>
              <a:rPr lang="en-US" sz="1600" dirty="0"/>
              <a:t>One who controls his/her temper (3 Nephi 12:21-22)</a:t>
            </a:r>
          </a:p>
          <a:p>
            <a:pPr marL="342900" indent="-342900">
              <a:buAutoNum type="arabicPeriod"/>
            </a:pPr>
            <a:r>
              <a:rPr lang="en-US" sz="1600" dirty="0"/>
              <a:t>One who keeps their thoughts pure—does not lust (3 Nephi 12:27-29)</a:t>
            </a:r>
          </a:p>
          <a:p>
            <a:pPr marL="342900" indent="-342900">
              <a:buAutoNum type="arabicPeriod"/>
            </a:pPr>
            <a:r>
              <a:rPr lang="en-US" sz="1600" dirty="0"/>
              <a:t>One who is honest—has absolute integrity (3 Nephi 12: 33-37)</a:t>
            </a:r>
          </a:p>
          <a:p>
            <a:pPr marL="342900" indent="-342900">
              <a:buAutoNum type="arabicPeriod"/>
            </a:pPr>
            <a:r>
              <a:rPr lang="en-US" sz="1600" dirty="0"/>
              <a:t>One who seeks to bless and love their enemies (3 Nephi 12:39-45)</a:t>
            </a:r>
          </a:p>
          <a:p>
            <a:pPr marL="342900" indent="-342900">
              <a:buAutoNum type="arabicPeriod"/>
            </a:pPr>
            <a:r>
              <a:rPr lang="en-US" sz="1600" dirty="0"/>
              <a:t>One who gives financial contributions without desiring praise of man (3 Nephi 13:1-4)</a:t>
            </a:r>
          </a:p>
          <a:p>
            <a:pPr marL="342900" indent="-342900">
              <a:buAutoNum type="arabicPeriod"/>
            </a:pPr>
            <a:r>
              <a:rPr lang="en-US" sz="1600" dirty="0"/>
              <a:t>One who prays and fasts in secret (3 Nephi 13:5-18)</a:t>
            </a:r>
          </a:p>
          <a:p>
            <a:pPr marL="342900" indent="-342900">
              <a:buAutoNum type="arabicPeriod"/>
            </a:pPr>
            <a:r>
              <a:rPr lang="en-US" sz="1600" dirty="0"/>
              <a:t>One who dose not judge his fellowman harshly (3 Nephi 14:1-5)</a:t>
            </a:r>
          </a:p>
          <a:p>
            <a:pPr marL="342900" indent="-342900"/>
            <a:r>
              <a:rPr lang="en-US" sz="1600" dirty="0"/>
              <a:t>				</a:t>
            </a:r>
          </a:p>
          <a:p>
            <a:pPr marL="342900" indent="-342900"/>
            <a:r>
              <a:rPr lang="en-US" sz="1600" dirty="0"/>
              <a:t>				--Book of Mormon Religion 121-122 pg. 407 Student Manuel </a:t>
            </a:r>
          </a:p>
        </p:txBody>
      </p:sp>
    </p:spTree>
    <p:extLst>
      <p:ext uri="{BB962C8B-B14F-4D97-AF65-F5344CB8AC3E}">
        <p14:creationId xmlns:p14="http://schemas.microsoft.com/office/powerpoint/2010/main" val="1695526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AC462C-CB63-4124-AFF9-83D03DB62428}"/>
              </a:ext>
            </a:extLst>
          </p:cNvPr>
          <p:cNvSpPr txBox="1"/>
          <p:nvPr/>
        </p:nvSpPr>
        <p:spPr>
          <a:xfrm>
            <a:off x="7696200" y="1"/>
            <a:ext cx="2971800" cy="5755422"/>
          </a:xfrm>
          <a:prstGeom prst="rect">
            <a:avLst/>
          </a:prstGeom>
          <a:noFill/>
        </p:spPr>
        <p:txBody>
          <a:bodyPr wrap="square" rtlCol="0">
            <a:spAutoFit/>
          </a:bodyPr>
          <a:lstStyle/>
          <a:p>
            <a:r>
              <a:rPr lang="en-US" sz="1600" dirty="0"/>
              <a:t>Luke 11:2-4</a:t>
            </a:r>
          </a:p>
          <a:p>
            <a:endParaRPr lang="en-US" sz="1600" dirty="0"/>
          </a:p>
          <a:p>
            <a:r>
              <a:rPr lang="en-US" sz="1600" dirty="0"/>
              <a:t>Our Father which art in heaven.</a:t>
            </a:r>
          </a:p>
          <a:p>
            <a:endParaRPr lang="en-US" sz="1600" dirty="0"/>
          </a:p>
          <a:p>
            <a:r>
              <a:rPr lang="en-US" sz="1600" dirty="0"/>
              <a:t>Hallowed be thy name.</a:t>
            </a:r>
          </a:p>
          <a:p>
            <a:endParaRPr lang="en-US" sz="1600" dirty="0"/>
          </a:p>
          <a:p>
            <a:r>
              <a:rPr lang="en-US" sz="1600" dirty="0"/>
              <a:t>Thy kingdom come.</a:t>
            </a:r>
          </a:p>
          <a:p>
            <a:endParaRPr lang="en-US" sz="1600" dirty="0"/>
          </a:p>
          <a:p>
            <a:endParaRPr lang="en-US" sz="1600" dirty="0"/>
          </a:p>
          <a:p>
            <a:endParaRPr lang="en-US" sz="1600" dirty="0"/>
          </a:p>
          <a:p>
            <a:endParaRPr lang="en-US" sz="1600" dirty="0"/>
          </a:p>
          <a:p>
            <a:r>
              <a:rPr lang="en-US" sz="1600" dirty="0"/>
              <a:t>Thy will be done, as in heaven, so in earth.</a:t>
            </a:r>
          </a:p>
          <a:p>
            <a:endParaRPr lang="en-US" sz="1600" dirty="0"/>
          </a:p>
          <a:p>
            <a:r>
              <a:rPr lang="en-US" sz="1600" dirty="0"/>
              <a:t>Give us day by day our daily bread.</a:t>
            </a:r>
          </a:p>
          <a:p>
            <a:endParaRPr lang="en-US" sz="1600" dirty="0"/>
          </a:p>
          <a:p>
            <a:r>
              <a:rPr lang="en-US" sz="1600" dirty="0"/>
              <a:t>And forgive us our sins; for we also forgive every one that is indebted to us.</a:t>
            </a:r>
          </a:p>
          <a:p>
            <a:endParaRPr lang="en-US" sz="1600" dirty="0"/>
          </a:p>
          <a:p>
            <a:r>
              <a:rPr lang="en-US" sz="1600" dirty="0"/>
              <a:t>And lead us not into temptation; but deliver us from evil.</a:t>
            </a:r>
          </a:p>
        </p:txBody>
      </p:sp>
      <p:sp>
        <p:nvSpPr>
          <p:cNvPr id="3" name="TextBox 2">
            <a:extLst>
              <a:ext uri="{FF2B5EF4-FFF2-40B4-BE49-F238E27FC236}">
                <a16:creationId xmlns:a16="http://schemas.microsoft.com/office/drawing/2014/main" id="{6453FD58-11BE-47D3-A4D3-E51C5D1122FD}"/>
              </a:ext>
            </a:extLst>
          </p:cNvPr>
          <p:cNvSpPr txBox="1"/>
          <p:nvPr/>
        </p:nvSpPr>
        <p:spPr>
          <a:xfrm>
            <a:off x="4800600" y="1"/>
            <a:ext cx="2895600" cy="6740307"/>
          </a:xfrm>
          <a:prstGeom prst="rect">
            <a:avLst/>
          </a:prstGeom>
          <a:noFill/>
        </p:spPr>
        <p:txBody>
          <a:bodyPr wrap="square" rtlCol="0">
            <a:spAutoFit/>
          </a:bodyPr>
          <a:lstStyle/>
          <a:p>
            <a:r>
              <a:rPr lang="en-US" sz="1600" dirty="0"/>
              <a:t>Matthew 6:9-13</a:t>
            </a:r>
          </a:p>
          <a:p>
            <a:endParaRPr lang="en-US" sz="1600" dirty="0"/>
          </a:p>
          <a:p>
            <a:r>
              <a:rPr lang="en-US" sz="1600" dirty="0"/>
              <a:t>Our Father which art in heaven</a:t>
            </a:r>
          </a:p>
          <a:p>
            <a:endParaRPr lang="en-US" sz="1600" dirty="0"/>
          </a:p>
          <a:p>
            <a:r>
              <a:rPr lang="en-US" sz="1600" dirty="0"/>
              <a:t>Hallowed be thy name</a:t>
            </a:r>
          </a:p>
          <a:p>
            <a:endParaRPr lang="en-US" sz="1600" dirty="0"/>
          </a:p>
          <a:p>
            <a:r>
              <a:rPr lang="en-US" sz="1600" dirty="0"/>
              <a:t>Thy kingdom come.</a:t>
            </a:r>
          </a:p>
          <a:p>
            <a:endParaRPr lang="en-US" sz="1600" dirty="0"/>
          </a:p>
          <a:p>
            <a:endParaRPr lang="en-US" sz="1600" dirty="0"/>
          </a:p>
          <a:p>
            <a:endParaRPr lang="en-US" sz="1600" dirty="0"/>
          </a:p>
          <a:p>
            <a:endParaRPr lang="en-US" sz="1600" dirty="0"/>
          </a:p>
          <a:p>
            <a:r>
              <a:rPr lang="en-US" sz="1600" dirty="0"/>
              <a:t>Thy will be done in earth, as it is in heaven.</a:t>
            </a:r>
          </a:p>
          <a:p>
            <a:endParaRPr lang="en-US" sz="1600" dirty="0"/>
          </a:p>
          <a:p>
            <a:r>
              <a:rPr lang="en-US" sz="1600" dirty="0"/>
              <a:t>Give us this day our daily bread.</a:t>
            </a:r>
          </a:p>
          <a:p>
            <a:endParaRPr lang="en-US" sz="1600" dirty="0"/>
          </a:p>
          <a:p>
            <a:r>
              <a:rPr lang="en-US" sz="1600" dirty="0"/>
              <a:t>And forgive us our debts, as we forgive our debtors.</a:t>
            </a:r>
          </a:p>
          <a:p>
            <a:endParaRPr lang="en-US" sz="1600" dirty="0"/>
          </a:p>
          <a:p>
            <a:endParaRPr lang="en-US" sz="1600" dirty="0"/>
          </a:p>
          <a:p>
            <a:endParaRPr lang="en-US" sz="1600" dirty="0"/>
          </a:p>
          <a:p>
            <a:r>
              <a:rPr lang="en-US" sz="1600" dirty="0"/>
              <a:t>And lead us not into temptation,</a:t>
            </a:r>
          </a:p>
          <a:p>
            <a:r>
              <a:rPr lang="en-US" sz="1600" dirty="0"/>
              <a:t>but deliver us from evil:</a:t>
            </a:r>
          </a:p>
          <a:p>
            <a:endParaRPr lang="en-US" sz="1600" dirty="0"/>
          </a:p>
          <a:p>
            <a:r>
              <a:rPr lang="en-US" sz="1600" dirty="0"/>
              <a:t>For thine is the kingdom, and the power, and the glory, for ever. Amen</a:t>
            </a:r>
          </a:p>
        </p:txBody>
      </p:sp>
      <p:sp>
        <p:nvSpPr>
          <p:cNvPr id="4" name="TextBox 3">
            <a:extLst>
              <a:ext uri="{FF2B5EF4-FFF2-40B4-BE49-F238E27FC236}">
                <a16:creationId xmlns:a16="http://schemas.microsoft.com/office/drawing/2014/main" id="{04D36752-F856-4E8F-AE13-AD6C00018DD1}"/>
              </a:ext>
            </a:extLst>
          </p:cNvPr>
          <p:cNvSpPr txBox="1"/>
          <p:nvPr/>
        </p:nvSpPr>
        <p:spPr>
          <a:xfrm>
            <a:off x="1524000" y="0"/>
            <a:ext cx="3276600" cy="6494085"/>
          </a:xfrm>
          <a:prstGeom prst="rect">
            <a:avLst/>
          </a:prstGeom>
          <a:noFill/>
        </p:spPr>
        <p:txBody>
          <a:bodyPr wrap="square" rtlCol="0">
            <a:spAutoFit/>
          </a:bodyPr>
          <a:lstStyle/>
          <a:p>
            <a:r>
              <a:rPr lang="en-US" sz="1600" dirty="0"/>
              <a:t>3 Nephi 13:9-15</a:t>
            </a:r>
          </a:p>
          <a:p>
            <a:endParaRPr lang="en-US" sz="1600" dirty="0"/>
          </a:p>
          <a:p>
            <a:r>
              <a:rPr lang="en-US" sz="1600" dirty="0"/>
              <a:t>Our Father who art in heaven,</a:t>
            </a:r>
          </a:p>
          <a:p>
            <a:endParaRPr lang="en-US" sz="1600" dirty="0"/>
          </a:p>
          <a:p>
            <a:r>
              <a:rPr lang="en-US" sz="1600" dirty="0"/>
              <a:t>Hallowed be thy name</a:t>
            </a:r>
          </a:p>
          <a:p>
            <a:endParaRPr lang="en-US" sz="1600" dirty="0"/>
          </a:p>
          <a:p>
            <a:r>
              <a:rPr lang="en-US" sz="1600" dirty="0"/>
              <a:t>(Thy kingdom come is not mentioned –perhaps because the of God is about to be established among the Nephites in its eternal fulness)</a:t>
            </a:r>
          </a:p>
          <a:p>
            <a:endParaRPr lang="en-US" sz="1600" dirty="0"/>
          </a:p>
          <a:p>
            <a:r>
              <a:rPr lang="en-US" sz="1600" dirty="0"/>
              <a:t>Thy will be done on earth as it is in heaven</a:t>
            </a:r>
          </a:p>
          <a:p>
            <a:endParaRPr lang="en-US" sz="1600" dirty="0"/>
          </a:p>
          <a:p>
            <a:endParaRPr lang="en-US" sz="1600" dirty="0"/>
          </a:p>
          <a:p>
            <a:endParaRPr lang="en-US" sz="1600" dirty="0"/>
          </a:p>
          <a:p>
            <a:r>
              <a:rPr lang="en-US" sz="1600" dirty="0"/>
              <a:t>And forgive us our debts, as we forgive our debtors.</a:t>
            </a:r>
          </a:p>
          <a:p>
            <a:endParaRPr lang="en-US" sz="1600" dirty="0"/>
          </a:p>
          <a:p>
            <a:endParaRPr lang="en-US" sz="1600" dirty="0"/>
          </a:p>
          <a:p>
            <a:endParaRPr lang="en-US" sz="1600" dirty="0"/>
          </a:p>
          <a:p>
            <a:r>
              <a:rPr lang="en-US" sz="1600" dirty="0"/>
              <a:t>And lead us not into temptation, but deliver us from evil.</a:t>
            </a:r>
          </a:p>
          <a:p>
            <a:endParaRPr lang="en-US" sz="1600" dirty="0"/>
          </a:p>
          <a:p>
            <a:r>
              <a:rPr lang="en-US" sz="1600" dirty="0"/>
              <a:t>For thine is the kingdom, and the power, and the glory, forever. Amen</a:t>
            </a:r>
          </a:p>
        </p:txBody>
      </p:sp>
      <p:sp>
        <p:nvSpPr>
          <p:cNvPr id="5" name="TextBox 4">
            <a:extLst>
              <a:ext uri="{FF2B5EF4-FFF2-40B4-BE49-F238E27FC236}">
                <a16:creationId xmlns:a16="http://schemas.microsoft.com/office/drawing/2014/main" id="{D771308A-ACD2-4A67-9868-77320B664C8B}"/>
              </a:ext>
            </a:extLst>
          </p:cNvPr>
          <p:cNvSpPr txBox="1"/>
          <p:nvPr/>
        </p:nvSpPr>
        <p:spPr>
          <a:xfrm rot="16200000">
            <a:off x="-2413001" y="2616366"/>
            <a:ext cx="6512563" cy="1015663"/>
          </a:xfrm>
          <a:prstGeom prst="rect">
            <a:avLst/>
          </a:prstGeom>
          <a:noFill/>
        </p:spPr>
        <p:txBody>
          <a:bodyPr wrap="square" rtlCol="0">
            <a:spAutoFit/>
          </a:bodyPr>
          <a:lstStyle/>
          <a:p>
            <a:r>
              <a:rPr lang="en-US" sz="6000" dirty="0"/>
              <a:t>The Lord’s Prayer</a:t>
            </a:r>
          </a:p>
        </p:txBody>
      </p:sp>
    </p:spTree>
    <p:extLst>
      <p:ext uri="{BB962C8B-B14F-4D97-AF65-F5344CB8AC3E}">
        <p14:creationId xmlns:p14="http://schemas.microsoft.com/office/powerpoint/2010/main" val="2874593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1B71C-3780-4619-6B97-270F9B943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51">
            <a:extLst>
              <a:ext uri="{FF2B5EF4-FFF2-40B4-BE49-F238E27FC236}">
                <a16:creationId xmlns:a16="http://schemas.microsoft.com/office/drawing/2014/main" id="{59661E67-2895-E36A-8D29-4E5CEC6D72AF}"/>
              </a:ext>
            </a:extLst>
          </p:cNvPr>
          <p:cNvGrpSpPr/>
          <p:nvPr/>
        </p:nvGrpSpPr>
        <p:grpSpPr>
          <a:xfrm>
            <a:off x="98079" y="1904766"/>
            <a:ext cx="11995842" cy="1237519"/>
            <a:chOff x="36354" y="858629"/>
            <a:chExt cx="10190947" cy="1701351"/>
          </a:xfrm>
        </p:grpSpPr>
        <p:grpSp>
          <p:nvGrpSpPr>
            <p:cNvPr id="4" name="Group 48">
              <a:extLst>
                <a:ext uri="{FF2B5EF4-FFF2-40B4-BE49-F238E27FC236}">
                  <a16:creationId xmlns:a16="http://schemas.microsoft.com/office/drawing/2014/main" id="{73B74FDC-7608-12A3-7290-7E0568C7F9D3}"/>
                </a:ext>
              </a:extLst>
            </p:cNvPr>
            <p:cNvGrpSpPr/>
            <p:nvPr/>
          </p:nvGrpSpPr>
          <p:grpSpPr>
            <a:xfrm rot="21364714">
              <a:off x="36354" y="879944"/>
              <a:ext cx="5392180" cy="1534051"/>
              <a:chOff x="36354" y="879944"/>
              <a:chExt cx="5392180" cy="1534051"/>
            </a:xfrm>
          </p:grpSpPr>
          <p:grpSp>
            <p:nvGrpSpPr>
              <p:cNvPr id="18" name="Group 15">
                <a:extLst>
                  <a:ext uri="{FF2B5EF4-FFF2-40B4-BE49-F238E27FC236}">
                    <a16:creationId xmlns:a16="http://schemas.microsoft.com/office/drawing/2014/main" id="{BF27A662-9C8A-46D7-D8EB-644D242CF6CE}"/>
                  </a:ext>
                </a:extLst>
              </p:cNvPr>
              <p:cNvGrpSpPr/>
              <p:nvPr/>
            </p:nvGrpSpPr>
            <p:grpSpPr>
              <a:xfrm rot="21312912">
                <a:off x="36354" y="879944"/>
                <a:ext cx="2863164" cy="991252"/>
                <a:chOff x="489405" y="1245820"/>
                <a:chExt cx="6691361" cy="2022565"/>
              </a:xfrm>
            </p:grpSpPr>
            <p:sp>
              <p:nvSpPr>
                <p:cNvPr id="25" name="Flowchart: Summing Junction 2">
                  <a:extLst>
                    <a:ext uri="{FF2B5EF4-FFF2-40B4-BE49-F238E27FC236}">
                      <a16:creationId xmlns:a16="http://schemas.microsoft.com/office/drawing/2014/main" id="{2F51AF68-C81C-B7A7-1DAE-D561A8504675}"/>
                    </a:ext>
                  </a:extLst>
                </p:cNvPr>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a:extLst>
                    <a:ext uri="{FF2B5EF4-FFF2-40B4-BE49-F238E27FC236}">
                      <a16:creationId xmlns:a16="http://schemas.microsoft.com/office/drawing/2014/main" id="{09F4DE1A-2250-6546-9D71-11987C34A3CA}"/>
                    </a:ext>
                  </a:extLst>
                </p:cNvPr>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a:extLst>
                    <a:ext uri="{FF2B5EF4-FFF2-40B4-BE49-F238E27FC236}">
                      <a16:creationId xmlns:a16="http://schemas.microsoft.com/office/drawing/2014/main" id="{41DE2CE2-1F2A-6352-D2A8-0E3DAE21FB22}"/>
                    </a:ext>
                  </a:extLst>
                </p:cNvPr>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a:extLst>
                    <a:ext uri="{FF2B5EF4-FFF2-40B4-BE49-F238E27FC236}">
                      <a16:creationId xmlns:a16="http://schemas.microsoft.com/office/drawing/2014/main" id="{48C95B67-3AB0-F0FF-A7EA-3B070DC20DEB}"/>
                    </a:ext>
                  </a:extLst>
                </p:cNvPr>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a:extLst>
                    <a:ext uri="{FF2B5EF4-FFF2-40B4-BE49-F238E27FC236}">
                      <a16:creationId xmlns:a16="http://schemas.microsoft.com/office/drawing/2014/main" id="{4565B28E-A539-B1F3-96A2-78EC38433DE4}"/>
                    </a:ext>
                  </a:extLst>
                </p:cNvPr>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2">
                <a:extLst>
                  <a:ext uri="{FF2B5EF4-FFF2-40B4-BE49-F238E27FC236}">
                    <a16:creationId xmlns:a16="http://schemas.microsoft.com/office/drawing/2014/main" id="{A3EEC729-A973-234F-C7F3-A70A95849D99}"/>
                  </a:ext>
                </a:extLst>
              </p:cNvPr>
              <p:cNvGrpSpPr/>
              <p:nvPr/>
            </p:nvGrpSpPr>
            <p:grpSpPr>
              <a:xfrm rot="21312912">
                <a:off x="2572394" y="1553773"/>
                <a:ext cx="2856140" cy="860222"/>
                <a:chOff x="539805" y="1377992"/>
                <a:chExt cx="6674948" cy="1755208"/>
              </a:xfrm>
            </p:grpSpPr>
            <p:sp>
              <p:nvSpPr>
                <p:cNvPr id="20" name="Flowchart: Summing Junction 19">
                  <a:extLst>
                    <a:ext uri="{FF2B5EF4-FFF2-40B4-BE49-F238E27FC236}">
                      <a16:creationId xmlns:a16="http://schemas.microsoft.com/office/drawing/2014/main" id="{82EF9962-7D57-BFAF-CB64-DDF29CF58849}"/>
                    </a:ext>
                  </a:extLst>
                </p:cNvPr>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a:extLst>
                    <a:ext uri="{FF2B5EF4-FFF2-40B4-BE49-F238E27FC236}">
                      <a16:creationId xmlns:a16="http://schemas.microsoft.com/office/drawing/2014/main" id="{3A7190A7-F3C9-1788-202D-F583F89831EC}"/>
                    </a:ext>
                  </a:extLst>
                </p:cNvPr>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a:extLst>
                    <a:ext uri="{FF2B5EF4-FFF2-40B4-BE49-F238E27FC236}">
                      <a16:creationId xmlns:a16="http://schemas.microsoft.com/office/drawing/2014/main" id="{6F8DB8CF-CADB-547F-3206-4F6E06DC0068}"/>
                    </a:ext>
                  </a:extLst>
                </p:cNvPr>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a:extLst>
                    <a:ext uri="{FF2B5EF4-FFF2-40B4-BE49-F238E27FC236}">
                      <a16:creationId xmlns:a16="http://schemas.microsoft.com/office/drawing/2014/main" id="{CB6FB01A-5452-3F00-F6ED-A274BF6B6424}"/>
                    </a:ext>
                  </a:extLst>
                </p:cNvPr>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a:extLst>
                    <a:ext uri="{FF2B5EF4-FFF2-40B4-BE49-F238E27FC236}">
                      <a16:creationId xmlns:a16="http://schemas.microsoft.com/office/drawing/2014/main" id="{F115595C-3767-01CD-4CF6-3765E62D26CE}"/>
                    </a:ext>
                  </a:extLst>
                </p:cNvPr>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9">
              <a:extLst>
                <a:ext uri="{FF2B5EF4-FFF2-40B4-BE49-F238E27FC236}">
                  <a16:creationId xmlns:a16="http://schemas.microsoft.com/office/drawing/2014/main" id="{5921ADD4-5712-8A95-5CAD-F9A273AACD52}"/>
                </a:ext>
              </a:extLst>
            </p:cNvPr>
            <p:cNvGrpSpPr/>
            <p:nvPr/>
          </p:nvGrpSpPr>
          <p:grpSpPr>
            <a:xfrm rot="387251" flipH="1">
              <a:off x="5025886" y="858629"/>
              <a:ext cx="5201415" cy="1701351"/>
              <a:chOff x="150023" y="771899"/>
              <a:chExt cx="5201415" cy="1701351"/>
            </a:xfrm>
          </p:grpSpPr>
          <p:grpSp>
            <p:nvGrpSpPr>
              <p:cNvPr id="6" name="Group 15">
                <a:extLst>
                  <a:ext uri="{FF2B5EF4-FFF2-40B4-BE49-F238E27FC236}">
                    <a16:creationId xmlns:a16="http://schemas.microsoft.com/office/drawing/2014/main" id="{3878D7E9-7869-B407-A310-F97BC9EDB164}"/>
                  </a:ext>
                </a:extLst>
              </p:cNvPr>
              <p:cNvGrpSpPr/>
              <p:nvPr/>
            </p:nvGrpSpPr>
            <p:grpSpPr>
              <a:xfrm rot="21312912">
                <a:off x="150023" y="771899"/>
                <a:ext cx="2744981" cy="1094547"/>
                <a:chOff x="765606" y="1035054"/>
                <a:chExt cx="6415160" cy="2233331"/>
              </a:xfrm>
            </p:grpSpPr>
            <p:sp>
              <p:nvSpPr>
                <p:cNvPr id="13" name="Flowchart: Summing Junction 2">
                  <a:extLst>
                    <a:ext uri="{FF2B5EF4-FFF2-40B4-BE49-F238E27FC236}">
                      <a16:creationId xmlns:a16="http://schemas.microsoft.com/office/drawing/2014/main" id="{CE5B0B7A-23EF-CEEF-DC76-DDA8410D3F91}"/>
                    </a:ext>
                  </a:extLst>
                </p:cNvPr>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a:extLst>
                    <a:ext uri="{FF2B5EF4-FFF2-40B4-BE49-F238E27FC236}">
                      <a16:creationId xmlns:a16="http://schemas.microsoft.com/office/drawing/2014/main" id="{87A8F636-02C8-864B-856E-0376CE8EA7D8}"/>
                    </a:ext>
                  </a:extLst>
                </p:cNvPr>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a:extLst>
                    <a:ext uri="{FF2B5EF4-FFF2-40B4-BE49-F238E27FC236}">
                      <a16:creationId xmlns:a16="http://schemas.microsoft.com/office/drawing/2014/main" id="{A701DB86-DFC5-C904-911F-11A22968D822}"/>
                    </a:ext>
                  </a:extLst>
                </p:cNvPr>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a:extLst>
                    <a:ext uri="{FF2B5EF4-FFF2-40B4-BE49-F238E27FC236}">
                      <a16:creationId xmlns:a16="http://schemas.microsoft.com/office/drawing/2014/main" id="{9E1BF43A-8CDD-DACA-B235-CBEC2CD8B226}"/>
                    </a:ext>
                  </a:extLst>
                </p:cNvPr>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a:extLst>
                    <a:ext uri="{FF2B5EF4-FFF2-40B4-BE49-F238E27FC236}">
                      <a16:creationId xmlns:a16="http://schemas.microsoft.com/office/drawing/2014/main" id="{0B760D07-D08C-382B-5F44-E9F98EBD43AE}"/>
                    </a:ext>
                  </a:extLst>
                </p:cNvPr>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2">
                <a:extLst>
                  <a:ext uri="{FF2B5EF4-FFF2-40B4-BE49-F238E27FC236}">
                    <a16:creationId xmlns:a16="http://schemas.microsoft.com/office/drawing/2014/main" id="{0AA42F42-CF8D-3B13-F460-F86FA37DCD0C}"/>
                  </a:ext>
                </a:extLst>
              </p:cNvPr>
              <p:cNvGrpSpPr/>
              <p:nvPr/>
            </p:nvGrpSpPr>
            <p:grpSpPr>
              <a:xfrm rot="21312912">
                <a:off x="2574870" y="1556994"/>
                <a:ext cx="2776568" cy="916256"/>
                <a:chOff x="539805" y="1377992"/>
                <a:chExt cx="6488985" cy="1869541"/>
              </a:xfrm>
            </p:grpSpPr>
            <p:sp>
              <p:nvSpPr>
                <p:cNvPr id="8" name="Flowchart: Summing Junction 7">
                  <a:extLst>
                    <a:ext uri="{FF2B5EF4-FFF2-40B4-BE49-F238E27FC236}">
                      <a16:creationId xmlns:a16="http://schemas.microsoft.com/office/drawing/2014/main" id="{D3254371-7202-D36D-04C1-97E874BC3013}"/>
                    </a:ext>
                  </a:extLst>
                </p:cNvPr>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Summing Junction 8">
                  <a:extLst>
                    <a:ext uri="{FF2B5EF4-FFF2-40B4-BE49-F238E27FC236}">
                      <a16:creationId xmlns:a16="http://schemas.microsoft.com/office/drawing/2014/main" id="{30E5BB9A-0D37-0E09-C395-4C3C15A40977}"/>
                    </a:ext>
                  </a:extLst>
                </p:cNvPr>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umming Junction 9">
                  <a:extLst>
                    <a:ext uri="{FF2B5EF4-FFF2-40B4-BE49-F238E27FC236}">
                      <a16:creationId xmlns:a16="http://schemas.microsoft.com/office/drawing/2014/main" id="{371F78EB-920E-CF47-7F54-B9B0477D8278}"/>
                    </a:ext>
                  </a:extLst>
                </p:cNvPr>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umming Junction 10">
                  <a:extLst>
                    <a:ext uri="{FF2B5EF4-FFF2-40B4-BE49-F238E27FC236}">
                      <a16:creationId xmlns:a16="http://schemas.microsoft.com/office/drawing/2014/main" id="{95BECAA2-C037-EEE9-6886-628EE23FE8A4}"/>
                    </a:ext>
                  </a:extLst>
                </p:cNvPr>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Summing Junction 11">
                  <a:extLst>
                    <a:ext uri="{FF2B5EF4-FFF2-40B4-BE49-F238E27FC236}">
                      <a16:creationId xmlns:a16="http://schemas.microsoft.com/office/drawing/2014/main" id="{6507E674-D044-29C1-0BF9-1A9E2A02C1B4}"/>
                    </a:ext>
                  </a:extLst>
                </p:cNvPr>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 name="Group 97">
            <a:extLst>
              <a:ext uri="{FF2B5EF4-FFF2-40B4-BE49-F238E27FC236}">
                <a16:creationId xmlns:a16="http://schemas.microsoft.com/office/drawing/2014/main" id="{6220DC5F-2359-E6CB-1A64-8F2F5F4BCFD9}"/>
              </a:ext>
            </a:extLst>
          </p:cNvPr>
          <p:cNvGrpSpPr/>
          <p:nvPr/>
        </p:nvGrpSpPr>
        <p:grpSpPr>
          <a:xfrm>
            <a:off x="4136579" y="266699"/>
            <a:ext cx="2971800" cy="6324601"/>
            <a:chOff x="2971799" y="1143000"/>
            <a:chExt cx="2971800" cy="6324601"/>
          </a:xfrm>
        </p:grpSpPr>
        <p:grpSp>
          <p:nvGrpSpPr>
            <p:cNvPr id="31" name="Group 81">
              <a:extLst>
                <a:ext uri="{FF2B5EF4-FFF2-40B4-BE49-F238E27FC236}">
                  <a16:creationId xmlns:a16="http://schemas.microsoft.com/office/drawing/2014/main" id="{921A3999-292D-8A28-064E-FB622CA3CAD1}"/>
                </a:ext>
              </a:extLst>
            </p:cNvPr>
            <p:cNvGrpSpPr/>
            <p:nvPr/>
          </p:nvGrpSpPr>
          <p:grpSpPr>
            <a:xfrm>
              <a:off x="2971799" y="1143000"/>
              <a:ext cx="2971800" cy="6324601"/>
              <a:chOff x="201385" y="2209800"/>
              <a:chExt cx="2653393" cy="5646965"/>
            </a:xfrm>
          </p:grpSpPr>
          <p:grpSp>
            <p:nvGrpSpPr>
              <p:cNvPr id="33" name="Group 28">
                <a:extLst>
                  <a:ext uri="{FF2B5EF4-FFF2-40B4-BE49-F238E27FC236}">
                    <a16:creationId xmlns:a16="http://schemas.microsoft.com/office/drawing/2014/main" id="{68D953D9-305B-F1E1-F1D0-5719C7C0E9D3}"/>
                  </a:ext>
                </a:extLst>
              </p:cNvPr>
              <p:cNvGrpSpPr/>
              <p:nvPr/>
            </p:nvGrpSpPr>
            <p:grpSpPr>
              <a:xfrm rot="179812">
                <a:off x="1585735" y="2284873"/>
                <a:ext cx="381000" cy="2371574"/>
                <a:chOff x="1066800" y="3124199"/>
                <a:chExt cx="381000" cy="2438401"/>
              </a:xfrm>
            </p:grpSpPr>
            <p:sp>
              <p:nvSpPr>
                <p:cNvPr id="45" name="Rectangle 44">
                  <a:extLst>
                    <a:ext uri="{FF2B5EF4-FFF2-40B4-BE49-F238E27FC236}">
                      <a16:creationId xmlns:a16="http://schemas.microsoft.com/office/drawing/2014/main" id="{97FA7CB2-BF20-0592-8C6C-91DD70A1375F}"/>
                    </a:ext>
                  </a:extLst>
                </p:cNvPr>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a:extLst>
                    <a:ext uri="{FF2B5EF4-FFF2-40B4-BE49-F238E27FC236}">
                      <a16:creationId xmlns:a16="http://schemas.microsoft.com/office/drawing/2014/main" id="{AE75B873-D1D9-7CF8-1202-7C758BDC4851}"/>
                    </a:ext>
                  </a:extLst>
                </p:cNvPr>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Wave 33">
                <a:extLst>
                  <a:ext uri="{FF2B5EF4-FFF2-40B4-BE49-F238E27FC236}">
                    <a16:creationId xmlns:a16="http://schemas.microsoft.com/office/drawing/2014/main" id="{2DD7B389-C212-70E5-2A72-16678A1FB8F5}"/>
                  </a:ext>
                </a:extLst>
              </p:cNvPr>
              <p:cNvSpPr/>
              <p:nvPr/>
            </p:nvSpPr>
            <p:spPr>
              <a:xfrm rot="5400000">
                <a:off x="-172811" y="4829175"/>
                <a:ext cx="3401786" cy="265339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9">
                <a:extLst>
                  <a:ext uri="{FF2B5EF4-FFF2-40B4-BE49-F238E27FC236}">
                    <a16:creationId xmlns:a16="http://schemas.microsoft.com/office/drawing/2014/main" id="{689E93DB-025E-DF2A-81EE-546C08680EBA}"/>
                  </a:ext>
                </a:extLst>
              </p:cNvPr>
              <p:cNvGrpSpPr/>
              <p:nvPr/>
            </p:nvGrpSpPr>
            <p:grpSpPr>
              <a:xfrm>
                <a:off x="1295400" y="2209800"/>
                <a:ext cx="506505" cy="2438400"/>
                <a:chOff x="533400" y="3124200"/>
                <a:chExt cx="506505" cy="2438400"/>
              </a:xfrm>
            </p:grpSpPr>
            <p:sp>
              <p:nvSpPr>
                <p:cNvPr id="43" name="Rectangle 42">
                  <a:extLst>
                    <a:ext uri="{FF2B5EF4-FFF2-40B4-BE49-F238E27FC236}">
                      <a16:creationId xmlns:a16="http://schemas.microsoft.com/office/drawing/2014/main" id="{89413301-58F9-2512-8473-51A9E1142D02}"/>
                    </a:ext>
                  </a:extLst>
                </p:cNvPr>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a:extLst>
                    <a:ext uri="{FF2B5EF4-FFF2-40B4-BE49-F238E27FC236}">
                      <a16:creationId xmlns:a16="http://schemas.microsoft.com/office/drawing/2014/main" id="{C59D03BA-85E1-6BEA-E632-FC2EC9992A99}"/>
                    </a:ext>
                  </a:extLst>
                </p:cNvPr>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a:extLst>
                  <a:ext uri="{FF2B5EF4-FFF2-40B4-BE49-F238E27FC236}">
                    <a16:creationId xmlns:a16="http://schemas.microsoft.com/office/drawing/2014/main" id="{C34E0CAB-F65D-C773-480F-D92706C14351}"/>
                  </a:ext>
                </a:extLst>
              </p:cNvPr>
              <p:cNvSpPr/>
              <p:nvPr/>
            </p:nvSpPr>
            <p:spPr>
              <a:xfrm>
                <a:off x="1757082" y="36844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17C4BA4-63A4-C590-AB6A-E1AEFC64A596}"/>
                  </a:ext>
                </a:extLst>
              </p:cNvPr>
              <p:cNvGrpSpPr/>
              <p:nvPr/>
            </p:nvGrpSpPr>
            <p:grpSpPr>
              <a:xfrm>
                <a:off x="1295400" y="3124200"/>
                <a:ext cx="533400" cy="457200"/>
                <a:chOff x="1676400" y="4267200"/>
                <a:chExt cx="1447800" cy="1143000"/>
              </a:xfrm>
            </p:grpSpPr>
            <p:grpSp>
              <p:nvGrpSpPr>
                <p:cNvPr id="38" name="Group 36">
                  <a:extLst>
                    <a:ext uri="{FF2B5EF4-FFF2-40B4-BE49-F238E27FC236}">
                      <a16:creationId xmlns:a16="http://schemas.microsoft.com/office/drawing/2014/main" id="{1639A4DC-9D63-9D36-4FCC-38135F0D604B}"/>
                    </a:ext>
                  </a:extLst>
                </p:cNvPr>
                <p:cNvGrpSpPr/>
                <p:nvPr/>
              </p:nvGrpSpPr>
              <p:grpSpPr>
                <a:xfrm>
                  <a:off x="1676400" y="4267200"/>
                  <a:ext cx="1447800" cy="1143000"/>
                  <a:chOff x="1770529" y="2122655"/>
                  <a:chExt cx="1963271" cy="1524000"/>
                </a:xfrm>
              </p:grpSpPr>
              <p:sp>
                <p:nvSpPr>
                  <p:cNvPr id="40" name="Rounded Rectangle 89">
                    <a:extLst>
                      <a:ext uri="{FF2B5EF4-FFF2-40B4-BE49-F238E27FC236}">
                        <a16:creationId xmlns:a16="http://schemas.microsoft.com/office/drawing/2014/main" id="{F29D4CDA-8758-0EB3-92CC-F318F75565F4}"/>
                      </a:ext>
                    </a:extLst>
                  </p:cNvPr>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90">
                    <a:extLst>
                      <a:ext uri="{FF2B5EF4-FFF2-40B4-BE49-F238E27FC236}">
                        <a16:creationId xmlns:a16="http://schemas.microsoft.com/office/drawing/2014/main" id="{E6D89B7A-5898-E0AB-FD3D-FE66351A1121}"/>
                      </a:ext>
                    </a:extLst>
                  </p:cNvPr>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0392928-72B8-DE44-286F-213C6DE09C6D}"/>
                      </a:ext>
                    </a:extLst>
                  </p:cNvPr>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a:extLst>
                    <a:ext uri="{FF2B5EF4-FFF2-40B4-BE49-F238E27FC236}">
                      <a16:creationId xmlns:a16="http://schemas.microsoft.com/office/drawing/2014/main" id="{301204FA-46CE-073C-9F8B-1A4052AEFC1D}"/>
                    </a:ext>
                  </a:extLst>
                </p:cNvPr>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Rectangle 31">
              <a:extLst>
                <a:ext uri="{FF2B5EF4-FFF2-40B4-BE49-F238E27FC236}">
                  <a16:creationId xmlns:a16="http://schemas.microsoft.com/office/drawing/2014/main" id="{193DE4D6-2B49-061D-8476-28AD1C726635}"/>
                </a:ext>
              </a:extLst>
            </p:cNvPr>
            <p:cNvSpPr/>
            <p:nvPr/>
          </p:nvSpPr>
          <p:spPr>
            <a:xfrm>
              <a:off x="3352800" y="4773429"/>
              <a:ext cx="2590799" cy="584775"/>
            </a:xfrm>
            <a:prstGeom prst="rect">
              <a:avLst/>
            </a:prstGeom>
          </p:spPr>
          <p:txBody>
            <a:bodyPr wrap="square">
              <a:spAutoFit/>
            </a:bodyPr>
            <a:lstStyle/>
            <a:p>
              <a:pPr algn="just"/>
              <a:r>
                <a:rPr lang="en-US" sz="3200" dirty="0">
                  <a:latin typeface="Narkisim" panose="020E0502050101010101" pitchFamily="34" charset="-79"/>
                  <a:cs typeface="Narkisim" panose="020E0502050101010101" pitchFamily="34" charset="-79"/>
                </a:rPr>
                <a:t>3 Nephi 14</a:t>
              </a:r>
            </a:p>
          </p:txBody>
        </p:sp>
      </p:grpSp>
      <p:sp>
        <p:nvSpPr>
          <p:cNvPr id="47" name="Rectangle 46">
            <a:extLst>
              <a:ext uri="{FF2B5EF4-FFF2-40B4-BE49-F238E27FC236}">
                <a16:creationId xmlns:a16="http://schemas.microsoft.com/office/drawing/2014/main" id="{CBDF15A6-AD27-EF66-40BD-F0B790E241BA}"/>
              </a:ext>
            </a:extLst>
          </p:cNvPr>
          <p:cNvSpPr/>
          <p:nvPr/>
        </p:nvSpPr>
        <p:spPr>
          <a:xfrm>
            <a:off x="2180647" y="950066"/>
            <a:ext cx="9144000" cy="707886"/>
          </a:xfrm>
          <a:prstGeom prst="rect">
            <a:avLst/>
          </a:prstGeom>
        </p:spPr>
        <p:txBody>
          <a:bodyPr wrap="square">
            <a:spAutoFit/>
          </a:bodyPr>
          <a:lstStyle/>
          <a:p>
            <a:pPr algn="ctr"/>
            <a:r>
              <a:rPr lang="en-US" sz="4000" dirty="0">
                <a:latin typeface="Narkisim" panose="020E0502050101010101" pitchFamily="34" charset="-79"/>
              </a:rPr>
              <a:t>Judge not,         that ye be not judged</a:t>
            </a:r>
          </a:p>
        </p:txBody>
      </p:sp>
    </p:spTree>
    <p:extLst>
      <p:ext uri="{BB962C8B-B14F-4D97-AF65-F5344CB8AC3E}">
        <p14:creationId xmlns:p14="http://schemas.microsoft.com/office/powerpoint/2010/main" val="642307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F1CAF8-BECF-427A-ADC6-53947A2D6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08230" y="206722"/>
            <a:ext cx="7288794" cy="5816977"/>
          </a:xfrm>
          <a:prstGeom prst="rect">
            <a:avLst/>
          </a:prstGeom>
        </p:spPr>
        <p:txBody>
          <a:bodyPr wrap="square">
            <a:spAutoFit/>
          </a:bodyPr>
          <a:lstStyle/>
          <a:p>
            <a:pPr fontAlgn="base"/>
            <a:r>
              <a:rPr lang="en-US" b="1" dirty="0"/>
              <a:t>A young couple, Lisa and John, moved into a new neighborhood. One morning while they were eating breakfast, Lisa looked out the window and watched her next-door neighbor hanging out her wash.</a:t>
            </a:r>
          </a:p>
          <a:p>
            <a:pPr fontAlgn="base"/>
            <a:endParaRPr lang="en-US" b="1" dirty="0"/>
          </a:p>
          <a:p>
            <a:pPr fontAlgn="base"/>
            <a:r>
              <a:rPr lang="en-US" b="1" dirty="0"/>
              <a:t>“‘That laundry’s not clean!’ Lisa exclaimed. ‘Our neighbor doesn’t know how to get clothes clean!’</a:t>
            </a:r>
          </a:p>
          <a:p>
            <a:pPr fontAlgn="base"/>
            <a:endParaRPr lang="en-US" b="1" dirty="0">
              <a:solidFill>
                <a:schemeClr val="bg1"/>
              </a:solidFill>
            </a:endParaRPr>
          </a:p>
          <a:p>
            <a:pPr fontAlgn="base"/>
            <a:r>
              <a:rPr lang="en-US" b="1" dirty="0"/>
              <a:t>“John looked on but remained silent.</a:t>
            </a:r>
          </a:p>
          <a:p>
            <a:pPr fontAlgn="base"/>
            <a:endParaRPr lang="en-US" b="1" dirty="0">
              <a:solidFill>
                <a:schemeClr val="bg1"/>
              </a:solidFill>
            </a:endParaRPr>
          </a:p>
          <a:p>
            <a:pPr fontAlgn="base"/>
            <a:r>
              <a:rPr lang="en-US" b="1" dirty="0">
                <a:solidFill>
                  <a:schemeClr val="bg1"/>
                </a:solidFill>
              </a:rPr>
              <a:t>“Every time her neighbor would hang her wash to dry, Lisa would make the same comments.</a:t>
            </a:r>
          </a:p>
          <a:p>
            <a:pPr fontAlgn="base"/>
            <a:endParaRPr lang="en-US" b="1" dirty="0">
              <a:solidFill>
                <a:schemeClr val="bg1"/>
              </a:solidFill>
            </a:endParaRPr>
          </a:p>
          <a:p>
            <a:pPr fontAlgn="base"/>
            <a:r>
              <a:rPr lang="en-US" b="1" dirty="0">
                <a:solidFill>
                  <a:schemeClr val="bg1"/>
                </a:solidFill>
              </a:rPr>
              <a:t>“A few weeks later Lisa was surprised to glance out her window and see a nice, clean wash hanging in her neighbor’s yard. She said to her husband, ‘Look, John—she’s finally learned how to wash correctly! I wonder how she did it.’</a:t>
            </a:r>
          </a:p>
          <a:p>
            <a:pPr fontAlgn="base"/>
            <a:endParaRPr lang="en-US" b="1" dirty="0">
              <a:solidFill>
                <a:schemeClr val="bg1"/>
              </a:solidFill>
            </a:endParaRPr>
          </a:p>
          <a:p>
            <a:pPr fontAlgn="base"/>
            <a:r>
              <a:rPr lang="en-US" b="1" dirty="0">
                <a:solidFill>
                  <a:schemeClr val="bg1"/>
                </a:solidFill>
              </a:rPr>
              <a:t>“John replied, ‘Well, dear, I have the answer for you. </a:t>
            </a:r>
          </a:p>
          <a:p>
            <a:pPr fontAlgn="base"/>
            <a:r>
              <a:rPr lang="en-US" b="1" dirty="0">
                <a:solidFill>
                  <a:schemeClr val="bg1"/>
                </a:solidFill>
              </a:rPr>
              <a:t>You’ll be interested to know that I got up early this morning and washed our windows!’” </a:t>
            </a:r>
          </a:p>
          <a:p>
            <a:pPr fontAlgn="base"/>
            <a:r>
              <a:rPr lang="en-US" sz="1200" b="1" dirty="0">
                <a:solidFill>
                  <a:schemeClr val="bg1"/>
                </a:solidFill>
              </a:rPr>
              <a:t>President Thomas S. Monson</a:t>
            </a:r>
          </a:p>
        </p:txBody>
      </p:sp>
      <p:pic>
        <p:nvPicPr>
          <p:cNvPr id="6" name="Picture 5">
            <a:extLst>
              <a:ext uri="{FF2B5EF4-FFF2-40B4-BE49-F238E27FC236}">
                <a16:creationId xmlns:a16="http://schemas.microsoft.com/office/drawing/2014/main" id="{833D820B-4A4F-4153-84B0-3F1C77B5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820" y="2297699"/>
            <a:ext cx="2200275" cy="1838325"/>
          </a:xfrm>
          <a:prstGeom prst="rect">
            <a:avLst/>
          </a:prstGeom>
        </p:spPr>
      </p:pic>
      <p:pic>
        <p:nvPicPr>
          <p:cNvPr id="9" name="Picture 8">
            <a:extLst>
              <a:ext uri="{FF2B5EF4-FFF2-40B4-BE49-F238E27FC236}">
                <a16:creationId xmlns:a16="http://schemas.microsoft.com/office/drawing/2014/main" id="{998CB1DF-3EC7-4CCD-9B9E-5D556B1D0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501" y="4400889"/>
            <a:ext cx="2895600" cy="1933575"/>
          </a:xfrm>
          <a:prstGeom prst="rect">
            <a:avLst/>
          </a:prstGeom>
        </p:spPr>
      </p:pic>
      <p:pic>
        <p:nvPicPr>
          <p:cNvPr id="12" name="Picture 11">
            <a:extLst>
              <a:ext uri="{FF2B5EF4-FFF2-40B4-BE49-F238E27FC236}">
                <a16:creationId xmlns:a16="http://schemas.microsoft.com/office/drawing/2014/main" id="{37A5A960-9F8D-41BB-BCC1-C2661E342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367" y="307284"/>
            <a:ext cx="2857899" cy="1571844"/>
          </a:xfrm>
          <a:prstGeom prst="rect">
            <a:avLst/>
          </a:prstGeom>
        </p:spPr>
      </p:pic>
    </p:spTree>
    <p:extLst>
      <p:ext uri="{BB962C8B-B14F-4D97-AF65-F5344CB8AC3E}">
        <p14:creationId xmlns:p14="http://schemas.microsoft.com/office/powerpoint/2010/main" val="41354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1923D676-E913-4AC0-9B45-62B16F7FA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Group 51"/>
          <p:cNvGrpSpPr/>
          <p:nvPr/>
        </p:nvGrpSpPr>
        <p:grpSpPr>
          <a:xfrm>
            <a:off x="63373" y="2895601"/>
            <a:ext cx="12041109" cy="1237519"/>
            <a:chOff x="36354" y="858629"/>
            <a:chExt cx="10190947" cy="1701351"/>
          </a:xfrm>
        </p:grpSpPr>
        <p:grpSp>
          <p:nvGrpSpPr>
            <p:cNvPr id="53" name="Group 48"/>
            <p:cNvGrpSpPr/>
            <p:nvPr/>
          </p:nvGrpSpPr>
          <p:grpSpPr>
            <a:xfrm rot="21364714">
              <a:off x="36354" y="879944"/>
              <a:ext cx="5392180" cy="1534051"/>
              <a:chOff x="36354" y="879944"/>
              <a:chExt cx="5392180" cy="1534051"/>
            </a:xfrm>
          </p:grpSpPr>
          <p:grpSp>
            <p:nvGrpSpPr>
              <p:cNvPr id="67" name="Group 15"/>
              <p:cNvGrpSpPr/>
              <p:nvPr/>
            </p:nvGrpSpPr>
            <p:grpSpPr>
              <a:xfrm rot="21312912">
                <a:off x="36354" y="879944"/>
                <a:ext cx="2863164" cy="991252"/>
                <a:chOff x="489405" y="1245820"/>
                <a:chExt cx="6691361" cy="2022565"/>
              </a:xfrm>
            </p:grpSpPr>
            <p:sp>
              <p:nvSpPr>
                <p:cNvPr id="74"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Summing Junction 74"/>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umming Junction 75"/>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umming Junction 76"/>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umming Junction 77"/>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42"/>
              <p:cNvGrpSpPr/>
              <p:nvPr/>
            </p:nvGrpSpPr>
            <p:grpSpPr>
              <a:xfrm rot="21312912">
                <a:off x="2572394" y="1553773"/>
                <a:ext cx="2856140" cy="860222"/>
                <a:chOff x="539805" y="1377992"/>
                <a:chExt cx="6674948" cy="1755208"/>
              </a:xfrm>
            </p:grpSpPr>
            <p:sp>
              <p:nvSpPr>
                <p:cNvPr id="69" name="Flowchart: Summing Junction 68"/>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9"/>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Summing Junction 72"/>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49"/>
            <p:cNvGrpSpPr/>
            <p:nvPr/>
          </p:nvGrpSpPr>
          <p:grpSpPr>
            <a:xfrm rot="387251" flipH="1">
              <a:off x="5025886" y="858629"/>
              <a:ext cx="5201415" cy="1701351"/>
              <a:chOff x="150023" y="771899"/>
              <a:chExt cx="5201415" cy="1701351"/>
            </a:xfrm>
          </p:grpSpPr>
          <p:grpSp>
            <p:nvGrpSpPr>
              <p:cNvPr id="55" name="Group 15"/>
              <p:cNvGrpSpPr/>
              <p:nvPr/>
            </p:nvGrpSpPr>
            <p:grpSpPr>
              <a:xfrm rot="21312912">
                <a:off x="150023" y="771899"/>
                <a:ext cx="2744981" cy="1094547"/>
                <a:chOff x="765606" y="1035054"/>
                <a:chExt cx="6415160" cy="2233331"/>
              </a:xfrm>
            </p:grpSpPr>
            <p:sp>
              <p:nvSpPr>
                <p:cNvPr id="62"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42"/>
              <p:cNvGrpSpPr/>
              <p:nvPr/>
            </p:nvGrpSpPr>
            <p:grpSpPr>
              <a:xfrm rot="21312912">
                <a:off x="2574870" y="1556994"/>
                <a:ext cx="2776568" cy="916256"/>
                <a:chOff x="539805" y="1377992"/>
                <a:chExt cx="6488985" cy="1869541"/>
              </a:xfrm>
            </p:grpSpPr>
            <p:sp>
              <p:nvSpPr>
                <p:cNvPr id="57" name="Flowchart: Summing Junction 56"/>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Rectangle 2"/>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Judge not, that ye be not judged</a:t>
            </a:r>
          </a:p>
        </p:txBody>
      </p:sp>
      <p:grpSp>
        <p:nvGrpSpPr>
          <p:cNvPr id="80" name="Group 79"/>
          <p:cNvGrpSpPr/>
          <p:nvPr/>
        </p:nvGrpSpPr>
        <p:grpSpPr>
          <a:xfrm>
            <a:off x="8984672" y="1295400"/>
            <a:ext cx="2209800" cy="4343400"/>
            <a:chOff x="6172200" y="1371600"/>
            <a:chExt cx="2209800" cy="4343400"/>
          </a:xfrm>
        </p:grpSpPr>
        <p:grpSp>
          <p:nvGrpSpPr>
            <p:cNvPr id="5" name="Group 4"/>
            <p:cNvGrpSpPr/>
            <p:nvPr/>
          </p:nvGrpSpPr>
          <p:grpSpPr>
            <a:xfrm>
              <a:off x="6172200" y="1371600"/>
              <a:ext cx="2209800" cy="4343400"/>
              <a:chOff x="-228600" y="3124200"/>
              <a:chExt cx="2209800" cy="4343400"/>
            </a:xfrm>
          </p:grpSpPr>
          <p:grpSp>
            <p:nvGrpSpPr>
              <p:cNvPr id="6" name="Group 28"/>
              <p:cNvGrpSpPr/>
              <p:nvPr/>
            </p:nvGrpSpPr>
            <p:grpSpPr>
              <a:xfrm rot="179812">
                <a:off x="823735" y="3199273"/>
                <a:ext cx="381000" cy="2371574"/>
                <a:chOff x="1066800" y="3124199"/>
                <a:chExt cx="381000" cy="2438401"/>
              </a:xfrm>
            </p:grpSpPr>
            <p:sp>
              <p:nvSpPr>
                <p:cNvPr id="18" name="Rectangle 17"/>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ave 6"/>
              <p:cNvSpPr/>
              <p:nvPr/>
            </p:nvSpPr>
            <p:spPr>
              <a:xfrm rot="5400000">
                <a:off x="-228600" y="5257800"/>
                <a:ext cx="2209800" cy="2209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9"/>
              <p:cNvGrpSpPr/>
              <p:nvPr/>
            </p:nvGrpSpPr>
            <p:grpSpPr>
              <a:xfrm>
                <a:off x="533400" y="3124200"/>
                <a:ext cx="506505" cy="2438400"/>
                <a:chOff x="533400" y="3124200"/>
                <a:chExt cx="506505" cy="2438400"/>
              </a:xfrm>
            </p:grpSpPr>
            <p:sp>
              <p:nvSpPr>
                <p:cNvPr id="16" name="Rectangle 15"/>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38"/>
              <p:cNvGrpSpPr/>
              <p:nvPr/>
            </p:nvGrpSpPr>
            <p:grpSpPr>
              <a:xfrm>
                <a:off x="533400" y="4038600"/>
                <a:ext cx="533400" cy="457200"/>
                <a:chOff x="1676400" y="4267200"/>
                <a:chExt cx="1447800" cy="1143000"/>
              </a:xfrm>
            </p:grpSpPr>
            <p:grpSp>
              <p:nvGrpSpPr>
                <p:cNvPr id="11" name="Group 36"/>
                <p:cNvGrpSpPr/>
                <p:nvPr/>
              </p:nvGrpSpPr>
              <p:grpSpPr>
                <a:xfrm>
                  <a:off x="1676400" y="4267200"/>
                  <a:ext cx="1447800" cy="1143000"/>
                  <a:chOff x="1770529" y="2122655"/>
                  <a:chExt cx="1963271" cy="1524000"/>
                </a:xfrm>
              </p:grpSpPr>
              <p:sp>
                <p:nvSpPr>
                  <p:cNvPr id="13" name="Rounded Rectangle 12"/>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p:cNvSpPr/>
            <p:nvPr/>
          </p:nvSpPr>
          <p:spPr>
            <a:xfrm>
              <a:off x="6477000" y="3962400"/>
              <a:ext cx="1676400" cy="1477328"/>
            </a:xfrm>
            <a:prstGeom prst="rect">
              <a:avLst/>
            </a:prstGeom>
          </p:spPr>
          <p:txBody>
            <a:bodyPr wrap="square">
              <a:spAutoFit/>
            </a:bodyPr>
            <a:lstStyle/>
            <a:p>
              <a:pPr algn="ctr"/>
              <a:r>
                <a:rPr lang="en-US" dirty="0"/>
                <a:t> </a:t>
              </a:r>
              <a:r>
                <a:rPr lang="en-US" b="1" dirty="0"/>
                <a:t>We will be judged according to the way we judge others</a:t>
              </a:r>
              <a:endParaRPr lang="en-US" dirty="0"/>
            </a:p>
          </p:txBody>
        </p:sp>
      </p:grpSp>
      <p:grpSp>
        <p:nvGrpSpPr>
          <p:cNvPr id="79" name="Group 78"/>
          <p:cNvGrpSpPr/>
          <p:nvPr/>
        </p:nvGrpSpPr>
        <p:grpSpPr>
          <a:xfrm>
            <a:off x="387928" y="1212273"/>
            <a:ext cx="2209800" cy="4343400"/>
            <a:chOff x="1752600" y="1371600"/>
            <a:chExt cx="2209800" cy="4343400"/>
          </a:xfrm>
        </p:grpSpPr>
        <p:grpSp>
          <p:nvGrpSpPr>
            <p:cNvPr id="34" name="Group 33"/>
            <p:cNvGrpSpPr/>
            <p:nvPr/>
          </p:nvGrpSpPr>
          <p:grpSpPr>
            <a:xfrm>
              <a:off x="1752600" y="1371600"/>
              <a:ext cx="2209800" cy="4343400"/>
              <a:chOff x="-228600" y="3124200"/>
              <a:chExt cx="2209800" cy="4343400"/>
            </a:xfrm>
          </p:grpSpPr>
          <p:grpSp>
            <p:nvGrpSpPr>
              <p:cNvPr id="35" name="Group 28"/>
              <p:cNvGrpSpPr/>
              <p:nvPr/>
            </p:nvGrpSpPr>
            <p:grpSpPr>
              <a:xfrm rot="179812">
                <a:off x="823735" y="3199273"/>
                <a:ext cx="381000" cy="2371574"/>
                <a:chOff x="1066800" y="3124199"/>
                <a:chExt cx="381000" cy="2438401"/>
              </a:xfrm>
            </p:grpSpPr>
            <p:sp>
              <p:nvSpPr>
                <p:cNvPr id="47" name="Rectangle 46"/>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Wave 35"/>
              <p:cNvSpPr/>
              <p:nvPr/>
            </p:nvSpPr>
            <p:spPr>
              <a:xfrm rot="5400000">
                <a:off x="-228600" y="5257800"/>
                <a:ext cx="2209800" cy="2209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9"/>
              <p:cNvGrpSpPr/>
              <p:nvPr/>
            </p:nvGrpSpPr>
            <p:grpSpPr>
              <a:xfrm>
                <a:off x="533400" y="3124200"/>
                <a:ext cx="506505" cy="2438400"/>
                <a:chOff x="533400" y="3124200"/>
                <a:chExt cx="506505" cy="2438400"/>
              </a:xfrm>
            </p:grpSpPr>
            <p:sp>
              <p:nvSpPr>
                <p:cNvPr id="45" name="Rectangle 44"/>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33400" y="4038600"/>
                <a:ext cx="533400" cy="457200"/>
                <a:chOff x="1676400" y="4267200"/>
                <a:chExt cx="1447800" cy="1143000"/>
              </a:xfrm>
            </p:grpSpPr>
            <p:grpSp>
              <p:nvGrpSpPr>
                <p:cNvPr id="40" name="Group 36"/>
                <p:cNvGrpSpPr/>
                <p:nvPr/>
              </p:nvGrpSpPr>
              <p:grpSpPr>
                <a:xfrm>
                  <a:off x="1676400" y="4267200"/>
                  <a:ext cx="1447800" cy="1143000"/>
                  <a:chOff x="1770529" y="2122655"/>
                  <a:chExt cx="1963271" cy="1524000"/>
                </a:xfrm>
              </p:grpSpPr>
              <p:sp>
                <p:nvSpPr>
                  <p:cNvPr id="42" name="Rounded Rectangle 41"/>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Rectangle 48"/>
            <p:cNvSpPr/>
            <p:nvPr/>
          </p:nvSpPr>
          <p:spPr>
            <a:xfrm>
              <a:off x="2057400" y="3962400"/>
              <a:ext cx="1676400" cy="923330"/>
            </a:xfrm>
            <a:prstGeom prst="rect">
              <a:avLst/>
            </a:prstGeom>
          </p:spPr>
          <p:txBody>
            <a:bodyPr wrap="square">
              <a:spAutoFit/>
            </a:bodyPr>
            <a:lstStyle/>
            <a:p>
              <a:pPr algn="ctr"/>
              <a:r>
                <a:rPr lang="en-US" i="1" dirty="0"/>
                <a:t>Mete--</a:t>
              </a:r>
              <a:r>
                <a:rPr lang="en-US" dirty="0"/>
                <a:t> to measure or judge. </a:t>
              </a:r>
            </a:p>
          </p:txBody>
        </p:sp>
      </p:grpSp>
      <p:sp>
        <p:nvSpPr>
          <p:cNvPr id="50" name="Rectangle 49"/>
          <p:cNvSpPr/>
          <p:nvPr/>
        </p:nvSpPr>
        <p:spPr>
          <a:xfrm>
            <a:off x="2358735" y="1233055"/>
            <a:ext cx="3391319" cy="1200329"/>
          </a:xfrm>
          <a:prstGeom prst="rect">
            <a:avLst/>
          </a:prstGeom>
        </p:spPr>
        <p:txBody>
          <a:bodyPr wrap="square">
            <a:spAutoFit/>
          </a:bodyPr>
          <a:lstStyle/>
          <a:p>
            <a:r>
              <a:rPr lang="en-US" b="1" dirty="0"/>
              <a:t>The phrase “with what measure ye mete” refers to the standard a person uses to measure or judge other people.</a:t>
            </a:r>
          </a:p>
        </p:txBody>
      </p:sp>
      <p:sp>
        <p:nvSpPr>
          <p:cNvPr id="51" name="Rectangle 50"/>
          <p:cNvSpPr/>
          <p:nvPr/>
        </p:nvSpPr>
        <p:spPr>
          <a:xfrm>
            <a:off x="84499" y="6407186"/>
            <a:ext cx="1676400" cy="369332"/>
          </a:xfrm>
          <a:prstGeom prst="rect">
            <a:avLst/>
          </a:prstGeom>
        </p:spPr>
        <p:txBody>
          <a:bodyPr wrap="square">
            <a:spAutoFit/>
          </a:bodyPr>
          <a:lstStyle/>
          <a:p>
            <a:pPr algn="ctr"/>
            <a:r>
              <a:rPr lang="en-US" dirty="0"/>
              <a:t>3 Nephi 14:1-2</a:t>
            </a:r>
          </a:p>
        </p:txBody>
      </p:sp>
      <p:grpSp>
        <p:nvGrpSpPr>
          <p:cNvPr id="98" name="Group 97"/>
          <p:cNvGrpSpPr/>
          <p:nvPr/>
        </p:nvGrpSpPr>
        <p:grpSpPr>
          <a:xfrm>
            <a:off x="4714008" y="1111827"/>
            <a:ext cx="2971800" cy="5297424"/>
            <a:chOff x="2971799" y="1143000"/>
            <a:chExt cx="2971800" cy="5297424"/>
          </a:xfrm>
        </p:grpSpPr>
        <p:grpSp>
          <p:nvGrpSpPr>
            <p:cNvPr id="82" name="Group 81"/>
            <p:cNvGrpSpPr/>
            <p:nvPr/>
          </p:nvGrpSpPr>
          <p:grpSpPr>
            <a:xfrm>
              <a:off x="2971799" y="1143000"/>
              <a:ext cx="2971800" cy="5297424"/>
              <a:chOff x="201385" y="2209800"/>
              <a:chExt cx="2653393" cy="4729843"/>
            </a:xfrm>
          </p:grpSpPr>
          <p:grpSp>
            <p:nvGrpSpPr>
              <p:cNvPr id="83" name="Group 28"/>
              <p:cNvGrpSpPr/>
              <p:nvPr/>
            </p:nvGrpSpPr>
            <p:grpSpPr>
              <a:xfrm rot="179812">
                <a:off x="1585735" y="2284873"/>
                <a:ext cx="381000" cy="2371574"/>
                <a:chOff x="1066800" y="3124199"/>
                <a:chExt cx="381000" cy="2438401"/>
              </a:xfrm>
            </p:grpSpPr>
            <p:sp>
              <p:nvSpPr>
                <p:cNvPr id="95" name="Rectangle 94"/>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Delay 9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Wave 83"/>
              <p:cNvSpPr/>
              <p:nvPr/>
            </p:nvSpPr>
            <p:spPr>
              <a:xfrm rot="5400000">
                <a:off x="285750" y="4370614"/>
                <a:ext cx="2484664" cy="265339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9"/>
              <p:cNvGrpSpPr/>
              <p:nvPr/>
            </p:nvGrpSpPr>
            <p:grpSpPr>
              <a:xfrm>
                <a:off x="1295400" y="2209800"/>
                <a:ext cx="506505" cy="2438400"/>
                <a:chOff x="533400" y="3124200"/>
                <a:chExt cx="506505" cy="2438400"/>
              </a:xfrm>
            </p:grpSpPr>
            <p:sp>
              <p:nvSpPr>
                <p:cNvPr id="93" name="Rectangle 9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Delay 9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1757082" y="36844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38"/>
              <p:cNvGrpSpPr/>
              <p:nvPr/>
            </p:nvGrpSpPr>
            <p:grpSpPr>
              <a:xfrm>
                <a:off x="1295400" y="3124200"/>
                <a:ext cx="533400" cy="457200"/>
                <a:chOff x="1676400" y="4267200"/>
                <a:chExt cx="1447800" cy="1143000"/>
              </a:xfrm>
            </p:grpSpPr>
            <p:grpSp>
              <p:nvGrpSpPr>
                <p:cNvPr id="88" name="Group 36"/>
                <p:cNvGrpSpPr/>
                <p:nvPr/>
              </p:nvGrpSpPr>
              <p:grpSpPr>
                <a:xfrm>
                  <a:off x="1676400" y="4267200"/>
                  <a:ext cx="1447800" cy="1143000"/>
                  <a:chOff x="1770529" y="2122655"/>
                  <a:chExt cx="1963271" cy="1524000"/>
                </a:xfrm>
              </p:grpSpPr>
              <p:sp>
                <p:nvSpPr>
                  <p:cNvPr id="90" name="Rounded Rectangle 89"/>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Rectangle 80"/>
            <p:cNvSpPr/>
            <p:nvPr/>
          </p:nvSpPr>
          <p:spPr>
            <a:xfrm>
              <a:off x="3352800" y="3886200"/>
              <a:ext cx="2209800" cy="2431435"/>
            </a:xfrm>
            <a:prstGeom prst="rect">
              <a:avLst/>
            </a:prstGeom>
          </p:spPr>
          <p:txBody>
            <a:bodyPr wrap="square">
              <a:spAutoFit/>
            </a:bodyPr>
            <a:lstStyle/>
            <a:p>
              <a:pPr algn="just"/>
              <a:r>
                <a:rPr lang="en-US" sz="1400" dirty="0"/>
                <a:t>“What I am suggesting is that each of us turn from the negativism that so permeates our society and look for the remarkable good among those with whom we associate, that we speak of one another’s virtues more than we speak of one another’s faults.”</a:t>
              </a:r>
            </a:p>
            <a:p>
              <a:pPr algn="just"/>
              <a:r>
                <a:rPr lang="en-US" sz="1200" dirty="0"/>
                <a:t>Gordon B. Hinckley</a:t>
              </a:r>
            </a:p>
          </p:txBody>
        </p:sp>
        <p:pic>
          <p:nvPicPr>
            <p:cNvPr id="97" name="Picture 96" descr="gordon b hinckley.jpg"/>
            <p:cNvPicPr>
              <a:picLocks noChangeAspect="1"/>
            </p:cNvPicPr>
            <p:nvPr/>
          </p:nvPicPr>
          <p:blipFill>
            <a:blip r:embed="rId3" cstate="print"/>
            <a:srcRect l="10870" t="1698" r="10870" b="22830"/>
            <a:stretch>
              <a:fillRect/>
            </a:stretch>
          </p:blipFill>
          <p:spPr>
            <a:xfrm>
              <a:off x="5181600" y="5867400"/>
              <a:ext cx="329184" cy="457200"/>
            </a:xfrm>
            <a:prstGeom prst="rect">
              <a:avLst/>
            </a:prstGeom>
          </p:spPr>
        </p:pic>
      </p:grpSp>
    </p:spTree>
    <p:extLst>
      <p:ext uri="{BB962C8B-B14F-4D97-AF65-F5344CB8AC3E}">
        <p14:creationId xmlns:p14="http://schemas.microsoft.com/office/powerpoint/2010/main" val="38837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1000"/>
                                        <p:tgtEl>
                                          <p:spTgt spid="98"/>
                                        </p:tgtEl>
                                      </p:cBhvr>
                                    </p:animEffect>
                                    <p:anim calcmode="lin" valueType="num">
                                      <p:cBhvr>
                                        <p:cTn id="19" dur="1000" fill="hold"/>
                                        <p:tgtEl>
                                          <p:spTgt spid="98"/>
                                        </p:tgtEl>
                                        <p:attrNameLst>
                                          <p:attrName>ppt_x</p:attrName>
                                        </p:attrNameLst>
                                      </p:cBhvr>
                                      <p:tavLst>
                                        <p:tav tm="0">
                                          <p:val>
                                            <p:strVal val="#ppt_x"/>
                                          </p:val>
                                        </p:tav>
                                        <p:tav tm="100000">
                                          <p:val>
                                            <p:strVal val="#ppt_x"/>
                                          </p:val>
                                        </p:tav>
                                      </p:tavLst>
                                    </p:anim>
                                    <p:anim calcmode="lin" valueType="num">
                                      <p:cBhvr>
                                        <p:cTn id="2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000"/>
                                        <p:tgtEl>
                                          <p:spTgt spid="80"/>
                                        </p:tgtEl>
                                      </p:cBhvr>
                                    </p:animEffect>
                                    <p:anim calcmode="lin" valueType="num">
                                      <p:cBhvr>
                                        <p:cTn id="26" dur="1000" fill="hold"/>
                                        <p:tgtEl>
                                          <p:spTgt spid="80"/>
                                        </p:tgtEl>
                                        <p:attrNameLst>
                                          <p:attrName>ppt_x</p:attrName>
                                        </p:attrNameLst>
                                      </p:cBhvr>
                                      <p:tavLst>
                                        <p:tav tm="0">
                                          <p:val>
                                            <p:strVal val="#ppt_x"/>
                                          </p:val>
                                        </p:tav>
                                        <p:tav tm="100000">
                                          <p:val>
                                            <p:strVal val="#ppt_x"/>
                                          </p:val>
                                        </p:tav>
                                      </p:tavLst>
                                    </p:anim>
                                    <p:anim calcmode="lin" valueType="num">
                                      <p:cBhvr>
                                        <p:cTn id="27"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902436B3-187C-4304-8313-8417DDD94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51"/>
          <p:cNvGrpSpPr/>
          <p:nvPr/>
        </p:nvGrpSpPr>
        <p:grpSpPr>
          <a:xfrm>
            <a:off x="81481" y="1752601"/>
            <a:ext cx="11995842" cy="1237519"/>
            <a:chOff x="36354" y="858629"/>
            <a:chExt cx="10190947" cy="1701351"/>
          </a:xfrm>
        </p:grpSpPr>
        <p:grpSp>
          <p:nvGrpSpPr>
            <p:cNvPr id="5" name="Group 48"/>
            <p:cNvGrpSpPr/>
            <p:nvPr/>
          </p:nvGrpSpPr>
          <p:grpSpPr>
            <a:xfrm rot="21364714">
              <a:off x="36354" y="879944"/>
              <a:ext cx="5392180" cy="1534051"/>
              <a:chOff x="36354" y="879944"/>
              <a:chExt cx="5392180" cy="1534051"/>
            </a:xfrm>
          </p:grpSpPr>
          <p:grpSp>
            <p:nvGrpSpPr>
              <p:cNvPr id="6" name="Group 15"/>
              <p:cNvGrpSpPr/>
              <p:nvPr/>
            </p:nvGrpSpPr>
            <p:grpSpPr>
              <a:xfrm rot="21312912">
                <a:off x="36354" y="879944"/>
                <a:ext cx="2863164" cy="991252"/>
                <a:chOff x="489405" y="1245820"/>
                <a:chExt cx="6691361" cy="2022565"/>
              </a:xfrm>
            </p:grpSpPr>
            <p:sp>
              <p:nvSpPr>
                <p:cNvPr id="74"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Summing Junction 74"/>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umming Junction 75"/>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umming Junction 76"/>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umming Junction 77"/>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2"/>
              <p:cNvGrpSpPr/>
              <p:nvPr/>
            </p:nvGrpSpPr>
            <p:grpSpPr>
              <a:xfrm rot="21312912">
                <a:off x="2572394" y="1553773"/>
                <a:ext cx="2856140" cy="860222"/>
                <a:chOff x="539805" y="1377992"/>
                <a:chExt cx="6674948" cy="1755208"/>
              </a:xfrm>
            </p:grpSpPr>
            <p:sp>
              <p:nvSpPr>
                <p:cNvPr id="69" name="Flowchart: Summing Junction 68"/>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9"/>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Summing Junction 72"/>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49"/>
            <p:cNvGrpSpPr/>
            <p:nvPr/>
          </p:nvGrpSpPr>
          <p:grpSpPr>
            <a:xfrm rot="387251" flipH="1">
              <a:off x="5025886" y="858629"/>
              <a:ext cx="5201415" cy="1701351"/>
              <a:chOff x="150023" y="771899"/>
              <a:chExt cx="5201415" cy="1701351"/>
            </a:xfrm>
          </p:grpSpPr>
          <p:grpSp>
            <p:nvGrpSpPr>
              <p:cNvPr id="11" name="Group 15"/>
              <p:cNvGrpSpPr/>
              <p:nvPr/>
            </p:nvGrpSpPr>
            <p:grpSpPr>
              <a:xfrm rot="21312912">
                <a:off x="150023" y="771899"/>
                <a:ext cx="2744981" cy="1094547"/>
                <a:chOff x="765606" y="1035054"/>
                <a:chExt cx="6415160" cy="2233331"/>
              </a:xfrm>
            </p:grpSpPr>
            <p:sp>
              <p:nvSpPr>
                <p:cNvPr id="62"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42"/>
              <p:cNvGrpSpPr/>
              <p:nvPr/>
            </p:nvGrpSpPr>
            <p:grpSpPr>
              <a:xfrm rot="21312912">
                <a:off x="2574870" y="1556994"/>
                <a:ext cx="2776568" cy="916256"/>
                <a:chOff x="539805" y="1377992"/>
                <a:chExt cx="6488985" cy="1869541"/>
              </a:xfrm>
            </p:grpSpPr>
            <p:sp>
              <p:nvSpPr>
                <p:cNvPr id="57" name="Flowchart: Summing Junction 56"/>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7" name="Group 78"/>
          <p:cNvGrpSpPr/>
          <p:nvPr/>
        </p:nvGrpSpPr>
        <p:grpSpPr>
          <a:xfrm>
            <a:off x="1752600" y="0"/>
            <a:ext cx="2209800" cy="5638800"/>
            <a:chOff x="1752600" y="1371600"/>
            <a:chExt cx="2209800" cy="5638800"/>
          </a:xfrm>
        </p:grpSpPr>
        <p:grpSp>
          <p:nvGrpSpPr>
            <p:cNvPr id="28" name="Group 33"/>
            <p:cNvGrpSpPr/>
            <p:nvPr/>
          </p:nvGrpSpPr>
          <p:grpSpPr>
            <a:xfrm>
              <a:off x="1752600" y="1371600"/>
              <a:ext cx="2209800" cy="5638800"/>
              <a:chOff x="-228600" y="3124200"/>
              <a:chExt cx="2209800" cy="5638800"/>
            </a:xfrm>
          </p:grpSpPr>
          <p:grpSp>
            <p:nvGrpSpPr>
              <p:cNvPr id="29" name="Group 28"/>
              <p:cNvGrpSpPr/>
              <p:nvPr/>
            </p:nvGrpSpPr>
            <p:grpSpPr>
              <a:xfrm rot="179812">
                <a:off x="823735" y="3199273"/>
                <a:ext cx="381000" cy="2371574"/>
                <a:chOff x="1066800" y="3124199"/>
                <a:chExt cx="381000" cy="2438401"/>
              </a:xfrm>
            </p:grpSpPr>
            <p:sp>
              <p:nvSpPr>
                <p:cNvPr id="47" name="Rectangle 46"/>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Wave 35"/>
              <p:cNvSpPr/>
              <p:nvPr/>
            </p:nvSpPr>
            <p:spPr>
              <a:xfrm rot="5400000">
                <a:off x="-876300" y="5905500"/>
                <a:ext cx="3505200" cy="2209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533400" y="3124200"/>
                <a:ext cx="506505" cy="2438400"/>
                <a:chOff x="533400" y="3124200"/>
                <a:chExt cx="506505" cy="2438400"/>
              </a:xfrm>
            </p:grpSpPr>
            <p:sp>
              <p:nvSpPr>
                <p:cNvPr id="45" name="Rectangle 44"/>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8"/>
              <p:cNvGrpSpPr/>
              <p:nvPr/>
            </p:nvGrpSpPr>
            <p:grpSpPr>
              <a:xfrm>
                <a:off x="533400" y="4038600"/>
                <a:ext cx="533400" cy="457200"/>
                <a:chOff x="1676400" y="4267200"/>
                <a:chExt cx="1447800" cy="1143000"/>
              </a:xfrm>
            </p:grpSpPr>
            <p:grpSp>
              <p:nvGrpSpPr>
                <p:cNvPr id="32" name="Group 36"/>
                <p:cNvGrpSpPr/>
                <p:nvPr/>
              </p:nvGrpSpPr>
              <p:grpSpPr>
                <a:xfrm>
                  <a:off x="1676400" y="4267200"/>
                  <a:ext cx="1447800" cy="1143000"/>
                  <a:chOff x="1770529" y="2122655"/>
                  <a:chExt cx="1963271" cy="1524000"/>
                </a:xfrm>
              </p:grpSpPr>
              <p:sp>
                <p:nvSpPr>
                  <p:cNvPr id="42" name="Rounded Rectangle 41"/>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Rectangle 48"/>
            <p:cNvSpPr/>
            <p:nvPr/>
          </p:nvSpPr>
          <p:spPr>
            <a:xfrm>
              <a:off x="1976718" y="3953436"/>
              <a:ext cx="1676400" cy="2893100"/>
            </a:xfrm>
            <a:prstGeom prst="rect">
              <a:avLst/>
            </a:prstGeom>
          </p:spPr>
          <p:txBody>
            <a:bodyPr wrap="square">
              <a:spAutoFit/>
            </a:bodyPr>
            <a:lstStyle/>
            <a:p>
              <a:pPr algn="just"/>
              <a:r>
                <a:rPr lang="en-US" sz="1400" dirty="0"/>
                <a:t>“Final judgment … is that future occasion in which all of us will stand before the judgment seat of Christ to be judged according to our works. … I believe that the scriptural command to ‘judge not’ refers most clearly to this final judgment. …</a:t>
              </a:r>
            </a:p>
          </p:txBody>
        </p:sp>
      </p:grpSp>
      <p:sp>
        <p:nvSpPr>
          <p:cNvPr id="51" name="Rectangle 50"/>
          <p:cNvSpPr/>
          <p:nvPr/>
        </p:nvSpPr>
        <p:spPr>
          <a:xfrm>
            <a:off x="93553" y="6488668"/>
            <a:ext cx="1676400" cy="369332"/>
          </a:xfrm>
          <a:prstGeom prst="rect">
            <a:avLst/>
          </a:prstGeom>
        </p:spPr>
        <p:txBody>
          <a:bodyPr wrap="square">
            <a:spAutoFit/>
          </a:bodyPr>
          <a:lstStyle/>
          <a:p>
            <a:pPr algn="ctr"/>
            <a:r>
              <a:rPr lang="en-US" dirty="0"/>
              <a:t>3 Nephi 14:1-2</a:t>
            </a:r>
          </a:p>
        </p:txBody>
      </p:sp>
      <p:grpSp>
        <p:nvGrpSpPr>
          <p:cNvPr id="33" name="Group 97"/>
          <p:cNvGrpSpPr/>
          <p:nvPr/>
        </p:nvGrpSpPr>
        <p:grpSpPr>
          <a:xfrm>
            <a:off x="4125191" y="0"/>
            <a:ext cx="2971800" cy="6324601"/>
            <a:chOff x="2971799" y="1143000"/>
            <a:chExt cx="2971800" cy="6324601"/>
          </a:xfrm>
        </p:grpSpPr>
        <p:grpSp>
          <p:nvGrpSpPr>
            <p:cNvPr id="34" name="Group 81"/>
            <p:cNvGrpSpPr/>
            <p:nvPr/>
          </p:nvGrpSpPr>
          <p:grpSpPr>
            <a:xfrm>
              <a:off x="2971799" y="1143000"/>
              <a:ext cx="2971800" cy="6324601"/>
              <a:chOff x="201385" y="2209800"/>
              <a:chExt cx="2653393" cy="5646965"/>
            </a:xfrm>
          </p:grpSpPr>
          <p:grpSp>
            <p:nvGrpSpPr>
              <p:cNvPr id="35" name="Group 28"/>
              <p:cNvGrpSpPr/>
              <p:nvPr/>
            </p:nvGrpSpPr>
            <p:grpSpPr>
              <a:xfrm rot="179812">
                <a:off x="1585735" y="2284873"/>
                <a:ext cx="381000" cy="2371574"/>
                <a:chOff x="1066800" y="3124199"/>
                <a:chExt cx="381000" cy="2438401"/>
              </a:xfrm>
            </p:grpSpPr>
            <p:sp>
              <p:nvSpPr>
                <p:cNvPr id="95" name="Rectangle 94"/>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Delay 9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Wave 83"/>
              <p:cNvSpPr/>
              <p:nvPr/>
            </p:nvSpPr>
            <p:spPr>
              <a:xfrm rot="5400000">
                <a:off x="-172811" y="4829175"/>
                <a:ext cx="3401786" cy="265339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9"/>
              <p:cNvGrpSpPr/>
              <p:nvPr/>
            </p:nvGrpSpPr>
            <p:grpSpPr>
              <a:xfrm>
                <a:off x="1295400" y="2209800"/>
                <a:ext cx="506505" cy="2438400"/>
                <a:chOff x="533400" y="3124200"/>
                <a:chExt cx="506505" cy="2438400"/>
              </a:xfrm>
            </p:grpSpPr>
            <p:sp>
              <p:nvSpPr>
                <p:cNvPr id="93" name="Rectangle 9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Delay 9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1757082" y="36844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1295400" y="3124200"/>
                <a:ext cx="533400" cy="457200"/>
                <a:chOff x="1676400" y="4267200"/>
                <a:chExt cx="1447800" cy="1143000"/>
              </a:xfrm>
            </p:grpSpPr>
            <p:grpSp>
              <p:nvGrpSpPr>
                <p:cNvPr id="40" name="Group 36"/>
                <p:cNvGrpSpPr/>
                <p:nvPr/>
              </p:nvGrpSpPr>
              <p:grpSpPr>
                <a:xfrm>
                  <a:off x="1676400" y="4267200"/>
                  <a:ext cx="1447800" cy="1143000"/>
                  <a:chOff x="1770529" y="2122655"/>
                  <a:chExt cx="1963271" cy="1524000"/>
                </a:xfrm>
              </p:grpSpPr>
              <p:sp>
                <p:nvSpPr>
                  <p:cNvPr id="90" name="Rounded Rectangle 89"/>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Rectangle 80"/>
            <p:cNvSpPr/>
            <p:nvPr/>
          </p:nvSpPr>
          <p:spPr>
            <a:xfrm>
              <a:off x="3352800" y="3886200"/>
              <a:ext cx="2209800" cy="3539430"/>
            </a:xfrm>
            <a:prstGeom prst="rect">
              <a:avLst/>
            </a:prstGeom>
          </p:spPr>
          <p:txBody>
            <a:bodyPr wrap="square">
              <a:spAutoFit/>
            </a:bodyPr>
            <a:lstStyle/>
            <a:p>
              <a:pPr algn="just"/>
              <a:r>
                <a:rPr lang="en-US" sz="1400" dirty="0"/>
                <a:t>“… Why did the Savior command that we not judge final judgments? I believe this commandment was given because we presume to make final judgments whenever we proclaim that any particular person is going to hell (or to heaven) for a particular act or as of a particular time. When we do this—and there is great temptation to do so—we hurt ourselves and the person we pretend to judge. </a:t>
              </a:r>
              <a:endParaRPr lang="en-US" sz="1200" dirty="0"/>
            </a:p>
          </p:txBody>
        </p:sp>
      </p:grpSp>
      <p:grpSp>
        <p:nvGrpSpPr>
          <p:cNvPr id="87" name="Group 86"/>
          <p:cNvGrpSpPr/>
          <p:nvPr/>
        </p:nvGrpSpPr>
        <p:grpSpPr>
          <a:xfrm>
            <a:off x="7467600" y="152400"/>
            <a:ext cx="2209800" cy="5943600"/>
            <a:chOff x="5943600" y="152400"/>
            <a:chExt cx="2209800" cy="5943600"/>
          </a:xfrm>
        </p:grpSpPr>
        <p:grpSp>
          <p:nvGrpSpPr>
            <p:cNvPr id="21" name="Group 79"/>
            <p:cNvGrpSpPr/>
            <p:nvPr/>
          </p:nvGrpSpPr>
          <p:grpSpPr>
            <a:xfrm>
              <a:off x="5943600" y="152400"/>
              <a:ext cx="2209800" cy="5943600"/>
              <a:chOff x="6172200" y="1371600"/>
              <a:chExt cx="2209800" cy="5943600"/>
            </a:xfrm>
          </p:grpSpPr>
          <p:grpSp>
            <p:nvGrpSpPr>
              <p:cNvPr id="22" name="Group 4"/>
              <p:cNvGrpSpPr/>
              <p:nvPr/>
            </p:nvGrpSpPr>
            <p:grpSpPr>
              <a:xfrm>
                <a:off x="6172200" y="1371600"/>
                <a:ext cx="2209800" cy="5943600"/>
                <a:chOff x="-228600" y="3124200"/>
                <a:chExt cx="2209800" cy="5943600"/>
              </a:xfrm>
            </p:grpSpPr>
            <p:grpSp>
              <p:nvGrpSpPr>
                <p:cNvPr id="23" name="Group 28"/>
                <p:cNvGrpSpPr/>
                <p:nvPr/>
              </p:nvGrpSpPr>
              <p:grpSpPr>
                <a:xfrm rot="179812">
                  <a:off x="823735" y="3199273"/>
                  <a:ext cx="381000" cy="2371574"/>
                  <a:chOff x="1066800" y="3124199"/>
                  <a:chExt cx="381000" cy="2438401"/>
                </a:xfrm>
              </p:grpSpPr>
              <p:sp>
                <p:nvSpPr>
                  <p:cNvPr id="18" name="Rectangle 17"/>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ave 6"/>
                <p:cNvSpPr/>
                <p:nvPr/>
              </p:nvSpPr>
              <p:spPr>
                <a:xfrm rot="5400000">
                  <a:off x="-1028700" y="6057900"/>
                  <a:ext cx="3810000" cy="2209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9"/>
                <p:cNvGrpSpPr/>
                <p:nvPr/>
              </p:nvGrpSpPr>
              <p:grpSpPr>
                <a:xfrm>
                  <a:off x="533400" y="3124200"/>
                  <a:ext cx="506505" cy="2438400"/>
                  <a:chOff x="533400" y="3124200"/>
                  <a:chExt cx="506505" cy="2438400"/>
                </a:xfrm>
              </p:grpSpPr>
              <p:sp>
                <p:nvSpPr>
                  <p:cNvPr id="16" name="Rectangle 15"/>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38"/>
                <p:cNvGrpSpPr/>
                <p:nvPr/>
              </p:nvGrpSpPr>
              <p:grpSpPr>
                <a:xfrm>
                  <a:off x="533400" y="4038600"/>
                  <a:ext cx="533400" cy="457200"/>
                  <a:chOff x="1676400" y="4267200"/>
                  <a:chExt cx="1447800" cy="1143000"/>
                </a:xfrm>
              </p:grpSpPr>
              <p:grpSp>
                <p:nvGrpSpPr>
                  <p:cNvPr id="26" name="Group 36"/>
                  <p:cNvGrpSpPr/>
                  <p:nvPr/>
                </p:nvGrpSpPr>
                <p:grpSpPr>
                  <a:xfrm>
                    <a:off x="1676400" y="4267200"/>
                    <a:ext cx="1447800" cy="1143000"/>
                    <a:chOff x="1770529" y="2122655"/>
                    <a:chExt cx="1963271" cy="1524000"/>
                  </a:xfrm>
                </p:grpSpPr>
                <p:sp>
                  <p:nvSpPr>
                    <p:cNvPr id="13" name="Rounded Rectangle 12"/>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p:cNvSpPr/>
              <p:nvPr/>
            </p:nvSpPr>
            <p:spPr>
              <a:xfrm>
                <a:off x="6477000" y="3810000"/>
                <a:ext cx="1676400" cy="2893100"/>
              </a:xfrm>
              <a:prstGeom prst="rect">
                <a:avLst/>
              </a:prstGeom>
            </p:spPr>
            <p:txBody>
              <a:bodyPr wrap="square">
                <a:spAutoFit/>
              </a:bodyPr>
              <a:lstStyle/>
              <a:p>
                <a:r>
                  <a:rPr lang="en-US" sz="1400" dirty="0"/>
                  <a:t>“… The gospel is a gospel of hope, and none of us is authorized to deny the power of the Atonement to bring about a cleansing of individual sins, forgiveness, and a reformation of life on appropriate conditions”</a:t>
                </a:r>
              </a:p>
              <a:p>
                <a:r>
                  <a:rPr lang="en-US" sz="1400" dirty="0" err="1"/>
                  <a:t>Dallin</a:t>
                </a:r>
                <a:r>
                  <a:rPr lang="en-US" sz="1400" dirty="0"/>
                  <a:t> H. Oaks</a:t>
                </a:r>
              </a:p>
            </p:txBody>
          </p:sp>
        </p:grpSp>
        <p:pic>
          <p:nvPicPr>
            <p:cNvPr id="20482" name="Picture 2" descr="http://3.bp.blogspot.com/_LpMgG1nmmTE/SO9DprofjmI/AAAAAAAAA54/yP0U79D6dc8/s400/Oaks_medium.jpg"/>
            <p:cNvPicPr>
              <a:picLocks noChangeAspect="1" noChangeArrowheads="1"/>
            </p:cNvPicPr>
            <p:nvPr/>
          </p:nvPicPr>
          <p:blipFill>
            <a:blip r:embed="rId3" cstate="print">
              <a:grayscl/>
            </a:blip>
            <a:srcRect/>
            <a:stretch>
              <a:fillRect/>
            </a:stretch>
          </p:blipFill>
          <p:spPr bwMode="auto">
            <a:xfrm>
              <a:off x="7239000" y="5410200"/>
              <a:ext cx="564356" cy="622738"/>
            </a:xfrm>
            <a:prstGeom prst="rect">
              <a:avLst/>
            </a:prstGeom>
            <a:noFill/>
          </p:spPr>
        </p:pic>
      </p:grpSp>
    </p:spTree>
    <p:extLst>
      <p:ext uri="{BB962C8B-B14F-4D97-AF65-F5344CB8AC3E}">
        <p14:creationId xmlns:p14="http://schemas.microsoft.com/office/powerpoint/2010/main" val="2502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1000"/>
                                        <p:tgtEl>
                                          <p:spTgt spid="87"/>
                                        </p:tgtEl>
                                      </p:cBhvr>
                                    </p:animEffect>
                                    <p:anim calcmode="lin" valueType="num">
                                      <p:cBhvr>
                                        <p:cTn id="22" dur="1000" fill="hold"/>
                                        <p:tgtEl>
                                          <p:spTgt spid="87"/>
                                        </p:tgtEl>
                                        <p:attrNameLst>
                                          <p:attrName>ppt_x</p:attrName>
                                        </p:attrNameLst>
                                      </p:cBhvr>
                                      <p:tavLst>
                                        <p:tav tm="0">
                                          <p:val>
                                            <p:strVal val="#ppt_x"/>
                                          </p:val>
                                        </p:tav>
                                        <p:tav tm="100000">
                                          <p:val>
                                            <p:strVal val="#ppt_x"/>
                                          </p:val>
                                        </p:tav>
                                      </p:tavLst>
                                    </p:anim>
                                    <p:anim calcmode="lin" valueType="num">
                                      <p:cBhvr>
                                        <p:cTn id="23"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3FF822-674F-498C-80AF-83A73AC4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Mote--Beam</a:t>
            </a:r>
          </a:p>
        </p:txBody>
      </p:sp>
      <p:sp>
        <p:nvSpPr>
          <p:cNvPr id="8" name="Rectangle 7"/>
          <p:cNvSpPr/>
          <p:nvPr/>
        </p:nvSpPr>
        <p:spPr>
          <a:xfrm>
            <a:off x="5111436" y="808023"/>
            <a:ext cx="4953000" cy="830997"/>
          </a:xfrm>
          <a:prstGeom prst="rect">
            <a:avLst/>
          </a:prstGeom>
        </p:spPr>
        <p:txBody>
          <a:bodyPr wrap="square">
            <a:spAutoFit/>
          </a:bodyPr>
          <a:lstStyle/>
          <a:p>
            <a:pPr fontAlgn="base"/>
            <a:r>
              <a:rPr lang="en-US" sz="2400" dirty="0"/>
              <a:t>Mote (Speck)-- A fault we see in someone else</a:t>
            </a:r>
          </a:p>
        </p:txBody>
      </p:sp>
      <p:sp>
        <p:nvSpPr>
          <p:cNvPr id="9" name="Rectangle 8"/>
          <p:cNvSpPr/>
          <p:nvPr/>
        </p:nvSpPr>
        <p:spPr>
          <a:xfrm>
            <a:off x="5349090" y="1896702"/>
            <a:ext cx="4572000" cy="461665"/>
          </a:xfrm>
          <a:prstGeom prst="rect">
            <a:avLst/>
          </a:prstGeom>
        </p:spPr>
        <p:txBody>
          <a:bodyPr>
            <a:spAutoFit/>
          </a:bodyPr>
          <a:lstStyle/>
          <a:p>
            <a:pPr fontAlgn="base"/>
            <a:r>
              <a:rPr lang="en-US" sz="2400" dirty="0"/>
              <a:t>Beam-- Our own faults</a:t>
            </a:r>
          </a:p>
        </p:txBody>
      </p:sp>
      <p:sp>
        <p:nvSpPr>
          <p:cNvPr id="11" name="Cube 10"/>
          <p:cNvSpPr/>
          <p:nvPr/>
        </p:nvSpPr>
        <p:spPr>
          <a:xfrm>
            <a:off x="4919049" y="5009584"/>
            <a:ext cx="4267200" cy="1143000"/>
          </a:xfrm>
          <a:prstGeom prst="cube">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72958" y="5201972"/>
            <a:ext cx="3886200" cy="954107"/>
          </a:xfrm>
          <a:prstGeom prst="rect">
            <a:avLst/>
          </a:prstGeom>
        </p:spPr>
        <p:txBody>
          <a:bodyPr wrap="square">
            <a:spAutoFit/>
          </a:bodyPr>
          <a:lstStyle/>
          <a:p>
            <a:pPr fontAlgn="base"/>
            <a:r>
              <a:rPr lang="en-US" sz="2800" dirty="0">
                <a:solidFill>
                  <a:schemeClr val="bg1"/>
                </a:solidFill>
              </a:rPr>
              <a:t>How can our faults affect the way we see others?</a:t>
            </a:r>
          </a:p>
        </p:txBody>
      </p:sp>
      <p:grpSp>
        <p:nvGrpSpPr>
          <p:cNvPr id="21505" name="Group 21504">
            <a:extLst>
              <a:ext uri="{FF2B5EF4-FFF2-40B4-BE49-F238E27FC236}">
                <a16:creationId xmlns:a16="http://schemas.microsoft.com/office/drawing/2014/main" id="{BC0F9F9A-A0AD-42C3-97B3-92AB1245D127}"/>
              </a:ext>
            </a:extLst>
          </p:cNvPr>
          <p:cNvGrpSpPr/>
          <p:nvPr/>
        </p:nvGrpSpPr>
        <p:grpSpPr>
          <a:xfrm>
            <a:off x="209978" y="2790902"/>
            <a:ext cx="4655128" cy="990600"/>
            <a:chOff x="209978" y="2790902"/>
            <a:chExt cx="4655128" cy="990600"/>
          </a:xfrm>
        </p:grpSpPr>
        <p:sp>
          <p:nvSpPr>
            <p:cNvPr id="5" name="Cube 4"/>
            <p:cNvSpPr/>
            <p:nvPr/>
          </p:nvSpPr>
          <p:spPr>
            <a:xfrm>
              <a:off x="216906" y="2790902"/>
              <a:ext cx="4648200" cy="990600"/>
            </a:xfrm>
            <a:prstGeom prst="cube">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978" y="3115147"/>
              <a:ext cx="4572000" cy="646331"/>
            </a:xfrm>
            <a:prstGeom prst="rect">
              <a:avLst/>
            </a:prstGeom>
          </p:spPr>
          <p:txBody>
            <a:bodyPr>
              <a:spAutoFit/>
            </a:bodyPr>
            <a:lstStyle/>
            <a:p>
              <a:pPr algn="ctr" fontAlgn="base"/>
              <a:r>
                <a:rPr lang="en-US" dirty="0">
                  <a:solidFill>
                    <a:schemeClr val="bg1"/>
                  </a:solidFill>
                </a:rPr>
                <a:t>The Savior’s analogy focuses on objects that are lodged in the eye. </a:t>
              </a:r>
            </a:p>
          </p:txBody>
        </p:sp>
      </p:grpSp>
      <p:sp>
        <p:nvSpPr>
          <p:cNvPr id="13" name="Cube 12"/>
          <p:cNvSpPr/>
          <p:nvPr/>
        </p:nvSpPr>
        <p:spPr>
          <a:xfrm>
            <a:off x="6130876" y="3191862"/>
            <a:ext cx="3048000" cy="990600"/>
          </a:xfrm>
          <a:prstGeom prst="cube">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33140" y="3195633"/>
            <a:ext cx="3200400" cy="923330"/>
          </a:xfrm>
          <a:prstGeom prst="rect">
            <a:avLst/>
          </a:prstGeom>
        </p:spPr>
        <p:txBody>
          <a:bodyPr wrap="square">
            <a:spAutoFit/>
          </a:bodyPr>
          <a:lstStyle/>
          <a:p>
            <a:pPr algn="ctr" fontAlgn="base"/>
            <a:endParaRPr lang="en-US" dirty="0">
              <a:solidFill>
                <a:schemeClr val="bg1"/>
              </a:solidFill>
            </a:endParaRPr>
          </a:p>
          <a:p>
            <a:pPr algn="ctr" fontAlgn="base"/>
            <a:r>
              <a:rPr lang="en-US" dirty="0">
                <a:solidFill>
                  <a:schemeClr val="bg1"/>
                </a:solidFill>
              </a:rPr>
              <a:t>Such objects would affect a person’s vision.</a:t>
            </a:r>
          </a:p>
        </p:txBody>
      </p:sp>
      <p:sp>
        <p:nvSpPr>
          <p:cNvPr id="15" name="Rectangle 14"/>
          <p:cNvSpPr/>
          <p:nvPr/>
        </p:nvSpPr>
        <p:spPr>
          <a:xfrm>
            <a:off x="193140" y="6488668"/>
            <a:ext cx="4572000" cy="369332"/>
          </a:xfrm>
          <a:prstGeom prst="rect">
            <a:avLst/>
          </a:prstGeom>
        </p:spPr>
        <p:txBody>
          <a:bodyPr>
            <a:spAutoFit/>
          </a:bodyPr>
          <a:lstStyle/>
          <a:p>
            <a:pPr fontAlgn="base"/>
            <a:r>
              <a:rPr lang="en-US" dirty="0">
                <a:solidFill>
                  <a:schemeClr val="bg1"/>
                </a:solidFill>
              </a:rPr>
              <a:t>3 Nephi 14:3-5</a:t>
            </a:r>
          </a:p>
        </p:txBody>
      </p:sp>
      <p:grpSp>
        <p:nvGrpSpPr>
          <p:cNvPr id="17" name="Group 68">
            <a:extLst>
              <a:ext uri="{FF2B5EF4-FFF2-40B4-BE49-F238E27FC236}">
                <a16:creationId xmlns:a16="http://schemas.microsoft.com/office/drawing/2014/main" id="{6F5DE5B6-B60F-406D-A309-2B4B206AC859}"/>
              </a:ext>
            </a:extLst>
          </p:cNvPr>
          <p:cNvGrpSpPr/>
          <p:nvPr/>
        </p:nvGrpSpPr>
        <p:grpSpPr>
          <a:xfrm>
            <a:off x="8691327" y="244444"/>
            <a:ext cx="3352800" cy="4834549"/>
            <a:chOff x="685800" y="2133600"/>
            <a:chExt cx="4572000" cy="6648082"/>
          </a:xfrm>
        </p:grpSpPr>
        <p:grpSp>
          <p:nvGrpSpPr>
            <p:cNvPr id="18" name="Group 38">
              <a:extLst>
                <a:ext uri="{FF2B5EF4-FFF2-40B4-BE49-F238E27FC236}">
                  <a16:creationId xmlns:a16="http://schemas.microsoft.com/office/drawing/2014/main" id="{72A12334-D457-4C4B-A1D3-65807AE46904}"/>
                </a:ext>
              </a:extLst>
            </p:cNvPr>
            <p:cNvGrpSpPr/>
            <p:nvPr/>
          </p:nvGrpSpPr>
          <p:grpSpPr>
            <a:xfrm>
              <a:off x="685800" y="2133600"/>
              <a:ext cx="4572000" cy="6648082"/>
              <a:chOff x="304800" y="381000"/>
              <a:chExt cx="4217894" cy="5295930"/>
            </a:xfrm>
          </p:grpSpPr>
          <p:grpSp>
            <p:nvGrpSpPr>
              <p:cNvPr id="20" name="Group 19">
                <a:extLst>
                  <a:ext uri="{FF2B5EF4-FFF2-40B4-BE49-F238E27FC236}">
                    <a16:creationId xmlns:a16="http://schemas.microsoft.com/office/drawing/2014/main" id="{D436CAB0-0AAC-44BD-8D1C-9C18FFF28777}"/>
                  </a:ext>
                </a:extLst>
              </p:cNvPr>
              <p:cNvGrpSpPr/>
              <p:nvPr/>
            </p:nvGrpSpPr>
            <p:grpSpPr>
              <a:xfrm>
                <a:off x="304800" y="2133600"/>
                <a:ext cx="4217894" cy="683898"/>
                <a:chOff x="-26894" y="1093694"/>
                <a:chExt cx="8293387" cy="1344706"/>
              </a:xfrm>
            </p:grpSpPr>
            <p:grpSp>
              <p:nvGrpSpPr>
                <p:cNvPr id="36" name="Group 15">
                  <a:extLst>
                    <a:ext uri="{FF2B5EF4-FFF2-40B4-BE49-F238E27FC236}">
                      <a16:creationId xmlns:a16="http://schemas.microsoft.com/office/drawing/2014/main" id="{1AE66A36-76E8-47B1-AB71-E21073515586}"/>
                    </a:ext>
                  </a:extLst>
                </p:cNvPr>
                <p:cNvGrpSpPr/>
                <p:nvPr/>
              </p:nvGrpSpPr>
              <p:grpSpPr>
                <a:xfrm rot="21312912">
                  <a:off x="-26894" y="1093694"/>
                  <a:ext cx="4456493" cy="1219200"/>
                  <a:chOff x="489405" y="1245820"/>
                  <a:chExt cx="6698579" cy="1832586"/>
                </a:xfrm>
              </p:grpSpPr>
              <p:sp>
                <p:nvSpPr>
                  <p:cNvPr id="43" name="Flowchart: Summing Junction 2">
                    <a:extLst>
                      <a:ext uri="{FF2B5EF4-FFF2-40B4-BE49-F238E27FC236}">
                        <a16:creationId xmlns:a16="http://schemas.microsoft.com/office/drawing/2014/main" id="{CBF43050-C51E-488F-830D-14BE243854C7}"/>
                      </a:ext>
                    </a:extLst>
                  </p:cNvPr>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Summing Junction 43">
                    <a:extLst>
                      <a:ext uri="{FF2B5EF4-FFF2-40B4-BE49-F238E27FC236}">
                        <a16:creationId xmlns:a16="http://schemas.microsoft.com/office/drawing/2014/main" id="{9D33B995-5366-442E-BBB6-028D0D410039}"/>
                      </a:ext>
                    </a:extLst>
                  </p:cNvPr>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Summing Junction 44">
                    <a:extLst>
                      <a:ext uri="{FF2B5EF4-FFF2-40B4-BE49-F238E27FC236}">
                        <a16:creationId xmlns:a16="http://schemas.microsoft.com/office/drawing/2014/main" id="{A5B935E6-87F7-4307-B1CE-B74EDE05A6A1}"/>
                      </a:ext>
                    </a:extLst>
                  </p:cNvPr>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Summing Junction 45">
                    <a:extLst>
                      <a:ext uri="{FF2B5EF4-FFF2-40B4-BE49-F238E27FC236}">
                        <a16:creationId xmlns:a16="http://schemas.microsoft.com/office/drawing/2014/main" id="{0B51E82D-76D1-447E-B967-F4060725AD1B}"/>
                      </a:ext>
                    </a:extLst>
                  </p:cNvPr>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46">
                    <a:extLst>
                      <a:ext uri="{FF2B5EF4-FFF2-40B4-BE49-F238E27FC236}">
                        <a16:creationId xmlns:a16="http://schemas.microsoft.com/office/drawing/2014/main" id="{B5D2CDB5-38CB-47B6-A149-F3A6BE25D720}"/>
                      </a:ext>
                    </a:extLst>
                  </p:cNvPr>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6">
                  <a:extLst>
                    <a:ext uri="{FF2B5EF4-FFF2-40B4-BE49-F238E27FC236}">
                      <a16:creationId xmlns:a16="http://schemas.microsoft.com/office/drawing/2014/main" id="{7AD55543-A012-4EF2-B09D-1407B0673A0B}"/>
                    </a:ext>
                  </a:extLst>
                </p:cNvPr>
                <p:cNvGrpSpPr/>
                <p:nvPr/>
              </p:nvGrpSpPr>
              <p:grpSpPr>
                <a:xfrm rot="481720" flipH="1">
                  <a:off x="3810000" y="1219200"/>
                  <a:ext cx="4456493" cy="1219200"/>
                  <a:chOff x="489405" y="1245820"/>
                  <a:chExt cx="6698579" cy="1832586"/>
                </a:xfrm>
              </p:grpSpPr>
              <p:sp>
                <p:nvSpPr>
                  <p:cNvPr id="38" name="Flowchart: Summing Junction 37">
                    <a:extLst>
                      <a:ext uri="{FF2B5EF4-FFF2-40B4-BE49-F238E27FC236}">
                        <a16:creationId xmlns:a16="http://schemas.microsoft.com/office/drawing/2014/main" id="{E530EBA0-3A0B-4409-B195-ECF32182BD62}"/>
                      </a:ext>
                    </a:extLst>
                  </p:cNvPr>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a:extLst>
                      <a:ext uri="{FF2B5EF4-FFF2-40B4-BE49-F238E27FC236}">
                        <a16:creationId xmlns:a16="http://schemas.microsoft.com/office/drawing/2014/main" id="{D1848A78-1B5B-46FE-986E-4D607077C9A1}"/>
                      </a:ext>
                    </a:extLst>
                  </p:cNvPr>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a:extLst>
                      <a:ext uri="{FF2B5EF4-FFF2-40B4-BE49-F238E27FC236}">
                        <a16:creationId xmlns:a16="http://schemas.microsoft.com/office/drawing/2014/main" id="{F3667179-37BB-4F5D-8A6F-49B53A0381EA}"/>
                      </a:ext>
                    </a:extLst>
                  </p:cNvPr>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umming Junction 40">
                    <a:extLst>
                      <a:ext uri="{FF2B5EF4-FFF2-40B4-BE49-F238E27FC236}">
                        <a16:creationId xmlns:a16="http://schemas.microsoft.com/office/drawing/2014/main" id="{CE35A065-60EF-4B94-84E0-4D7CE931A91D}"/>
                      </a:ext>
                    </a:extLst>
                  </p:cNvPr>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Summing Junction 41">
                    <a:extLst>
                      <a:ext uri="{FF2B5EF4-FFF2-40B4-BE49-F238E27FC236}">
                        <a16:creationId xmlns:a16="http://schemas.microsoft.com/office/drawing/2014/main" id="{9B6522F3-2E81-47B2-AC4A-39AE497F96B0}"/>
                      </a:ext>
                    </a:extLst>
                  </p:cNvPr>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4">
                <a:extLst>
                  <a:ext uri="{FF2B5EF4-FFF2-40B4-BE49-F238E27FC236}">
                    <a16:creationId xmlns:a16="http://schemas.microsoft.com/office/drawing/2014/main" id="{520AA5A0-D8AD-4802-85A7-E16AD3274462}"/>
                  </a:ext>
                </a:extLst>
              </p:cNvPr>
              <p:cNvGrpSpPr/>
              <p:nvPr/>
            </p:nvGrpSpPr>
            <p:grpSpPr>
              <a:xfrm>
                <a:off x="1007782" y="381000"/>
                <a:ext cx="2301615" cy="5295930"/>
                <a:chOff x="-287618" y="3124200"/>
                <a:chExt cx="2301615" cy="5295930"/>
              </a:xfrm>
            </p:grpSpPr>
            <p:grpSp>
              <p:nvGrpSpPr>
                <p:cNvPr id="22" name="Group 28">
                  <a:extLst>
                    <a:ext uri="{FF2B5EF4-FFF2-40B4-BE49-F238E27FC236}">
                      <a16:creationId xmlns:a16="http://schemas.microsoft.com/office/drawing/2014/main" id="{A1BB747D-E9F3-46C8-94D7-91B1ED658580}"/>
                    </a:ext>
                  </a:extLst>
                </p:cNvPr>
                <p:cNvGrpSpPr/>
                <p:nvPr/>
              </p:nvGrpSpPr>
              <p:grpSpPr>
                <a:xfrm rot="179812">
                  <a:off x="823735" y="3199273"/>
                  <a:ext cx="381000" cy="2371574"/>
                  <a:chOff x="1066800" y="3124199"/>
                  <a:chExt cx="381000" cy="2438401"/>
                </a:xfrm>
              </p:grpSpPr>
              <p:sp>
                <p:nvSpPr>
                  <p:cNvPr id="34" name="Rectangle 33">
                    <a:extLst>
                      <a:ext uri="{FF2B5EF4-FFF2-40B4-BE49-F238E27FC236}">
                        <a16:creationId xmlns:a16="http://schemas.microsoft.com/office/drawing/2014/main" id="{FEEB97B2-9B3C-4DE3-BD1F-EC7B9A5E37C8}"/>
                      </a:ext>
                    </a:extLst>
                  </p:cNvPr>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a:extLst>
                      <a:ext uri="{FF2B5EF4-FFF2-40B4-BE49-F238E27FC236}">
                        <a16:creationId xmlns:a16="http://schemas.microsoft.com/office/drawing/2014/main" id="{935DACE2-582E-4827-AA77-C7A461DD0D4E}"/>
                      </a:ext>
                    </a:extLst>
                  </p:cNvPr>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Wave 22">
                  <a:extLst>
                    <a:ext uri="{FF2B5EF4-FFF2-40B4-BE49-F238E27FC236}">
                      <a16:creationId xmlns:a16="http://schemas.microsoft.com/office/drawing/2014/main" id="{6BB119A9-7886-4B18-BE2A-630E77CE753B}"/>
                    </a:ext>
                  </a:extLst>
                </p:cNvPr>
                <p:cNvSpPr/>
                <p:nvPr/>
              </p:nvSpPr>
              <p:spPr>
                <a:xfrm rot="5400000">
                  <a:off x="-717976" y="5688157"/>
                  <a:ext cx="3162331" cy="2301615"/>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9">
                  <a:extLst>
                    <a:ext uri="{FF2B5EF4-FFF2-40B4-BE49-F238E27FC236}">
                      <a16:creationId xmlns:a16="http://schemas.microsoft.com/office/drawing/2014/main" id="{D549B764-CCC7-4B63-B8B9-1A241501CD40}"/>
                    </a:ext>
                  </a:extLst>
                </p:cNvPr>
                <p:cNvGrpSpPr/>
                <p:nvPr/>
              </p:nvGrpSpPr>
              <p:grpSpPr>
                <a:xfrm>
                  <a:off x="533400" y="3124200"/>
                  <a:ext cx="506505" cy="2438400"/>
                  <a:chOff x="533400" y="3124200"/>
                  <a:chExt cx="506505" cy="2438400"/>
                </a:xfrm>
              </p:grpSpPr>
              <p:sp>
                <p:nvSpPr>
                  <p:cNvPr id="32" name="Rectangle 31">
                    <a:extLst>
                      <a:ext uri="{FF2B5EF4-FFF2-40B4-BE49-F238E27FC236}">
                        <a16:creationId xmlns:a16="http://schemas.microsoft.com/office/drawing/2014/main" id="{E615F937-5A0B-4233-801C-7C09FF299004}"/>
                      </a:ext>
                    </a:extLst>
                  </p:cNvPr>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32">
                    <a:extLst>
                      <a:ext uri="{FF2B5EF4-FFF2-40B4-BE49-F238E27FC236}">
                        <a16:creationId xmlns:a16="http://schemas.microsoft.com/office/drawing/2014/main" id="{8334B886-C42E-4715-822A-57391C95A625}"/>
                      </a:ext>
                    </a:extLst>
                  </p:cNvPr>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A52D59A6-E302-4481-BD33-2D602F668A8F}"/>
                    </a:ext>
                  </a:extLst>
                </p:cNvPr>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38">
                  <a:extLst>
                    <a:ext uri="{FF2B5EF4-FFF2-40B4-BE49-F238E27FC236}">
                      <a16:creationId xmlns:a16="http://schemas.microsoft.com/office/drawing/2014/main" id="{039C5C09-9BC2-4EE4-B57E-59C3AB8A1456}"/>
                    </a:ext>
                  </a:extLst>
                </p:cNvPr>
                <p:cNvGrpSpPr/>
                <p:nvPr/>
              </p:nvGrpSpPr>
              <p:grpSpPr>
                <a:xfrm>
                  <a:off x="533400" y="4038600"/>
                  <a:ext cx="533400" cy="457200"/>
                  <a:chOff x="1676400" y="4267200"/>
                  <a:chExt cx="1447800" cy="1143000"/>
                </a:xfrm>
              </p:grpSpPr>
              <p:grpSp>
                <p:nvGrpSpPr>
                  <p:cNvPr id="27" name="Group 36">
                    <a:extLst>
                      <a:ext uri="{FF2B5EF4-FFF2-40B4-BE49-F238E27FC236}">
                        <a16:creationId xmlns:a16="http://schemas.microsoft.com/office/drawing/2014/main" id="{B9D01F3C-1BA9-4015-8747-009D3E174ABC}"/>
                      </a:ext>
                    </a:extLst>
                  </p:cNvPr>
                  <p:cNvGrpSpPr/>
                  <p:nvPr/>
                </p:nvGrpSpPr>
                <p:grpSpPr>
                  <a:xfrm>
                    <a:off x="1676400" y="4267200"/>
                    <a:ext cx="1447800" cy="1143000"/>
                    <a:chOff x="1770529" y="2122655"/>
                    <a:chExt cx="1963271" cy="1524000"/>
                  </a:xfrm>
                </p:grpSpPr>
                <p:sp>
                  <p:nvSpPr>
                    <p:cNvPr id="29" name="Rounded Rectangle 48">
                      <a:extLst>
                        <a:ext uri="{FF2B5EF4-FFF2-40B4-BE49-F238E27FC236}">
                          <a16:creationId xmlns:a16="http://schemas.microsoft.com/office/drawing/2014/main" id="{3FEC7981-272C-49DB-9247-4C745333A9A2}"/>
                        </a:ext>
                      </a:extLst>
                    </p:cNvPr>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49">
                      <a:extLst>
                        <a:ext uri="{FF2B5EF4-FFF2-40B4-BE49-F238E27FC236}">
                          <a16:creationId xmlns:a16="http://schemas.microsoft.com/office/drawing/2014/main" id="{B05330CD-2FD8-4DC6-A8F7-F368CC83A64A}"/>
                        </a:ext>
                      </a:extLst>
                    </p:cNvPr>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06BC6FA-00AF-45C5-B610-A55F5118A70D}"/>
                        </a:ext>
                      </a:extLst>
                    </p:cNvPr>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6C09138E-6E76-4816-9DC4-AB59FA869937}"/>
                      </a:ext>
                    </a:extLst>
                  </p:cNvPr>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Rectangle 18">
              <a:extLst>
                <a:ext uri="{FF2B5EF4-FFF2-40B4-BE49-F238E27FC236}">
                  <a16:creationId xmlns:a16="http://schemas.microsoft.com/office/drawing/2014/main" id="{85FFB613-FAFA-4811-99D4-DACEC7FC01E1}"/>
                </a:ext>
              </a:extLst>
            </p:cNvPr>
            <p:cNvSpPr/>
            <p:nvPr/>
          </p:nvSpPr>
          <p:spPr>
            <a:xfrm>
              <a:off x="1787304" y="5172368"/>
              <a:ext cx="1885029" cy="1754326"/>
            </a:xfrm>
            <a:prstGeom prst="rect">
              <a:avLst/>
            </a:prstGeom>
          </p:spPr>
          <p:txBody>
            <a:bodyPr wrap="square">
              <a:spAutoFit/>
            </a:bodyPr>
            <a:lstStyle/>
            <a:p>
              <a:pPr algn="ctr"/>
              <a:r>
                <a:rPr lang="en-US" b="1" dirty="0"/>
                <a:t>Focusing on the faults we perceive in others can prevent us from recognizing our own faults</a:t>
              </a:r>
              <a:endParaRPr lang="en-US" dirty="0"/>
            </a:p>
          </p:txBody>
        </p:sp>
      </p:grpSp>
      <p:pic>
        <p:nvPicPr>
          <p:cNvPr id="6" name="Picture 5">
            <a:extLst>
              <a:ext uri="{FF2B5EF4-FFF2-40B4-BE49-F238E27FC236}">
                <a16:creationId xmlns:a16="http://schemas.microsoft.com/office/drawing/2014/main" id="{A839C0DB-7397-4975-8A7A-FC392942E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520" y="3960235"/>
            <a:ext cx="1918139" cy="2450956"/>
          </a:xfrm>
          <a:prstGeom prst="rect">
            <a:avLst/>
          </a:prstGeom>
        </p:spPr>
      </p:pic>
      <p:pic>
        <p:nvPicPr>
          <p:cNvPr id="21504" name="Picture 21503">
            <a:extLst>
              <a:ext uri="{FF2B5EF4-FFF2-40B4-BE49-F238E27FC236}">
                <a16:creationId xmlns:a16="http://schemas.microsoft.com/office/drawing/2014/main" id="{6733BD03-81B4-4BF5-8198-A60FCF170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166" y="436851"/>
            <a:ext cx="4384098" cy="2192049"/>
          </a:xfrm>
          <a:prstGeom prst="ellipse">
            <a:avLst/>
          </a:prstGeom>
          <a:ln>
            <a:noFill/>
          </a:ln>
          <a:effectLst>
            <a:softEdge rad="112500"/>
          </a:effectLst>
        </p:spPr>
      </p:pic>
    </p:spTree>
    <p:extLst>
      <p:ext uri="{BB962C8B-B14F-4D97-AF65-F5344CB8AC3E}">
        <p14:creationId xmlns:p14="http://schemas.microsoft.com/office/powerpoint/2010/main" val="35882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504"/>
                                        </p:tgtEl>
                                        <p:attrNameLst>
                                          <p:attrName>style.visibility</p:attrName>
                                        </p:attrNameLst>
                                      </p:cBhvr>
                                      <p:to>
                                        <p:strVal val="visible"/>
                                      </p:to>
                                    </p:set>
                                    <p:animEffect transition="in" filter="fade">
                                      <p:cBhvr>
                                        <p:cTn id="9" dur="500"/>
                                        <p:tgtEl>
                                          <p:spTgt spid="2150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50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0" grpId="0"/>
      <p:bldP spid="13" grpId="0" animBg="1"/>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6688A010-54A7-4EDB-BBF4-E9B3BF6DE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Unrighteous Judgment</a:t>
            </a:r>
          </a:p>
        </p:txBody>
      </p:sp>
      <p:sp>
        <p:nvSpPr>
          <p:cNvPr id="10" name="Rectangle 9"/>
          <p:cNvSpPr/>
          <p:nvPr/>
        </p:nvSpPr>
        <p:spPr>
          <a:xfrm>
            <a:off x="2410692" y="831274"/>
            <a:ext cx="3311236" cy="2246769"/>
          </a:xfrm>
          <a:prstGeom prst="rect">
            <a:avLst/>
          </a:prstGeom>
        </p:spPr>
        <p:txBody>
          <a:bodyPr wrap="square">
            <a:spAutoFit/>
          </a:bodyPr>
          <a:lstStyle/>
          <a:p>
            <a:pPr fontAlgn="base"/>
            <a:r>
              <a:rPr lang="en-US" sz="1600" b="1" dirty="0"/>
              <a:t>“When the Lord warned against judging, he was counseling his people against condemning someone for his sins as well as against seeking to attribute motivation to a person when the observer cannot really know what is in that person’s heart.”</a:t>
            </a:r>
          </a:p>
          <a:p>
            <a:pPr fontAlgn="base"/>
            <a:r>
              <a:rPr lang="en-US" sz="1200" b="1" dirty="0"/>
              <a:t>JFM and RLM</a:t>
            </a:r>
          </a:p>
        </p:txBody>
      </p:sp>
      <p:sp>
        <p:nvSpPr>
          <p:cNvPr id="15" name="Rectangle 14"/>
          <p:cNvSpPr/>
          <p:nvPr/>
        </p:nvSpPr>
        <p:spPr>
          <a:xfrm>
            <a:off x="238408" y="6488668"/>
            <a:ext cx="4572000" cy="369332"/>
          </a:xfrm>
          <a:prstGeom prst="rect">
            <a:avLst/>
          </a:prstGeom>
        </p:spPr>
        <p:txBody>
          <a:bodyPr>
            <a:spAutoFit/>
          </a:bodyPr>
          <a:lstStyle/>
          <a:p>
            <a:pPr fontAlgn="base"/>
            <a:r>
              <a:rPr lang="en-US" dirty="0">
                <a:solidFill>
                  <a:schemeClr val="bg1"/>
                </a:solidFill>
              </a:rPr>
              <a:t>3 Nephi 14:3-5</a:t>
            </a:r>
          </a:p>
        </p:txBody>
      </p:sp>
      <p:grpSp>
        <p:nvGrpSpPr>
          <p:cNvPr id="46" name="Group 45"/>
          <p:cNvGrpSpPr/>
          <p:nvPr/>
        </p:nvGrpSpPr>
        <p:grpSpPr>
          <a:xfrm>
            <a:off x="63373" y="2895601"/>
            <a:ext cx="12041109" cy="1237519"/>
            <a:chOff x="36354" y="858629"/>
            <a:chExt cx="10190947" cy="1701351"/>
          </a:xfrm>
        </p:grpSpPr>
        <p:grpSp>
          <p:nvGrpSpPr>
            <p:cNvPr id="47" name="Group 48"/>
            <p:cNvGrpSpPr/>
            <p:nvPr/>
          </p:nvGrpSpPr>
          <p:grpSpPr>
            <a:xfrm rot="21364714">
              <a:off x="36354" y="879944"/>
              <a:ext cx="5392180" cy="1534051"/>
              <a:chOff x="36354" y="879944"/>
              <a:chExt cx="5392180" cy="1534051"/>
            </a:xfrm>
          </p:grpSpPr>
          <p:grpSp>
            <p:nvGrpSpPr>
              <p:cNvPr id="61" name="Group 15"/>
              <p:cNvGrpSpPr/>
              <p:nvPr/>
            </p:nvGrpSpPr>
            <p:grpSpPr>
              <a:xfrm rot="21312912">
                <a:off x="36354" y="879944"/>
                <a:ext cx="2863164" cy="991252"/>
                <a:chOff x="489405" y="1245820"/>
                <a:chExt cx="6691361" cy="2022565"/>
              </a:xfrm>
            </p:grpSpPr>
            <p:sp>
              <p:nvSpPr>
                <p:cNvPr id="68"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Summing Junction 68"/>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9"/>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42"/>
              <p:cNvGrpSpPr/>
              <p:nvPr/>
            </p:nvGrpSpPr>
            <p:grpSpPr>
              <a:xfrm rot="21312912">
                <a:off x="2572394" y="1553773"/>
                <a:ext cx="2856140" cy="860222"/>
                <a:chOff x="539805" y="1377992"/>
                <a:chExt cx="6674948" cy="1755208"/>
              </a:xfrm>
            </p:grpSpPr>
            <p:sp>
              <p:nvSpPr>
                <p:cNvPr id="63" name="Flowchart: Summing Junction 62"/>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66"/>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9"/>
            <p:cNvGrpSpPr/>
            <p:nvPr/>
          </p:nvGrpSpPr>
          <p:grpSpPr>
            <a:xfrm rot="387251" flipH="1">
              <a:off x="5025886" y="858629"/>
              <a:ext cx="5201415" cy="1701351"/>
              <a:chOff x="150023" y="771899"/>
              <a:chExt cx="5201415" cy="1701351"/>
            </a:xfrm>
          </p:grpSpPr>
          <p:grpSp>
            <p:nvGrpSpPr>
              <p:cNvPr id="49" name="Group 15"/>
              <p:cNvGrpSpPr/>
              <p:nvPr/>
            </p:nvGrpSpPr>
            <p:grpSpPr>
              <a:xfrm rot="21312912">
                <a:off x="150023" y="771899"/>
                <a:ext cx="2744981" cy="1094547"/>
                <a:chOff x="765606" y="1035054"/>
                <a:chExt cx="6415160" cy="2233331"/>
              </a:xfrm>
            </p:grpSpPr>
            <p:sp>
              <p:nvSpPr>
                <p:cNvPr id="56"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2"/>
              <p:cNvGrpSpPr/>
              <p:nvPr/>
            </p:nvGrpSpPr>
            <p:grpSpPr>
              <a:xfrm rot="21312912">
                <a:off x="2574870" y="1556994"/>
                <a:ext cx="2776568" cy="916256"/>
                <a:chOff x="539805" y="1377992"/>
                <a:chExt cx="6488985" cy="1869541"/>
              </a:xfrm>
            </p:grpSpPr>
            <p:sp>
              <p:nvSpPr>
                <p:cNvPr id="51" name="Flowchart: Summing Junction 50"/>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51"/>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umming Junction 52"/>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53"/>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8" name="Group 81"/>
          <p:cNvGrpSpPr/>
          <p:nvPr/>
        </p:nvGrpSpPr>
        <p:grpSpPr>
          <a:xfrm>
            <a:off x="4724400" y="1143000"/>
            <a:ext cx="2667000" cy="4419600"/>
            <a:chOff x="201386" y="2209800"/>
            <a:chExt cx="2579689" cy="3946072"/>
          </a:xfrm>
        </p:grpSpPr>
        <p:grpSp>
          <p:nvGrpSpPr>
            <p:cNvPr id="111" name="Group 28"/>
            <p:cNvGrpSpPr/>
            <p:nvPr/>
          </p:nvGrpSpPr>
          <p:grpSpPr>
            <a:xfrm rot="179812">
              <a:off x="1585735" y="2284873"/>
              <a:ext cx="381000" cy="2371574"/>
              <a:chOff x="1066800" y="3124199"/>
              <a:chExt cx="381000" cy="2438401"/>
            </a:xfrm>
          </p:grpSpPr>
          <p:sp>
            <p:nvSpPr>
              <p:cNvPr id="123" name="Rectangle 122"/>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Delay 123"/>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Wave 111"/>
            <p:cNvSpPr/>
            <p:nvPr/>
          </p:nvSpPr>
          <p:spPr>
            <a:xfrm rot="5400000">
              <a:off x="640784" y="4015581"/>
              <a:ext cx="1700893" cy="2579689"/>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29"/>
            <p:cNvGrpSpPr/>
            <p:nvPr/>
          </p:nvGrpSpPr>
          <p:grpSpPr>
            <a:xfrm>
              <a:off x="1295400" y="2209800"/>
              <a:ext cx="506505" cy="2438400"/>
              <a:chOff x="533400" y="3124200"/>
              <a:chExt cx="506505" cy="2438400"/>
            </a:xfrm>
          </p:grpSpPr>
          <p:sp>
            <p:nvSpPr>
              <p:cNvPr id="121" name="Rectangle 120"/>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Oval 113"/>
            <p:cNvSpPr/>
            <p:nvPr/>
          </p:nvSpPr>
          <p:spPr>
            <a:xfrm>
              <a:off x="1757082" y="36844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38"/>
            <p:cNvGrpSpPr/>
            <p:nvPr/>
          </p:nvGrpSpPr>
          <p:grpSpPr>
            <a:xfrm>
              <a:off x="1295400" y="3124200"/>
              <a:ext cx="533400" cy="457200"/>
              <a:chOff x="1676400" y="4267200"/>
              <a:chExt cx="1447800" cy="1143000"/>
            </a:xfrm>
          </p:grpSpPr>
          <p:grpSp>
            <p:nvGrpSpPr>
              <p:cNvPr id="116" name="Group 36"/>
              <p:cNvGrpSpPr/>
              <p:nvPr/>
            </p:nvGrpSpPr>
            <p:grpSpPr>
              <a:xfrm>
                <a:off x="1676400" y="4267200"/>
                <a:ext cx="1447800" cy="1143000"/>
                <a:chOff x="1770529" y="2122655"/>
                <a:chExt cx="1963271" cy="1524000"/>
              </a:xfrm>
            </p:grpSpPr>
            <p:sp>
              <p:nvSpPr>
                <p:cNvPr id="118" name="Rounded Rectangle 117"/>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Oval 116"/>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Rectangle 44"/>
          <p:cNvSpPr/>
          <p:nvPr/>
        </p:nvSpPr>
        <p:spPr>
          <a:xfrm>
            <a:off x="5105400" y="3886200"/>
            <a:ext cx="2133600" cy="1477328"/>
          </a:xfrm>
          <a:prstGeom prst="rect">
            <a:avLst/>
          </a:prstGeom>
        </p:spPr>
        <p:txBody>
          <a:bodyPr wrap="square">
            <a:spAutoFit/>
          </a:bodyPr>
          <a:lstStyle/>
          <a:p>
            <a:r>
              <a:rPr lang="en-US" dirty="0"/>
              <a:t>“He that is without sin among you, let him first cast a stone at her”</a:t>
            </a:r>
          </a:p>
          <a:p>
            <a:r>
              <a:rPr lang="en-US" dirty="0"/>
              <a:t>Read John 8:1-11</a:t>
            </a:r>
          </a:p>
        </p:txBody>
      </p:sp>
      <p:sp>
        <p:nvSpPr>
          <p:cNvPr id="126" name="Cube 125"/>
          <p:cNvSpPr/>
          <p:nvPr/>
        </p:nvSpPr>
        <p:spPr>
          <a:xfrm>
            <a:off x="3823855" y="5735782"/>
            <a:ext cx="4495800" cy="990600"/>
          </a:xfrm>
          <a:prstGeom prst="cube">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“Judge not </a:t>
            </a:r>
            <a:r>
              <a:rPr lang="en-US" sz="1600" b="1" dirty="0" err="1">
                <a:solidFill>
                  <a:schemeClr val="bg1"/>
                </a:solidFill>
              </a:rPr>
              <a:t>unrighteously</a:t>
            </a:r>
            <a:r>
              <a:rPr lang="en-US" sz="1600" b="1" dirty="0">
                <a:solidFill>
                  <a:schemeClr val="bg1"/>
                </a:solidFill>
              </a:rPr>
              <a:t>, that ye be not judged: but judge righteous judgment” </a:t>
            </a:r>
            <a:r>
              <a:rPr lang="en-US" sz="1200" dirty="0">
                <a:solidFill>
                  <a:schemeClr val="bg1"/>
                </a:solidFill>
              </a:rPr>
              <a:t>JST Matthew 7:1</a:t>
            </a:r>
            <a:r>
              <a:rPr lang="en-US" sz="1600" b="1" dirty="0">
                <a:solidFill>
                  <a:schemeClr val="bg1"/>
                </a:solidFill>
              </a:rPr>
              <a:t> </a:t>
            </a:r>
          </a:p>
        </p:txBody>
      </p:sp>
      <p:grpSp>
        <p:nvGrpSpPr>
          <p:cNvPr id="91" name="Group 33"/>
          <p:cNvGrpSpPr/>
          <p:nvPr/>
        </p:nvGrpSpPr>
        <p:grpSpPr>
          <a:xfrm>
            <a:off x="370609" y="983672"/>
            <a:ext cx="2590800" cy="4824845"/>
            <a:chOff x="-533400" y="3124200"/>
            <a:chExt cx="2590800" cy="4343400"/>
          </a:xfrm>
        </p:grpSpPr>
        <p:grpSp>
          <p:nvGrpSpPr>
            <p:cNvPr id="93" name="Group 28"/>
            <p:cNvGrpSpPr/>
            <p:nvPr/>
          </p:nvGrpSpPr>
          <p:grpSpPr>
            <a:xfrm rot="179812">
              <a:off x="823735" y="3199273"/>
              <a:ext cx="381000" cy="2371574"/>
              <a:chOff x="1066800" y="3124199"/>
              <a:chExt cx="381000" cy="2438401"/>
            </a:xfrm>
          </p:grpSpPr>
          <p:sp>
            <p:nvSpPr>
              <p:cNvPr id="105" name="Rectangle 46"/>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Delay 10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Wave 35"/>
            <p:cNvSpPr/>
            <p:nvPr/>
          </p:nvSpPr>
          <p:spPr>
            <a:xfrm rot="5400000">
              <a:off x="-342900" y="5067300"/>
              <a:ext cx="2209800" cy="2590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29"/>
            <p:cNvGrpSpPr/>
            <p:nvPr/>
          </p:nvGrpSpPr>
          <p:grpSpPr>
            <a:xfrm>
              <a:off x="533400" y="3124200"/>
              <a:ext cx="506505" cy="2438400"/>
              <a:chOff x="533400" y="3124200"/>
              <a:chExt cx="506505" cy="2438400"/>
            </a:xfrm>
          </p:grpSpPr>
          <p:sp>
            <p:nvSpPr>
              <p:cNvPr id="103" name="Rectangle 10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Delay 10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Oval 95"/>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38"/>
            <p:cNvGrpSpPr/>
            <p:nvPr/>
          </p:nvGrpSpPr>
          <p:grpSpPr>
            <a:xfrm>
              <a:off x="533400" y="4038600"/>
              <a:ext cx="533400" cy="457200"/>
              <a:chOff x="1676400" y="4267200"/>
              <a:chExt cx="1447800" cy="1143000"/>
            </a:xfrm>
          </p:grpSpPr>
          <p:grpSp>
            <p:nvGrpSpPr>
              <p:cNvPr id="98" name="Group 36"/>
              <p:cNvGrpSpPr/>
              <p:nvPr/>
            </p:nvGrpSpPr>
            <p:grpSpPr>
              <a:xfrm>
                <a:off x="1676400" y="4267200"/>
                <a:ext cx="1447800" cy="1143000"/>
                <a:chOff x="1770529" y="2122655"/>
                <a:chExt cx="1963271" cy="1524000"/>
              </a:xfrm>
            </p:grpSpPr>
            <p:sp>
              <p:nvSpPr>
                <p:cNvPr id="100" name="Rounded Rectangle 99"/>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Oval 98"/>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CDD6FE0E-CF04-437C-BB0B-D1259299DD85}"/>
              </a:ext>
            </a:extLst>
          </p:cNvPr>
          <p:cNvGrpSpPr/>
          <p:nvPr/>
        </p:nvGrpSpPr>
        <p:grpSpPr>
          <a:xfrm>
            <a:off x="8756073" y="1285009"/>
            <a:ext cx="2570018" cy="4353790"/>
            <a:chOff x="7748155" y="1295400"/>
            <a:chExt cx="2570018" cy="4353790"/>
          </a:xfrm>
        </p:grpSpPr>
        <p:grpSp>
          <p:nvGrpSpPr>
            <p:cNvPr id="74" name="Group 4"/>
            <p:cNvGrpSpPr/>
            <p:nvPr/>
          </p:nvGrpSpPr>
          <p:grpSpPr>
            <a:xfrm>
              <a:off x="7748155" y="1295400"/>
              <a:ext cx="2570018" cy="4353790"/>
              <a:chOff x="-405245" y="3124200"/>
              <a:chExt cx="2570018" cy="4353790"/>
            </a:xfrm>
          </p:grpSpPr>
          <p:grpSp>
            <p:nvGrpSpPr>
              <p:cNvPr id="76" name="Group 28"/>
              <p:cNvGrpSpPr/>
              <p:nvPr/>
            </p:nvGrpSpPr>
            <p:grpSpPr>
              <a:xfrm rot="179812">
                <a:off x="823735" y="3199273"/>
                <a:ext cx="381000" cy="2371574"/>
                <a:chOff x="1066800" y="3124199"/>
                <a:chExt cx="381000" cy="2438401"/>
              </a:xfrm>
            </p:grpSpPr>
            <p:sp>
              <p:nvSpPr>
                <p:cNvPr id="88" name="Rectangle 17"/>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Delay 88"/>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Wave 76"/>
              <p:cNvSpPr/>
              <p:nvPr/>
            </p:nvSpPr>
            <p:spPr>
              <a:xfrm rot="5400000">
                <a:off x="-225136" y="5088081"/>
                <a:ext cx="2209800" cy="2570018"/>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9"/>
              <p:cNvGrpSpPr/>
              <p:nvPr/>
            </p:nvGrpSpPr>
            <p:grpSpPr>
              <a:xfrm>
                <a:off x="533400" y="3124200"/>
                <a:ext cx="506505" cy="2438400"/>
                <a:chOff x="533400" y="3124200"/>
                <a:chExt cx="506505" cy="2438400"/>
              </a:xfrm>
            </p:grpSpPr>
            <p:sp>
              <p:nvSpPr>
                <p:cNvPr id="86" name="Rectangle 85"/>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Delay 16"/>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Oval 78"/>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38"/>
              <p:cNvGrpSpPr/>
              <p:nvPr/>
            </p:nvGrpSpPr>
            <p:grpSpPr>
              <a:xfrm>
                <a:off x="533400" y="4038600"/>
                <a:ext cx="533400" cy="457200"/>
                <a:chOff x="1676400" y="4267200"/>
                <a:chExt cx="1447800" cy="1143000"/>
              </a:xfrm>
            </p:grpSpPr>
            <p:grpSp>
              <p:nvGrpSpPr>
                <p:cNvPr id="81" name="Group 80"/>
                <p:cNvGrpSpPr/>
                <p:nvPr/>
              </p:nvGrpSpPr>
              <p:grpSpPr>
                <a:xfrm>
                  <a:off x="1676400" y="4267200"/>
                  <a:ext cx="1447800" cy="1143000"/>
                  <a:chOff x="1770529" y="2122655"/>
                  <a:chExt cx="1963271" cy="1524000"/>
                </a:xfrm>
              </p:grpSpPr>
              <p:sp>
                <p:nvSpPr>
                  <p:cNvPr id="83" name="Rounded Rectangle 82"/>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a:extLst>
                <a:ext uri="{FF2B5EF4-FFF2-40B4-BE49-F238E27FC236}">
                  <a16:creationId xmlns:a16="http://schemas.microsoft.com/office/drawing/2014/main" id="{2CA5F6DA-2D27-4EC3-A4D7-FBF6608D5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141" y="3931518"/>
              <a:ext cx="2250863" cy="1502927"/>
            </a:xfrm>
            <a:prstGeom prst="rect">
              <a:avLst/>
            </a:prstGeom>
          </p:spPr>
        </p:pic>
      </p:grpSp>
      <p:pic>
        <p:nvPicPr>
          <p:cNvPr id="92" name="Picture 2" descr="http://rsc.byu.edu/sites/default/files/auths/8283.jpg">
            <a:extLst>
              <a:ext uri="{FF2B5EF4-FFF2-40B4-BE49-F238E27FC236}">
                <a16:creationId xmlns:a16="http://schemas.microsoft.com/office/drawing/2014/main" id="{C3284B0E-ED2F-4682-A066-54CAB05B6922}"/>
              </a:ext>
            </a:extLst>
          </p:cNvPr>
          <p:cNvPicPr>
            <a:picLocks noChangeAspect="1" noChangeArrowheads="1"/>
          </p:cNvPicPr>
          <p:nvPr/>
        </p:nvPicPr>
        <p:blipFill>
          <a:blip r:embed="rId5" cstate="print"/>
          <a:srcRect/>
          <a:stretch>
            <a:fillRect/>
          </a:stretch>
        </p:blipFill>
        <p:spPr bwMode="auto">
          <a:xfrm>
            <a:off x="155864" y="83128"/>
            <a:ext cx="792480" cy="990600"/>
          </a:xfrm>
          <a:prstGeom prst="rect">
            <a:avLst/>
          </a:prstGeom>
          <a:noFill/>
        </p:spPr>
      </p:pic>
      <p:pic>
        <p:nvPicPr>
          <p:cNvPr id="107" name="Picture 4" descr="http://svu.edu/~/media/Images/news/2010b/robert-millet.ashx?mw=350">
            <a:extLst>
              <a:ext uri="{FF2B5EF4-FFF2-40B4-BE49-F238E27FC236}">
                <a16:creationId xmlns:a16="http://schemas.microsoft.com/office/drawing/2014/main" id="{0ED7F463-61AF-476F-B5D9-B29E2DFE6C27}"/>
              </a:ext>
            </a:extLst>
          </p:cNvPr>
          <p:cNvPicPr>
            <a:picLocks noChangeAspect="1" noChangeArrowheads="1"/>
          </p:cNvPicPr>
          <p:nvPr/>
        </p:nvPicPr>
        <p:blipFill>
          <a:blip r:embed="rId6" cstate="print"/>
          <a:srcRect/>
          <a:stretch>
            <a:fillRect/>
          </a:stretch>
        </p:blipFill>
        <p:spPr bwMode="auto">
          <a:xfrm>
            <a:off x="935183" y="72737"/>
            <a:ext cx="718457" cy="1005840"/>
          </a:xfrm>
          <a:prstGeom prst="rect">
            <a:avLst/>
          </a:prstGeom>
          <a:noFill/>
        </p:spPr>
      </p:pic>
      <p:pic>
        <p:nvPicPr>
          <p:cNvPr id="3" name="Picture 2">
            <a:extLst>
              <a:ext uri="{FF2B5EF4-FFF2-40B4-BE49-F238E27FC236}">
                <a16:creationId xmlns:a16="http://schemas.microsoft.com/office/drawing/2014/main" id="{D5F6222C-0115-7B50-8B79-ABB1DA1C6107}"/>
              </a:ext>
            </a:extLst>
          </p:cNvPr>
          <p:cNvPicPr>
            <a:picLocks noChangeAspect="1"/>
          </p:cNvPicPr>
          <p:nvPr/>
        </p:nvPicPr>
        <p:blipFill>
          <a:blip r:embed="rId7"/>
          <a:stretch>
            <a:fillRect/>
          </a:stretch>
        </p:blipFill>
        <p:spPr>
          <a:xfrm>
            <a:off x="745788" y="4236977"/>
            <a:ext cx="1784100" cy="1280322"/>
          </a:xfrm>
          <a:prstGeom prst="rect">
            <a:avLst/>
          </a:prstGeom>
          <a:ln>
            <a:noFill/>
          </a:ln>
          <a:effectLst>
            <a:softEdge rad="112500"/>
          </a:effectLst>
        </p:spPr>
      </p:pic>
    </p:spTree>
    <p:extLst>
      <p:ext uri="{BB962C8B-B14F-4D97-AF65-F5344CB8AC3E}">
        <p14:creationId xmlns:p14="http://schemas.microsoft.com/office/powerpoint/2010/main" val="34810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Effect transition="in" filter="fade">
                                      <p:cBhvr>
                                        <p:cTn id="9" dur="2000"/>
                                        <p:tgtEl>
                                          <p:spTgt spid="92"/>
                                        </p:tgtEl>
                                      </p:cBhvr>
                                    </p:animEffect>
                                  </p:childTnLst>
                                </p:cTn>
                              </p:par>
                              <p:par>
                                <p:cTn id="10" presetID="10" presetClass="entr" presetSubtype="0" fill="hold" nodeType="with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20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1000"/>
                                        <p:tgtEl>
                                          <p:spTgt spid="108"/>
                                        </p:tgtEl>
                                      </p:cBhvr>
                                    </p:animEffect>
                                    <p:anim calcmode="lin" valueType="num">
                                      <p:cBhvr>
                                        <p:cTn id="18" dur="1000" fill="hold"/>
                                        <p:tgtEl>
                                          <p:spTgt spid="108"/>
                                        </p:tgtEl>
                                        <p:attrNameLst>
                                          <p:attrName>ppt_x</p:attrName>
                                        </p:attrNameLst>
                                      </p:cBhvr>
                                      <p:tavLst>
                                        <p:tav tm="0">
                                          <p:val>
                                            <p:strVal val="#ppt_x"/>
                                          </p:val>
                                        </p:tav>
                                        <p:tav tm="100000">
                                          <p:val>
                                            <p:strVal val="#ppt_x"/>
                                          </p:val>
                                        </p:tav>
                                      </p:tavLst>
                                    </p:anim>
                                    <p:anim calcmode="lin" valueType="num">
                                      <p:cBhvr>
                                        <p:cTn id="19" dur="1000" fill="hold"/>
                                        <p:tgtEl>
                                          <p:spTgt spid="10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5" grpId="0"/>
      <p:bldP spid="1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0D0B07-90E4-4FCC-B671-7C6F52E9C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The Salt of the Earth</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905347" y="990600"/>
            <a:ext cx="5419253" cy="2862322"/>
          </a:xfrm>
          <a:prstGeom prst="rect">
            <a:avLst/>
          </a:prstGeom>
        </p:spPr>
        <p:txBody>
          <a:bodyPr wrap="square">
            <a:spAutoFit/>
          </a:bodyPr>
          <a:lstStyle/>
          <a:p>
            <a:r>
              <a:rPr lang="en-US" dirty="0">
                <a:solidFill>
                  <a:schemeClr val="bg1"/>
                </a:solidFill>
              </a:rPr>
              <a:t>“The Saints are asked to stand as a spice, a seasoning, a flavor among the bland and often tasteless elements of the world. Because they are there, things are better; like salt, the people of the Lord are empowered to bring out the best in others…</a:t>
            </a:r>
          </a:p>
          <a:p>
            <a:endParaRPr lang="en-US" dirty="0">
              <a:solidFill>
                <a:schemeClr val="bg1"/>
              </a:solidFill>
            </a:endParaRPr>
          </a:p>
          <a:p>
            <a:r>
              <a:rPr lang="en-US" dirty="0">
                <a:solidFill>
                  <a:schemeClr val="bg1"/>
                </a:solidFill>
              </a:rPr>
              <a:t>In reality we can only make a difference if we are different. Not necessarily strange. Different. Indeed disciples of Christ are to stand in stark contrast to those who conform, concede, and thereby compromise.” </a:t>
            </a:r>
          </a:p>
        </p:txBody>
      </p:sp>
      <p:sp>
        <p:nvSpPr>
          <p:cNvPr id="45" name="TextBox 44"/>
          <p:cNvSpPr txBox="1"/>
          <p:nvPr/>
        </p:nvSpPr>
        <p:spPr>
          <a:xfrm>
            <a:off x="6324600" y="3048001"/>
            <a:ext cx="4343400" cy="3662541"/>
          </a:xfrm>
          <a:prstGeom prst="rect">
            <a:avLst/>
          </a:prstGeom>
          <a:noFill/>
        </p:spPr>
        <p:txBody>
          <a:bodyPr wrap="square" rtlCol="0">
            <a:spAutoFit/>
          </a:bodyPr>
          <a:lstStyle/>
          <a:p>
            <a:pPr fontAlgn="base"/>
            <a:r>
              <a:rPr lang="en-US" sz="2000" dirty="0">
                <a:solidFill>
                  <a:schemeClr val="bg1"/>
                </a:solidFill>
              </a:rPr>
              <a:t>Salt is a healing medium. </a:t>
            </a:r>
          </a:p>
          <a:p>
            <a:pPr fontAlgn="base"/>
            <a:endParaRPr lang="en-US" sz="2000" dirty="0">
              <a:solidFill>
                <a:schemeClr val="bg1"/>
              </a:solidFill>
            </a:endParaRPr>
          </a:p>
          <a:p>
            <a:pPr fontAlgn="base"/>
            <a:r>
              <a:rPr lang="en-US" sz="2000" dirty="0">
                <a:solidFill>
                  <a:schemeClr val="bg1"/>
                </a:solidFill>
              </a:rPr>
              <a:t>Salt is a preservative. It preserves food from corruption.</a:t>
            </a:r>
          </a:p>
          <a:p>
            <a:pPr fontAlgn="base"/>
            <a:endParaRPr lang="en-US" sz="2000" dirty="0">
              <a:solidFill>
                <a:schemeClr val="bg1"/>
              </a:solidFill>
            </a:endParaRPr>
          </a:p>
          <a:p>
            <a:pPr fontAlgn="base"/>
            <a:r>
              <a:rPr lang="en-US" sz="2000" dirty="0">
                <a:solidFill>
                  <a:schemeClr val="bg1"/>
                </a:solidFill>
              </a:rPr>
              <a:t> “Salt will not lose its savor with age. Savor is lost through mixture and contamination…Flavor and quality flee a man when he contaminates his mind…”  </a:t>
            </a:r>
          </a:p>
          <a:p>
            <a:pPr fontAlgn="base"/>
            <a:r>
              <a:rPr lang="en-US" sz="1200" dirty="0">
                <a:solidFill>
                  <a:schemeClr val="bg1"/>
                </a:solidFill>
              </a:rPr>
              <a:t>Elder Carlos E. </a:t>
            </a:r>
            <a:r>
              <a:rPr lang="en-US" sz="1200" dirty="0" err="1">
                <a:solidFill>
                  <a:schemeClr val="bg1"/>
                </a:solidFill>
              </a:rPr>
              <a:t>Asay</a:t>
            </a:r>
            <a:endParaRPr lang="en-US" sz="1200" dirty="0">
              <a:solidFill>
                <a:schemeClr val="bg1"/>
              </a:solidFill>
            </a:endParaRPr>
          </a:p>
          <a:p>
            <a:pPr fontAlgn="base"/>
            <a:endParaRPr lang="en-US" sz="2000" dirty="0">
              <a:solidFill>
                <a:schemeClr val="bg1"/>
              </a:solidFill>
            </a:endParaRPr>
          </a:p>
          <a:p>
            <a:pPr fontAlgn="base"/>
            <a:r>
              <a:rPr lang="en-US" sz="2000" dirty="0">
                <a:solidFill>
                  <a:schemeClr val="bg1"/>
                </a:solidFill>
              </a:rPr>
              <a:t>(See D&amp;C 103:9-10)</a:t>
            </a:r>
          </a:p>
        </p:txBody>
      </p:sp>
      <p:sp>
        <p:nvSpPr>
          <p:cNvPr id="9" name="TextBox 8"/>
          <p:cNvSpPr txBox="1"/>
          <p:nvPr/>
        </p:nvSpPr>
        <p:spPr>
          <a:xfrm>
            <a:off x="84499" y="6488668"/>
            <a:ext cx="3962400" cy="369332"/>
          </a:xfrm>
          <a:prstGeom prst="rect">
            <a:avLst/>
          </a:prstGeom>
          <a:noFill/>
        </p:spPr>
        <p:txBody>
          <a:bodyPr wrap="square" rtlCol="0">
            <a:spAutoFit/>
          </a:bodyPr>
          <a:lstStyle/>
          <a:p>
            <a:r>
              <a:rPr lang="en-US" dirty="0">
                <a:solidFill>
                  <a:schemeClr val="bg1"/>
                </a:solidFill>
              </a:rPr>
              <a:t>3 Nephi 12:13 </a:t>
            </a:r>
            <a:r>
              <a:rPr lang="en-US" sz="1200" dirty="0">
                <a:solidFill>
                  <a:schemeClr val="bg1"/>
                </a:solidFill>
              </a:rPr>
              <a:t>JFM and RLM</a:t>
            </a:r>
          </a:p>
        </p:txBody>
      </p:sp>
      <p:pic>
        <p:nvPicPr>
          <p:cNvPr id="5" name="Picture 4">
            <a:extLst>
              <a:ext uri="{FF2B5EF4-FFF2-40B4-BE49-F238E27FC236}">
                <a16:creationId xmlns:a16="http://schemas.microsoft.com/office/drawing/2014/main" id="{96327FD4-1C57-49C1-BF85-183977B50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650" y="912466"/>
            <a:ext cx="3146220" cy="2099633"/>
          </a:xfrm>
          <a:prstGeom prst="rect">
            <a:avLst/>
          </a:prstGeom>
        </p:spPr>
      </p:pic>
      <p:pic>
        <p:nvPicPr>
          <p:cNvPr id="7" name="Picture 6">
            <a:extLst>
              <a:ext uri="{FF2B5EF4-FFF2-40B4-BE49-F238E27FC236}">
                <a16:creationId xmlns:a16="http://schemas.microsoft.com/office/drawing/2014/main" id="{01B1AACF-232D-4791-A1B4-8B10D18CA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941" y="4119326"/>
            <a:ext cx="3313687" cy="2200181"/>
          </a:xfrm>
          <a:prstGeom prst="rect">
            <a:avLst/>
          </a:prstGeom>
        </p:spPr>
      </p:pic>
      <p:pic>
        <p:nvPicPr>
          <p:cNvPr id="12" name="Picture 11">
            <a:extLst>
              <a:ext uri="{FF2B5EF4-FFF2-40B4-BE49-F238E27FC236}">
                <a16:creationId xmlns:a16="http://schemas.microsoft.com/office/drawing/2014/main" id="{A29AEFDC-295B-4A86-A350-E24634F35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2137" y="5217105"/>
            <a:ext cx="1090330" cy="1441241"/>
          </a:xfrm>
          <a:prstGeom prst="rect">
            <a:avLst/>
          </a:prstGeom>
        </p:spPr>
      </p:pic>
      <p:pic>
        <p:nvPicPr>
          <p:cNvPr id="19" name="Picture 18">
            <a:extLst>
              <a:ext uri="{FF2B5EF4-FFF2-40B4-BE49-F238E27FC236}">
                <a16:creationId xmlns:a16="http://schemas.microsoft.com/office/drawing/2014/main" id="{E03C0F22-35AA-4555-B696-BD064F2C6CBC}"/>
              </a:ext>
            </a:extLst>
          </p:cNvPr>
          <p:cNvPicPr>
            <a:picLocks noChangeAspect="1"/>
          </p:cNvPicPr>
          <p:nvPr/>
        </p:nvPicPr>
        <p:blipFill rotWithShape="1">
          <a:blip r:embed="rId6">
            <a:extLst>
              <a:ext uri="{28A0092B-C50C-407E-A947-70E740481C1C}">
                <a14:useLocalDpi xmlns:a14="http://schemas.microsoft.com/office/drawing/2010/main" val="0"/>
              </a:ext>
            </a:extLst>
          </a:blip>
          <a:srcRect t="2586" b="5475"/>
          <a:stretch/>
        </p:blipFill>
        <p:spPr>
          <a:xfrm>
            <a:off x="173856" y="108642"/>
            <a:ext cx="1321260" cy="887239"/>
          </a:xfrm>
          <a:prstGeom prst="rect">
            <a:avLst/>
          </a:prstGeom>
        </p:spPr>
      </p:pic>
    </p:spTree>
    <p:extLst>
      <p:ext uri="{BB962C8B-B14F-4D97-AF65-F5344CB8AC3E}">
        <p14:creationId xmlns:p14="http://schemas.microsoft.com/office/powerpoint/2010/main" val="8567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a:extLst>
              <a:ext uri="{FF2B5EF4-FFF2-40B4-BE49-F238E27FC236}">
                <a16:creationId xmlns:a16="http://schemas.microsoft.com/office/drawing/2014/main" id="{EB782995-8F7D-4354-9379-27B917DFD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71500" y="609601"/>
            <a:ext cx="4914900" cy="2200602"/>
          </a:xfrm>
          <a:prstGeom prst="rect">
            <a:avLst/>
          </a:prstGeom>
        </p:spPr>
        <p:txBody>
          <a:bodyPr wrap="square">
            <a:spAutoFit/>
          </a:bodyPr>
          <a:lstStyle/>
          <a:p>
            <a:r>
              <a:rPr lang="en-US" b="1" dirty="0"/>
              <a:t>“Sometimes people feel that it is wrong to judge others in any way. While it is true that you should not condemn others or judge them unrighteous, you will need to make judgments of ideas, situations, and people throughout your life. The Lord has given many commandments that you cannot keep without making judgments.” </a:t>
            </a:r>
          </a:p>
          <a:p>
            <a:r>
              <a:rPr lang="en-US" sz="1100" b="1" dirty="0"/>
              <a:t>(</a:t>
            </a:r>
            <a:r>
              <a:rPr lang="en-US" sz="1100" b="1" i="1" dirty="0"/>
              <a:t>True to the Faith: A Gospel Reference</a:t>
            </a:r>
            <a:r>
              <a:rPr lang="en-US" sz="1100" b="1" dirty="0"/>
              <a:t> [2004], 90).</a:t>
            </a:r>
          </a:p>
        </p:txBody>
      </p:sp>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Making Judgments</a:t>
            </a:r>
          </a:p>
        </p:txBody>
      </p:sp>
      <p:sp>
        <p:nvSpPr>
          <p:cNvPr id="6" name="Rectangle 5"/>
          <p:cNvSpPr/>
          <p:nvPr/>
        </p:nvSpPr>
        <p:spPr>
          <a:xfrm>
            <a:off x="5936673" y="2244436"/>
            <a:ext cx="3505200" cy="1815882"/>
          </a:xfrm>
          <a:prstGeom prst="rect">
            <a:avLst/>
          </a:prstGeom>
        </p:spPr>
        <p:txBody>
          <a:bodyPr wrap="square">
            <a:spAutoFit/>
          </a:bodyPr>
          <a:lstStyle/>
          <a:p>
            <a:pPr algn="ctr"/>
            <a:r>
              <a:rPr lang="en-US" sz="2800" dirty="0"/>
              <a:t>What are some judgments you must face in keeping the commandments?</a:t>
            </a:r>
          </a:p>
        </p:txBody>
      </p:sp>
      <p:grpSp>
        <p:nvGrpSpPr>
          <p:cNvPr id="7" name="Group 51"/>
          <p:cNvGrpSpPr/>
          <p:nvPr/>
        </p:nvGrpSpPr>
        <p:grpSpPr>
          <a:xfrm>
            <a:off x="63374" y="4343401"/>
            <a:ext cx="12032056" cy="1237519"/>
            <a:chOff x="36354" y="858629"/>
            <a:chExt cx="10190947" cy="1701351"/>
          </a:xfrm>
        </p:grpSpPr>
        <p:grpSp>
          <p:nvGrpSpPr>
            <p:cNvPr id="8" name="Group 48"/>
            <p:cNvGrpSpPr/>
            <p:nvPr/>
          </p:nvGrpSpPr>
          <p:grpSpPr>
            <a:xfrm rot="21364714">
              <a:off x="36354" y="879944"/>
              <a:ext cx="5392180" cy="1534051"/>
              <a:chOff x="36354" y="879944"/>
              <a:chExt cx="5392180" cy="1534051"/>
            </a:xfrm>
          </p:grpSpPr>
          <p:grpSp>
            <p:nvGrpSpPr>
              <p:cNvPr id="22" name="Group 15"/>
              <p:cNvGrpSpPr/>
              <p:nvPr/>
            </p:nvGrpSpPr>
            <p:grpSpPr>
              <a:xfrm rot="21312912">
                <a:off x="36354" y="879944"/>
                <a:ext cx="2863164" cy="991252"/>
                <a:chOff x="489405" y="1245820"/>
                <a:chExt cx="6691361" cy="2022565"/>
              </a:xfrm>
            </p:grpSpPr>
            <p:sp>
              <p:nvSpPr>
                <p:cNvPr id="29"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42"/>
              <p:cNvGrpSpPr/>
              <p:nvPr/>
            </p:nvGrpSpPr>
            <p:grpSpPr>
              <a:xfrm rot="21312912">
                <a:off x="2572394" y="1553773"/>
                <a:ext cx="2856140" cy="860222"/>
                <a:chOff x="539805" y="1377992"/>
                <a:chExt cx="6674948" cy="1755208"/>
              </a:xfrm>
            </p:grpSpPr>
            <p:sp>
              <p:nvSpPr>
                <p:cNvPr id="24" name="Flowchart: Summing Junction 23"/>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49"/>
            <p:cNvGrpSpPr/>
            <p:nvPr/>
          </p:nvGrpSpPr>
          <p:grpSpPr>
            <a:xfrm rot="387251" flipH="1">
              <a:off x="5025886" y="858629"/>
              <a:ext cx="5201415" cy="1701351"/>
              <a:chOff x="150023" y="771899"/>
              <a:chExt cx="5201415" cy="1701351"/>
            </a:xfrm>
          </p:grpSpPr>
          <p:grpSp>
            <p:nvGrpSpPr>
              <p:cNvPr id="10" name="Group 15"/>
              <p:cNvGrpSpPr/>
              <p:nvPr/>
            </p:nvGrpSpPr>
            <p:grpSpPr>
              <a:xfrm rot="21312912">
                <a:off x="150023" y="771899"/>
                <a:ext cx="2744981" cy="1094547"/>
                <a:chOff x="765606" y="1035054"/>
                <a:chExt cx="6415160" cy="2233331"/>
              </a:xfrm>
            </p:grpSpPr>
            <p:sp>
              <p:nvSpPr>
                <p:cNvPr id="17"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2"/>
              <p:cNvGrpSpPr/>
              <p:nvPr/>
            </p:nvGrpSpPr>
            <p:grpSpPr>
              <a:xfrm rot="21312912">
                <a:off x="2574870" y="1556994"/>
                <a:ext cx="2776568" cy="916256"/>
                <a:chOff x="539805" y="1377992"/>
                <a:chExt cx="6488985" cy="1869541"/>
              </a:xfrm>
            </p:grpSpPr>
            <p:sp>
              <p:nvSpPr>
                <p:cNvPr id="12" name="Flowchart: Summing Junction 11"/>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3552" name="Picture 23551">
            <a:extLst>
              <a:ext uri="{FF2B5EF4-FFF2-40B4-BE49-F238E27FC236}">
                <a16:creationId xmlns:a16="http://schemas.microsoft.com/office/drawing/2014/main" id="{C35F78D6-A7BD-4593-B9DB-30E8ECAC7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091" y="312793"/>
            <a:ext cx="2389669" cy="2679789"/>
          </a:xfrm>
          <a:prstGeom prst="rect">
            <a:avLst/>
          </a:prstGeom>
        </p:spPr>
      </p:pic>
      <p:pic>
        <p:nvPicPr>
          <p:cNvPr id="23570" name="Picture 23569">
            <a:extLst>
              <a:ext uri="{FF2B5EF4-FFF2-40B4-BE49-F238E27FC236}">
                <a16:creationId xmlns:a16="http://schemas.microsoft.com/office/drawing/2014/main" id="{838F1DA9-DCE2-4DAD-9AEC-0EF4277A9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46" y="3591493"/>
            <a:ext cx="1744817" cy="3126713"/>
          </a:xfrm>
          <a:prstGeom prst="rect">
            <a:avLst/>
          </a:prstGeom>
        </p:spPr>
      </p:pic>
      <p:pic>
        <p:nvPicPr>
          <p:cNvPr id="23572" name="Picture 23571">
            <a:extLst>
              <a:ext uri="{FF2B5EF4-FFF2-40B4-BE49-F238E27FC236}">
                <a16:creationId xmlns:a16="http://schemas.microsoft.com/office/drawing/2014/main" id="{5741E56C-2EFE-4477-A4B3-96D71056B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959" y="3979226"/>
            <a:ext cx="1758776" cy="2687019"/>
          </a:xfrm>
          <a:prstGeom prst="rect">
            <a:avLst/>
          </a:prstGeom>
        </p:spPr>
      </p:pic>
      <p:pic>
        <p:nvPicPr>
          <p:cNvPr id="23574" name="Picture 23573">
            <a:extLst>
              <a:ext uri="{FF2B5EF4-FFF2-40B4-BE49-F238E27FC236}">
                <a16:creationId xmlns:a16="http://schemas.microsoft.com/office/drawing/2014/main" id="{C11B7B27-0BD9-45E6-BAC3-7FFC764F9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152" y="3983753"/>
            <a:ext cx="1675025" cy="2687019"/>
          </a:xfrm>
          <a:prstGeom prst="rect">
            <a:avLst/>
          </a:prstGeom>
        </p:spPr>
      </p:pic>
      <p:pic>
        <p:nvPicPr>
          <p:cNvPr id="23576" name="Picture 23575">
            <a:extLst>
              <a:ext uri="{FF2B5EF4-FFF2-40B4-BE49-F238E27FC236}">
                <a16:creationId xmlns:a16="http://schemas.microsoft.com/office/drawing/2014/main" id="{76676749-3BFE-4FB3-8FA7-A10CE8D007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8565" y="3993046"/>
            <a:ext cx="1500543" cy="2680040"/>
          </a:xfrm>
          <a:prstGeom prst="rect">
            <a:avLst/>
          </a:prstGeom>
        </p:spPr>
      </p:pic>
      <p:pic>
        <p:nvPicPr>
          <p:cNvPr id="23578" name="Picture 23577">
            <a:extLst>
              <a:ext uri="{FF2B5EF4-FFF2-40B4-BE49-F238E27FC236}">
                <a16:creationId xmlns:a16="http://schemas.microsoft.com/office/drawing/2014/main" id="{F70A4443-EB60-4AFD-89F3-682BF1050D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2754" y="3866389"/>
            <a:ext cx="2017009" cy="2659102"/>
          </a:xfrm>
          <a:prstGeom prst="rect">
            <a:avLst/>
          </a:prstGeom>
        </p:spPr>
      </p:pic>
    </p:spTree>
    <p:extLst>
      <p:ext uri="{BB962C8B-B14F-4D97-AF65-F5344CB8AC3E}">
        <p14:creationId xmlns:p14="http://schemas.microsoft.com/office/powerpoint/2010/main" val="17225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552"/>
                                        </p:tgtEl>
                                        <p:attrNameLst>
                                          <p:attrName>style.visibility</p:attrName>
                                        </p:attrNameLst>
                                      </p:cBhvr>
                                      <p:to>
                                        <p:strVal val="visible"/>
                                      </p:to>
                                    </p:set>
                                    <p:animEffect transition="in" filter="fade">
                                      <p:cBhvr>
                                        <p:cTn id="9" dur="500"/>
                                        <p:tgtEl>
                                          <p:spTgt spid="2355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570"/>
                                        </p:tgtEl>
                                        <p:attrNameLst>
                                          <p:attrName>style.visibility</p:attrName>
                                        </p:attrNameLst>
                                      </p:cBhvr>
                                      <p:to>
                                        <p:strVal val="visible"/>
                                      </p:to>
                                    </p:set>
                                    <p:animEffect transition="in" filter="fade">
                                      <p:cBhvr>
                                        <p:cTn id="14" dur="1000"/>
                                        <p:tgtEl>
                                          <p:spTgt spid="23570"/>
                                        </p:tgtEl>
                                      </p:cBhvr>
                                    </p:animEffect>
                                    <p:anim calcmode="lin" valueType="num">
                                      <p:cBhvr>
                                        <p:cTn id="15" dur="1000" fill="hold"/>
                                        <p:tgtEl>
                                          <p:spTgt spid="23570"/>
                                        </p:tgtEl>
                                        <p:attrNameLst>
                                          <p:attrName>ppt_x</p:attrName>
                                        </p:attrNameLst>
                                      </p:cBhvr>
                                      <p:tavLst>
                                        <p:tav tm="0">
                                          <p:val>
                                            <p:strVal val="#ppt_x"/>
                                          </p:val>
                                        </p:tav>
                                        <p:tav tm="100000">
                                          <p:val>
                                            <p:strVal val="#ppt_x"/>
                                          </p:val>
                                        </p:tav>
                                      </p:tavLst>
                                    </p:anim>
                                    <p:anim calcmode="lin" valueType="num">
                                      <p:cBhvr>
                                        <p:cTn id="16" dur="1000" fill="hold"/>
                                        <p:tgtEl>
                                          <p:spTgt spid="235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3572"/>
                                        </p:tgtEl>
                                        <p:attrNameLst>
                                          <p:attrName>style.visibility</p:attrName>
                                        </p:attrNameLst>
                                      </p:cBhvr>
                                      <p:to>
                                        <p:strVal val="visible"/>
                                      </p:to>
                                    </p:set>
                                    <p:animEffect transition="in" filter="fade">
                                      <p:cBhvr>
                                        <p:cTn id="21" dur="1000"/>
                                        <p:tgtEl>
                                          <p:spTgt spid="23572"/>
                                        </p:tgtEl>
                                      </p:cBhvr>
                                    </p:animEffect>
                                    <p:anim calcmode="lin" valueType="num">
                                      <p:cBhvr>
                                        <p:cTn id="22" dur="1000" fill="hold"/>
                                        <p:tgtEl>
                                          <p:spTgt spid="23572"/>
                                        </p:tgtEl>
                                        <p:attrNameLst>
                                          <p:attrName>ppt_x</p:attrName>
                                        </p:attrNameLst>
                                      </p:cBhvr>
                                      <p:tavLst>
                                        <p:tav tm="0">
                                          <p:val>
                                            <p:strVal val="#ppt_x"/>
                                          </p:val>
                                        </p:tav>
                                        <p:tav tm="100000">
                                          <p:val>
                                            <p:strVal val="#ppt_x"/>
                                          </p:val>
                                        </p:tav>
                                      </p:tavLst>
                                    </p:anim>
                                    <p:anim calcmode="lin" valueType="num">
                                      <p:cBhvr>
                                        <p:cTn id="23" dur="1000" fill="hold"/>
                                        <p:tgtEl>
                                          <p:spTgt spid="235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3574"/>
                                        </p:tgtEl>
                                        <p:attrNameLst>
                                          <p:attrName>style.visibility</p:attrName>
                                        </p:attrNameLst>
                                      </p:cBhvr>
                                      <p:to>
                                        <p:strVal val="visible"/>
                                      </p:to>
                                    </p:set>
                                    <p:animEffect transition="in" filter="fade">
                                      <p:cBhvr>
                                        <p:cTn id="28" dur="1000"/>
                                        <p:tgtEl>
                                          <p:spTgt spid="23574"/>
                                        </p:tgtEl>
                                      </p:cBhvr>
                                    </p:animEffect>
                                    <p:anim calcmode="lin" valueType="num">
                                      <p:cBhvr>
                                        <p:cTn id="29" dur="1000" fill="hold"/>
                                        <p:tgtEl>
                                          <p:spTgt spid="23574"/>
                                        </p:tgtEl>
                                        <p:attrNameLst>
                                          <p:attrName>ppt_x</p:attrName>
                                        </p:attrNameLst>
                                      </p:cBhvr>
                                      <p:tavLst>
                                        <p:tav tm="0">
                                          <p:val>
                                            <p:strVal val="#ppt_x"/>
                                          </p:val>
                                        </p:tav>
                                        <p:tav tm="100000">
                                          <p:val>
                                            <p:strVal val="#ppt_x"/>
                                          </p:val>
                                        </p:tav>
                                      </p:tavLst>
                                    </p:anim>
                                    <p:anim calcmode="lin" valueType="num">
                                      <p:cBhvr>
                                        <p:cTn id="30" dur="1000" fill="hold"/>
                                        <p:tgtEl>
                                          <p:spTgt spid="2357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3576"/>
                                        </p:tgtEl>
                                        <p:attrNameLst>
                                          <p:attrName>style.visibility</p:attrName>
                                        </p:attrNameLst>
                                      </p:cBhvr>
                                      <p:to>
                                        <p:strVal val="visible"/>
                                      </p:to>
                                    </p:set>
                                    <p:animEffect transition="in" filter="fade">
                                      <p:cBhvr>
                                        <p:cTn id="35" dur="1000"/>
                                        <p:tgtEl>
                                          <p:spTgt spid="23576"/>
                                        </p:tgtEl>
                                      </p:cBhvr>
                                    </p:animEffect>
                                    <p:anim calcmode="lin" valueType="num">
                                      <p:cBhvr>
                                        <p:cTn id="36" dur="1000" fill="hold"/>
                                        <p:tgtEl>
                                          <p:spTgt spid="23576"/>
                                        </p:tgtEl>
                                        <p:attrNameLst>
                                          <p:attrName>ppt_x</p:attrName>
                                        </p:attrNameLst>
                                      </p:cBhvr>
                                      <p:tavLst>
                                        <p:tav tm="0">
                                          <p:val>
                                            <p:strVal val="#ppt_x"/>
                                          </p:val>
                                        </p:tav>
                                        <p:tav tm="100000">
                                          <p:val>
                                            <p:strVal val="#ppt_x"/>
                                          </p:val>
                                        </p:tav>
                                      </p:tavLst>
                                    </p:anim>
                                    <p:anim calcmode="lin" valueType="num">
                                      <p:cBhvr>
                                        <p:cTn id="37" dur="1000" fill="hold"/>
                                        <p:tgtEl>
                                          <p:spTgt spid="2357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3578"/>
                                        </p:tgtEl>
                                        <p:attrNameLst>
                                          <p:attrName>style.visibility</p:attrName>
                                        </p:attrNameLst>
                                      </p:cBhvr>
                                      <p:to>
                                        <p:strVal val="visible"/>
                                      </p:to>
                                    </p:set>
                                    <p:animEffect transition="in" filter="fade">
                                      <p:cBhvr>
                                        <p:cTn id="42" dur="1000"/>
                                        <p:tgtEl>
                                          <p:spTgt spid="23578"/>
                                        </p:tgtEl>
                                      </p:cBhvr>
                                    </p:animEffect>
                                    <p:anim calcmode="lin" valueType="num">
                                      <p:cBhvr>
                                        <p:cTn id="43" dur="1000" fill="hold"/>
                                        <p:tgtEl>
                                          <p:spTgt spid="23578"/>
                                        </p:tgtEl>
                                        <p:attrNameLst>
                                          <p:attrName>ppt_x</p:attrName>
                                        </p:attrNameLst>
                                      </p:cBhvr>
                                      <p:tavLst>
                                        <p:tav tm="0">
                                          <p:val>
                                            <p:strVal val="#ppt_x"/>
                                          </p:val>
                                        </p:tav>
                                        <p:tav tm="100000">
                                          <p:val>
                                            <p:strVal val="#ppt_x"/>
                                          </p:val>
                                        </p:tav>
                                      </p:tavLst>
                                    </p:anim>
                                    <p:anim calcmode="lin" valueType="num">
                                      <p:cBhvr>
                                        <p:cTn id="44" dur="1000" fill="hold"/>
                                        <p:tgtEl>
                                          <p:spTgt spid="23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212A4043-9F4C-4BF4-A006-79EC8CCDB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Keeping Things Sacred</a:t>
            </a:r>
          </a:p>
        </p:txBody>
      </p:sp>
      <p:grpSp>
        <p:nvGrpSpPr>
          <p:cNvPr id="4" name="Group 51"/>
          <p:cNvGrpSpPr/>
          <p:nvPr/>
        </p:nvGrpSpPr>
        <p:grpSpPr>
          <a:xfrm>
            <a:off x="81481" y="2590801"/>
            <a:ext cx="11986788" cy="1237519"/>
            <a:chOff x="36354" y="858629"/>
            <a:chExt cx="10190947" cy="1701351"/>
          </a:xfrm>
        </p:grpSpPr>
        <p:grpSp>
          <p:nvGrpSpPr>
            <p:cNvPr id="7" name="Group 48"/>
            <p:cNvGrpSpPr/>
            <p:nvPr/>
          </p:nvGrpSpPr>
          <p:grpSpPr>
            <a:xfrm rot="21364714">
              <a:off x="36354" y="879944"/>
              <a:ext cx="5392180" cy="1534051"/>
              <a:chOff x="36354" y="879944"/>
              <a:chExt cx="5392180" cy="1534051"/>
            </a:xfrm>
          </p:grpSpPr>
          <p:grpSp>
            <p:nvGrpSpPr>
              <p:cNvPr id="8" name="Group 15"/>
              <p:cNvGrpSpPr/>
              <p:nvPr/>
            </p:nvGrpSpPr>
            <p:grpSpPr>
              <a:xfrm rot="21312912">
                <a:off x="36354" y="879944"/>
                <a:ext cx="2863164" cy="991252"/>
                <a:chOff x="489405" y="1245820"/>
                <a:chExt cx="6691361" cy="2022565"/>
              </a:xfrm>
            </p:grpSpPr>
            <p:sp>
              <p:nvSpPr>
                <p:cNvPr id="29"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2"/>
              <p:cNvGrpSpPr/>
              <p:nvPr/>
            </p:nvGrpSpPr>
            <p:grpSpPr>
              <a:xfrm rot="21312912">
                <a:off x="2572394" y="1553773"/>
                <a:ext cx="2856140" cy="860222"/>
                <a:chOff x="539805" y="1377992"/>
                <a:chExt cx="6674948" cy="1755208"/>
              </a:xfrm>
            </p:grpSpPr>
            <p:sp>
              <p:nvSpPr>
                <p:cNvPr id="24" name="Flowchart: Summing Junction 23"/>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49"/>
            <p:cNvGrpSpPr/>
            <p:nvPr/>
          </p:nvGrpSpPr>
          <p:grpSpPr>
            <a:xfrm rot="387251" flipH="1">
              <a:off x="5025886" y="858629"/>
              <a:ext cx="5201415" cy="1701351"/>
              <a:chOff x="150023" y="771899"/>
              <a:chExt cx="5201415" cy="1701351"/>
            </a:xfrm>
          </p:grpSpPr>
          <p:grpSp>
            <p:nvGrpSpPr>
              <p:cNvPr id="11" name="Group 15"/>
              <p:cNvGrpSpPr/>
              <p:nvPr/>
            </p:nvGrpSpPr>
            <p:grpSpPr>
              <a:xfrm rot="21312912">
                <a:off x="150023" y="771899"/>
                <a:ext cx="2744981" cy="1094547"/>
                <a:chOff x="765606" y="1035054"/>
                <a:chExt cx="6415160" cy="2233331"/>
              </a:xfrm>
            </p:grpSpPr>
            <p:sp>
              <p:nvSpPr>
                <p:cNvPr id="17"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42"/>
              <p:cNvGrpSpPr/>
              <p:nvPr/>
            </p:nvGrpSpPr>
            <p:grpSpPr>
              <a:xfrm rot="21312912">
                <a:off x="2574870" y="1556994"/>
                <a:ext cx="2776568" cy="916256"/>
                <a:chOff x="539805" y="1377992"/>
                <a:chExt cx="6488985" cy="1869541"/>
              </a:xfrm>
            </p:grpSpPr>
            <p:sp>
              <p:nvSpPr>
                <p:cNvPr id="12" name="Flowchart: Summing Junction 11"/>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575" name="Group 157"/>
          <p:cNvGrpSpPr/>
          <p:nvPr/>
        </p:nvGrpSpPr>
        <p:grpSpPr>
          <a:xfrm>
            <a:off x="442215" y="1215737"/>
            <a:ext cx="2743200" cy="4840941"/>
            <a:chOff x="5257800" y="4343400"/>
            <a:chExt cx="1295400" cy="2286000"/>
          </a:xfrm>
        </p:grpSpPr>
        <p:grpSp>
          <p:nvGrpSpPr>
            <p:cNvPr id="23576" name="Group 33"/>
            <p:cNvGrpSpPr/>
            <p:nvPr/>
          </p:nvGrpSpPr>
          <p:grpSpPr>
            <a:xfrm>
              <a:off x="5257800" y="4343400"/>
              <a:ext cx="1295400" cy="2286000"/>
              <a:chOff x="-228600" y="3124200"/>
              <a:chExt cx="2209800" cy="5638800"/>
            </a:xfrm>
          </p:grpSpPr>
          <p:grpSp>
            <p:nvGrpSpPr>
              <p:cNvPr id="23577" name="Group 28"/>
              <p:cNvGrpSpPr/>
              <p:nvPr/>
            </p:nvGrpSpPr>
            <p:grpSpPr>
              <a:xfrm rot="179812">
                <a:off x="823735" y="3199273"/>
                <a:ext cx="381000" cy="2371574"/>
                <a:chOff x="1066800" y="3124199"/>
                <a:chExt cx="381000" cy="2438401"/>
              </a:xfrm>
            </p:grpSpPr>
            <p:sp>
              <p:nvSpPr>
                <p:cNvPr id="130" name="Rectangle 129"/>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Delay 130"/>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Wave 118"/>
              <p:cNvSpPr/>
              <p:nvPr/>
            </p:nvSpPr>
            <p:spPr>
              <a:xfrm rot="5400000">
                <a:off x="-876300" y="5905500"/>
                <a:ext cx="3505200" cy="2209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78" name="Group 29"/>
              <p:cNvGrpSpPr/>
              <p:nvPr/>
            </p:nvGrpSpPr>
            <p:grpSpPr>
              <a:xfrm>
                <a:off x="533400" y="3124200"/>
                <a:ext cx="506505" cy="2438400"/>
                <a:chOff x="533400" y="3124200"/>
                <a:chExt cx="506505" cy="2438400"/>
              </a:xfrm>
            </p:grpSpPr>
            <p:sp>
              <p:nvSpPr>
                <p:cNvPr id="128" name="Rectangle 127"/>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Delay 128"/>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Oval 120"/>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79" name="Group 38"/>
              <p:cNvGrpSpPr/>
              <p:nvPr/>
            </p:nvGrpSpPr>
            <p:grpSpPr>
              <a:xfrm>
                <a:off x="533400" y="4038600"/>
                <a:ext cx="533400" cy="457200"/>
                <a:chOff x="1676400" y="4267200"/>
                <a:chExt cx="1447800" cy="1143000"/>
              </a:xfrm>
            </p:grpSpPr>
            <p:grpSp>
              <p:nvGrpSpPr>
                <p:cNvPr id="23580" name="Group 36"/>
                <p:cNvGrpSpPr/>
                <p:nvPr/>
              </p:nvGrpSpPr>
              <p:grpSpPr>
                <a:xfrm>
                  <a:off x="1676400" y="4267200"/>
                  <a:ext cx="1447800" cy="1143000"/>
                  <a:chOff x="1770529" y="2122655"/>
                  <a:chExt cx="1963271" cy="1524000"/>
                </a:xfrm>
              </p:grpSpPr>
              <p:sp>
                <p:nvSpPr>
                  <p:cNvPr id="125" name="Rounded Rectangle 124"/>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5" name="TextBox 154"/>
            <p:cNvSpPr txBox="1"/>
            <p:nvPr/>
          </p:nvSpPr>
          <p:spPr>
            <a:xfrm>
              <a:off x="5423110" y="5359483"/>
              <a:ext cx="1043517" cy="1090042"/>
            </a:xfrm>
            <a:prstGeom prst="rect">
              <a:avLst/>
            </a:prstGeom>
            <a:noFill/>
          </p:spPr>
          <p:txBody>
            <a:bodyPr wrap="square" rtlCol="0">
              <a:spAutoFit/>
            </a:bodyPr>
            <a:lstStyle/>
            <a:p>
              <a:r>
                <a:rPr lang="en-US" dirty="0"/>
                <a:t>“Give not that which is holy unto the dogs, neither cast ye your pearls before swine, lest they trample them under their feet, and turn again and rend you.”</a:t>
              </a:r>
            </a:p>
          </p:txBody>
        </p:sp>
      </p:grpSp>
      <p:grpSp>
        <p:nvGrpSpPr>
          <p:cNvPr id="23581" name="Group 158"/>
          <p:cNvGrpSpPr/>
          <p:nvPr/>
        </p:nvGrpSpPr>
        <p:grpSpPr>
          <a:xfrm>
            <a:off x="8501959" y="1591146"/>
            <a:ext cx="2362200" cy="4184636"/>
            <a:chOff x="7010399" y="4267200"/>
            <a:chExt cx="1752600" cy="2259228"/>
          </a:xfrm>
        </p:grpSpPr>
        <p:grpSp>
          <p:nvGrpSpPr>
            <p:cNvPr id="23582" name="Group 33"/>
            <p:cNvGrpSpPr/>
            <p:nvPr/>
          </p:nvGrpSpPr>
          <p:grpSpPr>
            <a:xfrm>
              <a:off x="7010399" y="4267200"/>
              <a:ext cx="1752600" cy="2259228"/>
              <a:chOff x="-878542" y="3124200"/>
              <a:chExt cx="2989729" cy="5572761"/>
            </a:xfrm>
          </p:grpSpPr>
          <p:grpSp>
            <p:nvGrpSpPr>
              <p:cNvPr id="23583" name="Group 28"/>
              <p:cNvGrpSpPr/>
              <p:nvPr/>
            </p:nvGrpSpPr>
            <p:grpSpPr>
              <a:xfrm rot="179812">
                <a:off x="823735" y="3199273"/>
                <a:ext cx="381000" cy="2371574"/>
                <a:chOff x="1066800" y="3124199"/>
                <a:chExt cx="381000" cy="2438401"/>
              </a:xfrm>
            </p:grpSpPr>
            <p:sp>
              <p:nvSpPr>
                <p:cNvPr id="145" name="Rectangle 144"/>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Delay 14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Wave 133"/>
              <p:cNvSpPr/>
              <p:nvPr/>
            </p:nvSpPr>
            <p:spPr>
              <a:xfrm rot="5400000">
                <a:off x="-1136277" y="5449496"/>
                <a:ext cx="3505200" cy="2989729"/>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9"/>
              <p:cNvGrpSpPr/>
              <p:nvPr/>
            </p:nvGrpSpPr>
            <p:grpSpPr>
              <a:xfrm>
                <a:off x="533400" y="3124200"/>
                <a:ext cx="506505" cy="2438400"/>
                <a:chOff x="533400" y="3124200"/>
                <a:chExt cx="506505" cy="2438400"/>
              </a:xfrm>
            </p:grpSpPr>
            <p:sp>
              <p:nvSpPr>
                <p:cNvPr id="143" name="Rectangle 14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Delay 14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Oval 135"/>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8"/>
              <p:cNvGrpSpPr/>
              <p:nvPr/>
            </p:nvGrpSpPr>
            <p:grpSpPr>
              <a:xfrm>
                <a:off x="533400" y="4038600"/>
                <a:ext cx="533400" cy="457200"/>
                <a:chOff x="1676400" y="4267200"/>
                <a:chExt cx="1447800" cy="1143000"/>
              </a:xfrm>
            </p:grpSpPr>
            <p:grpSp>
              <p:nvGrpSpPr>
                <p:cNvPr id="36" name="Group 36"/>
                <p:cNvGrpSpPr/>
                <p:nvPr/>
              </p:nvGrpSpPr>
              <p:grpSpPr>
                <a:xfrm>
                  <a:off x="1676400" y="4267200"/>
                  <a:ext cx="1447800" cy="1143000"/>
                  <a:chOff x="1770529" y="2122655"/>
                  <a:chExt cx="1963271" cy="1524000"/>
                </a:xfrm>
              </p:grpSpPr>
              <p:sp>
                <p:nvSpPr>
                  <p:cNvPr id="140" name="Rounded Rectangle 139"/>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Oval 138"/>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TextBox 156"/>
            <p:cNvSpPr txBox="1"/>
            <p:nvPr/>
          </p:nvSpPr>
          <p:spPr>
            <a:xfrm>
              <a:off x="7236541" y="5295684"/>
              <a:ext cx="1300316" cy="1096685"/>
            </a:xfrm>
            <a:prstGeom prst="rect">
              <a:avLst/>
            </a:prstGeom>
            <a:noFill/>
          </p:spPr>
          <p:txBody>
            <a:bodyPr wrap="square" rtlCol="0">
              <a:spAutoFit/>
            </a:bodyPr>
            <a:lstStyle/>
            <a:p>
              <a:pPr algn="ctr"/>
              <a:r>
                <a:rPr lang="en-US" dirty="0"/>
                <a:t>To share something that is sacred with those who will not appreciate it or honor its sacredness</a:t>
              </a:r>
            </a:p>
          </p:txBody>
        </p:sp>
      </p:grpSp>
      <p:sp>
        <p:nvSpPr>
          <p:cNvPr id="162" name="Rectangle 161"/>
          <p:cNvSpPr/>
          <p:nvPr/>
        </p:nvSpPr>
        <p:spPr>
          <a:xfrm>
            <a:off x="175033" y="6488668"/>
            <a:ext cx="4572000" cy="369332"/>
          </a:xfrm>
          <a:prstGeom prst="rect">
            <a:avLst/>
          </a:prstGeom>
        </p:spPr>
        <p:txBody>
          <a:bodyPr>
            <a:spAutoFit/>
          </a:bodyPr>
          <a:lstStyle/>
          <a:p>
            <a:pPr fontAlgn="base"/>
            <a:r>
              <a:rPr lang="en-US" dirty="0">
                <a:solidFill>
                  <a:schemeClr val="bg1"/>
                </a:solidFill>
              </a:rPr>
              <a:t>3 Nephi 14:6</a:t>
            </a:r>
          </a:p>
        </p:txBody>
      </p:sp>
      <p:sp>
        <p:nvSpPr>
          <p:cNvPr id="163" name="Rectangle 162"/>
          <p:cNvSpPr/>
          <p:nvPr/>
        </p:nvSpPr>
        <p:spPr>
          <a:xfrm>
            <a:off x="6795380" y="1133948"/>
            <a:ext cx="2438400" cy="1508105"/>
          </a:xfrm>
          <a:prstGeom prst="rect">
            <a:avLst/>
          </a:prstGeom>
        </p:spPr>
        <p:txBody>
          <a:bodyPr wrap="square">
            <a:spAutoFit/>
          </a:bodyPr>
          <a:lstStyle/>
          <a:p>
            <a:pPr fontAlgn="base"/>
            <a:r>
              <a:rPr lang="en-US" sz="1600" b="1" dirty="0"/>
              <a:t>“… A righteous judgment will be guided by the Spirit of the Lord, not by anger, revenge, jealousy, or self-interest” </a:t>
            </a:r>
          </a:p>
          <a:p>
            <a:pPr fontAlgn="base"/>
            <a:r>
              <a:rPr lang="en-US" sz="1200" b="1" dirty="0"/>
              <a:t>Elder </a:t>
            </a:r>
            <a:r>
              <a:rPr lang="en-US" sz="1200" b="1" dirty="0" err="1"/>
              <a:t>Dallin</a:t>
            </a:r>
            <a:r>
              <a:rPr lang="en-US" sz="1200" b="1" dirty="0"/>
              <a:t> H. Oaks </a:t>
            </a:r>
          </a:p>
        </p:txBody>
      </p:sp>
      <p:sp>
        <p:nvSpPr>
          <p:cNvPr id="164" name="Rectangle 163"/>
          <p:cNvSpPr/>
          <p:nvPr/>
        </p:nvSpPr>
        <p:spPr>
          <a:xfrm>
            <a:off x="2869949" y="812549"/>
            <a:ext cx="2415766" cy="1815882"/>
          </a:xfrm>
          <a:prstGeom prst="rect">
            <a:avLst/>
          </a:prstGeom>
        </p:spPr>
        <p:txBody>
          <a:bodyPr wrap="square">
            <a:spAutoFit/>
          </a:bodyPr>
          <a:lstStyle/>
          <a:p>
            <a:pPr fontAlgn="base"/>
            <a:r>
              <a:rPr lang="en-US" sz="1600" b="1" dirty="0"/>
              <a:t>“We all make judgments in choosing our friends, in choosing how we will spend our time and our money, and, of course, in choosing an eternal companion. …</a:t>
            </a:r>
          </a:p>
        </p:txBody>
      </p:sp>
      <p:pic>
        <p:nvPicPr>
          <p:cNvPr id="23" name="Picture 22">
            <a:extLst>
              <a:ext uri="{FF2B5EF4-FFF2-40B4-BE49-F238E27FC236}">
                <a16:creationId xmlns:a16="http://schemas.microsoft.com/office/drawing/2014/main" id="{3AD428A7-1F81-4C03-87E1-8DC68FDB3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673" y="904009"/>
            <a:ext cx="4005344" cy="5068121"/>
          </a:xfrm>
          <a:prstGeom prst="rect">
            <a:avLst/>
          </a:prstGeom>
        </p:spPr>
      </p:pic>
      <p:pic>
        <p:nvPicPr>
          <p:cNvPr id="38" name="Picture 37">
            <a:extLst>
              <a:ext uri="{FF2B5EF4-FFF2-40B4-BE49-F238E27FC236}">
                <a16:creationId xmlns:a16="http://schemas.microsoft.com/office/drawing/2014/main" id="{8B7D9B3F-E3C8-4FEB-AA65-98C3D598B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7881" y="83560"/>
            <a:ext cx="952933" cy="1187646"/>
          </a:xfrm>
          <a:prstGeom prst="rect">
            <a:avLst/>
          </a:prstGeom>
        </p:spPr>
      </p:pic>
    </p:spTree>
    <p:extLst>
      <p:ext uri="{BB962C8B-B14F-4D97-AF65-F5344CB8AC3E}">
        <p14:creationId xmlns:p14="http://schemas.microsoft.com/office/powerpoint/2010/main" val="408141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1000"/>
                                        <p:tgtEl>
                                          <p:spTgt spid="23575"/>
                                        </p:tgtEl>
                                      </p:cBhvr>
                                    </p:animEffect>
                                    <p:anim calcmode="lin" valueType="num">
                                      <p:cBhvr>
                                        <p:cTn id="19" dur="1000" fill="hold"/>
                                        <p:tgtEl>
                                          <p:spTgt spid="23575"/>
                                        </p:tgtEl>
                                        <p:attrNameLst>
                                          <p:attrName>ppt_x</p:attrName>
                                        </p:attrNameLst>
                                      </p:cBhvr>
                                      <p:tavLst>
                                        <p:tav tm="0">
                                          <p:val>
                                            <p:strVal val="#ppt_x"/>
                                          </p:val>
                                        </p:tav>
                                        <p:tav tm="100000">
                                          <p:val>
                                            <p:strVal val="#ppt_x"/>
                                          </p:val>
                                        </p:tav>
                                      </p:tavLst>
                                    </p:anim>
                                    <p:anim calcmode="lin" valueType="num">
                                      <p:cBhvr>
                                        <p:cTn id="20" dur="1000" fill="hold"/>
                                        <p:tgtEl>
                                          <p:spTgt spid="2357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3581"/>
                                        </p:tgtEl>
                                        <p:attrNameLst>
                                          <p:attrName>style.visibility</p:attrName>
                                        </p:attrNameLst>
                                      </p:cBhvr>
                                      <p:to>
                                        <p:strVal val="visible"/>
                                      </p:to>
                                    </p:set>
                                    <p:animEffect transition="in" filter="fade">
                                      <p:cBhvr>
                                        <p:cTn id="30" dur="1000"/>
                                        <p:tgtEl>
                                          <p:spTgt spid="23581"/>
                                        </p:tgtEl>
                                      </p:cBhvr>
                                    </p:animEffect>
                                    <p:anim calcmode="lin" valueType="num">
                                      <p:cBhvr>
                                        <p:cTn id="31" dur="1000" fill="hold"/>
                                        <p:tgtEl>
                                          <p:spTgt spid="23581"/>
                                        </p:tgtEl>
                                        <p:attrNameLst>
                                          <p:attrName>ppt_x</p:attrName>
                                        </p:attrNameLst>
                                      </p:cBhvr>
                                      <p:tavLst>
                                        <p:tav tm="0">
                                          <p:val>
                                            <p:strVal val="#ppt_x"/>
                                          </p:val>
                                        </p:tav>
                                        <p:tav tm="100000">
                                          <p:val>
                                            <p:strVal val="#ppt_x"/>
                                          </p:val>
                                        </p:tav>
                                      </p:tavLst>
                                    </p:anim>
                                    <p:anim calcmode="lin" valueType="num">
                                      <p:cBhvr>
                                        <p:cTn id="32" dur="1000" fill="hold"/>
                                        <p:tgtEl>
                                          <p:spTgt spid="23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6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23D5966-169C-4AF1-ADC0-D37C7983C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Ask—Seek--Knock</a:t>
            </a:r>
          </a:p>
        </p:txBody>
      </p:sp>
      <p:sp>
        <p:nvSpPr>
          <p:cNvPr id="162" name="Rectangle 161"/>
          <p:cNvSpPr/>
          <p:nvPr/>
        </p:nvSpPr>
        <p:spPr>
          <a:xfrm>
            <a:off x="93552" y="6425294"/>
            <a:ext cx="4572000" cy="369332"/>
          </a:xfrm>
          <a:prstGeom prst="rect">
            <a:avLst/>
          </a:prstGeom>
        </p:spPr>
        <p:txBody>
          <a:bodyPr>
            <a:spAutoFit/>
          </a:bodyPr>
          <a:lstStyle/>
          <a:p>
            <a:pPr fontAlgn="base"/>
            <a:r>
              <a:rPr lang="en-US" dirty="0">
                <a:solidFill>
                  <a:schemeClr val="bg1"/>
                </a:solidFill>
              </a:rPr>
              <a:t>3 Nephi 14:7-11</a:t>
            </a:r>
          </a:p>
        </p:txBody>
      </p:sp>
      <p:sp>
        <p:nvSpPr>
          <p:cNvPr id="164" name="Rectangle 163"/>
          <p:cNvSpPr/>
          <p:nvPr/>
        </p:nvSpPr>
        <p:spPr>
          <a:xfrm>
            <a:off x="633845" y="152401"/>
            <a:ext cx="3099955" cy="1323439"/>
          </a:xfrm>
          <a:prstGeom prst="rect">
            <a:avLst/>
          </a:prstGeom>
        </p:spPr>
        <p:txBody>
          <a:bodyPr wrap="square">
            <a:spAutoFit/>
          </a:bodyPr>
          <a:lstStyle/>
          <a:p>
            <a:pPr fontAlgn="base"/>
            <a:r>
              <a:rPr lang="en-US" sz="2000" b="1" baseline="30000" dirty="0"/>
              <a:t>“</a:t>
            </a:r>
            <a:r>
              <a:rPr lang="en-US" sz="2000" b="1" dirty="0"/>
              <a:t>Ask, and it shall be given unto you; seek, and ye shall find; knock, and it shall be opened unto you.”</a:t>
            </a:r>
          </a:p>
        </p:txBody>
      </p:sp>
      <p:grpSp>
        <p:nvGrpSpPr>
          <p:cNvPr id="82" name="Group 81"/>
          <p:cNvGrpSpPr/>
          <p:nvPr/>
        </p:nvGrpSpPr>
        <p:grpSpPr>
          <a:xfrm rot="1764536">
            <a:off x="4878945" y="1268580"/>
            <a:ext cx="2743200" cy="2590800"/>
            <a:chOff x="4343400" y="3657600"/>
            <a:chExt cx="2743200" cy="2590800"/>
          </a:xfrm>
        </p:grpSpPr>
        <p:sp>
          <p:nvSpPr>
            <p:cNvPr id="83" name="Can 82"/>
            <p:cNvSpPr/>
            <p:nvPr/>
          </p:nvSpPr>
          <p:spPr>
            <a:xfrm rot="10800000">
              <a:off x="4343400" y="3886200"/>
              <a:ext cx="1143000" cy="2362200"/>
            </a:xfrm>
            <a:prstGeom prst="can">
              <a:avLst>
                <a:gd name="adj" fmla="val 69590"/>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an 83"/>
            <p:cNvSpPr/>
            <p:nvPr/>
          </p:nvSpPr>
          <p:spPr>
            <a:xfrm rot="10800000">
              <a:off x="5943600" y="3886200"/>
              <a:ext cx="1143000" cy="2362200"/>
            </a:xfrm>
            <a:prstGeom prst="can">
              <a:avLst>
                <a:gd name="adj" fmla="val 69590"/>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5400000">
              <a:off x="5353050" y="4324350"/>
              <a:ext cx="723900" cy="10668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95800" y="5562600"/>
              <a:ext cx="762000" cy="609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169702" y="5556354"/>
              <a:ext cx="762000" cy="609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95800" y="3657600"/>
              <a:ext cx="7620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096000" y="3657600"/>
              <a:ext cx="7620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955895" y="1493068"/>
            <a:ext cx="2438400" cy="3170099"/>
            <a:chOff x="1371600" y="3048000"/>
            <a:chExt cx="2438400" cy="3170099"/>
          </a:xfrm>
        </p:grpSpPr>
        <p:sp>
          <p:nvSpPr>
            <p:cNvPr id="90" name="Oval 89"/>
            <p:cNvSpPr/>
            <p:nvPr/>
          </p:nvSpPr>
          <p:spPr>
            <a:xfrm>
              <a:off x="1371600" y="3048000"/>
              <a:ext cx="2438400" cy="304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981200" y="3048000"/>
              <a:ext cx="990600" cy="3170099"/>
            </a:xfrm>
            <a:prstGeom prst="rect">
              <a:avLst/>
            </a:prstGeom>
            <a:noFill/>
          </p:spPr>
          <p:txBody>
            <a:bodyPr wrap="square" rtlCol="0">
              <a:spAutoFit/>
            </a:bodyPr>
            <a:lstStyle/>
            <a:p>
              <a:r>
                <a:rPr lang="en-US" sz="20000" dirty="0"/>
                <a:t>?</a:t>
              </a:r>
            </a:p>
          </p:txBody>
        </p:sp>
      </p:grpSp>
      <p:grpSp>
        <p:nvGrpSpPr>
          <p:cNvPr id="97" name="Group 96"/>
          <p:cNvGrpSpPr/>
          <p:nvPr/>
        </p:nvGrpSpPr>
        <p:grpSpPr>
          <a:xfrm>
            <a:off x="1108295" y="5379267"/>
            <a:ext cx="2286000" cy="762000"/>
            <a:chOff x="-1447800" y="4343400"/>
            <a:chExt cx="2286000" cy="762000"/>
          </a:xfrm>
        </p:grpSpPr>
        <p:sp>
          <p:nvSpPr>
            <p:cNvPr id="96" name="Rounded Rectangle 95"/>
            <p:cNvSpPr/>
            <p:nvPr/>
          </p:nvSpPr>
          <p:spPr>
            <a:xfrm>
              <a:off x="-1447800" y="4343400"/>
              <a:ext cx="2057400" cy="7620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371600" y="4343400"/>
              <a:ext cx="2209800" cy="646331"/>
            </a:xfrm>
            <a:prstGeom prst="rect">
              <a:avLst/>
            </a:prstGeom>
          </p:spPr>
          <p:txBody>
            <a:bodyPr wrap="square">
              <a:spAutoFit/>
            </a:bodyPr>
            <a:lstStyle/>
            <a:p>
              <a:r>
                <a:rPr lang="en-US" dirty="0">
                  <a:solidFill>
                    <a:schemeClr val="bg1"/>
                  </a:solidFill>
                </a:rPr>
                <a:t>For every one that </a:t>
              </a:r>
              <a:r>
                <a:rPr lang="en-US" dirty="0" err="1">
                  <a:solidFill>
                    <a:schemeClr val="bg1"/>
                  </a:solidFill>
                </a:rPr>
                <a:t>asketh</a:t>
              </a:r>
              <a:r>
                <a:rPr lang="en-US" dirty="0">
                  <a:solidFill>
                    <a:schemeClr val="bg1"/>
                  </a:solidFill>
                </a:rPr>
                <a:t>, </a:t>
              </a:r>
              <a:r>
                <a:rPr lang="en-US" dirty="0" err="1">
                  <a:solidFill>
                    <a:schemeClr val="bg1"/>
                  </a:solidFill>
                </a:rPr>
                <a:t>receiveth</a:t>
              </a:r>
              <a:r>
                <a:rPr lang="en-US" dirty="0">
                  <a:solidFill>
                    <a:schemeClr val="bg1"/>
                  </a:solidFill>
                </a:rPr>
                <a:t>; </a:t>
              </a:r>
            </a:p>
          </p:txBody>
        </p:sp>
      </p:grpSp>
      <p:sp>
        <p:nvSpPr>
          <p:cNvPr id="99" name="Down Arrow 98"/>
          <p:cNvSpPr/>
          <p:nvPr/>
        </p:nvSpPr>
        <p:spPr>
          <a:xfrm>
            <a:off x="2022695" y="4617267"/>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4953000" y="4800600"/>
            <a:ext cx="2057400" cy="762000"/>
            <a:chOff x="3124200" y="4953000"/>
            <a:chExt cx="2057400" cy="762000"/>
          </a:xfrm>
        </p:grpSpPr>
        <p:sp>
          <p:nvSpPr>
            <p:cNvPr id="100" name="Rounded Rectangle 99"/>
            <p:cNvSpPr/>
            <p:nvPr/>
          </p:nvSpPr>
          <p:spPr>
            <a:xfrm>
              <a:off x="3124200" y="4953000"/>
              <a:ext cx="20574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200400" y="5029200"/>
              <a:ext cx="1981200" cy="646331"/>
            </a:xfrm>
            <a:prstGeom prst="rect">
              <a:avLst/>
            </a:prstGeom>
          </p:spPr>
          <p:txBody>
            <a:bodyPr wrap="square">
              <a:spAutoFit/>
            </a:bodyPr>
            <a:lstStyle/>
            <a:p>
              <a:pPr algn="ctr" fontAlgn="base"/>
              <a:r>
                <a:rPr lang="en-US" dirty="0">
                  <a:solidFill>
                    <a:schemeClr val="bg1"/>
                  </a:solidFill>
                </a:rPr>
                <a:t>and he that </a:t>
              </a:r>
              <a:r>
                <a:rPr lang="en-US" dirty="0" err="1">
                  <a:solidFill>
                    <a:schemeClr val="bg1"/>
                  </a:solidFill>
                </a:rPr>
                <a:t>seeketh</a:t>
              </a:r>
              <a:r>
                <a:rPr lang="en-US" dirty="0">
                  <a:solidFill>
                    <a:schemeClr val="bg1"/>
                  </a:solidFill>
                </a:rPr>
                <a:t>, </a:t>
              </a:r>
              <a:r>
                <a:rPr lang="en-US" dirty="0" err="1">
                  <a:solidFill>
                    <a:schemeClr val="bg1"/>
                  </a:solidFill>
                </a:rPr>
                <a:t>findeth</a:t>
              </a:r>
              <a:r>
                <a:rPr lang="en-US" dirty="0">
                  <a:solidFill>
                    <a:schemeClr val="bg1"/>
                  </a:solidFill>
                </a:rPr>
                <a:t>;</a:t>
              </a:r>
              <a:endParaRPr lang="en-US" dirty="0"/>
            </a:p>
          </p:txBody>
        </p:sp>
      </p:grpSp>
      <p:grpSp>
        <p:nvGrpSpPr>
          <p:cNvPr id="105" name="Group 104"/>
          <p:cNvGrpSpPr/>
          <p:nvPr/>
        </p:nvGrpSpPr>
        <p:grpSpPr>
          <a:xfrm>
            <a:off x="8696608" y="5535439"/>
            <a:ext cx="2286000" cy="923330"/>
            <a:chOff x="6553200" y="5562600"/>
            <a:chExt cx="2286000" cy="923330"/>
          </a:xfrm>
        </p:grpSpPr>
        <p:sp>
          <p:nvSpPr>
            <p:cNvPr id="101" name="Rounded Rectangle 100"/>
            <p:cNvSpPr/>
            <p:nvPr/>
          </p:nvSpPr>
          <p:spPr>
            <a:xfrm>
              <a:off x="6553200" y="5562600"/>
              <a:ext cx="2209800" cy="914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6705600" y="5562600"/>
              <a:ext cx="2133600" cy="923330"/>
            </a:xfrm>
            <a:prstGeom prst="rect">
              <a:avLst/>
            </a:prstGeom>
          </p:spPr>
          <p:txBody>
            <a:bodyPr wrap="square">
              <a:spAutoFit/>
            </a:bodyPr>
            <a:lstStyle/>
            <a:p>
              <a:r>
                <a:rPr lang="en-US" dirty="0">
                  <a:solidFill>
                    <a:schemeClr val="bg1"/>
                  </a:solidFill>
                </a:rPr>
                <a:t>and to him that </a:t>
              </a:r>
              <a:r>
                <a:rPr lang="en-US" dirty="0" err="1">
                  <a:solidFill>
                    <a:schemeClr val="bg1"/>
                  </a:solidFill>
                </a:rPr>
                <a:t>knocketh</a:t>
              </a:r>
              <a:r>
                <a:rPr lang="en-US" dirty="0">
                  <a:solidFill>
                    <a:schemeClr val="bg1"/>
                  </a:solidFill>
                </a:rPr>
                <a:t>, it shall be opened.</a:t>
              </a:r>
              <a:endParaRPr lang="en-US" dirty="0"/>
            </a:p>
          </p:txBody>
        </p:sp>
      </p:grpSp>
      <p:sp>
        <p:nvSpPr>
          <p:cNvPr id="102" name="Down Arrow 101"/>
          <p:cNvSpPr/>
          <p:nvPr/>
        </p:nvSpPr>
        <p:spPr>
          <a:xfrm>
            <a:off x="5715000" y="3962400"/>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own Arrow 102"/>
          <p:cNvSpPr/>
          <p:nvPr/>
        </p:nvSpPr>
        <p:spPr>
          <a:xfrm>
            <a:off x="9687208" y="4849639"/>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3962400" y="5780782"/>
            <a:ext cx="4253345" cy="1077218"/>
            <a:chOff x="2438400" y="5780782"/>
            <a:chExt cx="4253345" cy="1077218"/>
          </a:xfrm>
        </p:grpSpPr>
        <p:sp>
          <p:nvSpPr>
            <p:cNvPr id="107" name="Rounded Rectangle 106"/>
            <p:cNvSpPr/>
            <p:nvPr/>
          </p:nvSpPr>
          <p:spPr>
            <a:xfrm>
              <a:off x="2438400" y="5791200"/>
              <a:ext cx="4191000" cy="1066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2500745" y="5780782"/>
              <a:ext cx="4191000" cy="1077218"/>
            </a:xfrm>
            <a:prstGeom prst="rect">
              <a:avLst/>
            </a:prstGeom>
          </p:spPr>
          <p:txBody>
            <a:bodyPr wrap="square">
              <a:spAutoFit/>
            </a:bodyPr>
            <a:lstStyle/>
            <a:p>
              <a:r>
                <a:rPr lang="en-US" sz="1600" baseline="30000" dirty="0"/>
                <a:t>“</a:t>
              </a:r>
              <a:r>
                <a:rPr lang="en-US" sz="1600" dirty="0"/>
                <a:t>Whatsoever thing ye shall ask the Father in my name, which is good, in faith believing that ye shall receive, behold, it shall be done unto you.” (Moroni 7:26)</a:t>
              </a:r>
            </a:p>
          </p:txBody>
        </p:sp>
      </p:grpSp>
      <p:grpSp>
        <p:nvGrpSpPr>
          <p:cNvPr id="109" name="Group 108"/>
          <p:cNvGrpSpPr/>
          <p:nvPr/>
        </p:nvGrpSpPr>
        <p:grpSpPr>
          <a:xfrm>
            <a:off x="8772808" y="582439"/>
            <a:ext cx="2133600" cy="4191000"/>
            <a:chOff x="6705600" y="609600"/>
            <a:chExt cx="2133600" cy="4191000"/>
          </a:xfrm>
        </p:grpSpPr>
        <p:sp>
          <p:nvSpPr>
            <p:cNvPr id="93" name="Rectangle 92"/>
            <p:cNvSpPr/>
            <p:nvPr/>
          </p:nvSpPr>
          <p:spPr>
            <a:xfrm rot="5400000">
              <a:off x="5676900" y="1638300"/>
              <a:ext cx="4191000" cy="2133600"/>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8534400" y="2438400"/>
              <a:ext cx="1524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6DACD72-1537-410D-97A4-134892EC0CFF}"/>
              </a:ext>
            </a:extLst>
          </p:cNvPr>
          <p:cNvSpPr/>
          <p:nvPr/>
        </p:nvSpPr>
        <p:spPr>
          <a:xfrm>
            <a:off x="8872396" y="1596603"/>
            <a:ext cx="1810693" cy="1200329"/>
          </a:xfrm>
          <a:prstGeom prst="rect">
            <a:avLst/>
          </a:prstGeom>
        </p:spPr>
        <p:txBody>
          <a:bodyPr wrap="square">
            <a:spAutoFit/>
          </a:bodyPr>
          <a:lstStyle/>
          <a:p>
            <a:pPr algn="ctr"/>
            <a:r>
              <a:rPr lang="en-US" b="1" i="0" dirty="0">
                <a:solidFill>
                  <a:srgbClr val="FFFF00"/>
                </a:solidFill>
                <a:effectLst/>
                <a:latin typeface="Abadi" panose="020B0604020104020204" pitchFamily="34" charset="0"/>
              </a:rPr>
              <a:t>Heavenly Father blesses us when we pray for His help.</a:t>
            </a:r>
            <a:endParaRPr lang="en-US" dirty="0">
              <a:solidFill>
                <a:srgbClr val="FFFF00"/>
              </a:solidFill>
            </a:endParaRPr>
          </a:p>
        </p:txBody>
      </p:sp>
    </p:spTree>
    <p:extLst>
      <p:ext uri="{BB962C8B-B14F-4D97-AF65-F5344CB8AC3E}">
        <p14:creationId xmlns:p14="http://schemas.microsoft.com/office/powerpoint/2010/main" val="208921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47"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animEffect transition="in" filter="fade">
                                      <p:cBhvr>
                                        <p:cTn id="9" dur="1000"/>
                                        <p:tgtEl>
                                          <p:spTgt spid="99"/>
                                        </p:tgtEl>
                                      </p:cBhvr>
                                    </p:animEffect>
                                    <p:anim calcmode="lin" valueType="num">
                                      <p:cBhvr>
                                        <p:cTn id="10" dur="1000" fill="hold"/>
                                        <p:tgtEl>
                                          <p:spTgt spid="99"/>
                                        </p:tgtEl>
                                        <p:attrNameLst>
                                          <p:attrName>ppt_x</p:attrName>
                                        </p:attrNameLst>
                                      </p:cBhvr>
                                      <p:tavLst>
                                        <p:tav tm="0">
                                          <p:val>
                                            <p:strVal val="#ppt_x"/>
                                          </p:val>
                                        </p:tav>
                                        <p:tav tm="100000">
                                          <p:val>
                                            <p:strVal val="#ppt_x"/>
                                          </p:val>
                                        </p:tav>
                                      </p:tavLst>
                                    </p:anim>
                                    <p:anim calcmode="lin" valueType="num">
                                      <p:cBhvr>
                                        <p:cTn id="11" dur="1000" fill="hold"/>
                                        <p:tgtEl>
                                          <p:spTgt spid="99"/>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1000"/>
                                        <p:tgtEl>
                                          <p:spTgt spid="97"/>
                                        </p:tgtEl>
                                      </p:cBhvr>
                                    </p:animEffect>
                                    <p:anim calcmode="lin" valueType="num">
                                      <p:cBhvr>
                                        <p:cTn id="15" dur="1000" fill="hold"/>
                                        <p:tgtEl>
                                          <p:spTgt spid="97"/>
                                        </p:tgtEl>
                                        <p:attrNameLst>
                                          <p:attrName>ppt_x</p:attrName>
                                        </p:attrNameLst>
                                      </p:cBhvr>
                                      <p:tavLst>
                                        <p:tav tm="0">
                                          <p:val>
                                            <p:strVal val="#ppt_x"/>
                                          </p:val>
                                        </p:tav>
                                        <p:tav tm="100000">
                                          <p:val>
                                            <p:strVal val="#ppt_x"/>
                                          </p:val>
                                        </p:tav>
                                      </p:tavLst>
                                    </p:anim>
                                    <p:anim calcmode="lin" valueType="num">
                                      <p:cBhvr>
                                        <p:cTn id="16"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47"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1000"/>
                                        <p:tgtEl>
                                          <p:spTgt spid="102"/>
                                        </p:tgtEl>
                                      </p:cBhvr>
                                    </p:animEffect>
                                    <p:anim calcmode="lin" valueType="num">
                                      <p:cBhvr>
                                        <p:cTn id="24" dur="1000" fill="hold"/>
                                        <p:tgtEl>
                                          <p:spTgt spid="102"/>
                                        </p:tgtEl>
                                        <p:attrNameLst>
                                          <p:attrName>ppt_x</p:attrName>
                                        </p:attrNameLst>
                                      </p:cBhvr>
                                      <p:tavLst>
                                        <p:tav tm="0">
                                          <p:val>
                                            <p:strVal val="#ppt_x"/>
                                          </p:val>
                                        </p:tav>
                                        <p:tav tm="100000">
                                          <p:val>
                                            <p:strVal val="#ppt_x"/>
                                          </p:val>
                                        </p:tav>
                                      </p:tavLst>
                                    </p:anim>
                                    <p:anim calcmode="lin" valueType="num">
                                      <p:cBhvr>
                                        <p:cTn id="25" dur="1000" fill="hold"/>
                                        <p:tgtEl>
                                          <p:spTgt spid="10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fade">
                                      <p:cBhvr>
                                        <p:cTn id="28" dur="1000"/>
                                        <p:tgtEl>
                                          <p:spTgt spid="104"/>
                                        </p:tgtEl>
                                      </p:cBhvr>
                                    </p:animEffect>
                                    <p:anim calcmode="lin" valueType="num">
                                      <p:cBhvr>
                                        <p:cTn id="29" dur="1000" fill="hold"/>
                                        <p:tgtEl>
                                          <p:spTgt spid="104"/>
                                        </p:tgtEl>
                                        <p:attrNameLst>
                                          <p:attrName>ppt_x</p:attrName>
                                        </p:attrNameLst>
                                      </p:cBhvr>
                                      <p:tavLst>
                                        <p:tav tm="0">
                                          <p:val>
                                            <p:strVal val="#ppt_x"/>
                                          </p:val>
                                        </p:tav>
                                        <p:tav tm="100000">
                                          <p:val>
                                            <p:strVal val="#ppt_x"/>
                                          </p:val>
                                        </p:tav>
                                      </p:tavLst>
                                    </p:anim>
                                    <p:anim calcmode="lin" valueType="num">
                                      <p:cBhvr>
                                        <p:cTn id="30"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par>
                                <p:cTn id="35" presetID="47" presetClass="entr" presetSubtype="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1000"/>
                                        <p:tgtEl>
                                          <p:spTgt spid="103"/>
                                        </p:tgtEl>
                                      </p:cBhvr>
                                    </p:animEffect>
                                    <p:anim calcmode="lin" valueType="num">
                                      <p:cBhvr>
                                        <p:cTn id="38" dur="1000" fill="hold"/>
                                        <p:tgtEl>
                                          <p:spTgt spid="103"/>
                                        </p:tgtEl>
                                        <p:attrNameLst>
                                          <p:attrName>ppt_x</p:attrName>
                                        </p:attrNameLst>
                                      </p:cBhvr>
                                      <p:tavLst>
                                        <p:tav tm="0">
                                          <p:val>
                                            <p:strVal val="#ppt_x"/>
                                          </p:val>
                                        </p:tav>
                                        <p:tav tm="100000">
                                          <p:val>
                                            <p:strVal val="#ppt_x"/>
                                          </p:val>
                                        </p:tav>
                                      </p:tavLst>
                                    </p:anim>
                                    <p:anim calcmode="lin" valueType="num">
                                      <p:cBhvr>
                                        <p:cTn id="39" dur="1000" fill="hold"/>
                                        <p:tgtEl>
                                          <p:spTgt spid="10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1000"/>
                                        <p:tgtEl>
                                          <p:spTgt spid="105"/>
                                        </p:tgtEl>
                                      </p:cBhvr>
                                    </p:animEffect>
                                    <p:anim calcmode="lin" valueType="num">
                                      <p:cBhvr>
                                        <p:cTn id="43" dur="1000" fill="hold"/>
                                        <p:tgtEl>
                                          <p:spTgt spid="105"/>
                                        </p:tgtEl>
                                        <p:attrNameLst>
                                          <p:attrName>ppt_x</p:attrName>
                                        </p:attrNameLst>
                                      </p:cBhvr>
                                      <p:tavLst>
                                        <p:tav tm="0">
                                          <p:val>
                                            <p:strVal val="#ppt_x"/>
                                          </p:val>
                                        </p:tav>
                                        <p:tav tm="100000">
                                          <p:val>
                                            <p:strVal val="#ppt_x"/>
                                          </p:val>
                                        </p:tav>
                                      </p:tavLst>
                                    </p:anim>
                                    <p:anim calcmode="lin" valueType="num">
                                      <p:cBhvr>
                                        <p:cTn id="44"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2" grpId="0" animBg="1"/>
      <p:bldP spid="103" grpId="0" animBg="1"/>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83C501F-E69F-4BED-8203-135A2D228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Do Ye Even So to Them</a:t>
            </a:r>
          </a:p>
        </p:txBody>
      </p:sp>
      <p:sp>
        <p:nvSpPr>
          <p:cNvPr id="162" name="Rectangle 161"/>
          <p:cNvSpPr/>
          <p:nvPr/>
        </p:nvSpPr>
        <p:spPr>
          <a:xfrm>
            <a:off x="156927" y="6488668"/>
            <a:ext cx="4572000" cy="369332"/>
          </a:xfrm>
          <a:prstGeom prst="rect">
            <a:avLst/>
          </a:prstGeom>
        </p:spPr>
        <p:txBody>
          <a:bodyPr>
            <a:spAutoFit/>
          </a:bodyPr>
          <a:lstStyle/>
          <a:p>
            <a:pPr fontAlgn="base"/>
            <a:r>
              <a:rPr lang="en-US" dirty="0">
                <a:solidFill>
                  <a:schemeClr val="bg1"/>
                </a:solidFill>
              </a:rPr>
              <a:t>3 Nephi 14:12    JFM and RLM</a:t>
            </a:r>
          </a:p>
        </p:txBody>
      </p:sp>
      <p:sp>
        <p:nvSpPr>
          <p:cNvPr id="102" name="Down Arrow 101"/>
          <p:cNvSpPr/>
          <p:nvPr/>
        </p:nvSpPr>
        <p:spPr>
          <a:xfrm rot="16200000">
            <a:off x="4762500" y="1333500"/>
            <a:ext cx="381000" cy="9144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own Arrow 102"/>
          <p:cNvSpPr/>
          <p:nvPr/>
        </p:nvSpPr>
        <p:spPr>
          <a:xfrm>
            <a:off x="6934200" y="3505200"/>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676400" y="1066800"/>
            <a:ext cx="2895600" cy="1676400"/>
            <a:chOff x="152400" y="1066800"/>
            <a:chExt cx="2895600" cy="1676400"/>
          </a:xfrm>
        </p:grpSpPr>
        <p:sp>
          <p:nvSpPr>
            <p:cNvPr id="96" name="Rounded Rectangle 95"/>
            <p:cNvSpPr/>
            <p:nvPr/>
          </p:nvSpPr>
          <p:spPr>
            <a:xfrm>
              <a:off x="152400" y="1066800"/>
              <a:ext cx="2743200" cy="16764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52400" y="1143000"/>
              <a:ext cx="2895600" cy="1477328"/>
            </a:xfrm>
            <a:prstGeom prst="rect">
              <a:avLst/>
            </a:prstGeom>
          </p:spPr>
          <p:txBody>
            <a:bodyPr wrap="square">
              <a:spAutoFit/>
            </a:bodyPr>
            <a:lstStyle/>
            <a:p>
              <a:r>
                <a:rPr lang="en-US" dirty="0">
                  <a:solidFill>
                    <a:schemeClr val="bg1"/>
                  </a:solidFill>
                </a:rPr>
                <a:t>“Therefore, all things whatsoever ye would that men should do to you, do ye even so to them, for this is the law and the prophets.”</a:t>
              </a:r>
            </a:p>
          </p:txBody>
        </p:sp>
      </p:grpSp>
      <p:grpSp>
        <p:nvGrpSpPr>
          <p:cNvPr id="35" name="Group 34"/>
          <p:cNvGrpSpPr/>
          <p:nvPr/>
        </p:nvGrpSpPr>
        <p:grpSpPr>
          <a:xfrm>
            <a:off x="5562600" y="762000"/>
            <a:ext cx="4876800" cy="2667000"/>
            <a:chOff x="4038600" y="762000"/>
            <a:chExt cx="4876800" cy="2667000"/>
          </a:xfrm>
        </p:grpSpPr>
        <p:sp>
          <p:nvSpPr>
            <p:cNvPr id="100" name="Rounded Rectangle 99"/>
            <p:cNvSpPr/>
            <p:nvPr/>
          </p:nvSpPr>
          <p:spPr>
            <a:xfrm>
              <a:off x="4038600" y="762000"/>
              <a:ext cx="48768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191000" y="762000"/>
              <a:ext cx="4724400" cy="2308324"/>
            </a:xfrm>
            <a:prstGeom prst="rect">
              <a:avLst/>
            </a:prstGeom>
          </p:spPr>
          <p:txBody>
            <a:bodyPr wrap="square">
              <a:spAutoFit/>
            </a:bodyPr>
            <a:lstStyle/>
            <a:p>
              <a:r>
                <a:rPr lang="en-US" dirty="0">
                  <a:solidFill>
                    <a:schemeClr val="bg1"/>
                  </a:solidFill>
                </a:rPr>
                <a:t>“Jesus did not intend to suggest that each person strive to love himself, nor did he mean to indicate that we should spend much time at all in trying to build our love for ourselves. He taught instead the ironic but infinitely true principle that only as we lose ourselves can we find ourselves… </a:t>
              </a:r>
            </a:p>
            <a:p>
              <a:r>
                <a:rPr lang="en-US" dirty="0">
                  <a:solidFill>
                    <a:schemeClr val="bg1"/>
                  </a:solidFill>
                </a:rPr>
                <a:t>(see Matthew 26:25) </a:t>
              </a:r>
            </a:p>
          </p:txBody>
        </p:sp>
      </p:grpSp>
      <p:sp>
        <p:nvSpPr>
          <p:cNvPr id="36" name="Down Arrow 35"/>
          <p:cNvSpPr/>
          <p:nvPr/>
        </p:nvSpPr>
        <p:spPr>
          <a:xfrm rot="5400000">
            <a:off x="4689763" y="4017818"/>
            <a:ext cx="304800" cy="209896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163782" y="4388427"/>
            <a:ext cx="2362200" cy="1830526"/>
            <a:chOff x="762000" y="4419600"/>
            <a:chExt cx="2362200" cy="1830526"/>
          </a:xfrm>
        </p:grpSpPr>
        <p:sp>
          <p:nvSpPr>
            <p:cNvPr id="37" name="Rounded Rectangle 36"/>
            <p:cNvSpPr/>
            <p:nvPr/>
          </p:nvSpPr>
          <p:spPr>
            <a:xfrm>
              <a:off x="762000" y="4419600"/>
              <a:ext cx="2362200" cy="17526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4495800"/>
              <a:ext cx="2286000" cy="1754326"/>
            </a:xfrm>
            <a:prstGeom prst="rect">
              <a:avLst/>
            </a:prstGeom>
          </p:spPr>
          <p:txBody>
            <a:bodyPr wrap="square">
              <a:spAutoFit/>
            </a:bodyPr>
            <a:lstStyle/>
            <a:p>
              <a:r>
                <a:rPr lang="en-US" dirty="0"/>
                <a:t>Love your neighbor as you would want him or her to love you. Treat others as you would want to be treated.</a:t>
              </a:r>
              <a:endParaRPr lang="en-US" dirty="0">
                <a:solidFill>
                  <a:schemeClr val="bg1"/>
                </a:solidFill>
              </a:endParaRPr>
            </a:p>
          </p:txBody>
        </p:sp>
      </p:grpSp>
      <p:pic>
        <p:nvPicPr>
          <p:cNvPr id="4" name="Picture 3">
            <a:extLst>
              <a:ext uri="{FF2B5EF4-FFF2-40B4-BE49-F238E27FC236}">
                <a16:creationId xmlns:a16="http://schemas.microsoft.com/office/drawing/2014/main" id="{3D9000B6-8E1E-4982-98C0-89E5F92B6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264" y="2880447"/>
            <a:ext cx="2127539" cy="1600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3" name="Group 32"/>
          <p:cNvGrpSpPr/>
          <p:nvPr/>
        </p:nvGrpSpPr>
        <p:grpSpPr>
          <a:xfrm>
            <a:off x="6248400" y="4114801"/>
            <a:ext cx="3505200" cy="2140447"/>
            <a:chOff x="1676400" y="4267200"/>
            <a:chExt cx="5181600" cy="1600200"/>
          </a:xfrm>
        </p:grpSpPr>
        <p:sp>
          <p:nvSpPr>
            <p:cNvPr id="101" name="Rounded Rectangle 100"/>
            <p:cNvSpPr/>
            <p:nvPr/>
          </p:nvSpPr>
          <p:spPr>
            <a:xfrm>
              <a:off x="1676400" y="4343400"/>
              <a:ext cx="5181600" cy="15240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905000" y="4267200"/>
              <a:ext cx="4615070" cy="1518620"/>
            </a:xfrm>
            <a:prstGeom prst="rect">
              <a:avLst/>
            </a:prstGeom>
          </p:spPr>
          <p:txBody>
            <a:bodyPr wrap="square">
              <a:spAutoFit/>
            </a:bodyPr>
            <a:lstStyle/>
            <a:p>
              <a:endParaRPr lang="en-US" dirty="0"/>
            </a:p>
            <a:p>
              <a:r>
                <a:rPr lang="en-US" dirty="0">
                  <a:solidFill>
                    <a:schemeClr val="bg1"/>
                  </a:solidFill>
                </a:rPr>
                <a:t>We gain the inner peace and stability of soul promised by the Savior only as we lose ourselves in our quest for God and as we give of ourselves selflessly in service to others…. </a:t>
              </a:r>
            </a:p>
          </p:txBody>
        </p:sp>
      </p:grpSp>
    </p:spTree>
    <p:extLst>
      <p:ext uri="{BB962C8B-B14F-4D97-AF65-F5344CB8AC3E}">
        <p14:creationId xmlns:p14="http://schemas.microsoft.com/office/powerpoint/2010/main" val="7294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anim calcmode="lin" valueType="num">
                                      <p:cBhvr additive="base">
                                        <p:cTn id="11" dur="1500" fill="hold"/>
                                        <p:tgtEl>
                                          <p:spTgt spid="102"/>
                                        </p:tgtEl>
                                        <p:attrNameLst>
                                          <p:attrName>ppt_x</p:attrName>
                                        </p:attrNameLst>
                                      </p:cBhvr>
                                      <p:tavLst>
                                        <p:tav tm="0">
                                          <p:val>
                                            <p:strVal val="0-#ppt_w/2"/>
                                          </p:val>
                                        </p:tav>
                                        <p:tav tm="100000">
                                          <p:val>
                                            <p:strVal val="#ppt_x"/>
                                          </p:val>
                                        </p:tav>
                                      </p:tavLst>
                                    </p:anim>
                                    <p:anim calcmode="lin" valueType="num">
                                      <p:cBhvr additive="base">
                                        <p:cTn id="12" dur="1500" fill="hold"/>
                                        <p:tgtEl>
                                          <p:spTgt spid="10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500" fill="hold"/>
                                        <p:tgtEl>
                                          <p:spTgt spid="35"/>
                                        </p:tgtEl>
                                        <p:attrNameLst>
                                          <p:attrName>ppt_x</p:attrName>
                                        </p:attrNameLst>
                                      </p:cBhvr>
                                      <p:tavLst>
                                        <p:tav tm="0">
                                          <p:val>
                                            <p:strVal val="0-#ppt_w/2"/>
                                          </p:val>
                                        </p:tav>
                                        <p:tav tm="100000">
                                          <p:val>
                                            <p:strVal val="#ppt_x"/>
                                          </p:val>
                                        </p:tav>
                                      </p:tavLst>
                                    </p:anim>
                                    <p:anim calcmode="lin" valueType="num">
                                      <p:cBhvr additive="base">
                                        <p:cTn id="16" dur="1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1000"/>
                                        <p:tgtEl>
                                          <p:spTgt spid="103"/>
                                        </p:tgtEl>
                                      </p:cBhvr>
                                    </p:animEffect>
                                    <p:anim calcmode="lin" valueType="num">
                                      <p:cBhvr>
                                        <p:cTn id="22" dur="1000" fill="hold"/>
                                        <p:tgtEl>
                                          <p:spTgt spid="103"/>
                                        </p:tgtEl>
                                        <p:attrNameLst>
                                          <p:attrName>ppt_x</p:attrName>
                                        </p:attrNameLst>
                                      </p:cBhvr>
                                      <p:tavLst>
                                        <p:tav tm="0">
                                          <p:val>
                                            <p:strVal val="#ppt_x"/>
                                          </p:val>
                                        </p:tav>
                                        <p:tav tm="100000">
                                          <p:val>
                                            <p:strVal val="#ppt_x"/>
                                          </p:val>
                                        </p:tav>
                                      </p:tavLst>
                                    </p:anim>
                                    <p:anim calcmode="lin" valueType="num">
                                      <p:cBhvr>
                                        <p:cTn id="23" dur="1000" fill="hold"/>
                                        <p:tgtEl>
                                          <p:spTgt spid="103"/>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1500" fill="hold"/>
                                        <p:tgtEl>
                                          <p:spTgt spid="36"/>
                                        </p:tgtEl>
                                        <p:attrNameLst>
                                          <p:attrName>ppt_x</p:attrName>
                                        </p:attrNameLst>
                                      </p:cBhvr>
                                      <p:tavLst>
                                        <p:tav tm="0">
                                          <p:val>
                                            <p:strVal val="1+#ppt_w/2"/>
                                          </p:val>
                                        </p:tav>
                                        <p:tav tm="100000">
                                          <p:val>
                                            <p:strVal val="#ppt_x"/>
                                          </p:val>
                                        </p:tav>
                                      </p:tavLst>
                                    </p:anim>
                                    <p:anim calcmode="lin" valueType="num">
                                      <p:cBhvr additive="base">
                                        <p:cTn id="34" dur="15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1500" fill="hold"/>
                                        <p:tgtEl>
                                          <p:spTgt spid="40"/>
                                        </p:tgtEl>
                                        <p:attrNameLst>
                                          <p:attrName>ppt_x</p:attrName>
                                        </p:attrNameLst>
                                      </p:cBhvr>
                                      <p:tavLst>
                                        <p:tav tm="0">
                                          <p:val>
                                            <p:strVal val="1+#ppt_w/2"/>
                                          </p:val>
                                        </p:tav>
                                        <p:tav tm="100000">
                                          <p:val>
                                            <p:strVal val="#ppt_x"/>
                                          </p:val>
                                        </p:tav>
                                      </p:tavLst>
                                    </p:anim>
                                    <p:anim calcmode="lin" valueType="num">
                                      <p:cBhvr additive="base">
                                        <p:cTn id="38" dur="1500" fill="hold"/>
                                        <p:tgtEl>
                                          <p:spTgt spid="40"/>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500" fill="hold"/>
                                        <p:tgtEl>
                                          <p:spTgt spid="4"/>
                                        </p:tgtEl>
                                        <p:attrNameLst>
                                          <p:attrName>ppt_x</p:attrName>
                                        </p:attrNameLst>
                                      </p:cBhvr>
                                      <p:tavLst>
                                        <p:tav tm="0">
                                          <p:val>
                                            <p:strVal val="1+#ppt_w/2"/>
                                          </p:val>
                                        </p:tav>
                                        <p:tav tm="100000">
                                          <p:val>
                                            <p:strVal val="#ppt_x"/>
                                          </p:val>
                                        </p:tav>
                                      </p:tavLst>
                                    </p:anim>
                                    <p:anim calcmode="lin" valueType="num">
                                      <p:cBhvr additive="base">
                                        <p:cTn id="4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0644D98-AC05-4F38-8C08-F7C54D2E6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Doing His Will</a:t>
            </a:r>
          </a:p>
        </p:txBody>
      </p:sp>
      <p:sp>
        <p:nvSpPr>
          <p:cNvPr id="103" name="Down Arrow 102"/>
          <p:cNvSpPr/>
          <p:nvPr/>
        </p:nvSpPr>
        <p:spPr>
          <a:xfrm>
            <a:off x="5927002" y="1371600"/>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2008361" y="1380653"/>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9"/>
          <p:cNvGrpSpPr/>
          <p:nvPr/>
        </p:nvGrpSpPr>
        <p:grpSpPr>
          <a:xfrm>
            <a:off x="1017761" y="694853"/>
            <a:ext cx="2362200" cy="609600"/>
            <a:chOff x="762000" y="4419600"/>
            <a:chExt cx="2362200" cy="609600"/>
          </a:xfrm>
          <a:solidFill>
            <a:schemeClr val="accent2"/>
          </a:solidFill>
        </p:grpSpPr>
        <p:sp>
          <p:nvSpPr>
            <p:cNvPr id="37" name="Rounded Rectangle 36"/>
            <p:cNvSpPr/>
            <p:nvPr/>
          </p:nvSpPr>
          <p:spPr>
            <a:xfrm>
              <a:off x="762000" y="4419600"/>
              <a:ext cx="23622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4495800"/>
              <a:ext cx="2286000" cy="369332"/>
            </a:xfrm>
            <a:prstGeom prst="rect">
              <a:avLst/>
            </a:prstGeom>
            <a:grpFill/>
          </p:spPr>
          <p:txBody>
            <a:bodyPr wrap="square">
              <a:spAutoFit/>
            </a:bodyPr>
            <a:lstStyle/>
            <a:p>
              <a:pPr algn="ctr"/>
              <a:r>
                <a:rPr lang="en-US" dirty="0"/>
                <a:t>3 Nephi 14:13-14</a:t>
              </a:r>
              <a:endParaRPr lang="en-US" dirty="0">
                <a:solidFill>
                  <a:schemeClr val="bg1"/>
                </a:solidFill>
              </a:endParaRPr>
            </a:p>
          </p:txBody>
        </p:sp>
      </p:grpSp>
      <p:sp>
        <p:nvSpPr>
          <p:cNvPr id="21" name="Rectangle 20"/>
          <p:cNvSpPr/>
          <p:nvPr/>
        </p:nvSpPr>
        <p:spPr>
          <a:xfrm>
            <a:off x="725786" y="2056686"/>
            <a:ext cx="3239632" cy="4524315"/>
          </a:xfrm>
          <a:prstGeom prst="rect">
            <a:avLst/>
          </a:prstGeom>
        </p:spPr>
        <p:txBody>
          <a:bodyPr wrap="square">
            <a:spAutoFit/>
          </a:bodyPr>
          <a:lstStyle/>
          <a:p>
            <a:r>
              <a:rPr lang="en-US" dirty="0"/>
              <a:t>How is obeying the teachings of Jesus Christ like walking on a narrow path? </a:t>
            </a:r>
          </a:p>
          <a:p>
            <a:endParaRPr lang="en-US" dirty="0"/>
          </a:p>
          <a:p>
            <a:endParaRPr lang="en-US" dirty="0"/>
          </a:p>
          <a:p>
            <a:endParaRPr lang="en-US" dirty="0"/>
          </a:p>
          <a:p>
            <a:endParaRPr lang="en-US" dirty="0"/>
          </a:p>
          <a:p>
            <a:endParaRPr lang="en-US" dirty="0"/>
          </a:p>
          <a:p>
            <a:endParaRPr lang="en-US" dirty="0"/>
          </a:p>
          <a:p>
            <a:r>
              <a:rPr lang="en-US" dirty="0">
                <a:solidFill>
                  <a:schemeClr val="bg1"/>
                </a:solidFill>
              </a:rPr>
              <a:t>How is rejecting the teachings of Jesus Christ like walking on a wide path? </a:t>
            </a:r>
          </a:p>
          <a:p>
            <a:endParaRPr lang="en-US" dirty="0">
              <a:solidFill>
                <a:schemeClr val="bg1"/>
              </a:solidFill>
            </a:endParaRPr>
          </a:p>
          <a:p>
            <a:r>
              <a:rPr lang="en-US" dirty="0">
                <a:solidFill>
                  <a:schemeClr val="bg1"/>
                </a:solidFill>
              </a:rPr>
              <a:t>What are some ways the Savior’s teachings are different from the teachings of the world?</a:t>
            </a:r>
          </a:p>
        </p:txBody>
      </p:sp>
      <p:grpSp>
        <p:nvGrpSpPr>
          <p:cNvPr id="4" name="Group 39"/>
          <p:cNvGrpSpPr/>
          <p:nvPr/>
        </p:nvGrpSpPr>
        <p:grpSpPr>
          <a:xfrm>
            <a:off x="4876800" y="685800"/>
            <a:ext cx="2362200" cy="609600"/>
            <a:chOff x="762000" y="4419600"/>
            <a:chExt cx="2362200" cy="609600"/>
          </a:xfrm>
          <a:solidFill>
            <a:schemeClr val="accent2"/>
          </a:solidFill>
        </p:grpSpPr>
        <p:sp>
          <p:nvSpPr>
            <p:cNvPr id="23" name="Rounded Rectangle 22"/>
            <p:cNvSpPr/>
            <p:nvPr/>
          </p:nvSpPr>
          <p:spPr>
            <a:xfrm>
              <a:off x="762000" y="4419600"/>
              <a:ext cx="23622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38200" y="4495800"/>
              <a:ext cx="2286000" cy="369332"/>
            </a:xfrm>
            <a:prstGeom prst="rect">
              <a:avLst/>
            </a:prstGeom>
            <a:grpFill/>
          </p:spPr>
          <p:txBody>
            <a:bodyPr wrap="square">
              <a:spAutoFit/>
            </a:bodyPr>
            <a:lstStyle/>
            <a:p>
              <a:pPr algn="ctr"/>
              <a:r>
                <a:rPr lang="en-US" dirty="0"/>
                <a:t>3 Nephi 14:15</a:t>
              </a:r>
              <a:endParaRPr lang="en-US" dirty="0">
                <a:solidFill>
                  <a:schemeClr val="bg1"/>
                </a:solidFill>
              </a:endParaRPr>
            </a:p>
          </p:txBody>
        </p:sp>
      </p:grpSp>
      <p:grpSp>
        <p:nvGrpSpPr>
          <p:cNvPr id="6" name="Group 39"/>
          <p:cNvGrpSpPr/>
          <p:nvPr/>
        </p:nvGrpSpPr>
        <p:grpSpPr>
          <a:xfrm>
            <a:off x="8673974" y="722014"/>
            <a:ext cx="2362200" cy="609600"/>
            <a:chOff x="762000" y="4419600"/>
            <a:chExt cx="2362200" cy="609600"/>
          </a:xfrm>
          <a:solidFill>
            <a:schemeClr val="accent2"/>
          </a:solidFill>
        </p:grpSpPr>
        <p:sp>
          <p:nvSpPr>
            <p:cNvPr id="26" name="Rounded Rectangle 25"/>
            <p:cNvSpPr/>
            <p:nvPr/>
          </p:nvSpPr>
          <p:spPr>
            <a:xfrm>
              <a:off x="762000" y="4419600"/>
              <a:ext cx="23622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38200" y="4495800"/>
              <a:ext cx="2286000" cy="369332"/>
            </a:xfrm>
            <a:prstGeom prst="rect">
              <a:avLst/>
            </a:prstGeom>
            <a:grpFill/>
          </p:spPr>
          <p:txBody>
            <a:bodyPr wrap="square">
              <a:spAutoFit/>
            </a:bodyPr>
            <a:lstStyle/>
            <a:p>
              <a:pPr algn="ctr"/>
              <a:r>
                <a:rPr lang="en-US" dirty="0"/>
                <a:t>3 Nephi 14:16-20</a:t>
              </a:r>
              <a:endParaRPr lang="en-US" dirty="0">
                <a:solidFill>
                  <a:schemeClr val="bg1"/>
                </a:solidFill>
              </a:endParaRPr>
            </a:p>
          </p:txBody>
        </p:sp>
      </p:grpSp>
      <p:sp>
        <p:nvSpPr>
          <p:cNvPr id="28" name="Down Arrow 27"/>
          <p:cNvSpPr/>
          <p:nvPr/>
        </p:nvSpPr>
        <p:spPr>
          <a:xfrm>
            <a:off x="9664574" y="1407814"/>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20147" y="1988744"/>
            <a:ext cx="2512336" cy="3416320"/>
          </a:xfrm>
          <a:prstGeom prst="rect">
            <a:avLst/>
          </a:prstGeom>
        </p:spPr>
        <p:txBody>
          <a:bodyPr wrap="square">
            <a:spAutoFit/>
          </a:bodyPr>
          <a:lstStyle/>
          <a:p>
            <a:r>
              <a:rPr lang="en-US" dirty="0"/>
              <a:t>Why would a wolf dress in sheep’s clothing? </a:t>
            </a:r>
          </a:p>
          <a:p>
            <a:endParaRPr lang="en-US" dirty="0"/>
          </a:p>
          <a:p>
            <a:endParaRPr lang="en-US" dirty="0"/>
          </a:p>
          <a:p>
            <a:endParaRPr lang="en-US" dirty="0"/>
          </a:p>
          <a:p>
            <a:endParaRPr lang="en-US" dirty="0"/>
          </a:p>
          <a:p>
            <a:endParaRPr lang="en-US" dirty="0"/>
          </a:p>
          <a:p>
            <a:endParaRPr lang="en-US" dirty="0"/>
          </a:p>
          <a:p>
            <a:r>
              <a:rPr lang="en-US" dirty="0">
                <a:solidFill>
                  <a:schemeClr val="bg1"/>
                </a:solidFill>
              </a:rPr>
              <a:t>What does this analogy tell us about the desires and actions of false prophets?</a:t>
            </a:r>
          </a:p>
        </p:txBody>
      </p:sp>
      <p:sp>
        <p:nvSpPr>
          <p:cNvPr id="33" name="Rectangle 32"/>
          <p:cNvSpPr/>
          <p:nvPr/>
        </p:nvSpPr>
        <p:spPr>
          <a:xfrm>
            <a:off x="8445374" y="2246014"/>
            <a:ext cx="3200400" cy="3970318"/>
          </a:xfrm>
          <a:prstGeom prst="rect">
            <a:avLst/>
          </a:prstGeom>
        </p:spPr>
        <p:txBody>
          <a:bodyPr wrap="square">
            <a:spAutoFit/>
          </a:bodyPr>
          <a:lstStyle/>
          <a:p>
            <a:r>
              <a:rPr lang="en-US" dirty="0"/>
              <a:t>If the trees  represent people, what might the fruits represent?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chemeClr val="bg1"/>
                </a:solidFill>
              </a:rPr>
              <a:t>Possible answers: </a:t>
            </a:r>
          </a:p>
          <a:p>
            <a:r>
              <a:rPr lang="en-US" dirty="0">
                <a:solidFill>
                  <a:schemeClr val="bg1"/>
                </a:solidFill>
              </a:rPr>
              <a:t>people’s thoughts, words, actions, and influence on others</a:t>
            </a:r>
          </a:p>
        </p:txBody>
      </p:sp>
      <p:pic>
        <p:nvPicPr>
          <p:cNvPr id="9" name="Picture 8">
            <a:extLst>
              <a:ext uri="{FF2B5EF4-FFF2-40B4-BE49-F238E27FC236}">
                <a16:creationId xmlns:a16="http://schemas.microsoft.com/office/drawing/2014/main" id="{F34B2ADB-0187-4D47-B6C7-8872F5E1D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36" y="2930236"/>
            <a:ext cx="1600200" cy="1600200"/>
          </a:xfrm>
          <a:prstGeom prst="rect">
            <a:avLst/>
          </a:prstGeom>
        </p:spPr>
      </p:pic>
      <p:pic>
        <p:nvPicPr>
          <p:cNvPr id="11" name="Picture 10">
            <a:extLst>
              <a:ext uri="{FF2B5EF4-FFF2-40B4-BE49-F238E27FC236}">
                <a16:creationId xmlns:a16="http://schemas.microsoft.com/office/drawing/2014/main" id="{BF2EC942-9FCD-402B-BB6F-A34EE4089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319" y="2715689"/>
            <a:ext cx="1981200" cy="1352550"/>
          </a:xfrm>
          <a:prstGeom prst="rect">
            <a:avLst/>
          </a:prstGeom>
        </p:spPr>
      </p:pic>
      <p:pic>
        <p:nvPicPr>
          <p:cNvPr id="13" name="Picture 12">
            <a:extLst>
              <a:ext uri="{FF2B5EF4-FFF2-40B4-BE49-F238E27FC236}">
                <a16:creationId xmlns:a16="http://schemas.microsoft.com/office/drawing/2014/main" id="{032036DE-BC74-439B-8506-48F77E9022DF}"/>
              </a:ext>
            </a:extLst>
          </p:cNvPr>
          <p:cNvPicPr>
            <a:picLocks noChangeAspect="1"/>
          </p:cNvPicPr>
          <p:nvPr/>
        </p:nvPicPr>
        <p:blipFill rotWithShape="1">
          <a:blip r:embed="rId5">
            <a:extLst>
              <a:ext uri="{28A0092B-C50C-407E-A947-70E740481C1C}">
                <a14:useLocalDpi xmlns:a14="http://schemas.microsoft.com/office/drawing/2010/main" val="0"/>
              </a:ext>
            </a:extLst>
          </a:blip>
          <a:srcRect b="2585"/>
          <a:stretch/>
        </p:blipFill>
        <p:spPr>
          <a:xfrm>
            <a:off x="8291946" y="3195600"/>
            <a:ext cx="1591070" cy="1884720"/>
          </a:xfrm>
          <a:prstGeom prst="rect">
            <a:avLst/>
          </a:prstGeom>
        </p:spPr>
      </p:pic>
      <p:pic>
        <p:nvPicPr>
          <p:cNvPr id="15" name="Picture 14">
            <a:extLst>
              <a:ext uri="{FF2B5EF4-FFF2-40B4-BE49-F238E27FC236}">
                <a16:creationId xmlns:a16="http://schemas.microsoft.com/office/drawing/2014/main" id="{A8168B2E-B358-49D7-BDE6-3D5386875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1255" y="2954209"/>
            <a:ext cx="1794436" cy="1794436"/>
          </a:xfrm>
          <a:prstGeom prst="rect">
            <a:avLst/>
          </a:prstGeom>
        </p:spPr>
      </p:pic>
    </p:spTree>
    <p:extLst>
      <p:ext uri="{BB962C8B-B14F-4D97-AF65-F5344CB8AC3E}">
        <p14:creationId xmlns:p14="http://schemas.microsoft.com/office/powerpoint/2010/main" val="261294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anim calcmode="lin" valueType="num">
                                      <p:cBhvr>
                                        <p:cTn id="1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1">
                                            <p:txEl>
                                              <p:pRg st="7" end="7"/>
                                            </p:txEl>
                                          </p:spTgt>
                                        </p:tgtEl>
                                        <p:attrNameLst>
                                          <p:attrName>style.visibility</p:attrName>
                                        </p:attrNameLst>
                                      </p:cBhvr>
                                      <p:to>
                                        <p:strVal val="visible"/>
                                      </p:to>
                                    </p:set>
                                    <p:animEffect transition="in" filter="fade">
                                      <p:cBhvr>
                                        <p:cTn id="24" dur="1000"/>
                                        <p:tgtEl>
                                          <p:spTgt spid="21">
                                            <p:txEl>
                                              <p:pRg st="7" end="7"/>
                                            </p:txEl>
                                          </p:spTgt>
                                        </p:tgtEl>
                                      </p:cBhvr>
                                    </p:animEffect>
                                    <p:anim calcmode="lin" valueType="num">
                                      <p:cBhvr>
                                        <p:cTn id="25"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1">
                                            <p:txEl>
                                              <p:pRg st="9" end="9"/>
                                            </p:txEl>
                                          </p:spTgt>
                                        </p:tgtEl>
                                        <p:attrNameLst>
                                          <p:attrName>style.visibility</p:attrName>
                                        </p:attrNameLst>
                                      </p:cBhvr>
                                      <p:to>
                                        <p:strVal val="visible"/>
                                      </p:to>
                                    </p:set>
                                    <p:animEffect transition="in" filter="fade">
                                      <p:cBhvr>
                                        <p:cTn id="31" dur="1000"/>
                                        <p:tgtEl>
                                          <p:spTgt spid="21">
                                            <p:txEl>
                                              <p:pRg st="9" end="9"/>
                                            </p:txEl>
                                          </p:spTgt>
                                        </p:tgtEl>
                                      </p:cBhvr>
                                    </p:animEffect>
                                    <p:anim calcmode="lin" valueType="num">
                                      <p:cBhvr>
                                        <p:cTn id="32" dur="1000" fill="hold"/>
                                        <p:tgtEl>
                                          <p:spTgt spid="21">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1000"/>
                                        <p:tgtEl>
                                          <p:spTgt spid="103"/>
                                        </p:tgtEl>
                                      </p:cBhvr>
                                    </p:animEffect>
                                    <p:anim calcmode="lin" valueType="num">
                                      <p:cBhvr>
                                        <p:cTn id="39" dur="1000" fill="hold"/>
                                        <p:tgtEl>
                                          <p:spTgt spid="103"/>
                                        </p:tgtEl>
                                        <p:attrNameLst>
                                          <p:attrName>ppt_x</p:attrName>
                                        </p:attrNameLst>
                                      </p:cBhvr>
                                      <p:tavLst>
                                        <p:tav tm="0">
                                          <p:val>
                                            <p:strVal val="#ppt_x"/>
                                          </p:val>
                                        </p:tav>
                                        <p:tav tm="100000">
                                          <p:val>
                                            <p:strVal val="#ppt_x"/>
                                          </p:val>
                                        </p:tav>
                                      </p:tavLst>
                                    </p:anim>
                                    <p:anim calcmode="lin" valueType="num">
                                      <p:cBhvr>
                                        <p:cTn id="40" dur="1000" fill="hold"/>
                                        <p:tgtEl>
                                          <p:spTgt spid="10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animEffect transition="in" filter="fade">
                                      <p:cBhvr>
                                        <p:cTn id="48" dur="1000"/>
                                        <p:tgtEl>
                                          <p:spTgt spid="29">
                                            <p:txEl>
                                              <p:pRg st="0" end="0"/>
                                            </p:txEl>
                                          </p:spTgt>
                                        </p:tgtEl>
                                      </p:cBhvr>
                                    </p:animEffect>
                                    <p:anim calcmode="lin" valueType="num">
                                      <p:cBhvr>
                                        <p:cTn id="4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29">
                                            <p:txEl>
                                              <p:pRg st="7" end="7"/>
                                            </p:txEl>
                                          </p:spTgt>
                                        </p:tgtEl>
                                        <p:attrNameLst>
                                          <p:attrName>style.visibility</p:attrName>
                                        </p:attrNameLst>
                                      </p:cBhvr>
                                      <p:to>
                                        <p:strVal val="visible"/>
                                      </p:to>
                                    </p:set>
                                    <p:animEffect transition="in" filter="fade">
                                      <p:cBhvr>
                                        <p:cTn id="55" dur="1000"/>
                                        <p:tgtEl>
                                          <p:spTgt spid="29">
                                            <p:txEl>
                                              <p:pRg st="7" end="7"/>
                                            </p:txEl>
                                          </p:spTgt>
                                        </p:tgtEl>
                                      </p:cBhvr>
                                    </p:animEffect>
                                    <p:anim calcmode="lin" valueType="num">
                                      <p:cBhvr>
                                        <p:cTn id="56" dur="1000" fill="hold"/>
                                        <p:tgtEl>
                                          <p:spTgt spid="29">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3">
                                            <p:txEl>
                                              <p:pRg st="0" end="0"/>
                                            </p:txEl>
                                          </p:spTgt>
                                        </p:tgtEl>
                                        <p:attrNameLst>
                                          <p:attrName>style.visibility</p:attrName>
                                        </p:attrNameLst>
                                      </p:cBhvr>
                                      <p:to>
                                        <p:strVal val="visible"/>
                                      </p:to>
                                    </p:set>
                                    <p:animEffect transition="in" filter="fade">
                                      <p:cBhvr>
                                        <p:cTn id="72" dur="1000"/>
                                        <p:tgtEl>
                                          <p:spTgt spid="33">
                                            <p:txEl>
                                              <p:pRg st="0" end="0"/>
                                            </p:txEl>
                                          </p:spTgt>
                                        </p:tgtEl>
                                      </p:cBhvr>
                                    </p:animEffect>
                                    <p:anim calcmode="lin" valueType="num">
                                      <p:cBhvr>
                                        <p:cTn id="7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3">
                                            <p:txEl>
                                              <p:pRg st="9" end="9"/>
                                            </p:txEl>
                                          </p:spTgt>
                                        </p:tgtEl>
                                        <p:attrNameLst>
                                          <p:attrName>style.visibility</p:attrName>
                                        </p:attrNameLst>
                                      </p:cBhvr>
                                      <p:to>
                                        <p:strVal val="visible"/>
                                      </p:to>
                                    </p:set>
                                    <p:animEffect transition="in" filter="fade">
                                      <p:cBhvr>
                                        <p:cTn id="79" dur="1000"/>
                                        <p:tgtEl>
                                          <p:spTgt spid="33">
                                            <p:txEl>
                                              <p:pRg st="9" end="9"/>
                                            </p:txEl>
                                          </p:spTgt>
                                        </p:tgtEl>
                                      </p:cBhvr>
                                    </p:animEffect>
                                    <p:anim calcmode="lin" valueType="num">
                                      <p:cBhvr>
                                        <p:cTn id="80" dur="1000" fill="hold"/>
                                        <p:tgtEl>
                                          <p:spTgt spid="33">
                                            <p:txEl>
                                              <p:pRg st="9" end="9"/>
                                            </p:txEl>
                                          </p:spTgt>
                                        </p:tgtEl>
                                        <p:attrNameLst>
                                          <p:attrName>ppt_x</p:attrName>
                                        </p:attrNameLst>
                                      </p:cBhvr>
                                      <p:tavLst>
                                        <p:tav tm="0">
                                          <p:val>
                                            <p:strVal val="#ppt_x"/>
                                          </p:val>
                                        </p:tav>
                                        <p:tav tm="100000">
                                          <p:val>
                                            <p:strVal val="#ppt_x"/>
                                          </p:val>
                                        </p:tav>
                                      </p:tavLst>
                                    </p:anim>
                                    <p:anim calcmode="lin" valueType="num">
                                      <p:cBhvr>
                                        <p:cTn id="81" dur="1000" fill="hold"/>
                                        <p:tgtEl>
                                          <p:spTgt spid="33">
                                            <p:txEl>
                                              <p:pRg st="9" end="9"/>
                                            </p:txEl>
                                          </p:spTgt>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33">
                                            <p:txEl>
                                              <p:pRg st="10" end="10"/>
                                            </p:txEl>
                                          </p:spTgt>
                                        </p:tgtEl>
                                        <p:attrNameLst>
                                          <p:attrName>style.visibility</p:attrName>
                                        </p:attrNameLst>
                                      </p:cBhvr>
                                      <p:to>
                                        <p:strVal val="visible"/>
                                      </p:to>
                                    </p:set>
                                    <p:animEffect transition="in" filter="fade">
                                      <p:cBhvr>
                                        <p:cTn id="84" dur="1000"/>
                                        <p:tgtEl>
                                          <p:spTgt spid="33">
                                            <p:txEl>
                                              <p:pRg st="10" end="10"/>
                                            </p:txEl>
                                          </p:spTgt>
                                        </p:tgtEl>
                                      </p:cBhvr>
                                    </p:animEffect>
                                    <p:anim calcmode="lin" valueType="num">
                                      <p:cBhvr>
                                        <p:cTn id="85" dur="1000" fill="hold"/>
                                        <p:tgtEl>
                                          <p:spTgt spid="3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33">
                                            <p:txEl>
                                              <p:pRg st="10" end="10"/>
                                            </p:txEl>
                                          </p:spTgt>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6"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99B0BF3-60C9-43E3-A348-B89DFECED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Not Just Those</a:t>
            </a:r>
          </a:p>
        </p:txBody>
      </p:sp>
      <p:grpSp>
        <p:nvGrpSpPr>
          <p:cNvPr id="4" name="Group 68"/>
          <p:cNvGrpSpPr/>
          <p:nvPr/>
        </p:nvGrpSpPr>
        <p:grpSpPr>
          <a:xfrm>
            <a:off x="744682" y="1745673"/>
            <a:ext cx="4572000" cy="4724400"/>
            <a:chOff x="685800" y="2133600"/>
            <a:chExt cx="4572000" cy="4724400"/>
          </a:xfrm>
        </p:grpSpPr>
        <p:grpSp>
          <p:nvGrpSpPr>
            <p:cNvPr id="6" name="Group 38"/>
            <p:cNvGrpSpPr/>
            <p:nvPr/>
          </p:nvGrpSpPr>
          <p:grpSpPr>
            <a:xfrm>
              <a:off x="685800" y="2133600"/>
              <a:ext cx="4572000" cy="4724400"/>
              <a:chOff x="304800" y="381000"/>
              <a:chExt cx="4217894" cy="3763505"/>
            </a:xfrm>
          </p:grpSpPr>
          <p:grpSp>
            <p:nvGrpSpPr>
              <p:cNvPr id="7" name="Group 19"/>
              <p:cNvGrpSpPr/>
              <p:nvPr/>
            </p:nvGrpSpPr>
            <p:grpSpPr>
              <a:xfrm>
                <a:off x="304800" y="2133600"/>
                <a:ext cx="4217894" cy="683898"/>
                <a:chOff x="-26894" y="1093694"/>
                <a:chExt cx="8293387" cy="1344706"/>
              </a:xfrm>
            </p:grpSpPr>
            <p:grpSp>
              <p:nvGrpSpPr>
                <p:cNvPr id="8" name="Group 15"/>
                <p:cNvGrpSpPr/>
                <p:nvPr/>
              </p:nvGrpSpPr>
              <p:grpSpPr>
                <a:xfrm rot="21312912">
                  <a:off x="-26894" y="1093694"/>
                  <a:ext cx="4456493" cy="1219200"/>
                  <a:chOff x="489405" y="1245820"/>
                  <a:chExt cx="6698579" cy="1832586"/>
                </a:xfrm>
              </p:grpSpPr>
              <p:sp>
                <p:nvSpPr>
                  <p:cNvPr id="63"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66"/>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rot="481720" flipH="1">
                  <a:off x="3810000" y="1219200"/>
                  <a:ext cx="4456493" cy="1219200"/>
                  <a:chOff x="489405" y="1245820"/>
                  <a:chExt cx="6698579" cy="1832586"/>
                </a:xfrm>
              </p:grpSpPr>
              <p:sp>
                <p:nvSpPr>
                  <p:cNvPr id="58" name="Flowchart: Summing Junction 57"/>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4"/>
              <p:cNvGrpSpPr/>
              <p:nvPr/>
            </p:nvGrpSpPr>
            <p:grpSpPr>
              <a:xfrm>
                <a:off x="1007783" y="381000"/>
                <a:ext cx="2301615" cy="3763505"/>
                <a:chOff x="-287617" y="3124200"/>
                <a:chExt cx="2301615" cy="3763505"/>
              </a:xfrm>
            </p:grpSpPr>
            <p:grpSp>
              <p:nvGrpSpPr>
                <p:cNvPr id="11" name="Group 28"/>
                <p:cNvGrpSpPr/>
                <p:nvPr/>
              </p:nvGrpSpPr>
              <p:grpSpPr>
                <a:xfrm rot="179812">
                  <a:off x="823735" y="3199273"/>
                  <a:ext cx="381000" cy="2371574"/>
                  <a:chOff x="1066800" y="3124199"/>
                  <a:chExt cx="381000" cy="2438401"/>
                </a:xfrm>
              </p:grpSpPr>
              <p:sp>
                <p:nvSpPr>
                  <p:cNvPr id="54" name="Rectangle 53"/>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elay 54"/>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Wave 42"/>
                <p:cNvSpPr/>
                <p:nvPr/>
              </p:nvSpPr>
              <p:spPr>
                <a:xfrm rot="5400000">
                  <a:off x="48238" y="4921945"/>
                  <a:ext cx="1629905" cy="2301615"/>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9"/>
                <p:cNvGrpSpPr/>
                <p:nvPr/>
              </p:nvGrpSpPr>
              <p:grpSpPr>
                <a:xfrm>
                  <a:off x="533400" y="3124200"/>
                  <a:ext cx="506505" cy="2438400"/>
                  <a:chOff x="533400" y="3124200"/>
                  <a:chExt cx="506505" cy="2438400"/>
                </a:xfrm>
              </p:grpSpPr>
              <p:sp>
                <p:nvSpPr>
                  <p:cNvPr id="52" name="Rectangle 51"/>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8"/>
                <p:cNvGrpSpPr/>
                <p:nvPr/>
              </p:nvGrpSpPr>
              <p:grpSpPr>
                <a:xfrm>
                  <a:off x="533400" y="4038600"/>
                  <a:ext cx="533400" cy="457200"/>
                  <a:chOff x="1676400" y="4267200"/>
                  <a:chExt cx="1447800" cy="1143000"/>
                </a:xfrm>
              </p:grpSpPr>
              <p:grpSp>
                <p:nvGrpSpPr>
                  <p:cNvPr id="14" name="Group 36"/>
                  <p:cNvGrpSpPr/>
                  <p:nvPr/>
                </p:nvGrpSpPr>
                <p:grpSpPr>
                  <a:xfrm>
                    <a:off x="1676400" y="4267200"/>
                    <a:ext cx="1447800" cy="1143000"/>
                    <a:chOff x="1770529" y="2122655"/>
                    <a:chExt cx="1963271" cy="1524000"/>
                  </a:xfrm>
                </p:grpSpPr>
                <p:sp>
                  <p:nvSpPr>
                    <p:cNvPr id="49" name="Rounded Rectangle 48"/>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8" name="Rectangle 67"/>
            <p:cNvSpPr/>
            <p:nvPr/>
          </p:nvSpPr>
          <p:spPr>
            <a:xfrm>
              <a:off x="1712259" y="5199529"/>
              <a:ext cx="2286000" cy="1477328"/>
            </a:xfrm>
            <a:prstGeom prst="rect">
              <a:avLst/>
            </a:prstGeom>
          </p:spPr>
          <p:txBody>
            <a:bodyPr wrap="square">
              <a:spAutoFit/>
            </a:bodyPr>
            <a:lstStyle/>
            <a:p>
              <a:r>
                <a:rPr lang="en-US" b="1" i="1" dirty="0"/>
                <a:t>We must do the will of Heavenly Father in order to enter into the kingdom of heaven</a:t>
              </a:r>
              <a:endParaRPr lang="en-US" dirty="0"/>
            </a:p>
          </p:txBody>
        </p:sp>
      </p:grpSp>
      <p:sp>
        <p:nvSpPr>
          <p:cNvPr id="70" name="Rectangle 69"/>
          <p:cNvSpPr/>
          <p:nvPr/>
        </p:nvSpPr>
        <p:spPr>
          <a:xfrm>
            <a:off x="350821" y="693344"/>
            <a:ext cx="5084617" cy="1092607"/>
          </a:xfrm>
          <a:prstGeom prst="rect">
            <a:avLst/>
          </a:prstGeom>
        </p:spPr>
        <p:txBody>
          <a:bodyPr wrap="square">
            <a:spAutoFit/>
          </a:bodyPr>
          <a:lstStyle/>
          <a:p>
            <a:r>
              <a:rPr lang="en-US" b="1" i="1" dirty="0"/>
              <a:t>“Not every one that </a:t>
            </a:r>
            <a:r>
              <a:rPr lang="en-US" b="1" i="1" dirty="0" err="1"/>
              <a:t>saith</a:t>
            </a:r>
            <a:r>
              <a:rPr lang="en-US" b="1" i="1" dirty="0"/>
              <a:t> unto me, Lord, Lord, shall enter into the kingdom of heaven; but he that doeth the will of my Father who is in heaven.”</a:t>
            </a:r>
          </a:p>
          <a:p>
            <a:r>
              <a:rPr lang="en-US" sz="1100" b="1" i="1" dirty="0"/>
              <a:t>3 Nephi 14:21</a:t>
            </a:r>
          </a:p>
        </p:txBody>
      </p:sp>
      <p:sp>
        <p:nvSpPr>
          <p:cNvPr id="42" name="Rectangle 41"/>
          <p:cNvSpPr/>
          <p:nvPr/>
        </p:nvSpPr>
        <p:spPr>
          <a:xfrm>
            <a:off x="6096000" y="1219201"/>
            <a:ext cx="5084618" cy="3877985"/>
          </a:xfrm>
          <a:prstGeom prst="rect">
            <a:avLst/>
          </a:prstGeom>
        </p:spPr>
        <p:txBody>
          <a:bodyPr wrap="square">
            <a:spAutoFit/>
          </a:bodyPr>
          <a:lstStyle/>
          <a:p>
            <a:r>
              <a:rPr lang="en-US" b="1" i="1" dirty="0"/>
              <a:t>“It is not just those who cry out to the Lord, not just those whose voices are raised to Jehovah, not just those whose display of righteousness is public and whose commitment to the faith is spoken regularly, who shall be save. Rather, it is those who trust in the Lord, who perform the works of righteousness in a quiet but steadfast manner…</a:t>
            </a:r>
          </a:p>
          <a:p>
            <a:endParaRPr lang="en-US" b="1" i="1" dirty="0"/>
          </a:p>
          <a:p>
            <a:r>
              <a:rPr lang="en-US" b="1" i="1" dirty="0"/>
              <a:t>It is not just those who did all the right things, who carried out the assignments, who will be save….</a:t>
            </a:r>
          </a:p>
          <a:p>
            <a:endParaRPr lang="en-US" b="1" i="1" dirty="0"/>
          </a:p>
          <a:p>
            <a:r>
              <a:rPr lang="en-US" b="1" i="1" dirty="0"/>
              <a:t>The Lord’s true saints are the ones who do His works, under the influence of His Spirit. </a:t>
            </a:r>
          </a:p>
          <a:p>
            <a:r>
              <a:rPr lang="en-US" sz="1200" b="1" i="1" dirty="0"/>
              <a:t>JFM and RLM</a:t>
            </a:r>
            <a:endParaRPr lang="en-US" sz="1200" b="1" dirty="0"/>
          </a:p>
        </p:txBody>
      </p:sp>
      <p:pic>
        <p:nvPicPr>
          <p:cNvPr id="29698" name="Picture 2" descr="http://rsc.byu.edu/sites/default/files/auths/8283.jpg"/>
          <p:cNvPicPr>
            <a:picLocks noChangeAspect="1" noChangeArrowheads="1"/>
          </p:cNvPicPr>
          <p:nvPr/>
        </p:nvPicPr>
        <p:blipFill>
          <a:blip r:embed="rId3" cstate="print"/>
          <a:srcRect/>
          <a:stretch>
            <a:fillRect/>
          </a:stretch>
        </p:blipFill>
        <p:spPr bwMode="auto">
          <a:xfrm>
            <a:off x="7086600" y="5715000"/>
            <a:ext cx="792480" cy="990600"/>
          </a:xfrm>
          <a:prstGeom prst="rect">
            <a:avLst/>
          </a:prstGeom>
          <a:noFill/>
        </p:spPr>
      </p:pic>
      <p:pic>
        <p:nvPicPr>
          <p:cNvPr id="29700" name="Picture 4" descr="http://svu.edu/~/media/Images/news/2010b/robert-millet.ashx?mw=350"/>
          <p:cNvPicPr>
            <a:picLocks noChangeAspect="1" noChangeArrowheads="1"/>
          </p:cNvPicPr>
          <p:nvPr/>
        </p:nvPicPr>
        <p:blipFill>
          <a:blip r:embed="rId4" cstate="print"/>
          <a:srcRect/>
          <a:stretch>
            <a:fillRect/>
          </a:stretch>
        </p:blipFill>
        <p:spPr bwMode="auto">
          <a:xfrm>
            <a:off x="8229601" y="5715000"/>
            <a:ext cx="718457" cy="1005840"/>
          </a:xfrm>
          <a:prstGeom prst="rect">
            <a:avLst/>
          </a:prstGeom>
          <a:noFill/>
        </p:spPr>
      </p:pic>
    </p:spTree>
    <p:extLst>
      <p:ext uri="{BB962C8B-B14F-4D97-AF65-F5344CB8AC3E}">
        <p14:creationId xmlns:p14="http://schemas.microsoft.com/office/powerpoint/2010/main" val="27499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xEl>
                                              <p:pRg st="5" end="5"/>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9698"/>
                                        </p:tgtEl>
                                        <p:attrNameLst>
                                          <p:attrName>style.visibility</p:attrName>
                                        </p:attrNameLst>
                                      </p:cBhvr>
                                      <p:to>
                                        <p:strVal val="visible"/>
                                      </p:to>
                                    </p:set>
                                    <p:animEffect transition="in" filter="fade">
                                      <p:cBhvr>
                                        <p:cTn id="23" dur="2000"/>
                                        <p:tgtEl>
                                          <p:spTgt spid="29698"/>
                                        </p:tgtEl>
                                      </p:cBhvr>
                                    </p:animEffect>
                                  </p:childTnLst>
                                </p:cTn>
                              </p:par>
                              <p:par>
                                <p:cTn id="24" presetID="10" presetClass="entr" presetSubtype="0" fill="hold" nodeType="withEffect">
                                  <p:stCondLst>
                                    <p:cond delay="0"/>
                                  </p:stCondLst>
                                  <p:childTnLst>
                                    <p:set>
                                      <p:cBhvr>
                                        <p:cTn id="25" dur="1" fill="hold">
                                          <p:stCondLst>
                                            <p:cond delay="0"/>
                                          </p:stCondLst>
                                        </p:cTn>
                                        <p:tgtEl>
                                          <p:spTgt spid="29700"/>
                                        </p:tgtEl>
                                        <p:attrNameLst>
                                          <p:attrName>style.visibility</p:attrName>
                                        </p:attrNameLst>
                                      </p:cBhvr>
                                      <p:to>
                                        <p:strVal val="visible"/>
                                      </p:to>
                                    </p:set>
                                    <p:animEffect transition="in" filter="fade">
                                      <p:cBhvr>
                                        <p:cTn id="26" dur="2000"/>
                                        <p:tgtEl>
                                          <p:spTgt spid="2970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FE94B2-4EA1-4378-85AB-E9BFCBB0B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524000" y="0"/>
            <a:ext cx="9144000" cy="707886"/>
          </a:xfrm>
          <a:prstGeom prst="rect">
            <a:avLst/>
          </a:prstGeom>
        </p:spPr>
        <p:txBody>
          <a:bodyPr wrap="square">
            <a:spAutoFit/>
          </a:bodyPr>
          <a:lstStyle/>
          <a:p>
            <a:pPr algn="ctr"/>
            <a:r>
              <a:rPr lang="en-US" sz="4000" dirty="0">
                <a:latin typeface="Narkisim" panose="020E0502050101010101" pitchFamily="34" charset="-79"/>
              </a:rPr>
              <a:t>Building On A Rock</a:t>
            </a:r>
          </a:p>
        </p:txBody>
      </p:sp>
      <p:grpSp>
        <p:nvGrpSpPr>
          <p:cNvPr id="7" name="Group 39"/>
          <p:cNvGrpSpPr/>
          <p:nvPr/>
        </p:nvGrpSpPr>
        <p:grpSpPr>
          <a:xfrm>
            <a:off x="4953000" y="685800"/>
            <a:ext cx="2362200" cy="609600"/>
            <a:chOff x="762000" y="4419600"/>
            <a:chExt cx="2362200" cy="609600"/>
          </a:xfrm>
          <a:solidFill>
            <a:schemeClr val="accent4"/>
          </a:solidFill>
        </p:grpSpPr>
        <p:sp>
          <p:nvSpPr>
            <p:cNvPr id="37" name="Rounded Rectangle 36"/>
            <p:cNvSpPr/>
            <p:nvPr/>
          </p:nvSpPr>
          <p:spPr>
            <a:xfrm>
              <a:off x="762000" y="4419600"/>
              <a:ext cx="23622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4495800"/>
              <a:ext cx="2286000" cy="369332"/>
            </a:xfrm>
            <a:prstGeom prst="rect">
              <a:avLst/>
            </a:prstGeom>
            <a:grpFill/>
          </p:spPr>
          <p:txBody>
            <a:bodyPr wrap="square">
              <a:spAutoFit/>
            </a:bodyPr>
            <a:lstStyle/>
            <a:p>
              <a:pPr algn="ctr"/>
              <a:r>
                <a:rPr lang="en-US" dirty="0"/>
                <a:t>3 Nephi 14:24-27</a:t>
              </a:r>
              <a:endParaRPr lang="en-US" dirty="0">
                <a:solidFill>
                  <a:schemeClr val="bg1"/>
                </a:solidFill>
              </a:endParaRPr>
            </a:p>
          </p:txBody>
        </p:sp>
      </p:grpSp>
      <p:sp>
        <p:nvSpPr>
          <p:cNvPr id="29" name="Rectangle 28"/>
          <p:cNvSpPr/>
          <p:nvPr/>
        </p:nvSpPr>
        <p:spPr>
          <a:xfrm>
            <a:off x="4267200" y="2057400"/>
            <a:ext cx="4267200" cy="923330"/>
          </a:xfrm>
          <a:prstGeom prst="rect">
            <a:avLst/>
          </a:prstGeom>
        </p:spPr>
        <p:txBody>
          <a:bodyPr wrap="square">
            <a:spAutoFit/>
          </a:bodyPr>
          <a:lstStyle/>
          <a:p>
            <a:pPr fontAlgn="base"/>
            <a:r>
              <a:rPr lang="en-US" b="1" dirty="0"/>
              <a:t>When we hear the Savior’s words and follow them, how are we like a man who builds his house on a rock?</a:t>
            </a:r>
          </a:p>
        </p:txBody>
      </p:sp>
      <p:sp>
        <p:nvSpPr>
          <p:cNvPr id="71" name="Down Arrow 70"/>
          <p:cNvSpPr/>
          <p:nvPr/>
        </p:nvSpPr>
        <p:spPr>
          <a:xfrm>
            <a:off x="6019800" y="1371600"/>
            <a:ext cx="304800" cy="60960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044045" y="4014355"/>
            <a:ext cx="5074227" cy="2062103"/>
          </a:xfrm>
          <a:prstGeom prst="rect">
            <a:avLst/>
          </a:prstGeom>
        </p:spPr>
        <p:txBody>
          <a:bodyPr wrap="square">
            <a:spAutoFit/>
          </a:bodyPr>
          <a:lstStyle/>
          <a:p>
            <a:pPr algn="ctr" fontAlgn="base"/>
            <a:r>
              <a:rPr lang="en-US" sz="3200" dirty="0">
                <a:solidFill>
                  <a:schemeClr val="bg1"/>
                </a:solidFill>
              </a:rPr>
              <a:t>If we choose not to follow the Savior’s words, how are we like a man who builds his house on the sand? </a:t>
            </a:r>
          </a:p>
        </p:txBody>
      </p:sp>
      <p:pic>
        <p:nvPicPr>
          <p:cNvPr id="4" name="Picture 3">
            <a:extLst>
              <a:ext uri="{FF2B5EF4-FFF2-40B4-BE49-F238E27FC236}">
                <a16:creationId xmlns:a16="http://schemas.microsoft.com/office/drawing/2014/main" id="{85F07D46-433C-4B53-BADB-F7480861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3161434"/>
            <a:ext cx="4475860" cy="3402880"/>
          </a:xfrm>
          <a:prstGeom prst="rect">
            <a:avLst/>
          </a:prstGeom>
        </p:spPr>
      </p:pic>
    </p:spTree>
    <p:extLst>
      <p:ext uri="{BB962C8B-B14F-4D97-AF65-F5344CB8AC3E}">
        <p14:creationId xmlns:p14="http://schemas.microsoft.com/office/powerpoint/2010/main" val="32453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anim calcmode="lin" valueType="num">
                                      <p:cBhvr>
                                        <p:cTn id="20" dur="1000" fill="hold"/>
                                        <p:tgtEl>
                                          <p:spTgt spid="72"/>
                                        </p:tgtEl>
                                        <p:attrNameLst>
                                          <p:attrName>ppt_x</p:attrName>
                                        </p:attrNameLst>
                                      </p:cBhvr>
                                      <p:tavLst>
                                        <p:tav tm="0">
                                          <p:val>
                                            <p:strVal val="#ppt_x"/>
                                          </p:val>
                                        </p:tav>
                                        <p:tav tm="100000">
                                          <p:val>
                                            <p:strVal val="#ppt_x"/>
                                          </p:val>
                                        </p:tav>
                                      </p:tavLst>
                                    </p:anim>
                                    <p:anim calcmode="lin" valueType="num">
                                      <p:cBhvr>
                                        <p:cTn id="21" dur="1000" fill="hold"/>
                                        <p:tgtEl>
                                          <p:spTgt spid="7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1" grpId="0" animBg="1"/>
      <p:bldP spid="7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FB63A-7609-46D2-A40A-CDB6696CB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0"/>
            <a:ext cx="10439400" cy="4801314"/>
          </a:xfrm>
          <a:prstGeom prst="rect">
            <a:avLst/>
          </a:prstGeom>
          <a:noFill/>
        </p:spPr>
        <p:txBody>
          <a:bodyPr wrap="square" rtlCol="0">
            <a:spAutoFit/>
          </a:bodyPr>
          <a:lstStyle/>
          <a:p>
            <a:r>
              <a:rPr lang="en-US" dirty="0"/>
              <a:t>Sources:</a:t>
            </a:r>
          </a:p>
          <a:p>
            <a:endParaRPr lang="en-US" dirty="0"/>
          </a:p>
          <a:p>
            <a:r>
              <a:rPr lang="en-US" dirty="0"/>
              <a:t>Video:</a:t>
            </a:r>
          </a:p>
          <a:p>
            <a:r>
              <a:rPr lang="en-US" dirty="0"/>
              <a:t>Looking Through the Windows (2:19)</a:t>
            </a:r>
          </a:p>
          <a:p>
            <a:endParaRPr lang="en-US" dirty="0"/>
          </a:p>
          <a:p>
            <a:r>
              <a:rPr lang="en-US" dirty="0"/>
              <a:t>President Thomas S. Monson(“Charity Never </a:t>
            </a:r>
            <a:r>
              <a:rPr lang="en-US" dirty="0" err="1"/>
              <a:t>Faileth</a:t>
            </a:r>
            <a:r>
              <a:rPr lang="en-US" dirty="0"/>
              <a:t>,” </a:t>
            </a:r>
            <a:r>
              <a:rPr lang="en-US" i="1" dirty="0"/>
              <a:t>Ensign</a:t>
            </a:r>
            <a:r>
              <a:rPr lang="en-US" dirty="0"/>
              <a:t> or </a:t>
            </a:r>
            <a:r>
              <a:rPr lang="en-US" i="1" dirty="0"/>
              <a:t>Liahona,</a:t>
            </a:r>
            <a:r>
              <a:rPr lang="en-US" dirty="0"/>
              <a:t> Nov. 2010, 122).</a:t>
            </a:r>
          </a:p>
          <a:p>
            <a:endParaRPr lang="en-US" dirty="0"/>
          </a:p>
          <a:p>
            <a:r>
              <a:rPr lang="en-US" dirty="0"/>
              <a:t>President Gordon B. Hinckley </a:t>
            </a:r>
            <a:r>
              <a:rPr lang="en-US" i="1" dirty="0"/>
              <a:t>The Continuing Pursuit of Truth </a:t>
            </a:r>
            <a:r>
              <a:rPr lang="en-US" dirty="0"/>
              <a:t>Ensign April 1986</a:t>
            </a:r>
          </a:p>
          <a:p>
            <a:endParaRPr lang="en-US" dirty="0"/>
          </a:p>
          <a:p>
            <a:r>
              <a:rPr lang="en-US" dirty="0" err="1"/>
              <a:t>Dallin</a:t>
            </a:r>
            <a:r>
              <a:rPr lang="en-US" dirty="0"/>
              <a:t> H. Oaks (“‘Judge Not’ and Judging,” </a:t>
            </a:r>
            <a:r>
              <a:rPr lang="en-US" i="1" dirty="0"/>
              <a:t>Ensign,</a:t>
            </a:r>
            <a:r>
              <a:rPr lang="en-US" dirty="0"/>
              <a:t> Aug. 1999, 7, 9).</a:t>
            </a:r>
          </a:p>
          <a:p>
            <a:endParaRPr lang="en-US" dirty="0"/>
          </a:p>
          <a:p>
            <a:r>
              <a:rPr lang="en-US" dirty="0"/>
              <a:t>Joseph Fielding McConkie and Robert L. Millet Doctrinal Commentary on the Book of Mormon Vol. 4 pg. 89-90, 93, 96</a:t>
            </a:r>
          </a:p>
          <a:p>
            <a:endParaRPr lang="en-US" dirty="0"/>
          </a:p>
          <a:p>
            <a:endParaRPr lang="en-US" dirty="0"/>
          </a:p>
          <a:p>
            <a:endParaRPr lang="en-US" dirty="0"/>
          </a:p>
          <a:p>
            <a:endParaRPr lang="en-US" dirty="0"/>
          </a:p>
        </p:txBody>
      </p:sp>
      <p:grpSp>
        <p:nvGrpSpPr>
          <p:cNvPr id="6" name="Group 5">
            <a:extLst>
              <a:ext uri="{FF2B5EF4-FFF2-40B4-BE49-F238E27FC236}">
                <a16:creationId xmlns:a16="http://schemas.microsoft.com/office/drawing/2014/main" id="{0D297740-D626-4C15-9247-1D80BB06CE44}"/>
              </a:ext>
            </a:extLst>
          </p:cNvPr>
          <p:cNvGrpSpPr/>
          <p:nvPr/>
        </p:nvGrpSpPr>
        <p:grpSpPr>
          <a:xfrm>
            <a:off x="3621225" y="413440"/>
            <a:ext cx="802899" cy="1017006"/>
            <a:chOff x="7543800" y="3810000"/>
            <a:chExt cx="1143000" cy="1447800"/>
          </a:xfrm>
        </p:grpSpPr>
        <p:sp>
          <p:nvSpPr>
            <p:cNvPr id="7" name="Trapezoid 6">
              <a:extLst>
                <a:ext uri="{FF2B5EF4-FFF2-40B4-BE49-F238E27FC236}">
                  <a16:creationId xmlns:a16="http://schemas.microsoft.com/office/drawing/2014/main" id="{D22725B1-48B0-4775-B46F-B6BF5463242D}"/>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4">
              <a:extLst>
                <a:ext uri="{FF2B5EF4-FFF2-40B4-BE49-F238E27FC236}">
                  <a16:creationId xmlns:a16="http://schemas.microsoft.com/office/drawing/2014/main" id="{C1B66A22-5D58-4AF1-93EE-BC3DFB6BD454}"/>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5">
              <a:extLst>
                <a:ext uri="{FF2B5EF4-FFF2-40B4-BE49-F238E27FC236}">
                  <a16:creationId xmlns:a16="http://schemas.microsoft.com/office/drawing/2014/main" id="{27736242-E099-4DFE-833E-69F0F643319F}"/>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6">
              <a:extLst>
                <a:ext uri="{FF2B5EF4-FFF2-40B4-BE49-F238E27FC236}">
                  <a16:creationId xmlns:a16="http://schemas.microsoft.com/office/drawing/2014/main" id="{13F77F8A-63C0-4C1F-9170-D6C7C6AEE16A}"/>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2">
              <a:extLst>
                <a:ext uri="{FF2B5EF4-FFF2-40B4-BE49-F238E27FC236}">
                  <a16:creationId xmlns:a16="http://schemas.microsoft.com/office/drawing/2014/main" id="{EFDC0D3F-1FCC-4067-9A65-694C09453BEB}"/>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B9E7D8D0-D5D8-46C5-9B1C-537CC855D81F}"/>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136D408F-1E0B-4BFE-B76E-CC8C936B3580}"/>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55C55D-BA3F-47C7-9DA5-0CCD57DCC8ED}"/>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DDE3025-A4E4-4EA5-9C78-CC42F42DA283}"/>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4E9CD58-7EC8-4C5C-92C1-FE29D4FE75B5}"/>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2F67A366-9F14-4960-81F9-C4A8DA02817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33">
              <a:extLst>
                <a:ext uri="{FF2B5EF4-FFF2-40B4-BE49-F238E27FC236}">
                  <a16:creationId xmlns:a16="http://schemas.microsoft.com/office/drawing/2014/main" id="{87B75C2E-44F3-4F4E-AA82-6662F11D08B8}"/>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F1076207-DFA4-4DDE-ADAE-7AD0CDD7719C}"/>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8C36A738-EB07-4569-84CB-351F56F29F6C}"/>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62B8FF-F68F-4410-B51A-B40707BFFC2A}"/>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A3D601-5934-4BA0-AEA3-B793A2F993D3}"/>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1E9141-50C7-4D89-BD62-A870CC617E7D}"/>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755C61C5-B6BB-4812-904A-00E9CE627B8D}"/>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179E8E06-985B-4442-B88C-72E955E0F62C}"/>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688275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2627F-D4AE-357A-AC6F-1D7980D0D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3" name="TextBox 2">
            <a:extLst>
              <a:ext uri="{FF2B5EF4-FFF2-40B4-BE49-F238E27FC236}">
                <a16:creationId xmlns:a16="http://schemas.microsoft.com/office/drawing/2014/main" id="{04D4F953-7A4D-9795-F415-7437593CDBE7}"/>
              </a:ext>
            </a:extLst>
          </p:cNvPr>
          <p:cNvSpPr txBox="1"/>
          <p:nvPr/>
        </p:nvSpPr>
        <p:spPr>
          <a:xfrm>
            <a:off x="1600199" y="1514763"/>
            <a:ext cx="8991600" cy="1754326"/>
          </a:xfrm>
          <a:prstGeom prst="rect">
            <a:avLst/>
          </a:prstGeom>
          <a:noFill/>
        </p:spPr>
        <p:txBody>
          <a:bodyPr wrap="square" rtlCol="0">
            <a:spAutoFit/>
          </a:bodyPr>
          <a:lstStyle/>
          <a:p>
            <a:pPr algn="ctr"/>
            <a:r>
              <a:rPr lang="en-US" sz="5400" dirty="0">
                <a:solidFill>
                  <a:schemeClr val="bg1"/>
                </a:solidFill>
                <a:latin typeface="Viner Hand ITC" pitchFamily="66" charset="0"/>
              </a:rPr>
              <a:t>The Law of Moses and the Law of Christ</a:t>
            </a:r>
          </a:p>
        </p:txBody>
      </p:sp>
      <p:grpSp>
        <p:nvGrpSpPr>
          <p:cNvPr id="4" name="Group 3">
            <a:extLst>
              <a:ext uri="{FF2B5EF4-FFF2-40B4-BE49-F238E27FC236}">
                <a16:creationId xmlns:a16="http://schemas.microsoft.com/office/drawing/2014/main" id="{BBFA79C8-B57A-A91A-008C-79B7B8AD4A25}"/>
              </a:ext>
            </a:extLst>
          </p:cNvPr>
          <p:cNvGrpSpPr/>
          <p:nvPr/>
        </p:nvGrpSpPr>
        <p:grpSpPr>
          <a:xfrm>
            <a:off x="3983181" y="3337710"/>
            <a:ext cx="4225636" cy="3057647"/>
            <a:chOff x="980209" y="1679863"/>
            <a:chExt cx="4225636" cy="3057647"/>
          </a:xfrm>
        </p:grpSpPr>
        <p:grpSp>
          <p:nvGrpSpPr>
            <p:cNvPr id="5" name="Group 4">
              <a:extLst>
                <a:ext uri="{FF2B5EF4-FFF2-40B4-BE49-F238E27FC236}">
                  <a16:creationId xmlns:a16="http://schemas.microsoft.com/office/drawing/2014/main" id="{FBF6977E-FC18-BCE1-0B8A-918AE205ADBD}"/>
                </a:ext>
              </a:extLst>
            </p:cNvPr>
            <p:cNvGrpSpPr/>
            <p:nvPr/>
          </p:nvGrpSpPr>
          <p:grpSpPr>
            <a:xfrm>
              <a:off x="980209" y="1679863"/>
              <a:ext cx="4225636" cy="3057647"/>
              <a:chOff x="1066800" y="1775460"/>
              <a:chExt cx="2638697" cy="2573926"/>
            </a:xfrm>
          </p:grpSpPr>
          <p:sp>
            <p:nvSpPr>
              <p:cNvPr id="7" name="Oval 6">
                <a:extLst>
                  <a:ext uri="{FF2B5EF4-FFF2-40B4-BE49-F238E27FC236}">
                    <a16:creationId xmlns:a16="http://schemas.microsoft.com/office/drawing/2014/main" id="{856A14DE-B876-2232-86BC-1FCAC5DBD837}"/>
                  </a:ext>
                </a:extLst>
              </p:cNvPr>
              <p:cNvSpPr/>
              <p:nvPr/>
            </p:nvSpPr>
            <p:spPr>
              <a:xfrm rot="16200000">
                <a:off x="1003390" y="384646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64B856B-3CCF-7EEF-5D70-F280611B7E67}"/>
                  </a:ext>
                </a:extLst>
              </p:cNvPr>
              <p:cNvSpPr/>
              <p:nvPr/>
            </p:nvSpPr>
            <p:spPr>
              <a:xfrm rot="16200000">
                <a:off x="3175909" y="392266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ave 8">
                <a:extLst>
                  <a:ext uri="{FF2B5EF4-FFF2-40B4-BE49-F238E27FC236}">
                    <a16:creationId xmlns:a16="http://schemas.microsoft.com/office/drawing/2014/main" id="{61ED92F1-B1C5-F0E8-2154-699F271950AA}"/>
                  </a:ext>
                </a:extLst>
              </p:cNvPr>
              <p:cNvSpPr/>
              <p:nvPr/>
            </p:nvSpPr>
            <p:spPr>
              <a:xfrm>
                <a:off x="1371600" y="2362200"/>
                <a:ext cx="1905000" cy="1600200"/>
              </a:xfrm>
              <a:prstGeom prst="wave">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7">
                <a:extLst>
                  <a:ext uri="{FF2B5EF4-FFF2-40B4-BE49-F238E27FC236}">
                    <a16:creationId xmlns:a16="http://schemas.microsoft.com/office/drawing/2014/main" id="{1A31B3DC-59B0-7BF0-7B0C-5ED741906F40}"/>
                  </a:ext>
                </a:extLst>
              </p:cNvPr>
              <p:cNvSpPr/>
              <p:nvPr/>
            </p:nvSpPr>
            <p:spPr>
              <a:xfrm>
                <a:off x="3248297" y="243840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8">
                <a:extLst>
                  <a:ext uri="{FF2B5EF4-FFF2-40B4-BE49-F238E27FC236}">
                    <a16:creationId xmlns:a16="http://schemas.microsoft.com/office/drawing/2014/main" id="{E360D645-B6CF-68DA-11BB-8A23EE542CAD}"/>
                  </a:ext>
                </a:extLst>
              </p:cNvPr>
              <p:cNvSpPr/>
              <p:nvPr/>
            </p:nvSpPr>
            <p:spPr>
              <a:xfrm>
                <a:off x="1066800" y="235131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D55C80-11B1-9EAA-5F61-34437F72A9E2}"/>
                  </a:ext>
                </a:extLst>
              </p:cNvPr>
              <p:cNvSpPr/>
              <p:nvPr/>
            </p:nvSpPr>
            <p:spPr>
              <a:xfrm>
                <a:off x="1066800" y="226313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2F3F6E-A6B6-03FE-46BB-272E9FD28379}"/>
                  </a:ext>
                </a:extLst>
              </p:cNvPr>
              <p:cNvSpPr/>
              <p:nvPr/>
            </p:nvSpPr>
            <p:spPr>
              <a:xfrm>
                <a:off x="3248297" y="235131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F5D5E61-B892-7768-8EEA-94CB07778E4F}"/>
                  </a:ext>
                </a:extLst>
              </p:cNvPr>
              <p:cNvSpPr/>
              <p:nvPr/>
            </p:nvSpPr>
            <p:spPr>
              <a:xfrm rot="16200000">
                <a:off x="1002031" y="193547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5BA398B-5D95-42BB-F9D2-A225D1F5C3C3}"/>
                  </a:ext>
                </a:extLst>
              </p:cNvPr>
              <p:cNvSpPr/>
              <p:nvPr/>
            </p:nvSpPr>
            <p:spPr>
              <a:xfrm rot="16200000">
                <a:off x="3175908" y="201167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8CF104DA-6C4F-6B25-2A84-425F2926F70B}"/>
                </a:ext>
              </a:extLst>
            </p:cNvPr>
            <p:cNvSpPr/>
            <p:nvPr/>
          </p:nvSpPr>
          <p:spPr>
            <a:xfrm>
              <a:off x="1654847" y="2976753"/>
              <a:ext cx="2911661" cy="584775"/>
            </a:xfrm>
            <a:prstGeom prst="rect">
              <a:avLst/>
            </a:prstGeom>
          </p:spPr>
          <p:txBody>
            <a:bodyPr wrap="square">
              <a:spAutoFit/>
            </a:bodyPr>
            <a:lstStyle/>
            <a:p>
              <a:r>
                <a:rPr lang="en-US" sz="3200" i="1" dirty="0">
                  <a:latin typeface="Abadi" panose="020B0604020104020204" pitchFamily="34" charset="0"/>
                </a:rPr>
                <a:t>3 Nephi 15-16</a:t>
              </a:r>
              <a:endParaRPr lang="en-US" sz="3200" i="1" dirty="0"/>
            </a:p>
          </p:txBody>
        </p:sp>
      </p:grpSp>
    </p:spTree>
    <p:extLst>
      <p:ext uri="{BB962C8B-B14F-4D97-AF65-F5344CB8AC3E}">
        <p14:creationId xmlns:p14="http://schemas.microsoft.com/office/powerpoint/2010/main" val="19705929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E311FB-1D7C-4E1B-8E4B-BBBAA69AD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430794" y="903839"/>
            <a:ext cx="678180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6" name="TextBox 5"/>
          <p:cNvSpPr txBox="1"/>
          <p:nvPr/>
        </p:nvSpPr>
        <p:spPr>
          <a:xfrm>
            <a:off x="1524000" y="0"/>
            <a:ext cx="8991600" cy="923330"/>
          </a:xfrm>
          <a:prstGeom prst="rect">
            <a:avLst/>
          </a:prstGeom>
          <a:noFill/>
        </p:spPr>
        <p:txBody>
          <a:bodyPr wrap="square" rtlCol="0">
            <a:spAutoFit/>
          </a:bodyPr>
          <a:lstStyle/>
          <a:p>
            <a:pPr algn="ctr"/>
            <a:r>
              <a:rPr lang="en-US" sz="5400" dirty="0">
                <a:solidFill>
                  <a:schemeClr val="bg1"/>
                </a:solidFill>
                <a:latin typeface="Viner Hand ITC" pitchFamily="66" charset="0"/>
              </a:rPr>
              <a:t>Previously</a:t>
            </a:r>
          </a:p>
        </p:txBody>
      </p:sp>
      <p:sp>
        <p:nvSpPr>
          <p:cNvPr id="7" name="TextBox 6"/>
          <p:cNvSpPr txBox="1"/>
          <p:nvPr/>
        </p:nvSpPr>
        <p:spPr>
          <a:xfrm>
            <a:off x="3793402" y="857413"/>
            <a:ext cx="4544839" cy="523220"/>
          </a:xfrm>
          <a:prstGeom prst="rect">
            <a:avLst/>
          </a:prstGeom>
          <a:noFill/>
        </p:spPr>
        <p:txBody>
          <a:bodyPr wrap="square" rtlCol="0">
            <a:spAutoFit/>
          </a:bodyPr>
          <a:lstStyle/>
          <a:p>
            <a:pPr algn="ctr"/>
            <a:r>
              <a:rPr lang="en-US" sz="2800">
                <a:solidFill>
                  <a:schemeClr val="bg1"/>
                </a:solidFill>
              </a:rPr>
              <a:t>The Savior’s Teachings</a:t>
            </a:r>
            <a:endParaRPr lang="en-US" sz="2800" dirty="0">
              <a:solidFill>
                <a:schemeClr val="bg1"/>
              </a:solidFill>
            </a:endParaRPr>
          </a:p>
        </p:txBody>
      </p:sp>
      <p:grpSp>
        <p:nvGrpSpPr>
          <p:cNvPr id="15" name="Group 14">
            <a:extLst>
              <a:ext uri="{FF2B5EF4-FFF2-40B4-BE49-F238E27FC236}">
                <a16:creationId xmlns:a16="http://schemas.microsoft.com/office/drawing/2014/main" id="{53BBFDB5-55C9-4495-ABDD-A479D6DE997E}"/>
              </a:ext>
            </a:extLst>
          </p:cNvPr>
          <p:cNvGrpSpPr/>
          <p:nvPr/>
        </p:nvGrpSpPr>
        <p:grpSpPr>
          <a:xfrm>
            <a:off x="753451" y="1548141"/>
            <a:ext cx="10757031" cy="3847723"/>
            <a:chOff x="753451" y="1548141"/>
            <a:chExt cx="10757031" cy="3847723"/>
          </a:xfrm>
        </p:grpSpPr>
        <p:sp>
          <p:nvSpPr>
            <p:cNvPr id="14" name="Rectangle 13">
              <a:extLst>
                <a:ext uri="{FF2B5EF4-FFF2-40B4-BE49-F238E27FC236}">
                  <a16:creationId xmlns:a16="http://schemas.microsoft.com/office/drawing/2014/main" id="{CDA73A95-9334-45BB-A7EE-B4DF65EE5186}"/>
                </a:ext>
              </a:extLst>
            </p:cNvPr>
            <p:cNvSpPr/>
            <p:nvPr/>
          </p:nvSpPr>
          <p:spPr>
            <a:xfrm>
              <a:off x="805758" y="1575303"/>
              <a:ext cx="10637822" cy="373002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33909D4-18A2-48BC-81BF-2B5E6B16E273}"/>
                </a:ext>
              </a:extLst>
            </p:cNvPr>
            <p:cNvGrpSpPr/>
            <p:nvPr/>
          </p:nvGrpSpPr>
          <p:grpSpPr>
            <a:xfrm>
              <a:off x="753451" y="1548141"/>
              <a:ext cx="10757031" cy="3847723"/>
              <a:chOff x="187382" y="1596435"/>
              <a:chExt cx="12762601" cy="3066100"/>
            </a:xfrm>
          </p:grpSpPr>
          <p:grpSp>
            <p:nvGrpSpPr>
              <p:cNvPr id="16" name="Group 15">
                <a:extLst>
                  <a:ext uri="{FF2B5EF4-FFF2-40B4-BE49-F238E27FC236}">
                    <a16:creationId xmlns:a16="http://schemas.microsoft.com/office/drawing/2014/main" id="{432CA2B8-501F-4334-9B96-316927CF5F83}"/>
                  </a:ext>
                </a:extLst>
              </p:cNvPr>
              <p:cNvGrpSpPr/>
              <p:nvPr/>
            </p:nvGrpSpPr>
            <p:grpSpPr>
              <a:xfrm>
                <a:off x="187382" y="1606998"/>
                <a:ext cx="6426685" cy="3055537"/>
                <a:chOff x="127271" y="1123820"/>
                <a:chExt cx="7737673" cy="3678840"/>
              </a:xfrm>
            </p:grpSpPr>
            <p:grpSp>
              <p:nvGrpSpPr>
                <p:cNvPr id="17" name="Group 16">
                  <a:extLst>
                    <a:ext uri="{FF2B5EF4-FFF2-40B4-BE49-F238E27FC236}">
                      <a16:creationId xmlns:a16="http://schemas.microsoft.com/office/drawing/2014/main" id="{38079BB9-3A18-4ED1-96D7-977A30088C04}"/>
                    </a:ext>
                  </a:extLst>
                </p:cNvPr>
                <p:cNvGrpSpPr/>
                <p:nvPr/>
              </p:nvGrpSpPr>
              <p:grpSpPr>
                <a:xfrm>
                  <a:off x="127271" y="1123821"/>
                  <a:ext cx="3950459" cy="3678839"/>
                  <a:chOff x="662730" y="2936145"/>
                  <a:chExt cx="4060273" cy="3921855"/>
                </a:xfrm>
              </p:grpSpPr>
              <p:sp>
                <p:nvSpPr>
                  <p:cNvPr id="35" name="Rounded Rectangle 20">
                    <a:extLst>
                      <a:ext uri="{FF2B5EF4-FFF2-40B4-BE49-F238E27FC236}">
                        <a16:creationId xmlns:a16="http://schemas.microsoft.com/office/drawing/2014/main" id="{75D1856F-300F-4842-8104-7BABCE6C4C8C}"/>
                      </a:ext>
                    </a:extLst>
                  </p:cNvPr>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5F00DC3D-AAEA-4341-886F-2258E6290238}"/>
                      </a:ext>
                    </a:extLst>
                  </p:cNvPr>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2">
                    <a:extLst>
                      <a:ext uri="{FF2B5EF4-FFF2-40B4-BE49-F238E27FC236}">
                        <a16:creationId xmlns:a16="http://schemas.microsoft.com/office/drawing/2014/main" id="{FD3D93DE-DAD5-4F92-B3AF-BC253068551D}"/>
                      </a:ext>
                    </a:extLst>
                  </p:cNvPr>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23">
                    <a:extLst>
                      <a:ext uri="{FF2B5EF4-FFF2-40B4-BE49-F238E27FC236}">
                        <a16:creationId xmlns:a16="http://schemas.microsoft.com/office/drawing/2014/main" id="{849DE00D-DD02-47EC-B17E-8F7FCBB7B057}"/>
                      </a:ext>
                    </a:extLst>
                  </p:cNvPr>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D9DDBCF-EAA5-4F65-A4B2-03FFBA32A83D}"/>
                      </a:ext>
                    </a:extLst>
                  </p:cNvPr>
                  <p:cNvGrpSpPr/>
                  <p:nvPr/>
                </p:nvGrpSpPr>
                <p:grpSpPr>
                  <a:xfrm>
                    <a:off x="830511" y="3094488"/>
                    <a:ext cx="3712129" cy="471881"/>
                    <a:chOff x="830511" y="3094488"/>
                    <a:chExt cx="3712129" cy="471881"/>
                  </a:xfrm>
                </p:grpSpPr>
                <p:sp>
                  <p:nvSpPr>
                    <p:cNvPr id="46" name="Rounded Rectangle 31">
                      <a:extLst>
                        <a:ext uri="{FF2B5EF4-FFF2-40B4-BE49-F238E27FC236}">
                          <a16:creationId xmlns:a16="http://schemas.microsoft.com/office/drawing/2014/main" id="{48248AAC-83F6-42DC-BDC9-1CD0AAC46959}"/>
                        </a:ext>
                      </a:extLst>
                    </p:cNvPr>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2">
                      <a:extLst>
                        <a:ext uri="{FF2B5EF4-FFF2-40B4-BE49-F238E27FC236}">
                          <a16:creationId xmlns:a16="http://schemas.microsoft.com/office/drawing/2014/main" id="{A72DAE28-EE8C-4A37-8863-27A7465D2942}"/>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33">
                      <a:extLst>
                        <a:ext uri="{FF2B5EF4-FFF2-40B4-BE49-F238E27FC236}">
                          <a16:creationId xmlns:a16="http://schemas.microsoft.com/office/drawing/2014/main" id="{5CB27BC5-54D5-4983-A797-FBFF17CC64B7}"/>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4">
                      <a:extLst>
                        <a:ext uri="{FF2B5EF4-FFF2-40B4-BE49-F238E27FC236}">
                          <a16:creationId xmlns:a16="http://schemas.microsoft.com/office/drawing/2014/main" id="{6C9E34C3-CBFE-4EEB-AB44-48890DD4626E}"/>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5">
                      <a:extLst>
                        <a:ext uri="{FF2B5EF4-FFF2-40B4-BE49-F238E27FC236}">
                          <a16:creationId xmlns:a16="http://schemas.microsoft.com/office/drawing/2014/main" id="{A4E99537-6104-4BB0-BDCA-1EE338832F8A}"/>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31825C4E-7659-4386-9CAE-5C786C9D54C3}"/>
                      </a:ext>
                    </a:extLst>
                  </p:cNvPr>
                  <p:cNvGrpSpPr/>
                  <p:nvPr/>
                </p:nvGrpSpPr>
                <p:grpSpPr>
                  <a:xfrm>
                    <a:off x="830511" y="6223582"/>
                    <a:ext cx="3712129" cy="471881"/>
                    <a:chOff x="830511" y="3094488"/>
                    <a:chExt cx="3712129" cy="471881"/>
                  </a:xfrm>
                </p:grpSpPr>
                <p:sp>
                  <p:nvSpPr>
                    <p:cNvPr id="41" name="Rounded Rectangle 26">
                      <a:extLst>
                        <a:ext uri="{FF2B5EF4-FFF2-40B4-BE49-F238E27FC236}">
                          <a16:creationId xmlns:a16="http://schemas.microsoft.com/office/drawing/2014/main" id="{3620CEEA-A4DA-4080-AA72-DFE0DEA97823}"/>
                        </a:ext>
                      </a:extLst>
                    </p:cNvPr>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7">
                      <a:extLst>
                        <a:ext uri="{FF2B5EF4-FFF2-40B4-BE49-F238E27FC236}">
                          <a16:creationId xmlns:a16="http://schemas.microsoft.com/office/drawing/2014/main" id="{0D38ECDE-277A-47A9-A7A1-B59E3805F2DA}"/>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28">
                      <a:extLst>
                        <a:ext uri="{FF2B5EF4-FFF2-40B4-BE49-F238E27FC236}">
                          <a16:creationId xmlns:a16="http://schemas.microsoft.com/office/drawing/2014/main" id="{97F2FEB1-F5BF-4CCE-AC76-C8FC78413AA7}"/>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29">
                      <a:extLst>
                        <a:ext uri="{FF2B5EF4-FFF2-40B4-BE49-F238E27FC236}">
                          <a16:creationId xmlns:a16="http://schemas.microsoft.com/office/drawing/2014/main" id="{3C8467BF-344F-4994-86CE-1093F0E92F9E}"/>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30">
                      <a:extLst>
                        <a:ext uri="{FF2B5EF4-FFF2-40B4-BE49-F238E27FC236}">
                          <a16:creationId xmlns:a16="http://schemas.microsoft.com/office/drawing/2014/main" id="{AAFC5901-E616-446D-B46D-4C1EEE1EDB08}"/>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FA6D0C31-13F1-4A24-B7F1-535A104C2587}"/>
                    </a:ext>
                  </a:extLst>
                </p:cNvPr>
                <p:cNvGrpSpPr/>
                <p:nvPr/>
              </p:nvGrpSpPr>
              <p:grpSpPr>
                <a:xfrm>
                  <a:off x="3914485" y="1123820"/>
                  <a:ext cx="3950459" cy="3678839"/>
                  <a:chOff x="662730" y="2936145"/>
                  <a:chExt cx="4060273" cy="3921855"/>
                </a:xfrm>
              </p:grpSpPr>
              <p:sp>
                <p:nvSpPr>
                  <p:cNvPr id="19" name="Rounded Rectangle 4">
                    <a:extLst>
                      <a:ext uri="{FF2B5EF4-FFF2-40B4-BE49-F238E27FC236}">
                        <a16:creationId xmlns:a16="http://schemas.microsoft.com/office/drawing/2014/main" id="{BC4D8DAB-8B1E-4892-88B2-B009A97D35DB}"/>
                      </a:ext>
                    </a:extLst>
                  </p:cNvPr>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
                    <a:extLst>
                      <a:ext uri="{FF2B5EF4-FFF2-40B4-BE49-F238E27FC236}">
                        <a16:creationId xmlns:a16="http://schemas.microsoft.com/office/drawing/2014/main" id="{D566647A-71AE-4F1E-A23D-7E37642A91B6}"/>
                      </a:ext>
                    </a:extLst>
                  </p:cNvPr>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6">
                    <a:extLst>
                      <a:ext uri="{FF2B5EF4-FFF2-40B4-BE49-F238E27FC236}">
                        <a16:creationId xmlns:a16="http://schemas.microsoft.com/office/drawing/2014/main" id="{0318D6D9-4CC6-443B-B7B3-8071366E9F9C}"/>
                      </a:ext>
                    </a:extLst>
                  </p:cNvPr>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7">
                    <a:extLst>
                      <a:ext uri="{FF2B5EF4-FFF2-40B4-BE49-F238E27FC236}">
                        <a16:creationId xmlns:a16="http://schemas.microsoft.com/office/drawing/2014/main" id="{27E988A2-49F2-4F86-A846-31997AEEA033}"/>
                      </a:ext>
                    </a:extLst>
                  </p:cNvPr>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266391A-7553-4C12-8489-D1D8E9CBE342}"/>
                      </a:ext>
                    </a:extLst>
                  </p:cNvPr>
                  <p:cNvGrpSpPr/>
                  <p:nvPr/>
                </p:nvGrpSpPr>
                <p:grpSpPr>
                  <a:xfrm>
                    <a:off x="973123" y="3094488"/>
                    <a:ext cx="3569517" cy="471881"/>
                    <a:chOff x="973123" y="3094488"/>
                    <a:chExt cx="3569517" cy="471881"/>
                  </a:xfrm>
                </p:grpSpPr>
                <p:sp>
                  <p:nvSpPr>
                    <p:cNvPr id="30" name="Rounded Rectangle 15">
                      <a:extLst>
                        <a:ext uri="{FF2B5EF4-FFF2-40B4-BE49-F238E27FC236}">
                          <a16:creationId xmlns:a16="http://schemas.microsoft.com/office/drawing/2014/main" id="{5BFBB504-0573-464B-A015-317C54089B9D}"/>
                        </a:ext>
                      </a:extLst>
                    </p:cNvPr>
                    <p:cNvSpPr/>
                    <p:nvPr/>
                  </p:nvSpPr>
                  <p:spPr>
                    <a:xfrm>
                      <a:off x="973123"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6">
                      <a:extLst>
                        <a:ext uri="{FF2B5EF4-FFF2-40B4-BE49-F238E27FC236}">
                          <a16:creationId xmlns:a16="http://schemas.microsoft.com/office/drawing/2014/main" id="{2433FC11-B062-4918-8BBE-CCB1A906472C}"/>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7">
                      <a:extLst>
                        <a:ext uri="{FF2B5EF4-FFF2-40B4-BE49-F238E27FC236}">
                          <a16:creationId xmlns:a16="http://schemas.microsoft.com/office/drawing/2014/main" id="{397BE61B-1398-4144-9EBA-3DC92154FD04}"/>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8">
                      <a:extLst>
                        <a:ext uri="{FF2B5EF4-FFF2-40B4-BE49-F238E27FC236}">
                          <a16:creationId xmlns:a16="http://schemas.microsoft.com/office/drawing/2014/main" id="{9A9F0406-D81F-4845-9A85-FFDEA21D0200}"/>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9">
                      <a:extLst>
                        <a:ext uri="{FF2B5EF4-FFF2-40B4-BE49-F238E27FC236}">
                          <a16:creationId xmlns:a16="http://schemas.microsoft.com/office/drawing/2014/main" id="{1A11A58C-E4C2-48E5-BA41-CB8DE48FF500}"/>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4F2FFAA-A25A-4A9A-B903-A178C1109169}"/>
                      </a:ext>
                    </a:extLst>
                  </p:cNvPr>
                  <p:cNvGrpSpPr/>
                  <p:nvPr/>
                </p:nvGrpSpPr>
                <p:grpSpPr>
                  <a:xfrm>
                    <a:off x="1036645" y="6223582"/>
                    <a:ext cx="3505995" cy="482799"/>
                    <a:chOff x="1036645" y="3094488"/>
                    <a:chExt cx="3505995" cy="482799"/>
                  </a:xfrm>
                </p:grpSpPr>
                <p:sp>
                  <p:nvSpPr>
                    <p:cNvPr id="25" name="Rounded Rectangle 10">
                      <a:extLst>
                        <a:ext uri="{FF2B5EF4-FFF2-40B4-BE49-F238E27FC236}">
                          <a16:creationId xmlns:a16="http://schemas.microsoft.com/office/drawing/2014/main" id="{A66882C7-BB47-4EEF-B813-54D642304E1A}"/>
                        </a:ext>
                      </a:extLst>
                    </p:cNvPr>
                    <p:cNvSpPr/>
                    <p:nvPr/>
                  </p:nvSpPr>
                  <p:spPr>
                    <a:xfrm>
                      <a:off x="1036645" y="3113795"/>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1">
                      <a:extLst>
                        <a:ext uri="{FF2B5EF4-FFF2-40B4-BE49-F238E27FC236}">
                          <a16:creationId xmlns:a16="http://schemas.microsoft.com/office/drawing/2014/main" id="{9811D3AD-8293-469A-A5D8-C3ACD6B32350}"/>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2">
                      <a:extLst>
                        <a:ext uri="{FF2B5EF4-FFF2-40B4-BE49-F238E27FC236}">
                          <a16:creationId xmlns:a16="http://schemas.microsoft.com/office/drawing/2014/main" id="{C73B7DD9-574F-439A-BBCD-3E1DB559523E}"/>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3">
                      <a:extLst>
                        <a:ext uri="{FF2B5EF4-FFF2-40B4-BE49-F238E27FC236}">
                          <a16:creationId xmlns:a16="http://schemas.microsoft.com/office/drawing/2014/main" id="{18E808F9-B10D-4F6E-B25A-902235458496}"/>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4">
                      <a:extLst>
                        <a:ext uri="{FF2B5EF4-FFF2-40B4-BE49-F238E27FC236}">
                          <a16:creationId xmlns:a16="http://schemas.microsoft.com/office/drawing/2014/main" id="{3BC26212-99B8-456F-9755-DEDD4558BCB4}"/>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1" name="Group 50">
                <a:extLst>
                  <a:ext uri="{FF2B5EF4-FFF2-40B4-BE49-F238E27FC236}">
                    <a16:creationId xmlns:a16="http://schemas.microsoft.com/office/drawing/2014/main" id="{899ACF68-35EB-471D-8571-6C50398D4F49}"/>
                  </a:ext>
                </a:extLst>
              </p:cNvPr>
              <p:cNvGrpSpPr/>
              <p:nvPr/>
            </p:nvGrpSpPr>
            <p:grpSpPr>
              <a:xfrm>
                <a:off x="6523298" y="1596435"/>
                <a:ext cx="6426685" cy="3055537"/>
                <a:chOff x="127271" y="1123820"/>
                <a:chExt cx="7737673" cy="3678840"/>
              </a:xfrm>
            </p:grpSpPr>
            <p:grpSp>
              <p:nvGrpSpPr>
                <p:cNvPr id="52" name="Group 51">
                  <a:extLst>
                    <a:ext uri="{FF2B5EF4-FFF2-40B4-BE49-F238E27FC236}">
                      <a16:creationId xmlns:a16="http://schemas.microsoft.com/office/drawing/2014/main" id="{91DA4080-3E64-4E56-866E-93B33DC29E46}"/>
                    </a:ext>
                  </a:extLst>
                </p:cNvPr>
                <p:cNvGrpSpPr/>
                <p:nvPr/>
              </p:nvGrpSpPr>
              <p:grpSpPr>
                <a:xfrm>
                  <a:off x="127271" y="1123821"/>
                  <a:ext cx="3950459" cy="3678839"/>
                  <a:chOff x="662730" y="2936145"/>
                  <a:chExt cx="4060273" cy="3921855"/>
                </a:xfrm>
              </p:grpSpPr>
              <p:sp>
                <p:nvSpPr>
                  <p:cNvPr id="70" name="Rounded Rectangle 20">
                    <a:extLst>
                      <a:ext uri="{FF2B5EF4-FFF2-40B4-BE49-F238E27FC236}">
                        <a16:creationId xmlns:a16="http://schemas.microsoft.com/office/drawing/2014/main" id="{825F1FAD-CC1F-4D29-9E95-12C82C7F7C1F}"/>
                      </a:ext>
                    </a:extLst>
                  </p:cNvPr>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21">
                    <a:extLst>
                      <a:ext uri="{FF2B5EF4-FFF2-40B4-BE49-F238E27FC236}">
                        <a16:creationId xmlns:a16="http://schemas.microsoft.com/office/drawing/2014/main" id="{42C0686C-C7BC-40DE-9D71-202DFEED3A56}"/>
                      </a:ext>
                    </a:extLst>
                  </p:cNvPr>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22">
                    <a:extLst>
                      <a:ext uri="{FF2B5EF4-FFF2-40B4-BE49-F238E27FC236}">
                        <a16:creationId xmlns:a16="http://schemas.microsoft.com/office/drawing/2014/main" id="{1C161BB0-DE33-405B-B1FF-1DC1D3D35CFD}"/>
                      </a:ext>
                    </a:extLst>
                  </p:cNvPr>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3">
                    <a:extLst>
                      <a:ext uri="{FF2B5EF4-FFF2-40B4-BE49-F238E27FC236}">
                        <a16:creationId xmlns:a16="http://schemas.microsoft.com/office/drawing/2014/main" id="{AA3A3E07-CC5B-4654-8058-FBDB157FB189}"/>
                      </a:ext>
                    </a:extLst>
                  </p:cNvPr>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D8279E11-4012-4419-A6B5-A8340A0E3054}"/>
                      </a:ext>
                    </a:extLst>
                  </p:cNvPr>
                  <p:cNvGrpSpPr/>
                  <p:nvPr/>
                </p:nvGrpSpPr>
                <p:grpSpPr>
                  <a:xfrm>
                    <a:off x="830511" y="3094488"/>
                    <a:ext cx="3712129" cy="471881"/>
                    <a:chOff x="830511" y="3094488"/>
                    <a:chExt cx="3712129" cy="471881"/>
                  </a:xfrm>
                </p:grpSpPr>
                <p:sp>
                  <p:nvSpPr>
                    <p:cNvPr id="81" name="Rounded Rectangle 31">
                      <a:extLst>
                        <a:ext uri="{FF2B5EF4-FFF2-40B4-BE49-F238E27FC236}">
                          <a16:creationId xmlns:a16="http://schemas.microsoft.com/office/drawing/2014/main" id="{09116D81-9610-461A-8FA3-8A8098FE81DD}"/>
                        </a:ext>
                      </a:extLst>
                    </p:cNvPr>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32">
                      <a:extLst>
                        <a:ext uri="{FF2B5EF4-FFF2-40B4-BE49-F238E27FC236}">
                          <a16:creationId xmlns:a16="http://schemas.microsoft.com/office/drawing/2014/main" id="{A3BD11E3-80A4-42F2-AE04-7926BD775882}"/>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33">
                      <a:extLst>
                        <a:ext uri="{FF2B5EF4-FFF2-40B4-BE49-F238E27FC236}">
                          <a16:creationId xmlns:a16="http://schemas.microsoft.com/office/drawing/2014/main" id="{36AEDD5A-E389-477B-993E-C0F00A5BB67F}"/>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34">
                      <a:extLst>
                        <a:ext uri="{FF2B5EF4-FFF2-40B4-BE49-F238E27FC236}">
                          <a16:creationId xmlns:a16="http://schemas.microsoft.com/office/drawing/2014/main" id="{13C30932-A00A-4BB0-B9FB-4C7FE3AFB854}"/>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35">
                      <a:extLst>
                        <a:ext uri="{FF2B5EF4-FFF2-40B4-BE49-F238E27FC236}">
                          <a16:creationId xmlns:a16="http://schemas.microsoft.com/office/drawing/2014/main" id="{D71CA009-61C9-4A55-9CBA-EEBEA396DBB2}"/>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EDA35B1-B229-4182-8B60-BF1EE4819C19}"/>
                      </a:ext>
                    </a:extLst>
                  </p:cNvPr>
                  <p:cNvGrpSpPr/>
                  <p:nvPr/>
                </p:nvGrpSpPr>
                <p:grpSpPr>
                  <a:xfrm>
                    <a:off x="830511" y="6223582"/>
                    <a:ext cx="3712129" cy="471881"/>
                    <a:chOff x="830511" y="3094488"/>
                    <a:chExt cx="3712129" cy="471881"/>
                  </a:xfrm>
                </p:grpSpPr>
                <p:sp>
                  <p:nvSpPr>
                    <p:cNvPr id="76" name="Rounded Rectangle 26">
                      <a:extLst>
                        <a:ext uri="{FF2B5EF4-FFF2-40B4-BE49-F238E27FC236}">
                          <a16:creationId xmlns:a16="http://schemas.microsoft.com/office/drawing/2014/main" id="{E21F83BD-FEF4-450D-AA9D-163232BCD649}"/>
                        </a:ext>
                      </a:extLst>
                    </p:cNvPr>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27">
                      <a:extLst>
                        <a:ext uri="{FF2B5EF4-FFF2-40B4-BE49-F238E27FC236}">
                          <a16:creationId xmlns:a16="http://schemas.microsoft.com/office/drawing/2014/main" id="{001C8F0C-5808-4923-B846-EE8C84562180}"/>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28">
                      <a:extLst>
                        <a:ext uri="{FF2B5EF4-FFF2-40B4-BE49-F238E27FC236}">
                          <a16:creationId xmlns:a16="http://schemas.microsoft.com/office/drawing/2014/main" id="{3FF9D4DF-57EC-4CD8-A826-5CAFA5E77192}"/>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29">
                      <a:extLst>
                        <a:ext uri="{FF2B5EF4-FFF2-40B4-BE49-F238E27FC236}">
                          <a16:creationId xmlns:a16="http://schemas.microsoft.com/office/drawing/2014/main" id="{5D4287F2-B20E-4BE1-8633-19ED78EC5B1C}"/>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30">
                      <a:extLst>
                        <a:ext uri="{FF2B5EF4-FFF2-40B4-BE49-F238E27FC236}">
                          <a16:creationId xmlns:a16="http://schemas.microsoft.com/office/drawing/2014/main" id="{101D3054-8CA3-4B2B-9A89-54207C7968CF}"/>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a:extLst>
                    <a:ext uri="{FF2B5EF4-FFF2-40B4-BE49-F238E27FC236}">
                      <a16:creationId xmlns:a16="http://schemas.microsoft.com/office/drawing/2014/main" id="{83A585B9-C62D-4287-A7F3-5C8DC6FEBCCD}"/>
                    </a:ext>
                  </a:extLst>
                </p:cNvPr>
                <p:cNvGrpSpPr/>
                <p:nvPr/>
              </p:nvGrpSpPr>
              <p:grpSpPr>
                <a:xfrm>
                  <a:off x="3914485" y="1123820"/>
                  <a:ext cx="3950459" cy="3678839"/>
                  <a:chOff x="662730" y="2936145"/>
                  <a:chExt cx="4060273" cy="3921855"/>
                </a:xfrm>
              </p:grpSpPr>
              <p:sp>
                <p:nvSpPr>
                  <p:cNvPr id="54" name="Rounded Rectangle 4">
                    <a:extLst>
                      <a:ext uri="{FF2B5EF4-FFF2-40B4-BE49-F238E27FC236}">
                        <a16:creationId xmlns:a16="http://schemas.microsoft.com/office/drawing/2014/main" id="{36B3F466-4BAA-4700-A0EC-34A11D2448C4}"/>
                      </a:ext>
                    </a:extLst>
                  </p:cNvPr>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
                    <a:extLst>
                      <a:ext uri="{FF2B5EF4-FFF2-40B4-BE49-F238E27FC236}">
                        <a16:creationId xmlns:a16="http://schemas.microsoft.com/office/drawing/2014/main" id="{A6B644B9-8986-4C27-81EA-AB94C971F812}"/>
                      </a:ext>
                    </a:extLst>
                  </p:cNvPr>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6">
                    <a:extLst>
                      <a:ext uri="{FF2B5EF4-FFF2-40B4-BE49-F238E27FC236}">
                        <a16:creationId xmlns:a16="http://schemas.microsoft.com/office/drawing/2014/main" id="{8E548642-0E2D-4D04-B50A-A52E6315E3BA}"/>
                      </a:ext>
                    </a:extLst>
                  </p:cNvPr>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7">
                    <a:extLst>
                      <a:ext uri="{FF2B5EF4-FFF2-40B4-BE49-F238E27FC236}">
                        <a16:creationId xmlns:a16="http://schemas.microsoft.com/office/drawing/2014/main" id="{2A7969BD-AC42-4F21-9659-7D861C7ABCC6}"/>
                      </a:ext>
                    </a:extLst>
                  </p:cNvPr>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E13B549E-9B4D-4B6D-943D-390CCC1666C0}"/>
                      </a:ext>
                    </a:extLst>
                  </p:cNvPr>
                  <p:cNvGrpSpPr/>
                  <p:nvPr/>
                </p:nvGrpSpPr>
                <p:grpSpPr>
                  <a:xfrm>
                    <a:off x="973123" y="3094488"/>
                    <a:ext cx="3569517" cy="471881"/>
                    <a:chOff x="973123" y="3094488"/>
                    <a:chExt cx="3569517" cy="471881"/>
                  </a:xfrm>
                </p:grpSpPr>
                <p:sp>
                  <p:nvSpPr>
                    <p:cNvPr id="65" name="Rounded Rectangle 15">
                      <a:extLst>
                        <a:ext uri="{FF2B5EF4-FFF2-40B4-BE49-F238E27FC236}">
                          <a16:creationId xmlns:a16="http://schemas.microsoft.com/office/drawing/2014/main" id="{5BDD8CBD-D0A7-4911-8676-9482AEE97DB2}"/>
                        </a:ext>
                      </a:extLst>
                    </p:cNvPr>
                    <p:cNvSpPr/>
                    <p:nvPr/>
                  </p:nvSpPr>
                  <p:spPr>
                    <a:xfrm>
                      <a:off x="973123"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6">
                      <a:extLst>
                        <a:ext uri="{FF2B5EF4-FFF2-40B4-BE49-F238E27FC236}">
                          <a16:creationId xmlns:a16="http://schemas.microsoft.com/office/drawing/2014/main" id="{7DC0742F-6FCF-44E1-AB0D-56AD49813DF2}"/>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7">
                      <a:extLst>
                        <a:ext uri="{FF2B5EF4-FFF2-40B4-BE49-F238E27FC236}">
                          <a16:creationId xmlns:a16="http://schemas.microsoft.com/office/drawing/2014/main" id="{5B4C8685-7F75-477E-887A-0545FCF68695}"/>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18">
                      <a:extLst>
                        <a:ext uri="{FF2B5EF4-FFF2-40B4-BE49-F238E27FC236}">
                          <a16:creationId xmlns:a16="http://schemas.microsoft.com/office/drawing/2014/main" id="{E6E2E086-D2CC-44F4-8EE9-122A584884ED}"/>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19">
                      <a:extLst>
                        <a:ext uri="{FF2B5EF4-FFF2-40B4-BE49-F238E27FC236}">
                          <a16:creationId xmlns:a16="http://schemas.microsoft.com/office/drawing/2014/main" id="{D2BCFF77-EFE1-4EBD-ACA5-243EB809292F}"/>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005A88AE-2C67-44FD-BDB0-E53B339AFDE7}"/>
                      </a:ext>
                    </a:extLst>
                  </p:cNvPr>
                  <p:cNvGrpSpPr/>
                  <p:nvPr/>
                </p:nvGrpSpPr>
                <p:grpSpPr>
                  <a:xfrm>
                    <a:off x="1036645" y="6223582"/>
                    <a:ext cx="3505995" cy="482799"/>
                    <a:chOff x="1036645" y="3094488"/>
                    <a:chExt cx="3505995" cy="482799"/>
                  </a:xfrm>
                </p:grpSpPr>
                <p:sp>
                  <p:nvSpPr>
                    <p:cNvPr id="60" name="Rounded Rectangle 10">
                      <a:extLst>
                        <a:ext uri="{FF2B5EF4-FFF2-40B4-BE49-F238E27FC236}">
                          <a16:creationId xmlns:a16="http://schemas.microsoft.com/office/drawing/2014/main" id="{627543C2-F986-477C-A83E-122A0C405747}"/>
                        </a:ext>
                      </a:extLst>
                    </p:cNvPr>
                    <p:cNvSpPr/>
                    <p:nvPr/>
                  </p:nvSpPr>
                  <p:spPr>
                    <a:xfrm>
                      <a:off x="1036645" y="3113795"/>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1">
                      <a:extLst>
                        <a:ext uri="{FF2B5EF4-FFF2-40B4-BE49-F238E27FC236}">
                          <a16:creationId xmlns:a16="http://schemas.microsoft.com/office/drawing/2014/main" id="{102BA391-6683-40CA-AC6D-5AED2740D9D1}"/>
                        </a:ext>
                      </a:extLst>
                    </p:cNvPr>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2">
                      <a:extLst>
                        <a:ext uri="{FF2B5EF4-FFF2-40B4-BE49-F238E27FC236}">
                          <a16:creationId xmlns:a16="http://schemas.microsoft.com/office/drawing/2014/main" id="{0669506F-1183-46DC-BD4C-F1925FF0C7E0}"/>
                        </a:ext>
                      </a:extLst>
                    </p:cNvPr>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3">
                      <a:extLst>
                        <a:ext uri="{FF2B5EF4-FFF2-40B4-BE49-F238E27FC236}">
                          <a16:creationId xmlns:a16="http://schemas.microsoft.com/office/drawing/2014/main" id="{DAF5C383-DF43-4FB8-B6FC-0B553ED52276}"/>
                        </a:ext>
                      </a:extLst>
                    </p:cNvPr>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4">
                      <a:extLst>
                        <a:ext uri="{FF2B5EF4-FFF2-40B4-BE49-F238E27FC236}">
                          <a16:creationId xmlns:a16="http://schemas.microsoft.com/office/drawing/2014/main" id="{DD93A95F-A261-46B2-AFE0-B68D265F982E}"/>
                        </a:ext>
                      </a:extLst>
                    </p:cNvPr>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88" name="Rectangle 87">
            <a:extLst>
              <a:ext uri="{FF2B5EF4-FFF2-40B4-BE49-F238E27FC236}">
                <a16:creationId xmlns:a16="http://schemas.microsoft.com/office/drawing/2014/main" id="{D154AE45-11C1-4F1C-A12A-6F4EFE1670AA}"/>
              </a:ext>
            </a:extLst>
          </p:cNvPr>
          <p:cNvSpPr/>
          <p:nvPr/>
        </p:nvSpPr>
        <p:spPr>
          <a:xfrm>
            <a:off x="860079" y="2336493"/>
            <a:ext cx="2553077" cy="230793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45B632A4-66AE-4A69-BD80-22130BE3BC9A}"/>
              </a:ext>
            </a:extLst>
          </p:cNvPr>
          <p:cNvGrpSpPr/>
          <p:nvPr/>
        </p:nvGrpSpPr>
        <p:grpSpPr>
          <a:xfrm>
            <a:off x="1794462" y="2451225"/>
            <a:ext cx="658954" cy="2093614"/>
            <a:chOff x="1603947" y="889774"/>
            <a:chExt cx="1948721" cy="5615957"/>
          </a:xfrm>
        </p:grpSpPr>
        <p:sp>
          <p:nvSpPr>
            <p:cNvPr id="90" name="Oval 89">
              <a:extLst>
                <a:ext uri="{FF2B5EF4-FFF2-40B4-BE49-F238E27FC236}">
                  <a16:creationId xmlns:a16="http://schemas.microsoft.com/office/drawing/2014/main" id="{65764EB8-D65B-42CB-BAC7-55578D1C91A9}"/>
                </a:ext>
              </a:extLst>
            </p:cNvPr>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83">
              <a:extLst>
                <a:ext uri="{FF2B5EF4-FFF2-40B4-BE49-F238E27FC236}">
                  <a16:creationId xmlns:a16="http://schemas.microsoft.com/office/drawing/2014/main" id="{9F91D80D-EDFC-48EA-A4E9-A1FC7B8F7C91}"/>
                </a:ext>
              </a:extLst>
            </p:cNvPr>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Wave 91">
              <a:extLst>
                <a:ext uri="{FF2B5EF4-FFF2-40B4-BE49-F238E27FC236}">
                  <a16:creationId xmlns:a16="http://schemas.microsoft.com/office/drawing/2014/main" id="{67CA66CC-236A-4FB1-A623-E198EFD49B75}"/>
                </a:ext>
              </a:extLst>
            </p:cNvPr>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3C52515-0ABD-4913-9A01-E04CF486950F}"/>
                </a:ext>
              </a:extLst>
            </p:cNvPr>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86">
              <a:extLst>
                <a:ext uri="{FF2B5EF4-FFF2-40B4-BE49-F238E27FC236}">
                  <a16:creationId xmlns:a16="http://schemas.microsoft.com/office/drawing/2014/main" id="{88163EC7-D88D-4F6A-8BB7-08A567242E6B}"/>
                </a:ext>
              </a:extLst>
            </p:cNvPr>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FF31AD61-87F0-4AC4-B920-F218CDFBE07C}"/>
                </a:ext>
              </a:extLst>
            </p:cNvPr>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61BAD391-F845-4511-8CEF-A3B2FDD3A8DF}"/>
                </a:ext>
              </a:extLst>
            </p:cNvPr>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D7EAC695-D857-4558-BE52-3BC312A96599}"/>
                </a:ext>
              </a:extLst>
            </p:cNvPr>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Rectangle 205">
            <a:extLst>
              <a:ext uri="{FF2B5EF4-FFF2-40B4-BE49-F238E27FC236}">
                <a16:creationId xmlns:a16="http://schemas.microsoft.com/office/drawing/2014/main" id="{C0F0B124-1062-419A-868A-E010540404C6}"/>
              </a:ext>
            </a:extLst>
          </p:cNvPr>
          <p:cNvSpPr/>
          <p:nvPr/>
        </p:nvSpPr>
        <p:spPr>
          <a:xfrm>
            <a:off x="6200115" y="2316178"/>
            <a:ext cx="2553077" cy="2290527"/>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401A67E7-2AB7-4A99-93E1-39396B64CC7F}"/>
              </a:ext>
            </a:extLst>
          </p:cNvPr>
          <p:cNvSpPr/>
          <p:nvPr/>
        </p:nvSpPr>
        <p:spPr>
          <a:xfrm>
            <a:off x="7025489" y="2480650"/>
            <a:ext cx="814812" cy="1964602"/>
          </a:xfrm>
          <a:prstGeom prst="cube">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0DE2A9F-2F27-4294-AC99-55EBA9738EA6}"/>
              </a:ext>
            </a:extLst>
          </p:cNvPr>
          <p:cNvSpPr/>
          <p:nvPr/>
        </p:nvSpPr>
        <p:spPr>
          <a:xfrm>
            <a:off x="8839830" y="2297165"/>
            <a:ext cx="2552145" cy="23089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E1CE38-8CAC-B4E0-1FC1-0EE05A8B2AA1}"/>
              </a:ext>
            </a:extLst>
          </p:cNvPr>
          <p:cNvGrpSpPr/>
          <p:nvPr/>
        </p:nvGrpSpPr>
        <p:grpSpPr>
          <a:xfrm>
            <a:off x="8860760" y="2989662"/>
            <a:ext cx="2562300" cy="1637989"/>
            <a:chOff x="8872396" y="2970224"/>
            <a:chExt cx="2562300" cy="1637989"/>
          </a:xfrm>
        </p:grpSpPr>
        <p:grpSp>
          <p:nvGrpSpPr>
            <p:cNvPr id="101" name="Group 100">
              <a:extLst>
                <a:ext uri="{FF2B5EF4-FFF2-40B4-BE49-F238E27FC236}">
                  <a16:creationId xmlns:a16="http://schemas.microsoft.com/office/drawing/2014/main" id="{6456D897-D096-4039-82BE-3447F7145F4C}"/>
                </a:ext>
              </a:extLst>
            </p:cNvPr>
            <p:cNvGrpSpPr/>
            <p:nvPr/>
          </p:nvGrpSpPr>
          <p:grpSpPr>
            <a:xfrm>
              <a:off x="8872396" y="3611569"/>
              <a:ext cx="2562300" cy="996644"/>
              <a:chOff x="0" y="3896336"/>
              <a:chExt cx="9180384" cy="3001246"/>
            </a:xfrm>
          </p:grpSpPr>
          <p:sp>
            <p:nvSpPr>
              <p:cNvPr id="168" name="Rectangle 167">
                <a:extLst>
                  <a:ext uri="{FF2B5EF4-FFF2-40B4-BE49-F238E27FC236}">
                    <a16:creationId xmlns:a16="http://schemas.microsoft.com/office/drawing/2014/main" id="{56A64DE8-88D4-4A8F-AAE9-90A46AB9E6DA}"/>
                  </a:ext>
                </a:extLst>
              </p:cNvPr>
              <p:cNvSpPr/>
              <p:nvPr/>
            </p:nvSpPr>
            <p:spPr>
              <a:xfrm>
                <a:off x="0" y="3962400"/>
                <a:ext cx="9144000" cy="28956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39">
                <a:extLst>
                  <a:ext uri="{FF2B5EF4-FFF2-40B4-BE49-F238E27FC236}">
                    <a16:creationId xmlns:a16="http://schemas.microsoft.com/office/drawing/2014/main" id="{A78C2297-0FCF-4F51-9992-46F1FA5084E4}"/>
                  </a:ext>
                </a:extLst>
              </p:cNvPr>
              <p:cNvSpPr/>
              <p:nvPr/>
            </p:nvSpPr>
            <p:spPr>
              <a:xfrm rot="19530357">
                <a:off x="164200" y="4597224"/>
                <a:ext cx="1536925" cy="1282582"/>
              </a:xfrm>
              <a:custGeom>
                <a:avLst/>
                <a:gdLst>
                  <a:gd name="connsiteX0" fmla="*/ 512480 w 1536925"/>
                  <a:gd name="connsiteY0" fmla="*/ 131258 h 702698"/>
                  <a:gd name="connsiteX1" fmla="*/ 452519 w 1536925"/>
                  <a:gd name="connsiteY1" fmla="*/ 116268 h 702698"/>
                  <a:gd name="connsiteX2" fmla="*/ 122735 w 1536925"/>
                  <a:gd name="connsiteY2" fmla="*/ 206209 h 702698"/>
                  <a:gd name="connsiteX3" fmla="*/ 17804 w 1536925"/>
                  <a:gd name="connsiteY3" fmla="*/ 296150 h 702698"/>
                  <a:gd name="connsiteX4" fmla="*/ 2814 w 1536925"/>
                  <a:gd name="connsiteY4" fmla="*/ 371101 h 702698"/>
                  <a:gd name="connsiteX5" fmla="*/ 47784 w 1536925"/>
                  <a:gd name="connsiteY5" fmla="*/ 565973 h 702698"/>
                  <a:gd name="connsiteX6" fmla="*/ 92755 w 1536925"/>
                  <a:gd name="connsiteY6" fmla="*/ 595953 h 702698"/>
                  <a:gd name="connsiteX7" fmla="*/ 137725 w 1536925"/>
                  <a:gd name="connsiteY7" fmla="*/ 610943 h 702698"/>
                  <a:gd name="connsiteX8" fmla="*/ 302617 w 1536925"/>
                  <a:gd name="connsiteY8" fmla="*/ 670904 h 702698"/>
                  <a:gd name="connsiteX9" fmla="*/ 992165 w 1536925"/>
                  <a:gd name="connsiteY9" fmla="*/ 670904 h 702698"/>
                  <a:gd name="connsiteX10" fmla="*/ 1052125 w 1536925"/>
                  <a:gd name="connsiteY10" fmla="*/ 685894 h 702698"/>
                  <a:gd name="connsiteX11" fmla="*/ 1142066 w 1536925"/>
                  <a:gd name="connsiteY11" fmla="*/ 700884 h 702698"/>
                  <a:gd name="connsiteX12" fmla="*/ 1276978 w 1536925"/>
                  <a:gd name="connsiteY12" fmla="*/ 685894 h 702698"/>
                  <a:gd name="connsiteX13" fmla="*/ 1291968 w 1536925"/>
                  <a:gd name="connsiteY13" fmla="*/ 640924 h 702698"/>
                  <a:gd name="connsiteX14" fmla="*/ 1261988 w 1536925"/>
                  <a:gd name="connsiteY14" fmla="*/ 506012 h 702698"/>
                  <a:gd name="connsiteX15" fmla="*/ 1232007 w 1536925"/>
                  <a:gd name="connsiteY15" fmla="*/ 476032 h 702698"/>
                  <a:gd name="connsiteX16" fmla="*/ 1246998 w 1536925"/>
                  <a:gd name="connsiteY16" fmla="*/ 401081 h 702698"/>
                  <a:gd name="connsiteX17" fmla="*/ 1366919 w 1536925"/>
                  <a:gd name="connsiteY17" fmla="*/ 326130 h 702698"/>
                  <a:gd name="connsiteX18" fmla="*/ 1456860 w 1536925"/>
                  <a:gd name="connsiteY18" fmla="*/ 251179 h 702698"/>
                  <a:gd name="connsiteX19" fmla="*/ 1501830 w 1536925"/>
                  <a:gd name="connsiteY19" fmla="*/ 221199 h 702698"/>
                  <a:gd name="connsiteX20" fmla="*/ 1531811 w 1536925"/>
                  <a:gd name="connsiteY20" fmla="*/ 131258 h 702698"/>
                  <a:gd name="connsiteX21" fmla="*/ 1501830 w 1536925"/>
                  <a:gd name="connsiteY21" fmla="*/ 26327 h 702698"/>
                  <a:gd name="connsiteX22" fmla="*/ 1202027 w 1536925"/>
                  <a:gd name="connsiteY22" fmla="*/ 41317 h 702698"/>
                  <a:gd name="connsiteX23" fmla="*/ 647391 w 1536925"/>
                  <a:gd name="connsiteY23" fmla="*/ 56307 h 702698"/>
                  <a:gd name="connsiteX24" fmla="*/ 527470 w 1536925"/>
                  <a:gd name="connsiteY24" fmla="*/ 86288 h 702698"/>
                  <a:gd name="connsiteX25" fmla="*/ 452519 w 1536925"/>
                  <a:gd name="connsiteY25" fmla="*/ 146248 h 702698"/>
                  <a:gd name="connsiteX26" fmla="*/ 317607 w 1536925"/>
                  <a:gd name="connsiteY26" fmla="*/ 161238 h 7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925" h="702698">
                    <a:moveTo>
                      <a:pt x="512480" y="131258"/>
                    </a:moveTo>
                    <a:cubicBezTo>
                      <a:pt x="492493" y="126261"/>
                      <a:pt x="472914" y="113354"/>
                      <a:pt x="452519" y="116268"/>
                    </a:cubicBezTo>
                    <a:cubicBezTo>
                      <a:pt x="272518" y="141983"/>
                      <a:pt x="247557" y="156281"/>
                      <a:pt x="122735" y="206209"/>
                    </a:cubicBezTo>
                    <a:cubicBezTo>
                      <a:pt x="87758" y="236189"/>
                      <a:pt x="44900" y="258894"/>
                      <a:pt x="17804" y="296150"/>
                    </a:cubicBezTo>
                    <a:cubicBezTo>
                      <a:pt x="2818" y="316755"/>
                      <a:pt x="0" y="345778"/>
                      <a:pt x="2814" y="371101"/>
                    </a:cubicBezTo>
                    <a:cubicBezTo>
                      <a:pt x="10176" y="437358"/>
                      <a:pt x="23025" y="504077"/>
                      <a:pt x="47784" y="565973"/>
                    </a:cubicBezTo>
                    <a:cubicBezTo>
                      <a:pt x="54475" y="582700"/>
                      <a:pt x="76641" y="587896"/>
                      <a:pt x="92755" y="595953"/>
                    </a:cubicBezTo>
                    <a:cubicBezTo>
                      <a:pt x="106888" y="603019"/>
                      <a:pt x="123202" y="604719"/>
                      <a:pt x="137725" y="610943"/>
                    </a:cubicBezTo>
                    <a:cubicBezTo>
                      <a:pt x="276470" y="670406"/>
                      <a:pt x="100914" y="613275"/>
                      <a:pt x="302617" y="670904"/>
                    </a:cubicBezTo>
                    <a:cubicBezTo>
                      <a:pt x="617425" y="644670"/>
                      <a:pt x="519667" y="646036"/>
                      <a:pt x="992165" y="670904"/>
                    </a:cubicBezTo>
                    <a:cubicBezTo>
                      <a:pt x="1012738" y="671987"/>
                      <a:pt x="1031923" y="681854"/>
                      <a:pt x="1052125" y="685894"/>
                    </a:cubicBezTo>
                    <a:cubicBezTo>
                      <a:pt x="1081929" y="691855"/>
                      <a:pt x="1112086" y="695887"/>
                      <a:pt x="1142066" y="700884"/>
                    </a:cubicBezTo>
                    <a:cubicBezTo>
                      <a:pt x="1187037" y="695887"/>
                      <a:pt x="1234967" y="702698"/>
                      <a:pt x="1276978" y="685894"/>
                    </a:cubicBezTo>
                    <a:cubicBezTo>
                      <a:pt x="1291649" y="680026"/>
                      <a:pt x="1291968" y="656725"/>
                      <a:pt x="1291968" y="640924"/>
                    </a:cubicBezTo>
                    <a:cubicBezTo>
                      <a:pt x="1291968" y="627808"/>
                      <a:pt x="1277446" y="531775"/>
                      <a:pt x="1261988" y="506012"/>
                    </a:cubicBezTo>
                    <a:cubicBezTo>
                      <a:pt x="1254717" y="493893"/>
                      <a:pt x="1242001" y="486025"/>
                      <a:pt x="1232007" y="476032"/>
                    </a:cubicBezTo>
                    <a:cubicBezTo>
                      <a:pt x="1237004" y="451048"/>
                      <a:pt x="1232865" y="422280"/>
                      <a:pt x="1246998" y="401081"/>
                    </a:cubicBezTo>
                    <a:cubicBezTo>
                      <a:pt x="1281915" y="348706"/>
                      <a:pt x="1317460" y="342616"/>
                      <a:pt x="1366919" y="326130"/>
                    </a:cubicBezTo>
                    <a:cubicBezTo>
                      <a:pt x="1396899" y="301146"/>
                      <a:pt x="1426055" y="275138"/>
                      <a:pt x="1456860" y="251179"/>
                    </a:cubicBezTo>
                    <a:cubicBezTo>
                      <a:pt x="1471081" y="240118"/>
                      <a:pt x="1492282" y="236476"/>
                      <a:pt x="1501830" y="221199"/>
                    </a:cubicBezTo>
                    <a:cubicBezTo>
                      <a:pt x="1518579" y="194400"/>
                      <a:pt x="1531811" y="131258"/>
                      <a:pt x="1531811" y="131258"/>
                    </a:cubicBezTo>
                    <a:cubicBezTo>
                      <a:pt x="1521817" y="96281"/>
                      <a:pt x="1536925" y="35898"/>
                      <a:pt x="1501830" y="26327"/>
                    </a:cubicBezTo>
                    <a:cubicBezTo>
                      <a:pt x="1405297" y="0"/>
                      <a:pt x="1302025" y="37808"/>
                      <a:pt x="1202027" y="41317"/>
                    </a:cubicBezTo>
                    <a:lnTo>
                      <a:pt x="647391" y="56307"/>
                    </a:lnTo>
                    <a:cubicBezTo>
                      <a:pt x="631264" y="59532"/>
                      <a:pt x="550521" y="72457"/>
                      <a:pt x="527470" y="86288"/>
                    </a:cubicBezTo>
                    <a:cubicBezTo>
                      <a:pt x="446891" y="134636"/>
                      <a:pt x="557508" y="101253"/>
                      <a:pt x="452519" y="146248"/>
                    </a:cubicBezTo>
                    <a:cubicBezTo>
                      <a:pt x="403403" y="167297"/>
                      <a:pt x="370616" y="161238"/>
                      <a:pt x="317607" y="161238"/>
                    </a:cubicBez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Freeform 38">
                <a:extLst>
                  <a:ext uri="{FF2B5EF4-FFF2-40B4-BE49-F238E27FC236}">
                    <a16:creationId xmlns:a16="http://schemas.microsoft.com/office/drawing/2014/main" id="{AA3EBC01-1C3C-4FC3-B442-A2EA85F28B21}"/>
                  </a:ext>
                </a:extLst>
              </p:cNvPr>
              <p:cNvSpPr/>
              <p:nvPr/>
            </p:nvSpPr>
            <p:spPr>
              <a:xfrm>
                <a:off x="5181600" y="5410200"/>
                <a:ext cx="3200400" cy="1447800"/>
              </a:xfrm>
              <a:custGeom>
                <a:avLst/>
                <a:gdLst>
                  <a:gd name="connsiteX0" fmla="*/ 512480 w 1536925"/>
                  <a:gd name="connsiteY0" fmla="*/ 131258 h 702698"/>
                  <a:gd name="connsiteX1" fmla="*/ 452519 w 1536925"/>
                  <a:gd name="connsiteY1" fmla="*/ 116268 h 702698"/>
                  <a:gd name="connsiteX2" fmla="*/ 122735 w 1536925"/>
                  <a:gd name="connsiteY2" fmla="*/ 206209 h 702698"/>
                  <a:gd name="connsiteX3" fmla="*/ 17804 w 1536925"/>
                  <a:gd name="connsiteY3" fmla="*/ 296150 h 702698"/>
                  <a:gd name="connsiteX4" fmla="*/ 2814 w 1536925"/>
                  <a:gd name="connsiteY4" fmla="*/ 371101 h 702698"/>
                  <a:gd name="connsiteX5" fmla="*/ 47784 w 1536925"/>
                  <a:gd name="connsiteY5" fmla="*/ 565973 h 702698"/>
                  <a:gd name="connsiteX6" fmla="*/ 92755 w 1536925"/>
                  <a:gd name="connsiteY6" fmla="*/ 595953 h 702698"/>
                  <a:gd name="connsiteX7" fmla="*/ 137725 w 1536925"/>
                  <a:gd name="connsiteY7" fmla="*/ 610943 h 702698"/>
                  <a:gd name="connsiteX8" fmla="*/ 302617 w 1536925"/>
                  <a:gd name="connsiteY8" fmla="*/ 670904 h 702698"/>
                  <a:gd name="connsiteX9" fmla="*/ 992165 w 1536925"/>
                  <a:gd name="connsiteY9" fmla="*/ 670904 h 702698"/>
                  <a:gd name="connsiteX10" fmla="*/ 1052125 w 1536925"/>
                  <a:gd name="connsiteY10" fmla="*/ 685894 h 702698"/>
                  <a:gd name="connsiteX11" fmla="*/ 1142066 w 1536925"/>
                  <a:gd name="connsiteY11" fmla="*/ 700884 h 702698"/>
                  <a:gd name="connsiteX12" fmla="*/ 1276978 w 1536925"/>
                  <a:gd name="connsiteY12" fmla="*/ 685894 h 702698"/>
                  <a:gd name="connsiteX13" fmla="*/ 1291968 w 1536925"/>
                  <a:gd name="connsiteY13" fmla="*/ 640924 h 702698"/>
                  <a:gd name="connsiteX14" fmla="*/ 1261988 w 1536925"/>
                  <a:gd name="connsiteY14" fmla="*/ 506012 h 702698"/>
                  <a:gd name="connsiteX15" fmla="*/ 1232007 w 1536925"/>
                  <a:gd name="connsiteY15" fmla="*/ 476032 h 702698"/>
                  <a:gd name="connsiteX16" fmla="*/ 1246998 w 1536925"/>
                  <a:gd name="connsiteY16" fmla="*/ 401081 h 702698"/>
                  <a:gd name="connsiteX17" fmla="*/ 1366919 w 1536925"/>
                  <a:gd name="connsiteY17" fmla="*/ 326130 h 702698"/>
                  <a:gd name="connsiteX18" fmla="*/ 1456860 w 1536925"/>
                  <a:gd name="connsiteY18" fmla="*/ 251179 h 702698"/>
                  <a:gd name="connsiteX19" fmla="*/ 1501830 w 1536925"/>
                  <a:gd name="connsiteY19" fmla="*/ 221199 h 702698"/>
                  <a:gd name="connsiteX20" fmla="*/ 1531811 w 1536925"/>
                  <a:gd name="connsiteY20" fmla="*/ 131258 h 702698"/>
                  <a:gd name="connsiteX21" fmla="*/ 1501830 w 1536925"/>
                  <a:gd name="connsiteY21" fmla="*/ 26327 h 702698"/>
                  <a:gd name="connsiteX22" fmla="*/ 1202027 w 1536925"/>
                  <a:gd name="connsiteY22" fmla="*/ 41317 h 702698"/>
                  <a:gd name="connsiteX23" fmla="*/ 647391 w 1536925"/>
                  <a:gd name="connsiteY23" fmla="*/ 56307 h 702698"/>
                  <a:gd name="connsiteX24" fmla="*/ 527470 w 1536925"/>
                  <a:gd name="connsiteY24" fmla="*/ 86288 h 702698"/>
                  <a:gd name="connsiteX25" fmla="*/ 452519 w 1536925"/>
                  <a:gd name="connsiteY25" fmla="*/ 146248 h 702698"/>
                  <a:gd name="connsiteX26" fmla="*/ 317607 w 1536925"/>
                  <a:gd name="connsiteY26" fmla="*/ 161238 h 7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925" h="702698">
                    <a:moveTo>
                      <a:pt x="512480" y="131258"/>
                    </a:moveTo>
                    <a:cubicBezTo>
                      <a:pt x="492493" y="126261"/>
                      <a:pt x="472914" y="113354"/>
                      <a:pt x="452519" y="116268"/>
                    </a:cubicBezTo>
                    <a:cubicBezTo>
                      <a:pt x="272518" y="141983"/>
                      <a:pt x="247557" y="156281"/>
                      <a:pt x="122735" y="206209"/>
                    </a:cubicBezTo>
                    <a:cubicBezTo>
                      <a:pt x="87758" y="236189"/>
                      <a:pt x="44900" y="258894"/>
                      <a:pt x="17804" y="296150"/>
                    </a:cubicBezTo>
                    <a:cubicBezTo>
                      <a:pt x="2818" y="316755"/>
                      <a:pt x="0" y="345778"/>
                      <a:pt x="2814" y="371101"/>
                    </a:cubicBezTo>
                    <a:cubicBezTo>
                      <a:pt x="10176" y="437358"/>
                      <a:pt x="23025" y="504077"/>
                      <a:pt x="47784" y="565973"/>
                    </a:cubicBezTo>
                    <a:cubicBezTo>
                      <a:pt x="54475" y="582700"/>
                      <a:pt x="76641" y="587896"/>
                      <a:pt x="92755" y="595953"/>
                    </a:cubicBezTo>
                    <a:cubicBezTo>
                      <a:pt x="106888" y="603019"/>
                      <a:pt x="123202" y="604719"/>
                      <a:pt x="137725" y="610943"/>
                    </a:cubicBezTo>
                    <a:cubicBezTo>
                      <a:pt x="276470" y="670406"/>
                      <a:pt x="100914" y="613275"/>
                      <a:pt x="302617" y="670904"/>
                    </a:cubicBezTo>
                    <a:cubicBezTo>
                      <a:pt x="617425" y="644670"/>
                      <a:pt x="519667" y="646036"/>
                      <a:pt x="992165" y="670904"/>
                    </a:cubicBezTo>
                    <a:cubicBezTo>
                      <a:pt x="1012738" y="671987"/>
                      <a:pt x="1031923" y="681854"/>
                      <a:pt x="1052125" y="685894"/>
                    </a:cubicBezTo>
                    <a:cubicBezTo>
                      <a:pt x="1081929" y="691855"/>
                      <a:pt x="1112086" y="695887"/>
                      <a:pt x="1142066" y="700884"/>
                    </a:cubicBezTo>
                    <a:cubicBezTo>
                      <a:pt x="1187037" y="695887"/>
                      <a:pt x="1234967" y="702698"/>
                      <a:pt x="1276978" y="685894"/>
                    </a:cubicBezTo>
                    <a:cubicBezTo>
                      <a:pt x="1291649" y="680026"/>
                      <a:pt x="1291968" y="656725"/>
                      <a:pt x="1291968" y="640924"/>
                    </a:cubicBezTo>
                    <a:cubicBezTo>
                      <a:pt x="1291968" y="627808"/>
                      <a:pt x="1277446" y="531775"/>
                      <a:pt x="1261988" y="506012"/>
                    </a:cubicBezTo>
                    <a:cubicBezTo>
                      <a:pt x="1254717" y="493893"/>
                      <a:pt x="1242001" y="486025"/>
                      <a:pt x="1232007" y="476032"/>
                    </a:cubicBezTo>
                    <a:cubicBezTo>
                      <a:pt x="1237004" y="451048"/>
                      <a:pt x="1232865" y="422280"/>
                      <a:pt x="1246998" y="401081"/>
                    </a:cubicBezTo>
                    <a:cubicBezTo>
                      <a:pt x="1281915" y="348706"/>
                      <a:pt x="1317460" y="342616"/>
                      <a:pt x="1366919" y="326130"/>
                    </a:cubicBezTo>
                    <a:cubicBezTo>
                      <a:pt x="1396899" y="301146"/>
                      <a:pt x="1426055" y="275138"/>
                      <a:pt x="1456860" y="251179"/>
                    </a:cubicBezTo>
                    <a:cubicBezTo>
                      <a:pt x="1471081" y="240118"/>
                      <a:pt x="1492282" y="236476"/>
                      <a:pt x="1501830" y="221199"/>
                    </a:cubicBezTo>
                    <a:cubicBezTo>
                      <a:pt x="1518579" y="194400"/>
                      <a:pt x="1531811" y="131258"/>
                      <a:pt x="1531811" y="131258"/>
                    </a:cubicBezTo>
                    <a:cubicBezTo>
                      <a:pt x="1521817" y="96281"/>
                      <a:pt x="1536925" y="35898"/>
                      <a:pt x="1501830" y="26327"/>
                    </a:cubicBezTo>
                    <a:cubicBezTo>
                      <a:pt x="1405297" y="0"/>
                      <a:pt x="1302025" y="37808"/>
                      <a:pt x="1202027" y="41317"/>
                    </a:cubicBezTo>
                    <a:lnTo>
                      <a:pt x="647391" y="56307"/>
                    </a:lnTo>
                    <a:cubicBezTo>
                      <a:pt x="631264" y="59532"/>
                      <a:pt x="550521" y="72457"/>
                      <a:pt x="527470" y="86288"/>
                    </a:cubicBezTo>
                    <a:cubicBezTo>
                      <a:pt x="446891" y="134636"/>
                      <a:pt x="557508" y="101253"/>
                      <a:pt x="452519" y="146248"/>
                    </a:cubicBezTo>
                    <a:cubicBezTo>
                      <a:pt x="403403" y="167297"/>
                      <a:pt x="370616" y="161238"/>
                      <a:pt x="317607" y="161238"/>
                    </a:cubicBez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Freeform 30">
                <a:extLst>
                  <a:ext uri="{FF2B5EF4-FFF2-40B4-BE49-F238E27FC236}">
                    <a16:creationId xmlns:a16="http://schemas.microsoft.com/office/drawing/2014/main" id="{08E5A6AD-F03F-4691-8350-34501F6C01BC}"/>
                  </a:ext>
                </a:extLst>
              </p:cNvPr>
              <p:cNvSpPr/>
              <p:nvPr/>
            </p:nvSpPr>
            <p:spPr>
              <a:xfrm>
                <a:off x="449705" y="5201587"/>
                <a:ext cx="1779562" cy="944380"/>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reeform 32">
                <a:extLst>
                  <a:ext uri="{FF2B5EF4-FFF2-40B4-BE49-F238E27FC236}">
                    <a16:creationId xmlns:a16="http://schemas.microsoft.com/office/drawing/2014/main" id="{C0222041-0806-42D4-A09D-DD238865F6E5}"/>
                  </a:ext>
                </a:extLst>
              </p:cNvPr>
              <p:cNvSpPr/>
              <p:nvPr/>
            </p:nvSpPr>
            <p:spPr>
              <a:xfrm rot="11771649">
                <a:off x="4612004" y="4871020"/>
                <a:ext cx="1194166" cy="1003221"/>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reeform 35">
                <a:extLst>
                  <a:ext uri="{FF2B5EF4-FFF2-40B4-BE49-F238E27FC236}">
                    <a16:creationId xmlns:a16="http://schemas.microsoft.com/office/drawing/2014/main" id="{27055F78-0C84-4D79-8C59-44FF370772F0}"/>
                  </a:ext>
                </a:extLst>
              </p:cNvPr>
              <p:cNvSpPr/>
              <p:nvPr/>
            </p:nvSpPr>
            <p:spPr>
              <a:xfrm rot="16785126">
                <a:off x="4018613" y="5322985"/>
                <a:ext cx="755929" cy="1988244"/>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Freeform 41">
                <a:extLst>
                  <a:ext uri="{FF2B5EF4-FFF2-40B4-BE49-F238E27FC236}">
                    <a16:creationId xmlns:a16="http://schemas.microsoft.com/office/drawing/2014/main" id="{540AC120-B94A-4076-AD9A-7D6177457BA7}"/>
                  </a:ext>
                </a:extLst>
              </p:cNvPr>
              <p:cNvSpPr/>
              <p:nvPr/>
            </p:nvSpPr>
            <p:spPr>
              <a:xfrm rot="16785126">
                <a:off x="237118" y="5333157"/>
                <a:ext cx="1261729" cy="1544566"/>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accent2">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reeform 44">
                <a:extLst>
                  <a:ext uri="{FF2B5EF4-FFF2-40B4-BE49-F238E27FC236}">
                    <a16:creationId xmlns:a16="http://schemas.microsoft.com/office/drawing/2014/main" id="{D6AD9105-E2F2-4618-B2C8-7EB1544ADCE0}"/>
                  </a:ext>
                </a:extLst>
              </p:cNvPr>
              <p:cNvSpPr/>
              <p:nvPr/>
            </p:nvSpPr>
            <p:spPr>
              <a:xfrm rot="10329999">
                <a:off x="4621856" y="3896336"/>
                <a:ext cx="3967081" cy="1003221"/>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Freeform 37">
                <a:extLst>
                  <a:ext uri="{FF2B5EF4-FFF2-40B4-BE49-F238E27FC236}">
                    <a16:creationId xmlns:a16="http://schemas.microsoft.com/office/drawing/2014/main" id="{F2599F36-7C9B-4D67-8619-3357239B7D6C}"/>
                  </a:ext>
                </a:extLst>
              </p:cNvPr>
              <p:cNvSpPr/>
              <p:nvPr/>
            </p:nvSpPr>
            <p:spPr>
              <a:xfrm rot="11212355">
                <a:off x="5612699" y="4675435"/>
                <a:ext cx="1785505" cy="944594"/>
              </a:xfrm>
              <a:custGeom>
                <a:avLst/>
                <a:gdLst>
                  <a:gd name="connsiteX0" fmla="*/ 512480 w 1536925"/>
                  <a:gd name="connsiteY0" fmla="*/ 131258 h 702698"/>
                  <a:gd name="connsiteX1" fmla="*/ 452519 w 1536925"/>
                  <a:gd name="connsiteY1" fmla="*/ 116268 h 702698"/>
                  <a:gd name="connsiteX2" fmla="*/ 122735 w 1536925"/>
                  <a:gd name="connsiteY2" fmla="*/ 206209 h 702698"/>
                  <a:gd name="connsiteX3" fmla="*/ 17804 w 1536925"/>
                  <a:gd name="connsiteY3" fmla="*/ 296150 h 702698"/>
                  <a:gd name="connsiteX4" fmla="*/ 2814 w 1536925"/>
                  <a:gd name="connsiteY4" fmla="*/ 371101 h 702698"/>
                  <a:gd name="connsiteX5" fmla="*/ 47784 w 1536925"/>
                  <a:gd name="connsiteY5" fmla="*/ 565973 h 702698"/>
                  <a:gd name="connsiteX6" fmla="*/ 92755 w 1536925"/>
                  <a:gd name="connsiteY6" fmla="*/ 595953 h 702698"/>
                  <a:gd name="connsiteX7" fmla="*/ 137725 w 1536925"/>
                  <a:gd name="connsiteY7" fmla="*/ 610943 h 702698"/>
                  <a:gd name="connsiteX8" fmla="*/ 302617 w 1536925"/>
                  <a:gd name="connsiteY8" fmla="*/ 670904 h 702698"/>
                  <a:gd name="connsiteX9" fmla="*/ 992165 w 1536925"/>
                  <a:gd name="connsiteY9" fmla="*/ 670904 h 702698"/>
                  <a:gd name="connsiteX10" fmla="*/ 1052125 w 1536925"/>
                  <a:gd name="connsiteY10" fmla="*/ 685894 h 702698"/>
                  <a:gd name="connsiteX11" fmla="*/ 1142066 w 1536925"/>
                  <a:gd name="connsiteY11" fmla="*/ 700884 h 702698"/>
                  <a:gd name="connsiteX12" fmla="*/ 1276978 w 1536925"/>
                  <a:gd name="connsiteY12" fmla="*/ 685894 h 702698"/>
                  <a:gd name="connsiteX13" fmla="*/ 1291968 w 1536925"/>
                  <a:gd name="connsiteY13" fmla="*/ 640924 h 702698"/>
                  <a:gd name="connsiteX14" fmla="*/ 1261988 w 1536925"/>
                  <a:gd name="connsiteY14" fmla="*/ 506012 h 702698"/>
                  <a:gd name="connsiteX15" fmla="*/ 1232007 w 1536925"/>
                  <a:gd name="connsiteY15" fmla="*/ 476032 h 702698"/>
                  <a:gd name="connsiteX16" fmla="*/ 1246998 w 1536925"/>
                  <a:gd name="connsiteY16" fmla="*/ 401081 h 702698"/>
                  <a:gd name="connsiteX17" fmla="*/ 1366919 w 1536925"/>
                  <a:gd name="connsiteY17" fmla="*/ 326130 h 702698"/>
                  <a:gd name="connsiteX18" fmla="*/ 1456860 w 1536925"/>
                  <a:gd name="connsiteY18" fmla="*/ 251179 h 702698"/>
                  <a:gd name="connsiteX19" fmla="*/ 1501830 w 1536925"/>
                  <a:gd name="connsiteY19" fmla="*/ 221199 h 702698"/>
                  <a:gd name="connsiteX20" fmla="*/ 1531811 w 1536925"/>
                  <a:gd name="connsiteY20" fmla="*/ 131258 h 702698"/>
                  <a:gd name="connsiteX21" fmla="*/ 1501830 w 1536925"/>
                  <a:gd name="connsiteY21" fmla="*/ 26327 h 702698"/>
                  <a:gd name="connsiteX22" fmla="*/ 1202027 w 1536925"/>
                  <a:gd name="connsiteY22" fmla="*/ 41317 h 702698"/>
                  <a:gd name="connsiteX23" fmla="*/ 647391 w 1536925"/>
                  <a:gd name="connsiteY23" fmla="*/ 56307 h 702698"/>
                  <a:gd name="connsiteX24" fmla="*/ 527470 w 1536925"/>
                  <a:gd name="connsiteY24" fmla="*/ 86288 h 702698"/>
                  <a:gd name="connsiteX25" fmla="*/ 452519 w 1536925"/>
                  <a:gd name="connsiteY25" fmla="*/ 146248 h 702698"/>
                  <a:gd name="connsiteX26" fmla="*/ 317607 w 1536925"/>
                  <a:gd name="connsiteY26" fmla="*/ 161238 h 7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925" h="702698">
                    <a:moveTo>
                      <a:pt x="512480" y="131258"/>
                    </a:moveTo>
                    <a:cubicBezTo>
                      <a:pt x="492493" y="126261"/>
                      <a:pt x="472914" y="113354"/>
                      <a:pt x="452519" y="116268"/>
                    </a:cubicBezTo>
                    <a:cubicBezTo>
                      <a:pt x="272518" y="141983"/>
                      <a:pt x="247557" y="156281"/>
                      <a:pt x="122735" y="206209"/>
                    </a:cubicBezTo>
                    <a:cubicBezTo>
                      <a:pt x="87758" y="236189"/>
                      <a:pt x="44900" y="258894"/>
                      <a:pt x="17804" y="296150"/>
                    </a:cubicBezTo>
                    <a:cubicBezTo>
                      <a:pt x="2818" y="316755"/>
                      <a:pt x="0" y="345778"/>
                      <a:pt x="2814" y="371101"/>
                    </a:cubicBezTo>
                    <a:cubicBezTo>
                      <a:pt x="10176" y="437358"/>
                      <a:pt x="23025" y="504077"/>
                      <a:pt x="47784" y="565973"/>
                    </a:cubicBezTo>
                    <a:cubicBezTo>
                      <a:pt x="54475" y="582700"/>
                      <a:pt x="76641" y="587896"/>
                      <a:pt x="92755" y="595953"/>
                    </a:cubicBezTo>
                    <a:cubicBezTo>
                      <a:pt x="106888" y="603019"/>
                      <a:pt x="123202" y="604719"/>
                      <a:pt x="137725" y="610943"/>
                    </a:cubicBezTo>
                    <a:cubicBezTo>
                      <a:pt x="276470" y="670406"/>
                      <a:pt x="100914" y="613275"/>
                      <a:pt x="302617" y="670904"/>
                    </a:cubicBezTo>
                    <a:cubicBezTo>
                      <a:pt x="617425" y="644670"/>
                      <a:pt x="519667" y="646036"/>
                      <a:pt x="992165" y="670904"/>
                    </a:cubicBezTo>
                    <a:cubicBezTo>
                      <a:pt x="1012738" y="671987"/>
                      <a:pt x="1031923" y="681854"/>
                      <a:pt x="1052125" y="685894"/>
                    </a:cubicBezTo>
                    <a:cubicBezTo>
                      <a:pt x="1081929" y="691855"/>
                      <a:pt x="1112086" y="695887"/>
                      <a:pt x="1142066" y="700884"/>
                    </a:cubicBezTo>
                    <a:cubicBezTo>
                      <a:pt x="1187037" y="695887"/>
                      <a:pt x="1234967" y="702698"/>
                      <a:pt x="1276978" y="685894"/>
                    </a:cubicBezTo>
                    <a:cubicBezTo>
                      <a:pt x="1291649" y="680026"/>
                      <a:pt x="1291968" y="656725"/>
                      <a:pt x="1291968" y="640924"/>
                    </a:cubicBezTo>
                    <a:cubicBezTo>
                      <a:pt x="1291968" y="627808"/>
                      <a:pt x="1277446" y="531775"/>
                      <a:pt x="1261988" y="506012"/>
                    </a:cubicBezTo>
                    <a:cubicBezTo>
                      <a:pt x="1254717" y="493893"/>
                      <a:pt x="1242001" y="486025"/>
                      <a:pt x="1232007" y="476032"/>
                    </a:cubicBezTo>
                    <a:cubicBezTo>
                      <a:pt x="1237004" y="451048"/>
                      <a:pt x="1232865" y="422280"/>
                      <a:pt x="1246998" y="401081"/>
                    </a:cubicBezTo>
                    <a:cubicBezTo>
                      <a:pt x="1281915" y="348706"/>
                      <a:pt x="1317460" y="342616"/>
                      <a:pt x="1366919" y="326130"/>
                    </a:cubicBezTo>
                    <a:cubicBezTo>
                      <a:pt x="1396899" y="301146"/>
                      <a:pt x="1426055" y="275138"/>
                      <a:pt x="1456860" y="251179"/>
                    </a:cubicBezTo>
                    <a:cubicBezTo>
                      <a:pt x="1471081" y="240118"/>
                      <a:pt x="1492282" y="236476"/>
                      <a:pt x="1501830" y="221199"/>
                    </a:cubicBezTo>
                    <a:cubicBezTo>
                      <a:pt x="1518579" y="194400"/>
                      <a:pt x="1531811" y="131258"/>
                      <a:pt x="1531811" y="131258"/>
                    </a:cubicBezTo>
                    <a:cubicBezTo>
                      <a:pt x="1521817" y="96281"/>
                      <a:pt x="1536925" y="35898"/>
                      <a:pt x="1501830" y="26327"/>
                    </a:cubicBezTo>
                    <a:cubicBezTo>
                      <a:pt x="1405297" y="0"/>
                      <a:pt x="1302025" y="37808"/>
                      <a:pt x="1202027" y="41317"/>
                    </a:cubicBezTo>
                    <a:lnTo>
                      <a:pt x="647391" y="56307"/>
                    </a:lnTo>
                    <a:cubicBezTo>
                      <a:pt x="631264" y="59532"/>
                      <a:pt x="550521" y="72457"/>
                      <a:pt x="527470" y="86288"/>
                    </a:cubicBezTo>
                    <a:cubicBezTo>
                      <a:pt x="446891" y="134636"/>
                      <a:pt x="557508" y="101253"/>
                      <a:pt x="452519" y="146248"/>
                    </a:cubicBezTo>
                    <a:cubicBezTo>
                      <a:pt x="403403" y="167297"/>
                      <a:pt x="370616" y="161238"/>
                      <a:pt x="317607" y="161238"/>
                    </a:cubicBez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Freeform 34">
                <a:extLst>
                  <a:ext uri="{FF2B5EF4-FFF2-40B4-BE49-F238E27FC236}">
                    <a16:creationId xmlns:a16="http://schemas.microsoft.com/office/drawing/2014/main" id="{0192ED85-377E-425C-9590-F6AA97267F9A}"/>
                  </a:ext>
                </a:extLst>
              </p:cNvPr>
              <p:cNvSpPr/>
              <p:nvPr/>
            </p:nvSpPr>
            <p:spPr>
              <a:xfrm rot="16785126">
                <a:off x="5679935" y="5343025"/>
                <a:ext cx="755929" cy="875203"/>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Freeform 33">
                <a:extLst>
                  <a:ext uri="{FF2B5EF4-FFF2-40B4-BE49-F238E27FC236}">
                    <a16:creationId xmlns:a16="http://schemas.microsoft.com/office/drawing/2014/main" id="{DA02575B-EA10-464E-8F45-3225C7E99EF8}"/>
                  </a:ext>
                </a:extLst>
              </p:cNvPr>
              <p:cNvSpPr/>
              <p:nvPr/>
            </p:nvSpPr>
            <p:spPr>
              <a:xfrm rot="16785126">
                <a:off x="7424618" y="3972610"/>
                <a:ext cx="1533315" cy="1978217"/>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Freeform 47">
                <a:extLst>
                  <a:ext uri="{FF2B5EF4-FFF2-40B4-BE49-F238E27FC236}">
                    <a16:creationId xmlns:a16="http://schemas.microsoft.com/office/drawing/2014/main" id="{360058DE-BE3E-44EA-9C60-7EE8BFB3218D}"/>
                  </a:ext>
                </a:extLst>
              </p:cNvPr>
              <p:cNvSpPr/>
              <p:nvPr/>
            </p:nvSpPr>
            <p:spPr>
              <a:xfrm rot="640748">
                <a:off x="30348" y="3929335"/>
                <a:ext cx="2159845" cy="529409"/>
              </a:xfrm>
              <a:custGeom>
                <a:avLst/>
                <a:gdLst>
                  <a:gd name="connsiteX0" fmla="*/ 512480 w 1536925"/>
                  <a:gd name="connsiteY0" fmla="*/ 131258 h 702698"/>
                  <a:gd name="connsiteX1" fmla="*/ 452519 w 1536925"/>
                  <a:gd name="connsiteY1" fmla="*/ 116268 h 702698"/>
                  <a:gd name="connsiteX2" fmla="*/ 122735 w 1536925"/>
                  <a:gd name="connsiteY2" fmla="*/ 206209 h 702698"/>
                  <a:gd name="connsiteX3" fmla="*/ 17804 w 1536925"/>
                  <a:gd name="connsiteY3" fmla="*/ 296150 h 702698"/>
                  <a:gd name="connsiteX4" fmla="*/ 2814 w 1536925"/>
                  <a:gd name="connsiteY4" fmla="*/ 371101 h 702698"/>
                  <a:gd name="connsiteX5" fmla="*/ 47784 w 1536925"/>
                  <a:gd name="connsiteY5" fmla="*/ 565973 h 702698"/>
                  <a:gd name="connsiteX6" fmla="*/ 92755 w 1536925"/>
                  <a:gd name="connsiteY6" fmla="*/ 595953 h 702698"/>
                  <a:gd name="connsiteX7" fmla="*/ 137725 w 1536925"/>
                  <a:gd name="connsiteY7" fmla="*/ 610943 h 702698"/>
                  <a:gd name="connsiteX8" fmla="*/ 302617 w 1536925"/>
                  <a:gd name="connsiteY8" fmla="*/ 670904 h 702698"/>
                  <a:gd name="connsiteX9" fmla="*/ 992165 w 1536925"/>
                  <a:gd name="connsiteY9" fmla="*/ 670904 h 702698"/>
                  <a:gd name="connsiteX10" fmla="*/ 1052125 w 1536925"/>
                  <a:gd name="connsiteY10" fmla="*/ 685894 h 702698"/>
                  <a:gd name="connsiteX11" fmla="*/ 1142066 w 1536925"/>
                  <a:gd name="connsiteY11" fmla="*/ 700884 h 702698"/>
                  <a:gd name="connsiteX12" fmla="*/ 1276978 w 1536925"/>
                  <a:gd name="connsiteY12" fmla="*/ 685894 h 702698"/>
                  <a:gd name="connsiteX13" fmla="*/ 1291968 w 1536925"/>
                  <a:gd name="connsiteY13" fmla="*/ 640924 h 702698"/>
                  <a:gd name="connsiteX14" fmla="*/ 1261988 w 1536925"/>
                  <a:gd name="connsiteY14" fmla="*/ 506012 h 702698"/>
                  <a:gd name="connsiteX15" fmla="*/ 1232007 w 1536925"/>
                  <a:gd name="connsiteY15" fmla="*/ 476032 h 702698"/>
                  <a:gd name="connsiteX16" fmla="*/ 1246998 w 1536925"/>
                  <a:gd name="connsiteY16" fmla="*/ 401081 h 702698"/>
                  <a:gd name="connsiteX17" fmla="*/ 1366919 w 1536925"/>
                  <a:gd name="connsiteY17" fmla="*/ 326130 h 702698"/>
                  <a:gd name="connsiteX18" fmla="*/ 1456860 w 1536925"/>
                  <a:gd name="connsiteY18" fmla="*/ 251179 h 702698"/>
                  <a:gd name="connsiteX19" fmla="*/ 1501830 w 1536925"/>
                  <a:gd name="connsiteY19" fmla="*/ 221199 h 702698"/>
                  <a:gd name="connsiteX20" fmla="*/ 1531811 w 1536925"/>
                  <a:gd name="connsiteY20" fmla="*/ 131258 h 702698"/>
                  <a:gd name="connsiteX21" fmla="*/ 1501830 w 1536925"/>
                  <a:gd name="connsiteY21" fmla="*/ 26327 h 702698"/>
                  <a:gd name="connsiteX22" fmla="*/ 1202027 w 1536925"/>
                  <a:gd name="connsiteY22" fmla="*/ 41317 h 702698"/>
                  <a:gd name="connsiteX23" fmla="*/ 647391 w 1536925"/>
                  <a:gd name="connsiteY23" fmla="*/ 56307 h 702698"/>
                  <a:gd name="connsiteX24" fmla="*/ 527470 w 1536925"/>
                  <a:gd name="connsiteY24" fmla="*/ 86288 h 702698"/>
                  <a:gd name="connsiteX25" fmla="*/ 452519 w 1536925"/>
                  <a:gd name="connsiteY25" fmla="*/ 146248 h 702698"/>
                  <a:gd name="connsiteX26" fmla="*/ 317607 w 1536925"/>
                  <a:gd name="connsiteY26" fmla="*/ 161238 h 7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925" h="702698">
                    <a:moveTo>
                      <a:pt x="512480" y="131258"/>
                    </a:moveTo>
                    <a:cubicBezTo>
                      <a:pt x="492493" y="126261"/>
                      <a:pt x="472914" y="113354"/>
                      <a:pt x="452519" y="116268"/>
                    </a:cubicBezTo>
                    <a:cubicBezTo>
                      <a:pt x="272518" y="141983"/>
                      <a:pt x="247557" y="156281"/>
                      <a:pt x="122735" y="206209"/>
                    </a:cubicBezTo>
                    <a:cubicBezTo>
                      <a:pt x="87758" y="236189"/>
                      <a:pt x="44900" y="258894"/>
                      <a:pt x="17804" y="296150"/>
                    </a:cubicBezTo>
                    <a:cubicBezTo>
                      <a:pt x="2818" y="316755"/>
                      <a:pt x="0" y="345778"/>
                      <a:pt x="2814" y="371101"/>
                    </a:cubicBezTo>
                    <a:cubicBezTo>
                      <a:pt x="10176" y="437358"/>
                      <a:pt x="23025" y="504077"/>
                      <a:pt x="47784" y="565973"/>
                    </a:cubicBezTo>
                    <a:cubicBezTo>
                      <a:pt x="54475" y="582700"/>
                      <a:pt x="76641" y="587896"/>
                      <a:pt x="92755" y="595953"/>
                    </a:cubicBezTo>
                    <a:cubicBezTo>
                      <a:pt x="106888" y="603019"/>
                      <a:pt x="123202" y="604719"/>
                      <a:pt x="137725" y="610943"/>
                    </a:cubicBezTo>
                    <a:cubicBezTo>
                      <a:pt x="276470" y="670406"/>
                      <a:pt x="100914" y="613275"/>
                      <a:pt x="302617" y="670904"/>
                    </a:cubicBezTo>
                    <a:cubicBezTo>
                      <a:pt x="617425" y="644670"/>
                      <a:pt x="519667" y="646036"/>
                      <a:pt x="992165" y="670904"/>
                    </a:cubicBezTo>
                    <a:cubicBezTo>
                      <a:pt x="1012738" y="671987"/>
                      <a:pt x="1031923" y="681854"/>
                      <a:pt x="1052125" y="685894"/>
                    </a:cubicBezTo>
                    <a:cubicBezTo>
                      <a:pt x="1081929" y="691855"/>
                      <a:pt x="1112086" y="695887"/>
                      <a:pt x="1142066" y="700884"/>
                    </a:cubicBezTo>
                    <a:cubicBezTo>
                      <a:pt x="1187037" y="695887"/>
                      <a:pt x="1234967" y="702698"/>
                      <a:pt x="1276978" y="685894"/>
                    </a:cubicBezTo>
                    <a:cubicBezTo>
                      <a:pt x="1291649" y="680026"/>
                      <a:pt x="1291968" y="656725"/>
                      <a:pt x="1291968" y="640924"/>
                    </a:cubicBezTo>
                    <a:cubicBezTo>
                      <a:pt x="1291968" y="627808"/>
                      <a:pt x="1277446" y="531775"/>
                      <a:pt x="1261988" y="506012"/>
                    </a:cubicBezTo>
                    <a:cubicBezTo>
                      <a:pt x="1254717" y="493893"/>
                      <a:pt x="1242001" y="486025"/>
                      <a:pt x="1232007" y="476032"/>
                    </a:cubicBezTo>
                    <a:cubicBezTo>
                      <a:pt x="1237004" y="451048"/>
                      <a:pt x="1232865" y="422280"/>
                      <a:pt x="1246998" y="401081"/>
                    </a:cubicBezTo>
                    <a:cubicBezTo>
                      <a:pt x="1281915" y="348706"/>
                      <a:pt x="1317460" y="342616"/>
                      <a:pt x="1366919" y="326130"/>
                    </a:cubicBezTo>
                    <a:cubicBezTo>
                      <a:pt x="1396899" y="301146"/>
                      <a:pt x="1426055" y="275138"/>
                      <a:pt x="1456860" y="251179"/>
                    </a:cubicBezTo>
                    <a:cubicBezTo>
                      <a:pt x="1471081" y="240118"/>
                      <a:pt x="1492282" y="236476"/>
                      <a:pt x="1501830" y="221199"/>
                    </a:cubicBezTo>
                    <a:cubicBezTo>
                      <a:pt x="1518579" y="194400"/>
                      <a:pt x="1531811" y="131258"/>
                      <a:pt x="1531811" y="131258"/>
                    </a:cubicBezTo>
                    <a:cubicBezTo>
                      <a:pt x="1521817" y="96281"/>
                      <a:pt x="1536925" y="35898"/>
                      <a:pt x="1501830" y="26327"/>
                    </a:cubicBezTo>
                    <a:cubicBezTo>
                      <a:pt x="1405297" y="0"/>
                      <a:pt x="1302025" y="37808"/>
                      <a:pt x="1202027" y="41317"/>
                    </a:cubicBezTo>
                    <a:lnTo>
                      <a:pt x="647391" y="56307"/>
                    </a:lnTo>
                    <a:cubicBezTo>
                      <a:pt x="631264" y="59532"/>
                      <a:pt x="550521" y="72457"/>
                      <a:pt x="527470" y="86288"/>
                    </a:cubicBezTo>
                    <a:cubicBezTo>
                      <a:pt x="446891" y="134636"/>
                      <a:pt x="557508" y="101253"/>
                      <a:pt x="452519" y="146248"/>
                    </a:cubicBezTo>
                    <a:cubicBezTo>
                      <a:pt x="403403" y="167297"/>
                      <a:pt x="370616" y="161238"/>
                      <a:pt x="317607" y="161238"/>
                    </a:cubicBez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Freeform 43">
                <a:extLst>
                  <a:ext uri="{FF2B5EF4-FFF2-40B4-BE49-F238E27FC236}">
                    <a16:creationId xmlns:a16="http://schemas.microsoft.com/office/drawing/2014/main" id="{E348FFF1-14D7-4E95-BD35-5B6AA09DEF35}"/>
                  </a:ext>
                </a:extLst>
              </p:cNvPr>
              <p:cNvSpPr/>
              <p:nvPr/>
            </p:nvSpPr>
            <p:spPr>
              <a:xfrm rot="16200000">
                <a:off x="2453014" y="2733650"/>
                <a:ext cx="1261729" cy="3721818"/>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bg2">
                  <a:lumMod val="2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Freeform 36">
                <a:extLst>
                  <a:ext uri="{FF2B5EF4-FFF2-40B4-BE49-F238E27FC236}">
                    <a16:creationId xmlns:a16="http://schemas.microsoft.com/office/drawing/2014/main" id="{C0E208BF-0F3F-4D64-9093-A513DF3FA5C7}"/>
                  </a:ext>
                </a:extLst>
              </p:cNvPr>
              <p:cNvSpPr/>
              <p:nvPr/>
            </p:nvSpPr>
            <p:spPr>
              <a:xfrm rot="16785126">
                <a:off x="3387986" y="4462734"/>
                <a:ext cx="990040" cy="1988244"/>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Freeform 31">
                <a:extLst>
                  <a:ext uri="{FF2B5EF4-FFF2-40B4-BE49-F238E27FC236}">
                    <a16:creationId xmlns:a16="http://schemas.microsoft.com/office/drawing/2014/main" id="{6FD0C9AD-BE2F-4A1F-BB02-594547BF1A26}"/>
                  </a:ext>
                </a:extLst>
              </p:cNvPr>
              <p:cNvSpPr/>
              <p:nvPr/>
            </p:nvSpPr>
            <p:spPr>
              <a:xfrm rot="11771649">
                <a:off x="1697401" y="5390368"/>
                <a:ext cx="1779562" cy="944380"/>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Freeform 45">
                <a:extLst>
                  <a:ext uri="{FF2B5EF4-FFF2-40B4-BE49-F238E27FC236}">
                    <a16:creationId xmlns:a16="http://schemas.microsoft.com/office/drawing/2014/main" id="{EE99B9B5-7811-4A0A-8AE7-C7708592B9DF}"/>
                  </a:ext>
                </a:extLst>
              </p:cNvPr>
              <p:cNvSpPr/>
              <p:nvPr/>
            </p:nvSpPr>
            <p:spPr>
              <a:xfrm rot="16785126">
                <a:off x="2924055" y="5549648"/>
                <a:ext cx="857492" cy="1398968"/>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accent2">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Freeform 48">
                <a:extLst>
                  <a:ext uri="{FF2B5EF4-FFF2-40B4-BE49-F238E27FC236}">
                    <a16:creationId xmlns:a16="http://schemas.microsoft.com/office/drawing/2014/main" id="{4C201F1C-986E-473D-9687-F280D0083545}"/>
                  </a:ext>
                </a:extLst>
              </p:cNvPr>
              <p:cNvSpPr/>
              <p:nvPr/>
            </p:nvSpPr>
            <p:spPr>
              <a:xfrm rot="16200000">
                <a:off x="1805005" y="5510195"/>
                <a:ext cx="577222" cy="1748832"/>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bg2">
                  <a:lumMod val="2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Freeform 49">
                <a:extLst>
                  <a:ext uri="{FF2B5EF4-FFF2-40B4-BE49-F238E27FC236}">
                    <a16:creationId xmlns:a16="http://schemas.microsoft.com/office/drawing/2014/main" id="{C2D4D5E4-E6D3-4CD2-A520-BF788811D844}"/>
                  </a:ext>
                </a:extLst>
              </p:cNvPr>
              <p:cNvSpPr/>
              <p:nvPr/>
            </p:nvSpPr>
            <p:spPr>
              <a:xfrm rot="16200000">
                <a:off x="6793882" y="5093318"/>
                <a:ext cx="1034422" cy="1515786"/>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bg2">
                  <a:lumMod val="2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Freeform 46">
                <a:extLst>
                  <a:ext uri="{FF2B5EF4-FFF2-40B4-BE49-F238E27FC236}">
                    <a16:creationId xmlns:a16="http://schemas.microsoft.com/office/drawing/2014/main" id="{8F3140B4-0100-4535-B660-01CB9383DAD5}"/>
                  </a:ext>
                </a:extLst>
              </p:cNvPr>
              <p:cNvSpPr/>
              <p:nvPr/>
            </p:nvSpPr>
            <p:spPr>
              <a:xfrm rot="16785126">
                <a:off x="7601810" y="5412754"/>
                <a:ext cx="857492" cy="2112163"/>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chemeClr val="accent2">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Freeform 71">
                <a:extLst>
                  <a:ext uri="{FF2B5EF4-FFF2-40B4-BE49-F238E27FC236}">
                    <a16:creationId xmlns:a16="http://schemas.microsoft.com/office/drawing/2014/main" id="{8B6F328A-4221-4BFE-9A5D-07D3849DD719}"/>
                  </a:ext>
                </a:extLst>
              </p:cNvPr>
              <p:cNvSpPr/>
              <p:nvPr/>
            </p:nvSpPr>
            <p:spPr>
              <a:xfrm rot="10542477">
                <a:off x="1310402" y="4234875"/>
                <a:ext cx="1189196" cy="445463"/>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Freeform 40">
                <a:extLst>
                  <a:ext uri="{FF2B5EF4-FFF2-40B4-BE49-F238E27FC236}">
                    <a16:creationId xmlns:a16="http://schemas.microsoft.com/office/drawing/2014/main" id="{697E20B5-93DE-4C3B-9706-3AA0DFC600B4}"/>
                  </a:ext>
                </a:extLst>
              </p:cNvPr>
              <p:cNvSpPr/>
              <p:nvPr/>
            </p:nvSpPr>
            <p:spPr>
              <a:xfrm rot="16785126">
                <a:off x="117335" y="4657225"/>
                <a:ext cx="755929" cy="875203"/>
              </a:xfrm>
              <a:custGeom>
                <a:avLst/>
                <a:gdLst>
                  <a:gd name="connsiteX0" fmla="*/ 1124262 w 1779562"/>
                  <a:gd name="connsiteY0" fmla="*/ 149902 h 944380"/>
                  <a:gd name="connsiteX1" fmla="*/ 869429 w 1779562"/>
                  <a:gd name="connsiteY1" fmla="*/ 14990 h 944380"/>
                  <a:gd name="connsiteX2" fmla="*/ 704538 w 1779562"/>
                  <a:gd name="connsiteY2" fmla="*/ 0 h 944380"/>
                  <a:gd name="connsiteX3" fmla="*/ 419725 w 1779562"/>
                  <a:gd name="connsiteY3" fmla="*/ 14990 h 944380"/>
                  <a:gd name="connsiteX4" fmla="*/ 359764 w 1779562"/>
                  <a:gd name="connsiteY4" fmla="*/ 29980 h 944380"/>
                  <a:gd name="connsiteX5" fmla="*/ 269823 w 1779562"/>
                  <a:gd name="connsiteY5" fmla="*/ 44970 h 944380"/>
                  <a:gd name="connsiteX6" fmla="*/ 74951 w 1779562"/>
                  <a:gd name="connsiteY6" fmla="*/ 179882 h 944380"/>
                  <a:gd name="connsiteX7" fmla="*/ 0 w 1779562"/>
                  <a:gd name="connsiteY7" fmla="*/ 314793 h 944380"/>
                  <a:gd name="connsiteX8" fmla="*/ 44970 w 1779562"/>
                  <a:gd name="connsiteY8" fmla="*/ 644577 h 944380"/>
                  <a:gd name="connsiteX9" fmla="*/ 119921 w 1779562"/>
                  <a:gd name="connsiteY9" fmla="*/ 764498 h 944380"/>
                  <a:gd name="connsiteX10" fmla="*/ 164892 w 1779562"/>
                  <a:gd name="connsiteY10" fmla="*/ 794479 h 944380"/>
                  <a:gd name="connsiteX11" fmla="*/ 344774 w 1779562"/>
                  <a:gd name="connsiteY11" fmla="*/ 854439 h 944380"/>
                  <a:gd name="connsiteX12" fmla="*/ 374754 w 1779562"/>
                  <a:gd name="connsiteY12" fmla="*/ 884420 h 944380"/>
                  <a:gd name="connsiteX13" fmla="*/ 449705 w 1779562"/>
                  <a:gd name="connsiteY13" fmla="*/ 899410 h 944380"/>
                  <a:gd name="connsiteX14" fmla="*/ 674557 w 1779562"/>
                  <a:gd name="connsiteY14" fmla="*/ 929390 h 944380"/>
                  <a:gd name="connsiteX15" fmla="*/ 914400 w 1779562"/>
                  <a:gd name="connsiteY15" fmla="*/ 914400 h 944380"/>
                  <a:gd name="connsiteX16" fmla="*/ 1364105 w 1779562"/>
                  <a:gd name="connsiteY16" fmla="*/ 944380 h 944380"/>
                  <a:gd name="connsiteX17" fmla="*/ 1648918 w 1779562"/>
                  <a:gd name="connsiteY17" fmla="*/ 929390 h 944380"/>
                  <a:gd name="connsiteX18" fmla="*/ 1708879 w 1779562"/>
                  <a:gd name="connsiteY18" fmla="*/ 914400 h 944380"/>
                  <a:gd name="connsiteX19" fmla="*/ 1723869 w 1779562"/>
                  <a:gd name="connsiteY19" fmla="*/ 869429 h 944380"/>
                  <a:gd name="connsiteX20" fmla="*/ 1753849 w 1779562"/>
                  <a:gd name="connsiteY20" fmla="*/ 824459 h 944380"/>
                  <a:gd name="connsiteX21" fmla="*/ 1738859 w 1779562"/>
                  <a:gd name="connsiteY21" fmla="*/ 509665 h 944380"/>
                  <a:gd name="connsiteX22" fmla="*/ 1693888 w 1779562"/>
                  <a:gd name="connsiteY22" fmla="*/ 434715 h 944380"/>
                  <a:gd name="connsiteX23" fmla="*/ 1633928 w 1779562"/>
                  <a:gd name="connsiteY23" fmla="*/ 419724 h 944380"/>
                  <a:gd name="connsiteX24" fmla="*/ 1499016 w 1779562"/>
                  <a:gd name="connsiteY24" fmla="*/ 299803 h 944380"/>
                  <a:gd name="connsiteX25" fmla="*/ 1454046 w 1779562"/>
                  <a:gd name="connsiteY25" fmla="*/ 284813 h 944380"/>
                  <a:gd name="connsiteX26" fmla="*/ 1379095 w 1779562"/>
                  <a:gd name="connsiteY26" fmla="*/ 224852 h 944380"/>
                  <a:gd name="connsiteX27" fmla="*/ 1289154 w 1779562"/>
                  <a:gd name="connsiteY27" fmla="*/ 194872 h 944380"/>
                  <a:gd name="connsiteX28" fmla="*/ 1169233 w 1779562"/>
                  <a:gd name="connsiteY28" fmla="*/ 149902 h 944380"/>
                  <a:gd name="connsiteX29" fmla="*/ 1124262 w 1779562"/>
                  <a:gd name="connsiteY29" fmla="*/ 119921 h 944380"/>
                  <a:gd name="connsiteX30" fmla="*/ 1034321 w 1779562"/>
                  <a:gd name="connsiteY30" fmla="*/ 89941 h 944380"/>
                  <a:gd name="connsiteX31" fmla="*/ 1034321 w 1779562"/>
                  <a:gd name="connsiteY31" fmla="*/ 89941 h 944380"/>
                  <a:gd name="connsiteX32" fmla="*/ 974361 w 1779562"/>
                  <a:gd name="connsiteY32" fmla="*/ 74951 h 944380"/>
                  <a:gd name="connsiteX33" fmla="*/ 929390 w 1779562"/>
                  <a:gd name="connsiteY33" fmla="*/ 59961 h 9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9562" h="944380">
                    <a:moveTo>
                      <a:pt x="1124262" y="149902"/>
                    </a:moveTo>
                    <a:cubicBezTo>
                      <a:pt x="1038658" y="64296"/>
                      <a:pt x="1051453" y="65957"/>
                      <a:pt x="869429" y="14990"/>
                    </a:cubicBezTo>
                    <a:cubicBezTo>
                      <a:pt x="816283" y="109"/>
                      <a:pt x="759502" y="4997"/>
                      <a:pt x="704538" y="0"/>
                    </a:cubicBezTo>
                    <a:cubicBezTo>
                      <a:pt x="609600" y="4997"/>
                      <a:pt x="514437" y="6754"/>
                      <a:pt x="419725" y="14990"/>
                    </a:cubicBezTo>
                    <a:cubicBezTo>
                      <a:pt x="399200" y="16775"/>
                      <a:pt x="379966" y="25940"/>
                      <a:pt x="359764" y="29980"/>
                    </a:cubicBezTo>
                    <a:cubicBezTo>
                      <a:pt x="329960" y="35941"/>
                      <a:pt x="299803" y="39973"/>
                      <a:pt x="269823" y="44970"/>
                    </a:cubicBezTo>
                    <a:cubicBezTo>
                      <a:pt x="176166" y="76190"/>
                      <a:pt x="188518" y="66315"/>
                      <a:pt x="74951" y="179882"/>
                    </a:cubicBezTo>
                    <a:cubicBezTo>
                      <a:pt x="56128" y="198705"/>
                      <a:pt x="14138" y="286516"/>
                      <a:pt x="0" y="314793"/>
                    </a:cubicBezTo>
                    <a:cubicBezTo>
                      <a:pt x="14990" y="424721"/>
                      <a:pt x="16384" y="537378"/>
                      <a:pt x="44970" y="644577"/>
                    </a:cubicBezTo>
                    <a:cubicBezTo>
                      <a:pt x="57116" y="690124"/>
                      <a:pt x="80699" y="738350"/>
                      <a:pt x="119921" y="764498"/>
                    </a:cubicBezTo>
                    <a:cubicBezTo>
                      <a:pt x="134911" y="774492"/>
                      <a:pt x="148491" y="787024"/>
                      <a:pt x="164892" y="794479"/>
                    </a:cubicBezTo>
                    <a:cubicBezTo>
                      <a:pt x="249964" y="833148"/>
                      <a:pt x="269522" y="835626"/>
                      <a:pt x="344774" y="854439"/>
                    </a:cubicBezTo>
                    <a:cubicBezTo>
                      <a:pt x="354767" y="864433"/>
                      <a:pt x="361764" y="878853"/>
                      <a:pt x="374754" y="884420"/>
                    </a:cubicBezTo>
                    <a:cubicBezTo>
                      <a:pt x="398172" y="894457"/>
                      <a:pt x="424833" y="893883"/>
                      <a:pt x="449705" y="899410"/>
                    </a:cubicBezTo>
                    <a:cubicBezTo>
                      <a:pt x="587220" y="929969"/>
                      <a:pt x="424822" y="906687"/>
                      <a:pt x="674557" y="929390"/>
                    </a:cubicBezTo>
                    <a:cubicBezTo>
                      <a:pt x="754505" y="924393"/>
                      <a:pt x="834296" y="914400"/>
                      <a:pt x="914400" y="914400"/>
                    </a:cubicBezTo>
                    <a:cubicBezTo>
                      <a:pt x="1120107" y="914400"/>
                      <a:pt x="1191238" y="925173"/>
                      <a:pt x="1364105" y="944380"/>
                    </a:cubicBezTo>
                    <a:cubicBezTo>
                      <a:pt x="1459043" y="939383"/>
                      <a:pt x="1554206" y="937626"/>
                      <a:pt x="1648918" y="929390"/>
                    </a:cubicBezTo>
                    <a:cubicBezTo>
                      <a:pt x="1669443" y="927605"/>
                      <a:pt x="1692791" y="927270"/>
                      <a:pt x="1708879" y="914400"/>
                    </a:cubicBezTo>
                    <a:cubicBezTo>
                      <a:pt x="1721218" y="904529"/>
                      <a:pt x="1716803" y="883562"/>
                      <a:pt x="1723869" y="869429"/>
                    </a:cubicBezTo>
                    <a:cubicBezTo>
                      <a:pt x="1731926" y="853315"/>
                      <a:pt x="1743856" y="839449"/>
                      <a:pt x="1753849" y="824459"/>
                    </a:cubicBezTo>
                    <a:cubicBezTo>
                      <a:pt x="1779562" y="670182"/>
                      <a:pt x="1777106" y="739147"/>
                      <a:pt x="1738859" y="509665"/>
                    </a:cubicBezTo>
                    <a:cubicBezTo>
                      <a:pt x="1734196" y="481689"/>
                      <a:pt x="1721807" y="448675"/>
                      <a:pt x="1693888" y="434715"/>
                    </a:cubicBezTo>
                    <a:cubicBezTo>
                      <a:pt x="1675461" y="425501"/>
                      <a:pt x="1653915" y="424721"/>
                      <a:pt x="1633928" y="419724"/>
                    </a:cubicBezTo>
                    <a:cubicBezTo>
                      <a:pt x="1594196" y="379992"/>
                      <a:pt x="1552517" y="326553"/>
                      <a:pt x="1499016" y="299803"/>
                    </a:cubicBezTo>
                    <a:cubicBezTo>
                      <a:pt x="1484883" y="292737"/>
                      <a:pt x="1469036" y="289810"/>
                      <a:pt x="1454046" y="284813"/>
                    </a:cubicBezTo>
                    <a:cubicBezTo>
                      <a:pt x="1429129" y="259897"/>
                      <a:pt x="1413129" y="239978"/>
                      <a:pt x="1379095" y="224852"/>
                    </a:cubicBezTo>
                    <a:cubicBezTo>
                      <a:pt x="1350217" y="212017"/>
                      <a:pt x="1289154" y="194872"/>
                      <a:pt x="1289154" y="194872"/>
                    </a:cubicBezTo>
                    <a:cubicBezTo>
                      <a:pt x="1183690" y="124563"/>
                      <a:pt x="1317422" y="205473"/>
                      <a:pt x="1169233" y="149902"/>
                    </a:cubicBezTo>
                    <a:cubicBezTo>
                      <a:pt x="1152364" y="143576"/>
                      <a:pt x="1140725" y="127238"/>
                      <a:pt x="1124262" y="119921"/>
                    </a:cubicBezTo>
                    <a:cubicBezTo>
                      <a:pt x="1095384" y="107086"/>
                      <a:pt x="1064301" y="99934"/>
                      <a:pt x="1034321" y="89941"/>
                    </a:cubicBezTo>
                    <a:lnTo>
                      <a:pt x="1034321" y="89941"/>
                    </a:lnTo>
                    <a:cubicBezTo>
                      <a:pt x="1014334" y="84944"/>
                      <a:pt x="994170" y="80611"/>
                      <a:pt x="974361" y="74951"/>
                    </a:cubicBezTo>
                    <a:cubicBezTo>
                      <a:pt x="959168" y="70610"/>
                      <a:pt x="929390" y="59961"/>
                      <a:pt x="929390" y="59961"/>
                    </a:cubicBezTo>
                  </a:path>
                </a:pathLst>
              </a:custGeom>
              <a:solidFill>
                <a:srgbClr val="6633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61797B06-C139-49E0-A02C-4A1D4B6E455C}"/>
                </a:ext>
              </a:extLst>
            </p:cNvPr>
            <p:cNvGrpSpPr/>
            <p:nvPr/>
          </p:nvGrpSpPr>
          <p:grpSpPr>
            <a:xfrm>
              <a:off x="9276486" y="2970224"/>
              <a:ext cx="1362589" cy="916325"/>
              <a:chOff x="304800" y="1981200"/>
              <a:chExt cx="8259580" cy="4648200"/>
            </a:xfrm>
            <a:solidFill>
              <a:schemeClr val="accent2">
                <a:lumMod val="50000"/>
              </a:schemeClr>
            </a:solidFill>
          </p:grpSpPr>
          <p:sp>
            <p:nvSpPr>
              <p:cNvPr id="144" name="Rounded Rectangle 4">
                <a:extLst>
                  <a:ext uri="{FF2B5EF4-FFF2-40B4-BE49-F238E27FC236}">
                    <a16:creationId xmlns:a16="http://schemas.microsoft.com/office/drawing/2014/main" id="{48414E0E-D77A-4EFF-B755-BB79633AA6C5}"/>
                  </a:ext>
                </a:extLst>
              </p:cNvPr>
              <p:cNvSpPr/>
              <p:nvPr/>
            </p:nvSpPr>
            <p:spPr>
              <a:xfrm>
                <a:off x="1371600" y="5638800"/>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5">
                <a:extLst>
                  <a:ext uri="{FF2B5EF4-FFF2-40B4-BE49-F238E27FC236}">
                    <a16:creationId xmlns:a16="http://schemas.microsoft.com/office/drawing/2014/main" id="{74FC631D-F44B-45B5-AD88-FF88F9B76339}"/>
                  </a:ext>
                </a:extLst>
              </p:cNvPr>
              <p:cNvSpPr/>
              <p:nvPr/>
            </p:nvSpPr>
            <p:spPr>
              <a:xfrm>
                <a:off x="2895600" y="5638800"/>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6">
                <a:extLst>
                  <a:ext uri="{FF2B5EF4-FFF2-40B4-BE49-F238E27FC236}">
                    <a16:creationId xmlns:a16="http://schemas.microsoft.com/office/drawing/2014/main" id="{12E4B94E-486C-4F48-88C5-63D39F5B4D2B}"/>
                  </a:ext>
                </a:extLst>
              </p:cNvPr>
              <p:cNvSpPr/>
              <p:nvPr/>
            </p:nvSpPr>
            <p:spPr>
              <a:xfrm>
                <a:off x="4419600" y="3657600"/>
                <a:ext cx="1524000" cy="2971800"/>
              </a:xfrm>
              <a:prstGeom prst="roundRect">
                <a:avLst>
                  <a:gd name="adj" fmla="val 1863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7">
                <a:extLst>
                  <a:ext uri="{FF2B5EF4-FFF2-40B4-BE49-F238E27FC236}">
                    <a16:creationId xmlns:a16="http://schemas.microsoft.com/office/drawing/2014/main" id="{8AC54315-8289-4DDD-AB44-B8ED6F394100}"/>
                  </a:ext>
                </a:extLst>
              </p:cNvPr>
              <p:cNvSpPr/>
              <p:nvPr/>
            </p:nvSpPr>
            <p:spPr>
              <a:xfrm>
                <a:off x="5943600" y="5562600"/>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8">
                <a:extLst>
                  <a:ext uri="{FF2B5EF4-FFF2-40B4-BE49-F238E27FC236}">
                    <a16:creationId xmlns:a16="http://schemas.microsoft.com/office/drawing/2014/main" id="{DA4CE744-4AAA-4A18-B259-86F32A3CB5B7}"/>
                  </a:ext>
                </a:extLst>
              </p:cNvPr>
              <p:cNvSpPr/>
              <p:nvPr/>
            </p:nvSpPr>
            <p:spPr>
              <a:xfrm>
                <a:off x="381000" y="4648200"/>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9">
                <a:extLst>
                  <a:ext uri="{FF2B5EF4-FFF2-40B4-BE49-F238E27FC236}">
                    <a16:creationId xmlns:a16="http://schemas.microsoft.com/office/drawing/2014/main" id="{E4A189E9-AE8C-427C-98E9-703570106022}"/>
                  </a:ext>
                </a:extLst>
              </p:cNvPr>
              <p:cNvSpPr/>
              <p:nvPr/>
            </p:nvSpPr>
            <p:spPr>
              <a:xfrm>
                <a:off x="361013" y="5615066"/>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0">
                <a:extLst>
                  <a:ext uri="{FF2B5EF4-FFF2-40B4-BE49-F238E27FC236}">
                    <a16:creationId xmlns:a16="http://schemas.microsoft.com/office/drawing/2014/main" id="{32BF4BBF-DDA0-4EA2-ACB8-D4C90E6AF664}"/>
                  </a:ext>
                </a:extLst>
              </p:cNvPr>
              <p:cNvSpPr/>
              <p:nvPr/>
            </p:nvSpPr>
            <p:spPr>
              <a:xfrm>
                <a:off x="1857531" y="4670685"/>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1">
                <a:extLst>
                  <a:ext uri="{FF2B5EF4-FFF2-40B4-BE49-F238E27FC236}">
                    <a16:creationId xmlns:a16="http://schemas.microsoft.com/office/drawing/2014/main" id="{B98BF0EE-3C21-42F3-9097-07A83DCE7D0D}"/>
                  </a:ext>
                </a:extLst>
              </p:cNvPr>
              <p:cNvSpPr/>
              <p:nvPr/>
            </p:nvSpPr>
            <p:spPr>
              <a:xfrm>
                <a:off x="3352800" y="4648200"/>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2">
                <a:extLst>
                  <a:ext uri="{FF2B5EF4-FFF2-40B4-BE49-F238E27FC236}">
                    <a16:creationId xmlns:a16="http://schemas.microsoft.com/office/drawing/2014/main" id="{33A4D36A-5A24-4049-A405-63A059C20DD2}"/>
                  </a:ext>
                </a:extLst>
              </p:cNvPr>
              <p:cNvSpPr/>
              <p:nvPr/>
            </p:nvSpPr>
            <p:spPr>
              <a:xfrm>
                <a:off x="5943600" y="4572000"/>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3">
                <a:extLst>
                  <a:ext uri="{FF2B5EF4-FFF2-40B4-BE49-F238E27FC236}">
                    <a16:creationId xmlns:a16="http://schemas.microsoft.com/office/drawing/2014/main" id="{51116D37-DED5-4F82-A5CE-8C63089C2FA2}"/>
                  </a:ext>
                </a:extLst>
              </p:cNvPr>
              <p:cNvSpPr/>
              <p:nvPr/>
            </p:nvSpPr>
            <p:spPr>
              <a:xfrm>
                <a:off x="7467600" y="5562600"/>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4">
                <a:extLst>
                  <a:ext uri="{FF2B5EF4-FFF2-40B4-BE49-F238E27FC236}">
                    <a16:creationId xmlns:a16="http://schemas.microsoft.com/office/drawing/2014/main" id="{C4A9BC9E-11E1-4C11-9579-1E3BD78D39CA}"/>
                  </a:ext>
                </a:extLst>
              </p:cNvPr>
              <p:cNvSpPr/>
              <p:nvPr/>
            </p:nvSpPr>
            <p:spPr>
              <a:xfrm>
                <a:off x="7040380" y="4549515"/>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
                <a:extLst>
                  <a:ext uri="{FF2B5EF4-FFF2-40B4-BE49-F238E27FC236}">
                    <a16:creationId xmlns:a16="http://schemas.microsoft.com/office/drawing/2014/main" id="{EFF04111-805D-4519-9EEC-BA276BAA4ECF}"/>
                  </a:ext>
                </a:extLst>
              </p:cNvPr>
              <p:cNvSpPr/>
              <p:nvPr/>
            </p:nvSpPr>
            <p:spPr>
              <a:xfrm>
                <a:off x="1344118" y="3725056"/>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6">
                <a:extLst>
                  <a:ext uri="{FF2B5EF4-FFF2-40B4-BE49-F238E27FC236}">
                    <a16:creationId xmlns:a16="http://schemas.microsoft.com/office/drawing/2014/main" id="{3381D2ED-332A-4D7D-829F-4D192A33CCC3}"/>
                  </a:ext>
                </a:extLst>
              </p:cNvPr>
              <p:cNvSpPr/>
              <p:nvPr/>
            </p:nvSpPr>
            <p:spPr>
              <a:xfrm>
                <a:off x="2868118" y="3725056"/>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7">
                <a:extLst>
                  <a:ext uri="{FF2B5EF4-FFF2-40B4-BE49-F238E27FC236}">
                    <a16:creationId xmlns:a16="http://schemas.microsoft.com/office/drawing/2014/main" id="{56167C1E-4E2E-4031-A65C-CD15E820784D}"/>
                  </a:ext>
                </a:extLst>
              </p:cNvPr>
              <p:cNvSpPr/>
              <p:nvPr/>
            </p:nvSpPr>
            <p:spPr>
              <a:xfrm>
                <a:off x="353518" y="2734456"/>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8">
                <a:extLst>
                  <a:ext uri="{FF2B5EF4-FFF2-40B4-BE49-F238E27FC236}">
                    <a16:creationId xmlns:a16="http://schemas.microsoft.com/office/drawing/2014/main" id="{14F4BD92-5E3A-457D-A644-6C162EBA56B7}"/>
                  </a:ext>
                </a:extLst>
              </p:cNvPr>
              <p:cNvSpPr/>
              <p:nvPr/>
            </p:nvSpPr>
            <p:spPr>
              <a:xfrm>
                <a:off x="333531" y="3701322"/>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9">
                <a:extLst>
                  <a:ext uri="{FF2B5EF4-FFF2-40B4-BE49-F238E27FC236}">
                    <a16:creationId xmlns:a16="http://schemas.microsoft.com/office/drawing/2014/main" id="{F089B1CC-B08C-4F52-9D69-408061E30FB0}"/>
                  </a:ext>
                </a:extLst>
              </p:cNvPr>
              <p:cNvSpPr/>
              <p:nvPr/>
            </p:nvSpPr>
            <p:spPr>
              <a:xfrm>
                <a:off x="1830049" y="2756941"/>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20">
                <a:extLst>
                  <a:ext uri="{FF2B5EF4-FFF2-40B4-BE49-F238E27FC236}">
                    <a16:creationId xmlns:a16="http://schemas.microsoft.com/office/drawing/2014/main" id="{B406456A-2A23-4DE8-9C47-FDBFF766C4EF}"/>
                  </a:ext>
                </a:extLst>
              </p:cNvPr>
              <p:cNvSpPr/>
              <p:nvPr/>
            </p:nvSpPr>
            <p:spPr>
              <a:xfrm>
                <a:off x="3325318" y="2734456"/>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21">
                <a:extLst>
                  <a:ext uri="{FF2B5EF4-FFF2-40B4-BE49-F238E27FC236}">
                    <a16:creationId xmlns:a16="http://schemas.microsoft.com/office/drawing/2014/main" id="{F2720C02-10A3-4918-A540-9A8646CA9F07}"/>
                  </a:ext>
                </a:extLst>
              </p:cNvPr>
              <p:cNvSpPr/>
              <p:nvPr/>
            </p:nvSpPr>
            <p:spPr>
              <a:xfrm>
                <a:off x="4377128" y="2720715"/>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22">
                <a:extLst>
                  <a:ext uri="{FF2B5EF4-FFF2-40B4-BE49-F238E27FC236}">
                    <a16:creationId xmlns:a16="http://schemas.microsoft.com/office/drawing/2014/main" id="{C242B2B4-8575-401B-B791-CA4FC034ACDD}"/>
                  </a:ext>
                </a:extLst>
              </p:cNvPr>
              <p:cNvSpPr/>
              <p:nvPr/>
            </p:nvSpPr>
            <p:spPr>
              <a:xfrm>
                <a:off x="5853659" y="2743200"/>
                <a:ext cx="1524000"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23">
                <a:extLst>
                  <a:ext uri="{FF2B5EF4-FFF2-40B4-BE49-F238E27FC236}">
                    <a16:creationId xmlns:a16="http://schemas.microsoft.com/office/drawing/2014/main" id="{9258D9A0-4E73-4D66-AA3A-7F79084BF73F}"/>
                  </a:ext>
                </a:extLst>
              </p:cNvPr>
              <p:cNvSpPr/>
              <p:nvPr/>
            </p:nvSpPr>
            <p:spPr>
              <a:xfrm>
                <a:off x="7348928" y="2720715"/>
                <a:ext cx="1086787" cy="99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24">
                <a:extLst>
                  <a:ext uri="{FF2B5EF4-FFF2-40B4-BE49-F238E27FC236}">
                    <a16:creationId xmlns:a16="http://schemas.microsoft.com/office/drawing/2014/main" id="{A74EF502-FAC0-4C7B-BCA5-BEE2C4D18B73}"/>
                  </a:ext>
                </a:extLst>
              </p:cNvPr>
              <p:cNvSpPr/>
              <p:nvPr/>
            </p:nvSpPr>
            <p:spPr>
              <a:xfrm>
                <a:off x="5914869" y="3657599"/>
                <a:ext cx="1524000" cy="8919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25">
                <a:extLst>
                  <a:ext uri="{FF2B5EF4-FFF2-40B4-BE49-F238E27FC236}">
                    <a16:creationId xmlns:a16="http://schemas.microsoft.com/office/drawing/2014/main" id="{E2E92687-7EA5-4547-8A65-9D05D5813EE5}"/>
                  </a:ext>
                </a:extLst>
              </p:cNvPr>
              <p:cNvSpPr/>
              <p:nvPr/>
            </p:nvSpPr>
            <p:spPr>
              <a:xfrm>
                <a:off x="7391400" y="3657600"/>
                <a:ext cx="11430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27">
                <a:extLst>
                  <a:ext uri="{FF2B5EF4-FFF2-40B4-BE49-F238E27FC236}">
                    <a16:creationId xmlns:a16="http://schemas.microsoft.com/office/drawing/2014/main" id="{5AD95BAC-EBB3-4964-829E-9ED7B91A0F98}"/>
                  </a:ext>
                </a:extLst>
              </p:cNvPr>
              <p:cNvSpPr/>
              <p:nvPr/>
            </p:nvSpPr>
            <p:spPr>
              <a:xfrm>
                <a:off x="1447800" y="3429000"/>
                <a:ext cx="1143000" cy="1600200"/>
              </a:xfrm>
              <a:prstGeom prst="roundRect">
                <a:avLst>
                  <a:gd name="adj" fmla="val 23552"/>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28">
                <a:extLst>
                  <a:ext uri="{FF2B5EF4-FFF2-40B4-BE49-F238E27FC236}">
                    <a16:creationId xmlns:a16="http://schemas.microsoft.com/office/drawing/2014/main" id="{DF2B19EC-B6AC-4F6A-BE0B-D32B97DF2A9F}"/>
                  </a:ext>
                </a:extLst>
              </p:cNvPr>
              <p:cNvSpPr/>
              <p:nvPr/>
            </p:nvSpPr>
            <p:spPr>
              <a:xfrm>
                <a:off x="304800" y="1981200"/>
                <a:ext cx="8229600" cy="7620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3AB38BD1-2179-4A2B-9C0D-DB0AD14EC3E8}"/>
                </a:ext>
              </a:extLst>
            </p:cNvPr>
            <p:cNvGrpSpPr/>
            <p:nvPr/>
          </p:nvGrpSpPr>
          <p:grpSpPr>
            <a:xfrm>
              <a:off x="9531700" y="3253943"/>
              <a:ext cx="85071" cy="300752"/>
              <a:chOff x="6248400" y="381000"/>
              <a:chExt cx="1972423" cy="5860789"/>
            </a:xfrm>
          </p:grpSpPr>
          <p:grpSp>
            <p:nvGrpSpPr>
              <p:cNvPr id="110" name="Group 56">
                <a:extLst>
                  <a:ext uri="{FF2B5EF4-FFF2-40B4-BE49-F238E27FC236}">
                    <a16:creationId xmlns:a16="http://schemas.microsoft.com/office/drawing/2014/main" id="{D4417875-A933-49BF-9AF9-F7D5EF2C25F3}"/>
                  </a:ext>
                </a:extLst>
              </p:cNvPr>
              <p:cNvGrpSpPr/>
              <p:nvPr/>
            </p:nvGrpSpPr>
            <p:grpSpPr>
              <a:xfrm>
                <a:off x="6324600" y="381000"/>
                <a:ext cx="1896223" cy="3733800"/>
                <a:chOff x="3153391" y="2590800"/>
                <a:chExt cx="1896223" cy="3733800"/>
              </a:xfrm>
            </p:grpSpPr>
            <p:sp>
              <p:nvSpPr>
                <p:cNvPr id="115" name="Moon 114">
                  <a:extLst>
                    <a:ext uri="{FF2B5EF4-FFF2-40B4-BE49-F238E27FC236}">
                      <a16:creationId xmlns:a16="http://schemas.microsoft.com/office/drawing/2014/main" id="{FA40AC40-6882-4863-BAA9-E78E3E7ADFDE}"/>
                    </a:ext>
                  </a:extLst>
                </p:cNvPr>
                <p:cNvSpPr/>
                <p:nvPr/>
              </p:nvSpPr>
              <p:spPr>
                <a:xfrm>
                  <a:off x="4038600" y="3962400"/>
                  <a:ext cx="304800" cy="23622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53">
                  <a:extLst>
                    <a:ext uri="{FF2B5EF4-FFF2-40B4-BE49-F238E27FC236}">
                      <a16:creationId xmlns:a16="http://schemas.microsoft.com/office/drawing/2014/main" id="{E35D01DA-F78A-4ABE-B13B-D1B135797A04}"/>
                    </a:ext>
                  </a:extLst>
                </p:cNvPr>
                <p:cNvGrpSpPr/>
                <p:nvPr/>
              </p:nvGrpSpPr>
              <p:grpSpPr>
                <a:xfrm>
                  <a:off x="3276600" y="2590800"/>
                  <a:ext cx="1773014" cy="1762839"/>
                  <a:chOff x="2798986" y="3113961"/>
                  <a:chExt cx="2636731" cy="2601039"/>
                </a:xfrm>
              </p:grpSpPr>
              <p:sp>
                <p:nvSpPr>
                  <p:cNvPr id="118" name="Teardrop 117">
                    <a:extLst>
                      <a:ext uri="{FF2B5EF4-FFF2-40B4-BE49-F238E27FC236}">
                        <a16:creationId xmlns:a16="http://schemas.microsoft.com/office/drawing/2014/main" id="{81CC074D-5F55-43FA-BCEB-69BB229AB764}"/>
                      </a:ext>
                    </a:extLst>
                  </p:cNvPr>
                  <p:cNvSpPr/>
                  <p:nvPr/>
                </p:nvSpPr>
                <p:spPr>
                  <a:xfrm>
                    <a:off x="2971800" y="4495800"/>
                    <a:ext cx="1219200" cy="1219200"/>
                  </a:xfrm>
                  <a:prstGeom prst="teardrop">
                    <a:avLst>
                      <a:gd name="adj" fmla="val 119672"/>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ardrop 118">
                    <a:extLst>
                      <a:ext uri="{FF2B5EF4-FFF2-40B4-BE49-F238E27FC236}">
                        <a16:creationId xmlns:a16="http://schemas.microsoft.com/office/drawing/2014/main" id="{8119FDA3-8B55-455F-97F9-0F23B9C6A30F}"/>
                      </a:ext>
                    </a:extLst>
                  </p:cNvPr>
                  <p:cNvSpPr/>
                  <p:nvPr/>
                </p:nvSpPr>
                <p:spPr>
                  <a:xfrm rot="9070751">
                    <a:off x="3799761" y="3113961"/>
                    <a:ext cx="1219200" cy="1219200"/>
                  </a:xfrm>
                  <a:prstGeom prst="teardrop">
                    <a:avLst>
                      <a:gd name="adj" fmla="val 119672"/>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ardrop 119">
                    <a:extLst>
                      <a:ext uri="{FF2B5EF4-FFF2-40B4-BE49-F238E27FC236}">
                        <a16:creationId xmlns:a16="http://schemas.microsoft.com/office/drawing/2014/main" id="{322BDDFD-8ADA-46AD-A4E3-F1AF798FF2DE}"/>
                      </a:ext>
                    </a:extLst>
                  </p:cNvPr>
                  <p:cNvSpPr/>
                  <p:nvPr/>
                </p:nvSpPr>
                <p:spPr>
                  <a:xfrm rot="3807070">
                    <a:off x="2798986" y="3484787"/>
                    <a:ext cx="1219200" cy="1219200"/>
                  </a:xfrm>
                  <a:prstGeom prst="teardrop">
                    <a:avLst>
                      <a:gd name="adj" fmla="val 119672"/>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ardrop 120">
                    <a:extLst>
                      <a:ext uri="{FF2B5EF4-FFF2-40B4-BE49-F238E27FC236}">
                        <a16:creationId xmlns:a16="http://schemas.microsoft.com/office/drawing/2014/main" id="{E70F4AB2-9A4C-4902-A41B-0DA589A71A7E}"/>
                      </a:ext>
                    </a:extLst>
                  </p:cNvPr>
                  <p:cNvSpPr/>
                  <p:nvPr/>
                </p:nvSpPr>
                <p:spPr>
                  <a:xfrm rot="15967809">
                    <a:off x="4154553" y="4459352"/>
                    <a:ext cx="1219200" cy="1219200"/>
                  </a:xfrm>
                  <a:prstGeom prst="teardrop">
                    <a:avLst>
                      <a:gd name="adj" fmla="val 119672"/>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ardrop 121">
                    <a:extLst>
                      <a:ext uri="{FF2B5EF4-FFF2-40B4-BE49-F238E27FC236}">
                        <a16:creationId xmlns:a16="http://schemas.microsoft.com/office/drawing/2014/main" id="{095F43DD-DBEB-4B14-87A1-D7E5D42F4E1C}"/>
                      </a:ext>
                    </a:extLst>
                  </p:cNvPr>
                  <p:cNvSpPr/>
                  <p:nvPr/>
                </p:nvSpPr>
                <p:spPr>
                  <a:xfrm rot="12380960">
                    <a:off x="4355890" y="3769308"/>
                    <a:ext cx="1079827" cy="995784"/>
                  </a:xfrm>
                  <a:prstGeom prst="teardrop">
                    <a:avLst>
                      <a:gd name="adj" fmla="val 119672"/>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16-Point Star 146">
                    <a:extLst>
                      <a:ext uri="{FF2B5EF4-FFF2-40B4-BE49-F238E27FC236}">
                        <a16:creationId xmlns:a16="http://schemas.microsoft.com/office/drawing/2014/main" id="{BF2AAFCB-5B4F-419B-8B70-10DAC770F183}"/>
                      </a:ext>
                    </a:extLst>
                  </p:cNvPr>
                  <p:cNvSpPr/>
                  <p:nvPr/>
                </p:nvSpPr>
                <p:spPr>
                  <a:xfrm>
                    <a:off x="3657600" y="4114800"/>
                    <a:ext cx="990600" cy="914400"/>
                  </a:xfrm>
                  <a:prstGeom prst="star16">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Wave 116">
                  <a:extLst>
                    <a:ext uri="{FF2B5EF4-FFF2-40B4-BE49-F238E27FC236}">
                      <a16:creationId xmlns:a16="http://schemas.microsoft.com/office/drawing/2014/main" id="{415BF129-DCD4-4A45-85AC-342EB2E9C474}"/>
                    </a:ext>
                  </a:extLst>
                </p:cNvPr>
                <p:cNvSpPr/>
                <p:nvPr/>
              </p:nvSpPr>
              <p:spPr>
                <a:xfrm rot="1604399">
                  <a:off x="3153391" y="4664842"/>
                  <a:ext cx="914400" cy="685800"/>
                </a:xfrm>
                <a:prstGeom prst="wave">
                  <a:avLst>
                    <a:gd name="adj1" fmla="val 20000"/>
                    <a:gd name="adj2" fmla="val -10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9">
                <a:extLst>
                  <a:ext uri="{FF2B5EF4-FFF2-40B4-BE49-F238E27FC236}">
                    <a16:creationId xmlns:a16="http://schemas.microsoft.com/office/drawing/2014/main" id="{48265458-A31D-485C-ACCB-0B64A1B0E812}"/>
                  </a:ext>
                </a:extLst>
              </p:cNvPr>
              <p:cNvGrpSpPr/>
              <p:nvPr/>
            </p:nvGrpSpPr>
            <p:grpSpPr>
              <a:xfrm>
                <a:off x="6248400" y="3276600"/>
                <a:ext cx="1893311" cy="2965189"/>
                <a:chOff x="3068298" y="3810000"/>
                <a:chExt cx="1439859" cy="2263150"/>
              </a:xfrm>
            </p:grpSpPr>
            <p:sp>
              <p:nvSpPr>
                <p:cNvPr id="112" name="Rounded Rectangle 135">
                  <a:extLst>
                    <a:ext uri="{FF2B5EF4-FFF2-40B4-BE49-F238E27FC236}">
                      <a16:creationId xmlns:a16="http://schemas.microsoft.com/office/drawing/2014/main" id="{C6A78507-98BA-4213-A524-8DE1CB55B726}"/>
                    </a:ext>
                  </a:extLst>
                </p:cNvPr>
                <p:cNvSpPr/>
                <p:nvPr/>
              </p:nvSpPr>
              <p:spPr>
                <a:xfrm>
                  <a:off x="3505200" y="3810000"/>
                  <a:ext cx="609600" cy="1219200"/>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ardrop 112">
                  <a:extLst>
                    <a:ext uri="{FF2B5EF4-FFF2-40B4-BE49-F238E27FC236}">
                      <a16:creationId xmlns:a16="http://schemas.microsoft.com/office/drawing/2014/main" id="{8B6B02A6-1CFB-4E65-BD3A-D099692AFDD4}"/>
                    </a:ext>
                  </a:extLst>
                </p:cNvPr>
                <p:cNvSpPr/>
                <p:nvPr/>
              </p:nvSpPr>
              <p:spPr>
                <a:xfrm rot="19086990">
                  <a:off x="3068298" y="4646040"/>
                  <a:ext cx="1439859" cy="1427110"/>
                </a:xfrm>
                <a:prstGeom prst="teardrop">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316135C-C476-4FBB-9395-71A27E1A51C9}"/>
                    </a:ext>
                  </a:extLst>
                </p:cNvPr>
                <p:cNvSpPr/>
                <p:nvPr/>
              </p:nvSpPr>
              <p:spPr>
                <a:xfrm>
                  <a:off x="3581400" y="4114800"/>
                  <a:ext cx="457200" cy="990600"/>
                </a:xfrm>
                <a:prstGeom prst="ellipse">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 name="Group 104">
              <a:extLst>
                <a:ext uri="{FF2B5EF4-FFF2-40B4-BE49-F238E27FC236}">
                  <a16:creationId xmlns:a16="http://schemas.microsoft.com/office/drawing/2014/main" id="{4530BFAC-DF1C-4774-BFE7-ADCE835CD7E7}"/>
                </a:ext>
              </a:extLst>
            </p:cNvPr>
            <p:cNvGrpSpPr/>
            <p:nvPr/>
          </p:nvGrpSpPr>
          <p:grpSpPr>
            <a:xfrm>
              <a:off x="8957467" y="3608203"/>
              <a:ext cx="319018" cy="354259"/>
              <a:chOff x="7185317" y="571382"/>
              <a:chExt cx="1433175" cy="1409818"/>
            </a:xfrm>
            <a:solidFill>
              <a:schemeClr val="accent6">
                <a:lumMod val="60000"/>
                <a:lumOff val="40000"/>
              </a:schemeClr>
            </a:solidFill>
          </p:grpSpPr>
          <p:sp>
            <p:nvSpPr>
              <p:cNvPr id="106" name="Moon 105">
                <a:extLst>
                  <a:ext uri="{FF2B5EF4-FFF2-40B4-BE49-F238E27FC236}">
                    <a16:creationId xmlns:a16="http://schemas.microsoft.com/office/drawing/2014/main" id="{90CF4331-E9D5-479D-AA90-7E017E062E16}"/>
                  </a:ext>
                </a:extLst>
              </p:cNvPr>
              <p:cNvSpPr/>
              <p:nvPr/>
            </p:nvSpPr>
            <p:spPr>
              <a:xfrm>
                <a:off x="7543800" y="609600"/>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a:extLst>
                  <a:ext uri="{FF2B5EF4-FFF2-40B4-BE49-F238E27FC236}">
                    <a16:creationId xmlns:a16="http://schemas.microsoft.com/office/drawing/2014/main" id="{11776642-A2E9-4C13-B2A4-8B9E1AE62722}"/>
                  </a:ext>
                </a:extLst>
              </p:cNvPr>
              <p:cNvSpPr/>
              <p:nvPr/>
            </p:nvSpPr>
            <p:spPr>
              <a:xfrm rot="2635937">
                <a:off x="7856492" y="57138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a:extLst>
                  <a:ext uri="{FF2B5EF4-FFF2-40B4-BE49-F238E27FC236}">
                    <a16:creationId xmlns:a16="http://schemas.microsoft.com/office/drawing/2014/main" id="{A08CCB18-E7FA-4074-88EB-2FB9F524B4F5}"/>
                  </a:ext>
                </a:extLst>
              </p:cNvPr>
              <p:cNvSpPr/>
              <p:nvPr/>
            </p:nvSpPr>
            <p:spPr>
              <a:xfrm rot="17463133" flipH="1">
                <a:off x="7375817" y="751362"/>
                <a:ext cx="762000" cy="11430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ardrop 108">
                <a:extLst>
                  <a:ext uri="{FF2B5EF4-FFF2-40B4-BE49-F238E27FC236}">
                    <a16:creationId xmlns:a16="http://schemas.microsoft.com/office/drawing/2014/main" id="{3CC79673-3A6C-4E4D-BFCC-ECD12CD22876}"/>
                  </a:ext>
                </a:extLst>
              </p:cNvPr>
              <p:cNvSpPr/>
              <p:nvPr/>
            </p:nvSpPr>
            <p:spPr>
              <a:xfrm>
                <a:off x="7772400" y="1066800"/>
                <a:ext cx="457200" cy="914400"/>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189">
            <a:extLst>
              <a:ext uri="{FF2B5EF4-FFF2-40B4-BE49-F238E27FC236}">
                <a16:creationId xmlns:a16="http://schemas.microsoft.com/office/drawing/2014/main" id="{856D6FB9-7084-4BD0-8094-C4DA56C216D6}"/>
              </a:ext>
            </a:extLst>
          </p:cNvPr>
          <p:cNvGrpSpPr/>
          <p:nvPr/>
        </p:nvGrpSpPr>
        <p:grpSpPr>
          <a:xfrm>
            <a:off x="3965830" y="2634160"/>
            <a:ext cx="1702450" cy="1702450"/>
            <a:chOff x="2726659" y="4091768"/>
            <a:chExt cx="2667000" cy="2667000"/>
          </a:xfrm>
        </p:grpSpPr>
        <p:sp>
          <p:nvSpPr>
            <p:cNvPr id="191" name="Oval 190">
              <a:extLst>
                <a:ext uri="{FF2B5EF4-FFF2-40B4-BE49-F238E27FC236}">
                  <a16:creationId xmlns:a16="http://schemas.microsoft.com/office/drawing/2014/main" id="{5D14A8FE-8225-438A-A0D7-2FEF66DDD2A6}"/>
                </a:ext>
              </a:extLst>
            </p:cNvPr>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64DB43CD-1EE1-41D6-BB00-ACF18BE5E54F}"/>
                </a:ext>
              </a:extLst>
            </p:cNvPr>
            <p:cNvGrpSpPr/>
            <p:nvPr/>
          </p:nvGrpSpPr>
          <p:grpSpPr>
            <a:xfrm>
              <a:off x="3092812" y="4636216"/>
              <a:ext cx="762000" cy="762000"/>
              <a:chOff x="1226056" y="2773679"/>
              <a:chExt cx="762000" cy="762000"/>
            </a:xfrm>
          </p:grpSpPr>
          <p:sp>
            <p:nvSpPr>
              <p:cNvPr id="201" name="Oval 200">
                <a:extLst>
                  <a:ext uri="{FF2B5EF4-FFF2-40B4-BE49-F238E27FC236}">
                    <a16:creationId xmlns:a16="http://schemas.microsoft.com/office/drawing/2014/main" id="{70E08C7E-B505-4020-9E8F-C1D8BCB7A9AC}"/>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1E31CC3-F6AA-4867-8C3C-8F51A2AE931A}"/>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3571466A-F245-4849-B93E-0C9B1D12EA70}"/>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B7F3875-7535-4543-B2D0-A37DFF63B341}"/>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AD9940F7-7E50-417F-89EB-AA3AFE0CB083}"/>
                </a:ext>
              </a:extLst>
            </p:cNvPr>
            <p:cNvGrpSpPr/>
            <p:nvPr/>
          </p:nvGrpSpPr>
          <p:grpSpPr>
            <a:xfrm flipH="1">
              <a:off x="4133970" y="4637947"/>
              <a:ext cx="762000" cy="762000"/>
              <a:chOff x="1226056" y="2773679"/>
              <a:chExt cx="762000" cy="762000"/>
            </a:xfrm>
          </p:grpSpPr>
          <p:sp>
            <p:nvSpPr>
              <p:cNvPr id="197" name="Oval 196">
                <a:extLst>
                  <a:ext uri="{FF2B5EF4-FFF2-40B4-BE49-F238E27FC236}">
                    <a16:creationId xmlns:a16="http://schemas.microsoft.com/office/drawing/2014/main" id="{810E4824-3611-401C-8639-7BDDF69FF151}"/>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D68F391D-FF9C-4E08-9E53-4B9571930E3C}"/>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6749A27C-3582-4B05-A250-EB672CB9DC82}"/>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49590436-1F48-47E5-8FCE-385A0FF9BE09}"/>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Moon 193">
              <a:extLst>
                <a:ext uri="{FF2B5EF4-FFF2-40B4-BE49-F238E27FC236}">
                  <a16:creationId xmlns:a16="http://schemas.microsoft.com/office/drawing/2014/main" id="{7EBF139A-4B8F-4486-AEDE-DBE60ABC2E44}"/>
                </a:ext>
              </a:extLst>
            </p:cNvPr>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Moon 194">
              <a:extLst>
                <a:ext uri="{FF2B5EF4-FFF2-40B4-BE49-F238E27FC236}">
                  <a16:creationId xmlns:a16="http://schemas.microsoft.com/office/drawing/2014/main" id="{ED65AD13-4AC8-42A0-8200-87436716AC43}"/>
                </a:ext>
              </a:extLst>
            </p:cNvPr>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Moon 195">
              <a:extLst>
                <a:ext uri="{FF2B5EF4-FFF2-40B4-BE49-F238E27FC236}">
                  <a16:creationId xmlns:a16="http://schemas.microsoft.com/office/drawing/2014/main" id="{EAE43CD9-6810-46D8-B4FA-1AD5A92FB384}"/>
                </a:ext>
              </a:extLst>
            </p:cNvPr>
            <p:cNvSpPr/>
            <p:nvPr/>
          </p:nvSpPr>
          <p:spPr>
            <a:xfrm rot="5400000">
              <a:off x="3852575" y="5450740"/>
              <a:ext cx="405949" cy="1147256"/>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8" name="Rectangle 97">
            <a:extLst>
              <a:ext uri="{FF2B5EF4-FFF2-40B4-BE49-F238E27FC236}">
                <a16:creationId xmlns:a16="http://schemas.microsoft.com/office/drawing/2014/main" id="{6BAF7B43-5E23-4029-896D-5BFBD62C8A8F}"/>
              </a:ext>
            </a:extLst>
          </p:cNvPr>
          <p:cNvSpPr/>
          <p:nvPr/>
        </p:nvSpPr>
        <p:spPr>
          <a:xfrm>
            <a:off x="919093" y="3814702"/>
            <a:ext cx="2604046" cy="369332"/>
          </a:xfrm>
          <a:prstGeom prst="rect">
            <a:avLst/>
          </a:prstGeom>
        </p:spPr>
        <p:txBody>
          <a:bodyPr wrap="none">
            <a:spAutoFit/>
          </a:bodyPr>
          <a:lstStyle/>
          <a:p>
            <a:r>
              <a:rPr lang="en-US" b="0" i="0" dirty="0">
                <a:solidFill>
                  <a:schemeClr val="bg1"/>
                </a:solidFill>
                <a:effectLst/>
                <a:latin typeface="Abadi" panose="020B0604020104020204" pitchFamily="34" charset="0"/>
              </a:rPr>
              <a:t>“let your light so shine” </a:t>
            </a:r>
            <a:endParaRPr lang="en-US" dirty="0">
              <a:solidFill>
                <a:schemeClr val="bg1"/>
              </a:solidFill>
            </a:endParaRPr>
          </a:p>
        </p:txBody>
      </p:sp>
      <p:sp>
        <p:nvSpPr>
          <p:cNvPr id="17408" name="Rectangle 17407">
            <a:extLst>
              <a:ext uri="{FF2B5EF4-FFF2-40B4-BE49-F238E27FC236}">
                <a16:creationId xmlns:a16="http://schemas.microsoft.com/office/drawing/2014/main" id="{73E9D175-A9FF-4045-87FF-B61803C2903F}"/>
              </a:ext>
            </a:extLst>
          </p:cNvPr>
          <p:cNvSpPr/>
          <p:nvPr/>
        </p:nvSpPr>
        <p:spPr>
          <a:xfrm>
            <a:off x="3516506" y="4357909"/>
            <a:ext cx="2489784" cy="292388"/>
          </a:xfrm>
          <a:prstGeom prst="rect">
            <a:avLst/>
          </a:prstGeom>
        </p:spPr>
        <p:txBody>
          <a:bodyPr wrap="none">
            <a:spAutoFit/>
          </a:bodyPr>
          <a:lstStyle/>
          <a:p>
            <a:r>
              <a:rPr lang="en-US" sz="1300" dirty="0">
                <a:solidFill>
                  <a:srgbClr val="333333"/>
                </a:solidFill>
                <a:latin typeface="Abadi" panose="020B0604020104020204" pitchFamily="34" charset="0"/>
              </a:rPr>
              <a:t>A</a:t>
            </a:r>
            <a:r>
              <a:rPr lang="en-US" sz="1300" b="0" i="0" dirty="0">
                <a:solidFill>
                  <a:srgbClr val="333333"/>
                </a:solidFill>
                <a:effectLst/>
                <a:latin typeface="Abadi" panose="020B0604020104020204" pitchFamily="34" charset="0"/>
              </a:rPr>
              <a:t>void having a sad countenance</a:t>
            </a:r>
            <a:endParaRPr lang="en-US" sz="1300" dirty="0"/>
          </a:p>
        </p:txBody>
      </p:sp>
      <p:sp>
        <p:nvSpPr>
          <p:cNvPr id="17409" name="Rectangle 17408">
            <a:extLst>
              <a:ext uri="{FF2B5EF4-FFF2-40B4-BE49-F238E27FC236}">
                <a16:creationId xmlns:a16="http://schemas.microsoft.com/office/drawing/2014/main" id="{4080D947-4970-42EC-9ED0-F97A29D6DF93}"/>
              </a:ext>
            </a:extLst>
          </p:cNvPr>
          <p:cNvSpPr/>
          <p:nvPr/>
        </p:nvSpPr>
        <p:spPr>
          <a:xfrm>
            <a:off x="6524062" y="3443510"/>
            <a:ext cx="1758815" cy="369332"/>
          </a:xfrm>
          <a:prstGeom prst="rect">
            <a:avLst/>
          </a:prstGeom>
        </p:spPr>
        <p:txBody>
          <a:bodyPr wrap="none">
            <a:spAutoFit/>
          </a:bodyPr>
          <a:lstStyle/>
          <a:p>
            <a:r>
              <a:rPr lang="en-US" b="0" i="0" dirty="0">
                <a:solidFill>
                  <a:schemeClr val="bg1"/>
                </a:solidFill>
                <a:effectLst/>
                <a:latin typeface="Abadi" panose="020B0604020104020204" pitchFamily="34" charset="0"/>
              </a:rPr>
              <a:t> Judging others</a:t>
            </a:r>
            <a:endParaRPr lang="en-US" dirty="0">
              <a:solidFill>
                <a:schemeClr val="bg1"/>
              </a:solidFill>
            </a:endParaRPr>
          </a:p>
        </p:txBody>
      </p:sp>
      <p:sp>
        <p:nvSpPr>
          <p:cNvPr id="17411" name="Rectangle 17410">
            <a:extLst>
              <a:ext uri="{FF2B5EF4-FFF2-40B4-BE49-F238E27FC236}">
                <a16:creationId xmlns:a16="http://schemas.microsoft.com/office/drawing/2014/main" id="{519A968E-AC04-44D5-AA00-D3ECC346A8EC}"/>
              </a:ext>
            </a:extLst>
          </p:cNvPr>
          <p:cNvSpPr/>
          <p:nvPr/>
        </p:nvSpPr>
        <p:spPr>
          <a:xfrm>
            <a:off x="8827130" y="2291023"/>
            <a:ext cx="2516862" cy="692497"/>
          </a:xfrm>
          <a:prstGeom prst="rect">
            <a:avLst/>
          </a:prstGeom>
        </p:spPr>
        <p:txBody>
          <a:bodyPr wrap="square">
            <a:spAutoFit/>
          </a:bodyPr>
          <a:lstStyle/>
          <a:p>
            <a:pPr algn="ctr"/>
            <a:r>
              <a:rPr lang="en-US" sz="1300" dirty="0">
                <a:solidFill>
                  <a:srgbClr val="333333"/>
                </a:solidFill>
                <a:latin typeface="Abadi" panose="020B0604020104020204" pitchFamily="34" charset="0"/>
              </a:rPr>
              <a:t>S</a:t>
            </a:r>
            <a:r>
              <a:rPr lang="en-US" sz="1300" b="0" i="0" dirty="0">
                <a:solidFill>
                  <a:srgbClr val="333333"/>
                </a:solidFill>
                <a:effectLst/>
                <a:latin typeface="Abadi" panose="020B0604020104020204" pitchFamily="34" charset="0"/>
              </a:rPr>
              <a:t>piritual condition and blessings of those who obey the Savior’s commandments</a:t>
            </a:r>
            <a:endParaRPr lang="en-US" sz="1300" dirty="0"/>
          </a:p>
        </p:txBody>
      </p:sp>
      <p:sp>
        <p:nvSpPr>
          <p:cNvPr id="17413" name="Rectangle 17412">
            <a:extLst>
              <a:ext uri="{FF2B5EF4-FFF2-40B4-BE49-F238E27FC236}">
                <a16:creationId xmlns:a16="http://schemas.microsoft.com/office/drawing/2014/main" id="{220FA33A-2746-46DE-92C8-A3B5548705DC}"/>
              </a:ext>
            </a:extLst>
          </p:cNvPr>
          <p:cNvSpPr/>
          <p:nvPr/>
        </p:nvSpPr>
        <p:spPr>
          <a:xfrm>
            <a:off x="1281869" y="5543914"/>
            <a:ext cx="1707519" cy="369332"/>
          </a:xfrm>
          <a:prstGeom prst="rect">
            <a:avLst/>
          </a:prstGeom>
        </p:spPr>
        <p:txBody>
          <a:bodyPr wrap="none">
            <a:spAutoFit/>
          </a:bodyPr>
          <a:lstStyle/>
          <a:p>
            <a:r>
              <a:rPr lang="en-US" dirty="0">
                <a:solidFill>
                  <a:srgbClr val="0091BC"/>
                </a:solidFill>
                <a:latin typeface="Abadi" panose="020B0604020104020204" pitchFamily="34" charset="0"/>
              </a:rPr>
              <a:t>3 Nephi 12:16</a:t>
            </a:r>
            <a:r>
              <a:rPr lang="en-US" b="0" i="0" dirty="0">
                <a:solidFill>
                  <a:srgbClr val="333333"/>
                </a:solidFill>
                <a:effectLst/>
                <a:latin typeface="Abadi" panose="020B0604020104020204" pitchFamily="34" charset="0"/>
              </a:rPr>
              <a:t>.</a:t>
            </a:r>
            <a:endParaRPr lang="en-US" dirty="0"/>
          </a:p>
        </p:txBody>
      </p:sp>
      <p:sp>
        <p:nvSpPr>
          <p:cNvPr id="212" name="Rectangle 211">
            <a:extLst>
              <a:ext uri="{FF2B5EF4-FFF2-40B4-BE49-F238E27FC236}">
                <a16:creationId xmlns:a16="http://schemas.microsoft.com/office/drawing/2014/main" id="{CB2431B5-B9C4-46F0-8C71-05A7B84134A4}"/>
              </a:ext>
            </a:extLst>
          </p:cNvPr>
          <p:cNvSpPr/>
          <p:nvPr/>
        </p:nvSpPr>
        <p:spPr>
          <a:xfrm>
            <a:off x="3990867" y="5524801"/>
            <a:ext cx="1707519" cy="369332"/>
          </a:xfrm>
          <a:prstGeom prst="rect">
            <a:avLst/>
          </a:prstGeom>
        </p:spPr>
        <p:txBody>
          <a:bodyPr wrap="none">
            <a:spAutoFit/>
          </a:bodyPr>
          <a:lstStyle/>
          <a:p>
            <a:r>
              <a:rPr lang="en-US" dirty="0">
                <a:solidFill>
                  <a:srgbClr val="0091BC"/>
                </a:solidFill>
                <a:latin typeface="Abadi" panose="020B0604020104020204" pitchFamily="34" charset="0"/>
              </a:rPr>
              <a:t>3 Nephi 13:16</a:t>
            </a:r>
            <a:r>
              <a:rPr lang="en-US" b="0" i="0" dirty="0">
                <a:solidFill>
                  <a:srgbClr val="333333"/>
                </a:solidFill>
                <a:effectLst/>
                <a:latin typeface="Abadi" panose="020B0604020104020204" pitchFamily="34" charset="0"/>
              </a:rPr>
              <a:t>.</a:t>
            </a:r>
            <a:endParaRPr lang="en-US" dirty="0"/>
          </a:p>
        </p:txBody>
      </p:sp>
      <p:sp>
        <p:nvSpPr>
          <p:cNvPr id="213" name="Rectangle 212">
            <a:extLst>
              <a:ext uri="{FF2B5EF4-FFF2-40B4-BE49-F238E27FC236}">
                <a16:creationId xmlns:a16="http://schemas.microsoft.com/office/drawing/2014/main" id="{73B7DDCD-A767-417C-A5C0-EAF5BC06A6A9}"/>
              </a:ext>
            </a:extLst>
          </p:cNvPr>
          <p:cNvSpPr/>
          <p:nvPr/>
        </p:nvSpPr>
        <p:spPr>
          <a:xfrm>
            <a:off x="6616737" y="5505688"/>
            <a:ext cx="1784463" cy="369332"/>
          </a:xfrm>
          <a:prstGeom prst="rect">
            <a:avLst/>
          </a:prstGeom>
        </p:spPr>
        <p:txBody>
          <a:bodyPr wrap="none">
            <a:spAutoFit/>
          </a:bodyPr>
          <a:lstStyle/>
          <a:p>
            <a:r>
              <a:rPr lang="en-US" dirty="0">
                <a:solidFill>
                  <a:srgbClr val="0091BC"/>
                </a:solidFill>
                <a:latin typeface="Abadi" panose="020B0604020104020204" pitchFamily="34" charset="0"/>
              </a:rPr>
              <a:t>3 Nephi 14:2-5</a:t>
            </a:r>
            <a:r>
              <a:rPr lang="en-US" b="0" i="0" dirty="0">
                <a:solidFill>
                  <a:srgbClr val="333333"/>
                </a:solidFill>
                <a:effectLst/>
                <a:latin typeface="Abadi" panose="020B0604020104020204" pitchFamily="34" charset="0"/>
              </a:rPr>
              <a:t>.</a:t>
            </a:r>
            <a:endParaRPr lang="en-US" dirty="0"/>
          </a:p>
        </p:txBody>
      </p:sp>
      <p:sp>
        <p:nvSpPr>
          <p:cNvPr id="214" name="Rectangle 213">
            <a:extLst>
              <a:ext uri="{FF2B5EF4-FFF2-40B4-BE49-F238E27FC236}">
                <a16:creationId xmlns:a16="http://schemas.microsoft.com/office/drawing/2014/main" id="{D688519F-3A4C-4A63-874C-DB0FF8EF2A58}"/>
              </a:ext>
            </a:extLst>
          </p:cNvPr>
          <p:cNvSpPr/>
          <p:nvPr/>
        </p:nvSpPr>
        <p:spPr>
          <a:xfrm>
            <a:off x="9408862" y="5486575"/>
            <a:ext cx="1646605" cy="369332"/>
          </a:xfrm>
          <a:prstGeom prst="rect">
            <a:avLst/>
          </a:prstGeom>
        </p:spPr>
        <p:txBody>
          <a:bodyPr wrap="none">
            <a:spAutoFit/>
          </a:bodyPr>
          <a:lstStyle/>
          <a:p>
            <a:r>
              <a:rPr lang="en-US" dirty="0">
                <a:solidFill>
                  <a:srgbClr val="0091BC"/>
                </a:solidFill>
                <a:latin typeface="Abadi" panose="020B0604020104020204" pitchFamily="34" charset="0"/>
              </a:rPr>
              <a:t>3 Nephi 14:24</a:t>
            </a:r>
            <a:endParaRPr lang="en-US" dirty="0"/>
          </a:p>
        </p:txBody>
      </p:sp>
      <p:sp>
        <p:nvSpPr>
          <p:cNvPr id="17414" name="Rectangle 17413">
            <a:extLst>
              <a:ext uri="{FF2B5EF4-FFF2-40B4-BE49-F238E27FC236}">
                <a16:creationId xmlns:a16="http://schemas.microsoft.com/office/drawing/2014/main" id="{44E9B4A2-286E-4956-9B51-A625C0D60521}"/>
              </a:ext>
            </a:extLst>
          </p:cNvPr>
          <p:cNvSpPr/>
          <p:nvPr/>
        </p:nvSpPr>
        <p:spPr>
          <a:xfrm>
            <a:off x="2629061" y="6119558"/>
            <a:ext cx="7506343" cy="646331"/>
          </a:xfrm>
          <a:prstGeom prst="rect">
            <a:avLst/>
          </a:prstGeom>
        </p:spPr>
        <p:txBody>
          <a:bodyPr wrap="square">
            <a:spAutoFit/>
          </a:bodyPr>
          <a:lstStyle/>
          <a:p>
            <a:pPr algn="ctr"/>
            <a:r>
              <a:rPr lang="en-US" b="1" i="0" dirty="0">
                <a:solidFill>
                  <a:srgbClr val="FFFF00"/>
                </a:solidFill>
                <a:effectLst/>
                <a:latin typeface="Abadi" panose="020B0604020104020204" pitchFamily="34" charset="0"/>
              </a:rPr>
              <a:t>Jesus Christ is the law and the light. If we look to Jesus Christ and endure to the end, He will give us eternal life.</a:t>
            </a:r>
            <a:r>
              <a:rPr lang="en-US" b="0" i="0" dirty="0">
                <a:solidFill>
                  <a:srgbClr val="FFFF00"/>
                </a:solidFill>
                <a:effectLst/>
                <a:latin typeface="Abadi" panose="020B0604020104020204" pitchFamily="34" charset="0"/>
              </a:rPr>
              <a:t> </a:t>
            </a:r>
            <a:endParaRPr lang="en-US" dirty="0">
              <a:solidFill>
                <a:srgbClr val="FFFF00"/>
              </a:solidFill>
            </a:endParaRPr>
          </a:p>
        </p:txBody>
      </p:sp>
    </p:spTree>
    <p:extLst>
      <p:ext uri="{BB962C8B-B14F-4D97-AF65-F5344CB8AC3E}">
        <p14:creationId xmlns:p14="http://schemas.microsoft.com/office/powerpoint/2010/main" val="194825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4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414"/>
                                        </p:tgtEl>
                                        <p:attrNameLst>
                                          <p:attrName>style.visibility</p:attrName>
                                        </p:attrNameLst>
                                      </p:cBhvr>
                                      <p:to>
                                        <p:strVal val="visible"/>
                                      </p:to>
                                    </p:set>
                                    <p:animEffect transition="in" filter="fade">
                                      <p:cBhvr>
                                        <p:cTn id="39" dur="1000"/>
                                        <p:tgtEl>
                                          <p:spTgt spid="17414"/>
                                        </p:tgtEl>
                                      </p:cBhvr>
                                    </p:animEffect>
                                    <p:anim calcmode="lin" valueType="num">
                                      <p:cBhvr>
                                        <p:cTn id="40" dur="1000" fill="hold"/>
                                        <p:tgtEl>
                                          <p:spTgt spid="17414"/>
                                        </p:tgtEl>
                                        <p:attrNameLst>
                                          <p:attrName>ppt_x</p:attrName>
                                        </p:attrNameLst>
                                      </p:cBhvr>
                                      <p:tavLst>
                                        <p:tav tm="0">
                                          <p:val>
                                            <p:strVal val="#ppt_x"/>
                                          </p:val>
                                        </p:tav>
                                        <p:tav tm="100000">
                                          <p:val>
                                            <p:strVal val="#ppt_x"/>
                                          </p:val>
                                        </p:tav>
                                      </p:tavLst>
                                    </p:anim>
                                    <p:anim calcmode="lin" valueType="num">
                                      <p:cBhvr>
                                        <p:cTn id="41"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8" grpId="0"/>
      <p:bldP spid="17408" grpId="0"/>
      <p:bldP spid="17409" grpId="0"/>
      <p:bldP spid="17411" grpId="0"/>
      <p:bldP spid="17413" grpId="0"/>
      <p:bldP spid="212" grpId="0"/>
      <p:bldP spid="213" grpId="0"/>
      <p:bldP spid="214" grpId="0"/>
      <p:bldP spid="174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B347BA1-6A06-447B-A411-8D6FA7736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3" name="Rectangle 22"/>
          <p:cNvSpPr/>
          <p:nvPr/>
        </p:nvSpPr>
        <p:spPr>
          <a:xfrm>
            <a:off x="1905000" y="152400"/>
            <a:ext cx="8382000" cy="1477328"/>
          </a:xfrm>
          <a:prstGeom prst="rect">
            <a:avLst/>
          </a:prstGeom>
        </p:spPr>
        <p:txBody>
          <a:bodyPr wrap="square">
            <a:spAutoFit/>
          </a:bodyPr>
          <a:lstStyle/>
          <a:p>
            <a:pPr algn="ctr"/>
            <a:r>
              <a:rPr lang="en-US" sz="3600" dirty="0">
                <a:solidFill>
                  <a:srgbClr val="FFFF00"/>
                </a:solidFill>
              </a:rPr>
              <a:t>In what ways can we, as followers of </a:t>
            </a:r>
          </a:p>
          <a:p>
            <a:pPr algn="ctr"/>
            <a:r>
              <a:rPr lang="en-US" sz="3600" dirty="0">
                <a:solidFill>
                  <a:srgbClr val="FFFF00"/>
                </a:solidFill>
              </a:rPr>
              <a:t>Jesus Christ, be like salt? </a:t>
            </a:r>
          </a:p>
          <a:p>
            <a:pPr algn="ctr"/>
            <a:endParaRPr lang="en-US" dirty="0">
              <a:solidFill>
                <a:schemeClr val="bg1"/>
              </a:solidFill>
            </a:endParaRPr>
          </a:p>
        </p:txBody>
      </p:sp>
      <p:sp>
        <p:nvSpPr>
          <p:cNvPr id="24" name="Rectangle 23"/>
          <p:cNvSpPr/>
          <p:nvPr/>
        </p:nvSpPr>
        <p:spPr>
          <a:xfrm>
            <a:off x="7239000" y="2302975"/>
            <a:ext cx="3048000" cy="2677656"/>
          </a:xfrm>
          <a:prstGeom prst="rect">
            <a:avLst/>
          </a:prstGeom>
        </p:spPr>
        <p:txBody>
          <a:bodyPr wrap="square">
            <a:spAutoFit/>
          </a:bodyPr>
          <a:lstStyle/>
          <a:p>
            <a:pPr algn="ctr"/>
            <a:r>
              <a:rPr lang="en-US" sz="2800" dirty="0">
                <a:solidFill>
                  <a:srgbClr val="00B0F0"/>
                </a:solidFill>
              </a:rPr>
              <a:t>We are to help preserve or save people and to improve the world by influencing others for good.</a:t>
            </a:r>
          </a:p>
        </p:txBody>
      </p:sp>
      <p:pic>
        <p:nvPicPr>
          <p:cNvPr id="29" name="Picture 28">
            <a:extLst>
              <a:ext uri="{FF2B5EF4-FFF2-40B4-BE49-F238E27FC236}">
                <a16:creationId xmlns:a16="http://schemas.microsoft.com/office/drawing/2014/main" id="{8C03B3E0-1877-4413-AD79-2588A5EFC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259" y="2398668"/>
            <a:ext cx="4408314" cy="2938876"/>
          </a:xfrm>
          <a:prstGeom prst="rect">
            <a:avLst/>
          </a:prstGeom>
        </p:spPr>
      </p:pic>
    </p:spTree>
    <p:extLst>
      <p:ext uri="{BB962C8B-B14F-4D97-AF65-F5344CB8AC3E}">
        <p14:creationId xmlns:p14="http://schemas.microsoft.com/office/powerpoint/2010/main" val="32482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E311FB-1D7C-4E1B-8E4B-BBBAA69AD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430794" y="903839"/>
            <a:ext cx="6781800" cy="4524315"/>
          </a:xfrm>
          <a:prstGeom prst="rect">
            <a:avLst/>
          </a:prstGeom>
          <a:noFill/>
        </p:spPr>
        <p:txBody>
          <a:bodyPr wrap="square" rtlCol="0">
            <a:spAutoFit/>
          </a:bodyPr>
          <a:lstStyle/>
          <a:p>
            <a:r>
              <a:rPr lang="en-US" dirty="0">
                <a:solidFill>
                  <a:schemeClr val="bg1"/>
                </a:solidFill>
              </a:rPr>
              <a:t>At the time of Jesus, the Jewish scriptures (our Old Testament) were divided into three major sections.</a:t>
            </a:r>
          </a:p>
          <a:p>
            <a:endParaRPr lang="en-US" dirty="0">
              <a:solidFill>
                <a:schemeClr val="bg1"/>
              </a:solidFill>
            </a:endParaRPr>
          </a:p>
          <a:p>
            <a:pPr marL="342900" indent="-342900">
              <a:buAutoNum type="arabicPeriod"/>
            </a:pPr>
            <a:r>
              <a:rPr lang="en-US" dirty="0">
                <a:solidFill>
                  <a:schemeClr val="bg1"/>
                </a:solidFill>
              </a:rPr>
              <a:t>The Law, or the Torah, including the five books of Moses:</a:t>
            </a:r>
          </a:p>
          <a:p>
            <a:pPr marL="342900" indent="-342900"/>
            <a:r>
              <a:rPr lang="en-US" dirty="0">
                <a:solidFill>
                  <a:schemeClr val="bg1"/>
                </a:solidFill>
              </a:rPr>
              <a:t>(Genesis, Exodus, Leviticus, Numbers, and Deuteronomy).</a:t>
            </a:r>
          </a:p>
          <a:p>
            <a:endParaRPr lang="en-US" dirty="0">
              <a:solidFill>
                <a:schemeClr val="bg1"/>
              </a:solidFill>
            </a:endParaRPr>
          </a:p>
          <a:p>
            <a:r>
              <a:rPr lang="en-US" dirty="0">
                <a:solidFill>
                  <a:schemeClr val="bg1"/>
                </a:solidFill>
              </a:rPr>
              <a:t>2. The Prophets included the writings of the various prophets:</a:t>
            </a:r>
          </a:p>
          <a:p>
            <a:r>
              <a:rPr lang="en-US" dirty="0">
                <a:solidFill>
                  <a:schemeClr val="bg1"/>
                </a:solidFill>
              </a:rPr>
              <a:t>(Isaiah, Jeremiah, Ezekiel and Daniel).</a:t>
            </a:r>
          </a:p>
          <a:p>
            <a:endParaRPr lang="en-US" dirty="0">
              <a:solidFill>
                <a:schemeClr val="bg1"/>
              </a:solidFill>
            </a:endParaRPr>
          </a:p>
          <a:p>
            <a:r>
              <a:rPr lang="en-US" dirty="0">
                <a:solidFill>
                  <a:schemeClr val="bg1"/>
                </a:solidFill>
              </a:rPr>
              <a:t>3. The Writings, included the historical books:</a:t>
            </a:r>
          </a:p>
          <a:p>
            <a:r>
              <a:rPr lang="en-US" dirty="0">
                <a:solidFill>
                  <a:schemeClr val="bg1"/>
                </a:solidFill>
              </a:rPr>
              <a:t>Joshua, Judges, Samuel, Kings </a:t>
            </a:r>
          </a:p>
          <a:p>
            <a:r>
              <a:rPr lang="en-US" dirty="0">
                <a:solidFill>
                  <a:schemeClr val="bg1"/>
                </a:solidFill>
              </a:rPr>
              <a:t>And</a:t>
            </a:r>
          </a:p>
          <a:p>
            <a:r>
              <a:rPr lang="en-US" dirty="0">
                <a:solidFill>
                  <a:schemeClr val="bg1"/>
                </a:solidFill>
              </a:rPr>
              <a:t>The poetic books:</a:t>
            </a:r>
          </a:p>
          <a:p>
            <a:r>
              <a:rPr lang="en-US" dirty="0">
                <a:solidFill>
                  <a:schemeClr val="bg1"/>
                </a:solidFill>
              </a:rPr>
              <a:t>Psalms and Proverbs </a:t>
            </a:r>
          </a:p>
          <a:p>
            <a:endParaRPr lang="en-US" dirty="0">
              <a:solidFill>
                <a:schemeClr val="bg1"/>
              </a:solidFill>
            </a:endParaRPr>
          </a:p>
          <a:p>
            <a:endParaRPr lang="en-US" dirty="0">
              <a:solidFill>
                <a:schemeClr val="bg1"/>
              </a:solidFill>
            </a:endParaRPr>
          </a:p>
        </p:txBody>
      </p:sp>
      <p:sp>
        <p:nvSpPr>
          <p:cNvPr id="6" name="TextBox 5"/>
          <p:cNvSpPr txBox="1"/>
          <p:nvPr/>
        </p:nvSpPr>
        <p:spPr>
          <a:xfrm>
            <a:off x="1524000" y="0"/>
            <a:ext cx="8991600" cy="923330"/>
          </a:xfrm>
          <a:prstGeom prst="rect">
            <a:avLst/>
          </a:prstGeom>
          <a:noFill/>
        </p:spPr>
        <p:txBody>
          <a:bodyPr wrap="square" rtlCol="0">
            <a:spAutoFit/>
          </a:bodyPr>
          <a:lstStyle/>
          <a:p>
            <a:pPr algn="ctr"/>
            <a:r>
              <a:rPr lang="en-US" sz="5400" dirty="0">
                <a:solidFill>
                  <a:schemeClr val="bg1"/>
                </a:solidFill>
                <a:latin typeface="Viner Hand ITC" pitchFamily="66" charset="0"/>
              </a:rPr>
              <a:t>The Law of the Prophets</a:t>
            </a:r>
          </a:p>
        </p:txBody>
      </p:sp>
      <p:sp>
        <p:nvSpPr>
          <p:cNvPr id="7" name="TextBox 6"/>
          <p:cNvSpPr txBox="1"/>
          <p:nvPr/>
        </p:nvSpPr>
        <p:spPr>
          <a:xfrm>
            <a:off x="111659" y="6488668"/>
            <a:ext cx="1981200" cy="369332"/>
          </a:xfrm>
          <a:prstGeom prst="rect">
            <a:avLst/>
          </a:prstGeom>
          <a:noFill/>
        </p:spPr>
        <p:txBody>
          <a:bodyPr wrap="square" rtlCol="0">
            <a:spAutoFit/>
          </a:bodyPr>
          <a:lstStyle/>
          <a:p>
            <a:r>
              <a:rPr lang="en-US" dirty="0">
                <a:solidFill>
                  <a:schemeClr val="bg1"/>
                </a:solidFill>
              </a:rPr>
              <a:t>Student Manual</a:t>
            </a:r>
          </a:p>
        </p:txBody>
      </p:sp>
      <p:pic>
        <p:nvPicPr>
          <p:cNvPr id="3" name="Picture 2">
            <a:extLst>
              <a:ext uri="{FF2B5EF4-FFF2-40B4-BE49-F238E27FC236}">
                <a16:creationId xmlns:a16="http://schemas.microsoft.com/office/drawing/2014/main" id="{F87BBF93-3847-404E-9688-43730DDBD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766" y="586084"/>
            <a:ext cx="3171721" cy="2272278"/>
          </a:xfrm>
          <a:prstGeom prst="rect">
            <a:avLst/>
          </a:prstGeom>
        </p:spPr>
      </p:pic>
      <p:pic>
        <p:nvPicPr>
          <p:cNvPr id="10" name="Picture 9">
            <a:extLst>
              <a:ext uri="{FF2B5EF4-FFF2-40B4-BE49-F238E27FC236}">
                <a16:creationId xmlns:a16="http://schemas.microsoft.com/office/drawing/2014/main" id="{17901554-6353-4764-B12C-A038D3903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572" y="2893046"/>
            <a:ext cx="5249008" cy="3562847"/>
          </a:xfrm>
          <a:prstGeom prst="rect">
            <a:avLst/>
          </a:prstGeom>
        </p:spPr>
      </p:pic>
      <p:pic>
        <p:nvPicPr>
          <p:cNvPr id="12" name="Picture 11">
            <a:extLst>
              <a:ext uri="{FF2B5EF4-FFF2-40B4-BE49-F238E27FC236}">
                <a16:creationId xmlns:a16="http://schemas.microsoft.com/office/drawing/2014/main" id="{195BF131-A09C-45C6-A9E8-0D2DA410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929" y="4014983"/>
            <a:ext cx="3201609" cy="2530683"/>
          </a:xfrm>
          <a:prstGeom prst="rect">
            <a:avLst/>
          </a:prstGeom>
        </p:spPr>
      </p:pic>
    </p:spTree>
    <p:extLst>
      <p:ext uri="{BB962C8B-B14F-4D97-AF65-F5344CB8AC3E}">
        <p14:creationId xmlns:p14="http://schemas.microsoft.com/office/powerpoint/2010/main" val="214143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ntr" presetSubtype="0"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FA44F4E-9D3C-4079-B8A1-D8DC30535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6" name="TextBox 5"/>
          <p:cNvSpPr txBox="1"/>
          <p:nvPr/>
        </p:nvSpPr>
        <p:spPr>
          <a:xfrm>
            <a:off x="1524000" y="0"/>
            <a:ext cx="8991600" cy="923330"/>
          </a:xfrm>
          <a:prstGeom prst="rect">
            <a:avLst/>
          </a:prstGeom>
          <a:noFill/>
        </p:spPr>
        <p:txBody>
          <a:bodyPr wrap="square" rtlCol="0">
            <a:spAutoFit/>
          </a:bodyPr>
          <a:lstStyle/>
          <a:p>
            <a:pPr algn="ctr"/>
            <a:r>
              <a:rPr lang="en-US" sz="5400" dirty="0">
                <a:solidFill>
                  <a:schemeClr val="bg1"/>
                </a:solidFill>
                <a:latin typeface="Viner Hand ITC" pitchFamily="66" charset="0"/>
              </a:rPr>
              <a:t>Done Away With</a:t>
            </a:r>
          </a:p>
        </p:txBody>
      </p:sp>
      <p:sp>
        <p:nvSpPr>
          <p:cNvPr id="7" name="TextBox 6"/>
          <p:cNvSpPr txBox="1"/>
          <p:nvPr/>
        </p:nvSpPr>
        <p:spPr>
          <a:xfrm>
            <a:off x="86008" y="6488668"/>
            <a:ext cx="1981200" cy="369332"/>
          </a:xfrm>
          <a:prstGeom prst="rect">
            <a:avLst/>
          </a:prstGeom>
          <a:noFill/>
        </p:spPr>
        <p:txBody>
          <a:bodyPr wrap="square" rtlCol="0">
            <a:spAutoFit/>
          </a:bodyPr>
          <a:lstStyle/>
          <a:p>
            <a:r>
              <a:rPr lang="en-US" dirty="0">
                <a:solidFill>
                  <a:schemeClr val="bg1"/>
                </a:solidFill>
              </a:rPr>
              <a:t>3 Nephi 15:1-2</a:t>
            </a:r>
          </a:p>
        </p:txBody>
      </p:sp>
      <p:sp>
        <p:nvSpPr>
          <p:cNvPr id="9" name="TextBox 8"/>
          <p:cNvSpPr txBox="1"/>
          <p:nvPr/>
        </p:nvSpPr>
        <p:spPr>
          <a:xfrm>
            <a:off x="8001000" y="1066800"/>
            <a:ext cx="2438400" cy="1477328"/>
          </a:xfrm>
          <a:prstGeom prst="rect">
            <a:avLst/>
          </a:prstGeom>
          <a:noFill/>
        </p:spPr>
        <p:txBody>
          <a:bodyPr wrap="square" rtlCol="0">
            <a:spAutoFit/>
          </a:bodyPr>
          <a:lstStyle/>
          <a:p>
            <a:r>
              <a:rPr lang="en-US" dirty="0">
                <a:solidFill>
                  <a:schemeClr val="bg1"/>
                </a:solidFill>
              </a:rPr>
              <a:t>The Nephite people, at this time, had only known what was in the brass plates; living the law of Moses.</a:t>
            </a:r>
          </a:p>
        </p:txBody>
      </p:sp>
      <p:sp>
        <p:nvSpPr>
          <p:cNvPr id="10" name="TextBox 9"/>
          <p:cNvSpPr txBox="1"/>
          <p:nvPr/>
        </p:nvSpPr>
        <p:spPr>
          <a:xfrm>
            <a:off x="6324600" y="3581400"/>
            <a:ext cx="4114800" cy="923330"/>
          </a:xfrm>
          <a:prstGeom prst="rect">
            <a:avLst/>
          </a:prstGeom>
          <a:noFill/>
        </p:spPr>
        <p:txBody>
          <a:bodyPr wrap="square" rtlCol="0">
            <a:spAutoFit/>
          </a:bodyPr>
          <a:lstStyle/>
          <a:p>
            <a:r>
              <a:rPr lang="en-US" dirty="0">
                <a:solidFill>
                  <a:schemeClr val="bg1"/>
                </a:solidFill>
              </a:rPr>
              <a:t>All worship, teachings, religious rites, and Church organization was built upon the law of Moses</a:t>
            </a:r>
          </a:p>
        </p:txBody>
      </p:sp>
      <p:grpSp>
        <p:nvGrpSpPr>
          <p:cNvPr id="32" name="Group 31"/>
          <p:cNvGrpSpPr/>
          <p:nvPr/>
        </p:nvGrpSpPr>
        <p:grpSpPr>
          <a:xfrm>
            <a:off x="2590800" y="4267200"/>
            <a:ext cx="3581400" cy="2590800"/>
            <a:chOff x="1066800" y="4267200"/>
            <a:chExt cx="3581400" cy="2590800"/>
          </a:xfrm>
        </p:grpSpPr>
        <p:grpSp>
          <p:nvGrpSpPr>
            <p:cNvPr id="16" name="Group 15"/>
            <p:cNvGrpSpPr/>
            <p:nvPr/>
          </p:nvGrpSpPr>
          <p:grpSpPr>
            <a:xfrm>
              <a:off x="1066800" y="4267200"/>
              <a:ext cx="3581400" cy="2590800"/>
              <a:chOff x="609599" y="533400"/>
              <a:chExt cx="7941747" cy="6071467"/>
            </a:xfrm>
          </p:grpSpPr>
          <p:grpSp>
            <p:nvGrpSpPr>
              <p:cNvPr id="17"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3"/>
              <p:cNvGrpSpPr/>
              <p:nvPr/>
            </p:nvGrpSpPr>
            <p:grpSpPr>
              <a:xfrm>
                <a:off x="882496" y="5334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4"/>
              <p:cNvGrpSpPr/>
              <p:nvPr/>
            </p:nvGrpSpPr>
            <p:grpSpPr>
              <a:xfrm>
                <a:off x="7583765" y="854319"/>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1600200" y="5105400"/>
              <a:ext cx="2514600" cy="1077218"/>
            </a:xfrm>
            <a:prstGeom prst="rect">
              <a:avLst/>
            </a:prstGeom>
          </p:spPr>
          <p:txBody>
            <a:bodyPr wrap="square">
              <a:spAutoFit/>
            </a:bodyPr>
            <a:lstStyle/>
            <a:p>
              <a:r>
                <a:rPr lang="en-US" sz="1600" i="1" dirty="0"/>
                <a:t>“…for they understood not the saying that old things had passed away, and that all things had become new.”</a:t>
              </a:r>
            </a:p>
          </p:txBody>
        </p:sp>
      </p:grpSp>
      <p:sp>
        <p:nvSpPr>
          <p:cNvPr id="5" name="TextBox 4"/>
          <p:cNvSpPr txBox="1"/>
          <p:nvPr/>
        </p:nvSpPr>
        <p:spPr>
          <a:xfrm>
            <a:off x="590739" y="720506"/>
            <a:ext cx="3972778" cy="3416320"/>
          </a:xfrm>
          <a:prstGeom prst="rect">
            <a:avLst/>
          </a:prstGeom>
          <a:noFill/>
        </p:spPr>
        <p:txBody>
          <a:bodyPr wrap="square" rtlCol="0">
            <a:spAutoFit/>
          </a:bodyPr>
          <a:lstStyle/>
          <a:p>
            <a:r>
              <a:rPr lang="en-US" dirty="0">
                <a:solidFill>
                  <a:schemeClr val="bg1"/>
                </a:solidFill>
              </a:rPr>
              <a:t>Sacrifice </a:t>
            </a:r>
            <a:r>
              <a:rPr lang="en-US" i="1" dirty="0">
                <a:solidFill>
                  <a:schemeClr val="bg1"/>
                </a:solidFill>
              </a:rPr>
              <a:t>under the Law of Moses was done away with </a:t>
            </a:r>
            <a:r>
              <a:rPr lang="en-US" dirty="0">
                <a:solidFill>
                  <a:schemeClr val="bg1"/>
                </a:solidFill>
              </a:rPr>
              <a:t>and replaced with Sacrament </a:t>
            </a:r>
            <a:r>
              <a:rPr lang="en-US" i="1" dirty="0">
                <a:solidFill>
                  <a:schemeClr val="bg1"/>
                </a:solidFill>
              </a:rPr>
              <a:t>under the Law of Christ</a:t>
            </a:r>
          </a:p>
          <a:p>
            <a:endParaRPr lang="en-US" i="1" dirty="0">
              <a:solidFill>
                <a:schemeClr val="bg1"/>
              </a:solidFill>
            </a:endParaRPr>
          </a:p>
          <a:p>
            <a:endParaRPr lang="en-US" i="1" dirty="0">
              <a:solidFill>
                <a:schemeClr val="bg1"/>
              </a:solidFill>
            </a:endParaRPr>
          </a:p>
          <a:p>
            <a:endParaRPr lang="en-US" i="1" dirty="0">
              <a:solidFill>
                <a:schemeClr val="bg1"/>
              </a:solidFill>
            </a:endParaRPr>
          </a:p>
          <a:p>
            <a:endParaRPr lang="en-US" i="1" dirty="0">
              <a:solidFill>
                <a:schemeClr val="bg1"/>
              </a:solidFill>
            </a:endParaRPr>
          </a:p>
          <a:p>
            <a:endParaRPr lang="en-US" dirty="0">
              <a:solidFill>
                <a:schemeClr val="bg1"/>
              </a:solidFill>
            </a:endParaRPr>
          </a:p>
          <a:p>
            <a:r>
              <a:rPr lang="en-US" dirty="0">
                <a:solidFill>
                  <a:schemeClr val="bg1"/>
                </a:solidFill>
              </a:rPr>
              <a:t>“The law that was done away with in Christ was the strict ceremonies, observances and offerings peculiar to the law of Moses” </a:t>
            </a:r>
            <a:r>
              <a:rPr lang="en-US" sz="1200" dirty="0">
                <a:solidFill>
                  <a:schemeClr val="bg1"/>
                </a:solidFill>
              </a:rPr>
              <a:t>Student Manual</a:t>
            </a:r>
          </a:p>
        </p:txBody>
      </p:sp>
      <p:pic>
        <p:nvPicPr>
          <p:cNvPr id="15" name="Picture 14">
            <a:extLst>
              <a:ext uri="{FF2B5EF4-FFF2-40B4-BE49-F238E27FC236}">
                <a16:creationId xmlns:a16="http://schemas.microsoft.com/office/drawing/2014/main" id="{99178B1D-5852-4BA3-A867-2010BB8E1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517" y="653511"/>
            <a:ext cx="1717303" cy="2620624"/>
          </a:xfrm>
          <a:prstGeom prst="rect">
            <a:avLst/>
          </a:prstGeom>
        </p:spPr>
      </p:pic>
      <p:pic>
        <p:nvPicPr>
          <p:cNvPr id="16385" name="Picture 16384">
            <a:extLst>
              <a:ext uri="{FF2B5EF4-FFF2-40B4-BE49-F238E27FC236}">
                <a16:creationId xmlns:a16="http://schemas.microsoft.com/office/drawing/2014/main" id="{CF2BDEBA-6987-4A7E-818F-B37F15B14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453" y="4515434"/>
            <a:ext cx="3435966" cy="1811691"/>
          </a:xfrm>
          <a:prstGeom prst="rect">
            <a:avLst/>
          </a:prstGeom>
        </p:spPr>
      </p:pic>
      <p:pic>
        <p:nvPicPr>
          <p:cNvPr id="16387" name="Picture 16386">
            <a:extLst>
              <a:ext uri="{FF2B5EF4-FFF2-40B4-BE49-F238E27FC236}">
                <a16:creationId xmlns:a16="http://schemas.microsoft.com/office/drawing/2014/main" id="{50EBBC77-871E-4094-86D4-3AC6224CE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753" y="1492988"/>
            <a:ext cx="2075296" cy="1553508"/>
          </a:xfrm>
          <a:prstGeom prst="rect">
            <a:avLst/>
          </a:prstGeom>
        </p:spPr>
      </p:pic>
    </p:spTree>
    <p:extLst>
      <p:ext uri="{BB962C8B-B14F-4D97-AF65-F5344CB8AC3E}">
        <p14:creationId xmlns:p14="http://schemas.microsoft.com/office/powerpoint/2010/main" val="24108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387"/>
                                        </p:tgtEl>
                                        <p:attrNameLst>
                                          <p:attrName>style.visibility</p:attrName>
                                        </p:attrNameLst>
                                      </p:cBhvr>
                                      <p:to>
                                        <p:strVal val="visible"/>
                                      </p:to>
                                    </p:set>
                                    <p:animEffect transition="in" filter="fade">
                                      <p:cBhvr>
                                        <p:cTn id="9" dur="500"/>
                                        <p:tgtEl>
                                          <p:spTgt spid="1638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6385"/>
                                        </p:tgtEl>
                                        <p:attrNameLst>
                                          <p:attrName>style.visibility</p:attrName>
                                        </p:attrNameLst>
                                      </p:cBhvr>
                                      <p:to>
                                        <p:strVal val="visible"/>
                                      </p:to>
                                    </p:set>
                                    <p:animEffect transition="in" filter="fade">
                                      <p:cBhvr>
                                        <p:cTn id="27" dur="500"/>
                                        <p:tgtEl>
                                          <p:spTgt spid="1638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EAA82A82-C88B-400F-8082-083A261CF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657131" y="1057747"/>
            <a:ext cx="3581400" cy="646331"/>
          </a:xfrm>
          <a:prstGeom prst="rect">
            <a:avLst/>
          </a:prstGeom>
          <a:noFill/>
        </p:spPr>
        <p:txBody>
          <a:bodyPr wrap="square" rtlCol="0">
            <a:spAutoFit/>
          </a:bodyPr>
          <a:lstStyle/>
          <a:p>
            <a:r>
              <a:rPr lang="en-US" dirty="0">
                <a:solidFill>
                  <a:schemeClr val="bg1"/>
                </a:solidFill>
              </a:rPr>
              <a:t>“…the law is fulfilled that was given unto Moses.”</a:t>
            </a:r>
          </a:p>
        </p:txBody>
      </p:sp>
      <p:sp>
        <p:nvSpPr>
          <p:cNvPr id="6" name="TextBox 5"/>
          <p:cNvSpPr txBox="1"/>
          <p:nvPr/>
        </p:nvSpPr>
        <p:spPr>
          <a:xfrm>
            <a:off x="1563882" y="61211"/>
            <a:ext cx="8991600" cy="923330"/>
          </a:xfrm>
          <a:prstGeom prst="rect">
            <a:avLst/>
          </a:prstGeom>
          <a:noFill/>
        </p:spPr>
        <p:txBody>
          <a:bodyPr wrap="square" rtlCol="0">
            <a:spAutoFit/>
          </a:bodyPr>
          <a:lstStyle/>
          <a:p>
            <a:pPr algn="ctr"/>
            <a:r>
              <a:rPr lang="en-US" sz="5400" dirty="0">
                <a:solidFill>
                  <a:schemeClr val="bg1"/>
                </a:solidFill>
                <a:latin typeface="Viner Hand ITC" pitchFamily="66" charset="0"/>
              </a:rPr>
              <a:t>Jehovah as the Lawgiver</a:t>
            </a:r>
          </a:p>
        </p:txBody>
      </p:sp>
      <p:sp>
        <p:nvSpPr>
          <p:cNvPr id="7" name="TextBox 6"/>
          <p:cNvSpPr txBox="1"/>
          <p:nvPr/>
        </p:nvSpPr>
        <p:spPr>
          <a:xfrm>
            <a:off x="158435" y="6488668"/>
            <a:ext cx="1981200" cy="369332"/>
          </a:xfrm>
          <a:prstGeom prst="rect">
            <a:avLst/>
          </a:prstGeom>
          <a:noFill/>
        </p:spPr>
        <p:txBody>
          <a:bodyPr wrap="square" rtlCol="0">
            <a:spAutoFit/>
          </a:bodyPr>
          <a:lstStyle/>
          <a:p>
            <a:r>
              <a:rPr lang="en-US" dirty="0">
                <a:solidFill>
                  <a:schemeClr val="bg1"/>
                </a:solidFill>
              </a:rPr>
              <a:t>3 Nephi 15:3-5</a:t>
            </a:r>
          </a:p>
        </p:txBody>
      </p:sp>
      <p:sp>
        <p:nvSpPr>
          <p:cNvPr id="9" name="TextBox 8"/>
          <p:cNvSpPr txBox="1"/>
          <p:nvPr/>
        </p:nvSpPr>
        <p:spPr>
          <a:xfrm>
            <a:off x="7942907" y="1081135"/>
            <a:ext cx="2514600" cy="923330"/>
          </a:xfrm>
          <a:prstGeom prst="rect">
            <a:avLst/>
          </a:prstGeom>
          <a:noFill/>
        </p:spPr>
        <p:txBody>
          <a:bodyPr wrap="square" rtlCol="0">
            <a:spAutoFit/>
          </a:bodyPr>
          <a:lstStyle/>
          <a:p>
            <a:r>
              <a:rPr lang="en-US" dirty="0">
                <a:solidFill>
                  <a:schemeClr val="bg1"/>
                </a:solidFill>
              </a:rPr>
              <a:t>…I am he who covenanted with my people Israel…</a:t>
            </a:r>
          </a:p>
        </p:txBody>
      </p:sp>
      <p:sp>
        <p:nvSpPr>
          <p:cNvPr id="10" name="TextBox 9"/>
          <p:cNvSpPr txBox="1"/>
          <p:nvPr/>
        </p:nvSpPr>
        <p:spPr>
          <a:xfrm>
            <a:off x="4006159" y="1848416"/>
            <a:ext cx="4114800" cy="369332"/>
          </a:xfrm>
          <a:prstGeom prst="rect">
            <a:avLst/>
          </a:prstGeom>
          <a:noFill/>
        </p:spPr>
        <p:txBody>
          <a:bodyPr wrap="square" rtlCol="0">
            <a:spAutoFit/>
          </a:bodyPr>
          <a:lstStyle/>
          <a:p>
            <a:r>
              <a:rPr lang="en-US" dirty="0">
                <a:solidFill>
                  <a:schemeClr val="bg1"/>
                </a:solidFill>
              </a:rPr>
              <a:t>“Behold, I am he that gave the law…</a:t>
            </a:r>
          </a:p>
        </p:txBody>
      </p:sp>
      <p:pic>
        <p:nvPicPr>
          <p:cNvPr id="3" name="Picture 2">
            <a:extLst>
              <a:ext uri="{FF2B5EF4-FFF2-40B4-BE49-F238E27FC236}">
                <a16:creationId xmlns:a16="http://schemas.microsoft.com/office/drawing/2014/main" id="{5177958E-76A7-4DC9-91B1-A1E392CDA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97" y="1763249"/>
            <a:ext cx="2003265" cy="2627472"/>
          </a:xfrm>
          <a:prstGeom prst="rect">
            <a:avLst/>
          </a:prstGeom>
        </p:spPr>
      </p:pic>
      <p:pic>
        <p:nvPicPr>
          <p:cNvPr id="8" name="Picture 7">
            <a:extLst>
              <a:ext uri="{FF2B5EF4-FFF2-40B4-BE49-F238E27FC236}">
                <a16:creationId xmlns:a16="http://schemas.microsoft.com/office/drawing/2014/main" id="{BFBDA9A1-DA30-461D-950A-C71E34ADF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755" y="2065732"/>
            <a:ext cx="3533930" cy="2517320"/>
          </a:xfrm>
          <a:prstGeom prst="rect">
            <a:avLst/>
          </a:prstGeom>
        </p:spPr>
      </p:pic>
      <p:pic>
        <p:nvPicPr>
          <p:cNvPr id="13" name="Picture 12">
            <a:extLst>
              <a:ext uri="{FF2B5EF4-FFF2-40B4-BE49-F238E27FC236}">
                <a16:creationId xmlns:a16="http://schemas.microsoft.com/office/drawing/2014/main" id="{08268B12-AC4B-4DE9-8B43-49B31356D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791" y="1554864"/>
            <a:ext cx="2572109" cy="3696216"/>
          </a:xfrm>
          <a:prstGeom prst="rect">
            <a:avLst/>
          </a:prstGeom>
        </p:spPr>
      </p:pic>
      <p:grpSp>
        <p:nvGrpSpPr>
          <p:cNvPr id="2" name="Group 1">
            <a:extLst>
              <a:ext uri="{FF2B5EF4-FFF2-40B4-BE49-F238E27FC236}">
                <a16:creationId xmlns:a16="http://schemas.microsoft.com/office/drawing/2014/main" id="{EFA585A7-8564-E752-5492-D13561CFCED2}"/>
              </a:ext>
            </a:extLst>
          </p:cNvPr>
          <p:cNvGrpSpPr/>
          <p:nvPr/>
        </p:nvGrpSpPr>
        <p:grpSpPr>
          <a:xfrm>
            <a:off x="4216210" y="4160199"/>
            <a:ext cx="3581400" cy="2590800"/>
            <a:chOff x="1066800" y="4267200"/>
            <a:chExt cx="3581400" cy="2590800"/>
          </a:xfrm>
        </p:grpSpPr>
        <p:grpSp>
          <p:nvGrpSpPr>
            <p:cNvPr id="4" name="Group 3">
              <a:extLst>
                <a:ext uri="{FF2B5EF4-FFF2-40B4-BE49-F238E27FC236}">
                  <a16:creationId xmlns:a16="http://schemas.microsoft.com/office/drawing/2014/main" id="{81089D29-6176-19E0-ED88-DFA41E08CF2D}"/>
                </a:ext>
              </a:extLst>
            </p:cNvPr>
            <p:cNvGrpSpPr/>
            <p:nvPr/>
          </p:nvGrpSpPr>
          <p:grpSpPr>
            <a:xfrm>
              <a:off x="1066800" y="4267200"/>
              <a:ext cx="3581400" cy="2590800"/>
              <a:chOff x="609599" y="533400"/>
              <a:chExt cx="7941747" cy="6071467"/>
            </a:xfrm>
          </p:grpSpPr>
          <p:grpSp>
            <p:nvGrpSpPr>
              <p:cNvPr id="14" name="Group 14">
                <a:extLst>
                  <a:ext uri="{FF2B5EF4-FFF2-40B4-BE49-F238E27FC236}">
                    <a16:creationId xmlns:a16="http://schemas.microsoft.com/office/drawing/2014/main" id="{0710A000-A6D1-AACB-CE71-9E9350860D15}"/>
                  </a:ext>
                </a:extLst>
              </p:cNvPr>
              <p:cNvGrpSpPr/>
              <p:nvPr/>
            </p:nvGrpSpPr>
            <p:grpSpPr>
              <a:xfrm rot="10800000">
                <a:off x="7696200" y="5257800"/>
                <a:ext cx="621450" cy="1347067"/>
                <a:chOff x="7010400" y="381000"/>
                <a:chExt cx="762000" cy="2033666"/>
              </a:xfrm>
            </p:grpSpPr>
            <p:sp>
              <p:nvSpPr>
                <p:cNvPr id="44" name="Rounded Rectangle 29">
                  <a:extLst>
                    <a:ext uri="{FF2B5EF4-FFF2-40B4-BE49-F238E27FC236}">
                      <a16:creationId xmlns:a16="http://schemas.microsoft.com/office/drawing/2014/main" id="{21D87255-7A51-7A2D-2C3C-C447D7370625}"/>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B7D8FAA-0AB1-208A-25A9-86B204A25814}"/>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a:extLst>
                  <a:ext uri="{FF2B5EF4-FFF2-40B4-BE49-F238E27FC236}">
                    <a16:creationId xmlns:a16="http://schemas.microsoft.com/office/drawing/2014/main" id="{D2F6740D-A9CA-AAA9-E0D4-879781C8FB5B}"/>
                  </a:ext>
                </a:extLst>
              </p:cNvPr>
              <p:cNvGrpSpPr/>
              <p:nvPr/>
            </p:nvGrpSpPr>
            <p:grpSpPr>
              <a:xfrm rot="10800000">
                <a:off x="939238" y="4923502"/>
                <a:ext cx="621450" cy="1347067"/>
                <a:chOff x="7010400" y="381000"/>
                <a:chExt cx="762000" cy="2033666"/>
              </a:xfrm>
            </p:grpSpPr>
            <p:sp>
              <p:nvSpPr>
                <p:cNvPr id="42" name="Rounded Rectangle 27">
                  <a:extLst>
                    <a:ext uri="{FF2B5EF4-FFF2-40B4-BE49-F238E27FC236}">
                      <a16:creationId xmlns:a16="http://schemas.microsoft.com/office/drawing/2014/main" id="{76010266-A8FD-05B3-CDDB-AEBB3AB9E3F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3BDECC8-DA12-12C1-32F3-617B3DE965AA}"/>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Wave 2">
                <a:extLst>
                  <a:ext uri="{FF2B5EF4-FFF2-40B4-BE49-F238E27FC236}">
                    <a16:creationId xmlns:a16="http://schemas.microsoft.com/office/drawing/2014/main" id="{8F968B60-8408-A1A6-041A-7538C468E009}"/>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
                <a:extLst>
                  <a:ext uri="{FF2B5EF4-FFF2-40B4-BE49-F238E27FC236}">
                    <a16:creationId xmlns:a16="http://schemas.microsoft.com/office/drawing/2014/main" id="{52E3F6C5-A9AD-0F18-986C-F43CEB4E20A4}"/>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1">
                <a:extLst>
                  <a:ext uri="{FF2B5EF4-FFF2-40B4-BE49-F238E27FC236}">
                    <a16:creationId xmlns:a16="http://schemas.microsoft.com/office/drawing/2014/main" id="{3199D9B6-961D-C759-8BB8-FBF4BCB6FE24}"/>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
                <a:extLst>
                  <a:ext uri="{FF2B5EF4-FFF2-40B4-BE49-F238E27FC236}">
                    <a16:creationId xmlns:a16="http://schemas.microsoft.com/office/drawing/2014/main" id="{642F561B-8D5E-D9CB-5182-28847B8502F1}"/>
                  </a:ext>
                </a:extLst>
              </p:cNvPr>
              <p:cNvGrpSpPr/>
              <p:nvPr/>
            </p:nvGrpSpPr>
            <p:grpSpPr>
              <a:xfrm>
                <a:off x="882496" y="533400"/>
                <a:ext cx="621450" cy="1347067"/>
                <a:chOff x="7010400" y="381000"/>
                <a:chExt cx="762000" cy="2033666"/>
              </a:xfrm>
            </p:grpSpPr>
            <p:sp>
              <p:nvSpPr>
                <p:cNvPr id="40" name="Rounded Rectangle 25">
                  <a:extLst>
                    <a:ext uri="{FF2B5EF4-FFF2-40B4-BE49-F238E27FC236}">
                      <a16:creationId xmlns:a16="http://schemas.microsoft.com/office/drawing/2014/main" id="{C6A6C410-F84F-7E9D-6693-590ECA1C9C88}"/>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5">
                  <a:extLst>
                    <a:ext uri="{FF2B5EF4-FFF2-40B4-BE49-F238E27FC236}">
                      <a16:creationId xmlns:a16="http://schemas.microsoft.com/office/drawing/2014/main" id="{8C7974EC-4C14-C8B8-9124-5955F8524EE6}"/>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4">
                <a:extLst>
                  <a:ext uri="{FF2B5EF4-FFF2-40B4-BE49-F238E27FC236}">
                    <a16:creationId xmlns:a16="http://schemas.microsoft.com/office/drawing/2014/main" id="{EDDF6140-95AC-34A3-D905-5FC00015D001}"/>
                  </a:ext>
                </a:extLst>
              </p:cNvPr>
              <p:cNvGrpSpPr/>
              <p:nvPr/>
            </p:nvGrpSpPr>
            <p:grpSpPr>
              <a:xfrm>
                <a:off x="7583765" y="854319"/>
                <a:ext cx="621450" cy="1347067"/>
                <a:chOff x="7010400" y="381000"/>
                <a:chExt cx="762000" cy="2033666"/>
              </a:xfrm>
            </p:grpSpPr>
            <p:sp>
              <p:nvSpPr>
                <p:cNvPr id="38" name="Rounded Rectangle 23">
                  <a:extLst>
                    <a:ext uri="{FF2B5EF4-FFF2-40B4-BE49-F238E27FC236}">
                      <a16:creationId xmlns:a16="http://schemas.microsoft.com/office/drawing/2014/main" id="{90417547-AA10-2F19-A474-752379578F64}"/>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B43025A-7982-C004-B35B-46A0E717EB10}"/>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a:extLst>
                <a:ext uri="{FF2B5EF4-FFF2-40B4-BE49-F238E27FC236}">
                  <a16:creationId xmlns:a16="http://schemas.microsoft.com/office/drawing/2014/main" id="{7FD863D7-E825-3C59-1D5C-64AE781612DF}"/>
                </a:ext>
              </a:extLst>
            </p:cNvPr>
            <p:cNvSpPr/>
            <p:nvPr/>
          </p:nvSpPr>
          <p:spPr>
            <a:xfrm>
              <a:off x="1652972" y="5181232"/>
              <a:ext cx="2514600" cy="1077218"/>
            </a:xfrm>
            <a:prstGeom prst="rect">
              <a:avLst/>
            </a:prstGeom>
          </p:spPr>
          <p:txBody>
            <a:bodyPr wrap="square">
              <a:spAutoFit/>
            </a:bodyPr>
            <a:lstStyle/>
            <a:p>
              <a:r>
                <a:rPr lang="en-US" sz="1600" i="1" dirty="0"/>
                <a:t>…therefore, the law in me is fulfilled, for I have come to fulfill the law; therefore it hath an end.”</a:t>
              </a:r>
            </a:p>
          </p:txBody>
        </p:sp>
      </p:grpSp>
    </p:spTree>
    <p:extLst>
      <p:ext uri="{BB962C8B-B14F-4D97-AF65-F5344CB8AC3E}">
        <p14:creationId xmlns:p14="http://schemas.microsoft.com/office/powerpoint/2010/main" val="23490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7EE2D94-30E4-4F60-AE22-B6E3E8087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1752600" y="1066801"/>
            <a:ext cx="2743200" cy="1200329"/>
          </a:xfrm>
          <a:prstGeom prst="rect">
            <a:avLst/>
          </a:prstGeom>
          <a:noFill/>
        </p:spPr>
        <p:txBody>
          <a:bodyPr wrap="square" rtlCol="0">
            <a:spAutoFit/>
          </a:bodyPr>
          <a:lstStyle/>
          <a:p>
            <a:r>
              <a:rPr lang="en-US" dirty="0">
                <a:solidFill>
                  <a:schemeClr val="bg1"/>
                </a:solidFill>
              </a:rPr>
              <a:t>Many Nephites must have wondered if  the words of the prophets of old were no longer relevant</a:t>
            </a:r>
          </a:p>
        </p:txBody>
      </p:sp>
      <p:sp>
        <p:nvSpPr>
          <p:cNvPr id="6" name="TextBox 5"/>
          <p:cNvSpPr txBox="1"/>
          <p:nvPr/>
        </p:nvSpPr>
        <p:spPr>
          <a:xfrm>
            <a:off x="1524000" y="0"/>
            <a:ext cx="8991600" cy="923330"/>
          </a:xfrm>
          <a:prstGeom prst="rect">
            <a:avLst/>
          </a:prstGeom>
          <a:noFill/>
        </p:spPr>
        <p:txBody>
          <a:bodyPr wrap="square" rtlCol="0">
            <a:spAutoFit/>
          </a:bodyPr>
          <a:lstStyle/>
          <a:p>
            <a:pPr algn="ctr"/>
            <a:r>
              <a:rPr lang="en-US" sz="5400" dirty="0">
                <a:solidFill>
                  <a:schemeClr val="bg1"/>
                </a:solidFill>
                <a:latin typeface="Viner Hand ITC" pitchFamily="66" charset="0"/>
              </a:rPr>
              <a:t>Saving the Prophet’s Words</a:t>
            </a:r>
          </a:p>
        </p:txBody>
      </p:sp>
      <p:sp>
        <p:nvSpPr>
          <p:cNvPr id="7" name="TextBox 6"/>
          <p:cNvSpPr txBox="1"/>
          <p:nvPr/>
        </p:nvSpPr>
        <p:spPr>
          <a:xfrm>
            <a:off x="113168" y="6488668"/>
            <a:ext cx="1981200" cy="369332"/>
          </a:xfrm>
          <a:prstGeom prst="rect">
            <a:avLst/>
          </a:prstGeom>
          <a:noFill/>
        </p:spPr>
        <p:txBody>
          <a:bodyPr wrap="square" rtlCol="0">
            <a:spAutoFit/>
          </a:bodyPr>
          <a:lstStyle/>
          <a:p>
            <a:r>
              <a:rPr lang="en-US" dirty="0">
                <a:solidFill>
                  <a:schemeClr val="bg1"/>
                </a:solidFill>
              </a:rPr>
              <a:t>3 Nephi 15:6-8</a:t>
            </a:r>
          </a:p>
        </p:txBody>
      </p:sp>
      <p:sp>
        <p:nvSpPr>
          <p:cNvPr id="10" name="TextBox 9"/>
          <p:cNvSpPr txBox="1"/>
          <p:nvPr/>
        </p:nvSpPr>
        <p:spPr>
          <a:xfrm>
            <a:off x="4572000" y="3116656"/>
            <a:ext cx="3458424" cy="923330"/>
          </a:xfrm>
          <a:prstGeom prst="rect">
            <a:avLst/>
          </a:prstGeom>
          <a:noFill/>
        </p:spPr>
        <p:txBody>
          <a:bodyPr wrap="square" rtlCol="0">
            <a:spAutoFit/>
          </a:bodyPr>
          <a:lstStyle/>
          <a:p>
            <a:r>
              <a:rPr lang="en-US" dirty="0">
                <a:solidFill>
                  <a:schemeClr val="bg1"/>
                </a:solidFill>
              </a:rPr>
              <a:t>“…I do not destroy that which hath been spoken concerning things which are to come…</a:t>
            </a:r>
          </a:p>
        </p:txBody>
      </p:sp>
      <p:sp>
        <p:nvSpPr>
          <p:cNvPr id="32" name="TextBox 31"/>
          <p:cNvSpPr txBox="1"/>
          <p:nvPr/>
        </p:nvSpPr>
        <p:spPr>
          <a:xfrm>
            <a:off x="7162800" y="1219200"/>
            <a:ext cx="2514600" cy="923330"/>
          </a:xfrm>
          <a:prstGeom prst="rect">
            <a:avLst/>
          </a:prstGeom>
          <a:noFill/>
        </p:spPr>
        <p:txBody>
          <a:bodyPr wrap="square" rtlCol="0">
            <a:spAutoFit/>
          </a:bodyPr>
          <a:lstStyle/>
          <a:p>
            <a:r>
              <a:rPr lang="en-US" dirty="0">
                <a:solidFill>
                  <a:schemeClr val="bg1"/>
                </a:solidFill>
              </a:rPr>
              <a:t>Many prophecies from the previous prophets had not been fulfilled</a:t>
            </a:r>
          </a:p>
        </p:txBody>
      </p:sp>
      <p:pic>
        <p:nvPicPr>
          <p:cNvPr id="14" name="Picture 13">
            <a:extLst>
              <a:ext uri="{FF2B5EF4-FFF2-40B4-BE49-F238E27FC236}">
                <a16:creationId xmlns:a16="http://schemas.microsoft.com/office/drawing/2014/main" id="{922F4014-DF54-4A73-BDAF-FDB9C283A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08" y="2109027"/>
            <a:ext cx="1961712" cy="2268230"/>
          </a:xfrm>
          <a:prstGeom prst="rect">
            <a:avLst/>
          </a:prstGeom>
        </p:spPr>
      </p:pic>
      <p:pic>
        <p:nvPicPr>
          <p:cNvPr id="16" name="Picture 15">
            <a:extLst>
              <a:ext uri="{FF2B5EF4-FFF2-40B4-BE49-F238E27FC236}">
                <a16:creationId xmlns:a16="http://schemas.microsoft.com/office/drawing/2014/main" id="{DD2F90E8-1E03-4AC4-A189-C7EF376C5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940" y="571980"/>
            <a:ext cx="1944457" cy="2587680"/>
          </a:xfrm>
          <a:prstGeom prst="rect">
            <a:avLst/>
          </a:prstGeom>
        </p:spPr>
      </p:pic>
      <p:pic>
        <p:nvPicPr>
          <p:cNvPr id="18" name="Picture 17">
            <a:extLst>
              <a:ext uri="{FF2B5EF4-FFF2-40B4-BE49-F238E27FC236}">
                <a16:creationId xmlns:a16="http://schemas.microsoft.com/office/drawing/2014/main" id="{81796368-BBD2-4CF3-B14A-ECFA74A19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5548" y="2016625"/>
            <a:ext cx="3448531" cy="3334215"/>
          </a:xfrm>
          <a:prstGeom prst="rect">
            <a:avLst/>
          </a:prstGeom>
        </p:spPr>
      </p:pic>
      <p:pic>
        <p:nvPicPr>
          <p:cNvPr id="23" name="Picture 22">
            <a:extLst>
              <a:ext uri="{FF2B5EF4-FFF2-40B4-BE49-F238E27FC236}">
                <a16:creationId xmlns:a16="http://schemas.microsoft.com/office/drawing/2014/main" id="{942D0661-86E4-4408-9618-D8B217DE8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220" y="3922998"/>
            <a:ext cx="2496889" cy="2027636"/>
          </a:xfrm>
          <a:prstGeom prst="rect">
            <a:avLst/>
          </a:prstGeom>
        </p:spPr>
      </p:pic>
      <p:grpSp>
        <p:nvGrpSpPr>
          <p:cNvPr id="9" name="Group 8">
            <a:extLst>
              <a:ext uri="{FF2B5EF4-FFF2-40B4-BE49-F238E27FC236}">
                <a16:creationId xmlns:a16="http://schemas.microsoft.com/office/drawing/2014/main" id="{FD5A715C-A060-7D07-6007-5CA3DA1D513D}"/>
              </a:ext>
            </a:extLst>
          </p:cNvPr>
          <p:cNvGrpSpPr/>
          <p:nvPr/>
        </p:nvGrpSpPr>
        <p:grpSpPr>
          <a:xfrm>
            <a:off x="4955021" y="4082534"/>
            <a:ext cx="3581400" cy="2590800"/>
            <a:chOff x="1066800" y="4267200"/>
            <a:chExt cx="3581400" cy="2590800"/>
          </a:xfrm>
        </p:grpSpPr>
        <p:grpSp>
          <p:nvGrpSpPr>
            <p:cNvPr id="15" name="Group 14">
              <a:extLst>
                <a:ext uri="{FF2B5EF4-FFF2-40B4-BE49-F238E27FC236}">
                  <a16:creationId xmlns:a16="http://schemas.microsoft.com/office/drawing/2014/main" id="{9E79FE0A-BF9B-B84F-6077-E9B8924CC7E7}"/>
                </a:ext>
              </a:extLst>
            </p:cNvPr>
            <p:cNvGrpSpPr/>
            <p:nvPr/>
          </p:nvGrpSpPr>
          <p:grpSpPr>
            <a:xfrm>
              <a:off x="1066800" y="4267200"/>
              <a:ext cx="3581400" cy="2590800"/>
              <a:chOff x="609599" y="533400"/>
              <a:chExt cx="7941747" cy="6071467"/>
            </a:xfrm>
          </p:grpSpPr>
          <p:grpSp>
            <p:nvGrpSpPr>
              <p:cNvPr id="22" name="Group 14">
                <a:extLst>
                  <a:ext uri="{FF2B5EF4-FFF2-40B4-BE49-F238E27FC236}">
                    <a16:creationId xmlns:a16="http://schemas.microsoft.com/office/drawing/2014/main" id="{1ED405A0-E555-4C9D-E7F3-A7ED668A4A41}"/>
                  </a:ext>
                </a:extLst>
              </p:cNvPr>
              <p:cNvGrpSpPr/>
              <p:nvPr/>
            </p:nvGrpSpPr>
            <p:grpSpPr>
              <a:xfrm rot="10800000">
                <a:off x="7696200" y="5257800"/>
                <a:ext cx="621450" cy="1347067"/>
                <a:chOff x="7010400" y="381000"/>
                <a:chExt cx="762000" cy="2033666"/>
              </a:xfrm>
            </p:grpSpPr>
            <p:sp>
              <p:nvSpPr>
                <p:cNvPr id="46" name="Rounded Rectangle 29">
                  <a:extLst>
                    <a:ext uri="{FF2B5EF4-FFF2-40B4-BE49-F238E27FC236}">
                      <a16:creationId xmlns:a16="http://schemas.microsoft.com/office/drawing/2014/main" id="{7EB98A20-6056-A945-A60E-35823964791A}"/>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B15FD68-559C-618C-7E75-C1FECC0C4A1D}"/>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1">
                <a:extLst>
                  <a:ext uri="{FF2B5EF4-FFF2-40B4-BE49-F238E27FC236}">
                    <a16:creationId xmlns:a16="http://schemas.microsoft.com/office/drawing/2014/main" id="{277636F1-FF0C-DB0B-D9F1-5A9896D34458}"/>
                  </a:ext>
                </a:extLst>
              </p:cNvPr>
              <p:cNvGrpSpPr/>
              <p:nvPr/>
            </p:nvGrpSpPr>
            <p:grpSpPr>
              <a:xfrm rot="10800000">
                <a:off x="939238" y="4923502"/>
                <a:ext cx="621450" cy="1347067"/>
                <a:chOff x="7010400" y="381000"/>
                <a:chExt cx="762000" cy="2033666"/>
              </a:xfrm>
            </p:grpSpPr>
            <p:sp>
              <p:nvSpPr>
                <p:cNvPr id="44" name="Rounded Rectangle 27">
                  <a:extLst>
                    <a:ext uri="{FF2B5EF4-FFF2-40B4-BE49-F238E27FC236}">
                      <a16:creationId xmlns:a16="http://schemas.microsoft.com/office/drawing/2014/main" id="{B7A88EBC-BE3B-9895-FB3B-87316F5640F8}"/>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FBB7C8F-FD0F-AE3B-0DFA-081A8F66D940}"/>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Wave 2">
                <a:extLst>
                  <a:ext uri="{FF2B5EF4-FFF2-40B4-BE49-F238E27FC236}">
                    <a16:creationId xmlns:a16="http://schemas.microsoft.com/office/drawing/2014/main" id="{F3A053C1-09CE-2500-9039-C2978807BB2F}"/>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
                <a:extLst>
                  <a:ext uri="{FF2B5EF4-FFF2-40B4-BE49-F238E27FC236}">
                    <a16:creationId xmlns:a16="http://schemas.microsoft.com/office/drawing/2014/main" id="{95EC6628-A4D2-68E3-9595-6C1A9F7B40B5}"/>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1">
                <a:extLst>
                  <a:ext uri="{FF2B5EF4-FFF2-40B4-BE49-F238E27FC236}">
                    <a16:creationId xmlns:a16="http://schemas.microsoft.com/office/drawing/2014/main" id="{5082613F-C9B9-AC81-F6CF-D93152778874}"/>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3">
                <a:extLst>
                  <a:ext uri="{FF2B5EF4-FFF2-40B4-BE49-F238E27FC236}">
                    <a16:creationId xmlns:a16="http://schemas.microsoft.com/office/drawing/2014/main" id="{764A3EC8-A036-82C5-D152-C62CE6CB0FF0}"/>
                  </a:ext>
                </a:extLst>
              </p:cNvPr>
              <p:cNvGrpSpPr/>
              <p:nvPr/>
            </p:nvGrpSpPr>
            <p:grpSpPr>
              <a:xfrm>
                <a:off x="882496" y="533400"/>
                <a:ext cx="621450" cy="1347067"/>
                <a:chOff x="7010400" y="381000"/>
                <a:chExt cx="762000" cy="2033666"/>
              </a:xfrm>
            </p:grpSpPr>
            <p:sp>
              <p:nvSpPr>
                <p:cNvPr id="42" name="Rounded Rectangle 25">
                  <a:extLst>
                    <a:ext uri="{FF2B5EF4-FFF2-40B4-BE49-F238E27FC236}">
                      <a16:creationId xmlns:a16="http://schemas.microsoft.com/office/drawing/2014/main" id="{E1E8F22D-4656-100F-B5DA-3BC36A4D3362}"/>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a:extLst>
                    <a:ext uri="{FF2B5EF4-FFF2-40B4-BE49-F238E27FC236}">
                      <a16:creationId xmlns:a16="http://schemas.microsoft.com/office/drawing/2014/main" id="{5E20D4AD-CFED-8560-90B8-454D52C3BA58}"/>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4">
                <a:extLst>
                  <a:ext uri="{FF2B5EF4-FFF2-40B4-BE49-F238E27FC236}">
                    <a16:creationId xmlns:a16="http://schemas.microsoft.com/office/drawing/2014/main" id="{55D53A42-43AC-0091-C159-E9D8B2D8C0A2}"/>
                  </a:ext>
                </a:extLst>
              </p:cNvPr>
              <p:cNvGrpSpPr/>
              <p:nvPr/>
            </p:nvGrpSpPr>
            <p:grpSpPr>
              <a:xfrm>
                <a:off x="7583765" y="854319"/>
                <a:ext cx="621450" cy="1347067"/>
                <a:chOff x="7010400" y="381000"/>
                <a:chExt cx="762000" cy="2033666"/>
              </a:xfrm>
            </p:grpSpPr>
            <p:sp>
              <p:nvSpPr>
                <p:cNvPr id="40" name="Rounded Rectangle 23">
                  <a:extLst>
                    <a:ext uri="{FF2B5EF4-FFF2-40B4-BE49-F238E27FC236}">
                      <a16:creationId xmlns:a16="http://schemas.microsoft.com/office/drawing/2014/main" id="{4BCD5CD8-E933-3E4D-B485-F7CE35EA9489}"/>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4629130-353A-51C7-E2E3-A0AFF4221D2F}"/>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a:extLst>
                <a:ext uri="{FF2B5EF4-FFF2-40B4-BE49-F238E27FC236}">
                  <a16:creationId xmlns:a16="http://schemas.microsoft.com/office/drawing/2014/main" id="{98FA48A9-EDF2-A5A5-A5B1-EBF03EE11167}"/>
                </a:ext>
              </a:extLst>
            </p:cNvPr>
            <p:cNvSpPr/>
            <p:nvPr/>
          </p:nvSpPr>
          <p:spPr>
            <a:xfrm>
              <a:off x="1600200" y="5105400"/>
              <a:ext cx="2514600" cy="830997"/>
            </a:xfrm>
            <a:prstGeom prst="rect">
              <a:avLst/>
            </a:prstGeom>
          </p:spPr>
          <p:txBody>
            <a:bodyPr wrap="square">
              <a:spAutoFit/>
            </a:bodyPr>
            <a:lstStyle/>
            <a:p>
              <a:r>
                <a:rPr lang="en-US" sz="1600" i="1" dirty="0"/>
                <a:t>…the law which was given unto Moses hath an end in me.”</a:t>
              </a:r>
            </a:p>
          </p:txBody>
        </p:sp>
      </p:grpSp>
    </p:spTree>
    <p:extLst>
      <p:ext uri="{BB962C8B-B14F-4D97-AF65-F5344CB8AC3E}">
        <p14:creationId xmlns:p14="http://schemas.microsoft.com/office/powerpoint/2010/main" val="20843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out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010D3D-A673-4EF7-A498-8EF203D7A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517556" y="820094"/>
            <a:ext cx="3505200" cy="2800767"/>
          </a:xfrm>
          <a:prstGeom prst="rect">
            <a:avLst/>
          </a:prstGeom>
          <a:noFill/>
        </p:spPr>
        <p:txBody>
          <a:bodyPr wrap="square" rtlCol="0">
            <a:spAutoFit/>
          </a:bodyPr>
          <a:lstStyle/>
          <a:p>
            <a:r>
              <a:rPr lang="en-US" sz="1600" dirty="0">
                <a:solidFill>
                  <a:schemeClr val="bg1"/>
                </a:solidFill>
              </a:rPr>
              <a:t>“There are those  within the Church who are disturbed when changes are made with which they disagree or when changes they propose are not made. They point to these as evidence that the leaders are not inspired…changes in organization or procedures are a testimony that revelation is ongoing. While doctrines remain fixed, the methods or procedures do not?”</a:t>
            </a:r>
          </a:p>
          <a:p>
            <a:r>
              <a:rPr lang="en-US" sz="1600" dirty="0">
                <a:solidFill>
                  <a:schemeClr val="bg1"/>
                </a:solidFill>
              </a:rPr>
              <a:t>Elder Boyd K. Packer</a:t>
            </a:r>
          </a:p>
        </p:txBody>
      </p:sp>
      <p:sp>
        <p:nvSpPr>
          <p:cNvPr id="6" name="TextBox 5"/>
          <p:cNvSpPr txBox="1"/>
          <p:nvPr/>
        </p:nvSpPr>
        <p:spPr>
          <a:xfrm>
            <a:off x="1524000" y="0"/>
            <a:ext cx="8991600" cy="923330"/>
          </a:xfrm>
          <a:prstGeom prst="rect">
            <a:avLst/>
          </a:prstGeom>
          <a:noFill/>
        </p:spPr>
        <p:txBody>
          <a:bodyPr wrap="square" rtlCol="0">
            <a:spAutoFit/>
          </a:bodyPr>
          <a:lstStyle/>
          <a:p>
            <a:pPr algn="ctr"/>
            <a:r>
              <a:rPr lang="en-US" sz="5400" dirty="0">
                <a:solidFill>
                  <a:schemeClr val="bg1"/>
                </a:solidFill>
                <a:latin typeface="Viner Hand ITC" pitchFamily="66" charset="0"/>
              </a:rPr>
              <a:t>Changes in the Church</a:t>
            </a:r>
          </a:p>
        </p:txBody>
      </p:sp>
      <p:sp>
        <p:nvSpPr>
          <p:cNvPr id="32" name="TextBox 31"/>
          <p:cNvSpPr txBox="1"/>
          <p:nvPr/>
        </p:nvSpPr>
        <p:spPr>
          <a:xfrm>
            <a:off x="8637006" y="743894"/>
            <a:ext cx="3124200" cy="2554545"/>
          </a:xfrm>
          <a:prstGeom prst="rect">
            <a:avLst/>
          </a:prstGeom>
          <a:noFill/>
        </p:spPr>
        <p:txBody>
          <a:bodyPr wrap="square" rtlCol="0">
            <a:spAutoFit/>
          </a:bodyPr>
          <a:lstStyle/>
          <a:p>
            <a:r>
              <a:rPr lang="en-US" sz="1600" dirty="0">
                <a:solidFill>
                  <a:schemeClr val="bg1"/>
                </a:solidFill>
              </a:rPr>
              <a:t>“The underlying purpose or doctrine of the law of Moses was not being done away with—there was still the need to come unto Christ and partake of the Atonement. The means or procedures by which men embraced the eternal gospel were all that were being change.”</a:t>
            </a:r>
          </a:p>
          <a:p>
            <a:r>
              <a:rPr lang="en-US" sz="1600" dirty="0">
                <a:solidFill>
                  <a:schemeClr val="bg1"/>
                </a:solidFill>
              </a:rPr>
              <a:t>JFM and RLM</a:t>
            </a:r>
          </a:p>
        </p:txBody>
      </p:sp>
      <p:sp>
        <p:nvSpPr>
          <p:cNvPr id="33" name="TextBox 32"/>
          <p:cNvSpPr txBox="1"/>
          <p:nvPr/>
        </p:nvSpPr>
        <p:spPr>
          <a:xfrm>
            <a:off x="4419600" y="3429000"/>
            <a:ext cx="3352800" cy="3046988"/>
          </a:xfrm>
          <a:prstGeom prst="rect">
            <a:avLst/>
          </a:prstGeom>
          <a:noFill/>
        </p:spPr>
        <p:txBody>
          <a:bodyPr wrap="square" rtlCol="0">
            <a:spAutoFit/>
          </a:bodyPr>
          <a:lstStyle/>
          <a:p>
            <a:pPr algn="just"/>
            <a:r>
              <a:rPr lang="en-US" sz="1600" dirty="0">
                <a:solidFill>
                  <a:schemeClr val="bg1"/>
                </a:solidFill>
              </a:rPr>
              <a:t>“Keep in mind that the principles of the gospel of Jesus Christ are divine. Nobody changes the principles and doctrines of the Church except the Lord by revelation. </a:t>
            </a:r>
          </a:p>
          <a:p>
            <a:pPr algn="just"/>
            <a:endParaRPr lang="en-US" sz="1600" dirty="0">
              <a:solidFill>
                <a:schemeClr val="bg1"/>
              </a:solidFill>
            </a:endParaRPr>
          </a:p>
          <a:p>
            <a:pPr algn="just"/>
            <a:r>
              <a:rPr lang="en-US" sz="1600" dirty="0">
                <a:solidFill>
                  <a:schemeClr val="bg1"/>
                </a:solidFill>
              </a:rPr>
              <a:t>…If you will analyze all that is being done and the changes that are taking place, you will realize that the fundamental doctrines of the Church are not changing.”</a:t>
            </a:r>
          </a:p>
          <a:p>
            <a:pPr algn="just"/>
            <a:r>
              <a:rPr lang="en-US" sz="1600" dirty="0">
                <a:solidFill>
                  <a:schemeClr val="bg1"/>
                </a:solidFill>
              </a:rPr>
              <a:t>President Harold B. Lee </a:t>
            </a:r>
          </a:p>
        </p:txBody>
      </p:sp>
      <p:pic>
        <p:nvPicPr>
          <p:cNvPr id="7" name="Picture 6">
            <a:extLst>
              <a:ext uri="{FF2B5EF4-FFF2-40B4-BE49-F238E27FC236}">
                <a16:creationId xmlns:a16="http://schemas.microsoft.com/office/drawing/2014/main" id="{B4350F68-B861-4CE7-8B42-D0B26D174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742" y="1005779"/>
            <a:ext cx="1774480" cy="2233281"/>
          </a:xfrm>
          <a:prstGeom prst="rect">
            <a:avLst/>
          </a:prstGeom>
        </p:spPr>
      </p:pic>
      <p:pic>
        <p:nvPicPr>
          <p:cNvPr id="9" name="Picture 8">
            <a:extLst>
              <a:ext uri="{FF2B5EF4-FFF2-40B4-BE49-F238E27FC236}">
                <a16:creationId xmlns:a16="http://schemas.microsoft.com/office/drawing/2014/main" id="{0B08E4F6-3CD5-4779-914D-A6C58C30B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60" y="3799332"/>
            <a:ext cx="1656455" cy="2059377"/>
          </a:xfrm>
          <a:prstGeom prst="rect">
            <a:avLst/>
          </a:prstGeom>
        </p:spPr>
      </p:pic>
      <p:grpSp>
        <p:nvGrpSpPr>
          <p:cNvPr id="13" name="Group 12">
            <a:extLst>
              <a:ext uri="{FF2B5EF4-FFF2-40B4-BE49-F238E27FC236}">
                <a16:creationId xmlns:a16="http://schemas.microsoft.com/office/drawing/2014/main" id="{A570597D-F42F-4B34-92A4-5E4CBC845DD7}"/>
              </a:ext>
            </a:extLst>
          </p:cNvPr>
          <p:cNvGrpSpPr/>
          <p:nvPr/>
        </p:nvGrpSpPr>
        <p:grpSpPr>
          <a:xfrm>
            <a:off x="8946661" y="3114394"/>
            <a:ext cx="2779016" cy="2960483"/>
            <a:chOff x="8946661" y="3114394"/>
            <a:chExt cx="2779016" cy="2960483"/>
          </a:xfrm>
        </p:grpSpPr>
        <p:pic>
          <p:nvPicPr>
            <p:cNvPr id="3" name="Picture 2">
              <a:extLst>
                <a:ext uri="{FF2B5EF4-FFF2-40B4-BE49-F238E27FC236}">
                  <a16:creationId xmlns:a16="http://schemas.microsoft.com/office/drawing/2014/main" id="{F022E031-27D4-4E67-8033-41904A3221CA}"/>
                </a:ext>
              </a:extLst>
            </p:cNvPr>
            <p:cNvPicPr>
              <a:picLocks noChangeAspect="1"/>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809" r="52054" b="6362"/>
            <a:stretch/>
          </p:blipFill>
          <p:spPr>
            <a:xfrm>
              <a:off x="8946661" y="3114394"/>
              <a:ext cx="1338075" cy="1892174"/>
            </a:xfrm>
            <a:prstGeom prst="ellipse">
              <a:avLst/>
            </a:prstGeom>
            <a:ln>
              <a:noFill/>
            </a:ln>
            <a:effectLst>
              <a:softEdge rad="112500"/>
            </a:effectLst>
          </p:spPr>
        </p:pic>
        <p:pic>
          <p:nvPicPr>
            <p:cNvPr id="12" name="Picture 11">
              <a:extLst>
                <a:ext uri="{FF2B5EF4-FFF2-40B4-BE49-F238E27FC236}">
                  <a16:creationId xmlns:a16="http://schemas.microsoft.com/office/drawing/2014/main" id="{F0856E11-52DD-4B2C-B67E-27BE41605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5033" y="3853972"/>
              <a:ext cx="1580644" cy="2220905"/>
            </a:xfrm>
            <a:prstGeom prst="rect">
              <a:avLst/>
            </a:prstGeom>
          </p:spPr>
        </p:pic>
      </p:grpSp>
    </p:spTree>
    <p:extLst>
      <p:ext uri="{BB962C8B-B14F-4D97-AF65-F5344CB8AC3E}">
        <p14:creationId xmlns:p14="http://schemas.microsoft.com/office/powerpoint/2010/main" val="3369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2" grpId="0"/>
      <p:bldP spid="32" grpId="1"/>
      <p:bldP spid="3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A2B59C5-7B78-4298-8F71-561CB2413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675238" y="774826"/>
            <a:ext cx="2743200" cy="2862322"/>
          </a:xfrm>
          <a:prstGeom prst="rect">
            <a:avLst/>
          </a:prstGeom>
          <a:noFill/>
        </p:spPr>
        <p:txBody>
          <a:bodyPr wrap="square" rtlCol="0">
            <a:spAutoFit/>
          </a:bodyPr>
          <a:lstStyle/>
          <a:p>
            <a:r>
              <a:rPr lang="en-US" dirty="0">
                <a:solidFill>
                  <a:schemeClr val="bg1"/>
                </a:solidFill>
              </a:rPr>
              <a:t>Jesus reminds the Nephites:</a:t>
            </a:r>
          </a:p>
          <a:p>
            <a:endParaRPr lang="en-US" dirty="0">
              <a:solidFill>
                <a:schemeClr val="bg1"/>
              </a:solidFill>
            </a:endParaRPr>
          </a:p>
          <a:p>
            <a:r>
              <a:rPr lang="en-US" dirty="0">
                <a:solidFill>
                  <a:schemeClr val="bg1"/>
                </a:solidFill>
              </a:rPr>
              <a:t>All the Prophets had testified of Him</a:t>
            </a:r>
          </a:p>
          <a:p>
            <a:endParaRPr lang="en-US" dirty="0">
              <a:solidFill>
                <a:schemeClr val="bg1"/>
              </a:solidFill>
            </a:endParaRPr>
          </a:p>
          <a:p>
            <a:r>
              <a:rPr lang="en-US" dirty="0">
                <a:solidFill>
                  <a:schemeClr val="bg1"/>
                </a:solidFill>
              </a:rPr>
              <a:t>All the practices, laws and ordinances had testified of Him being the Creator, the Redeemer, the Christ</a:t>
            </a:r>
          </a:p>
        </p:txBody>
      </p:sp>
      <p:sp>
        <p:nvSpPr>
          <p:cNvPr id="6" name="TextBox 5"/>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“I Am The Law and the Light”</a:t>
            </a:r>
          </a:p>
        </p:txBody>
      </p:sp>
      <p:sp>
        <p:nvSpPr>
          <p:cNvPr id="7" name="TextBox 6"/>
          <p:cNvSpPr txBox="1"/>
          <p:nvPr/>
        </p:nvSpPr>
        <p:spPr>
          <a:xfrm>
            <a:off x="0" y="6488668"/>
            <a:ext cx="1981200" cy="369332"/>
          </a:xfrm>
          <a:prstGeom prst="rect">
            <a:avLst/>
          </a:prstGeom>
          <a:noFill/>
        </p:spPr>
        <p:txBody>
          <a:bodyPr wrap="square" rtlCol="0">
            <a:spAutoFit/>
          </a:bodyPr>
          <a:lstStyle/>
          <a:p>
            <a:r>
              <a:rPr lang="en-US" dirty="0">
                <a:solidFill>
                  <a:schemeClr val="bg1"/>
                </a:solidFill>
              </a:rPr>
              <a:t>3 Nephi 15:9-10</a:t>
            </a:r>
          </a:p>
        </p:txBody>
      </p:sp>
      <p:sp>
        <p:nvSpPr>
          <p:cNvPr id="10" name="TextBox 9"/>
          <p:cNvSpPr txBox="1"/>
          <p:nvPr/>
        </p:nvSpPr>
        <p:spPr>
          <a:xfrm>
            <a:off x="7620000" y="762001"/>
            <a:ext cx="3048000" cy="4031873"/>
          </a:xfrm>
          <a:prstGeom prst="rect">
            <a:avLst/>
          </a:prstGeom>
          <a:noFill/>
        </p:spPr>
        <p:txBody>
          <a:bodyPr wrap="square" rtlCol="0">
            <a:spAutoFit/>
          </a:bodyPr>
          <a:lstStyle/>
          <a:p>
            <a:r>
              <a:rPr lang="en-US" sz="1600" dirty="0">
                <a:solidFill>
                  <a:schemeClr val="bg1"/>
                </a:solidFill>
              </a:rPr>
              <a:t>The Savior requires:</a:t>
            </a:r>
          </a:p>
          <a:p>
            <a:endParaRPr lang="en-US" sz="1600" dirty="0">
              <a:solidFill>
                <a:schemeClr val="bg1"/>
              </a:solidFill>
            </a:endParaRPr>
          </a:p>
          <a:p>
            <a:r>
              <a:rPr lang="en-US" sz="1600" dirty="0">
                <a:solidFill>
                  <a:schemeClr val="bg1"/>
                </a:solidFill>
              </a:rPr>
              <a:t>the continual keeping of the commandments</a:t>
            </a:r>
          </a:p>
          <a:p>
            <a:endParaRPr lang="en-US" sz="1600" dirty="0">
              <a:solidFill>
                <a:schemeClr val="bg1"/>
              </a:solidFill>
            </a:endParaRPr>
          </a:p>
          <a:p>
            <a:r>
              <a:rPr lang="en-US" sz="1600" dirty="0">
                <a:solidFill>
                  <a:schemeClr val="bg1"/>
                </a:solidFill>
              </a:rPr>
              <a:t>resisting temptation</a:t>
            </a:r>
          </a:p>
          <a:p>
            <a:endParaRPr lang="en-US" sz="1600" dirty="0">
              <a:solidFill>
                <a:schemeClr val="bg1"/>
              </a:solidFill>
            </a:endParaRPr>
          </a:p>
          <a:p>
            <a:r>
              <a:rPr lang="en-US" sz="1600" dirty="0">
                <a:solidFill>
                  <a:schemeClr val="bg1"/>
                </a:solidFill>
              </a:rPr>
              <a:t>repenting of our sins</a:t>
            </a:r>
          </a:p>
          <a:p>
            <a:r>
              <a:rPr lang="en-US" sz="1600" dirty="0">
                <a:solidFill>
                  <a:schemeClr val="bg1"/>
                </a:solidFill>
              </a:rPr>
              <a:t> </a:t>
            </a:r>
          </a:p>
          <a:p>
            <a:r>
              <a:rPr lang="en-US" sz="1600" dirty="0">
                <a:solidFill>
                  <a:schemeClr val="bg1"/>
                </a:solidFill>
              </a:rPr>
              <a:t>exercising faith in Christ </a:t>
            </a:r>
          </a:p>
          <a:p>
            <a:endParaRPr lang="en-US" sz="1600" dirty="0">
              <a:solidFill>
                <a:schemeClr val="bg1"/>
              </a:solidFill>
            </a:endParaRPr>
          </a:p>
          <a:p>
            <a:r>
              <a:rPr lang="en-US" sz="1600" dirty="0">
                <a:solidFill>
                  <a:schemeClr val="bg1"/>
                </a:solidFill>
              </a:rPr>
              <a:t>rendering service</a:t>
            </a:r>
          </a:p>
          <a:p>
            <a:endParaRPr lang="en-US" sz="1600" dirty="0">
              <a:solidFill>
                <a:schemeClr val="bg1"/>
              </a:solidFill>
            </a:endParaRPr>
          </a:p>
          <a:p>
            <a:r>
              <a:rPr lang="en-US" sz="1600" dirty="0">
                <a:solidFill>
                  <a:schemeClr val="bg1"/>
                </a:solidFill>
              </a:rPr>
              <a:t>being prayerful</a:t>
            </a:r>
          </a:p>
          <a:p>
            <a:endParaRPr lang="en-US" sz="1600" dirty="0">
              <a:solidFill>
                <a:schemeClr val="bg1"/>
              </a:solidFill>
            </a:endParaRPr>
          </a:p>
          <a:p>
            <a:r>
              <a:rPr lang="en-US" sz="1600" dirty="0">
                <a:solidFill>
                  <a:schemeClr val="bg1"/>
                </a:solidFill>
              </a:rPr>
              <a:t>loving God and our fellowmen</a:t>
            </a:r>
          </a:p>
        </p:txBody>
      </p:sp>
      <p:sp>
        <p:nvSpPr>
          <p:cNvPr id="32" name="TextBox 31"/>
          <p:cNvSpPr txBox="1"/>
          <p:nvPr/>
        </p:nvSpPr>
        <p:spPr>
          <a:xfrm>
            <a:off x="4495800" y="914400"/>
            <a:ext cx="2514600" cy="923330"/>
          </a:xfrm>
          <a:prstGeom prst="rect">
            <a:avLst/>
          </a:prstGeom>
          <a:noFill/>
        </p:spPr>
        <p:txBody>
          <a:bodyPr wrap="square" rtlCol="0">
            <a:spAutoFit/>
          </a:bodyPr>
          <a:lstStyle/>
          <a:p>
            <a:r>
              <a:rPr lang="en-US" dirty="0">
                <a:solidFill>
                  <a:schemeClr val="bg1"/>
                </a:solidFill>
              </a:rPr>
              <a:t>“…look unto me,…and live…</a:t>
            </a:r>
            <a:r>
              <a:rPr lang="en-US" dirty="0" err="1">
                <a:solidFill>
                  <a:schemeClr val="bg1"/>
                </a:solidFill>
              </a:rPr>
              <a:t>endureth</a:t>
            </a:r>
            <a:r>
              <a:rPr lang="en-US" dirty="0">
                <a:solidFill>
                  <a:schemeClr val="bg1"/>
                </a:solidFill>
              </a:rPr>
              <a:t> unto the end…”</a:t>
            </a:r>
          </a:p>
        </p:txBody>
      </p:sp>
      <p:sp>
        <p:nvSpPr>
          <p:cNvPr id="34" name="Rectangle 33"/>
          <p:cNvSpPr/>
          <p:nvPr/>
        </p:nvSpPr>
        <p:spPr>
          <a:xfrm>
            <a:off x="6477000" y="4953001"/>
            <a:ext cx="2743200" cy="1200329"/>
          </a:xfrm>
          <a:prstGeom prst="rect">
            <a:avLst/>
          </a:prstGeom>
        </p:spPr>
        <p:txBody>
          <a:bodyPr wrap="square">
            <a:spAutoFit/>
          </a:bodyPr>
          <a:lstStyle/>
          <a:p>
            <a:r>
              <a:rPr lang="en-US" dirty="0">
                <a:solidFill>
                  <a:schemeClr val="bg1"/>
                </a:solidFill>
              </a:rPr>
              <a:t> ”…but endure them, for, lo, I am with thee, even unto the end of thy days.”</a:t>
            </a:r>
          </a:p>
          <a:p>
            <a:r>
              <a:rPr lang="en-US" dirty="0">
                <a:solidFill>
                  <a:schemeClr val="bg1"/>
                </a:solidFill>
              </a:rPr>
              <a:t>D&amp;C 24:8</a:t>
            </a:r>
          </a:p>
        </p:txBody>
      </p:sp>
      <p:pic>
        <p:nvPicPr>
          <p:cNvPr id="14" name="Picture 13">
            <a:extLst>
              <a:ext uri="{FF2B5EF4-FFF2-40B4-BE49-F238E27FC236}">
                <a16:creationId xmlns:a16="http://schemas.microsoft.com/office/drawing/2014/main" id="{81471F92-88F0-4756-B4E8-500855031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976" y="1855961"/>
            <a:ext cx="3370603" cy="1982707"/>
          </a:xfrm>
          <a:prstGeom prst="rect">
            <a:avLst/>
          </a:prstGeom>
        </p:spPr>
      </p:pic>
      <p:grpSp>
        <p:nvGrpSpPr>
          <p:cNvPr id="13" name="Group 12">
            <a:extLst>
              <a:ext uri="{FF2B5EF4-FFF2-40B4-BE49-F238E27FC236}">
                <a16:creationId xmlns:a16="http://schemas.microsoft.com/office/drawing/2014/main" id="{3E69C973-4703-DFE7-1485-63AAE733FDC6}"/>
              </a:ext>
            </a:extLst>
          </p:cNvPr>
          <p:cNvGrpSpPr/>
          <p:nvPr/>
        </p:nvGrpSpPr>
        <p:grpSpPr>
          <a:xfrm>
            <a:off x="1688571" y="3620962"/>
            <a:ext cx="4026430" cy="2983882"/>
            <a:chOff x="1066800" y="4267200"/>
            <a:chExt cx="3581400" cy="2654082"/>
          </a:xfrm>
        </p:grpSpPr>
        <p:grpSp>
          <p:nvGrpSpPr>
            <p:cNvPr id="15" name="Group 14">
              <a:extLst>
                <a:ext uri="{FF2B5EF4-FFF2-40B4-BE49-F238E27FC236}">
                  <a16:creationId xmlns:a16="http://schemas.microsoft.com/office/drawing/2014/main" id="{ADC7ECE0-E990-DB7E-5554-44A259D81AD6}"/>
                </a:ext>
              </a:extLst>
            </p:cNvPr>
            <p:cNvGrpSpPr/>
            <p:nvPr/>
          </p:nvGrpSpPr>
          <p:grpSpPr>
            <a:xfrm>
              <a:off x="1066800" y="4267200"/>
              <a:ext cx="3581400" cy="2590800"/>
              <a:chOff x="609599" y="533400"/>
              <a:chExt cx="7941747" cy="6071467"/>
            </a:xfrm>
          </p:grpSpPr>
          <p:grpSp>
            <p:nvGrpSpPr>
              <p:cNvPr id="17" name="Group 14">
                <a:extLst>
                  <a:ext uri="{FF2B5EF4-FFF2-40B4-BE49-F238E27FC236}">
                    <a16:creationId xmlns:a16="http://schemas.microsoft.com/office/drawing/2014/main" id="{B45EC57D-C151-75E8-A9F8-D5C5D93237D9}"/>
                  </a:ext>
                </a:extLst>
              </p:cNvPr>
              <p:cNvGrpSpPr/>
              <p:nvPr/>
            </p:nvGrpSpPr>
            <p:grpSpPr>
              <a:xfrm rot="10800000">
                <a:off x="7696200" y="5257800"/>
                <a:ext cx="621450" cy="1347067"/>
                <a:chOff x="7010400" y="381000"/>
                <a:chExt cx="762000" cy="2033666"/>
              </a:xfrm>
            </p:grpSpPr>
            <p:sp>
              <p:nvSpPr>
                <p:cNvPr id="44" name="Rounded Rectangle 29">
                  <a:extLst>
                    <a:ext uri="{FF2B5EF4-FFF2-40B4-BE49-F238E27FC236}">
                      <a16:creationId xmlns:a16="http://schemas.microsoft.com/office/drawing/2014/main" id="{DC73836F-1926-26EC-BDDE-C520C8B085A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A5FFCBF-2811-9878-6A6A-D584725CC807}"/>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a:extLst>
                  <a:ext uri="{FF2B5EF4-FFF2-40B4-BE49-F238E27FC236}">
                    <a16:creationId xmlns:a16="http://schemas.microsoft.com/office/drawing/2014/main" id="{F3791276-0B9C-8F21-BACC-A553C9600E10}"/>
                  </a:ext>
                </a:extLst>
              </p:cNvPr>
              <p:cNvGrpSpPr/>
              <p:nvPr/>
            </p:nvGrpSpPr>
            <p:grpSpPr>
              <a:xfrm rot="10800000">
                <a:off x="939238" y="4923502"/>
                <a:ext cx="621450" cy="1347067"/>
                <a:chOff x="7010400" y="381000"/>
                <a:chExt cx="762000" cy="2033666"/>
              </a:xfrm>
            </p:grpSpPr>
            <p:sp>
              <p:nvSpPr>
                <p:cNvPr id="42" name="Rounded Rectangle 27">
                  <a:extLst>
                    <a:ext uri="{FF2B5EF4-FFF2-40B4-BE49-F238E27FC236}">
                      <a16:creationId xmlns:a16="http://schemas.microsoft.com/office/drawing/2014/main" id="{ECF4A645-30E7-084B-6383-C21298A6DCFA}"/>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70BFB72-3A12-9E08-075D-2DF14C9FFAC6}"/>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a:extLst>
                  <a:ext uri="{FF2B5EF4-FFF2-40B4-BE49-F238E27FC236}">
                    <a16:creationId xmlns:a16="http://schemas.microsoft.com/office/drawing/2014/main" id="{3D2EFF6A-CF5C-6422-926D-6F952520081A}"/>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a:extLst>
                  <a:ext uri="{FF2B5EF4-FFF2-40B4-BE49-F238E27FC236}">
                    <a16:creationId xmlns:a16="http://schemas.microsoft.com/office/drawing/2014/main" id="{E0480C71-7647-76C4-4814-5F649F95F3CA}"/>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1">
                <a:extLst>
                  <a:ext uri="{FF2B5EF4-FFF2-40B4-BE49-F238E27FC236}">
                    <a16:creationId xmlns:a16="http://schemas.microsoft.com/office/drawing/2014/main" id="{BAF83C1A-8436-5FD3-FDC9-31509C209400}"/>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
                <a:extLst>
                  <a:ext uri="{FF2B5EF4-FFF2-40B4-BE49-F238E27FC236}">
                    <a16:creationId xmlns:a16="http://schemas.microsoft.com/office/drawing/2014/main" id="{E43995BE-39E4-8F6A-E5DD-4BC0819DCA3B}"/>
                  </a:ext>
                </a:extLst>
              </p:cNvPr>
              <p:cNvGrpSpPr/>
              <p:nvPr/>
            </p:nvGrpSpPr>
            <p:grpSpPr>
              <a:xfrm>
                <a:off x="882496" y="533400"/>
                <a:ext cx="621450" cy="1347067"/>
                <a:chOff x="7010400" y="381000"/>
                <a:chExt cx="762000" cy="2033666"/>
              </a:xfrm>
            </p:grpSpPr>
            <p:sp>
              <p:nvSpPr>
                <p:cNvPr id="40" name="Rounded Rectangle 25">
                  <a:extLst>
                    <a:ext uri="{FF2B5EF4-FFF2-40B4-BE49-F238E27FC236}">
                      <a16:creationId xmlns:a16="http://schemas.microsoft.com/office/drawing/2014/main" id="{112B5CFA-C9C1-4AE8-A185-C96CB9A63764}"/>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5">
                  <a:extLst>
                    <a:ext uri="{FF2B5EF4-FFF2-40B4-BE49-F238E27FC236}">
                      <a16:creationId xmlns:a16="http://schemas.microsoft.com/office/drawing/2014/main" id="{15151EE4-69A3-8CF2-717F-32A59CDE2808}"/>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4">
                <a:extLst>
                  <a:ext uri="{FF2B5EF4-FFF2-40B4-BE49-F238E27FC236}">
                    <a16:creationId xmlns:a16="http://schemas.microsoft.com/office/drawing/2014/main" id="{B7965F79-CB59-7714-62F8-7C1F5A10EF43}"/>
                  </a:ext>
                </a:extLst>
              </p:cNvPr>
              <p:cNvGrpSpPr/>
              <p:nvPr/>
            </p:nvGrpSpPr>
            <p:grpSpPr>
              <a:xfrm>
                <a:off x="7583765" y="854319"/>
                <a:ext cx="621450" cy="1347067"/>
                <a:chOff x="7010400" y="381000"/>
                <a:chExt cx="762000" cy="2033666"/>
              </a:xfrm>
            </p:grpSpPr>
            <p:sp>
              <p:nvSpPr>
                <p:cNvPr id="38" name="Rounded Rectangle 23">
                  <a:extLst>
                    <a:ext uri="{FF2B5EF4-FFF2-40B4-BE49-F238E27FC236}">
                      <a16:creationId xmlns:a16="http://schemas.microsoft.com/office/drawing/2014/main" id="{1AD10A10-5C21-87D7-0605-5A5DC9B72C4B}"/>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2B87307-FA7D-4CF6-B384-877CC5E0CA89}"/>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B8C3D705-C24C-AE68-5C8C-323DD4186B08}"/>
                </a:ext>
              </a:extLst>
            </p:cNvPr>
            <p:cNvSpPr/>
            <p:nvPr/>
          </p:nvSpPr>
          <p:spPr>
            <a:xfrm>
              <a:off x="1600199" y="5105400"/>
              <a:ext cx="2709683" cy="1815882"/>
            </a:xfrm>
            <a:prstGeom prst="rect">
              <a:avLst/>
            </a:prstGeom>
          </p:spPr>
          <p:txBody>
            <a:bodyPr wrap="square">
              <a:spAutoFit/>
            </a:bodyPr>
            <a:lstStyle/>
            <a:p>
              <a:r>
                <a:rPr lang="en-US" sz="1600" i="1" dirty="0"/>
                <a:t>Jesus Christ is the source of the law. All laws of the gospel point us to Jesus Christ and His Atonement. If we follow His commandments, we will receive eternal life.</a:t>
              </a:r>
            </a:p>
            <a:p>
              <a:r>
                <a:rPr lang="en-US" sz="1600" i="1" dirty="0"/>
                <a:t>.”</a:t>
              </a:r>
            </a:p>
          </p:txBody>
        </p:sp>
      </p:grpSp>
    </p:spTree>
    <p:extLst>
      <p:ext uri="{BB962C8B-B14F-4D97-AF65-F5344CB8AC3E}">
        <p14:creationId xmlns:p14="http://schemas.microsoft.com/office/powerpoint/2010/main" val="369070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4DF7CA4-0FCE-4AB6-9991-454AC16AD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485113" y="614881"/>
            <a:ext cx="5019393" cy="3139321"/>
          </a:xfrm>
          <a:prstGeom prst="rect">
            <a:avLst/>
          </a:prstGeom>
          <a:noFill/>
        </p:spPr>
        <p:txBody>
          <a:bodyPr wrap="square" rtlCol="0">
            <a:spAutoFit/>
          </a:bodyPr>
          <a:lstStyle/>
          <a:p>
            <a:r>
              <a:rPr lang="en-US" dirty="0">
                <a:solidFill>
                  <a:schemeClr val="bg1"/>
                </a:solidFill>
              </a:rPr>
              <a:t>Jesus speaks to the Twelve whom he had chosen:</a:t>
            </a:r>
          </a:p>
          <a:p>
            <a:endParaRPr lang="en-US" dirty="0">
              <a:solidFill>
                <a:schemeClr val="bg1"/>
              </a:solidFill>
            </a:endParaRPr>
          </a:p>
          <a:p>
            <a:r>
              <a:rPr lang="en-US" dirty="0">
                <a:solidFill>
                  <a:schemeClr val="bg1"/>
                </a:solidFill>
              </a:rPr>
              <a:t>You are the Light (truth) to this people</a:t>
            </a:r>
          </a:p>
          <a:p>
            <a:endParaRPr lang="en-US" dirty="0">
              <a:solidFill>
                <a:schemeClr val="bg1"/>
              </a:solidFill>
            </a:endParaRPr>
          </a:p>
          <a:p>
            <a:r>
              <a:rPr lang="en-US" dirty="0">
                <a:solidFill>
                  <a:schemeClr val="bg1"/>
                </a:solidFill>
              </a:rPr>
              <a:t>You are the remnant of the house of Joseph</a:t>
            </a:r>
          </a:p>
          <a:p>
            <a:endParaRPr lang="en-US" dirty="0">
              <a:solidFill>
                <a:schemeClr val="bg1"/>
              </a:solidFill>
            </a:endParaRPr>
          </a:p>
          <a:p>
            <a:r>
              <a:rPr lang="en-US" dirty="0">
                <a:solidFill>
                  <a:schemeClr val="bg1"/>
                </a:solidFill>
              </a:rPr>
              <a:t>You have inherited this land from the Father</a:t>
            </a:r>
          </a:p>
          <a:p>
            <a:endParaRPr lang="en-US" dirty="0">
              <a:solidFill>
                <a:schemeClr val="bg1"/>
              </a:solidFill>
            </a:endParaRPr>
          </a:p>
          <a:p>
            <a:r>
              <a:rPr lang="en-US" dirty="0">
                <a:solidFill>
                  <a:schemeClr val="bg1"/>
                </a:solidFill>
              </a:rPr>
              <a:t>I was not given authority to tell Israel about the other tribes  (because of their “</a:t>
            </a:r>
            <a:r>
              <a:rPr lang="en-US" dirty="0" err="1">
                <a:solidFill>
                  <a:schemeClr val="bg1"/>
                </a:solidFill>
              </a:rPr>
              <a:t>stiffneckedness</a:t>
            </a:r>
            <a:r>
              <a:rPr lang="en-US" dirty="0">
                <a:solidFill>
                  <a:schemeClr val="bg1"/>
                </a:solidFill>
              </a:rPr>
              <a:t> and unbelief”)</a:t>
            </a:r>
          </a:p>
        </p:txBody>
      </p:sp>
      <p:sp>
        <p:nvSpPr>
          <p:cNvPr id="6" name="TextBox 5"/>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“One Fold, One Shepherd”</a:t>
            </a:r>
          </a:p>
        </p:txBody>
      </p:sp>
      <p:sp>
        <p:nvSpPr>
          <p:cNvPr id="7" name="TextBox 6"/>
          <p:cNvSpPr txBox="1"/>
          <p:nvPr/>
        </p:nvSpPr>
        <p:spPr>
          <a:xfrm>
            <a:off x="113169" y="6488668"/>
            <a:ext cx="1981200" cy="369332"/>
          </a:xfrm>
          <a:prstGeom prst="rect">
            <a:avLst/>
          </a:prstGeom>
          <a:noFill/>
        </p:spPr>
        <p:txBody>
          <a:bodyPr wrap="square" rtlCol="0">
            <a:spAutoFit/>
          </a:bodyPr>
          <a:lstStyle/>
          <a:p>
            <a:r>
              <a:rPr lang="en-US" dirty="0">
                <a:solidFill>
                  <a:schemeClr val="bg1"/>
                </a:solidFill>
              </a:rPr>
              <a:t>3 Nephi 15:11-21</a:t>
            </a:r>
          </a:p>
        </p:txBody>
      </p:sp>
      <p:sp>
        <p:nvSpPr>
          <p:cNvPr id="33" name="Rectangle 32"/>
          <p:cNvSpPr/>
          <p:nvPr/>
        </p:nvSpPr>
        <p:spPr>
          <a:xfrm>
            <a:off x="7467600" y="1371600"/>
            <a:ext cx="3429000" cy="1477328"/>
          </a:xfrm>
          <a:prstGeom prst="rect">
            <a:avLst/>
          </a:prstGeom>
        </p:spPr>
        <p:txBody>
          <a:bodyPr wrap="square">
            <a:spAutoFit/>
          </a:bodyPr>
          <a:lstStyle/>
          <a:p>
            <a:r>
              <a:rPr lang="en-US" dirty="0">
                <a:solidFill>
                  <a:schemeClr val="bg1"/>
                </a:solidFill>
              </a:rPr>
              <a:t>“As far as we degenerate from God. We descend to the devil and lose knowledge, and without knowledge we cannot be saved.”</a:t>
            </a:r>
          </a:p>
          <a:p>
            <a:r>
              <a:rPr lang="en-US" dirty="0">
                <a:solidFill>
                  <a:schemeClr val="bg1"/>
                </a:solidFill>
              </a:rPr>
              <a:t>Joseph Smith</a:t>
            </a:r>
          </a:p>
        </p:txBody>
      </p:sp>
      <p:pic>
        <p:nvPicPr>
          <p:cNvPr id="13" name="Picture 12">
            <a:extLst>
              <a:ext uri="{FF2B5EF4-FFF2-40B4-BE49-F238E27FC236}">
                <a16:creationId xmlns:a16="http://schemas.microsoft.com/office/drawing/2014/main" id="{5F92BE34-A0BD-4018-8F17-5646DDB74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607" y="1221752"/>
            <a:ext cx="1518376" cy="1933845"/>
          </a:xfrm>
          <a:prstGeom prst="rect">
            <a:avLst/>
          </a:prstGeom>
        </p:spPr>
      </p:pic>
      <p:pic>
        <p:nvPicPr>
          <p:cNvPr id="15" name="Picture 14">
            <a:extLst>
              <a:ext uri="{FF2B5EF4-FFF2-40B4-BE49-F238E27FC236}">
                <a16:creationId xmlns:a16="http://schemas.microsoft.com/office/drawing/2014/main" id="{BA8E18A5-8C0B-42FB-BBBC-D53BC3A0F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122" y="2863580"/>
            <a:ext cx="2743583" cy="3543795"/>
          </a:xfrm>
          <a:prstGeom prst="rect">
            <a:avLst/>
          </a:prstGeom>
        </p:spPr>
      </p:pic>
      <p:grpSp>
        <p:nvGrpSpPr>
          <p:cNvPr id="10" name="Group 9">
            <a:extLst>
              <a:ext uri="{FF2B5EF4-FFF2-40B4-BE49-F238E27FC236}">
                <a16:creationId xmlns:a16="http://schemas.microsoft.com/office/drawing/2014/main" id="{450EBF87-A926-7B3B-575F-1E9E8C7CD75B}"/>
              </a:ext>
            </a:extLst>
          </p:cNvPr>
          <p:cNvGrpSpPr/>
          <p:nvPr/>
        </p:nvGrpSpPr>
        <p:grpSpPr>
          <a:xfrm>
            <a:off x="2514598" y="3545555"/>
            <a:ext cx="4538895" cy="3064469"/>
            <a:chOff x="1066800" y="4267200"/>
            <a:chExt cx="3581400" cy="2590800"/>
          </a:xfrm>
        </p:grpSpPr>
        <p:grpSp>
          <p:nvGrpSpPr>
            <p:cNvPr id="14" name="Group 13">
              <a:extLst>
                <a:ext uri="{FF2B5EF4-FFF2-40B4-BE49-F238E27FC236}">
                  <a16:creationId xmlns:a16="http://schemas.microsoft.com/office/drawing/2014/main" id="{0DF8119D-8C05-22FF-0EF2-0FBB8D1806FD}"/>
                </a:ext>
              </a:extLst>
            </p:cNvPr>
            <p:cNvGrpSpPr/>
            <p:nvPr/>
          </p:nvGrpSpPr>
          <p:grpSpPr>
            <a:xfrm>
              <a:off x="1066800" y="4267200"/>
              <a:ext cx="3581400" cy="2590800"/>
              <a:chOff x="609599" y="533400"/>
              <a:chExt cx="7941747" cy="6071467"/>
            </a:xfrm>
          </p:grpSpPr>
          <p:grpSp>
            <p:nvGrpSpPr>
              <p:cNvPr id="17" name="Group 14">
                <a:extLst>
                  <a:ext uri="{FF2B5EF4-FFF2-40B4-BE49-F238E27FC236}">
                    <a16:creationId xmlns:a16="http://schemas.microsoft.com/office/drawing/2014/main" id="{61D71226-667F-44C8-F6BA-14C04F08D2D6}"/>
                  </a:ext>
                </a:extLst>
              </p:cNvPr>
              <p:cNvGrpSpPr/>
              <p:nvPr/>
            </p:nvGrpSpPr>
            <p:grpSpPr>
              <a:xfrm rot="10800000">
                <a:off x="7696200" y="5257800"/>
                <a:ext cx="621450" cy="1347067"/>
                <a:chOff x="7010400" y="381000"/>
                <a:chExt cx="762000" cy="2033666"/>
              </a:xfrm>
            </p:grpSpPr>
            <p:sp>
              <p:nvSpPr>
                <p:cNvPr id="43" name="Rounded Rectangle 29">
                  <a:extLst>
                    <a:ext uri="{FF2B5EF4-FFF2-40B4-BE49-F238E27FC236}">
                      <a16:creationId xmlns:a16="http://schemas.microsoft.com/office/drawing/2014/main" id="{289A73A8-1005-F736-5475-F2F1BBEFCE5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C57FD84-B01A-AEB4-FF81-A50AB764935A}"/>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a:extLst>
                  <a:ext uri="{FF2B5EF4-FFF2-40B4-BE49-F238E27FC236}">
                    <a16:creationId xmlns:a16="http://schemas.microsoft.com/office/drawing/2014/main" id="{0401CD1C-914B-5CC2-9D85-1F3EEB917267}"/>
                  </a:ext>
                </a:extLst>
              </p:cNvPr>
              <p:cNvGrpSpPr/>
              <p:nvPr/>
            </p:nvGrpSpPr>
            <p:grpSpPr>
              <a:xfrm rot="10800000">
                <a:off x="939238" y="4923502"/>
                <a:ext cx="621450" cy="1347067"/>
                <a:chOff x="7010400" y="381000"/>
                <a:chExt cx="762000" cy="2033666"/>
              </a:xfrm>
            </p:grpSpPr>
            <p:sp>
              <p:nvSpPr>
                <p:cNvPr id="41" name="Rounded Rectangle 27">
                  <a:extLst>
                    <a:ext uri="{FF2B5EF4-FFF2-40B4-BE49-F238E27FC236}">
                      <a16:creationId xmlns:a16="http://schemas.microsoft.com/office/drawing/2014/main" id="{4066F9EE-645F-43F8-58DF-F369FC77E518}"/>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CC84A1-6D0B-3CE9-6C3F-74E475D22810}"/>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a:extLst>
                  <a:ext uri="{FF2B5EF4-FFF2-40B4-BE49-F238E27FC236}">
                    <a16:creationId xmlns:a16="http://schemas.microsoft.com/office/drawing/2014/main" id="{C671BB4A-2D14-E455-069B-FAB659A6C5FE}"/>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a:extLst>
                  <a:ext uri="{FF2B5EF4-FFF2-40B4-BE49-F238E27FC236}">
                    <a16:creationId xmlns:a16="http://schemas.microsoft.com/office/drawing/2014/main" id="{20408D9D-C2BC-153F-C220-DC0897B68B03}"/>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1">
                <a:extLst>
                  <a:ext uri="{FF2B5EF4-FFF2-40B4-BE49-F238E27FC236}">
                    <a16:creationId xmlns:a16="http://schemas.microsoft.com/office/drawing/2014/main" id="{AE98427E-34C4-5132-28F6-A097EECD263C}"/>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3">
                <a:extLst>
                  <a:ext uri="{FF2B5EF4-FFF2-40B4-BE49-F238E27FC236}">
                    <a16:creationId xmlns:a16="http://schemas.microsoft.com/office/drawing/2014/main" id="{914208D7-A1EB-16D9-7BB7-1422F4ECFF38}"/>
                  </a:ext>
                </a:extLst>
              </p:cNvPr>
              <p:cNvGrpSpPr/>
              <p:nvPr/>
            </p:nvGrpSpPr>
            <p:grpSpPr>
              <a:xfrm>
                <a:off x="882496" y="533400"/>
                <a:ext cx="621450" cy="1347067"/>
                <a:chOff x="7010400" y="381000"/>
                <a:chExt cx="762000" cy="2033666"/>
              </a:xfrm>
            </p:grpSpPr>
            <p:sp>
              <p:nvSpPr>
                <p:cNvPr id="39" name="Rounded Rectangle 25">
                  <a:extLst>
                    <a:ext uri="{FF2B5EF4-FFF2-40B4-BE49-F238E27FC236}">
                      <a16:creationId xmlns:a16="http://schemas.microsoft.com/office/drawing/2014/main" id="{ED70FA49-41F6-204C-2808-D381FE1287A7}"/>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a:extLst>
                    <a:ext uri="{FF2B5EF4-FFF2-40B4-BE49-F238E27FC236}">
                      <a16:creationId xmlns:a16="http://schemas.microsoft.com/office/drawing/2014/main" id="{E15F4E3F-6BF1-72D3-ABB8-85A1BF27D713}"/>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4">
                <a:extLst>
                  <a:ext uri="{FF2B5EF4-FFF2-40B4-BE49-F238E27FC236}">
                    <a16:creationId xmlns:a16="http://schemas.microsoft.com/office/drawing/2014/main" id="{B8BA79F0-BEC2-9179-0312-B690CD4E99B5}"/>
                  </a:ext>
                </a:extLst>
              </p:cNvPr>
              <p:cNvGrpSpPr/>
              <p:nvPr/>
            </p:nvGrpSpPr>
            <p:grpSpPr>
              <a:xfrm>
                <a:off x="7583765" y="854319"/>
                <a:ext cx="621450" cy="1347067"/>
                <a:chOff x="7010400" y="381000"/>
                <a:chExt cx="762000" cy="2033666"/>
              </a:xfrm>
            </p:grpSpPr>
            <p:sp>
              <p:nvSpPr>
                <p:cNvPr id="37" name="Rounded Rectangle 23">
                  <a:extLst>
                    <a:ext uri="{FF2B5EF4-FFF2-40B4-BE49-F238E27FC236}">
                      <a16:creationId xmlns:a16="http://schemas.microsoft.com/office/drawing/2014/main" id="{D5F38EB7-5AB2-712D-8559-510A113A515D}"/>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9386D40-7355-A53F-FFBC-962E419260E6}"/>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35DA9FDD-BDD8-6349-243F-9EB74B41FF2B}"/>
                </a:ext>
              </a:extLst>
            </p:cNvPr>
            <p:cNvSpPr/>
            <p:nvPr/>
          </p:nvSpPr>
          <p:spPr>
            <a:xfrm>
              <a:off x="1624250" y="5099751"/>
              <a:ext cx="2514600" cy="1118878"/>
            </a:xfrm>
            <a:prstGeom prst="rect">
              <a:avLst/>
            </a:prstGeom>
          </p:spPr>
          <p:txBody>
            <a:bodyPr wrap="square">
              <a:spAutoFit/>
            </a:bodyPr>
            <a:lstStyle/>
            <a:p>
              <a:r>
                <a:rPr lang="en-US" sz="1600" i="1" dirty="0"/>
                <a:t>“And other sheep I have, which are not of this fold: them also I must bring, and they shall hear my voice; and there shall be one fold, and one shepherd.” John 10:16</a:t>
              </a:r>
            </a:p>
          </p:txBody>
        </p:sp>
      </p:grpSp>
    </p:spTree>
    <p:extLst>
      <p:ext uri="{BB962C8B-B14F-4D97-AF65-F5344CB8AC3E}">
        <p14:creationId xmlns:p14="http://schemas.microsoft.com/office/powerpoint/2010/main" val="19899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out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5A233E3-676A-42B1-B54F-3DA13CC49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294410" y="924792"/>
            <a:ext cx="4495800" cy="1200329"/>
          </a:xfrm>
          <a:prstGeom prst="rect">
            <a:avLst/>
          </a:prstGeom>
          <a:noFill/>
        </p:spPr>
        <p:txBody>
          <a:bodyPr wrap="square" rtlCol="0">
            <a:spAutoFit/>
          </a:bodyPr>
          <a:lstStyle/>
          <a:p>
            <a:r>
              <a:rPr lang="en-US" dirty="0">
                <a:solidFill>
                  <a:schemeClr val="bg1"/>
                </a:solidFill>
              </a:rPr>
              <a:t>The people of the Nephite nation and other seed of Lehi—are here definitively identified as one group of the “other sheep” of which Jesus had spoken in Jerusalem.</a:t>
            </a:r>
          </a:p>
        </p:txBody>
      </p:sp>
      <p:sp>
        <p:nvSpPr>
          <p:cNvPr id="6" name="TextBox 5"/>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The American Israelites</a:t>
            </a:r>
          </a:p>
        </p:txBody>
      </p:sp>
      <p:sp>
        <p:nvSpPr>
          <p:cNvPr id="7" name="TextBox 6"/>
          <p:cNvSpPr txBox="1"/>
          <p:nvPr/>
        </p:nvSpPr>
        <p:spPr>
          <a:xfrm>
            <a:off x="155864" y="6488668"/>
            <a:ext cx="1981200" cy="369332"/>
          </a:xfrm>
          <a:prstGeom prst="rect">
            <a:avLst/>
          </a:prstGeom>
          <a:noFill/>
        </p:spPr>
        <p:txBody>
          <a:bodyPr wrap="square" rtlCol="0">
            <a:spAutoFit/>
          </a:bodyPr>
          <a:lstStyle/>
          <a:p>
            <a:r>
              <a:rPr lang="en-US" dirty="0">
                <a:solidFill>
                  <a:schemeClr val="bg1"/>
                </a:solidFill>
              </a:rPr>
              <a:t>3 Nephi 15:21-24</a:t>
            </a:r>
          </a:p>
        </p:txBody>
      </p:sp>
      <p:sp>
        <p:nvSpPr>
          <p:cNvPr id="34" name="Rectangle 33"/>
          <p:cNvSpPr/>
          <p:nvPr/>
        </p:nvSpPr>
        <p:spPr>
          <a:xfrm>
            <a:off x="6477000" y="1981201"/>
            <a:ext cx="4038600" cy="2031325"/>
          </a:xfrm>
          <a:prstGeom prst="rect">
            <a:avLst/>
          </a:prstGeom>
        </p:spPr>
        <p:txBody>
          <a:bodyPr wrap="square">
            <a:spAutoFit/>
          </a:bodyPr>
          <a:lstStyle/>
          <a:p>
            <a:r>
              <a:rPr lang="en-US" dirty="0">
                <a:solidFill>
                  <a:schemeClr val="bg1"/>
                </a:solidFill>
              </a:rPr>
              <a:t>The Lord told the Nephites that they were the other sheep of whom He had spoken; however, the Jews in Jerusalem had thought He was speaking of the Gentiles, or non-Israelites. They had not understood that the Gentiles would not personally hear His voice.</a:t>
            </a:r>
          </a:p>
        </p:txBody>
      </p:sp>
      <p:pic>
        <p:nvPicPr>
          <p:cNvPr id="15" name="Picture 14">
            <a:extLst>
              <a:ext uri="{FF2B5EF4-FFF2-40B4-BE49-F238E27FC236}">
                <a16:creationId xmlns:a16="http://schemas.microsoft.com/office/drawing/2014/main" id="{3DCA9202-3A27-4FD6-B78A-3B9402437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885" y="4001110"/>
            <a:ext cx="3277057" cy="2143424"/>
          </a:xfrm>
          <a:prstGeom prst="rect">
            <a:avLst/>
          </a:prstGeom>
        </p:spPr>
      </p:pic>
      <p:sp>
        <p:nvSpPr>
          <p:cNvPr id="16" name="Rectangle 15">
            <a:extLst>
              <a:ext uri="{FF2B5EF4-FFF2-40B4-BE49-F238E27FC236}">
                <a16:creationId xmlns:a16="http://schemas.microsoft.com/office/drawing/2014/main" id="{C5EF7CD9-C081-46ED-B4A0-67C586F6C57E}"/>
              </a:ext>
            </a:extLst>
          </p:cNvPr>
          <p:cNvSpPr/>
          <p:nvPr/>
        </p:nvSpPr>
        <p:spPr>
          <a:xfrm>
            <a:off x="2670820" y="576608"/>
            <a:ext cx="6850357" cy="369332"/>
          </a:xfrm>
          <a:prstGeom prst="rect">
            <a:avLst/>
          </a:prstGeom>
        </p:spPr>
        <p:txBody>
          <a:bodyPr wrap="square">
            <a:spAutoFit/>
          </a:bodyPr>
          <a:lstStyle/>
          <a:p>
            <a:pPr algn="ctr"/>
            <a:r>
              <a:rPr lang="en-US" b="1" i="0" dirty="0">
                <a:solidFill>
                  <a:srgbClr val="FFFF00"/>
                </a:solidFill>
                <a:effectLst/>
                <a:latin typeface="Abadi" panose="020B0604020104020204" pitchFamily="34" charset="0"/>
              </a:rPr>
              <a:t>God cares for all His children, and He manifests Himself to them.</a:t>
            </a:r>
            <a:r>
              <a:rPr lang="en-US" b="0" i="0" dirty="0">
                <a:solidFill>
                  <a:srgbClr val="FFFF00"/>
                </a:solidFill>
                <a:effectLst/>
                <a:latin typeface="Abadi" panose="020B0604020104020204" pitchFamily="34" charset="0"/>
              </a:rPr>
              <a:t> </a:t>
            </a:r>
            <a:endParaRPr lang="en-US" dirty="0">
              <a:solidFill>
                <a:srgbClr val="FFFF00"/>
              </a:solidFill>
            </a:endParaRPr>
          </a:p>
        </p:txBody>
      </p:sp>
      <p:grpSp>
        <p:nvGrpSpPr>
          <p:cNvPr id="12" name="Group 11">
            <a:extLst>
              <a:ext uri="{FF2B5EF4-FFF2-40B4-BE49-F238E27FC236}">
                <a16:creationId xmlns:a16="http://schemas.microsoft.com/office/drawing/2014/main" id="{73CD84D3-4BBB-8502-7562-536D9E298646}"/>
              </a:ext>
            </a:extLst>
          </p:cNvPr>
          <p:cNvGrpSpPr/>
          <p:nvPr/>
        </p:nvGrpSpPr>
        <p:grpSpPr>
          <a:xfrm>
            <a:off x="2567515" y="4185133"/>
            <a:ext cx="3581400" cy="2590800"/>
            <a:chOff x="1066800" y="4267200"/>
            <a:chExt cx="3581400" cy="2590800"/>
          </a:xfrm>
        </p:grpSpPr>
        <p:grpSp>
          <p:nvGrpSpPr>
            <p:cNvPr id="14" name="Group 13">
              <a:extLst>
                <a:ext uri="{FF2B5EF4-FFF2-40B4-BE49-F238E27FC236}">
                  <a16:creationId xmlns:a16="http://schemas.microsoft.com/office/drawing/2014/main" id="{8EDB5B6F-C630-4F50-225E-07BEE32880D4}"/>
                </a:ext>
              </a:extLst>
            </p:cNvPr>
            <p:cNvGrpSpPr/>
            <p:nvPr/>
          </p:nvGrpSpPr>
          <p:grpSpPr>
            <a:xfrm>
              <a:off x="1066800" y="4267200"/>
              <a:ext cx="3581400" cy="2590800"/>
              <a:chOff x="609599" y="533400"/>
              <a:chExt cx="7941747" cy="6071467"/>
            </a:xfrm>
          </p:grpSpPr>
          <p:grpSp>
            <p:nvGrpSpPr>
              <p:cNvPr id="18" name="Group 14">
                <a:extLst>
                  <a:ext uri="{FF2B5EF4-FFF2-40B4-BE49-F238E27FC236}">
                    <a16:creationId xmlns:a16="http://schemas.microsoft.com/office/drawing/2014/main" id="{CF8FBFB4-0AED-A4A8-60BA-D074E5558D62}"/>
                  </a:ext>
                </a:extLst>
              </p:cNvPr>
              <p:cNvGrpSpPr/>
              <p:nvPr/>
            </p:nvGrpSpPr>
            <p:grpSpPr>
              <a:xfrm rot="10800000">
                <a:off x="7696200" y="5257800"/>
                <a:ext cx="621450" cy="1347067"/>
                <a:chOff x="7010400" y="381000"/>
                <a:chExt cx="762000" cy="2033666"/>
              </a:xfrm>
            </p:grpSpPr>
            <p:sp>
              <p:nvSpPr>
                <p:cNvPr id="44" name="Rounded Rectangle 29">
                  <a:extLst>
                    <a:ext uri="{FF2B5EF4-FFF2-40B4-BE49-F238E27FC236}">
                      <a16:creationId xmlns:a16="http://schemas.microsoft.com/office/drawing/2014/main" id="{6346AB78-EE07-6A4C-79FA-E1BAEFE759D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3F37E03-D134-2CB1-AA36-2B48C7A66250}"/>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
                <a:extLst>
                  <a:ext uri="{FF2B5EF4-FFF2-40B4-BE49-F238E27FC236}">
                    <a16:creationId xmlns:a16="http://schemas.microsoft.com/office/drawing/2014/main" id="{FEA58A70-2B42-85AE-7751-442A38D2E519}"/>
                  </a:ext>
                </a:extLst>
              </p:cNvPr>
              <p:cNvGrpSpPr/>
              <p:nvPr/>
            </p:nvGrpSpPr>
            <p:grpSpPr>
              <a:xfrm rot="10800000">
                <a:off x="939238" y="4923502"/>
                <a:ext cx="621450" cy="1347067"/>
                <a:chOff x="7010400" y="381000"/>
                <a:chExt cx="762000" cy="2033666"/>
              </a:xfrm>
            </p:grpSpPr>
            <p:sp>
              <p:nvSpPr>
                <p:cNvPr id="42" name="Rounded Rectangle 27">
                  <a:extLst>
                    <a:ext uri="{FF2B5EF4-FFF2-40B4-BE49-F238E27FC236}">
                      <a16:creationId xmlns:a16="http://schemas.microsoft.com/office/drawing/2014/main" id="{D4B764BA-F7A5-299B-E935-AEAB0F00BA41}"/>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C1AE3CB-CD31-3367-B6CD-A617DCFC639E}"/>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Wave 2">
                <a:extLst>
                  <a:ext uri="{FF2B5EF4-FFF2-40B4-BE49-F238E27FC236}">
                    <a16:creationId xmlns:a16="http://schemas.microsoft.com/office/drawing/2014/main" id="{2DFFBA6C-049D-1342-C894-4C7CC7E2C63A}"/>
                  </a:ext>
                </a:extLst>
              </p:cNvPr>
              <p:cNvSpPr/>
              <p:nvPr/>
            </p:nvSpPr>
            <p:spPr>
              <a:xfrm>
                <a:off x="777488" y="1786227"/>
                <a:ext cx="7455181" cy="4080552"/>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
                <a:extLst>
                  <a:ext uri="{FF2B5EF4-FFF2-40B4-BE49-F238E27FC236}">
                    <a16:creationId xmlns:a16="http://schemas.microsoft.com/office/drawing/2014/main" id="{B011D79D-017B-CF9D-25D3-8CB33BCABE6E}"/>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1">
                <a:extLst>
                  <a:ext uri="{FF2B5EF4-FFF2-40B4-BE49-F238E27FC236}">
                    <a16:creationId xmlns:a16="http://schemas.microsoft.com/office/drawing/2014/main" id="{9117B22C-4A2A-ADDD-3EEB-84D0ED85C63D}"/>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
                <a:extLst>
                  <a:ext uri="{FF2B5EF4-FFF2-40B4-BE49-F238E27FC236}">
                    <a16:creationId xmlns:a16="http://schemas.microsoft.com/office/drawing/2014/main" id="{4383267F-2C5D-7CC5-FBDC-BC9F17DF1E70}"/>
                  </a:ext>
                </a:extLst>
              </p:cNvPr>
              <p:cNvGrpSpPr/>
              <p:nvPr/>
            </p:nvGrpSpPr>
            <p:grpSpPr>
              <a:xfrm>
                <a:off x="882496" y="533400"/>
                <a:ext cx="621450" cy="1347067"/>
                <a:chOff x="7010400" y="381000"/>
                <a:chExt cx="762000" cy="2033666"/>
              </a:xfrm>
            </p:grpSpPr>
            <p:sp>
              <p:nvSpPr>
                <p:cNvPr id="40" name="Rounded Rectangle 25">
                  <a:extLst>
                    <a:ext uri="{FF2B5EF4-FFF2-40B4-BE49-F238E27FC236}">
                      <a16:creationId xmlns:a16="http://schemas.microsoft.com/office/drawing/2014/main" id="{A053DD71-F423-C3F8-1285-632F788977C8}"/>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5">
                  <a:extLst>
                    <a:ext uri="{FF2B5EF4-FFF2-40B4-BE49-F238E27FC236}">
                      <a16:creationId xmlns:a16="http://schemas.microsoft.com/office/drawing/2014/main" id="{66687105-9A7F-19B3-997E-0F2EAE2DFE8C}"/>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4">
                <a:extLst>
                  <a:ext uri="{FF2B5EF4-FFF2-40B4-BE49-F238E27FC236}">
                    <a16:creationId xmlns:a16="http://schemas.microsoft.com/office/drawing/2014/main" id="{682819DC-56C0-BF45-2FC3-9662B3AA1C01}"/>
                  </a:ext>
                </a:extLst>
              </p:cNvPr>
              <p:cNvGrpSpPr/>
              <p:nvPr/>
            </p:nvGrpSpPr>
            <p:grpSpPr>
              <a:xfrm>
                <a:off x="7583765" y="854319"/>
                <a:ext cx="621450" cy="1347067"/>
                <a:chOff x="7010400" y="381000"/>
                <a:chExt cx="762000" cy="2033666"/>
              </a:xfrm>
            </p:grpSpPr>
            <p:sp>
              <p:nvSpPr>
                <p:cNvPr id="38" name="Rounded Rectangle 23">
                  <a:extLst>
                    <a:ext uri="{FF2B5EF4-FFF2-40B4-BE49-F238E27FC236}">
                      <a16:creationId xmlns:a16="http://schemas.microsoft.com/office/drawing/2014/main" id="{9185406D-759E-E7B1-F36D-F828E20005CD}"/>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EE2F355-18D2-65DB-FA73-0CD3CD1B256F}"/>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a:extLst>
                <a:ext uri="{FF2B5EF4-FFF2-40B4-BE49-F238E27FC236}">
                  <a16:creationId xmlns:a16="http://schemas.microsoft.com/office/drawing/2014/main" id="{579AD42C-4D05-34F6-5006-3701D5145C0E}"/>
                </a:ext>
              </a:extLst>
            </p:cNvPr>
            <p:cNvSpPr/>
            <p:nvPr/>
          </p:nvSpPr>
          <p:spPr>
            <a:xfrm>
              <a:off x="1600200" y="5105400"/>
              <a:ext cx="2514600" cy="1077218"/>
            </a:xfrm>
            <a:prstGeom prst="rect">
              <a:avLst/>
            </a:prstGeom>
          </p:spPr>
          <p:txBody>
            <a:bodyPr wrap="square">
              <a:spAutoFit/>
            </a:bodyPr>
            <a:lstStyle/>
            <a:p>
              <a:pPr algn="ctr"/>
              <a:r>
                <a:rPr lang="en-US" sz="1600" i="1" dirty="0"/>
                <a:t>“I am not sent but unto the lost sheep of the house of Israel”</a:t>
              </a:r>
            </a:p>
            <a:p>
              <a:pPr algn="ctr"/>
              <a:r>
                <a:rPr lang="en-US" sz="1600" i="1" dirty="0"/>
                <a:t>Matthew 15:24</a:t>
              </a:r>
            </a:p>
          </p:txBody>
        </p:sp>
      </p:grpSp>
      <p:pic>
        <p:nvPicPr>
          <p:cNvPr id="3" name="Picture 2">
            <a:extLst>
              <a:ext uri="{FF2B5EF4-FFF2-40B4-BE49-F238E27FC236}">
                <a16:creationId xmlns:a16="http://schemas.microsoft.com/office/drawing/2014/main" id="{C19A03BF-BD11-4840-91F5-2BB6A0064A5B}"/>
              </a:ext>
            </a:extLst>
          </p:cNvPr>
          <p:cNvPicPr>
            <a:picLocks noChangeAspect="1"/>
          </p:cNvPicPr>
          <p:nvPr/>
        </p:nvPicPr>
        <p:blipFill>
          <a:blip r:embed="rId4">
            <a:duotone>
              <a:prstClr val="black"/>
              <a:srgbClr val="D9C3A5">
                <a:tint val="50000"/>
                <a:satMod val="180000"/>
              </a:srgbClr>
            </a:duotone>
          </a:blip>
          <a:stretch>
            <a:fillRect/>
          </a:stretch>
        </p:blipFill>
        <p:spPr>
          <a:xfrm>
            <a:off x="1869670" y="2050190"/>
            <a:ext cx="4038600" cy="2236249"/>
          </a:xfrm>
          <a:prstGeom prst="ellipse">
            <a:avLst/>
          </a:prstGeom>
          <a:ln>
            <a:noFill/>
          </a:ln>
          <a:effectLst>
            <a:softEdge rad="112500"/>
          </a:effectLst>
        </p:spPr>
      </p:pic>
    </p:spTree>
    <p:extLst>
      <p:ext uri="{BB962C8B-B14F-4D97-AF65-F5344CB8AC3E}">
        <p14:creationId xmlns:p14="http://schemas.microsoft.com/office/powerpoint/2010/main" val="383849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D7293CA-E929-4EE9-B6E5-557E87606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5" name="TextBox 4"/>
          <p:cNvSpPr txBox="1"/>
          <p:nvPr/>
        </p:nvSpPr>
        <p:spPr>
          <a:xfrm>
            <a:off x="1676400" y="685801"/>
            <a:ext cx="4495800" cy="646331"/>
          </a:xfrm>
          <a:prstGeom prst="rect">
            <a:avLst/>
          </a:prstGeom>
          <a:noFill/>
        </p:spPr>
        <p:txBody>
          <a:bodyPr wrap="square" rtlCol="0">
            <a:spAutoFit/>
          </a:bodyPr>
          <a:lstStyle/>
          <a:p>
            <a:r>
              <a:rPr lang="en-US" dirty="0">
                <a:solidFill>
                  <a:schemeClr val="bg1"/>
                </a:solidFill>
              </a:rPr>
              <a:t>Other sheep not of the land of the Nephites or of the land in Jerusalem</a:t>
            </a:r>
          </a:p>
        </p:txBody>
      </p:sp>
      <p:sp>
        <p:nvSpPr>
          <p:cNvPr id="6" name="TextBox 5"/>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Other Sheep</a:t>
            </a:r>
          </a:p>
        </p:txBody>
      </p:sp>
      <p:sp>
        <p:nvSpPr>
          <p:cNvPr id="7" name="TextBox 6"/>
          <p:cNvSpPr txBox="1"/>
          <p:nvPr/>
        </p:nvSpPr>
        <p:spPr>
          <a:xfrm>
            <a:off x="140329" y="6488668"/>
            <a:ext cx="1981200" cy="369332"/>
          </a:xfrm>
          <a:prstGeom prst="rect">
            <a:avLst/>
          </a:prstGeom>
          <a:noFill/>
        </p:spPr>
        <p:txBody>
          <a:bodyPr wrap="square" rtlCol="0">
            <a:spAutoFit/>
          </a:bodyPr>
          <a:lstStyle/>
          <a:p>
            <a:r>
              <a:rPr lang="en-US" dirty="0">
                <a:solidFill>
                  <a:schemeClr val="bg1"/>
                </a:solidFill>
              </a:rPr>
              <a:t>3 Nephi 16:1-3</a:t>
            </a:r>
          </a:p>
        </p:txBody>
      </p:sp>
      <p:sp>
        <p:nvSpPr>
          <p:cNvPr id="34" name="Rectangle 33"/>
          <p:cNvSpPr/>
          <p:nvPr/>
        </p:nvSpPr>
        <p:spPr>
          <a:xfrm>
            <a:off x="6172200" y="990600"/>
            <a:ext cx="4038600" cy="1754326"/>
          </a:xfrm>
          <a:prstGeom prst="rect">
            <a:avLst/>
          </a:prstGeom>
        </p:spPr>
        <p:txBody>
          <a:bodyPr wrap="square">
            <a:spAutoFit/>
          </a:bodyPr>
          <a:lstStyle/>
          <a:p>
            <a:r>
              <a:rPr lang="en-US" dirty="0">
                <a:solidFill>
                  <a:schemeClr val="bg1"/>
                </a:solidFill>
              </a:rPr>
              <a:t>In 721 BC the ten northern tribes of Israel were taken captive into Assyria. From there they were led into the land of the north and were thereafter lost from the annals of history. They have thus come to be known as the </a:t>
            </a:r>
            <a:r>
              <a:rPr lang="en-US" i="1" dirty="0">
                <a:solidFill>
                  <a:schemeClr val="bg1"/>
                </a:solidFill>
              </a:rPr>
              <a:t>Lost Ten Tribes</a:t>
            </a:r>
            <a:r>
              <a:rPr lang="en-US" dirty="0">
                <a:solidFill>
                  <a:schemeClr val="bg1"/>
                </a:solidFill>
              </a:rPr>
              <a:t>. </a:t>
            </a:r>
          </a:p>
        </p:txBody>
      </p:sp>
      <p:pic>
        <p:nvPicPr>
          <p:cNvPr id="13" name="Picture 12">
            <a:extLst>
              <a:ext uri="{FF2B5EF4-FFF2-40B4-BE49-F238E27FC236}">
                <a16:creationId xmlns:a16="http://schemas.microsoft.com/office/drawing/2014/main" id="{FE5AA209-174D-46B7-AF66-F40E452CF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244" y="1416476"/>
            <a:ext cx="3122694" cy="2337346"/>
          </a:xfrm>
          <a:prstGeom prst="rect">
            <a:avLst/>
          </a:prstGeom>
        </p:spPr>
      </p:pic>
      <p:pic>
        <p:nvPicPr>
          <p:cNvPr id="15" name="Picture 14">
            <a:extLst>
              <a:ext uri="{FF2B5EF4-FFF2-40B4-BE49-F238E27FC236}">
                <a16:creationId xmlns:a16="http://schemas.microsoft.com/office/drawing/2014/main" id="{60874027-3E88-4D9A-9AB7-49B01CE36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706" y="2999530"/>
            <a:ext cx="2235760" cy="2776580"/>
          </a:xfrm>
          <a:prstGeom prst="rect">
            <a:avLst/>
          </a:prstGeom>
        </p:spPr>
      </p:pic>
      <p:grpSp>
        <p:nvGrpSpPr>
          <p:cNvPr id="12" name="Group 11">
            <a:extLst>
              <a:ext uri="{FF2B5EF4-FFF2-40B4-BE49-F238E27FC236}">
                <a16:creationId xmlns:a16="http://schemas.microsoft.com/office/drawing/2014/main" id="{306301BA-18F3-3DC0-A24F-2D5122BFD514}"/>
              </a:ext>
            </a:extLst>
          </p:cNvPr>
          <p:cNvGrpSpPr/>
          <p:nvPr/>
        </p:nvGrpSpPr>
        <p:grpSpPr>
          <a:xfrm>
            <a:off x="1802755" y="3944398"/>
            <a:ext cx="3581400" cy="2590800"/>
            <a:chOff x="1066800" y="4267200"/>
            <a:chExt cx="3581400" cy="2590800"/>
          </a:xfrm>
        </p:grpSpPr>
        <p:grpSp>
          <p:nvGrpSpPr>
            <p:cNvPr id="14" name="Group 13">
              <a:extLst>
                <a:ext uri="{FF2B5EF4-FFF2-40B4-BE49-F238E27FC236}">
                  <a16:creationId xmlns:a16="http://schemas.microsoft.com/office/drawing/2014/main" id="{789E833A-8EC2-0AA3-1480-FFC249EA218F}"/>
                </a:ext>
              </a:extLst>
            </p:cNvPr>
            <p:cNvGrpSpPr/>
            <p:nvPr/>
          </p:nvGrpSpPr>
          <p:grpSpPr>
            <a:xfrm>
              <a:off x="1066800" y="4267200"/>
              <a:ext cx="3581400" cy="2590800"/>
              <a:chOff x="609599" y="533400"/>
              <a:chExt cx="7941747" cy="6071467"/>
            </a:xfrm>
          </p:grpSpPr>
          <p:grpSp>
            <p:nvGrpSpPr>
              <p:cNvPr id="17" name="Group 14">
                <a:extLst>
                  <a:ext uri="{FF2B5EF4-FFF2-40B4-BE49-F238E27FC236}">
                    <a16:creationId xmlns:a16="http://schemas.microsoft.com/office/drawing/2014/main" id="{918684B2-6C35-5E0F-6B13-F5EB7A26F57C}"/>
                  </a:ext>
                </a:extLst>
              </p:cNvPr>
              <p:cNvGrpSpPr/>
              <p:nvPr/>
            </p:nvGrpSpPr>
            <p:grpSpPr>
              <a:xfrm rot="10800000">
                <a:off x="7696200" y="5257800"/>
                <a:ext cx="621450" cy="1347067"/>
                <a:chOff x="7010400" y="381000"/>
                <a:chExt cx="762000" cy="2033666"/>
              </a:xfrm>
            </p:grpSpPr>
            <p:sp>
              <p:nvSpPr>
                <p:cNvPr id="43" name="Rounded Rectangle 29">
                  <a:extLst>
                    <a:ext uri="{FF2B5EF4-FFF2-40B4-BE49-F238E27FC236}">
                      <a16:creationId xmlns:a16="http://schemas.microsoft.com/office/drawing/2014/main" id="{F7955829-605B-D475-3305-DEB76E18B55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7E3D94A-B2CE-9697-FBD9-B6FB2D9F992A}"/>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a:extLst>
                  <a:ext uri="{FF2B5EF4-FFF2-40B4-BE49-F238E27FC236}">
                    <a16:creationId xmlns:a16="http://schemas.microsoft.com/office/drawing/2014/main" id="{43F58592-7834-6429-5103-D173A3720845}"/>
                  </a:ext>
                </a:extLst>
              </p:cNvPr>
              <p:cNvGrpSpPr/>
              <p:nvPr/>
            </p:nvGrpSpPr>
            <p:grpSpPr>
              <a:xfrm rot="10800000">
                <a:off x="939238" y="4923502"/>
                <a:ext cx="621450" cy="1347067"/>
                <a:chOff x="7010400" y="381000"/>
                <a:chExt cx="762000" cy="2033666"/>
              </a:xfrm>
            </p:grpSpPr>
            <p:sp>
              <p:nvSpPr>
                <p:cNvPr id="41" name="Rounded Rectangle 27">
                  <a:extLst>
                    <a:ext uri="{FF2B5EF4-FFF2-40B4-BE49-F238E27FC236}">
                      <a16:creationId xmlns:a16="http://schemas.microsoft.com/office/drawing/2014/main" id="{CC6E6872-8167-7109-03FD-925881D705C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7773658-E8C0-31F7-1F94-81CA2412BEF9}"/>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a:extLst>
                  <a:ext uri="{FF2B5EF4-FFF2-40B4-BE49-F238E27FC236}">
                    <a16:creationId xmlns:a16="http://schemas.microsoft.com/office/drawing/2014/main" id="{9E150089-7AD6-32A9-914C-BBECF512E805}"/>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a:extLst>
                  <a:ext uri="{FF2B5EF4-FFF2-40B4-BE49-F238E27FC236}">
                    <a16:creationId xmlns:a16="http://schemas.microsoft.com/office/drawing/2014/main" id="{052F6D8B-B2F7-79A9-B7AF-C1E596E57045}"/>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1">
                <a:extLst>
                  <a:ext uri="{FF2B5EF4-FFF2-40B4-BE49-F238E27FC236}">
                    <a16:creationId xmlns:a16="http://schemas.microsoft.com/office/drawing/2014/main" id="{8D39D862-9730-EA18-50C9-0CE59900E06F}"/>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3">
                <a:extLst>
                  <a:ext uri="{FF2B5EF4-FFF2-40B4-BE49-F238E27FC236}">
                    <a16:creationId xmlns:a16="http://schemas.microsoft.com/office/drawing/2014/main" id="{08045917-BE1C-D2DA-82C8-832CC5195C8B}"/>
                  </a:ext>
                </a:extLst>
              </p:cNvPr>
              <p:cNvGrpSpPr/>
              <p:nvPr/>
            </p:nvGrpSpPr>
            <p:grpSpPr>
              <a:xfrm>
                <a:off x="882496" y="533400"/>
                <a:ext cx="621450" cy="1347067"/>
                <a:chOff x="7010400" y="381000"/>
                <a:chExt cx="762000" cy="2033666"/>
              </a:xfrm>
            </p:grpSpPr>
            <p:sp>
              <p:nvSpPr>
                <p:cNvPr id="39" name="Rounded Rectangle 25">
                  <a:extLst>
                    <a:ext uri="{FF2B5EF4-FFF2-40B4-BE49-F238E27FC236}">
                      <a16:creationId xmlns:a16="http://schemas.microsoft.com/office/drawing/2014/main" id="{7318817C-B758-00CC-7558-3B56830CD123}"/>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a:extLst>
                    <a:ext uri="{FF2B5EF4-FFF2-40B4-BE49-F238E27FC236}">
                      <a16:creationId xmlns:a16="http://schemas.microsoft.com/office/drawing/2014/main" id="{5657B813-620F-9442-33AE-5EF81B0422E6}"/>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4">
                <a:extLst>
                  <a:ext uri="{FF2B5EF4-FFF2-40B4-BE49-F238E27FC236}">
                    <a16:creationId xmlns:a16="http://schemas.microsoft.com/office/drawing/2014/main" id="{6C31FC10-780D-743C-5EFC-FCEA1868AE9A}"/>
                  </a:ext>
                </a:extLst>
              </p:cNvPr>
              <p:cNvGrpSpPr/>
              <p:nvPr/>
            </p:nvGrpSpPr>
            <p:grpSpPr>
              <a:xfrm>
                <a:off x="7583765" y="854319"/>
                <a:ext cx="621450" cy="1347067"/>
                <a:chOff x="7010400" y="381000"/>
                <a:chExt cx="762000" cy="2033666"/>
              </a:xfrm>
            </p:grpSpPr>
            <p:sp>
              <p:nvSpPr>
                <p:cNvPr id="36" name="Rounded Rectangle 23">
                  <a:extLst>
                    <a:ext uri="{FF2B5EF4-FFF2-40B4-BE49-F238E27FC236}">
                      <a16:creationId xmlns:a16="http://schemas.microsoft.com/office/drawing/2014/main" id="{9FDC5670-396C-0881-E797-28472BDB8BDA}"/>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CCE4D86-0C91-8C52-5F61-F5C511B7927B}"/>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14111D71-3BB1-A1A6-E5DD-75C785700CD7}"/>
                </a:ext>
              </a:extLst>
            </p:cNvPr>
            <p:cNvSpPr/>
            <p:nvPr/>
          </p:nvSpPr>
          <p:spPr>
            <a:xfrm>
              <a:off x="1600200" y="5105400"/>
              <a:ext cx="2514600" cy="1077218"/>
            </a:xfrm>
            <a:prstGeom prst="rect">
              <a:avLst/>
            </a:prstGeom>
          </p:spPr>
          <p:txBody>
            <a:bodyPr wrap="square">
              <a:spAutoFit/>
            </a:bodyPr>
            <a:lstStyle/>
            <a:p>
              <a:pPr algn="ctr"/>
              <a:r>
                <a:rPr lang="en-US" sz="1600" i="1" dirty="0"/>
                <a:t>“I write unto all the ends of the earth; yea, unto you, twelve tribes of Israel…”</a:t>
              </a:r>
            </a:p>
            <a:p>
              <a:pPr algn="ctr"/>
              <a:r>
                <a:rPr lang="en-US" sz="1600" i="1" dirty="0"/>
                <a:t>Mormon 3:18</a:t>
              </a:r>
            </a:p>
          </p:txBody>
        </p:sp>
      </p:grpSp>
    </p:spTree>
    <p:extLst>
      <p:ext uri="{BB962C8B-B14F-4D97-AF65-F5344CB8AC3E}">
        <p14:creationId xmlns:p14="http://schemas.microsoft.com/office/powerpoint/2010/main" val="33891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out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81398CC-E0B7-4786-9F09-2D699D32C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7" name="TextBox 6"/>
          <p:cNvSpPr txBox="1"/>
          <p:nvPr/>
        </p:nvSpPr>
        <p:spPr>
          <a:xfrm>
            <a:off x="149382" y="6425294"/>
            <a:ext cx="1981200" cy="369332"/>
          </a:xfrm>
          <a:prstGeom prst="rect">
            <a:avLst/>
          </a:prstGeom>
          <a:noFill/>
        </p:spPr>
        <p:txBody>
          <a:bodyPr wrap="square" rtlCol="0">
            <a:spAutoFit/>
          </a:bodyPr>
          <a:lstStyle/>
          <a:p>
            <a:r>
              <a:rPr lang="en-US" dirty="0">
                <a:solidFill>
                  <a:schemeClr val="bg1"/>
                </a:solidFill>
              </a:rPr>
              <a:t>3 Nephi 16:1-3</a:t>
            </a:r>
          </a:p>
        </p:txBody>
      </p:sp>
      <p:sp>
        <p:nvSpPr>
          <p:cNvPr id="34" name="Rectangle 33"/>
          <p:cNvSpPr/>
          <p:nvPr/>
        </p:nvSpPr>
        <p:spPr>
          <a:xfrm>
            <a:off x="2971800" y="1066800"/>
            <a:ext cx="4038600" cy="1938992"/>
          </a:xfrm>
          <a:prstGeom prst="rect">
            <a:avLst/>
          </a:prstGeom>
        </p:spPr>
        <p:txBody>
          <a:bodyPr wrap="square">
            <a:spAutoFit/>
          </a:bodyPr>
          <a:lstStyle/>
          <a:p>
            <a:r>
              <a:rPr lang="en-US" dirty="0">
                <a:solidFill>
                  <a:schemeClr val="bg1"/>
                </a:solidFill>
              </a:rPr>
              <a:t>“The Book of Mormon is written to the twelve tribes of Israel. And this included the lost Ten Tribes. For that matter, the New Testament is addressed ‘ to the twelve tribes which are scattered abroad.”</a:t>
            </a:r>
          </a:p>
          <a:p>
            <a:r>
              <a:rPr lang="en-US" sz="1200" dirty="0">
                <a:solidFill>
                  <a:schemeClr val="bg1"/>
                </a:solidFill>
              </a:rPr>
              <a:t>Bruce R. McConkie</a:t>
            </a:r>
          </a:p>
        </p:txBody>
      </p:sp>
      <p:sp>
        <p:nvSpPr>
          <p:cNvPr id="36" name="Rectangle 35"/>
          <p:cNvSpPr/>
          <p:nvPr/>
        </p:nvSpPr>
        <p:spPr>
          <a:xfrm>
            <a:off x="6629400" y="3886200"/>
            <a:ext cx="4038600" cy="1923604"/>
          </a:xfrm>
          <a:prstGeom prst="rect">
            <a:avLst/>
          </a:prstGeom>
        </p:spPr>
        <p:txBody>
          <a:bodyPr wrap="square">
            <a:spAutoFit/>
          </a:bodyPr>
          <a:lstStyle/>
          <a:p>
            <a:r>
              <a:rPr lang="en-US" dirty="0">
                <a:solidFill>
                  <a:schemeClr val="bg1"/>
                </a:solidFill>
              </a:rPr>
              <a:t>“The Savior broadens our understanding of his statement in Jerusalem regarding his “other sheep”; they consist of the Nephites, the ten tribes, and possibly other branches of Israel of which we have no knowledge.”</a:t>
            </a:r>
          </a:p>
          <a:p>
            <a:r>
              <a:rPr lang="en-US" sz="1100" dirty="0">
                <a:solidFill>
                  <a:schemeClr val="bg1"/>
                </a:solidFill>
              </a:rPr>
              <a:t>JFM and RLM</a:t>
            </a:r>
          </a:p>
        </p:txBody>
      </p:sp>
      <p:pic>
        <p:nvPicPr>
          <p:cNvPr id="6" name="Picture 5">
            <a:extLst>
              <a:ext uri="{FF2B5EF4-FFF2-40B4-BE49-F238E27FC236}">
                <a16:creationId xmlns:a16="http://schemas.microsoft.com/office/drawing/2014/main" id="{982E0DE1-ED38-4B58-8A2D-D9798D196DC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42772" y="154538"/>
            <a:ext cx="2592126" cy="3877477"/>
          </a:xfrm>
          <a:prstGeom prst="rect">
            <a:avLst/>
          </a:prstGeom>
        </p:spPr>
      </p:pic>
      <p:pic>
        <p:nvPicPr>
          <p:cNvPr id="13" name="Picture 12">
            <a:extLst>
              <a:ext uri="{FF2B5EF4-FFF2-40B4-BE49-F238E27FC236}">
                <a16:creationId xmlns:a16="http://schemas.microsoft.com/office/drawing/2014/main" id="{E059F087-ACA9-4298-B2B8-AE0D1521A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849" y="1158690"/>
            <a:ext cx="1190791" cy="1581371"/>
          </a:xfrm>
          <a:prstGeom prst="rect">
            <a:avLst/>
          </a:prstGeom>
        </p:spPr>
      </p:pic>
      <p:grpSp>
        <p:nvGrpSpPr>
          <p:cNvPr id="35" name="Group 34">
            <a:extLst>
              <a:ext uri="{FF2B5EF4-FFF2-40B4-BE49-F238E27FC236}">
                <a16:creationId xmlns:a16="http://schemas.microsoft.com/office/drawing/2014/main" id="{0C0025FD-2E5D-40E8-BFCC-C3EEFFA142FB}"/>
              </a:ext>
            </a:extLst>
          </p:cNvPr>
          <p:cNvGrpSpPr/>
          <p:nvPr/>
        </p:nvGrpSpPr>
        <p:grpSpPr>
          <a:xfrm>
            <a:off x="8773089" y="5431732"/>
            <a:ext cx="2011026" cy="1426268"/>
            <a:chOff x="6719245" y="3853972"/>
            <a:chExt cx="3131457" cy="2220905"/>
          </a:xfrm>
        </p:grpSpPr>
        <p:pic>
          <p:nvPicPr>
            <p:cNvPr id="37" name="Picture 36">
              <a:extLst>
                <a:ext uri="{FF2B5EF4-FFF2-40B4-BE49-F238E27FC236}">
                  <a16:creationId xmlns:a16="http://schemas.microsoft.com/office/drawing/2014/main" id="{FF64264B-0630-49D9-A415-08B9BE7C9E1C}"/>
                </a:ext>
              </a:extLst>
            </p:cNvPr>
            <p:cNvPicPr>
              <a:picLocks noChangeAspect="1"/>
            </p:cNvPicPr>
            <p:nvPr/>
          </p:nvPicPr>
          <p:blipFill rotWithShape="1">
            <a:blip r:embed="rId6">
              <a:duotone>
                <a:prstClr val="black"/>
                <a:srgbClr val="D9C3A5">
                  <a:tint val="50000"/>
                  <a:satMod val="18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809" r="52054" b="6362"/>
            <a:stretch/>
          </p:blipFill>
          <p:spPr>
            <a:xfrm>
              <a:off x="6719245" y="3868613"/>
              <a:ext cx="1442755" cy="2040201"/>
            </a:xfrm>
            <a:prstGeom prst="ellipse">
              <a:avLst/>
            </a:prstGeom>
            <a:ln>
              <a:noFill/>
            </a:ln>
            <a:effectLst>
              <a:softEdge rad="112500"/>
            </a:effectLst>
          </p:spPr>
        </p:pic>
        <p:pic>
          <p:nvPicPr>
            <p:cNvPr id="38" name="Picture 37">
              <a:extLst>
                <a:ext uri="{FF2B5EF4-FFF2-40B4-BE49-F238E27FC236}">
                  <a16:creationId xmlns:a16="http://schemas.microsoft.com/office/drawing/2014/main" id="{FD809E39-BAF2-45F9-94AC-0172813B59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058" y="3853972"/>
              <a:ext cx="1580644" cy="2220905"/>
            </a:xfrm>
            <a:prstGeom prst="rect">
              <a:avLst/>
            </a:prstGeom>
          </p:spPr>
        </p:pic>
      </p:grpSp>
      <p:grpSp>
        <p:nvGrpSpPr>
          <p:cNvPr id="14" name="Group 13">
            <a:extLst>
              <a:ext uri="{FF2B5EF4-FFF2-40B4-BE49-F238E27FC236}">
                <a16:creationId xmlns:a16="http://schemas.microsoft.com/office/drawing/2014/main" id="{3E051476-4DD5-4D11-1A78-4C4ECE54B5E3}"/>
              </a:ext>
            </a:extLst>
          </p:cNvPr>
          <p:cNvGrpSpPr/>
          <p:nvPr/>
        </p:nvGrpSpPr>
        <p:grpSpPr>
          <a:xfrm>
            <a:off x="1870435" y="3380606"/>
            <a:ext cx="4100140" cy="2966059"/>
            <a:chOff x="1066800" y="4267200"/>
            <a:chExt cx="3581400" cy="2590800"/>
          </a:xfrm>
        </p:grpSpPr>
        <p:grpSp>
          <p:nvGrpSpPr>
            <p:cNvPr id="15" name="Group 14">
              <a:extLst>
                <a:ext uri="{FF2B5EF4-FFF2-40B4-BE49-F238E27FC236}">
                  <a16:creationId xmlns:a16="http://schemas.microsoft.com/office/drawing/2014/main" id="{808C09E2-9ED7-FFF9-37C4-5EB075CC9EF0}"/>
                </a:ext>
              </a:extLst>
            </p:cNvPr>
            <p:cNvGrpSpPr/>
            <p:nvPr/>
          </p:nvGrpSpPr>
          <p:grpSpPr>
            <a:xfrm>
              <a:off x="1066800" y="4267200"/>
              <a:ext cx="3581400" cy="2590800"/>
              <a:chOff x="609599" y="533400"/>
              <a:chExt cx="7941747" cy="6071467"/>
            </a:xfrm>
          </p:grpSpPr>
          <p:grpSp>
            <p:nvGrpSpPr>
              <p:cNvPr id="17" name="Group 14">
                <a:extLst>
                  <a:ext uri="{FF2B5EF4-FFF2-40B4-BE49-F238E27FC236}">
                    <a16:creationId xmlns:a16="http://schemas.microsoft.com/office/drawing/2014/main" id="{7EE75E2E-152D-F63D-6147-6A3C7B148514}"/>
                  </a:ext>
                </a:extLst>
              </p:cNvPr>
              <p:cNvGrpSpPr/>
              <p:nvPr/>
            </p:nvGrpSpPr>
            <p:grpSpPr>
              <a:xfrm rot="10800000">
                <a:off x="7696200" y="5257800"/>
                <a:ext cx="621450" cy="1347067"/>
                <a:chOff x="7010400" y="381000"/>
                <a:chExt cx="762000" cy="2033666"/>
              </a:xfrm>
            </p:grpSpPr>
            <p:sp>
              <p:nvSpPr>
                <p:cNvPr id="47" name="Rounded Rectangle 29">
                  <a:extLst>
                    <a:ext uri="{FF2B5EF4-FFF2-40B4-BE49-F238E27FC236}">
                      <a16:creationId xmlns:a16="http://schemas.microsoft.com/office/drawing/2014/main" id="{077D1119-3652-31A3-D0D8-4BD720EEDCCD}"/>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85FE8AF-2B37-63A4-DBAB-781AC946500E}"/>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a:extLst>
                  <a:ext uri="{FF2B5EF4-FFF2-40B4-BE49-F238E27FC236}">
                    <a16:creationId xmlns:a16="http://schemas.microsoft.com/office/drawing/2014/main" id="{AE6EFF79-458D-06AD-F7B2-4394044C56B9}"/>
                  </a:ext>
                </a:extLst>
              </p:cNvPr>
              <p:cNvGrpSpPr/>
              <p:nvPr/>
            </p:nvGrpSpPr>
            <p:grpSpPr>
              <a:xfrm rot="10800000">
                <a:off x="939238" y="4923502"/>
                <a:ext cx="621450" cy="1347067"/>
                <a:chOff x="7010400" y="381000"/>
                <a:chExt cx="762000" cy="2033666"/>
              </a:xfrm>
            </p:grpSpPr>
            <p:sp>
              <p:nvSpPr>
                <p:cNvPr id="45" name="Rounded Rectangle 27">
                  <a:extLst>
                    <a:ext uri="{FF2B5EF4-FFF2-40B4-BE49-F238E27FC236}">
                      <a16:creationId xmlns:a16="http://schemas.microsoft.com/office/drawing/2014/main" id="{F15881BA-499E-1D34-C1D1-F3147FB78A9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E3685EA-8F32-F605-0DCF-A65915DF525F}"/>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a:extLst>
                  <a:ext uri="{FF2B5EF4-FFF2-40B4-BE49-F238E27FC236}">
                    <a16:creationId xmlns:a16="http://schemas.microsoft.com/office/drawing/2014/main" id="{002DE057-85F2-38D3-253B-C4AF2E672B9A}"/>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a:extLst>
                  <a:ext uri="{FF2B5EF4-FFF2-40B4-BE49-F238E27FC236}">
                    <a16:creationId xmlns:a16="http://schemas.microsoft.com/office/drawing/2014/main" id="{0192CF7F-EA9F-48BF-52D2-3D80BD956842}"/>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1">
                <a:extLst>
                  <a:ext uri="{FF2B5EF4-FFF2-40B4-BE49-F238E27FC236}">
                    <a16:creationId xmlns:a16="http://schemas.microsoft.com/office/drawing/2014/main" id="{B1543AF7-247E-0765-D4F7-5ADA0335CF9D}"/>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3">
                <a:extLst>
                  <a:ext uri="{FF2B5EF4-FFF2-40B4-BE49-F238E27FC236}">
                    <a16:creationId xmlns:a16="http://schemas.microsoft.com/office/drawing/2014/main" id="{A2A87057-5D8C-EEB4-F172-A287DAEB3065}"/>
                  </a:ext>
                </a:extLst>
              </p:cNvPr>
              <p:cNvGrpSpPr/>
              <p:nvPr/>
            </p:nvGrpSpPr>
            <p:grpSpPr>
              <a:xfrm>
                <a:off x="882496" y="533400"/>
                <a:ext cx="621450" cy="1347067"/>
                <a:chOff x="7010400" y="381000"/>
                <a:chExt cx="762000" cy="2033666"/>
              </a:xfrm>
            </p:grpSpPr>
            <p:sp>
              <p:nvSpPr>
                <p:cNvPr id="43" name="Rounded Rectangle 25">
                  <a:extLst>
                    <a:ext uri="{FF2B5EF4-FFF2-40B4-BE49-F238E27FC236}">
                      <a16:creationId xmlns:a16="http://schemas.microsoft.com/office/drawing/2014/main" id="{41826C7D-9EEA-0A73-5261-68BB8C339798}"/>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DA81A03B-9CE8-990F-D015-C8C2AA2E0D56}"/>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4">
                <a:extLst>
                  <a:ext uri="{FF2B5EF4-FFF2-40B4-BE49-F238E27FC236}">
                    <a16:creationId xmlns:a16="http://schemas.microsoft.com/office/drawing/2014/main" id="{EE13D21B-CC82-E31E-7B3A-C6A93EFAADDC}"/>
                  </a:ext>
                </a:extLst>
              </p:cNvPr>
              <p:cNvGrpSpPr/>
              <p:nvPr/>
            </p:nvGrpSpPr>
            <p:grpSpPr>
              <a:xfrm>
                <a:off x="7583765" y="854319"/>
                <a:ext cx="621450" cy="1347067"/>
                <a:chOff x="7010400" y="381000"/>
                <a:chExt cx="762000" cy="2033666"/>
              </a:xfrm>
            </p:grpSpPr>
            <p:sp>
              <p:nvSpPr>
                <p:cNvPr id="41" name="Rounded Rectangle 23">
                  <a:extLst>
                    <a:ext uri="{FF2B5EF4-FFF2-40B4-BE49-F238E27FC236}">
                      <a16:creationId xmlns:a16="http://schemas.microsoft.com/office/drawing/2014/main" id="{F23C770D-AE5C-92E9-14D6-FD746E0D2AC0}"/>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851ABA6-83FE-30FF-769D-E5A6E06D9A47}"/>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A38978D6-A2AD-3344-6A56-B1537EED8668}"/>
                </a:ext>
              </a:extLst>
            </p:cNvPr>
            <p:cNvSpPr/>
            <p:nvPr/>
          </p:nvSpPr>
          <p:spPr>
            <a:xfrm>
              <a:off x="1600200" y="5105400"/>
              <a:ext cx="2490550" cy="1240904"/>
            </a:xfrm>
            <a:prstGeom prst="rect">
              <a:avLst/>
            </a:prstGeom>
          </p:spPr>
          <p:txBody>
            <a:bodyPr wrap="square">
              <a:spAutoFit/>
            </a:bodyPr>
            <a:lstStyle/>
            <a:p>
              <a:r>
                <a:rPr lang="en-US" sz="1600" i="1" dirty="0"/>
                <a:t>“James, a servant of God and of the Lord Jesus Christ, to the twelve tribes which are scattered abroad, greeting.” James 1:1</a:t>
              </a:r>
            </a:p>
          </p:txBody>
        </p:sp>
      </p:grpSp>
    </p:spTree>
    <p:extLst>
      <p:ext uri="{BB962C8B-B14F-4D97-AF65-F5344CB8AC3E}">
        <p14:creationId xmlns:p14="http://schemas.microsoft.com/office/powerpoint/2010/main" val="390973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AA76BA-1016-4CFB-BDE6-818F195F1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To Be The Light</a:t>
            </a:r>
          </a:p>
        </p:txBody>
      </p:sp>
      <p:sp>
        <p:nvSpPr>
          <p:cNvPr id="2050" name="AutoShape 2"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xQTEhUUExQUFRUXFxcUFhQVFBQUFhQXGBcbFxcYFxQYHSggGBolHBQYITEhJSkrLi4uFx8zODMsNygtLisBCgoKDg0OGhAQGywkHyQsLC0sLCwtLCw0LS0sLC0sLCwsLCwsLCwsLCwsLCwsLCwsLCwsLCwsLCwsLCwsLCwsLP/AABEIAJsBRAMBIgACEQEDEQH/xAAcAAABBQEBAQAAAAAAAAAAAAAAAwQFBgcCCAH/xABLEAACAQICBQcFCwoFBQEAAAABAgADEQQhBQYSMUEHEyJRYXGBMpGhsdEjJEJSU2JykrLB8BQVNENjc4KiwuEIM1ST0hYXo7PDg//EABoBAAIDAQEAAAAAAAAAAAAAAAABAgMEBQb/xAAsEQACAgIBAwIFAwUAAAAAAAAAAQIRAzEhBBJRMkETFHHR8GGBsSIjUqHB/9oADAMBAAIRAxEAPwDcYQhAAhCc1KgUXYgAbyTYDxMAOoRr+caPytP66+2H5xpfK0/rr7YrQ+1+B1CNvzjS+Vp/XX2w/OFL5Wn9dfbC0Ha/A5hG35fS+Vp/XX2xWlXVvJZW+iQfVCwpikIQjEEIQgAQhCABCEQq4ymps1RFPUWUHzEwGlYvCNfzjR+Vp/XX2z7+caXytP66+2K0Ha/A5hG35xpfK0/rr7YfnCl8rT+uvthaDtfgcwjcY6l8pT+uvtjiMGmghCEBBCEIAEIQgAQnNSoFF2IAG8kgAeJjf840flaf119sLGk2OoRt+caXytP66+2H5xpfK0/rr7YrQdr8DmEbfnCl8rT+uvth+X0vlaf119sLQdr8DmETpVlbyWVu4g+qKRiCEIQAIQhAAhCEACR2sA971O4esSRjDTv6PU+j98UtMlD1L6lCE+icxrpDSlKhbnWttXsLMxy7AJl4R1UnJ0h8J0I2xGNSmnOM1lsDfPO+4AbyeyRlLWugWsdtR8YqLegk+iDaWxxxzkrSJ9RLJqn+s/h++VukwIBBBBzBBuCDuIMsequ+p3L98shszZ/QywwhCXmAIQhAAhCEACUjWce+H7l+yJd5Sdaf0hu5fVK8ujR03r/YiZ0Jxe2ZyG8xto7S1KsSKbFioueiwy8RnKODfTatIfCdASIx+sVGkxQ7TMN4QXt2EkgXjrRelqVfyCbjMqwswHXbiO6Fq6G8c1Hua4JKnvE0GZ+sv6nKXYzD1PsfYQhLTKEIQgAQhCAEbrF+j1P4ftCUUS96wfo9TuHrEocoy7N3Tel/U6E6EYaQ0rSoWFVrFrkABmNhxsBlHGJxqU023ay5Z5533ADeTK7Rq7Zccb0ORO1EgKOtdAtY7aj4xUW9BJ9EsFMggEEEHMEG4IO4gwTT0KcJQ9Sosmqhyqd6/fJ+V/VX9Z/D/VLBNMNHNzethCEJIqCEIQAIQhAAjDTv6PV+iZ801pEUUFrbbHZRTxPEnsA+4cZVtI6wVQpp1tlUcbO2UNhfLeDke+QlJaLsWOUmmis6ZxVVKW1RXae4Ftktkd5sJQcXVqM7GoWL8doWI7LcO6aahHAg9o49soetg99VO0If5B7Jhyrizv8ARTXc41+4+1sqkphlvlzYbxIUfd6YzxODUYWjVA6bs4Y3OdiQMtw8mL6zHoYU/sV9QnzFfoGH/eVPW8jLb+n2LsfEIV5+5ZNSaxbDkH4LlR3EBvWxl91X8p+4euZ7qGfcqn7z+lZdtD6QWk7XBNxbK2R35k5DITTifCOV1sblJIt8JE4XTas4UrYHINe4ud18renjJaaU09HLlFx2EIQjIhCEIAEo+th98n6KyQx2sFUsxoBWRcgbXLW3neMr7usZyu47SQrvtll2xZGQKylbX3g7pVklao2YMUk7ZRtZsdiCzoQy0Q1gQjBXHC7nf3bopqXU2WrHqpbXmN5Oa0Z4Wp/Af51le1RPSrDrot6xMbVTR24yUunfFfiGmr2GWriESpdlba2syCbIzbxnvEV0NUNPFU7cKmx3gtsH0GfNVD76pd7f+tpxQyxQ/fj/ANkrWk/1NE+ZSXtX3NPAl8onor3D1Sh7QGZliTT6hAApuAAdohTllkBc+idCDSPOZ4uVUTsI3wWKFRdoZcCOIP49ccS0yNVwwhCEBBCEjtN6S5lBa3OMbIp49ZPYB6SBxg3Q0m3SPusH6PV+j94mYaaxVVKW1RXafaAtsl7A3ubDulm0lrBV2TTrbKq42dsobC/aDke+RCEcCD29fbM+R92jo9NF41yr5MxxdV2ZjULF+O1ke63Dulg1vqn3ut8ub2vE2H9Mj9aR76q/wn/xrHetOf5Of2KzHpSR3LUpY3+j/gQxeDVcNQqDynNQMbnOzEDLhYDhLZqVWLYex+C7KO7Jv6pWsZ+g4b6dQfzNJ/UQ+4v+8P2Fk8fEl9DP1HOF3/k/5Zoeq3lP3D1mWGVDQ+kVpM1wTcAZWsDvzJyGUmsJppXfZK2vkDe4udwOVvTN0ZKqODmhJybolYQhJmcIQhAAhCEAMwq6bqVsUdtQLkqqtfZp01JGee8nj9wET09i2pbBABRmVXRXuOkwUEdRuRfvM4OEC4zEo2ezUNuxG6ajzN6I30phqdKjsqLbVajl286u7zzPzydOFUqOqTyl62t75b6Keq0uKyqay6Nq1K5ZKbMNlRcWtcX65nnyjf0jSyc+DrWJvcsIf2P3J7Z1iD7wo/vn/rkhj9DvVwlFQLVaaL0TlfogMt+ByHmkGMBiiopc3U2Q20F2bAMcidrd6bSEk0zRjlGUUrXDf/fuWjURvcqn0x9kSRxeI5vEA5jaAsDc0ydxZhu2h0VHH7udXdHcxR2TYsx2mtuubCw7gBDWVE5pS3lF0RWsMiXDHfuyQ+iaIJ9qRzs808jaLIlY/CLcBmFCgnsEsmhceagKtfaXj1jt/GczDVM1efrqajPTGyAHO1bLOx8R55oeqjE86eAYIPAX++WwbsxZ0u0n4QhLjGErGvulHpUVRMucLK7/ABEAu1uokce/slnlQ5TKN8Mjj4FVdr6D3UjzlfNIy0Tx13KyG0fW5ykGsq5G3SKOANx77SFpYxnLBx00coW4OLAqbdzD0yQGjqbBGI8ndnuyytI0ODVrkfK2/wDHTlD0dNbEtYH961e4ehhIDU1/dag66LetZPaZpF6FRVBLFbADeTIbVDR9WnXLVKbKvNsLm2/aU29BlDX9SN2JpYJKxlqq3vmj3n7DQU++v/3/APpFcXoavQq7VFWKg7SMg2ivYV6xu3WMd6v6DqtWFSqpVVbbO1kzNe4y378zK1F6NMskOZ2qr7l10hc03sCTa4tcEEZgjtFr+E+aAxpamdktYZXsC5PW5bO5uDbfnnFlzlL0mCpqnD1Hplaq0wqkLmuypFhkcwd81nFfg07A4802vmRucHfl1n75a1NxeUGkzbNO9izlUuBa9zvtL/LcbMmdJMIQhLDOEy86bqVsUS6gFrhVbyadNSbXz3k8e/sE1CZRTwgXFYmm2ezUYD6BO0o8xEryWaemrudimnMU1PYyDIzBXRXuBtGwZerPeO3sjak850phkpUQqi161LLt5wbp8WUyN0dFN1qb30/cn2AI61lboYU/sR6l9sT1k0bWeuWSmzAquYta4HbJXSWiHq4WiALVaaL0TYX6IDLfde4Hm7ZncXydNZIpY23+UR+KPvCh+9qet5O6iN7jU/ef0rKsuAxTKtLm6mypLBStlBO87W70y8avaP5iiENixO01t1zYWHcABHjT7rK+plFY3G9u/wDdn3E4jYxA3jaAsDc0yd22Ru2tygb5YkrHiW4C5ChQd+4euVrWVE5tC2TF0RWAFxc7RzO7JD6IlqkavO11ao1SmCAA5vbo52Pj6ZoOY+TT9C481AVa+0trnr6pJSB1UYkVSdwYIP4Rf+qT0vjo5+RJSdBCEJIgERxmJWlTeo3kopc232UXNvNFpSeV3T4wuj6i/rK96FMfSB228FB8SvXACnHTzYnFVMQlPYDBAVvtGwXJict4tIvXLSZ28KinM4imz/RDqPWwivJ9XFWhZxbZOwDe20LZA9Z/tEde8NSw457a26paiKdPcqqj842QzuQCLnrGUsfSy5l7bL11EVFR9ycvFFMoH/Xz/IL/ALp/4zn/ALg1P9Ov+6f+MxfCn4NnzGPyaKrRVWlEra7OrACkhDJtgl2Bsb2yt2X7rnhO9La51KJUc0hvtHyjaysy/cJZ8vkSuiHzOPyX5GkBr+5GEBHyqf1SqDlHqj9RT+s8Zaa14q4imENOmtnWoLFibobgZ8IRg01ZCeaDi0i9amY/oBrXLZkgcfbeW7U7TT/llTCkDZ2ecvbpByAcz1FRbvEpWp+BanTfEMyphyXqI7NvpsdpbpvBF7WNjlGGhNb+Z0n+VEHmn9zqLa55qwANvjAqreBHGXfBcHb17FE8qmqR6AhEsNiFqIrowZGAZWGYIOYIisRSEofKfrEtNPyQIXaqgYtewpjbAU24naHZL5PPWtOtQxGmGdAGpoRhlHxwrWZvF7kHqCmOMe50NOnZacJjiqe6ZWHnlb1NxTVErs284hyO4pTI9Blrx+i6dWg67ZS4KlxYsAciAT5J88zirrOuGq16dGmHp850SXI8lFTqN7lL37YsvTThDk1Q6mDmvBfVMVUzPTygVP8ATr/un/hHOD14dw55lQVUvbbJBA33NsuHnmdYZt1Re+ox+S+q0WRpSMFrdUqKW5pBYXttN8V26vmW77jhI4cotXhQp27Wbd2yTwTjy0R+Yxv3NPQzO0xFtIVlO7nnNushvXY+qNhylVvkaXizxpoOrUxuIbYVedNbn9na2QUZStUBj1e5m1775PHibtMqyZo8NGm47SzU6IqqLGmQwLDLauNm445maPoXGmtQpVSLF0DEDcDxt2XmNa543msOMKWVqj7Je2ewoN8zxJI9Bl35KdaFxGGXDu3u9Fdmx+HTXJGHXYWB7RfjLPhuC52UZJqTtF7hCERWIY/FLSpvUbyUUubb7AXy7Zj66dbE4mpiFp7AcJdb7WQUAMTYXuLS3csOsAwuj3Qf5mI9xQdQIvUbwXLvZZROT+stWgA4tskIDu2wBlfrNrejqko4nkVR2Tx5FB2xHW/SR53CIp310L922qj0tJq8gde8PSw3uwbbql6ISnuVFpPzhsBc52ILHrGUgv8Ar5/kF/3T/wAJVmwSi0jVi6iDtsv6mKK0zr/uDU/06/7p/wCMkKuurqwUUkIKhwS7Xsd2VurM9QueErjhm9IsfUY/JelaLI0oOlddKlFgvNISbnNiMgzL93pjMco9UfqKf1njeGcXTF8fG/ctPKE5GFQjfzyW+q8V1Mx/uYa1y2ZIG8n77mUPTOu9XEKqtSpqFqJVGyWJJS9gb5WN5ddUMC1Kk1d2RKF3dHLXvSJLJ0OBANrGxlscMpR42UvNFSfguupemn/K6uFIGyBzl7dIObHM9RFvNL3MA1e1w5jSRxTAilUvTqLa5FPIKbDiCqnzgb5veHrq6q6EMrAMrDMEHMEGSca4M0nbsUhCEQjitVCKWY2VQWJ6gBcmeVNdtb6ukcQ1WoSKalhQp5WpIbWv842BY9Y6gJ6F5UcYaWisWwNiUFLLf7q60j6HM8rkZ+MY0SWj8U6pYOwG0WABIAJyv32yhWYtmST1k5k+M5pLkJ8qVbFR1kn2Sd8AJmnnPvNRyUvPtNbjtGRioB1oyiWWoxNgEWmD8NhnZE9JJ4AcPKVljq+3sfMTmz3hm9ok7q7a9QGy3XNzclFvYhF4uxKKPvNgYEJvytdmNuI6Rtu4+eXzf9tEF6mMqmUas9o/rpI3EiZ2WFkw2nKjYdaO17mrFiv0jfzXN53SqX/G+QOBq2Oe45SWw+X4/G/KT7m9kao3rkVxxfBPTY35qqyr2KwDj+YvNAmHcjOmRSxhoHdiFsOx6YZ1/lLjvtNxlctgZpy1a51MHSp4fDsVrV7lqg306S2B2epmJsDwCtxsZ5/w1Qh0KEqVIIIyII6vxwl45bsYamlaqndSSlSXu2BVPpqmUjBrnGhkjVxLkWZmI32JJF+6NHp33xYG3r804wr7Qv3yT5ASCTtFIuB8IbJA4g8PRFitj35ez8dsVCWguGA90jU5piL3vTaj0fIU7OSr17JBBPXf6KwLJLJrMFIoWsMr7C+TSXY6C34uQwY944WLQdRJbn9RDHoj6pjrQelWoVldDYg3v3gjzWJjausaUzmZQm07RPZaKmMZ2ZnJZixJPXfO/m9UndTtIGjjsNUBtaqit9FzsNfwYyo4eptAde6/q/HaZJI0ndiPWUTxNdaaM7GyqpZj1BRcnzCReqOmBi8HRr8XXpDqdSVfw2lMiuVfFmlorFFd7KtLwq1Fpt/K5lQHnzXPW2rpHENVqkhAWFGnlakhIsO1jYFjxI6gAGOj8U6oAHYC5YAMQATvtIwi58ZI0lyk48DPtUlsySesnMnxiBp598UqVLFR13PsixS8YDbmpKaOpFkqsx+ClMfHbfZE6slJJ4AcM2VrTW47dxk1q8F90DWXo5vmWVbgFaajeztsLlnu3mwluD1kJ6ILHV+c2fmIKZ71JvGNTKPFTI5byTbvJ6o3rrKp8tsmtDF3tLFQ05UeglIt7mjE7P0jfzAmVrEiOcDVsbHcRaKMmgasnqNS/wCN83XkYxxqYAoxvzVVkH0WAcel2HhMDw+X4/G/fNL5F9Mini2oHdXXLsekGYedS/mEb0I26EISsDLeX/SBTCYekGtzte7L8daaFrd20UPfaYLs9I9RzHcZrH+IqnV/KMI/6kU6gXsqbQZwe9QlvonqmUlc+zhGhjmnEMcfJPb+PXFVM5cXVvmgn0gffJgOaL3E7BsQeuwP3enLxjPCvHbLcERiJXRDlaykbANmszi4Xonpd48O8b5EYfyFPYIvQr9EMQCV3g7rrv8AD2xLDZIOwCSb4SFXNiNZJE44SaO6MjQDOAd185W0SGtFbgfjMf2sZJ4V8vRHGserdbAVUSqOjVRa1NutWF7HqZSdlh3HcRGGHNie2JAWXVTSAoYzD1TuSqhb6N7N6CZ6inlvVLBmtjMNTAvtVqYP0QwZ/MoY+E9L6aSocPWFHKqaVQUz+0KHY/mtCQjylrNjziMRiKpbaLVqjhhuKbZVQOwKFt2WjGhEcOhAKkEEcDkR8FgR13EXpQQxxw741wL2LDtPrixa2cRqLZx2qp86gyQEgbERSkbjtGR/HaLGIUmuJ0jWcdTZeO8fePNGIfaQq3TDr0QAlWyqM/LF2btP3cbmzGoMp1VfpgWGQY34na2d/wBWfKhzjk7YlwR+JTKR2HF2I68vHhJfFDKPdDapVcVQr1KAJagnOso+EoIuF+fa7AcdkjfaVtEiKwxsR1GSSNItGuL+P9x2GP6JvGgN65EceHwT0uNKqfFag2h6Q3mkb/iB0iUw2Gohrc5WZmXiy0kv5tp18bSR5D8GVwVSoR/mVm2T1qihftbYlM/xEU6oxeFc/wCTzTBP3gfaqDxXm/MZF7EZVs9I9W8d2+PKcbFc+zhHCmSQxDHHNT2/d/ePaL3EbVBdW+aL+O0vthhXjAeKbEHryP3enLxknoipsVQw2Adl+k4BCdBrt3gX6vNeRbLcERSlX6O1YEjeDuuu/wBIk4OpJkWrQjhx0F7h6onWSLUMkHYBOW3SBIhMcIrRXId3pG/7jHIw4aoAdxOckNY9XK2j6y0qoyqItam3WrD7Sm6sOy+4iRoBDDPl6JYdTdIChjcNVOYWqt+5ui3oY+aVfDmxIlm1MwZrY7DUwL3rUyfoqdt/5VMkhHqGEISsCG1t1bpY/DNh61wCQyOLbVNx5LrfjmR2gkcZimM5GtIU2tTahWXgwc0zb5yMMvAmehIR2BiWr3ItWJvjKyU1+JQu7sPpsAE8zQ5adCYfC4fDJQprTCq6BQOBamxLMc2YlMybkzbZjX+IGsPcE47JY9xNh6jGnYGNUDH9NpG0zaPUOV5JDPpbZLDgy3/iUZ+cW+rOx5IHdEMa11vxBFuy+R9ccGAj40MIl3HeJ8adYM9IRgeiNL6m0NKYHDLiCwqJTVqdamQHTaVb7wQQbLcHq4TPsVyH4lW9xxVB1v8ArFqUiB3LtgnzTWdScTzmAwzfslXxToH7Mm5W9gUfUHk6p6PY1Xqc9XI2Q2zspTB3hFuSSdxY8OAzveIQiAybX7kjOIrticE9Om7ktUo1LqjOfKZXUHZLbyCDc53F5UsLyPaRZgGFCmL5s1UnLrAVTf0eE9DQjsCgaq8mWGwStUqtz9bZI5xkASkNmxNOnnY/OJJ6rXN/PmlkC1mUblso7lAA9U9caUqBaNVjuWm7HuCkmeRdKm9Zz1k+uNaA6oNFqy3U237weojMemNaDRyr2ykkAJU2iGHxR4Z5zrtiGH8pwOvId+Z9Zi0AE6gvNX5BwRVrDgad2HXZgB6z5zMnYzTuRLFbOMK/Hpuo7wVb1IYAyY1h5EaTuz4OuaFyTzVRecpi/BGBDKOw7UjtD8ilfb984mkqA/qQ7uw6ruFCHts02yEhYDbR2BShSSlSUKiKFVRwA7eJ7ZG64as0tIYZqFW4zDJUABak43Mt+8gjiCRJuEQHnvGcjWkKbbKGhWXgwcobfORhl4EyY1e5FqpO1jKyot/8uhd2YdtRgAngG75tkI7AxDlr0NQw1HDpQprTCqybKj4JZWuTvYki5JzNpktAzYf8QNYFqKcQhY9xYgeozGqZtJAiSptE2bZLDgykjvAsfRbzT4hyvOMa11B7R6cj6DGA44AT40+mcPGB3gk90XvE9E6d1LoaTweHGILLVSmpStTI2lLKu1vBDA2Fx2ZWnnfBHpDvnqLU7E85gcM37JFPeo2T6VkZaAyLE8h+KVvcsTQdb73WpSIHcu2CfES/6g8nlPR5NVn56uRsh9nZWmp3hFuczxYnzZ3u0JGwCEIRAEIQgATz5y06R5zHsg3U1Wn422j6WM3HWPSy4XDVK7fAXIfGY5KPEkTyzprGtVqPUY7TOxZieJJJJ85kogRajfHGGbhG6PnOjlmIxneLyBHA2iuGqG2YPjOauZQ9v9JisYAZ9w5znBM+IYAegORzSwfDPQJ6VNiwHzG6u5r/AFhNCnn3kpxbrpCgqHywysCciuwWP2b94noKRlsQQhCRAIQhACtco2kOZ0dXbiy82O0ubH0X808u4s3N+2a/y2axbdRcKh6NPpP21CMvMp/mMxzEPvyk/YD6MjHTZi8bLmIphn+CYIYklQ7ZIBzPqFo9LRDCjo+LfaMUJjA+NLNqRpT8nxNGrwVxtfROTDzEyrkx3gnsY0Jnram4YBgbggEEbiDmDOpV+TPEvU0bQZzfJlU3v0Vcqt+4C3gJaJWwCEIRAEISL1m0wuEw1Sufgr0R8Zzko8/ovADDOWXSPO6QdBuphafiBc/zEzOlG+SemMY1R2djtMzFmJ3kkkk+cyMpvnJsBxhm4TjF5C3Ake2cHLOLVcyh7T9kwGdYaobZidmE5JjA7w56U3/ke0sKmFaiT0qTEgfMbP7V/OJ59QzQ+SbFuukKKocnV1YE712Cx781B8IPQjfoQhKwCEIQAIQhACH1vwtOpgsQtVdpBSd+ogopYEHgQQDPJtetnY/2nq3XpraOxlv9PV+wZ5LbdJLQHe1cxYGNqMcpGM+Llbqvl2RRam1mIVfJ8R6xOlFshGB8tOEO+LRFjACZ0BpZsPXo1hvpurd4B6Q8RceM9WowIBG45iePl3iettDG+Hon9lT+wIpCHkIQkACEIQAwLl4oU6eNRkFmekGqW+E20yg267L6BMu50TR+Xxj+clHAYdPtPMyIzkwHFM2nZHEb5wkXp74DOUrAZbiScp2ROQvSY8Qf6RFVjARqXi1F7GcVZ8pnfADduQnSxqYevQP6pw6/RqA5fWQn+KafMU/w/n3bEj9mn2j7ZtchLYghCEQBITXbC06mAxIqi6ik79RDIpZSDwIIEm5X+UFraNxhHyFT7Ma2B5UrVs7H+042rmcNuhSjGOQbz4uVr7r3HZkZ9WdVvJ8V+0IwPq1NrMT7afVFshOowEUO+Tmrel2w2JoVh+rqKx7VB6Q8VJHjIJjnF13iCEewAZ9jbRpvRpn5ifZEcysAhCE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331206" y="838200"/>
            <a:ext cx="4495800" cy="1754326"/>
          </a:xfrm>
          <a:prstGeom prst="rect">
            <a:avLst/>
          </a:prstGeom>
        </p:spPr>
        <p:txBody>
          <a:bodyPr wrap="square">
            <a:spAutoFit/>
          </a:bodyPr>
          <a:lstStyle/>
          <a:p>
            <a:pPr algn="ctr"/>
            <a:r>
              <a:rPr lang="en-US" dirty="0">
                <a:solidFill>
                  <a:schemeClr val="bg1"/>
                </a:solidFill>
              </a:rPr>
              <a:t>Let our light shine.</a:t>
            </a:r>
          </a:p>
          <a:p>
            <a:pPr algn="ctr"/>
            <a:endParaRPr lang="en-US" dirty="0">
              <a:solidFill>
                <a:schemeClr val="bg1"/>
              </a:solidFill>
            </a:endParaRPr>
          </a:p>
          <a:p>
            <a:pPr algn="ctr"/>
            <a:r>
              <a:rPr lang="en-US" dirty="0">
                <a:solidFill>
                  <a:schemeClr val="bg1"/>
                </a:solidFill>
              </a:rPr>
              <a:t>To stand as beacons.</a:t>
            </a:r>
          </a:p>
          <a:p>
            <a:pPr algn="ctr"/>
            <a:endParaRPr lang="en-US" dirty="0">
              <a:solidFill>
                <a:schemeClr val="bg1"/>
              </a:solidFill>
            </a:endParaRPr>
          </a:p>
          <a:p>
            <a:pPr algn="ctr"/>
            <a:r>
              <a:rPr lang="en-US" dirty="0">
                <a:solidFill>
                  <a:schemeClr val="bg1"/>
                </a:solidFill>
              </a:rPr>
              <a:t>To certify our discipleship by teaching and living the gospel.</a:t>
            </a:r>
          </a:p>
        </p:txBody>
      </p:sp>
      <p:sp>
        <p:nvSpPr>
          <p:cNvPr id="45" name="TextBox 44"/>
          <p:cNvSpPr txBox="1"/>
          <p:nvPr/>
        </p:nvSpPr>
        <p:spPr>
          <a:xfrm>
            <a:off x="7208820" y="1295401"/>
            <a:ext cx="4705539" cy="1015663"/>
          </a:xfrm>
          <a:prstGeom prst="rect">
            <a:avLst/>
          </a:prstGeom>
          <a:noFill/>
        </p:spPr>
        <p:txBody>
          <a:bodyPr wrap="square" rtlCol="0">
            <a:spAutoFit/>
          </a:bodyPr>
          <a:lstStyle/>
          <a:p>
            <a:pPr algn="ctr" fontAlgn="base"/>
            <a:r>
              <a:rPr lang="en-US" sz="2000" dirty="0">
                <a:solidFill>
                  <a:schemeClr val="bg1"/>
                </a:solidFill>
              </a:rPr>
              <a:t>We can allow our light to shine through our testimonies, our witnesses of the truthfulness.</a:t>
            </a:r>
          </a:p>
        </p:txBody>
      </p:sp>
      <p:sp>
        <p:nvSpPr>
          <p:cNvPr id="9" name="TextBox 8"/>
          <p:cNvSpPr txBox="1"/>
          <p:nvPr/>
        </p:nvSpPr>
        <p:spPr>
          <a:xfrm>
            <a:off x="156927" y="6488668"/>
            <a:ext cx="2438400" cy="369332"/>
          </a:xfrm>
          <a:prstGeom prst="rect">
            <a:avLst/>
          </a:prstGeom>
          <a:noFill/>
        </p:spPr>
        <p:txBody>
          <a:bodyPr wrap="square" rtlCol="0">
            <a:spAutoFit/>
          </a:bodyPr>
          <a:lstStyle/>
          <a:p>
            <a:r>
              <a:rPr lang="en-US" dirty="0">
                <a:solidFill>
                  <a:schemeClr val="bg1"/>
                </a:solidFill>
              </a:rPr>
              <a:t>3 Nephi 12:14-16</a:t>
            </a:r>
          </a:p>
        </p:txBody>
      </p:sp>
      <p:pic>
        <p:nvPicPr>
          <p:cNvPr id="5" name="Picture 4">
            <a:extLst>
              <a:ext uri="{FF2B5EF4-FFF2-40B4-BE49-F238E27FC236}">
                <a16:creationId xmlns:a16="http://schemas.microsoft.com/office/drawing/2014/main" id="{07FF9F97-075C-4E3F-9D1F-902787E26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29" y="2833923"/>
            <a:ext cx="4223253" cy="2806420"/>
          </a:xfrm>
          <a:prstGeom prst="rect">
            <a:avLst/>
          </a:prstGeom>
        </p:spPr>
      </p:pic>
      <p:pic>
        <p:nvPicPr>
          <p:cNvPr id="7" name="Picture 6">
            <a:extLst>
              <a:ext uri="{FF2B5EF4-FFF2-40B4-BE49-F238E27FC236}">
                <a16:creationId xmlns:a16="http://schemas.microsoft.com/office/drawing/2014/main" id="{FA869E9C-3FF4-4D64-B7DD-8E18DA6F6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23" y="3801565"/>
            <a:ext cx="2462689" cy="2814502"/>
          </a:xfrm>
          <a:prstGeom prst="rect">
            <a:avLst/>
          </a:prstGeom>
        </p:spPr>
      </p:pic>
      <p:pic>
        <p:nvPicPr>
          <p:cNvPr id="10" name="Picture 9">
            <a:extLst>
              <a:ext uri="{FF2B5EF4-FFF2-40B4-BE49-F238E27FC236}">
                <a16:creationId xmlns:a16="http://schemas.microsoft.com/office/drawing/2014/main" id="{9A79A204-39DC-4508-9A86-ED4394585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251" y="3081954"/>
            <a:ext cx="2658475" cy="3488749"/>
          </a:xfrm>
          <a:prstGeom prst="rect">
            <a:avLst/>
          </a:prstGeom>
        </p:spPr>
      </p:pic>
      <p:sp>
        <p:nvSpPr>
          <p:cNvPr id="11" name="Rectangle 10">
            <a:extLst>
              <a:ext uri="{FF2B5EF4-FFF2-40B4-BE49-F238E27FC236}">
                <a16:creationId xmlns:a16="http://schemas.microsoft.com/office/drawing/2014/main" id="{D0855753-36B7-4E8E-BB27-DCA68F39CA6F}"/>
              </a:ext>
            </a:extLst>
          </p:cNvPr>
          <p:cNvSpPr/>
          <p:nvPr/>
        </p:nvSpPr>
        <p:spPr>
          <a:xfrm>
            <a:off x="5169527" y="2873142"/>
            <a:ext cx="2693099" cy="923330"/>
          </a:xfrm>
          <a:prstGeom prst="rect">
            <a:avLst/>
          </a:prstGeom>
        </p:spPr>
        <p:txBody>
          <a:bodyPr wrap="square">
            <a:spAutoFit/>
          </a:bodyPr>
          <a:lstStyle/>
          <a:p>
            <a:pPr algn="ctr" fontAlgn="base"/>
            <a:r>
              <a:rPr lang="en-US" dirty="0">
                <a:solidFill>
                  <a:schemeClr val="bg1"/>
                </a:solidFill>
              </a:rPr>
              <a:t>We allow our light to shine through our service to one another</a:t>
            </a:r>
          </a:p>
        </p:txBody>
      </p:sp>
    </p:spTree>
    <p:extLst>
      <p:ext uri="{BB962C8B-B14F-4D97-AF65-F5344CB8AC3E}">
        <p14:creationId xmlns:p14="http://schemas.microsoft.com/office/powerpoint/2010/main" val="355822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5">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8C08398-71B5-40FF-9B65-CE7265922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34" name="Rectangle 33"/>
          <p:cNvSpPr/>
          <p:nvPr/>
        </p:nvSpPr>
        <p:spPr>
          <a:xfrm>
            <a:off x="1676400" y="838200"/>
            <a:ext cx="4038600" cy="923330"/>
          </a:xfrm>
          <a:prstGeom prst="rect">
            <a:avLst/>
          </a:prstGeom>
        </p:spPr>
        <p:txBody>
          <a:bodyPr wrap="square">
            <a:spAutoFit/>
          </a:bodyPr>
          <a:lstStyle/>
          <a:p>
            <a:r>
              <a:rPr lang="en-US" dirty="0">
                <a:solidFill>
                  <a:schemeClr val="bg1"/>
                </a:solidFill>
              </a:rPr>
              <a:t>The Gospel is restored through the Gentiles in a Gentile Nation in this final dispensation</a:t>
            </a:r>
            <a:endParaRPr lang="en-US" sz="1200" dirty="0">
              <a:solidFill>
                <a:schemeClr val="bg1"/>
              </a:solidFill>
            </a:endParaRPr>
          </a:p>
        </p:txBody>
      </p:sp>
      <p:sp>
        <p:nvSpPr>
          <p:cNvPr id="36" name="Rectangle 35"/>
          <p:cNvSpPr/>
          <p:nvPr/>
        </p:nvSpPr>
        <p:spPr>
          <a:xfrm>
            <a:off x="6172200" y="1828800"/>
            <a:ext cx="4038600" cy="1923604"/>
          </a:xfrm>
          <a:prstGeom prst="rect">
            <a:avLst/>
          </a:prstGeom>
        </p:spPr>
        <p:txBody>
          <a:bodyPr wrap="square">
            <a:spAutoFit/>
          </a:bodyPr>
          <a:lstStyle/>
          <a:p>
            <a:r>
              <a:rPr lang="en-US" dirty="0">
                <a:solidFill>
                  <a:schemeClr val="bg1"/>
                </a:solidFill>
              </a:rPr>
              <a:t>“To some degree we are today in a period of transition: the gospel is going forth to the Gentile nations, but at the same time wickedness is increasing and more of the children of men are sinning against the light of the gospel.”</a:t>
            </a:r>
          </a:p>
          <a:p>
            <a:r>
              <a:rPr lang="en-US" sz="1100" dirty="0">
                <a:solidFill>
                  <a:schemeClr val="bg1"/>
                </a:solidFill>
              </a:rPr>
              <a:t>JFM and RLM</a:t>
            </a:r>
          </a:p>
        </p:txBody>
      </p:sp>
      <p:sp>
        <p:nvSpPr>
          <p:cNvPr id="32" name="TextBox 31"/>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Times of the Gentiles</a:t>
            </a:r>
          </a:p>
        </p:txBody>
      </p:sp>
      <p:grpSp>
        <p:nvGrpSpPr>
          <p:cNvPr id="35" name="Group 34">
            <a:extLst>
              <a:ext uri="{FF2B5EF4-FFF2-40B4-BE49-F238E27FC236}">
                <a16:creationId xmlns:a16="http://schemas.microsoft.com/office/drawing/2014/main" id="{AA964BC2-3936-46EE-A999-483617A3B509}"/>
              </a:ext>
            </a:extLst>
          </p:cNvPr>
          <p:cNvGrpSpPr/>
          <p:nvPr/>
        </p:nvGrpSpPr>
        <p:grpSpPr>
          <a:xfrm>
            <a:off x="10004361" y="216936"/>
            <a:ext cx="2011026" cy="1297710"/>
            <a:chOff x="6719245" y="3853972"/>
            <a:chExt cx="3131457" cy="2094247"/>
          </a:xfrm>
        </p:grpSpPr>
        <p:pic>
          <p:nvPicPr>
            <p:cNvPr id="37" name="Picture 36">
              <a:extLst>
                <a:ext uri="{FF2B5EF4-FFF2-40B4-BE49-F238E27FC236}">
                  <a16:creationId xmlns:a16="http://schemas.microsoft.com/office/drawing/2014/main" id="{EFFD0F4F-5A91-4ED4-B116-25771DD19553}"/>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09" r="52054" b="6362"/>
            <a:stretch/>
          </p:blipFill>
          <p:spPr>
            <a:xfrm>
              <a:off x="6719245" y="3868613"/>
              <a:ext cx="1442755" cy="2040201"/>
            </a:xfrm>
            <a:prstGeom prst="ellipse">
              <a:avLst/>
            </a:prstGeom>
            <a:ln>
              <a:noFill/>
            </a:ln>
            <a:effectLst>
              <a:softEdge rad="112500"/>
            </a:effectLst>
          </p:spPr>
        </p:pic>
        <p:pic>
          <p:nvPicPr>
            <p:cNvPr id="38" name="Picture 37">
              <a:extLst>
                <a:ext uri="{FF2B5EF4-FFF2-40B4-BE49-F238E27FC236}">
                  <a16:creationId xmlns:a16="http://schemas.microsoft.com/office/drawing/2014/main" id="{4FB422E5-A2E1-4862-8D23-8E4C66DEE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201" y="3853972"/>
              <a:ext cx="1490501" cy="2094247"/>
            </a:xfrm>
            <a:prstGeom prst="rect">
              <a:avLst/>
            </a:prstGeom>
          </p:spPr>
        </p:pic>
      </p:grpSp>
      <p:pic>
        <p:nvPicPr>
          <p:cNvPr id="9" name="Picture 8">
            <a:extLst>
              <a:ext uri="{FF2B5EF4-FFF2-40B4-BE49-F238E27FC236}">
                <a16:creationId xmlns:a16="http://schemas.microsoft.com/office/drawing/2014/main" id="{6B618297-076E-4C10-8159-ED099EEC5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6986" y="1514646"/>
            <a:ext cx="3290523" cy="2817279"/>
          </a:xfrm>
          <a:prstGeom prst="rect">
            <a:avLst/>
          </a:prstGeom>
        </p:spPr>
      </p:pic>
      <p:pic>
        <p:nvPicPr>
          <p:cNvPr id="12" name="Picture 11">
            <a:extLst>
              <a:ext uri="{FF2B5EF4-FFF2-40B4-BE49-F238E27FC236}">
                <a16:creationId xmlns:a16="http://schemas.microsoft.com/office/drawing/2014/main" id="{15E56486-24B5-4473-A044-42915AA3B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1039" y="3877094"/>
            <a:ext cx="4256136" cy="2396957"/>
          </a:xfrm>
          <a:prstGeom prst="rect">
            <a:avLst/>
          </a:prstGeom>
        </p:spPr>
      </p:pic>
      <p:grpSp>
        <p:nvGrpSpPr>
          <p:cNvPr id="7" name="Group 6">
            <a:extLst>
              <a:ext uri="{FF2B5EF4-FFF2-40B4-BE49-F238E27FC236}">
                <a16:creationId xmlns:a16="http://schemas.microsoft.com/office/drawing/2014/main" id="{E1653DF8-9948-8696-E115-93C81201DB15}"/>
              </a:ext>
            </a:extLst>
          </p:cNvPr>
          <p:cNvGrpSpPr/>
          <p:nvPr/>
        </p:nvGrpSpPr>
        <p:grpSpPr>
          <a:xfrm>
            <a:off x="2037907" y="4047954"/>
            <a:ext cx="3581400" cy="2590800"/>
            <a:chOff x="1066800" y="4267200"/>
            <a:chExt cx="3581400" cy="2590800"/>
          </a:xfrm>
        </p:grpSpPr>
        <p:grpSp>
          <p:nvGrpSpPr>
            <p:cNvPr id="10" name="Group 9">
              <a:extLst>
                <a:ext uri="{FF2B5EF4-FFF2-40B4-BE49-F238E27FC236}">
                  <a16:creationId xmlns:a16="http://schemas.microsoft.com/office/drawing/2014/main" id="{D8DCDDAC-CA7D-FF8A-E090-E94C04AA13D3}"/>
                </a:ext>
              </a:extLst>
            </p:cNvPr>
            <p:cNvGrpSpPr/>
            <p:nvPr/>
          </p:nvGrpSpPr>
          <p:grpSpPr>
            <a:xfrm>
              <a:off x="1066800" y="4267200"/>
              <a:ext cx="3581400" cy="2590800"/>
              <a:chOff x="609599" y="533400"/>
              <a:chExt cx="7941747" cy="6071467"/>
            </a:xfrm>
          </p:grpSpPr>
          <p:grpSp>
            <p:nvGrpSpPr>
              <p:cNvPr id="14" name="Group 14">
                <a:extLst>
                  <a:ext uri="{FF2B5EF4-FFF2-40B4-BE49-F238E27FC236}">
                    <a16:creationId xmlns:a16="http://schemas.microsoft.com/office/drawing/2014/main" id="{A89B54A1-D4A1-8B80-E988-89F36EC1BC01}"/>
                  </a:ext>
                </a:extLst>
              </p:cNvPr>
              <p:cNvGrpSpPr/>
              <p:nvPr/>
            </p:nvGrpSpPr>
            <p:grpSpPr>
              <a:xfrm rot="10800000">
                <a:off x="7696200" y="5257800"/>
                <a:ext cx="621450" cy="1347067"/>
                <a:chOff x="7010400" y="381000"/>
                <a:chExt cx="762000" cy="2033666"/>
              </a:xfrm>
            </p:grpSpPr>
            <p:sp>
              <p:nvSpPr>
                <p:cNvPr id="45" name="Rounded Rectangle 29">
                  <a:extLst>
                    <a:ext uri="{FF2B5EF4-FFF2-40B4-BE49-F238E27FC236}">
                      <a16:creationId xmlns:a16="http://schemas.microsoft.com/office/drawing/2014/main" id="{F1E85BA1-7C60-202B-79E6-629D3928546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51F1572-58E9-8A96-94F4-FF11762CC620}"/>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a:extLst>
                  <a:ext uri="{FF2B5EF4-FFF2-40B4-BE49-F238E27FC236}">
                    <a16:creationId xmlns:a16="http://schemas.microsoft.com/office/drawing/2014/main" id="{0399067C-6008-C981-2314-8CB1A5EFA040}"/>
                  </a:ext>
                </a:extLst>
              </p:cNvPr>
              <p:cNvGrpSpPr/>
              <p:nvPr/>
            </p:nvGrpSpPr>
            <p:grpSpPr>
              <a:xfrm rot="10800000">
                <a:off x="939238" y="4923502"/>
                <a:ext cx="621450" cy="1347067"/>
                <a:chOff x="7010400" y="381000"/>
                <a:chExt cx="762000" cy="2033666"/>
              </a:xfrm>
            </p:grpSpPr>
            <p:sp>
              <p:nvSpPr>
                <p:cNvPr id="43" name="Rounded Rectangle 27">
                  <a:extLst>
                    <a:ext uri="{FF2B5EF4-FFF2-40B4-BE49-F238E27FC236}">
                      <a16:creationId xmlns:a16="http://schemas.microsoft.com/office/drawing/2014/main" id="{ADE4F79B-956C-1B02-1E0B-7DF15E99E5B8}"/>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FFE55DA-F363-9957-00EE-22281016ACAD}"/>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a:extLst>
                  <a:ext uri="{FF2B5EF4-FFF2-40B4-BE49-F238E27FC236}">
                    <a16:creationId xmlns:a16="http://schemas.microsoft.com/office/drawing/2014/main" id="{E8FC3658-0899-5969-920E-4606CB5EC695}"/>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a:extLst>
                  <a:ext uri="{FF2B5EF4-FFF2-40B4-BE49-F238E27FC236}">
                    <a16:creationId xmlns:a16="http://schemas.microsoft.com/office/drawing/2014/main" id="{A05B6169-C12D-7B91-99BD-CD6A66D6BFC1}"/>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a:extLst>
                  <a:ext uri="{FF2B5EF4-FFF2-40B4-BE49-F238E27FC236}">
                    <a16:creationId xmlns:a16="http://schemas.microsoft.com/office/drawing/2014/main" id="{801852D9-5B22-D5CE-B4BF-6B82CC821E0B}"/>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3">
                <a:extLst>
                  <a:ext uri="{FF2B5EF4-FFF2-40B4-BE49-F238E27FC236}">
                    <a16:creationId xmlns:a16="http://schemas.microsoft.com/office/drawing/2014/main" id="{05B507A1-9CCA-67D9-5669-33B4695B27C3}"/>
                  </a:ext>
                </a:extLst>
              </p:cNvPr>
              <p:cNvGrpSpPr/>
              <p:nvPr/>
            </p:nvGrpSpPr>
            <p:grpSpPr>
              <a:xfrm>
                <a:off x="882496" y="533400"/>
                <a:ext cx="621450" cy="1347067"/>
                <a:chOff x="7010400" y="381000"/>
                <a:chExt cx="762000" cy="2033666"/>
              </a:xfrm>
            </p:grpSpPr>
            <p:sp>
              <p:nvSpPr>
                <p:cNvPr id="41" name="Rounded Rectangle 25">
                  <a:extLst>
                    <a:ext uri="{FF2B5EF4-FFF2-40B4-BE49-F238E27FC236}">
                      <a16:creationId xmlns:a16="http://schemas.microsoft.com/office/drawing/2014/main" id="{6BA4940D-33DA-7617-EA22-3F5252332F88}"/>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5">
                  <a:extLst>
                    <a:ext uri="{FF2B5EF4-FFF2-40B4-BE49-F238E27FC236}">
                      <a16:creationId xmlns:a16="http://schemas.microsoft.com/office/drawing/2014/main" id="{58B58D5C-F2B9-4EA7-2CC5-92737A3E6FA9}"/>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4">
                <a:extLst>
                  <a:ext uri="{FF2B5EF4-FFF2-40B4-BE49-F238E27FC236}">
                    <a16:creationId xmlns:a16="http://schemas.microsoft.com/office/drawing/2014/main" id="{299A6C34-9FF2-F2F0-E14D-57035FB9A543}"/>
                  </a:ext>
                </a:extLst>
              </p:cNvPr>
              <p:cNvGrpSpPr/>
              <p:nvPr/>
            </p:nvGrpSpPr>
            <p:grpSpPr>
              <a:xfrm>
                <a:off x="7583765" y="854319"/>
                <a:ext cx="621450" cy="1347067"/>
                <a:chOff x="7010400" y="381000"/>
                <a:chExt cx="762000" cy="2033666"/>
              </a:xfrm>
            </p:grpSpPr>
            <p:sp>
              <p:nvSpPr>
                <p:cNvPr id="39" name="Rounded Rectangle 23">
                  <a:extLst>
                    <a:ext uri="{FF2B5EF4-FFF2-40B4-BE49-F238E27FC236}">
                      <a16:creationId xmlns:a16="http://schemas.microsoft.com/office/drawing/2014/main" id="{FDFD9D84-F257-4C00-CDD6-24A4104061A5}"/>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32762AE-0647-7617-E1B8-4727C283C1E5}"/>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a:extLst>
                <a:ext uri="{FF2B5EF4-FFF2-40B4-BE49-F238E27FC236}">
                  <a16:creationId xmlns:a16="http://schemas.microsoft.com/office/drawing/2014/main" id="{ABC9815E-B2F5-6693-B2FE-83AE50404F96}"/>
                </a:ext>
              </a:extLst>
            </p:cNvPr>
            <p:cNvSpPr/>
            <p:nvPr/>
          </p:nvSpPr>
          <p:spPr>
            <a:xfrm>
              <a:off x="1600200" y="5105400"/>
              <a:ext cx="2514600" cy="1077218"/>
            </a:xfrm>
            <a:prstGeom prst="rect">
              <a:avLst/>
            </a:prstGeom>
          </p:spPr>
          <p:txBody>
            <a:bodyPr wrap="square">
              <a:spAutoFit/>
            </a:bodyPr>
            <a:lstStyle/>
            <a:p>
              <a:r>
                <a:rPr lang="en-US" sz="1600" i="1" dirty="0"/>
                <a:t>“…may be brought in, or may be brought to a knowledge of me, their Redeemer.” 3 Nephi 16:4</a:t>
              </a:r>
            </a:p>
          </p:txBody>
        </p:sp>
      </p:grpSp>
    </p:spTree>
    <p:extLst>
      <p:ext uri="{BB962C8B-B14F-4D97-AF65-F5344CB8AC3E}">
        <p14:creationId xmlns:p14="http://schemas.microsoft.com/office/powerpoint/2010/main" val="38958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500"/>
                                        <p:tgtEl>
                                          <p:spTgt spid="35"/>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A15EE19-6E15-4736-BACD-D3D0AD1BE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32" name="TextBox 31"/>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Four Corners of the Earth</a:t>
            </a:r>
          </a:p>
        </p:txBody>
      </p:sp>
      <p:sp>
        <p:nvSpPr>
          <p:cNvPr id="35" name="TextBox 34"/>
          <p:cNvSpPr txBox="1"/>
          <p:nvPr/>
        </p:nvSpPr>
        <p:spPr>
          <a:xfrm>
            <a:off x="-1166388" y="6552043"/>
            <a:ext cx="2590800" cy="369332"/>
          </a:xfrm>
          <a:prstGeom prst="rect">
            <a:avLst/>
          </a:prstGeom>
          <a:noFill/>
        </p:spPr>
        <p:txBody>
          <a:bodyPr wrap="square" rtlCol="0">
            <a:spAutoFit/>
          </a:bodyPr>
          <a:lstStyle/>
          <a:p>
            <a:pPr algn="r"/>
            <a:r>
              <a:rPr lang="en-US" dirty="0">
                <a:solidFill>
                  <a:schemeClr val="bg1"/>
                </a:solidFill>
              </a:rPr>
              <a:t>3 Nephi 16:5</a:t>
            </a:r>
          </a:p>
        </p:txBody>
      </p:sp>
      <p:sp>
        <p:nvSpPr>
          <p:cNvPr id="37" name="Rectangle 36"/>
          <p:cNvSpPr/>
          <p:nvPr/>
        </p:nvSpPr>
        <p:spPr>
          <a:xfrm>
            <a:off x="1905000" y="2438401"/>
            <a:ext cx="2133600" cy="2031325"/>
          </a:xfrm>
          <a:prstGeom prst="rect">
            <a:avLst/>
          </a:prstGeom>
        </p:spPr>
        <p:txBody>
          <a:bodyPr wrap="square">
            <a:spAutoFit/>
          </a:bodyPr>
          <a:lstStyle/>
          <a:p>
            <a:r>
              <a:rPr lang="en-US" sz="1400" dirty="0">
                <a:solidFill>
                  <a:schemeClr val="bg1"/>
                </a:solidFill>
              </a:rPr>
              <a:t>“And after these things I saw four angels standing on the four corners of the earth, holding the four winds of the earth, that the wind should not blow on the earth, nor on the sea, nor on any tree.”</a:t>
            </a:r>
          </a:p>
          <a:p>
            <a:r>
              <a:rPr lang="en-US" sz="1400" dirty="0">
                <a:solidFill>
                  <a:schemeClr val="bg1"/>
                </a:solidFill>
              </a:rPr>
              <a:t>Revelation 7:1</a:t>
            </a:r>
          </a:p>
        </p:txBody>
      </p:sp>
      <p:sp>
        <p:nvSpPr>
          <p:cNvPr id="38" name="Rectangle 37"/>
          <p:cNvSpPr/>
          <p:nvPr/>
        </p:nvSpPr>
        <p:spPr>
          <a:xfrm>
            <a:off x="8458200" y="2514601"/>
            <a:ext cx="2209800" cy="2031325"/>
          </a:xfrm>
          <a:prstGeom prst="rect">
            <a:avLst/>
          </a:prstGeom>
        </p:spPr>
        <p:txBody>
          <a:bodyPr wrap="square">
            <a:spAutoFit/>
          </a:bodyPr>
          <a:lstStyle/>
          <a:p>
            <a:pPr fontAlgn="base"/>
            <a:r>
              <a:rPr lang="en-US" sz="1400" dirty="0">
                <a:solidFill>
                  <a:schemeClr val="bg1"/>
                </a:solidFill>
              </a:rPr>
              <a:t>“And he shall set up an ensign for the nations, and shall assemble the outcasts of Israel, and gather together the dispersed of Judah from the four corners of the earth.”</a:t>
            </a:r>
          </a:p>
          <a:p>
            <a:pPr fontAlgn="base"/>
            <a:r>
              <a:rPr lang="en-US" sz="1400" dirty="0">
                <a:solidFill>
                  <a:schemeClr val="bg1"/>
                </a:solidFill>
              </a:rPr>
              <a:t>Isaiah 11:12</a:t>
            </a:r>
          </a:p>
        </p:txBody>
      </p:sp>
      <p:sp>
        <p:nvSpPr>
          <p:cNvPr id="39" name="Rectangle 38"/>
          <p:cNvSpPr/>
          <p:nvPr/>
        </p:nvSpPr>
        <p:spPr>
          <a:xfrm>
            <a:off x="4953000" y="685800"/>
            <a:ext cx="2438400" cy="1600438"/>
          </a:xfrm>
          <a:prstGeom prst="rect">
            <a:avLst/>
          </a:prstGeom>
        </p:spPr>
        <p:txBody>
          <a:bodyPr wrap="square">
            <a:spAutoFit/>
          </a:bodyPr>
          <a:lstStyle/>
          <a:p>
            <a:pPr fontAlgn="base"/>
            <a:r>
              <a:rPr lang="en-US" sz="1400" dirty="0">
                <a:solidFill>
                  <a:schemeClr val="bg1"/>
                </a:solidFill>
              </a:rPr>
              <a:t>“And he shall set up an ensign for the nations, and shall assemble the outcasts of Israel, and gather together the dispersed of Judah from the four corners of the earth.”</a:t>
            </a:r>
          </a:p>
          <a:p>
            <a:pPr fontAlgn="base"/>
            <a:r>
              <a:rPr lang="en-US" sz="1400" dirty="0">
                <a:solidFill>
                  <a:schemeClr val="bg1"/>
                </a:solidFill>
              </a:rPr>
              <a:t>2 Nephi 21:12</a:t>
            </a:r>
          </a:p>
        </p:txBody>
      </p:sp>
      <p:sp>
        <p:nvSpPr>
          <p:cNvPr id="40" name="Rectangle 39"/>
          <p:cNvSpPr/>
          <p:nvPr/>
        </p:nvSpPr>
        <p:spPr>
          <a:xfrm>
            <a:off x="4495800" y="5029201"/>
            <a:ext cx="3429000" cy="1169551"/>
          </a:xfrm>
          <a:prstGeom prst="rect">
            <a:avLst/>
          </a:prstGeom>
        </p:spPr>
        <p:txBody>
          <a:bodyPr wrap="square">
            <a:spAutoFit/>
          </a:bodyPr>
          <a:lstStyle/>
          <a:p>
            <a:pPr fontAlgn="base"/>
            <a:r>
              <a:rPr lang="en-US" sz="1400" dirty="0">
                <a:solidFill>
                  <a:schemeClr val="bg1"/>
                </a:solidFill>
              </a:rPr>
              <a:t>“Which Twelve hold the keys to open up the authority of my kingdom upon the four corners of the earth, and after that to send my word to every creature.”</a:t>
            </a:r>
          </a:p>
          <a:p>
            <a:pPr fontAlgn="base"/>
            <a:r>
              <a:rPr lang="en-US" sz="1400" dirty="0">
                <a:solidFill>
                  <a:schemeClr val="bg1"/>
                </a:solidFill>
              </a:rPr>
              <a:t>D&amp;C 124:128</a:t>
            </a:r>
          </a:p>
        </p:txBody>
      </p:sp>
      <p:pic>
        <p:nvPicPr>
          <p:cNvPr id="9" name="Picture 8">
            <a:extLst>
              <a:ext uri="{FF2B5EF4-FFF2-40B4-BE49-F238E27FC236}">
                <a16:creationId xmlns:a16="http://schemas.microsoft.com/office/drawing/2014/main" id="{90CA657B-BEA8-4FE3-95FA-2D6D052BF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762" y="563456"/>
            <a:ext cx="1858125" cy="1935299"/>
          </a:xfrm>
          <a:prstGeom prst="rect">
            <a:avLst/>
          </a:prstGeom>
        </p:spPr>
      </p:pic>
      <p:pic>
        <p:nvPicPr>
          <p:cNvPr id="12" name="Picture 11">
            <a:extLst>
              <a:ext uri="{FF2B5EF4-FFF2-40B4-BE49-F238E27FC236}">
                <a16:creationId xmlns:a16="http://schemas.microsoft.com/office/drawing/2014/main" id="{30396CF2-0E94-4605-856B-A3935644F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751" y="572359"/>
            <a:ext cx="1890183" cy="1890183"/>
          </a:xfrm>
          <a:prstGeom prst="rect">
            <a:avLst/>
          </a:prstGeom>
        </p:spPr>
      </p:pic>
      <p:pic>
        <p:nvPicPr>
          <p:cNvPr id="16" name="Picture 15">
            <a:extLst>
              <a:ext uri="{FF2B5EF4-FFF2-40B4-BE49-F238E27FC236}">
                <a16:creationId xmlns:a16="http://schemas.microsoft.com/office/drawing/2014/main" id="{ABC363FE-6AE1-45A3-ABF6-0EA3406B2F18}"/>
              </a:ext>
            </a:extLst>
          </p:cNvPr>
          <p:cNvPicPr>
            <a:picLocks noChangeAspect="1"/>
          </p:cNvPicPr>
          <p:nvPr/>
        </p:nvPicPr>
        <p:blipFill rotWithShape="1">
          <a:blip r:embed="rId5">
            <a:extLst>
              <a:ext uri="{28A0092B-C50C-407E-A947-70E740481C1C}">
                <a14:useLocalDpi xmlns:a14="http://schemas.microsoft.com/office/drawing/2010/main" val="0"/>
              </a:ext>
            </a:extLst>
          </a:blip>
          <a:srcRect l="9259" t="9784" r="11182" b="7938"/>
          <a:stretch/>
        </p:blipFill>
        <p:spPr>
          <a:xfrm>
            <a:off x="8375716" y="4427670"/>
            <a:ext cx="1954288" cy="2107695"/>
          </a:xfrm>
          <a:prstGeom prst="ellipse">
            <a:avLst/>
          </a:prstGeom>
          <a:ln>
            <a:noFill/>
          </a:ln>
          <a:effectLst>
            <a:softEdge rad="112500"/>
          </a:effectLst>
        </p:spPr>
      </p:pic>
      <p:pic>
        <p:nvPicPr>
          <p:cNvPr id="18" name="Picture 17">
            <a:extLst>
              <a:ext uri="{FF2B5EF4-FFF2-40B4-BE49-F238E27FC236}">
                <a16:creationId xmlns:a16="http://schemas.microsoft.com/office/drawing/2014/main" id="{9FCD53E8-7E85-47A2-894A-41E225CD4129}"/>
              </a:ext>
            </a:extLst>
          </p:cNvPr>
          <p:cNvPicPr>
            <a:picLocks noChangeAspect="1"/>
          </p:cNvPicPr>
          <p:nvPr/>
        </p:nvPicPr>
        <p:blipFill rotWithShape="1">
          <a:blip r:embed="rId6">
            <a:extLst>
              <a:ext uri="{28A0092B-C50C-407E-A947-70E740481C1C}">
                <a14:useLocalDpi xmlns:a14="http://schemas.microsoft.com/office/drawing/2010/main" val="0"/>
              </a:ext>
            </a:extLst>
          </a:blip>
          <a:srcRect l="8012" t="9029" r="7637" b="9434"/>
          <a:stretch/>
        </p:blipFill>
        <p:spPr>
          <a:xfrm>
            <a:off x="1846906" y="4426177"/>
            <a:ext cx="1964603" cy="2032385"/>
          </a:xfrm>
          <a:prstGeom prst="ellipse">
            <a:avLst/>
          </a:prstGeom>
          <a:ln>
            <a:noFill/>
          </a:ln>
          <a:effectLst>
            <a:softEdge rad="112500"/>
          </a:effectLst>
        </p:spPr>
      </p:pic>
      <p:grpSp>
        <p:nvGrpSpPr>
          <p:cNvPr id="8" name="Group 7">
            <a:extLst>
              <a:ext uri="{FF2B5EF4-FFF2-40B4-BE49-F238E27FC236}">
                <a16:creationId xmlns:a16="http://schemas.microsoft.com/office/drawing/2014/main" id="{CB2CF8B9-9EA2-6A40-7603-BDF3C43F2BAA}"/>
              </a:ext>
            </a:extLst>
          </p:cNvPr>
          <p:cNvGrpSpPr/>
          <p:nvPr/>
        </p:nvGrpSpPr>
        <p:grpSpPr>
          <a:xfrm>
            <a:off x="4136978" y="1678443"/>
            <a:ext cx="4050025" cy="3362261"/>
            <a:chOff x="1066800" y="4267200"/>
            <a:chExt cx="3581400" cy="2590800"/>
          </a:xfrm>
        </p:grpSpPr>
        <p:grpSp>
          <p:nvGrpSpPr>
            <p:cNvPr id="10" name="Group 9">
              <a:extLst>
                <a:ext uri="{FF2B5EF4-FFF2-40B4-BE49-F238E27FC236}">
                  <a16:creationId xmlns:a16="http://schemas.microsoft.com/office/drawing/2014/main" id="{D4069CE8-AB68-CD9E-DB7D-53E7BDA172F2}"/>
                </a:ext>
              </a:extLst>
            </p:cNvPr>
            <p:cNvGrpSpPr/>
            <p:nvPr/>
          </p:nvGrpSpPr>
          <p:grpSpPr>
            <a:xfrm>
              <a:off x="1066800" y="4267200"/>
              <a:ext cx="3581400" cy="2590800"/>
              <a:chOff x="609599" y="533400"/>
              <a:chExt cx="7941747" cy="6071467"/>
            </a:xfrm>
          </p:grpSpPr>
          <p:grpSp>
            <p:nvGrpSpPr>
              <p:cNvPr id="14" name="Group 14">
                <a:extLst>
                  <a:ext uri="{FF2B5EF4-FFF2-40B4-BE49-F238E27FC236}">
                    <a16:creationId xmlns:a16="http://schemas.microsoft.com/office/drawing/2014/main" id="{E31E7B2C-8A38-3246-0066-C88CC15B75A4}"/>
                  </a:ext>
                </a:extLst>
              </p:cNvPr>
              <p:cNvGrpSpPr/>
              <p:nvPr/>
            </p:nvGrpSpPr>
            <p:grpSpPr>
              <a:xfrm rot="10800000">
                <a:off x="7696200" y="5257800"/>
                <a:ext cx="621450" cy="1347067"/>
                <a:chOff x="7010400" y="381000"/>
                <a:chExt cx="762000" cy="2033666"/>
              </a:xfrm>
            </p:grpSpPr>
            <p:sp>
              <p:nvSpPr>
                <p:cNvPr id="47" name="Rounded Rectangle 29">
                  <a:extLst>
                    <a:ext uri="{FF2B5EF4-FFF2-40B4-BE49-F238E27FC236}">
                      <a16:creationId xmlns:a16="http://schemas.microsoft.com/office/drawing/2014/main" id="{18B13955-C172-3C7A-582A-03C7EDC4BD9A}"/>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FF2058-1340-7993-8967-57EEC69F5B17}"/>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a:extLst>
                  <a:ext uri="{FF2B5EF4-FFF2-40B4-BE49-F238E27FC236}">
                    <a16:creationId xmlns:a16="http://schemas.microsoft.com/office/drawing/2014/main" id="{DFD4E92E-BB88-32FF-87EF-C63F0FEC1F23}"/>
                  </a:ext>
                </a:extLst>
              </p:cNvPr>
              <p:cNvGrpSpPr/>
              <p:nvPr/>
            </p:nvGrpSpPr>
            <p:grpSpPr>
              <a:xfrm rot="10800000">
                <a:off x="939238" y="4923502"/>
                <a:ext cx="621450" cy="1347067"/>
                <a:chOff x="7010400" y="381000"/>
                <a:chExt cx="762000" cy="2033666"/>
              </a:xfrm>
            </p:grpSpPr>
            <p:sp>
              <p:nvSpPr>
                <p:cNvPr id="45" name="Rounded Rectangle 27">
                  <a:extLst>
                    <a:ext uri="{FF2B5EF4-FFF2-40B4-BE49-F238E27FC236}">
                      <a16:creationId xmlns:a16="http://schemas.microsoft.com/office/drawing/2014/main" id="{73186A8E-4A05-1BB8-DEF1-577219CE4AB1}"/>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D3C4405-4C1E-8788-D570-E7189C60850B}"/>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a:extLst>
                  <a:ext uri="{FF2B5EF4-FFF2-40B4-BE49-F238E27FC236}">
                    <a16:creationId xmlns:a16="http://schemas.microsoft.com/office/drawing/2014/main" id="{1F5F5AEA-B1F9-A40F-C3B0-A942433B077C}"/>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3">
                <a:extLst>
                  <a:ext uri="{FF2B5EF4-FFF2-40B4-BE49-F238E27FC236}">
                    <a16:creationId xmlns:a16="http://schemas.microsoft.com/office/drawing/2014/main" id="{D8F48760-D4A8-3FB3-FA5A-E42D2A2211EF}"/>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1">
                <a:extLst>
                  <a:ext uri="{FF2B5EF4-FFF2-40B4-BE49-F238E27FC236}">
                    <a16:creationId xmlns:a16="http://schemas.microsoft.com/office/drawing/2014/main" id="{2B6CC8CC-37F4-4213-1597-D7C68971AE47}"/>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3">
                <a:extLst>
                  <a:ext uri="{FF2B5EF4-FFF2-40B4-BE49-F238E27FC236}">
                    <a16:creationId xmlns:a16="http://schemas.microsoft.com/office/drawing/2014/main" id="{87014745-93AC-CC91-7F97-0B234016F959}"/>
                  </a:ext>
                </a:extLst>
              </p:cNvPr>
              <p:cNvGrpSpPr/>
              <p:nvPr/>
            </p:nvGrpSpPr>
            <p:grpSpPr>
              <a:xfrm>
                <a:off x="882496" y="533400"/>
                <a:ext cx="621450" cy="1347067"/>
                <a:chOff x="7010400" y="381000"/>
                <a:chExt cx="762000" cy="2033666"/>
              </a:xfrm>
            </p:grpSpPr>
            <p:sp>
              <p:nvSpPr>
                <p:cNvPr id="43" name="Rounded Rectangle 25">
                  <a:extLst>
                    <a:ext uri="{FF2B5EF4-FFF2-40B4-BE49-F238E27FC236}">
                      <a16:creationId xmlns:a16="http://schemas.microsoft.com/office/drawing/2014/main" id="{E53BA421-9F4C-4831-9BE5-6752C3FBC723}"/>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296D6DF2-DC07-FB66-5F8A-9D58037910AA}"/>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4">
                <a:extLst>
                  <a:ext uri="{FF2B5EF4-FFF2-40B4-BE49-F238E27FC236}">
                    <a16:creationId xmlns:a16="http://schemas.microsoft.com/office/drawing/2014/main" id="{19EA0B23-5B9A-E7B5-1339-9168FF9E68F3}"/>
                  </a:ext>
                </a:extLst>
              </p:cNvPr>
              <p:cNvGrpSpPr/>
              <p:nvPr/>
            </p:nvGrpSpPr>
            <p:grpSpPr>
              <a:xfrm>
                <a:off x="7583765" y="854319"/>
                <a:ext cx="621450" cy="1347067"/>
                <a:chOff x="7010400" y="381000"/>
                <a:chExt cx="762000" cy="2033666"/>
              </a:xfrm>
            </p:grpSpPr>
            <p:sp>
              <p:nvSpPr>
                <p:cNvPr id="41" name="Rounded Rectangle 23">
                  <a:extLst>
                    <a:ext uri="{FF2B5EF4-FFF2-40B4-BE49-F238E27FC236}">
                      <a16:creationId xmlns:a16="http://schemas.microsoft.com/office/drawing/2014/main" id="{D6F65E93-AB1D-9162-812A-35DEFAA40927}"/>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BC438A8-9092-06B9-19A7-1D913A8996BB}"/>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a:extLst>
                <a:ext uri="{FF2B5EF4-FFF2-40B4-BE49-F238E27FC236}">
                  <a16:creationId xmlns:a16="http://schemas.microsoft.com/office/drawing/2014/main" id="{21A3B575-523E-C01E-8C54-F2C1E23650D8}"/>
                </a:ext>
              </a:extLst>
            </p:cNvPr>
            <p:cNvSpPr/>
            <p:nvPr/>
          </p:nvSpPr>
          <p:spPr>
            <a:xfrm>
              <a:off x="1600200" y="5105400"/>
              <a:ext cx="2514600" cy="1138359"/>
            </a:xfrm>
            <a:prstGeom prst="rect">
              <a:avLst/>
            </a:prstGeom>
          </p:spPr>
          <p:txBody>
            <a:bodyPr wrap="square">
              <a:spAutoFit/>
            </a:bodyPr>
            <a:lstStyle/>
            <a:p>
              <a:r>
                <a:rPr lang="en-US" sz="1500" i="1" dirty="0"/>
                <a:t>“… And then will I gather them in from the four quarters of the earth; and then will I fulfil the covenant which the Father hath made unto all the people of the house of Israel.” 3 Nephi 16:5</a:t>
              </a:r>
            </a:p>
          </p:txBody>
        </p:sp>
      </p:grpSp>
    </p:spTree>
    <p:extLst>
      <p:ext uri="{BB962C8B-B14F-4D97-AF65-F5344CB8AC3E}">
        <p14:creationId xmlns:p14="http://schemas.microsoft.com/office/powerpoint/2010/main" val="14041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par>
                                <p:cTn id="8" presetID="4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anim calcmode="lin" valueType="num">
                                      <p:cBhvr>
                                        <p:cTn id="11" dur="2000" fill="hold"/>
                                        <p:tgtEl>
                                          <p:spTgt spid="9"/>
                                        </p:tgtEl>
                                        <p:attrNameLst>
                                          <p:attrName>ppt_w</p:attrName>
                                        </p:attrNameLst>
                                      </p:cBhvr>
                                      <p:tavLst>
                                        <p:tav tm="0" fmla="#ppt_w*sin(2.5*pi*$)">
                                          <p:val>
                                            <p:fltVal val="0"/>
                                          </p:val>
                                        </p:tav>
                                        <p:tav tm="100000">
                                          <p:val>
                                            <p:fltVal val="1"/>
                                          </p:val>
                                        </p:tav>
                                      </p:tavLst>
                                    </p:anim>
                                    <p:anim calcmode="lin" valueType="num">
                                      <p:cBhvr>
                                        <p:cTn id="12"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000"/>
                                        <p:tgtEl>
                                          <p:spTgt spid="39"/>
                                        </p:tgtEl>
                                      </p:cBhvr>
                                    </p:animEffect>
                                  </p:childTnLst>
                                </p:cTn>
                              </p:par>
                              <p:par>
                                <p:cTn id="18" presetID="45"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anim calcmode="lin" valueType="num">
                                      <p:cBhvr>
                                        <p:cTn id="21" dur="2000" fill="hold"/>
                                        <p:tgtEl>
                                          <p:spTgt spid="12"/>
                                        </p:tgtEl>
                                        <p:attrNameLst>
                                          <p:attrName>ppt_w</p:attrName>
                                        </p:attrNameLst>
                                      </p:cBhvr>
                                      <p:tavLst>
                                        <p:tav tm="0" fmla="#ppt_w*sin(2.5*pi*$)">
                                          <p:val>
                                            <p:fltVal val="0"/>
                                          </p:val>
                                        </p:tav>
                                        <p:tav tm="100000">
                                          <p:val>
                                            <p:fltVal val="1"/>
                                          </p:val>
                                        </p:tav>
                                      </p:tavLst>
                                    </p:anim>
                                    <p:anim calcmode="lin" valueType="num">
                                      <p:cBhvr>
                                        <p:cTn id="2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000"/>
                                        <p:tgtEl>
                                          <p:spTgt spid="38"/>
                                        </p:tgtEl>
                                      </p:cBhvr>
                                    </p:animEffect>
                                  </p:childTnLst>
                                </p:cTn>
                              </p:par>
                              <p:par>
                                <p:cTn id="28" presetID="45"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anim calcmode="lin" valueType="num">
                                      <p:cBhvr>
                                        <p:cTn id="31" dur="2000" fill="hold"/>
                                        <p:tgtEl>
                                          <p:spTgt spid="16"/>
                                        </p:tgtEl>
                                        <p:attrNameLst>
                                          <p:attrName>ppt_w</p:attrName>
                                        </p:attrNameLst>
                                      </p:cBhvr>
                                      <p:tavLst>
                                        <p:tav tm="0" fmla="#ppt_w*sin(2.5*pi*$)">
                                          <p:val>
                                            <p:fltVal val="0"/>
                                          </p:val>
                                        </p:tav>
                                        <p:tav tm="100000">
                                          <p:val>
                                            <p:fltVal val="1"/>
                                          </p:val>
                                        </p:tav>
                                      </p:tavLst>
                                    </p:anim>
                                    <p:anim calcmode="lin" valueType="num">
                                      <p:cBhvr>
                                        <p:cTn id="32"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000"/>
                                        <p:tgtEl>
                                          <p:spTgt spid="40"/>
                                        </p:tgtEl>
                                      </p:cBhvr>
                                    </p:animEffect>
                                  </p:childTnLst>
                                </p:cTn>
                              </p:par>
                              <p:par>
                                <p:cTn id="38" presetID="45"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anim calcmode="lin" valueType="num">
                                      <p:cBhvr>
                                        <p:cTn id="41" dur="2000" fill="hold"/>
                                        <p:tgtEl>
                                          <p:spTgt spid="18"/>
                                        </p:tgtEl>
                                        <p:attrNameLst>
                                          <p:attrName>ppt_w</p:attrName>
                                        </p:attrNameLst>
                                      </p:cBhvr>
                                      <p:tavLst>
                                        <p:tav tm="0" fmla="#ppt_w*sin(2.5*pi*$)">
                                          <p:val>
                                            <p:fltVal val="0"/>
                                          </p:val>
                                        </p:tav>
                                        <p:tav tm="100000">
                                          <p:val>
                                            <p:fltVal val="1"/>
                                          </p:val>
                                        </p:tav>
                                      </p:tavLst>
                                    </p:anim>
                                    <p:anim calcmode="lin" valueType="num">
                                      <p:cBhvr>
                                        <p:cTn id="42"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out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A4F8EA9-7169-446B-BA3F-E8149D9A8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34" name="Rectangle 33"/>
          <p:cNvSpPr/>
          <p:nvPr/>
        </p:nvSpPr>
        <p:spPr>
          <a:xfrm>
            <a:off x="429491" y="838200"/>
            <a:ext cx="3311236" cy="5293757"/>
          </a:xfrm>
          <a:prstGeom prst="rect">
            <a:avLst/>
          </a:prstGeom>
        </p:spPr>
        <p:txBody>
          <a:bodyPr wrap="square">
            <a:spAutoFit/>
          </a:bodyPr>
          <a:lstStyle/>
          <a:p>
            <a:pPr algn="ctr"/>
            <a:r>
              <a:rPr lang="en-US" sz="3200" dirty="0">
                <a:solidFill>
                  <a:schemeClr val="bg1"/>
                </a:solidFill>
              </a:rPr>
              <a:t>Blessings</a:t>
            </a:r>
          </a:p>
          <a:p>
            <a:endParaRPr lang="en-US" dirty="0">
              <a:solidFill>
                <a:schemeClr val="bg1"/>
              </a:solidFill>
            </a:endParaRPr>
          </a:p>
          <a:p>
            <a:r>
              <a:rPr lang="en-US" dirty="0">
                <a:solidFill>
                  <a:schemeClr val="bg1"/>
                </a:solidFill>
              </a:rPr>
              <a:t>These things will be made know unto them</a:t>
            </a:r>
          </a:p>
          <a:p>
            <a:endParaRPr lang="en-US" dirty="0">
              <a:solidFill>
                <a:schemeClr val="bg1"/>
              </a:solidFill>
            </a:endParaRPr>
          </a:p>
          <a:p>
            <a:r>
              <a:rPr lang="en-US" dirty="0">
                <a:solidFill>
                  <a:schemeClr val="bg1"/>
                </a:solidFill>
              </a:rPr>
              <a:t>He will have mercy and He will remember His covenant to them</a:t>
            </a:r>
          </a:p>
          <a:p>
            <a:endParaRPr lang="en-US" dirty="0">
              <a:solidFill>
                <a:schemeClr val="bg1"/>
              </a:solidFill>
            </a:endParaRPr>
          </a:p>
          <a:p>
            <a:r>
              <a:rPr lang="en-US" dirty="0">
                <a:solidFill>
                  <a:schemeClr val="bg1"/>
                </a:solidFill>
              </a:rPr>
              <a:t>He and His servants will bring the gospel to them</a:t>
            </a:r>
          </a:p>
          <a:p>
            <a:endParaRPr lang="en-US" dirty="0">
              <a:solidFill>
                <a:schemeClr val="bg1"/>
              </a:solidFill>
            </a:endParaRPr>
          </a:p>
          <a:p>
            <a:r>
              <a:rPr lang="en-US" dirty="0">
                <a:solidFill>
                  <a:schemeClr val="bg1"/>
                </a:solidFill>
              </a:rPr>
              <a:t>They will come to the knowledge of the fulness of the gospel</a:t>
            </a:r>
          </a:p>
          <a:p>
            <a:endParaRPr lang="en-US" dirty="0">
              <a:solidFill>
                <a:schemeClr val="bg1"/>
              </a:solidFill>
            </a:endParaRPr>
          </a:p>
          <a:p>
            <a:r>
              <a:rPr lang="en-US" dirty="0">
                <a:solidFill>
                  <a:schemeClr val="bg1"/>
                </a:solidFill>
              </a:rPr>
              <a:t>They can, if they repent, be numbered among His people</a:t>
            </a:r>
          </a:p>
          <a:p>
            <a:endParaRPr lang="en-US" dirty="0">
              <a:solidFill>
                <a:schemeClr val="bg1"/>
              </a:solidFill>
            </a:endParaRPr>
          </a:p>
          <a:p>
            <a:endParaRPr lang="en-US" dirty="0">
              <a:solidFill>
                <a:schemeClr val="bg1"/>
              </a:solidFill>
            </a:endParaRPr>
          </a:p>
        </p:txBody>
      </p:sp>
      <p:sp>
        <p:nvSpPr>
          <p:cNvPr id="32" name="TextBox 31"/>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Blessings and Warnings to Israel</a:t>
            </a:r>
          </a:p>
        </p:txBody>
      </p:sp>
      <p:sp>
        <p:nvSpPr>
          <p:cNvPr id="33" name="Rectangle 32"/>
          <p:cNvSpPr/>
          <p:nvPr/>
        </p:nvSpPr>
        <p:spPr>
          <a:xfrm>
            <a:off x="8229599" y="914400"/>
            <a:ext cx="3591791" cy="5293757"/>
          </a:xfrm>
          <a:prstGeom prst="rect">
            <a:avLst/>
          </a:prstGeom>
        </p:spPr>
        <p:txBody>
          <a:bodyPr wrap="square">
            <a:spAutoFit/>
          </a:bodyPr>
          <a:lstStyle/>
          <a:p>
            <a:pPr algn="ctr"/>
            <a:r>
              <a:rPr lang="en-US" sz="3200" dirty="0">
                <a:solidFill>
                  <a:schemeClr val="bg1"/>
                </a:solidFill>
              </a:rPr>
              <a:t>Woes</a:t>
            </a:r>
          </a:p>
          <a:p>
            <a:endParaRPr lang="en-US" dirty="0">
              <a:solidFill>
                <a:schemeClr val="bg1"/>
              </a:solidFill>
            </a:endParaRPr>
          </a:p>
          <a:p>
            <a:r>
              <a:rPr lang="en-US" dirty="0">
                <a:solidFill>
                  <a:schemeClr val="bg1"/>
                </a:solidFill>
              </a:rPr>
              <a:t>They have been cast out and trodden down </a:t>
            </a:r>
          </a:p>
          <a:p>
            <a:endParaRPr lang="en-US" dirty="0">
              <a:solidFill>
                <a:schemeClr val="bg1"/>
              </a:solidFill>
            </a:endParaRPr>
          </a:p>
          <a:p>
            <a:r>
              <a:rPr lang="en-US" dirty="0">
                <a:solidFill>
                  <a:schemeClr val="bg1"/>
                </a:solidFill>
              </a:rPr>
              <a:t>Smitten and afflicted, and to be slain, and cast out</a:t>
            </a:r>
          </a:p>
          <a:p>
            <a:endParaRPr lang="en-US" dirty="0">
              <a:solidFill>
                <a:schemeClr val="bg1"/>
              </a:solidFill>
            </a:endParaRPr>
          </a:p>
          <a:p>
            <a:r>
              <a:rPr lang="en-US" dirty="0">
                <a:solidFill>
                  <a:schemeClr val="bg1"/>
                </a:solidFill>
              </a:rPr>
              <a:t>To be hated “a hiss and a byword” among them</a:t>
            </a:r>
          </a:p>
          <a:p>
            <a:endParaRPr lang="en-US" dirty="0">
              <a:solidFill>
                <a:schemeClr val="bg1"/>
              </a:solidFill>
            </a:endParaRPr>
          </a:p>
          <a:p>
            <a:r>
              <a:rPr lang="en-US" dirty="0">
                <a:solidFill>
                  <a:schemeClr val="bg1"/>
                </a:solidFill>
              </a:rPr>
              <a:t>They will suffer</a:t>
            </a:r>
          </a:p>
          <a:p>
            <a:endParaRPr lang="en-US" dirty="0">
              <a:solidFill>
                <a:schemeClr val="bg1"/>
              </a:solidFill>
            </a:endParaRPr>
          </a:p>
          <a:p>
            <a:r>
              <a:rPr lang="en-US" dirty="0">
                <a:solidFill>
                  <a:schemeClr val="bg1"/>
                </a:solidFill>
              </a:rPr>
              <a:t>Be as ‘salt that has lost its savor’</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8" name="Group 7">
            <a:extLst>
              <a:ext uri="{FF2B5EF4-FFF2-40B4-BE49-F238E27FC236}">
                <a16:creationId xmlns:a16="http://schemas.microsoft.com/office/drawing/2014/main" id="{3FF3205D-6709-77D3-60DE-7C689CC6A0F2}"/>
              </a:ext>
            </a:extLst>
          </p:cNvPr>
          <p:cNvGrpSpPr/>
          <p:nvPr/>
        </p:nvGrpSpPr>
        <p:grpSpPr>
          <a:xfrm>
            <a:off x="4173628" y="2189678"/>
            <a:ext cx="3581400" cy="2590800"/>
            <a:chOff x="1066800" y="4267200"/>
            <a:chExt cx="3581400" cy="2590800"/>
          </a:xfrm>
        </p:grpSpPr>
        <p:grpSp>
          <p:nvGrpSpPr>
            <p:cNvPr id="9" name="Group 8">
              <a:extLst>
                <a:ext uri="{FF2B5EF4-FFF2-40B4-BE49-F238E27FC236}">
                  <a16:creationId xmlns:a16="http://schemas.microsoft.com/office/drawing/2014/main" id="{8ADFBEF3-B032-44B2-BE91-128F9455E87E}"/>
                </a:ext>
              </a:extLst>
            </p:cNvPr>
            <p:cNvGrpSpPr/>
            <p:nvPr/>
          </p:nvGrpSpPr>
          <p:grpSpPr>
            <a:xfrm>
              <a:off x="1066800" y="4267200"/>
              <a:ext cx="3581400" cy="2590800"/>
              <a:chOff x="609599" y="533400"/>
              <a:chExt cx="7941747" cy="6071467"/>
            </a:xfrm>
          </p:grpSpPr>
          <p:grpSp>
            <p:nvGrpSpPr>
              <p:cNvPr id="12" name="Group 14">
                <a:extLst>
                  <a:ext uri="{FF2B5EF4-FFF2-40B4-BE49-F238E27FC236}">
                    <a16:creationId xmlns:a16="http://schemas.microsoft.com/office/drawing/2014/main" id="{0B198069-1B71-69C8-B273-E1B11C54A733}"/>
                  </a:ext>
                </a:extLst>
              </p:cNvPr>
              <p:cNvGrpSpPr/>
              <p:nvPr/>
            </p:nvGrpSpPr>
            <p:grpSpPr>
              <a:xfrm rot="10800000">
                <a:off x="7696200" y="5257800"/>
                <a:ext cx="621450" cy="1347067"/>
                <a:chOff x="7010400" y="381000"/>
                <a:chExt cx="762000" cy="2033666"/>
              </a:xfrm>
            </p:grpSpPr>
            <p:sp>
              <p:nvSpPr>
                <p:cNvPr id="40" name="Rounded Rectangle 29">
                  <a:extLst>
                    <a:ext uri="{FF2B5EF4-FFF2-40B4-BE49-F238E27FC236}">
                      <a16:creationId xmlns:a16="http://schemas.microsoft.com/office/drawing/2014/main" id="{5F92D388-8650-FC13-8AEC-207AB371A29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30FB083-119E-EC46-9CC7-46CBB1DFD9C5}"/>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a:extLst>
                  <a:ext uri="{FF2B5EF4-FFF2-40B4-BE49-F238E27FC236}">
                    <a16:creationId xmlns:a16="http://schemas.microsoft.com/office/drawing/2014/main" id="{A67AE3D1-06E0-A00B-BA8B-BB09D0E8653B}"/>
                  </a:ext>
                </a:extLst>
              </p:cNvPr>
              <p:cNvGrpSpPr/>
              <p:nvPr/>
            </p:nvGrpSpPr>
            <p:grpSpPr>
              <a:xfrm rot="10800000">
                <a:off x="939238" y="4923502"/>
                <a:ext cx="621450" cy="1347067"/>
                <a:chOff x="7010400" y="381000"/>
                <a:chExt cx="762000" cy="2033666"/>
              </a:xfrm>
            </p:grpSpPr>
            <p:sp>
              <p:nvSpPr>
                <p:cNvPr id="38" name="Rounded Rectangle 27">
                  <a:extLst>
                    <a:ext uri="{FF2B5EF4-FFF2-40B4-BE49-F238E27FC236}">
                      <a16:creationId xmlns:a16="http://schemas.microsoft.com/office/drawing/2014/main" id="{BC64AF67-D8E6-6E7A-C169-312CD060B46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DAACEE-9A6D-5ACB-70F5-68D68C9637A8}"/>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a:extLst>
                  <a:ext uri="{FF2B5EF4-FFF2-40B4-BE49-F238E27FC236}">
                    <a16:creationId xmlns:a16="http://schemas.microsoft.com/office/drawing/2014/main" id="{19BFEFE4-A926-C226-4A27-DB7400194746}"/>
                  </a:ext>
                </a:extLst>
              </p:cNvPr>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a:extLst>
                  <a:ext uri="{FF2B5EF4-FFF2-40B4-BE49-F238E27FC236}">
                    <a16:creationId xmlns:a16="http://schemas.microsoft.com/office/drawing/2014/main" id="{E76489D2-CFC4-EB8A-EAB2-D28EC07C165B}"/>
                  </a:ext>
                </a:extLst>
              </p:cNvPr>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a:extLst>
                  <a:ext uri="{FF2B5EF4-FFF2-40B4-BE49-F238E27FC236}">
                    <a16:creationId xmlns:a16="http://schemas.microsoft.com/office/drawing/2014/main" id="{08DCF00A-7979-86BC-215A-C956B9861F6E}"/>
                  </a:ext>
                </a:extLst>
              </p:cNvPr>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3">
                <a:extLst>
                  <a:ext uri="{FF2B5EF4-FFF2-40B4-BE49-F238E27FC236}">
                    <a16:creationId xmlns:a16="http://schemas.microsoft.com/office/drawing/2014/main" id="{FE73B406-7C63-9EAA-F59D-91BEE6C7BDCF}"/>
                  </a:ext>
                </a:extLst>
              </p:cNvPr>
              <p:cNvGrpSpPr/>
              <p:nvPr/>
            </p:nvGrpSpPr>
            <p:grpSpPr>
              <a:xfrm>
                <a:off x="882496" y="533400"/>
                <a:ext cx="621450" cy="1347067"/>
                <a:chOff x="7010400" y="381000"/>
                <a:chExt cx="762000" cy="2033666"/>
              </a:xfrm>
            </p:grpSpPr>
            <p:sp>
              <p:nvSpPr>
                <p:cNvPr id="36" name="Rounded Rectangle 25">
                  <a:extLst>
                    <a:ext uri="{FF2B5EF4-FFF2-40B4-BE49-F238E27FC236}">
                      <a16:creationId xmlns:a16="http://schemas.microsoft.com/office/drawing/2014/main" id="{7132E6E4-0C20-5D8C-CD18-0D794BC2C04C}"/>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5">
                  <a:extLst>
                    <a:ext uri="{FF2B5EF4-FFF2-40B4-BE49-F238E27FC236}">
                      <a16:creationId xmlns:a16="http://schemas.microsoft.com/office/drawing/2014/main" id="{BB22C481-5E59-02DE-39E6-E5CA66E33E60}"/>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4">
                <a:extLst>
                  <a:ext uri="{FF2B5EF4-FFF2-40B4-BE49-F238E27FC236}">
                    <a16:creationId xmlns:a16="http://schemas.microsoft.com/office/drawing/2014/main" id="{AD7D35CD-2B85-446C-6B27-9F4B37491AAC}"/>
                  </a:ext>
                </a:extLst>
              </p:cNvPr>
              <p:cNvGrpSpPr/>
              <p:nvPr/>
            </p:nvGrpSpPr>
            <p:grpSpPr>
              <a:xfrm>
                <a:off x="7583765" y="854319"/>
                <a:ext cx="621450" cy="1347067"/>
                <a:chOff x="7010400" y="381000"/>
                <a:chExt cx="762000" cy="2033666"/>
              </a:xfrm>
            </p:grpSpPr>
            <p:sp>
              <p:nvSpPr>
                <p:cNvPr id="22" name="Rounded Rectangle 23">
                  <a:extLst>
                    <a:ext uri="{FF2B5EF4-FFF2-40B4-BE49-F238E27FC236}">
                      <a16:creationId xmlns:a16="http://schemas.microsoft.com/office/drawing/2014/main" id="{49058A6E-2C5E-F4F1-FCEF-1C31731579FD}"/>
                    </a:ext>
                  </a:extLst>
                </p:cNvPr>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4B73E2-1536-287C-6704-DF9DF02BEEB7}"/>
                    </a:ext>
                  </a:extLst>
                </p:cNvPr>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F7C6824B-0D47-2F05-C44B-E750828E17CD}"/>
                </a:ext>
              </a:extLst>
            </p:cNvPr>
            <p:cNvSpPr/>
            <p:nvPr/>
          </p:nvSpPr>
          <p:spPr>
            <a:xfrm>
              <a:off x="1600200" y="5105400"/>
              <a:ext cx="2514600" cy="1077218"/>
            </a:xfrm>
            <a:prstGeom prst="rect">
              <a:avLst/>
            </a:prstGeom>
          </p:spPr>
          <p:txBody>
            <a:bodyPr wrap="square">
              <a:spAutoFit/>
            </a:bodyPr>
            <a:lstStyle/>
            <a:p>
              <a:r>
                <a:rPr lang="en-US" sz="1600" b="1" i="1" dirty="0"/>
                <a:t>If we repent and return to Jesus Christ, then we will be numbered among His people.</a:t>
              </a:r>
              <a:endParaRPr lang="en-US" sz="1600" i="1" dirty="0"/>
            </a:p>
          </p:txBody>
        </p:sp>
      </p:grpSp>
    </p:spTree>
    <p:extLst>
      <p:ext uri="{BB962C8B-B14F-4D97-AF65-F5344CB8AC3E}">
        <p14:creationId xmlns:p14="http://schemas.microsoft.com/office/powerpoint/2010/main" val="225616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FEC66C1-A5FB-4785-A96E-54EC08B10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1950"/>
          </a:xfrm>
          <a:prstGeom prst="rect">
            <a:avLst/>
          </a:prstGeom>
        </p:spPr>
      </p:pic>
      <p:sp>
        <p:nvSpPr>
          <p:cNvPr id="34" name="Rectangle 33"/>
          <p:cNvSpPr/>
          <p:nvPr/>
        </p:nvSpPr>
        <p:spPr>
          <a:xfrm>
            <a:off x="330713" y="498183"/>
            <a:ext cx="6061632" cy="3139321"/>
          </a:xfrm>
          <a:prstGeom prst="rect">
            <a:avLst/>
          </a:prstGeom>
        </p:spPr>
        <p:txBody>
          <a:bodyPr wrap="square">
            <a:spAutoFit/>
          </a:bodyPr>
          <a:lstStyle/>
          <a:p>
            <a:pPr fontAlgn="base"/>
            <a:r>
              <a:rPr lang="en-US" dirty="0">
                <a:solidFill>
                  <a:schemeClr val="bg1"/>
                </a:solidFill>
              </a:rPr>
              <a:t>“Thy watchmen shall lift up the voice; with the voice together shall they sing, for they shall see eye to eye when the Lord shall bring again Zion.</a:t>
            </a:r>
          </a:p>
          <a:p>
            <a:pPr fontAlgn="base"/>
            <a:endParaRPr lang="en-US" dirty="0">
              <a:solidFill>
                <a:schemeClr val="bg1"/>
              </a:solidFill>
            </a:endParaRPr>
          </a:p>
          <a:p>
            <a:pPr fontAlgn="base"/>
            <a:r>
              <a:rPr lang="en-US" dirty="0">
                <a:solidFill>
                  <a:schemeClr val="bg1"/>
                </a:solidFill>
              </a:rPr>
              <a:t>Break forth into joy, sing together, ye waste places of Jerusalem; for the Lord hath comforted his people, he hath redeemed Jerusalem.</a:t>
            </a:r>
          </a:p>
          <a:p>
            <a:pPr fontAlgn="base"/>
            <a:r>
              <a:rPr lang="en-US" dirty="0">
                <a:solidFill>
                  <a:schemeClr val="bg1"/>
                </a:solidFill>
              </a:rPr>
              <a:t> </a:t>
            </a:r>
          </a:p>
          <a:p>
            <a:pPr fontAlgn="base"/>
            <a:r>
              <a:rPr lang="en-US" dirty="0">
                <a:solidFill>
                  <a:schemeClr val="bg1"/>
                </a:solidFill>
              </a:rPr>
              <a:t>The Lord hath made bare his holy arm in the eyes of all the nations; and all the ends of the earth shall see the salvation of God.”</a:t>
            </a:r>
          </a:p>
        </p:txBody>
      </p:sp>
      <p:grpSp>
        <p:nvGrpSpPr>
          <p:cNvPr id="2" name="Group 31"/>
          <p:cNvGrpSpPr/>
          <p:nvPr/>
        </p:nvGrpSpPr>
        <p:grpSpPr>
          <a:xfrm>
            <a:off x="6452755" y="2746663"/>
            <a:ext cx="4572000" cy="3810000"/>
            <a:chOff x="1066800" y="4267200"/>
            <a:chExt cx="3581400" cy="2590800"/>
          </a:xfrm>
        </p:grpSpPr>
        <p:grpSp>
          <p:nvGrpSpPr>
            <p:cNvPr id="3" name="Group 15"/>
            <p:cNvGrpSpPr/>
            <p:nvPr/>
          </p:nvGrpSpPr>
          <p:grpSpPr>
            <a:xfrm>
              <a:off x="1066800" y="4267200"/>
              <a:ext cx="3581400" cy="2590800"/>
              <a:chOff x="609599" y="533400"/>
              <a:chExt cx="7941747" cy="6071467"/>
            </a:xfrm>
          </p:grpSpPr>
          <p:grpSp>
            <p:nvGrpSpPr>
              <p:cNvPr id="4"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774418" y="1803080"/>
                <a:ext cx="7455182" cy="4080551"/>
              </a:xfrm>
              <a:prstGeom prst="wave">
                <a:avLst>
                  <a:gd name="adj1" fmla="val 9800"/>
                  <a:gd name="adj2" fmla="val 0"/>
                </a:avLst>
              </a:prstGeom>
              <a:solidFill>
                <a:srgbClr val="ECD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49F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3"/>
              <p:cNvGrpSpPr/>
              <p:nvPr/>
            </p:nvGrpSpPr>
            <p:grpSpPr>
              <a:xfrm>
                <a:off x="882496" y="5334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4"/>
              <p:cNvGrpSpPr/>
              <p:nvPr/>
            </p:nvGrpSpPr>
            <p:grpSpPr>
              <a:xfrm>
                <a:off x="7583765" y="854319"/>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1604010" y="5148072"/>
              <a:ext cx="2626360" cy="1067369"/>
            </a:xfrm>
            <a:prstGeom prst="rect">
              <a:avLst/>
            </a:prstGeom>
          </p:spPr>
          <p:txBody>
            <a:bodyPr wrap="square">
              <a:spAutoFit/>
            </a:bodyPr>
            <a:lstStyle/>
            <a:p>
              <a:r>
                <a:rPr lang="en-US" sz="1600" i="1" dirty="0"/>
                <a:t>“And there shall be mine abode, and </a:t>
              </a:r>
            </a:p>
            <a:p>
              <a:r>
                <a:rPr lang="en-US" sz="1600" i="1" dirty="0"/>
                <a:t>it shall be Zion, which shall come </a:t>
              </a:r>
            </a:p>
            <a:p>
              <a:r>
                <a:rPr lang="en-US" sz="1600" i="1" dirty="0"/>
                <a:t>forth out of all the creations which I have made; and for the space of a thousand years the earth shall rest.”</a:t>
              </a:r>
            </a:p>
            <a:p>
              <a:r>
                <a:rPr lang="en-US" sz="1600" i="1" dirty="0"/>
                <a:t>Moses 7:64</a:t>
              </a:r>
            </a:p>
          </p:txBody>
        </p:sp>
      </p:grpSp>
      <p:sp>
        <p:nvSpPr>
          <p:cNvPr id="32" name="TextBox 31"/>
          <p:cNvSpPr txBox="1"/>
          <p:nvPr/>
        </p:nvSpPr>
        <p:spPr>
          <a:xfrm>
            <a:off x="1524000" y="1"/>
            <a:ext cx="8991600" cy="769441"/>
          </a:xfrm>
          <a:prstGeom prst="rect">
            <a:avLst/>
          </a:prstGeom>
          <a:noFill/>
        </p:spPr>
        <p:txBody>
          <a:bodyPr wrap="square" rtlCol="0">
            <a:spAutoFit/>
          </a:bodyPr>
          <a:lstStyle/>
          <a:p>
            <a:pPr algn="ctr"/>
            <a:r>
              <a:rPr lang="en-US" sz="4400" dirty="0">
                <a:solidFill>
                  <a:schemeClr val="bg1"/>
                </a:solidFill>
                <a:latin typeface="Viner Hand ITC" pitchFamily="66" charset="0"/>
              </a:rPr>
              <a:t>Isaiah’s Prophecy </a:t>
            </a:r>
          </a:p>
        </p:txBody>
      </p:sp>
      <p:sp>
        <p:nvSpPr>
          <p:cNvPr id="35" name="Rectangle 34"/>
          <p:cNvSpPr/>
          <p:nvPr/>
        </p:nvSpPr>
        <p:spPr>
          <a:xfrm>
            <a:off x="3048000" y="4953000"/>
            <a:ext cx="2667000" cy="1369606"/>
          </a:xfrm>
          <a:prstGeom prst="rect">
            <a:avLst/>
          </a:prstGeom>
        </p:spPr>
        <p:txBody>
          <a:bodyPr wrap="square">
            <a:spAutoFit/>
          </a:bodyPr>
          <a:lstStyle/>
          <a:p>
            <a:pPr fontAlgn="base"/>
            <a:r>
              <a:rPr lang="en-US" dirty="0">
                <a:solidFill>
                  <a:schemeClr val="bg1"/>
                </a:solidFill>
              </a:rPr>
              <a:t>“The most worthy calling in life … is that in which man can serve best his fellow man.” </a:t>
            </a:r>
          </a:p>
          <a:p>
            <a:pPr fontAlgn="base"/>
            <a:r>
              <a:rPr lang="en-US" sz="1100" dirty="0">
                <a:solidFill>
                  <a:schemeClr val="bg1"/>
                </a:solidFill>
              </a:rPr>
              <a:t>President David O. McKay</a:t>
            </a:r>
          </a:p>
        </p:txBody>
      </p:sp>
      <p:sp>
        <p:nvSpPr>
          <p:cNvPr id="36" name="Rectangle 35"/>
          <p:cNvSpPr/>
          <p:nvPr/>
        </p:nvSpPr>
        <p:spPr>
          <a:xfrm>
            <a:off x="1943818" y="3620606"/>
            <a:ext cx="3505200" cy="830997"/>
          </a:xfrm>
          <a:prstGeom prst="rect">
            <a:avLst/>
          </a:prstGeom>
        </p:spPr>
        <p:txBody>
          <a:bodyPr wrap="square">
            <a:spAutoFit/>
          </a:bodyPr>
          <a:lstStyle/>
          <a:p>
            <a:pPr fontAlgn="base"/>
            <a:r>
              <a:rPr lang="en-US" sz="2400" dirty="0">
                <a:solidFill>
                  <a:schemeClr val="bg1"/>
                </a:solidFill>
              </a:rPr>
              <a:t>Watchmen—guardians and keepers of the people</a:t>
            </a:r>
          </a:p>
        </p:txBody>
      </p:sp>
      <p:pic>
        <p:nvPicPr>
          <p:cNvPr id="38" name="Picture 37">
            <a:extLst>
              <a:ext uri="{FF2B5EF4-FFF2-40B4-BE49-F238E27FC236}">
                <a16:creationId xmlns:a16="http://schemas.microsoft.com/office/drawing/2014/main" id="{40913851-0751-4D93-9BD9-4CA46F217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101" y="866372"/>
            <a:ext cx="3429479" cy="2391109"/>
          </a:xfrm>
          <a:prstGeom prst="rect">
            <a:avLst/>
          </a:prstGeom>
        </p:spPr>
      </p:pic>
      <p:sp>
        <p:nvSpPr>
          <p:cNvPr id="15" name="Rectangle 14">
            <a:extLst>
              <a:ext uri="{FF2B5EF4-FFF2-40B4-BE49-F238E27FC236}">
                <a16:creationId xmlns:a16="http://schemas.microsoft.com/office/drawing/2014/main" id="{D8B3074E-B672-4030-ABE6-9AAC22162AC7}"/>
              </a:ext>
            </a:extLst>
          </p:cNvPr>
          <p:cNvSpPr/>
          <p:nvPr/>
        </p:nvSpPr>
        <p:spPr>
          <a:xfrm>
            <a:off x="142294" y="6488668"/>
            <a:ext cx="3578224" cy="369332"/>
          </a:xfrm>
          <a:prstGeom prst="rect">
            <a:avLst/>
          </a:prstGeom>
        </p:spPr>
        <p:txBody>
          <a:bodyPr wrap="none">
            <a:spAutoFit/>
          </a:bodyPr>
          <a:lstStyle/>
          <a:p>
            <a:pPr fontAlgn="base"/>
            <a:r>
              <a:rPr lang="en-US" dirty="0">
                <a:solidFill>
                  <a:schemeClr val="bg1"/>
                </a:solidFill>
              </a:rPr>
              <a:t>3 Nephi 16:18-20 and Isaiah 52:8-10</a:t>
            </a:r>
          </a:p>
        </p:txBody>
      </p:sp>
      <p:pic>
        <p:nvPicPr>
          <p:cNvPr id="17" name="Picture 16">
            <a:extLst>
              <a:ext uri="{FF2B5EF4-FFF2-40B4-BE49-F238E27FC236}">
                <a16:creationId xmlns:a16="http://schemas.microsoft.com/office/drawing/2014/main" id="{B9F1E8B9-9E9C-48DD-8EBC-3B7FF7A82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799" y="5404694"/>
            <a:ext cx="1019131" cy="1453306"/>
          </a:xfrm>
          <a:prstGeom prst="ellipse">
            <a:avLst/>
          </a:prstGeom>
          <a:ln>
            <a:noFill/>
          </a:ln>
          <a:effectLst>
            <a:softEdge rad="112500"/>
          </a:effectLst>
        </p:spPr>
      </p:pic>
      <p:pic>
        <p:nvPicPr>
          <p:cNvPr id="9" name="Picture 8" descr="A group of men in suits&#10;&#10;Description automatically generated">
            <a:extLst>
              <a:ext uri="{FF2B5EF4-FFF2-40B4-BE49-F238E27FC236}">
                <a16:creationId xmlns:a16="http://schemas.microsoft.com/office/drawing/2014/main" id="{73B912C2-194B-9735-C2D0-D6ADD94EB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 y="3677225"/>
            <a:ext cx="2138066" cy="2682592"/>
          </a:xfrm>
          <a:prstGeom prst="ellipse">
            <a:avLst/>
          </a:prstGeom>
          <a:ln>
            <a:noFill/>
          </a:ln>
          <a:effectLst>
            <a:softEdge rad="112500"/>
          </a:effectLst>
        </p:spPr>
      </p:pic>
    </p:spTree>
    <p:extLst>
      <p:ext uri="{BB962C8B-B14F-4D97-AF65-F5344CB8AC3E}">
        <p14:creationId xmlns:p14="http://schemas.microsoft.com/office/powerpoint/2010/main" val="37668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out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F68AA-C3E9-4B14-9E92-39BC4BBB0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5" name="TextBox 4"/>
          <p:cNvSpPr txBox="1"/>
          <p:nvPr/>
        </p:nvSpPr>
        <p:spPr>
          <a:xfrm>
            <a:off x="319889" y="0"/>
            <a:ext cx="9144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Book of Mormon 121-122 Student Manual pg. 120</a:t>
            </a:r>
          </a:p>
          <a:p>
            <a:endParaRPr lang="en-US" dirty="0">
              <a:solidFill>
                <a:schemeClr val="bg1"/>
              </a:solidFill>
            </a:endParaRPr>
          </a:p>
          <a:p>
            <a:r>
              <a:rPr lang="en-US" dirty="0">
                <a:solidFill>
                  <a:schemeClr val="bg1"/>
                </a:solidFill>
              </a:rPr>
              <a:t>Elder Boyd K. Packer </a:t>
            </a:r>
            <a:r>
              <a:rPr lang="en-US" i="1" dirty="0">
                <a:solidFill>
                  <a:schemeClr val="bg1"/>
                </a:solidFill>
              </a:rPr>
              <a:t>Revelation in a Changing World  </a:t>
            </a:r>
            <a:r>
              <a:rPr lang="en-US" dirty="0">
                <a:solidFill>
                  <a:schemeClr val="bg1"/>
                </a:solidFill>
              </a:rPr>
              <a:t>Conf. Report Oct. 1989</a:t>
            </a:r>
          </a:p>
          <a:p>
            <a:endParaRPr lang="en-US" dirty="0">
              <a:solidFill>
                <a:schemeClr val="bg1"/>
              </a:solidFill>
            </a:endParaRPr>
          </a:p>
          <a:p>
            <a:r>
              <a:rPr lang="en-US" dirty="0">
                <a:solidFill>
                  <a:schemeClr val="bg1"/>
                </a:solidFill>
              </a:rPr>
              <a:t>President Harold B. Lee </a:t>
            </a:r>
            <a:r>
              <a:rPr lang="en-US" i="1" dirty="0">
                <a:solidFill>
                  <a:schemeClr val="bg1"/>
                </a:solidFill>
              </a:rPr>
              <a:t>God’s kingdom—Kingdom of Order </a:t>
            </a:r>
            <a:r>
              <a:rPr lang="en-US" dirty="0">
                <a:solidFill>
                  <a:schemeClr val="bg1"/>
                </a:solidFill>
              </a:rPr>
              <a:t>Ensign, Jan. 1971</a:t>
            </a: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a:t>
            </a:r>
            <a:r>
              <a:rPr lang="en-US" dirty="0">
                <a:solidFill>
                  <a:schemeClr val="bg1"/>
                </a:solidFill>
              </a:rPr>
              <a:t> Vol. 4 pg. 101</a:t>
            </a:r>
          </a:p>
          <a:p>
            <a:endParaRPr lang="en-US" dirty="0">
              <a:solidFill>
                <a:schemeClr val="bg1"/>
              </a:solidFill>
            </a:endParaRPr>
          </a:p>
          <a:p>
            <a:r>
              <a:rPr lang="en-US" dirty="0">
                <a:solidFill>
                  <a:schemeClr val="bg1"/>
                </a:solidFill>
              </a:rPr>
              <a:t>Joseph Smith </a:t>
            </a:r>
            <a:r>
              <a:rPr lang="en-US" i="1" dirty="0">
                <a:solidFill>
                  <a:schemeClr val="bg1"/>
                </a:solidFill>
              </a:rPr>
              <a:t>Teachings</a:t>
            </a:r>
            <a:r>
              <a:rPr lang="en-US" dirty="0">
                <a:solidFill>
                  <a:schemeClr val="bg1"/>
                </a:solidFill>
              </a:rPr>
              <a:t> pg. 217</a:t>
            </a:r>
          </a:p>
          <a:p>
            <a:endParaRPr lang="en-US" dirty="0">
              <a:solidFill>
                <a:schemeClr val="bg1"/>
              </a:solidFill>
            </a:endParaRPr>
          </a:p>
          <a:p>
            <a:r>
              <a:rPr lang="en-US" dirty="0">
                <a:solidFill>
                  <a:schemeClr val="bg1"/>
                </a:solidFill>
              </a:rPr>
              <a:t>Compass art by Judy Merrell---Map by Teri Johnson</a:t>
            </a:r>
          </a:p>
          <a:p>
            <a:endParaRPr lang="en-US" dirty="0">
              <a:solidFill>
                <a:schemeClr val="bg1"/>
              </a:solidFill>
            </a:endParaRPr>
          </a:p>
          <a:p>
            <a:r>
              <a:rPr lang="en-US" dirty="0">
                <a:solidFill>
                  <a:schemeClr val="bg1"/>
                </a:solidFill>
              </a:rPr>
              <a:t>Bruce R. McConkie</a:t>
            </a:r>
            <a:r>
              <a:rPr lang="en-US" i="1" dirty="0">
                <a:solidFill>
                  <a:schemeClr val="bg1"/>
                </a:solidFill>
              </a:rPr>
              <a:t> Millennial Messiah </a:t>
            </a:r>
            <a:r>
              <a:rPr lang="en-US" dirty="0">
                <a:solidFill>
                  <a:schemeClr val="bg1"/>
                </a:solidFill>
              </a:rPr>
              <a:t> pg. 215-217 For more information of the Gathering of Israel </a:t>
            </a:r>
          </a:p>
          <a:p>
            <a:endParaRPr lang="en-US" dirty="0">
              <a:solidFill>
                <a:schemeClr val="bg1"/>
              </a:solidFill>
            </a:endParaRPr>
          </a:p>
          <a:p>
            <a:r>
              <a:rPr lang="en-US" dirty="0">
                <a:solidFill>
                  <a:schemeClr val="bg1"/>
                </a:solidFill>
              </a:rPr>
              <a:t>President David O. McKay (</a:t>
            </a:r>
            <a:r>
              <a:rPr lang="en-US" i="1" dirty="0">
                <a:solidFill>
                  <a:schemeClr val="bg1"/>
                </a:solidFill>
              </a:rPr>
              <a:t>Instructor,</a:t>
            </a:r>
            <a:r>
              <a:rPr lang="en-US" dirty="0">
                <a:solidFill>
                  <a:schemeClr val="bg1"/>
                </a:solidFill>
              </a:rPr>
              <a:t> Mar. 1961, pp. 73–74).</a:t>
            </a:r>
          </a:p>
        </p:txBody>
      </p:sp>
      <p:sp>
        <p:nvSpPr>
          <p:cNvPr id="4" name="Footer Placeholder 14">
            <a:extLst>
              <a:ext uri="{FF2B5EF4-FFF2-40B4-BE49-F238E27FC236}">
                <a16:creationId xmlns:a16="http://schemas.microsoft.com/office/drawing/2014/main" id="{75C3793A-4AA9-40E5-BB70-5D535B7CF137}"/>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1115739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774F0E-5E73-F3DF-B932-7EC6ED41EADD}"/>
              </a:ext>
            </a:extLst>
          </p:cNvPr>
          <p:cNvSpPr txBox="1"/>
          <p:nvPr/>
        </p:nvSpPr>
        <p:spPr>
          <a:xfrm>
            <a:off x="273788" y="295801"/>
            <a:ext cx="6097772" cy="2246769"/>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As the Good Shepherd</a:t>
            </a:r>
            <a:r>
              <a:rPr lang="en-US" sz="1400" b="0" i="0" dirty="0">
                <a:solidFill>
                  <a:srgbClr val="000000"/>
                </a:solidFill>
                <a:effectLst/>
              </a:rPr>
              <a:t>, Jesus Christ views disease in His sheep as a condition that needs treatment, care, and compassion. This shepherd, our Good Shepherd, finds joy in seeing His diseased sheep progress toward healing. …</a:t>
            </a:r>
          </a:p>
          <a:p>
            <a:pPr algn="l" fontAlgn="base"/>
            <a:r>
              <a:rPr lang="en-US" sz="1400" b="0" i="0" dirty="0">
                <a:solidFill>
                  <a:srgbClr val="000000"/>
                </a:solidFill>
                <a:effectLst/>
              </a:rPr>
              <a:t>The Savior’s mortal ministry was indeed characterized by love, compassion, and empathy. He did not disdainfully walk the dusty roads of Galilee and Judea, flinching at the sight of sinners. He did not dodge them in abject horror. No, He ate with them. He helped and blessed, lifted and edified, and replaced fear and despair with hope and joy. Like the true shepherd He is, He seeks us and finds us to offer relief and hope. (Dale G. </a:t>
            </a:r>
            <a:r>
              <a:rPr lang="en-US" sz="1400" b="0" i="0" dirty="0" err="1">
                <a:solidFill>
                  <a:srgbClr val="000000"/>
                </a:solidFill>
                <a:effectLst/>
              </a:rPr>
              <a:t>Renlund</a:t>
            </a:r>
            <a:r>
              <a:rPr lang="en-US" sz="1400" b="0" i="0" dirty="0">
                <a:solidFill>
                  <a:srgbClr val="000000"/>
                </a:solidFill>
                <a:effectLst/>
              </a:rPr>
              <a:t>, “</a:t>
            </a:r>
            <a:r>
              <a:rPr lang="en-US" sz="1400" b="0" i="0" u="none" strike="noStrike" dirty="0">
                <a:solidFill>
                  <a:srgbClr val="000000"/>
                </a:solidFill>
                <a:effectLst/>
              </a:rPr>
              <a:t>Our Good Shepherd</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2017, 30)</a:t>
            </a:r>
          </a:p>
        </p:txBody>
      </p:sp>
      <p:sp>
        <p:nvSpPr>
          <p:cNvPr id="5" name="TextBox 4">
            <a:extLst>
              <a:ext uri="{FF2B5EF4-FFF2-40B4-BE49-F238E27FC236}">
                <a16:creationId xmlns:a16="http://schemas.microsoft.com/office/drawing/2014/main" id="{A0D3BD1E-1693-B6FA-7F1B-AEF2A9A08B49}"/>
              </a:ext>
            </a:extLst>
          </p:cNvPr>
          <p:cNvSpPr txBox="1"/>
          <p:nvPr/>
        </p:nvSpPr>
        <p:spPr>
          <a:xfrm>
            <a:off x="273788" y="2542570"/>
            <a:ext cx="6097772" cy="3539430"/>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One Fold: </a:t>
            </a:r>
            <a:r>
              <a:rPr lang="en-US" sz="1400" b="0" i="0" dirty="0">
                <a:solidFill>
                  <a:srgbClr val="212225"/>
                </a:solidFill>
                <a:effectLst/>
              </a:rPr>
              <a:t>There is only one way into the fold of God and only one way to be saved. It is by and through Jesus Christ.</a:t>
            </a:r>
          </a:p>
          <a:p>
            <a:pPr algn="l" fontAlgn="base"/>
            <a:r>
              <a:rPr lang="en-US" sz="1400" b="0" i="0" dirty="0">
                <a:solidFill>
                  <a:srgbClr val="212225"/>
                </a:solidFill>
                <a:effectLst/>
              </a:rPr>
              <a:t>We learn how to come into the fold from the word of God, which is the doctrine taught by Jesus Christ and His prophets. When we follow the doctrine of Christ and come into the fold through faith in Jesus Christ, repentance, baptism and confirmation, and continuing faithfulness, Alma promised four specific, personal blessings. </a:t>
            </a:r>
            <a:r>
              <a:rPr lang="en-US" sz="1400" b="0" i="1" dirty="0">
                <a:solidFill>
                  <a:srgbClr val="212225"/>
                </a:solidFill>
                <a:effectLst/>
              </a:rPr>
              <a:t>You</a:t>
            </a:r>
            <a:r>
              <a:rPr lang="en-US" sz="1400" b="0" i="0" dirty="0">
                <a:solidFill>
                  <a:srgbClr val="212225"/>
                </a:solidFill>
                <a:effectLst/>
              </a:rPr>
              <a:t> may (1) “be redeemed of God,” (2) “be numbered with those of the first resurrection,” (3) “have eternal life,” and (4) the Lord will “pour out his Spirit more abundantly upon you” [</a:t>
            </a:r>
            <a:r>
              <a:rPr lang="en-US" sz="1400" b="0" i="0" u="none" strike="noStrike" dirty="0">
                <a:solidFill>
                  <a:srgbClr val="212225"/>
                </a:solidFill>
                <a:effectLst/>
              </a:rPr>
              <a:t>Mosiah 18:9, 10</a:t>
            </a:r>
            <a:r>
              <a:rPr lang="en-US" sz="1400" b="0" i="0" dirty="0">
                <a:solidFill>
                  <a:srgbClr val="212225"/>
                </a:solidFill>
                <a:effectLst/>
              </a:rPr>
              <a:t>]. Within the fold of God, we experience [the Good Shepherd’s] watchful, nurturing care and are blessed to feel His redeeming love. He said, “I have graven thee upon the palms of my hands; thy walls are continually before me” [</a:t>
            </a:r>
            <a:r>
              <a:rPr lang="en-US" sz="1400" b="0" i="0" u="none" strike="noStrike" dirty="0">
                <a:effectLst/>
              </a:rPr>
              <a:t>Isaiah 49:16</a:t>
            </a:r>
            <a:r>
              <a:rPr lang="en-US" sz="1400" b="0" i="0" dirty="0">
                <a:solidFill>
                  <a:srgbClr val="212225"/>
                </a:solidFill>
                <a:effectLst/>
              </a:rPr>
              <a:t>]. Our Savior has graven upon His palms our sins, pains, afflictions, and all that is unfair in life. All are welcome to receive these blessings, as they “are desirous to come” [</a:t>
            </a:r>
            <a:r>
              <a:rPr lang="en-US" sz="1400" b="0" i="0" u="none" strike="noStrike" dirty="0">
                <a:effectLst/>
              </a:rPr>
              <a:t>Mosiah 18:8</a:t>
            </a:r>
            <a:r>
              <a:rPr lang="en-US" sz="1400" b="0" i="0" dirty="0">
                <a:solidFill>
                  <a:srgbClr val="212225"/>
                </a:solidFill>
                <a:effectLst/>
              </a:rPr>
              <a:t>] and choose to be in the fold.(Randy D. Funk, “</a:t>
            </a:r>
            <a:r>
              <a:rPr lang="en-US" sz="1400" b="0" i="0" u="none" strike="noStrike" dirty="0">
                <a:solidFill>
                  <a:srgbClr val="212225"/>
                </a:solidFill>
                <a:effectLst/>
              </a:rPr>
              <a:t>Come into the Fold of God</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May 2022, 119–20)</a:t>
            </a:r>
          </a:p>
        </p:txBody>
      </p:sp>
    </p:spTree>
    <p:extLst>
      <p:ext uri="{BB962C8B-B14F-4D97-AF65-F5344CB8AC3E}">
        <p14:creationId xmlns:p14="http://schemas.microsoft.com/office/powerpoint/2010/main" val="3588188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84CF6AC-2D86-42CE-B26E-54240C2C1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441736" y="221513"/>
            <a:ext cx="6601670" cy="584775"/>
          </a:xfrm>
          <a:prstGeom prst="rect">
            <a:avLst/>
          </a:prstGeom>
        </p:spPr>
        <p:txBody>
          <a:bodyPr wrap="square">
            <a:spAutoFit/>
          </a:bodyPr>
          <a:lstStyle/>
          <a:p>
            <a:pPr fontAlgn="base"/>
            <a:r>
              <a:rPr lang="en-US" sz="3200" dirty="0">
                <a:solidFill>
                  <a:srgbClr val="FFFF00"/>
                </a:solidFill>
              </a:rPr>
              <a:t>Why do some people cover their light?</a:t>
            </a:r>
          </a:p>
        </p:txBody>
      </p:sp>
      <p:grpSp>
        <p:nvGrpSpPr>
          <p:cNvPr id="5" name="Group 4"/>
          <p:cNvGrpSpPr/>
          <p:nvPr/>
        </p:nvGrpSpPr>
        <p:grpSpPr>
          <a:xfrm>
            <a:off x="7387628" y="2925024"/>
            <a:ext cx="3124200" cy="1134264"/>
            <a:chOff x="965200" y="2286000"/>
            <a:chExt cx="7264400" cy="2743200"/>
          </a:xfrm>
        </p:grpSpPr>
        <p:grpSp>
          <p:nvGrpSpPr>
            <p:cNvPr id="6" name="Group 18"/>
            <p:cNvGrpSpPr/>
            <p:nvPr/>
          </p:nvGrpSpPr>
          <p:grpSpPr>
            <a:xfrm>
              <a:off x="965200" y="2286000"/>
              <a:ext cx="7264400" cy="2743200"/>
              <a:chOff x="965200" y="2286000"/>
              <a:chExt cx="7327900" cy="2743200"/>
            </a:xfrm>
          </p:grpSpPr>
          <p:sp>
            <p:nvSpPr>
              <p:cNvPr id="8" name="Rectangle 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1"/>
                <a:endCxn id="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104010" y="2430379"/>
              <a:ext cx="7010399" cy="2009753"/>
            </a:xfrm>
            <a:prstGeom prst="rect">
              <a:avLst/>
            </a:prstGeom>
            <a:noFill/>
          </p:spPr>
          <p:txBody>
            <a:bodyPr wrap="square" rtlCol="0">
              <a:spAutoFit/>
            </a:bodyPr>
            <a:lstStyle/>
            <a:p>
              <a:pPr algn="ctr"/>
              <a:r>
                <a:rPr lang="en-US" sz="1600" dirty="0">
                  <a:solidFill>
                    <a:schemeClr val="bg1"/>
                  </a:solidFill>
                </a:rPr>
                <a:t>As we set a righteous example, we can help others glorify Heavenly Father</a:t>
              </a:r>
            </a:p>
          </p:txBody>
        </p:sp>
      </p:grpSp>
      <p:sp>
        <p:nvSpPr>
          <p:cNvPr id="13" name="Rectangle 12"/>
          <p:cNvSpPr/>
          <p:nvPr/>
        </p:nvSpPr>
        <p:spPr>
          <a:xfrm>
            <a:off x="1752600" y="2743200"/>
            <a:ext cx="5562600" cy="1077218"/>
          </a:xfrm>
          <a:prstGeom prst="rect">
            <a:avLst/>
          </a:prstGeom>
        </p:spPr>
        <p:txBody>
          <a:bodyPr wrap="square">
            <a:spAutoFit/>
          </a:bodyPr>
          <a:lstStyle/>
          <a:p>
            <a:pPr fontAlgn="base"/>
            <a:r>
              <a:rPr lang="en-US" sz="3200" dirty="0">
                <a:solidFill>
                  <a:srgbClr val="FFFF00"/>
                </a:solidFill>
              </a:rPr>
              <a:t>Why does the Savior want us to let our light shine? </a:t>
            </a:r>
          </a:p>
        </p:txBody>
      </p:sp>
      <p:sp>
        <p:nvSpPr>
          <p:cNvPr id="14" name="TextBox 13"/>
          <p:cNvSpPr txBox="1"/>
          <p:nvPr/>
        </p:nvSpPr>
        <p:spPr>
          <a:xfrm>
            <a:off x="0" y="6488668"/>
            <a:ext cx="2438400" cy="369332"/>
          </a:xfrm>
          <a:prstGeom prst="rect">
            <a:avLst/>
          </a:prstGeom>
          <a:noFill/>
        </p:spPr>
        <p:txBody>
          <a:bodyPr wrap="square" rtlCol="0">
            <a:spAutoFit/>
          </a:bodyPr>
          <a:lstStyle/>
          <a:p>
            <a:r>
              <a:rPr lang="en-US" dirty="0">
                <a:solidFill>
                  <a:schemeClr val="bg1"/>
                </a:solidFill>
              </a:rPr>
              <a:t>3 Nephi 12:14-16</a:t>
            </a:r>
          </a:p>
        </p:txBody>
      </p:sp>
      <p:sp>
        <p:nvSpPr>
          <p:cNvPr id="16" name="TextBox 15"/>
          <p:cNvSpPr txBox="1"/>
          <p:nvPr/>
        </p:nvSpPr>
        <p:spPr>
          <a:xfrm>
            <a:off x="1032096" y="1081135"/>
            <a:ext cx="5868154" cy="1477328"/>
          </a:xfrm>
          <a:prstGeom prst="rect">
            <a:avLst/>
          </a:prstGeom>
          <a:noFill/>
        </p:spPr>
        <p:txBody>
          <a:bodyPr wrap="square" rtlCol="0">
            <a:spAutoFit/>
          </a:bodyPr>
          <a:lstStyle/>
          <a:p>
            <a:r>
              <a:rPr lang="en-US" dirty="0">
                <a:solidFill>
                  <a:schemeClr val="bg1"/>
                </a:solidFill>
              </a:rPr>
              <a:t>Fear of rejection?</a:t>
            </a:r>
          </a:p>
          <a:p>
            <a:r>
              <a:rPr lang="en-US" dirty="0">
                <a:solidFill>
                  <a:schemeClr val="bg1"/>
                </a:solidFill>
              </a:rPr>
              <a:t>Fear of losing a friend?</a:t>
            </a:r>
          </a:p>
          <a:p>
            <a:r>
              <a:rPr lang="en-US" dirty="0">
                <a:solidFill>
                  <a:schemeClr val="bg1"/>
                </a:solidFill>
              </a:rPr>
              <a:t>Not quite certain of gospel principles?</a:t>
            </a:r>
          </a:p>
          <a:p>
            <a:r>
              <a:rPr lang="en-US" dirty="0">
                <a:solidFill>
                  <a:schemeClr val="bg1"/>
                </a:solidFill>
              </a:rPr>
              <a:t>Fear of inadequacy of knowledge of scriptures? </a:t>
            </a:r>
          </a:p>
          <a:p>
            <a:r>
              <a:rPr lang="en-US" dirty="0">
                <a:solidFill>
                  <a:schemeClr val="bg1"/>
                </a:solidFill>
              </a:rPr>
              <a:t>PS—you don’t have to a scriptorian to share your beliefs</a:t>
            </a:r>
          </a:p>
        </p:txBody>
      </p:sp>
      <p:sp>
        <p:nvSpPr>
          <p:cNvPr id="17" name="Rectangle 16"/>
          <p:cNvSpPr/>
          <p:nvPr/>
        </p:nvSpPr>
        <p:spPr>
          <a:xfrm>
            <a:off x="441736" y="4095265"/>
            <a:ext cx="7878399" cy="2308324"/>
          </a:xfrm>
          <a:prstGeom prst="rect">
            <a:avLst/>
          </a:prstGeom>
        </p:spPr>
        <p:txBody>
          <a:bodyPr wrap="square">
            <a:spAutoFit/>
          </a:bodyPr>
          <a:lstStyle/>
          <a:p>
            <a:pPr fontAlgn="base"/>
            <a:r>
              <a:rPr lang="en-US" dirty="0">
                <a:solidFill>
                  <a:schemeClr val="bg1"/>
                </a:solidFill>
              </a:rPr>
              <a:t>Regarding Member –missionary work:</a:t>
            </a:r>
          </a:p>
          <a:p>
            <a:pPr fontAlgn="base"/>
            <a:endParaRPr lang="en-US" dirty="0">
              <a:solidFill>
                <a:schemeClr val="bg1"/>
              </a:solidFill>
            </a:endParaRPr>
          </a:p>
          <a:p>
            <a:pPr fontAlgn="base"/>
            <a:r>
              <a:rPr lang="en-US" dirty="0">
                <a:solidFill>
                  <a:schemeClr val="bg1"/>
                </a:solidFill>
              </a:rPr>
              <a:t>1. Identify, prayerfully, your friends and neighbors who would be the most receptive to the gospel message.</a:t>
            </a:r>
          </a:p>
          <a:p>
            <a:pPr fontAlgn="base"/>
            <a:r>
              <a:rPr lang="en-US" dirty="0">
                <a:solidFill>
                  <a:schemeClr val="bg1"/>
                </a:solidFill>
              </a:rPr>
              <a:t>2. Introduce the identified individuals to the missionaries.</a:t>
            </a:r>
          </a:p>
          <a:p>
            <a:pPr fontAlgn="base"/>
            <a:r>
              <a:rPr lang="en-US" dirty="0">
                <a:solidFill>
                  <a:schemeClr val="bg1"/>
                </a:solidFill>
              </a:rPr>
              <a:t>3. Involve yourself in the teaching of the gospel, preferably in your home.</a:t>
            </a:r>
          </a:p>
          <a:p>
            <a:pPr fontAlgn="base"/>
            <a:r>
              <a:rPr lang="en-US" dirty="0">
                <a:solidFill>
                  <a:schemeClr val="bg1"/>
                </a:solidFill>
              </a:rPr>
              <a:t>4. Integrate your friends and any other new members into the Church by being attentive and helpful.</a:t>
            </a:r>
          </a:p>
        </p:txBody>
      </p:sp>
      <p:pic>
        <p:nvPicPr>
          <p:cNvPr id="15" name="Picture 14">
            <a:extLst>
              <a:ext uri="{FF2B5EF4-FFF2-40B4-BE49-F238E27FC236}">
                <a16:creationId xmlns:a16="http://schemas.microsoft.com/office/drawing/2014/main" id="{61BCE997-8FC4-49AE-82C0-A91554947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141" y="483227"/>
            <a:ext cx="2955392" cy="1970261"/>
          </a:xfrm>
          <a:prstGeom prst="rect">
            <a:avLst/>
          </a:prstGeom>
        </p:spPr>
      </p:pic>
      <p:pic>
        <p:nvPicPr>
          <p:cNvPr id="20" name="Picture 19">
            <a:extLst>
              <a:ext uri="{FF2B5EF4-FFF2-40B4-BE49-F238E27FC236}">
                <a16:creationId xmlns:a16="http://schemas.microsoft.com/office/drawing/2014/main" id="{10D2CE0E-1D49-41BF-A000-A8814BE53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565" y="4361837"/>
            <a:ext cx="1609442" cy="2011803"/>
          </a:xfrm>
          <a:prstGeom prst="rect">
            <a:avLst/>
          </a:prstGeom>
        </p:spPr>
      </p:pic>
    </p:spTree>
    <p:extLst>
      <p:ext uri="{BB962C8B-B14F-4D97-AF65-F5344CB8AC3E}">
        <p14:creationId xmlns:p14="http://schemas.microsoft.com/office/powerpoint/2010/main" val="382769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2000"/>
                                        <p:tgtEl>
                                          <p:spTgt spid="16">
                                            <p:txEl>
                                              <p:pRg st="0" end="0"/>
                                            </p:txEl>
                                          </p:spTgt>
                                        </p:tgtEl>
                                      </p:cBhvr>
                                    </p:animEffect>
                                    <p:set>
                                      <p:cBhvr>
                                        <p:cTn id="27" dur="1" fill="hold">
                                          <p:stCondLst>
                                            <p:cond delay="1999"/>
                                          </p:stCondLst>
                                        </p:cTn>
                                        <p:tgtEl>
                                          <p:spTgt spid="16">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000"/>
                                        <p:tgtEl>
                                          <p:spTgt spid="16">
                                            <p:txEl>
                                              <p:pRg st="1" end="1"/>
                                            </p:txEl>
                                          </p:spTgt>
                                        </p:tgtEl>
                                      </p:cBhvr>
                                    </p:animEffect>
                                    <p:set>
                                      <p:cBhvr>
                                        <p:cTn id="30" dur="1" fill="hold">
                                          <p:stCondLst>
                                            <p:cond delay="1999"/>
                                          </p:stCondLst>
                                        </p:cTn>
                                        <p:tgtEl>
                                          <p:spTgt spid="16">
                                            <p:txEl>
                                              <p:pRg st="1" end="1"/>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16">
                                            <p:txEl>
                                              <p:pRg st="2" end="2"/>
                                            </p:txEl>
                                          </p:spTgt>
                                        </p:tgtEl>
                                      </p:cBhvr>
                                    </p:animEffect>
                                    <p:set>
                                      <p:cBhvr>
                                        <p:cTn id="33" dur="1" fill="hold">
                                          <p:stCondLst>
                                            <p:cond delay="1999"/>
                                          </p:stCondLst>
                                        </p:cTn>
                                        <p:tgtEl>
                                          <p:spTgt spid="16">
                                            <p:txEl>
                                              <p:pRg st="2" end="2"/>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xit" presetSubtype="0" fill="hold" nodeType="withEffect">
                                  <p:stCondLst>
                                    <p:cond delay="0"/>
                                  </p:stCondLst>
                                  <p:childTnLst>
                                    <p:animEffect transition="out" filter="fade">
                                      <p:cBhvr>
                                        <p:cTn id="39" dur="2000"/>
                                        <p:tgtEl>
                                          <p:spTgt spid="16">
                                            <p:txEl>
                                              <p:pRg st="3" end="3"/>
                                            </p:txEl>
                                          </p:spTgt>
                                        </p:tgtEl>
                                      </p:cBhvr>
                                    </p:animEffect>
                                    <p:set>
                                      <p:cBhvr>
                                        <p:cTn id="40" dur="1" fill="hold">
                                          <p:stCondLst>
                                            <p:cond delay="1999"/>
                                          </p:stCondLst>
                                        </p:cTn>
                                        <p:tgtEl>
                                          <p:spTgt spid="16">
                                            <p:txEl>
                                              <p:pRg st="3" end="3"/>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16">
                                            <p:txEl>
                                              <p:pRg st="4" end="4"/>
                                            </p:txEl>
                                          </p:spTgt>
                                        </p:tgtEl>
                                      </p:cBhvr>
                                    </p:animEffect>
                                    <p:set>
                                      <p:cBhvr>
                                        <p:cTn id="43" dur="1" fill="hold">
                                          <p:stCondLst>
                                            <p:cond delay="1999"/>
                                          </p:stCondLst>
                                        </p:cTn>
                                        <p:tgtEl>
                                          <p:spTgt spid="16">
                                            <p:txEl>
                                              <p:pRg st="4" end="4"/>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4">
                                            <p:txEl>
                                              <p:pRg st="0" end="0"/>
                                            </p:txEl>
                                          </p:spTgt>
                                        </p:tgtEl>
                                      </p:cBhvr>
                                    </p:animEffect>
                                    <p:set>
                                      <p:cBhvr>
                                        <p:cTn id="46"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12042</Words>
  <Application>Microsoft Office PowerPoint</Application>
  <PresentationFormat>Widescreen</PresentationFormat>
  <Paragraphs>1090</Paragraphs>
  <Slides>85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Narkisim</vt:lpstr>
      <vt:lpstr>Calibri Light</vt:lpstr>
      <vt:lpstr>Viner Hand ITC</vt:lpstr>
      <vt:lpstr>Comic Sans MS</vt:lpstr>
      <vt:lpstr>Californian FB</vt:lpstr>
      <vt:lpstr>Poor Richard</vt:lpstr>
      <vt:lpstr>Tempus Sans ITC</vt:lpstr>
      <vt:lpstr>Abadi</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6</cp:revision>
  <dcterms:created xsi:type="dcterms:W3CDTF">2023-12-26T14:03:29Z</dcterms:created>
  <dcterms:modified xsi:type="dcterms:W3CDTF">2024-01-26T16:28:38Z</dcterms:modified>
</cp:coreProperties>
</file>