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9" r:id="rId2"/>
    <p:sldId id="257" r:id="rId3"/>
    <p:sldId id="258" r:id="rId4"/>
    <p:sldId id="259" r:id="rId5"/>
    <p:sldId id="260" r:id="rId6"/>
    <p:sldId id="261" r:id="rId7"/>
    <p:sldId id="279" r:id="rId8"/>
    <p:sldId id="262" r:id="rId9"/>
    <p:sldId id="263" r:id="rId10"/>
    <p:sldId id="264" r:id="rId11"/>
    <p:sldId id="265" r:id="rId12"/>
    <p:sldId id="280" r:id="rId13"/>
    <p:sldId id="266" r:id="rId14"/>
    <p:sldId id="267" r:id="rId15"/>
    <p:sldId id="268" r:id="rId16"/>
    <p:sldId id="269" r:id="rId17"/>
    <p:sldId id="270" r:id="rId18"/>
    <p:sldId id="277" r:id="rId19"/>
    <p:sldId id="278" r:id="rId20"/>
    <p:sldId id="274" r:id="rId21"/>
    <p:sldId id="275" r:id="rId22"/>
    <p:sldId id="276" r:id="rId23"/>
    <p:sldId id="346" r:id="rId24"/>
    <p:sldId id="282"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71" r:id="rId40"/>
    <p:sldId id="272" r:id="rId41"/>
    <p:sldId id="273" r:id="rId42"/>
    <p:sldId id="298" r:id="rId43"/>
    <p:sldId id="299" r:id="rId44"/>
    <p:sldId id="300" r:id="rId45"/>
    <p:sldId id="301" r:id="rId46"/>
    <p:sldId id="302" r:id="rId47"/>
    <p:sldId id="347"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48" r:id="rId64"/>
    <p:sldId id="320" r:id="rId65"/>
    <p:sldId id="321" r:id="rId66"/>
    <p:sldId id="322" r:id="rId67"/>
    <p:sldId id="323" r:id="rId68"/>
    <p:sldId id="324" r:id="rId69"/>
    <p:sldId id="283"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42" r:id="rId84"/>
    <p:sldId id="343" r:id="rId85"/>
    <p:sldId id="338" r:id="rId86"/>
    <p:sldId id="339" r:id="rId87"/>
    <p:sldId id="340" r:id="rId88"/>
    <p:sldId id="341" r:id="rId89"/>
    <p:sldId id="344" r:id="rId90"/>
    <p:sldId id="345" r:id="rId91"/>
  </p:sldIdLst>
  <p:sldSz cx="12192000" cy="6858000"/>
  <p:notesSz cx="6858000" cy="9144000"/>
  <p:embeddedFontLst>
    <p:embeddedFont>
      <p:font typeface="Abadi" panose="020B0604020104020204" pitchFamily="34" charset="0"/>
      <p:regular r:id="rId92"/>
    </p:embeddedFont>
    <p:embeddedFont>
      <p:font typeface="Arial Narrow" panose="020B0606020202030204" pitchFamily="34" charset="0"/>
      <p:regular r:id="rId93"/>
      <p:bold r:id="rId94"/>
      <p:italic r:id="rId95"/>
      <p:boldItalic r:id="rId96"/>
    </p:embeddedFont>
    <p:embeddedFont>
      <p:font typeface="Calibri" panose="020F0502020204030204" pitchFamily="34" charset="0"/>
      <p:regular r:id="rId97"/>
      <p:bold r:id="rId98"/>
      <p:italic r:id="rId99"/>
      <p:boldItalic r:id="rId100"/>
    </p:embeddedFont>
    <p:embeddedFont>
      <p:font typeface="Calibri Light" panose="020F0302020204030204" pitchFamily="34" charset="0"/>
      <p:regular r:id="rId101"/>
      <p:italic r:id="rId102"/>
    </p:embeddedFont>
    <p:embeddedFont>
      <p:font typeface="Californian FB" panose="0207040306080B030204" pitchFamily="18" charset="0"/>
      <p:regular r:id="rId103"/>
      <p:bold r:id="rId104"/>
      <p:italic r:id="rId105"/>
    </p:embeddedFont>
    <p:embeddedFont>
      <p:font typeface="Imprint MT Shadow" panose="04020605060303030202" pitchFamily="82" charset="0"/>
      <p:regular r:id="rId106"/>
    </p:embeddedFont>
    <p:embeddedFont>
      <p:font typeface="Lucida Sans" panose="020B0602030504020204" pitchFamily="34" charset="0"/>
      <p:regular r:id="rId107"/>
      <p:bold r:id="rId108"/>
      <p:italic r:id="rId109"/>
      <p:boldItalic r:id="rId110"/>
    </p:embeddedFont>
    <p:embeddedFont>
      <p:font typeface="Papyrus" panose="03070502060502030205" pitchFamily="66" charset="0"/>
      <p:regular r:id="rId111"/>
    </p:embeddedFont>
    <p:embeddedFont>
      <p:font typeface="Roboto" panose="02000000000000000000" pitchFamily="2" charset="0"/>
      <p:regular r:id="rId112"/>
      <p:bold r:id="rId113"/>
      <p:italic r:id="rId114"/>
      <p:boldItalic r:id="rId115"/>
    </p:embeddedFont>
    <p:embeddedFont>
      <p:font typeface="Tempus Sans ITC" panose="04020404030D07020202" pitchFamily="82" charset="0"/>
      <p:regular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5.fntdata"/><Relationship Id="rId114" Type="http://schemas.openxmlformats.org/officeDocument/2006/relationships/font" Target="fonts/font23.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F71F-86C7-0DB8-26EE-0EEA07298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BC745-42C1-CD44-EC1E-55FD8DB4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A23E20-D7AB-B3E7-66B5-B61FA1FFB944}"/>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ECBD21B2-313C-06FD-FABB-40B82740B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FE1B6-55DD-C793-805F-73AF2362A0C9}"/>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69537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B340-F362-3468-9F57-2702A20D83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F513D-AE6B-E44A-172A-F57CE4651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E9B08-FBAF-759C-8BDB-12D4DD67E3D5}"/>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E3744AF4-E855-13A8-B5D8-23E390FC7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D2B26-3B62-E376-0A27-622B81FD3D81}"/>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66448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CCC7F7-41ED-4F05-48A3-78BBCDE5E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D5506C-D669-FB6D-6A72-A043231F21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69890-6047-0D0B-FAF4-1019BEECB3B5}"/>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3D69727F-3BB6-3412-6928-F5B1C7503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4302B-0C6C-FB8B-A101-181C52C3406D}"/>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40797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27B2-26D6-065C-A656-C973F8E97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07A81-1A7B-2BAF-4141-27E0F18D7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46151-25A0-AB45-4474-BFC18461E538}"/>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0E13C01F-9C55-C89A-DDC6-ABCC2F10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04B66-52DD-CB38-7F9F-F33B8913278E}"/>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123585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A839-7981-0B02-C6C5-6D1E589A15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BF56A0-5B37-5992-A6E2-AF4AC8280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770B4C-22E1-CF0C-D411-9128C90D5CBA}"/>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0CF3F6B7-DEC5-DA3E-45CB-A95DABB26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B0934-B478-4635-68D5-E3236235663F}"/>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405554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9B67-B072-989A-A336-0B852FE11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05E8B-1BB5-8244-0FC4-011BF03002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959936-13C4-DDB7-A43C-2D24577A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A02D0A-3258-6E2A-B73C-1DA317B98BE9}"/>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6" name="Footer Placeholder 5">
            <a:extLst>
              <a:ext uri="{FF2B5EF4-FFF2-40B4-BE49-F238E27FC236}">
                <a16:creationId xmlns:a16="http://schemas.microsoft.com/office/drawing/2014/main" id="{3A483A83-CA98-E81F-F72D-2C8A5FE30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A9525-9B00-0F78-754D-7B61A2C11D26}"/>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243247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AFDF-CBA6-F713-B19A-FDFEFEA885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8787-9C5B-C1D0-2012-08BA0F745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F8D854-296B-A08D-0381-845DD2295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C74C3-7864-A8BE-72D1-A76975F98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ACFC8-3297-96B0-B965-F95086D1CC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3A2189-0917-DC8E-2885-AE4A1A8F5446}"/>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8" name="Footer Placeholder 7">
            <a:extLst>
              <a:ext uri="{FF2B5EF4-FFF2-40B4-BE49-F238E27FC236}">
                <a16:creationId xmlns:a16="http://schemas.microsoft.com/office/drawing/2014/main" id="{729B8B2D-8C66-8CFD-4296-93EAC2997D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739627-E75C-1024-1896-307DA2247D8E}"/>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190346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2E56-B27C-4830-4A4F-A4E30D5CFC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F47FA1-181F-EE00-2DD9-417152DBC55F}"/>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4" name="Footer Placeholder 3">
            <a:extLst>
              <a:ext uri="{FF2B5EF4-FFF2-40B4-BE49-F238E27FC236}">
                <a16:creationId xmlns:a16="http://schemas.microsoft.com/office/drawing/2014/main" id="{8B3332A0-5C40-F185-ED2A-162A637FC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85BAF-3D70-B3F2-2E39-1C6ACC3583E3}"/>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136382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A0C79-BBE3-C4BC-37D2-FAEC764067F5}"/>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3" name="Footer Placeholder 2">
            <a:extLst>
              <a:ext uri="{FF2B5EF4-FFF2-40B4-BE49-F238E27FC236}">
                <a16:creationId xmlns:a16="http://schemas.microsoft.com/office/drawing/2014/main" id="{E716C19F-0A1A-91D1-8E2F-9BDFB1D7D3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ED078C-10C9-5EFF-64E9-AF7349281554}"/>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356890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04C8-E467-00CD-9A5E-A69AB325A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0284F-C39E-2DB9-E8F1-4B5FB1EF0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BD300-C8CF-9915-A898-CC234E24A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22B96-A017-8C33-E569-C38CC229526C}"/>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6" name="Footer Placeholder 5">
            <a:extLst>
              <a:ext uri="{FF2B5EF4-FFF2-40B4-BE49-F238E27FC236}">
                <a16:creationId xmlns:a16="http://schemas.microsoft.com/office/drawing/2014/main" id="{B3CA09AE-0E98-237D-E8C5-4FA94275D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C08C2-EE81-A6CA-3D8A-123A1E8CD48E}"/>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312923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6594-A49C-4F42-F134-6D2052EAC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38B13D-8E24-DD90-A01E-093AB4D67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47D510-D674-39FF-0BCB-940260148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8D716-0F56-8093-C0BB-25103F09677D}"/>
              </a:ext>
            </a:extLst>
          </p:cNvPr>
          <p:cNvSpPr>
            <a:spLocks noGrp="1"/>
          </p:cNvSpPr>
          <p:nvPr>
            <p:ph type="dt" sz="half" idx="10"/>
          </p:nvPr>
        </p:nvSpPr>
        <p:spPr/>
        <p:txBody>
          <a:bodyPr/>
          <a:lstStyle/>
          <a:p>
            <a:fld id="{5E3249B4-8797-46B2-825B-7BEA049DB689}" type="datetimeFigureOut">
              <a:rPr lang="en-US" smtClean="0"/>
              <a:t>1/26/2024</a:t>
            </a:fld>
            <a:endParaRPr lang="en-US"/>
          </a:p>
        </p:txBody>
      </p:sp>
      <p:sp>
        <p:nvSpPr>
          <p:cNvPr id="6" name="Footer Placeholder 5">
            <a:extLst>
              <a:ext uri="{FF2B5EF4-FFF2-40B4-BE49-F238E27FC236}">
                <a16:creationId xmlns:a16="http://schemas.microsoft.com/office/drawing/2014/main" id="{B1C294C2-1571-5937-4712-FC85553CD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F9F50-A239-663E-E2B1-5F8B785C0A97}"/>
              </a:ext>
            </a:extLst>
          </p:cNvPr>
          <p:cNvSpPr>
            <a:spLocks noGrp="1"/>
          </p:cNvSpPr>
          <p:nvPr>
            <p:ph type="sldNum" sz="quarter" idx="12"/>
          </p:nvPr>
        </p:nvSpPr>
        <p:spPr/>
        <p:txBody>
          <a:bodyPr/>
          <a:lstStyle/>
          <a:p>
            <a:fld id="{D6E6AB20-5166-462D-A938-842D8930974F}" type="slidenum">
              <a:rPr lang="en-US" smtClean="0"/>
              <a:t>‹#›</a:t>
            </a:fld>
            <a:endParaRPr lang="en-US"/>
          </a:p>
        </p:txBody>
      </p:sp>
    </p:spTree>
    <p:extLst>
      <p:ext uri="{BB962C8B-B14F-4D97-AF65-F5344CB8AC3E}">
        <p14:creationId xmlns:p14="http://schemas.microsoft.com/office/powerpoint/2010/main" val="394053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10C39-734A-76C0-A90E-0FF736373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6CE572-9AC3-EE43-A49D-789FD229F6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46A88-DEC8-F157-01EB-AD74C5EBA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249B4-8797-46B2-825B-7BEA049DB689}" type="datetimeFigureOut">
              <a:rPr lang="en-US" smtClean="0"/>
              <a:t>1/26/2024</a:t>
            </a:fld>
            <a:endParaRPr lang="en-US"/>
          </a:p>
        </p:txBody>
      </p:sp>
      <p:sp>
        <p:nvSpPr>
          <p:cNvPr id="5" name="Footer Placeholder 4">
            <a:extLst>
              <a:ext uri="{FF2B5EF4-FFF2-40B4-BE49-F238E27FC236}">
                <a16:creationId xmlns:a16="http://schemas.microsoft.com/office/drawing/2014/main" id="{FBEB4BCB-1268-F01C-8377-4668AA9005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FBB07E-496A-1AF4-5224-F78813792F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6AB20-5166-462D-A938-842D8930974F}" type="slidenum">
              <a:rPr lang="en-US" smtClean="0"/>
              <a:t>‹#›</a:t>
            </a:fld>
            <a:endParaRPr lang="en-US"/>
          </a:p>
        </p:txBody>
      </p:sp>
    </p:spTree>
    <p:extLst>
      <p:ext uri="{BB962C8B-B14F-4D97-AF65-F5344CB8AC3E}">
        <p14:creationId xmlns:p14="http://schemas.microsoft.com/office/powerpoint/2010/main" val="33535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18.jp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g"/></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5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97.jp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5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5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107.jp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104.jpg"/><Relationship Id="rId5" Type="http://schemas.openxmlformats.org/officeDocument/2006/relationships/image" Target="../media/image110.jpg"/><Relationship Id="rId4" Type="http://schemas.openxmlformats.org/officeDocument/2006/relationships/image" Target="../media/image109.jpg"/></Relationships>
</file>

<file path=ppt/slides/_rels/slide5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6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21.jpg"/></Relationships>
</file>

<file path=ppt/slides/_rels/slide6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6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28.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31.jpg"/><Relationship Id="rId4" Type="http://schemas.openxmlformats.org/officeDocument/2006/relationships/image" Target="../media/image130.jpg"/></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133.jpg"/></Relationships>
</file>

<file path=ppt/slides/_rels/slide7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135.jp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7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38.jpg"/></Relationships>
</file>

<file path=ppt/slides/_rels/slide7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7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43.jpg"/><Relationship Id="rId4" Type="http://schemas.openxmlformats.org/officeDocument/2006/relationships/image" Target="../media/image142.jpg"/></Relationships>
</file>

<file path=ppt/slides/_rels/slide7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47.jpg"/><Relationship Id="rId4" Type="http://schemas.openxmlformats.org/officeDocument/2006/relationships/image" Target="../media/image146.jpg"/></Relationships>
</file>

<file path=ppt/slides/_rels/slide7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54.jpg"/><Relationship Id="rId4" Type="http://schemas.openxmlformats.org/officeDocument/2006/relationships/image" Target="../media/image153.jpg"/></Relationships>
</file>

<file path=ppt/slides/_rels/slide8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8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8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63.jpg"/></Relationships>
</file>

<file path=ppt/slides/_rels/slide8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21A46A-4330-87C8-20CB-FFF987F82E80}"/>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E59C120-047D-F82E-F281-FFD6326A81B2}"/>
              </a:ext>
            </a:extLst>
          </p:cNvPr>
          <p:cNvSpPr/>
          <p:nvPr/>
        </p:nvSpPr>
        <p:spPr>
          <a:xfrm>
            <a:off x="1524000" y="818708"/>
            <a:ext cx="9144000" cy="769441"/>
          </a:xfrm>
          <a:prstGeom prst="rect">
            <a:avLst/>
          </a:prstGeom>
        </p:spPr>
        <p:txBody>
          <a:bodyPr wrap="square">
            <a:spAutoFit/>
          </a:bodyPr>
          <a:lstStyle/>
          <a:p>
            <a:pPr algn="ctr" fontAlgn="base"/>
            <a:r>
              <a:rPr lang="en-US" sz="4400" dirty="0">
                <a:latin typeface="Arial Narrow" pitchFamily="34" charset="0"/>
              </a:rPr>
              <a:t>3 Nephi 20-26</a:t>
            </a:r>
          </a:p>
        </p:txBody>
      </p:sp>
      <p:grpSp>
        <p:nvGrpSpPr>
          <p:cNvPr id="4" name="Group 3">
            <a:extLst>
              <a:ext uri="{FF2B5EF4-FFF2-40B4-BE49-F238E27FC236}">
                <a16:creationId xmlns:a16="http://schemas.microsoft.com/office/drawing/2014/main" id="{B6F7A862-26BF-DA86-B97D-99D2480A0B37}"/>
              </a:ext>
            </a:extLst>
          </p:cNvPr>
          <p:cNvGrpSpPr/>
          <p:nvPr/>
        </p:nvGrpSpPr>
        <p:grpSpPr>
          <a:xfrm>
            <a:off x="8088768" y="2512437"/>
            <a:ext cx="1597707" cy="3725899"/>
            <a:chOff x="4268728" y="920317"/>
            <a:chExt cx="2345710" cy="5470262"/>
          </a:xfrm>
        </p:grpSpPr>
        <p:sp>
          <p:nvSpPr>
            <p:cNvPr id="5" name="Oval 4">
              <a:extLst>
                <a:ext uri="{FF2B5EF4-FFF2-40B4-BE49-F238E27FC236}">
                  <a16:creationId xmlns:a16="http://schemas.microsoft.com/office/drawing/2014/main" id="{BA374882-97DC-E1DD-BF31-226FDCE510CF}"/>
                </a:ext>
              </a:extLst>
            </p:cNvPr>
            <p:cNvSpPr/>
            <p:nvPr/>
          </p:nvSpPr>
          <p:spPr>
            <a:xfrm rot="20950279">
              <a:off x="4628038" y="5924796"/>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3EC0AF8-A6AF-182D-CF1D-C677C315D00D}"/>
                </a:ext>
              </a:extLst>
            </p:cNvPr>
            <p:cNvSpPr/>
            <p:nvPr/>
          </p:nvSpPr>
          <p:spPr>
            <a:xfrm rot="20950279">
              <a:off x="5451200" y="5924795"/>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59B75E-70E6-A1E0-8697-E8A36AD0CBD3}"/>
                </a:ext>
              </a:extLst>
            </p:cNvPr>
            <p:cNvSpPr/>
            <p:nvPr/>
          </p:nvSpPr>
          <p:spPr>
            <a:xfrm rot="18510503">
              <a:off x="3995446" y="4285325"/>
              <a:ext cx="981370" cy="434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544E20F-0A4A-189C-5450-4B4AACDF564B}"/>
                </a:ext>
              </a:extLst>
            </p:cNvPr>
            <p:cNvSpPr/>
            <p:nvPr/>
          </p:nvSpPr>
          <p:spPr>
            <a:xfrm rot="4193140" flipH="1">
              <a:off x="5921005" y="4234823"/>
              <a:ext cx="981370" cy="4054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563B7A46-100D-437E-C700-D02EA1E0D8D2}"/>
                </a:ext>
              </a:extLst>
            </p:cNvPr>
            <p:cNvSpPr/>
            <p:nvPr/>
          </p:nvSpPr>
          <p:spPr>
            <a:xfrm rot="1217087" flipH="1">
              <a:off x="4412505" y="2530185"/>
              <a:ext cx="887377" cy="2154902"/>
            </a:xfrm>
            <a:prstGeom prst="trapezoid">
              <a:avLst>
                <a:gd name="adj" fmla="val 44683"/>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F39B576-F674-B652-0DAD-AE313F73466E}"/>
                </a:ext>
              </a:extLst>
            </p:cNvPr>
            <p:cNvSpPr/>
            <p:nvPr/>
          </p:nvSpPr>
          <p:spPr>
            <a:xfrm rot="20382913">
              <a:off x="5569389" y="2607110"/>
              <a:ext cx="815186" cy="207952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78E96FA-1065-5324-DFB6-2401ADC2B67A}"/>
                </a:ext>
              </a:extLst>
            </p:cNvPr>
            <p:cNvSpPr/>
            <p:nvPr/>
          </p:nvSpPr>
          <p:spPr>
            <a:xfrm>
              <a:off x="4482075" y="2541070"/>
              <a:ext cx="1972110" cy="3592519"/>
            </a:xfrm>
            <a:prstGeom prst="trapezoid">
              <a:avLst>
                <a:gd name="adj" fmla="val 32097"/>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E24FE5D-757A-AE9C-464A-2CB8B148374A}"/>
                </a:ext>
              </a:extLst>
            </p:cNvPr>
            <p:cNvSpPr/>
            <p:nvPr/>
          </p:nvSpPr>
          <p:spPr>
            <a:xfrm rot="671737">
              <a:off x="4587262" y="981627"/>
              <a:ext cx="1813399" cy="2947164"/>
            </a:xfrm>
            <a:custGeom>
              <a:avLst/>
              <a:gdLst>
                <a:gd name="connsiteX0" fmla="*/ 878374 w 2562803"/>
                <a:gd name="connsiteY0" fmla="*/ 12377 h 3276280"/>
                <a:gd name="connsiteX1" fmla="*/ 1683784 w 2562803"/>
                <a:gd name="connsiteY1" fmla="*/ 192119 h 3276280"/>
                <a:gd name="connsiteX2" fmla="*/ 2185198 w 2562803"/>
                <a:gd name="connsiteY2" fmla="*/ 1155075 h 3276280"/>
                <a:gd name="connsiteX3" fmla="*/ 2167242 w 2562803"/>
                <a:gd name="connsiteY3" fmla="*/ 1260838 h 3276280"/>
                <a:gd name="connsiteX4" fmla="*/ 2208730 w 2562803"/>
                <a:gd name="connsiteY4" fmla="*/ 1305997 h 3276280"/>
                <a:gd name="connsiteX5" fmla="*/ 2304922 w 2562803"/>
                <a:gd name="connsiteY5" fmla="*/ 1475266 h 3276280"/>
                <a:gd name="connsiteX6" fmla="*/ 2389206 w 2562803"/>
                <a:gd name="connsiteY6" fmla="*/ 1787036 h 3276280"/>
                <a:gd name="connsiteX7" fmla="*/ 2526034 w 2562803"/>
                <a:gd name="connsiteY7" fmla="*/ 2068389 h 3276280"/>
                <a:gd name="connsiteX8" fmla="*/ 2530484 w 2562803"/>
                <a:gd name="connsiteY8" fmla="*/ 2316753 h 3276280"/>
                <a:gd name="connsiteX9" fmla="*/ 2419370 w 2562803"/>
                <a:gd name="connsiteY9" fmla="*/ 2587364 h 3276280"/>
                <a:gd name="connsiteX10" fmla="*/ 2371407 w 2562803"/>
                <a:gd name="connsiteY10" fmla="*/ 2834684 h 3276280"/>
                <a:gd name="connsiteX11" fmla="*/ 2152972 w 2562803"/>
                <a:gd name="connsiteY11" fmla="*/ 2551871 h 3276280"/>
                <a:gd name="connsiteX12" fmla="*/ 2016144 w 2562803"/>
                <a:gd name="connsiteY12" fmla="*/ 2565931 h 3276280"/>
                <a:gd name="connsiteX13" fmla="*/ 1857251 w 2562803"/>
                <a:gd name="connsiteY13" fmla="*/ 2281936 h 3276280"/>
                <a:gd name="connsiteX14" fmla="*/ 1613575 w 2562803"/>
                <a:gd name="connsiteY14" fmla="*/ 1974499 h 3276280"/>
                <a:gd name="connsiteX15" fmla="*/ 1470834 w 2562803"/>
                <a:gd name="connsiteY15" fmla="*/ 1567403 h 3276280"/>
                <a:gd name="connsiteX16" fmla="*/ 1409991 w 2562803"/>
                <a:gd name="connsiteY16" fmla="*/ 1441333 h 3276280"/>
                <a:gd name="connsiteX17" fmla="*/ 1366325 w 2562803"/>
                <a:gd name="connsiteY17" fmla="*/ 1323584 h 3276280"/>
                <a:gd name="connsiteX18" fmla="*/ 695331 w 2562803"/>
                <a:gd name="connsiteY18" fmla="*/ 1334049 h 3276280"/>
                <a:gd name="connsiteX19" fmla="*/ 696966 w 2562803"/>
                <a:gd name="connsiteY19" fmla="*/ 1394463 h 3276280"/>
                <a:gd name="connsiteX20" fmla="*/ 689927 w 2562803"/>
                <a:gd name="connsiteY20" fmla="*/ 1552073 h 3276280"/>
                <a:gd name="connsiteX21" fmla="*/ 709675 w 2562803"/>
                <a:gd name="connsiteY21" fmla="*/ 2037935 h 3276280"/>
                <a:gd name="connsiteX22" fmla="*/ 617167 w 2562803"/>
                <a:gd name="connsiteY22" fmla="*/ 2463234 h 3276280"/>
                <a:gd name="connsiteX23" fmla="*/ 584051 w 2562803"/>
                <a:gd name="connsiteY23" fmla="*/ 2827662 h 3276280"/>
                <a:gd name="connsiteX24" fmla="*/ 471301 w 2562803"/>
                <a:gd name="connsiteY24" fmla="*/ 2871787 h 3276280"/>
                <a:gd name="connsiteX25" fmla="*/ 390727 w 2562803"/>
                <a:gd name="connsiteY25" fmla="*/ 3260563 h 3276280"/>
                <a:gd name="connsiteX26" fmla="*/ 272257 w 2562803"/>
                <a:gd name="connsiteY26" fmla="*/ 3023256 h 3276280"/>
                <a:gd name="connsiteX27" fmla="*/ 96275 w 2562803"/>
                <a:gd name="connsiteY27" fmla="*/ 2788791 h 3276280"/>
                <a:gd name="connsiteX28" fmla="*/ 18899 w 2562803"/>
                <a:gd name="connsiteY28" fmla="*/ 2527876 h 3276280"/>
                <a:gd name="connsiteX29" fmla="*/ 35432 w 2562803"/>
                <a:gd name="connsiteY29" fmla="*/ 2175685 h 3276280"/>
                <a:gd name="connsiteX30" fmla="*/ 520 w 2562803"/>
                <a:gd name="connsiteY30" fmla="*/ 1814347 h 3276280"/>
                <a:gd name="connsiteX31" fmla="*/ 64280 w 2562803"/>
                <a:gd name="connsiteY31" fmla="*/ 1493179 h 3276280"/>
                <a:gd name="connsiteX32" fmla="*/ 64889 w 2562803"/>
                <a:gd name="connsiteY32" fmla="*/ 1484712 h 3276280"/>
                <a:gd name="connsiteX33" fmla="*/ 78754 w 2562803"/>
                <a:gd name="connsiteY33" fmla="*/ 1124501 h 3276280"/>
                <a:gd name="connsiteX34" fmla="*/ 78804 w 2562803"/>
                <a:gd name="connsiteY34" fmla="*/ 1124153 h 3276280"/>
                <a:gd name="connsiteX35" fmla="*/ 71811 w 2562803"/>
                <a:gd name="connsiteY35" fmla="*/ 1091942 h 3276280"/>
                <a:gd name="connsiteX36" fmla="*/ 480810 w 2562803"/>
                <a:gd name="connsiteY36" fmla="*/ 160297 h 3276280"/>
                <a:gd name="connsiteX37" fmla="*/ 764231 w 2562803"/>
                <a:gd name="connsiteY37" fmla="*/ 36107 h 3276280"/>
                <a:gd name="connsiteX38" fmla="*/ 878374 w 2562803"/>
                <a:gd name="connsiteY38" fmla="*/ 12377 h 32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2803" h="3276280">
                  <a:moveTo>
                    <a:pt x="878374" y="12377"/>
                  </a:moveTo>
                  <a:cubicBezTo>
                    <a:pt x="1148083" y="-28500"/>
                    <a:pt x="1438305" y="31989"/>
                    <a:pt x="1683784" y="192119"/>
                  </a:cubicBezTo>
                  <a:cubicBezTo>
                    <a:pt x="2025880" y="415273"/>
                    <a:pt x="2215253" y="788657"/>
                    <a:pt x="2185198" y="1155075"/>
                  </a:cubicBezTo>
                  <a:lnTo>
                    <a:pt x="2167242" y="1260838"/>
                  </a:lnTo>
                  <a:lnTo>
                    <a:pt x="2208730" y="1305997"/>
                  </a:lnTo>
                  <a:cubicBezTo>
                    <a:pt x="2240117" y="1347548"/>
                    <a:pt x="2273996" y="1406376"/>
                    <a:pt x="2304922" y="1475266"/>
                  </a:cubicBezTo>
                  <a:cubicBezTo>
                    <a:pt x="2357741" y="1592945"/>
                    <a:pt x="2390853" y="1715423"/>
                    <a:pt x="2389206" y="1787036"/>
                  </a:cubicBezTo>
                  <a:cubicBezTo>
                    <a:pt x="2439828" y="1856612"/>
                    <a:pt x="2491827" y="1963547"/>
                    <a:pt x="2526034" y="2068389"/>
                  </a:cubicBezTo>
                  <a:cubicBezTo>
                    <a:pt x="2573328" y="2213293"/>
                    <a:pt x="2575201" y="2318301"/>
                    <a:pt x="2530484" y="2316753"/>
                  </a:cubicBezTo>
                  <a:cubicBezTo>
                    <a:pt x="2599135" y="2592297"/>
                    <a:pt x="2549000" y="2714346"/>
                    <a:pt x="2419370" y="2587364"/>
                  </a:cubicBezTo>
                  <a:cubicBezTo>
                    <a:pt x="2458303" y="2761372"/>
                    <a:pt x="2439155" y="2860047"/>
                    <a:pt x="2371407" y="2834684"/>
                  </a:cubicBezTo>
                  <a:cubicBezTo>
                    <a:pt x="2313913" y="2813155"/>
                    <a:pt x="2230752" y="2705489"/>
                    <a:pt x="2152972" y="2551871"/>
                  </a:cubicBezTo>
                  <a:cubicBezTo>
                    <a:pt x="2152736" y="2660059"/>
                    <a:pt x="2097292" y="2665775"/>
                    <a:pt x="2016144" y="2565931"/>
                  </a:cubicBezTo>
                  <a:cubicBezTo>
                    <a:pt x="1962741" y="2500228"/>
                    <a:pt x="1904800" y="2396689"/>
                    <a:pt x="1857251" y="2281936"/>
                  </a:cubicBezTo>
                  <a:cubicBezTo>
                    <a:pt x="1797633" y="2275090"/>
                    <a:pt x="1701325" y="2153580"/>
                    <a:pt x="1613575" y="1974499"/>
                  </a:cubicBezTo>
                  <a:cubicBezTo>
                    <a:pt x="1547568" y="1839794"/>
                    <a:pt x="1494984" y="1689840"/>
                    <a:pt x="1470834" y="1567403"/>
                  </a:cubicBezTo>
                  <a:cubicBezTo>
                    <a:pt x="1449261" y="1528023"/>
                    <a:pt x="1428673" y="1485274"/>
                    <a:pt x="1409991" y="1441333"/>
                  </a:cubicBezTo>
                  <a:lnTo>
                    <a:pt x="1366325" y="1323584"/>
                  </a:lnTo>
                  <a:lnTo>
                    <a:pt x="695331" y="1334049"/>
                  </a:lnTo>
                  <a:lnTo>
                    <a:pt x="696966" y="1394463"/>
                  </a:lnTo>
                  <a:cubicBezTo>
                    <a:pt x="696509" y="1448313"/>
                    <a:pt x="694156" y="1501738"/>
                    <a:pt x="689927" y="1552073"/>
                  </a:cubicBezTo>
                  <a:cubicBezTo>
                    <a:pt x="710713" y="1690131"/>
                    <a:pt x="717983" y="1869101"/>
                    <a:pt x="709675" y="2037935"/>
                  </a:cubicBezTo>
                  <a:cubicBezTo>
                    <a:pt x="698630" y="2262389"/>
                    <a:pt x="662069" y="2430481"/>
                    <a:pt x="617167" y="2463234"/>
                  </a:cubicBezTo>
                  <a:cubicBezTo>
                    <a:pt x="616953" y="2603332"/>
                    <a:pt x="604870" y="2736200"/>
                    <a:pt x="584051" y="2827662"/>
                  </a:cubicBezTo>
                  <a:cubicBezTo>
                    <a:pt x="552419" y="2966648"/>
                    <a:pt x="506725" y="2984507"/>
                    <a:pt x="471301" y="2871787"/>
                  </a:cubicBezTo>
                  <a:cubicBezTo>
                    <a:pt x="459844" y="3065402"/>
                    <a:pt x="429167" y="3213411"/>
                    <a:pt x="390727" y="3260563"/>
                  </a:cubicBezTo>
                  <a:cubicBezTo>
                    <a:pt x="345430" y="3316120"/>
                    <a:pt x="298154" y="3221444"/>
                    <a:pt x="272257" y="3023256"/>
                  </a:cubicBezTo>
                  <a:cubicBezTo>
                    <a:pt x="211135" y="3211371"/>
                    <a:pt x="131748" y="3105633"/>
                    <a:pt x="96275" y="2788791"/>
                  </a:cubicBezTo>
                  <a:cubicBezTo>
                    <a:pt x="61428" y="2809617"/>
                    <a:pt x="28707" y="2699306"/>
                    <a:pt x="18899" y="2527876"/>
                  </a:cubicBezTo>
                  <a:cubicBezTo>
                    <a:pt x="11794" y="2403846"/>
                    <a:pt x="18075" y="2269990"/>
                    <a:pt x="35432" y="2175685"/>
                  </a:cubicBezTo>
                  <a:cubicBezTo>
                    <a:pt x="10805" y="2101711"/>
                    <a:pt x="-2909" y="1959759"/>
                    <a:pt x="520" y="1814347"/>
                  </a:cubicBezTo>
                  <a:cubicBezTo>
                    <a:pt x="4542" y="1644091"/>
                    <a:pt x="31015" y="1510729"/>
                    <a:pt x="64280" y="1493179"/>
                  </a:cubicBezTo>
                  <a:cubicBezTo>
                    <a:pt x="64477" y="1490336"/>
                    <a:pt x="64691" y="1487555"/>
                    <a:pt x="64889" y="1484712"/>
                  </a:cubicBezTo>
                  <a:cubicBezTo>
                    <a:pt x="61539" y="1358967"/>
                    <a:pt x="66562" y="1232422"/>
                    <a:pt x="78754" y="1124501"/>
                  </a:cubicBezTo>
                  <a:lnTo>
                    <a:pt x="78804" y="1124153"/>
                  </a:lnTo>
                  <a:lnTo>
                    <a:pt x="71811" y="1091942"/>
                  </a:lnTo>
                  <a:cubicBezTo>
                    <a:pt x="9262" y="727736"/>
                    <a:pt x="159979" y="365827"/>
                    <a:pt x="480810" y="160297"/>
                  </a:cubicBezTo>
                  <a:cubicBezTo>
                    <a:pt x="568548" y="104090"/>
                    <a:pt x="664225" y="62725"/>
                    <a:pt x="764231" y="36107"/>
                  </a:cubicBezTo>
                  <a:cubicBezTo>
                    <a:pt x="801734" y="26125"/>
                    <a:pt x="839844" y="18217"/>
                    <a:pt x="878374" y="12377"/>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1C20E066-4424-5474-13AC-60D2B221034D}"/>
                </a:ext>
              </a:extLst>
            </p:cNvPr>
            <p:cNvSpPr/>
            <p:nvPr/>
          </p:nvSpPr>
          <p:spPr>
            <a:xfrm>
              <a:off x="5248880" y="2443185"/>
              <a:ext cx="408211" cy="7827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341853-0E3C-5E0A-1D4C-861B1292971A}"/>
                </a:ext>
              </a:extLst>
            </p:cNvPr>
            <p:cNvGrpSpPr/>
            <p:nvPr/>
          </p:nvGrpSpPr>
          <p:grpSpPr>
            <a:xfrm>
              <a:off x="4706725" y="2827176"/>
              <a:ext cx="1074196" cy="3381799"/>
              <a:chOff x="4581347" y="2432458"/>
              <a:chExt cx="1199574" cy="3776517"/>
            </a:xfrm>
          </p:grpSpPr>
          <p:grpSp>
            <p:nvGrpSpPr>
              <p:cNvPr id="32" name="Group 31">
                <a:extLst>
                  <a:ext uri="{FF2B5EF4-FFF2-40B4-BE49-F238E27FC236}">
                    <a16:creationId xmlns:a16="http://schemas.microsoft.com/office/drawing/2014/main" id="{46BB4CA4-18BF-3324-ADDD-C3A440AECAC2}"/>
                  </a:ext>
                </a:extLst>
              </p:cNvPr>
              <p:cNvGrpSpPr/>
              <p:nvPr/>
            </p:nvGrpSpPr>
            <p:grpSpPr>
              <a:xfrm>
                <a:off x="4960622" y="2564810"/>
                <a:ext cx="820299" cy="3644165"/>
                <a:chOff x="7030453" y="2033377"/>
                <a:chExt cx="820299" cy="3644165"/>
              </a:xfrm>
            </p:grpSpPr>
            <p:sp>
              <p:nvSpPr>
                <p:cNvPr id="36" name="Trapezoid 13">
                  <a:extLst>
                    <a:ext uri="{FF2B5EF4-FFF2-40B4-BE49-F238E27FC236}">
                      <a16:creationId xmlns:a16="http://schemas.microsoft.com/office/drawing/2014/main" id="{1B7B27DA-B7AE-9325-5616-F986A6360F31}"/>
                    </a:ext>
                  </a:extLst>
                </p:cNvPr>
                <p:cNvSpPr/>
                <p:nvPr/>
              </p:nvSpPr>
              <p:spPr>
                <a:xfrm rot="4351830">
                  <a:off x="5567979" y="3578965"/>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13">
                  <a:extLst>
                    <a:ext uri="{FF2B5EF4-FFF2-40B4-BE49-F238E27FC236}">
                      <a16:creationId xmlns:a16="http://schemas.microsoft.com/office/drawing/2014/main" id="{8941F9C4-50C6-2734-266A-56D5E24D8AC2}"/>
                    </a:ext>
                  </a:extLst>
                </p:cNvPr>
                <p:cNvSpPr/>
                <p:nvPr/>
              </p:nvSpPr>
              <p:spPr>
                <a:xfrm rot="4351830">
                  <a:off x="5712382" y="3533346"/>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13">
                  <a:extLst>
                    <a:ext uri="{FF2B5EF4-FFF2-40B4-BE49-F238E27FC236}">
                      <a16:creationId xmlns:a16="http://schemas.microsoft.com/office/drawing/2014/main" id="{04439B11-E503-9C28-4C80-9C43F9A44534}"/>
                    </a:ext>
                  </a:extLst>
                </p:cNvPr>
                <p:cNvSpPr/>
                <p:nvPr/>
              </p:nvSpPr>
              <p:spPr>
                <a:xfrm rot="4351830">
                  <a:off x="5877073" y="3620750"/>
                  <a:ext cx="3561051" cy="386306"/>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1918225-D7D7-E69D-1E94-5972839BF8B2}"/>
                  </a:ext>
                </a:extLst>
              </p:cNvPr>
              <p:cNvGrpSpPr/>
              <p:nvPr/>
            </p:nvGrpSpPr>
            <p:grpSpPr>
              <a:xfrm>
                <a:off x="4581347" y="2432458"/>
                <a:ext cx="740844" cy="978311"/>
                <a:chOff x="8077200" y="2590800"/>
                <a:chExt cx="685800" cy="838200"/>
              </a:xfrm>
            </p:grpSpPr>
            <p:sp>
              <p:nvSpPr>
                <p:cNvPr id="34" name="Oval 33">
                  <a:extLst>
                    <a:ext uri="{FF2B5EF4-FFF2-40B4-BE49-F238E27FC236}">
                      <a16:creationId xmlns:a16="http://schemas.microsoft.com/office/drawing/2014/main" id="{10AC9339-13F7-B027-5109-7E3EFB669DD4}"/>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212">
                  <a:extLst>
                    <a:ext uri="{FF2B5EF4-FFF2-40B4-BE49-F238E27FC236}">
                      <a16:creationId xmlns:a16="http://schemas.microsoft.com/office/drawing/2014/main" id="{54B9A988-E151-8F59-71A8-C2D827AB12F6}"/>
                    </a:ext>
                  </a:extLst>
                </p:cNvPr>
                <p:cNvSpPr/>
                <p:nvPr/>
              </p:nvSpPr>
              <p:spPr>
                <a:xfrm>
                  <a:off x="8077200" y="2667000"/>
                  <a:ext cx="685800" cy="685800"/>
                </a:xfrm>
                <a:prstGeom prst="quadArrow">
                  <a:avLst>
                    <a:gd name="adj1" fmla="val 35095"/>
                    <a:gd name="adj2" fmla="val 22500"/>
                    <a:gd name="adj3" fmla="val 22500"/>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E8C326EE-44D3-F2A7-1CDF-C90E92210E53}"/>
                </a:ext>
              </a:extLst>
            </p:cNvPr>
            <p:cNvSpPr/>
            <p:nvPr/>
          </p:nvSpPr>
          <p:spPr>
            <a:xfrm>
              <a:off x="4822743" y="1206707"/>
              <a:ext cx="1200854" cy="18127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7D234B1-5AE1-B368-E440-23AA1645FD25}"/>
                </a:ext>
              </a:extLst>
            </p:cNvPr>
            <p:cNvGrpSpPr/>
            <p:nvPr/>
          </p:nvGrpSpPr>
          <p:grpSpPr>
            <a:xfrm>
              <a:off x="4803394" y="920317"/>
              <a:ext cx="1485573" cy="816303"/>
              <a:chOff x="5729520" y="1083422"/>
              <a:chExt cx="2164104" cy="931696"/>
            </a:xfrm>
          </p:grpSpPr>
          <p:sp>
            <p:nvSpPr>
              <p:cNvPr id="17" name="Moon 16">
                <a:extLst>
                  <a:ext uri="{FF2B5EF4-FFF2-40B4-BE49-F238E27FC236}">
                    <a16:creationId xmlns:a16="http://schemas.microsoft.com/office/drawing/2014/main" id="{10006CEF-58A7-2D63-F253-FA951CF7A61D}"/>
                  </a:ext>
                </a:extLst>
              </p:cNvPr>
              <p:cNvSpPr/>
              <p:nvPr/>
            </p:nvSpPr>
            <p:spPr>
              <a:xfrm rot="5743566">
                <a:off x="6366770" y="488265"/>
                <a:ext cx="889603" cy="2164104"/>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a:extLst>
                  <a:ext uri="{FF2B5EF4-FFF2-40B4-BE49-F238E27FC236}">
                    <a16:creationId xmlns:a16="http://schemas.microsoft.com/office/drawing/2014/main" id="{2C67B637-99EA-0F69-67FD-E999D83B2DBB}"/>
                  </a:ext>
                </a:extLst>
              </p:cNvPr>
              <p:cNvSpPr/>
              <p:nvPr/>
            </p:nvSpPr>
            <p:spPr>
              <a:xfrm rot="5743566">
                <a:off x="6435673" y="421779"/>
                <a:ext cx="730030" cy="2053315"/>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24">
                <a:extLst>
                  <a:ext uri="{FF2B5EF4-FFF2-40B4-BE49-F238E27FC236}">
                    <a16:creationId xmlns:a16="http://schemas.microsoft.com/office/drawing/2014/main" id="{5DEE0711-1B8C-EE65-96BD-81F5AB3AAEDC}"/>
                  </a:ext>
                </a:extLst>
              </p:cNvPr>
              <p:cNvGrpSpPr/>
              <p:nvPr/>
            </p:nvGrpSpPr>
            <p:grpSpPr>
              <a:xfrm>
                <a:off x="6062459" y="1508049"/>
                <a:ext cx="1390420" cy="406666"/>
                <a:chOff x="7557386" y="1121682"/>
                <a:chExt cx="1272905" cy="371557"/>
              </a:xfrm>
            </p:grpSpPr>
            <p:grpSp>
              <p:nvGrpSpPr>
                <p:cNvPr id="20" name="Group 110">
                  <a:extLst>
                    <a:ext uri="{FF2B5EF4-FFF2-40B4-BE49-F238E27FC236}">
                      <a16:creationId xmlns:a16="http://schemas.microsoft.com/office/drawing/2014/main" id="{193A61C9-6C84-814D-BBC6-55047D47BAF0}"/>
                    </a:ext>
                  </a:extLst>
                </p:cNvPr>
                <p:cNvGrpSpPr/>
                <p:nvPr/>
              </p:nvGrpSpPr>
              <p:grpSpPr>
                <a:xfrm rot="401849">
                  <a:off x="7557386" y="1163079"/>
                  <a:ext cx="359190" cy="254000"/>
                  <a:chOff x="8077200" y="2590800"/>
                  <a:chExt cx="687114" cy="838200"/>
                </a:xfrm>
              </p:grpSpPr>
              <p:sp>
                <p:nvSpPr>
                  <p:cNvPr id="30" name="Oval 29">
                    <a:extLst>
                      <a:ext uri="{FF2B5EF4-FFF2-40B4-BE49-F238E27FC236}">
                        <a16:creationId xmlns:a16="http://schemas.microsoft.com/office/drawing/2014/main" id="{66F4B988-1593-7823-675D-EA28D5254E28}"/>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210">
                    <a:extLst>
                      <a:ext uri="{FF2B5EF4-FFF2-40B4-BE49-F238E27FC236}">
                        <a16:creationId xmlns:a16="http://schemas.microsoft.com/office/drawing/2014/main" id="{C904D685-CD91-3957-4899-BE9E755B8860}"/>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3">
                  <a:extLst>
                    <a:ext uri="{FF2B5EF4-FFF2-40B4-BE49-F238E27FC236}">
                      <a16:creationId xmlns:a16="http://schemas.microsoft.com/office/drawing/2014/main" id="{78D12294-6809-4E3D-7B77-20BFCFA54A1F}"/>
                    </a:ext>
                  </a:extLst>
                </p:cNvPr>
                <p:cNvGrpSpPr/>
                <p:nvPr/>
              </p:nvGrpSpPr>
              <p:grpSpPr>
                <a:xfrm rot="401849">
                  <a:off x="7854102" y="1121682"/>
                  <a:ext cx="358503" cy="254000"/>
                  <a:chOff x="8077200" y="2590800"/>
                  <a:chExt cx="685800" cy="838200"/>
                </a:xfrm>
              </p:grpSpPr>
              <p:sp>
                <p:nvSpPr>
                  <p:cNvPr id="28" name="Oval 27">
                    <a:extLst>
                      <a:ext uri="{FF2B5EF4-FFF2-40B4-BE49-F238E27FC236}">
                        <a16:creationId xmlns:a16="http://schemas.microsoft.com/office/drawing/2014/main" id="{79168379-423E-BD04-8ECF-F2F8A00B0D7E}"/>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08">
                    <a:extLst>
                      <a:ext uri="{FF2B5EF4-FFF2-40B4-BE49-F238E27FC236}">
                        <a16:creationId xmlns:a16="http://schemas.microsoft.com/office/drawing/2014/main" id="{16D2D1EA-EE30-249A-BED2-1AF5DFCC1B39}"/>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6">
                  <a:extLst>
                    <a:ext uri="{FF2B5EF4-FFF2-40B4-BE49-F238E27FC236}">
                      <a16:creationId xmlns:a16="http://schemas.microsoft.com/office/drawing/2014/main" id="{A229FA8F-3D1D-AC86-47C8-DC3D296367C7}"/>
                    </a:ext>
                  </a:extLst>
                </p:cNvPr>
                <p:cNvGrpSpPr/>
                <p:nvPr/>
              </p:nvGrpSpPr>
              <p:grpSpPr>
                <a:xfrm rot="401849">
                  <a:off x="8150815" y="1156524"/>
                  <a:ext cx="358503" cy="254000"/>
                  <a:chOff x="8077200" y="2590800"/>
                  <a:chExt cx="685800" cy="838200"/>
                </a:xfrm>
              </p:grpSpPr>
              <p:sp>
                <p:nvSpPr>
                  <p:cNvPr id="26" name="Oval 25">
                    <a:extLst>
                      <a:ext uri="{FF2B5EF4-FFF2-40B4-BE49-F238E27FC236}">
                        <a16:creationId xmlns:a16="http://schemas.microsoft.com/office/drawing/2014/main" id="{228C1782-D5B3-3308-9E36-2A8735D855D0}"/>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206">
                    <a:extLst>
                      <a:ext uri="{FF2B5EF4-FFF2-40B4-BE49-F238E27FC236}">
                        <a16:creationId xmlns:a16="http://schemas.microsoft.com/office/drawing/2014/main" id="{8AB8BBBF-DC74-5767-DFB6-30872E7A1505}"/>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19">
                  <a:extLst>
                    <a:ext uri="{FF2B5EF4-FFF2-40B4-BE49-F238E27FC236}">
                      <a16:creationId xmlns:a16="http://schemas.microsoft.com/office/drawing/2014/main" id="{E64407F2-07BF-D7BE-029F-9EC0B03148B4}"/>
                    </a:ext>
                  </a:extLst>
                </p:cNvPr>
                <p:cNvGrpSpPr/>
                <p:nvPr/>
              </p:nvGrpSpPr>
              <p:grpSpPr>
                <a:xfrm rot="401849">
                  <a:off x="8471788" y="1239239"/>
                  <a:ext cx="358503" cy="254000"/>
                  <a:chOff x="8077200" y="2590800"/>
                  <a:chExt cx="685800" cy="838200"/>
                </a:xfrm>
              </p:grpSpPr>
              <p:sp>
                <p:nvSpPr>
                  <p:cNvPr id="24" name="Oval 23">
                    <a:extLst>
                      <a:ext uri="{FF2B5EF4-FFF2-40B4-BE49-F238E27FC236}">
                        <a16:creationId xmlns:a16="http://schemas.microsoft.com/office/drawing/2014/main" id="{52A4C65B-2DBD-0184-473B-9F6ABB0F04BD}"/>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204">
                    <a:extLst>
                      <a:ext uri="{FF2B5EF4-FFF2-40B4-BE49-F238E27FC236}">
                        <a16:creationId xmlns:a16="http://schemas.microsoft.com/office/drawing/2014/main" id="{FD816246-BD3E-B3B0-821C-CDBEAC7DC8A6}"/>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9" name="Group 38">
            <a:extLst>
              <a:ext uri="{FF2B5EF4-FFF2-40B4-BE49-F238E27FC236}">
                <a16:creationId xmlns:a16="http://schemas.microsoft.com/office/drawing/2014/main" id="{7F2B19DB-786F-26FE-BD33-07D15780E270}"/>
              </a:ext>
            </a:extLst>
          </p:cNvPr>
          <p:cNvGrpSpPr/>
          <p:nvPr/>
        </p:nvGrpSpPr>
        <p:grpSpPr>
          <a:xfrm>
            <a:off x="4981974" y="3380469"/>
            <a:ext cx="2023008" cy="2332630"/>
            <a:chOff x="71718" y="1058266"/>
            <a:chExt cx="3056989" cy="4634322"/>
          </a:xfrm>
        </p:grpSpPr>
        <p:grpSp>
          <p:nvGrpSpPr>
            <p:cNvPr id="40" name="Group 13">
              <a:extLst>
                <a:ext uri="{FF2B5EF4-FFF2-40B4-BE49-F238E27FC236}">
                  <a16:creationId xmlns:a16="http://schemas.microsoft.com/office/drawing/2014/main" id="{097C78DF-6C9A-EA02-9E67-8AFBF52FD4F7}"/>
                </a:ext>
              </a:extLst>
            </p:cNvPr>
            <p:cNvGrpSpPr/>
            <p:nvPr/>
          </p:nvGrpSpPr>
          <p:grpSpPr>
            <a:xfrm>
              <a:off x="71718" y="1120588"/>
              <a:ext cx="3048000" cy="4572000"/>
              <a:chOff x="838200" y="1066800"/>
              <a:chExt cx="2438400" cy="3352800"/>
            </a:xfrm>
          </p:grpSpPr>
          <p:sp>
            <p:nvSpPr>
              <p:cNvPr id="42" name="Rounded Rectangle 61">
                <a:extLst>
                  <a:ext uri="{FF2B5EF4-FFF2-40B4-BE49-F238E27FC236}">
                    <a16:creationId xmlns:a16="http://schemas.microsoft.com/office/drawing/2014/main" id="{03F03D61-747D-90CE-892D-F8A273E74EC2}"/>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
                <a:extLst>
                  <a:ext uri="{FF2B5EF4-FFF2-40B4-BE49-F238E27FC236}">
                    <a16:creationId xmlns:a16="http://schemas.microsoft.com/office/drawing/2014/main" id="{A8A5494E-8B4F-A2D4-91AB-D419A73F4ED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3">
                <a:extLst>
                  <a:ext uri="{FF2B5EF4-FFF2-40B4-BE49-F238E27FC236}">
                    <a16:creationId xmlns:a16="http://schemas.microsoft.com/office/drawing/2014/main" id="{3AE2C3E7-92A8-B913-4BBD-F49A77013371}"/>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
                <a:extLst>
                  <a:ext uri="{FF2B5EF4-FFF2-40B4-BE49-F238E27FC236}">
                    <a16:creationId xmlns:a16="http://schemas.microsoft.com/office/drawing/2014/main" id="{E51D453B-EFF3-4FC5-0229-766FB468912C}"/>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5">
                <a:extLst>
                  <a:ext uri="{FF2B5EF4-FFF2-40B4-BE49-F238E27FC236}">
                    <a16:creationId xmlns:a16="http://schemas.microsoft.com/office/drawing/2014/main" id="{419D7E4D-B13E-AADD-1557-67ACF5903A94}"/>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6">
                <a:extLst>
                  <a:ext uri="{FF2B5EF4-FFF2-40B4-BE49-F238E27FC236}">
                    <a16:creationId xmlns:a16="http://schemas.microsoft.com/office/drawing/2014/main" id="{88B3FC8B-2277-2F36-C5EF-98E63BC6C495}"/>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
                <a:extLst>
                  <a:ext uri="{FF2B5EF4-FFF2-40B4-BE49-F238E27FC236}">
                    <a16:creationId xmlns:a16="http://schemas.microsoft.com/office/drawing/2014/main" id="{D34960A2-AA66-B356-D1E6-487A9967DBD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Plaque 8">
                <a:extLst>
                  <a:ext uri="{FF2B5EF4-FFF2-40B4-BE49-F238E27FC236}">
                    <a16:creationId xmlns:a16="http://schemas.microsoft.com/office/drawing/2014/main" id="{B07317F8-C1D3-B869-A15D-D359C26D3E0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aque 9">
                <a:extLst>
                  <a:ext uri="{FF2B5EF4-FFF2-40B4-BE49-F238E27FC236}">
                    <a16:creationId xmlns:a16="http://schemas.microsoft.com/office/drawing/2014/main" id="{E0BE434C-21E4-0785-DCCE-615CE933C7F4}"/>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laque 10">
                <a:extLst>
                  <a:ext uri="{FF2B5EF4-FFF2-40B4-BE49-F238E27FC236}">
                    <a16:creationId xmlns:a16="http://schemas.microsoft.com/office/drawing/2014/main" id="{C145A712-F4A0-8C71-783B-41209DD5AF0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03F27712-9D97-92EB-E663-F13B824D7478}"/>
                </a:ext>
              </a:extLst>
            </p:cNvPr>
            <p:cNvSpPr txBox="1"/>
            <p:nvPr/>
          </p:nvSpPr>
          <p:spPr>
            <a:xfrm>
              <a:off x="749052" y="1058266"/>
              <a:ext cx="2379655" cy="672618"/>
            </a:xfrm>
            <a:prstGeom prst="rect">
              <a:avLst/>
            </a:prstGeom>
            <a:noFill/>
          </p:spPr>
          <p:txBody>
            <a:bodyPr wrap="square" rtlCol="0">
              <a:spAutoFit/>
            </a:bodyPr>
            <a:lstStyle/>
            <a:p>
              <a:pPr algn="ctr"/>
              <a:endParaRPr lang="en-US" sz="1600" b="1" dirty="0">
                <a:solidFill>
                  <a:schemeClr val="bg2">
                    <a:lumMod val="25000"/>
                  </a:schemeClr>
                </a:solidFill>
                <a:latin typeface="Tempus Sans ITC" pitchFamily="82" charset="0"/>
              </a:endParaRPr>
            </a:p>
          </p:txBody>
        </p:sp>
      </p:grpSp>
      <p:grpSp>
        <p:nvGrpSpPr>
          <p:cNvPr id="52" name="Group 7">
            <a:extLst>
              <a:ext uri="{FF2B5EF4-FFF2-40B4-BE49-F238E27FC236}">
                <a16:creationId xmlns:a16="http://schemas.microsoft.com/office/drawing/2014/main" id="{09765F27-33AF-4F53-E0F6-C90CA152A479}"/>
              </a:ext>
            </a:extLst>
          </p:cNvPr>
          <p:cNvGrpSpPr/>
          <p:nvPr/>
        </p:nvGrpSpPr>
        <p:grpSpPr>
          <a:xfrm>
            <a:off x="1595456" y="1241923"/>
            <a:ext cx="2277533" cy="4730263"/>
            <a:chOff x="5187480" y="1682279"/>
            <a:chExt cx="2971800" cy="6075847"/>
          </a:xfrm>
        </p:grpSpPr>
        <p:sp>
          <p:nvSpPr>
            <p:cNvPr id="53" name="Rounded Rectangle 6">
              <a:extLst>
                <a:ext uri="{FF2B5EF4-FFF2-40B4-BE49-F238E27FC236}">
                  <a16:creationId xmlns:a16="http://schemas.microsoft.com/office/drawing/2014/main" id="{C856FAEE-7029-8992-24BB-530A8AD4794B}"/>
                </a:ext>
              </a:extLst>
            </p:cNvPr>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
              <a:extLst>
                <a:ext uri="{FF2B5EF4-FFF2-40B4-BE49-F238E27FC236}">
                  <a16:creationId xmlns:a16="http://schemas.microsoft.com/office/drawing/2014/main" id="{62E28CD6-D6D1-0B24-F059-17492B371187}"/>
                </a:ext>
              </a:extLst>
            </p:cNvPr>
            <p:cNvSpPr/>
            <p:nvPr/>
          </p:nvSpPr>
          <p:spPr>
            <a:xfrm rot="18902810">
              <a:off x="5187480" y="1682279"/>
              <a:ext cx="2971800" cy="2971800"/>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057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D2850A-5EEF-4690-8FF6-0D793B667C11}"/>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The House of Israel</a:t>
            </a:r>
          </a:p>
        </p:txBody>
      </p:sp>
      <p:sp>
        <p:nvSpPr>
          <p:cNvPr id="5" name="TextBox 4"/>
          <p:cNvSpPr txBox="1"/>
          <p:nvPr/>
        </p:nvSpPr>
        <p:spPr>
          <a:xfrm>
            <a:off x="8253245" y="6488668"/>
            <a:ext cx="3733800" cy="369332"/>
          </a:xfrm>
          <a:prstGeom prst="rect">
            <a:avLst/>
          </a:prstGeom>
          <a:noFill/>
        </p:spPr>
        <p:txBody>
          <a:bodyPr wrap="square" rtlCol="0">
            <a:spAutoFit/>
          </a:bodyPr>
          <a:lstStyle/>
          <a:p>
            <a:pPr algn="r"/>
            <a:r>
              <a:rPr lang="en-US" dirty="0"/>
              <a:t>3 Nephi 20:11-12</a:t>
            </a:r>
          </a:p>
        </p:txBody>
      </p:sp>
      <p:sp>
        <p:nvSpPr>
          <p:cNvPr id="9" name="Rectangle 8"/>
          <p:cNvSpPr/>
          <p:nvPr/>
        </p:nvSpPr>
        <p:spPr>
          <a:xfrm>
            <a:off x="2057400" y="1066800"/>
            <a:ext cx="4114800" cy="2862322"/>
          </a:xfrm>
          <a:prstGeom prst="rect">
            <a:avLst/>
          </a:prstGeom>
        </p:spPr>
        <p:txBody>
          <a:bodyPr wrap="square">
            <a:spAutoFit/>
          </a:bodyPr>
          <a:lstStyle/>
          <a:p>
            <a:r>
              <a:rPr lang="en-US" dirty="0"/>
              <a:t>“By divine command the name [Israel] was applied to the 12 tribes collectively. (Gen 49:28; Ex. 3:36) Hundreds of millions of persons have thus been Israelites, heirs of the promises made to their fathers. This great host, called while on earth to be a peculiar people. Were also a separate and distinct group in the pre-existence.”</a:t>
            </a:r>
          </a:p>
          <a:p>
            <a:r>
              <a:rPr lang="en-US" sz="1200" dirty="0"/>
              <a:t>Bruce R. McConkie</a:t>
            </a:r>
          </a:p>
        </p:txBody>
      </p:sp>
      <p:sp>
        <p:nvSpPr>
          <p:cNvPr id="8" name="Rectangle 7"/>
          <p:cNvSpPr/>
          <p:nvPr/>
        </p:nvSpPr>
        <p:spPr>
          <a:xfrm>
            <a:off x="6477000" y="4267200"/>
            <a:ext cx="3429000" cy="1815882"/>
          </a:xfrm>
          <a:prstGeom prst="rect">
            <a:avLst/>
          </a:prstGeom>
        </p:spPr>
        <p:txBody>
          <a:bodyPr wrap="square">
            <a:spAutoFit/>
          </a:bodyPr>
          <a:lstStyle/>
          <a:p>
            <a:r>
              <a:rPr lang="en-US" sz="2000" dirty="0"/>
              <a:t>To be fulfilled in the last days:</a:t>
            </a:r>
          </a:p>
          <a:p>
            <a:r>
              <a:rPr lang="en-US" sz="2000" dirty="0"/>
              <a:t>“when the words of Isaiah are fulfilled, then God’s covenant with the house of Israel is fulfilled.”</a:t>
            </a:r>
          </a:p>
          <a:p>
            <a:r>
              <a:rPr lang="en-US" sz="1200" dirty="0"/>
              <a:t>Victor L. Ludlow</a:t>
            </a:r>
          </a:p>
        </p:txBody>
      </p:sp>
      <p:pic>
        <p:nvPicPr>
          <p:cNvPr id="3" name="Picture 2">
            <a:extLst>
              <a:ext uri="{FF2B5EF4-FFF2-40B4-BE49-F238E27FC236}">
                <a16:creationId xmlns:a16="http://schemas.microsoft.com/office/drawing/2014/main" id="{1AA4D632-BB0D-4A0C-8FF2-6B21D08EA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577" y="822802"/>
            <a:ext cx="2943336" cy="3064295"/>
          </a:xfrm>
          <a:prstGeom prst="rect">
            <a:avLst/>
          </a:prstGeom>
        </p:spPr>
      </p:pic>
      <p:pic>
        <p:nvPicPr>
          <p:cNvPr id="6" name="Picture 5">
            <a:extLst>
              <a:ext uri="{FF2B5EF4-FFF2-40B4-BE49-F238E27FC236}">
                <a16:creationId xmlns:a16="http://schemas.microsoft.com/office/drawing/2014/main" id="{ADA79899-A912-4750-B26F-549A6AFEF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23097"/>
            <a:ext cx="1039906" cy="1451535"/>
          </a:xfrm>
          <a:prstGeom prst="rect">
            <a:avLst/>
          </a:prstGeom>
        </p:spPr>
      </p:pic>
      <p:pic>
        <p:nvPicPr>
          <p:cNvPr id="12" name="Picture 11">
            <a:extLst>
              <a:ext uri="{FF2B5EF4-FFF2-40B4-BE49-F238E27FC236}">
                <a16:creationId xmlns:a16="http://schemas.microsoft.com/office/drawing/2014/main" id="{9C6FC84E-E33A-446A-8878-82A9503DA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726" y="4516372"/>
            <a:ext cx="1134485" cy="1247933"/>
          </a:xfrm>
          <a:prstGeom prst="rect">
            <a:avLst/>
          </a:prstGeom>
        </p:spPr>
      </p:pic>
      <p:pic>
        <p:nvPicPr>
          <p:cNvPr id="7" name="Picture 6" descr="A cityscape with a dome and buildings&#10;&#10;Description automatically generated">
            <a:extLst>
              <a:ext uri="{FF2B5EF4-FFF2-40B4-BE49-F238E27FC236}">
                <a16:creationId xmlns:a16="http://schemas.microsoft.com/office/drawing/2014/main" id="{A42D69AD-3828-5717-5E56-413C633E0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027" y="3887097"/>
            <a:ext cx="3889761" cy="2917321"/>
          </a:xfrm>
          <a:prstGeom prst="rect">
            <a:avLst/>
          </a:prstGeom>
        </p:spPr>
      </p:pic>
    </p:spTree>
    <p:extLst>
      <p:ext uri="{BB962C8B-B14F-4D97-AF65-F5344CB8AC3E}">
        <p14:creationId xmlns:p14="http://schemas.microsoft.com/office/powerpoint/2010/main" val="22631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1D0CF8-6A46-4D5C-89EE-2F54671019EB}"/>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The Scattered to be Gathered</a:t>
            </a:r>
          </a:p>
        </p:txBody>
      </p:sp>
      <p:sp>
        <p:nvSpPr>
          <p:cNvPr id="5" name="TextBox 4"/>
          <p:cNvSpPr txBox="1"/>
          <p:nvPr/>
        </p:nvSpPr>
        <p:spPr>
          <a:xfrm>
            <a:off x="8184495" y="6469229"/>
            <a:ext cx="3733800" cy="369332"/>
          </a:xfrm>
          <a:prstGeom prst="rect">
            <a:avLst/>
          </a:prstGeom>
          <a:noFill/>
        </p:spPr>
        <p:txBody>
          <a:bodyPr wrap="square" rtlCol="0">
            <a:spAutoFit/>
          </a:bodyPr>
          <a:lstStyle/>
          <a:p>
            <a:pPr algn="r"/>
            <a:r>
              <a:rPr lang="en-US" dirty="0"/>
              <a:t>3 Nephi 20:13</a:t>
            </a:r>
          </a:p>
        </p:txBody>
      </p:sp>
      <p:sp>
        <p:nvSpPr>
          <p:cNvPr id="9" name="Rectangle 8"/>
          <p:cNvSpPr/>
          <p:nvPr/>
        </p:nvSpPr>
        <p:spPr>
          <a:xfrm>
            <a:off x="342452" y="909918"/>
            <a:ext cx="5533913" cy="3600986"/>
          </a:xfrm>
          <a:prstGeom prst="rect">
            <a:avLst/>
          </a:prstGeom>
        </p:spPr>
        <p:txBody>
          <a:bodyPr wrap="square">
            <a:spAutoFit/>
          </a:bodyPr>
          <a:lstStyle/>
          <a:p>
            <a:r>
              <a:rPr lang="en-US" dirty="0"/>
              <a:t>“How is it that they shall be gathered?</a:t>
            </a:r>
          </a:p>
          <a:p>
            <a:endParaRPr lang="en-US" dirty="0"/>
          </a:p>
          <a:p>
            <a:r>
              <a:rPr lang="en-US" dirty="0"/>
              <a:t>By coming to the knowledge of the Lord their God, who hath redeemed them.</a:t>
            </a:r>
          </a:p>
          <a:p>
            <a:endParaRPr lang="en-US" dirty="0"/>
          </a:p>
          <a:p>
            <a:r>
              <a:rPr lang="en-US" dirty="0"/>
              <a:t>1</a:t>
            </a:r>
            <a:r>
              <a:rPr lang="en-US" baseline="30000" dirty="0"/>
              <a:t>st</a:t>
            </a:r>
            <a:r>
              <a:rPr lang="en-US" dirty="0"/>
              <a:t> spiritual to Christ—his gospel and His true Church</a:t>
            </a:r>
          </a:p>
          <a:p>
            <a:endParaRPr lang="en-US" dirty="0"/>
          </a:p>
          <a:p>
            <a:r>
              <a:rPr lang="en-US" dirty="0"/>
              <a:t>Salvation is not a place, but in a person, the person of Christ</a:t>
            </a:r>
          </a:p>
          <a:p>
            <a:endParaRPr lang="en-US" dirty="0"/>
          </a:p>
          <a:p>
            <a:r>
              <a:rPr lang="en-US" dirty="0"/>
              <a:t>We might find that prior to or during the Millennium there would be other scriptural records come forth.</a:t>
            </a:r>
          </a:p>
          <a:p>
            <a:r>
              <a:rPr lang="en-US" sz="1200" dirty="0"/>
              <a:t>JFM and RLM</a:t>
            </a:r>
          </a:p>
        </p:txBody>
      </p:sp>
      <p:sp>
        <p:nvSpPr>
          <p:cNvPr id="8" name="Rectangle 7"/>
          <p:cNvSpPr/>
          <p:nvPr/>
        </p:nvSpPr>
        <p:spPr>
          <a:xfrm>
            <a:off x="5948979" y="4246582"/>
            <a:ext cx="4284233" cy="2154436"/>
          </a:xfrm>
          <a:prstGeom prst="rect">
            <a:avLst/>
          </a:prstGeom>
        </p:spPr>
        <p:txBody>
          <a:bodyPr wrap="square">
            <a:spAutoFit/>
          </a:bodyPr>
          <a:lstStyle/>
          <a:p>
            <a:r>
              <a:rPr lang="en-US" sz="2000" dirty="0"/>
              <a:t>“…Lost books are among the treasures yet to come forth…there will also be many more nourishing and inspiring scriptures. </a:t>
            </a:r>
          </a:p>
          <a:p>
            <a:r>
              <a:rPr lang="en-US" sz="2000" dirty="0"/>
              <a:t>However, we must first feast worthily upon that which we already have!”</a:t>
            </a:r>
          </a:p>
          <a:p>
            <a:r>
              <a:rPr lang="en-US" sz="1400" dirty="0"/>
              <a:t>Neal A. Maxwell</a:t>
            </a:r>
          </a:p>
        </p:txBody>
      </p:sp>
      <p:pic>
        <p:nvPicPr>
          <p:cNvPr id="3" name="Picture 2">
            <a:extLst>
              <a:ext uri="{FF2B5EF4-FFF2-40B4-BE49-F238E27FC236}">
                <a16:creationId xmlns:a16="http://schemas.microsoft.com/office/drawing/2014/main" id="{95EE4097-A165-45F5-87B7-062100E4D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315" y="861684"/>
            <a:ext cx="2570629" cy="3141880"/>
          </a:xfrm>
          <a:prstGeom prst="rect">
            <a:avLst/>
          </a:prstGeom>
        </p:spPr>
      </p:pic>
      <p:pic>
        <p:nvPicPr>
          <p:cNvPr id="11" name="Picture 10">
            <a:extLst>
              <a:ext uri="{FF2B5EF4-FFF2-40B4-BE49-F238E27FC236}">
                <a16:creationId xmlns:a16="http://schemas.microsoft.com/office/drawing/2014/main" id="{4ACE270A-527C-4ED3-94FE-02F4910A9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106" y="4376146"/>
            <a:ext cx="3824409" cy="2372102"/>
          </a:xfrm>
          <a:prstGeom prst="rect">
            <a:avLst/>
          </a:prstGeom>
        </p:spPr>
      </p:pic>
      <p:pic>
        <p:nvPicPr>
          <p:cNvPr id="6" name="Picture 5">
            <a:extLst>
              <a:ext uri="{FF2B5EF4-FFF2-40B4-BE49-F238E27FC236}">
                <a16:creationId xmlns:a16="http://schemas.microsoft.com/office/drawing/2014/main" id="{A6A0B397-DD46-43A6-A184-5CC4F3D6137A}"/>
              </a:ext>
            </a:extLst>
          </p:cNvPr>
          <p:cNvPicPr>
            <a:picLocks noChangeAspect="1"/>
          </p:cNvPicPr>
          <p:nvPr/>
        </p:nvPicPr>
        <p:blipFill rotWithShape="1">
          <a:blip r:embed="rId4">
            <a:extLst>
              <a:ext uri="{28A0092B-C50C-407E-A947-70E740481C1C}">
                <a14:useLocalDpi xmlns:a14="http://schemas.microsoft.com/office/drawing/2010/main" val="0"/>
              </a:ext>
            </a:extLst>
          </a:blip>
          <a:srcRect t="2721" b="6679"/>
          <a:stretch/>
        </p:blipFill>
        <p:spPr>
          <a:xfrm>
            <a:off x="259978" y="107741"/>
            <a:ext cx="1272986" cy="842354"/>
          </a:xfrm>
          <a:prstGeom prst="rect">
            <a:avLst/>
          </a:prstGeom>
        </p:spPr>
      </p:pic>
      <p:pic>
        <p:nvPicPr>
          <p:cNvPr id="12" name="Picture 11">
            <a:extLst>
              <a:ext uri="{FF2B5EF4-FFF2-40B4-BE49-F238E27FC236}">
                <a16:creationId xmlns:a16="http://schemas.microsoft.com/office/drawing/2014/main" id="{5A807A13-6F66-4112-BF77-4C705D7FF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3223" y="4673416"/>
            <a:ext cx="1202196" cy="1504545"/>
          </a:xfrm>
          <a:prstGeom prst="rect">
            <a:avLst/>
          </a:prstGeom>
        </p:spPr>
      </p:pic>
      <p:grpSp>
        <p:nvGrpSpPr>
          <p:cNvPr id="13" name="Group 3">
            <a:extLst>
              <a:ext uri="{FF2B5EF4-FFF2-40B4-BE49-F238E27FC236}">
                <a16:creationId xmlns:a16="http://schemas.microsoft.com/office/drawing/2014/main" id="{237BB0E1-E9A5-42A9-8793-0F4BA521697E}"/>
              </a:ext>
            </a:extLst>
          </p:cNvPr>
          <p:cNvGrpSpPr/>
          <p:nvPr/>
        </p:nvGrpSpPr>
        <p:grpSpPr>
          <a:xfrm>
            <a:off x="9610164" y="1241604"/>
            <a:ext cx="2076795" cy="2301261"/>
            <a:chOff x="71718" y="1120588"/>
            <a:chExt cx="3138267" cy="4572000"/>
          </a:xfrm>
        </p:grpSpPr>
        <p:grpSp>
          <p:nvGrpSpPr>
            <p:cNvPr id="14" name="Group 13">
              <a:extLst>
                <a:ext uri="{FF2B5EF4-FFF2-40B4-BE49-F238E27FC236}">
                  <a16:creationId xmlns:a16="http://schemas.microsoft.com/office/drawing/2014/main" id="{480F1A2E-1AC0-470A-9881-6767B43031A1}"/>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8C011754-9777-4C28-9E1D-CAD660ECDF8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A68C80B8-FB07-413A-A0CC-46FF1ED4B56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82BBE1DD-7DA3-4C1B-A237-77DA4D3A276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0152AA3C-7A61-4312-94A2-06A7AB8D402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A217B764-5691-4F4B-BD84-1FAB0185C1CB}"/>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B6D626BA-6FFE-436F-A6A3-C8996BCFB58A}"/>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00AADD4F-A9F8-4DAD-B32F-3F1B1A9DF53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293175F6-F873-4F04-AF08-F928331B480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58A25131-C23D-4FA5-A9FF-8ACECDED361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43365EA6-894C-4067-960A-410AB9CE8AB0}"/>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EFA9276-6C22-425C-98BE-9224EC634470}"/>
                </a:ext>
              </a:extLst>
            </p:cNvPr>
            <p:cNvSpPr txBox="1"/>
            <p:nvPr/>
          </p:nvSpPr>
          <p:spPr>
            <a:xfrm>
              <a:off x="830330" y="1574772"/>
              <a:ext cx="2379655" cy="3485384"/>
            </a:xfrm>
            <a:prstGeom prst="rect">
              <a:avLst/>
            </a:prstGeom>
            <a:noFill/>
          </p:spPr>
          <p:txBody>
            <a:bodyPr wrap="square" rtlCol="0">
              <a:spAutoFit/>
            </a:bodyPr>
            <a:lstStyle/>
            <a:p>
              <a:pPr algn="ctr"/>
              <a:r>
                <a:rPr lang="en-US" b="1" dirty="0"/>
                <a:t>God will fulfill His covenant to gather the house of Israel in the last days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7756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ntr" presetSubtype="0" fill="hold" nodeType="with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1D0CF8-6A46-4D5C-89EE-2F54671019EB}"/>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A Young Lion Among the Flocks of Sheep</a:t>
            </a:r>
          </a:p>
        </p:txBody>
      </p:sp>
      <p:sp>
        <p:nvSpPr>
          <p:cNvPr id="5" name="TextBox 4"/>
          <p:cNvSpPr txBox="1"/>
          <p:nvPr/>
        </p:nvSpPr>
        <p:spPr>
          <a:xfrm>
            <a:off x="8305800" y="6445431"/>
            <a:ext cx="3733800" cy="369332"/>
          </a:xfrm>
          <a:prstGeom prst="rect">
            <a:avLst/>
          </a:prstGeom>
          <a:noFill/>
        </p:spPr>
        <p:txBody>
          <a:bodyPr wrap="square" rtlCol="0">
            <a:spAutoFit/>
          </a:bodyPr>
          <a:lstStyle/>
          <a:p>
            <a:pPr algn="r"/>
            <a:r>
              <a:rPr lang="en-US" dirty="0"/>
              <a:t>3 Nephi 20:16-17</a:t>
            </a:r>
          </a:p>
        </p:txBody>
      </p:sp>
      <p:sp>
        <p:nvSpPr>
          <p:cNvPr id="9" name="Rectangle 8"/>
          <p:cNvSpPr/>
          <p:nvPr/>
        </p:nvSpPr>
        <p:spPr>
          <a:xfrm>
            <a:off x="485887" y="1367118"/>
            <a:ext cx="5090159" cy="5078313"/>
          </a:xfrm>
          <a:prstGeom prst="rect">
            <a:avLst/>
          </a:prstGeom>
        </p:spPr>
        <p:txBody>
          <a:bodyPr wrap="square">
            <a:spAutoFit/>
          </a:bodyPr>
          <a:lstStyle/>
          <a:p>
            <a:r>
              <a:rPr lang="en-US" i="1" dirty="0"/>
              <a:t>“These words of our Lord to the Nephites are quoted from Micah 5:8–9 and have reference to the desolations and ultimate burning that shall destroy the wicked at the Second Coming.</a:t>
            </a:r>
          </a:p>
          <a:p>
            <a:endParaRPr lang="en-US" i="1" dirty="0"/>
          </a:p>
          <a:p>
            <a:r>
              <a:rPr lang="en-US" i="1" dirty="0"/>
              <a:t>Except for a few who are the humble followers of Christ, the Gentiles will not repent. </a:t>
            </a:r>
          </a:p>
          <a:p>
            <a:endParaRPr lang="en-US" i="1" dirty="0"/>
          </a:p>
          <a:p>
            <a:r>
              <a:rPr lang="en-US" i="1" dirty="0"/>
              <a:t>They will revel in their abominations and sin against the restored gospel, and they will be burned by the brightness of our Lord’s coming while the righteous—here called the remnant of Jacob—shall abide the day. </a:t>
            </a:r>
          </a:p>
          <a:p>
            <a:endParaRPr lang="en-US" i="1" dirty="0"/>
          </a:p>
          <a:p>
            <a:r>
              <a:rPr lang="en-US" i="1" dirty="0"/>
              <a:t>And then, in the prophetic imagery, it will be as though the remnant of Israel overthrew their enemies as a young lion among the flocks of sheep.” </a:t>
            </a:r>
          </a:p>
          <a:p>
            <a:r>
              <a:rPr lang="en-US" i="1" dirty="0"/>
              <a:t>Bruce R. McConkie</a:t>
            </a:r>
            <a:endParaRPr lang="en-US" sz="1200" dirty="0"/>
          </a:p>
        </p:txBody>
      </p:sp>
      <p:pic>
        <p:nvPicPr>
          <p:cNvPr id="7" name="Picture 6">
            <a:extLst>
              <a:ext uri="{FF2B5EF4-FFF2-40B4-BE49-F238E27FC236}">
                <a16:creationId xmlns:a16="http://schemas.microsoft.com/office/drawing/2014/main" id="{D5F14E16-B9BA-494B-856A-B29716FD2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686" y="3578878"/>
            <a:ext cx="4286250" cy="2676525"/>
          </a:xfrm>
          <a:prstGeom prst="rect">
            <a:avLst/>
          </a:prstGeom>
        </p:spPr>
      </p:pic>
      <p:pic>
        <p:nvPicPr>
          <p:cNvPr id="27" name="Picture 26">
            <a:extLst>
              <a:ext uri="{FF2B5EF4-FFF2-40B4-BE49-F238E27FC236}">
                <a16:creationId xmlns:a16="http://schemas.microsoft.com/office/drawing/2014/main" id="{093079D9-5CDA-406F-A5F4-089F15BEC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624" y="840666"/>
            <a:ext cx="6355976" cy="2530473"/>
          </a:xfrm>
          <a:prstGeom prst="rect">
            <a:avLst/>
          </a:prstGeom>
        </p:spPr>
      </p:pic>
      <p:pic>
        <p:nvPicPr>
          <p:cNvPr id="28" name="Picture 27">
            <a:extLst>
              <a:ext uri="{FF2B5EF4-FFF2-40B4-BE49-F238E27FC236}">
                <a16:creationId xmlns:a16="http://schemas.microsoft.com/office/drawing/2014/main" id="{ECAD9F68-41E3-4ECB-A6C5-CDC72E1C0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47" y="88149"/>
            <a:ext cx="820220" cy="1144890"/>
          </a:xfrm>
          <a:prstGeom prst="rect">
            <a:avLst/>
          </a:prstGeom>
        </p:spPr>
      </p:pic>
    </p:spTree>
    <p:extLst>
      <p:ext uri="{BB962C8B-B14F-4D97-AF65-F5344CB8AC3E}">
        <p14:creationId xmlns:p14="http://schemas.microsoft.com/office/powerpoint/2010/main" val="23739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F0C37F-F381-4695-A241-58D150370D89}"/>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Sheaves, Horns, Hoofs, and Swords</a:t>
            </a:r>
          </a:p>
        </p:txBody>
      </p:sp>
      <p:sp>
        <p:nvSpPr>
          <p:cNvPr id="5" name="TextBox 4"/>
          <p:cNvSpPr txBox="1"/>
          <p:nvPr/>
        </p:nvSpPr>
        <p:spPr>
          <a:xfrm>
            <a:off x="8267700" y="6481226"/>
            <a:ext cx="3733800" cy="369332"/>
          </a:xfrm>
          <a:prstGeom prst="rect">
            <a:avLst/>
          </a:prstGeom>
          <a:noFill/>
        </p:spPr>
        <p:txBody>
          <a:bodyPr wrap="square" rtlCol="0">
            <a:spAutoFit/>
          </a:bodyPr>
          <a:lstStyle/>
          <a:p>
            <a:pPr algn="r"/>
            <a:r>
              <a:rPr lang="en-US" dirty="0"/>
              <a:t>3 Nephi 20:18-20 and </a:t>
            </a:r>
            <a:r>
              <a:rPr lang="en-US" sz="1200" dirty="0"/>
              <a:t>JFM and RLM</a:t>
            </a:r>
          </a:p>
        </p:txBody>
      </p:sp>
      <p:sp>
        <p:nvSpPr>
          <p:cNvPr id="9" name="Rectangle 8"/>
          <p:cNvSpPr/>
          <p:nvPr/>
        </p:nvSpPr>
        <p:spPr>
          <a:xfrm>
            <a:off x="1905000" y="914401"/>
            <a:ext cx="4114800" cy="1200329"/>
          </a:xfrm>
          <a:prstGeom prst="rect">
            <a:avLst/>
          </a:prstGeom>
        </p:spPr>
        <p:txBody>
          <a:bodyPr wrap="square">
            <a:spAutoFit/>
          </a:bodyPr>
          <a:lstStyle/>
          <a:p>
            <a:r>
              <a:rPr lang="en-US" dirty="0"/>
              <a:t>2</a:t>
            </a:r>
            <a:r>
              <a:rPr lang="en-US" baseline="30000" dirty="0"/>
              <a:t>nd</a:t>
            </a:r>
            <a:r>
              <a:rPr lang="en-US" dirty="0"/>
              <a:t> physical gathering—”The gathering of Israel during the thousand years of peace will be of a magnitude that is difficult for us in our present state to conceive.”</a:t>
            </a:r>
          </a:p>
        </p:txBody>
      </p:sp>
      <p:sp>
        <p:nvSpPr>
          <p:cNvPr id="8" name="Rectangle 7"/>
          <p:cNvSpPr/>
          <p:nvPr/>
        </p:nvSpPr>
        <p:spPr>
          <a:xfrm>
            <a:off x="6629400" y="990601"/>
            <a:ext cx="3429000" cy="1169551"/>
          </a:xfrm>
          <a:prstGeom prst="rect">
            <a:avLst/>
          </a:prstGeom>
        </p:spPr>
        <p:txBody>
          <a:bodyPr wrap="square">
            <a:spAutoFit/>
          </a:bodyPr>
          <a:lstStyle/>
          <a:p>
            <a:r>
              <a:rPr lang="en-US" sz="1400" dirty="0"/>
              <a:t>“…but the great body of the Jews who are there assembled will not receive Christ as their Redeemer until he comes himself and makes himself manifest unto them.”</a:t>
            </a:r>
          </a:p>
          <a:p>
            <a:r>
              <a:rPr lang="en-US" sz="1400" dirty="0"/>
              <a:t>Joseph Fielding Smith</a:t>
            </a:r>
          </a:p>
        </p:txBody>
      </p:sp>
      <p:sp>
        <p:nvSpPr>
          <p:cNvPr id="7" name="Rectangle 6"/>
          <p:cNvSpPr/>
          <p:nvPr/>
        </p:nvSpPr>
        <p:spPr>
          <a:xfrm>
            <a:off x="925158" y="4136315"/>
            <a:ext cx="3581400" cy="523220"/>
          </a:xfrm>
          <a:prstGeom prst="rect">
            <a:avLst/>
          </a:prstGeom>
        </p:spPr>
        <p:txBody>
          <a:bodyPr wrap="square">
            <a:spAutoFit/>
          </a:bodyPr>
          <a:lstStyle/>
          <a:p>
            <a:pPr fontAlgn="base"/>
            <a:r>
              <a:rPr lang="en-US" sz="2800" dirty="0">
                <a:latin typeface="Arial Narrow" pitchFamily="34" charset="0"/>
              </a:rPr>
              <a:t>Horn iron—hoofs brass</a:t>
            </a:r>
          </a:p>
        </p:txBody>
      </p:sp>
      <p:sp>
        <p:nvSpPr>
          <p:cNvPr id="10" name="Rectangle 9"/>
          <p:cNvSpPr/>
          <p:nvPr/>
        </p:nvSpPr>
        <p:spPr>
          <a:xfrm>
            <a:off x="841786" y="4713643"/>
            <a:ext cx="3429000" cy="2031325"/>
          </a:xfrm>
          <a:prstGeom prst="rect">
            <a:avLst/>
          </a:prstGeom>
        </p:spPr>
        <p:txBody>
          <a:bodyPr wrap="square">
            <a:spAutoFit/>
          </a:bodyPr>
          <a:lstStyle/>
          <a:p>
            <a:r>
              <a:rPr lang="en-US" sz="1400" dirty="0"/>
              <a:t>“Symbolic expressions of Might and power</a:t>
            </a:r>
          </a:p>
          <a:p>
            <a:r>
              <a:rPr lang="en-US" sz="1400" dirty="0"/>
              <a:t>The power of Christ and his destroying angels to cleanse the earth of all wicked persons and all wickedness,</a:t>
            </a:r>
          </a:p>
          <a:p>
            <a:endParaRPr lang="en-US" sz="1400" dirty="0"/>
          </a:p>
          <a:p>
            <a:r>
              <a:rPr lang="en-US" sz="1400" dirty="0"/>
              <a:t>Beat in pieces—those persons who have rejected the greater light of the gospel and gloried in their perversity.”</a:t>
            </a:r>
          </a:p>
          <a:p>
            <a:endParaRPr lang="en-US" sz="1400" dirty="0"/>
          </a:p>
        </p:txBody>
      </p:sp>
      <p:sp>
        <p:nvSpPr>
          <p:cNvPr id="11" name="Rectangle 10"/>
          <p:cNvSpPr/>
          <p:nvPr/>
        </p:nvSpPr>
        <p:spPr>
          <a:xfrm>
            <a:off x="6248400" y="2514600"/>
            <a:ext cx="3581400" cy="523220"/>
          </a:xfrm>
          <a:prstGeom prst="rect">
            <a:avLst/>
          </a:prstGeom>
        </p:spPr>
        <p:txBody>
          <a:bodyPr wrap="square">
            <a:spAutoFit/>
          </a:bodyPr>
          <a:lstStyle/>
          <a:p>
            <a:pPr fontAlgn="base"/>
            <a:r>
              <a:rPr lang="en-US" sz="2800" dirty="0">
                <a:latin typeface="Arial Narrow" pitchFamily="34" charset="0"/>
              </a:rPr>
              <a:t>Sword of Justice</a:t>
            </a:r>
          </a:p>
        </p:txBody>
      </p:sp>
      <p:sp>
        <p:nvSpPr>
          <p:cNvPr id="12" name="Rectangle 11"/>
          <p:cNvSpPr/>
          <p:nvPr/>
        </p:nvSpPr>
        <p:spPr>
          <a:xfrm>
            <a:off x="6553200" y="3200401"/>
            <a:ext cx="4805468" cy="923330"/>
          </a:xfrm>
          <a:prstGeom prst="rect">
            <a:avLst/>
          </a:prstGeom>
        </p:spPr>
        <p:txBody>
          <a:bodyPr wrap="square">
            <a:spAutoFit/>
          </a:bodyPr>
          <a:lstStyle/>
          <a:p>
            <a:r>
              <a:rPr lang="en-US" dirty="0"/>
              <a:t>Justice—wielded by the Almighty, shall fall upon the wayward and rebellious of all nations</a:t>
            </a:r>
          </a:p>
          <a:p>
            <a:endParaRPr lang="en-US" dirty="0"/>
          </a:p>
        </p:txBody>
      </p:sp>
      <p:pic>
        <p:nvPicPr>
          <p:cNvPr id="14" name="Picture 13" descr="Joseph Fielding Smith.jpg"/>
          <p:cNvPicPr>
            <a:picLocks noChangeAspect="1"/>
          </p:cNvPicPr>
          <p:nvPr/>
        </p:nvPicPr>
        <p:blipFill>
          <a:blip r:embed="rId2" cstate="print"/>
          <a:stretch>
            <a:fillRect/>
          </a:stretch>
        </p:blipFill>
        <p:spPr>
          <a:xfrm>
            <a:off x="8915401" y="1905001"/>
            <a:ext cx="808511" cy="1020135"/>
          </a:xfrm>
          <a:prstGeom prst="rect">
            <a:avLst/>
          </a:prstGeom>
        </p:spPr>
      </p:pic>
      <p:pic>
        <p:nvPicPr>
          <p:cNvPr id="3" name="Picture 2">
            <a:extLst>
              <a:ext uri="{FF2B5EF4-FFF2-40B4-BE49-F238E27FC236}">
                <a16:creationId xmlns:a16="http://schemas.microsoft.com/office/drawing/2014/main" id="{24B23A0E-F83A-419D-81E1-BB26E6548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515" y="4298239"/>
            <a:ext cx="3019425" cy="2057400"/>
          </a:xfrm>
          <a:prstGeom prst="rect">
            <a:avLst/>
          </a:prstGeom>
        </p:spPr>
      </p:pic>
      <p:pic>
        <p:nvPicPr>
          <p:cNvPr id="17" name="Picture 16">
            <a:extLst>
              <a:ext uri="{FF2B5EF4-FFF2-40B4-BE49-F238E27FC236}">
                <a16:creationId xmlns:a16="http://schemas.microsoft.com/office/drawing/2014/main" id="{C94B71E1-8842-4177-8C23-F962FF613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034" y="3959150"/>
            <a:ext cx="2731603" cy="2084229"/>
          </a:xfrm>
          <a:prstGeom prst="rect">
            <a:avLst/>
          </a:prstGeom>
        </p:spPr>
      </p:pic>
      <p:pic>
        <p:nvPicPr>
          <p:cNvPr id="19" name="Picture 18">
            <a:extLst>
              <a:ext uri="{FF2B5EF4-FFF2-40B4-BE49-F238E27FC236}">
                <a16:creationId xmlns:a16="http://schemas.microsoft.com/office/drawing/2014/main" id="{E3F4108C-B5EA-4DE0-B771-859B78F79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656" y="2094147"/>
            <a:ext cx="2914650" cy="2124075"/>
          </a:xfrm>
          <a:prstGeom prst="rect">
            <a:avLst/>
          </a:prstGeom>
        </p:spPr>
      </p:pic>
      <p:pic>
        <p:nvPicPr>
          <p:cNvPr id="16" name="Picture 15">
            <a:extLst>
              <a:ext uri="{FF2B5EF4-FFF2-40B4-BE49-F238E27FC236}">
                <a16:creationId xmlns:a16="http://schemas.microsoft.com/office/drawing/2014/main" id="{8B0A0A0C-4E69-49A4-B489-89ED8A6C01B9}"/>
              </a:ext>
            </a:extLst>
          </p:cNvPr>
          <p:cNvPicPr>
            <a:picLocks noChangeAspect="1"/>
          </p:cNvPicPr>
          <p:nvPr/>
        </p:nvPicPr>
        <p:blipFill rotWithShape="1">
          <a:blip r:embed="rId6">
            <a:extLst>
              <a:ext uri="{28A0092B-C50C-407E-A947-70E740481C1C}">
                <a14:useLocalDpi xmlns:a14="http://schemas.microsoft.com/office/drawing/2010/main" val="0"/>
              </a:ext>
            </a:extLst>
          </a:blip>
          <a:srcRect t="2721" b="6679"/>
          <a:stretch/>
        </p:blipFill>
        <p:spPr>
          <a:xfrm>
            <a:off x="259978" y="107741"/>
            <a:ext cx="1272986" cy="842354"/>
          </a:xfrm>
          <a:prstGeom prst="rect">
            <a:avLst/>
          </a:prstGeom>
        </p:spPr>
      </p:pic>
    </p:spTree>
    <p:extLst>
      <p:ext uri="{BB962C8B-B14F-4D97-AF65-F5344CB8AC3E}">
        <p14:creationId xmlns:p14="http://schemas.microsoft.com/office/powerpoint/2010/main" val="334105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7"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382D32-6486-4919-A706-34959F567ECD}"/>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The New Jerusalem</a:t>
            </a:r>
          </a:p>
        </p:txBody>
      </p:sp>
      <p:sp>
        <p:nvSpPr>
          <p:cNvPr id="5" name="TextBox 4"/>
          <p:cNvSpPr txBox="1"/>
          <p:nvPr/>
        </p:nvSpPr>
        <p:spPr>
          <a:xfrm>
            <a:off x="8292737" y="6527910"/>
            <a:ext cx="3733800" cy="369332"/>
          </a:xfrm>
          <a:prstGeom prst="rect">
            <a:avLst/>
          </a:prstGeom>
          <a:noFill/>
        </p:spPr>
        <p:txBody>
          <a:bodyPr wrap="square" rtlCol="0">
            <a:spAutoFit/>
          </a:bodyPr>
          <a:lstStyle/>
          <a:p>
            <a:pPr algn="r"/>
            <a:r>
              <a:rPr lang="en-US" dirty="0"/>
              <a:t>3 Nephi 20:18-20 and </a:t>
            </a:r>
            <a:r>
              <a:rPr lang="en-US" sz="1200" dirty="0"/>
              <a:t>JFM and RLM</a:t>
            </a:r>
          </a:p>
        </p:txBody>
      </p:sp>
      <p:sp>
        <p:nvSpPr>
          <p:cNvPr id="9" name="Rectangle 8"/>
          <p:cNvSpPr/>
          <p:nvPr/>
        </p:nvSpPr>
        <p:spPr>
          <a:xfrm>
            <a:off x="1775012" y="770965"/>
            <a:ext cx="9273988" cy="5355312"/>
          </a:xfrm>
          <a:prstGeom prst="rect">
            <a:avLst/>
          </a:prstGeom>
        </p:spPr>
        <p:txBody>
          <a:bodyPr wrap="square">
            <a:spAutoFit/>
          </a:bodyPr>
          <a:lstStyle/>
          <a:p>
            <a:pPr fontAlgn="base"/>
            <a:r>
              <a:rPr lang="en-US" dirty="0"/>
              <a:t>American Continent </a:t>
            </a:r>
          </a:p>
          <a:p>
            <a:pPr fontAlgn="base"/>
            <a:r>
              <a:rPr lang="en-US" dirty="0"/>
              <a:t>(Article of Faith 10):</a:t>
            </a:r>
          </a:p>
          <a:p>
            <a:pPr fontAlgn="base"/>
            <a:r>
              <a:rPr lang="en-US" dirty="0"/>
              <a:t>“Hearken, O ye elders of my </a:t>
            </a:r>
          </a:p>
          <a:p>
            <a:pPr fontAlgn="base"/>
            <a:r>
              <a:rPr lang="en-US" dirty="0"/>
              <a:t>church, </a:t>
            </a:r>
            <a:r>
              <a:rPr lang="en-US" dirty="0" err="1"/>
              <a:t>saith</a:t>
            </a:r>
            <a:r>
              <a:rPr lang="en-US" dirty="0"/>
              <a:t> the Lord your God, </a:t>
            </a:r>
          </a:p>
          <a:p>
            <a:pPr fontAlgn="base"/>
            <a:r>
              <a:rPr lang="en-US" dirty="0"/>
              <a:t>who have assembled yourselves </a:t>
            </a:r>
          </a:p>
          <a:p>
            <a:pPr fontAlgn="base"/>
            <a:r>
              <a:rPr lang="en-US" dirty="0"/>
              <a:t>together, according to my </a:t>
            </a:r>
          </a:p>
          <a:p>
            <a:pPr fontAlgn="base"/>
            <a:r>
              <a:rPr lang="en-US" dirty="0"/>
              <a:t>commandments, in this land, </a:t>
            </a:r>
          </a:p>
          <a:p>
            <a:pPr fontAlgn="base"/>
            <a:r>
              <a:rPr lang="en-US" dirty="0"/>
              <a:t>which is the land of Missouri, </a:t>
            </a:r>
          </a:p>
          <a:p>
            <a:pPr fontAlgn="base"/>
            <a:r>
              <a:rPr lang="en-US" dirty="0"/>
              <a:t>which is the land which I have </a:t>
            </a:r>
          </a:p>
          <a:p>
            <a:pPr fontAlgn="base"/>
            <a:r>
              <a:rPr lang="en-US" dirty="0"/>
              <a:t>appointed and consecrated for </a:t>
            </a:r>
          </a:p>
          <a:p>
            <a:pPr fontAlgn="base"/>
            <a:r>
              <a:rPr lang="en-US" dirty="0"/>
              <a:t>the gathering of the saints.</a:t>
            </a:r>
          </a:p>
          <a:p>
            <a:pPr fontAlgn="base"/>
            <a:r>
              <a:rPr lang="en-US" dirty="0"/>
              <a:t>Wherefore, this is the land of </a:t>
            </a:r>
          </a:p>
          <a:p>
            <a:pPr fontAlgn="base"/>
            <a:r>
              <a:rPr lang="en-US" dirty="0"/>
              <a:t>promise, and the place for the </a:t>
            </a:r>
          </a:p>
          <a:p>
            <a:pPr fontAlgn="base"/>
            <a:r>
              <a:rPr lang="en-US" dirty="0"/>
              <a:t>city of Zion.</a:t>
            </a:r>
          </a:p>
          <a:p>
            <a:pPr fontAlgn="base"/>
            <a:endParaRPr lang="en-US" dirty="0"/>
          </a:p>
          <a:p>
            <a:pPr fontAlgn="base"/>
            <a:r>
              <a:rPr lang="en-US" dirty="0"/>
              <a:t>And thus </a:t>
            </a:r>
            <a:r>
              <a:rPr lang="en-US" dirty="0" err="1"/>
              <a:t>saith</a:t>
            </a:r>
            <a:r>
              <a:rPr lang="en-US" dirty="0"/>
              <a:t> the Lord your God, if you will receive wisdom here is wisdom. Behold, the place which is now called Independence is the center place; and a spot for the temple is lying westward, upon a lot which is not far from the courthouse.”</a:t>
            </a:r>
          </a:p>
          <a:p>
            <a:pPr fontAlgn="base"/>
            <a:r>
              <a:rPr lang="en-US" dirty="0"/>
              <a:t>D&amp;C 57:1-3</a:t>
            </a:r>
          </a:p>
        </p:txBody>
      </p:sp>
      <p:sp>
        <p:nvSpPr>
          <p:cNvPr id="25602" name="AutoShape 2" descr="data:image/jpeg;base64,/9j/4AAQSkZJRgABAQAAAQABAAD/2wCEAAkGBhMSEBUUExQVFRUWGRkaGBgXGBkaHRgaGBgZIBgXHhgYHyYeGBojGhcXIC8gJCcqLCwsGB4xNTAqNSYrLCkBCQoKDgwOGg8PGiwkHSQpKSwsLCwsLCw0LCwqLCwsLCwsLCwsLCwsLCwsLCwpLCwsLCwsLCwsLCwsLCwsLCwsLP/AABEIAKgBKwMBIgACEQEDEQH/xAAcAAACAgMBAQAAAAAAAAAAAAAEBQIDAAEGBwj/xAA+EAABAgUCBAQDBgYCAgEFAAABAhEAAxIhMQRBBSJRYRNxgZEyofAGQrHB0eEHFBUjUmIW8XKCohczQ5Ky/8QAGgEAAwEBAQEAAAAAAAAAAAAAAQIDAAQFBv/EAC0RAAICAgICAQIFBAMBAAAAAAABAhEDIRIxE0FRImEEgZGx8DJxweEjQqEU/9oADAMBAAIRAxEAPwCPCdbKkEkMSXCrkkkD7oP3rY8ornfaMzpgVLC5gS9TA5ISQkM4JflI/KA585E5Lyh4ikBSQTUAldIL3NySomxtY7vEeF62TWUixCiSCTzHBJbLlr5Nsx8/kdxp7r+df6Kx07Ok4VrZctCQQkmYGKRci3KLOzMfbq0KftTxFIEkJqOQaLKPKGDWxV2+P1MpuulS1qWohSiLBQe97ABFTVDrvENdPM1RVKlFM4KAQVFuUBLnJFyycXY7EQeVtKKtfoBRrvsG4XpiuqdJAlk2KSSxLkpLB2FmbDAQfKROmpKikpCeWpKlAVfeBLuAU4UN0jctB+l0K5QSKkghDG/Ksmm7kuWD++2z/wCzsubLRN/thio0pcB/Q287D1hsWHnk+pa9Nb6/cTJPjHXfwxpwHQSEJFNC5jOtYAdRVcqcdSIciOa4Bw9ZmmcuYXwZaQUpSceSrAeRjoJk8JzH0WN/Ts8uS2XAxIRWlUbeKCFgjcQBjYMYxKNxF428AxKMeNPGPGMSjIi8beAY28ZGnjHjGNvGRqMeMY3GRqMeMY3GPGnjHjGNvHCfbjhGlXMOo1s2R4aJakSZUxQRVMyXW9RLhgE4BMdyY8i/iT9lh/OSZgCUyyVJTUFTAFKS6l+GE0hCWB5jck2NoSbopjWzySWgGqY4lpC8JchLkkAFTqKR3csNyY6P7P8A2RXNTOSEomS5JSpU1NTKcBpaFOOfmcg3bDO56lf8KV6dKZ/i+JUOZpQWU1EGpCCKQWqDqteOtRwocL0s5UiVN1M2cVFgSAEl6CUvTLCEUpJSATSLYaah7Z0yyr/qeJcTnrUpQWt0A8iUOZZs/K5+EGz33bDRHR6FZJplgEYUohOx5XWwBIuL7PHZyP4d6jUlExS9KhSEJeRK+4kKJpIch7qfuT2dqj7ByppSudOUkzHQWmSghDt4b/eJemzl7OztHNOX1UvY/JUeY6rUrWEJWfgTSkquaQ9qiPgSxYPuWe8VmQmkuQ+beTtdmt7x0P2k+zStOULTMrAHKsOywxcpABCQTUEpyRewEKNLqispluhKr8y8HzUA4AFhtAlL2h0X6lEvwklOGCSFg2JcKDC5YHNoWydNV8KgOtwGHW5csW+nh+rWUqvTQASlShU+Sktknb2frCLUhMxZMo74uDi5A6Z3ieNtjh/EdRp5nwSyFvzvZBKh/iGp5nAVawPQQknSaVFJKXBYsSR7gXjoZMomSUrCWIUVEEpKSkClQHRgAc743j/SdNtqFgeSfzYxo5Iw+l3+5mdJq9PLrE0LVKQkj4bpKgHDsTkhIcg7OIumLlMqYB4ZKrEf5lJJXd7vV/5XteAZ2mSiQooUkIQVMQsgrACX2e6iksbWAvFnD+IBQlqLpAZVixKgGw5BSSTl9mw8cHF1ab0Xb+xBEjUKmJSpPYLKUgpTgEOeVnPdlHpHb6Kd4FTqWS6QksDWQxaxLBLJS9v05XQ8SmKJUohSUktcuARyhk9AE5OSfVuNQpSTegpAIZSXSGdVmNJc3bzhlncNNLXwK4cgpXExKmoKlJ/1KzykmwLG4uoM1rG4AjvuGa10IqZKiHbHl5vmPKNRr5ctjLDMQCWDEqwzhv8AG1hkdYM4L9qpgqLJQT8KSXakkBLPZ03BtYgbQ/4bM8G3dfz0TzYvIj1sQpPEkKmHmdmazddz6ZhFI+1ijLIWCR8KlJ5T0UoAA4Lix2PaEvA+Mo8VJCqh/iQzXFiKiGYne18x6H/2RnTh+f2OaH4Zq1L8j02UGETeFI+0unoCjNQAS11AZxmL18akJDqnShj76d8bx3KUa7ONp/AweNvHOar7d6OWWM0K35AVN6iOZ1P8X9pemJL3qXan0GX/AAgeSPyFQk/R6U8bCo8p1X8Xp+E6ZIdw5UoserAXgMfxa1QlqBSisBgopNiN2geWI3jZ7HVGVR4pp/4nawFLrSpncKCA/mw6wZpP4nahK3PO+QqwHkWd4TzJG8TPYHjHjyr/AOrc5SU0ypQL3JKiCOjWbzvDaT/E95T+CDM6BfKc7s79oPnh8m8Uvg9AeMePL0fxcmJDKkJUp/8AMpbsBSp/cRWr+Mi6SBp012bnNObvYE22EHyxB45Hqjxjx5Mr+J+omIAFEo7kJc5LNVYYbeOU4hxucJtX8zOUS9/EVZ8gEG2TYCE88W6Q/glVs+hHiufqUoDrUlI6qIAsHOe0eHI/idrAgy/FLnCqUlXu37wl1XFpk8vOnTVkYqUSBbobC3SC81ejLEz3HjP250mlUEzJoKiHZAqIGxLYB26xnC/txo54dE9IIyFmg+ys+keBzl8rhDu2A7t2ilK+qKbdD+EL5GN4kfTqJoIcEEdrwHxjVqlyVKRLExQFklQSD1KlmyUgOSWNhgx896Lic2WQZcwy75SSn8IZarjU+ak1z5p6jxFUqHQpxAeeu0Dxfc9PR9q1r0s0+JKlzEDmmKCkyUBX+K1B5tIBLsxI224HW/xD1CZi5CZkolK/7c1VYVQoAqWoUsSwUWZ2LAWD+dcQ4oqdOK1FRsEsVk2TYDyZ7dzFWpSsHlBAcqCtw4Zn6NaA5Sa+GWjiS7O01n2g/mJ6VIWlGoKwEmWDK8QdWUQwZ7qpZm6QVo/tIsEy1qBUCzKIqUEkF1DHwuXcgsCHd48/BJPMSpsAvykkEkXsbeUPdJqgV3R4i1M6rOKUlLkswex/9e8cWbBBx3stHT0POI6fx5SlpQllrIABpCd2Kg1jd/IRy2oUEHllIKhanmJAO7WJsPnDTQ6eZLSKVpSFEEpKrhYcX/xJZmI2HlEOITJJnBKiVqAAWVgqpu7OjCWLJyGy8QxLhJx7X5jMWBE2ZWhCThJUAAyaQ1SjkOH9TAkrRywCVruPu05xuoi48oc/0iZLTWkilVTlLAJSQTcH4dgxFnAiE3QiYHxgFQSSou1ykDYvfoNzc9PmV6ejJC7QcSXLStJAIOXsWvhTPkgtj8YPk8YISB/aHYocj1aAtWlKqvDS4SACVMDb4iADzDfrC9TqLkuT1hnCM9tAZ1+j4h4y0eJLdCAotLNNNhSWc5KLWLsYaqpmTA2CHKS6XKQbKYYBwTho53h8p5BUCK0qLoCTXyAOzb8wyQzBsw64lIUKACFKUHJUuk4paos1j1Bwbxxzik9a9FtvYx4Rp/FS6Vy0mWUAy2+IqbHV1Kf5WzEk6ISCVqSxUSz2JClBwprOxBfzsIH4VrfFQHCUBKE1GmrB5QFEVfOznFocTlSlShLmu6gEhQN6Sz1C7OG8+XcxxzclKn0UikUcS4WKEqky78wLECoBiXfblV/20CcY0qSCQAZhSFFCZgs4uAknydnyO0G8O0vhkqWAFBYFTg1pbLYswt7m8WcW4bKUQSxVlNSQyQaSGI+G4Df9wiyNSSbHS1Yhnyp2mlhJJLUgAAskPY3Z1XHkI3wiaA7AGuoBadqXcmoU04u2Co7GIcV08yaHFwh2LqWAFGwJwDZrvmIcI06paJnxc6TS7ilTWNtjHdGnj32xFqWijXa6WsTKbGsUt94bliLHO+8A1Ehgad/P0eK+IaMy1AMXtak5I+ZzbtE9BoJk48jJH+zizEki2LN6x3pRjG719zjmpSlVbB6ik01MX9/KLNLOB3Pnf0Hzjc+SZZLl2F9un6/KBPEqYCxHS8V/qRKgsrL/ABE7Y/OKprsQF3i9NKDg4yXz1vGT5YUnoW6Ne8BSphorRYcx9f8AuNfzLOQXGz7RVMQkoAYhQF/1ijTTQohJyS37+UOlewUXDiOz/KLJWtLU9Ll9v3ixekKSaQlhsCLgjN4qVLI+47jms+P0Ea4vowYouHcekA6nVEKpbHTeNy5pAuSk9CCLM4+u4i5esAWk8pOH3Hv+UKtMwL/OqPLcDcth/wABGeJSWBJt0ZjDPTzqybuWZz0Oxb8YX8UUkqtZW/6fhBjK3VDejEahKviHkYO0aE1c5C09B9fhCpaklHT84noJ5S5KgGx/1BlHWgIeKASh0qASMW62DmAROmKyPVxAs/WOClnqG3ysIBGqUDk9ISGN0akHTdegKIUCFAi4+cXK1UwEgIUW6JLMwOTbBf1ELUhFySSQygd3HyZ22g0aozZXMtSlFRASWJuAX5QBTYDf5QkrXodRQLqdckOUp59iAw726xV4kwkqKQwuQehywGxuL9YacO4KmdMSkrDEsBuqm6gLAttj8LG8T4ClBKgTQEqCklwUkCxe9ac3zCPPCMuL7GUdHNmdUsFMsAthi/cvt+8PTqFKkqQWRXkC+Xt88QPoeFFJIKktM5AoF2JbLYNhf2MXeElJZK3IBJcsbUt3u49/ONOcW6A0Cha5RAVQU2soH4dwGw4s8OfsfrFsqWmWkIAUpy+FKexILsHAyTb057XyVqmOQpiWBuQwHTyg77N8ZnSVFUt1pICVjqlz+Dn2iWaHPG6qwrR0/GODpVKKkp6kBJISXQ4ObXSBSWe0c8dDQkoUopnOeYsUgWLMd3VY4yfPozrkzUoYKQoKrU4JSoCxO7F8JIvCxU7xiqqTWkJUk1NZLkAOq4IDXcYjgxTnHT6KV7Fw4EBpZ4ASqbLUFOQxYvUm+OUO0K9JwyctAUlCik4NPQt+UdLo5ylqIV4lChSFB7nCbfeNwGA6QEJRTZtRYn4VrSM9AQ3tHTDNJWmCiXC+LmWosyFgUgMFChRSVDmLqdh6fIvWTAZJSQorUWSp6hSkF6hYJKSW7gmA/EleOVJUiUuVV91guwIJzYORa5iX9SBSsgprblAYFza7j4Wu/VPeH48qaRS/TGM3VCTMIBXQGFKEhNqQR60s9nPoH6LiX2gl/wAqEukl0oSbEuVAsSOrMTaxEc5puHu38zMQEFqlOHKmqoraynUAVX6RuXw4SySFeICEsFYLEtlthg7gZeOTJCE2m+1/6PG1YXL0y08yUIWliVKUoqdSn2L0gMDfNIhkjXtQkoZZsxIIqNRFILkMxIvYAYeFnD/tFPlrJTLKkjkUwWQAagkk4chRDve2YhxbjNZAVVKQBy0ocBirqzcpIsNxvCSxSk6aCmlsaydLLRJWtKKQtNbpXUTUy1EhRN3QbedugmonpWkkBAcm5DApJL3LCoEP2BPWBtD9oUFamSpJFJCS90j2CSAcgXbs0NZWrllxMNyyiHLZbG5cgWd/V4RqUXtMrB/cB1yBaYsAFFwHAZgLEWCipKjbz6xbp6Aspc1EWT8XLykgAh826gkxemUFJA5VMTU9LpLjZmNg/vAuu0BJda1AvUi3KaU3L375ZveGUr02NJfAF9otFdKgmlyctkMxbp26RysuRcliySbhrEYjq9cp5aCrmLDmBd04BIHwk2t5dYHEgpkqXTYlhYZYl/8A4x6WDK4wp/2PPyxuVoS6iUVoDAk7+v5Wi7wml0kkqdISwNw/M/QCzeRxBK5f9qoA2f3HaKET6ik1EMHxl264v77RbmRKDohl1XwCWx1ECSFIqpSgA/5E4NsdMH3MPNZKWllFJcAF2LMTY+TmB1aBAVzJAe4LG3me7Q8cirYNkkS3N32B7WzEgEpVSAWYNf2vv+0VTZCvhd7FuzYf2N4ARLm1glKndnuw8ztb3EL/AFezJDTVaVKhdNTPk4HbpA8vhKUsXPT4huLF/rMSVPKkJdgGu23SJaNYVYufIC3fsRmFXJLsJOTo2JpU4OCcjr5vAur4UFGoKYixAFyfw9YKmEpQ71MQCwveBtWqdSF0mntt5+n4wYuV2mA1O4SKRSQkPdz+sTlcFDi4IbYhyeh73iemlKWObBu25wwH6tBeqkUynBIfB6Hc36tCvLJfTZhfM4fSSmlCgUkJqJSULLELFiXpSbbuYWfyJpCn5lqICQCTUPulWHNQO0N9NPIUKgCxsc3bN92ij+RV4iyB0LEjGRnvB5P2xkyrQCW1MwMgv8JJJISLWYsC6m77xOatAlAS+dvvNSUvV5E3LDqG6RanRTEIWxSpyC3q6RbJCvkPYf8Ao5UCok1C7PuPvYzC6buynJUZoOIhK0VpWoAAoC1Gx3IGAzFgOz9YezNUpCaxSAbsVKPMUggFLbhXlf1jm1cEUQ9KlKqcXdgf9dvYwfwvVJCTLmJSwPMo7HF+rXJGd9onmxxkuS38mTC9SjwpZUkLSSKi7sEm53vgWN9/IMcTkghMxKVEfAuhqSQAQrqzC/aB9drlLJl+ITKcApLAAILgksCAwBzg22gtSEoQpCUKQAoLSXNClBKqVFSsJuwAIdxkwihxj9XbGYCpQMwBKkqCbE/dIfN9jhxBOk1hkIoSoUC98lzcdMuAembCFes1ypiXJQCXKrMSRg9PTMLxbPt1joWLktgPTZpEuZMSQSEhKUUvyku1sEUux6wLN1QCudyLEE2dw9JA3v8AKOc0/DPHleIXUw3UC7FNsu7P3t3EE63Vc5qURzmolFiWcFrsOgfG+8ef4FdXb9lE2aXr1oUqWFAEEln/AMRa+9hGJ1ylB1SpL7upe1vulojxHi6VABSEm5Yt8NuhyMXBEVlOlLEhYJAJASm1haOmMVVtChkjgZ8UTGZKQe2AxOGwd/fJgLS6eVN+FZTckEikYLA92A+cPzNQUUJBKSLBTMQDuTtkesDTNHKVJLqSlfxJS4SRcUkg/dc9dxm0Tjmk9MKRub9mlFJSlRWQeVId2CXYPnmcMP0itGknzFUodIcJJeyScurJ5WPv1EKf+QT0KczSsAhyS9xtUm4+EWJ2h4rQFIChMJlkEqoykuS4SHpsz3dsxpKcP6mvsMqfRKaVaUKYhSOYKAPMSLC5UbulrOzdoEVq5cySHB8UlTKdQpAwLli1rM2esMNDxCUsjxAimW39ywUkFLAPgkip73IiHGdOgTCEJpYEqCsAOdugCRfF4mnTqS38jNasGnTCDLDu7Evc7tbDZHrG9foULQSglxTUG74e4DkBj6bNFMtAy4Uo/wCwJAZmYYD/ACguTJSUBCHen1UdyQMjPQ3h2+NNATDOE6wEKlJC0heFVAlyP8yGLBi+1LdII4hxAgplDw1qLkOeoZ6tiyVeg2eIaHW0bJZKSaCXJIAT8RBLG5D4p96eNGWpCAFlSkilUs3NBYlL3YsLdQbZiSink61/P5/kvvhdh/8AM1SFKIVgKbALZAqHw3e9rCB9bOQmUpKKWDWbYhnUUhwTy37jMa08xQlpF0AiyVkGrNssW2w9sQq1Wm8ZaCVEKlgeIkAUijKgT/iAMhrBrlo0Yrl9gZJNxLOMSVKSlCEugC7Bmck3bBuGPaAtLw9QSAUqYeuAT+Af2i7iHFxKmJWAhdUspBCiHBJFTpYpUEqI92MNtBxGXOTLVUEF1FSbBk4WC5c0lQLsMZsYtynCC1r/ACc3BSYAviKkgkuRSov0cbkdf06QBIK5qXV8KVXc8xB79jcesA6/i4VM/thkNS5u4O92zc+sGcP1SZR+JwwJJs3ZnvHQsbjG62c70WrkEXBBF/Pqkgbh2tGtLxpNSwoKUDs9rRperQolsYIBaxgNSahyfdLi128/PaMo2qkZhcvUJN7t6FyfR8jeC0ypaSVFWXOOgMJtFU4Cgpib+Ye3vG9XqywCn+R+7cfP1h3B8qTAF8T1ZQSkZ+Ji9n6RHS6qYpNy4J6ti3m36QpVq1KscDJEEIdJAT+mYo8f077MFT9epEwI6XBbrDbxAUAG4NmN/XyhRxRDykqNiks+ci4+QiWlmPcmwyQG2+f7RJwUopr0H0T4howgFSA4Z7H4T1v9XgZOoIAub59NrRfxBCqHSqqw7O5b68oFVpSCwNwWP6hvOKQpx2w+hhM1KfvE3YksPzt3iGnnEqYFwMXaoWb1F/aFstfiILlXK58+xP1mJJSfhHKeuPfr+0B40hSudxJalKblu5bchg5I2sPaLJupWnTitYLzH8M/EFMQVFwwBAbv7sDJQLJHxE3Nrdg+/wC0Q1+mZbFwWDEkb5JNzB4J0iqdF2jCg4SFsp0qAIDhrpJJu7fKJSvEKVcyykcuVEAf42+6L2wPW4MvVFLgH84n/Pq3zkNZvJoZxZhhL4SXCphCU2LncEtYb/tFHEdGC6pYUpLswBYYa4s7RBPEFlID2pIYO2Tc7VPuIhNnqAYFQN3AJYu92FnZhCqM0+wjHhOl/tVKUWStwksZYbKrl6rjbr6V6jiBmAoUkKpA5r2CWFxj17wrROUjBIcEZ2Ii+RxEgKFIJUkpJa7Fnv6RnjblbCiufMUtQdrBgzDHkznvmHen4KhSQQFHuVJB9nEKJchBH/3EgvhlGxyXAN32aH2mlyghPIg2GVMX3t5wmWTikkKPNO01NKaWTVSVOVBLJFIZgTUT/wDq3QwgkcVpqQlA8RgHLks4yLAWBGBntB/jlMsrlBXh2PwvSQGBLWDs/qYhxDhEwSxMnZ6pvYg5blUxHzEcsaT+r3+5WmKl8PleGlbus/GkhQpL2Yhd0swch7+zv7PT/DTzIUUkMpyWu4SkPm1QLGzwrAEsJpmJcsqzuxKSBcWLfjDjhkqWZKU1qQsKUXqSXqubAXskZGT0imd3Cn1YY9i7imgmImE0LEsgEO3KdwKSQQzEG0bGvSZgWxPRKlEmzqZwLAm58zuYcq40iSlYJVMAOSGKmQabl97MMDPU8wpX9xyVJJaxyHvZr+sJjbmvqX+zS10Ha/UicutCaGapnZySHvhRce0ZLcMEqITbD3IyMenrAo4giwG2QxNh657wTpVlSilTkdvkX9cwzjSr0JdjiTLVdXK9LAWAYD/5bZN4xGlIqUZSEgvZQKVClJ5+obIxaKNBOKVOhAZJIUTeqkppYkuTYl8HLw0TqApSmqoqJFZAcsWd/UX/AEjmk3EstpIE1ap85SVLmyky0LSUJp2OCd3ZR+sAcQ0kqZMJE1z98oZjzAMHJIsCWdrDLQy1SJazUAVWYMQNz1HlA3hJH3L7m5D/AIxbG/a1+hHJNp0KBwshayEIKcJKyT60/wCTd94En8KnKBDhjs7+jljHQFBYEBwcd/cRWqWRkR1RyM5Xkl0IJvDJx+6PQgfneKhopgCh4ZL28vKOhq7fXvFgQnr9e0P5mhebOfRJmsSpBIZj7N6RQgqRgKEdOqWnZXyMR8NPf2jLL9g8znvGJTcHOSfygc1ekdQJQ3eMElG6fn+0FZEvRvIjmRu7xYhWLk+9o6RCUD/8aPUP+MTUtvupT5JA+bRnl+wVOIslhcyWiWGpmLIJbBSxJ9iD7wf/AEx0FKbPjA8ge9vnE/EV1P15RFTnLnzeItt9aM8vwgDT8ImJUpyCKSxq+8MD3ien4XNAJqS+WKhfqIKEo9IxUs7sILk2DyfKAv6ErmNaEuBhVi+X/WNS+EhIIXMBdwWOwx0gmcaE1Kx2DwBrUmYgTEnlD1D/AF6wU5P2MpX6FeolBDgKSoPZQyGf1D9P0gULu5v+MTV0bez5bpECPp94uUILIJfr2jYQS7JcDNnbv29YkJZUkkJJbJALCJ6SYpB5bKIIu7MdiN36EQ1hB0qjfygrXSi5UWA6XD+T56m+8DolP6fXrAv2YihwRdj9e940FEA+v15Q7kcDqYXdqnFwxFvhBIJNoV62WAqlIuHfqfQ49oWORSdIKGXD/s5PmpC5VLC9QVTg5HkRHZcP10sSkiYidMW11snme73Pz3hGOMoQiWlBshKE0rSXuTVcHAFw/WHcj7VaQJAXdQs/VrA+wEeT+J8uTTjavVFIpL2cjqUpqKgQTymkjuWS/wB4AAB7dIJ1fGapCwsKExSwcEACw5QksBnp64hUdYXCSSQC7P17wz4V4ZUusFcunmIUElIfe3NbboD6ehONK2ugcgFayPDxUEm97c6m7EgEX73jcsqVZanSCC9nJGwByWe+BBk4iTpw65a/EpUkIN0LYuejNUCHyEtCnUa+56/h+kMvq6Rui/V65gAPhGwJbyvdzue8aJVMNRyd3wBgN6QEldVy79sQz0mj+EWubP367sBeC6igE9Dp73TbLu31vDVEk1BvMd326b3gnSafTGlC5yQyASQKVXAyNmLZcu79YNl8EY1KmCgh0lIcOCAEgv3zbeOLJlV7DRBjTc426Fw/Ld777xJGoRLTUQLW5lWJKjbonYZ+6IS8UnhSqHZjkEnIJLh/9vK0b1KEqpls5yDZIWXFy5LD1f5wFjtK/YylXQWvWgLBBDLK6aSX5Q7dB0e+Nork8RMx36lmcAdAzudwf2jXC/DFSCNkuchwN9rh+nyioSfiRgKuCSHSW/x3Lvfv6wUo20Sew6nlDsTv9b7+0bMr/URVoEUyy7Em1vX8vq0XK1FuuL7doaD3Rz5I+zQkdvn0jYR2+ukSruMP2PWN+M3K+bw9slRAAPiJpz8MWS51my+esTRNOR13B+usK5GoqKv9Ikmm3LEvGLPZvw/OK1akPYsPQN8412Gi1kixA7GJCWmwAfvGhPSx5wfOm59DGHWVWcD22xCbDRGhO7+8YEJ+jGvGSP8AFx0P08RTrALNbyg7ASKEvuPP9oVcflkpASCTbflG97XxiGyJqNgSRs37xJXGZUkc0ipJIBv8Kv8AIWyw3tfyEDnKO0rK40uW2chpRWlIWtYD8xawDi4AubdvSLtLwyWsTSZypbPSQOVYJNjggYzl/Y3V6nRrUwTMRcWRelLmp69mIa5Fz2hTrUIQogLUtNmBFJL5sNwbdCWMdKk5fK/ItVEdVw9MsNVWSeUpwoHCr3D2tfOYEVpWDqFrfPy8o6EcTSQFGSRSAxYmwOHsE4PTbpEuLzkz1cpFCcVFrjNtvO+e8aOSSdSQLEJFIISWIAcpUW/8SMO7RQpAAb8RmGGoXRUCbm5KSSTcgA7ZI8onoZcpcsha6VGoJJSGBAcczvd2bz7RVzpWYXLWSkbgBhf3zvFmil1BTOCgBTgObHA6detozW6QywAVJLgEU4v65EUkFqgd2srpc26MYZfUtDUNdBOCHUEuerl2Yfdsm2cvn13r+KS5ksgJAWpnUzYJZr4IPSBJk8qloASlKlE1Gsuog5UD8Pb5dl8qWVqZwGG/QeW8TWJN8n6MWrmjIc2uokkm3Q4irxoslacEZcuoMO1wR1FlP0aKDL84uqCSMzDfufOJTFFTOA4tYdIgshgQXO4iclINiTfp9XjANJljJi8yyojYbRciUErABt1L+vm0OZnBwUgkiqzJZipJIcg9neJyyJBEshgwOHdup/HaD5KmQpZsCWGfogXHygxXAJCMTVqtlIqNxYGzJDuHtiF05SJZUiozJQf4g3n83wzv3iXJT6GGP/IQsBNKGSLlnUwt8Vy2I3/yA0hAalVywF1BmDKsBl2jn0zRUfDwcYNrHGNoukz1MVEv28um0Z4Yr0KOJ0pMwJWVELJJNiG65eo+TNYQTqVyZayt/ESQEvkvu5Ja+CKW9YRI4itQCAQACWcAs4vzG/pBxTyfClTXLqd23A6xOUGuzWb0c9SlKanN2LO++W6fWL/BUsrKblIswsWve99hvAGn09waFAAu+3bfG8GaeUUucOX7G2bdj+MaWtoAb/Ll0FTsBdnyfujsG36+zXRoJTtazNYHpja/vAS5zhwLNZnDuSC4/KLEapKRg22fp+Uc25CTdBngKP3QC72d/doknSWuA/rtn8/eBBxBPfPXbaCdPxOW3MVD1v7wrU16IlsnTg2AALWiSdPcuEuYFOrl2pVMLdz+cVytez8yi9r7esDjJmtBa07EgD0sIqVwxz8SvaIKnpI+Mv3H08aVqWzMc9GMFKS6NomeCMDdXnaNHg9sKYeUVqnqdqhSdlDeITNStNqodeT5NoIPC0j7rZjf9JBazbbZipOsUA9n6Ofp4kOIm9gXyKlW+nhX5DaCE8LTUGcdbfLNor1HDORVKg7WcEh+7HpEf6kD9w+hPvG/6iG+FiMXF29IWsgdCXWfZu6qFB1XJIIwPhHUOMeUD8E4CSqpQqSbOXDO3Nm8dKOKbXvvYwDr+MoQoVGYKsU3dj8vOLRyZWuI3IScc1xSfBFYDi4fmO4Hr5wNoNSsFKV1UuXGGP8Ak/TO0NeOrQyVuVLUKUAh7nNnDFjmEmnmTCSFWKWBDOwLOWDubR0wpw6GW0dNrtBLMsLSuWtQYpSoZYvS3cOPUwg4wkiZdFIJJXQXYnmASFEYGz48miKdOCo1KpST91yA5sWPW1tmaH6OHpLKUsqATygguOr2yzXMTX/H27DdCTh/AjMVLJKQk3JGTe4JwekW66WmRNJFJ2PKmnZmF2V3+UHqASkJQoBQA+6btj/uOd1Wjmh1rZgS4wM7P16w8Lm9vQYyGWoRJo5DUggO6WKbl7EM4GCnIGOqLUWUyTYHIL36xfO1iiAmtkJLJywCs3ZyzebWHSF5N7f9946McHEo3YZptQCplhJcMColIBY3JSQT0uYiucl/gT6LV+sDERtMxuntD0AklFib9mFnfr5ROShTjL7Rmnm2KSTszN62/feNzSEGyqhsQG+TwQlh1Rr5rnB9foQSjjiywdyMP3y75dzAqkE4c7new8tokrTkAuMHYWvgvtcEdmibUX2A6JXGCiUkKCUgpsZVFTgul/8AUgb/ACMc5rVFa3LtboLbWjNLw9UxdIDW3x++IYT9EFqW7kIRYg2ASG9XufSEjGONhpsXylBPw2IPs7/pFcyYQXaz+/pDnhPCkKC6sNZQxnLHu4ja+GsgMkkFaamuO/8A/SRB5qxuDFmjKlqDJPZh+Frwzl6BQwW3PbrcbfpBGknGWhIupL+dJvcdMjzvENTxIAqCRdt8OP8AqJScm6SNVGjOVLYDmsM75t7mGfDdMpQFYKbguB18uxaFXDNQyAbE5KvMHtaG3C5oUsVzWOcG2WAB7XeIZbimJQTN0CwCwdIva3VrbYgbwD0+R6Q0TqEPzKLtfLXFs73jeo0KqRSSLd/TpEo5WuyEoChMgjo0YqUWaxaD+YAkmwPrFVWzWy5F4rzZOgVUktYj3jBJPX2PWCK8skMM7WilZA2te3SGUmaiM1BTn8oxZLDd/ponIlsLJe+LfW8bG7tkDs/SNYKKlKO47bxulWWz1eL5zA5v7sRECVMQSbYz7xuRqImYfXH0YiZvV+7QVp9MrlLgudz84waQlr/oMvdoHNGoGUW+Eu8R8ct9fQg9GlWnlFw9rbEddo2jQkoV/knYJ/WB5IoNCiRr0lVKSXF7Dv16wBxLTErBSV1Ka+AALvBkjgiZFRmLS5IpcNk7ehhNqVrM9VBJINkpf4Qd+wDHMdMKbuJRLeg3iOjMyklbFPYt5iN6iq73dmPlsesTHFSCKk8hsScgh3LDo0A8R14X8CgADbqfLpDRTdIysOkr5QNyN+v+LttmNo4mtDg9GDn5fKA9XNBkoKTzg83ft+3SBP54lilCRd3a9ssdhA4WPVjXS8fSzrZ7s1x8x1gLV8YqSG2Fx37du0BzFjDBjd7ewaBlI6d3eKLHG7MomlTHttGIsXEVtEgbxYoWzGLnH/WbdxFalpeztFspDu4OD2vt+dokdGveUt//ABV+kJaQaB0gu42ixJSBm8FaeWSf/ZsPYM5YXLQyXIrRdLkAAltnIB+usBzSGURVoJayukKICyzjfLecdDrkgy1FJCihDKbYi5SQfn/3AnCuHkuS4pA22Kkp39T/AOphiuTSVl7l09rdnZ7+v4wySTkPFaFnBwKqiP8AxOSDYN+PvDDUSz/eSAHLpIDgDqPkfUxvS6CmYkAJ3s4FzawJb0HWJ+ITMmJVykikkpbOLdjf0EJOVytDRWiEhAAA6IWDlwQl7P1b5ZjUqZsxZyBk0lncdf2faL5WnDFSS/KSzYf4g/oYq4XqUpmhUwqQQQQfiSxspCg3wqFnGHfyW7sdDDW8HKEoWSaKQp+nV/L84TjQmYsqJsuWSCLlLu3d7fPsY6n7QTwpJqJTKlBaZaWBVNmEkPTgS0sObe4HUBDQJ8Eqq5/DS7WKlAMwBN3CVe/eJQytRtiU3TYhnrCQEoSCliAVZLMATsTZ/WL9BqdMkDxCSpgyiHKWewSPU4OcQbqdEEBkrrCA/KkiwSLiq5LlrtgYxB2h+yyEypIl86lTl86clKXAG3JzIN7X9QZzjx3Yk4tbMVpjOkKmpQrkA5iw3Y03ZnNnHXtEpWrPhBTKe7A5P1eOn4uUyuGahKTRMrlIUGN1hQSSGey0IBHd94Tf8cUlQFZXyVgkvZSSUoCUu66gR3PQRxxmmt9Xr9Cbi29C9SioPTi57xIlWafiG2zfvE0fZ+eJksTHQJm+Wz93pUAntV0dus0fB9LLprKwqkuUqJSp3SbKLgvZr3AtdoeeSMfuTjhbORkpW90hj746RRNK6iVMQ/RmeO41/wBiwEImS1FQoUsgFgo4AfAuHaw9BHLyuEky1KUeY8pSAXSQFG4a4YZD79IWGaL2Z4JJC6ZOmJLBjlxnOLxBWsWSxS4HUDpGlaxtmb4iQcvjztE9FN8QgNLS9nU4GNyXpfrjyjprV0S4vonL4j/kgMO2/p62ijUzwFFNDJSWuN98WjoeBcKC1rlqTTSxU+GIN83Ypz/uIo4lwFaaprBUguRMB+IF7gZNhfoYkskOdDrFJxsRI1QFwGe3aNytUDcgpA7lu0WnUyg/KG2c4I/KLVrlqQkh0hYe2CQSC/qPwira+GToola4gWWr3B9IumcSKSASrq7j0ESMxApFO49X9bvaIqMoqekEHdPU4cHG0L9L7QaOb47xeYupC2CbM4Dm4Nj0JGICkgy5iVFBClA+RKrYG3WOh1ciXOSQgfCQUqJFm/K8am8OlgpUoklJDF826YzHVHJFLilQ1iyfo1zBUpYem6abAdAfzPWJy+ES5aQ/MTvURdv3hwlIIanOD+TwHrpKlAkBmByB5QFkb10DkxTNllIIUUlJDJUNmwS31nEJjUerC37QxGmmLLYFyww/llniUmQko5iXewDWzbz29I6k+JVaF4Nmu8aQHyfrpBapDG5jPCANSAW75+mg2EHmSgGyxwWz37xABrwVPmqXQk3SlICRsAc/N77wOiWSWgputjBUjVggpWwBAblfBLWHnntDWTx1SUgJmTGGLPv1cfhCibw9aWcNVh9414R2KwOz/lEpRjIKbR1kzhCvEyCgsRSS7K+9cWft3imbplSlpVLYqIcOxSpKkkUrSXcEOCOjs22RkcMcjb2dLih1oZCVLT4CSxVypKjYuQ1RY2Nne8R4poS4UAljhixOKlWOXHrGRkRtqYYJNM1K4f4ri4ZxawYAmsrwAAC5gTXz0BXgI/uIQUvWCCbC6V5T0u4AUS0ZGRTHK5NfAzjolwKcgmYACKTbNsjNrt9CD9XPWpCkKmEqKQlW5bqFZT8WHaNxkHIqkPBXEpma5Kk8wcBKQ97hDDG7nbq8alcVYsUmijNnJSHFnsATcg3AMajIDguhQgzZUxJXlghJASHJs+GBDW979aNLrf5afKUSspdITcsEVAKyNss25jUZCqK5cPRpRuPIYaniqlTK5alKUoTGQXJWEBUxPINhTV1cWYRbo+Las6aVVT4hPKGSCXmqKC74YFsfECcxkZCThFLr+bEUbH32x1stcrTplLpWJajXLPwGp7WukqSelmuHjzfX6iYZiUFSiEhyQlQdJVy8uLpCVWs56xkZG/DpR0GcEkjtJ2uXqOHS9NUPFlJMy6j/AHUoakVJLhRSpSQc1pfN4K4XOVVK8Qkk1qIW9gQjlWzghK1L7EFTRqMiOVJNxHUVKIu1+mNlrBAUSWDAB74GeZs2bzivV6AIBAYqCAuyAzYIIL7mMjIEZP8Acm4JyQw4PxVCSVJWAWIAHk/qHHlaGXDdEnVSFSB/aXzlKT8CysuuwPKSp2PV+pEZGRssOL0OoJo43/jCFVAhQmJJCw+CVEOz2Cfm0BjQWlqJ5g/KcEJOOgDH1v0EZGReGSUu2c7xoirUSfGSCVJJUmwIYAAAAWszDfpEEUCek/EipiCLs5ftZo1GR1caiv7EuKsCkpArZbD7qWcqBa1sRiUG3MFB8MRYn6eNxkO20LxQyTplsCfh+6xbHcj8vaJjScygZiWz0IvubgP08oyMjlUmx3BJkdPwK9VcsgmytwO4Lv6RR/xKtZEqw6gsCzhm6bvs0ZGQss84W0xljRHRfY5SlipQIBL3c0+vewgxHApKOVXKt8vgMds/jGRkDzTnKmyviilZLVyNPPpJASQwNIuwe1m73beBv6RKQoUoKrKL0k4ao7uAS0ZGRSTcNJjcFYdxzhmmQQ6rm4A2fYPkO/tCVSdK+SYyMi2GDcVbYk0k6o//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75CC7BE-2B7D-4D47-9584-A7CDD7754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97" y="1228500"/>
            <a:ext cx="5794313" cy="3262817"/>
          </a:xfrm>
          <a:prstGeom prst="rect">
            <a:avLst/>
          </a:prstGeom>
        </p:spPr>
      </p:pic>
      <p:pic>
        <p:nvPicPr>
          <p:cNvPr id="10" name="Picture 9">
            <a:extLst>
              <a:ext uri="{FF2B5EF4-FFF2-40B4-BE49-F238E27FC236}">
                <a16:creationId xmlns:a16="http://schemas.microsoft.com/office/drawing/2014/main" id="{C24A64AE-AF94-4B85-8EC8-D20FC0274DC0}"/>
              </a:ext>
            </a:extLst>
          </p:cNvPr>
          <p:cNvPicPr>
            <a:picLocks noChangeAspect="1"/>
          </p:cNvPicPr>
          <p:nvPr/>
        </p:nvPicPr>
        <p:blipFill rotWithShape="1">
          <a:blip r:embed="rId3">
            <a:extLst>
              <a:ext uri="{28A0092B-C50C-407E-A947-70E740481C1C}">
                <a14:useLocalDpi xmlns:a14="http://schemas.microsoft.com/office/drawing/2010/main" val="0"/>
              </a:ext>
            </a:extLst>
          </a:blip>
          <a:srcRect t="2721" b="6679"/>
          <a:stretch/>
        </p:blipFill>
        <p:spPr>
          <a:xfrm>
            <a:off x="251013" y="125670"/>
            <a:ext cx="1272986" cy="842354"/>
          </a:xfrm>
          <a:prstGeom prst="rect">
            <a:avLst/>
          </a:prstGeom>
        </p:spPr>
      </p:pic>
    </p:spTree>
    <p:extLst>
      <p:ext uri="{BB962C8B-B14F-4D97-AF65-F5344CB8AC3E}">
        <p14:creationId xmlns:p14="http://schemas.microsoft.com/office/powerpoint/2010/main" val="10294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5C6C5B-1494-41D4-9D83-53F1822CDB4D}"/>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Jesus Testifies Himself</a:t>
            </a:r>
          </a:p>
        </p:txBody>
      </p:sp>
      <p:sp>
        <p:nvSpPr>
          <p:cNvPr id="5" name="TextBox 4"/>
          <p:cNvSpPr txBox="1"/>
          <p:nvPr/>
        </p:nvSpPr>
        <p:spPr>
          <a:xfrm>
            <a:off x="8301446" y="6488667"/>
            <a:ext cx="3733800" cy="369332"/>
          </a:xfrm>
          <a:prstGeom prst="rect">
            <a:avLst/>
          </a:prstGeom>
          <a:noFill/>
        </p:spPr>
        <p:txBody>
          <a:bodyPr wrap="square" rtlCol="0">
            <a:spAutoFit/>
          </a:bodyPr>
          <a:lstStyle/>
          <a:p>
            <a:pPr algn="r"/>
            <a:r>
              <a:rPr lang="en-US" dirty="0"/>
              <a:t>3 Nephi 20:23-24 and </a:t>
            </a:r>
            <a:r>
              <a:rPr lang="en-US" sz="1200" dirty="0"/>
              <a:t>JFM and RLM</a:t>
            </a:r>
          </a:p>
        </p:txBody>
      </p:sp>
      <p:sp>
        <p:nvSpPr>
          <p:cNvPr id="9" name="Rectangle 8"/>
          <p:cNvSpPr/>
          <p:nvPr/>
        </p:nvSpPr>
        <p:spPr>
          <a:xfrm>
            <a:off x="161365" y="609600"/>
            <a:ext cx="6454588" cy="2862322"/>
          </a:xfrm>
          <a:prstGeom prst="rect">
            <a:avLst/>
          </a:prstGeom>
        </p:spPr>
        <p:txBody>
          <a:bodyPr wrap="square">
            <a:spAutoFit/>
          </a:bodyPr>
          <a:lstStyle/>
          <a:p>
            <a:pPr fontAlgn="base"/>
            <a:r>
              <a:rPr lang="en-US" dirty="0"/>
              <a:t>The Prophets knew:</a:t>
            </a:r>
          </a:p>
          <a:p>
            <a:pPr fontAlgn="base"/>
            <a:endParaRPr lang="en-US" dirty="0"/>
          </a:p>
          <a:p>
            <a:pPr fontAlgn="base"/>
            <a:r>
              <a:rPr lang="en-US" dirty="0"/>
              <a:t>“For Moses truly said unto the fathers, A prophet shall the Lord your God raise up unto you of your brethren, like unto me; him shall ye hear in all things whatsoever he shall say unto you.</a:t>
            </a:r>
          </a:p>
          <a:p>
            <a:pPr fontAlgn="base"/>
            <a:r>
              <a:rPr lang="en-US" dirty="0"/>
              <a:t> And it shall come to pass, </a:t>
            </a:r>
            <a:r>
              <a:rPr lang="en-US" i="1" dirty="0"/>
              <a:t>that</a:t>
            </a:r>
            <a:r>
              <a:rPr lang="en-US" dirty="0"/>
              <a:t> every soul, which will not hear that prophet, shall be destroyed from among the people.</a:t>
            </a:r>
          </a:p>
          <a:p>
            <a:pPr fontAlgn="base"/>
            <a:r>
              <a:rPr lang="en-US" dirty="0"/>
              <a:t>Yea, and all the prophets from Samuel and those that follow after, as many as have spoken, have likewise foretold of these days.”</a:t>
            </a:r>
          </a:p>
          <a:p>
            <a:pPr fontAlgn="base"/>
            <a:r>
              <a:rPr lang="en-US" dirty="0"/>
              <a:t>Acts 3:22-24</a:t>
            </a:r>
          </a:p>
        </p:txBody>
      </p:sp>
      <p:sp>
        <p:nvSpPr>
          <p:cNvPr id="7" name="Rectangle 6"/>
          <p:cNvSpPr/>
          <p:nvPr/>
        </p:nvSpPr>
        <p:spPr>
          <a:xfrm>
            <a:off x="6003664" y="3606502"/>
            <a:ext cx="5410200" cy="2585323"/>
          </a:xfrm>
          <a:prstGeom prst="rect">
            <a:avLst/>
          </a:prstGeom>
        </p:spPr>
        <p:txBody>
          <a:bodyPr wrap="square">
            <a:spAutoFit/>
          </a:bodyPr>
          <a:lstStyle/>
          <a:p>
            <a:pPr fontAlgn="base"/>
            <a:r>
              <a:rPr lang="en-US" dirty="0"/>
              <a:t>Jehovah speaks through Moses:</a:t>
            </a:r>
          </a:p>
          <a:p>
            <a:pPr fontAlgn="base"/>
            <a:r>
              <a:rPr lang="en-US" dirty="0"/>
              <a:t>“I will raise them up a Prophet from among their brethren, like unto thee, and will put my words in his mouth; and he shall speak unto them all that I shall command him.</a:t>
            </a:r>
          </a:p>
          <a:p>
            <a:pPr fontAlgn="base"/>
            <a:r>
              <a:rPr lang="en-US" dirty="0"/>
              <a:t>And it shall come to pass, </a:t>
            </a:r>
            <a:r>
              <a:rPr lang="en-US" i="1" dirty="0"/>
              <a:t>that</a:t>
            </a:r>
            <a:r>
              <a:rPr lang="en-US" dirty="0"/>
              <a:t> whosoever will not hearken unto my words which he shall speak in my name, I will require </a:t>
            </a:r>
            <a:r>
              <a:rPr lang="en-US" i="1" dirty="0"/>
              <a:t>it</a:t>
            </a:r>
            <a:r>
              <a:rPr lang="en-US" dirty="0"/>
              <a:t> of him.”</a:t>
            </a:r>
          </a:p>
          <a:p>
            <a:pPr fontAlgn="base"/>
            <a:r>
              <a:rPr lang="en-US" dirty="0"/>
              <a:t>Deuteronomy 18:18-19</a:t>
            </a:r>
          </a:p>
        </p:txBody>
      </p:sp>
      <p:pic>
        <p:nvPicPr>
          <p:cNvPr id="3" name="Picture 2">
            <a:extLst>
              <a:ext uri="{FF2B5EF4-FFF2-40B4-BE49-F238E27FC236}">
                <a16:creationId xmlns:a16="http://schemas.microsoft.com/office/drawing/2014/main" id="{E7751753-54A9-4279-B31C-B6884E686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019" y="892828"/>
            <a:ext cx="2743200" cy="1952625"/>
          </a:xfrm>
          <a:prstGeom prst="rect">
            <a:avLst/>
          </a:prstGeom>
        </p:spPr>
      </p:pic>
      <p:pic>
        <p:nvPicPr>
          <p:cNvPr id="11" name="Picture 10">
            <a:extLst>
              <a:ext uri="{FF2B5EF4-FFF2-40B4-BE49-F238E27FC236}">
                <a16:creationId xmlns:a16="http://schemas.microsoft.com/office/drawing/2014/main" id="{6A5D8AC3-D40F-4EE5-9021-3C75B907B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94" y="3506993"/>
            <a:ext cx="2939212" cy="3109249"/>
          </a:xfrm>
          <a:prstGeom prst="rect">
            <a:avLst/>
          </a:prstGeom>
        </p:spPr>
      </p:pic>
    </p:spTree>
    <p:extLst>
      <p:ext uri="{BB962C8B-B14F-4D97-AF65-F5344CB8AC3E}">
        <p14:creationId xmlns:p14="http://schemas.microsoft.com/office/powerpoint/2010/main" val="36401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75A516-A5BE-4A77-B210-3B35ABF4BE80}"/>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err="1">
                <a:latin typeface="Arial Narrow" pitchFamily="34" charset="0"/>
              </a:rPr>
              <a:t>Abrahamic</a:t>
            </a:r>
            <a:r>
              <a:rPr lang="en-US" sz="4400" dirty="0">
                <a:latin typeface="Arial Narrow" pitchFamily="34" charset="0"/>
              </a:rPr>
              <a:t> Covenant</a:t>
            </a:r>
          </a:p>
        </p:txBody>
      </p:sp>
      <p:sp>
        <p:nvSpPr>
          <p:cNvPr id="5" name="TextBox 4"/>
          <p:cNvSpPr txBox="1"/>
          <p:nvPr/>
        </p:nvSpPr>
        <p:spPr>
          <a:xfrm>
            <a:off x="8458200" y="6500633"/>
            <a:ext cx="3733800" cy="369332"/>
          </a:xfrm>
          <a:prstGeom prst="rect">
            <a:avLst/>
          </a:prstGeom>
          <a:noFill/>
        </p:spPr>
        <p:txBody>
          <a:bodyPr wrap="square" rtlCol="0">
            <a:spAutoFit/>
          </a:bodyPr>
          <a:lstStyle/>
          <a:p>
            <a:pPr algn="r"/>
            <a:r>
              <a:rPr lang="en-US" dirty="0"/>
              <a:t>3 Nephi 20:25-46</a:t>
            </a:r>
          </a:p>
        </p:txBody>
      </p:sp>
      <p:sp>
        <p:nvSpPr>
          <p:cNvPr id="9" name="Rectangle 8"/>
          <p:cNvSpPr/>
          <p:nvPr/>
        </p:nvSpPr>
        <p:spPr>
          <a:xfrm>
            <a:off x="6629400" y="3200400"/>
            <a:ext cx="3657600" cy="923330"/>
          </a:xfrm>
          <a:prstGeom prst="rect">
            <a:avLst/>
          </a:prstGeom>
        </p:spPr>
        <p:txBody>
          <a:bodyPr wrap="square">
            <a:spAutoFit/>
          </a:bodyPr>
          <a:lstStyle/>
          <a:p>
            <a:pPr algn="ctr" fontAlgn="base"/>
            <a:r>
              <a:rPr lang="en-US" dirty="0"/>
              <a:t> </a:t>
            </a:r>
            <a:r>
              <a:rPr lang="en-US" b="1" dirty="0"/>
              <a:t>As the seed of Abraham, we have a covenant responsibility to bless all the people of the earth.</a:t>
            </a:r>
            <a:r>
              <a:rPr lang="en-US" dirty="0"/>
              <a:t> </a:t>
            </a:r>
          </a:p>
        </p:txBody>
      </p:sp>
      <p:sp>
        <p:nvSpPr>
          <p:cNvPr id="7" name="Rectangle 6"/>
          <p:cNvSpPr/>
          <p:nvPr/>
        </p:nvSpPr>
        <p:spPr>
          <a:xfrm>
            <a:off x="1524000" y="685800"/>
            <a:ext cx="4953000" cy="5509200"/>
          </a:xfrm>
          <a:prstGeom prst="rect">
            <a:avLst/>
          </a:prstGeom>
        </p:spPr>
        <p:txBody>
          <a:bodyPr wrap="square">
            <a:spAutoFit/>
          </a:bodyPr>
          <a:lstStyle/>
          <a:p>
            <a:pPr fontAlgn="base"/>
            <a:r>
              <a:rPr lang="en-US" sz="1600" dirty="0"/>
              <a:t>Abraham made covenants with God when he received the gospel, when he was ordained a high priest, and when he entered into celestial marriage. In these covenants, God promised great blessings to Abraham and his family. These blessings, which extend to all of Abraham's seed, are called the </a:t>
            </a:r>
            <a:r>
              <a:rPr lang="en-US" sz="1600" dirty="0" err="1"/>
              <a:t>Abrahamic</a:t>
            </a:r>
            <a:r>
              <a:rPr lang="en-US" sz="1600" dirty="0"/>
              <a:t> covenant:</a:t>
            </a:r>
          </a:p>
          <a:p>
            <a:pPr fontAlgn="base"/>
            <a:endParaRPr lang="en-US" sz="1600" dirty="0"/>
          </a:p>
          <a:p>
            <a:pPr fontAlgn="base"/>
            <a:r>
              <a:rPr lang="en-US" sz="1600" dirty="0"/>
              <a:t>His posterity would be numerous</a:t>
            </a:r>
          </a:p>
          <a:p>
            <a:pPr fontAlgn="base"/>
            <a:endParaRPr lang="en-US" sz="1600" dirty="0"/>
          </a:p>
          <a:p>
            <a:pPr fontAlgn="base"/>
            <a:r>
              <a:rPr lang="en-US" sz="1600" dirty="0"/>
              <a:t>His seed, or descendants, would receive the gospel and bear the priesthood </a:t>
            </a:r>
          </a:p>
          <a:p>
            <a:pPr fontAlgn="base"/>
            <a:endParaRPr lang="en-US" sz="1600" dirty="0"/>
          </a:p>
          <a:p>
            <a:pPr fontAlgn="base"/>
            <a:r>
              <a:rPr lang="en-US" sz="1600" dirty="0"/>
              <a:t>Through the ministry of his seed, “all the families of the earth [would] be blessed, even with the blessings of the Gospel, which are the blessings of salvation, even of life eternal”</a:t>
            </a:r>
          </a:p>
          <a:p>
            <a:pPr fontAlgn="base"/>
            <a:endParaRPr lang="en-US" sz="1600" dirty="0"/>
          </a:p>
          <a:p>
            <a:pPr fontAlgn="base"/>
            <a:r>
              <a:rPr lang="en-US" sz="1600" dirty="0"/>
              <a:t>A person can receive all the blessings of the </a:t>
            </a:r>
            <a:r>
              <a:rPr lang="en-US" sz="1600" dirty="0" err="1"/>
              <a:t>Abrahamic</a:t>
            </a:r>
            <a:r>
              <a:rPr lang="en-US" sz="1600" dirty="0"/>
              <a:t> covenant—even if he or she is not a literal descendant of Abraham—by obeying the laws and ordinances of the gospel </a:t>
            </a:r>
          </a:p>
          <a:p>
            <a:pPr fontAlgn="base"/>
            <a:r>
              <a:rPr lang="en-US" sz="1600" dirty="0"/>
              <a:t>Study Guide—see also Bible Dictionary</a:t>
            </a:r>
          </a:p>
        </p:txBody>
      </p:sp>
      <p:pic>
        <p:nvPicPr>
          <p:cNvPr id="3" name="Picture 2">
            <a:extLst>
              <a:ext uri="{FF2B5EF4-FFF2-40B4-BE49-F238E27FC236}">
                <a16:creationId xmlns:a16="http://schemas.microsoft.com/office/drawing/2014/main" id="{298B164B-DCC9-428A-8F9F-C0021ACF7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016" y="803910"/>
            <a:ext cx="3105150" cy="2324100"/>
          </a:xfrm>
          <a:prstGeom prst="rect">
            <a:avLst/>
          </a:prstGeom>
        </p:spPr>
      </p:pic>
      <p:pic>
        <p:nvPicPr>
          <p:cNvPr id="11" name="Picture 10">
            <a:extLst>
              <a:ext uri="{FF2B5EF4-FFF2-40B4-BE49-F238E27FC236}">
                <a16:creationId xmlns:a16="http://schemas.microsoft.com/office/drawing/2014/main" id="{84483B2E-6361-4C22-A114-9A4C6D95B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055" y="4178738"/>
            <a:ext cx="3438525" cy="2286000"/>
          </a:xfrm>
          <a:prstGeom prst="rect">
            <a:avLst/>
          </a:prstGeom>
        </p:spPr>
      </p:pic>
    </p:spTree>
    <p:extLst>
      <p:ext uri="{BB962C8B-B14F-4D97-AF65-F5344CB8AC3E}">
        <p14:creationId xmlns:p14="http://schemas.microsoft.com/office/powerpoint/2010/main" val="209282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D1635-B244-4651-9A6C-BEC177234316}"/>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147539279"/>
              </p:ext>
            </p:extLst>
          </p:nvPr>
        </p:nvGraphicFramePr>
        <p:xfrm>
          <a:off x="1676400" y="381000"/>
          <a:ext cx="8839200" cy="6217920"/>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57200">
                <a:tc>
                  <a:txBody>
                    <a:bodyPr/>
                    <a:lstStyle/>
                    <a:p>
                      <a:pPr algn="ctr"/>
                      <a:r>
                        <a:rPr lang="en-US" sz="1400" dirty="0"/>
                        <a:t>3 Nephi 20</a:t>
                      </a:r>
                    </a:p>
                    <a:p>
                      <a:endParaRPr lang="en-US" sz="1400" dirty="0"/>
                    </a:p>
                  </a:txBody>
                  <a:tcPr/>
                </a:tc>
                <a:tc>
                  <a:txBody>
                    <a:bodyPr/>
                    <a:lstStyle/>
                    <a:p>
                      <a:pPr algn="ctr"/>
                      <a:r>
                        <a:rPr lang="en-US" sz="1400" dirty="0"/>
                        <a:t>Isaiah 52</a:t>
                      </a:r>
                    </a:p>
                  </a:txBody>
                  <a:tcPr/>
                </a:tc>
                <a:tc>
                  <a:txBody>
                    <a:bodyPr/>
                    <a:lstStyle/>
                    <a:p>
                      <a:pPr algn="ctr"/>
                      <a:r>
                        <a:rPr lang="en-US" sz="1400" dirty="0"/>
                        <a:t>Today</a:t>
                      </a:r>
                    </a:p>
                  </a:txBody>
                  <a:tcPr/>
                </a:tc>
                <a:tc>
                  <a:txBody>
                    <a:bodyPr/>
                    <a:lstStyle/>
                    <a:p>
                      <a:pPr algn="ctr"/>
                      <a:r>
                        <a:rPr lang="en-US" sz="1400" dirty="0"/>
                        <a:t>Other references</a:t>
                      </a:r>
                    </a:p>
                  </a:txBody>
                  <a:tcPr/>
                </a:tc>
                <a:extLst>
                  <a:ext uri="{0D108BD9-81ED-4DB2-BD59-A6C34878D82A}">
                    <a16:rowId xmlns:a16="http://schemas.microsoft.com/office/drawing/2014/main" val="10000"/>
                  </a:ext>
                </a:extLst>
              </a:tr>
              <a:tr h="731520">
                <a:tc>
                  <a:txBody>
                    <a:bodyPr/>
                    <a:lstStyle/>
                    <a:p>
                      <a:pPr algn="ctr"/>
                      <a:r>
                        <a:rPr lang="en-US" sz="1400" dirty="0"/>
                        <a:t>Verses: 32-35</a:t>
                      </a:r>
                    </a:p>
                    <a:p>
                      <a:r>
                        <a:rPr lang="en-US" sz="1400" dirty="0"/>
                        <a:t>Watchmen</a:t>
                      </a:r>
                      <a:r>
                        <a:rPr lang="en-US" sz="1400" baseline="0" dirty="0"/>
                        <a:t> works as Lord’s messengers to share the peace and joy that the gospel message brings.</a:t>
                      </a:r>
                    </a:p>
                    <a:p>
                      <a:r>
                        <a:rPr lang="en-US" sz="1400" baseline="0" dirty="0"/>
                        <a:t>Bare His holy arm—power of God</a:t>
                      </a:r>
                      <a:endParaRPr lang="en-US" sz="1400" dirty="0"/>
                    </a:p>
                  </a:txBody>
                  <a:tcPr/>
                </a:tc>
                <a:tc>
                  <a:txBody>
                    <a:bodyPr/>
                    <a:lstStyle/>
                    <a:p>
                      <a:pPr algn="ctr"/>
                      <a:r>
                        <a:rPr lang="en-US" sz="1400" dirty="0"/>
                        <a:t>Verses: 8-10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Watchmen-sing-give</a:t>
                      </a:r>
                      <a:r>
                        <a:rPr lang="en-US" sz="1400" baseline="0" dirty="0"/>
                        <a:t> inheritance-bare His holy arm</a:t>
                      </a:r>
                      <a:endParaRPr lang="en-US" sz="1400" dirty="0"/>
                    </a:p>
                    <a:p>
                      <a:endParaRPr lang="en-US" sz="1400" dirty="0"/>
                    </a:p>
                  </a:txBody>
                  <a:tcPr/>
                </a:tc>
                <a:tc>
                  <a:txBody>
                    <a:bodyPr/>
                    <a:lstStyle/>
                    <a:p>
                      <a:r>
                        <a:rPr lang="en-US" sz="1400" dirty="0"/>
                        <a:t>These watchmen might be: Prophets, General Authorities, full-time missionaries, or local leaders and members. They all serve as Christ’s representatives as they take the joyous word to the world. Every member a missionary</a:t>
                      </a:r>
                    </a:p>
                  </a:txBody>
                  <a:tcPr/>
                </a:tc>
                <a:tc>
                  <a:txBody>
                    <a:bodyPr/>
                    <a:lstStyle/>
                    <a:p>
                      <a:r>
                        <a:rPr lang="en-US" sz="1400" dirty="0"/>
                        <a:t>D&amp;C 18:15</a:t>
                      </a:r>
                    </a:p>
                    <a:p>
                      <a:endParaRPr lang="en-US" sz="1400" dirty="0"/>
                    </a:p>
                    <a:p>
                      <a:r>
                        <a:rPr lang="en-US" sz="1400" dirty="0"/>
                        <a:t>D&amp;C 65:2</a:t>
                      </a:r>
                    </a:p>
                  </a:txBody>
                  <a:tcPr/>
                </a:tc>
                <a:extLst>
                  <a:ext uri="{0D108BD9-81ED-4DB2-BD59-A6C34878D82A}">
                    <a16:rowId xmlns:a16="http://schemas.microsoft.com/office/drawing/2014/main" val="10001"/>
                  </a:ext>
                </a:extLst>
              </a:tr>
              <a:tr h="731520">
                <a:tc>
                  <a:txBody>
                    <a:bodyPr/>
                    <a:lstStyle/>
                    <a:p>
                      <a:pPr algn="ctr"/>
                      <a:r>
                        <a:rPr lang="en-US" sz="1400" dirty="0"/>
                        <a:t>Verses: 36-38</a:t>
                      </a:r>
                    </a:p>
                    <a:p>
                      <a:r>
                        <a:rPr lang="en-US" sz="1400" dirty="0"/>
                        <a:t>A joyful future of Israel when only</a:t>
                      </a:r>
                      <a:r>
                        <a:rPr lang="en-US" sz="1400" baseline="0" dirty="0"/>
                        <a:t> the righteous and pure will dwell in Jerusalem. Put on the power and authority of the priesthood.</a:t>
                      </a:r>
                    </a:p>
                    <a:p>
                      <a:r>
                        <a:rPr lang="en-US" sz="1400" baseline="0" dirty="0"/>
                        <a:t>Redemption through Christ</a:t>
                      </a:r>
                      <a:endParaRPr lang="en-US" sz="1400" dirty="0"/>
                    </a:p>
                  </a:txBody>
                  <a:tcPr/>
                </a:tc>
                <a:tc>
                  <a:txBody>
                    <a:bodyPr/>
                    <a:lstStyle/>
                    <a:p>
                      <a:pPr algn="ctr"/>
                      <a:r>
                        <a:rPr lang="en-US" sz="1400" dirty="0"/>
                        <a:t>Verses: 1-3</a:t>
                      </a:r>
                    </a:p>
                    <a:p>
                      <a:r>
                        <a:rPr lang="en-US" sz="1400" dirty="0"/>
                        <a:t>Awake, shake off dust, put on thy strength.</a:t>
                      </a:r>
                    </a:p>
                    <a:p>
                      <a:r>
                        <a:rPr lang="en-US" sz="1400" dirty="0"/>
                        <a:t>Loose bands, </a:t>
                      </a:r>
                    </a:p>
                    <a:p>
                      <a:r>
                        <a:rPr lang="en-US" sz="1400" dirty="0"/>
                        <a:t>Redeemed without money..</a:t>
                      </a:r>
                    </a:p>
                  </a:txBody>
                  <a:tcPr/>
                </a:tc>
                <a:tc>
                  <a:txBody>
                    <a:bodyPr/>
                    <a:lstStyle/>
                    <a:p>
                      <a:r>
                        <a:rPr lang="en-US" sz="1400" dirty="0"/>
                        <a:t>Both our clothing and our behavior reveal to others the principles we represent…Spiritual Attire</a:t>
                      </a:r>
                    </a:p>
                    <a:p>
                      <a:r>
                        <a:rPr lang="en-US" sz="1400" dirty="0"/>
                        <a:t>Scattered Remnants</a:t>
                      </a:r>
                      <a:r>
                        <a:rPr lang="en-US" sz="1400" baseline="0" dirty="0"/>
                        <a:t> of Israel return to the Lord---spiritual freeing through the Atonement of Christ…as sinners we are indebted to the Lord for His mercy</a:t>
                      </a:r>
                      <a:endParaRPr lang="en-US" sz="1400" dirty="0"/>
                    </a:p>
                  </a:txBody>
                  <a:tcPr/>
                </a:tc>
                <a:tc>
                  <a:txBody>
                    <a:bodyPr/>
                    <a:lstStyle/>
                    <a:p>
                      <a:r>
                        <a:rPr lang="en-US" sz="1400" dirty="0"/>
                        <a:t>D&amp;C 27:15</a:t>
                      </a:r>
                    </a:p>
                    <a:p>
                      <a:endParaRPr lang="en-US" sz="1400" dirty="0"/>
                    </a:p>
                    <a:p>
                      <a:r>
                        <a:rPr lang="en-US" sz="1400" dirty="0"/>
                        <a:t>2 Nephi 9:14</a:t>
                      </a:r>
                    </a:p>
                    <a:p>
                      <a:endParaRPr lang="en-US" sz="1400" dirty="0"/>
                    </a:p>
                    <a:p>
                      <a:r>
                        <a:rPr lang="en-US" sz="1400" dirty="0"/>
                        <a:t>D&amp;C 113:9-10</a:t>
                      </a:r>
                    </a:p>
                  </a:txBody>
                  <a:tcPr/>
                </a:tc>
                <a:extLst>
                  <a:ext uri="{0D108BD9-81ED-4DB2-BD59-A6C34878D82A}">
                    <a16:rowId xmlns:a16="http://schemas.microsoft.com/office/drawing/2014/main" val="10002"/>
                  </a:ext>
                </a:extLst>
              </a:tr>
              <a:tr h="731520">
                <a:tc>
                  <a:txBody>
                    <a:bodyPr/>
                    <a:lstStyle/>
                    <a:p>
                      <a:pPr algn="ctr"/>
                      <a:r>
                        <a:rPr lang="en-US" sz="1400" dirty="0"/>
                        <a:t>Verses: 39-40</a:t>
                      </a:r>
                    </a:p>
                    <a:p>
                      <a:r>
                        <a:rPr lang="en-US" sz="1400" dirty="0"/>
                        <a:t>Standing on the Lord’s house to receive instruction</a:t>
                      </a:r>
                    </a:p>
                  </a:txBody>
                  <a:tcPr/>
                </a:tc>
                <a:tc>
                  <a:txBody>
                    <a:bodyPr/>
                    <a:lstStyle/>
                    <a:p>
                      <a:pPr algn="ctr"/>
                      <a:r>
                        <a:rPr lang="en-US" sz="1400" dirty="0"/>
                        <a:t>Verses: 6-7</a:t>
                      </a:r>
                    </a:p>
                    <a:p>
                      <a:r>
                        <a:rPr lang="en-US" sz="1400" dirty="0"/>
                        <a:t>I am—mountains of</a:t>
                      </a:r>
                      <a:r>
                        <a:rPr lang="en-US" sz="1400" baseline="0" dirty="0"/>
                        <a:t> thy feet—brings good tidings</a:t>
                      </a:r>
                      <a:endParaRPr lang="en-US" sz="1400" dirty="0"/>
                    </a:p>
                  </a:txBody>
                  <a:tcPr/>
                </a:tc>
                <a:tc>
                  <a:txBody>
                    <a:bodyPr/>
                    <a:lstStyle/>
                    <a:p>
                      <a:r>
                        <a:rPr lang="en-US" sz="1400" dirty="0"/>
                        <a:t>Going to the temple</a:t>
                      </a:r>
                      <a:r>
                        <a:rPr lang="en-US" sz="1400" baseline="0" dirty="0"/>
                        <a:t> of the Lord. Receiving instruction from the General Authorities and leaders at conference</a:t>
                      </a:r>
                      <a:endParaRPr lang="en-US" sz="1400" dirty="0"/>
                    </a:p>
                  </a:txBody>
                  <a:tcPr/>
                </a:tc>
                <a:tc>
                  <a:txBody>
                    <a:bodyPr/>
                    <a:lstStyle/>
                    <a:p>
                      <a:r>
                        <a:rPr lang="en-US" sz="1400" dirty="0"/>
                        <a:t>2 Nephi</a:t>
                      </a:r>
                      <a:r>
                        <a:rPr lang="en-US" sz="1400" baseline="0" dirty="0"/>
                        <a:t> 12:2</a:t>
                      </a:r>
                    </a:p>
                    <a:p>
                      <a:endParaRPr lang="en-US" sz="1400" baseline="0" dirty="0"/>
                    </a:p>
                    <a:p>
                      <a:r>
                        <a:rPr lang="en-US" sz="1400" baseline="0" dirty="0"/>
                        <a:t>Isaiah 2:2</a:t>
                      </a:r>
                      <a:endParaRPr lang="en-US" sz="1400" dirty="0"/>
                    </a:p>
                  </a:txBody>
                  <a:tcPr/>
                </a:tc>
                <a:extLst>
                  <a:ext uri="{0D108BD9-81ED-4DB2-BD59-A6C34878D82A}">
                    <a16:rowId xmlns:a16="http://schemas.microsoft.com/office/drawing/2014/main" val="10003"/>
                  </a:ext>
                </a:extLst>
              </a:tr>
              <a:tr h="731520">
                <a:tc>
                  <a:txBody>
                    <a:bodyPr/>
                    <a:lstStyle/>
                    <a:p>
                      <a:pPr algn="ctr"/>
                      <a:r>
                        <a:rPr lang="en-US" sz="1400" dirty="0"/>
                        <a:t>Verses: 41-45</a:t>
                      </a:r>
                    </a:p>
                    <a:p>
                      <a:r>
                        <a:rPr lang="en-US" sz="1400" dirty="0"/>
                        <a:t>They are called to repent after they receive the gospel blessing—if they refuse they will face God’s judgment</a:t>
                      </a:r>
                    </a:p>
                  </a:txBody>
                  <a:tcPr/>
                </a:tc>
                <a:tc>
                  <a:txBody>
                    <a:bodyPr/>
                    <a:lstStyle/>
                    <a:p>
                      <a:pPr algn="ctr"/>
                      <a:r>
                        <a:rPr lang="en-US" sz="1400" dirty="0"/>
                        <a:t>Verses: 11-15</a:t>
                      </a:r>
                    </a:p>
                    <a:p>
                      <a:r>
                        <a:rPr lang="en-US" sz="1400" dirty="0"/>
                        <a:t>Be clean (repent)—God</a:t>
                      </a:r>
                      <a:r>
                        <a:rPr lang="en-US" sz="1400" baseline="0" dirty="0"/>
                        <a:t> will be your rearward (prudent in judgment)—sprinkle many nations</a:t>
                      </a:r>
                      <a:endParaRPr lang="en-US" sz="1400" dirty="0"/>
                    </a:p>
                  </a:txBody>
                  <a:tcPr/>
                </a:tc>
                <a:tc>
                  <a:txBody>
                    <a:bodyPr/>
                    <a:lstStyle/>
                    <a:p>
                      <a:r>
                        <a:rPr lang="en-US" sz="1400" dirty="0"/>
                        <a:t>The need to</a:t>
                      </a:r>
                      <a:r>
                        <a:rPr lang="en-US" sz="1400" baseline="0" dirty="0"/>
                        <a:t> be clean and pure, virtuous in all things “We counsel you not to pollute your minds with degrading matter…” Ezra Taft Benson</a:t>
                      </a:r>
                    </a:p>
                    <a:p>
                      <a:r>
                        <a:rPr lang="en-US" sz="1400" baseline="0" dirty="0"/>
                        <a:t>Turn away from filth</a:t>
                      </a:r>
                    </a:p>
                    <a:p>
                      <a:r>
                        <a:rPr lang="en-US" sz="1400" baseline="0" dirty="0"/>
                        <a:t>We will be judged upon our actions with Jesus is our mediator</a:t>
                      </a:r>
                      <a:endParaRPr lang="en-US" sz="1400" dirty="0"/>
                    </a:p>
                  </a:txBody>
                  <a:tcPr/>
                </a:tc>
                <a:tc>
                  <a:txBody>
                    <a:bodyPr/>
                    <a:lstStyle/>
                    <a:p>
                      <a:r>
                        <a:rPr lang="en-US" sz="1200" dirty="0"/>
                        <a:t>2 Timothy</a:t>
                      </a:r>
                      <a:r>
                        <a:rPr lang="en-US" sz="1200" baseline="0" dirty="0"/>
                        <a:t> 2:20-22</a:t>
                      </a:r>
                    </a:p>
                    <a:p>
                      <a:endParaRPr lang="en-US" sz="1200" baseline="0" dirty="0"/>
                    </a:p>
                    <a:p>
                      <a:r>
                        <a:rPr lang="en-US" sz="1200" baseline="0" dirty="0"/>
                        <a:t>Revelation 18:4</a:t>
                      </a:r>
                    </a:p>
                    <a:p>
                      <a:endParaRPr lang="en-US" sz="1200" baseline="0" dirty="0"/>
                    </a:p>
                    <a:p>
                      <a:r>
                        <a:rPr lang="en-US" sz="1400" baseline="0" dirty="0"/>
                        <a:t>D&amp;C 101:94</a:t>
                      </a:r>
                    </a:p>
                    <a:p>
                      <a:endParaRPr lang="en-US" sz="1400" baseline="0" dirty="0"/>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2057400" y="0"/>
            <a:ext cx="7239000" cy="369332"/>
          </a:xfrm>
          <a:prstGeom prst="rect">
            <a:avLst/>
          </a:prstGeom>
          <a:noFill/>
        </p:spPr>
        <p:txBody>
          <a:bodyPr wrap="square" rtlCol="0">
            <a:spAutoFit/>
          </a:bodyPr>
          <a:lstStyle/>
          <a:p>
            <a:r>
              <a:rPr lang="en-US" dirty="0"/>
              <a:t>Jesus quotes Isaiah  </a:t>
            </a:r>
            <a:r>
              <a:rPr lang="en-US" sz="1100" dirty="0"/>
              <a:t>Victor L. Ludlow </a:t>
            </a:r>
            <a:r>
              <a:rPr lang="en-US" sz="1100" i="1" dirty="0"/>
              <a:t>Unlocking Isaiah in the Book of Mormon </a:t>
            </a:r>
            <a:r>
              <a:rPr lang="en-US" sz="1100" dirty="0"/>
              <a:t> pgs.  231-240</a:t>
            </a:r>
          </a:p>
        </p:txBody>
      </p:sp>
    </p:spTree>
    <p:extLst>
      <p:ext uri="{BB962C8B-B14F-4D97-AF65-F5344CB8AC3E}">
        <p14:creationId xmlns:p14="http://schemas.microsoft.com/office/powerpoint/2010/main" val="1815008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EF45DA-68FD-4405-9B1C-C62C33D72907}"/>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Will Surely Come to Pass</a:t>
            </a:r>
          </a:p>
        </p:txBody>
      </p:sp>
      <p:sp>
        <p:nvSpPr>
          <p:cNvPr id="5" name="TextBox 4"/>
          <p:cNvSpPr txBox="1"/>
          <p:nvPr/>
        </p:nvSpPr>
        <p:spPr>
          <a:xfrm>
            <a:off x="8440560" y="6508804"/>
            <a:ext cx="3733800" cy="369332"/>
          </a:xfrm>
          <a:prstGeom prst="rect">
            <a:avLst/>
          </a:prstGeom>
          <a:noFill/>
        </p:spPr>
        <p:txBody>
          <a:bodyPr wrap="square" rtlCol="0">
            <a:spAutoFit/>
          </a:bodyPr>
          <a:lstStyle/>
          <a:p>
            <a:pPr algn="r"/>
            <a:r>
              <a:rPr lang="en-US" dirty="0"/>
              <a:t>3 Nephi 20:46</a:t>
            </a:r>
          </a:p>
        </p:txBody>
      </p:sp>
      <p:sp>
        <p:nvSpPr>
          <p:cNvPr id="7" name="Rectangle 6"/>
          <p:cNvSpPr/>
          <p:nvPr/>
        </p:nvSpPr>
        <p:spPr>
          <a:xfrm>
            <a:off x="1828800" y="990601"/>
            <a:ext cx="4953000" cy="830997"/>
          </a:xfrm>
          <a:prstGeom prst="rect">
            <a:avLst/>
          </a:prstGeom>
        </p:spPr>
        <p:txBody>
          <a:bodyPr wrap="square">
            <a:spAutoFit/>
          </a:bodyPr>
          <a:lstStyle/>
          <a:p>
            <a:pPr fontAlgn="base"/>
            <a:r>
              <a:rPr lang="en-US" sz="1600" dirty="0"/>
              <a:t>When the words of Isaiah are fulfilled, then the Father’s covenant with His people will be fulfilled, and they will be established in their lands of Inheritance</a:t>
            </a:r>
          </a:p>
        </p:txBody>
      </p:sp>
      <p:sp>
        <p:nvSpPr>
          <p:cNvPr id="8" name="Rectangle 7"/>
          <p:cNvSpPr/>
          <p:nvPr/>
        </p:nvSpPr>
        <p:spPr>
          <a:xfrm>
            <a:off x="2209800" y="2209801"/>
            <a:ext cx="4953000" cy="2800767"/>
          </a:xfrm>
          <a:prstGeom prst="rect">
            <a:avLst/>
          </a:prstGeom>
        </p:spPr>
        <p:txBody>
          <a:bodyPr wrap="square">
            <a:spAutoFit/>
          </a:bodyPr>
          <a:lstStyle/>
          <a:p>
            <a:pPr fontAlgn="base"/>
            <a:r>
              <a:rPr lang="en-US" sz="1600" dirty="0"/>
              <a:t>As latter-day heirs of the covenants made with Abraham, we need to be involved in this marvelous work. </a:t>
            </a:r>
          </a:p>
          <a:p>
            <a:pPr fontAlgn="base"/>
            <a:endParaRPr lang="en-US" sz="1600" dirty="0"/>
          </a:p>
          <a:p>
            <a:pPr fontAlgn="base"/>
            <a:r>
              <a:rPr lang="en-US" sz="1600" dirty="0"/>
              <a:t>As pure messengers of truth, we share a wonderful opportunity for significant service while we build His kingdom of peace. </a:t>
            </a:r>
          </a:p>
          <a:p>
            <a:pPr fontAlgn="base"/>
            <a:endParaRPr lang="en-US" sz="1600" dirty="0"/>
          </a:p>
          <a:p>
            <a:pPr fontAlgn="base"/>
            <a:r>
              <a:rPr lang="en-US" sz="1600" dirty="0"/>
              <a:t>Our Savior’s instruction to us:</a:t>
            </a:r>
          </a:p>
          <a:p>
            <a:pPr fontAlgn="base"/>
            <a:endParaRPr lang="en-US" sz="1600" dirty="0"/>
          </a:p>
          <a:p>
            <a:pPr fontAlgn="base"/>
            <a:r>
              <a:rPr lang="en-US" sz="1600" dirty="0"/>
              <a:t>Understand the words of Isaiah that gives us incentive to work toward their fulfillment”</a:t>
            </a:r>
          </a:p>
        </p:txBody>
      </p:sp>
      <p:pic>
        <p:nvPicPr>
          <p:cNvPr id="3" name="Picture 2">
            <a:extLst>
              <a:ext uri="{FF2B5EF4-FFF2-40B4-BE49-F238E27FC236}">
                <a16:creationId xmlns:a16="http://schemas.microsoft.com/office/drawing/2014/main" id="{1A4ECCDA-9A55-4C6A-A395-4CD31A77B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22" y="4745786"/>
            <a:ext cx="1174824" cy="1762236"/>
          </a:xfrm>
          <a:prstGeom prst="rect">
            <a:avLst/>
          </a:prstGeom>
        </p:spPr>
      </p:pic>
      <p:pic>
        <p:nvPicPr>
          <p:cNvPr id="11" name="Picture 10">
            <a:extLst>
              <a:ext uri="{FF2B5EF4-FFF2-40B4-BE49-F238E27FC236}">
                <a16:creationId xmlns:a16="http://schemas.microsoft.com/office/drawing/2014/main" id="{4857671F-28CB-4776-9F58-52829BC7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985" y="882416"/>
            <a:ext cx="2343150" cy="3048000"/>
          </a:xfrm>
          <a:prstGeom prst="rect">
            <a:avLst/>
          </a:prstGeom>
        </p:spPr>
      </p:pic>
      <p:pic>
        <p:nvPicPr>
          <p:cNvPr id="13" name="Picture 12">
            <a:extLst>
              <a:ext uri="{FF2B5EF4-FFF2-40B4-BE49-F238E27FC236}">
                <a16:creationId xmlns:a16="http://schemas.microsoft.com/office/drawing/2014/main" id="{14A17B80-9FAB-4CB4-A4C3-D249B40D9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232" y="4163340"/>
            <a:ext cx="2743200" cy="2057400"/>
          </a:xfrm>
          <a:prstGeom prst="rect">
            <a:avLst/>
          </a:prstGeom>
        </p:spPr>
      </p:pic>
    </p:spTree>
    <p:extLst>
      <p:ext uri="{BB962C8B-B14F-4D97-AF65-F5344CB8AC3E}">
        <p14:creationId xmlns:p14="http://schemas.microsoft.com/office/powerpoint/2010/main" val="197715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C4E161-3740-41F0-9B18-0FEE2892F4D4}"/>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Sharing the Gospel</a:t>
            </a:r>
          </a:p>
        </p:txBody>
      </p:sp>
      <p:sp>
        <p:nvSpPr>
          <p:cNvPr id="8" name="Rectangle 7"/>
          <p:cNvSpPr/>
          <p:nvPr/>
        </p:nvSpPr>
        <p:spPr>
          <a:xfrm>
            <a:off x="582707" y="1792940"/>
            <a:ext cx="5809129" cy="4524315"/>
          </a:xfrm>
          <a:prstGeom prst="rect">
            <a:avLst/>
          </a:prstGeom>
        </p:spPr>
        <p:txBody>
          <a:bodyPr wrap="square">
            <a:spAutoFit/>
          </a:bodyPr>
          <a:lstStyle/>
          <a:p>
            <a:pPr fontAlgn="base"/>
            <a:r>
              <a:rPr lang="en-US" sz="1600" dirty="0"/>
              <a:t>“You and I, today and always, are to bless all peoples in all the nations of the earth. You and I, today and always, are to bear witness of Jesus Christ and declare the message of the Restoration. You and I, today and always, are to invite all to receive the ordinances of salvation. Proclaiming the gospel is not a part-time priesthood obligation. </a:t>
            </a:r>
          </a:p>
          <a:p>
            <a:pPr fontAlgn="base"/>
            <a:endParaRPr lang="en-US" sz="1600" dirty="0"/>
          </a:p>
          <a:p>
            <a:pPr fontAlgn="base"/>
            <a:r>
              <a:rPr lang="en-US" sz="1600" dirty="0"/>
              <a:t>It is not simply an activity in which we engage for a limited time or an assignment we must complete as members of The Church of Jesus Christ of Latter-day Saints. Rather, missionary work is a manifestation of our spiritual identity and heritage. </a:t>
            </a:r>
          </a:p>
          <a:p>
            <a:pPr fontAlgn="base"/>
            <a:endParaRPr lang="en-US" sz="1600" dirty="0"/>
          </a:p>
          <a:p>
            <a:pPr fontAlgn="base"/>
            <a:r>
              <a:rPr lang="en-US" sz="1600" dirty="0"/>
              <a:t>We were foreordained in the premortal existence and born into mortality to fulfill the covenant and promise God made to Abraham. We are here upon the earth at this time to magnify the priesthood and to preach the gospel. That is who we are, and that is why we are here—today and always” </a:t>
            </a:r>
          </a:p>
          <a:p>
            <a:pPr fontAlgn="base"/>
            <a:r>
              <a:rPr lang="en-US" sz="1600" dirty="0"/>
              <a:t>Elder David A. </a:t>
            </a:r>
            <a:r>
              <a:rPr lang="en-US" sz="1600" dirty="0" err="1"/>
              <a:t>Bednar</a:t>
            </a:r>
            <a:endParaRPr lang="en-US" sz="1600" dirty="0"/>
          </a:p>
        </p:txBody>
      </p:sp>
      <p:pic>
        <p:nvPicPr>
          <p:cNvPr id="9" name="Picture 8" descr="100_1543.JPG"/>
          <p:cNvPicPr>
            <a:picLocks noChangeAspect="1"/>
          </p:cNvPicPr>
          <p:nvPr/>
        </p:nvPicPr>
        <p:blipFill>
          <a:blip r:embed="rId2" cstate="print"/>
          <a:stretch>
            <a:fillRect/>
          </a:stretch>
        </p:blipFill>
        <p:spPr>
          <a:xfrm>
            <a:off x="6470426" y="3403898"/>
            <a:ext cx="3995868" cy="2996901"/>
          </a:xfrm>
          <a:prstGeom prst="rect">
            <a:avLst/>
          </a:prstGeom>
        </p:spPr>
      </p:pic>
      <p:pic>
        <p:nvPicPr>
          <p:cNvPr id="3" name="Picture 2">
            <a:extLst>
              <a:ext uri="{FF2B5EF4-FFF2-40B4-BE49-F238E27FC236}">
                <a16:creationId xmlns:a16="http://schemas.microsoft.com/office/drawing/2014/main" id="{86D2B843-20F3-4E14-9FC2-B64D2E70A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940" y="955301"/>
            <a:ext cx="3004578" cy="2003052"/>
          </a:xfrm>
          <a:prstGeom prst="rect">
            <a:avLst/>
          </a:prstGeom>
        </p:spPr>
      </p:pic>
      <p:pic>
        <p:nvPicPr>
          <p:cNvPr id="5" name="Picture 4">
            <a:extLst>
              <a:ext uri="{FF2B5EF4-FFF2-40B4-BE49-F238E27FC236}">
                <a16:creationId xmlns:a16="http://schemas.microsoft.com/office/drawing/2014/main" id="{9E3E55A8-EFBB-4C1F-9B82-207D4F388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88" y="139513"/>
            <a:ext cx="1207989" cy="1518957"/>
          </a:xfrm>
          <a:prstGeom prst="rect">
            <a:avLst/>
          </a:prstGeom>
        </p:spPr>
      </p:pic>
    </p:spTree>
    <p:extLst>
      <p:ext uri="{BB962C8B-B14F-4D97-AF65-F5344CB8AC3E}">
        <p14:creationId xmlns:p14="http://schemas.microsoft.com/office/powerpoint/2010/main" val="195667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6CFAE7-120C-094A-8D2F-65527E393936}"/>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BFC98CD-276D-4ECD-9E7A-418712291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A1FC892-39F5-2177-4887-039F630DDAA3}"/>
                </a:ext>
              </a:extLst>
            </p:cNvPr>
            <p:cNvPicPr>
              <a:picLocks noChangeAspect="1"/>
            </p:cNvPicPr>
            <p:nvPr/>
          </p:nvPicPr>
          <p:blipFill rotWithShape="1">
            <a:blip r:embed="rId2">
              <a:extLst>
                <a:ext uri="{28A0092B-C50C-407E-A947-70E740481C1C}">
                  <a14:useLocalDpi xmlns:a14="http://schemas.microsoft.com/office/drawing/2010/main" val="0"/>
                </a:ext>
              </a:extLst>
            </a:blip>
            <a:srcRect l="55179" t="25841" r="30893" b="53460"/>
            <a:stretch/>
          </p:blipFill>
          <p:spPr>
            <a:xfrm>
              <a:off x="8673735" y="1715588"/>
              <a:ext cx="2927526" cy="2447109"/>
            </a:xfrm>
            <a:prstGeom prst="rect">
              <a:avLst/>
            </a:prstGeom>
          </p:spPr>
        </p:pic>
      </p:grpSp>
    </p:spTree>
    <p:extLst>
      <p:ext uri="{BB962C8B-B14F-4D97-AF65-F5344CB8AC3E}">
        <p14:creationId xmlns:p14="http://schemas.microsoft.com/office/powerpoint/2010/main" val="11524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63982-9246-40A5-96B8-4C1924013863}"/>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43840" y="0"/>
            <a:ext cx="11718664" cy="6247864"/>
          </a:xfrm>
          <a:prstGeom prst="rect">
            <a:avLst/>
          </a:prstGeom>
          <a:noFill/>
        </p:spPr>
        <p:txBody>
          <a:bodyPr wrap="square" rtlCol="0">
            <a:spAutoFit/>
          </a:bodyPr>
          <a:lstStyle/>
          <a:p>
            <a:r>
              <a:rPr lang="en-US" sz="1600" dirty="0"/>
              <a:t>Sources:</a:t>
            </a:r>
          </a:p>
          <a:p>
            <a:r>
              <a:rPr lang="en-US" sz="1600" dirty="0"/>
              <a:t>Feeding Five Thousand art of Brian </a:t>
            </a:r>
            <a:r>
              <a:rPr lang="en-US" sz="1600" dirty="0" err="1"/>
              <a:t>Jekel</a:t>
            </a:r>
            <a:endParaRPr lang="en-US" sz="1600" dirty="0"/>
          </a:p>
          <a:p>
            <a:endParaRPr lang="en-US" sz="1600" dirty="0"/>
          </a:p>
          <a:p>
            <a:r>
              <a:rPr lang="en-US" sz="1600" i="1" dirty="0"/>
              <a:t>Stand Ye in Holy Places: Selected Sermons and Writings of President Harold B. Lee</a:t>
            </a:r>
            <a:r>
              <a:rPr lang="en-US" sz="1600" dirty="0"/>
              <a:t> (1976), 255.</a:t>
            </a:r>
          </a:p>
          <a:p>
            <a:endParaRPr lang="en-US" sz="1600" dirty="0"/>
          </a:p>
          <a:p>
            <a:pPr fontAlgn="base"/>
            <a:r>
              <a:rPr lang="en-US" sz="1600" dirty="0"/>
              <a:t>President Thomas S. Monson </a:t>
            </a:r>
            <a:r>
              <a:rPr lang="en-US" sz="1600" i="1" dirty="0"/>
              <a:t>Willing and Worthy to Serve </a:t>
            </a:r>
            <a:r>
              <a:rPr lang="en-US" sz="1600" dirty="0"/>
              <a:t>April 2012 Gen. Conf. and </a:t>
            </a:r>
            <a:r>
              <a:rPr lang="en-US" sz="1600" i="1" dirty="0"/>
              <a:t>Priesthood Power </a:t>
            </a:r>
            <a:r>
              <a:rPr lang="en-US" sz="1600" dirty="0"/>
              <a:t>May 2011 Gen. Conf.</a:t>
            </a:r>
          </a:p>
          <a:p>
            <a:pPr fontAlgn="base"/>
            <a:endParaRPr lang="en-US" sz="1600" dirty="0"/>
          </a:p>
          <a:p>
            <a:pPr fontAlgn="base"/>
            <a:r>
              <a:rPr lang="en-US" sz="1600" dirty="0"/>
              <a:t>James E. </a:t>
            </a:r>
            <a:r>
              <a:rPr lang="en-US" sz="1600" dirty="0" err="1"/>
              <a:t>Talmage</a:t>
            </a:r>
            <a:r>
              <a:rPr lang="en-US" sz="1600" dirty="0"/>
              <a:t> (</a:t>
            </a:r>
            <a:r>
              <a:rPr lang="en-US" sz="1600" i="1" dirty="0"/>
              <a:t>Jesus the Christ,</a:t>
            </a:r>
            <a:r>
              <a:rPr lang="en-US" sz="1600" dirty="0"/>
              <a:t>3rd ed. [1916], 342; italics added).</a:t>
            </a:r>
          </a:p>
          <a:p>
            <a:pPr fontAlgn="base"/>
            <a:endParaRPr lang="en-US" sz="1600" dirty="0"/>
          </a:p>
          <a:p>
            <a:pPr fontAlgn="base"/>
            <a:r>
              <a:rPr lang="en-US" sz="1600" dirty="0" err="1"/>
              <a:t>Dallin</a:t>
            </a:r>
            <a:r>
              <a:rPr lang="en-US" sz="1600" dirty="0"/>
              <a:t> H. Oaks (“Always Have His Spirit,” </a:t>
            </a:r>
            <a:r>
              <a:rPr lang="en-US" sz="1600" i="1" dirty="0"/>
              <a:t>Ensign,</a:t>
            </a:r>
            <a:r>
              <a:rPr lang="en-US" sz="1600" dirty="0"/>
              <a:t> Nov. 1996, 61).</a:t>
            </a:r>
          </a:p>
          <a:p>
            <a:pPr fontAlgn="base"/>
            <a:endParaRPr lang="en-US" sz="1600" dirty="0"/>
          </a:p>
          <a:p>
            <a:pPr fontAlgn="base"/>
            <a:r>
              <a:rPr lang="en-US" sz="1600" dirty="0"/>
              <a:t>Henry B. </a:t>
            </a:r>
            <a:r>
              <a:rPr lang="en-US" sz="1600" dirty="0" err="1"/>
              <a:t>Erying</a:t>
            </a:r>
            <a:r>
              <a:rPr lang="en-US" sz="1600" dirty="0"/>
              <a:t> </a:t>
            </a:r>
            <a:r>
              <a:rPr lang="en-US" sz="1600" i="1" dirty="0"/>
              <a:t>Prayer</a:t>
            </a:r>
            <a:r>
              <a:rPr lang="en-US" sz="1600" dirty="0"/>
              <a:t> Oct. 2001 Gen. Conf.</a:t>
            </a:r>
          </a:p>
          <a:p>
            <a:pPr fontAlgn="base"/>
            <a:endParaRPr lang="en-US" sz="1600" dirty="0"/>
          </a:p>
          <a:p>
            <a:pPr fontAlgn="base"/>
            <a:r>
              <a:rPr lang="en-US" sz="1600" dirty="0">
                <a:latin typeface="Abadi" panose="020B0604020104020204" pitchFamily="34" charset="0"/>
              </a:rPr>
              <a:t>Russell M. Nelson, “Worshiping at Sacrament Meeting,”</a:t>
            </a:r>
            <a:r>
              <a:rPr lang="en-US" sz="1600" i="1" dirty="0">
                <a:latin typeface="Abadi" panose="020B0604020104020204" pitchFamily="34" charset="0"/>
              </a:rPr>
              <a:t> Ensign,</a:t>
            </a:r>
            <a:r>
              <a:rPr lang="en-US" sz="1600" dirty="0">
                <a:latin typeface="Abadi" panose="020B0604020104020204" pitchFamily="34" charset="0"/>
              </a:rPr>
              <a:t> Aug. 2004, 27).</a:t>
            </a:r>
            <a:endParaRPr lang="en-US" sz="1600" dirty="0"/>
          </a:p>
          <a:p>
            <a:pPr fontAlgn="base"/>
            <a:endParaRPr lang="en-US" sz="1600" dirty="0"/>
          </a:p>
          <a:p>
            <a:pPr fontAlgn="base"/>
            <a:r>
              <a:rPr lang="en-US" sz="1600" dirty="0"/>
              <a:t>Victor L. Ludlow </a:t>
            </a:r>
            <a:r>
              <a:rPr lang="en-US" sz="1600" i="1" dirty="0"/>
              <a:t>Unlocking Isaiah in the Book of Mormon </a:t>
            </a:r>
            <a:r>
              <a:rPr lang="en-US" sz="1600" dirty="0"/>
              <a:t> pgs. 231, 241 (Chart 231-240)</a:t>
            </a:r>
          </a:p>
          <a:p>
            <a:pPr fontAlgn="base"/>
            <a:endParaRPr lang="en-US" sz="1600" dirty="0"/>
          </a:p>
          <a:p>
            <a:pPr fontAlgn="base"/>
            <a:r>
              <a:rPr lang="en-US" sz="1600" dirty="0"/>
              <a:t>Bruce R. McConkie </a:t>
            </a:r>
            <a:r>
              <a:rPr lang="en-US" sz="1600" i="1" dirty="0"/>
              <a:t>Mormon Doctrine </a:t>
            </a:r>
            <a:r>
              <a:rPr lang="en-US" sz="1600" dirty="0"/>
              <a:t> pg. 389; </a:t>
            </a:r>
            <a:r>
              <a:rPr lang="en-US" sz="1600" i="1" dirty="0"/>
              <a:t> The Millennial Messiah: The Second Coming of the Son of Man[1982], 248).</a:t>
            </a:r>
            <a:endParaRPr lang="en-US" sz="1600" dirty="0"/>
          </a:p>
          <a:p>
            <a:pPr fontAlgn="base"/>
            <a:endParaRPr lang="en-US" sz="1600" dirty="0"/>
          </a:p>
          <a:p>
            <a:pPr fontAlgn="base"/>
            <a:r>
              <a:rPr lang="en-US" sz="1600" dirty="0"/>
              <a:t>Joseph Fielding McConkie and Robert L. Millet </a:t>
            </a:r>
            <a:r>
              <a:rPr lang="en-US" sz="1600" i="1" dirty="0"/>
              <a:t>Doctrinal Commentary on the Book of Mormon </a:t>
            </a:r>
            <a:r>
              <a:rPr lang="en-US" sz="1600" dirty="0"/>
              <a:t>Vol. 4 pg. 139-40</a:t>
            </a:r>
          </a:p>
          <a:p>
            <a:pPr fontAlgn="base"/>
            <a:endParaRPr lang="en-US" sz="1600" dirty="0"/>
          </a:p>
          <a:p>
            <a:pPr fontAlgn="base"/>
            <a:r>
              <a:rPr lang="en-US" sz="1600" dirty="0"/>
              <a:t>Elder Neal A. Maxwell </a:t>
            </a:r>
            <a:r>
              <a:rPr lang="en-US" sz="1600" i="1" dirty="0"/>
              <a:t>God Will Yet Reveal </a:t>
            </a:r>
            <a:r>
              <a:rPr lang="en-US" sz="1600" dirty="0"/>
              <a:t>CR, October 1986 </a:t>
            </a:r>
          </a:p>
          <a:p>
            <a:pPr fontAlgn="base"/>
            <a:endParaRPr lang="en-US" sz="1600" dirty="0"/>
          </a:p>
          <a:p>
            <a:pPr fontAlgn="base"/>
            <a:r>
              <a:rPr lang="en-US" sz="1600" dirty="0"/>
              <a:t>Joseph Fielding Smith </a:t>
            </a:r>
            <a:r>
              <a:rPr lang="en-US" sz="1600" i="1" dirty="0"/>
              <a:t>Doctrines of Salvation </a:t>
            </a:r>
            <a:r>
              <a:rPr lang="en-US" sz="1600" dirty="0"/>
              <a:t>3:9</a:t>
            </a:r>
          </a:p>
          <a:p>
            <a:pPr fontAlgn="base"/>
            <a:r>
              <a:rPr lang="en-US" sz="1600" dirty="0"/>
              <a:t>Elder David A. </a:t>
            </a:r>
            <a:r>
              <a:rPr lang="en-US" sz="1600" dirty="0" err="1"/>
              <a:t>Bednar</a:t>
            </a:r>
            <a:r>
              <a:rPr lang="en-US" sz="1600" dirty="0"/>
              <a:t> (“Becoming a </a:t>
            </a:r>
            <a:r>
              <a:rPr lang="en-US" sz="1600" dirty="0" err="1"/>
              <a:t>Missionary,”</a:t>
            </a:r>
            <a:r>
              <a:rPr lang="en-US" sz="1600" i="1" dirty="0" err="1"/>
              <a:t>Ensign</a:t>
            </a:r>
            <a:r>
              <a:rPr lang="en-US" sz="1600" dirty="0"/>
              <a:t> or </a:t>
            </a:r>
            <a:r>
              <a:rPr lang="en-US" sz="1600" i="1" dirty="0"/>
              <a:t>Liahona,</a:t>
            </a:r>
            <a:r>
              <a:rPr lang="en-US" sz="1600" dirty="0"/>
              <a:t> Nov. 2005, 47).</a:t>
            </a:r>
          </a:p>
        </p:txBody>
      </p:sp>
      <p:sp>
        <p:nvSpPr>
          <p:cNvPr id="6" name="Footer Placeholder 14">
            <a:extLst>
              <a:ext uri="{FF2B5EF4-FFF2-40B4-BE49-F238E27FC236}">
                <a16:creationId xmlns:a16="http://schemas.microsoft.com/office/drawing/2014/main" id="{8FB783A8-C65F-4A97-AAC7-1D5DF21A8726}"/>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1355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76400" y="304800"/>
          <a:ext cx="8839200" cy="6217920"/>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57200">
                <a:tc>
                  <a:txBody>
                    <a:bodyPr/>
                    <a:lstStyle/>
                    <a:p>
                      <a:pPr algn="ctr"/>
                      <a:r>
                        <a:rPr lang="en-US" sz="1400" dirty="0"/>
                        <a:t>3 Nephi 20</a:t>
                      </a:r>
                    </a:p>
                    <a:p>
                      <a:endParaRPr lang="en-US" sz="1400" dirty="0"/>
                    </a:p>
                  </a:txBody>
                  <a:tcPr/>
                </a:tc>
                <a:tc>
                  <a:txBody>
                    <a:bodyPr/>
                    <a:lstStyle/>
                    <a:p>
                      <a:pPr algn="ctr"/>
                      <a:r>
                        <a:rPr lang="en-US" sz="1400" dirty="0"/>
                        <a:t>Isaiah 52</a:t>
                      </a:r>
                    </a:p>
                  </a:txBody>
                  <a:tcPr/>
                </a:tc>
                <a:tc>
                  <a:txBody>
                    <a:bodyPr/>
                    <a:lstStyle/>
                    <a:p>
                      <a:pPr algn="ctr"/>
                      <a:r>
                        <a:rPr lang="en-US" sz="1400" dirty="0"/>
                        <a:t>Today</a:t>
                      </a:r>
                    </a:p>
                  </a:txBody>
                  <a:tcPr/>
                </a:tc>
                <a:tc>
                  <a:txBody>
                    <a:bodyPr/>
                    <a:lstStyle/>
                    <a:p>
                      <a:pPr algn="ctr"/>
                      <a:r>
                        <a:rPr lang="en-US" sz="1400" dirty="0"/>
                        <a:t>Other references</a:t>
                      </a:r>
                    </a:p>
                  </a:txBody>
                  <a:tcPr/>
                </a:tc>
                <a:extLst>
                  <a:ext uri="{0D108BD9-81ED-4DB2-BD59-A6C34878D82A}">
                    <a16:rowId xmlns:a16="http://schemas.microsoft.com/office/drawing/2014/main" val="10000"/>
                  </a:ext>
                </a:extLst>
              </a:tr>
              <a:tr h="731520">
                <a:tc>
                  <a:txBody>
                    <a:bodyPr/>
                    <a:lstStyle/>
                    <a:p>
                      <a:pPr algn="ctr"/>
                      <a:r>
                        <a:rPr lang="en-US" sz="1400" dirty="0"/>
                        <a:t>Verses: 32-35</a:t>
                      </a:r>
                    </a:p>
                    <a:p>
                      <a:r>
                        <a:rPr lang="en-US" sz="1400" dirty="0"/>
                        <a:t>Watchmen</a:t>
                      </a:r>
                      <a:r>
                        <a:rPr lang="en-US" sz="1400" baseline="0" dirty="0"/>
                        <a:t> works as Lord’s messengers to share the peace and joy that the gospel message brings.</a:t>
                      </a:r>
                    </a:p>
                    <a:p>
                      <a:r>
                        <a:rPr lang="en-US" sz="1400" baseline="0" dirty="0"/>
                        <a:t>Bare His holy arm—power of God</a:t>
                      </a:r>
                      <a:endParaRPr lang="en-US" sz="1400" dirty="0"/>
                    </a:p>
                  </a:txBody>
                  <a:tcPr/>
                </a:tc>
                <a:tc>
                  <a:txBody>
                    <a:bodyPr/>
                    <a:lstStyle/>
                    <a:p>
                      <a:pPr algn="ctr"/>
                      <a:r>
                        <a:rPr lang="en-US" sz="1400" dirty="0"/>
                        <a:t>Verses: 8-10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Watchmen-sing-give</a:t>
                      </a:r>
                      <a:r>
                        <a:rPr lang="en-US" sz="1400" baseline="0" dirty="0"/>
                        <a:t> inheritance-bare His holy arm</a:t>
                      </a:r>
                      <a:endParaRPr lang="en-US" sz="1400" dirty="0"/>
                    </a:p>
                    <a:p>
                      <a:endParaRPr lang="en-US" sz="1400" dirty="0"/>
                    </a:p>
                  </a:txBody>
                  <a:tcPr/>
                </a:tc>
                <a:tc>
                  <a:txBody>
                    <a:bodyPr/>
                    <a:lstStyle/>
                    <a:p>
                      <a:r>
                        <a:rPr lang="en-US" sz="1400" dirty="0"/>
                        <a:t>These watchmen might be: Prophets, General Authorities, full-time missionaries, or local leaders and members. They all serve as Christ’s representatives as they take the joyous word to the world. Every member a missionary</a:t>
                      </a:r>
                    </a:p>
                  </a:txBody>
                  <a:tcPr/>
                </a:tc>
                <a:tc>
                  <a:txBody>
                    <a:bodyPr/>
                    <a:lstStyle/>
                    <a:p>
                      <a:r>
                        <a:rPr lang="en-US" sz="1400" dirty="0"/>
                        <a:t>D&amp;C 18:15</a:t>
                      </a:r>
                    </a:p>
                    <a:p>
                      <a:endParaRPr lang="en-US" sz="1400" dirty="0"/>
                    </a:p>
                    <a:p>
                      <a:r>
                        <a:rPr lang="en-US" sz="1400" dirty="0"/>
                        <a:t>D&amp;C 65:2</a:t>
                      </a:r>
                    </a:p>
                  </a:txBody>
                  <a:tcPr/>
                </a:tc>
                <a:extLst>
                  <a:ext uri="{0D108BD9-81ED-4DB2-BD59-A6C34878D82A}">
                    <a16:rowId xmlns:a16="http://schemas.microsoft.com/office/drawing/2014/main" val="10001"/>
                  </a:ext>
                </a:extLst>
              </a:tr>
              <a:tr h="731520">
                <a:tc>
                  <a:txBody>
                    <a:bodyPr/>
                    <a:lstStyle/>
                    <a:p>
                      <a:pPr algn="ctr"/>
                      <a:r>
                        <a:rPr lang="en-US" sz="1400" dirty="0"/>
                        <a:t>Verses: 36-38</a:t>
                      </a:r>
                    </a:p>
                    <a:p>
                      <a:r>
                        <a:rPr lang="en-US" sz="1400" dirty="0"/>
                        <a:t>A joyful future of Israel when only</a:t>
                      </a:r>
                      <a:r>
                        <a:rPr lang="en-US" sz="1400" baseline="0" dirty="0"/>
                        <a:t> the righteous and pure will dwell in Jerusalem. Put on the power and authority of the priesthood.</a:t>
                      </a:r>
                    </a:p>
                    <a:p>
                      <a:r>
                        <a:rPr lang="en-US" sz="1400" baseline="0" dirty="0"/>
                        <a:t>Redemption through Christ</a:t>
                      </a:r>
                      <a:endParaRPr lang="en-US" sz="1400" dirty="0"/>
                    </a:p>
                  </a:txBody>
                  <a:tcPr/>
                </a:tc>
                <a:tc>
                  <a:txBody>
                    <a:bodyPr/>
                    <a:lstStyle/>
                    <a:p>
                      <a:pPr algn="ctr"/>
                      <a:r>
                        <a:rPr lang="en-US" sz="1400" dirty="0"/>
                        <a:t>Verses: 1-3</a:t>
                      </a:r>
                    </a:p>
                    <a:p>
                      <a:r>
                        <a:rPr lang="en-US" sz="1400" dirty="0"/>
                        <a:t>Awake, shake off dust, put on thy strength.</a:t>
                      </a:r>
                    </a:p>
                    <a:p>
                      <a:r>
                        <a:rPr lang="en-US" sz="1400" dirty="0"/>
                        <a:t>Loose bands, </a:t>
                      </a:r>
                    </a:p>
                    <a:p>
                      <a:r>
                        <a:rPr lang="en-US" sz="1400" dirty="0"/>
                        <a:t>Redeemed without money..</a:t>
                      </a:r>
                    </a:p>
                  </a:txBody>
                  <a:tcPr/>
                </a:tc>
                <a:tc>
                  <a:txBody>
                    <a:bodyPr/>
                    <a:lstStyle/>
                    <a:p>
                      <a:r>
                        <a:rPr lang="en-US" sz="1400" dirty="0"/>
                        <a:t>Both our clothing and our behavior reveal to others the principles we represent…Spiritual Attire</a:t>
                      </a:r>
                    </a:p>
                    <a:p>
                      <a:r>
                        <a:rPr lang="en-US" sz="1400" dirty="0"/>
                        <a:t>Scattered Remnants</a:t>
                      </a:r>
                      <a:r>
                        <a:rPr lang="en-US" sz="1400" baseline="0" dirty="0"/>
                        <a:t> of Israel return to the Lord---spiritual freeing through the Atonement of Christ…as sinners we are indebted to the Lord for His mercy</a:t>
                      </a:r>
                      <a:endParaRPr lang="en-US" sz="1400" dirty="0"/>
                    </a:p>
                  </a:txBody>
                  <a:tcPr/>
                </a:tc>
                <a:tc>
                  <a:txBody>
                    <a:bodyPr/>
                    <a:lstStyle/>
                    <a:p>
                      <a:r>
                        <a:rPr lang="en-US" sz="1400" dirty="0"/>
                        <a:t>D&amp;C 27:15</a:t>
                      </a:r>
                    </a:p>
                    <a:p>
                      <a:endParaRPr lang="en-US" sz="1400" dirty="0"/>
                    </a:p>
                    <a:p>
                      <a:r>
                        <a:rPr lang="en-US" sz="1400" dirty="0"/>
                        <a:t>2 Nephi 9:14</a:t>
                      </a:r>
                    </a:p>
                    <a:p>
                      <a:endParaRPr lang="en-US" sz="1400" dirty="0"/>
                    </a:p>
                    <a:p>
                      <a:r>
                        <a:rPr lang="en-US" sz="1400" dirty="0"/>
                        <a:t>D&amp;C 113:9-10</a:t>
                      </a:r>
                    </a:p>
                  </a:txBody>
                  <a:tcPr/>
                </a:tc>
                <a:extLst>
                  <a:ext uri="{0D108BD9-81ED-4DB2-BD59-A6C34878D82A}">
                    <a16:rowId xmlns:a16="http://schemas.microsoft.com/office/drawing/2014/main" val="10002"/>
                  </a:ext>
                </a:extLst>
              </a:tr>
              <a:tr h="731520">
                <a:tc>
                  <a:txBody>
                    <a:bodyPr/>
                    <a:lstStyle/>
                    <a:p>
                      <a:pPr algn="ctr"/>
                      <a:r>
                        <a:rPr lang="en-US" sz="1400" dirty="0"/>
                        <a:t>Verses: 39-40</a:t>
                      </a:r>
                    </a:p>
                    <a:p>
                      <a:r>
                        <a:rPr lang="en-US" sz="1400" dirty="0"/>
                        <a:t>Standing on the Lord’s house to receive instruction</a:t>
                      </a:r>
                    </a:p>
                  </a:txBody>
                  <a:tcPr/>
                </a:tc>
                <a:tc>
                  <a:txBody>
                    <a:bodyPr/>
                    <a:lstStyle/>
                    <a:p>
                      <a:pPr algn="ctr"/>
                      <a:r>
                        <a:rPr lang="en-US" sz="1400" dirty="0"/>
                        <a:t>Verses: 6-7</a:t>
                      </a:r>
                    </a:p>
                    <a:p>
                      <a:r>
                        <a:rPr lang="en-US" sz="1400" dirty="0"/>
                        <a:t>I am—mountains of</a:t>
                      </a:r>
                      <a:r>
                        <a:rPr lang="en-US" sz="1400" baseline="0" dirty="0"/>
                        <a:t> thy feet—brings good tidings</a:t>
                      </a:r>
                      <a:endParaRPr lang="en-US" sz="1400" dirty="0"/>
                    </a:p>
                  </a:txBody>
                  <a:tcPr/>
                </a:tc>
                <a:tc>
                  <a:txBody>
                    <a:bodyPr/>
                    <a:lstStyle/>
                    <a:p>
                      <a:r>
                        <a:rPr lang="en-US" sz="1400" dirty="0"/>
                        <a:t>Going to the temple</a:t>
                      </a:r>
                      <a:r>
                        <a:rPr lang="en-US" sz="1400" baseline="0" dirty="0"/>
                        <a:t> of the Lord. Receiving instruction from the General Authorities and leaders at conference</a:t>
                      </a:r>
                      <a:endParaRPr lang="en-US" sz="1400" dirty="0"/>
                    </a:p>
                  </a:txBody>
                  <a:tcPr/>
                </a:tc>
                <a:tc>
                  <a:txBody>
                    <a:bodyPr/>
                    <a:lstStyle/>
                    <a:p>
                      <a:r>
                        <a:rPr lang="en-US" sz="1400" dirty="0"/>
                        <a:t>2 Nephi</a:t>
                      </a:r>
                      <a:r>
                        <a:rPr lang="en-US" sz="1400" baseline="0" dirty="0"/>
                        <a:t> 12:2</a:t>
                      </a:r>
                    </a:p>
                    <a:p>
                      <a:endParaRPr lang="en-US" sz="1400" baseline="0" dirty="0"/>
                    </a:p>
                    <a:p>
                      <a:r>
                        <a:rPr lang="en-US" sz="1400" baseline="0" dirty="0"/>
                        <a:t>Isaiah 2:2</a:t>
                      </a:r>
                      <a:endParaRPr lang="en-US" sz="1400" dirty="0"/>
                    </a:p>
                  </a:txBody>
                  <a:tcPr/>
                </a:tc>
                <a:extLst>
                  <a:ext uri="{0D108BD9-81ED-4DB2-BD59-A6C34878D82A}">
                    <a16:rowId xmlns:a16="http://schemas.microsoft.com/office/drawing/2014/main" val="10003"/>
                  </a:ext>
                </a:extLst>
              </a:tr>
              <a:tr h="731520">
                <a:tc>
                  <a:txBody>
                    <a:bodyPr/>
                    <a:lstStyle/>
                    <a:p>
                      <a:pPr algn="ctr"/>
                      <a:r>
                        <a:rPr lang="en-US" sz="1400" dirty="0"/>
                        <a:t>Verses: 41-45</a:t>
                      </a:r>
                    </a:p>
                    <a:p>
                      <a:r>
                        <a:rPr lang="en-US" sz="1400" dirty="0"/>
                        <a:t>They are called to repent after they receive the gospel blessing—if they refuse they will face God’s judgment</a:t>
                      </a:r>
                    </a:p>
                  </a:txBody>
                  <a:tcPr/>
                </a:tc>
                <a:tc>
                  <a:txBody>
                    <a:bodyPr/>
                    <a:lstStyle/>
                    <a:p>
                      <a:pPr algn="ctr"/>
                      <a:r>
                        <a:rPr lang="en-US" sz="1400" dirty="0"/>
                        <a:t>Verses: 11-15</a:t>
                      </a:r>
                    </a:p>
                    <a:p>
                      <a:r>
                        <a:rPr lang="en-US" sz="1400" dirty="0"/>
                        <a:t>Be clean (repent)—God</a:t>
                      </a:r>
                      <a:r>
                        <a:rPr lang="en-US" sz="1400" baseline="0" dirty="0"/>
                        <a:t> will be your rearward (prudent in judgment)—sprinkle many nations</a:t>
                      </a:r>
                      <a:endParaRPr lang="en-US" sz="1400" dirty="0"/>
                    </a:p>
                  </a:txBody>
                  <a:tcPr/>
                </a:tc>
                <a:tc>
                  <a:txBody>
                    <a:bodyPr/>
                    <a:lstStyle/>
                    <a:p>
                      <a:r>
                        <a:rPr lang="en-US" sz="1400" dirty="0"/>
                        <a:t>The need to</a:t>
                      </a:r>
                      <a:r>
                        <a:rPr lang="en-US" sz="1400" baseline="0" dirty="0"/>
                        <a:t> be clean and pure, virtuous in all things “We counsel you not to pollute your minds with degrading matter…” Ezra Taft Benson</a:t>
                      </a:r>
                    </a:p>
                    <a:p>
                      <a:r>
                        <a:rPr lang="en-US" sz="1400" baseline="0" dirty="0"/>
                        <a:t>Turn away from filth</a:t>
                      </a:r>
                    </a:p>
                    <a:p>
                      <a:r>
                        <a:rPr lang="en-US" sz="1400" baseline="0" dirty="0"/>
                        <a:t>We will be judged upon our actions with Jesus is our mediator</a:t>
                      </a:r>
                      <a:endParaRPr lang="en-US" sz="1400" dirty="0"/>
                    </a:p>
                  </a:txBody>
                  <a:tcPr/>
                </a:tc>
                <a:tc>
                  <a:txBody>
                    <a:bodyPr/>
                    <a:lstStyle/>
                    <a:p>
                      <a:r>
                        <a:rPr lang="en-US" sz="1200" dirty="0"/>
                        <a:t>2 Timothy</a:t>
                      </a:r>
                      <a:r>
                        <a:rPr lang="en-US" sz="1200" baseline="0" dirty="0"/>
                        <a:t> 2:20-22</a:t>
                      </a:r>
                    </a:p>
                    <a:p>
                      <a:endParaRPr lang="en-US" sz="1200" baseline="0" dirty="0"/>
                    </a:p>
                    <a:p>
                      <a:r>
                        <a:rPr lang="en-US" sz="1200" baseline="0" dirty="0"/>
                        <a:t>Revelation 18:4</a:t>
                      </a:r>
                    </a:p>
                    <a:p>
                      <a:endParaRPr lang="en-US" sz="1200" baseline="0" dirty="0"/>
                    </a:p>
                    <a:p>
                      <a:r>
                        <a:rPr lang="en-US" sz="1400" baseline="0" dirty="0"/>
                        <a:t>D&amp;C 101:94</a:t>
                      </a:r>
                    </a:p>
                    <a:p>
                      <a:endParaRPr lang="en-US" sz="1400" baseline="0" dirty="0"/>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2514600" y="0"/>
            <a:ext cx="7239000" cy="369332"/>
          </a:xfrm>
          <a:prstGeom prst="rect">
            <a:avLst/>
          </a:prstGeom>
          <a:noFill/>
        </p:spPr>
        <p:txBody>
          <a:bodyPr wrap="square" rtlCol="0">
            <a:spAutoFit/>
          </a:bodyPr>
          <a:lstStyle/>
          <a:p>
            <a:r>
              <a:rPr lang="en-US" dirty="0"/>
              <a:t>Jesus quotes Isaiah  </a:t>
            </a:r>
            <a:r>
              <a:rPr lang="en-US" sz="1100" dirty="0"/>
              <a:t>Victor L. Ludlow </a:t>
            </a:r>
            <a:r>
              <a:rPr lang="en-US" sz="1100" i="1" dirty="0"/>
              <a:t>Unlocking Isaiah in the Book of Mormon </a:t>
            </a:r>
            <a:r>
              <a:rPr lang="en-US" sz="1100" dirty="0"/>
              <a:t> pgs.  231-240</a:t>
            </a:r>
          </a:p>
        </p:txBody>
      </p:sp>
    </p:spTree>
    <p:extLst>
      <p:ext uri="{BB962C8B-B14F-4D97-AF65-F5344CB8AC3E}">
        <p14:creationId xmlns:p14="http://schemas.microsoft.com/office/powerpoint/2010/main" val="415331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648200" cy="3600986"/>
          </a:xfrm>
          <a:prstGeom prst="rect">
            <a:avLst/>
          </a:prstGeom>
        </p:spPr>
        <p:txBody>
          <a:bodyPr wrap="square">
            <a:spAutoFit/>
          </a:bodyPr>
          <a:lstStyle/>
          <a:p>
            <a:r>
              <a:rPr lang="en-US" sz="1200" dirty="0"/>
              <a:t>“Not many of the Jews…will believe in Christ before He comes. The Book of Mormon tells us that they shall begin to believe in him (2 Nephi 30:7-18), etc.). They are now beginning to believe in him. The Jews today look upon Christ as a great Rabbi. They have accepted him as one of the great teachers; they have said that, ‘He is Jew of Jew, the greatest Rabbi of them all’ as one has stated it. When the gospel was restored in 1830, if a Jew had mentioned the name of Christ in one of the synagogues, he would have been rebuked. Had a rabbi referred to him, the congregation would have arisen and left the building. As so, we see the sentiment has changed. Now I state this on Jewish authority that they are beginning to believe in Christ, and some of them are accepting the gospel. </a:t>
            </a:r>
          </a:p>
          <a:p>
            <a:r>
              <a:rPr lang="en-US" sz="1200" dirty="0"/>
              <a:t>“But in the main they will gather to Jerusalem, in their unbelief; the gospel will be preached to them; some of them will believe. Not all of the Gentiles have believed when the gospel has been proclaimed to them, but the great body of the Jews who are there assembled will not receive Christ as their Redeemer until he comes himself and makes himself manifest unto them.”</a:t>
            </a:r>
          </a:p>
          <a:p>
            <a:r>
              <a:rPr lang="en-US" sz="1200" dirty="0"/>
              <a:t>Joseph Fielding Smith  </a:t>
            </a:r>
            <a:r>
              <a:rPr lang="en-US" sz="1200" i="1" dirty="0"/>
              <a:t>Doctrines of Salvation 3:9</a:t>
            </a:r>
            <a:endParaRPr lang="en-US" sz="1200" dirty="0"/>
          </a:p>
        </p:txBody>
      </p:sp>
      <p:sp>
        <p:nvSpPr>
          <p:cNvPr id="4" name="Rectangle 3"/>
          <p:cNvSpPr/>
          <p:nvPr/>
        </p:nvSpPr>
        <p:spPr>
          <a:xfrm>
            <a:off x="0" y="0"/>
            <a:ext cx="45720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CFDB301-AB97-4BE1-97F3-CCAAEDB2EB4F}"/>
              </a:ext>
            </a:extLst>
          </p:cNvPr>
          <p:cNvGrpSpPr/>
          <p:nvPr/>
        </p:nvGrpSpPr>
        <p:grpSpPr>
          <a:xfrm>
            <a:off x="4580964" y="0"/>
            <a:ext cx="4572000" cy="1752600"/>
            <a:chOff x="6096000" y="0"/>
            <a:chExt cx="4572000" cy="1752600"/>
          </a:xfrm>
        </p:grpSpPr>
        <p:sp>
          <p:nvSpPr>
            <p:cNvPr id="3" name="Rectangle 2"/>
            <p:cNvSpPr/>
            <p:nvPr/>
          </p:nvSpPr>
          <p:spPr>
            <a:xfrm>
              <a:off x="6172200" y="0"/>
              <a:ext cx="4267200" cy="1569660"/>
            </a:xfrm>
            <a:prstGeom prst="rect">
              <a:avLst/>
            </a:prstGeom>
          </p:spPr>
          <p:txBody>
            <a:bodyPr wrap="square">
              <a:spAutoFit/>
            </a:bodyPr>
            <a:lstStyle/>
            <a:p>
              <a:r>
                <a:rPr lang="en-US" sz="1200" dirty="0"/>
                <a:t>“Zion, the New Jerusalem, on American soul? And we hasten to add, so also shall there be </a:t>
              </a:r>
              <a:r>
                <a:rPr lang="en-US" sz="1200" dirty="0" err="1"/>
                <a:t>Zions</a:t>
              </a:r>
              <a:r>
                <a:rPr lang="en-US" sz="1200" dirty="0"/>
                <a:t> in all lands and New </a:t>
              </a:r>
              <a:r>
                <a:rPr lang="en-US" sz="1200" dirty="0" err="1"/>
                <a:t>Jerusalems</a:t>
              </a:r>
              <a:r>
                <a:rPr lang="en-US" sz="1200" dirty="0"/>
                <a:t> in the mountains of the Lord in all the earth. But the American Zion shall be the capital city, the source whence the law shall go forth to govern all the earth. It shall be the city of the Great King. His throne shall be there, and from there he shall reign gloriously over all the earth.”</a:t>
              </a:r>
            </a:p>
            <a:p>
              <a:r>
                <a:rPr lang="en-US" sz="1200" dirty="0"/>
                <a:t>Bruce R. McConkie Millennial Messiah, pp. 301-2</a:t>
              </a:r>
            </a:p>
          </p:txBody>
        </p:sp>
        <p:sp>
          <p:nvSpPr>
            <p:cNvPr id="5" name="Rectangle 4"/>
            <p:cNvSpPr/>
            <p:nvPr/>
          </p:nvSpPr>
          <p:spPr>
            <a:xfrm>
              <a:off x="6096000" y="0"/>
              <a:ext cx="4572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3657600"/>
            <a:ext cx="4572000" cy="1938992"/>
          </a:xfrm>
          <a:prstGeom prst="rect">
            <a:avLst/>
          </a:prstGeom>
        </p:spPr>
        <p:txBody>
          <a:bodyPr>
            <a:spAutoFit/>
          </a:bodyPr>
          <a:lstStyle/>
          <a:p>
            <a:pPr fontAlgn="base"/>
            <a:r>
              <a:rPr lang="en-US" sz="1200" b="1" dirty="0"/>
              <a:t>3 Nephi 20:26. Children of the covenant</a:t>
            </a:r>
          </a:p>
          <a:p>
            <a:pPr fontAlgn="base"/>
            <a:r>
              <a:rPr lang="en-US" sz="1200" dirty="0"/>
              <a:t>Elder Russell M. Nelson of the Quorum of the Twelve Apostles spoke about the blessings of knowing that we are children of the covenant:</a:t>
            </a:r>
          </a:p>
          <a:p>
            <a:pPr fontAlgn="base"/>
            <a:r>
              <a:rPr lang="en-US" sz="1200" dirty="0"/>
              <a:t>“When we realize that we are children of the covenant, we know who we are and what God expects of us. His law is written in our hearts. He is our God and we are His people. Committed children of the covenant remain steadfast, even in the midst of adversity. When that doctrine is deeply implanted in our hearts, even the sting of death is soothed and our spiritual stamina is strengthened” (“Covenants,” </a:t>
            </a:r>
            <a:r>
              <a:rPr lang="en-US" sz="1200" i="1" dirty="0"/>
              <a:t>Ensign</a:t>
            </a:r>
            <a:r>
              <a:rPr lang="en-US" sz="1200" dirty="0"/>
              <a:t> or</a:t>
            </a:r>
            <a:r>
              <a:rPr lang="en-US" sz="1200" i="1" dirty="0"/>
              <a:t> Liahona,</a:t>
            </a:r>
            <a:r>
              <a:rPr lang="en-US" sz="1200" dirty="0"/>
              <a:t> Nov. 2011, 88).</a:t>
            </a:r>
          </a:p>
        </p:txBody>
      </p:sp>
      <p:sp>
        <p:nvSpPr>
          <p:cNvPr id="7" name="Rectangle 6"/>
          <p:cNvSpPr/>
          <p:nvPr/>
        </p:nvSpPr>
        <p:spPr>
          <a:xfrm>
            <a:off x="4598894" y="1752600"/>
            <a:ext cx="4572000" cy="2123658"/>
          </a:xfrm>
          <a:prstGeom prst="rect">
            <a:avLst/>
          </a:prstGeom>
        </p:spPr>
        <p:txBody>
          <a:bodyPr>
            <a:spAutoFit/>
          </a:bodyPr>
          <a:lstStyle/>
          <a:p>
            <a:pPr fontAlgn="base"/>
            <a:r>
              <a:rPr lang="en-US" sz="1100" b="1" dirty="0"/>
              <a:t>3 Nephi 20:26–27. Fulfill the </a:t>
            </a:r>
            <a:r>
              <a:rPr lang="en-US" sz="1100" b="1" dirty="0" err="1"/>
              <a:t>Abrahamic</a:t>
            </a:r>
            <a:r>
              <a:rPr lang="en-US" sz="1100" b="1" dirty="0"/>
              <a:t> covenant</a:t>
            </a:r>
          </a:p>
          <a:p>
            <a:pPr fontAlgn="base"/>
            <a:r>
              <a:rPr lang="en-US" sz="1100" dirty="0"/>
              <a:t>Elder Russell M. Nelson of the Quorum of the Twelve Apostles spoke of a way we can help fulfill the </a:t>
            </a:r>
            <a:r>
              <a:rPr lang="en-US" sz="1100" dirty="0" err="1"/>
              <a:t>Abrahamic</a:t>
            </a:r>
            <a:r>
              <a:rPr lang="en-US" sz="1100" dirty="0"/>
              <a:t> covenant:</a:t>
            </a:r>
          </a:p>
          <a:p>
            <a:pPr fontAlgn="base"/>
            <a:r>
              <a:rPr lang="en-US" sz="1100" dirty="0"/>
              <a:t>“Ours is the responsibility to help fulfill the </a:t>
            </a:r>
            <a:r>
              <a:rPr lang="en-US" sz="1100" dirty="0" err="1"/>
              <a:t>Abrahamic</a:t>
            </a:r>
            <a:r>
              <a:rPr lang="en-US" sz="1100" dirty="0"/>
              <a:t> covenant. Ours is the seed foreordained and prepared to bless all people of the world. That is why priesthood duty includes missionary work. After some 4,000 years of anticipation and preparation, this is the appointed day when the gospel is to be taken to the </a:t>
            </a:r>
            <a:r>
              <a:rPr lang="en-US" sz="1100" dirty="0" err="1"/>
              <a:t>kindreds</a:t>
            </a:r>
            <a:r>
              <a:rPr lang="en-US" sz="1100" dirty="0"/>
              <a:t> of the earth. This is the time of the promised gathering of Israel. And we get to participate! Isn’t that exciting? The Lord is counting on us and our sons—and He is profoundly grateful for our daughters—who worthily serve as missionaries in this great time of the gathering of Israel” (“Covenants,” </a:t>
            </a:r>
            <a:r>
              <a:rPr lang="en-US" sz="1100" i="1" dirty="0"/>
              <a:t>Ensign</a:t>
            </a:r>
            <a:r>
              <a:rPr lang="en-US" sz="1100" dirty="0"/>
              <a:t> or</a:t>
            </a:r>
            <a:r>
              <a:rPr lang="en-US" sz="1100" i="1" dirty="0"/>
              <a:t> Liahona,</a:t>
            </a:r>
            <a:r>
              <a:rPr lang="en-US" sz="1100" dirty="0"/>
              <a:t> Nov. 2011, 88).</a:t>
            </a:r>
          </a:p>
        </p:txBody>
      </p:sp>
      <p:sp>
        <p:nvSpPr>
          <p:cNvPr id="8" name="Rectangle 7"/>
          <p:cNvSpPr/>
          <p:nvPr/>
        </p:nvSpPr>
        <p:spPr>
          <a:xfrm>
            <a:off x="9152964" y="0"/>
            <a:ext cx="3039036" cy="1938992"/>
          </a:xfrm>
          <a:prstGeom prst="rect">
            <a:avLst/>
          </a:prstGeom>
          <a:ln>
            <a:solidFill>
              <a:schemeClr val="tx1"/>
            </a:solidFill>
          </a:ln>
        </p:spPr>
        <p:txBody>
          <a:bodyPr wrap="square">
            <a:spAutoFit/>
          </a:bodyPr>
          <a:lstStyle/>
          <a:p>
            <a:pPr fontAlgn="base"/>
            <a:r>
              <a:rPr lang="en-US" sz="1200" b="1" dirty="0"/>
              <a:t>A Person’s Identity 3 Nephi 20:10-46:</a:t>
            </a:r>
          </a:p>
          <a:p>
            <a:pPr fontAlgn="base"/>
            <a:r>
              <a:rPr lang="en-US" sz="1200" dirty="0"/>
              <a:t>“You may enjoy music, athletics, or be mechanically inclined, and someday you may work in a trade or a profession or in the arts. As important as such activities and occupations can be, they do not define who we are. First and foremost, we are spiritual beings. We are [children] of God and the seed of Abraham” (David A. Bednar, “Becoming a </a:t>
            </a:r>
            <a:r>
              <a:rPr lang="en-US" sz="1200" dirty="0" err="1"/>
              <a:t>Missionary,”</a:t>
            </a:r>
            <a:r>
              <a:rPr lang="en-US" sz="1200" i="1" dirty="0" err="1"/>
              <a:t>Ensign</a:t>
            </a:r>
            <a:r>
              <a:rPr lang="en-US" sz="1200" dirty="0"/>
              <a:t> or </a:t>
            </a:r>
            <a:r>
              <a:rPr lang="en-US" sz="1200" i="1" dirty="0"/>
              <a:t>Liahona,</a:t>
            </a:r>
            <a:r>
              <a:rPr lang="en-US" sz="1200" dirty="0"/>
              <a:t> Nov. 2005, 47).</a:t>
            </a:r>
          </a:p>
        </p:txBody>
      </p:sp>
      <p:sp>
        <p:nvSpPr>
          <p:cNvPr id="9" name="Rectangle 8"/>
          <p:cNvSpPr/>
          <p:nvPr/>
        </p:nvSpPr>
        <p:spPr>
          <a:xfrm>
            <a:off x="4563035" y="1743635"/>
            <a:ext cx="45720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581400"/>
            <a:ext cx="4572000" cy="2057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57400" y="5791200"/>
            <a:ext cx="2209800" cy="369332"/>
          </a:xfrm>
          <a:prstGeom prst="rect">
            <a:avLst/>
          </a:prstGeom>
          <a:noFill/>
        </p:spPr>
        <p:txBody>
          <a:bodyPr wrap="square" rtlCol="0">
            <a:spAutoFit/>
          </a:bodyPr>
          <a:lstStyle/>
          <a:p>
            <a:r>
              <a:rPr lang="en-US" dirty="0"/>
              <a:t>Other Quotes</a:t>
            </a:r>
          </a:p>
        </p:txBody>
      </p:sp>
      <p:sp>
        <p:nvSpPr>
          <p:cNvPr id="13" name="Rectangle 12">
            <a:extLst>
              <a:ext uri="{FF2B5EF4-FFF2-40B4-BE49-F238E27FC236}">
                <a16:creationId xmlns:a16="http://schemas.microsoft.com/office/drawing/2014/main" id="{988F245F-50B3-4BEF-92A0-F0EA08BAF09C}"/>
              </a:ext>
            </a:extLst>
          </p:cNvPr>
          <p:cNvSpPr/>
          <p:nvPr/>
        </p:nvSpPr>
        <p:spPr>
          <a:xfrm>
            <a:off x="4571999" y="3877306"/>
            <a:ext cx="4580966" cy="2308324"/>
          </a:xfrm>
          <a:prstGeom prst="rect">
            <a:avLst/>
          </a:prstGeom>
          <a:ln>
            <a:solidFill>
              <a:schemeClr val="tx1"/>
            </a:solidFill>
          </a:ln>
        </p:spPr>
        <p:txBody>
          <a:bodyPr wrap="square">
            <a:spAutoFit/>
          </a:bodyPr>
          <a:lstStyle/>
          <a:p>
            <a:r>
              <a:rPr lang="en-US" sz="1200" b="1" i="1" dirty="0">
                <a:solidFill>
                  <a:srgbClr val="333333"/>
                </a:solidFill>
                <a:latin typeface="Abadi" panose="020B0604020104020204" pitchFamily="34" charset="0"/>
              </a:rPr>
              <a:t>“The gathering of Israel </a:t>
            </a:r>
            <a:r>
              <a:rPr lang="en-US" sz="1200" i="1" dirty="0">
                <a:solidFill>
                  <a:srgbClr val="333333"/>
                </a:solidFill>
                <a:latin typeface="Abadi" panose="020B0604020104020204" pitchFamily="34" charset="0"/>
              </a:rPr>
              <a:t>consists in believing and accepting and living in harmony with all that the Lord once offered his ancient chosen people. It consists of having faith in the Lord Jesus Christ, of repenting, of being baptized and receiving the gift of the Holy Ghost, and of keeping the commandments of God. It consists of believing the gospel, joining the Church, and coming into the kingdom. It consists of receiving the holy priesthood, being endowed in holy places with power from on high, and receiving all the blessings of Abraham, Isaac, and Jacob, through the ordinance of celestial marriage. And it may also consist of assembling to an appointed place or land of worship” (Bruce R. McConkie, A New Witness for the Articles of Faith[1985], 515).</a:t>
            </a:r>
            <a:endParaRPr lang="en-US" sz="1200" dirty="0"/>
          </a:p>
        </p:txBody>
      </p:sp>
    </p:spTree>
    <p:extLst>
      <p:ext uri="{BB962C8B-B14F-4D97-AF65-F5344CB8AC3E}">
        <p14:creationId xmlns:p14="http://schemas.microsoft.com/office/powerpoint/2010/main" val="166860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EA1FB3-C90C-CDF3-0DD5-399C4F1FD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6079488-AE0F-6C6E-0054-65E395636955}"/>
              </a:ext>
            </a:extLst>
          </p:cNvPr>
          <p:cNvPicPr>
            <a:picLocks noChangeAspect="1"/>
          </p:cNvPicPr>
          <p:nvPr/>
        </p:nvPicPr>
        <p:blipFill>
          <a:blip r:embed="rId3"/>
          <a:stretch>
            <a:fillRect/>
          </a:stretch>
        </p:blipFill>
        <p:spPr>
          <a:xfrm>
            <a:off x="9222376" y="0"/>
            <a:ext cx="2969623" cy="6858000"/>
          </a:xfrm>
          <a:prstGeom prst="rect">
            <a:avLst/>
          </a:prstGeom>
        </p:spPr>
      </p:pic>
      <p:sp>
        <p:nvSpPr>
          <p:cNvPr id="5" name="Rectangle 4">
            <a:extLst>
              <a:ext uri="{FF2B5EF4-FFF2-40B4-BE49-F238E27FC236}">
                <a16:creationId xmlns:a16="http://schemas.microsoft.com/office/drawing/2014/main" id="{AC0F541D-EA1E-0897-00DE-B2CFC6C7C189}"/>
              </a:ext>
            </a:extLst>
          </p:cNvPr>
          <p:cNvSpPr/>
          <p:nvPr/>
        </p:nvSpPr>
        <p:spPr>
          <a:xfrm>
            <a:off x="9030789" y="0"/>
            <a:ext cx="452845" cy="6858000"/>
          </a:xfrm>
          <a:prstGeom prst="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
            <a:extLst>
              <a:ext uri="{FF2B5EF4-FFF2-40B4-BE49-F238E27FC236}">
                <a16:creationId xmlns:a16="http://schemas.microsoft.com/office/drawing/2014/main" id="{469C4295-4225-5A1F-A31F-417C6D1082BC}"/>
              </a:ext>
            </a:extLst>
          </p:cNvPr>
          <p:cNvGrpSpPr/>
          <p:nvPr/>
        </p:nvGrpSpPr>
        <p:grpSpPr>
          <a:xfrm>
            <a:off x="8760691" y="952411"/>
            <a:ext cx="2277533" cy="4730263"/>
            <a:chOff x="5187480" y="1682279"/>
            <a:chExt cx="2971800" cy="6075847"/>
          </a:xfrm>
        </p:grpSpPr>
        <p:sp>
          <p:nvSpPr>
            <p:cNvPr id="7" name="Rounded Rectangle 6">
              <a:extLst>
                <a:ext uri="{FF2B5EF4-FFF2-40B4-BE49-F238E27FC236}">
                  <a16:creationId xmlns:a16="http://schemas.microsoft.com/office/drawing/2014/main" id="{DA80C565-FC7B-D237-4225-F83972293EF5}"/>
                </a:ext>
              </a:extLst>
            </p:cNvPr>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5">
              <a:extLst>
                <a:ext uri="{FF2B5EF4-FFF2-40B4-BE49-F238E27FC236}">
                  <a16:creationId xmlns:a16="http://schemas.microsoft.com/office/drawing/2014/main" id="{048E7E65-731E-A8AA-0394-C6D9F8CB852C}"/>
                </a:ext>
              </a:extLst>
            </p:cNvPr>
            <p:cNvSpPr/>
            <p:nvPr/>
          </p:nvSpPr>
          <p:spPr>
            <a:xfrm rot="18902810">
              <a:off x="5187480" y="1682279"/>
              <a:ext cx="2971800" cy="2971800"/>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7EEE4BC-6609-5EAA-B777-1A9937BE7975}"/>
              </a:ext>
            </a:extLst>
          </p:cNvPr>
          <p:cNvSpPr txBox="1"/>
          <p:nvPr/>
        </p:nvSpPr>
        <p:spPr>
          <a:xfrm>
            <a:off x="8628351" y="1777912"/>
            <a:ext cx="2533199" cy="584775"/>
          </a:xfrm>
          <a:prstGeom prst="rect">
            <a:avLst/>
          </a:prstGeom>
          <a:noFill/>
        </p:spPr>
        <p:txBody>
          <a:bodyPr wrap="square" rtlCol="0">
            <a:spAutoFit/>
          </a:bodyPr>
          <a:lstStyle/>
          <a:p>
            <a:r>
              <a:rPr lang="en-US" sz="3200" dirty="0"/>
              <a:t>3 Nephi 21-22</a:t>
            </a:r>
          </a:p>
        </p:txBody>
      </p:sp>
      <p:sp>
        <p:nvSpPr>
          <p:cNvPr id="10" name="Rectangle 9">
            <a:extLst>
              <a:ext uri="{FF2B5EF4-FFF2-40B4-BE49-F238E27FC236}">
                <a16:creationId xmlns:a16="http://schemas.microsoft.com/office/drawing/2014/main" id="{358C0CBE-4882-3BC7-4098-2E9872BFA302}"/>
              </a:ext>
            </a:extLst>
          </p:cNvPr>
          <p:cNvSpPr/>
          <p:nvPr/>
        </p:nvSpPr>
        <p:spPr>
          <a:xfrm>
            <a:off x="2989202" y="2452180"/>
            <a:ext cx="4274217" cy="1077218"/>
          </a:xfrm>
          <a:prstGeom prst="rect">
            <a:avLst/>
          </a:prstGeom>
        </p:spPr>
        <p:txBody>
          <a:bodyPr wrap="square">
            <a:spAutoFit/>
          </a:bodyPr>
          <a:lstStyle/>
          <a:p>
            <a:pPr algn="ctr" fontAlgn="base"/>
            <a:r>
              <a:rPr lang="en-US" sz="3200" dirty="0">
                <a:solidFill>
                  <a:schemeClr val="bg1">
                    <a:lumMod val="95000"/>
                  </a:schemeClr>
                </a:solidFill>
              </a:rPr>
              <a:t>The Sign of Our Father’s Work to Come Forth</a:t>
            </a:r>
          </a:p>
        </p:txBody>
      </p:sp>
    </p:spTree>
    <p:extLst>
      <p:ext uri="{BB962C8B-B14F-4D97-AF65-F5344CB8AC3E}">
        <p14:creationId xmlns:p14="http://schemas.microsoft.com/office/powerpoint/2010/main" val="3456722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6623CF-081B-45E8-AE4F-C03395382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p:cNvGrpSpPr/>
          <p:nvPr/>
        </p:nvGrpSpPr>
        <p:grpSpPr>
          <a:xfrm>
            <a:off x="3119896" y="2971800"/>
            <a:ext cx="4314436" cy="3124200"/>
            <a:chOff x="1595896" y="2971800"/>
            <a:chExt cx="4314436" cy="3124200"/>
          </a:xfrm>
        </p:grpSpPr>
        <p:grpSp>
          <p:nvGrpSpPr>
            <p:cNvPr id="12" name="Group 11"/>
            <p:cNvGrpSpPr/>
            <p:nvPr/>
          </p:nvGrpSpPr>
          <p:grpSpPr>
            <a:xfrm>
              <a:off x="1595896" y="2971800"/>
              <a:ext cx="4267200" cy="3124200"/>
              <a:chOff x="833896" y="2362200"/>
              <a:chExt cx="4267200" cy="3124200"/>
            </a:xfrm>
          </p:grpSpPr>
          <p:sp>
            <p:nvSpPr>
              <p:cNvPr id="10" name="Rounded Rectangle 9"/>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33896" y="2362200"/>
                <a:ext cx="4267200" cy="1981200"/>
              </a:xfrm>
              <a:prstGeom prst="roundRect">
                <a:avLst/>
              </a:prstGeom>
              <a:solidFill>
                <a:schemeClr val="accent6">
                  <a:lumMod val="50000"/>
                </a:schemeClr>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2024132" y="3170010"/>
              <a:ext cx="3886200" cy="1569660"/>
            </a:xfrm>
            <a:prstGeom prst="rect">
              <a:avLst/>
            </a:prstGeom>
          </p:spPr>
          <p:txBody>
            <a:bodyPr wrap="square">
              <a:spAutoFit/>
            </a:bodyPr>
            <a:lstStyle/>
            <a:p>
              <a:pPr fontAlgn="base"/>
              <a:r>
                <a:rPr lang="en-US" sz="2400" dirty="0">
                  <a:solidFill>
                    <a:schemeClr val="bg1"/>
                  </a:solidFill>
                </a:rPr>
                <a:t>Why is it important that a sign be posted properly and that the message on the sign be easy to understand?</a:t>
              </a:r>
            </a:p>
          </p:txBody>
        </p:sp>
      </p:grpSp>
      <p:grpSp>
        <p:nvGrpSpPr>
          <p:cNvPr id="2" name="Group 7"/>
          <p:cNvGrpSpPr/>
          <p:nvPr/>
        </p:nvGrpSpPr>
        <p:grpSpPr>
          <a:xfrm>
            <a:off x="7772401" y="1441939"/>
            <a:ext cx="2277533" cy="4730263"/>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7602070" y="2173940"/>
            <a:ext cx="2756647" cy="830997"/>
          </a:xfrm>
          <a:prstGeom prst="rect">
            <a:avLst/>
          </a:prstGeom>
        </p:spPr>
        <p:txBody>
          <a:bodyPr wrap="square">
            <a:spAutoFit/>
          </a:bodyPr>
          <a:lstStyle/>
          <a:p>
            <a:pPr algn="ctr" fontAlgn="base"/>
            <a:r>
              <a:rPr lang="en-US" sz="2400" dirty="0"/>
              <a:t>To prepare, warn, and instruct us</a:t>
            </a:r>
          </a:p>
        </p:txBody>
      </p:sp>
      <p:sp>
        <p:nvSpPr>
          <p:cNvPr id="14" name="Rectangle 13">
            <a:extLst>
              <a:ext uri="{FF2B5EF4-FFF2-40B4-BE49-F238E27FC236}">
                <a16:creationId xmlns:a16="http://schemas.microsoft.com/office/drawing/2014/main" id="{1158D7E3-2E0E-4A32-BA73-447208EE074E}"/>
              </a:ext>
            </a:extLst>
          </p:cNvPr>
          <p:cNvSpPr/>
          <p:nvPr/>
        </p:nvSpPr>
        <p:spPr>
          <a:xfrm>
            <a:off x="3598256" y="124616"/>
            <a:ext cx="4296241" cy="584775"/>
          </a:xfrm>
          <a:prstGeom prst="rect">
            <a:avLst/>
          </a:prstGeom>
        </p:spPr>
        <p:txBody>
          <a:bodyPr wrap="none">
            <a:spAutoFit/>
          </a:bodyPr>
          <a:lstStyle/>
          <a:p>
            <a:pPr algn="ctr" fontAlgn="base"/>
            <a:r>
              <a:rPr lang="en-US" sz="3200" dirty="0">
                <a:solidFill>
                  <a:schemeClr val="bg1">
                    <a:lumMod val="95000"/>
                  </a:schemeClr>
                </a:solidFill>
              </a:rPr>
              <a:t>What are signs used for?</a:t>
            </a:r>
          </a:p>
        </p:txBody>
      </p:sp>
      <p:pic>
        <p:nvPicPr>
          <p:cNvPr id="18" name="Picture 2" descr="signs">
            <a:extLst>
              <a:ext uri="{FF2B5EF4-FFF2-40B4-BE49-F238E27FC236}">
                <a16:creationId xmlns:a16="http://schemas.microsoft.com/office/drawing/2014/main" id="{3CB4CF10-0617-4917-978E-2E8EE92D4E0F}"/>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9118" y="1030940"/>
            <a:ext cx="43815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E0E6159-27E2-4017-AEEB-D5117EB2D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7"/>
          <p:cNvGrpSpPr/>
          <p:nvPr/>
        </p:nvGrpSpPr>
        <p:grpSpPr>
          <a:xfrm>
            <a:off x="495299" y="304800"/>
            <a:ext cx="2362200" cy="2438400"/>
            <a:chOff x="838200" y="152400"/>
            <a:chExt cx="2362200" cy="2438400"/>
          </a:xfrm>
        </p:grpSpPr>
        <p:grpSp>
          <p:nvGrpSpPr>
            <p:cNvPr id="3" name="Group 7"/>
            <p:cNvGrpSpPr/>
            <p:nvPr/>
          </p:nvGrpSpPr>
          <p:grpSpPr>
            <a:xfrm>
              <a:off x="1447800" y="304800"/>
              <a:ext cx="1100666"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838200" y="152400"/>
              <a:ext cx="2362200" cy="1200329"/>
            </a:xfrm>
            <a:prstGeom prst="rect">
              <a:avLst/>
            </a:prstGeom>
          </p:spPr>
          <p:txBody>
            <a:bodyPr wrap="square">
              <a:spAutoFit/>
            </a:bodyPr>
            <a:lstStyle/>
            <a:p>
              <a:pPr algn="ctr" fontAlgn="base"/>
              <a:r>
                <a:rPr lang="en-US" sz="2400" dirty="0"/>
                <a:t>A</a:t>
              </a:r>
            </a:p>
            <a:p>
              <a:pPr algn="ctr" fontAlgn="base"/>
              <a:r>
                <a:rPr lang="en-US" sz="2400" dirty="0"/>
                <a:t>FREE </a:t>
              </a:r>
            </a:p>
            <a:p>
              <a:pPr algn="ctr" fontAlgn="base"/>
              <a:r>
                <a:rPr lang="en-US" sz="2400" dirty="0"/>
                <a:t>PEOPLE</a:t>
              </a:r>
            </a:p>
          </p:txBody>
        </p:sp>
      </p:grpSp>
      <p:sp>
        <p:nvSpPr>
          <p:cNvPr id="19" name="Rectangle 18"/>
          <p:cNvSpPr/>
          <p:nvPr/>
        </p:nvSpPr>
        <p:spPr>
          <a:xfrm>
            <a:off x="4395159" y="1297025"/>
            <a:ext cx="2188829" cy="2031325"/>
          </a:xfrm>
          <a:prstGeom prst="rect">
            <a:avLst/>
          </a:prstGeom>
        </p:spPr>
        <p:txBody>
          <a:bodyPr wrap="square">
            <a:spAutoFit/>
          </a:bodyPr>
          <a:lstStyle/>
          <a:p>
            <a:r>
              <a:rPr lang="en-US" dirty="0">
                <a:solidFill>
                  <a:schemeClr val="bg1"/>
                </a:solidFill>
              </a:rPr>
              <a:t>America came to be because of define intervention—</a:t>
            </a:r>
          </a:p>
          <a:p>
            <a:endParaRPr lang="en-US" dirty="0">
              <a:solidFill>
                <a:schemeClr val="bg1"/>
              </a:solidFill>
            </a:endParaRPr>
          </a:p>
          <a:p>
            <a:r>
              <a:rPr lang="en-US" dirty="0">
                <a:solidFill>
                  <a:schemeClr val="bg1"/>
                </a:solidFill>
              </a:rPr>
              <a:t>The ‘founding fathers’ with the belief in ‘a God’</a:t>
            </a:r>
          </a:p>
        </p:txBody>
      </p:sp>
      <p:sp>
        <p:nvSpPr>
          <p:cNvPr id="20" name="Rectangle 19"/>
          <p:cNvSpPr/>
          <p:nvPr/>
        </p:nvSpPr>
        <p:spPr>
          <a:xfrm>
            <a:off x="2415694" y="1814050"/>
            <a:ext cx="1752600" cy="1046440"/>
          </a:xfrm>
          <a:prstGeom prst="rect">
            <a:avLst/>
          </a:prstGeom>
        </p:spPr>
        <p:txBody>
          <a:bodyPr wrap="square">
            <a:spAutoFit/>
          </a:bodyPr>
          <a:lstStyle/>
          <a:p>
            <a:pPr algn="ctr"/>
            <a:r>
              <a:rPr lang="en-US" sz="2400" dirty="0">
                <a:solidFill>
                  <a:schemeClr val="bg1"/>
                </a:solidFill>
              </a:rPr>
              <a:t>America was born of God</a:t>
            </a:r>
          </a:p>
          <a:p>
            <a:r>
              <a:rPr lang="en-US" sz="1400" dirty="0">
                <a:solidFill>
                  <a:schemeClr val="bg1"/>
                </a:solidFill>
              </a:rPr>
              <a:t>1 Nephi 13:15-19</a:t>
            </a:r>
          </a:p>
        </p:txBody>
      </p:sp>
      <p:sp>
        <p:nvSpPr>
          <p:cNvPr id="34" name="Rectangle 33"/>
          <p:cNvSpPr/>
          <p:nvPr/>
        </p:nvSpPr>
        <p:spPr>
          <a:xfrm>
            <a:off x="8122269" y="4936080"/>
            <a:ext cx="2514600" cy="1200329"/>
          </a:xfrm>
          <a:prstGeom prst="rect">
            <a:avLst/>
          </a:prstGeom>
        </p:spPr>
        <p:txBody>
          <a:bodyPr wrap="square">
            <a:spAutoFit/>
          </a:bodyPr>
          <a:lstStyle/>
          <a:p>
            <a:r>
              <a:rPr lang="en-US" dirty="0">
                <a:solidFill>
                  <a:schemeClr val="bg1"/>
                </a:solidFill>
              </a:rPr>
              <a:t>As many as the Gentiles and Jews repent they will be of the covenant people (2 Nephi:30:2)</a:t>
            </a:r>
          </a:p>
        </p:txBody>
      </p:sp>
      <p:grpSp>
        <p:nvGrpSpPr>
          <p:cNvPr id="10" name="Group 37"/>
          <p:cNvGrpSpPr/>
          <p:nvPr/>
        </p:nvGrpSpPr>
        <p:grpSpPr>
          <a:xfrm>
            <a:off x="1138518" y="4594412"/>
            <a:ext cx="1855694" cy="1653731"/>
            <a:chOff x="1752600" y="3124200"/>
            <a:chExt cx="1855694" cy="1653731"/>
          </a:xfrm>
        </p:grpSpPr>
        <p:sp>
          <p:nvSpPr>
            <p:cNvPr id="36" name="Rounded Rectangle 35"/>
            <p:cNvSpPr/>
            <p:nvPr/>
          </p:nvSpPr>
          <p:spPr>
            <a:xfrm>
              <a:off x="2362200" y="3276600"/>
              <a:ext cx="310680" cy="150133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entagon 34"/>
            <p:cNvSpPr/>
            <p:nvPr/>
          </p:nvSpPr>
          <p:spPr>
            <a:xfrm>
              <a:off x="1752600" y="3124200"/>
              <a:ext cx="1752600" cy="6096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855694" y="3227294"/>
              <a:ext cx="1752600" cy="461665"/>
            </a:xfrm>
            <a:prstGeom prst="rect">
              <a:avLst/>
            </a:prstGeom>
          </p:spPr>
          <p:txBody>
            <a:bodyPr wrap="square">
              <a:spAutoFit/>
            </a:bodyPr>
            <a:lstStyle/>
            <a:p>
              <a:r>
                <a:rPr lang="en-US" sz="2400" dirty="0">
                  <a:solidFill>
                    <a:schemeClr val="bg1"/>
                  </a:solidFill>
                </a:rPr>
                <a:t>THROUGH</a:t>
              </a:r>
            </a:p>
          </p:txBody>
        </p:sp>
      </p:grpSp>
      <p:sp>
        <p:nvSpPr>
          <p:cNvPr id="61" name="Rectangle 60"/>
          <p:cNvSpPr/>
          <p:nvPr/>
        </p:nvSpPr>
        <p:spPr>
          <a:xfrm>
            <a:off x="3216655" y="4426173"/>
            <a:ext cx="3796552" cy="1938992"/>
          </a:xfrm>
          <a:prstGeom prst="rect">
            <a:avLst/>
          </a:prstGeom>
        </p:spPr>
        <p:txBody>
          <a:bodyPr wrap="square">
            <a:spAutoFit/>
          </a:bodyPr>
          <a:lstStyle/>
          <a:p>
            <a:r>
              <a:rPr lang="en-US" dirty="0">
                <a:solidFill>
                  <a:schemeClr val="bg1"/>
                </a:solidFill>
              </a:rPr>
              <a:t>“The gospel message comes to those in the great Gentile nation of America. Those who accept it repent of their sins, receive the ordinances of salvation, and come to know “the true points of [Christ’s] doctrine.”</a:t>
            </a:r>
          </a:p>
          <a:p>
            <a:r>
              <a:rPr lang="en-US" sz="1200" dirty="0">
                <a:solidFill>
                  <a:schemeClr val="bg1"/>
                </a:solidFill>
              </a:rPr>
              <a:t>JFM and RLM</a:t>
            </a:r>
          </a:p>
        </p:txBody>
      </p:sp>
      <p:grpSp>
        <p:nvGrpSpPr>
          <p:cNvPr id="13" name="Group 65"/>
          <p:cNvGrpSpPr/>
          <p:nvPr/>
        </p:nvGrpSpPr>
        <p:grpSpPr>
          <a:xfrm>
            <a:off x="10450531" y="5933327"/>
            <a:ext cx="1371600" cy="725261"/>
            <a:chOff x="7803776" y="6019800"/>
            <a:chExt cx="1371600" cy="725261"/>
          </a:xfrm>
        </p:grpSpPr>
        <p:grpSp>
          <p:nvGrpSpPr>
            <p:cNvPr id="14" name="Group 11"/>
            <p:cNvGrpSpPr/>
            <p:nvPr/>
          </p:nvGrpSpPr>
          <p:grpSpPr>
            <a:xfrm>
              <a:off x="7848600" y="6019800"/>
              <a:ext cx="1326776" cy="725261"/>
              <a:chOff x="914400" y="2362200"/>
              <a:chExt cx="5715343" cy="3124200"/>
            </a:xfrm>
          </p:grpSpPr>
          <p:sp>
            <p:nvSpPr>
              <p:cNvPr id="69" name="Rounded Rectangle 6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14400" y="2362200"/>
                <a:ext cx="5715343" cy="1981202"/>
              </a:xfrm>
              <a:prstGeom prst="roundRect">
                <a:avLst/>
              </a:prstGeom>
              <a:solidFill>
                <a:srgbClr val="923100"/>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803776" y="6087035"/>
              <a:ext cx="1295400" cy="307777"/>
            </a:xfrm>
            <a:prstGeom prst="rect">
              <a:avLst/>
            </a:prstGeom>
          </p:spPr>
          <p:txBody>
            <a:bodyPr wrap="square">
              <a:spAutoFit/>
            </a:bodyPr>
            <a:lstStyle/>
            <a:p>
              <a:pPr fontAlgn="base"/>
              <a:r>
                <a:rPr lang="en-US" sz="1400" dirty="0">
                  <a:solidFill>
                    <a:schemeClr val="bg1"/>
                  </a:solidFill>
                </a:rPr>
                <a:t>3 NEPHI 21:4-6</a:t>
              </a:r>
            </a:p>
          </p:txBody>
        </p:sp>
      </p:grpSp>
      <p:grpSp>
        <p:nvGrpSpPr>
          <p:cNvPr id="78" name="Group 32"/>
          <p:cNvGrpSpPr/>
          <p:nvPr/>
        </p:nvGrpSpPr>
        <p:grpSpPr>
          <a:xfrm>
            <a:off x="2643705" y="732242"/>
            <a:ext cx="1355797" cy="857057"/>
            <a:chOff x="-27481" y="0"/>
            <a:chExt cx="2320976" cy="1543987"/>
          </a:xfrm>
        </p:grpSpPr>
        <p:sp>
          <p:nvSpPr>
            <p:cNvPr id="80" name="Rectangle 7"/>
            <p:cNvSpPr/>
            <p:nvPr/>
          </p:nvSpPr>
          <p:spPr>
            <a:xfrm>
              <a:off x="0" y="1"/>
              <a:ext cx="2278505" cy="1469035"/>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4970" y="272321"/>
              <a:ext cx="2248525" cy="2673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0"/>
            <p:cNvSpPr/>
            <p:nvPr/>
          </p:nvSpPr>
          <p:spPr>
            <a:xfrm>
              <a:off x="6247" y="791980"/>
              <a:ext cx="2272258" cy="2423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481" y="1309141"/>
              <a:ext cx="2305986" cy="23484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28"/>
            <p:cNvSpPr/>
            <p:nvPr/>
          </p:nvSpPr>
          <p:spPr>
            <a:xfrm>
              <a:off x="0" y="0"/>
              <a:ext cx="747010" cy="791980"/>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E7CD896-D7F1-4EBE-9F81-E2F74C00D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550" y="803681"/>
            <a:ext cx="5297581" cy="3299205"/>
          </a:xfrm>
          <a:prstGeom prst="rect">
            <a:avLst/>
          </a:prstGeom>
        </p:spPr>
      </p:pic>
      <p:pic>
        <p:nvPicPr>
          <p:cNvPr id="9" name="Picture 8">
            <a:extLst>
              <a:ext uri="{FF2B5EF4-FFF2-40B4-BE49-F238E27FC236}">
                <a16:creationId xmlns:a16="http://schemas.microsoft.com/office/drawing/2014/main" id="{C5E7B11F-8AB3-436A-ABA7-22A8E04A003B}"/>
              </a:ext>
            </a:extLst>
          </p:cNvPr>
          <p:cNvPicPr>
            <a:picLocks noChangeAspect="1"/>
          </p:cNvPicPr>
          <p:nvPr/>
        </p:nvPicPr>
        <p:blipFill rotWithShape="1">
          <a:blip r:embed="rId4">
            <a:extLst>
              <a:ext uri="{28A0092B-C50C-407E-A947-70E740481C1C}">
                <a14:useLocalDpi xmlns:a14="http://schemas.microsoft.com/office/drawing/2010/main" val="0"/>
              </a:ext>
            </a:extLst>
          </a:blip>
          <a:srcRect t="1841" b="8439"/>
          <a:stretch/>
        </p:blipFill>
        <p:spPr>
          <a:xfrm>
            <a:off x="1676399" y="3585883"/>
            <a:ext cx="1314730" cy="861530"/>
          </a:xfrm>
          <a:prstGeom prst="rect">
            <a:avLst/>
          </a:prstGeom>
        </p:spPr>
      </p:pic>
      <p:sp>
        <p:nvSpPr>
          <p:cNvPr id="30" name="Rectangle 29">
            <a:extLst>
              <a:ext uri="{FF2B5EF4-FFF2-40B4-BE49-F238E27FC236}">
                <a16:creationId xmlns:a16="http://schemas.microsoft.com/office/drawing/2014/main" id="{C6BEFC07-C8AC-4E6B-B9CD-5745E9346B98}"/>
              </a:ext>
            </a:extLst>
          </p:cNvPr>
          <p:cNvSpPr/>
          <p:nvPr/>
        </p:nvSpPr>
        <p:spPr>
          <a:xfrm>
            <a:off x="3385357" y="-58276"/>
            <a:ext cx="6359646" cy="646331"/>
          </a:xfrm>
          <a:prstGeom prst="rect">
            <a:avLst/>
          </a:prstGeom>
        </p:spPr>
        <p:txBody>
          <a:bodyPr wrap="square">
            <a:spAutoFit/>
          </a:bodyPr>
          <a:lstStyle/>
          <a:p>
            <a:r>
              <a:rPr lang="en-US" sz="3600" dirty="0">
                <a:solidFill>
                  <a:schemeClr val="bg1"/>
                </a:solidFill>
              </a:rPr>
              <a:t>Establishment of a Free People</a:t>
            </a:r>
          </a:p>
        </p:txBody>
      </p:sp>
    </p:spTree>
    <p:extLst>
      <p:ext uri="{BB962C8B-B14F-4D97-AF65-F5344CB8AC3E}">
        <p14:creationId xmlns:p14="http://schemas.microsoft.com/office/powerpoint/2010/main" val="234668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4"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E0E6159-27E2-4017-AEEB-D5117EB2D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7"/>
          <p:cNvGrpSpPr/>
          <p:nvPr/>
        </p:nvGrpSpPr>
        <p:grpSpPr>
          <a:xfrm>
            <a:off x="471954" y="457200"/>
            <a:ext cx="2362200" cy="2286000"/>
            <a:chOff x="814855" y="304800"/>
            <a:chExt cx="2362200" cy="2286000"/>
          </a:xfrm>
        </p:grpSpPr>
        <p:grpSp>
          <p:nvGrpSpPr>
            <p:cNvPr id="3" name="Group 7"/>
            <p:cNvGrpSpPr/>
            <p:nvPr/>
          </p:nvGrpSpPr>
          <p:grpSpPr>
            <a:xfrm>
              <a:off x="1447800" y="304800"/>
              <a:ext cx="1100666"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814855" y="594780"/>
              <a:ext cx="2362200" cy="461665"/>
            </a:xfrm>
            <a:prstGeom prst="rect">
              <a:avLst/>
            </a:prstGeom>
          </p:spPr>
          <p:txBody>
            <a:bodyPr wrap="square">
              <a:spAutoFit/>
            </a:bodyPr>
            <a:lstStyle/>
            <a:p>
              <a:pPr algn="ctr" fontAlgn="base"/>
              <a:r>
                <a:rPr lang="en-US" sz="2300" dirty="0"/>
                <a:t>Restoration</a:t>
              </a:r>
            </a:p>
          </p:txBody>
        </p:sp>
      </p:grpSp>
      <p:grpSp>
        <p:nvGrpSpPr>
          <p:cNvPr id="10" name="Group 37"/>
          <p:cNvGrpSpPr/>
          <p:nvPr/>
        </p:nvGrpSpPr>
        <p:grpSpPr>
          <a:xfrm>
            <a:off x="1138518" y="4594412"/>
            <a:ext cx="1855694" cy="1653731"/>
            <a:chOff x="1752600" y="3124200"/>
            <a:chExt cx="1855694" cy="1653731"/>
          </a:xfrm>
        </p:grpSpPr>
        <p:sp>
          <p:nvSpPr>
            <p:cNvPr id="36" name="Rounded Rectangle 35"/>
            <p:cNvSpPr/>
            <p:nvPr/>
          </p:nvSpPr>
          <p:spPr>
            <a:xfrm>
              <a:off x="2362200" y="3276600"/>
              <a:ext cx="310680" cy="150133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entagon 34"/>
            <p:cNvSpPr/>
            <p:nvPr/>
          </p:nvSpPr>
          <p:spPr>
            <a:xfrm>
              <a:off x="1752600" y="3124200"/>
              <a:ext cx="1752600" cy="6096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855694" y="3227294"/>
              <a:ext cx="1752600" cy="461665"/>
            </a:xfrm>
            <a:prstGeom prst="rect">
              <a:avLst/>
            </a:prstGeom>
          </p:spPr>
          <p:txBody>
            <a:bodyPr wrap="square">
              <a:spAutoFit/>
            </a:bodyPr>
            <a:lstStyle/>
            <a:p>
              <a:r>
                <a:rPr lang="en-US" sz="2400" dirty="0">
                  <a:solidFill>
                    <a:schemeClr val="bg1"/>
                  </a:solidFill>
                </a:rPr>
                <a:t>THROUGH</a:t>
              </a:r>
            </a:p>
          </p:txBody>
        </p:sp>
      </p:grpSp>
      <p:grpSp>
        <p:nvGrpSpPr>
          <p:cNvPr id="13" name="Group 65"/>
          <p:cNvGrpSpPr/>
          <p:nvPr/>
        </p:nvGrpSpPr>
        <p:grpSpPr>
          <a:xfrm>
            <a:off x="10450531" y="5933327"/>
            <a:ext cx="1371600" cy="725261"/>
            <a:chOff x="7803776" y="6019800"/>
            <a:chExt cx="1371600" cy="725261"/>
          </a:xfrm>
        </p:grpSpPr>
        <p:grpSp>
          <p:nvGrpSpPr>
            <p:cNvPr id="14" name="Group 11"/>
            <p:cNvGrpSpPr/>
            <p:nvPr/>
          </p:nvGrpSpPr>
          <p:grpSpPr>
            <a:xfrm>
              <a:off x="7848600" y="6019800"/>
              <a:ext cx="1326776" cy="725261"/>
              <a:chOff x="914400" y="2362200"/>
              <a:chExt cx="5715343" cy="3124200"/>
            </a:xfrm>
          </p:grpSpPr>
          <p:sp>
            <p:nvSpPr>
              <p:cNvPr id="69" name="Rounded Rectangle 6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14400" y="2362200"/>
                <a:ext cx="5715343" cy="1981202"/>
              </a:xfrm>
              <a:prstGeom prst="roundRect">
                <a:avLst/>
              </a:prstGeom>
              <a:solidFill>
                <a:srgbClr val="923100"/>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803776" y="6087035"/>
              <a:ext cx="1295400" cy="307777"/>
            </a:xfrm>
            <a:prstGeom prst="rect">
              <a:avLst/>
            </a:prstGeom>
          </p:spPr>
          <p:txBody>
            <a:bodyPr wrap="square">
              <a:spAutoFit/>
            </a:bodyPr>
            <a:lstStyle/>
            <a:p>
              <a:pPr fontAlgn="base"/>
              <a:r>
                <a:rPr lang="en-US" sz="1400" dirty="0">
                  <a:solidFill>
                    <a:schemeClr val="bg1"/>
                  </a:solidFill>
                </a:rPr>
                <a:t>3 NEPHI 21:7-9</a:t>
              </a:r>
            </a:p>
          </p:txBody>
        </p:sp>
      </p:grpSp>
      <p:sp>
        <p:nvSpPr>
          <p:cNvPr id="30" name="Rectangle 29">
            <a:extLst>
              <a:ext uri="{FF2B5EF4-FFF2-40B4-BE49-F238E27FC236}">
                <a16:creationId xmlns:a16="http://schemas.microsoft.com/office/drawing/2014/main" id="{C6BEFC07-C8AC-4E6B-B9CD-5745E9346B98}"/>
              </a:ext>
            </a:extLst>
          </p:cNvPr>
          <p:cNvSpPr/>
          <p:nvPr/>
        </p:nvSpPr>
        <p:spPr>
          <a:xfrm>
            <a:off x="3385357" y="-58276"/>
            <a:ext cx="6359646" cy="646331"/>
          </a:xfrm>
          <a:prstGeom prst="rect">
            <a:avLst/>
          </a:prstGeom>
        </p:spPr>
        <p:txBody>
          <a:bodyPr wrap="square">
            <a:spAutoFit/>
          </a:bodyPr>
          <a:lstStyle/>
          <a:p>
            <a:r>
              <a:rPr lang="en-US" sz="3600" dirty="0">
                <a:solidFill>
                  <a:schemeClr val="bg1"/>
                </a:solidFill>
              </a:rPr>
              <a:t>Restoration of Christ’s Gospel</a:t>
            </a:r>
          </a:p>
        </p:txBody>
      </p:sp>
      <p:grpSp>
        <p:nvGrpSpPr>
          <p:cNvPr id="33" name="Group 32">
            <a:extLst>
              <a:ext uri="{FF2B5EF4-FFF2-40B4-BE49-F238E27FC236}">
                <a16:creationId xmlns:a16="http://schemas.microsoft.com/office/drawing/2014/main" id="{3AF050A3-74D7-4B2E-865E-04C71DFF7A05}"/>
              </a:ext>
            </a:extLst>
          </p:cNvPr>
          <p:cNvGrpSpPr/>
          <p:nvPr/>
        </p:nvGrpSpPr>
        <p:grpSpPr>
          <a:xfrm>
            <a:off x="3094964" y="720835"/>
            <a:ext cx="8226259" cy="3437607"/>
            <a:chOff x="1381493" y="1759226"/>
            <a:chExt cx="6967377" cy="2872409"/>
          </a:xfrm>
        </p:grpSpPr>
        <p:pic>
          <p:nvPicPr>
            <p:cNvPr id="38" name="Picture 2">
              <a:extLst>
                <a:ext uri="{FF2B5EF4-FFF2-40B4-BE49-F238E27FC236}">
                  <a16:creationId xmlns:a16="http://schemas.microsoft.com/office/drawing/2014/main" id="{955B4A3E-671C-4E8F-8C04-F2837A5E0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9" t="95" r="48621" b="-952"/>
            <a:stretch/>
          </p:blipFill>
          <p:spPr bwMode="auto">
            <a:xfrm>
              <a:off x="1381493" y="1759226"/>
              <a:ext cx="2196593" cy="287240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D66BFC99-1FE9-4AA6-B3F6-AE1A6E3709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85" r="20997" b="1746"/>
            <a:stretch/>
          </p:blipFill>
          <p:spPr bwMode="auto">
            <a:xfrm>
              <a:off x="3578086" y="1759226"/>
              <a:ext cx="2574191" cy="28425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The painting &quot;Joseph Smith Receives the Gold Plates&quot; by artist Kenneth Riley.">
              <a:extLst>
                <a:ext uri="{FF2B5EF4-FFF2-40B4-BE49-F238E27FC236}">
                  <a16:creationId xmlns:a16="http://schemas.microsoft.com/office/drawing/2014/main" id="{253AE97E-D6ED-4043-AE3C-55A6E7CEFC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25" t="22754" r="14414" b="15798"/>
            <a:stretch/>
          </p:blipFill>
          <p:spPr bwMode="auto">
            <a:xfrm>
              <a:off x="6143180" y="1759226"/>
              <a:ext cx="2205690" cy="284259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9EB33726-8660-4C0A-9DA3-499041965B9A}"/>
              </a:ext>
            </a:extLst>
          </p:cNvPr>
          <p:cNvSpPr txBox="1"/>
          <p:nvPr/>
        </p:nvSpPr>
        <p:spPr>
          <a:xfrm>
            <a:off x="3075948" y="4447413"/>
            <a:ext cx="5840314" cy="2246769"/>
          </a:xfrm>
          <a:prstGeom prst="rect">
            <a:avLst/>
          </a:prstGeom>
          <a:noFill/>
        </p:spPr>
        <p:txBody>
          <a:bodyPr wrap="square" rtlCol="0">
            <a:spAutoFit/>
          </a:bodyPr>
          <a:lstStyle/>
          <a:p>
            <a:r>
              <a:rPr lang="en-US" sz="2800" dirty="0">
                <a:solidFill>
                  <a:schemeClr val="bg1"/>
                </a:solidFill>
              </a:rPr>
              <a:t>Like prophets in earlier dispensations, Joseph Smith was called as the prophet of this last dispensation. Joseph Smith sought for truth and received revelation</a:t>
            </a:r>
          </a:p>
        </p:txBody>
      </p:sp>
    </p:spTree>
    <p:extLst>
      <p:ext uri="{BB962C8B-B14F-4D97-AF65-F5344CB8AC3E}">
        <p14:creationId xmlns:p14="http://schemas.microsoft.com/office/powerpoint/2010/main" val="231697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ACABEBC-B413-4209-9BA3-2B1E0F143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7"/>
          <p:cNvGrpSpPr/>
          <p:nvPr/>
        </p:nvGrpSpPr>
        <p:grpSpPr>
          <a:xfrm>
            <a:off x="353636" y="356781"/>
            <a:ext cx="2362200" cy="2286000"/>
            <a:chOff x="838200" y="304800"/>
            <a:chExt cx="2362200" cy="2286000"/>
          </a:xfrm>
        </p:grpSpPr>
        <p:grpSp>
          <p:nvGrpSpPr>
            <p:cNvPr id="3" name="Group 7"/>
            <p:cNvGrpSpPr/>
            <p:nvPr/>
          </p:nvGrpSpPr>
          <p:grpSpPr>
            <a:xfrm>
              <a:off x="1447800" y="304800"/>
              <a:ext cx="1100666"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838200" y="304800"/>
              <a:ext cx="2362200" cy="830997"/>
            </a:xfrm>
            <a:prstGeom prst="rect">
              <a:avLst/>
            </a:prstGeom>
          </p:spPr>
          <p:txBody>
            <a:bodyPr wrap="square">
              <a:spAutoFit/>
            </a:bodyPr>
            <a:lstStyle/>
            <a:p>
              <a:pPr algn="ctr" fontAlgn="base"/>
              <a:r>
                <a:rPr lang="en-US" sz="2400" dirty="0"/>
                <a:t>MY </a:t>
              </a:r>
            </a:p>
            <a:p>
              <a:pPr algn="ctr" fontAlgn="base"/>
              <a:r>
                <a:rPr lang="en-US" sz="2400" dirty="0"/>
                <a:t>SERVANT</a:t>
              </a:r>
            </a:p>
          </p:txBody>
        </p:sp>
      </p:grpSp>
      <p:sp>
        <p:nvSpPr>
          <p:cNvPr id="34" name="Rectangle 33"/>
          <p:cNvSpPr/>
          <p:nvPr/>
        </p:nvSpPr>
        <p:spPr>
          <a:xfrm>
            <a:off x="2900081" y="5082988"/>
            <a:ext cx="3013701" cy="1200329"/>
          </a:xfrm>
          <a:prstGeom prst="rect">
            <a:avLst/>
          </a:prstGeom>
        </p:spPr>
        <p:txBody>
          <a:bodyPr wrap="square">
            <a:spAutoFit/>
          </a:bodyPr>
          <a:lstStyle/>
          <a:p>
            <a:r>
              <a:rPr lang="en-US" sz="2400" dirty="0">
                <a:solidFill>
                  <a:schemeClr val="bg1"/>
                </a:solidFill>
              </a:rPr>
              <a:t>To reject the words of Christ in this final stage on earth</a:t>
            </a:r>
          </a:p>
        </p:txBody>
      </p:sp>
      <p:sp>
        <p:nvSpPr>
          <p:cNvPr id="61" name="Rectangle 60"/>
          <p:cNvSpPr/>
          <p:nvPr/>
        </p:nvSpPr>
        <p:spPr>
          <a:xfrm>
            <a:off x="3599330" y="2348753"/>
            <a:ext cx="3200400" cy="1938992"/>
          </a:xfrm>
          <a:prstGeom prst="rect">
            <a:avLst/>
          </a:prstGeom>
        </p:spPr>
        <p:txBody>
          <a:bodyPr wrap="square">
            <a:spAutoFit/>
          </a:bodyPr>
          <a:lstStyle/>
          <a:p>
            <a:r>
              <a:rPr lang="en-US" dirty="0">
                <a:solidFill>
                  <a:schemeClr val="bg1"/>
                </a:solidFill>
              </a:rPr>
              <a:t>“Through cruel and wicked men would murder the head of this final dispensation, yet the work which he would set in motion… would roll forward to eventually fill the whole earth.”</a:t>
            </a:r>
          </a:p>
          <a:p>
            <a:r>
              <a:rPr lang="en-US" sz="1200" dirty="0">
                <a:solidFill>
                  <a:schemeClr val="bg1"/>
                </a:solidFill>
              </a:rPr>
              <a:t>JFM and RLM</a:t>
            </a:r>
          </a:p>
        </p:txBody>
      </p:sp>
      <p:grpSp>
        <p:nvGrpSpPr>
          <p:cNvPr id="9" name="Group 65"/>
          <p:cNvGrpSpPr/>
          <p:nvPr/>
        </p:nvGrpSpPr>
        <p:grpSpPr>
          <a:xfrm>
            <a:off x="10425953" y="5988425"/>
            <a:ext cx="1447800" cy="725261"/>
            <a:chOff x="7803776" y="6019800"/>
            <a:chExt cx="1447800" cy="725261"/>
          </a:xfrm>
        </p:grpSpPr>
        <p:grpSp>
          <p:nvGrpSpPr>
            <p:cNvPr id="10" name="Group 11"/>
            <p:cNvGrpSpPr/>
            <p:nvPr/>
          </p:nvGrpSpPr>
          <p:grpSpPr>
            <a:xfrm>
              <a:off x="7848600" y="6019800"/>
              <a:ext cx="1326776" cy="725261"/>
              <a:chOff x="914400" y="2362200"/>
              <a:chExt cx="5715343" cy="3124200"/>
            </a:xfrm>
          </p:grpSpPr>
          <p:sp>
            <p:nvSpPr>
              <p:cNvPr id="69" name="Rounded Rectangle 6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14400" y="2362200"/>
                <a:ext cx="5715343" cy="1981202"/>
              </a:xfrm>
              <a:prstGeom prst="roundRect">
                <a:avLst/>
              </a:prstGeom>
              <a:solidFill>
                <a:srgbClr val="923100"/>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21:10-11</a:t>
              </a:r>
            </a:p>
          </p:txBody>
        </p:sp>
      </p:grpSp>
      <p:sp>
        <p:nvSpPr>
          <p:cNvPr id="32" name="Rectangle 31"/>
          <p:cNvSpPr/>
          <p:nvPr/>
        </p:nvSpPr>
        <p:spPr>
          <a:xfrm>
            <a:off x="3181395" y="854075"/>
            <a:ext cx="2834640" cy="830997"/>
          </a:xfrm>
          <a:prstGeom prst="rect">
            <a:avLst/>
          </a:prstGeom>
        </p:spPr>
        <p:txBody>
          <a:bodyPr wrap="square">
            <a:spAutoFit/>
          </a:bodyPr>
          <a:lstStyle/>
          <a:p>
            <a:pPr fontAlgn="base"/>
            <a:r>
              <a:rPr lang="en-US" sz="2400" i="1" dirty="0">
                <a:solidFill>
                  <a:srgbClr val="FFFF00"/>
                </a:solidFill>
              </a:rPr>
              <a:t>He shall be marred </a:t>
            </a:r>
          </a:p>
          <a:p>
            <a:pPr fontAlgn="base"/>
            <a:r>
              <a:rPr lang="en-US" sz="2400" i="1" dirty="0">
                <a:solidFill>
                  <a:srgbClr val="FFFF00"/>
                </a:solidFill>
              </a:rPr>
              <a:t>I will heal him</a:t>
            </a:r>
          </a:p>
        </p:txBody>
      </p:sp>
      <p:sp>
        <p:nvSpPr>
          <p:cNvPr id="33" name="Rectangle 32"/>
          <p:cNvSpPr/>
          <p:nvPr/>
        </p:nvSpPr>
        <p:spPr>
          <a:xfrm>
            <a:off x="6708913" y="651571"/>
            <a:ext cx="3124200" cy="1200329"/>
          </a:xfrm>
          <a:prstGeom prst="rect">
            <a:avLst/>
          </a:prstGeom>
        </p:spPr>
        <p:txBody>
          <a:bodyPr wrap="square">
            <a:spAutoFit/>
          </a:bodyPr>
          <a:lstStyle/>
          <a:p>
            <a:pPr fontAlgn="base"/>
            <a:r>
              <a:rPr lang="en-US" dirty="0">
                <a:solidFill>
                  <a:schemeClr val="bg1"/>
                </a:solidFill>
              </a:rPr>
              <a:t>The Lord would watch over his servant Joseph Smith and the work to come forth</a:t>
            </a:r>
          </a:p>
          <a:p>
            <a:pPr fontAlgn="base"/>
            <a:r>
              <a:rPr lang="en-US" dirty="0">
                <a:solidFill>
                  <a:schemeClr val="bg1"/>
                </a:solidFill>
              </a:rPr>
              <a:t>Read D&amp;C 122:3-4,9</a:t>
            </a:r>
          </a:p>
        </p:txBody>
      </p:sp>
      <p:grpSp>
        <p:nvGrpSpPr>
          <p:cNvPr id="38" name="Group 17"/>
          <p:cNvGrpSpPr/>
          <p:nvPr/>
        </p:nvGrpSpPr>
        <p:grpSpPr>
          <a:xfrm>
            <a:off x="694765" y="4007223"/>
            <a:ext cx="2834640" cy="2743200"/>
            <a:chOff x="838200" y="304800"/>
            <a:chExt cx="2362200" cy="2286000"/>
          </a:xfrm>
        </p:grpSpPr>
        <p:grpSp>
          <p:nvGrpSpPr>
            <p:cNvPr id="39" name="Group 7"/>
            <p:cNvGrpSpPr/>
            <p:nvPr/>
          </p:nvGrpSpPr>
          <p:grpSpPr>
            <a:xfrm>
              <a:off x="1447800" y="304800"/>
              <a:ext cx="1100666" cy="2286000"/>
              <a:chOff x="5187480" y="1682279"/>
              <a:chExt cx="2971800" cy="6075847"/>
            </a:xfrm>
          </p:grpSpPr>
          <p:sp>
            <p:nvSpPr>
              <p:cNvPr id="41" name="Rounded Rectangle 40"/>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838200" y="685800"/>
              <a:ext cx="2362200" cy="307777"/>
            </a:xfrm>
            <a:prstGeom prst="rect">
              <a:avLst/>
            </a:prstGeom>
          </p:spPr>
          <p:txBody>
            <a:bodyPr wrap="square">
              <a:spAutoFit/>
            </a:bodyPr>
            <a:lstStyle/>
            <a:p>
              <a:pPr algn="ctr" fontAlgn="base"/>
              <a:r>
                <a:rPr lang="en-US" dirty="0"/>
                <a:t>CONDEMNATION</a:t>
              </a:r>
            </a:p>
          </p:txBody>
        </p:sp>
      </p:grpSp>
      <p:pic>
        <p:nvPicPr>
          <p:cNvPr id="5" name="Picture 4">
            <a:extLst>
              <a:ext uri="{FF2B5EF4-FFF2-40B4-BE49-F238E27FC236}">
                <a16:creationId xmlns:a16="http://schemas.microsoft.com/office/drawing/2014/main" id="{AAAF680A-4E32-4F83-AD22-29973E3C9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730" y="2086929"/>
            <a:ext cx="5007761" cy="3755821"/>
          </a:xfrm>
          <a:prstGeom prst="rect">
            <a:avLst/>
          </a:prstGeom>
        </p:spPr>
      </p:pic>
      <p:pic>
        <p:nvPicPr>
          <p:cNvPr id="26" name="Picture 25">
            <a:extLst>
              <a:ext uri="{FF2B5EF4-FFF2-40B4-BE49-F238E27FC236}">
                <a16:creationId xmlns:a16="http://schemas.microsoft.com/office/drawing/2014/main" id="{0EAF25A7-A68A-4133-B9D5-29D8F641F136}"/>
              </a:ext>
            </a:extLst>
          </p:cNvPr>
          <p:cNvPicPr>
            <a:picLocks noChangeAspect="1"/>
          </p:cNvPicPr>
          <p:nvPr/>
        </p:nvPicPr>
        <p:blipFill rotWithShape="1">
          <a:blip r:embed="rId4">
            <a:extLst>
              <a:ext uri="{28A0092B-C50C-407E-A947-70E740481C1C}">
                <a14:useLocalDpi xmlns:a14="http://schemas.microsoft.com/office/drawing/2010/main" val="0"/>
              </a:ext>
            </a:extLst>
          </a:blip>
          <a:srcRect t="1841" b="8439"/>
          <a:stretch/>
        </p:blipFill>
        <p:spPr>
          <a:xfrm>
            <a:off x="2178422" y="2411506"/>
            <a:ext cx="1314730" cy="861530"/>
          </a:xfrm>
          <a:prstGeom prst="rect">
            <a:avLst/>
          </a:prstGeom>
        </p:spPr>
      </p:pic>
      <p:sp>
        <p:nvSpPr>
          <p:cNvPr id="25" name="Rectangle 24">
            <a:extLst>
              <a:ext uri="{FF2B5EF4-FFF2-40B4-BE49-F238E27FC236}">
                <a16:creationId xmlns:a16="http://schemas.microsoft.com/office/drawing/2014/main" id="{5D19F7A3-8B28-4372-852C-CA6AC47BEA85}"/>
              </a:ext>
            </a:extLst>
          </p:cNvPr>
          <p:cNvSpPr/>
          <p:nvPr/>
        </p:nvSpPr>
        <p:spPr>
          <a:xfrm>
            <a:off x="3385357" y="-58276"/>
            <a:ext cx="6359646" cy="646331"/>
          </a:xfrm>
          <a:prstGeom prst="rect">
            <a:avLst/>
          </a:prstGeom>
        </p:spPr>
        <p:txBody>
          <a:bodyPr wrap="square">
            <a:spAutoFit/>
          </a:bodyPr>
          <a:lstStyle/>
          <a:p>
            <a:pPr algn="ctr"/>
            <a:r>
              <a:rPr lang="en-US" sz="3600" dirty="0">
                <a:solidFill>
                  <a:schemeClr val="bg1"/>
                </a:solidFill>
              </a:rPr>
              <a:t>Martyrdom of a Servant</a:t>
            </a:r>
          </a:p>
        </p:txBody>
      </p:sp>
    </p:spTree>
    <p:extLst>
      <p:ext uri="{BB962C8B-B14F-4D97-AF65-F5344CB8AC3E}">
        <p14:creationId xmlns:p14="http://schemas.microsoft.com/office/powerpoint/2010/main" val="13899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7C69CF5-2E84-4985-A998-D64897035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7"/>
          <p:cNvGrpSpPr/>
          <p:nvPr/>
        </p:nvGrpSpPr>
        <p:grpSpPr>
          <a:xfrm>
            <a:off x="542365" y="866865"/>
            <a:ext cx="2362200" cy="2362200"/>
            <a:chOff x="838200" y="228600"/>
            <a:chExt cx="2362200" cy="2362200"/>
          </a:xfrm>
        </p:grpSpPr>
        <p:grpSp>
          <p:nvGrpSpPr>
            <p:cNvPr id="3" name="Group 7"/>
            <p:cNvGrpSpPr/>
            <p:nvPr/>
          </p:nvGrpSpPr>
          <p:grpSpPr>
            <a:xfrm>
              <a:off x="1447800" y="304800"/>
              <a:ext cx="1100666"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838200" y="228600"/>
              <a:ext cx="2362200" cy="1200329"/>
            </a:xfrm>
            <a:prstGeom prst="rect">
              <a:avLst/>
            </a:prstGeom>
          </p:spPr>
          <p:txBody>
            <a:bodyPr wrap="square">
              <a:spAutoFit/>
            </a:bodyPr>
            <a:lstStyle/>
            <a:p>
              <a:pPr algn="ctr" fontAlgn="base"/>
              <a:r>
                <a:rPr lang="en-US" dirty="0"/>
                <a:t>THE </a:t>
              </a:r>
            </a:p>
            <a:p>
              <a:pPr algn="ctr" fontAlgn="base"/>
              <a:r>
                <a:rPr lang="en-US" dirty="0"/>
                <a:t>REMNANT </a:t>
              </a:r>
            </a:p>
            <a:p>
              <a:pPr algn="ctr" fontAlgn="base"/>
              <a:r>
                <a:rPr lang="en-US" dirty="0"/>
                <a:t>OF </a:t>
              </a:r>
            </a:p>
            <a:p>
              <a:pPr algn="ctr" fontAlgn="base"/>
              <a:r>
                <a:rPr lang="en-US" dirty="0"/>
                <a:t>JACOB</a:t>
              </a:r>
            </a:p>
          </p:txBody>
        </p:sp>
      </p:grpSp>
      <p:sp>
        <p:nvSpPr>
          <p:cNvPr id="61" name="Rectangle 60"/>
          <p:cNvSpPr/>
          <p:nvPr/>
        </p:nvSpPr>
        <p:spPr>
          <a:xfrm>
            <a:off x="1272988" y="3558988"/>
            <a:ext cx="5647765" cy="2215991"/>
          </a:xfrm>
          <a:prstGeom prst="rect">
            <a:avLst/>
          </a:prstGeom>
        </p:spPr>
        <p:txBody>
          <a:bodyPr wrap="square">
            <a:spAutoFit/>
          </a:bodyPr>
          <a:lstStyle/>
          <a:p>
            <a:r>
              <a:rPr lang="en-US" dirty="0">
                <a:solidFill>
                  <a:schemeClr val="bg1"/>
                </a:solidFill>
              </a:rPr>
              <a:t>“All through the Lord has been speaking for the remnant of Jacob or Israel and of the great promises made to the Gentiles who are </a:t>
            </a:r>
            <a:r>
              <a:rPr lang="en-US" i="1" dirty="0">
                <a:solidFill>
                  <a:schemeClr val="bg1"/>
                </a:solidFill>
              </a:rPr>
              <a:t>on this land </a:t>
            </a:r>
            <a:r>
              <a:rPr lang="en-US" dirty="0">
                <a:solidFill>
                  <a:schemeClr val="bg1"/>
                </a:solidFill>
              </a:rPr>
              <a:t>and in </a:t>
            </a:r>
            <a:r>
              <a:rPr lang="en-US" i="1" dirty="0">
                <a:solidFill>
                  <a:schemeClr val="bg1"/>
                </a:solidFill>
              </a:rPr>
              <a:t>all other lands</a:t>
            </a:r>
            <a:r>
              <a:rPr lang="en-US" dirty="0">
                <a:solidFill>
                  <a:schemeClr val="bg1"/>
                </a:solidFill>
              </a:rPr>
              <a:t>, if they will only come into the Church and be numbered with the house of Israel. Their privileges would be to assist in building the New Jerusalem, and if they refuse, then shall the punishments come upon them.”</a:t>
            </a:r>
          </a:p>
          <a:p>
            <a:r>
              <a:rPr lang="en-US" sz="1200" dirty="0">
                <a:solidFill>
                  <a:schemeClr val="bg1"/>
                </a:solidFill>
              </a:rPr>
              <a:t>Joseph Fielding Smith</a:t>
            </a:r>
          </a:p>
        </p:txBody>
      </p:sp>
      <p:grpSp>
        <p:nvGrpSpPr>
          <p:cNvPr id="8" name="Group 65"/>
          <p:cNvGrpSpPr/>
          <p:nvPr/>
        </p:nvGrpSpPr>
        <p:grpSpPr>
          <a:xfrm>
            <a:off x="10560424" y="6015318"/>
            <a:ext cx="1447800" cy="725261"/>
            <a:chOff x="7803776" y="6019800"/>
            <a:chExt cx="1447800" cy="725261"/>
          </a:xfrm>
        </p:grpSpPr>
        <p:grpSp>
          <p:nvGrpSpPr>
            <p:cNvPr id="9" name="Group 11"/>
            <p:cNvGrpSpPr/>
            <p:nvPr/>
          </p:nvGrpSpPr>
          <p:grpSpPr>
            <a:xfrm>
              <a:off x="7848600" y="6019800"/>
              <a:ext cx="1326776" cy="725261"/>
              <a:chOff x="914400" y="2362200"/>
              <a:chExt cx="5715343" cy="3124200"/>
            </a:xfrm>
          </p:grpSpPr>
          <p:sp>
            <p:nvSpPr>
              <p:cNvPr id="69" name="Rounded Rectangle 6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21:22-28</a:t>
              </a:r>
            </a:p>
          </p:txBody>
        </p:sp>
      </p:grpSp>
      <p:sp>
        <p:nvSpPr>
          <p:cNvPr id="32" name="Rectangle 31"/>
          <p:cNvSpPr/>
          <p:nvPr/>
        </p:nvSpPr>
        <p:spPr>
          <a:xfrm>
            <a:off x="3763617" y="1097698"/>
            <a:ext cx="2514600" cy="1938992"/>
          </a:xfrm>
          <a:prstGeom prst="rect">
            <a:avLst/>
          </a:prstGeom>
        </p:spPr>
        <p:txBody>
          <a:bodyPr wrap="square">
            <a:spAutoFit/>
          </a:bodyPr>
          <a:lstStyle/>
          <a:p>
            <a:pPr algn="ctr" fontAlgn="base"/>
            <a:r>
              <a:rPr lang="en-US" sz="2400" dirty="0">
                <a:solidFill>
                  <a:schemeClr val="bg1"/>
                </a:solidFill>
              </a:rPr>
              <a:t>The remnant of the House of Jacob refers to all the House of Israel</a:t>
            </a:r>
          </a:p>
          <a:p>
            <a:pPr algn="ctr" fontAlgn="base"/>
            <a:endParaRPr lang="en-US" sz="2400" dirty="0">
              <a:solidFill>
                <a:schemeClr val="bg1"/>
              </a:solidFill>
            </a:endParaRPr>
          </a:p>
        </p:txBody>
      </p:sp>
      <p:pic>
        <p:nvPicPr>
          <p:cNvPr id="5" name="Picture 4">
            <a:extLst>
              <a:ext uri="{FF2B5EF4-FFF2-40B4-BE49-F238E27FC236}">
                <a16:creationId xmlns:a16="http://schemas.microsoft.com/office/drawing/2014/main" id="{6273C3DE-B8CE-4C27-AF91-851C9F8B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042" y="564977"/>
            <a:ext cx="3425982" cy="4409795"/>
          </a:xfrm>
          <a:prstGeom prst="rect">
            <a:avLst/>
          </a:prstGeom>
        </p:spPr>
      </p:pic>
      <p:sp>
        <p:nvSpPr>
          <p:cNvPr id="10" name="Rectangle 9">
            <a:extLst>
              <a:ext uri="{FF2B5EF4-FFF2-40B4-BE49-F238E27FC236}">
                <a16:creationId xmlns:a16="http://schemas.microsoft.com/office/drawing/2014/main" id="{A02F2726-FF6E-40A2-9733-2651218F72DA}"/>
              </a:ext>
            </a:extLst>
          </p:cNvPr>
          <p:cNvSpPr/>
          <p:nvPr/>
        </p:nvSpPr>
        <p:spPr>
          <a:xfrm>
            <a:off x="6537026" y="5162281"/>
            <a:ext cx="4068222" cy="1200329"/>
          </a:xfrm>
          <a:prstGeom prst="rect">
            <a:avLst/>
          </a:prstGeom>
        </p:spPr>
        <p:txBody>
          <a:bodyPr wrap="square">
            <a:spAutoFit/>
          </a:bodyPr>
          <a:lstStyle/>
          <a:p>
            <a:pPr algn="ctr"/>
            <a:r>
              <a:rPr lang="en-US" b="1" dirty="0">
                <a:solidFill>
                  <a:srgbClr val="FFFF00"/>
                </a:solidFill>
                <a:latin typeface="Abadi" panose="020B0604020104020204" pitchFamily="34" charset="0"/>
              </a:rPr>
              <a:t>If individuals will repent, hearken to the Savior’s words, and harden not their hearts, they will be gathered into His Church as part of His covenant people.</a:t>
            </a:r>
            <a:endParaRPr lang="en-US" dirty="0">
              <a:solidFill>
                <a:srgbClr val="FFFF00"/>
              </a:solidFill>
            </a:endParaRPr>
          </a:p>
        </p:txBody>
      </p:sp>
      <p:pic>
        <p:nvPicPr>
          <p:cNvPr id="12" name="Picture 11">
            <a:extLst>
              <a:ext uri="{FF2B5EF4-FFF2-40B4-BE49-F238E27FC236}">
                <a16:creationId xmlns:a16="http://schemas.microsoft.com/office/drawing/2014/main" id="{4F4ACA87-18A4-494B-BFAF-A2A25CA45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565" y="5522085"/>
            <a:ext cx="956429" cy="1206770"/>
          </a:xfrm>
          <a:prstGeom prst="rect">
            <a:avLst/>
          </a:prstGeom>
        </p:spPr>
      </p:pic>
      <p:sp>
        <p:nvSpPr>
          <p:cNvPr id="19" name="Rectangle 18">
            <a:extLst>
              <a:ext uri="{FF2B5EF4-FFF2-40B4-BE49-F238E27FC236}">
                <a16:creationId xmlns:a16="http://schemas.microsoft.com/office/drawing/2014/main" id="{470EA20E-85AD-4B60-8D56-70E9D8E793B4}"/>
              </a:ext>
            </a:extLst>
          </p:cNvPr>
          <p:cNvSpPr/>
          <p:nvPr/>
        </p:nvSpPr>
        <p:spPr>
          <a:xfrm>
            <a:off x="3385356" y="-58276"/>
            <a:ext cx="7497991" cy="646331"/>
          </a:xfrm>
          <a:prstGeom prst="rect">
            <a:avLst/>
          </a:prstGeom>
        </p:spPr>
        <p:txBody>
          <a:bodyPr wrap="square">
            <a:spAutoFit/>
          </a:bodyPr>
          <a:lstStyle/>
          <a:p>
            <a:r>
              <a:rPr lang="en-US" sz="3600" dirty="0">
                <a:solidFill>
                  <a:schemeClr val="bg1"/>
                </a:solidFill>
              </a:rPr>
              <a:t>Taking the Gospel to the Lamanites</a:t>
            </a:r>
          </a:p>
        </p:txBody>
      </p:sp>
    </p:spTree>
    <p:extLst>
      <p:ext uri="{BB962C8B-B14F-4D97-AF65-F5344CB8AC3E}">
        <p14:creationId xmlns:p14="http://schemas.microsoft.com/office/powerpoint/2010/main" val="16335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2"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8245DA31-2508-425C-ABB6-BFC04C3E3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p:cNvGrpSpPr/>
          <p:nvPr/>
        </p:nvGrpSpPr>
        <p:grpSpPr>
          <a:xfrm>
            <a:off x="541975" y="788166"/>
            <a:ext cx="2362200" cy="2286000"/>
            <a:chOff x="815788" y="304800"/>
            <a:chExt cx="2362200" cy="2286000"/>
          </a:xfrm>
        </p:grpSpPr>
        <p:grpSp>
          <p:nvGrpSpPr>
            <p:cNvPr id="3" name="Group 7"/>
            <p:cNvGrpSpPr/>
            <p:nvPr/>
          </p:nvGrpSpPr>
          <p:grpSpPr>
            <a:xfrm>
              <a:off x="1447800" y="304800"/>
              <a:ext cx="1100666"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815788" y="564776"/>
              <a:ext cx="2362200" cy="461665"/>
            </a:xfrm>
            <a:prstGeom prst="rect">
              <a:avLst/>
            </a:prstGeom>
          </p:spPr>
          <p:txBody>
            <a:bodyPr wrap="square">
              <a:spAutoFit/>
            </a:bodyPr>
            <a:lstStyle/>
            <a:p>
              <a:pPr algn="ctr" fontAlgn="base"/>
              <a:r>
                <a:rPr lang="en-US" sz="2400" dirty="0"/>
                <a:t>THE SIGN</a:t>
              </a:r>
            </a:p>
          </p:txBody>
        </p:sp>
      </p:grpSp>
      <p:sp>
        <p:nvSpPr>
          <p:cNvPr id="19" name="Rectangle 18"/>
          <p:cNvSpPr/>
          <p:nvPr/>
        </p:nvSpPr>
        <p:spPr>
          <a:xfrm>
            <a:off x="8463414" y="867411"/>
            <a:ext cx="2602326" cy="830997"/>
          </a:xfrm>
          <a:prstGeom prst="rect">
            <a:avLst/>
          </a:prstGeom>
        </p:spPr>
        <p:txBody>
          <a:bodyPr wrap="square">
            <a:spAutoFit/>
          </a:bodyPr>
          <a:lstStyle/>
          <a:p>
            <a:r>
              <a:rPr lang="en-US" sz="2400" dirty="0">
                <a:solidFill>
                  <a:schemeClr val="bg1"/>
                </a:solidFill>
              </a:rPr>
              <a:t>The gathering the house of Israel</a:t>
            </a:r>
          </a:p>
        </p:txBody>
      </p:sp>
      <p:sp>
        <p:nvSpPr>
          <p:cNvPr id="20" name="Rectangle 19"/>
          <p:cNvSpPr/>
          <p:nvPr/>
        </p:nvSpPr>
        <p:spPr>
          <a:xfrm>
            <a:off x="2718574" y="665579"/>
            <a:ext cx="3095039" cy="1384995"/>
          </a:xfrm>
          <a:prstGeom prst="rect">
            <a:avLst/>
          </a:prstGeom>
        </p:spPr>
        <p:txBody>
          <a:bodyPr wrap="square">
            <a:spAutoFit/>
          </a:bodyPr>
          <a:lstStyle/>
          <a:p>
            <a:pPr algn="ctr"/>
            <a:r>
              <a:rPr lang="en-US" sz="2800" dirty="0">
                <a:solidFill>
                  <a:schemeClr val="bg1"/>
                </a:solidFill>
              </a:rPr>
              <a:t>The coming forth of the Book of Mormon</a:t>
            </a:r>
          </a:p>
        </p:txBody>
      </p:sp>
      <p:grpSp>
        <p:nvGrpSpPr>
          <p:cNvPr id="24" name="Group 23"/>
          <p:cNvGrpSpPr/>
          <p:nvPr/>
        </p:nvGrpSpPr>
        <p:grpSpPr>
          <a:xfrm>
            <a:off x="6163419" y="486113"/>
            <a:ext cx="1752600" cy="1905000"/>
            <a:chOff x="2590800" y="2667000"/>
            <a:chExt cx="3886200" cy="3931920"/>
          </a:xfrm>
        </p:grpSpPr>
        <p:grpSp>
          <p:nvGrpSpPr>
            <p:cNvPr id="25" name="Group 13"/>
            <p:cNvGrpSpPr/>
            <p:nvPr/>
          </p:nvGrpSpPr>
          <p:grpSpPr>
            <a:xfrm>
              <a:off x="3048000" y="2667000"/>
              <a:ext cx="2971800" cy="3931920"/>
              <a:chOff x="152400" y="152400"/>
              <a:chExt cx="4953000" cy="6553200"/>
            </a:xfrm>
          </p:grpSpPr>
          <p:sp>
            <p:nvSpPr>
              <p:cNvPr id="31" name="Rounded Rectangle 30"/>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90800" y="3200400"/>
              <a:ext cx="3886200" cy="1969277"/>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27" name="TextBox 26"/>
            <p:cNvSpPr txBox="1"/>
            <p:nvPr/>
          </p:nvSpPr>
          <p:spPr>
            <a:xfrm>
              <a:off x="3124200" y="5257801"/>
              <a:ext cx="2667001" cy="952877"/>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28" name="Straight Connector 27"/>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5549153" y="2949388"/>
            <a:ext cx="1752600" cy="923330"/>
          </a:xfrm>
          <a:prstGeom prst="rect">
            <a:avLst/>
          </a:prstGeom>
        </p:spPr>
        <p:txBody>
          <a:bodyPr wrap="square">
            <a:spAutoFit/>
          </a:bodyPr>
          <a:lstStyle/>
          <a:p>
            <a:r>
              <a:rPr lang="en-US" dirty="0">
                <a:solidFill>
                  <a:schemeClr val="bg1"/>
                </a:solidFill>
              </a:rPr>
              <a:t>Joseph Smith the Gentiles of the last days</a:t>
            </a:r>
          </a:p>
        </p:txBody>
      </p:sp>
      <p:grpSp>
        <p:nvGrpSpPr>
          <p:cNvPr id="38" name="Group 37"/>
          <p:cNvGrpSpPr/>
          <p:nvPr/>
        </p:nvGrpSpPr>
        <p:grpSpPr>
          <a:xfrm>
            <a:off x="3644153" y="2873189"/>
            <a:ext cx="1855694" cy="1653731"/>
            <a:chOff x="1752600" y="3124200"/>
            <a:chExt cx="1855694" cy="1653731"/>
          </a:xfrm>
        </p:grpSpPr>
        <p:sp>
          <p:nvSpPr>
            <p:cNvPr id="36" name="Rounded Rectangle 35"/>
            <p:cNvSpPr/>
            <p:nvPr/>
          </p:nvSpPr>
          <p:spPr>
            <a:xfrm>
              <a:off x="2362200" y="3276600"/>
              <a:ext cx="310680" cy="150133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entagon 34"/>
            <p:cNvSpPr/>
            <p:nvPr/>
          </p:nvSpPr>
          <p:spPr>
            <a:xfrm>
              <a:off x="1752600" y="3124200"/>
              <a:ext cx="1752600" cy="6096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855694" y="3227294"/>
              <a:ext cx="1752600" cy="461665"/>
            </a:xfrm>
            <a:prstGeom prst="rect">
              <a:avLst/>
            </a:prstGeom>
          </p:spPr>
          <p:txBody>
            <a:bodyPr wrap="square">
              <a:spAutoFit/>
            </a:bodyPr>
            <a:lstStyle/>
            <a:p>
              <a:r>
                <a:rPr lang="en-US" sz="2400" dirty="0">
                  <a:solidFill>
                    <a:schemeClr val="bg1"/>
                  </a:solidFill>
                </a:rPr>
                <a:t>THROUGH</a:t>
              </a:r>
            </a:p>
          </p:txBody>
        </p:sp>
      </p:grpSp>
      <p:sp>
        <p:nvSpPr>
          <p:cNvPr id="61" name="Rectangle 60"/>
          <p:cNvSpPr/>
          <p:nvPr/>
        </p:nvSpPr>
        <p:spPr>
          <a:xfrm>
            <a:off x="3550024" y="4939553"/>
            <a:ext cx="2286000" cy="1477328"/>
          </a:xfrm>
          <a:prstGeom prst="rect">
            <a:avLst/>
          </a:prstGeom>
        </p:spPr>
        <p:txBody>
          <a:bodyPr wrap="square">
            <a:spAutoFit/>
          </a:bodyPr>
          <a:lstStyle/>
          <a:p>
            <a:r>
              <a:rPr lang="en-US" dirty="0">
                <a:solidFill>
                  <a:schemeClr val="bg1"/>
                </a:solidFill>
              </a:rPr>
              <a:t>The message of the Restoration to the natural branches of Israel, the Lamanites and the Jews</a:t>
            </a:r>
          </a:p>
        </p:txBody>
      </p:sp>
      <p:grpSp>
        <p:nvGrpSpPr>
          <p:cNvPr id="62" name="Group 61"/>
          <p:cNvGrpSpPr/>
          <p:nvPr/>
        </p:nvGrpSpPr>
        <p:grpSpPr>
          <a:xfrm>
            <a:off x="1568824" y="4939554"/>
            <a:ext cx="1855694" cy="1653731"/>
            <a:chOff x="1752600" y="3124200"/>
            <a:chExt cx="1855694" cy="1653731"/>
          </a:xfrm>
        </p:grpSpPr>
        <p:sp>
          <p:nvSpPr>
            <p:cNvPr id="63" name="Rounded Rectangle 62"/>
            <p:cNvSpPr/>
            <p:nvPr/>
          </p:nvSpPr>
          <p:spPr>
            <a:xfrm>
              <a:off x="2362200" y="3276600"/>
              <a:ext cx="310680" cy="1501331"/>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entagon 63"/>
            <p:cNvSpPr/>
            <p:nvPr/>
          </p:nvSpPr>
          <p:spPr>
            <a:xfrm>
              <a:off x="1752600" y="3124200"/>
              <a:ext cx="1752600" cy="609600"/>
            </a:xfrm>
            <a:prstGeom prst="homePlat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855694" y="3227294"/>
              <a:ext cx="1752600" cy="461665"/>
            </a:xfrm>
            <a:prstGeom prst="rect">
              <a:avLst/>
            </a:prstGeom>
          </p:spPr>
          <p:txBody>
            <a:bodyPr wrap="square">
              <a:spAutoFit/>
            </a:bodyPr>
            <a:lstStyle/>
            <a:p>
              <a:r>
                <a:rPr lang="en-US" sz="2400" dirty="0">
                  <a:solidFill>
                    <a:schemeClr val="bg1"/>
                  </a:solidFill>
                </a:rPr>
                <a:t>TAKE IT TO</a:t>
              </a:r>
            </a:p>
          </p:txBody>
        </p:sp>
      </p:grpSp>
      <p:grpSp>
        <p:nvGrpSpPr>
          <p:cNvPr id="66" name="Group 65"/>
          <p:cNvGrpSpPr/>
          <p:nvPr/>
        </p:nvGrpSpPr>
        <p:grpSpPr>
          <a:xfrm>
            <a:off x="10569388" y="5979460"/>
            <a:ext cx="1371600" cy="725261"/>
            <a:chOff x="7803776" y="6019800"/>
            <a:chExt cx="1371600" cy="725261"/>
          </a:xfrm>
        </p:grpSpPr>
        <p:grpSp>
          <p:nvGrpSpPr>
            <p:cNvPr id="67" name="Group 11"/>
            <p:cNvGrpSpPr/>
            <p:nvPr/>
          </p:nvGrpSpPr>
          <p:grpSpPr>
            <a:xfrm>
              <a:off x="7848600" y="6019800"/>
              <a:ext cx="1326776" cy="725261"/>
              <a:chOff x="914400" y="2362200"/>
              <a:chExt cx="5715343" cy="3124200"/>
            </a:xfrm>
          </p:grpSpPr>
          <p:sp>
            <p:nvSpPr>
              <p:cNvPr id="69" name="Rounded Rectangle 6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14400" y="2362200"/>
                <a:ext cx="5715343" cy="1981202"/>
              </a:xfrm>
              <a:prstGeom prst="roundRect">
                <a:avLst/>
              </a:prstGeom>
              <a:solidFill>
                <a:srgbClr val="923100"/>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p:nvPr/>
          </p:nvSpPr>
          <p:spPr>
            <a:xfrm>
              <a:off x="7803776" y="6087035"/>
              <a:ext cx="1295400" cy="307777"/>
            </a:xfrm>
            <a:prstGeom prst="rect">
              <a:avLst/>
            </a:prstGeom>
          </p:spPr>
          <p:txBody>
            <a:bodyPr wrap="square">
              <a:spAutoFit/>
            </a:bodyPr>
            <a:lstStyle/>
            <a:p>
              <a:pPr fontAlgn="base"/>
              <a:r>
                <a:rPr lang="en-US" sz="1400" dirty="0">
                  <a:solidFill>
                    <a:schemeClr val="bg1"/>
                  </a:solidFill>
                </a:rPr>
                <a:t>3 NEPHI 21:1-3</a:t>
              </a:r>
            </a:p>
          </p:txBody>
        </p:sp>
      </p:grpSp>
      <p:grpSp>
        <p:nvGrpSpPr>
          <p:cNvPr id="72" name="Group 71"/>
          <p:cNvGrpSpPr/>
          <p:nvPr/>
        </p:nvGrpSpPr>
        <p:grpSpPr>
          <a:xfrm>
            <a:off x="5988424" y="4939553"/>
            <a:ext cx="1219200" cy="1219200"/>
            <a:chOff x="609600" y="4483675"/>
            <a:chExt cx="2057174" cy="1944624"/>
          </a:xfrm>
        </p:grpSpPr>
        <p:sp>
          <p:nvSpPr>
            <p:cNvPr id="73" name="Isosceles Triangle 72"/>
            <p:cNvSpPr/>
            <p:nvPr/>
          </p:nvSpPr>
          <p:spPr>
            <a:xfrm>
              <a:off x="609600" y="4495800"/>
              <a:ext cx="1944624" cy="1676400"/>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rot="3542401">
              <a:off x="856262" y="4617787"/>
              <a:ext cx="1944624" cy="1676400"/>
            </a:xfrm>
            <a:prstGeom prst="triangl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BB8F528C-B7C5-456B-92B3-42E86437A410}"/>
              </a:ext>
            </a:extLst>
          </p:cNvPr>
          <p:cNvSpPr/>
          <p:nvPr/>
        </p:nvSpPr>
        <p:spPr>
          <a:xfrm>
            <a:off x="9054354" y="3944488"/>
            <a:ext cx="3039034" cy="1477328"/>
          </a:xfrm>
          <a:prstGeom prst="rect">
            <a:avLst/>
          </a:prstGeom>
        </p:spPr>
        <p:txBody>
          <a:bodyPr wrap="square">
            <a:spAutoFit/>
          </a:bodyPr>
          <a:lstStyle/>
          <a:p>
            <a:pPr algn="ctr"/>
            <a:r>
              <a:rPr lang="en-US" b="1" i="0" dirty="0">
                <a:solidFill>
                  <a:srgbClr val="FFFF00"/>
                </a:solidFill>
                <a:effectLst/>
                <a:latin typeface="Abadi" panose="020B0604020104020204" pitchFamily="34" charset="0"/>
              </a:rPr>
              <a:t>The coming forth of the Book of Mormon is a sign that God is fulfilling His covenant to gather Israel in the latter days.</a:t>
            </a:r>
            <a:endParaRPr lang="en-US" dirty="0">
              <a:solidFill>
                <a:srgbClr val="FFFF00"/>
              </a:solidFill>
            </a:endParaRPr>
          </a:p>
        </p:txBody>
      </p:sp>
      <p:sp>
        <p:nvSpPr>
          <p:cNvPr id="76" name="Rectangle 75">
            <a:extLst>
              <a:ext uri="{FF2B5EF4-FFF2-40B4-BE49-F238E27FC236}">
                <a16:creationId xmlns:a16="http://schemas.microsoft.com/office/drawing/2014/main" id="{1D105A80-1F6B-4359-A927-85687D44FF44}"/>
              </a:ext>
            </a:extLst>
          </p:cNvPr>
          <p:cNvSpPr/>
          <p:nvPr/>
        </p:nvSpPr>
        <p:spPr>
          <a:xfrm>
            <a:off x="2408009" y="-79205"/>
            <a:ext cx="7497991" cy="646331"/>
          </a:xfrm>
          <a:prstGeom prst="rect">
            <a:avLst/>
          </a:prstGeom>
        </p:spPr>
        <p:txBody>
          <a:bodyPr wrap="square">
            <a:spAutoFit/>
          </a:bodyPr>
          <a:lstStyle/>
          <a:p>
            <a:pPr algn="ctr"/>
            <a:r>
              <a:rPr lang="en-US" sz="3600" dirty="0">
                <a:solidFill>
                  <a:schemeClr val="bg1"/>
                </a:solidFill>
              </a:rPr>
              <a:t>What it the Sign?</a:t>
            </a:r>
          </a:p>
        </p:txBody>
      </p:sp>
      <p:grpSp>
        <p:nvGrpSpPr>
          <p:cNvPr id="4" name="Group 3">
            <a:extLst>
              <a:ext uri="{FF2B5EF4-FFF2-40B4-BE49-F238E27FC236}">
                <a16:creationId xmlns:a16="http://schemas.microsoft.com/office/drawing/2014/main" id="{995E49F7-429F-FC70-165E-9CF19D597BC8}"/>
              </a:ext>
            </a:extLst>
          </p:cNvPr>
          <p:cNvGrpSpPr/>
          <p:nvPr/>
        </p:nvGrpSpPr>
        <p:grpSpPr>
          <a:xfrm>
            <a:off x="7264681" y="2551500"/>
            <a:ext cx="1480143" cy="2785976"/>
            <a:chOff x="8452105" y="4176679"/>
            <a:chExt cx="1240535" cy="2334977"/>
          </a:xfrm>
        </p:grpSpPr>
        <p:sp>
          <p:nvSpPr>
            <p:cNvPr id="5" name="Oval 4">
              <a:extLst>
                <a:ext uri="{FF2B5EF4-FFF2-40B4-BE49-F238E27FC236}">
                  <a16:creationId xmlns:a16="http://schemas.microsoft.com/office/drawing/2014/main" id="{CEDADAEA-6E19-FB7E-2E91-C17949F382ED}"/>
                </a:ext>
              </a:extLst>
            </p:cNvPr>
            <p:cNvSpPr/>
            <p:nvPr/>
          </p:nvSpPr>
          <p:spPr>
            <a:xfrm rot="19338880">
              <a:off x="9485409" y="5415871"/>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24687B-D5AE-45D5-7D9B-7F0C2E6BD8B5}"/>
                </a:ext>
              </a:extLst>
            </p:cNvPr>
            <p:cNvSpPr/>
            <p:nvPr/>
          </p:nvSpPr>
          <p:spPr>
            <a:xfrm rot="1933618">
              <a:off x="8491765" y="5416715"/>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6D960E6-14A3-4DF6-1FCD-E6EC19B1D729}"/>
                </a:ext>
              </a:extLst>
            </p:cNvPr>
            <p:cNvSpPr/>
            <p:nvPr/>
          </p:nvSpPr>
          <p:spPr>
            <a:xfrm rot="1297750" flipH="1">
              <a:off x="8452105" y="5324136"/>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C5AEE67-29E7-7B61-012F-D2CC73466401}"/>
                </a:ext>
              </a:extLst>
            </p:cNvPr>
            <p:cNvSpPr/>
            <p:nvPr/>
          </p:nvSpPr>
          <p:spPr>
            <a:xfrm rot="20302250">
              <a:off x="9365860" y="5333165"/>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BE55B8-0871-598C-114D-1B47C3A9E40A}"/>
                </a:ext>
              </a:extLst>
            </p:cNvPr>
            <p:cNvSpPr/>
            <p:nvPr/>
          </p:nvSpPr>
          <p:spPr>
            <a:xfrm rot="4886474">
              <a:off x="9119076" y="6229611"/>
              <a:ext cx="137490" cy="379986"/>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0E510D-27AE-BC84-8205-A7F321D44F8F}"/>
                </a:ext>
              </a:extLst>
            </p:cNvPr>
            <p:cNvSpPr/>
            <p:nvPr/>
          </p:nvSpPr>
          <p:spPr>
            <a:xfrm rot="4886474">
              <a:off x="8779917" y="6237309"/>
              <a:ext cx="161398" cy="387296"/>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970E95E-1848-9581-BA34-FB75B350F286}"/>
                </a:ext>
              </a:extLst>
            </p:cNvPr>
            <p:cNvSpPr/>
            <p:nvPr/>
          </p:nvSpPr>
          <p:spPr>
            <a:xfrm>
              <a:off x="8992282" y="5634697"/>
              <a:ext cx="408329" cy="785806"/>
            </a:xfrm>
            <a:prstGeom prst="trapezoid">
              <a:avLst>
                <a:gd name="adj" fmla="val 7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331B4A9-46AC-7664-D061-2A75BDA4BBF7}"/>
                </a:ext>
              </a:extLst>
            </p:cNvPr>
            <p:cNvSpPr/>
            <p:nvPr/>
          </p:nvSpPr>
          <p:spPr>
            <a:xfrm rot="263894">
              <a:off x="8726645" y="5600853"/>
              <a:ext cx="366851" cy="833807"/>
            </a:xfrm>
            <a:prstGeom prst="trapezoid">
              <a:avLst>
                <a:gd name="adj" fmla="val 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1AB5EB7-AF54-7F92-8BE3-CA943340CD7C}"/>
                </a:ext>
              </a:extLst>
            </p:cNvPr>
            <p:cNvSpPr/>
            <p:nvPr/>
          </p:nvSpPr>
          <p:spPr>
            <a:xfrm rot="1375821">
              <a:off x="8555235" y="4774498"/>
              <a:ext cx="364353" cy="734699"/>
            </a:xfrm>
            <a:prstGeom prst="trapezoid">
              <a:avLst>
                <a:gd name="adj" fmla="val 37766"/>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E64460BB-C133-40BE-F5D0-4CC2F66952C3}"/>
                </a:ext>
              </a:extLst>
            </p:cNvPr>
            <p:cNvSpPr/>
            <p:nvPr/>
          </p:nvSpPr>
          <p:spPr>
            <a:xfrm rot="20337671">
              <a:off x="9241915" y="4862803"/>
              <a:ext cx="312756" cy="650011"/>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DDC608E5-2297-8450-4531-9E8323747AC1}"/>
                </a:ext>
              </a:extLst>
            </p:cNvPr>
            <p:cNvSpPr/>
            <p:nvPr/>
          </p:nvSpPr>
          <p:spPr>
            <a:xfrm>
              <a:off x="8716612" y="4854636"/>
              <a:ext cx="695012" cy="844545"/>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C01D6C-8EF1-4AD1-E7D3-9201BC272562}"/>
                </a:ext>
              </a:extLst>
            </p:cNvPr>
            <p:cNvSpPr/>
            <p:nvPr/>
          </p:nvSpPr>
          <p:spPr>
            <a:xfrm>
              <a:off x="8786114" y="4382146"/>
              <a:ext cx="556010"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A4956388-FAF5-3718-B5EA-A261D08CF2C6}"/>
                </a:ext>
              </a:extLst>
            </p:cNvPr>
            <p:cNvSpPr/>
            <p:nvPr/>
          </p:nvSpPr>
          <p:spPr>
            <a:xfrm rot="7269359" flipV="1">
              <a:off x="9060183"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anual Input 76">
              <a:extLst>
                <a:ext uri="{FF2B5EF4-FFF2-40B4-BE49-F238E27FC236}">
                  <a16:creationId xmlns:a16="http://schemas.microsoft.com/office/drawing/2014/main" id="{60C4DD11-E593-3211-93DE-74D4B00407E1}"/>
                </a:ext>
              </a:extLst>
            </p:cNvPr>
            <p:cNvSpPr/>
            <p:nvPr/>
          </p:nvSpPr>
          <p:spPr>
            <a:xfrm rot="14330641" flipH="1" flipV="1">
              <a:off x="8782178"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529D294-E83A-5BB5-1C16-BFB8F1299295}"/>
                </a:ext>
              </a:extLst>
            </p:cNvPr>
            <p:cNvSpPr/>
            <p:nvPr/>
          </p:nvSpPr>
          <p:spPr>
            <a:xfrm>
              <a:off x="8751363" y="4298765"/>
              <a:ext cx="660262"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93FFE019-DC0E-9551-8022-1C516B9B33C6}"/>
                </a:ext>
              </a:extLst>
            </p:cNvPr>
            <p:cNvCxnSpPr>
              <a:endCxn id="21" idx="2"/>
            </p:cNvCxnSpPr>
            <p:nvPr/>
          </p:nvCxnSpPr>
          <p:spPr>
            <a:xfrm flipH="1">
              <a:off x="9064118" y="5041779"/>
              <a:ext cx="20853" cy="6574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A0A9F3ED-BA11-0D38-12E8-3183251EF554}"/>
                </a:ext>
              </a:extLst>
            </p:cNvPr>
            <p:cNvSpPr/>
            <p:nvPr/>
          </p:nvSpPr>
          <p:spPr>
            <a:xfrm>
              <a:off x="8694321" y="5620928"/>
              <a:ext cx="727646" cy="114890"/>
            </a:xfrm>
            <a:prstGeom prst="trapezoid">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ame 80">
              <a:extLst>
                <a:ext uri="{FF2B5EF4-FFF2-40B4-BE49-F238E27FC236}">
                  <a16:creationId xmlns:a16="http://schemas.microsoft.com/office/drawing/2014/main" id="{C86F504A-AC34-C406-0BCC-ABB4E8CB26CB}"/>
                </a:ext>
              </a:extLst>
            </p:cNvPr>
            <p:cNvSpPr/>
            <p:nvPr/>
          </p:nvSpPr>
          <p:spPr>
            <a:xfrm>
              <a:off x="9035166" y="5596850"/>
              <a:ext cx="104252" cy="138968"/>
            </a:xfrm>
            <a:prstGeom prst="frame">
              <a:avLst/>
            </a:prstGeom>
            <a:solidFill>
              <a:srgbClr val="BF7717"/>
            </a:solidFill>
            <a:ln w="12700">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Freeform: Shape 81">
              <a:extLst>
                <a:ext uri="{FF2B5EF4-FFF2-40B4-BE49-F238E27FC236}">
                  <a16:creationId xmlns:a16="http://schemas.microsoft.com/office/drawing/2014/main" id="{F3F6A565-13AF-C93C-A7D0-2F1601431020}"/>
                </a:ext>
              </a:extLst>
            </p:cNvPr>
            <p:cNvSpPr/>
            <p:nvPr/>
          </p:nvSpPr>
          <p:spPr>
            <a:xfrm rot="711584">
              <a:off x="8705946" y="4176679"/>
              <a:ext cx="726353" cy="550607"/>
            </a:xfrm>
            <a:custGeom>
              <a:avLst/>
              <a:gdLst>
                <a:gd name="connsiteX0" fmla="*/ 351002 w 726353"/>
                <a:gd name="connsiteY0" fmla="*/ 38771 h 550607"/>
                <a:gd name="connsiteX1" fmla="*/ 726353 w 726353"/>
                <a:gd name="connsiteY1" fmla="*/ 0 h 550607"/>
                <a:gd name="connsiteX2" fmla="*/ 649568 w 726353"/>
                <a:gd name="connsiteY2" fmla="*/ 243077 h 550607"/>
                <a:gd name="connsiteX3" fmla="*/ 274217 w 726353"/>
                <a:gd name="connsiteY3" fmla="*/ 281847 h 550607"/>
                <a:gd name="connsiteX4" fmla="*/ 243254 w 726353"/>
                <a:gd name="connsiteY4" fmla="*/ 290924 h 550607"/>
                <a:gd name="connsiteX5" fmla="*/ 243254 w 726353"/>
                <a:gd name="connsiteY5" fmla="*/ 356052 h 550607"/>
                <a:gd name="connsiteX6" fmla="*/ 121627 w 726353"/>
                <a:gd name="connsiteY6" fmla="*/ 550607 h 550607"/>
                <a:gd name="connsiteX7" fmla="*/ 0 w 726353"/>
                <a:gd name="connsiteY7" fmla="*/ 356052 h 550607"/>
                <a:gd name="connsiteX8" fmla="*/ 121627 w 726353"/>
                <a:gd name="connsiteY8" fmla="*/ 161497 h 550607"/>
                <a:gd name="connsiteX9" fmla="*/ 218098 w 726353"/>
                <a:gd name="connsiteY9" fmla="*/ 161497 h 550607"/>
                <a:gd name="connsiteX10" fmla="*/ 236626 w 726353"/>
                <a:gd name="connsiteY10" fmla="*/ 102843 h 550607"/>
                <a:gd name="connsiteX11" fmla="*/ 351002 w 726353"/>
                <a:gd name="connsiteY11" fmla="*/ 38771 h 5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353" h="550607">
                  <a:moveTo>
                    <a:pt x="351002" y="38771"/>
                  </a:moveTo>
                  <a:cubicBezTo>
                    <a:pt x="476119" y="25848"/>
                    <a:pt x="625404" y="128009"/>
                    <a:pt x="726353" y="0"/>
                  </a:cubicBezTo>
                  <a:lnTo>
                    <a:pt x="649568" y="243077"/>
                  </a:lnTo>
                  <a:cubicBezTo>
                    <a:pt x="548619" y="371084"/>
                    <a:pt x="399335" y="268923"/>
                    <a:pt x="274217" y="281847"/>
                  </a:cubicBezTo>
                  <a:lnTo>
                    <a:pt x="243254" y="290924"/>
                  </a:lnTo>
                  <a:lnTo>
                    <a:pt x="243254" y="356052"/>
                  </a:lnTo>
                  <a:cubicBezTo>
                    <a:pt x="243254" y="463502"/>
                    <a:pt x="188800" y="550607"/>
                    <a:pt x="121627" y="550607"/>
                  </a:cubicBezTo>
                  <a:cubicBezTo>
                    <a:pt x="54454" y="550607"/>
                    <a:pt x="0" y="463502"/>
                    <a:pt x="0" y="356052"/>
                  </a:cubicBezTo>
                  <a:cubicBezTo>
                    <a:pt x="0" y="248602"/>
                    <a:pt x="54454" y="161497"/>
                    <a:pt x="121627" y="161497"/>
                  </a:cubicBezTo>
                  <a:lnTo>
                    <a:pt x="218098" y="161497"/>
                  </a:lnTo>
                  <a:lnTo>
                    <a:pt x="236626" y="102843"/>
                  </a:lnTo>
                  <a:cubicBezTo>
                    <a:pt x="270276" y="60174"/>
                    <a:pt x="309297" y="43078"/>
                    <a:pt x="351002" y="38771"/>
                  </a:cubicBezTo>
                  <a:close/>
                </a:path>
              </a:pathLst>
            </a:custGeom>
            <a:solidFill>
              <a:srgbClr val="AC6E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Oval 82">
              <a:extLst>
                <a:ext uri="{FF2B5EF4-FFF2-40B4-BE49-F238E27FC236}">
                  <a16:creationId xmlns:a16="http://schemas.microsoft.com/office/drawing/2014/main" id="{2A96C97E-44DD-A246-57CA-94DF60972CB2}"/>
                </a:ext>
              </a:extLst>
            </p:cNvPr>
            <p:cNvSpPr/>
            <p:nvPr/>
          </p:nvSpPr>
          <p:spPr>
            <a:xfrm rot="15873315">
              <a:off x="8957831" y="5609592"/>
              <a:ext cx="180333" cy="50044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17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2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20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4" grpId="0"/>
      <p:bldP spid="61"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A Miraculous Sacrament</a:t>
            </a:r>
          </a:p>
        </p:txBody>
      </p:sp>
      <p:sp>
        <p:nvSpPr>
          <p:cNvPr id="5" name="TextBox 4"/>
          <p:cNvSpPr txBox="1"/>
          <p:nvPr/>
        </p:nvSpPr>
        <p:spPr>
          <a:xfrm>
            <a:off x="10378017" y="6488668"/>
            <a:ext cx="1752600" cy="369332"/>
          </a:xfrm>
          <a:prstGeom prst="rect">
            <a:avLst/>
          </a:prstGeom>
          <a:noFill/>
        </p:spPr>
        <p:txBody>
          <a:bodyPr wrap="square" rtlCol="0">
            <a:spAutoFit/>
          </a:bodyPr>
          <a:lstStyle/>
          <a:p>
            <a:r>
              <a:rPr lang="en-US" dirty="0"/>
              <a:t>3 Nephi 20:1-9</a:t>
            </a:r>
          </a:p>
        </p:txBody>
      </p:sp>
      <p:sp>
        <p:nvSpPr>
          <p:cNvPr id="7" name="TextBox 6"/>
          <p:cNvSpPr txBox="1"/>
          <p:nvPr/>
        </p:nvSpPr>
        <p:spPr>
          <a:xfrm>
            <a:off x="107577" y="918882"/>
            <a:ext cx="4742329" cy="1200329"/>
          </a:xfrm>
          <a:prstGeom prst="rect">
            <a:avLst/>
          </a:prstGeom>
          <a:noFill/>
        </p:spPr>
        <p:txBody>
          <a:bodyPr wrap="square" rtlCol="0">
            <a:spAutoFit/>
          </a:bodyPr>
          <a:lstStyle/>
          <a:p>
            <a:r>
              <a:rPr lang="en-US" dirty="0"/>
              <a:t>A Sacramental Ordinance:</a:t>
            </a:r>
          </a:p>
          <a:p>
            <a:endParaRPr lang="en-US" dirty="0"/>
          </a:p>
          <a:p>
            <a:r>
              <a:rPr lang="en-US" dirty="0"/>
              <a:t>‘there had been no bread, neither wine, brought by the disciples, neither by the multitude’</a:t>
            </a:r>
          </a:p>
        </p:txBody>
      </p:sp>
      <p:sp>
        <p:nvSpPr>
          <p:cNvPr id="8" name="TextBox 7"/>
          <p:cNvSpPr txBox="1"/>
          <p:nvPr/>
        </p:nvSpPr>
        <p:spPr>
          <a:xfrm>
            <a:off x="7239000" y="914401"/>
            <a:ext cx="3276600" cy="3139321"/>
          </a:xfrm>
          <a:prstGeom prst="rect">
            <a:avLst/>
          </a:prstGeom>
          <a:noFill/>
        </p:spPr>
        <p:txBody>
          <a:bodyPr wrap="square" rtlCol="0">
            <a:spAutoFit/>
          </a:bodyPr>
          <a:lstStyle/>
          <a:p>
            <a:r>
              <a:rPr lang="en-US" dirty="0"/>
              <a:t>Feeding 5,000—12 baskets full</a:t>
            </a:r>
          </a:p>
          <a:p>
            <a:endParaRPr lang="en-US" dirty="0"/>
          </a:p>
          <a:p>
            <a:r>
              <a:rPr lang="en-US" dirty="0"/>
              <a:t>“And he commanded the multitude to sit down on the grass, and took the five loaves, and the two fishes, and looking up to heaven, he blessed, and brake, and gave the loaves to </a:t>
            </a:r>
            <a:r>
              <a:rPr lang="en-US" i="1" dirty="0"/>
              <a:t>his</a:t>
            </a:r>
            <a:r>
              <a:rPr lang="en-US" dirty="0"/>
              <a:t> disciples, and the disciples to the multitude.”</a:t>
            </a:r>
          </a:p>
          <a:p>
            <a:r>
              <a:rPr lang="en-US" dirty="0"/>
              <a:t>Matthew 14:19</a:t>
            </a:r>
          </a:p>
        </p:txBody>
      </p:sp>
      <p:sp>
        <p:nvSpPr>
          <p:cNvPr id="9" name="Rectangle 8"/>
          <p:cNvSpPr/>
          <p:nvPr/>
        </p:nvSpPr>
        <p:spPr>
          <a:xfrm>
            <a:off x="551329" y="5032863"/>
            <a:ext cx="5714999" cy="1754326"/>
          </a:xfrm>
          <a:prstGeom prst="rect">
            <a:avLst/>
          </a:prstGeom>
        </p:spPr>
        <p:txBody>
          <a:bodyPr wrap="square">
            <a:spAutoFit/>
          </a:bodyPr>
          <a:lstStyle/>
          <a:p>
            <a:r>
              <a:rPr lang="en-US" dirty="0"/>
              <a:t>Feeding 4,000—7 baskets full</a:t>
            </a:r>
          </a:p>
          <a:p>
            <a:endParaRPr lang="en-US" dirty="0"/>
          </a:p>
          <a:p>
            <a:r>
              <a:rPr lang="en-US" dirty="0"/>
              <a:t>“And he took the seven loaves and the fishes, and gave thanks, and brake </a:t>
            </a:r>
            <a:r>
              <a:rPr lang="en-US" i="1" dirty="0"/>
              <a:t>them,</a:t>
            </a:r>
            <a:r>
              <a:rPr lang="en-US" dirty="0"/>
              <a:t> and gave to his disciples, and the disciples to the multitude.”</a:t>
            </a:r>
          </a:p>
          <a:p>
            <a:r>
              <a:rPr lang="en-US" dirty="0"/>
              <a:t>Matthew 15:36</a:t>
            </a:r>
          </a:p>
        </p:txBody>
      </p:sp>
      <p:sp>
        <p:nvSpPr>
          <p:cNvPr id="10" name="TextBox 9"/>
          <p:cNvSpPr txBox="1"/>
          <p:nvPr/>
        </p:nvSpPr>
        <p:spPr>
          <a:xfrm>
            <a:off x="6705600" y="4572000"/>
            <a:ext cx="3276600" cy="1754326"/>
          </a:xfrm>
          <a:prstGeom prst="rect">
            <a:avLst/>
          </a:prstGeom>
          <a:noFill/>
        </p:spPr>
        <p:txBody>
          <a:bodyPr wrap="square" rtlCol="0">
            <a:spAutoFit/>
          </a:bodyPr>
          <a:lstStyle/>
          <a:p>
            <a:pPr algn="ctr"/>
            <a:r>
              <a:rPr lang="en-US" sz="3600" dirty="0">
                <a:solidFill>
                  <a:schemeClr val="accent1">
                    <a:lumMod val="75000"/>
                  </a:schemeClr>
                </a:solidFill>
              </a:rPr>
              <a:t>What is the sacred nature of the Sacrament?</a:t>
            </a:r>
          </a:p>
        </p:txBody>
      </p:sp>
      <p:pic>
        <p:nvPicPr>
          <p:cNvPr id="3" name="Picture 2">
            <a:extLst>
              <a:ext uri="{FF2B5EF4-FFF2-40B4-BE49-F238E27FC236}">
                <a16:creationId xmlns:a16="http://schemas.microsoft.com/office/drawing/2014/main" id="{039A85B7-38D7-46FF-BA5B-D6043957A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686" y="810746"/>
            <a:ext cx="2133898" cy="1600423"/>
          </a:xfrm>
          <a:prstGeom prst="rect">
            <a:avLst/>
          </a:prstGeom>
        </p:spPr>
      </p:pic>
      <p:pic>
        <p:nvPicPr>
          <p:cNvPr id="12" name="Picture 11">
            <a:extLst>
              <a:ext uri="{FF2B5EF4-FFF2-40B4-BE49-F238E27FC236}">
                <a16:creationId xmlns:a16="http://schemas.microsoft.com/office/drawing/2014/main" id="{1D2DDFBD-064A-485B-B9B8-7FCA80DB4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918" y="2539205"/>
            <a:ext cx="3535521" cy="2364977"/>
          </a:xfrm>
          <a:prstGeom prst="rect">
            <a:avLst/>
          </a:prstGeom>
        </p:spPr>
      </p:pic>
      <p:grpSp>
        <p:nvGrpSpPr>
          <p:cNvPr id="2" name="Group 1">
            <a:extLst>
              <a:ext uri="{FF2B5EF4-FFF2-40B4-BE49-F238E27FC236}">
                <a16:creationId xmlns:a16="http://schemas.microsoft.com/office/drawing/2014/main" id="{50EA8F12-292C-ACED-B358-36E98AFFA9AA}"/>
              </a:ext>
            </a:extLst>
          </p:cNvPr>
          <p:cNvGrpSpPr/>
          <p:nvPr/>
        </p:nvGrpSpPr>
        <p:grpSpPr>
          <a:xfrm>
            <a:off x="10515600" y="1708055"/>
            <a:ext cx="1053224" cy="2263031"/>
            <a:chOff x="380464" y="378001"/>
            <a:chExt cx="2940416" cy="6317984"/>
          </a:xfrm>
        </p:grpSpPr>
        <p:sp>
          <p:nvSpPr>
            <p:cNvPr id="66" name="Cloud 65">
              <a:extLst>
                <a:ext uri="{FF2B5EF4-FFF2-40B4-BE49-F238E27FC236}">
                  <a16:creationId xmlns:a16="http://schemas.microsoft.com/office/drawing/2014/main" id="{BF316D22-F925-4417-A071-B810BB1D6B06}"/>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47">
              <a:extLst>
                <a:ext uri="{FF2B5EF4-FFF2-40B4-BE49-F238E27FC236}">
                  <a16:creationId xmlns:a16="http://schemas.microsoft.com/office/drawing/2014/main" id="{6A89082A-1545-A8B2-C33E-A0F61DFC2514}"/>
                </a:ext>
              </a:extLst>
            </p:cNvPr>
            <p:cNvGrpSpPr/>
            <p:nvPr/>
          </p:nvGrpSpPr>
          <p:grpSpPr>
            <a:xfrm rot="2613352">
              <a:off x="986283" y="5708442"/>
              <a:ext cx="849646" cy="987543"/>
              <a:chOff x="6106804" y="4039302"/>
              <a:chExt cx="666047" cy="774146"/>
            </a:xfrm>
          </p:grpSpPr>
          <p:sp>
            <p:nvSpPr>
              <p:cNvPr id="112" name="Oval 111">
                <a:extLst>
                  <a:ext uri="{FF2B5EF4-FFF2-40B4-BE49-F238E27FC236}">
                    <a16:creationId xmlns:a16="http://schemas.microsoft.com/office/drawing/2014/main" id="{528E7457-5046-1FC1-86D4-BAC1ACE3524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A6EBE31-A4C4-6540-3760-A3E9CABDEE6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BC2BAE71-5423-0BF0-9E19-E444031D6635}"/>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46">
              <a:extLst>
                <a:ext uri="{FF2B5EF4-FFF2-40B4-BE49-F238E27FC236}">
                  <a16:creationId xmlns:a16="http://schemas.microsoft.com/office/drawing/2014/main" id="{754E266C-0D95-5B18-B2A2-F3C15EC6DA27}"/>
                </a:ext>
              </a:extLst>
            </p:cNvPr>
            <p:cNvGrpSpPr/>
            <p:nvPr/>
          </p:nvGrpSpPr>
          <p:grpSpPr>
            <a:xfrm>
              <a:off x="1900966" y="5705254"/>
              <a:ext cx="849646" cy="987543"/>
              <a:chOff x="6106804" y="4039302"/>
              <a:chExt cx="666047" cy="774146"/>
            </a:xfrm>
          </p:grpSpPr>
          <p:sp>
            <p:nvSpPr>
              <p:cNvPr id="109" name="Oval 43">
                <a:extLst>
                  <a:ext uri="{FF2B5EF4-FFF2-40B4-BE49-F238E27FC236}">
                    <a16:creationId xmlns:a16="http://schemas.microsoft.com/office/drawing/2014/main" id="{896B6356-A8F8-93F8-BCEB-ACB1CBAC363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44">
                <a:extLst>
                  <a:ext uri="{FF2B5EF4-FFF2-40B4-BE49-F238E27FC236}">
                    <a16:creationId xmlns:a16="http://schemas.microsoft.com/office/drawing/2014/main" id="{CC293B19-2E1E-6C9D-294B-D4098EF6B5A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45">
                <a:extLst>
                  <a:ext uri="{FF2B5EF4-FFF2-40B4-BE49-F238E27FC236}">
                    <a16:creationId xmlns:a16="http://schemas.microsoft.com/office/drawing/2014/main" id="{C8C1B97D-9483-4BA9-195B-702790F8FA21}"/>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a:extLst>
                <a:ext uri="{FF2B5EF4-FFF2-40B4-BE49-F238E27FC236}">
                  <a16:creationId xmlns:a16="http://schemas.microsoft.com/office/drawing/2014/main" id="{F0AE6D56-CA81-467E-E8D7-4E4379E1582B}"/>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D50487B-AAEF-F47C-7E65-E74E9FBBCD4B}"/>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FBB75A90-CFC4-260F-830E-1177F8879214}"/>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A1E7C613-F1A0-F93F-7AEB-A6B6044E0AB4}"/>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9BDA4C25-2835-867E-E18A-4442BE0A756A}"/>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5457E26B-D44E-07BF-B1A2-4C32B1E12CAE}"/>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0B794B16-A05D-9907-4016-84776AFB8249}"/>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E2438477-908B-077A-F613-634790B41A04}"/>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
              <a:extLst>
                <a:ext uri="{FF2B5EF4-FFF2-40B4-BE49-F238E27FC236}">
                  <a16:creationId xmlns:a16="http://schemas.microsoft.com/office/drawing/2014/main" id="{EFB390B2-82C6-3851-F3B0-DDC10CF25BEF}"/>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6">
              <a:extLst>
                <a:ext uri="{FF2B5EF4-FFF2-40B4-BE49-F238E27FC236}">
                  <a16:creationId xmlns:a16="http://schemas.microsoft.com/office/drawing/2014/main" id="{21E38B34-D7FC-738D-9A72-46D923AB9EE4}"/>
                </a:ext>
              </a:extLst>
            </p:cNvPr>
            <p:cNvGrpSpPr/>
            <p:nvPr/>
          </p:nvGrpSpPr>
          <p:grpSpPr>
            <a:xfrm rot="4901522">
              <a:off x="1055947" y="3502862"/>
              <a:ext cx="2818778" cy="668978"/>
              <a:chOff x="5029200" y="1371600"/>
              <a:chExt cx="6791793" cy="1933731"/>
            </a:xfrm>
          </p:grpSpPr>
          <p:grpSp>
            <p:nvGrpSpPr>
              <p:cNvPr id="97" name="Group 16">
                <a:extLst>
                  <a:ext uri="{FF2B5EF4-FFF2-40B4-BE49-F238E27FC236}">
                    <a16:creationId xmlns:a16="http://schemas.microsoft.com/office/drawing/2014/main" id="{A155AE9D-4AA6-40EA-F0DE-4322D421E37C}"/>
                  </a:ext>
                </a:extLst>
              </p:cNvPr>
              <p:cNvGrpSpPr/>
              <p:nvPr/>
            </p:nvGrpSpPr>
            <p:grpSpPr>
              <a:xfrm>
                <a:off x="5029200" y="1371600"/>
                <a:ext cx="1752600" cy="1905000"/>
                <a:chOff x="5029200" y="1371600"/>
                <a:chExt cx="1752600" cy="1905000"/>
              </a:xfrm>
            </p:grpSpPr>
            <p:sp>
              <p:nvSpPr>
                <p:cNvPr id="107" name="4-Point Star 14">
                  <a:extLst>
                    <a:ext uri="{FF2B5EF4-FFF2-40B4-BE49-F238E27FC236}">
                      <a16:creationId xmlns:a16="http://schemas.microsoft.com/office/drawing/2014/main" id="{DDD089AA-9F00-F306-B733-7C5DD48605E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4-Point Star 15">
                  <a:extLst>
                    <a:ext uri="{FF2B5EF4-FFF2-40B4-BE49-F238E27FC236}">
                      <a16:creationId xmlns:a16="http://schemas.microsoft.com/office/drawing/2014/main" id="{EFD2E628-88E6-1AF3-0C5C-90028EF133B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7">
                <a:extLst>
                  <a:ext uri="{FF2B5EF4-FFF2-40B4-BE49-F238E27FC236}">
                    <a16:creationId xmlns:a16="http://schemas.microsoft.com/office/drawing/2014/main" id="{48371D9F-D502-D10E-47FB-A371BD72377C}"/>
                  </a:ext>
                </a:extLst>
              </p:cNvPr>
              <p:cNvGrpSpPr/>
              <p:nvPr/>
            </p:nvGrpSpPr>
            <p:grpSpPr>
              <a:xfrm>
                <a:off x="6713095" y="1400331"/>
                <a:ext cx="1752600" cy="1905000"/>
                <a:chOff x="5029200" y="1371600"/>
                <a:chExt cx="1752600" cy="1905000"/>
              </a:xfrm>
            </p:grpSpPr>
            <p:sp>
              <p:nvSpPr>
                <p:cNvPr id="105" name="4-Point Star 205">
                  <a:extLst>
                    <a:ext uri="{FF2B5EF4-FFF2-40B4-BE49-F238E27FC236}">
                      <a16:creationId xmlns:a16="http://schemas.microsoft.com/office/drawing/2014/main" id="{B11C8BCF-5C9C-D358-D7D6-C00EDFEC8E1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4-Point Star 206">
                  <a:extLst>
                    <a:ext uri="{FF2B5EF4-FFF2-40B4-BE49-F238E27FC236}">
                      <a16:creationId xmlns:a16="http://schemas.microsoft.com/office/drawing/2014/main" id="{27C72056-6D96-01B6-9B2B-1DAB7B8B307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0">
                <a:extLst>
                  <a:ext uri="{FF2B5EF4-FFF2-40B4-BE49-F238E27FC236}">
                    <a16:creationId xmlns:a16="http://schemas.microsoft.com/office/drawing/2014/main" id="{7518D98A-8602-1B6A-B4D9-17078A83E100}"/>
                  </a:ext>
                </a:extLst>
              </p:cNvPr>
              <p:cNvGrpSpPr/>
              <p:nvPr/>
            </p:nvGrpSpPr>
            <p:grpSpPr>
              <a:xfrm>
                <a:off x="8404486" y="1389088"/>
                <a:ext cx="1752600" cy="1905000"/>
                <a:chOff x="5029200" y="1371600"/>
                <a:chExt cx="1752600" cy="1905000"/>
              </a:xfrm>
            </p:grpSpPr>
            <p:sp>
              <p:nvSpPr>
                <p:cNvPr id="103" name="4-Point Star 203">
                  <a:extLst>
                    <a:ext uri="{FF2B5EF4-FFF2-40B4-BE49-F238E27FC236}">
                      <a16:creationId xmlns:a16="http://schemas.microsoft.com/office/drawing/2014/main" id="{48C1DE75-2289-C562-A8E8-A79655089DB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204">
                  <a:extLst>
                    <a:ext uri="{FF2B5EF4-FFF2-40B4-BE49-F238E27FC236}">
                      <a16:creationId xmlns:a16="http://schemas.microsoft.com/office/drawing/2014/main" id="{6972829E-8C93-E0EF-F7EE-55C648DA68B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23">
                <a:extLst>
                  <a:ext uri="{FF2B5EF4-FFF2-40B4-BE49-F238E27FC236}">
                    <a16:creationId xmlns:a16="http://schemas.microsoft.com/office/drawing/2014/main" id="{56952B16-22D7-A38A-EB06-B8C210BCF85B}"/>
                  </a:ext>
                </a:extLst>
              </p:cNvPr>
              <p:cNvGrpSpPr/>
              <p:nvPr/>
            </p:nvGrpSpPr>
            <p:grpSpPr>
              <a:xfrm>
                <a:off x="10068393" y="1389089"/>
                <a:ext cx="1752600" cy="1905000"/>
                <a:chOff x="5029200" y="1371600"/>
                <a:chExt cx="1752600" cy="1905000"/>
              </a:xfrm>
            </p:grpSpPr>
            <p:sp>
              <p:nvSpPr>
                <p:cNvPr id="101" name="4-Point Star 24">
                  <a:extLst>
                    <a:ext uri="{FF2B5EF4-FFF2-40B4-BE49-F238E27FC236}">
                      <a16:creationId xmlns:a16="http://schemas.microsoft.com/office/drawing/2014/main" id="{F1CDB4D9-775A-39A4-6987-83816D6D409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4-Point Star 25">
                  <a:extLst>
                    <a:ext uri="{FF2B5EF4-FFF2-40B4-BE49-F238E27FC236}">
                      <a16:creationId xmlns:a16="http://schemas.microsoft.com/office/drawing/2014/main" id="{5615F5CA-5D6D-8222-EA12-2D0B871E1D5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 name="Group 27">
              <a:extLst>
                <a:ext uri="{FF2B5EF4-FFF2-40B4-BE49-F238E27FC236}">
                  <a16:creationId xmlns:a16="http://schemas.microsoft.com/office/drawing/2014/main" id="{BD7E9B31-DA23-E4BA-6B13-BB6E0C2BAA3D}"/>
                </a:ext>
              </a:extLst>
            </p:cNvPr>
            <p:cNvGrpSpPr/>
            <p:nvPr/>
          </p:nvGrpSpPr>
          <p:grpSpPr>
            <a:xfrm rot="5740360">
              <a:off x="-2808" y="3534746"/>
              <a:ext cx="2818778" cy="668978"/>
              <a:chOff x="5029200" y="1371600"/>
              <a:chExt cx="6791793" cy="1933731"/>
            </a:xfrm>
          </p:grpSpPr>
          <p:grpSp>
            <p:nvGrpSpPr>
              <p:cNvPr id="85" name="Group 16">
                <a:extLst>
                  <a:ext uri="{FF2B5EF4-FFF2-40B4-BE49-F238E27FC236}">
                    <a16:creationId xmlns:a16="http://schemas.microsoft.com/office/drawing/2014/main" id="{6DCD6D5E-FFB3-C258-69B7-44D81B1C3FC8}"/>
                  </a:ext>
                </a:extLst>
              </p:cNvPr>
              <p:cNvGrpSpPr/>
              <p:nvPr/>
            </p:nvGrpSpPr>
            <p:grpSpPr>
              <a:xfrm>
                <a:off x="5029200" y="1371600"/>
                <a:ext cx="1752600" cy="1905000"/>
                <a:chOff x="5029200" y="1371600"/>
                <a:chExt cx="1752600" cy="1905000"/>
              </a:xfrm>
            </p:grpSpPr>
            <p:sp>
              <p:nvSpPr>
                <p:cNvPr id="95" name="4-Point Star 195">
                  <a:extLst>
                    <a:ext uri="{FF2B5EF4-FFF2-40B4-BE49-F238E27FC236}">
                      <a16:creationId xmlns:a16="http://schemas.microsoft.com/office/drawing/2014/main" id="{E8E89834-5749-6103-FB25-B71040087E1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4-Point Star 196">
                  <a:extLst>
                    <a:ext uri="{FF2B5EF4-FFF2-40B4-BE49-F238E27FC236}">
                      <a16:creationId xmlns:a16="http://schemas.microsoft.com/office/drawing/2014/main" id="{E471EA7F-1057-EEFF-ACD1-073DA4A12EE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17">
                <a:extLst>
                  <a:ext uri="{FF2B5EF4-FFF2-40B4-BE49-F238E27FC236}">
                    <a16:creationId xmlns:a16="http://schemas.microsoft.com/office/drawing/2014/main" id="{24B7D168-0444-36F5-7333-D1C0099BAA76}"/>
                  </a:ext>
                </a:extLst>
              </p:cNvPr>
              <p:cNvGrpSpPr/>
              <p:nvPr/>
            </p:nvGrpSpPr>
            <p:grpSpPr>
              <a:xfrm>
                <a:off x="6713095" y="1400331"/>
                <a:ext cx="1752600" cy="1905000"/>
                <a:chOff x="5029200" y="1371600"/>
                <a:chExt cx="1752600" cy="1905000"/>
              </a:xfrm>
            </p:grpSpPr>
            <p:sp>
              <p:nvSpPr>
                <p:cNvPr id="93" name="4-Point Star 193">
                  <a:extLst>
                    <a:ext uri="{FF2B5EF4-FFF2-40B4-BE49-F238E27FC236}">
                      <a16:creationId xmlns:a16="http://schemas.microsoft.com/office/drawing/2014/main" id="{673DA093-4D3C-BC89-5CFC-F0F9359C370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4-Point Star 194">
                  <a:extLst>
                    <a:ext uri="{FF2B5EF4-FFF2-40B4-BE49-F238E27FC236}">
                      <a16:creationId xmlns:a16="http://schemas.microsoft.com/office/drawing/2014/main" id="{2A765AEB-E6EC-A2E2-AA57-20D249CA489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20">
                <a:extLst>
                  <a:ext uri="{FF2B5EF4-FFF2-40B4-BE49-F238E27FC236}">
                    <a16:creationId xmlns:a16="http://schemas.microsoft.com/office/drawing/2014/main" id="{DFB44DE4-FB4B-0D4C-0EBC-017796AFA5BD}"/>
                  </a:ext>
                </a:extLst>
              </p:cNvPr>
              <p:cNvGrpSpPr/>
              <p:nvPr/>
            </p:nvGrpSpPr>
            <p:grpSpPr>
              <a:xfrm>
                <a:off x="8404486" y="1389088"/>
                <a:ext cx="1752600" cy="1905000"/>
                <a:chOff x="5029200" y="1371600"/>
                <a:chExt cx="1752600" cy="1905000"/>
              </a:xfrm>
            </p:grpSpPr>
            <p:sp>
              <p:nvSpPr>
                <p:cNvPr id="91" name="4-Point Star 191">
                  <a:extLst>
                    <a:ext uri="{FF2B5EF4-FFF2-40B4-BE49-F238E27FC236}">
                      <a16:creationId xmlns:a16="http://schemas.microsoft.com/office/drawing/2014/main" id="{B46344CD-B9AC-A29E-2B93-9C8BD6CC12C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4-Point Star 192">
                  <a:extLst>
                    <a:ext uri="{FF2B5EF4-FFF2-40B4-BE49-F238E27FC236}">
                      <a16:creationId xmlns:a16="http://schemas.microsoft.com/office/drawing/2014/main" id="{C99F3E7C-F4C4-D8FE-B0A0-F86BED88148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3">
                <a:extLst>
                  <a:ext uri="{FF2B5EF4-FFF2-40B4-BE49-F238E27FC236}">
                    <a16:creationId xmlns:a16="http://schemas.microsoft.com/office/drawing/2014/main" id="{3DB97496-3E9D-B102-E949-C7D9B10ABFAF}"/>
                  </a:ext>
                </a:extLst>
              </p:cNvPr>
              <p:cNvGrpSpPr/>
              <p:nvPr/>
            </p:nvGrpSpPr>
            <p:grpSpPr>
              <a:xfrm>
                <a:off x="10068393" y="1389089"/>
                <a:ext cx="1752600" cy="1905000"/>
                <a:chOff x="5029200" y="1371600"/>
                <a:chExt cx="1752600" cy="1905000"/>
              </a:xfrm>
            </p:grpSpPr>
            <p:sp>
              <p:nvSpPr>
                <p:cNvPr id="89" name="4-Point Star 27">
                  <a:extLst>
                    <a:ext uri="{FF2B5EF4-FFF2-40B4-BE49-F238E27FC236}">
                      <a16:creationId xmlns:a16="http://schemas.microsoft.com/office/drawing/2014/main" id="{264E604F-63CB-533E-FF40-531B5ED5C08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4-Point Star 190">
                  <a:extLst>
                    <a:ext uri="{FF2B5EF4-FFF2-40B4-BE49-F238E27FC236}">
                      <a16:creationId xmlns:a16="http://schemas.microsoft.com/office/drawing/2014/main" id="{3BE26421-AFD5-33AF-0655-4403657BB33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ounded Rectangle 178">
              <a:extLst>
                <a:ext uri="{FF2B5EF4-FFF2-40B4-BE49-F238E27FC236}">
                  <a16:creationId xmlns:a16="http://schemas.microsoft.com/office/drawing/2014/main" id="{EE3B2DB8-C773-BEC9-872A-55AE22DFFC71}"/>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79">
              <a:extLst>
                <a:ext uri="{FF2B5EF4-FFF2-40B4-BE49-F238E27FC236}">
                  <a16:creationId xmlns:a16="http://schemas.microsoft.com/office/drawing/2014/main" id="{1E80CD39-7F39-2F95-D586-A97AD9ABC368}"/>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ADFA0900-CEA5-DF39-FF84-E9BF472B3606}"/>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Cloud 82">
              <a:extLst>
                <a:ext uri="{FF2B5EF4-FFF2-40B4-BE49-F238E27FC236}">
                  <a16:creationId xmlns:a16="http://schemas.microsoft.com/office/drawing/2014/main" id="{48E4DD6A-3D1E-3143-6CFD-062C3A95414B}"/>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4AD12D2-BB6F-CE1D-7A5E-CF1839B1AE39}"/>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87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E816D90-7E07-4A9C-A993-E6D833B49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7"/>
          <p:cNvGrpSpPr/>
          <p:nvPr/>
        </p:nvGrpSpPr>
        <p:grpSpPr>
          <a:xfrm>
            <a:off x="7010400" y="457201"/>
            <a:ext cx="2971800" cy="6172203"/>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1640542" y="672354"/>
            <a:ext cx="4374776" cy="4154984"/>
          </a:xfrm>
          <a:prstGeom prst="rect">
            <a:avLst/>
          </a:prstGeom>
        </p:spPr>
        <p:txBody>
          <a:bodyPr wrap="square">
            <a:spAutoFit/>
          </a:bodyPr>
          <a:lstStyle/>
          <a:p>
            <a:pPr fontAlgn="base"/>
            <a:r>
              <a:rPr lang="en-US" sz="2400" dirty="0">
                <a:solidFill>
                  <a:schemeClr val="bg1"/>
                </a:solidFill>
              </a:rPr>
              <a:t>“The Book of Mormon is central to this work. It declares the doctrine of the gathering. It causes people to learn about Jesus Christ, to believe His gospel, and to join His Church. </a:t>
            </a:r>
          </a:p>
          <a:p>
            <a:pPr fontAlgn="base"/>
            <a:endParaRPr lang="en-US" sz="2400" dirty="0">
              <a:solidFill>
                <a:schemeClr val="bg1"/>
              </a:solidFill>
            </a:endParaRPr>
          </a:p>
          <a:p>
            <a:pPr fontAlgn="base"/>
            <a:r>
              <a:rPr lang="en-US" sz="2400" dirty="0">
                <a:solidFill>
                  <a:schemeClr val="bg1"/>
                </a:solidFill>
              </a:rPr>
              <a:t>In fact, if there were no Book of Mormon, the promised gathering of Israel would not occur.” </a:t>
            </a:r>
          </a:p>
          <a:p>
            <a:pPr fontAlgn="base"/>
            <a:r>
              <a:rPr lang="en-US" dirty="0">
                <a:solidFill>
                  <a:schemeClr val="bg1"/>
                </a:solidFill>
              </a:rPr>
              <a:t>Elder Russell M. Nelson</a:t>
            </a:r>
          </a:p>
        </p:txBody>
      </p:sp>
      <p:pic>
        <p:nvPicPr>
          <p:cNvPr id="38" name="Picture 37" descr="russell m. nelson.jpg"/>
          <p:cNvPicPr>
            <a:picLocks noChangeAspect="1"/>
          </p:cNvPicPr>
          <p:nvPr/>
        </p:nvPicPr>
        <p:blipFill>
          <a:blip r:embed="rId3" cstate="print"/>
          <a:stretch>
            <a:fillRect/>
          </a:stretch>
        </p:blipFill>
        <p:spPr>
          <a:xfrm>
            <a:off x="4442011" y="4778188"/>
            <a:ext cx="1219200" cy="1524000"/>
          </a:xfrm>
          <a:prstGeom prst="rect">
            <a:avLst/>
          </a:prstGeom>
        </p:spPr>
      </p:pic>
      <p:grpSp>
        <p:nvGrpSpPr>
          <p:cNvPr id="41" name="Group 40">
            <a:extLst>
              <a:ext uri="{FF2B5EF4-FFF2-40B4-BE49-F238E27FC236}">
                <a16:creationId xmlns:a16="http://schemas.microsoft.com/office/drawing/2014/main" id="{1CC65054-B459-4AD0-9905-1ECFF3A1E6EB}"/>
              </a:ext>
            </a:extLst>
          </p:cNvPr>
          <p:cNvGrpSpPr/>
          <p:nvPr/>
        </p:nvGrpSpPr>
        <p:grpSpPr>
          <a:xfrm>
            <a:off x="7633447" y="972670"/>
            <a:ext cx="1752600" cy="1905000"/>
            <a:chOff x="2590800" y="2667000"/>
            <a:chExt cx="3886200" cy="3931920"/>
          </a:xfrm>
        </p:grpSpPr>
        <p:grpSp>
          <p:nvGrpSpPr>
            <p:cNvPr id="42" name="Group 13">
              <a:extLst>
                <a:ext uri="{FF2B5EF4-FFF2-40B4-BE49-F238E27FC236}">
                  <a16:creationId xmlns:a16="http://schemas.microsoft.com/office/drawing/2014/main" id="{A02038D1-5F5E-4CCE-AF58-8C730814704A}"/>
                </a:ext>
              </a:extLst>
            </p:cNvPr>
            <p:cNvGrpSpPr/>
            <p:nvPr/>
          </p:nvGrpSpPr>
          <p:grpSpPr>
            <a:xfrm>
              <a:off x="3048000" y="2667000"/>
              <a:ext cx="2971800" cy="3931920"/>
              <a:chOff x="152400" y="152400"/>
              <a:chExt cx="4953000" cy="6553200"/>
            </a:xfrm>
          </p:grpSpPr>
          <p:sp>
            <p:nvSpPr>
              <p:cNvPr id="48" name="Rounded Rectangle 30">
                <a:extLst>
                  <a:ext uri="{FF2B5EF4-FFF2-40B4-BE49-F238E27FC236}">
                    <a16:creationId xmlns:a16="http://schemas.microsoft.com/office/drawing/2014/main" id="{9768DBF3-286F-406E-80C1-F03F0BC8C893}"/>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1">
                <a:extLst>
                  <a:ext uri="{FF2B5EF4-FFF2-40B4-BE49-F238E27FC236}">
                    <a16:creationId xmlns:a16="http://schemas.microsoft.com/office/drawing/2014/main" id="{2FA487F9-B6B3-4FB0-AFCA-6EFC61D5D7CF}"/>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2">
                <a:extLst>
                  <a:ext uri="{FF2B5EF4-FFF2-40B4-BE49-F238E27FC236}">
                    <a16:creationId xmlns:a16="http://schemas.microsoft.com/office/drawing/2014/main" id="{B2E2EDEE-12B3-4CDF-A375-9FC5A41F21FC}"/>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F8559320-2900-4437-9EA2-17443F8D9382}"/>
                </a:ext>
              </a:extLst>
            </p:cNvPr>
            <p:cNvSpPr txBox="1"/>
            <p:nvPr/>
          </p:nvSpPr>
          <p:spPr>
            <a:xfrm>
              <a:off x="2590800" y="3200400"/>
              <a:ext cx="3886200" cy="1969277"/>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44" name="TextBox 43">
              <a:extLst>
                <a:ext uri="{FF2B5EF4-FFF2-40B4-BE49-F238E27FC236}">
                  <a16:creationId xmlns:a16="http://schemas.microsoft.com/office/drawing/2014/main" id="{20932862-8847-4837-A9AA-0CC8D350CECA}"/>
                </a:ext>
              </a:extLst>
            </p:cNvPr>
            <p:cNvSpPr txBox="1"/>
            <p:nvPr/>
          </p:nvSpPr>
          <p:spPr>
            <a:xfrm>
              <a:off x="3124200" y="5257801"/>
              <a:ext cx="2667001" cy="952877"/>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45" name="Straight Connector 44">
              <a:extLst>
                <a:ext uri="{FF2B5EF4-FFF2-40B4-BE49-F238E27FC236}">
                  <a16:creationId xmlns:a16="http://schemas.microsoft.com/office/drawing/2014/main" id="{54B11FB5-C91F-4866-8709-E6F3925B80DD}"/>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80990-E023-411A-A43F-FD12D7FBD631}"/>
                </a:ext>
              </a:extLst>
            </p:cNvPr>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57E1F8-D387-4AA8-AD33-4CBAB30CD3C1}"/>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647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29DB68-DF22-475F-AC2D-98151F90C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7"/>
          <p:cNvGrpSpPr/>
          <p:nvPr/>
        </p:nvGrpSpPr>
        <p:grpSpPr>
          <a:xfrm>
            <a:off x="7392064" y="691217"/>
            <a:ext cx="3939417" cy="5974046"/>
            <a:chOff x="4708532" y="1877343"/>
            <a:chExt cx="3939417" cy="5880783"/>
          </a:xfrm>
        </p:grpSpPr>
        <p:sp>
          <p:nvSpPr>
            <p:cNvPr id="7" name="Rounded Rectangle 6"/>
            <p:cNvSpPr/>
            <p:nvPr/>
          </p:nvSpPr>
          <p:spPr>
            <a:xfrm>
              <a:off x="6324600" y="6103481"/>
              <a:ext cx="685800" cy="1654645"/>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4708532" y="1877343"/>
              <a:ext cx="3939417" cy="3939416"/>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1429665" y="474345"/>
            <a:ext cx="5478032" cy="6340197"/>
          </a:xfrm>
          <a:prstGeom prst="rect">
            <a:avLst/>
          </a:prstGeom>
        </p:spPr>
        <p:txBody>
          <a:bodyPr wrap="square">
            <a:spAutoFit/>
          </a:bodyPr>
          <a:lstStyle/>
          <a:p>
            <a:pPr fontAlgn="base"/>
            <a:r>
              <a:rPr lang="en-US" sz="2800" dirty="0">
                <a:solidFill>
                  <a:schemeClr val="bg1"/>
                </a:solidFill>
              </a:rPr>
              <a:t> “No one is ever gathered with Israel until they accept the Crucified One. …</a:t>
            </a:r>
          </a:p>
          <a:p>
            <a:pPr fontAlgn="base"/>
            <a:endParaRPr lang="en-US" sz="2800" dirty="0">
              <a:solidFill>
                <a:schemeClr val="bg1"/>
              </a:solidFill>
            </a:endParaRPr>
          </a:p>
          <a:p>
            <a:pPr fontAlgn="base"/>
            <a:r>
              <a:rPr lang="en-US" sz="2800" dirty="0">
                <a:solidFill>
                  <a:schemeClr val="bg1"/>
                </a:solidFill>
              </a:rPr>
              <a:t>The present gathering of the Jews to Palestine is political, not spiritual, and it is not the gathering of Israel of which the prophecies speak.</a:t>
            </a:r>
          </a:p>
          <a:p>
            <a:pPr fontAlgn="base"/>
            <a:endParaRPr lang="en-US" sz="2800" dirty="0">
              <a:solidFill>
                <a:schemeClr val="bg1"/>
              </a:solidFill>
            </a:endParaRPr>
          </a:p>
          <a:p>
            <a:pPr fontAlgn="base"/>
            <a:r>
              <a:rPr lang="en-US" sz="2800" dirty="0">
                <a:solidFill>
                  <a:schemeClr val="bg1"/>
                </a:solidFill>
              </a:rPr>
              <a:t>“The gathering of Israel consists of joining The Church of Jesus Christ of Latter-day Saints, which church is the only true and living church upon the face of the whole earth”</a:t>
            </a:r>
          </a:p>
          <a:p>
            <a:pPr fontAlgn="base"/>
            <a:r>
              <a:rPr lang="en-US" sz="1400" dirty="0">
                <a:solidFill>
                  <a:schemeClr val="bg1"/>
                </a:solidFill>
              </a:rPr>
              <a:t>Bruce R. McConkie</a:t>
            </a:r>
          </a:p>
        </p:txBody>
      </p:sp>
      <p:pic>
        <p:nvPicPr>
          <p:cNvPr id="5" name="Picture 4">
            <a:extLst>
              <a:ext uri="{FF2B5EF4-FFF2-40B4-BE49-F238E27FC236}">
                <a16:creationId xmlns:a16="http://schemas.microsoft.com/office/drawing/2014/main" id="{892E0553-7CA1-4F62-B575-9B15E9598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14" y="206139"/>
            <a:ext cx="977154" cy="1363944"/>
          </a:xfrm>
          <a:prstGeom prst="rect">
            <a:avLst/>
          </a:prstGeom>
        </p:spPr>
      </p:pic>
      <p:grpSp>
        <p:nvGrpSpPr>
          <p:cNvPr id="16" name="Group 15">
            <a:extLst>
              <a:ext uri="{FF2B5EF4-FFF2-40B4-BE49-F238E27FC236}">
                <a16:creationId xmlns:a16="http://schemas.microsoft.com/office/drawing/2014/main" id="{37B23083-CA39-4192-99B4-3FB24D74F308}"/>
              </a:ext>
            </a:extLst>
          </p:cNvPr>
          <p:cNvGrpSpPr/>
          <p:nvPr/>
        </p:nvGrpSpPr>
        <p:grpSpPr>
          <a:xfrm>
            <a:off x="8255373" y="1108541"/>
            <a:ext cx="2171700" cy="3027474"/>
            <a:chOff x="8255373" y="1108541"/>
            <a:chExt cx="2171700" cy="3027474"/>
          </a:xfrm>
        </p:grpSpPr>
        <p:pic>
          <p:nvPicPr>
            <p:cNvPr id="14" name="Picture 13">
              <a:extLst>
                <a:ext uri="{FF2B5EF4-FFF2-40B4-BE49-F238E27FC236}">
                  <a16:creationId xmlns:a16="http://schemas.microsoft.com/office/drawing/2014/main" id="{A1E4269B-0080-4894-8313-F3A074793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373" y="1108541"/>
              <a:ext cx="2171700" cy="2847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a:extLst>
                <a:ext uri="{FF2B5EF4-FFF2-40B4-BE49-F238E27FC236}">
                  <a16:creationId xmlns:a16="http://schemas.microsoft.com/office/drawing/2014/main" id="{0E3E4120-36F2-4AC8-B402-3D9499CEA2DF}"/>
                </a:ext>
              </a:extLst>
            </p:cNvPr>
            <p:cNvSpPr/>
            <p:nvPr/>
          </p:nvSpPr>
          <p:spPr>
            <a:xfrm>
              <a:off x="8321839" y="3889794"/>
              <a:ext cx="966931" cy="246221"/>
            </a:xfrm>
            <a:prstGeom prst="rect">
              <a:avLst/>
            </a:prstGeom>
          </p:spPr>
          <p:txBody>
            <a:bodyPr wrap="none">
              <a:spAutoFit/>
            </a:bodyPr>
            <a:lstStyle/>
            <a:p>
              <a:pPr fontAlgn="base"/>
              <a:r>
                <a:rPr lang="en-US" sz="1000" dirty="0">
                  <a:solidFill>
                    <a:schemeClr val="bg1"/>
                  </a:solidFill>
                </a:rPr>
                <a:t>Robert A. Boyd</a:t>
              </a:r>
            </a:p>
          </p:txBody>
        </p:sp>
      </p:grpSp>
    </p:spTree>
    <p:extLst>
      <p:ext uri="{BB962C8B-B14F-4D97-AF65-F5344CB8AC3E}">
        <p14:creationId xmlns:p14="http://schemas.microsoft.com/office/powerpoint/2010/main" val="55136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93E3C97-5EA6-4DF0-BD88-AEE8B0C1D932}"/>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37" name="Rectangle 36"/>
          <p:cNvSpPr/>
          <p:nvPr/>
        </p:nvSpPr>
        <p:spPr>
          <a:xfrm>
            <a:off x="466165" y="762000"/>
            <a:ext cx="5020235" cy="2031325"/>
          </a:xfrm>
          <a:prstGeom prst="rect">
            <a:avLst/>
          </a:prstGeom>
        </p:spPr>
        <p:txBody>
          <a:bodyPr wrap="square">
            <a:spAutoFit/>
          </a:bodyPr>
          <a:lstStyle/>
          <a:p>
            <a:pPr fontAlgn="base"/>
            <a:r>
              <a:rPr lang="en-US" dirty="0">
                <a:solidFill>
                  <a:schemeClr val="bg1"/>
                </a:solidFill>
              </a:rPr>
              <a:t>Sing O barren = a metaphor for scattered Israel, who hasn’t fulfilled her foreordained destiny because of her inability or unwillingness to produce spiritually strong offspring for the Lord</a:t>
            </a:r>
          </a:p>
          <a:p>
            <a:pPr fontAlgn="base"/>
            <a:endParaRPr lang="en-US" dirty="0">
              <a:solidFill>
                <a:schemeClr val="bg1"/>
              </a:solidFill>
            </a:endParaRPr>
          </a:p>
          <a:p>
            <a:pPr fontAlgn="base"/>
            <a:r>
              <a:rPr lang="en-US" dirty="0">
                <a:solidFill>
                  <a:schemeClr val="bg1"/>
                </a:solidFill>
              </a:rPr>
              <a:t>She is barren because she has been separated from her husband (the Lord) because of her wickedness</a:t>
            </a:r>
          </a:p>
        </p:txBody>
      </p:sp>
      <p:grpSp>
        <p:nvGrpSpPr>
          <p:cNvPr id="45" name="Group 65"/>
          <p:cNvGrpSpPr/>
          <p:nvPr/>
        </p:nvGrpSpPr>
        <p:grpSpPr>
          <a:xfrm>
            <a:off x="10524564" y="5988424"/>
            <a:ext cx="1447800" cy="725261"/>
            <a:chOff x="7803776" y="6019800"/>
            <a:chExt cx="1447800" cy="725261"/>
          </a:xfrm>
        </p:grpSpPr>
        <p:grpSp>
          <p:nvGrpSpPr>
            <p:cNvPr id="46"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3 NEPHI 22:1</a:t>
              </a:r>
            </a:p>
          </p:txBody>
        </p:sp>
      </p:grpSp>
      <p:sp>
        <p:nvSpPr>
          <p:cNvPr id="51" name="Rectangle 50"/>
          <p:cNvSpPr/>
          <p:nvPr/>
        </p:nvSpPr>
        <p:spPr>
          <a:xfrm>
            <a:off x="5504329" y="3402107"/>
            <a:ext cx="5208494" cy="2554545"/>
          </a:xfrm>
          <a:prstGeom prst="rect">
            <a:avLst/>
          </a:prstGeom>
        </p:spPr>
        <p:txBody>
          <a:bodyPr wrap="square">
            <a:spAutoFit/>
          </a:bodyPr>
          <a:lstStyle/>
          <a:p>
            <a:pPr fontAlgn="base"/>
            <a:r>
              <a:rPr lang="en-US" sz="2000" dirty="0">
                <a:solidFill>
                  <a:schemeClr val="bg1"/>
                </a:solidFill>
              </a:rPr>
              <a:t>The married wife = Covenant Israel-those remaining in the Holy land.</a:t>
            </a:r>
          </a:p>
          <a:p>
            <a:pPr fontAlgn="base"/>
            <a:endParaRPr lang="en-US" sz="2000" dirty="0">
              <a:solidFill>
                <a:schemeClr val="bg1"/>
              </a:solidFill>
            </a:endParaRPr>
          </a:p>
          <a:p>
            <a:pPr fontAlgn="base"/>
            <a:r>
              <a:rPr lang="en-US" sz="2000" dirty="0">
                <a:solidFill>
                  <a:schemeClr val="bg1"/>
                </a:solidFill>
              </a:rPr>
              <a:t>The desolate woman—scattered Israel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And now the Gentiles will come into the Church in greater numbers than Covenant Israel</a:t>
            </a:r>
          </a:p>
        </p:txBody>
      </p:sp>
      <p:sp>
        <p:nvSpPr>
          <p:cNvPr id="52" name="TextBox 51"/>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Her-She-Wife-Woman = Israel</a:t>
            </a:r>
          </a:p>
        </p:txBody>
      </p:sp>
      <p:grpSp>
        <p:nvGrpSpPr>
          <p:cNvPr id="53" name="Group 65"/>
          <p:cNvGrpSpPr/>
          <p:nvPr/>
        </p:nvGrpSpPr>
        <p:grpSpPr>
          <a:xfrm>
            <a:off x="210671" y="6015318"/>
            <a:ext cx="1447800" cy="725261"/>
            <a:chOff x="7803776" y="6019800"/>
            <a:chExt cx="1447800" cy="725261"/>
          </a:xfrm>
        </p:grpSpPr>
        <p:grpSp>
          <p:nvGrpSpPr>
            <p:cNvPr id="54" name="Group 11"/>
            <p:cNvGrpSpPr/>
            <p:nvPr/>
          </p:nvGrpSpPr>
          <p:grpSpPr>
            <a:xfrm>
              <a:off x="7848600" y="6019800"/>
              <a:ext cx="1326776" cy="725261"/>
              <a:chOff x="914400" y="2362200"/>
              <a:chExt cx="5715343" cy="3124200"/>
            </a:xfrm>
          </p:grpSpPr>
          <p:sp>
            <p:nvSpPr>
              <p:cNvPr id="56" name="Rounded Rectangle 55"/>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 1</a:t>
              </a:r>
            </a:p>
          </p:txBody>
        </p:sp>
      </p:grpSp>
      <p:pic>
        <p:nvPicPr>
          <p:cNvPr id="4" name="Picture 3">
            <a:extLst>
              <a:ext uri="{FF2B5EF4-FFF2-40B4-BE49-F238E27FC236}">
                <a16:creationId xmlns:a16="http://schemas.microsoft.com/office/drawing/2014/main" id="{10B32736-A3D0-3C4C-3514-1641FFE563D3}"/>
              </a:ext>
            </a:extLst>
          </p:cNvPr>
          <p:cNvPicPr>
            <a:picLocks noChangeAspect="1"/>
          </p:cNvPicPr>
          <p:nvPr/>
        </p:nvPicPr>
        <p:blipFill rotWithShape="1">
          <a:blip r:embed="rId3"/>
          <a:srcRect t="2975" r="6040"/>
          <a:stretch/>
        </p:blipFill>
        <p:spPr>
          <a:xfrm>
            <a:off x="6095999" y="707886"/>
            <a:ext cx="3260437" cy="2659416"/>
          </a:xfrm>
          <a:prstGeom prst="rect">
            <a:avLst/>
          </a:prstGeom>
        </p:spPr>
      </p:pic>
      <p:pic>
        <p:nvPicPr>
          <p:cNvPr id="7" name="Picture 6">
            <a:extLst>
              <a:ext uri="{FF2B5EF4-FFF2-40B4-BE49-F238E27FC236}">
                <a16:creationId xmlns:a16="http://schemas.microsoft.com/office/drawing/2014/main" id="{444D2A94-5DC4-A5B1-5DA4-BF88F3743C0C}"/>
              </a:ext>
            </a:extLst>
          </p:cNvPr>
          <p:cNvPicPr>
            <a:picLocks noChangeAspect="1"/>
          </p:cNvPicPr>
          <p:nvPr/>
        </p:nvPicPr>
        <p:blipFill>
          <a:blip r:embed="rId4"/>
          <a:stretch>
            <a:fillRect/>
          </a:stretch>
        </p:blipFill>
        <p:spPr>
          <a:xfrm>
            <a:off x="1201271" y="2855267"/>
            <a:ext cx="3819640" cy="3053199"/>
          </a:xfrm>
          <a:prstGeom prst="rect">
            <a:avLst/>
          </a:prstGeom>
        </p:spPr>
      </p:pic>
    </p:spTree>
    <p:extLst>
      <p:ext uri="{BB962C8B-B14F-4D97-AF65-F5344CB8AC3E}">
        <p14:creationId xmlns:p14="http://schemas.microsoft.com/office/powerpoint/2010/main" val="30440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43DBF10-5E25-42D2-934B-EB582A862FBB}"/>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37" name="Rectangle 36"/>
          <p:cNvSpPr/>
          <p:nvPr/>
        </p:nvSpPr>
        <p:spPr>
          <a:xfrm>
            <a:off x="7077635" y="618566"/>
            <a:ext cx="3581400" cy="1200329"/>
          </a:xfrm>
          <a:prstGeom prst="rect">
            <a:avLst/>
          </a:prstGeom>
        </p:spPr>
        <p:txBody>
          <a:bodyPr wrap="square">
            <a:spAutoFit/>
          </a:bodyPr>
          <a:lstStyle/>
          <a:p>
            <a:pPr fontAlgn="base"/>
            <a:r>
              <a:rPr lang="en-US" dirty="0">
                <a:solidFill>
                  <a:schemeClr val="bg1"/>
                </a:solidFill>
              </a:rPr>
              <a:t>The growth of Israel’s conversion will come so rapidly that her dwelling places must be enlarged to accommodate them</a:t>
            </a:r>
          </a:p>
        </p:txBody>
      </p:sp>
      <p:grpSp>
        <p:nvGrpSpPr>
          <p:cNvPr id="2" name="Group 65"/>
          <p:cNvGrpSpPr/>
          <p:nvPr/>
        </p:nvGrpSpPr>
        <p:grpSpPr>
          <a:xfrm>
            <a:off x="10560424" y="5979460"/>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22:2-3</a:t>
              </a:r>
            </a:p>
          </p:txBody>
        </p:sp>
      </p:grpSp>
      <p:sp>
        <p:nvSpPr>
          <p:cNvPr id="51" name="Rectangle 50"/>
          <p:cNvSpPr/>
          <p:nvPr/>
        </p:nvSpPr>
        <p:spPr>
          <a:xfrm>
            <a:off x="6405282" y="4325471"/>
            <a:ext cx="5446059" cy="646331"/>
          </a:xfrm>
          <a:prstGeom prst="rect">
            <a:avLst/>
          </a:prstGeom>
        </p:spPr>
        <p:txBody>
          <a:bodyPr wrap="square">
            <a:spAutoFit/>
          </a:bodyPr>
          <a:lstStyle/>
          <a:p>
            <a:pPr fontAlgn="base"/>
            <a:r>
              <a:rPr lang="en-US" dirty="0">
                <a:solidFill>
                  <a:schemeClr val="bg1"/>
                </a:solidFill>
              </a:rPr>
              <a:t>Stakes = They are constantly moved to handle the growth but they  stabilize the tent</a:t>
            </a:r>
          </a:p>
        </p:txBody>
      </p:sp>
      <p:sp>
        <p:nvSpPr>
          <p:cNvPr id="11" name="TextBox 10"/>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Enlarge Your Tents</a:t>
            </a:r>
          </a:p>
        </p:txBody>
      </p:sp>
      <p:grpSp>
        <p:nvGrpSpPr>
          <p:cNvPr id="12" name="Group 65"/>
          <p:cNvGrpSpPr/>
          <p:nvPr/>
        </p:nvGrpSpPr>
        <p:grpSpPr>
          <a:xfrm>
            <a:off x="129989" y="6006354"/>
            <a:ext cx="1447800" cy="725261"/>
            <a:chOff x="7803776" y="6019800"/>
            <a:chExt cx="1447800" cy="725261"/>
          </a:xfrm>
        </p:grpSpPr>
        <p:grpSp>
          <p:nvGrpSpPr>
            <p:cNvPr id="13"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 2-3</a:t>
              </a:r>
            </a:p>
          </p:txBody>
        </p:sp>
      </p:grpSp>
      <p:sp>
        <p:nvSpPr>
          <p:cNvPr id="18" name="Rectangle 17"/>
          <p:cNvSpPr/>
          <p:nvPr/>
        </p:nvSpPr>
        <p:spPr>
          <a:xfrm>
            <a:off x="708212" y="685801"/>
            <a:ext cx="5540188" cy="830997"/>
          </a:xfrm>
          <a:prstGeom prst="rect">
            <a:avLst/>
          </a:prstGeom>
        </p:spPr>
        <p:txBody>
          <a:bodyPr wrap="square">
            <a:spAutoFit/>
          </a:bodyPr>
          <a:lstStyle/>
          <a:p>
            <a:pPr fontAlgn="base"/>
            <a:r>
              <a:rPr lang="en-US" sz="2400" dirty="0">
                <a:solidFill>
                  <a:schemeClr val="bg1"/>
                </a:solidFill>
              </a:rPr>
              <a:t>Why might this “tent” need to be enlarged and strengthened in the latter days? </a:t>
            </a:r>
          </a:p>
        </p:txBody>
      </p:sp>
      <p:sp>
        <p:nvSpPr>
          <p:cNvPr id="19" name="Rectangle 18"/>
          <p:cNvSpPr/>
          <p:nvPr/>
        </p:nvSpPr>
        <p:spPr>
          <a:xfrm>
            <a:off x="1927412" y="5103674"/>
            <a:ext cx="5562600" cy="1754326"/>
          </a:xfrm>
          <a:prstGeom prst="rect">
            <a:avLst/>
          </a:prstGeom>
        </p:spPr>
        <p:txBody>
          <a:bodyPr wrap="square">
            <a:spAutoFit/>
          </a:bodyPr>
          <a:lstStyle/>
          <a:p>
            <a:pPr fontAlgn="base"/>
            <a:r>
              <a:rPr lang="en-US" dirty="0">
                <a:solidFill>
                  <a:schemeClr val="bg1"/>
                </a:solidFill>
              </a:rPr>
              <a:t>Isaiah phrases:</a:t>
            </a:r>
          </a:p>
          <a:p>
            <a:pPr fontAlgn="base"/>
            <a:r>
              <a:rPr lang="en-US" dirty="0">
                <a:solidFill>
                  <a:schemeClr val="bg1"/>
                </a:solidFill>
              </a:rPr>
              <a:t> “Enlarge thy borders forever,” = Proclaim the Gospel</a:t>
            </a:r>
          </a:p>
          <a:p>
            <a:pPr fontAlgn="base"/>
            <a:endParaRPr lang="en-US" dirty="0">
              <a:solidFill>
                <a:schemeClr val="bg1"/>
              </a:solidFill>
            </a:endParaRPr>
          </a:p>
          <a:p>
            <a:pPr fontAlgn="base"/>
            <a:r>
              <a:rPr lang="en-US" dirty="0">
                <a:solidFill>
                  <a:schemeClr val="bg1"/>
                </a:solidFill>
              </a:rPr>
              <a:t>“Strengthen thy stakes” = Perfect the Saints</a:t>
            </a:r>
          </a:p>
          <a:p>
            <a:pPr fontAlgn="base"/>
            <a:endParaRPr lang="en-US" dirty="0">
              <a:solidFill>
                <a:schemeClr val="bg1"/>
              </a:solidFill>
            </a:endParaRPr>
          </a:p>
          <a:p>
            <a:pPr fontAlgn="base"/>
            <a:r>
              <a:rPr lang="en-US" dirty="0">
                <a:solidFill>
                  <a:schemeClr val="bg1"/>
                </a:solidFill>
              </a:rPr>
              <a:t>“Put on thy beautiful garments” = Redeem the Dead</a:t>
            </a:r>
          </a:p>
        </p:txBody>
      </p:sp>
      <p:pic>
        <p:nvPicPr>
          <p:cNvPr id="7" name="Picture 6">
            <a:extLst>
              <a:ext uri="{FF2B5EF4-FFF2-40B4-BE49-F238E27FC236}">
                <a16:creationId xmlns:a16="http://schemas.microsoft.com/office/drawing/2014/main" id="{FDEEF656-FDDE-4E8A-BDB0-915002A1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88" y="1843576"/>
            <a:ext cx="3050399" cy="2383124"/>
          </a:xfrm>
          <a:prstGeom prst="rect">
            <a:avLst/>
          </a:prstGeom>
        </p:spPr>
      </p:pic>
      <p:pic>
        <p:nvPicPr>
          <p:cNvPr id="6" name="Picture 5">
            <a:extLst>
              <a:ext uri="{FF2B5EF4-FFF2-40B4-BE49-F238E27FC236}">
                <a16:creationId xmlns:a16="http://schemas.microsoft.com/office/drawing/2014/main" id="{8BCDAF52-C7FD-0ECF-9997-91E3D40D5986}"/>
              </a:ext>
            </a:extLst>
          </p:cNvPr>
          <p:cNvPicPr>
            <a:picLocks noChangeAspect="1"/>
          </p:cNvPicPr>
          <p:nvPr/>
        </p:nvPicPr>
        <p:blipFill>
          <a:blip r:embed="rId4"/>
          <a:stretch>
            <a:fillRect/>
          </a:stretch>
        </p:blipFill>
        <p:spPr>
          <a:xfrm>
            <a:off x="662013" y="1603407"/>
            <a:ext cx="4408904" cy="3466650"/>
          </a:xfrm>
          <a:prstGeom prst="rect">
            <a:avLst/>
          </a:prstGeom>
        </p:spPr>
      </p:pic>
    </p:spTree>
    <p:extLst>
      <p:ext uri="{BB962C8B-B14F-4D97-AF65-F5344CB8AC3E}">
        <p14:creationId xmlns:p14="http://schemas.microsoft.com/office/powerpoint/2010/main" val="35985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1"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3357E3-0846-4001-B16F-6680AADF905B}"/>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grpSp>
        <p:nvGrpSpPr>
          <p:cNvPr id="2" name="Group 65"/>
          <p:cNvGrpSpPr/>
          <p:nvPr/>
        </p:nvGrpSpPr>
        <p:grpSpPr>
          <a:xfrm>
            <a:off x="10632142" y="5979460"/>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22:2-3</a:t>
              </a:r>
            </a:p>
          </p:txBody>
        </p:sp>
      </p:grpSp>
      <p:sp>
        <p:nvSpPr>
          <p:cNvPr id="11" name="TextBox 10"/>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Zion Will Increase</a:t>
            </a:r>
          </a:p>
        </p:txBody>
      </p:sp>
      <p:grpSp>
        <p:nvGrpSpPr>
          <p:cNvPr id="4" name="Group 65"/>
          <p:cNvGrpSpPr/>
          <p:nvPr/>
        </p:nvGrpSpPr>
        <p:grpSpPr>
          <a:xfrm>
            <a:off x="318247" y="5988425"/>
            <a:ext cx="1447800" cy="725261"/>
            <a:chOff x="7803776"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 2-3</a:t>
              </a:r>
            </a:p>
          </p:txBody>
        </p:sp>
      </p:grpSp>
      <p:sp>
        <p:nvSpPr>
          <p:cNvPr id="27" name="Rectangle 26"/>
          <p:cNvSpPr/>
          <p:nvPr/>
        </p:nvSpPr>
        <p:spPr>
          <a:xfrm>
            <a:off x="1752600" y="1371600"/>
            <a:ext cx="4572000" cy="1938992"/>
          </a:xfrm>
          <a:prstGeom prst="rect">
            <a:avLst/>
          </a:prstGeom>
        </p:spPr>
        <p:txBody>
          <a:bodyPr>
            <a:spAutoFit/>
          </a:bodyPr>
          <a:lstStyle/>
          <a:p>
            <a:r>
              <a:rPr lang="en-US" sz="2000" dirty="0">
                <a:solidFill>
                  <a:schemeClr val="bg1"/>
                </a:solidFill>
              </a:rPr>
              <a:t>“For Zion must increase in beauty, and in holiness; her borders must be enlarged; her stakes must be strengthened; yea, verily I say unto you, Zion must arise and put on her beautiful garments.”</a:t>
            </a:r>
          </a:p>
          <a:p>
            <a:r>
              <a:rPr lang="en-US" sz="2000" dirty="0">
                <a:solidFill>
                  <a:schemeClr val="bg1"/>
                </a:solidFill>
              </a:rPr>
              <a:t>D&amp;C 84:14</a:t>
            </a:r>
          </a:p>
        </p:txBody>
      </p:sp>
      <p:sp>
        <p:nvSpPr>
          <p:cNvPr id="133" name="Rectangle 132"/>
          <p:cNvSpPr/>
          <p:nvPr/>
        </p:nvSpPr>
        <p:spPr>
          <a:xfrm>
            <a:off x="5715000" y="4197823"/>
            <a:ext cx="4961966" cy="2554545"/>
          </a:xfrm>
          <a:prstGeom prst="rect">
            <a:avLst/>
          </a:prstGeom>
        </p:spPr>
        <p:txBody>
          <a:bodyPr wrap="square">
            <a:spAutoFit/>
          </a:bodyPr>
          <a:lstStyle/>
          <a:p>
            <a:pPr fontAlgn="base"/>
            <a:r>
              <a:rPr lang="en-US" sz="2000" dirty="0">
                <a:solidFill>
                  <a:schemeClr val="bg1"/>
                </a:solidFill>
              </a:rPr>
              <a:t> ”For, behold, I say unto you that Zion shall flourish, and the</a:t>
            </a:r>
            <a:r>
              <a:rPr lang="en-US" sz="2000" baseline="30000" dirty="0">
                <a:solidFill>
                  <a:schemeClr val="bg1"/>
                </a:solidFill>
              </a:rPr>
              <a:t> </a:t>
            </a:r>
            <a:r>
              <a:rPr lang="en-US" sz="2000" dirty="0">
                <a:solidFill>
                  <a:schemeClr val="bg1"/>
                </a:solidFill>
              </a:rPr>
              <a:t>glory of the Lord shall be upon her;</a:t>
            </a:r>
          </a:p>
          <a:p>
            <a:pPr fontAlgn="base"/>
            <a:r>
              <a:rPr lang="en-US" sz="2000" dirty="0">
                <a:solidFill>
                  <a:schemeClr val="bg1"/>
                </a:solidFill>
              </a:rPr>
              <a:t> And she shall be an ensign unto the people, and there shall come unto her out of every nation under heaven.”</a:t>
            </a:r>
          </a:p>
          <a:p>
            <a:pPr fontAlgn="base"/>
            <a:r>
              <a:rPr lang="en-US" sz="2000" dirty="0">
                <a:solidFill>
                  <a:schemeClr val="bg1"/>
                </a:solidFill>
              </a:rPr>
              <a:t>D&amp;C 64:41-42</a:t>
            </a:r>
          </a:p>
          <a:p>
            <a:endParaRPr lang="en-US" sz="2000" dirty="0">
              <a:solidFill>
                <a:schemeClr val="bg1"/>
              </a:solidFill>
            </a:endParaRPr>
          </a:p>
        </p:txBody>
      </p:sp>
      <p:sp>
        <p:nvSpPr>
          <p:cNvPr id="134" name="Rectangle 133"/>
          <p:cNvSpPr/>
          <p:nvPr/>
        </p:nvSpPr>
        <p:spPr>
          <a:xfrm>
            <a:off x="3886200" y="685801"/>
            <a:ext cx="4572000" cy="646331"/>
          </a:xfrm>
          <a:prstGeom prst="rect">
            <a:avLst/>
          </a:prstGeom>
        </p:spPr>
        <p:txBody>
          <a:bodyPr>
            <a:spAutoFit/>
          </a:bodyPr>
          <a:lstStyle/>
          <a:p>
            <a:pPr algn="ctr"/>
            <a:r>
              <a:rPr lang="en-US" dirty="0">
                <a:solidFill>
                  <a:srgbClr val="FFFF00"/>
                </a:solidFill>
              </a:rPr>
              <a:t> In latter-day revelation, Zion is defined as</a:t>
            </a:r>
          </a:p>
          <a:p>
            <a:pPr algn="ctr"/>
            <a:r>
              <a:rPr lang="en-US" dirty="0">
                <a:solidFill>
                  <a:srgbClr val="FFFF00"/>
                </a:solidFill>
              </a:rPr>
              <a:t> “the pure in heart” (D&amp;C 97:21)</a:t>
            </a:r>
          </a:p>
        </p:txBody>
      </p:sp>
      <p:sp>
        <p:nvSpPr>
          <p:cNvPr id="135" name="TextBox 134"/>
          <p:cNvSpPr txBox="1"/>
          <p:nvPr/>
        </p:nvSpPr>
        <p:spPr>
          <a:xfrm>
            <a:off x="8763000" y="3581401"/>
            <a:ext cx="2057400" cy="276999"/>
          </a:xfrm>
          <a:prstGeom prst="rect">
            <a:avLst/>
          </a:prstGeom>
          <a:noFill/>
        </p:spPr>
        <p:txBody>
          <a:bodyPr wrap="square" rtlCol="0">
            <a:spAutoFit/>
          </a:bodyPr>
          <a:lstStyle/>
          <a:p>
            <a:r>
              <a:rPr lang="en-US" sz="1200" dirty="0"/>
              <a:t>Oct 2006 Ensign</a:t>
            </a:r>
          </a:p>
        </p:txBody>
      </p:sp>
      <p:pic>
        <p:nvPicPr>
          <p:cNvPr id="7" name="Picture 6">
            <a:extLst>
              <a:ext uri="{FF2B5EF4-FFF2-40B4-BE49-F238E27FC236}">
                <a16:creationId xmlns:a16="http://schemas.microsoft.com/office/drawing/2014/main" id="{8A20C7DB-3C71-442D-A37A-5E476CD7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52" y="3357265"/>
            <a:ext cx="4162741" cy="2593608"/>
          </a:xfrm>
          <a:prstGeom prst="rect">
            <a:avLst/>
          </a:prstGeom>
        </p:spPr>
      </p:pic>
      <p:pic>
        <p:nvPicPr>
          <p:cNvPr id="9" name="Picture 8">
            <a:extLst>
              <a:ext uri="{FF2B5EF4-FFF2-40B4-BE49-F238E27FC236}">
                <a16:creationId xmlns:a16="http://schemas.microsoft.com/office/drawing/2014/main" id="{1146512B-B6F5-4AEE-82AE-AFF984A1E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423" y="1393687"/>
            <a:ext cx="3846577" cy="2544032"/>
          </a:xfrm>
          <a:prstGeom prst="rect">
            <a:avLst/>
          </a:prstGeom>
        </p:spPr>
      </p:pic>
    </p:spTree>
    <p:extLst>
      <p:ext uri="{BB962C8B-B14F-4D97-AF65-F5344CB8AC3E}">
        <p14:creationId xmlns:p14="http://schemas.microsoft.com/office/powerpoint/2010/main" val="27653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3"/>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a:extLst>
              <a:ext uri="{FF2B5EF4-FFF2-40B4-BE49-F238E27FC236}">
                <a16:creationId xmlns:a16="http://schemas.microsoft.com/office/drawing/2014/main" id="{58CA83C6-D15F-476D-906F-E464C8894858}"/>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37" name="Rectangle 36"/>
          <p:cNvSpPr/>
          <p:nvPr/>
        </p:nvSpPr>
        <p:spPr>
          <a:xfrm>
            <a:off x="1524000" y="786976"/>
            <a:ext cx="3581400" cy="830997"/>
          </a:xfrm>
          <a:prstGeom prst="rect">
            <a:avLst/>
          </a:prstGeom>
        </p:spPr>
        <p:txBody>
          <a:bodyPr wrap="square">
            <a:spAutoFit/>
          </a:bodyPr>
          <a:lstStyle/>
          <a:p>
            <a:pPr algn="ctr" fontAlgn="base"/>
            <a:r>
              <a:rPr lang="en-US" sz="2400" dirty="0">
                <a:solidFill>
                  <a:schemeClr val="bg1"/>
                </a:solidFill>
              </a:rPr>
              <a:t>An expression of Jehovah’s tenderness</a:t>
            </a:r>
          </a:p>
        </p:txBody>
      </p:sp>
      <p:grpSp>
        <p:nvGrpSpPr>
          <p:cNvPr id="2" name="Group 65"/>
          <p:cNvGrpSpPr/>
          <p:nvPr/>
        </p:nvGrpSpPr>
        <p:grpSpPr>
          <a:xfrm>
            <a:off x="10461812" y="6006353"/>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22:4</a:t>
              </a:r>
            </a:p>
          </p:txBody>
        </p:sp>
      </p:grpSp>
      <p:sp>
        <p:nvSpPr>
          <p:cNvPr id="11" name="TextBox 10"/>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Forget the Shame of Thy Youth</a:t>
            </a:r>
          </a:p>
        </p:txBody>
      </p:sp>
      <p:grpSp>
        <p:nvGrpSpPr>
          <p:cNvPr id="4" name="Group 65"/>
          <p:cNvGrpSpPr/>
          <p:nvPr/>
        </p:nvGrpSpPr>
        <p:grpSpPr>
          <a:xfrm>
            <a:off x="210671" y="6069107"/>
            <a:ext cx="1447800" cy="725261"/>
            <a:chOff x="7803776"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54:4</a:t>
              </a:r>
            </a:p>
          </p:txBody>
        </p:sp>
      </p:grpSp>
      <p:sp>
        <p:nvSpPr>
          <p:cNvPr id="18" name="Rectangle 17"/>
          <p:cNvSpPr/>
          <p:nvPr/>
        </p:nvSpPr>
        <p:spPr>
          <a:xfrm>
            <a:off x="6127376" y="883023"/>
            <a:ext cx="4572000" cy="1569660"/>
          </a:xfrm>
          <a:prstGeom prst="rect">
            <a:avLst/>
          </a:prstGeom>
        </p:spPr>
        <p:txBody>
          <a:bodyPr>
            <a:spAutoFit/>
          </a:bodyPr>
          <a:lstStyle/>
          <a:p>
            <a:pPr algn="ctr" fontAlgn="base"/>
            <a:r>
              <a:rPr lang="en-US" sz="2400" dirty="0">
                <a:solidFill>
                  <a:schemeClr val="bg1"/>
                </a:solidFill>
              </a:rPr>
              <a:t>In the latter days you will be able to put it behind you.</a:t>
            </a:r>
          </a:p>
          <a:p>
            <a:pPr algn="ctr" fontAlgn="base"/>
            <a:endParaRPr lang="en-US" sz="2400" dirty="0">
              <a:solidFill>
                <a:schemeClr val="bg1"/>
              </a:solidFill>
            </a:endParaRPr>
          </a:p>
          <a:p>
            <a:pPr algn="ctr" fontAlgn="base"/>
            <a:r>
              <a:rPr lang="en-US" sz="2400" dirty="0">
                <a:solidFill>
                  <a:schemeClr val="bg1"/>
                </a:solidFill>
              </a:rPr>
              <a:t>Why?</a:t>
            </a:r>
          </a:p>
        </p:txBody>
      </p:sp>
      <p:sp>
        <p:nvSpPr>
          <p:cNvPr id="19" name="Rectangle 18"/>
          <p:cNvSpPr/>
          <p:nvPr/>
        </p:nvSpPr>
        <p:spPr>
          <a:xfrm>
            <a:off x="3352800" y="4876801"/>
            <a:ext cx="5562600" cy="1661993"/>
          </a:xfrm>
          <a:prstGeom prst="rect">
            <a:avLst/>
          </a:prstGeom>
        </p:spPr>
        <p:txBody>
          <a:bodyPr wrap="square">
            <a:spAutoFit/>
          </a:bodyPr>
          <a:lstStyle/>
          <a:p>
            <a:pPr fontAlgn="base"/>
            <a:r>
              <a:rPr lang="en-US" dirty="0">
                <a:solidFill>
                  <a:schemeClr val="bg1"/>
                </a:solidFill>
              </a:rPr>
              <a:t>“Scattered Israel’s unfaithfulness—her failure to forsake the ways of Babylon and receive the covenants of Zion—shall be forgiven; Israel’s God will remember her and the promises he able to her. The reproach of her youth, her spiritual sterility, shall be forgotten.”</a:t>
            </a:r>
          </a:p>
          <a:p>
            <a:pPr fontAlgn="base"/>
            <a:r>
              <a:rPr lang="en-US" sz="1200" dirty="0">
                <a:solidFill>
                  <a:schemeClr val="bg1"/>
                </a:solidFill>
              </a:rPr>
              <a:t>JFM and FLM</a:t>
            </a:r>
          </a:p>
        </p:txBody>
      </p:sp>
      <p:pic>
        <p:nvPicPr>
          <p:cNvPr id="133" name="Picture 132">
            <a:extLst>
              <a:ext uri="{FF2B5EF4-FFF2-40B4-BE49-F238E27FC236}">
                <a16:creationId xmlns:a16="http://schemas.microsoft.com/office/drawing/2014/main" id="{8930FCB0-E789-48DB-A729-FCF2BCFFB6CB}"/>
              </a:ext>
            </a:extLst>
          </p:cNvPr>
          <p:cNvPicPr>
            <a:picLocks noChangeAspect="1"/>
          </p:cNvPicPr>
          <p:nvPr/>
        </p:nvPicPr>
        <p:blipFill rotWithShape="1">
          <a:blip r:embed="rId3">
            <a:extLst>
              <a:ext uri="{28A0092B-C50C-407E-A947-70E740481C1C}">
                <a14:useLocalDpi xmlns:a14="http://schemas.microsoft.com/office/drawing/2010/main" val="0"/>
              </a:ext>
            </a:extLst>
          </a:blip>
          <a:srcRect t="1841" b="8439"/>
          <a:stretch/>
        </p:blipFill>
        <p:spPr>
          <a:xfrm>
            <a:off x="1864658" y="5118848"/>
            <a:ext cx="1314730" cy="861530"/>
          </a:xfrm>
          <a:prstGeom prst="rect">
            <a:avLst/>
          </a:prstGeom>
        </p:spPr>
      </p:pic>
      <p:pic>
        <p:nvPicPr>
          <p:cNvPr id="6" name="Picture 2" descr="reload">
            <a:extLst>
              <a:ext uri="{FF2B5EF4-FFF2-40B4-BE49-F238E27FC236}">
                <a16:creationId xmlns:a16="http://schemas.microsoft.com/office/drawing/2014/main" id="{FF7FE30D-F9A3-2686-A1D4-FE392E74D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005" y="1761443"/>
            <a:ext cx="2819399" cy="2819399"/>
          </a:xfrm>
          <a:prstGeom prst="rect">
            <a:avLst/>
          </a:prstGeom>
          <a:noFill/>
          <a:extLst>
            <a:ext uri="{909E8E84-426E-40DD-AFC4-6F175D3DCCD1}">
              <a14:hiddenFill xmlns:a14="http://schemas.microsoft.com/office/drawing/2010/main">
                <a:solidFill>
                  <a:srgbClr val="FFFFFF"/>
                </a:solidFill>
              </a14:hiddenFill>
            </a:ext>
          </a:extLst>
        </p:spPr>
      </p:pic>
      <p:grpSp>
        <p:nvGrpSpPr>
          <p:cNvPr id="153" name="Group 152">
            <a:extLst>
              <a:ext uri="{FF2B5EF4-FFF2-40B4-BE49-F238E27FC236}">
                <a16:creationId xmlns:a16="http://schemas.microsoft.com/office/drawing/2014/main" id="{83128B19-1E25-8ED7-E08F-8E69F0BE3EE3}"/>
              </a:ext>
            </a:extLst>
          </p:cNvPr>
          <p:cNvGrpSpPr/>
          <p:nvPr/>
        </p:nvGrpSpPr>
        <p:grpSpPr>
          <a:xfrm>
            <a:off x="6528518" y="2667000"/>
            <a:ext cx="3780701" cy="1990842"/>
            <a:chOff x="6528518" y="2667000"/>
            <a:chExt cx="3780701" cy="1990842"/>
          </a:xfrm>
        </p:grpSpPr>
        <p:grpSp>
          <p:nvGrpSpPr>
            <p:cNvPr id="28" name="Group 24"/>
            <p:cNvGrpSpPr/>
            <p:nvPr/>
          </p:nvGrpSpPr>
          <p:grpSpPr>
            <a:xfrm>
              <a:off x="7010401" y="2667000"/>
              <a:ext cx="3172011" cy="1692276"/>
              <a:chOff x="5667189" y="2895600"/>
              <a:chExt cx="3172011" cy="1692276"/>
            </a:xfrm>
          </p:grpSpPr>
          <p:grpSp>
            <p:nvGrpSpPr>
              <p:cNvPr id="127" name="Group 11"/>
              <p:cNvGrpSpPr/>
              <p:nvPr/>
            </p:nvGrpSpPr>
            <p:grpSpPr>
              <a:xfrm>
                <a:off x="5667189" y="2895600"/>
                <a:ext cx="3095811" cy="1692276"/>
                <a:chOff x="914400" y="2362200"/>
                <a:chExt cx="5715343" cy="3124200"/>
              </a:xfrm>
            </p:grpSpPr>
            <p:sp>
              <p:nvSpPr>
                <p:cNvPr id="129" name="Rounded Rectangle 128"/>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5363651"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ectangle 17"/>
              <p:cNvSpPr/>
              <p:nvPr/>
            </p:nvSpPr>
            <p:spPr>
              <a:xfrm>
                <a:off x="5715000" y="2971800"/>
                <a:ext cx="3124200" cy="1015663"/>
              </a:xfrm>
              <a:prstGeom prst="rect">
                <a:avLst/>
              </a:prstGeom>
            </p:spPr>
            <p:txBody>
              <a:bodyPr wrap="square">
                <a:spAutoFit/>
              </a:bodyPr>
              <a:lstStyle/>
              <a:p>
                <a:r>
                  <a:rPr lang="en-US" sz="2000" b="1" dirty="0">
                    <a:solidFill>
                      <a:schemeClr val="bg1"/>
                    </a:solidFill>
                  </a:rPr>
                  <a:t>The Lord shows everlasting kindness and mercy to people who return to Him.</a:t>
                </a:r>
                <a:r>
                  <a:rPr lang="en-US" sz="2000" dirty="0">
                    <a:solidFill>
                      <a:schemeClr val="bg1"/>
                    </a:solidFill>
                  </a:rPr>
                  <a:t> </a:t>
                </a:r>
              </a:p>
            </p:txBody>
          </p:sp>
        </p:grpSp>
        <p:grpSp>
          <p:nvGrpSpPr>
            <p:cNvPr id="8" name="Group 7">
              <a:extLst>
                <a:ext uri="{FF2B5EF4-FFF2-40B4-BE49-F238E27FC236}">
                  <a16:creationId xmlns:a16="http://schemas.microsoft.com/office/drawing/2014/main" id="{3401225C-DF67-3371-4586-892AB6A9E5B9}"/>
                </a:ext>
              </a:extLst>
            </p:cNvPr>
            <p:cNvGrpSpPr/>
            <p:nvPr/>
          </p:nvGrpSpPr>
          <p:grpSpPr>
            <a:xfrm rot="16513469">
              <a:off x="6531980" y="3890887"/>
              <a:ext cx="685237" cy="692162"/>
              <a:chOff x="1081520" y="1317659"/>
              <a:chExt cx="3663722" cy="3700747"/>
            </a:xfrm>
            <a:solidFill>
              <a:schemeClr val="accent6">
                <a:lumMod val="60000"/>
                <a:lumOff val="40000"/>
              </a:schemeClr>
            </a:solidFill>
          </p:grpSpPr>
          <p:sp>
            <p:nvSpPr>
              <p:cNvPr id="9" name="Moon 8">
                <a:extLst>
                  <a:ext uri="{FF2B5EF4-FFF2-40B4-BE49-F238E27FC236}">
                    <a16:creationId xmlns:a16="http://schemas.microsoft.com/office/drawing/2014/main" id="{A0822C7C-AE4D-BB3C-B6C7-339975D54748}"/>
                  </a:ext>
                </a:extLst>
              </p:cNvPr>
              <p:cNvSpPr/>
              <p:nvPr/>
            </p:nvSpPr>
            <p:spPr>
              <a:xfrm rot="17033457">
                <a:off x="1922781" y="1470059"/>
                <a:ext cx="1981200" cy="3663722"/>
              </a:xfrm>
              <a:prstGeom prst="moon">
                <a:avLst>
                  <a:gd name="adj" fmla="val 7203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ABDF7573-B0CC-EFA6-83A0-D2DACE03F2AF}"/>
                  </a:ext>
                </a:extLst>
              </p:cNvPr>
              <p:cNvSpPr/>
              <p:nvPr/>
            </p:nvSpPr>
            <p:spPr>
              <a:xfrm rot="2370537">
                <a:off x="1624901" y="1354684"/>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a:extLst>
                  <a:ext uri="{FF2B5EF4-FFF2-40B4-BE49-F238E27FC236}">
                    <a16:creationId xmlns:a16="http://schemas.microsoft.com/office/drawing/2014/main" id="{0D386364-06E2-ACE6-90E0-DDDE63392C16}"/>
                  </a:ext>
                </a:extLst>
              </p:cNvPr>
              <p:cNvSpPr/>
              <p:nvPr/>
            </p:nvSpPr>
            <p:spPr>
              <a:xfrm rot="20194000">
                <a:off x="1770381" y="1317659"/>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45">
                <a:extLst>
                  <a:ext uri="{FF2B5EF4-FFF2-40B4-BE49-F238E27FC236}">
                    <a16:creationId xmlns:a16="http://schemas.microsoft.com/office/drawing/2014/main" id="{BBEAD557-6ACC-F608-BA41-B39D117D19CA}"/>
                  </a:ext>
                </a:extLst>
              </p:cNvPr>
              <p:cNvSpPr/>
              <p:nvPr/>
            </p:nvSpPr>
            <p:spPr>
              <a:xfrm>
                <a:off x="1905000" y="2286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46">
                <a:extLst>
                  <a:ext uri="{FF2B5EF4-FFF2-40B4-BE49-F238E27FC236}">
                    <a16:creationId xmlns:a16="http://schemas.microsoft.com/office/drawing/2014/main" id="{069A9A2B-DC1A-AF35-40AE-265B1575BF57}"/>
                  </a:ext>
                </a:extLst>
              </p:cNvPr>
              <p:cNvSpPr/>
              <p:nvPr/>
            </p:nvSpPr>
            <p:spPr>
              <a:xfrm rot="4034288">
                <a:off x="1676400" y="2667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47">
                <a:extLst>
                  <a:ext uri="{FF2B5EF4-FFF2-40B4-BE49-F238E27FC236}">
                    <a16:creationId xmlns:a16="http://schemas.microsoft.com/office/drawing/2014/main" id="{9C806D7E-CE41-F6F9-A8AC-8FE73AA45214}"/>
                  </a:ext>
                </a:extLst>
              </p:cNvPr>
              <p:cNvSpPr/>
              <p:nvPr/>
            </p:nvSpPr>
            <p:spPr>
              <a:xfrm rot="19106364">
                <a:off x="1319814" y="2236758"/>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A7016A4-F61D-FC5B-BEEA-1FA0C947F1B1}"/>
                  </a:ext>
                </a:extLst>
              </p:cNvPr>
              <p:cNvSpPr/>
              <p:nvPr/>
            </p:nvSpPr>
            <p:spPr>
              <a:xfrm>
                <a:off x="1641423" y="2133600"/>
                <a:ext cx="2362200" cy="205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B572314-1F5F-43FD-8969-A5F44AAA1AA4}"/>
                </a:ext>
              </a:extLst>
            </p:cNvPr>
            <p:cNvGrpSpPr/>
            <p:nvPr/>
          </p:nvGrpSpPr>
          <p:grpSpPr>
            <a:xfrm rot="16513469">
              <a:off x="7030890" y="4018537"/>
              <a:ext cx="636091" cy="642519"/>
              <a:chOff x="1081520" y="1317659"/>
              <a:chExt cx="3663722" cy="3700747"/>
            </a:xfrm>
            <a:solidFill>
              <a:schemeClr val="accent6">
                <a:lumMod val="60000"/>
                <a:lumOff val="40000"/>
              </a:schemeClr>
            </a:solidFill>
          </p:grpSpPr>
          <p:sp>
            <p:nvSpPr>
              <p:cNvPr id="24" name="Moon 23">
                <a:extLst>
                  <a:ext uri="{FF2B5EF4-FFF2-40B4-BE49-F238E27FC236}">
                    <a16:creationId xmlns:a16="http://schemas.microsoft.com/office/drawing/2014/main" id="{E72790E4-C840-6958-9890-BB903C805945}"/>
                  </a:ext>
                </a:extLst>
              </p:cNvPr>
              <p:cNvSpPr/>
              <p:nvPr/>
            </p:nvSpPr>
            <p:spPr>
              <a:xfrm rot="17033457">
                <a:off x="1922781" y="1470059"/>
                <a:ext cx="1981200" cy="3663722"/>
              </a:xfrm>
              <a:prstGeom prst="moon">
                <a:avLst>
                  <a:gd name="adj" fmla="val 7203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2EB753C4-3318-18D6-FA88-E1A46945F539}"/>
                  </a:ext>
                </a:extLst>
              </p:cNvPr>
              <p:cNvSpPr/>
              <p:nvPr/>
            </p:nvSpPr>
            <p:spPr>
              <a:xfrm rot="2370537">
                <a:off x="1624901" y="1354684"/>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2D0906C2-41B5-8CD6-640B-D138570A5E11}"/>
                  </a:ext>
                </a:extLst>
              </p:cNvPr>
              <p:cNvSpPr/>
              <p:nvPr/>
            </p:nvSpPr>
            <p:spPr>
              <a:xfrm rot="20194000">
                <a:off x="1770381" y="1317659"/>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45">
                <a:extLst>
                  <a:ext uri="{FF2B5EF4-FFF2-40B4-BE49-F238E27FC236}">
                    <a16:creationId xmlns:a16="http://schemas.microsoft.com/office/drawing/2014/main" id="{7B6CD86B-110C-B3E9-484F-B2A3D523BA09}"/>
                  </a:ext>
                </a:extLst>
              </p:cNvPr>
              <p:cNvSpPr/>
              <p:nvPr/>
            </p:nvSpPr>
            <p:spPr>
              <a:xfrm>
                <a:off x="1905000" y="2286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 Diagonal Corner Rectangle 46">
                <a:extLst>
                  <a:ext uri="{FF2B5EF4-FFF2-40B4-BE49-F238E27FC236}">
                    <a16:creationId xmlns:a16="http://schemas.microsoft.com/office/drawing/2014/main" id="{763D82A5-5A9E-6CA8-A1D4-23C7E826A54C}"/>
                  </a:ext>
                </a:extLst>
              </p:cNvPr>
              <p:cNvSpPr/>
              <p:nvPr/>
            </p:nvSpPr>
            <p:spPr>
              <a:xfrm rot="4034288">
                <a:off x="1676400" y="2667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47">
                <a:extLst>
                  <a:ext uri="{FF2B5EF4-FFF2-40B4-BE49-F238E27FC236}">
                    <a16:creationId xmlns:a16="http://schemas.microsoft.com/office/drawing/2014/main" id="{B6D5B909-0BF4-88FA-0554-2CBC73C2FBD4}"/>
                  </a:ext>
                </a:extLst>
              </p:cNvPr>
              <p:cNvSpPr/>
              <p:nvPr/>
            </p:nvSpPr>
            <p:spPr>
              <a:xfrm rot="19106364">
                <a:off x="1319814" y="2236758"/>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CD88153-B13C-C71F-E664-C7C83A064A48}"/>
                  </a:ext>
                </a:extLst>
              </p:cNvPr>
              <p:cNvSpPr/>
              <p:nvPr/>
            </p:nvSpPr>
            <p:spPr>
              <a:xfrm>
                <a:off x="1641423" y="2133600"/>
                <a:ext cx="2362200" cy="205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2301D6F9-AAFB-7A58-1967-E946B9661B2B}"/>
                </a:ext>
              </a:extLst>
            </p:cNvPr>
            <p:cNvGrpSpPr/>
            <p:nvPr/>
          </p:nvGrpSpPr>
          <p:grpSpPr>
            <a:xfrm rot="16513469">
              <a:off x="9255762" y="3888721"/>
              <a:ext cx="596549" cy="602578"/>
              <a:chOff x="1081520" y="1317659"/>
              <a:chExt cx="3663722" cy="3700747"/>
            </a:xfrm>
            <a:solidFill>
              <a:schemeClr val="accent6">
                <a:lumMod val="60000"/>
                <a:lumOff val="40000"/>
              </a:schemeClr>
            </a:solidFill>
          </p:grpSpPr>
          <p:sp>
            <p:nvSpPr>
              <p:cNvPr id="138" name="Moon 137">
                <a:extLst>
                  <a:ext uri="{FF2B5EF4-FFF2-40B4-BE49-F238E27FC236}">
                    <a16:creationId xmlns:a16="http://schemas.microsoft.com/office/drawing/2014/main" id="{F8B4F14F-C1BE-7F32-C984-AB4A1B11E3D3}"/>
                  </a:ext>
                </a:extLst>
              </p:cNvPr>
              <p:cNvSpPr/>
              <p:nvPr/>
            </p:nvSpPr>
            <p:spPr>
              <a:xfrm rot="17033457">
                <a:off x="1922781" y="1470059"/>
                <a:ext cx="1981200" cy="3663722"/>
              </a:xfrm>
              <a:prstGeom prst="moon">
                <a:avLst>
                  <a:gd name="adj" fmla="val 7203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a:extLst>
                  <a:ext uri="{FF2B5EF4-FFF2-40B4-BE49-F238E27FC236}">
                    <a16:creationId xmlns:a16="http://schemas.microsoft.com/office/drawing/2014/main" id="{B0C380ED-7721-4CF4-1AC1-2C82866A41CA}"/>
                  </a:ext>
                </a:extLst>
              </p:cNvPr>
              <p:cNvSpPr/>
              <p:nvPr/>
            </p:nvSpPr>
            <p:spPr>
              <a:xfrm rot="2370537">
                <a:off x="1624901" y="1354684"/>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2E75775D-8CC2-E17A-6202-0112FFE44F7E}"/>
                  </a:ext>
                </a:extLst>
              </p:cNvPr>
              <p:cNvSpPr/>
              <p:nvPr/>
            </p:nvSpPr>
            <p:spPr>
              <a:xfrm rot="20194000">
                <a:off x="1770381" y="1317659"/>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 Diagonal Corner Rectangle 45">
                <a:extLst>
                  <a:ext uri="{FF2B5EF4-FFF2-40B4-BE49-F238E27FC236}">
                    <a16:creationId xmlns:a16="http://schemas.microsoft.com/office/drawing/2014/main" id="{66E005DC-6509-5AD0-0D25-FACF1705799D}"/>
                  </a:ext>
                </a:extLst>
              </p:cNvPr>
              <p:cNvSpPr/>
              <p:nvPr/>
            </p:nvSpPr>
            <p:spPr>
              <a:xfrm>
                <a:off x="1905000" y="2286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 Diagonal Corner Rectangle 46">
                <a:extLst>
                  <a:ext uri="{FF2B5EF4-FFF2-40B4-BE49-F238E27FC236}">
                    <a16:creationId xmlns:a16="http://schemas.microsoft.com/office/drawing/2014/main" id="{F58A8CF7-9F19-0096-33D5-A70D1DED3C6E}"/>
                  </a:ext>
                </a:extLst>
              </p:cNvPr>
              <p:cNvSpPr/>
              <p:nvPr/>
            </p:nvSpPr>
            <p:spPr>
              <a:xfrm rot="4034288">
                <a:off x="1676400" y="2667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 Diagonal Corner Rectangle 47">
                <a:extLst>
                  <a:ext uri="{FF2B5EF4-FFF2-40B4-BE49-F238E27FC236}">
                    <a16:creationId xmlns:a16="http://schemas.microsoft.com/office/drawing/2014/main" id="{5B7679E7-D884-4751-21A9-22E356B94708}"/>
                  </a:ext>
                </a:extLst>
              </p:cNvPr>
              <p:cNvSpPr/>
              <p:nvPr/>
            </p:nvSpPr>
            <p:spPr>
              <a:xfrm rot="19106364">
                <a:off x="1319814" y="2236758"/>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199CFDB-F560-3B4F-2165-846BB1566FA4}"/>
                  </a:ext>
                </a:extLst>
              </p:cNvPr>
              <p:cNvSpPr/>
              <p:nvPr/>
            </p:nvSpPr>
            <p:spPr>
              <a:xfrm>
                <a:off x="1641423" y="2133600"/>
                <a:ext cx="2362200" cy="205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4A272085-12A7-879F-1515-1784C3DD612D}"/>
                </a:ext>
              </a:extLst>
            </p:cNvPr>
            <p:cNvGrpSpPr/>
            <p:nvPr/>
          </p:nvGrpSpPr>
          <p:grpSpPr>
            <a:xfrm rot="16513469">
              <a:off x="9582124" y="3806074"/>
              <a:ext cx="723440" cy="730751"/>
              <a:chOff x="1081520" y="1317659"/>
              <a:chExt cx="3663722" cy="3700747"/>
            </a:xfrm>
            <a:solidFill>
              <a:schemeClr val="accent6">
                <a:lumMod val="60000"/>
                <a:lumOff val="40000"/>
              </a:schemeClr>
            </a:solidFill>
          </p:grpSpPr>
          <p:sp>
            <p:nvSpPr>
              <p:cNvPr id="146" name="Moon 145">
                <a:extLst>
                  <a:ext uri="{FF2B5EF4-FFF2-40B4-BE49-F238E27FC236}">
                    <a16:creationId xmlns:a16="http://schemas.microsoft.com/office/drawing/2014/main" id="{38136D21-D228-10BA-EE01-2074108CEB1B}"/>
                  </a:ext>
                </a:extLst>
              </p:cNvPr>
              <p:cNvSpPr/>
              <p:nvPr/>
            </p:nvSpPr>
            <p:spPr>
              <a:xfrm rot="17033457">
                <a:off x="1922781" y="1470059"/>
                <a:ext cx="1981200" cy="3663722"/>
              </a:xfrm>
              <a:prstGeom prst="moon">
                <a:avLst>
                  <a:gd name="adj" fmla="val 7203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BDC95274-3B79-5BB6-577F-79036BED61D8}"/>
                  </a:ext>
                </a:extLst>
              </p:cNvPr>
              <p:cNvSpPr/>
              <p:nvPr/>
            </p:nvSpPr>
            <p:spPr>
              <a:xfrm rot="2370537">
                <a:off x="1624901" y="1354684"/>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33AAC209-0209-656C-ECC2-DC18FDF7A0BB}"/>
                  </a:ext>
                </a:extLst>
              </p:cNvPr>
              <p:cNvSpPr/>
              <p:nvPr/>
            </p:nvSpPr>
            <p:spPr>
              <a:xfrm rot="20194000">
                <a:off x="1770381" y="1317659"/>
                <a:ext cx="1981200" cy="3663722"/>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 Diagonal Corner Rectangle 45">
                <a:extLst>
                  <a:ext uri="{FF2B5EF4-FFF2-40B4-BE49-F238E27FC236}">
                    <a16:creationId xmlns:a16="http://schemas.microsoft.com/office/drawing/2014/main" id="{30BC2687-3B60-48D0-0174-CE1BC8F3693E}"/>
                  </a:ext>
                </a:extLst>
              </p:cNvPr>
              <p:cNvSpPr/>
              <p:nvPr/>
            </p:nvSpPr>
            <p:spPr>
              <a:xfrm>
                <a:off x="1905000" y="2286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 Diagonal Corner Rectangle 46">
                <a:extLst>
                  <a:ext uri="{FF2B5EF4-FFF2-40B4-BE49-F238E27FC236}">
                    <a16:creationId xmlns:a16="http://schemas.microsoft.com/office/drawing/2014/main" id="{DAB9CA37-6E2F-8DC5-0A45-84879CC0FC70}"/>
                  </a:ext>
                </a:extLst>
              </p:cNvPr>
              <p:cNvSpPr/>
              <p:nvPr/>
            </p:nvSpPr>
            <p:spPr>
              <a:xfrm rot="4034288">
                <a:off x="1676400" y="2667000"/>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 Diagonal Corner Rectangle 47">
                <a:extLst>
                  <a:ext uri="{FF2B5EF4-FFF2-40B4-BE49-F238E27FC236}">
                    <a16:creationId xmlns:a16="http://schemas.microsoft.com/office/drawing/2014/main" id="{4C5917F4-792A-931F-DA90-A7B913C2B857}"/>
                  </a:ext>
                </a:extLst>
              </p:cNvPr>
              <p:cNvSpPr/>
              <p:nvPr/>
            </p:nvSpPr>
            <p:spPr>
              <a:xfrm rot="19106364">
                <a:off x="1319814" y="2236758"/>
                <a:ext cx="2209800" cy="137160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10664A50-BB4B-D749-DE97-C71AB31786F6}"/>
                  </a:ext>
                </a:extLst>
              </p:cNvPr>
              <p:cNvSpPr/>
              <p:nvPr/>
            </p:nvSpPr>
            <p:spPr>
              <a:xfrm>
                <a:off x="1641423" y="2133600"/>
                <a:ext cx="2362200" cy="2057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08"/>
            <p:cNvGrpSpPr/>
            <p:nvPr/>
          </p:nvGrpSpPr>
          <p:grpSpPr>
            <a:xfrm>
              <a:off x="6989952" y="4007001"/>
              <a:ext cx="304800" cy="307984"/>
              <a:chOff x="2362199" y="4953000"/>
              <a:chExt cx="881056" cy="890259"/>
            </a:xfrm>
          </p:grpSpPr>
          <p:sp>
            <p:nvSpPr>
              <p:cNvPr id="88" name="Oval 87"/>
              <p:cNvSpPr/>
              <p:nvPr/>
            </p:nvSpPr>
            <p:spPr>
              <a:xfrm>
                <a:off x="2393498" y="4953000"/>
                <a:ext cx="790680" cy="89025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ardrop 88"/>
              <p:cNvSpPr/>
              <p:nvPr/>
            </p:nvSpPr>
            <p:spPr>
              <a:xfrm rot="14056254">
                <a:off x="2241504" y="5145583"/>
                <a:ext cx="619302" cy="377911"/>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ardrop 89"/>
              <p:cNvSpPr/>
              <p:nvPr/>
            </p:nvSpPr>
            <p:spPr>
              <a:xfrm rot="7543746" flipH="1">
                <a:off x="2743149" y="5147798"/>
                <a:ext cx="626730" cy="373482"/>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475293" y="5016590"/>
                <a:ext cx="599826" cy="82666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08"/>
            <p:cNvGrpSpPr/>
            <p:nvPr/>
          </p:nvGrpSpPr>
          <p:grpSpPr>
            <a:xfrm rot="927094">
              <a:off x="7397128" y="4157302"/>
              <a:ext cx="304800" cy="307984"/>
              <a:chOff x="2362199" y="4953000"/>
              <a:chExt cx="881056" cy="890259"/>
            </a:xfrm>
          </p:grpSpPr>
          <p:sp>
            <p:nvSpPr>
              <p:cNvPr id="84" name="Oval 83"/>
              <p:cNvSpPr/>
              <p:nvPr/>
            </p:nvSpPr>
            <p:spPr>
              <a:xfrm>
                <a:off x="2393498" y="4953000"/>
                <a:ext cx="790680" cy="89025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ardrop 84"/>
              <p:cNvSpPr/>
              <p:nvPr/>
            </p:nvSpPr>
            <p:spPr>
              <a:xfrm rot="14056254">
                <a:off x="2241504" y="5145583"/>
                <a:ext cx="619302" cy="377911"/>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ardrop 85"/>
              <p:cNvSpPr/>
              <p:nvPr/>
            </p:nvSpPr>
            <p:spPr>
              <a:xfrm rot="7543746" flipH="1">
                <a:off x="2743149" y="5147798"/>
                <a:ext cx="626730" cy="373482"/>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475293" y="5016590"/>
                <a:ext cx="599826" cy="82666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08"/>
            <p:cNvGrpSpPr/>
            <p:nvPr/>
          </p:nvGrpSpPr>
          <p:grpSpPr>
            <a:xfrm rot="21236842">
              <a:off x="6603891" y="4114800"/>
              <a:ext cx="226236" cy="228599"/>
              <a:chOff x="2362199" y="4953000"/>
              <a:chExt cx="881056" cy="890259"/>
            </a:xfrm>
          </p:grpSpPr>
          <p:sp>
            <p:nvSpPr>
              <p:cNvPr id="80" name="Oval 79"/>
              <p:cNvSpPr/>
              <p:nvPr/>
            </p:nvSpPr>
            <p:spPr>
              <a:xfrm>
                <a:off x="2393498" y="4953000"/>
                <a:ext cx="790680" cy="89025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ardrop 80"/>
              <p:cNvSpPr/>
              <p:nvPr/>
            </p:nvSpPr>
            <p:spPr>
              <a:xfrm rot="14056254">
                <a:off x="2241504" y="5145583"/>
                <a:ext cx="619302" cy="377911"/>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ardrop 81"/>
              <p:cNvSpPr/>
              <p:nvPr/>
            </p:nvSpPr>
            <p:spPr>
              <a:xfrm rot="7543746" flipH="1">
                <a:off x="2743149" y="5147798"/>
                <a:ext cx="626730" cy="373482"/>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475293" y="5016590"/>
                <a:ext cx="599826" cy="82666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08"/>
            <p:cNvGrpSpPr/>
            <p:nvPr/>
          </p:nvGrpSpPr>
          <p:grpSpPr>
            <a:xfrm>
              <a:off x="9631457" y="4000644"/>
              <a:ext cx="228600" cy="230988"/>
              <a:chOff x="2362199" y="4953000"/>
              <a:chExt cx="881056" cy="890259"/>
            </a:xfrm>
          </p:grpSpPr>
          <p:sp>
            <p:nvSpPr>
              <p:cNvPr id="35" name="Oval 34"/>
              <p:cNvSpPr/>
              <p:nvPr/>
            </p:nvSpPr>
            <p:spPr>
              <a:xfrm>
                <a:off x="2393498" y="4953000"/>
                <a:ext cx="790680" cy="89025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rot="14056254">
                <a:off x="2241504" y="5145583"/>
                <a:ext cx="619302" cy="377911"/>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ardrop 37"/>
              <p:cNvSpPr/>
              <p:nvPr/>
            </p:nvSpPr>
            <p:spPr>
              <a:xfrm rot="7543746" flipH="1">
                <a:off x="2743149" y="5147798"/>
                <a:ext cx="626730" cy="373482"/>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475293" y="5016590"/>
                <a:ext cx="599826" cy="82666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89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469E2BD-7EB0-45ED-BBE7-108074AE9F4A}"/>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37" name="Rectangle 36"/>
          <p:cNvSpPr/>
          <p:nvPr/>
        </p:nvSpPr>
        <p:spPr>
          <a:xfrm>
            <a:off x="1676400" y="914401"/>
            <a:ext cx="4038600" cy="830997"/>
          </a:xfrm>
          <a:prstGeom prst="rect">
            <a:avLst/>
          </a:prstGeom>
        </p:spPr>
        <p:txBody>
          <a:bodyPr wrap="square">
            <a:spAutoFit/>
          </a:bodyPr>
          <a:lstStyle/>
          <a:p>
            <a:pPr algn="ctr" fontAlgn="base"/>
            <a:r>
              <a:rPr lang="en-US" sz="2400" dirty="0">
                <a:solidFill>
                  <a:schemeClr val="bg1"/>
                </a:solidFill>
              </a:rPr>
              <a:t>The Savior is the Bridegroom—the Lord of Hosts</a:t>
            </a:r>
          </a:p>
        </p:txBody>
      </p:sp>
      <p:grpSp>
        <p:nvGrpSpPr>
          <p:cNvPr id="2" name="Group 65"/>
          <p:cNvGrpSpPr/>
          <p:nvPr/>
        </p:nvGrpSpPr>
        <p:grpSpPr>
          <a:xfrm>
            <a:off x="10443883" y="5961530"/>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22:5-8</a:t>
              </a:r>
            </a:p>
          </p:txBody>
        </p:sp>
      </p:grpSp>
      <p:sp>
        <p:nvSpPr>
          <p:cNvPr id="11" name="TextBox 10"/>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Thy Maker-Husband-Bridegroom</a:t>
            </a:r>
          </a:p>
        </p:txBody>
      </p:sp>
      <p:grpSp>
        <p:nvGrpSpPr>
          <p:cNvPr id="4" name="Group 65"/>
          <p:cNvGrpSpPr/>
          <p:nvPr/>
        </p:nvGrpSpPr>
        <p:grpSpPr>
          <a:xfrm>
            <a:off x="291353" y="5961530"/>
            <a:ext cx="1447800" cy="725261"/>
            <a:chOff x="7803776"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54:5-8</a:t>
              </a:r>
            </a:p>
          </p:txBody>
        </p:sp>
      </p:grpSp>
      <p:sp>
        <p:nvSpPr>
          <p:cNvPr id="18" name="Rectangle 17"/>
          <p:cNvSpPr/>
          <p:nvPr/>
        </p:nvSpPr>
        <p:spPr>
          <a:xfrm>
            <a:off x="6524946" y="966628"/>
            <a:ext cx="4572000" cy="1323439"/>
          </a:xfrm>
          <a:prstGeom prst="rect">
            <a:avLst/>
          </a:prstGeom>
        </p:spPr>
        <p:txBody>
          <a:bodyPr>
            <a:spAutoFit/>
          </a:bodyPr>
          <a:lstStyle/>
          <a:p>
            <a:pPr fontAlgn="base"/>
            <a:r>
              <a:rPr lang="en-US" sz="2000" dirty="0">
                <a:solidFill>
                  <a:schemeClr val="bg1"/>
                </a:solidFill>
              </a:rPr>
              <a:t>Hid my face = When the Savior was rejected He withdrew His Spirit—for a little moment</a:t>
            </a:r>
          </a:p>
          <a:p>
            <a:pPr fontAlgn="base"/>
            <a:r>
              <a:rPr lang="en-US" sz="2000" dirty="0">
                <a:solidFill>
                  <a:schemeClr val="bg1"/>
                </a:solidFill>
              </a:rPr>
              <a:t>The Lord’s mercy is every lasting</a:t>
            </a:r>
          </a:p>
        </p:txBody>
      </p:sp>
      <p:sp>
        <p:nvSpPr>
          <p:cNvPr id="19" name="Rectangle 18"/>
          <p:cNvSpPr/>
          <p:nvPr/>
        </p:nvSpPr>
        <p:spPr>
          <a:xfrm>
            <a:off x="1905000" y="3352800"/>
            <a:ext cx="5562600" cy="2200602"/>
          </a:xfrm>
          <a:prstGeom prst="rect">
            <a:avLst/>
          </a:prstGeom>
        </p:spPr>
        <p:txBody>
          <a:bodyPr wrap="square">
            <a:spAutoFit/>
          </a:bodyPr>
          <a:lstStyle/>
          <a:p>
            <a:pPr fontAlgn="base"/>
            <a:r>
              <a:rPr lang="en-US" dirty="0">
                <a:solidFill>
                  <a:schemeClr val="bg1"/>
                </a:solidFill>
              </a:rPr>
              <a:t>Prior to His Second Coming and the final gathering</a:t>
            </a:r>
          </a:p>
          <a:p>
            <a:pPr fontAlgn="base"/>
            <a:r>
              <a:rPr lang="en-US" dirty="0">
                <a:solidFill>
                  <a:schemeClr val="bg1"/>
                </a:solidFill>
              </a:rPr>
              <a:t>Israel will experience a brief abandonment</a:t>
            </a:r>
          </a:p>
          <a:p>
            <a:pPr fontAlgn="base"/>
            <a:endParaRPr lang="en-US" dirty="0">
              <a:solidFill>
                <a:schemeClr val="bg1"/>
              </a:solidFill>
            </a:endParaRPr>
          </a:p>
          <a:p>
            <a:pPr fontAlgn="base"/>
            <a:r>
              <a:rPr lang="en-US" dirty="0">
                <a:solidFill>
                  <a:schemeClr val="bg1"/>
                </a:solidFill>
              </a:rPr>
              <a:t>A possible prophecy may refer to the restoration of the gospel as well as the “period just before the Second Coming when the Jews seem abandoned by God as the armies of Armageddon come against them.”</a:t>
            </a:r>
          </a:p>
          <a:p>
            <a:pPr fontAlgn="base"/>
            <a:r>
              <a:rPr lang="en-US" sz="1100" dirty="0">
                <a:solidFill>
                  <a:schemeClr val="bg1"/>
                </a:solidFill>
              </a:rPr>
              <a:t>Victor L. Ludlow</a:t>
            </a:r>
          </a:p>
        </p:txBody>
      </p:sp>
      <p:sp>
        <p:nvSpPr>
          <p:cNvPr id="127" name="Rectangle 126"/>
          <p:cNvSpPr/>
          <p:nvPr/>
        </p:nvSpPr>
        <p:spPr>
          <a:xfrm>
            <a:off x="1828800" y="2057401"/>
            <a:ext cx="3581400" cy="461665"/>
          </a:xfrm>
          <a:prstGeom prst="rect">
            <a:avLst/>
          </a:prstGeom>
        </p:spPr>
        <p:txBody>
          <a:bodyPr wrap="square">
            <a:spAutoFit/>
          </a:bodyPr>
          <a:lstStyle/>
          <a:p>
            <a:pPr algn="ctr" fontAlgn="base"/>
            <a:r>
              <a:rPr lang="en-US" sz="2400" dirty="0">
                <a:solidFill>
                  <a:schemeClr val="bg1"/>
                </a:solidFill>
              </a:rPr>
              <a:t>The Bride is the Church</a:t>
            </a:r>
          </a:p>
        </p:txBody>
      </p:sp>
      <p:pic>
        <p:nvPicPr>
          <p:cNvPr id="7" name="Picture 6">
            <a:extLst>
              <a:ext uri="{FF2B5EF4-FFF2-40B4-BE49-F238E27FC236}">
                <a16:creationId xmlns:a16="http://schemas.microsoft.com/office/drawing/2014/main" id="{ADC99AA1-9761-40D5-B90A-2AD7A733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903" y="2785222"/>
            <a:ext cx="2405343" cy="3084499"/>
          </a:xfrm>
          <a:prstGeom prst="rect">
            <a:avLst/>
          </a:prstGeom>
        </p:spPr>
      </p:pic>
      <p:pic>
        <p:nvPicPr>
          <p:cNvPr id="8" name="Picture 7">
            <a:extLst>
              <a:ext uri="{FF2B5EF4-FFF2-40B4-BE49-F238E27FC236}">
                <a16:creationId xmlns:a16="http://schemas.microsoft.com/office/drawing/2014/main" id="{50B121A1-6C51-F474-376A-4F55CB305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49" y="3803596"/>
            <a:ext cx="952500" cy="1047750"/>
          </a:xfrm>
          <a:prstGeom prst="rect">
            <a:avLst/>
          </a:prstGeom>
        </p:spPr>
      </p:pic>
    </p:spTree>
    <p:extLst>
      <p:ext uri="{BB962C8B-B14F-4D97-AF65-F5344CB8AC3E}">
        <p14:creationId xmlns:p14="http://schemas.microsoft.com/office/powerpoint/2010/main" val="30873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469E2BD-7EB0-45ED-BBE7-108074AE9F4A}"/>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6" name="Rectangle 5">
            <a:extLst>
              <a:ext uri="{FF2B5EF4-FFF2-40B4-BE49-F238E27FC236}">
                <a16:creationId xmlns:a16="http://schemas.microsoft.com/office/drawing/2014/main" id="{4D4A3078-95B0-4FFE-8E03-5B7470EA6E9D}"/>
              </a:ext>
            </a:extLst>
          </p:cNvPr>
          <p:cNvSpPr/>
          <p:nvPr/>
        </p:nvSpPr>
        <p:spPr>
          <a:xfrm>
            <a:off x="510989" y="618582"/>
            <a:ext cx="6096000" cy="923330"/>
          </a:xfrm>
          <a:prstGeom prst="rect">
            <a:avLst/>
          </a:prstGeom>
        </p:spPr>
        <p:txBody>
          <a:bodyPr>
            <a:spAutoFit/>
          </a:bodyPr>
          <a:lstStyle/>
          <a:p>
            <a:r>
              <a:rPr lang="en-US" dirty="0">
                <a:solidFill>
                  <a:schemeClr val="bg1"/>
                </a:solidFill>
                <a:latin typeface="Abadi" panose="020B0604020104020204" pitchFamily="34" charset="0"/>
              </a:rPr>
              <a:t>“Even though there has been barrenness and sometimes unfaithfulness, yet will the husband (Christ) reclaim and redeem his bride (Israel). …</a:t>
            </a:r>
            <a:endParaRPr lang="en-US" dirty="0">
              <a:solidFill>
                <a:schemeClr val="bg1"/>
              </a:solidFill>
            </a:endParaRPr>
          </a:p>
        </p:txBody>
      </p:sp>
      <p:sp>
        <p:nvSpPr>
          <p:cNvPr id="8" name="Rectangle 7">
            <a:extLst>
              <a:ext uri="{FF2B5EF4-FFF2-40B4-BE49-F238E27FC236}">
                <a16:creationId xmlns:a16="http://schemas.microsoft.com/office/drawing/2014/main" id="{E17B36CE-0C38-497A-8912-8DED90EE2D31}"/>
              </a:ext>
            </a:extLst>
          </p:cNvPr>
          <p:cNvSpPr/>
          <p:nvPr/>
        </p:nvSpPr>
        <p:spPr>
          <a:xfrm>
            <a:off x="5719483" y="1555848"/>
            <a:ext cx="6096000" cy="1200329"/>
          </a:xfrm>
          <a:prstGeom prst="rect">
            <a:avLst/>
          </a:prstGeom>
        </p:spPr>
        <p:txBody>
          <a:bodyPr>
            <a:spAutoFit/>
          </a:bodyPr>
          <a:lstStyle/>
          <a:p>
            <a:r>
              <a:rPr lang="en-US" dirty="0">
                <a:solidFill>
                  <a:schemeClr val="bg1"/>
                </a:solidFill>
                <a:latin typeface="Abadi" panose="020B0604020104020204" pitchFamily="34" charset="0"/>
              </a:rPr>
              <a:t>“… Christ has, on occasion, been rightfully angry with backsliding Israel, but that has always been brief and temporary—‘a small moment.’ Compassion and mercy always return and prevail in a most reassuring way. </a:t>
            </a:r>
            <a:endParaRPr lang="en-US" dirty="0">
              <a:solidFill>
                <a:schemeClr val="bg1"/>
              </a:solidFill>
            </a:endParaRPr>
          </a:p>
        </p:txBody>
      </p:sp>
      <p:sp>
        <p:nvSpPr>
          <p:cNvPr id="9" name="Rectangle 8">
            <a:extLst>
              <a:ext uri="{FF2B5EF4-FFF2-40B4-BE49-F238E27FC236}">
                <a16:creationId xmlns:a16="http://schemas.microsoft.com/office/drawing/2014/main" id="{BEEE2920-C998-4BB5-A65E-627E06833051}"/>
              </a:ext>
            </a:extLst>
          </p:cNvPr>
          <p:cNvSpPr/>
          <p:nvPr/>
        </p:nvSpPr>
        <p:spPr>
          <a:xfrm>
            <a:off x="484095" y="4613720"/>
            <a:ext cx="6096000" cy="1754326"/>
          </a:xfrm>
          <a:prstGeom prst="rect">
            <a:avLst/>
          </a:prstGeom>
        </p:spPr>
        <p:txBody>
          <a:bodyPr>
            <a:spAutoFit/>
          </a:bodyPr>
          <a:lstStyle/>
          <a:p>
            <a:r>
              <a:rPr lang="en-US" dirty="0">
                <a:solidFill>
                  <a:schemeClr val="bg1"/>
                </a:solidFill>
                <a:latin typeface="Abadi" panose="020B0604020104020204" pitchFamily="34" charset="0"/>
              </a:rPr>
              <a:t>The mountains and the hills may disappear. The water of the great seas may dry up. The least likely things in the world may happen, but the Lord’s kindness and peace will never be taken from his covenant people. He has sworn with a heavenly oath that he will not be wroth with them forever.”</a:t>
            </a:r>
          </a:p>
          <a:p>
            <a:r>
              <a:rPr lang="en-US" dirty="0">
                <a:solidFill>
                  <a:schemeClr val="bg1"/>
                </a:solidFill>
                <a:latin typeface="Abadi" panose="020B0604020104020204" pitchFamily="34" charset="0"/>
              </a:rPr>
              <a:t>Jeffrey R. Holland</a:t>
            </a:r>
            <a:endParaRPr lang="en-US" dirty="0">
              <a:solidFill>
                <a:schemeClr val="bg1"/>
              </a:solidFill>
            </a:endParaRPr>
          </a:p>
        </p:txBody>
      </p:sp>
      <p:pic>
        <p:nvPicPr>
          <p:cNvPr id="12" name="Picture 11">
            <a:extLst>
              <a:ext uri="{FF2B5EF4-FFF2-40B4-BE49-F238E27FC236}">
                <a16:creationId xmlns:a16="http://schemas.microsoft.com/office/drawing/2014/main" id="{3281652A-3185-4A02-831D-83F115DB9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741" y="2865064"/>
            <a:ext cx="4769224" cy="3511341"/>
          </a:xfrm>
          <a:prstGeom prst="rect">
            <a:avLst/>
          </a:prstGeom>
        </p:spPr>
      </p:pic>
      <p:pic>
        <p:nvPicPr>
          <p:cNvPr id="20" name="Picture 19">
            <a:extLst>
              <a:ext uri="{FF2B5EF4-FFF2-40B4-BE49-F238E27FC236}">
                <a16:creationId xmlns:a16="http://schemas.microsoft.com/office/drawing/2014/main" id="{35EFCE77-8579-49A2-9A12-04BBF73A6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447" y="1686325"/>
            <a:ext cx="3178989" cy="2845123"/>
          </a:xfrm>
          <a:prstGeom prst="rect">
            <a:avLst/>
          </a:prstGeom>
        </p:spPr>
      </p:pic>
      <p:pic>
        <p:nvPicPr>
          <p:cNvPr id="23" name="Picture 22">
            <a:extLst>
              <a:ext uri="{FF2B5EF4-FFF2-40B4-BE49-F238E27FC236}">
                <a16:creationId xmlns:a16="http://schemas.microsoft.com/office/drawing/2014/main" id="{CFE99787-4DA5-4F60-81D2-3369212EC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4847" y="176442"/>
            <a:ext cx="779318" cy="973424"/>
          </a:xfrm>
          <a:prstGeom prst="rect">
            <a:avLst/>
          </a:prstGeom>
        </p:spPr>
      </p:pic>
    </p:spTree>
    <p:extLst>
      <p:ext uri="{BB962C8B-B14F-4D97-AF65-F5344CB8AC3E}">
        <p14:creationId xmlns:p14="http://schemas.microsoft.com/office/powerpoint/2010/main" val="254813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6F575C8-A77D-4058-8281-3954DEB63030}"/>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37" name="Rectangle 36"/>
          <p:cNvSpPr/>
          <p:nvPr/>
        </p:nvSpPr>
        <p:spPr>
          <a:xfrm>
            <a:off x="948578" y="824191"/>
            <a:ext cx="3581400" cy="1200329"/>
          </a:xfrm>
          <a:prstGeom prst="rect">
            <a:avLst/>
          </a:prstGeom>
        </p:spPr>
        <p:txBody>
          <a:bodyPr wrap="square">
            <a:spAutoFit/>
          </a:bodyPr>
          <a:lstStyle/>
          <a:p>
            <a:pPr algn="ctr" fontAlgn="base"/>
            <a:r>
              <a:rPr lang="en-US" sz="2400" dirty="0">
                <a:solidFill>
                  <a:schemeClr val="bg1"/>
                </a:solidFill>
              </a:rPr>
              <a:t>The relationship of the Lord and all his children during the Millennial Era</a:t>
            </a:r>
          </a:p>
        </p:txBody>
      </p:sp>
      <p:grpSp>
        <p:nvGrpSpPr>
          <p:cNvPr id="2" name="Group 65"/>
          <p:cNvGrpSpPr/>
          <p:nvPr/>
        </p:nvGrpSpPr>
        <p:grpSpPr>
          <a:xfrm>
            <a:off x="10479741" y="6033248"/>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22:13</a:t>
              </a:r>
            </a:p>
          </p:txBody>
        </p:sp>
      </p:grpSp>
      <p:sp>
        <p:nvSpPr>
          <p:cNvPr id="11" name="TextBox 10"/>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Peace of Thy Children</a:t>
            </a:r>
          </a:p>
        </p:txBody>
      </p:sp>
      <p:grpSp>
        <p:nvGrpSpPr>
          <p:cNvPr id="4" name="Group 65"/>
          <p:cNvGrpSpPr/>
          <p:nvPr/>
        </p:nvGrpSpPr>
        <p:grpSpPr>
          <a:xfrm>
            <a:off x="121024" y="6024284"/>
            <a:ext cx="1447800" cy="725261"/>
            <a:chOff x="7803776"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54:13</a:t>
              </a:r>
            </a:p>
          </p:txBody>
        </p:sp>
      </p:grpSp>
      <p:sp>
        <p:nvSpPr>
          <p:cNvPr id="18" name="Rectangle 17"/>
          <p:cNvSpPr/>
          <p:nvPr/>
        </p:nvSpPr>
        <p:spPr>
          <a:xfrm>
            <a:off x="6324600" y="883024"/>
            <a:ext cx="4572000" cy="707886"/>
          </a:xfrm>
          <a:prstGeom prst="rect">
            <a:avLst/>
          </a:prstGeom>
        </p:spPr>
        <p:txBody>
          <a:bodyPr>
            <a:spAutoFit/>
          </a:bodyPr>
          <a:lstStyle/>
          <a:p>
            <a:pPr fontAlgn="base"/>
            <a:r>
              <a:rPr lang="en-US" sz="2000" dirty="0">
                <a:solidFill>
                  <a:schemeClr val="bg1"/>
                </a:solidFill>
              </a:rPr>
              <a:t>All thy children---will be taught and there will be peace</a:t>
            </a:r>
          </a:p>
        </p:txBody>
      </p:sp>
      <p:sp>
        <p:nvSpPr>
          <p:cNvPr id="19" name="Rectangle 18"/>
          <p:cNvSpPr/>
          <p:nvPr/>
        </p:nvSpPr>
        <p:spPr>
          <a:xfrm>
            <a:off x="2057400" y="2514600"/>
            <a:ext cx="4419600" cy="1477328"/>
          </a:xfrm>
          <a:prstGeom prst="rect">
            <a:avLst/>
          </a:prstGeom>
        </p:spPr>
        <p:txBody>
          <a:bodyPr wrap="square">
            <a:spAutoFit/>
          </a:bodyPr>
          <a:lstStyle/>
          <a:p>
            <a:pPr fontAlgn="base"/>
            <a:r>
              <a:rPr lang="en-US" dirty="0">
                <a:solidFill>
                  <a:schemeClr val="bg1"/>
                </a:solidFill>
              </a:rPr>
              <a:t>“And the earth shall be given unto them for an inheritance; and they shall multiply and wax strong, and their children shall</a:t>
            </a:r>
            <a:r>
              <a:rPr lang="en-US" baseline="30000" dirty="0">
                <a:solidFill>
                  <a:schemeClr val="bg1"/>
                </a:solidFill>
              </a:rPr>
              <a:t> </a:t>
            </a:r>
            <a:r>
              <a:rPr lang="en-US" dirty="0">
                <a:solidFill>
                  <a:schemeClr val="bg1"/>
                </a:solidFill>
              </a:rPr>
              <a:t>grow up without sin unto salvation.”</a:t>
            </a:r>
          </a:p>
          <a:p>
            <a:pPr fontAlgn="base"/>
            <a:r>
              <a:rPr lang="en-US" dirty="0">
                <a:solidFill>
                  <a:schemeClr val="bg1"/>
                </a:solidFill>
              </a:rPr>
              <a:t>D&amp;C 45:58</a:t>
            </a:r>
          </a:p>
        </p:txBody>
      </p:sp>
      <p:sp>
        <p:nvSpPr>
          <p:cNvPr id="20" name="Rectangle 19"/>
          <p:cNvSpPr/>
          <p:nvPr/>
        </p:nvSpPr>
        <p:spPr>
          <a:xfrm>
            <a:off x="3733800" y="4648201"/>
            <a:ext cx="4572000" cy="2062103"/>
          </a:xfrm>
          <a:prstGeom prst="rect">
            <a:avLst/>
          </a:prstGeom>
        </p:spPr>
        <p:txBody>
          <a:bodyPr>
            <a:spAutoFit/>
          </a:bodyPr>
          <a:lstStyle/>
          <a:p>
            <a:r>
              <a:rPr lang="en-US" sz="1600" dirty="0">
                <a:solidFill>
                  <a:schemeClr val="bg1"/>
                </a:solidFill>
              </a:rPr>
              <a:t>“And again, inasmuch as parents have children in Zion, or in any of her stakes which are organized, that teach them not to understand the doctrine of repentance, faith in Christ the Son of the living God, and of baptism and the gift of the Holy Ghost by the laying on of the hands, when eight years old, the</a:t>
            </a:r>
            <a:r>
              <a:rPr lang="en-US" sz="1600" baseline="30000" dirty="0">
                <a:solidFill>
                  <a:schemeClr val="bg1"/>
                </a:solidFill>
              </a:rPr>
              <a:t> </a:t>
            </a:r>
            <a:r>
              <a:rPr lang="en-US" sz="1600" dirty="0">
                <a:solidFill>
                  <a:schemeClr val="bg1"/>
                </a:solidFill>
              </a:rPr>
              <a:t>sin be upon the heads of the parents.”</a:t>
            </a:r>
          </a:p>
          <a:p>
            <a:r>
              <a:rPr lang="en-US" sz="1600" dirty="0">
                <a:solidFill>
                  <a:schemeClr val="bg1"/>
                </a:solidFill>
              </a:rPr>
              <a:t>D&amp;C 68:25</a:t>
            </a:r>
          </a:p>
        </p:txBody>
      </p:sp>
      <p:pic>
        <p:nvPicPr>
          <p:cNvPr id="7" name="Picture 6">
            <a:extLst>
              <a:ext uri="{FF2B5EF4-FFF2-40B4-BE49-F238E27FC236}">
                <a16:creationId xmlns:a16="http://schemas.microsoft.com/office/drawing/2014/main" id="{A809841B-F906-49BC-8409-C948107A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212" y="1628775"/>
            <a:ext cx="3677210" cy="2860052"/>
          </a:xfrm>
          <a:prstGeom prst="rect">
            <a:avLst/>
          </a:prstGeom>
        </p:spPr>
      </p:pic>
    </p:spTree>
    <p:extLst>
      <p:ext uri="{BB962C8B-B14F-4D97-AF65-F5344CB8AC3E}">
        <p14:creationId xmlns:p14="http://schemas.microsoft.com/office/powerpoint/2010/main" val="12945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767AE-0170-48B0-8403-BCE7CD2A950C}"/>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sp>
        <p:nvSpPr>
          <p:cNvPr id="19" name="Rectangle 18"/>
          <p:cNvSpPr/>
          <p:nvPr/>
        </p:nvSpPr>
        <p:spPr>
          <a:xfrm>
            <a:off x="1694329" y="1026460"/>
            <a:ext cx="5562600" cy="5262979"/>
          </a:xfrm>
          <a:prstGeom prst="rect">
            <a:avLst/>
          </a:prstGeom>
        </p:spPr>
        <p:txBody>
          <a:bodyPr wrap="square">
            <a:spAutoFit/>
          </a:bodyPr>
          <a:lstStyle/>
          <a:p>
            <a:pPr fontAlgn="base"/>
            <a:r>
              <a:rPr lang="en-US" sz="2400" dirty="0">
                <a:solidFill>
                  <a:schemeClr val="bg1"/>
                </a:solidFill>
              </a:rPr>
              <a:t>“How much more beautiful would be the world and the society in which we live if every father looked upon his children as the most precious of his assets, if he led them by the power of his example in kindness and love, and if in times of stress he blessed them by the authority of the holy priesthood; and if every mother regarded her children as the jewels of her life, as gifts from the God of heaven who is their Eternal Father, and brought them up with true affection in the wisdom and admonition of the Lord.”</a:t>
            </a:r>
          </a:p>
          <a:p>
            <a:pPr fontAlgn="base"/>
            <a:r>
              <a:rPr lang="en-US" sz="1200" dirty="0">
                <a:solidFill>
                  <a:schemeClr val="bg1"/>
                </a:solidFill>
              </a:rPr>
              <a:t>Elder Gordon B. Hinckley</a:t>
            </a:r>
          </a:p>
        </p:txBody>
      </p:sp>
      <p:pic>
        <p:nvPicPr>
          <p:cNvPr id="127" name="Picture 126" descr="DSC_0931.JPG"/>
          <p:cNvPicPr>
            <a:picLocks noChangeAspect="1"/>
          </p:cNvPicPr>
          <p:nvPr/>
        </p:nvPicPr>
        <p:blipFill>
          <a:blip r:embed="rId3" cstate="print"/>
          <a:stretch>
            <a:fillRect/>
          </a:stretch>
        </p:blipFill>
        <p:spPr>
          <a:xfrm>
            <a:off x="7543800" y="381000"/>
            <a:ext cx="2077260" cy="3124200"/>
          </a:xfrm>
          <a:prstGeom prst="rect">
            <a:avLst/>
          </a:prstGeom>
        </p:spPr>
      </p:pic>
      <p:pic>
        <p:nvPicPr>
          <p:cNvPr id="132" name="Picture 131" descr="DSC_0937.JPG"/>
          <p:cNvPicPr>
            <a:picLocks noChangeAspect="1"/>
          </p:cNvPicPr>
          <p:nvPr/>
        </p:nvPicPr>
        <p:blipFill>
          <a:blip r:embed="rId4" cstate="print"/>
          <a:stretch>
            <a:fillRect/>
          </a:stretch>
        </p:blipFill>
        <p:spPr>
          <a:xfrm>
            <a:off x="8153400" y="3810000"/>
            <a:ext cx="1892840" cy="2846832"/>
          </a:xfrm>
          <a:prstGeom prst="rect">
            <a:avLst/>
          </a:prstGeom>
        </p:spPr>
      </p:pic>
      <p:pic>
        <p:nvPicPr>
          <p:cNvPr id="3" name="Picture 2">
            <a:extLst>
              <a:ext uri="{FF2B5EF4-FFF2-40B4-BE49-F238E27FC236}">
                <a16:creationId xmlns:a16="http://schemas.microsoft.com/office/drawing/2014/main" id="{0BB3A304-6CB7-4BBC-8FB3-37CE5F8BC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65" y="189380"/>
            <a:ext cx="1019175" cy="1333500"/>
          </a:xfrm>
          <a:prstGeom prst="rect">
            <a:avLst/>
          </a:prstGeom>
        </p:spPr>
      </p:pic>
    </p:spTree>
    <p:extLst>
      <p:ext uri="{BB962C8B-B14F-4D97-AF65-F5344CB8AC3E}">
        <p14:creationId xmlns:p14="http://schemas.microsoft.com/office/powerpoint/2010/main" val="167002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25EB6D-2DBA-4B7B-96B6-71BFFE7769B9}"/>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Worthy Aaronic Priesthood Holders</a:t>
            </a:r>
          </a:p>
        </p:txBody>
      </p:sp>
      <p:sp>
        <p:nvSpPr>
          <p:cNvPr id="5" name="TextBox 4"/>
          <p:cNvSpPr txBox="1"/>
          <p:nvPr/>
        </p:nvSpPr>
        <p:spPr>
          <a:xfrm>
            <a:off x="10534425" y="6431458"/>
            <a:ext cx="1752600" cy="369332"/>
          </a:xfrm>
          <a:prstGeom prst="rect">
            <a:avLst/>
          </a:prstGeom>
          <a:noFill/>
        </p:spPr>
        <p:txBody>
          <a:bodyPr wrap="square" rtlCol="0">
            <a:spAutoFit/>
          </a:bodyPr>
          <a:lstStyle/>
          <a:p>
            <a:r>
              <a:rPr lang="en-US" dirty="0"/>
              <a:t>3 Nephi 20:1-9</a:t>
            </a:r>
          </a:p>
        </p:txBody>
      </p:sp>
      <p:sp>
        <p:nvSpPr>
          <p:cNvPr id="7" name="TextBox 6"/>
          <p:cNvSpPr txBox="1"/>
          <p:nvPr/>
        </p:nvSpPr>
        <p:spPr>
          <a:xfrm>
            <a:off x="1828800" y="1295401"/>
            <a:ext cx="3276600" cy="1661993"/>
          </a:xfrm>
          <a:prstGeom prst="rect">
            <a:avLst/>
          </a:prstGeom>
          <a:noFill/>
        </p:spPr>
        <p:txBody>
          <a:bodyPr wrap="square" rtlCol="0">
            <a:spAutoFit/>
          </a:bodyPr>
          <a:lstStyle/>
          <a:p>
            <a:r>
              <a:rPr lang="en-US" dirty="0"/>
              <a:t>“When one becomes a holder of the priesthood, he becomes an agent of the Lord. He should think of his calling as though he were on the Lord’s errand.” </a:t>
            </a:r>
            <a:r>
              <a:rPr lang="en-US" sz="1200" dirty="0"/>
              <a:t>President Harold B. Lee</a:t>
            </a:r>
          </a:p>
        </p:txBody>
      </p:sp>
      <p:sp>
        <p:nvSpPr>
          <p:cNvPr id="8" name="TextBox 7"/>
          <p:cNvSpPr txBox="1"/>
          <p:nvPr/>
        </p:nvSpPr>
        <p:spPr>
          <a:xfrm>
            <a:off x="6172200" y="1447801"/>
            <a:ext cx="4038600" cy="3139321"/>
          </a:xfrm>
          <a:prstGeom prst="rect">
            <a:avLst/>
          </a:prstGeom>
          <a:noFill/>
        </p:spPr>
        <p:txBody>
          <a:bodyPr wrap="square" rtlCol="0">
            <a:spAutoFit/>
          </a:bodyPr>
          <a:lstStyle/>
          <a:p>
            <a:r>
              <a:rPr lang="en-US" dirty="0"/>
              <a:t>“In order to do so, each must be worthy. Let us have ready hands, clean hands, and willing hands, that we may participate in providing what our Heavenly Father would have others receive from Him. If we are not worthy, it is possible to lose the power of the priesthood; and if we lose it, we have lost the essence of exaltation. Let us be worthy to serve.”</a:t>
            </a:r>
          </a:p>
          <a:p>
            <a:r>
              <a:rPr lang="en-US" sz="1200" dirty="0"/>
              <a:t>President Thomas S. Monson</a:t>
            </a:r>
          </a:p>
        </p:txBody>
      </p:sp>
      <p:sp>
        <p:nvSpPr>
          <p:cNvPr id="10" name="TextBox 9"/>
          <p:cNvSpPr txBox="1"/>
          <p:nvPr/>
        </p:nvSpPr>
        <p:spPr>
          <a:xfrm>
            <a:off x="6172200" y="4572000"/>
            <a:ext cx="4495800" cy="1754326"/>
          </a:xfrm>
          <a:prstGeom prst="rect">
            <a:avLst/>
          </a:prstGeom>
          <a:noFill/>
        </p:spPr>
        <p:txBody>
          <a:bodyPr wrap="square" rtlCol="0">
            <a:spAutoFit/>
          </a:bodyPr>
          <a:lstStyle/>
          <a:p>
            <a:pPr algn="ctr"/>
            <a:r>
              <a:rPr lang="en-US" sz="3600" dirty="0">
                <a:solidFill>
                  <a:schemeClr val="accent1">
                    <a:lumMod val="75000"/>
                  </a:schemeClr>
                </a:solidFill>
              </a:rPr>
              <a:t>Who should or should not partake of the sacrament?</a:t>
            </a:r>
          </a:p>
        </p:txBody>
      </p:sp>
      <p:grpSp>
        <p:nvGrpSpPr>
          <p:cNvPr id="13" name="Group 12"/>
          <p:cNvGrpSpPr/>
          <p:nvPr/>
        </p:nvGrpSpPr>
        <p:grpSpPr>
          <a:xfrm>
            <a:off x="2052918" y="645459"/>
            <a:ext cx="8310282" cy="457200"/>
            <a:chOff x="528918" y="645459"/>
            <a:chExt cx="8310282" cy="457200"/>
          </a:xfrm>
        </p:grpSpPr>
        <p:sp>
          <p:nvSpPr>
            <p:cNvPr id="12" name="Rounded Rectangle 11"/>
            <p:cNvSpPr/>
            <p:nvPr/>
          </p:nvSpPr>
          <p:spPr>
            <a:xfrm>
              <a:off x="528918" y="645459"/>
              <a:ext cx="8077200"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9600" y="685800"/>
              <a:ext cx="8229600" cy="338554"/>
            </a:xfrm>
            <a:prstGeom prst="rect">
              <a:avLst/>
            </a:prstGeom>
          </p:spPr>
          <p:txBody>
            <a:bodyPr wrap="square">
              <a:spAutoFit/>
            </a:bodyPr>
            <a:lstStyle/>
            <a:p>
              <a:r>
                <a:rPr lang="en-US" sz="1600" dirty="0">
                  <a:solidFill>
                    <a:schemeClr val="bg1"/>
                  </a:solidFill>
                </a:rPr>
                <a:t>To be personally righteous and to stand approved in the sight of God and his appointed leaders.</a:t>
              </a:r>
            </a:p>
          </p:txBody>
        </p:sp>
      </p:grpSp>
      <p:pic>
        <p:nvPicPr>
          <p:cNvPr id="3" name="Picture 2">
            <a:extLst>
              <a:ext uri="{FF2B5EF4-FFF2-40B4-BE49-F238E27FC236}">
                <a16:creationId xmlns:a16="http://schemas.microsoft.com/office/drawing/2014/main" id="{9974CFB9-EB7C-49F2-B1F6-0C45247EF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21" y="3338681"/>
            <a:ext cx="4802694" cy="2491964"/>
          </a:xfrm>
          <a:prstGeom prst="rect">
            <a:avLst/>
          </a:prstGeom>
        </p:spPr>
      </p:pic>
      <p:pic>
        <p:nvPicPr>
          <p:cNvPr id="15" name="Picture 14" descr="Thomas S. Monson 1.jpg">
            <a:extLst>
              <a:ext uri="{FF2B5EF4-FFF2-40B4-BE49-F238E27FC236}">
                <a16:creationId xmlns:a16="http://schemas.microsoft.com/office/drawing/2014/main" id="{7CC0BF5D-86EE-44D5-A165-6D9C8573D346}"/>
              </a:ext>
            </a:extLst>
          </p:cNvPr>
          <p:cNvPicPr>
            <a:picLocks noChangeAspect="1"/>
          </p:cNvPicPr>
          <p:nvPr/>
        </p:nvPicPr>
        <p:blipFill>
          <a:blip r:embed="rId3" cstate="print"/>
          <a:stretch>
            <a:fillRect/>
          </a:stretch>
        </p:blipFill>
        <p:spPr>
          <a:xfrm>
            <a:off x="10534425" y="1543722"/>
            <a:ext cx="1269552" cy="1575995"/>
          </a:xfrm>
          <a:prstGeom prst="rect">
            <a:avLst/>
          </a:prstGeom>
        </p:spPr>
      </p:pic>
      <p:pic>
        <p:nvPicPr>
          <p:cNvPr id="6" name="Picture 5">
            <a:extLst>
              <a:ext uri="{FF2B5EF4-FFF2-40B4-BE49-F238E27FC236}">
                <a16:creationId xmlns:a16="http://schemas.microsoft.com/office/drawing/2014/main" id="{530D89CE-BF5B-4E44-B5E1-06895A2D2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84" y="1437222"/>
            <a:ext cx="1097280" cy="1383792"/>
          </a:xfrm>
          <a:prstGeom prst="rect">
            <a:avLst/>
          </a:prstGeom>
        </p:spPr>
      </p:pic>
    </p:spTree>
    <p:extLst>
      <p:ext uri="{BB962C8B-B14F-4D97-AF65-F5344CB8AC3E}">
        <p14:creationId xmlns:p14="http://schemas.microsoft.com/office/powerpoint/2010/main" val="15067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F2C8390-E959-49DD-98DE-45A9FA32F6B4}"/>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grpSp>
        <p:nvGrpSpPr>
          <p:cNvPr id="2" name="Group 65"/>
          <p:cNvGrpSpPr/>
          <p:nvPr/>
        </p:nvGrpSpPr>
        <p:grpSpPr>
          <a:xfrm>
            <a:off x="10506636" y="5952566"/>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22:14-16</a:t>
              </a:r>
            </a:p>
          </p:txBody>
        </p:sp>
      </p:grpSp>
      <p:grpSp>
        <p:nvGrpSpPr>
          <p:cNvPr id="4" name="Group 65"/>
          <p:cNvGrpSpPr/>
          <p:nvPr/>
        </p:nvGrpSpPr>
        <p:grpSpPr>
          <a:xfrm>
            <a:off x="248771" y="5988424"/>
            <a:ext cx="1447800" cy="725261"/>
            <a:chOff x="7788088"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788088" y="6102724"/>
              <a:ext cx="1447800" cy="307777"/>
            </a:xfrm>
            <a:prstGeom prst="rect">
              <a:avLst/>
            </a:prstGeom>
            <a:noFill/>
          </p:spPr>
          <p:txBody>
            <a:bodyPr wrap="square">
              <a:spAutoFit/>
            </a:bodyPr>
            <a:lstStyle/>
            <a:p>
              <a:pPr algn="ctr" fontAlgn="base"/>
              <a:r>
                <a:rPr lang="en-US" sz="1400" dirty="0">
                  <a:solidFill>
                    <a:schemeClr val="bg1"/>
                  </a:solidFill>
                </a:rPr>
                <a:t>Isaiah 54:14-16</a:t>
              </a:r>
            </a:p>
          </p:txBody>
        </p:sp>
      </p:grpSp>
      <p:sp>
        <p:nvSpPr>
          <p:cNvPr id="18" name="TextBox 17"/>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Blessings of the Righteous</a:t>
            </a:r>
          </a:p>
        </p:txBody>
      </p:sp>
      <p:sp>
        <p:nvSpPr>
          <p:cNvPr id="20" name="Rectangle 19"/>
          <p:cNvSpPr/>
          <p:nvPr/>
        </p:nvSpPr>
        <p:spPr>
          <a:xfrm>
            <a:off x="663388" y="762000"/>
            <a:ext cx="5127812" cy="1569660"/>
          </a:xfrm>
          <a:prstGeom prst="rect">
            <a:avLst/>
          </a:prstGeom>
        </p:spPr>
        <p:txBody>
          <a:bodyPr wrap="square">
            <a:spAutoFit/>
          </a:bodyPr>
          <a:lstStyle/>
          <a:p>
            <a:pPr fontAlgn="base"/>
            <a:r>
              <a:rPr lang="en-US" sz="2400" dirty="0">
                <a:solidFill>
                  <a:schemeClr val="bg1"/>
                </a:solidFill>
              </a:rPr>
              <a:t>The Lord’s promise:</a:t>
            </a:r>
          </a:p>
          <a:p>
            <a:pPr fontAlgn="base"/>
            <a:r>
              <a:rPr lang="en-US" sz="2400" dirty="0">
                <a:solidFill>
                  <a:schemeClr val="bg1"/>
                </a:solidFill>
              </a:rPr>
              <a:t>Continual Protection, peace, and freedom from oppression (prolonged cruelty) among the righteous</a:t>
            </a:r>
          </a:p>
        </p:txBody>
      </p:sp>
      <p:sp>
        <p:nvSpPr>
          <p:cNvPr id="21" name="Rectangle 20"/>
          <p:cNvSpPr/>
          <p:nvPr/>
        </p:nvSpPr>
        <p:spPr>
          <a:xfrm>
            <a:off x="6629400" y="762000"/>
            <a:ext cx="3048000" cy="1754326"/>
          </a:xfrm>
          <a:prstGeom prst="rect">
            <a:avLst/>
          </a:prstGeom>
        </p:spPr>
        <p:txBody>
          <a:bodyPr wrap="square">
            <a:spAutoFit/>
          </a:bodyPr>
          <a:lstStyle/>
          <a:p>
            <a:pPr fontAlgn="base"/>
            <a:r>
              <a:rPr lang="en-US" dirty="0">
                <a:solidFill>
                  <a:schemeClr val="bg1"/>
                </a:solidFill>
              </a:rPr>
              <a:t>Satan’s Intent:</a:t>
            </a:r>
          </a:p>
          <a:p>
            <a:pPr fontAlgn="base"/>
            <a:r>
              <a:rPr lang="en-US" dirty="0">
                <a:solidFill>
                  <a:schemeClr val="bg1"/>
                </a:solidFill>
              </a:rPr>
              <a:t>Oppressive influences</a:t>
            </a:r>
          </a:p>
          <a:p>
            <a:pPr fontAlgn="base"/>
            <a:r>
              <a:rPr lang="en-US" dirty="0">
                <a:solidFill>
                  <a:schemeClr val="bg1"/>
                </a:solidFill>
              </a:rPr>
              <a:t>“smith that </a:t>
            </a:r>
            <a:r>
              <a:rPr lang="en-US" dirty="0" err="1">
                <a:solidFill>
                  <a:schemeClr val="bg1"/>
                </a:solidFill>
              </a:rPr>
              <a:t>bloweth</a:t>
            </a:r>
            <a:r>
              <a:rPr lang="en-US" dirty="0">
                <a:solidFill>
                  <a:schemeClr val="bg1"/>
                </a:solidFill>
              </a:rPr>
              <a:t> the coals in the fire”—refiners fire</a:t>
            </a:r>
          </a:p>
          <a:p>
            <a:pPr fontAlgn="base"/>
            <a:endParaRPr lang="en-US" dirty="0">
              <a:solidFill>
                <a:schemeClr val="bg1"/>
              </a:solidFill>
            </a:endParaRPr>
          </a:p>
          <a:p>
            <a:pPr fontAlgn="base"/>
            <a:endParaRPr lang="en-US" dirty="0">
              <a:solidFill>
                <a:schemeClr val="bg1"/>
              </a:solidFill>
            </a:endParaRPr>
          </a:p>
        </p:txBody>
      </p:sp>
      <p:sp>
        <p:nvSpPr>
          <p:cNvPr id="22" name="Rectangle 21"/>
          <p:cNvSpPr/>
          <p:nvPr/>
        </p:nvSpPr>
        <p:spPr>
          <a:xfrm>
            <a:off x="2434976" y="4683240"/>
            <a:ext cx="6426485" cy="2031325"/>
          </a:xfrm>
          <a:prstGeom prst="rect">
            <a:avLst/>
          </a:prstGeom>
        </p:spPr>
        <p:txBody>
          <a:bodyPr wrap="square">
            <a:spAutoFit/>
          </a:bodyPr>
          <a:lstStyle/>
          <a:p>
            <a:r>
              <a:rPr lang="en-US" dirty="0">
                <a:solidFill>
                  <a:schemeClr val="bg1"/>
                </a:solidFill>
              </a:rPr>
              <a:t>“Behold, the great day of the Lord is at hand; and who can abide the day of his coming, and who can stand when he </a:t>
            </a:r>
            <a:r>
              <a:rPr lang="en-US" dirty="0" err="1">
                <a:solidFill>
                  <a:schemeClr val="bg1"/>
                </a:solidFill>
              </a:rPr>
              <a:t>appeareth</a:t>
            </a:r>
            <a:r>
              <a:rPr lang="en-US" dirty="0">
                <a:solidFill>
                  <a:schemeClr val="bg1"/>
                </a:solidFill>
              </a:rPr>
              <a:t>? For he is like a refiner’s fire, and like fuller’s soap; and he shall sit as a refiner and purifier of silver, and he shall purify the sons of Levi, and purge them as gold and silver, that they may offer unto the Lord an offering in righteousness…”</a:t>
            </a:r>
          </a:p>
          <a:p>
            <a:r>
              <a:rPr lang="en-US" dirty="0">
                <a:solidFill>
                  <a:schemeClr val="bg1"/>
                </a:solidFill>
              </a:rPr>
              <a:t>D&amp;C 128:24</a:t>
            </a:r>
          </a:p>
        </p:txBody>
      </p:sp>
      <p:sp>
        <p:nvSpPr>
          <p:cNvPr id="23" name="TextBox 22"/>
          <p:cNvSpPr txBox="1"/>
          <p:nvPr/>
        </p:nvSpPr>
        <p:spPr>
          <a:xfrm>
            <a:off x="3657600" y="4343400"/>
            <a:ext cx="1676400" cy="230832"/>
          </a:xfrm>
          <a:prstGeom prst="rect">
            <a:avLst/>
          </a:prstGeom>
          <a:noFill/>
        </p:spPr>
        <p:txBody>
          <a:bodyPr wrap="square" rtlCol="0">
            <a:spAutoFit/>
          </a:bodyPr>
          <a:lstStyle/>
          <a:p>
            <a:r>
              <a:rPr lang="en-US" sz="900" dirty="0"/>
              <a:t>Jane Ashley</a:t>
            </a:r>
          </a:p>
        </p:txBody>
      </p:sp>
      <p:sp>
        <p:nvSpPr>
          <p:cNvPr id="24" name="Rectangle 23"/>
          <p:cNvSpPr/>
          <p:nvPr/>
        </p:nvSpPr>
        <p:spPr>
          <a:xfrm>
            <a:off x="4648200" y="3352801"/>
            <a:ext cx="4114800" cy="461665"/>
          </a:xfrm>
          <a:prstGeom prst="rect">
            <a:avLst/>
          </a:prstGeom>
        </p:spPr>
        <p:txBody>
          <a:bodyPr wrap="square">
            <a:spAutoFit/>
          </a:bodyPr>
          <a:lstStyle/>
          <a:p>
            <a:pPr fontAlgn="base"/>
            <a:r>
              <a:rPr lang="en-US" sz="2400" dirty="0">
                <a:solidFill>
                  <a:schemeClr val="bg1"/>
                </a:solidFill>
              </a:rPr>
              <a:t>The Lord’s </a:t>
            </a:r>
            <a:r>
              <a:rPr lang="en-US" sz="2400" dirty="0" err="1">
                <a:solidFill>
                  <a:schemeClr val="bg1"/>
                </a:solidFill>
              </a:rPr>
              <a:t>Kanah</a:t>
            </a:r>
            <a:endParaRPr lang="en-US" sz="2400" dirty="0">
              <a:solidFill>
                <a:schemeClr val="bg1"/>
              </a:solidFill>
            </a:endParaRPr>
          </a:p>
        </p:txBody>
      </p:sp>
      <p:pic>
        <p:nvPicPr>
          <p:cNvPr id="9" name="Picture 8">
            <a:extLst>
              <a:ext uri="{FF2B5EF4-FFF2-40B4-BE49-F238E27FC236}">
                <a16:creationId xmlns:a16="http://schemas.microsoft.com/office/drawing/2014/main" id="{CD3CADD8-F879-44A0-A03E-8CACC92E3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125" y="2081334"/>
            <a:ext cx="2524125" cy="3371850"/>
          </a:xfrm>
          <a:prstGeom prst="rect">
            <a:avLst/>
          </a:prstGeom>
        </p:spPr>
      </p:pic>
      <p:grpSp>
        <p:nvGrpSpPr>
          <p:cNvPr id="10" name="Group 9">
            <a:extLst>
              <a:ext uri="{FF2B5EF4-FFF2-40B4-BE49-F238E27FC236}">
                <a16:creationId xmlns:a16="http://schemas.microsoft.com/office/drawing/2014/main" id="{375B85CB-0D66-414E-B5EC-643C73D6E777}"/>
              </a:ext>
            </a:extLst>
          </p:cNvPr>
          <p:cNvGrpSpPr/>
          <p:nvPr/>
        </p:nvGrpSpPr>
        <p:grpSpPr>
          <a:xfrm>
            <a:off x="1219482" y="2393577"/>
            <a:ext cx="3167608" cy="2267850"/>
            <a:chOff x="1219482" y="2393577"/>
            <a:chExt cx="3167608" cy="2267850"/>
          </a:xfrm>
        </p:grpSpPr>
        <p:pic>
          <p:nvPicPr>
            <p:cNvPr id="7" name="Picture 6">
              <a:extLst>
                <a:ext uri="{FF2B5EF4-FFF2-40B4-BE49-F238E27FC236}">
                  <a16:creationId xmlns:a16="http://schemas.microsoft.com/office/drawing/2014/main" id="{20A6D55F-5511-4050-82B0-416AB422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482" y="2393577"/>
              <a:ext cx="3167608" cy="2079812"/>
            </a:xfrm>
            <a:prstGeom prst="rect">
              <a:avLst/>
            </a:prstGeom>
          </p:spPr>
        </p:pic>
        <p:sp>
          <p:nvSpPr>
            <p:cNvPr id="27" name="Rectangle 26">
              <a:extLst>
                <a:ext uri="{FF2B5EF4-FFF2-40B4-BE49-F238E27FC236}">
                  <a16:creationId xmlns:a16="http://schemas.microsoft.com/office/drawing/2014/main" id="{809D9CC8-4D48-41E9-BA03-AD8821DC7A31}"/>
                </a:ext>
              </a:extLst>
            </p:cNvPr>
            <p:cNvSpPr/>
            <p:nvPr/>
          </p:nvSpPr>
          <p:spPr>
            <a:xfrm>
              <a:off x="1232647" y="4415206"/>
              <a:ext cx="1322294" cy="246221"/>
            </a:xfrm>
            <a:prstGeom prst="rect">
              <a:avLst/>
            </a:prstGeom>
          </p:spPr>
          <p:txBody>
            <a:bodyPr wrap="square">
              <a:spAutoFit/>
            </a:bodyPr>
            <a:lstStyle/>
            <a:p>
              <a:r>
                <a:rPr lang="en-US" sz="1000" dirty="0">
                  <a:solidFill>
                    <a:schemeClr val="bg1"/>
                  </a:solidFill>
                </a:rPr>
                <a:t>Jane Ashley</a:t>
              </a:r>
            </a:p>
          </p:txBody>
        </p:sp>
      </p:grpSp>
    </p:spTree>
    <p:extLst>
      <p:ext uri="{BB962C8B-B14F-4D97-AF65-F5344CB8AC3E}">
        <p14:creationId xmlns:p14="http://schemas.microsoft.com/office/powerpoint/2010/main" val="1144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2E1836-B33E-4C78-8DBD-6449D8DBBBF3}"/>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grpSp>
        <p:nvGrpSpPr>
          <p:cNvPr id="2" name="Group 65"/>
          <p:cNvGrpSpPr/>
          <p:nvPr/>
        </p:nvGrpSpPr>
        <p:grpSpPr>
          <a:xfrm>
            <a:off x="10632141" y="5997389"/>
            <a:ext cx="1447800" cy="725261"/>
            <a:chOff x="7803776" y="6019800"/>
            <a:chExt cx="1447800" cy="725261"/>
          </a:xfrm>
        </p:grpSpPr>
        <p:grpSp>
          <p:nvGrpSpPr>
            <p:cNvPr id="3" name="Group 11"/>
            <p:cNvGrpSpPr/>
            <p:nvPr/>
          </p:nvGrpSpPr>
          <p:grpSpPr>
            <a:xfrm>
              <a:off x="7848600" y="6019800"/>
              <a:ext cx="1326776" cy="725261"/>
              <a:chOff x="914400" y="2362200"/>
              <a:chExt cx="5715343" cy="3124200"/>
            </a:xfrm>
          </p:grpSpPr>
          <p:sp>
            <p:nvSpPr>
              <p:cNvPr id="48" name="Rounded Rectangle 47"/>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7803776" y="6087035"/>
              <a:ext cx="1447800" cy="307777"/>
            </a:xfrm>
            <a:prstGeom prst="rect">
              <a:avLst/>
            </a:prstGeom>
          </p:spPr>
          <p:txBody>
            <a:bodyPr wrap="square">
              <a:spAutoFit/>
            </a:bodyPr>
            <a:lstStyle/>
            <a:p>
              <a:pPr fontAlgn="base"/>
              <a:r>
                <a:rPr lang="en-US" sz="1400" dirty="0">
                  <a:solidFill>
                    <a:schemeClr val="bg1"/>
                  </a:solidFill>
                </a:rPr>
                <a:t>3 NEPHI 22:17</a:t>
              </a:r>
            </a:p>
          </p:txBody>
        </p:sp>
      </p:grpSp>
      <p:grpSp>
        <p:nvGrpSpPr>
          <p:cNvPr id="4" name="Group 65"/>
          <p:cNvGrpSpPr/>
          <p:nvPr/>
        </p:nvGrpSpPr>
        <p:grpSpPr>
          <a:xfrm>
            <a:off x="183776" y="5961530"/>
            <a:ext cx="1447800" cy="725261"/>
            <a:chOff x="7803776" y="6019800"/>
            <a:chExt cx="1447800" cy="725261"/>
          </a:xfrm>
        </p:grpSpPr>
        <p:grpSp>
          <p:nvGrpSpPr>
            <p:cNvPr id="5" name="Group 11"/>
            <p:cNvGrpSpPr/>
            <p:nvPr/>
          </p:nvGrpSpPr>
          <p:grpSpPr>
            <a:xfrm>
              <a:off x="7848600" y="6019800"/>
              <a:ext cx="1326776" cy="725261"/>
              <a:chOff x="914400" y="2362200"/>
              <a:chExt cx="5715343" cy="3124200"/>
            </a:xfrm>
          </p:grpSpPr>
          <p:sp>
            <p:nvSpPr>
              <p:cNvPr id="15" name="Rounded Rectangle 14"/>
              <p:cNvSpPr/>
              <p:nvPr/>
            </p:nvSpPr>
            <p:spPr>
              <a:xfrm>
                <a:off x="1524000" y="3352800"/>
                <a:ext cx="533400" cy="2133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88512" y="3346938"/>
                <a:ext cx="533400" cy="213359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14400" y="2362200"/>
                <a:ext cx="5715343" cy="1981202"/>
              </a:xfrm>
              <a:prstGeom prst="roundRect">
                <a:avLst/>
              </a:prstGeom>
              <a:solidFill>
                <a:schemeClr val="accent6">
                  <a:lumMod val="50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7803776" y="6087035"/>
              <a:ext cx="1447800" cy="307777"/>
            </a:xfrm>
            <a:prstGeom prst="rect">
              <a:avLst/>
            </a:prstGeom>
          </p:spPr>
          <p:txBody>
            <a:bodyPr wrap="square">
              <a:spAutoFit/>
            </a:bodyPr>
            <a:lstStyle/>
            <a:p>
              <a:pPr algn="ctr" fontAlgn="base"/>
              <a:r>
                <a:rPr lang="en-US" sz="1400" dirty="0">
                  <a:solidFill>
                    <a:schemeClr val="bg1"/>
                  </a:solidFill>
                </a:rPr>
                <a:t>Isaiah 54:17</a:t>
              </a:r>
            </a:p>
          </p:txBody>
        </p:sp>
      </p:grpSp>
      <p:sp>
        <p:nvSpPr>
          <p:cNvPr id="18" name="TextBox 17"/>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Lucida Sans" pitchFamily="34" charset="0"/>
              </a:rPr>
              <a:t>No Weapon Will Prosper</a:t>
            </a:r>
          </a:p>
        </p:txBody>
      </p:sp>
      <p:sp>
        <p:nvSpPr>
          <p:cNvPr id="20" name="Rectangle 19"/>
          <p:cNvSpPr/>
          <p:nvPr/>
        </p:nvSpPr>
        <p:spPr>
          <a:xfrm>
            <a:off x="367553" y="762000"/>
            <a:ext cx="5499847" cy="1200329"/>
          </a:xfrm>
          <a:prstGeom prst="rect">
            <a:avLst/>
          </a:prstGeom>
        </p:spPr>
        <p:txBody>
          <a:bodyPr wrap="square">
            <a:spAutoFit/>
          </a:bodyPr>
          <a:lstStyle/>
          <a:p>
            <a:pPr fontAlgn="base"/>
            <a:r>
              <a:rPr lang="en-US" sz="2400" dirty="0">
                <a:solidFill>
                  <a:schemeClr val="bg1"/>
                </a:solidFill>
              </a:rPr>
              <a:t>Although Satan will be allowed free reign on the earth, those that follow the Savior will have peace, comfort, and protection. </a:t>
            </a:r>
          </a:p>
        </p:txBody>
      </p:sp>
      <p:sp>
        <p:nvSpPr>
          <p:cNvPr id="21" name="Rectangle 20"/>
          <p:cNvSpPr/>
          <p:nvPr/>
        </p:nvSpPr>
        <p:spPr>
          <a:xfrm>
            <a:off x="6938683" y="721659"/>
            <a:ext cx="5065058" cy="1631216"/>
          </a:xfrm>
          <a:prstGeom prst="rect">
            <a:avLst/>
          </a:prstGeom>
        </p:spPr>
        <p:txBody>
          <a:bodyPr wrap="square">
            <a:spAutoFit/>
          </a:bodyPr>
          <a:lstStyle/>
          <a:p>
            <a:pPr fontAlgn="base"/>
            <a:r>
              <a:rPr lang="en-US" sz="2000" dirty="0">
                <a:solidFill>
                  <a:schemeClr val="bg1"/>
                </a:solidFill>
              </a:rPr>
              <a:t>The Lord does not condone the devil’s work, but he sometimes allows Satan’s evil action to fulfill His own plan: to help purify the Saints for their eventual redemption…all things will eventually be for our good.”</a:t>
            </a:r>
          </a:p>
        </p:txBody>
      </p:sp>
      <p:sp>
        <p:nvSpPr>
          <p:cNvPr id="19" name="Rectangle 18"/>
          <p:cNvSpPr/>
          <p:nvPr/>
        </p:nvSpPr>
        <p:spPr>
          <a:xfrm>
            <a:off x="3581400" y="4724401"/>
            <a:ext cx="4953000" cy="1661993"/>
          </a:xfrm>
          <a:prstGeom prst="rect">
            <a:avLst/>
          </a:prstGeom>
        </p:spPr>
        <p:txBody>
          <a:bodyPr wrap="square">
            <a:spAutoFit/>
          </a:bodyPr>
          <a:lstStyle/>
          <a:p>
            <a:pPr fontAlgn="base"/>
            <a:r>
              <a:rPr lang="en-US" dirty="0">
                <a:solidFill>
                  <a:schemeClr val="bg1"/>
                </a:solidFill>
              </a:rPr>
              <a:t>“Every Tongue—both wicked and righteous will declare that Jesus is Lord of the earth. Although some tongues may deny the Savior’s divinity, </a:t>
            </a:r>
          </a:p>
          <a:p>
            <a:pPr fontAlgn="base"/>
            <a:r>
              <a:rPr lang="en-US" dirty="0">
                <a:solidFill>
                  <a:schemeClr val="bg1"/>
                </a:solidFill>
              </a:rPr>
              <a:t>all people will eventually recognize and declare his supremacy as the ruler of this earth.” (Isaiah 45:23) </a:t>
            </a:r>
          </a:p>
          <a:p>
            <a:pPr fontAlgn="base"/>
            <a:r>
              <a:rPr lang="en-US" sz="1200" dirty="0">
                <a:solidFill>
                  <a:schemeClr val="bg1"/>
                </a:solidFill>
              </a:rPr>
              <a:t>Victor L. Ludlow</a:t>
            </a:r>
          </a:p>
        </p:txBody>
      </p:sp>
      <p:pic>
        <p:nvPicPr>
          <p:cNvPr id="7" name="Picture 6">
            <a:extLst>
              <a:ext uri="{FF2B5EF4-FFF2-40B4-BE49-F238E27FC236}">
                <a16:creationId xmlns:a16="http://schemas.microsoft.com/office/drawing/2014/main" id="{D1927D1B-C071-4C21-A4F6-797AD15D7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351" y="1996327"/>
            <a:ext cx="1643343" cy="1643343"/>
          </a:xfrm>
          <a:prstGeom prst="rect">
            <a:avLst/>
          </a:prstGeom>
        </p:spPr>
      </p:pic>
      <p:pic>
        <p:nvPicPr>
          <p:cNvPr id="9" name="Picture 8">
            <a:extLst>
              <a:ext uri="{FF2B5EF4-FFF2-40B4-BE49-F238E27FC236}">
                <a16:creationId xmlns:a16="http://schemas.microsoft.com/office/drawing/2014/main" id="{9817D596-FE1A-4C2D-A378-8B4133CB9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927" y="2168832"/>
            <a:ext cx="1758324" cy="2349065"/>
          </a:xfrm>
          <a:prstGeom prst="rect">
            <a:avLst/>
          </a:prstGeom>
        </p:spPr>
      </p:pic>
      <p:pic>
        <p:nvPicPr>
          <p:cNvPr id="11" name="Picture 10">
            <a:extLst>
              <a:ext uri="{FF2B5EF4-FFF2-40B4-BE49-F238E27FC236}">
                <a16:creationId xmlns:a16="http://schemas.microsoft.com/office/drawing/2014/main" id="{5B97D07A-7350-4CF3-9943-12E320DEB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38" y="3833494"/>
            <a:ext cx="2705100" cy="1781175"/>
          </a:xfrm>
          <a:prstGeom prst="rect">
            <a:avLst/>
          </a:prstGeom>
        </p:spPr>
      </p:pic>
      <p:pic>
        <p:nvPicPr>
          <p:cNvPr id="13" name="Picture 12">
            <a:extLst>
              <a:ext uri="{FF2B5EF4-FFF2-40B4-BE49-F238E27FC236}">
                <a16:creationId xmlns:a16="http://schemas.microsoft.com/office/drawing/2014/main" id="{A2E64D14-71DF-4348-9235-5CFA06859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895" y="2817998"/>
            <a:ext cx="2192628" cy="2491033"/>
          </a:xfrm>
          <a:prstGeom prst="rect">
            <a:avLst/>
          </a:prstGeom>
        </p:spPr>
      </p:pic>
      <p:pic>
        <p:nvPicPr>
          <p:cNvPr id="24" name="Picture 23">
            <a:extLst>
              <a:ext uri="{FF2B5EF4-FFF2-40B4-BE49-F238E27FC236}">
                <a16:creationId xmlns:a16="http://schemas.microsoft.com/office/drawing/2014/main" id="{02A80B22-378F-4E1D-837F-DFF2D0C91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895" y="4070537"/>
            <a:ext cx="610720" cy="671792"/>
          </a:xfrm>
          <a:prstGeom prst="rect">
            <a:avLst/>
          </a:prstGeom>
        </p:spPr>
      </p:pic>
    </p:spTree>
    <p:extLst>
      <p:ext uri="{BB962C8B-B14F-4D97-AF65-F5344CB8AC3E}">
        <p14:creationId xmlns:p14="http://schemas.microsoft.com/office/powerpoint/2010/main" val="20754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BCE5BB-D783-43D2-A869-2131A21A0BB7}"/>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pic>
        <p:nvPicPr>
          <p:cNvPr id="19" name="Picture 18" descr="Neil A. Maxwell.jpg"/>
          <p:cNvPicPr>
            <a:picLocks noChangeAspect="1"/>
          </p:cNvPicPr>
          <p:nvPr/>
        </p:nvPicPr>
        <p:blipFill>
          <a:blip r:embed="rId3" cstate="print"/>
          <a:stretch>
            <a:fillRect/>
          </a:stretch>
        </p:blipFill>
        <p:spPr>
          <a:xfrm>
            <a:off x="11063051" y="112061"/>
            <a:ext cx="841674" cy="1053352"/>
          </a:xfrm>
          <a:prstGeom prst="rect">
            <a:avLst/>
          </a:prstGeom>
        </p:spPr>
      </p:pic>
      <p:sp>
        <p:nvSpPr>
          <p:cNvPr id="23" name="Rectangle 22"/>
          <p:cNvSpPr/>
          <p:nvPr/>
        </p:nvSpPr>
        <p:spPr>
          <a:xfrm>
            <a:off x="3173819" y="564550"/>
            <a:ext cx="4495800" cy="2185214"/>
          </a:xfrm>
          <a:prstGeom prst="rect">
            <a:avLst/>
          </a:prstGeom>
        </p:spPr>
        <p:txBody>
          <a:bodyPr wrap="square">
            <a:spAutoFit/>
          </a:bodyPr>
          <a:lstStyle/>
          <a:p>
            <a:pPr fontAlgn="base"/>
            <a:r>
              <a:rPr lang="en-US" sz="2400" dirty="0">
                <a:solidFill>
                  <a:schemeClr val="bg1"/>
                </a:solidFill>
              </a:rPr>
              <a:t>“Yes, ‘the enemy is combined,’ but when we are combined with the Lord’s “chariots of fire,” then “they that be with us are more than they that be with them”! </a:t>
            </a:r>
          </a:p>
          <a:p>
            <a:pPr fontAlgn="base"/>
            <a:r>
              <a:rPr lang="en-US" sz="1600" dirty="0">
                <a:solidFill>
                  <a:schemeClr val="bg1"/>
                </a:solidFill>
              </a:rPr>
              <a:t>(2 </a:t>
            </a:r>
            <a:r>
              <a:rPr lang="en-US" sz="1600" dirty="0" err="1">
                <a:solidFill>
                  <a:schemeClr val="bg1"/>
                </a:solidFill>
              </a:rPr>
              <a:t>Kgs</a:t>
            </a:r>
            <a:r>
              <a:rPr lang="en-US" sz="1600" dirty="0">
                <a:solidFill>
                  <a:schemeClr val="bg1"/>
                </a:solidFill>
              </a:rPr>
              <a:t>. 6:16–17.) </a:t>
            </a:r>
          </a:p>
        </p:txBody>
      </p:sp>
      <p:pic>
        <p:nvPicPr>
          <p:cNvPr id="5" name="Picture 4">
            <a:extLst>
              <a:ext uri="{FF2B5EF4-FFF2-40B4-BE49-F238E27FC236}">
                <a16:creationId xmlns:a16="http://schemas.microsoft.com/office/drawing/2014/main" id="{C3A06760-1B63-4190-841E-515C3092A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542" y="2749764"/>
            <a:ext cx="3914775" cy="1981200"/>
          </a:xfrm>
          <a:prstGeom prst="rect">
            <a:avLst/>
          </a:prstGeom>
        </p:spPr>
      </p:pic>
      <p:grpSp>
        <p:nvGrpSpPr>
          <p:cNvPr id="6" name="Group 5">
            <a:extLst>
              <a:ext uri="{FF2B5EF4-FFF2-40B4-BE49-F238E27FC236}">
                <a16:creationId xmlns:a16="http://schemas.microsoft.com/office/drawing/2014/main" id="{C091BFEF-DA71-4671-90FF-84BEB856E23E}"/>
              </a:ext>
            </a:extLst>
          </p:cNvPr>
          <p:cNvGrpSpPr/>
          <p:nvPr/>
        </p:nvGrpSpPr>
        <p:grpSpPr>
          <a:xfrm>
            <a:off x="2145119" y="0"/>
            <a:ext cx="6553200" cy="6858000"/>
            <a:chOff x="-112990" y="-55364"/>
            <a:chExt cx="6553200" cy="6858000"/>
          </a:xfrm>
        </p:grpSpPr>
        <p:pic>
          <p:nvPicPr>
            <p:cNvPr id="3" name="Picture 2">
              <a:extLst>
                <a:ext uri="{FF2B5EF4-FFF2-40B4-BE49-F238E27FC236}">
                  <a16:creationId xmlns:a16="http://schemas.microsoft.com/office/drawing/2014/main" id="{B2B197C2-0DC2-4029-BB96-ABD6BF955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90" y="-55364"/>
              <a:ext cx="6553200" cy="6858000"/>
            </a:xfrm>
            <a:prstGeom prst="rect">
              <a:avLst/>
            </a:prstGeom>
          </p:spPr>
        </p:pic>
        <p:sp>
          <p:nvSpPr>
            <p:cNvPr id="12" name="Rectangle 11">
              <a:extLst>
                <a:ext uri="{FF2B5EF4-FFF2-40B4-BE49-F238E27FC236}">
                  <a16:creationId xmlns:a16="http://schemas.microsoft.com/office/drawing/2014/main" id="{5C5C02CB-D938-4BC1-82E1-961224FECEB3}"/>
                </a:ext>
              </a:extLst>
            </p:cNvPr>
            <p:cNvSpPr/>
            <p:nvPr/>
          </p:nvSpPr>
          <p:spPr>
            <a:xfrm>
              <a:off x="1059347" y="671275"/>
              <a:ext cx="4495800" cy="2154436"/>
            </a:xfrm>
            <a:prstGeom prst="rect">
              <a:avLst/>
            </a:prstGeom>
          </p:spPr>
          <p:txBody>
            <a:bodyPr wrap="square">
              <a:spAutoFit/>
            </a:bodyPr>
            <a:lstStyle/>
            <a:p>
              <a:pPr algn="ctr" fontAlgn="base"/>
              <a:r>
                <a:rPr lang="en-US" sz="2400" dirty="0"/>
                <a:t>Furthermore, the divine promise is that no weapon formed against the Lord’s work shall finally prosper; this “is the heritage of the servants of the Lord.”</a:t>
              </a:r>
            </a:p>
            <a:p>
              <a:pPr algn="ctr" fontAlgn="base"/>
              <a:r>
                <a:rPr lang="en-US" sz="1400" dirty="0"/>
                <a:t>Neal A. Maxwell</a:t>
              </a:r>
            </a:p>
          </p:txBody>
        </p:sp>
      </p:grpSp>
    </p:spTree>
    <p:extLst>
      <p:ext uri="{BB962C8B-B14F-4D97-AF65-F5344CB8AC3E}">
        <p14:creationId xmlns:p14="http://schemas.microsoft.com/office/powerpoint/2010/main" val="350389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8F34A0-7920-49E4-883B-085CA1FDDDAC}"/>
              </a:ext>
            </a:extLst>
          </p:cNvPr>
          <p:cNvPicPr>
            <a:picLocks noChangeAspect="1"/>
          </p:cNvPicPr>
          <p:nvPr/>
        </p:nvPicPr>
        <p:blipFill rotWithShape="1">
          <a:blip r:embed="rId2">
            <a:extLst>
              <a:ext uri="{28A0092B-C50C-407E-A947-70E740481C1C}">
                <a14:useLocalDpi xmlns:a14="http://schemas.microsoft.com/office/drawing/2010/main" val="0"/>
              </a:ext>
            </a:extLst>
          </a:blip>
          <a:srcRect l="9706"/>
          <a:stretch/>
        </p:blipFill>
        <p:spPr>
          <a:xfrm>
            <a:off x="0" y="0"/>
            <a:ext cx="12191999" cy="6858000"/>
          </a:xfrm>
          <a:prstGeom prst="rect">
            <a:avLst/>
          </a:prstGeom>
        </p:spPr>
      </p:pic>
      <p:grpSp>
        <p:nvGrpSpPr>
          <p:cNvPr id="10" name="Group 9"/>
          <p:cNvGrpSpPr/>
          <p:nvPr/>
        </p:nvGrpSpPr>
        <p:grpSpPr>
          <a:xfrm>
            <a:off x="354106" y="318247"/>
            <a:ext cx="1143000" cy="2286000"/>
            <a:chOff x="7543800" y="304800"/>
            <a:chExt cx="1143000" cy="2286000"/>
          </a:xfrm>
        </p:grpSpPr>
        <p:grpSp>
          <p:nvGrpSpPr>
            <p:cNvPr id="2" name="Group 7"/>
            <p:cNvGrpSpPr/>
            <p:nvPr/>
          </p:nvGrpSpPr>
          <p:grpSpPr>
            <a:xfrm>
              <a:off x="7543800" y="304800"/>
              <a:ext cx="1143000" cy="2286000"/>
              <a:chOff x="5187480" y="1682279"/>
              <a:chExt cx="2971800" cy="6075847"/>
            </a:xfrm>
          </p:grpSpPr>
          <p:sp>
            <p:nvSpPr>
              <p:cNvPr id="7" name="Rounded Rectangle 6"/>
              <p:cNvSpPr/>
              <p:nvPr/>
            </p:nvSpPr>
            <p:spPr>
              <a:xfrm>
                <a:off x="6324600" y="4495800"/>
                <a:ext cx="685800" cy="326232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18902810">
                <a:off x="5187480" y="1682279"/>
                <a:ext cx="2971800" cy="2971800"/>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7620000" y="609600"/>
              <a:ext cx="990600" cy="369332"/>
            </a:xfrm>
            <a:prstGeom prst="rect">
              <a:avLst/>
            </a:prstGeom>
            <a:noFill/>
          </p:spPr>
          <p:txBody>
            <a:bodyPr wrap="square" rtlCol="0">
              <a:spAutoFit/>
            </a:bodyPr>
            <a:lstStyle/>
            <a:p>
              <a:r>
                <a:rPr lang="en-US" dirty="0"/>
                <a:t>Sources:</a:t>
              </a:r>
            </a:p>
          </p:txBody>
        </p:sp>
      </p:grpSp>
      <p:sp>
        <p:nvSpPr>
          <p:cNvPr id="11" name="TextBox 10"/>
          <p:cNvSpPr txBox="1"/>
          <p:nvPr/>
        </p:nvSpPr>
        <p:spPr>
          <a:xfrm>
            <a:off x="1701582" y="511591"/>
            <a:ext cx="9968752" cy="5078313"/>
          </a:xfrm>
          <a:prstGeom prst="rect">
            <a:avLst/>
          </a:prstGeom>
          <a:noFill/>
        </p:spPr>
        <p:txBody>
          <a:bodyPr wrap="square" rtlCol="0">
            <a:spAutoFit/>
          </a:bodyPr>
          <a:lstStyle/>
          <a:p>
            <a:r>
              <a:rPr lang="en-US" dirty="0">
                <a:solidFill>
                  <a:schemeClr val="bg1"/>
                </a:solidFill>
              </a:rPr>
              <a:t>Elder Russell M. Nelson (“The Gathering of Scattered Israel,”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2006, 80).</a:t>
            </a:r>
          </a:p>
          <a:p>
            <a:endParaRPr lang="en-US" dirty="0">
              <a:solidFill>
                <a:schemeClr val="bg1"/>
              </a:solidFill>
            </a:endParaRPr>
          </a:p>
          <a:p>
            <a:r>
              <a:rPr lang="en-US" dirty="0">
                <a:solidFill>
                  <a:schemeClr val="bg1"/>
                </a:solidFill>
              </a:rPr>
              <a:t>Joseph Fielding Smith and Robert L. Millet </a:t>
            </a:r>
            <a:r>
              <a:rPr lang="en-US" i="1" dirty="0">
                <a:solidFill>
                  <a:schemeClr val="bg1"/>
                </a:solidFill>
              </a:rPr>
              <a:t>Doctrinal Commentary on the Book of Mormon </a:t>
            </a:r>
            <a:r>
              <a:rPr lang="en-US" dirty="0">
                <a:solidFill>
                  <a:schemeClr val="bg1"/>
                </a:solidFill>
              </a:rPr>
              <a:t>Vol.  Pg.147, 155</a:t>
            </a: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 </a:t>
            </a:r>
            <a:r>
              <a:rPr lang="en-US" dirty="0">
                <a:solidFill>
                  <a:schemeClr val="bg1"/>
                </a:solidFill>
              </a:rPr>
              <a:t>2:247-51</a:t>
            </a:r>
          </a:p>
          <a:p>
            <a:endParaRPr lang="en-US" dirty="0">
              <a:solidFill>
                <a:schemeClr val="bg1"/>
              </a:solidFill>
            </a:endParaRPr>
          </a:p>
          <a:p>
            <a:r>
              <a:rPr lang="en-US" dirty="0">
                <a:solidFill>
                  <a:schemeClr val="bg1"/>
                </a:solidFill>
              </a:rPr>
              <a:t>Bruce R. McConkie (</a:t>
            </a:r>
            <a:r>
              <a:rPr lang="en-US" i="1" dirty="0">
                <a:solidFill>
                  <a:schemeClr val="bg1"/>
                </a:solidFill>
              </a:rPr>
              <a:t>A New Witness for the Articles of Faith</a:t>
            </a:r>
            <a:r>
              <a:rPr lang="en-US" dirty="0">
                <a:solidFill>
                  <a:schemeClr val="bg1"/>
                </a:solidFill>
              </a:rPr>
              <a:t> [1985], 564, 565; see also pages 511, 519–20 and </a:t>
            </a:r>
            <a:r>
              <a:rPr lang="en-US" i="1" dirty="0">
                <a:solidFill>
                  <a:schemeClr val="bg1"/>
                </a:solidFill>
              </a:rPr>
              <a:t>The Millennial Messiah: The Second Coming of the Son of Man</a:t>
            </a:r>
            <a:r>
              <a:rPr lang="en-US" dirty="0">
                <a:solidFill>
                  <a:schemeClr val="bg1"/>
                </a:solidFill>
              </a:rPr>
              <a:t>[1982], 229).</a:t>
            </a:r>
          </a:p>
          <a:p>
            <a:endParaRPr lang="en-US" dirty="0">
              <a:solidFill>
                <a:schemeClr val="bg1"/>
              </a:solidFill>
            </a:endParaRPr>
          </a:p>
          <a:p>
            <a:r>
              <a:rPr lang="en-US" dirty="0">
                <a:solidFill>
                  <a:schemeClr val="bg1"/>
                </a:solidFill>
              </a:rPr>
              <a:t>Victor L. Ludlow </a:t>
            </a:r>
            <a:r>
              <a:rPr lang="en-US" i="1" dirty="0">
                <a:solidFill>
                  <a:schemeClr val="bg1"/>
                </a:solidFill>
              </a:rPr>
              <a:t>Unlocking Isaiah in the Book of Mormon </a:t>
            </a:r>
            <a:r>
              <a:rPr lang="en-US" dirty="0">
                <a:solidFill>
                  <a:schemeClr val="bg1"/>
                </a:solidFill>
              </a:rPr>
              <a:t> pg. 247, 252</a:t>
            </a:r>
          </a:p>
          <a:p>
            <a:endParaRPr lang="en-US" dirty="0">
              <a:solidFill>
                <a:schemeClr val="bg1"/>
              </a:solidFill>
            </a:endParaRPr>
          </a:p>
          <a:p>
            <a:r>
              <a:rPr lang="en-US" dirty="0">
                <a:solidFill>
                  <a:schemeClr val="bg1"/>
                </a:solidFill>
              </a:rPr>
              <a:t>Elder Gordon B. Hinckley  </a:t>
            </a:r>
            <a:r>
              <a:rPr lang="en-US" i="1" dirty="0">
                <a:solidFill>
                  <a:schemeClr val="bg1"/>
                </a:solidFill>
              </a:rPr>
              <a:t>Behold Your Little Ones </a:t>
            </a:r>
            <a:r>
              <a:rPr lang="en-US" dirty="0">
                <a:solidFill>
                  <a:schemeClr val="bg1"/>
                </a:solidFill>
              </a:rPr>
              <a:t>Ensign Nov. 1978</a:t>
            </a:r>
          </a:p>
          <a:p>
            <a:endParaRPr lang="en-US" dirty="0">
              <a:solidFill>
                <a:schemeClr val="bg1"/>
              </a:solidFill>
            </a:endParaRPr>
          </a:p>
          <a:p>
            <a:r>
              <a:rPr lang="en-US" dirty="0">
                <a:solidFill>
                  <a:schemeClr val="bg1"/>
                </a:solidFill>
                <a:latin typeface="Abadi" panose="020B0604020104020204" pitchFamily="34" charset="0"/>
              </a:rPr>
              <a:t>Jeffrey R. Holland, </a:t>
            </a:r>
            <a:r>
              <a:rPr lang="en-US" i="1" dirty="0">
                <a:solidFill>
                  <a:schemeClr val="bg1"/>
                </a:solidFill>
                <a:latin typeface="Abadi" panose="020B0604020104020204" pitchFamily="34" charset="0"/>
              </a:rPr>
              <a:t>Christ and the New Covenant,</a:t>
            </a:r>
            <a:r>
              <a:rPr lang="en-US" dirty="0">
                <a:solidFill>
                  <a:schemeClr val="bg1"/>
                </a:solidFill>
                <a:latin typeface="Abadi" panose="020B0604020104020204" pitchFamily="34" charset="0"/>
              </a:rPr>
              <a:t> 290</a:t>
            </a:r>
            <a:endParaRPr lang="en-US" dirty="0">
              <a:solidFill>
                <a:schemeClr val="bg1"/>
              </a:solidFill>
            </a:endParaRPr>
          </a:p>
          <a:p>
            <a:endParaRPr lang="en-US" dirty="0">
              <a:solidFill>
                <a:schemeClr val="bg1"/>
              </a:solidFill>
            </a:endParaRPr>
          </a:p>
          <a:p>
            <a:r>
              <a:rPr lang="en-US" dirty="0">
                <a:solidFill>
                  <a:schemeClr val="bg1"/>
                </a:solidFill>
              </a:rPr>
              <a:t>Neal A. Maxwell </a:t>
            </a:r>
            <a:r>
              <a:rPr lang="en-US" i="1" dirty="0">
                <a:solidFill>
                  <a:schemeClr val="bg1"/>
                </a:solidFill>
              </a:rPr>
              <a:t>Behold, the Enemy is Combined</a:t>
            </a:r>
            <a:r>
              <a:rPr lang="en-US" dirty="0">
                <a:solidFill>
                  <a:schemeClr val="bg1"/>
                </a:solidFill>
              </a:rPr>
              <a:t> (D&amp;C 138:12) Ensign May 1993</a:t>
            </a:r>
          </a:p>
          <a:p>
            <a:endParaRPr lang="en-US" dirty="0">
              <a:solidFill>
                <a:schemeClr val="bg1"/>
              </a:solidFill>
            </a:endParaRPr>
          </a:p>
        </p:txBody>
      </p:sp>
    </p:spTree>
    <p:extLst>
      <p:ext uri="{BB962C8B-B14F-4D97-AF65-F5344CB8AC3E}">
        <p14:creationId xmlns:p14="http://schemas.microsoft.com/office/powerpoint/2010/main" val="1684625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152400"/>
            <a:ext cx="8763000" cy="1754326"/>
          </a:xfrm>
          <a:prstGeom prst="rect">
            <a:avLst/>
          </a:prstGeom>
          <a:noFill/>
        </p:spPr>
        <p:txBody>
          <a:bodyPr wrap="square" rtlCol="0">
            <a:spAutoFit/>
          </a:bodyPr>
          <a:lstStyle/>
          <a:p>
            <a:r>
              <a:rPr lang="en-US" dirty="0"/>
              <a:t>3 Nephi 22 and Isaiah 54—Victor L. Ludlow </a:t>
            </a:r>
            <a:r>
              <a:rPr lang="en-US" i="1" dirty="0"/>
              <a:t>Unlocking Isaiah in the Book of Mormon </a:t>
            </a:r>
            <a:r>
              <a:rPr lang="en-US" dirty="0"/>
              <a:t> pg. 252</a:t>
            </a:r>
          </a:p>
          <a:p>
            <a:endParaRPr lang="en-US" dirty="0"/>
          </a:p>
          <a:p>
            <a:r>
              <a:rPr lang="en-US" dirty="0"/>
              <a:t>This chapter is a promise to the righteous members of Zion. Its various poetic forms depict the relationship between the Lord and covenant Israel. Like a husband who provides gifts and strengths to his family, the Lord blesses righteous Israel, as seen in the following chart.</a:t>
            </a:r>
          </a:p>
          <a:p>
            <a:endParaRPr lang="en-US" dirty="0"/>
          </a:p>
        </p:txBody>
      </p:sp>
      <p:graphicFrame>
        <p:nvGraphicFramePr>
          <p:cNvPr id="4" name="Table 3"/>
          <p:cNvGraphicFramePr>
            <a:graphicFrameLocks noGrp="1"/>
          </p:cNvGraphicFramePr>
          <p:nvPr/>
        </p:nvGraphicFramePr>
        <p:xfrm>
          <a:off x="2286000" y="2286000"/>
          <a:ext cx="7315200" cy="249428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370840">
                <a:tc>
                  <a:txBody>
                    <a:bodyPr/>
                    <a:lstStyle/>
                    <a:p>
                      <a:r>
                        <a:rPr lang="en-US" dirty="0"/>
                        <a:t>Verses</a:t>
                      </a:r>
                    </a:p>
                  </a:txBody>
                  <a:tcPr/>
                </a:tc>
                <a:tc>
                  <a:txBody>
                    <a:bodyPr/>
                    <a:lstStyle/>
                    <a:p>
                      <a:r>
                        <a:rPr lang="en-US" dirty="0"/>
                        <a:t>Husband provide wife</a:t>
                      </a:r>
                    </a:p>
                  </a:txBody>
                  <a:tcPr/>
                </a:tc>
                <a:tc>
                  <a:txBody>
                    <a:bodyPr/>
                    <a:lstStyle/>
                    <a:p>
                      <a:r>
                        <a:rPr lang="en-US" dirty="0"/>
                        <a:t>The Lord provides Israel</a:t>
                      </a:r>
                    </a:p>
                  </a:txBody>
                  <a:tcPr/>
                </a:tc>
                <a:extLst>
                  <a:ext uri="{0D108BD9-81ED-4DB2-BD59-A6C34878D82A}">
                    <a16:rowId xmlns:a16="http://schemas.microsoft.com/office/drawing/2014/main" val="10000"/>
                  </a:ext>
                </a:extLst>
              </a:tr>
              <a:tr h="370840">
                <a:tc>
                  <a:txBody>
                    <a:bodyPr/>
                    <a:lstStyle/>
                    <a:p>
                      <a:r>
                        <a:rPr lang="en-US" dirty="0"/>
                        <a:t>1-3</a:t>
                      </a:r>
                    </a:p>
                  </a:txBody>
                  <a:tcPr/>
                </a:tc>
                <a:tc>
                  <a:txBody>
                    <a:bodyPr/>
                    <a:lstStyle/>
                    <a:p>
                      <a:r>
                        <a:rPr lang="en-US" dirty="0"/>
                        <a:t>Children </a:t>
                      </a:r>
                    </a:p>
                  </a:txBody>
                  <a:tcPr/>
                </a:tc>
                <a:tc>
                  <a:txBody>
                    <a:bodyPr/>
                    <a:lstStyle/>
                    <a:p>
                      <a:r>
                        <a:rPr lang="en-US" dirty="0"/>
                        <a:t>Great numbers of posterity</a:t>
                      </a:r>
                    </a:p>
                  </a:txBody>
                  <a:tcPr/>
                </a:tc>
                <a:extLst>
                  <a:ext uri="{0D108BD9-81ED-4DB2-BD59-A6C34878D82A}">
                    <a16:rowId xmlns:a16="http://schemas.microsoft.com/office/drawing/2014/main" val="10001"/>
                  </a:ext>
                </a:extLst>
              </a:tr>
              <a:tr h="370840">
                <a:tc>
                  <a:txBody>
                    <a:bodyPr/>
                    <a:lstStyle/>
                    <a:p>
                      <a:r>
                        <a:rPr lang="en-US" dirty="0"/>
                        <a:t>4-8</a:t>
                      </a:r>
                    </a:p>
                  </a:txBody>
                  <a:tcPr/>
                </a:tc>
                <a:tc>
                  <a:txBody>
                    <a:bodyPr/>
                    <a:lstStyle/>
                    <a:p>
                      <a:r>
                        <a:rPr lang="en-US" dirty="0"/>
                        <a:t>Love</a:t>
                      </a:r>
                    </a:p>
                  </a:txBody>
                  <a:tcPr/>
                </a:tc>
                <a:tc>
                  <a:txBody>
                    <a:bodyPr/>
                    <a:lstStyle/>
                    <a:p>
                      <a:r>
                        <a:rPr lang="en-US" dirty="0"/>
                        <a:t>Reconciliation</a:t>
                      </a:r>
                    </a:p>
                  </a:txBody>
                  <a:tcPr/>
                </a:tc>
                <a:extLst>
                  <a:ext uri="{0D108BD9-81ED-4DB2-BD59-A6C34878D82A}">
                    <a16:rowId xmlns:a16="http://schemas.microsoft.com/office/drawing/2014/main" val="10002"/>
                  </a:ext>
                </a:extLst>
              </a:tr>
              <a:tr h="370840">
                <a:tc>
                  <a:txBody>
                    <a:bodyPr/>
                    <a:lstStyle/>
                    <a:p>
                      <a:r>
                        <a:rPr lang="en-US" dirty="0"/>
                        <a:t>9-10</a:t>
                      </a:r>
                    </a:p>
                  </a:txBody>
                  <a:tcPr/>
                </a:tc>
                <a:tc>
                  <a:txBody>
                    <a:bodyPr/>
                    <a:lstStyle/>
                    <a:p>
                      <a:r>
                        <a:rPr lang="en-US" dirty="0"/>
                        <a:t>Commitment</a:t>
                      </a:r>
                    </a:p>
                  </a:txBody>
                  <a:tcPr/>
                </a:tc>
                <a:tc>
                  <a:txBody>
                    <a:bodyPr/>
                    <a:lstStyle/>
                    <a:p>
                      <a:r>
                        <a:rPr lang="en-US" dirty="0"/>
                        <a:t>Covenant relationship</a:t>
                      </a:r>
                    </a:p>
                  </a:txBody>
                  <a:tcPr/>
                </a:tc>
                <a:extLst>
                  <a:ext uri="{0D108BD9-81ED-4DB2-BD59-A6C34878D82A}">
                    <a16:rowId xmlns:a16="http://schemas.microsoft.com/office/drawing/2014/main" val="10003"/>
                  </a:ext>
                </a:extLst>
              </a:tr>
              <a:tr h="370840">
                <a:tc>
                  <a:txBody>
                    <a:bodyPr/>
                    <a:lstStyle/>
                    <a:p>
                      <a:r>
                        <a:rPr lang="en-US" dirty="0"/>
                        <a:t>11-12</a:t>
                      </a:r>
                    </a:p>
                  </a:txBody>
                  <a:tcPr/>
                </a:tc>
                <a:tc>
                  <a:txBody>
                    <a:bodyPr/>
                    <a:lstStyle/>
                    <a:p>
                      <a:r>
                        <a:rPr lang="en-US" dirty="0"/>
                        <a:t>Material comfort</a:t>
                      </a:r>
                    </a:p>
                  </a:txBody>
                  <a:tcPr/>
                </a:tc>
                <a:tc>
                  <a:txBody>
                    <a:bodyPr/>
                    <a:lstStyle/>
                    <a:p>
                      <a:r>
                        <a:rPr lang="en-US" dirty="0"/>
                        <a:t>Prosperity</a:t>
                      </a:r>
                    </a:p>
                  </a:txBody>
                  <a:tcPr/>
                </a:tc>
                <a:extLst>
                  <a:ext uri="{0D108BD9-81ED-4DB2-BD59-A6C34878D82A}">
                    <a16:rowId xmlns:a16="http://schemas.microsoft.com/office/drawing/2014/main" val="10004"/>
                  </a:ext>
                </a:extLst>
              </a:tr>
              <a:tr h="370840">
                <a:tc>
                  <a:txBody>
                    <a:bodyPr/>
                    <a:lstStyle/>
                    <a:p>
                      <a:r>
                        <a:rPr lang="en-US" dirty="0"/>
                        <a:t>13-17</a:t>
                      </a:r>
                    </a:p>
                  </a:txBody>
                  <a:tcPr/>
                </a:tc>
                <a:tc>
                  <a:txBody>
                    <a:bodyPr/>
                    <a:lstStyle/>
                    <a:p>
                      <a:r>
                        <a:rPr lang="en-US" dirty="0"/>
                        <a:t>Protection</a:t>
                      </a:r>
                    </a:p>
                  </a:txBody>
                  <a:tcPr/>
                </a:tc>
                <a:tc>
                  <a:txBody>
                    <a:bodyPr/>
                    <a:lstStyle/>
                    <a:p>
                      <a:r>
                        <a:rPr lang="en-US" dirty="0"/>
                        <a:t>Peace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7197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3962400"/>
            <a:ext cx="8001000" cy="1754326"/>
          </a:xfrm>
          <a:prstGeom prst="rect">
            <a:avLst/>
          </a:prstGeom>
        </p:spPr>
        <p:txBody>
          <a:bodyPr wrap="square">
            <a:spAutoFit/>
          </a:bodyPr>
          <a:lstStyle/>
          <a:p>
            <a:r>
              <a:rPr lang="en-US" dirty="0"/>
              <a:t>                                          </a:t>
            </a:r>
          </a:p>
          <a:p>
            <a:r>
              <a:rPr lang="en-US" i="1" dirty="0"/>
              <a:t>“We are experiencing a combined growth of converts and natural increase</a:t>
            </a:r>
            <a:endParaRPr lang="en-US" dirty="0"/>
          </a:p>
          <a:p>
            <a:r>
              <a:rPr lang="en-US" i="1" dirty="0"/>
              <a:t>of some 400,000 a year.  Every single year that is the equivalent</a:t>
            </a:r>
            <a:endParaRPr lang="en-US" dirty="0"/>
          </a:p>
          <a:p>
            <a:r>
              <a:rPr lang="en-US" i="1" dirty="0"/>
              <a:t>of 160 new</a:t>
            </a:r>
            <a:r>
              <a:rPr lang="en-US" dirty="0"/>
              <a:t> </a:t>
            </a:r>
            <a:r>
              <a:rPr lang="en-US" i="1" dirty="0"/>
              <a:t>stakes of 2500 people each.”</a:t>
            </a:r>
            <a:r>
              <a:rPr lang="en-US" dirty="0"/>
              <a:t>  July 1999 Ensign</a:t>
            </a:r>
          </a:p>
          <a:p>
            <a:r>
              <a:rPr lang="en-US" dirty="0"/>
              <a:t> </a:t>
            </a:r>
          </a:p>
          <a:p>
            <a:r>
              <a:rPr lang="en-US" dirty="0"/>
              <a:t>Speech by President Gordon B. Hinckley at BYU on November 6, 1998 </a:t>
            </a:r>
          </a:p>
        </p:txBody>
      </p:sp>
      <p:pic>
        <p:nvPicPr>
          <p:cNvPr id="34818" name="Picture 2" descr="http://www.postmormon.org/images/scrapbook/2010/table-1.gif"/>
          <p:cNvPicPr>
            <a:picLocks noChangeAspect="1" noChangeArrowheads="1"/>
          </p:cNvPicPr>
          <p:nvPr/>
        </p:nvPicPr>
        <p:blipFill>
          <a:blip r:embed="rId2" cstate="print"/>
          <a:srcRect/>
          <a:stretch>
            <a:fillRect/>
          </a:stretch>
        </p:blipFill>
        <p:spPr bwMode="auto">
          <a:xfrm>
            <a:off x="3429000" y="457200"/>
            <a:ext cx="6000750" cy="3324226"/>
          </a:xfrm>
          <a:prstGeom prst="rect">
            <a:avLst/>
          </a:prstGeom>
          <a:noFill/>
        </p:spPr>
      </p:pic>
    </p:spTree>
    <p:extLst>
      <p:ext uri="{BB962C8B-B14F-4D97-AF65-F5344CB8AC3E}">
        <p14:creationId xmlns:p14="http://schemas.microsoft.com/office/powerpoint/2010/main" val="242384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676400" y="43935"/>
            <a:ext cx="69342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143000" algn="l"/>
              </a:tabLst>
            </a:pPr>
            <a:r>
              <a:rPr lang="en-US" b="1" dirty="0">
                <a:latin typeface="Arial" pitchFamily="34" charset="0"/>
                <a:ea typeface="Times New Roman" pitchFamily="18" charset="0"/>
                <a:cs typeface="Arial" pitchFamily="34" charset="0"/>
              </a:rPr>
              <a:t>The Lord’s </a:t>
            </a:r>
            <a:r>
              <a:rPr lang="en-US" b="1" dirty="0" err="1">
                <a:latin typeface="Arial" pitchFamily="34" charset="0"/>
                <a:ea typeface="Times New Roman" pitchFamily="18" charset="0"/>
                <a:cs typeface="Arial" pitchFamily="34" charset="0"/>
              </a:rPr>
              <a:t>Kanah</a:t>
            </a:r>
            <a:endParaRPr lang="en-US" b="1" dirty="0">
              <a:latin typeface="Arial" pitchFamily="34" charset="0"/>
              <a:ea typeface="Times New Roman" pitchFamily="18" charset="0"/>
              <a:cs typeface="Arial" pitchFamily="34" charset="0"/>
            </a:endParaRPr>
          </a:p>
          <a:p>
            <a:pPr fontAlgn="base">
              <a:spcBef>
                <a:spcPct val="0"/>
              </a:spcBef>
              <a:spcAft>
                <a:spcPct val="0"/>
              </a:spcAft>
              <a:tabLst>
                <a:tab pos="1143000" algn="l"/>
              </a:tabLst>
            </a:pP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i="1" dirty="0">
                <a:latin typeface="Arial" pitchFamily="34" charset="0"/>
                <a:ea typeface="Times New Roman" pitchFamily="18" charset="0"/>
                <a:cs typeface="Arial" pitchFamily="34" charset="0"/>
              </a:rPr>
              <a:t>For thou </a:t>
            </a:r>
            <a:r>
              <a:rPr lang="en-US" sz="1200" i="1" dirty="0" err="1">
                <a:latin typeface="Arial" pitchFamily="34" charset="0"/>
                <a:ea typeface="Times New Roman" pitchFamily="18" charset="0"/>
                <a:cs typeface="Arial" pitchFamily="34" charset="0"/>
              </a:rPr>
              <a:t>shalt</a:t>
            </a:r>
            <a:r>
              <a:rPr lang="en-US" sz="1200" i="1" dirty="0">
                <a:latin typeface="Arial" pitchFamily="34" charset="0"/>
                <a:ea typeface="Times New Roman" pitchFamily="18" charset="0"/>
                <a:cs typeface="Arial" pitchFamily="34" charset="0"/>
              </a:rPr>
              <a:t> worship no other god: for the Lord,</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i="1" dirty="0">
                <a:latin typeface="Arial" pitchFamily="34" charset="0"/>
                <a:ea typeface="Times New Roman" pitchFamily="18" charset="0"/>
                <a:cs typeface="Arial" pitchFamily="34" charset="0"/>
              </a:rPr>
              <a:t>whose name is Jehovah, is a jealous God.</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Exodus 34:14</a:t>
            </a:r>
          </a:p>
          <a:p>
            <a:pPr eaLnBrk="0" fontAlgn="base" hangingPunct="0">
              <a:spcBef>
                <a:spcPct val="0"/>
              </a:spcBef>
              <a:spcAft>
                <a:spcPct val="0"/>
              </a:spcAft>
              <a:tabLst>
                <a:tab pos="1143000" algn="l"/>
              </a:tabLst>
            </a:pPr>
            <a:endParaRPr lang="en-US" sz="1200" dirty="0">
              <a:latin typeface="Arial" pitchFamily="34" charset="0"/>
              <a:cs typeface="Arial" pitchFamily="34" charset="0"/>
            </a:endParaRPr>
          </a:p>
          <a:p>
            <a:pPr eaLnBrk="0" fontAlgn="base" hangingPunct="0">
              <a:spcBef>
                <a:spcPct val="0"/>
              </a:spcBef>
              <a:spcAft>
                <a:spcPct val="0"/>
              </a:spcAft>
              <a:tabLst>
                <a:tab pos="1143000" algn="l"/>
              </a:tabLst>
            </a:pP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Jealousy = (Heb)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The word in ancient times did not convey the negative emotion we attach to it today.  In our language today it would convey the emotion we feel when a cherished object is threatened and we may lose it.  </a:t>
            </a:r>
            <a:r>
              <a:rPr lang="en-US" sz="1200" b="1" dirty="0">
                <a:latin typeface="Arial" pitchFamily="34" charset="0"/>
                <a:ea typeface="Times New Roman" pitchFamily="18" charset="0"/>
                <a:cs typeface="Arial" pitchFamily="34" charset="0"/>
              </a:rPr>
              <a:t>The “mother bear” response to a threat made toward one of our children.</a:t>
            </a:r>
          </a:p>
          <a:p>
            <a:pPr eaLnBrk="0" fontAlgn="base" hangingPunct="0">
              <a:spcBef>
                <a:spcPct val="0"/>
              </a:spcBef>
              <a:spcAft>
                <a:spcPct val="0"/>
              </a:spcAft>
              <a:tabLst>
                <a:tab pos="1143000" algn="l"/>
              </a:tabLst>
            </a:pP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means filled up with this deep emotion.  It is used in the same sense of fabric put in a dye which has reached its maximum point of saturation and can take on no other dye.  A common experience would be dying Easter eggs.  Little children will dye pastel eggs because they get so excited and take the eggs out before the egg has fully pulled in the dye.  Older children or adults will let the eggs sit in the dye until the color is rich and full. </a:t>
            </a:r>
          </a:p>
          <a:p>
            <a:pPr eaLnBrk="0" fontAlgn="base" hangingPunct="0">
              <a:spcBef>
                <a:spcPct val="0"/>
              </a:spcBef>
              <a:spcAft>
                <a:spcPct val="0"/>
              </a:spcAft>
              <a:tabLst>
                <a:tab pos="1143000" algn="l"/>
              </a:tabLst>
            </a:pPr>
            <a:endParaRPr lang="en-US" sz="1200" dirty="0">
              <a:latin typeface="Arial" pitchFamily="34" charset="0"/>
              <a:ea typeface="Times New Roman" pitchFamily="18"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means to be filled up with strong ardor, a fervent zeal, and an intense emotion toward someone or something important to us.  </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b="1" dirty="0">
                <a:latin typeface="Arial" pitchFamily="34" charset="0"/>
                <a:ea typeface="Times New Roman" pitchFamily="18" charset="0"/>
                <a:cs typeface="Arial" pitchFamily="34" charset="0"/>
              </a:rPr>
              <a:t>	</a:t>
            </a:r>
          </a:p>
          <a:p>
            <a:pPr eaLnBrk="0" fontAlgn="base" hangingPunct="0">
              <a:spcBef>
                <a:spcPct val="0"/>
              </a:spcBef>
              <a:spcAft>
                <a:spcPct val="0"/>
              </a:spcAft>
              <a:tabLst>
                <a:tab pos="1143000" algn="l"/>
              </a:tabLst>
            </a:pPr>
            <a:endParaRPr lang="en-US" sz="1200" b="1" dirty="0">
              <a:latin typeface="Arial" pitchFamily="34" charset="0"/>
              <a:ea typeface="Times New Roman" pitchFamily="18"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God’s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has two edges:</a:t>
            </a:r>
            <a:endParaRPr lang="en-US" sz="600" dirty="0">
              <a:latin typeface="Arial" pitchFamily="34" charset="0"/>
              <a:cs typeface="Arial" pitchFamily="34" charset="0"/>
            </a:endParaRPr>
          </a:p>
          <a:p>
            <a:pPr eaLnBrk="0" fontAlgn="base" hangingPunct="0">
              <a:spcBef>
                <a:spcPct val="0"/>
              </a:spcBef>
              <a:spcAft>
                <a:spcPct val="0"/>
              </a:spcAft>
              <a:buFontTx/>
              <a:buChar char="•"/>
              <a:tabLst>
                <a:tab pos="1143000" algn="l"/>
              </a:tabLst>
            </a:pPr>
            <a:r>
              <a:rPr lang="en-US" sz="1200" dirty="0">
                <a:latin typeface="Arial" pitchFamily="34" charset="0"/>
                <a:ea typeface="Times New Roman" pitchFamily="18" charset="0"/>
                <a:cs typeface="Arial" pitchFamily="34" charset="0"/>
              </a:rPr>
              <a:t>To cherish or protect His children, even to bloodshed</a:t>
            </a:r>
            <a:endParaRPr lang="en-US" sz="600" dirty="0">
              <a:latin typeface="Arial" pitchFamily="34" charset="0"/>
              <a:cs typeface="Arial" pitchFamily="34" charset="0"/>
            </a:endParaRPr>
          </a:p>
          <a:p>
            <a:pPr eaLnBrk="0" fontAlgn="base" hangingPunct="0">
              <a:spcBef>
                <a:spcPct val="0"/>
              </a:spcBef>
              <a:spcAft>
                <a:spcPct val="0"/>
              </a:spcAft>
              <a:buFontTx/>
              <a:buChar char="•"/>
              <a:tabLst>
                <a:tab pos="1143000" algn="l"/>
              </a:tabLst>
            </a:pPr>
            <a:r>
              <a:rPr lang="en-US" sz="1200" dirty="0">
                <a:latin typeface="Arial" pitchFamily="34" charset="0"/>
                <a:ea typeface="Times New Roman" pitchFamily="18" charset="0"/>
                <a:cs typeface="Arial" pitchFamily="34" charset="0"/>
              </a:rPr>
              <a:t>A demand for the repentance of His children or retribution when He is offended by them.</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endParaRPr lang="en-US" dirty="0">
              <a:latin typeface="Arial" pitchFamily="34" charset="0"/>
              <a:cs typeface="Arial" pitchFamily="34" charset="0"/>
            </a:endParaRPr>
          </a:p>
        </p:txBody>
      </p:sp>
      <p:pic>
        <p:nvPicPr>
          <p:cNvPr id="35843" name="Picture 3" descr="http://blender.wpengine.netdna-cdn.com/wp-content/uploads/2011/04/Egg-Dying-Party1-544x362.jpg"/>
          <p:cNvPicPr>
            <a:picLocks noChangeAspect="1" noChangeArrowheads="1"/>
          </p:cNvPicPr>
          <p:nvPr/>
        </p:nvPicPr>
        <p:blipFill>
          <a:blip r:embed="rId2" cstate="print">
            <a:grayscl/>
          </a:blip>
          <a:srcRect/>
          <a:stretch>
            <a:fillRect/>
          </a:stretch>
        </p:blipFill>
        <p:spPr bwMode="auto">
          <a:xfrm>
            <a:off x="6324600" y="4572000"/>
            <a:ext cx="2895600" cy="1926852"/>
          </a:xfrm>
          <a:prstGeom prst="rect">
            <a:avLst/>
          </a:prstGeom>
          <a:noFill/>
        </p:spPr>
      </p:pic>
    </p:spTree>
    <p:extLst>
      <p:ext uri="{BB962C8B-B14F-4D97-AF65-F5344CB8AC3E}">
        <p14:creationId xmlns:p14="http://schemas.microsoft.com/office/powerpoint/2010/main" val="1830664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FB274-23DF-0471-6B3D-12AEDDC33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3B43A22-5C1A-176B-0D5C-5D73C2431207}"/>
              </a:ext>
            </a:extLst>
          </p:cNvPr>
          <p:cNvSpPr txBox="1"/>
          <p:nvPr/>
        </p:nvSpPr>
        <p:spPr>
          <a:xfrm>
            <a:off x="1607127" y="1117600"/>
            <a:ext cx="9144000" cy="2585323"/>
          </a:xfrm>
          <a:prstGeom prst="rect">
            <a:avLst/>
          </a:prstGeom>
          <a:noFill/>
        </p:spPr>
        <p:txBody>
          <a:bodyPr wrap="square" rtlCol="0">
            <a:spAutoFit/>
          </a:bodyPr>
          <a:lstStyle/>
          <a:p>
            <a:pPr algn="ctr"/>
            <a:r>
              <a:rPr lang="en-US" sz="5400" dirty="0">
                <a:latin typeface="Imprint MT Shadow" pitchFamily="82" charset="0"/>
              </a:rPr>
              <a:t>Christ Examines the Scriptures</a:t>
            </a:r>
          </a:p>
          <a:p>
            <a:pPr algn="ctr"/>
            <a:r>
              <a:rPr lang="en-US" sz="5400" dirty="0">
                <a:latin typeface="Imprint MT Shadow" pitchFamily="82" charset="0"/>
              </a:rPr>
              <a:t>2 Nephi 23</a:t>
            </a:r>
          </a:p>
        </p:txBody>
      </p:sp>
      <p:grpSp>
        <p:nvGrpSpPr>
          <p:cNvPr id="4" name="Group 3">
            <a:extLst>
              <a:ext uri="{FF2B5EF4-FFF2-40B4-BE49-F238E27FC236}">
                <a16:creationId xmlns:a16="http://schemas.microsoft.com/office/drawing/2014/main" id="{B4211C79-78B5-3CE9-505C-94C9B8678A2C}"/>
              </a:ext>
            </a:extLst>
          </p:cNvPr>
          <p:cNvGrpSpPr/>
          <p:nvPr/>
        </p:nvGrpSpPr>
        <p:grpSpPr>
          <a:xfrm>
            <a:off x="5167623" y="3895300"/>
            <a:ext cx="2023008" cy="2332630"/>
            <a:chOff x="71718" y="1058266"/>
            <a:chExt cx="3056989" cy="4634322"/>
          </a:xfrm>
        </p:grpSpPr>
        <p:grpSp>
          <p:nvGrpSpPr>
            <p:cNvPr id="5" name="Group 13">
              <a:extLst>
                <a:ext uri="{FF2B5EF4-FFF2-40B4-BE49-F238E27FC236}">
                  <a16:creationId xmlns:a16="http://schemas.microsoft.com/office/drawing/2014/main" id="{E35EAFA1-6D8B-088D-8039-FFE3F8D0E12F}"/>
                </a:ext>
              </a:extLst>
            </p:cNvPr>
            <p:cNvGrpSpPr/>
            <p:nvPr/>
          </p:nvGrpSpPr>
          <p:grpSpPr>
            <a:xfrm>
              <a:off x="71718" y="1120588"/>
              <a:ext cx="3048000" cy="4572000"/>
              <a:chOff x="838200" y="1066800"/>
              <a:chExt cx="2438400" cy="3352800"/>
            </a:xfrm>
          </p:grpSpPr>
          <p:sp>
            <p:nvSpPr>
              <p:cNvPr id="7" name="Rounded Rectangle 61">
                <a:extLst>
                  <a:ext uri="{FF2B5EF4-FFF2-40B4-BE49-F238E27FC236}">
                    <a16:creationId xmlns:a16="http://schemas.microsoft.com/office/drawing/2014/main" id="{2C28CA1D-9C47-1D91-8694-F091A32C36A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
                <a:extLst>
                  <a:ext uri="{FF2B5EF4-FFF2-40B4-BE49-F238E27FC236}">
                    <a16:creationId xmlns:a16="http://schemas.microsoft.com/office/drawing/2014/main" id="{3CC83106-4725-7B37-16A9-1CD0FDC58BF4}"/>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
                <a:extLst>
                  <a:ext uri="{FF2B5EF4-FFF2-40B4-BE49-F238E27FC236}">
                    <a16:creationId xmlns:a16="http://schemas.microsoft.com/office/drawing/2014/main" id="{9568096E-FBC3-CFA2-04F7-63C0FA1CB23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4">
                <a:extLst>
                  <a:ext uri="{FF2B5EF4-FFF2-40B4-BE49-F238E27FC236}">
                    <a16:creationId xmlns:a16="http://schemas.microsoft.com/office/drawing/2014/main" id="{7E907C32-B7B0-24DD-676F-BB4E084C675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nut 5">
                <a:extLst>
                  <a:ext uri="{FF2B5EF4-FFF2-40B4-BE49-F238E27FC236}">
                    <a16:creationId xmlns:a16="http://schemas.microsoft.com/office/drawing/2014/main" id="{AE5100DD-722C-1D2C-9AD0-D5097B3C8E9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6">
                <a:extLst>
                  <a:ext uri="{FF2B5EF4-FFF2-40B4-BE49-F238E27FC236}">
                    <a16:creationId xmlns:a16="http://schemas.microsoft.com/office/drawing/2014/main" id="{3C58C6A3-D77F-4138-9EB5-78563922F144}"/>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7">
                <a:extLst>
                  <a:ext uri="{FF2B5EF4-FFF2-40B4-BE49-F238E27FC236}">
                    <a16:creationId xmlns:a16="http://schemas.microsoft.com/office/drawing/2014/main" id="{914E6820-342C-2A48-EE15-E6B3CE256199}"/>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laque 8">
                <a:extLst>
                  <a:ext uri="{FF2B5EF4-FFF2-40B4-BE49-F238E27FC236}">
                    <a16:creationId xmlns:a16="http://schemas.microsoft.com/office/drawing/2014/main" id="{820BA722-5485-D58F-1C5A-E61B11042958}"/>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aque 9">
                <a:extLst>
                  <a:ext uri="{FF2B5EF4-FFF2-40B4-BE49-F238E27FC236}">
                    <a16:creationId xmlns:a16="http://schemas.microsoft.com/office/drawing/2014/main" id="{DEF50557-732E-EFDE-E397-6F50BB62F1BF}"/>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aque 10">
                <a:extLst>
                  <a:ext uri="{FF2B5EF4-FFF2-40B4-BE49-F238E27FC236}">
                    <a16:creationId xmlns:a16="http://schemas.microsoft.com/office/drawing/2014/main" id="{404AAA19-63F3-F93A-6133-1DBB51D7215A}"/>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C09CFD7-6DFE-58FC-79FD-E39E2170DC3F}"/>
                </a:ext>
              </a:extLst>
            </p:cNvPr>
            <p:cNvSpPr txBox="1"/>
            <p:nvPr/>
          </p:nvSpPr>
          <p:spPr>
            <a:xfrm>
              <a:off x="749052" y="1058266"/>
              <a:ext cx="2379655" cy="672618"/>
            </a:xfrm>
            <a:prstGeom prst="rect">
              <a:avLst/>
            </a:prstGeom>
            <a:noFill/>
          </p:spPr>
          <p:txBody>
            <a:bodyPr wrap="square" rtlCol="0">
              <a:spAutoFit/>
            </a:bodyPr>
            <a:lstStyle/>
            <a:p>
              <a:pPr algn="ct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719299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573324-11AE-4053-9955-A2FB07A8C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4471" y="6488668"/>
            <a:ext cx="1524000" cy="369332"/>
          </a:xfrm>
          <a:prstGeom prst="rect">
            <a:avLst/>
          </a:prstGeom>
          <a:noFill/>
        </p:spPr>
        <p:txBody>
          <a:bodyPr wrap="square" rtlCol="0">
            <a:spAutoFit/>
          </a:bodyPr>
          <a:lstStyle/>
          <a:p>
            <a:r>
              <a:rPr lang="en-US" dirty="0"/>
              <a:t>3 Nephi 23:1</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Great are the Words of Isaiah</a:t>
            </a:r>
          </a:p>
        </p:txBody>
      </p:sp>
      <p:grpSp>
        <p:nvGrpSpPr>
          <p:cNvPr id="10" name="Group 9"/>
          <p:cNvGrpSpPr/>
          <p:nvPr/>
        </p:nvGrpSpPr>
        <p:grpSpPr>
          <a:xfrm>
            <a:off x="5943600" y="4191000"/>
            <a:ext cx="4495800" cy="1828800"/>
            <a:chOff x="304800" y="1219200"/>
            <a:chExt cx="4495800" cy="1582851"/>
          </a:xfrm>
        </p:grpSpPr>
        <p:sp>
          <p:nvSpPr>
            <p:cNvPr id="9" name="Rounded Rectangle 8"/>
            <p:cNvSpPr/>
            <p:nvPr/>
          </p:nvSpPr>
          <p:spPr>
            <a:xfrm>
              <a:off x="304800" y="1219200"/>
              <a:ext cx="4267200" cy="1582851"/>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1219200"/>
              <a:ext cx="4419600" cy="1518393"/>
            </a:xfrm>
            <a:prstGeom prst="rect">
              <a:avLst/>
            </a:prstGeom>
          </p:spPr>
          <p:txBody>
            <a:bodyPr wrap="square">
              <a:spAutoFit/>
            </a:bodyPr>
            <a:lstStyle/>
            <a:p>
              <a:r>
                <a:rPr lang="en-US" dirty="0"/>
                <a:t>¶Seek ye out of the book of the </a:t>
              </a:r>
              <a:r>
                <a:rPr lang="en-US" cap="small" dirty="0"/>
                <a:t>Lord</a:t>
              </a:r>
              <a:r>
                <a:rPr lang="en-US" dirty="0"/>
                <a:t>, and read: no one of these shall fail, none shall want her mate: for my mouth it hath</a:t>
              </a:r>
              <a:r>
                <a:rPr lang="en-US" baseline="30000" dirty="0"/>
                <a:t> </a:t>
              </a:r>
              <a:r>
                <a:rPr lang="en-US" dirty="0"/>
                <a:t>commanded, and his spirit it hath gathered them.”</a:t>
              </a:r>
            </a:p>
            <a:p>
              <a:r>
                <a:rPr lang="en-US" dirty="0"/>
                <a:t>Isaiah 34:16</a:t>
              </a:r>
            </a:p>
          </p:txBody>
        </p:sp>
      </p:grpSp>
      <p:grpSp>
        <p:nvGrpSpPr>
          <p:cNvPr id="14" name="Group 13"/>
          <p:cNvGrpSpPr/>
          <p:nvPr/>
        </p:nvGrpSpPr>
        <p:grpSpPr>
          <a:xfrm>
            <a:off x="1905000" y="1371600"/>
            <a:ext cx="3429000" cy="1600200"/>
            <a:chOff x="381000" y="1371600"/>
            <a:chExt cx="3429000" cy="1600200"/>
          </a:xfrm>
        </p:grpSpPr>
        <p:sp>
          <p:nvSpPr>
            <p:cNvPr id="12" name="Rounded Rectangle 11"/>
            <p:cNvSpPr/>
            <p:nvPr/>
          </p:nvSpPr>
          <p:spPr>
            <a:xfrm>
              <a:off x="381000" y="1371600"/>
              <a:ext cx="3429000" cy="1600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000" y="1447800"/>
              <a:ext cx="3429000" cy="1477328"/>
            </a:xfrm>
            <a:prstGeom prst="rect">
              <a:avLst/>
            </a:prstGeom>
          </p:spPr>
          <p:txBody>
            <a:bodyPr wrap="square">
              <a:spAutoFit/>
            </a:bodyPr>
            <a:lstStyle/>
            <a:p>
              <a:r>
                <a:rPr lang="en-US" dirty="0"/>
                <a:t>“…ye ought to search these things. Yea, a commandment I give unto you that ye search these things diligently; for great are the words of Isaiah.”</a:t>
              </a:r>
            </a:p>
          </p:txBody>
        </p:sp>
      </p:grpSp>
      <p:pic>
        <p:nvPicPr>
          <p:cNvPr id="3" name="Picture 2">
            <a:extLst>
              <a:ext uri="{FF2B5EF4-FFF2-40B4-BE49-F238E27FC236}">
                <a16:creationId xmlns:a16="http://schemas.microsoft.com/office/drawing/2014/main" id="{58976DD4-F287-4DF0-A28F-9B17F9508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448" y="835678"/>
            <a:ext cx="2653552" cy="2999067"/>
          </a:xfrm>
          <a:prstGeom prst="rect">
            <a:avLst/>
          </a:prstGeom>
        </p:spPr>
      </p:pic>
      <p:pic>
        <p:nvPicPr>
          <p:cNvPr id="7" name="Picture 6">
            <a:extLst>
              <a:ext uri="{FF2B5EF4-FFF2-40B4-BE49-F238E27FC236}">
                <a16:creationId xmlns:a16="http://schemas.microsoft.com/office/drawing/2014/main" id="{71D2DB20-3759-41F4-98BA-883C781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21" y="3268527"/>
            <a:ext cx="4629308" cy="3192626"/>
          </a:xfrm>
          <a:prstGeom prst="rect">
            <a:avLst/>
          </a:prstGeom>
        </p:spPr>
      </p:pic>
    </p:spTree>
    <p:extLst>
      <p:ext uri="{BB962C8B-B14F-4D97-AF65-F5344CB8AC3E}">
        <p14:creationId xmlns:p14="http://schemas.microsoft.com/office/powerpoint/2010/main" val="179716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5B696B-C5C2-446B-B776-DBEF04048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1011" y="6418729"/>
            <a:ext cx="1524000" cy="369332"/>
          </a:xfrm>
          <a:prstGeom prst="rect">
            <a:avLst/>
          </a:prstGeom>
          <a:noFill/>
        </p:spPr>
        <p:txBody>
          <a:bodyPr wrap="square" rtlCol="0">
            <a:spAutoFit/>
          </a:bodyPr>
          <a:lstStyle/>
          <a:p>
            <a:r>
              <a:rPr lang="en-US" dirty="0"/>
              <a:t>3 Nephi 23</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Delighting in the Scriptures</a:t>
            </a:r>
          </a:p>
        </p:txBody>
      </p:sp>
      <p:grpSp>
        <p:nvGrpSpPr>
          <p:cNvPr id="2" name="Group 9"/>
          <p:cNvGrpSpPr/>
          <p:nvPr/>
        </p:nvGrpSpPr>
        <p:grpSpPr>
          <a:xfrm>
            <a:off x="466165" y="1066800"/>
            <a:ext cx="4495800" cy="2308324"/>
            <a:chOff x="304800" y="1219200"/>
            <a:chExt cx="4495800" cy="1997885"/>
          </a:xfrm>
        </p:grpSpPr>
        <p:sp>
          <p:nvSpPr>
            <p:cNvPr id="9" name="Rounded Rectangle 8"/>
            <p:cNvSpPr/>
            <p:nvPr/>
          </p:nvSpPr>
          <p:spPr>
            <a:xfrm>
              <a:off x="304800" y="1219200"/>
              <a:ext cx="4495800" cy="1981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1219200"/>
              <a:ext cx="4419600" cy="1997885"/>
            </a:xfrm>
            <a:prstGeom prst="rect">
              <a:avLst/>
            </a:prstGeom>
          </p:spPr>
          <p:txBody>
            <a:bodyPr wrap="square">
              <a:spAutoFit/>
            </a:bodyPr>
            <a:lstStyle/>
            <a:p>
              <a:pPr fontAlgn="base"/>
              <a:r>
                <a:rPr lang="en-US" dirty="0"/>
                <a:t>“…For my soul </a:t>
              </a:r>
              <a:r>
                <a:rPr lang="en-US" dirty="0" err="1"/>
                <a:t>delighteth</a:t>
              </a:r>
              <a:r>
                <a:rPr lang="en-US" dirty="0"/>
                <a:t> in the scriptures, and my heart </a:t>
              </a:r>
              <a:r>
                <a:rPr lang="en-US" dirty="0" err="1"/>
                <a:t>pondereth</a:t>
              </a:r>
              <a:r>
                <a:rPr lang="en-US" dirty="0"/>
                <a:t> them, and </a:t>
              </a:r>
              <a:r>
                <a:rPr lang="en-US" dirty="0" err="1"/>
                <a:t>writeth</a:t>
              </a:r>
              <a:r>
                <a:rPr lang="en-US" dirty="0"/>
                <a:t> them for the learning and the profit of my children.</a:t>
              </a:r>
            </a:p>
            <a:p>
              <a:pPr fontAlgn="base"/>
              <a:r>
                <a:rPr lang="en-US" dirty="0"/>
                <a:t>“Behold, my soul </a:t>
              </a:r>
              <a:r>
                <a:rPr lang="en-US" dirty="0" err="1"/>
                <a:t>delighteth</a:t>
              </a:r>
              <a:r>
                <a:rPr lang="en-US" dirty="0"/>
                <a:t> in the things of the Lord; and my heart </a:t>
              </a:r>
              <a:r>
                <a:rPr lang="en-US" dirty="0" err="1"/>
                <a:t>pondereth</a:t>
              </a:r>
              <a:r>
                <a:rPr lang="en-US" dirty="0"/>
                <a:t> continually upon the things which I have seen and heard.” (2 Ne. 4:15–16.)</a:t>
              </a:r>
            </a:p>
          </p:txBody>
        </p:sp>
      </p:grpSp>
      <p:grpSp>
        <p:nvGrpSpPr>
          <p:cNvPr id="25" name="Group 3">
            <a:extLst>
              <a:ext uri="{FF2B5EF4-FFF2-40B4-BE49-F238E27FC236}">
                <a16:creationId xmlns:a16="http://schemas.microsoft.com/office/drawing/2014/main" id="{6B9FD62D-80C7-409B-9AD0-6F53191D7584}"/>
              </a:ext>
            </a:extLst>
          </p:cNvPr>
          <p:cNvGrpSpPr/>
          <p:nvPr/>
        </p:nvGrpSpPr>
        <p:grpSpPr>
          <a:xfrm>
            <a:off x="1990165" y="4043082"/>
            <a:ext cx="2023008" cy="2332630"/>
            <a:chOff x="71718" y="1058266"/>
            <a:chExt cx="3056989" cy="4634322"/>
          </a:xfrm>
        </p:grpSpPr>
        <p:grpSp>
          <p:nvGrpSpPr>
            <p:cNvPr id="26" name="Group 13">
              <a:extLst>
                <a:ext uri="{FF2B5EF4-FFF2-40B4-BE49-F238E27FC236}">
                  <a16:creationId xmlns:a16="http://schemas.microsoft.com/office/drawing/2014/main" id="{27124FE6-91D0-41ED-9282-933AB1959BFB}"/>
                </a:ext>
              </a:extLst>
            </p:cNvPr>
            <p:cNvGrpSpPr/>
            <p:nvPr/>
          </p:nvGrpSpPr>
          <p:grpSpPr>
            <a:xfrm>
              <a:off x="71718" y="1120588"/>
              <a:ext cx="3048000" cy="4572000"/>
              <a:chOff x="838200" y="1066800"/>
              <a:chExt cx="2438400" cy="3352800"/>
            </a:xfrm>
          </p:grpSpPr>
          <p:sp>
            <p:nvSpPr>
              <p:cNvPr id="28" name="Rounded Rectangle 61">
                <a:extLst>
                  <a:ext uri="{FF2B5EF4-FFF2-40B4-BE49-F238E27FC236}">
                    <a16:creationId xmlns:a16="http://schemas.microsoft.com/office/drawing/2014/main" id="{49B1A49E-18C5-494B-82D1-77709FEE2D1A}"/>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a:extLst>
                  <a:ext uri="{FF2B5EF4-FFF2-40B4-BE49-F238E27FC236}">
                    <a16:creationId xmlns:a16="http://schemas.microsoft.com/office/drawing/2014/main" id="{6C397F75-5791-476B-8ED9-D8BFE8BE96B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a:extLst>
                  <a:ext uri="{FF2B5EF4-FFF2-40B4-BE49-F238E27FC236}">
                    <a16:creationId xmlns:a16="http://schemas.microsoft.com/office/drawing/2014/main" id="{8B3B61FD-DB4A-4CD8-AE09-F12D365DC653}"/>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
                <a:extLst>
                  <a:ext uri="{FF2B5EF4-FFF2-40B4-BE49-F238E27FC236}">
                    <a16:creationId xmlns:a16="http://schemas.microsoft.com/office/drawing/2014/main" id="{67B96CBA-4C12-49FB-A264-90D174D372D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5">
                <a:extLst>
                  <a:ext uri="{FF2B5EF4-FFF2-40B4-BE49-F238E27FC236}">
                    <a16:creationId xmlns:a16="http://schemas.microsoft.com/office/drawing/2014/main" id="{1D473D9A-DAEC-42DC-8EA7-3F8E3295740F}"/>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
                <a:extLst>
                  <a:ext uri="{FF2B5EF4-FFF2-40B4-BE49-F238E27FC236}">
                    <a16:creationId xmlns:a16="http://schemas.microsoft.com/office/drawing/2014/main" id="{F34FD0FA-2F27-4083-9A0D-8B006E955B4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7">
                <a:extLst>
                  <a:ext uri="{FF2B5EF4-FFF2-40B4-BE49-F238E27FC236}">
                    <a16:creationId xmlns:a16="http://schemas.microsoft.com/office/drawing/2014/main" id="{50F3B578-8999-4082-92F7-754CC26383E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aque 8">
                <a:extLst>
                  <a:ext uri="{FF2B5EF4-FFF2-40B4-BE49-F238E27FC236}">
                    <a16:creationId xmlns:a16="http://schemas.microsoft.com/office/drawing/2014/main" id="{4986FE99-EFA4-4BD8-8358-B53D6DB1E59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9">
                <a:extLst>
                  <a:ext uri="{FF2B5EF4-FFF2-40B4-BE49-F238E27FC236}">
                    <a16:creationId xmlns:a16="http://schemas.microsoft.com/office/drawing/2014/main" id="{0FC9F545-56C0-4030-86D2-9651737B6CC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10">
                <a:extLst>
                  <a:ext uri="{FF2B5EF4-FFF2-40B4-BE49-F238E27FC236}">
                    <a16:creationId xmlns:a16="http://schemas.microsoft.com/office/drawing/2014/main" id="{66D40D27-9A4D-48BA-A212-F54425B9AA95}"/>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3C9F322D-6B44-4FD8-95BB-EB715EBA91A1}"/>
                </a:ext>
              </a:extLst>
            </p:cNvPr>
            <p:cNvSpPr txBox="1"/>
            <p:nvPr/>
          </p:nvSpPr>
          <p:spPr>
            <a:xfrm>
              <a:off x="749052" y="1058266"/>
              <a:ext cx="2379655" cy="4586033"/>
            </a:xfrm>
            <a:prstGeom prst="rect">
              <a:avLst/>
            </a:prstGeom>
            <a:noFill/>
          </p:spPr>
          <p:txBody>
            <a:bodyPr wrap="square" rtlCol="0">
              <a:spAutoFit/>
            </a:bodyPr>
            <a:lstStyle/>
            <a:p>
              <a:pPr algn="ctr"/>
              <a:r>
                <a:rPr lang="en-US" b="1" dirty="0"/>
                <a:t>The Savior commands us to give heed to His words and to search diligently the words of the prophets</a:t>
              </a:r>
              <a:endParaRPr lang="en-US" sz="1600" b="1" dirty="0">
                <a:solidFill>
                  <a:schemeClr val="bg2">
                    <a:lumMod val="25000"/>
                  </a:schemeClr>
                </a:solidFill>
                <a:latin typeface="Tempus Sans ITC" pitchFamily="82" charset="0"/>
              </a:endParaRPr>
            </a:p>
          </p:txBody>
        </p:sp>
      </p:grpSp>
      <p:grpSp>
        <p:nvGrpSpPr>
          <p:cNvPr id="38" name="Group 9">
            <a:extLst>
              <a:ext uri="{FF2B5EF4-FFF2-40B4-BE49-F238E27FC236}">
                <a16:creationId xmlns:a16="http://schemas.microsoft.com/office/drawing/2014/main" id="{544E8F21-1B3D-4428-ABEC-1F601980DC33}"/>
              </a:ext>
            </a:extLst>
          </p:cNvPr>
          <p:cNvGrpSpPr/>
          <p:nvPr/>
        </p:nvGrpSpPr>
        <p:grpSpPr>
          <a:xfrm>
            <a:off x="7584684" y="4455384"/>
            <a:ext cx="3913095" cy="2289046"/>
            <a:chOff x="304800" y="1219200"/>
            <a:chExt cx="4549589" cy="1981200"/>
          </a:xfrm>
        </p:grpSpPr>
        <p:sp>
          <p:nvSpPr>
            <p:cNvPr id="39" name="Rounded Rectangle 8">
              <a:extLst>
                <a:ext uri="{FF2B5EF4-FFF2-40B4-BE49-F238E27FC236}">
                  <a16:creationId xmlns:a16="http://schemas.microsoft.com/office/drawing/2014/main" id="{B2293663-7F15-427D-9630-4C8B970658A3}"/>
                </a:ext>
              </a:extLst>
            </p:cNvPr>
            <p:cNvSpPr/>
            <p:nvPr/>
          </p:nvSpPr>
          <p:spPr>
            <a:xfrm>
              <a:off x="304800" y="1219200"/>
              <a:ext cx="4495800" cy="1981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41F39A-BEC1-431D-ADBD-E3E9DADF7413}"/>
                </a:ext>
              </a:extLst>
            </p:cNvPr>
            <p:cNvSpPr/>
            <p:nvPr/>
          </p:nvSpPr>
          <p:spPr>
            <a:xfrm>
              <a:off x="434789" y="1234718"/>
              <a:ext cx="4419600" cy="1758139"/>
            </a:xfrm>
            <a:prstGeom prst="rect">
              <a:avLst/>
            </a:prstGeom>
          </p:spPr>
          <p:txBody>
            <a:bodyPr wrap="square">
              <a:spAutoFit/>
            </a:bodyPr>
            <a:lstStyle/>
            <a:p>
              <a:pPr fontAlgn="base"/>
              <a:r>
                <a:rPr lang="en-US" dirty="0"/>
                <a:t>What I the Lord have spoken, I have spoken, and I excuse not myself; and though the heavens and the earth pass away, my word shall not pass away, but shall all be fulfilled, whether by mine own voice or by the voice of my servants, it is the same.</a:t>
              </a:r>
            </a:p>
            <a:p>
              <a:pPr fontAlgn="base"/>
              <a:r>
                <a:rPr lang="en-US" dirty="0"/>
                <a:t>D&amp;C 1:38</a:t>
              </a:r>
            </a:p>
          </p:txBody>
        </p:sp>
      </p:grpSp>
      <p:pic>
        <p:nvPicPr>
          <p:cNvPr id="7" name="Picture 6">
            <a:extLst>
              <a:ext uri="{FF2B5EF4-FFF2-40B4-BE49-F238E27FC236}">
                <a16:creationId xmlns:a16="http://schemas.microsoft.com/office/drawing/2014/main" id="{5134FE6F-80E6-898A-87A0-7836EF8172F9}"/>
              </a:ext>
            </a:extLst>
          </p:cNvPr>
          <p:cNvPicPr>
            <a:picLocks noChangeAspect="1"/>
          </p:cNvPicPr>
          <p:nvPr/>
        </p:nvPicPr>
        <p:blipFill>
          <a:blip r:embed="rId3"/>
          <a:stretch>
            <a:fillRect/>
          </a:stretch>
        </p:blipFill>
        <p:spPr>
          <a:xfrm>
            <a:off x="7964014" y="1427256"/>
            <a:ext cx="3661752" cy="2804099"/>
          </a:xfrm>
          <a:prstGeom prst="rect">
            <a:avLst/>
          </a:prstGeom>
        </p:spPr>
      </p:pic>
      <p:pic>
        <p:nvPicPr>
          <p:cNvPr id="12" name="Picture 11">
            <a:extLst>
              <a:ext uri="{FF2B5EF4-FFF2-40B4-BE49-F238E27FC236}">
                <a16:creationId xmlns:a16="http://schemas.microsoft.com/office/drawing/2014/main" id="{BAC350B1-4117-3E14-A28B-89A5B98C1BB3}"/>
              </a:ext>
            </a:extLst>
          </p:cNvPr>
          <p:cNvPicPr>
            <a:picLocks noChangeAspect="1"/>
          </p:cNvPicPr>
          <p:nvPr/>
        </p:nvPicPr>
        <p:blipFill>
          <a:blip r:embed="rId4"/>
          <a:stretch>
            <a:fillRect/>
          </a:stretch>
        </p:blipFill>
        <p:spPr>
          <a:xfrm>
            <a:off x="5243457" y="1066800"/>
            <a:ext cx="2453030" cy="2686425"/>
          </a:xfrm>
          <a:prstGeom prst="rect">
            <a:avLst/>
          </a:prstGeom>
        </p:spPr>
      </p:pic>
    </p:spTree>
    <p:extLst>
      <p:ext uri="{BB962C8B-B14F-4D97-AF65-F5344CB8AC3E}">
        <p14:creationId xmlns:p14="http://schemas.microsoft.com/office/powerpoint/2010/main" val="27064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53F5D1-D6C2-49F7-81EE-E56A79600398}"/>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Worthy to Partake of the Sacrament</a:t>
            </a:r>
          </a:p>
        </p:txBody>
      </p:sp>
      <p:sp>
        <p:nvSpPr>
          <p:cNvPr id="5" name="TextBox 4"/>
          <p:cNvSpPr txBox="1"/>
          <p:nvPr/>
        </p:nvSpPr>
        <p:spPr>
          <a:xfrm>
            <a:off x="10439400" y="6488668"/>
            <a:ext cx="1752600" cy="369332"/>
          </a:xfrm>
          <a:prstGeom prst="rect">
            <a:avLst/>
          </a:prstGeom>
          <a:noFill/>
        </p:spPr>
        <p:txBody>
          <a:bodyPr wrap="square" rtlCol="0">
            <a:spAutoFit/>
          </a:bodyPr>
          <a:lstStyle/>
          <a:p>
            <a:r>
              <a:rPr lang="en-US" dirty="0"/>
              <a:t>3 Nephi 20:1-9</a:t>
            </a:r>
          </a:p>
        </p:txBody>
      </p:sp>
      <p:sp>
        <p:nvSpPr>
          <p:cNvPr id="13" name="TextBox 12"/>
          <p:cNvSpPr txBox="1"/>
          <p:nvPr/>
        </p:nvSpPr>
        <p:spPr>
          <a:xfrm>
            <a:off x="6324600" y="4495800"/>
            <a:ext cx="3657600" cy="1754326"/>
          </a:xfrm>
          <a:prstGeom prst="rect">
            <a:avLst/>
          </a:prstGeom>
          <a:noFill/>
        </p:spPr>
        <p:txBody>
          <a:bodyPr wrap="square" rtlCol="0">
            <a:spAutoFit/>
          </a:bodyPr>
          <a:lstStyle/>
          <a:p>
            <a:pPr algn="ctr"/>
            <a:r>
              <a:rPr lang="en-US" sz="3600" dirty="0">
                <a:solidFill>
                  <a:schemeClr val="accent1">
                    <a:lumMod val="75000"/>
                  </a:schemeClr>
                </a:solidFill>
              </a:rPr>
              <a:t>How do we qualify for the Savior’s Promises?</a:t>
            </a:r>
          </a:p>
        </p:txBody>
      </p:sp>
      <p:sp>
        <p:nvSpPr>
          <p:cNvPr id="15" name="Rectangle 14"/>
          <p:cNvSpPr/>
          <p:nvPr/>
        </p:nvSpPr>
        <p:spPr>
          <a:xfrm>
            <a:off x="1568824" y="1402976"/>
            <a:ext cx="4038600" cy="4154984"/>
          </a:xfrm>
          <a:prstGeom prst="rect">
            <a:avLst/>
          </a:prstGeom>
        </p:spPr>
        <p:txBody>
          <a:bodyPr wrap="square">
            <a:spAutoFit/>
          </a:bodyPr>
          <a:lstStyle/>
          <a:p>
            <a:r>
              <a:rPr lang="en-US" b="1" dirty="0"/>
              <a:t>Should there be anything amiss in your life, there is open to you a way out. </a:t>
            </a:r>
          </a:p>
          <a:p>
            <a:endParaRPr lang="en-US" b="1" dirty="0"/>
          </a:p>
          <a:p>
            <a:r>
              <a:rPr lang="en-US" b="1" dirty="0"/>
              <a:t>Cease any unrighteousness. </a:t>
            </a:r>
          </a:p>
          <a:p>
            <a:r>
              <a:rPr lang="en-US" b="1" dirty="0"/>
              <a:t>Talk with your bishop.</a:t>
            </a:r>
          </a:p>
          <a:p>
            <a:r>
              <a:rPr lang="en-US" b="1" dirty="0"/>
              <a:t>Whatever the problem, it can be worked out through proper repentance. </a:t>
            </a:r>
          </a:p>
          <a:p>
            <a:endParaRPr lang="en-US" b="1" dirty="0"/>
          </a:p>
          <a:p>
            <a:r>
              <a:rPr lang="en-US" b="1" dirty="0"/>
              <a:t>You can become clean once again. Said the Lord, speaking of those who repent, “Though your sins be as scarlet, they shall be as white as snow,” (Isaiah 1:18)</a:t>
            </a:r>
          </a:p>
          <a:p>
            <a:r>
              <a:rPr lang="en-US" b="1" dirty="0"/>
              <a:t>“and I, the Lord, remember them no more.” </a:t>
            </a:r>
            <a:r>
              <a:rPr lang="en-US" sz="1200" b="1" dirty="0"/>
              <a:t>(D&amp;C 58:42)</a:t>
            </a:r>
          </a:p>
          <a:p>
            <a:r>
              <a:rPr lang="en-US" sz="1200" b="1" dirty="0"/>
              <a:t>President Thomas S. Monson</a:t>
            </a:r>
          </a:p>
        </p:txBody>
      </p:sp>
      <p:pic>
        <p:nvPicPr>
          <p:cNvPr id="17" name="Picture 16" descr="Thomas S. Monson 1.jpg"/>
          <p:cNvPicPr>
            <a:picLocks noChangeAspect="1"/>
          </p:cNvPicPr>
          <p:nvPr/>
        </p:nvPicPr>
        <p:blipFill>
          <a:blip r:embed="rId2" cstate="print"/>
          <a:stretch>
            <a:fillRect/>
          </a:stretch>
        </p:blipFill>
        <p:spPr>
          <a:xfrm>
            <a:off x="372036" y="1075765"/>
            <a:ext cx="880872" cy="1093496"/>
          </a:xfrm>
          <a:prstGeom prst="rect">
            <a:avLst/>
          </a:prstGeom>
        </p:spPr>
      </p:pic>
      <p:pic>
        <p:nvPicPr>
          <p:cNvPr id="3" name="Picture 2">
            <a:extLst>
              <a:ext uri="{FF2B5EF4-FFF2-40B4-BE49-F238E27FC236}">
                <a16:creationId xmlns:a16="http://schemas.microsoft.com/office/drawing/2014/main" id="{8F7D1481-F24E-4CBB-808C-DE2CF847D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251" y="802509"/>
            <a:ext cx="1910253" cy="2715242"/>
          </a:xfrm>
          <a:prstGeom prst="rect">
            <a:avLst/>
          </a:prstGeom>
        </p:spPr>
      </p:pic>
      <p:pic>
        <p:nvPicPr>
          <p:cNvPr id="8" name="Picture 7">
            <a:extLst>
              <a:ext uri="{FF2B5EF4-FFF2-40B4-BE49-F238E27FC236}">
                <a16:creationId xmlns:a16="http://schemas.microsoft.com/office/drawing/2014/main" id="{92F226A2-CA51-4D6A-8AB3-BEC106698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940" y="1636334"/>
            <a:ext cx="1875127" cy="2812691"/>
          </a:xfrm>
          <a:prstGeom prst="rect">
            <a:avLst/>
          </a:prstGeom>
        </p:spPr>
      </p:pic>
    </p:spTree>
    <p:extLst>
      <p:ext uri="{BB962C8B-B14F-4D97-AF65-F5344CB8AC3E}">
        <p14:creationId xmlns:p14="http://schemas.microsoft.com/office/powerpoint/2010/main" val="349642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366220-7085-4897-AD7D-58128DF35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6542" y="6488668"/>
            <a:ext cx="1524000" cy="369332"/>
          </a:xfrm>
          <a:prstGeom prst="rect">
            <a:avLst/>
          </a:prstGeom>
          <a:noFill/>
        </p:spPr>
        <p:txBody>
          <a:bodyPr wrap="square" rtlCol="0">
            <a:spAutoFit/>
          </a:bodyPr>
          <a:lstStyle/>
          <a:p>
            <a:r>
              <a:rPr lang="en-US" dirty="0"/>
              <a:t>3 Nephi 23</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Scriptures Will Influence</a:t>
            </a:r>
          </a:p>
        </p:txBody>
      </p:sp>
      <p:grpSp>
        <p:nvGrpSpPr>
          <p:cNvPr id="2" name="Group 9"/>
          <p:cNvGrpSpPr/>
          <p:nvPr/>
        </p:nvGrpSpPr>
        <p:grpSpPr>
          <a:xfrm>
            <a:off x="4814047" y="1143000"/>
            <a:ext cx="5472953" cy="3048000"/>
            <a:chOff x="304800" y="1219200"/>
            <a:chExt cx="4648200" cy="1981200"/>
          </a:xfrm>
        </p:grpSpPr>
        <p:sp>
          <p:nvSpPr>
            <p:cNvPr id="9" name="Rounded Rectangle 8"/>
            <p:cNvSpPr/>
            <p:nvPr/>
          </p:nvSpPr>
          <p:spPr>
            <a:xfrm>
              <a:off x="304800" y="1219200"/>
              <a:ext cx="4495800" cy="1981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1219200"/>
              <a:ext cx="4572000" cy="240066"/>
            </a:xfrm>
            <a:prstGeom prst="rect">
              <a:avLst/>
            </a:prstGeom>
          </p:spPr>
          <p:txBody>
            <a:bodyPr>
              <a:spAutoFit/>
            </a:bodyPr>
            <a:lstStyle/>
            <a:p>
              <a:pPr fontAlgn="base"/>
              <a:endParaRPr lang="en-US" dirty="0"/>
            </a:p>
          </p:txBody>
        </p:sp>
      </p:grpSp>
      <p:sp>
        <p:nvSpPr>
          <p:cNvPr id="7" name="Rectangle 6"/>
          <p:cNvSpPr/>
          <p:nvPr/>
        </p:nvSpPr>
        <p:spPr>
          <a:xfrm>
            <a:off x="5056095" y="1411942"/>
            <a:ext cx="4970929" cy="2523768"/>
          </a:xfrm>
          <a:prstGeom prst="rect">
            <a:avLst/>
          </a:prstGeom>
        </p:spPr>
        <p:txBody>
          <a:bodyPr wrap="square">
            <a:spAutoFit/>
          </a:bodyPr>
          <a:lstStyle/>
          <a:p>
            <a:r>
              <a:rPr lang="en-US" dirty="0"/>
              <a:t>“It is my conviction that one of the most powerful influences in the world is the word of God and when the Lord’s words are learned and taught in the right spirit our lives are changed forever. </a:t>
            </a:r>
          </a:p>
          <a:p>
            <a:r>
              <a:rPr lang="en-US" dirty="0"/>
              <a:t>I am equally certain that when we learn to use a few simple scripture study skills we improve our ability to discover uplifting insights, receive personal revelation, and draw closer to the Lord.”</a:t>
            </a:r>
          </a:p>
          <a:p>
            <a:r>
              <a:rPr lang="en-US" sz="1400" dirty="0"/>
              <a:t>David B. Marsh</a:t>
            </a:r>
          </a:p>
        </p:txBody>
      </p:sp>
      <p:pic>
        <p:nvPicPr>
          <p:cNvPr id="4" name="Picture 3">
            <a:extLst>
              <a:ext uri="{FF2B5EF4-FFF2-40B4-BE49-F238E27FC236}">
                <a16:creationId xmlns:a16="http://schemas.microsoft.com/office/drawing/2014/main" id="{6FFD2225-B6F8-4CD2-AC20-BD015D0E3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8" y="1116106"/>
            <a:ext cx="3681133" cy="2944906"/>
          </a:xfrm>
          <a:prstGeom prst="rect">
            <a:avLst/>
          </a:prstGeom>
        </p:spPr>
      </p:pic>
      <p:pic>
        <p:nvPicPr>
          <p:cNvPr id="13" name="Picture 12">
            <a:extLst>
              <a:ext uri="{FF2B5EF4-FFF2-40B4-BE49-F238E27FC236}">
                <a16:creationId xmlns:a16="http://schemas.microsoft.com/office/drawing/2014/main" id="{8B10C964-5DF5-4AC2-BDE5-6DF033632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354" y="4267041"/>
            <a:ext cx="3068572" cy="2454858"/>
          </a:xfrm>
          <a:prstGeom prst="rect">
            <a:avLst/>
          </a:prstGeom>
        </p:spPr>
      </p:pic>
      <p:pic>
        <p:nvPicPr>
          <p:cNvPr id="15" name="Picture 14">
            <a:extLst>
              <a:ext uri="{FF2B5EF4-FFF2-40B4-BE49-F238E27FC236}">
                <a16:creationId xmlns:a16="http://schemas.microsoft.com/office/drawing/2014/main" id="{367522B5-8127-4127-A3FE-9A2372317A8C}"/>
              </a:ext>
            </a:extLst>
          </p:cNvPr>
          <p:cNvPicPr>
            <a:picLocks noChangeAspect="1"/>
          </p:cNvPicPr>
          <p:nvPr/>
        </p:nvPicPr>
        <p:blipFill rotWithShape="1">
          <a:blip r:embed="rId5">
            <a:extLst>
              <a:ext uri="{28A0092B-C50C-407E-A947-70E740481C1C}">
                <a14:useLocalDpi xmlns:a14="http://schemas.microsoft.com/office/drawing/2010/main" val="0"/>
              </a:ext>
            </a:extLst>
          </a:blip>
          <a:srcRect l="54902" t="4706" r="18042" b="42484"/>
          <a:stretch/>
        </p:blipFill>
        <p:spPr>
          <a:xfrm>
            <a:off x="11134165" y="107576"/>
            <a:ext cx="869577" cy="1272859"/>
          </a:xfrm>
          <a:prstGeom prst="rect">
            <a:avLst/>
          </a:prstGeom>
        </p:spPr>
      </p:pic>
    </p:spTree>
    <p:extLst>
      <p:ext uri="{BB962C8B-B14F-4D97-AF65-F5344CB8AC3E}">
        <p14:creationId xmlns:p14="http://schemas.microsoft.com/office/powerpoint/2010/main" val="3919925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9DA907-268E-48EA-AC67-C9745E4B2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Living Without</a:t>
            </a:r>
          </a:p>
        </p:txBody>
      </p:sp>
      <p:grpSp>
        <p:nvGrpSpPr>
          <p:cNvPr id="10" name="Group 9"/>
          <p:cNvGrpSpPr/>
          <p:nvPr/>
        </p:nvGrpSpPr>
        <p:grpSpPr>
          <a:xfrm>
            <a:off x="1828800" y="1219201"/>
            <a:ext cx="4953000" cy="2585323"/>
            <a:chOff x="304800" y="1219200"/>
            <a:chExt cx="4953000" cy="2585323"/>
          </a:xfrm>
        </p:grpSpPr>
        <p:sp>
          <p:nvSpPr>
            <p:cNvPr id="8" name="Rounded Rectangle 7"/>
            <p:cNvSpPr/>
            <p:nvPr/>
          </p:nvSpPr>
          <p:spPr>
            <a:xfrm>
              <a:off x="304800" y="1219200"/>
              <a:ext cx="4953000" cy="2514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 y="1219200"/>
              <a:ext cx="4572000" cy="2585323"/>
            </a:xfrm>
            <a:prstGeom prst="rect">
              <a:avLst/>
            </a:prstGeom>
          </p:spPr>
          <p:txBody>
            <a:bodyPr>
              <a:spAutoFit/>
            </a:bodyPr>
            <a:lstStyle/>
            <a:p>
              <a:r>
                <a:rPr lang="en-US" dirty="0"/>
                <a:t>During the war in Vietnam, some of our men were taken prisoner and kept in nearly total isolation. Permitted no access to the scriptures, they later told how they hungered for the words of truth, more than for food, more than for freedom itself. What they would have given for a mere fragment of the Bible or Book of Mormon that lay so idly on our shelves! 			</a:t>
              </a:r>
              <a:r>
                <a:rPr lang="en-US" sz="1200" dirty="0"/>
                <a:t>--Spencer W. Kimball</a:t>
              </a:r>
            </a:p>
          </p:txBody>
        </p:sp>
      </p:grpSp>
      <p:pic>
        <p:nvPicPr>
          <p:cNvPr id="3" name="Picture 2">
            <a:extLst>
              <a:ext uri="{FF2B5EF4-FFF2-40B4-BE49-F238E27FC236}">
                <a16:creationId xmlns:a16="http://schemas.microsoft.com/office/drawing/2014/main" id="{1E9040B6-4881-422E-8267-5A243D6D4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27" y="3932705"/>
            <a:ext cx="3636308" cy="2771940"/>
          </a:xfrm>
          <a:prstGeom prst="rect">
            <a:avLst/>
          </a:prstGeom>
        </p:spPr>
      </p:pic>
      <p:pic>
        <p:nvPicPr>
          <p:cNvPr id="9" name="Picture 8">
            <a:extLst>
              <a:ext uri="{FF2B5EF4-FFF2-40B4-BE49-F238E27FC236}">
                <a16:creationId xmlns:a16="http://schemas.microsoft.com/office/drawing/2014/main" id="{CA460FE9-3B25-4F78-8D29-D8C7E6B46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270" y="3955876"/>
            <a:ext cx="5111124" cy="2712025"/>
          </a:xfrm>
          <a:prstGeom prst="rect">
            <a:avLst/>
          </a:prstGeom>
        </p:spPr>
      </p:pic>
      <p:pic>
        <p:nvPicPr>
          <p:cNvPr id="13" name="Picture 12">
            <a:extLst>
              <a:ext uri="{FF2B5EF4-FFF2-40B4-BE49-F238E27FC236}">
                <a16:creationId xmlns:a16="http://schemas.microsoft.com/office/drawing/2014/main" id="{2AA0CDF0-E94E-4E9A-AA69-B1A6A65DD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994" y="862536"/>
            <a:ext cx="2971800" cy="2971800"/>
          </a:xfrm>
          <a:prstGeom prst="rect">
            <a:avLst/>
          </a:prstGeom>
        </p:spPr>
      </p:pic>
      <p:pic>
        <p:nvPicPr>
          <p:cNvPr id="15" name="Picture 14">
            <a:extLst>
              <a:ext uri="{FF2B5EF4-FFF2-40B4-BE49-F238E27FC236}">
                <a16:creationId xmlns:a16="http://schemas.microsoft.com/office/drawing/2014/main" id="{29F7AB1F-1BB5-4BBB-A250-251B58F5A7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23335"/>
            <a:ext cx="868246" cy="1140790"/>
          </a:xfrm>
          <a:prstGeom prst="rect">
            <a:avLst/>
          </a:prstGeom>
        </p:spPr>
      </p:pic>
    </p:spTree>
    <p:extLst>
      <p:ext uri="{BB962C8B-B14F-4D97-AF65-F5344CB8AC3E}">
        <p14:creationId xmlns:p14="http://schemas.microsoft.com/office/powerpoint/2010/main" val="3951473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F5E536-6301-4DB0-AAA9-BE513AEBD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6188" y="6418730"/>
            <a:ext cx="2743200" cy="369332"/>
          </a:xfrm>
          <a:prstGeom prst="rect">
            <a:avLst/>
          </a:prstGeom>
          <a:noFill/>
        </p:spPr>
        <p:txBody>
          <a:bodyPr wrap="square" rtlCol="0">
            <a:spAutoFit/>
          </a:bodyPr>
          <a:lstStyle/>
          <a:p>
            <a:r>
              <a:rPr lang="en-US" dirty="0"/>
              <a:t>3 Nephi 23:6-13</a:t>
            </a:r>
          </a:p>
        </p:txBody>
      </p:sp>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Making Records Complete</a:t>
            </a:r>
          </a:p>
        </p:txBody>
      </p:sp>
      <p:grpSp>
        <p:nvGrpSpPr>
          <p:cNvPr id="10" name="Group 9"/>
          <p:cNvGrpSpPr/>
          <p:nvPr/>
        </p:nvGrpSpPr>
        <p:grpSpPr>
          <a:xfrm>
            <a:off x="1828800" y="1219200"/>
            <a:ext cx="3810000" cy="1934308"/>
            <a:chOff x="304800" y="1219200"/>
            <a:chExt cx="3810000" cy="1934308"/>
          </a:xfrm>
        </p:grpSpPr>
        <p:sp>
          <p:nvSpPr>
            <p:cNvPr id="9" name="Rounded Rectangle 8"/>
            <p:cNvSpPr/>
            <p:nvPr/>
          </p:nvSpPr>
          <p:spPr>
            <a:xfrm>
              <a:off x="304800" y="1219200"/>
              <a:ext cx="3810000" cy="1934308"/>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1447800"/>
              <a:ext cx="3581400" cy="1477328"/>
            </a:xfrm>
            <a:prstGeom prst="rect">
              <a:avLst/>
            </a:prstGeom>
          </p:spPr>
          <p:txBody>
            <a:bodyPr wrap="square">
              <a:spAutoFit/>
            </a:bodyPr>
            <a:lstStyle/>
            <a:p>
              <a:r>
                <a:rPr lang="en-US" dirty="0"/>
                <a:t>When the Savior taught the Nephites, He pointed out that their record keepers had neglected to include an important event that came in fulfillment of prophecy</a:t>
              </a:r>
            </a:p>
          </p:txBody>
        </p:sp>
      </p:grpSp>
      <p:pic>
        <p:nvPicPr>
          <p:cNvPr id="3" name="Picture 2">
            <a:extLst>
              <a:ext uri="{FF2B5EF4-FFF2-40B4-BE49-F238E27FC236}">
                <a16:creationId xmlns:a16="http://schemas.microsoft.com/office/drawing/2014/main" id="{EF76D071-DC6D-43FB-8041-00CC4B54C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759" y="2151529"/>
            <a:ext cx="5109884" cy="3406589"/>
          </a:xfrm>
          <a:prstGeom prst="rect">
            <a:avLst/>
          </a:prstGeom>
        </p:spPr>
      </p:pic>
    </p:spTree>
    <p:extLst>
      <p:ext uri="{BB962C8B-B14F-4D97-AF65-F5344CB8AC3E}">
        <p14:creationId xmlns:p14="http://schemas.microsoft.com/office/powerpoint/2010/main" val="3688670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32A2B9-F65E-4911-8360-44A6121E9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Recording Spiritual Blessings</a:t>
            </a:r>
          </a:p>
        </p:txBody>
      </p:sp>
      <p:grpSp>
        <p:nvGrpSpPr>
          <p:cNvPr id="16" name="Group 15"/>
          <p:cNvGrpSpPr/>
          <p:nvPr/>
        </p:nvGrpSpPr>
        <p:grpSpPr>
          <a:xfrm>
            <a:off x="1828800" y="1219200"/>
            <a:ext cx="4953000" cy="1828800"/>
            <a:chOff x="304800" y="1219200"/>
            <a:chExt cx="4953000" cy="1828800"/>
          </a:xfrm>
        </p:grpSpPr>
        <p:sp>
          <p:nvSpPr>
            <p:cNvPr id="10" name="Rounded Rectangle 9"/>
            <p:cNvSpPr/>
            <p:nvPr/>
          </p:nvSpPr>
          <p:spPr>
            <a:xfrm>
              <a:off x="304800" y="1219200"/>
              <a:ext cx="4953000" cy="1828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33400" y="1295400"/>
              <a:ext cx="4572000" cy="1477328"/>
            </a:xfrm>
            <a:prstGeom prst="rect">
              <a:avLst/>
            </a:prstGeom>
          </p:spPr>
          <p:txBody>
            <a:bodyPr>
              <a:spAutoFit/>
            </a:bodyPr>
            <a:lstStyle/>
            <a:p>
              <a:pPr fontAlgn="base"/>
              <a:r>
                <a:rPr lang="en-US" dirty="0"/>
                <a:t>“Some people say, ‘I don’t have anything to record. Nothing spiritual happens to me.’ I say, ‘Start recording, and spiritual things will happen. They are there all the time, but we become more sensitive to them as we write’”</a:t>
              </a:r>
            </a:p>
          </p:txBody>
        </p:sp>
      </p:grpSp>
      <p:grpSp>
        <p:nvGrpSpPr>
          <p:cNvPr id="17" name="Group 16"/>
          <p:cNvGrpSpPr/>
          <p:nvPr/>
        </p:nvGrpSpPr>
        <p:grpSpPr>
          <a:xfrm>
            <a:off x="5539562" y="3895814"/>
            <a:ext cx="4953000" cy="2384524"/>
            <a:chOff x="3962400" y="4267200"/>
            <a:chExt cx="4953000" cy="2384524"/>
          </a:xfrm>
        </p:grpSpPr>
        <p:sp>
          <p:nvSpPr>
            <p:cNvPr id="14" name="Rounded Rectangle 13"/>
            <p:cNvSpPr/>
            <p:nvPr/>
          </p:nvSpPr>
          <p:spPr>
            <a:xfrm>
              <a:off x="3962400" y="4267200"/>
              <a:ext cx="4953000" cy="2286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14800" y="4343400"/>
              <a:ext cx="4572000" cy="2308324"/>
            </a:xfrm>
            <a:prstGeom prst="rect">
              <a:avLst/>
            </a:prstGeom>
          </p:spPr>
          <p:txBody>
            <a:bodyPr>
              <a:spAutoFit/>
            </a:bodyPr>
            <a:lstStyle/>
            <a:p>
              <a:r>
                <a:rPr lang="en-US" dirty="0"/>
                <a:t>There is something eternal in the very nature of writing, as is so graphically illustrated by the scriptures themselves. In a very real sense, our properly written histories are a very important part of our family scripture and become a great source of spiritual strength to us and to our posterity.”</a:t>
              </a:r>
            </a:p>
            <a:p>
              <a:r>
                <a:rPr lang="en-US" sz="1400" dirty="0"/>
                <a:t>Elder John H. </a:t>
              </a:r>
              <a:r>
                <a:rPr lang="en-US" sz="1400" dirty="0" err="1"/>
                <a:t>Groberg</a:t>
              </a:r>
              <a:endParaRPr lang="en-US" sz="1400" dirty="0"/>
            </a:p>
          </p:txBody>
        </p:sp>
      </p:grpSp>
      <p:pic>
        <p:nvPicPr>
          <p:cNvPr id="3" name="Picture 2">
            <a:extLst>
              <a:ext uri="{FF2B5EF4-FFF2-40B4-BE49-F238E27FC236}">
                <a16:creationId xmlns:a16="http://schemas.microsoft.com/office/drawing/2014/main" id="{A52737CD-37AF-44FF-9AED-6B3F6AC66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23" y="3124200"/>
            <a:ext cx="4213072" cy="2791946"/>
          </a:xfrm>
          <a:prstGeom prst="rect">
            <a:avLst/>
          </a:prstGeom>
        </p:spPr>
      </p:pic>
      <p:pic>
        <p:nvPicPr>
          <p:cNvPr id="5" name="Picture 4">
            <a:extLst>
              <a:ext uri="{FF2B5EF4-FFF2-40B4-BE49-F238E27FC236}">
                <a16:creationId xmlns:a16="http://schemas.microsoft.com/office/drawing/2014/main" id="{838A88A0-2C78-4343-8028-0C055666C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624" y="1059637"/>
            <a:ext cx="3949354" cy="2630301"/>
          </a:xfrm>
          <a:prstGeom prst="rect">
            <a:avLst/>
          </a:prstGeom>
        </p:spPr>
      </p:pic>
      <p:sp>
        <p:nvSpPr>
          <p:cNvPr id="9" name="Rectangle 8">
            <a:extLst>
              <a:ext uri="{FF2B5EF4-FFF2-40B4-BE49-F238E27FC236}">
                <a16:creationId xmlns:a16="http://schemas.microsoft.com/office/drawing/2014/main" id="{8E49A14D-4CE5-4E45-AFD8-364ABEE2712E}"/>
              </a:ext>
            </a:extLst>
          </p:cNvPr>
          <p:cNvSpPr/>
          <p:nvPr/>
        </p:nvSpPr>
        <p:spPr>
          <a:xfrm>
            <a:off x="415504" y="6064524"/>
            <a:ext cx="5414682" cy="646331"/>
          </a:xfrm>
          <a:prstGeom prst="rect">
            <a:avLst/>
          </a:prstGeom>
        </p:spPr>
        <p:txBody>
          <a:bodyPr wrap="square">
            <a:spAutoFit/>
          </a:bodyPr>
          <a:lstStyle/>
          <a:p>
            <a:r>
              <a:rPr lang="en-US" b="1" i="0" dirty="0">
                <a:ln>
                  <a:solidFill>
                    <a:srgbClr val="FF0000"/>
                  </a:solidFill>
                </a:ln>
                <a:solidFill>
                  <a:srgbClr val="333333"/>
                </a:solidFill>
                <a:effectLst/>
                <a:latin typeface="Abadi" panose="020B0604020104020204" pitchFamily="34" charset="0"/>
              </a:rPr>
              <a:t>Recording spiritual experiences can help strengthen our faith and the faith of others</a:t>
            </a:r>
            <a:endParaRPr lang="en-US" dirty="0">
              <a:ln>
                <a:solidFill>
                  <a:srgbClr val="FF0000"/>
                </a:solidFill>
              </a:ln>
            </a:endParaRPr>
          </a:p>
        </p:txBody>
      </p:sp>
      <p:pic>
        <p:nvPicPr>
          <p:cNvPr id="18" name="Picture 17">
            <a:extLst>
              <a:ext uri="{FF2B5EF4-FFF2-40B4-BE49-F238E27FC236}">
                <a16:creationId xmlns:a16="http://schemas.microsoft.com/office/drawing/2014/main" id="{CB15B4A0-C6AF-4EB2-BE73-ECC64BD67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813" y="166035"/>
            <a:ext cx="952500" cy="1257300"/>
          </a:xfrm>
          <a:prstGeom prst="rect">
            <a:avLst/>
          </a:prstGeom>
        </p:spPr>
      </p:pic>
    </p:spTree>
    <p:extLst>
      <p:ext uri="{BB962C8B-B14F-4D97-AF65-F5344CB8AC3E}">
        <p14:creationId xmlns:p14="http://schemas.microsoft.com/office/powerpoint/2010/main" val="102273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5C7DEFB-8BB6-471D-A03B-26F86475D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How to Study the Scriptures</a:t>
            </a:r>
          </a:p>
        </p:txBody>
      </p:sp>
      <p:grpSp>
        <p:nvGrpSpPr>
          <p:cNvPr id="16" name="Group 15"/>
          <p:cNvGrpSpPr/>
          <p:nvPr/>
        </p:nvGrpSpPr>
        <p:grpSpPr>
          <a:xfrm>
            <a:off x="1828800" y="1219200"/>
            <a:ext cx="4724400" cy="2819400"/>
            <a:chOff x="304800" y="1219200"/>
            <a:chExt cx="4724400" cy="2819400"/>
          </a:xfrm>
        </p:grpSpPr>
        <p:sp>
          <p:nvSpPr>
            <p:cNvPr id="10" name="Rounded Rectangle 9"/>
            <p:cNvSpPr/>
            <p:nvPr/>
          </p:nvSpPr>
          <p:spPr>
            <a:xfrm>
              <a:off x="304800" y="1219200"/>
              <a:ext cx="4648200" cy="2819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57200" y="1295400"/>
              <a:ext cx="4572000" cy="2585323"/>
            </a:xfrm>
            <a:prstGeom prst="rect">
              <a:avLst/>
            </a:prstGeom>
          </p:spPr>
          <p:txBody>
            <a:bodyPr>
              <a:spAutoFit/>
            </a:bodyPr>
            <a:lstStyle/>
            <a:p>
              <a:pPr fontAlgn="base"/>
              <a:r>
                <a:rPr lang="en-US" dirty="0"/>
                <a:t>Read from cover to cover. </a:t>
              </a:r>
            </a:p>
            <a:p>
              <a:pPr fontAlgn="base"/>
              <a:r>
                <a:rPr lang="en-US" dirty="0"/>
                <a:t>Search for answers to personal questions or challenges </a:t>
              </a:r>
            </a:p>
            <a:p>
              <a:pPr fontAlgn="base"/>
              <a:r>
                <a:rPr lang="en-US" dirty="0"/>
                <a:t>Study topics listed in the Topical Guide or Guide to the Scriptures. </a:t>
              </a:r>
            </a:p>
            <a:p>
              <a:pPr fontAlgn="base"/>
              <a:r>
                <a:rPr lang="en-US" dirty="0"/>
                <a:t>Research how the Lord uses a specific word throughout the scriptures </a:t>
              </a:r>
            </a:p>
            <a:p>
              <a:pPr fontAlgn="base"/>
              <a:r>
                <a:rPr lang="en-US" dirty="0"/>
                <a:t>Mark phrases, underline words, or write notes in the margins of your scriptures</a:t>
              </a:r>
            </a:p>
          </p:txBody>
        </p:sp>
      </p:grpSp>
      <p:grpSp>
        <p:nvGrpSpPr>
          <p:cNvPr id="17" name="Group 16"/>
          <p:cNvGrpSpPr/>
          <p:nvPr/>
        </p:nvGrpSpPr>
        <p:grpSpPr>
          <a:xfrm>
            <a:off x="5486400" y="4267200"/>
            <a:ext cx="4953000" cy="2384524"/>
            <a:chOff x="3962400" y="4267200"/>
            <a:chExt cx="4953000" cy="2384524"/>
          </a:xfrm>
        </p:grpSpPr>
        <p:sp>
          <p:nvSpPr>
            <p:cNvPr id="14" name="Rounded Rectangle 13"/>
            <p:cNvSpPr/>
            <p:nvPr/>
          </p:nvSpPr>
          <p:spPr>
            <a:xfrm>
              <a:off x="3962400" y="4267200"/>
              <a:ext cx="4953000" cy="2286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14800" y="4343400"/>
              <a:ext cx="4572000" cy="2308324"/>
            </a:xfrm>
            <a:prstGeom prst="rect">
              <a:avLst/>
            </a:prstGeom>
          </p:spPr>
          <p:txBody>
            <a:bodyPr>
              <a:spAutoFit/>
            </a:bodyPr>
            <a:lstStyle/>
            <a:p>
              <a:pPr fontAlgn="base"/>
              <a:r>
                <a:rPr lang="en-US" dirty="0"/>
                <a:t>“One thing is certain: there is no one right way to study the scriptures.</a:t>
              </a:r>
            </a:p>
            <a:p>
              <a:pPr fontAlgn="base"/>
              <a:r>
                <a:rPr lang="en-US" dirty="0"/>
                <a:t>While there is no one right way to study the scriptures, there are certain skills that can help us get the most out of our scripture study…</a:t>
              </a:r>
            </a:p>
            <a:p>
              <a:pPr fontAlgn="base"/>
              <a:r>
                <a:rPr lang="en-US" dirty="0"/>
                <a:t>The more we master these skills, the more satisfying our scripture study will become.”</a:t>
              </a:r>
            </a:p>
            <a:p>
              <a:pPr fontAlgn="base"/>
              <a:r>
                <a:rPr lang="en-US" sz="1400" dirty="0"/>
                <a:t>David B. Marsh</a:t>
              </a:r>
            </a:p>
          </p:txBody>
        </p:sp>
      </p:grpSp>
      <p:pic>
        <p:nvPicPr>
          <p:cNvPr id="3" name="Picture 2">
            <a:extLst>
              <a:ext uri="{FF2B5EF4-FFF2-40B4-BE49-F238E27FC236}">
                <a16:creationId xmlns:a16="http://schemas.microsoft.com/office/drawing/2014/main" id="{221CF270-B780-486C-9299-7F706197A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16" y="4234703"/>
            <a:ext cx="4315784" cy="2237814"/>
          </a:xfrm>
          <a:prstGeom prst="rect">
            <a:avLst/>
          </a:prstGeom>
        </p:spPr>
      </p:pic>
      <p:pic>
        <p:nvPicPr>
          <p:cNvPr id="5" name="Picture 4">
            <a:extLst>
              <a:ext uri="{FF2B5EF4-FFF2-40B4-BE49-F238E27FC236}">
                <a16:creationId xmlns:a16="http://schemas.microsoft.com/office/drawing/2014/main" id="{05E5F2AF-E5F8-4D67-A638-46BD434C4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753" y="970269"/>
            <a:ext cx="3767576" cy="3014061"/>
          </a:xfrm>
          <a:prstGeom prst="rect">
            <a:avLst/>
          </a:prstGeom>
        </p:spPr>
      </p:pic>
      <p:pic>
        <p:nvPicPr>
          <p:cNvPr id="19" name="Picture 18">
            <a:extLst>
              <a:ext uri="{FF2B5EF4-FFF2-40B4-BE49-F238E27FC236}">
                <a16:creationId xmlns:a16="http://schemas.microsoft.com/office/drawing/2014/main" id="{4D3376F4-AA07-4F3B-AE25-060EFE868C94}"/>
              </a:ext>
            </a:extLst>
          </p:cNvPr>
          <p:cNvPicPr>
            <a:picLocks noChangeAspect="1"/>
          </p:cNvPicPr>
          <p:nvPr/>
        </p:nvPicPr>
        <p:blipFill rotWithShape="1">
          <a:blip r:embed="rId5">
            <a:extLst>
              <a:ext uri="{28A0092B-C50C-407E-A947-70E740481C1C}">
                <a14:useLocalDpi xmlns:a14="http://schemas.microsoft.com/office/drawing/2010/main" val="0"/>
              </a:ext>
            </a:extLst>
          </a:blip>
          <a:srcRect l="54902" t="4706" r="18042" b="42484"/>
          <a:stretch/>
        </p:blipFill>
        <p:spPr>
          <a:xfrm>
            <a:off x="11098306" y="5360894"/>
            <a:ext cx="869577" cy="1272859"/>
          </a:xfrm>
          <a:prstGeom prst="rect">
            <a:avLst/>
          </a:prstGeom>
        </p:spPr>
      </p:pic>
    </p:spTree>
    <p:extLst>
      <p:ext uri="{BB962C8B-B14F-4D97-AF65-F5344CB8AC3E}">
        <p14:creationId xmlns:p14="http://schemas.microsoft.com/office/powerpoint/2010/main" val="18253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8BF2F7-9739-43AD-9398-6A1DF4D68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The Vast Amount Of Tools</a:t>
            </a:r>
          </a:p>
        </p:txBody>
      </p:sp>
      <p:grpSp>
        <p:nvGrpSpPr>
          <p:cNvPr id="19" name="Group 18"/>
          <p:cNvGrpSpPr/>
          <p:nvPr/>
        </p:nvGrpSpPr>
        <p:grpSpPr>
          <a:xfrm>
            <a:off x="1828800" y="1219201"/>
            <a:ext cx="4953000" cy="2107525"/>
            <a:chOff x="304800" y="1219200"/>
            <a:chExt cx="4953000" cy="2107525"/>
          </a:xfrm>
        </p:grpSpPr>
        <p:sp>
          <p:nvSpPr>
            <p:cNvPr id="10" name="Rounded Rectangle 9"/>
            <p:cNvSpPr/>
            <p:nvPr/>
          </p:nvSpPr>
          <p:spPr>
            <a:xfrm>
              <a:off x="304800" y="1219200"/>
              <a:ext cx="4953000" cy="1828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57200" y="1295400"/>
              <a:ext cx="4724400" cy="2031325"/>
            </a:xfrm>
            <a:prstGeom prst="rect">
              <a:avLst/>
            </a:prstGeom>
          </p:spPr>
          <p:txBody>
            <a:bodyPr wrap="square">
              <a:spAutoFit/>
            </a:bodyPr>
            <a:lstStyle/>
            <a:p>
              <a:r>
                <a:rPr lang="en-US" dirty="0"/>
                <a:t>Any tools that assist in the reading and studying of the scriptures are useful and are likely to promote familiarity with these sacred volumes. Such activity invariably will lead to an increase not only of knowledge, but also of faith.</a:t>
              </a:r>
            </a:p>
            <a:p>
              <a:r>
                <a:rPr lang="en-US" dirty="0"/>
                <a:t>Gordon B. Hinckley</a:t>
              </a:r>
            </a:p>
            <a:p>
              <a:endParaRPr lang="en-US" dirty="0"/>
            </a:p>
          </p:txBody>
        </p:sp>
      </p:grpSp>
      <p:pic>
        <p:nvPicPr>
          <p:cNvPr id="3" name="Picture 2">
            <a:extLst>
              <a:ext uri="{FF2B5EF4-FFF2-40B4-BE49-F238E27FC236}">
                <a16:creationId xmlns:a16="http://schemas.microsoft.com/office/drawing/2014/main" id="{6D518937-2612-4881-AC1F-2B9A83A4B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283" y="986117"/>
            <a:ext cx="9258889" cy="5732332"/>
          </a:xfrm>
          <a:prstGeom prst="rect">
            <a:avLst/>
          </a:prstGeom>
        </p:spPr>
      </p:pic>
      <p:pic>
        <p:nvPicPr>
          <p:cNvPr id="5" name="Picture 4">
            <a:extLst>
              <a:ext uri="{FF2B5EF4-FFF2-40B4-BE49-F238E27FC236}">
                <a16:creationId xmlns:a16="http://schemas.microsoft.com/office/drawing/2014/main" id="{77ABC32B-D63F-49EF-B466-7879293EC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93" y="360269"/>
            <a:ext cx="968749" cy="1207946"/>
          </a:xfrm>
          <a:prstGeom prst="rect">
            <a:avLst/>
          </a:prstGeom>
        </p:spPr>
      </p:pic>
    </p:spTree>
    <p:extLst>
      <p:ext uri="{BB962C8B-B14F-4D97-AF65-F5344CB8AC3E}">
        <p14:creationId xmlns:p14="http://schemas.microsoft.com/office/powerpoint/2010/main" val="2280464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CEF530C-93BD-41A0-8267-F7973439F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What to Ask While Studying</a:t>
            </a:r>
          </a:p>
        </p:txBody>
      </p:sp>
      <p:grpSp>
        <p:nvGrpSpPr>
          <p:cNvPr id="21" name="Group 20"/>
          <p:cNvGrpSpPr/>
          <p:nvPr/>
        </p:nvGrpSpPr>
        <p:grpSpPr>
          <a:xfrm>
            <a:off x="815789" y="722531"/>
            <a:ext cx="1676400" cy="990600"/>
            <a:chOff x="304800" y="4953000"/>
            <a:chExt cx="1676400" cy="990600"/>
          </a:xfrm>
        </p:grpSpPr>
        <p:sp>
          <p:nvSpPr>
            <p:cNvPr id="10" name="Rounded Rectangle 9"/>
            <p:cNvSpPr/>
            <p:nvPr/>
          </p:nvSpPr>
          <p:spPr>
            <a:xfrm>
              <a:off x="304800" y="4953000"/>
              <a:ext cx="16764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33400" y="5257800"/>
              <a:ext cx="1447800" cy="369332"/>
            </a:xfrm>
            <a:prstGeom prst="rect">
              <a:avLst/>
            </a:prstGeom>
          </p:spPr>
          <p:txBody>
            <a:bodyPr wrap="square">
              <a:spAutoFit/>
            </a:bodyPr>
            <a:lstStyle/>
            <a:p>
              <a:pPr fontAlgn="base"/>
              <a:r>
                <a:rPr lang="en-US" dirty="0"/>
                <a:t>Who Am I?</a:t>
              </a:r>
            </a:p>
          </p:txBody>
        </p:sp>
      </p:grpSp>
      <p:grpSp>
        <p:nvGrpSpPr>
          <p:cNvPr id="24" name="Group 23"/>
          <p:cNvGrpSpPr/>
          <p:nvPr/>
        </p:nvGrpSpPr>
        <p:grpSpPr>
          <a:xfrm>
            <a:off x="5642060" y="740497"/>
            <a:ext cx="1676400" cy="990600"/>
            <a:chOff x="2133600" y="762000"/>
            <a:chExt cx="1676400" cy="990600"/>
          </a:xfrm>
        </p:grpSpPr>
        <p:sp>
          <p:nvSpPr>
            <p:cNvPr id="17" name="Rounded Rectangle 16"/>
            <p:cNvSpPr/>
            <p:nvPr/>
          </p:nvSpPr>
          <p:spPr>
            <a:xfrm>
              <a:off x="2133600" y="762000"/>
              <a:ext cx="16764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09800" y="914400"/>
              <a:ext cx="1600200" cy="646331"/>
            </a:xfrm>
            <a:prstGeom prst="rect">
              <a:avLst/>
            </a:prstGeom>
          </p:spPr>
          <p:txBody>
            <a:bodyPr wrap="square">
              <a:spAutoFit/>
            </a:bodyPr>
            <a:lstStyle/>
            <a:p>
              <a:pPr algn="ctr" fontAlgn="base"/>
              <a:r>
                <a:rPr lang="en-US" dirty="0"/>
                <a:t>What can I become?</a:t>
              </a:r>
            </a:p>
          </p:txBody>
        </p:sp>
      </p:grpSp>
      <p:grpSp>
        <p:nvGrpSpPr>
          <p:cNvPr id="25" name="Group 24"/>
          <p:cNvGrpSpPr/>
          <p:nvPr/>
        </p:nvGrpSpPr>
        <p:grpSpPr>
          <a:xfrm>
            <a:off x="8991422" y="880716"/>
            <a:ext cx="1905000" cy="1219200"/>
            <a:chOff x="3657600" y="2895600"/>
            <a:chExt cx="1905000" cy="1219200"/>
          </a:xfrm>
        </p:grpSpPr>
        <p:sp>
          <p:nvSpPr>
            <p:cNvPr id="20" name="Rounded Rectangle 19"/>
            <p:cNvSpPr/>
            <p:nvPr/>
          </p:nvSpPr>
          <p:spPr>
            <a:xfrm>
              <a:off x="3657600" y="2895600"/>
              <a:ext cx="1905000" cy="12192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57600" y="2971800"/>
              <a:ext cx="1905000" cy="923330"/>
            </a:xfrm>
            <a:prstGeom prst="rect">
              <a:avLst/>
            </a:prstGeom>
          </p:spPr>
          <p:txBody>
            <a:bodyPr wrap="square">
              <a:spAutoFit/>
            </a:bodyPr>
            <a:lstStyle/>
            <a:p>
              <a:pPr fontAlgn="base"/>
              <a:r>
                <a:rPr lang="en-US" dirty="0"/>
                <a:t>What prophecies are for me and my future family?</a:t>
              </a:r>
            </a:p>
          </p:txBody>
        </p:sp>
      </p:grpSp>
      <p:grpSp>
        <p:nvGrpSpPr>
          <p:cNvPr id="22" name="Group 21"/>
          <p:cNvGrpSpPr/>
          <p:nvPr/>
        </p:nvGrpSpPr>
        <p:grpSpPr>
          <a:xfrm>
            <a:off x="5278943" y="4745427"/>
            <a:ext cx="2209800" cy="1830526"/>
            <a:chOff x="5181600" y="4267200"/>
            <a:chExt cx="2209800" cy="1830526"/>
          </a:xfrm>
        </p:grpSpPr>
        <p:sp>
          <p:nvSpPr>
            <p:cNvPr id="19" name="Rounded Rectangle 18"/>
            <p:cNvSpPr/>
            <p:nvPr/>
          </p:nvSpPr>
          <p:spPr>
            <a:xfrm>
              <a:off x="5181600" y="4267200"/>
              <a:ext cx="2133600" cy="18288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57800" y="4343400"/>
              <a:ext cx="2133600" cy="1754326"/>
            </a:xfrm>
            <a:prstGeom prst="rect">
              <a:avLst/>
            </a:prstGeom>
          </p:spPr>
          <p:txBody>
            <a:bodyPr wrap="square">
              <a:spAutoFit/>
            </a:bodyPr>
            <a:lstStyle/>
            <a:p>
              <a:pPr fontAlgn="base"/>
              <a:r>
                <a:rPr lang="en-US" dirty="0"/>
                <a:t>What are the commandments, laws and ordinances, and covenants I must live by to obtain eternal life?</a:t>
              </a:r>
            </a:p>
          </p:txBody>
        </p:sp>
      </p:grpSp>
      <p:grpSp>
        <p:nvGrpSpPr>
          <p:cNvPr id="26" name="Group 25"/>
          <p:cNvGrpSpPr/>
          <p:nvPr/>
        </p:nvGrpSpPr>
        <p:grpSpPr>
          <a:xfrm>
            <a:off x="103058" y="4461402"/>
            <a:ext cx="2590800" cy="1752600"/>
            <a:chOff x="381000" y="3886200"/>
            <a:chExt cx="2590800" cy="1752600"/>
          </a:xfrm>
        </p:grpSpPr>
        <p:sp>
          <p:nvSpPr>
            <p:cNvPr id="18" name="Rounded Rectangle 17"/>
            <p:cNvSpPr/>
            <p:nvPr/>
          </p:nvSpPr>
          <p:spPr>
            <a:xfrm>
              <a:off x="381000" y="3886200"/>
              <a:ext cx="2590800" cy="1752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3400" y="4038600"/>
              <a:ext cx="2362200" cy="1477328"/>
            </a:xfrm>
            <a:prstGeom prst="rect">
              <a:avLst/>
            </a:prstGeom>
          </p:spPr>
          <p:txBody>
            <a:bodyPr wrap="square">
              <a:spAutoFit/>
            </a:bodyPr>
            <a:lstStyle/>
            <a:p>
              <a:pPr fontAlgn="base"/>
              <a:r>
                <a:rPr lang="en-US" dirty="0"/>
                <a:t>How must I live in order to endure to the end and return to our Heavenly Father with honor?</a:t>
              </a:r>
            </a:p>
          </p:txBody>
        </p:sp>
      </p:grpSp>
      <p:sp>
        <p:nvSpPr>
          <p:cNvPr id="23" name="Rectangle 22"/>
          <p:cNvSpPr/>
          <p:nvPr/>
        </p:nvSpPr>
        <p:spPr>
          <a:xfrm>
            <a:off x="0" y="6488668"/>
            <a:ext cx="2362200" cy="369332"/>
          </a:xfrm>
          <a:prstGeom prst="rect">
            <a:avLst/>
          </a:prstGeom>
        </p:spPr>
        <p:txBody>
          <a:bodyPr wrap="square">
            <a:spAutoFit/>
          </a:bodyPr>
          <a:lstStyle/>
          <a:p>
            <a:pPr fontAlgn="base"/>
            <a:r>
              <a:rPr lang="en-US" dirty="0"/>
              <a:t>Robert D. Hales</a:t>
            </a:r>
          </a:p>
        </p:txBody>
      </p:sp>
      <p:pic>
        <p:nvPicPr>
          <p:cNvPr id="3" name="Picture 2">
            <a:extLst>
              <a:ext uri="{FF2B5EF4-FFF2-40B4-BE49-F238E27FC236}">
                <a16:creationId xmlns:a16="http://schemas.microsoft.com/office/drawing/2014/main" id="{BD4D46BB-4904-4500-A6E6-7F5FB98ED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222" y="1817937"/>
            <a:ext cx="3070076" cy="2302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240D079-8280-4F97-B0C5-CABD7F71D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5714" y="2263650"/>
            <a:ext cx="1650708" cy="2187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C629EB60-A4E6-4E3A-9227-BAEC7D946B82}"/>
              </a:ext>
            </a:extLst>
          </p:cNvPr>
          <p:cNvPicPr>
            <a:picLocks noChangeAspect="1"/>
          </p:cNvPicPr>
          <p:nvPr/>
        </p:nvPicPr>
        <p:blipFill rotWithShape="1">
          <a:blip r:embed="rId5">
            <a:extLst>
              <a:ext uri="{28A0092B-C50C-407E-A947-70E740481C1C}">
                <a14:useLocalDpi xmlns:a14="http://schemas.microsoft.com/office/drawing/2010/main" val="0"/>
              </a:ext>
            </a:extLst>
          </a:blip>
          <a:srcRect l="68640" t="12419" r="2192" b="30850"/>
          <a:stretch/>
        </p:blipFill>
        <p:spPr>
          <a:xfrm>
            <a:off x="7837169" y="4461027"/>
            <a:ext cx="1609434" cy="2312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D08261DB-F911-4D08-8CDB-8E015D2F59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437" y="1830881"/>
            <a:ext cx="2990620" cy="1986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11524FE0-460F-4959-93B4-C8107FD13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4165" y="113740"/>
            <a:ext cx="812426" cy="1021022"/>
          </a:xfrm>
          <a:prstGeom prst="rect">
            <a:avLst/>
          </a:prstGeom>
        </p:spPr>
      </p:pic>
      <p:pic>
        <p:nvPicPr>
          <p:cNvPr id="40" name="Picture 39" descr="A group of kids standing in front of a building&#10;&#10;Description automatically generated">
            <a:extLst>
              <a:ext uri="{FF2B5EF4-FFF2-40B4-BE49-F238E27FC236}">
                <a16:creationId xmlns:a16="http://schemas.microsoft.com/office/drawing/2014/main" id="{268B21C5-BE9C-B62B-89C2-248C561110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454016" y="4309001"/>
            <a:ext cx="2743201" cy="2057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434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03151A-E8E4-41D3-8A60-96D73FB09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What About the Scriptures?</a:t>
            </a:r>
          </a:p>
        </p:txBody>
      </p:sp>
      <p:sp>
        <p:nvSpPr>
          <p:cNvPr id="24" name="Rectangle 23"/>
          <p:cNvSpPr/>
          <p:nvPr/>
        </p:nvSpPr>
        <p:spPr>
          <a:xfrm>
            <a:off x="506506" y="1806389"/>
            <a:ext cx="3733800" cy="1200329"/>
          </a:xfrm>
          <a:prstGeom prst="rect">
            <a:avLst/>
          </a:prstGeom>
        </p:spPr>
        <p:txBody>
          <a:bodyPr wrap="square">
            <a:spAutoFit/>
          </a:bodyPr>
          <a:lstStyle/>
          <a:p>
            <a:r>
              <a:rPr lang="en-US" b="1" dirty="0"/>
              <a:t>Search the scriptures; for in them ye think ye have eternal life: and they are they which testify of me.”</a:t>
            </a:r>
          </a:p>
          <a:p>
            <a:r>
              <a:rPr lang="en-US" b="1" dirty="0"/>
              <a:t>John 5:39</a:t>
            </a:r>
          </a:p>
        </p:txBody>
      </p:sp>
      <p:sp>
        <p:nvSpPr>
          <p:cNvPr id="26" name="Rectangle 25"/>
          <p:cNvSpPr/>
          <p:nvPr/>
        </p:nvSpPr>
        <p:spPr>
          <a:xfrm>
            <a:off x="7077635" y="936812"/>
            <a:ext cx="4038600" cy="2862322"/>
          </a:xfrm>
          <a:prstGeom prst="rect">
            <a:avLst/>
          </a:prstGeom>
        </p:spPr>
        <p:txBody>
          <a:bodyPr wrap="square">
            <a:spAutoFit/>
          </a:bodyPr>
          <a:lstStyle/>
          <a:p>
            <a:r>
              <a:rPr lang="en-US" b="1" dirty="0"/>
              <a:t>“But now hold your peace; study my word which hath gone forth among the children of men, and also study my word which shall come forth among the children of men, or that which is now translating, yea, until you have obtained all which I shall grant unto the children of men in this generation, and then shall all things be added thereto.”</a:t>
            </a:r>
          </a:p>
          <a:p>
            <a:r>
              <a:rPr lang="en-US" b="1" dirty="0"/>
              <a:t>D&amp;C 11:22</a:t>
            </a:r>
          </a:p>
        </p:txBody>
      </p:sp>
      <p:sp>
        <p:nvSpPr>
          <p:cNvPr id="28" name="Rectangle 27"/>
          <p:cNvSpPr/>
          <p:nvPr/>
        </p:nvSpPr>
        <p:spPr>
          <a:xfrm>
            <a:off x="1905000" y="4343400"/>
            <a:ext cx="4572000" cy="2308324"/>
          </a:xfrm>
          <a:prstGeom prst="rect">
            <a:avLst/>
          </a:prstGeom>
        </p:spPr>
        <p:txBody>
          <a:bodyPr>
            <a:spAutoFit/>
          </a:bodyPr>
          <a:lstStyle/>
          <a:p>
            <a:r>
              <a:rPr lang="en-US" b="1" dirty="0"/>
              <a:t>“Wherefore, ye must press forward with a steadfastness in Christ, having a perfect brightness of hope, and a love of God and of all men. Wherefore, if ye shall press forward, feasting upon the word of Christ, and endure to the end, behold, thus </a:t>
            </a:r>
            <a:r>
              <a:rPr lang="en-US" b="1" dirty="0" err="1"/>
              <a:t>saith</a:t>
            </a:r>
            <a:r>
              <a:rPr lang="en-US" b="1" dirty="0"/>
              <a:t> the Father: Ye shall have eternal life.”</a:t>
            </a:r>
          </a:p>
          <a:p>
            <a:r>
              <a:rPr lang="en-US" b="1" dirty="0"/>
              <a:t>2 Nephi 31:20</a:t>
            </a:r>
          </a:p>
        </p:txBody>
      </p:sp>
      <p:pic>
        <p:nvPicPr>
          <p:cNvPr id="3" name="Picture 2">
            <a:extLst>
              <a:ext uri="{FF2B5EF4-FFF2-40B4-BE49-F238E27FC236}">
                <a16:creationId xmlns:a16="http://schemas.microsoft.com/office/drawing/2014/main" id="{DD4D5D0E-0D6A-44D4-B10F-10BF6B92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606" y="965947"/>
            <a:ext cx="2619375" cy="3276600"/>
          </a:xfrm>
          <a:prstGeom prst="rect">
            <a:avLst/>
          </a:prstGeom>
        </p:spPr>
      </p:pic>
      <p:pic>
        <p:nvPicPr>
          <p:cNvPr id="5" name="Picture 4">
            <a:extLst>
              <a:ext uri="{FF2B5EF4-FFF2-40B4-BE49-F238E27FC236}">
                <a16:creationId xmlns:a16="http://schemas.microsoft.com/office/drawing/2014/main" id="{3B1304C7-3088-4D63-973C-D6E0B17D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283" y="3895697"/>
            <a:ext cx="3152616" cy="2473287"/>
          </a:xfrm>
          <a:prstGeom prst="rect">
            <a:avLst/>
          </a:prstGeom>
        </p:spPr>
      </p:pic>
    </p:spTree>
    <p:extLst>
      <p:ext uri="{BB962C8B-B14F-4D97-AF65-F5344CB8AC3E}">
        <p14:creationId xmlns:p14="http://schemas.microsoft.com/office/powerpoint/2010/main" val="19359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10A58A-F5CC-4AAF-9E97-700459D0E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Rectangle 27"/>
          <p:cNvSpPr/>
          <p:nvPr/>
        </p:nvSpPr>
        <p:spPr>
          <a:xfrm>
            <a:off x="5105400" y="3505201"/>
            <a:ext cx="5715000" cy="3170099"/>
          </a:xfrm>
          <a:prstGeom prst="rect">
            <a:avLst/>
          </a:prstGeom>
        </p:spPr>
        <p:txBody>
          <a:bodyPr wrap="square">
            <a:spAutoFit/>
          </a:bodyPr>
          <a:lstStyle/>
          <a:p>
            <a:pPr fontAlgn="base"/>
            <a:r>
              <a:rPr lang="en-US" sz="2000" b="1" dirty="0"/>
              <a:t>“As with voices from the dust, the prophets of the Lord cry out to us on earth today: take hold of the scriptures! Cling to them, walk by them, live by them, rejoice in them, feast on them. Don’t nibble. They are “the power of God unto salvation”</a:t>
            </a:r>
            <a:r>
              <a:rPr lang="en-US" sz="2000" b="1" baseline="30000" dirty="0"/>
              <a:t> </a:t>
            </a:r>
            <a:r>
              <a:rPr lang="en-US" sz="2000" b="1" dirty="0"/>
              <a:t>that lead us back to our Savior Jesus Christ.</a:t>
            </a:r>
          </a:p>
          <a:p>
            <a:pPr fontAlgn="base"/>
            <a:r>
              <a:rPr lang="en-US" sz="2000" b="1" dirty="0"/>
              <a:t>If the Savior were among us in the flesh today, He would teach us from the scriptures as He taught when He walked upon the earth.” </a:t>
            </a:r>
          </a:p>
          <a:p>
            <a:pPr fontAlgn="base"/>
            <a:r>
              <a:rPr lang="en-US" sz="2000" b="1" dirty="0"/>
              <a:t>Robert D. Hales</a:t>
            </a:r>
          </a:p>
        </p:txBody>
      </p:sp>
      <p:sp>
        <p:nvSpPr>
          <p:cNvPr id="7" name="Rectangle 6"/>
          <p:cNvSpPr/>
          <p:nvPr/>
        </p:nvSpPr>
        <p:spPr>
          <a:xfrm>
            <a:off x="1752600" y="304801"/>
            <a:ext cx="4572000" cy="3170099"/>
          </a:xfrm>
          <a:prstGeom prst="rect">
            <a:avLst/>
          </a:prstGeom>
        </p:spPr>
        <p:txBody>
          <a:bodyPr>
            <a:spAutoFit/>
          </a:bodyPr>
          <a:lstStyle/>
          <a:p>
            <a:pPr fontAlgn="base"/>
            <a:r>
              <a:rPr lang="en-US" sz="2000" b="1" dirty="0"/>
              <a:t>“There are certain blessings obtained when one searches the scriptures. As a person studies the words of the Lord and obeys them, he or she draws closer to the Savior and obtains a greater desire to live a righteous life. The power to resist temptation increases, and spiritual weaknesses are overcome. Spiritual wounds are healed” </a:t>
            </a:r>
          </a:p>
          <a:p>
            <a:pPr fontAlgn="base"/>
            <a:r>
              <a:rPr lang="en-US" sz="2000" b="1" dirty="0"/>
              <a:t>Elder Merrill J. Bateman</a:t>
            </a:r>
          </a:p>
        </p:txBody>
      </p:sp>
      <p:pic>
        <p:nvPicPr>
          <p:cNvPr id="34820" name="Picture 4" descr="https://encrypted-tbn0.gstatic.com/images?q=tbn:ANd9GcQb6vdr6QDULymixHJp_3PJWBdoDnMwsDP-2R6tmWCKhFezOwX3"/>
          <p:cNvPicPr>
            <a:picLocks noChangeAspect="1" noChangeArrowheads="1"/>
          </p:cNvPicPr>
          <p:nvPr/>
        </p:nvPicPr>
        <p:blipFill>
          <a:blip r:embed="rId3" cstate="print"/>
          <a:srcRect/>
          <a:stretch>
            <a:fillRect/>
          </a:stretch>
        </p:blipFill>
        <p:spPr bwMode="auto">
          <a:xfrm>
            <a:off x="995082" y="3603222"/>
            <a:ext cx="3704988" cy="2775165"/>
          </a:xfrm>
          <a:prstGeom prst="rect">
            <a:avLst/>
          </a:prstGeom>
          <a:noFill/>
        </p:spPr>
      </p:pic>
      <p:pic>
        <p:nvPicPr>
          <p:cNvPr id="3" name="Picture 2">
            <a:extLst>
              <a:ext uri="{FF2B5EF4-FFF2-40B4-BE49-F238E27FC236}">
                <a16:creationId xmlns:a16="http://schemas.microsoft.com/office/drawing/2014/main" id="{B72D94CA-24CA-472B-9868-F60D4EDD5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62" y="249610"/>
            <a:ext cx="952500" cy="1266825"/>
          </a:xfrm>
          <a:prstGeom prst="rect">
            <a:avLst/>
          </a:prstGeom>
        </p:spPr>
      </p:pic>
      <p:pic>
        <p:nvPicPr>
          <p:cNvPr id="5" name="Picture 4">
            <a:extLst>
              <a:ext uri="{FF2B5EF4-FFF2-40B4-BE49-F238E27FC236}">
                <a16:creationId xmlns:a16="http://schemas.microsoft.com/office/drawing/2014/main" id="{1769C4E1-A003-4E2B-AF49-3FA9F9F47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329" y="371756"/>
            <a:ext cx="5290577" cy="2834538"/>
          </a:xfrm>
          <a:prstGeom prst="rect">
            <a:avLst/>
          </a:prstGeom>
        </p:spPr>
      </p:pic>
      <p:pic>
        <p:nvPicPr>
          <p:cNvPr id="13" name="Picture 12">
            <a:extLst>
              <a:ext uri="{FF2B5EF4-FFF2-40B4-BE49-F238E27FC236}">
                <a16:creationId xmlns:a16="http://schemas.microsoft.com/office/drawing/2014/main" id="{483C777E-7C0A-4F1F-AF79-D6BA26B82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4165" y="5609104"/>
            <a:ext cx="812426" cy="1021022"/>
          </a:xfrm>
          <a:prstGeom prst="rect">
            <a:avLst/>
          </a:prstGeom>
        </p:spPr>
      </p:pic>
    </p:spTree>
    <p:extLst>
      <p:ext uri="{BB962C8B-B14F-4D97-AF65-F5344CB8AC3E}">
        <p14:creationId xmlns:p14="http://schemas.microsoft.com/office/powerpoint/2010/main" val="35762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500"/>
                                        <p:tgtEl>
                                          <p:spTgt spid="348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3DCF7B-0DA5-4D1E-9751-8A79F66AA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0"/>
            <a:ext cx="9144000" cy="923330"/>
          </a:xfrm>
          <a:prstGeom prst="rect">
            <a:avLst/>
          </a:prstGeom>
          <a:noFill/>
        </p:spPr>
        <p:txBody>
          <a:bodyPr wrap="square" rtlCol="0">
            <a:spAutoFit/>
          </a:bodyPr>
          <a:lstStyle/>
          <a:p>
            <a:pPr algn="ctr"/>
            <a:r>
              <a:rPr lang="en-US" sz="5400" dirty="0">
                <a:latin typeface="Imprint MT Shadow" pitchFamily="82" charset="0"/>
              </a:rPr>
              <a:t>What Does Jesus Asks of Us?</a:t>
            </a:r>
          </a:p>
        </p:txBody>
      </p:sp>
      <p:sp>
        <p:nvSpPr>
          <p:cNvPr id="7" name="Rectangle 6"/>
          <p:cNvSpPr/>
          <p:nvPr/>
        </p:nvSpPr>
        <p:spPr>
          <a:xfrm>
            <a:off x="2286000" y="990600"/>
            <a:ext cx="4800600" cy="5016758"/>
          </a:xfrm>
          <a:prstGeom prst="rect">
            <a:avLst/>
          </a:prstGeom>
        </p:spPr>
        <p:txBody>
          <a:bodyPr wrap="square">
            <a:spAutoFit/>
          </a:bodyPr>
          <a:lstStyle/>
          <a:p>
            <a:r>
              <a:rPr lang="en-US" sz="3200" dirty="0"/>
              <a:t>“Therefore, go ye unto your homes, and ponder upon the things which I have said, and ask of the Father, in my name, that ye may understand, and prepare your minds for the morrow, and I come unto you again.”</a:t>
            </a:r>
          </a:p>
          <a:p>
            <a:r>
              <a:rPr lang="en-US" sz="3200" dirty="0"/>
              <a:t>3 Nephi 17:3</a:t>
            </a:r>
          </a:p>
        </p:txBody>
      </p:sp>
      <p:grpSp>
        <p:nvGrpSpPr>
          <p:cNvPr id="5" name="Group 4">
            <a:extLst>
              <a:ext uri="{FF2B5EF4-FFF2-40B4-BE49-F238E27FC236}">
                <a16:creationId xmlns:a16="http://schemas.microsoft.com/office/drawing/2014/main" id="{EB2AF4BA-22C2-445C-BB85-5D41CE532E3C}"/>
              </a:ext>
            </a:extLst>
          </p:cNvPr>
          <p:cNvGrpSpPr/>
          <p:nvPr/>
        </p:nvGrpSpPr>
        <p:grpSpPr>
          <a:xfrm>
            <a:off x="7678472" y="1098177"/>
            <a:ext cx="2899881" cy="5012613"/>
            <a:chOff x="7678472" y="1098177"/>
            <a:chExt cx="2899881" cy="5012613"/>
          </a:xfrm>
        </p:grpSpPr>
        <p:pic>
          <p:nvPicPr>
            <p:cNvPr id="3" name="Picture 2">
              <a:extLst>
                <a:ext uri="{FF2B5EF4-FFF2-40B4-BE49-F238E27FC236}">
                  <a16:creationId xmlns:a16="http://schemas.microsoft.com/office/drawing/2014/main" id="{D434C513-280A-42A8-AC63-40EBD7D95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753" y="1098177"/>
              <a:ext cx="2895600" cy="4826000"/>
            </a:xfrm>
            <a:prstGeom prst="rect">
              <a:avLst/>
            </a:prstGeom>
          </p:spPr>
        </p:pic>
        <p:sp>
          <p:nvSpPr>
            <p:cNvPr id="4" name="Rectangle 3">
              <a:extLst>
                <a:ext uri="{FF2B5EF4-FFF2-40B4-BE49-F238E27FC236}">
                  <a16:creationId xmlns:a16="http://schemas.microsoft.com/office/drawing/2014/main" id="{E3041597-34BA-459C-80ED-522A5A48623D}"/>
                </a:ext>
              </a:extLst>
            </p:cNvPr>
            <p:cNvSpPr/>
            <p:nvPr/>
          </p:nvSpPr>
          <p:spPr>
            <a:xfrm>
              <a:off x="7678472" y="5879958"/>
              <a:ext cx="1350050" cy="230832"/>
            </a:xfrm>
            <a:prstGeom prst="rect">
              <a:avLst/>
            </a:prstGeom>
          </p:spPr>
          <p:txBody>
            <a:bodyPr wrap="none">
              <a:spAutoFit/>
            </a:bodyPr>
            <a:lstStyle/>
            <a:p>
              <a:r>
                <a:rPr lang="en-US" sz="900" dirty="0"/>
                <a:t>Marco Aurelio Rodrigues</a:t>
              </a:r>
            </a:p>
          </p:txBody>
        </p:sp>
      </p:grpSp>
    </p:spTree>
    <p:extLst>
      <p:ext uri="{BB962C8B-B14F-4D97-AF65-F5344CB8AC3E}">
        <p14:creationId xmlns:p14="http://schemas.microsoft.com/office/powerpoint/2010/main" val="6212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8D80A-CF82-4E01-9A1F-8A4022835D72}"/>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The Promises</a:t>
            </a:r>
          </a:p>
        </p:txBody>
      </p:sp>
      <p:sp>
        <p:nvSpPr>
          <p:cNvPr id="5" name="TextBox 4"/>
          <p:cNvSpPr txBox="1"/>
          <p:nvPr/>
        </p:nvSpPr>
        <p:spPr>
          <a:xfrm>
            <a:off x="10439400" y="6424383"/>
            <a:ext cx="1752600" cy="369332"/>
          </a:xfrm>
          <a:prstGeom prst="rect">
            <a:avLst/>
          </a:prstGeom>
          <a:noFill/>
        </p:spPr>
        <p:txBody>
          <a:bodyPr wrap="square" rtlCol="0">
            <a:spAutoFit/>
          </a:bodyPr>
          <a:lstStyle/>
          <a:p>
            <a:r>
              <a:rPr lang="en-US" dirty="0"/>
              <a:t>3 Nephi 20:1-9</a:t>
            </a:r>
          </a:p>
        </p:txBody>
      </p:sp>
      <p:sp>
        <p:nvSpPr>
          <p:cNvPr id="7" name="TextBox 6"/>
          <p:cNvSpPr txBox="1"/>
          <p:nvPr/>
        </p:nvSpPr>
        <p:spPr>
          <a:xfrm>
            <a:off x="493059" y="1264023"/>
            <a:ext cx="5831541" cy="4185761"/>
          </a:xfrm>
          <a:prstGeom prst="rect">
            <a:avLst/>
          </a:prstGeom>
          <a:noFill/>
        </p:spPr>
        <p:txBody>
          <a:bodyPr wrap="square" rtlCol="0">
            <a:spAutoFit/>
          </a:bodyPr>
          <a:lstStyle/>
          <a:p>
            <a:pPr fontAlgn="base"/>
            <a:r>
              <a:rPr lang="en-US" dirty="0"/>
              <a:t>“Let us qualify ourselves for our Savior’s promise that by partaking of the sacrament we will ‘be filled’, which means that we will be ‘filled with the Spirit’. That Spirit—the Holy Ghost—is our comforter, our direction finder, our communicator, our interpreter, our witness, and our purifier—our infallible guide and sanctifier for our mortal journey toward eternal life.</a:t>
            </a:r>
          </a:p>
          <a:p>
            <a:pPr fontAlgn="base"/>
            <a:endParaRPr lang="en-US" dirty="0"/>
          </a:p>
          <a:p>
            <a:pPr fontAlgn="base"/>
            <a:r>
              <a:rPr lang="en-US" dirty="0"/>
              <a:t>“… Out of the seemingly small act of consciously and reverently renewing our baptismal covenants comes a renewal of the blessings of baptism by water and by the Spirit, that we may always have his Spirit to be with us. In this way all of us will be guided, and in this way all of us can be cleansed.” </a:t>
            </a:r>
          </a:p>
          <a:p>
            <a:pPr fontAlgn="base"/>
            <a:r>
              <a:rPr lang="en-US" sz="1400" dirty="0" err="1"/>
              <a:t>Dallin</a:t>
            </a:r>
            <a:r>
              <a:rPr lang="en-US" sz="1400" dirty="0"/>
              <a:t> H. Oaks</a:t>
            </a:r>
          </a:p>
        </p:txBody>
      </p:sp>
      <p:sp>
        <p:nvSpPr>
          <p:cNvPr id="13" name="TextBox 12"/>
          <p:cNvSpPr txBox="1"/>
          <p:nvPr/>
        </p:nvSpPr>
        <p:spPr>
          <a:xfrm>
            <a:off x="6781800" y="4419600"/>
            <a:ext cx="3657600" cy="1754326"/>
          </a:xfrm>
          <a:prstGeom prst="rect">
            <a:avLst/>
          </a:prstGeom>
          <a:noFill/>
        </p:spPr>
        <p:txBody>
          <a:bodyPr wrap="square" rtlCol="0">
            <a:spAutoFit/>
          </a:bodyPr>
          <a:lstStyle/>
          <a:p>
            <a:pPr algn="ctr"/>
            <a:r>
              <a:rPr lang="en-US" sz="3600" dirty="0">
                <a:solidFill>
                  <a:schemeClr val="accent1">
                    <a:lumMod val="75000"/>
                  </a:schemeClr>
                </a:solidFill>
              </a:rPr>
              <a:t>Where should our hearts be during sacrament?</a:t>
            </a:r>
          </a:p>
        </p:txBody>
      </p:sp>
      <p:pic>
        <p:nvPicPr>
          <p:cNvPr id="8" name="Picture 7" descr="Dallin H. Oaks.jpg"/>
          <p:cNvPicPr>
            <a:picLocks noChangeAspect="1"/>
          </p:cNvPicPr>
          <p:nvPr/>
        </p:nvPicPr>
        <p:blipFill>
          <a:blip r:embed="rId2" cstate="print"/>
          <a:stretch>
            <a:fillRect/>
          </a:stretch>
        </p:blipFill>
        <p:spPr>
          <a:xfrm>
            <a:off x="224117" y="125507"/>
            <a:ext cx="844506" cy="1052513"/>
          </a:xfrm>
          <a:prstGeom prst="rect">
            <a:avLst/>
          </a:prstGeom>
        </p:spPr>
      </p:pic>
      <p:pic>
        <p:nvPicPr>
          <p:cNvPr id="3" name="Picture 2">
            <a:extLst>
              <a:ext uri="{FF2B5EF4-FFF2-40B4-BE49-F238E27FC236}">
                <a16:creationId xmlns:a16="http://schemas.microsoft.com/office/drawing/2014/main" id="{FB60DF64-F719-4F53-AAC8-249229D5C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865" y="1010203"/>
            <a:ext cx="2107154" cy="3160731"/>
          </a:xfrm>
          <a:prstGeom prst="rect">
            <a:avLst/>
          </a:prstGeom>
        </p:spPr>
      </p:pic>
    </p:spTree>
    <p:extLst>
      <p:ext uri="{BB962C8B-B14F-4D97-AF65-F5344CB8AC3E}">
        <p14:creationId xmlns:p14="http://schemas.microsoft.com/office/powerpoint/2010/main" val="9482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0AD97-B61B-4C7C-A0E5-BB7FBB2B0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3435" y="1"/>
            <a:ext cx="10524565" cy="5078313"/>
          </a:xfrm>
          <a:prstGeom prst="rect">
            <a:avLst/>
          </a:prstGeom>
          <a:noFill/>
        </p:spPr>
        <p:txBody>
          <a:bodyPr wrap="square" rtlCol="0">
            <a:spAutoFit/>
          </a:bodyPr>
          <a:lstStyle/>
          <a:p>
            <a:r>
              <a:rPr lang="en-US" dirty="0"/>
              <a:t>Sources:</a:t>
            </a:r>
          </a:p>
          <a:p>
            <a:endParaRPr lang="en-US" dirty="0"/>
          </a:p>
          <a:p>
            <a:pPr fontAlgn="base"/>
            <a:r>
              <a:rPr lang="en-US" dirty="0"/>
              <a:t>David B. Marsh  </a:t>
            </a:r>
            <a:r>
              <a:rPr lang="en-US" i="1" dirty="0"/>
              <a:t>Getting the Most out of Your Scripture Study </a:t>
            </a:r>
            <a:r>
              <a:rPr lang="en-US" dirty="0"/>
              <a:t>Feb. 2009 Ensign</a:t>
            </a:r>
          </a:p>
          <a:p>
            <a:pPr fontAlgn="base"/>
            <a:endParaRPr lang="en-US" dirty="0"/>
          </a:p>
          <a:p>
            <a:pPr fontAlgn="base"/>
            <a:r>
              <a:rPr lang="en-US" dirty="0"/>
              <a:t>Joel Robinson's “Joy of Reading Scriptures” Photography</a:t>
            </a:r>
          </a:p>
          <a:p>
            <a:pPr fontAlgn="base"/>
            <a:endParaRPr lang="en-US" dirty="0"/>
          </a:p>
          <a:p>
            <a:pPr fontAlgn="base"/>
            <a:r>
              <a:rPr lang="en-US" dirty="0"/>
              <a:t>Spencer W. Kimball </a:t>
            </a:r>
            <a:r>
              <a:rPr lang="en-US" i="1" dirty="0"/>
              <a:t>How Rare a Possession—the Scriptures </a:t>
            </a:r>
            <a:r>
              <a:rPr lang="en-US" dirty="0"/>
              <a:t>Ensign, Sept. 1976</a:t>
            </a:r>
          </a:p>
          <a:p>
            <a:pPr fontAlgn="base"/>
            <a:endParaRPr lang="en-US" dirty="0"/>
          </a:p>
          <a:p>
            <a:pPr fontAlgn="base"/>
            <a:r>
              <a:rPr lang="en-US" dirty="0"/>
              <a:t>Elder John H. </a:t>
            </a:r>
            <a:r>
              <a:rPr lang="en-US" dirty="0" err="1"/>
              <a:t>Groberg</a:t>
            </a:r>
            <a:r>
              <a:rPr lang="en-US" dirty="0"/>
              <a:t> “Writing Your Personal and Family History,” </a:t>
            </a:r>
            <a:r>
              <a:rPr lang="en-US" i="1" dirty="0"/>
              <a:t>Ensign,</a:t>
            </a:r>
            <a:r>
              <a:rPr lang="en-US" dirty="0"/>
              <a:t> May 1980, 48).</a:t>
            </a:r>
          </a:p>
          <a:p>
            <a:pPr fontAlgn="base"/>
            <a:endParaRPr lang="en-US" dirty="0"/>
          </a:p>
          <a:p>
            <a:r>
              <a:rPr lang="en-US" dirty="0"/>
              <a:t>Gordon B. Hinckley </a:t>
            </a:r>
            <a:r>
              <a:rPr lang="en-US" i="1" dirty="0"/>
              <a:t>Feasting upon the Scriptures </a:t>
            </a:r>
            <a:r>
              <a:rPr lang="en-US" dirty="0"/>
              <a:t>Dec. 1985 Ensign</a:t>
            </a:r>
          </a:p>
          <a:p>
            <a:endParaRPr lang="en-US" dirty="0"/>
          </a:p>
          <a:p>
            <a:pPr fontAlgn="base"/>
            <a:r>
              <a:rPr lang="en-US" dirty="0"/>
              <a:t>Robert D. Hales </a:t>
            </a:r>
            <a:r>
              <a:rPr lang="en-US" i="1" dirty="0"/>
              <a:t>Holy Scriptures: The Power of God unto Our Salvation </a:t>
            </a:r>
            <a:r>
              <a:rPr lang="en-US" dirty="0"/>
              <a:t>Oct. 2006 Gen. Conf.</a:t>
            </a:r>
          </a:p>
          <a:p>
            <a:pPr fontAlgn="base"/>
            <a:endParaRPr lang="en-US" i="1" dirty="0"/>
          </a:p>
          <a:p>
            <a:pPr fontAlgn="base"/>
            <a:r>
              <a:rPr lang="en-US" dirty="0"/>
              <a:t>Elder Merrill J. Bateman (“Coming unto Christ by Searching the Scriptures,” </a:t>
            </a:r>
            <a:r>
              <a:rPr lang="en-US" i="1" dirty="0"/>
              <a:t>Ensign,</a:t>
            </a:r>
            <a:r>
              <a:rPr lang="en-US" dirty="0"/>
              <a:t> Nov. 1992, 28).</a:t>
            </a:r>
          </a:p>
          <a:p>
            <a:pPr fontAlgn="base"/>
            <a:endParaRPr lang="en-US" i="1" dirty="0"/>
          </a:p>
          <a:p>
            <a:endParaRPr lang="en-US" dirty="0"/>
          </a:p>
          <a:p>
            <a:pPr fontAlgn="base"/>
            <a:endParaRPr lang="en-US" dirty="0"/>
          </a:p>
        </p:txBody>
      </p:sp>
      <p:sp>
        <p:nvSpPr>
          <p:cNvPr id="7" name="Rectangle 6"/>
          <p:cNvSpPr/>
          <p:nvPr/>
        </p:nvSpPr>
        <p:spPr>
          <a:xfrm>
            <a:off x="9556375" y="2411506"/>
            <a:ext cx="2263589" cy="430887"/>
          </a:xfrm>
          <a:prstGeom prst="rect">
            <a:avLst/>
          </a:prstGeom>
        </p:spPr>
        <p:txBody>
          <a:bodyPr wrap="square">
            <a:spAutoFit/>
          </a:bodyPr>
          <a:lstStyle/>
          <a:p>
            <a:r>
              <a:rPr lang="en-US" sz="1100" dirty="0"/>
              <a:t> Jose Manuel Valencia Arellano</a:t>
            </a:r>
          </a:p>
          <a:p>
            <a:endParaRPr lang="en-US" sz="1100" dirty="0"/>
          </a:p>
        </p:txBody>
      </p:sp>
      <p:pic>
        <p:nvPicPr>
          <p:cNvPr id="8" name="Picture 2" descr="https://www.lds.org/bc/content/shared/content/images/gospel-library/magazine/en09aug42a_arellano.jpg"/>
          <p:cNvPicPr>
            <a:picLocks noChangeAspect="1" noChangeArrowheads="1"/>
          </p:cNvPicPr>
          <p:nvPr/>
        </p:nvPicPr>
        <p:blipFill>
          <a:blip r:embed="rId3" cstate="print"/>
          <a:srcRect/>
          <a:stretch>
            <a:fillRect/>
          </a:stretch>
        </p:blipFill>
        <p:spPr bwMode="auto">
          <a:xfrm>
            <a:off x="9090212" y="282389"/>
            <a:ext cx="2819400" cy="2174966"/>
          </a:xfrm>
          <a:prstGeom prst="rect">
            <a:avLst/>
          </a:prstGeom>
          <a:noFill/>
        </p:spPr>
      </p:pic>
      <p:sp>
        <p:nvSpPr>
          <p:cNvPr id="28" name="Footer Placeholder 14">
            <a:extLst>
              <a:ext uri="{FF2B5EF4-FFF2-40B4-BE49-F238E27FC236}">
                <a16:creationId xmlns:a16="http://schemas.microsoft.com/office/drawing/2014/main" id="{48737280-E1CA-4685-B94A-5E749B995311}"/>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42113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tcf.ua.edu/Classes/Jbutler/T389/Papyrus.jpg"/>
          <p:cNvPicPr>
            <a:picLocks noChangeAspect="1" noChangeArrowheads="1"/>
          </p:cNvPicPr>
          <p:nvPr/>
        </p:nvPicPr>
        <p:blipFill>
          <a:blip r:embed="rId2" cstate="print"/>
          <a:srcRect/>
          <a:stretch>
            <a:fillRect/>
          </a:stretch>
        </p:blipFill>
        <p:spPr bwMode="auto">
          <a:xfrm>
            <a:off x="1828800" y="2438401"/>
            <a:ext cx="4362450" cy="2657739"/>
          </a:xfrm>
          <a:prstGeom prst="rect">
            <a:avLst/>
          </a:prstGeom>
          <a:noFill/>
        </p:spPr>
      </p:pic>
      <p:sp>
        <p:nvSpPr>
          <p:cNvPr id="3" name="Rectangle 2"/>
          <p:cNvSpPr/>
          <p:nvPr/>
        </p:nvSpPr>
        <p:spPr>
          <a:xfrm>
            <a:off x="1752600" y="152401"/>
            <a:ext cx="4572000" cy="2585323"/>
          </a:xfrm>
          <a:prstGeom prst="rect">
            <a:avLst/>
          </a:prstGeom>
        </p:spPr>
        <p:txBody>
          <a:bodyPr>
            <a:spAutoFit/>
          </a:bodyPr>
          <a:lstStyle/>
          <a:p>
            <a:r>
              <a:rPr lang="en-US" dirty="0"/>
              <a:t>The Sumerians in Mesopotamia (southern Iraq)  Sumerians' input technology was a stylus that could scratch marks in wet clay.</a:t>
            </a:r>
          </a:p>
          <a:p>
            <a:r>
              <a:rPr lang="en-US" dirty="0"/>
              <a:t>About 2600 B.C., the Egyptians wrote on the papyrus plant</a:t>
            </a:r>
          </a:p>
          <a:p>
            <a:r>
              <a:rPr lang="en-US" dirty="0"/>
              <a:t>Around 100 A.D., the Chinese made paper from rags, on which modern-day papermaking is based,</a:t>
            </a:r>
          </a:p>
          <a:p>
            <a:endParaRPr lang="en-US" dirty="0"/>
          </a:p>
        </p:txBody>
      </p:sp>
      <p:pic>
        <p:nvPicPr>
          <p:cNvPr id="19460" name="Picture 4" descr="Prehistoric petroglyths."/>
          <p:cNvPicPr>
            <a:picLocks noChangeAspect="1" noChangeArrowheads="1"/>
          </p:cNvPicPr>
          <p:nvPr/>
        </p:nvPicPr>
        <p:blipFill>
          <a:blip r:embed="rId3" cstate="print"/>
          <a:srcRect/>
          <a:stretch>
            <a:fillRect/>
          </a:stretch>
        </p:blipFill>
        <p:spPr bwMode="auto">
          <a:xfrm>
            <a:off x="6553200" y="2895601"/>
            <a:ext cx="3444240" cy="2152651"/>
          </a:xfrm>
          <a:prstGeom prst="rect">
            <a:avLst/>
          </a:prstGeom>
          <a:noFill/>
        </p:spPr>
      </p:pic>
      <p:sp>
        <p:nvSpPr>
          <p:cNvPr id="5" name="Rectangle 4"/>
          <p:cNvSpPr/>
          <p:nvPr/>
        </p:nvSpPr>
        <p:spPr>
          <a:xfrm>
            <a:off x="5410200" y="5181601"/>
            <a:ext cx="5257800" cy="1200329"/>
          </a:xfrm>
          <a:prstGeom prst="rect">
            <a:avLst/>
          </a:prstGeom>
        </p:spPr>
        <p:txBody>
          <a:bodyPr wrap="square">
            <a:spAutoFit/>
          </a:bodyPr>
          <a:lstStyle/>
          <a:p>
            <a:r>
              <a:rPr lang="en-US" dirty="0"/>
              <a:t>prehistoric </a:t>
            </a:r>
            <a:r>
              <a:rPr lang="en-US" dirty="0" err="1"/>
              <a:t>petroglythic</a:t>
            </a:r>
            <a:r>
              <a:rPr lang="en-US" dirty="0"/>
              <a:t> imagery from Western U.S. Geometric signs (dots, squares, etc.) with no apparent depicted object = </a:t>
            </a:r>
            <a:r>
              <a:rPr lang="en-US" b="1" dirty="0"/>
              <a:t>ideographs</a:t>
            </a:r>
            <a:br>
              <a:rPr lang="en-US" b="1" dirty="0"/>
            </a:br>
            <a:r>
              <a:rPr lang="en-US" b="1" dirty="0"/>
              <a:t>( </a:t>
            </a:r>
            <a:r>
              <a:rPr lang="en-US" i="1" dirty="0"/>
              <a:t>symbols</a:t>
            </a:r>
            <a:r>
              <a:rPr lang="en-US" dirty="0"/>
              <a:t> to represent ideas or concepts.)</a:t>
            </a:r>
          </a:p>
        </p:txBody>
      </p:sp>
      <p:sp>
        <p:nvSpPr>
          <p:cNvPr id="6" name="Rectangle 5"/>
          <p:cNvSpPr/>
          <p:nvPr/>
        </p:nvSpPr>
        <p:spPr>
          <a:xfrm>
            <a:off x="1524000" y="6488668"/>
            <a:ext cx="6934200" cy="369332"/>
          </a:xfrm>
          <a:prstGeom prst="rect">
            <a:avLst/>
          </a:prstGeom>
        </p:spPr>
        <p:txBody>
          <a:bodyPr wrap="square">
            <a:spAutoFit/>
          </a:bodyPr>
          <a:lstStyle/>
          <a:p>
            <a:r>
              <a:rPr lang="en-US" dirty="0"/>
              <a:t>http://www.tcf.ua.edu/Classes/Jbutler/T389/ITHistoryOutline.htm</a:t>
            </a:r>
          </a:p>
        </p:txBody>
      </p:sp>
      <p:pic>
        <p:nvPicPr>
          <p:cNvPr id="7" name="Picture 8" descr="http://www.hds.harvard.edu/sites/hds.harvard.edu/files/images/papyrus_front_lg.jpg"/>
          <p:cNvPicPr>
            <a:picLocks noChangeAspect="1" noChangeArrowheads="1"/>
          </p:cNvPicPr>
          <p:nvPr/>
        </p:nvPicPr>
        <p:blipFill>
          <a:blip r:embed="rId4" cstate="print"/>
          <a:srcRect/>
          <a:stretch>
            <a:fillRect/>
          </a:stretch>
        </p:blipFill>
        <p:spPr bwMode="auto">
          <a:xfrm>
            <a:off x="6553201" y="381000"/>
            <a:ext cx="3541529" cy="2362200"/>
          </a:xfrm>
          <a:prstGeom prst="rect">
            <a:avLst/>
          </a:prstGeom>
          <a:noFill/>
        </p:spPr>
      </p:pic>
    </p:spTree>
    <p:extLst>
      <p:ext uri="{BB962C8B-B14F-4D97-AF65-F5344CB8AC3E}">
        <p14:creationId xmlns:p14="http://schemas.microsoft.com/office/powerpoint/2010/main" val="125002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9772" y="446988"/>
            <a:ext cx="4572000" cy="5601533"/>
          </a:xfrm>
          <a:prstGeom prst="rect">
            <a:avLst/>
          </a:prstGeom>
        </p:spPr>
        <p:txBody>
          <a:bodyPr>
            <a:spAutoFit/>
          </a:bodyPr>
          <a:lstStyle/>
          <a:p>
            <a:pPr lvl="0" eaLnBrk="0" fontAlgn="base" hangingPunct="0">
              <a:spcBef>
                <a:spcPct val="0"/>
              </a:spcBef>
              <a:spcAft>
                <a:spcPct val="0"/>
              </a:spcAft>
            </a:pPr>
            <a:r>
              <a:rPr lang="en-US" i="1" dirty="0">
                <a:latin typeface="Abadi" panose="020B0604020104020204" pitchFamily="34" charset="0"/>
                <a:cs typeface="Arial" pitchFamily="34" charset="0"/>
              </a:rPr>
              <a:t>The English Scriptures have undergone several changes including changes to chapter headings and font styling. </a:t>
            </a:r>
          </a:p>
          <a:p>
            <a:pPr lvl="0" eaLnBrk="0" fontAlgn="base" hangingPunct="0">
              <a:spcBef>
                <a:spcPct val="0"/>
              </a:spcBef>
              <a:spcAft>
                <a:spcPct val="0"/>
              </a:spcAft>
            </a:pPr>
            <a:endParaRPr lang="en-US" sz="800" dirty="0">
              <a:latin typeface="Arial" pitchFamily="34" charset="0"/>
              <a:cs typeface="Arial" pitchFamily="34" charset="0"/>
            </a:endParaRPr>
          </a:p>
          <a:p>
            <a:pPr lvl="0" eaLnBrk="0" fontAlgn="base" hangingPunct="0">
              <a:spcBef>
                <a:spcPct val="0"/>
              </a:spcBef>
              <a:spcAft>
                <a:spcPct val="0"/>
              </a:spcAft>
            </a:pPr>
            <a:r>
              <a:rPr lang="en-US" dirty="0">
                <a:latin typeface="Abadi" panose="020B0604020104020204" pitchFamily="34" charset="0"/>
                <a:cs typeface="Arial" pitchFamily="34" charset="0"/>
              </a:rPr>
              <a:t>This 2013 version — the first significant revision in more than 30 years — includes improved study aids, new photos and maps, and changes to chapter and section headings as well as many other improvements.</a:t>
            </a:r>
          </a:p>
          <a:p>
            <a:pPr lvl="0" eaLnBrk="0" fontAlgn="base" hangingPunct="0">
              <a:spcBef>
                <a:spcPct val="0"/>
              </a:spcBef>
              <a:spcAft>
                <a:spcPct val="0"/>
              </a:spcAft>
            </a:pPr>
            <a:endParaRPr lang="en-US" sz="800" dirty="0">
              <a:latin typeface="Arial" pitchFamily="34" charset="0"/>
              <a:cs typeface="Arial" pitchFamily="34" charset="0"/>
            </a:endParaRPr>
          </a:p>
          <a:p>
            <a:pPr lvl="0" eaLnBrk="0" fontAlgn="base" hangingPunct="0">
              <a:spcBef>
                <a:spcPct val="0"/>
              </a:spcBef>
              <a:spcAft>
                <a:spcPct val="0"/>
              </a:spcAft>
            </a:pPr>
            <a:r>
              <a:rPr lang="en-US" dirty="0">
                <a:latin typeface="Abadi" panose="020B0604020104020204" pitchFamily="34" charset="0"/>
                <a:cs typeface="Arial" pitchFamily="34" charset="0"/>
              </a:rPr>
              <a:t>The new digital English version is available now online at scriptures.lds.org. Android and Apple mobile versions are also available. A print edition will be available in August of this year.</a:t>
            </a:r>
          </a:p>
          <a:p>
            <a:pPr lvl="0" eaLnBrk="0" fontAlgn="base" hangingPunct="0">
              <a:spcBef>
                <a:spcPct val="0"/>
              </a:spcBef>
              <a:spcAft>
                <a:spcPct val="0"/>
              </a:spcAft>
            </a:pPr>
            <a:endParaRPr lang="en-US" dirty="0">
              <a:latin typeface="Abadi" panose="020B0604020104020204" pitchFamily="34" charset="0"/>
              <a:cs typeface="Arial" pitchFamily="34" charset="0"/>
            </a:endParaRPr>
          </a:p>
          <a:p>
            <a:pPr lvl="0" eaLnBrk="0" fontAlgn="base" hangingPunct="0">
              <a:spcBef>
                <a:spcPct val="0"/>
              </a:spcBef>
              <a:spcAft>
                <a:spcPct val="0"/>
              </a:spcAft>
            </a:pPr>
            <a:r>
              <a:rPr lang="en-US" dirty="0">
                <a:latin typeface="Abadi" panose="020B0604020104020204" pitchFamily="34" charset="0"/>
                <a:cs typeface="Arial" pitchFamily="34" charset="0"/>
              </a:rPr>
              <a:t>- See more at: http://universe.byu.edu/2013/03/01/church-releases-2013-edition-of-english-scriptures-in-digital-formats/#sthash.kR1gmqtn.dpuf</a:t>
            </a:r>
            <a:r>
              <a:rPr lang="en-US" sz="800" dirty="0">
                <a:latin typeface="Arial" pitchFamily="34" charset="0"/>
                <a:cs typeface="Arial" pitchFamily="34" charset="0"/>
              </a:rPr>
              <a:t> </a:t>
            </a:r>
            <a:endParaRPr lang="en-US" dirty="0">
              <a:latin typeface="Abadi" panose="020B0604020104020204" pitchFamily="34" charset="0"/>
              <a:cs typeface="Arial" pitchFamily="34" charset="0"/>
            </a:endParaRPr>
          </a:p>
        </p:txBody>
      </p:sp>
      <p:pic>
        <p:nvPicPr>
          <p:cNvPr id="16396" name="Picture 12" descr="https://www.lds.org/scriptures/bc/scriptures/new-edition/Teasers/announcement-article.jpg"/>
          <p:cNvPicPr>
            <a:picLocks noChangeAspect="1" noChangeArrowheads="1"/>
          </p:cNvPicPr>
          <p:nvPr/>
        </p:nvPicPr>
        <p:blipFill>
          <a:blip r:embed="rId2" cstate="print"/>
          <a:srcRect/>
          <a:stretch>
            <a:fillRect/>
          </a:stretch>
        </p:blipFill>
        <p:spPr bwMode="auto">
          <a:xfrm>
            <a:off x="6562627" y="1871222"/>
            <a:ext cx="3805238" cy="2590801"/>
          </a:xfrm>
          <a:prstGeom prst="rect">
            <a:avLst/>
          </a:prstGeom>
          <a:noFill/>
        </p:spPr>
      </p:pic>
    </p:spTree>
    <p:extLst>
      <p:ext uri="{BB962C8B-B14F-4D97-AF65-F5344CB8AC3E}">
        <p14:creationId xmlns:p14="http://schemas.microsoft.com/office/powerpoint/2010/main" val="908434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8CB67A-1864-D34F-2405-CBA73135B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93C6070-D396-E71B-E0A0-BF311A3827BD}"/>
              </a:ext>
            </a:extLst>
          </p:cNvPr>
          <p:cNvSpPr txBox="1"/>
          <p:nvPr/>
        </p:nvSpPr>
        <p:spPr>
          <a:xfrm>
            <a:off x="1588655" y="1006764"/>
            <a:ext cx="9144000" cy="3139321"/>
          </a:xfrm>
          <a:prstGeom prst="rect">
            <a:avLst/>
          </a:prstGeom>
          <a:noFill/>
        </p:spPr>
        <p:txBody>
          <a:bodyPr wrap="square" rtlCol="0">
            <a:spAutoFit/>
          </a:bodyPr>
          <a:lstStyle/>
          <a:p>
            <a:pPr algn="ctr"/>
            <a:r>
              <a:rPr lang="en-US" sz="6600" dirty="0">
                <a:solidFill>
                  <a:schemeClr val="bg2"/>
                </a:solidFill>
                <a:latin typeface="Papyrus" pitchFamily="66" charset="0"/>
              </a:rPr>
              <a:t>Jesus Teaches the Words of Malachi</a:t>
            </a:r>
          </a:p>
          <a:p>
            <a:pPr algn="ctr"/>
            <a:r>
              <a:rPr lang="en-US" sz="6600" dirty="0">
                <a:solidFill>
                  <a:schemeClr val="bg2"/>
                </a:solidFill>
                <a:latin typeface="Papyrus" pitchFamily="66" charset="0"/>
              </a:rPr>
              <a:t>3 Nephi 24-26</a:t>
            </a:r>
            <a:endParaRPr lang="en-US" sz="2400" dirty="0">
              <a:solidFill>
                <a:schemeClr val="bg2"/>
              </a:solidFill>
              <a:latin typeface="Papyrus" pitchFamily="66" charset="0"/>
            </a:endParaRPr>
          </a:p>
        </p:txBody>
      </p:sp>
      <p:grpSp>
        <p:nvGrpSpPr>
          <p:cNvPr id="4" name="Group 3">
            <a:extLst>
              <a:ext uri="{FF2B5EF4-FFF2-40B4-BE49-F238E27FC236}">
                <a16:creationId xmlns:a16="http://schemas.microsoft.com/office/drawing/2014/main" id="{1648770A-617C-3A52-95C9-BF55D62D6EFA}"/>
              </a:ext>
            </a:extLst>
          </p:cNvPr>
          <p:cNvGrpSpPr/>
          <p:nvPr/>
        </p:nvGrpSpPr>
        <p:grpSpPr>
          <a:xfrm>
            <a:off x="9162657" y="2756986"/>
            <a:ext cx="1597707" cy="3725899"/>
            <a:chOff x="4268728" y="920317"/>
            <a:chExt cx="2345710" cy="5470262"/>
          </a:xfrm>
        </p:grpSpPr>
        <p:sp>
          <p:nvSpPr>
            <p:cNvPr id="5" name="Oval 4">
              <a:extLst>
                <a:ext uri="{FF2B5EF4-FFF2-40B4-BE49-F238E27FC236}">
                  <a16:creationId xmlns:a16="http://schemas.microsoft.com/office/drawing/2014/main" id="{D0E90595-4111-C89F-60E5-12AA8C273D90}"/>
                </a:ext>
              </a:extLst>
            </p:cNvPr>
            <p:cNvSpPr/>
            <p:nvPr/>
          </p:nvSpPr>
          <p:spPr>
            <a:xfrm rot="20950279">
              <a:off x="4628038" y="5924796"/>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B59225-D076-70FB-17CF-FCB8B5C4E9BD}"/>
                </a:ext>
              </a:extLst>
            </p:cNvPr>
            <p:cNvSpPr/>
            <p:nvPr/>
          </p:nvSpPr>
          <p:spPr>
            <a:xfrm rot="20950279">
              <a:off x="5451200" y="5924795"/>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8D723CA-2FE8-2C47-91E7-0538A8984204}"/>
                </a:ext>
              </a:extLst>
            </p:cNvPr>
            <p:cNvSpPr/>
            <p:nvPr/>
          </p:nvSpPr>
          <p:spPr>
            <a:xfrm rot="18510503">
              <a:off x="3995446" y="4285325"/>
              <a:ext cx="981370" cy="434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380C237-AD6F-D951-E309-9209F1DD89A7}"/>
                </a:ext>
              </a:extLst>
            </p:cNvPr>
            <p:cNvSpPr/>
            <p:nvPr/>
          </p:nvSpPr>
          <p:spPr>
            <a:xfrm rot="4193140" flipH="1">
              <a:off x="5921005" y="4234823"/>
              <a:ext cx="981370" cy="4054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6673E175-E457-B387-4942-132061AA0361}"/>
                </a:ext>
              </a:extLst>
            </p:cNvPr>
            <p:cNvSpPr/>
            <p:nvPr/>
          </p:nvSpPr>
          <p:spPr>
            <a:xfrm rot="1217087" flipH="1">
              <a:off x="4412505" y="2530185"/>
              <a:ext cx="887377" cy="2154902"/>
            </a:xfrm>
            <a:prstGeom prst="trapezoid">
              <a:avLst>
                <a:gd name="adj" fmla="val 44683"/>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083DCDF-A0A0-FFA4-6699-014E4BE1FB47}"/>
                </a:ext>
              </a:extLst>
            </p:cNvPr>
            <p:cNvSpPr/>
            <p:nvPr/>
          </p:nvSpPr>
          <p:spPr>
            <a:xfrm rot="20382913">
              <a:off x="5569389" y="2607110"/>
              <a:ext cx="815186" cy="207952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7317DB8E-1751-9B1A-A2D6-313BBC817246}"/>
                </a:ext>
              </a:extLst>
            </p:cNvPr>
            <p:cNvSpPr/>
            <p:nvPr/>
          </p:nvSpPr>
          <p:spPr>
            <a:xfrm>
              <a:off x="4482075" y="2541070"/>
              <a:ext cx="1972110" cy="3592519"/>
            </a:xfrm>
            <a:prstGeom prst="trapezoid">
              <a:avLst>
                <a:gd name="adj" fmla="val 32097"/>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C8E714A-3790-A75C-59B0-996644605675}"/>
                </a:ext>
              </a:extLst>
            </p:cNvPr>
            <p:cNvSpPr/>
            <p:nvPr/>
          </p:nvSpPr>
          <p:spPr>
            <a:xfrm rot="671737">
              <a:off x="4587262" y="981627"/>
              <a:ext cx="1813399" cy="2947164"/>
            </a:xfrm>
            <a:custGeom>
              <a:avLst/>
              <a:gdLst>
                <a:gd name="connsiteX0" fmla="*/ 878374 w 2562803"/>
                <a:gd name="connsiteY0" fmla="*/ 12377 h 3276280"/>
                <a:gd name="connsiteX1" fmla="*/ 1683784 w 2562803"/>
                <a:gd name="connsiteY1" fmla="*/ 192119 h 3276280"/>
                <a:gd name="connsiteX2" fmla="*/ 2185198 w 2562803"/>
                <a:gd name="connsiteY2" fmla="*/ 1155075 h 3276280"/>
                <a:gd name="connsiteX3" fmla="*/ 2167242 w 2562803"/>
                <a:gd name="connsiteY3" fmla="*/ 1260838 h 3276280"/>
                <a:gd name="connsiteX4" fmla="*/ 2208730 w 2562803"/>
                <a:gd name="connsiteY4" fmla="*/ 1305997 h 3276280"/>
                <a:gd name="connsiteX5" fmla="*/ 2304922 w 2562803"/>
                <a:gd name="connsiteY5" fmla="*/ 1475266 h 3276280"/>
                <a:gd name="connsiteX6" fmla="*/ 2389206 w 2562803"/>
                <a:gd name="connsiteY6" fmla="*/ 1787036 h 3276280"/>
                <a:gd name="connsiteX7" fmla="*/ 2526034 w 2562803"/>
                <a:gd name="connsiteY7" fmla="*/ 2068389 h 3276280"/>
                <a:gd name="connsiteX8" fmla="*/ 2530484 w 2562803"/>
                <a:gd name="connsiteY8" fmla="*/ 2316753 h 3276280"/>
                <a:gd name="connsiteX9" fmla="*/ 2419370 w 2562803"/>
                <a:gd name="connsiteY9" fmla="*/ 2587364 h 3276280"/>
                <a:gd name="connsiteX10" fmla="*/ 2371407 w 2562803"/>
                <a:gd name="connsiteY10" fmla="*/ 2834684 h 3276280"/>
                <a:gd name="connsiteX11" fmla="*/ 2152972 w 2562803"/>
                <a:gd name="connsiteY11" fmla="*/ 2551871 h 3276280"/>
                <a:gd name="connsiteX12" fmla="*/ 2016144 w 2562803"/>
                <a:gd name="connsiteY12" fmla="*/ 2565931 h 3276280"/>
                <a:gd name="connsiteX13" fmla="*/ 1857251 w 2562803"/>
                <a:gd name="connsiteY13" fmla="*/ 2281936 h 3276280"/>
                <a:gd name="connsiteX14" fmla="*/ 1613575 w 2562803"/>
                <a:gd name="connsiteY14" fmla="*/ 1974499 h 3276280"/>
                <a:gd name="connsiteX15" fmla="*/ 1470834 w 2562803"/>
                <a:gd name="connsiteY15" fmla="*/ 1567403 h 3276280"/>
                <a:gd name="connsiteX16" fmla="*/ 1409991 w 2562803"/>
                <a:gd name="connsiteY16" fmla="*/ 1441333 h 3276280"/>
                <a:gd name="connsiteX17" fmla="*/ 1366325 w 2562803"/>
                <a:gd name="connsiteY17" fmla="*/ 1323584 h 3276280"/>
                <a:gd name="connsiteX18" fmla="*/ 695331 w 2562803"/>
                <a:gd name="connsiteY18" fmla="*/ 1334049 h 3276280"/>
                <a:gd name="connsiteX19" fmla="*/ 696966 w 2562803"/>
                <a:gd name="connsiteY19" fmla="*/ 1394463 h 3276280"/>
                <a:gd name="connsiteX20" fmla="*/ 689927 w 2562803"/>
                <a:gd name="connsiteY20" fmla="*/ 1552073 h 3276280"/>
                <a:gd name="connsiteX21" fmla="*/ 709675 w 2562803"/>
                <a:gd name="connsiteY21" fmla="*/ 2037935 h 3276280"/>
                <a:gd name="connsiteX22" fmla="*/ 617167 w 2562803"/>
                <a:gd name="connsiteY22" fmla="*/ 2463234 h 3276280"/>
                <a:gd name="connsiteX23" fmla="*/ 584051 w 2562803"/>
                <a:gd name="connsiteY23" fmla="*/ 2827662 h 3276280"/>
                <a:gd name="connsiteX24" fmla="*/ 471301 w 2562803"/>
                <a:gd name="connsiteY24" fmla="*/ 2871787 h 3276280"/>
                <a:gd name="connsiteX25" fmla="*/ 390727 w 2562803"/>
                <a:gd name="connsiteY25" fmla="*/ 3260563 h 3276280"/>
                <a:gd name="connsiteX26" fmla="*/ 272257 w 2562803"/>
                <a:gd name="connsiteY26" fmla="*/ 3023256 h 3276280"/>
                <a:gd name="connsiteX27" fmla="*/ 96275 w 2562803"/>
                <a:gd name="connsiteY27" fmla="*/ 2788791 h 3276280"/>
                <a:gd name="connsiteX28" fmla="*/ 18899 w 2562803"/>
                <a:gd name="connsiteY28" fmla="*/ 2527876 h 3276280"/>
                <a:gd name="connsiteX29" fmla="*/ 35432 w 2562803"/>
                <a:gd name="connsiteY29" fmla="*/ 2175685 h 3276280"/>
                <a:gd name="connsiteX30" fmla="*/ 520 w 2562803"/>
                <a:gd name="connsiteY30" fmla="*/ 1814347 h 3276280"/>
                <a:gd name="connsiteX31" fmla="*/ 64280 w 2562803"/>
                <a:gd name="connsiteY31" fmla="*/ 1493179 h 3276280"/>
                <a:gd name="connsiteX32" fmla="*/ 64889 w 2562803"/>
                <a:gd name="connsiteY32" fmla="*/ 1484712 h 3276280"/>
                <a:gd name="connsiteX33" fmla="*/ 78754 w 2562803"/>
                <a:gd name="connsiteY33" fmla="*/ 1124501 h 3276280"/>
                <a:gd name="connsiteX34" fmla="*/ 78804 w 2562803"/>
                <a:gd name="connsiteY34" fmla="*/ 1124153 h 3276280"/>
                <a:gd name="connsiteX35" fmla="*/ 71811 w 2562803"/>
                <a:gd name="connsiteY35" fmla="*/ 1091942 h 3276280"/>
                <a:gd name="connsiteX36" fmla="*/ 480810 w 2562803"/>
                <a:gd name="connsiteY36" fmla="*/ 160297 h 3276280"/>
                <a:gd name="connsiteX37" fmla="*/ 764231 w 2562803"/>
                <a:gd name="connsiteY37" fmla="*/ 36107 h 3276280"/>
                <a:gd name="connsiteX38" fmla="*/ 878374 w 2562803"/>
                <a:gd name="connsiteY38" fmla="*/ 12377 h 32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2803" h="3276280">
                  <a:moveTo>
                    <a:pt x="878374" y="12377"/>
                  </a:moveTo>
                  <a:cubicBezTo>
                    <a:pt x="1148083" y="-28500"/>
                    <a:pt x="1438305" y="31989"/>
                    <a:pt x="1683784" y="192119"/>
                  </a:cubicBezTo>
                  <a:cubicBezTo>
                    <a:pt x="2025880" y="415273"/>
                    <a:pt x="2215253" y="788657"/>
                    <a:pt x="2185198" y="1155075"/>
                  </a:cubicBezTo>
                  <a:lnTo>
                    <a:pt x="2167242" y="1260838"/>
                  </a:lnTo>
                  <a:lnTo>
                    <a:pt x="2208730" y="1305997"/>
                  </a:lnTo>
                  <a:cubicBezTo>
                    <a:pt x="2240117" y="1347548"/>
                    <a:pt x="2273996" y="1406376"/>
                    <a:pt x="2304922" y="1475266"/>
                  </a:cubicBezTo>
                  <a:cubicBezTo>
                    <a:pt x="2357741" y="1592945"/>
                    <a:pt x="2390853" y="1715423"/>
                    <a:pt x="2389206" y="1787036"/>
                  </a:cubicBezTo>
                  <a:cubicBezTo>
                    <a:pt x="2439828" y="1856612"/>
                    <a:pt x="2491827" y="1963547"/>
                    <a:pt x="2526034" y="2068389"/>
                  </a:cubicBezTo>
                  <a:cubicBezTo>
                    <a:pt x="2573328" y="2213293"/>
                    <a:pt x="2575201" y="2318301"/>
                    <a:pt x="2530484" y="2316753"/>
                  </a:cubicBezTo>
                  <a:cubicBezTo>
                    <a:pt x="2599135" y="2592297"/>
                    <a:pt x="2549000" y="2714346"/>
                    <a:pt x="2419370" y="2587364"/>
                  </a:cubicBezTo>
                  <a:cubicBezTo>
                    <a:pt x="2458303" y="2761372"/>
                    <a:pt x="2439155" y="2860047"/>
                    <a:pt x="2371407" y="2834684"/>
                  </a:cubicBezTo>
                  <a:cubicBezTo>
                    <a:pt x="2313913" y="2813155"/>
                    <a:pt x="2230752" y="2705489"/>
                    <a:pt x="2152972" y="2551871"/>
                  </a:cubicBezTo>
                  <a:cubicBezTo>
                    <a:pt x="2152736" y="2660059"/>
                    <a:pt x="2097292" y="2665775"/>
                    <a:pt x="2016144" y="2565931"/>
                  </a:cubicBezTo>
                  <a:cubicBezTo>
                    <a:pt x="1962741" y="2500228"/>
                    <a:pt x="1904800" y="2396689"/>
                    <a:pt x="1857251" y="2281936"/>
                  </a:cubicBezTo>
                  <a:cubicBezTo>
                    <a:pt x="1797633" y="2275090"/>
                    <a:pt x="1701325" y="2153580"/>
                    <a:pt x="1613575" y="1974499"/>
                  </a:cubicBezTo>
                  <a:cubicBezTo>
                    <a:pt x="1547568" y="1839794"/>
                    <a:pt x="1494984" y="1689840"/>
                    <a:pt x="1470834" y="1567403"/>
                  </a:cubicBezTo>
                  <a:cubicBezTo>
                    <a:pt x="1449261" y="1528023"/>
                    <a:pt x="1428673" y="1485274"/>
                    <a:pt x="1409991" y="1441333"/>
                  </a:cubicBezTo>
                  <a:lnTo>
                    <a:pt x="1366325" y="1323584"/>
                  </a:lnTo>
                  <a:lnTo>
                    <a:pt x="695331" y="1334049"/>
                  </a:lnTo>
                  <a:lnTo>
                    <a:pt x="696966" y="1394463"/>
                  </a:lnTo>
                  <a:cubicBezTo>
                    <a:pt x="696509" y="1448313"/>
                    <a:pt x="694156" y="1501738"/>
                    <a:pt x="689927" y="1552073"/>
                  </a:cubicBezTo>
                  <a:cubicBezTo>
                    <a:pt x="710713" y="1690131"/>
                    <a:pt x="717983" y="1869101"/>
                    <a:pt x="709675" y="2037935"/>
                  </a:cubicBezTo>
                  <a:cubicBezTo>
                    <a:pt x="698630" y="2262389"/>
                    <a:pt x="662069" y="2430481"/>
                    <a:pt x="617167" y="2463234"/>
                  </a:cubicBezTo>
                  <a:cubicBezTo>
                    <a:pt x="616953" y="2603332"/>
                    <a:pt x="604870" y="2736200"/>
                    <a:pt x="584051" y="2827662"/>
                  </a:cubicBezTo>
                  <a:cubicBezTo>
                    <a:pt x="552419" y="2966648"/>
                    <a:pt x="506725" y="2984507"/>
                    <a:pt x="471301" y="2871787"/>
                  </a:cubicBezTo>
                  <a:cubicBezTo>
                    <a:pt x="459844" y="3065402"/>
                    <a:pt x="429167" y="3213411"/>
                    <a:pt x="390727" y="3260563"/>
                  </a:cubicBezTo>
                  <a:cubicBezTo>
                    <a:pt x="345430" y="3316120"/>
                    <a:pt x="298154" y="3221444"/>
                    <a:pt x="272257" y="3023256"/>
                  </a:cubicBezTo>
                  <a:cubicBezTo>
                    <a:pt x="211135" y="3211371"/>
                    <a:pt x="131748" y="3105633"/>
                    <a:pt x="96275" y="2788791"/>
                  </a:cubicBezTo>
                  <a:cubicBezTo>
                    <a:pt x="61428" y="2809617"/>
                    <a:pt x="28707" y="2699306"/>
                    <a:pt x="18899" y="2527876"/>
                  </a:cubicBezTo>
                  <a:cubicBezTo>
                    <a:pt x="11794" y="2403846"/>
                    <a:pt x="18075" y="2269990"/>
                    <a:pt x="35432" y="2175685"/>
                  </a:cubicBezTo>
                  <a:cubicBezTo>
                    <a:pt x="10805" y="2101711"/>
                    <a:pt x="-2909" y="1959759"/>
                    <a:pt x="520" y="1814347"/>
                  </a:cubicBezTo>
                  <a:cubicBezTo>
                    <a:pt x="4542" y="1644091"/>
                    <a:pt x="31015" y="1510729"/>
                    <a:pt x="64280" y="1493179"/>
                  </a:cubicBezTo>
                  <a:cubicBezTo>
                    <a:pt x="64477" y="1490336"/>
                    <a:pt x="64691" y="1487555"/>
                    <a:pt x="64889" y="1484712"/>
                  </a:cubicBezTo>
                  <a:cubicBezTo>
                    <a:pt x="61539" y="1358967"/>
                    <a:pt x="66562" y="1232422"/>
                    <a:pt x="78754" y="1124501"/>
                  </a:cubicBezTo>
                  <a:lnTo>
                    <a:pt x="78804" y="1124153"/>
                  </a:lnTo>
                  <a:lnTo>
                    <a:pt x="71811" y="1091942"/>
                  </a:lnTo>
                  <a:cubicBezTo>
                    <a:pt x="9262" y="727736"/>
                    <a:pt x="159979" y="365827"/>
                    <a:pt x="480810" y="160297"/>
                  </a:cubicBezTo>
                  <a:cubicBezTo>
                    <a:pt x="568548" y="104090"/>
                    <a:pt x="664225" y="62725"/>
                    <a:pt x="764231" y="36107"/>
                  </a:cubicBezTo>
                  <a:cubicBezTo>
                    <a:pt x="801734" y="26125"/>
                    <a:pt x="839844" y="18217"/>
                    <a:pt x="878374" y="12377"/>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E10623AB-79B4-2DC2-E7C2-3AAE8EED8E93}"/>
                </a:ext>
              </a:extLst>
            </p:cNvPr>
            <p:cNvSpPr/>
            <p:nvPr/>
          </p:nvSpPr>
          <p:spPr>
            <a:xfrm>
              <a:off x="5248880" y="2443185"/>
              <a:ext cx="408211" cy="7827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1E09C21-DFE7-D020-3EDB-95328E18BCE3}"/>
                </a:ext>
              </a:extLst>
            </p:cNvPr>
            <p:cNvGrpSpPr/>
            <p:nvPr/>
          </p:nvGrpSpPr>
          <p:grpSpPr>
            <a:xfrm>
              <a:off x="4706725" y="2827176"/>
              <a:ext cx="1074196" cy="3381799"/>
              <a:chOff x="4581347" y="2432458"/>
              <a:chExt cx="1199574" cy="3776517"/>
            </a:xfrm>
          </p:grpSpPr>
          <p:grpSp>
            <p:nvGrpSpPr>
              <p:cNvPr id="32" name="Group 31">
                <a:extLst>
                  <a:ext uri="{FF2B5EF4-FFF2-40B4-BE49-F238E27FC236}">
                    <a16:creationId xmlns:a16="http://schemas.microsoft.com/office/drawing/2014/main" id="{AAFC47E0-0D93-EF6B-BEE2-EF09290663CF}"/>
                  </a:ext>
                </a:extLst>
              </p:cNvPr>
              <p:cNvGrpSpPr/>
              <p:nvPr/>
            </p:nvGrpSpPr>
            <p:grpSpPr>
              <a:xfrm>
                <a:off x="4960622" y="2564810"/>
                <a:ext cx="820299" cy="3644165"/>
                <a:chOff x="7030453" y="2033377"/>
                <a:chExt cx="820299" cy="3644165"/>
              </a:xfrm>
            </p:grpSpPr>
            <p:sp>
              <p:nvSpPr>
                <p:cNvPr id="36" name="Trapezoid 13">
                  <a:extLst>
                    <a:ext uri="{FF2B5EF4-FFF2-40B4-BE49-F238E27FC236}">
                      <a16:creationId xmlns:a16="http://schemas.microsoft.com/office/drawing/2014/main" id="{05B3B121-E6F3-682C-EBC3-BC3E66F04799}"/>
                    </a:ext>
                  </a:extLst>
                </p:cNvPr>
                <p:cNvSpPr/>
                <p:nvPr/>
              </p:nvSpPr>
              <p:spPr>
                <a:xfrm rot="4351830">
                  <a:off x="5567979" y="3578965"/>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13">
                  <a:extLst>
                    <a:ext uri="{FF2B5EF4-FFF2-40B4-BE49-F238E27FC236}">
                      <a16:creationId xmlns:a16="http://schemas.microsoft.com/office/drawing/2014/main" id="{56B488B5-AFD2-0756-6939-94E1049942F0}"/>
                    </a:ext>
                  </a:extLst>
                </p:cNvPr>
                <p:cNvSpPr/>
                <p:nvPr/>
              </p:nvSpPr>
              <p:spPr>
                <a:xfrm rot="4351830">
                  <a:off x="5712382" y="3533346"/>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13">
                  <a:extLst>
                    <a:ext uri="{FF2B5EF4-FFF2-40B4-BE49-F238E27FC236}">
                      <a16:creationId xmlns:a16="http://schemas.microsoft.com/office/drawing/2014/main" id="{667D0B45-B86F-77D3-0C0E-0521389E27C4}"/>
                    </a:ext>
                  </a:extLst>
                </p:cNvPr>
                <p:cNvSpPr/>
                <p:nvPr/>
              </p:nvSpPr>
              <p:spPr>
                <a:xfrm rot="4351830">
                  <a:off x="5877073" y="3620750"/>
                  <a:ext cx="3561051" cy="386306"/>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40ECF55-6A6A-6636-7477-C93103C88F63}"/>
                  </a:ext>
                </a:extLst>
              </p:cNvPr>
              <p:cNvGrpSpPr/>
              <p:nvPr/>
            </p:nvGrpSpPr>
            <p:grpSpPr>
              <a:xfrm>
                <a:off x="4581347" y="2432458"/>
                <a:ext cx="740844" cy="978311"/>
                <a:chOff x="8077200" y="2590800"/>
                <a:chExt cx="685800" cy="838200"/>
              </a:xfrm>
            </p:grpSpPr>
            <p:sp>
              <p:nvSpPr>
                <p:cNvPr id="34" name="Oval 33">
                  <a:extLst>
                    <a:ext uri="{FF2B5EF4-FFF2-40B4-BE49-F238E27FC236}">
                      <a16:creationId xmlns:a16="http://schemas.microsoft.com/office/drawing/2014/main" id="{0AEC4D3B-EF5D-361D-6E4C-43E0FD8D10AA}"/>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212">
                  <a:extLst>
                    <a:ext uri="{FF2B5EF4-FFF2-40B4-BE49-F238E27FC236}">
                      <a16:creationId xmlns:a16="http://schemas.microsoft.com/office/drawing/2014/main" id="{3188951B-D074-4245-0EFF-F753946ED8BB}"/>
                    </a:ext>
                  </a:extLst>
                </p:cNvPr>
                <p:cNvSpPr/>
                <p:nvPr/>
              </p:nvSpPr>
              <p:spPr>
                <a:xfrm>
                  <a:off x="8077200" y="2667000"/>
                  <a:ext cx="685800" cy="685800"/>
                </a:xfrm>
                <a:prstGeom prst="quadArrow">
                  <a:avLst>
                    <a:gd name="adj1" fmla="val 35095"/>
                    <a:gd name="adj2" fmla="val 22500"/>
                    <a:gd name="adj3" fmla="val 22500"/>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96B35960-B0AF-1CDC-CE5D-804BD00718CA}"/>
                </a:ext>
              </a:extLst>
            </p:cNvPr>
            <p:cNvSpPr/>
            <p:nvPr/>
          </p:nvSpPr>
          <p:spPr>
            <a:xfrm>
              <a:off x="4822743" y="1206707"/>
              <a:ext cx="1200854" cy="18127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F4A6D29-B5C7-3506-4605-DA32C1ECF67D}"/>
                </a:ext>
              </a:extLst>
            </p:cNvPr>
            <p:cNvGrpSpPr/>
            <p:nvPr/>
          </p:nvGrpSpPr>
          <p:grpSpPr>
            <a:xfrm>
              <a:off x="4803394" y="920317"/>
              <a:ext cx="1485573" cy="816303"/>
              <a:chOff x="5729520" y="1083422"/>
              <a:chExt cx="2164104" cy="931696"/>
            </a:xfrm>
          </p:grpSpPr>
          <p:sp>
            <p:nvSpPr>
              <p:cNvPr id="17" name="Moon 16">
                <a:extLst>
                  <a:ext uri="{FF2B5EF4-FFF2-40B4-BE49-F238E27FC236}">
                    <a16:creationId xmlns:a16="http://schemas.microsoft.com/office/drawing/2014/main" id="{6E92F518-0CB4-12CC-2BD3-503A58C458BD}"/>
                  </a:ext>
                </a:extLst>
              </p:cNvPr>
              <p:cNvSpPr/>
              <p:nvPr/>
            </p:nvSpPr>
            <p:spPr>
              <a:xfrm rot="5743566">
                <a:off x="6366770" y="488265"/>
                <a:ext cx="889603" cy="2164104"/>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a:extLst>
                  <a:ext uri="{FF2B5EF4-FFF2-40B4-BE49-F238E27FC236}">
                    <a16:creationId xmlns:a16="http://schemas.microsoft.com/office/drawing/2014/main" id="{AF9088E4-6511-03A6-AEAB-ABA5830B19B3}"/>
                  </a:ext>
                </a:extLst>
              </p:cNvPr>
              <p:cNvSpPr/>
              <p:nvPr/>
            </p:nvSpPr>
            <p:spPr>
              <a:xfrm rot="5743566">
                <a:off x="6435673" y="421779"/>
                <a:ext cx="730030" cy="2053315"/>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24">
                <a:extLst>
                  <a:ext uri="{FF2B5EF4-FFF2-40B4-BE49-F238E27FC236}">
                    <a16:creationId xmlns:a16="http://schemas.microsoft.com/office/drawing/2014/main" id="{2D6D0332-7FA0-1DF4-B892-28AAFDD824B6}"/>
                  </a:ext>
                </a:extLst>
              </p:cNvPr>
              <p:cNvGrpSpPr/>
              <p:nvPr/>
            </p:nvGrpSpPr>
            <p:grpSpPr>
              <a:xfrm>
                <a:off x="6062459" y="1508049"/>
                <a:ext cx="1390420" cy="406666"/>
                <a:chOff x="7557386" y="1121682"/>
                <a:chExt cx="1272905" cy="371557"/>
              </a:xfrm>
            </p:grpSpPr>
            <p:grpSp>
              <p:nvGrpSpPr>
                <p:cNvPr id="20" name="Group 110">
                  <a:extLst>
                    <a:ext uri="{FF2B5EF4-FFF2-40B4-BE49-F238E27FC236}">
                      <a16:creationId xmlns:a16="http://schemas.microsoft.com/office/drawing/2014/main" id="{7F8E3178-3C50-AE6E-4419-FE56EF2BD503}"/>
                    </a:ext>
                  </a:extLst>
                </p:cNvPr>
                <p:cNvGrpSpPr/>
                <p:nvPr/>
              </p:nvGrpSpPr>
              <p:grpSpPr>
                <a:xfrm rot="401849">
                  <a:off x="7557386" y="1163079"/>
                  <a:ext cx="359190" cy="254000"/>
                  <a:chOff x="8077200" y="2590800"/>
                  <a:chExt cx="687114" cy="838200"/>
                </a:xfrm>
              </p:grpSpPr>
              <p:sp>
                <p:nvSpPr>
                  <p:cNvPr id="30" name="Oval 29">
                    <a:extLst>
                      <a:ext uri="{FF2B5EF4-FFF2-40B4-BE49-F238E27FC236}">
                        <a16:creationId xmlns:a16="http://schemas.microsoft.com/office/drawing/2014/main" id="{D040474B-6857-F899-1C54-95619456DE72}"/>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210">
                    <a:extLst>
                      <a:ext uri="{FF2B5EF4-FFF2-40B4-BE49-F238E27FC236}">
                        <a16:creationId xmlns:a16="http://schemas.microsoft.com/office/drawing/2014/main" id="{B3A486C8-1904-60FF-2588-41FEB73564A4}"/>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3">
                  <a:extLst>
                    <a:ext uri="{FF2B5EF4-FFF2-40B4-BE49-F238E27FC236}">
                      <a16:creationId xmlns:a16="http://schemas.microsoft.com/office/drawing/2014/main" id="{2F661C13-A7EF-F3B0-48D8-FA6BFC8A0455}"/>
                    </a:ext>
                  </a:extLst>
                </p:cNvPr>
                <p:cNvGrpSpPr/>
                <p:nvPr/>
              </p:nvGrpSpPr>
              <p:grpSpPr>
                <a:xfrm rot="401849">
                  <a:off x="7854102" y="1121682"/>
                  <a:ext cx="358503" cy="254000"/>
                  <a:chOff x="8077200" y="2590800"/>
                  <a:chExt cx="685800" cy="838200"/>
                </a:xfrm>
              </p:grpSpPr>
              <p:sp>
                <p:nvSpPr>
                  <p:cNvPr id="28" name="Oval 27">
                    <a:extLst>
                      <a:ext uri="{FF2B5EF4-FFF2-40B4-BE49-F238E27FC236}">
                        <a16:creationId xmlns:a16="http://schemas.microsoft.com/office/drawing/2014/main" id="{8EE2BE04-7646-FB84-B7E3-7E6D6F3460E8}"/>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08">
                    <a:extLst>
                      <a:ext uri="{FF2B5EF4-FFF2-40B4-BE49-F238E27FC236}">
                        <a16:creationId xmlns:a16="http://schemas.microsoft.com/office/drawing/2014/main" id="{DD262A95-CABE-E6C4-01A5-1A3397422128}"/>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16">
                  <a:extLst>
                    <a:ext uri="{FF2B5EF4-FFF2-40B4-BE49-F238E27FC236}">
                      <a16:creationId xmlns:a16="http://schemas.microsoft.com/office/drawing/2014/main" id="{88969321-8C9A-0B37-463E-8E27CB82EB30}"/>
                    </a:ext>
                  </a:extLst>
                </p:cNvPr>
                <p:cNvGrpSpPr/>
                <p:nvPr/>
              </p:nvGrpSpPr>
              <p:grpSpPr>
                <a:xfrm rot="401849">
                  <a:off x="8150815" y="1156524"/>
                  <a:ext cx="358503" cy="254000"/>
                  <a:chOff x="8077200" y="2590800"/>
                  <a:chExt cx="685800" cy="838200"/>
                </a:xfrm>
              </p:grpSpPr>
              <p:sp>
                <p:nvSpPr>
                  <p:cNvPr id="26" name="Oval 25">
                    <a:extLst>
                      <a:ext uri="{FF2B5EF4-FFF2-40B4-BE49-F238E27FC236}">
                        <a16:creationId xmlns:a16="http://schemas.microsoft.com/office/drawing/2014/main" id="{BD7D2A26-6B1B-42F6-8A1D-234F5C76F710}"/>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206">
                    <a:extLst>
                      <a:ext uri="{FF2B5EF4-FFF2-40B4-BE49-F238E27FC236}">
                        <a16:creationId xmlns:a16="http://schemas.microsoft.com/office/drawing/2014/main" id="{F6A0A36F-25B3-AECE-0B78-79467A6F78CC}"/>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19">
                  <a:extLst>
                    <a:ext uri="{FF2B5EF4-FFF2-40B4-BE49-F238E27FC236}">
                      <a16:creationId xmlns:a16="http://schemas.microsoft.com/office/drawing/2014/main" id="{E6B1DD05-4339-E84A-7237-B147536A1BE1}"/>
                    </a:ext>
                  </a:extLst>
                </p:cNvPr>
                <p:cNvGrpSpPr/>
                <p:nvPr/>
              </p:nvGrpSpPr>
              <p:grpSpPr>
                <a:xfrm rot="401849">
                  <a:off x="8471788" y="1239239"/>
                  <a:ext cx="358503" cy="254000"/>
                  <a:chOff x="8077200" y="2590800"/>
                  <a:chExt cx="685800" cy="838200"/>
                </a:xfrm>
              </p:grpSpPr>
              <p:sp>
                <p:nvSpPr>
                  <p:cNvPr id="24" name="Oval 23">
                    <a:extLst>
                      <a:ext uri="{FF2B5EF4-FFF2-40B4-BE49-F238E27FC236}">
                        <a16:creationId xmlns:a16="http://schemas.microsoft.com/office/drawing/2014/main" id="{E716D0AC-6EB0-0D66-A477-9BC7F039D319}"/>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204">
                    <a:extLst>
                      <a:ext uri="{FF2B5EF4-FFF2-40B4-BE49-F238E27FC236}">
                        <a16:creationId xmlns:a16="http://schemas.microsoft.com/office/drawing/2014/main" id="{442B488E-6BA3-AB87-6DE3-597A5914549E}"/>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035168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BE9F38A0-D4EF-41FD-9BBB-6BFDE3304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1718" y="838200"/>
            <a:ext cx="8462682" cy="5016758"/>
          </a:xfrm>
          <a:prstGeom prst="rect">
            <a:avLst/>
          </a:prstGeom>
          <a:noFill/>
        </p:spPr>
        <p:txBody>
          <a:bodyPr wrap="square" rtlCol="0">
            <a:spAutoFit/>
          </a:bodyPr>
          <a:lstStyle/>
          <a:p>
            <a:r>
              <a:rPr lang="en-US" sz="1600" dirty="0">
                <a:solidFill>
                  <a:schemeClr val="bg2"/>
                </a:solidFill>
              </a:rPr>
              <a:t>He was the last of the Old Testament prophets</a:t>
            </a:r>
          </a:p>
          <a:p>
            <a:endParaRPr lang="en-US" sz="1600" dirty="0">
              <a:solidFill>
                <a:schemeClr val="bg2"/>
              </a:solidFill>
            </a:endParaRPr>
          </a:p>
          <a:p>
            <a:r>
              <a:rPr lang="en-US" sz="1600" dirty="0">
                <a:solidFill>
                  <a:schemeClr val="bg2"/>
                </a:solidFill>
              </a:rPr>
              <a:t>The Book of Malachi was written around 430 BC</a:t>
            </a:r>
          </a:p>
          <a:p>
            <a:endParaRPr lang="en-US" sz="1600" dirty="0">
              <a:solidFill>
                <a:schemeClr val="bg2"/>
              </a:solidFill>
            </a:endParaRPr>
          </a:p>
          <a:p>
            <a:r>
              <a:rPr lang="en-US" sz="1600" dirty="0">
                <a:solidFill>
                  <a:schemeClr val="bg2"/>
                </a:solidFill>
              </a:rPr>
              <a:t>He lived in the Holy Land about 170 years after Lehi and his family left Jerusalem</a:t>
            </a:r>
          </a:p>
          <a:p>
            <a:endParaRPr lang="en-US" sz="1600" dirty="0">
              <a:solidFill>
                <a:schemeClr val="bg2"/>
              </a:solidFill>
            </a:endParaRPr>
          </a:p>
          <a:p>
            <a:r>
              <a:rPr lang="en-US" sz="1600" dirty="0">
                <a:solidFill>
                  <a:schemeClr val="bg2"/>
                </a:solidFill>
              </a:rPr>
              <a:t>His purpose was to call the people to repentance and to prepare for the Second Coming and judgments of the Lord</a:t>
            </a:r>
          </a:p>
          <a:p>
            <a:endParaRPr lang="en-US" sz="1600" dirty="0">
              <a:solidFill>
                <a:schemeClr val="bg2"/>
              </a:solidFill>
            </a:endParaRPr>
          </a:p>
          <a:p>
            <a:r>
              <a:rPr lang="en-US" sz="1600" dirty="0">
                <a:solidFill>
                  <a:schemeClr val="bg2"/>
                </a:solidFill>
              </a:rPr>
              <a:t>Because his words were not written in the Brass plates Jesus had the Nephites write Malachi’s words in their records</a:t>
            </a:r>
          </a:p>
          <a:p>
            <a:endParaRPr lang="en-US" sz="1600" dirty="0">
              <a:solidFill>
                <a:schemeClr val="bg2"/>
              </a:solidFill>
            </a:endParaRPr>
          </a:p>
          <a:p>
            <a:r>
              <a:rPr lang="en-US" sz="1600" dirty="0">
                <a:solidFill>
                  <a:schemeClr val="bg2"/>
                </a:solidFill>
              </a:rPr>
              <a:t>His words included the truths about the law of tithing and the sealing commission of Elijah</a:t>
            </a:r>
          </a:p>
          <a:p>
            <a:endParaRPr lang="en-US" sz="1600" dirty="0">
              <a:solidFill>
                <a:schemeClr val="bg2"/>
              </a:solidFill>
            </a:endParaRPr>
          </a:p>
          <a:p>
            <a:r>
              <a:rPr lang="en-US" sz="1600" dirty="0">
                <a:solidFill>
                  <a:schemeClr val="bg2"/>
                </a:solidFill>
              </a:rPr>
              <a:t>He prophesied of “a messenger” speaking of John the Baptist, to prepare the way for the Savior</a:t>
            </a:r>
          </a:p>
          <a:p>
            <a:endParaRPr lang="en-US" sz="1600" dirty="0">
              <a:solidFill>
                <a:schemeClr val="bg2"/>
              </a:solidFill>
            </a:endParaRPr>
          </a:p>
          <a:p>
            <a:r>
              <a:rPr lang="en-US" sz="1600" dirty="0">
                <a:solidFill>
                  <a:schemeClr val="bg2"/>
                </a:solidFill>
              </a:rPr>
              <a:t>Moroni also cited the words of Malachi to Joseph Smith concerning the prophet Elijah</a:t>
            </a:r>
          </a:p>
          <a:p>
            <a:endParaRPr lang="en-US" sz="1600" dirty="0">
              <a:solidFill>
                <a:schemeClr val="bg2"/>
              </a:solidFill>
            </a:endParaRPr>
          </a:p>
          <a:p>
            <a:r>
              <a:rPr lang="en-US" sz="1600" dirty="0">
                <a:solidFill>
                  <a:schemeClr val="bg2"/>
                </a:solidFill>
              </a:rPr>
              <a:t>He is included among the elect whom President Joseph F. Smith beheld during his vision of the work of salvation going on in the spirit world (D&amp;C 138:46)</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Papyrus" pitchFamily="66" charset="0"/>
              </a:rPr>
              <a:t>Malachi—</a:t>
            </a:r>
            <a:r>
              <a:rPr lang="en-US" sz="2400" dirty="0">
                <a:solidFill>
                  <a:schemeClr val="bg2"/>
                </a:solidFill>
                <a:latin typeface="Papyrus" pitchFamily="66" charset="0"/>
              </a:rPr>
              <a:t>Meaning</a:t>
            </a:r>
            <a:r>
              <a:rPr lang="en-US" sz="6600" dirty="0">
                <a:solidFill>
                  <a:schemeClr val="bg2"/>
                </a:solidFill>
                <a:latin typeface="Papyrus" pitchFamily="66" charset="0"/>
              </a:rPr>
              <a:t> </a:t>
            </a:r>
            <a:r>
              <a:rPr lang="en-US" sz="2400" dirty="0">
                <a:solidFill>
                  <a:schemeClr val="bg2"/>
                </a:solidFill>
                <a:latin typeface="Papyrus" pitchFamily="66" charset="0"/>
              </a:rPr>
              <a:t>My Messenger</a:t>
            </a:r>
          </a:p>
        </p:txBody>
      </p:sp>
      <p:sp>
        <p:nvSpPr>
          <p:cNvPr id="41" name="TextBox 40"/>
          <p:cNvSpPr txBox="1"/>
          <p:nvPr/>
        </p:nvSpPr>
        <p:spPr>
          <a:xfrm>
            <a:off x="116542" y="6416951"/>
            <a:ext cx="2362200" cy="369332"/>
          </a:xfrm>
          <a:prstGeom prst="rect">
            <a:avLst/>
          </a:prstGeom>
          <a:noFill/>
        </p:spPr>
        <p:txBody>
          <a:bodyPr wrap="square" rtlCol="0">
            <a:spAutoFit/>
          </a:bodyPr>
          <a:lstStyle/>
          <a:p>
            <a:r>
              <a:rPr lang="en-US" dirty="0">
                <a:solidFill>
                  <a:schemeClr val="bg2"/>
                </a:solidFill>
              </a:rPr>
              <a:t>Who’s Who</a:t>
            </a:r>
          </a:p>
        </p:txBody>
      </p:sp>
      <p:grpSp>
        <p:nvGrpSpPr>
          <p:cNvPr id="3" name="Group 2">
            <a:extLst>
              <a:ext uri="{FF2B5EF4-FFF2-40B4-BE49-F238E27FC236}">
                <a16:creationId xmlns:a16="http://schemas.microsoft.com/office/drawing/2014/main" id="{343E7707-B374-8AFB-283C-D88AD0C307DF}"/>
              </a:ext>
            </a:extLst>
          </p:cNvPr>
          <p:cNvGrpSpPr/>
          <p:nvPr/>
        </p:nvGrpSpPr>
        <p:grpSpPr>
          <a:xfrm>
            <a:off x="9005639" y="1504342"/>
            <a:ext cx="1920979" cy="4479779"/>
            <a:chOff x="4268728" y="920317"/>
            <a:chExt cx="2345710" cy="5470262"/>
          </a:xfrm>
        </p:grpSpPr>
        <p:sp>
          <p:nvSpPr>
            <p:cNvPr id="4" name="Oval 3">
              <a:extLst>
                <a:ext uri="{FF2B5EF4-FFF2-40B4-BE49-F238E27FC236}">
                  <a16:creationId xmlns:a16="http://schemas.microsoft.com/office/drawing/2014/main" id="{0B03FD6D-8B88-5EFA-0999-0B50ED2FDBFA}"/>
                </a:ext>
              </a:extLst>
            </p:cNvPr>
            <p:cNvSpPr/>
            <p:nvPr/>
          </p:nvSpPr>
          <p:spPr>
            <a:xfrm rot="20950279">
              <a:off x="4628038" y="5924796"/>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1FCD164-AEC8-5E9A-E4FD-7185217668E2}"/>
                </a:ext>
              </a:extLst>
            </p:cNvPr>
            <p:cNvSpPr/>
            <p:nvPr/>
          </p:nvSpPr>
          <p:spPr>
            <a:xfrm rot="20950279">
              <a:off x="5451200" y="5924795"/>
              <a:ext cx="848502" cy="4657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CB031A3-A612-AB6B-6D01-9944F01F45F5}"/>
                </a:ext>
              </a:extLst>
            </p:cNvPr>
            <p:cNvSpPr/>
            <p:nvPr/>
          </p:nvSpPr>
          <p:spPr>
            <a:xfrm rot="18510503">
              <a:off x="3995446" y="4285325"/>
              <a:ext cx="981370" cy="434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43CCD31-D9EF-E207-9BA5-00975963B650}"/>
                </a:ext>
              </a:extLst>
            </p:cNvPr>
            <p:cNvSpPr/>
            <p:nvPr/>
          </p:nvSpPr>
          <p:spPr>
            <a:xfrm rot="4193140" flipH="1">
              <a:off x="5921005" y="4234823"/>
              <a:ext cx="981370" cy="4054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06975440-4579-F016-FEBD-F9AC34C875E8}"/>
                </a:ext>
              </a:extLst>
            </p:cNvPr>
            <p:cNvSpPr/>
            <p:nvPr/>
          </p:nvSpPr>
          <p:spPr>
            <a:xfrm rot="1217087" flipH="1">
              <a:off x="4412505" y="2530185"/>
              <a:ext cx="887377" cy="2154902"/>
            </a:xfrm>
            <a:prstGeom prst="trapezoid">
              <a:avLst>
                <a:gd name="adj" fmla="val 44683"/>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F876DEB8-FD85-F9D3-FBDD-AC08758D546D}"/>
                </a:ext>
              </a:extLst>
            </p:cNvPr>
            <p:cNvSpPr/>
            <p:nvPr/>
          </p:nvSpPr>
          <p:spPr>
            <a:xfrm rot="20382913">
              <a:off x="5569389" y="2607110"/>
              <a:ext cx="815186" cy="207952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D9F0E5B0-C333-B8C0-1384-F782889D0789}"/>
                </a:ext>
              </a:extLst>
            </p:cNvPr>
            <p:cNvSpPr/>
            <p:nvPr/>
          </p:nvSpPr>
          <p:spPr>
            <a:xfrm>
              <a:off x="4482075" y="2541070"/>
              <a:ext cx="1972110" cy="3592519"/>
            </a:xfrm>
            <a:prstGeom prst="trapezoid">
              <a:avLst>
                <a:gd name="adj" fmla="val 32097"/>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BCFF0F0-BE21-43A1-0351-2A4C745570CB}"/>
                </a:ext>
              </a:extLst>
            </p:cNvPr>
            <p:cNvSpPr/>
            <p:nvPr/>
          </p:nvSpPr>
          <p:spPr>
            <a:xfrm rot="671737">
              <a:off x="4587262" y="981627"/>
              <a:ext cx="1813399" cy="2947164"/>
            </a:xfrm>
            <a:custGeom>
              <a:avLst/>
              <a:gdLst>
                <a:gd name="connsiteX0" fmla="*/ 878374 w 2562803"/>
                <a:gd name="connsiteY0" fmla="*/ 12377 h 3276280"/>
                <a:gd name="connsiteX1" fmla="*/ 1683784 w 2562803"/>
                <a:gd name="connsiteY1" fmla="*/ 192119 h 3276280"/>
                <a:gd name="connsiteX2" fmla="*/ 2185198 w 2562803"/>
                <a:gd name="connsiteY2" fmla="*/ 1155075 h 3276280"/>
                <a:gd name="connsiteX3" fmla="*/ 2167242 w 2562803"/>
                <a:gd name="connsiteY3" fmla="*/ 1260838 h 3276280"/>
                <a:gd name="connsiteX4" fmla="*/ 2208730 w 2562803"/>
                <a:gd name="connsiteY4" fmla="*/ 1305997 h 3276280"/>
                <a:gd name="connsiteX5" fmla="*/ 2304922 w 2562803"/>
                <a:gd name="connsiteY5" fmla="*/ 1475266 h 3276280"/>
                <a:gd name="connsiteX6" fmla="*/ 2389206 w 2562803"/>
                <a:gd name="connsiteY6" fmla="*/ 1787036 h 3276280"/>
                <a:gd name="connsiteX7" fmla="*/ 2526034 w 2562803"/>
                <a:gd name="connsiteY7" fmla="*/ 2068389 h 3276280"/>
                <a:gd name="connsiteX8" fmla="*/ 2530484 w 2562803"/>
                <a:gd name="connsiteY8" fmla="*/ 2316753 h 3276280"/>
                <a:gd name="connsiteX9" fmla="*/ 2419370 w 2562803"/>
                <a:gd name="connsiteY9" fmla="*/ 2587364 h 3276280"/>
                <a:gd name="connsiteX10" fmla="*/ 2371407 w 2562803"/>
                <a:gd name="connsiteY10" fmla="*/ 2834684 h 3276280"/>
                <a:gd name="connsiteX11" fmla="*/ 2152972 w 2562803"/>
                <a:gd name="connsiteY11" fmla="*/ 2551871 h 3276280"/>
                <a:gd name="connsiteX12" fmla="*/ 2016144 w 2562803"/>
                <a:gd name="connsiteY12" fmla="*/ 2565931 h 3276280"/>
                <a:gd name="connsiteX13" fmla="*/ 1857251 w 2562803"/>
                <a:gd name="connsiteY13" fmla="*/ 2281936 h 3276280"/>
                <a:gd name="connsiteX14" fmla="*/ 1613575 w 2562803"/>
                <a:gd name="connsiteY14" fmla="*/ 1974499 h 3276280"/>
                <a:gd name="connsiteX15" fmla="*/ 1470834 w 2562803"/>
                <a:gd name="connsiteY15" fmla="*/ 1567403 h 3276280"/>
                <a:gd name="connsiteX16" fmla="*/ 1409991 w 2562803"/>
                <a:gd name="connsiteY16" fmla="*/ 1441333 h 3276280"/>
                <a:gd name="connsiteX17" fmla="*/ 1366325 w 2562803"/>
                <a:gd name="connsiteY17" fmla="*/ 1323584 h 3276280"/>
                <a:gd name="connsiteX18" fmla="*/ 695331 w 2562803"/>
                <a:gd name="connsiteY18" fmla="*/ 1334049 h 3276280"/>
                <a:gd name="connsiteX19" fmla="*/ 696966 w 2562803"/>
                <a:gd name="connsiteY19" fmla="*/ 1394463 h 3276280"/>
                <a:gd name="connsiteX20" fmla="*/ 689927 w 2562803"/>
                <a:gd name="connsiteY20" fmla="*/ 1552073 h 3276280"/>
                <a:gd name="connsiteX21" fmla="*/ 709675 w 2562803"/>
                <a:gd name="connsiteY21" fmla="*/ 2037935 h 3276280"/>
                <a:gd name="connsiteX22" fmla="*/ 617167 w 2562803"/>
                <a:gd name="connsiteY22" fmla="*/ 2463234 h 3276280"/>
                <a:gd name="connsiteX23" fmla="*/ 584051 w 2562803"/>
                <a:gd name="connsiteY23" fmla="*/ 2827662 h 3276280"/>
                <a:gd name="connsiteX24" fmla="*/ 471301 w 2562803"/>
                <a:gd name="connsiteY24" fmla="*/ 2871787 h 3276280"/>
                <a:gd name="connsiteX25" fmla="*/ 390727 w 2562803"/>
                <a:gd name="connsiteY25" fmla="*/ 3260563 h 3276280"/>
                <a:gd name="connsiteX26" fmla="*/ 272257 w 2562803"/>
                <a:gd name="connsiteY26" fmla="*/ 3023256 h 3276280"/>
                <a:gd name="connsiteX27" fmla="*/ 96275 w 2562803"/>
                <a:gd name="connsiteY27" fmla="*/ 2788791 h 3276280"/>
                <a:gd name="connsiteX28" fmla="*/ 18899 w 2562803"/>
                <a:gd name="connsiteY28" fmla="*/ 2527876 h 3276280"/>
                <a:gd name="connsiteX29" fmla="*/ 35432 w 2562803"/>
                <a:gd name="connsiteY29" fmla="*/ 2175685 h 3276280"/>
                <a:gd name="connsiteX30" fmla="*/ 520 w 2562803"/>
                <a:gd name="connsiteY30" fmla="*/ 1814347 h 3276280"/>
                <a:gd name="connsiteX31" fmla="*/ 64280 w 2562803"/>
                <a:gd name="connsiteY31" fmla="*/ 1493179 h 3276280"/>
                <a:gd name="connsiteX32" fmla="*/ 64889 w 2562803"/>
                <a:gd name="connsiteY32" fmla="*/ 1484712 h 3276280"/>
                <a:gd name="connsiteX33" fmla="*/ 78754 w 2562803"/>
                <a:gd name="connsiteY33" fmla="*/ 1124501 h 3276280"/>
                <a:gd name="connsiteX34" fmla="*/ 78804 w 2562803"/>
                <a:gd name="connsiteY34" fmla="*/ 1124153 h 3276280"/>
                <a:gd name="connsiteX35" fmla="*/ 71811 w 2562803"/>
                <a:gd name="connsiteY35" fmla="*/ 1091942 h 3276280"/>
                <a:gd name="connsiteX36" fmla="*/ 480810 w 2562803"/>
                <a:gd name="connsiteY36" fmla="*/ 160297 h 3276280"/>
                <a:gd name="connsiteX37" fmla="*/ 764231 w 2562803"/>
                <a:gd name="connsiteY37" fmla="*/ 36107 h 3276280"/>
                <a:gd name="connsiteX38" fmla="*/ 878374 w 2562803"/>
                <a:gd name="connsiteY38" fmla="*/ 12377 h 32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2803" h="3276280">
                  <a:moveTo>
                    <a:pt x="878374" y="12377"/>
                  </a:moveTo>
                  <a:cubicBezTo>
                    <a:pt x="1148083" y="-28500"/>
                    <a:pt x="1438305" y="31989"/>
                    <a:pt x="1683784" y="192119"/>
                  </a:cubicBezTo>
                  <a:cubicBezTo>
                    <a:pt x="2025880" y="415273"/>
                    <a:pt x="2215253" y="788657"/>
                    <a:pt x="2185198" y="1155075"/>
                  </a:cubicBezTo>
                  <a:lnTo>
                    <a:pt x="2167242" y="1260838"/>
                  </a:lnTo>
                  <a:lnTo>
                    <a:pt x="2208730" y="1305997"/>
                  </a:lnTo>
                  <a:cubicBezTo>
                    <a:pt x="2240117" y="1347548"/>
                    <a:pt x="2273996" y="1406376"/>
                    <a:pt x="2304922" y="1475266"/>
                  </a:cubicBezTo>
                  <a:cubicBezTo>
                    <a:pt x="2357741" y="1592945"/>
                    <a:pt x="2390853" y="1715423"/>
                    <a:pt x="2389206" y="1787036"/>
                  </a:cubicBezTo>
                  <a:cubicBezTo>
                    <a:pt x="2439828" y="1856612"/>
                    <a:pt x="2491827" y="1963547"/>
                    <a:pt x="2526034" y="2068389"/>
                  </a:cubicBezTo>
                  <a:cubicBezTo>
                    <a:pt x="2573328" y="2213293"/>
                    <a:pt x="2575201" y="2318301"/>
                    <a:pt x="2530484" y="2316753"/>
                  </a:cubicBezTo>
                  <a:cubicBezTo>
                    <a:pt x="2599135" y="2592297"/>
                    <a:pt x="2549000" y="2714346"/>
                    <a:pt x="2419370" y="2587364"/>
                  </a:cubicBezTo>
                  <a:cubicBezTo>
                    <a:pt x="2458303" y="2761372"/>
                    <a:pt x="2439155" y="2860047"/>
                    <a:pt x="2371407" y="2834684"/>
                  </a:cubicBezTo>
                  <a:cubicBezTo>
                    <a:pt x="2313913" y="2813155"/>
                    <a:pt x="2230752" y="2705489"/>
                    <a:pt x="2152972" y="2551871"/>
                  </a:cubicBezTo>
                  <a:cubicBezTo>
                    <a:pt x="2152736" y="2660059"/>
                    <a:pt x="2097292" y="2665775"/>
                    <a:pt x="2016144" y="2565931"/>
                  </a:cubicBezTo>
                  <a:cubicBezTo>
                    <a:pt x="1962741" y="2500228"/>
                    <a:pt x="1904800" y="2396689"/>
                    <a:pt x="1857251" y="2281936"/>
                  </a:cubicBezTo>
                  <a:cubicBezTo>
                    <a:pt x="1797633" y="2275090"/>
                    <a:pt x="1701325" y="2153580"/>
                    <a:pt x="1613575" y="1974499"/>
                  </a:cubicBezTo>
                  <a:cubicBezTo>
                    <a:pt x="1547568" y="1839794"/>
                    <a:pt x="1494984" y="1689840"/>
                    <a:pt x="1470834" y="1567403"/>
                  </a:cubicBezTo>
                  <a:cubicBezTo>
                    <a:pt x="1449261" y="1528023"/>
                    <a:pt x="1428673" y="1485274"/>
                    <a:pt x="1409991" y="1441333"/>
                  </a:cubicBezTo>
                  <a:lnTo>
                    <a:pt x="1366325" y="1323584"/>
                  </a:lnTo>
                  <a:lnTo>
                    <a:pt x="695331" y="1334049"/>
                  </a:lnTo>
                  <a:lnTo>
                    <a:pt x="696966" y="1394463"/>
                  </a:lnTo>
                  <a:cubicBezTo>
                    <a:pt x="696509" y="1448313"/>
                    <a:pt x="694156" y="1501738"/>
                    <a:pt x="689927" y="1552073"/>
                  </a:cubicBezTo>
                  <a:cubicBezTo>
                    <a:pt x="710713" y="1690131"/>
                    <a:pt x="717983" y="1869101"/>
                    <a:pt x="709675" y="2037935"/>
                  </a:cubicBezTo>
                  <a:cubicBezTo>
                    <a:pt x="698630" y="2262389"/>
                    <a:pt x="662069" y="2430481"/>
                    <a:pt x="617167" y="2463234"/>
                  </a:cubicBezTo>
                  <a:cubicBezTo>
                    <a:pt x="616953" y="2603332"/>
                    <a:pt x="604870" y="2736200"/>
                    <a:pt x="584051" y="2827662"/>
                  </a:cubicBezTo>
                  <a:cubicBezTo>
                    <a:pt x="552419" y="2966648"/>
                    <a:pt x="506725" y="2984507"/>
                    <a:pt x="471301" y="2871787"/>
                  </a:cubicBezTo>
                  <a:cubicBezTo>
                    <a:pt x="459844" y="3065402"/>
                    <a:pt x="429167" y="3213411"/>
                    <a:pt x="390727" y="3260563"/>
                  </a:cubicBezTo>
                  <a:cubicBezTo>
                    <a:pt x="345430" y="3316120"/>
                    <a:pt x="298154" y="3221444"/>
                    <a:pt x="272257" y="3023256"/>
                  </a:cubicBezTo>
                  <a:cubicBezTo>
                    <a:pt x="211135" y="3211371"/>
                    <a:pt x="131748" y="3105633"/>
                    <a:pt x="96275" y="2788791"/>
                  </a:cubicBezTo>
                  <a:cubicBezTo>
                    <a:pt x="61428" y="2809617"/>
                    <a:pt x="28707" y="2699306"/>
                    <a:pt x="18899" y="2527876"/>
                  </a:cubicBezTo>
                  <a:cubicBezTo>
                    <a:pt x="11794" y="2403846"/>
                    <a:pt x="18075" y="2269990"/>
                    <a:pt x="35432" y="2175685"/>
                  </a:cubicBezTo>
                  <a:cubicBezTo>
                    <a:pt x="10805" y="2101711"/>
                    <a:pt x="-2909" y="1959759"/>
                    <a:pt x="520" y="1814347"/>
                  </a:cubicBezTo>
                  <a:cubicBezTo>
                    <a:pt x="4542" y="1644091"/>
                    <a:pt x="31015" y="1510729"/>
                    <a:pt x="64280" y="1493179"/>
                  </a:cubicBezTo>
                  <a:cubicBezTo>
                    <a:pt x="64477" y="1490336"/>
                    <a:pt x="64691" y="1487555"/>
                    <a:pt x="64889" y="1484712"/>
                  </a:cubicBezTo>
                  <a:cubicBezTo>
                    <a:pt x="61539" y="1358967"/>
                    <a:pt x="66562" y="1232422"/>
                    <a:pt x="78754" y="1124501"/>
                  </a:cubicBezTo>
                  <a:lnTo>
                    <a:pt x="78804" y="1124153"/>
                  </a:lnTo>
                  <a:lnTo>
                    <a:pt x="71811" y="1091942"/>
                  </a:lnTo>
                  <a:cubicBezTo>
                    <a:pt x="9262" y="727736"/>
                    <a:pt x="159979" y="365827"/>
                    <a:pt x="480810" y="160297"/>
                  </a:cubicBezTo>
                  <a:cubicBezTo>
                    <a:pt x="568548" y="104090"/>
                    <a:pt x="664225" y="62725"/>
                    <a:pt x="764231" y="36107"/>
                  </a:cubicBezTo>
                  <a:cubicBezTo>
                    <a:pt x="801734" y="26125"/>
                    <a:pt x="839844" y="18217"/>
                    <a:pt x="878374" y="12377"/>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Oval 48">
              <a:extLst>
                <a:ext uri="{FF2B5EF4-FFF2-40B4-BE49-F238E27FC236}">
                  <a16:creationId xmlns:a16="http://schemas.microsoft.com/office/drawing/2014/main" id="{F249074B-6138-C0DB-D276-B7A11D4CCF82}"/>
                </a:ext>
              </a:extLst>
            </p:cNvPr>
            <p:cNvSpPr/>
            <p:nvPr/>
          </p:nvSpPr>
          <p:spPr>
            <a:xfrm>
              <a:off x="5248880" y="2443185"/>
              <a:ext cx="408211" cy="7827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5D741ED6-87B9-E514-03A8-5D194E9C4331}"/>
                </a:ext>
              </a:extLst>
            </p:cNvPr>
            <p:cNvGrpSpPr/>
            <p:nvPr/>
          </p:nvGrpSpPr>
          <p:grpSpPr>
            <a:xfrm>
              <a:off x="4706725" y="2827176"/>
              <a:ext cx="1074196" cy="3381799"/>
              <a:chOff x="4581347" y="2432458"/>
              <a:chExt cx="1199574" cy="3776517"/>
            </a:xfrm>
          </p:grpSpPr>
          <p:grpSp>
            <p:nvGrpSpPr>
              <p:cNvPr id="68" name="Group 67">
                <a:extLst>
                  <a:ext uri="{FF2B5EF4-FFF2-40B4-BE49-F238E27FC236}">
                    <a16:creationId xmlns:a16="http://schemas.microsoft.com/office/drawing/2014/main" id="{3C05B147-C8AD-DE34-745F-5DE9244CD21A}"/>
                  </a:ext>
                </a:extLst>
              </p:cNvPr>
              <p:cNvGrpSpPr/>
              <p:nvPr/>
            </p:nvGrpSpPr>
            <p:grpSpPr>
              <a:xfrm>
                <a:off x="4960622" y="2564810"/>
                <a:ext cx="820299" cy="3644165"/>
                <a:chOff x="7030453" y="2033377"/>
                <a:chExt cx="820299" cy="3644165"/>
              </a:xfrm>
            </p:grpSpPr>
            <p:sp>
              <p:nvSpPr>
                <p:cNvPr id="72" name="Trapezoid 13">
                  <a:extLst>
                    <a:ext uri="{FF2B5EF4-FFF2-40B4-BE49-F238E27FC236}">
                      <a16:creationId xmlns:a16="http://schemas.microsoft.com/office/drawing/2014/main" id="{D02394CE-3B50-0A00-D296-19DC2474AFBD}"/>
                    </a:ext>
                  </a:extLst>
                </p:cNvPr>
                <p:cNvSpPr/>
                <p:nvPr/>
              </p:nvSpPr>
              <p:spPr>
                <a:xfrm rot="4351830">
                  <a:off x="5567979" y="3578965"/>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13">
                  <a:extLst>
                    <a:ext uri="{FF2B5EF4-FFF2-40B4-BE49-F238E27FC236}">
                      <a16:creationId xmlns:a16="http://schemas.microsoft.com/office/drawing/2014/main" id="{97E7632D-11A9-CB31-6505-B0C4594F127E}"/>
                    </a:ext>
                  </a:extLst>
                </p:cNvPr>
                <p:cNvSpPr/>
                <p:nvPr/>
              </p:nvSpPr>
              <p:spPr>
                <a:xfrm rot="4351830">
                  <a:off x="5712382" y="3533346"/>
                  <a:ext cx="3561051" cy="636104"/>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13">
                  <a:extLst>
                    <a:ext uri="{FF2B5EF4-FFF2-40B4-BE49-F238E27FC236}">
                      <a16:creationId xmlns:a16="http://schemas.microsoft.com/office/drawing/2014/main" id="{9DA7C6E3-584A-EA4A-CF05-E50E414A8BDB}"/>
                    </a:ext>
                  </a:extLst>
                </p:cNvPr>
                <p:cNvSpPr/>
                <p:nvPr/>
              </p:nvSpPr>
              <p:spPr>
                <a:xfrm rot="4351830">
                  <a:off x="5877073" y="3620750"/>
                  <a:ext cx="3561051" cy="386306"/>
                </a:xfrm>
                <a:custGeom>
                  <a:avLst/>
                  <a:gdLst>
                    <a:gd name="connsiteX0" fmla="*/ 0 w 3561051"/>
                    <a:gd name="connsiteY0" fmla="*/ 415773 h 415773"/>
                    <a:gd name="connsiteX1" fmla="*/ 35885 w 3561051"/>
                    <a:gd name="connsiteY1" fmla="*/ 0 h 415773"/>
                    <a:gd name="connsiteX2" fmla="*/ 3525166 w 3561051"/>
                    <a:gd name="connsiteY2" fmla="*/ 0 h 415773"/>
                    <a:gd name="connsiteX3" fmla="*/ 3561051 w 3561051"/>
                    <a:gd name="connsiteY3" fmla="*/ 415773 h 415773"/>
                    <a:gd name="connsiteX4" fmla="*/ 0 w 3561051"/>
                    <a:gd name="connsiteY4" fmla="*/ 415773 h 415773"/>
                    <a:gd name="connsiteX0" fmla="*/ 0 w 3561051"/>
                    <a:gd name="connsiteY0" fmla="*/ 415773 h 582810"/>
                    <a:gd name="connsiteX1" fmla="*/ 35885 w 3561051"/>
                    <a:gd name="connsiteY1" fmla="*/ 0 h 582810"/>
                    <a:gd name="connsiteX2" fmla="*/ 3525166 w 3561051"/>
                    <a:gd name="connsiteY2" fmla="*/ 0 h 582810"/>
                    <a:gd name="connsiteX3" fmla="*/ 3561051 w 3561051"/>
                    <a:gd name="connsiteY3" fmla="*/ 415773 h 582810"/>
                    <a:gd name="connsiteX4" fmla="*/ 0 w 3561051"/>
                    <a:gd name="connsiteY4" fmla="*/ 415773 h 582810"/>
                    <a:gd name="connsiteX0" fmla="*/ 0 w 3561051"/>
                    <a:gd name="connsiteY0" fmla="*/ 469067 h 636104"/>
                    <a:gd name="connsiteX1" fmla="*/ 35885 w 3561051"/>
                    <a:gd name="connsiteY1" fmla="*/ 53294 h 636104"/>
                    <a:gd name="connsiteX2" fmla="*/ 3525166 w 3561051"/>
                    <a:gd name="connsiteY2" fmla="*/ 53294 h 636104"/>
                    <a:gd name="connsiteX3" fmla="*/ 3561051 w 3561051"/>
                    <a:gd name="connsiteY3" fmla="*/ 469067 h 636104"/>
                    <a:gd name="connsiteX4" fmla="*/ 0 w 3561051"/>
                    <a:gd name="connsiteY4" fmla="*/ 469067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051" h="636104">
                      <a:moveTo>
                        <a:pt x="0" y="469067"/>
                      </a:moveTo>
                      <a:lnTo>
                        <a:pt x="35885" y="53294"/>
                      </a:lnTo>
                      <a:cubicBezTo>
                        <a:pt x="1198979" y="53294"/>
                        <a:pt x="3348643" y="-66618"/>
                        <a:pt x="3525166" y="53294"/>
                      </a:cubicBezTo>
                      <a:lnTo>
                        <a:pt x="3561051" y="469067"/>
                      </a:lnTo>
                      <a:cubicBezTo>
                        <a:pt x="3537166" y="844902"/>
                        <a:pt x="1187017" y="469067"/>
                        <a:pt x="0" y="46906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E84E2A1F-50EC-6324-7EEB-19B63ED9BD04}"/>
                  </a:ext>
                </a:extLst>
              </p:cNvPr>
              <p:cNvGrpSpPr/>
              <p:nvPr/>
            </p:nvGrpSpPr>
            <p:grpSpPr>
              <a:xfrm>
                <a:off x="4581347" y="2432458"/>
                <a:ext cx="740844" cy="978311"/>
                <a:chOff x="8077200" y="2590800"/>
                <a:chExt cx="685800" cy="838200"/>
              </a:xfrm>
            </p:grpSpPr>
            <p:sp>
              <p:nvSpPr>
                <p:cNvPr id="70" name="Oval 69">
                  <a:extLst>
                    <a:ext uri="{FF2B5EF4-FFF2-40B4-BE49-F238E27FC236}">
                      <a16:creationId xmlns:a16="http://schemas.microsoft.com/office/drawing/2014/main" id="{91500A8D-6C5F-3C9A-EBDE-BF4BF25DEE81}"/>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212">
                  <a:extLst>
                    <a:ext uri="{FF2B5EF4-FFF2-40B4-BE49-F238E27FC236}">
                      <a16:creationId xmlns:a16="http://schemas.microsoft.com/office/drawing/2014/main" id="{23E4969D-A1A5-B12C-348B-B79458A3DCF0}"/>
                    </a:ext>
                  </a:extLst>
                </p:cNvPr>
                <p:cNvSpPr/>
                <p:nvPr/>
              </p:nvSpPr>
              <p:spPr>
                <a:xfrm>
                  <a:off x="8077200" y="2667000"/>
                  <a:ext cx="685800" cy="685800"/>
                </a:xfrm>
                <a:prstGeom prst="quadArrow">
                  <a:avLst>
                    <a:gd name="adj1" fmla="val 35095"/>
                    <a:gd name="adj2" fmla="val 22500"/>
                    <a:gd name="adj3" fmla="val 22500"/>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Oval 50">
              <a:extLst>
                <a:ext uri="{FF2B5EF4-FFF2-40B4-BE49-F238E27FC236}">
                  <a16:creationId xmlns:a16="http://schemas.microsoft.com/office/drawing/2014/main" id="{4807C4FE-86B0-2D97-B919-986DCB10402C}"/>
                </a:ext>
              </a:extLst>
            </p:cNvPr>
            <p:cNvSpPr/>
            <p:nvPr/>
          </p:nvSpPr>
          <p:spPr>
            <a:xfrm>
              <a:off x="4822743" y="1206707"/>
              <a:ext cx="1200854" cy="18127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A1D79979-6064-A634-8BD2-02EC19A075AC}"/>
                </a:ext>
              </a:extLst>
            </p:cNvPr>
            <p:cNvGrpSpPr/>
            <p:nvPr/>
          </p:nvGrpSpPr>
          <p:grpSpPr>
            <a:xfrm>
              <a:off x="4803394" y="920317"/>
              <a:ext cx="1485573" cy="816303"/>
              <a:chOff x="5729520" y="1083422"/>
              <a:chExt cx="2164104" cy="931696"/>
            </a:xfrm>
          </p:grpSpPr>
          <p:sp>
            <p:nvSpPr>
              <p:cNvPr id="53" name="Moon 52">
                <a:extLst>
                  <a:ext uri="{FF2B5EF4-FFF2-40B4-BE49-F238E27FC236}">
                    <a16:creationId xmlns:a16="http://schemas.microsoft.com/office/drawing/2014/main" id="{6230E3B0-4052-26A1-5EA8-CFBEA272251C}"/>
                  </a:ext>
                </a:extLst>
              </p:cNvPr>
              <p:cNvSpPr/>
              <p:nvPr/>
            </p:nvSpPr>
            <p:spPr>
              <a:xfrm rot="5743566">
                <a:off x="6366770" y="488265"/>
                <a:ext cx="889603" cy="2164104"/>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452BC3FB-E306-FF66-C430-711C71F307D6}"/>
                  </a:ext>
                </a:extLst>
              </p:cNvPr>
              <p:cNvSpPr/>
              <p:nvPr/>
            </p:nvSpPr>
            <p:spPr>
              <a:xfrm rot="5743566">
                <a:off x="6435673" y="421779"/>
                <a:ext cx="730030" cy="2053315"/>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24">
                <a:extLst>
                  <a:ext uri="{FF2B5EF4-FFF2-40B4-BE49-F238E27FC236}">
                    <a16:creationId xmlns:a16="http://schemas.microsoft.com/office/drawing/2014/main" id="{32A68C9B-1BD3-C544-4EAF-8B7758F53328}"/>
                  </a:ext>
                </a:extLst>
              </p:cNvPr>
              <p:cNvGrpSpPr/>
              <p:nvPr/>
            </p:nvGrpSpPr>
            <p:grpSpPr>
              <a:xfrm>
                <a:off x="6062459" y="1508049"/>
                <a:ext cx="1390420" cy="406666"/>
                <a:chOff x="7557386" y="1121682"/>
                <a:chExt cx="1272905" cy="371557"/>
              </a:xfrm>
            </p:grpSpPr>
            <p:grpSp>
              <p:nvGrpSpPr>
                <p:cNvPr id="56" name="Group 110">
                  <a:extLst>
                    <a:ext uri="{FF2B5EF4-FFF2-40B4-BE49-F238E27FC236}">
                      <a16:creationId xmlns:a16="http://schemas.microsoft.com/office/drawing/2014/main" id="{4FD30FD4-BD67-872C-AF01-B969EAF8CF7A}"/>
                    </a:ext>
                  </a:extLst>
                </p:cNvPr>
                <p:cNvGrpSpPr/>
                <p:nvPr/>
              </p:nvGrpSpPr>
              <p:grpSpPr>
                <a:xfrm rot="401849">
                  <a:off x="7557386" y="1163079"/>
                  <a:ext cx="359190" cy="254000"/>
                  <a:chOff x="8077200" y="2590800"/>
                  <a:chExt cx="687114" cy="838200"/>
                </a:xfrm>
              </p:grpSpPr>
              <p:sp>
                <p:nvSpPr>
                  <p:cNvPr id="66" name="Oval 65">
                    <a:extLst>
                      <a:ext uri="{FF2B5EF4-FFF2-40B4-BE49-F238E27FC236}">
                        <a16:creationId xmlns:a16="http://schemas.microsoft.com/office/drawing/2014/main" id="{AAE8CF44-BD0C-2A01-860D-F409205EA25B}"/>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210">
                    <a:extLst>
                      <a:ext uri="{FF2B5EF4-FFF2-40B4-BE49-F238E27FC236}">
                        <a16:creationId xmlns:a16="http://schemas.microsoft.com/office/drawing/2014/main" id="{2C7D56C9-CAE1-B642-F479-934B81B1F1D8}"/>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13">
                  <a:extLst>
                    <a:ext uri="{FF2B5EF4-FFF2-40B4-BE49-F238E27FC236}">
                      <a16:creationId xmlns:a16="http://schemas.microsoft.com/office/drawing/2014/main" id="{03750B60-5338-10CB-458F-C61EEA9E635F}"/>
                    </a:ext>
                  </a:extLst>
                </p:cNvPr>
                <p:cNvGrpSpPr/>
                <p:nvPr/>
              </p:nvGrpSpPr>
              <p:grpSpPr>
                <a:xfrm rot="401849">
                  <a:off x="7854102" y="1121682"/>
                  <a:ext cx="358503" cy="254000"/>
                  <a:chOff x="8077200" y="2590800"/>
                  <a:chExt cx="685800" cy="838200"/>
                </a:xfrm>
              </p:grpSpPr>
              <p:sp>
                <p:nvSpPr>
                  <p:cNvPr id="64" name="Oval 63">
                    <a:extLst>
                      <a:ext uri="{FF2B5EF4-FFF2-40B4-BE49-F238E27FC236}">
                        <a16:creationId xmlns:a16="http://schemas.microsoft.com/office/drawing/2014/main" id="{D13B5FC7-6912-F85E-B653-BDC95CFF96DC}"/>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208">
                    <a:extLst>
                      <a:ext uri="{FF2B5EF4-FFF2-40B4-BE49-F238E27FC236}">
                        <a16:creationId xmlns:a16="http://schemas.microsoft.com/office/drawing/2014/main" id="{A6DA3DD7-6CB5-AF8E-43C0-3519327CA02C}"/>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16">
                  <a:extLst>
                    <a:ext uri="{FF2B5EF4-FFF2-40B4-BE49-F238E27FC236}">
                      <a16:creationId xmlns:a16="http://schemas.microsoft.com/office/drawing/2014/main" id="{4A3EBC55-9C89-0274-AEA6-CFD59807465A}"/>
                    </a:ext>
                  </a:extLst>
                </p:cNvPr>
                <p:cNvGrpSpPr/>
                <p:nvPr/>
              </p:nvGrpSpPr>
              <p:grpSpPr>
                <a:xfrm rot="401849">
                  <a:off x="8150815" y="1156524"/>
                  <a:ext cx="358503" cy="254000"/>
                  <a:chOff x="8077200" y="2590800"/>
                  <a:chExt cx="685800" cy="838200"/>
                </a:xfrm>
              </p:grpSpPr>
              <p:sp>
                <p:nvSpPr>
                  <p:cNvPr id="62" name="Oval 61">
                    <a:extLst>
                      <a:ext uri="{FF2B5EF4-FFF2-40B4-BE49-F238E27FC236}">
                        <a16:creationId xmlns:a16="http://schemas.microsoft.com/office/drawing/2014/main" id="{19509A5A-AECA-F47F-AA97-D2D95313700A}"/>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206">
                    <a:extLst>
                      <a:ext uri="{FF2B5EF4-FFF2-40B4-BE49-F238E27FC236}">
                        <a16:creationId xmlns:a16="http://schemas.microsoft.com/office/drawing/2014/main" id="{63E45A60-F5E2-15C6-84E4-7A9409059781}"/>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19">
                  <a:extLst>
                    <a:ext uri="{FF2B5EF4-FFF2-40B4-BE49-F238E27FC236}">
                      <a16:creationId xmlns:a16="http://schemas.microsoft.com/office/drawing/2014/main" id="{4531A69A-0FB0-7E50-F658-D6D1168C4C93}"/>
                    </a:ext>
                  </a:extLst>
                </p:cNvPr>
                <p:cNvGrpSpPr/>
                <p:nvPr/>
              </p:nvGrpSpPr>
              <p:grpSpPr>
                <a:xfrm rot="401849">
                  <a:off x="8471788" y="1239239"/>
                  <a:ext cx="358503" cy="254000"/>
                  <a:chOff x="8077200" y="2590800"/>
                  <a:chExt cx="685800" cy="838200"/>
                </a:xfrm>
              </p:grpSpPr>
              <p:sp>
                <p:nvSpPr>
                  <p:cNvPr id="60" name="Oval 59">
                    <a:extLst>
                      <a:ext uri="{FF2B5EF4-FFF2-40B4-BE49-F238E27FC236}">
                        <a16:creationId xmlns:a16="http://schemas.microsoft.com/office/drawing/2014/main" id="{CBDAB31C-BB3C-15C6-4550-D11C186294CA}"/>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204">
                    <a:extLst>
                      <a:ext uri="{FF2B5EF4-FFF2-40B4-BE49-F238E27FC236}">
                        <a16:creationId xmlns:a16="http://schemas.microsoft.com/office/drawing/2014/main" id="{1529CE01-F8EB-69F5-B236-A563E498F118}"/>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964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540D93-7D61-4474-90A0-E37C6A84B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TextBox 39"/>
          <p:cNvSpPr txBox="1"/>
          <p:nvPr/>
        </p:nvSpPr>
        <p:spPr>
          <a:xfrm>
            <a:off x="98612" y="6488668"/>
            <a:ext cx="2362200" cy="369332"/>
          </a:xfrm>
          <a:prstGeom prst="rect">
            <a:avLst/>
          </a:prstGeom>
          <a:noFill/>
        </p:spPr>
        <p:txBody>
          <a:bodyPr wrap="square" rtlCol="0">
            <a:spAutoFit/>
          </a:bodyPr>
          <a:lstStyle/>
          <a:p>
            <a:r>
              <a:rPr lang="en-US" dirty="0">
                <a:solidFill>
                  <a:schemeClr val="bg2"/>
                </a:solidFill>
              </a:rPr>
              <a:t>3 Nephi 24:1-3</a:t>
            </a:r>
          </a:p>
        </p:txBody>
      </p:sp>
      <p:sp>
        <p:nvSpPr>
          <p:cNvPr id="42" name="TextBox 41"/>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Papyrus" pitchFamily="66" charset="0"/>
              </a:rPr>
              <a:t>Cleansing Agents</a:t>
            </a:r>
          </a:p>
        </p:txBody>
      </p:sp>
      <p:sp>
        <p:nvSpPr>
          <p:cNvPr id="43" name="TextBox 42"/>
          <p:cNvSpPr txBox="1"/>
          <p:nvPr/>
        </p:nvSpPr>
        <p:spPr>
          <a:xfrm>
            <a:off x="4917041" y="1089917"/>
            <a:ext cx="2362200" cy="1569660"/>
          </a:xfrm>
          <a:prstGeom prst="rect">
            <a:avLst/>
          </a:prstGeom>
          <a:noFill/>
        </p:spPr>
        <p:txBody>
          <a:bodyPr wrap="square" rtlCol="0">
            <a:spAutoFit/>
          </a:bodyPr>
          <a:lstStyle/>
          <a:p>
            <a:pPr algn="ctr"/>
            <a:r>
              <a:rPr lang="en-US" sz="2400" dirty="0">
                <a:solidFill>
                  <a:srgbClr val="FF0000"/>
                </a:solidFill>
              </a:rPr>
              <a:t>At Christ’s Second Coming He will purify the world</a:t>
            </a:r>
          </a:p>
        </p:txBody>
      </p:sp>
      <p:sp>
        <p:nvSpPr>
          <p:cNvPr id="44" name="Rectangle 43"/>
          <p:cNvSpPr/>
          <p:nvPr/>
        </p:nvSpPr>
        <p:spPr>
          <a:xfrm>
            <a:off x="7548283" y="5692589"/>
            <a:ext cx="3352800" cy="646331"/>
          </a:xfrm>
          <a:prstGeom prst="rect">
            <a:avLst/>
          </a:prstGeom>
        </p:spPr>
        <p:txBody>
          <a:bodyPr wrap="square">
            <a:spAutoFit/>
          </a:bodyPr>
          <a:lstStyle/>
          <a:p>
            <a:r>
              <a:rPr lang="en-US" dirty="0">
                <a:solidFill>
                  <a:schemeClr val="bg2"/>
                </a:solidFill>
              </a:rPr>
              <a:t>A fuller is someone who cleans or whitens fabrics using soap. </a:t>
            </a:r>
          </a:p>
        </p:txBody>
      </p:sp>
      <p:sp>
        <p:nvSpPr>
          <p:cNvPr id="45" name="Rectangle 44"/>
          <p:cNvSpPr/>
          <p:nvPr/>
        </p:nvSpPr>
        <p:spPr>
          <a:xfrm>
            <a:off x="824753" y="3877236"/>
            <a:ext cx="3733800" cy="2031325"/>
          </a:xfrm>
          <a:prstGeom prst="rect">
            <a:avLst/>
          </a:prstGeom>
        </p:spPr>
        <p:txBody>
          <a:bodyPr wrap="square">
            <a:spAutoFit/>
          </a:bodyPr>
          <a:lstStyle/>
          <a:p>
            <a:r>
              <a:rPr lang="en-US" dirty="0">
                <a:solidFill>
                  <a:schemeClr val="bg2"/>
                </a:solidFill>
              </a:rPr>
              <a:t>A refiner uses fire to heat a metal like silver or gold until it reaches a liquid state. The heating process allows dross, or impurities, to rise to the surface of the liquid metal, where the refiner can remove them, thus purging the metal of its impurities. </a:t>
            </a:r>
          </a:p>
        </p:txBody>
      </p:sp>
      <p:pic>
        <p:nvPicPr>
          <p:cNvPr id="3" name="Picture 2">
            <a:extLst>
              <a:ext uri="{FF2B5EF4-FFF2-40B4-BE49-F238E27FC236}">
                <a16:creationId xmlns:a16="http://schemas.microsoft.com/office/drawing/2014/main" id="{FE9DF411-A230-440A-AC13-869CE74D6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36" y="980514"/>
            <a:ext cx="3768258" cy="2821892"/>
          </a:xfrm>
          <a:prstGeom prst="rect">
            <a:avLst/>
          </a:prstGeom>
        </p:spPr>
      </p:pic>
      <p:pic>
        <p:nvPicPr>
          <p:cNvPr id="5" name="Picture 4">
            <a:extLst>
              <a:ext uri="{FF2B5EF4-FFF2-40B4-BE49-F238E27FC236}">
                <a16:creationId xmlns:a16="http://schemas.microsoft.com/office/drawing/2014/main" id="{C6C645BF-3041-40FB-A20A-67CEDB5CB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941" y="2934394"/>
            <a:ext cx="3974568" cy="2480130"/>
          </a:xfrm>
          <a:prstGeom prst="rect">
            <a:avLst/>
          </a:prstGeom>
        </p:spPr>
      </p:pic>
    </p:spTree>
    <p:extLst>
      <p:ext uri="{BB962C8B-B14F-4D97-AF65-F5344CB8AC3E}">
        <p14:creationId xmlns:p14="http://schemas.microsoft.com/office/powerpoint/2010/main" val="6886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B36D21-8CC7-4445-A05B-72F132FC4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057400" y="4038600"/>
            <a:ext cx="4724400" cy="2308324"/>
          </a:xfrm>
          <a:prstGeom prst="rect">
            <a:avLst/>
          </a:prstGeom>
        </p:spPr>
        <p:txBody>
          <a:bodyPr wrap="square">
            <a:spAutoFit/>
          </a:bodyPr>
          <a:lstStyle/>
          <a:p>
            <a:pPr fontAlgn="base"/>
            <a:r>
              <a:rPr lang="en-US" dirty="0">
                <a:solidFill>
                  <a:schemeClr val="bg2"/>
                </a:solidFill>
              </a:rPr>
              <a:t>“For whoso is faithful unto the obtaining these two</a:t>
            </a:r>
            <a:r>
              <a:rPr lang="en-US" baseline="30000" dirty="0">
                <a:solidFill>
                  <a:schemeClr val="bg2"/>
                </a:solidFill>
              </a:rPr>
              <a:t> </a:t>
            </a:r>
            <a:r>
              <a:rPr lang="en-US" dirty="0">
                <a:solidFill>
                  <a:schemeClr val="bg2"/>
                </a:solidFill>
              </a:rPr>
              <a:t>priesthoods of which I have spoken, and the magnifying their calling, are sanctified by the Spirit unto the renewing of their bodies.</a:t>
            </a:r>
          </a:p>
          <a:p>
            <a:pPr fontAlgn="base"/>
            <a:r>
              <a:rPr lang="en-US" dirty="0">
                <a:solidFill>
                  <a:schemeClr val="bg2"/>
                </a:solidFill>
              </a:rPr>
              <a:t>They become the sons of Moses and of Aaron and the seed of</a:t>
            </a:r>
            <a:r>
              <a:rPr lang="en-US" baseline="30000" dirty="0">
                <a:solidFill>
                  <a:schemeClr val="bg2"/>
                </a:solidFill>
              </a:rPr>
              <a:t> </a:t>
            </a:r>
            <a:r>
              <a:rPr lang="en-US" dirty="0">
                <a:solidFill>
                  <a:schemeClr val="bg2"/>
                </a:solidFill>
              </a:rPr>
              <a:t>Abraham, and the church and kingdom, and the elect of God.”</a:t>
            </a:r>
          </a:p>
          <a:p>
            <a:pPr fontAlgn="base"/>
            <a:r>
              <a:rPr lang="en-US" dirty="0">
                <a:solidFill>
                  <a:schemeClr val="bg2"/>
                </a:solidFill>
              </a:rPr>
              <a:t>D&amp;C 84:33-34</a:t>
            </a:r>
          </a:p>
        </p:txBody>
      </p:sp>
      <p:sp>
        <p:nvSpPr>
          <p:cNvPr id="6" name="Rectangle 5"/>
          <p:cNvSpPr/>
          <p:nvPr/>
        </p:nvSpPr>
        <p:spPr>
          <a:xfrm>
            <a:off x="5410200" y="990601"/>
            <a:ext cx="3733800" cy="2585323"/>
          </a:xfrm>
          <a:prstGeom prst="rect">
            <a:avLst/>
          </a:prstGeom>
        </p:spPr>
        <p:txBody>
          <a:bodyPr wrap="square">
            <a:spAutoFit/>
          </a:bodyPr>
          <a:lstStyle/>
          <a:p>
            <a:r>
              <a:rPr lang="en-US" dirty="0">
                <a:solidFill>
                  <a:schemeClr val="bg2"/>
                </a:solidFill>
              </a:rPr>
              <a:t>The “sons of Levi” were priesthood holders in ancient Israel. </a:t>
            </a:r>
          </a:p>
          <a:p>
            <a:endParaRPr lang="en-US" dirty="0">
              <a:solidFill>
                <a:schemeClr val="bg2"/>
              </a:solidFill>
            </a:endParaRPr>
          </a:p>
          <a:p>
            <a:r>
              <a:rPr lang="en-US" dirty="0">
                <a:solidFill>
                  <a:schemeClr val="bg2"/>
                </a:solidFill>
              </a:rPr>
              <a:t>They will participate in the “restoration of all things” by once again offering sacrifice D&amp;C 13; 84:31</a:t>
            </a:r>
          </a:p>
          <a:p>
            <a:endParaRPr lang="en-US" dirty="0">
              <a:solidFill>
                <a:schemeClr val="bg2"/>
              </a:solidFill>
            </a:endParaRPr>
          </a:p>
          <a:p>
            <a:r>
              <a:rPr lang="en-US" dirty="0">
                <a:solidFill>
                  <a:schemeClr val="bg2"/>
                </a:solidFill>
              </a:rPr>
              <a:t>Today the phrase can refer to modern-day priesthood holders</a:t>
            </a:r>
          </a:p>
        </p:txBody>
      </p:sp>
      <p:sp>
        <p:nvSpPr>
          <p:cNvPr id="7" name="TextBox 6"/>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Papyrus" pitchFamily="66" charset="0"/>
              </a:rPr>
              <a:t>Priesthood Holders</a:t>
            </a:r>
          </a:p>
        </p:txBody>
      </p:sp>
      <p:sp>
        <p:nvSpPr>
          <p:cNvPr id="8" name="TextBox 7"/>
          <p:cNvSpPr txBox="1"/>
          <p:nvPr/>
        </p:nvSpPr>
        <p:spPr>
          <a:xfrm>
            <a:off x="170329" y="6488668"/>
            <a:ext cx="2362200" cy="369332"/>
          </a:xfrm>
          <a:prstGeom prst="rect">
            <a:avLst/>
          </a:prstGeom>
          <a:noFill/>
        </p:spPr>
        <p:txBody>
          <a:bodyPr wrap="square" rtlCol="0">
            <a:spAutoFit/>
          </a:bodyPr>
          <a:lstStyle/>
          <a:p>
            <a:r>
              <a:rPr lang="en-US" dirty="0">
                <a:solidFill>
                  <a:schemeClr val="bg2"/>
                </a:solidFill>
              </a:rPr>
              <a:t>3 Nephi 24:5-6</a:t>
            </a:r>
          </a:p>
        </p:txBody>
      </p:sp>
      <p:pic>
        <p:nvPicPr>
          <p:cNvPr id="3" name="Picture 2">
            <a:extLst>
              <a:ext uri="{FF2B5EF4-FFF2-40B4-BE49-F238E27FC236}">
                <a16:creationId xmlns:a16="http://schemas.microsoft.com/office/drawing/2014/main" id="{D3E0D4AE-DEEE-4617-AA2E-B407F1F5D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21" y="900953"/>
            <a:ext cx="3952875" cy="3048000"/>
          </a:xfrm>
          <a:prstGeom prst="rect">
            <a:avLst/>
          </a:prstGeom>
        </p:spPr>
      </p:pic>
      <p:pic>
        <p:nvPicPr>
          <p:cNvPr id="11" name="Picture 10">
            <a:extLst>
              <a:ext uri="{FF2B5EF4-FFF2-40B4-BE49-F238E27FC236}">
                <a16:creationId xmlns:a16="http://schemas.microsoft.com/office/drawing/2014/main" id="{841B5E7F-6B75-4616-AFEB-AB4BBEBA2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890" y="3814324"/>
            <a:ext cx="3333750" cy="2667000"/>
          </a:xfrm>
          <a:prstGeom prst="rect">
            <a:avLst/>
          </a:prstGeom>
        </p:spPr>
      </p:pic>
    </p:spTree>
    <p:extLst>
      <p:ext uri="{BB962C8B-B14F-4D97-AF65-F5344CB8AC3E}">
        <p14:creationId xmlns:p14="http://schemas.microsoft.com/office/powerpoint/2010/main" val="30392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6A6B34-D034-4BB3-BC5D-7EF557DA5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6629400" y="5105401"/>
            <a:ext cx="3733800" cy="830997"/>
          </a:xfrm>
          <a:prstGeom prst="rect">
            <a:avLst/>
          </a:prstGeom>
        </p:spPr>
        <p:txBody>
          <a:bodyPr wrap="square">
            <a:spAutoFit/>
          </a:bodyPr>
          <a:lstStyle/>
          <a:p>
            <a:pPr fontAlgn="base"/>
            <a:r>
              <a:rPr lang="en-US" sz="2400" dirty="0">
                <a:solidFill>
                  <a:srgbClr val="FFFF00"/>
                </a:solidFill>
              </a:rPr>
              <a:t>“…therefore ye sons of Jacob are not consumed.”</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Cleansing the Earth by Fire</a:t>
            </a:r>
          </a:p>
        </p:txBody>
      </p:sp>
      <p:sp>
        <p:nvSpPr>
          <p:cNvPr id="8" name="TextBox 7"/>
          <p:cNvSpPr txBox="1"/>
          <p:nvPr/>
        </p:nvSpPr>
        <p:spPr>
          <a:xfrm>
            <a:off x="80682" y="6488668"/>
            <a:ext cx="2362200" cy="369332"/>
          </a:xfrm>
          <a:prstGeom prst="rect">
            <a:avLst/>
          </a:prstGeom>
          <a:noFill/>
        </p:spPr>
        <p:txBody>
          <a:bodyPr wrap="square" rtlCol="0">
            <a:spAutoFit/>
          </a:bodyPr>
          <a:lstStyle/>
          <a:p>
            <a:r>
              <a:rPr lang="en-US" dirty="0">
                <a:solidFill>
                  <a:schemeClr val="bg2"/>
                </a:solidFill>
              </a:rPr>
              <a:t>3 Nephi 24:5-6</a:t>
            </a:r>
          </a:p>
        </p:txBody>
      </p:sp>
      <p:sp>
        <p:nvSpPr>
          <p:cNvPr id="9" name="TextBox 8"/>
          <p:cNvSpPr txBox="1"/>
          <p:nvPr/>
        </p:nvSpPr>
        <p:spPr>
          <a:xfrm>
            <a:off x="1194073" y="838201"/>
            <a:ext cx="3606527" cy="2308324"/>
          </a:xfrm>
          <a:prstGeom prst="rect">
            <a:avLst/>
          </a:prstGeom>
          <a:noFill/>
        </p:spPr>
        <p:txBody>
          <a:bodyPr wrap="square" rtlCol="0">
            <a:spAutoFit/>
          </a:bodyPr>
          <a:lstStyle/>
          <a:p>
            <a:r>
              <a:rPr lang="en-US" dirty="0">
                <a:solidFill>
                  <a:schemeClr val="bg2"/>
                </a:solidFill>
              </a:rPr>
              <a:t>Jesus will be against the:</a:t>
            </a:r>
          </a:p>
          <a:p>
            <a:endParaRPr lang="en-US" dirty="0">
              <a:solidFill>
                <a:schemeClr val="bg2"/>
              </a:solidFill>
            </a:endParaRPr>
          </a:p>
          <a:p>
            <a:r>
              <a:rPr lang="en-US" dirty="0">
                <a:solidFill>
                  <a:schemeClr val="bg2"/>
                </a:solidFill>
              </a:rPr>
              <a:t>Sorcerers</a:t>
            </a:r>
          </a:p>
          <a:p>
            <a:r>
              <a:rPr lang="en-US" dirty="0">
                <a:solidFill>
                  <a:schemeClr val="bg2"/>
                </a:solidFill>
              </a:rPr>
              <a:t>Adulterers</a:t>
            </a:r>
          </a:p>
          <a:p>
            <a:r>
              <a:rPr lang="en-US" dirty="0">
                <a:solidFill>
                  <a:schemeClr val="bg2"/>
                </a:solidFill>
              </a:rPr>
              <a:t>False </a:t>
            </a:r>
            <a:r>
              <a:rPr lang="en-US" dirty="0" err="1">
                <a:solidFill>
                  <a:schemeClr val="bg2"/>
                </a:solidFill>
              </a:rPr>
              <a:t>swearers</a:t>
            </a:r>
            <a:endParaRPr lang="en-US" dirty="0">
              <a:solidFill>
                <a:schemeClr val="bg2"/>
              </a:solidFill>
            </a:endParaRPr>
          </a:p>
          <a:p>
            <a:r>
              <a:rPr lang="en-US" dirty="0">
                <a:solidFill>
                  <a:schemeClr val="bg2"/>
                </a:solidFill>
              </a:rPr>
              <a:t>Those who oppress</a:t>
            </a:r>
          </a:p>
          <a:p>
            <a:r>
              <a:rPr lang="en-US" dirty="0">
                <a:solidFill>
                  <a:schemeClr val="bg2"/>
                </a:solidFill>
              </a:rPr>
              <a:t>Those who turn aside the stranger</a:t>
            </a:r>
          </a:p>
          <a:p>
            <a:r>
              <a:rPr lang="en-US" dirty="0">
                <a:solidFill>
                  <a:schemeClr val="bg2"/>
                </a:solidFill>
              </a:rPr>
              <a:t>Those who fear not me</a:t>
            </a:r>
          </a:p>
        </p:txBody>
      </p:sp>
      <p:sp>
        <p:nvSpPr>
          <p:cNvPr id="10" name="Rectangle 9"/>
          <p:cNvSpPr/>
          <p:nvPr/>
        </p:nvSpPr>
        <p:spPr>
          <a:xfrm>
            <a:off x="5638800" y="1066801"/>
            <a:ext cx="4572000" cy="1200329"/>
          </a:xfrm>
          <a:prstGeom prst="rect">
            <a:avLst/>
          </a:prstGeom>
        </p:spPr>
        <p:txBody>
          <a:bodyPr>
            <a:spAutoFit/>
          </a:bodyPr>
          <a:lstStyle/>
          <a:p>
            <a:r>
              <a:rPr lang="en-US" dirty="0">
                <a:solidFill>
                  <a:schemeClr val="bg2"/>
                </a:solidFill>
              </a:rPr>
              <a:t>“Yea, I tell thee, that thou </a:t>
            </a:r>
            <a:r>
              <a:rPr lang="en-US" dirty="0" err="1">
                <a:solidFill>
                  <a:schemeClr val="bg2"/>
                </a:solidFill>
              </a:rPr>
              <a:t>mayest</a:t>
            </a:r>
            <a:r>
              <a:rPr lang="en-US" dirty="0">
                <a:solidFill>
                  <a:schemeClr val="bg2"/>
                </a:solidFill>
              </a:rPr>
              <a:t> know that there is none else save God that </a:t>
            </a:r>
            <a:r>
              <a:rPr lang="en-US" dirty="0" err="1">
                <a:solidFill>
                  <a:schemeClr val="bg2"/>
                </a:solidFill>
              </a:rPr>
              <a:t>knowest</a:t>
            </a:r>
            <a:r>
              <a:rPr lang="en-US" dirty="0">
                <a:solidFill>
                  <a:schemeClr val="bg2"/>
                </a:solidFill>
              </a:rPr>
              <a:t> thy thoughts and the intents of thy</a:t>
            </a:r>
            <a:r>
              <a:rPr lang="en-US" baseline="30000" dirty="0">
                <a:solidFill>
                  <a:schemeClr val="bg2"/>
                </a:solidFill>
              </a:rPr>
              <a:t> </a:t>
            </a:r>
            <a:r>
              <a:rPr lang="en-US" dirty="0">
                <a:solidFill>
                  <a:schemeClr val="bg2"/>
                </a:solidFill>
              </a:rPr>
              <a:t>heart.”</a:t>
            </a:r>
          </a:p>
          <a:p>
            <a:r>
              <a:rPr lang="en-US" dirty="0">
                <a:solidFill>
                  <a:schemeClr val="bg2"/>
                </a:solidFill>
              </a:rPr>
              <a:t>D&amp;C 6:16</a:t>
            </a:r>
          </a:p>
        </p:txBody>
      </p:sp>
      <p:pic>
        <p:nvPicPr>
          <p:cNvPr id="3" name="Picture 2">
            <a:extLst>
              <a:ext uri="{FF2B5EF4-FFF2-40B4-BE49-F238E27FC236}">
                <a16:creationId xmlns:a16="http://schemas.microsoft.com/office/drawing/2014/main" id="{497C12CA-24E6-47F3-ADA7-12E36E2F4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3" y="3444688"/>
            <a:ext cx="2073089" cy="2727749"/>
          </a:xfrm>
          <a:prstGeom prst="rect">
            <a:avLst/>
          </a:prstGeom>
        </p:spPr>
      </p:pic>
      <p:pic>
        <p:nvPicPr>
          <p:cNvPr id="11" name="Picture 10">
            <a:extLst>
              <a:ext uri="{FF2B5EF4-FFF2-40B4-BE49-F238E27FC236}">
                <a16:creationId xmlns:a16="http://schemas.microsoft.com/office/drawing/2014/main" id="{E7CB3ACB-F55B-4A72-B75C-27AD51E31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0" y="3045294"/>
            <a:ext cx="2324100" cy="1552575"/>
          </a:xfrm>
          <a:prstGeom prst="rect">
            <a:avLst/>
          </a:prstGeom>
        </p:spPr>
      </p:pic>
      <p:pic>
        <p:nvPicPr>
          <p:cNvPr id="14" name="Picture 13">
            <a:extLst>
              <a:ext uri="{FF2B5EF4-FFF2-40B4-BE49-F238E27FC236}">
                <a16:creationId xmlns:a16="http://schemas.microsoft.com/office/drawing/2014/main" id="{8A211A2C-F4B0-4780-B9D2-C289FF06A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704" y="2303332"/>
            <a:ext cx="3606527" cy="2250740"/>
          </a:xfrm>
          <a:prstGeom prst="rect">
            <a:avLst/>
          </a:prstGeom>
        </p:spPr>
      </p:pic>
      <p:pic>
        <p:nvPicPr>
          <p:cNvPr id="16" name="Picture 15">
            <a:extLst>
              <a:ext uri="{FF2B5EF4-FFF2-40B4-BE49-F238E27FC236}">
                <a16:creationId xmlns:a16="http://schemas.microsoft.com/office/drawing/2014/main" id="{B01EA587-8E8E-4A04-B33D-5721DCE440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233" y="5053377"/>
            <a:ext cx="2171700" cy="1524000"/>
          </a:xfrm>
          <a:prstGeom prst="rect">
            <a:avLst/>
          </a:prstGeom>
        </p:spPr>
      </p:pic>
    </p:spTree>
    <p:extLst>
      <p:ext uri="{BB962C8B-B14F-4D97-AF65-F5344CB8AC3E}">
        <p14:creationId xmlns:p14="http://schemas.microsoft.com/office/powerpoint/2010/main" val="14744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2F87A3-B0D3-4B31-94E9-02765692F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Sons of Jacob</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chemeClr val="bg2"/>
                </a:solidFill>
              </a:rPr>
              <a:t>3 Nephi 24:6</a:t>
            </a:r>
          </a:p>
        </p:txBody>
      </p:sp>
      <p:sp>
        <p:nvSpPr>
          <p:cNvPr id="9" name="TextBox 8"/>
          <p:cNvSpPr txBox="1"/>
          <p:nvPr/>
        </p:nvSpPr>
        <p:spPr>
          <a:xfrm>
            <a:off x="6723529" y="3564791"/>
            <a:ext cx="5360894" cy="3293209"/>
          </a:xfrm>
          <a:prstGeom prst="rect">
            <a:avLst/>
          </a:prstGeom>
          <a:noFill/>
        </p:spPr>
        <p:txBody>
          <a:bodyPr wrap="square" rtlCol="0">
            <a:spAutoFit/>
          </a:bodyPr>
          <a:lstStyle/>
          <a:p>
            <a:r>
              <a:rPr lang="en-US" sz="1600" dirty="0">
                <a:solidFill>
                  <a:schemeClr val="bg2"/>
                </a:solidFill>
              </a:rPr>
              <a:t>“That all the ends of the earth may know that we, thy servants, have heard thy voice, and that thou hast sent us; that from among all these, </a:t>
            </a:r>
            <a:r>
              <a:rPr lang="en-US" sz="1600" i="1" dirty="0">
                <a:solidFill>
                  <a:srgbClr val="FFFF00"/>
                </a:solidFill>
              </a:rPr>
              <a:t>thy servants, the sons of Jacob, may gather out the righteous</a:t>
            </a:r>
            <a:r>
              <a:rPr lang="en-US" sz="1600" i="1" dirty="0">
                <a:solidFill>
                  <a:schemeClr val="bg2"/>
                </a:solidFill>
              </a:rPr>
              <a:t>.</a:t>
            </a:r>
            <a:r>
              <a:rPr lang="en-US" sz="1600" dirty="0">
                <a:solidFill>
                  <a:schemeClr val="bg2"/>
                </a:solidFill>
              </a:rPr>
              <a:t> … Now these words, O Lord, we have spoken before thee, concerning the revelations and commandments which thou hast given </a:t>
            </a:r>
            <a:r>
              <a:rPr lang="en-US" sz="1600" i="1" dirty="0">
                <a:solidFill>
                  <a:schemeClr val="bg2"/>
                </a:solidFill>
              </a:rPr>
              <a:t>unto us, who are identified with the Gentiles.</a:t>
            </a:r>
            <a:r>
              <a:rPr lang="en-US" sz="1600" dirty="0">
                <a:solidFill>
                  <a:schemeClr val="bg2"/>
                </a:solidFill>
              </a:rPr>
              <a:t> … And may all the scattered remnants of Israel, who have been driven to the ends of the earth, come to a knowledge of the truth, believe in the Messiah, and be redeemed from oppression, and rejoice before thee.”</a:t>
            </a:r>
            <a:r>
              <a:rPr lang="en-US" sz="1600" i="1" dirty="0">
                <a:solidFill>
                  <a:schemeClr val="bg2"/>
                </a:solidFill>
              </a:rPr>
              <a:t> </a:t>
            </a:r>
          </a:p>
          <a:p>
            <a:r>
              <a:rPr lang="en-US" sz="1600" i="1" dirty="0">
                <a:solidFill>
                  <a:schemeClr val="bg2"/>
                </a:solidFill>
              </a:rPr>
              <a:t>Doctrine and Covenants 109:57–58, 60, 67:</a:t>
            </a:r>
            <a:r>
              <a:rPr lang="en-US" sz="1600" dirty="0">
                <a:solidFill>
                  <a:schemeClr val="bg2"/>
                </a:solidFill>
              </a:rPr>
              <a:t> </a:t>
            </a:r>
          </a:p>
          <a:p>
            <a:endParaRPr lang="en-US" sz="1600" dirty="0">
              <a:solidFill>
                <a:schemeClr val="bg2"/>
              </a:solidFill>
            </a:endParaRPr>
          </a:p>
        </p:txBody>
      </p:sp>
      <p:sp>
        <p:nvSpPr>
          <p:cNvPr id="10" name="Rectangle 9"/>
          <p:cNvSpPr/>
          <p:nvPr/>
        </p:nvSpPr>
        <p:spPr>
          <a:xfrm>
            <a:off x="510988" y="914401"/>
            <a:ext cx="6320118" cy="3046988"/>
          </a:xfrm>
          <a:prstGeom prst="rect">
            <a:avLst/>
          </a:prstGeom>
        </p:spPr>
        <p:txBody>
          <a:bodyPr wrap="square">
            <a:spAutoFit/>
          </a:bodyPr>
          <a:lstStyle/>
          <a:p>
            <a:r>
              <a:rPr lang="en-US" sz="1600" dirty="0">
                <a:solidFill>
                  <a:schemeClr val="bg2"/>
                </a:solidFill>
              </a:rPr>
              <a:t>“Every person who embraces the gospel becomes of the house of Israel. In other words, they become members of the chosen lineage, or Abraham’s children through Isaac and Jacob unto whom the promises were made. </a:t>
            </a:r>
          </a:p>
          <a:p>
            <a:endParaRPr lang="en-US" sz="1600" dirty="0">
              <a:solidFill>
                <a:schemeClr val="bg2"/>
              </a:solidFill>
            </a:endParaRPr>
          </a:p>
          <a:p>
            <a:r>
              <a:rPr lang="en-US" sz="1600" dirty="0">
                <a:solidFill>
                  <a:schemeClr val="bg2"/>
                </a:solidFill>
              </a:rPr>
              <a:t>The great majority of those who become members of the Church are literal descendants of Abraham through Ephraim, son of Joseph. </a:t>
            </a:r>
          </a:p>
          <a:p>
            <a:endParaRPr lang="en-US" sz="1600" dirty="0">
              <a:solidFill>
                <a:schemeClr val="bg2"/>
              </a:solidFill>
            </a:endParaRPr>
          </a:p>
          <a:p>
            <a:r>
              <a:rPr lang="en-US" sz="1600" dirty="0">
                <a:solidFill>
                  <a:schemeClr val="bg2"/>
                </a:solidFill>
              </a:rPr>
              <a:t>Those who are not literal descendants of Abraham and Israel must become such, and when they are baptized and confirmed they are grafted into the tree and are entitled to all the rights and privileges as heirs.” </a:t>
            </a:r>
          </a:p>
          <a:p>
            <a:r>
              <a:rPr lang="en-US" sz="1600" dirty="0">
                <a:solidFill>
                  <a:schemeClr val="bg2"/>
                </a:solidFill>
              </a:rPr>
              <a:t>Joseph Fielding Smith</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A124850-882F-4474-B01E-7CF39F961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26" y="4034118"/>
            <a:ext cx="6159951" cy="2335145"/>
          </a:xfrm>
          <a:prstGeom prst="rect">
            <a:avLst/>
          </a:prstGeom>
        </p:spPr>
      </p:pic>
      <p:pic>
        <p:nvPicPr>
          <p:cNvPr id="16" name="Picture 15" descr="Joseph Fielding Smith.jpg">
            <a:extLst>
              <a:ext uri="{FF2B5EF4-FFF2-40B4-BE49-F238E27FC236}">
                <a16:creationId xmlns:a16="http://schemas.microsoft.com/office/drawing/2014/main" id="{D3BC1ECC-DA7C-4C58-9D42-72302E3C677B}"/>
              </a:ext>
            </a:extLst>
          </p:cNvPr>
          <p:cNvPicPr>
            <a:picLocks noChangeAspect="1"/>
          </p:cNvPicPr>
          <p:nvPr/>
        </p:nvPicPr>
        <p:blipFill>
          <a:blip r:embed="rId4" cstate="print"/>
          <a:stretch>
            <a:fillRect/>
          </a:stretch>
        </p:blipFill>
        <p:spPr>
          <a:xfrm>
            <a:off x="296145" y="134470"/>
            <a:ext cx="582611" cy="735107"/>
          </a:xfrm>
          <a:prstGeom prst="rect">
            <a:avLst/>
          </a:prstGeom>
        </p:spPr>
      </p:pic>
      <p:grpSp>
        <p:nvGrpSpPr>
          <p:cNvPr id="15" name="Group 14">
            <a:extLst>
              <a:ext uri="{FF2B5EF4-FFF2-40B4-BE49-F238E27FC236}">
                <a16:creationId xmlns:a16="http://schemas.microsoft.com/office/drawing/2014/main" id="{7CF05DA3-9662-CBF1-878B-CE7D66F7E0D5}"/>
              </a:ext>
            </a:extLst>
          </p:cNvPr>
          <p:cNvGrpSpPr/>
          <p:nvPr/>
        </p:nvGrpSpPr>
        <p:grpSpPr>
          <a:xfrm>
            <a:off x="7184523" y="762224"/>
            <a:ext cx="2619906" cy="2802566"/>
            <a:chOff x="5610919" y="397834"/>
            <a:chExt cx="4448691" cy="4758854"/>
          </a:xfrm>
        </p:grpSpPr>
        <p:pic>
          <p:nvPicPr>
            <p:cNvPr id="4" name="Picture 3">
              <a:extLst>
                <a:ext uri="{FF2B5EF4-FFF2-40B4-BE49-F238E27FC236}">
                  <a16:creationId xmlns:a16="http://schemas.microsoft.com/office/drawing/2014/main" id="{855EEFC7-8AA9-01E1-8AEE-BC838022BADD}"/>
                </a:ext>
              </a:extLst>
            </p:cNvPr>
            <p:cNvPicPr>
              <a:picLocks noChangeAspect="1"/>
            </p:cNvPicPr>
            <p:nvPr/>
          </p:nvPicPr>
          <p:blipFill rotWithShape="1">
            <a:blip r:embed="rId5"/>
            <a:srcRect l="6432" t="3376" r="16763"/>
            <a:stretch/>
          </p:blipFill>
          <p:spPr>
            <a:xfrm>
              <a:off x="5610919" y="397834"/>
              <a:ext cx="4448549" cy="4758854"/>
            </a:xfrm>
            <a:prstGeom prst="rect">
              <a:avLst/>
            </a:prstGeom>
          </p:spPr>
        </p:pic>
        <p:sp>
          <p:nvSpPr>
            <p:cNvPr id="5" name="TextBox 4">
              <a:extLst>
                <a:ext uri="{FF2B5EF4-FFF2-40B4-BE49-F238E27FC236}">
                  <a16:creationId xmlns:a16="http://schemas.microsoft.com/office/drawing/2014/main" id="{F37EC43F-E336-451B-E451-3AB633205C58}"/>
                </a:ext>
              </a:extLst>
            </p:cNvPr>
            <p:cNvSpPr txBox="1"/>
            <p:nvPr/>
          </p:nvSpPr>
          <p:spPr>
            <a:xfrm>
              <a:off x="6866335" y="4530235"/>
              <a:ext cx="2346792" cy="574876"/>
            </a:xfrm>
            <a:prstGeom prst="rect">
              <a:avLst/>
            </a:prstGeom>
            <a:noFill/>
          </p:spPr>
          <p:txBody>
            <a:bodyPr wrap="square" rtlCol="0">
              <a:spAutoFit/>
            </a:bodyPr>
            <a:lstStyle/>
            <a:p>
              <a:pPr algn="ctr"/>
              <a:r>
                <a:rPr lang="en-US" sz="1600" b="1" dirty="0">
                  <a:solidFill>
                    <a:schemeClr val="bg1"/>
                  </a:solidFill>
                </a:rPr>
                <a:t>YAH’SHUA</a:t>
              </a:r>
            </a:p>
          </p:txBody>
        </p:sp>
        <p:sp>
          <p:nvSpPr>
            <p:cNvPr id="12" name="TextBox 11">
              <a:extLst>
                <a:ext uri="{FF2B5EF4-FFF2-40B4-BE49-F238E27FC236}">
                  <a16:creationId xmlns:a16="http://schemas.microsoft.com/office/drawing/2014/main" id="{3694EA0E-EEEE-DA22-544A-38229E6BF308}"/>
                </a:ext>
              </a:extLst>
            </p:cNvPr>
            <p:cNvSpPr txBox="1"/>
            <p:nvPr/>
          </p:nvSpPr>
          <p:spPr>
            <a:xfrm>
              <a:off x="5773638" y="1273407"/>
              <a:ext cx="1552353" cy="574876"/>
            </a:xfrm>
            <a:prstGeom prst="rect">
              <a:avLst/>
            </a:prstGeom>
            <a:noFill/>
          </p:spPr>
          <p:txBody>
            <a:bodyPr wrap="square" rtlCol="0">
              <a:spAutoFit/>
            </a:bodyPr>
            <a:lstStyle/>
            <a:p>
              <a:pPr algn="ctr"/>
              <a:r>
                <a:rPr lang="en-US" sz="1600" b="1" dirty="0">
                  <a:solidFill>
                    <a:schemeClr val="bg1"/>
                  </a:solidFill>
                </a:rPr>
                <a:t>Ephraim</a:t>
              </a:r>
            </a:p>
          </p:txBody>
        </p:sp>
        <p:sp>
          <p:nvSpPr>
            <p:cNvPr id="13" name="TextBox 12">
              <a:extLst>
                <a:ext uri="{FF2B5EF4-FFF2-40B4-BE49-F238E27FC236}">
                  <a16:creationId xmlns:a16="http://schemas.microsoft.com/office/drawing/2014/main" id="{D32FBD26-F08A-0952-E2BA-65393119C1A0}"/>
                </a:ext>
              </a:extLst>
            </p:cNvPr>
            <p:cNvSpPr txBox="1"/>
            <p:nvPr/>
          </p:nvSpPr>
          <p:spPr>
            <a:xfrm>
              <a:off x="8507257" y="1244547"/>
              <a:ext cx="1552353" cy="574876"/>
            </a:xfrm>
            <a:prstGeom prst="rect">
              <a:avLst/>
            </a:prstGeom>
            <a:noFill/>
          </p:spPr>
          <p:txBody>
            <a:bodyPr wrap="square" rtlCol="0">
              <a:spAutoFit/>
            </a:bodyPr>
            <a:lstStyle/>
            <a:p>
              <a:pPr algn="ctr"/>
              <a:r>
                <a:rPr lang="en-US" sz="1600" b="1" dirty="0">
                  <a:solidFill>
                    <a:schemeClr val="bg1"/>
                  </a:solidFill>
                </a:rPr>
                <a:t>Judah</a:t>
              </a:r>
            </a:p>
          </p:txBody>
        </p:sp>
        <p:sp>
          <p:nvSpPr>
            <p:cNvPr id="14" name="TextBox 13">
              <a:extLst>
                <a:ext uri="{FF2B5EF4-FFF2-40B4-BE49-F238E27FC236}">
                  <a16:creationId xmlns:a16="http://schemas.microsoft.com/office/drawing/2014/main" id="{EAEB4BCD-FF0E-75EF-28AD-17AEA39A13B3}"/>
                </a:ext>
              </a:extLst>
            </p:cNvPr>
            <p:cNvSpPr txBox="1"/>
            <p:nvPr/>
          </p:nvSpPr>
          <p:spPr>
            <a:xfrm>
              <a:off x="7123229" y="3095082"/>
              <a:ext cx="1833005" cy="1411062"/>
            </a:xfrm>
            <a:prstGeom prst="rect">
              <a:avLst/>
            </a:prstGeom>
            <a:noFill/>
          </p:spPr>
          <p:txBody>
            <a:bodyPr wrap="square" rtlCol="0">
              <a:spAutoFit/>
            </a:bodyPr>
            <a:lstStyle/>
            <a:p>
              <a:pPr algn="ctr"/>
              <a:r>
                <a:rPr lang="en-US" sz="1600" b="1" dirty="0">
                  <a:solidFill>
                    <a:schemeClr val="bg1"/>
                  </a:solidFill>
                </a:rPr>
                <a:t>Jacob</a:t>
              </a:r>
            </a:p>
            <a:p>
              <a:pPr algn="ctr"/>
              <a:r>
                <a:rPr lang="en-US" sz="1600" b="1" dirty="0">
                  <a:solidFill>
                    <a:schemeClr val="bg1"/>
                  </a:solidFill>
                </a:rPr>
                <a:t>Issac</a:t>
              </a:r>
            </a:p>
            <a:p>
              <a:pPr algn="ctr"/>
              <a:r>
                <a:rPr lang="en-US" sz="1600" b="1" dirty="0">
                  <a:solidFill>
                    <a:schemeClr val="bg1"/>
                  </a:solidFill>
                </a:rPr>
                <a:t>Abraham</a:t>
              </a:r>
            </a:p>
          </p:txBody>
        </p:sp>
      </p:grpSp>
    </p:spTree>
    <p:extLst>
      <p:ext uri="{BB962C8B-B14F-4D97-AF65-F5344CB8AC3E}">
        <p14:creationId xmlns:p14="http://schemas.microsoft.com/office/powerpoint/2010/main" val="24810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BE9F38A0-D4EF-41FD-9BBB-6BFDE3304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936377" y="1223682"/>
            <a:ext cx="8462682" cy="523220"/>
          </a:xfrm>
          <a:prstGeom prst="rect">
            <a:avLst/>
          </a:prstGeom>
          <a:noFill/>
        </p:spPr>
        <p:txBody>
          <a:bodyPr wrap="square" rtlCol="0">
            <a:spAutoFit/>
          </a:bodyPr>
          <a:lstStyle/>
          <a:p>
            <a:pPr algn="ctr"/>
            <a:r>
              <a:rPr lang="en-US" sz="2800" dirty="0">
                <a:solidFill>
                  <a:schemeClr val="bg2"/>
                </a:solidFill>
              </a:rPr>
              <a:t>No Longer Keeping Covenants</a:t>
            </a:r>
          </a:p>
        </p:txBody>
      </p:sp>
      <p:sp>
        <p:nvSpPr>
          <p:cNvPr id="6" name="TextBox 5"/>
          <p:cNvSpPr txBox="1"/>
          <p:nvPr/>
        </p:nvSpPr>
        <p:spPr>
          <a:xfrm>
            <a:off x="1524000" y="0"/>
            <a:ext cx="9144000" cy="1107996"/>
          </a:xfrm>
          <a:prstGeom prst="rect">
            <a:avLst/>
          </a:prstGeom>
          <a:noFill/>
        </p:spPr>
        <p:txBody>
          <a:bodyPr wrap="square" rtlCol="0">
            <a:spAutoFit/>
          </a:bodyPr>
          <a:lstStyle/>
          <a:p>
            <a:pPr algn="ctr"/>
            <a:r>
              <a:rPr lang="en-US" sz="6600" dirty="0">
                <a:solidFill>
                  <a:schemeClr val="bg2"/>
                </a:solidFill>
                <a:latin typeface="Papyrus" pitchFamily="66" charset="0"/>
              </a:rPr>
              <a:t>Gone Away</a:t>
            </a:r>
            <a:endParaRPr lang="en-US" sz="2400" dirty="0">
              <a:solidFill>
                <a:schemeClr val="bg2"/>
              </a:solidFill>
              <a:latin typeface="Papyrus" pitchFamily="66" charset="0"/>
            </a:endParaRPr>
          </a:p>
        </p:txBody>
      </p:sp>
      <p:sp>
        <p:nvSpPr>
          <p:cNvPr id="41" name="TextBox 40"/>
          <p:cNvSpPr txBox="1"/>
          <p:nvPr/>
        </p:nvSpPr>
        <p:spPr>
          <a:xfrm>
            <a:off x="815787" y="3198621"/>
            <a:ext cx="4607860" cy="923330"/>
          </a:xfrm>
          <a:prstGeom prst="rect">
            <a:avLst/>
          </a:prstGeom>
          <a:noFill/>
        </p:spPr>
        <p:txBody>
          <a:bodyPr wrap="square" rtlCol="0">
            <a:spAutoFit/>
          </a:bodyPr>
          <a:lstStyle/>
          <a:p>
            <a:r>
              <a:rPr lang="en-US" dirty="0">
                <a:solidFill>
                  <a:schemeClr val="bg1"/>
                </a:solidFill>
              </a:rPr>
              <a:t>Those who drift away from the teachings of Christ = They were no longer keeping the covenants and ordinances of the gospel.</a:t>
            </a:r>
          </a:p>
        </p:txBody>
      </p:sp>
      <p:grpSp>
        <p:nvGrpSpPr>
          <p:cNvPr id="44" name="Group 43">
            <a:extLst>
              <a:ext uri="{FF2B5EF4-FFF2-40B4-BE49-F238E27FC236}">
                <a16:creationId xmlns:a16="http://schemas.microsoft.com/office/drawing/2014/main" id="{24FA0DEE-5658-41C4-8DB9-5F61EC6E299E}"/>
              </a:ext>
            </a:extLst>
          </p:cNvPr>
          <p:cNvGrpSpPr/>
          <p:nvPr/>
        </p:nvGrpSpPr>
        <p:grpSpPr>
          <a:xfrm>
            <a:off x="5369858" y="2088776"/>
            <a:ext cx="6140823" cy="4217663"/>
            <a:chOff x="5450542" y="1566371"/>
            <a:chExt cx="4957482" cy="2933093"/>
          </a:xfrm>
        </p:grpSpPr>
        <p:pic>
          <p:nvPicPr>
            <p:cNvPr id="5" name="Picture 4">
              <a:extLst>
                <a:ext uri="{FF2B5EF4-FFF2-40B4-BE49-F238E27FC236}">
                  <a16:creationId xmlns:a16="http://schemas.microsoft.com/office/drawing/2014/main" id="{7F4ECA4E-BFB1-4433-B12E-0FD2C7ED2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223" y="1566371"/>
              <a:ext cx="4882801" cy="2784723"/>
            </a:xfrm>
            <a:prstGeom prst="rect">
              <a:avLst/>
            </a:prstGeom>
          </p:spPr>
        </p:pic>
        <p:sp>
          <p:nvSpPr>
            <p:cNvPr id="43" name="Rectangle 42">
              <a:extLst>
                <a:ext uri="{FF2B5EF4-FFF2-40B4-BE49-F238E27FC236}">
                  <a16:creationId xmlns:a16="http://schemas.microsoft.com/office/drawing/2014/main" id="{56DFD5CA-571B-4A84-AEA5-4B149E9E5904}"/>
                </a:ext>
              </a:extLst>
            </p:cNvPr>
            <p:cNvSpPr/>
            <p:nvPr/>
          </p:nvSpPr>
          <p:spPr>
            <a:xfrm>
              <a:off x="5450542" y="4338936"/>
              <a:ext cx="1210235" cy="160528"/>
            </a:xfrm>
            <a:prstGeom prst="rect">
              <a:avLst/>
            </a:prstGeom>
          </p:spPr>
          <p:txBody>
            <a:bodyPr wrap="square">
              <a:spAutoFit/>
            </a:bodyPr>
            <a:lstStyle/>
            <a:p>
              <a:r>
                <a:rPr lang="en-US" sz="900" dirty="0">
                  <a:solidFill>
                    <a:schemeClr val="bg1"/>
                  </a:solidFill>
                  <a:latin typeface="Abadi" panose="020B0604020104020204" pitchFamily="34" charset="0"/>
                </a:rPr>
                <a:t>Robin Reith Mayr</a:t>
              </a:r>
              <a:endParaRPr lang="en-US" sz="900" dirty="0">
                <a:solidFill>
                  <a:schemeClr val="bg1"/>
                </a:solidFill>
              </a:endParaRPr>
            </a:p>
          </p:txBody>
        </p:sp>
      </p:grpSp>
      <p:sp>
        <p:nvSpPr>
          <p:cNvPr id="58" name="TextBox 57">
            <a:extLst>
              <a:ext uri="{FF2B5EF4-FFF2-40B4-BE49-F238E27FC236}">
                <a16:creationId xmlns:a16="http://schemas.microsoft.com/office/drawing/2014/main" id="{1B27F906-B927-4C33-99C5-4A1A6DD3F5D2}"/>
              </a:ext>
            </a:extLst>
          </p:cNvPr>
          <p:cNvSpPr txBox="1"/>
          <p:nvPr/>
        </p:nvSpPr>
        <p:spPr>
          <a:xfrm>
            <a:off x="62753" y="6425915"/>
            <a:ext cx="2362200" cy="369332"/>
          </a:xfrm>
          <a:prstGeom prst="rect">
            <a:avLst/>
          </a:prstGeom>
          <a:noFill/>
        </p:spPr>
        <p:txBody>
          <a:bodyPr wrap="square" rtlCol="0">
            <a:spAutoFit/>
          </a:bodyPr>
          <a:lstStyle/>
          <a:p>
            <a:r>
              <a:rPr lang="en-US" dirty="0">
                <a:solidFill>
                  <a:schemeClr val="bg2"/>
                </a:solidFill>
              </a:rPr>
              <a:t>3 Nephi 24:7</a:t>
            </a:r>
          </a:p>
        </p:txBody>
      </p:sp>
    </p:spTree>
    <p:extLst>
      <p:ext uri="{BB962C8B-B14F-4D97-AF65-F5344CB8AC3E}">
        <p14:creationId xmlns:p14="http://schemas.microsoft.com/office/powerpoint/2010/main" val="1547597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18D80A-CF82-4E01-9A1F-8A4022835D72}"/>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3">
            <a:extLst>
              <a:ext uri="{FF2B5EF4-FFF2-40B4-BE49-F238E27FC236}">
                <a16:creationId xmlns:a16="http://schemas.microsoft.com/office/drawing/2014/main" id="{02E5959E-E974-40C2-91F9-93015F79CAFF}"/>
              </a:ext>
            </a:extLst>
          </p:cNvPr>
          <p:cNvGrpSpPr/>
          <p:nvPr/>
        </p:nvGrpSpPr>
        <p:grpSpPr>
          <a:xfrm>
            <a:off x="519952" y="470639"/>
            <a:ext cx="2031972" cy="2301261"/>
            <a:chOff x="71718" y="1120588"/>
            <a:chExt cx="3070535" cy="4572000"/>
          </a:xfrm>
        </p:grpSpPr>
        <p:grpSp>
          <p:nvGrpSpPr>
            <p:cNvPr id="11" name="Group 13">
              <a:extLst>
                <a:ext uri="{FF2B5EF4-FFF2-40B4-BE49-F238E27FC236}">
                  <a16:creationId xmlns:a16="http://schemas.microsoft.com/office/drawing/2014/main" id="{4600A3DD-8991-4680-89EC-D771EC23FB7A}"/>
                </a:ext>
              </a:extLst>
            </p:cNvPr>
            <p:cNvGrpSpPr/>
            <p:nvPr/>
          </p:nvGrpSpPr>
          <p:grpSpPr>
            <a:xfrm>
              <a:off x="71718" y="1120588"/>
              <a:ext cx="3048000" cy="4572000"/>
              <a:chOff x="838200" y="1066800"/>
              <a:chExt cx="2438400" cy="3352800"/>
            </a:xfrm>
          </p:grpSpPr>
          <p:sp>
            <p:nvSpPr>
              <p:cNvPr id="14" name="Rounded Rectangle 61">
                <a:extLst>
                  <a:ext uri="{FF2B5EF4-FFF2-40B4-BE49-F238E27FC236}">
                    <a16:creationId xmlns:a16="http://schemas.microsoft.com/office/drawing/2014/main" id="{3BD1DA44-6A08-458F-BEDD-39D9FA8587C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C2853CB0-6F8B-46B0-B55E-E1411FFB40F5}"/>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E44FE751-3A56-41AD-A8DF-6F894FC7078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365E3CA7-CE33-4013-A795-8A9FCAB86F4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5">
                <a:extLst>
                  <a:ext uri="{FF2B5EF4-FFF2-40B4-BE49-F238E27FC236}">
                    <a16:creationId xmlns:a16="http://schemas.microsoft.com/office/drawing/2014/main" id="{0EC39F72-910F-4BA4-AFAA-7494CD32536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6">
                <a:extLst>
                  <a:ext uri="{FF2B5EF4-FFF2-40B4-BE49-F238E27FC236}">
                    <a16:creationId xmlns:a16="http://schemas.microsoft.com/office/drawing/2014/main" id="{45E8878D-8843-4AE7-86A5-7A961F30802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7">
                <a:extLst>
                  <a:ext uri="{FF2B5EF4-FFF2-40B4-BE49-F238E27FC236}">
                    <a16:creationId xmlns:a16="http://schemas.microsoft.com/office/drawing/2014/main" id="{943DCC93-A023-4D30-B0CE-C26F2EE694AA}"/>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laque 8">
                <a:extLst>
                  <a:ext uri="{FF2B5EF4-FFF2-40B4-BE49-F238E27FC236}">
                    <a16:creationId xmlns:a16="http://schemas.microsoft.com/office/drawing/2014/main" id="{3BC8702D-FE93-4CD7-9AD2-0A29E2A94FA8}"/>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9">
                <a:extLst>
                  <a:ext uri="{FF2B5EF4-FFF2-40B4-BE49-F238E27FC236}">
                    <a16:creationId xmlns:a16="http://schemas.microsoft.com/office/drawing/2014/main" id="{665F3DB7-3FC1-4399-8ED4-A4F54083C97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10">
                <a:extLst>
                  <a:ext uri="{FF2B5EF4-FFF2-40B4-BE49-F238E27FC236}">
                    <a16:creationId xmlns:a16="http://schemas.microsoft.com/office/drawing/2014/main" id="{A818165E-FCC8-4832-A242-F53B9C8E6F8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A0F87CA3-90F0-4CCE-9D98-5110F303A0E8}"/>
                </a:ext>
              </a:extLst>
            </p:cNvPr>
            <p:cNvSpPr txBox="1"/>
            <p:nvPr/>
          </p:nvSpPr>
          <p:spPr>
            <a:xfrm>
              <a:off x="762598" y="1254182"/>
              <a:ext cx="2379655" cy="4035708"/>
            </a:xfrm>
            <a:prstGeom prst="rect">
              <a:avLst/>
            </a:prstGeom>
            <a:noFill/>
          </p:spPr>
          <p:txBody>
            <a:bodyPr wrap="square" rtlCol="0">
              <a:spAutoFit/>
            </a:bodyPr>
            <a:lstStyle/>
            <a:p>
              <a:pPr algn="ctr"/>
              <a:r>
                <a:rPr lang="en-US" b="1" dirty="0"/>
                <a:t>As we prayerfully partake of the sacrament, we can be filled with the Holy Ghost</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94EBBEA3-536E-4A28-BA5C-FD6167FEE7D4}"/>
              </a:ext>
            </a:extLst>
          </p:cNvPr>
          <p:cNvSpPr/>
          <p:nvPr/>
        </p:nvSpPr>
        <p:spPr>
          <a:xfrm>
            <a:off x="3603812" y="807748"/>
            <a:ext cx="6096000" cy="1477328"/>
          </a:xfrm>
          <a:prstGeom prst="rect">
            <a:avLst/>
          </a:prstGeom>
        </p:spPr>
        <p:txBody>
          <a:bodyPr>
            <a:spAutoFit/>
          </a:bodyPr>
          <a:lstStyle/>
          <a:p>
            <a:r>
              <a:rPr lang="en-US" dirty="0">
                <a:latin typeface="Abadi" panose="020B0604020104020204" pitchFamily="34" charset="0"/>
              </a:rPr>
              <a:t>“[The period before sacrament meeting begins] is not a time for conversation or transmission of messages but a period of prayerful meditation as leaders and members prepare spiritually for the sacrament.” </a:t>
            </a:r>
          </a:p>
          <a:p>
            <a:r>
              <a:rPr lang="en-US" dirty="0">
                <a:latin typeface="Abadi" panose="020B0604020104020204" pitchFamily="34" charset="0"/>
              </a:rPr>
              <a:t>Russell M. Nelson</a:t>
            </a:r>
            <a:endParaRPr lang="en-US" dirty="0"/>
          </a:p>
        </p:txBody>
      </p:sp>
      <p:pic>
        <p:nvPicPr>
          <p:cNvPr id="24" name="Picture 23">
            <a:extLst>
              <a:ext uri="{FF2B5EF4-FFF2-40B4-BE49-F238E27FC236}">
                <a16:creationId xmlns:a16="http://schemas.microsoft.com/office/drawing/2014/main" id="{CBCC8F7C-0AB0-4045-AC56-CC138510C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091" y="525276"/>
            <a:ext cx="1320533" cy="1653148"/>
          </a:xfrm>
          <a:prstGeom prst="rect">
            <a:avLst/>
          </a:prstGeom>
        </p:spPr>
      </p:pic>
      <p:sp>
        <p:nvSpPr>
          <p:cNvPr id="25" name="Rectangle 24">
            <a:extLst>
              <a:ext uri="{FF2B5EF4-FFF2-40B4-BE49-F238E27FC236}">
                <a16:creationId xmlns:a16="http://schemas.microsoft.com/office/drawing/2014/main" id="{E821426B-F7D4-494F-8328-81B253F69DF1}"/>
              </a:ext>
            </a:extLst>
          </p:cNvPr>
          <p:cNvSpPr/>
          <p:nvPr/>
        </p:nvSpPr>
        <p:spPr>
          <a:xfrm>
            <a:off x="421340" y="3524054"/>
            <a:ext cx="6230471" cy="2677656"/>
          </a:xfrm>
          <a:prstGeom prst="rect">
            <a:avLst/>
          </a:prstGeom>
        </p:spPr>
        <p:txBody>
          <a:bodyPr wrap="square">
            <a:spAutoFit/>
          </a:bodyPr>
          <a:lstStyle/>
          <a:p>
            <a:pPr fontAlgn="base"/>
            <a:r>
              <a:rPr lang="en-US" sz="2400" dirty="0">
                <a:effectLst>
                  <a:glow rad="101600">
                    <a:schemeClr val="accent2">
                      <a:satMod val="175000"/>
                      <a:alpha val="40000"/>
                    </a:schemeClr>
                  </a:glow>
                  <a:innerShdw blurRad="63500" dist="50800" dir="16200000">
                    <a:prstClr val="black">
                      <a:alpha val="50000"/>
                    </a:prstClr>
                  </a:innerShdw>
                </a:effectLst>
                <a:latin typeface="Abadi" panose="020B0604020104020204" pitchFamily="34" charset="0"/>
              </a:rPr>
              <a:t>Why do you think it is important to avoid talking or transmitting messages to others before or during the sacrament?</a:t>
            </a:r>
          </a:p>
          <a:p>
            <a:pPr fontAlgn="base"/>
            <a:endParaRPr lang="en-US" sz="2400" dirty="0">
              <a:effectLst>
                <a:glow rad="101600">
                  <a:schemeClr val="accent2">
                    <a:satMod val="175000"/>
                    <a:alpha val="40000"/>
                  </a:schemeClr>
                </a:glow>
                <a:innerShdw blurRad="63500" dist="50800" dir="16200000">
                  <a:prstClr val="black">
                    <a:alpha val="50000"/>
                  </a:prstClr>
                </a:innerShdw>
              </a:effectLst>
              <a:latin typeface="Abadi" panose="020B0604020104020204" pitchFamily="34" charset="0"/>
            </a:endParaRPr>
          </a:p>
          <a:p>
            <a:pPr fontAlgn="base"/>
            <a:r>
              <a:rPr lang="en-US" sz="2400" dirty="0">
                <a:effectLst>
                  <a:glow rad="101600">
                    <a:schemeClr val="accent2">
                      <a:satMod val="175000"/>
                      <a:alpha val="40000"/>
                    </a:schemeClr>
                  </a:glow>
                  <a:innerShdw blurRad="63500" dist="50800" dir="16200000">
                    <a:prstClr val="black">
                      <a:alpha val="50000"/>
                    </a:prstClr>
                  </a:innerShdw>
                </a:effectLst>
                <a:latin typeface="Abadi" panose="020B0604020104020204" pitchFamily="34" charset="0"/>
              </a:rPr>
              <a:t>How can praying before and during the sacrament help us to be filled with the Holy Ghost?</a:t>
            </a:r>
            <a:endParaRPr lang="en-US" sz="2400" b="0" i="0" dirty="0">
              <a:effectLst>
                <a:glow rad="101600">
                  <a:schemeClr val="accent2">
                    <a:satMod val="175000"/>
                    <a:alpha val="40000"/>
                  </a:schemeClr>
                </a:glow>
                <a:innerShdw blurRad="63500" dist="50800" dir="16200000">
                  <a:prstClr val="black">
                    <a:alpha val="50000"/>
                  </a:prstClr>
                </a:innerShdw>
              </a:effectLst>
              <a:latin typeface="Abadi" panose="020B0604020104020204" pitchFamily="34" charset="0"/>
            </a:endParaRPr>
          </a:p>
        </p:txBody>
      </p:sp>
      <p:pic>
        <p:nvPicPr>
          <p:cNvPr id="27" name="Picture 26">
            <a:extLst>
              <a:ext uri="{FF2B5EF4-FFF2-40B4-BE49-F238E27FC236}">
                <a16:creationId xmlns:a16="http://schemas.microsoft.com/office/drawing/2014/main" id="{01BA75B6-B779-4650-AF3C-3732559A1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823" y="2976282"/>
            <a:ext cx="4357968" cy="3486374"/>
          </a:xfrm>
          <a:prstGeom prst="rect">
            <a:avLst/>
          </a:prstGeom>
        </p:spPr>
      </p:pic>
      <p:pic>
        <p:nvPicPr>
          <p:cNvPr id="28" name="Picture 27">
            <a:extLst>
              <a:ext uri="{FF2B5EF4-FFF2-40B4-BE49-F238E27FC236}">
                <a16:creationId xmlns:a16="http://schemas.microsoft.com/office/drawing/2014/main" id="{D5378D78-45AE-4E7B-994F-506E6DA76D57}"/>
              </a:ext>
            </a:extLst>
          </p:cNvPr>
          <p:cNvPicPr>
            <a:picLocks noChangeAspect="1"/>
          </p:cNvPicPr>
          <p:nvPr/>
        </p:nvPicPr>
        <p:blipFill rotWithShape="1">
          <a:blip r:embed="rId3">
            <a:extLst>
              <a:ext uri="{28A0092B-C50C-407E-A947-70E740481C1C}">
                <a14:useLocalDpi xmlns:a14="http://schemas.microsoft.com/office/drawing/2010/main" val="0"/>
              </a:ext>
            </a:extLst>
          </a:blip>
          <a:srcRect l="43404" t="-257"/>
          <a:stretch/>
        </p:blipFill>
        <p:spPr>
          <a:xfrm>
            <a:off x="8812305" y="2976282"/>
            <a:ext cx="2466415" cy="3477410"/>
          </a:xfrm>
          <a:prstGeom prst="rect">
            <a:avLst/>
          </a:prstGeom>
        </p:spPr>
      </p:pic>
    </p:spTree>
    <p:extLst>
      <p:ext uri="{BB962C8B-B14F-4D97-AF65-F5344CB8AC3E}">
        <p14:creationId xmlns:p14="http://schemas.microsoft.com/office/powerpoint/2010/main" val="36943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571824-F09B-4AB4-A394-C03DCCCC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“Return Unto Me”</a:t>
            </a:r>
          </a:p>
        </p:txBody>
      </p:sp>
      <p:sp>
        <p:nvSpPr>
          <p:cNvPr id="8" name="TextBox 7"/>
          <p:cNvSpPr txBox="1"/>
          <p:nvPr/>
        </p:nvSpPr>
        <p:spPr>
          <a:xfrm>
            <a:off x="62753" y="6425915"/>
            <a:ext cx="2362200" cy="369332"/>
          </a:xfrm>
          <a:prstGeom prst="rect">
            <a:avLst/>
          </a:prstGeom>
          <a:noFill/>
        </p:spPr>
        <p:txBody>
          <a:bodyPr wrap="square" rtlCol="0">
            <a:spAutoFit/>
          </a:bodyPr>
          <a:lstStyle/>
          <a:p>
            <a:r>
              <a:rPr lang="en-US" dirty="0">
                <a:solidFill>
                  <a:schemeClr val="bg2"/>
                </a:solidFill>
              </a:rPr>
              <a:t>3 Nephi 24:7</a:t>
            </a:r>
          </a:p>
        </p:txBody>
      </p:sp>
      <p:sp>
        <p:nvSpPr>
          <p:cNvPr id="9" name="TextBox 8"/>
          <p:cNvSpPr txBox="1"/>
          <p:nvPr/>
        </p:nvSpPr>
        <p:spPr>
          <a:xfrm>
            <a:off x="6262954" y="820220"/>
            <a:ext cx="4405045" cy="1754326"/>
          </a:xfrm>
          <a:prstGeom prst="rect">
            <a:avLst/>
          </a:prstGeom>
          <a:noFill/>
        </p:spPr>
        <p:txBody>
          <a:bodyPr wrap="square" rtlCol="0">
            <a:spAutoFit/>
          </a:bodyPr>
          <a:lstStyle/>
          <a:p>
            <a:pPr fontAlgn="base"/>
            <a:r>
              <a:rPr lang="en-US" sz="2000" dirty="0">
                <a:solidFill>
                  <a:srgbClr val="FFFF00"/>
                </a:solidFill>
              </a:rPr>
              <a:t>What promise did the Lord give to those who were not keeping their covenants? </a:t>
            </a:r>
          </a:p>
          <a:p>
            <a:pPr fontAlgn="base"/>
            <a:endParaRPr lang="en-US" dirty="0">
              <a:solidFill>
                <a:schemeClr val="bg2"/>
              </a:solidFill>
            </a:endParaRPr>
          </a:p>
          <a:p>
            <a:pPr fontAlgn="base"/>
            <a:r>
              <a:rPr lang="en-US" dirty="0">
                <a:solidFill>
                  <a:schemeClr val="bg2"/>
                </a:solidFill>
              </a:rPr>
              <a:t>“Return unto me and I will return unto you.”</a:t>
            </a:r>
          </a:p>
          <a:p>
            <a:r>
              <a:rPr lang="en-US" sz="1600" dirty="0">
                <a:solidFill>
                  <a:schemeClr val="bg2"/>
                </a:solidFill>
              </a:rPr>
              <a:t> </a:t>
            </a:r>
          </a:p>
          <a:p>
            <a:endParaRPr lang="en-US" sz="1600" dirty="0">
              <a:solidFill>
                <a:schemeClr val="bg2"/>
              </a:solidFill>
            </a:endParaRPr>
          </a:p>
        </p:txBody>
      </p:sp>
      <p:sp>
        <p:nvSpPr>
          <p:cNvPr id="10" name="Rectangle 9"/>
          <p:cNvSpPr/>
          <p:nvPr/>
        </p:nvSpPr>
        <p:spPr>
          <a:xfrm>
            <a:off x="506506" y="1905001"/>
            <a:ext cx="3810000" cy="1508105"/>
          </a:xfrm>
          <a:prstGeom prst="rect">
            <a:avLst/>
          </a:prstGeom>
        </p:spPr>
        <p:txBody>
          <a:bodyPr wrap="square">
            <a:spAutoFit/>
          </a:bodyPr>
          <a:lstStyle/>
          <a:p>
            <a:r>
              <a:rPr lang="en-US" sz="1600" dirty="0">
                <a:solidFill>
                  <a:schemeClr val="bg2"/>
                </a:solidFill>
              </a:rPr>
              <a:t>“Malachi warns the wicked who continue to blatantly disregard the Lord’s commands and who physically or spiritually stone the prophets, and pleads with them to return unto the Lord.”</a:t>
            </a:r>
          </a:p>
          <a:p>
            <a:r>
              <a:rPr lang="en-US" sz="1200" dirty="0">
                <a:solidFill>
                  <a:schemeClr val="bg2"/>
                </a:solidFill>
              </a:rPr>
              <a:t>JFM and RLM</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064E5CF-8015-48CD-BE47-94BA98640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19" y="3547502"/>
            <a:ext cx="2552981" cy="2552981"/>
          </a:xfrm>
          <a:prstGeom prst="rect">
            <a:avLst/>
          </a:prstGeom>
        </p:spPr>
      </p:pic>
      <p:pic>
        <p:nvPicPr>
          <p:cNvPr id="6" name="Picture 5">
            <a:extLst>
              <a:ext uri="{FF2B5EF4-FFF2-40B4-BE49-F238E27FC236}">
                <a16:creationId xmlns:a16="http://schemas.microsoft.com/office/drawing/2014/main" id="{9C452E46-BE80-4E5E-832C-DCC9A65C8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3444528"/>
            <a:ext cx="2537012" cy="2544240"/>
          </a:xfrm>
          <a:prstGeom prst="rect">
            <a:avLst/>
          </a:prstGeom>
        </p:spPr>
      </p:pic>
      <p:grpSp>
        <p:nvGrpSpPr>
          <p:cNvPr id="22" name="Group 3">
            <a:extLst>
              <a:ext uri="{FF2B5EF4-FFF2-40B4-BE49-F238E27FC236}">
                <a16:creationId xmlns:a16="http://schemas.microsoft.com/office/drawing/2014/main" id="{AEA835ED-A2B3-4DFD-B95E-B58FD2986D00}"/>
              </a:ext>
            </a:extLst>
          </p:cNvPr>
          <p:cNvGrpSpPr/>
          <p:nvPr/>
        </p:nvGrpSpPr>
        <p:grpSpPr>
          <a:xfrm>
            <a:off x="4751294" y="3742758"/>
            <a:ext cx="1757082" cy="1989941"/>
            <a:chOff x="71718" y="1120588"/>
            <a:chExt cx="3070535" cy="4572000"/>
          </a:xfrm>
        </p:grpSpPr>
        <p:grpSp>
          <p:nvGrpSpPr>
            <p:cNvPr id="23" name="Group 13">
              <a:extLst>
                <a:ext uri="{FF2B5EF4-FFF2-40B4-BE49-F238E27FC236}">
                  <a16:creationId xmlns:a16="http://schemas.microsoft.com/office/drawing/2014/main" id="{B14E0E78-887F-4741-A180-C6845B94CE97}"/>
                </a:ext>
              </a:extLst>
            </p:cNvPr>
            <p:cNvGrpSpPr/>
            <p:nvPr/>
          </p:nvGrpSpPr>
          <p:grpSpPr>
            <a:xfrm>
              <a:off x="71718" y="1120588"/>
              <a:ext cx="3048000" cy="4572000"/>
              <a:chOff x="838200" y="1066800"/>
              <a:chExt cx="2438400" cy="3352800"/>
            </a:xfrm>
          </p:grpSpPr>
          <p:sp>
            <p:nvSpPr>
              <p:cNvPr id="25" name="Rounded Rectangle 61">
                <a:extLst>
                  <a:ext uri="{FF2B5EF4-FFF2-40B4-BE49-F238E27FC236}">
                    <a16:creationId xmlns:a16="http://schemas.microsoft.com/office/drawing/2014/main" id="{A4F913B7-4022-4A2D-A6E2-D39D57613F18}"/>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547A0459-758A-449C-A727-36C33D314AE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
                <a:extLst>
                  <a:ext uri="{FF2B5EF4-FFF2-40B4-BE49-F238E27FC236}">
                    <a16:creationId xmlns:a16="http://schemas.microsoft.com/office/drawing/2014/main" id="{99CB1923-748F-472E-9383-7F6D603F32C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
                <a:extLst>
                  <a:ext uri="{FF2B5EF4-FFF2-40B4-BE49-F238E27FC236}">
                    <a16:creationId xmlns:a16="http://schemas.microsoft.com/office/drawing/2014/main" id="{E6E0B88F-A68C-4B08-BAE6-FF388DC1CCD5}"/>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5">
                <a:extLst>
                  <a:ext uri="{FF2B5EF4-FFF2-40B4-BE49-F238E27FC236}">
                    <a16:creationId xmlns:a16="http://schemas.microsoft.com/office/drawing/2014/main" id="{C762C3F0-0DD1-4974-A114-CED13C867DF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6">
                <a:extLst>
                  <a:ext uri="{FF2B5EF4-FFF2-40B4-BE49-F238E27FC236}">
                    <a16:creationId xmlns:a16="http://schemas.microsoft.com/office/drawing/2014/main" id="{62CEA868-C8FB-4959-A3DF-714C136FCCB5}"/>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7">
                <a:extLst>
                  <a:ext uri="{FF2B5EF4-FFF2-40B4-BE49-F238E27FC236}">
                    <a16:creationId xmlns:a16="http://schemas.microsoft.com/office/drawing/2014/main" id="{39AC039F-CA2B-4959-9995-89B789B230F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Plaque 8">
                <a:extLst>
                  <a:ext uri="{FF2B5EF4-FFF2-40B4-BE49-F238E27FC236}">
                    <a16:creationId xmlns:a16="http://schemas.microsoft.com/office/drawing/2014/main" id="{8E4D3495-B053-4A4D-BE35-10FCA0AAB49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9">
                <a:extLst>
                  <a:ext uri="{FF2B5EF4-FFF2-40B4-BE49-F238E27FC236}">
                    <a16:creationId xmlns:a16="http://schemas.microsoft.com/office/drawing/2014/main" id="{31F14987-EFDA-4000-93A8-1A94C4E74F1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10">
                <a:extLst>
                  <a:ext uri="{FF2B5EF4-FFF2-40B4-BE49-F238E27FC236}">
                    <a16:creationId xmlns:a16="http://schemas.microsoft.com/office/drawing/2014/main" id="{851953CF-1404-4D70-9617-FB9B6610849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978DB4C2-F9C9-4A56-A1AD-918EAB293ECF}"/>
                </a:ext>
              </a:extLst>
            </p:cNvPr>
            <p:cNvSpPr txBox="1"/>
            <p:nvPr/>
          </p:nvSpPr>
          <p:spPr>
            <a:xfrm>
              <a:off x="762598" y="1501346"/>
              <a:ext cx="2379655" cy="2935063"/>
            </a:xfrm>
            <a:prstGeom prst="rect">
              <a:avLst/>
            </a:prstGeom>
            <a:noFill/>
          </p:spPr>
          <p:txBody>
            <a:bodyPr wrap="square" rtlCol="0">
              <a:spAutoFit/>
            </a:bodyPr>
            <a:lstStyle/>
            <a:p>
              <a:pPr algn="ctr"/>
              <a:r>
                <a:rPr lang="en-US" b="1" dirty="0"/>
                <a:t>If we will return unto the Lord, He will return unto us</a:t>
              </a:r>
              <a:endParaRPr lang="en-US" sz="1600" b="1" dirty="0">
                <a:solidFill>
                  <a:schemeClr val="bg2">
                    <a:lumMod val="25000"/>
                  </a:schemeClr>
                </a:solidFill>
                <a:latin typeface="Tempus Sans ITC" pitchFamily="82" charset="0"/>
              </a:endParaRPr>
            </a:p>
          </p:txBody>
        </p:sp>
      </p:grpSp>
      <p:pic>
        <p:nvPicPr>
          <p:cNvPr id="4" name="Picture 3">
            <a:extLst>
              <a:ext uri="{FF2B5EF4-FFF2-40B4-BE49-F238E27FC236}">
                <a16:creationId xmlns:a16="http://schemas.microsoft.com/office/drawing/2014/main" id="{AA6117BE-98E4-41CF-8A0D-E57DD1401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61" y="195581"/>
            <a:ext cx="1564784" cy="1094815"/>
          </a:xfrm>
          <a:prstGeom prst="rect">
            <a:avLst/>
          </a:prstGeom>
        </p:spPr>
      </p:pic>
    </p:spTree>
    <p:extLst>
      <p:ext uri="{BB962C8B-B14F-4D97-AF65-F5344CB8AC3E}">
        <p14:creationId xmlns:p14="http://schemas.microsoft.com/office/powerpoint/2010/main" val="35555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782FDD-987F-4E8B-9BE2-9712B31AB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Law of Tithing</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chemeClr val="bg2"/>
                </a:solidFill>
              </a:rPr>
              <a:t>3 Nephi 24:8-12</a:t>
            </a:r>
          </a:p>
        </p:txBody>
      </p:sp>
      <p:sp>
        <p:nvSpPr>
          <p:cNvPr id="9" name="TextBox 8"/>
          <p:cNvSpPr txBox="1"/>
          <p:nvPr/>
        </p:nvSpPr>
        <p:spPr>
          <a:xfrm>
            <a:off x="6096000" y="3581400"/>
            <a:ext cx="4038600" cy="2831544"/>
          </a:xfrm>
          <a:prstGeom prst="rect">
            <a:avLst/>
          </a:prstGeom>
          <a:noFill/>
        </p:spPr>
        <p:txBody>
          <a:bodyPr wrap="square" rtlCol="0">
            <a:spAutoFit/>
          </a:bodyPr>
          <a:lstStyle/>
          <a:p>
            <a:pPr fontAlgn="base"/>
            <a:r>
              <a:rPr lang="en-US" dirty="0">
                <a:solidFill>
                  <a:schemeClr val="bg2"/>
                </a:solidFill>
              </a:rPr>
              <a:t>“The imagery of the “windows” of heaven used by Malachi is most instructive. Windows allow natural light to enter into a building. In like manner, spiritual illumination and perspective are poured out through the windows of heaven and into our lives as we honor the law of tithing.”</a:t>
            </a:r>
          </a:p>
          <a:p>
            <a:pPr fontAlgn="base"/>
            <a:r>
              <a:rPr lang="en-US" dirty="0">
                <a:solidFill>
                  <a:schemeClr val="bg2"/>
                </a:solidFill>
              </a:rPr>
              <a:t>Elder David  A. </a:t>
            </a:r>
            <a:r>
              <a:rPr lang="en-US" dirty="0" err="1">
                <a:solidFill>
                  <a:schemeClr val="bg2"/>
                </a:solidFill>
              </a:rPr>
              <a:t>Bednar</a:t>
            </a:r>
            <a:endParaRPr lang="en-US" dirty="0">
              <a:solidFill>
                <a:schemeClr val="bg2"/>
              </a:solidFill>
            </a:endParaRPr>
          </a:p>
          <a:p>
            <a:endParaRPr lang="en-US" sz="1600" dirty="0">
              <a:solidFill>
                <a:schemeClr val="bg2"/>
              </a:solidFill>
            </a:endParaRPr>
          </a:p>
        </p:txBody>
      </p:sp>
      <p:sp>
        <p:nvSpPr>
          <p:cNvPr id="10" name="Rectangle 9"/>
          <p:cNvSpPr/>
          <p:nvPr/>
        </p:nvSpPr>
        <p:spPr>
          <a:xfrm>
            <a:off x="1752600" y="914400"/>
            <a:ext cx="3810000" cy="2308324"/>
          </a:xfrm>
          <a:prstGeom prst="rect">
            <a:avLst/>
          </a:prstGeom>
        </p:spPr>
        <p:txBody>
          <a:bodyPr wrap="square">
            <a:spAutoFit/>
          </a:bodyPr>
          <a:lstStyle/>
          <a:p>
            <a:r>
              <a:rPr lang="en-US" dirty="0">
                <a:solidFill>
                  <a:schemeClr val="bg2"/>
                </a:solidFill>
              </a:rPr>
              <a:t>“Bring ye all the tithes into the storehouse, that there may be</a:t>
            </a:r>
            <a:r>
              <a:rPr lang="en-US" baseline="30000" dirty="0">
                <a:solidFill>
                  <a:schemeClr val="bg2"/>
                </a:solidFill>
              </a:rPr>
              <a:t> </a:t>
            </a:r>
            <a:r>
              <a:rPr lang="en-US" dirty="0">
                <a:solidFill>
                  <a:schemeClr val="bg2"/>
                </a:solidFill>
              </a:rPr>
              <a:t>meat in my house; and prove me now herewith, </a:t>
            </a:r>
            <a:r>
              <a:rPr lang="en-US" dirty="0" err="1">
                <a:solidFill>
                  <a:schemeClr val="bg2"/>
                </a:solidFill>
              </a:rPr>
              <a:t>saith</a:t>
            </a:r>
            <a:r>
              <a:rPr lang="en-US" dirty="0">
                <a:solidFill>
                  <a:schemeClr val="bg2"/>
                </a:solidFill>
              </a:rPr>
              <a:t> the Lord of Hosts, if I will not open you the windows of heaven, and pour you out a blessing that there shall not be room enough to receive it.”</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 name="Picture 20" descr="20140202_110854.jpeg"/>
          <p:cNvPicPr>
            <a:picLocks noChangeAspect="1"/>
          </p:cNvPicPr>
          <p:nvPr/>
        </p:nvPicPr>
        <p:blipFill>
          <a:blip r:embed="rId3" cstate="print"/>
          <a:stretch>
            <a:fillRect/>
          </a:stretch>
        </p:blipFill>
        <p:spPr>
          <a:xfrm>
            <a:off x="1424763" y="3657600"/>
            <a:ext cx="4290237" cy="2574142"/>
          </a:xfrm>
          <a:prstGeom prst="rect">
            <a:avLst/>
          </a:prstGeom>
        </p:spPr>
      </p:pic>
      <p:pic>
        <p:nvPicPr>
          <p:cNvPr id="3" name="Picture 2">
            <a:extLst>
              <a:ext uri="{FF2B5EF4-FFF2-40B4-BE49-F238E27FC236}">
                <a16:creationId xmlns:a16="http://schemas.microsoft.com/office/drawing/2014/main" id="{464ABBB1-9853-457E-B1FC-EE899F8C09EB}"/>
              </a:ext>
            </a:extLst>
          </p:cNvPr>
          <p:cNvPicPr>
            <a:picLocks noChangeAspect="1"/>
          </p:cNvPicPr>
          <p:nvPr/>
        </p:nvPicPr>
        <p:blipFill rotWithShape="1">
          <a:blip r:embed="rId4">
            <a:extLst>
              <a:ext uri="{28A0092B-C50C-407E-A947-70E740481C1C}">
                <a14:useLocalDpi xmlns:a14="http://schemas.microsoft.com/office/drawing/2010/main" val="0"/>
              </a:ext>
            </a:extLst>
          </a:blip>
          <a:srcRect r="3633"/>
          <a:stretch/>
        </p:blipFill>
        <p:spPr>
          <a:xfrm>
            <a:off x="6477000" y="841001"/>
            <a:ext cx="2496671" cy="2647950"/>
          </a:xfrm>
          <a:prstGeom prst="rect">
            <a:avLst/>
          </a:prstGeom>
        </p:spPr>
      </p:pic>
      <p:pic>
        <p:nvPicPr>
          <p:cNvPr id="12" name="Picture 11">
            <a:extLst>
              <a:ext uri="{FF2B5EF4-FFF2-40B4-BE49-F238E27FC236}">
                <a16:creationId xmlns:a16="http://schemas.microsoft.com/office/drawing/2014/main" id="{2C5320C0-FB5C-4CDF-B6CB-CE9EB433C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09" y="112619"/>
            <a:ext cx="887167" cy="1115546"/>
          </a:xfrm>
          <a:prstGeom prst="rect">
            <a:avLst/>
          </a:prstGeom>
        </p:spPr>
      </p:pic>
    </p:spTree>
    <p:extLst>
      <p:ext uri="{BB962C8B-B14F-4D97-AF65-F5344CB8AC3E}">
        <p14:creationId xmlns:p14="http://schemas.microsoft.com/office/powerpoint/2010/main" val="69230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EFFC5D-8F5D-4CFA-B731-D0CF6DFB6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Can I Afford to Pay My Tithing?</a:t>
            </a:r>
          </a:p>
        </p:txBody>
      </p:sp>
      <p:sp>
        <p:nvSpPr>
          <p:cNvPr id="8" name="TextBox 7"/>
          <p:cNvSpPr txBox="1"/>
          <p:nvPr/>
        </p:nvSpPr>
        <p:spPr>
          <a:xfrm>
            <a:off x="125506" y="6488668"/>
            <a:ext cx="2362200" cy="369332"/>
          </a:xfrm>
          <a:prstGeom prst="rect">
            <a:avLst/>
          </a:prstGeom>
          <a:noFill/>
        </p:spPr>
        <p:txBody>
          <a:bodyPr wrap="square" rtlCol="0">
            <a:spAutoFit/>
          </a:bodyPr>
          <a:lstStyle/>
          <a:p>
            <a:r>
              <a:rPr lang="en-US" dirty="0">
                <a:solidFill>
                  <a:schemeClr val="bg2"/>
                </a:solidFill>
              </a:rPr>
              <a:t>3 Nephi 24:8-12</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5181600" y="4495800"/>
            <a:ext cx="5029200" cy="1631216"/>
          </a:xfrm>
          <a:prstGeom prst="rect">
            <a:avLst/>
          </a:prstGeom>
        </p:spPr>
        <p:txBody>
          <a:bodyPr wrap="square">
            <a:spAutoFit/>
          </a:bodyPr>
          <a:lstStyle/>
          <a:p>
            <a:pPr fontAlgn="base"/>
            <a:r>
              <a:rPr lang="en-US" sz="2800" dirty="0">
                <a:solidFill>
                  <a:schemeClr val="bg2"/>
                </a:solidFill>
              </a:rPr>
              <a:t>“We </a:t>
            </a:r>
            <a:r>
              <a:rPr lang="en-US" sz="2800" i="1" dirty="0">
                <a:solidFill>
                  <a:schemeClr val="bg2"/>
                </a:solidFill>
              </a:rPr>
              <a:t>can</a:t>
            </a:r>
            <a:r>
              <a:rPr lang="en-US" sz="2800" dirty="0">
                <a:solidFill>
                  <a:schemeClr val="bg2"/>
                </a:solidFill>
              </a:rPr>
              <a:t> pay our tithing. This is not so much a matter of money as it is a matter of faith” </a:t>
            </a:r>
          </a:p>
          <a:p>
            <a:pPr fontAlgn="base"/>
            <a:r>
              <a:rPr lang="en-US" sz="1600" dirty="0">
                <a:solidFill>
                  <a:schemeClr val="bg2"/>
                </a:solidFill>
              </a:rPr>
              <a:t>President Gordon B. Hinckley</a:t>
            </a:r>
          </a:p>
        </p:txBody>
      </p:sp>
      <p:sp>
        <p:nvSpPr>
          <p:cNvPr id="23" name="Rectangle 22"/>
          <p:cNvSpPr/>
          <p:nvPr/>
        </p:nvSpPr>
        <p:spPr>
          <a:xfrm>
            <a:off x="1752600" y="914400"/>
            <a:ext cx="4572000" cy="2862322"/>
          </a:xfrm>
          <a:prstGeom prst="rect">
            <a:avLst/>
          </a:prstGeom>
        </p:spPr>
        <p:txBody>
          <a:bodyPr>
            <a:spAutoFit/>
          </a:bodyPr>
          <a:lstStyle/>
          <a:p>
            <a:pPr fontAlgn="base"/>
            <a:r>
              <a:rPr lang="en-US" dirty="0">
                <a:solidFill>
                  <a:schemeClr val="bg2"/>
                </a:solidFill>
              </a:rPr>
              <a:t>“And there came a certain poor widow, and she threw in two mites, which make a farthing.</a:t>
            </a:r>
          </a:p>
          <a:p>
            <a:pPr fontAlgn="base"/>
            <a:r>
              <a:rPr lang="en-US" dirty="0">
                <a:solidFill>
                  <a:schemeClr val="bg2"/>
                </a:solidFill>
              </a:rPr>
              <a:t>“And he called unto him his disciples, and </a:t>
            </a:r>
            <a:r>
              <a:rPr lang="en-US" dirty="0" err="1">
                <a:solidFill>
                  <a:schemeClr val="bg2"/>
                </a:solidFill>
              </a:rPr>
              <a:t>saith</a:t>
            </a:r>
            <a:r>
              <a:rPr lang="en-US" dirty="0">
                <a:solidFill>
                  <a:schemeClr val="bg2"/>
                </a:solidFill>
              </a:rPr>
              <a:t> unto them, Verily I say unto you, That this poor widow hath cast more in, than all they which have cast into the treasury:</a:t>
            </a:r>
          </a:p>
          <a:p>
            <a:pPr fontAlgn="base"/>
            <a:r>
              <a:rPr lang="en-US" dirty="0">
                <a:solidFill>
                  <a:schemeClr val="bg2"/>
                </a:solidFill>
              </a:rPr>
              <a:t>“For all they did cast in of their abundance; but she of her want did cast in all that she had, even all her living”</a:t>
            </a:r>
          </a:p>
          <a:p>
            <a:pPr fontAlgn="base"/>
            <a:r>
              <a:rPr lang="en-US" dirty="0">
                <a:solidFill>
                  <a:schemeClr val="bg2"/>
                </a:solidFill>
              </a:rPr>
              <a:t> (Mark 12:41–44).</a:t>
            </a:r>
          </a:p>
        </p:txBody>
      </p:sp>
      <p:pic>
        <p:nvPicPr>
          <p:cNvPr id="3" name="Picture 2">
            <a:extLst>
              <a:ext uri="{FF2B5EF4-FFF2-40B4-BE49-F238E27FC236}">
                <a16:creationId xmlns:a16="http://schemas.microsoft.com/office/drawing/2014/main" id="{CA302925-0972-4043-B62F-AAB4AFAEA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080" y="4034677"/>
            <a:ext cx="2795977" cy="2231651"/>
          </a:xfrm>
          <a:prstGeom prst="rect">
            <a:avLst/>
          </a:prstGeom>
        </p:spPr>
      </p:pic>
      <p:pic>
        <p:nvPicPr>
          <p:cNvPr id="6" name="Picture 5">
            <a:extLst>
              <a:ext uri="{FF2B5EF4-FFF2-40B4-BE49-F238E27FC236}">
                <a16:creationId xmlns:a16="http://schemas.microsoft.com/office/drawing/2014/main" id="{CE8BCFCF-1AC8-4A76-A7EB-3C4CC21E4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126" y="1216800"/>
            <a:ext cx="3935598" cy="2826282"/>
          </a:xfrm>
          <a:prstGeom prst="rect">
            <a:avLst/>
          </a:prstGeom>
        </p:spPr>
      </p:pic>
      <p:pic>
        <p:nvPicPr>
          <p:cNvPr id="4" name="Picture 3">
            <a:extLst>
              <a:ext uri="{FF2B5EF4-FFF2-40B4-BE49-F238E27FC236}">
                <a16:creationId xmlns:a16="http://schemas.microsoft.com/office/drawing/2014/main" id="{700236AF-547F-4C7C-82ED-963962AD3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2870" y="4636433"/>
            <a:ext cx="1004607" cy="1252658"/>
          </a:xfrm>
          <a:prstGeom prst="rect">
            <a:avLst/>
          </a:prstGeom>
        </p:spPr>
      </p:pic>
    </p:spTree>
    <p:extLst>
      <p:ext uri="{BB962C8B-B14F-4D97-AF65-F5344CB8AC3E}">
        <p14:creationId xmlns:p14="http://schemas.microsoft.com/office/powerpoint/2010/main" val="11407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43B756-84DC-42E6-8BB2-2B89EECD0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Where Does My Tithing Go?</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chemeClr val="bg2"/>
                </a:solidFill>
              </a:rPr>
              <a:t>3 Nephi 24:8-12</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1021976" y="914401"/>
            <a:ext cx="4540624" cy="2800767"/>
          </a:xfrm>
          <a:prstGeom prst="rect">
            <a:avLst/>
          </a:prstGeom>
        </p:spPr>
        <p:txBody>
          <a:bodyPr wrap="square">
            <a:spAutoFit/>
          </a:bodyPr>
          <a:lstStyle/>
          <a:p>
            <a:r>
              <a:rPr lang="en-US" dirty="0">
                <a:solidFill>
                  <a:schemeClr val="bg2"/>
                </a:solidFill>
              </a:rPr>
              <a:t>“These sacred funds are used in a rapidly growing church to spiritually bless individuals and families by constructing and maintaining temples and houses of worship, supporting missionary work, translating and publishing scriptures, fostering family history research, funding schools and religious education, and accomplishing many other Church purposes as directed by the Lord’s ordained servants.”</a:t>
            </a:r>
          </a:p>
          <a:p>
            <a:r>
              <a:rPr lang="en-US" sz="1400" dirty="0">
                <a:solidFill>
                  <a:schemeClr val="bg2"/>
                </a:solidFill>
              </a:rPr>
              <a:t>Elder David A. </a:t>
            </a:r>
            <a:r>
              <a:rPr lang="en-US" sz="1400" dirty="0" err="1">
                <a:solidFill>
                  <a:schemeClr val="bg2"/>
                </a:solidFill>
              </a:rPr>
              <a:t>Bednar</a:t>
            </a:r>
            <a:endParaRPr lang="en-US" sz="1400" dirty="0">
              <a:solidFill>
                <a:schemeClr val="bg2"/>
              </a:solidFill>
            </a:endParaRPr>
          </a:p>
        </p:txBody>
      </p:sp>
      <p:pic>
        <p:nvPicPr>
          <p:cNvPr id="3" name="Picture 2">
            <a:extLst>
              <a:ext uri="{FF2B5EF4-FFF2-40B4-BE49-F238E27FC236}">
                <a16:creationId xmlns:a16="http://schemas.microsoft.com/office/drawing/2014/main" id="{8988D11B-839B-479E-8B8C-1DA10AA4F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104" y="726141"/>
            <a:ext cx="7024564" cy="5907741"/>
          </a:xfrm>
          <a:prstGeom prst="rect">
            <a:avLst/>
          </a:prstGeom>
        </p:spPr>
      </p:pic>
      <p:pic>
        <p:nvPicPr>
          <p:cNvPr id="4" name="Picture 3">
            <a:extLst>
              <a:ext uri="{FF2B5EF4-FFF2-40B4-BE49-F238E27FC236}">
                <a16:creationId xmlns:a16="http://schemas.microsoft.com/office/drawing/2014/main" id="{09D752C1-1D81-43E3-8464-F0AB106AE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09" y="112619"/>
            <a:ext cx="887167" cy="1115546"/>
          </a:xfrm>
          <a:prstGeom prst="rect">
            <a:avLst/>
          </a:prstGeom>
        </p:spPr>
      </p:pic>
    </p:spTree>
    <p:extLst>
      <p:ext uri="{BB962C8B-B14F-4D97-AF65-F5344CB8AC3E}">
        <p14:creationId xmlns:p14="http://schemas.microsoft.com/office/powerpoint/2010/main" val="4138246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600D30-180B-4FCD-AB4C-53AC1CE95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Book of Remembrance</a:t>
            </a:r>
          </a:p>
        </p:txBody>
      </p:sp>
      <p:sp>
        <p:nvSpPr>
          <p:cNvPr id="8" name="TextBox 7"/>
          <p:cNvSpPr txBox="1"/>
          <p:nvPr/>
        </p:nvSpPr>
        <p:spPr>
          <a:xfrm>
            <a:off x="116541" y="6488668"/>
            <a:ext cx="2362200" cy="369332"/>
          </a:xfrm>
          <a:prstGeom prst="rect">
            <a:avLst/>
          </a:prstGeom>
          <a:noFill/>
        </p:spPr>
        <p:txBody>
          <a:bodyPr wrap="square" rtlCol="0">
            <a:spAutoFit/>
          </a:bodyPr>
          <a:lstStyle/>
          <a:p>
            <a:r>
              <a:rPr lang="en-US" dirty="0">
                <a:solidFill>
                  <a:schemeClr val="bg2"/>
                </a:solidFill>
              </a:rPr>
              <a:t>3 Nephi 24:13-16</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717176" y="685800"/>
            <a:ext cx="5607424" cy="3539430"/>
          </a:xfrm>
          <a:prstGeom prst="rect">
            <a:avLst/>
          </a:prstGeom>
        </p:spPr>
        <p:txBody>
          <a:bodyPr wrap="square">
            <a:spAutoFit/>
          </a:bodyPr>
          <a:lstStyle/>
          <a:p>
            <a:r>
              <a:rPr lang="en-US" sz="1600" dirty="0">
                <a:solidFill>
                  <a:schemeClr val="bg2"/>
                </a:solidFill>
              </a:rPr>
              <a:t>Recorded from Revelations 20:12:</a:t>
            </a:r>
          </a:p>
          <a:p>
            <a:endParaRPr lang="en-US" sz="1600" dirty="0">
              <a:solidFill>
                <a:schemeClr val="bg2"/>
              </a:solidFill>
            </a:endParaRPr>
          </a:p>
          <a:p>
            <a:r>
              <a:rPr lang="en-US" sz="1600" dirty="0">
                <a:solidFill>
                  <a:schemeClr val="bg2"/>
                </a:solidFill>
              </a:rPr>
              <a:t>“…which was the book of life; but the dead were judged out of those things which were written in the books, according to their works; consequently, the books spoken of must be the books which contained the record of their works, and refer to the records which are kept on the earth.</a:t>
            </a:r>
          </a:p>
          <a:p>
            <a:endParaRPr lang="en-US" sz="1600" dirty="0">
              <a:solidFill>
                <a:schemeClr val="bg2"/>
              </a:solidFill>
            </a:endParaRPr>
          </a:p>
          <a:p>
            <a:r>
              <a:rPr lang="en-US" sz="1600" dirty="0">
                <a:solidFill>
                  <a:schemeClr val="bg2"/>
                </a:solidFill>
              </a:rPr>
              <a:t> And the book which was the book of life is the record which is kept in heaven; the principle agreeing precisely with the doctrine which is commanded you in the revelation contained in the letter which I wrote to you previous to my leaving my place—that in all your recordings it may be recorded in heaven.”</a:t>
            </a:r>
          </a:p>
          <a:p>
            <a:r>
              <a:rPr lang="en-US" sz="1600" dirty="0">
                <a:solidFill>
                  <a:schemeClr val="bg2"/>
                </a:solidFill>
              </a:rPr>
              <a:t>D&amp;C 128:7</a:t>
            </a:r>
          </a:p>
        </p:txBody>
      </p:sp>
      <p:sp>
        <p:nvSpPr>
          <p:cNvPr id="14" name="Rectangle 13"/>
          <p:cNvSpPr/>
          <p:nvPr/>
        </p:nvSpPr>
        <p:spPr>
          <a:xfrm>
            <a:off x="7014882" y="4347883"/>
            <a:ext cx="3657600" cy="2308324"/>
          </a:xfrm>
          <a:prstGeom prst="rect">
            <a:avLst/>
          </a:prstGeom>
        </p:spPr>
        <p:txBody>
          <a:bodyPr wrap="square">
            <a:spAutoFit/>
          </a:bodyPr>
          <a:lstStyle/>
          <a:p>
            <a:pPr fontAlgn="base"/>
            <a:r>
              <a:rPr lang="en-US" dirty="0">
                <a:solidFill>
                  <a:schemeClr val="bg2"/>
                </a:solidFill>
              </a:rPr>
              <a:t>“And a book of remembrance was kept, in the which was recorded, in the language of Adam, for it was given unto as many as called upon God to write by the spirit of inspiration;…”</a:t>
            </a:r>
          </a:p>
          <a:p>
            <a:pPr fontAlgn="base"/>
            <a:r>
              <a:rPr lang="en-US" dirty="0">
                <a:solidFill>
                  <a:schemeClr val="bg2"/>
                </a:solidFill>
              </a:rPr>
              <a:t>Moses 6:5</a:t>
            </a:r>
          </a:p>
          <a:p>
            <a:pPr fontAlgn="base"/>
            <a:r>
              <a:rPr lang="en-US" dirty="0">
                <a:solidFill>
                  <a:schemeClr val="bg2"/>
                </a:solidFill>
              </a:rPr>
              <a:t> </a:t>
            </a:r>
          </a:p>
        </p:txBody>
      </p:sp>
      <p:pic>
        <p:nvPicPr>
          <p:cNvPr id="3" name="Picture 2">
            <a:extLst>
              <a:ext uri="{FF2B5EF4-FFF2-40B4-BE49-F238E27FC236}">
                <a16:creationId xmlns:a16="http://schemas.microsoft.com/office/drawing/2014/main" id="{2143B01F-960B-4645-8886-1664623AF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301" y="4217615"/>
            <a:ext cx="2831016" cy="2183186"/>
          </a:xfrm>
          <a:prstGeom prst="rect">
            <a:avLst/>
          </a:prstGeom>
        </p:spPr>
      </p:pic>
      <p:pic>
        <p:nvPicPr>
          <p:cNvPr id="6" name="Picture 5">
            <a:extLst>
              <a:ext uri="{FF2B5EF4-FFF2-40B4-BE49-F238E27FC236}">
                <a16:creationId xmlns:a16="http://schemas.microsoft.com/office/drawing/2014/main" id="{6CE7A8D1-4538-462F-9C43-76C97FBFA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484" y="869978"/>
            <a:ext cx="2952750" cy="3105150"/>
          </a:xfrm>
          <a:prstGeom prst="rect">
            <a:avLst/>
          </a:prstGeom>
        </p:spPr>
      </p:pic>
    </p:spTree>
    <p:extLst>
      <p:ext uri="{BB962C8B-B14F-4D97-AF65-F5344CB8AC3E}">
        <p14:creationId xmlns:p14="http://schemas.microsoft.com/office/powerpoint/2010/main" val="24164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BE75DD-BD8B-43E1-8E7E-0DADA2975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Fear Him</a:t>
            </a:r>
          </a:p>
        </p:txBody>
      </p:sp>
      <p:sp>
        <p:nvSpPr>
          <p:cNvPr id="8" name="TextBox 7"/>
          <p:cNvSpPr txBox="1"/>
          <p:nvPr/>
        </p:nvSpPr>
        <p:spPr>
          <a:xfrm>
            <a:off x="125506" y="6488668"/>
            <a:ext cx="2362200" cy="369332"/>
          </a:xfrm>
          <a:prstGeom prst="rect">
            <a:avLst/>
          </a:prstGeom>
          <a:noFill/>
        </p:spPr>
        <p:txBody>
          <a:bodyPr wrap="square" rtlCol="0">
            <a:spAutoFit/>
          </a:bodyPr>
          <a:lstStyle/>
          <a:p>
            <a:r>
              <a:rPr lang="en-US" dirty="0">
                <a:solidFill>
                  <a:schemeClr val="bg2"/>
                </a:solidFill>
              </a:rPr>
              <a:t>3 Nephi 24:16</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4020670" y="618564"/>
            <a:ext cx="4235823" cy="523220"/>
          </a:xfrm>
          <a:prstGeom prst="rect">
            <a:avLst/>
          </a:prstGeom>
        </p:spPr>
        <p:txBody>
          <a:bodyPr wrap="square">
            <a:spAutoFit/>
          </a:bodyPr>
          <a:lstStyle/>
          <a:p>
            <a:pPr fontAlgn="base"/>
            <a:r>
              <a:rPr lang="en-US" sz="2800" dirty="0">
                <a:solidFill>
                  <a:srgbClr val="FFFF00"/>
                </a:solidFill>
              </a:rPr>
              <a:t> </a:t>
            </a:r>
            <a:r>
              <a:rPr lang="en-US" sz="2800" i="1" dirty="0">
                <a:solidFill>
                  <a:srgbClr val="FFFF00"/>
                </a:solidFill>
              </a:rPr>
              <a:t>fear</a:t>
            </a:r>
            <a:r>
              <a:rPr lang="en-US" sz="2800" dirty="0">
                <a:solidFill>
                  <a:srgbClr val="FFFF00"/>
                </a:solidFill>
              </a:rPr>
              <a:t> = reverence or respect</a:t>
            </a:r>
          </a:p>
        </p:txBody>
      </p:sp>
      <p:sp>
        <p:nvSpPr>
          <p:cNvPr id="10" name="Rectangle 9"/>
          <p:cNvSpPr/>
          <p:nvPr/>
        </p:nvSpPr>
        <p:spPr>
          <a:xfrm>
            <a:off x="235430" y="3415766"/>
            <a:ext cx="2785676" cy="923330"/>
          </a:xfrm>
          <a:prstGeom prst="rect">
            <a:avLst/>
          </a:prstGeom>
        </p:spPr>
        <p:txBody>
          <a:bodyPr wrap="square">
            <a:spAutoFit/>
          </a:bodyPr>
          <a:lstStyle/>
          <a:p>
            <a:r>
              <a:rPr lang="en-US" dirty="0">
                <a:solidFill>
                  <a:schemeClr val="bg2"/>
                </a:solidFill>
              </a:rPr>
              <a:t>“Serve the </a:t>
            </a:r>
            <a:r>
              <a:rPr lang="en-US" cap="small" dirty="0">
                <a:solidFill>
                  <a:schemeClr val="bg2"/>
                </a:solidFill>
              </a:rPr>
              <a:t>Lord</a:t>
            </a:r>
            <a:r>
              <a:rPr lang="en-US" dirty="0">
                <a:solidFill>
                  <a:schemeClr val="bg2"/>
                </a:solidFill>
              </a:rPr>
              <a:t> with fear, and rejoice with trembling.”</a:t>
            </a:r>
          </a:p>
          <a:p>
            <a:r>
              <a:rPr lang="en-US" dirty="0">
                <a:solidFill>
                  <a:schemeClr val="bg2"/>
                </a:solidFill>
              </a:rPr>
              <a:t>Psalm 2:11</a:t>
            </a:r>
          </a:p>
        </p:txBody>
      </p:sp>
      <p:sp>
        <p:nvSpPr>
          <p:cNvPr id="11" name="Rectangle 10"/>
          <p:cNvSpPr/>
          <p:nvPr/>
        </p:nvSpPr>
        <p:spPr>
          <a:xfrm>
            <a:off x="7406982" y="3472758"/>
            <a:ext cx="4572000" cy="646331"/>
          </a:xfrm>
          <a:prstGeom prst="rect">
            <a:avLst/>
          </a:prstGeom>
        </p:spPr>
        <p:txBody>
          <a:bodyPr>
            <a:spAutoFit/>
          </a:bodyPr>
          <a:lstStyle/>
          <a:p>
            <a:r>
              <a:rPr lang="en-US" dirty="0">
                <a:solidFill>
                  <a:schemeClr val="bg2"/>
                </a:solidFill>
              </a:rPr>
              <a:t>Interpretation: “Serve the LORD with reverence and respect.”</a:t>
            </a:r>
          </a:p>
        </p:txBody>
      </p:sp>
      <p:sp>
        <p:nvSpPr>
          <p:cNvPr id="12" name="Rectangle 11"/>
          <p:cNvSpPr/>
          <p:nvPr/>
        </p:nvSpPr>
        <p:spPr>
          <a:xfrm>
            <a:off x="1828800" y="1407459"/>
            <a:ext cx="3810000" cy="1477328"/>
          </a:xfrm>
          <a:prstGeom prst="rect">
            <a:avLst/>
          </a:prstGeom>
        </p:spPr>
        <p:txBody>
          <a:bodyPr wrap="square">
            <a:spAutoFit/>
          </a:bodyPr>
          <a:lstStyle/>
          <a:p>
            <a:r>
              <a:rPr lang="en-US" dirty="0">
                <a:solidFill>
                  <a:schemeClr val="bg2"/>
                </a:solidFill>
              </a:rPr>
              <a:t>“…Fear God, and give glory to him who </a:t>
            </a:r>
            <a:r>
              <a:rPr lang="en-US" dirty="0" err="1">
                <a:solidFill>
                  <a:schemeClr val="bg2"/>
                </a:solidFill>
              </a:rPr>
              <a:t>sitteth</a:t>
            </a:r>
            <a:r>
              <a:rPr lang="en-US" dirty="0">
                <a:solidFill>
                  <a:schemeClr val="bg2"/>
                </a:solidFill>
              </a:rPr>
              <a:t> upon the throne, forever and ever; for the hour of his judgment is come.”</a:t>
            </a:r>
          </a:p>
          <a:p>
            <a:r>
              <a:rPr lang="en-US" dirty="0">
                <a:solidFill>
                  <a:schemeClr val="bg2"/>
                </a:solidFill>
              </a:rPr>
              <a:t>D&amp;C 88:104</a:t>
            </a:r>
          </a:p>
        </p:txBody>
      </p:sp>
      <p:sp>
        <p:nvSpPr>
          <p:cNvPr id="13" name="Rectangle 12"/>
          <p:cNvSpPr/>
          <p:nvPr/>
        </p:nvSpPr>
        <p:spPr>
          <a:xfrm>
            <a:off x="7512423" y="1434354"/>
            <a:ext cx="3810000" cy="1200329"/>
          </a:xfrm>
          <a:prstGeom prst="rect">
            <a:avLst/>
          </a:prstGeom>
        </p:spPr>
        <p:txBody>
          <a:bodyPr wrap="square">
            <a:spAutoFit/>
          </a:bodyPr>
          <a:lstStyle/>
          <a:p>
            <a:r>
              <a:rPr lang="en-US" dirty="0">
                <a:solidFill>
                  <a:schemeClr val="bg2"/>
                </a:solidFill>
              </a:rPr>
              <a:t>Interpretation:“…Give reverence to God, and give glory to him who </a:t>
            </a:r>
            <a:r>
              <a:rPr lang="en-US" dirty="0" err="1">
                <a:solidFill>
                  <a:schemeClr val="bg2"/>
                </a:solidFill>
              </a:rPr>
              <a:t>sitteth</a:t>
            </a:r>
            <a:r>
              <a:rPr lang="en-US" dirty="0">
                <a:solidFill>
                  <a:schemeClr val="bg2"/>
                </a:solidFill>
              </a:rPr>
              <a:t> upon the throne, forever and ever; for the hour of his judgment is come.”</a:t>
            </a:r>
          </a:p>
        </p:txBody>
      </p:sp>
      <p:pic>
        <p:nvPicPr>
          <p:cNvPr id="3" name="Picture 2">
            <a:extLst>
              <a:ext uri="{FF2B5EF4-FFF2-40B4-BE49-F238E27FC236}">
                <a16:creationId xmlns:a16="http://schemas.microsoft.com/office/drawing/2014/main" id="{06D5F001-82DA-453B-A99D-92AE14CCB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174" y="3485869"/>
            <a:ext cx="3695700" cy="2790825"/>
          </a:xfrm>
          <a:prstGeom prst="rect">
            <a:avLst/>
          </a:prstGeom>
        </p:spPr>
      </p:pic>
      <p:pic>
        <p:nvPicPr>
          <p:cNvPr id="6" name="Picture 5">
            <a:extLst>
              <a:ext uri="{FF2B5EF4-FFF2-40B4-BE49-F238E27FC236}">
                <a16:creationId xmlns:a16="http://schemas.microsoft.com/office/drawing/2014/main" id="{80F70F56-989D-4972-8F40-CA349BCED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093" y="4591171"/>
            <a:ext cx="3552825" cy="2009775"/>
          </a:xfrm>
          <a:prstGeom prst="rect">
            <a:avLst/>
          </a:prstGeom>
        </p:spPr>
      </p:pic>
    </p:spTree>
    <p:extLst>
      <p:ext uri="{BB962C8B-B14F-4D97-AF65-F5344CB8AC3E}">
        <p14:creationId xmlns:p14="http://schemas.microsoft.com/office/powerpoint/2010/main" val="32635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934FC8-3026-4211-81B3-FDC300770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Jewels</a:t>
            </a:r>
          </a:p>
        </p:txBody>
      </p:sp>
      <p:sp>
        <p:nvSpPr>
          <p:cNvPr id="8" name="TextBox 7"/>
          <p:cNvSpPr txBox="1"/>
          <p:nvPr/>
        </p:nvSpPr>
        <p:spPr>
          <a:xfrm>
            <a:off x="98612" y="6488668"/>
            <a:ext cx="2362200" cy="369332"/>
          </a:xfrm>
          <a:prstGeom prst="rect">
            <a:avLst/>
          </a:prstGeom>
          <a:noFill/>
        </p:spPr>
        <p:txBody>
          <a:bodyPr wrap="square" rtlCol="0">
            <a:spAutoFit/>
          </a:bodyPr>
          <a:lstStyle/>
          <a:p>
            <a:r>
              <a:rPr lang="en-US" dirty="0">
                <a:solidFill>
                  <a:schemeClr val="bg2"/>
                </a:solidFill>
              </a:rPr>
              <a:t>3 Nephi 24:17</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6019800" y="762001"/>
            <a:ext cx="4038600" cy="1200329"/>
          </a:xfrm>
          <a:prstGeom prst="rect">
            <a:avLst/>
          </a:prstGeom>
        </p:spPr>
        <p:txBody>
          <a:bodyPr wrap="square">
            <a:spAutoFit/>
          </a:bodyPr>
          <a:lstStyle/>
          <a:p>
            <a:pPr fontAlgn="base"/>
            <a:r>
              <a:rPr lang="en-US" dirty="0">
                <a:solidFill>
                  <a:schemeClr val="bg2"/>
                </a:solidFill>
              </a:rPr>
              <a:t>The Lord then indicated that when He comes again, He will preserve the faithful and reserve them to Himself as a treasure, or “make up [His] jewels.”</a:t>
            </a:r>
          </a:p>
        </p:txBody>
      </p:sp>
      <p:sp>
        <p:nvSpPr>
          <p:cNvPr id="9" name="Rectangle 4"/>
          <p:cNvSpPr>
            <a:spLocks noChangeArrowheads="1"/>
          </p:cNvSpPr>
          <p:nvPr/>
        </p:nvSpPr>
        <p:spPr bwMode="auto">
          <a:xfrm>
            <a:off x="5867400" y="4038601"/>
            <a:ext cx="51816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23825" eaLnBrk="0" fontAlgn="base" hangingPunct="0">
              <a:spcBef>
                <a:spcPct val="0"/>
              </a:spcBef>
              <a:spcAft>
                <a:spcPct val="0"/>
              </a:spcAft>
            </a:pPr>
            <a:r>
              <a:rPr lang="en-US" dirty="0">
                <a:solidFill>
                  <a:schemeClr val="bg2"/>
                </a:solidFill>
                <a:latin typeface="Abadi" panose="020B0604020104020204" pitchFamily="34" charset="0"/>
                <a:ea typeface="Times New Roman" pitchFamily="18" charset="0"/>
                <a:cs typeface="Times New Roman" pitchFamily="18" charset="0"/>
              </a:rPr>
              <a:t>“A jewel is a precious stone measured by its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intrinsic and extrinsic value in the marketplace of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men. God's jewels, as indicated here, are those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who keep his ordinances and do not speak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against their Lord. This, he says, is the way to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"discern between the righteous and the wicked, </a:t>
            </a:r>
            <a:br>
              <a:rPr lang="en-US" dirty="0">
                <a:solidFill>
                  <a:schemeClr val="bg2"/>
                </a:solidFill>
                <a:latin typeface="Abadi" panose="020B0604020104020204" pitchFamily="34" charset="0"/>
                <a:ea typeface="Times New Roman" pitchFamily="18" charset="0"/>
                <a:cs typeface="Times New Roman" pitchFamily="18" charset="0"/>
              </a:rPr>
            </a:br>
            <a:r>
              <a:rPr lang="en-US" dirty="0">
                <a:solidFill>
                  <a:schemeClr val="bg2"/>
                </a:solidFill>
                <a:latin typeface="Abadi" panose="020B0604020104020204" pitchFamily="34" charset="0"/>
                <a:ea typeface="Times New Roman" pitchFamily="18" charset="0"/>
                <a:cs typeface="Times New Roman" pitchFamily="18" charset="0"/>
              </a:rPr>
              <a:t>between him that </a:t>
            </a:r>
            <a:r>
              <a:rPr lang="en-US" dirty="0" err="1">
                <a:solidFill>
                  <a:schemeClr val="bg2"/>
                </a:solidFill>
                <a:latin typeface="Abadi" panose="020B0604020104020204" pitchFamily="34" charset="0"/>
                <a:ea typeface="Times New Roman" pitchFamily="18" charset="0"/>
                <a:cs typeface="Times New Roman" pitchFamily="18" charset="0"/>
              </a:rPr>
              <a:t>serveth</a:t>
            </a:r>
            <a:r>
              <a:rPr lang="en-US" dirty="0">
                <a:solidFill>
                  <a:schemeClr val="bg2"/>
                </a:solidFill>
                <a:latin typeface="Abadi" panose="020B0604020104020204" pitchFamily="34" charset="0"/>
                <a:ea typeface="Times New Roman" pitchFamily="18" charset="0"/>
                <a:cs typeface="Times New Roman" pitchFamily="18" charset="0"/>
              </a:rPr>
              <a:t> God and him that </a:t>
            </a:r>
            <a:br>
              <a:rPr lang="en-US" dirty="0">
                <a:solidFill>
                  <a:schemeClr val="bg2"/>
                </a:solidFill>
                <a:latin typeface="Abadi" panose="020B0604020104020204" pitchFamily="34" charset="0"/>
                <a:ea typeface="Times New Roman" pitchFamily="18" charset="0"/>
                <a:cs typeface="Times New Roman" pitchFamily="18" charset="0"/>
              </a:rPr>
            </a:br>
            <a:r>
              <a:rPr lang="en-US" dirty="0" err="1">
                <a:solidFill>
                  <a:schemeClr val="bg2"/>
                </a:solidFill>
                <a:latin typeface="Abadi" panose="020B0604020104020204" pitchFamily="34" charset="0"/>
                <a:ea typeface="Times New Roman" pitchFamily="18" charset="0"/>
                <a:cs typeface="Times New Roman" pitchFamily="18" charset="0"/>
              </a:rPr>
              <a:t>serveth</a:t>
            </a:r>
            <a:r>
              <a:rPr lang="en-US" dirty="0">
                <a:solidFill>
                  <a:schemeClr val="bg2"/>
                </a:solidFill>
                <a:latin typeface="Abadi" panose="020B0604020104020204" pitchFamily="34" charset="0"/>
                <a:ea typeface="Times New Roman" pitchFamily="18" charset="0"/>
                <a:cs typeface="Times New Roman" pitchFamily="18" charset="0"/>
              </a:rPr>
              <a:t> him not”</a:t>
            </a:r>
          </a:p>
          <a:p>
            <a:pPr indent="123825" eaLnBrk="0" fontAlgn="base" hangingPunct="0">
              <a:spcBef>
                <a:spcPct val="0"/>
              </a:spcBef>
              <a:spcAft>
                <a:spcPct val="0"/>
              </a:spcAft>
            </a:pPr>
            <a:r>
              <a:rPr lang="en-US" sz="1400" dirty="0">
                <a:solidFill>
                  <a:schemeClr val="bg2"/>
                </a:solidFill>
                <a:latin typeface="Abadi" panose="020B0604020104020204" pitchFamily="34" charset="0"/>
                <a:cs typeface="Times New Roman" pitchFamily="18" charset="0"/>
              </a:rPr>
              <a:t>Student Manual </a:t>
            </a:r>
            <a:endParaRPr lang="en-US" sz="1400" dirty="0">
              <a:solidFill>
                <a:schemeClr val="bg2"/>
              </a:solidFill>
              <a:latin typeface="Abadi" panose="020B0604020104020204" pitchFamily="34" charset="0"/>
              <a:cs typeface="Arial" pitchFamily="34" charset="0"/>
            </a:endParaRPr>
          </a:p>
        </p:txBody>
      </p:sp>
      <p:pic>
        <p:nvPicPr>
          <p:cNvPr id="3" name="Picture 2">
            <a:extLst>
              <a:ext uri="{FF2B5EF4-FFF2-40B4-BE49-F238E27FC236}">
                <a16:creationId xmlns:a16="http://schemas.microsoft.com/office/drawing/2014/main" id="{3B27CCB1-DB13-49DF-A10A-88A36DAE3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2" y="815228"/>
            <a:ext cx="3610535" cy="2033935"/>
          </a:xfrm>
          <a:prstGeom prst="rect">
            <a:avLst/>
          </a:prstGeom>
        </p:spPr>
      </p:pic>
      <p:pic>
        <p:nvPicPr>
          <p:cNvPr id="6" name="Picture 5">
            <a:extLst>
              <a:ext uri="{FF2B5EF4-FFF2-40B4-BE49-F238E27FC236}">
                <a16:creationId xmlns:a16="http://schemas.microsoft.com/office/drawing/2014/main" id="{D7943F09-FC3D-4A6C-B598-7F7AE34C7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164" y="2305731"/>
            <a:ext cx="4366213" cy="1495097"/>
          </a:xfrm>
          <a:prstGeom prst="rect">
            <a:avLst/>
          </a:prstGeom>
        </p:spPr>
      </p:pic>
      <p:pic>
        <p:nvPicPr>
          <p:cNvPr id="12" name="Picture 11">
            <a:extLst>
              <a:ext uri="{FF2B5EF4-FFF2-40B4-BE49-F238E27FC236}">
                <a16:creationId xmlns:a16="http://schemas.microsoft.com/office/drawing/2014/main" id="{8ED61EAB-21B1-4445-A2AB-C9E1A306D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984" y="3476849"/>
            <a:ext cx="3733800" cy="2076450"/>
          </a:xfrm>
          <a:prstGeom prst="rect">
            <a:avLst/>
          </a:prstGeom>
        </p:spPr>
      </p:pic>
    </p:spTree>
    <p:extLst>
      <p:ext uri="{BB962C8B-B14F-4D97-AF65-F5344CB8AC3E}">
        <p14:creationId xmlns:p14="http://schemas.microsoft.com/office/powerpoint/2010/main" val="39134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934FC8-3026-4211-81B3-FDC300770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32965" y="143437"/>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Tree = Symbolic = People</a:t>
            </a:r>
          </a:p>
        </p:txBody>
      </p:sp>
      <p:sp>
        <p:nvSpPr>
          <p:cNvPr id="8" name="TextBox 7"/>
          <p:cNvSpPr txBox="1"/>
          <p:nvPr/>
        </p:nvSpPr>
        <p:spPr>
          <a:xfrm>
            <a:off x="98612" y="6488668"/>
            <a:ext cx="2362200" cy="369332"/>
          </a:xfrm>
          <a:prstGeom prst="rect">
            <a:avLst/>
          </a:prstGeom>
          <a:noFill/>
        </p:spPr>
        <p:txBody>
          <a:bodyPr wrap="square" rtlCol="0">
            <a:spAutoFit/>
          </a:bodyPr>
          <a:lstStyle/>
          <a:p>
            <a:r>
              <a:rPr lang="en-US" dirty="0">
                <a:solidFill>
                  <a:schemeClr val="bg2"/>
                </a:solidFill>
              </a:rPr>
              <a:t>3 Nephi 25</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5446059" y="1030942"/>
            <a:ext cx="4038600" cy="646331"/>
          </a:xfrm>
          <a:prstGeom prst="rect">
            <a:avLst/>
          </a:prstGeom>
        </p:spPr>
        <p:txBody>
          <a:bodyPr wrap="square">
            <a:spAutoFit/>
          </a:bodyPr>
          <a:lstStyle/>
          <a:p>
            <a:pPr fontAlgn="base"/>
            <a:r>
              <a:rPr lang="en-US" dirty="0">
                <a:solidFill>
                  <a:schemeClr val="bg1"/>
                </a:solidFill>
              </a:rPr>
              <a:t>What would happen to a tree if we eliminated one of its vital parts?</a:t>
            </a:r>
          </a:p>
        </p:txBody>
      </p:sp>
      <p:grpSp>
        <p:nvGrpSpPr>
          <p:cNvPr id="5" name="Group 4">
            <a:extLst>
              <a:ext uri="{FF2B5EF4-FFF2-40B4-BE49-F238E27FC236}">
                <a16:creationId xmlns:a16="http://schemas.microsoft.com/office/drawing/2014/main" id="{5B480010-9E8C-4DC6-896F-3CD5AC5A0909}"/>
              </a:ext>
            </a:extLst>
          </p:cNvPr>
          <p:cNvGrpSpPr/>
          <p:nvPr/>
        </p:nvGrpSpPr>
        <p:grpSpPr>
          <a:xfrm>
            <a:off x="861327" y="1450669"/>
            <a:ext cx="3988579" cy="4014302"/>
            <a:chOff x="861327" y="1450669"/>
            <a:chExt cx="3988579" cy="4014302"/>
          </a:xfrm>
        </p:grpSpPr>
        <p:pic>
          <p:nvPicPr>
            <p:cNvPr id="4" name="Picture 3">
              <a:extLst>
                <a:ext uri="{FF2B5EF4-FFF2-40B4-BE49-F238E27FC236}">
                  <a16:creationId xmlns:a16="http://schemas.microsoft.com/office/drawing/2014/main" id="{50465CF2-5139-497F-A0A3-E215A851A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27" y="1450669"/>
              <a:ext cx="3889965" cy="4014302"/>
            </a:xfrm>
            <a:prstGeom prst="rect">
              <a:avLst/>
            </a:prstGeom>
          </p:spPr>
        </p:pic>
        <p:sp>
          <p:nvSpPr>
            <p:cNvPr id="13" name="Rectangle 12">
              <a:extLst>
                <a:ext uri="{FF2B5EF4-FFF2-40B4-BE49-F238E27FC236}">
                  <a16:creationId xmlns:a16="http://schemas.microsoft.com/office/drawing/2014/main" id="{201B5DB5-FB7B-4B09-A63C-DB11D607E92A}"/>
                </a:ext>
              </a:extLst>
            </p:cNvPr>
            <p:cNvSpPr/>
            <p:nvPr/>
          </p:nvSpPr>
          <p:spPr>
            <a:xfrm>
              <a:off x="3733800" y="2662519"/>
              <a:ext cx="1116106" cy="369332"/>
            </a:xfrm>
            <a:prstGeom prst="rect">
              <a:avLst/>
            </a:prstGeom>
          </p:spPr>
          <p:txBody>
            <a:bodyPr wrap="square">
              <a:spAutoFit/>
            </a:bodyPr>
            <a:lstStyle/>
            <a:p>
              <a:pPr fontAlgn="base"/>
              <a:r>
                <a:rPr lang="en-US" dirty="0">
                  <a:solidFill>
                    <a:srgbClr val="FF0000"/>
                  </a:solidFill>
                </a:rPr>
                <a:t>Branches</a:t>
              </a:r>
            </a:p>
          </p:txBody>
        </p:sp>
        <p:sp>
          <p:nvSpPr>
            <p:cNvPr id="14" name="Rectangle 13">
              <a:extLst>
                <a:ext uri="{FF2B5EF4-FFF2-40B4-BE49-F238E27FC236}">
                  <a16:creationId xmlns:a16="http://schemas.microsoft.com/office/drawing/2014/main" id="{3D489425-53E9-4418-8D44-BCA5B9A70441}"/>
                </a:ext>
              </a:extLst>
            </p:cNvPr>
            <p:cNvSpPr/>
            <p:nvPr/>
          </p:nvSpPr>
          <p:spPr>
            <a:xfrm>
              <a:off x="2801471" y="3774142"/>
              <a:ext cx="1116106" cy="369332"/>
            </a:xfrm>
            <a:prstGeom prst="rect">
              <a:avLst/>
            </a:prstGeom>
          </p:spPr>
          <p:txBody>
            <a:bodyPr wrap="square">
              <a:spAutoFit/>
            </a:bodyPr>
            <a:lstStyle/>
            <a:p>
              <a:pPr fontAlgn="base"/>
              <a:r>
                <a:rPr lang="en-US" dirty="0">
                  <a:solidFill>
                    <a:srgbClr val="FF0000"/>
                  </a:solidFill>
                </a:rPr>
                <a:t>Trunk</a:t>
              </a:r>
            </a:p>
          </p:txBody>
        </p:sp>
        <p:sp>
          <p:nvSpPr>
            <p:cNvPr id="15" name="Rectangle 14">
              <a:extLst>
                <a:ext uri="{FF2B5EF4-FFF2-40B4-BE49-F238E27FC236}">
                  <a16:creationId xmlns:a16="http://schemas.microsoft.com/office/drawing/2014/main" id="{5B26ECC4-227D-48E8-9731-E2193B4AE58C}"/>
                </a:ext>
              </a:extLst>
            </p:cNvPr>
            <p:cNvSpPr/>
            <p:nvPr/>
          </p:nvSpPr>
          <p:spPr>
            <a:xfrm>
              <a:off x="3662082" y="4706472"/>
              <a:ext cx="1116106" cy="369332"/>
            </a:xfrm>
            <a:prstGeom prst="rect">
              <a:avLst/>
            </a:prstGeom>
          </p:spPr>
          <p:txBody>
            <a:bodyPr wrap="square">
              <a:spAutoFit/>
            </a:bodyPr>
            <a:lstStyle/>
            <a:p>
              <a:pPr fontAlgn="base"/>
              <a:r>
                <a:rPr lang="en-US" dirty="0">
                  <a:solidFill>
                    <a:srgbClr val="FF0000"/>
                  </a:solidFill>
                </a:rPr>
                <a:t>Roots</a:t>
              </a:r>
            </a:p>
          </p:txBody>
        </p:sp>
      </p:grpSp>
      <p:sp>
        <p:nvSpPr>
          <p:cNvPr id="17" name="Rectangle 16">
            <a:extLst>
              <a:ext uri="{FF2B5EF4-FFF2-40B4-BE49-F238E27FC236}">
                <a16:creationId xmlns:a16="http://schemas.microsoft.com/office/drawing/2014/main" id="{C187AED9-6A17-477F-93FC-7F31CDBE0F24}"/>
              </a:ext>
            </a:extLst>
          </p:cNvPr>
          <p:cNvSpPr/>
          <p:nvPr/>
        </p:nvSpPr>
        <p:spPr>
          <a:xfrm>
            <a:off x="6880412" y="3316941"/>
            <a:ext cx="2236694" cy="584775"/>
          </a:xfrm>
          <a:prstGeom prst="rect">
            <a:avLst/>
          </a:prstGeom>
        </p:spPr>
        <p:txBody>
          <a:bodyPr wrap="square">
            <a:spAutoFit/>
          </a:bodyPr>
          <a:lstStyle/>
          <a:p>
            <a:pPr algn="ctr" fontAlgn="base"/>
            <a:r>
              <a:rPr lang="en-US" sz="3200" dirty="0">
                <a:solidFill>
                  <a:srgbClr val="FF0000"/>
                </a:solidFill>
              </a:rPr>
              <a:t>Trunk = You</a:t>
            </a:r>
          </a:p>
        </p:txBody>
      </p:sp>
      <p:grpSp>
        <p:nvGrpSpPr>
          <p:cNvPr id="18" name="Group 17">
            <a:extLst>
              <a:ext uri="{FF2B5EF4-FFF2-40B4-BE49-F238E27FC236}">
                <a16:creationId xmlns:a16="http://schemas.microsoft.com/office/drawing/2014/main" id="{85F4678C-DA34-4782-B444-641637B49762}"/>
              </a:ext>
            </a:extLst>
          </p:cNvPr>
          <p:cNvGrpSpPr/>
          <p:nvPr/>
        </p:nvGrpSpPr>
        <p:grpSpPr>
          <a:xfrm>
            <a:off x="5504329" y="2435331"/>
            <a:ext cx="675407" cy="2584905"/>
            <a:chOff x="3729193" y="976912"/>
            <a:chExt cx="1003199" cy="3848561"/>
          </a:xfrm>
          <a:solidFill>
            <a:srgbClr val="00B0F0"/>
          </a:solidFill>
        </p:grpSpPr>
        <p:sp>
          <p:nvSpPr>
            <p:cNvPr id="19" name="Rounded Rectangle 22">
              <a:extLst>
                <a:ext uri="{FF2B5EF4-FFF2-40B4-BE49-F238E27FC236}">
                  <a16:creationId xmlns:a16="http://schemas.microsoft.com/office/drawing/2014/main" id="{B62DCBD7-459B-4194-8193-3C3CA8F6122D}"/>
                </a:ext>
              </a:extLst>
            </p:cNvPr>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4">
              <a:extLst>
                <a:ext uri="{FF2B5EF4-FFF2-40B4-BE49-F238E27FC236}">
                  <a16:creationId xmlns:a16="http://schemas.microsoft.com/office/drawing/2014/main" id="{A8E884CC-2C19-4812-9D56-31AE052299DB}"/>
                </a:ext>
              </a:extLst>
            </p:cNvPr>
            <p:cNvSpPr/>
            <p:nvPr/>
          </p:nvSpPr>
          <p:spPr>
            <a:xfrm rot="19769779">
              <a:off x="4468757" y="1811105"/>
              <a:ext cx="263635" cy="1488011"/>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4">
              <a:extLst>
                <a:ext uri="{FF2B5EF4-FFF2-40B4-BE49-F238E27FC236}">
                  <a16:creationId xmlns:a16="http://schemas.microsoft.com/office/drawing/2014/main" id="{EB55601E-50E1-4AC9-AC14-15C35ABF40A1}"/>
                </a:ext>
              </a:extLst>
            </p:cNvPr>
            <p:cNvSpPr/>
            <p:nvPr/>
          </p:nvSpPr>
          <p:spPr>
            <a:xfrm rot="1069183">
              <a:off x="3771165" y="3357495"/>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5">
              <a:extLst>
                <a:ext uri="{FF2B5EF4-FFF2-40B4-BE49-F238E27FC236}">
                  <a16:creationId xmlns:a16="http://schemas.microsoft.com/office/drawing/2014/main" id="{47670440-AB24-44BA-8241-1F82F27E9160}"/>
                </a:ext>
              </a:extLst>
            </p:cNvPr>
            <p:cNvSpPr/>
            <p:nvPr/>
          </p:nvSpPr>
          <p:spPr>
            <a:xfrm rot="9815699">
              <a:off x="4320769" y="3397833"/>
              <a:ext cx="308310" cy="137069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3C59B39-94DE-45A3-A5EF-5CA067D6B8E0}"/>
                </a:ext>
              </a:extLst>
            </p:cNvPr>
            <p:cNvSpPr/>
            <p:nvPr/>
          </p:nvSpPr>
          <p:spPr>
            <a:xfrm>
              <a:off x="3774774" y="976912"/>
              <a:ext cx="808212" cy="808286"/>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7">
              <a:extLst>
                <a:ext uri="{FF2B5EF4-FFF2-40B4-BE49-F238E27FC236}">
                  <a16:creationId xmlns:a16="http://schemas.microsoft.com/office/drawing/2014/main" id="{04D6621C-C512-4149-BD9C-61111F4E0235}"/>
                </a:ext>
              </a:extLst>
            </p:cNvPr>
            <p:cNvSpPr/>
            <p:nvPr/>
          </p:nvSpPr>
          <p:spPr>
            <a:xfrm rot="7027031">
              <a:off x="3113315" y="2417911"/>
              <a:ext cx="1490836" cy="25907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C7B20EC-14A3-469F-872F-B6744A94584A}"/>
              </a:ext>
            </a:extLst>
          </p:cNvPr>
          <p:cNvGrpSpPr/>
          <p:nvPr/>
        </p:nvGrpSpPr>
        <p:grpSpPr>
          <a:xfrm>
            <a:off x="9792813" y="2450420"/>
            <a:ext cx="769730" cy="2459902"/>
            <a:chOff x="7205858" y="1350098"/>
            <a:chExt cx="1204256" cy="3848561"/>
          </a:xfrm>
          <a:solidFill>
            <a:srgbClr val="00B0F0"/>
          </a:solidFill>
        </p:grpSpPr>
        <p:grpSp>
          <p:nvGrpSpPr>
            <p:cNvPr id="27" name="Group 26">
              <a:extLst>
                <a:ext uri="{FF2B5EF4-FFF2-40B4-BE49-F238E27FC236}">
                  <a16:creationId xmlns:a16="http://schemas.microsoft.com/office/drawing/2014/main" id="{24DA9D0C-6A9C-4173-B4FF-14B78A46209D}"/>
                </a:ext>
              </a:extLst>
            </p:cNvPr>
            <p:cNvGrpSpPr/>
            <p:nvPr/>
          </p:nvGrpSpPr>
          <p:grpSpPr>
            <a:xfrm>
              <a:off x="7322943" y="1350098"/>
              <a:ext cx="1003199" cy="3848561"/>
              <a:chOff x="3729193" y="976912"/>
              <a:chExt cx="1003199" cy="3848561"/>
            </a:xfrm>
            <a:grpFill/>
          </p:grpSpPr>
          <p:sp>
            <p:nvSpPr>
              <p:cNvPr id="29" name="Rounded Rectangle 54">
                <a:extLst>
                  <a:ext uri="{FF2B5EF4-FFF2-40B4-BE49-F238E27FC236}">
                    <a16:creationId xmlns:a16="http://schemas.microsoft.com/office/drawing/2014/main" id="{010AAFF0-8B98-4A71-A89E-7B68779DD970}"/>
                  </a:ext>
                </a:extLst>
              </p:cNvPr>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5">
                <a:extLst>
                  <a:ext uri="{FF2B5EF4-FFF2-40B4-BE49-F238E27FC236}">
                    <a16:creationId xmlns:a16="http://schemas.microsoft.com/office/drawing/2014/main" id="{E438DD71-0C80-4EEB-B138-9126ECF34C53}"/>
                  </a:ext>
                </a:extLst>
              </p:cNvPr>
              <p:cNvSpPr/>
              <p:nvPr/>
            </p:nvSpPr>
            <p:spPr>
              <a:xfrm rot="19769779">
                <a:off x="4468757" y="1811105"/>
                <a:ext cx="263635" cy="1488011"/>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6">
                <a:extLst>
                  <a:ext uri="{FF2B5EF4-FFF2-40B4-BE49-F238E27FC236}">
                    <a16:creationId xmlns:a16="http://schemas.microsoft.com/office/drawing/2014/main" id="{324C7CE9-9834-454C-9ED4-F26E327C1AB2}"/>
                  </a:ext>
                </a:extLst>
              </p:cNvPr>
              <p:cNvSpPr/>
              <p:nvPr/>
            </p:nvSpPr>
            <p:spPr>
              <a:xfrm rot="1069183">
                <a:off x="3771165" y="3357495"/>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7">
                <a:extLst>
                  <a:ext uri="{FF2B5EF4-FFF2-40B4-BE49-F238E27FC236}">
                    <a16:creationId xmlns:a16="http://schemas.microsoft.com/office/drawing/2014/main" id="{374483E4-8A98-453F-8B67-D81D0292F7F2}"/>
                  </a:ext>
                </a:extLst>
              </p:cNvPr>
              <p:cNvSpPr/>
              <p:nvPr/>
            </p:nvSpPr>
            <p:spPr>
              <a:xfrm rot="9815699">
                <a:off x="4320769" y="3360887"/>
                <a:ext cx="308310" cy="137069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F24EE6B-09F3-4677-BF71-EE7D0D4C7195}"/>
                  </a:ext>
                </a:extLst>
              </p:cNvPr>
              <p:cNvSpPr/>
              <p:nvPr/>
            </p:nvSpPr>
            <p:spPr>
              <a:xfrm>
                <a:off x="3774774" y="976912"/>
                <a:ext cx="808212" cy="808286"/>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59">
                <a:extLst>
                  <a:ext uri="{FF2B5EF4-FFF2-40B4-BE49-F238E27FC236}">
                    <a16:creationId xmlns:a16="http://schemas.microsoft.com/office/drawing/2014/main" id="{FD131D05-E655-407F-A1C7-2FB743F7908C}"/>
                  </a:ext>
                </a:extLst>
              </p:cNvPr>
              <p:cNvSpPr/>
              <p:nvPr/>
            </p:nvSpPr>
            <p:spPr>
              <a:xfrm rot="7027031">
                <a:off x="3113315" y="2417911"/>
                <a:ext cx="1490836" cy="25907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Isosceles Triangle 27">
              <a:extLst>
                <a:ext uri="{FF2B5EF4-FFF2-40B4-BE49-F238E27FC236}">
                  <a16:creationId xmlns:a16="http://schemas.microsoft.com/office/drawing/2014/main" id="{8FACB313-F9F3-4FE1-BD87-F0E53327E291}"/>
                </a:ext>
              </a:extLst>
            </p:cNvPr>
            <p:cNvSpPr/>
            <p:nvPr/>
          </p:nvSpPr>
          <p:spPr>
            <a:xfrm>
              <a:off x="7205858" y="2529430"/>
              <a:ext cx="1204256" cy="1827809"/>
            </a:xfrm>
            <a:prstGeom prst="triangl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4F15AACD-9342-4013-BF38-B080D98384DA}"/>
              </a:ext>
            </a:extLst>
          </p:cNvPr>
          <p:cNvSpPr/>
          <p:nvPr/>
        </p:nvSpPr>
        <p:spPr>
          <a:xfrm>
            <a:off x="6288741" y="2545975"/>
            <a:ext cx="3509682" cy="584775"/>
          </a:xfrm>
          <a:prstGeom prst="rect">
            <a:avLst/>
          </a:prstGeom>
        </p:spPr>
        <p:txBody>
          <a:bodyPr wrap="square">
            <a:spAutoFit/>
          </a:bodyPr>
          <a:lstStyle/>
          <a:p>
            <a:pPr algn="ctr" fontAlgn="base"/>
            <a:r>
              <a:rPr lang="en-US" sz="3200" dirty="0">
                <a:solidFill>
                  <a:srgbClr val="FF0000"/>
                </a:solidFill>
              </a:rPr>
              <a:t>Branch = Posterity</a:t>
            </a:r>
          </a:p>
        </p:txBody>
      </p:sp>
      <p:sp>
        <p:nvSpPr>
          <p:cNvPr id="36" name="Rectangle 35">
            <a:extLst>
              <a:ext uri="{FF2B5EF4-FFF2-40B4-BE49-F238E27FC236}">
                <a16:creationId xmlns:a16="http://schemas.microsoft.com/office/drawing/2014/main" id="{D611EE20-383F-4055-B12A-79139BBA1FC8}"/>
              </a:ext>
            </a:extLst>
          </p:cNvPr>
          <p:cNvSpPr/>
          <p:nvPr/>
        </p:nvSpPr>
        <p:spPr>
          <a:xfrm>
            <a:off x="6279776" y="4168587"/>
            <a:ext cx="3509682" cy="584775"/>
          </a:xfrm>
          <a:prstGeom prst="rect">
            <a:avLst/>
          </a:prstGeom>
        </p:spPr>
        <p:txBody>
          <a:bodyPr wrap="square">
            <a:spAutoFit/>
          </a:bodyPr>
          <a:lstStyle/>
          <a:p>
            <a:pPr algn="ctr" fontAlgn="base"/>
            <a:r>
              <a:rPr lang="en-US" sz="3200" dirty="0">
                <a:solidFill>
                  <a:srgbClr val="FF0000"/>
                </a:solidFill>
              </a:rPr>
              <a:t>Roots = Ancestors</a:t>
            </a:r>
          </a:p>
        </p:txBody>
      </p:sp>
      <p:sp>
        <p:nvSpPr>
          <p:cNvPr id="10" name="Rectangle 9">
            <a:extLst>
              <a:ext uri="{FF2B5EF4-FFF2-40B4-BE49-F238E27FC236}">
                <a16:creationId xmlns:a16="http://schemas.microsoft.com/office/drawing/2014/main" id="{BF5506EC-9377-494E-8C3D-D57CF208DA72}"/>
              </a:ext>
            </a:extLst>
          </p:cNvPr>
          <p:cNvSpPr/>
          <p:nvPr/>
        </p:nvSpPr>
        <p:spPr>
          <a:xfrm>
            <a:off x="3325906" y="5642847"/>
            <a:ext cx="6096000" cy="954107"/>
          </a:xfrm>
          <a:prstGeom prst="rect">
            <a:avLst/>
          </a:prstGeom>
        </p:spPr>
        <p:txBody>
          <a:bodyPr>
            <a:spAutoFit/>
          </a:bodyPr>
          <a:lstStyle/>
          <a:p>
            <a:pPr algn="ctr"/>
            <a:r>
              <a:rPr lang="en-US" sz="2800" dirty="0">
                <a:solidFill>
                  <a:srgbClr val="FFFF00"/>
                </a:solidFill>
                <a:latin typeface="Abadi" panose="020B0604020104020204" pitchFamily="34" charset="0"/>
              </a:rPr>
              <a:t>How can your actions affect your family tree in the eternities?</a:t>
            </a:r>
            <a:endParaRPr lang="en-US" sz="2800" dirty="0">
              <a:solidFill>
                <a:srgbClr val="FFFF00"/>
              </a:solidFill>
            </a:endParaRPr>
          </a:p>
        </p:txBody>
      </p:sp>
    </p:spTree>
    <p:extLst>
      <p:ext uri="{BB962C8B-B14F-4D97-AF65-F5344CB8AC3E}">
        <p14:creationId xmlns:p14="http://schemas.microsoft.com/office/powerpoint/2010/main" val="228897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35" grpId="0"/>
      <p:bldP spid="36"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026B58-9FA8-4C76-8B78-41CAA7225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All Wickedness Removed</a:t>
            </a:r>
          </a:p>
        </p:txBody>
      </p:sp>
      <p:sp>
        <p:nvSpPr>
          <p:cNvPr id="8" name="TextBox 7"/>
          <p:cNvSpPr txBox="1"/>
          <p:nvPr/>
        </p:nvSpPr>
        <p:spPr>
          <a:xfrm>
            <a:off x="125506" y="6488668"/>
            <a:ext cx="2362200" cy="369332"/>
          </a:xfrm>
          <a:prstGeom prst="rect">
            <a:avLst/>
          </a:prstGeom>
          <a:noFill/>
        </p:spPr>
        <p:txBody>
          <a:bodyPr wrap="square" rtlCol="0">
            <a:spAutoFit/>
          </a:bodyPr>
          <a:lstStyle/>
          <a:p>
            <a:r>
              <a:rPr lang="en-US" dirty="0">
                <a:solidFill>
                  <a:schemeClr val="bg2"/>
                </a:solidFill>
              </a:rPr>
              <a:t>3 Nephi 25:1</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493059" y="1187824"/>
            <a:ext cx="4038600" cy="2031325"/>
          </a:xfrm>
          <a:prstGeom prst="rect">
            <a:avLst/>
          </a:prstGeom>
        </p:spPr>
        <p:txBody>
          <a:bodyPr wrap="square">
            <a:spAutoFit/>
          </a:bodyPr>
          <a:lstStyle/>
          <a:p>
            <a:pPr fontAlgn="base"/>
            <a:r>
              <a:rPr lang="en-US" dirty="0">
                <a:solidFill>
                  <a:schemeClr val="bg1"/>
                </a:solidFill>
              </a:rPr>
              <a:t>“For the hour is nigh and the day soon at hand when the earth is ripe; and all the proud and they that do wickedly shall be as</a:t>
            </a:r>
            <a:r>
              <a:rPr lang="en-US" baseline="30000" dirty="0">
                <a:solidFill>
                  <a:schemeClr val="bg1"/>
                </a:solidFill>
              </a:rPr>
              <a:t> </a:t>
            </a:r>
            <a:r>
              <a:rPr lang="en-US" dirty="0">
                <a:solidFill>
                  <a:schemeClr val="bg1"/>
                </a:solidFill>
              </a:rPr>
              <a:t>stubble; and I will burn them up, </a:t>
            </a:r>
            <a:r>
              <a:rPr lang="en-US" dirty="0" err="1">
                <a:solidFill>
                  <a:schemeClr val="bg1"/>
                </a:solidFill>
              </a:rPr>
              <a:t>saith</a:t>
            </a:r>
            <a:r>
              <a:rPr lang="en-US" dirty="0">
                <a:solidFill>
                  <a:schemeClr val="bg1"/>
                </a:solidFill>
              </a:rPr>
              <a:t> the Lord of Hosts, that wickedness shall not be upon the earth;”</a:t>
            </a:r>
          </a:p>
          <a:p>
            <a:pPr fontAlgn="base"/>
            <a:r>
              <a:rPr lang="en-US" dirty="0">
                <a:solidFill>
                  <a:schemeClr val="bg1"/>
                </a:solidFill>
              </a:rPr>
              <a:t>D&amp;C 29:9</a:t>
            </a:r>
          </a:p>
        </p:txBody>
      </p:sp>
      <p:sp>
        <p:nvSpPr>
          <p:cNvPr id="11" name="Rectangle 10"/>
          <p:cNvSpPr/>
          <p:nvPr/>
        </p:nvSpPr>
        <p:spPr>
          <a:xfrm>
            <a:off x="8588187" y="2859741"/>
            <a:ext cx="3254189" cy="923330"/>
          </a:xfrm>
          <a:prstGeom prst="rect">
            <a:avLst/>
          </a:prstGeom>
        </p:spPr>
        <p:txBody>
          <a:bodyPr wrap="square">
            <a:spAutoFit/>
          </a:bodyPr>
          <a:lstStyle/>
          <a:p>
            <a:r>
              <a:rPr lang="en-US" dirty="0">
                <a:solidFill>
                  <a:schemeClr val="bg1"/>
                </a:solidFill>
              </a:rPr>
              <a:t>“…and I will not spare any that remain in Babylon.”</a:t>
            </a:r>
          </a:p>
          <a:p>
            <a:r>
              <a:rPr lang="en-US" dirty="0">
                <a:solidFill>
                  <a:schemeClr val="bg1"/>
                </a:solidFill>
              </a:rPr>
              <a:t>D&amp;C 64:24</a:t>
            </a:r>
          </a:p>
        </p:txBody>
      </p:sp>
      <p:sp>
        <p:nvSpPr>
          <p:cNvPr id="12" name="Rectangle 11"/>
          <p:cNvSpPr/>
          <p:nvPr/>
        </p:nvSpPr>
        <p:spPr>
          <a:xfrm>
            <a:off x="596153" y="4002742"/>
            <a:ext cx="4572000" cy="1200329"/>
          </a:xfrm>
          <a:prstGeom prst="rect">
            <a:avLst/>
          </a:prstGeom>
        </p:spPr>
        <p:txBody>
          <a:bodyPr>
            <a:spAutoFit/>
          </a:bodyPr>
          <a:lstStyle/>
          <a:p>
            <a:r>
              <a:rPr lang="en-US" dirty="0">
                <a:solidFill>
                  <a:schemeClr val="bg1"/>
                </a:solidFill>
              </a:rPr>
              <a:t>“Go ye out from among the nations, even from Babylon, from the midst of wickedness, which is spiritual Babylon.”</a:t>
            </a:r>
          </a:p>
          <a:p>
            <a:r>
              <a:rPr lang="en-US" dirty="0">
                <a:solidFill>
                  <a:schemeClr val="bg1"/>
                </a:solidFill>
              </a:rPr>
              <a:t>D&amp;C 133:14</a:t>
            </a:r>
          </a:p>
        </p:txBody>
      </p:sp>
      <p:sp>
        <p:nvSpPr>
          <p:cNvPr id="13" name="Rectangle 12"/>
          <p:cNvSpPr/>
          <p:nvPr/>
        </p:nvSpPr>
        <p:spPr>
          <a:xfrm>
            <a:off x="6477000" y="5029200"/>
            <a:ext cx="3810000" cy="1754326"/>
          </a:xfrm>
          <a:prstGeom prst="rect">
            <a:avLst/>
          </a:prstGeom>
        </p:spPr>
        <p:txBody>
          <a:bodyPr wrap="square">
            <a:spAutoFit/>
          </a:bodyPr>
          <a:lstStyle/>
          <a:p>
            <a:r>
              <a:rPr lang="en-US" dirty="0">
                <a:solidFill>
                  <a:schemeClr val="bg1"/>
                </a:solidFill>
              </a:rPr>
              <a:t>The word </a:t>
            </a:r>
            <a:r>
              <a:rPr lang="en-US" i="1" dirty="0">
                <a:solidFill>
                  <a:schemeClr val="bg1"/>
                </a:solidFill>
              </a:rPr>
              <a:t>root</a:t>
            </a:r>
            <a:r>
              <a:rPr lang="en-US" dirty="0">
                <a:solidFill>
                  <a:schemeClr val="bg1"/>
                </a:solidFill>
              </a:rPr>
              <a:t> likely refers to ancestors and the word </a:t>
            </a:r>
            <a:r>
              <a:rPr lang="en-US" i="1" dirty="0">
                <a:solidFill>
                  <a:schemeClr val="bg1"/>
                </a:solidFill>
              </a:rPr>
              <a:t>branch</a:t>
            </a:r>
            <a:r>
              <a:rPr lang="en-US" dirty="0">
                <a:solidFill>
                  <a:schemeClr val="bg1"/>
                </a:solidFill>
              </a:rPr>
              <a:t> to posterity. Thus, in the next life, the wicked will not enjoy the blessings of being sealed to their ancestors and posterity</a:t>
            </a:r>
          </a:p>
          <a:p>
            <a:r>
              <a:rPr lang="en-US" dirty="0">
                <a:solidFill>
                  <a:schemeClr val="bg1"/>
                </a:solidFill>
              </a:rPr>
              <a:t>Student manual</a:t>
            </a:r>
          </a:p>
        </p:txBody>
      </p:sp>
      <p:pic>
        <p:nvPicPr>
          <p:cNvPr id="3" name="Picture 2">
            <a:extLst>
              <a:ext uri="{FF2B5EF4-FFF2-40B4-BE49-F238E27FC236}">
                <a16:creationId xmlns:a16="http://schemas.microsoft.com/office/drawing/2014/main" id="{713069BB-3E29-4FE9-8DA8-356391DDC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003" y="934572"/>
            <a:ext cx="2857500" cy="1600200"/>
          </a:xfrm>
          <a:prstGeom prst="rect">
            <a:avLst/>
          </a:prstGeom>
        </p:spPr>
      </p:pic>
      <p:pic>
        <p:nvPicPr>
          <p:cNvPr id="6" name="Picture 5">
            <a:extLst>
              <a:ext uri="{FF2B5EF4-FFF2-40B4-BE49-F238E27FC236}">
                <a16:creationId xmlns:a16="http://schemas.microsoft.com/office/drawing/2014/main" id="{D67700DB-A032-4ED5-A9C6-101D35647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800" y="2725593"/>
            <a:ext cx="2619375" cy="1743075"/>
          </a:xfrm>
          <a:prstGeom prst="rect">
            <a:avLst/>
          </a:prstGeom>
        </p:spPr>
      </p:pic>
      <p:pic>
        <p:nvPicPr>
          <p:cNvPr id="10" name="Picture 9">
            <a:extLst>
              <a:ext uri="{FF2B5EF4-FFF2-40B4-BE49-F238E27FC236}">
                <a16:creationId xmlns:a16="http://schemas.microsoft.com/office/drawing/2014/main" id="{C2B1801D-8521-4D2A-8006-9AF34742E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351" y="4764423"/>
            <a:ext cx="1248724" cy="1878423"/>
          </a:xfrm>
          <a:prstGeom prst="rect">
            <a:avLst/>
          </a:prstGeom>
        </p:spPr>
      </p:pic>
      <p:sp>
        <p:nvSpPr>
          <p:cNvPr id="2" name="Rectangle 1">
            <a:extLst>
              <a:ext uri="{FF2B5EF4-FFF2-40B4-BE49-F238E27FC236}">
                <a16:creationId xmlns:a16="http://schemas.microsoft.com/office/drawing/2014/main" id="{D9CCED9A-FF26-40AF-93A4-D803A056C2D7}"/>
              </a:ext>
            </a:extLst>
          </p:cNvPr>
          <p:cNvSpPr/>
          <p:nvPr/>
        </p:nvSpPr>
        <p:spPr>
          <a:xfrm>
            <a:off x="2635623" y="604682"/>
            <a:ext cx="8014448" cy="369332"/>
          </a:xfrm>
          <a:prstGeom prst="rect">
            <a:avLst/>
          </a:prstGeom>
        </p:spPr>
        <p:txBody>
          <a:bodyPr wrap="square">
            <a:spAutoFit/>
          </a:bodyPr>
          <a:lstStyle/>
          <a:p>
            <a:r>
              <a:rPr lang="en-US" dirty="0">
                <a:solidFill>
                  <a:srgbClr val="FFFF00"/>
                </a:solidFill>
                <a:latin typeface="Abadi" panose="020B0604020104020204" pitchFamily="34" charset="0"/>
              </a:rPr>
              <a:t>“it shall leave them neither root nor branch” means for the wicked?</a:t>
            </a:r>
            <a:endParaRPr lang="en-US" dirty="0">
              <a:solidFill>
                <a:srgbClr val="FFFF00"/>
              </a:solidFill>
            </a:endParaRPr>
          </a:p>
        </p:txBody>
      </p:sp>
    </p:spTree>
    <p:extLst>
      <p:ext uri="{BB962C8B-B14F-4D97-AF65-F5344CB8AC3E}">
        <p14:creationId xmlns:p14="http://schemas.microsoft.com/office/powerpoint/2010/main" val="12173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8F6255-96EF-46D0-80C6-90A1AB7FB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Healing in His Wings</a:t>
            </a:r>
          </a:p>
        </p:txBody>
      </p:sp>
      <p:sp>
        <p:nvSpPr>
          <p:cNvPr id="8" name="TextBox 7"/>
          <p:cNvSpPr txBox="1"/>
          <p:nvPr/>
        </p:nvSpPr>
        <p:spPr>
          <a:xfrm>
            <a:off x="80682" y="6488668"/>
            <a:ext cx="2362200" cy="369332"/>
          </a:xfrm>
          <a:prstGeom prst="rect">
            <a:avLst/>
          </a:prstGeom>
          <a:noFill/>
        </p:spPr>
        <p:txBody>
          <a:bodyPr wrap="square" rtlCol="0">
            <a:spAutoFit/>
          </a:bodyPr>
          <a:lstStyle/>
          <a:p>
            <a:r>
              <a:rPr lang="en-US" dirty="0">
                <a:solidFill>
                  <a:schemeClr val="bg2"/>
                </a:solidFill>
              </a:rPr>
              <a:t>3 Nephi 25:2-3</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2438400" y="1600200"/>
            <a:ext cx="4038600" cy="1477328"/>
          </a:xfrm>
          <a:prstGeom prst="rect">
            <a:avLst/>
          </a:prstGeom>
        </p:spPr>
        <p:txBody>
          <a:bodyPr wrap="square">
            <a:spAutoFit/>
          </a:bodyPr>
          <a:lstStyle/>
          <a:p>
            <a:pPr fontAlgn="base"/>
            <a:r>
              <a:rPr lang="en-US" dirty="0">
                <a:solidFill>
                  <a:schemeClr val="bg1"/>
                </a:solidFill>
              </a:rPr>
              <a:t>The preservation of the more ‘righteous part’ and healing with wings—the protection they had received during this destruction and the protection through His Atonement</a:t>
            </a:r>
          </a:p>
        </p:txBody>
      </p:sp>
      <p:sp>
        <p:nvSpPr>
          <p:cNvPr id="11" name="Rectangle 10"/>
          <p:cNvSpPr/>
          <p:nvPr/>
        </p:nvSpPr>
        <p:spPr>
          <a:xfrm>
            <a:off x="1600200" y="762001"/>
            <a:ext cx="4572000" cy="646331"/>
          </a:xfrm>
          <a:prstGeom prst="rect">
            <a:avLst/>
          </a:prstGeom>
        </p:spPr>
        <p:txBody>
          <a:bodyPr>
            <a:spAutoFit/>
          </a:bodyPr>
          <a:lstStyle/>
          <a:p>
            <a:r>
              <a:rPr lang="en-US" dirty="0">
                <a:solidFill>
                  <a:schemeClr val="bg1"/>
                </a:solidFill>
              </a:rPr>
              <a:t>The Nephites had just witnessed the wicked being destroyed (3 Nephi 9:3-12)</a:t>
            </a:r>
          </a:p>
        </p:txBody>
      </p:sp>
      <p:sp>
        <p:nvSpPr>
          <p:cNvPr id="12" name="Rectangle 11"/>
          <p:cNvSpPr/>
          <p:nvPr/>
        </p:nvSpPr>
        <p:spPr>
          <a:xfrm>
            <a:off x="1676400" y="3200401"/>
            <a:ext cx="4572000" cy="1200329"/>
          </a:xfrm>
          <a:prstGeom prst="rect">
            <a:avLst/>
          </a:prstGeom>
        </p:spPr>
        <p:txBody>
          <a:bodyPr>
            <a:spAutoFit/>
          </a:bodyPr>
          <a:lstStyle/>
          <a:p>
            <a:r>
              <a:rPr lang="en-US" dirty="0">
                <a:solidFill>
                  <a:schemeClr val="bg1"/>
                </a:solidFill>
              </a:rPr>
              <a:t>Wings—Power</a:t>
            </a:r>
          </a:p>
          <a:p>
            <a:endParaRPr lang="en-US" dirty="0">
              <a:solidFill>
                <a:schemeClr val="bg1"/>
              </a:solidFill>
            </a:endParaRPr>
          </a:p>
          <a:p>
            <a:r>
              <a:rPr lang="en-US" dirty="0">
                <a:solidFill>
                  <a:schemeClr val="bg1"/>
                </a:solidFill>
              </a:rPr>
              <a:t>The Son of Righteousness came with the power of the Atonement</a:t>
            </a:r>
          </a:p>
        </p:txBody>
      </p:sp>
      <p:sp>
        <p:nvSpPr>
          <p:cNvPr id="13" name="Rectangle 12"/>
          <p:cNvSpPr/>
          <p:nvPr/>
        </p:nvSpPr>
        <p:spPr>
          <a:xfrm>
            <a:off x="6248400" y="4258237"/>
            <a:ext cx="5387788" cy="2308324"/>
          </a:xfrm>
          <a:prstGeom prst="rect">
            <a:avLst/>
          </a:prstGeom>
        </p:spPr>
        <p:txBody>
          <a:bodyPr wrap="square">
            <a:spAutoFit/>
          </a:bodyPr>
          <a:lstStyle/>
          <a:p>
            <a:r>
              <a:rPr lang="en-US" dirty="0">
                <a:solidFill>
                  <a:schemeClr val="bg1"/>
                </a:solidFill>
              </a:rPr>
              <a:t>Calves in the stall—they  are safe, well fed, and cared for. The Lord promises that He will similarly protect and care for those who “fear [His] name. (Reverence His name)</a:t>
            </a:r>
          </a:p>
          <a:p>
            <a:endParaRPr lang="en-US" dirty="0">
              <a:solidFill>
                <a:schemeClr val="bg1"/>
              </a:solidFill>
            </a:endParaRPr>
          </a:p>
          <a:p>
            <a:r>
              <a:rPr lang="en-US" dirty="0">
                <a:solidFill>
                  <a:schemeClr val="bg1"/>
                </a:solidFill>
              </a:rPr>
              <a:t>They will gather the people of the Lord to Christ into the lands of their inheritance during the restoration of Israel in the Millennium</a:t>
            </a:r>
          </a:p>
        </p:txBody>
      </p:sp>
      <p:pic>
        <p:nvPicPr>
          <p:cNvPr id="3" name="Picture 2">
            <a:extLst>
              <a:ext uri="{FF2B5EF4-FFF2-40B4-BE49-F238E27FC236}">
                <a16:creationId xmlns:a16="http://schemas.microsoft.com/office/drawing/2014/main" id="{D6175FC2-0A41-4D2D-8520-93D234B0C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733" y="816909"/>
            <a:ext cx="2152650" cy="2857500"/>
          </a:xfrm>
          <a:prstGeom prst="rect">
            <a:avLst/>
          </a:prstGeom>
        </p:spPr>
      </p:pic>
      <p:pic>
        <p:nvPicPr>
          <p:cNvPr id="6" name="Picture 5">
            <a:extLst>
              <a:ext uri="{FF2B5EF4-FFF2-40B4-BE49-F238E27FC236}">
                <a16:creationId xmlns:a16="http://schemas.microsoft.com/office/drawing/2014/main" id="{B68E5F82-6976-46BE-BB8A-671FC6F5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288" y="4399711"/>
            <a:ext cx="3012300" cy="2259225"/>
          </a:xfrm>
          <a:prstGeom prst="rect">
            <a:avLst/>
          </a:prstGeom>
        </p:spPr>
      </p:pic>
    </p:spTree>
    <p:extLst>
      <p:ext uri="{BB962C8B-B14F-4D97-AF65-F5344CB8AC3E}">
        <p14:creationId xmlns:p14="http://schemas.microsoft.com/office/powerpoint/2010/main" val="420497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D62D3A-DCDC-49E9-8CE9-192AEFBB5923}"/>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Not Cease to Pray</a:t>
            </a:r>
          </a:p>
        </p:txBody>
      </p:sp>
      <p:sp>
        <p:nvSpPr>
          <p:cNvPr id="5" name="TextBox 4"/>
          <p:cNvSpPr txBox="1"/>
          <p:nvPr/>
        </p:nvSpPr>
        <p:spPr>
          <a:xfrm>
            <a:off x="10668000" y="6414581"/>
            <a:ext cx="1752600" cy="369332"/>
          </a:xfrm>
          <a:prstGeom prst="rect">
            <a:avLst/>
          </a:prstGeom>
          <a:noFill/>
        </p:spPr>
        <p:txBody>
          <a:bodyPr wrap="square" rtlCol="0">
            <a:spAutoFit/>
          </a:bodyPr>
          <a:lstStyle/>
          <a:p>
            <a:r>
              <a:rPr lang="en-US" dirty="0"/>
              <a:t>3 Nephi 20:1</a:t>
            </a:r>
          </a:p>
        </p:txBody>
      </p:sp>
      <p:sp>
        <p:nvSpPr>
          <p:cNvPr id="7" name="TextBox 6"/>
          <p:cNvSpPr txBox="1"/>
          <p:nvPr/>
        </p:nvSpPr>
        <p:spPr>
          <a:xfrm>
            <a:off x="1021080" y="861508"/>
            <a:ext cx="3505200" cy="1477328"/>
          </a:xfrm>
          <a:prstGeom prst="rect">
            <a:avLst/>
          </a:prstGeom>
          <a:noFill/>
        </p:spPr>
        <p:txBody>
          <a:bodyPr wrap="square" rtlCol="0">
            <a:spAutoFit/>
          </a:bodyPr>
          <a:lstStyle/>
          <a:p>
            <a:r>
              <a:rPr lang="en-US" dirty="0"/>
              <a:t>The sacramental prayers teach how to receive the constant companionship of the Holy Spirit. </a:t>
            </a:r>
          </a:p>
          <a:p>
            <a:r>
              <a:rPr lang="en-US" dirty="0"/>
              <a:t>When we partake... ...we open our mind and heart... </a:t>
            </a:r>
            <a:endParaRPr lang="en-US" sz="1200" dirty="0"/>
          </a:p>
        </p:txBody>
      </p:sp>
      <p:sp>
        <p:nvSpPr>
          <p:cNvPr id="9" name="Rectangle 8"/>
          <p:cNvSpPr/>
          <p:nvPr/>
        </p:nvSpPr>
        <p:spPr>
          <a:xfrm>
            <a:off x="5486400" y="990600"/>
            <a:ext cx="4572000" cy="1107996"/>
          </a:xfrm>
          <a:prstGeom prst="rect">
            <a:avLst/>
          </a:prstGeom>
        </p:spPr>
        <p:txBody>
          <a:bodyPr>
            <a:spAutoFit/>
          </a:bodyPr>
          <a:lstStyle/>
          <a:p>
            <a:r>
              <a:rPr lang="en-US" dirty="0"/>
              <a:t>The Heart and Mind:</a:t>
            </a:r>
          </a:p>
          <a:p>
            <a:r>
              <a:rPr lang="en-US" dirty="0"/>
              <a:t>A symbol of the mind and will of man and the figurative source of all emotions and feelings</a:t>
            </a:r>
          </a:p>
          <a:p>
            <a:r>
              <a:rPr lang="en-US" sz="1200" dirty="0"/>
              <a:t>Guide to the Scriptures</a:t>
            </a:r>
          </a:p>
        </p:txBody>
      </p:sp>
      <p:sp>
        <p:nvSpPr>
          <p:cNvPr id="11" name="Rectangle 10"/>
          <p:cNvSpPr/>
          <p:nvPr/>
        </p:nvSpPr>
        <p:spPr>
          <a:xfrm>
            <a:off x="3276600" y="5410201"/>
            <a:ext cx="4572000" cy="1200329"/>
          </a:xfrm>
          <a:prstGeom prst="rect">
            <a:avLst/>
          </a:prstGeom>
        </p:spPr>
        <p:txBody>
          <a:bodyPr>
            <a:spAutoFit/>
          </a:bodyPr>
          <a:lstStyle/>
          <a:p>
            <a:r>
              <a:rPr lang="en-US" dirty="0"/>
              <a:t>“Our hearts can only be drawn out to God when they are filled with love for Him and trust in His goodness…”</a:t>
            </a:r>
          </a:p>
          <a:p>
            <a:r>
              <a:rPr lang="en-US" dirty="0"/>
              <a:t>Henry B. Eyring</a:t>
            </a:r>
          </a:p>
        </p:txBody>
      </p:sp>
      <p:pic>
        <p:nvPicPr>
          <p:cNvPr id="3" name="Picture 2">
            <a:extLst>
              <a:ext uri="{FF2B5EF4-FFF2-40B4-BE49-F238E27FC236}">
                <a16:creationId xmlns:a16="http://schemas.microsoft.com/office/drawing/2014/main" id="{2507E64F-5396-4AAA-8A3C-E1BEF7420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70" y="2623873"/>
            <a:ext cx="2917564" cy="2265533"/>
          </a:xfrm>
          <a:prstGeom prst="rect">
            <a:avLst/>
          </a:prstGeom>
        </p:spPr>
      </p:pic>
      <p:pic>
        <p:nvPicPr>
          <p:cNvPr id="12" name="Picture 11">
            <a:extLst>
              <a:ext uri="{FF2B5EF4-FFF2-40B4-BE49-F238E27FC236}">
                <a16:creationId xmlns:a16="http://schemas.microsoft.com/office/drawing/2014/main" id="{A5DEEAF5-D3D6-4688-A867-DAE8D688C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047" y="2131593"/>
            <a:ext cx="4069649" cy="2949682"/>
          </a:xfrm>
          <a:prstGeom prst="rect">
            <a:avLst/>
          </a:prstGeom>
        </p:spPr>
      </p:pic>
      <p:pic>
        <p:nvPicPr>
          <p:cNvPr id="6" name="Picture 5">
            <a:extLst>
              <a:ext uri="{FF2B5EF4-FFF2-40B4-BE49-F238E27FC236}">
                <a16:creationId xmlns:a16="http://schemas.microsoft.com/office/drawing/2014/main" id="{75E528B4-0B58-451C-B6AB-B007005A6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8561" y="5271247"/>
            <a:ext cx="1100138" cy="1371600"/>
          </a:xfrm>
          <a:prstGeom prst="rect">
            <a:avLst/>
          </a:prstGeom>
        </p:spPr>
      </p:pic>
    </p:spTree>
    <p:extLst>
      <p:ext uri="{BB962C8B-B14F-4D97-AF65-F5344CB8AC3E}">
        <p14:creationId xmlns:p14="http://schemas.microsoft.com/office/powerpoint/2010/main" val="34559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B72BC5-EE20-41EC-B907-79AFE3934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The Higher Law Given to Moses</a:t>
            </a:r>
          </a:p>
        </p:txBody>
      </p:sp>
      <p:sp>
        <p:nvSpPr>
          <p:cNvPr id="8" name="TextBox 7"/>
          <p:cNvSpPr txBox="1"/>
          <p:nvPr/>
        </p:nvSpPr>
        <p:spPr>
          <a:xfrm>
            <a:off x="107576" y="6399021"/>
            <a:ext cx="2362200" cy="369332"/>
          </a:xfrm>
          <a:prstGeom prst="rect">
            <a:avLst/>
          </a:prstGeom>
          <a:noFill/>
        </p:spPr>
        <p:txBody>
          <a:bodyPr wrap="square" rtlCol="0">
            <a:spAutoFit/>
          </a:bodyPr>
          <a:lstStyle/>
          <a:p>
            <a:r>
              <a:rPr lang="en-US" dirty="0">
                <a:solidFill>
                  <a:schemeClr val="bg2"/>
                </a:solidFill>
              </a:rPr>
              <a:t>3 Nephi 25:4</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1084730" y="800231"/>
            <a:ext cx="4495800" cy="646331"/>
          </a:xfrm>
          <a:prstGeom prst="rect">
            <a:avLst/>
          </a:prstGeom>
        </p:spPr>
        <p:txBody>
          <a:bodyPr wrap="square">
            <a:spAutoFit/>
          </a:bodyPr>
          <a:lstStyle/>
          <a:p>
            <a:pPr fontAlgn="base"/>
            <a:r>
              <a:rPr lang="en-US" dirty="0">
                <a:solidFill>
                  <a:schemeClr val="bg1"/>
                </a:solidFill>
              </a:rPr>
              <a:t>Christ is referring to Moses and the law given even though He had fulfilled that law…Why?</a:t>
            </a:r>
          </a:p>
        </p:txBody>
      </p:sp>
      <p:sp>
        <p:nvSpPr>
          <p:cNvPr id="11" name="Rectangle 10"/>
          <p:cNvSpPr/>
          <p:nvPr/>
        </p:nvSpPr>
        <p:spPr>
          <a:xfrm>
            <a:off x="6096000" y="838201"/>
            <a:ext cx="4343400" cy="2585323"/>
          </a:xfrm>
          <a:prstGeom prst="rect">
            <a:avLst/>
          </a:prstGeom>
        </p:spPr>
        <p:txBody>
          <a:bodyPr wrap="square">
            <a:spAutoFit/>
          </a:bodyPr>
          <a:lstStyle/>
          <a:p>
            <a:r>
              <a:rPr lang="en-US" dirty="0">
                <a:solidFill>
                  <a:schemeClr val="bg1"/>
                </a:solidFill>
              </a:rPr>
              <a:t>Perhaps  “…the Lord (and Malachi) were not referring to the Mosaic code and carnal commandments but rather to a different law that was given to Moses in </a:t>
            </a:r>
            <a:r>
              <a:rPr lang="en-US" dirty="0" err="1">
                <a:solidFill>
                  <a:schemeClr val="bg1"/>
                </a:solidFill>
              </a:rPr>
              <a:t>Horeb</a:t>
            </a:r>
            <a:r>
              <a:rPr lang="en-US" dirty="0">
                <a:solidFill>
                  <a:schemeClr val="bg1"/>
                </a:solidFill>
              </a:rPr>
              <a:t>—a higher law, even the fulness of the gospel that, because of Israel’s rebelliousness and </a:t>
            </a:r>
            <a:r>
              <a:rPr lang="en-US" dirty="0" err="1">
                <a:solidFill>
                  <a:schemeClr val="bg1"/>
                </a:solidFill>
              </a:rPr>
              <a:t>stiffneckedness</a:t>
            </a:r>
            <a:r>
              <a:rPr lang="en-US" dirty="0">
                <a:solidFill>
                  <a:schemeClr val="bg1"/>
                </a:solidFill>
              </a:rPr>
              <a:t>, they never were able to fully receive (see JST, Exodus 34:1-2)</a:t>
            </a:r>
          </a:p>
          <a:p>
            <a:r>
              <a:rPr lang="en-US" dirty="0">
                <a:solidFill>
                  <a:schemeClr val="bg1"/>
                </a:solidFill>
              </a:rPr>
              <a:t>Read: D&amp;C 84:23-24</a:t>
            </a:r>
          </a:p>
        </p:txBody>
      </p:sp>
      <p:sp>
        <p:nvSpPr>
          <p:cNvPr id="14" name="Rectangle 13"/>
          <p:cNvSpPr/>
          <p:nvPr/>
        </p:nvSpPr>
        <p:spPr>
          <a:xfrm>
            <a:off x="264460" y="4213797"/>
            <a:ext cx="4572000" cy="1569660"/>
          </a:xfrm>
          <a:prstGeom prst="rect">
            <a:avLst/>
          </a:prstGeom>
        </p:spPr>
        <p:txBody>
          <a:bodyPr>
            <a:spAutoFit/>
          </a:bodyPr>
          <a:lstStyle/>
          <a:p>
            <a:pPr fontAlgn="base"/>
            <a:r>
              <a:rPr lang="en-US" sz="1600" dirty="0">
                <a:solidFill>
                  <a:schemeClr val="bg1"/>
                </a:solidFill>
              </a:rPr>
              <a:t>“Therefore, he took Moses out of their midst, and the Holy Priesthood also;</a:t>
            </a:r>
          </a:p>
          <a:p>
            <a:pPr fontAlgn="base"/>
            <a:r>
              <a:rPr lang="en-US" sz="1600" dirty="0">
                <a:solidFill>
                  <a:schemeClr val="bg1"/>
                </a:solidFill>
              </a:rPr>
              <a:t>And the lesser priesthood continued, which priesthood </a:t>
            </a:r>
            <a:r>
              <a:rPr lang="en-US" sz="1600" dirty="0" err="1">
                <a:solidFill>
                  <a:schemeClr val="bg1"/>
                </a:solidFill>
              </a:rPr>
              <a:t>holdeth</a:t>
            </a:r>
            <a:r>
              <a:rPr lang="en-US" sz="1600" dirty="0">
                <a:solidFill>
                  <a:schemeClr val="bg1"/>
                </a:solidFill>
              </a:rPr>
              <a:t> the key of the ministering of angels and the preparatory gospel;”</a:t>
            </a:r>
          </a:p>
          <a:p>
            <a:pPr fontAlgn="base"/>
            <a:r>
              <a:rPr lang="en-US" sz="1600" dirty="0">
                <a:solidFill>
                  <a:schemeClr val="bg1"/>
                </a:solidFill>
              </a:rPr>
              <a:t>D&amp;C 84:25-26</a:t>
            </a:r>
          </a:p>
        </p:txBody>
      </p:sp>
      <p:sp>
        <p:nvSpPr>
          <p:cNvPr id="15" name="Rectangle 14"/>
          <p:cNvSpPr/>
          <p:nvPr/>
        </p:nvSpPr>
        <p:spPr>
          <a:xfrm>
            <a:off x="5580530" y="4352364"/>
            <a:ext cx="3581400" cy="2308324"/>
          </a:xfrm>
          <a:prstGeom prst="rect">
            <a:avLst/>
          </a:prstGeom>
        </p:spPr>
        <p:txBody>
          <a:bodyPr wrap="square">
            <a:spAutoFit/>
          </a:bodyPr>
          <a:lstStyle/>
          <a:p>
            <a:r>
              <a:rPr lang="la-Latn" sz="1600" i="1" dirty="0">
                <a:solidFill>
                  <a:schemeClr val="bg1"/>
                </a:solidFill>
              </a:rPr>
              <a:t>Horeb</a:t>
            </a:r>
            <a:r>
              <a:rPr lang="la-Latn" sz="1600" dirty="0">
                <a:solidFill>
                  <a:schemeClr val="bg1"/>
                </a:solidFill>
              </a:rPr>
              <a:t>, is the mountain at which the book of Deuteronomy in the Hebrew Bible states that the Ten Commandments</a:t>
            </a:r>
            <a:r>
              <a:rPr lang="en-US" sz="1600" dirty="0">
                <a:solidFill>
                  <a:schemeClr val="bg1"/>
                </a:solidFill>
              </a:rPr>
              <a:t> </a:t>
            </a:r>
            <a:r>
              <a:rPr lang="la-Latn" sz="1600" dirty="0">
                <a:solidFill>
                  <a:schemeClr val="bg1"/>
                </a:solidFill>
              </a:rPr>
              <a:t>were given to Moses by God. It is described in two places (Exodus 3:1, 1 Kings 19:8) as</a:t>
            </a:r>
            <a:r>
              <a:rPr lang="he-IL" sz="1600" dirty="0">
                <a:solidFill>
                  <a:schemeClr val="bg1"/>
                </a:solidFill>
              </a:rPr>
              <a:t> </a:t>
            </a:r>
            <a:r>
              <a:rPr lang="la-Latn" sz="1600" dirty="0">
                <a:solidFill>
                  <a:schemeClr val="bg1"/>
                </a:solidFill>
              </a:rPr>
              <a:t>the "Mountain of God". The mountain is also called the Mountain of YHWH</a:t>
            </a:r>
            <a:r>
              <a:rPr lang="en-US" sz="1600" dirty="0">
                <a:solidFill>
                  <a:schemeClr val="bg1"/>
                </a:solidFill>
              </a:rPr>
              <a:t> (one of the names of the God of Israel)</a:t>
            </a:r>
            <a:r>
              <a:rPr lang="la-Latn" sz="1600" dirty="0">
                <a:solidFill>
                  <a:schemeClr val="bg1"/>
                </a:solidFill>
              </a:rPr>
              <a:t>.</a:t>
            </a:r>
            <a:endParaRPr lang="en-US" sz="1600" dirty="0">
              <a:solidFill>
                <a:schemeClr val="bg1"/>
              </a:solidFill>
            </a:endParaRPr>
          </a:p>
        </p:txBody>
      </p:sp>
      <p:pic>
        <p:nvPicPr>
          <p:cNvPr id="6" name="Picture 5">
            <a:extLst>
              <a:ext uri="{FF2B5EF4-FFF2-40B4-BE49-F238E27FC236}">
                <a16:creationId xmlns:a16="http://schemas.microsoft.com/office/drawing/2014/main" id="{40CC6E49-FB08-4051-BAF8-50063160D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139" y="3770901"/>
            <a:ext cx="2156822" cy="2782300"/>
          </a:xfrm>
          <a:prstGeom prst="rect">
            <a:avLst/>
          </a:prstGeom>
        </p:spPr>
      </p:pic>
      <p:pic>
        <p:nvPicPr>
          <p:cNvPr id="4" name="Picture 3">
            <a:extLst>
              <a:ext uri="{FF2B5EF4-FFF2-40B4-BE49-F238E27FC236}">
                <a16:creationId xmlns:a16="http://schemas.microsoft.com/office/drawing/2014/main" id="{4EC95EFF-AE69-F5B5-0CF5-0A5D59CB82A5}"/>
              </a:ext>
            </a:extLst>
          </p:cNvPr>
          <p:cNvPicPr>
            <a:picLocks noChangeAspect="1"/>
          </p:cNvPicPr>
          <p:nvPr/>
        </p:nvPicPr>
        <p:blipFill>
          <a:blip r:embed="rId4"/>
          <a:stretch>
            <a:fillRect/>
          </a:stretch>
        </p:blipFill>
        <p:spPr>
          <a:xfrm>
            <a:off x="1409043" y="1553714"/>
            <a:ext cx="3361850" cy="2578506"/>
          </a:xfrm>
          <a:prstGeom prst="rect">
            <a:avLst/>
          </a:prstGeom>
        </p:spPr>
      </p:pic>
    </p:spTree>
    <p:extLst>
      <p:ext uri="{BB962C8B-B14F-4D97-AF65-F5344CB8AC3E}">
        <p14:creationId xmlns:p14="http://schemas.microsoft.com/office/powerpoint/2010/main" val="6194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5A6E09D-498A-4547-AE0A-57D800FA2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Elijah, the Prophet</a:t>
            </a:r>
          </a:p>
        </p:txBody>
      </p:sp>
      <p:sp>
        <p:nvSpPr>
          <p:cNvPr id="8" name="TextBox 7"/>
          <p:cNvSpPr txBox="1"/>
          <p:nvPr/>
        </p:nvSpPr>
        <p:spPr>
          <a:xfrm>
            <a:off x="71718" y="6488668"/>
            <a:ext cx="2362200" cy="369332"/>
          </a:xfrm>
          <a:prstGeom prst="rect">
            <a:avLst/>
          </a:prstGeom>
          <a:noFill/>
        </p:spPr>
        <p:txBody>
          <a:bodyPr wrap="square" rtlCol="0">
            <a:spAutoFit/>
          </a:bodyPr>
          <a:lstStyle/>
          <a:p>
            <a:r>
              <a:rPr lang="en-US" dirty="0">
                <a:solidFill>
                  <a:schemeClr val="bg2"/>
                </a:solidFill>
              </a:rPr>
              <a:t>3 Nephi 25:5-6</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4715435" y="1438835"/>
            <a:ext cx="4572000" cy="2308324"/>
          </a:xfrm>
          <a:prstGeom prst="rect">
            <a:avLst/>
          </a:prstGeom>
        </p:spPr>
        <p:txBody>
          <a:bodyPr>
            <a:spAutoFit/>
          </a:bodyPr>
          <a:lstStyle/>
          <a:p>
            <a:pPr fontAlgn="base"/>
            <a:r>
              <a:rPr lang="en-US" sz="1600" dirty="0">
                <a:solidFill>
                  <a:schemeClr val="bg1"/>
                </a:solidFill>
              </a:rPr>
              <a:t>On April 3, 1836, Elijah appeared to Joseph Smith and Oliver Cowdery in the newly dedicated Kirtland Temple (see D&amp;C 110:13–16). </a:t>
            </a:r>
          </a:p>
          <a:p>
            <a:pPr fontAlgn="base"/>
            <a:endParaRPr lang="en-US" sz="1600" dirty="0">
              <a:solidFill>
                <a:schemeClr val="bg1"/>
              </a:solidFill>
            </a:endParaRPr>
          </a:p>
          <a:p>
            <a:pPr fontAlgn="base"/>
            <a:r>
              <a:rPr lang="en-US" sz="1600" dirty="0">
                <a:solidFill>
                  <a:schemeClr val="bg1"/>
                </a:solidFill>
              </a:rPr>
              <a:t>At that time, Elijah restored the priesthood keys necessary to seal families for eternity in the Lord’s holy temples. Through family history research, we identify family members for whom temple ordinances can be performed.</a:t>
            </a:r>
          </a:p>
        </p:txBody>
      </p:sp>
      <p:sp>
        <p:nvSpPr>
          <p:cNvPr id="12" name="Rectangle 11"/>
          <p:cNvSpPr/>
          <p:nvPr/>
        </p:nvSpPr>
        <p:spPr>
          <a:xfrm>
            <a:off x="1084729" y="874059"/>
            <a:ext cx="3182471" cy="584775"/>
          </a:xfrm>
          <a:prstGeom prst="rect">
            <a:avLst/>
          </a:prstGeom>
        </p:spPr>
        <p:txBody>
          <a:bodyPr wrap="square">
            <a:spAutoFit/>
          </a:bodyPr>
          <a:lstStyle/>
          <a:p>
            <a:pPr fontAlgn="base"/>
            <a:r>
              <a:rPr lang="en-US" sz="1600" dirty="0">
                <a:solidFill>
                  <a:schemeClr val="bg1"/>
                </a:solidFill>
              </a:rPr>
              <a:t>Elijah’s return to the earth as part of the Restoration of the gospel. </a:t>
            </a:r>
          </a:p>
        </p:txBody>
      </p:sp>
      <p:sp>
        <p:nvSpPr>
          <p:cNvPr id="13" name="Rectangle 12"/>
          <p:cNvSpPr/>
          <p:nvPr/>
        </p:nvSpPr>
        <p:spPr>
          <a:xfrm>
            <a:off x="1752600" y="3810001"/>
            <a:ext cx="6172200" cy="1015663"/>
          </a:xfrm>
          <a:prstGeom prst="rect">
            <a:avLst/>
          </a:prstGeom>
        </p:spPr>
        <p:txBody>
          <a:bodyPr wrap="square">
            <a:spAutoFit/>
          </a:bodyPr>
          <a:lstStyle/>
          <a:p>
            <a:pPr fontAlgn="base"/>
            <a:r>
              <a:rPr lang="en-US" sz="2000" dirty="0">
                <a:solidFill>
                  <a:srgbClr val="FFFF00"/>
                </a:solidFill>
              </a:rPr>
              <a:t>What do you think it means that Elijah would “turn the heart of the fathers to the children, and the heart of the children to their fathers”?</a:t>
            </a:r>
          </a:p>
        </p:txBody>
      </p:sp>
      <p:grpSp>
        <p:nvGrpSpPr>
          <p:cNvPr id="16" name="Group 15"/>
          <p:cNvGrpSpPr/>
          <p:nvPr/>
        </p:nvGrpSpPr>
        <p:grpSpPr>
          <a:xfrm>
            <a:off x="6324600" y="4648201"/>
            <a:ext cx="3657600" cy="1904315"/>
            <a:chOff x="965200" y="2286000"/>
            <a:chExt cx="7264400" cy="2743200"/>
          </a:xfrm>
        </p:grpSpPr>
        <p:grpSp>
          <p:nvGrpSpPr>
            <p:cNvPr id="17" name="Group 18"/>
            <p:cNvGrpSpPr/>
            <p:nvPr/>
          </p:nvGrpSpPr>
          <p:grpSpPr>
            <a:xfrm>
              <a:off x="965200" y="2286000"/>
              <a:ext cx="7264400" cy="2743200"/>
              <a:chOff x="965200" y="2286000"/>
              <a:chExt cx="7327900" cy="2743200"/>
            </a:xfrm>
          </p:grpSpPr>
          <p:sp>
            <p:nvSpPr>
              <p:cNvPr id="19" name="Rectangle 1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1"/>
                <a:endCxn id="2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17600" y="2514600"/>
              <a:ext cx="7010400" cy="2128117"/>
            </a:xfrm>
            <a:prstGeom prst="rect">
              <a:avLst/>
            </a:prstGeom>
            <a:noFill/>
          </p:spPr>
          <p:txBody>
            <a:bodyPr wrap="square" rtlCol="0">
              <a:spAutoFit/>
            </a:bodyPr>
            <a:lstStyle/>
            <a:p>
              <a:pPr algn="ctr"/>
              <a:r>
                <a:rPr lang="en-US" dirty="0">
                  <a:solidFill>
                    <a:schemeClr val="bg1"/>
                  </a:solidFill>
                </a:rPr>
                <a:t>As our hearts turn to our fathers through family history and temple work, we are helping to prepare the earth for the Second Coming of Jesus Christ</a:t>
              </a:r>
            </a:p>
          </p:txBody>
        </p:sp>
      </p:grpSp>
      <p:pic>
        <p:nvPicPr>
          <p:cNvPr id="3" name="Picture 2">
            <a:extLst>
              <a:ext uri="{FF2B5EF4-FFF2-40B4-BE49-F238E27FC236}">
                <a16:creationId xmlns:a16="http://schemas.microsoft.com/office/drawing/2014/main" id="{4CF160EB-9803-4610-BCF2-44178A230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18" y="1613646"/>
            <a:ext cx="3944470" cy="1972235"/>
          </a:xfrm>
          <a:prstGeom prst="rect">
            <a:avLst/>
          </a:prstGeom>
        </p:spPr>
      </p:pic>
      <p:pic>
        <p:nvPicPr>
          <p:cNvPr id="6" name="Picture 5">
            <a:extLst>
              <a:ext uri="{FF2B5EF4-FFF2-40B4-BE49-F238E27FC236}">
                <a16:creationId xmlns:a16="http://schemas.microsoft.com/office/drawing/2014/main" id="{97E87B8A-FFF1-4CB5-BB70-B96D62CFC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871" y="4630112"/>
            <a:ext cx="1371600" cy="2057400"/>
          </a:xfrm>
          <a:prstGeom prst="rect">
            <a:avLst/>
          </a:prstGeom>
        </p:spPr>
      </p:pic>
      <p:pic>
        <p:nvPicPr>
          <p:cNvPr id="4" name="Picture 3">
            <a:extLst>
              <a:ext uri="{FF2B5EF4-FFF2-40B4-BE49-F238E27FC236}">
                <a16:creationId xmlns:a16="http://schemas.microsoft.com/office/drawing/2014/main" id="{200FD57E-1B64-40B2-98DC-09523A937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753" y="743688"/>
            <a:ext cx="2506910" cy="3395724"/>
          </a:xfrm>
          <a:prstGeom prst="rect">
            <a:avLst/>
          </a:prstGeom>
        </p:spPr>
      </p:pic>
    </p:spTree>
    <p:extLst>
      <p:ext uri="{BB962C8B-B14F-4D97-AF65-F5344CB8AC3E}">
        <p14:creationId xmlns:p14="http://schemas.microsoft.com/office/powerpoint/2010/main" val="6903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130514CE-7900-4666-9C18-6016B13AB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Elijah</a:t>
            </a:r>
          </a:p>
        </p:txBody>
      </p:sp>
      <p:sp>
        <p:nvSpPr>
          <p:cNvPr id="8" name="TextBox 7"/>
          <p:cNvSpPr txBox="1"/>
          <p:nvPr/>
        </p:nvSpPr>
        <p:spPr>
          <a:xfrm>
            <a:off x="0" y="6488668"/>
            <a:ext cx="2362200" cy="369332"/>
          </a:xfrm>
          <a:prstGeom prst="rect">
            <a:avLst/>
          </a:prstGeom>
          <a:noFill/>
        </p:spPr>
        <p:txBody>
          <a:bodyPr wrap="square" rtlCol="0">
            <a:spAutoFit/>
          </a:bodyPr>
          <a:lstStyle/>
          <a:p>
            <a:r>
              <a:rPr lang="en-US" dirty="0">
                <a:solidFill>
                  <a:schemeClr val="bg2"/>
                </a:solidFill>
              </a:rPr>
              <a:t>Who’s Who</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233082" y="775447"/>
            <a:ext cx="7315200" cy="5262979"/>
          </a:xfrm>
          <a:prstGeom prst="rect">
            <a:avLst/>
          </a:prstGeom>
        </p:spPr>
        <p:txBody>
          <a:bodyPr wrap="square">
            <a:spAutoFit/>
          </a:bodyPr>
          <a:lstStyle/>
          <a:p>
            <a:pPr fontAlgn="base"/>
            <a:r>
              <a:rPr lang="en-US" sz="1600" dirty="0">
                <a:solidFill>
                  <a:schemeClr val="bg1"/>
                </a:solidFill>
              </a:rPr>
              <a:t>Meaning: Jehovah is my God</a:t>
            </a:r>
          </a:p>
          <a:p>
            <a:pPr fontAlgn="base"/>
            <a:endParaRPr lang="en-US" sz="1600" dirty="0">
              <a:solidFill>
                <a:schemeClr val="bg1"/>
              </a:solidFill>
            </a:endParaRPr>
          </a:p>
          <a:p>
            <a:pPr fontAlgn="base"/>
            <a:r>
              <a:rPr lang="en-US" sz="1600" dirty="0">
                <a:solidFill>
                  <a:schemeClr val="bg1"/>
                </a:solidFill>
              </a:rPr>
              <a:t>He was a </a:t>
            </a:r>
            <a:r>
              <a:rPr lang="en-US" sz="1600" dirty="0" err="1">
                <a:solidFill>
                  <a:schemeClr val="bg1"/>
                </a:solidFill>
              </a:rPr>
              <a:t>Tishbite</a:t>
            </a:r>
            <a:r>
              <a:rPr lang="en-US" sz="1600" dirty="0">
                <a:solidFill>
                  <a:schemeClr val="bg1"/>
                </a:solidFill>
              </a:rPr>
              <a:t> in a long line of extraordinary prophets</a:t>
            </a:r>
          </a:p>
          <a:p>
            <a:pPr fontAlgn="base"/>
            <a:endParaRPr lang="en-US" sz="1600" dirty="0">
              <a:solidFill>
                <a:schemeClr val="bg1"/>
              </a:solidFill>
            </a:endParaRPr>
          </a:p>
          <a:p>
            <a:pPr fontAlgn="base"/>
            <a:r>
              <a:rPr lang="en-US" sz="1600" dirty="0">
                <a:solidFill>
                  <a:schemeClr val="bg1"/>
                </a:solidFill>
              </a:rPr>
              <a:t>He commenced his ministry around 926 BC among the northern tribes of Israel</a:t>
            </a:r>
          </a:p>
          <a:p>
            <a:pPr fontAlgn="base"/>
            <a:endParaRPr lang="en-US" sz="1600" dirty="0">
              <a:solidFill>
                <a:schemeClr val="bg1"/>
              </a:solidFill>
            </a:endParaRPr>
          </a:p>
          <a:p>
            <a:pPr fontAlgn="base"/>
            <a:r>
              <a:rPr lang="en-US" sz="1600" dirty="0">
                <a:solidFill>
                  <a:schemeClr val="bg1"/>
                </a:solidFill>
              </a:rPr>
              <a:t>Peter, James, and John witnessed Elijah (Elias) and Moses at the Mount of Transfiguration (Matthew 17:1-11)</a:t>
            </a:r>
          </a:p>
          <a:p>
            <a:pPr fontAlgn="base"/>
            <a:endParaRPr lang="en-US" sz="1600" dirty="0">
              <a:solidFill>
                <a:schemeClr val="bg1"/>
              </a:solidFill>
            </a:endParaRPr>
          </a:p>
          <a:p>
            <a:pPr fontAlgn="base"/>
            <a:r>
              <a:rPr lang="en-US" sz="1600" dirty="0">
                <a:solidFill>
                  <a:schemeClr val="bg1"/>
                </a:solidFill>
              </a:rPr>
              <a:t>He restored the keys of sealing power of the priesthood to Joseph Smith (D&amp;C 110:13-16) in the Kirtland Temple on April 3, 1836</a:t>
            </a:r>
          </a:p>
          <a:p>
            <a:pPr fontAlgn="base"/>
            <a:endParaRPr lang="en-US" sz="1600" dirty="0">
              <a:solidFill>
                <a:schemeClr val="bg1"/>
              </a:solidFill>
            </a:endParaRPr>
          </a:p>
          <a:p>
            <a:pPr fontAlgn="base"/>
            <a:r>
              <a:rPr lang="en-US" sz="1600" dirty="0">
                <a:solidFill>
                  <a:schemeClr val="bg1"/>
                </a:solidFill>
              </a:rPr>
              <a:t>He taught the Doctrines of Salvation</a:t>
            </a:r>
          </a:p>
          <a:p>
            <a:pPr fontAlgn="base"/>
            <a:endParaRPr lang="en-US" sz="1600" dirty="0">
              <a:solidFill>
                <a:schemeClr val="bg1"/>
              </a:solidFill>
            </a:endParaRPr>
          </a:p>
          <a:p>
            <a:pPr fontAlgn="base"/>
            <a:r>
              <a:rPr lang="en-US" sz="1600" dirty="0">
                <a:solidFill>
                  <a:schemeClr val="bg1"/>
                </a:solidFill>
              </a:rPr>
              <a:t>He fasted 40 days and his successor Elisha received the priesthood power from him</a:t>
            </a:r>
          </a:p>
          <a:p>
            <a:pPr fontAlgn="base"/>
            <a:endParaRPr lang="en-US" sz="1600" dirty="0">
              <a:solidFill>
                <a:schemeClr val="bg1"/>
              </a:solidFill>
            </a:endParaRPr>
          </a:p>
          <a:p>
            <a:pPr fontAlgn="base"/>
            <a:r>
              <a:rPr lang="en-US" sz="1600" dirty="0">
                <a:solidFill>
                  <a:schemeClr val="bg1"/>
                </a:solidFill>
              </a:rPr>
              <a:t>He held the “keys of the power of turning the hearts of the fathers to the children, and the hearts of the children to the fathers…(D&amp;C 27:9)</a:t>
            </a:r>
          </a:p>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grpSp>
        <p:nvGrpSpPr>
          <p:cNvPr id="2" name="Group 1">
            <a:extLst>
              <a:ext uri="{FF2B5EF4-FFF2-40B4-BE49-F238E27FC236}">
                <a16:creationId xmlns:a16="http://schemas.microsoft.com/office/drawing/2014/main" id="{D3E4D528-3A65-3A13-100B-3F8EDF2B3AE3}"/>
              </a:ext>
            </a:extLst>
          </p:cNvPr>
          <p:cNvGrpSpPr/>
          <p:nvPr/>
        </p:nvGrpSpPr>
        <p:grpSpPr>
          <a:xfrm>
            <a:off x="8565459" y="846894"/>
            <a:ext cx="2083133" cy="5134929"/>
            <a:chOff x="3379176" y="481253"/>
            <a:chExt cx="2001888" cy="4934660"/>
          </a:xfrm>
        </p:grpSpPr>
        <p:grpSp>
          <p:nvGrpSpPr>
            <p:cNvPr id="3" name="Group 2">
              <a:extLst>
                <a:ext uri="{FF2B5EF4-FFF2-40B4-BE49-F238E27FC236}">
                  <a16:creationId xmlns:a16="http://schemas.microsoft.com/office/drawing/2014/main" id="{3F4E4CA0-5ED6-B66F-94B2-2866085AE1DB}"/>
                </a:ext>
              </a:extLst>
            </p:cNvPr>
            <p:cNvGrpSpPr/>
            <p:nvPr/>
          </p:nvGrpSpPr>
          <p:grpSpPr>
            <a:xfrm>
              <a:off x="3379176" y="481253"/>
              <a:ext cx="2001888" cy="4934660"/>
              <a:chOff x="3104183" y="529034"/>
              <a:chExt cx="1415407" cy="3344532"/>
            </a:xfrm>
          </p:grpSpPr>
          <p:sp>
            <p:nvSpPr>
              <p:cNvPr id="21505" name="Oval 21504">
                <a:extLst>
                  <a:ext uri="{FF2B5EF4-FFF2-40B4-BE49-F238E27FC236}">
                    <a16:creationId xmlns:a16="http://schemas.microsoft.com/office/drawing/2014/main" id="{7D13E663-5FD3-8B01-1D98-6FA251A59B57}"/>
                  </a:ext>
                </a:extLst>
              </p:cNvPr>
              <p:cNvSpPr/>
              <p:nvPr/>
            </p:nvSpPr>
            <p:spPr>
              <a:xfrm rot="208670" flipH="1">
                <a:off x="3290479" y="666542"/>
                <a:ext cx="1082574" cy="122519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Oval 21506">
                <a:extLst>
                  <a:ext uri="{FF2B5EF4-FFF2-40B4-BE49-F238E27FC236}">
                    <a16:creationId xmlns:a16="http://schemas.microsoft.com/office/drawing/2014/main" id="{3C5C9DDF-62D7-35D2-C2C9-BFC83297D1F0}"/>
                  </a:ext>
                </a:extLst>
              </p:cNvPr>
              <p:cNvSpPr/>
              <p:nvPr/>
            </p:nvSpPr>
            <p:spPr>
              <a:xfrm rot="1928098" flipH="1">
                <a:off x="3104183" y="2157592"/>
                <a:ext cx="326552"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8" name="Oval 21507">
                <a:extLst>
                  <a:ext uri="{FF2B5EF4-FFF2-40B4-BE49-F238E27FC236}">
                    <a16:creationId xmlns:a16="http://schemas.microsoft.com/office/drawing/2014/main" id="{5C7FF428-68D9-9050-411F-F84AE958A8FF}"/>
                  </a:ext>
                </a:extLst>
              </p:cNvPr>
              <p:cNvSpPr/>
              <p:nvPr/>
            </p:nvSpPr>
            <p:spPr>
              <a:xfrm rot="20127589" flipH="1">
                <a:off x="4179015" y="2153524"/>
                <a:ext cx="340575" cy="5145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Oval 21508">
                <a:extLst>
                  <a:ext uri="{FF2B5EF4-FFF2-40B4-BE49-F238E27FC236}">
                    <a16:creationId xmlns:a16="http://schemas.microsoft.com/office/drawing/2014/main" id="{D8DB9D79-E919-595D-7389-EA687199DF7A}"/>
                  </a:ext>
                </a:extLst>
              </p:cNvPr>
              <p:cNvSpPr/>
              <p:nvPr/>
            </p:nvSpPr>
            <p:spPr>
              <a:xfrm rot="2247591" flipH="1">
                <a:off x="3488745" y="3290199"/>
                <a:ext cx="250930"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0" name="Oval 21509">
                <a:extLst>
                  <a:ext uri="{FF2B5EF4-FFF2-40B4-BE49-F238E27FC236}">
                    <a16:creationId xmlns:a16="http://schemas.microsoft.com/office/drawing/2014/main" id="{B661E89A-28DA-06A6-F0FF-04F0F772FFE0}"/>
                  </a:ext>
                </a:extLst>
              </p:cNvPr>
              <p:cNvSpPr/>
              <p:nvPr/>
            </p:nvSpPr>
            <p:spPr>
              <a:xfrm rot="18952234" flipH="1">
                <a:off x="3778423" y="3278660"/>
                <a:ext cx="249729"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1" name="Trapezoid 21510">
                <a:extLst>
                  <a:ext uri="{FF2B5EF4-FFF2-40B4-BE49-F238E27FC236}">
                    <a16:creationId xmlns:a16="http://schemas.microsoft.com/office/drawing/2014/main" id="{129C0E28-24A8-80D8-F028-CA095A9D8D44}"/>
                  </a:ext>
                </a:extLst>
              </p:cNvPr>
              <p:cNvSpPr/>
              <p:nvPr/>
            </p:nvSpPr>
            <p:spPr>
              <a:xfrm rot="1430708" flipH="1">
                <a:off x="3232839" y="1543682"/>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2" name="Trapezoid 21511">
                <a:extLst>
                  <a:ext uri="{FF2B5EF4-FFF2-40B4-BE49-F238E27FC236}">
                    <a16:creationId xmlns:a16="http://schemas.microsoft.com/office/drawing/2014/main" id="{090F6C9F-9CB2-9F9B-58A1-3E53AF28B39F}"/>
                  </a:ext>
                </a:extLst>
              </p:cNvPr>
              <p:cNvSpPr/>
              <p:nvPr/>
            </p:nvSpPr>
            <p:spPr>
              <a:xfrm rot="19809709" flipH="1">
                <a:off x="3817759" y="1509588"/>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3" name="Trapezoid 21512">
                <a:extLst>
                  <a:ext uri="{FF2B5EF4-FFF2-40B4-BE49-F238E27FC236}">
                    <a16:creationId xmlns:a16="http://schemas.microsoft.com/office/drawing/2014/main" id="{08E77E76-1F0D-0692-BD73-0D54A08B91C7}"/>
                  </a:ext>
                </a:extLst>
              </p:cNvPr>
              <p:cNvSpPr/>
              <p:nvPr/>
            </p:nvSpPr>
            <p:spPr>
              <a:xfrm flipH="1">
                <a:off x="3396529" y="1677588"/>
                <a:ext cx="799476" cy="1901253"/>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4" name="Oval 21513">
                <a:extLst>
                  <a:ext uri="{FF2B5EF4-FFF2-40B4-BE49-F238E27FC236}">
                    <a16:creationId xmlns:a16="http://schemas.microsoft.com/office/drawing/2014/main" id="{137F1261-4608-25A5-E95E-A9577950D580}"/>
                  </a:ext>
                </a:extLst>
              </p:cNvPr>
              <p:cNvSpPr/>
              <p:nvPr/>
            </p:nvSpPr>
            <p:spPr>
              <a:xfrm flipH="1">
                <a:off x="3434005" y="683242"/>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5" name="Round Diagonal Corner Rectangle 68">
                <a:extLst>
                  <a:ext uri="{FF2B5EF4-FFF2-40B4-BE49-F238E27FC236}">
                    <a16:creationId xmlns:a16="http://schemas.microsoft.com/office/drawing/2014/main" id="{EEC8F3F4-0718-BCF2-F3C9-9746F662E11E}"/>
                  </a:ext>
                </a:extLst>
              </p:cNvPr>
              <p:cNvSpPr/>
              <p:nvPr/>
            </p:nvSpPr>
            <p:spPr>
              <a:xfrm rot="20363465" flipH="1">
                <a:off x="3797487" y="529034"/>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Round Diagonal Corner Rectangle 69">
                <a:extLst>
                  <a:ext uri="{FF2B5EF4-FFF2-40B4-BE49-F238E27FC236}">
                    <a16:creationId xmlns:a16="http://schemas.microsoft.com/office/drawing/2014/main" id="{B4086D6A-52B1-34CC-624A-926E4C819A2F}"/>
                  </a:ext>
                </a:extLst>
              </p:cNvPr>
              <p:cNvSpPr/>
              <p:nvPr/>
            </p:nvSpPr>
            <p:spPr>
              <a:xfrm rot="16523337" flipH="1">
                <a:off x="3401695" y="596361"/>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7" name="Oval 21516">
                <a:extLst>
                  <a:ext uri="{FF2B5EF4-FFF2-40B4-BE49-F238E27FC236}">
                    <a16:creationId xmlns:a16="http://schemas.microsoft.com/office/drawing/2014/main" id="{7A1A9BA1-7C15-998A-4455-4B174A3C72E9}"/>
                  </a:ext>
                </a:extLst>
              </p:cNvPr>
              <p:cNvSpPr/>
              <p:nvPr/>
            </p:nvSpPr>
            <p:spPr>
              <a:xfrm flipH="1">
                <a:off x="3662604" y="607042"/>
                <a:ext cx="381000" cy="3182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8" name="Trapezoid 21517">
                <a:extLst>
                  <a:ext uri="{FF2B5EF4-FFF2-40B4-BE49-F238E27FC236}">
                    <a16:creationId xmlns:a16="http://schemas.microsoft.com/office/drawing/2014/main" id="{850657F1-DD9F-4D9D-B093-F16B0D3671C4}"/>
                  </a:ext>
                </a:extLst>
              </p:cNvPr>
              <p:cNvSpPr/>
              <p:nvPr/>
            </p:nvSpPr>
            <p:spPr>
              <a:xfrm rot="21333240" flipH="1">
                <a:off x="3739056" y="1571378"/>
                <a:ext cx="535898" cy="1941196"/>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9" name="Trapezoid 21518">
                <a:extLst>
                  <a:ext uri="{FF2B5EF4-FFF2-40B4-BE49-F238E27FC236}">
                    <a16:creationId xmlns:a16="http://schemas.microsoft.com/office/drawing/2014/main" id="{6F5950E1-C7F4-3360-D397-7CC2385D3CE6}"/>
                  </a:ext>
                </a:extLst>
              </p:cNvPr>
              <p:cNvSpPr/>
              <p:nvPr/>
            </p:nvSpPr>
            <p:spPr>
              <a:xfrm rot="301939" flipH="1">
                <a:off x="3286312" y="1642895"/>
                <a:ext cx="535898" cy="1869571"/>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0" name="Oval 21519">
                <a:extLst>
                  <a:ext uri="{FF2B5EF4-FFF2-40B4-BE49-F238E27FC236}">
                    <a16:creationId xmlns:a16="http://schemas.microsoft.com/office/drawing/2014/main" id="{C1E4E68F-84C6-1535-790A-6A32C45F932A}"/>
                  </a:ext>
                </a:extLst>
              </p:cNvPr>
              <p:cNvSpPr/>
              <p:nvPr/>
            </p:nvSpPr>
            <p:spPr>
              <a:xfrm flipH="1">
                <a:off x="3540879" y="1370964"/>
                <a:ext cx="504876" cy="5833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1" name="Oval 21520">
                <a:extLst>
                  <a:ext uri="{FF2B5EF4-FFF2-40B4-BE49-F238E27FC236}">
                    <a16:creationId xmlns:a16="http://schemas.microsoft.com/office/drawing/2014/main" id="{07860FCD-37BE-A7F0-D808-E960C88BA3F0}"/>
                  </a:ext>
                </a:extLst>
              </p:cNvPr>
              <p:cNvSpPr/>
              <p:nvPr/>
            </p:nvSpPr>
            <p:spPr>
              <a:xfrm flipH="1">
                <a:off x="3691109" y="1471422"/>
                <a:ext cx="180263" cy="973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8CD91199-A947-6441-E552-B9602B938BE2}"/>
                </a:ext>
              </a:extLst>
            </p:cNvPr>
            <p:cNvGrpSpPr/>
            <p:nvPr/>
          </p:nvGrpSpPr>
          <p:grpSpPr>
            <a:xfrm rot="5064542">
              <a:off x="3663476" y="3438057"/>
              <a:ext cx="2025923" cy="403837"/>
              <a:chOff x="5852664" y="2219295"/>
              <a:chExt cx="4456611" cy="986155"/>
            </a:xfrm>
          </p:grpSpPr>
          <p:grpSp>
            <p:nvGrpSpPr>
              <p:cNvPr id="19" name="Group 18">
                <a:extLst>
                  <a:ext uri="{FF2B5EF4-FFF2-40B4-BE49-F238E27FC236}">
                    <a16:creationId xmlns:a16="http://schemas.microsoft.com/office/drawing/2014/main" id="{3B9663DE-AD3F-EAD1-A745-473137591B8D}"/>
                  </a:ext>
                </a:extLst>
              </p:cNvPr>
              <p:cNvGrpSpPr/>
              <p:nvPr/>
            </p:nvGrpSpPr>
            <p:grpSpPr>
              <a:xfrm>
                <a:off x="5852664" y="2219295"/>
                <a:ext cx="1926771" cy="964384"/>
                <a:chOff x="5852664" y="2219295"/>
                <a:chExt cx="1926771" cy="964384"/>
              </a:xfrm>
            </p:grpSpPr>
            <p:sp>
              <p:nvSpPr>
                <p:cNvPr id="62" name="Notched Right Arrow 38">
                  <a:extLst>
                    <a:ext uri="{FF2B5EF4-FFF2-40B4-BE49-F238E27FC236}">
                      <a16:creationId xmlns:a16="http://schemas.microsoft.com/office/drawing/2014/main" id="{3F938ECC-3504-C3CD-CEC9-372114708561}"/>
                    </a:ext>
                  </a:extLst>
                </p:cNvPr>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Notched Right Arrow 76">
                  <a:extLst>
                    <a:ext uri="{FF2B5EF4-FFF2-40B4-BE49-F238E27FC236}">
                      <a16:creationId xmlns:a16="http://schemas.microsoft.com/office/drawing/2014/main" id="{96627135-974F-857E-AB1F-0C784C0C2709}"/>
                    </a:ext>
                  </a:extLst>
                </p:cNvPr>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4" name="Diamond 21503">
                  <a:extLst>
                    <a:ext uri="{FF2B5EF4-FFF2-40B4-BE49-F238E27FC236}">
                      <a16:creationId xmlns:a16="http://schemas.microsoft.com/office/drawing/2014/main" id="{118A9494-BD31-9541-CDC7-F21DE0A4D9FE}"/>
                    </a:ext>
                  </a:extLst>
                </p:cNvPr>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Notched Right Arrow 78">
                <a:extLst>
                  <a:ext uri="{FF2B5EF4-FFF2-40B4-BE49-F238E27FC236}">
                    <a16:creationId xmlns:a16="http://schemas.microsoft.com/office/drawing/2014/main" id="{9B7B335F-7CFF-F2B0-6F28-65E245A8564A}"/>
                  </a:ext>
                </a:extLst>
              </p:cNvPr>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79">
                <a:extLst>
                  <a:ext uri="{FF2B5EF4-FFF2-40B4-BE49-F238E27FC236}">
                    <a16:creationId xmlns:a16="http://schemas.microsoft.com/office/drawing/2014/main" id="{1B3214DC-5AB9-4DF3-13D1-EA0E13708C14}"/>
                  </a:ext>
                </a:extLst>
              </p:cNvPr>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329BA53-E973-4F02-0AC7-790B828FA84F}"/>
                  </a:ext>
                </a:extLst>
              </p:cNvPr>
              <p:cNvGrpSpPr/>
              <p:nvPr/>
            </p:nvGrpSpPr>
            <p:grpSpPr>
              <a:xfrm>
                <a:off x="8382504" y="2241066"/>
                <a:ext cx="1926771" cy="964384"/>
                <a:chOff x="5852664" y="2219295"/>
                <a:chExt cx="1926771" cy="964384"/>
              </a:xfrm>
            </p:grpSpPr>
            <p:sp>
              <p:nvSpPr>
                <p:cNvPr id="24" name="Notched Right Arrow 82">
                  <a:extLst>
                    <a:ext uri="{FF2B5EF4-FFF2-40B4-BE49-F238E27FC236}">
                      <a16:creationId xmlns:a16="http://schemas.microsoft.com/office/drawing/2014/main" id="{914EBF01-9548-4F0A-A2F7-280B597AF083}"/>
                    </a:ext>
                  </a:extLst>
                </p:cNvPr>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Notched Right Arrow 83">
                  <a:extLst>
                    <a:ext uri="{FF2B5EF4-FFF2-40B4-BE49-F238E27FC236}">
                      <a16:creationId xmlns:a16="http://schemas.microsoft.com/office/drawing/2014/main" id="{7CEF505B-738B-495A-0439-740787124A99}"/>
                    </a:ext>
                  </a:extLst>
                </p:cNvPr>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84E01E47-A1D3-8259-7485-62F6A56A2CED}"/>
                    </a:ext>
                  </a:extLst>
                </p:cNvPr>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9106397-7B5D-7810-30A1-6FBEA67F7F8B}"/>
                </a:ext>
              </a:extLst>
            </p:cNvPr>
            <p:cNvGrpSpPr/>
            <p:nvPr/>
          </p:nvGrpSpPr>
          <p:grpSpPr>
            <a:xfrm rot="16535458" flipH="1">
              <a:off x="3004808" y="3414764"/>
              <a:ext cx="2025923" cy="403837"/>
              <a:chOff x="5852664" y="2219295"/>
              <a:chExt cx="4456611" cy="986155"/>
            </a:xfrm>
          </p:grpSpPr>
          <p:grpSp>
            <p:nvGrpSpPr>
              <p:cNvPr id="6" name="Group 5">
                <a:extLst>
                  <a:ext uri="{FF2B5EF4-FFF2-40B4-BE49-F238E27FC236}">
                    <a16:creationId xmlns:a16="http://schemas.microsoft.com/office/drawing/2014/main" id="{100EAF9E-18BE-0BD4-6740-F1C2E49256E4}"/>
                  </a:ext>
                </a:extLst>
              </p:cNvPr>
              <p:cNvGrpSpPr/>
              <p:nvPr/>
            </p:nvGrpSpPr>
            <p:grpSpPr>
              <a:xfrm>
                <a:off x="5852664" y="2219295"/>
                <a:ext cx="1926771" cy="964384"/>
                <a:chOff x="5852664" y="2219295"/>
                <a:chExt cx="1926771" cy="964384"/>
              </a:xfrm>
            </p:grpSpPr>
            <p:sp>
              <p:nvSpPr>
                <p:cNvPr id="16" name="Notched Right Arrow 94">
                  <a:extLst>
                    <a:ext uri="{FF2B5EF4-FFF2-40B4-BE49-F238E27FC236}">
                      <a16:creationId xmlns:a16="http://schemas.microsoft.com/office/drawing/2014/main" id="{EB23262C-0F34-85FB-CA75-79B8C3F2A44C}"/>
                    </a:ext>
                  </a:extLst>
                </p:cNvPr>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95">
                  <a:extLst>
                    <a:ext uri="{FF2B5EF4-FFF2-40B4-BE49-F238E27FC236}">
                      <a16:creationId xmlns:a16="http://schemas.microsoft.com/office/drawing/2014/main" id="{E9D00F8C-42B9-1518-0B8E-B7FA94724473}"/>
                    </a:ext>
                  </a:extLst>
                </p:cNvPr>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6620A5A6-3A2A-94BB-0921-FC3435EE0301}"/>
                    </a:ext>
                  </a:extLst>
                </p:cNvPr>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Notched Right Arrow 88">
                <a:extLst>
                  <a:ext uri="{FF2B5EF4-FFF2-40B4-BE49-F238E27FC236}">
                    <a16:creationId xmlns:a16="http://schemas.microsoft.com/office/drawing/2014/main" id="{4B6B4930-5BB2-B7F3-67F3-8CCC7C4D3AE1}"/>
                  </a:ext>
                </a:extLst>
              </p:cNvPr>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89">
                <a:extLst>
                  <a:ext uri="{FF2B5EF4-FFF2-40B4-BE49-F238E27FC236}">
                    <a16:creationId xmlns:a16="http://schemas.microsoft.com/office/drawing/2014/main" id="{D3B54A78-FFAC-7C44-4CBB-2D206E3F62FF}"/>
                  </a:ext>
                </a:extLst>
              </p:cNvPr>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5E7710E-891C-E55E-E57F-AE73AB057BB6}"/>
                  </a:ext>
                </a:extLst>
              </p:cNvPr>
              <p:cNvGrpSpPr/>
              <p:nvPr/>
            </p:nvGrpSpPr>
            <p:grpSpPr>
              <a:xfrm>
                <a:off x="8382504" y="2241066"/>
                <a:ext cx="1926771" cy="964384"/>
                <a:chOff x="5852664" y="2219295"/>
                <a:chExt cx="1926771" cy="964384"/>
              </a:xfrm>
            </p:grpSpPr>
            <p:sp>
              <p:nvSpPr>
                <p:cNvPr id="13" name="Notched Right Arrow 91">
                  <a:extLst>
                    <a:ext uri="{FF2B5EF4-FFF2-40B4-BE49-F238E27FC236}">
                      <a16:creationId xmlns:a16="http://schemas.microsoft.com/office/drawing/2014/main" id="{B597D6EA-EEB0-C8BB-E156-F9EFF33394F6}"/>
                    </a:ext>
                  </a:extLst>
                </p:cNvPr>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92">
                  <a:extLst>
                    <a:ext uri="{FF2B5EF4-FFF2-40B4-BE49-F238E27FC236}">
                      <a16:creationId xmlns:a16="http://schemas.microsoft.com/office/drawing/2014/main" id="{46820E6E-6EFD-E8EB-0937-F3441EFBCC8B}"/>
                    </a:ext>
                  </a:extLst>
                </p:cNvPr>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3C0F120E-775B-7EE1-FBBA-F249B3A0AA24}"/>
                    </a:ext>
                  </a:extLst>
                </p:cNvPr>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196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5FD4B1-6A05-4045-97D2-378FFD86C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Through the Mouths of Children</a:t>
            </a:r>
          </a:p>
        </p:txBody>
      </p:sp>
      <p:sp>
        <p:nvSpPr>
          <p:cNvPr id="8" name="TextBox 7"/>
          <p:cNvSpPr txBox="1"/>
          <p:nvPr/>
        </p:nvSpPr>
        <p:spPr>
          <a:xfrm>
            <a:off x="179294" y="6488668"/>
            <a:ext cx="2362200" cy="369332"/>
          </a:xfrm>
          <a:prstGeom prst="rect">
            <a:avLst/>
          </a:prstGeom>
          <a:noFill/>
        </p:spPr>
        <p:txBody>
          <a:bodyPr wrap="square" rtlCol="0">
            <a:spAutoFit/>
          </a:bodyPr>
          <a:lstStyle/>
          <a:p>
            <a:r>
              <a:rPr lang="en-US" dirty="0">
                <a:solidFill>
                  <a:schemeClr val="bg2"/>
                </a:solidFill>
              </a:rPr>
              <a:t>3 Nephi 25:14-16</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914400" y="788895"/>
            <a:ext cx="4572000" cy="1169551"/>
          </a:xfrm>
          <a:prstGeom prst="rect">
            <a:avLst/>
          </a:prstGeom>
        </p:spPr>
        <p:txBody>
          <a:bodyPr>
            <a:spAutoFit/>
          </a:bodyPr>
          <a:lstStyle/>
          <a:p>
            <a:r>
              <a:rPr lang="en-US" sz="1400" dirty="0">
                <a:solidFill>
                  <a:schemeClr val="bg1"/>
                </a:solidFill>
              </a:rPr>
              <a:t> ”And it shall come to pass afterward, </a:t>
            </a:r>
            <a:r>
              <a:rPr lang="en-US" sz="1400" i="1" dirty="0">
                <a:solidFill>
                  <a:schemeClr val="bg1"/>
                </a:solidFill>
              </a:rPr>
              <a:t>that</a:t>
            </a:r>
            <a:r>
              <a:rPr lang="en-US" sz="1400" dirty="0">
                <a:solidFill>
                  <a:schemeClr val="bg1"/>
                </a:solidFill>
              </a:rPr>
              <a:t> I will pour out my spirit upon all flesh; and your sons and your daughters shall prophesy, your old men shall dream dreams, your young men shall see visions:”</a:t>
            </a:r>
          </a:p>
          <a:p>
            <a:r>
              <a:rPr lang="en-US" sz="1400" dirty="0">
                <a:solidFill>
                  <a:schemeClr val="bg1"/>
                </a:solidFill>
              </a:rPr>
              <a:t>Joel 2:8</a:t>
            </a:r>
          </a:p>
        </p:txBody>
      </p:sp>
      <p:sp>
        <p:nvSpPr>
          <p:cNvPr id="26" name="Rectangle 25"/>
          <p:cNvSpPr/>
          <p:nvPr/>
        </p:nvSpPr>
        <p:spPr>
          <a:xfrm>
            <a:off x="3294529" y="1788460"/>
            <a:ext cx="3657600" cy="1384995"/>
          </a:xfrm>
          <a:prstGeom prst="rect">
            <a:avLst/>
          </a:prstGeom>
        </p:spPr>
        <p:txBody>
          <a:bodyPr wrap="square">
            <a:spAutoFit/>
          </a:bodyPr>
          <a:lstStyle/>
          <a:p>
            <a:r>
              <a:rPr lang="en-US" sz="1400" dirty="0">
                <a:solidFill>
                  <a:schemeClr val="bg1"/>
                </a:solidFill>
              </a:rPr>
              <a:t>“And now, he </a:t>
            </a:r>
            <a:r>
              <a:rPr lang="en-US" sz="1400" dirty="0" err="1">
                <a:solidFill>
                  <a:schemeClr val="bg1"/>
                </a:solidFill>
              </a:rPr>
              <a:t>imparteth</a:t>
            </a:r>
            <a:r>
              <a:rPr lang="en-US" sz="1400" dirty="0">
                <a:solidFill>
                  <a:schemeClr val="bg1"/>
                </a:solidFill>
              </a:rPr>
              <a:t> his word by angels unto men, yea, not only men but women also. Now this is not all; little children do have words given unto them many times, which confound the wise and the learned.”</a:t>
            </a:r>
          </a:p>
          <a:p>
            <a:r>
              <a:rPr lang="en-US" sz="1400" dirty="0">
                <a:solidFill>
                  <a:schemeClr val="bg1"/>
                </a:solidFill>
              </a:rPr>
              <a:t>Alma 32:23</a:t>
            </a:r>
          </a:p>
        </p:txBody>
      </p:sp>
      <p:sp>
        <p:nvSpPr>
          <p:cNvPr id="27" name="Rectangle 26"/>
          <p:cNvSpPr/>
          <p:nvPr/>
        </p:nvSpPr>
        <p:spPr>
          <a:xfrm>
            <a:off x="2635623" y="3464859"/>
            <a:ext cx="6477000" cy="2554545"/>
          </a:xfrm>
          <a:prstGeom prst="rect">
            <a:avLst/>
          </a:prstGeom>
        </p:spPr>
        <p:txBody>
          <a:bodyPr wrap="square">
            <a:spAutoFit/>
          </a:bodyPr>
          <a:lstStyle/>
          <a:p>
            <a:pPr fontAlgn="base"/>
            <a:r>
              <a:rPr lang="en-US" sz="1600" dirty="0">
                <a:solidFill>
                  <a:schemeClr val="bg1"/>
                </a:solidFill>
              </a:rPr>
              <a:t>“Children come into this world whole, innocent, and pure (see Moses 6:54). “They cannot sin, for power is not given unto Satan to tempt little children, until they begin to become accountable before me” (D&amp;C 29:47).</a:t>
            </a:r>
          </a:p>
          <a:p>
            <a:pPr fontAlgn="base"/>
            <a:r>
              <a:rPr lang="en-US" sz="1600" dirty="0">
                <a:solidFill>
                  <a:schemeClr val="bg1"/>
                </a:solidFill>
              </a:rPr>
              <a:t>We are commanded to become like them:</a:t>
            </a:r>
          </a:p>
          <a:p>
            <a:pPr fontAlgn="base"/>
            <a:r>
              <a:rPr lang="en-US" sz="1600" dirty="0">
                <a:solidFill>
                  <a:schemeClr val="bg1"/>
                </a:solidFill>
              </a:rPr>
              <a:t>“And Jesus called a little child unto him, and set him in the midst of them,</a:t>
            </a:r>
          </a:p>
          <a:p>
            <a:pPr fontAlgn="base"/>
            <a:r>
              <a:rPr lang="en-US" sz="1600" dirty="0">
                <a:solidFill>
                  <a:schemeClr val="bg1"/>
                </a:solidFill>
              </a:rPr>
              <a:t>“And said, Verily I say unto you, Except ye be converted, and become as little children, ye shall not enter into the kingdom of heaven.</a:t>
            </a:r>
          </a:p>
          <a:p>
            <a:pPr fontAlgn="base"/>
            <a:r>
              <a:rPr lang="en-US" sz="1600" dirty="0">
                <a:solidFill>
                  <a:schemeClr val="bg1"/>
                </a:solidFill>
              </a:rPr>
              <a:t>“Whosoever therefore shall humble himself as this little child, the same is greatest in the kingdom of heaven” (Matt. 18:2–4.)”</a:t>
            </a:r>
          </a:p>
          <a:p>
            <a:pPr fontAlgn="base"/>
            <a:r>
              <a:rPr lang="en-US" sz="1600" dirty="0">
                <a:solidFill>
                  <a:schemeClr val="bg1"/>
                </a:solidFill>
              </a:rPr>
              <a:t>Elder Jay E. Jensen</a:t>
            </a:r>
          </a:p>
        </p:txBody>
      </p:sp>
      <p:pic>
        <p:nvPicPr>
          <p:cNvPr id="28" name="Picture 27" descr="western day.JPG"/>
          <p:cNvPicPr>
            <a:picLocks noChangeAspect="1"/>
          </p:cNvPicPr>
          <p:nvPr/>
        </p:nvPicPr>
        <p:blipFill>
          <a:blip r:embed="rId3" cstate="print"/>
          <a:srcRect l="2206" t="8824" b="17647"/>
          <a:stretch>
            <a:fillRect/>
          </a:stretch>
        </p:blipFill>
        <p:spPr>
          <a:xfrm rot="5400000">
            <a:off x="-171823" y="3766671"/>
            <a:ext cx="3378200" cy="1905000"/>
          </a:xfrm>
          <a:prstGeom prst="rect">
            <a:avLst/>
          </a:prstGeom>
        </p:spPr>
      </p:pic>
      <p:pic>
        <p:nvPicPr>
          <p:cNvPr id="3" name="Picture 2">
            <a:extLst>
              <a:ext uri="{FF2B5EF4-FFF2-40B4-BE49-F238E27FC236}">
                <a16:creationId xmlns:a16="http://schemas.microsoft.com/office/drawing/2014/main" id="{3EE2685C-9FAA-49F1-A1E0-A5EAEBC42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853" y="879102"/>
            <a:ext cx="2619375" cy="1962150"/>
          </a:xfrm>
          <a:prstGeom prst="rect">
            <a:avLst/>
          </a:prstGeom>
        </p:spPr>
      </p:pic>
      <p:grpSp>
        <p:nvGrpSpPr>
          <p:cNvPr id="6" name="Group 5">
            <a:extLst>
              <a:ext uri="{FF2B5EF4-FFF2-40B4-BE49-F238E27FC236}">
                <a16:creationId xmlns:a16="http://schemas.microsoft.com/office/drawing/2014/main" id="{E69E2E02-6AC4-4347-B7C3-54F739F90B6B}"/>
              </a:ext>
            </a:extLst>
          </p:cNvPr>
          <p:cNvGrpSpPr/>
          <p:nvPr/>
        </p:nvGrpSpPr>
        <p:grpSpPr>
          <a:xfrm>
            <a:off x="9296611" y="3344117"/>
            <a:ext cx="2168407" cy="3091944"/>
            <a:chOff x="9287646" y="3254470"/>
            <a:chExt cx="2168407" cy="3091944"/>
          </a:xfrm>
        </p:grpSpPr>
        <p:pic>
          <p:nvPicPr>
            <p:cNvPr id="4" name="Picture 3">
              <a:extLst>
                <a:ext uri="{FF2B5EF4-FFF2-40B4-BE49-F238E27FC236}">
                  <a16:creationId xmlns:a16="http://schemas.microsoft.com/office/drawing/2014/main" id="{0204592F-4504-4A18-AC8C-5A22FE1D9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529" y="3254470"/>
              <a:ext cx="2123524" cy="2850496"/>
            </a:xfrm>
            <a:prstGeom prst="rect">
              <a:avLst/>
            </a:prstGeom>
          </p:spPr>
        </p:pic>
        <p:sp>
          <p:nvSpPr>
            <p:cNvPr id="5" name="Rectangle 4">
              <a:extLst>
                <a:ext uri="{FF2B5EF4-FFF2-40B4-BE49-F238E27FC236}">
                  <a16:creationId xmlns:a16="http://schemas.microsoft.com/office/drawing/2014/main" id="{84AF3423-12CC-4882-9C9B-E9E7B491727A}"/>
                </a:ext>
              </a:extLst>
            </p:cNvPr>
            <p:cNvSpPr/>
            <p:nvPr/>
          </p:nvSpPr>
          <p:spPr>
            <a:xfrm>
              <a:off x="9287646" y="6130970"/>
              <a:ext cx="631904" cy="215444"/>
            </a:xfrm>
            <a:prstGeom prst="rect">
              <a:avLst/>
            </a:prstGeom>
          </p:spPr>
          <p:txBody>
            <a:bodyPr wrap="none">
              <a:spAutoFit/>
            </a:bodyPr>
            <a:lstStyle/>
            <a:p>
              <a:pPr fontAlgn="base"/>
              <a:r>
                <a:rPr lang="en-US" sz="800" dirty="0">
                  <a:solidFill>
                    <a:schemeClr val="bg1"/>
                  </a:solidFill>
                </a:rPr>
                <a:t>Del Parson</a:t>
              </a:r>
            </a:p>
          </p:txBody>
        </p:sp>
      </p:grpSp>
      <p:pic>
        <p:nvPicPr>
          <p:cNvPr id="10" name="Picture 9">
            <a:extLst>
              <a:ext uri="{FF2B5EF4-FFF2-40B4-BE49-F238E27FC236}">
                <a16:creationId xmlns:a16="http://schemas.microsoft.com/office/drawing/2014/main" id="{E52E28F2-CADA-45B8-9217-7A0F107AC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0211" y="5706875"/>
            <a:ext cx="865470" cy="1079407"/>
          </a:xfrm>
          <a:prstGeom prst="rect">
            <a:avLst/>
          </a:prstGeom>
        </p:spPr>
      </p:pic>
    </p:spTree>
    <p:extLst>
      <p:ext uri="{BB962C8B-B14F-4D97-AF65-F5344CB8AC3E}">
        <p14:creationId xmlns:p14="http://schemas.microsoft.com/office/powerpoint/2010/main" val="180021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986BA9-8CBD-4586-A115-6C809959E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All Things in Common</a:t>
            </a:r>
          </a:p>
        </p:txBody>
      </p:sp>
      <p:sp>
        <p:nvSpPr>
          <p:cNvPr id="8" name="TextBox 7"/>
          <p:cNvSpPr txBox="1"/>
          <p:nvPr/>
        </p:nvSpPr>
        <p:spPr>
          <a:xfrm>
            <a:off x="62753" y="6488668"/>
            <a:ext cx="2362200" cy="369332"/>
          </a:xfrm>
          <a:prstGeom prst="rect">
            <a:avLst/>
          </a:prstGeom>
          <a:noFill/>
        </p:spPr>
        <p:txBody>
          <a:bodyPr wrap="square" rtlCol="0">
            <a:spAutoFit/>
          </a:bodyPr>
          <a:lstStyle/>
          <a:p>
            <a:r>
              <a:rPr lang="en-US" dirty="0">
                <a:solidFill>
                  <a:schemeClr val="bg2"/>
                </a:solidFill>
              </a:rPr>
              <a:t>3 Nephi 25:19-21</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 name="Rectangle 26"/>
          <p:cNvSpPr/>
          <p:nvPr/>
        </p:nvSpPr>
        <p:spPr>
          <a:xfrm>
            <a:off x="1523999" y="914401"/>
            <a:ext cx="4329955" cy="2308324"/>
          </a:xfrm>
          <a:prstGeom prst="rect">
            <a:avLst/>
          </a:prstGeom>
        </p:spPr>
        <p:txBody>
          <a:bodyPr wrap="square">
            <a:spAutoFit/>
          </a:bodyPr>
          <a:lstStyle/>
          <a:p>
            <a:pPr fontAlgn="base"/>
            <a:r>
              <a:rPr lang="en-US" sz="1600" dirty="0">
                <a:solidFill>
                  <a:schemeClr val="bg1"/>
                </a:solidFill>
              </a:rPr>
              <a:t>“And they taught, and did minister one to another; and they had all things common among them, every man dealing justly, one with another.</a:t>
            </a:r>
          </a:p>
          <a:p>
            <a:pPr fontAlgn="base"/>
            <a:endParaRPr lang="en-US" sz="1600" dirty="0">
              <a:solidFill>
                <a:schemeClr val="bg1"/>
              </a:solidFill>
            </a:endParaRPr>
          </a:p>
          <a:p>
            <a:pPr fontAlgn="base"/>
            <a:r>
              <a:rPr lang="en-US" sz="1600" dirty="0">
                <a:solidFill>
                  <a:schemeClr val="bg1"/>
                </a:solidFill>
              </a:rPr>
              <a:t>And it came to pass that they did do all things even as Jesus had commanded them.</a:t>
            </a:r>
          </a:p>
          <a:p>
            <a:pPr fontAlgn="base"/>
            <a:endParaRPr lang="en-US" sz="1600" dirty="0">
              <a:solidFill>
                <a:schemeClr val="bg1"/>
              </a:solidFill>
            </a:endParaRPr>
          </a:p>
          <a:p>
            <a:pPr fontAlgn="base"/>
            <a:r>
              <a:rPr lang="en-US" sz="1600" dirty="0">
                <a:solidFill>
                  <a:schemeClr val="bg1"/>
                </a:solidFill>
              </a:rPr>
              <a:t>And they who were baptized in the name of Jesus were called the church of Christ.”</a:t>
            </a:r>
          </a:p>
        </p:txBody>
      </p:sp>
      <p:sp>
        <p:nvSpPr>
          <p:cNvPr id="11" name="Rectangle 10"/>
          <p:cNvSpPr/>
          <p:nvPr/>
        </p:nvSpPr>
        <p:spPr>
          <a:xfrm>
            <a:off x="4589929" y="3890682"/>
            <a:ext cx="5988424" cy="1569660"/>
          </a:xfrm>
          <a:prstGeom prst="rect">
            <a:avLst/>
          </a:prstGeom>
        </p:spPr>
        <p:txBody>
          <a:bodyPr wrap="square">
            <a:spAutoFit/>
          </a:bodyPr>
          <a:lstStyle/>
          <a:p>
            <a:pPr fontAlgn="base"/>
            <a:r>
              <a:rPr lang="en-US" sz="1600" dirty="0">
                <a:solidFill>
                  <a:schemeClr val="bg1"/>
                </a:solidFill>
              </a:rPr>
              <a:t>They were united—as the city of Enoch, in the bonds of consecration and stewardship</a:t>
            </a:r>
          </a:p>
          <a:p>
            <a:pPr fontAlgn="base"/>
            <a:endParaRPr lang="en-US" sz="1600" dirty="0">
              <a:solidFill>
                <a:schemeClr val="bg1"/>
              </a:solidFill>
            </a:endParaRPr>
          </a:p>
          <a:p>
            <a:pPr fontAlgn="base"/>
            <a:r>
              <a:rPr lang="en-US" sz="1600" dirty="0">
                <a:solidFill>
                  <a:schemeClr val="bg1"/>
                </a:solidFill>
              </a:rPr>
              <a:t>They were called the Church of Christ—Taking on the name of Christ</a:t>
            </a:r>
          </a:p>
          <a:p>
            <a:pPr fontAlgn="base"/>
            <a:endParaRPr lang="en-US" sz="1600" dirty="0">
              <a:solidFill>
                <a:schemeClr val="bg1"/>
              </a:solidFill>
            </a:endParaRPr>
          </a:p>
          <a:p>
            <a:pPr fontAlgn="base"/>
            <a:r>
              <a:rPr lang="en-US" sz="1600" dirty="0">
                <a:solidFill>
                  <a:schemeClr val="bg1"/>
                </a:solidFill>
              </a:rPr>
              <a:t>A membership of an Earthly Church</a:t>
            </a:r>
          </a:p>
        </p:txBody>
      </p:sp>
      <p:sp>
        <p:nvSpPr>
          <p:cNvPr id="12" name="Rectangle 11"/>
          <p:cNvSpPr/>
          <p:nvPr/>
        </p:nvSpPr>
        <p:spPr>
          <a:xfrm>
            <a:off x="4580964" y="5442518"/>
            <a:ext cx="5638800" cy="1200329"/>
          </a:xfrm>
          <a:prstGeom prst="rect">
            <a:avLst/>
          </a:prstGeom>
        </p:spPr>
        <p:txBody>
          <a:bodyPr wrap="square">
            <a:spAutoFit/>
          </a:bodyPr>
          <a:lstStyle/>
          <a:p>
            <a:pPr algn="ctr"/>
            <a:r>
              <a:rPr lang="en-US" sz="2400" dirty="0">
                <a:solidFill>
                  <a:srgbClr val="FFFF00"/>
                </a:solidFill>
              </a:rPr>
              <a:t>“They are they who are the church of the Firstborn.”</a:t>
            </a:r>
          </a:p>
          <a:p>
            <a:pPr algn="ctr"/>
            <a:r>
              <a:rPr lang="en-US" sz="2400" dirty="0">
                <a:solidFill>
                  <a:srgbClr val="FFFF00"/>
                </a:solidFill>
              </a:rPr>
              <a:t>D&amp;C 76:54</a:t>
            </a:r>
          </a:p>
        </p:txBody>
      </p:sp>
      <p:pic>
        <p:nvPicPr>
          <p:cNvPr id="6" name="Picture 5">
            <a:extLst>
              <a:ext uri="{FF2B5EF4-FFF2-40B4-BE49-F238E27FC236}">
                <a16:creationId xmlns:a16="http://schemas.microsoft.com/office/drawing/2014/main" id="{38F67FAD-EEE9-4E3E-B2F7-62C048BCF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381" y="3697783"/>
            <a:ext cx="2057400" cy="2667000"/>
          </a:xfrm>
          <a:prstGeom prst="rect">
            <a:avLst/>
          </a:prstGeom>
        </p:spPr>
      </p:pic>
      <p:pic>
        <p:nvPicPr>
          <p:cNvPr id="4" name="Picture 3">
            <a:extLst>
              <a:ext uri="{FF2B5EF4-FFF2-40B4-BE49-F238E27FC236}">
                <a16:creationId xmlns:a16="http://schemas.microsoft.com/office/drawing/2014/main" id="{8885458A-E27D-4BD1-9AFC-137C1EB1B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046" y="763681"/>
            <a:ext cx="2873189" cy="2992905"/>
          </a:xfrm>
          <a:prstGeom prst="rect">
            <a:avLst/>
          </a:prstGeom>
        </p:spPr>
      </p:pic>
    </p:spTree>
    <p:extLst>
      <p:ext uri="{BB962C8B-B14F-4D97-AF65-F5344CB8AC3E}">
        <p14:creationId xmlns:p14="http://schemas.microsoft.com/office/powerpoint/2010/main" val="17266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C6AC0D-9F0A-401A-89EF-E7134D970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For the Future Generations</a:t>
            </a:r>
          </a:p>
        </p:txBody>
      </p:sp>
      <p:sp>
        <p:nvSpPr>
          <p:cNvPr id="8" name="TextBox 7"/>
          <p:cNvSpPr txBox="1"/>
          <p:nvPr/>
        </p:nvSpPr>
        <p:spPr>
          <a:xfrm>
            <a:off x="188259" y="6407985"/>
            <a:ext cx="2362200" cy="369332"/>
          </a:xfrm>
          <a:prstGeom prst="rect">
            <a:avLst/>
          </a:prstGeom>
          <a:noFill/>
        </p:spPr>
        <p:txBody>
          <a:bodyPr wrap="square" rtlCol="0">
            <a:spAutoFit/>
          </a:bodyPr>
          <a:lstStyle/>
          <a:p>
            <a:r>
              <a:rPr lang="en-US" dirty="0">
                <a:solidFill>
                  <a:schemeClr val="bg2"/>
                </a:solidFill>
              </a:rPr>
              <a:t>3 Nephi 26:1-5</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2048435" y="5118847"/>
            <a:ext cx="9265024" cy="1384995"/>
          </a:xfrm>
          <a:prstGeom prst="rect">
            <a:avLst/>
          </a:prstGeom>
        </p:spPr>
        <p:txBody>
          <a:bodyPr wrap="square">
            <a:spAutoFit/>
          </a:bodyPr>
          <a:lstStyle/>
          <a:p>
            <a:pPr algn="ctr" fontAlgn="base"/>
            <a:r>
              <a:rPr lang="en-US" sz="2800" dirty="0">
                <a:solidFill>
                  <a:srgbClr val="FFFF00"/>
                </a:solidFill>
              </a:rPr>
              <a:t>Jesus was given to expound ‘all things’ to the Nephite people</a:t>
            </a:r>
          </a:p>
          <a:p>
            <a:pPr algn="ctr" fontAlgn="base"/>
            <a:endParaRPr lang="en-US" sz="2800" dirty="0">
              <a:solidFill>
                <a:srgbClr val="FFFF00"/>
              </a:solidFill>
            </a:endParaRPr>
          </a:p>
          <a:p>
            <a:pPr algn="ctr" fontAlgn="base"/>
            <a:r>
              <a:rPr lang="en-US" sz="2800" dirty="0">
                <a:solidFill>
                  <a:srgbClr val="FFFF00"/>
                </a:solidFill>
              </a:rPr>
              <a:t>From the beginning to the end</a:t>
            </a:r>
          </a:p>
        </p:txBody>
      </p:sp>
      <p:sp>
        <p:nvSpPr>
          <p:cNvPr id="12" name="Rectangle 11"/>
          <p:cNvSpPr/>
          <p:nvPr/>
        </p:nvSpPr>
        <p:spPr>
          <a:xfrm>
            <a:off x="1752600" y="914401"/>
            <a:ext cx="4572000" cy="3693319"/>
          </a:xfrm>
          <a:prstGeom prst="rect">
            <a:avLst/>
          </a:prstGeom>
        </p:spPr>
        <p:txBody>
          <a:bodyPr>
            <a:spAutoFit/>
          </a:bodyPr>
          <a:lstStyle/>
          <a:p>
            <a:pPr fontAlgn="base"/>
            <a:r>
              <a:rPr lang="en-US" dirty="0">
                <a:solidFill>
                  <a:schemeClr val="bg1"/>
                </a:solidFill>
              </a:rPr>
              <a:t>The Prophecies of Malachi can be found in all the standard works:</a:t>
            </a:r>
          </a:p>
          <a:p>
            <a:pPr fontAlgn="base"/>
            <a:endParaRPr lang="en-US" dirty="0">
              <a:solidFill>
                <a:schemeClr val="bg1"/>
              </a:solidFill>
            </a:endParaRPr>
          </a:p>
          <a:p>
            <a:pPr fontAlgn="base"/>
            <a:r>
              <a:rPr lang="en-US" dirty="0">
                <a:solidFill>
                  <a:schemeClr val="bg1"/>
                </a:solidFill>
              </a:rPr>
              <a:t>Old Testament– Malachi 1-4</a:t>
            </a:r>
          </a:p>
          <a:p>
            <a:pPr fontAlgn="base"/>
            <a:endParaRPr lang="en-US" dirty="0">
              <a:solidFill>
                <a:schemeClr val="bg1"/>
              </a:solidFill>
            </a:endParaRPr>
          </a:p>
          <a:p>
            <a:pPr fontAlgn="base"/>
            <a:r>
              <a:rPr lang="en-US" dirty="0">
                <a:solidFill>
                  <a:schemeClr val="bg1"/>
                </a:solidFill>
              </a:rPr>
              <a:t>New Testament– Luke 1:17</a:t>
            </a:r>
          </a:p>
          <a:p>
            <a:pPr fontAlgn="base"/>
            <a:endParaRPr lang="en-US" dirty="0">
              <a:solidFill>
                <a:schemeClr val="bg1"/>
              </a:solidFill>
            </a:endParaRPr>
          </a:p>
          <a:p>
            <a:pPr fontAlgn="base"/>
            <a:r>
              <a:rPr lang="en-US" dirty="0">
                <a:solidFill>
                  <a:schemeClr val="bg1"/>
                </a:solidFill>
              </a:rPr>
              <a:t>Book of Mormon– 3 Nephi 24, 25</a:t>
            </a:r>
          </a:p>
          <a:p>
            <a:pPr fontAlgn="base"/>
            <a:endParaRPr lang="en-US" dirty="0">
              <a:solidFill>
                <a:schemeClr val="bg1"/>
              </a:solidFill>
            </a:endParaRPr>
          </a:p>
          <a:p>
            <a:pPr fontAlgn="base"/>
            <a:r>
              <a:rPr lang="en-US" dirty="0">
                <a:solidFill>
                  <a:schemeClr val="bg1"/>
                </a:solidFill>
              </a:rPr>
              <a:t>Doctrine and Covenants– 2:1-3</a:t>
            </a:r>
          </a:p>
          <a:p>
            <a:pPr fontAlgn="base"/>
            <a:endParaRPr lang="en-US" dirty="0">
              <a:solidFill>
                <a:schemeClr val="bg1"/>
              </a:solidFill>
            </a:endParaRPr>
          </a:p>
          <a:p>
            <a:pPr fontAlgn="base"/>
            <a:r>
              <a:rPr lang="en-US" dirty="0">
                <a:solidFill>
                  <a:schemeClr val="bg1"/>
                </a:solidFill>
              </a:rPr>
              <a:t>Pearl of Great Price– Joseph Smith—History 1:37-39</a:t>
            </a:r>
          </a:p>
        </p:txBody>
      </p:sp>
      <p:pic>
        <p:nvPicPr>
          <p:cNvPr id="3" name="Picture 2">
            <a:extLst>
              <a:ext uri="{FF2B5EF4-FFF2-40B4-BE49-F238E27FC236}">
                <a16:creationId xmlns:a16="http://schemas.microsoft.com/office/drawing/2014/main" id="{95D5E33C-57E8-464B-8D81-9FEF6599B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781" y="776006"/>
            <a:ext cx="2336659" cy="4199404"/>
          </a:xfrm>
          <a:prstGeom prst="rect">
            <a:avLst/>
          </a:prstGeom>
        </p:spPr>
      </p:pic>
    </p:spTree>
    <p:extLst>
      <p:ext uri="{BB962C8B-B14F-4D97-AF65-F5344CB8AC3E}">
        <p14:creationId xmlns:p14="http://schemas.microsoft.com/office/powerpoint/2010/main" val="35918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C6AC0D-9F0A-401A-89EF-E7134D970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To Be Revealed</a:t>
            </a:r>
          </a:p>
        </p:txBody>
      </p:sp>
      <p:sp>
        <p:nvSpPr>
          <p:cNvPr id="8" name="TextBox 7"/>
          <p:cNvSpPr txBox="1"/>
          <p:nvPr/>
        </p:nvSpPr>
        <p:spPr>
          <a:xfrm>
            <a:off x="188259" y="6407985"/>
            <a:ext cx="2362200" cy="369332"/>
          </a:xfrm>
          <a:prstGeom prst="rect">
            <a:avLst/>
          </a:prstGeom>
          <a:noFill/>
        </p:spPr>
        <p:txBody>
          <a:bodyPr wrap="square" rtlCol="0">
            <a:spAutoFit/>
          </a:bodyPr>
          <a:lstStyle/>
          <a:p>
            <a:r>
              <a:rPr lang="en-US" dirty="0">
                <a:solidFill>
                  <a:schemeClr val="bg2"/>
                </a:solidFill>
              </a:rPr>
              <a:t>3 Nephi 26:9</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1752600" y="914401"/>
            <a:ext cx="4572000" cy="369332"/>
          </a:xfrm>
          <a:prstGeom prst="rect">
            <a:avLst/>
          </a:prstGeom>
        </p:spPr>
        <p:txBody>
          <a:bodyPr>
            <a:spAutoFit/>
          </a:bodyPr>
          <a:lstStyle/>
          <a:p>
            <a:pPr fontAlgn="base"/>
            <a:endParaRPr lang="en-US" dirty="0">
              <a:solidFill>
                <a:schemeClr val="bg1"/>
              </a:solidFill>
            </a:endParaRPr>
          </a:p>
        </p:txBody>
      </p:sp>
      <p:grpSp>
        <p:nvGrpSpPr>
          <p:cNvPr id="10" name="Group 3">
            <a:extLst>
              <a:ext uri="{FF2B5EF4-FFF2-40B4-BE49-F238E27FC236}">
                <a16:creationId xmlns:a16="http://schemas.microsoft.com/office/drawing/2014/main" id="{FA8A9C91-2491-4A9E-B181-FD120AB85E50}"/>
              </a:ext>
            </a:extLst>
          </p:cNvPr>
          <p:cNvGrpSpPr/>
          <p:nvPr/>
        </p:nvGrpSpPr>
        <p:grpSpPr>
          <a:xfrm>
            <a:off x="9350189" y="2559416"/>
            <a:ext cx="2214282" cy="2548008"/>
            <a:chOff x="71718" y="1120588"/>
            <a:chExt cx="3070535" cy="4572000"/>
          </a:xfrm>
        </p:grpSpPr>
        <p:grpSp>
          <p:nvGrpSpPr>
            <p:cNvPr id="11" name="Group 13">
              <a:extLst>
                <a:ext uri="{FF2B5EF4-FFF2-40B4-BE49-F238E27FC236}">
                  <a16:creationId xmlns:a16="http://schemas.microsoft.com/office/drawing/2014/main" id="{93E6F85B-69DD-48DD-92FA-CB7EB1839829}"/>
                </a:ext>
              </a:extLst>
            </p:cNvPr>
            <p:cNvGrpSpPr/>
            <p:nvPr/>
          </p:nvGrpSpPr>
          <p:grpSpPr>
            <a:xfrm>
              <a:off x="71718" y="1120588"/>
              <a:ext cx="3048000" cy="4572000"/>
              <a:chOff x="838200" y="1066800"/>
              <a:chExt cx="2438400" cy="3352800"/>
            </a:xfrm>
          </p:grpSpPr>
          <p:sp>
            <p:nvSpPr>
              <p:cNvPr id="15" name="Rounded Rectangle 61">
                <a:extLst>
                  <a:ext uri="{FF2B5EF4-FFF2-40B4-BE49-F238E27FC236}">
                    <a16:creationId xmlns:a16="http://schemas.microsoft.com/office/drawing/2014/main" id="{C6071A6C-F0F9-4923-901E-917F4ED39AD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5DD121A8-005B-4A39-A39C-A1B639A0209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7FBC0A7E-3AEB-4810-BA1F-9721A05A2C51}"/>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DFF80213-E3CB-41F9-9541-A5FACAC5D42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337B9C5B-468D-477E-AC08-4DF8B796D688}"/>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20565DBC-0BD5-4B75-B243-9E1462C3E0BD}"/>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B4936BE1-A708-4D0D-A063-E4CB93099DA9}"/>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A57AE6BD-F073-40CB-8DB8-BE4559FDCF03}"/>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D1C3C66C-1AE2-4B8D-9D87-BF7D2BA2FA22}"/>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0133006F-BFFF-4F05-9CA1-FF608DC9BCC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B352A9D-823A-466E-9B74-428C96557ADA}"/>
                </a:ext>
              </a:extLst>
            </p:cNvPr>
            <p:cNvSpPr txBox="1"/>
            <p:nvPr/>
          </p:nvSpPr>
          <p:spPr>
            <a:xfrm>
              <a:off x="762597" y="1227888"/>
              <a:ext cx="2379656" cy="4141925"/>
            </a:xfrm>
            <a:prstGeom prst="rect">
              <a:avLst/>
            </a:prstGeom>
            <a:noFill/>
          </p:spPr>
          <p:txBody>
            <a:bodyPr wrap="square" rtlCol="0">
              <a:spAutoFit/>
            </a:bodyPr>
            <a:lstStyle/>
            <a:p>
              <a:pPr algn="ctr"/>
              <a:r>
                <a:rPr lang="en-US" b="1" dirty="0"/>
                <a:t>As we believe and act on what God has revealed, we prepare ourselves to receive greater revelation</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BBC4BF1F-7EBB-46E5-BC3F-75B6091D9606}"/>
              </a:ext>
            </a:extLst>
          </p:cNvPr>
          <p:cNvSpPr/>
          <p:nvPr/>
        </p:nvSpPr>
        <p:spPr>
          <a:xfrm>
            <a:off x="259976" y="1470230"/>
            <a:ext cx="3218330" cy="1754326"/>
          </a:xfrm>
          <a:prstGeom prst="rect">
            <a:avLst/>
          </a:prstGeom>
        </p:spPr>
        <p:txBody>
          <a:bodyPr wrap="square">
            <a:spAutoFit/>
          </a:bodyPr>
          <a:lstStyle/>
          <a:p>
            <a:r>
              <a:rPr lang="en-US" dirty="0">
                <a:solidFill>
                  <a:schemeClr val="bg1"/>
                </a:solidFill>
                <a:latin typeface="Roboto"/>
              </a:rPr>
              <a:t>“The Lord has promised us greater knowledge, greater understanding than we find in the Book of Mormon, when we are prepared to receive it.” Joseph Fielding Smith</a:t>
            </a:r>
            <a:endParaRPr lang="en-US" dirty="0">
              <a:solidFill>
                <a:schemeClr val="bg1"/>
              </a:solidFill>
            </a:endParaRPr>
          </a:p>
        </p:txBody>
      </p:sp>
      <p:grpSp>
        <p:nvGrpSpPr>
          <p:cNvPr id="26" name="Group 25">
            <a:extLst>
              <a:ext uri="{FF2B5EF4-FFF2-40B4-BE49-F238E27FC236}">
                <a16:creationId xmlns:a16="http://schemas.microsoft.com/office/drawing/2014/main" id="{B78690FC-78D7-4802-88A9-4E7EB3B67A13}"/>
              </a:ext>
            </a:extLst>
          </p:cNvPr>
          <p:cNvGrpSpPr/>
          <p:nvPr/>
        </p:nvGrpSpPr>
        <p:grpSpPr>
          <a:xfrm>
            <a:off x="3542146" y="1972609"/>
            <a:ext cx="5225336" cy="3764205"/>
            <a:chOff x="3542146" y="1972609"/>
            <a:chExt cx="5225336" cy="3764205"/>
          </a:xfrm>
        </p:grpSpPr>
        <p:pic>
          <p:nvPicPr>
            <p:cNvPr id="6" name="Picture 5">
              <a:extLst>
                <a:ext uri="{FF2B5EF4-FFF2-40B4-BE49-F238E27FC236}">
                  <a16:creationId xmlns:a16="http://schemas.microsoft.com/office/drawing/2014/main" id="{C09CD7B9-AF6B-4F69-A77E-D31CD9F41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133" y="1972609"/>
              <a:ext cx="5199349" cy="3603438"/>
            </a:xfrm>
            <a:prstGeom prst="rect">
              <a:avLst/>
            </a:prstGeom>
          </p:spPr>
        </p:pic>
        <p:sp>
          <p:nvSpPr>
            <p:cNvPr id="25" name="Rectangle 24">
              <a:extLst>
                <a:ext uri="{FF2B5EF4-FFF2-40B4-BE49-F238E27FC236}">
                  <a16:creationId xmlns:a16="http://schemas.microsoft.com/office/drawing/2014/main" id="{AAC21258-E8E8-4CB7-A0FD-40C9E521F23B}"/>
                </a:ext>
              </a:extLst>
            </p:cNvPr>
            <p:cNvSpPr/>
            <p:nvPr/>
          </p:nvSpPr>
          <p:spPr>
            <a:xfrm>
              <a:off x="3542146" y="5521370"/>
              <a:ext cx="1077539" cy="215444"/>
            </a:xfrm>
            <a:prstGeom prst="rect">
              <a:avLst/>
            </a:prstGeom>
          </p:spPr>
          <p:txBody>
            <a:bodyPr wrap="none">
              <a:spAutoFit/>
            </a:bodyPr>
            <a:lstStyle/>
            <a:p>
              <a:r>
                <a:rPr lang="en-US" sz="800" dirty="0" err="1">
                  <a:solidFill>
                    <a:schemeClr val="bg1"/>
                  </a:solidFill>
                  <a:latin typeface="Roboto"/>
                </a:rPr>
                <a:t>Stojanovska</a:t>
              </a:r>
              <a:r>
                <a:rPr lang="en-US" sz="800" dirty="0">
                  <a:solidFill>
                    <a:schemeClr val="bg1"/>
                  </a:solidFill>
                  <a:latin typeface="Roboto"/>
                </a:rPr>
                <a:t> </a:t>
              </a:r>
              <a:r>
                <a:rPr lang="en-US" sz="800" dirty="0" err="1">
                  <a:solidFill>
                    <a:schemeClr val="bg1"/>
                  </a:solidFill>
                  <a:latin typeface="Roboto"/>
                </a:rPr>
                <a:t>Emilija</a:t>
              </a:r>
              <a:endParaRPr lang="en-US" sz="800" dirty="0">
                <a:solidFill>
                  <a:schemeClr val="bg1"/>
                </a:solidFill>
              </a:endParaRPr>
            </a:p>
          </p:txBody>
        </p:sp>
      </p:grpSp>
      <p:pic>
        <p:nvPicPr>
          <p:cNvPr id="28" name="Picture 27" descr="Joseph Fielding Smith.jpg">
            <a:extLst>
              <a:ext uri="{FF2B5EF4-FFF2-40B4-BE49-F238E27FC236}">
                <a16:creationId xmlns:a16="http://schemas.microsoft.com/office/drawing/2014/main" id="{CAC71D09-64B9-4A83-95F6-C940AADAC4BF}"/>
              </a:ext>
            </a:extLst>
          </p:cNvPr>
          <p:cNvPicPr>
            <a:picLocks noChangeAspect="1"/>
          </p:cNvPicPr>
          <p:nvPr/>
        </p:nvPicPr>
        <p:blipFill>
          <a:blip r:embed="rId4" cstate="print"/>
          <a:stretch>
            <a:fillRect/>
          </a:stretch>
        </p:blipFill>
        <p:spPr>
          <a:xfrm>
            <a:off x="318249" y="152400"/>
            <a:ext cx="802866" cy="1013012"/>
          </a:xfrm>
          <a:prstGeom prst="rect">
            <a:avLst/>
          </a:prstGeom>
        </p:spPr>
      </p:pic>
    </p:spTree>
    <p:extLst>
      <p:ext uri="{BB962C8B-B14F-4D97-AF65-F5344CB8AC3E}">
        <p14:creationId xmlns:p14="http://schemas.microsoft.com/office/powerpoint/2010/main" val="29000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0AA907D-3454-40A8-9880-369C0D4EE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Much Has Been Held Back</a:t>
            </a:r>
          </a:p>
        </p:txBody>
      </p:sp>
      <p:sp>
        <p:nvSpPr>
          <p:cNvPr id="8" name="TextBox 7"/>
          <p:cNvSpPr txBox="1"/>
          <p:nvPr/>
        </p:nvSpPr>
        <p:spPr>
          <a:xfrm>
            <a:off x="98611" y="6488668"/>
            <a:ext cx="2362200" cy="369332"/>
          </a:xfrm>
          <a:prstGeom prst="rect">
            <a:avLst/>
          </a:prstGeom>
          <a:noFill/>
        </p:spPr>
        <p:txBody>
          <a:bodyPr wrap="square" rtlCol="0">
            <a:spAutoFit/>
          </a:bodyPr>
          <a:lstStyle/>
          <a:p>
            <a:r>
              <a:rPr lang="en-US" dirty="0">
                <a:solidFill>
                  <a:schemeClr val="bg2"/>
                </a:solidFill>
              </a:rPr>
              <a:t>3 Nephi 26:6-12</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878541" y="1066801"/>
            <a:ext cx="7503459" cy="4739759"/>
          </a:xfrm>
          <a:prstGeom prst="rect">
            <a:avLst/>
          </a:prstGeom>
        </p:spPr>
        <p:txBody>
          <a:bodyPr wrap="square">
            <a:spAutoFit/>
          </a:bodyPr>
          <a:lstStyle/>
          <a:p>
            <a:r>
              <a:rPr lang="en-US" dirty="0">
                <a:solidFill>
                  <a:schemeClr val="bg1"/>
                </a:solidFill>
              </a:rPr>
              <a:t>"Now the Lord has placed us on probation as </a:t>
            </a:r>
            <a:br>
              <a:rPr lang="en-US" dirty="0">
                <a:solidFill>
                  <a:schemeClr val="bg1"/>
                </a:solidFill>
              </a:rPr>
            </a:br>
            <a:r>
              <a:rPr lang="en-US" dirty="0">
                <a:solidFill>
                  <a:schemeClr val="bg1"/>
                </a:solidFill>
              </a:rPr>
              <a:t>members of the Church. He has given us the </a:t>
            </a:r>
            <a:br>
              <a:rPr lang="en-US" dirty="0">
                <a:solidFill>
                  <a:schemeClr val="bg1"/>
                </a:solidFill>
              </a:rPr>
            </a:br>
            <a:r>
              <a:rPr lang="en-US" dirty="0">
                <a:solidFill>
                  <a:schemeClr val="bg1"/>
                </a:solidFill>
              </a:rPr>
              <a:t>Book of Mormon, which is the lesser part, to </a:t>
            </a:r>
            <a:br>
              <a:rPr lang="en-US" dirty="0">
                <a:solidFill>
                  <a:schemeClr val="bg1"/>
                </a:solidFill>
              </a:rPr>
            </a:br>
            <a:r>
              <a:rPr lang="en-US" dirty="0">
                <a:solidFill>
                  <a:schemeClr val="bg1"/>
                </a:solidFill>
              </a:rPr>
              <a:t>build up our faith through our obedience to the </a:t>
            </a:r>
            <a:br>
              <a:rPr lang="en-US" dirty="0">
                <a:solidFill>
                  <a:schemeClr val="bg1"/>
                </a:solidFill>
              </a:rPr>
            </a:br>
            <a:r>
              <a:rPr lang="en-US" dirty="0">
                <a:solidFill>
                  <a:schemeClr val="bg1"/>
                </a:solidFill>
              </a:rPr>
              <a:t>counsels which it contains, and when we </a:t>
            </a:r>
            <a:br>
              <a:rPr lang="en-US" dirty="0">
                <a:solidFill>
                  <a:schemeClr val="bg1"/>
                </a:solidFill>
              </a:rPr>
            </a:br>
            <a:r>
              <a:rPr lang="en-US" dirty="0">
                <a:solidFill>
                  <a:schemeClr val="bg1"/>
                </a:solidFill>
              </a:rPr>
              <a:t>ourselves, members of the Church, are willing to </a:t>
            </a:r>
            <a:br>
              <a:rPr lang="en-US" dirty="0">
                <a:solidFill>
                  <a:schemeClr val="bg1"/>
                </a:solidFill>
              </a:rPr>
            </a:br>
            <a:r>
              <a:rPr lang="en-US" dirty="0">
                <a:solidFill>
                  <a:schemeClr val="bg1"/>
                </a:solidFill>
              </a:rPr>
              <a:t>keep the commandments as they have been given </a:t>
            </a:r>
            <a:br>
              <a:rPr lang="en-US" dirty="0">
                <a:solidFill>
                  <a:schemeClr val="bg1"/>
                </a:solidFill>
              </a:rPr>
            </a:br>
            <a:r>
              <a:rPr lang="en-US" dirty="0">
                <a:solidFill>
                  <a:schemeClr val="bg1"/>
                </a:solidFill>
              </a:rPr>
              <a:t>to us and show our faith as the Nephites did for a </a:t>
            </a:r>
            <a:br>
              <a:rPr lang="en-US" dirty="0">
                <a:solidFill>
                  <a:schemeClr val="bg1"/>
                </a:solidFill>
              </a:rPr>
            </a:br>
            <a:r>
              <a:rPr lang="en-US" dirty="0">
                <a:solidFill>
                  <a:schemeClr val="bg1"/>
                </a:solidFill>
              </a:rPr>
              <a:t>short period of time, then the Lord is ready to </a:t>
            </a:r>
            <a:br>
              <a:rPr lang="en-US" dirty="0">
                <a:solidFill>
                  <a:schemeClr val="bg1"/>
                </a:solidFill>
              </a:rPr>
            </a:br>
            <a:r>
              <a:rPr lang="en-US" dirty="0">
                <a:solidFill>
                  <a:schemeClr val="bg1"/>
                </a:solidFill>
              </a:rPr>
              <a:t>bring forth the other record and give it to us, but </a:t>
            </a:r>
            <a:br>
              <a:rPr lang="en-US" dirty="0">
                <a:solidFill>
                  <a:schemeClr val="bg1"/>
                </a:solidFill>
              </a:rPr>
            </a:br>
            <a:r>
              <a:rPr lang="en-US" dirty="0">
                <a:solidFill>
                  <a:schemeClr val="bg1"/>
                </a:solidFill>
              </a:rPr>
              <a:t>we are not ready now to receive it. </a:t>
            </a:r>
          </a:p>
          <a:p>
            <a:endParaRPr lang="en-US" dirty="0">
              <a:solidFill>
                <a:schemeClr val="bg1"/>
              </a:solidFill>
            </a:endParaRPr>
          </a:p>
          <a:p>
            <a:r>
              <a:rPr lang="en-US" dirty="0">
                <a:solidFill>
                  <a:schemeClr val="bg1"/>
                </a:solidFill>
              </a:rPr>
              <a:t>Why? Because we have not lived up to the requirements in this </a:t>
            </a:r>
            <a:br>
              <a:rPr lang="en-US" dirty="0">
                <a:solidFill>
                  <a:schemeClr val="bg1"/>
                </a:solidFill>
              </a:rPr>
            </a:br>
            <a:r>
              <a:rPr lang="en-US" dirty="0">
                <a:solidFill>
                  <a:schemeClr val="bg1"/>
                </a:solidFill>
              </a:rPr>
              <a:t>probationary state in the reading of the record </a:t>
            </a:r>
            <a:br>
              <a:rPr lang="en-US" dirty="0">
                <a:solidFill>
                  <a:schemeClr val="bg1"/>
                </a:solidFill>
              </a:rPr>
            </a:br>
            <a:r>
              <a:rPr lang="en-US" dirty="0">
                <a:solidFill>
                  <a:schemeClr val="bg1"/>
                </a:solidFill>
              </a:rPr>
              <a:t>which had been given to us and in following its </a:t>
            </a:r>
            <a:br>
              <a:rPr lang="en-US" dirty="0">
                <a:solidFill>
                  <a:schemeClr val="bg1"/>
                </a:solidFill>
              </a:rPr>
            </a:br>
            <a:r>
              <a:rPr lang="en-US" dirty="0">
                <a:solidFill>
                  <a:schemeClr val="bg1"/>
                </a:solidFill>
              </a:rPr>
              <a:t>counsels." </a:t>
            </a:r>
          </a:p>
          <a:p>
            <a:r>
              <a:rPr lang="en-US" sz="1400" dirty="0">
                <a:solidFill>
                  <a:schemeClr val="bg1"/>
                </a:solidFill>
              </a:rPr>
              <a:t>Joseph Fielding Smith</a:t>
            </a:r>
          </a:p>
        </p:txBody>
      </p:sp>
      <p:pic>
        <p:nvPicPr>
          <p:cNvPr id="32" name="Picture 31" descr="Joseph Fielding Smith.jpg"/>
          <p:cNvPicPr>
            <a:picLocks noChangeAspect="1"/>
          </p:cNvPicPr>
          <p:nvPr/>
        </p:nvPicPr>
        <p:blipFill>
          <a:blip r:embed="rId3" cstate="print"/>
          <a:stretch>
            <a:fillRect/>
          </a:stretch>
        </p:blipFill>
        <p:spPr>
          <a:xfrm>
            <a:off x="3886201" y="5334000"/>
            <a:ext cx="1026673" cy="1295400"/>
          </a:xfrm>
          <a:prstGeom prst="rect">
            <a:avLst/>
          </a:prstGeom>
        </p:spPr>
      </p:pic>
      <p:pic>
        <p:nvPicPr>
          <p:cNvPr id="3" name="Picture 2">
            <a:extLst>
              <a:ext uri="{FF2B5EF4-FFF2-40B4-BE49-F238E27FC236}">
                <a16:creationId xmlns:a16="http://schemas.microsoft.com/office/drawing/2014/main" id="{77EB72B1-766C-4610-B009-292BF19AE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301" y="1163346"/>
            <a:ext cx="5597483" cy="2881278"/>
          </a:xfrm>
          <a:prstGeom prst="rect">
            <a:avLst/>
          </a:prstGeom>
        </p:spPr>
      </p:pic>
    </p:spTree>
    <p:extLst>
      <p:ext uri="{BB962C8B-B14F-4D97-AF65-F5344CB8AC3E}">
        <p14:creationId xmlns:p14="http://schemas.microsoft.com/office/powerpoint/2010/main" val="8373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5A4A1D-301C-4E2D-AACD-16BE697EE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Papyrus" pitchFamily="66" charset="0"/>
              </a:rPr>
              <a:t>Ascended a 2</a:t>
            </a:r>
            <a:r>
              <a:rPr lang="en-US" sz="4800" baseline="30000" dirty="0">
                <a:solidFill>
                  <a:schemeClr val="bg2"/>
                </a:solidFill>
                <a:latin typeface="Papyrus" pitchFamily="66" charset="0"/>
              </a:rPr>
              <a:t>nd</a:t>
            </a:r>
            <a:r>
              <a:rPr lang="en-US" sz="4800" dirty="0">
                <a:solidFill>
                  <a:schemeClr val="bg2"/>
                </a:solidFill>
                <a:latin typeface="Papyrus" pitchFamily="66" charset="0"/>
              </a:rPr>
              <a:t> Time</a:t>
            </a:r>
          </a:p>
        </p:txBody>
      </p:sp>
      <p:sp>
        <p:nvSpPr>
          <p:cNvPr id="8" name="TextBox 7"/>
          <p:cNvSpPr txBox="1"/>
          <p:nvPr/>
        </p:nvSpPr>
        <p:spPr>
          <a:xfrm>
            <a:off x="98611" y="6488668"/>
            <a:ext cx="2362200" cy="369332"/>
          </a:xfrm>
          <a:prstGeom prst="rect">
            <a:avLst/>
          </a:prstGeom>
          <a:noFill/>
        </p:spPr>
        <p:txBody>
          <a:bodyPr wrap="square" rtlCol="0">
            <a:spAutoFit/>
          </a:bodyPr>
          <a:lstStyle/>
          <a:p>
            <a:r>
              <a:rPr lang="en-US" dirty="0">
                <a:solidFill>
                  <a:schemeClr val="bg2"/>
                </a:solidFill>
              </a:rPr>
              <a:t>3 Nephi 26:15</a:t>
            </a:r>
          </a:p>
        </p:txBody>
      </p:sp>
      <p:sp>
        <p:nvSpPr>
          <p:cNvPr id="21506" name="AutoShape 2" descr="data:image/jpeg;base64,/9j/4AAQSkZJRgABAQAAAQABAAD/2wCEAAkGBhQSERUUEhQWFRQVGSAaGRYYGBsdHRwfHBobGxoiHSEcGyYfIBslHSAeIS8gLycpLi0sGh8yNTAqNSYrLCkBCQoKBQUFDQUFDSkYEhgpKSkpKSkpKSkpKSkpKSkpKSkpKSkpKSkpKSkpKSkpKSkpKSkpKSkpKSkpKSkpKSkpKf/AABEIAO0A1QMBIgACEQEDEQH/xAAcAAACAwEBAQEAAAAAAAAAAAAABQQGBwMCAQj/xAA/EAACAgAFAwMCBQIDBAoDAAABAgMRAAQSITEFBkETIlEyYQcUQnGBI5FiobEzQ1JTFRYkcoKSwdHw8SU0ov/EABQBAQAAAAAAAAAAAAAAAAAAAAD/xAAUEQEAAAAAAAAAAAAAAAAAAAAA/9oADAMBAAIRAxEAPwDccGDBgDBgwYAwYMc8yCUbSaNbEV/67YDpgwhzvcLoyewICwBEpIY6qrSEDWeQR4qztj32/wBwnM17GAYMwbYrQfSACDvfPHzgHeDFa7m6XLJsnqMNjSOUIALFqJOkn6dO17eax96z1yKONl1+rLG4Oj1RGSS/tBIoUPg+AL+cBZMfLxS5OrzSFIUZCpV9ciuVYA6glAtYYLTFyKB4GJ3TOrTelHpaLMMAPWdJBpUaaG5b6v1E7A03GAs94MIOmdakaVtcLrCSxSUnahQOqzYBa9P+GvnZ7rF1YvmsB6wYR9X6+0UyRIqsx30sSpfm9BqrU6SSdqO1nbCvPZljHCcvOugK7ut6pKIJJVjbe26v5r9sBcMGKYeuZoOpWLUDErBfUU8DUwdgmlSV3B82Krw3yPdCyQeqVKbE72QaoKV21MrEiqXfAPMGEnRO6480QIlcitRYqwAHA5FbkGhfAvHCXupo3UPBJoZiNYq1o0NSEh/vdcEHAWLBiNks3rW9wbo2K3/azX7cjg4k4AwYMGAMGDBgDBgwYAwYMGAMRsz1KOM/1GCfdthsLO522x2mmCKWY0BzivdR6nlmR4g9STkrQ1M2oH07IG4UFR8Cv3wErNd35WIOZJVUKARfLAqG9g5bnxj23XoZYtSMTqJCqFOpipFgKaLfB8Ud9sVHp/RFicPOYZpWLabDM5IC7FnsqFbV7q+eOMLc31nMxzeu6W5YLEhptCgsshKiv1bg7Xa/NYCydTyfoJ+YSvbqYLInqNrLfqKjUBGt8MdgBwN67le7vTYSa3vRpcpENLEPqfSb3YLQDHn4xOynU5ZC7TtqVNzHqohHLKwZgtk1pqMEfe98O3ziDM+kkRb3rJr9OygCBdQsEvd6dQG2o/bARZu844lWCWaWKQICXlVVY2TR/Uvjci9m2ujXrM/lZg5WdSkvtAcBlLtUgALqeF4H6QbHxir92ZvLzFTFk5BJICi2oX+pYBBBHjUDdjcqOCcTuhdgSyRxeqfQrf2RjXxRtnaxdXWmrbjnASM/0qGZdOUVVETm7JGq/qFlgVjA1BlAo6gaOG3S8r+VRnMsCGWNAiFTQILafILCjudjdk7YOrdlSyuHWdYyhJQpFpILXqY+/eSqGqxsOMU3O9EeLNKMx6krqgMaoSwlYkhQwkJKKDQJNghfvgNChzTAJ+ZVFtaHuumofejZ4Ox3r9+GR7enV0LzMWomRiWbUSHVAptSFWyxWqsivtL6RFli5YG5g7Kxcmy4VQ1A0OAKIAFcUMPMBVYf6fr/AJrQ4Cay5AWQjSVK0LFUu3uJIYXvhZF0jLyRvJG0khdDqAe2Tbh7Y7K4YVso1HZgLD7PdFOYkYS00SkaUDMoJtiSwI32IGxo7jbgVjuHtaWN2aCNGDqw9MBmVmDJpFM1KzLdncezAWzJ9QRI5ERVtDpVEU7krdDwfdfFbc1hGvULAiWFEWNihlDRHRTLQXWxBcUCVPGkHkAGq9tHMZSZVKGTSzqYEe2U6RqaMkkWARag2R/OHGaJM0kk+XnPpsWjcAMgYgUWQqWHtNatNc+0kYDQctlURAsQCL4CgVvvt43wibtNDJLI8YcyAe06TRS6e2Btyf4AoVsce8hmpXMLo6SIQQ7I5K6j7t1NECgQOSCRtQxLTrp0kvE6e4gXwVB+q/A0+6jXxgK9kBmIZi8rmRUcKyxR+4lgwAZqGsjUjGgBtY4OG6d1KE1T6YVZLDagTqP6QpFk/BFgkMNqrHPufKLLBJLHIwZYia1EoVO/0kEb1swF7Ctucx6h6kWYiVSwCswTf02NnUbsBY2KngCqqxZOAu3Xc3nNShZNEbSLpKq+oqXoM71QG49gAND7b2fJZ82ymRZm1EKErYKEVrq+HJJs2AfOF+W6M7qWimcJLCwDMxLrrtlAqgNF83fjxeGnQ+mGGJFc6pKJZixY2xtqLb1dbfYYBjgwYMAYMGDAGDBgwFM7q6tNBHMxikdSBRNkISl0CgBCaqGq+TVVvirdJ67I0gGTQB1Q+tyoUHSDpBItxpG9cg/O1r/EuSQwJHFFK7yEhXjZhoOk3YUEsCuoVihZPoxVV9K0mRgPUBXQfr16jsWG222wNG8A96fH/wBHzvmMwNS6mEbeowfSTq2Wyrg6uLu9/Bpr13v7LSZcotHX7SuwIFqGDAj27E/2vbFY6d21m+oylZ5GWNF3J00rVsqgMb/7wA8/sbJmvwty2jQpKSsAQyuS22gPsxpls2eOR9sAs7d1CFpIGVg2ZoxkKWChXSPTuKY7AEkXt7t8Ms33V+UH9RlNlvakZbbTZDHXZKGlLXvTWdsRum9XfpbSRTqJY1CXJGiqV2A3J+vY0Beql++LB1Z8lPBqBDJJqW4ztculGZqI2UlbJ4/jAJOm/wBZmzjxzSUrCJDXtAVT/TAB+oE6SaIKDffF16TmA0QcxiIEatJBBUndrBUUdV/vzjO+3+5o4cpPHmiWlLGIx7hiFQ778LWwFDf99o2c7whlijW9PHsJaQIQALZCoXSKChR/xH+Q1DPZql9kiqzXTHccX818c/Ixm+UaTNZ9SwPqAadWohXCtzGwj1gKwbz4533l9rdDaTX+YzIeNDtCKKvq4MgthZApVBsaQdqxeekS6wzhQATswJ9w8EXsARXHm/OAi9P6S0DOVVChClQBR1AFN7J4jCDVe9H5w6wg61JOQkMU6RSvwzLbMFI1lQPaKU3XP7DfErI59vVaN7LACzaVyaNA6he2xG1jANcRepZZpIyqOY28MBf7/wCXnxiVirdwySx+93cIvupaKM10EIADUdvcdgL/AICi/wDVY5cwo0hEyzAiKR1Czj9XpgMabhQWK39sW3L9zT6UkEQl9QM0qoAGjVCTWsNTNp4X73ZxC/JZnPZgmW4liJCxldFSFWU1Iv8AtAFoiuQfGH+R7YjUKqvJaFS7AsFlJjVTY1b2oHzR/nALs7mo442nTLpHPKgGtyqqxYKdwSNjuNRX9JvbGddd6zIs8rLKSr8UNjsqsQDWhSCQCPvRrG1CD1Qusxsy8haIIJ253AofsT84oXfPbSoYpHlIR2McjyLqCKTrGy0dOofOwatgMAv7T74cr6UsJdJG9ONkGlI9SgBNvFgGrsbnfFq707TXNQxaHVUQad3IQAig43osKA82DhJ0jsmGaZtWaBKKp9KNl9r0KNFdNKNABA3Iv7Yc9R7ZeLKIomZvRYSaRGHZiNNbWBQfzVBT45wHDtLtXMZcJpnelkIdd/TI8kKyi72AYHzf6d75iiZHvgLo9VHZ7opGAfSBNAUl6qA1eDTcHw/7Wzk0iyNODu50fTQVfbW2+qwSb8nbbAPMGDBgDBgwYAxC6n1ZMuFaQ0rGtW1A0SPN71Qq98TcV3uqKSUxwoVRWtixer0AnSygWUuiTfj+4T37ghEYkLCm3VdQ1MLA2BI8kDFV7ljimk9GMMppi/6VVWCe7UVbQNiooCySf37dT6C0MIKEfmn06p0TW2zKWbSSb4BLVuQvmsVJelKHBzDySvLqDC61aVBNqShFDjVtSn5GA+RRZCJ0iWNzLIUVZEnY0HocqAtqTxW9cDY4usOSSCX0WzE8soQOJHaO41tloM21t5BB2UfAxS+jo7ZnLqI0lKqh/SV0pVgEbeqDuTf6f4xpmVywjnzErSITKVoXRVEWgvO5ssfH1YCvdX7EyywyySS5kq1M41qxY7VuRyTXmrr4GGPTPw9y8IADzMBY0tIa0sCGTSKXS12dua3x6y8Bkii9fMKGDB3QsDZ1mQL9Ve06Rt4U87V0yyItepnQxAQf7QAHSPfY18tZ35G3NYD103srLZfMmePUrspGixprYHar8De/9cLu+ZIcllzPHl4vVZ1UNpA33YFtNFh7fpuuPjEoekCC2eSgQa9RRt6jSEbvwQVX9k++Kl+IEka5IBM0s0muLYSKT7Fe2oMeSdz4pR4wCqXumcvCsvpZeNSPfAgZUJ1BdQ1aRyTYNgEkXuMPP+vmalnZcnGskZtqctbKq7sDdKDRpRwf3xW82dayxyPJLmbWEA0A5drB/dWsBq4r52t3SslJlYoctHGhzC6j+Z9I0upyGA1AFmOmibHt9wsDAes11nOTFCcumWjak9QusklswX+nR5s1uKH6sO8jkfXkMyD0wUQ+5LJkArUb9ppfbYrceaGFeSIiy8aSsHBdPUl1ElGJBJf3vW6qgugKPjF2y0isoKbqRtXFeK+2A8OrKgCnURX1bkgc+Rufn74pXcPTpszPHHIQIkYnUGOyigxcUATtp3aiH2Bo4vZGK11vqsaRquXkjWmJLggqmlCxLHffTZqjYB45wHjr/UvTU60c2SyyNWlSg1pbagoF+0A0T5++d9V77z2kwzrHpL221+QygNZAAqwbuvNYddv9V9GcPOoebNNQcEiElQVYrtuzG7oaTtWGWZ7JizDu0c7QTmpDGpUorNagigPaSDtz+14BBk+v9Qj9KOFVkeRTHCSilgqlSTqGxHkWSKNknDYdlZ2UySyZhzMw0gMxCKL4tfqUAnhRe/BxUOsZgwSrGZHkZZNXqmQ+0klD7SPa4IJvxtz5u/QfxPj9E+uSTEwVnAPusgKRdEs3uaqFBeOLBa/a0+XkgyyeosRJcSKxP9UDUSAqhlFChZF77/MfMdRzQmOXiLSTBGEplIZ6GlmotqAG+ygUdINte2jjOwEeuh1lx7Su7MF91LfgG/gbnCHtTtuLVLmCDrllbQeNK3RAB/STqW+SPi8Ap6T3DPAYVlQuzDQFiAJ1hULCRQF9/pi1FnTe9Yf5eadTC0YEcUhGqOW9QsE73w9igt+bJ2oeetdPWJEEEcuuJlZEisA6bC6r2PtJuufPgiLn8i5yckEckg1F1MrCy7EkEGiSbBCeDqX7HAWboueaWMF0ZGAFhjfIvkbE1V/BPnDDCjouXiy/9FZAZHtytj/CNgOFAoDDfAGDBgwBipd1ZX1s1l0Luq0wIW6Ni2BIcaDoBF1w5xY+oZdnWlZlP+EgE/sSOfHjnEbI9GRBqOoO1liW5LEMbA9pN+26uvOAQdwwVH6rv6MkYHva6C+6gaks6qRSPmiN+KXMmXLiXNzSzEktIyuAisASFX9R+FAqtrqsaP3JkZnB9GfQdiy6EZghpW0WLB5bfyALGK70/sMQ5ws+iVfTLBmrVrLgkgce3mxex+awCHtXNZefMxoxmNa9AtdR1ag2srpNlQNgGuySeCJPcfYOW9dPy6+1rVkVjYK377e/b44on+cN81+Gif0zEiaowCxBZS7BTVG/bRA/e7J5tMO5lTXHmklV2JVpG1BdO9DUV1cbFqs4D6v4d5SCBpc0znQLYhgBt8UvJPjwdsKeyOx1zk0pdSsKLxZBDMLUXyaG5O12Meu4c4c5lvZOZWhvUigjULXfT5AFnVZ4OLV+D+a1QzhiNXqBqsHZkWj8145PGASdd/DRI5suiK2hhTuNR1PewGzaPaD7j7R5IwyyfZ3TIkEs3qextDEmQKWsi60g8j9hW/30TN5f1I2QkjUpW1NEWKsHwcZL3CmZyKSZeZRMJgUgzX6hqa2DE8Egm/O53I4CP+HmTSfqjSIhMUZeRS1kreyajvZ3ur8Xe2NnIxSvwr6eiZeVwULNKykp8R0qg/v9X/jxdsBy9BAKCih4AH38f3wHNJQOpaYgA2NyeAPm8EmWVtyN9twSDsbG48A+PufnGZdy5vMwZ0lneOFAWhKxxt6YcaKNfoLDi9jpPzQXvraByqEEWD/UBrRupJuxwB/p4vGOZjrP/a9MDySws4dlloeoQ2o1VXYFDgm681houbhV5ZM8uWlZowVZCH1Gzzb6i7AVwtcnnHfM5XONA7xwoa0EFXV5VAr0/T9Na254+cBcOs9sjqeTjBb060vEw1N7Sg+sGt+fPxvzijO82X1wO7KBJIqqUsNSrJuFOk6vbv8Ap2IIu8OOi9S6hDF7p0G9COaMFh7qO+pBttVEiuPjCxs76+fCZ5dczgKix0EDcaSWYgjYg8i2OwIwFTy8tNK06uzVZ4JJJ0tqLAkbefkffD/p7iHQoECzFNZaQUoND0wto1yKCWYcG97ONUy/bGUMVekrKV0MTywU3TkGjTDjxVYh9A6PlczCJ2ykQ9QsRa6iVsqpJI8qAa8YCpx9iNO3qtmxNKK9T+psJC49oNEACqrzYobb2PqsWdC6YRFp1geopp6LnelK73VjcHe8NoMrDHm/TihjUshkkcCjepVTjm/d/wCXEtc3/wBp9JVFLFrZvI1PSD+ac/wMBRW6Jm2kjaUvM59zBHJiVdQpF4GoC7JvYDfexKXMrLnjlHaRNbl2VfTqzHumpTYBBbV5P83g7d/EASgjMDdHqwPqa2KgAAKBQFAkkkfcY6z9VilZpoELSqPdFVuAF9kiASLaDVRrchmG14C29M6OkGr0wApIpQoGkAAVYFkbfOwAAqsTscMhl/TjRCzOVAGpuT++O+AMGDBgDFN7i6hLKqvFN6EVgWQysSW8EpszLsoogkn4BxYM6s9OUN/8KggUOSbonV4Ark8/FO7jzcpiWT3RIHMjiRTqLMtRhVogiwRyGBH3GAW5/rMmTkg/qzTQyI+zNokBauTexFalJ32aucTR35HrMsa63jTSzOjKZBZ0aTuFqzZKiya2GEEeSaanmlBZ4SfTBbVH6hYKWtrOzmtieOPMfO9My8MrpPqKJpJdADITQHu20KLJtRvtvexwGudF6yJokZ6V2jV2UNenULF7DevtjlmOuxKskjkCJK1Ei9RZVK81vvVUeRxjI+jEz5otl1CFANCutAhW9uoqRRO7HarWqOLH+TbMzvl/UCENpMcZJW2/qM7M/wBRvlAQdiL3wH3uqSDMwhYMqGDH2SRfWHb6h7RpJvYqW925B4xSeq9vZrIFJSHjDVpkU0QaFg0bBu9jzWNd6J2MuWfWsmptWrdaC+0AhQGrejubI/zNjzCrpb1KKedVaa+97VgMn6B+MMyFEzSK6cNIoIevkjgn+2Ld+IcEea6W8iMGVQJkYcGv/dSRip9ZiyWW6hHLGY3gmDrIqsGEZI3NAmlIPFcaq8Vw7gklyOTfKhyctmDqierKruzRn/ve0g/dvnAPfw1jmyohjkoxZtGdKYHSV38H9Snf4IrGjYxz8Pu6odMcGaOgxMDDKLH6j7WI4Wz5oUaONdy0+q7BBHmqB+434/8AnFEh2wt6t0NMyuiYB463FkHm7DKQf4/9sMsGApPVfw3hLo0K6UBpol0+5Sbay1Gzxd8cfdz0rt9MqAQwVEXTV6VoAC38M1D6jxh7j4xrnjAY30/o8z6o/TkX+sWeTQzhCpZlFabLFqt1NbA/us7xkc5tmBKtl40ewbollaz9OlrcXtdjjfF977/ESPLIY8s6vmGrcUyoPv4v4GMoyyZnNzNoDyyyHU+kc0btqoci/wB8Bqed7jXL5SNcyzw/mIv0I0gF3qKszbMQ10bI25wq/wCu2QXZJcwqDRpUR8CNGVRerizr43IxUlyObncQCNyiMCYmdvTU3pO5NBSbF3te2GOa7IzmXYt6avFvqMYWwu+sIJAGsAbbHwRgHI70yALMHltwAahFe1Sq7F9yCS1knc495bvjpyMjD8wShSiUS6ji9NReu63LH5J+MVaLqbsYoMm7uGAVUMahlJqwSFOpfq32r5NYu3YfaRimBzLoZVQgQ+1qTUy3dEfUOQbF0cAo7TyStH66rI1PKdERIkeirJe+nb+Txi99tduiN2zDQrDLIBqRGJAP3FAXVcff9zYFgUVSgVxQG181iPmOpKisx/TZ8DYcmyaoDfnAS8GOOVzQkXUt191I4+xF198dsAYMGDAeZLo1zW3nFJ7pizBmtWIMbRtGFGzj3agws0Q1kkAiiv3q8YqfcJlVr9LWdS0I30uwoqNVsAV1GzxQJHyQFDz2Y15svl5GadV4OmmCKLRhs25BJU345vbz07qAPresksfpKJNNVSncrx5NBSQSAT97sXVu08tFGHh0memKl5NrrU23zQcqODvvximN0RnjQpMqa201JKoP6mAsbFAAp+AxNDANOl9WjEusyBhAG1N7iul2sj3Fb3bTVHfejhlJLHX5jJsInVmKoqLZVwEOpQ3OojTe5B2+Av6p0aPIhXzM6zyNv6QQG6BI5bYFiCT/AJHFdjgzGckV4ofdYGqJQoLKt3Q2sKL/APsYDUsz+JcEMdBZGdaUKVKljpsEAksF4NnwfJxVevtms+qyTusEEmkRR+oFW2BKl7FsefHjahviV0ntJ01yFRm5BpMcayFQBZKuSXBK/wBzzyOWXWux5pGB9SBn3Yq6tpNsT7jqJoWVH2I+NgrSfhyi5YSZjMIsj2sIUoUY76AWvfUfPgc8Yida7XzghSJH/MwxL6gEe+kNwR5YG9qvYcAYm9O7tkyb+jmIRHEjkOqpqskf4jyRW4O43IPnU+hdSy8kMf5dhoK+1b9wH7HcVgMi/DhYJfWy0sYZ3UsjHnYUQD4O9/8A1h1lu+ny6Ll0iklny7aaC7aOGU7lgARSm96UnyMRO8+mjp/VIsyo0wyMHNLYBupAB+x1V/iwo6Z1ZXzc0qGRDIz6aYBjqGpR/LKAfA1eOcBueWzAkRXU2rAMD9iLGOuM1Pf/AOWyboteoqKsGze47qxogWFoNfnUPnGc5nquYDt67zMzi9JkYbngkDxsPbtwMBtfdXfuXyS0SJJfESkX/wCL/hH+f2xnOZ70zGebQ+pSQaSNSVAG9hb9z8e9jpXkC98L+jZCGJUlmeIOxtS510fkRghbHNu9fbHDqvWIZwQZM0WFlWkKsGvkaVICgnzvgG3Tezpc37VT8vl7tpWOt5D8hv1eeKXfzi9Qx5fp0QigTVK26pfvkrckmuAAd+Bx5xQZu/8A1YUhJkyypQuE6iQAAFtmUj5u/Awty2bmzEkazZpwim9UjVQX6iNzbVxyScBoDdMzEebWb11T10YMVKhFJDGFQWUk2b38ncfGGvVI3nEYDRM5QaiHIIZXUkInuAO4Gok1qo7HE6HtyB1hZHkKxqoUiQjYWRdD3Hcc8eK3ugda6fJHOWfNvKpkogOY2NEbx6SRaigfaLva+cA2b8OVjRJYpJMvmrOkruLpiR7N60irHgfTZwsy/eBj1maCRswjkps1aS2s6DSsqCgdNbreq/EjI9WCZtkzE0fub0wo1GNAmo2yyGhJY01f6i2+qzaOp5aDMQSnK+m7Tcjj1Co0bsVJAVdxQFkbHc4Dnnu9jHFFJSVoDyNqGmqFqvJ1WRWx5H8eJWg6iiSanjVHUhUa3skKQyi9ANkfcGzxhMekws8EeYZC0mkMrA2CwUez3KFBq6o/UPkDE1+jDKSLNIhaNCvpoANSn3OxPpp7zqGwursmtjgLi2ejj0IL3OhR/wB3m78D/ParvExWsX84QZHq8GcZhGdSoRqoD6ifYSCt2Ku9gCPNGn6igN7++A+4MGDALes9fiyyanYXYAW97P0/er80cI+tJJNl/cqBnDKzrYNKbSiaIDNp/k7XiwdU6WJ1Ck0tjVQ3IG60eVIYA39j849RZQItEKwBJs3sCdXLE+d+f7VgKJk+1ZZoYzSwSINB0raldKi9Wu3GiwCNuRW5xVM9296DIJaaZpCQun2FTpRb1NW5BNDgKb4oaLmIGfNsYzqViFlgsoeCNbG70UBQAN6iMcsx0dbjVLX+p/VCCRNNR7lVW61ChqHtu/JwFXh6gsuZXKQZSOKS2RpWhBIUWpav235rfFm7d7VbLig+qHQVf02PvfVu+52NAqaojYeLwi6fMk8/5lMtOZpJAjOzWsZ1UCrFQwoKt0BQar3wy/ISwQupYJEQaZNTNbgal0MQ31EsPOldxgHbdwwZVXd2/pj9W27amBFbNrJDGuKWhVYqXeH4ixTJoy4dhTW/uC+QVZdO6svG458VifJ2XNm1dnmUxynUp95IAYlCBq0rqDMCoG1jk8feo9nN+XMWWhKl0Pv9Qj3WFOtSxX3An3XektYvAIehdu5bMkPNJM6TM1KLUWAbal1EKCNIBIoLZNEDHfrf4XS5ZhNkmeUq30ClkUeCrXvWw4/g4svbfYzRBGlk3HKUtfptSR49vN787YueAwfuPvXMzQHK5yFdYIIdlKSAg81xuLHA5wq7TW8wAfIv+zK37jYE7b42jvntFM7A1KPXQExv5vnSf8J4+3OMDy05ikVqFowOk8bHg/bxgGvUlYyxgyBRuQTY0bk+fcONvNADHfofaU2bKemVCyswDN8JuzHk1ZA+5OFefzRlZpm2Lc3Zs1vW2w348DGm/hk5/MmMEFctlwlgfqdw7/vR9t7fTgOXTvwWqRTNOHjH1KqkE/a723xa07EyECMwyyNQ3Lktt5NsTVDfFmwYDPOpdpZHNRXHEIyCQHi5ABI9y8E2Krett8UnK9iTTTacrrMe/wDVkGhfaeR5KnYjbz9icbEO3Y+G96DVSMAa1MXNHkHVVG9tIwuzvdEUbMIXRpE9hgJKH2kX9ZAUKuprrcVgMzzPQup9PDSU6ruWeN9t73YqQeTe484WZ/PZsFUzWtQTQaWMWAbVtJIuhZNA+MaVnu9dYMntESEo0MgQrIa1KVk3ATSdRNchBXuxW+6Hn6hmPTjiEoRCVvV7dSqShIIQSBgd/NgfGAVZros0jqz3mkMeoNDZcgk6GkQ+4AsBZrxzeHfbnamdiivTDpkBBilFOtgqt8EByNNWRuLBrE/tTN/9GHRmJS0BUqWoEROHNC1BOhxuu/N7C8XKDrTMw/osLcqDXCgWb8HyBRNkGuMBTIoosknrS5dpMwo0yLI4Y8a7UmwFAG2wuiObGLP0/rkeZy7NTMHQmlFFVAvQT/xBtS2Pg8YZZ/pUTOJH5F2x0/SNypsXo+QK++K7B0uKNLyckcjLISq+o2kEkVZLk+xNRIDLqHPgYC0dK0kOViWO3bjT7qNajp23N4nYWdB6qs6MVKnS7KdN6dmItTQ1A839/POGeAMGDBgDHiSIMKIsfH/v8j7Y94MBylyysCKqxRI2P9xvjzlcika6EUKvwP8A1+T98d8GAjDJKunQAungCwK4IoEDjjxe+I65eRpg5r0xuFYHUDVbUa3BIN3RXYb3hjgwHLLwBF0iqF8AAbkngY64MGAMQIuqasxJFQqNFJe/1Pq9tV4UA3fkY+9bzTRws6xPMVo+mhpjRHHz815xnUveOr1AenZomQn1LJsk6Rv/AE9qUBRxtfzgNR1j5GMu6/2NlWjz+ZGvVE0jKusUSBqNirADlhX+HHtO8iAoHS8wdIerZztJ9d/07J5353PzhTmvxDWaCWCLJuDIjrq9QsRrLOxoR772f4+2AoryM2lASVGyg7bnn/Pz8Vjefw+7VORyul69WQ6nrxtst+aH+ZOMZiVngi9UARI9CQmttQ1LxvyT9qP2x+ioSCo0kFaFEcV4wHvBgwYBZ1dZ9UXo0VBOsXR+khf3WzZFg7DfCvo3bGiZncKUkUlk08uW3JLHUw0igCP5xZ8GAyvP9uB5HXV6Emto0f2+GUBV2XYIaCrVi7IIrHwZYQZZmSVjOW2YSKQzKCuvmiA6gWdlBF7g4045NbDVRBJ283yD9r3r5APjEbPdISRFi0J6V06UQNOk7DTXmtuOftgKa8UGhVMLTx6zmDbKq2wsBQKQjQC+k19Nc2B4y/dE6RD0ssfQBCxpISXAG5bUdSlQPau4323rFi6v0VvTGmMP6VCL+qVIGncsSObAvnYbUcUXJdMeKEOZGGzMrqQ1gezSoPClz9e21eN8A7TuLO5tmMMUYiF6Q312BdOGB+RYFc84fdudvvELm0l3DNKVtQXYjYgGmULsPAIauRUDLyySsqZZ9MYon04yFJWtCMdYZSUG4oCqo8XasgG0ktqBJJpiDXgVW1UL/nAe8tlEjBCKFBNmvnHbBgwBgwYMAYMGDAGDBgwBgwYMAYMGDAGFfR+ticOfaqiR1T3buqHSWr41Bh/GOnXszNHCzQRCZx/u9WkkeaPzigx9Tzaqir0cgRqUX3tYU8i+SPO9774DRznI6PvWhz7htte+/wAYpPUu0sllcnmzCSWMRf8A2lkaQWUiuOf7H4OIMvWM+fU//E7yAh/6je4MFBB3+AB9qwo7i7yzUMMkEuSTLjMK/k76tmI3q+P8sAtk6nGnSkj069Ujg7j2E067gcV4+RzsRjSPw167HPko0UqJIhpZBsQATp25Iqt/m/OM26VkBm8oqKx9Qe1o7A16dTR6efcAW9xofp+4g9G6jL0zMCVKc0QykfouiDvqR7HFbUObwH6DwYX9E61HmYkkjZfcoYqGDFSRdGjyOMMMAYMGDAGDBgwBhcOgxCYyhRZ3IoEahWlhe6kfagbs2cMcGA8Rwqv0gC99hX/w494MGAMGDBgDBgwYAwYMGAMGDBgDBgwYAwYMfGutufGAg9Y6n6EZetWmiwuqUsAx/gEmvNY+5fqqkvqKqA5RbYAnSKPP+IMP2GKd1DvPOHXE/SpGUgqw1MQQbBohNwfnEI9z5oC/+iHoA7ln21G25TycBfW6qvrCO1rSSTfm6A/fZzX+HEHr3TMlnAi5gq+gnT7ytE7H6SP7Yp69x5y9Q6O13qu359xv6efc3/mOEsn4omNiv5GFWU7gsxIIK/bm1H9sBIXJLkupziC0ijMY9MEksGAOlSSTqY7DfyfGK312RoMyhkt202S3vDK16aJJBpTVjax/eRk+4mzPUTmTGPVZToQWRrChEu/A5P7Y7fiLl/S/KQs2po4aYki7LH48fH2wDLoPQo3hWXLkrJDIWGmVRI6NRAJGwoFb251DzeNO6f3JBIUjMsYmIFx3RutwAd+b/tj865TPyRMrRsyspsFTRH8jFo6j3CM1Eh9BmzQ3Mqcgrp9wC71p2I4BAIOA3fBjL+1PxUO0eaHtRTc1MzNXBYKKG3JxoOX6/l3Quk8bKKshxtZoXvtZ2wE/BgBwYAwYMGAMGDBgDBgwYAwYMGAMGDBgDBgwYAwYMGAMJuv93ZbJ168lMdwgFsf4HA+5rC3qOczuZeRck8USQvoLt7i7AKSANJAUXRNk2MV3Ndgo2ZaIL68hUSSSyuwA1E7nRR3IICDgAkngYD11P8Z0Ct6EDmtg8hAW/uAT/rirZzu2HMRls22YmmP+7UhIlH+Gj+25Bs18Y07tXseLJhzQZ5a1DcoKugoazW/JJJ/yxSO9o4cxmVyuRiiLtIDNIi2wb6SBtsqjdiNroc3gKrk+pvNIsEMxy0TgBwZGCWASSfcefja8d+u9JjKlcnGXTLLcuZII1nUFNWaIB4r/AEF42yDomWggVPTjEcY5cKarkkkc8knFGz3WiMpOmTgT8uFZijh5Pa3uYncJEte4JZO/0i8Bl3Ts80MiyLypsbkf6b78HDSGLM9VzdWrSuPPtUKo+w2A/nnF46b+DCtFG00zq5FuqhSN6ICn7DzveH3Y/aEWRnnT65QAVlP/AC3uhX6WtTfzsfsAxo9IdZjDNULj/m2o+3jYH54w06T0HNM4OTjl1j2l0ZSASDZ1ggKD4v7740Tuvtpc/mA5doisoy66QGulaQlga/VVb8C/OI3UegZvp7DMwMJdAYNpjA1KSG0uoN0DZDC6+AMBWOo53MZMJFnMqkkjN6muU6y3CgAoeBQFEn9sRs51CyJoXy8LAUViWYE7ce5a+xqvvjaMlnIM7AGX05o3G42YfsQfI++FkeSXp7gq3/ZJHoxmqhdjsVP/AC2OxXwSCNrwFA6l3HmJcuojeYei+pJ01sCNP0uVF6r8mxZ8DHXJ/itndfpsmXJF2WtL0gkmy4Hj43+MXnN9tRO35vJFUzG7K6EFJDVEOL0kHixRBN4mQw5fqGXVpYlYHZkYe5GBplvkMrAjxgFfbX4gLmFBnibL2CVc7xtQs+6gAR8HFoyucSVQ0bK6n9Smx/lig5r8H09/o5iRAb0oRa1zpajZX/5vjv0zpuWSoZJMxkphuYxmXVGPloyWKupP8/IwF9wYWdEjKhl/MnMD9JbQWHzZQC/7YZ4AwYMGAMGDBgDBgwYAwY5Zkvp/p6dX+K6/yFn9tv3GFT9Ckl//AGcwzL/y4h6SH51EMXYfbUB9sBEznXzmJzlMqSCBcs44RbohP+JydgeAb+MSx2lDVBpwvlfzE2k/NjXvfnEzp/ThG7kAKDpVQOAiLsB8Cy233xLmiDKVN0RRokHf4I3H74BPmOuZXKJ6af7sf7OFCxX9wuy/yRePXRoJGmlzEien6ioiRmtQVNRBetgxLH2+AB5xFzGWj/NZfLxKoSLVNIigACgBEWrzqJIB5q/GPHV8vmZJ/TindCwslQoSOO6HKlmlJBqiAP8AUFHcnVs1LnBk4WUirdUDqQDdeo4OygUxqibAF3ht2DlIosrSgCUM3rmqIcHfVe4FUQOKr98OOkdEiyykRg2xt3Ylnc/LMdycI2zarnZyyg5aVUjkc/T6iiS7sUV0gKT4ND5oI8+Xl6rrqRosiDpUBd5yOWN/7u+B5rEvqWVVY4+n5bSokVldhRMcYFMSB+troE+ST4w76hl3eMJEwQNQLjlV86f8VbA+LvxWOmR6bHCumJFQfYc18nkn7nAL+jZz09OWlLCRLVGcf7RV+kq3DNorUObBNY99YyhQ/mYh/UQe5br1EF2p8WOVJ4IrYE4k9UyJkCFSA8ciuCeNjTf3QsP3Ix96vk/UiZQ2g7MGIse0hvcLFqaoixteAVw5yHOx+myPE0gEingmqp43XYstjzY4Ix86TLMvplmaRGZ4pARZVkZlDg/VpbTuDdahvV459CT1NIkQob/MQkE7B79QA1xqJ2P6ZF88WWsBRe5ehnKzfmcnIYDJfqqqqUbQpkvSdg2kN+5+LOHEJfNxywSsFlhdCJYx7SfbLGwBO3wVv533x36tlzmQyp9MYfj9UhjZAAfhQxs/NDwcL+lrIqR5nLL6qyRIssVhW1RjTalttQ3UqauhvtgGmU6eUl1mGPU2zSRkrd+WQ+dvlj98c8728+tpMtO2XdzbjSHRzsLKnhqFEgi/N465fuiBm0uxhf8A4JgY2/jVQb+CcNFcHgg/tgKy3ceYy0ixZqD1dd6JYBsxAsqVdgQ9AmgTY4GxxMHWEn9r5Scj4khFf/0awy6l09Z4mjfg8EcqRurL8MDRB+2F0XWHhpc2leBOgJjb9wBcZPwdvgnAdj2rlLB/LQgjfaNR/ehvhhl8ssY0ooUfAFDHqGZXUMpBU8EY94AwYMGAMGDBgDBgwYAwYMGAMLurGZqjg9hb6piAQi+dIPLngCqHJ+CxwYCH0zpUcClYwbJtmY2znyWY7k4rvSe9mPUpun5mJYpANcDhiRKm/FjY1434b43t2M1/HPpijJLnEJTMZZ1CSKaapCEYWN63v+PucA26F3e/Us3mYYU05TLnQcwGNyN5Vdtl59wN0Bxq2XdZ/FKPK9Tj6esKmG0jkkugjScCqqgCt7+T8Ye9tZODpnSkI2jih9V22tiV1sT9ydh/A8YxWGLM5rIZt26fmJZM7KMwMyv0roJK0KsgW4u+D9sBsvfPdJ6Xl4pEjEgeZYtJYgAMGNjY8VxiT3/3YenZJ8yqCQqVGktQ9xrkA4zXvnuD890DIzav6hzEaOfIdVdWP72NX84+fil2dmst06SSXqWYzKBlBicAKbNA/UeOcBfoO9GHUY8m0YCSZb8y0pY7fIqq0ji7xWcz+IedzqyS5PIerkYWYOTKFaXTududNb6QDfG+4xfU6fG0McjRhmWEDUFBcjTekHmr308XWMs6P2zl8xHLnOkdRlyABJkhkICqRv7gHsKeRerb9qwFr65+JCDpMPUIoNWqRU9NzpKkkq24HitvkEYsPendJyOQkzSoHKBToJoHUwHIH3xlHcfc82f7bEmYoyJm1jMgFB9PDUKF7+ABtwOMTfxD7MzUHS5ZZep5idAEuFwNJtlAv3eDv/GAu+Z77aPM9NgEK1nk1k6iNHt1bCt+ftiL3V3C/SszlxCnqxZ2Ygw8FHtdRjPHu1XpO2rexZxXO4Jlizvb8shCRiIAuxoAmNRueByP74YfilmFk6h0eNGVnGZ1FQQSBqj3IHjY/wBjgHXfXf8ADlsik6xLOZXCLC4o3vrDAgkFQCCK5I+cRO2+nx5rLRZ7JwwAyC3y8i+0MpIYIwFoQQfBH2GKv3d1NpevKcvlJM0mRAZ44vMrA+5uRt7RxZ0EYYfg11Joczm8hLE+XtjmIYZPqVWIBX70NH+f3wGl9F6qk8dqCjIdLxnZkYcqR/oeCKIxPwqznRm9b14JBHIQFcFdSOBenULB1C9mB423wzjBAAY2a3NVZ8mvGA9YMGDAGDBgwBgwYMAYMGDAGDBgwBgwYMAYX9d6DDnIWgzKa4mIJXUy7qQRupB5HzhhgwC/qXQYZ8uctKhaEqFKanWwtULVg3ged/OJGRyKQxJFEoWONQqqPAAoc74kYMBWR+G2Q9Eweh/SMvr6PUlr1AK1D37bbaRtsNtsNeu9AgzkJgzKepExBK6mXg2N1IP+eGODAeIogqhRsFAAH2GwxU+p/hN0zMSmWTKrrY22lnQEnkkKwF/cAXi34MAkzvZmTlyq5V4F/LoQyxqWQAiyD7CDySed73xM6x0KHNQNl501xNQK6mF0QRupDcgecT8GAU9U7UyuZy65eeFZIUACqSbXSKFMDqBra7vC7t78Nun5KT1cvl1WQcOzMxF7HTqJr9xviz4MAr6P2zl8q8zwR6XnbXKxZ2LNub97GuTsKGCftnLvm0zbR/8AaI10LIGce06tiAwU/UeQecNMGAMGDBgDBgwYAwYMGAMGDBg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497541" y="1936376"/>
            <a:ext cx="4038600" cy="3416320"/>
          </a:xfrm>
          <a:prstGeom prst="rect">
            <a:avLst/>
          </a:prstGeom>
        </p:spPr>
        <p:txBody>
          <a:bodyPr wrap="square">
            <a:spAutoFit/>
          </a:bodyPr>
          <a:lstStyle/>
          <a:p>
            <a:r>
              <a:rPr lang="en-US" dirty="0">
                <a:solidFill>
                  <a:schemeClr val="bg1"/>
                </a:solidFill>
              </a:rPr>
              <a:t>“And it came to pass that after he had ascended into heaven—the second time that he showed himself unto them, and had gone unto the Father, after having healed all their sick, and their lame, and opened the eyes of their blind and unstopped the ears of the deaf, and even had done all manner of cures among them, and raised a man from the dead, and had shown forth his power unto them, and had ascended unto the Father—”</a:t>
            </a:r>
            <a:endParaRPr lang="en-US" sz="1400" dirty="0">
              <a:solidFill>
                <a:schemeClr val="bg1"/>
              </a:solidFill>
            </a:endParaRPr>
          </a:p>
        </p:txBody>
      </p:sp>
      <p:pic>
        <p:nvPicPr>
          <p:cNvPr id="4" name="Picture 3">
            <a:extLst>
              <a:ext uri="{FF2B5EF4-FFF2-40B4-BE49-F238E27FC236}">
                <a16:creationId xmlns:a16="http://schemas.microsoft.com/office/drawing/2014/main" id="{EE823DAD-1167-4FE2-B96C-3BFB90523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918" y="797298"/>
            <a:ext cx="6810375" cy="5657850"/>
          </a:xfrm>
          <a:prstGeom prst="rect">
            <a:avLst/>
          </a:prstGeom>
        </p:spPr>
      </p:pic>
    </p:spTree>
    <p:extLst>
      <p:ext uri="{BB962C8B-B14F-4D97-AF65-F5344CB8AC3E}">
        <p14:creationId xmlns:p14="http://schemas.microsoft.com/office/powerpoint/2010/main" val="24146716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01282-DD11-469E-9B4B-9DA3D3AFD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TextBox 39"/>
          <p:cNvSpPr txBox="1"/>
          <p:nvPr/>
        </p:nvSpPr>
        <p:spPr>
          <a:xfrm>
            <a:off x="434789" y="322730"/>
            <a:ext cx="8610600" cy="6494085"/>
          </a:xfrm>
          <a:prstGeom prst="rect">
            <a:avLst/>
          </a:prstGeom>
          <a:noFill/>
        </p:spPr>
        <p:txBody>
          <a:bodyPr wrap="square" rtlCol="0">
            <a:spAutoFit/>
          </a:bodyPr>
          <a:lstStyle/>
          <a:p>
            <a:r>
              <a:rPr lang="en-US" sz="1600" dirty="0">
                <a:solidFill>
                  <a:schemeClr val="bg2"/>
                </a:solidFill>
              </a:rPr>
              <a:t>Sources:</a:t>
            </a:r>
          </a:p>
          <a:p>
            <a:endParaRPr lang="en-US" sz="1600" dirty="0">
              <a:solidFill>
                <a:schemeClr val="bg2"/>
              </a:solidFill>
            </a:endParaRPr>
          </a:p>
          <a:p>
            <a:r>
              <a:rPr lang="en-US" sz="1600" dirty="0">
                <a:solidFill>
                  <a:schemeClr val="bg2"/>
                </a:solidFill>
              </a:rPr>
              <a:t>The Book of Mormon Who’s Who by Ed J. Pinegar and Richard J. Allen pgs. 116-117</a:t>
            </a:r>
          </a:p>
          <a:p>
            <a:r>
              <a:rPr lang="en-US" sz="1600" dirty="0">
                <a:solidFill>
                  <a:schemeClr val="bg2"/>
                </a:solidFill>
              </a:rPr>
              <a:t>The Old Testament Who’s Who by Ed. J. Pinegar and Richard J. Allen pgs. 47=48,121-122</a:t>
            </a:r>
          </a:p>
          <a:p>
            <a:endParaRPr lang="en-US" sz="1600" dirty="0">
              <a:solidFill>
                <a:schemeClr val="bg2"/>
              </a:solidFill>
            </a:endParaRPr>
          </a:p>
          <a:p>
            <a:pPr fontAlgn="base"/>
            <a:r>
              <a:rPr lang="en-US" sz="1600" dirty="0">
                <a:solidFill>
                  <a:schemeClr val="bg2"/>
                </a:solidFill>
              </a:rPr>
              <a:t>Daniel H. Ludlow Of the House of Israel Jan. 1991 Ensign</a:t>
            </a:r>
          </a:p>
          <a:p>
            <a:pPr fontAlgn="base"/>
            <a:endParaRPr lang="en-US" sz="1600" dirty="0">
              <a:solidFill>
                <a:schemeClr val="bg2"/>
              </a:solidFill>
            </a:endParaRPr>
          </a:p>
          <a:p>
            <a:pPr fontAlgn="base"/>
            <a:r>
              <a:rPr lang="en-US" sz="1600" dirty="0">
                <a:solidFill>
                  <a:schemeClr val="bg2"/>
                </a:solidFill>
              </a:rPr>
              <a:t>Joseph Fielding Smith (</a:t>
            </a:r>
            <a:r>
              <a:rPr lang="en-US" sz="1600" i="1" dirty="0">
                <a:solidFill>
                  <a:schemeClr val="bg2"/>
                </a:solidFill>
              </a:rPr>
              <a:t>Doctrines of Salvation,</a:t>
            </a:r>
            <a:r>
              <a:rPr lang="en-US" sz="1600" dirty="0">
                <a:solidFill>
                  <a:schemeClr val="bg2"/>
                </a:solidFill>
              </a:rPr>
              <a:t> 3 vols., Salt Lake City: </a:t>
            </a:r>
            <a:r>
              <a:rPr lang="en-US" sz="1600" dirty="0" err="1">
                <a:solidFill>
                  <a:schemeClr val="bg2"/>
                </a:solidFill>
              </a:rPr>
              <a:t>Bookcraft</a:t>
            </a:r>
            <a:r>
              <a:rPr lang="en-US" sz="1600" dirty="0">
                <a:solidFill>
                  <a:schemeClr val="bg2"/>
                </a:solidFill>
              </a:rPr>
              <a:t>, 1954–56, 3:246.)</a:t>
            </a:r>
          </a:p>
          <a:p>
            <a:pPr fontAlgn="base"/>
            <a:endParaRPr lang="en-US" sz="1600" dirty="0">
              <a:solidFill>
                <a:schemeClr val="bg2"/>
              </a:solidFill>
            </a:endParaRPr>
          </a:p>
          <a:p>
            <a:pPr fontAlgn="base"/>
            <a:r>
              <a:rPr lang="en-US" sz="1600" dirty="0">
                <a:solidFill>
                  <a:schemeClr val="bg2"/>
                </a:solidFill>
              </a:rPr>
              <a:t>Joseph Fielding McConkie and Robert L. Millet </a:t>
            </a:r>
            <a:r>
              <a:rPr lang="en-US" sz="1600" i="1" dirty="0">
                <a:solidFill>
                  <a:schemeClr val="bg2"/>
                </a:solidFill>
              </a:rPr>
              <a:t>Doctrinal Commentary on the Book of Mormon </a:t>
            </a:r>
            <a:r>
              <a:rPr lang="en-US" sz="1600" dirty="0">
                <a:solidFill>
                  <a:schemeClr val="bg2"/>
                </a:solidFill>
              </a:rPr>
              <a:t>Vol. 4 pgs. 163-164</a:t>
            </a:r>
          </a:p>
          <a:p>
            <a:pPr fontAlgn="base"/>
            <a:endParaRPr lang="en-US" sz="1600" dirty="0">
              <a:solidFill>
                <a:schemeClr val="bg2"/>
              </a:solidFill>
            </a:endParaRPr>
          </a:p>
          <a:p>
            <a:pPr fontAlgn="base"/>
            <a:r>
              <a:rPr lang="en-US" sz="1600" dirty="0">
                <a:solidFill>
                  <a:schemeClr val="bg2"/>
                </a:solidFill>
              </a:rPr>
              <a:t>Elder David A. </a:t>
            </a:r>
            <a:r>
              <a:rPr lang="en-US" sz="1600" dirty="0" err="1">
                <a:solidFill>
                  <a:schemeClr val="bg2"/>
                </a:solidFill>
              </a:rPr>
              <a:t>Bednar</a:t>
            </a:r>
            <a:r>
              <a:rPr lang="en-US" sz="1600" dirty="0">
                <a:solidFill>
                  <a:schemeClr val="bg2"/>
                </a:solidFill>
              </a:rPr>
              <a:t> </a:t>
            </a:r>
            <a:r>
              <a:rPr lang="en-US" sz="1600" i="1" dirty="0">
                <a:solidFill>
                  <a:schemeClr val="bg2"/>
                </a:solidFill>
              </a:rPr>
              <a:t>The Windows of Heaven </a:t>
            </a:r>
            <a:r>
              <a:rPr lang="en-US" sz="1600" dirty="0">
                <a:solidFill>
                  <a:schemeClr val="bg2"/>
                </a:solidFill>
              </a:rPr>
              <a:t>Oct. 2013 Gen. Conf.</a:t>
            </a:r>
          </a:p>
          <a:p>
            <a:pPr fontAlgn="base"/>
            <a:endParaRPr lang="en-US" sz="1600" dirty="0">
              <a:solidFill>
                <a:schemeClr val="bg2"/>
              </a:solidFill>
            </a:endParaRPr>
          </a:p>
          <a:p>
            <a:pPr fontAlgn="base"/>
            <a:r>
              <a:rPr lang="en-US" sz="1600" dirty="0">
                <a:solidFill>
                  <a:schemeClr val="bg2"/>
                </a:solidFill>
              </a:rPr>
              <a:t>President Gordon B. Hinckley (“Let Us Move This Work Forward,” </a:t>
            </a:r>
            <a:r>
              <a:rPr lang="en-US" sz="1600" i="1" dirty="0">
                <a:solidFill>
                  <a:schemeClr val="bg2"/>
                </a:solidFill>
              </a:rPr>
              <a:t>Ensign,</a:t>
            </a:r>
            <a:r>
              <a:rPr lang="en-US" sz="1600" dirty="0">
                <a:solidFill>
                  <a:schemeClr val="bg2"/>
                </a:solidFill>
              </a:rPr>
              <a:t> Nov. 1985, 85)</a:t>
            </a:r>
          </a:p>
          <a:p>
            <a:pPr fontAlgn="base"/>
            <a:endParaRPr lang="en-US" sz="1600" dirty="0">
              <a:solidFill>
                <a:schemeClr val="bg2"/>
              </a:solidFill>
            </a:endParaRPr>
          </a:p>
          <a:p>
            <a:pPr fontAlgn="base"/>
            <a:r>
              <a:rPr lang="en-US" sz="1600" dirty="0">
                <a:solidFill>
                  <a:schemeClr val="bg2"/>
                </a:solidFill>
              </a:rPr>
              <a:t>Student Manual of Religion Book of Mormon 121-122 pgs. 435-436</a:t>
            </a:r>
          </a:p>
          <a:p>
            <a:pPr fontAlgn="base"/>
            <a:endParaRPr lang="en-US" sz="1600" dirty="0">
              <a:solidFill>
                <a:schemeClr val="bg2"/>
              </a:solidFill>
            </a:endParaRPr>
          </a:p>
          <a:p>
            <a:pPr fontAlgn="base"/>
            <a:r>
              <a:rPr lang="en-US" sz="1600" b="1" dirty="0">
                <a:solidFill>
                  <a:schemeClr val="bg1"/>
                </a:solidFill>
              </a:rPr>
              <a:t>Rock of </a:t>
            </a:r>
            <a:r>
              <a:rPr lang="en-US" sz="1600" b="1" dirty="0" err="1">
                <a:solidFill>
                  <a:schemeClr val="bg1"/>
                </a:solidFill>
              </a:rPr>
              <a:t>Horeb</a:t>
            </a:r>
            <a:r>
              <a:rPr lang="en-US" sz="1600" b="1" dirty="0">
                <a:solidFill>
                  <a:schemeClr val="bg1"/>
                </a:solidFill>
              </a:rPr>
              <a:t> </a:t>
            </a:r>
            <a:r>
              <a:rPr lang="en-US" sz="1600" dirty="0">
                <a:solidFill>
                  <a:schemeClr val="bg1"/>
                </a:solidFill>
              </a:rPr>
              <a:t>by Mariano David Otero artwork</a:t>
            </a:r>
          </a:p>
          <a:p>
            <a:pPr fontAlgn="base"/>
            <a:endParaRPr lang="en-US" sz="1600" dirty="0">
              <a:solidFill>
                <a:schemeClr val="bg1"/>
              </a:solidFill>
            </a:endParaRPr>
          </a:p>
          <a:p>
            <a:pPr fontAlgn="base"/>
            <a:r>
              <a:rPr lang="en-US" sz="1600" dirty="0">
                <a:solidFill>
                  <a:schemeClr val="bg1"/>
                </a:solidFill>
              </a:rPr>
              <a:t>Joseph Fielding Smith in </a:t>
            </a:r>
            <a:r>
              <a:rPr lang="en-US" sz="1600" i="1" dirty="0">
                <a:solidFill>
                  <a:schemeClr val="bg1"/>
                </a:solidFill>
              </a:rPr>
              <a:t>CR, </a:t>
            </a:r>
            <a:r>
              <a:rPr lang="en-US" sz="1600" dirty="0">
                <a:solidFill>
                  <a:schemeClr val="bg1"/>
                </a:solidFill>
              </a:rPr>
              <a:t>Oct. 1961, p. 20.</a:t>
            </a:r>
          </a:p>
          <a:p>
            <a:pPr fontAlgn="base"/>
            <a:endParaRPr lang="en-US" sz="1600" dirty="0">
              <a:solidFill>
                <a:schemeClr val="bg1"/>
              </a:solidFill>
            </a:endParaRPr>
          </a:p>
          <a:p>
            <a:pPr fontAlgn="base"/>
            <a:r>
              <a:rPr lang="en-US" sz="1600" dirty="0">
                <a:solidFill>
                  <a:schemeClr val="bg1"/>
                </a:solidFill>
              </a:rPr>
              <a:t>Elder Jay E. Jensen </a:t>
            </a:r>
            <a:r>
              <a:rPr lang="en-US" sz="1600" i="1" dirty="0">
                <a:solidFill>
                  <a:schemeClr val="bg1"/>
                </a:solidFill>
              </a:rPr>
              <a:t>Little Children and the Gospel </a:t>
            </a:r>
            <a:r>
              <a:rPr lang="en-US" sz="1600" dirty="0">
                <a:solidFill>
                  <a:schemeClr val="bg1"/>
                </a:solidFill>
              </a:rPr>
              <a:t>Jan. 1999 Ensign</a:t>
            </a:r>
          </a:p>
          <a:p>
            <a:pPr fontAlgn="base"/>
            <a:endParaRPr lang="en-US" sz="1600" dirty="0">
              <a:solidFill>
                <a:schemeClr val="bg1"/>
              </a:solidFill>
            </a:endParaRPr>
          </a:p>
          <a:p>
            <a:pPr fontAlgn="base"/>
            <a:endParaRPr lang="en-US" sz="1600" dirty="0">
              <a:solidFill>
                <a:schemeClr val="bg2"/>
              </a:solidFill>
            </a:endParaRPr>
          </a:p>
        </p:txBody>
      </p:sp>
      <p:sp>
        <p:nvSpPr>
          <p:cNvPr id="26" name="Footer Placeholder 14">
            <a:extLst>
              <a:ext uri="{FF2B5EF4-FFF2-40B4-BE49-F238E27FC236}">
                <a16:creationId xmlns:a16="http://schemas.microsoft.com/office/drawing/2014/main" id="{A6AB950B-32F7-48CE-A5DF-0D9802DCAE6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55066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9AD853-1488-4B35-B1C4-EAD10ADEF1F9}"/>
              </a:ext>
            </a:extLst>
          </p:cNvPr>
          <p:cNvSpPr/>
          <p:nvPr/>
        </p:nvSpPr>
        <p:spPr>
          <a:xfrm>
            <a:off x="0" y="0"/>
            <a:ext cx="12192000" cy="6858000"/>
          </a:xfrm>
          <a:prstGeom prst="rect">
            <a:avLst/>
          </a:prstGeom>
          <a:gradFill flip="none" rotWithShape="1">
            <a:gsLst>
              <a:gs pos="58000">
                <a:srgbClr val="EFC97D"/>
              </a:gs>
              <a:gs pos="91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1"/>
            <a:ext cx="9144000" cy="769441"/>
          </a:xfrm>
          <a:prstGeom prst="rect">
            <a:avLst/>
          </a:prstGeom>
        </p:spPr>
        <p:txBody>
          <a:bodyPr wrap="square">
            <a:spAutoFit/>
          </a:bodyPr>
          <a:lstStyle/>
          <a:p>
            <a:pPr algn="ctr" fontAlgn="base"/>
            <a:r>
              <a:rPr lang="en-US" sz="4400" dirty="0">
                <a:latin typeface="Arial Narrow" pitchFamily="34" charset="0"/>
              </a:rPr>
              <a:t>Christ Quotes Isaiah</a:t>
            </a:r>
          </a:p>
        </p:txBody>
      </p:sp>
      <p:sp>
        <p:nvSpPr>
          <p:cNvPr id="5" name="TextBox 4"/>
          <p:cNvSpPr txBox="1"/>
          <p:nvPr/>
        </p:nvSpPr>
        <p:spPr>
          <a:xfrm>
            <a:off x="8240486" y="6446872"/>
            <a:ext cx="3733800" cy="369332"/>
          </a:xfrm>
          <a:prstGeom prst="rect">
            <a:avLst/>
          </a:prstGeom>
          <a:noFill/>
        </p:spPr>
        <p:txBody>
          <a:bodyPr wrap="square" rtlCol="0">
            <a:spAutoFit/>
          </a:bodyPr>
          <a:lstStyle/>
          <a:p>
            <a:pPr algn="r"/>
            <a:r>
              <a:rPr lang="en-US" dirty="0"/>
              <a:t>3 Nephi 20:11</a:t>
            </a:r>
          </a:p>
        </p:txBody>
      </p:sp>
      <p:sp>
        <p:nvSpPr>
          <p:cNvPr id="9" name="Rectangle 8"/>
          <p:cNvSpPr/>
          <p:nvPr/>
        </p:nvSpPr>
        <p:spPr>
          <a:xfrm>
            <a:off x="1981200" y="914401"/>
            <a:ext cx="4114800" cy="2431435"/>
          </a:xfrm>
          <a:prstGeom prst="rect">
            <a:avLst/>
          </a:prstGeom>
        </p:spPr>
        <p:txBody>
          <a:bodyPr wrap="square">
            <a:spAutoFit/>
          </a:bodyPr>
          <a:lstStyle/>
          <a:p>
            <a:r>
              <a:rPr lang="en-US" sz="2400" dirty="0"/>
              <a:t>To the Nephites:</a:t>
            </a:r>
          </a:p>
          <a:p>
            <a:endParaRPr lang="en-US" sz="1600" dirty="0"/>
          </a:p>
          <a:p>
            <a:r>
              <a:rPr lang="en-US" sz="1600" dirty="0"/>
              <a:t>“Ye remember that I </a:t>
            </a:r>
            <a:r>
              <a:rPr lang="en-US" sz="1600" dirty="0" err="1"/>
              <a:t>spake</a:t>
            </a:r>
            <a:r>
              <a:rPr lang="en-US" sz="1600" dirty="0"/>
              <a:t> unto you, and said that when the</a:t>
            </a:r>
            <a:r>
              <a:rPr lang="en-US" sz="1600" baseline="30000" dirty="0"/>
              <a:t> </a:t>
            </a:r>
            <a:r>
              <a:rPr lang="en-US" sz="1600" dirty="0"/>
              <a:t>words of Isaiah should be fulfilled—behold they are written, </a:t>
            </a:r>
          </a:p>
          <a:p>
            <a:endParaRPr lang="en-US" sz="1600" dirty="0"/>
          </a:p>
          <a:p>
            <a:r>
              <a:rPr lang="en-US" sz="2400" dirty="0"/>
              <a:t>ye have them before you, therefore search them—”</a:t>
            </a:r>
          </a:p>
        </p:txBody>
      </p:sp>
      <p:sp>
        <p:nvSpPr>
          <p:cNvPr id="8" name="Rectangle 7"/>
          <p:cNvSpPr/>
          <p:nvPr/>
        </p:nvSpPr>
        <p:spPr>
          <a:xfrm>
            <a:off x="6324600" y="3352800"/>
            <a:ext cx="3429000" cy="2862322"/>
          </a:xfrm>
          <a:prstGeom prst="rect">
            <a:avLst/>
          </a:prstGeom>
        </p:spPr>
        <p:txBody>
          <a:bodyPr wrap="square">
            <a:spAutoFit/>
          </a:bodyPr>
          <a:lstStyle/>
          <a:p>
            <a:r>
              <a:rPr lang="en-US" sz="2800" dirty="0"/>
              <a:t>For us today:</a:t>
            </a:r>
          </a:p>
          <a:p>
            <a:endParaRPr lang="en-US" sz="2000" dirty="0"/>
          </a:p>
          <a:p>
            <a:r>
              <a:rPr lang="en-US" sz="2000" dirty="0"/>
              <a:t>“You Latter-day Saints have the words of Isaiah; they are written in the Bible, and many of them are in the Book of Mormon; therefore search them!”</a:t>
            </a:r>
          </a:p>
          <a:p>
            <a:r>
              <a:rPr lang="en-US" sz="1200" dirty="0"/>
              <a:t>Victor L. Ludlow</a:t>
            </a:r>
          </a:p>
        </p:txBody>
      </p:sp>
      <p:pic>
        <p:nvPicPr>
          <p:cNvPr id="3" name="Picture 2">
            <a:extLst>
              <a:ext uri="{FF2B5EF4-FFF2-40B4-BE49-F238E27FC236}">
                <a16:creationId xmlns:a16="http://schemas.microsoft.com/office/drawing/2014/main" id="{D111347A-CAC2-4D12-B5AC-E6A3C272B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810" y="769172"/>
            <a:ext cx="3417346" cy="2563010"/>
          </a:xfrm>
          <a:prstGeom prst="rect">
            <a:avLst/>
          </a:prstGeom>
        </p:spPr>
      </p:pic>
      <p:pic>
        <p:nvPicPr>
          <p:cNvPr id="11" name="Picture 10">
            <a:extLst>
              <a:ext uri="{FF2B5EF4-FFF2-40B4-BE49-F238E27FC236}">
                <a16:creationId xmlns:a16="http://schemas.microsoft.com/office/drawing/2014/main" id="{DD011A28-6436-41EE-9ED2-67C42AB1C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53" y="3533616"/>
            <a:ext cx="4454123" cy="3097922"/>
          </a:xfrm>
          <a:prstGeom prst="rect">
            <a:avLst/>
          </a:prstGeom>
        </p:spPr>
      </p:pic>
      <p:pic>
        <p:nvPicPr>
          <p:cNvPr id="6" name="Picture 5">
            <a:extLst>
              <a:ext uri="{FF2B5EF4-FFF2-40B4-BE49-F238E27FC236}">
                <a16:creationId xmlns:a16="http://schemas.microsoft.com/office/drawing/2014/main" id="{CA69131B-8A0F-4E73-9859-11A84EE38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0738" y="3909172"/>
            <a:ext cx="952500" cy="1047750"/>
          </a:xfrm>
          <a:prstGeom prst="rect">
            <a:avLst/>
          </a:prstGeom>
        </p:spPr>
      </p:pic>
    </p:spTree>
    <p:extLst>
      <p:ext uri="{BB962C8B-B14F-4D97-AF65-F5344CB8AC3E}">
        <p14:creationId xmlns:p14="http://schemas.microsoft.com/office/powerpoint/2010/main" val="866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676402" y="317958"/>
            <a:ext cx="3047999"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400" dirty="0">
                <a:solidFill>
                  <a:srgbClr val="3B3431"/>
                </a:solidFill>
                <a:latin typeface="Arial" pitchFamily="34" charset="0"/>
                <a:ea typeface="Times New Roman" pitchFamily="18" charset="0"/>
                <a:cs typeface="Arial" pitchFamily="34" charset="0"/>
              </a:rPr>
              <a:t> 3 Nephi 24:2. What Is </a:t>
            </a:r>
            <a:br>
              <a:rPr lang="en-US" sz="1400" dirty="0">
                <a:solidFill>
                  <a:srgbClr val="3B3431"/>
                </a:solidFill>
                <a:latin typeface="Arial" pitchFamily="34" charset="0"/>
                <a:ea typeface="Times New Roman" pitchFamily="18" charset="0"/>
                <a:cs typeface="Arial" pitchFamily="34" charset="0"/>
              </a:rPr>
            </a:br>
            <a:r>
              <a:rPr lang="en-US" sz="1400" dirty="0">
                <a:solidFill>
                  <a:srgbClr val="3B3431"/>
                </a:solidFill>
                <a:latin typeface="Arial" pitchFamily="34" charset="0"/>
                <a:ea typeface="Times New Roman" pitchFamily="18" charset="0"/>
                <a:cs typeface="Arial" pitchFamily="34" charset="0"/>
              </a:rPr>
              <a:t>"Fuller's Soap"? </a:t>
            </a:r>
            <a:endParaRPr lang="en-US" sz="14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"The art of </a:t>
            </a:r>
            <a:r>
              <a:rPr lang="en-US" sz="1000" dirty="0" err="1">
                <a:solidFill>
                  <a:srgbClr val="3B3431"/>
                </a:solidFill>
                <a:latin typeface="Arial" pitchFamily="34" charset="0"/>
                <a:ea typeface="Times New Roman" pitchFamily="18" charset="0"/>
                <a:cs typeface="Arial" pitchFamily="34" charset="0"/>
              </a:rPr>
              <a:t>fulling</a:t>
            </a:r>
            <a:r>
              <a:rPr lang="en-US" sz="1000" dirty="0">
                <a:solidFill>
                  <a:srgbClr val="3B3431"/>
                </a:solidFill>
                <a:latin typeface="Arial" pitchFamily="34" charset="0"/>
                <a:ea typeface="Times New Roman" pitchFamily="18" charset="0"/>
                <a:cs typeface="Arial" pitchFamily="34" charset="0"/>
              </a:rPr>
              <a:t>, cleansing, and bleaching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cloth was of importance because of the high cost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of clothing and the need to cleanse the </a:t>
            </a:r>
            <a:r>
              <a:rPr lang="en-US" sz="1000" dirty="0" err="1">
                <a:solidFill>
                  <a:srgbClr val="3B3431"/>
                </a:solidFill>
                <a:latin typeface="Arial" pitchFamily="34" charset="0"/>
                <a:ea typeface="Times New Roman" pitchFamily="18" charset="0"/>
                <a:cs typeface="Arial" pitchFamily="34" charset="0"/>
              </a:rPr>
              <a:t>fibres</a:t>
            </a:r>
            <a:r>
              <a:rPr lang="en-US" sz="1000" dirty="0">
                <a:solidFill>
                  <a:srgbClr val="3B3431"/>
                </a:solidFill>
                <a:latin typeface="Arial" pitchFamily="34" charset="0"/>
                <a:ea typeface="Times New Roman" pitchFamily="18" charset="0"/>
                <a:cs typeface="Arial" pitchFamily="34" charset="0"/>
              </a:rPr>
              <a:t> of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their natural oil or gums before dyeing. In some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places the fuller was also the dyer. </a:t>
            </a:r>
            <a:endParaRPr lang="en-US" sz="600" dirty="0">
              <a:latin typeface="Arial" pitchFamily="34" charset="0"/>
              <a:cs typeface="Arial" pitchFamily="34" charset="0"/>
            </a:endParaRPr>
          </a:p>
          <a:p>
            <a:r>
              <a:rPr lang="en-US" sz="1000" dirty="0">
                <a:solidFill>
                  <a:srgbClr val="3B3431"/>
                </a:solidFill>
                <a:latin typeface="Arial" pitchFamily="34" charset="0"/>
                <a:ea typeface="Times New Roman" pitchFamily="18" charset="0"/>
                <a:cs typeface="Arial" pitchFamily="34" charset="0"/>
              </a:rPr>
              <a:t>"It was customary for a fuller to work outside a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town within reach of water in which clothes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could be cleaned by treading them on a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submerged stone. Hence the fuller was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characteristically called a '</a:t>
            </a:r>
            <a:r>
              <a:rPr lang="en-US" sz="1000" dirty="0" err="1">
                <a:solidFill>
                  <a:srgbClr val="3B3431"/>
                </a:solidFill>
                <a:latin typeface="Arial" pitchFamily="34" charset="0"/>
                <a:ea typeface="Times New Roman" pitchFamily="18" charset="0"/>
                <a:cs typeface="Arial" pitchFamily="34" charset="0"/>
              </a:rPr>
              <a:t>trampler</a:t>
            </a:r>
            <a:r>
              <a:rPr lang="en-US" sz="1000" dirty="0">
                <a:solidFill>
                  <a:srgbClr val="3B3431"/>
                </a:solidFill>
                <a:latin typeface="Arial" pitchFamily="34" charset="0"/>
                <a:ea typeface="Times New Roman" pitchFamily="18" charset="0"/>
                <a:cs typeface="Arial" pitchFamily="34" charset="0"/>
              </a:rPr>
              <a:t>' (Heb. </a:t>
            </a:r>
            <a:r>
              <a:rPr lang="en-US" sz="1000" i="1" dirty="0" err="1">
                <a:solidFill>
                  <a:srgbClr val="3B3431"/>
                </a:solidFill>
                <a:latin typeface="Arial" pitchFamily="34" charset="0"/>
                <a:ea typeface="Times New Roman" pitchFamily="18" charset="0"/>
                <a:cs typeface="Arial" pitchFamily="34" charset="0"/>
              </a:rPr>
              <a:t>kabas</a:t>
            </a:r>
            <a:r>
              <a:rPr lang="en-US" sz="1000" i="1" dirty="0">
                <a:solidFill>
                  <a:srgbClr val="3B3431"/>
                </a:solidFill>
                <a:latin typeface="Arial" pitchFamily="34" charset="0"/>
                <a:ea typeface="Times New Roman" pitchFamily="18" charset="0"/>
                <a:cs typeface="Arial" pitchFamily="34" charset="0"/>
              </a:rPr>
              <a:t>). </a:t>
            </a:r>
            <a:br>
              <a:rPr lang="en-US" sz="1000" i="1"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At Jerusalem the locality outside the east wall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where garments were spread to dry in the sun </a:t>
            </a:r>
            <a:r>
              <a:rPr lang="en-US" sz="1000" dirty="0"/>
              <a:t>was called the 'fuller's field' (2 </a:t>
            </a:r>
            <a:r>
              <a:rPr lang="en-US" sz="1000" dirty="0" err="1"/>
              <a:t>Ki</a:t>
            </a:r>
            <a:r>
              <a:rPr lang="en-US" sz="1000" dirty="0"/>
              <a:t>. xviii, 17; Is. vii, </a:t>
            </a:r>
            <a:br>
              <a:rPr lang="en-US" sz="1000" dirty="0"/>
            </a:br>
            <a:r>
              <a:rPr lang="en-US" sz="1000" dirty="0"/>
              <a:t>3, xxxvi. 2). </a:t>
            </a:r>
          </a:p>
          <a:p>
            <a:r>
              <a:rPr lang="en-US" sz="1000" dirty="0"/>
              <a:t>Christ's garments at the </a:t>
            </a:r>
            <a:br>
              <a:rPr lang="en-US" sz="1000" dirty="0"/>
            </a:br>
            <a:r>
              <a:rPr lang="en-US" sz="1000" dirty="0"/>
              <a:t>transfiguration were described as brighter than it </a:t>
            </a:r>
            <a:br>
              <a:rPr lang="en-US" sz="1000" dirty="0"/>
            </a:br>
            <a:r>
              <a:rPr lang="en-US" sz="1000" dirty="0"/>
              <a:t>was possible for any fuller (Gk. </a:t>
            </a:r>
            <a:r>
              <a:rPr lang="en-US" sz="1000" i="1" dirty="0" err="1"/>
              <a:t>gnapheus</a:t>
            </a:r>
            <a:r>
              <a:rPr lang="en-US" sz="1000" i="1" dirty="0"/>
              <a:t>, </a:t>
            </a:r>
            <a:r>
              <a:rPr lang="en-US" sz="1000" dirty="0"/>
              <a:t>'cloth </a:t>
            </a:r>
            <a:br>
              <a:rPr lang="en-US" sz="1000" dirty="0"/>
            </a:br>
            <a:r>
              <a:rPr lang="en-US" sz="1000" dirty="0"/>
              <a:t>dresser') to whiten them (Mk. ix, 3). </a:t>
            </a:r>
          </a:p>
          <a:p>
            <a:r>
              <a:rPr lang="en-US" sz="1000" dirty="0"/>
              <a:t>"For cleansing </a:t>
            </a:r>
            <a:r>
              <a:rPr lang="en-US" sz="1000" dirty="0" err="1"/>
              <a:t>natron</a:t>
            </a:r>
            <a:r>
              <a:rPr lang="en-US" sz="1000" dirty="0"/>
              <a:t> (</a:t>
            </a:r>
            <a:r>
              <a:rPr lang="en-US" sz="1000" dirty="0" err="1"/>
              <a:t>nitre</a:t>
            </a:r>
            <a:r>
              <a:rPr lang="en-US" sz="1000" dirty="0"/>
              <a:t>) was sometimes </a:t>
            </a:r>
            <a:br>
              <a:rPr lang="en-US" sz="1000" dirty="0"/>
            </a:br>
            <a:r>
              <a:rPr lang="en-US" sz="1000" dirty="0"/>
              <a:t>imported from Egypt, where, mixed with white </a:t>
            </a:r>
            <a:br>
              <a:rPr lang="en-US" sz="1000" dirty="0"/>
            </a:br>
            <a:r>
              <a:rPr lang="en-US" sz="1000" dirty="0"/>
              <a:t>clay, it was used as soap (Pr. xxv. 20; [e. ii. 22). </a:t>
            </a:r>
            <a:br>
              <a:rPr lang="en-US" sz="1000" dirty="0"/>
            </a:br>
            <a:r>
              <a:rPr lang="en-US" sz="1000" dirty="0"/>
              <a:t>Alkali was plentifully available in plant ash, and </a:t>
            </a:r>
            <a:br>
              <a:rPr lang="en-US" sz="1000" dirty="0"/>
            </a:br>
            <a:r>
              <a:rPr lang="en-US" sz="1000" dirty="0"/>
              <a:t>'soap' (Heb. </a:t>
            </a:r>
            <a:r>
              <a:rPr lang="en-US" sz="1000" i="1" dirty="0" err="1"/>
              <a:t>borit</a:t>
            </a:r>
            <a:r>
              <a:rPr lang="en-US" sz="1000" i="1" dirty="0"/>
              <a:t>, kali) </a:t>
            </a:r>
            <a:r>
              <a:rPr lang="en-US" sz="1000" dirty="0"/>
              <a:t>was obtained by burning </a:t>
            </a:r>
            <a:br>
              <a:rPr lang="en-US" sz="1000" dirty="0"/>
            </a:br>
            <a:r>
              <a:rPr lang="en-US" sz="1000" dirty="0"/>
              <a:t>the soda plant </a:t>
            </a:r>
            <a:r>
              <a:rPr lang="en-US" sz="1000" i="1" dirty="0"/>
              <a:t>(</a:t>
            </a:r>
            <a:r>
              <a:rPr lang="en-US" sz="1000" i="1" dirty="0" err="1"/>
              <a:t>Salsola</a:t>
            </a:r>
            <a:r>
              <a:rPr lang="en-US" sz="1000" i="1" dirty="0"/>
              <a:t> kali). </a:t>
            </a:r>
            <a:r>
              <a:rPr lang="en-US" sz="1000" dirty="0"/>
              <a:t>The 'fullers' </a:t>
            </a:r>
            <a:r>
              <a:rPr lang="en-US" sz="1000" dirty="0" err="1"/>
              <a:t>sope</a:t>
            </a:r>
            <a:r>
              <a:rPr lang="en-US" sz="1000" dirty="0"/>
              <a:t>' of </a:t>
            </a:r>
            <a:br>
              <a:rPr lang="en-US" sz="1000" dirty="0"/>
            </a:br>
            <a:r>
              <a:rPr lang="en-US" sz="1000" dirty="0"/>
              <a:t>Mal. iii. 2 was probably' cinders of </a:t>
            </a:r>
            <a:r>
              <a:rPr lang="en-US" sz="1000" i="1" dirty="0" err="1"/>
              <a:t>borit</a:t>
            </a:r>
            <a:r>
              <a:rPr lang="en-US" sz="1000" i="1" dirty="0"/>
              <a:t>,</a:t>
            </a:r>
            <a:r>
              <a:rPr lang="en-US" sz="1000" dirty="0"/>
              <a:t>' since </a:t>
            </a:r>
            <a:br>
              <a:rPr lang="en-US" sz="1000" dirty="0"/>
            </a:br>
            <a:r>
              <a:rPr lang="en-US" sz="1000" dirty="0"/>
              <a:t>potassium and sodium nitrate do not seem to </a:t>
            </a:r>
            <a:br>
              <a:rPr lang="en-US" sz="1000" dirty="0"/>
            </a:br>
            <a:r>
              <a:rPr lang="en-US" sz="1000" dirty="0"/>
              <a:t>have been known in Syria or Palestine, though </a:t>
            </a:r>
            <a:br>
              <a:rPr lang="en-US" sz="1000" dirty="0"/>
            </a:br>
            <a:r>
              <a:rPr lang="en-US" sz="1000" dirty="0"/>
              <a:t>found in Babylonia." (J. D. Douglas, ed., </a:t>
            </a:r>
            <a:r>
              <a:rPr lang="en-US" sz="1000" i="1" dirty="0"/>
              <a:t>New </a:t>
            </a:r>
            <a:br>
              <a:rPr lang="en-US" sz="1000" i="1" dirty="0"/>
            </a:br>
            <a:r>
              <a:rPr lang="en-US" sz="1000" i="1" dirty="0"/>
              <a:t>Bible Dictionary, </a:t>
            </a:r>
            <a:r>
              <a:rPr lang="en-US" sz="1000" dirty="0" err="1"/>
              <a:t>s.v</a:t>
            </a:r>
            <a:r>
              <a:rPr lang="en-US" sz="1000" dirty="0"/>
              <a:t>. "Arts and Crafts.") </a:t>
            </a:r>
          </a:p>
          <a:p>
            <a:pPr indent="130175" eaLnBrk="0" fontAlgn="base" hangingPunct="0">
              <a:spcBef>
                <a:spcPct val="0"/>
              </a:spcBef>
              <a:spcAft>
                <a:spcPct val="0"/>
              </a:spcAft>
            </a:pPr>
            <a:endParaRPr lang="en-US" sz="1000" dirty="0">
              <a:solidFill>
                <a:srgbClr val="3B3431"/>
              </a:solidFill>
              <a:latin typeface="Arial" pitchFamily="34" charset="0"/>
              <a:ea typeface="Times New Roman" pitchFamily="18" charset="0"/>
              <a:cs typeface="Arial" pitchFamily="34" charset="0"/>
            </a:endParaRPr>
          </a:p>
        </p:txBody>
      </p:sp>
      <p:sp>
        <p:nvSpPr>
          <p:cNvPr id="20482" name="Rectangle 2"/>
          <p:cNvSpPr>
            <a:spLocks noChangeArrowheads="1"/>
          </p:cNvSpPr>
          <p:nvPr/>
        </p:nvSpPr>
        <p:spPr bwMode="auto">
          <a:xfrm>
            <a:off x="4572000" y="152401"/>
            <a:ext cx="3962400"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400" dirty="0">
                <a:solidFill>
                  <a:srgbClr val="3B3431"/>
                </a:solidFill>
                <a:latin typeface="Arial" pitchFamily="34" charset="0"/>
                <a:ea typeface="Times New Roman" pitchFamily="18" charset="0"/>
                <a:cs typeface="Arial" pitchFamily="34" charset="0"/>
              </a:rPr>
              <a:t>3 Nephi 24: 3-7 What Is </a:t>
            </a:r>
            <a:br>
              <a:rPr lang="en-US" sz="1400" dirty="0">
                <a:solidFill>
                  <a:srgbClr val="3B3431"/>
                </a:solidFill>
                <a:latin typeface="Arial" pitchFamily="34" charset="0"/>
                <a:ea typeface="Times New Roman" pitchFamily="18" charset="0"/>
                <a:cs typeface="Arial" pitchFamily="34" charset="0"/>
              </a:rPr>
            </a:br>
            <a:r>
              <a:rPr lang="en-US" sz="1400" dirty="0">
                <a:solidFill>
                  <a:srgbClr val="3B3431"/>
                </a:solidFill>
                <a:latin typeface="Arial" pitchFamily="34" charset="0"/>
                <a:ea typeface="Times New Roman" pitchFamily="18" charset="0"/>
                <a:cs typeface="Arial" pitchFamily="34" charset="0"/>
              </a:rPr>
              <a:t>the Offering That the Levites </a:t>
            </a:r>
            <a:br>
              <a:rPr lang="en-US" sz="1400" dirty="0">
                <a:solidFill>
                  <a:srgbClr val="3B3431"/>
                </a:solidFill>
                <a:latin typeface="Arial" pitchFamily="34" charset="0"/>
                <a:ea typeface="Times New Roman" pitchFamily="18" charset="0"/>
                <a:cs typeface="Arial" pitchFamily="34" charset="0"/>
              </a:rPr>
            </a:br>
            <a:r>
              <a:rPr lang="en-US" sz="1400" dirty="0">
                <a:solidFill>
                  <a:srgbClr val="3B3431"/>
                </a:solidFill>
                <a:latin typeface="Arial" pitchFamily="34" charset="0"/>
                <a:ea typeface="Times New Roman" pitchFamily="18" charset="0"/>
                <a:cs typeface="Arial" pitchFamily="34" charset="0"/>
              </a:rPr>
              <a:t>Are to Make? </a:t>
            </a:r>
            <a:endParaRPr lang="en-US" sz="14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"It is generally supposed that sacrifice [blood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sacrifice] was entirely done away when the Great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Sacrifice [i</a:t>
            </a:r>
            <a:r>
              <a:rPr lang="en-US" sz="1000" dirty="0">
                <a:solidFill>
                  <a:srgbClr val="000000"/>
                </a:solidFill>
                <a:latin typeface="Arial" pitchFamily="34" charset="0"/>
                <a:ea typeface="Times New Roman" pitchFamily="18" charset="0"/>
                <a:cs typeface="Arial" pitchFamily="34" charset="0"/>
              </a:rPr>
              <a:t>.</a:t>
            </a:r>
            <a:r>
              <a:rPr lang="en-US" sz="1000" dirty="0">
                <a:solidFill>
                  <a:srgbClr val="3B3431"/>
                </a:solidFill>
                <a:latin typeface="Arial" pitchFamily="34" charset="0"/>
                <a:ea typeface="Times New Roman" pitchFamily="18" charset="0"/>
                <a:cs typeface="Arial" pitchFamily="34" charset="0"/>
              </a:rPr>
              <a:t>e.,] the sacrifice of the Lord Jesus was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offered up, and that there will be no necessity for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the ordinance of sacrifice in future; but those who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assert this are certainly not acquainted with the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duties, privileges and authority of the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Priesthood, or with the Prophets. </a:t>
            </a:r>
            <a:endParaRPr lang="en-US" sz="6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"The offering of sacrifice has ever been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connected and forms a part of the duties of the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Priesthood .... </a:t>
            </a:r>
            <a:endParaRPr lang="en-US" sz="6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"These sacrifices, as well as every ordinance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belonging to the Priesthood, will, when the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Temple of the Lord shall be built, and the sons of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Levi be purified, be fully restored and attended to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in all their powers, ramifications, and blessings."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(Joseph Smith, </a:t>
            </a:r>
            <a:r>
              <a:rPr lang="en-US" sz="1000" i="1" dirty="0">
                <a:solidFill>
                  <a:srgbClr val="3B3431"/>
                </a:solidFill>
                <a:latin typeface="Arial" pitchFamily="34" charset="0"/>
                <a:ea typeface="Times New Roman" pitchFamily="18" charset="0"/>
                <a:cs typeface="Arial" pitchFamily="34" charset="0"/>
              </a:rPr>
              <a:t>Teachings of the Prophet Joseph </a:t>
            </a:r>
            <a:br>
              <a:rPr lang="en-US" sz="1000" i="1" dirty="0">
                <a:solidFill>
                  <a:srgbClr val="3B3431"/>
                </a:solidFill>
                <a:latin typeface="Arial" pitchFamily="34" charset="0"/>
                <a:ea typeface="Times New Roman" pitchFamily="18" charset="0"/>
                <a:cs typeface="Arial" pitchFamily="34" charset="0"/>
              </a:rPr>
            </a:br>
            <a:r>
              <a:rPr lang="en-US" sz="1000" i="1" dirty="0">
                <a:solidFill>
                  <a:srgbClr val="3B3431"/>
                </a:solidFill>
                <a:latin typeface="Arial" pitchFamily="34" charset="0"/>
                <a:ea typeface="Times New Roman" pitchFamily="18" charset="0"/>
                <a:cs typeface="Arial" pitchFamily="34" charset="0"/>
              </a:rPr>
              <a:t>Smith, </a:t>
            </a:r>
            <a:r>
              <a:rPr lang="en-US" sz="1000" dirty="0">
                <a:solidFill>
                  <a:srgbClr val="3B3431"/>
                </a:solidFill>
                <a:latin typeface="Arial" pitchFamily="34" charset="0"/>
                <a:ea typeface="Times New Roman" pitchFamily="18" charset="0"/>
                <a:cs typeface="Arial" pitchFamily="34" charset="0"/>
              </a:rPr>
              <a:t>pp. 172-73</a:t>
            </a:r>
            <a:r>
              <a:rPr lang="en-US" sz="1000" dirty="0">
                <a:solidFill>
                  <a:srgbClr val="736D6A"/>
                </a:solidFill>
                <a:latin typeface="Arial" pitchFamily="34" charset="0"/>
                <a:ea typeface="Times New Roman" pitchFamily="18" charset="0"/>
                <a:cs typeface="Arial" pitchFamily="34" charset="0"/>
              </a:rPr>
              <a:t>.</a:t>
            </a:r>
            <a:r>
              <a:rPr lang="en-US" sz="1000" dirty="0">
                <a:solidFill>
                  <a:srgbClr val="3B3431"/>
                </a:solidFill>
                <a:latin typeface="Arial" pitchFamily="34" charset="0"/>
                <a:ea typeface="Times New Roman" pitchFamily="18" charset="0"/>
                <a:cs typeface="Arial" pitchFamily="34" charset="0"/>
              </a:rPr>
              <a:t>) </a:t>
            </a:r>
            <a:endParaRPr lang="en-US" dirty="0">
              <a:latin typeface="Arial" pitchFamily="34" charset="0"/>
              <a:cs typeface="Arial" pitchFamily="34" charset="0"/>
            </a:endParaRPr>
          </a:p>
        </p:txBody>
      </p:sp>
      <p:sp>
        <p:nvSpPr>
          <p:cNvPr id="20483" name="Rectangle 3"/>
          <p:cNvSpPr>
            <a:spLocks noChangeArrowheads="1"/>
          </p:cNvSpPr>
          <p:nvPr/>
        </p:nvSpPr>
        <p:spPr bwMode="auto">
          <a:xfrm>
            <a:off x="7543800" y="152401"/>
            <a:ext cx="3124200"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30175" fontAlgn="base">
              <a:spcBef>
                <a:spcPct val="0"/>
              </a:spcBef>
              <a:spcAft>
                <a:spcPct val="0"/>
              </a:spcAft>
            </a:pPr>
            <a:r>
              <a:rPr lang="en-US" sz="1400" dirty="0">
                <a:solidFill>
                  <a:srgbClr val="3B3431"/>
                </a:solidFill>
                <a:latin typeface="Arial" pitchFamily="34" charset="0"/>
                <a:ea typeface="Times New Roman" pitchFamily="18" charset="0"/>
                <a:cs typeface="Arial" pitchFamily="34" charset="0"/>
              </a:rPr>
              <a:t>3 Nephi 24:8-12. What </a:t>
            </a:r>
            <a:br>
              <a:rPr lang="en-US" sz="1400" dirty="0">
                <a:solidFill>
                  <a:srgbClr val="3B3431"/>
                </a:solidFill>
                <a:latin typeface="Arial" pitchFamily="34" charset="0"/>
                <a:ea typeface="Times New Roman" pitchFamily="18" charset="0"/>
                <a:cs typeface="Arial" pitchFamily="34" charset="0"/>
              </a:rPr>
            </a:br>
            <a:r>
              <a:rPr lang="en-US" sz="1400" dirty="0">
                <a:solidFill>
                  <a:srgbClr val="3B3431"/>
                </a:solidFill>
                <a:latin typeface="Arial" pitchFamily="34" charset="0"/>
                <a:ea typeface="Times New Roman" pitchFamily="18" charset="0"/>
                <a:cs typeface="Arial" pitchFamily="34" charset="0"/>
              </a:rPr>
              <a:t>Blessings Are Promised to </a:t>
            </a:r>
            <a:br>
              <a:rPr lang="en-US" sz="1400" dirty="0">
                <a:solidFill>
                  <a:srgbClr val="3B3431"/>
                </a:solidFill>
                <a:latin typeface="Arial" pitchFamily="34" charset="0"/>
                <a:ea typeface="Times New Roman" pitchFamily="18" charset="0"/>
                <a:cs typeface="Arial" pitchFamily="34" charset="0"/>
              </a:rPr>
            </a:br>
            <a:r>
              <a:rPr lang="en-US" sz="1400" dirty="0">
                <a:solidFill>
                  <a:srgbClr val="3B3431"/>
                </a:solidFill>
                <a:latin typeface="Arial" pitchFamily="34" charset="0"/>
                <a:ea typeface="Times New Roman" pitchFamily="18" charset="0"/>
                <a:cs typeface="Arial" pitchFamily="34" charset="0"/>
              </a:rPr>
              <a:t>Those Who Pay Tithing? </a:t>
            </a:r>
            <a:endParaRPr lang="en-US" sz="14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"I bear my testimony ... that if the people will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pay their tithes and offerings, they will not only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be blessed in their material affairs, but they will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be abundantly blessed with increased outpouring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of the Spirit of the Lord." (Heber J. Grant, </a:t>
            </a:r>
            <a:r>
              <a:rPr lang="en-US" sz="1000" i="1" dirty="0">
                <a:solidFill>
                  <a:srgbClr val="3B3431"/>
                </a:solidFill>
                <a:latin typeface="Arial" pitchFamily="34" charset="0"/>
                <a:ea typeface="Times New Roman" pitchFamily="18" charset="0"/>
                <a:cs typeface="Arial" pitchFamily="34" charset="0"/>
              </a:rPr>
              <a:t>Gospel </a:t>
            </a:r>
            <a:br>
              <a:rPr lang="en-US" sz="1000" i="1" dirty="0">
                <a:solidFill>
                  <a:srgbClr val="3B3431"/>
                </a:solidFill>
                <a:latin typeface="Arial" pitchFamily="34" charset="0"/>
                <a:ea typeface="Times New Roman" pitchFamily="18" charset="0"/>
                <a:cs typeface="Arial" pitchFamily="34" charset="0"/>
              </a:rPr>
            </a:br>
            <a:r>
              <a:rPr lang="en-US" sz="1000" i="1" dirty="0">
                <a:solidFill>
                  <a:srgbClr val="3B3431"/>
                </a:solidFill>
                <a:latin typeface="Arial" pitchFamily="34" charset="0"/>
                <a:ea typeface="Times New Roman" pitchFamily="18" charset="0"/>
                <a:cs typeface="Arial" pitchFamily="34" charset="0"/>
              </a:rPr>
              <a:t>Standards, </a:t>
            </a:r>
            <a:r>
              <a:rPr lang="en-US" sz="1000" dirty="0">
                <a:solidFill>
                  <a:srgbClr val="3B3431"/>
                </a:solidFill>
                <a:latin typeface="Arial" pitchFamily="34" charset="0"/>
                <a:ea typeface="Times New Roman" pitchFamily="18" charset="0"/>
                <a:cs typeface="Arial" pitchFamily="34" charset="0"/>
              </a:rPr>
              <a:t>p. 106.) </a:t>
            </a:r>
            <a:endParaRPr lang="en-US" sz="600" dirty="0">
              <a:latin typeface="Arial" pitchFamily="34" charset="0"/>
              <a:cs typeface="Arial" pitchFamily="34" charset="0"/>
            </a:endParaRPr>
          </a:p>
          <a:p>
            <a:pPr indent="130175" eaLnBrk="0" fontAlgn="base" hangingPunct="0">
              <a:spcBef>
                <a:spcPct val="0"/>
              </a:spcBef>
              <a:spcAft>
                <a:spcPct val="0"/>
              </a:spcAft>
            </a:pPr>
            <a:r>
              <a:rPr lang="en-US" sz="1000" dirty="0">
                <a:solidFill>
                  <a:srgbClr val="3B3431"/>
                </a:solidFill>
                <a:latin typeface="Arial" pitchFamily="34" charset="0"/>
                <a:ea typeface="Times New Roman" pitchFamily="18" charset="0"/>
                <a:cs typeface="Arial" pitchFamily="34" charset="0"/>
              </a:rPr>
              <a:t>Such is the promise which the Lord makes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through his servant Malachi: He will not only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open the windows of heaven and pour down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spiritual blessings, but he will also preserve our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fruits and vegetables (that is, the labor of our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hands) from destruction as well. (See Malachi </a:t>
            </a:r>
            <a:br>
              <a:rPr lang="en-US" sz="1000" dirty="0">
                <a:solidFill>
                  <a:srgbClr val="3B3431"/>
                </a:solidFill>
                <a:latin typeface="Arial" pitchFamily="34" charset="0"/>
                <a:ea typeface="Times New Roman" pitchFamily="18" charset="0"/>
                <a:cs typeface="Arial" pitchFamily="34" charset="0"/>
              </a:rPr>
            </a:br>
            <a:r>
              <a:rPr lang="en-US" sz="1000" dirty="0">
                <a:solidFill>
                  <a:srgbClr val="3B3431"/>
                </a:solidFill>
                <a:latin typeface="Arial" pitchFamily="34" charset="0"/>
                <a:ea typeface="Times New Roman" pitchFamily="18" charset="0"/>
                <a:cs typeface="Arial" pitchFamily="34" charset="0"/>
              </a:rPr>
              <a:t>3:8-12.) </a:t>
            </a:r>
          </a:p>
          <a:p>
            <a:pPr indent="130175" eaLnBrk="0" fontAlgn="base" hangingPunct="0">
              <a:spcBef>
                <a:spcPct val="0"/>
              </a:spcBef>
              <a:spcAft>
                <a:spcPct val="0"/>
              </a:spcAft>
            </a:pPr>
            <a:r>
              <a:rPr lang="en-US" sz="1100" dirty="0"/>
              <a:t>"One of the important things the Lord has told </a:t>
            </a:r>
            <a:br>
              <a:rPr lang="en-US" sz="1100" dirty="0"/>
            </a:br>
            <a:r>
              <a:rPr lang="en-US" sz="1100" dirty="0"/>
              <a:t>us to do is to be liberal in our payment of fast </a:t>
            </a:r>
            <a:br>
              <a:rPr lang="en-US" sz="1100" dirty="0"/>
            </a:br>
            <a:r>
              <a:rPr lang="en-US" sz="1100" dirty="0"/>
              <a:t>offerings. I would like you to know that there are </a:t>
            </a:r>
            <a:br>
              <a:rPr lang="en-US" sz="1100" dirty="0"/>
            </a:br>
            <a:r>
              <a:rPr lang="en-US" sz="1100" dirty="0"/>
              <a:t>great rewards for so doing-both spiritual and </a:t>
            </a:r>
            <a:br>
              <a:rPr lang="en-US" sz="1100" dirty="0"/>
            </a:br>
            <a:r>
              <a:rPr lang="en-US" sz="1100" dirty="0"/>
              <a:t>temporal rewards. The Lord says that the efficacy </a:t>
            </a:r>
            <a:br>
              <a:rPr lang="en-US" sz="1100" dirty="0"/>
            </a:br>
            <a:r>
              <a:rPr lang="en-US" sz="1100" dirty="0"/>
              <a:t>of our prayers depends upon our liberality to the </a:t>
            </a:r>
            <a:br>
              <a:rPr lang="en-US" sz="1100" dirty="0"/>
            </a:br>
            <a:r>
              <a:rPr lang="en-US" sz="1100" dirty="0"/>
              <a:t>poor." (Marion G. Romney, "Fundamental </a:t>
            </a:r>
            <a:br>
              <a:rPr lang="en-US" sz="1100" dirty="0"/>
            </a:br>
            <a:r>
              <a:rPr lang="en-US" sz="1100" dirty="0"/>
              <a:t>Welfare Services," </a:t>
            </a:r>
            <a:r>
              <a:rPr lang="en-US" sz="1100" i="1" dirty="0"/>
              <a:t>Ensign, </a:t>
            </a:r>
            <a:r>
              <a:rPr lang="en-US" sz="1100" dirty="0"/>
              <a:t>May 1979, p. 95.) </a:t>
            </a:r>
          </a:p>
          <a:p>
            <a:pPr indent="130175" eaLnBrk="0" fontAlgn="base" hangingPunct="0">
              <a:spcBef>
                <a:spcPct val="0"/>
              </a:spcBef>
              <a:spcAft>
                <a:spcPct val="0"/>
              </a:spcAft>
            </a:pPr>
            <a:endParaRPr lang="en-US" dirty="0">
              <a:latin typeface="Arial" pitchFamily="34" charset="0"/>
              <a:cs typeface="Arial" pitchFamily="34" charset="0"/>
            </a:endParaRPr>
          </a:p>
        </p:txBody>
      </p:sp>
      <p:sp>
        <p:nvSpPr>
          <p:cNvPr id="6" name="TextBox 5"/>
          <p:cNvSpPr txBox="1"/>
          <p:nvPr/>
        </p:nvSpPr>
        <p:spPr>
          <a:xfrm>
            <a:off x="4724400" y="5029200"/>
            <a:ext cx="2743200" cy="923330"/>
          </a:xfrm>
          <a:prstGeom prst="rect">
            <a:avLst/>
          </a:prstGeom>
          <a:noFill/>
        </p:spPr>
        <p:txBody>
          <a:bodyPr wrap="square" rtlCol="0">
            <a:spAutoFit/>
          </a:bodyPr>
          <a:lstStyle/>
          <a:p>
            <a:r>
              <a:rPr lang="en-US" dirty="0"/>
              <a:t>Excerpts from Student Manual page 436—Religion 121-122 Book of Mormon</a:t>
            </a:r>
          </a:p>
        </p:txBody>
      </p:sp>
      <p:sp>
        <p:nvSpPr>
          <p:cNvPr id="7" name="Rectangle 6"/>
          <p:cNvSpPr/>
          <p:nvPr/>
        </p:nvSpPr>
        <p:spPr>
          <a:xfrm>
            <a:off x="1524000" y="0"/>
            <a:ext cx="3048000" cy="525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0"/>
            <a:ext cx="28956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67600" y="0"/>
            <a:ext cx="3200400" cy="518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515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12188</Words>
  <Application>Microsoft Office PowerPoint</Application>
  <PresentationFormat>Widescreen</PresentationFormat>
  <Paragraphs>922</Paragraphs>
  <Slides>90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90</vt:i4>
      </vt:variant>
    </vt:vector>
  </HeadingPairs>
  <TitlesOfParts>
    <vt:vector size="102" baseType="lpstr">
      <vt:lpstr>Californian FB</vt:lpstr>
      <vt:lpstr>Calibri Light</vt:lpstr>
      <vt:lpstr>Tempus Sans ITC</vt:lpstr>
      <vt:lpstr>Arial Narrow</vt:lpstr>
      <vt:lpstr>Roboto</vt:lpstr>
      <vt:lpstr>Calibri</vt:lpstr>
      <vt:lpstr>Arial</vt:lpstr>
      <vt:lpstr>Lucida Sans</vt:lpstr>
      <vt:lpstr>Abadi</vt:lpstr>
      <vt:lpstr>Imprint MT Shadow</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7</cp:revision>
  <dcterms:created xsi:type="dcterms:W3CDTF">2023-12-29T20:52:01Z</dcterms:created>
  <dcterms:modified xsi:type="dcterms:W3CDTF">2024-01-26T17:13:37Z</dcterms:modified>
</cp:coreProperties>
</file>