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7" r:id="rId3"/>
    <p:sldId id="258" r:id="rId4"/>
    <p:sldId id="259" r:id="rId5"/>
    <p:sldId id="272" r:id="rId6"/>
    <p:sldId id="260" r:id="rId7"/>
    <p:sldId id="261" r:id="rId8"/>
    <p:sldId id="262" r:id="rId9"/>
    <p:sldId id="263" r:id="rId10"/>
    <p:sldId id="264" r:id="rId11"/>
    <p:sldId id="265" r:id="rId12"/>
    <p:sldId id="266" r:id="rId13"/>
    <p:sldId id="267" r:id="rId14"/>
    <p:sldId id="268" r:id="rId15"/>
    <p:sldId id="270" r:id="rId16"/>
    <p:sldId id="274" r:id="rId17"/>
    <p:sldId id="304" r:id="rId18"/>
    <p:sldId id="276" r:id="rId19"/>
    <p:sldId id="277" r:id="rId20"/>
    <p:sldId id="278" r:id="rId21"/>
    <p:sldId id="279" r:id="rId22"/>
    <p:sldId id="308" r:id="rId23"/>
    <p:sldId id="280" r:id="rId24"/>
    <p:sldId id="281" r:id="rId25"/>
    <p:sldId id="282" r:id="rId26"/>
    <p:sldId id="269" r:id="rId27"/>
    <p:sldId id="283" r:id="rId28"/>
    <p:sldId id="284" r:id="rId29"/>
    <p:sldId id="285" r:id="rId30"/>
    <p:sldId id="286" r:id="rId31"/>
    <p:sldId id="287" r:id="rId32"/>
    <p:sldId id="288" r:id="rId33"/>
    <p:sldId id="271" r:id="rId34"/>
    <p:sldId id="305"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Abadi" panose="020B0604020104020204" pitchFamily="34" charset="0"/>
      <p:regular r:id="rId50"/>
    </p:embeddedFont>
    <p:embeddedFont>
      <p:font typeface="Comic Sans MS" panose="030F0702030302020204" pitchFamily="66" charset="0"/>
      <p:regular r:id="rId51"/>
      <p:bold r:id="rId52"/>
      <p:italic r:id="rId53"/>
      <p:boldItalic r:id="rId54"/>
    </p:embeddedFont>
    <p:embeddedFont>
      <p:font typeface="Ink Free" panose="03080402000500000000" pitchFamily="66" charset="0"/>
      <p:regular r:id="rId55"/>
    </p:embeddedFont>
    <p:embeddedFont>
      <p:font typeface="Roboto" panose="02000000000000000000" pitchFamily="2" charset="0"/>
      <p:regular r:id="rId56"/>
      <p:bold r:id="rId57"/>
      <p:italic r:id="rId58"/>
      <p:boldItalic r:id="rId59"/>
    </p:embeddedFont>
    <p:embeddedFont>
      <p:font typeface="Tempus Sans ITC" panose="04020404030D07020202" pitchFamily="82" charset="0"/>
      <p:regular r:id="rId60"/>
    </p:embeddedFont>
    <p:embeddedFont>
      <p:font typeface="Tw Cen MT Condensed" panose="020B0606020104020203" pitchFamily="34"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3DA3-8D09-403C-9082-037CCC7E3A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2E85F-2C01-B7CA-8BE2-39959DA23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2D43F-1AA1-F7E1-8ED9-BFF1916AF938}"/>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FB72C413-31BA-CA45-4A79-8C255C3C8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7E864-510D-D3F2-3061-8B547BB5206C}"/>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362879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541F-5622-7377-0CDA-0F52B677CF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B53AC-2BE4-F054-6A62-4082AE459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16744-95D9-D950-D451-117539778127}"/>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C431B2AF-C5AC-ED0E-2A6C-BCC6B787C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3EFB1-21A1-20E1-BF86-E077FABBEEA5}"/>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371996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BA34E-8B92-B1E0-8D68-CC030EF145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4AB843-36A5-5DA3-CF9F-8B34863520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3D3FD-7BA1-4DA9-93BF-5FF5C3859D89}"/>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08541A99-E169-E8BB-9596-84B96493A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97024-033C-E96E-5E80-DD577DDA62FC}"/>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5033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EAF4-48A2-A13A-B966-A2A3E4B00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666AA-BC20-CBD0-2933-2577BB725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7A8A5-D99A-9303-6A26-D3CDC81DC18E}"/>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15D28B6E-4BE0-6697-4CBF-BA6E9CF14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24874-BE6F-D101-A908-F32D02EE474E}"/>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324927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7C71-8876-B623-91CD-0FFA04B2E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B96E7-7EE2-6435-F471-3F9FE9838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1607B-958B-78F9-29D9-FB715F0632B4}"/>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6460E82E-7B76-3C12-DF36-421BE2994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933B2-EFF7-C41D-8247-A029A82280E1}"/>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300053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D758-8688-DD41-0C62-3435C9265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B92DF-C2A9-5A48-276D-B66F46EB3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B0CA14-6185-F7C7-F9BE-8C37FD69C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7CB68-60E9-1B33-088F-6D65E9D10B80}"/>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6" name="Footer Placeholder 5">
            <a:extLst>
              <a:ext uri="{FF2B5EF4-FFF2-40B4-BE49-F238E27FC236}">
                <a16:creationId xmlns:a16="http://schemas.microsoft.com/office/drawing/2014/main" id="{F196FBD8-AC88-0346-9873-0F1EFD82C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63DD9-8CC9-749E-E409-FAD58E247897}"/>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111091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46E6-1194-C3CA-0577-2BB986374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A4AA1-18DC-2110-970B-047274936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5D55C-D24C-D906-E0FC-87D6F5EC7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2BEB9-E182-580E-5B01-32A5ABD39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5A553-A2C2-5FA0-E71C-0E3E473BFF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1C666-8803-38E9-3880-A1F2E8D0A69A}"/>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8" name="Footer Placeholder 7">
            <a:extLst>
              <a:ext uri="{FF2B5EF4-FFF2-40B4-BE49-F238E27FC236}">
                <a16:creationId xmlns:a16="http://schemas.microsoft.com/office/drawing/2014/main" id="{F729F710-6464-AFC6-6715-13A634EDEC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C1A9E-AD0C-4B41-F531-DE54FD911837}"/>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426232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A6EE-6235-88C0-9262-20209EEE3C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97DF09-2A5D-BFB2-51DC-B687F8077838}"/>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4" name="Footer Placeholder 3">
            <a:extLst>
              <a:ext uri="{FF2B5EF4-FFF2-40B4-BE49-F238E27FC236}">
                <a16:creationId xmlns:a16="http://schemas.microsoft.com/office/drawing/2014/main" id="{51FD3E35-BD20-23B9-CC82-2ECC173BDA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F9C89E-0587-BD70-3E0F-0D253AE06109}"/>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277531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CE63B-1D56-813E-CB4C-BE56E6CE8A71}"/>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3" name="Footer Placeholder 2">
            <a:extLst>
              <a:ext uri="{FF2B5EF4-FFF2-40B4-BE49-F238E27FC236}">
                <a16:creationId xmlns:a16="http://schemas.microsoft.com/office/drawing/2014/main" id="{1C93712C-53A9-66D0-FB72-25E2DD6083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56871-63D9-BD8D-6AF8-6315CE26C4D1}"/>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146013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2EE5-F16A-BDCD-C5CC-130B66FA3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1356CA-C2AB-E81C-0857-49B28AEFD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3008E-8826-F9E8-E2E6-A383DF9C2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1AE69-2886-3657-D523-0B00840CA733}"/>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6" name="Footer Placeholder 5">
            <a:extLst>
              <a:ext uri="{FF2B5EF4-FFF2-40B4-BE49-F238E27FC236}">
                <a16:creationId xmlns:a16="http://schemas.microsoft.com/office/drawing/2014/main" id="{5C5E3C5F-33B9-219F-EF9C-8C4A91A80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99383-31F0-56D9-CFE8-66F3DBF65058}"/>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15907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64A7-A794-5C22-5A27-39090723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3965A-66E6-88FB-78E7-22C9F8EDD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FF02A9-C96F-A037-FD7A-0B8AC592A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05123-5633-A1AC-262A-E4D1F4360790}"/>
              </a:ext>
            </a:extLst>
          </p:cNvPr>
          <p:cNvSpPr>
            <a:spLocks noGrp="1"/>
          </p:cNvSpPr>
          <p:nvPr>
            <p:ph type="dt" sz="half" idx="10"/>
          </p:nvPr>
        </p:nvSpPr>
        <p:spPr/>
        <p:txBody>
          <a:bodyPr/>
          <a:lstStyle/>
          <a:p>
            <a:fld id="{5C12C837-7E51-4814-8F9B-6E2B19EECFD4}" type="datetimeFigureOut">
              <a:rPr lang="en-US" smtClean="0"/>
              <a:t>1/21/2024</a:t>
            </a:fld>
            <a:endParaRPr lang="en-US"/>
          </a:p>
        </p:txBody>
      </p:sp>
      <p:sp>
        <p:nvSpPr>
          <p:cNvPr id="6" name="Footer Placeholder 5">
            <a:extLst>
              <a:ext uri="{FF2B5EF4-FFF2-40B4-BE49-F238E27FC236}">
                <a16:creationId xmlns:a16="http://schemas.microsoft.com/office/drawing/2014/main" id="{5EAA1A32-BE10-0987-1928-486B0FA71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855FF-A0BB-EF15-244F-920C0A9946BE}"/>
              </a:ext>
            </a:extLst>
          </p:cNvPr>
          <p:cNvSpPr>
            <a:spLocks noGrp="1"/>
          </p:cNvSpPr>
          <p:nvPr>
            <p:ph type="sldNum" sz="quarter" idx="12"/>
          </p:nvPr>
        </p:nvSpPr>
        <p:spPr/>
        <p:txBody>
          <a:bodyPr/>
          <a:lstStyle/>
          <a:p>
            <a:fld id="{DB87848F-0482-416E-9DAA-2132B78E60C6}" type="slidenum">
              <a:rPr lang="en-US" smtClean="0"/>
              <a:t>‹#›</a:t>
            </a:fld>
            <a:endParaRPr lang="en-US"/>
          </a:p>
        </p:txBody>
      </p:sp>
    </p:spTree>
    <p:extLst>
      <p:ext uri="{BB962C8B-B14F-4D97-AF65-F5344CB8AC3E}">
        <p14:creationId xmlns:p14="http://schemas.microsoft.com/office/powerpoint/2010/main" val="419112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2DC8D-E48A-A195-7577-2B66E646D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C1D7-C1A4-B964-2433-7E1CE3629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7E401-BB40-9724-C781-978AEB51E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2C837-7E51-4814-8F9B-6E2B19EECFD4}" type="datetimeFigureOut">
              <a:rPr lang="en-US" smtClean="0"/>
              <a:t>1/21/2024</a:t>
            </a:fld>
            <a:endParaRPr lang="en-US"/>
          </a:p>
        </p:txBody>
      </p:sp>
      <p:sp>
        <p:nvSpPr>
          <p:cNvPr id="5" name="Footer Placeholder 4">
            <a:extLst>
              <a:ext uri="{FF2B5EF4-FFF2-40B4-BE49-F238E27FC236}">
                <a16:creationId xmlns:a16="http://schemas.microsoft.com/office/drawing/2014/main" id="{EF2796EC-7D2C-9C57-37B6-888739B42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F1F55-24E2-B0FD-34F8-80A86C215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7848F-0482-416E-9DAA-2132B78E60C6}" type="slidenum">
              <a:rPr lang="en-US" smtClean="0"/>
              <a:t>‹#›</a:t>
            </a:fld>
            <a:endParaRPr lang="en-US"/>
          </a:p>
        </p:txBody>
      </p:sp>
    </p:spTree>
    <p:extLst>
      <p:ext uri="{BB962C8B-B14F-4D97-AF65-F5344CB8AC3E}">
        <p14:creationId xmlns:p14="http://schemas.microsoft.com/office/powerpoint/2010/main" val="415542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gi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gif"/><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E204B6-B630-7587-8FCE-041285BFF858}"/>
              </a:ext>
            </a:extLst>
          </p:cNvPr>
          <p:cNvGrpSpPr/>
          <p:nvPr/>
        </p:nvGrpSpPr>
        <p:grpSpPr>
          <a:xfrm>
            <a:off x="0" y="-1"/>
            <a:ext cx="12192000" cy="6858001"/>
            <a:chOff x="0" y="-1"/>
            <a:chExt cx="12192000" cy="6858001"/>
          </a:xfrm>
        </p:grpSpPr>
        <p:pic>
          <p:nvPicPr>
            <p:cNvPr id="5" name="Picture 4">
              <a:extLst>
                <a:ext uri="{FF2B5EF4-FFF2-40B4-BE49-F238E27FC236}">
                  <a16:creationId xmlns:a16="http://schemas.microsoft.com/office/drawing/2014/main" id="{75BB0604-2218-641C-7C40-BABF4D54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6" name="Picture 5">
              <a:extLst>
                <a:ext uri="{FF2B5EF4-FFF2-40B4-BE49-F238E27FC236}">
                  <a16:creationId xmlns:a16="http://schemas.microsoft.com/office/drawing/2014/main" id="{CD68847F-F570-BBA2-4A0A-52453DBD5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7" name="TextBox 6">
            <a:extLst>
              <a:ext uri="{FF2B5EF4-FFF2-40B4-BE49-F238E27FC236}">
                <a16:creationId xmlns:a16="http://schemas.microsoft.com/office/drawing/2014/main" id="{B0B6230A-1E54-B1D8-EDBF-7CF4AE9E820B}"/>
              </a:ext>
            </a:extLst>
          </p:cNvPr>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Helaman 13-16</a:t>
            </a:r>
          </a:p>
        </p:txBody>
      </p:sp>
      <p:grpSp>
        <p:nvGrpSpPr>
          <p:cNvPr id="8" name="Group 7">
            <a:extLst>
              <a:ext uri="{FF2B5EF4-FFF2-40B4-BE49-F238E27FC236}">
                <a16:creationId xmlns:a16="http://schemas.microsoft.com/office/drawing/2014/main" id="{D4289C10-07D0-C9E8-1303-1A9963482162}"/>
              </a:ext>
            </a:extLst>
          </p:cNvPr>
          <p:cNvGrpSpPr/>
          <p:nvPr/>
        </p:nvGrpSpPr>
        <p:grpSpPr>
          <a:xfrm>
            <a:off x="4446165" y="1225381"/>
            <a:ext cx="2977914" cy="4586486"/>
            <a:chOff x="1196274" y="1828800"/>
            <a:chExt cx="2721133" cy="4191000"/>
          </a:xfrm>
        </p:grpSpPr>
        <p:sp>
          <p:nvSpPr>
            <p:cNvPr id="9" name="Oval 8">
              <a:extLst>
                <a:ext uri="{FF2B5EF4-FFF2-40B4-BE49-F238E27FC236}">
                  <a16:creationId xmlns:a16="http://schemas.microsoft.com/office/drawing/2014/main" id="{458E8587-24B2-1E3D-F5E9-AC04370B8072}"/>
                </a:ext>
              </a:extLst>
            </p:cNvPr>
            <p:cNvSpPr/>
            <p:nvPr/>
          </p:nvSpPr>
          <p:spPr>
            <a:xfrm>
              <a:off x="1905000" y="5644074"/>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1635FA-407B-87F7-69AB-56CF3D6CCEC9}"/>
                </a:ext>
              </a:extLst>
            </p:cNvPr>
            <p:cNvSpPr/>
            <p:nvPr/>
          </p:nvSpPr>
          <p:spPr>
            <a:xfrm>
              <a:off x="2743200" y="5644074"/>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10AE3F-3551-BDEF-E2DA-17A2E478D930}"/>
                </a:ext>
              </a:extLst>
            </p:cNvPr>
            <p:cNvSpPr/>
            <p:nvPr/>
          </p:nvSpPr>
          <p:spPr>
            <a:xfrm rot="20046727">
              <a:off x="3212557" y="2821522"/>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C14CA1-794F-8048-A62C-377B4D37F96C}"/>
                </a:ext>
              </a:extLst>
            </p:cNvPr>
            <p:cNvSpPr/>
            <p:nvPr/>
          </p:nvSpPr>
          <p:spPr>
            <a:xfrm rot="1204673">
              <a:off x="1196274" y="2829434"/>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F9C37C06-0978-12F8-76C3-720996770C47}"/>
                </a:ext>
              </a:extLst>
            </p:cNvPr>
            <p:cNvSpPr/>
            <p:nvPr/>
          </p:nvSpPr>
          <p:spPr>
            <a:xfrm rot="18602443">
              <a:off x="1662655" y="2771273"/>
              <a:ext cx="715537" cy="1083407"/>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21125A61-7681-E9E6-A316-1516C1C054E7}"/>
                </a:ext>
              </a:extLst>
            </p:cNvPr>
            <p:cNvSpPr/>
            <p:nvPr/>
          </p:nvSpPr>
          <p:spPr>
            <a:xfrm rot="3308327">
              <a:off x="2758282" y="2769300"/>
              <a:ext cx="715537" cy="980061"/>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00122E24-470B-1A07-BB25-F07EF70C391B}"/>
                </a:ext>
              </a:extLst>
            </p:cNvPr>
            <p:cNvSpPr/>
            <p:nvPr/>
          </p:nvSpPr>
          <p:spPr>
            <a:xfrm>
              <a:off x="1981200" y="3048000"/>
              <a:ext cx="1219200" cy="1734670"/>
            </a:xfrm>
            <a:prstGeom prst="trapezoid">
              <a:avLst>
                <a:gd name="adj" fmla="val 23562"/>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a:extLst>
                <a:ext uri="{FF2B5EF4-FFF2-40B4-BE49-F238E27FC236}">
                  <a16:creationId xmlns:a16="http://schemas.microsoft.com/office/drawing/2014/main" id="{FFDB21BA-6C04-E21F-A5BA-74EE80AD2883}"/>
                </a:ext>
              </a:extLst>
            </p:cNvPr>
            <p:cNvSpPr/>
            <p:nvPr/>
          </p:nvSpPr>
          <p:spPr>
            <a:xfrm rot="11545809">
              <a:off x="1890674" y="4793001"/>
              <a:ext cx="772039"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A6214A18-C169-01FD-A72C-15613F0869A1}"/>
                </a:ext>
              </a:extLst>
            </p:cNvPr>
            <p:cNvSpPr/>
            <p:nvPr/>
          </p:nvSpPr>
          <p:spPr>
            <a:xfrm rot="10196762">
              <a:off x="2551884" y="4783896"/>
              <a:ext cx="722931"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evron 17">
              <a:extLst>
                <a:ext uri="{FF2B5EF4-FFF2-40B4-BE49-F238E27FC236}">
                  <a16:creationId xmlns:a16="http://schemas.microsoft.com/office/drawing/2014/main" id="{ABA25055-BF41-2607-2822-16B5280DE123}"/>
                </a:ext>
              </a:extLst>
            </p:cNvPr>
            <p:cNvSpPr/>
            <p:nvPr/>
          </p:nvSpPr>
          <p:spPr>
            <a:xfrm rot="5400000">
              <a:off x="2211044" y="3150174"/>
              <a:ext cx="715537" cy="649940"/>
            </a:xfrm>
            <a:prstGeom prst="chevron">
              <a:avLst>
                <a:gd name="adj" fmla="val 914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a:extLst>
                <a:ext uri="{FF2B5EF4-FFF2-40B4-BE49-F238E27FC236}">
                  <a16:creationId xmlns:a16="http://schemas.microsoft.com/office/drawing/2014/main" id="{A5167BE7-7CA8-22DE-EDED-7ADF71EB6A48}"/>
                </a:ext>
              </a:extLst>
            </p:cNvPr>
            <p:cNvSpPr/>
            <p:nvPr/>
          </p:nvSpPr>
          <p:spPr>
            <a:xfrm rot="10800000">
              <a:off x="2268070" y="2922494"/>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E88321-A296-7A38-A954-036DF1DA6918}"/>
                </a:ext>
              </a:extLst>
            </p:cNvPr>
            <p:cNvSpPr/>
            <p:nvPr/>
          </p:nvSpPr>
          <p:spPr>
            <a:xfrm>
              <a:off x="2112169" y="1931020"/>
              <a:ext cx="881063" cy="14310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612B09F0-ABE7-4583-88E2-204A63565532}"/>
                </a:ext>
              </a:extLst>
            </p:cNvPr>
            <p:cNvSpPr/>
            <p:nvPr/>
          </p:nvSpPr>
          <p:spPr>
            <a:xfrm rot="18173890">
              <a:off x="1666402"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4EC4A0EB-6740-92E4-5811-4F34028E07A3}"/>
                </a:ext>
              </a:extLst>
            </p:cNvPr>
            <p:cNvSpPr/>
            <p:nvPr/>
          </p:nvSpPr>
          <p:spPr>
            <a:xfrm rot="3426110" flipH="1">
              <a:off x="2635570"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F1F53C83-53D8-6313-6163-B5B87A4E9B16}"/>
                </a:ext>
              </a:extLst>
            </p:cNvPr>
            <p:cNvSpPr/>
            <p:nvPr/>
          </p:nvSpPr>
          <p:spPr>
            <a:xfrm>
              <a:off x="2024063" y="182880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62BF627B-A2F6-9634-4042-E680C83D6934}"/>
                </a:ext>
              </a:extLst>
            </p:cNvPr>
            <p:cNvSpPr/>
            <p:nvPr/>
          </p:nvSpPr>
          <p:spPr>
            <a:xfrm>
              <a:off x="1981200" y="4648200"/>
              <a:ext cx="1233488" cy="204439"/>
            </a:xfrm>
            <a:prstGeom prst="roundRect">
              <a:avLst>
                <a:gd name="adj" fmla="val 2176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8851B2F-24FD-E1F9-1B60-841EC2170915}"/>
                </a:ext>
              </a:extLst>
            </p:cNvPr>
            <p:cNvGrpSpPr/>
            <p:nvPr/>
          </p:nvGrpSpPr>
          <p:grpSpPr>
            <a:xfrm>
              <a:off x="1905000" y="2133600"/>
              <a:ext cx="1295400" cy="228600"/>
              <a:chOff x="4267200" y="3733800"/>
              <a:chExt cx="1981200" cy="1524000"/>
            </a:xfrm>
          </p:grpSpPr>
          <p:sp>
            <p:nvSpPr>
              <p:cNvPr id="41" name="Rectangle 40">
                <a:extLst>
                  <a:ext uri="{FF2B5EF4-FFF2-40B4-BE49-F238E27FC236}">
                    <a16:creationId xmlns:a16="http://schemas.microsoft.com/office/drawing/2014/main" id="{35197101-4913-B177-F4E8-440174E7CEE4}"/>
                  </a:ext>
                </a:extLst>
              </p:cNvPr>
              <p:cNvSpPr/>
              <p:nvPr/>
            </p:nvSpPr>
            <p:spPr>
              <a:xfrm>
                <a:off x="4267200" y="3733800"/>
                <a:ext cx="1981200" cy="15240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77433E0-8A22-0ADA-C258-BB0706F6052F}"/>
                  </a:ext>
                </a:extLst>
              </p:cNvPr>
              <p:cNvGrpSpPr/>
              <p:nvPr/>
            </p:nvGrpSpPr>
            <p:grpSpPr>
              <a:xfrm>
                <a:off x="4438482" y="3818965"/>
                <a:ext cx="1706545" cy="1362635"/>
                <a:chOff x="4438482" y="3818965"/>
                <a:chExt cx="1706545" cy="1362635"/>
              </a:xfrm>
            </p:grpSpPr>
            <p:grpSp>
              <p:nvGrpSpPr>
                <p:cNvPr id="43" name="Group 42">
                  <a:extLst>
                    <a:ext uri="{FF2B5EF4-FFF2-40B4-BE49-F238E27FC236}">
                      <a16:creationId xmlns:a16="http://schemas.microsoft.com/office/drawing/2014/main" id="{384D9538-C5D7-AFC4-CFCA-06AF3A3F3F89}"/>
                    </a:ext>
                  </a:extLst>
                </p:cNvPr>
                <p:cNvGrpSpPr/>
                <p:nvPr/>
              </p:nvGrpSpPr>
              <p:grpSpPr>
                <a:xfrm>
                  <a:off x="4438482" y="4052314"/>
                  <a:ext cx="536650" cy="863189"/>
                  <a:chOff x="4438482" y="4052314"/>
                  <a:chExt cx="536650" cy="863189"/>
                </a:xfrm>
              </p:grpSpPr>
              <p:sp>
                <p:nvSpPr>
                  <p:cNvPr id="54" name="Chevron 24">
                    <a:extLst>
                      <a:ext uri="{FF2B5EF4-FFF2-40B4-BE49-F238E27FC236}">
                        <a16:creationId xmlns:a16="http://schemas.microsoft.com/office/drawing/2014/main" id="{CCFC293A-127B-4BAA-CBCF-8AFFD7D34EC2}"/>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25">
                    <a:extLst>
                      <a:ext uri="{FF2B5EF4-FFF2-40B4-BE49-F238E27FC236}">
                        <a16:creationId xmlns:a16="http://schemas.microsoft.com/office/drawing/2014/main" id="{7A2AB92F-27DD-A187-2E38-FB2CE2A3400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a:extLst>
                    <a:ext uri="{FF2B5EF4-FFF2-40B4-BE49-F238E27FC236}">
                      <a16:creationId xmlns:a16="http://schemas.microsoft.com/office/drawing/2014/main" id="{2F402DE2-1022-90EC-2AAC-57517298FBBC}"/>
                    </a:ext>
                  </a:extLst>
                </p:cNvPr>
                <p:cNvGrpSpPr/>
                <p:nvPr/>
              </p:nvGrpSpPr>
              <p:grpSpPr>
                <a:xfrm>
                  <a:off x="5025671" y="4043350"/>
                  <a:ext cx="536650" cy="863189"/>
                  <a:chOff x="4438482" y="4052314"/>
                  <a:chExt cx="536650" cy="863189"/>
                </a:xfrm>
              </p:grpSpPr>
              <p:sp>
                <p:nvSpPr>
                  <p:cNvPr id="52" name="Chevron 28">
                    <a:extLst>
                      <a:ext uri="{FF2B5EF4-FFF2-40B4-BE49-F238E27FC236}">
                        <a16:creationId xmlns:a16="http://schemas.microsoft.com/office/drawing/2014/main" id="{DC8C18C9-841A-B96B-1D72-4995878185AA}"/>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29">
                    <a:extLst>
                      <a:ext uri="{FF2B5EF4-FFF2-40B4-BE49-F238E27FC236}">
                        <a16:creationId xmlns:a16="http://schemas.microsoft.com/office/drawing/2014/main" id="{DF10E63A-2A61-AAB0-B095-42E116F2296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a:extLst>
                    <a:ext uri="{FF2B5EF4-FFF2-40B4-BE49-F238E27FC236}">
                      <a16:creationId xmlns:a16="http://schemas.microsoft.com/office/drawing/2014/main" id="{874237F4-2D88-AD99-C709-99B0C6E35241}"/>
                    </a:ext>
                  </a:extLst>
                </p:cNvPr>
                <p:cNvGrpSpPr/>
                <p:nvPr/>
              </p:nvGrpSpPr>
              <p:grpSpPr>
                <a:xfrm>
                  <a:off x="5608377" y="4038867"/>
                  <a:ext cx="536650" cy="863189"/>
                  <a:chOff x="4438482" y="4052314"/>
                  <a:chExt cx="536650" cy="863189"/>
                </a:xfrm>
              </p:grpSpPr>
              <p:sp>
                <p:nvSpPr>
                  <p:cNvPr id="50" name="Chevron 31">
                    <a:extLst>
                      <a:ext uri="{FF2B5EF4-FFF2-40B4-BE49-F238E27FC236}">
                        <a16:creationId xmlns:a16="http://schemas.microsoft.com/office/drawing/2014/main" id="{71646A8B-63E2-1FB3-24D7-F4CA4E6AB3CD}"/>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32">
                    <a:extLst>
                      <a:ext uri="{FF2B5EF4-FFF2-40B4-BE49-F238E27FC236}">
                        <a16:creationId xmlns:a16="http://schemas.microsoft.com/office/drawing/2014/main" id="{D1065440-BF1A-5BE4-E34F-4F62DB41489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Diamond 45">
                  <a:extLst>
                    <a:ext uri="{FF2B5EF4-FFF2-40B4-BE49-F238E27FC236}">
                      <a16:creationId xmlns:a16="http://schemas.microsoft.com/office/drawing/2014/main" id="{22CB49D5-8526-0EA7-8EA9-DF3A073B5099}"/>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02E40110-054E-38AC-13BF-BC706265FF6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7F4E2AFF-DA76-27DA-1F6F-7F8A3978BCDE}"/>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69DBF86C-39C1-CE64-8FB4-18959767320D}"/>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37">
              <a:extLst>
                <a:ext uri="{FF2B5EF4-FFF2-40B4-BE49-F238E27FC236}">
                  <a16:creationId xmlns:a16="http://schemas.microsoft.com/office/drawing/2014/main" id="{3E6B7D6E-B5B6-10C5-7E62-C961054A92A7}"/>
                </a:ext>
              </a:extLst>
            </p:cNvPr>
            <p:cNvGrpSpPr/>
            <p:nvPr/>
          </p:nvGrpSpPr>
          <p:grpSpPr>
            <a:xfrm>
              <a:off x="1981200" y="4648200"/>
              <a:ext cx="1219200" cy="228600"/>
              <a:chOff x="4438482" y="3818965"/>
              <a:chExt cx="1706545" cy="1362635"/>
            </a:xfrm>
          </p:grpSpPr>
          <p:grpSp>
            <p:nvGrpSpPr>
              <p:cNvPr id="28" name="Group 26">
                <a:extLst>
                  <a:ext uri="{FF2B5EF4-FFF2-40B4-BE49-F238E27FC236}">
                    <a16:creationId xmlns:a16="http://schemas.microsoft.com/office/drawing/2014/main" id="{DC2FE7AD-7636-D100-A04F-CB2624A5CB5B}"/>
                  </a:ext>
                </a:extLst>
              </p:cNvPr>
              <p:cNvGrpSpPr/>
              <p:nvPr/>
            </p:nvGrpSpPr>
            <p:grpSpPr>
              <a:xfrm>
                <a:off x="4438482" y="4052314"/>
                <a:ext cx="536650" cy="863189"/>
                <a:chOff x="4438482" y="4052314"/>
                <a:chExt cx="536650" cy="863189"/>
              </a:xfrm>
            </p:grpSpPr>
            <p:sp>
              <p:nvSpPr>
                <p:cNvPr id="39" name="Chevron 53">
                  <a:extLst>
                    <a:ext uri="{FF2B5EF4-FFF2-40B4-BE49-F238E27FC236}">
                      <a16:creationId xmlns:a16="http://schemas.microsoft.com/office/drawing/2014/main" id="{B6DC1A1F-FADE-4509-3922-03E21C975664}"/>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54">
                  <a:extLst>
                    <a:ext uri="{FF2B5EF4-FFF2-40B4-BE49-F238E27FC236}">
                      <a16:creationId xmlns:a16="http://schemas.microsoft.com/office/drawing/2014/main" id="{12BA7744-CE15-5047-FB3E-0E76AF6889F8}"/>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7">
                <a:extLst>
                  <a:ext uri="{FF2B5EF4-FFF2-40B4-BE49-F238E27FC236}">
                    <a16:creationId xmlns:a16="http://schemas.microsoft.com/office/drawing/2014/main" id="{B8706834-477C-F60B-ED53-86607164C84E}"/>
                  </a:ext>
                </a:extLst>
              </p:cNvPr>
              <p:cNvGrpSpPr/>
              <p:nvPr/>
            </p:nvGrpSpPr>
            <p:grpSpPr>
              <a:xfrm>
                <a:off x="5025671" y="4043350"/>
                <a:ext cx="536650" cy="863189"/>
                <a:chOff x="4438482" y="4052314"/>
                <a:chExt cx="536650" cy="863189"/>
              </a:xfrm>
            </p:grpSpPr>
            <p:sp>
              <p:nvSpPr>
                <p:cNvPr id="37" name="Chevron 51">
                  <a:extLst>
                    <a:ext uri="{FF2B5EF4-FFF2-40B4-BE49-F238E27FC236}">
                      <a16:creationId xmlns:a16="http://schemas.microsoft.com/office/drawing/2014/main" id="{107ED8FD-A60D-F16A-4840-5CA456E9B651}"/>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52">
                  <a:extLst>
                    <a:ext uri="{FF2B5EF4-FFF2-40B4-BE49-F238E27FC236}">
                      <a16:creationId xmlns:a16="http://schemas.microsoft.com/office/drawing/2014/main" id="{4EE95205-A93F-9BF7-A018-B1F1B320B24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30">
                <a:extLst>
                  <a:ext uri="{FF2B5EF4-FFF2-40B4-BE49-F238E27FC236}">
                    <a16:creationId xmlns:a16="http://schemas.microsoft.com/office/drawing/2014/main" id="{0C122FEC-6D53-7781-8832-4BFE824C3A66}"/>
                  </a:ext>
                </a:extLst>
              </p:cNvPr>
              <p:cNvGrpSpPr/>
              <p:nvPr/>
            </p:nvGrpSpPr>
            <p:grpSpPr>
              <a:xfrm>
                <a:off x="5608377" y="4038867"/>
                <a:ext cx="536650" cy="863189"/>
                <a:chOff x="4438482" y="4052314"/>
                <a:chExt cx="536650" cy="863189"/>
              </a:xfrm>
            </p:grpSpPr>
            <p:sp>
              <p:nvSpPr>
                <p:cNvPr id="35" name="Chevron 49">
                  <a:extLst>
                    <a:ext uri="{FF2B5EF4-FFF2-40B4-BE49-F238E27FC236}">
                      <a16:creationId xmlns:a16="http://schemas.microsoft.com/office/drawing/2014/main" id="{F36DB672-4464-C4B7-0B10-DCBCA6CE6100}"/>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50">
                  <a:extLst>
                    <a:ext uri="{FF2B5EF4-FFF2-40B4-BE49-F238E27FC236}">
                      <a16:creationId xmlns:a16="http://schemas.microsoft.com/office/drawing/2014/main" id="{B3B8E06F-2E78-358B-AD95-B8A39BAD993C}"/>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Diamond 30">
                <a:extLst>
                  <a:ext uri="{FF2B5EF4-FFF2-40B4-BE49-F238E27FC236}">
                    <a16:creationId xmlns:a16="http://schemas.microsoft.com/office/drawing/2014/main" id="{C2775037-1AF6-71E2-593A-B3F4E4017310}"/>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60EF842-8DA8-BD86-B451-3714C835753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6907C1E8-9B9C-953E-8EDD-1C7B177AE85F}"/>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AED2D629-5EA8-06C3-9801-AE93FA79EDC4}"/>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mond 26">
              <a:extLst>
                <a:ext uri="{FF2B5EF4-FFF2-40B4-BE49-F238E27FC236}">
                  <a16:creationId xmlns:a16="http://schemas.microsoft.com/office/drawing/2014/main" id="{31628172-364D-A0A3-98B1-9C9EC0997DF9}"/>
                </a:ext>
              </a:extLst>
            </p:cNvPr>
            <p:cNvSpPr/>
            <p:nvPr/>
          </p:nvSpPr>
          <p:spPr>
            <a:xfrm>
              <a:off x="2421457" y="3767675"/>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615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F04816-B382-4F77-8D92-FD277418A12F}"/>
              </a:ext>
            </a:extLst>
          </p:cNvPr>
          <p:cNvGrpSpPr/>
          <p:nvPr/>
        </p:nvGrpSpPr>
        <p:grpSpPr>
          <a:xfrm>
            <a:off x="0" y="-1"/>
            <a:ext cx="12192000" cy="6858001"/>
            <a:chOff x="0" y="-1"/>
            <a:chExt cx="12192000" cy="6858001"/>
          </a:xfrm>
        </p:grpSpPr>
        <p:pic>
          <p:nvPicPr>
            <p:cNvPr id="10" name="Picture 9">
              <a:extLst>
                <a:ext uri="{FF2B5EF4-FFF2-40B4-BE49-F238E27FC236}">
                  <a16:creationId xmlns:a16="http://schemas.microsoft.com/office/drawing/2014/main" id="{1EEC6E68-64EC-4153-87CB-1F471A80A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1" name="Picture 10">
              <a:extLst>
                <a:ext uri="{FF2B5EF4-FFF2-40B4-BE49-F238E27FC236}">
                  <a16:creationId xmlns:a16="http://schemas.microsoft.com/office/drawing/2014/main" id="{03B506C4-061F-4988-B110-4F0AC2857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11660" y="6488668"/>
            <a:ext cx="3124200" cy="369332"/>
          </a:xfrm>
          <a:prstGeom prst="rect">
            <a:avLst/>
          </a:prstGeom>
          <a:noFill/>
        </p:spPr>
        <p:txBody>
          <a:bodyPr wrap="square" rtlCol="0">
            <a:spAutoFit/>
          </a:bodyPr>
          <a:lstStyle/>
          <a:p>
            <a:r>
              <a:rPr lang="en-US" dirty="0">
                <a:solidFill>
                  <a:schemeClr val="bg1"/>
                </a:solidFill>
              </a:rPr>
              <a:t>Helaman 13:27</a:t>
            </a:r>
          </a:p>
        </p:txBody>
      </p:sp>
      <p:sp>
        <p:nvSpPr>
          <p:cNvPr id="49" name="Rectangle 48"/>
          <p:cNvSpPr/>
          <p:nvPr/>
        </p:nvSpPr>
        <p:spPr>
          <a:xfrm>
            <a:off x="1676400" y="457201"/>
            <a:ext cx="7086600" cy="5078313"/>
          </a:xfrm>
          <a:prstGeom prst="rect">
            <a:avLst/>
          </a:prstGeom>
        </p:spPr>
        <p:txBody>
          <a:bodyPr wrap="square">
            <a:spAutoFit/>
          </a:bodyPr>
          <a:lstStyle/>
          <a:p>
            <a:pPr fontAlgn="base"/>
            <a:r>
              <a:rPr lang="en-US" dirty="0">
                <a:solidFill>
                  <a:schemeClr val="bg1"/>
                </a:solidFill>
              </a:rPr>
              <a:t>“My dear brothers and sisters, please pay attention to those things that the leaders of the Church have taught. …</a:t>
            </a:r>
          </a:p>
          <a:p>
            <a:pPr fontAlgn="base"/>
            <a:endParaRPr lang="en-US" dirty="0">
              <a:solidFill>
                <a:schemeClr val="bg1"/>
              </a:solidFill>
            </a:endParaRPr>
          </a:p>
          <a:p>
            <a:pPr fontAlgn="base"/>
            <a:r>
              <a:rPr lang="en-US" dirty="0">
                <a:solidFill>
                  <a:schemeClr val="bg1"/>
                </a:solidFill>
              </a:rPr>
              <a:t>Apply the teachings that will help you and your family. Let all of us, regardless of our family circumstances, bring into our homes the teachings of the prophets and the apostles to strengthen our relationships with each other and with our Father in Heaven and with the Lord Jesus Christ. </a:t>
            </a:r>
          </a:p>
          <a:p>
            <a:pPr fontAlgn="base"/>
            <a:endParaRPr lang="en-US" dirty="0">
              <a:solidFill>
                <a:schemeClr val="bg1"/>
              </a:solidFill>
            </a:endParaRPr>
          </a:p>
          <a:p>
            <a:pPr fontAlgn="base"/>
            <a:r>
              <a:rPr lang="en-US" dirty="0">
                <a:solidFill>
                  <a:schemeClr val="bg1"/>
                </a:solidFill>
              </a:rPr>
              <a:t>I promise you in the name of the Lord that if you will listen not just with your ears but also with your heart, the Holy Ghost will manifest the truth unto you of the messages delivered by [the President of the Church], his counselors, the Apostles, and other leaders of the Church. </a:t>
            </a:r>
          </a:p>
          <a:p>
            <a:pPr fontAlgn="base"/>
            <a:endParaRPr lang="en-US" dirty="0">
              <a:solidFill>
                <a:schemeClr val="bg1"/>
              </a:solidFill>
            </a:endParaRPr>
          </a:p>
          <a:p>
            <a:pPr fontAlgn="base"/>
            <a:r>
              <a:rPr lang="en-US" dirty="0">
                <a:solidFill>
                  <a:schemeClr val="bg1"/>
                </a:solidFill>
              </a:rPr>
              <a:t>The Spirit will prompt you to know what you should do as individuals and as families in order to follow our counsel, that your testimonies might be strengthened and that you might have peace and joy.”</a:t>
            </a:r>
          </a:p>
          <a:p>
            <a:pPr fontAlgn="base"/>
            <a:r>
              <a:rPr lang="en-US" dirty="0">
                <a:solidFill>
                  <a:schemeClr val="bg1"/>
                </a:solidFill>
              </a:rPr>
              <a:t>Elder M. Russell Ballard</a:t>
            </a:r>
          </a:p>
        </p:txBody>
      </p:sp>
      <p:grpSp>
        <p:nvGrpSpPr>
          <p:cNvPr id="17" name="Group 16"/>
          <p:cNvGrpSpPr/>
          <p:nvPr/>
        </p:nvGrpSpPr>
        <p:grpSpPr>
          <a:xfrm>
            <a:off x="10721163" y="4267200"/>
            <a:ext cx="1219200" cy="2590800"/>
            <a:chOff x="7315200" y="4267200"/>
            <a:chExt cx="1219200" cy="2590800"/>
          </a:xfrm>
        </p:grpSpPr>
        <p:sp>
          <p:nvSpPr>
            <p:cNvPr id="14" name="Rectangle 13"/>
            <p:cNvSpPr/>
            <p:nvPr/>
          </p:nvSpPr>
          <p:spPr>
            <a:xfrm>
              <a:off x="7772400" y="5181600"/>
              <a:ext cx="304800" cy="16764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 russell ballard.jpg"/>
            <p:cNvPicPr>
              <a:picLocks noChangeAspect="1"/>
            </p:cNvPicPr>
            <p:nvPr/>
          </p:nvPicPr>
          <p:blipFill>
            <a:blip r:embed="rId4" cstate="print"/>
            <a:stretch>
              <a:fillRect/>
            </a:stretch>
          </p:blipFill>
          <p:spPr>
            <a:xfrm>
              <a:off x="7315200" y="4267200"/>
              <a:ext cx="1219200" cy="1524000"/>
            </a:xfrm>
            <a:prstGeom prst="rect">
              <a:avLst/>
            </a:prstGeom>
          </p:spPr>
        </p:pic>
      </p:grpSp>
    </p:spTree>
    <p:extLst>
      <p:ext uri="{BB962C8B-B14F-4D97-AF65-F5344CB8AC3E}">
        <p14:creationId xmlns:p14="http://schemas.microsoft.com/office/powerpoint/2010/main" val="12657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9">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3AA1B4-27F1-443C-854C-39B04BEAAEF7}"/>
              </a:ext>
            </a:extLst>
          </p:cNvPr>
          <p:cNvGrpSpPr/>
          <p:nvPr/>
        </p:nvGrpSpPr>
        <p:grpSpPr>
          <a:xfrm>
            <a:off x="0" y="-1"/>
            <a:ext cx="12192000" cy="6858001"/>
            <a:chOff x="0" y="-1"/>
            <a:chExt cx="12192000" cy="6858001"/>
          </a:xfrm>
        </p:grpSpPr>
        <p:pic>
          <p:nvPicPr>
            <p:cNvPr id="14" name="Picture 13">
              <a:extLst>
                <a:ext uri="{FF2B5EF4-FFF2-40B4-BE49-F238E27FC236}">
                  <a16:creationId xmlns:a16="http://schemas.microsoft.com/office/drawing/2014/main" id="{BB76FAF5-8F8C-4B23-B2FF-57F6F2D79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5" name="Picture 14">
              <a:extLst>
                <a:ext uri="{FF2B5EF4-FFF2-40B4-BE49-F238E27FC236}">
                  <a16:creationId xmlns:a16="http://schemas.microsoft.com/office/drawing/2014/main" id="{A9AF08BB-894B-4C6B-97B4-D46A92B56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47873" y="6488668"/>
            <a:ext cx="3124200" cy="369332"/>
          </a:xfrm>
          <a:prstGeom prst="rect">
            <a:avLst/>
          </a:prstGeom>
          <a:noFill/>
        </p:spPr>
        <p:txBody>
          <a:bodyPr wrap="square" rtlCol="0">
            <a:spAutoFit/>
          </a:bodyPr>
          <a:lstStyle/>
          <a:p>
            <a:r>
              <a:rPr lang="en-US" dirty="0">
                <a:solidFill>
                  <a:schemeClr val="bg1"/>
                </a:solidFill>
              </a:rPr>
              <a:t>Helaman 13:17-23</a:t>
            </a:r>
          </a:p>
        </p:txBody>
      </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Treasures Are To Be Buried</a:t>
            </a:r>
          </a:p>
        </p:txBody>
      </p:sp>
      <p:sp>
        <p:nvSpPr>
          <p:cNvPr id="56" name="Rectangle 55"/>
          <p:cNvSpPr/>
          <p:nvPr/>
        </p:nvSpPr>
        <p:spPr>
          <a:xfrm>
            <a:off x="506993" y="968721"/>
            <a:ext cx="7088864" cy="1938992"/>
          </a:xfrm>
          <a:prstGeom prst="rect">
            <a:avLst/>
          </a:prstGeom>
        </p:spPr>
        <p:txBody>
          <a:bodyPr wrap="square">
            <a:spAutoFit/>
          </a:bodyPr>
          <a:lstStyle/>
          <a:p>
            <a:pPr fontAlgn="base"/>
            <a:r>
              <a:rPr lang="en-US" dirty="0">
                <a:solidFill>
                  <a:schemeClr val="bg1"/>
                </a:solidFill>
              </a:rPr>
              <a:t>“Because the Nephites had become worshippers of worldly things and had made gold, silver, and other precious things to the god to whom they bowed and to whom they rendered their praise and their offering of homage; the true and living God threatened that a curse would come upon the land, causing their riches to vanish and their buried treasures to disappear, never to be found again.”</a:t>
            </a:r>
          </a:p>
          <a:p>
            <a:pPr fontAlgn="base"/>
            <a:r>
              <a:rPr lang="en-US" sz="1200" dirty="0">
                <a:solidFill>
                  <a:schemeClr val="bg1"/>
                </a:solidFill>
              </a:rPr>
              <a:t>JFM and RLM</a:t>
            </a:r>
          </a:p>
        </p:txBody>
      </p:sp>
      <p:pic>
        <p:nvPicPr>
          <p:cNvPr id="5" name="Picture 4">
            <a:extLst>
              <a:ext uri="{FF2B5EF4-FFF2-40B4-BE49-F238E27FC236}">
                <a16:creationId xmlns:a16="http://schemas.microsoft.com/office/drawing/2014/main" id="{E2129060-CE17-4F48-84CD-78797345C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030" y="2651403"/>
            <a:ext cx="3061425" cy="4206597"/>
          </a:xfrm>
          <a:prstGeom prst="rect">
            <a:avLst/>
          </a:prstGeom>
        </p:spPr>
      </p:pic>
      <p:pic>
        <p:nvPicPr>
          <p:cNvPr id="7" name="Picture 6">
            <a:extLst>
              <a:ext uri="{FF2B5EF4-FFF2-40B4-BE49-F238E27FC236}">
                <a16:creationId xmlns:a16="http://schemas.microsoft.com/office/drawing/2014/main" id="{BB32B742-3C38-4E46-851E-7BCD5CEC3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684" y="2077770"/>
            <a:ext cx="1840359" cy="4780230"/>
          </a:xfrm>
          <a:prstGeom prst="rect">
            <a:avLst/>
          </a:prstGeom>
        </p:spPr>
      </p:pic>
      <p:grpSp>
        <p:nvGrpSpPr>
          <p:cNvPr id="20" name="Group 19">
            <a:extLst>
              <a:ext uri="{FF2B5EF4-FFF2-40B4-BE49-F238E27FC236}">
                <a16:creationId xmlns:a16="http://schemas.microsoft.com/office/drawing/2014/main" id="{59AFDFFE-9351-438F-AC43-B94E801420F1}"/>
              </a:ext>
            </a:extLst>
          </p:cNvPr>
          <p:cNvGrpSpPr/>
          <p:nvPr/>
        </p:nvGrpSpPr>
        <p:grpSpPr>
          <a:xfrm>
            <a:off x="787652" y="3319131"/>
            <a:ext cx="2041226" cy="2375088"/>
            <a:chOff x="787652" y="3932195"/>
            <a:chExt cx="2041226" cy="2375088"/>
          </a:xfrm>
        </p:grpSpPr>
        <p:pic>
          <p:nvPicPr>
            <p:cNvPr id="21" name="Picture 20">
              <a:extLst>
                <a:ext uri="{FF2B5EF4-FFF2-40B4-BE49-F238E27FC236}">
                  <a16:creationId xmlns:a16="http://schemas.microsoft.com/office/drawing/2014/main" id="{DD328592-E0A3-4F76-AECA-7E2AFF092090}"/>
                </a:ext>
              </a:extLst>
            </p:cNvPr>
            <p:cNvPicPr>
              <a:picLocks noChangeAspect="1"/>
            </p:cNvPicPr>
            <p:nvPr/>
          </p:nvPicPr>
          <p:blipFill rotWithShape="1">
            <a:blip r:embed="rId6">
              <a:extLst>
                <a:ext uri="{28A0092B-C50C-407E-A947-70E740481C1C}">
                  <a14:useLocalDpi xmlns:a14="http://schemas.microsoft.com/office/drawing/2010/main" val="0"/>
                </a:ext>
              </a:extLst>
            </a:blip>
            <a:srcRect t="3919" b="4585"/>
            <a:stretch/>
          </p:blipFill>
          <p:spPr>
            <a:xfrm>
              <a:off x="787652" y="3932195"/>
              <a:ext cx="2041226" cy="1364082"/>
            </a:xfrm>
            <a:prstGeom prst="rect">
              <a:avLst/>
            </a:prstGeom>
          </p:spPr>
        </p:pic>
        <p:sp>
          <p:nvSpPr>
            <p:cNvPr id="22" name="Rectangle 21">
              <a:extLst>
                <a:ext uri="{FF2B5EF4-FFF2-40B4-BE49-F238E27FC236}">
                  <a16:creationId xmlns:a16="http://schemas.microsoft.com/office/drawing/2014/main" id="{851F03C4-A813-4750-B49B-D2EA5C74D39F}"/>
                </a:ext>
              </a:extLst>
            </p:cNvPr>
            <p:cNvSpPr/>
            <p:nvPr/>
          </p:nvSpPr>
          <p:spPr>
            <a:xfrm>
              <a:off x="1661310" y="5287225"/>
              <a:ext cx="261007" cy="102005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47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30ABE-2A34-4909-8B99-893AC6729B90}"/>
              </a:ext>
            </a:extLst>
          </p:cNvPr>
          <p:cNvGrpSpPr/>
          <p:nvPr/>
        </p:nvGrpSpPr>
        <p:grpSpPr>
          <a:xfrm>
            <a:off x="0" y="-1"/>
            <a:ext cx="12192000" cy="6858001"/>
            <a:chOff x="0" y="-1"/>
            <a:chExt cx="12192000" cy="6858001"/>
          </a:xfrm>
        </p:grpSpPr>
        <p:pic>
          <p:nvPicPr>
            <p:cNvPr id="13" name="Picture 12">
              <a:extLst>
                <a:ext uri="{FF2B5EF4-FFF2-40B4-BE49-F238E27FC236}">
                  <a16:creationId xmlns:a16="http://schemas.microsoft.com/office/drawing/2014/main" id="{E1ACA77F-46F4-438C-8C50-C255838A8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6" name="Picture 15">
              <a:extLst>
                <a:ext uri="{FF2B5EF4-FFF2-40B4-BE49-F238E27FC236}">
                  <a16:creationId xmlns:a16="http://schemas.microsoft.com/office/drawing/2014/main" id="{4856D1FA-303E-48CB-B33A-BB1ADFEEA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Procrastinate</a:t>
            </a:r>
          </a:p>
        </p:txBody>
      </p:sp>
      <p:sp>
        <p:nvSpPr>
          <p:cNvPr id="14" name="Rectangle 13"/>
          <p:cNvSpPr/>
          <p:nvPr/>
        </p:nvSpPr>
        <p:spPr>
          <a:xfrm>
            <a:off x="1752600" y="762001"/>
            <a:ext cx="3733800" cy="3139321"/>
          </a:xfrm>
          <a:prstGeom prst="rect">
            <a:avLst/>
          </a:prstGeom>
        </p:spPr>
        <p:txBody>
          <a:bodyPr wrap="square">
            <a:spAutoFit/>
          </a:bodyPr>
          <a:lstStyle/>
          <a:p>
            <a:r>
              <a:rPr lang="en-US" dirty="0">
                <a:solidFill>
                  <a:schemeClr val="bg1"/>
                </a:solidFill>
              </a:rPr>
              <a:t>“As the day will come when every corruptible thing upon the earth will be destroyed, so the day will come when every individual must account for that which he chose to do, as well as for that which he chose to leave undone. Those who chose to forget the Lord their God will have a bright recollection restore to them of all their forgetfulness.”</a:t>
            </a:r>
          </a:p>
          <a:p>
            <a:r>
              <a:rPr lang="en-US" sz="1200" dirty="0">
                <a:solidFill>
                  <a:schemeClr val="bg1"/>
                </a:solidFill>
              </a:rPr>
              <a:t>JFM and RLM</a:t>
            </a:r>
          </a:p>
        </p:txBody>
      </p:sp>
      <p:sp>
        <p:nvSpPr>
          <p:cNvPr id="15" name="Rectangle 14"/>
          <p:cNvSpPr/>
          <p:nvPr/>
        </p:nvSpPr>
        <p:spPr>
          <a:xfrm>
            <a:off x="3505200" y="3962400"/>
            <a:ext cx="4572000" cy="1754326"/>
          </a:xfrm>
          <a:prstGeom prst="rect">
            <a:avLst/>
          </a:prstGeom>
        </p:spPr>
        <p:txBody>
          <a:bodyPr>
            <a:spAutoFit/>
          </a:bodyPr>
          <a:lstStyle/>
          <a:p>
            <a:r>
              <a:rPr lang="en-US" dirty="0">
                <a:solidFill>
                  <a:schemeClr val="bg1"/>
                </a:solidFill>
              </a:rPr>
              <a:t>These are those who use their mortal probation on earth unwisely--</a:t>
            </a:r>
          </a:p>
          <a:p>
            <a:r>
              <a:rPr lang="en-US" dirty="0">
                <a:solidFill>
                  <a:schemeClr val="bg1"/>
                </a:solidFill>
              </a:rPr>
              <a:t>“Though they may accept the gospel there, to their everlasting benefit; they will have forfeited the chance for exaltation”</a:t>
            </a:r>
          </a:p>
          <a:p>
            <a:r>
              <a:rPr lang="en-US" dirty="0">
                <a:solidFill>
                  <a:srgbClr val="FFFF00"/>
                </a:solidFill>
              </a:rPr>
              <a:t>See D&amp;C 76:73-75</a:t>
            </a:r>
          </a:p>
        </p:txBody>
      </p:sp>
      <p:sp>
        <p:nvSpPr>
          <p:cNvPr id="17" name="Rectangle 16"/>
          <p:cNvSpPr/>
          <p:nvPr/>
        </p:nvSpPr>
        <p:spPr>
          <a:xfrm>
            <a:off x="6572816" y="1250887"/>
            <a:ext cx="3886200" cy="1477328"/>
          </a:xfrm>
          <a:prstGeom prst="rect">
            <a:avLst/>
          </a:prstGeom>
        </p:spPr>
        <p:txBody>
          <a:bodyPr wrap="square">
            <a:spAutoFit/>
          </a:bodyPr>
          <a:lstStyle/>
          <a:p>
            <a:r>
              <a:rPr lang="en-US" dirty="0">
                <a:solidFill>
                  <a:schemeClr val="bg1"/>
                </a:solidFill>
              </a:rPr>
              <a:t>“And they shall be servants of the Most High; but where God and Christ dwell they cannot come, worlds without end.”</a:t>
            </a:r>
          </a:p>
          <a:p>
            <a:r>
              <a:rPr lang="en-US" dirty="0">
                <a:solidFill>
                  <a:schemeClr val="bg1"/>
                </a:solidFill>
              </a:rPr>
              <a:t>D&amp;C 76:112</a:t>
            </a:r>
          </a:p>
        </p:txBody>
      </p:sp>
      <p:pic>
        <p:nvPicPr>
          <p:cNvPr id="3" name="Picture 2">
            <a:extLst>
              <a:ext uri="{FF2B5EF4-FFF2-40B4-BE49-F238E27FC236}">
                <a16:creationId xmlns:a16="http://schemas.microsoft.com/office/drawing/2014/main" id="{1C65DB7E-0D18-4554-A339-75376C49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144" y="2447309"/>
            <a:ext cx="3572374" cy="4410691"/>
          </a:xfrm>
          <a:prstGeom prst="rect">
            <a:avLst/>
          </a:prstGeom>
        </p:spPr>
      </p:pic>
      <p:grpSp>
        <p:nvGrpSpPr>
          <p:cNvPr id="6" name="Group 5">
            <a:extLst>
              <a:ext uri="{FF2B5EF4-FFF2-40B4-BE49-F238E27FC236}">
                <a16:creationId xmlns:a16="http://schemas.microsoft.com/office/drawing/2014/main" id="{7A2762D7-3739-4552-B1D0-EE52FA2DCC8E}"/>
              </a:ext>
            </a:extLst>
          </p:cNvPr>
          <p:cNvGrpSpPr/>
          <p:nvPr/>
        </p:nvGrpSpPr>
        <p:grpSpPr>
          <a:xfrm>
            <a:off x="138820" y="3904539"/>
            <a:ext cx="2041226" cy="2726629"/>
            <a:chOff x="787652" y="3932195"/>
            <a:chExt cx="2041226" cy="2726629"/>
          </a:xfrm>
        </p:grpSpPr>
        <p:pic>
          <p:nvPicPr>
            <p:cNvPr id="5" name="Picture 4">
              <a:extLst>
                <a:ext uri="{FF2B5EF4-FFF2-40B4-BE49-F238E27FC236}">
                  <a16:creationId xmlns:a16="http://schemas.microsoft.com/office/drawing/2014/main" id="{875EA130-EAC9-42B4-9DF9-2DDBB6107B29}"/>
                </a:ext>
              </a:extLst>
            </p:cNvPr>
            <p:cNvPicPr>
              <a:picLocks noChangeAspect="1"/>
            </p:cNvPicPr>
            <p:nvPr/>
          </p:nvPicPr>
          <p:blipFill rotWithShape="1">
            <a:blip r:embed="rId5">
              <a:extLst>
                <a:ext uri="{28A0092B-C50C-407E-A947-70E740481C1C}">
                  <a14:useLocalDpi xmlns:a14="http://schemas.microsoft.com/office/drawing/2010/main" val="0"/>
                </a:ext>
              </a:extLst>
            </a:blip>
            <a:srcRect t="3919" b="4585"/>
            <a:stretch/>
          </p:blipFill>
          <p:spPr>
            <a:xfrm>
              <a:off x="787652" y="3932195"/>
              <a:ext cx="2041226" cy="1364082"/>
            </a:xfrm>
            <a:prstGeom prst="rect">
              <a:avLst/>
            </a:prstGeom>
          </p:spPr>
        </p:pic>
        <p:sp>
          <p:nvSpPr>
            <p:cNvPr id="22" name="Rectangle 21">
              <a:extLst>
                <a:ext uri="{FF2B5EF4-FFF2-40B4-BE49-F238E27FC236}">
                  <a16:creationId xmlns:a16="http://schemas.microsoft.com/office/drawing/2014/main" id="{2FDE1394-1C32-4C13-936E-9E4AF21F5D77}"/>
                </a:ext>
              </a:extLst>
            </p:cNvPr>
            <p:cNvSpPr/>
            <p:nvPr/>
          </p:nvSpPr>
          <p:spPr>
            <a:xfrm>
              <a:off x="1661311" y="5287224"/>
              <a:ext cx="228600" cy="13716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38820" y="6488668"/>
            <a:ext cx="3124200" cy="369332"/>
          </a:xfrm>
          <a:prstGeom prst="rect">
            <a:avLst/>
          </a:prstGeom>
          <a:noFill/>
        </p:spPr>
        <p:txBody>
          <a:bodyPr wrap="square" rtlCol="0">
            <a:spAutoFit/>
          </a:bodyPr>
          <a:lstStyle/>
          <a:p>
            <a:r>
              <a:rPr lang="en-US" dirty="0">
                <a:solidFill>
                  <a:schemeClr val="bg1"/>
                </a:solidFill>
              </a:rPr>
              <a:t>Helaman 13:30-39</a:t>
            </a:r>
          </a:p>
        </p:txBody>
      </p:sp>
      <p:sp>
        <p:nvSpPr>
          <p:cNvPr id="7" name="Rectangle 6">
            <a:extLst>
              <a:ext uri="{FF2B5EF4-FFF2-40B4-BE49-F238E27FC236}">
                <a16:creationId xmlns:a16="http://schemas.microsoft.com/office/drawing/2014/main" id="{1EB3CADB-929A-4200-82E9-935608E74355}"/>
              </a:ext>
            </a:extLst>
          </p:cNvPr>
          <p:cNvSpPr/>
          <p:nvPr/>
        </p:nvSpPr>
        <p:spPr>
          <a:xfrm>
            <a:off x="2957465" y="5984837"/>
            <a:ext cx="6096000" cy="646331"/>
          </a:xfrm>
          <a:prstGeom prst="rect">
            <a:avLst/>
          </a:prstGeom>
        </p:spPr>
        <p:txBody>
          <a:bodyPr>
            <a:spAutoFit/>
          </a:bodyPr>
          <a:lstStyle/>
          <a:p>
            <a:pPr algn="ctr"/>
            <a:r>
              <a:rPr lang="en-US" b="1" i="0" dirty="0">
                <a:solidFill>
                  <a:srgbClr val="FFFF00"/>
                </a:solidFill>
                <a:effectLst/>
                <a:latin typeface="Abadi" panose="020B0604020104020204" pitchFamily="34" charset="0"/>
              </a:rPr>
              <a:t>If we reject the words of the Lord’s prophets, we will experience regret and sorrow</a:t>
            </a:r>
            <a:endParaRPr lang="en-US" dirty="0">
              <a:solidFill>
                <a:srgbClr val="FFFF00"/>
              </a:solidFill>
            </a:endParaRPr>
          </a:p>
        </p:txBody>
      </p:sp>
    </p:spTree>
    <p:extLst>
      <p:ext uri="{BB962C8B-B14F-4D97-AF65-F5344CB8AC3E}">
        <p14:creationId xmlns:p14="http://schemas.microsoft.com/office/powerpoint/2010/main" val="36091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62077E1-E3CF-4556-8341-384292424C0E}"/>
              </a:ext>
            </a:extLst>
          </p:cNvPr>
          <p:cNvGrpSpPr/>
          <p:nvPr/>
        </p:nvGrpSpPr>
        <p:grpSpPr>
          <a:xfrm>
            <a:off x="0" y="-1"/>
            <a:ext cx="12192000" cy="6858001"/>
            <a:chOff x="0" y="-1"/>
            <a:chExt cx="12192000" cy="6858001"/>
          </a:xfrm>
        </p:grpSpPr>
        <p:pic>
          <p:nvPicPr>
            <p:cNvPr id="17" name="Picture 16">
              <a:extLst>
                <a:ext uri="{FF2B5EF4-FFF2-40B4-BE49-F238E27FC236}">
                  <a16:creationId xmlns:a16="http://schemas.microsoft.com/office/drawing/2014/main" id="{A1546736-F1AD-4292-92D8-144F0D66D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0" name="Picture 19">
              <a:extLst>
                <a:ext uri="{FF2B5EF4-FFF2-40B4-BE49-F238E27FC236}">
                  <a16:creationId xmlns:a16="http://schemas.microsoft.com/office/drawing/2014/main" id="{EFD0E938-A66D-4FE4-A4AA-822322AEF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38820" y="6488668"/>
            <a:ext cx="3124200" cy="369332"/>
          </a:xfrm>
          <a:prstGeom prst="rect">
            <a:avLst/>
          </a:prstGeom>
          <a:noFill/>
        </p:spPr>
        <p:txBody>
          <a:bodyPr wrap="square" rtlCol="0">
            <a:spAutoFit/>
          </a:bodyPr>
          <a:lstStyle/>
          <a:p>
            <a:r>
              <a:rPr lang="en-US" dirty="0">
                <a:solidFill>
                  <a:schemeClr val="bg1"/>
                </a:solidFill>
              </a:rPr>
              <a:t>Helaman 13:38</a:t>
            </a:r>
          </a:p>
        </p:txBody>
      </p:sp>
      <p:sp>
        <p:nvSpPr>
          <p:cNvPr id="14" name="Rectangle 13"/>
          <p:cNvSpPr/>
          <p:nvPr/>
        </p:nvSpPr>
        <p:spPr>
          <a:xfrm>
            <a:off x="552261" y="228601"/>
            <a:ext cx="7524939" cy="5355312"/>
          </a:xfrm>
          <a:prstGeom prst="rect">
            <a:avLst/>
          </a:prstGeom>
        </p:spPr>
        <p:txBody>
          <a:bodyPr wrap="square">
            <a:spAutoFit/>
          </a:bodyPr>
          <a:lstStyle/>
          <a:p>
            <a:pPr fontAlgn="base"/>
            <a:r>
              <a:rPr lang="en-US" dirty="0">
                <a:solidFill>
                  <a:schemeClr val="bg1"/>
                </a:solidFill>
              </a:rPr>
              <a:t>“Have you noticed how Satan works to capture the mind and emotions with flashing images, blaring music, and the stimulation of every physical sense to excess? He diligently strives to fill life with action, entertainment, and stimulation so that one cannot ponder the consequences of his tempting invitations. Think of it. </a:t>
            </a:r>
          </a:p>
          <a:p>
            <a:pPr fontAlgn="base"/>
            <a:endParaRPr lang="en-US" dirty="0">
              <a:solidFill>
                <a:schemeClr val="bg1"/>
              </a:solidFill>
            </a:endParaRPr>
          </a:p>
          <a:p>
            <a:pPr fontAlgn="base"/>
            <a:r>
              <a:rPr lang="en-US" dirty="0">
                <a:solidFill>
                  <a:schemeClr val="bg1"/>
                </a:solidFill>
              </a:rPr>
              <a:t>Some are tempted to violate the most basic commandments of God because of seductive actions portrayed as acceptable. They are made to seem attractive, even desirable. There seems to be no serious consequence, rather apparent lasting joy and happiness. But recognize that those performances are controlled by scripts and actors. The outcome of decisions made is likewise manipulated to be whatever the producer wants.</a:t>
            </a:r>
          </a:p>
          <a:p>
            <a:pPr fontAlgn="base"/>
            <a:endParaRPr lang="en-US" dirty="0">
              <a:solidFill>
                <a:schemeClr val="bg1"/>
              </a:solidFill>
            </a:endParaRPr>
          </a:p>
          <a:p>
            <a:pPr fontAlgn="base"/>
            <a:r>
              <a:rPr lang="en-US" dirty="0">
                <a:solidFill>
                  <a:schemeClr val="bg1"/>
                </a:solidFill>
              </a:rPr>
              <a:t>“Life is not that way. Yes, moral agency allows you to choose what you will, but you cannot control the outcome of those choices. Unlike the false creations of man, our Father in Heaven determines the consequences of your choices. Obedience will yield happiness, while violation of His commandments will not” </a:t>
            </a:r>
          </a:p>
          <a:p>
            <a:pPr fontAlgn="base"/>
            <a:r>
              <a:rPr lang="en-US" dirty="0">
                <a:solidFill>
                  <a:schemeClr val="bg1"/>
                </a:solidFill>
              </a:rPr>
              <a:t>Elder Richard G. Scott  </a:t>
            </a:r>
          </a:p>
          <a:p>
            <a:pPr fontAlgn="base"/>
            <a:endParaRPr lang="en-US" dirty="0">
              <a:solidFill>
                <a:schemeClr val="bg1"/>
              </a:solidFill>
            </a:endParaRPr>
          </a:p>
        </p:txBody>
      </p:sp>
      <p:grpSp>
        <p:nvGrpSpPr>
          <p:cNvPr id="18" name="Group 17"/>
          <p:cNvGrpSpPr/>
          <p:nvPr/>
        </p:nvGrpSpPr>
        <p:grpSpPr>
          <a:xfrm>
            <a:off x="3008769" y="5029200"/>
            <a:ext cx="914400" cy="1828800"/>
            <a:chOff x="7239000" y="3962400"/>
            <a:chExt cx="1408176" cy="2895600"/>
          </a:xfrm>
        </p:grpSpPr>
        <p:sp>
          <p:nvSpPr>
            <p:cNvPr id="12" name="Rectangle 11"/>
            <p:cNvSpPr/>
            <p:nvPr/>
          </p:nvSpPr>
          <p:spPr>
            <a:xfrm>
              <a:off x="7696200" y="4876800"/>
              <a:ext cx="364236" cy="19812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Richard G. Scott.jpg"/>
            <p:cNvPicPr>
              <a:picLocks noChangeAspect="1"/>
            </p:cNvPicPr>
            <p:nvPr/>
          </p:nvPicPr>
          <p:blipFill>
            <a:blip r:embed="rId4" cstate="print"/>
            <a:stretch>
              <a:fillRect/>
            </a:stretch>
          </p:blipFill>
          <p:spPr>
            <a:xfrm>
              <a:off x="7239000" y="3962400"/>
              <a:ext cx="1408176" cy="1767840"/>
            </a:xfrm>
            <a:prstGeom prst="rect">
              <a:avLst/>
            </a:prstGeom>
          </p:spPr>
        </p:pic>
      </p:grpSp>
      <p:grpSp>
        <p:nvGrpSpPr>
          <p:cNvPr id="19" name="Group 18"/>
          <p:cNvGrpSpPr/>
          <p:nvPr/>
        </p:nvGrpSpPr>
        <p:grpSpPr>
          <a:xfrm>
            <a:off x="8077200" y="609600"/>
            <a:ext cx="2436061" cy="6248400"/>
            <a:chOff x="6553199" y="609600"/>
            <a:chExt cx="2436061" cy="6248400"/>
          </a:xfrm>
        </p:grpSpPr>
        <p:sp>
          <p:nvSpPr>
            <p:cNvPr id="16" name="Rectangle 15"/>
            <p:cNvSpPr/>
            <p:nvPr/>
          </p:nvSpPr>
          <p:spPr>
            <a:xfrm>
              <a:off x="7543800" y="2057400"/>
              <a:ext cx="381000" cy="4800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images2.layoutsparks.com/1/243255/flashing-lights-radiant-image.gif"/>
            <p:cNvPicPr>
              <a:picLocks noChangeAspect="1" noChangeArrowheads="1"/>
            </p:cNvPicPr>
            <p:nvPr/>
          </p:nvPicPr>
          <p:blipFill>
            <a:blip r:embed="rId5" cstate="print"/>
            <a:srcRect/>
            <a:stretch>
              <a:fillRect/>
            </a:stretch>
          </p:blipFill>
          <p:spPr bwMode="auto">
            <a:xfrm>
              <a:off x="6553199" y="609600"/>
              <a:ext cx="2436061" cy="1905000"/>
            </a:xfrm>
            <a:prstGeom prst="rect">
              <a:avLst/>
            </a:prstGeom>
            <a:noFill/>
          </p:spPr>
        </p:pic>
      </p:grpSp>
      <p:pic>
        <p:nvPicPr>
          <p:cNvPr id="3" name="Picture 2">
            <a:extLst>
              <a:ext uri="{FF2B5EF4-FFF2-40B4-BE49-F238E27FC236}">
                <a16:creationId xmlns:a16="http://schemas.microsoft.com/office/drawing/2014/main" id="{F74C8F0A-3FE4-4FD0-890E-6EB6C8FB31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6126" y="2972601"/>
            <a:ext cx="1610458" cy="1536025"/>
          </a:xfrm>
          <a:prstGeom prst="rect">
            <a:avLst/>
          </a:prstGeom>
        </p:spPr>
      </p:pic>
      <p:pic>
        <p:nvPicPr>
          <p:cNvPr id="6" name="Picture 5">
            <a:extLst>
              <a:ext uri="{FF2B5EF4-FFF2-40B4-BE49-F238E27FC236}">
                <a16:creationId xmlns:a16="http://schemas.microsoft.com/office/drawing/2014/main" id="{14164ECA-45A7-4ECA-81FD-D66B778B0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3764" y="5094956"/>
            <a:ext cx="2200582" cy="762106"/>
          </a:xfrm>
          <a:prstGeom prst="rect">
            <a:avLst/>
          </a:prstGeom>
        </p:spPr>
      </p:pic>
    </p:spTree>
    <p:extLst>
      <p:ext uri="{BB962C8B-B14F-4D97-AF65-F5344CB8AC3E}">
        <p14:creationId xmlns:p14="http://schemas.microsoft.com/office/powerpoint/2010/main" val="6526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A08362-CE67-401B-AE7F-E69FCBF49D64}"/>
              </a:ext>
            </a:extLst>
          </p:cNvPr>
          <p:cNvGrpSpPr/>
          <p:nvPr/>
        </p:nvGrpSpPr>
        <p:grpSpPr>
          <a:xfrm>
            <a:off x="0" y="-1"/>
            <a:ext cx="12192000" cy="6858001"/>
            <a:chOff x="0" y="-1"/>
            <a:chExt cx="12192000" cy="6858001"/>
          </a:xfrm>
        </p:grpSpPr>
        <p:pic>
          <p:nvPicPr>
            <p:cNvPr id="11" name="Picture 10">
              <a:extLst>
                <a:ext uri="{FF2B5EF4-FFF2-40B4-BE49-F238E27FC236}">
                  <a16:creationId xmlns:a16="http://schemas.microsoft.com/office/drawing/2014/main" id="{012FD6C0-BFA8-440E-8984-83252EA3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2" name="Picture 11">
              <a:extLst>
                <a:ext uri="{FF2B5EF4-FFF2-40B4-BE49-F238E27FC236}">
                  <a16:creationId xmlns:a16="http://schemas.microsoft.com/office/drawing/2014/main" id="{88603CBB-23D1-49B6-92A1-07318E728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310836" y="6488668"/>
            <a:ext cx="3124200" cy="369332"/>
          </a:xfrm>
          <a:prstGeom prst="rect">
            <a:avLst/>
          </a:prstGeom>
          <a:noFill/>
        </p:spPr>
        <p:txBody>
          <a:bodyPr wrap="square" rtlCol="0">
            <a:spAutoFit/>
          </a:bodyPr>
          <a:lstStyle/>
          <a:p>
            <a:r>
              <a:rPr lang="en-US" dirty="0">
                <a:solidFill>
                  <a:schemeClr val="bg1"/>
                </a:solidFill>
              </a:rPr>
              <a:t>Helaman 13:38</a:t>
            </a:r>
          </a:p>
        </p:txBody>
      </p:sp>
      <p:sp>
        <p:nvSpPr>
          <p:cNvPr id="14" name="Rectangle 13"/>
          <p:cNvSpPr/>
          <p:nvPr/>
        </p:nvSpPr>
        <p:spPr>
          <a:xfrm>
            <a:off x="1548142" y="566597"/>
            <a:ext cx="6248400" cy="4524315"/>
          </a:xfrm>
          <a:prstGeom prst="rect">
            <a:avLst/>
          </a:prstGeom>
        </p:spPr>
        <p:txBody>
          <a:bodyPr wrap="square">
            <a:spAutoFit/>
          </a:bodyPr>
          <a:lstStyle/>
          <a:p>
            <a:pPr fontAlgn="base"/>
            <a:r>
              <a:rPr lang="en-US" dirty="0">
                <a:solidFill>
                  <a:schemeClr val="bg1"/>
                </a:solidFill>
              </a:rPr>
              <a:t>President Spencer W. Kimball taught:</a:t>
            </a:r>
          </a:p>
          <a:p>
            <a:pPr fontAlgn="base"/>
            <a:endParaRPr lang="en-US" dirty="0">
              <a:solidFill>
                <a:schemeClr val="bg1"/>
              </a:solidFill>
            </a:endParaRPr>
          </a:p>
          <a:p>
            <a:pPr fontAlgn="base"/>
            <a:r>
              <a:rPr lang="en-US" dirty="0">
                <a:solidFill>
                  <a:schemeClr val="bg1"/>
                </a:solidFill>
              </a:rPr>
              <a:t>“It is true that the great principle of repentance is always available, but for the wicked and rebellious there are serious reservations to this statement. For instance, sin is intensely habit-forming and sometimes moves men to the tragic point of no return. </a:t>
            </a:r>
          </a:p>
          <a:p>
            <a:pPr fontAlgn="base"/>
            <a:endParaRPr lang="en-US" dirty="0">
              <a:solidFill>
                <a:schemeClr val="bg1"/>
              </a:solidFill>
            </a:endParaRPr>
          </a:p>
          <a:p>
            <a:pPr fontAlgn="base"/>
            <a:r>
              <a:rPr lang="en-US" dirty="0">
                <a:solidFill>
                  <a:schemeClr val="bg1"/>
                </a:solidFill>
              </a:rPr>
              <a:t>Without repentance there can be no forgiveness, and without forgiveness all the blessings of eternity hang in jeopardy. As the transgressor moves deeper and deeper in his sin, and the error is entrenched more deeply and the will to change is weakened, it becomes increasingly near-hopeless, and he skids down and down until either he does not want to climb back or he has lost the power to do so.”</a:t>
            </a:r>
          </a:p>
          <a:p>
            <a:pPr fontAlgn="base"/>
            <a:endParaRPr lang="en-US" dirty="0">
              <a:solidFill>
                <a:schemeClr val="bg1"/>
              </a:solidFill>
            </a:endParaRPr>
          </a:p>
        </p:txBody>
      </p:sp>
      <p:sp>
        <p:nvSpPr>
          <p:cNvPr id="27650" name="AutoShape 2" descr="http://mormonmatters.org/wp-content/uploads/2010/02/Miracle_of_forgivenes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85F2F7F-25E9-499C-9CA3-7B83D704C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392" y="2412749"/>
            <a:ext cx="2192553" cy="4445251"/>
          </a:xfrm>
          <a:prstGeom prst="rect">
            <a:avLst/>
          </a:prstGeom>
        </p:spPr>
      </p:pic>
      <p:grpSp>
        <p:nvGrpSpPr>
          <p:cNvPr id="17" name="Group 16">
            <a:extLst>
              <a:ext uri="{FF2B5EF4-FFF2-40B4-BE49-F238E27FC236}">
                <a16:creationId xmlns:a16="http://schemas.microsoft.com/office/drawing/2014/main" id="{3729688C-BFFF-413E-8DDB-E48487517F60}"/>
              </a:ext>
            </a:extLst>
          </p:cNvPr>
          <p:cNvGrpSpPr/>
          <p:nvPr/>
        </p:nvGrpSpPr>
        <p:grpSpPr>
          <a:xfrm>
            <a:off x="5280434" y="4800600"/>
            <a:ext cx="907256" cy="2057400"/>
            <a:chOff x="4191000" y="4800600"/>
            <a:chExt cx="907256" cy="2057400"/>
          </a:xfrm>
        </p:grpSpPr>
        <p:sp>
          <p:nvSpPr>
            <p:cNvPr id="18" name="Rectangle 17">
              <a:extLst>
                <a:ext uri="{FF2B5EF4-FFF2-40B4-BE49-F238E27FC236}">
                  <a16:creationId xmlns:a16="http://schemas.microsoft.com/office/drawing/2014/main" id="{148D93E9-38F4-4629-92D6-B2820E864D08}"/>
                </a:ext>
              </a:extLst>
            </p:cNvPr>
            <p:cNvSpPr/>
            <p:nvPr/>
          </p:nvSpPr>
          <p:spPr>
            <a:xfrm>
              <a:off x="4495800" y="4876800"/>
              <a:ext cx="228600" cy="1981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pencer W Kimball1.jpg">
              <a:extLst>
                <a:ext uri="{FF2B5EF4-FFF2-40B4-BE49-F238E27FC236}">
                  <a16:creationId xmlns:a16="http://schemas.microsoft.com/office/drawing/2014/main" id="{E2B291A6-8C71-4816-99EE-1C9404ADDD86}"/>
                </a:ext>
              </a:extLst>
            </p:cNvPr>
            <p:cNvPicPr>
              <a:picLocks noChangeAspect="1"/>
            </p:cNvPicPr>
            <p:nvPr/>
          </p:nvPicPr>
          <p:blipFill>
            <a:blip r:embed="rId5" cstate="print"/>
            <a:stretch>
              <a:fillRect/>
            </a:stretch>
          </p:blipFill>
          <p:spPr>
            <a:xfrm>
              <a:off x="4191000" y="4800600"/>
              <a:ext cx="907256" cy="1192045"/>
            </a:xfrm>
            <a:prstGeom prst="rect">
              <a:avLst/>
            </a:prstGeom>
          </p:spPr>
        </p:pic>
      </p:grpSp>
    </p:spTree>
    <p:extLst>
      <p:ext uri="{BB962C8B-B14F-4D97-AF65-F5344CB8AC3E}">
        <p14:creationId xmlns:p14="http://schemas.microsoft.com/office/powerpoint/2010/main" val="32483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54525A-FF42-40D4-9B92-DBBF3CD003E2}"/>
              </a:ext>
            </a:extLst>
          </p:cNvPr>
          <p:cNvGrpSpPr/>
          <p:nvPr/>
        </p:nvGrpSpPr>
        <p:grpSpPr>
          <a:xfrm>
            <a:off x="0" y="-1"/>
            <a:ext cx="12192000" cy="6858001"/>
            <a:chOff x="0" y="-1"/>
            <a:chExt cx="12192000" cy="6858001"/>
          </a:xfrm>
        </p:grpSpPr>
        <p:pic>
          <p:nvPicPr>
            <p:cNvPr id="6" name="Picture 5">
              <a:extLst>
                <a:ext uri="{FF2B5EF4-FFF2-40B4-BE49-F238E27FC236}">
                  <a16:creationId xmlns:a16="http://schemas.microsoft.com/office/drawing/2014/main" id="{6AE61534-2550-4D96-A1D4-CDBF8A096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7" name="Picture 6">
              <a:extLst>
                <a:ext uri="{FF2B5EF4-FFF2-40B4-BE49-F238E27FC236}">
                  <a16:creationId xmlns:a16="http://schemas.microsoft.com/office/drawing/2014/main" id="{681E6451-E804-47C6-8762-B058D77A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298764" y="1"/>
            <a:ext cx="10216836"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Book of Mormon Who’s Who by Ed J. </a:t>
            </a:r>
            <a:r>
              <a:rPr lang="en-US" dirty="0" err="1">
                <a:solidFill>
                  <a:schemeClr val="bg1"/>
                </a:solidFill>
              </a:rPr>
              <a:t>Pinegar</a:t>
            </a:r>
            <a:r>
              <a:rPr lang="en-US" dirty="0">
                <a:solidFill>
                  <a:schemeClr val="bg1"/>
                </a:solidFill>
              </a:rPr>
              <a:t> and Richard J. Allen pg. 162-162</a:t>
            </a:r>
          </a:p>
          <a:p>
            <a:endParaRPr lang="en-US" dirty="0">
              <a:solidFill>
                <a:schemeClr val="bg1"/>
              </a:solidFill>
            </a:endParaRPr>
          </a:p>
          <a:p>
            <a:r>
              <a:rPr lang="en-US" dirty="0">
                <a:solidFill>
                  <a:schemeClr val="bg1"/>
                </a:solidFill>
              </a:rPr>
              <a:t>President Boyd K. Packer(“Personal Revelation: The Gift, the Test, and the Promise,” </a:t>
            </a:r>
            <a:r>
              <a:rPr lang="en-US" i="1" dirty="0">
                <a:solidFill>
                  <a:schemeClr val="bg1"/>
                </a:solidFill>
              </a:rPr>
              <a:t>Ensign,</a:t>
            </a:r>
            <a:r>
              <a:rPr lang="en-US" dirty="0">
                <a:solidFill>
                  <a:schemeClr val="bg1"/>
                </a:solidFill>
              </a:rPr>
              <a:t> Nov. 1994, 60).</a:t>
            </a:r>
          </a:p>
          <a:p>
            <a:endParaRPr lang="en-US" dirty="0">
              <a:solidFill>
                <a:schemeClr val="bg1"/>
              </a:solidFill>
            </a:endParaRPr>
          </a:p>
          <a:p>
            <a:pPr fontAlgn="base"/>
            <a:r>
              <a:rPr lang="en-US" dirty="0">
                <a:solidFill>
                  <a:schemeClr val="bg1"/>
                </a:solidFill>
              </a:rPr>
              <a:t>David A. </a:t>
            </a:r>
            <a:r>
              <a:rPr lang="en-US" dirty="0" err="1">
                <a:solidFill>
                  <a:schemeClr val="bg1"/>
                </a:solidFill>
              </a:rPr>
              <a:t>Bednar</a:t>
            </a:r>
            <a:r>
              <a:rPr lang="en-US" dirty="0">
                <a:solidFill>
                  <a:schemeClr val="bg1"/>
                </a:solidFill>
              </a:rPr>
              <a:t> </a:t>
            </a:r>
            <a:r>
              <a:rPr lang="en-US" i="1" dirty="0">
                <a:solidFill>
                  <a:schemeClr val="bg1"/>
                </a:solidFill>
              </a:rPr>
              <a:t>That We May Always Have His Spirit to Be with Us </a:t>
            </a:r>
            <a:r>
              <a:rPr lang="en-US" dirty="0">
                <a:solidFill>
                  <a:schemeClr val="bg1"/>
                </a:solidFill>
              </a:rPr>
              <a:t>April 2006</a:t>
            </a:r>
          </a:p>
          <a:p>
            <a:pPr fontAlgn="base"/>
            <a:endParaRPr lang="en-US" dirty="0">
              <a:solidFill>
                <a:schemeClr val="bg1"/>
              </a:solidFill>
            </a:endParaRPr>
          </a:p>
          <a:p>
            <a:pPr fontAlgn="base"/>
            <a:r>
              <a:rPr lang="en-US" dirty="0">
                <a:solidFill>
                  <a:schemeClr val="bg1"/>
                </a:solidFill>
              </a:rPr>
              <a:t>Joseph Fielding McConkie and Robert L. Millet Doctrinal Commentary on the Book of Mormon Vol. 3 pg.403</a:t>
            </a:r>
          </a:p>
          <a:p>
            <a:pPr fontAlgn="base"/>
            <a:endParaRPr lang="en-US" dirty="0">
              <a:solidFill>
                <a:schemeClr val="bg1"/>
              </a:solidFill>
            </a:endParaRPr>
          </a:p>
          <a:p>
            <a:pPr fontAlgn="base"/>
            <a:r>
              <a:rPr lang="en-US" dirty="0">
                <a:solidFill>
                  <a:schemeClr val="bg1"/>
                </a:solidFill>
              </a:rPr>
              <a:t>Spencer W. Kimball </a:t>
            </a:r>
            <a:r>
              <a:rPr lang="en-US" i="1" dirty="0">
                <a:solidFill>
                  <a:schemeClr val="bg1"/>
                </a:solidFill>
              </a:rPr>
              <a:t>Listen to the Prophets </a:t>
            </a:r>
            <a:r>
              <a:rPr lang="en-US" dirty="0">
                <a:solidFill>
                  <a:schemeClr val="bg1"/>
                </a:solidFill>
              </a:rPr>
              <a:t>Ensign, May 1978 and (</a:t>
            </a:r>
            <a:r>
              <a:rPr lang="en-US" i="1" dirty="0">
                <a:solidFill>
                  <a:schemeClr val="bg1"/>
                </a:solidFill>
              </a:rPr>
              <a:t>The Miracle of Forgiveness</a:t>
            </a:r>
            <a:r>
              <a:rPr lang="en-US" dirty="0">
                <a:solidFill>
                  <a:schemeClr val="bg1"/>
                </a:solidFill>
              </a:rPr>
              <a:t> [1969], 117).</a:t>
            </a:r>
          </a:p>
          <a:p>
            <a:pPr fontAlgn="base"/>
            <a:endParaRPr lang="en-US" dirty="0">
              <a:solidFill>
                <a:schemeClr val="bg1"/>
              </a:solidFill>
            </a:endParaRPr>
          </a:p>
          <a:p>
            <a:pPr fontAlgn="base"/>
            <a:r>
              <a:rPr lang="en-US" dirty="0">
                <a:solidFill>
                  <a:schemeClr val="bg1"/>
                </a:solidFill>
              </a:rPr>
              <a:t>Elder M. Russell Ballard (“His Word Ye Shall Receive,” </a:t>
            </a:r>
            <a:r>
              <a:rPr lang="en-US" i="1" dirty="0">
                <a:solidFill>
                  <a:schemeClr val="bg1"/>
                </a:solidFill>
              </a:rPr>
              <a:t>Ensign,</a:t>
            </a:r>
            <a:r>
              <a:rPr lang="en-US" dirty="0">
                <a:solidFill>
                  <a:schemeClr val="bg1"/>
                </a:solidFill>
              </a:rPr>
              <a:t> May 2001, 67).</a:t>
            </a:r>
          </a:p>
          <a:p>
            <a:pPr fontAlgn="base"/>
            <a:endParaRPr lang="en-US" dirty="0">
              <a:solidFill>
                <a:schemeClr val="bg1"/>
              </a:solidFill>
            </a:endParaRPr>
          </a:p>
          <a:p>
            <a:pPr fontAlgn="base"/>
            <a:r>
              <a:rPr lang="en-US" dirty="0">
                <a:solidFill>
                  <a:schemeClr val="bg1"/>
                </a:solidFill>
              </a:rPr>
              <a:t>Elder Richard G. Scott  (“How to Live Well amid Increasing Evil,”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2004, 102).</a:t>
            </a:r>
          </a:p>
          <a:p>
            <a:pPr fontAlgn="base"/>
            <a:endParaRPr lang="en-US" dirty="0">
              <a:solidFill>
                <a:schemeClr val="bg1"/>
              </a:solidFill>
            </a:endParaRPr>
          </a:p>
          <a:p>
            <a:pPr fontAlgn="base"/>
            <a:endParaRPr lang="en-US" dirty="0">
              <a:solidFill>
                <a:schemeClr val="bg1"/>
              </a:solidFill>
            </a:endParaRPr>
          </a:p>
          <a:p>
            <a:endParaRPr lang="en-US" dirty="0">
              <a:solidFill>
                <a:schemeClr val="bg1"/>
              </a:solidFill>
            </a:endParaRPr>
          </a:p>
        </p:txBody>
      </p:sp>
      <p:sp>
        <p:nvSpPr>
          <p:cNvPr id="11" name="Footer Placeholder 14">
            <a:extLst>
              <a:ext uri="{FF2B5EF4-FFF2-40B4-BE49-F238E27FC236}">
                <a16:creationId xmlns:a16="http://schemas.microsoft.com/office/drawing/2014/main" id="{690867E8-F375-433C-A9AC-DF89FD7F953F}"/>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95516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834955-31EF-4D33-9869-33B76FD84690}"/>
              </a:ext>
            </a:extLst>
          </p:cNvPr>
          <p:cNvSpPr/>
          <p:nvPr/>
        </p:nvSpPr>
        <p:spPr>
          <a:xfrm>
            <a:off x="204543" y="95693"/>
            <a:ext cx="6171448" cy="1015663"/>
          </a:xfrm>
          <a:prstGeom prst="rect">
            <a:avLst/>
          </a:prstGeom>
          <a:ln>
            <a:solidFill>
              <a:schemeClr val="tx1"/>
            </a:solidFill>
          </a:ln>
        </p:spPr>
        <p:txBody>
          <a:bodyPr wrap="square">
            <a:spAutoFit/>
          </a:bodyPr>
          <a:lstStyle/>
          <a:p>
            <a:r>
              <a:rPr lang="en-US" sz="1200" b="1" i="0" dirty="0">
                <a:effectLst/>
              </a:rPr>
              <a:t>Helaman 13:30-33:</a:t>
            </a:r>
          </a:p>
          <a:p>
            <a:r>
              <a:rPr lang="en-US" sz="1200" b="0" i="0" dirty="0">
                <a:effectLst/>
              </a:rPr>
              <a:t>“How we respond to the words of a living prophet when he tells us what we need to know, but would rather not hear, is a test of our faithfulness” (Ezra Taft Benson, </a:t>
            </a:r>
            <a:r>
              <a:rPr lang="en-US" sz="1200" dirty="0"/>
              <a:t>“Fourteen Fundamentals in Following the Prophet”</a:t>
            </a:r>
            <a:r>
              <a:rPr lang="en-US" sz="1200" b="0" i="0" dirty="0">
                <a:effectLst/>
              </a:rPr>
              <a:t> [Brigham Young University devotional, Feb. 26, 1980], 3–4, speeches.byu.edu).</a:t>
            </a:r>
            <a:endParaRPr lang="en-US" sz="1200" dirty="0"/>
          </a:p>
        </p:txBody>
      </p:sp>
      <p:sp>
        <p:nvSpPr>
          <p:cNvPr id="5" name="Rectangle 4">
            <a:extLst>
              <a:ext uri="{FF2B5EF4-FFF2-40B4-BE49-F238E27FC236}">
                <a16:creationId xmlns:a16="http://schemas.microsoft.com/office/drawing/2014/main" id="{3B8DE154-509A-4893-B6CC-A8A5BC8D0C82}"/>
              </a:ext>
            </a:extLst>
          </p:cNvPr>
          <p:cNvSpPr/>
          <p:nvPr/>
        </p:nvSpPr>
        <p:spPr>
          <a:xfrm>
            <a:off x="193981" y="1097877"/>
            <a:ext cx="6182010" cy="4401205"/>
          </a:xfrm>
          <a:prstGeom prst="rect">
            <a:avLst/>
          </a:prstGeom>
          <a:ln>
            <a:solidFill>
              <a:schemeClr val="tx1"/>
            </a:solidFill>
          </a:ln>
        </p:spPr>
        <p:txBody>
          <a:bodyPr wrap="square">
            <a:spAutoFit/>
          </a:bodyPr>
          <a:lstStyle/>
          <a:p>
            <a:pPr fontAlgn="base"/>
            <a:r>
              <a:rPr lang="en-US" sz="1400" b="1" i="0" dirty="0">
                <a:effectLst/>
              </a:rPr>
              <a:t>Helaman 13:38-39:</a:t>
            </a:r>
          </a:p>
          <a:p>
            <a:pPr fontAlgn="base"/>
            <a:r>
              <a:rPr lang="en-US" sz="1400" b="0" i="0" dirty="0">
                <a:effectLst/>
              </a:rPr>
              <a:t>“During my training to become an airline captain, I had to learn how to navigate an airplane over long distances. Flights over huge oceans, crossing extensive deserts, and connecting continents need careful planning to ensure a safe arrival at the planned destination. Some of these nonstop flights can last up to 14 hours and cover almost 9,000 miles.</a:t>
            </a:r>
          </a:p>
          <a:p>
            <a:pPr fontAlgn="base"/>
            <a:r>
              <a:rPr lang="en-US" sz="1400" b="0" i="0" dirty="0">
                <a:effectLst/>
              </a:rPr>
              <a:t>“There is an important decision point during such long flights commonly known as the </a:t>
            </a:r>
            <a:r>
              <a:rPr lang="en-US" sz="1400" b="0" i="1" dirty="0">
                <a:effectLst/>
              </a:rPr>
              <a:t>point of safe return.</a:t>
            </a:r>
            <a:r>
              <a:rPr lang="en-US" sz="1400" b="0" i="0" dirty="0">
                <a:effectLst/>
              </a:rPr>
              <a:t> Up to this point the aircraft has enough fuel to turn around and return safely to the airport of departure. Having passed the point of safe return, the captain has lost this option and has to continue on. That is why this point is often referred to as the </a:t>
            </a:r>
            <a:r>
              <a:rPr lang="en-US" sz="1400" b="0" i="1" dirty="0">
                <a:effectLst/>
              </a:rPr>
              <a:t>point of no return.</a:t>
            </a:r>
            <a:endParaRPr lang="en-US" sz="1400" b="0" i="0" dirty="0">
              <a:effectLst/>
            </a:endParaRPr>
          </a:p>
          <a:p>
            <a:pPr fontAlgn="base"/>
            <a:r>
              <a:rPr lang="en-US" sz="1400" b="0" i="0" dirty="0">
                <a:effectLst/>
              </a:rPr>
              <a:t>“… Satan wants us to think that when we have sinned, we have gone past a ‘point of no return’—that it is too late to change our course. …</a:t>
            </a:r>
          </a:p>
          <a:p>
            <a:pPr fontAlgn="base"/>
            <a:r>
              <a:rPr lang="en-US" sz="1400" b="0" i="0" dirty="0">
                <a:effectLst/>
              </a:rPr>
              <a:t>“… To make us lose hope, feel miserable like himself, and believe that we are beyond forgiveness, Satan might even misuse words from the scriptures that emphasize the justice of God, in order to imply that there is no mercy. …</a:t>
            </a:r>
          </a:p>
          <a:p>
            <a:pPr fontAlgn="base"/>
            <a:r>
              <a:rPr lang="en-US" sz="1400" b="0" i="0" dirty="0">
                <a:effectLst/>
              </a:rPr>
              <a:t>“Christ came to save us. If we have taken a wrong course, the Atonement of Jesus Christ can give us the assurance that sin is </a:t>
            </a:r>
            <a:r>
              <a:rPr lang="en-US" sz="1400" b="0" i="1" dirty="0">
                <a:effectLst/>
              </a:rPr>
              <a:t>not</a:t>
            </a:r>
            <a:r>
              <a:rPr lang="en-US" sz="1400" b="0" i="0" dirty="0">
                <a:effectLst/>
              </a:rPr>
              <a:t> a point of no return. A safe return is possible if we will follow God’s plan for our salvation” (Dieter F. Uchtdorf, </a:t>
            </a:r>
            <a:r>
              <a:rPr lang="en-US" sz="1400" dirty="0"/>
              <a:t>“Point of Safe Return,”</a:t>
            </a:r>
            <a:r>
              <a:rPr lang="en-US" sz="1400" i="1" dirty="0"/>
              <a:t> </a:t>
            </a:r>
            <a:r>
              <a:rPr lang="en-US" sz="1400" b="0" i="1" dirty="0">
                <a:effectLst/>
              </a:rPr>
              <a:t>Ensign</a:t>
            </a:r>
            <a:r>
              <a:rPr lang="en-US" sz="1400" b="0" i="0" dirty="0">
                <a:effectLst/>
              </a:rPr>
              <a:t> or </a:t>
            </a:r>
            <a:r>
              <a:rPr lang="en-US" sz="1400" b="0" i="1" dirty="0">
                <a:effectLst/>
              </a:rPr>
              <a:t>Liahona,</a:t>
            </a:r>
            <a:r>
              <a:rPr lang="en-US" sz="1400" b="0" i="0" dirty="0">
                <a:effectLst/>
              </a:rPr>
              <a:t> May 2007, 99).</a:t>
            </a:r>
          </a:p>
        </p:txBody>
      </p:sp>
      <p:sp>
        <p:nvSpPr>
          <p:cNvPr id="6" name="TextBox 5">
            <a:extLst>
              <a:ext uri="{FF2B5EF4-FFF2-40B4-BE49-F238E27FC236}">
                <a16:creationId xmlns:a16="http://schemas.microsoft.com/office/drawing/2014/main" id="{347FDA61-AFD2-032C-4110-88BFE1D8758F}"/>
              </a:ext>
            </a:extLst>
          </p:cNvPr>
          <p:cNvSpPr txBox="1"/>
          <p:nvPr/>
        </p:nvSpPr>
        <p:spPr>
          <a:xfrm>
            <a:off x="6386552" y="115646"/>
            <a:ext cx="5383689" cy="3323987"/>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The Lord Speaks through His prophets and others today:</a:t>
            </a:r>
          </a:p>
          <a:p>
            <a:pPr algn="l" fontAlgn="base"/>
            <a:r>
              <a:rPr lang="en-US" sz="1400" b="0" i="0" dirty="0">
                <a:solidFill>
                  <a:srgbClr val="212225"/>
                </a:solidFill>
                <a:effectLst/>
              </a:rPr>
              <a:t>I give you my witness that Jesus is the Christ, that He guides the affairs of this sacred work, and that general conference is one of the very important times He gives direction to His Church and to us personally.</a:t>
            </a:r>
          </a:p>
          <a:p>
            <a:pPr algn="l" fontAlgn="base"/>
            <a:r>
              <a:rPr lang="en-US" sz="1400" b="0" i="0" dirty="0">
                <a:solidFill>
                  <a:srgbClr val="212225"/>
                </a:solidFill>
                <a:effectLst/>
              </a:rPr>
              <a:t>… We anticipate hearing “the will of the Lord, … the mind of the Lord, … the voice of the Lord, and the power of God unto salvation” (</a:t>
            </a:r>
            <a:r>
              <a:rPr lang="en-US" sz="1400" b="0" i="0" u="none" strike="noStrike" dirty="0">
                <a:solidFill>
                  <a:srgbClr val="212225"/>
                </a:solidFill>
                <a:effectLst/>
              </a:rPr>
              <a:t>Doctrine and Covenants 68:4</a:t>
            </a:r>
            <a:r>
              <a:rPr lang="en-US" sz="1400" b="0" i="0" dirty="0">
                <a:solidFill>
                  <a:srgbClr val="212225"/>
                </a:solidFill>
                <a:effectLst/>
              </a:rPr>
              <a:t>). We trust in the Lord’s promise: “Whether by mine own voice or by the voice of my servants, it is the same” (</a:t>
            </a:r>
            <a:r>
              <a:rPr lang="en-US" sz="1400" b="0" i="0" u="none" strike="noStrike" dirty="0">
                <a:solidFill>
                  <a:srgbClr val="212225"/>
                </a:solidFill>
                <a:effectLst/>
              </a:rPr>
              <a:t>Doctrine and Covenants 1:38</a:t>
            </a:r>
            <a:r>
              <a:rPr lang="en-US" sz="1400" b="0" i="0" dirty="0">
                <a:solidFill>
                  <a:srgbClr val="212225"/>
                </a:solidFill>
                <a:effectLst/>
              </a:rPr>
              <a:t>). …</a:t>
            </a:r>
          </a:p>
          <a:p>
            <a:pPr algn="l" fontAlgn="base"/>
            <a:r>
              <a:rPr lang="en-US" sz="1400" b="0" i="0" dirty="0">
                <a:solidFill>
                  <a:srgbClr val="212225"/>
                </a:solidFill>
                <a:effectLst/>
              </a:rPr>
              <a:t>I promise you that as you prepare your spirit and come with the anticipation that you will hear the voice of the Lord, thoughts and feelings will come into your mind that are customized especially for you. (Neil L. Andersen, “</a:t>
            </a:r>
            <a:r>
              <a:rPr lang="en-US" sz="1400" b="0" i="0" u="none" strike="noStrike" dirty="0">
                <a:solidFill>
                  <a:srgbClr val="212225"/>
                </a:solidFill>
                <a:effectLst/>
              </a:rPr>
              <a:t>Hearing the Voice of the Lord at General Conference</a:t>
            </a:r>
            <a:r>
              <a:rPr lang="en-US" sz="1400" b="0" i="0" dirty="0">
                <a:solidFill>
                  <a:srgbClr val="212225"/>
                </a:solidFill>
                <a:effectLst/>
              </a:rPr>
              <a:t>” [digital-only article], </a:t>
            </a:r>
            <a:r>
              <a:rPr lang="en-US" sz="1400" b="0" i="1" dirty="0">
                <a:solidFill>
                  <a:srgbClr val="212225"/>
                </a:solidFill>
                <a:effectLst/>
              </a:rPr>
              <a:t>Liahona</a:t>
            </a:r>
            <a:r>
              <a:rPr lang="en-US" sz="1400" b="0" i="0" dirty="0">
                <a:solidFill>
                  <a:srgbClr val="212225"/>
                </a:solidFill>
                <a:effectLst/>
              </a:rPr>
              <a:t>, Mar. 2019, ChurchofJesusChrist.org)</a:t>
            </a:r>
          </a:p>
        </p:txBody>
      </p:sp>
      <p:sp>
        <p:nvSpPr>
          <p:cNvPr id="8" name="TextBox 7">
            <a:extLst>
              <a:ext uri="{FF2B5EF4-FFF2-40B4-BE49-F238E27FC236}">
                <a16:creationId xmlns:a16="http://schemas.microsoft.com/office/drawing/2014/main" id="{628F17AB-DF65-D80D-B538-DD2FFD913F97}"/>
              </a:ext>
            </a:extLst>
          </p:cNvPr>
          <p:cNvSpPr txBox="1"/>
          <p:nvPr/>
        </p:nvSpPr>
        <p:spPr>
          <a:xfrm>
            <a:off x="6386552" y="3439633"/>
            <a:ext cx="5477540" cy="2031325"/>
          </a:xfrm>
          <a:prstGeom prst="rect">
            <a:avLst/>
          </a:prstGeom>
          <a:noFill/>
          <a:ln>
            <a:solidFill>
              <a:schemeClr val="tx1"/>
            </a:solidFill>
          </a:ln>
        </p:spPr>
        <p:txBody>
          <a:bodyPr wrap="square">
            <a:spAutoFit/>
          </a:bodyPr>
          <a:lstStyle/>
          <a:p>
            <a:r>
              <a:rPr lang="en-US" sz="1400" b="1" i="0" dirty="0">
                <a:solidFill>
                  <a:srgbClr val="212225"/>
                </a:solidFill>
                <a:effectLst/>
              </a:rPr>
              <a:t>When we reject the counsel </a:t>
            </a:r>
            <a:r>
              <a:rPr lang="en-US" sz="1400" b="0" i="0" dirty="0">
                <a:solidFill>
                  <a:srgbClr val="212225"/>
                </a:solidFill>
                <a:effectLst/>
              </a:rPr>
              <a:t>which comes from God, we do not choose to be independent of outside influence. We choose another influence. We reject the protection of a perfectly loving, all-powerful, all-knowing Father in Heaven, whose whole purpose, as that of His Beloved Son, is to give us eternal life, to give us all that He has, and to bring us home again in families to the arms of His love. In rejecting His counsel, we choose the influence of another power, whose purpose is to make us miserable and whose motive is hatred. (Henry B. Eyring, “</a:t>
            </a:r>
            <a:r>
              <a:rPr lang="en-US" sz="1400" b="0" i="0" u="none" strike="noStrike" dirty="0">
                <a:effectLst/>
              </a:rPr>
              <a:t>Finding Safety in Counsel</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May 1997, 25)</a:t>
            </a:r>
            <a:endParaRPr lang="en-US" sz="1400" dirty="0"/>
          </a:p>
        </p:txBody>
      </p:sp>
    </p:spTree>
    <p:extLst>
      <p:ext uri="{BB962C8B-B14F-4D97-AF65-F5344CB8AC3E}">
        <p14:creationId xmlns:p14="http://schemas.microsoft.com/office/powerpoint/2010/main" val="131267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E204B6-B630-7587-8FCE-041285BFF858}"/>
              </a:ext>
            </a:extLst>
          </p:cNvPr>
          <p:cNvGrpSpPr/>
          <p:nvPr/>
        </p:nvGrpSpPr>
        <p:grpSpPr>
          <a:xfrm>
            <a:off x="0" y="-1"/>
            <a:ext cx="12192000" cy="6858001"/>
            <a:chOff x="0" y="-1"/>
            <a:chExt cx="12192000" cy="6858001"/>
          </a:xfrm>
        </p:grpSpPr>
        <p:pic>
          <p:nvPicPr>
            <p:cNvPr id="5" name="Picture 4">
              <a:extLst>
                <a:ext uri="{FF2B5EF4-FFF2-40B4-BE49-F238E27FC236}">
                  <a16:creationId xmlns:a16="http://schemas.microsoft.com/office/drawing/2014/main" id="{75BB0604-2218-641C-7C40-BABF4D54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6" name="Picture 5">
              <a:extLst>
                <a:ext uri="{FF2B5EF4-FFF2-40B4-BE49-F238E27FC236}">
                  <a16:creationId xmlns:a16="http://schemas.microsoft.com/office/drawing/2014/main" id="{CD68847F-F570-BBA2-4A0A-52453DBD5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7" name="TextBox 6">
            <a:extLst>
              <a:ext uri="{FF2B5EF4-FFF2-40B4-BE49-F238E27FC236}">
                <a16:creationId xmlns:a16="http://schemas.microsoft.com/office/drawing/2014/main" id="{B0B6230A-1E54-B1D8-EDBF-7CF4AE9E820B}"/>
              </a:ext>
            </a:extLst>
          </p:cNvPr>
          <p:cNvSpPr txBox="1"/>
          <p:nvPr/>
        </p:nvSpPr>
        <p:spPr>
          <a:xfrm>
            <a:off x="1828800" y="1"/>
            <a:ext cx="8610600" cy="1569660"/>
          </a:xfrm>
          <a:prstGeom prst="rect">
            <a:avLst/>
          </a:prstGeom>
          <a:noFill/>
        </p:spPr>
        <p:txBody>
          <a:bodyPr wrap="square" rtlCol="0">
            <a:spAutoFit/>
          </a:bodyPr>
          <a:lstStyle/>
          <a:p>
            <a:pPr algn="ctr"/>
            <a:r>
              <a:rPr lang="en-US" sz="4800" dirty="0">
                <a:solidFill>
                  <a:schemeClr val="bg1"/>
                </a:solidFill>
                <a:latin typeface="Tw Cen MT Condensed" pitchFamily="34" charset="0"/>
              </a:rPr>
              <a:t>The Signs of the Birth and Death of the Savior</a:t>
            </a:r>
          </a:p>
          <a:p>
            <a:pPr algn="ctr"/>
            <a:r>
              <a:rPr lang="en-US" sz="4800" dirty="0">
                <a:solidFill>
                  <a:schemeClr val="bg1"/>
                </a:solidFill>
                <a:latin typeface="Tw Cen MT Condensed" pitchFamily="34" charset="0"/>
              </a:rPr>
              <a:t>Helaman 14</a:t>
            </a:r>
          </a:p>
        </p:txBody>
      </p:sp>
      <p:grpSp>
        <p:nvGrpSpPr>
          <p:cNvPr id="8" name="Group 7">
            <a:extLst>
              <a:ext uri="{FF2B5EF4-FFF2-40B4-BE49-F238E27FC236}">
                <a16:creationId xmlns:a16="http://schemas.microsoft.com/office/drawing/2014/main" id="{D4289C10-07D0-C9E8-1303-1A9963482162}"/>
              </a:ext>
            </a:extLst>
          </p:cNvPr>
          <p:cNvGrpSpPr/>
          <p:nvPr/>
        </p:nvGrpSpPr>
        <p:grpSpPr>
          <a:xfrm>
            <a:off x="2026238" y="1329849"/>
            <a:ext cx="2977914" cy="4586486"/>
            <a:chOff x="1196274" y="1828800"/>
            <a:chExt cx="2721133" cy="4191000"/>
          </a:xfrm>
        </p:grpSpPr>
        <p:sp>
          <p:nvSpPr>
            <p:cNvPr id="9" name="Oval 8">
              <a:extLst>
                <a:ext uri="{FF2B5EF4-FFF2-40B4-BE49-F238E27FC236}">
                  <a16:creationId xmlns:a16="http://schemas.microsoft.com/office/drawing/2014/main" id="{458E8587-24B2-1E3D-F5E9-AC04370B8072}"/>
                </a:ext>
              </a:extLst>
            </p:cNvPr>
            <p:cNvSpPr/>
            <p:nvPr/>
          </p:nvSpPr>
          <p:spPr>
            <a:xfrm>
              <a:off x="1905000" y="5644074"/>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1635FA-407B-87F7-69AB-56CF3D6CCEC9}"/>
                </a:ext>
              </a:extLst>
            </p:cNvPr>
            <p:cNvSpPr/>
            <p:nvPr/>
          </p:nvSpPr>
          <p:spPr>
            <a:xfrm>
              <a:off x="2743200" y="5644074"/>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10AE3F-3551-BDEF-E2DA-17A2E478D930}"/>
                </a:ext>
              </a:extLst>
            </p:cNvPr>
            <p:cNvSpPr/>
            <p:nvPr/>
          </p:nvSpPr>
          <p:spPr>
            <a:xfrm rot="20046727">
              <a:off x="3212557" y="2821522"/>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C14CA1-794F-8048-A62C-377B4D37F96C}"/>
                </a:ext>
              </a:extLst>
            </p:cNvPr>
            <p:cNvSpPr/>
            <p:nvPr/>
          </p:nvSpPr>
          <p:spPr>
            <a:xfrm rot="1204673">
              <a:off x="1196274" y="2829434"/>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F9C37C06-0978-12F8-76C3-720996770C47}"/>
                </a:ext>
              </a:extLst>
            </p:cNvPr>
            <p:cNvSpPr/>
            <p:nvPr/>
          </p:nvSpPr>
          <p:spPr>
            <a:xfrm rot="18602443">
              <a:off x="1662655" y="2771273"/>
              <a:ext cx="715537" cy="1083407"/>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21125A61-7681-E9E6-A316-1516C1C054E7}"/>
                </a:ext>
              </a:extLst>
            </p:cNvPr>
            <p:cNvSpPr/>
            <p:nvPr/>
          </p:nvSpPr>
          <p:spPr>
            <a:xfrm rot="3308327">
              <a:off x="2758282" y="2769300"/>
              <a:ext cx="715537" cy="980061"/>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00122E24-470B-1A07-BB25-F07EF70C391B}"/>
                </a:ext>
              </a:extLst>
            </p:cNvPr>
            <p:cNvSpPr/>
            <p:nvPr/>
          </p:nvSpPr>
          <p:spPr>
            <a:xfrm>
              <a:off x="1981200" y="3048000"/>
              <a:ext cx="1219200" cy="1734670"/>
            </a:xfrm>
            <a:prstGeom prst="trapezoid">
              <a:avLst>
                <a:gd name="adj" fmla="val 23562"/>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a:extLst>
                <a:ext uri="{FF2B5EF4-FFF2-40B4-BE49-F238E27FC236}">
                  <a16:creationId xmlns:a16="http://schemas.microsoft.com/office/drawing/2014/main" id="{FFDB21BA-6C04-E21F-A5BA-74EE80AD2883}"/>
                </a:ext>
              </a:extLst>
            </p:cNvPr>
            <p:cNvSpPr/>
            <p:nvPr/>
          </p:nvSpPr>
          <p:spPr>
            <a:xfrm rot="11545809">
              <a:off x="1890674" y="4793001"/>
              <a:ext cx="772039"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A6214A18-C169-01FD-A72C-15613F0869A1}"/>
                </a:ext>
              </a:extLst>
            </p:cNvPr>
            <p:cNvSpPr/>
            <p:nvPr/>
          </p:nvSpPr>
          <p:spPr>
            <a:xfrm rot="10196762">
              <a:off x="2551884" y="4783896"/>
              <a:ext cx="722931"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evron 17">
              <a:extLst>
                <a:ext uri="{FF2B5EF4-FFF2-40B4-BE49-F238E27FC236}">
                  <a16:creationId xmlns:a16="http://schemas.microsoft.com/office/drawing/2014/main" id="{ABA25055-BF41-2607-2822-16B5280DE123}"/>
                </a:ext>
              </a:extLst>
            </p:cNvPr>
            <p:cNvSpPr/>
            <p:nvPr/>
          </p:nvSpPr>
          <p:spPr>
            <a:xfrm rot="5400000">
              <a:off x="2211044" y="3150174"/>
              <a:ext cx="715537" cy="649940"/>
            </a:xfrm>
            <a:prstGeom prst="chevron">
              <a:avLst>
                <a:gd name="adj" fmla="val 914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a:extLst>
                <a:ext uri="{FF2B5EF4-FFF2-40B4-BE49-F238E27FC236}">
                  <a16:creationId xmlns:a16="http://schemas.microsoft.com/office/drawing/2014/main" id="{A5167BE7-7CA8-22DE-EDED-7ADF71EB6A48}"/>
                </a:ext>
              </a:extLst>
            </p:cNvPr>
            <p:cNvSpPr/>
            <p:nvPr/>
          </p:nvSpPr>
          <p:spPr>
            <a:xfrm rot="10800000">
              <a:off x="2268070" y="2922494"/>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E88321-A296-7A38-A954-036DF1DA6918}"/>
                </a:ext>
              </a:extLst>
            </p:cNvPr>
            <p:cNvSpPr/>
            <p:nvPr/>
          </p:nvSpPr>
          <p:spPr>
            <a:xfrm>
              <a:off x="2112169" y="1931020"/>
              <a:ext cx="881063" cy="14310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612B09F0-ABE7-4583-88E2-204A63565532}"/>
                </a:ext>
              </a:extLst>
            </p:cNvPr>
            <p:cNvSpPr/>
            <p:nvPr/>
          </p:nvSpPr>
          <p:spPr>
            <a:xfrm rot="18173890">
              <a:off x="1666402"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4EC4A0EB-6740-92E4-5811-4F34028E07A3}"/>
                </a:ext>
              </a:extLst>
            </p:cNvPr>
            <p:cNvSpPr/>
            <p:nvPr/>
          </p:nvSpPr>
          <p:spPr>
            <a:xfrm rot="3426110" flipH="1">
              <a:off x="2635570"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F1F53C83-53D8-6313-6163-B5B87A4E9B16}"/>
                </a:ext>
              </a:extLst>
            </p:cNvPr>
            <p:cNvSpPr/>
            <p:nvPr/>
          </p:nvSpPr>
          <p:spPr>
            <a:xfrm>
              <a:off x="2024063" y="182880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62BF627B-A2F6-9634-4042-E680C83D6934}"/>
                </a:ext>
              </a:extLst>
            </p:cNvPr>
            <p:cNvSpPr/>
            <p:nvPr/>
          </p:nvSpPr>
          <p:spPr>
            <a:xfrm>
              <a:off x="1981200" y="4648200"/>
              <a:ext cx="1233488" cy="204439"/>
            </a:xfrm>
            <a:prstGeom prst="roundRect">
              <a:avLst>
                <a:gd name="adj" fmla="val 2176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8851B2F-24FD-E1F9-1B60-841EC2170915}"/>
                </a:ext>
              </a:extLst>
            </p:cNvPr>
            <p:cNvGrpSpPr/>
            <p:nvPr/>
          </p:nvGrpSpPr>
          <p:grpSpPr>
            <a:xfrm>
              <a:off x="1905000" y="2133600"/>
              <a:ext cx="1295400" cy="228600"/>
              <a:chOff x="4267200" y="3733800"/>
              <a:chExt cx="1981200" cy="1524000"/>
            </a:xfrm>
          </p:grpSpPr>
          <p:sp>
            <p:nvSpPr>
              <p:cNvPr id="41" name="Rectangle 40">
                <a:extLst>
                  <a:ext uri="{FF2B5EF4-FFF2-40B4-BE49-F238E27FC236}">
                    <a16:creationId xmlns:a16="http://schemas.microsoft.com/office/drawing/2014/main" id="{35197101-4913-B177-F4E8-440174E7CEE4}"/>
                  </a:ext>
                </a:extLst>
              </p:cNvPr>
              <p:cNvSpPr/>
              <p:nvPr/>
            </p:nvSpPr>
            <p:spPr>
              <a:xfrm>
                <a:off x="4267200" y="3733800"/>
                <a:ext cx="1981200" cy="15240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77433E0-8A22-0ADA-C258-BB0706F6052F}"/>
                  </a:ext>
                </a:extLst>
              </p:cNvPr>
              <p:cNvGrpSpPr/>
              <p:nvPr/>
            </p:nvGrpSpPr>
            <p:grpSpPr>
              <a:xfrm>
                <a:off x="4438482" y="3818965"/>
                <a:ext cx="1706545" cy="1362635"/>
                <a:chOff x="4438482" y="3818965"/>
                <a:chExt cx="1706545" cy="1362635"/>
              </a:xfrm>
            </p:grpSpPr>
            <p:grpSp>
              <p:nvGrpSpPr>
                <p:cNvPr id="43" name="Group 42">
                  <a:extLst>
                    <a:ext uri="{FF2B5EF4-FFF2-40B4-BE49-F238E27FC236}">
                      <a16:creationId xmlns:a16="http://schemas.microsoft.com/office/drawing/2014/main" id="{384D9538-C5D7-AFC4-CFCA-06AF3A3F3F89}"/>
                    </a:ext>
                  </a:extLst>
                </p:cNvPr>
                <p:cNvGrpSpPr/>
                <p:nvPr/>
              </p:nvGrpSpPr>
              <p:grpSpPr>
                <a:xfrm>
                  <a:off x="4438482" y="4052314"/>
                  <a:ext cx="536650" cy="863189"/>
                  <a:chOff x="4438482" y="4052314"/>
                  <a:chExt cx="536650" cy="863189"/>
                </a:xfrm>
              </p:grpSpPr>
              <p:sp>
                <p:nvSpPr>
                  <p:cNvPr id="54" name="Chevron 24">
                    <a:extLst>
                      <a:ext uri="{FF2B5EF4-FFF2-40B4-BE49-F238E27FC236}">
                        <a16:creationId xmlns:a16="http://schemas.microsoft.com/office/drawing/2014/main" id="{CCFC293A-127B-4BAA-CBCF-8AFFD7D34EC2}"/>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25">
                    <a:extLst>
                      <a:ext uri="{FF2B5EF4-FFF2-40B4-BE49-F238E27FC236}">
                        <a16:creationId xmlns:a16="http://schemas.microsoft.com/office/drawing/2014/main" id="{7A2AB92F-27DD-A187-2E38-FB2CE2A3400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a:extLst>
                    <a:ext uri="{FF2B5EF4-FFF2-40B4-BE49-F238E27FC236}">
                      <a16:creationId xmlns:a16="http://schemas.microsoft.com/office/drawing/2014/main" id="{2F402DE2-1022-90EC-2AAC-57517298FBBC}"/>
                    </a:ext>
                  </a:extLst>
                </p:cNvPr>
                <p:cNvGrpSpPr/>
                <p:nvPr/>
              </p:nvGrpSpPr>
              <p:grpSpPr>
                <a:xfrm>
                  <a:off x="5025671" y="4043350"/>
                  <a:ext cx="536650" cy="863189"/>
                  <a:chOff x="4438482" y="4052314"/>
                  <a:chExt cx="536650" cy="863189"/>
                </a:xfrm>
              </p:grpSpPr>
              <p:sp>
                <p:nvSpPr>
                  <p:cNvPr id="52" name="Chevron 28">
                    <a:extLst>
                      <a:ext uri="{FF2B5EF4-FFF2-40B4-BE49-F238E27FC236}">
                        <a16:creationId xmlns:a16="http://schemas.microsoft.com/office/drawing/2014/main" id="{DC8C18C9-841A-B96B-1D72-4995878185AA}"/>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29">
                    <a:extLst>
                      <a:ext uri="{FF2B5EF4-FFF2-40B4-BE49-F238E27FC236}">
                        <a16:creationId xmlns:a16="http://schemas.microsoft.com/office/drawing/2014/main" id="{DF10E63A-2A61-AAB0-B095-42E116F2296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a:extLst>
                    <a:ext uri="{FF2B5EF4-FFF2-40B4-BE49-F238E27FC236}">
                      <a16:creationId xmlns:a16="http://schemas.microsoft.com/office/drawing/2014/main" id="{874237F4-2D88-AD99-C709-99B0C6E35241}"/>
                    </a:ext>
                  </a:extLst>
                </p:cNvPr>
                <p:cNvGrpSpPr/>
                <p:nvPr/>
              </p:nvGrpSpPr>
              <p:grpSpPr>
                <a:xfrm>
                  <a:off x="5608377" y="4038867"/>
                  <a:ext cx="536650" cy="863189"/>
                  <a:chOff x="4438482" y="4052314"/>
                  <a:chExt cx="536650" cy="863189"/>
                </a:xfrm>
              </p:grpSpPr>
              <p:sp>
                <p:nvSpPr>
                  <p:cNvPr id="50" name="Chevron 31">
                    <a:extLst>
                      <a:ext uri="{FF2B5EF4-FFF2-40B4-BE49-F238E27FC236}">
                        <a16:creationId xmlns:a16="http://schemas.microsoft.com/office/drawing/2014/main" id="{71646A8B-63E2-1FB3-24D7-F4CA4E6AB3CD}"/>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32">
                    <a:extLst>
                      <a:ext uri="{FF2B5EF4-FFF2-40B4-BE49-F238E27FC236}">
                        <a16:creationId xmlns:a16="http://schemas.microsoft.com/office/drawing/2014/main" id="{D1065440-BF1A-5BE4-E34F-4F62DB41489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Diamond 45">
                  <a:extLst>
                    <a:ext uri="{FF2B5EF4-FFF2-40B4-BE49-F238E27FC236}">
                      <a16:creationId xmlns:a16="http://schemas.microsoft.com/office/drawing/2014/main" id="{22CB49D5-8526-0EA7-8EA9-DF3A073B5099}"/>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02E40110-054E-38AC-13BF-BC706265FF6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7F4E2AFF-DA76-27DA-1F6F-7F8A3978BCDE}"/>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69DBF86C-39C1-CE64-8FB4-18959767320D}"/>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37">
              <a:extLst>
                <a:ext uri="{FF2B5EF4-FFF2-40B4-BE49-F238E27FC236}">
                  <a16:creationId xmlns:a16="http://schemas.microsoft.com/office/drawing/2014/main" id="{3E6B7D6E-B5B6-10C5-7E62-C961054A92A7}"/>
                </a:ext>
              </a:extLst>
            </p:cNvPr>
            <p:cNvGrpSpPr/>
            <p:nvPr/>
          </p:nvGrpSpPr>
          <p:grpSpPr>
            <a:xfrm>
              <a:off x="1981200" y="4648200"/>
              <a:ext cx="1219200" cy="228600"/>
              <a:chOff x="4438482" y="3818965"/>
              <a:chExt cx="1706545" cy="1362635"/>
            </a:xfrm>
          </p:grpSpPr>
          <p:grpSp>
            <p:nvGrpSpPr>
              <p:cNvPr id="28" name="Group 26">
                <a:extLst>
                  <a:ext uri="{FF2B5EF4-FFF2-40B4-BE49-F238E27FC236}">
                    <a16:creationId xmlns:a16="http://schemas.microsoft.com/office/drawing/2014/main" id="{DC2FE7AD-7636-D100-A04F-CB2624A5CB5B}"/>
                  </a:ext>
                </a:extLst>
              </p:cNvPr>
              <p:cNvGrpSpPr/>
              <p:nvPr/>
            </p:nvGrpSpPr>
            <p:grpSpPr>
              <a:xfrm>
                <a:off x="4438482" y="4052314"/>
                <a:ext cx="536650" cy="863189"/>
                <a:chOff x="4438482" y="4052314"/>
                <a:chExt cx="536650" cy="863189"/>
              </a:xfrm>
            </p:grpSpPr>
            <p:sp>
              <p:nvSpPr>
                <p:cNvPr id="39" name="Chevron 53">
                  <a:extLst>
                    <a:ext uri="{FF2B5EF4-FFF2-40B4-BE49-F238E27FC236}">
                      <a16:creationId xmlns:a16="http://schemas.microsoft.com/office/drawing/2014/main" id="{B6DC1A1F-FADE-4509-3922-03E21C975664}"/>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54">
                  <a:extLst>
                    <a:ext uri="{FF2B5EF4-FFF2-40B4-BE49-F238E27FC236}">
                      <a16:creationId xmlns:a16="http://schemas.microsoft.com/office/drawing/2014/main" id="{12BA7744-CE15-5047-FB3E-0E76AF6889F8}"/>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7">
                <a:extLst>
                  <a:ext uri="{FF2B5EF4-FFF2-40B4-BE49-F238E27FC236}">
                    <a16:creationId xmlns:a16="http://schemas.microsoft.com/office/drawing/2014/main" id="{B8706834-477C-F60B-ED53-86607164C84E}"/>
                  </a:ext>
                </a:extLst>
              </p:cNvPr>
              <p:cNvGrpSpPr/>
              <p:nvPr/>
            </p:nvGrpSpPr>
            <p:grpSpPr>
              <a:xfrm>
                <a:off x="5025671" y="4043350"/>
                <a:ext cx="536650" cy="863189"/>
                <a:chOff x="4438482" y="4052314"/>
                <a:chExt cx="536650" cy="863189"/>
              </a:xfrm>
            </p:grpSpPr>
            <p:sp>
              <p:nvSpPr>
                <p:cNvPr id="37" name="Chevron 51">
                  <a:extLst>
                    <a:ext uri="{FF2B5EF4-FFF2-40B4-BE49-F238E27FC236}">
                      <a16:creationId xmlns:a16="http://schemas.microsoft.com/office/drawing/2014/main" id="{107ED8FD-A60D-F16A-4840-5CA456E9B651}"/>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52">
                  <a:extLst>
                    <a:ext uri="{FF2B5EF4-FFF2-40B4-BE49-F238E27FC236}">
                      <a16:creationId xmlns:a16="http://schemas.microsoft.com/office/drawing/2014/main" id="{4EE95205-A93F-9BF7-A018-B1F1B320B24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30">
                <a:extLst>
                  <a:ext uri="{FF2B5EF4-FFF2-40B4-BE49-F238E27FC236}">
                    <a16:creationId xmlns:a16="http://schemas.microsoft.com/office/drawing/2014/main" id="{0C122FEC-6D53-7781-8832-4BFE824C3A66}"/>
                  </a:ext>
                </a:extLst>
              </p:cNvPr>
              <p:cNvGrpSpPr/>
              <p:nvPr/>
            </p:nvGrpSpPr>
            <p:grpSpPr>
              <a:xfrm>
                <a:off x="5608377" y="4038867"/>
                <a:ext cx="536650" cy="863189"/>
                <a:chOff x="4438482" y="4052314"/>
                <a:chExt cx="536650" cy="863189"/>
              </a:xfrm>
            </p:grpSpPr>
            <p:sp>
              <p:nvSpPr>
                <p:cNvPr id="35" name="Chevron 49">
                  <a:extLst>
                    <a:ext uri="{FF2B5EF4-FFF2-40B4-BE49-F238E27FC236}">
                      <a16:creationId xmlns:a16="http://schemas.microsoft.com/office/drawing/2014/main" id="{F36DB672-4464-C4B7-0B10-DCBCA6CE6100}"/>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50">
                  <a:extLst>
                    <a:ext uri="{FF2B5EF4-FFF2-40B4-BE49-F238E27FC236}">
                      <a16:creationId xmlns:a16="http://schemas.microsoft.com/office/drawing/2014/main" id="{B3B8E06F-2E78-358B-AD95-B8A39BAD993C}"/>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Diamond 30">
                <a:extLst>
                  <a:ext uri="{FF2B5EF4-FFF2-40B4-BE49-F238E27FC236}">
                    <a16:creationId xmlns:a16="http://schemas.microsoft.com/office/drawing/2014/main" id="{C2775037-1AF6-71E2-593A-B3F4E4017310}"/>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60EF842-8DA8-BD86-B451-3714C835753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6907C1E8-9B9C-953E-8EDD-1C7B177AE85F}"/>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AED2D629-5EA8-06C3-9801-AE93FA79EDC4}"/>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mond 26">
              <a:extLst>
                <a:ext uri="{FF2B5EF4-FFF2-40B4-BE49-F238E27FC236}">
                  <a16:creationId xmlns:a16="http://schemas.microsoft.com/office/drawing/2014/main" id="{31628172-364D-A0A3-98B1-9C9EC0997DF9}"/>
                </a:ext>
              </a:extLst>
            </p:cNvPr>
            <p:cNvSpPr/>
            <p:nvPr/>
          </p:nvSpPr>
          <p:spPr>
            <a:xfrm>
              <a:off x="2421457" y="3767675"/>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loud 1">
            <a:extLst>
              <a:ext uri="{FF2B5EF4-FFF2-40B4-BE49-F238E27FC236}">
                <a16:creationId xmlns:a16="http://schemas.microsoft.com/office/drawing/2014/main" id="{2C73AA70-3764-DDE3-35B3-98BD8C71C8D6}"/>
              </a:ext>
            </a:extLst>
          </p:cNvPr>
          <p:cNvSpPr/>
          <p:nvPr/>
        </p:nvSpPr>
        <p:spPr>
          <a:xfrm>
            <a:off x="6197875" y="1506469"/>
            <a:ext cx="2111084" cy="2111084"/>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E599093D-803B-584A-EFB9-3C9F9E7E1872}"/>
              </a:ext>
            </a:extLst>
          </p:cNvPr>
          <p:cNvSpPr/>
          <p:nvPr/>
        </p:nvSpPr>
        <p:spPr>
          <a:xfrm>
            <a:off x="8911580" y="2713462"/>
            <a:ext cx="2666611" cy="2666611"/>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CDC720BF-4FCB-40C7-F9B1-E09E1531C1D6}"/>
              </a:ext>
            </a:extLst>
          </p:cNvPr>
          <p:cNvGrpSpPr/>
          <p:nvPr/>
        </p:nvGrpSpPr>
        <p:grpSpPr>
          <a:xfrm>
            <a:off x="6465304" y="1865638"/>
            <a:ext cx="1597978" cy="1045945"/>
            <a:chOff x="3772698" y="3788808"/>
            <a:chExt cx="4023156" cy="2633328"/>
          </a:xfrm>
        </p:grpSpPr>
        <p:grpSp>
          <p:nvGrpSpPr>
            <p:cNvPr id="57" name="Group 56">
              <a:extLst>
                <a:ext uri="{FF2B5EF4-FFF2-40B4-BE49-F238E27FC236}">
                  <a16:creationId xmlns:a16="http://schemas.microsoft.com/office/drawing/2014/main" id="{E882AB31-AD0C-BE00-853A-D748371AB516}"/>
                </a:ext>
              </a:extLst>
            </p:cNvPr>
            <p:cNvGrpSpPr/>
            <p:nvPr/>
          </p:nvGrpSpPr>
          <p:grpSpPr>
            <a:xfrm>
              <a:off x="4630497" y="3788808"/>
              <a:ext cx="2585219" cy="1905715"/>
              <a:chOff x="4742179" y="1995182"/>
              <a:chExt cx="2585219" cy="1905715"/>
            </a:xfrm>
          </p:grpSpPr>
          <p:sp>
            <p:nvSpPr>
              <p:cNvPr id="96" name="Oval 7">
                <a:extLst>
                  <a:ext uri="{FF2B5EF4-FFF2-40B4-BE49-F238E27FC236}">
                    <a16:creationId xmlns:a16="http://schemas.microsoft.com/office/drawing/2014/main" id="{F20BD399-7130-1E72-741F-8AC65A1A2663}"/>
                  </a:ext>
                </a:extLst>
              </p:cNvPr>
              <p:cNvSpPr/>
              <p:nvPr/>
            </p:nvSpPr>
            <p:spPr>
              <a:xfrm rot="4280496">
                <a:off x="5081931" y="1655430"/>
                <a:ext cx="1905715" cy="2585219"/>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4FDD2194-8619-8F86-83B5-8643553B045B}"/>
                  </a:ext>
                </a:extLst>
              </p:cNvPr>
              <p:cNvGrpSpPr/>
              <p:nvPr/>
            </p:nvGrpSpPr>
            <p:grpSpPr>
              <a:xfrm>
                <a:off x="5622993" y="2086391"/>
                <a:ext cx="1358401" cy="1199672"/>
                <a:chOff x="5622993" y="2086391"/>
                <a:chExt cx="1358401" cy="1199672"/>
              </a:xfrm>
            </p:grpSpPr>
            <p:sp>
              <p:nvSpPr>
                <p:cNvPr id="98" name="Oval 8">
                  <a:extLst>
                    <a:ext uri="{FF2B5EF4-FFF2-40B4-BE49-F238E27FC236}">
                      <a16:creationId xmlns:a16="http://schemas.microsoft.com/office/drawing/2014/main" id="{9D495D45-ABF6-365C-2011-3E32E3673D2F}"/>
                    </a:ext>
                  </a:extLst>
                </p:cNvPr>
                <p:cNvSpPr/>
                <p:nvPr/>
              </p:nvSpPr>
              <p:spPr>
                <a:xfrm rot="6241915">
                  <a:off x="5919860" y="2224529"/>
                  <a:ext cx="1088980" cy="103408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a:extLst>
                    <a:ext uri="{FF2B5EF4-FFF2-40B4-BE49-F238E27FC236}">
                      <a16:creationId xmlns:a16="http://schemas.microsoft.com/office/drawing/2014/main" id="{58037EB5-E950-266A-21B5-7C7BA4296456}"/>
                    </a:ext>
                  </a:extLst>
                </p:cNvPr>
                <p:cNvSpPr/>
                <p:nvPr/>
              </p:nvSpPr>
              <p:spPr>
                <a:xfrm rot="3774264">
                  <a:off x="6327425" y="2367785"/>
                  <a:ext cx="907483" cy="344696"/>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4690583-6504-A50C-DD90-1AD738456C7E}"/>
                    </a:ext>
                  </a:extLst>
                </p:cNvPr>
                <p:cNvSpPr/>
                <p:nvPr/>
              </p:nvSpPr>
              <p:spPr>
                <a:xfrm rot="5010306">
                  <a:off x="5853153" y="2033371"/>
                  <a:ext cx="286019" cy="54249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C99DB32-5D26-78FD-8612-5D4BBFE3BCCA}"/>
                    </a:ext>
                  </a:extLst>
                </p:cNvPr>
                <p:cNvSpPr/>
                <p:nvPr/>
              </p:nvSpPr>
              <p:spPr>
                <a:xfrm rot="6241915">
                  <a:off x="5777165" y="2588870"/>
                  <a:ext cx="540830" cy="849174"/>
                </a:xfrm>
                <a:custGeom>
                  <a:avLst/>
                  <a:gdLst>
                    <a:gd name="connsiteX0" fmla="*/ 4946 w 540830"/>
                    <a:gd name="connsiteY0" fmla="*/ 778876 h 849174"/>
                    <a:gd name="connsiteX1" fmla="*/ 91428 w 540830"/>
                    <a:gd name="connsiteY1" fmla="*/ 498584 h 849174"/>
                    <a:gd name="connsiteX2" fmla="*/ 252716 w 540830"/>
                    <a:gd name="connsiteY2" fmla="*/ 351967 h 849174"/>
                    <a:gd name="connsiteX3" fmla="*/ 282462 w 540830"/>
                    <a:gd name="connsiteY3" fmla="*/ 339650 h 849174"/>
                    <a:gd name="connsiteX4" fmla="*/ 279281 w 540830"/>
                    <a:gd name="connsiteY4" fmla="*/ 331383 h 849174"/>
                    <a:gd name="connsiteX5" fmla="*/ 268584 w 540830"/>
                    <a:gd name="connsiteY5" fmla="*/ 238535 h 849174"/>
                    <a:gd name="connsiteX6" fmla="*/ 404707 w 540830"/>
                    <a:gd name="connsiteY6" fmla="*/ 0 h 849174"/>
                    <a:gd name="connsiteX7" fmla="*/ 540830 w 540830"/>
                    <a:gd name="connsiteY7" fmla="*/ 238535 h 849174"/>
                    <a:gd name="connsiteX8" fmla="*/ 432140 w 540830"/>
                    <a:gd name="connsiteY8" fmla="*/ 472224 h 849174"/>
                    <a:gd name="connsiteX9" fmla="*/ 429436 w 540830"/>
                    <a:gd name="connsiteY9" fmla="*/ 472701 h 849174"/>
                    <a:gd name="connsiteX10" fmla="*/ 428974 w 540830"/>
                    <a:gd name="connsiteY10" fmla="*/ 479133 h 849174"/>
                    <a:gd name="connsiteX11" fmla="*/ 340694 w 540830"/>
                    <a:gd name="connsiteY11" fmla="*/ 678424 h 849174"/>
                    <a:gd name="connsiteX12" fmla="*/ 39591 w 540830"/>
                    <a:gd name="connsiteY12" fmla="*/ 833098 h 849174"/>
                    <a:gd name="connsiteX13" fmla="*/ 4946 w 540830"/>
                    <a:gd name="connsiteY13" fmla="*/ 778876 h 84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830" h="849174">
                      <a:moveTo>
                        <a:pt x="4946" y="778876"/>
                      </a:moveTo>
                      <a:cubicBezTo>
                        <a:pt x="-12997" y="709471"/>
                        <a:pt x="18332" y="599898"/>
                        <a:pt x="91428" y="498584"/>
                      </a:cubicBezTo>
                      <a:cubicBezTo>
                        <a:pt x="140159" y="431041"/>
                        <a:pt x="198227" y="379957"/>
                        <a:pt x="252716" y="351967"/>
                      </a:cubicBezTo>
                      <a:lnTo>
                        <a:pt x="282462" y="339650"/>
                      </a:lnTo>
                      <a:lnTo>
                        <a:pt x="279281" y="331383"/>
                      </a:lnTo>
                      <a:cubicBezTo>
                        <a:pt x="272393" y="302846"/>
                        <a:pt x="268584" y="271470"/>
                        <a:pt x="268584" y="238535"/>
                      </a:cubicBezTo>
                      <a:cubicBezTo>
                        <a:pt x="268584" y="106796"/>
                        <a:pt x="329528" y="0"/>
                        <a:pt x="404707" y="0"/>
                      </a:cubicBezTo>
                      <a:cubicBezTo>
                        <a:pt x="479886" y="0"/>
                        <a:pt x="540830" y="106796"/>
                        <a:pt x="540830" y="238535"/>
                      </a:cubicBezTo>
                      <a:cubicBezTo>
                        <a:pt x="540830" y="353807"/>
                        <a:pt x="494170" y="449981"/>
                        <a:pt x="432140" y="472224"/>
                      </a:cubicBezTo>
                      <a:lnTo>
                        <a:pt x="429436" y="472701"/>
                      </a:lnTo>
                      <a:lnTo>
                        <a:pt x="428974" y="479133"/>
                      </a:lnTo>
                      <a:cubicBezTo>
                        <a:pt x="419593" y="539668"/>
                        <a:pt x="389425" y="610882"/>
                        <a:pt x="340694" y="678424"/>
                      </a:cubicBezTo>
                      <a:cubicBezTo>
                        <a:pt x="243233" y="813510"/>
                        <a:pt x="108424" y="882760"/>
                        <a:pt x="39591" y="833098"/>
                      </a:cubicBezTo>
                      <a:cubicBezTo>
                        <a:pt x="22383" y="820683"/>
                        <a:pt x="10927" y="802011"/>
                        <a:pt x="4946" y="778876"/>
                      </a:cubicBezTo>
                      <a:close/>
                    </a:path>
                  </a:pathLst>
                </a:cu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8" name="Group 378">
              <a:extLst>
                <a:ext uri="{FF2B5EF4-FFF2-40B4-BE49-F238E27FC236}">
                  <a16:creationId xmlns:a16="http://schemas.microsoft.com/office/drawing/2014/main" id="{066CFDC7-D5DC-BCCE-FE65-B2BD30C0287E}"/>
                </a:ext>
              </a:extLst>
            </p:cNvPr>
            <p:cNvGrpSpPr/>
            <p:nvPr/>
          </p:nvGrpSpPr>
          <p:grpSpPr>
            <a:xfrm>
              <a:off x="3772698" y="5013714"/>
              <a:ext cx="4023156" cy="1408422"/>
              <a:chOff x="4419600" y="3886200"/>
              <a:chExt cx="3264980" cy="1143000"/>
            </a:xfrm>
          </p:grpSpPr>
          <p:grpSp>
            <p:nvGrpSpPr>
              <p:cNvPr id="59" name="Group 10">
                <a:extLst>
                  <a:ext uri="{FF2B5EF4-FFF2-40B4-BE49-F238E27FC236}">
                    <a16:creationId xmlns:a16="http://schemas.microsoft.com/office/drawing/2014/main" id="{4A17EF6C-7D1C-A3FF-1A02-3D34E8B4B4D8}"/>
                  </a:ext>
                </a:extLst>
              </p:cNvPr>
              <p:cNvGrpSpPr/>
              <p:nvPr/>
            </p:nvGrpSpPr>
            <p:grpSpPr>
              <a:xfrm>
                <a:off x="4419600" y="3962400"/>
                <a:ext cx="1969580" cy="469365"/>
                <a:chOff x="4538796" y="3250988"/>
                <a:chExt cx="2638406" cy="1463651"/>
              </a:xfrm>
            </p:grpSpPr>
            <p:sp>
              <p:nvSpPr>
                <p:cNvPr id="88" name="Moon 2">
                  <a:extLst>
                    <a:ext uri="{FF2B5EF4-FFF2-40B4-BE49-F238E27FC236}">
                      <a16:creationId xmlns:a16="http://schemas.microsoft.com/office/drawing/2014/main" id="{AC2151BF-C325-4070-CA40-F6A0706C088F}"/>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3">
                  <a:extLst>
                    <a:ext uri="{FF2B5EF4-FFF2-40B4-BE49-F238E27FC236}">
                      <a16:creationId xmlns:a16="http://schemas.microsoft.com/office/drawing/2014/main" id="{DBBCE6D1-9CAC-E62F-0005-E01071EA4FB7}"/>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4">
                  <a:extLst>
                    <a:ext uri="{FF2B5EF4-FFF2-40B4-BE49-F238E27FC236}">
                      <a16:creationId xmlns:a16="http://schemas.microsoft.com/office/drawing/2014/main" id="{86AC253E-8847-1B2D-0D8B-10C3A904108B}"/>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5">
                  <a:extLst>
                    <a:ext uri="{FF2B5EF4-FFF2-40B4-BE49-F238E27FC236}">
                      <a16:creationId xmlns:a16="http://schemas.microsoft.com/office/drawing/2014/main" id="{986869B2-4557-B20F-C591-A0A1CA693E6F}"/>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6">
                  <a:extLst>
                    <a:ext uri="{FF2B5EF4-FFF2-40B4-BE49-F238E27FC236}">
                      <a16:creationId xmlns:a16="http://schemas.microsoft.com/office/drawing/2014/main" id="{DFA5D0C9-7AFB-8E87-0FB6-F19524274D9D}"/>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7">
                  <a:extLst>
                    <a:ext uri="{FF2B5EF4-FFF2-40B4-BE49-F238E27FC236}">
                      <a16:creationId xmlns:a16="http://schemas.microsoft.com/office/drawing/2014/main" id="{6E0170EB-8A55-E505-464C-CC0168420491}"/>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8">
                  <a:extLst>
                    <a:ext uri="{FF2B5EF4-FFF2-40B4-BE49-F238E27FC236}">
                      <a16:creationId xmlns:a16="http://schemas.microsoft.com/office/drawing/2014/main" id="{ADFE8410-560A-C4C6-981D-FDDDD0E18B11}"/>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
                  <a:extLst>
                    <a:ext uri="{FF2B5EF4-FFF2-40B4-BE49-F238E27FC236}">
                      <a16:creationId xmlns:a16="http://schemas.microsoft.com/office/drawing/2014/main" id="{AE4D1CBD-32EF-3EA6-6B3F-79D05D660CC8}"/>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lowchart: Manual Operation 59">
                <a:extLst>
                  <a:ext uri="{FF2B5EF4-FFF2-40B4-BE49-F238E27FC236}">
                    <a16:creationId xmlns:a16="http://schemas.microsoft.com/office/drawing/2014/main" id="{49A54865-2346-88F4-FB62-65170D5273BA}"/>
                  </a:ext>
                </a:extLst>
              </p:cNvPr>
              <p:cNvSpPr/>
              <p:nvPr/>
            </p:nvSpPr>
            <p:spPr>
              <a:xfrm>
                <a:off x="4495800" y="4191000"/>
                <a:ext cx="3124200" cy="838200"/>
              </a:xfrm>
              <a:prstGeom prst="flowChartManualOperation">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1">
                <a:extLst>
                  <a:ext uri="{FF2B5EF4-FFF2-40B4-BE49-F238E27FC236}">
                    <a16:creationId xmlns:a16="http://schemas.microsoft.com/office/drawing/2014/main" id="{E9311732-61D9-4570-ED18-D90588D4F5F2}"/>
                  </a:ext>
                </a:extLst>
              </p:cNvPr>
              <p:cNvGrpSpPr/>
              <p:nvPr/>
            </p:nvGrpSpPr>
            <p:grpSpPr>
              <a:xfrm rot="10165254">
                <a:off x="5665147" y="4063011"/>
                <a:ext cx="1969580" cy="469365"/>
                <a:chOff x="4538796" y="3250988"/>
                <a:chExt cx="2638406" cy="1463651"/>
              </a:xfrm>
            </p:grpSpPr>
            <p:sp>
              <p:nvSpPr>
                <p:cNvPr id="80" name="Moon 79">
                  <a:extLst>
                    <a:ext uri="{FF2B5EF4-FFF2-40B4-BE49-F238E27FC236}">
                      <a16:creationId xmlns:a16="http://schemas.microsoft.com/office/drawing/2014/main" id="{1F5CF7EB-128B-57DB-C0DE-FDB3478CAC5D}"/>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33C50E03-4E6C-D52E-F524-30DFE1B262B7}"/>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FC1B1D65-C64B-A4D9-7C06-E6C26EEEBF06}"/>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2C1B21B8-D622-180B-E289-50AB39145B5A}"/>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a:extLst>
                    <a:ext uri="{FF2B5EF4-FFF2-40B4-BE49-F238E27FC236}">
                      <a16:creationId xmlns:a16="http://schemas.microsoft.com/office/drawing/2014/main" id="{7EDAB229-0DE8-7058-3AEA-3E1E417D28E3}"/>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63310DC0-4148-E763-51BA-974744209592}"/>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0877486B-57AB-1B82-B30F-4000D6A19A0C}"/>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a:extLst>
                    <a:ext uri="{FF2B5EF4-FFF2-40B4-BE49-F238E27FC236}">
                      <a16:creationId xmlns:a16="http://schemas.microsoft.com/office/drawing/2014/main" id="{AC4606E8-D05B-7F5C-AD8C-C4A283B4647B}"/>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0">
                <a:extLst>
                  <a:ext uri="{FF2B5EF4-FFF2-40B4-BE49-F238E27FC236}">
                    <a16:creationId xmlns:a16="http://schemas.microsoft.com/office/drawing/2014/main" id="{AF0669AC-F51A-DB53-C4EF-F09DD6519A58}"/>
                  </a:ext>
                </a:extLst>
              </p:cNvPr>
              <p:cNvGrpSpPr/>
              <p:nvPr/>
            </p:nvGrpSpPr>
            <p:grpSpPr>
              <a:xfrm rot="11574703">
                <a:off x="4599540" y="4176517"/>
                <a:ext cx="1969580" cy="469365"/>
                <a:chOff x="4538796" y="3250988"/>
                <a:chExt cx="2638406" cy="1463651"/>
              </a:xfrm>
            </p:grpSpPr>
            <p:sp>
              <p:nvSpPr>
                <p:cNvPr id="72" name="Moon 71">
                  <a:extLst>
                    <a:ext uri="{FF2B5EF4-FFF2-40B4-BE49-F238E27FC236}">
                      <a16:creationId xmlns:a16="http://schemas.microsoft.com/office/drawing/2014/main" id="{5A1A90F4-37FA-0101-4ABD-7422113044E3}"/>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3C5F3975-6706-73F0-F919-760255DEC00A}"/>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92F7CD8B-4B1C-3F59-546A-A849695FAD72}"/>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2E42D22F-125C-8DBB-10F4-3291315EE6C1}"/>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E52D58B9-0052-820E-2462-177CF613C90D}"/>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C9812BA9-5B96-9C71-63D9-A2BD05A60B3D}"/>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B4F0C6AB-2AE0-B0A0-015E-F870CD60A4D5}"/>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a:extLst>
                    <a:ext uri="{FF2B5EF4-FFF2-40B4-BE49-F238E27FC236}">
                      <a16:creationId xmlns:a16="http://schemas.microsoft.com/office/drawing/2014/main" id="{3B9AEF01-771F-3AC4-9E65-8B10B3451EF9}"/>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9">
                <a:extLst>
                  <a:ext uri="{FF2B5EF4-FFF2-40B4-BE49-F238E27FC236}">
                    <a16:creationId xmlns:a16="http://schemas.microsoft.com/office/drawing/2014/main" id="{CC317B1A-D619-D7D2-7B15-15241A691CBF}"/>
                  </a:ext>
                </a:extLst>
              </p:cNvPr>
              <p:cNvGrpSpPr/>
              <p:nvPr/>
            </p:nvGrpSpPr>
            <p:grpSpPr>
              <a:xfrm>
                <a:off x="5715000" y="3886200"/>
                <a:ext cx="1969580" cy="469365"/>
                <a:chOff x="4538796" y="3250988"/>
                <a:chExt cx="2638406" cy="1463651"/>
              </a:xfrm>
            </p:grpSpPr>
            <p:sp>
              <p:nvSpPr>
                <p:cNvPr id="64" name="Moon 63">
                  <a:extLst>
                    <a:ext uri="{FF2B5EF4-FFF2-40B4-BE49-F238E27FC236}">
                      <a16:creationId xmlns:a16="http://schemas.microsoft.com/office/drawing/2014/main" id="{A28D4E07-F9DC-BAEE-2463-5A6F242089C0}"/>
                    </a:ext>
                  </a:extLst>
                </p:cNvPr>
                <p:cNvSpPr/>
                <p:nvPr/>
              </p:nvSpPr>
              <p:spPr>
                <a:xfrm rot="18737603">
                  <a:off x="5438629" y="3152563"/>
                  <a:ext cx="304800" cy="1447800"/>
                </a:xfrm>
                <a:prstGeom prst="moon">
                  <a:avLst>
                    <a:gd name="adj" fmla="val 7549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8F1D3F13-3068-5E89-2B06-3C764BD103C8}"/>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A3771415-64A2-23F0-5556-D16304A9FEDF}"/>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3364CC9F-C0ED-C6BC-16D8-9D220988590A}"/>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C5281EE3-B420-7065-0EAF-81E703249C23}"/>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FED1C0F5-B720-11B4-D447-E01819912C3F}"/>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992CFB3B-0AFD-B797-3DF8-45BDB578D479}"/>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9C91697F-FA0B-55F2-E6DC-4C5D23D6BC79}"/>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4" name="Freeform: Shape 103">
            <a:extLst>
              <a:ext uri="{FF2B5EF4-FFF2-40B4-BE49-F238E27FC236}">
                <a16:creationId xmlns:a16="http://schemas.microsoft.com/office/drawing/2014/main" id="{9FC98486-D78C-DBAC-4911-894076D1FB6C}"/>
              </a:ext>
            </a:extLst>
          </p:cNvPr>
          <p:cNvSpPr/>
          <p:nvPr/>
        </p:nvSpPr>
        <p:spPr>
          <a:xfrm rot="16200000">
            <a:off x="9636587" y="3247243"/>
            <a:ext cx="1371525" cy="869193"/>
          </a:xfrm>
          <a:custGeom>
            <a:avLst/>
            <a:gdLst>
              <a:gd name="connsiteX0" fmla="*/ 1371525 w 1371525"/>
              <a:gd name="connsiteY0" fmla="*/ 374955 h 869193"/>
              <a:gd name="connsiteX1" fmla="*/ 1371525 w 1371525"/>
              <a:gd name="connsiteY1" fmla="*/ 494240 h 869193"/>
              <a:gd name="connsiteX2" fmla="*/ 1134894 w 1371525"/>
              <a:gd name="connsiteY2" fmla="*/ 494240 h 869193"/>
              <a:gd name="connsiteX3" fmla="*/ 1134894 w 1371525"/>
              <a:gd name="connsiteY3" fmla="*/ 869193 h 869193"/>
              <a:gd name="connsiteX4" fmla="*/ 1018334 w 1371525"/>
              <a:gd name="connsiteY4" fmla="*/ 869193 h 869193"/>
              <a:gd name="connsiteX5" fmla="*/ 1018334 w 1371525"/>
              <a:gd name="connsiteY5" fmla="*/ 494240 h 869193"/>
              <a:gd name="connsiteX6" fmla="*/ 0 w 1371525"/>
              <a:gd name="connsiteY6" fmla="*/ 494240 h 869193"/>
              <a:gd name="connsiteX7" fmla="*/ 0 w 1371525"/>
              <a:gd name="connsiteY7" fmla="*/ 374955 h 869193"/>
              <a:gd name="connsiteX8" fmla="*/ 1018334 w 1371525"/>
              <a:gd name="connsiteY8" fmla="*/ 374955 h 869193"/>
              <a:gd name="connsiteX9" fmla="*/ 1018334 w 1371525"/>
              <a:gd name="connsiteY9" fmla="*/ 0 h 869193"/>
              <a:gd name="connsiteX10" fmla="*/ 1134894 w 1371525"/>
              <a:gd name="connsiteY10" fmla="*/ 0 h 869193"/>
              <a:gd name="connsiteX11" fmla="*/ 1134894 w 1371525"/>
              <a:gd name="connsiteY11" fmla="*/ 374955 h 86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525" h="869193">
                <a:moveTo>
                  <a:pt x="1371525" y="374955"/>
                </a:moveTo>
                <a:lnTo>
                  <a:pt x="1371525" y="494240"/>
                </a:lnTo>
                <a:lnTo>
                  <a:pt x="1134894" y="494240"/>
                </a:lnTo>
                <a:lnTo>
                  <a:pt x="1134894" y="869193"/>
                </a:lnTo>
                <a:lnTo>
                  <a:pt x="1018334" y="869193"/>
                </a:lnTo>
                <a:lnTo>
                  <a:pt x="1018334" y="494240"/>
                </a:lnTo>
                <a:lnTo>
                  <a:pt x="0" y="494240"/>
                </a:lnTo>
                <a:lnTo>
                  <a:pt x="0" y="374955"/>
                </a:lnTo>
                <a:lnTo>
                  <a:pt x="1018334" y="374955"/>
                </a:lnTo>
                <a:lnTo>
                  <a:pt x="1018334" y="0"/>
                </a:lnTo>
                <a:lnTo>
                  <a:pt x="1134894" y="0"/>
                </a:lnTo>
                <a:lnTo>
                  <a:pt x="1134894" y="374955"/>
                </a:lnTo>
                <a:close/>
              </a:path>
            </a:pathLst>
          </a:cu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TextBox 104">
            <a:extLst>
              <a:ext uri="{FF2B5EF4-FFF2-40B4-BE49-F238E27FC236}">
                <a16:creationId xmlns:a16="http://schemas.microsoft.com/office/drawing/2014/main" id="{92DEC6A4-9F7E-FD95-5931-3FFA02C2FFC2}"/>
              </a:ext>
            </a:extLst>
          </p:cNvPr>
          <p:cNvSpPr txBox="1"/>
          <p:nvPr/>
        </p:nvSpPr>
        <p:spPr>
          <a:xfrm>
            <a:off x="6391745" y="2940024"/>
            <a:ext cx="1746323" cy="369332"/>
          </a:xfrm>
          <a:prstGeom prst="rect">
            <a:avLst/>
          </a:prstGeom>
          <a:noFill/>
        </p:spPr>
        <p:txBody>
          <a:bodyPr wrap="square" rtlCol="0">
            <a:spAutoFit/>
          </a:bodyPr>
          <a:lstStyle/>
          <a:p>
            <a:r>
              <a:rPr lang="en-US" dirty="0"/>
              <a:t>Helaman 14:2-8</a:t>
            </a:r>
          </a:p>
        </p:txBody>
      </p:sp>
      <p:sp>
        <p:nvSpPr>
          <p:cNvPr id="106" name="TextBox 105">
            <a:extLst>
              <a:ext uri="{FF2B5EF4-FFF2-40B4-BE49-F238E27FC236}">
                <a16:creationId xmlns:a16="http://schemas.microsoft.com/office/drawing/2014/main" id="{23A94C8B-736D-2825-F8EE-0DCA973B5141}"/>
              </a:ext>
            </a:extLst>
          </p:cNvPr>
          <p:cNvSpPr txBox="1"/>
          <p:nvPr/>
        </p:nvSpPr>
        <p:spPr>
          <a:xfrm>
            <a:off x="9251495" y="4315868"/>
            <a:ext cx="2141710" cy="646331"/>
          </a:xfrm>
          <a:prstGeom prst="rect">
            <a:avLst/>
          </a:prstGeom>
          <a:noFill/>
        </p:spPr>
        <p:txBody>
          <a:bodyPr wrap="square" rtlCol="0">
            <a:spAutoFit/>
          </a:bodyPr>
          <a:lstStyle/>
          <a:p>
            <a:pPr algn="ctr"/>
            <a:r>
              <a:rPr lang="en-US" dirty="0"/>
              <a:t>Helaman 14:14-15,</a:t>
            </a:r>
          </a:p>
          <a:p>
            <a:pPr algn="ctr"/>
            <a:r>
              <a:rPr lang="en-US" dirty="0"/>
              <a:t>20-27</a:t>
            </a:r>
          </a:p>
        </p:txBody>
      </p:sp>
    </p:spTree>
    <p:extLst>
      <p:ext uri="{BB962C8B-B14F-4D97-AF65-F5344CB8AC3E}">
        <p14:creationId xmlns:p14="http://schemas.microsoft.com/office/powerpoint/2010/main" val="160801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7B1D1D-D2DD-4695-862A-73A3F1750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2D65A9AB-287B-4C46-A949-565CC7165B72}"/>
              </a:ext>
            </a:extLst>
          </p:cNvPr>
          <p:cNvSpPr/>
          <p:nvPr/>
        </p:nvSpPr>
        <p:spPr>
          <a:xfrm>
            <a:off x="8827130" y="4414155"/>
            <a:ext cx="3277354" cy="2246769"/>
          </a:xfrm>
          <a:prstGeom prst="rect">
            <a:avLst/>
          </a:prstGeom>
        </p:spPr>
        <p:txBody>
          <a:bodyPr wrap="square">
            <a:spAutoFit/>
          </a:bodyPr>
          <a:lstStyle/>
          <a:p>
            <a:pPr fontAlgn="base"/>
            <a:r>
              <a:rPr lang="en-US" sz="2800" b="0" i="0" dirty="0">
                <a:solidFill>
                  <a:srgbClr val="FFFF00"/>
                </a:solidFill>
                <a:effectLst/>
                <a:latin typeface="Abadi" panose="020B0604020104020204" pitchFamily="34" charset="0"/>
              </a:rPr>
              <a:t>What kind of signs does God give?</a:t>
            </a:r>
          </a:p>
          <a:p>
            <a:pPr fontAlgn="base"/>
            <a:endParaRPr lang="en-US" sz="2800" dirty="0">
              <a:solidFill>
                <a:srgbClr val="FFFF00"/>
              </a:solidFill>
              <a:latin typeface="Abadi" panose="020B0604020104020204" pitchFamily="34" charset="0"/>
            </a:endParaRPr>
          </a:p>
          <a:p>
            <a:pPr fontAlgn="base"/>
            <a:r>
              <a:rPr lang="en-US" sz="2800" b="0" i="0" dirty="0">
                <a:solidFill>
                  <a:srgbClr val="FFFF00"/>
                </a:solidFill>
                <a:effectLst/>
                <a:latin typeface="Abadi" panose="020B0604020104020204" pitchFamily="34" charset="0"/>
              </a:rPr>
              <a:t>Why do you think He gives signs?</a:t>
            </a:r>
          </a:p>
        </p:txBody>
      </p:sp>
      <p:sp>
        <p:nvSpPr>
          <p:cNvPr id="5" name="Rectangle 4">
            <a:extLst>
              <a:ext uri="{FF2B5EF4-FFF2-40B4-BE49-F238E27FC236}">
                <a16:creationId xmlns:a16="http://schemas.microsoft.com/office/drawing/2014/main" id="{53C54F47-A58B-4929-A73B-0015D7642310}"/>
              </a:ext>
            </a:extLst>
          </p:cNvPr>
          <p:cNvSpPr/>
          <p:nvPr/>
        </p:nvSpPr>
        <p:spPr>
          <a:xfrm>
            <a:off x="496432" y="266158"/>
            <a:ext cx="5260063" cy="954107"/>
          </a:xfrm>
          <a:prstGeom prst="rect">
            <a:avLst/>
          </a:prstGeom>
        </p:spPr>
        <p:txBody>
          <a:bodyPr wrap="square">
            <a:spAutoFit/>
          </a:bodyPr>
          <a:lstStyle/>
          <a:p>
            <a:pPr fontAlgn="base"/>
            <a:r>
              <a:rPr lang="en-US" sz="2800" b="0" i="0" dirty="0">
                <a:solidFill>
                  <a:srgbClr val="FFFF00"/>
                </a:solidFill>
                <a:effectLst/>
                <a:latin typeface="Abadi" panose="020B0604020104020204" pitchFamily="34" charset="0"/>
              </a:rPr>
              <a:t>What are some signs that can indicate that a storm is coming?</a:t>
            </a:r>
          </a:p>
        </p:txBody>
      </p:sp>
      <p:pic>
        <p:nvPicPr>
          <p:cNvPr id="9" name="Picture 8">
            <a:extLst>
              <a:ext uri="{FF2B5EF4-FFF2-40B4-BE49-F238E27FC236}">
                <a16:creationId xmlns:a16="http://schemas.microsoft.com/office/drawing/2014/main" id="{23B0614D-C2B6-4E88-A36D-5F7E693E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089" y="1394233"/>
            <a:ext cx="3205681" cy="3205681"/>
          </a:xfrm>
          <a:prstGeom prst="rect">
            <a:avLst/>
          </a:prstGeom>
        </p:spPr>
      </p:pic>
      <p:grpSp>
        <p:nvGrpSpPr>
          <p:cNvPr id="16" name="Group 15">
            <a:extLst>
              <a:ext uri="{FF2B5EF4-FFF2-40B4-BE49-F238E27FC236}">
                <a16:creationId xmlns:a16="http://schemas.microsoft.com/office/drawing/2014/main" id="{084F04FC-24E6-46EA-9C39-E5732057CE70}"/>
              </a:ext>
            </a:extLst>
          </p:cNvPr>
          <p:cNvGrpSpPr/>
          <p:nvPr/>
        </p:nvGrpSpPr>
        <p:grpSpPr>
          <a:xfrm>
            <a:off x="6996821" y="257105"/>
            <a:ext cx="5260063" cy="3889382"/>
            <a:chOff x="6996821" y="257105"/>
            <a:chExt cx="5260063" cy="3889382"/>
          </a:xfrm>
        </p:grpSpPr>
        <p:sp>
          <p:nvSpPr>
            <p:cNvPr id="6" name="Rectangle 5">
              <a:extLst>
                <a:ext uri="{FF2B5EF4-FFF2-40B4-BE49-F238E27FC236}">
                  <a16:creationId xmlns:a16="http://schemas.microsoft.com/office/drawing/2014/main" id="{C9C19659-0697-42EC-8513-B09EB445B941}"/>
                </a:ext>
              </a:extLst>
            </p:cNvPr>
            <p:cNvSpPr/>
            <p:nvPr/>
          </p:nvSpPr>
          <p:spPr>
            <a:xfrm>
              <a:off x="6996821" y="257105"/>
              <a:ext cx="5260063" cy="954107"/>
            </a:xfrm>
            <a:prstGeom prst="rect">
              <a:avLst/>
            </a:prstGeom>
          </p:spPr>
          <p:txBody>
            <a:bodyPr wrap="square">
              <a:spAutoFit/>
            </a:bodyPr>
            <a:lstStyle/>
            <a:p>
              <a:pPr fontAlgn="base"/>
              <a:r>
                <a:rPr lang="en-US" sz="2800" b="0" i="0" dirty="0">
                  <a:solidFill>
                    <a:srgbClr val="FFFF00"/>
                  </a:solidFill>
                  <a:effectLst/>
                  <a:latin typeface="Abadi" panose="020B0604020104020204" pitchFamily="34" charset="0"/>
                </a:rPr>
                <a:t>How do people respond when they see these signs?</a:t>
              </a:r>
            </a:p>
          </p:txBody>
        </p:sp>
        <p:pic>
          <p:nvPicPr>
            <p:cNvPr id="13" name="Picture 12">
              <a:extLst>
                <a:ext uri="{FF2B5EF4-FFF2-40B4-BE49-F238E27FC236}">
                  <a16:creationId xmlns:a16="http://schemas.microsoft.com/office/drawing/2014/main" id="{1FDAF41B-1370-4E58-938A-346D513D485C}"/>
                </a:ext>
              </a:extLst>
            </p:cNvPr>
            <p:cNvPicPr>
              <a:picLocks noChangeAspect="1"/>
            </p:cNvPicPr>
            <p:nvPr/>
          </p:nvPicPr>
          <p:blipFill rotWithShape="1">
            <a:blip r:embed="rId4">
              <a:extLst>
                <a:ext uri="{28A0092B-C50C-407E-A947-70E740481C1C}">
                  <a14:useLocalDpi xmlns:a14="http://schemas.microsoft.com/office/drawing/2010/main" val="0"/>
                </a:ext>
              </a:extLst>
            </a:blip>
            <a:srcRect l="228" t="-291" r="-228" b="11580"/>
            <a:stretch/>
          </p:blipFill>
          <p:spPr>
            <a:xfrm>
              <a:off x="7269931" y="1385180"/>
              <a:ext cx="3979638" cy="2761307"/>
            </a:xfrm>
            <a:prstGeom prst="rect">
              <a:avLst/>
            </a:prstGeom>
          </p:spPr>
        </p:pic>
      </p:grpSp>
      <p:grpSp>
        <p:nvGrpSpPr>
          <p:cNvPr id="17" name="Group 16">
            <a:extLst>
              <a:ext uri="{FF2B5EF4-FFF2-40B4-BE49-F238E27FC236}">
                <a16:creationId xmlns:a16="http://schemas.microsoft.com/office/drawing/2014/main" id="{BF427E5B-0E9F-4C0D-BE45-F13CE32B9AF2}"/>
              </a:ext>
            </a:extLst>
          </p:cNvPr>
          <p:cNvGrpSpPr/>
          <p:nvPr/>
        </p:nvGrpSpPr>
        <p:grpSpPr>
          <a:xfrm>
            <a:off x="233884" y="4119328"/>
            <a:ext cx="8430282" cy="2538946"/>
            <a:chOff x="233884" y="4119328"/>
            <a:chExt cx="8430282" cy="2538946"/>
          </a:xfrm>
        </p:grpSpPr>
        <p:sp>
          <p:nvSpPr>
            <p:cNvPr id="7" name="Rectangle 6">
              <a:extLst>
                <a:ext uri="{FF2B5EF4-FFF2-40B4-BE49-F238E27FC236}">
                  <a16:creationId xmlns:a16="http://schemas.microsoft.com/office/drawing/2014/main" id="{3969E981-B657-4E6A-976B-F5FA65A8C48B}"/>
                </a:ext>
              </a:extLst>
            </p:cNvPr>
            <p:cNvSpPr/>
            <p:nvPr/>
          </p:nvSpPr>
          <p:spPr>
            <a:xfrm>
              <a:off x="233884" y="4620876"/>
              <a:ext cx="4075566" cy="1815882"/>
            </a:xfrm>
            <a:prstGeom prst="rect">
              <a:avLst/>
            </a:prstGeom>
          </p:spPr>
          <p:txBody>
            <a:bodyPr wrap="square">
              <a:spAutoFit/>
            </a:bodyPr>
            <a:lstStyle/>
            <a:p>
              <a:pPr fontAlgn="base"/>
              <a:r>
                <a:rPr lang="en-US" sz="2800" b="0" i="0" dirty="0">
                  <a:solidFill>
                    <a:srgbClr val="FFFF00"/>
                  </a:solidFill>
                  <a:effectLst/>
                  <a:latin typeface="Abadi" panose="020B0604020104020204" pitchFamily="34" charset="0"/>
                </a:rPr>
                <a:t>What could be the danger in not recognizing or paying attention to these signs?</a:t>
              </a:r>
            </a:p>
          </p:txBody>
        </p:sp>
        <p:pic>
          <p:nvPicPr>
            <p:cNvPr id="15" name="Picture 14">
              <a:extLst>
                <a:ext uri="{FF2B5EF4-FFF2-40B4-BE49-F238E27FC236}">
                  <a16:creationId xmlns:a16="http://schemas.microsoft.com/office/drawing/2014/main" id="{97A6A75B-A972-48B3-A50A-498C79DB94B2}"/>
                </a:ext>
              </a:extLst>
            </p:cNvPr>
            <p:cNvPicPr>
              <a:picLocks noChangeAspect="1"/>
            </p:cNvPicPr>
            <p:nvPr/>
          </p:nvPicPr>
          <p:blipFill rotWithShape="1">
            <a:blip r:embed="rId5">
              <a:extLst>
                <a:ext uri="{28A0092B-C50C-407E-A947-70E740481C1C}">
                  <a14:useLocalDpi xmlns:a14="http://schemas.microsoft.com/office/drawing/2010/main" val="0"/>
                </a:ext>
              </a:extLst>
            </a:blip>
            <a:srcRect t="1178" r="4822"/>
            <a:stretch/>
          </p:blipFill>
          <p:spPr>
            <a:xfrm>
              <a:off x="4309449" y="4119328"/>
              <a:ext cx="4354717" cy="2538946"/>
            </a:xfrm>
            <a:prstGeom prst="rect">
              <a:avLst/>
            </a:prstGeom>
          </p:spPr>
        </p:pic>
      </p:grpSp>
    </p:spTree>
    <p:extLst>
      <p:ext uri="{BB962C8B-B14F-4D97-AF65-F5344CB8AC3E}">
        <p14:creationId xmlns:p14="http://schemas.microsoft.com/office/powerpoint/2010/main" val="4478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14:1-7</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The Signs</a:t>
            </a:r>
          </a:p>
        </p:txBody>
      </p:sp>
      <p:sp>
        <p:nvSpPr>
          <p:cNvPr id="58" name="Rectangle 57"/>
          <p:cNvSpPr/>
          <p:nvPr/>
        </p:nvSpPr>
        <p:spPr>
          <a:xfrm>
            <a:off x="1905000" y="533400"/>
            <a:ext cx="2819400" cy="923330"/>
          </a:xfrm>
          <a:prstGeom prst="rect">
            <a:avLst/>
          </a:prstGeom>
        </p:spPr>
        <p:txBody>
          <a:bodyPr wrap="square">
            <a:spAutoFit/>
          </a:bodyPr>
          <a:lstStyle/>
          <a:p>
            <a:pPr fontAlgn="base"/>
            <a:r>
              <a:rPr lang="en-US" b="1" dirty="0">
                <a:solidFill>
                  <a:schemeClr val="bg1"/>
                </a:solidFill>
              </a:rPr>
              <a:t>A Great Light in the Heavens—no darkness—the Son of God is born</a:t>
            </a:r>
          </a:p>
        </p:txBody>
      </p:sp>
      <p:sp>
        <p:nvSpPr>
          <p:cNvPr id="56" name="Rectangle 55"/>
          <p:cNvSpPr/>
          <p:nvPr/>
        </p:nvSpPr>
        <p:spPr>
          <a:xfrm>
            <a:off x="4572000" y="1143000"/>
            <a:ext cx="2819400" cy="1754326"/>
          </a:xfrm>
          <a:prstGeom prst="rect">
            <a:avLst/>
          </a:prstGeom>
        </p:spPr>
        <p:txBody>
          <a:bodyPr wrap="square">
            <a:spAutoFit/>
          </a:bodyPr>
          <a:lstStyle/>
          <a:p>
            <a:pPr fontAlgn="base"/>
            <a:r>
              <a:rPr lang="en-US" b="1" dirty="0">
                <a:solidFill>
                  <a:schemeClr val="bg1"/>
                </a:solidFill>
              </a:rPr>
              <a:t>A new star arise—many wonders in heaven—”We have seen a star in the east and we have come to worship him”</a:t>
            </a:r>
          </a:p>
          <a:p>
            <a:pPr fontAlgn="base"/>
            <a:r>
              <a:rPr lang="en-US" b="1" dirty="0">
                <a:solidFill>
                  <a:schemeClr val="bg1"/>
                </a:solidFill>
              </a:rPr>
              <a:t>(JST Matthew 3:2)</a:t>
            </a:r>
          </a:p>
        </p:txBody>
      </p:sp>
      <p:sp>
        <p:nvSpPr>
          <p:cNvPr id="60" name="Rectangle 59"/>
          <p:cNvSpPr/>
          <p:nvPr/>
        </p:nvSpPr>
        <p:spPr>
          <a:xfrm>
            <a:off x="832919" y="4430918"/>
            <a:ext cx="5512051" cy="1754326"/>
          </a:xfrm>
          <a:prstGeom prst="rect">
            <a:avLst/>
          </a:prstGeom>
        </p:spPr>
        <p:txBody>
          <a:bodyPr wrap="square">
            <a:spAutoFit/>
          </a:bodyPr>
          <a:lstStyle/>
          <a:p>
            <a:pPr fontAlgn="base"/>
            <a:r>
              <a:rPr lang="en-US" dirty="0">
                <a:solidFill>
                  <a:schemeClr val="bg1"/>
                </a:solidFill>
              </a:rPr>
              <a:t>“When they had heard the king, they departed; and, lo, the star, which they saw in the east, went before them, till it came and stood over where the young child was.</a:t>
            </a:r>
          </a:p>
          <a:p>
            <a:pPr fontAlgn="base"/>
            <a:r>
              <a:rPr lang="en-US" dirty="0">
                <a:solidFill>
                  <a:schemeClr val="bg1"/>
                </a:solidFill>
              </a:rPr>
              <a:t>When they saw the star, they rejoiced with exceeding great joy.”</a:t>
            </a:r>
          </a:p>
          <a:p>
            <a:pPr fontAlgn="base"/>
            <a:r>
              <a:rPr lang="en-US" dirty="0">
                <a:solidFill>
                  <a:schemeClr val="bg1"/>
                </a:solidFill>
              </a:rPr>
              <a:t>Matthew 2:9-10</a:t>
            </a:r>
          </a:p>
        </p:txBody>
      </p:sp>
      <p:sp>
        <p:nvSpPr>
          <p:cNvPr id="61" name="Rectangle 60"/>
          <p:cNvSpPr/>
          <p:nvPr/>
        </p:nvSpPr>
        <p:spPr>
          <a:xfrm>
            <a:off x="5705946" y="5995658"/>
            <a:ext cx="5909650" cy="646331"/>
          </a:xfrm>
          <a:prstGeom prst="rect">
            <a:avLst/>
          </a:prstGeom>
        </p:spPr>
        <p:txBody>
          <a:bodyPr wrap="square">
            <a:spAutoFit/>
          </a:bodyPr>
          <a:lstStyle/>
          <a:p>
            <a:pPr fontAlgn="base"/>
            <a:r>
              <a:rPr lang="en-US" dirty="0">
                <a:solidFill>
                  <a:schemeClr val="bg1"/>
                </a:solidFill>
              </a:rPr>
              <a:t>“And it shall come to pass that ye shall all be amazed, and wonder, insomuch that ye shall fall to the earth”</a:t>
            </a:r>
          </a:p>
        </p:txBody>
      </p:sp>
      <p:pic>
        <p:nvPicPr>
          <p:cNvPr id="7" name="Picture 6">
            <a:extLst>
              <a:ext uri="{FF2B5EF4-FFF2-40B4-BE49-F238E27FC236}">
                <a16:creationId xmlns:a16="http://schemas.microsoft.com/office/drawing/2014/main" id="{5C83AAD1-90BC-4CBD-B5C4-7247ACA7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63" y="1566627"/>
            <a:ext cx="2857500" cy="2819400"/>
          </a:xfrm>
          <a:prstGeom prst="rect">
            <a:avLst/>
          </a:prstGeom>
        </p:spPr>
      </p:pic>
      <p:pic>
        <p:nvPicPr>
          <p:cNvPr id="9" name="Picture 8">
            <a:extLst>
              <a:ext uri="{FF2B5EF4-FFF2-40B4-BE49-F238E27FC236}">
                <a16:creationId xmlns:a16="http://schemas.microsoft.com/office/drawing/2014/main" id="{1414DD01-BB70-419B-8193-DAFE0DE5D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413" y="351156"/>
            <a:ext cx="3663122" cy="2747342"/>
          </a:xfrm>
          <a:prstGeom prst="rect">
            <a:avLst/>
          </a:prstGeom>
        </p:spPr>
      </p:pic>
      <p:pic>
        <p:nvPicPr>
          <p:cNvPr id="11" name="Picture 10">
            <a:extLst>
              <a:ext uri="{FF2B5EF4-FFF2-40B4-BE49-F238E27FC236}">
                <a16:creationId xmlns:a16="http://schemas.microsoft.com/office/drawing/2014/main" id="{7B85B060-E2B0-4F90-AB97-8EFE286A1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692" y="3269064"/>
            <a:ext cx="4038939" cy="2703290"/>
          </a:xfrm>
          <a:prstGeom prst="rect">
            <a:avLst/>
          </a:prstGeom>
        </p:spPr>
      </p:pic>
    </p:spTree>
    <p:extLst>
      <p:ext uri="{BB962C8B-B14F-4D97-AF65-F5344CB8AC3E}">
        <p14:creationId xmlns:p14="http://schemas.microsoft.com/office/powerpoint/2010/main" val="35827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BB0604-2218-641C-7C40-BABF4D54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TextBox 6">
            <a:extLst>
              <a:ext uri="{FF2B5EF4-FFF2-40B4-BE49-F238E27FC236}">
                <a16:creationId xmlns:a16="http://schemas.microsoft.com/office/drawing/2014/main" id="{B0B6230A-1E54-B1D8-EDBF-7CF4AE9E820B}"/>
              </a:ext>
            </a:extLst>
          </p:cNvPr>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Those Who Believe VS Those Who Do Not</a:t>
            </a:r>
          </a:p>
        </p:txBody>
      </p:sp>
      <p:grpSp>
        <p:nvGrpSpPr>
          <p:cNvPr id="3" name="Group 18">
            <a:extLst>
              <a:ext uri="{FF2B5EF4-FFF2-40B4-BE49-F238E27FC236}">
                <a16:creationId xmlns:a16="http://schemas.microsoft.com/office/drawing/2014/main" id="{AC055E55-F23D-B83E-502A-B0D6A9B781C8}"/>
              </a:ext>
            </a:extLst>
          </p:cNvPr>
          <p:cNvGrpSpPr/>
          <p:nvPr/>
        </p:nvGrpSpPr>
        <p:grpSpPr>
          <a:xfrm>
            <a:off x="1828800" y="1882159"/>
            <a:ext cx="8610600" cy="4359153"/>
            <a:chOff x="965200" y="2286000"/>
            <a:chExt cx="7327900" cy="2743200"/>
          </a:xfrm>
        </p:grpSpPr>
        <p:sp>
          <p:nvSpPr>
            <p:cNvPr id="57" name="Rectangle 56">
              <a:extLst>
                <a:ext uri="{FF2B5EF4-FFF2-40B4-BE49-F238E27FC236}">
                  <a16:creationId xmlns:a16="http://schemas.microsoft.com/office/drawing/2014/main" id="{50353F68-A037-04FF-2BC5-04190EDBF215}"/>
                </a:ext>
              </a:extLst>
            </p:cNvPr>
            <p:cNvSpPr/>
            <p:nvPr/>
          </p:nvSpPr>
          <p:spPr>
            <a:xfrm>
              <a:off x="990600" y="2286000"/>
              <a:ext cx="7302500" cy="2466242"/>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0F0FF04-DEFE-ADFF-AB8B-5C6E1D9D7E71}"/>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7E668D94-5DF4-5F64-F141-D1E86DA817B0}"/>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503AE5-C333-73D9-68BA-92EF4C55DE9D}"/>
                </a:ext>
              </a:extLst>
            </p:cNvPr>
            <p:cNvCxnSpPr>
              <a:stCxn id="58" idx="1"/>
              <a:endCxn id="5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CE66245-3C4B-0EFC-C3A2-F693D5E9B7C0}"/>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EDC6F9F3-ED5B-2849-3362-2F054585895B}"/>
              </a:ext>
            </a:extLst>
          </p:cNvPr>
          <p:cNvGrpSpPr/>
          <p:nvPr/>
        </p:nvGrpSpPr>
        <p:grpSpPr>
          <a:xfrm>
            <a:off x="8217372" y="5808114"/>
            <a:ext cx="841568" cy="186340"/>
            <a:chOff x="6452367" y="5522260"/>
            <a:chExt cx="1640604" cy="363263"/>
          </a:xfrm>
        </p:grpSpPr>
        <p:sp>
          <p:nvSpPr>
            <p:cNvPr id="62" name="Trapezoid 61">
              <a:extLst>
                <a:ext uri="{FF2B5EF4-FFF2-40B4-BE49-F238E27FC236}">
                  <a16:creationId xmlns:a16="http://schemas.microsoft.com/office/drawing/2014/main" id="{ECC575D2-DEE8-5A03-0B68-7D4C4E862B09}"/>
                </a:ext>
              </a:extLst>
            </p:cNvPr>
            <p:cNvSpPr/>
            <p:nvPr/>
          </p:nvSpPr>
          <p:spPr>
            <a:xfrm rot="16200000">
              <a:off x="7730840" y="5516826"/>
              <a:ext cx="356698" cy="367565"/>
            </a:xfrm>
            <a:prstGeom prst="trapezoid">
              <a:avLst>
                <a:gd name="adj" fmla="val 16667"/>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7E228A5D-9067-8CC8-3C94-ECEC96BB0329}"/>
                </a:ext>
              </a:extLst>
            </p:cNvPr>
            <p:cNvSpPr/>
            <p:nvPr/>
          </p:nvSpPr>
          <p:spPr>
            <a:xfrm>
              <a:off x="6452367" y="5550985"/>
              <a:ext cx="1273039" cy="33453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5" name="Group 64">
            <a:extLst>
              <a:ext uri="{FF2B5EF4-FFF2-40B4-BE49-F238E27FC236}">
                <a16:creationId xmlns:a16="http://schemas.microsoft.com/office/drawing/2014/main" id="{E2198D03-F974-AE48-8C35-FAA20D283BC8}"/>
              </a:ext>
            </a:extLst>
          </p:cNvPr>
          <p:cNvGrpSpPr/>
          <p:nvPr/>
        </p:nvGrpSpPr>
        <p:grpSpPr>
          <a:xfrm>
            <a:off x="6728378" y="5822849"/>
            <a:ext cx="841568" cy="186340"/>
            <a:chOff x="6452367" y="5522260"/>
            <a:chExt cx="1640604" cy="363263"/>
          </a:xfrm>
        </p:grpSpPr>
        <p:sp>
          <p:nvSpPr>
            <p:cNvPr id="66" name="Trapezoid 65">
              <a:extLst>
                <a:ext uri="{FF2B5EF4-FFF2-40B4-BE49-F238E27FC236}">
                  <a16:creationId xmlns:a16="http://schemas.microsoft.com/office/drawing/2014/main" id="{2D53B352-DF5C-7305-527B-31D12E432F58}"/>
                </a:ext>
              </a:extLst>
            </p:cNvPr>
            <p:cNvSpPr/>
            <p:nvPr/>
          </p:nvSpPr>
          <p:spPr>
            <a:xfrm rot="16200000">
              <a:off x="7730840" y="5516826"/>
              <a:ext cx="356698" cy="367565"/>
            </a:xfrm>
            <a:prstGeom prst="trapezoid">
              <a:avLst>
                <a:gd name="adj" fmla="val 16667"/>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0D891270-86E2-395B-3BE7-01CC35A20D92}"/>
                </a:ext>
              </a:extLst>
            </p:cNvPr>
            <p:cNvSpPr/>
            <p:nvPr/>
          </p:nvSpPr>
          <p:spPr>
            <a:xfrm>
              <a:off x="6452367" y="5550985"/>
              <a:ext cx="1273039" cy="33453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8" name="Group 67">
            <a:extLst>
              <a:ext uri="{FF2B5EF4-FFF2-40B4-BE49-F238E27FC236}">
                <a16:creationId xmlns:a16="http://schemas.microsoft.com/office/drawing/2014/main" id="{113FFC80-0113-AD73-1C85-A6E372EC9B62}"/>
              </a:ext>
            </a:extLst>
          </p:cNvPr>
          <p:cNvGrpSpPr/>
          <p:nvPr/>
        </p:nvGrpSpPr>
        <p:grpSpPr>
          <a:xfrm>
            <a:off x="5560299" y="5826032"/>
            <a:ext cx="841568" cy="186340"/>
            <a:chOff x="6452367" y="5522260"/>
            <a:chExt cx="1640604" cy="363263"/>
          </a:xfrm>
        </p:grpSpPr>
        <p:sp>
          <p:nvSpPr>
            <p:cNvPr id="69" name="Trapezoid 68">
              <a:extLst>
                <a:ext uri="{FF2B5EF4-FFF2-40B4-BE49-F238E27FC236}">
                  <a16:creationId xmlns:a16="http://schemas.microsoft.com/office/drawing/2014/main" id="{B34BECE4-1355-2BE7-D8C0-4D4D9A289900}"/>
                </a:ext>
              </a:extLst>
            </p:cNvPr>
            <p:cNvSpPr/>
            <p:nvPr/>
          </p:nvSpPr>
          <p:spPr>
            <a:xfrm rot="16200000">
              <a:off x="7730840" y="5516826"/>
              <a:ext cx="356698" cy="367565"/>
            </a:xfrm>
            <a:prstGeom prst="trapezoid">
              <a:avLst>
                <a:gd name="adj" fmla="val 16667"/>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CCC8ED4C-27FC-1BD2-D92E-6A8D7BF3140B}"/>
                </a:ext>
              </a:extLst>
            </p:cNvPr>
            <p:cNvSpPr/>
            <p:nvPr/>
          </p:nvSpPr>
          <p:spPr>
            <a:xfrm>
              <a:off x="6452367" y="5550985"/>
              <a:ext cx="1273039" cy="33453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42051145-4F3F-CEA8-7F05-78C41148AD8F}"/>
              </a:ext>
            </a:extLst>
          </p:cNvPr>
          <p:cNvGrpSpPr/>
          <p:nvPr/>
        </p:nvGrpSpPr>
        <p:grpSpPr>
          <a:xfrm>
            <a:off x="2426801" y="5772008"/>
            <a:ext cx="784064" cy="210828"/>
            <a:chOff x="3104707" y="5857093"/>
            <a:chExt cx="784064" cy="210828"/>
          </a:xfrm>
        </p:grpSpPr>
        <p:sp>
          <p:nvSpPr>
            <p:cNvPr id="71" name="Rectangle 70">
              <a:extLst>
                <a:ext uri="{FF2B5EF4-FFF2-40B4-BE49-F238E27FC236}">
                  <a16:creationId xmlns:a16="http://schemas.microsoft.com/office/drawing/2014/main" id="{8CAA2D19-5987-7DE1-7CB4-C92230AE0B68}"/>
                </a:ext>
              </a:extLst>
            </p:cNvPr>
            <p:cNvSpPr/>
            <p:nvPr/>
          </p:nvSpPr>
          <p:spPr>
            <a:xfrm>
              <a:off x="3104707" y="5857093"/>
              <a:ext cx="784064" cy="1339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68D2715-9A1E-8169-218D-22F460D19467}"/>
                </a:ext>
              </a:extLst>
            </p:cNvPr>
            <p:cNvSpPr/>
            <p:nvPr/>
          </p:nvSpPr>
          <p:spPr>
            <a:xfrm>
              <a:off x="3129823" y="5989791"/>
              <a:ext cx="758948" cy="78130"/>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4DC62335-DB71-B2DB-F8AA-E8126FF8244D}"/>
              </a:ext>
            </a:extLst>
          </p:cNvPr>
          <p:cNvGrpSpPr/>
          <p:nvPr/>
        </p:nvGrpSpPr>
        <p:grpSpPr>
          <a:xfrm>
            <a:off x="2735473" y="2894999"/>
            <a:ext cx="1172244" cy="2392522"/>
            <a:chOff x="288648" y="1045622"/>
            <a:chExt cx="1903857" cy="3885726"/>
          </a:xfrm>
          <a:solidFill>
            <a:schemeClr val="tx1"/>
          </a:solidFill>
        </p:grpSpPr>
        <p:sp>
          <p:nvSpPr>
            <p:cNvPr id="75" name="Freeform: Shape 74">
              <a:extLst>
                <a:ext uri="{FF2B5EF4-FFF2-40B4-BE49-F238E27FC236}">
                  <a16:creationId xmlns:a16="http://schemas.microsoft.com/office/drawing/2014/main" id="{DA4D0660-DEDB-7A3F-2B83-B9B08F32D860}"/>
                </a:ext>
              </a:extLst>
            </p:cNvPr>
            <p:cNvSpPr/>
            <p:nvPr/>
          </p:nvSpPr>
          <p:spPr>
            <a:xfrm rot="9815699">
              <a:off x="288648" y="1984237"/>
              <a:ext cx="1903857" cy="2947111"/>
            </a:xfrm>
            <a:custGeom>
              <a:avLst/>
              <a:gdLst>
                <a:gd name="connsiteX0" fmla="*/ 475322 w 1903857"/>
                <a:gd name="connsiteY0" fmla="*/ 2936059 h 2947111"/>
                <a:gd name="connsiteX1" fmla="*/ 283420 w 1903857"/>
                <a:gd name="connsiteY1" fmla="*/ 2707820 h 2947111"/>
                <a:gd name="connsiteX2" fmla="*/ 283091 w 1903857"/>
                <a:gd name="connsiteY2" fmla="*/ 2685431 h 2947111"/>
                <a:gd name="connsiteX3" fmla="*/ 4001 w 1903857"/>
                <a:gd name="connsiteY3" fmla="*/ 1574214 h 2947111"/>
                <a:gd name="connsiteX4" fmla="*/ 99739 w 1903857"/>
                <a:gd name="connsiteY4" fmla="*/ 1414256 h 2947111"/>
                <a:gd name="connsiteX5" fmla="*/ 99738 w 1903857"/>
                <a:gd name="connsiteY5" fmla="*/ 1414258 h 2947111"/>
                <a:gd name="connsiteX6" fmla="*/ 259695 w 1903857"/>
                <a:gd name="connsiteY6" fmla="*/ 1509996 h 2947111"/>
                <a:gd name="connsiteX7" fmla="*/ 422792 w 1903857"/>
                <a:gd name="connsiteY7" fmla="*/ 2159372 h 2947111"/>
                <a:gd name="connsiteX8" fmla="*/ 650096 w 1903857"/>
                <a:gd name="connsiteY8" fmla="*/ 1387308 h 2947111"/>
                <a:gd name="connsiteX9" fmla="*/ 670707 w 1903857"/>
                <a:gd name="connsiteY9" fmla="*/ 1336705 h 2947111"/>
                <a:gd name="connsiteX10" fmla="*/ 699164 w 1903857"/>
                <a:gd name="connsiteY10" fmla="*/ 1293957 h 2947111"/>
                <a:gd name="connsiteX11" fmla="*/ 687425 w 1903857"/>
                <a:gd name="connsiteY11" fmla="*/ 1276547 h 2947111"/>
                <a:gd name="connsiteX12" fmla="*/ 675311 w 1903857"/>
                <a:gd name="connsiteY12" fmla="*/ 1216543 h 2947111"/>
                <a:gd name="connsiteX13" fmla="*/ 675311 w 1903857"/>
                <a:gd name="connsiteY13" fmla="*/ 154155 h 2947111"/>
                <a:gd name="connsiteX14" fmla="*/ 829466 w 1903857"/>
                <a:gd name="connsiteY14" fmla="*/ 0 h 2947111"/>
                <a:gd name="connsiteX15" fmla="*/ 983621 w 1903857"/>
                <a:gd name="connsiteY15" fmla="*/ 154155 h 2947111"/>
                <a:gd name="connsiteX16" fmla="*/ 983621 w 1903857"/>
                <a:gd name="connsiteY16" fmla="*/ 1204600 h 2947111"/>
                <a:gd name="connsiteX17" fmla="*/ 985046 w 1903857"/>
                <a:gd name="connsiteY17" fmla="*/ 1204725 h 2947111"/>
                <a:gd name="connsiteX18" fmla="*/ 985045 w 1903857"/>
                <a:gd name="connsiteY18" fmla="*/ 1204726 h 2947111"/>
                <a:gd name="connsiteX19" fmla="*/ 1002144 w 1903857"/>
                <a:gd name="connsiteY19" fmla="*/ 1213749 h 2947111"/>
                <a:gd name="connsiteX20" fmla="*/ 1620535 w 1903857"/>
                <a:gd name="connsiteY20" fmla="*/ 304661 h 2947111"/>
                <a:gd name="connsiteX21" fmla="*/ 1835987 w 1903857"/>
                <a:gd name="connsiteY21" fmla="*/ 263658 h 2947111"/>
                <a:gd name="connsiteX22" fmla="*/ 1835985 w 1903857"/>
                <a:gd name="connsiteY22" fmla="*/ 263658 h 2947111"/>
                <a:gd name="connsiteX23" fmla="*/ 1876989 w 1903857"/>
                <a:gd name="connsiteY23" fmla="*/ 479110 h 2947111"/>
                <a:gd name="connsiteX24" fmla="*/ 1225787 w 1903857"/>
                <a:gd name="connsiteY24" fmla="*/ 1436435 h 2947111"/>
                <a:gd name="connsiteX25" fmla="*/ 1181759 w 1903857"/>
                <a:gd name="connsiteY25" fmla="*/ 1479492 h 2947111"/>
                <a:gd name="connsiteX26" fmla="*/ 1177653 w 1903857"/>
                <a:gd name="connsiteY26" fmla="*/ 1481133 h 2947111"/>
                <a:gd name="connsiteX27" fmla="*/ 1177724 w 1903857"/>
                <a:gd name="connsiteY27" fmla="*/ 1485979 h 2947111"/>
                <a:gd name="connsiteX28" fmla="*/ 1167628 w 1903857"/>
                <a:gd name="connsiteY28" fmla="*/ 1539677 h 2947111"/>
                <a:gd name="connsiteX29" fmla="*/ 958194 w 1903857"/>
                <a:gd name="connsiteY29" fmla="*/ 2251037 h 2947111"/>
                <a:gd name="connsiteX30" fmla="*/ 1394950 w 1903857"/>
                <a:gd name="connsiteY30" fmla="*/ 1791151 h 2947111"/>
                <a:gd name="connsiteX31" fmla="*/ 1578086 w 1903857"/>
                <a:gd name="connsiteY31" fmla="*/ 1786426 h 2947111"/>
                <a:gd name="connsiteX32" fmla="*/ 1582811 w 1903857"/>
                <a:gd name="connsiteY32" fmla="*/ 1969563 h 2947111"/>
                <a:gd name="connsiteX33" fmla="*/ 788236 w 1903857"/>
                <a:gd name="connsiteY33" fmla="*/ 2806218 h 2947111"/>
                <a:gd name="connsiteX34" fmla="*/ 760282 w 1903857"/>
                <a:gd name="connsiteY34" fmla="*/ 2848214 h 2947111"/>
                <a:gd name="connsiteX35" fmla="*/ 475322 w 1903857"/>
                <a:gd name="connsiteY35" fmla="*/ 2936059 h 294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3857" h="2947111">
                  <a:moveTo>
                    <a:pt x="475322" y="2936059"/>
                  </a:moveTo>
                  <a:cubicBezTo>
                    <a:pt x="368136" y="2904503"/>
                    <a:pt x="295360" y="2812261"/>
                    <a:pt x="283420" y="2707820"/>
                  </a:cubicBezTo>
                  <a:lnTo>
                    <a:pt x="283091" y="2685431"/>
                  </a:lnTo>
                  <a:lnTo>
                    <a:pt x="4001" y="1574214"/>
                  </a:lnTo>
                  <a:cubicBezTo>
                    <a:pt x="-13733" y="1503606"/>
                    <a:pt x="29131" y="1431990"/>
                    <a:pt x="99739" y="1414256"/>
                  </a:cubicBezTo>
                  <a:lnTo>
                    <a:pt x="99738" y="1414258"/>
                  </a:lnTo>
                  <a:cubicBezTo>
                    <a:pt x="170346" y="1396524"/>
                    <a:pt x="241961" y="1439388"/>
                    <a:pt x="259695" y="1509996"/>
                  </a:cubicBezTo>
                  <a:lnTo>
                    <a:pt x="422792" y="2159372"/>
                  </a:lnTo>
                  <a:lnTo>
                    <a:pt x="650096" y="1387308"/>
                  </a:lnTo>
                  <a:cubicBezTo>
                    <a:pt x="655356" y="1369444"/>
                    <a:pt x="662301" y="1352536"/>
                    <a:pt x="670707" y="1336705"/>
                  </a:cubicBezTo>
                  <a:lnTo>
                    <a:pt x="699164" y="1293957"/>
                  </a:lnTo>
                  <a:lnTo>
                    <a:pt x="687425" y="1276547"/>
                  </a:lnTo>
                  <a:cubicBezTo>
                    <a:pt x="679625" y="1258104"/>
                    <a:pt x="675311" y="1237827"/>
                    <a:pt x="675311" y="1216543"/>
                  </a:cubicBezTo>
                  <a:lnTo>
                    <a:pt x="675311" y="154155"/>
                  </a:lnTo>
                  <a:cubicBezTo>
                    <a:pt x="675311" y="69018"/>
                    <a:pt x="744329" y="0"/>
                    <a:pt x="829466" y="0"/>
                  </a:cubicBezTo>
                  <a:cubicBezTo>
                    <a:pt x="914603" y="0"/>
                    <a:pt x="983621" y="69018"/>
                    <a:pt x="983621" y="154155"/>
                  </a:cubicBezTo>
                  <a:lnTo>
                    <a:pt x="983621" y="1204600"/>
                  </a:lnTo>
                  <a:lnTo>
                    <a:pt x="985046" y="1204725"/>
                  </a:lnTo>
                  <a:lnTo>
                    <a:pt x="985045" y="1204726"/>
                  </a:lnTo>
                  <a:lnTo>
                    <a:pt x="1002144" y="1213749"/>
                  </a:lnTo>
                  <a:lnTo>
                    <a:pt x="1620535" y="304661"/>
                  </a:lnTo>
                  <a:cubicBezTo>
                    <a:pt x="1668707" y="233843"/>
                    <a:pt x="1765169" y="215486"/>
                    <a:pt x="1835987" y="263658"/>
                  </a:cubicBezTo>
                  <a:lnTo>
                    <a:pt x="1835985" y="263658"/>
                  </a:lnTo>
                  <a:cubicBezTo>
                    <a:pt x="1906803" y="311831"/>
                    <a:pt x="1925161" y="408292"/>
                    <a:pt x="1876989" y="479110"/>
                  </a:cubicBezTo>
                  <a:lnTo>
                    <a:pt x="1225787" y="1436435"/>
                  </a:lnTo>
                  <a:cubicBezTo>
                    <a:pt x="1213744" y="1454139"/>
                    <a:pt x="1198683" y="1468565"/>
                    <a:pt x="1181759" y="1479492"/>
                  </a:cubicBezTo>
                  <a:lnTo>
                    <a:pt x="1177653" y="1481133"/>
                  </a:lnTo>
                  <a:lnTo>
                    <a:pt x="1177724" y="1485979"/>
                  </a:lnTo>
                  <a:cubicBezTo>
                    <a:pt x="1176212" y="1503839"/>
                    <a:pt x="1172887" y="1521813"/>
                    <a:pt x="1167628" y="1539677"/>
                  </a:cubicBezTo>
                  <a:lnTo>
                    <a:pt x="958194" y="2251037"/>
                  </a:lnTo>
                  <a:lnTo>
                    <a:pt x="1394950" y="1791151"/>
                  </a:lnTo>
                  <a:cubicBezTo>
                    <a:pt x="1444217" y="1739274"/>
                    <a:pt x="1526210" y="1737159"/>
                    <a:pt x="1578086" y="1786426"/>
                  </a:cubicBezTo>
                  <a:cubicBezTo>
                    <a:pt x="1629962" y="1835694"/>
                    <a:pt x="1632077" y="1917686"/>
                    <a:pt x="1582811" y="1969563"/>
                  </a:cubicBezTo>
                  <a:lnTo>
                    <a:pt x="788236" y="2806218"/>
                  </a:lnTo>
                  <a:lnTo>
                    <a:pt x="760282" y="2848214"/>
                  </a:lnTo>
                  <a:cubicBezTo>
                    <a:pt x="693656" y="2929523"/>
                    <a:pt x="582505" y="2967616"/>
                    <a:pt x="475322" y="293605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Oval 75">
              <a:extLst>
                <a:ext uri="{FF2B5EF4-FFF2-40B4-BE49-F238E27FC236}">
                  <a16:creationId xmlns:a16="http://schemas.microsoft.com/office/drawing/2014/main" id="{24017E5E-3D6F-FA9E-6BB0-9615B9BD2EE8}"/>
                </a:ext>
              </a:extLst>
            </p:cNvPr>
            <p:cNvSpPr/>
            <p:nvPr/>
          </p:nvSpPr>
          <p:spPr>
            <a:xfrm>
              <a:off x="862223" y="104562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BAADC7A1-901D-78DE-418B-AB356394267C}"/>
              </a:ext>
            </a:extLst>
          </p:cNvPr>
          <p:cNvGrpSpPr/>
          <p:nvPr/>
        </p:nvGrpSpPr>
        <p:grpSpPr>
          <a:xfrm>
            <a:off x="3884174" y="2881348"/>
            <a:ext cx="1156787" cy="2445385"/>
            <a:chOff x="2012743" y="1056767"/>
            <a:chExt cx="1858543" cy="3928857"/>
          </a:xfrm>
          <a:solidFill>
            <a:schemeClr val="tx1"/>
          </a:solidFill>
        </p:grpSpPr>
        <p:sp>
          <p:nvSpPr>
            <p:cNvPr id="78" name="Freeform: Shape 77">
              <a:extLst>
                <a:ext uri="{FF2B5EF4-FFF2-40B4-BE49-F238E27FC236}">
                  <a16:creationId xmlns:a16="http://schemas.microsoft.com/office/drawing/2014/main" id="{D99FD44A-898C-66F9-A1A2-A2574DB89CD3}"/>
                </a:ext>
              </a:extLst>
            </p:cNvPr>
            <p:cNvSpPr/>
            <p:nvPr/>
          </p:nvSpPr>
          <p:spPr>
            <a:xfrm rot="9815699">
              <a:off x="2012743" y="1999936"/>
              <a:ext cx="1858543" cy="2985688"/>
            </a:xfrm>
            <a:custGeom>
              <a:avLst/>
              <a:gdLst>
                <a:gd name="connsiteX0" fmla="*/ 465141 w 1858543"/>
                <a:gd name="connsiteY0" fmla="*/ 2975914 h 2985688"/>
                <a:gd name="connsiteX1" fmla="*/ 305075 w 1858543"/>
                <a:gd name="connsiteY1" fmla="*/ 2819142 h 2985688"/>
                <a:gd name="connsiteX2" fmla="*/ 298499 w 1858543"/>
                <a:gd name="connsiteY2" fmla="*/ 2788432 h 2985688"/>
                <a:gd name="connsiteX3" fmla="*/ 4037 w 1858543"/>
                <a:gd name="connsiteY3" fmla="*/ 1616013 h 2985688"/>
                <a:gd name="connsiteX4" fmla="*/ 100611 w 1858543"/>
                <a:gd name="connsiteY4" fmla="*/ 1454660 h 2985688"/>
                <a:gd name="connsiteX5" fmla="*/ 100610 w 1858543"/>
                <a:gd name="connsiteY5" fmla="*/ 1454661 h 2985688"/>
                <a:gd name="connsiteX6" fmla="*/ 261964 w 1858543"/>
                <a:gd name="connsiteY6" fmla="*/ 1551234 h 2985688"/>
                <a:gd name="connsiteX7" fmla="*/ 434104 w 1858543"/>
                <a:gd name="connsiteY7" fmla="*/ 2236618 h 2985688"/>
                <a:gd name="connsiteX8" fmla="*/ 546293 w 1858543"/>
                <a:gd name="connsiteY8" fmla="*/ 1855559 h 2985688"/>
                <a:gd name="connsiteX9" fmla="*/ 550647 w 1858543"/>
                <a:gd name="connsiteY9" fmla="*/ 504186 h 2985688"/>
                <a:gd name="connsiteX10" fmla="*/ 680020 w 1858543"/>
                <a:gd name="connsiteY10" fmla="*/ 542275 h 2985688"/>
                <a:gd name="connsiteX11" fmla="*/ 680020 w 1858543"/>
                <a:gd name="connsiteY11" fmla="*/ 155501 h 2985688"/>
                <a:gd name="connsiteX12" fmla="*/ 835521 w 1858543"/>
                <a:gd name="connsiteY12" fmla="*/ 0 h 2985688"/>
                <a:gd name="connsiteX13" fmla="*/ 991022 w 1858543"/>
                <a:gd name="connsiteY13" fmla="*/ 155501 h 2985688"/>
                <a:gd name="connsiteX14" fmla="*/ 991022 w 1858543"/>
                <a:gd name="connsiteY14" fmla="*/ 633838 h 2985688"/>
                <a:gd name="connsiteX15" fmla="*/ 1296204 w 1858543"/>
                <a:gd name="connsiteY15" fmla="*/ 723687 h 2985688"/>
                <a:gd name="connsiteX16" fmla="*/ 1572746 w 1858543"/>
                <a:gd name="connsiteY16" fmla="*/ 317145 h 2985688"/>
                <a:gd name="connsiteX17" fmla="*/ 1790079 w 1858543"/>
                <a:gd name="connsiteY17" fmla="*/ 275783 h 2985688"/>
                <a:gd name="connsiteX18" fmla="*/ 1790078 w 1858543"/>
                <a:gd name="connsiteY18" fmla="*/ 275784 h 2985688"/>
                <a:gd name="connsiteX19" fmla="*/ 1831440 w 1858543"/>
                <a:gd name="connsiteY19" fmla="*/ 493117 h 2985688"/>
                <a:gd name="connsiteX20" fmla="*/ 1611462 w 1858543"/>
                <a:gd name="connsiteY20" fmla="*/ 816503 h 2985688"/>
                <a:gd name="connsiteX21" fmla="*/ 1715962 w 1858543"/>
                <a:gd name="connsiteY21" fmla="*/ 847268 h 2985688"/>
                <a:gd name="connsiteX22" fmla="*/ 1020841 w 1858543"/>
                <a:gd name="connsiteY22" fmla="*/ 1933139 h 2985688"/>
                <a:gd name="connsiteX23" fmla="*/ 911810 w 1858543"/>
                <a:gd name="connsiteY23" fmla="*/ 2303472 h 2985688"/>
                <a:gd name="connsiteX24" fmla="*/ 1332168 w 1858543"/>
                <a:gd name="connsiteY24" fmla="*/ 1860851 h 2985688"/>
                <a:gd name="connsiteX25" fmla="*/ 1516903 w 1858543"/>
                <a:gd name="connsiteY25" fmla="*/ 1856085 h 2985688"/>
                <a:gd name="connsiteX26" fmla="*/ 1516902 w 1858543"/>
                <a:gd name="connsiteY26" fmla="*/ 1856086 h 2985688"/>
                <a:gd name="connsiteX27" fmla="*/ 1521668 w 1858543"/>
                <a:gd name="connsiteY27" fmla="*/ 2040822 h 2985688"/>
                <a:gd name="connsiteX28" fmla="*/ 740070 w 1858543"/>
                <a:gd name="connsiteY28" fmla="*/ 2863814 h 2985688"/>
                <a:gd name="connsiteX29" fmla="*/ 717166 w 1858543"/>
                <a:gd name="connsiteY29" fmla="*/ 2898222 h 2985688"/>
                <a:gd name="connsiteX30" fmla="*/ 684620 w 1858543"/>
                <a:gd name="connsiteY30" fmla="*/ 2930884 h 2985688"/>
                <a:gd name="connsiteX31" fmla="*/ 649483 w 1858543"/>
                <a:gd name="connsiteY31" fmla="*/ 2954647 h 2985688"/>
                <a:gd name="connsiteX32" fmla="*/ 635013 w 1858543"/>
                <a:gd name="connsiteY32" fmla="*/ 2965904 h 2985688"/>
                <a:gd name="connsiteX33" fmla="*/ 599538 w 1858543"/>
                <a:gd name="connsiteY33" fmla="*/ 2979382 h 2985688"/>
                <a:gd name="connsiteX34" fmla="*/ 579144 w 1858543"/>
                <a:gd name="connsiteY34" fmla="*/ 2977937 h 2985688"/>
                <a:gd name="connsiteX35" fmla="*/ 559518 w 1858543"/>
                <a:gd name="connsiteY35" fmla="*/ 2984156 h 2985688"/>
                <a:gd name="connsiteX36" fmla="*/ 465141 w 1858543"/>
                <a:gd name="connsiteY36" fmla="*/ 2975914 h 298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8543" h="2985688">
                  <a:moveTo>
                    <a:pt x="465141" y="2975914"/>
                  </a:moveTo>
                  <a:cubicBezTo>
                    <a:pt x="386144" y="2952657"/>
                    <a:pt x="328280" y="2892127"/>
                    <a:pt x="305075" y="2819142"/>
                  </a:cubicBezTo>
                  <a:lnTo>
                    <a:pt x="298499" y="2788432"/>
                  </a:lnTo>
                  <a:lnTo>
                    <a:pt x="4037" y="1616013"/>
                  </a:lnTo>
                  <a:cubicBezTo>
                    <a:pt x="-13852" y="1544788"/>
                    <a:pt x="29386" y="1472549"/>
                    <a:pt x="100611" y="1454660"/>
                  </a:cubicBezTo>
                  <a:lnTo>
                    <a:pt x="100610" y="1454661"/>
                  </a:lnTo>
                  <a:cubicBezTo>
                    <a:pt x="171835" y="1436772"/>
                    <a:pt x="244075" y="1480009"/>
                    <a:pt x="261964" y="1551234"/>
                  </a:cubicBezTo>
                  <a:lnTo>
                    <a:pt x="434104" y="2236618"/>
                  </a:lnTo>
                  <a:lnTo>
                    <a:pt x="546293" y="1855559"/>
                  </a:lnTo>
                  <a:lnTo>
                    <a:pt x="550647" y="504186"/>
                  </a:lnTo>
                  <a:lnTo>
                    <a:pt x="680020" y="542275"/>
                  </a:lnTo>
                  <a:lnTo>
                    <a:pt x="680020" y="155501"/>
                  </a:lnTo>
                  <a:cubicBezTo>
                    <a:pt x="680020" y="69620"/>
                    <a:pt x="749640" y="0"/>
                    <a:pt x="835521" y="0"/>
                  </a:cubicBezTo>
                  <a:cubicBezTo>
                    <a:pt x="921402" y="0"/>
                    <a:pt x="991022" y="69620"/>
                    <a:pt x="991022" y="155501"/>
                  </a:cubicBezTo>
                  <a:lnTo>
                    <a:pt x="991022" y="633838"/>
                  </a:lnTo>
                  <a:lnTo>
                    <a:pt x="1296204" y="723687"/>
                  </a:lnTo>
                  <a:lnTo>
                    <a:pt x="1572746" y="317145"/>
                  </a:lnTo>
                  <a:cubicBezTo>
                    <a:pt x="1621340" y="245708"/>
                    <a:pt x="1718643" y="227190"/>
                    <a:pt x="1790079" y="275783"/>
                  </a:cubicBezTo>
                  <a:lnTo>
                    <a:pt x="1790078" y="275784"/>
                  </a:lnTo>
                  <a:cubicBezTo>
                    <a:pt x="1861514" y="324377"/>
                    <a:pt x="1880033" y="421680"/>
                    <a:pt x="1831440" y="493117"/>
                  </a:cubicBezTo>
                  <a:lnTo>
                    <a:pt x="1611462" y="816503"/>
                  </a:lnTo>
                  <a:lnTo>
                    <a:pt x="1715962" y="847268"/>
                  </a:lnTo>
                  <a:lnTo>
                    <a:pt x="1020841" y="1933139"/>
                  </a:lnTo>
                  <a:lnTo>
                    <a:pt x="911810" y="2303472"/>
                  </a:lnTo>
                  <a:lnTo>
                    <a:pt x="1332168" y="1860851"/>
                  </a:lnTo>
                  <a:cubicBezTo>
                    <a:pt x="1381865" y="1808522"/>
                    <a:pt x="1464574" y="1806387"/>
                    <a:pt x="1516903" y="1856085"/>
                  </a:cubicBezTo>
                  <a:lnTo>
                    <a:pt x="1516902" y="1856086"/>
                  </a:lnTo>
                  <a:cubicBezTo>
                    <a:pt x="1569231" y="1905784"/>
                    <a:pt x="1571366" y="1988492"/>
                    <a:pt x="1521668" y="2040822"/>
                  </a:cubicBezTo>
                  <a:lnTo>
                    <a:pt x="740070" y="2863814"/>
                  </a:lnTo>
                  <a:lnTo>
                    <a:pt x="717166" y="2898222"/>
                  </a:lnTo>
                  <a:cubicBezTo>
                    <a:pt x="707345" y="2910207"/>
                    <a:pt x="696430" y="2921131"/>
                    <a:pt x="684620" y="2930884"/>
                  </a:cubicBezTo>
                  <a:lnTo>
                    <a:pt x="649483" y="2954647"/>
                  </a:lnTo>
                  <a:lnTo>
                    <a:pt x="635013" y="2965904"/>
                  </a:lnTo>
                  <a:cubicBezTo>
                    <a:pt x="623791" y="2972175"/>
                    <a:pt x="611827" y="2976672"/>
                    <a:pt x="599538" y="2979382"/>
                  </a:cubicBezTo>
                  <a:lnTo>
                    <a:pt x="579144" y="2977937"/>
                  </a:lnTo>
                  <a:lnTo>
                    <a:pt x="559518" y="2984156"/>
                  </a:lnTo>
                  <a:cubicBezTo>
                    <a:pt x="528728" y="2987676"/>
                    <a:pt x="496740" y="2985217"/>
                    <a:pt x="465141" y="29759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Oval 78">
              <a:extLst>
                <a:ext uri="{FF2B5EF4-FFF2-40B4-BE49-F238E27FC236}">
                  <a16:creationId xmlns:a16="http://schemas.microsoft.com/office/drawing/2014/main" id="{0C448AE3-1AC7-476C-8CDD-6182116679CB}"/>
                </a:ext>
              </a:extLst>
            </p:cNvPr>
            <p:cNvSpPr/>
            <p:nvPr/>
          </p:nvSpPr>
          <p:spPr>
            <a:xfrm>
              <a:off x="2533764" y="1056767"/>
              <a:ext cx="815269" cy="8153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E7C147D-48D0-6B90-2867-5BB35E5819A7}"/>
              </a:ext>
            </a:extLst>
          </p:cNvPr>
          <p:cNvGrpSpPr/>
          <p:nvPr/>
        </p:nvGrpSpPr>
        <p:grpSpPr>
          <a:xfrm>
            <a:off x="7118315" y="2997659"/>
            <a:ext cx="1172244" cy="2392522"/>
            <a:chOff x="288648" y="1045622"/>
            <a:chExt cx="1903857" cy="3885726"/>
          </a:xfrm>
          <a:solidFill>
            <a:schemeClr val="tx1"/>
          </a:solidFill>
        </p:grpSpPr>
        <p:sp>
          <p:nvSpPr>
            <p:cNvPr id="81" name="Freeform: Shape 80">
              <a:extLst>
                <a:ext uri="{FF2B5EF4-FFF2-40B4-BE49-F238E27FC236}">
                  <a16:creationId xmlns:a16="http://schemas.microsoft.com/office/drawing/2014/main" id="{CEDBFEF2-2425-6EE2-B46F-40D06AEC7601}"/>
                </a:ext>
              </a:extLst>
            </p:cNvPr>
            <p:cNvSpPr/>
            <p:nvPr/>
          </p:nvSpPr>
          <p:spPr>
            <a:xfrm rot="9815699">
              <a:off x="288648" y="1984237"/>
              <a:ext cx="1903857" cy="2947111"/>
            </a:xfrm>
            <a:custGeom>
              <a:avLst/>
              <a:gdLst>
                <a:gd name="connsiteX0" fmla="*/ 475322 w 1903857"/>
                <a:gd name="connsiteY0" fmla="*/ 2936059 h 2947111"/>
                <a:gd name="connsiteX1" fmla="*/ 283420 w 1903857"/>
                <a:gd name="connsiteY1" fmla="*/ 2707820 h 2947111"/>
                <a:gd name="connsiteX2" fmla="*/ 283091 w 1903857"/>
                <a:gd name="connsiteY2" fmla="*/ 2685431 h 2947111"/>
                <a:gd name="connsiteX3" fmla="*/ 4001 w 1903857"/>
                <a:gd name="connsiteY3" fmla="*/ 1574214 h 2947111"/>
                <a:gd name="connsiteX4" fmla="*/ 99739 w 1903857"/>
                <a:gd name="connsiteY4" fmla="*/ 1414256 h 2947111"/>
                <a:gd name="connsiteX5" fmla="*/ 99738 w 1903857"/>
                <a:gd name="connsiteY5" fmla="*/ 1414258 h 2947111"/>
                <a:gd name="connsiteX6" fmla="*/ 259695 w 1903857"/>
                <a:gd name="connsiteY6" fmla="*/ 1509996 h 2947111"/>
                <a:gd name="connsiteX7" fmla="*/ 422792 w 1903857"/>
                <a:gd name="connsiteY7" fmla="*/ 2159372 h 2947111"/>
                <a:gd name="connsiteX8" fmla="*/ 650096 w 1903857"/>
                <a:gd name="connsiteY8" fmla="*/ 1387308 h 2947111"/>
                <a:gd name="connsiteX9" fmla="*/ 670707 w 1903857"/>
                <a:gd name="connsiteY9" fmla="*/ 1336705 h 2947111"/>
                <a:gd name="connsiteX10" fmla="*/ 699164 w 1903857"/>
                <a:gd name="connsiteY10" fmla="*/ 1293957 h 2947111"/>
                <a:gd name="connsiteX11" fmla="*/ 687425 w 1903857"/>
                <a:gd name="connsiteY11" fmla="*/ 1276547 h 2947111"/>
                <a:gd name="connsiteX12" fmla="*/ 675311 w 1903857"/>
                <a:gd name="connsiteY12" fmla="*/ 1216543 h 2947111"/>
                <a:gd name="connsiteX13" fmla="*/ 675311 w 1903857"/>
                <a:gd name="connsiteY13" fmla="*/ 154155 h 2947111"/>
                <a:gd name="connsiteX14" fmla="*/ 829466 w 1903857"/>
                <a:gd name="connsiteY14" fmla="*/ 0 h 2947111"/>
                <a:gd name="connsiteX15" fmla="*/ 983621 w 1903857"/>
                <a:gd name="connsiteY15" fmla="*/ 154155 h 2947111"/>
                <a:gd name="connsiteX16" fmla="*/ 983621 w 1903857"/>
                <a:gd name="connsiteY16" fmla="*/ 1204600 h 2947111"/>
                <a:gd name="connsiteX17" fmla="*/ 985046 w 1903857"/>
                <a:gd name="connsiteY17" fmla="*/ 1204725 h 2947111"/>
                <a:gd name="connsiteX18" fmla="*/ 985045 w 1903857"/>
                <a:gd name="connsiteY18" fmla="*/ 1204726 h 2947111"/>
                <a:gd name="connsiteX19" fmla="*/ 1002144 w 1903857"/>
                <a:gd name="connsiteY19" fmla="*/ 1213749 h 2947111"/>
                <a:gd name="connsiteX20" fmla="*/ 1620535 w 1903857"/>
                <a:gd name="connsiteY20" fmla="*/ 304661 h 2947111"/>
                <a:gd name="connsiteX21" fmla="*/ 1835987 w 1903857"/>
                <a:gd name="connsiteY21" fmla="*/ 263658 h 2947111"/>
                <a:gd name="connsiteX22" fmla="*/ 1835985 w 1903857"/>
                <a:gd name="connsiteY22" fmla="*/ 263658 h 2947111"/>
                <a:gd name="connsiteX23" fmla="*/ 1876989 w 1903857"/>
                <a:gd name="connsiteY23" fmla="*/ 479110 h 2947111"/>
                <a:gd name="connsiteX24" fmla="*/ 1225787 w 1903857"/>
                <a:gd name="connsiteY24" fmla="*/ 1436435 h 2947111"/>
                <a:gd name="connsiteX25" fmla="*/ 1181759 w 1903857"/>
                <a:gd name="connsiteY25" fmla="*/ 1479492 h 2947111"/>
                <a:gd name="connsiteX26" fmla="*/ 1177653 w 1903857"/>
                <a:gd name="connsiteY26" fmla="*/ 1481133 h 2947111"/>
                <a:gd name="connsiteX27" fmla="*/ 1177724 w 1903857"/>
                <a:gd name="connsiteY27" fmla="*/ 1485979 h 2947111"/>
                <a:gd name="connsiteX28" fmla="*/ 1167628 w 1903857"/>
                <a:gd name="connsiteY28" fmla="*/ 1539677 h 2947111"/>
                <a:gd name="connsiteX29" fmla="*/ 958194 w 1903857"/>
                <a:gd name="connsiteY29" fmla="*/ 2251037 h 2947111"/>
                <a:gd name="connsiteX30" fmla="*/ 1394950 w 1903857"/>
                <a:gd name="connsiteY30" fmla="*/ 1791151 h 2947111"/>
                <a:gd name="connsiteX31" fmla="*/ 1578086 w 1903857"/>
                <a:gd name="connsiteY31" fmla="*/ 1786426 h 2947111"/>
                <a:gd name="connsiteX32" fmla="*/ 1582811 w 1903857"/>
                <a:gd name="connsiteY32" fmla="*/ 1969563 h 2947111"/>
                <a:gd name="connsiteX33" fmla="*/ 788236 w 1903857"/>
                <a:gd name="connsiteY33" fmla="*/ 2806218 h 2947111"/>
                <a:gd name="connsiteX34" fmla="*/ 760282 w 1903857"/>
                <a:gd name="connsiteY34" fmla="*/ 2848214 h 2947111"/>
                <a:gd name="connsiteX35" fmla="*/ 475322 w 1903857"/>
                <a:gd name="connsiteY35" fmla="*/ 2936059 h 294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3857" h="2947111">
                  <a:moveTo>
                    <a:pt x="475322" y="2936059"/>
                  </a:moveTo>
                  <a:cubicBezTo>
                    <a:pt x="368136" y="2904503"/>
                    <a:pt x="295360" y="2812261"/>
                    <a:pt x="283420" y="2707820"/>
                  </a:cubicBezTo>
                  <a:lnTo>
                    <a:pt x="283091" y="2685431"/>
                  </a:lnTo>
                  <a:lnTo>
                    <a:pt x="4001" y="1574214"/>
                  </a:lnTo>
                  <a:cubicBezTo>
                    <a:pt x="-13733" y="1503606"/>
                    <a:pt x="29131" y="1431990"/>
                    <a:pt x="99739" y="1414256"/>
                  </a:cubicBezTo>
                  <a:lnTo>
                    <a:pt x="99738" y="1414258"/>
                  </a:lnTo>
                  <a:cubicBezTo>
                    <a:pt x="170346" y="1396524"/>
                    <a:pt x="241961" y="1439388"/>
                    <a:pt x="259695" y="1509996"/>
                  </a:cubicBezTo>
                  <a:lnTo>
                    <a:pt x="422792" y="2159372"/>
                  </a:lnTo>
                  <a:lnTo>
                    <a:pt x="650096" y="1387308"/>
                  </a:lnTo>
                  <a:cubicBezTo>
                    <a:pt x="655356" y="1369444"/>
                    <a:pt x="662301" y="1352536"/>
                    <a:pt x="670707" y="1336705"/>
                  </a:cubicBezTo>
                  <a:lnTo>
                    <a:pt x="699164" y="1293957"/>
                  </a:lnTo>
                  <a:lnTo>
                    <a:pt x="687425" y="1276547"/>
                  </a:lnTo>
                  <a:cubicBezTo>
                    <a:pt x="679625" y="1258104"/>
                    <a:pt x="675311" y="1237827"/>
                    <a:pt x="675311" y="1216543"/>
                  </a:cubicBezTo>
                  <a:lnTo>
                    <a:pt x="675311" y="154155"/>
                  </a:lnTo>
                  <a:cubicBezTo>
                    <a:pt x="675311" y="69018"/>
                    <a:pt x="744329" y="0"/>
                    <a:pt x="829466" y="0"/>
                  </a:cubicBezTo>
                  <a:cubicBezTo>
                    <a:pt x="914603" y="0"/>
                    <a:pt x="983621" y="69018"/>
                    <a:pt x="983621" y="154155"/>
                  </a:cubicBezTo>
                  <a:lnTo>
                    <a:pt x="983621" y="1204600"/>
                  </a:lnTo>
                  <a:lnTo>
                    <a:pt x="985046" y="1204725"/>
                  </a:lnTo>
                  <a:lnTo>
                    <a:pt x="985045" y="1204726"/>
                  </a:lnTo>
                  <a:lnTo>
                    <a:pt x="1002144" y="1213749"/>
                  </a:lnTo>
                  <a:lnTo>
                    <a:pt x="1620535" y="304661"/>
                  </a:lnTo>
                  <a:cubicBezTo>
                    <a:pt x="1668707" y="233843"/>
                    <a:pt x="1765169" y="215486"/>
                    <a:pt x="1835987" y="263658"/>
                  </a:cubicBezTo>
                  <a:lnTo>
                    <a:pt x="1835985" y="263658"/>
                  </a:lnTo>
                  <a:cubicBezTo>
                    <a:pt x="1906803" y="311831"/>
                    <a:pt x="1925161" y="408292"/>
                    <a:pt x="1876989" y="479110"/>
                  </a:cubicBezTo>
                  <a:lnTo>
                    <a:pt x="1225787" y="1436435"/>
                  </a:lnTo>
                  <a:cubicBezTo>
                    <a:pt x="1213744" y="1454139"/>
                    <a:pt x="1198683" y="1468565"/>
                    <a:pt x="1181759" y="1479492"/>
                  </a:cubicBezTo>
                  <a:lnTo>
                    <a:pt x="1177653" y="1481133"/>
                  </a:lnTo>
                  <a:lnTo>
                    <a:pt x="1177724" y="1485979"/>
                  </a:lnTo>
                  <a:cubicBezTo>
                    <a:pt x="1176212" y="1503839"/>
                    <a:pt x="1172887" y="1521813"/>
                    <a:pt x="1167628" y="1539677"/>
                  </a:cubicBezTo>
                  <a:lnTo>
                    <a:pt x="958194" y="2251037"/>
                  </a:lnTo>
                  <a:lnTo>
                    <a:pt x="1394950" y="1791151"/>
                  </a:lnTo>
                  <a:cubicBezTo>
                    <a:pt x="1444217" y="1739274"/>
                    <a:pt x="1526210" y="1737159"/>
                    <a:pt x="1578086" y="1786426"/>
                  </a:cubicBezTo>
                  <a:cubicBezTo>
                    <a:pt x="1629962" y="1835694"/>
                    <a:pt x="1632077" y="1917686"/>
                    <a:pt x="1582811" y="1969563"/>
                  </a:cubicBezTo>
                  <a:lnTo>
                    <a:pt x="788236" y="2806218"/>
                  </a:lnTo>
                  <a:lnTo>
                    <a:pt x="760282" y="2848214"/>
                  </a:lnTo>
                  <a:cubicBezTo>
                    <a:pt x="693656" y="2929523"/>
                    <a:pt x="582505" y="2967616"/>
                    <a:pt x="475322" y="293605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Oval 81">
              <a:extLst>
                <a:ext uri="{FF2B5EF4-FFF2-40B4-BE49-F238E27FC236}">
                  <a16:creationId xmlns:a16="http://schemas.microsoft.com/office/drawing/2014/main" id="{42C8265A-5249-0CA8-BE8A-462F69FAD3A2}"/>
                </a:ext>
              </a:extLst>
            </p:cNvPr>
            <p:cNvSpPr/>
            <p:nvPr/>
          </p:nvSpPr>
          <p:spPr>
            <a:xfrm>
              <a:off x="862223" y="104562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631EFB9-08D8-6A51-2F76-700C4405C12B}"/>
              </a:ext>
            </a:extLst>
          </p:cNvPr>
          <p:cNvGrpSpPr/>
          <p:nvPr/>
        </p:nvGrpSpPr>
        <p:grpSpPr>
          <a:xfrm>
            <a:off x="8242454" y="2928521"/>
            <a:ext cx="1156787" cy="2445385"/>
            <a:chOff x="2012743" y="1056767"/>
            <a:chExt cx="1858543" cy="3928857"/>
          </a:xfrm>
          <a:solidFill>
            <a:schemeClr val="tx1"/>
          </a:solidFill>
        </p:grpSpPr>
        <p:sp>
          <p:nvSpPr>
            <p:cNvPr id="84" name="Freeform: Shape 83">
              <a:extLst>
                <a:ext uri="{FF2B5EF4-FFF2-40B4-BE49-F238E27FC236}">
                  <a16:creationId xmlns:a16="http://schemas.microsoft.com/office/drawing/2014/main" id="{3004CF18-766C-EE0B-3E0D-A4D8AB0F6AA6}"/>
                </a:ext>
              </a:extLst>
            </p:cNvPr>
            <p:cNvSpPr/>
            <p:nvPr/>
          </p:nvSpPr>
          <p:spPr>
            <a:xfrm rot="9815699">
              <a:off x="2012743" y="1999936"/>
              <a:ext cx="1858543" cy="2985688"/>
            </a:xfrm>
            <a:custGeom>
              <a:avLst/>
              <a:gdLst>
                <a:gd name="connsiteX0" fmla="*/ 465141 w 1858543"/>
                <a:gd name="connsiteY0" fmla="*/ 2975914 h 2985688"/>
                <a:gd name="connsiteX1" fmla="*/ 305075 w 1858543"/>
                <a:gd name="connsiteY1" fmla="*/ 2819142 h 2985688"/>
                <a:gd name="connsiteX2" fmla="*/ 298499 w 1858543"/>
                <a:gd name="connsiteY2" fmla="*/ 2788432 h 2985688"/>
                <a:gd name="connsiteX3" fmla="*/ 4037 w 1858543"/>
                <a:gd name="connsiteY3" fmla="*/ 1616013 h 2985688"/>
                <a:gd name="connsiteX4" fmla="*/ 100611 w 1858543"/>
                <a:gd name="connsiteY4" fmla="*/ 1454660 h 2985688"/>
                <a:gd name="connsiteX5" fmla="*/ 100610 w 1858543"/>
                <a:gd name="connsiteY5" fmla="*/ 1454661 h 2985688"/>
                <a:gd name="connsiteX6" fmla="*/ 261964 w 1858543"/>
                <a:gd name="connsiteY6" fmla="*/ 1551234 h 2985688"/>
                <a:gd name="connsiteX7" fmla="*/ 434104 w 1858543"/>
                <a:gd name="connsiteY7" fmla="*/ 2236618 h 2985688"/>
                <a:gd name="connsiteX8" fmla="*/ 546293 w 1858543"/>
                <a:gd name="connsiteY8" fmla="*/ 1855559 h 2985688"/>
                <a:gd name="connsiteX9" fmla="*/ 550647 w 1858543"/>
                <a:gd name="connsiteY9" fmla="*/ 504186 h 2985688"/>
                <a:gd name="connsiteX10" fmla="*/ 680020 w 1858543"/>
                <a:gd name="connsiteY10" fmla="*/ 542275 h 2985688"/>
                <a:gd name="connsiteX11" fmla="*/ 680020 w 1858543"/>
                <a:gd name="connsiteY11" fmla="*/ 155501 h 2985688"/>
                <a:gd name="connsiteX12" fmla="*/ 835521 w 1858543"/>
                <a:gd name="connsiteY12" fmla="*/ 0 h 2985688"/>
                <a:gd name="connsiteX13" fmla="*/ 991022 w 1858543"/>
                <a:gd name="connsiteY13" fmla="*/ 155501 h 2985688"/>
                <a:gd name="connsiteX14" fmla="*/ 991022 w 1858543"/>
                <a:gd name="connsiteY14" fmla="*/ 633838 h 2985688"/>
                <a:gd name="connsiteX15" fmla="*/ 1296204 w 1858543"/>
                <a:gd name="connsiteY15" fmla="*/ 723687 h 2985688"/>
                <a:gd name="connsiteX16" fmla="*/ 1572746 w 1858543"/>
                <a:gd name="connsiteY16" fmla="*/ 317145 h 2985688"/>
                <a:gd name="connsiteX17" fmla="*/ 1790079 w 1858543"/>
                <a:gd name="connsiteY17" fmla="*/ 275783 h 2985688"/>
                <a:gd name="connsiteX18" fmla="*/ 1790078 w 1858543"/>
                <a:gd name="connsiteY18" fmla="*/ 275784 h 2985688"/>
                <a:gd name="connsiteX19" fmla="*/ 1831440 w 1858543"/>
                <a:gd name="connsiteY19" fmla="*/ 493117 h 2985688"/>
                <a:gd name="connsiteX20" fmla="*/ 1611462 w 1858543"/>
                <a:gd name="connsiteY20" fmla="*/ 816503 h 2985688"/>
                <a:gd name="connsiteX21" fmla="*/ 1715962 w 1858543"/>
                <a:gd name="connsiteY21" fmla="*/ 847268 h 2985688"/>
                <a:gd name="connsiteX22" fmla="*/ 1020841 w 1858543"/>
                <a:gd name="connsiteY22" fmla="*/ 1933139 h 2985688"/>
                <a:gd name="connsiteX23" fmla="*/ 911810 w 1858543"/>
                <a:gd name="connsiteY23" fmla="*/ 2303472 h 2985688"/>
                <a:gd name="connsiteX24" fmla="*/ 1332168 w 1858543"/>
                <a:gd name="connsiteY24" fmla="*/ 1860851 h 2985688"/>
                <a:gd name="connsiteX25" fmla="*/ 1516903 w 1858543"/>
                <a:gd name="connsiteY25" fmla="*/ 1856085 h 2985688"/>
                <a:gd name="connsiteX26" fmla="*/ 1516902 w 1858543"/>
                <a:gd name="connsiteY26" fmla="*/ 1856086 h 2985688"/>
                <a:gd name="connsiteX27" fmla="*/ 1521668 w 1858543"/>
                <a:gd name="connsiteY27" fmla="*/ 2040822 h 2985688"/>
                <a:gd name="connsiteX28" fmla="*/ 740070 w 1858543"/>
                <a:gd name="connsiteY28" fmla="*/ 2863814 h 2985688"/>
                <a:gd name="connsiteX29" fmla="*/ 717166 w 1858543"/>
                <a:gd name="connsiteY29" fmla="*/ 2898222 h 2985688"/>
                <a:gd name="connsiteX30" fmla="*/ 684620 w 1858543"/>
                <a:gd name="connsiteY30" fmla="*/ 2930884 h 2985688"/>
                <a:gd name="connsiteX31" fmla="*/ 649483 w 1858543"/>
                <a:gd name="connsiteY31" fmla="*/ 2954647 h 2985688"/>
                <a:gd name="connsiteX32" fmla="*/ 635013 w 1858543"/>
                <a:gd name="connsiteY32" fmla="*/ 2965904 h 2985688"/>
                <a:gd name="connsiteX33" fmla="*/ 599538 w 1858543"/>
                <a:gd name="connsiteY33" fmla="*/ 2979382 h 2985688"/>
                <a:gd name="connsiteX34" fmla="*/ 579144 w 1858543"/>
                <a:gd name="connsiteY34" fmla="*/ 2977937 h 2985688"/>
                <a:gd name="connsiteX35" fmla="*/ 559518 w 1858543"/>
                <a:gd name="connsiteY35" fmla="*/ 2984156 h 2985688"/>
                <a:gd name="connsiteX36" fmla="*/ 465141 w 1858543"/>
                <a:gd name="connsiteY36" fmla="*/ 2975914 h 298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8543" h="2985688">
                  <a:moveTo>
                    <a:pt x="465141" y="2975914"/>
                  </a:moveTo>
                  <a:cubicBezTo>
                    <a:pt x="386144" y="2952657"/>
                    <a:pt x="328280" y="2892127"/>
                    <a:pt x="305075" y="2819142"/>
                  </a:cubicBezTo>
                  <a:lnTo>
                    <a:pt x="298499" y="2788432"/>
                  </a:lnTo>
                  <a:lnTo>
                    <a:pt x="4037" y="1616013"/>
                  </a:lnTo>
                  <a:cubicBezTo>
                    <a:pt x="-13852" y="1544788"/>
                    <a:pt x="29386" y="1472549"/>
                    <a:pt x="100611" y="1454660"/>
                  </a:cubicBezTo>
                  <a:lnTo>
                    <a:pt x="100610" y="1454661"/>
                  </a:lnTo>
                  <a:cubicBezTo>
                    <a:pt x="171835" y="1436772"/>
                    <a:pt x="244075" y="1480009"/>
                    <a:pt x="261964" y="1551234"/>
                  </a:cubicBezTo>
                  <a:lnTo>
                    <a:pt x="434104" y="2236618"/>
                  </a:lnTo>
                  <a:lnTo>
                    <a:pt x="546293" y="1855559"/>
                  </a:lnTo>
                  <a:lnTo>
                    <a:pt x="550647" y="504186"/>
                  </a:lnTo>
                  <a:lnTo>
                    <a:pt x="680020" y="542275"/>
                  </a:lnTo>
                  <a:lnTo>
                    <a:pt x="680020" y="155501"/>
                  </a:lnTo>
                  <a:cubicBezTo>
                    <a:pt x="680020" y="69620"/>
                    <a:pt x="749640" y="0"/>
                    <a:pt x="835521" y="0"/>
                  </a:cubicBezTo>
                  <a:cubicBezTo>
                    <a:pt x="921402" y="0"/>
                    <a:pt x="991022" y="69620"/>
                    <a:pt x="991022" y="155501"/>
                  </a:cubicBezTo>
                  <a:lnTo>
                    <a:pt x="991022" y="633838"/>
                  </a:lnTo>
                  <a:lnTo>
                    <a:pt x="1296204" y="723687"/>
                  </a:lnTo>
                  <a:lnTo>
                    <a:pt x="1572746" y="317145"/>
                  </a:lnTo>
                  <a:cubicBezTo>
                    <a:pt x="1621340" y="245708"/>
                    <a:pt x="1718643" y="227190"/>
                    <a:pt x="1790079" y="275783"/>
                  </a:cubicBezTo>
                  <a:lnTo>
                    <a:pt x="1790078" y="275784"/>
                  </a:lnTo>
                  <a:cubicBezTo>
                    <a:pt x="1861514" y="324377"/>
                    <a:pt x="1880033" y="421680"/>
                    <a:pt x="1831440" y="493117"/>
                  </a:cubicBezTo>
                  <a:lnTo>
                    <a:pt x="1611462" y="816503"/>
                  </a:lnTo>
                  <a:lnTo>
                    <a:pt x="1715962" y="847268"/>
                  </a:lnTo>
                  <a:lnTo>
                    <a:pt x="1020841" y="1933139"/>
                  </a:lnTo>
                  <a:lnTo>
                    <a:pt x="911810" y="2303472"/>
                  </a:lnTo>
                  <a:lnTo>
                    <a:pt x="1332168" y="1860851"/>
                  </a:lnTo>
                  <a:cubicBezTo>
                    <a:pt x="1381865" y="1808522"/>
                    <a:pt x="1464574" y="1806387"/>
                    <a:pt x="1516903" y="1856085"/>
                  </a:cubicBezTo>
                  <a:lnTo>
                    <a:pt x="1516902" y="1856086"/>
                  </a:lnTo>
                  <a:cubicBezTo>
                    <a:pt x="1569231" y="1905784"/>
                    <a:pt x="1571366" y="1988492"/>
                    <a:pt x="1521668" y="2040822"/>
                  </a:cubicBezTo>
                  <a:lnTo>
                    <a:pt x="740070" y="2863814"/>
                  </a:lnTo>
                  <a:lnTo>
                    <a:pt x="717166" y="2898222"/>
                  </a:lnTo>
                  <a:cubicBezTo>
                    <a:pt x="707345" y="2910207"/>
                    <a:pt x="696430" y="2921131"/>
                    <a:pt x="684620" y="2930884"/>
                  </a:cubicBezTo>
                  <a:lnTo>
                    <a:pt x="649483" y="2954647"/>
                  </a:lnTo>
                  <a:lnTo>
                    <a:pt x="635013" y="2965904"/>
                  </a:lnTo>
                  <a:cubicBezTo>
                    <a:pt x="623791" y="2972175"/>
                    <a:pt x="611827" y="2976672"/>
                    <a:pt x="599538" y="2979382"/>
                  </a:cubicBezTo>
                  <a:lnTo>
                    <a:pt x="579144" y="2977937"/>
                  </a:lnTo>
                  <a:lnTo>
                    <a:pt x="559518" y="2984156"/>
                  </a:lnTo>
                  <a:cubicBezTo>
                    <a:pt x="528728" y="2987676"/>
                    <a:pt x="496740" y="2985217"/>
                    <a:pt x="465141" y="29759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Oval 84">
              <a:extLst>
                <a:ext uri="{FF2B5EF4-FFF2-40B4-BE49-F238E27FC236}">
                  <a16:creationId xmlns:a16="http://schemas.microsoft.com/office/drawing/2014/main" id="{BEC056E8-70B0-B403-FF40-9FD7F3301342}"/>
                </a:ext>
              </a:extLst>
            </p:cNvPr>
            <p:cNvSpPr/>
            <p:nvPr/>
          </p:nvSpPr>
          <p:spPr>
            <a:xfrm>
              <a:off x="2533764" y="1056767"/>
              <a:ext cx="815269" cy="8153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a:extLst>
              <a:ext uri="{FF2B5EF4-FFF2-40B4-BE49-F238E27FC236}">
                <a16:creationId xmlns:a16="http://schemas.microsoft.com/office/drawing/2014/main" id="{F3F82DF3-394E-3665-8B75-F56BAD324BF4}"/>
              </a:ext>
            </a:extLst>
          </p:cNvPr>
          <p:cNvSpPr/>
          <p:nvPr/>
        </p:nvSpPr>
        <p:spPr>
          <a:xfrm>
            <a:off x="6096000" y="1905965"/>
            <a:ext cx="45719" cy="388176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734CC136-1C3B-00E2-86B6-B017FDF8AABA}"/>
              </a:ext>
            </a:extLst>
          </p:cNvPr>
          <p:cNvSpPr txBox="1"/>
          <p:nvPr/>
        </p:nvSpPr>
        <p:spPr>
          <a:xfrm>
            <a:off x="1911785" y="2033306"/>
            <a:ext cx="4121533" cy="646331"/>
          </a:xfrm>
          <a:prstGeom prst="rect">
            <a:avLst/>
          </a:prstGeom>
          <a:noFill/>
        </p:spPr>
        <p:txBody>
          <a:bodyPr wrap="square" rtlCol="0">
            <a:spAutoFit/>
          </a:bodyPr>
          <a:lstStyle/>
          <a:p>
            <a:pPr algn="ctr"/>
            <a:r>
              <a:rPr lang="en-US" b="1" dirty="0">
                <a:solidFill>
                  <a:schemeClr val="accent5">
                    <a:lumMod val="50000"/>
                  </a:schemeClr>
                </a:solidFill>
                <a:latin typeface="Ink Free" panose="03080402000500000000" pitchFamily="66" charset="0"/>
              </a:rPr>
              <a:t>Those who believe and follow the prophet</a:t>
            </a:r>
          </a:p>
        </p:txBody>
      </p:sp>
      <p:sp>
        <p:nvSpPr>
          <p:cNvPr id="88" name="TextBox 87">
            <a:extLst>
              <a:ext uri="{FF2B5EF4-FFF2-40B4-BE49-F238E27FC236}">
                <a16:creationId xmlns:a16="http://schemas.microsoft.com/office/drawing/2014/main" id="{557E32B3-EE28-066A-B4AB-65B1D7EEA85C}"/>
              </a:ext>
            </a:extLst>
          </p:cNvPr>
          <p:cNvSpPr txBox="1"/>
          <p:nvPr/>
        </p:nvSpPr>
        <p:spPr>
          <a:xfrm>
            <a:off x="6096000" y="2048471"/>
            <a:ext cx="4121533" cy="646331"/>
          </a:xfrm>
          <a:prstGeom prst="rect">
            <a:avLst/>
          </a:prstGeom>
          <a:noFill/>
        </p:spPr>
        <p:txBody>
          <a:bodyPr wrap="square" rtlCol="0">
            <a:spAutoFit/>
          </a:bodyPr>
          <a:lstStyle/>
          <a:p>
            <a:pPr algn="ctr"/>
            <a:r>
              <a:rPr lang="en-US" b="1" dirty="0">
                <a:solidFill>
                  <a:srgbClr val="00B050"/>
                </a:solidFill>
                <a:latin typeface="Ink Free" panose="03080402000500000000" pitchFamily="66" charset="0"/>
              </a:rPr>
              <a:t>Those who do not believe and criticize the prophet</a:t>
            </a:r>
          </a:p>
        </p:txBody>
      </p:sp>
    </p:spTree>
    <p:extLst>
      <p:ext uri="{BB962C8B-B14F-4D97-AF65-F5344CB8AC3E}">
        <p14:creationId xmlns:p14="http://schemas.microsoft.com/office/powerpoint/2010/main" val="189359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14:7-10</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Everlasting Life</a:t>
            </a:r>
          </a:p>
        </p:txBody>
      </p:sp>
      <p:sp>
        <p:nvSpPr>
          <p:cNvPr id="2" name="Rectangle 1">
            <a:extLst>
              <a:ext uri="{FF2B5EF4-FFF2-40B4-BE49-F238E27FC236}">
                <a16:creationId xmlns:a16="http://schemas.microsoft.com/office/drawing/2014/main" id="{741D69CD-EE2D-40C3-9473-E40C8FEEC963}"/>
              </a:ext>
            </a:extLst>
          </p:cNvPr>
          <p:cNvSpPr/>
          <p:nvPr/>
        </p:nvSpPr>
        <p:spPr>
          <a:xfrm>
            <a:off x="766527" y="830717"/>
            <a:ext cx="4049917" cy="2677656"/>
          </a:xfrm>
          <a:prstGeom prst="rect">
            <a:avLst/>
          </a:prstGeom>
        </p:spPr>
        <p:txBody>
          <a:bodyPr wrap="square">
            <a:spAutoFit/>
          </a:bodyPr>
          <a:lstStyle/>
          <a:p>
            <a:r>
              <a:rPr lang="en-US" sz="2400" b="0" i="1" dirty="0">
                <a:solidFill>
                  <a:srgbClr val="FFFF00"/>
                </a:solidFill>
                <a:effectLst/>
                <a:latin typeface="Abadi" panose="020B0604020104020204" pitchFamily="34" charset="0"/>
              </a:rPr>
              <a:t>And, if you keep my commandments and endure to the end you shall have eternal life, which gift is the greatest of all the gifts of God.</a:t>
            </a:r>
          </a:p>
          <a:p>
            <a:r>
              <a:rPr lang="en-US" sz="2400" i="1" dirty="0">
                <a:solidFill>
                  <a:srgbClr val="FFFF00"/>
                </a:solidFill>
                <a:latin typeface="Abadi" panose="020B0604020104020204" pitchFamily="34" charset="0"/>
              </a:rPr>
              <a:t>D&amp;C 14:7</a:t>
            </a:r>
            <a:endParaRPr lang="en-US" sz="2400" i="1" dirty="0">
              <a:solidFill>
                <a:srgbClr val="FFFF00"/>
              </a:solidFill>
            </a:endParaRPr>
          </a:p>
        </p:txBody>
      </p:sp>
      <p:sp>
        <p:nvSpPr>
          <p:cNvPr id="3" name="Rectangle 2">
            <a:extLst>
              <a:ext uri="{FF2B5EF4-FFF2-40B4-BE49-F238E27FC236}">
                <a16:creationId xmlns:a16="http://schemas.microsoft.com/office/drawing/2014/main" id="{6BFD4D9D-EC8C-42C3-8181-7236E93F226A}"/>
              </a:ext>
            </a:extLst>
          </p:cNvPr>
          <p:cNvSpPr/>
          <p:nvPr/>
        </p:nvSpPr>
        <p:spPr>
          <a:xfrm>
            <a:off x="7469109" y="3857273"/>
            <a:ext cx="3802455" cy="2308324"/>
          </a:xfrm>
          <a:prstGeom prst="rect">
            <a:avLst/>
          </a:prstGeom>
        </p:spPr>
        <p:txBody>
          <a:bodyPr wrap="square">
            <a:spAutoFit/>
          </a:bodyPr>
          <a:lstStyle/>
          <a:p>
            <a:r>
              <a:rPr lang="en-US" sz="2400" i="1" dirty="0">
                <a:solidFill>
                  <a:srgbClr val="FFFF00"/>
                </a:solidFill>
                <a:effectLst/>
                <a:latin typeface="Abadi" panose="020B0604020104020204" pitchFamily="34" charset="0"/>
              </a:rPr>
              <a:t>For behold, this is my work and my glory—to bring to pass the immortality and eternal life of man.</a:t>
            </a:r>
          </a:p>
          <a:p>
            <a:r>
              <a:rPr lang="en-US" sz="2400" i="1" dirty="0">
                <a:solidFill>
                  <a:srgbClr val="FFFF00"/>
                </a:solidFill>
                <a:latin typeface="Abadi" panose="020B0604020104020204" pitchFamily="34" charset="0"/>
              </a:rPr>
              <a:t>Moses 1:39</a:t>
            </a:r>
            <a:endParaRPr lang="en-US" sz="2400" i="1" dirty="0">
              <a:solidFill>
                <a:srgbClr val="FFFF00"/>
              </a:solidFill>
            </a:endParaRPr>
          </a:p>
        </p:txBody>
      </p:sp>
      <p:pic>
        <p:nvPicPr>
          <p:cNvPr id="5" name="Picture 4">
            <a:extLst>
              <a:ext uri="{FF2B5EF4-FFF2-40B4-BE49-F238E27FC236}">
                <a16:creationId xmlns:a16="http://schemas.microsoft.com/office/drawing/2014/main" id="{7AA98311-E558-42FA-8397-A0DF27B54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43" y="936405"/>
            <a:ext cx="5087796" cy="2543898"/>
          </a:xfrm>
          <a:prstGeom prst="rect">
            <a:avLst/>
          </a:prstGeom>
        </p:spPr>
      </p:pic>
      <p:pic>
        <p:nvPicPr>
          <p:cNvPr id="8" name="Picture 7">
            <a:extLst>
              <a:ext uri="{FF2B5EF4-FFF2-40B4-BE49-F238E27FC236}">
                <a16:creationId xmlns:a16="http://schemas.microsoft.com/office/drawing/2014/main" id="{E166C717-7755-4603-8AEF-EAB122DEC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53" y="3621386"/>
            <a:ext cx="5194571" cy="2719033"/>
          </a:xfrm>
          <a:prstGeom prst="rect">
            <a:avLst/>
          </a:prstGeom>
        </p:spPr>
      </p:pic>
    </p:spTree>
    <p:extLst>
      <p:ext uri="{BB962C8B-B14F-4D97-AF65-F5344CB8AC3E}">
        <p14:creationId xmlns:p14="http://schemas.microsoft.com/office/powerpoint/2010/main" val="18556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4" name="TextBox 53"/>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14:11-14</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Recognizing Signs</a:t>
            </a:r>
          </a:p>
        </p:txBody>
      </p:sp>
      <p:grpSp>
        <p:nvGrpSpPr>
          <p:cNvPr id="9" name="Group 3">
            <a:extLst>
              <a:ext uri="{FF2B5EF4-FFF2-40B4-BE49-F238E27FC236}">
                <a16:creationId xmlns:a16="http://schemas.microsoft.com/office/drawing/2014/main" id="{F8CA341B-4E86-415C-B1C2-E896124FC9B9}"/>
              </a:ext>
            </a:extLst>
          </p:cNvPr>
          <p:cNvGrpSpPr/>
          <p:nvPr/>
        </p:nvGrpSpPr>
        <p:grpSpPr>
          <a:xfrm>
            <a:off x="325925" y="443621"/>
            <a:ext cx="2163247" cy="2626704"/>
            <a:chOff x="71718" y="1120588"/>
            <a:chExt cx="3070535" cy="4719626"/>
          </a:xfrm>
        </p:grpSpPr>
        <p:grpSp>
          <p:nvGrpSpPr>
            <p:cNvPr id="10" name="Group 13">
              <a:extLst>
                <a:ext uri="{FF2B5EF4-FFF2-40B4-BE49-F238E27FC236}">
                  <a16:creationId xmlns:a16="http://schemas.microsoft.com/office/drawing/2014/main" id="{85219F34-CE76-4DCF-9F6D-C6014BF7BD5E}"/>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094F0645-15D2-4A6A-B24F-42C414DB357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79C2CBE6-DFB1-4C46-96CA-77AC58357AA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AD36B10B-FB6D-4A97-824A-5B8DCD04990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DD499EB4-EB19-4EB8-801A-D9A7FC7EE54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30C28F5A-9D7B-4577-AA45-93E35DC5C65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F3AA0BD9-B017-4476-8ABC-7CECC9F14E0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B8BEC4B8-A3C9-4F42-97E6-10B3E931F9C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4A928E8E-0D65-4F63-AFEB-1B8029F6384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DEA756FD-FCDB-43FF-9B1E-4A98540363C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D00C4D46-9237-4F7C-B703-A593F1CFADC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5A623D74-079D-4EC0-827F-77AE3EA2FC60}"/>
                </a:ext>
              </a:extLst>
            </p:cNvPr>
            <p:cNvSpPr txBox="1"/>
            <p:nvPr/>
          </p:nvSpPr>
          <p:spPr>
            <a:xfrm>
              <a:off x="762598" y="1254182"/>
              <a:ext cx="2379655" cy="4586032"/>
            </a:xfrm>
            <a:prstGeom prst="rect">
              <a:avLst/>
            </a:prstGeom>
            <a:noFill/>
          </p:spPr>
          <p:txBody>
            <a:bodyPr wrap="square" rtlCol="0">
              <a:spAutoFit/>
            </a:bodyPr>
            <a:lstStyle/>
            <a:p>
              <a:pPr algn="ctr"/>
              <a:r>
                <a:rPr lang="en-US" b="1" dirty="0"/>
                <a:t>Recognizing signs from God can help us believe on the name of Jesus Christ and repent of our sins.</a:t>
              </a:r>
              <a:endParaRPr lang="en-US" sz="1600" b="1" dirty="0">
                <a:solidFill>
                  <a:schemeClr val="bg2">
                    <a:lumMod val="25000"/>
                  </a:schemeClr>
                </a:solidFill>
                <a:latin typeface="Tempus Sans ITC" pitchFamily="82" charset="0"/>
              </a:endParaRPr>
            </a:p>
          </p:txBody>
        </p:sp>
      </p:grpSp>
      <p:sp>
        <p:nvSpPr>
          <p:cNvPr id="4" name="Rectangle 3">
            <a:extLst>
              <a:ext uri="{FF2B5EF4-FFF2-40B4-BE49-F238E27FC236}">
                <a16:creationId xmlns:a16="http://schemas.microsoft.com/office/drawing/2014/main" id="{7019B726-C023-449D-8799-4080618232E9}"/>
              </a:ext>
            </a:extLst>
          </p:cNvPr>
          <p:cNvSpPr/>
          <p:nvPr/>
        </p:nvSpPr>
        <p:spPr>
          <a:xfrm>
            <a:off x="7985156" y="4077253"/>
            <a:ext cx="3612335" cy="2585323"/>
          </a:xfrm>
          <a:prstGeom prst="rect">
            <a:avLst/>
          </a:prstGeom>
        </p:spPr>
        <p:txBody>
          <a:bodyPr wrap="square">
            <a:spAutoFit/>
          </a:bodyPr>
          <a:lstStyle/>
          <a:p>
            <a:r>
              <a:rPr lang="en-US" dirty="0">
                <a:solidFill>
                  <a:schemeClr val="bg1"/>
                </a:solidFill>
                <a:latin typeface="Abadi" panose="020B0604020104020204" pitchFamily="34" charset="0"/>
              </a:rPr>
              <a:t>M</a:t>
            </a:r>
            <a:r>
              <a:rPr lang="en-US" b="0" i="0" dirty="0">
                <a:solidFill>
                  <a:schemeClr val="bg1"/>
                </a:solidFill>
                <a:effectLst/>
                <a:latin typeface="Abadi" panose="020B0604020104020204" pitchFamily="34" charset="0"/>
              </a:rPr>
              <a:t>any scripture passages caution us not to seek signs.</a:t>
            </a:r>
          </a:p>
          <a:p>
            <a:endParaRPr lang="en-US" dirty="0">
              <a:solidFill>
                <a:schemeClr val="bg1"/>
              </a:solidFill>
              <a:latin typeface="Abadi" panose="020B0604020104020204" pitchFamily="34" charset="0"/>
            </a:endParaRPr>
          </a:p>
          <a:p>
            <a:r>
              <a:rPr lang="en-US" dirty="0">
                <a:solidFill>
                  <a:schemeClr val="bg1"/>
                </a:solidFill>
              </a:rPr>
              <a:t>When prophets warn against seeking signs, they refer to people who refuse to believe unless they are shown signs, not to people who exercise faith in seeking miracles according to the Lord’s will.</a:t>
            </a:r>
          </a:p>
        </p:txBody>
      </p:sp>
      <p:grpSp>
        <p:nvGrpSpPr>
          <p:cNvPr id="23" name="Group 22">
            <a:extLst>
              <a:ext uri="{FF2B5EF4-FFF2-40B4-BE49-F238E27FC236}">
                <a16:creationId xmlns:a16="http://schemas.microsoft.com/office/drawing/2014/main" id="{5359BD14-FEAC-467A-BAA5-2F3E083CCBF7}"/>
              </a:ext>
            </a:extLst>
          </p:cNvPr>
          <p:cNvGrpSpPr/>
          <p:nvPr/>
        </p:nvGrpSpPr>
        <p:grpSpPr>
          <a:xfrm>
            <a:off x="3155733" y="1138371"/>
            <a:ext cx="4707801" cy="4041782"/>
            <a:chOff x="2677751" y="1086416"/>
            <a:chExt cx="4707801" cy="4041782"/>
          </a:xfrm>
        </p:grpSpPr>
        <p:pic>
          <p:nvPicPr>
            <p:cNvPr id="7" name="Picture 6">
              <a:extLst>
                <a:ext uri="{FF2B5EF4-FFF2-40B4-BE49-F238E27FC236}">
                  <a16:creationId xmlns:a16="http://schemas.microsoft.com/office/drawing/2014/main" id="{9F2A4C19-9678-40E8-94A1-41D7955F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51" y="1086416"/>
              <a:ext cx="4707801" cy="3766241"/>
            </a:xfrm>
            <a:prstGeom prst="rect">
              <a:avLst/>
            </a:prstGeom>
          </p:spPr>
        </p:pic>
        <p:sp>
          <p:nvSpPr>
            <p:cNvPr id="25" name="TextBox 24">
              <a:extLst>
                <a:ext uri="{FF2B5EF4-FFF2-40B4-BE49-F238E27FC236}">
                  <a16:creationId xmlns:a16="http://schemas.microsoft.com/office/drawing/2014/main" id="{F22B637C-9243-44B5-BA75-26F5F28183E5}"/>
                </a:ext>
              </a:extLst>
            </p:cNvPr>
            <p:cNvSpPr txBox="1"/>
            <p:nvPr/>
          </p:nvSpPr>
          <p:spPr>
            <a:xfrm>
              <a:off x="2708495" y="4866588"/>
              <a:ext cx="2590800" cy="261610"/>
            </a:xfrm>
            <a:prstGeom prst="rect">
              <a:avLst/>
            </a:prstGeom>
            <a:noFill/>
          </p:spPr>
          <p:txBody>
            <a:bodyPr wrap="square" rtlCol="0">
              <a:spAutoFit/>
            </a:bodyPr>
            <a:lstStyle/>
            <a:p>
              <a:r>
                <a:rPr lang="en-US" sz="1100" dirty="0" err="1">
                  <a:solidFill>
                    <a:schemeClr val="bg1"/>
                  </a:solidFill>
                </a:rPr>
                <a:t>Tommervik</a:t>
              </a:r>
              <a:endParaRPr lang="en-US" sz="1100" dirty="0">
                <a:solidFill>
                  <a:schemeClr val="bg1"/>
                </a:solidFill>
              </a:endParaRPr>
            </a:p>
          </p:txBody>
        </p:sp>
      </p:grpSp>
      <p:pic>
        <p:nvPicPr>
          <p:cNvPr id="1026" name="Picture 2" descr="Image result for caution gif sign">
            <a:extLst>
              <a:ext uri="{FF2B5EF4-FFF2-40B4-BE49-F238E27FC236}">
                <a16:creationId xmlns:a16="http://schemas.microsoft.com/office/drawing/2014/main" id="{71989C62-D7D4-42DC-B225-F1F8A99576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10189" y="1352738"/>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5EC0CC-2693-462C-F744-E0702A124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AB0ECF3E-954D-C2FA-B13A-66A570DE6445}"/>
              </a:ext>
            </a:extLst>
          </p:cNvPr>
          <p:cNvSpPr txBox="1"/>
          <p:nvPr/>
        </p:nvSpPr>
        <p:spPr>
          <a:xfrm>
            <a:off x="591843" y="1200769"/>
            <a:ext cx="2997843" cy="523220"/>
          </a:xfrm>
          <a:prstGeom prst="rect">
            <a:avLst/>
          </a:prstGeom>
          <a:noFill/>
        </p:spPr>
        <p:txBody>
          <a:bodyPr wrap="square" rtlCol="0">
            <a:spAutoFit/>
          </a:bodyPr>
          <a:lstStyle/>
          <a:p>
            <a:r>
              <a:rPr lang="en-US" sz="2800" dirty="0">
                <a:solidFill>
                  <a:schemeClr val="bg1"/>
                </a:solidFill>
              </a:rPr>
              <a:t>1. 1 Nephi 14:14</a:t>
            </a:r>
          </a:p>
        </p:txBody>
      </p:sp>
      <p:sp>
        <p:nvSpPr>
          <p:cNvPr id="5" name="TextBox 4">
            <a:extLst>
              <a:ext uri="{FF2B5EF4-FFF2-40B4-BE49-F238E27FC236}">
                <a16:creationId xmlns:a16="http://schemas.microsoft.com/office/drawing/2014/main" id="{A8796F05-8574-F675-54BF-2F841C548E1F}"/>
              </a:ext>
            </a:extLst>
          </p:cNvPr>
          <p:cNvSpPr txBox="1"/>
          <p:nvPr/>
        </p:nvSpPr>
        <p:spPr>
          <a:xfrm>
            <a:off x="591844" y="2130043"/>
            <a:ext cx="2997843" cy="523220"/>
          </a:xfrm>
          <a:prstGeom prst="rect">
            <a:avLst/>
          </a:prstGeom>
          <a:noFill/>
        </p:spPr>
        <p:txBody>
          <a:bodyPr wrap="square" rtlCol="0">
            <a:spAutoFit/>
          </a:bodyPr>
          <a:lstStyle/>
          <a:p>
            <a:r>
              <a:rPr lang="en-US" sz="2800" dirty="0">
                <a:solidFill>
                  <a:schemeClr val="bg1"/>
                </a:solidFill>
              </a:rPr>
              <a:t>2. 2 Nephi 3:6</a:t>
            </a:r>
          </a:p>
        </p:txBody>
      </p:sp>
      <p:sp>
        <p:nvSpPr>
          <p:cNvPr id="6" name="TextBox 5">
            <a:extLst>
              <a:ext uri="{FF2B5EF4-FFF2-40B4-BE49-F238E27FC236}">
                <a16:creationId xmlns:a16="http://schemas.microsoft.com/office/drawing/2014/main" id="{80FA3103-A77F-A0DA-311D-72E6A3D12BDE}"/>
              </a:ext>
            </a:extLst>
          </p:cNvPr>
          <p:cNvSpPr txBox="1"/>
          <p:nvPr/>
        </p:nvSpPr>
        <p:spPr>
          <a:xfrm>
            <a:off x="591842" y="3041428"/>
            <a:ext cx="2997843" cy="523220"/>
          </a:xfrm>
          <a:prstGeom prst="rect">
            <a:avLst/>
          </a:prstGeom>
          <a:noFill/>
        </p:spPr>
        <p:txBody>
          <a:bodyPr wrap="square" rtlCol="0">
            <a:spAutoFit/>
          </a:bodyPr>
          <a:lstStyle/>
          <a:p>
            <a:r>
              <a:rPr lang="en-US" sz="2800" dirty="0">
                <a:solidFill>
                  <a:schemeClr val="bg1"/>
                </a:solidFill>
              </a:rPr>
              <a:t>3. Isaiah 2:2-3</a:t>
            </a:r>
          </a:p>
        </p:txBody>
      </p:sp>
      <p:sp>
        <p:nvSpPr>
          <p:cNvPr id="7" name="TextBox 6">
            <a:extLst>
              <a:ext uri="{FF2B5EF4-FFF2-40B4-BE49-F238E27FC236}">
                <a16:creationId xmlns:a16="http://schemas.microsoft.com/office/drawing/2014/main" id="{09D62B9C-A744-72AA-57FD-CA5A4AB11ED1}"/>
              </a:ext>
            </a:extLst>
          </p:cNvPr>
          <p:cNvSpPr txBox="1"/>
          <p:nvPr/>
        </p:nvSpPr>
        <p:spPr>
          <a:xfrm>
            <a:off x="591841" y="3943128"/>
            <a:ext cx="2997843" cy="523220"/>
          </a:xfrm>
          <a:prstGeom prst="rect">
            <a:avLst/>
          </a:prstGeom>
          <a:noFill/>
        </p:spPr>
        <p:txBody>
          <a:bodyPr wrap="square" rtlCol="0">
            <a:spAutoFit/>
          </a:bodyPr>
          <a:lstStyle/>
          <a:p>
            <a:r>
              <a:rPr lang="en-US" sz="2800" dirty="0">
                <a:solidFill>
                  <a:schemeClr val="bg1"/>
                </a:solidFill>
              </a:rPr>
              <a:t>4. Matthew 24:14</a:t>
            </a:r>
          </a:p>
        </p:txBody>
      </p:sp>
      <p:sp>
        <p:nvSpPr>
          <p:cNvPr id="8" name="TextBox 7">
            <a:extLst>
              <a:ext uri="{FF2B5EF4-FFF2-40B4-BE49-F238E27FC236}">
                <a16:creationId xmlns:a16="http://schemas.microsoft.com/office/drawing/2014/main" id="{69BCC5EF-760A-97FE-CFD2-2283AC17B5C8}"/>
              </a:ext>
            </a:extLst>
          </p:cNvPr>
          <p:cNvSpPr txBox="1"/>
          <p:nvPr/>
        </p:nvSpPr>
        <p:spPr>
          <a:xfrm>
            <a:off x="591840" y="4834091"/>
            <a:ext cx="2997843" cy="523220"/>
          </a:xfrm>
          <a:prstGeom prst="rect">
            <a:avLst/>
          </a:prstGeom>
          <a:noFill/>
        </p:spPr>
        <p:txBody>
          <a:bodyPr wrap="square" rtlCol="0">
            <a:spAutoFit/>
          </a:bodyPr>
          <a:lstStyle/>
          <a:p>
            <a:r>
              <a:rPr lang="en-US" sz="2800" dirty="0">
                <a:solidFill>
                  <a:schemeClr val="bg1"/>
                </a:solidFill>
              </a:rPr>
              <a:t>5. 2 Timothy 3:1-7</a:t>
            </a:r>
          </a:p>
        </p:txBody>
      </p:sp>
      <p:sp>
        <p:nvSpPr>
          <p:cNvPr id="10" name="TextBox 9">
            <a:extLst>
              <a:ext uri="{FF2B5EF4-FFF2-40B4-BE49-F238E27FC236}">
                <a16:creationId xmlns:a16="http://schemas.microsoft.com/office/drawing/2014/main" id="{EC6776D2-7AAF-FEE7-C934-59027F774A84}"/>
              </a:ext>
            </a:extLst>
          </p:cNvPr>
          <p:cNvSpPr txBox="1"/>
          <p:nvPr/>
        </p:nvSpPr>
        <p:spPr>
          <a:xfrm>
            <a:off x="6535838" y="612557"/>
            <a:ext cx="3767111" cy="646331"/>
          </a:xfrm>
          <a:prstGeom prst="rect">
            <a:avLst/>
          </a:prstGeom>
          <a:noFill/>
        </p:spPr>
        <p:txBody>
          <a:bodyPr wrap="square" rtlCol="0">
            <a:spAutoFit/>
          </a:bodyPr>
          <a:lstStyle/>
          <a:p>
            <a:r>
              <a:rPr lang="en-US" dirty="0">
                <a:solidFill>
                  <a:schemeClr val="bg1"/>
                </a:solidFill>
              </a:rPr>
              <a:t>___ People from all nations will be drawn to the temple of God</a:t>
            </a:r>
          </a:p>
        </p:txBody>
      </p:sp>
      <p:sp>
        <p:nvSpPr>
          <p:cNvPr id="11" name="TextBox 10">
            <a:extLst>
              <a:ext uri="{FF2B5EF4-FFF2-40B4-BE49-F238E27FC236}">
                <a16:creationId xmlns:a16="http://schemas.microsoft.com/office/drawing/2014/main" id="{15F5B37A-ABB8-509D-B0B1-CD910807B824}"/>
              </a:ext>
            </a:extLst>
          </p:cNvPr>
          <p:cNvSpPr txBox="1"/>
          <p:nvPr/>
        </p:nvSpPr>
        <p:spPr>
          <a:xfrm>
            <a:off x="6535837" y="1773503"/>
            <a:ext cx="3326238" cy="1200329"/>
          </a:xfrm>
          <a:prstGeom prst="rect">
            <a:avLst/>
          </a:prstGeom>
          <a:noFill/>
        </p:spPr>
        <p:txBody>
          <a:bodyPr wrap="square" rtlCol="0">
            <a:spAutoFit/>
          </a:bodyPr>
          <a:lstStyle/>
          <a:p>
            <a:r>
              <a:rPr lang="en-US" dirty="0">
                <a:solidFill>
                  <a:schemeClr val="bg1"/>
                </a:solidFill>
              </a:rPr>
              <a:t>___ A descendant of Joseph of Egypt (Joseph Smit) will bring forth God’s word (the book of Mormon)</a:t>
            </a:r>
          </a:p>
        </p:txBody>
      </p:sp>
      <p:sp>
        <p:nvSpPr>
          <p:cNvPr id="12" name="TextBox 11">
            <a:extLst>
              <a:ext uri="{FF2B5EF4-FFF2-40B4-BE49-F238E27FC236}">
                <a16:creationId xmlns:a16="http://schemas.microsoft.com/office/drawing/2014/main" id="{78C4CED5-D7BB-EC8C-71AA-D32A797106B6}"/>
              </a:ext>
            </a:extLst>
          </p:cNvPr>
          <p:cNvSpPr txBox="1"/>
          <p:nvPr/>
        </p:nvSpPr>
        <p:spPr>
          <a:xfrm>
            <a:off x="6535836" y="3428999"/>
            <a:ext cx="3224852" cy="646331"/>
          </a:xfrm>
          <a:prstGeom prst="rect">
            <a:avLst/>
          </a:prstGeom>
          <a:noFill/>
        </p:spPr>
        <p:txBody>
          <a:bodyPr wrap="square" rtlCol="0">
            <a:spAutoFit/>
          </a:bodyPr>
          <a:lstStyle/>
          <a:p>
            <a:r>
              <a:rPr lang="en-US" dirty="0">
                <a:solidFill>
                  <a:schemeClr val="bg1"/>
                </a:solidFill>
              </a:rPr>
              <a:t>___ The gospel will be preached in all the world</a:t>
            </a:r>
          </a:p>
        </p:txBody>
      </p:sp>
      <p:sp>
        <p:nvSpPr>
          <p:cNvPr id="13" name="TextBox 12">
            <a:extLst>
              <a:ext uri="{FF2B5EF4-FFF2-40B4-BE49-F238E27FC236}">
                <a16:creationId xmlns:a16="http://schemas.microsoft.com/office/drawing/2014/main" id="{17891DAB-ECC1-E727-A7BF-952423D3A54E}"/>
              </a:ext>
            </a:extLst>
          </p:cNvPr>
          <p:cNvSpPr txBox="1"/>
          <p:nvPr/>
        </p:nvSpPr>
        <p:spPr>
          <a:xfrm>
            <a:off x="6535835" y="4495536"/>
            <a:ext cx="3224851" cy="923330"/>
          </a:xfrm>
          <a:prstGeom prst="rect">
            <a:avLst/>
          </a:prstGeom>
          <a:noFill/>
        </p:spPr>
        <p:txBody>
          <a:bodyPr wrap="square" rtlCol="0">
            <a:spAutoFit/>
          </a:bodyPr>
          <a:lstStyle/>
          <a:p>
            <a:r>
              <a:rPr lang="en-US" dirty="0">
                <a:solidFill>
                  <a:schemeClr val="bg1"/>
                </a:solidFill>
              </a:rPr>
              <a:t>___ The Lord’s people will be found all over the earth and will be blessed with God’s power</a:t>
            </a:r>
          </a:p>
        </p:txBody>
      </p:sp>
      <p:sp>
        <p:nvSpPr>
          <p:cNvPr id="14" name="TextBox 13">
            <a:extLst>
              <a:ext uri="{FF2B5EF4-FFF2-40B4-BE49-F238E27FC236}">
                <a16:creationId xmlns:a16="http://schemas.microsoft.com/office/drawing/2014/main" id="{ED3EFE18-C6BE-3B6F-22F2-7D2F47A90731}"/>
              </a:ext>
            </a:extLst>
          </p:cNvPr>
          <p:cNvSpPr txBox="1"/>
          <p:nvPr/>
        </p:nvSpPr>
        <p:spPr>
          <a:xfrm>
            <a:off x="6535836" y="5922275"/>
            <a:ext cx="3575727" cy="646331"/>
          </a:xfrm>
          <a:prstGeom prst="rect">
            <a:avLst/>
          </a:prstGeom>
          <a:noFill/>
        </p:spPr>
        <p:txBody>
          <a:bodyPr wrap="square" rtlCol="0">
            <a:spAutoFit/>
          </a:bodyPr>
          <a:lstStyle/>
          <a:p>
            <a:r>
              <a:rPr lang="en-US" dirty="0">
                <a:solidFill>
                  <a:schemeClr val="bg1"/>
                </a:solidFill>
              </a:rPr>
              <a:t>___ People will be selfish and sinful and will turn away from God</a:t>
            </a:r>
          </a:p>
        </p:txBody>
      </p:sp>
      <p:sp>
        <p:nvSpPr>
          <p:cNvPr id="15" name="Rectangle 14">
            <a:extLst>
              <a:ext uri="{FF2B5EF4-FFF2-40B4-BE49-F238E27FC236}">
                <a16:creationId xmlns:a16="http://schemas.microsoft.com/office/drawing/2014/main" id="{0737826D-B6BF-60CE-CB85-E9BC01B9F7A2}"/>
              </a:ext>
            </a:extLst>
          </p:cNvPr>
          <p:cNvSpPr/>
          <p:nvPr/>
        </p:nvSpPr>
        <p:spPr>
          <a:xfrm>
            <a:off x="6535834" y="4004683"/>
            <a:ext cx="53572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a:t>
            </a:r>
          </a:p>
        </p:txBody>
      </p:sp>
      <p:sp>
        <p:nvSpPr>
          <p:cNvPr id="16" name="Rectangle 15">
            <a:extLst>
              <a:ext uri="{FF2B5EF4-FFF2-40B4-BE49-F238E27FC236}">
                <a16:creationId xmlns:a16="http://schemas.microsoft.com/office/drawing/2014/main" id="{8C306368-6D8C-62D7-1293-A6705DFCD296}"/>
              </a:ext>
            </a:extLst>
          </p:cNvPr>
          <p:cNvSpPr/>
          <p:nvPr/>
        </p:nvSpPr>
        <p:spPr>
          <a:xfrm>
            <a:off x="6535834" y="1302942"/>
            <a:ext cx="5357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a:extLst>
              <a:ext uri="{FF2B5EF4-FFF2-40B4-BE49-F238E27FC236}">
                <a16:creationId xmlns:a16="http://schemas.microsoft.com/office/drawing/2014/main" id="{889EBC36-EA64-BE45-7FFB-FB6226D1E243}"/>
              </a:ext>
            </a:extLst>
          </p:cNvPr>
          <p:cNvSpPr/>
          <p:nvPr/>
        </p:nvSpPr>
        <p:spPr>
          <a:xfrm>
            <a:off x="6537647" y="138497"/>
            <a:ext cx="5357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Rectangle 17">
            <a:extLst>
              <a:ext uri="{FF2B5EF4-FFF2-40B4-BE49-F238E27FC236}">
                <a16:creationId xmlns:a16="http://schemas.microsoft.com/office/drawing/2014/main" id="{C0448243-02A5-5F21-1A4B-44A0BB7F27D7}"/>
              </a:ext>
            </a:extLst>
          </p:cNvPr>
          <p:cNvSpPr/>
          <p:nvPr/>
        </p:nvSpPr>
        <p:spPr>
          <a:xfrm>
            <a:off x="6535834" y="2979468"/>
            <a:ext cx="5357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9" name="Rectangle 18">
            <a:extLst>
              <a:ext uri="{FF2B5EF4-FFF2-40B4-BE49-F238E27FC236}">
                <a16:creationId xmlns:a16="http://schemas.microsoft.com/office/drawing/2014/main" id="{2C81980F-BE8B-A0C0-9520-96FED9B78E90}"/>
              </a:ext>
            </a:extLst>
          </p:cNvPr>
          <p:cNvSpPr/>
          <p:nvPr/>
        </p:nvSpPr>
        <p:spPr>
          <a:xfrm>
            <a:off x="6526108" y="5460610"/>
            <a:ext cx="5357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5</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0" name="TextBox 19">
            <a:extLst>
              <a:ext uri="{FF2B5EF4-FFF2-40B4-BE49-F238E27FC236}">
                <a16:creationId xmlns:a16="http://schemas.microsoft.com/office/drawing/2014/main" id="{6DCDE800-863A-6403-92F7-1ECF38D08E65}"/>
              </a:ext>
            </a:extLst>
          </p:cNvPr>
          <p:cNvSpPr txBox="1"/>
          <p:nvPr/>
        </p:nvSpPr>
        <p:spPr>
          <a:xfrm>
            <a:off x="0" y="0"/>
            <a:ext cx="8610600" cy="830997"/>
          </a:xfrm>
          <a:prstGeom prst="rect">
            <a:avLst/>
          </a:prstGeom>
          <a:noFill/>
        </p:spPr>
        <p:txBody>
          <a:bodyPr wrap="square" rtlCol="0">
            <a:spAutoFit/>
          </a:bodyPr>
          <a:lstStyle/>
          <a:p>
            <a:r>
              <a:rPr lang="en-US" sz="4800" dirty="0">
                <a:solidFill>
                  <a:schemeClr val="bg1"/>
                </a:solidFill>
                <a:latin typeface="Tw Cen MT Condensed" pitchFamily="34" charset="0"/>
              </a:rPr>
              <a:t>Signs Preceding the Second Coming</a:t>
            </a:r>
          </a:p>
        </p:txBody>
      </p:sp>
      <p:sp>
        <p:nvSpPr>
          <p:cNvPr id="22" name="TextBox 21">
            <a:extLst>
              <a:ext uri="{FF2B5EF4-FFF2-40B4-BE49-F238E27FC236}">
                <a16:creationId xmlns:a16="http://schemas.microsoft.com/office/drawing/2014/main" id="{AD6EC428-8A9D-C4DF-AECB-8E86587AF600}"/>
              </a:ext>
            </a:extLst>
          </p:cNvPr>
          <p:cNvSpPr txBox="1"/>
          <p:nvPr/>
        </p:nvSpPr>
        <p:spPr>
          <a:xfrm>
            <a:off x="342362" y="5466718"/>
            <a:ext cx="5927650" cy="1200329"/>
          </a:xfrm>
          <a:prstGeom prst="rect">
            <a:avLst/>
          </a:prstGeom>
          <a:noFill/>
        </p:spPr>
        <p:txBody>
          <a:bodyPr wrap="square">
            <a:spAutoFit/>
          </a:bodyPr>
          <a:lstStyle/>
          <a:p>
            <a:r>
              <a:rPr lang="en-US" b="0" i="0" dirty="0">
                <a:solidFill>
                  <a:srgbClr val="FFFF00"/>
                </a:solidFill>
                <a:effectLst/>
                <a:latin typeface="Abadi" panose="020B0604020104020204" pitchFamily="34" charset="0"/>
              </a:rPr>
              <a:t>“Signs are events or experiences that demonstrate the power of God. They are often miraculous. They identify and announce great events, such as the Savior’s birth, death, and Second Coming. …</a:t>
            </a:r>
            <a:endParaRPr lang="en-US" dirty="0">
              <a:solidFill>
                <a:srgbClr val="FFFF00"/>
              </a:solidFill>
              <a:latin typeface="Abadi" panose="020B0604020104020204" pitchFamily="34" charset="0"/>
            </a:endParaRPr>
          </a:p>
        </p:txBody>
      </p:sp>
    </p:spTree>
    <p:extLst>
      <p:ext uri="{BB962C8B-B14F-4D97-AF65-F5344CB8AC3E}">
        <p14:creationId xmlns:p14="http://schemas.microsoft.com/office/powerpoint/2010/main" val="9517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80">
                                          <p:stCondLst>
                                            <p:cond delay="0"/>
                                          </p:stCondLst>
                                        </p:cTn>
                                        <p:tgtEl>
                                          <p:spTgt spid="16"/>
                                        </p:tgtEl>
                                      </p:cBhvr>
                                    </p:animEffect>
                                    <p:anim calcmode="lin" valueType="num">
                                      <p:cBhvr>
                                        <p:cTn id="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9" dur="26">
                                          <p:stCondLst>
                                            <p:cond delay="650"/>
                                          </p:stCondLst>
                                        </p:cTn>
                                        <p:tgtEl>
                                          <p:spTgt spid="16"/>
                                        </p:tgtEl>
                                      </p:cBhvr>
                                      <p:to x="100000" y="60000"/>
                                    </p:animScale>
                                    <p:animScale>
                                      <p:cBhvr>
                                        <p:cTn id="40" dur="166" decel="50000">
                                          <p:stCondLst>
                                            <p:cond delay="676"/>
                                          </p:stCondLst>
                                        </p:cTn>
                                        <p:tgtEl>
                                          <p:spTgt spid="16"/>
                                        </p:tgtEl>
                                      </p:cBhvr>
                                      <p:to x="100000" y="100000"/>
                                    </p:animScale>
                                    <p:animScale>
                                      <p:cBhvr>
                                        <p:cTn id="41" dur="26">
                                          <p:stCondLst>
                                            <p:cond delay="1312"/>
                                          </p:stCondLst>
                                        </p:cTn>
                                        <p:tgtEl>
                                          <p:spTgt spid="16"/>
                                        </p:tgtEl>
                                      </p:cBhvr>
                                      <p:to x="100000" y="80000"/>
                                    </p:animScale>
                                    <p:animScale>
                                      <p:cBhvr>
                                        <p:cTn id="42" dur="166" decel="50000">
                                          <p:stCondLst>
                                            <p:cond delay="1338"/>
                                          </p:stCondLst>
                                        </p:cTn>
                                        <p:tgtEl>
                                          <p:spTgt spid="16"/>
                                        </p:tgtEl>
                                      </p:cBhvr>
                                      <p:to x="100000" y="100000"/>
                                    </p:animScale>
                                    <p:animScale>
                                      <p:cBhvr>
                                        <p:cTn id="43" dur="26">
                                          <p:stCondLst>
                                            <p:cond delay="1642"/>
                                          </p:stCondLst>
                                        </p:cTn>
                                        <p:tgtEl>
                                          <p:spTgt spid="16"/>
                                        </p:tgtEl>
                                      </p:cBhvr>
                                      <p:to x="100000" y="90000"/>
                                    </p:animScale>
                                    <p:animScale>
                                      <p:cBhvr>
                                        <p:cTn id="44" dur="166" decel="50000">
                                          <p:stCondLst>
                                            <p:cond delay="1668"/>
                                          </p:stCondLst>
                                        </p:cTn>
                                        <p:tgtEl>
                                          <p:spTgt spid="16"/>
                                        </p:tgtEl>
                                      </p:cBhvr>
                                      <p:to x="100000" y="100000"/>
                                    </p:animScale>
                                    <p:animScale>
                                      <p:cBhvr>
                                        <p:cTn id="45" dur="26">
                                          <p:stCondLst>
                                            <p:cond delay="1808"/>
                                          </p:stCondLst>
                                        </p:cTn>
                                        <p:tgtEl>
                                          <p:spTgt spid="16"/>
                                        </p:tgtEl>
                                      </p:cBhvr>
                                      <p:to x="100000" y="95000"/>
                                    </p:animScale>
                                    <p:animScale>
                                      <p:cBhvr>
                                        <p:cTn id="46" dur="166" decel="50000">
                                          <p:stCondLst>
                                            <p:cond delay="1834"/>
                                          </p:stCondLst>
                                        </p:cTn>
                                        <p:tgtEl>
                                          <p:spTgt spid="1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80">
                                          <p:stCondLst>
                                            <p:cond delay="0"/>
                                          </p:stCondLst>
                                        </p:cTn>
                                        <p:tgtEl>
                                          <p:spTgt spid="17"/>
                                        </p:tgtEl>
                                      </p:cBhvr>
                                    </p:animEffect>
                                    <p:anim calcmode="lin" valueType="num">
                                      <p:cBhvr>
                                        <p:cTn id="5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gtEl>
                                      </p:cBhvr>
                                      <p:to x="100000" y="60000"/>
                                    </p:animScale>
                                    <p:animScale>
                                      <p:cBhvr>
                                        <p:cTn id="62" dur="166" decel="50000">
                                          <p:stCondLst>
                                            <p:cond delay="676"/>
                                          </p:stCondLst>
                                        </p:cTn>
                                        <p:tgtEl>
                                          <p:spTgt spid="17"/>
                                        </p:tgtEl>
                                      </p:cBhvr>
                                      <p:to x="100000" y="100000"/>
                                    </p:animScale>
                                    <p:animScale>
                                      <p:cBhvr>
                                        <p:cTn id="63" dur="26">
                                          <p:stCondLst>
                                            <p:cond delay="1312"/>
                                          </p:stCondLst>
                                        </p:cTn>
                                        <p:tgtEl>
                                          <p:spTgt spid="17"/>
                                        </p:tgtEl>
                                      </p:cBhvr>
                                      <p:to x="100000" y="80000"/>
                                    </p:animScale>
                                    <p:animScale>
                                      <p:cBhvr>
                                        <p:cTn id="64" dur="166" decel="50000">
                                          <p:stCondLst>
                                            <p:cond delay="1338"/>
                                          </p:stCondLst>
                                        </p:cTn>
                                        <p:tgtEl>
                                          <p:spTgt spid="17"/>
                                        </p:tgtEl>
                                      </p:cBhvr>
                                      <p:to x="100000" y="100000"/>
                                    </p:animScale>
                                    <p:animScale>
                                      <p:cBhvr>
                                        <p:cTn id="65" dur="26">
                                          <p:stCondLst>
                                            <p:cond delay="1642"/>
                                          </p:stCondLst>
                                        </p:cTn>
                                        <p:tgtEl>
                                          <p:spTgt spid="17"/>
                                        </p:tgtEl>
                                      </p:cBhvr>
                                      <p:to x="100000" y="90000"/>
                                    </p:animScale>
                                    <p:animScale>
                                      <p:cBhvr>
                                        <p:cTn id="66" dur="166" decel="50000">
                                          <p:stCondLst>
                                            <p:cond delay="1668"/>
                                          </p:stCondLst>
                                        </p:cTn>
                                        <p:tgtEl>
                                          <p:spTgt spid="17"/>
                                        </p:tgtEl>
                                      </p:cBhvr>
                                      <p:to x="100000" y="100000"/>
                                    </p:animScale>
                                    <p:animScale>
                                      <p:cBhvr>
                                        <p:cTn id="67" dur="26">
                                          <p:stCondLst>
                                            <p:cond delay="1808"/>
                                          </p:stCondLst>
                                        </p:cTn>
                                        <p:tgtEl>
                                          <p:spTgt spid="17"/>
                                        </p:tgtEl>
                                      </p:cBhvr>
                                      <p:to x="100000" y="95000"/>
                                    </p:animScale>
                                    <p:animScale>
                                      <p:cBhvr>
                                        <p:cTn id="68" dur="166" decel="50000">
                                          <p:stCondLst>
                                            <p:cond delay="1834"/>
                                          </p:stCondLst>
                                        </p:cTn>
                                        <p:tgtEl>
                                          <p:spTgt spid="1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80">
                                          <p:stCondLst>
                                            <p:cond delay="0"/>
                                          </p:stCondLst>
                                        </p:cTn>
                                        <p:tgtEl>
                                          <p:spTgt spid="19"/>
                                        </p:tgtEl>
                                      </p:cBhvr>
                                    </p:animEffect>
                                    <p:anim calcmode="lin" valueType="num">
                                      <p:cBhvr>
                                        <p:cTn id="1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5" dur="26">
                                          <p:stCondLst>
                                            <p:cond delay="650"/>
                                          </p:stCondLst>
                                        </p:cTn>
                                        <p:tgtEl>
                                          <p:spTgt spid="19"/>
                                        </p:tgtEl>
                                      </p:cBhvr>
                                      <p:to x="100000" y="60000"/>
                                    </p:animScale>
                                    <p:animScale>
                                      <p:cBhvr>
                                        <p:cTn id="106" dur="166" decel="50000">
                                          <p:stCondLst>
                                            <p:cond delay="676"/>
                                          </p:stCondLst>
                                        </p:cTn>
                                        <p:tgtEl>
                                          <p:spTgt spid="19"/>
                                        </p:tgtEl>
                                      </p:cBhvr>
                                      <p:to x="100000" y="100000"/>
                                    </p:animScale>
                                    <p:animScale>
                                      <p:cBhvr>
                                        <p:cTn id="107" dur="26">
                                          <p:stCondLst>
                                            <p:cond delay="1312"/>
                                          </p:stCondLst>
                                        </p:cTn>
                                        <p:tgtEl>
                                          <p:spTgt spid="19"/>
                                        </p:tgtEl>
                                      </p:cBhvr>
                                      <p:to x="100000" y="80000"/>
                                    </p:animScale>
                                    <p:animScale>
                                      <p:cBhvr>
                                        <p:cTn id="108" dur="166" decel="50000">
                                          <p:stCondLst>
                                            <p:cond delay="1338"/>
                                          </p:stCondLst>
                                        </p:cTn>
                                        <p:tgtEl>
                                          <p:spTgt spid="19"/>
                                        </p:tgtEl>
                                      </p:cBhvr>
                                      <p:to x="100000" y="100000"/>
                                    </p:animScale>
                                    <p:animScale>
                                      <p:cBhvr>
                                        <p:cTn id="109" dur="26">
                                          <p:stCondLst>
                                            <p:cond delay="1642"/>
                                          </p:stCondLst>
                                        </p:cTn>
                                        <p:tgtEl>
                                          <p:spTgt spid="19"/>
                                        </p:tgtEl>
                                      </p:cBhvr>
                                      <p:to x="100000" y="90000"/>
                                    </p:animScale>
                                    <p:animScale>
                                      <p:cBhvr>
                                        <p:cTn id="110" dur="166" decel="50000">
                                          <p:stCondLst>
                                            <p:cond delay="1668"/>
                                          </p:stCondLst>
                                        </p:cTn>
                                        <p:tgtEl>
                                          <p:spTgt spid="19"/>
                                        </p:tgtEl>
                                      </p:cBhvr>
                                      <p:to x="100000" y="100000"/>
                                    </p:animScale>
                                    <p:animScale>
                                      <p:cBhvr>
                                        <p:cTn id="111" dur="26">
                                          <p:stCondLst>
                                            <p:cond delay="1808"/>
                                          </p:stCondLst>
                                        </p:cTn>
                                        <p:tgtEl>
                                          <p:spTgt spid="19"/>
                                        </p:tgtEl>
                                      </p:cBhvr>
                                      <p:to x="100000" y="95000"/>
                                    </p:animScale>
                                    <p:animScale>
                                      <p:cBhvr>
                                        <p:cTn id="112" dur="166" decel="50000">
                                          <p:stCondLst>
                                            <p:cond delay="1834"/>
                                          </p:stCondLst>
                                        </p:cTn>
                                        <p:tgtEl>
                                          <p:spTgt spid="19"/>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Signs of the Coming of the Savior</a:t>
            </a:r>
          </a:p>
        </p:txBody>
      </p:sp>
      <p:sp>
        <p:nvSpPr>
          <p:cNvPr id="2" name="Rectangle 1">
            <a:extLst>
              <a:ext uri="{FF2B5EF4-FFF2-40B4-BE49-F238E27FC236}">
                <a16:creationId xmlns:a16="http://schemas.microsoft.com/office/drawing/2014/main" id="{CC484CE8-D2A8-411F-B02A-B6A436D12CF3}"/>
              </a:ext>
            </a:extLst>
          </p:cNvPr>
          <p:cNvSpPr/>
          <p:nvPr/>
        </p:nvSpPr>
        <p:spPr>
          <a:xfrm>
            <a:off x="331960" y="1060712"/>
            <a:ext cx="6557727" cy="1754326"/>
          </a:xfrm>
          <a:prstGeom prst="rect">
            <a:avLst/>
          </a:prstGeom>
        </p:spPr>
        <p:txBody>
          <a:bodyPr wrap="square">
            <a:spAutoFit/>
          </a:bodyPr>
          <a:lstStyle/>
          <a:p>
            <a:r>
              <a:rPr lang="en-US" i="1" dirty="0">
                <a:solidFill>
                  <a:srgbClr val="FFFF00"/>
                </a:solidFill>
                <a:effectLst/>
                <a:latin typeface="Abadi" panose="020B0604020104020204" pitchFamily="34" charset="0"/>
              </a:rPr>
              <a:t>And in the days of these kings shall the God of heaven set up a kingdom, which shall never be destroyed: and the kingdom shall not be left to other people, but it shall break in pieces and consume all these kingdoms, and it shall stand for ever.</a:t>
            </a:r>
          </a:p>
          <a:p>
            <a:r>
              <a:rPr lang="en-US" i="1" dirty="0">
                <a:solidFill>
                  <a:srgbClr val="FFFF00"/>
                </a:solidFill>
                <a:latin typeface="Abadi" panose="020B0604020104020204" pitchFamily="34" charset="0"/>
              </a:rPr>
              <a:t>Daniel 2:44</a:t>
            </a:r>
          </a:p>
        </p:txBody>
      </p:sp>
      <p:sp>
        <p:nvSpPr>
          <p:cNvPr id="3" name="Rectangle 2">
            <a:extLst>
              <a:ext uri="{FF2B5EF4-FFF2-40B4-BE49-F238E27FC236}">
                <a16:creationId xmlns:a16="http://schemas.microsoft.com/office/drawing/2014/main" id="{0F5BDC72-539F-40C4-8A60-F4AEE58AE333}"/>
              </a:ext>
            </a:extLst>
          </p:cNvPr>
          <p:cNvSpPr/>
          <p:nvPr/>
        </p:nvSpPr>
        <p:spPr>
          <a:xfrm>
            <a:off x="4949228" y="3910818"/>
            <a:ext cx="7242772" cy="2585323"/>
          </a:xfrm>
          <a:prstGeom prst="rect">
            <a:avLst/>
          </a:prstGeom>
        </p:spPr>
        <p:txBody>
          <a:bodyPr wrap="square">
            <a:spAutoFit/>
          </a:bodyPr>
          <a:lstStyle/>
          <a:p>
            <a:pPr fontAlgn="base"/>
            <a:r>
              <a:rPr lang="en-US" i="0" dirty="0">
                <a:solidFill>
                  <a:srgbClr val="FFFF00"/>
                </a:solidFill>
                <a:effectLst/>
                <a:latin typeface="Abadi" panose="020B0604020104020204" pitchFamily="34" charset="0"/>
              </a:rPr>
              <a:t>And it shall come to pass in the last days, when the mountain of the Lord’s house shall be established in the top of the mountains, and shall be exalted above the hills, and all nations shall flow unto it.</a:t>
            </a:r>
          </a:p>
          <a:p>
            <a:pPr fontAlgn="base"/>
            <a:endParaRPr lang="en-US" i="0" dirty="0">
              <a:solidFill>
                <a:srgbClr val="FFFF00"/>
              </a:solidFill>
              <a:effectLst/>
              <a:latin typeface="Abadi" panose="020B0604020104020204" pitchFamily="34" charset="0"/>
            </a:endParaRPr>
          </a:p>
          <a:p>
            <a:pPr fontAlgn="base"/>
            <a:r>
              <a:rPr lang="en-US" i="0" dirty="0">
                <a:solidFill>
                  <a:srgbClr val="FFFF00"/>
                </a:solidFill>
                <a:effectLst/>
                <a:latin typeface="Abadi" panose="020B0604020104020204" pitchFamily="34" charset="0"/>
              </a:rPr>
              <a:t>And many people shall go and say, Come ye, and let us go up to the mountain of the Lord, to the house of the God of Jacob; and he will teach us of his ways, and we will walk in his paths; for out of Zion shall go forth the law, and the word of the Lord from Jerusalem. </a:t>
            </a:r>
          </a:p>
          <a:p>
            <a:pPr fontAlgn="base"/>
            <a:r>
              <a:rPr lang="en-US" i="0" dirty="0">
                <a:solidFill>
                  <a:srgbClr val="FFFF00"/>
                </a:solidFill>
                <a:effectLst/>
                <a:latin typeface="Abadi" panose="020B0604020104020204" pitchFamily="34" charset="0"/>
              </a:rPr>
              <a:t>2 Nephi 12:2-3</a:t>
            </a:r>
          </a:p>
        </p:txBody>
      </p:sp>
      <p:pic>
        <p:nvPicPr>
          <p:cNvPr id="8" name="Picture 7">
            <a:extLst>
              <a:ext uri="{FF2B5EF4-FFF2-40B4-BE49-F238E27FC236}">
                <a16:creationId xmlns:a16="http://schemas.microsoft.com/office/drawing/2014/main" id="{C8783DA9-EEFE-40ED-A93C-18DFE5862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327" y="2471597"/>
            <a:ext cx="2122786" cy="3322622"/>
          </a:xfrm>
          <a:prstGeom prst="rect">
            <a:avLst/>
          </a:prstGeom>
        </p:spPr>
      </p:pic>
      <p:pic>
        <p:nvPicPr>
          <p:cNvPr id="26" name="Picture 25">
            <a:extLst>
              <a:ext uri="{FF2B5EF4-FFF2-40B4-BE49-F238E27FC236}">
                <a16:creationId xmlns:a16="http://schemas.microsoft.com/office/drawing/2014/main" id="{0BEF1CD1-B08B-4D40-905C-39B4E0E1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580" y="817829"/>
            <a:ext cx="4435820" cy="2957213"/>
          </a:xfrm>
          <a:prstGeom prst="rect">
            <a:avLst/>
          </a:prstGeom>
        </p:spPr>
      </p:pic>
      <p:sp>
        <p:nvSpPr>
          <p:cNvPr id="27" name="Rectangle 26">
            <a:extLst>
              <a:ext uri="{FF2B5EF4-FFF2-40B4-BE49-F238E27FC236}">
                <a16:creationId xmlns:a16="http://schemas.microsoft.com/office/drawing/2014/main" id="{63764E5B-BCF0-47C5-AF5D-BB212D2136CB}"/>
              </a:ext>
            </a:extLst>
          </p:cNvPr>
          <p:cNvSpPr/>
          <p:nvPr/>
        </p:nvSpPr>
        <p:spPr>
          <a:xfrm>
            <a:off x="223319" y="2913014"/>
            <a:ext cx="2483667" cy="2031325"/>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prophecy of the church covering the entire earth, a stone cut “out of a mountain without hands”, meaning that it is Gods’ work, not man’s.</a:t>
            </a:r>
            <a:endParaRPr lang="en-US" dirty="0">
              <a:solidFill>
                <a:schemeClr val="bg1"/>
              </a:solidFill>
            </a:endParaRPr>
          </a:p>
        </p:txBody>
      </p:sp>
      <p:sp>
        <p:nvSpPr>
          <p:cNvPr id="28" name="Rectangle 27">
            <a:extLst>
              <a:ext uri="{FF2B5EF4-FFF2-40B4-BE49-F238E27FC236}">
                <a16:creationId xmlns:a16="http://schemas.microsoft.com/office/drawing/2014/main" id="{FA331F0D-D12D-4833-B052-B27133D33A12}"/>
              </a:ext>
            </a:extLst>
          </p:cNvPr>
          <p:cNvSpPr/>
          <p:nvPr/>
        </p:nvSpPr>
        <p:spPr>
          <a:xfrm>
            <a:off x="6819901" y="3725871"/>
            <a:ext cx="1357745" cy="230832"/>
          </a:xfrm>
          <a:prstGeom prst="rect">
            <a:avLst/>
          </a:prstGeom>
        </p:spPr>
        <p:txBody>
          <a:bodyPr wrap="square">
            <a:spAutoFit/>
          </a:bodyPr>
          <a:lstStyle/>
          <a:p>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Payson</a:t>
            </a:r>
            <a:endParaRPr lang="en-US" sz="900" dirty="0">
              <a:solidFill>
                <a:schemeClr val="bg1"/>
              </a:solidFill>
            </a:endParaRPr>
          </a:p>
        </p:txBody>
      </p:sp>
    </p:spTree>
    <p:extLst>
      <p:ext uri="{BB962C8B-B14F-4D97-AF65-F5344CB8AC3E}">
        <p14:creationId xmlns:p14="http://schemas.microsoft.com/office/powerpoint/2010/main" val="8540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D&amp;C 45:24-25, 28, 39-44</a:t>
            </a:r>
          </a:p>
        </p:txBody>
      </p:sp>
      <p:sp>
        <p:nvSpPr>
          <p:cNvPr id="27" name="Rectangle 26">
            <a:extLst>
              <a:ext uri="{FF2B5EF4-FFF2-40B4-BE49-F238E27FC236}">
                <a16:creationId xmlns:a16="http://schemas.microsoft.com/office/drawing/2014/main" id="{63764E5B-BCF0-47C5-AF5D-BB212D2136CB}"/>
              </a:ext>
            </a:extLst>
          </p:cNvPr>
          <p:cNvSpPr/>
          <p:nvPr/>
        </p:nvSpPr>
        <p:spPr>
          <a:xfrm>
            <a:off x="395335" y="1962400"/>
            <a:ext cx="4366788" cy="3416320"/>
          </a:xfrm>
          <a:prstGeom prst="rect">
            <a:avLst/>
          </a:prstGeom>
        </p:spPr>
        <p:txBody>
          <a:bodyPr wrap="square">
            <a:spAutoFit/>
          </a:bodyPr>
          <a:lstStyle/>
          <a:p>
            <a:r>
              <a:rPr lang="en-US" b="1" dirty="0">
                <a:solidFill>
                  <a:schemeClr val="bg1"/>
                </a:solidFill>
              </a:rPr>
              <a:t>"</a:t>
            </a:r>
            <a:r>
              <a:rPr lang="en-US" i="1" dirty="0">
                <a:solidFill>
                  <a:schemeClr val="bg1"/>
                </a:solidFill>
              </a:rPr>
              <a:t>The day will come when the Gentiles will sin against the fullness of the gospel and reject its supernal blessings, and the Lord will take away these privileges from the Gentile nations and once again make them available primarily to his ancient covenant people.  In the purest sense this will not take place until Jesus sets His foot upon Olivet and the Jews acknowledge their long-awaited Messiah.  Thus the fullness of the Gentiles is millennial."</a:t>
            </a:r>
            <a:r>
              <a:rPr lang="en-US" dirty="0">
                <a:solidFill>
                  <a:schemeClr val="bg1"/>
                </a:solidFill>
              </a:rPr>
              <a:t> </a:t>
            </a:r>
          </a:p>
          <a:p>
            <a:r>
              <a:rPr lang="en-US" dirty="0">
                <a:solidFill>
                  <a:schemeClr val="bg1"/>
                </a:solidFill>
              </a:rPr>
              <a:t>Robert Millet</a:t>
            </a:r>
          </a:p>
        </p:txBody>
      </p:sp>
      <p:sp>
        <p:nvSpPr>
          <p:cNvPr id="14" name="Rectangle 13">
            <a:extLst>
              <a:ext uri="{FF2B5EF4-FFF2-40B4-BE49-F238E27FC236}">
                <a16:creationId xmlns:a16="http://schemas.microsoft.com/office/drawing/2014/main" id="{4E3E6B10-1A88-4C07-BD48-91BC519A0BCC}"/>
              </a:ext>
            </a:extLst>
          </p:cNvPr>
          <p:cNvSpPr/>
          <p:nvPr/>
        </p:nvSpPr>
        <p:spPr>
          <a:xfrm>
            <a:off x="7620000" y="1311245"/>
            <a:ext cx="4191000" cy="5078313"/>
          </a:xfrm>
          <a:prstGeom prst="rect">
            <a:avLst/>
          </a:prstGeom>
        </p:spPr>
        <p:txBody>
          <a:bodyPr wrap="square">
            <a:spAutoFit/>
          </a:bodyPr>
          <a:lstStyle/>
          <a:p>
            <a:pPr fontAlgn="base"/>
            <a:r>
              <a:rPr lang="en-US" b="1" dirty="0">
                <a:solidFill>
                  <a:schemeClr val="bg1"/>
                </a:solidFill>
              </a:rPr>
              <a:t>Blood, fire, and vapors of smoke—destructive agencies of modern warfare and their death-dealing effects</a:t>
            </a:r>
          </a:p>
          <a:p>
            <a:pPr fontAlgn="base"/>
            <a:endParaRPr lang="en-US" b="1" dirty="0">
              <a:solidFill>
                <a:schemeClr val="bg1"/>
              </a:solidFill>
            </a:endParaRPr>
          </a:p>
          <a:p>
            <a:pPr fontAlgn="base"/>
            <a:r>
              <a:rPr lang="en-US" b="1" dirty="0">
                <a:solidFill>
                  <a:schemeClr val="bg1"/>
                </a:solidFill>
              </a:rPr>
              <a:t>The sun shall be darkened</a:t>
            </a:r>
          </a:p>
          <a:p>
            <a:pPr fontAlgn="base"/>
            <a:endParaRPr lang="en-US" b="1" dirty="0">
              <a:solidFill>
                <a:schemeClr val="bg1"/>
              </a:solidFill>
            </a:endParaRPr>
          </a:p>
          <a:p>
            <a:pPr fontAlgn="base"/>
            <a:r>
              <a:rPr lang="en-US" b="1" dirty="0">
                <a:solidFill>
                  <a:schemeClr val="bg1"/>
                </a:solidFill>
              </a:rPr>
              <a:t>The remnant shall be gathered—return of the Jews to Jerusalem. </a:t>
            </a:r>
          </a:p>
          <a:p>
            <a:pPr fontAlgn="base"/>
            <a:endParaRPr lang="en-US" b="1" dirty="0">
              <a:solidFill>
                <a:schemeClr val="bg1"/>
              </a:solidFill>
            </a:endParaRPr>
          </a:p>
          <a:p>
            <a:pPr fontAlgn="base"/>
            <a:r>
              <a:rPr lang="en-US" b="1" dirty="0">
                <a:solidFill>
                  <a:schemeClr val="bg1"/>
                </a:solidFill>
              </a:rPr>
              <a:t>The spirit of gathering accompanies the acceptance of the gospel. </a:t>
            </a:r>
          </a:p>
          <a:p>
            <a:pPr fontAlgn="base"/>
            <a:endParaRPr lang="en-US" b="1" dirty="0">
              <a:solidFill>
                <a:schemeClr val="bg1"/>
              </a:solidFill>
            </a:endParaRPr>
          </a:p>
          <a:p>
            <a:pPr fontAlgn="base"/>
            <a:r>
              <a:rPr lang="en-US" b="1" dirty="0">
                <a:solidFill>
                  <a:schemeClr val="bg1"/>
                </a:solidFill>
              </a:rPr>
              <a:t>Those who received the glad message generally have a desire to go where the people of god dwell. </a:t>
            </a:r>
          </a:p>
          <a:p>
            <a:pPr fontAlgn="base"/>
            <a:endParaRPr lang="en-US" b="1" dirty="0">
              <a:solidFill>
                <a:schemeClr val="bg1"/>
              </a:solidFill>
            </a:endParaRPr>
          </a:p>
          <a:p>
            <a:pPr fontAlgn="base"/>
            <a:r>
              <a:rPr lang="en-US" b="1" dirty="0">
                <a:solidFill>
                  <a:schemeClr val="bg1"/>
                </a:solidFill>
              </a:rPr>
              <a:t>Look for me---many will be prepared</a:t>
            </a:r>
          </a:p>
          <a:p>
            <a:pPr fontAlgn="base"/>
            <a:endParaRPr lang="en-US" b="1" dirty="0">
              <a:solidFill>
                <a:schemeClr val="bg1"/>
              </a:solidFill>
            </a:endParaRPr>
          </a:p>
        </p:txBody>
      </p:sp>
      <p:pic>
        <p:nvPicPr>
          <p:cNvPr id="15" name="Picture 2" descr="http://kndu.images.worldnow.com/images/4015690_G.jpg">
            <a:extLst>
              <a:ext uri="{FF2B5EF4-FFF2-40B4-BE49-F238E27FC236}">
                <a16:creationId xmlns:a16="http://schemas.microsoft.com/office/drawing/2014/main" id="{E89BA67A-16A2-4761-A811-31E0D19CE451}"/>
              </a:ext>
            </a:extLst>
          </p:cNvPr>
          <p:cNvPicPr>
            <a:picLocks noChangeAspect="1" noChangeArrowheads="1"/>
          </p:cNvPicPr>
          <p:nvPr/>
        </p:nvPicPr>
        <p:blipFill>
          <a:blip r:embed="rId3" cstate="print"/>
          <a:srcRect/>
          <a:stretch>
            <a:fillRect/>
          </a:stretch>
        </p:blipFill>
        <p:spPr bwMode="auto">
          <a:xfrm>
            <a:off x="5109927" y="789160"/>
            <a:ext cx="2057400" cy="1543889"/>
          </a:xfrm>
          <a:prstGeom prst="rect">
            <a:avLst/>
          </a:prstGeom>
          <a:noFill/>
        </p:spPr>
      </p:pic>
      <p:pic>
        <p:nvPicPr>
          <p:cNvPr id="17" name="Picture 4" descr="https://encrypted-tbn2.gstatic.com/images?q=tbn:ANd9GcQx4CatG1vjanQudnl6uvm2NDP-4fjElphT6PsURyUelCOWfBsB">
            <a:extLst>
              <a:ext uri="{FF2B5EF4-FFF2-40B4-BE49-F238E27FC236}">
                <a16:creationId xmlns:a16="http://schemas.microsoft.com/office/drawing/2014/main" id="{C06C00BB-C710-4CB0-ACD7-A0FDACB94DAA}"/>
              </a:ext>
            </a:extLst>
          </p:cNvPr>
          <p:cNvPicPr>
            <a:picLocks noChangeAspect="1" noChangeArrowheads="1"/>
          </p:cNvPicPr>
          <p:nvPr/>
        </p:nvPicPr>
        <p:blipFill>
          <a:blip r:embed="rId4" cstate="print"/>
          <a:srcRect/>
          <a:stretch>
            <a:fillRect/>
          </a:stretch>
        </p:blipFill>
        <p:spPr bwMode="auto">
          <a:xfrm>
            <a:off x="4984687" y="2474613"/>
            <a:ext cx="2381250" cy="1914525"/>
          </a:xfrm>
          <a:prstGeom prst="rect">
            <a:avLst/>
          </a:prstGeom>
          <a:noFill/>
        </p:spPr>
      </p:pic>
      <p:pic>
        <p:nvPicPr>
          <p:cNvPr id="18" name="Picture 6" descr="http://rhymeswithright.mu.nu/archives/NewIsraelMap.gif">
            <a:extLst>
              <a:ext uri="{FF2B5EF4-FFF2-40B4-BE49-F238E27FC236}">
                <a16:creationId xmlns:a16="http://schemas.microsoft.com/office/drawing/2014/main" id="{D086655C-6BB0-459B-AC7B-AFD4125FE859}"/>
              </a:ext>
            </a:extLst>
          </p:cNvPr>
          <p:cNvPicPr>
            <a:picLocks noChangeAspect="1" noChangeArrowheads="1"/>
          </p:cNvPicPr>
          <p:nvPr/>
        </p:nvPicPr>
        <p:blipFill>
          <a:blip r:embed="rId5" cstate="print"/>
          <a:srcRect/>
          <a:stretch>
            <a:fillRect/>
          </a:stretch>
        </p:blipFill>
        <p:spPr bwMode="auto">
          <a:xfrm>
            <a:off x="5064659" y="4513906"/>
            <a:ext cx="2183104" cy="2133600"/>
          </a:xfrm>
          <a:prstGeom prst="rect">
            <a:avLst/>
          </a:prstGeom>
          <a:noFill/>
        </p:spPr>
      </p:pic>
      <p:pic>
        <p:nvPicPr>
          <p:cNvPr id="3" name="Picture 2" descr="A person in a suit and tie&#10;&#10;Description automatically generated">
            <a:extLst>
              <a:ext uri="{FF2B5EF4-FFF2-40B4-BE49-F238E27FC236}">
                <a16:creationId xmlns:a16="http://schemas.microsoft.com/office/drawing/2014/main" id="{4276B450-600D-3ACB-5129-D376D46A6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574" y="382084"/>
            <a:ext cx="831260" cy="1163764"/>
          </a:xfrm>
          <a:prstGeom prst="rect">
            <a:avLst/>
          </a:prstGeom>
        </p:spPr>
      </p:pic>
    </p:spTree>
    <p:extLst>
      <p:ext uri="{BB962C8B-B14F-4D97-AF65-F5344CB8AC3E}">
        <p14:creationId xmlns:p14="http://schemas.microsoft.com/office/powerpoint/2010/main" val="13105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2000"/>
                                        <p:tgtEl>
                                          <p:spTgt spid="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Personal Signs</a:t>
            </a:r>
          </a:p>
        </p:txBody>
      </p:sp>
      <p:sp>
        <p:nvSpPr>
          <p:cNvPr id="27" name="Rectangle 26">
            <a:extLst>
              <a:ext uri="{FF2B5EF4-FFF2-40B4-BE49-F238E27FC236}">
                <a16:creationId xmlns:a16="http://schemas.microsoft.com/office/drawing/2014/main" id="{63764E5B-BCF0-47C5-AF5D-BB212D2136CB}"/>
              </a:ext>
            </a:extLst>
          </p:cNvPr>
          <p:cNvSpPr/>
          <p:nvPr/>
        </p:nvSpPr>
        <p:spPr>
          <a:xfrm>
            <a:off x="3328658" y="785450"/>
            <a:ext cx="6503406" cy="369332"/>
          </a:xfrm>
          <a:prstGeom prst="rect">
            <a:avLst/>
          </a:prstGeom>
        </p:spPr>
        <p:txBody>
          <a:bodyPr wrap="square">
            <a:spAutoFit/>
          </a:bodyPr>
          <a:lstStyle/>
          <a:p>
            <a:r>
              <a:rPr lang="en-US" dirty="0">
                <a:solidFill>
                  <a:schemeClr val="bg1"/>
                </a:solidFill>
              </a:rPr>
              <a:t>The Lord may also bless us with signs that are personal to us.</a:t>
            </a:r>
          </a:p>
        </p:txBody>
      </p:sp>
      <p:grpSp>
        <p:nvGrpSpPr>
          <p:cNvPr id="6" name="Group 5">
            <a:extLst>
              <a:ext uri="{FF2B5EF4-FFF2-40B4-BE49-F238E27FC236}">
                <a16:creationId xmlns:a16="http://schemas.microsoft.com/office/drawing/2014/main" id="{326E96AF-283D-42DA-B559-26A3B4FBD5B5}"/>
              </a:ext>
            </a:extLst>
          </p:cNvPr>
          <p:cNvGrpSpPr/>
          <p:nvPr/>
        </p:nvGrpSpPr>
        <p:grpSpPr>
          <a:xfrm>
            <a:off x="546263" y="1535522"/>
            <a:ext cx="5220793" cy="1837854"/>
            <a:chOff x="546263" y="1535522"/>
            <a:chExt cx="5220793" cy="1837854"/>
          </a:xfrm>
        </p:grpSpPr>
        <p:sp>
          <p:nvSpPr>
            <p:cNvPr id="9" name="Rectangle 8">
              <a:extLst>
                <a:ext uri="{FF2B5EF4-FFF2-40B4-BE49-F238E27FC236}">
                  <a16:creationId xmlns:a16="http://schemas.microsoft.com/office/drawing/2014/main" id="{3CF281D9-1A09-4592-80E9-F2FE1A691C8D}"/>
                </a:ext>
              </a:extLst>
            </p:cNvPr>
            <p:cNvSpPr/>
            <p:nvPr/>
          </p:nvSpPr>
          <p:spPr>
            <a:xfrm>
              <a:off x="2969535" y="1915625"/>
              <a:ext cx="2797521" cy="923330"/>
            </a:xfrm>
            <a:prstGeom prst="rect">
              <a:avLst/>
            </a:prstGeom>
          </p:spPr>
          <p:txBody>
            <a:bodyPr wrap="square">
              <a:spAutoFit/>
            </a:bodyPr>
            <a:lstStyle/>
            <a:p>
              <a:pPr algn="ctr"/>
              <a:r>
                <a:rPr lang="en-US" dirty="0">
                  <a:solidFill>
                    <a:schemeClr val="bg1"/>
                  </a:solidFill>
                </a:rPr>
                <a:t>Personal witness from reading the Book of Mormon</a:t>
              </a:r>
            </a:p>
          </p:txBody>
        </p:sp>
        <p:grpSp>
          <p:nvGrpSpPr>
            <p:cNvPr id="13" name="Group 12">
              <a:extLst>
                <a:ext uri="{FF2B5EF4-FFF2-40B4-BE49-F238E27FC236}">
                  <a16:creationId xmlns:a16="http://schemas.microsoft.com/office/drawing/2014/main" id="{231A3195-9BCD-43A1-9587-C16C1214A038}"/>
                </a:ext>
              </a:extLst>
            </p:cNvPr>
            <p:cNvGrpSpPr/>
            <p:nvPr/>
          </p:nvGrpSpPr>
          <p:grpSpPr>
            <a:xfrm>
              <a:off x="546263" y="1535522"/>
              <a:ext cx="2330519" cy="1837854"/>
              <a:chOff x="1182004" y="4773622"/>
              <a:chExt cx="2330519" cy="1837854"/>
            </a:xfrm>
          </p:grpSpPr>
          <p:sp>
            <p:nvSpPr>
              <p:cNvPr id="19" name="Rectangle 18">
                <a:extLst>
                  <a:ext uri="{FF2B5EF4-FFF2-40B4-BE49-F238E27FC236}">
                    <a16:creationId xmlns:a16="http://schemas.microsoft.com/office/drawing/2014/main" id="{9FC7AF1B-99BB-47C6-9021-C642C21DFC6F}"/>
                  </a:ext>
                </a:extLst>
              </p:cNvPr>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532C9FC-000B-44B8-8096-7471AC313B29}"/>
                  </a:ext>
                </a:extLst>
              </p:cNvPr>
              <p:cNvGrpSpPr/>
              <p:nvPr/>
            </p:nvGrpSpPr>
            <p:grpSpPr>
              <a:xfrm>
                <a:off x="2036094" y="4923035"/>
                <a:ext cx="562359" cy="1625565"/>
                <a:chOff x="1638409" y="4940032"/>
                <a:chExt cx="562359" cy="1625565"/>
              </a:xfrm>
            </p:grpSpPr>
            <p:grpSp>
              <p:nvGrpSpPr>
                <p:cNvPr id="21" name="Group 20">
                  <a:extLst>
                    <a:ext uri="{FF2B5EF4-FFF2-40B4-BE49-F238E27FC236}">
                      <a16:creationId xmlns:a16="http://schemas.microsoft.com/office/drawing/2014/main" id="{57469385-AE38-4362-85B4-44D568699530}"/>
                    </a:ext>
                  </a:extLst>
                </p:cNvPr>
                <p:cNvGrpSpPr/>
                <p:nvPr/>
              </p:nvGrpSpPr>
              <p:grpSpPr>
                <a:xfrm>
                  <a:off x="1638409" y="4940032"/>
                  <a:ext cx="562359" cy="1625565"/>
                  <a:chOff x="1758767" y="2093884"/>
                  <a:chExt cx="867634" cy="2502264"/>
                </a:xfrm>
              </p:grpSpPr>
              <p:sp>
                <p:nvSpPr>
                  <p:cNvPr id="28" name="Oval 27">
                    <a:extLst>
                      <a:ext uri="{FF2B5EF4-FFF2-40B4-BE49-F238E27FC236}">
                        <a16:creationId xmlns:a16="http://schemas.microsoft.com/office/drawing/2014/main" id="{559696F0-B4B8-4E04-821B-9F19C8A9FF19}"/>
                      </a:ext>
                    </a:extLst>
                  </p:cNvPr>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FD5C7A8-049F-4347-9F0B-AA47EA4141EA}"/>
                      </a:ext>
                    </a:extLst>
                  </p:cNvPr>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0A37E4-ED4E-4481-944E-3E3809847012}"/>
                      </a:ext>
                    </a:extLst>
                  </p:cNvPr>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47A244-FAB3-41E4-9FD4-EA16BED93402}"/>
                      </a:ext>
                    </a:extLst>
                  </p:cNvPr>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0E69D5A-5320-4174-A6EB-DD26D7939FFC}"/>
                      </a:ext>
                    </a:extLst>
                  </p:cNvPr>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0C6921-C1CE-4A92-AC70-BB26DC7E0151}"/>
                      </a:ext>
                    </a:extLst>
                  </p:cNvPr>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78FDD2-5472-4F28-8E9A-61EB1A2CE9D5}"/>
                      </a:ext>
                    </a:extLst>
                  </p:cNvPr>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290071-DFCF-4855-80A3-D026EFEC7A2C}"/>
                      </a:ext>
                    </a:extLst>
                  </p:cNvPr>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B79AC7-8B6B-4941-A101-21677B5711E6}"/>
                      </a:ext>
                    </a:extLst>
                  </p:cNvPr>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16608F-E487-4441-A0C2-9F91515B7892}"/>
                      </a:ext>
                    </a:extLst>
                  </p:cNvPr>
                  <p:cNvCxnSpPr>
                    <a:endCxn id="26" idx="3"/>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9BC1976-6879-483C-AE42-511DBCEE0F50}"/>
                    </a:ext>
                  </a:extLst>
                </p:cNvPr>
                <p:cNvGrpSpPr/>
                <p:nvPr/>
              </p:nvGrpSpPr>
              <p:grpSpPr>
                <a:xfrm>
                  <a:off x="1832666" y="5632069"/>
                  <a:ext cx="289804" cy="376740"/>
                  <a:chOff x="3817088" y="5358031"/>
                  <a:chExt cx="405853" cy="527602"/>
                </a:xfrm>
              </p:grpSpPr>
              <p:sp>
                <p:nvSpPr>
                  <p:cNvPr id="25" name="Rectangle 24">
                    <a:extLst>
                      <a:ext uri="{FF2B5EF4-FFF2-40B4-BE49-F238E27FC236}">
                        <a16:creationId xmlns:a16="http://schemas.microsoft.com/office/drawing/2014/main" id="{174381AA-A37B-4CB0-9007-9AD38E1CE8A8}"/>
                      </a:ext>
                    </a:extLst>
                  </p:cNvPr>
                  <p:cNvSpPr/>
                  <p:nvPr/>
                </p:nvSpPr>
                <p:spPr>
                  <a:xfrm>
                    <a:off x="3817088" y="5358032"/>
                    <a:ext cx="405853" cy="5276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CB7F1-161D-4C4E-9321-9792A0DB9906}"/>
                      </a:ext>
                    </a:extLst>
                  </p:cNvPr>
                  <p:cNvSpPr/>
                  <p:nvPr/>
                </p:nvSpPr>
                <p:spPr>
                  <a:xfrm>
                    <a:off x="3817088" y="5358031"/>
                    <a:ext cx="339333" cy="527601"/>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6F7923B9-5759-4C4C-B081-B99A775A2691}"/>
                    </a:ext>
                  </a:extLst>
                </p:cNvPr>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A9DCB4-4201-4002-A2A2-0A60684EA173}"/>
                    </a:ext>
                  </a:extLst>
                </p:cNvPr>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 name="Group 4">
            <a:extLst>
              <a:ext uri="{FF2B5EF4-FFF2-40B4-BE49-F238E27FC236}">
                <a16:creationId xmlns:a16="http://schemas.microsoft.com/office/drawing/2014/main" id="{AD3055B0-DA07-4DF5-9C5A-BD2E75993E3B}"/>
              </a:ext>
            </a:extLst>
          </p:cNvPr>
          <p:cNvGrpSpPr/>
          <p:nvPr/>
        </p:nvGrpSpPr>
        <p:grpSpPr>
          <a:xfrm>
            <a:off x="1913300" y="3561846"/>
            <a:ext cx="3011785" cy="2721259"/>
            <a:chOff x="1913300" y="3561846"/>
            <a:chExt cx="3011785" cy="2721259"/>
          </a:xfrm>
        </p:grpSpPr>
        <p:sp>
          <p:nvSpPr>
            <p:cNvPr id="10" name="Rectangle 9">
              <a:extLst>
                <a:ext uri="{FF2B5EF4-FFF2-40B4-BE49-F238E27FC236}">
                  <a16:creationId xmlns:a16="http://schemas.microsoft.com/office/drawing/2014/main" id="{0A31921D-794C-466D-B915-0558B5CFEA22}"/>
                </a:ext>
              </a:extLst>
            </p:cNvPr>
            <p:cNvSpPr/>
            <p:nvPr/>
          </p:nvSpPr>
          <p:spPr>
            <a:xfrm>
              <a:off x="1913300" y="3561846"/>
              <a:ext cx="3011785" cy="369332"/>
            </a:xfrm>
            <a:prstGeom prst="rect">
              <a:avLst/>
            </a:prstGeom>
          </p:spPr>
          <p:txBody>
            <a:bodyPr wrap="square">
              <a:spAutoFit/>
            </a:bodyPr>
            <a:lstStyle/>
            <a:p>
              <a:r>
                <a:rPr lang="en-US" dirty="0">
                  <a:solidFill>
                    <a:schemeClr val="bg1"/>
                  </a:solidFill>
                </a:rPr>
                <a:t>Personal Spiritual Experience</a:t>
              </a:r>
            </a:p>
          </p:txBody>
        </p:sp>
        <p:grpSp>
          <p:nvGrpSpPr>
            <p:cNvPr id="38" name="Group 37">
              <a:extLst>
                <a:ext uri="{FF2B5EF4-FFF2-40B4-BE49-F238E27FC236}">
                  <a16:creationId xmlns:a16="http://schemas.microsoft.com/office/drawing/2014/main" id="{A654DBD2-3BB8-42BC-8E6B-286C2DE22188}"/>
                </a:ext>
              </a:extLst>
            </p:cNvPr>
            <p:cNvGrpSpPr/>
            <p:nvPr/>
          </p:nvGrpSpPr>
          <p:grpSpPr>
            <a:xfrm>
              <a:off x="2358715" y="4016436"/>
              <a:ext cx="2069938" cy="2266669"/>
              <a:chOff x="5382572" y="684761"/>
              <a:chExt cx="2069938" cy="2266669"/>
            </a:xfrm>
          </p:grpSpPr>
          <p:grpSp>
            <p:nvGrpSpPr>
              <p:cNvPr id="39" name="Group 38">
                <a:extLst>
                  <a:ext uri="{FF2B5EF4-FFF2-40B4-BE49-F238E27FC236}">
                    <a16:creationId xmlns:a16="http://schemas.microsoft.com/office/drawing/2014/main" id="{E9BD729D-6BE3-4EEF-A3DC-43136C577343}"/>
                  </a:ext>
                </a:extLst>
              </p:cNvPr>
              <p:cNvGrpSpPr/>
              <p:nvPr/>
            </p:nvGrpSpPr>
            <p:grpSpPr>
              <a:xfrm>
                <a:off x="5382572" y="684761"/>
                <a:ext cx="2069938" cy="2257615"/>
                <a:chOff x="658062" y="3554215"/>
                <a:chExt cx="1774479" cy="1837854"/>
              </a:xfrm>
            </p:grpSpPr>
            <p:grpSp>
              <p:nvGrpSpPr>
                <p:cNvPr id="42" name="Group 41">
                  <a:extLst>
                    <a:ext uri="{FF2B5EF4-FFF2-40B4-BE49-F238E27FC236}">
                      <a16:creationId xmlns:a16="http://schemas.microsoft.com/office/drawing/2014/main" id="{775FD1CB-1B3B-482B-B083-5C6658591EB6}"/>
                    </a:ext>
                  </a:extLst>
                </p:cNvPr>
                <p:cNvGrpSpPr/>
                <p:nvPr/>
              </p:nvGrpSpPr>
              <p:grpSpPr>
                <a:xfrm>
                  <a:off x="658062" y="3554215"/>
                  <a:ext cx="1774479" cy="1837854"/>
                  <a:chOff x="4944696" y="4791853"/>
                  <a:chExt cx="1774479" cy="1837854"/>
                </a:xfrm>
              </p:grpSpPr>
              <p:sp>
                <p:nvSpPr>
                  <p:cNvPr id="45" name="Rectangle 44">
                    <a:extLst>
                      <a:ext uri="{FF2B5EF4-FFF2-40B4-BE49-F238E27FC236}">
                        <a16:creationId xmlns:a16="http://schemas.microsoft.com/office/drawing/2014/main" id="{3C4438EF-D8DA-46C1-ABE5-A30F33E75DC9}"/>
                      </a:ext>
                    </a:extLst>
                  </p:cNvPr>
                  <p:cNvSpPr/>
                  <p:nvPr/>
                </p:nvSpPr>
                <p:spPr>
                  <a:xfrm>
                    <a:off x="4944696"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446D321-B5F0-448D-90E7-B24857722CDE}"/>
                      </a:ext>
                    </a:extLst>
                  </p:cNvPr>
                  <p:cNvGrpSpPr/>
                  <p:nvPr/>
                </p:nvGrpSpPr>
                <p:grpSpPr>
                  <a:xfrm>
                    <a:off x="5604355" y="4895238"/>
                    <a:ext cx="496829" cy="1734469"/>
                    <a:chOff x="5596319" y="2218318"/>
                    <a:chExt cx="496829" cy="1734469"/>
                  </a:xfrm>
                </p:grpSpPr>
                <p:sp>
                  <p:nvSpPr>
                    <p:cNvPr id="47" name="Oval 46">
                      <a:extLst>
                        <a:ext uri="{FF2B5EF4-FFF2-40B4-BE49-F238E27FC236}">
                          <a16:creationId xmlns:a16="http://schemas.microsoft.com/office/drawing/2014/main" id="{3E28A3F8-1F7B-4451-B6A8-F0ADBFA86ED3}"/>
                        </a:ext>
                      </a:extLst>
                    </p:cNvPr>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8" name="Straight Connector 47">
                      <a:extLst>
                        <a:ext uri="{FF2B5EF4-FFF2-40B4-BE49-F238E27FC236}">
                          <a16:creationId xmlns:a16="http://schemas.microsoft.com/office/drawing/2014/main" id="{0C908FA1-A60E-4FBD-A3A8-A142F5FCB58A}"/>
                        </a:ext>
                      </a:extLst>
                    </p:cNvPr>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BC3C7BA-48CE-4F23-B7E0-7A558DEFF5BF}"/>
                        </a:ext>
                      </a:extLst>
                    </p:cNvPr>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FCF5678-637D-47AB-A707-F5AA9E900EFC}"/>
                        </a:ext>
                      </a:extLst>
                    </p:cNvPr>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CF8A4F7-D62D-4402-BA07-E0E204F3F358}"/>
                        </a:ext>
                      </a:extLst>
                    </p:cNvPr>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C5FC57B-3A7A-4D0C-BDAB-8FD6F80A18C7}"/>
                        </a:ext>
                      </a:extLst>
                    </p:cNvPr>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21AE3A6D-A2ED-4DFB-8D5A-F6853CE48BB7}"/>
                    </a:ext>
                  </a:extLst>
                </p:cNvPr>
                <p:cNvCxnSpPr/>
                <p:nvPr/>
              </p:nvCxnSpPr>
              <p:spPr>
                <a:xfrm>
                  <a:off x="1570017" y="4196647"/>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5E9B7F-D730-4D17-BE11-CEF23942CEA6}"/>
                    </a:ext>
                  </a:extLst>
                </p:cNvPr>
                <p:cNvCxnSpPr/>
                <p:nvPr/>
              </p:nvCxnSpPr>
              <p:spPr>
                <a:xfrm flipH="1">
                  <a:off x="1588576" y="4713708"/>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7A34FD98-6243-441A-87E3-31205F9D7707}"/>
                  </a:ext>
                </a:extLst>
              </p:cNvPr>
              <p:cNvSpPr/>
              <p:nvPr/>
            </p:nvSpPr>
            <p:spPr>
              <a:xfrm>
                <a:off x="6261015" y="2136098"/>
                <a:ext cx="417044" cy="418000"/>
              </a:xfrm>
              <a:prstGeom prst="ellips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7DE9858-5822-49ED-AD25-B5B4D6DF9870}"/>
                  </a:ext>
                </a:extLst>
              </p:cNvPr>
              <p:cNvSpPr/>
              <p:nvPr/>
            </p:nvSpPr>
            <p:spPr>
              <a:xfrm>
                <a:off x="6301212" y="2562131"/>
                <a:ext cx="334979" cy="389299"/>
              </a:xfrm>
              <a:prstGeom prst="triangl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9D71B0CB-C3E4-4F87-B834-FB4621BCB5CB}"/>
              </a:ext>
            </a:extLst>
          </p:cNvPr>
          <p:cNvGrpSpPr/>
          <p:nvPr/>
        </p:nvGrpSpPr>
        <p:grpSpPr>
          <a:xfrm>
            <a:off x="8339753" y="1306024"/>
            <a:ext cx="2234696" cy="2306555"/>
            <a:chOff x="8864854" y="3035236"/>
            <a:chExt cx="2234696" cy="2306555"/>
          </a:xfrm>
        </p:grpSpPr>
        <p:sp>
          <p:nvSpPr>
            <p:cNvPr id="11" name="Rectangle 10">
              <a:extLst>
                <a:ext uri="{FF2B5EF4-FFF2-40B4-BE49-F238E27FC236}">
                  <a16:creationId xmlns:a16="http://schemas.microsoft.com/office/drawing/2014/main" id="{42FBCFCB-89F2-488B-A634-B9F5036A40C7}"/>
                </a:ext>
              </a:extLst>
            </p:cNvPr>
            <p:cNvSpPr/>
            <p:nvPr/>
          </p:nvSpPr>
          <p:spPr>
            <a:xfrm>
              <a:off x="8864854" y="3035236"/>
              <a:ext cx="2234696" cy="369332"/>
            </a:xfrm>
            <a:prstGeom prst="rect">
              <a:avLst/>
            </a:prstGeom>
          </p:spPr>
          <p:txBody>
            <a:bodyPr wrap="square">
              <a:spAutoFit/>
            </a:bodyPr>
            <a:lstStyle/>
            <a:p>
              <a:r>
                <a:rPr lang="en-US" dirty="0">
                  <a:solidFill>
                    <a:schemeClr val="bg1"/>
                  </a:solidFill>
                </a:rPr>
                <a:t>Personal Repentance</a:t>
              </a:r>
            </a:p>
          </p:txBody>
        </p:sp>
        <p:grpSp>
          <p:nvGrpSpPr>
            <p:cNvPr id="53" name="Group 52">
              <a:extLst>
                <a:ext uri="{FF2B5EF4-FFF2-40B4-BE49-F238E27FC236}">
                  <a16:creationId xmlns:a16="http://schemas.microsoft.com/office/drawing/2014/main" id="{5D221AFD-17CB-4B7A-A88C-2F3386493559}"/>
                </a:ext>
              </a:extLst>
            </p:cNvPr>
            <p:cNvGrpSpPr/>
            <p:nvPr/>
          </p:nvGrpSpPr>
          <p:grpSpPr>
            <a:xfrm>
              <a:off x="9081492" y="3503937"/>
              <a:ext cx="1774479" cy="1837854"/>
              <a:chOff x="3293309" y="588721"/>
              <a:chExt cx="1774479" cy="1837854"/>
            </a:xfrm>
          </p:grpSpPr>
          <p:sp>
            <p:nvSpPr>
              <p:cNvPr id="54" name="Rectangle 53">
                <a:extLst>
                  <a:ext uri="{FF2B5EF4-FFF2-40B4-BE49-F238E27FC236}">
                    <a16:creationId xmlns:a16="http://schemas.microsoft.com/office/drawing/2014/main" id="{9A8E0D64-195D-4E1F-A134-245C4F2D2270}"/>
                  </a:ext>
                </a:extLst>
              </p:cNvPr>
              <p:cNvSpPr/>
              <p:nvPr/>
            </p:nvSpPr>
            <p:spPr>
              <a:xfrm>
                <a:off x="3293309" y="58872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7543D8F-F87B-4ECF-A46F-CA4877A6735F}"/>
                  </a:ext>
                </a:extLst>
              </p:cNvPr>
              <p:cNvGrpSpPr/>
              <p:nvPr/>
            </p:nvGrpSpPr>
            <p:grpSpPr>
              <a:xfrm>
                <a:off x="3471305" y="961342"/>
                <a:ext cx="1458935" cy="1309267"/>
                <a:chOff x="5257800" y="2646132"/>
                <a:chExt cx="1458935" cy="1309267"/>
              </a:xfrm>
            </p:grpSpPr>
            <p:sp>
              <p:nvSpPr>
                <p:cNvPr id="57" name="Oval 56">
                  <a:extLst>
                    <a:ext uri="{FF2B5EF4-FFF2-40B4-BE49-F238E27FC236}">
                      <a16:creationId xmlns:a16="http://schemas.microsoft.com/office/drawing/2014/main" id="{81264273-4E1D-4472-B7A1-0E78B3FF581C}"/>
                    </a:ext>
                  </a:extLst>
                </p:cNvPr>
                <p:cNvSpPr/>
                <p:nvPr/>
              </p:nvSpPr>
              <p:spPr>
                <a:xfrm>
                  <a:off x="6073300" y="2646132"/>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48293365-3349-4A4C-AB9C-A4B9468A2519}"/>
                    </a:ext>
                  </a:extLst>
                </p:cNvPr>
                <p:cNvCxnSpPr/>
                <p:nvPr/>
              </p:nvCxnSpPr>
              <p:spPr>
                <a:xfrm flipH="1">
                  <a:off x="5372416" y="2870029"/>
                  <a:ext cx="712646" cy="9168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ED2D58D-84B7-4BE6-A1EE-7572B038512A}"/>
                    </a:ext>
                  </a:extLst>
                </p:cNvPr>
                <p:cNvCxnSpPr/>
                <p:nvPr/>
              </p:nvCxnSpPr>
              <p:spPr>
                <a:xfrm flipH="1" flipV="1">
                  <a:off x="5257800" y="3951847"/>
                  <a:ext cx="797679" cy="26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618FE99-9B58-48D9-BB2C-EA966AE8650A}"/>
                    </a:ext>
                  </a:extLst>
                </p:cNvPr>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8E9A32A-3A4B-4B63-9176-AB11463BAC7A}"/>
                    </a:ext>
                  </a:extLst>
                </p:cNvPr>
                <p:cNvGrpSpPr/>
                <p:nvPr/>
              </p:nvGrpSpPr>
              <p:grpSpPr>
                <a:xfrm>
                  <a:off x="5774845" y="3239149"/>
                  <a:ext cx="630194" cy="206504"/>
                  <a:chOff x="5774845" y="3239149"/>
                  <a:chExt cx="630194" cy="206504"/>
                </a:xfrm>
              </p:grpSpPr>
              <p:cxnSp>
                <p:nvCxnSpPr>
                  <p:cNvPr id="62" name="Straight Connector 61">
                    <a:extLst>
                      <a:ext uri="{FF2B5EF4-FFF2-40B4-BE49-F238E27FC236}">
                        <a16:creationId xmlns:a16="http://schemas.microsoft.com/office/drawing/2014/main" id="{24C32524-3B0F-43C6-A713-52769F56FFA2}"/>
                      </a:ext>
                    </a:extLst>
                  </p:cNvPr>
                  <p:cNvCxnSpPr/>
                  <p:nvPr/>
                </p:nvCxnSpPr>
                <p:spPr>
                  <a:xfrm>
                    <a:off x="5774845" y="3239149"/>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87E17C-3BA4-48D7-89F3-E3C0C1FAC605}"/>
                      </a:ext>
                    </a:extLst>
                  </p:cNvPr>
                  <p:cNvCxnSpPr/>
                  <p:nvPr/>
                </p:nvCxnSpPr>
                <p:spPr>
                  <a:xfrm flipV="1">
                    <a:off x="6242329" y="3328273"/>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Group 7">
            <a:extLst>
              <a:ext uri="{FF2B5EF4-FFF2-40B4-BE49-F238E27FC236}">
                <a16:creationId xmlns:a16="http://schemas.microsoft.com/office/drawing/2014/main" id="{57AB027E-A97A-4B6B-A11E-8CA86130B9D4}"/>
              </a:ext>
            </a:extLst>
          </p:cNvPr>
          <p:cNvGrpSpPr/>
          <p:nvPr/>
        </p:nvGrpSpPr>
        <p:grpSpPr>
          <a:xfrm>
            <a:off x="6022964" y="3745860"/>
            <a:ext cx="4604297" cy="1837854"/>
            <a:chOff x="5271526" y="4895650"/>
            <a:chExt cx="4604297" cy="1837854"/>
          </a:xfrm>
        </p:grpSpPr>
        <p:sp>
          <p:nvSpPr>
            <p:cNvPr id="12" name="Rectangle 11">
              <a:extLst>
                <a:ext uri="{FF2B5EF4-FFF2-40B4-BE49-F238E27FC236}">
                  <a16:creationId xmlns:a16="http://schemas.microsoft.com/office/drawing/2014/main" id="{6232E33C-9603-4245-8B92-56D222947761}"/>
                </a:ext>
              </a:extLst>
            </p:cNvPr>
            <p:cNvSpPr/>
            <p:nvPr/>
          </p:nvSpPr>
          <p:spPr>
            <a:xfrm>
              <a:off x="7641127" y="5595858"/>
              <a:ext cx="2234696" cy="369332"/>
            </a:xfrm>
            <a:prstGeom prst="rect">
              <a:avLst/>
            </a:prstGeom>
          </p:spPr>
          <p:txBody>
            <a:bodyPr wrap="square">
              <a:spAutoFit/>
            </a:bodyPr>
            <a:lstStyle/>
            <a:p>
              <a:r>
                <a:rPr lang="en-US" dirty="0">
                  <a:solidFill>
                    <a:schemeClr val="bg1"/>
                  </a:solidFill>
                </a:rPr>
                <a:t>Personal Revelation</a:t>
              </a:r>
            </a:p>
          </p:txBody>
        </p:sp>
        <p:grpSp>
          <p:nvGrpSpPr>
            <p:cNvPr id="3" name="Group 2">
              <a:extLst>
                <a:ext uri="{FF2B5EF4-FFF2-40B4-BE49-F238E27FC236}">
                  <a16:creationId xmlns:a16="http://schemas.microsoft.com/office/drawing/2014/main" id="{CC9D0BDF-BAE6-4F48-AD0C-099F89CB6D52}"/>
                </a:ext>
              </a:extLst>
            </p:cNvPr>
            <p:cNvGrpSpPr/>
            <p:nvPr/>
          </p:nvGrpSpPr>
          <p:grpSpPr>
            <a:xfrm>
              <a:off x="5271526" y="4895650"/>
              <a:ext cx="2523508" cy="1837854"/>
              <a:chOff x="5271526" y="4895650"/>
              <a:chExt cx="2523508" cy="1837854"/>
            </a:xfrm>
          </p:grpSpPr>
          <p:grpSp>
            <p:nvGrpSpPr>
              <p:cNvPr id="64" name="Group 63">
                <a:extLst>
                  <a:ext uri="{FF2B5EF4-FFF2-40B4-BE49-F238E27FC236}">
                    <a16:creationId xmlns:a16="http://schemas.microsoft.com/office/drawing/2014/main" id="{B6D35ACA-94BF-449D-8DCC-43AE14278C34}"/>
                  </a:ext>
                </a:extLst>
              </p:cNvPr>
              <p:cNvGrpSpPr/>
              <p:nvPr/>
            </p:nvGrpSpPr>
            <p:grpSpPr>
              <a:xfrm>
                <a:off x="5271526" y="4895650"/>
                <a:ext cx="2330519" cy="1837854"/>
                <a:chOff x="1182004" y="4773622"/>
                <a:chExt cx="2330519" cy="1837854"/>
              </a:xfrm>
            </p:grpSpPr>
            <p:sp>
              <p:nvSpPr>
                <p:cNvPr id="65" name="Rectangle 64">
                  <a:extLst>
                    <a:ext uri="{FF2B5EF4-FFF2-40B4-BE49-F238E27FC236}">
                      <a16:creationId xmlns:a16="http://schemas.microsoft.com/office/drawing/2014/main" id="{47991951-F427-4B40-9C0A-73F3108BEC2D}"/>
                    </a:ext>
                  </a:extLst>
                </p:cNvPr>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039D34C-4BFF-4379-9227-BAF66341DC16}"/>
                    </a:ext>
                  </a:extLst>
                </p:cNvPr>
                <p:cNvGrpSpPr/>
                <p:nvPr/>
              </p:nvGrpSpPr>
              <p:grpSpPr>
                <a:xfrm>
                  <a:off x="1433092" y="4803057"/>
                  <a:ext cx="1165361" cy="1745543"/>
                  <a:chOff x="1035407" y="4820054"/>
                  <a:chExt cx="1165361" cy="1745543"/>
                </a:xfrm>
              </p:grpSpPr>
              <p:grpSp>
                <p:nvGrpSpPr>
                  <p:cNvPr id="67" name="Group 66">
                    <a:extLst>
                      <a:ext uri="{FF2B5EF4-FFF2-40B4-BE49-F238E27FC236}">
                        <a16:creationId xmlns:a16="http://schemas.microsoft.com/office/drawing/2014/main" id="{4FD5A76A-0DA3-41C3-9F66-F45A619B419A}"/>
                      </a:ext>
                    </a:extLst>
                  </p:cNvPr>
                  <p:cNvGrpSpPr/>
                  <p:nvPr/>
                </p:nvGrpSpPr>
                <p:grpSpPr>
                  <a:xfrm>
                    <a:off x="1638409" y="4940032"/>
                    <a:ext cx="562359" cy="1625565"/>
                    <a:chOff x="1758767" y="2093884"/>
                    <a:chExt cx="867634" cy="2502264"/>
                  </a:xfrm>
                </p:grpSpPr>
                <p:sp>
                  <p:nvSpPr>
                    <p:cNvPr id="74" name="Oval 73">
                      <a:extLst>
                        <a:ext uri="{FF2B5EF4-FFF2-40B4-BE49-F238E27FC236}">
                          <a16:creationId xmlns:a16="http://schemas.microsoft.com/office/drawing/2014/main" id="{025DE44D-7CAD-4640-B45F-4B98D877B658}"/>
                        </a:ext>
                      </a:extLst>
                    </p:cNvPr>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4FDA8216-DBCF-4534-A6B2-DE70E25D2DAC}"/>
                        </a:ext>
                      </a:extLst>
                    </p:cNvPr>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477A19-AFC3-4B65-96F6-59DC3017A793}"/>
                        </a:ext>
                      </a:extLst>
                    </p:cNvPr>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F6E901-0EAC-49A3-A0F2-25DCA509EE97}"/>
                        </a:ext>
                      </a:extLst>
                    </p:cNvPr>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6B8B43-6BA2-4B3C-A878-CCBFEB2FCAFA}"/>
                        </a:ext>
                      </a:extLst>
                    </p:cNvPr>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8C5DA8-21BF-473D-8F9B-6716F6F9A48E}"/>
                        </a:ext>
                      </a:extLst>
                    </p:cNvPr>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FCECE57-1204-40B9-A1F6-AE735F50013E}"/>
                        </a:ext>
                      </a:extLst>
                    </p:cNvPr>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4B1677E-F95A-4AB5-A558-9155157D593E}"/>
                        </a:ext>
                      </a:extLst>
                    </p:cNvPr>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63143B8-E8A0-415D-A5B3-B8B82F836644}"/>
                        </a:ext>
                      </a:extLst>
                    </p:cNvPr>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0442788-E057-41B1-89D3-80DD637E78E8}"/>
                        </a:ext>
                      </a:extLst>
                    </p:cNvPr>
                    <p:cNvCxnSpPr>
                      <a:cxnSpLocks/>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Cloud Callout 214">
                    <a:extLst>
                      <a:ext uri="{FF2B5EF4-FFF2-40B4-BE49-F238E27FC236}">
                        <a16:creationId xmlns:a16="http://schemas.microsoft.com/office/drawing/2014/main" id="{505475C7-72B3-4938-8EFD-6278D752F403}"/>
                      </a:ext>
                    </a:extLst>
                  </p:cNvPr>
                  <p:cNvSpPr/>
                  <p:nvPr/>
                </p:nvSpPr>
                <p:spPr>
                  <a:xfrm>
                    <a:off x="1035407" y="4820054"/>
                    <a:ext cx="625994" cy="411780"/>
                  </a:xfrm>
                  <a:prstGeom prst="cloudCallout">
                    <a:avLst>
                      <a:gd name="adj1" fmla="val 52708"/>
                      <a:gd name="adj2" fmla="val 5596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387F2B8B-4F03-4DE6-B49D-2C88CF16F944}"/>
                      </a:ext>
                    </a:extLst>
                  </p:cNvPr>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0331F9-0DD5-4D07-8FED-A53746DFA437}"/>
                      </a:ext>
                    </a:extLst>
                  </p:cNvPr>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4" name="Cloud Callout 214">
                <a:extLst>
                  <a:ext uri="{FF2B5EF4-FFF2-40B4-BE49-F238E27FC236}">
                    <a16:creationId xmlns:a16="http://schemas.microsoft.com/office/drawing/2014/main" id="{91A990FE-F267-415B-B420-1334A835E161}"/>
                  </a:ext>
                </a:extLst>
              </p:cNvPr>
              <p:cNvSpPr/>
              <p:nvPr/>
            </p:nvSpPr>
            <p:spPr>
              <a:xfrm>
                <a:off x="6864318" y="4970352"/>
                <a:ext cx="550470" cy="401218"/>
              </a:xfrm>
              <a:prstGeom prst="cloudCallout">
                <a:avLst>
                  <a:gd name="adj1" fmla="val -71802"/>
                  <a:gd name="adj2" fmla="val 10143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39D813-C950-4C7F-904A-AAC77EC5B27F}"/>
                  </a:ext>
                </a:extLst>
              </p:cNvPr>
              <p:cNvGrpSpPr/>
              <p:nvPr/>
            </p:nvGrpSpPr>
            <p:grpSpPr>
              <a:xfrm>
                <a:off x="5558828" y="5013603"/>
                <a:ext cx="476461" cy="248187"/>
                <a:chOff x="5656507" y="2552569"/>
                <a:chExt cx="1176995" cy="613093"/>
              </a:xfrm>
            </p:grpSpPr>
            <p:grpSp>
              <p:nvGrpSpPr>
                <p:cNvPr id="86" name="Group 85">
                  <a:extLst>
                    <a:ext uri="{FF2B5EF4-FFF2-40B4-BE49-F238E27FC236}">
                      <a16:creationId xmlns:a16="http://schemas.microsoft.com/office/drawing/2014/main" id="{99C6B723-F28C-4594-9CF7-27620471A75D}"/>
                    </a:ext>
                  </a:extLst>
                </p:cNvPr>
                <p:cNvGrpSpPr/>
                <p:nvPr/>
              </p:nvGrpSpPr>
              <p:grpSpPr>
                <a:xfrm>
                  <a:off x="6658427" y="2717729"/>
                  <a:ext cx="165758" cy="447933"/>
                  <a:chOff x="8242972" y="1553341"/>
                  <a:chExt cx="165758" cy="447933"/>
                </a:xfrm>
              </p:grpSpPr>
              <p:sp>
                <p:nvSpPr>
                  <p:cNvPr id="89" name="Rounded Rectangle 11">
                    <a:extLst>
                      <a:ext uri="{FF2B5EF4-FFF2-40B4-BE49-F238E27FC236}">
                        <a16:creationId xmlns:a16="http://schemas.microsoft.com/office/drawing/2014/main" id="{7394C90D-1229-41ED-A420-79B51A375B2E}"/>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A86531F-097A-4775-A499-D2DD866C33F7}"/>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E94F3B76-A9AB-4670-B6A9-72098031AE64}"/>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Can 3">
                  <a:extLst>
                    <a:ext uri="{FF2B5EF4-FFF2-40B4-BE49-F238E27FC236}">
                      <a16:creationId xmlns:a16="http://schemas.microsoft.com/office/drawing/2014/main" id="{CB957389-C043-4759-BE37-B454F58E6BCC}"/>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EB5BE2D8-3B09-4B37-B9AA-022DE8A9A50A}"/>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8CFF1B9-AD3A-40C1-8211-56C0CF069E54}"/>
                  </a:ext>
                </a:extLst>
              </p:cNvPr>
              <p:cNvSpPr txBox="1"/>
              <p:nvPr/>
            </p:nvSpPr>
            <p:spPr>
              <a:xfrm>
                <a:off x="6871580" y="5024673"/>
                <a:ext cx="923454" cy="230832"/>
              </a:xfrm>
              <a:prstGeom prst="rect">
                <a:avLst/>
              </a:prstGeom>
              <a:noFill/>
            </p:spPr>
            <p:txBody>
              <a:bodyPr wrap="square" rtlCol="0">
                <a:spAutoFit/>
              </a:bodyPr>
              <a:lstStyle/>
              <a:p>
                <a:r>
                  <a:rPr lang="en-US" sz="900" dirty="0">
                    <a:solidFill>
                      <a:schemeClr val="bg1"/>
                    </a:solidFill>
                  </a:rPr>
                  <a:t>mission</a:t>
                </a:r>
              </a:p>
            </p:txBody>
          </p:sp>
        </p:grpSp>
      </p:grpSp>
      <p:sp>
        <p:nvSpPr>
          <p:cNvPr id="4" name="Rectangle 3">
            <a:extLst>
              <a:ext uri="{FF2B5EF4-FFF2-40B4-BE49-F238E27FC236}">
                <a16:creationId xmlns:a16="http://schemas.microsoft.com/office/drawing/2014/main" id="{2E0E2050-FF4C-4D86-BD30-20869939A2DE}"/>
              </a:ext>
            </a:extLst>
          </p:cNvPr>
          <p:cNvSpPr/>
          <p:nvPr/>
        </p:nvSpPr>
        <p:spPr>
          <a:xfrm>
            <a:off x="4559928" y="5867637"/>
            <a:ext cx="6584887" cy="646331"/>
          </a:xfrm>
          <a:prstGeom prst="rect">
            <a:avLst/>
          </a:prstGeom>
        </p:spPr>
        <p:txBody>
          <a:bodyPr wrap="square">
            <a:spAutoFit/>
          </a:bodyPr>
          <a:lstStyle/>
          <a:p>
            <a:pPr algn="ctr"/>
            <a:r>
              <a:rPr lang="en-US" b="1" i="0" dirty="0">
                <a:solidFill>
                  <a:srgbClr val="FFFF00"/>
                </a:solidFill>
                <a:effectLst/>
                <a:latin typeface="Abadi" panose="020B0604020104020204" pitchFamily="34" charset="0"/>
              </a:rPr>
              <a:t>The Lord provides signs and sends prophets, like Samuel, in our day to persuade people to believe in Him.</a:t>
            </a:r>
            <a:endParaRPr lang="en-US" b="1" dirty="0">
              <a:solidFill>
                <a:srgbClr val="FFFF00"/>
              </a:solidFill>
            </a:endParaRPr>
          </a:p>
        </p:txBody>
      </p:sp>
    </p:spTree>
    <p:extLst>
      <p:ext uri="{BB962C8B-B14F-4D97-AF65-F5344CB8AC3E}">
        <p14:creationId xmlns:p14="http://schemas.microsoft.com/office/powerpoint/2010/main" val="42106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First Spiritual Death</a:t>
            </a:r>
          </a:p>
        </p:txBody>
      </p:sp>
      <p:sp>
        <p:nvSpPr>
          <p:cNvPr id="27" name="Rectangle 26">
            <a:extLst>
              <a:ext uri="{FF2B5EF4-FFF2-40B4-BE49-F238E27FC236}">
                <a16:creationId xmlns:a16="http://schemas.microsoft.com/office/drawing/2014/main" id="{63764E5B-BCF0-47C5-AF5D-BB212D2136CB}"/>
              </a:ext>
            </a:extLst>
          </p:cNvPr>
          <p:cNvSpPr/>
          <p:nvPr/>
        </p:nvSpPr>
        <p:spPr>
          <a:xfrm>
            <a:off x="974757" y="1066107"/>
            <a:ext cx="2764324" cy="1477328"/>
          </a:xfrm>
          <a:prstGeom prst="rect">
            <a:avLst/>
          </a:prstGeom>
        </p:spPr>
        <p:txBody>
          <a:bodyPr wrap="square">
            <a:spAutoFit/>
          </a:bodyPr>
          <a:lstStyle/>
          <a:p>
            <a:r>
              <a:rPr lang="en-US" dirty="0">
                <a:solidFill>
                  <a:schemeClr val="bg1"/>
                </a:solidFill>
              </a:rPr>
              <a:t>Because of the Fall of Adam and Eve, we are born into a world where we are separated from the presence of God.</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14:15-16</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4725910" y="1557196"/>
            <a:ext cx="2688879" cy="4255128"/>
            <a:chOff x="71718" y="1120588"/>
            <a:chExt cx="3070535" cy="6271992"/>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2597" y="1254183"/>
              <a:ext cx="2379656" cy="6138397"/>
            </a:xfrm>
            <a:prstGeom prst="rect">
              <a:avLst/>
            </a:prstGeom>
            <a:noFill/>
          </p:spPr>
          <p:txBody>
            <a:bodyPr wrap="square" rtlCol="0">
              <a:spAutoFit/>
            </a:bodyPr>
            <a:lstStyle/>
            <a:p>
              <a:pPr algn="ctr"/>
              <a:r>
                <a:rPr lang="en-US" b="1" dirty="0"/>
                <a:t>Through His Resurrection, Jesus Christ redeems all mankind from the first spiritual death, which was caused by the Fall, and brings us back into God’s presence</a:t>
              </a:r>
              <a:endParaRPr lang="en-US" sz="1600" b="1" dirty="0">
                <a:solidFill>
                  <a:schemeClr val="bg2">
                    <a:lumMod val="25000"/>
                  </a:schemeClr>
                </a:solidFill>
                <a:latin typeface="Tempus Sans ITC" pitchFamily="82" charset="0"/>
              </a:endParaRPr>
            </a:p>
          </p:txBody>
        </p:sp>
      </p:grpSp>
      <p:sp>
        <p:nvSpPr>
          <p:cNvPr id="14" name="Rectangle 13">
            <a:extLst>
              <a:ext uri="{FF2B5EF4-FFF2-40B4-BE49-F238E27FC236}">
                <a16:creationId xmlns:a16="http://schemas.microsoft.com/office/drawing/2014/main" id="{22E0F0B5-7B6B-4682-98A9-31CD03810F7A}"/>
              </a:ext>
            </a:extLst>
          </p:cNvPr>
          <p:cNvSpPr/>
          <p:nvPr/>
        </p:nvSpPr>
        <p:spPr>
          <a:xfrm>
            <a:off x="7396680" y="4992614"/>
            <a:ext cx="4517679" cy="1477328"/>
          </a:xfrm>
          <a:prstGeom prst="rect">
            <a:avLst/>
          </a:prstGeom>
        </p:spPr>
        <p:txBody>
          <a:bodyPr wrap="square">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Savior was resurrected, all people will be resurrected and brought back into God’s presence to be judged. In this way, the first spiritual death, which was caused by the Fall, is overcome for all mankind.</a:t>
            </a:r>
            <a:endParaRPr lang="en-US" dirty="0">
              <a:solidFill>
                <a:schemeClr val="bg1"/>
              </a:solidFill>
            </a:endParaRPr>
          </a:p>
        </p:txBody>
      </p:sp>
      <p:grpSp>
        <p:nvGrpSpPr>
          <p:cNvPr id="18" name="Group 17">
            <a:extLst>
              <a:ext uri="{FF2B5EF4-FFF2-40B4-BE49-F238E27FC236}">
                <a16:creationId xmlns:a16="http://schemas.microsoft.com/office/drawing/2014/main" id="{65DC24EC-9020-4F57-AE90-4DB2767CA1D4}"/>
              </a:ext>
            </a:extLst>
          </p:cNvPr>
          <p:cNvGrpSpPr/>
          <p:nvPr/>
        </p:nvGrpSpPr>
        <p:grpSpPr>
          <a:xfrm>
            <a:off x="707679" y="3108262"/>
            <a:ext cx="3597243" cy="2928001"/>
            <a:chOff x="707679" y="3108262"/>
            <a:chExt cx="3597243" cy="2928001"/>
          </a:xfrm>
        </p:grpSpPr>
        <p:pic>
          <p:nvPicPr>
            <p:cNvPr id="17" name="Picture 16">
              <a:extLst>
                <a:ext uri="{FF2B5EF4-FFF2-40B4-BE49-F238E27FC236}">
                  <a16:creationId xmlns:a16="http://schemas.microsoft.com/office/drawing/2014/main" id="{8B96FC5B-6CF1-46E7-A5A2-58F13B1C9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83" y="3108262"/>
              <a:ext cx="3562539" cy="2681585"/>
            </a:xfrm>
            <a:prstGeom prst="rect">
              <a:avLst/>
            </a:prstGeom>
            <a:ln>
              <a:noFill/>
            </a:ln>
            <a:effectLst>
              <a:softEdge rad="112500"/>
            </a:effectLst>
          </p:spPr>
        </p:pic>
        <p:sp>
          <p:nvSpPr>
            <p:cNvPr id="106" name="TextBox 105">
              <a:extLst>
                <a:ext uri="{FF2B5EF4-FFF2-40B4-BE49-F238E27FC236}">
                  <a16:creationId xmlns:a16="http://schemas.microsoft.com/office/drawing/2014/main" id="{B1CFF2BB-2A96-4162-9787-F9DB4DFA01BC}"/>
                </a:ext>
              </a:extLst>
            </p:cNvPr>
            <p:cNvSpPr txBox="1"/>
            <p:nvPr/>
          </p:nvSpPr>
          <p:spPr>
            <a:xfrm>
              <a:off x="707679" y="5790042"/>
              <a:ext cx="2590800" cy="246221"/>
            </a:xfrm>
            <a:prstGeom prst="rect">
              <a:avLst/>
            </a:prstGeom>
            <a:noFill/>
          </p:spPr>
          <p:txBody>
            <a:bodyPr wrap="square" rtlCol="0">
              <a:spAutoFit/>
            </a:bodyPr>
            <a:lstStyle/>
            <a:p>
              <a:r>
                <a:rPr lang="en-US" sz="1000" dirty="0">
                  <a:solidFill>
                    <a:schemeClr val="bg1"/>
                  </a:solidFill>
                </a:rPr>
                <a:t>Rose </a:t>
              </a:r>
              <a:r>
                <a:rPr lang="en-US" sz="1000" dirty="0" err="1">
                  <a:solidFill>
                    <a:schemeClr val="bg1"/>
                  </a:solidFill>
                </a:rPr>
                <a:t>Datoc</a:t>
              </a:r>
              <a:r>
                <a:rPr lang="en-US" sz="1000" dirty="0">
                  <a:solidFill>
                    <a:schemeClr val="bg1"/>
                  </a:solidFill>
                </a:rPr>
                <a:t> Dall</a:t>
              </a:r>
            </a:p>
          </p:txBody>
        </p:sp>
      </p:grpSp>
      <p:pic>
        <p:nvPicPr>
          <p:cNvPr id="3" name="Picture 2" descr="A close-up of a person's face&#10;&#10;Description automatically generated">
            <a:extLst>
              <a:ext uri="{FF2B5EF4-FFF2-40B4-BE49-F238E27FC236}">
                <a16:creationId xmlns:a16="http://schemas.microsoft.com/office/drawing/2014/main" id="{8905CCD8-474C-5482-1F5E-4EFA7EBAD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177" y="780935"/>
            <a:ext cx="2914793" cy="3949366"/>
          </a:xfrm>
          <a:prstGeom prst="rect">
            <a:avLst/>
          </a:prstGeom>
          <a:ln>
            <a:noFill/>
          </a:ln>
          <a:effectLst>
            <a:softEdge rad="112500"/>
          </a:effectLst>
        </p:spPr>
      </p:pic>
    </p:spTree>
    <p:extLst>
      <p:ext uri="{BB962C8B-B14F-4D97-AF65-F5344CB8AC3E}">
        <p14:creationId xmlns:p14="http://schemas.microsoft.com/office/powerpoint/2010/main" val="21970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Second Spiritual Death</a:t>
            </a:r>
          </a:p>
        </p:txBody>
      </p:sp>
      <p:sp>
        <p:nvSpPr>
          <p:cNvPr id="27" name="Rectangle 26">
            <a:extLst>
              <a:ext uri="{FF2B5EF4-FFF2-40B4-BE49-F238E27FC236}">
                <a16:creationId xmlns:a16="http://schemas.microsoft.com/office/drawing/2014/main" id="{63764E5B-BCF0-47C5-AF5D-BB212D2136CB}"/>
              </a:ext>
            </a:extLst>
          </p:cNvPr>
          <p:cNvSpPr/>
          <p:nvPr/>
        </p:nvSpPr>
        <p:spPr>
          <a:xfrm>
            <a:off x="446130" y="589202"/>
            <a:ext cx="2764324" cy="923330"/>
          </a:xfrm>
          <a:prstGeom prst="rect">
            <a:avLst/>
          </a:prstGeom>
        </p:spPr>
        <p:txBody>
          <a:bodyPr wrap="square">
            <a:spAutoFit/>
          </a:bodyPr>
          <a:lstStyle/>
          <a:p>
            <a:r>
              <a:rPr lang="en-US" dirty="0">
                <a:solidFill>
                  <a:schemeClr val="bg1"/>
                </a:solidFill>
              </a:rPr>
              <a:t>Those who do not repent will be cut off from the Father’s presence again.</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14:17-18</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814304" y="3170743"/>
            <a:ext cx="2027975" cy="2136618"/>
            <a:chOff x="71718" y="1120588"/>
            <a:chExt cx="3070535" cy="4572000"/>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2597" y="1254183"/>
              <a:ext cx="2379656" cy="2177558"/>
            </a:xfrm>
            <a:prstGeom prst="rect">
              <a:avLst/>
            </a:prstGeom>
            <a:noFill/>
          </p:spPr>
          <p:txBody>
            <a:bodyPr wrap="square" rtlCol="0">
              <a:spAutoFit/>
            </a:bodyPr>
            <a:lstStyle/>
            <a:p>
              <a:pPr algn="ctr"/>
              <a:r>
                <a:rPr lang="en-US" b="1" dirty="0"/>
                <a:t>If we repent, then we will not experience the second spiritual death</a:t>
              </a:r>
              <a:endParaRPr lang="en-US" sz="1600" b="1" dirty="0">
                <a:solidFill>
                  <a:schemeClr val="bg2">
                    <a:lumMod val="25000"/>
                  </a:schemeClr>
                </a:solidFill>
                <a:latin typeface="Tempus Sans ITC" pitchFamily="82" charset="0"/>
              </a:endParaRPr>
            </a:p>
          </p:txBody>
        </p:sp>
      </p:grpSp>
      <p:pic>
        <p:nvPicPr>
          <p:cNvPr id="2" name="Picture 1">
            <a:extLst>
              <a:ext uri="{FF2B5EF4-FFF2-40B4-BE49-F238E27FC236}">
                <a16:creationId xmlns:a16="http://schemas.microsoft.com/office/drawing/2014/main" id="{B4537E7E-4080-4F66-9CCC-033A9DB819E1}"/>
              </a:ext>
            </a:extLst>
          </p:cNvPr>
          <p:cNvPicPr>
            <a:picLocks noChangeAspect="1"/>
          </p:cNvPicPr>
          <p:nvPr/>
        </p:nvPicPr>
        <p:blipFill rotWithShape="1">
          <a:blip r:embed="rId3"/>
          <a:srcRect l="29270" t="14279" r="29146" b="44533"/>
          <a:stretch/>
        </p:blipFill>
        <p:spPr>
          <a:xfrm>
            <a:off x="3656583" y="1267567"/>
            <a:ext cx="8168930" cy="4551262"/>
          </a:xfrm>
          <a:prstGeom prst="rect">
            <a:avLst/>
          </a:prstGeom>
        </p:spPr>
      </p:pic>
    </p:spTree>
    <p:extLst>
      <p:ext uri="{BB962C8B-B14F-4D97-AF65-F5344CB8AC3E}">
        <p14:creationId xmlns:p14="http://schemas.microsoft.com/office/powerpoint/2010/main" val="36463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However…</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14:28-29</a:t>
            </a:r>
          </a:p>
        </p:txBody>
      </p:sp>
      <p:grpSp>
        <p:nvGrpSpPr>
          <p:cNvPr id="93" name="Group 3">
            <a:extLst>
              <a:ext uri="{FF2B5EF4-FFF2-40B4-BE49-F238E27FC236}">
                <a16:creationId xmlns:a16="http://schemas.microsoft.com/office/drawing/2014/main" id="{8B2E27A2-03AE-4B53-ADD5-C57C39AA7672}"/>
              </a:ext>
            </a:extLst>
          </p:cNvPr>
          <p:cNvGrpSpPr/>
          <p:nvPr/>
        </p:nvGrpSpPr>
        <p:grpSpPr>
          <a:xfrm>
            <a:off x="1050204" y="2281473"/>
            <a:ext cx="2479566" cy="2988114"/>
            <a:chOff x="71718" y="1120588"/>
            <a:chExt cx="3069074" cy="4745275"/>
          </a:xfrm>
        </p:grpSpPr>
        <p:grpSp>
          <p:nvGrpSpPr>
            <p:cNvPr id="94" name="Group 13">
              <a:extLst>
                <a:ext uri="{FF2B5EF4-FFF2-40B4-BE49-F238E27FC236}">
                  <a16:creationId xmlns:a16="http://schemas.microsoft.com/office/drawing/2014/main" id="{93AF4F78-6951-4667-A858-E6700323501C}"/>
                </a:ext>
              </a:extLst>
            </p:cNvPr>
            <p:cNvGrpSpPr/>
            <p:nvPr/>
          </p:nvGrpSpPr>
          <p:grpSpPr>
            <a:xfrm>
              <a:off x="71718" y="1120588"/>
              <a:ext cx="3048000" cy="4572000"/>
              <a:chOff x="838200" y="1066800"/>
              <a:chExt cx="2438400" cy="3352800"/>
            </a:xfrm>
          </p:grpSpPr>
          <p:sp>
            <p:nvSpPr>
              <p:cNvPr id="96" name="Rounded Rectangle 61">
                <a:extLst>
                  <a:ext uri="{FF2B5EF4-FFF2-40B4-BE49-F238E27FC236}">
                    <a16:creationId xmlns:a16="http://schemas.microsoft.com/office/drawing/2014/main" id="{FD2AEB8C-B49E-4F1E-B64B-E6A6F98B4B3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
                <a:extLst>
                  <a:ext uri="{FF2B5EF4-FFF2-40B4-BE49-F238E27FC236}">
                    <a16:creationId xmlns:a16="http://schemas.microsoft.com/office/drawing/2014/main" id="{9F845C00-572D-4DED-8FE9-421281F8244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a:extLst>
                  <a:ext uri="{FF2B5EF4-FFF2-40B4-BE49-F238E27FC236}">
                    <a16:creationId xmlns:a16="http://schemas.microsoft.com/office/drawing/2014/main" id="{27CFFE42-D1F2-4EF8-8CB8-64D00D6CCA6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a:extLst>
                  <a:ext uri="{FF2B5EF4-FFF2-40B4-BE49-F238E27FC236}">
                    <a16:creationId xmlns:a16="http://schemas.microsoft.com/office/drawing/2014/main" id="{E2712C72-97A0-4C27-B152-28333918293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a:extLst>
                  <a:ext uri="{FF2B5EF4-FFF2-40B4-BE49-F238E27FC236}">
                    <a16:creationId xmlns:a16="http://schemas.microsoft.com/office/drawing/2014/main" id="{E86E012F-2343-4633-B80E-5C8276C2B2E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a:extLst>
                  <a:ext uri="{FF2B5EF4-FFF2-40B4-BE49-F238E27FC236}">
                    <a16:creationId xmlns:a16="http://schemas.microsoft.com/office/drawing/2014/main" id="{5468783A-0446-4EE4-B5D6-692F4D3DE92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a:extLst>
                  <a:ext uri="{FF2B5EF4-FFF2-40B4-BE49-F238E27FC236}">
                    <a16:creationId xmlns:a16="http://schemas.microsoft.com/office/drawing/2014/main" id="{EFEA7018-68AF-4D55-B3C5-E7A3EA7ADEF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laque 8">
                <a:extLst>
                  <a:ext uri="{FF2B5EF4-FFF2-40B4-BE49-F238E27FC236}">
                    <a16:creationId xmlns:a16="http://schemas.microsoft.com/office/drawing/2014/main" id="{9CAB1467-9BA7-4220-9B9B-387C955325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9">
                <a:extLst>
                  <a:ext uri="{FF2B5EF4-FFF2-40B4-BE49-F238E27FC236}">
                    <a16:creationId xmlns:a16="http://schemas.microsoft.com/office/drawing/2014/main" id="{1E953921-6689-4DE1-B732-48FCA313E4C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
                <a:extLst>
                  <a:ext uri="{FF2B5EF4-FFF2-40B4-BE49-F238E27FC236}">
                    <a16:creationId xmlns:a16="http://schemas.microsoft.com/office/drawing/2014/main" id="{E54D9692-44E8-4943-B70D-9CB7A6EE36C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8535A4E2-F17E-4208-9C6A-3BEEE35CB85B}"/>
                </a:ext>
              </a:extLst>
            </p:cNvPr>
            <p:cNvSpPr txBox="1"/>
            <p:nvPr/>
          </p:nvSpPr>
          <p:spPr>
            <a:xfrm>
              <a:off x="761135" y="1375311"/>
              <a:ext cx="2379657" cy="4490552"/>
            </a:xfrm>
            <a:prstGeom prst="rect">
              <a:avLst/>
            </a:prstGeom>
            <a:noFill/>
          </p:spPr>
          <p:txBody>
            <a:bodyPr wrap="square" rtlCol="0">
              <a:spAutoFit/>
            </a:bodyPr>
            <a:lstStyle/>
            <a:p>
              <a:pPr algn="ctr"/>
              <a:r>
                <a:rPr lang="en-US" b="1" dirty="0"/>
                <a:t>If we receive a knowledge of the truth but choose not to believe it, then we bring upon ourselves our own condemnation</a:t>
              </a:r>
              <a:endParaRPr lang="en-US" sz="1600" b="1" dirty="0">
                <a:solidFill>
                  <a:schemeClr val="bg2">
                    <a:lumMod val="25000"/>
                  </a:schemeClr>
                </a:solidFill>
                <a:latin typeface="Tempus Sans ITC" pitchFamily="82" charset="0"/>
              </a:endParaRPr>
            </a:p>
          </p:txBody>
        </p:sp>
      </p:grpSp>
      <p:sp>
        <p:nvSpPr>
          <p:cNvPr id="3" name="Rectangle 2">
            <a:extLst>
              <a:ext uri="{FF2B5EF4-FFF2-40B4-BE49-F238E27FC236}">
                <a16:creationId xmlns:a16="http://schemas.microsoft.com/office/drawing/2014/main" id="{CAEF4F92-03EC-45F2-8C22-9910419E122E}"/>
              </a:ext>
            </a:extLst>
          </p:cNvPr>
          <p:cNvSpPr/>
          <p:nvPr/>
        </p:nvSpPr>
        <p:spPr>
          <a:xfrm>
            <a:off x="3047999" y="815308"/>
            <a:ext cx="6096000" cy="646331"/>
          </a:xfrm>
          <a:prstGeom prst="rect">
            <a:avLst/>
          </a:prstGeom>
        </p:spPr>
        <p:txBody>
          <a:bodyPr>
            <a:spAutoFit/>
          </a:bodyPr>
          <a:lstStyle/>
          <a:p>
            <a:pPr algn="ctr"/>
            <a:r>
              <a:rPr lang="en-US" b="0" i="1" dirty="0">
                <a:solidFill>
                  <a:schemeClr val="bg1"/>
                </a:solidFill>
                <a:effectLst/>
                <a:latin typeface="Abadi" panose="020B0604020104020204" pitchFamily="34" charset="0"/>
              </a:rPr>
              <a:t>condemnation</a:t>
            </a:r>
            <a:r>
              <a:rPr lang="en-US" b="0" i="0" dirty="0">
                <a:solidFill>
                  <a:schemeClr val="bg1"/>
                </a:solidFill>
                <a:effectLst/>
                <a:latin typeface="Abadi" panose="020B0604020104020204" pitchFamily="34" charset="0"/>
              </a:rPr>
              <a:t> refers to being pronounced guilty or worthy of punishment</a:t>
            </a:r>
            <a:endParaRPr lang="en-US" dirty="0">
              <a:solidFill>
                <a:schemeClr val="bg1"/>
              </a:solidFill>
            </a:endParaRPr>
          </a:p>
        </p:txBody>
      </p:sp>
      <p:grpSp>
        <p:nvGrpSpPr>
          <p:cNvPr id="21" name="Group 20">
            <a:extLst>
              <a:ext uri="{FF2B5EF4-FFF2-40B4-BE49-F238E27FC236}">
                <a16:creationId xmlns:a16="http://schemas.microsoft.com/office/drawing/2014/main" id="{79D5A8DA-96A0-494D-83AB-878851B94CFB}"/>
              </a:ext>
            </a:extLst>
          </p:cNvPr>
          <p:cNvGrpSpPr/>
          <p:nvPr/>
        </p:nvGrpSpPr>
        <p:grpSpPr>
          <a:xfrm>
            <a:off x="6454577" y="2351982"/>
            <a:ext cx="3468271" cy="2904599"/>
            <a:chOff x="438059" y="353937"/>
            <a:chExt cx="3468271" cy="2904599"/>
          </a:xfrm>
        </p:grpSpPr>
        <p:sp>
          <p:nvSpPr>
            <p:cNvPr id="22" name="Oval 21">
              <a:extLst>
                <a:ext uri="{FF2B5EF4-FFF2-40B4-BE49-F238E27FC236}">
                  <a16:creationId xmlns:a16="http://schemas.microsoft.com/office/drawing/2014/main" id="{DE38FADB-E047-4C0C-809A-BA99FE0CC648}"/>
                </a:ext>
              </a:extLst>
            </p:cNvPr>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CD9312EB-797B-4CD0-964E-D6CBCDAF0CA7}"/>
                </a:ext>
              </a:extLst>
            </p:cNvPr>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a:extLst>
                <a:ext uri="{FF2B5EF4-FFF2-40B4-BE49-F238E27FC236}">
                  <a16:creationId xmlns:a16="http://schemas.microsoft.com/office/drawing/2014/main" id="{6E515982-27C6-47C9-AD11-AA89D3381769}"/>
                </a:ext>
              </a:extLst>
            </p:cNvPr>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B7DAAC9F-631E-433C-AB8A-AE5C68D18623}"/>
                </a:ext>
              </a:extLst>
            </p:cNvPr>
            <p:cNvGrpSpPr/>
            <p:nvPr/>
          </p:nvGrpSpPr>
          <p:grpSpPr>
            <a:xfrm>
              <a:off x="977328" y="969447"/>
              <a:ext cx="545295" cy="745914"/>
              <a:chOff x="977328" y="969447"/>
              <a:chExt cx="545295" cy="745914"/>
            </a:xfrm>
          </p:grpSpPr>
          <p:sp>
            <p:nvSpPr>
              <p:cNvPr id="43" name="Flowchart: Delay 42">
                <a:extLst>
                  <a:ext uri="{FF2B5EF4-FFF2-40B4-BE49-F238E27FC236}">
                    <a16:creationId xmlns:a16="http://schemas.microsoft.com/office/drawing/2014/main" id="{02206E84-7144-4C59-99DB-14F24B0DFF5F}"/>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AA3DC2CE-4A8F-4C45-8FE2-A1CCB15A01F4}"/>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Moon 25">
              <a:extLst>
                <a:ext uri="{FF2B5EF4-FFF2-40B4-BE49-F238E27FC236}">
                  <a16:creationId xmlns:a16="http://schemas.microsoft.com/office/drawing/2014/main" id="{9489F917-A933-4683-85F1-780221F3C4BF}"/>
                </a:ext>
              </a:extLst>
            </p:cNvPr>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9A88606-44AB-49A6-A90C-490C44D4D3A9}"/>
                </a:ext>
              </a:extLst>
            </p:cNvPr>
            <p:cNvGrpSpPr/>
            <p:nvPr/>
          </p:nvGrpSpPr>
          <p:grpSpPr>
            <a:xfrm rot="309822">
              <a:off x="2133599" y="1328441"/>
              <a:ext cx="1772731" cy="1930095"/>
              <a:chOff x="1332328" y="3099105"/>
              <a:chExt cx="1964569" cy="2141353"/>
            </a:xfrm>
          </p:grpSpPr>
          <p:sp>
            <p:nvSpPr>
              <p:cNvPr id="32" name="Rounded Rectangle 15">
                <a:extLst>
                  <a:ext uri="{FF2B5EF4-FFF2-40B4-BE49-F238E27FC236}">
                    <a16:creationId xmlns:a16="http://schemas.microsoft.com/office/drawing/2014/main" id="{DCE3AE12-BFAE-4194-8B44-EA989213CC4B}"/>
                  </a:ext>
                </a:extLst>
              </p:cNvPr>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15279BE5-5746-4D11-B25F-3B97B34058C5}"/>
                  </a:ext>
                </a:extLst>
              </p:cNvPr>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a:extLst>
                  <a:ext uri="{FF2B5EF4-FFF2-40B4-BE49-F238E27FC236}">
                    <a16:creationId xmlns:a16="http://schemas.microsoft.com/office/drawing/2014/main" id="{C6188DD7-EF94-4800-B39B-B00678E865F4}"/>
                  </a:ext>
                </a:extLst>
              </p:cNvPr>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a:extLst>
                  <a:ext uri="{FF2B5EF4-FFF2-40B4-BE49-F238E27FC236}">
                    <a16:creationId xmlns:a16="http://schemas.microsoft.com/office/drawing/2014/main" id="{ACA0E269-4775-4369-A680-753710A738B9}"/>
                  </a:ext>
                </a:extLst>
              </p:cNvPr>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D52D15-37F4-4D93-BBBE-E333A6B71A24}"/>
                  </a:ext>
                </a:extLst>
              </p:cNvPr>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4815FA8-558D-49BB-87EF-A1FE6DDB2E79}"/>
                  </a:ext>
                </a:extLst>
              </p:cNvPr>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3E21355-3FEC-48D4-8D83-D0AD2E383D3E}"/>
                  </a:ext>
                </a:extLst>
              </p:cNvPr>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5C82DA4-41CC-46E5-B13E-704E9752F511}"/>
                  </a:ext>
                </a:extLst>
              </p:cNvPr>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BDBAAD8-2B02-42C6-BA16-664B2D4B6F35}"/>
                  </a:ext>
                </a:extLst>
              </p:cNvPr>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3264E87-EDEF-4958-A6FE-DAE56FA0A24E}"/>
                  </a:ext>
                </a:extLst>
              </p:cNvPr>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4D6F5D3-325A-43CC-8BA5-7F3ADA1CCBBD}"/>
                  </a:ext>
                </a:extLst>
              </p:cNvPr>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88F543B-EA32-4624-9E43-6D495F634386}"/>
                </a:ext>
              </a:extLst>
            </p:cNvPr>
            <p:cNvGrpSpPr/>
            <p:nvPr/>
          </p:nvGrpSpPr>
          <p:grpSpPr>
            <a:xfrm>
              <a:off x="1895696" y="955484"/>
              <a:ext cx="545295" cy="745914"/>
              <a:chOff x="977328" y="969447"/>
              <a:chExt cx="545295" cy="745914"/>
            </a:xfrm>
          </p:grpSpPr>
          <p:sp>
            <p:nvSpPr>
              <p:cNvPr id="30" name="Flowchart: Delay 29">
                <a:extLst>
                  <a:ext uri="{FF2B5EF4-FFF2-40B4-BE49-F238E27FC236}">
                    <a16:creationId xmlns:a16="http://schemas.microsoft.com/office/drawing/2014/main" id="{4257818F-6752-4999-B8E1-7312F293F295}"/>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B6EA28C1-7F16-4E76-9D9D-0ED597AAA1EA}"/>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977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Taking a Test</a:t>
            </a:r>
          </a:p>
        </p:txBody>
      </p:sp>
      <p:sp>
        <p:nvSpPr>
          <p:cNvPr id="92" name="TextBox 91">
            <a:extLst>
              <a:ext uri="{FF2B5EF4-FFF2-40B4-BE49-F238E27FC236}">
                <a16:creationId xmlns:a16="http://schemas.microsoft.com/office/drawing/2014/main" id="{2FBD9733-B3F0-485E-B209-5AFC3D5CA831}"/>
              </a:ext>
            </a:extLst>
          </p:cNvPr>
          <p:cNvSpPr txBox="1"/>
          <p:nvPr/>
        </p:nvSpPr>
        <p:spPr>
          <a:xfrm>
            <a:off x="184087" y="6488668"/>
            <a:ext cx="2590800" cy="369332"/>
          </a:xfrm>
          <a:prstGeom prst="rect">
            <a:avLst/>
          </a:prstGeom>
          <a:noFill/>
        </p:spPr>
        <p:txBody>
          <a:bodyPr wrap="square" rtlCol="0">
            <a:spAutoFit/>
          </a:bodyPr>
          <a:lstStyle/>
          <a:p>
            <a:r>
              <a:rPr lang="en-US" dirty="0">
                <a:solidFill>
                  <a:schemeClr val="bg1"/>
                </a:solidFill>
              </a:rPr>
              <a:t>Helaman 14:28-29</a:t>
            </a:r>
          </a:p>
        </p:txBody>
      </p:sp>
      <p:grpSp>
        <p:nvGrpSpPr>
          <p:cNvPr id="45" name="Group 18">
            <a:extLst>
              <a:ext uri="{FF2B5EF4-FFF2-40B4-BE49-F238E27FC236}">
                <a16:creationId xmlns:a16="http://schemas.microsoft.com/office/drawing/2014/main" id="{6B8A1F5C-FE27-4580-B947-C35C5CBADDDA}"/>
              </a:ext>
            </a:extLst>
          </p:cNvPr>
          <p:cNvGrpSpPr/>
          <p:nvPr/>
        </p:nvGrpSpPr>
        <p:grpSpPr>
          <a:xfrm>
            <a:off x="4031055" y="1715632"/>
            <a:ext cx="7190602" cy="3607806"/>
            <a:chOff x="965200" y="2286000"/>
            <a:chExt cx="7302500" cy="2743200"/>
          </a:xfrm>
        </p:grpSpPr>
        <p:sp>
          <p:nvSpPr>
            <p:cNvPr id="46" name="Rectangle 45">
              <a:extLst>
                <a:ext uri="{FF2B5EF4-FFF2-40B4-BE49-F238E27FC236}">
                  <a16:creationId xmlns:a16="http://schemas.microsoft.com/office/drawing/2014/main" id="{0994DC19-E743-40FD-A8B9-8663A2A6BDAF}"/>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EB1AC1-E6CB-4769-978F-279A78EE67D7}"/>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2B57AE95-7D54-402D-8819-1D286B2F7107}"/>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811C6F-234C-4B1B-9A07-D083306403E3}"/>
                </a:ext>
              </a:extLst>
            </p:cNvPr>
            <p:cNvCxnSpPr>
              <a:stCxn id="47" idx="1"/>
              <a:endCxn id="4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3FFA0A-FD15-4082-8FFB-C75FB93E4188}"/>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2A531BD-EA36-4963-981B-075E48B6A3D7}"/>
              </a:ext>
            </a:extLst>
          </p:cNvPr>
          <p:cNvSpPr/>
          <p:nvPr/>
        </p:nvSpPr>
        <p:spPr>
          <a:xfrm>
            <a:off x="304802" y="318328"/>
            <a:ext cx="3651562" cy="2585323"/>
          </a:xfrm>
          <a:prstGeom prst="rect">
            <a:avLst/>
          </a:prstGeom>
        </p:spPr>
        <p:txBody>
          <a:bodyPr wrap="square">
            <a:spAutoFit/>
          </a:bodyPr>
          <a:lstStyle/>
          <a:p>
            <a:r>
              <a:rPr lang="en-US" b="0" i="0" dirty="0">
                <a:solidFill>
                  <a:schemeClr val="bg1"/>
                </a:solidFill>
                <a:effectLst/>
                <a:latin typeface="Abadi" panose="020B0604020104020204" pitchFamily="34" charset="0"/>
              </a:rPr>
              <a:t>Imagine you are preparing to take a difficult test in a math class and the teacher informs you that in order to pass the test you will need to understand and use a certain equation.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teacher then gives you the equation to study.</a:t>
            </a:r>
            <a:endParaRPr lang="en-US" dirty="0">
              <a:solidFill>
                <a:schemeClr val="bg1"/>
              </a:solidFill>
            </a:endParaRPr>
          </a:p>
        </p:txBody>
      </p:sp>
      <p:grpSp>
        <p:nvGrpSpPr>
          <p:cNvPr id="91" name="Group 90">
            <a:extLst>
              <a:ext uri="{FF2B5EF4-FFF2-40B4-BE49-F238E27FC236}">
                <a16:creationId xmlns:a16="http://schemas.microsoft.com/office/drawing/2014/main" id="{692CE52F-CEA8-449F-9176-27967CE420E0}"/>
              </a:ext>
            </a:extLst>
          </p:cNvPr>
          <p:cNvGrpSpPr/>
          <p:nvPr/>
        </p:nvGrpSpPr>
        <p:grpSpPr>
          <a:xfrm>
            <a:off x="2270255" y="2751990"/>
            <a:ext cx="1378491" cy="3621650"/>
            <a:chOff x="3719927" y="990600"/>
            <a:chExt cx="1438555" cy="3779455"/>
          </a:xfrm>
          <a:solidFill>
            <a:srgbClr val="FFFF00"/>
          </a:solidFill>
        </p:grpSpPr>
        <p:sp>
          <p:nvSpPr>
            <p:cNvPr id="110" name="Rounded Rectangle 13">
              <a:extLst>
                <a:ext uri="{FF2B5EF4-FFF2-40B4-BE49-F238E27FC236}">
                  <a16:creationId xmlns:a16="http://schemas.microsoft.com/office/drawing/2014/main" id="{890CC4DF-1C10-41A9-A438-DA35B3D88360}"/>
                </a:ext>
              </a:extLst>
            </p:cNvPr>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4">
              <a:extLst>
                <a:ext uri="{FF2B5EF4-FFF2-40B4-BE49-F238E27FC236}">
                  <a16:creationId xmlns:a16="http://schemas.microsoft.com/office/drawing/2014/main" id="{B73F6684-448B-43BA-AF45-0125A4C92486}"/>
                </a:ext>
              </a:extLst>
            </p:cNvPr>
            <p:cNvSpPr/>
            <p:nvPr/>
          </p:nvSpPr>
          <p:spPr>
            <a:xfrm rot="469201">
              <a:off x="4596697" y="2775315"/>
              <a:ext cx="561785" cy="21002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5">
              <a:extLst>
                <a:ext uri="{FF2B5EF4-FFF2-40B4-BE49-F238E27FC236}">
                  <a16:creationId xmlns:a16="http://schemas.microsoft.com/office/drawing/2014/main" id="{25939278-0309-40CB-92FF-C9D1A3CA7C47}"/>
                </a:ext>
              </a:extLst>
            </p:cNvPr>
            <p:cNvSpPr/>
            <p:nvPr/>
          </p:nvSpPr>
          <p:spPr>
            <a:xfrm rot="20356230">
              <a:off x="4337990" y="1882799"/>
              <a:ext cx="290675" cy="108406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6">
              <a:extLst>
                <a:ext uri="{FF2B5EF4-FFF2-40B4-BE49-F238E27FC236}">
                  <a16:creationId xmlns:a16="http://schemas.microsoft.com/office/drawing/2014/main" id="{08F4EED9-FE7F-4D16-B42F-EA5C7EB4D40E}"/>
                </a:ext>
              </a:extLst>
            </p:cNvPr>
            <p:cNvSpPr/>
            <p:nvPr/>
          </p:nvSpPr>
          <p:spPr>
            <a:xfrm rot="1069183">
              <a:off x="3817347" y="3302077"/>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7">
              <a:extLst>
                <a:ext uri="{FF2B5EF4-FFF2-40B4-BE49-F238E27FC236}">
                  <a16:creationId xmlns:a16="http://schemas.microsoft.com/office/drawing/2014/main" id="{86876505-D0C2-49AA-BE15-40685B2FEF31}"/>
                </a:ext>
              </a:extLst>
            </p:cNvPr>
            <p:cNvSpPr/>
            <p:nvPr/>
          </p:nvSpPr>
          <p:spPr>
            <a:xfrm rot="10017092">
              <a:off x="4245417" y="3449161"/>
              <a:ext cx="339233" cy="128464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D5A0D8E5-77AF-4619-802D-576D80764AA6}"/>
                </a:ext>
              </a:extLst>
            </p:cNvPr>
            <p:cNvSpPr/>
            <p:nvPr/>
          </p:nvSpPr>
          <p:spPr>
            <a:xfrm>
              <a:off x="3828296" y="990600"/>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9">
              <a:extLst>
                <a:ext uri="{FF2B5EF4-FFF2-40B4-BE49-F238E27FC236}">
                  <a16:creationId xmlns:a16="http://schemas.microsoft.com/office/drawing/2014/main" id="{34E3C2D9-FF40-462D-A1F5-16A7DF9C4CC9}"/>
                </a:ext>
              </a:extLst>
            </p:cNvPr>
            <p:cNvSpPr/>
            <p:nvPr/>
          </p:nvSpPr>
          <p:spPr>
            <a:xfrm rot="7107398">
              <a:off x="3174592" y="2376991"/>
              <a:ext cx="1349509" cy="25884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345D0C1-CC97-4E71-A12F-3C5C8928B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422" y="1749582"/>
            <a:ext cx="7027393" cy="3193610"/>
          </a:xfrm>
          <a:prstGeom prst="rect">
            <a:avLst/>
          </a:prstGeom>
        </p:spPr>
      </p:pic>
      <p:grpSp>
        <p:nvGrpSpPr>
          <p:cNvPr id="8" name="Group 7">
            <a:extLst>
              <a:ext uri="{FF2B5EF4-FFF2-40B4-BE49-F238E27FC236}">
                <a16:creationId xmlns:a16="http://schemas.microsoft.com/office/drawing/2014/main" id="{1AACF752-272B-41A8-AF20-172A520326CE}"/>
              </a:ext>
            </a:extLst>
          </p:cNvPr>
          <p:cNvGrpSpPr/>
          <p:nvPr/>
        </p:nvGrpSpPr>
        <p:grpSpPr>
          <a:xfrm>
            <a:off x="4110274" y="1638675"/>
            <a:ext cx="7070756" cy="3276997"/>
            <a:chOff x="4662535" y="190121"/>
            <a:chExt cx="7007382" cy="3276997"/>
          </a:xfrm>
        </p:grpSpPr>
        <p:pic>
          <p:nvPicPr>
            <p:cNvPr id="117" name="Picture 116">
              <a:extLst>
                <a:ext uri="{FF2B5EF4-FFF2-40B4-BE49-F238E27FC236}">
                  <a16:creationId xmlns:a16="http://schemas.microsoft.com/office/drawing/2014/main" id="{88CF76C5-8B48-4949-81FE-27228629560D}"/>
                </a:ext>
              </a:extLst>
            </p:cNvPr>
            <p:cNvPicPr>
              <a:picLocks noChangeAspect="1"/>
            </p:cNvPicPr>
            <p:nvPr/>
          </p:nvPicPr>
          <p:blipFill rotWithShape="1">
            <a:blip r:embed="rId3">
              <a:extLst>
                <a:ext uri="{28A0092B-C50C-407E-A947-70E740481C1C}">
                  <a14:useLocalDpi xmlns:a14="http://schemas.microsoft.com/office/drawing/2010/main" val="0"/>
                </a:ext>
              </a:extLst>
            </a:blip>
            <a:srcRect l="53771" t="-3426" r="10414" b="57784"/>
            <a:stretch/>
          </p:blipFill>
          <p:spPr>
            <a:xfrm>
              <a:off x="4662535" y="190121"/>
              <a:ext cx="7007382" cy="3276997"/>
            </a:xfrm>
            <a:prstGeom prst="rect">
              <a:avLst/>
            </a:prstGeom>
          </p:spPr>
        </p:pic>
        <p:sp>
          <p:nvSpPr>
            <p:cNvPr id="4" name="Rectangle 3">
              <a:extLst>
                <a:ext uri="{FF2B5EF4-FFF2-40B4-BE49-F238E27FC236}">
                  <a16:creationId xmlns:a16="http://schemas.microsoft.com/office/drawing/2014/main" id="{CAAD80E1-3DA8-4033-919E-2522F88303B9}"/>
                </a:ext>
              </a:extLst>
            </p:cNvPr>
            <p:cNvSpPr/>
            <p:nvPr/>
          </p:nvSpPr>
          <p:spPr>
            <a:xfrm>
              <a:off x="4894907" y="963821"/>
              <a:ext cx="6684475" cy="1938992"/>
            </a:xfrm>
            <a:prstGeom prst="rect">
              <a:avLst/>
            </a:prstGeom>
          </p:spPr>
          <p:txBody>
            <a:bodyPr wrap="square">
              <a:spAutoFit/>
            </a:bodyPr>
            <a:lstStyle/>
            <a:p>
              <a:pPr fontAlgn="base"/>
              <a:r>
                <a:rPr lang="en-US" sz="2400" b="0" i="0" dirty="0">
                  <a:solidFill>
                    <a:schemeClr val="bg1"/>
                  </a:solidFill>
                  <a:effectLst/>
                  <a:latin typeface="Abadi" panose="020B0604020104020204" pitchFamily="34" charset="0"/>
                </a:rPr>
                <a:t>What would you choose to do in this situation?</a:t>
              </a:r>
            </a:p>
            <a:p>
              <a:pPr fontAlgn="base"/>
              <a:endParaRPr lang="en-US" sz="2400" b="0" i="0" dirty="0">
                <a:solidFill>
                  <a:schemeClr val="bg1"/>
                </a:solidFill>
                <a:effectLst/>
                <a:latin typeface="Abadi" panose="020B0604020104020204" pitchFamily="34" charset="0"/>
              </a:endParaRPr>
            </a:p>
            <a:p>
              <a:pPr fontAlgn="base"/>
              <a:r>
                <a:rPr lang="en-US" sz="2400" b="0" i="0" dirty="0">
                  <a:solidFill>
                    <a:schemeClr val="bg1"/>
                  </a:solidFill>
                  <a:effectLst/>
                  <a:latin typeface="Abadi" panose="020B0604020104020204" pitchFamily="34" charset="0"/>
                </a:rPr>
                <a:t>What would be the consequence of choosing to not believe your teacher and rejecting the knowledge he or she is offering?</a:t>
              </a:r>
            </a:p>
          </p:txBody>
        </p:sp>
      </p:grpSp>
      <p:grpSp>
        <p:nvGrpSpPr>
          <p:cNvPr id="51" name="Group 50">
            <a:extLst>
              <a:ext uri="{FF2B5EF4-FFF2-40B4-BE49-F238E27FC236}">
                <a16:creationId xmlns:a16="http://schemas.microsoft.com/office/drawing/2014/main" id="{102AC392-0894-45C9-ADF7-51A86371671B}"/>
              </a:ext>
            </a:extLst>
          </p:cNvPr>
          <p:cNvGrpSpPr/>
          <p:nvPr/>
        </p:nvGrpSpPr>
        <p:grpSpPr>
          <a:xfrm flipH="1">
            <a:off x="8034723" y="4445251"/>
            <a:ext cx="2811327" cy="2264069"/>
            <a:chOff x="7645425" y="1412341"/>
            <a:chExt cx="3626139" cy="2706986"/>
          </a:xfrm>
          <a:solidFill>
            <a:schemeClr val="bg1"/>
          </a:solidFill>
        </p:grpSpPr>
        <p:sp>
          <p:nvSpPr>
            <p:cNvPr id="52" name="Rectangle: Rounded Corners 28">
              <a:extLst>
                <a:ext uri="{FF2B5EF4-FFF2-40B4-BE49-F238E27FC236}">
                  <a16:creationId xmlns:a16="http://schemas.microsoft.com/office/drawing/2014/main" id="{6C1BD4A2-3143-446A-BEAE-089D66A922ED}"/>
                </a:ext>
              </a:extLst>
            </p:cNvPr>
            <p:cNvSpPr/>
            <p:nvPr/>
          </p:nvSpPr>
          <p:spPr>
            <a:xfrm rot="21067565">
              <a:off x="8627952" y="2258337"/>
              <a:ext cx="1294646" cy="330954"/>
            </a:xfrm>
            <a:custGeom>
              <a:avLst/>
              <a:gdLst>
                <a:gd name="connsiteX0" fmla="*/ 0 w 2435382"/>
                <a:gd name="connsiteY0" fmla="*/ 384773 h 769545"/>
                <a:gd name="connsiteX1" fmla="*/ 384773 w 2435382"/>
                <a:gd name="connsiteY1" fmla="*/ 0 h 769545"/>
                <a:gd name="connsiteX2" fmla="*/ 2050610 w 2435382"/>
                <a:gd name="connsiteY2" fmla="*/ 0 h 769545"/>
                <a:gd name="connsiteX3" fmla="*/ 2435383 w 2435382"/>
                <a:gd name="connsiteY3" fmla="*/ 384773 h 769545"/>
                <a:gd name="connsiteX4" fmla="*/ 2435382 w 2435382"/>
                <a:gd name="connsiteY4" fmla="*/ 384773 h 769545"/>
                <a:gd name="connsiteX5" fmla="*/ 2050609 w 2435382"/>
                <a:gd name="connsiteY5" fmla="*/ 769546 h 769545"/>
                <a:gd name="connsiteX6" fmla="*/ 384773 w 2435382"/>
                <a:gd name="connsiteY6" fmla="*/ 769545 h 769545"/>
                <a:gd name="connsiteX7" fmla="*/ 0 w 2435382"/>
                <a:gd name="connsiteY7" fmla="*/ 384772 h 769545"/>
                <a:gd name="connsiteX8" fmla="*/ 0 w 2435382"/>
                <a:gd name="connsiteY8" fmla="*/ 384773 h 769545"/>
                <a:gd name="connsiteX0" fmla="*/ 0 w 2435383"/>
                <a:gd name="connsiteY0" fmla="*/ 384773 h 769546"/>
                <a:gd name="connsiteX1" fmla="*/ 384773 w 2435383"/>
                <a:gd name="connsiteY1" fmla="*/ 0 h 769546"/>
                <a:gd name="connsiteX2" fmla="*/ 2050610 w 2435383"/>
                <a:gd name="connsiteY2" fmla="*/ 0 h 769546"/>
                <a:gd name="connsiteX3" fmla="*/ 2435383 w 2435383"/>
                <a:gd name="connsiteY3" fmla="*/ 384773 h 769546"/>
                <a:gd name="connsiteX4" fmla="*/ 2435382 w 2435383"/>
                <a:gd name="connsiteY4" fmla="*/ 384773 h 769546"/>
                <a:gd name="connsiteX5" fmla="*/ 2050609 w 2435383"/>
                <a:gd name="connsiteY5" fmla="*/ 769546 h 769546"/>
                <a:gd name="connsiteX6" fmla="*/ 384773 w 2435383"/>
                <a:gd name="connsiteY6" fmla="*/ 769545 h 769546"/>
                <a:gd name="connsiteX7" fmla="*/ 0 w 2435383"/>
                <a:gd name="connsiteY7" fmla="*/ 384772 h 769546"/>
                <a:gd name="connsiteX8" fmla="*/ 0 w 2435383"/>
                <a:gd name="connsiteY8" fmla="*/ 384773 h 769546"/>
                <a:gd name="connsiteX0" fmla="*/ 0 w 2435383"/>
                <a:gd name="connsiteY0" fmla="*/ 453177 h 837950"/>
                <a:gd name="connsiteX1" fmla="*/ 384773 w 2435383"/>
                <a:gd name="connsiteY1" fmla="*/ 68404 h 837950"/>
                <a:gd name="connsiteX2" fmla="*/ 2050610 w 2435383"/>
                <a:gd name="connsiteY2" fmla="*/ 68404 h 837950"/>
                <a:gd name="connsiteX3" fmla="*/ 2435383 w 2435383"/>
                <a:gd name="connsiteY3" fmla="*/ 453177 h 837950"/>
                <a:gd name="connsiteX4" fmla="*/ 2435382 w 2435383"/>
                <a:gd name="connsiteY4" fmla="*/ 453177 h 837950"/>
                <a:gd name="connsiteX5" fmla="*/ 2050609 w 2435383"/>
                <a:gd name="connsiteY5" fmla="*/ 837950 h 837950"/>
                <a:gd name="connsiteX6" fmla="*/ 384773 w 2435383"/>
                <a:gd name="connsiteY6" fmla="*/ 837949 h 837950"/>
                <a:gd name="connsiteX7" fmla="*/ 0 w 2435383"/>
                <a:gd name="connsiteY7" fmla="*/ 453176 h 837950"/>
                <a:gd name="connsiteX8" fmla="*/ 0 w 2435383"/>
                <a:gd name="connsiteY8" fmla="*/ 453177 h 8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383" h="837950">
                  <a:moveTo>
                    <a:pt x="0" y="453177"/>
                  </a:moveTo>
                  <a:cubicBezTo>
                    <a:pt x="0" y="240673"/>
                    <a:pt x="172269" y="68404"/>
                    <a:pt x="384773" y="68404"/>
                  </a:cubicBezTo>
                  <a:cubicBezTo>
                    <a:pt x="940052" y="68404"/>
                    <a:pt x="716733" y="-85505"/>
                    <a:pt x="2050610" y="68404"/>
                  </a:cubicBezTo>
                  <a:cubicBezTo>
                    <a:pt x="2263114" y="68404"/>
                    <a:pt x="2435383" y="240673"/>
                    <a:pt x="2435383" y="453177"/>
                  </a:cubicBezTo>
                  <a:lnTo>
                    <a:pt x="2435382" y="453177"/>
                  </a:lnTo>
                  <a:cubicBezTo>
                    <a:pt x="2435382" y="665681"/>
                    <a:pt x="2263113" y="837950"/>
                    <a:pt x="2050609" y="837950"/>
                  </a:cubicBezTo>
                  <a:cubicBezTo>
                    <a:pt x="861587" y="638774"/>
                    <a:pt x="940052" y="837949"/>
                    <a:pt x="384773" y="837949"/>
                  </a:cubicBezTo>
                  <a:cubicBezTo>
                    <a:pt x="172269" y="837949"/>
                    <a:pt x="0" y="665680"/>
                    <a:pt x="0" y="453176"/>
                  </a:cubicBezTo>
                  <a:lnTo>
                    <a:pt x="0" y="45317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161F97BE-3CEB-4073-AA8F-B73E1501F3F9}"/>
                </a:ext>
              </a:extLst>
            </p:cNvPr>
            <p:cNvSpPr/>
            <p:nvPr/>
          </p:nvSpPr>
          <p:spPr>
            <a:xfrm rot="10800000">
              <a:off x="8111251" y="2142696"/>
              <a:ext cx="519198" cy="72711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D176A43-61D8-4AAC-B081-55ADE6774AFD}"/>
                </a:ext>
              </a:extLst>
            </p:cNvPr>
            <p:cNvSpPr/>
            <p:nvPr/>
          </p:nvSpPr>
          <p:spPr>
            <a:xfrm>
              <a:off x="7903675" y="1412341"/>
              <a:ext cx="588475" cy="59752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14FAB9F3-D9DC-4559-B5F7-9DDF7D0EC015}"/>
                </a:ext>
              </a:extLst>
            </p:cNvPr>
            <p:cNvSpPr/>
            <p:nvPr/>
          </p:nvSpPr>
          <p:spPr>
            <a:xfrm rot="9071074">
              <a:off x="8275722" y="1990296"/>
              <a:ext cx="519198" cy="72711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28">
              <a:extLst>
                <a:ext uri="{FF2B5EF4-FFF2-40B4-BE49-F238E27FC236}">
                  <a16:creationId xmlns:a16="http://schemas.microsoft.com/office/drawing/2014/main" id="{4D575AA8-FCB8-4576-A1E1-27ACA30E683A}"/>
                </a:ext>
              </a:extLst>
            </p:cNvPr>
            <p:cNvSpPr/>
            <p:nvPr/>
          </p:nvSpPr>
          <p:spPr>
            <a:xfrm rot="21028972">
              <a:off x="8499696" y="2483165"/>
              <a:ext cx="1459116" cy="330954"/>
            </a:xfrm>
            <a:custGeom>
              <a:avLst/>
              <a:gdLst>
                <a:gd name="connsiteX0" fmla="*/ 0 w 2435382"/>
                <a:gd name="connsiteY0" fmla="*/ 384773 h 769545"/>
                <a:gd name="connsiteX1" fmla="*/ 384773 w 2435382"/>
                <a:gd name="connsiteY1" fmla="*/ 0 h 769545"/>
                <a:gd name="connsiteX2" fmla="*/ 2050610 w 2435382"/>
                <a:gd name="connsiteY2" fmla="*/ 0 h 769545"/>
                <a:gd name="connsiteX3" fmla="*/ 2435383 w 2435382"/>
                <a:gd name="connsiteY3" fmla="*/ 384773 h 769545"/>
                <a:gd name="connsiteX4" fmla="*/ 2435382 w 2435382"/>
                <a:gd name="connsiteY4" fmla="*/ 384773 h 769545"/>
                <a:gd name="connsiteX5" fmla="*/ 2050609 w 2435382"/>
                <a:gd name="connsiteY5" fmla="*/ 769546 h 769545"/>
                <a:gd name="connsiteX6" fmla="*/ 384773 w 2435382"/>
                <a:gd name="connsiteY6" fmla="*/ 769545 h 769545"/>
                <a:gd name="connsiteX7" fmla="*/ 0 w 2435382"/>
                <a:gd name="connsiteY7" fmla="*/ 384772 h 769545"/>
                <a:gd name="connsiteX8" fmla="*/ 0 w 2435382"/>
                <a:gd name="connsiteY8" fmla="*/ 384773 h 769545"/>
                <a:gd name="connsiteX0" fmla="*/ 0 w 2435383"/>
                <a:gd name="connsiteY0" fmla="*/ 384773 h 769546"/>
                <a:gd name="connsiteX1" fmla="*/ 384773 w 2435383"/>
                <a:gd name="connsiteY1" fmla="*/ 0 h 769546"/>
                <a:gd name="connsiteX2" fmla="*/ 2050610 w 2435383"/>
                <a:gd name="connsiteY2" fmla="*/ 0 h 769546"/>
                <a:gd name="connsiteX3" fmla="*/ 2435383 w 2435383"/>
                <a:gd name="connsiteY3" fmla="*/ 384773 h 769546"/>
                <a:gd name="connsiteX4" fmla="*/ 2435382 w 2435383"/>
                <a:gd name="connsiteY4" fmla="*/ 384773 h 769546"/>
                <a:gd name="connsiteX5" fmla="*/ 2050609 w 2435383"/>
                <a:gd name="connsiteY5" fmla="*/ 769546 h 769546"/>
                <a:gd name="connsiteX6" fmla="*/ 384773 w 2435383"/>
                <a:gd name="connsiteY6" fmla="*/ 769545 h 769546"/>
                <a:gd name="connsiteX7" fmla="*/ 0 w 2435383"/>
                <a:gd name="connsiteY7" fmla="*/ 384772 h 769546"/>
                <a:gd name="connsiteX8" fmla="*/ 0 w 2435383"/>
                <a:gd name="connsiteY8" fmla="*/ 384773 h 769546"/>
                <a:gd name="connsiteX0" fmla="*/ 0 w 2435383"/>
                <a:gd name="connsiteY0" fmla="*/ 453177 h 837950"/>
                <a:gd name="connsiteX1" fmla="*/ 384773 w 2435383"/>
                <a:gd name="connsiteY1" fmla="*/ 68404 h 837950"/>
                <a:gd name="connsiteX2" fmla="*/ 2050610 w 2435383"/>
                <a:gd name="connsiteY2" fmla="*/ 68404 h 837950"/>
                <a:gd name="connsiteX3" fmla="*/ 2435383 w 2435383"/>
                <a:gd name="connsiteY3" fmla="*/ 453177 h 837950"/>
                <a:gd name="connsiteX4" fmla="*/ 2435382 w 2435383"/>
                <a:gd name="connsiteY4" fmla="*/ 453177 h 837950"/>
                <a:gd name="connsiteX5" fmla="*/ 2050609 w 2435383"/>
                <a:gd name="connsiteY5" fmla="*/ 837950 h 837950"/>
                <a:gd name="connsiteX6" fmla="*/ 384773 w 2435383"/>
                <a:gd name="connsiteY6" fmla="*/ 837949 h 837950"/>
                <a:gd name="connsiteX7" fmla="*/ 0 w 2435383"/>
                <a:gd name="connsiteY7" fmla="*/ 453176 h 837950"/>
                <a:gd name="connsiteX8" fmla="*/ 0 w 2435383"/>
                <a:gd name="connsiteY8" fmla="*/ 453177 h 8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383" h="837950">
                  <a:moveTo>
                    <a:pt x="0" y="453177"/>
                  </a:moveTo>
                  <a:cubicBezTo>
                    <a:pt x="0" y="240673"/>
                    <a:pt x="172269" y="68404"/>
                    <a:pt x="384773" y="68404"/>
                  </a:cubicBezTo>
                  <a:cubicBezTo>
                    <a:pt x="940052" y="68404"/>
                    <a:pt x="716733" y="-85505"/>
                    <a:pt x="2050610" y="68404"/>
                  </a:cubicBezTo>
                  <a:cubicBezTo>
                    <a:pt x="2263114" y="68404"/>
                    <a:pt x="2435383" y="240673"/>
                    <a:pt x="2435383" y="453177"/>
                  </a:cubicBezTo>
                  <a:lnTo>
                    <a:pt x="2435382" y="453177"/>
                  </a:lnTo>
                  <a:cubicBezTo>
                    <a:pt x="2435382" y="665681"/>
                    <a:pt x="2263113" y="837950"/>
                    <a:pt x="2050609" y="837950"/>
                  </a:cubicBezTo>
                  <a:cubicBezTo>
                    <a:pt x="861587" y="638774"/>
                    <a:pt x="940052" y="837949"/>
                    <a:pt x="384773" y="837949"/>
                  </a:cubicBezTo>
                  <a:cubicBezTo>
                    <a:pt x="172269" y="837949"/>
                    <a:pt x="0" y="665680"/>
                    <a:pt x="0" y="453176"/>
                  </a:cubicBezTo>
                  <a:lnTo>
                    <a:pt x="0" y="45317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EC181A-D966-4634-B11E-92E0DA41F277}"/>
                </a:ext>
              </a:extLst>
            </p:cNvPr>
            <p:cNvSpPr/>
            <p:nvPr/>
          </p:nvSpPr>
          <p:spPr>
            <a:xfrm>
              <a:off x="9551406" y="2670772"/>
              <a:ext cx="1720158" cy="32592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1A5FF01-D6FB-47EC-A409-85D828C40C14}"/>
                </a:ext>
              </a:extLst>
            </p:cNvPr>
            <p:cNvSpPr/>
            <p:nvPr/>
          </p:nvSpPr>
          <p:spPr>
            <a:xfrm rot="17067583">
              <a:off x="9296404" y="3239630"/>
              <a:ext cx="943068" cy="1463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5E5D665-BB03-4075-9C1E-5AB5F4B78CF3}"/>
                </a:ext>
              </a:extLst>
            </p:cNvPr>
            <p:cNvSpPr/>
            <p:nvPr/>
          </p:nvSpPr>
          <p:spPr>
            <a:xfrm rot="15350038">
              <a:off x="10616703" y="3256227"/>
              <a:ext cx="943068" cy="1463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18DB6812-F59B-4696-9565-EFF6F275AC78}"/>
                </a:ext>
              </a:extLst>
            </p:cNvPr>
            <p:cNvGrpSpPr/>
            <p:nvPr/>
          </p:nvGrpSpPr>
          <p:grpSpPr>
            <a:xfrm>
              <a:off x="10384324" y="2021185"/>
              <a:ext cx="646569" cy="605075"/>
              <a:chOff x="10330004" y="1876329"/>
              <a:chExt cx="646569" cy="605075"/>
            </a:xfrm>
            <a:grpFill/>
          </p:grpSpPr>
          <p:sp>
            <p:nvSpPr>
              <p:cNvPr id="69" name="Rectangle 68">
                <a:extLst>
                  <a:ext uri="{FF2B5EF4-FFF2-40B4-BE49-F238E27FC236}">
                    <a16:creationId xmlns:a16="http://schemas.microsoft.com/office/drawing/2014/main" id="{31A1826A-CB54-4C8E-8D6B-2E1EA974254A}"/>
                  </a:ext>
                </a:extLst>
              </p:cNvPr>
              <p:cNvSpPr/>
              <p:nvPr/>
            </p:nvSpPr>
            <p:spPr>
              <a:xfrm>
                <a:off x="10330004" y="2396150"/>
                <a:ext cx="605074" cy="780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226DE62-455F-462F-9323-DC617D6B2A7E}"/>
                  </a:ext>
                </a:extLst>
              </p:cNvPr>
              <p:cNvSpPr/>
              <p:nvPr/>
            </p:nvSpPr>
            <p:spPr>
              <a:xfrm rot="16732201">
                <a:off x="10618205" y="2123036"/>
                <a:ext cx="605075" cy="1116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361A5632-E68E-463B-928A-E34F2FBF0635}"/>
                </a:ext>
              </a:extLst>
            </p:cNvPr>
            <p:cNvSpPr/>
            <p:nvPr/>
          </p:nvSpPr>
          <p:spPr>
            <a:xfrm>
              <a:off x="8191877" y="2829206"/>
              <a:ext cx="725786" cy="14033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lock Arc 62">
              <a:extLst>
                <a:ext uri="{FF2B5EF4-FFF2-40B4-BE49-F238E27FC236}">
                  <a16:creationId xmlns:a16="http://schemas.microsoft.com/office/drawing/2014/main" id="{09F8A3E9-4004-4D30-B8E6-0052358F561D}"/>
                </a:ext>
              </a:extLst>
            </p:cNvPr>
            <p:cNvSpPr/>
            <p:nvPr/>
          </p:nvSpPr>
          <p:spPr>
            <a:xfrm>
              <a:off x="8021370" y="3404103"/>
              <a:ext cx="1167897" cy="715224"/>
            </a:xfrm>
            <a:prstGeom prst="blockArc">
              <a:avLst>
                <a:gd name="adj1" fmla="val 10800000"/>
                <a:gd name="adj2" fmla="val 65160"/>
                <a:gd name="adj3" fmla="val 1486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rapezoid 63">
              <a:extLst>
                <a:ext uri="{FF2B5EF4-FFF2-40B4-BE49-F238E27FC236}">
                  <a16:creationId xmlns:a16="http://schemas.microsoft.com/office/drawing/2014/main" id="{C4718EF9-A888-41CE-84A4-8BDB62500101}"/>
                </a:ext>
              </a:extLst>
            </p:cNvPr>
            <p:cNvSpPr/>
            <p:nvPr/>
          </p:nvSpPr>
          <p:spPr>
            <a:xfrm rot="10800000">
              <a:off x="8499041" y="2946944"/>
              <a:ext cx="119858" cy="801190"/>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BC6A07E-AC72-45B8-842A-B77F31FD6638}"/>
                </a:ext>
              </a:extLst>
            </p:cNvPr>
            <p:cNvSpPr/>
            <p:nvPr/>
          </p:nvSpPr>
          <p:spPr>
            <a:xfrm>
              <a:off x="8012318" y="3612333"/>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DA82789-596F-45A9-81D4-6DFC14C3C66C}"/>
                </a:ext>
              </a:extLst>
            </p:cNvPr>
            <p:cNvSpPr/>
            <p:nvPr/>
          </p:nvSpPr>
          <p:spPr>
            <a:xfrm>
              <a:off x="8463482" y="3610824"/>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074CB-D4F8-46C2-A4BF-93F4C09F3BE6}"/>
                </a:ext>
              </a:extLst>
            </p:cNvPr>
            <p:cNvSpPr/>
            <p:nvPr/>
          </p:nvSpPr>
          <p:spPr>
            <a:xfrm>
              <a:off x="9024797" y="3619877"/>
              <a:ext cx="208229" cy="2082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67">
              <a:extLst>
                <a:ext uri="{FF2B5EF4-FFF2-40B4-BE49-F238E27FC236}">
                  <a16:creationId xmlns:a16="http://schemas.microsoft.com/office/drawing/2014/main" id="{304D5058-B6A2-4BA2-AE77-28DB22EC3A07}"/>
                </a:ext>
              </a:extLst>
            </p:cNvPr>
            <p:cNvSpPr/>
            <p:nvPr/>
          </p:nvSpPr>
          <p:spPr>
            <a:xfrm rot="9113771">
              <a:off x="7645425" y="1481444"/>
              <a:ext cx="1294645" cy="736028"/>
            </a:xfrm>
            <a:prstGeom prst="blockArc">
              <a:avLst>
                <a:gd name="adj1" fmla="val 6472031"/>
                <a:gd name="adj2" fmla="val 2419123"/>
                <a:gd name="adj3" fmla="val 2061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a:extLst>
              <a:ext uri="{FF2B5EF4-FFF2-40B4-BE49-F238E27FC236}">
                <a16:creationId xmlns:a16="http://schemas.microsoft.com/office/drawing/2014/main" id="{34D269CC-F84A-4D30-B4D5-2CACBF494246}"/>
              </a:ext>
            </a:extLst>
          </p:cNvPr>
          <p:cNvGrpSpPr/>
          <p:nvPr/>
        </p:nvGrpSpPr>
        <p:grpSpPr>
          <a:xfrm>
            <a:off x="4447203" y="4399984"/>
            <a:ext cx="2094792" cy="2299580"/>
            <a:chOff x="5877650" y="2869949"/>
            <a:chExt cx="2094792" cy="2299580"/>
          </a:xfrm>
          <a:solidFill>
            <a:schemeClr val="bg1"/>
          </a:solidFill>
        </p:grpSpPr>
        <p:sp>
          <p:nvSpPr>
            <p:cNvPr id="72" name="Oval 71">
              <a:extLst>
                <a:ext uri="{FF2B5EF4-FFF2-40B4-BE49-F238E27FC236}">
                  <a16:creationId xmlns:a16="http://schemas.microsoft.com/office/drawing/2014/main" id="{B014B8A4-A074-4CC5-96DA-7525F7C52E3C}"/>
                </a:ext>
              </a:extLst>
            </p:cNvPr>
            <p:cNvSpPr/>
            <p:nvPr/>
          </p:nvSpPr>
          <p:spPr>
            <a:xfrm>
              <a:off x="6803620" y="2869949"/>
              <a:ext cx="530334" cy="5384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00F9CE8A-5C30-437E-8BDB-7D7FFBDDC623}"/>
                </a:ext>
              </a:extLst>
            </p:cNvPr>
            <p:cNvSpPr/>
            <p:nvPr/>
          </p:nvSpPr>
          <p:spPr>
            <a:xfrm rot="2805854">
              <a:off x="6327962" y="3193003"/>
              <a:ext cx="277171" cy="102304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46F96440-E930-4E19-B1A6-3BEF81131E5A}"/>
                </a:ext>
              </a:extLst>
            </p:cNvPr>
            <p:cNvSpPr/>
            <p:nvPr/>
          </p:nvSpPr>
          <p:spPr>
            <a:xfrm rot="16873905">
              <a:off x="6390662" y="3691380"/>
              <a:ext cx="277171" cy="7591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84755E8A-4B66-4B3F-9102-3D35E07D58C9}"/>
                </a:ext>
              </a:extLst>
            </p:cNvPr>
            <p:cNvSpPr/>
            <p:nvPr/>
          </p:nvSpPr>
          <p:spPr>
            <a:xfrm>
              <a:off x="6670486" y="3997253"/>
              <a:ext cx="277171" cy="1054580"/>
            </a:xfrm>
            <a:prstGeom prst="roundRect">
              <a:avLst>
                <a:gd name="adj" fmla="val 26466"/>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83EA4EBE-1E2B-4AE4-9E0C-CCE5C97D4219}"/>
                </a:ext>
              </a:extLst>
            </p:cNvPr>
            <p:cNvSpPr/>
            <p:nvPr/>
          </p:nvSpPr>
          <p:spPr>
            <a:xfrm rot="5400000">
              <a:off x="7427917" y="3448055"/>
              <a:ext cx="66007" cy="1023042"/>
            </a:xfrm>
            <a:prstGeom prst="roundRect">
              <a:avLst>
                <a:gd name="adj" fmla="val 3604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CC84D745-D982-4E10-ADE5-1AFAF1B9ACAF}"/>
                </a:ext>
              </a:extLst>
            </p:cNvPr>
            <p:cNvSpPr/>
            <p:nvPr/>
          </p:nvSpPr>
          <p:spPr>
            <a:xfrm>
              <a:off x="7143184" y="3979146"/>
              <a:ext cx="45719" cy="102304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6FAF3898-0970-4E47-9A6A-322586694B10}"/>
                </a:ext>
              </a:extLst>
            </p:cNvPr>
            <p:cNvSpPr/>
            <p:nvPr/>
          </p:nvSpPr>
          <p:spPr>
            <a:xfrm>
              <a:off x="7766365" y="3986691"/>
              <a:ext cx="45719" cy="1023042"/>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5CE0BD41-ABBF-4523-9C3D-D8FB815B3B0B}"/>
                </a:ext>
              </a:extLst>
            </p:cNvPr>
            <p:cNvSpPr/>
            <p:nvPr/>
          </p:nvSpPr>
          <p:spPr>
            <a:xfrm flipH="1">
              <a:off x="7296035" y="3802454"/>
              <a:ext cx="598588" cy="10275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11DA6825-33B3-4E11-9357-2ACF7217C4AF}"/>
                </a:ext>
              </a:extLst>
            </p:cNvPr>
            <p:cNvSpPr/>
            <p:nvPr/>
          </p:nvSpPr>
          <p:spPr>
            <a:xfrm rot="16562862" flipH="1">
              <a:off x="7559358" y="3570740"/>
              <a:ext cx="598588" cy="7092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BE677024-EE42-470F-AED9-B2CFAF04837D}"/>
                </a:ext>
              </a:extLst>
            </p:cNvPr>
            <p:cNvSpPr/>
            <p:nvPr/>
          </p:nvSpPr>
          <p:spPr>
            <a:xfrm rot="3571650" flipH="1">
              <a:off x="6635128" y="3597453"/>
              <a:ext cx="598588" cy="12027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AAFAAC18-EF09-4842-9AAA-4BD89EE9F63D}"/>
                </a:ext>
              </a:extLst>
            </p:cNvPr>
            <p:cNvSpPr/>
            <p:nvPr/>
          </p:nvSpPr>
          <p:spPr>
            <a:xfrm rot="6154654" flipH="1">
              <a:off x="6813183" y="3600260"/>
              <a:ext cx="598588" cy="10275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0AC4670E-A519-4535-B4C2-5174221DC4C5}"/>
                </a:ext>
              </a:extLst>
            </p:cNvPr>
            <p:cNvSpPr/>
            <p:nvPr/>
          </p:nvSpPr>
          <p:spPr>
            <a:xfrm rot="5239995" flipH="1">
              <a:off x="5580395" y="3825590"/>
              <a:ext cx="830966" cy="21940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55060851-5067-4088-8AF0-64B79E2ECC42}"/>
                </a:ext>
              </a:extLst>
            </p:cNvPr>
            <p:cNvSpPr/>
            <p:nvPr/>
          </p:nvSpPr>
          <p:spPr>
            <a:xfrm flipH="1">
              <a:off x="5877650" y="4186220"/>
              <a:ext cx="830966" cy="21940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Block Arc 84">
              <a:extLst>
                <a:ext uri="{FF2B5EF4-FFF2-40B4-BE49-F238E27FC236}">
                  <a16:creationId xmlns:a16="http://schemas.microsoft.com/office/drawing/2014/main" id="{12E509F0-7F85-401E-A15E-130B6B99C782}"/>
                </a:ext>
              </a:extLst>
            </p:cNvPr>
            <p:cNvSpPr/>
            <p:nvPr/>
          </p:nvSpPr>
          <p:spPr>
            <a:xfrm>
              <a:off x="5953768" y="4677499"/>
              <a:ext cx="803441" cy="492030"/>
            </a:xfrm>
            <a:prstGeom prst="blockArc">
              <a:avLst>
                <a:gd name="adj1" fmla="val 10800000"/>
                <a:gd name="adj2" fmla="val 65160"/>
                <a:gd name="adj3" fmla="val 1486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rapezoid 85">
              <a:extLst>
                <a:ext uri="{FF2B5EF4-FFF2-40B4-BE49-F238E27FC236}">
                  <a16:creationId xmlns:a16="http://schemas.microsoft.com/office/drawing/2014/main" id="{F8E148FD-01B3-495F-840A-3F6D001110EF}"/>
                </a:ext>
              </a:extLst>
            </p:cNvPr>
            <p:cNvSpPr/>
            <p:nvPr/>
          </p:nvSpPr>
          <p:spPr>
            <a:xfrm rot="10800000">
              <a:off x="6287786" y="4409811"/>
              <a:ext cx="82455" cy="551169"/>
            </a:xfrm>
            <a:prstGeom prst="trapezoid">
              <a:avLst>
                <a:gd name="adj" fmla="val 1627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31E29D9-5427-4CD6-8222-6DAAE0D402B1}"/>
                </a:ext>
              </a:extLst>
            </p:cNvPr>
            <p:cNvSpPr/>
            <p:nvPr/>
          </p:nvSpPr>
          <p:spPr>
            <a:xfrm>
              <a:off x="5984682" y="4871856"/>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FA6F219-1DF3-4B7F-B5C8-86A312B1AC93}"/>
                </a:ext>
              </a:extLst>
            </p:cNvPr>
            <p:cNvSpPr/>
            <p:nvPr/>
          </p:nvSpPr>
          <p:spPr>
            <a:xfrm>
              <a:off x="6248858" y="4870972"/>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783728F-8FA0-41A7-B5EE-36510C013E08}"/>
                </a:ext>
              </a:extLst>
            </p:cNvPr>
            <p:cNvSpPr/>
            <p:nvPr/>
          </p:nvSpPr>
          <p:spPr>
            <a:xfrm>
              <a:off x="6577533" y="4876273"/>
              <a:ext cx="121927" cy="12192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2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005C41C-992B-403B-84E7-777B2DFCA7FC}"/>
              </a:ext>
            </a:extLst>
          </p:cNvPr>
          <p:cNvGrpSpPr/>
          <p:nvPr/>
        </p:nvGrpSpPr>
        <p:grpSpPr>
          <a:xfrm>
            <a:off x="0" y="-1"/>
            <a:ext cx="12192000" cy="6858001"/>
            <a:chOff x="0" y="-1"/>
            <a:chExt cx="12192000" cy="6858001"/>
          </a:xfrm>
        </p:grpSpPr>
        <p:pic>
          <p:nvPicPr>
            <p:cNvPr id="57" name="Picture 56">
              <a:extLst>
                <a:ext uri="{FF2B5EF4-FFF2-40B4-BE49-F238E27FC236}">
                  <a16:creationId xmlns:a16="http://schemas.microsoft.com/office/drawing/2014/main" id="{DA3D5AC6-E438-4B7A-A870-69FC261B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59" name="Picture 58">
              <a:extLst>
                <a:ext uri="{FF2B5EF4-FFF2-40B4-BE49-F238E27FC236}">
                  <a16:creationId xmlns:a16="http://schemas.microsoft.com/office/drawing/2014/main" id="{7949E4B9-4CA7-428E-A2A3-991016089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9601200" y="6488668"/>
            <a:ext cx="2590800" cy="369332"/>
          </a:xfrm>
          <a:prstGeom prst="rect">
            <a:avLst/>
          </a:prstGeom>
          <a:noFill/>
        </p:spPr>
        <p:txBody>
          <a:bodyPr wrap="square" rtlCol="0">
            <a:spAutoFit/>
          </a:bodyPr>
          <a:lstStyle/>
          <a:p>
            <a:pPr algn="r"/>
            <a:r>
              <a:rPr lang="en-US" dirty="0">
                <a:solidFill>
                  <a:schemeClr val="bg1"/>
                </a:solidFill>
              </a:rPr>
              <a:t>Who’s Who</a:t>
            </a:r>
          </a:p>
        </p:txBody>
      </p:sp>
      <p:sp>
        <p:nvSpPr>
          <p:cNvPr id="55" name="TextBox 54"/>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Tw Cen MT Condensed" pitchFamily="34" charset="0"/>
              </a:rPr>
              <a:t>Samuel</a:t>
            </a:r>
          </a:p>
        </p:txBody>
      </p:sp>
      <p:sp>
        <p:nvSpPr>
          <p:cNvPr id="58" name="Rectangle 57"/>
          <p:cNvSpPr/>
          <p:nvPr/>
        </p:nvSpPr>
        <p:spPr>
          <a:xfrm>
            <a:off x="226337" y="671691"/>
            <a:ext cx="9243588" cy="5509200"/>
          </a:xfrm>
          <a:prstGeom prst="rect">
            <a:avLst/>
          </a:prstGeom>
        </p:spPr>
        <p:txBody>
          <a:bodyPr wrap="square">
            <a:spAutoFit/>
          </a:bodyPr>
          <a:lstStyle/>
          <a:p>
            <a:pPr fontAlgn="base"/>
            <a:r>
              <a:rPr lang="en-US" sz="1600" b="1" dirty="0">
                <a:solidFill>
                  <a:schemeClr val="bg1"/>
                </a:solidFill>
              </a:rPr>
              <a:t>He was sent by the Lord in 6 BC to call the people of Zarahemla to repentance</a:t>
            </a:r>
          </a:p>
          <a:p>
            <a:pPr fontAlgn="base"/>
            <a:endParaRPr lang="en-US" sz="1600" b="1" dirty="0">
              <a:solidFill>
                <a:schemeClr val="bg1"/>
              </a:solidFill>
            </a:endParaRPr>
          </a:p>
          <a:p>
            <a:pPr fontAlgn="base"/>
            <a:r>
              <a:rPr lang="en-US" sz="1600" b="1" dirty="0">
                <a:solidFill>
                  <a:schemeClr val="bg1"/>
                </a:solidFill>
              </a:rPr>
              <a:t>This was on the eve of the birth of the Savior in the Holy Land (Helaman 13:2)</a:t>
            </a:r>
          </a:p>
          <a:p>
            <a:pPr fontAlgn="base"/>
            <a:endParaRPr lang="en-US" sz="1600" b="1" dirty="0">
              <a:solidFill>
                <a:schemeClr val="bg1"/>
              </a:solidFill>
            </a:endParaRPr>
          </a:p>
          <a:p>
            <a:pPr fontAlgn="base"/>
            <a:r>
              <a:rPr lang="en-US" sz="1600" b="1" dirty="0">
                <a:solidFill>
                  <a:schemeClr val="bg1"/>
                </a:solidFill>
              </a:rPr>
              <a:t>He quoted an angel who had been sent to instruct him and spoke on top of a city wall</a:t>
            </a:r>
          </a:p>
          <a:p>
            <a:pPr fontAlgn="base"/>
            <a:endParaRPr lang="en-US" sz="1600" b="1" dirty="0">
              <a:solidFill>
                <a:schemeClr val="bg1"/>
              </a:solidFill>
            </a:endParaRPr>
          </a:p>
          <a:p>
            <a:pPr fontAlgn="base"/>
            <a:r>
              <a:rPr lang="en-US" sz="1600" b="1" dirty="0">
                <a:solidFill>
                  <a:schemeClr val="bg1"/>
                </a:solidFill>
              </a:rPr>
              <a:t>He prophesied of a day and a night and a day without darkness at the time of the Savior’s birth</a:t>
            </a:r>
          </a:p>
          <a:p>
            <a:pPr fontAlgn="base"/>
            <a:endParaRPr lang="en-US" sz="1600" b="1" dirty="0">
              <a:solidFill>
                <a:schemeClr val="bg1"/>
              </a:solidFill>
            </a:endParaRPr>
          </a:p>
          <a:p>
            <a:pPr fontAlgn="base"/>
            <a:r>
              <a:rPr lang="en-US" sz="1600" b="1" dirty="0">
                <a:solidFill>
                  <a:schemeClr val="bg1"/>
                </a:solidFill>
              </a:rPr>
              <a:t>He prophesied of three days of darkness between the death of the Savior and the Resurrection of the Savior</a:t>
            </a:r>
          </a:p>
          <a:p>
            <a:pPr fontAlgn="base"/>
            <a:endParaRPr lang="en-US" sz="1600" b="1" dirty="0">
              <a:solidFill>
                <a:schemeClr val="bg1"/>
              </a:solidFill>
            </a:endParaRPr>
          </a:p>
          <a:p>
            <a:pPr fontAlgn="base"/>
            <a:r>
              <a:rPr lang="en-US" sz="1600" b="1" dirty="0">
                <a:solidFill>
                  <a:schemeClr val="bg1"/>
                </a:solidFill>
              </a:rPr>
              <a:t>He prophesied of many catastrophic upheavals across the land at the moment of the Savior’s death</a:t>
            </a:r>
          </a:p>
          <a:p>
            <a:pPr fontAlgn="base"/>
            <a:endParaRPr lang="en-US" sz="1600" b="1" dirty="0">
              <a:solidFill>
                <a:schemeClr val="bg1"/>
              </a:solidFill>
            </a:endParaRPr>
          </a:p>
          <a:p>
            <a:pPr fontAlgn="base"/>
            <a:r>
              <a:rPr lang="en-US" sz="1600" b="1" dirty="0">
                <a:solidFill>
                  <a:schemeClr val="bg1"/>
                </a:solidFill>
              </a:rPr>
              <a:t>He prophesied of many who would rise from their graves and appear to the people</a:t>
            </a:r>
          </a:p>
          <a:p>
            <a:pPr fontAlgn="base"/>
            <a:endParaRPr lang="en-US" sz="1600" b="1" dirty="0">
              <a:solidFill>
                <a:schemeClr val="bg1"/>
              </a:solidFill>
            </a:endParaRPr>
          </a:p>
          <a:p>
            <a:pPr fontAlgn="base"/>
            <a:r>
              <a:rPr lang="en-US" sz="1600" b="1" dirty="0">
                <a:solidFill>
                  <a:schemeClr val="bg1"/>
                </a:solidFill>
              </a:rPr>
              <a:t>Many people believed Samuel and sought out Nephi to baptize them</a:t>
            </a:r>
          </a:p>
          <a:p>
            <a:pPr fontAlgn="base"/>
            <a:endParaRPr lang="en-US" sz="1600" b="1" dirty="0">
              <a:solidFill>
                <a:schemeClr val="bg1"/>
              </a:solidFill>
            </a:endParaRPr>
          </a:p>
          <a:p>
            <a:pPr fontAlgn="base"/>
            <a:r>
              <a:rPr lang="en-US" sz="1600" b="1" dirty="0">
                <a:solidFill>
                  <a:schemeClr val="bg1"/>
                </a:solidFill>
              </a:rPr>
              <a:t>Some  unbelievers threw stones and shot arrows at him, but he was protected by the Spirit of the Lord</a:t>
            </a:r>
          </a:p>
          <a:p>
            <a:pPr fontAlgn="base"/>
            <a:endParaRPr lang="en-US" sz="1600" b="1" dirty="0">
              <a:solidFill>
                <a:schemeClr val="bg1"/>
              </a:solidFill>
            </a:endParaRPr>
          </a:p>
          <a:p>
            <a:pPr fontAlgn="base"/>
            <a:r>
              <a:rPr lang="en-US" sz="1600" b="1" dirty="0">
                <a:solidFill>
                  <a:schemeClr val="bg1"/>
                </a:solidFill>
              </a:rPr>
              <a:t>He found himself under assault  from their captains and was force to flee back to his own land</a:t>
            </a:r>
          </a:p>
          <a:p>
            <a:pPr fontAlgn="base"/>
            <a:endParaRPr lang="en-US" sz="1600" b="1" dirty="0">
              <a:solidFill>
                <a:schemeClr val="bg1"/>
              </a:solidFill>
            </a:endParaRPr>
          </a:p>
          <a:p>
            <a:pPr fontAlgn="base"/>
            <a:r>
              <a:rPr lang="en-US" sz="1600" b="1" dirty="0">
                <a:solidFill>
                  <a:schemeClr val="bg1"/>
                </a:solidFill>
              </a:rPr>
              <a:t>He was never heard of again</a:t>
            </a:r>
          </a:p>
        </p:txBody>
      </p:sp>
      <p:grpSp>
        <p:nvGrpSpPr>
          <p:cNvPr id="40" name="Group 39">
            <a:extLst>
              <a:ext uri="{FF2B5EF4-FFF2-40B4-BE49-F238E27FC236}">
                <a16:creationId xmlns:a16="http://schemas.microsoft.com/office/drawing/2014/main" id="{DE30B2E3-B7CF-69C5-EF64-7DA3C7B597C7}"/>
              </a:ext>
            </a:extLst>
          </p:cNvPr>
          <p:cNvGrpSpPr/>
          <p:nvPr/>
        </p:nvGrpSpPr>
        <p:grpSpPr>
          <a:xfrm>
            <a:off x="9785051" y="1652409"/>
            <a:ext cx="1815822" cy="4301801"/>
            <a:chOff x="1701664" y="1828800"/>
            <a:chExt cx="1769053" cy="4191000"/>
          </a:xfrm>
        </p:grpSpPr>
        <p:sp>
          <p:nvSpPr>
            <p:cNvPr id="41" name="Oval 40">
              <a:extLst>
                <a:ext uri="{FF2B5EF4-FFF2-40B4-BE49-F238E27FC236}">
                  <a16:creationId xmlns:a16="http://schemas.microsoft.com/office/drawing/2014/main" id="{FAD155E0-F079-C7C0-E804-E6DD87B1D86E}"/>
                </a:ext>
              </a:extLst>
            </p:cNvPr>
            <p:cNvSpPr/>
            <p:nvPr/>
          </p:nvSpPr>
          <p:spPr>
            <a:xfrm>
              <a:off x="1905000" y="5644074"/>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7347277-65A2-D5DC-1F7D-31BD70BCE61E}"/>
                </a:ext>
              </a:extLst>
            </p:cNvPr>
            <p:cNvSpPr/>
            <p:nvPr/>
          </p:nvSpPr>
          <p:spPr>
            <a:xfrm>
              <a:off x="2743200" y="5644074"/>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A84CE1F-ED02-C423-8B74-896836722BA9}"/>
                </a:ext>
              </a:extLst>
            </p:cNvPr>
            <p:cNvSpPr/>
            <p:nvPr/>
          </p:nvSpPr>
          <p:spPr>
            <a:xfrm rot="4353714">
              <a:off x="2947552" y="3989165"/>
              <a:ext cx="704849"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7394FBE-5DFD-12A5-7B06-3D798119FD32}"/>
                </a:ext>
              </a:extLst>
            </p:cNvPr>
            <p:cNvSpPr/>
            <p:nvPr/>
          </p:nvSpPr>
          <p:spPr>
            <a:xfrm rot="17988243">
              <a:off x="1519980" y="3972159"/>
              <a:ext cx="704849"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a:extLst>
                <a:ext uri="{FF2B5EF4-FFF2-40B4-BE49-F238E27FC236}">
                  <a16:creationId xmlns:a16="http://schemas.microsoft.com/office/drawing/2014/main" id="{8E4BB797-4498-457C-1526-3E4CF6591FF3}"/>
                </a:ext>
              </a:extLst>
            </p:cNvPr>
            <p:cNvSpPr/>
            <p:nvPr/>
          </p:nvSpPr>
          <p:spPr>
            <a:xfrm rot="12553189">
              <a:off x="1817992" y="3175925"/>
              <a:ext cx="715537" cy="1083406"/>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195F6055-4136-29C4-BDC9-136A9F474C6A}"/>
                </a:ext>
              </a:extLst>
            </p:cNvPr>
            <p:cNvSpPr/>
            <p:nvPr/>
          </p:nvSpPr>
          <p:spPr>
            <a:xfrm rot="9329063">
              <a:off x="2626566" y="3193973"/>
              <a:ext cx="715537" cy="1090088"/>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FA11E357-0287-D617-9A57-42242454A77A}"/>
                </a:ext>
              </a:extLst>
            </p:cNvPr>
            <p:cNvSpPr/>
            <p:nvPr/>
          </p:nvSpPr>
          <p:spPr>
            <a:xfrm>
              <a:off x="1981200" y="3048000"/>
              <a:ext cx="1219200" cy="1734670"/>
            </a:xfrm>
            <a:prstGeom prst="trapezoid">
              <a:avLst>
                <a:gd name="adj" fmla="val 23562"/>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63">
              <a:extLst>
                <a:ext uri="{FF2B5EF4-FFF2-40B4-BE49-F238E27FC236}">
                  <a16:creationId xmlns:a16="http://schemas.microsoft.com/office/drawing/2014/main" id="{95D676C8-0EAA-F615-A9B3-F184550A12E2}"/>
                </a:ext>
              </a:extLst>
            </p:cNvPr>
            <p:cNvSpPr/>
            <p:nvPr/>
          </p:nvSpPr>
          <p:spPr>
            <a:xfrm rot="11545809">
              <a:off x="1890674" y="4793001"/>
              <a:ext cx="772039"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a:extLst>
                <a:ext uri="{FF2B5EF4-FFF2-40B4-BE49-F238E27FC236}">
                  <a16:creationId xmlns:a16="http://schemas.microsoft.com/office/drawing/2014/main" id="{05EE6C6E-4266-5D7F-EDDE-A43293C2E025}"/>
                </a:ext>
              </a:extLst>
            </p:cNvPr>
            <p:cNvSpPr/>
            <p:nvPr/>
          </p:nvSpPr>
          <p:spPr>
            <a:xfrm rot="10196762">
              <a:off x="2551884" y="4783896"/>
              <a:ext cx="722931"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hevron 17">
              <a:extLst>
                <a:ext uri="{FF2B5EF4-FFF2-40B4-BE49-F238E27FC236}">
                  <a16:creationId xmlns:a16="http://schemas.microsoft.com/office/drawing/2014/main" id="{C3B5F5E3-9EBD-21E2-C6B0-6BF542C4D311}"/>
                </a:ext>
              </a:extLst>
            </p:cNvPr>
            <p:cNvSpPr/>
            <p:nvPr/>
          </p:nvSpPr>
          <p:spPr>
            <a:xfrm rot="5400000">
              <a:off x="2211044" y="3150174"/>
              <a:ext cx="715537" cy="649940"/>
            </a:xfrm>
            <a:prstGeom prst="chevron">
              <a:avLst>
                <a:gd name="adj" fmla="val 914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Isosceles Triangle 66">
              <a:extLst>
                <a:ext uri="{FF2B5EF4-FFF2-40B4-BE49-F238E27FC236}">
                  <a16:creationId xmlns:a16="http://schemas.microsoft.com/office/drawing/2014/main" id="{7B8FAB71-208A-8564-01E5-4B8DB582A372}"/>
                </a:ext>
              </a:extLst>
            </p:cNvPr>
            <p:cNvSpPr/>
            <p:nvPr/>
          </p:nvSpPr>
          <p:spPr>
            <a:xfrm rot="10800000">
              <a:off x="2268070" y="2922494"/>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3E9894F-88D5-B74F-9594-9673B3F88086}"/>
                </a:ext>
              </a:extLst>
            </p:cNvPr>
            <p:cNvSpPr/>
            <p:nvPr/>
          </p:nvSpPr>
          <p:spPr>
            <a:xfrm>
              <a:off x="2112169" y="1931020"/>
              <a:ext cx="881063" cy="14310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a:extLst>
                <a:ext uri="{FF2B5EF4-FFF2-40B4-BE49-F238E27FC236}">
                  <a16:creationId xmlns:a16="http://schemas.microsoft.com/office/drawing/2014/main" id="{510FBDF1-B75E-C418-1879-DAC608D5E252}"/>
                </a:ext>
              </a:extLst>
            </p:cNvPr>
            <p:cNvSpPr/>
            <p:nvPr/>
          </p:nvSpPr>
          <p:spPr>
            <a:xfrm rot="18173890">
              <a:off x="1666402"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a:extLst>
                <a:ext uri="{FF2B5EF4-FFF2-40B4-BE49-F238E27FC236}">
                  <a16:creationId xmlns:a16="http://schemas.microsoft.com/office/drawing/2014/main" id="{35F8FE01-6630-ACFD-C0FA-27D304506F86}"/>
                </a:ext>
              </a:extLst>
            </p:cNvPr>
            <p:cNvSpPr/>
            <p:nvPr/>
          </p:nvSpPr>
          <p:spPr>
            <a:xfrm rot="3426110" flipH="1">
              <a:off x="2635570"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a:extLst>
                <a:ext uri="{FF2B5EF4-FFF2-40B4-BE49-F238E27FC236}">
                  <a16:creationId xmlns:a16="http://schemas.microsoft.com/office/drawing/2014/main" id="{5DFD1896-2EF9-EAA6-7D72-9C6A2E85DAF7}"/>
                </a:ext>
              </a:extLst>
            </p:cNvPr>
            <p:cNvSpPr/>
            <p:nvPr/>
          </p:nvSpPr>
          <p:spPr>
            <a:xfrm>
              <a:off x="2024063" y="182880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2">
              <a:extLst>
                <a:ext uri="{FF2B5EF4-FFF2-40B4-BE49-F238E27FC236}">
                  <a16:creationId xmlns:a16="http://schemas.microsoft.com/office/drawing/2014/main" id="{01894DCD-BC7B-812D-3928-221F3E65942D}"/>
                </a:ext>
              </a:extLst>
            </p:cNvPr>
            <p:cNvSpPr/>
            <p:nvPr/>
          </p:nvSpPr>
          <p:spPr>
            <a:xfrm>
              <a:off x="1981200" y="4648200"/>
              <a:ext cx="1233488" cy="204439"/>
            </a:xfrm>
            <a:prstGeom prst="roundRect">
              <a:avLst>
                <a:gd name="adj" fmla="val 2176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6090898-FFAF-EBD6-04CC-81F7B91E561C}"/>
                </a:ext>
              </a:extLst>
            </p:cNvPr>
            <p:cNvGrpSpPr/>
            <p:nvPr/>
          </p:nvGrpSpPr>
          <p:grpSpPr>
            <a:xfrm>
              <a:off x="1905000" y="2133600"/>
              <a:ext cx="1295400" cy="228600"/>
              <a:chOff x="4267200" y="3733800"/>
              <a:chExt cx="1981200" cy="1524000"/>
            </a:xfrm>
          </p:grpSpPr>
          <p:sp>
            <p:nvSpPr>
              <p:cNvPr id="89" name="Rectangle 88">
                <a:extLst>
                  <a:ext uri="{FF2B5EF4-FFF2-40B4-BE49-F238E27FC236}">
                    <a16:creationId xmlns:a16="http://schemas.microsoft.com/office/drawing/2014/main" id="{BDA39C8D-DD2E-4B44-054E-D916E4B397FD}"/>
                  </a:ext>
                </a:extLst>
              </p:cNvPr>
              <p:cNvSpPr/>
              <p:nvPr/>
            </p:nvSpPr>
            <p:spPr>
              <a:xfrm>
                <a:off x="4267200" y="3733800"/>
                <a:ext cx="1981200" cy="15240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33BAD7B2-8CD4-CDD6-0E55-B636C860A6FF}"/>
                  </a:ext>
                </a:extLst>
              </p:cNvPr>
              <p:cNvGrpSpPr/>
              <p:nvPr/>
            </p:nvGrpSpPr>
            <p:grpSpPr>
              <a:xfrm>
                <a:off x="4438482" y="3818965"/>
                <a:ext cx="1706545" cy="1362635"/>
                <a:chOff x="4438482" y="3818965"/>
                <a:chExt cx="1706545" cy="1362635"/>
              </a:xfrm>
            </p:grpSpPr>
            <p:grpSp>
              <p:nvGrpSpPr>
                <p:cNvPr id="91" name="Group 90">
                  <a:extLst>
                    <a:ext uri="{FF2B5EF4-FFF2-40B4-BE49-F238E27FC236}">
                      <a16:creationId xmlns:a16="http://schemas.microsoft.com/office/drawing/2014/main" id="{3BD5FAB3-CCC7-220D-24B3-444C1399D09B}"/>
                    </a:ext>
                  </a:extLst>
                </p:cNvPr>
                <p:cNvGrpSpPr/>
                <p:nvPr/>
              </p:nvGrpSpPr>
              <p:grpSpPr>
                <a:xfrm>
                  <a:off x="4438482" y="4052314"/>
                  <a:ext cx="536650" cy="863189"/>
                  <a:chOff x="4438482" y="4052314"/>
                  <a:chExt cx="536650" cy="863189"/>
                </a:xfrm>
              </p:grpSpPr>
              <p:sp>
                <p:nvSpPr>
                  <p:cNvPr id="102" name="Chevron 24">
                    <a:extLst>
                      <a:ext uri="{FF2B5EF4-FFF2-40B4-BE49-F238E27FC236}">
                        <a16:creationId xmlns:a16="http://schemas.microsoft.com/office/drawing/2014/main" id="{DC9B1059-54E6-C66D-41E8-B8BBFEA50426}"/>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hevron 25">
                    <a:extLst>
                      <a:ext uri="{FF2B5EF4-FFF2-40B4-BE49-F238E27FC236}">
                        <a16:creationId xmlns:a16="http://schemas.microsoft.com/office/drawing/2014/main" id="{F8B18EE4-0A1A-7779-93E5-6A709D4D3F9D}"/>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91">
                  <a:extLst>
                    <a:ext uri="{FF2B5EF4-FFF2-40B4-BE49-F238E27FC236}">
                      <a16:creationId xmlns:a16="http://schemas.microsoft.com/office/drawing/2014/main" id="{DF4C74FC-10A1-7D5F-1157-8F8BCD327D93}"/>
                    </a:ext>
                  </a:extLst>
                </p:cNvPr>
                <p:cNvGrpSpPr/>
                <p:nvPr/>
              </p:nvGrpSpPr>
              <p:grpSpPr>
                <a:xfrm>
                  <a:off x="5025671" y="4043350"/>
                  <a:ext cx="536650" cy="863189"/>
                  <a:chOff x="4438482" y="4052314"/>
                  <a:chExt cx="536650" cy="863189"/>
                </a:xfrm>
              </p:grpSpPr>
              <p:sp>
                <p:nvSpPr>
                  <p:cNvPr id="100" name="Chevron 28">
                    <a:extLst>
                      <a:ext uri="{FF2B5EF4-FFF2-40B4-BE49-F238E27FC236}">
                        <a16:creationId xmlns:a16="http://schemas.microsoft.com/office/drawing/2014/main" id="{AC81F2DA-3510-DB52-A1D5-4B35442975E4}"/>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Chevron 29">
                    <a:extLst>
                      <a:ext uri="{FF2B5EF4-FFF2-40B4-BE49-F238E27FC236}">
                        <a16:creationId xmlns:a16="http://schemas.microsoft.com/office/drawing/2014/main" id="{FB7183A8-681D-215F-8C18-DE465468BD81}"/>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286848A2-B614-998C-7A81-4203D5BE81BF}"/>
                    </a:ext>
                  </a:extLst>
                </p:cNvPr>
                <p:cNvGrpSpPr/>
                <p:nvPr/>
              </p:nvGrpSpPr>
              <p:grpSpPr>
                <a:xfrm>
                  <a:off x="5608377" y="4038867"/>
                  <a:ext cx="536650" cy="863189"/>
                  <a:chOff x="4438482" y="4052314"/>
                  <a:chExt cx="536650" cy="863189"/>
                </a:xfrm>
              </p:grpSpPr>
              <p:sp>
                <p:nvSpPr>
                  <p:cNvPr id="98" name="Chevron 31">
                    <a:extLst>
                      <a:ext uri="{FF2B5EF4-FFF2-40B4-BE49-F238E27FC236}">
                        <a16:creationId xmlns:a16="http://schemas.microsoft.com/office/drawing/2014/main" id="{42CC17F1-4892-A8E8-B2A7-B5AC464B22FC}"/>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32">
                    <a:extLst>
                      <a:ext uri="{FF2B5EF4-FFF2-40B4-BE49-F238E27FC236}">
                        <a16:creationId xmlns:a16="http://schemas.microsoft.com/office/drawing/2014/main" id="{E8D68E3B-0FD8-8D6C-BE6D-A77B6AA1DB00}"/>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Diamond 93">
                  <a:extLst>
                    <a:ext uri="{FF2B5EF4-FFF2-40B4-BE49-F238E27FC236}">
                      <a16:creationId xmlns:a16="http://schemas.microsoft.com/office/drawing/2014/main" id="{90D00FCA-A2F3-3160-924C-BD340C01D614}"/>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a:extLst>
                    <a:ext uri="{FF2B5EF4-FFF2-40B4-BE49-F238E27FC236}">
                      <a16:creationId xmlns:a16="http://schemas.microsoft.com/office/drawing/2014/main" id="{3AF41E6C-4F4B-2DCE-DFE7-D1B068A866CD}"/>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2F32D0F1-6FA9-32A2-ADFA-EFD0B121BC13}"/>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95E1671A-D09A-0477-225B-B81ECCCE6E38}"/>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37">
              <a:extLst>
                <a:ext uri="{FF2B5EF4-FFF2-40B4-BE49-F238E27FC236}">
                  <a16:creationId xmlns:a16="http://schemas.microsoft.com/office/drawing/2014/main" id="{DD9F5022-992A-8C5A-1959-0E3BBA81B9E4}"/>
                </a:ext>
              </a:extLst>
            </p:cNvPr>
            <p:cNvGrpSpPr/>
            <p:nvPr/>
          </p:nvGrpSpPr>
          <p:grpSpPr>
            <a:xfrm>
              <a:off x="1981200" y="4648200"/>
              <a:ext cx="1219200" cy="228600"/>
              <a:chOff x="4438482" y="3818965"/>
              <a:chExt cx="1706545" cy="1362635"/>
            </a:xfrm>
          </p:grpSpPr>
          <p:grpSp>
            <p:nvGrpSpPr>
              <p:cNvPr id="76" name="Group 26">
                <a:extLst>
                  <a:ext uri="{FF2B5EF4-FFF2-40B4-BE49-F238E27FC236}">
                    <a16:creationId xmlns:a16="http://schemas.microsoft.com/office/drawing/2014/main" id="{8968DA6E-07F6-4BB2-2B55-24AE202835E0}"/>
                  </a:ext>
                </a:extLst>
              </p:cNvPr>
              <p:cNvGrpSpPr/>
              <p:nvPr/>
            </p:nvGrpSpPr>
            <p:grpSpPr>
              <a:xfrm>
                <a:off x="4438482" y="4052314"/>
                <a:ext cx="536650" cy="863189"/>
                <a:chOff x="4438482" y="4052314"/>
                <a:chExt cx="536650" cy="863189"/>
              </a:xfrm>
            </p:grpSpPr>
            <p:sp>
              <p:nvSpPr>
                <p:cNvPr id="87" name="Chevron 53">
                  <a:extLst>
                    <a:ext uri="{FF2B5EF4-FFF2-40B4-BE49-F238E27FC236}">
                      <a16:creationId xmlns:a16="http://schemas.microsoft.com/office/drawing/2014/main" id="{D62924D1-0B3D-C13F-92BF-6C16BF02B9C4}"/>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54">
                  <a:extLst>
                    <a:ext uri="{FF2B5EF4-FFF2-40B4-BE49-F238E27FC236}">
                      <a16:creationId xmlns:a16="http://schemas.microsoft.com/office/drawing/2014/main" id="{17407DAD-AE23-0006-10C6-A06FD55BBC95}"/>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27">
                <a:extLst>
                  <a:ext uri="{FF2B5EF4-FFF2-40B4-BE49-F238E27FC236}">
                    <a16:creationId xmlns:a16="http://schemas.microsoft.com/office/drawing/2014/main" id="{61140A52-8875-0ED4-E32A-982D9953526A}"/>
                  </a:ext>
                </a:extLst>
              </p:cNvPr>
              <p:cNvGrpSpPr/>
              <p:nvPr/>
            </p:nvGrpSpPr>
            <p:grpSpPr>
              <a:xfrm>
                <a:off x="5025671" y="4043350"/>
                <a:ext cx="536650" cy="863189"/>
                <a:chOff x="4438482" y="4052314"/>
                <a:chExt cx="536650" cy="863189"/>
              </a:xfrm>
            </p:grpSpPr>
            <p:sp>
              <p:nvSpPr>
                <p:cNvPr id="85" name="Chevron 51">
                  <a:extLst>
                    <a:ext uri="{FF2B5EF4-FFF2-40B4-BE49-F238E27FC236}">
                      <a16:creationId xmlns:a16="http://schemas.microsoft.com/office/drawing/2014/main" id="{7D0DF8F6-4E10-A4E7-8C1E-D908488ABA90}"/>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52">
                  <a:extLst>
                    <a:ext uri="{FF2B5EF4-FFF2-40B4-BE49-F238E27FC236}">
                      <a16:creationId xmlns:a16="http://schemas.microsoft.com/office/drawing/2014/main" id="{0D2CA133-3B37-6C9B-635B-960F664E654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30">
                <a:extLst>
                  <a:ext uri="{FF2B5EF4-FFF2-40B4-BE49-F238E27FC236}">
                    <a16:creationId xmlns:a16="http://schemas.microsoft.com/office/drawing/2014/main" id="{07025DAD-2AC8-725E-DE0E-68F5D0B081F0}"/>
                  </a:ext>
                </a:extLst>
              </p:cNvPr>
              <p:cNvGrpSpPr/>
              <p:nvPr/>
            </p:nvGrpSpPr>
            <p:grpSpPr>
              <a:xfrm>
                <a:off x="5608377" y="4038867"/>
                <a:ext cx="536650" cy="863189"/>
                <a:chOff x="4438482" y="4052314"/>
                <a:chExt cx="536650" cy="863189"/>
              </a:xfrm>
            </p:grpSpPr>
            <p:sp>
              <p:nvSpPr>
                <p:cNvPr id="83" name="Chevron 49">
                  <a:extLst>
                    <a:ext uri="{FF2B5EF4-FFF2-40B4-BE49-F238E27FC236}">
                      <a16:creationId xmlns:a16="http://schemas.microsoft.com/office/drawing/2014/main" id="{0EF37784-6C15-D9FD-7062-1311FAD46B02}"/>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50">
                  <a:extLst>
                    <a:ext uri="{FF2B5EF4-FFF2-40B4-BE49-F238E27FC236}">
                      <a16:creationId xmlns:a16="http://schemas.microsoft.com/office/drawing/2014/main" id="{3ED524CD-6962-5D0E-BC04-094EB5AE0EEC}"/>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9" name="Diamond 78">
                <a:extLst>
                  <a:ext uri="{FF2B5EF4-FFF2-40B4-BE49-F238E27FC236}">
                    <a16:creationId xmlns:a16="http://schemas.microsoft.com/office/drawing/2014/main" id="{95EFCABC-2227-A502-37A6-76B1BAF6C38A}"/>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B97AD693-4C47-1F44-EBFC-3307413A53C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3574A1F4-A6B9-43A1-9AED-1644E8F723A9}"/>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DD7ED613-7E3D-CF3A-407A-361BCD9489F0}"/>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Diamond 74">
              <a:extLst>
                <a:ext uri="{FF2B5EF4-FFF2-40B4-BE49-F238E27FC236}">
                  <a16:creationId xmlns:a16="http://schemas.microsoft.com/office/drawing/2014/main" id="{98F2E4D1-F103-E05E-A512-1CF64C1707AD}"/>
                </a:ext>
              </a:extLst>
            </p:cNvPr>
            <p:cNvSpPr/>
            <p:nvPr/>
          </p:nvSpPr>
          <p:spPr>
            <a:xfrm>
              <a:off x="2421457" y="3767675"/>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98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80">
                                          <p:stCondLst>
                                            <p:cond delay="0"/>
                                          </p:stCondLst>
                                        </p:cTn>
                                        <p:tgtEl>
                                          <p:spTgt spid="40"/>
                                        </p:tgtEl>
                                      </p:cBhvr>
                                    </p:animEffect>
                                    <p:anim calcmode="lin" valueType="num">
                                      <p:cBhvr>
                                        <p:cTn id="1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5" dur="26">
                                          <p:stCondLst>
                                            <p:cond delay="650"/>
                                          </p:stCondLst>
                                        </p:cTn>
                                        <p:tgtEl>
                                          <p:spTgt spid="40"/>
                                        </p:tgtEl>
                                      </p:cBhvr>
                                      <p:to x="100000" y="60000"/>
                                    </p:animScale>
                                    <p:animScale>
                                      <p:cBhvr>
                                        <p:cTn id="16" dur="166" decel="50000">
                                          <p:stCondLst>
                                            <p:cond delay="676"/>
                                          </p:stCondLst>
                                        </p:cTn>
                                        <p:tgtEl>
                                          <p:spTgt spid="40"/>
                                        </p:tgtEl>
                                      </p:cBhvr>
                                      <p:to x="100000" y="100000"/>
                                    </p:animScale>
                                    <p:animScale>
                                      <p:cBhvr>
                                        <p:cTn id="17" dur="26">
                                          <p:stCondLst>
                                            <p:cond delay="1312"/>
                                          </p:stCondLst>
                                        </p:cTn>
                                        <p:tgtEl>
                                          <p:spTgt spid="40"/>
                                        </p:tgtEl>
                                      </p:cBhvr>
                                      <p:to x="100000" y="80000"/>
                                    </p:animScale>
                                    <p:animScale>
                                      <p:cBhvr>
                                        <p:cTn id="18" dur="166" decel="50000">
                                          <p:stCondLst>
                                            <p:cond delay="1338"/>
                                          </p:stCondLst>
                                        </p:cTn>
                                        <p:tgtEl>
                                          <p:spTgt spid="40"/>
                                        </p:tgtEl>
                                      </p:cBhvr>
                                      <p:to x="100000" y="100000"/>
                                    </p:animScale>
                                    <p:animScale>
                                      <p:cBhvr>
                                        <p:cTn id="19" dur="26">
                                          <p:stCondLst>
                                            <p:cond delay="1642"/>
                                          </p:stCondLst>
                                        </p:cTn>
                                        <p:tgtEl>
                                          <p:spTgt spid="40"/>
                                        </p:tgtEl>
                                      </p:cBhvr>
                                      <p:to x="100000" y="90000"/>
                                    </p:animScale>
                                    <p:animScale>
                                      <p:cBhvr>
                                        <p:cTn id="20" dur="166" decel="50000">
                                          <p:stCondLst>
                                            <p:cond delay="1668"/>
                                          </p:stCondLst>
                                        </p:cTn>
                                        <p:tgtEl>
                                          <p:spTgt spid="40"/>
                                        </p:tgtEl>
                                      </p:cBhvr>
                                      <p:to x="100000" y="100000"/>
                                    </p:animScale>
                                    <p:animScale>
                                      <p:cBhvr>
                                        <p:cTn id="21" dur="26">
                                          <p:stCondLst>
                                            <p:cond delay="1808"/>
                                          </p:stCondLst>
                                        </p:cTn>
                                        <p:tgtEl>
                                          <p:spTgt spid="40"/>
                                        </p:tgtEl>
                                      </p:cBhvr>
                                      <p:to x="100000" y="95000"/>
                                    </p:animScale>
                                    <p:animScale>
                                      <p:cBhvr>
                                        <p:cTn id="22" dur="166" decel="50000">
                                          <p:stCondLst>
                                            <p:cond delay="1834"/>
                                          </p:stCondLst>
                                        </p:cTn>
                                        <p:tgtEl>
                                          <p:spTgt spid="4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D068B4-C247-44C7-B4BD-8C01D7BB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10D06C5E-E22D-4686-83B5-4323A69950E0}"/>
              </a:ext>
            </a:extLst>
          </p:cNvPr>
          <p:cNvSpPr txBox="1"/>
          <p:nvPr/>
        </p:nvSpPr>
        <p:spPr>
          <a:xfrm>
            <a:off x="344032" y="208230"/>
            <a:ext cx="9795849" cy="120032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Robert Millet (</a:t>
            </a:r>
            <a:r>
              <a:rPr lang="en-US" i="1" dirty="0">
                <a:solidFill>
                  <a:schemeClr val="bg1"/>
                </a:solidFill>
              </a:rPr>
              <a:t>The Second Coming of Christ: Questions &amp; Answers</a:t>
            </a:r>
            <a:endParaRPr lang="en-US" dirty="0">
              <a:solidFill>
                <a:schemeClr val="bg1"/>
              </a:solidFill>
            </a:endParaRPr>
          </a:p>
          <a:p>
            <a:endParaRPr lang="en-US" dirty="0">
              <a:solidFill>
                <a:schemeClr val="bg1"/>
              </a:solidFill>
            </a:endParaRPr>
          </a:p>
        </p:txBody>
      </p:sp>
      <p:sp>
        <p:nvSpPr>
          <p:cNvPr id="10" name="Footer Placeholder 14">
            <a:extLst>
              <a:ext uri="{FF2B5EF4-FFF2-40B4-BE49-F238E27FC236}">
                <a16:creationId xmlns:a16="http://schemas.microsoft.com/office/drawing/2014/main" id="{00ED68D9-3ABF-405A-B1CB-BF8B3A9CE9F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2222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89847" y="125505"/>
          <a:ext cx="8763000" cy="6564630"/>
        </p:xfrm>
        <a:graphic>
          <a:graphicData uri="http://schemas.openxmlformats.org/drawingml/2006/table">
            <a:tbl>
              <a:tblPr firstRow="1" bandRow="1">
                <a:tableStyleId>{5940675A-B579-460E-94D1-54222C63F5DA}</a:tableStyleId>
              </a:tblPr>
              <a:tblGrid>
                <a:gridCol w="4819650">
                  <a:extLst>
                    <a:ext uri="{9D8B030D-6E8A-4147-A177-3AD203B41FA5}">
                      <a16:colId xmlns:a16="http://schemas.microsoft.com/office/drawing/2014/main" val="20000"/>
                    </a:ext>
                  </a:extLst>
                </a:gridCol>
                <a:gridCol w="1723390">
                  <a:extLst>
                    <a:ext uri="{9D8B030D-6E8A-4147-A177-3AD203B41FA5}">
                      <a16:colId xmlns:a16="http://schemas.microsoft.com/office/drawing/2014/main" val="20001"/>
                    </a:ext>
                  </a:extLst>
                </a:gridCol>
                <a:gridCol w="2219960">
                  <a:extLst>
                    <a:ext uri="{9D8B030D-6E8A-4147-A177-3AD203B41FA5}">
                      <a16:colId xmlns:a16="http://schemas.microsoft.com/office/drawing/2014/main" val="20002"/>
                    </a:ext>
                  </a:extLst>
                </a:gridCol>
              </a:tblGrid>
              <a:tr h="453614">
                <a:tc>
                  <a:txBody>
                    <a:bodyPr/>
                    <a:lstStyle/>
                    <a:p>
                      <a:r>
                        <a:rPr lang="en-US" sz="1600" b="1" dirty="0"/>
                        <a:t>The Birth of Jesus Christ</a:t>
                      </a:r>
                    </a:p>
                  </a:txBody>
                  <a:tcPr/>
                </a:tc>
                <a:tc>
                  <a:txBody>
                    <a:bodyPr/>
                    <a:lstStyle/>
                    <a:p>
                      <a:r>
                        <a:rPr lang="en-US" sz="1600" b="1" dirty="0"/>
                        <a:t>Samuel Prophecies</a:t>
                      </a:r>
                    </a:p>
                  </a:txBody>
                  <a:tcPr/>
                </a:tc>
                <a:tc>
                  <a:txBody>
                    <a:bodyPr/>
                    <a:lstStyle/>
                    <a:p>
                      <a:r>
                        <a:rPr lang="en-US" sz="1600" b="1" dirty="0"/>
                        <a:t>The Fulfillment</a:t>
                      </a:r>
                    </a:p>
                  </a:txBody>
                  <a:tcPr/>
                </a:tc>
                <a:extLst>
                  <a:ext uri="{0D108BD9-81ED-4DB2-BD59-A6C34878D82A}">
                    <a16:rowId xmlns:a16="http://schemas.microsoft.com/office/drawing/2014/main" val="10000"/>
                  </a:ext>
                </a:extLst>
              </a:tr>
              <a:tr h="457200">
                <a:tc>
                  <a:txBody>
                    <a:bodyPr/>
                    <a:lstStyle/>
                    <a:p>
                      <a:r>
                        <a:rPr lang="en-US" sz="1600" dirty="0"/>
                        <a:t>1. Christ to be born in five years</a:t>
                      </a:r>
                    </a:p>
                  </a:txBody>
                  <a:tcPr/>
                </a:tc>
                <a:tc>
                  <a:txBody>
                    <a:bodyPr/>
                    <a:lstStyle/>
                    <a:p>
                      <a:r>
                        <a:rPr lang="en-US" sz="1600" dirty="0"/>
                        <a:t>Helaman 14:2</a:t>
                      </a:r>
                    </a:p>
                  </a:txBody>
                  <a:tcPr/>
                </a:tc>
                <a:tc>
                  <a:txBody>
                    <a:bodyPr/>
                    <a:lstStyle/>
                    <a:p>
                      <a:r>
                        <a:rPr lang="en-US" sz="1600" dirty="0"/>
                        <a:t>3 Nephi 1:13</a:t>
                      </a:r>
                    </a:p>
                  </a:txBody>
                  <a:tcPr/>
                </a:tc>
                <a:extLst>
                  <a:ext uri="{0D108BD9-81ED-4DB2-BD59-A6C34878D82A}">
                    <a16:rowId xmlns:a16="http://schemas.microsoft.com/office/drawing/2014/main" val="10001"/>
                  </a:ext>
                </a:extLst>
              </a:tr>
              <a:tr h="457200">
                <a:tc>
                  <a:txBody>
                    <a:bodyPr/>
                    <a:lstStyle/>
                    <a:p>
                      <a:r>
                        <a:rPr lang="en-US" sz="1600" dirty="0"/>
                        <a:t>2. No darkness for two day</a:t>
                      </a:r>
                    </a:p>
                  </a:txBody>
                  <a:tcPr/>
                </a:tc>
                <a:tc>
                  <a:txBody>
                    <a:bodyPr/>
                    <a:lstStyle/>
                    <a:p>
                      <a:r>
                        <a:rPr lang="en-US" sz="1600" dirty="0"/>
                        <a:t>Helaman 14:3-4</a:t>
                      </a:r>
                    </a:p>
                  </a:txBody>
                  <a:tcPr/>
                </a:tc>
                <a:tc>
                  <a:txBody>
                    <a:bodyPr/>
                    <a:lstStyle/>
                    <a:p>
                      <a:r>
                        <a:rPr lang="en-US" sz="1600" dirty="0"/>
                        <a:t>3 Nephi 1:15</a:t>
                      </a:r>
                    </a:p>
                  </a:txBody>
                  <a:tcPr/>
                </a:tc>
                <a:extLst>
                  <a:ext uri="{0D108BD9-81ED-4DB2-BD59-A6C34878D82A}">
                    <a16:rowId xmlns:a16="http://schemas.microsoft.com/office/drawing/2014/main" val="10002"/>
                  </a:ext>
                </a:extLst>
              </a:tr>
              <a:tr h="457200">
                <a:tc>
                  <a:txBody>
                    <a:bodyPr/>
                    <a:lstStyle/>
                    <a:p>
                      <a:r>
                        <a:rPr lang="en-US" sz="1600" dirty="0"/>
                        <a:t>3. A new star to arise</a:t>
                      </a:r>
                    </a:p>
                  </a:txBody>
                  <a:tcPr/>
                </a:tc>
                <a:tc>
                  <a:txBody>
                    <a:bodyPr/>
                    <a:lstStyle/>
                    <a:p>
                      <a:r>
                        <a:rPr lang="en-US" sz="1600" dirty="0"/>
                        <a:t>Helaman 14:5</a:t>
                      </a:r>
                    </a:p>
                  </a:txBody>
                  <a:tcPr/>
                </a:tc>
                <a:tc>
                  <a:txBody>
                    <a:bodyPr/>
                    <a:lstStyle/>
                    <a:p>
                      <a:r>
                        <a:rPr lang="en-US" sz="1600" dirty="0"/>
                        <a:t>3 Nephi 1:21</a:t>
                      </a:r>
                    </a:p>
                  </a:txBody>
                  <a:tcPr/>
                </a:tc>
                <a:extLst>
                  <a:ext uri="{0D108BD9-81ED-4DB2-BD59-A6C34878D82A}">
                    <a16:rowId xmlns:a16="http://schemas.microsoft.com/office/drawing/2014/main" val="10003"/>
                  </a:ext>
                </a:extLst>
              </a:tr>
              <a:tr h="990600">
                <a:tc>
                  <a:txBody>
                    <a:bodyPr/>
                    <a:lstStyle/>
                    <a:p>
                      <a:r>
                        <a:rPr lang="en-US" sz="1600" dirty="0"/>
                        <a:t>4. Other signs</a:t>
                      </a:r>
                    </a:p>
                    <a:p>
                      <a:r>
                        <a:rPr lang="en-US" sz="1600" dirty="0"/>
                        <a:t>     a. Many signs and wonders in heaven</a:t>
                      </a:r>
                    </a:p>
                    <a:p>
                      <a:r>
                        <a:rPr lang="en-US" sz="1600" dirty="0"/>
                        <a:t>     b.</a:t>
                      </a:r>
                      <a:r>
                        <a:rPr lang="en-US" sz="1600" baseline="0" dirty="0"/>
                        <a:t> People to fall to the earth</a:t>
                      </a:r>
                      <a:endParaRPr lang="en-US" sz="1600" dirty="0"/>
                    </a:p>
                    <a:p>
                      <a:endParaRPr lang="en-US" sz="1600" dirty="0"/>
                    </a:p>
                  </a:txBody>
                  <a:tcPr/>
                </a:tc>
                <a:tc>
                  <a:txBody>
                    <a:bodyPr/>
                    <a:lstStyle/>
                    <a:p>
                      <a:endParaRPr lang="en-US" sz="1600" baseline="0" dirty="0"/>
                    </a:p>
                    <a:p>
                      <a:r>
                        <a:rPr lang="en-US" sz="1600" baseline="0" dirty="0"/>
                        <a:t>Helaman 14:6 </a:t>
                      </a:r>
                    </a:p>
                    <a:p>
                      <a:r>
                        <a:rPr lang="en-US" sz="1600" baseline="0" dirty="0"/>
                        <a:t>Helaman 14:7                            </a:t>
                      </a:r>
                      <a:endParaRPr lang="en-US" sz="1600" dirty="0"/>
                    </a:p>
                  </a:txBody>
                  <a:tcPr/>
                </a:tc>
                <a:tc>
                  <a:txBody>
                    <a:bodyPr/>
                    <a:lstStyle/>
                    <a:p>
                      <a:endParaRPr lang="en-US" sz="1600" dirty="0"/>
                    </a:p>
                    <a:p>
                      <a:r>
                        <a:rPr lang="en-US" sz="1600" dirty="0"/>
                        <a:t>No mention</a:t>
                      </a:r>
                    </a:p>
                  </a:txBody>
                  <a:tcPr/>
                </a:tc>
                <a:extLst>
                  <a:ext uri="{0D108BD9-81ED-4DB2-BD59-A6C34878D82A}">
                    <a16:rowId xmlns:a16="http://schemas.microsoft.com/office/drawing/2014/main" val="10004"/>
                  </a:ext>
                </a:extLst>
              </a:tr>
              <a:tr h="411480">
                <a:tc>
                  <a:txBody>
                    <a:bodyPr/>
                    <a:lstStyle/>
                    <a:p>
                      <a:r>
                        <a:rPr lang="en-US" sz="1600" b="1" dirty="0"/>
                        <a:t>The</a:t>
                      </a:r>
                      <a:r>
                        <a:rPr lang="en-US" sz="1600" b="1" baseline="0" dirty="0"/>
                        <a:t> Death of the Lord</a:t>
                      </a:r>
                      <a:endParaRPr lang="en-US" sz="1600" b="1"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5"/>
                  </a:ext>
                </a:extLst>
              </a:tr>
              <a:tr h="790575">
                <a:tc>
                  <a:txBody>
                    <a:bodyPr/>
                    <a:lstStyle/>
                    <a:p>
                      <a:r>
                        <a:rPr lang="en-US" sz="1600" dirty="0"/>
                        <a:t>1. Sun to be darkened, moon and stars not to give light for three days</a:t>
                      </a:r>
                    </a:p>
                  </a:txBody>
                  <a:tcPr/>
                </a:tc>
                <a:tc>
                  <a:txBody>
                    <a:bodyPr/>
                    <a:lstStyle/>
                    <a:p>
                      <a:r>
                        <a:rPr lang="en-US" sz="1600" dirty="0"/>
                        <a:t>Helaman 14:20, 27</a:t>
                      </a:r>
                    </a:p>
                  </a:txBody>
                  <a:tcPr/>
                </a:tc>
                <a:tc>
                  <a:txBody>
                    <a:bodyPr/>
                    <a:lstStyle/>
                    <a:p>
                      <a:r>
                        <a:rPr lang="en-US" sz="1600" dirty="0"/>
                        <a:t>3 Nephi 8:19-23</a:t>
                      </a:r>
                    </a:p>
                  </a:txBody>
                  <a:tcPr/>
                </a:tc>
                <a:extLst>
                  <a:ext uri="{0D108BD9-81ED-4DB2-BD59-A6C34878D82A}">
                    <a16:rowId xmlns:a16="http://schemas.microsoft.com/office/drawing/2014/main" val="10006"/>
                  </a:ext>
                </a:extLst>
              </a:tr>
              <a:tr h="1541145">
                <a:tc>
                  <a:txBody>
                    <a:bodyPr/>
                    <a:lstStyle/>
                    <a:p>
                      <a:r>
                        <a:rPr lang="en-US" sz="1600" dirty="0"/>
                        <a:t>2. Signs of the earth</a:t>
                      </a:r>
                    </a:p>
                    <a:p>
                      <a:r>
                        <a:rPr lang="en-US" sz="1600" dirty="0"/>
                        <a:t>     a. </a:t>
                      </a:r>
                      <a:r>
                        <a:rPr lang="en-US" sz="1600" dirty="0" err="1"/>
                        <a:t>Thunderings</a:t>
                      </a:r>
                      <a:r>
                        <a:rPr lang="en-US" sz="1600" dirty="0"/>
                        <a:t>, </a:t>
                      </a:r>
                      <a:r>
                        <a:rPr lang="en-US" sz="1600" dirty="0" err="1"/>
                        <a:t>lightnings</a:t>
                      </a:r>
                      <a:r>
                        <a:rPr lang="en-US" sz="1600" dirty="0"/>
                        <a:t> for many hours</a:t>
                      </a:r>
                    </a:p>
                    <a:p>
                      <a:r>
                        <a:rPr lang="en-US" sz="1600" dirty="0"/>
                        <a:t>     b. Earth to shake and tremble and be broken up</a:t>
                      </a:r>
                    </a:p>
                    <a:p>
                      <a:r>
                        <a:rPr lang="en-US" sz="1600" dirty="0"/>
                        <a:t>     c. Tempests, mountains to be laid low, valleys raised</a:t>
                      </a:r>
                    </a:p>
                    <a:p>
                      <a:r>
                        <a:rPr lang="en-US" sz="1600" dirty="0"/>
                        <a:t>     d. Highways to be broken up, cities to become desolate</a:t>
                      </a:r>
                    </a:p>
                  </a:txBody>
                  <a:tcPr/>
                </a:tc>
                <a:tc>
                  <a:txBody>
                    <a:bodyPr/>
                    <a:lstStyle/>
                    <a:p>
                      <a:endParaRPr lang="en-US" sz="1600" dirty="0"/>
                    </a:p>
                    <a:p>
                      <a:r>
                        <a:rPr lang="en-US" sz="1600" dirty="0"/>
                        <a:t>Helaman 14:21</a:t>
                      </a:r>
                    </a:p>
                    <a:p>
                      <a:r>
                        <a:rPr lang="en-US" sz="1600" dirty="0"/>
                        <a:t>Helaman</a:t>
                      </a:r>
                      <a:r>
                        <a:rPr lang="en-US" sz="1600" baseline="0" dirty="0"/>
                        <a:t> 14:21-22</a:t>
                      </a:r>
                    </a:p>
                    <a:p>
                      <a:r>
                        <a:rPr lang="en-US" sz="1600" baseline="0" dirty="0"/>
                        <a:t>Helaman 14:23</a:t>
                      </a:r>
                    </a:p>
                    <a:p>
                      <a:r>
                        <a:rPr lang="en-US" sz="1600" baseline="0" dirty="0"/>
                        <a:t>Helaman 14:24</a:t>
                      </a:r>
                      <a:endParaRPr lang="en-US" sz="1600" dirty="0"/>
                    </a:p>
                  </a:txBody>
                  <a:tcPr/>
                </a:tc>
                <a:tc>
                  <a:txBody>
                    <a:bodyPr/>
                    <a:lstStyle/>
                    <a:p>
                      <a:endParaRPr lang="en-US" sz="1600" dirty="0"/>
                    </a:p>
                    <a:p>
                      <a:r>
                        <a:rPr lang="en-US" sz="1600" dirty="0"/>
                        <a:t>3 Nephi 8:6,7</a:t>
                      </a:r>
                    </a:p>
                    <a:p>
                      <a:r>
                        <a:rPr lang="en-US" sz="1600" dirty="0"/>
                        <a:t>3 Nephi 8:12, 17, 18</a:t>
                      </a:r>
                    </a:p>
                    <a:p>
                      <a:r>
                        <a:rPr lang="en-US" sz="1600" dirty="0"/>
                        <a:t>3 Nephi 8:5-6</a:t>
                      </a:r>
                    </a:p>
                    <a:p>
                      <a:r>
                        <a:rPr lang="en-US" sz="1600" dirty="0"/>
                        <a:t>3 Nephi 8:8-11, 13</a:t>
                      </a:r>
                    </a:p>
                  </a:txBody>
                  <a:tcPr/>
                </a:tc>
                <a:extLst>
                  <a:ext uri="{0D108BD9-81ED-4DB2-BD59-A6C34878D82A}">
                    <a16:rowId xmlns:a16="http://schemas.microsoft.com/office/drawing/2014/main" val="10007"/>
                  </a:ext>
                </a:extLst>
              </a:tr>
              <a:tr h="790575">
                <a:tc>
                  <a:txBody>
                    <a:bodyPr/>
                    <a:lstStyle/>
                    <a:p>
                      <a:r>
                        <a:rPr lang="en-US" sz="1600" dirty="0"/>
                        <a:t>3. Many graves to be opened and people resurrected, who shall appear</a:t>
                      </a:r>
                      <a:r>
                        <a:rPr lang="en-US" sz="1600" baseline="0" dirty="0"/>
                        <a:t> unto many</a:t>
                      </a:r>
                      <a:endParaRPr lang="en-US" sz="1600" dirty="0"/>
                    </a:p>
                  </a:txBody>
                  <a:tcPr/>
                </a:tc>
                <a:tc>
                  <a:txBody>
                    <a:bodyPr/>
                    <a:lstStyle/>
                    <a:p>
                      <a:r>
                        <a:rPr lang="en-US" sz="1600" dirty="0"/>
                        <a:t>Helaman 14:25</a:t>
                      </a:r>
                    </a:p>
                  </a:txBody>
                  <a:tcPr/>
                </a:tc>
                <a:tc>
                  <a:txBody>
                    <a:bodyPr/>
                    <a:lstStyle/>
                    <a:p>
                      <a:r>
                        <a:rPr lang="en-US" sz="1600" dirty="0"/>
                        <a:t>3 Nephi 23:9-14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2791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63434-2F06-4997-AB31-709F12B9F6CC}"/>
              </a:ext>
            </a:extLst>
          </p:cNvPr>
          <p:cNvSpPr/>
          <p:nvPr/>
        </p:nvSpPr>
        <p:spPr>
          <a:xfrm>
            <a:off x="0" y="0"/>
            <a:ext cx="6096000" cy="2862322"/>
          </a:xfrm>
          <a:prstGeom prst="rect">
            <a:avLst/>
          </a:prstGeom>
          <a:ln>
            <a:solidFill>
              <a:schemeClr val="tx1"/>
            </a:solidFill>
          </a:ln>
        </p:spPr>
        <p:txBody>
          <a:bodyPr>
            <a:spAutoFit/>
          </a:bodyPr>
          <a:lstStyle/>
          <a:p>
            <a:pPr marL="457200" algn="just"/>
            <a:r>
              <a:rPr lang="en-US" sz="1200" b="1" i="0" dirty="0">
                <a:solidFill>
                  <a:srgbClr val="444444"/>
                </a:solidFill>
                <a:effectLst/>
                <a:latin typeface="Roboto"/>
              </a:rPr>
              <a:t>Signs:</a:t>
            </a:r>
          </a:p>
          <a:p>
            <a:pPr marL="457200" algn="just"/>
            <a:r>
              <a:rPr lang="en-US" sz="1200" b="0" i="0" dirty="0">
                <a:solidFill>
                  <a:srgbClr val="444444"/>
                </a:solidFill>
                <a:effectLst/>
                <a:latin typeface="Roboto"/>
              </a:rPr>
              <a:t>"In listing the signs to attend the birth of Jesus, Samuel the Lamanite prophesied: 'There shall a new star arise, such an one as ye never have beheld.' (Hela. 14:5.) That this new star was seen by the whole Nephite nation at the actual time of the heavenly birth, is also recorded in the Book of Mormon. (3 Ne. 1:21.) There is, however, no comparable Messianic prophecy in the Bible as we now have it. The nearest allusion to such is found in the prophecy of Balaam who, speaking of Messiah himself, said: 'There shall come a Star out of Jacob, and a </a:t>
            </a:r>
            <a:r>
              <a:rPr lang="en-US" sz="1200" b="0" i="0" dirty="0" err="1">
                <a:solidFill>
                  <a:srgbClr val="444444"/>
                </a:solidFill>
                <a:effectLst/>
                <a:latin typeface="Roboto"/>
              </a:rPr>
              <a:t>Sceptre</a:t>
            </a:r>
            <a:r>
              <a:rPr lang="en-US" sz="1200" b="0" i="0" dirty="0">
                <a:solidFill>
                  <a:srgbClr val="444444"/>
                </a:solidFill>
                <a:effectLst/>
                <a:latin typeface="Roboto"/>
              </a:rPr>
              <a:t> shall rise out of Israel.' (Num. 24:17.)</a:t>
            </a:r>
          </a:p>
          <a:p>
            <a:pPr marL="457200" algn="just"/>
            <a:r>
              <a:rPr lang="en-US" sz="1200" b="0" i="0" dirty="0">
                <a:solidFill>
                  <a:srgbClr val="444444"/>
                </a:solidFill>
                <a:effectLst/>
                <a:latin typeface="Roboto"/>
              </a:rPr>
              <a:t>"But there can be little doubt that others besides the Nephites knew by revelation that great signs and wonders, including the rise of a new star, were to attend Messiah's birth. The language of the wise men, upon reaching Jerusalem, clearly assumes that the Jews were just as aware that a new star would bear record of the holy birth as they were that the birth itself should take place in Bethlehem." Bruce R. McConkie (</a:t>
            </a:r>
            <a:r>
              <a:rPr lang="en-US" sz="1200" b="0" i="1" dirty="0">
                <a:solidFill>
                  <a:srgbClr val="444444"/>
                </a:solidFill>
                <a:effectLst/>
                <a:latin typeface="Roboto"/>
              </a:rPr>
              <a:t>Doctrinal New Testament Commentary</a:t>
            </a:r>
            <a:r>
              <a:rPr lang="en-US" sz="1200" b="0" i="0" dirty="0">
                <a:solidFill>
                  <a:srgbClr val="444444"/>
                </a:solidFill>
                <a:effectLst/>
                <a:latin typeface="Roboto"/>
              </a:rPr>
              <a:t>, p. 103-4)</a:t>
            </a:r>
          </a:p>
        </p:txBody>
      </p:sp>
      <p:sp>
        <p:nvSpPr>
          <p:cNvPr id="5" name="Rectangle 4">
            <a:extLst>
              <a:ext uri="{FF2B5EF4-FFF2-40B4-BE49-F238E27FC236}">
                <a16:creationId xmlns:a16="http://schemas.microsoft.com/office/drawing/2014/main" id="{6658C0AC-7850-400F-8F70-195F5719DDD0}"/>
              </a:ext>
            </a:extLst>
          </p:cNvPr>
          <p:cNvSpPr/>
          <p:nvPr/>
        </p:nvSpPr>
        <p:spPr>
          <a:xfrm>
            <a:off x="0" y="2868440"/>
            <a:ext cx="6096000" cy="1015663"/>
          </a:xfrm>
          <a:prstGeom prst="rect">
            <a:avLst/>
          </a:prstGeom>
          <a:ln>
            <a:solidFill>
              <a:schemeClr val="tx1"/>
            </a:solidFill>
          </a:ln>
        </p:spPr>
        <p:txBody>
          <a:bodyPr>
            <a:spAutoFit/>
          </a:bodyPr>
          <a:lstStyle/>
          <a:p>
            <a:pPr fontAlgn="base"/>
            <a:r>
              <a:rPr lang="en-US" sz="1200" dirty="0"/>
              <a:t>“</a:t>
            </a:r>
            <a:r>
              <a:rPr lang="en-US" sz="1200" b="1" dirty="0"/>
              <a:t>Physical death</a:t>
            </a:r>
            <a:r>
              <a:rPr lang="en-US" sz="1200" dirty="0"/>
              <a:t> is the separation of the spirit from the physical body. Because of the Fall of Adam, all mankind will suffer physical death” (Earl C. Tingey, “The Great Plan of Happiness,”</a:t>
            </a:r>
            <a:r>
              <a:rPr lang="en-US" sz="1200" i="1" dirty="0"/>
              <a:t> Ensign</a:t>
            </a:r>
            <a:r>
              <a:rPr lang="en-US" sz="1200" dirty="0"/>
              <a:t> or </a:t>
            </a:r>
            <a:r>
              <a:rPr lang="en-US" sz="1200" i="1" dirty="0"/>
              <a:t>Liahona,</a:t>
            </a:r>
            <a:r>
              <a:rPr lang="en-US" sz="1200" dirty="0"/>
              <a:t> May 2006, 73).</a:t>
            </a:r>
          </a:p>
          <a:p>
            <a:pPr fontAlgn="base"/>
            <a:r>
              <a:rPr lang="en-US" sz="1200" i="1" dirty="0"/>
              <a:t>The first spiritual death.</a:t>
            </a:r>
            <a:r>
              <a:rPr lang="en-US" sz="1200" dirty="0"/>
              <a:t> Spiritual death is being “cut off from the presence of the Lord” (Alma 42:9).</a:t>
            </a:r>
          </a:p>
        </p:txBody>
      </p:sp>
      <p:sp>
        <p:nvSpPr>
          <p:cNvPr id="6" name="Rectangle 5">
            <a:extLst>
              <a:ext uri="{FF2B5EF4-FFF2-40B4-BE49-F238E27FC236}">
                <a16:creationId xmlns:a16="http://schemas.microsoft.com/office/drawing/2014/main" id="{E66F45F8-9003-47FB-BDAF-E0E1F7886D5F}"/>
              </a:ext>
            </a:extLst>
          </p:cNvPr>
          <p:cNvSpPr/>
          <p:nvPr/>
        </p:nvSpPr>
        <p:spPr>
          <a:xfrm>
            <a:off x="0" y="3889972"/>
            <a:ext cx="6096000" cy="1200329"/>
          </a:xfrm>
          <a:prstGeom prst="rect">
            <a:avLst/>
          </a:prstGeom>
          <a:ln>
            <a:solidFill>
              <a:schemeClr val="tx1"/>
            </a:solidFill>
          </a:ln>
        </p:spPr>
        <p:txBody>
          <a:bodyPr>
            <a:spAutoFit/>
          </a:bodyPr>
          <a:lstStyle/>
          <a:p>
            <a:pPr fontAlgn="base"/>
            <a:r>
              <a:rPr lang="en-US" sz="1200" b="1" dirty="0"/>
              <a:t>Spiritual Death:</a:t>
            </a:r>
          </a:p>
          <a:p>
            <a:pPr fontAlgn="base"/>
            <a:r>
              <a:rPr lang="en-US" sz="1200" dirty="0"/>
              <a:t>“Our first parents, Adam and Eve, disobeyed God. By eating the forbidden fruit, they became mortal. Consequently, they and all of their descendants became subject to both mortal and spiritual death (mortal death, the separation of body and spirit; and spiritual death, the separation of the spirit from the presence of God and death as pertaining to the things of the spirit)” (Spencer W. Kimball, “The True Way of Life and Salvation,” </a:t>
            </a:r>
            <a:r>
              <a:rPr lang="en-US" sz="1200" i="1" dirty="0"/>
              <a:t>Ensign,</a:t>
            </a:r>
            <a:r>
              <a:rPr lang="en-US" sz="1200" dirty="0"/>
              <a:t> May 1978, 6).</a:t>
            </a:r>
          </a:p>
        </p:txBody>
      </p:sp>
      <p:sp>
        <p:nvSpPr>
          <p:cNvPr id="7" name="Rectangle 6">
            <a:extLst>
              <a:ext uri="{FF2B5EF4-FFF2-40B4-BE49-F238E27FC236}">
                <a16:creationId xmlns:a16="http://schemas.microsoft.com/office/drawing/2014/main" id="{B9A9643C-322C-4FA8-BAC3-40A0DCE57C32}"/>
              </a:ext>
            </a:extLst>
          </p:cNvPr>
          <p:cNvSpPr/>
          <p:nvPr/>
        </p:nvSpPr>
        <p:spPr>
          <a:xfrm>
            <a:off x="6096000" y="0"/>
            <a:ext cx="6096000" cy="2862322"/>
          </a:xfrm>
          <a:prstGeom prst="rect">
            <a:avLst/>
          </a:prstGeom>
          <a:ln>
            <a:solidFill>
              <a:schemeClr val="tx1"/>
            </a:solidFill>
          </a:ln>
        </p:spPr>
        <p:txBody>
          <a:bodyPr>
            <a:spAutoFit/>
          </a:bodyPr>
          <a:lstStyle/>
          <a:p>
            <a:pPr fontAlgn="base"/>
            <a:r>
              <a:rPr lang="en-US" sz="1200" b="1" dirty="0"/>
              <a:t>Spiritual death </a:t>
            </a:r>
            <a:r>
              <a:rPr lang="en-US" sz="1200" dirty="0"/>
              <a:t>was introduced into the world by the Fall of Adam and Eve. As we are born into a fallen world, we inherit this condition—we are separated from the presence of God. Samuel the Lamanite referred to this condition as “the first death” (Helaman 14:16).</a:t>
            </a:r>
          </a:p>
          <a:p>
            <a:pPr fontAlgn="base"/>
            <a:r>
              <a:rPr lang="en-US" sz="1200" dirty="0"/>
              <a:t>Samuel the Lamanite taught that all of Heavenly Father’s children who lived in mortality will overcome physical death and the first spiritual death through the power of the Atonement of Jesus Christ (see Helaman 14:17). Many other scriptures also testify of this truth (see 2 Nephi 2:9–10; 9:15, 22, 38; Alma 11:43–44; 12:12–15, 24; 42:23; 3 Nephi 26:4–5).</a:t>
            </a:r>
          </a:p>
          <a:p>
            <a:pPr fontAlgn="base"/>
            <a:endParaRPr lang="en-US" sz="1200" dirty="0"/>
          </a:p>
          <a:p>
            <a:pPr fontAlgn="base"/>
            <a:r>
              <a:rPr lang="en-US" sz="1200" b="1" i="1" dirty="0"/>
              <a:t>The second spiritual death</a:t>
            </a:r>
            <a:r>
              <a:rPr lang="en-US" sz="1200" i="1" dirty="0"/>
              <a:t>.</a:t>
            </a:r>
            <a:r>
              <a:rPr lang="en-US" sz="1200" dirty="0"/>
              <a:t> The second death is an ultimate or final spiritual death—being cast out of God’s presence forever because of </a:t>
            </a:r>
            <a:r>
              <a:rPr lang="en-US" sz="1200" dirty="0" err="1"/>
              <a:t>unrepented</a:t>
            </a:r>
            <a:r>
              <a:rPr lang="en-US" sz="1200" dirty="0"/>
              <a:t> personal sin (see D&amp;C 76:37).</a:t>
            </a:r>
          </a:p>
          <a:p>
            <a:pPr fontAlgn="base"/>
            <a:r>
              <a:rPr lang="en-US" sz="1200" dirty="0"/>
              <a:t>The Savior has also provided help to overcome this second spiritual death. He suffered for our sins so He could offer us the opportunity to repent. But to those who do not repent, “there cometh upon them again a spiritual death, yea, a second death, for they are cut off again as to things pertaining to righteousness” (Helaman 14:18). This means that a person with unresolved sin cannot remain in God’s presence after he or she is brought back to Him for judgment.</a:t>
            </a:r>
          </a:p>
        </p:txBody>
      </p:sp>
    </p:spTree>
    <p:extLst>
      <p:ext uri="{BB962C8B-B14F-4D97-AF65-F5344CB8AC3E}">
        <p14:creationId xmlns:p14="http://schemas.microsoft.com/office/powerpoint/2010/main" val="3665323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444EC5-4565-4D39-AEA5-88E5FEEFBB8C}"/>
              </a:ext>
            </a:extLst>
          </p:cNvPr>
          <p:cNvGrpSpPr/>
          <p:nvPr/>
        </p:nvGrpSpPr>
        <p:grpSpPr>
          <a:xfrm>
            <a:off x="411935" y="288202"/>
            <a:ext cx="11042211" cy="6192571"/>
            <a:chOff x="411935" y="288202"/>
            <a:chExt cx="11042211" cy="6192571"/>
          </a:xfrm>
        </p:grpSpPr>
        <p:pic>
          <p:nvPicPr>
            <p:cNvPr id="4" name="Picture 3">
              <a:extLst>
                <a:ext uri="{FF2B5EF4-FFF2-40B4-BE49-F238E27FC236}">
                  <a16:creationId xmlns:a16="http://schemas.microsoft.com/office/drawing/2014/main" id="{C36E744A-5149-428F-AE15-39AF10E9C9B3}"/>
                </a:ext>
              </a:extLst>
            </p:cNvPr>
            <p:cNvPicPr>
              <a:picLocks noChangeAspect="1"/>
            </p:cNvPicPr>
            <p:nvPr/>
          </p:nvPicPr>
          <p:blipFill rotWithShape="1">
            <a:blip r:embed="rId2">
              <a:grayscl/>
            </a:blip>
            <a:srcRect l="29270" t="14279" r="29146" b="44533"/>
            <a:stretch/>
          </p:blipFill>
          <p:spPr>
            <a:xfrm>
              <a:off x="413444" y="289711"/>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BE8932C-5CDB-468A-982C-EA15297F45B7}"/>
                </a:ext>
              </a:extLst>
            </p:cNvPr>
            <p:cNvPicPr>
              <a:picLocks noChangeAspect="1"/>
            </p:cNvPicPr>
            <p:nvPr/>
          </p:nvPicPr>
          <p:blipFill rotWithShape="1">
            <a:blip r:embed="rId2">
              <a:grayscl/>
            </a:blip>
            <a:srcRect l="29270" t="14279" r="29146" b="44533"/>
            <a:stretch/>
          </p:blipFill>
          <p:spPr>
            <a:xfrm>
              <a:off x="5961710" y="288202"/>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C11A62F-37A7-41CA-8528-26BF0D41263D}"/>
                </a:ext>
              </a:extLst>
            </p:cNvPr>
            <p:cNvPicPr>
              <a:picLocks noChangeAspect="1"/>
            </p:cNvPicPr>
            <p:nvPr/>
          </p:nvPicPr>
          <p:blipFill rotWithShape="1">
            <a:blip r:embed="rId2">
              <a:grayscl/>
            </a:blip>
            <a:srcRect l="29270" t="14279" r="29146" b="44533"/>
            <a:stretch/>
          </p:blipFill>
          <p:spPr>
            <a:xfrm>
              <a:off x="411935" y="3411648"/>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733C2F0-FFE8-4C94-84AB-6FBCECFB10AF}"/>
                </a:ext>
              </a:extLst>
            </p:cNvPr>
            <p:cNvPicPr>
              <a:picLocks noChangeAspect="1"/>
            </p:cNvPicPr>
            <p:nvPr/>
          </p:nvPicPr>
          <p:blipFill rotWithShape="1">
            <a:blip r:embed="rId2">
              <a:grayscl/>
            </a:blip>
            <a:srcRect l="29270" t="14279" r="29146" b="44533"/>
            <a:stretch/>
          </p:blipFill>
          <p:spPr>
            <a:xfrm>
              <a:off x="5961709" y="3420701"/>
              <a:ext cx="5492436" cy="3060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9705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E204B6-B630-7587-8FCE-041285BFF858}"/>
              </a:ext>
            </a:extLst>
          </p:cNvPr>
          <p:cNvGrpSpPr/>
          <p:nvPr/>
        </p:nvGrpSpPr>
        <p:grpSpPr>
          <a:xfrm>
            <a:off x="0" y="-1"/>
            <a:ext cx="12192000" cy="6858001"/>
            <a:chOff x="0" y="-1"/>
            <a:chExt cx="12192000" cy="6858001"/>
          </a:xfrm>
        </p:grpSpPr>
        <p:pic>
          <p:nvPicPr>
            <p:cNvPr id="5" name="Picture 4">
              <a:extLst>
                <a:ext uri="{FF2B5EF4-FFF2-40B4-BE49-F238E27FC236}">
                  <a16:creationId xmlns:a16="http://schemas.microsoft.com/office/drawing/2014/main" id="{75BB0604-2218-641C-7C40-BABF4D54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6" name="Picture 5">
              <a:extLst>
                <a:ext uri="{FF2B5EF4-FFF2-40B4-BE49-F238E27FC236}">
                  <a16:creationId xmlns:a16="http://schemas.microsoft.com/office/drawing/2014/main" id="{CD68847F-F570-BBA2-4A0A-52453DBD5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7" name="TextBox 6">
            <a:extLst>
              <a:ext uri="{FF2B5EF4-FFF2-40B4-BE49-F238E27FC236}">
                <a16:creationId xmlns:a16="http://schemas.microsoft.com/office/drawing/2014/main" id="{B0B6230A-1E54-B1D8-EDBF-7CF4AE9E820B}"/>
              </a:ext>
            </a:extLst>
          </p:cNvPr>
          <p:cNvSpPr txBox="1"/>
          <p:nvPr/>
        </p:nvSpPr>
        <p:spPr>
          <a:xfrm>
            <a:off x="1828800" y="1"/>
            <a:ext cx="8610600" cy="2308324"/>
          </a:xfrm>
          <a:prstGeom prst="rect">
            <a:avLst/>
          </a:prstGeom>
          <a:noFill/>
        </p:spPr>
        <p:txBody>
          <a:bodyPr wrap="square" rtlCol="0">
            <a:spAutoFit/>
          </a:bodyPr>
          <a:lstStyle/>
          <a:p>
            <a:pPr algn="ctr"/>
            <a:r>
              <a:rPr lang="en-US" sz="4800" dirty="0">
                <a:solidFill>
                  <a:schemeClr val="bg1"/>
                </a:solidFill>
                <a:latin typeface="Tw Cen MT Condensed" pitchFamily="34" charset="0"/>
              </a:rPr>
              <a:t>Believe it or Not</a:t>
            </a:r>
          </a:p>
          <a:p>
            <a:pPr algn="ctr"/>
            <a:r>
              <a:rPr lang="en-US" sz="4800" dirty="0">
                <a:solidFill>
                  <a:schemeClr val="bg1"/>
                </a:solidFill>
                <a:latin typeface="Tw Cen MT Condensed" pitchFamily="34" charset="0"/>
              </a:rPr>
              <a:t>Samuel’s final Words</a:t>
            </a:r>
          </a:p>
          <a:p>
            <a:pPr algn="ctr"/>
            <a:r>
              <a:rPr lang="en-US" sz="4800" dirty="0">
                <a:solidFill>
                  <a:schemeClr val="bg1"/>
                </a:solidFill>
                <a:latin typeface="Tw Cen MT Condensed" pitchFamily="34" charset="0"/>
              </a:rPr>
              <a:t>Helaman 15-16</a:t>
            </a:r>
          </a:p>
        </p:txBody>
      </p:sp>
      <p:grpSp>
        <p:nvGrpSpPr>
          <p:cNvPr id="8" name="Group 7">
            <a:extLst>
              <a:ext uri="{FF2B5EF4-FFF2-40B4-BE49-F238E27FC236}">
                <a16:creationId xmlns:a16="http://schemas.microsoft.com/office/drawing/2014/main" id="{D4289C10-07D0-C9E8-1303-1A9963482162}"/>
              </a:ext>
            </a:extLst>
          </p:cNvPr>
          <p:cNvGrpSpPr/>
          <p:nvPr/>
        </p:nvGrpSpPr>
        <p:grpSpPr>
          <a:xfrm>
            <a:off x="8528638" y="1253090"/>
            <a:ext cx="2977914" cy="4586486"/>
            <a:chOff x="1196274" y="1828800"/>
            <a:chExt cx="2721133" cy="4191000"/>
          </a:xfrm>
        </p:grpSpPr>
        <p:sp>
          <p:nvSpPr>
            <p:cNvPr id="9" name="Oval 8">
              <a:extLst>
                <a:ext uri="{FF2B5EF4-FFF2-40B4-BE49-F238E27FC236}">
                  <a16:creationId xmlns:a16="http://schemas.microsoft.com/office/drawing/2014/main" id="{458E8587-24B2-1E3D-F5E9-AC04370B8072}"/>
                </a:ext>
              </a:extLst>
            </p:cNvPr>
            <p:cNvSpPr/>
            <p:nvPr/>
          </p:nvSpPr>
          <p:spPr>
            <a:xfrm>
              <a:off x="1905000" y="5644074"/>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1635FA-407B-87F7-69AB-56CF3D6CCEC9}"/>
                </a:ext>
              </a:extLst>
            </p:cNvPr>
            <p:cNvSpPr/>
            <p:nvPr/>
          </p:nvSpPr>
          <p:spPr>
            <a:xfrm>
              <a:off x="2743200" y="5644074"/>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10AE3F-3551-BDEF-E2DA-17A2E478D930}"/>
                </a:ext>
              </a:extLst>
            </p:cNvPr>
            <p:cNvSpPr/>
            <p:nvPr/>
          </p:nvSpPr>
          <p:spPr>
            <a:xfrm rot="20046727">
              <a:off x="3212557" y="2821522"/>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C14CA1-794F-8048-A62C-377B4D37F96C}"/>
                </a:ext>
              </a:extLst>
            </p:cNvPr>
            <p:cNvSpPr/>
            <p:nvPr/>
          </p:nvSpPr>
          <p:spPr>
            <a:xfrm rot="1204673">
              <a:off x="1196274" y="2829434"/>
              <a:ext cx="704850" cy="3414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F9C37C06-0978-12F8-76C3-720996770C47}"/>
                </a:ext>
              </a:extLst>
            </p:cNvPr>
            <p:cNvSpPr/>
            <p:nvPr/>
          </p:nvSpPr>
          <p:spPr>
            <a:xfrm rot="18602443">
              <a:off x="1662655" y="2771273"/>
              <a:ext cx="715537" cy="1083407"/>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21125A61-7681-E9E6-A316-1516C1C054E7}"/>
                </a:ext>
              </a:extLst>
            </p:cNvPr>
            <p:cNvSpPr/>
            <p:nvPr/>
          </p:nvSpPr>
          <p:spPr>
            <a:xfrm rot="3308327">
              <a:off x="2758282" y="2769300"/>
              <a:ext cx="715537" cy="980061"/>
            </a:xfrm>
            <a:prstGeom prst="flowChartManualOperation">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00122E24-470B-1A07-BB25-F07EF70C391B}"/>
                </a:ext>
              </a:extLst>
            </p:cNvPr>
            <p:cNvSpPr/>
            <p:nvPr/>
          </p:nvSpPr>
          <p:spPr>
            <a:xfrm>
              <a:off x="1981200" y="3048000"/>
              <a:ext cx="1219200" cy="1734670"/>
            </a:xfrm>
            <a:prstGeom prst="trapezoid">
              <a:avLst>
                <a:gd name="adj" fmla="val 23562"/>
              </a:avLst>
            </a:prstGeom>
            <a:solidFill>
              <a:srgbClr val="D4BF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a:extLst>
                <a:ext uri="{FF2B5EF4-FFF2-40B4-BE49-F238E27FC236}">
                  <a16:creationId xmlns:a16="http://schemas.microsoft.com/office/drawing/2014/main" id="{FFDB21BA-6C04-E21F-A5BA-74EE80AD2883}"/>
                </a:ext>
              </a:extLst>
            </p:cNvPr>
            <p:cNvSpPr/>
            <p:nvPr/>
          </p:nvSpPr>
          <p:spPr>
            <a:xfrm rot="11545809">
              <a:off x="1890674" y="4793001"/>
              <a:ext cx="772039"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A6214A18-C169-01FD-A72C-15613F0869A1}"/>
                </a:ext>
              </a:extLst>
            </p:cNvPr>
            <p:cNvSpPr/>
            <p:nvPr/>
          </p:nvSpPr>
          <p:spPr>
            <a:xfrm rot="10196762">
              <a:off x="2551884" y="4783896"/>
              <a:ext cx="722931" cy="991265"/>
            </a:xfrm>
            <a:prstGeom prst="flowChartManualOperation">
              <a:avLst/>
            </a:prstGeom>
            <a:solidFill>
              <a:srgbClr val="E2C8A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evron 17">
              <a:extLst>
                <a:ext uri="{FF2B5EF4-FFF2-40B4-BE49-F238E27FC236}">
                  <a16:creationId xmlns:a16="http://schemas.microsoft.com/office/drawing/2014/main" id="{ABA25055-BF41-2607-2822-16B5280DE123}"/>
                </a:ext>
              </a:extLst>
            </p:cNvPr>
            <p:cNvSpPr/>
            <p:nvPr/>
          </p:nvSpPr>
          <p:spPr>
            <a:xfrm rot="5400000">
              <a:off x="2211044" y="3150174"/>
              <a:ext cx="715537" cy="649940"/>
            </a:xfrm>
            <a:prstGeom prst="chevron">
              <a:avLst>
                <a:gd name="adj" fmla="val 914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a:extLst>
                <a:ext uri="{FF2B5EF4-FFF2-40B4-BE49-F238E27FC236}">
                  <a16:creationId xmlns:a16="http://schemas.microsoft.com/office/drawing/2014/main" id="{A5167BE7-7CA8-22DE-EDED-7ADF71EB6A48}"/>
                </a:ext>
              </a:extLst>
            </p:cNvPr>
            <p:cNvSpPr/>
            <p:nvPr/>
          </p:nvSpPr>
          <p:spPr>
            <a:xfrm rot="10800000">
              <a:off x="2268070" y="2922494"/>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E88321-A296-7A38-A954-036DF1DA6918}"/>
                </a:ext>
              </a:extLst>
            </p:cNvPr>
            <p:cNvSpPr/>
            <p:nvPr/>
          </p:nvSpPr>
          <p:spPr>
            <a:xfrm>
              <a:off x="2112169" y="1931020"/>
              <a:ext cx="881063" cy="14310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612B09F0-ABE7-4583-88E2-204A63565532}"/>
                </a:ext>
              </a:extLst>
            </p:cNvPr>
            <p:cNvSpPr/>
            <p:nvPr/>
          </p:nvSpPr>
          <p:spPr>
            <a:xfrm rot="18173890">
              <a:off x="1666402"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4EC4A0EB-6740-92E4-5811-4F34028E07A3}"/>
                </a:ext>
              </a:extLst>
            </p:cNvPr>
            <p:cNvSpPr/>
            <p:nvPr/>
          </p:nvSpPr>
          <p:spPr>
            <a:xfrm rot="3426110" flipH="1">
              <a:off x="2635570" y="228722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F1F53C83-53D8-6313-6163-B5B87A4E9B16}"/>
                </a:ext>
              </a:extLst>
            </p:cNvPr>
            <p:cNvSpPr/>
            <p:nvPr/>
          </p:nvSpPr>
          <p:spPr>
            <a:xfrm>
              <a:off x="2024063" y="182880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62BF627B-A2F6-9634-4042-E680C83D6934}"/>
                </a:ext>
              </a:extLst>
            </p:cNvPr>
            <p:cNvSpPr/>
            <p:nvPr/>
          </p:nvSpPr>
          <p:spPr>
            <a:xfrm>
              <a:off x="1981200" y="4648200"/>
              <a:ext cx="1233488" cy="204439"/>
            </a:xfrm>
            <a:prstGeom prst="roundRect">
              <a:avLst>
                <a:gd name="adj" fmla="val 2176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8851B2F-24FD-E1F9-1B60-841EC2170915}"/>
                </a:ext>
              </a:extLst>
            </p:cNvPr>
            <p:cNvGrpSpPr/>
            <p:nvPr/>
          </p:nvGrpSpPr>
          <p:grpSpPr>
            <a:xfrm>
              <a:off x="1905000" y="2133600"/>
              <a:ext cx="1295400" cy="228600"/>
              <a:chOff x="4267200" y="3733800"/>
              <a:chExt cx="1981200" cy="1524000"/>
            </a:xfrm>
          </p:grpSpPr>
          <p:sp>
            <p:nvSpPr>
              <p:cNvPr id="41" name="Rectangle 40">
                <a:extLst>
                  <a:ext uri="{FF2B5EF4-FFF2-40B4-BE49-F238E27FC236}">
                    <a16:creationId xmlns:a16="http://schemas.microsoft.com/office/drawing/2014/main" id="{35197101-4913-B177-F4E8-440174E7CEE4}"/>
                  </a:ext>
                </a:extLst>
              </p:cNvPr>
              <p:cNvSpPr/>
              <p:nvPr/>
            </p:nvSpPr>
            <p:spPr>
              <a:xfrm>
                <a:off x="4267200" y="3733800"/>
                <a:ext cx="1981200" cy="15240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77433E0-8A22-0ADA-C258-BB0706F6052F}"/>
                  </a:ext>
                </a:extLst>
              </p:cNvPr>
              <p:cNvGrpSpPr/>
              <p:nvPr/>
            </p:nvGrpSpPr>
            <p:grpSpPr>
              <a:xfrm>
                <a:off x="4438482" y="3818965"/>
                <a:ext cx="1706545" cy="1362635"/>
                <a:chOff x="4438482" y="3818965"/>
                <a:chExt cx="1706545" cy="1362635"/>
              </a:xfrm>
            </p:grpSpPr>
            <p:grpSp>
              <p:nvGrpSpPr>
                <p:cNvPr id="43" name="Group 42">
                  <a:extLst>
                    <a:ext uri="{FF2B5EF4-FFF2-40B4-BE49-F238E27FC236}">
                      <a16:creationId xmlns:a16="http://schemas.microsoft.com/office/drawing/2014/main" id="{384D9538-C5D7-AFC4-CFCA-06AF3A3F3F89}"/>
                    </a:ext>
                  </a:extLst>
                </p:cNvPr>
                <p:cNvGrpSpPr/>
                <p:nvPr/>
              </p:nvGrpSpPr>
              <p:grpSpPr>
                <a:xfrm>
                  <a:off x="4438482" y="4052314"/>
                  <a:ext cx="536650" cy="863189"/>
                  <a:chOff x="4438482" y="4052314"/>
                  <a:chExt cx="536650" cy="863189"/>
                </a:xfrm>
              </p:grpSpPr>
              <p:sp>
                <p:nvSpPr>
                  <p:cNvPr id="54" name="Chevron 24">
                    <a:extLst>
                      <a:ext uri="{FF2B5EF4-FFF2-40B4-BE49-F238E27FC236}">
                        <a16:creationId xmlns:a16="http://schemas.microsoft.com/office/drawing/2014/main" id="{CCFC293A-127B-4BAA-CBCF-8AFFD7D34EC2}"/>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25">
                    <a:extLst>
                      <a:ext uri="{FF2B5EF4-FFF2-40B4-BE49-F238E27FC236}">
                        <a16:creationId xmlns:a16="http://schemas.microsoft.com/office/drawing/2014/main" id="{7A2AB92F-27DD-A187-2E38-FB2CE2A3400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a:extLst>
                    <a:ext uri="{FF2B5EF4-FFF2-40B4-BE49-F238E27FC236}">
                      <a16:creationId xmlns:a16="http://schemas.microsoft.com/office/drawing/2014/main" id="{2F402DE2-1022-90EC-2AAC-57517298FBBC}"/>
                    </a:ext>
                  </a:extLst>
                </p:cNvPr>
                <p:cNvGrpSpPr/>
                <p:nvPr/>
              </p:nvGrpSpPr>
              <p:grpSpPr>
                <a:xfrm>
                  <a:off x="5025671" y="4043350"/>
                  <a:ext cx="536650" cy="863189"/>
                  <a:chOff x="4438482" y="4052314"/>
                  <a:chExt cx="536650" cy="863189"/>
                </a:xfrm>
              </p:grpSpPr>
              <p:sp>
                <p:nvSpPr>
                  <p:cNvPr id="52" name="Chevron 28">
                    <a:extLst>
                      <a:ext uri="{FF2B5EF4-FFF2-40B4-BE49-F238E27FC236}">
                        <a16:creationId xmlns:a16="http://schemas.microsoft.com/office/drawing/2014/main" id="{DC8C18C9-841A-B96B-1D72-4995878185AA}"/>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29">
                    <a:extLst>
                      <a:ext uri="{FF2B5EF4-FFF2-40B4-BE49-F238E27FC236}">
                        <a16:creationId xmlns:a16="http://schemas.microsoft.com/office/drawing/2014/main" id="{DF10E63A-2A61-AAB0-B095-42E116F2296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a:extLst>
                    <a:ext uri="{FF2B5EF4-FFF2-40B4-BE49-F238E27FC236}">
                      <a16:creationId xmlns:a16="http://schemas.microsoft.com/office/drawing/2014/main" id="{874237F4-2D88-AD99-C709-99B0C6E35241}"/>
                    </a:ext>
                  </a:extLst>
                </p:cNvPr>
                <p:cNvGrpSpPr/>
                <p:nvPr/>
              </p:nvGrpSpPr>
              <p:grpSpPr>
                <a:xfrm>
                  <a:off x="5608377" y="4038867"/>
                  <a:ext cx="536650" cy="863189"/>
                  <a:chOff x="4438482" y="4052314"/>
                  <a:chExt cx="536650" cy="863189"/>
                </a:xfrm>
              </p:grpSpPr>
              <p:sp>
                <p:nvSpPr>
                  <p:cNvPr id="50" name="Chevron 31">
                    <a:extLst>
                      <a:ext uri="{FF2B5EF4-FFF2-40B4-BE49-F238E27FC236}">
                        <a16:creationId xmlns:a16="http://schemas.microsoft.com/office/drawing/2014/main" id="{71646A8B-63E2-1FB3-24D7-F4CA4E6AB3CD}"/>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32">
                    <a:extLst>
                      <a:ext uri="{FF2B5EF4-FFF2-40B4-BE49-F238E27FC236}">
                        <a16:creationId xmlns:a16="http://schemas.microsoft.com/office/drawing/2014/main" id="{D1065440-BF1A-5BE4-E34F-4F62DB414899}"/>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Diamond 45">
                  <a:extLst>
                    <a:ext uri="{FF2B5EF4-FFF2-40B4-BE49-F238E27FC236}">
                      <a16:creationId xmlns:a16="http://schemas.microsoft.com/office/drawing/2014/main" id="{22CB49D5-8526-0EA7-8EA9-DF3A073B5099}"/>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02E40110-054E-38AC-13BF-BC706265FF6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7F4E2AFF-DA76-27DA-1F6F-7F8A3978BCDE}"/>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69DBF86C-39C1-CE64-8FB4-18959767320D}"/>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37">
              <a:extLst>
                <a:ext uri="{FF2B5EF4-FFF2-40B4-BE49-F238E27FC236}">
                  <a16:creationId xmlns:a16="http://schemas.microsoft.com/office/drawing/2014/main" id="{3E6B7D6E-B5B6-10C5-7E62-C961054A92A7}"/>
                </a:ext>
              </a:extLst>
            </p:cNvPr>
            <p:cNvGrpSpPr/>
            <p:nvPr/>
          </p:nvGrpSpPr>
          <p:grpSpPr>
            <a:xfrm>
              <a:off x="1981200" y="4648200"/>
              <a:ext cx="1219200" cy="228600"/>
              <a:chOff x="4438482" y="3818965"/>
              <a:chExt cx="1706545" cy="1362635"/>
            </a:xfrm>
          </p:grpSpPr>
          <p:grpSp>
            <p:nvGrpSpPr>
              <p:cNvPr id="28" name="Group 26">
                <a:extLst>
                  <a:ext uri="{FF2B5EF4-FFF2-40B4-BE49-F238E27FC236}">
                    <a16:creationId xmlns:a16="http://schemas.microsoft.com/office/drawing/2014/main" id="{DC2FE7AD-7636-D100-A04F-CB2624A5CB5B}"/>
                  </a:ext>
                </a:extLst>
              </p:cNvPr>
              <p:cNvGrpSpPr/>
              <p:nvPr/>
            </p:nvGrpSpPr>
            <p:grpSpPr>
              <a:xfrm>
                <a:off x="4438482" y="4052314"/>
                <a:ext cx="536650" cy="863189"/>
                <a:chOff x="4438482" y="4052314"/>
                <a:chExt cx="536650" cy="863189"/>
              </a:xfrm>
            </p:grpSpPr>
            <p:sp>
              <p:nvSpPr>
                <p:cNvPr id="39" name="Chevron 53">
                  <a:extLst>
                    <a:ext uri="{FF2B5EF4-FFF2-40B4-BE49-F238E27FC236}">
                      <a16:creationId xmlns:a16="http://schemas.microsoft.com/office/drawing/2014/main" id="{B6DC1A1F-FADE-4509-3922-03E21C975664}"/>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54">
                  <a:extLst>
                    <a:ext uri="{FF2B5EF4-FFF2-40B4-BE49-F238E27FC236}">
                      <a16:creationId xmlns:a16="http://schemas.microsoft.com/office/drawing/2014/main" id="{12BA7744-CE15-5047-FB3E-0E76AF6889F8}"/>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7">
                <a:extLst>
                  <a:ext uri="{FF2B5EF4-FFF2-40B4-BE49-F238E27FC236}">
                    <a16:creationId xmlns:a16="http://schemas.microsoft.com/office/drawing/2014/main" id="{B8706834-477C-F60B-ED53-86607164C84E}"/>
                  </a:ext>
                </a:extLst>
              </p:cNvPr>
              <p:cNvGrpSpPr/>
              <p:nvPr/>
            </p:nvGrpSpPr>
            <p:grpSpPr>
              <a:xfrm>
                <a:off x="5025671" y="4043350"/>
                <a:ext cx="536650" cy="863189"/>
                <a:chOff x="4438482" y="4052314"/>
                <a:chExt cx="536650" cy="863189"/>
              </a:xfrm>
            </p:grpSpPr>
            <p:sp>
              <p:nvSpPr>
                <p:cNvPr id="37" name="Chevron 51">
                  <a:extLst>
                    <a:ext uri="{FF2B5EF4-FFF2-40B4-BE49-F238E27FC236}">
                      <a16:creationId xmlns:a16="http://schemas.microsoft.com/office/drawing/2014/main" id="{107ED8FD-A60D-F16A-4840-5CA456E9B651}"/>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52">
                  <a:extLst>
                    <a:ext uri="{FF2B5EF4-FFF2-40B4-BE49-F238E27FC236}">
                      <a16:creationId xmlns:a16="http://schemas.microsoft.com/office/drawing/2014/main" id="{4EE95205-A93F-9BF7-A018-B1F1B320B246}"/>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30">
                <a:extLst>
                  <a:ext uri="{FF2B5EF4-FFF2-40B4-BE49-F238E27FC236}">
                    <a16:creationId xmlns:a16="http://schemas.microsoft.com/office/drawing/2014/main" id="{0C122FEC-6D53-7781-8832-4BFE824C3A66}"/>
                  </a:ext>
                </a:extLst>
              </p:cNvPr>
              <p:cNvGrpSpPr/>
              <p:nvPr/>
            </p:nvGrpSpPr>
            <p:grpSpPr>
              <a:xfrm>
                <a:off x="5608377" y="4038867"/>
                <a:ext cx="536650" cy="863189"/>
                <a:chOff x="4438482" y="4052314"/>
                <a:chExt cx="536650" cy="863189"/>
              </a:xfrm>
            </p:grpSpPr>
            <p:sp>
              <p:nvSpPr>
                <p:cNvPr id="35" name="Chevron 49">
                  <a:extLst>
                    <a:ext uri="{FF2B5EF4-FFF2-40B4-BE49-F238E27FC236}">
                      <a16:creationId xmlns:a16="http://schemas.microsoft.com/office/drawing/2014/main" id="{F36DB672-4464-C4B7-0B10-DCBCA6CE6100}"/>
                    </a:ext>
                  </a:extLst>
                </p:cNvPr>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50">
                  <a:extLst>
                    <a:ext uri="{FF2B5EF4-FFF2-40B4-BE49-F238E27FC236}">
                      <a16:creationId xmlns:a16="http://schemas.microsoft.com/office/drawing/2014/main" id="{B3B8E06F-2E78-358B-AD95-B8A39BAD993C}"/>
                    </a:ext>
                  </a:extLst>
                </p:cNvPr>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Diamond 30">
                <a:extLst>
                  <a:ext uri="{FF2B5EF4-FFF2-40B4-BE49-F238E27FC236}">
                    <a16:creationId xmlns:a16="http://schemas.microsoft.com/office/drawing/2014/main" id="{C2775037-1AF6-71E2-593A-B3F4E4017310}"/>
                  </a:ext>
                </a:extLst>
              </p:cNvPr>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60EF842-8DA8-BD86-B451-3714C8357530}"/>
                  </a:ext>
                </a:extLst>
              </p:cNvPr>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6907C1E8-9B9C-953E-8EDD-1C7B177AE85F}"/>
                  </a:ext>
                </a:extLst>
              </p:cNvPr>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AED2D629-5EA8-06C3-9801-AE93FA79EDC4}"/>
                  </a:ext>
                </a:extLst>
              </p:cNvPr>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iamond 26">
              <a:extLst>
                <a:ext uri="{FF2B5EF4-FFF2-40B4-BE49-F238E27FC236}">
                  <a16:creationId xmlns:a16="http://schemas.microsoft.com/office/drawing/2014/main" id="{31628172-364D-A0A3-98B1-9C9EC0997DF9}"/>
                </a:ext>
              </a:extLst>
            </p:cNvPr>
            <p:cNvSpPr/>
            <p:nvPr/>
          </p:nvSpPr>
          <p:spPr>
            <a:xfrm>
              <a:off x="2421457" y="3767675"/>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41">
            <a:extLst>
              <a:ext uri="{FF2B5EF4-FFF2-40B4-BE49-F238E27FC236}">
                <a16:creationId xmlns:a16="http://schemas.microsoft.com/office/drawing/2014/main" id="{EF68B5F4-6C03-84E3-4235-BE4541A918C3}"/>
              </a:ext>
            </a:extLst>
          </p:cNvPr>
          <p:cNvGrpSpPr/>
          <p:nvPr/>
        </p:nvGrpSpPr>
        <p:grpSpPr>
          <a:xfrm rot="4761857">
            <a:off x="3260059" y="3856112"/>
            <a:ext cx="466740" cy="2378814"/>
            <a:chOff x="4679408" y="1676400"/>
            <a:chExt cx="927343" cy="1987415"/>
          </a:xfrm>
        </p:grpSpPr>
        <p:sp>
          <p:nvSpPr>
            <p:cNvPr id="3" name="Pentagon 111">
              <a:extLst>
                <a:ext uri="{FF2B5EF4-FFF2-40B4-BE49-F238E27FC236}">
                  <a16:creationId xmlns:a16="http://schemas.microsoft.com/office/drawing/2014/main" id="{AFE2818C-D343-D1F7-9CAE-3249590C302A}"/>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43">
              <a:extLst>
                <a:ext uri="{FF2B5EF4-FFF2-40B4-BE49-F238E27FC236}">
                  <a16:creationId xmlns:a16="http://schemas.microsoft.com/office/drawing/2014/main" id="{1E2AD75C-C93D-DF41-5E64-CAD30DE93547}"/>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a:extLst>
                <a:ext uri="{FF2B5EF4-FFF2-40B4-BE49-F238E27FC236}">
                  <a16:creationId xmlns:a16="http://schemas.microsoft.com/office/drawing/2014/main" id="{B0CB8DA4-40BD-6677-D142-1F5BB57ED24C}"/>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14">
              <a:extLst>
                <a:ext uri="{FF2B5EF4-FFF2-40B4-BE49-F238E27FC236}">
                  <a16:creationId xmlns:a16="http://schemas.microsoft.com/office/drawing/2014/main" id="{3DE8CF0F-4BD5-FFB6-29BA-081DACB9435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41">
            <a:extLst>
              <a:ext uri="{FF2B5EF4-FFF2-40B4-BE49-F238E27FC236}">
                <a16:creationId xmlns:a16="http://schemas.microsoft.com/office/drawing/2014/main" id="{05653CAE-85E4-F5EB-7CC9-2DA2649ECFB3}"/>
              </a:ext>
            </a:extLst>
          </p:cNvPr>
          <p:cNvGrpSpPr/>
          <p:nvPr/>
        </p:nvGrpSpPr>
        <p:grpSpPr>
          <a:xfrm rot="4006514">
            <a:off x="6623860" y="4309734"/>
            <a:ext cx="411482" cy="2097183"/>
            <a:chOff x="4679408" y="1676400"/>
            <a:chExt cx="927343" cy="1987415"/>
          </a:xfrm>
        </p:grpSpPr>
        <p:sp>
          <p:nvSpPr>
            <p:cNvPr id="60" name="Pentagon 111">
              <a:extLst>
                <a:ext uri="{FF2B5EF4-FFF2-40B4-BE49-F238E27FC236}">
                  <a16:creationId xmlns:a16="http://schemas.microsoft.com/office/drawing/2014/main" id="{C8238CC5-4B05-FFAB-E0D6-86FDB2E83779}"/>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43">
              <a:extLst>
                <a:ext uri="{FF2B5EF4-FFF2-40B4-BE49-F238E27FC236}">
                  <a16:creationId xmlns:a16="http://schemas.microsoft.com/office/drawing/2014/main" id="{63C61BB8-8552-66C9-3494-EB490C9A2528}"/>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a:extLst>
                <a:ext uri="{FF2B5EF4-FFF2-40B4-BE49-F238E27FC236}">
                  <a16:creationId xmlns:a16="http://schemas.microsoft.com/office/drawing/2014/main" id="{D969A547-FEB4-8511-953D-F1B823F696E8}"/>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114">
              <a:extLst>
                <a:ext uri="{FF2B5EF4-FFF2-40B4-BE49-F238E27FC236}">
                  <a16:creationId xmlns:a16="http://schemas.microsoft.com/office/drawing/2014/main" id="{B614209C-29C8-C7C4-1921-8A6C09791D81}"/>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41">
            <a:extLst>
              <a:ext uri="{FF2B5EF4-FFF2-40B4-BE49-F238E27FC236}">
                <a16:creationId xmlns:a16="http://schemas.microsoft.com/office/drawing/2014/main" id="{7790EF52-CED9-1501-1DED-6A7C070F37E4}"/>
              </a:ext>
            </a:extLst>
          </p:cNvPr>
          <p:cNvGrpSpPr/>
          <p:nvPr/>
        </p:nvGrpSpPr>
        <p:grpSpPr>
          <a:xfrm rot="4006514">
            <a:off x="6718555" y="1877166"/>
            <a:ext cx="411482" cy="2097183"/>
            <a:chOff x="4679408" y="1676400"/>
            <a:chExt cx="927343" cy="1987415"/>
          </a:xfrm>
        </p:grpSpPr>
        <p:sp>
          <p:nvSpPr>
            <p:cNvPr id="65" name="Pentagon 111">
              <a:extLst>
                <a:ext uri="{FF2B5EF4-FFF2-40B4-BE49-F238E27FC236}">
                  <a16:creationId xmlns:a16="http://schemas.microsoft.com/office/drawing/2014/main" id="{FE4A61DD-7E31-F427-86E9-7E91FC81A4D5}"/>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43">
              <a:extLst>
                <a:ext uri="{FF2B5EF4-FFF2-40B4-BE49-F238E27FC236}">
                  <a16:creationId xmlns:a16="http://schemas.microsoft.com/office/drawing/2014/main" id="{0F5B4EBF-B8CD-722C-9462-8E341D7F353E}"/>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a:extLst>
                <a:ext uri="{FF2B5EF4-FFF2-40B4-BE49-F238E27FC236}">
                  <a16:creationId xmlns:a16="http://schemas.microsoft.com/office/drawing/2014/main" id="{0E6021A9-A1EC-A983-DF12-37B9D27A1169}"/>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14">
              <a:extLst>
                <a:ext uri="{FF2B5EF4-FFF2-40B4-BE49-F238E27FC236}">
                  <a16:creationId xmlns:a16="http://schemas.microsoft.com/office/drawing/2014/main" id="{2B498BB0-BB5C-39AC-6E52-586E8A533487}"/>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41">
            <a:extLst>
              <a:ext uri="{FF2B5EF4-FFF2-40B4-BE49-F238E27FC236}">
                <a16:creationId xmlns:a16="http://schemas.microsoft.com/office/drawing/2014/main" id="{43FF76B7-9DFA-D6FF-1158-39943F5B3E0C}"/>
              </a:ext>
            </a:extLst>
          </p:cNvPr>
          <p:cNvGrpSpPr/>
          <p:nvPr/>
        </p:nvGrpSpPr>
        <p:grpSpPr>
          <a:xfrm rot="4713615">
            <a:off x="1087878" y="3644765"/>
            <a:ext cx="411482" cy="2097183"/>
            <a:chOff x="4679408" y="1676400"/>
            <a:chExt cx="927343" cy="1987415"/>
          </a:xfrm>
        </p:grpSpPr>
        <p:sp>
          <p:nvSpPr>
            <p:cNvPr id="70" name="Pentagon 111">
              <a:extLst>
                <a:ext uri="{FF2B5EF4-FFF2-40B4-BE49-F238E27FC236}">
                  <a16:creationId xmlns:a16="http://schemas.microsoft.com/office/drawing/2014/main" id="{87B27546-DD77-0D1D-49D7-0666D1C93A99}"/>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43">
              <a:extLst>
                <a:ext uri="{FF2B5EF4-FFF2-40B4-BE49-F238E27FC236}">
                  <a16:creationId xmlns:a16="http://schemas.microsoft.com/office/drawing/2014/main" id="{D637D430-EA17-141F-FD8D-4756A5EE8C32}"/>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ightning Bolt 71">
              <a:extLst>
                <a:ext uri="{FF2B5EF4-FFF2-40B4-BE49-F238E27FC236}">
                  <a16:creationId xmlns:a16="http://schemas.microsoft.com/office/drawing/2014/main" id="{0418BE55-490A-0ED0-023C-24F74CFA5277}"/>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14">
              <a:extLst>
                <a:ext uri="{FF2B5EF4-FFF2-40B4-BE49-F238E27FC236}">
                  <a16:creationId xmlns:a16="http://schemas.microsoft.com/office/drawing/2014/main" id="{9019C24C-BB6A-6CF6-173C-1199F5C7E7C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41">
            <a:extLst>
              <a:ext uri="{FF2B5EF4-FFF2-40B4-BE49-F238E27FC236}">
                <a16:creationId xmlns:a16="http://schemas.microsoft.com/office/drawing/2014/main" id="{10C1834D-6FB1-3770-9FB7-33A9C8011566}"/>
              </a:ext>
            </a:extLst>
          </p:cNvPr>
          <p:cNvGrpSpPr/>
          <p:nvPr/>
        </p:nvGrpSpPr>
        <p:grpSpPr>
          <a:xfrm rot="4006514">
            <a:off x="10409857" y="95734"/>
            <a:ext cx="307352" cy="1566469"/>
            <a:chOff x="4679408" y="1676400"/>
            <a:chExt cx="927343" cy="1987415"/>
          </a:xfrm>
        </p:grpSpPr>
        <p:sp>
          <p:nvSpPr>
            <p:cNvPr id="75" name="Pentagon 111">
              <a:extLst>
                <a:ext uri="{FF2B5EF4-FFF2-40B4-BE49-F238E27FC236}">
                  <a16:creationId xmlns:a16="http://schemas.microsoft.com/office/drawing/2014/main" id="{5441EC24-D00D-72C6-13A9-9D7BFCBD6BA9}"/>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43">
              <a:extLst>
                <a:ext uri="{FF2B5EF4-FFF2-40B4-BE49-F238E27FC236}">
                  <a16:creationId xmlns:a16="http://schemas.microsoft.com/office/drawing/2014/main" id="{C93209D8-F16D-7937-64F7-F0CC0425FE1B}"/>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a:extLst>
                <a:ext uri="{FF2B5EF4-FFF2-40B4-BE49-F238E27FC236}">
                  <a16:creationId xmlns:a16="http://schemas.microsoft.com/office/drawing/2014/main" id="{40D88C5F-DC3E-10ED-8FC2-A324FE830CDB}"/>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14">
              <a:extLst>
                <a:ext uri="{FF2B5EF4-FFF2-40B4-BE49-F238E27FC236}">
                  <a16:creationId xmlns:a16="http://schemas.microsoft.com/office/drawing/2014/main" id="{CFF0FF90-3DC4-ADF5-62AE-69F73786398A}"/>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Freeform: Shape 79">
            <a:extLst>
              <a:ext uri="{FF2B5EF4-FFF2-40B4-BE49-F238E27FC236}">
                <a16:creationId xmlns:a16="http://schemas.microsoft.com/office/drawing/2014/main" id="{010B7DF3-684A-EBD8-60C3-FC9C7CC0F4DC}"/>
              </a:ext>
            </a:extLst>
          </p:cNvPr>
          <p:cNvSpPr/>
          <p:nvPr/>
        </p:nvSpPr>
        <p:spPr>
          <a:xfrm>
            <a:off x="4100344" y="3259691"/>
            <a:ext cx="307102" cy="425618"/>
          </a:xfrm>
          <a:custGeom>
            <a:avLst/>
            <a:gdLst>
              <a:gd name="connsiteX0" fmla="*/ 194564 w 296164"/>
              <a:gd name="connsiteY0" fmla="*/ 9982 h 425618"/>
              <a:gd name="connsiteX1" fmla="*/ 194564 w 296164"/>
              <a:gd name="connsiteY1" fmla="*/ 9982 h 425618"/>
              <a:gd name="connsiteX2" fmla="*/ 111437 w 296164"/>
              <a:gd name="connsiteY2" fmla="*/ 46927 h 425618"/>
              <a:gd name="connsiteX3" fmla="*/ 28310 w 296164"/>
              <a:gd name="connsiteY3" fmla="*/ 130054 h 425618"/>
              <a:gd name="connsiteX4" fmla="*/ 19073 w 296164"/>
              <a:gd name="connsiteY4" fmla="*/ 157764 h 425618"/>
              <a:gd name="connsiteX5" fmla="*/ 600 w 296164"/>
              <a:gd name="connsiteY5" fmla="*/ 203945 h 425618"/>
              <a:gd name="connsiteX6" fmla="*/ 9837 w 296164"/>
              <a:gd name="connsiteY6" fmla="*/ 333254 h 425618"/>
              <a:gd name="connsiteX7" fmla="*/ 28310 w 296164"/>
              <a:gd name="connsiteY7" fmla="*/ 370200 h 425618"/>
              <a:gd name="connsiteX8" fmla="*/ 65255 w 296164"/>
              <a:gd name="connsiteY8" fmla="*/ 407145 h 425618"/>
              <a:gd name="connsiteX9" fmla="*/ 92964 w 296164"/>
              <a:gd name="connsiteY9" fmla="*/ 416382 h 425618"/>
              <a:gd name="connsiteX10" fmla="*/ 203800 w 296164"/>
              <a:gd name="connsiteY10" fmla="*/ 425618 h 425618"/>
              <a:gd name="connsiteX11" fmla="*/ 249982 w 296164"/>
              <a:gd name="connsiteY11" fmla="*/ 397909 h 425618"/>
              <a:gd name="connsiteX12" fmla="*/ 259219 w 296164"/>
              <a:gd name="connsiteY12" fmla="*/ 370200 h 425618"/>
              <a:gd name="connsiteX13" fmla="*/ 286928 w 296164"/>
              <a:gd name="connsiteY13" fmla="*/ 296309 h 425618"/>
              <a:gd name="connsiteX14" fmla="*/ 296164 w 296164"/>
              <a:gd name="connsiteY14" fmla="*/ 250127 h 425618"/>
              <a:gd name="connsiteX15" fmla="*/ 286928 w 296164"/>
              <a:gd name="connsiteY15" fmla="*/ 74636 h 425618"/>
              <a:gd name="connsiteX16" fmla="*/ 277691 w 296164"/>
              <a:gd name="connsiteY16" fmla="*/ 46927 h 425618"/>
              <a:gd name="connsiteX17" fmla="*/ 240746 w 296164"/>
              <a:gd name="connsiteY17" fmla="*/ 19218 h 425618"/>
              <a:gd name="connsiteX18" fmla="*/ 213037 w 296164"/>
              <a:gd name="connsiteY18" fmla="*/ 745 h 425618"/>
              <a:gd name="connsiteX19" fmla="*/ 194564 w 296164"/>
              <a:gd name="connsiteY19" fmla="*/ 9982 h 42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164" h="425618">
                <a:moveTo>
                  <a:pt x="194564" y="9982"/>
                </a:moveTo>
                <a:lnTo>
                  <a:pt x="194564" y="9982"/>
                </a:lnTo>
                <a:cubicBezTo>
                  <a:pt x="166855" y="22297"/>
                  <a:pt x="136019" y="29174"/>
                  <a:pt x="111437" y="46927"/>
                </a:cubicBezTo>
                <a:cubicBezTo>
                  <a:pt x="79669" y="69870"/>
                  <a:pt x="28310" y="130054"/>
                  <a:pt x="28310" y="130054"/>
                </a:cubicBezTo>
                <a:cubicBezTo>
                  <a:pt x="25231" y="139291"/>
                  <a:pt x="22492" y="148648"/>
                  <a:pt x="19073" y="157764"/>
                </a:cubicBezTo>
                <a:cubicBezTo>
                  <a:pt x="13251" y="173288"/>
                  <a:pt x="1471" y="187388"/>
                  <a:pt x="600" y="203945"/>
                </a:cubicBezTo>
                <a:cubicBezTo>
                  <a:pt x="-1671" y="247098"/>
                  <a:pt x="2733" y="290629"/>
                  <a:pt x="9837" y="333254"/>
                </a:cubicBezTo>
                <a:cubicBezTo>
                  <a:pt x="12101" y="346836"/>
                  <a:pt x="20049" y="359185"/>
                  <a:pt x="28310" y="370200"/>
                </a:cubicBezTo>
                <a:cubicBezTo>
                  <a:pt x="38760" y="384133"/>
                  <a:pt x="51083" y="397022"/>
                  <a:pt x="65255" y="407145"/>
                </a:cubicBezTo>
                <a:cubicBezTo>
                  <a:pt x="73177" y="412804"/>
                  <a:pt x="83313" y="415095"/>
                  <a:pt x="92964" y="416382"/>
                </a:cubicBezTo>
                <a:cubicBezTo>
                  <a:pt x="129712" y="421282"/>
                  <a:pt x="166855" y="422539"/>
                  <a:pt x="203800" y="425618"/>
                </a:cubicBezTo>
                <a:cubicBezTo>
                  <a:pt x="219194" y="416382"/>
                  <a:pt x="237288" y="410603"/>
                  <a:pt x="249982" y="397909"/>
                </a:cubicBezTo>
                <a:cubicBezTo>
                  <a:pt x="256866" y="391025"/>
                  <a:pt x="255800" y="379316"/>
                  <a:pt x="259219" y="370200"/>
                </a:cubicBezTo>
                <a:cubicBezTo>
                  <a:pt x="265568" y="353269"/>
                  <a:pt x="281690" y="317262"/>
                  <a:pt x="286928" y="296309"/>
                </a:cubicBezTo>
                <a:cubicBezTo>
                  <a:pt x="290736" y="281079"/>
                  <a:pt x="293085" y="265521"/>
                  <a:pt x="296164" y="250127"/>
                </a:cubicBezTo>
                <a:cubicBezTo>
                  <a:pt x="293085" y="191630"/>
                  <a:pt x="292231" y="132973"/>
                  <a:pt x="286928" y="74636"/>
                </a:cubicBezTo>
                <a:cubicBezTo>
                  <a:pt x="286047" y="64940"/>
                  <a:pt x="283924" y="54406"/>
                  <a:pt x="277691" y="46927"/>
                </a:cubicBezTo>
                <a:cubicBezTo>
                  <a:pt x="267836" y="35101"/>
                  <a:pt x="253272" y="28166"/>
                  <a:pt x="240746" y="19218"/>
                </a:cubicBezTo>
                <a:cubicBezTo>
                  <a:pt x="231713" y="12766"/>
                  <a:pt x="223806" y="3437"/>
                  <a:pt x="213037" y="745"/>
                </a:cubicBezTo>
                <a:cubicBezTo>
                  <a:pt x="198103" y="-2989"/>
                  <a:pt x="197643" y="8443"/>
                  <a:pt x="194564" y="9982"/>
                </a:cubicBezTo>
                <a:close/>
              </a:path>
            </a:pathLst>
          </a:cu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1EAF997-8734-9B57-FA2A-642570312132}"/>
              </a:ext>
            </a:extLst>
          </p:cNvPr>
          <p:cNvSpPr/>
          <p:nvPr/>
        </p:nvSpPr>
        <p:spPr>
          <a:xfrm>
            <a:off x="6799294" y="2284607"/>
            <a:ext cx="262056" cy="302733"/>
          </a:xfrm>
          <a:custGeom>
            <a:avLst/>
            <a:gdLst>
              <a:gd name="connsiteX0" fmla="*/ 194564 w 296164"/>
              <a:gd name="connsiteY0" fmla="*/ 9982 h 425618"/>
              <a:gd name="connsiteX1" fmla="*/ 194564 w 296164"/>
              <a:gd name="connsiteY1" fmla="*/ 9982 h 425618"/>
              <a:gd name="connsiteX2" fmla="*/ 111437 w 296164"/>
              <a:gd name="connsiteY2" fmla="*/ 46927 h 425618"/>
              <a:gd name="connsiteX3" fmla="*/ 28310 w 296164"/>
              <a:gd name="connsiteY3" fmla="*/ 130054 h 425618"/>
              <a:gd name="connsiteX4" fmla="*/ 19073 w 296164"/>
              <a:gd name="connsiteY4" fmla="*/ 157764 h 425618"/>
              <a:gd name="connsiteX5" fmla="*/ 600 w 296164"/>
              <a:gd name="connsiteY5" fmla="*/ 203945 h 425618"/>
              <a:gd name="connsiteX6" fmla="*/ 9837 w 296164"/>
              <a:gd name="connsiteY6" fmla="*/ 333254 h 425618"/>
              <a:gd name="connsiteX7" fmla="*/ 28310 w 296164"/>
              <a:gd name="connsiteY7" fmla="*/ 370200 h 425618"/>
              <a:gd name="connsiteX8" fmla="*/ 65255 w 296164"/>
              <a:gd name="connsiteY8" fmla="*/ 407145 h 425618"/>
              <a:gd name="connsiteX9" fmla="*/ 92964 w 296164"/>
              <a:gd name="connsiteY9" fmla="*/ 416382 h 425618"/>
              <a:gd name="connsiteX10" fmla="*/ 203800 w 296164"/>
              <a:gd name="connsiteY10" fmla="*/ 425618 h 425618"/>
              <a:gd name="connsiteX11" fmla="*/ 249982 w 296164"/>
              <a:gd name="connsiteY11" fmla="*/ 397909 h 425618"/>
              <a:gd name="connsiteX12" fmla="*/ 259219 w 296164"/>
              <a:gd name="connsiteY12" fmla="*/ 370200 h 425618"/>
              <a:gd name="connsiteX13" fmla="*/ 286928 w 296164"/>
              <a:gd name="connsiteY13" fmla="*/ 296309 h 425618"/>
              <a:gd name="connsiteX14" fmla="*/ 296164 w 296164"/>
              <a:gd name="connsiteY14" fmla="*/ 250127 h 425618"/>
              <a:gd name="connsiteX15" fmla="*/ 286928 w 296164"/>
              <a:gd name="connsiteY15" fmla="*/ 74636 h 425618"/>
              <a:gd name="connsiteX16" fmla="*/ 277691 w 296164"/>
              <a:gd name="connsiteY16" fmla="*/ 46927 h 425618"/>
              <a:gd name="connsiteX17" fmla="*/ 240746 w 296164"/>
              <a:gd name="connsiteY17" fmla="*/ 19218 h 425618"/>
              <a:gd name="connsiteX18" fmla="*/ 213037 w 296164"/>
              <a:gd name="connsiteY18" fmla="*/ 745 h 425618"/>
              <a:gd name="connsiteX19" fmla="*/ 194564 w 296164"/>
              <a:gd name="connsiteY19" fmla="*/ 9982 h 42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164" h="425618">
                <a:moveTo>
                  <a:pt x="194564" y="9982"/>
                </a:moveTo>
                <a:lnTo>
                  <a:pt x="194564" y="9982"/>
                </a:lnTo>
                <a:cubicBezTo>
                  <a:pt x="166855" y="22297"/>
                  <a:pt x="136019" y="29174"/>
                  <a:pt x="111437" y="46927"/>
                </a:cubicBezTo>
                <a:cubicBezTo>
                  <a:pt x="79669" y="69870"/>
                  <a:pt x="28310" y="130054"/>
                  <a:pt x="28310" y="130054"/>
                </a:cubicBezTo>
                <a:cubicBezTo>
                  <a:pt x="25231" y="139291"/>
                  <a:pt x="22492" y="148648"/>
                  <a:pt x="19073" y="157764"/>
                </a:cubicBezTo>
                <a:cubicBezTo>
                  <a:pt x="13251" y="173288"/>
                  <a:pt x="1471" y="187388"/>
                  <a:pt x="600" y="203945"/>
                </a:cubicBezTo>
                <a:cubicBezTo>
                  <a:pt x="-1671" y="247098"/>
                  <a:pt x="2733" y="290629"/>
                  <a:pt x="9837" y="333254"/>
                </a:cubicBezTo>
                <a:cubicBezTo>
                  <a:pt x="12101" y="346836"/>
                  <a:pt x="20049" y="359185"/>
                  <a:pt x="28310" y="370200"/>
                </a:cubicBezTo>
                <a:cubicBezTo>
                  <a:pt x="38760" y="384133"/>
                  <a:pt x="51083" y="397022"/>
                  <a:pt x="65255" y="407145"/>
                </a:cubicBezTo>
                <a:cubicBezTo>
                  <a:pt x="73177" y="412804"/>
                  <a:pt x="83313" y="415095"/>
                  <a:pt x="92964" y="416382"/>
                </a:cubicBezTo>
                <a:cubicBezTo>
                  <a:pt x="129712" y="421282"/>
                  <a:pt x="166855" y="422539"/>
                  <a:pt x="203800" y="425618"/>
                </a:cubicBezTo>
                <a:cubicBezTo>
                  <a:pt x="219194" y="416382"/>
                  <a:pt x="237288" y="410603"/>
                  <a:pt x="249982" y="397909"/>
                </a:cubicBezTo>
                <a:cubicBezTo>
                  <a:pt x="256866" y="391025"/>
                  <a:pt x="255800" y="379316"/>
                  <a:pt x="259219" y="370200"/>
                </a:cubicBezTo>
                <a:cubicBezTo>
                  <a:pt x="265568" y="353269"/>
                  <a:pt x="281690" y="317262"/>
                  <a:pt x="286928" y="296309"/>
                </a:cubicBezTo>
                <a:cubicBezTo>
                  <a:pt x="290736" y="281079"/>
                  <a:pt x="293085" y="265521"/>
                  <a:pt x="296164" y="250127"/>
                </a:cubicBezTo>
                <a:cubicBezTo>
                  <a:pt x="293085" y="191630"/>
                  <a:pt x="292231" y="132973"/>
                  <a:pt x="286928" y="74636"/>
                </a:cubicBezTo>
                <a:cubicBezTo>
                  <a:pt x="286047" y="64940"/>
                  <a:pt x="283924" y="54406"/>
                  <a:pt x="277691" y="46927"/>
                </a:cubicBezTo>
                <a:cubicBezTo>
                  <a:pt x="267836" y="35101"/>
                  <a:pt x="253272" y="28166"/>
                  <a:pt x="240746" y="19218"/>
                </a:cubicBezTo>
                <a:cubicBezTo>
                  <a:pt x="231713" y="12766"/>
                  <a:pt x="223806" y="3437"/>
                  <a:pt x="213037" y="745"/>
                </a:cubicBezTo>
                <a:cubicBezTo>
                  <a:pt x="198103" y="-2989"/>
                  <a:pt x="197643" y="8443"/>
                  <a:pt x="194564" y="9982"/>
                </a:cubicBezTo>
                <a:close/>
              </a:path>
            </a:pathLst>
          </a:cu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9CCDB86-A60A-624A-55F5-56A562F6DA88}"/>
              </a:ext>
            </a:extLst>
          </p:cNvPr>
          <p:cNvSpPr/>
          <p:nvPr/>
        </p:nvSpPr>
        <p:spPr>
          <a:xfrm rot="17663156">
            <a:off x="5369782" y="4620967"/>
            <a:ext cx="296164" cy="425618"/>
          </a:xfrm>
          <a:custGeom>
            <a:avLst/>
            <a:gdLst>
              <a:gd name="connsiteX0" fmla="*/ 194564 w 296164"/>
              <a:gd name="connsiteY0" fmla="*/ 9982 h 425618"/>
              <a:gd name="connsiteX1" fmla="*/ 194564 w 296164"/>
              <a:gd name="connsiteY1" fmla="*/ 9982 h 425618"/>
              <a:gd name="connsiteX2" fmla="*/ 111437 w 296164"/>
              <a:gd name="connsiteY2" fmla="*/ 46927 h 425618"/>
              <a:gd name="connsiteX3" fmla="*/ 28310 w 296164"/>
              <a:gd name="connsiteY3" fmla="*/ 130054 h 425618"/>
              <a:gd name="connsiteX4" fmla="*/ 19073 w 296164"/>
              <a:gd name="connsiteY4" fmla="*/ 157764 h 425618"/>
              <a:gd name="connsiteX5" fmla="*/ 600 w 296164"/>
              <a:gd name="connsiteY5" fmla="*/ 203945 h 425618"/>
              <a:gd name="connsiteX6" fmla="*/ 9837 w 296164"/>
              <a:gd name="connsiteY6" fmla="*/ 333254 h 425618"/>
              <a:gd name="connsiteX7" fmla="*/ 28310 w 296164"/>
              <a:gd name="connsiteY7" fmla="*/ 370200 h 425618"/>
              <a:gd name="connsiteX8" fmla="*/ 65255 w 296164"/>
              <a:gd name="connsiteY8" fmla="*/ 407145 h 425618"/>
              <a:gd name="connsiteX9" fmla="*/ 92964 w 296164"/>
              <a:gd name="connsiteY9" fmla="*/ 416382 h 425618"/>
              <a:gd name="connsiteX10" fmla="*/ 203800 w 296164"/>
              <a:gd name="connsiteY10" fmla="*/ 425618 h 425618"/>
              <a:gd name="connsiteX11" fmla="*/ 249982 w 296164"/>
              <a:gd name="connsiteY11" fmla="*/ 397909 h 425618"/>
              <a:gd name="connsiteX12" fmla="*/ 259219 w 296164"/>
              <a:gd name="connsiteY12" fmla="*/ 370200 h 425618"/>
              <a:gd name="connsiteX13" fmla="*/ 286928 w 296164"/>
              <a:gd name="connsiteY13" fmla="*/ 296309 h 425618"/>
              <a:gd name="connsiteX14" fmla="*/ 296164 w 296164"/>
              <a:gd name="connsiteY14" fmla="*/ 250127 h 425618"/>
              <a:gd name="connsiteX15" fmla="*/ 286928 w 296164"/>
              <a:gd name="connsiteY15" fmla="*/ 74636 h 425618"/>
              <a:gd name="connsiteX16" fmla="*/ 277691 w 296164"/>
              <a:gd name="connsiteY16" fmla="*/ 46927 h 425618"/>
              <a:gd name="connsiteX17" fmla="*/ 240746 w 296164"/>
              <a:gd name="connsiteY17" fmla="*/ 19218 h 425618"/>
              <a:gd name="connsiteX18" fmla="*/ 213037 w 296164"/>
              <a:gd name="connsiteY18" fmla="*/ 745 h 425618"/>
              <a:gd name="connsiteX19" fmla="*/ 194564 w 296164"/>
              <a:gd name="connsiteY19" fmla="*/ 9982 h 42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164" h="425618">
                <a:moveTo>
                  <a:pt x="194564" y="9982"/>
                </a:moveTo>
                <a:lnTo>
                  <a:pt x="194564" y="9982"/>
                </a:lnTo>
                <a:cubicBezTo>
                  <a:pt x="166855" y="22297"/>
                  <a:pt x="136019" y="29174"/>
                  <a:pt x="111437" y="46927"/>
                </a:cubicBezTo>
                <a:cubicBezTo>
                  <a:pt x="79669" y="69870"/>
                  <a:pt x="28310" y="130054"/>
                  <a:pt x="28310" y="130054"/>
                </a:cubicBezTo>
                <a:cubicBezTo>
                  <a:pt x="25231" y="139291"/>
                  <a:pt x="22492" y="148648"/>
                  <a:pt x="19073" y="157764"/>
                </a:cubicBezTo>
                <a:cubicBezTo>
                  <a:pt x="13251" y="173288"/>
                  <a:pt x="1471" y="187388"/>
                  <a:pt x="600" y="203945"/>
                </a:cubicBezTo>
                <a:cubicBezTo>
                  <a:pt x="-1671" y="247098"/>
                  <a:pt x="2733" y="290629"/>
                  <a:pt x="9837" y="333254"/>
                </a:cubicBezTo>
                <a:cubicBezTo>
                  <a:pt x="12101" y="346836"/>
                  <a:pt x="20049" y="359185"/>
                  <a:pt x="28310" y="370200"/>
                </a:cubicBezTo>
                <a:cubicBezTo>
                  <a:pt x="38760" y="384133"/>
                  <a:pt x="51083" y="397022"/>
                  <a:pt x="65255" y="407145"/>
                </a:cubicBezTo>
                <a:cubicBezTo>
                  <a:pt x="73177" y="412804"/>
                  <a:pt x="83313" y="415095"/>
                  <a:pt x="92964" y="416382"/>
                </a:cubicBezTo>
                <a:cubicBezTo>
                  <a:pt x="129712" y="421282"/>
                  <a:pt x="166855" y="422539"/>
                  <a:pt x="203800" y="425618"/>
                </a:cubicBezTo>
                <a:cubicBezTo>
                  <a:pt x="219194" y="416382"/>
                  <a:pt x="237288" y="410603"/>
                  <a:pt x="249982" y="397909"/>
                </a:cubicBezTo>
                <a:cubicBezTo>
                  <a:pt x="256866" y="391025"/>
                  <a:pt x="255800" y="379316"/>
                  <a:pt x="259219" y="370200"/>
                </a:cubicBezTo>
                <a:cubicBezTo>
                  <a:pt x="265568" y="353269"/>
                  <a:pt x="281690" y="317262"/>
                  <a:pt x="286928" y="296309"/>
                </a:cubicBezTo>
                <a:cubicBezTo>
                  <a:pt x="290736" y="281079"/>
                  <a:pt x="293085" y="265521"/>
                  <a:pt x="296164" y="250127"/>
                </a:cubicBezTo>
                <a:cubicBezTo>
                  <a:pt x="293085" y="191630"/>
                  <a:pt x="292231" y="132973"/>
                  <a:pt x="286928" y="74636"/>
                </a:cubicBezTo>
                <a:cubicBezTo>
                  <a:pt x="286047" y="64940"/>
                  <a:pt x="283924" y="54406"/>
                  <a:pt x="277691" y="46927"/>
                </a:cubicBezTo>
                <a:cubicBezTo>
                  <a:pt x="267836" y="35101"/>
                  <a:pt x="253272" y="28166"/>
                  <a:pt x="240746" y="19218"/>
                </a:cubicBezTo>
                <a:cubicBezTo>
                  <a:pt x="231713" y="12766"/>
                  <a:pt x="223806" y="3437"/>
                  <a:pt x="213037" y="745"/>
                </a:cubicBezTo>
                <a:cubicBezTo>
                  <a:pt x="198103" y="-2989"/>
                  <a:pt x="197643" y="8443"/>
                  <a:pt x="194564" y="9982"/>
                </a:cubicBezTo>
                <a:close/>
              </a:path>
            </a:pathLst>
          </a:cu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5E3CB03-E77A-A419-1AF7-B92672D206A2}"/>
              </a:ext>
            </a:extLst>
          </p:cNvPr>
          <p:cNvSpPr/>
          <p:nvPr/>
        </p:nvSpPr>
        <p:spPr>
          <a:xfrm rot="5400000">
            <a:off x="1253291" y="2796532"/>
            <a:ext cx="296164" cy="425618"/>
          </a:xfrm>
          <a:custGeom>
            <a:avLst/>
            <a:gdLst>
              <a:gd name="connsiteX0" fmla="*/ 194564 w 296164"/>
              <a:gd name="connsiteY0" fmla="*/ 9982 h 425618"/>
              <a:gd name="connsiteX1" fmla="*/ 194564 w 296164"/>
              <a:gd name="connsiteY1" fmla="*/ 9982 h 425618"/>
              <a:gd name="connsiteX2" fmla="*/ 111437 w 296164"/>
              <a:gd name="connsiteY2" fmla="*/ 46927 h 425618"/>
              <a:gd name="connsiteX3" fmla="*/ 28310 w 296164"/>
              <a:gd name="connsiteY3" fmla="*/ 130054 h 425618"/>
              <a:gd name="connsiteX4" fmla="*/ 19073 w 296164"/>
              <a:gd name="connsiteY4" fmla="*/ 157764 h 425618"/>
              <a:gd name="connsiteX5" fmla="*/ 600 w 296164"/>
              <a:gd name="connsiteY5" fmla="*/ 203945 h 425618"/>
              <a:gd name="connsiteX6" fmla="*/ 9837 w 296164"/>
              <a:gd name="connsiteY6" fmla="*/ 333254 h 425618"/>
              <a:gd name="connsiteX7" fmla="*/ 28310 w 296164"/>
              <a:gd name="connsiteY7" fmla="*/ 370200 h 425618"/>
              <a:gd name="connsiteX8" fmla="*/ 65255 w 296164"/>
              <a:gd name="connsiteY8" fmla="*/ 407145 h 425618"/>
              <a:gd name="connsiteX9" fmla="*/ 92964 w 296164"/>
              <a:gd name="connsiteY9" fmla="*/ 416382 h 425618"/>
              <a:gd name="connsiteX10" fmla="*/ 203800 w 296164"/>
              <a:gd name="connsiteY10" fmla="*/ 425618 h 425618"/>
              <a:gd name="connsiteX11" fmla="*/ 249982 w 296164"/>
              <a:gd name="connsiteY11" fmla="*/ 397909 h 425618"/>
              <a:gd name="connsiteX12" fmla="*/ 259219 w 296164"/>
              <a:gd name="connsiteY12" fmla="*/ 370200 h 425618"/>
              <a:gd name="connsiteX13" fmla="*/ 286928 w 296164"/>
              <a:gd name="connsiteY13" fmla="*/ 296309 h 425618"/>
              <a:gd name="connsiteX14" fmla="*/ 296164 w 296164"/>
              <a:gd name="connsiteY14" fmla="*/ 250127 h 425618"/>
              <a:gd name="connsiteX15" fmla="*/ 286928 w 296164"/>
              <a:gd name="connsiteY15" fmla="*/ 74636 h 425618"/>
              <a:gd name="connsiteX16" fmla="*/ 277691 w 296164"/>
              <a:gd name="connsiteY16" fmla="*/ 46927 h 425618"/>
              <a:gd name="connsiteX17" fmla="*/ 240746 w 296164"/>
              <a:gd name="connsiteY17" fmla="*/ 19218 h 425618"/>
              <a:gd name="connsiteX18" fmla="*/ 213037 w 296164"/>
              <a:gd name="connsiteY18" fmla="*/ 745 h 425618"/>
              <a:gd name="connsiteX19" fmla="*/ 194564 w 296164"/>
              <a:gd name="connsiteY19" fmla="*/ 9982 h 42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164" h="425618">
                <a:moveTo>
                  <a:pt x="194564" y="9982"/>
                </a:moveTo>
                <a:lnTo>
                  <a:pt x="194564" y="9982"/>
                </a:lnTo>
                <a:cubicBezTo>
                  <a:pt x="166855" y="22297"/>
                  <a:pt x="136019" y="29174"/>
                  <a:pt x="111437" y="46927"/>
                </a:cubicBezTo>
                <a:cubicBezTo>
                  <a:pt x="79669" y="69870"/>
                  <a:pt x="28310" y="130054"/>
                  <a:pt x="28310" y="130054"/>
                </a:cubicBezTo>
                <a:cubicBezTo>
                  <a:pt x="25231" y="139291"/>
                  <a:pt x="22492" y="148648"/>
                  <a:pt x="19073" y="157764"/>
                </a:cubicBezTo>
                <a:cubicBezTo>
                  <a:pt x="13251" y="173288"/>
                  <a:pt x="1471" y="187388"/>
                  <a:pt x="600" y="203945"/>
                </a:cubicBezTo>
                <a:cubicBezTo>
                  <a:pt x="-1671" y="247098"/>
                  <a:pt x="2733" y="290629"/>
                  <a:pt x="9837" y="333254"/>
                </a:cubicBezTo>
                <a:cubicBezTo>
                  <a:pt x="12101" y="346836"/>
                  <a:pt x="20049" y="359185"/>
                  <a:pt x="28310" y="370200"/>
                </a:cubicBezTo>
                <a:cubicBezTo>
                  <a:pt x="38760" y="384133"/>
                  <a:pt x="51083" y="397022"/>
                  <a:pt x="65255" y="407145"/>
                </a:cubicBezTo>
                <a:cubicBezTo>
                  <a:pt x="73177" y="412804"/>
                  <a:pt x="83313" y="415095"/>
                  <a:pt x="92964" y="416382"/>
                </a:cubicBezTo>
                <a:cubicBezTo>
                  <a:pt x="129712" y="421282"/>
                  <a:pt x="166855" y="422539"/>
                  <a:pt x="203800" y="425618"/>
                </a:cubicBezTo>
                <a:cubicBezTo>
                  <a:pt x="219194" y="416382"/>
                  <a:pt x="237288" y="410603"/>
                  <a:pt x="249982" y="397909"/>
                </a:cubicBezTo>
                <a:cubicBezTo>
                  <a:pt x="256866" y="391025"/>
                  <a:pt x="255800" y="379316"/>
                  <a:pt x="259219" y="370200"/>
                </a:cubicBezTo>
                <a:cubicBezTo>
                  <a:pt x="265568" y="353269"/>
                  <a:pt x="281690" y="317262"/>
                  <a:pt x="286928" y="296309"/>
                </a:cubicBezTo>
                <a:cubicBezTo>
                  <a:pt x="290736" y="281079"/>
                  <a:pt x="293085" y="265521"/>
                  <a:pt x="296164" y="250127"/>
                </a:cubicBezTo>
                <a:cubicBezTo>
                  <a:pt x="293085" y="191630"/>
                  <a:pt x="292231" y="132973"/>
                  <a:pt x="286928" y="74636"/>
                </a:cubicBezTo>
                <a:cubicBezTo>
                  <a:pt x="286047" y="64940"/>
                  <a:pt x="283924" y="54406"/>
                  <a:pt x="277691" y="46927"/>
                </a:cubicBezTo>
                <a:cubicBezTo>
                  <a:pt x="267836" y="35101"/>
                  <a:pt x="253272" y="28166"/>
                  <a:pt x="240746" y="19218"/>
                </a:cubicBezTo>
                <a:cubicBezTo>
                  <a:pt x="231713" y="12766"/>
                  <a:pt x="223806" y="3437"/>
                  <a:pt x="213037" y="745"/>
                </a:cubicBezTo>
                <a:cubicBezTo>
                  <a:pt x="198103" y="-2989"/>
                  <a:pt x="197643" y="8443"/>
                  <a:pt x="194564" y="9982"/>
                </a:cubicBezTo>
                <a:close/>
              </a:path>
            </a:pathLst>
          </a:cu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88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609601"/>
            <a:ext cx="4572000" cy="2031325"/>
          </a:xfrm>
          <a:prstGeom prst="rect">
            <a:avLst/>
          </a:prstGeom>
        </p:spPr>
        <p:txBody>
          <a:bodyPr>
            <a:spAutoFit/>
          </a:bodyPr>
          <a:lstStyle/>
          <a:p>
            <a:r>
              <a:rPr lang="en-US" dirty="0">
                <a:solidFill>
                  <a:schemeClr val="bg1"/>
                </a:solidFill>
              </a:rPr>
              <a:t>One young man was raised by parents who were not members of the Church and did not emphasize the teachings of Jesus Christ.</a:t>
            </a:r>
          </a:p>
          <a:p>
            <a:endParaRPr lang="en-US" dirty="0">
              <a:solidFill>
                <a:schemeClr val="bg1"/>
              </a:solidFill>
            </a:endParaRPr>
          </a:p>
          <a:p>
            <a:r>
              <a:rPr lang="en-US" dirty="0">
                <a:solidFill>
                  <a:schemeClr val="bg1"/>
                </a:solidFill>
              </a:rPr>
              <a:t>They allowed him to drink alcohol, a practice he continued in college. </a:t>
            </a:r>
          </a:p>
          <a:p>
            <a:endParaRPr lang="en-US" dirty="0">
              <a:solidFill>
                <a:schemeClr val="bg1"/>
              </a:solidFill>
            </a:endParaRPr>
          </a:p>
        </p:txBody>
      </p:sp>
      <p:sp>
        <p:nvSpPr>
          <p:cNvPr id="14" name="Rectangle 13"/>
          <p:cNvSpPr/>
          <p:nvPr/>
        </p:nvSpPr>
        <p:spPr>
          <a:xfrm>
            <a:off x="5867400" y="3124201"/>
            <a:ext cx="4572000" cy="1200329"/>
          </a:xfrm>
          <a:prstGeom prst="rect">
            <a:avLst/>
          </a:prstGeom>
        </p:spPr>
        <p:txBody>
          <a:bodyPr>
            <a:spAutoFit/>
          </a:bodyPr>
          <a:lstStyle/>
          <a:p>
            <a:r>
              <a:rPr lang="en-US" dirty="0">
                <a:solidFill>
                  <a:schemeClr val="bg1"/>
                </a:solidFill>
              </a:rPr>
              <a:t>Then he met the Latter-day Saint missionaries.</a:t>
            </a:r>
          </a:p>
          <a:p>
            <a:endParaRPr lang="en-US" dirty="0">
              <a:solidFill>
                <a:schemeClr val="bg1"/>
              </a:solidFill>
            </a:endParaRPr>
          </a:p>
          <a:p>
            <a:r>
              <a:rPr lang="en-US" dirty="0">
                <a:solidFill>
                  <a:schemeClr val="bg1"/>
                </a:solidFill>
              </a:rPr>
              <a:t>After meeting with the missionaries a few times, he pledged to give up alcohol. </a:t>
            </a:r>
          </a:p>
        </p:txBody>
      </p:sp>
      <p:sp>
        <p:nvSpPr>
          <p:cNvPr id="15" name="Rectangle 14"/>
          <p:cNvSpPr/>
          <p:nvPr/>
        </p:nvSpPr>
        <p:spPr>
          <a:xfrm>
            <a:off x="2286000" y="5562601"/>
            <a:ext cx="4572000" cy="646331"/>
          </a:xfrm>
          <a:prstGeom prst="rect">
            <a:avLst/>
          </a:prstGeom>
        </p:spPr>
        <p:txBody>
          <a:bodyPr>
            <a:spAutoFit/>
          </a:bodyPr>
          <a:lstStyle/>
          <a:p>
            <a:r>
              <a:rPr lang="en-US" dirty="0">
                <a:solidFill>
                  <a:schemeClr val="bg1"/>
                </a:solidFill>
              </a:rPr>
              <a:t>A few days later, he was with a group of friends. They offered him an alcoholic drink.</a:t>
            </a:r>
          </a:p>
        </p:txBody>
      </p:sp>
      <p:sp>
        <p:nvSpPr>
          <p:cNvPr id="16" name="TextBox 15"/>
          <p:cNvSpPr txBox="1"/>
          <p:nvPr/>
        </p:nvSpPr>
        <p:spPr>
          <a:xfrm>
            <a:off x="171262" y="0"/>
            <a:ext cx="3048000" cy="461665"/>
          </a:xfrm>
          <a:prstGeom prst="rect">
            <a:avLst/>
          </a:prstGeom>
          <a:noFill/>
        </p:spPr>
        <p:txBody>
          <a:bodyPr wrap="square" rtlCol="0">
            <a:spAutoFit/>
          </a:bodyPr>
          <a:lstStyle/>
          <a:p>
            <a:r>
              <a:rPr lang="en-US" sz="2400" dirty="0">
                <a:solidFill>
                  <a:schemeClr val="bg1"/>
                </a:solidFill>
              </a:rPr>
              <a:t>Young Man #1</a:t>
            </a:r>
          </a:p>
        </p:txBody>
      </p:sp>
      <p:pic>
        <p:nvPicPr>
          <p:cNvPr id="3" name="Picture 2">
            <a:extLst>
              <a:ext uri="{FF2B5EF4-FFF2-40B4-BE49-F238E27FC236}">
                <a16:creationId xmlns:a16="http://schemas.microsoft.com/office/drawing/2014/main" id="{9BB28DCC-1110-4805-84FD-AFB4E040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709" y="250102"/>
            <a:ext cx="3981828" cy="2234407"/>
          </a:xfrm>
          <a:prstGeom prst="rect">
            <a:avLst/>
          </a:prstGeom>
        </p:spPr>
      </p:pic>
      <p:pic>
        <p:nvPicPr>
          <p:cNvPr id="7" name="Picture 6">
            <a:extLst>
              <a:ext uri="{FF2B5EF4-FFF2-40B4-BE49-F238E27FC236}">
                <a16:creationId xmlns:a16="http://schemas.microsoft.com/office/drawing/2014/main" id="{37D4AF58-A01A-48D1-845E-5D7AFE8C6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408" y="2579723"/>
            <a:ext cx="4053468" cy="2653179"/>
          </a:xfrm>
          <a:prstGeom prst="rect">
            <a:avLst/>
          </a:prstGeom>
        </p:spPr>
      </p:pic>
      <p:pic>
        <p:nvPicPr>
          <p:cNvPr id="9" name="Picture 8">
            <a:extLst>
              <a:ext uri="{FF2B5EF4-FFF2-40B4-BE49-F238E27FC236}">
                <a16:creationId xmlns:a16="http://schemas.microsoft.com/office/drawing/2014/main" id="{C229D5E3-0510-4206-8945-94D4E7697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969" y="4650568"/>
            <a:ext cx="2857500" cy="1905000"/>
          </a:xfrm>
          <a:prstGeom prst="rect">
            <a:avLst/>
          </a:prstGeom>
        </p:spPr>
      </p:pic>
      <p:sp>
        <p:nvSpPr>
          <p:cNvPr id="17" name="TextBox 16">
            <a:extLst>
              <a:ext uri="{FF2B5EF4-FFF2-40B4-BE49-F238E27FC236}">
                <a16:creationId xmlns:a16="http://schemas.microsoft.com/office/drawing/2014/main" id="{D7B595D6-0649-4372-9A54-2B59E671AA7F}"/>
              </a:ext>
            </a:extLst>
          </p:cNvPr>
          <p:cNvSpPr txBox="1"/>
          <p:nvPr/>
        </p:nvSpPr>
        <p:spPr>
          <a:xfrm>
            <a:off x="0" y="6581001"/>
            <a:ext cx="3048000" cy="276999"/>
          </a:xfrm>
          <a:prstGeom prst="rect">
            <a:avLst/>
          </a:prstGeom>
          <a:noFill/>
        </p:spPr>
        <p:txBody>
          <a:bodyPr wrap="square" rtlCol="0">
            <a:spAutoFit/>
          </a:bodyPr>
          <a:lstStyle/>
          <a:p>
            <a:r>
              <a:rPr lang="en-US" sz="1200" dirty="0">
                <a:solidFill>
                  <a:schemeClr val="bg1"/>
                </a:solidFill>
              </a:rPr>
              <a:t>2013 Seminary Manual</a:t>
            </a:r>
          </a:p>
        </p:txBody>
      </p:sp>
    </p:spTree>
    <p:extLst>
      <p:ext uri="{BB962C8B-B14F-4D97-AF65-F5344CB8AC3E}">
        <p14:creationId xmlns:p14="http://schemas.microsoft.com/office/powerpoint/2010/main" val="3821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457201"/>
            <a:ext cx="4572000" cy="2031325"/>
          </a:xfrm>
          <a:prstGeom prst="rect">
            <a:avLst/>
          </a:prstGeom>
        </p:spPr>
        <p:txBody>
          <a:bodyPr>
            <a:spAutoFit/>
          </a:bodyPr>
          <a:lstStyle/>
          <a:p>
            <a:r>
              <a:rPr lang="en-US" dirty="0">
                <a:solidFill>
                  <a:schemeClr val="bg1"/>
                </a:solidFill>
              </a:rPr>
              <a:t>Another young man was raised in a Latter-day Saint family. His parents held family home evening and family scripture study. </a:t>
            </a:r>
          </a:p>
          <a:p>
            <a:endParaRPr lang="en-US" dirty="0">
              <a:solidFill>
                <a:schemeClr val="bg1"/>
              </a:solidFill>
            </a:endParaRPr>
          </a:p>
          <a:p>
            <a:r>
              <a:rPr lang="en-US" dirty="0">
                <a:solidFill>
                  <a:schemeClr val="bg1"/>
                </a:solidFill>
              </a:rPr>
              <a:t>He developed a habit of daily scripture study and personal prayer. </a:t>
            </a:r>
          </a:p>
          <a:p>
            <a:endParaRPr lang="en-US" dirty="0">
              <a:solidFill>
                <a:schemeClr val="bg1"/>
              </a:solidFill>
            </a:endParaRPr>
          </a:p>
        </p:txBody>
      </p:sp>
      <p:sp>
        <p:nvSpPr>
          <p:cNvPr id="11" name="Rectangle 10"/>
          <p:cNvSpPr/>
          <p:nvPr/>
        </p:nvSpPr>
        <p:spPr>
          <a:xfrm>
            <a:off x="5652654" y="2809010"/>
            <a:ext cx="5444837" cy="1200329"/>
          </a:xfrm>
          <a:prstGeom prst="rect">
            <a:avLst/>
          </a:prstGeom>
        </p:spPr>
        <p:txBody>
          <a:bodyPr wrap="square">
            <a:spAutoFit/>
          </a:bodyPr>
          <a:lstStyle/>
          <a:p>
            <a:r>
              <a:rPr lang="en-US" dirty="0">
                <a:solidFill>
                  <a:schemeClr val="bg1"/>
                </a:solidFill>
              </a:rPr>
              <a:t>He attended Primary, served in Aaronic Priesthood quorums, and graduated from seminary, gaining knowledge of the commandments and ways of the Lord. While attending college, he developed new friendships. </a:t>
            </a:r>
          </a:p>
        </p:txBody>
      </p:sp>
      <p:sp>
        <p:nvSpPr>
          <p:cNvPr id="12" name="Rectangle 11"/>
          <p:cNvSpPr/>
          <p:nvPr/>
        </p:nvSpPr>
        <p:spPr>
          <a:xfrm>
            <a:off x="2286000" y="5791201"/>
            <a:ext cx="3581400" cy="646331"/>
          </a:xfrm>
          <a:prstGeom prst="rect">
            <a:avLst/>
          </a:prstGeom>
        </p:spPr>
        <p:txBody>
          <a:bodyPr wrap="square">
            <a:spAutoFit/>
          </a:bodyPr>
          <a:lstStyle/>
          <a:p>
            <a:r>
              <a:rPr lang="en-US" dirty="0">
                <a:solidFill>
                  <a:schemeClr val="bg1"/>
                </a:solidFill>
              </a:rPr>
              <a:t>One night a friend offered him an alcoholic drink.</a:t>
            </a:r>
          </a:p>
        </p:txBody>
      </p:sp>
      <p:sp>
        <p:nvSpPr>
          <p:cNvPr id="15" name="TextBox 14"/>
          <p:cNvSpPr txBox="1"/>
          <p:nvPr/>
        </p:nvSpPr>
        <p:spPr>
          <a:xfrm>
            <a:off x="125994" y="0"/>
            <a:ext cx="3048000" cy="461665"/>
          </a:xfrm>
          <a:prstGeom prst="rect">
            <a:avLst/>
          </a:prstGeom>
          <a:noFill/>
        </p:spPr>
        <p:txBody>
          <a:bodyPr wrap="square" rtlCol="0">
            <a:spAutoFit/>
          </a:bodyPr>
          <a:lstStyle/>
          <a:p>
            <a:r>
              <a:rPr lang="en-US" sz="2400" dirty="0">
                <a:solidFill>
                  <a:schemeClr val="bg1"/>
                </a:solidFill>
              </a:rPr>
              <a:t>Young Man #2</a:t>
            </a:r>
          </a:p>
        </p:txBody>
      </p:sp>
      <p:pic>
        <p:nvPicPr>
          <p:cNvPr id="3" name="Picture 2">
            <a:extLst>
              <a:ext uri="{FF2B5EF4-FFF2-40B4-BE49-F238E27FC236}">
                <a16:creationId xmlns:a16="http://schemas.microsoft.com/office/drawing/2014/main" id="{FFC5878F-547A-41A5-A83F-A9B603C77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038" y="237721"/>
            <a:ext cx="4447939" cy="2305701"/>
          </a:xfrm>
          <a:prstGeom prst="rect">
            <a:avLst/>
          </a:prstGeom>
        </p:spPr>
      </p:pic>
      <p:pic>
        <p:nvPicPr>
          <p:cNvPr id="7" name="Picture 6">
            <a:extLst>
              <a:ext uri="{FF2B5EF4-FFF2-40B4-BE49-F238E27FC236}">
                <a16:creationId xmlns:a16="http://schemas.microsoft.com/office/drawing/2014/main" id="{EC4E9875-1605-4D3C-9599-B9A4210E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70" y="2595237"/>
            <a:ext cx="3276600" cy="2619375"/>
          </a:xfrm>
          <a:prstGeom prst="rect">
            <a:avLst/>
          </a:prstGeom>
        </p:spPr>
      </p:pic>
      <p:pic>
        <p:nvPicPr>
          <p:cNvPr id="9" name="Picture 8">
            <a:extLst>
              <a:ext uri="{FF2B5EF4-FFF2-40B4-BE49-F238E27FC236}">
                <a16:creationId xmlns:a16="http://schemas.microsoft.com/office/drawing/2014/main" id="{20DA7692-276E-4E9A-80BF-EC74C4830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903" y="4379174"/>
            <a:ext cx="3498231" cy="2390712"/>
          </a:xfrm>
          <a:prstGeom prst="rect">
            <a:avLst/>
          </a:prstGeom>
        </p:spPr>
      </p:pic>
      <p:sp>
        <p:nvSpPr>
          <p:cNvPr id="16" name="TextBox 15">
            <a:extLst>
              <a:ext uri="{FF2B5EF4-FFF2-40B4-BE49-F238E27FC236}">
                <a16:creationId xmlns:a16="http://schemas.microsoft.com/office/drawing/2014/main" id="{8D993290-971E-4303-A4C3-748E95E00C06}"/>
              </a:ext>
            </a:extLst>
          </p:cNvPr>
          <p:cNvSpPr txBox="1"/>
          <p:nvPr/>
        </p:nvSpPr>
        <p:spPr>
          <a:xfrm>
            <a:off x="0" y="6581001"/>
            <a:ext cx="3048000" cy="276999"/>
          </a:xfrm>
          <a:prstGeom prst="rect">
            <a:avLst/>
          </a:prstGeom>
          <a:noFill/>
        </p:spPr>
        <p:txBody>
          <a:bodyPr wrap="square" rtlCol="0">
            <a:spAutoFit/>
          </a:bodyPr>
          <a:lstStyle/>
          <a:p>
            <a:r>
              <a:rPr lang="en-US" sz="1200" dirty="0">
                <a:solidFill>
                  <a:schemeClr val="bg1"/>
                </a:solidFill>
              </a:rPr>
              <a:t>2013 Seminary Manual</a:t>
            </a:r>
          </a:p>
        </p:txBody>
      </p:sp>
    </p:spTree>
    <p:extLst>
      <p:ext uri="{BB962C8B-B14F-4D97-AF65-F5344CB8AC3E}">
        <p14:creationId xmlns:p14="http://schemas.microsoft.com/office/powerpoint/2010/main" val="40265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92" y="6488668"/>
            <a:ext cx="2133600" cy="369332"/>
          </a:xfrm>
          <a:prstGeom prst="rect">
            <a:avLst/>
          </a:prstGeom>
          <a:noFill/>
        </p:spPr>
        <p:txBody>
          <a:bodyPr wrap="square" rtlCol="0">
            <a:spAutoFit/>
          </a:bodyPr>
          <a:lstStyle/>
          <a:p>
            <a:r>
              <a:rPr lang="en-US" dirty="0">
                <a:solidFill>
                  <a:schemeClr val="bg1"/>
                </a:solidFill>
              </a:rPr>
              <a:t>Helaman 15:9-17</a:t>
            </a:r>
          </a:p>
        </p:txBody>
      </p:sp>
      <p:grpSp>
        <p:nvGrpSpPr>
          <p:cNvPr id="7" name="Group 6"/>
          <p:cNvGrpSpPr/>
          <p:nvPr/>
        </p:nvGrpSpPr>
        <p:grpSpPr>
          <a:xfrm>
            <a:off x="2798618" y="3543301"/>
            <a:ext cx="6629400" cy="2658823"/>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17599" y="2514600"/>
              <a:ext cx="7010400" cy="1873509"/>
            </a:xfrm>
            <a:prstGeom prst="rect">
              <a:avLst/>
            </a:prstGeom>
            <a:noFill/>
          </p:spPr>
          <p:txBody>
            <a:bodyPr wrap="square" rtlCol="0">
              <a:spAutoFit/>
            </a:bodyPr>
            <a:lstStyle/>
            <a:p>
              <a:pPr algn="ctr"/>
              <a:r>
                <a:rPr lang="en-US" sz="2800" dirty="0">
                  <a:latin typeface="Comic Sans MS" pitchFamily="66" charset="0"/>
                </a:rPr>
                <a:t>If people become unbelieving after having received the fulness of the gospel, they will receive greater condemnation</a:t>
              </a:r>
            </a:p>
          </p:txBody>
        </p:sp>
      </p:grpSp>
      <p:sp>
        <p:nvSpPr>
          <p:cNvPr id="15" name="Rectangle 14">
            <a:extLst>
              <a:ext uri="{FF2B5EF4-FFF2-40B4-BE49-F238E27FC236}">
                <a16:creationId xmlns:a16="http://schemas.microsoft.com/office/drawing/2014/main" id="{D597F821-9161-4518-8073-A28CE70A0514}"/>
              </a:ext>
            </a:extLst>
          </p:cNvPr>
          <p:cNvSpPr/>
          <p:nvPr/>
        </p:nvSpPr>
        <p:spPr>
          <a:xfrm>
            <a:off x="1792757" y="694442"/>
            <a:ext cx="9034571" cy="1815882"/>
          </a:xfrm>
          <a:prstGeom prst="rect">
            <a:avLst/>
          </a:prstGeom>
        </p:spPr>
        <p:txBody>
          <a:bodyPr wrap="square">
            <a:spAutoFit/>
          </a:bodyPr>
          <a:lstStyle/>
          <a:p>
            <a:pPr algn="ctr" fontAlgn="base"/>
            <a:r>
              <a:rPr lang="en-US" sz="2800" dirty="0">
                <a:solidFill>
                  <a:srgbClr val="FFFF00"/>
                </a:solidFill>
              </a:rPr>
              <a:t>Would accepting the alcoholic drink be a more serious offense for the first young man or the second?</a:t>
            </a:r>
          </a:p>
          <a:p>
            <a:pPr algn="ctr" fontAlgn="base"/>
            <a:endParaRPr lang="en-US" sz="2800" dirty="0">
              <a:solidFill>
                <a:srgbClr val="FFFF00"/>
              </a:solidFill>
            </a:endParaRPr>
          </a:p>
          <a:p>
            <a:pPr algn="ctr" fontAlgn="base"/>
            <a:r>
              <a:rPr lang="en-US" sz="2800" dirty="0">
                <a:solidFill>
                  <a:srgbClr val="FFFF00"/>
                </a:solidFill>
              </a:rPr>
              <a:t> Why or why not?</a:t>
            </a:r>
          </a:p>
        </p:txBody>
      </p:sp>
    </p:spTree>
    <p:extLst>
      <p:ext uri="{BB962C8B-B14F-4D97-AF65-F5344CB8AC3E}">
        <p14:creationId xmlns:p14="http://schemas.microsoft.com/office/powerpoint/2010/main" val="14420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73182" y="6488668"/>
            <a:ext cx="2133600" cy="369332"/>
          </a:xfrm>
          <a:prstGeom prst="rect">
            <a:avLst/>
          </a:prstGeom>
          <a:noFill/>
        </p:spPr>
        <p:txBody>
          <a:bodyPr wrap="square" rtlCol="0">
            <a:spAutoFit/>
          </a:bodyPr>
          <a:lstStyle/>
          <a:p>
            <a:r>
              <a:rPr lang="en-US" dirty="0">
                <a:solidFill>
                  <a:schemeClr val="bg1"/>
                </a:solidFill>
              </a:rPr>
              <a:t>Helaman 15:1-6, 17</a:t>
            </a:r>
          </a:p>
        </p:txBody>
      </p:sp>
      <p:sp>
        <p:nvSpPr>
          <p:cNvPr id="7" name="TextBox 6"/>
          <p:cNvSpPr txBox="1"/>
          <p:nvPr/>
        </p:nvSpPr>
        <p:spPr>
          <a:xfrm>
            <a:off x="832919" y="3687778"/>
            <a:ext cx="4211370" cy="2308324"/>
          </a:xfrm>
          <a:prstGeom prst="rect">
            <a:avLst/>
          </a:prstGeom>
          <a:noFill/>
        </p:spPr>
        <p:txBody>
          <a:bodyPr wrap="square" rtlCol="0">
            <a:spAutoFit/>
          </a:bodyPr>
          <a:lstStyle/>
          <a:p>
            <a:r>
              <a:rPr lang="en-US" sz="2400" dirty="0">
                <a:solidFill>
                  <a:schemeClr val="bg1"/>
                </a:solidFill>
              </a:rPr>
              <a:t>Spiritual condition of the Nephites</a:t>
            </a:r>
          </a:p>
          <a:p>
            <a:r>
              <a:rPr lang="en-US" sz="2400" dirty="0">
                <a:solidFill>
                  <a:schemeClr val="bg1"/>
                </a:solidFill>
              </a:rPr>
              <a:t>Helaman 15:1-3, 17</a:t>
            </a:r>
          </a:p>
          <a:p>
            <a:endParaRPr lang="en-US" sz="2400" dirty="0">
              <a:solidFill>
                <a:schemeClr val="bg1"/>
              </a:solidFill>
            </a:endParaRPr>
          </a:p>
          <a:p>
            <a:r>
              <a:rPr lang="en-US" sz="2400" dirty="0">
                <a:solidFill>
                  <a:schemeClr val="bg1"/>
                </a:solidFill>
              </a:rPr>
              <a:t>They had become unbelieving, wicked, and unrepentant</a:t>
            </a:r>
          </a:p>
        </p:txBody>
      </p:sp>
      <p:sp>
        <p:nvSpPr>
          <p:cNvPr id="8" name="TextBox 7"/>
          <p:cNvSpPr txBox="1"/>
          <p:nvPr/>
        </p:nvSpPr>
        <p:spPr>
          <a:xfrm>
            <a:off x="5630091" y="506411"/>
            <a:ext cx="3048000" cy="2308324"/>
          </a:xfrm>
          <a:prstGeom prst="rect">
            <a:avLst/>
          </a:prstGeom>
          <a:noFill/>
        </p:spPr>
        <p:txBody>
          <a:bodyPr wrap="square" rtlCol="0">
            <a:spAutoFit/>
          </a:bodyPr>
          <a:lstStyle/>
          <a:p>
            <a:r>
              <a:rPr lang="en-US" sz="2400" dirty="0">
                <a:solidFill>
                  <a:schemeClr val="bg1"/>
                </a:solidFill>
              </a:rPr>
              <a:t>Spiritual condition of the Lamanites</a:t>
            </a:r>
          </a:p>
          <a:p>
            <a:r>
              <a:rPr lang="en-US" sz="2400" dirty="0">
                <a:solidFill>
                  <a:schemeClr val="bg1"/>
                </a:solidFill>
              </a:rPr>
              <a:t>Helaman 15:4-6</a:t>
            </a:r>
          </a:p>
          <a:p>
            <a:endParaRPr lang="en-US" sz="2400" dirty="0">
              <a:solidFill>
                <a:schemeClr val="bg1"/>
              </a:solidFill>
            </a:endParaRPr>
          </a:p>
          <a:p>
            <a:r>
              <a:rPr lang="en-US" sz="2400" dirty="0">
                <a:solidFill>
                  <a:schemeClr val="bg1"/>
                </a:solidFill>
              </a:rPr>
              <a:t>They were observing the commandments</a:t>
            </a:r>
          </a:p>
        </p:txBody>
      </p:sp>
      <p:pic>
        <p:nvPicPr>
          <p:cNvPr id="3" name="Picture 2">
            <a:extLst>
              <a:ext uri="{FF2B5EF4-FFF2-40B4-BE49-F238E27FC236}">
                <a16:creationId xmlns:a16="http://schemas.microsoft.com/office/drawing/2014/main" id="{D8C8587F-0582-4B28-9EC1-0FFAFF5FC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63" y="225407"/>
            <a:ext cx="3206530" cy="3219356"/>
          </a:xfrm>
          <a:prstGeom prst="rect">
            <a:avLst/>
          </a:prstGeom>
        </p:spPr>
      </p:pic>
      <p:pic>
        <p:nvPicPr>
          <p:cNvPr id="10" name="Picture 9">
            <a:extLst>
              <a:ext uri="{FF2B5EF4-FFF2-40B4-BE49-F238E27FC236}">
                <a16:creationId xmlns:a16="http://schemas.microsoft.com/office/drawing/2014/main" id="{B0E8B036-4D17-4B5B-902E-9EADABC61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903" y="3444764"/>
            <a:ext cx="5638260" cy="3115138"/>
          </a:xfrm>
          <a:prstGeom prst="rect">
            <a:avLst/>
          </a:prstGeom>
        </p:spPr>
      </p:pic>
    </p:spTree>
    <p:extLst>
      <p:ext uri="{BB962C8B-B14F-4D97-AF65-F5344CB8AC3E}">
        <p14:creationId xmlns:p14="http://schemas.microsoft.com/office/powerpoint/2010/main" val="19714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29766" y="6488668"/>
            <a:ext cx="2133600" cy="369332"/>
          </a:xfrm>
          <a:prstGeom prst="rect">
            <a:avLst/>
          </a:prstGeom>
          <a:noFill/>
        </p:spPr>
        <p:txBody>
          <a:bodyPr wrap="square" rtlCol="0">
            <a:spAutoFit/>
          </a:bodyPr>
          <a:lstStyle/>
          <a:p>
            <a:r>
              <a:rPr lang="en-US" dirty="0">
                <a:solidFill>
                  <a:schemeClr val="bg1"/>
                </a:solidFill>
              </a:rPr>
              <a:t>Helaman 15:1-6, 17</a:t>
            </a:r>
          </a:p>
        </p:txBody>
      </p:sp>
      <p:sp>
        <p:nvSpPr>
          <p:cNvPr id="7" name="TextBox 6"/>
          <p:cNvSpPr txBox="1"/>
          <p:nvPr/>
        </p:nvSpPr>
        <p:spPr>
          <a:xfrm>
            <a:off x="609600" y="255761"/>
            <a:ext cx="2971800" cy="6001643"/>
          </a:xfrm>
          <a:prstGeom prst="rect">
            <a:avLst/>
          </a:prstGeom>
          <a:noFill/>
        </p:spPr>
        <p:txBody>
          <a:bodyPr wrap="square" rtlCol="0">
            <a:spAutoFit/>
          </a:bodyPr>
          <a:lstStyle/>
          <a:p>
            <a:pPr algn="ctr"/>
            <a:r>
              <a:rPr lang="en-US" sz="2400" dirty="0">
                <a:solidFill>
                  <a:schemeClr val="bg1"/>
                </a:solidFill>
              </a:rPr>
              <a:t>Spiritual condition of the Nephites</a:t>
            </a:r>
          </a:p>
          <a:p>
            <a:pPr algn="ctr"/>
            <a:r>
              <a:rPr lang="en-US" sz="1400" dirty="0">
                <a:solidFill>
                  <a:schemeClr val="bg1"/>
                </a:solidFill>
              </a:rPr>
              <a:t>Helaman 15:1-3, 17</a:t>
            </a:r>
          </a:p>
          <a:p>
            <a:endParaRPr lang="en-US" sz="2400" dirty="0">
              <a:solidFill>
                <a:schemeClr val="bg1"/>
              </a:solidFill>
            </a:endParaRPr>
          </a:p>
          <a:p>
            <a:r>
              <a:rPr lang="en-US" sz="2400" dirty="0">
                <a:solidFill>
                  <a:schemeClr val="bg1"/>
                </a:solidFill>
              </a:rPr>
              <a:t>They had once been a chosen people.</a:t>
            </a:r>
          </a:p>
          <a:p>
            <a:endParaRPr lang="en-US" sz="2400" dirty="0">
              <a:solidFill>
                <a:schemeClr val="bg1"/>
              </a:solidFill>
            </a:endParaRPr>
          </a:p>
          <a:p>
            <a:r>
              <a:rPr lang="en-US" sz="2400" dirty="0">
                <a:solidFill>
                  <a:schemeClr val="bg1"/>
                </a:solidFill>
              </a:rPr>
              <a:t>However,</a:t>
            </a:r>
          </a:p>
          <a:p>
            <a:endParaRPr lang="en-US" sz="2400" dirty="0">
              <a:solidFill>
                <a:schemeClr val="bg1"/>
              </a:solidFill>
            </a:endParaRPr>
          </a:p>
          <a:p>
            <a:r>
              <a:rPr lang="en-US" sz="2400" dirty="0">
                <a:solidFill>
                  <a:schemeClr val="bg1"/>
                </a:solidFill>
              </a:rPr>
              <a:t>They had become unbelieving, wicked, and unrepentant</a:t>
            </a:r>
          </a:p>
          <a:p>
            <a:endParaRPr lang="en-US" sz="2400" dirty="0">
              <a:solidFill>
                <a:schemeClr val="bg1"/>
              </a:solidFill>
            </a:endParaRPr>
          </a:p>
          <a:p>
            <a:r>
              <a:rPr lang="en-US" sz="2400" dirty="0">
                <a:solidFill>
                  <a:schemeClr val="bg1"/>
                </a:solidFill>
              </a:rPr>
              <a:t>The Lord chastened them for their unrighteousness</a:t>
            </a:r>
          </a:p>
        </p:txBody>
      </p:sp>
      <p:sp>
        <p:nvSpPr>
          <p:cNvPr id="8" name="TextBox 7"/>
          <p:cNvSpPr txBox="1"/>
          <p:nvPr/>
        </p:nvSpPr>
        <p:spPr>
          <a:xfrm>
            <a:off x="8594002" y="264815"/>
            <a:ext cx="3124200" cy="5632311"/>
          </a:xfrm>
          <a:prstGeom prst="rect">
            <a:avLst/>
          </a:prstGeom>
          <a:noFill/>
        </p:spPr>
        <p:txBody>
          <a:bodyPr wrap="square" rtlCol="0">
            <a:spAutoFit/>
          </a:bodyPr>
          <a:lstStyle/>
          <a:p>
            <a:pPr algn="ctr"/>
            <a:r>
              <a:rPr lang="en-US" sz="2400" dirty="0">
                <a:solidFill>
                  <a:schemeClr val="bg1"/>
                </a:solidFill>
              </a:rPr>
              <a:t>Spiritual condition of the Lamanites</a:t>
            </a:r>
          </a:p>
          <a:p>
            <a:pPr algn="ctr"/>
            <a:r>
              <a:rPr lang="en-US" sz="1400" dirty="0">
                <a:solidFill>
                  <a:schemeClr val="bg1"/>
                </a:solidFill>
              </a:rPr>
              <a:t>Helaman 15:4-6</a:t>
            </a:r>
          </a:p>
          <a:p>
            <a:endParaRPr lang="en-US" sz="2400" dirty="0">
              <a:solidFill>
                <a:schemeClr val="bg1"/>
              </a:solidFill>
            </a:endParaRPr>
          </a:p>
          <a:p>
            <a:r>
              <a:rPr lang="en-US" sz="2400" dirty="0">
                <a:solidFill>
                  <a:schemeClr val="bg1"/>
                </a:solidFill>
              </a:rPr>
              <a:t>They had once been the more wicked of the people</a:t>
            </a:r>
          </a:p>
          <a:p>
            <a:endParaRPr lang="en-US" sz="2400" dirty="0">
              <a:solidFill>
                <a:schemeClr val="bg1"/>
              </a:solidFill>
            </a:endParaRPr>
          </a:p>
          <a:p>
            <a:r>
              <a:rPr lang="en-US" sz="2400" dirty="0">
                <a:solidFill>
                  <a:schemeClr val="bg1"/>
                </a:solidFill>
              </a:rPr>
              <a:t>However,</a:t>
            </a:r>
          </a:p>
          <a:p>
            <a:endParaRPr lang="en-US" sz="2400" dirty="0">
              <a:solidFill>
                <a:schemeClr val="bg1"/>
              </a:solidFill>
            </a:endParaRPr>
          </a:p>
          <a:p>
            <a:r>
              <a:rPr lang="en-US" sz="2400" dirty="0">
                <a:solidFill>
                  <a:schemeClr val="bg1"/>
                </a:solidFill>
              </a:rPr>
              <a:t>They had become more believing, righteous, and repentant</a:t>
            </a:r>
          </a:p>
          <a:p>
            <a:endParaRPr lang="en-US" sz="2400" dirty="0">
              <a:solidFill>
                <a:schemeClr val="bg1"/>
              </a:solidFill>
            </a:endParaRPr>
          </a:p>
          <a:p>
            <a:r>
              <a:rPr lang="en-US" sz="2400" dirty="0">
                <a:solidFill>
                  <a:schemeClr val="bg1"/>
                </a:solidFill>
              </a:rPr>
              <a:t>The Lord blessed them</a:t>
            </a:r>
          </a:p>
        </p:txBody>
      </p:sp>
      <p:pic>
        <p:nvPicPr>
          <p:cNvPr id="3" name="Picture 2">
            <a:extLst>
              <a:ext uri="{FF2B5EF4-FFF2-40B4-BE49-F238E27FC236}">
                <a16:creationId xmlns:a16="http://schemas.microsoft.com/office/drawing/2014/main" id="{BCDFA28A-D949-4038-9DB8-823844E9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075" y="710557"/>
            <a:ext cx="3380149" cy="2535112"/>
          </a:xfrm>
          <a:prstGeom prst="rect">
            <a:avLst/>
          </a:prstGeom>
        </p:spPr>
      </p:pic>
      <p:pic>
        <p:nvPicPr>
          <p:cNvPr id="10" name="Picture 9">
            <a:extLst>
              <a:ext uri="{FF2B5EF4-FFF2-40B4-BE49-F238E27FC236}">
                <a16:creationId xmlns:a16="http://schemas.microsoft.com/office/drawing/2014/main" id="{F46145CB-2760-437C-9E10-279BA5497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69" y="3658077"/>
            <a:ext cx="3386909" cy="2535112"/>
          </a:xfrm>
          <a:prstGeom prst="rect">
            <a:avLst/>
          </a:prstGeom>
        </p:spPr>
      </p:pic>
    </p:spTree>
    <p:extLst>
      <p:ext uri="{BB962C8B-B14F-4D97-AF65-F5344CB8AC3E}">
        <p14:creationId xmlns:p14="http://schemas.microsoft.com/office/powerpoint/2010/main" val="16649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2000"/>
                                        <p:tgtEl>
                                          <p:spTgt spid="8">
                                            <p:txEl>
                                              <p:pRg st="0" end="0"/>
                                            </p:txEl>
                                          </p:spTgt>
                                        </p:tgtEl>
                                      </p:cBhvr>
                                    </p:animEffect>
                                    <p:set>
                                      <p:cBhvr>
                                        <p:cTn id="44" dur="1" fill="hold">
                                          <p:stCondLst>
                                            <p:cond delay="1999"/>
                                          </p:stCondLst>
                                        </p:cTn>
                                        <p:tgtEl>
                                          <p:spTgt spid="8">
                                            <p:txEl>
                                              <p:pRg st="0" end="0"/>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8">
                                            <p:txEl>
                                              <p:pRg st="1" end="1"/>
                                            </p:txEl>
                                          </p:spTgt>
                                        </p:tgtEl>
                                      </p:cBhvr>
                                    </p:animEffect>
                                    <p:set>
                                      <p:cBhvr>
                                        <p:cTn id="47" dur="1" fill="hold">
                                          <p:stCondLst>
                                            <p:cond delay="1999"/>
                                          </p:stCondLst>
                                        </p:cTn>
                                        <p:tgtEl>
                                          <p:spTgt spid="8">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8">
                                            <p:txEl>
                                              <p:pRg st="3" end="3"/>
                                            </p:txEl>
                                          </p:spTgt>
                                        </p:tgtEl>
                                      </p:cBhvr>
                                    </p:animEffect>
                                    <p:set>
                                      <p:cBhvr>
                                        <p:cTn id="50" dur="1" fill="hold">
                                          <p:stCondLst>
                                            <p:cond delay="1999"/>
                                          </p:stCondLst>
                                        </p:cTn>
                                        <p:tgtEl>
                                          <p:spTgt spid="8">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8">
                                            <p:txEl>
                                              <p:pRg st="5" end="5"/>
                                            </p:txEl>
                                          </p:spTgt>
                                        </p:tgtEl>
                                      </p:cBhvr>
                                    </p:animEffect>
                                    <p:set>
                                      <p:cBhvr>
                                        <p:cTn id="53" dur="1" fill="hold">
                                          <p:stCondLst>
                                            <p:cond delay="1999"/>
                                          </p:stCondLst>
                                        </p:cTn>
                                        <p:tgtEl>
                                          <p:spTgt spid="8">
                                            <p:txEl>
                                              <p:pRg st="5" end="5"/>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7">
                                            <p:txEl>
                                              <p:pRg st="0" end="0"/>
                                            </p:txEl>
                                          </p:spTgt>
                                        </p:tgtEl>
                                      </p:cBhvr>
                                    </p:animEffect>
                                    <p:set>
                                      <p:cBhvr>
                                        <p:cTn id="56" dur="1" fill="hold">
                                          <p:stCondLst>
                                            <p:cond delay="1999"/>
                                          </p:stCondLst>
                                        </p:cTn>
                                        <p:tgtEl>
                                          <p:spTgt spid="7">
                                            <p:txEl>
                                              <p:pRg st="0" end="0"/>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7">
                                            <p:txEl>
                                              <p:pRg st="1" end="1"/>
                                            </p:txEl>
                                          </p:spTgt>
                                        </p:tgtEl>
                                      </p:cBhvr>
                                    </p:animEffect>
                                    <p:set>
                                      <p:cBhvr>
                                        <p:cTn id="59" dur="1" fill="hold">
                                          <p:stCondLst>
                                            <p:cond delay="1999"/>
                                          </p:stCondLst>
                                        </p:cTn>
                                        <p:tgtEl>
                                          <p:spTgt spid="7">
                                            <p:txEl>
                                              <p:pRg st="1" end="1"/>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7">
                                            <p:txEl>
                                              <p:pRg st="3" end="3"/>
                                            </p:txEl>
                                          </p:spTgt>
                                        </p:tgtEl>
                                      </p:cBhvr>
                                    </p:animEffect>
                                    <p:set>
                                      <p:cBhvr>
                                        <p:cTn id="62" dur="1" fill="hold">
                                          <p:stCondLst>
                                            <p:cond delay="1999"/>
                                          </p:stCondLst>
                                        </p:cTn>
                                        <p:tgtEl>
                                          <p:spTgt spid="7">
                                            <p:txEl>
                                              <p:pRg st="3" end="3"/>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7">
                                            <p:txEl>
                                              <p:pRg st="5" end="5"/>
                                            </p:txEl>
                                          </p:spTgt>
                                        </p:tgtEl>
                                      </p:cBhvr>
                                    </p:animEffect>
                                    <p:set>
                                      <p:cBhvr>
                                        <p:cTn id="65"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0947BBD-BCDE-4EA8-91E1-DAADF044B161}"/>
              </a:ext>
            </a:extLst>
          </p:cNvPr>
          <p:cNvGrpSpPr/>
          <p:nvPr/>
        </p:nvGrpSpPr>
        <p:grpSpPr>
          <a:xfrm>
            <a:off x="0" y="-1"/>
            <a:ext cx="12192000" cy="6858001"/>
            <a:chOff x="0" y="-1"/>
            <a:chExt cx="12192000" cy="6858001"/>
          </a:xfrm>
        </p:grpSpPr>
        <p:pic>
          <p:nvPicPr>
            <p:cNvPr id="24" name="Picture 23">
              <a:extLst>
                <a:ext uri="{FF2B5EF4-FFF2-40B4-BE49-F238E27FC236}">
                  <a16:creationId xmlns:a16="http://schemas.microsoft.com/office/drawing/2014/main" id="{5244D4D3-5B4F-4F67-BD1D-426CBE13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5" name="Picture 24">
              <a:extLst>
                <a:ext uri="{FF2B5EF4-FFF2-40B4-BE49-F238E27FC236}">
                  <a16:creationId xmlns:a16="http://schemas.microsoft.com/office/drawing/2014/main" id="{937B4F45-BC60-4306-9AFA-69F27573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Prophet Samuel</a:t>
            </a:r>
          </a:p>
        </p:txBody>
      </p:sp>
      <p:sp>
        <p:nvSpPr>
          <p:cNvPr id="59" name="Rectangle 58"/>
          <p:cNvSpPr/>
          <p:nvPr/>
        </p:nvSpPr>
        <p:spPr>
          <a:xfrm>
            <a:off x="1896118" y="6027003"/>
            <a:ext cx="8894275" cy="830997"/>
          </a:xfrm>
          <a:prstGeom prst="rect">
            <a:avLst/>
          </a:prstGeom>
        </p:spPr>
        <p:txBody>
          <a:bodyPr wrap="square">
            <a:spAutoFit/>
          </a:bodyPr>
          <a:lstStyle/>
          <a:p>
            <a:pPr algn="ctr" fontAlgn="base"/>
            <a:r>
              <a:rPr lang="en-US" sz="2400" b="1" dirty="0">
                <a:solidFill>
                  <a:srgbClr val="FFFF00"/>
                </a:solidFill>
              </a:rPr>
              <a:t>The prophet Samuel did not take it upon himself to decide what to preach to the Nephites. </a:t>
            </a:r>
          </a:p>
        </p:txBody>
      </p:sp>
      <p:grpSp>
        <p:nvGrpSpPr>
          <p:cNvPr id="6" name="Group 5">
            <a:extLst>
              <a:ext uri="{FF2B5EF4-FFF2-40B4-BE49-F238E27FC236}">
                <a16:creationId xmlns:a16="http://schemas.microsoft.com/office/drawing/2014/main" id="{F1F96916-A5F1-4E7D-87F8-49DC2981DE84}"/>
              </a:ext>
            </a:extLst>
          </p:cNvPr>
          <p:cNvGrpSpPr/>
          <p:nvPr/>
        </p:nvGrpSpPr>
        <p:grpSpPr>
          <a:xfrm>
            <a:off x="4141204" y="574518"/>
            <a:ext cx="3845690" cy="755518"/>
            <a:chOff x="10362445" y="4138702"/>
            <a:chExt cx="1295400" cy="755518"/>
          </a:xfrm>
        </p:grpSpPr>
        <p:sp>
          <p:nvSpPr>
            <p:cNvPr id="68" name="Rounded Rectangle 67"/>
            <p:cNvSpPr/>
            <p:nvPr/>
          </p:nvSpPr>
          <p:spPr>
            <a:xfrm>
              <a:off x="10362445" y="4405847"/>
              <a:ext cx="1295400" cy="48837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378499" y="4138702"/>
              <a:ext cx="1263096" cy="646331"/>
            </a:xfrm>
            <a:prstGeom prst="rect">
              <a:avLst/>
            </a:prstGeom>
          </p:spPr>
          <p:txBody>
            <a:bodyPr wrap="square">
              <a:spAutoFit/>
            </a:bodyPr>
            <a:lstStyle/>
            <a:p>
              <a:pPr fontAlgn="base"/>
              <a:endParaRPr lang="en-US" dirty="0">
                <a:solidFill>
                  <a:srgbClr val="FF0000"/>
                </a:solidFill>
              </a:endParaRPr>
            </a:p>
            <a:p>
              <a:pPr algn="ctr" fontAlgn="base"/>
              <a:r>
                <a:rPr lang="en-US" dirty="0">
                  <a:solidFill>
                    <a:srgbClr val="FF0000"/>
                  </a:solidFill>
                </a:rPr>
                <a:t>86</a:t>
              </a:r>
              <a:r>
                <a:rPr lang="en-US" baseline="30000" dirty="0">
                  <a:solidFill>
                    <a:srgbClr val="FF0000"/>
                  </a:solidFill>
                </a:rPr>
                <a:t>th</a:t>
              </a:r>
              <a:r>
                <a:rPr lang="en-US" dirty="0">
                  <a:solidFill>
                    <a:srgbClr val="FF0000"/>
                  </a:solidFill>
                </a:rPr>
                <a:t> Year of the Reign of the Judges</a:t>
              </a:r>
            </a:p>
          </p:txBody>
        </p:sp>
      </p:grpSp>
      <p:pic>
        <p:nvPicPr>
          <p:cNvPr id="8" name="Picture 7">
            <a:extLst>
              <a:ext uri="{FF2B5EF4-FFF2-40B4-BE49-F238E27FC236}">
                <a16:creationId xmlns:a16="http://schemas.microsoft.com/office/drawing/2014/main" id="{A45397D2-DF47-4EFF-A339-31AE14222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613" y="1630062"/>
            <a:ext cx="2864667" cy="4077376"/>
          </a:xfrm>
          <a:prstGeom prst="rect">
            <a:avLst/>
          </a:prstGeom>
        </p:spPr>
      </p:pic>
      <p:sp>
        <p:nvSpPr>
          <p:cNvPr id="10" name="Rectangle 9">
            <a:extLst>
              <a:ext uri="{FF2B5EF4-FFF2-40B4-BE49-F238E27FC236}">
                <a16:creationId xmlns:a16="http://schemas.microsoft.com/office/drawing/2014/main" id="{9F48B6DB-1E46-484A-BE1C-840FEDAE7F87}"/>
              </a:ext>
            </a:extLst>
          </p:cNvPr>
          <p:cNvSpPr/>
          <p:nvPr/>
        </p:nvSpPr>
        <p:spPr>
          <a:xfrm>
            <a:off x="490208" y="5743090"/>
            <a:ext cx="1723549" cy="369332"/>
          </a:xfrm>
          <a:prstGeom prst="rect">
            <a:avLst/>
          </a:prstGeom>
        </p:spPr>
        <p:txBody>
          <a:bodyPr wrap="none">
            <a:spAutoFit/>
          </a:bodyPr>
          <a:lstStyle/>
          <a:p>
            <a:r>
              <a:rPr lang="en-US" dirty="0">
                <a:solidFill>
                  <a:schemeClr val="bg1"/>
                </a:solidFill>
              </a:rPr>
              <a:t>Helaman 13:1–4</a:t>
            </a:r>
            <a:endParaRPr lang="en-US" dirty="0"/>
          </a:p>
        </p:txBody>
      </p:sp>
      <p:grpSp>
        <p:nvGrpSpPr>
          <p:cNvPr id="12" name="Group 11">
            <a:extLst>
              <a:ext uri="{FF2B5EF4-FFF2-40B4-BE49-F238E27FC236}">
                <a16:creationId xmlns:a16="http://schemas.microsoft.com/office/drawing/2014/main" id="{D0DE2BC9-7F90-45B2-9F78-A8C7AA2D4F68}"/>
              </a:ext>
            </a:extLst>
          </p:cNvPr>
          <p:cNvGrpSpPr/>
          <p:nvPr/>
        </p:nvGrpSpPr>
        <p:grpSpPr>
          <a:xfrm>
            <a:off x="253496" y="2734148"/>
            <a:ext cx="2145673" cy="2936339"/>
            <a:chOff x="334977" y="2752255"/>
            <a:chExt cx="2145673" cy="2936339"/>
          </a:xfrm>
        </p:grpSpPr>
        <p:grpSp>
          <p:nvGrpSpPr>
            <p:cNvPr id="11" name="Group 10">
              <a:extLst>
                <a:ext uri="{FF2B5EF4-FFF2-40B4-BE49-F238E27FC236}">
                  <a16:creationId xmlns:a16="http://schemas.microsoft.com/office/drawing/2014/main" id="{27673462-D477-478E-89DB-5A8299EF449C}"/>
                </a:ext>
              </a:extLst>
            </p:cNvPr>
            <p:cNvGrpSpPr/>
            <p:nvPr/>
          </p:nvGrpSpPr>
          <p:grpSpPr>
            <a:xfrm>
              <a:off x="334977" y="2752255"/>
              <a:ext cx="2145673" cy="1557196"/>
              <a:chOff x="334977" y="2752255"/>
              <a:chExt cx="2145673" cy="1557196"/>
            </a:xfrm>
          </p:grpSpPr>
          <p:pic>
            <p:nvPicPr>
              <p:cNvPr id="36" name="Picture 2" descr="http://i23.photobucket.com/albums/b372/number1stitcher/Hand%20painted%20fabric/TanMarble.jpg">
                <a:extLst>
                  <a:ext uri="{FF2B5EF4-FFF2-40B4-BE49-F238E27FC236}">
                    <a16:creationId xmlns:a16="http://schemas.microsoft.com/office/drawing/2014/main" id="{5E01189E-26BF-4843-81D9-D3C47E11D88D}"/>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9" name="Rectangle 8">
                <a:extLst>
                  <a:ext uri="{FF2B5EF4-FFF2-40B4-BE49-F238E27FC236}">
                    <a16:creationId xmlns:a16="http://schemas.microsoft.com/office/drawing/2014/main" id="{FEE55140-DD15-40E0-B13E-FDCD2F5E1CF3}"/>
                  </a:ext>
                </a:extLst>
              </p:cNvPr>
              <p:cNvSpPr/>
              <p:nvPr/>
            </p:nvSpPr>
            <p:spPr>
              <a:xfrm>
                <a:off x="407406" y="2897605"/>
                <a:ext cx="2073244" cy="1200329"/>
              </a:xfrm>
              <a:prstGeom prst="rect">
                <a:avLst/>
              </a:prstGeom>
            </p:spPr>
            <p:txBody>
              <a:bodyPr wrap="square">
                <a:spAutoFit/>
              </a:bodyPr>
              <a:lstStyle/>
              <a:p>
                <a:pPr fontAlgn="base"/>
                <a:r>
                  <a:rPr lang="en-US" dirty="0"/>
                  <a:t>The Lord calls Samuel the Lamanite to preach to the Nephites.</a:t>
                </a:r>
              </a:p>
            </p:txBody>
          </p:sp>
        </p:grpSp>
        <p:sp>
          <p:nvSpPr>
            <p:cNvPr id="38" name="Rectangle 37">
              <a:extLst>
                <a:ext uri="{FF2B5EF4-FFF2-40B4-BE49-F238E27FC236}">
                  <a16:creationId xmlns:a16="http://schemas.microsoft.com/office/drawing/2014/main" id="{A4A2B370-3746-4D1B-837C-580A4B52FA77}"/>
                </a:ext>
              </a:extLst>
            </p:cNvPr>
            <p:cNvSpPr/>
            <p:nvPr/>
          </p:nvSpPr>
          <p:spPr>
            <a:xfrm>
              <a:off x="1143755" y="4316994"/>
              <a:ext cx="228600" cy="1371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160F36A8-4657-43D5-9CDF-0975BB272E3F}"/>
              </a:ext>
            </a:extLst>
          </p:cNvPr>
          <p:cNvGrpSpPr/>
          <p:nvPr/>
        </p:nvGrpSpPr>
        <p:grpSpPr>
          <a:xfrm>
            <a:off x="2533461" y="2958976"/>
            <a:ext cx="2145673" cy="2708493"/>
            <a:chOff x="334977" y="2752255"/>
            <a:chExt cx="2145673" cy="2708493"/>
          </a:xfrm>
        </p:grpSpPr>
        <p:grpSp>
          <p:nvGrpSpPr>
            <p:cNvPr id="41" name="Group 40">
              <a:extLst>
                <a:ext uri="{FF2B5EF4-FFF2-40B4-BE49-F238E27FC236}">
                  <a16:creationId xmlns:a16="http://schemas.microsoft.com/office/drawing/2014/main" id="{9E25D1B6-801B-4AA4-82DA-05533961EBB9}"/>
                </a:ext>
              </a:extLst>
            </p:cNvPr>
            <p:cNvGrpSpPr/>
            <p:nvPr/>
          </p:nvGrpSpPr>
          <p:grpSpPr>
            <a:xfrm>
              <a:off x="334977" y="2752255"/>
              <a:ext cx="2145673" cy="1568357"/>
              <a:chOff x="334977" y="2752255"/>
              <a:chExt cx="2145673" cy="1568357"/>
            </a:xfrm>
          </p:grpSpPr>
          <p:pic>
            <p:nvPicPr>
              <p:cNvPr id="43" name="Picture 2" descr="http://i23.photobucket.com/albums/b372/number1stitcher/Hand%20painted%20fabric/TanMarble.jpg">
                <a:extLst>
                  <a:ext uri="{FF2B5EF4-FFF2-40B4-BE49-F238E27FC236}">
                    <a16:creationId xmlns:a16="http://schemas.microsoft.com/office/drawing/2014/main" id="{2C3B94B1-5358-416F-9E5E-040BA24B636F}"/>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44" name="Rectangle 43">
                <a:extLst>
                  <a:ext uri="{FF2B5EF4-FFF2-40B4-BE49-F238E27FC236}">
                    <a16:creationId xmlns:a16="http://schemas.microsoft.com/office/drawing/2014/main" id="{52E9AB50-6E14-47D6-A954-52B4B27950FE}"/>
                  </a:ext>
                </a:extLst>
              </p:cNvPr>
              <p:cNvSpPr/>
              <p:nvPr/>
            </p:nvSpPr>
            <p:spPr>
              <a:xfrm>
                <a:off x="407406" y="2843284"/>
                <a:ext cx="2073244" cy="1477328"/>
              </a:xfrm>
              <a:prstGeom prst="rect">
                <a:avLst/>
              </a:prstGeom>
            </p:spPr>
            <p:txBody>
              <a:bodyPr wrap="square">
                <a:spAutoFit/>
              </a:bodyPr>
              <a:lstStyle/>
              <a:p>
                <a:pPr fontAlgn="base"/>
                <a:r>
                  <a:rPr lang="en-US" dirty="0"/>
                  <a:t>Samuel Warns the Nephites that they will be destroyed within 400 years if they do not repent.</a:t>
                </a:r>
              </a:p>
            </p:txBody>
          </p:sp>
        </p:grpSp>
        <p:sp>
          <p:nvSpPr>
            <p:cNvPr id="42" name="Rectangle 41">
              <a:extLst>
                <a:ext uri="{FF2B5EF4-FFF2-40B4-BE49-F238E27FC236}">
                  <a16:creationId xmlns:a16="http://schemas.microsoft.com/office/drawing/2014/main" id="{7DBB4DAE-5DE0-4C8E-AC1F-C2E7760ADFEC}"/>
                </a:ext>
              </a:extLst>
            </p:cNvPr>
            <p:cNvSpPr/>
            <p:nvPr/>
          </p:nvSpPr>
          <p:spPr>
            <a:xfrm>
              <a:off x="1143755" y="4316994"/>
              <a:ext cx="270094" cy="114375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27356091-B4CA-4622-AF2D-509466131AD7}"/>
              </a:ext>
            </a:extLst>
          </p:cNvPr>
          <p:cNvSpPr/>
          <p:nvPr/>
        </p:nvSpPr>
        <p:spPr>
          <a:xfrm>
            <a:off x="2634370" y="5759688"/>
            <a:ext cx="1795684" cy="369332"/>
          </a:xfrm>
          <a:prstGeom prst="rect">
            <a:avLst/>
          </a:prstGeom>
        </p:spPr>
        <p:txBody>
          <a:bodyPr wrap="none">
            <a:spAutoFit/>
          </a:bodyPr>
          <a:lstStyle/>
          <a:p>
            <a:r>
              <a:rPr lang="en-US" dirty="0">
                <a:solidFill>
                  <a:schemeClr val="bg1"/>
                </a:solidFill>
              </a:rPr>
              <a:t>Helaman 13:5-16</a:t>
            </a:r>
            <a:endParaRPr lang="en-US" dirty="0"/>
          </a:p>
        </p:txBody>
      </p:sp>
      <p:grpSp>
        <p:nvGrpSpPr>
          <p:cNvPr id="46" name="Group 45">
            <a:extLst>
              <a:ext uri="{FF2B5EF4-FFF2-40B4-BE49-F238E27FC236}">
                <a16:creationId xmlns:a16="http://schemas.microsoft.com/office/drawing/2014/main" id="{8B4824FA-4B8E-44B2-8E81-1F5C5C3A6A15}"/>
              </a:ext>
            </a:extLst>
          </p:cNvPr>
          <p:cNvGrpSpPr/>
          <p:nvPr/>
        </p:nvGrpSpPr>
        <p:grpSpPr>
          <a:xfrm>
            <a:off x="7748256" y="2064190"/>
            <a:ext cx="2127566" cy="3604788"/>
            <a:chOff x="334977" y="2083806"/>
            <a:chExt cx="2127566" cy="3604788"/>
          </a:xfrm>
        </p:grpSpPr>
        <p:grpSp>
          <p:nvGrpSpPr>
            <p:cNvPr id="47" name="Group 46">
              <a:extLst>
                <a:ext uri="{FF2B5EF4-FFF2-40B4-BE49-F238E27FC236}">
                  <a16:creationId xmlns:a16="http://schemas.microsoft.com/office/drawing/2014/main" id="{A9C02028-DE73-43E0-BB1C-6E5A3323643F}"/>
                </a:ext>
              </a:extLst>
            </p:cNvPr>
            <p:cNvGrpSpPr/>
            <p:nvPr/>
          </p:nvGrpSpPr>
          <p:grpSpPr>
            <a:xfrm>
              <a:off x="334977" y="2083806"/>
              <a:ext cx="2127566" cy="2225645"/>
              <a:chOff x="334977" y="2083806"/>
              <a:chExt cx="2127566" cy="2225645"/>
            </a:xfrm>
          </p:grpSpPr>
          <p:pic>
            <p:nvPicPr>
              <p:cNvPr id="49" name="Picture 2" descr="http://i23.photobucket.com/albums/b372/number1stitcher/Hand%20painted%20fabric/TanMarble.jpg">
                <a:extLst>
                  <a:ext uri="{FF2B5EF4-FFF2-40B4-BE49-F238E27FC236}">
                    <a16:creationId xmlns:a16="http://schemas.microsoft.com/office/drawing/2014/main" id="{30708F5C-2D40-4ACF-A065-F08E2150A816}"/>
                  </a:ext>
                </a:extLst>
              </p:cNvPr>
              <p:cNvPicPr>
                <a:picLocks noChangeAspect="1" noChangeArrowheads="1"/>
              </p:cNvPicPr>
              <p:nvPr/>
            </p:nvPicPr>
            <p:blipFill>
              <a:blip r:embed="rId5" cstate="print"/>
              <a:srcRect/>
              <a:stretch>
                <a:fillRect/>
              </a:stretch>
            </p:blipFill>
            <p:spPr bwMode="auto">
              <a:xfrm>
                <a:off x="334977" y="2083806"/>
                <a:ext cx="2076261" cy="2225645"/>
              </a:xfrm>
              <a:prstGeom prst="rect">
                <a:avLst/>
              </a:prstGeom>
              <a:noFill/>
              <a:effectLst>
                <a:innerShdw blurRad="114300">
                  <a:prstClr val="black"/>
                </a:innerShdw>
              </a:effectLst>
            </p:spPr>
          </p:pic>
          <p:sp>
            <p:nvSpPr>
              <p:cNvPr id="50" name="Rectangle 49">
                <a:extLst>
                  <a:ext uri="{FF2B5EF4-FFF2-40B4-BE49-F238E27FC236}">
                    <a16:creationId xmlns:a16="http://schemas.microsoft.com/office/drawing/2014/main" id="{B202D1CA-BB44-4CCF-A142-83EB5212EE9D}"/>
                  </a:ext>
                </a:extLst>
              </p:cNvPr>
              <p:cNvSpPr/>
              <p:nvPr/>
            </p:nvSpPr>
            <p:spPr>
              <a:xfrm>
                <a:off x="389299" y="2200488"/>
                <a:ext cx="2073244" cy="2062103"/>
              </a:xfrm>
              <a:prstGeom prst="rect">
                <a:avLst/>
              </a:prstGeom>
            </p:spPr>
            <p:txBody>
              <a:bodyPr wrap="square">
                <a:spAutoFit/>
              </a:bodyPr>
              <a:lstStyle/>
              <a:p>
                <a:pPr fontAlgn="base"/>
                <a:r>
                  <a:rPr lang="en-US" sz="1600" dirty="0"/>
                  <a:t>Samuel declares that because of the Nephites’ wickedness, the Lord will curse the land so the wicked will not be able to retain the riches they hide in the earth.</a:t>
                </a:r>
              </a:p>
            </p:txBody>
          </p:sp>
        </p:grpSp>
        <p:sp>
          <p:nvSpPr>
            <p:cNvPr id="48" name="Rectangle 47">
              <a:extLst>
                <a:ext uri="{FF2B5EF4-FFF2-40B4-BE49-F238E27FC236}">
                  <a16:creationId xmlns:a16="http://schemas.microsoft.com/office/drawing/2014/main" id="{6D4D097B-6596-4A80-9BA1-83BCD47DD54D}"/>
                </a:ext>
              </a:extLst>
            </p:cNvPr>
            <p:cNvSpPr/>
            <p:nvPr/>
          </p:nvSpPr>
          <p:spPr>
            <a:xfrm>
              <a:off x="1143755" y="4316994"/>
              <a:ext cx="228600" cy="1371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E91D8A95-73FA-49BC-827D-18474EB960CE}"/>
              </a:ext>
            </a:extLst>
          </p:cNvPr>
          <p:cNvSpPr/>
          <p:nvPr/>
        </p:nvSpPr>
        <p:spPr>
          <a:xfrm>
            <a:off x="7731471" y="5759688"/>
            <a:ext cx="1912703" cy="369332"/>
          </a:xfrm>
          <a:prstGeom prst="rect">
            <a:avLst/>
          </a:prstGeom>
        </p:spPr>
        <p:txBody>
          <a:bodyPr wrap="none">
            <a:spAutoFit/>
          </a:bodyPr>
          <a:lstStyle/>
          <a:p>
            <a:r>
              <a:rPr lang="en-US" dirty="0">
                <a:solidFill>
                  <a:schemeClr val="bg1"/>
                </a:solidFill>
              </a:rPr>
              <a:t>Helaman 13:17-23</a:t>
            </a:r>
            <a:endParaRPr lang="en-US" dirty="0"/>
          </a:p>
        </p:txBody>
      </p:sp>
      <p:grpSp>
        <p:nvGrpSpPr>
          <p:cNvPr id="52" name="Group 51">
            <a:extLst>
              <a:ext uri="{FF2B5EF4-FFF2-40B4-BE49-F238E27FC236}">
                <a16:creationId xmlns:a16="http://schemas.microsoft.com/office/drawing/2014/main" id="{0B539ED7-ED6B-4707-864C-63E49DDC5AED}"/>
              </a:ext>
            </a:extLst>
          </p:cNvPr>
          <p:cNvGrpSpPr/>
          <p:nvPr/>
        </p:nvGrpSpPr>
        <p:grpSpPr>
          <a:xfrm>
            <a:off x="10064434" y="2741693"/>
            <a:ext cx="2127566" cy="2936339"/>
            <a:chOff x="334977" y="2752255"/>
            <a:chExt cx="2127566" cy="2936339"/>
          </a:xfrm>
        </p:grpSpPr>
        <p:grpSp>
          <p:nvGrpSpPr>
            <p:cNvPr id="53" name="Group 52">
              <a:extLst>
                <a:ext uri="{FF2B5EF4-FFF2-40B4-BE49-F238E27FC236}">
                  <a16:creationId xmlns:a16="http://schemas.microsoft.com/office/drawing/2014/main" id="{304F52D6-5D8B-42C4-B5DB-2101617078E4}"/>
                </a:ext>
              </a:extLst>
            </p:cNvPr>
            <p:cNvGrpSpPr/>
            <p:nvPr/>
          </p:nvGrpSpPr>
          <p:grpSpPr>
            <a:xfrm>
              <a:off x="334977" y="2752255"/>
              <a:ext cx="2127566" cy="1557196"/>
              <a:chOff x="334977" y="2752255"/>
              <a:chExt cx="2127566" cy="1557196"/>
            </a:xfrm>
          </p:grpSpPr>
          <p:pic>
            <p:nvPicPr>
              <p:cNvPr id="60" name="Picture 2" descr="http://i23.photobucket.com/albums/b372/number1stitcher/Hand%20painted%20fabric/TanMarble.jpg">
                <a:extLst>
                  <a:ext uri="{FF2B5EF4-FFF2-40B4-BE49-F238E27FC236}">
                    <a16:creationId xmlns:a16="http://schemas.microsoft.com/office/drawing/2014/main" id="{EB437288-8AA2-490A-AE03-9B354B608551}"/>
                  </a:ext>
                </a:extLst>
              </p:cNvPr>
              <p:cNvPicPr>
                <a:picLocks noChangeAspect="1" noChangeArrowheads="1"/>
              </p:cNvPicPr>
              <p:nvPr/>
            </p:nvPicPr>
            <p:blipFill>
              <a:blip r:embed="rId5" cstate="print"/>
              <a:srcRect/>
              <a:stretch>
                <a:fillRect/>
              </a:stretch>
            </p:blipFill>
            <p:spPr bwMode="auto">
              <a:xfrm>
                <a:off x="334977" y="2752255"/>
                <a:ext cx="2076261" cy="1557196"/>
              </a:xfrm>
              <a:prstGeom prst="rect">
                <a:avLst/>
              </a:prstGeom>
              <a:noFill/>
              <a:effectLst>
                <a:innerShdw blurRad="114300">
                  <a:prstClr val="black"/>
                </a:innerShdw>
              </a:effectLst>
            </p:spPr>
          </p:pic>
          <p:sp>
            <p:nvSpPr>
              <p:cNvPr id="63" name="Rectangle 62">
                <a:extLst>
                  <a:ext uri="{FF2B5EF4-FFF2-40B4-BE49-F238E27FC236}">
                    <a16:creationId xmlns:a16="http://schemas.microsoft.com/office/drawing/2014/main" id="{CE639717-38A2-4106-A442-E708ACF7E180}"/>
                  </a:ext>
                </a:extLst>
              </p:cNvPr>
              <p:cNvSpPr/>
              <p:nvPr/>
            </p:nvSpPr>
            <p:spPr>
              <a:xfrm>
                <a:off x="389299" y="2807070"/>
                <a:ext cx="2073244" cy="1323439"/>
              </a:xfrm>
              <a:prstGeom prst="rect">
                <a:avLst/>
              </a:prstGeom>
            </p:spPr>
            <p:txBody>
              <a:bodyPr wrap="square">
                <a:spAutoFit/>
              </a:bodyPr>
              <a:lstStyle/>
              <a:p>
                <a:pPr fontAlgn="base"/>
                <a:r>
                  <a:rPr lang="en-US" sz="1600" dirty="0"/>
                  <a:t>Samuel warns the people of the consequences of rejecting the prophets and refusing to repent.</a:t>
                </a:r>
              </a:p>
            </p:txBody>
          </p:sp>
        </p:grpSp>
        <p:sp>
          <p:nvSpPr>
            <p:cNvPr id="58" name="Rectangle 57">
              <a:extLst>
                <a:ext uri="{FF2B5EF4-FFF2-40B4-BE49-F238E27FC236}">
                  <a16:creationId xmlns:a16="http://schemas.microsoft.com/office/drawing/2014/main" id="{2839201B-4D00-46C3-9F47-A3C273D793B3}"/>
                </a:ext>
              </a:extLst>
            </p:cNvPr>
            <p:cNvSpPr/>
            <p:nvPr/>
          </p:nvSpPr>
          <p:spPr>
            <a:xfrm>
              <a:off x="1143755" y="4316994"/>
              <a:ext cx="228600" cy="13716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0B78BCFB-D594-4AFA-B50C-68DFF6CF08FE}"/>
              </a:ext>
            </a:extLst>
          </p:cNvPr>
          <p:cNvSpPr/>
          <p:nvPr/>
        </p:nvSpPr>
        <p:spPr>
          <a:xfrm>
            <a:off x="10230227" y="5732528"/>
            <a:ext cx="1912703" cy="369332"/>
          </a:xfrm>
          <a:prstGeom prst="rect">
            <a:avLst/>
          </a:prstGeom>
        </p:spPr>
        <p:txBody>
          <a:bodyPr wrap="none">
            <a:spAutoFit/>
          </a:bodyPr>
          <a:lstStyle/>
          <a:p>
            <a:r>
              <a:rPr lang="en-US" dirty="0">
                <a:solidFill>
                  <a:schemeClr val="bg1"/>
                </a:solidFill>
              </a:rPr>
              <a:t>Helaman 13:24-39</a:t>
            </a:r>
            <a:endParaRPr lang="en-US" dirty="0"/>
          </a:p>
        </p:txBody>
      </p:sp>
    </p:spTree>
    <p:extLst>
      <p:ext uri="{BB962C8B-B14F-4D97-AF65-F5344CB8AC3E}">
        <p14:creationId xmlns:p14="http://schemas.microsoft.com/office/powerpoint/2010/main" val="4648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630D6-0F43-470A-A7DA-D9098D7A2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713" y="6488668"/>
            <a:ext cx="2133600" cy="369332"/>
          </a:xfrm>
          <a:prstGeom prst="rect">
            <a:avLst/>
          </a:prstGeom>
          <a:noFill/>
        </p:spPr>
        <p:txBody>
          <a:bodyPr wrap="square" rtlCol="0">
            <a:spAutoFit/>
          </a:bodyPr>
          <a:lstStyle/>
          <a:p>
            <a:r>
              <a:rPr lang="en-US" dirty="0">
                <a:solidFill>
                  <a:schemeClr val="bg1"/>
                </a:solidFill>
              </a:rPr>
              <a:t>Helaman 15:7</a:t>
            </a:r>
          </a:p>
        </p:txBody>
      </p:sp>
      <p:sp>
        <p:nvSpPr>
          <p:cNvPr id="6" name="Rectangle 5"/>
          <p:cNvSpPr/>
          <p:nvPr/>
        </p:nvSpPr>
        <p:spPr>
          <a:xfrm>
            <a:off x="389299" y="328189"/>
            <a:ext cx="3352800" cy="1384995"/>
          </a:xfrm>
          <a:prstGeom prst="rect">
            <a:avLst/>
          </a:prstGeom>
        </p:spPr>
        <p:txBody>
          <a:bodyPr wrap="square">
            <a:spAutoFit/>
          </a:bodyPr>
          <a:lstStyle/>
          <a:p>
            <a:pPr fontAlgn="base"/>
            <a:r>
              <a:rPr lang="en-US" sz="2800" dirty="0">
                <a:solidFill>
                  <a:srgbClr val="FFFF00"/>
                </a:solidFill>
              </a:rPr>
              <a:t>Why were the Nephites in danger of being destroyed?</a:t>
            </a:r>
          </a:p>
        </p:txBody>
      </p:sp>
      <p:sp>
        <p:nvSpPr>
          <p:cNvPr id="9" name="Rectangle 8"/>
          <p:cNvSpPr/>
          <p:nvPr/>
        </p:nvSpPr>
        <p:spPr>
          <a:xfrm>
            <a:off x="8412933" y="201441"/>
            <a:ext cx="4038600" cy="2246769"/>
          </a:xfrm>
          <a:prstGeom prst="rect">
            <a:avLst/>
          </a:prstGeom>
        </p:spPr>
        <p:txBody>
          <a:bodyPr wrap="square">
            <a:spAutoFit/>
          </a:bodyPr>
          <a:lstStyle/>
          <a:p>
            <a:pPr fontAlgn="base"/>
            <a:r>
              <a:rPr lang="en-US" sz="2800" dirty="0">
                <a:solidFill>
                  <a:srgbClr val="FFFF00"/>
                </a:solidFill>
              </a:rPr>
              <a:t>Although the Lamanites had a long history of wickedness, why were they able to receive so many blessings?</a:t>
            </a:r>
          </a:p>
        </p:txBody>
      </p:sp>
      <p:sp>
        <p:nvSpPr>
          <p:cNvPr id="10" name="Rectangle 9"/>
          <p:cNvSpPr/>
          <p:nvPr/>
        </p:nvSpPr>
        <p:spPr>
          <a:xfrm>
            <a:off x="3461442" y="1928389"/>
            <a:ext cx="4876800" cy="1815882"/>
          </a:xfrm>
          <a:prstGeom prst="rect">
            <a:avLst/>
          </a:prstGeom>
        </p:spPr>
        <p:txBody>
          <a:bodyPr wrap="square">
            <a:spAutoFit/>
          </a:bodyPr>
          <a:lstStyle/>
          <a:p>
            <a:pPr algn="ctr" fontAlgn="base"/>
            <a:r>
              <a:rPr lang="en-US" sz="2000" b="1" i="1" dirty="0">
                <a:solidFill>
                  <a:schemeClr val="bg1"/>
                </a:solidFill>
              </a:rPr>
              <a:t> Chasten</a:t>
            </a:r>
            <a:r>
              <a:rPr lang="en-US" sz="2000" b="1" dirty="0">
                <a:solidFill>
                  <a:schemeClr val="bg1"/>
                </a:solidFill>
              </a:rPr>
              <a:t> means to correct someone through punishment or suffering of some kind.</a:t>
            </a:r>
          </a:p>
          <a:p>
            <a:pPr algn="ctr" fontAlgn="base"/>
            <a:endParaRPr lang="en-US" sz="2400" b="1" dirty="0">
              <a:solidFill>
                <a:srgbClr val="FFFF00"/>
              </a:solidFill>
            </a:endParaRPr>
          </a:p>
          <a:p>
            <a:pPr algn="ctr" fontAlgn="base"/>
            <a:r>
              <a:rPr lang="en-US" sz="2400" b="1" dirty="0">
                <a:solidFill>
                  <a:srgbClr val="FFFF00"/>
                </a:solidFill>
              </a:rPr>
              <a:t>How is the Lord’s chastening a sign of His love? </a:t>
            </a:r>
          </a:p>
        </p:txBody>
      </p:sp>
      <p:grpSp>
        <p:nvGrpSpPr>
          <p:cNvPr id="11" name="Group 10"/>
          <p:cNvGrpSpPr/>
          <p:nvPr/>
        </p:nvGrpSpPr>
        <p:grpSpPr>
          <a:xfrm>
            <a:off x="2430101" y="3742854"/>
            <a:ext cx="7264400" cy="2743200"/>
            <a:chOff x="965200" y="2286000"/>
            <a:chExt cx="7264400" cy="2743200"/>
          </a:xfrm>
        </p:grpSpPr>
        <p:grpSp>
          <p:nvGrpSpPr>
            <p:cNvPr id="12" name="Group 18"/>
            <p:cNvGrpSpPr/>
            <p:nvPr/>
          </p:nvGrpSpPr>
          <p:grpSpPr>
            <a:xfrm>
              <a:off x="965200" y="2286000"/>
              <a:ext cx="7264400" cy="2743200"/>
              <a:chOff x="965200" y="2286000"/>
              <a:chExt cx="7327900" cy="2743200"/>
            </a:xfrm>
          </p:grpSpPr>
          <p:sp>
            <p:nvSpPr>
              <p:cNvPr id="14" name="Rectangle 13"/>
              <p:cNvSpPr/>
              <p:nvPr/>
            </p:nvSpPr>
            <p:spPr>
              <a:xfrm>
                <a:off x="990600" y="2286000"/>
                <a:ext cx="7302500" cy="2466242"/>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17600" y="2514600"/>
              <a:ext cx="7010400" cy="2062103"/>
            </a:xfrm>
            <a:prstGeom prst="rect">
              <a:avLst/>
            </a:prstGeom>
            <a:noFill/>
          </p:spPr>
          <p:txBody>
            <a:bodyPr wrap="square" rtlCol="0">
              <a:spAutoFit/>
            </a:bodyPr>
            <a:lstStyle/>
            <a:p>
              <a:pPr algn="ctr"/>
              <a:r>
                <a:rPr lang="en-US" sz="3200" dirty="0">
                  <a:latin typeface="Comic Sans MS" pitchFamily="66" charset="0"/>
                </a:rPr>
                <a:t>When people know the truth and believe the scriptures, they are led to faith and repentance, which bring a change of heart</a:t>
              </a:r>
            </a:p>
          </p:txBody>
        </p:sp>
      </p:grpSp>
    </p:spTree>
    <p:extLst>
      <p:ext uri="{BB962C8B-B14F-4D97-AF65-F5344CB8AC3E}">
        <p14:creationId xmlns:p14="http://schemas.microsoft.com/office/powerpoint/2010/main" val="16066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84499" y="6488668"/>
            <a:ext cx="2133600" cy="369332"/>
          </a:xfrm>
          <a:prstGeom prst="rect">
            <a:avLst/>
          </a:prstGeom>
          <a:noFill/>
        </p:spPr>
        <p:txBody>
          <a:bodyPr wrap="square" rtlCol="0">
            <a:spAutoFit/>
          </a:bodyPr>
          <a:lstStyle/>
          <a:p>
            <a:r>
              <a:rPr lang="en-US" dirty="0">
                <a:solidFill>
                  <a:schemeClr val="bg1"/>
                </a:solidFill>
              </a:rPr>
              <a:t>Helaman 15:6-10</a:t>
            </a:r>
          </a:p>
        </p:txBody>
      </p:sp>
      <p:sp>
        <p:nvSpPr>
          <p:cNvPr id="6" name="Rectangle 5"/>
          <p:cNvSpPr/>
          <p:nvPr/>
        </p:nvSpPr>
        <p:spPr>
          <a:xfrm>
            <a:off x="1752600" y="3124201"/>
            <a:ext cx="3352800" cy="1384995"/>
          </a:xfrm>
          <a:prstGeom prst="rect">
            <a:avLst/>
          </a:prstGeom>
        </p:spPr>
        <p:txBody>
          <a:bodyPr wrap="square">
            <a:spAutoFit/>
          </a:bodyPr>
          <a:lstStyle/>
          <a:p>
            <a:pPr fontAlgn="base"/>
            <a:r>
              <a:rPr lang="en-US" sz="2800" dirty="0">
                <a:solidFill>
                  <a:schemeClr val="bg1"/>
                </a:solidFill>
              </a:rPr>
              <a:t>Faith in the scriptures and knowledge of the truth</a:t>
            </a:r>
          </a:p>
        </p:txBody>
      </p:sp>
      <p:sp>
        <p:nvSpPr>
          <p:cNvPr id="9" name="Rectangle 8"/>
          <p:cNvSpPr/>
          <p:nvPr/>
        </p:nvSpPr>
        <p:spPr>
          <a:xfrm>
            <a:off x="1676400" y="1219201"/>
            <a:ext cx="3581400" cy="1384995"/>
          </a:xfrm>
          <a:prstGeom prst="rect">
            <a:avLst/>
          </a:prstGeom>
        </p:spPr>
        <p:txBody>
          <a:bodyPr wrap="square">
            <a:spAutoFit/>
          </a:bodyPr>
          <a:lstStyle/>
          <a:p>
            <a:pPr fontAlgn="base"/>
            <a:r>
              <a:rPr lang="en-US" sz="2800" dirty="0">
                <a:solidFill>
                  <a:schemeClr val="bg1"/>
                </a:solidFill>
              </a:rPr>
              <a:t>Bringing the remainder of their brethren to the knowledge of the truth</a:t>
            </a:r>
          </a:p>
        </p:txBody>
      </p:sp>
      <p:sp>
        <p:nvSpPr>
          <p:cNvPr id="19" name="TextBox 18"/>
          <p:cNvSpPr txBox="1"/>
          <p:nvPr/>
        </p:nvSpPr>
        <p:spPr>
          <a:xfrm>
            <a:off x="1752600" y="0"/>
            <a:ext cx="8686800" cy="1107996"/>
          </a:xfrm>
          <a:prstGeom prst="rect">
            <a:avLst/>
          </a:prstGeom>
          <a:noFill/>
        </p:spPr>
        <p:txBody>
          <a:bodyPr wrap="square" rtlCol="0">
            <a:spAutoFit/>
          </a:bodyPr>
          <a:lstStyle/>
          <a:p>
            <a:pPr algn="ctr"/>
            <a:r>
              <a:rPr lang="en-US" sz="6600" dirty="0">
                <a:solidFill>
                  <a:schemeClr val="bg1"/>
                </a:solidFill>
                <a:latin typeface="Comic Sans MS" panose="030F0702030302020204" pitchFamily="66" charset="0"/>
              </a:rPr>
              <a:t>A Change of Heart</a:t>
            </a:r>
          </a:p>
        </p:txBody>
      </p:sp>
      <p:sp>
        <p:nvSpPr>
          <p:cNvPr id="20" name="Rectangle 19"/>
          <p:cNvSpPr/>
          <p:nvPr/>
        </p:nvSpPr>
        <p:spPr>
          <a:xfrm>
            <a:off x="5867400" y="1219201"/>
            <a:ext cx="4343400" cy="1384995"/>
          </a:xfrm>
          <a:prstGeom prst="rect">
            <a:avLst/>
          </a:prstGeom>
        </p:spPr>
        <p:txBody>
          <a:bodyPr wrap="square">
            <a:spAutoFit/>
          </a:bodyPr>
          <a:lstStyle/>
          <a:p>
            <a:pPr fontAlgn="base"/>
            <a:r>
              <a:rPr lang="en-US" sz="2800" dirty="0">
                <a:solidFill>
                  <a:schemeClr val="bg1"/>
                </a:solidFill>
              </a:rPr>
              <a:t>Those who are truly converted are compelled to share the gospel with others</a:t>
            </a:r>
          </a:p>
        </p:txBody>
      </p:sp>
      <p:sp>
        <p:nvSpPr>
          <p:cNvPr id="21" name="Rectangle 20"/>
          <p:cNvSpPr/>
          <p:nvPr/>
        </p:nvSpPr>
        <p:spPr>
          <a:xfrm>
            <a:off x="5867400" y="3124200"/>
            <a:ext cx="4800600" cy="1815882"/>
          </a:xfrm>
          <a:prstGeom prst="rect">
            <a:avLst/>
          </a:prstGeom>
        </p:spPr>
        <p:txBody>
          <a:bodyPr wrap="square">
            <a:spAutoFit/>
          </a:bodyPr>
          <a:lstStyle/>
          <a:p>
            <a:pPr fontAlgn="base"/>
            <a:r>
              <a:rPr lang="en-US" sz="2800" dirty="0">
                <a:solidFill>
                  <a:schemeClr val="bg1"/>
                </a:solidFill>
              </a:rPr>
              <a:t>Faith comes by hearing the words of leaders and reading the scriptures then believing on those words</a:t>
            </a:r>
          </a:p>
        </p:txBody>
      </p:sp>
      <p:sp>
        <p:nvSpPr>
          <p:cNvPr id="22" name="Rectangle 21"/>
          <p:cNvSpPr/>
          <p:nvPr/>
        </p:nvSpPr>
        <p:spPr>
          <a:xfrm>
            <a:off x="1828800" y="5029200"/>
            <a:ext cx="3352800" cy="523220"/>
          </a:xfrm>
          <a:prstGeom prst="rect">
            <a:avLst/>
          </a:prstGeom>
        </p:spPr>
        <p:txBody>
          <a:bodyPr wrap="square">
            <a:spAutoFit/>
          </a:bodyPr>
          <a:lstStyle/>
          <a:p>
            <a:pPr fontAlgn="base"/>
            <a:r>
              <a:rPr lang="en-US" sz="2800" dirty="0">
                <a:solidFill>
                  <a:schemeClr val="bg1"/>
                </a:solidFill>
              </a:rPr>
              <a:t>Firm and steadfast</a:t>
            </a:r>
          </a:p>
        </p:txBody>
      </p:sp>
      <p:sp>
        <p:nvSpPr>
          <p:cNvPr id="23" name="Rectangle 22"/>
          <p:cNvSpPr/>
          <p:nvPr/>
        </p:nvSpPr>
        <p:spPr>
          <a:xfrm>
            <a:off x="5638800" y="5029201"/>
            <a:ext cx="4800600" cy="1384995"/>
          </a:xfrm>
          <a:prstGeom prst="rect">
            <a:avLst/>
          </a:prstGeom>
        </p:spPr>
        <p:txBody>
          <a:bodyPr wrap="square">
            <a:spAutoFit/>
          </a:bodyPr>
          <a:lstStyle/>
          <a:p>
            <a:pPr fontAlgn="base"/>
            <a:r>
              <a:rPr lang="en-US" sz="2800" dirty="0">
                <a:solidFill>
                  <a:schemeClr val="bg1"/>
                </a:solidFill>
              </a:rPr>
              <a:t>To be constant, consistent, and vigilant in one’s faith and approach to living the gospel</a:t>
            </a:r>
          </a:p>
        </p:txBody>
      </p:sp>
      <p:grpSp>
        <p:nvGrpSpPr>
          <p:cNvPr id="24" name="Group 23"/>
          <p:cNvGrpSpPr/>
          <p:nvPr/>
        </p:nvGrpSpPr>
        <p:grpSpPr>
          <a:xfrm>
            <a:off x="5181600" y="1295400"/>
            <a:ext cx="685800" cy="457200"/>
            <a:chOff x="1752600" y="1295400"/>
            <a:chExt cx="2514600" cy="1219200"/>
          </a:xfrm>
        </p:grpSpPr>
        <p:sp>
          <p:nvSpPr>
            <p:cNvPr id="25" name="Heart 24"/>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105400" y="3200400"/>
            <a:ext cx="685800" cy="457200"/>
            <a:chOff x="1752600" y="1295400"/>
            <a:chExt cx="2514600" cy="1219200"/>
          </a:xfrm>
        </p:grpSpPr>
        <p:sp>
          <p:nvSpPr>
            <p:cNvPr id="28" name="Heart 27"/>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953000" y="5105400"/>
            <a:ext cx="685800" cy="457200"/>
            <a:chOff x="1752600" y="1295400"/>
            <a:chExt cx="2514600" cy="1219200"/>
          </a:xfrm>
        </p:grpSpPr>
        <p:sp>
          <p:nvSpPr>
            <p:cNvPr id="31" name="Heart 30"/>
            <p:cNvSpPr/>
            <p:nvPr/>
          </p:nvSpPr>
          <p:spPr>
            <a:xfrm>
              <a:off x="2133600" y="1295400"/>
              <a:ext cx="1600200" cy="12192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1752600" y="1600200"/>
              <a:ext cx="2514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0-#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0-#ppt_w/2"/>
                                          </p:val>
                                        </p:tav>
                                        <p:tav tm="100000">
                                          <p:val>
                                            <p:strVal val="#ppt_x"/>
                                          </p:val>
                                        </p:tav>
                                      </p:tavLst>
                                    </p:anim>
                                    <p:anim calcmode="lin" valueType="num">
                                      <p:cBhvr additive="base">
                                        <p:cTn id="4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0" grpId="0"/>
      <p:bldP spid="21"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0" y="6488668"/>
            <a:ext cx="2133600" cy="369332"/>
          </a:xfrm>
          <a:prstGeom prst="rect">
            <a:avLst/>
          </a:prstGeom>
          <a:noFill/>
        </p:spPr>
        <p:txBody>
          <a:bodyPr wrap="square" rtlCol="0">
            <a:spAutoFit/>
          </a:bodyPr>
          <a:lstStyle/>
          <a:p>
            <a:r>
              <a:rPr lang="en-US" dirty="0">
                <a:solidFill>
                  <a:schemeClr val="bg1"/>
                </a:solidFill>
              </a:rPr>
              <a:t>Helaman 16:3-8</a:t>
            </a:r>
          </a:p>
        </p:txBody>
      </p:sp>
      <p:sp>
        <p:nvSpPr>
          <p:cNvPr id="9" name="Rectangle 8"/>
          <p:cNvSpPr/>
          <p:nvPr/>
        </p:nvSpPr>
        <p:spPr>
          <a:xfrm>
            <a:off x="706170" y="1423658"/>
            <a:ext cx="3733800" cy="4401205"/>
          </a:xfrm>
          <a:prstGeom prst="rect">
            <a:avLst/>
          </a:prstGeom>
        </p:spPr>
        <p:txBody>
          <a:bodyPr wrap="square">
            <a:spAutoFit/>
          </a:bodyPr>
          <a:lstStyle/>
          <a:p>
            <a:pPr fontAlgn="base"/>
            <a:r>
              <a:rPr lang="en-US" sz="2800" dirty="0">
                <a:solidFill>
                  <a:schemeClr val="bg1"/>
                </a:solidFill>
              </a:rPr>
              <a:t>Sought to be baptized by Nephi</a:t>
            </a:r>
          </a:p>
          <a:p>
            <a:pPr fontAlgn="base"/>
            <a:endParaRPr lang="en-US" sz="2800" dirty="0">
              <a:solidFill>
                <a:schemeClr val="bg1"/>
              </a:solidFill>
            </a:endParaRPr>
          </a:p>
          <a:p>
            <a:pPr fontAlgn="base"/>
            <a:r>
              <a:rPr lang="en-US" sz="2800" dirty="0">
                <a:solidFill>
                  <a:schemeClr val="bg1"/>
                </a:solidFill>
              </a:rPr>
              <a:t>Confessed their sins</a:t>
            </a:r>
          </a:p>
          <a:p>
            <a:pPr fontAlgn="base"/>
            <a:endParaRPr lang="en-US" sz="2800" dirty="0">
              <a:solidFill>
                <a:schemeClr val="bg1"/>
              </a:solidFill>
            </a:endParaRPr>
          </a:p>
          <a:p>
            <a:pPr fontAlgn="base"/>
            <a:r>
              <a:rPr lang="en-US" sz="2800" dirty="0">
                <a:solidFill>
                  <a:schemeClr val="bg1"/>
                </a:solidFill>
              </a:rPr>
              <a:t>Denied not—to be opened to counsel, direction, and the promptings of the Spirit</a:t>
            </a:r>
          </a:p>
          <a:p>
            <a:pPr fontAlgn="base"/>
            <a:endParaRPr lang="en-US" sz="28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Those who Believed Samuel</a:t>
            </a:r>
          </a:p>
        </p:txBody>
      </p:sp>
      <p:pic>
        <p:nvPicPr>
          <p:cNvPr id="3" name="Picture 2">
            <a:extLst>
              <a:ext uri="{FF2B5EF4-FFF2-40B4-BE49-F238E27FC236}">
                <a16:creationId xmlns:a16="http://schemas.microsoft.com/office/drawing/2014/main" id="{CE2C184D-4C81-4667-81F5-A3804A938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271" y="1385463"/>
            <a:ext cx="6400800" cy="4286250"/>
          </a:xfrm>
          <a:prstGeom prst="rect">
            <a:avLst/>
          </a:prstGeom>
        </p:spPr>
      </p:pic>
      <p:grpSp>
        <p:nvGrpSpPr>
          <p:cNvPr id="10" name="Group 3">
            <a:extLst>
              <a:ext uri="{FF2B5EF4-FFF2-40B4-BE49-F238E27FC236}">
                <a16:creationId xmlns:a16="http://schemas.microsoft.com/office/drawing/2014/main" id="{19C33C9E-3456-4C31-8719-01210E1F3813}"/>
              </a:ext>
            </a:extLst>
          </p:cNvPr>
          <p:cNvGrpSpPr/>
          <p:nvPr/>
        </p:nvGrpSpPr>
        <p:grpSpPr>
          <a:xfrm>
            <a:off x="9610254" y="4147995"/>
            <a:ext cx="2104931" cy="2415767"/>
            <a:chOff x="71718" y="1110287"/>
            <a:chExt cx="3048000" cy="4586033"/>
          </a:xfrm>
        </p:grpSpPr>
        <p:grpSp>
          <p:nvGrpSpPr>
            <p:cNvPr id="11" name="Group 13">
              <a:extLst>
                <a:ext uri="{FF2B5EF4-FFF2-40B4-BE49-F238E27FC236}">
                  <a16:creationId xmlns:a16="http://schemas.microsoft.com/office/drawing/2014/main" id="{901AE159-D020-43AD-A3A7-AD419F91AD9D}"/>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779AB87F-C18F-47E5-86B6-4CC5FA85210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a:extLst>
                  <a:ext uri="{FF2B5EF4-FFF2-40B4-BE49-F238E27FC236}">
                    <a16:creationId xmlns:a16="http://schemas.microsoft.com/office/drawing/2014/main" id="{2C45B823-8CA4-4DC7-BC89-F9D3DCE1DA8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B992200E-835B-422B-970E-4E0E59992C9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585CFCA5-FCF2-4BD0-B22D-F50E1CBFE61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B99BA998-E15D-4F13-B39A-0558B709D64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FCF77DA3-A5D9-4BAB-B0D1-FDBEF231271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a:extLst>
                  <a:ext uri="{FF2B5EF4-FFF2-40B4-BE49-F238E27FC236}">
                    <a16:creationId xmlns:a16="http://schemas.microsoft.com/office/drawing/2014/main" id="{89B3EBF0-1D1E-4225-A581-60781A6F862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que 8">
                <a:extLst>
                  <a:ext uri="{FF2B5EF4-FFF2-40B4-BE49-F238E27FC236}">
                    <a16:creationId xmlns:a16="http://schemas.microsoft.com/office/drawing/2014/main" id="{CC362C36-C41E-4EB1-ADC0-147FFEEDB41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9">
                <a:extLst>
                  <a:ext uri="{FF2B5EF4-FFF2-40B4-BE49-F238E27FC236}">
                    <a16:creationId xmlns:a16="http://schemas.microsoft.com/office/drawing/2014/main" id="{1A426014-E815-4CF3-AF7B-A5F0D059625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10">
                <a:extLst>
                  <a:ext uri="{FF2B5EF4-FFF2-40B4-BE49-F238E27FC236}">
                    <a16:creationId xmlns:a16="http://schemas.microsoft.com/office/drawing/2014/main" id="{62491CBF-3FE7-4EE4-BEC4-4BAB1FBF416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1921262-62FD-46C6-A53E-C1CB03A99146}"/>
                </a:ext>
              </a:extLst>
            </p:cNvPr>
            <p:cNvSpPr txBox="1"/>
            <p:nvPr/>
          </p:nvSpPr>
          <p:spPr>
            <a:xfrm>
              <a:off x="721555" y="1110287"/>
              <a:ext cx="2379655" cy="4586033"/>
            </a:xfrm>
            <a:prstGeom prst="rect">
              <a:avLst/>
            </a:prstGeom>
            <a:noFill/>
          </p:spPr>
          <p:txBody>
            <a:bodyPr wrap="square" rtlCol="0">
              <a:spAutoFit/>
            </a:bodyPr>
            <a:lstStyle/>
            <a:p>
              <a:pPr algn="ctr"/>
              <a:r>
                <a:rPr lang="en-US" sz="1600" b="1" dirty="0"/>
                <a:t>When we see or feel evidence of God’s power upon His prophets, we can choose to either believe or dismiss that evidence</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6829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84499" y="6488668"/>
            <a:ext cx="2133600" cy="369332"/>
          </a:xfrm>
          <a:prstGeom prst="rect">
            <a:avLst/>
          </a:prstGeom>
          <a:noFill/>
        </p:spPr>
        <p:txBody>
          <a:bodyPr wrap="square" rtlCol="0">
            <a:spAutoFit/>
          </a:bodyPr>
          <a:lstStyle/>
          <a:p>
            <a:r>
              <a:rPr lang="en-US" dirty="0">
                <a:solidFill>
                  <a:schemeClr val="bg1"/>
                </a:solidFill>
              </a:rPr>
              <a:t>Helaman 16:6-7</a:t>
            </a:r>
          </a:p>
        </p:txBody>
      </p:sp>
      <p:sp>
        <p:nvSpPr>
          <p:cNvPr id="9" name="Rectangle 8"/>
          <p:cNvSpPr/>
          <p:nvPr/>
        </p:nvSpPr>
        <p:spPr>
          <a:xfrm>
            <a:off x="380247" y="998144"/>
            <a:ext cx="6645242" cy="4832092"/>
          </a:xfrm>
          <a:prstGeom prst="rect">
            <a:avLst/>
          </a:prstGeom>
        </p:spPr>
        <p:txBody>
          <a:bodyPr wrap="square">
            <a:spAutoFit/>
          </a:bodyPr>
          <a:lstStyle/>
          <a:p>
            <a:pPr fontAlgn="base"/>
            <a:r>
              <a:rPr lang="en-US" sz="2800" dirty="0">
                <a:solidFill>
                  <a:schemeClr val="bg1"/>
                </a:solidFill>
              </a:rPr>
              <a:t>They were angry with Samuel</a:t>
            </a:r>
          </a:p>
          <a:p>
            <a:pPr fontAlgn="base"/>
            <a:endParaRPr lang="en-US" sz="2800" dirty="0">
              <a:solidFill>
                <a:schemeClr val="bg1"/>
              </a:solidFill>
            </a:endParaRPr>
          </a:p>
          <a:p>
            <a:pPr fontAlgn="base"/>
            <a:r>
              <a:rPr lang="en-US" sz="2800" dirty="0">
                <a:solidFill>
                  <a:schemeClr val="bg1"/>
                </a:solidFill>
              </a:rPr>
              <a:t>Sought to take Samuel life by throwing stones and arrows at him</a:t>
            </a:r>
          </a:p>
          <a:p>
            <a:pPr fontAlgn="base"/>
            <a:endParaRPr lang="en-US" sz="2800" dirty="0">
              <a:solidFill>
                <a:schemeClr val="bg1"/>
              </a:solidFill>
            </a:endParaRPr>
          </a:p>
          <a:p>
            <a:pPr fontAlgn="base"/>
            <a:r>
              <a:rPr lang="en-US" sz="2800" dirty="0">
                <a:solidFill>
                  <a:schemeClr val="bg1"/>
                </a:solidFill>
              </a:rPr>
              <a:t>They did not believe in the words of Samuel</a:t>
            </a:r>
          </a:p>
          <a:p>
            <a:pPr fontAlgn="base"/>
            <a:endParaRPr lang="en-US" sz="2800" dirty="0">
              <a:solidFill>
                <a:schemeClr val="bg1"/>
              </a:solidFill>
            </a:endParaRPr>
          </a:p>
          <a:p>
            <a:pPr fontAlgn="base"/>
            <a:r>
              <a:rPr lang="en-US" sz="2800" dirty="0">
                <a:solidFill>
                  <a:schemeClr val="bg1"/>
                </a:solidFill>
              </a:rPr>
              <a:t>Realizing they could not bind him, Samuel got off the wall and fled, and preached among his own people</a:t>
            </a:r>
          </a:p>
          <a:p>
            <a:pPr fontAlgn="base"/>
            <a:endParaRPr lang="en-US" sz="28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Those Who Did Not Believe</a:t>
            </a:r>
          </a:p>
        </p:txBody>
      </p:sp>
      <p:pic>
        <p:nvPicPr>
          <p:cNvPr id="3" name="Picture 2">
            <a:extLst>
              <a:ext uri="{FF2B5EF4-FFF2-40B4-BE49-F238E27FC236}">
                <a16:creationId xmlns:a16="http://schemas.microsoft.com/office/drawing/2014/main" id="{4FE347FD-FAF8-4FED-BE56-73D9536B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981" y="996116"/>
            <a:ext cx="4555359" cy="3032676"/>
          </a:xfrm>
          <a:prstGeom prst="rect">
            <a:avLst/>
          </a:prstGeom>
        </p:spPr>
      </p:pic>
    </p:spTree>
    <p:extLst>
      <p:ext uri="{BB962C8B-B14F-4D97-AF65-F5344CB8AC3E}">
        <p14:creationId xmlns:p14="http://schemas.microsoft.com/office/powerpoint/2010/main" val="1673160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75446" y="6488668"/>
            <a:ext cx="2133600" cy="369332"/>
          </a:xfrm>
          <a:prstGeom prst="rect">
            <a:avLst/>
          </a:prstGeom>
          <a:noFill/>
        </p:spPr>
        <p:txBody>
          <a:bodyPr wrap="square" rtlCol="0">
            <a:spAutoFit/>
          </a:bodyPr>
          <a:lstStyle/>
          <a:p>
            <a:r>
              <a:rPr lang="en-US" dirty="0">
                <a:solidFill>
                  <a:schemeClr val="bg1"/>
                </a:solidFill>
              </a:rPr>
              <a:t>Helaman 16:6-7</a:t>
            </a:r>
          </a:p>
        </p:txBody>
      </p:sp>
      <p:sp>
        <p:nvSpPr>
          <p:cNvPr id="9" name="Rectangle 8"/>
          <p:cNvSpPr/>
          <p:nvPr/>
        </p:nvSpPr>
        <p:spPr>
          <a:xfrm>
            <a:off x="1575541" y="723552"/>
            <a:ext cx="8844481" cy="4401205"/>
          </a:xfrm>
          <a:prstGeom prst="rect">
            <a:avLst/>
          </a:prstGeom>
        </p:spPr>
        <p:txBody>
          <a:bodyPr wrap="square">
            <a:spAutoFit/>
          </a:bodyPr>
          <a:lstStyle/>
          <a:p>
            <a:pPr fontAlgn="base"/>
            <a:r>
              <a:rPr lang="en-US" sz="2800" dirty="0">
                <a:solidFill>
                  <a:schemeClr val="bg1"/>
                </a:solidFill>
              </a:rPr>
              <a:t>“When the prophet points out the sins of the world, the worldly, rather than repent of their sins, either want to close the mouth of the prophet or else act as if the prophet didn’t exist. Popularity is never a test of truth. </a:t>
            </a:r>
          </a:p>
          <a:p>
            <a:pPr fontAlgn="base"/>
            <a:endParaRPr lang="en-US" sz="2800" dirty="0">
              <a:solidFill>
                <a:schemeClr val="bg1"/>
              </a:solidFill>
            </a:endParaRPr>
          </a:p>
          <a:p>
            <a:pPr fontAlgn="base"/>
            <a:r>
              <a:rPr lang="en-US" sz="2800" dirty="0">
                <a:solidFill>
                  <a:schemeClr val="bg1"/>
                </a:solidFill>
              </a:rPr>
              <a:t>Many a prophet has been killed or cast out. As we come closer to the Lord’s second coming, you can expect that as the people of the world become more wicked, the prophet will be less popular with them.” </a:t>
            </a:r>
          </a:p>
          <a:p>
            <a:pPr fontAlgn="base"/>
            <a:r>
              <a:rPr lang="en-US" sz="2800" dirty="0">
                <a:solidFill>
                  <a:schemeClr val="bg1"/>
                </a:solidFill>
              </a:rPr>
              <a:t>Ezra Taft Benson</a:t>
            </a:r>
          </a:p>
        </p:txBody>
      </p:sp>
      <p:pic>
        <p:nvPicPr>
          <p:cNvPr id="6" name="Picture 5" descr="Ezra t benson.jpg"/>
          <p:cNvPicPr>
            <a:picLocks noChangeAspect="1"/>
          </p:cNvPicPr>
          <p:nvPr/>
        </p:nvPicPr>
        <p:blipFill>
          <a:blip r:embed="rId2" cstate="print"/>
          <a:stretch>
            <a:fillRect/>
          </a:stretch>
        </p:blipFill>
        <p:spPr>
          <a:xfrm>
            <a:off x="10276610" y="4610100"/>
            <a:ext cx="1400348" cy="1981200"/>
          </a:xfrm>
          <a:prstGeom prst="rect">
            <a:avLst/>
          </a:prstGeom>
        </p:spPr>
      </p:pic>
    </p:spTree>
    <p:extLst>
      <p:ext uri="{BB962C8B-B14F-4D97-AF65-F5344CB8AC3E}">
        <p14:creationId xmlns:p14="http://schemas.microsoft.com/office/powerpoint/2010/main" val="24865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93552" y="6488668"/>
            <a:ext cx="2133600" cy="369332"/>
          </a:xfrm>
          <a:prstGeom prst="rect">
            <a:avLst/>
          </a:prstGeom>
          <a:noFill/>
        </p:spPr>
        <p:txBody>
          <a:bodyPr wrap="square" rtlCol="0">
            <a:spAutoFit/>
          </a:bodyPr>
          <a:lstStyle/>
          <a:p>
            <a:r>
              <a:rPr lang="en-US" dirty="0">
                <a:solidFill>
                  <a:schemeClr val="bg1"/>
                </a:solidFill>
              </a:rPr>
              <a:t>Helaman 16:9-25</a:t>
            </a:r>
          </a:p>
        </p:txBody>
      </p:sp>
      <p:sp>
        <p:nvSpPr>
          <p:cNvPr id="9" name="Rectangle 8"/>
          <p:cNvSpPr/>
          <p:nvPr/>
        </p:nvSpPr>
        <p:spPr>
          <a:xfrm>
            <a:off x="319889" y="896293"/>
            <a:ext cx="3048000" cy="1938992"/>
          </a:xfrm>
          <a:prstGeom prst="rect">
            <a:avLst/>
          </a:prstGeom>
        </p:spPr>
        <p:txBody>
          <a:bodyPr wrap="square">
            <a:spAutoFit/>
          </a:bodyPr>
          <a:lstStyle/>
          <a:p>
            <a:pPr fontAlgn="base"/>
            <a:r>
              <a:rPr lang="en-US" sz="2000" dirty="0">
                <a:solidFill>
                  <a:schemeClr val="bg1"/>
                </a:solidFill>
              </a:rPr>
              <a:t>86</a:t>
            </a:r>
            <a:r>
              <a:rPr lang="en-US" sz="2000" baseline="30000" dirty="0">
                <a:solidFill>
                  <a:schemeClr val="bg1"/>
                </a:solidFill>
              </a:rPr>
              <a:t>th</a:t>
            </a:r>
            <a:r>
              <a:rPr lang="en-US" sz="2000" dirty="0">
                <a:solidFill>
                  <a:schemeClr val="bg1"/>
                </a:solidFill>
              </a:rPr>
              <a:t> - 89</a:t>
            </a:r>
            <a:r>
              <a:rPr lang="en-US" sz="2000" baseline="30000" dirty="0">
                <a:solidFill>
                  <a:schemeClr val="bg1"/>
                </a:solidFill>
              </a:rPr>
              <a:t>th</a:t>
            </a:r>
            <a:r>
              <a:rPr lang="en-US" sz="2000" dirty="0">
                <a:solidFill>
                  <a:schemeClr val="bg1"/>
                </a:solidFill>
              </a:rPr>
              <a:t> Year of the Reign of the Judges</a:t>
            </a:r>
          </a:p>
          <a:p>
            <a:pPr fontAlgn="base"/>
            <a:endParaRPr lang="en-US" sz="2000" dirty="0">
              <a:solidFill>
                <a:schemeClr val="bg1"/>
              </a:solidFill>
            </a:endParaRPr>
          </a:p>
          <a:p>
            <a:pPr fontAlgn="base"/>
            <a:r>
              <a:rPr lang="en-US" sz="2000" dirty="0">
                <a:solidFill>
                  <a:schemeClr val="bg1"/>
                </a:solidFill>
              </a:rPr>
              <a:t>There was little change in the people</a:t>
            </a:r>
          </a:p>
          <a:p>
            <a:pPr fontAlgn="base"/>
            <a:endParaRPr lang="en-US" sz="2000" dirty="0">
              <a:solidFill>
                <a:schemeClr val="bg1"/>
              </a:solidFill>
            </a:endParaRPr>
          </a:p>
        </p:txBody>
      </p:sp>
      <p:sp>
        <p:nvSpPr>
          <p:cNvPr id="19" name="TextBox 18"/>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Rejecting the Signs</a:t>
            </a:r>
          </a:p>
        </p:txBody>
      </p:sp>
      <p:sp>
        <p:nvSpPr>
          <p:cNvPr id="6" name="Rectangle 5"/>
          <p:cNvSpPr/>
          <p:nvPr/>
        </p:nvSpPr>
        <p:spPr>
          <a:xfrm>
            <a:off x="9043658" y="851026"/>
            <a:ext cx="3048000" cy="2862322"/>
          </a:xfrm>
          <a:prstGeom prst="rect">
            <a:avLst/>
          </a:prstGeom>
        </p:spPr>
        <p:txBody>
          <a:bodyPr wrap="square">
            <a:spAutoFit/>
          </a:bodyPr>
          <a:lstStyle/>
          <a:p>
            <a:pPr fontAlgn="base"/>
            <a:r>
              <a:rPr lang="en-US" sz="2000" dirty="0">
                <a:solidFill>
                  <a:schemeClr val="bg1"/>
                </a:solidFill>
              </a:rPr>
              <a:t>90</a:t>
            </a:r>
            <a:r>
              <a:rPr lang="en-US" sz="2000" baseline="30000" dirty="0">
                <a:solidFill>
                  <a:schemeClr val="bg1"/>
                </a:solidFill>
              </a:rPr>
              <a:t>th</a:t>
            </a:r>
            <a:r>
              <a:rPr lang="en-US" sz="2000" dirty="0">
                <a:solidFill>
                  <a:schemeClr val="bg1"/>
                </a:solidFill>
              </a:rPr>
              <a:t> Year of the Reign of the Judges</a:t>
            </a:r>
          </a:p>
          <a:p>
            <a:pPr fontAlgn="base"/>
            <a:endParaRPr lang="en-US" sz="2000" dirty="0">
              <a:solidFill>
                <a:schemeClr val="bg1"/>
              </a:solidFill>
            </a:endParaRPr>
          </a:p>
          <a:p>
            <a:pPr fontAlgn="base"/>
            <a:r>
              <a:rPr lang="en-US" sz="2000" dirty="0">
                <a:solidFill>
                  <a:schemeClr val="bg1"/>
                </a:solidFill>
              </a:rPr>
              <a:t>The signs and prophesies began to be fulfilled</a:t>
            </a:r>
          </a:p>
          <a:p>
            <a:pPr fontAlgn="base"/>
            <a:endParaRPr lang="en-US" sz="2000" dirty="0">
              <a:solidFill>
                <a:schemeClr val="bg1"/>
              </a:solidFill>
            </a:endParaRPr>
          </a:p>
          <a:p>
            <a:pPr fontAlgn="base"/>
            <a:r>
              <a:rPr lang="en-US" sz="2000" dirty="0">
                <a:solidFill>
                  <a:schemeClr val="bg1"/>
                </a:solidFill>
              </a:rPr>
              <a:t>nevertheless—</a:t>
            </a:r>
          </a:p>
          <a:p>
            <a:pPr fontAlgn="base"/>
            <a:r>
              <a:rPr lang="en-US" sz="2000" dirty="0">
                <a:solidFill>
                  <a:schemeClr val="bg1"/>
                </a:solidFill>
              </a:rPr>
              <a:t>The people harden their heart, except for some</a:t>
            </a:r>
          </a:p>
        </p:txBody>
      </p:sp>
      <p:sp>
        <p:nvSpPr>
          <p:cNvPr id="7" name="Rectangle 6"/>
          <p:cNvSpPr/>
          <p:nvPr/>
        </p:nvSpPr>
        <p:spPr>
          <a:xfrm>
            <a:off x="844236" y="3127219"/>
            <a:ext cx="3048000" cy="1384995"/>
          </a:xfrm>
          <a:prstGeom prst="rect">
            <a:avLst/>
          </a:prstGeom>
        </p:spPr>
        <p:txBody>
          <a:bodyPr wrap="square">
            <a:spAutoFit/>
          </a:bodyPr>
          <a:lstStyle/>
          <a:p>
            <a:pPr algn="ctr" fontAlgn="base"/>
            <a:r>
              <a:rPr lang="en-US" sz="2800" dirty="0">
                <a:solidFill>
                  <a:srgbClr val="FFFF00"/>
                </a:solidFill>
              </a:rPr>
              <a:t>Some rejected the prophecies of a Christ</a:t>
            </a:r>
          </a:p>
        </p:txBody>
      </p:sp>
      <p:sp>
        <p:nvSpPr>
          <p:cNvPr id="8" name="Rectangle 7"/>
          <p:cNvSpPr/>
          <p:nvPr/>
        </p:nvSpPr>
        <p:spPr>
          <a:xfrm>
            <a:off x="7911220" y="4307187"/>
            <a:ext cx="3048000" cy="2246769"/>
          </a:xfrm>
          <a:prstGeom prst="rect">
            <a:avLst/>
          </a:prstGeom>
        </p:spPr>
        <p:txBody>
          <a:bodyPr wrap="square">
            <a:spAutoFit/>
          </a:bodyPr>
          <a:lstStyle/>
          <a:p>
            <a:pPr algn="ctr" fontAlgn="base"/>
            <a:r>
              <a:rPr lang="en-US" sz="2800" dirty="0">
                <a:solidFill>
                  <a:srgbClr val="FFFF00"/>
                </a:solidFill>
              </a:rPr>
              <a:t>“This ended the book of Helaman, according to the record of Helaman and his sons.”</a:t>
            </a:r>
          </a:p>
        </p:txBody>
      </p:sp>
      <p:pic>
        <p:nvPicPr>
          <p:cNvPr id="3" name="Picture 2">
            <a:extLst>
              <a:ext uri="{FF2B5EF4-FFF2-40B4-BE49-F238E27FC236}">
                <a16:creationId xmlns:a16="http://schemas.microsoft.com/office/drawing/2014/main" id="{BB9451C3-5DF5-4038-8F26-C08E5890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512" y="1285875"/>
            <a:ext cx="3228975" cy="4286250"/>
          </a:xfrm>
          <a:prstGeom prst="rect">
            <a:avLst/>
          </a:prstGeom>
        </p:spPr>
      </p:pic>
    </p:spTree>
    <p:extLst>
      <p:ext uri="{BB962C8B-B14F-4D97-AF65-F5344CB8AC3E}">
        <p14:creationId xmlns:p14="http://schemas.microsoft.com/office/powerpoint/2010/main" val="40924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9354" y="6488668"/>
            <a:ext cx="2133600" cy="369332"/>
          </a:xfrm>
          <a:prstGeom prst="rect">
            <a:avLst/>
          </a:prstGeom>
          <a:noFill/>
        </p:spPr>
        <p:txBody>
          <a:bodyPr wrap="square" rtlCol="0">
            <a:spAutoFit/>
          </a:bodyPr>
          <a:lstStyle/>
          <a:p>
            <a:r>
              <a:rPr lang="en-US" dirty="0">
                <a:solidFill>
                  <a:schemeClr val="bg1"/>
                </a:solidFill>
              </a:rPr>
              <a:t>Helaman 15:9-17</a:t>
            </a:r>
          </a:p>
        </p:txBody>
      </p:sp>
      <p:sp>
        <p:nvSpPr>
          <p:cNvPr id="15" name="Rectangle 14"/>
          <p:cNvSpPr/>
          <p:nvPr/>
        </p:nvSpPr>
        <p:spPr>
          <a:xfrm>
            <a:off x="2706986" y="781616"/>
            <a:ext cx="7122059" cy="5324535"/>
          </a:xfrm>
          <a:prstGeom prst="rect">
            <a:avLst/>
          </a:prstGeom>
        </p:spPr>
        <p:txBody>
          <a:bodyPr wrap="square">
            <a:spAutoFit/>
          </a:bodyPr>
          <a:lstStyle/>
          <a:p>
            <a:r>
              <a:rPr lang="en-US" sz="2000" dirty="0">
                <a:solidFill>
                  <a:schemeClr val="bg1"/>
                </a:solidFill>
              </a:rPr>
              <a:t>“When we reject the counsel which comes from God, we do not choose to be independent of outside influence. We choose another influence. </a:t>
            </a:r>
          </a:p>
          <a:p>
            <a:endParaRPr lang="en-US" sz="2000" dirty="0">
              <a:solidFill>
                <a:schemeClr val="bg1"/>
              </a:solidFill>
            </a:endParaRPr>
          </a:p>
          <a:p>
            <a:r>
              <a:rPr lang="en-US" sz="2000" dirty="0">
                <a:solidFill>
                  <a:schemeClr val="bg1"/>
                </a:solidFill>
              </a:rPr>
              <a:t>We reject the protection of a perfectly loving, all-powerful, all-knowing Father in Heaven, whose whole purpose, as that of His Beloved Son, is to give us eternal life, to give us all that He has, and to bring us home again in families to the arms of His love.</a:t>
            </a:r>
          </a:p>
          <a:p>
            <a:endParaRPr lang="en-US" sz="2000" dirty="0">
              <a:solidFill>
                <a:schemeClr val="bg1"/>
              </a:solidFill>
            </a:endParaRPr>
          </a:p>
          <a:p>
            <a:r>
              <a:rPr lang="en-US" sz="2000" dirty="0">
                <a:solidFill>
                  <a:schemeClr val="bg1"/>
                </a:solidFill>
              </a:rPr>
              <a:t>In rejecting His counsel, we choose the influence of another power, whose purpose is to make us miserable and whose motive is hatred. </a:t>
            </a:r>
          </a:p>
          <a:p>
            <a:endParaRPr lang="en-US" sz="2000" dirty="0">
              <a:solidFill>
                <a:schemeClr val="bg1"/>
              </a:solidFill>
            </a:endParaRPr>
          </a:p>
          <a:p>
            <a:r>
              <a:rPr lang="en-US" sz="2000" dirty="0">
                <a:solidFill>
                  <a:schemeClr val="bg1"/>
                </a:solidFill>
              </a:rPr>
              <a:t>We have moral agency as a gift of God. Rather than the right to choose to be free of influence, it is the inalienable right to submit ourselves to whichever of those powers we choose.”  </a:t>
            </a:r>
          </a:p>
          <a:p>
            <a:r>
              <a:rPr lang="en-US" sz="2000" dirty="0">
                <a:solidFill>
                  <a:schemeClr val="bg1"/>
                </a:solidFill>
              </a:rPr>
              <a:t>President Henry B. </a:t>
            </a:r>
            <a:r>
              <a:rPr lang="en-US" sz="2000" dirty="0" err="1">
                <a:solidFill>
                  <a:schemeClr val="bg1"/>
                </a:solidFill>
              </a:rPr>
              <a:t>Eyring</a:t>
            </a:r>
            <a:endParaRPr lang="en-US" sz="2000" dirty="0">
              <a:solidFill>
                <a:schemeClr val="bg1"/>
              </a:solidFill>
            </a:endParaRPr>
          </a:p>
        </p:txBody>
      </p:sp>
      <p:pic>
        <p:nvPicPr>
          <p:cNvPr id="16" name="Picture 15" descr="Henry B. Eyring.jpg"/>
          <p:cNvPicPr>
            <a:picLocks noChangeAspect="1"/>
          </p:cNvPicPr>
          <p:nvPr/>
        </p:nvPicPr>
        <p:blipFill>
          <a:blip r:embed="rId2" cstate="print"/>
          <a:stretch>
            <a:fillRect/>
          </a:stretch>
        </p:blipFill>
        <p:spPr>
          <a:xfrm>
            <a:off x="10416766" y="4874537"/>
            <a:ext cx="1408176" cy="1755648"/>
          </a:xfrm>
          <a:prstGeom prst="rect">
            <a:avLst/>
          </a:prstGeom>
        </p:spPr>
      </p:pic>
      <p:grpSp>
        <p:nvGrpSpPr>
          <p:cNvPr id="17" name="Group 3">
            <a:extLst>
              <a:ext uri="{FF2B5EF4-FFF2-40B4-BE49-F238E27FC236}">
                <a16:creationId xmlns:a16="http://schemas.microsoft.com/office/drawing/2014/main" id="{EB2D37AD-7F4B-47D6-9AE1-63529669498D}"/>
              </a:ext>
            </a:extLst>
          </p:cNvPr>
          <p:cNvGrpSpPr/>
          <p:nvPr/>
        </p:nvGrpSpPr>
        <p:grpSpPr>
          <a:xfrm>
            <a:off x="149382" y="296405"/>
            <a:ext cx="2031972" cy="2301261"/>
            <a:chOff x="71718" y="1120588"/>
            <a:chExt cx="3070535" cy="4572000"/>
          </a:xfrm>
        </p:grpSpPr>
        <p:grpSp>
          <p:nvGrpSpPr>
            <p:cNvPr id="18" name="Group 13">
              <a:extLst>
                <a:ext uri="{FF2B5EF4-FFF2-40B4-BE49-F238E27FC236}">
                  <a16:creationId xmlns:a16="http://schemas.microsoft.com/office/drawing/2014/main" id="{407187BE-E9E8-40B8-B7DC-670E802662D6}"/>
                </a:ext>
              </a:extLst>
            </p:cNvPr>
            <p:cNvGrpSpPr/>
            <p:nvPr/>
          </p:nvGrpSpPr>
          <p:grpSpPr>
            <a:xfrm>
              <a:off x="71718" y="1120588"/>
              <a:ext cx="3048000" cy="4572000"/>
              <a:chOff x="838200" y="1066800"/>
              <a:chExt cx="2438400" cy="3352800"/>
            </a:xfrm>
          </p:grpSpPr>
          <p:sp>
            <p:nvSpPr>
              <p:cNvPr id="20" name="Rounded Rectangle 61">
                <a:extLst>
                  <a:ext uri="{FF2B5EF4-FFF2-40B4-BE49-F238E27FC236}">
                    <a16:creationId xmlns:a16="http://schemas.microsoft.com/office/drawing/2014/main" id="{FA007A27-FAF1-4F47-8A90-019CFC0A68E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a:extLst>
                  <a:ext uri="{FF2B5EF4-FFF2-40B4-BE49-F238E27FC236}">
                    <a16:creationId xmlns:a16="http://schemas.microsoft.com/office/drawing/2014/main" id="{84936F93-20C5-469B-B155-E2022CAD4AA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5EC1237C-50BB-4BCB-B966-9AE7E652955D}"/>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a:extLst>
                  <a:ext uri="{FF2B5EF4-FFF2-40B4-BE49-F238E27FC236}">
                    <a16:creationId xmlns:a16="http://schemas.microsoft.com/office/drawing/2014/main" id="{A8E5E019-410B-4C38-83AA-AEDAF9FBFF9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a:extLst>
                  <a:ext uri="{FF2B5EF4-FFF2-40B4-BE49-F238E27FC236}">
                    <a16:creationId xmlns:a16="http://schemas.microsoft.com/office/drawing/2014/main" id="{795BDB76-6437-4EBA-945E-1E69F696A1F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a:extLst>
                  <a:ext uri="{FF2B5EF4-FFF2-40B4-BE49-F238E27FC236}">
                    <a16:creationId xmlns:a16="http://schemas.microsoft.com/office/drawing/2014/main" id="{FEF1A6BC-8EE2-4BE6-9BA1-4804418AF68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a:extLst>
                  <a:ext uri="{FF2B5EF4-FFF2-40B4-BE49-F238E27FC236}">
                    <a16:creationId xmlns:a16="http://schemas.microsoft.com/office/drawing/2014/main" id="{9537E3F3-6793-46E1-A29C-70AAE036960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a:extLst>
                  <a:ext uri="{FF2B5EF4-FFF2-40B4-BE49-F238E27FC236}">
                    <a16:creationId xmlns:a16="http://schemas.microsoft.com/office/drawing/2014/main" id="{A9AE98F0-2C31-4CCF-AD31-2D3E96E1757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a:extLst>
                  <a:ext uri="{FF2B5EF4-FFF2-40B4-BE49-F238E27FC236}">
                    <a16:creationId xmlns:a16="http://schemas.microsoft.com/office/drawing/2014/main" id="{2BEEAA05-6C59-4A80-AAF4-0DCF29904D3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a:extLst>
                  <a:ext uri="{FF2B5EF4-FFF2-40B4-BE49-F238E27FC236}">
                    <a16:creationId xmlns:a16="http://schemas.microsoft.com/office/drawing/2014/main" id="{83B895EE-09BC-47E8-A837-3FBD4B90BD9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25CCF67-CA2C-40BB-9C1E-6745F849C70F}"/>
                </a:ext>
              </a:extLst>
            </p:cNvPr>
            <p:cNvSpPr txBox="1"/>
            <p:nvPr/>
          </p:nvSpPr>
          <p:spPr>
            <a:xfrm>
              <a:off x="762598" y="1254182"/>
              <a:ext cx="2379655" cy="4035708"/>
            </a:xfrm>
            <a:prstGeom prst="rect">
              <a:avLst/>
            </a:prstGeom>
            <a:noFill/>
          </p:spPr>
          <p:txBody>
            <a:bodyPr wrap="square" rtlCol="0">
              <a:spAutoFit/>
            </a:bodyPr>
            <a:lstStyle/>
            <a:p>
              <a:pPr algn="ctr"/>
              <a:r>
                <a:rPr lang="en-US" b="1" dirty="0"/>
                <a:t>When we reject the Lord’s witnesses, we allow Satan to get hold upon our hearts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887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24F">
                  <a:shade val="30000"/>
                  <a:satMod val="115000"/>
                </a:srgbClr>
              </a:gs>
              <a:gs pos="50000">
                <a:srgbClr val="40524F">
                  <a:shade val="67500"/>
                  <a:satMod val="115000"/>
                </a:srgbClr>
              </a:gs>
              <a:gs pos="100000">
                <a:srgbClr val="40524F">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2962" y="1"/>
            <a:ext cx="10047838" cy="2585323"/>
          </a:xfrm>
          <a:prstGeom prst="rect">
            <a:avLst/>
          </a:prstGeom>
          <a:noFill/>
        </p:spPr>
        <p:txBody>
          <a:bodyPr wrap="square" rtlCol="0">
            <a:spAutoFit/>
          </a:bodyPr>
          <a:lstStyle/>
          <a:p>
            <a:r>
              <a:rPr lang="en-US" dirty="0">
                <a:solidFill>
                  <a:schemeClr val="bg1"/>
                </a:solidFill>
              </a:rPr>
              <a:t>Sources:</a:t>
            </a:r>
          </a:p>
          <a:p>
            <a:endParaRPr lang="en-US" dirty="0">
              <a:solidFill>
                <a:srgbClr val="FFFF00"/>
              </a:solidFill>
            </a:endParaRPr>
          </a:p>
          <a:p>
            <a:r>
              <a:rPr lang="en-US" dirty="0">
                <a:solidFill>
                  <a:srgbClr val="FFFF00"/>
                </a:solidFill>
              </a:rPr>
              <a:t>Suggested Hymn 183 </a:t>
            </a:r>
            <a:r>
              <a:rPr lang="en-US" i="1" dirty="0">
                <a:solidFill>
                  <a:srgbClr val="FFFF00"/>
                </a:solidFill>
              </a:rPr>
              <a:t>In Remembrance of Thy Suffering</a:t>
            </a:r>
          </a:p>
          <a:p>
            <a:endParaRPr lang="en-US" dirty="0">
              <a:solidFill>
                <a:schemeClr val="bg1"/>
              </a:solidFill>
            </a:endParaRPr>
          </a:p>
          <a:p>
            <a:r>
              <a:rPr lang="en-US" dirty="0">
                <a:solidFill>
                  <a:schemeClr val="bg1"/>
                </a:solidFill>
              </a:rPr>
              <a:t>Ezra Taft Benson (</a:t>
            </a:r>
            <a:r>
              <a:rPr lang="en-US" i="1" dirty="0">
                <a:solidFill>
                  <a:schemeClr val="bg1"/>
                </a:solidFill>
              </a:rPr>
              <a:t>The Teachings of Ezra Taft Benson</a:t>
            </a:r>
            <a:r>
              <a:rPr lang="en-US" dirty="0">
                <a:solidFill>
                  <a:schemeClr val="bg1"/>
                </a:solidFill>
              </a:rPr>
              <a:t> [1988], 133).</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(“Finding Safety in Counsel,” </a:t>
            </a:r>
            <a:r>
              <a:rPr lang="en-US" i="1" dirty="0">
                <a:solidFill>
                  <a:schemeClr val="bg1"/>
                </a:solidFill>
              </a:rPr>
              <a:t>Ensign,</a:t>
            </a:r>
            <a:r>
              <a:rPr lang="en-US" dirty="0">
                <a:solidFill>
                  <a:schemeClr val="bg1"/>
                </a:solidFill>
              </a:rPr>
              <a:t> May 1997, 25).</a:t>
            </a:r>
          </a:p>
          <a:p>
            <a:endParaRPr lang="en-US" dirty="0">
              <a:solidFill>
                <a:schemeClr val="bg1"/>
              </a:solidFill>
            </a:endParaRPr>
          </a:p>
          <a:p>
            <a:r>
              <a:rPr lang="en-US" dirty="0">
                <a:solidFill>
                  <a:schemeClr val="bg1"/>
                </a:solidFill>
              </a:rPr>
              <a:t>Chart—Book of Mormon Student Manual Religion 121-122 pg. 375</a:t>
            </a:r>
          </a:p>
        </p:txBody>
      </p:sp>
      <p:sp>
        <p:nvSpPr>
          <p:cNvPr id="7" name="Footer Placeholder 14">
            <a:extLst>
              <a:ext uri="{FF2B5EF4-FFF2-40B4-BE49-F238E27FC236}">
                <a16:creationId xmlns:a16="http://schemas.microsoft.com/office/drawing/2014/main" id="{31B2C3CD-17D0-4C13-9452-B452425CCA0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3" name="Picture 2">
            <a:extLst>
              <a:ext uri="{FF2B5EF4-FFF2-40B4-BE49-F238E27FC236}">
                <a16:creationId xmlns:a16="http://schemas.microsoft.com/office/drawing/2014/main" id="{A95DB6C0-488B-4E59-B4F0-FF6FF6A40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05" y="2848117"/>
            <a:ext cx="5737137" cy="3588898"/>
          </a:xfrm>
          <a:prstGeom prst="rect">
            <a:avLst/>
          </a:prstGeom>
        </p:spPr>
      </p:pic>
    </p:spTree>
    <p:extLst>
      <p:ext uri="{BB962C8B-B14F-4D97-AF65-F5344CB8AC3E}">
        <p14:creationId xmlns:p14="http://schemas.microsoft.com/office/powerpoint/2010/main" val="3988266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89847" y="125505"/>
          <a:ext cx="8763000" cy="6564630"/>
        </p:xfrm>
        <a:graphic>
          <a:graphicData uri="http://schemas.openxmlformats.org/drawingml/2006/table">
            <a:tbl>
              <a:tblPr firstRow="1" bandRow="1">
                <a:tableStyleId>{5940675A-B579-460E-94D1-54222C63F5DA}</a:tableStyleId>
              </a:tblPr>
              <a:tblGrid>
                <a:gridCol w="4819650">
                  <a:extLst>
                    <a:ext uri="{9D8B030D-6E8A-4147-A177-3AD203B41FA5}">
                      <a16:colId xmlns:a16="http://schemas.microsoft.com/office/drawing/2014/main" val="20000"/>
                    </a:ext>
                  </a:extLst>
                </a:gridCol>
                <a:gridCol w="1723390">
                  <a:extLst>
                    <a:ext uri="{9D8B030D-6E8A-4147-A177-3AD203B41FA5}">
                      <a16:colId xmlns:a16="http://schemas.microsoft.com/office/drawing/2014/main" val="20001"/>
                    </a:ext>
                  </a:extLst>
                </a:gridCol>
                <a:gridCol w="2219960">
                  <a:extLst>
                    <a:ext uri="{9D8B030D-6E8A-4147-A177-3AD203B41FA5}">
                      <a16:colId xmlns:a16="http://schemas.microsoft.com/office/drawing/2014/main" val="20002"/>
                    </a:ext>
                  </a:extLst>
                </a:gridCol>
              </a:tblGrid>
              <a:tr h="453614">
                <a:tc>
                  <a:txBody>
                    <a:bodyPr/>
                    <a:lstStyle/>
                    <a:p>
                      <a:r>
                        <a:rPr lang="en-US" sz="1600" b="1" dirty="0"/>
                        <a:t>The Birth of Jesus Christ</a:t>
                      </a:r>
                    </a:p>
                  </a:txBody>
                  <a:tcPr/>
                </a:tc>
                <a:tc>
                  <a:txBody>
                    <a:bodyPr/>
                    <a:lstStyle/>
                    <a:p>
                      <a:r>
                        <a:rPr lang="en-US" sz="1600" b="1" dirty="0"/>
                        <a:t>Samuel Prophecies</a:t>
                      </a:r>
                    </a:p>
                  </a:txBody>
                  <a:tcPr/>
                </a:tc>
                <a:tc>
                  <a:txBody>
                    <a:bodyPr/>
                    <a:lstStyle/>
                    <a:p>
                      <a:r>
                        <a:rPr lang="en-US" sz="1600" b="1" dirty="0"/>
                        <a:t>The Fulfillment</a:t>
                      </a:r>
                    </a:p>
                  </a:txBody>
                  <a:tcPr/>
                </a:tc>
                <a:extLst>
                  <a:ext uri="{0D108BD9-81ED-4DB2-BD59-A6C34878D82A}">
                    <a16:rowId xmlns:a16="http://schemas.microsoft.com/office/drawing/2014/main" val="10000"/>
                  </a:ext>
                </a:extLst>
              </a:tr>
              <a:tr h="457200">
                <a:tc>
                  <a:txBody>
                    <a:bodyPr/>
                    <a:lstStyle/>
                    <a:p>
                      <a:r>
                        <a:rPr lang="en-US" sz="1600" dirty="0"/>
                        <a:t>1. Christ to be born in five years</a:t>
                      </a:r>
                    </a:p>
                  </a:txBody>
                  <a:tcPr/>
                </a:tc>
                <a:tc>
                  <a:txBody>
                    <a:bodyPr/>
                    <a:lstStyle/>
                    <a:p>
                      <a:r>
                        <a:rPr lang="en-US" sz="1600" dirty="0"/>
                        <a:t>Helaman 14:2</a:t>
                      </a:r>
                    </a:p>
                  </a:txBody>
                  <a:tcPr/>
                </a:tc>
                <a:tc>
                  <a:txBody>
                    <a:bodyPr/>
                    <a:lstStyle/>
                    <a:p>
                      <a:r>
                        <a:rPr lang="en-US" sz="1600" dirty="0"/>
                        <a:t>3 Nephi 1:13</a:t>
                      </a:r>
                    </a:p>
                  </a:txBody>
                  <a:tcPr/>
                </a:tc>
                <a:extLst>
                  <a:ext uri="{0D108BD9-81ED-4DB2-BD59-A6C34878D82A}">
                    <a16:rowId xmlns:a16="http://schemas.microsoft.com/office/drawing/2014/main" val="10001"/>
                  </a:ext>
                </a:extLst>
              </a:tr>
              <a:tr h="457200">
                <a:tc>
                  <a:txBody>
                    <a:bodyPr/>
                    <a:lstStyle/>
                    <a:p>
                      <a:r>
                        <a:rPr lang="en-US" sz="1600" dirty="0"/>
                        <a:t>2. No darkness for two day</a:t>
                      </a:r>
                    </a:p>
                  </a:txBody>
                  <a:tcPr/>
                </a:tc>
                <a:tc>
                  <a:txBody>
                    <a:bodyPr/>
                    <a:lstStyle/>
                    <a:p>
                      <a:r>
                        <a:rPr lang="en-US" sz="1600" dirty="0"/>
                        <a:t>Helaman 14:3-4</a:t>
                      </a:r>
                    </a:p>
                  </a:txBody>
                  <a:tcPr/>
                </a:tc>
                <a:tc>
                  <a:txBody>
                    <a:bodyPr/>
                    <a:lstStyle/>
                    <a:p>
                      <a:r>
                        <a:rPr lang="en-US" sz="1600" dirty="0"/>
                        <a:t>3 Nephi 1:15</a:t>
                      </a:r>
                    </a:p>
                  </a:txBody>
                  <a:tcPr/>
                </a:tc>
                <a:extLst>
                  <a:ext uri="{0D108BD9-81ED-4DB2-BD59-A6C34878D82A}">
                    <a16:rowId xmlns:a16="http://schemas.microsoft.com/office/drawing/2014/main" val="10002"/>
                  </a:ext>
                </a:extLst>
              </a:tr>
              <a:tr h="457200">
                <a:tc>
                  <a:txBody>
                    <a:bodyPr/>
                    <a:lstStyle/>
                    <a:p>
                      <a:r>
                        <a:rPr lang="en-US" sz="1600" dirty="0"/>
                        <a:t>3. A new star to arise</a:t>
                      </a:r>
                    </a:p>
                  </a:txBody>
                  <a:tcPr/>
                </a:tc>
                <a:tc>
                  <a:txBody>
                    <a:bodyPr/>
                    <a:lstStyle/>
                    <a:p>
                      <a:r>
                        <a:rPr lang="en-US" sz="1600" dirty="0"/>
                        <a:t>Helaman 14:5</a:t>
                      </a:r>
                    </a:p>
                  </a:txBody>
                  <a:tcPr/>
                </a:tc>
                <a:tc>
                  <a:txBody>
                    <a:bodyPr/>
                    <a:lstStyle/>
                    <a:p>
                      <a:r>
                        <a:rPr lang="en-US" sz="1600" dirty="0"/>
                        <a:t>3 Nephi 1:21</a:t>
                      </a:r>
                    </a:p>
                  </a:txBody>
                  <a:tcPr/>
                </a:tc>
                <a:extLst>
                  <a:ext uri="{0D108BD9-81ED-4DB2-BD59-A6C34878D82A}">
                    <a16:rowId xmlns:a16="http://schemas.microsoft.com/office/drawing/2014/main" val="10003"/>
                  </a:ext>
                </a:extLst>
              </a:tr>
              <a:tr h="990600">
                <a:tc>
                  <a:txBody>
                    <a:bodyPr/>
                    <a:lstStyle/>
                    <a:p>
                      <a:r>
                        <a:rPr lang="en-US" sz="1600" dirty="0"/>
                        <a:t>4. Other signs</a:t>
                      </a:r>
                    </a:p>
                    <a:p>
                      <a:r>
                        <a:rPr lang="en-US" sz="1600" dirty="0"/>
                        <a:t>     a. Many signs and wonders in heaven</a:t>
                      </a:r>
                    </a:p>
                    <a:p>
                      <a:r>
                        <a:rPr lang="en-US" sz="1600" dirty="0"/>
                        <a:t>     b.</a:t>
                      </a:r>
                      <a:r>
                        <a:rPr lang="en-US" sz="1600" baseline="0" dirty="0"/>
                        <a:t> People to fall to the earth</a:t>
                      </a:r>
                      <a:endParaRPr lang="en-US" sz="1600" dirty="0"/>
                    </a:p>
                    <a:p>
                      <a:endParaRPr lang="en-US" sz="1600" dirty="0"/>
                    </a:p>
                  </a:txBody>
                  <a:tcPr/>
                </a:tc>
                <a:tc>
                  <a:txBody>
                    <a:bodyPr/>
                    <a:lstStyle/>
                    <a:p>
                      <a:endParaRPr lang="en-US" sz="1600" baseline="0" dirty="0"/>
                    </a:p>
                    <a:p>
                      <a:r>
                        <a:rPr lang="en-US" sz="1600" baseline="0" dirty="0"/>
                        <a:t>Helaman 14:6 </a:t>
                      </a:r>
                    </a:p>
                    <a:p>
                      <a:r>
                        <a:rPr lang="en-US" sz="1600" baseline="0" dirty="0"/>
                        <a:t>Helaman 14:7                            </a:t>
                      </a:r>
                      <a:endParaRPr lang="en-US" sz="1600" dirty="0"/>
                    </a:p>
                  </a:txBody>
                  <a:tcPr/>
                </a:tc>
                <a:tc>
                  <a:txBody>
                    <a:bodyPr/>
                    <a:lstStyle/>
                    <a:p>
                      <a:endParaRPr lang="en-US" sz="1600" dirty="0"/>
                    </a:p>
                    <a:p>
                      <a:r>
                        <a:rPr lang="en-US" sz="1600" dirty="0"/>
                        <a:t>No mention</a:t>
                      </a:r>
                    </a:p>
                  </a:txBody>
                  <a:tcPr/>
                </a:tc>
                <a:extLst>
                  <a:ext uri="{0D108BD9-81ED-4DB2-BD59-A6C34878D82A}">
                    <a16:rowId xmlns:a16="http://schemas.microsoft.com/office/drawing/2014/main" val="10004"/>
                  </a:ext>
                </a:extLst>
              </a:tr>
              <a:tr h="411480">
                <a:tc>
                  <a:txBody>
                    <a:bodyPr/>
                    <a:lstStyle/>
                    <a:p>
                      <a:r>
                        <a:rPr lang="en-US" sz="1600" b="1" dirty="0"/>
                        <a:t>The</a:t>
                      </a:r>
                      <a:r>
                        <a:rPr lang="en-US" sz="1600" b="1" baseline="0" dirty="0"/>
                        <a:t> Death of the Lord</a:t>
                      </a:r>
                      <a:endParaRPr lang="en-US" sz="1600" b="1"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5"/>
                  </a:ext>
                </a:extLst>
              </a:tr>
              <a:tr h="790575">
                <a:tc>
                  <a:txBody>
                    <a:bodyPr/>
                    <a:lstStyle/>
                    <a:p>
                      <a:r>
                        <a:rPr lang="en-US" sz="1600" dirty="0"/>
                        <a:t>1. Sun to be darkened, moon and stars not to give light for three days</a:t>
                      </a:r>
                    </a:p>
                  </a:txBody>
                  <a:tcPr/>
                </a:tc>
                <a:tc>
                  <a:txBody>
                    <a:bodyPr/>
                    <a:lstStyle/>
                    <a:p>
                      <a:r>
                        <a:rPr lang="en-US" sz="1600" dirty="0"/>
                        <a:t>Helaman 14:20, 27</a:t>
                      </a:r>
                    </a:p>
                  </a:txBody>
                  <a:tcPr/>
                </a:tc>
                <a:tc>
                  <a:txBody>
                    <a:bodyPr/>
                    <a:lstStyle/>
                    <a:p>
                      <a:r>
                        <a:rPr lang="en-US" sz="1600" dirty="0"/>
                        <a:t>3 Nephi 8:19-23</a:t>
                      </a:r>
                    </a:p>
                  </a:txBody>
                  <a:tcPr/>
                </a:tc>
                <a:extLst>
                  <a:ext uri="{0D108BD9-81ED-4DB2-BD59-A6C34878D82A}">
                    <a16:rowId xmlns:a16="http://schemas.microsoft.com/office/drawing/2014/main" val="10006"/>
                  </a:ext>
                </a:extLst>
              </a:tr>
              <a:tr h="1541145">
                <a:tc>
                  <a:txBody>
                    <a:bodyPr/>
                    <a:lstStyle/>
                    <a:p>
                      <a:r>
                        <a:rPr lang="en-US" sz="1600" dirty="0"/>
                        <a:t>2. Signs of the earth</a:t>
                      </a:r>
                    </a:p>
                    <a:p>
                      <a:r>
                        <a:rPr lang="en-US" sz="1600" dirty="0"/>
                        <a:t>     a. </a:t>
                      </a:r>
                      <a:r>
                        <a:rPr lang="en-US" sz="1600" dirty="0" err="1"/>
                        <a:t>Thunderings</a:t>
                      </a:r>
                      <a:r>
                        <a:rPr lang="en-US" sz="1600" dirty="0"/>
                        <a:t>, </a:t>
                      </a:r>
                      <a:r>
                        <a:rPr lang="en-US" sz="1600" dirty="0" err="1"/>
                        <a:t>lightnings</a:t>
                      </a:r>
                      <a:r>
                        <a:rPr lang="en-US" sz="1600" dirty="0"/>
                        <a:t> for many hours</a:t>
                      </a:r>
                    </a:p>
                    <a:p>
                      <a:r>
                        <a:rPr lang="en-US" sz="1600" dirty="0"/>
                        <a:t>     b. Earth to shake and tremble and be broken up</a:t>
                      </a:r>
                    </a:p>
                    <a:p>
                      <a:r>
                        <a:rPr lang="en-US" sz="1600" dirty="0"/>
                        <a:t>     c. Tempests, mountains to be laid low, valleys raised</a:t>
                      </a:r>
                    </a:p>
                    <a:p>
                      <a:r>
                        <a:rPr lang="en-US" sz="1600" dirty="0"/>
                        <a:t>     d. Highways to be broken up, cities to become desolate</a:t>
                      </a:r>
                    </a:p>
                  </a:txBody>
                  <a:tcPr/>
                </a:tc>
                <a:tc>
                  <a:txBody>
                    <a:bodyPr/>
                    <a:lstStyle/>
                    <a:p>
                      <a:endParaRPr lang="en-US" sz="1600" dirty="0"/>
                    </a:p>
                    <a:p>
                      <a:r>
                        <a:rPr lang="en-US" sz="1600" dirty="0"/>
                        <a:t>Helaman 14:21</a:t>
                      </a:r>
                    </a:p>
                    <a:p>
                      <a:r>
                        <a:rPr lang="en-US" sz="1600" dirty="0"/>
                        <a:t>Helaman</a:t>
                      </a:r>
                      <a:r>
                        <a:rPr lang="en-US" sz="1600" baseline="0" dirty="0"/>
                        <a:t> 14:21-22</a:t>
                      </a:r>
                    </a:p>
                    <a:p>
                      <a:r>
                        <a:rPr lang="en-US" sz="1600" baseline="0" dirty="0"/>
                        <a:t>Helaman 14:23</a:t>
                      </a:r>
                    </a:p>
                    <a:p>
                      <a:r>
                        <a:rPr lang="en-US" sz="1600" baseline="0" dirty="0"/>
                        <a:t>Helaman 14:24</a:t>
                      </a:r>
                      <a:endParaRPr lang="en-US" sz="1600" dirty="0"/>
                    </a:p>
                  </a:txBody>
                  <a:tcPr/>
                </a:tc>
                <a:tc>
                  <a:txBody>
                    <a:bodyPr/>
                    <a:lstStyle/>
                    <a:p>
                      <a:endParaRPr lang="en-US" sz="1600" dirty="0"/>
                    </a:p>
                    <a:p>
                      <a:r>
                        <a:rPr lang="en-US" sz="1600" dirty="0"/>
                        <a:t>3 Nephi 8:6,7</a:t>
                      </a:r>
                    </a:p>
                    <a:p>
                      <a:r>
                        <a:rPr lang="en-US" sz="1600" dirty="0"/>
                        <a:t>3 Nephi 8:12, 17, 18</a:t>
                      </a:r>
                    </a:p>
                    <a:p>
                      <a:r>
                        <a:rPr lang="en-US" sz="1600" dirty="0"/>
                        <a:t>3 Nephi 8:5-6</a:t>
                      </a:r>
                    </a:p>
                    <a:p>
                      <a:r>
                        <a:rPr lang="en-US" sz="1600" dirty="0"/>
                        <a:t>3 Nephi 8:8-11, 13</a:t>
                      </a:r>
                    </a:p>
                  </a:txBody>
                  <a:tcPr/>
                </a:tc>
                <a:extLst>
                  <a:ext uri="{0D108BD9-81ED-4DB2-BD59-A6C34878D82A}">
                    <a16:rowId xmlns:a16="http://schemas.microsoft.com/office/drawing/2014/main" val="10007"/>
                  </a:ext>
                </a:extLst>
              </a:tr>
              <a:tr h="790575">
                <a:tc>
                  <a:txBody>
                    <a:bodyPr/>
                    <a:lstStyle/>
                    <a:p>
                      <a:r>
                        <a:rPr lang="en-US" sz="1600" dirty="0"/>
                        <a:t>3. Many graves to be opened and people resurrected, who shall appear</a:t>
                      </a:r>
                      <a:r>
                        <a:rPr lang="en-US" sz="1600" baseline="0" dirty="0"/>
                        <a:t> unto many</a:t>
                      </a:r>
                      <a:endParaRPr lang="en-US" sz="1600" dirty="0"/>
                    </a:p>
                  </a:txBody>
                  <a:tcPr/>
                </a:tc>
                <a:tc>
                  <a:txBody>
                    <a:bodyPr/>
                    <a:lstStyle/>
                    <a:p>
                      <a:r>
                        <a:rPr lang="en-US" sz="1600" dirty="0"/>
                        <a:t>Helaman 14:25</a:t>
                      </a:r>
                    </a:p>
                  </a:txBody>
                  <a:tcPr/>
                </a:tc>
                <a:tc>
                  <a:txBody>
                    <a:bodyPr/>
                    <a:lstStyle/>
                    <a:p>
                      <a:r>
                        <a:rPr lang="en-US" sz="1600" dirty="0"/>
                        <a:t>3 Nephi 23:9-14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953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0947BBD-BCDE-4EA8-91E1-DAADF044B161}"/>
              </a:ext>
            </a:extLst>
          </p:cNvPr>
          <p:cNvGrpSpPr/>
          <p:nvPr/>
        </p:nvGrpSpPr>
        <p:grpSpPr>
          <a:xfrm>
            <a:off x="0" y="-1"/>
            <a:ext cx="12192000" cy="6858001"/>
            <a:chOff x="0" y="-1"/>
            <a:chExt cx="12192000" cy="6858001"/>
          </a:xfrm>
        </p:grpSpPr>
        <p:pic>
          <p:nvPicPr>
            <p:cNvPr id="24" name="Picture 23">
              <a:extLst>
                <a:ext uri="{FF2B5EF4-FFF2-40B4-BE49-F238E27FC236}">
                  <a16:creationId xmlns:a16="http://schemas.microsoft.com/office/drawing/2014/main" id="{5244D4D3-5B4F-4F67-BD1D-426CBE13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25" name="Picture 24">
              <a:extLst>
                <a:ext uri="{FF2B5EF4-FFF2-40B4-BE49-F238E27FC236}">
                  <a16:creationId xmlns:a16="http://schemas.microsoft.com/office/drawing/2014/main" id="{937B4F45-BC60-4306-9AFA-69F27573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Whatsoever Things Should Come Into His Heart</a:t>
            </a:r>
          </a:p>
        </p:txBody>
      </p:sp>
      <p:sp>
        <p:nvSpPr>
          <p:cNvPr id="56" name="Rectangle 55"/>
          <p:cNvSpPr/>
          <p:nvPr/>
        </p:nvSpPr>
        <p:spPr>
          <a:xfrm>
            <a:off x="995881" y="2057400"/>
            <a:ext cx="4414319" cy="3139321"/>
          </a:xfrm>
          <a:prstGeom prst="rect">
            <a:avLst/>
          </a:prstGeom>
        </p:spPr>
        <p:txBody>
          <a:bodyPr wrap="square">
            <a:spAutoFit/>
          </a:bodyPr>
          <a:lstStyle/>
          <a:p>
            <a:pPr fontAlgn="base"/>
            <a:r>
              <a:rPr lang="en-US" dirty="0">
                <a:solidFill>
                  <a:schemeClr val="bg1"/>
                </a:solidFill>
              </a:rPr>
              <a:t>“Revelation comes as words we </a:t>
            </a:r>
            <a:r>
              <a:rPr lang="en-US" i="1" dirty="0">
                <a:solidFill>
                  <a:schemeClr val="bg1"/>
                </a:solidFill>
              </a:rPr>
              <a:t>feel</a:t>
            </a:r>
            <a:r>
              <a:rPr lang="en-US" dirty="0">
                <a:solidFill>
                  <a:schemeClr val="bg1"/>
                </a:solidFill>
              </a:rPr>
              <a:t> more than </a:t>
            </a:r>
            <a:r>
              <a:rPr lang="en-US" i="1" dirty="0">
                <a:solidFill>
                  <a:schemeClr val="bg1"/>
                </a:solidFill>
              </a:rPr>
              <a:t>hear.</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Nephi told his wayward brothers, who were visited by an angel, ‘Ye were past </a:t>
            </a:r>
            <a:r>
              <a:rPr lang="en-US" i="1" dirty="0">
                <a:solidFill>
                  <a:schemeClr val="bg1"/>
                </a:solidFill>
              </a:rPr>
              <a:t>feeling,</a:t>
            </a:r>
            <a:r>
              <a:rPr lang="en-US" dirty="0">
                <a:solidFill>
                  <a:schemeClr val="bg1"/>
                </a:solidFill>
              </a:rPr>
              <a:t> that ye could not </a:t>
            </a:r>
            <a:r>
              <a:rPr lang="en-US" i="1" dirty="0">
                <a:solidFill>
                  <a:schemeClr val="bg1"/>
                </a:solidFill>
              </a:rPr>
              <a:t>feel</a:t>
            </a:r>
            <a:r>
              <a:rPr lang="en-US" dirty="0">
                <a:solidFill>
                  <a:schemeClr val="bg1"/>
                </a:solidFill>
              </a:rPr>
              <a:t> his words.’</a:t>
            </a:r>
          </a:p>
          <a:p>
            <a:pPr fontAlgn="base"/>
            <a:endParaRPr lang="en-US" dirty="0">
              <a:solidFill>
                <a:schemeClr val="bg1"/>
              </a:solidFill>
            </a:endParaRPr>
          </a:p>
          <a:p>
            <a:pPr fontAlgn="base"/>
            <a:r>
              <a:rPr lang="en-US" dirty="0">
                <a:solidFill>
                  <a:schemeClr val="bg1"/>
                </a:solidFill>
              </a:rPr>
              <a:t>There are hundreds of verses which teach of revelation.” </a:t>
            </a:r>
          </a:p>
          <a:p>
            <a:pPr fontAlgn="base"/>
            <a:r>
              <a:rPr lang="en-US" dirty="0">
                <a:solidFill>
                  <a:schemeClr val="bg1"/>
                </a:solidFill>
              </a:rPr>
              <a:t>President Boyd K. Packer</a:t>
            </a:r>
          </a:p>
          <a:p>
            <a:pPr fontAlgn="base"/>
            <a:endParaRPr lang="en-US" dirty="0">
              <a:solidFill>
                <a:schemeClr val="bg1"/>
              </a:solidFill>
            </a:endParaRPr>
          </a:p>
        </p:txBody>
      </p:sp>
      <p:sp>
        <p:nvSpPr>
          <p:cNvPr id="59" name="Rectangle 58"/>
          <p:cNvSpPr/>
          <p:nvPr/>
        </p:nvSpPr>
        <p:spPr>
          <a:xfrm>
            <a:off x="992109" y="1015497"/>
            <a:ext cx="3429000" cy="646331"/>
          </a:xfrm>
          <a:prstGeom prst="rect">
            <a:avLst/>
          </a:prstGeom>
        </p:spPr>
        <p:txBody>
          <a:bodyPr wrap="square">
            <a:spAutoFit/>
          </a:bodyPr>
          <a:lstStyle/>
          <a:p>
            <a:pPr algn="ctr" fontAlgn="base"/>
            <a:r>
              <a:rPr lang="en-US" b="1" dirty="0">
                <a:solidFill>
                  <a:srgbClr val="FFFF00"/>
                </a:solidFill>
              </a:rPr>
              <a:t>Prophets speak the messages God puts into their hearts.</a:t>
            </a:r>
            <a:endParaRPr lang="en-US" dirty="0">
              <a:solidFill>
                <a:srgbClr val="FFFF00"/>
              </a:solidFill>
            </a:endParaRPr>
          </a:p>
        </p:txBody>
      </p:sp>
      <p:sp>
        <p:nvSpPr>
          <p:cNvPr id="61" name="Rectangle 60"/>
          <p:cNvSpPr/>
          <p:nvPr/>
        </p:nvSpPr>
        <p:spPr>
          <a:xfrm>
            <a:off x="5943600" y="838200"/>
            <a:ext cx="5599568" cy="3139321"/>
          </a:xfrm>
          <a:prstGeom prst="rect">
            <a:avLst/>
          </a:prstGeom>
        </p:spPr>
        <p:txBody>
          <a:bodyPr wrap="square">
            <a:spAutoFit/>
          </a:bodyPr>
          <a:lstStyle/>
          <a:p>
            <a:pPr fontAlgn="base"/>
            <a:r>
              <a:rPr lang="en-US" b="1" dirty="0">
                <a:solidFill>
                  <a:srgbClr val="FFFF00"/>
                </a:solidFill>
              </a:rPr>
              <a:t>Expressions of Revelation:</a:t>
            </a:r>
          </a:p>
          <a:p>
            <a:pPr fontAlgn="base"/>
            <a:endParaRPr lang="en-US" dirty="0">
              <a:solidFill>
                <a:srgbClr val="FFFF00"/>
              </a:solidFill>
            </a:endParaRPr>
          </a:p>
          <a:p>
            <a:pPr fontAlgn="base"/>
            <a:r>
              <a:rPr lang="en-US" dirty="0">
                <a:solidFill>
                  <a:schemeClr val="bg1"/>
                </a:solidFill>
              </a:rPr>
              <a:t>‘The veil was taken from our minds, and the eyes of our understanding were opened</a:t>
            </a:r>
          </a:p>
          <a:p>
            <a:pPr fontAlgn="base"/>
            <a:endParaRPr lang="en-US" dirty="0">
              <a:solidFill>
                <a:schemeClr val="bg1"/>
              </a:solidFill>
            </a:endParaRPr>
          </a:p>
          <a:p>
            <a:pPr fontAlgn="base"/>
            <a:r>
              <a:rPr lang="en-US" dirty="0">
                <a:solidFill>
                  <a:schemeClr val="bg1"/>
                </a:solidFill>
              </a:rPr>
              <a:t>‘I will tell you in your mind and in your heart,’</a:t>
            </a:r>
          </a:p>
          <a:p>
            <a:pPr fontAlgn="base"/>
            <a:endParaRPr lang="en-US" dirty="0">
              <a:solidFill>
                <a:schemeClr val="bg1"/>
              </a:solidFill>
            </a:endParaRPr>
          </a:p>
          <a:p>
            <a:pPr fontAlgn="base"/>
            <a:r>
              <a:rPr lang="en-US" dirty="0">
                <a:solidFill>
                  <a:schemeClr val="bg1"/>
                </a:solidFill>
              </a:rPr>
              <a:t>‘I did enlighten thy mind,’ </a:t>
            </a:r>
          </a:p>
          <a:p>
            <a:pPr fontAlgn="base"/>
            <a:endParaRPr lang="en-US" dirty="0">
              <a:solidFill>
                <a:schemeClr val="bg1"/>
              </a:solidFill>
            </a:endParaRPr>
          </a:p>
          <a:p>
            <a:pPr fontAlgn="base"/>
            <a:r>
              <a:rPr lang="en-US" dirty="0">
                <a:solidFill>
                  <a:schemeClr val="bg1"/>
                </a:solidFill>
              </a:rPr>
              <a:t>‘Speak the thoughts that I shall put into your hearts.’</a:t>
            </a:r>
          </a:p>
          <a:p>
            <a:pPr fontAlgn="base"/>
            <a:endParaRPr lang="en-US" dirty="0">
              <a:solidFill>
                <a:srgbClr val="FFFF00"/>
              </a:solidFill>
            </a:endParaRPr>
          </a:p>
        </p:txBody>
      </p:sp>
      <p:sp>
        <p:nvSpPr>
          <p:cNvPr id="54" name="TextBox 53"/>
          <p:cNvSpPr txBox="1"/>
          <p:nvPr/>
        </p:nvSpPr>
        <p:spPr>
          <a:xfrm>
            <a:off x="111660" y="6488668"/>
            <a:ext cx="2590800" cy="369332"/>
          </a:xfrm>
          <a:prstGeom prst="rect">
            <a:avLst/>
          </a:prstGeom>
          <a:noFill/>
        </p:spPr>
        <p:txBody>
          <a:bodyPr wrap="square" rtlCol="0">
            <a:spAutoFit/>
          </a:bodyPr>
          <a:lstStyle/>
          <a:p>
            <a:r>
              <a:rPr lang="en-US" dirty="0">
                <a:solidFill>
                  <a:schemeClr val="bg1"/>
                </a:solidFill>
              </a:rPr>
              <a:t>Helaman 13:1-4</a:t>
            </a:r>
          </a:p>
        </p:txBody>
      </p:sp>
      <p:grpSp>
        <p:nvGrpSpPr>
          <p:cNvPr id="71" name="Group 70"/>
          <p:cNvGrpSpPr/>
          <p:nvPr/>
        </p:nvGrpSpPr>
        <p:grpSpPr>
          <a:xfrm>
            <a:off x="3599508" y="4648200"/>
            <a:ext cx="860469" cy="2209800"/>
            <a:chOff x="2971800" y="4648200"/>
            <a:chExt cx="860469" cy="2209800"/>
          </a:xfrm>
        </p:grpSpPr>
        <p:sp>
          <p:nvSpPr>
            <p:cNvPr id="64" name="Rectangle 63"/>
            <p:cNvSpPr/>
            <p:nvPr/>
          </p:nvSpPr>
          <p:spPr>
            <a:xfrm>
              <a:off x="3276600" y="5715000"/>
              <a:ext cx="228600" cy="1143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boyd k. packer.jpg"/>
            <p:cNvPicPr>
              <a:picLocks noChangeAspect="1"/>
            </p:cNvPicPr>
            <p:nvPr/>
          </p:nvPicPr>
          <p:blipFill>
            <a:blip r:embed="rId4" cstate="print"/>
            <a:stretch>
              <a:fillRect/>
            </a:stretch>
          </p:blipFill>
          <p:spPr>
            <a:xfrm>
              <a:off x="2971800" y="4648200"/>
              <a:ext cx="860469" cy="1143000"/>
            </a:xfrm>
            <a:prstGeom prst="rect">
              <a:avLst/>
            </a:prstGeom>
          </p:spPr>
        </p:pic>
      </p:grpSp>
      <p:pic>
        <p:nvPicPr>
          <p:cNvPr id="3" name="Picture 2">
            <a:extLst>
              <a:ext uri="{FF2B5EF4-FFF2-40B4-BE49-F238E27FC236}">
                <a16:creationId xmlns:a16="http://schemas.microsoft.com/office/drawing/2014/main" id="{D60E0E32-F4E0-4E28-BEF8-FDCE59297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494" y="5336100"/>
            <a:ext cx="1654994" cy="1521900"/>
          </a:xfrm>
          <a:prstGeom prst="rect">
            <a:avLst/>
          </a:prstGeom>
        </p:spPr>
      </p:pic>
      <p:pic>
        <p:nvPicPr>
          <p:cNvPr id="5" name="Picture 4">
            <a:extLst>
              <a:ext uri="{FF2B5EF4-FFF2-40B4-BE49-F238E27FC236}">
                <a16:creationId xmlns:a16="http://schemas.microsoft.com/office/drawing/2014/main" id="{82F7C356-6511-45E3-ABB2-CF6BD253CF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055" y="4053238"/>
            <a:ext cx="1828878" cy="2804762"/>
          </a:xfrm>
          <a:prstGeom prst="rect">
            <a:avLst/>
          </a:prstGeom>
        </p:spPr>
      </p:pic>
    </p:spTree>
    <p:extLst>
      <p:ext uri="{BB962C8B-B14F-4D97-AF65-F5344CB8AC3E}">
        <p14:creationId xmlns:p14="http://schemas.microsoft.com/office/powerpoint/2010/main" val="23232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xEl>
                                              <p:pRg st="2" end="2"/>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
                                            <p:txEl>
                                              <p:pRg st="4" end="4"/>
                                            </p:txEl>
                                          </p:spTgt>
                                        </p:tgtEl>
                                        <p:attrNameLst>
                                          <p:attrName>style.visibility</p:attrName>
                                        </p:attrNameLst>
                                      </p:cBhvr>
                                      <p:to>
                                        <p:strVal val="visible"/>
                                      </p:to>
                                    </p:set>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42"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anim calcmode="lin" valueType="num">
                                      <p:cBhvr>
                                        <p:cTn id="42" dur="1000" fill="hold"/>
                                        <p:tgtEl>
                                          <p:spTgt spid="71"/>
                                        </p:tgtEl>
                                        <p:attrNameLst>
                                          <p:attrName>ppt_x</p:attrName>
                                        </p:attrNameLst>
                                      </p:cBhvr>
                                      <p:tavLst>
                                        <p:tav tm="0">
                                          <p:val>
                                            <p:strVal val="#ppt_x"/>
                                          </p:val>
                                        </p:tav>
                                        <p:tav tm="100000">
                                          <p:val>
                                            <p:strVal val="#ppt_x"/>
                                          </p:val>
                                        </p:tav>
                                      </p:tavLst>
                                    </p:anim>
                                    <p:anim calcmode="lin" valueType="num">
                                      <p:cBhvr>
                                        <p:cTn id="4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20E98AA-E6DF-417E-A9E4-3E8BE8690E11}"/>
              </a:ext>
            </a:extLst>
          </p:cNvPr>
          <p:cNvGrpSpPr/>
          <p:nvPr/>
        </p:nvGrpSpPr>
        <p:grpSpPr>
          <a:xfrm>
            <a:off x="0" y="-1"/>
            <a:ext cx="12192000" cy="6858001"/>
            <a:chOff x="0" y="-1"/>
            <a:chExt cx="12192000" cy="6858001"/>
          </a:xfrm>
        </p:grpSpPr>
        <p:pic>
          <p:nvPicPr>
            <p:cNvPr id="13" name="Picture 12">
              <a:extLst>
                <a:ext uri="{FF2B5EF4-FFF2-40B4-BE49-F238E27FC236}">
                  <a16:creationId xmlns:a16="http://schemas.microsoft.com/office/drawing/2014/main" id="{9D77628E-857A-4137-BE54-FE4C859D7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4" name="Picture 13">
              <a:extLst>
                <a:ext uri="{FF2B5EF4-FFF2-40B4-BE49-F238E27FC236}">
                  <a16:creationId xmlns:a16="http://schemas.microsoft.com/office/drawing/2014/main" id="{A7F1619C-1E2C-404B-8122-3E318B3B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Sword of Justice </a:t>
            </a:r>
            <a:r>
              <a:rPr lang="en-US" sz="4400" dirty="0" err="1">
                <a:solidFill>
                  <a:schemeClr val="bg1"/>
                </a:solidFill>
                <a:latin typeface="Tw Cen MT Condensed" pitchFamily="34" charset="0"/>
              </a:rPr>
              <a:t>Hangeth</a:t>
            </a:r>
            <a:r>
              <a:rPr lang="en-US" sz="4400" dirty="0">
                <a:solidFill>
                  <a:schemeClr val="bg1"/>
                </a:solidFill>
                <a:latin typeface="Tw Cen MT Condensed" pitchFamily="34" charset="0"/>
              </a:rPr>
              <a:t> Over This People</a:t>
            </a:r>
          </a:p>
        </p:txBody>
      </p:sp>
      <p:sp>
        <p:nvSpPr>
          <p:cNvPr id="56" name="Rectangle 55"/>
          <p:cNvSpPr/>
          <p:nvPr/>
        </p:nvSpPr>
        <p:spPr>
          <a:xfrm>
            <a:off x="1028700" y="1340080"/>
            <a:ext cx="5105400" cy="1754326"/>
          </a:xfrm>
          <a:prstGeom prst="rect">
            <a:avLst/>
          </a:prstGeom>
        </p:spPr>
        <p:txBody>
          <a:bodyPr wrap="square">
            <a:spAutoFit/>
          </a:bodyPr>
          <a:lstStyle/>
          <a:p>
            <a:pPr fontAlgn="base"/>
            <a:r>
              <a:rPr lang="en-US" dirty="0">
                <a:solidFill>
                  <a:schemeClr val="bg1"/>
                </a:solidFill>
              </a:rPr>
              <a:t>But behold, I have somewhat to prophesy unto thee; but what I prophesy unto thee ye shall not make known; yea, what I prophesy unto thee shall not be made known, even until the prophecy is fulfilled; therefore write the words which I shall say.</a:t>
            </a:r>
          </a:p>
          <a:p>
            <a:pPr fontAlgn="base"/>
            <a:endParaRPr lang="en-US" dirty="0">
              <a:solidFill>
                <a:schemeClr val="bg1"/>
              </a:solidFill>
            </a:endParaRPr>
          </a:p>
        </p:txBody>
      </p:sp>
      <p:sp>
        <p:nvSpPr>
          <p:cNvPr id="59" name="Rectangle 58"/>
          <p:cNvSpPr/>
          <p:nvPr/>
        </p:nvSpPr>
        <p:spPr>
          <a:xfrm>
            <a:off x="1752600" y="762000"/>
            <a:ext cx="3429000" cy="369332"/>
          </a:xfrm>
          <a:prstGeom prst="rect">
            <a:avLst/>
          </a:prstGeom>
        </p:spPr>
        <p:txBody>
          <a:bodyPr wrap="square">
            <a:spAutoFit/>
          </a:bodyPr>
          <a:lstStyle/>
          <a:p>
            <a:pPr fontAlgn="base"/>
            <a:r>
              <a:rPr lang="en-US" dirty="0">
                <a:solidFill>
                  <a:schemeClr val="bg1"/>
                </a:solidFill>
              </a:rPr>
              <a:t>Prophesied by Alma:</a:t>
            </a:r>
          </a:p>
        </p:txBody>
      </p:sp>
      <p:sp>
        <p:nvSpPr>
          <p:cNvPr id="54" name="TextBox 53"/>
          <p:cNvSpPr txBox="1"/>
          <p:nvPr/>
        </p:nvSpPr>
        <p:spPr>
          <a:xfrm>
            <a:off x="111660" y="6488668"/>
            <a:ext cx="4343400" cy="369332"/>
          </a:xfrm>
          <a:prstGeom prst="rect">
            <a:avLst/>
          </a:prstGeom>
          <a:noFill/>
        </p:spPr>
        <p:txBody>
          <a:bodyPr wrap="square" rtlCol="0">
            <a:spAutoFit/>
          </a:bodyPr>
          <a:lstStyle/>
          <a:p>
            <a:r>
              <a:rPr lang="en-US" dirty="0">
                <a:solidFill>
                  <a:schemeClr val="bg1"/>
                </a:solidFill>
              </a:rPr>
              <a:t>Helaman 13:5 and Alma 45:9-11</a:t>
            </a:r>
          </a:p>
        </p:txBody>
      </p:sp>
      <p:sp>
        <p:nvSpPr>
          <p:cNvPr id="22" name="Rectangle 21"/>
          <p:cNvSpPr/>
          <p:nvPr/>
        </p:nvSpPr>
        <p:spPr>
          <a:xfrm>
            <a:off x="2209800" y="2971800"/>
            <a:ext cx="5105400" cy="1754326"/>
          </a:xfrm>
          <a:prstGeom prst="rect">
            <a:avLst/>
          </a:prstGeom>
        </p:spPr>
        <p:txBody>
          <a:bodyPr wrap="square">
            <a:spAutoFit/>
          </a:bodyPr>
          <a:lstStyle/>
          <a:p>
            <a:pPr fontAlgn="base"/>
            <a:r>
              <a:rPr lang="en-US" dirty="0">
                <a:solidFill>
                  <a:schemeClr val="bg1"/>
                </a:solidFill>
              </a:rPr>
              <a:t>And these are the words: Behold, I perceive that this very people, the Nephites, according to the spirit of revelation which is in me, in four hundred years from the time that Jesus Christ shall manifest himself unto them, shall dwindle in unbelief.</a:t>
            </a:r>
          </a:p>
          <a:p>
            <a:pPr fontAlgn="base"/>
            <a:endParaRPr lang="en-US" dirty="0">
              <a:solidFill>
                <a:schemeClr val="bg1"/>
              </a:solidFill>
            </a:endParaRPr>
          </a:p>
        </p:txBody>
      </p:sp>
      <p:sp>
        <p:nvSpPr>
          <p:cNvPr id="23" name="Rectangle 22"/>
          <p:cNvSpPr/>
          <p:nvPr/>
        </p:nvSpPr>
        <p:spPr>
          <a:xfrm>
            <a:off x="3733800" y="4648201"/>
            <a:ext cx="5105400" cy="1200329"/>
          </a:xfrm>
          <a:prstGeom prst="rect">
            <a:avLst/>
          </a:prstGeom>
        </p:spPr>
        <p:txBody>
          <a:bodyPr wrap="square">
            <a:spAutoFit/>
          </a:bodyPr>
          <a:lstStyle/>
          <a:p>
            <a:pPr fontAlgn="base"/>
            <a:r>
              <a:rPr lang="en-US" b="1" dirty="0">
                <a:solidFill>
                  <a:schemeClr val="bg1"/>
                </a:solidFill>
              </a:rPr>
              <a:t>Yea, and then shall they see wars and pestilences, yea, famines and bloodshed, even until the people of Nephi shall become extinct</a:t>
            </a:r>
          </a:p>
          <a:p>
            <a:pPr fontAlgn="base"/>
            <a:endParaRPr lang="en-US" b="1" dirty="0">
              <a:solidFill>
                <a:schemeClr val="bg1"/>
              </a:solidFill>
            </a:endParaRPr>
          </a:p>
        </p:txBody>
      </p:sp>
      <p:pic>
        <p:nvPicPr>
          <p:cNvPr id="3" name="Picture 2">
            <a:extLst>
              <a:ext uri="{FF2B5EF4-FFF2-40B4-BE49-F238E27FC236}">
                <a16:creationId xmlns:a16="http://schemas.microsoft.com/office/drawing/2014/main" id="{32D2D341-A34E-4E91-816B-827AAE861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3200400"/>
            <a:ext cx="1724478" cy="3596094"/>
          </a:xfrm>
          <a:prstGeom prst="rect">
            <a:avLst/>
          </a:prstGeom>
        </p:spPr>
      </p:pic>
      <p:pic>
        <p:nvPicPr>
          <p:cNvPr id="22530" name="Picture 2" descr="http://www.pixeljoint.com/files/icons/full/pjpa4334.gif"/>
          <p:cNvPicPr>
            <a:picLocks noChangeAspect="1" noChangeArrowheads="1" noCrop="1"/>
          </p:cNvPicPr>
          <p:nvPr/>
        </p:nvPicPr>
        <p:blipFill>
          <a:blip r:embed="rId5" cstate="print"/>
          <a:srcRect/>
          <a:stretch>
            <a:fillRect/>
          </a:stretch>
        </p:blipFill>
        <p:spPr bwMode="auto">
          <a:xfrm rot="20911202">
            <a:off x="7208773" y="2148631"/>
            <a:ext cx="2743200" cy="3642424"/>
          </a:xfrm>
          <a:prstGeom prst="rect">
            <a:avLst/>
          </a:prstGeom>
          <a:noFill/>
        </p:spPr>
      </p:pic>
    </p:spTree>
    <p:extLst>
      <p:ext uri="{BB962C8B-B14F-4D97-AF65-F5344CB8AC3E}">
        <p14:creationId xmlns:p14="http://schemas.microsoft.com/office/powerpoint/2010/main" val="1343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53BBF8-090A-4E5F-BFCC-362ABE17F3ED}"/>
              </a:ext>
            </a:extLst>
          </p:cNvPr>
          <p:cNvGrpSpPr/>
          <p:nvPr/>
        </p:nvGrpSpPr>
        <p:grpSpPr>
          <a:xfrm>
            <a:off x="0" y="-1"/>
            <a:ext cx="12192000" cy="6858001"/>
            <a:chOff x="0" y="-1"/>
            <a:chExt cx="12192000" cy="6858001"/>
          </a:xfrm>
        </p:grpSpPr>
        <p:pic>
          <p:nvPicPr>
            <p:cNvPr id="15" name="Picture 14">
              <a:extLst>
                <a:ext uri="{FF2B5EF4-FFF2-40B4-BE49-F238E27FC236}">
                  <a16:creationId xmlns:a16="http://schemas.microsoft.com/office/drawing/2014/main" id="{65C3BF45-05CB-4569-9F9E-909024F04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6" name="Picture 15">
              <a:extLst>
                <a:ext uri="{FF2B5EF4-FFF2-40B4-BE49-F238E27FC236}">
                  <a16:creationId xmlns:a16="http://schemas.microsoft.com/office/drawing/2014/main" id="{1DCDAB9A-F552-4549-A95B-D9F0E6FC9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0" y="6488668"/>
            <a:ext cx="2057400" cy="369332"/>
          </a:xfrm>
          <a:prstGeom prst="rect">
            <a:avLst/>
          </a:prstGeom>
          <a:noFill/>
        </p:spPr>
        <p:txBody>
          <a:bodyPr wrap="square" rtlCol="0">
            <a:spAutoFit/>
          </a:bodyPr>
          <a:lstStyle/>
          <a:p>
            <a:r>
              <a:rPr lang="en-US" dirty="0">
                <a:solidFill>
                  <a:schemeClr val="bg1"/>
                </a:solidFill>
              </a:rPr>
              <a:t>Helaman 13:8</a:t>
            </a:r>
          </a:p>
        </p:txBody>
      </p:sp>
      <p:sp>
        <p:nvSpPr>
          <p:cNvPr id="55" name="TextBox 54"/>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Tw Cen MT Condensed" pitchFamily="34" charset="0"/>
              </a:rPr>
              <a:t>Spirit Taken Away</a:t>
            </a:r>
          </a:p>
        </p:txBody>
      </p:sp>
      <p:sp>
        <p:nvSpPr>
          <p:cNvPr id="56" name="Rectangle 55"/>
          <p:cNvSpPr/>
          <p:nvPr/>
        </p:nvSpPr>
        <p:spPr>
          <a:xfrm>
            <a:off x="3889218" y="927981"/>
            <a:ext cx="4572000" cy="646331"/>
          </a:xfrm>
          <a:prstGeom prst="rect">
            <a:avLst/>
          </a:prstGeom>
        </p:spPr>
        <p:txBody>
          <a:bodyPr>
            <a:spAutoFit/>
          </a:bodyPr>
          <a:lstStyle/>
          <a:p>
            <a:pPr algn="ctr" fontAlgn="base"/>
            <a:r>
              <a:rPr lang="en-US" b="1" dirty="0">
                <a:solidFill>
                  <a:srgbClr val="FFFF00"/>
                </a:solidFill>
              </a:rPr>
              <a:t>If we do not repent, then the Lord will withdraw the Holy Spirit from us</a:t>
            </a:r>
            <a:endParaRPr lang="en-US" dirty="0">
              <a:solidFill>
                <a:srgbClr val="FFFF00"/>
              </a:solidFill>
            </a:endParaRPr>
          </a:p>
        </p:txBody>
      </p:sp>
      <p:sp>
        <p:nvSpPr>
          <p:cNvPr id="57" name="Rectangle 56"/>
          <p:cNvSpPr/>
          <p:nvPr/>
        </p:nvSpPr>
        <p:spPr>
          <a:xfrm>
            <a:off x="5562600" y="1852943"/>
            <a:ext cx="4572000" cy="3693319"/>
          </a:xfrm>
          <a:prstGeom prst="rect">
            <a:avLst/>
          </a:prstGeom>
        </p:spPr>
        <p:txBody>
          <a:bodyPr>
            <a:spAutoFit/>
          </a:bodyPr>
          <a:lstStyle/>
          <a:p>
            <a:r>
              <a:rPr lang="en-US" b="1" dirty="0">
                <a:solidFill>
                  <a:schemeClr val="bg1"/>
                </a:solidFill>
              </a:rPr>
              <a:t>“We should also endeavor to discern when we “withdraw [ourselves] from the Spirit of the Lord, that it may have no place in [us] to guide [us] in wisdom’s paths that [we] may be blessed, prospered, and preserved” </a:t>
            </a:r>
          </a:p>
          <a:p>
            <a:r>
              <a:rPr lang="en-US" b="1" dirty="0">
                <a:solidFill>
                  <a:schemeClr val="bg1"/>
                </a:solidFill>
              </a:rPr>
              <a:t>(Mosiah 2:36). </a:t>
            </a:r>
          </a:p>
          <a:p>
            <a:endParaRPr lang="en-US" b="1" dirty="0">
              <a:solidFill>
                <a:schemeClr val="bg1"/>
              </a:solidFill>
            </a:endParaRPr>
          </a:p>
          <a:p>
            <a:r>
              <a:rPr lang="en-US" b="1" dirty="0">
                <a:solidFill>
                  <a:schemeClr val="bg1"/>
                </a:solidFill>
              </a:rPr>
              <a:t>Precisely because the promised blessing is </a:t>
            </a:r>
            <a:r>
              <a:rPr lang="en-US" b="1" i="1" dirty="0">
                <a:solidFill>
                  <a:schemeClr val="bg1"/>
                </a:solidFill>
              </a:rPr>
              <a:t>that we may always have His Spirit to be with us,</a:t>
            </a:r>
            <a:r>
              <a:rPr lang="en-US" b="1" dirty="0">
                <a:solidFill>
                  <a:schemeClr val="bg1"/>
                </a:solidFill>
              </a:rPr>
              <a:t> we should attend to and learn from the choices and influences that separate us from the Holy Spirit.”</a:t>
            </a:r>
          </a:p>
          <a:p>
            <a:r>
              <a:rPr lang="en-US" b="1" dirty="0">
                <a:solidFill>
                  <a:schemeClr val="bg1"/>
                </a:solidFill>
              </a:rPr>
              <a:t>David A. </a:t>
            </a:r>
            <a:r>
              <a:rPr lang="en-US" b="1" dirty="0" err="1">
                <a:solidFill>
                  <a:schemeClr val="bg1"/>
                </a:solidFill>
              </a:rPr>
              <a:t>Bednar</a:t>
            </a:r>
            <a:endParaRPr lang="en-US" b="1" dirty="0">
              <a:solidFill>
                <a:schemeClr val="bg1"/>
              </a:solidFill>
            </a:endParaRPr>
          </a:p>
        </p:txBody>
      </p:sp>
      <p:grpSp>
        <p:nvGrpSpPr>
          <p:cNvPr id="62" name="Group 61"/>
          <p:cNvGrpSpPr/>
          <p:nvPr/>
        </p:nvGrpSpPr>
        <p:grpSpPr>
          <a:xfrm>
            <a:off x="10172322" y="4648200"/>
            <a:ext cx="1162050" cy="2209800"/>
            <a:chOff x="7543800" y="4648200"/>
            <a:chExt cx="1162050" cy="2209800"/>
          </a:xfrm>
        </p:grpSpPr>
        <p:sp>
          <p:nvSpPr>
            <p:cNvPr id="59" name="Rectangle 58"/>
            <p:cNvSpPr/>
            <p:nvPr/>
          </p:nvSpPr>
          <p:spPr>
            <a:xfrm>
              <a:off x="8001000" y="5715000"/>
              <a:ext cx="228600" cy="11430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david a bednar.jpg"/>
            <p:cNvPicPr>
              <a:picLocks noChangeAspect="1"/>
            </p:cNvPicPr>
            <p:nvPr/>
          </p:nvPicPr>
          <p:blipFill>
            <a:blip r:embed="rId4" cstate="print"/>
            <a:stretch>
              <a:fillRect/>
            </a:stretch>
          </p:blipFill>
          <p:spPr>
            <a:xfrm>
              <a:off x="7543800" y="4648200"/>
              <a:ext cx="1162050" cy="1461192"/>
            </a:xfrm>
            <a:prstGeom prst="rect">
              <a:avLst/>
            </a:prstGeom>
          </p:spPr>
        </p:pic>
      </p:grpSp>
      <p:pic>
        <p:nvPicPr>
          <p:cNvPr id="3" name="Picture 2">
            <a:extLst>
              <a:ext uri="{FF2B5EF4-FFF2-40B4-BE49-F238E27FC236}">
                <a16:creationId xmlns:a16="http://schemas.microsoft.com/office/drawing/2014/main" id="{C618BE69-BC57-4AC0-84A4-1632837B2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500" y="1970993"/>
            <a:ext cx="3296110" cy="4887007"/>
          </a:xfrm>
          <a:prstGeom prst="rect">
            <a:avLst/>
          </a:prstGeom>
        </p:spPr>
      </p:pic>
    </p:spTree>
    <p:extLst>
      <p:ext uri="{BB962C8B-B14F-4D97-AF65-F5344CB8AC3E}">
        <p14:creationId xmlns:p14="http://schemas.microsoft.com/office/powerpoint/2010/main" val="10738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7">
                                            <p:txEl>
                                              <p:pRg st="0" end="0"/>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72415E8-08FB-413C-A785-85D5768B4CE7}"/>
              </a:ext>
            </a:extLst>
          </p:cNvPr>
          <p:cNvGrpSpPr/>
          <p:nvPr/>
        </p:nvGrpSpPr>
        <p:grpSpPr>
          <a:xfrm>
            <a:off x="0" y="-1"/>
            <a:ext cx="12192000" cy="6858001"/>
            <a:chOff x="0" y="-1"/>
            <a:chExt cx="12192000" cy="6858001"/>
          </a:xfrm>
        </p:grpSpPr>
        <p:pic>
          <p:nvPicPr>
            <p:cNvPr id="44" name="Picture 43">
              <a:extLst>
                <a:ext uri="{FF2B5EF4-FFF2-40B4-BE49-F238E27FC236}">
                  <a16:creationId xmlns:a16="http://schemas.microsoft.com/office/drawing/2014/main" id="{423E14FA-13CC-454F-A575-A133C079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45" name="Picture 44">
              <a:extLst>
                <a:ext uri="{FF2B5EF4-FFF2-40B4-BE49-F238E27FC236}">
                  <a16:creationId xmlns:a16="http://schemas.microsoft.com/office/drawing/2014/main" id="{E0E952C8-A24B-4149-9770-D10EB6528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The Wicked are Spared Because of the Righteous</a:t>
            </a:r>
          </a:p>
        </p:txBody>
      </p:sp>
      <p:sp>
        <p:nvSpPr>
          <p:cNvPr id="56" name="Rectangle 55"/>
          <p:cNvSpPr/>
          <p:nvPr/>
        </p:nvSpPr>
        <p:spPr>
          <a:xfrm>
            <a:off x="3545188" y="700890"/>
            <a:ext cx="5173300" cy="1477328"/>
          </a:xfrm>
          <a:prstGeom prst="rect">
            <a:avLst/>
          </a:prstGeom>
        </p:spPr>
        <p:txBody>
          <a:bodyPr wrap="square">
            <a:spAutoFit/>
          </a:bodyPr>
          <a:lstStyle/>
          <a:p>
            <a:pPr algn="ctr" fontAlgn="base"/>
            <a:r>
              <a:rPr lang="en-US" dirty="0">
                <a:solidFill>
                  <a:schemeClr val="bg1"/>
                </a:solidFill>
              </a:rPr>
              <a:t>The Righteous will suffer because of the transgressions of others, </a:t>
            </a:r>
          </a:p>
          <a:p>
            <a:pPr algn="ctr" fontAlgn="base"/>
            <a:endParaRPr lang="en-US" dirty="0">
              <a:solidFill>
                <a:schemeClr val="bg1"/>
              </a:solidFill>
            </a:endParaRPr>
          </a:p>
          <a:p>
            <a:pPr algn="ctr" fontAlgn="base"/>
            <a:r>
              <a:rPr lang="en-US" dirty="0">
                <a:solidFill>
                  <a:schemeClr val="bg1"/>
                </a:solidFill>
              </a:rPr>
              <a:t>Nevertheless, the Lord goes to great lengths to protect and spare the righteous. </a:t>
            </a:r>
          </a:p>
        </p:txBody>
      </p:sp>
      <p:sp>
        <p:nvSpPr>
          <p:cNvPr id="57" name="Rectangle 56"/>
          <p:cNvSpPr/>
          <p:nvPr/>
        </p:nvSpPr>
        <p:spPr>
          <a:xfrm>
            <a:off x="4878309" y="2662474"/>
            <a:ext cx="4572000" cy="3139321"/>
          </a:xfrm>
          <a:prstGeom prst="rect">
            <a:avLst/>
          </a:prstGeom>
        </p:spPr>
        <p:txBody>
          <a:bodyPr>
            <a:spAutoFit/>
          </a:bodyPr>
          <a:lstStyle/>
          <a:p>
            <a:r>
              <a:rPr lang="en-US" b="1" dirty="0" err="1">
                <a:solidFill>
                  <a:schemeClr val="bg1"/>
                </a:solidFill>
              </a:rPr>
              <a:t>Amulek</a:t>
            </a:r>
            <a:r>
              <a:rPr lang="en-US" b="1" dirty="0">
                <a:solidFill>
                  <a:schemeClr val="bg1"/>
                </a:solidFill>
              </a:rPr>
              <a:t>:</a:t>
            </a:r>
          </a:p>
          <a:p>
            <a:endParaRPr lang="en-US" b="1" dirty="0">
              <a:solidFill>
                <a:schemeClr val="bg1"/>
              </a:solidFill>
            </a:endParaRPr>
          </a:p>
          <a:p>
            <a:r>
              <a:rPr lang="en-US" b="1" dirty="0">
                <a:solidFill>
                  <a:schemeClr val="bg1"/>
                </a:solidFill>
              </a:rPr>
              <a:t>“But it is by the prayers of the righteous that ye are spared; now therefore, if ye will cast out the righteous from among you then will not the Lord stay his hand; but in his fierce anger he will come out against you; then ye shall be smitten by famine, and by pestilence, and by the sword; and the time is soon at hand except ye repent.”</a:t>
            </a:r>
          </a:p>
          <a:p>
            <a:r>
              <a:rPr lang="en-US" b="1" dirty="0">
                <a:solidFill>
                  <a:schemeClr val="bg1"/>
                </a:solidFill>
              </a:rPr>
              <a:t>Alma 10:23</a:t>
            </a:r>
          </a:p>
        </p:txBody>
      </p:sp>
      <p:sp>
        <p:nvSpPr>
          <p:cNvPr id="54" name="TextBox 53"/>
          <p:cNvSpPr txBox="1"/>
          <p:nvPr/>
        </p:nvSpPr>
        <p:spPr>
          <a:xfrm>
            <a:off x="102606" y="6488668"/>
            <a:ext cx="3124200" cy="369332"/>
          </a:xfrm>
          <a:prstGeom prst="rect">
            <a:avLst/>
          </a:prstGeom>
          <a:noFill/>
        </p:spPr>
        <p:txBody>
          <a:bodyPr wrap="square" rtlCol="0">
            <a:spAutoFit/>
          </a:bodyPr>
          <a:lstStyle/>
          <a:p>
            <a:r>
              <a:rPr lang="en-US" dirty="0">
                <a:solidFill>
                  <a:schemeClr val="bg1"/>
                </a:solidFill>
              </a:rPr>
              <a:t>Helaman 13:10-14</a:t>
            </a:r>
          </a:p>
        </p:txBody>
      </p:sp>
      <p:pic>
        <p:nvPicPr>
          <p:cNvPr id="3" name="Picture 2">
            <a:extLst>
              <a:ext uri="{FF2B5EF4-FFF2-40B4-BE49-F238E27FC236}">
                <a16:creationId xmlns:a16="http://schemas.microsoft.com/office/drawing/2014/main" id="{DD06AB3A-177B-448F-8BFD-EEA2927B7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138" y="2843543"/>
            <a:ext cx="2458615" cy="4014457"/>
          </a:xfrm>
          <a:prstGeom prst="rect">
            <a:avLst/>
          </a:prstGeom>
        </p:spPr>
      </p:pic>
      <p:sp>
        <p:nvSpPr>
          <p:cNvPr id="4" name="Rectangle 3">
            <a:extLst>
              <a:ext uri="{FF2B5EF4-FFF2-40B4-BE49-F238E27FC236}">
                <a16:creationId xmlns:a16="http://schemas.microsoft.com/office/drawing/2014/main" id="{092FBB8F-86B0-44D6-8AC7-DDF3C3EE123B}"/>
              </a:ext>
            </a:extLst>
          </p:cNvPr>
          <p:cNvSpPr/>
          <p:nvPr/>
        </p:nvSpPr>
        <p:spPr>
          <a:xfrm>
            <a:off x="3720975" y="5912409"/>
            <a:ext cx="5042780" cy="646331"/>
          </a:xfrm>
          <a:prstGeom prst="rect">
            <a:avLst/>
          </a:prstGeom>
        </p:spPr>
        <p:txBody>
          <a:bodyPr wrap="square">
            <a:spAutoFit/>
          </a:bodyPr>
          <a:lstStyle/>
          <a:p>
            <a:pPr algn="ctr"/>
            <a:r>
              <a:rPr lang="en-US" b="0" i="0" dirty="0">
                <a:solidFill>
                  <a:srgbClr val="FFFF00"/>
                </a:solidFill>
                <a:effectLst/>
                <a:latin typeface="Abadi" panose="020B0604020104020204" pitchFamily="34" charset="0"/>
              </a:rPr>
              <a:t> </a:t>
            </a:r>
            <a:r>
              <a:rPr lang="en-US" b="1" i="0" dirty="0">
                <a:solidFill>
                  <a:srgbClr val="FFFF00"/>
                </a:solidFill>
                <a:effectLst/>
                <a:latin typeface="Abadi" panose="020B0604020104020204" pitchFamily="34" charset="0"/>
              </a:rPr>
              <a:t>If we repent and return unto the Lord, then we will be blessed</a:t>
            </a:r>
            <a:endParaRPr lang="en-US" dirty="0">
              <a:solidFill>
                <a:srgbClr val="FFFF00"/>
              </a:solidFill>
            </a:endParaRPr>
          </a:p>
        </p:txBody>
      </p:sp>
      <p:pic>
        <p:nvPicPr>
          <p:cNvPr id="29" name="Picture 2" descr="reload">
            <a:extLst>
              <a:ext uri="{FF2B5EF4-FFF2-40B4-BE49-F238E27FC236}">
                <a16:creationId xmlns:a16="http://schemas.microsoft.com/office/drawing/2014/main" id="{DD042D8B-C116-0588-8447-2699425D5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0309" y="3320452"/>
            <a:ext cx="2356071" cy="23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F8A2F9D-9AB6-4B8E-9710-5C48C5C208F2}"/>
              </a:ext>
            </a:extLst>
          </p:cNvPr>
          <p:cNvGrpSpPr/>
          <p:nvPr/>
        </p:nvGrpSpPr>
        <p:grpSpPr>
          <a:xfrm>
            <a:off x="0" y="-1"/>
            <a:ext cx="12192000" cy="6858001"/>
            <a:chOff x="0" y="-1"/>
            <a:chExt cx="12192000" cy="6858001"/>
          </a:xfrm>
        </p:grpSpPr>
        <p:pic>
          <p:nvPicPr>
            <p:cNvPr id="16" name="Picture 15">
              <a:extLst>
                <a:ext uri="{FF2B5EF4-FFF2-40B4-BE49-F238E27FC236}">
                  <a16:creationId xmlns:a16="http://schemas.microsoft.com/office/drawing/2014/main" id="{80939D4A-F68C-49B1-8B2C-2698681C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2349"/>
            </a:xfrm>
            <a:prstGeom prst="rect">
              <a:avLst/>
            </a:prstGeom>
          </p:spPr>
        </p:pic>
        <p:pic>
          <p:nvPicPr>
            <p:cNvPr id="17" name="Picture 16">
              <a:extLst>
                <a:ext uri="{FF2B5EF4-FFF2-40B4-BE49-F238E27FC236}">
                  <a16:creationId xmlns:a16="http://schemas.microsoft.com/office/drawing/2014/main" id="{8705C490-878C-43B2-8D52-1A6BB45A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6523"/>
              <a:ext cx="12192000" cy="1181477"/>
            </a:xfrm>
            <a:prstGeom prst="rect">
              <a:avLst/>
            </a:prstGeom>
          </p:spPr>
        </p:pic>
      </p:grpSp>
      <p:sp>
        <p:nvSpPr>
          <p:cNvPr id="54" name="TextBox 53"/>
          <p:cNvSpPr txBox="1"/>
          <p:nvPr/>
        </p:nvSpPr>
        <p:spPr>
          <a:xfrm>
            <a:off x="152400" y="6404264"/>
            <a:ext cx="3124200" cy="369332"/>
          </a:xfrm>
          <a:prstGeom prst="rect">
            <a:avLst/>
          </a:prstGeom>
          <a:noFill/>
        </p:spPr>
        <p:txBody>
          <a:bodyPr wrap="square" rtlCol="0">
            <a:spAutoFit/>
          </a:bodyPr>
          <a:lstStyle/>
          <a:p>
            <a:r>
              <a:rPr lang="en-US" dirty="0">
                <a:solidFill>
                  <a:schemeClr val="bg1"/>
                </a:solidFill>
              </a:rPr>
              <a:t>Helaman 13:24-29</a:t>
            </a:r>
          </a:p>
        </p:txBody>
      </p:sp>
      <p:sp>
        <p:nvSpPr>
          <p:cNvPr id="55" name="TextBox 54"/>
          <p:cNvSpPr txBox="1"/>
          <p:nvPr/>
        </p:nvSpPr>
        <p:spPr>
          <a:xfrm>
            <a:off x="1828800" y="1"/>
            <a:ext cx="8610600" cy="769441"/>
          </a:xfrm>
          <a:prstGeom prst="rect">
            <a:avLst/>
          </a:prstGeom>
          <a:noFill/>
        </p:spPr>
        <p:txBody>
          <a:bodyPr wrap="square" rtlCol="0">
            <a:spAutoFit/>
          </a:bodyPr>
          <a:lstStyle/>
          <a:p>
            <a:pPr algn="ctr"/>
            <a:r>
              <a:rPr lang="en-US" sz="4400" dirty="0">
                <a:solidFill>
                  <a:schemeClr val="bg1"/>
                </a:solidFill>
                <a:latin typeface="Tw Cen MT Condensed" pitchFamily="34" charset="0"/>
              </a:rPr>
              <a:t>Prophets Rejected</a:t>
            </a:r>
          </a:p>
        </p:txBody>
      </p:sp>
      <p:sp>
        <p:nvSpPr>
          <p:cNvPr id="56" name="Rectangle 55"/>
          <p:cNvSpPr/>
          <p:nvPr/>
        </p:nvSpPr>
        <p:spPr>
          <a:xfrm>
            <a:off x="6629400" y="1295401"/>
            <a:ext cx="4038600" cy="1200329"/>
          </a:xfrm>
          <a:prstGeom prst="rect">
            <a:avLst/>
          </a:prstGeom>
        </p:spPr>
        <p:txBody>
          <a:bodyPr wrap="square">
            <a:spAutoFit/>
          </a:bodyPr>
          <a:lstStyle/>
          <a:p>
            <a:pPr fontAlgn="base"/>
            <a:r>
              <a:rPr lang="en-US" dirty="0">
                <a:solidFill>
                  <a:schemeClr val="bg1"/>
                </a:solidFill>
              </a:rPr>
              <a:t>Jesus said to his newly appointed apostles “And ye shall be hated of all </a:t>
            </a:r>
            <a:r>
              <a:rPr lang="en-US" i="1" dirty="0">
                <a:solidFill>
                  <a:schemeClr val="bg1"/>
                </a:solidFill>
              </a:rPr>
              <a:t>men</a:t>
            </a:r>
            <a:r>
              <a:rPr lang="en-US" dirty="0">
                <a:solidFill>
                  <a:schemeClr val="bg1"/>
                </a:solidFill>
              </a:rPr>
              <a:t> for my name’s sake: but he that </a:t>
            </a:r>
            <a:r>
              <a:rPr lang="en-US" dirty="0" err="1">
                <a:solidFill>
                  <a:schemeClr val="bg1"/>
                </a:solidFill>
              </a:rPr>
              <a:t>endureth</a:t>
            </a:r>
            <a:r>
              <a:rPr lang="en-US" dirty="0">
                <a:solidFill>
                  <a:schemeClr val="bg1"/>
                </a:solidFill>
              </a:rPr>
              <a:t> to the end shall be saved.”</a:t>
            </a:r>
            <a:endParaRPr lang="en-US" sz="1200" dirty="0">
              <a:solidFill>
                <a:schemeClr val="bg1"/>
              </a:solidFill>
            </a:endParaRPr>
          </a:p>
        </p:txBody>
      </p:sp>
      <p:sp>
        <p:nvSpPr>
          <p:cNvPr id="49" name="Rectangle 48"/>
          <p:cNvSpPr/>
          <p:nvPr/>
        </p:nvSpPr>
        <p:spPr>
          <a:xfrm>
            <a:off x="457955" y="808777"/>
            <a:ext cx="4572000" cy="2031325"/>
          </a:xfrm>
          <a:prstGeom prst="rect">
            <a:avLst/>
          </a:prstGeom>
        </p:spPr>
        <p:txBody>
          <a:bodyPr>
            <a:spAutoFit/>
          </a:bodyPr>
          <a:lstStyle/>
          <a:p>
            <a:pPr fontAlgn="base"/>
            <a:r>
              <a:rPr lang="en-US" dirty="0">
                <a:solidFill>
                  <a:schemeClr val="bg1"/>
                </a:solidFill>
              </a:rPr>
              <a:t>“Sometimes people let their hearts get so set upon things and the honors of this world that they cannot learn the lessons they most need to learn. Simple truths are often rejected in favor of the much less demanding philosophies of men, and this is another cause for the rejection of the prophets.</a:t>
            </a:r>
            <a:r>
              <a:rPr lang="en-US" sz="1200" dirty="0">
                <a:solidFill>
                  <a:schemeClr val="bg1"/>
                </a:solidFill>
              </a:rPr>
              <a:t> ..</a:t>
            </a:r>
          </a:p>
        </p:txBody>
      </p:sp>
      <p:sp>
        <p:nvSpPr>
          <p:cNvPr id="50" name="Rectangle 49"/>
          <p:cNvSpPr/>
          <p:nvPr/>
        </p:nvSpPr>
        <p:spPr>
          <a:xfrm>
            <a:off x="1752600" y="3124201"/>
            <a:ext cx="4572000" cy="2215991"/>
          </a:xfrm>
          <a:prstGeom prst="rect">
            <a:avLst/>
          </a:prstGeom>
        </p:spPr>
        <p:txBody>
          <a:bodyPr>
            <a:spAutoFit/>
          </a:bodyPr>
          <a:lstStyle/>
          <a:p>
            <a:pPr fontAlgn="base"/>
            <a:r>
              <a:rPr lang="en-US" dirty="0">
                <a:solidFill>
                  <a:schemeClr val="bg1"/>
                </a:solidFill>
              </a:rPr>
              <a:t>The holy prophets have not only refused to follow erroneous human trends, but have pointed out these errors. No wonder the response to the prophets has not always been one of indifference. So often the prophets have been rejected because they first rejected the wrong ways of their own society.”</a:t>
            </a:r>
          </a:p>
          <a:p>
            <a:pPr fontAlgn="base"/>
            <a:r>
              <a:rPr lang="en-US" sz="1200" dirty="0">
                <a:solidFill>
                  <a:schemeClr val="bg1"/>
                </a:solidFill>
              </a:rPr>
              <a:t>Spencer W. Kimball</a:t>
            </a:r>
          </a:p>
        </p:txBody>
      </p:sp>
      <p:grpSp>
        <p:nvGrpSpPr>
          <p:cNvPr id="53" name="Group 52"/>
          <p:cNvGrpSpPr/>
          <p:nvPr/>
        </p:nvGrpSpPr>
        <p:grpSpPr>
          <a:xfrm>
            <a:off x="5715000" y="4800600"/>
            <a:ext cx="907256" cy="2057400"/>
            <a:chOff x="4191000" y="4800600"/>
            <a:chExt cx="907256" cy="2057400"/>
          </a:xfrm>
        </p:grpSpPr>
        <p:sp>
          <p:nvSpPr>
            <p:cNvPr id="45" name="Rectangle 44"/>
            <p:cNvSpPr/>
            <p:nvPr/>
          </p:nvSpPr>
          <p:spPr>
            <a:xfrm>
              <a:off x="4495800" y="4876800"/>
              <a:ext cx="228600" cy="1981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Spencer W Kimball1.jpg"/>
            <p:cNvPicPr>
              <a:picLocks noChangeAspect="1"/>
            </p:cNvPicPr>
            <p:nvPr/>
          </p:nvPicPr>
          <p:blipFill>
            <a:blip r:embed="rId4" cstate="print"/>
            <a:stretch>
              <a:fillRect/>
            </a:stretch>
          </p:blipFill>
          <p:spPr>
            <a:xfrm>
              <a:off x="4191000" y="4800600"/>
              <a:ext cx="907256" cy="1192045"/>
            </a:xfrm>
            <a:prstGeom prst="rect">
              <a:avLst/>
            </a:prstGeom>
          </p:spPr>
        </p:pic>
      </p:grpSp>
      <p:pic>
        <p:nvPicPr>
          <p:cNvPr id="3" name="Picture 2">
            <a:extLst>
              <a:ext uri="{FF2B5EF4-FFF2-40B4-BE49-F238E27FC236}">
                <a16:creationId xmlns:a16="http://schemas.microsoft.com/office/drawing/2014/main" id="{1B43548F-4CC8-4902-87FE-F78A6706A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147" y="2546584"/>
            <a:ext cx="3496759" cy="4311416"/>
          </a:xfrm>
          <a:prstGeom prst="rect">
            <a:avLst/>
          </a:prstGeom>
        </p:spPr>
      </p:pic>
    </p:spTree>
    <p:extLst>
      <p:ext uri="{BB962C8B-B14F-4D97-AF65-F5344CB8AC3E}">
        <p14:creationId xmlns:p14="http://schemas.microsoft.com/office/powerpoint/2010/main" val="34695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9"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5871</Words>
  <Application>Microsoft Office PowerPoint</Application>
  <PresentationFormat>Widescreen</PresentationFormat>
  <Paragraphs>481</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Ink Free</vt:lpstr>
      <vt:lpstr>Arial</vt:lpstr>
      <vt:lpstr>Tempus Sans ITC</vt:lpstr>
      <vt:lpstr>Calibri Light</vt:lpstr>
      <vt:lpstr>Calibri</vt:lpstr>
      <vt:lpstr>Tw Cen MT Condensed</vt:lpstr>
      <vt:lpstr>Comic Sans MS</vt:lpstr>
      <vt:lpstr>Abadi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4</cp:revision>
  <dcterms:created xsi:type="dcterms:W3CDTF">2023-12-21T14:54:59Z</dcterms:created>
  <dcterms:modified xsi:type="dcterms:W3CDTF">2024-01-21T16:07:14Z</dcterms:modified>
</cp:coreProperties>
</file>