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05" r:id="rId3"/>
    <p:sldId id="258" r:id="rId4"/>
    <p:sldId id="307" r:id="rId5"/>
    <p:sldId id="259" r:id="rId6"/>
    <p:sldId id="260" r:id="rId7"/>
    <p:sldId id="308" r:id="rId8"/>
    <p:sldId id="267" r:id="rId9"/>
    <p:sldId id="268" r:id="rId10"/>
    <p:sldId id="261" r:id="rId11"/>
    <p:sldId id="266" r:id="rId12"/>
    <p:sldId id="309" r:id="rId13"/>
    <p:sldId id="270" r:id="rId14"/>
    <p:sldId id="269" r:id="rId15"/>
    <p:sldId id="264" r:id="rId16"/>
    <p:sldId id="271" r:id="rId17"/>
    <p:sldId id="272" r:id="rId18"/>
    <p:sldId id="273" r:id="rId19"/>
    <p:sldId id="310" r:id="rId20"/>
    <p:sldId id="265"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62" r:id="rId39"/>
    <p:sldId id="306" r:id="rId40"/>
    <p:sldId id="311" r:id="rId41"/>
    <p:sldId id="292" r:id="rId42"/>
    <p:sldId id="293" r:id="rId43"/>
    <p:sldId id="294" r:id="rId44"/>
    <p:sldId id="295" r:id="rId45"/>
    <p:sldId id="296" r:id="rId46"/>
    <p:sldId id="263" r:id="rId47"/>
    <p:sldId id="297" r:id="rId48"/>
    <p:sldId id="298" r:id="rId49"/>
    <p:sldId id="299" r:id="rId50"/>
    <p:sldId id="300" r:id="rId51"/>
    <p:sldId id="312" r:id="rId52"/>
    <p:sldId id="301" r:id="rId53"/>
    <p:sldId id="302" r:id="rId54"/>
    <p:sldId id="303" r:id="rId55"/>
    <p:sldId id="304" r:id="rId56"/>
    <p:sldId id="313" r:id="rId57"/>
  </p:sldIdLst>
  <p:sldSz cx="12192000" cy="6858000"/>
  <p:notesSz cx="6858000" cy="9144000"/>
  <p:embeddedFontLst>
    <p:embeddedFont>
      <p:font typeface="Abadi" panose="020B0604020104020204" pitchFamily="34" charset="0"/>
      <p:regular r:id="rId58"/>
    </p:embeddedFont>
    <p:embeddedFont>
      <p:font typeface="Algerian" panose="04020705040A02060702" pitchFamily="82" charset="0"/>
      <p:regular r:id="rId59"/>
    </p:embeddedFont>
    <p:embeddedFont>
      <p:font typeface="Californian FB" panose="0207040306080B030204" pitchFamily="18" charset="0"/>
      <p:regular r:id="rId60"/>
      <p:bold r:id="rId61"/>
      <p:italic r:id="rId62"/>
    </p:embeddedFont>
    <p:embeddedFont>
      <p:font typeface="Colonna MT" panose="04020805060202030203" pitchFamily="82" charset="0"/>
      <p:regular r:id="rId63"/>
    </p:embeddedFont>
    <p:embeddedFont>
      <p:font typeface="Lucida Calligraphy" panose="03010101010101010101" pitchFamily="66" charset="0"/>
      <p:regular r:id="rId64"/>
    </p:embeddedFont>
    <p:embeddedFont>
      <p:font typeface="Tempus Sans ITC" panose="04020404030D07020202" pitchFamily="82"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7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DA6DC-4BA8-4A41-B78D-63042FEC71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08FAC1-5C20-01DB-0FFC-733427CFA1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A6BA7-0E04-27CE-0A49-50FDADBC7F8E}"/>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5" name="Footer Placeholder 4">
            <a:extLst>
              <a:ext uri="{FF2B5EF4-FFF2-40B4-BE49-F238E27FC236}">
                <a16:creationId xmlns:a16="http://schemas.microsoft.com/office/drawing/2014/main" id="{39075D72-E469-08B5-C2A5-80D31E4AB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8EA72-7F3F-B636-F2E9-9C22B2A703F3}"/>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2975734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99868-F320-8311-2D34-2813F186B5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D9E610-B265-FC18-0FD7-DBB3F90D3D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447D2-716B-1F7B-41C2-5E54A235A4C0}"/>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5" name="Footer Placeholder 4">
            <a:extLst>
              <a:ext uri="{FF2B5EF4-FFF2-40B4-BE49-F238E27FC236}">
                <a16:creationId xmlns:a16="http://schemas.microsoft.com/office/drawing/2014/main" id="{6D534AB0-AD64-E7C9-D848-D17BB3926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D95CA-B7B0-724A-9290-55758BF1F4E3}"/>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2297747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9AE3C9-7380-9A9C-41E6-CB5D9F545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77E80-D429-D905-11C2-65360A2169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2966E-490C-CD46-DD49-529412703418}"/>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5" name="Footer Placeholder 4">
            <a:extLst>
              <a:ext uri="{FF2B5EF4-FFF2-40B4-BE49-F238E27FC236}">
                <a16:creationId xmlns:a16="http://schemas.microsoft.com/office/drawing/2014/main" id="{49919A2C-B3E8-1B98-2536-9C5FB927A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1433C-6C88-BFAA-D272-942B46BFD4B6}"/>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402780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D692-6436-D073-49AC-733A0A5916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61A210-2D0C-7B09-EAAE-1EC9B965E4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FD245-E5BE-052B-5B9E-19AA79BF12B3}"/>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5" name="Footer Placeholder 4">
            <a:extLst>
              <a:ext uri="{FF2B5EF4-FFF2-40B4-BE49-F238E27FC236}">
                <a16:creationId xmlns:a16="http://schemas.microsoft.com/office/drawing/2014/main" id="{E33AD3E0-DB12-F23E-0F50-AEB18EF7B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ED5EB-4795-E4EA-2C57-0ED66BEB1F62}"/>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3523482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6043-F024-4B7B-AA31-70DE26B6FB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ABC31A-5C13-1640-B8B2-3C26C73C04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C32E4D-CC20-C942-5BF5-83626BEB12DC}"/>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5" name="Footer Placeholder 4">
            <a:extLst>
              <a:ext uri="{FF2B5EF4-FFF2-40B4-BE49-F238E27FC236}">
                <a16:creationId xmlns:a16="http://schemas.microsoft.com/office/drawing/2014/main" id="{A556DFC4-119F-C57C-6386-E6B7BB1C8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50514-943A-3E5F-904E-4FF696042F80}"/>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1441107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6404-9F79-B1E2-8BB5-F47BB2AD22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7A0849-A4B7-1568-FC5D-92D85F5189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A9F65A-5280-CFA3-506B-66D98C862C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4DF32A-A087-59FF-CE69-1A14489632BC}"/>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6" name="Footer Placeholder 5">
            <a:extLst>
              <a:ext uri="{FF2B5EF4-FFF2-40B4-BE49-F238E27FC236}">
                <a16:creationId xmlns:a16="http://schemas.microsoft.com/office/drawing/2014/main" id="{23228516-C678-4112-8C4A-6F50A8A36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84B75-4A2F-DA1A-C184-FE0809D0121C}"/>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124983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79E89-0607-FB27-F85E-66811C5A45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C9718A-0E9B-43D4-8CC9-90C44C3ECE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42CE1-8A25-41F6-1D80-D09E9C3A3C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7F8DB8-43ED-AA3C-FD75-078C93691D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EA3F1-82E1-E6DC-D9C7-E9B73BBCA5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1523D2-4B36-2948-D12D-FDF2F261B4E3}"/>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8" name="Footer Placeholder 7">
            <a:extLst>
              <a:ext uri="{FF2B5EF4-FFF2-40B4-BE49-F238E27FC236}">
                <a16:creationId xmlns:a16="http://schemas.microsoft.com/office/drawing/2014/main" id="{F673A6E3-FBEF-6BA1-CF39-0745CE5580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F10FA-4B49-817D-B3A4-AFF8BB6CBF50}"/>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501416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49E3-CB73-C652-F23D-04A04889E6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E6268E-3036-F173-4E09-2655879A0C37}"/>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4" name="Footer Placeholder 3">
            <a:extLst>
              <a:ext uri="{FF2B5EF4-FFF2-40B4-BE49-F238E27FC236}">
                <a16:creationId xmlns:a16="http://schemas.microsoft.com/office/drawing/2014/main" id="{80DE96CA-8F20-A8B8-4703-A782F82472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0D9119-A554-4075-FE90-B791E0133197}"/>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4196345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746DA7-7EAB-DA8F-8852-1239357C4A83}"/>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3" name="Footer Placeholder 2">
            <a:extLst>
              <a:ext uri="{FF2B5EF4-FFF2-40B4-BE49-F238E27FC236}">
                <a16:creationId xmlns:a16="http://schemas.microsoft.com/office/drawing/2014/main" id="{BBB9E322-C164-F29C-F792-E9BED1B7A0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6BDC9-F7D9-11D0-110E-AC05B1FE7611}"/>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2084845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28E67-D347-7F6E-110D-4E9F22565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46718-C955-C043-B139-11BDDD5310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CC9545-5F0B-17E7-8E9E-D5EDB64FD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183157-F722-D73C-5803-F405ADF1FEBB}"/>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6" name="Footer Placeholder 5">
            <a:extLst>
              <a:ext uri="{FF2B5EF4-FFF2-40B4-BE49-F238E27FC236}">
                <a16:creationId xmlns:a16="http://schemas.microsoft.com/office/drawing/2014/main" id="{1DAC7542-7E3A-8510-8F9D-D4ACCB1DE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D71A0-8529-578F-B704-13D0B29BEB38}"/>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493523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F02F-39BD-C049-36A9-BB809C2B6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16E348-0BE7-5ED6-7CF8-5055DC0E4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4D9AA1-9C11-69E2-FAD3-C5B8AC322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14298-DBF6-7FA9-8877-2ABD7FA94902}"/>
              </a:ext>
            </a:extLst>
          </p:cNvPr>
          <p:cNvSpPr>
            <a:spLocks noGrp="1"/>
          </p:cNvSpPr>
          <p:nvPr>
            <p:ph type="dt" sz="half" idx="10"/>
          </p:nvPr>
        </p:nvSpPr>
        <p:spPr/>
        <p:txBody>
          <a:bodyPr/>
          <a:lstStyle/>
          <a:p>
            <a:fld id="{4CD376A5-F99E-4764-B2BF-6814CEAC2BF1}" type="datetimeFigureOut">
              <a:rPr lang="en-US" smtClean="0"/>
              <a:t>1/29/2024</a:t>
            </a:fld>
            <a:endParaRPr lang="en-US"/>
          </a:p>
        </p:txBody>
      </p:sp>
      <p:sp>
        <p:nvSpPr>
          <p:cNvPr id="6" name="Footer Placeholder 5">
            <a:extLst>
              <a:ext uri="{FF2B5EF4-FFF2-40B4-BE49-F238E27FC236}">
                <a16:creationId xmlns:a16="http://schemas.microsoft.com/office/drawing/2014/main" id="{5F431703-3265-2A15-D6FE-D6C69F776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7A809-6B8E-31DE-212B-3CA312BF861B}"/>
              </a:ext>
            </a:extLst>
          </p:cNvPr>
          <p:cNvSpPr>
            <a:spLocks noGrp="1"/>
          </p:cNvSpPr>
          <p:nvPr>
            <p:ph type="sldNum" sz="quarter" idx="12"/>
          </p:nvPr>
        </p:nvSpPr>
        <p:spPr/>
        <p:txBody>
          <a:bodyPr/>
          <a:lstStyle/>
          <a:p>
            <a:fld id="{9BE44BD1-2271-4D10-9404-671227D3BCC7}" type="slidenum">
              <a:rPr lang="en-US" smtClean="0"/>
              <a:t>‹#›</a:t>
            </a:fld>
            <a:endParaRPr lang="en-US"/>
          </a:p>
        </p:txBody>
      </p:sp>
    </p:spTree>
    <p:extLst>
      <p:ext uri="{BB962C8B-B14F-4D97-AF65-F5344CB8AC3E}">
        <p14:creationId xmlns:p14="http://schemas.microsoft.com/office/powerpoint/2010/main" val="764135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B3D67-546D-D889-0498-7E6A56349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3B4E1D-7CD2-A9E0-C82E-3F6B554A2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DFA58-8E0F-D18B-F842-2D07FC8269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376A5-F99E-4764-B2BF-6814CEAC2BF1}" type="datetimeFigureOut">
              <a:rPr lang="en-US" smtClean="0"/>
              <a:t>1/29/2024</a:t>
            </a:fld>
            <a:endParaRPr lang="en-US"/>
          </a:p>
        </p:txBody>
      </p:sp>
      <p:sp>
        <p:nvSpPr>
          <p:cNvPr id="5" name="Footer Placeholder 4">
            <a:extLst>
              <a:ext uri="{FF2B5EF4-FFF2-40B4-BE49-F238E27FC236}">
                <a16:creationId xmlns:a16="http://schemas.microsoft.com/office/drawing/2014/main" id="{10248D68-313A-1539-3A8C-E55BF1BEA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087347-8469-9991-DC4F-CA83D7DCE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44BD1-2271-4D10-9404-671227D3BCC7}" type="slidenum">
              <a:rPr lang="en-US" smtClean="0"/>
              <a:t>‹#›</a:t>
            </a:fld>
            <a:endParaRPr lang="en-US"/>
          </a:p>
        </p:txBody>
      </p:sp>
    </p:spTree>
    <p:extLst>
      <p:ext uri="{BB962C8B-B14F-4D97-AF65-F5344CB8AC3E}">
        <p14:creationId xmlns:p14="http://schemas.microsoft.com/office/powerpoint/2010/main" val="3351397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0.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30.jpe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7.gif"/><Relationship Id="rId4" Type="http://schemas.openxmlformats.org/officeDocument/2006/relationships/image" Target="../media/image66.jp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5.jp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49.xml.rels><?xml version="1.0" encoding="UTF-8" standalone="yes"?>
<Relationships xmlns="http://schemas.openxmlformats.org/package/2006/relationships"><Relationship Id="rId8" Type="http://schemas.openxmlformats.org/officeDocument/2006/relationships/image" Target="../media/image90.jpg"/><Relationship Id="rId3" Type="http://schemas.microsoft.com/office/2007/relationships/hdphoto" Target="../media/hdphoto2.wdp"/><Relationship Id="rId7" Type="http://schemas.openxmlformats.org/officeDocument/2006/relationships/image" Target="../media/image89.jp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92.jpg"/><Relationship Id="rId4" Type="http://schemas.openxmlformats.org/officeDocument/2006/relationships/image" Target="../media/image91.jpg"/></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jp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8.jp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E4A2E-CD0F-DB0F-DA03-29649CE4BD2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25611" b="17980"/>
          <a:stretch/>
        </p:blipFill>
        <p:spPr>
          <a:xfrm>
            <a:off x="0" y="0"/>
            <a:ext cx="12192000" cy="6858000"/>
          </a:xfrm>
          <a:prstGeom prst="rect">
            <a:avLst/>
          </a:prstGeom>
        </p:spPr>
      </p:pic>
      <p:sp>
        <p:nvSpPr>
          <p:cNvPr id="5" name="TextBox 4">
            <a:extLst>
              <a:ext uri="{FF2B5EF4-FFF2-40B4-BE49-F238E27FC236}">
                <a16:creationId xmlns:a16="http://schemas.microsoft.com/office/drawing/2014/main" id="{DF55C3CB-B43A-327D-C886-EDA449599B51}"/>
              </a:ext>
            </a:extLst>
          </p:cNvPr>
          <p:cNvSpPr txBox="1"/>
          <p:nvPr/>
        </p:nvSpPr>
        <p:spPr>
          <a:xfrm>
            <a:off x="1524000" y="152401"/>
            <a:ext cx="929640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Mormon 7-9</a:t>
            </a:r>
          </a:p>
        </p:txBody>
      </p:sp>
      <p:grpSp>
        <p:nvGrpSpPr>
          <p:cNvPr id="6" name="Group 5">
            <a:extLst>
              <a:ext uri="{FF2B5EF4-FFF2-40B4-BE49-F238E27FC236}">
                <a16:creationId xmlns:a16="http://schemas.microsoft.com/office/drawing/2014/main" id="{804E35A1-B1DF-2C96-05F0-E4B9F841214E}"/>
              </a:ext>
            </a:extLst>
          </p:cNvPr>
          <p:cNvGrpSpPr/>
          <p:nvPr/>
        </p:nvGrpSpPr>
        <p:grpSpPr>
          <a:xfrm>
            <a:off x="4181139" y="2628468"/>
            <a:ext cx="1383109" cy="3832582"/>
            <a:chOff x="2133600" y="3124200"/>
            <a:chExt cx="1209964" cy="3352800"/>
          </a:xfrm>
        </p:grpSpPr>
        <p:grpSp>
          <p:nvGrpSpPr>
            <p:cNvPr id="7" name="Group 285">
              <a:extLst>
                <a:ext uri="{FF2B5EF4-FFF2-40B4-BE49-F238E27FC236}">
                  <a16:creationId xmlns:a16="http://schemas.microsoft.com/office/drawing/2014/main" id="{3ECC26E6-D836-FF39-24AD-9773ADF1C2C1}"/>
                </a:ext>
              </a:extLst>
            </p:cNvPr>
            <p:cNvGrpSpPr/>
            <p:nvPr/>
          </p:nvGrpSpPr>
          <p:grpSpPr>
            <a:xfrm rot="17194410">
              <a:off x="2764132" y="5999335"/>
              <a:ext cx="359123" cy="509595"/>
              <a:chOff x="4934260" y="5008578"/>
              <a:chExt cx="373811" cy="553131"/>
            </a:xfrm>
          </p:grpSpPr>
          <p:sp>
            <p:nvSpPr>
              <p:cNvPr id="85" name="Oval 3">
                <a:extLst>
                  <a:ext uri="{FF2B5EF4-FFF2-40B4-BE49-F238E27FC236}">
                    <a16:creationId xmlns:a16="http://schemas.microsoft.com/office/drawing/2014/main" id="{FF55FD06-2B78-FDE4-4E05-7FA7C128D444}"/>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4">
                <a:extLst>
                  <a:ext uri="{FF2B5EF4-FFF2-40B4-BE49-F238E27FC236}">
                    <a16:creationId xmlns:a16="http://schemas.microsoft.com/office/drawing/2014/main" id="{D307A515-74F9-0F08-4CAE-E4AFD241A7F2}"/>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84">
              <a:extLst>
                <a:ext uri="{FF2B5EF4-FFF2-40B4-BE49-F238E27FC236}">
                  <a16:creationId xmlns:a16="http://schemas.microsoft.com/office/drawing/2014/main" id="{CB67274E-70E3-FDFC-86A7-283C634C447A}"/>
                </a:ext>
              </a:extLst>
            </p:cNvPr>
            <p:cNvGrpSpPr/>
            <p:nvPr/>
          </p:nvGrpSpPr>
          <p:grpSpPr>
            <a:xfrm>
              <a:off x="2379689" y="5993567"/>
              <a:ext cx="376003" cy="483433"/>
              <a:chOff x="4934260" y="5008578"/>
              <a:chExt cx="373811" cy="553131"/>
            </a:xfrm>
          </p:grpSpPr>
          <p:sp>
            <p:nvSpPr>
              <p:cNvPr id="83" name="Oval 6">
                <a:extLst>
                  <a:ext uri="{FF2B5EF4-FFF2-40B4-BE49-F238E27FC236}">
                    <a16:creationId xmlns:a16="http://schemas.microsoft.com/office/drawing/2014/main" id="{8C7421FB-246D-C060-CB5E-9BEDF971EED8}"/>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7">
                <a:extLst>
                  <a:ext uri="{FF2B5EF4-FFF2-40B4-BE49-F238E27FC236}">
                    <a16:creationId xmlns:a16="http://schemas.microsoft.com/office/drawing/2014/main" id="{685A05D7-A748-4C60-85BD-2183F7DAD030}"/>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31315CF4-D0AC-CF64-9DE0-7B68E9124E1B}"/>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064EB8-16EB-683E-86DE-67830EB18ACC}"/>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08B33770-90EE-0E96-823B-7814CA38268D}"/>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A46F203B-76D5-EE2D-ACC1-B538032D20F6}"/>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F09CED85-F111-7425-E99A-4A6EC17E96AF}"/>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25">
              <a:extLst>
                <a:ext uri="{FF2B5EF4-FFF2-40B4-BE49-F238E27FC236}">
                  <a16:creationId xmlns:a16="http://schemas.microsoft.com/office/drawing/2014/main" id="{A365D8AC-4E64-9DF6-E8E0-52DF41135560}"/>
                </a:ext>
              </a:extLst>
            </p:cNvPr>
            <p:cNvGrpSpPr/>
            <p:nvPr/>
          </p:nvGrpSpPr>
          <p:grpSpPr>
            <a:xfrm>
              <a:off x="2480714" y="4105564"/>
              <a:ext cx="546919" cy="609600"/>
              <a:chOff x="2321193" y="914400"/>
              <a:chExt cx="1962699" cy="2187638"/>
            </a:xfrm>
          </p:grpSpPr>
          <p:sp>
            <p:nvSpPr>
              <p:cNvPr id="77" name="Oval 17">
                <a:extLst>
                  <a:ext uri="{FF2B5EF4-FFF2-40B4-BE49-F238E27FC236}">
                    <a16:creationId xmlns:a16="http://schemas.microsoft.com/office/drawing/2014/main" id="{4B40A90C-85B7-5DB4-E5DD-A2BEC28520C3}"/>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19">
                <a:extLst>
                  <a:ext uri="{FF2B5EF4-FFF2-40B4-BE49-F238E27FC236}">
                    <a16:creationId xmlns:a16="http://schemas.microsoft.com/office/drawing/2014/main" id="{63FD8353-3C29-A789-634A-C9776397C02C}"/>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entagon 20">
                <a:extLst>
                  <a:ext uri="{FF2B5EF4-FFF2-40B4-BE49-F238E27FC236}">
                    <a16:creationId xmlns:a16="http://schemas.microsoft.com/office/drawing/2014/main" id="{CE468E5B-5C02-A42E-729E-CE65CEBC581B}"/>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21">
                <a:extLst>
                  <a:ext uri="{FF2B5EF4-FFF2-40B4-BE49-F238E27FC236}">
                    <a16:creationId xmlns:a16="http://schemas.microsoft.com/office/drawing/2014/main" id="{168CAFFE-3B31-DC53-3EDC-714B93961EDE}"/>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entagon 22">
                <a:extLst>
                  <a:ext uri="{FF2B5EF4-FFF2-40B4-BE49-F238E27FC236}">
                    <a16:creationId xmlns:a16="http://schemas.microsoft.com/office/drawing/2014/main" id="{51B329C2-E77C-D65E-7A3E-40C6E40EF9A5}"/>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entagon 23">
                <a:extLst>
                  <a:ext uri="{FF2B5EF4-FFF2-40B4-BE49-F238E27FC236}">
                    <a16:creationId xmlns:a16="http://schemas.microsoft.com/office/drawing/2014/main" id="{50151150-E8D4-8428-72A8-EDEE5A7FC81A}"/>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35">
              <a:extLst>
                <a:ext uri="{FF2B5EF4-FFF2-40B4-BE49-F238E27FC236}">
                  <a16:creationId xmlns:a16="http://schemas.microsoft.com/office/drawing/2014/main" id="{ED2EB475-D47D-177E-329F-0472D474043D}"/>
                </a:ext>
              </a:extLst>
            </p:cNvPr>
            <p:cNvGrpSpPr/>
            <p:nvPr/>
          </p:nvGrpSpPr>
          <p:grpSpPr>
            <a:xfrm rot="1699902">
              <a:off x="2147930" y="4740678"/>
              <a:ext cx="291183" cy="118991"/>
              <a:chOff x="2209800" y="1905000"/>
              <a:chExt cx="2286000" cy="1066800"/>
            </a:xfrm>
          </p:grpSpPr>
          <p:grpSp>
            <p:nvGrpSpPr>
              <p:cNvPr id="71" name="Group 29">
                <a:extLst>
                  <a:ext uri="{FF2B5EF4-FFF2-40B4-BE49-F238E27FC236}">
                    <a16:creationId xmlns:a16="http://schemas.microsoft.com/office/drawing/2014/main" id="{4B8E6B3F-F388-4C50-9BB7-9AD1C6B87B43}"/>
                  </a:ext>
                </a:extLst>
              </p:cNvPr>
              <p:cNvGrpSpPr/>
              <p:nvPr/>
            </p:nvGrpSpPr>
            <p:grpSpPr>
              <a:xfrm>
                <a:off x="2209800" y="1905000"/>
                <a:ext cx="1066800" cy="1066800"/>
                <a:chOff x="990600" y="1905000"/>
                <a:chExt cx="1066800" cy="1066800"/>
              </a:xfrm>
            </p:grpSpPr>
            <p:sp>
              <p:nvSpPr>
                <p:cNvPr id="75" name="&quot;No&quot; Symbol 98">
                  <a:extLst>
                    <a:ext uri="{FF2B5EF4-FFF2-40B4-BE49-F238E27FC236}">
                      <a16:creationId xmlns:a16="http://schemas.microsoft.com/office/drawing/2014/main" id="{9B80B75E-F162-09E4-BE53-38837A83DE28}"/>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Oval 75">
                  <a:extLst>
                    <a:ext uri="{FF2B5EF4-FFF2-40B4-BE49-F238E27FC236}">
                      <a16:creationId xmlns:a16="http://schemas.microsoft.com/office/drawing/2014/main" id="{179A32AB-C926-45CF-C437-A4D24260A113}"/>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32">
                <a:extLst>
                  <a:ext uri="{FF2B5EF4-FFF2-40B4-BE49-F238E27FC236}">
                    <a16:creationId xmlns:a16="http://schemas.microsoft.com/office/drawing/2014/main" id="{9C7A9C82-A082-3C5E-C0BE-83022659AC28}"/>
                  </a:ext>
                </a:extLst>
              </p:cNvPr>
              <p:cNvGrpSpPr/>
              <p:nvPr/>
            </p:nvGrpSpPr>
            <p:grpSpPr>
              <a:xfrm>
                <a:off x="3429000" y="1905000"/>
                <a:ext cx="1066800" cy="1066800"/>
                <a:chOff x="990600" y="1905000"/>
                <a:chExt cx="1066800" cy="1066800"/>
              </a:xfrm>
            </p:grpSpPr>
            <p:sp>
              <p:nvSpPr>
                <p:cNvPr id="73" name="&quot;No&quot; Symbol 96">
                  <a:extLst>
                    <a:ext uri="{FF2B5EF4-FFF2-40B4-BE49-F238E27FC236}">
                      <a16:creationId xmlns:a16="http://schemas.microsoft.com/office/drawing/2014/main" id="{7509FDA9-D095-E268-B9EC-00C3F5E495EB}"/>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34">
                  <a:extLst>
                    <a:ext uri="{FF2B5EF4-FFF2-40B4-BE49-F238E27FC236}">
                      <a16:creationId xmlns:a16="http://schemas.microsoft.com/office/drawing/2014/main" id="{1C34FC30-29AE-0156-414D-FECF271076AF}"/>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36">
              <a:extLst>
                <a:ext uri="{FF2B5EF4-FFF2-40B4-BE49-F238E27FC236}">
                  <a16:creationId xmlns:a16="http://schemas.microsoft.com/office/drawing/2014/main" id="{8A31185C-9366-2334-8577-AF5A82A4DE2F}"/>
                </a:ext>
              </a:extLst>
            </p:cNvPr>
            <p:cNvGrpSpPr/>
            <p:nvPr/>
          </p:nvGrpSpPr>
          <p:grpSpPr>
            <a:xfrm rot="20019181">
              <a:off x="3048475" y="4742987"/>
              <a:ext cx="291183" cy="118991"/>
              <a:chOff x="2209800" y="1905000"/>
              <a:chExt cx="2286000" cy="1066800"/>
            </a:xfrm>
          </p:grpSpPr>
          <p:grpSp>
            <p:nvGrpSpPr>
              <p:cNvPr id="65" name="Group 29">
                <a:extLst>
                  <a:ext uri="{FF2B5EF4-FFF2-40B4-BE49-F238E27FC236}">
                    <a16:creationId xmlns:a16="http://schemas.microsoft.com/office/drawing/2014/main" id="{E9BD87EF-E5AE-D761-7438-776494A5FD70}"/>
                  </a:ext>
                </a:extLst>
              </p:cNvPr>
              <p:cNvGrpSpPr/>
              <p:nvPr/>
            </p:nvGrpSpPr>
            <p:grpSpPr>
              <a:xfrm>
                <a:off x="2209800" y="1905000"/>
                <a:ext cx="1066800" cy="1066800"/>
                <a:chOff x="990600" y="1905000"/>
                <a:chExt cx="1066800" cy="1066800"/>
              </a:xfrm>
            </p:grpSpPr>
            <p:sp>
              <p:nvSpPr>
                <p:cNvPr id="69" name="&quot;No&quot; Symbol 92">
                  <a:extLst>
                    <a:ext uri="{FF2B5EF4-FFF2-40B4-BE49-F238E27FC236}">
                      <a16:creationId xmlns:a16="http://schemas.microsoft.com/office/drawing/2014/main" id="{98AB933D-712A-14C2-D921-D230488E4A3D}"/>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a:extLst>
                    <a:ext uri="{FF2B5EF4-FFF2-40B4-BE49-F238E27FC236}">
                      <a16:creationId xmlns:a16="http://schemas.microsoft.com/office/drawing/2014/main" id="{2866A05C-61F5-A52D-CF16-F76C19ED94CD}"/>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32">
                <a:extLst>
                  <a:ext uri="{FF2B5EF4-FFF2-40B4-BE49-F238E27FC236}">
                    <a16:creationId xmlns:a16="http://schemas.microsoft.com/office/drawing/2014/main" id="{D43CB49D-174D-EB5F-C568-7BFC36AA173E}"/>
                  </a:ext>
                </a:extLst>
              </p:cNvPr>
              <p:cNvGrpSpPr/>
              <p:nvPr/>
            </p:nvGrpSpPr>
            <p:grpSpPr>
              <a:xfrm>
                <a:off x="3429000" y="1905000"/>
                <a:ext cx="1066800" cy="1066800"/>
                <a:chOff x="990600" y="1905000"/>
                <a:chExt cx="1066800" cy="1066800"/>
              </a:xfrm>
            </p:grpSpPr>
            <p:sp>
              <p:nvSpPr>
                <p:cNvPr id="67" name="&quot;No&quot; Symbol 90">
                  <a:extLst>
                    <a:ext uri="{FF2B5EF4-FFF2-40B4-BE49-F238E27FC236}">
                      <a16:creationId xmlns:a16="http://schemas.microsoft.com/office/drawing/2014/main" id="{44D520FF-886D-DB65-8DD6-3FC2DB6955A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a:extLst>
                    <a:ext uri="{FF2B5EF4-FFF2-40B4-BE49-F238E27FC236}">
                      <a16:creationId xmlns:a16="http://schemas.microsoft.com/office/drawing/2014/main" id="{84CE4B4C-2543-BE2A-7B3C-2EDE27FAC632}"/>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rapezoid 16">
              <a:extLst>
                <a:ext uri="{FF2B5EF4-FFF2-40B4-BE49-F238E27FC236}">
                  <a16:creationId xmlns:a16="http://schemas.microsoft.com/office/drawing/2014/main" id="{89607392-A334-D105-BDBB-7376ED1ED365}"/>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65">
              <a:extLst>
                <a:ext uri="{FF2B5EF4-FFF2-40B4-BE49-F238E27FC236}">
                  <a16:creationId xmlns:a16="http://schemas.microsoft.com/office/drawing/2014/main" id="{02FC3682-96AF-1B58-B74B-031136981FA4}"/>
                </a:ext>
              </a:extLst>
            </p:cNvPr>
            <p:cNvGrpSpPr/>
            <p:nvPr/>
          </p:nvGrpSpPr>
          <p:grpSpPr>
            <a:xfrm rot="10800000" flipH="1" flipV="1">
              <a:off x="2235200" y="6029036"/>
              <a:ext cx="990600" cy="158496"/>
              <a:chOff x="1447800" y="2040716"/>
              <a:chExt cx="3102900" cy="387950"/>
            </a:xfrm>
          </p:grpSpPr>
          <p:sp>
            <p:nvSpPr>
              <p:cNvPr id="59" name="Diagonal Stripe 58">
                <a:extLst>
                  <a:ext uri="{FF2B5EF4-FFF2-40B4-BE49-F238E27FC236}">
                    <a16:creationId xmlns:a16="http://schemas.microsoft.com/office/drawing/2014/main" id="{E0E819D3-A940-CB0C-FDEF-C7F81659F706}"/>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iagonal Stripe 59">
                <a:extLst>
                  <a:ext uri="{FF2B5EF4-FFF2-40B4-BE49-F238E27FC236}">
                    <a16:creationId xmlns:a16="http://schemas.microsoft.com/office/drawing/2014/main" id="{BFA5D403-699C-1338-C058-C092A6BBEB30}"/>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gonal Stripe 60">
                <a:extLst>
                  <a:ext uri="{FF2B5EF4-FFF2-40B4-BE49-F238E27FC236}">
                    <a16:creationId xmlns:a16="http://schemas.microsoft.com/office/drawing/2014/main" id="{1F96B6EA-3013-A4DB-BEC2-E6B4922B704F}"/>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iagonal Stripe 61">
                <a:extLst>
                  <a:ext uri="{FF2B5EF4-FFF2-40B4-BE49-F238E27FC236}">
                    <a16:creationId xmlns:a16="http://schemas.microsoft.com/office/drawing/2014/main" id="{462096E5-6D64-66DF-3089-F38AD9C4FE35}"/>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iagonal Stripe 62">
                <a:extLst>
                  <a:ext uri="{FF2B5EF4-FFF2-40B4-BE49-F238E27FC236}">
                    <a16:creationId xmlns:a16="http://schemas.microsoft.com/office/drawing/2014/main" id="{BF96EA4F-02D4-01D7-5014-D9F1D475770E}"/>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gonal Stripe 63">
                <a:extLst>
                  <a:ext uri="{FF2B5EF4-FFF2-40B4-BE49-F238E27FC236}">
                    <a16:creationId xmlns:a16="http://schemas.microsoft.com/office/drawing/2014/main" id="{30A0CA10-C4A5-6911-92BC-2372A92EA333}"/>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08">
              <a:extLst>
                <a:ext uri="{FF2B5EF4-FFF2-40B4-BE49-F238E27FC236}">
                  <a16:creationId xmlns:a16="http://schemas.microsoft.com/office/drawing/2014/main" id="{5FF2775F-8E70-7EE5-CD83-0992F5BF6AF7}"/>
                </a:ext>
              </a:extLst>
            </p:cNvPr>
            <p:cNvGrpSpPr/>
            <p:nvPr/>
          </p:nvGrpSpPr>
          <p:grpSpPr>
            <a:xfrm>
              <a:off x="2209800" y="6172199"/>
              <a:ext cx="1087582" cy="152401"/>
              <a:chOff x="1295400" y="2819400"/>
              <a:chExt cx="1327484" cy="304800"/>
            </a:xfrm>
          </p:grpSpPr>
          <p:grpSp>
            <p:nvGrpSpPr>
              <p:cNvPr id="30" name="Group 86">
                <a:extLst>
                  <a:ext uri="{FF2B5EF4-FFF2-40B4-BE49-F238E27FC236}">
                    <a16:creationId xmlns:a16="http://schemas.microsoft.com/office/drawing/2014/main" id="{D02A3C7A-13B4-1B63-785A-0FCBCA9A6BB4}"/>
                  </a:ext>
                </a:extLst>
              </p:cNvPr>
              <p:cNvGrpSpPr/>
              <p:nvPr/>
            </p:nvGrpSpPr>
            <p:grpSpPr>
              <a:xfrm>
                <a:off x="1295400" y="2819400"/>
                <a:ext cx="914400" cy="304800"/>
                <a:chOff x="838200" y="2193636"/>
                <a:chExt cx="2895600" cy="946728"/>
              </a:xfrm>
            </p:grpSpPr>
            <p:grpSp>
              <p:nvGrpSpPr>
                <p:cNvPr id="39" name="Group 69">
                  <a:extLst>
                    <a:ext uri="{FF2B5EF4-FFF2-40B4-BE49-F238E27FC236}">
                      <a16:creationId xmlns:a16="http://schemas.microsoft.com/office/drawing/2014/main" id="{13F2E999-2539-421E-050C-F1993AA4DDD3}"/>
                    </a:ext>
                  </a:extLst>
                </p:cNvPr>
                <p:cNvGrpSpPr/>
                <p:nvPr/>
              </p:nvGrpSpPr>
              <p:grpSpPr>
                <a:xfrm>
                  <a:off x="838200" y="2193636"/>
                  <a:ext cx="381000" cy="930564"/>
                  <a:chOff x="838200" y="2193636"/>
                  <a:chExt cx="381000" cy="930564"/>
                </a:xfrm>
              </p:grpSpPr>
              <p:sp>
                <p:nvSpPr>
                  <p:cNvPr id="56" name="Isosceles Triangle 55">
                    <a:extLst>
                      <a:ext uri="{FF2B5EF4-FFF2-40B4-BE49-F238E27FC236}">
                        <a16:creationId xmlns:a16="http://schemas.microsoft.com/office/drawing/2014/main" id="{EAC08A30-08A9-A7CE-38CE-8296A0EB861C}"/>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AC703D5F-EAAA-A2AB-9158-46304DC03E5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B63ACAE7-14C2-9D0B-B3F9-94DAF2338DE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70">
                  <a:extLst>
                    <a:ext uri="{FF2B5EF4-FFF2-40B4-BE49-F238E27FC236}">
                      <a16:creationId xmlns:a16="http://schemas.microsoft.com/office/drawing/2014/main" id="{E48B96F3-D6CC-C35C-CFB9-4E8893A20291}"/>
                    </a:ext>
                  </a:extLst>
                </p:cNvPr>
                <p:cNvGrpSpPr/>
                <p:nvPr/>
              </p:nvGrpSpPr>
              <p:grpSpPr>
                <a:xfrm>
                  <a:off x="2133600" y="2209800"/>
                  <a:ext cx="381000" cy="930564"/>
                  <a:chOff x="838200" y="2193636"/>
                  <a:chExt cx="381000" cy="930564"/>
                </a:xfrm>
              </p:grpSpPr>
              <p:sp>
                <p:nvSpPr>
                  <p:cNvPr id="53" name="Isosceles Triangle 52">
                    <a:extLst>
                      <a:ext uri="{FF2B5EF4-FFF2-40B4-BE49-F238E27FC236}">
                        <a16:creationId xmlns:a16="http://schemas.microsoft.com/office/drawing/2014/main" id="{AC70DCEB-1A60-017B-679D-E7BEF087FA08}"/>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05F71E3-8993-12BC-EAF5-0F0E66E864B2}"/>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5D318870-F953-6095-3FAB-A4C36BF1047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74">
                  <a:extLst>
                    <a:ext uri="{FF2B5EF4-FFF2-40B4-BE49-F238E27FC236}">
                      <a16:creationId xmlns:a16="http://schemas.microsoft.com/office/drawing/2014/main" id="{15DE754F-FBEC-68D4-7DD0-6DF783C5A341}"/>
                    </a:ext>
                  </a:extLst>
                </p:cNvPr>
                <p:cNvGrpSpPr/>
                <p:nvPr/>
              </p:nvGrpSpPr>
              <p:grpSpPr>
                <a:xfrm>
                  <a:off x="1524000" y="2209800"/>
                  <a:ext cx="381000" cy="930564"/>
                  <a:chOff x="838200" y="2193636"/>
                  <a:chExt cx="381000" cy="930564"/>
                </a:xfrm>
              </p:grpSpPr>
              <p:sp>
                <p:nvSpPr>
                  <p:cNvPr id="50" name="Isosceles Triangle 49">
                    <a:extLst>
                      <a:ext uri="{FF2B5EF4-FFF2-40B4-BE49-F238E27FC236}">
                        <a16:creationId xmlns:a16="http://schemas.microsoft.com/office/drawing/2014/main" id="{7D819802-E228-8255-5DDD-7FFD8D685DE3}"/>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5DB9842-4189-A1D6-FAF5-159C79BBF40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B21B0B9A-551D-4298-670A-75FAB1C8F50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78">
                  <a:extLst>
                    <a:ext uri="{FF2B5EF4-FFF2-40B4-BE49-F238E27FC236}">
                      <a16:creationId xmlns:a16="http://schemas.microsoft.com/office/drawing/2014/main" id="{899D9CE2-B51D-A186-FD05-111C4C548DDE}"/>
                    </a:ext>
                  </a:extLst>
                </p:cNvPr>
                <p:cNvGrpSpPr/>
                <p:nvPr/>
              </p:nvGrpSpPr>
              <p:grpSpPr>
                <a:xfrm>
                  <a:off x="2667000" y="2209800"/>
                  <a:ext cx="381000" cy="930564"/>
                  <a:chOff x="838200" y="2193636"/>
                  <a:chExt cx="381000" cy="930564"/>
                </a:xfrm>
              </p:grpSpPr>
              <p:sp>
                <p:nvSpPr>
                  <p:cNvPr id="47" name="Isosceles Triangle 46">
                    <a:extLst>
                      <a:ext uri="{FF2B5EF4-FFF2-40B4-BE49-F238E27FC236}">
                        <a16:creationId xmlns:a16="http://schemas.microsoft.com/office/drawing/2014/main" id="{EC7BB5CF-FEAB-97B0-EAFB-B596FD1766D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60FCF09-35D3-AB09-7885-12EFF276C63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20F742DF-D759-7179-9046-CCF19D7B908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82">
                  <a:extLst>
                    <a:ext uri="{FF2B5EF4-FFF2-40B4-BE49-F238E27FC236}">
                      <a16:creationId xmlns:a16="http://schemas.microsoft.com/office/drawing/2014/main" id="{85D38D1F-D49E-BBE3-DBF6-2CD76610A1E4}"/>
                    </a:ext>
                  </a:extLst>
                </p:cNvPr>
                <p:cNvGrpSpPr/>
                <p:nvPr/>
              </p:nvGrpSpPr>
              <p:grpSpPr>
                <a:xfrm>
                  <a:off x="3352800" y="2209800"/>
                  <a:ext cx="381000" cy="930564"/>
                  <a:chOff x="838200" y="2193636"/>
                  <a:chExt cx="381000" cy="930564"/>
                </a:xfrm>
              </p:grpSpPr>
              <p:sp>
                <p:nvSpPr>
                  <p:cNvPr id="44" name="Isosceles Triangle 43">
                    <a:extLst>
                      <a:ext uri="{FF2B5EF4-FFF2-40B4-BE49-F238E27FC236}">
                        <a16:creationId xmlns:a16="http://schemas.microsoft.com/office/drawing/2014/main" id="{FB9B87F4-A2C4-E201-AA1B-65437D9C8AB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56FFD82-1643-CBD2-5CE1-89FC32FF0AA5}"/>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B0CD22A8-0E34-209F-C6DA-1AAE394753C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69">
                <a:extLst>
                  <a:ext uri="{FF2B5EF4-FFF2-40B4-BE49-F238E27FC236}">
                    <a16:creationId xmlns:a16="http://schemas.microsoft.com/office/drawing/2014/main" id="{6F830DE8-EDAF-7B74-5CAA-836F6645A340}"/>
                  </a:ext>
                </a:extLst>
              </p:cNvPr>
              <p:cNvGrpSpPr/>
              <p:nvPr/>
            </p:nvGrpSpPr>
            <p:grpSpPr>
              <a:xfrm>
                <a:off x="2286000" y="2819400"/>
                <a:ext cx="120316" cy="299596"/>
                <a:chOff x="838200" y="2193636"/>
                <a:chExt cx="381000" cy="930564"/>
              </a:xfrm>
            </p:grpSpPr>
            <p:sp>
              <p:nvSpPr>
                <p:cNvPr id="36" name="Isosceles Triangle 35">
                  <a:extLst>
                    <a:ext uri="{FF2B5EF4-FFF2-40B4-BE49-F238E27FC236}">
                      <a16:creationId xmlns:a16="http://schemas.microsoft.com/office/drawing/2014/main" id="{C078158B-8DE8-B376-C470-176D0E17A78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1DA19A6-693A-ED01-8FCA-BC252203772B}"/>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AA764E78-FDDB-C205-BBAD-9602E1571574}"/>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74">
                <a:extLst>
                  <a:ext uri="{FF2B5EF4-FFF2-40B4-BE49-F238E27FC236}">
                    <a16:creationId xmlns:a16="http://schemas.microsoft.com/office/drawing/2014/main" id="{0E1F1A27-64D5-F8D6-6BEE-E3C084D5437A}"/>
                  </a:ext>
                </a:extLst>
              </p:cNvPr>
              <p:cNvGrpSpPr/>
              <p:nvPr/>
            </p:nvGrpSpPr>
            <p:grpSpPr>
              <a:xfrm>
                <a:off x="2502568" y="2824604"/>
                <a:ext cx="120316" cy="299596"/>
                <a:chOff x="838200" y="2193636"/>
                <a:chExt cx="381000" cy="930564"/>
              </a:xfrm>
            </p:grpSpPr>
            <p:sp>
              <p:nvSpPr>
                <p:cNvPr id="33" name="Isosceles Triangle 32">
                  <a:extLst>
                    <a:ext uri="{FF2B5EF4-FFF2-40B4-BE49-F238E27FC236}">
                      <a16:creationId xmlns:a16="http://schemas.microsoft.com/office/drawing/2014/main" id="{C080D1A8-0750-251D-449E-68E77ADD21C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A545FF8-8F38-1DB5-40F3-52BC2F6730F5}"/>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FA07E325-AC9F-ED66-AE22-533CBC2B12B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Oval 19">
              <a:extLst>
                <a:ext uri="{FF2B5EF4-FFF2-40B4-BE49-F238E27FC236}">
                  <a16:creationId xmlns:a16="http://schemas.microsoft.com/office/drawing/2014/main" id="{B62110D1-269C-F78D-330A-1A300A5F1E9C}"/>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Diagonal Corner Rectangle 15">
              <a:extLst>
                <a:ext uri="{FF2B5EF4-FFF2-40B4-BE49-F238E27FC236}">
                  <a16:creationId xmlns:a16="http://schemas.microsoft.com/office/drawing/2014/main" id="{4108ABC4-6658-D2EE-474B-C1C48CFD9473}"/>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14">
              <a:extLst>
                <a:ext uri="{FF2B5EF4-FFF2-40B4-BE49-F238E27FC236}">
                  <a16:creationId xmlns:a16="http://schemas.microsoft.com/office/drawing/2014/main" id="{65DE1B73-1934-4F20-50F8-B778BDFD7543}"/>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10">
              <a:extLst>
                <a:ext uri="{FF2B5EF4-FFF2-40B4-BE49-F238E27FC236}">
                  <a16:creationId xmlns:a16="http://schemas.microsoft.com/office/drawing/2014/main" id="{63C8490A-CC31-E10B-454B-B531F309B913}"/>
                </a:ext>
              </a:extLst>
            </p:cNvPr>
            <p:cNvGrpSpPr/>
            <p:nvPr/>
          </p:nvGrpSpPr>
          <p:grpSpPr>
            <a:xfrm>
              <a:off x="2362200" y="3505200"/>
              <a:ext cx="762000" cy="228600"/>
              <a:chOff x="1600200" y="1219200"/>
              <a:chExt cx="838200" cy="228600"/>
            </a:xfrm>
          </p:grpSpPr>
          <p:sp>
            <p:nvSpPr>
              <p:cNvPr id="28" name="Rectangle 16">
                <a:extLst>
                  <a:ext uri="{FF2B5EF4-FFF2-40B4-BE49-F238E27FC236}">
                    <a16:creationId xmlns:a16="http://schemas.microsoft.com/office/drawing/2014/main" id="{7E875E5D-3A97-3A0D-8611-F9D1740C4D70}"/>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uble Wave 28">
                <a:extLst>
                  <a:ext uri="{FF2B5EF4-FFF2-40B4-BE49-F238E27FC236}">
                    <a16:creationId xmlns:a16="http://schemas.microsoft.com/office/drawing/2014/main" id="{F64171AF-BB7B-F510-C823-3F497E91A084}"/>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3D3BF464-710C-66B0-A983-265293E57AE4}"/>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8">
              <a:extLst>
                <a:ext uri="{FF2B5EF4-FFF2-40B4-BE49-F238E27FC236}">
                  <a16:creationId xmlns:a16="http://schemas.microsoft.com/office/drawing/2014/main" id="{B69D9002-0F16-5343-37A8-F74356C6C3DE}"/>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9">
              <a:extLst>
                <a:ext uri="{FF2B5EF4-FFF2-40B4-BE49-F238E27FC236}">
                  <a16:creationId xmlns:a16="http://schemas.microsoft.com/office/drawing/2014/main" id="{2AA1DBA0-5C76-3F8E-981F-F08B3DA44EE9}"/>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50">
              <a:extLst>
                <a:ext uri="{FF2B5EF4-FFF2-40B4-BE49-F238E27FC236}">
                  <a16:creationId xmlns:a16="http://schemas.microsoft.com/office/drawing/2014/main" id="{4B7D01F8-129D-F6AE-2E33-BA213D7A1AAA}"/>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185E7515-53CE-A20F-DD10-A394C5A8C0D8}"/>
              </a:ext>
            </a:extLst>
          </p:cNvPr>
          <p:cNvGrpSpPr/>
          <p:nvPr/>
        </p:nvGrpSpPr>
        <p:grpSpPr>
          <a:xfrm>
            <a:off x="6336182" y="2575681"/>
            <a:ext cx="1650524" cy="3872381"/>
            <a:chOff x="1600200" y="4114800"/>
            <a:chExt cx="1981200" cy="4648200"/>
          </a:xfrm>
        </p:grpSpPr>
        <p:grpSp>
          <p:nvGrpSpPr>
            <p:cNvPr id="88" name="Group 285">
              <a:extLst>
                <a:ext uri="{FF2B5EF4-FFF2-40B4-BE49-F238E27FC236}">
                  <a16:creationId xmlns:a16="http://schemas.microsoft.com/office/drawing/2014/main" id="{DFE7D98D-C571-C2E1-F5D2-1A8619F1173A}"/>
                </a:ext>
              </a:extLst>
            </p:cNvPr>
            <p:cNvGrpSpPr/>
            <p:nvPr/>
          </p:nvGrpSpPr>
          <p:grpSpPr>
            <a:xfrm rot="17194410">
              <a:off x="2602773" y="8085383"/>
              <a:ext cx="509454" cy="722914"/>
              <a:chOff x="4934260" y="5008578"/>
              <a:chExt cx="373811" cy="553131"/>
            </a:xfrm>
          </p:grpSpPr>
          <p:sp>
            <p:nvSpPr>
              <p:cNvPr id="111" name="Oval 110">
                <a:extLst>
                  <a:ext uri="{FF2B5EF4-FFF2-40B4-BE49-F238E27FC236}">
                    <a16:creationId xmlns:a16="http://schemas.microsoft.com/office/drawing/2014/main" id="{E82A9408-0504-DD63-74E0-9F0592D054AA}"/>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C6BFD36B-8DD6-6873-A28E-7C96898D5EA3}"/>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284">
              <a:extLst>
                <a:ext uri="{FF2B5EF4-FFF2-40B4-BE49-F238E27FC236}">
                  <a16:creationId xmlns:a16="http://schemas.microsoft.com/office/drawing/2014/main" id="{23C3F790-2D90-7475-71D6-8AA1DBE9E601}"/>
                </a:ext>
              </a:extLst>
            </p:cNvPr>
            <p:cNvGrpSpPr/>
            <p:nvPr/>
          </p:nvGrpSpPr>
          <p:grpSpPr>
            <a:xfrm>
              <a:off x="2057400" y="8077200"/>
              <a:ext cx="533400" cy="685800"/>
              <a:chOff x="4934260" y="5008578"/>
              <a:chExt cx="373811" cy="553131"/>
            </a:xfrm>
          </p:grpSpPr>
          <p:sp>
            <p:nvSpPr>
              <p:cNvPr id="109" name="Oval 108">
                <a:extLst>
                  <a:ext uri="{FF2B5EF4-FFF2-40B4-BE49-F238E27FC236}">
                    <a16:creationId xmlns:a16="http://schemas.microsoft.com/office/drawing/2014/main" id="{9D590930-90B4-03DE-0BCC-F626E4FE29A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BCE94358-7E28-E47B-2898-3B2EFCC15DE7}"/>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11">
              <a:extLst>
                <a:ext uri="{FF2B5EF4-FFF2-40B4-BE49-F238E27FC236}">
                  <a16:creationId xmlns:a16="http://schemas.microsoft.com/office/drawing/2014/main" id="{E089B670-9E03-C7B5-C372-0EA7BDC7B651}"/>
                </a:ext>
              </a:extLst>
            </p:cNvPr>
            <p:cNvGrpSpPr/>
            <p:nvPr/>
          </p:nvGrpSpPr>
          <p:grpSpPr>
            <a:xfrm>
              <a:off x="1600200" y="5638800"/>
              <a:ext cx="1981200" cy="2743200"/>
              <a:chOff x="4419600" y="2060454"/>
              <a:chExt cx="3045502" cy="4187946"/>
            </a:xfrm>
          </p:grpSpPr>
          <p:sp>
            <p:nvSpPr>
              <p:cNvPr id="100" name="Oval 99">
                <a:extLst>
                  <a:ext uri="{FF2B5EF4-FFF2-40B4-BE49-F238E27FC236}">
                    <a16:creationId xmlns:a16="http://schemas.microsoft.com/office/drawing/2014/main" id="{036C876E-FEA3-F3AB-B4D0-599875815456}"/>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F3326462-D3DA-3486-A99F-356577446C34}"/>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ABFC941D-D608-B6BD-79A9-713CD063299E}"/>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77C03424-E8C8-9D51-460F-EEA688410CF7}"/>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apezoid 103">
                <a:extLst>
                  <a:ext uri="{FF2B5EF4-FFF2-40B4-BE49-F238E27FC236}">
                    <a16:creationId xmlns:a16="http://schemas.microsoft.com/office/drawing/2014/main" id="{EA57DC85-4088-E002-3E0C-D03B3B91E41B}"/>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Isosceles Triangle 104">
                <a:extLst>
                  <a:ext uri="{FF2B5EF4-FFF2-40B4-BE49-F238E27FC236}">
                    <a16:creationId xmlns:a16="http://schemas.microsoft.com/office/drawing/2014/main" id="{D8BE314E-80FE-F343-9911-1ACDD4C4FFF5}"/>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D736BE2-9C39-F6BA-F02A-A480B59C528F}"/>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5660DEB4-54C6-856B-0251-6226382E1F47}"/>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a:extLst>
                  <a:ext uri="{FF2B5EF4-FFF2-40B4-BE49-F238E27FC236}">
                    <a16:creationId xmlns:a16="http://schemas.microsoft.com/office/drawing/2014/main" id="{0A63C86B-4320-2D0F-EAB5-A7A93BC50EED}"/>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1" name="Rounded Rectangle 6">
              <a:extLst>
                <a:ext uri="{FF2B5EF4-FFF2-40B4-BE49-F238E27FC236}">
                  <a16:creationId xmlns:a16="http://schemas.microsoft.com/office/drawing/2014/main" id="{99787A02-A150-4032-3204-4CAA9A84D82F}"/>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7">
              <a:extLst>
                <a:ext uri="{FF2B5EF4-FFF2-40B4-BE49-F238E27FC236}">
                  <a16:creationId xmlns:a16="http://schemas.microsoft.com/office/drawing/2014/main" id="{FC5FB276-98F3-FA2E-D9B3-16BEA4B96C92}"/>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 Diagonal Corner Rectangle 8">
              <a:extLst>
                <a:ext uri="{FF2B5EF4-FFF2-40B4-BE49-F238E27FC236}">
                  <a16:creationId xmlns:a16="http://schemas.microsoft.com/office/drawing/2014/main" id="{0BD7A130-0E1C-DAAC-C70E-396691589B37}"/>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 Diagonal Corner Rectangle 9">
              <a:extLst>
                <a:ext uri="{FF2B5EF4-FFF2-40B4-BE49-F238E27FC236}">
                  <a16:creationId xmlns:a16="http://schemas.microsoft.com/office/drawing/2014/main" id="{F4B9214F-B498-D866-FEFC-133C327E5451}"/>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5947BA47-30EE-816B-D8FF-F6B7D770977E}"/>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0B1D813A-9EFE-4A6D-BB63-C9056B3A836F}"/>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 Diagonal Corner Rectangle 12">
              <a:extLst>
                <a:ext uri="{FF2B5EF4-FFF2-40B4-BE49-F238E27FC236}">
                  <a16:creationId xmlns:a16="http://schemas.microsoft.com/office/drawing/2014/main" id="{9B2270B9-929A-4C69-054C-C95C45068ABC}"/>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 Diagonal Corner Rectangle 13">
              <a:extLst>
                <a:ext uri="{FF2B5EF4-FFF2-40B4-BE49-F238E27FC236}">
                  <a16:creationId xmlns:a16="http://schemas.microsoft.com/office/drawing/2014/main" id="{727ACAE0-123E-447B-6FDF-BFC42B7A6187}"/>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14">
              <a:extLst>
                <a:ext uri="{FF2B5EF4-FFF2-40B4-BE49-F238E27FC236}">
                  <a16:creationId xmlns:a16="http://schemas.microsoft.com/office/drawing/2014/main" id="{3E5EE3E5-2E92-50FF-800E-BA10CBF52FE5}"/>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252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FB7BF6-4281-4778-912B-F748B7B28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6"/>
            <a:ext cx="12191999" cy="6896006"/>
          </a:xfrm>
          <a:prstGeom prst="rect">
            <a:avLst/>
          </a:prstGeom>
        </p:spPr>
      </p:pic>
      <p:sp>
        <p:nvSpPr>
          <p:cNvPr id="3" name="TextBox 2"/>
          <p:cNvSpPr txBox="1"/>
          <p:nvPr/>
        </p:nvSpPr>
        <p:spPr>
          <a:xfrm>
            <a:off x="169922" y="6456341"/>
            <a:ext cx="3810000" cy="369332"/>
          </a:xfrm>
          <a:prstGeom prst="rect">
            <a:avLst/>
          </a:prstGeom>
          <a:noFill/>
        </p:spPr>
        <p:txBody>
          <a:bodyPr wrap="square" rtlCol="0">
            <a:spAutoFit/>
          </a:bodyPr>
          <a:lstStyle/>
          <a:p>
            <a:r>
              <a:rPr lang="en-US" dirty="0">
                <a:solidFill>
                  <a:schemeClr val="bg1"/>
                </a:solidFill>
              </a:rPr>
              <a:t>Mormon 7:7-10</a:t>
            </a:r>
          </a:p>
        </p:txBody>
      </p:sp>
      <p:sp>
        <p:nvSpPr>
          <p:cNvPr id="14" name="TextBox 13"/>
          <p:cNvSpPr txBox="1"/>
          <p:nvPr/>
        </p:nvSpPr>
        <p:spPr>
          <a:xfrm>
            <a:off x="0" y="116794"/>
            <a:ext cx="5784980" cy="4062651"/>
          </a:xfrm>
          <a:prstGeom prst="rect">
            <a:avLst/>
          </a:prstGeom>
          <a:noFill/>
        </p:spPr>
        <p:txBody>
          <a:bodyPr wrap="square" rtlCol="0">
            <a:spAutoFit/>
          </a:bodyPr>
          <a:lstStyle/>
          <a:p>
            <a:pPr fontAlgn="base"/>
            <a:r>
              <a:rPr lang="en-US" sz="2000" dirty="0">
                <a:solidFill>
                  <a:schemeClr val="bg1"/>
                </a:solidFill>
              </a:rPr>
              <a:t>“In a soliloquy of death, Mormon reached across time and space to all, especially to that ‘remnant of the house of Israel’ who would one day read his majestic record. </a:t>
            </a:r>
          </a:p>
          <a:p>
            <a:pPr fontAlgn="base"/>
            <a:endParaRPr lang="en-US" sz="2000" dirty="0">
              <a:solidFill>
                <a:schemeClr val="bg1"/>
              </a:solidFill>
            </a:endParaRPr>
          </a:p>
          <a:p>
            <a:pPr fontAlgn="base"/>
            <a:r>
              <a:rPr lang="en-US" sz="2000" dirty="0">
                <a:solidFill>
                  <a:schemeClr val="bg1"/>
                </a:solidFill>
              </a:rPr>
              <a:t>Those of another time and place must learn what those lying before him had forgotten—that all must ‘believe in Jesus Christ, that he is the Son of God,’ that following his crucifixion in Jerusalem he had, ‘by the power of the Father … risen again, whereby he hath gained the victory over the grave; and also in him is the sting of death swallowed up.</a:t>
            </a:r>
          </a:p>
          <a:p>
            <a:pPr fontAlgn="base"/>
            <a:endParaRPr lang="en-US" sz="2000" dirty="0">
              <a:solidFill>
                <a:schemeClr val="bg1"/>
              </a:solidFill>
            </a:endParaRPr>
          </a:p>
        </p:txBody>
      </p:sp>
      <p:pic>
        <p:nvPicPr>
          <p:cNvPr id="19" name="Picture 18" descr="Jeffrey R. Holland.jpg"/>
          <p:cNvPicPr>
            <a:picLocks noChangeAspect="1"/>
          </p:cNvPicPr>
          <p:nvPr/>
        </p:nvPicPr>
        <p:blipFill>
          <a:blip r:embed="rId3" cstate="print"/>
          <a:stretch>
            <a:fillRect/>
          </a:stretch>
        </p:blipFill>
        <p:spPr>
          <a:xfrm>
            <a:off x="10773358" y="5227843"/>
            <a:ext cx="1131372" cy="1413164"/>
          </a:xfrm>
          <a:prstGeom prst="rect">
            <a:avLst/>
          </a:prstGeom>
        </p:spPr>
      </p:pic>
      <p:pic>
        <p:nvPicPr>
          <p:cNvPr id="4" name="Picture 3">
            <a:extLst>
              <a:ext uri="{FF2B5EF4-FFF2-40B4-BE49-F238E27FC236}">
                <a16:creationId xmlns:a16="http://schemas.microsoft.com/office/drawing/2014/main" id="{91E38DB2-7C85-2C3A-01FA-FB0AA3D86D77}"/>
              </a:ext>
            </a:extLst>
          </p:cNvPr>
          <p:cNvPicPr>
            <a:picLocks noChangeAspect="1"/>
          </p:cNvPicPr>
          <p:nvPr/>
        </p:nvPicPr>
        <p:blipFill>
          <a:blip r:embed="rId4"/>
          <a:stretch>
            <a:fillRect/>
          </a:stretch>
        </p:blipFill>
        <p:spPr>
          <a:xfrm>
            <a:off x="5931804" y="116794"/>
            <a:ext cx="5014682" cy="3423873"/>
          </a:xfrm>
          <a:prstGeom prst="rect">
            <a:avLst/>
          </a:prstGeom>
        </p:spPr>
      </p:pic>
      <p:sp>
        <p:nvSpPr>
          <p:cNvPr id="7" name="TextBox 6">
            <a:extLst>
              <a:ext uri="{FF2B5EF4-FFF2-40B4-BE49-F238E27FC236}">
                <a16:creationId xmlns:a16="http://schemas.microsoft.com/office/drawing/2014/main" id="{59D6307D-560E-953F-DC6D-7742F8292BB5}"/>
              </a:ext>
            </a:extLst>
          </p:cNvPr>
          <p:cNvSpPr txBox="1"/>
          <p:nvPr/>
        </p:nvSpPr>
        <p:spPr>
          <a:xfrm>
            <a:off x="3737326" y="3778685"/>
            <a:ext cx="6966564" cy="3046988"/>
          </a:xfrm>
          <a:prstGeom prst="rect">
            <a:avLst/>
          </a:prstGeom>
          <a:noFill/>
        </p:spPr>
        <p:txBody>
          <a:bodyPr wrap="square">
            <a:spAutoFit/>
          </a:bodyPr>
          <a:lstStyle/>
          <a:p>
            <a:pPr fontAlgn="base"/>
            <a:r>
              <a:rPr lang="en-US" sz="2000" dirty="0">
                <a:solidFill>
                  <a:schemeClr val="bg1"/>
                </a:solidFill>
              </a:rPr>
              <a:t>“‘And he bringeth to pass the resurrection of the dead … [and] the redemption of the world.’ Those who are redeemed may then, because of Christ, enjoy ‘a state of happiness which hath no end.’ [Mormon 7:2, 5–7.] …</a:t>
            </a:r>
          </a:p>
          <a:p>
            <a:pPr fontAlgn="base"/>
            <a:endParaRPr lang="en-US" sz="2000" dirty="0">
              <a:solidFill>
                <a:schemeClr val="bg1"/>
              </a:solidFill>
            </a:endParaRPr>
          </a:p>
          <a:p>
            <a:pPr fontAlgn="base"/>
            <a:r>
              <a:rPr lang="en-US" sz="2000" dirty="0">
                <a:solidFill>
                  <a:schemeClr val="bg1"/>
                </a:solidFill>
              </a:rPr>
              <a:t>“To ‘believe in Christ,’ especially when measured against such tragic but avoidable consequences, was Mormon’s last plea and his only hope. It is the ultimate purpose of the entire book that would come to the latter-day world bearing his name” </a:t>
            </a:r>
          </a:p>
          <a:p>
            <a:pPr fontAlgn="base"/>
            <a:r>
              <a:rPr lang="en-US" sz="1200" dirty="0">
                <a:solidFill>
                  <a:schemeClr val="bg1"/>
                </a:solidFill>
              </a:rPr>
              <a:t>Elder Jeffrey R. Holland </a:t>
            </a:r>
          </a:p>
        </p:txBody>
      </p:sp>
    </p:spTree>
    <p:extLst>
      <p:ext uri="{BB962C8B-B14F-4D97-AF65-F5344CB8AC3E}">
        <p14:creationId xmlns:p14="http://schemas.microsoft.com/office/powerpoint/2010/main" val="218688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169C09-EA33-4904-95B4-B3D0165B6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4" y="-3466"/>
            <a:ext cx="12256654" cy="6896006"/>
          </a:xfrm>
          <a:prstGeom prst="rect">
            <a:avLst/>
          </a:prstGeom>
        </p:spPr>
      </p:pic>
      <p:sp>
        <p:nvSpPr>
          <p:cNvPr id="3" name="TextBox 2"/>
          <p:cNvSpPr txBox="1"/>
          <p:nvPr/>
        </p:nvSpPr>
        <p:spPr>
          <a:xfrm>
            <a:off x="293387" y="268360"/>
            <a:ext cx="9144000" cy="3139321"/>
          </a:xfrm>
          <a:prstGeom prst="rect">
            <a:avLst/>
          </a:prstGeom>
          <a:noFill/>
        </p:spPr>
        <p:txBody>
          <a:bodyPr wrap="square" rtlCol="0">
            <a:spAutoFit/>
          </a:bodyPr>
          <a:lstStyle/>
          <a:p>
            <a:r>
              <a:rPr lang="en-US" dirty="0">
                <a:solidFill>
                  <a:schemeClr val="bg1"/>
                </a:solidFill>
              </a:rPr>
              <a:t>Sources:</a:t>
            </a:r>
          </a:p>
          <a:p>
            <a:endParaRPr lang="en-US" dirty="0">
              <a:solidFill>
                <a:srgbClr val="FFFF00"/>
              </a:solidFill>
            </a:endParaRPr>
          </a:p>
          <a:p>
            <a:r>
              <a:rPr lang="en-US" dirty="0">
                <a:solidFill>
                  <a:schemeClr val="bg1"/>
                </a:solidFill>
              </a:rPr>
              <a:t>Elder Joseph Fielding Smith </a:t>
            </a:r>
            <a:r>
              <a:rPr lang="en-US" i="1" dirty="0">
                <a:solidFill>
                  <a:schemeClr val="bg1"/>
                </a:solidFill>
              </a:rPr>
              <a:t>The Signs of the Times</a:t>
            </a:r>
            <a:r>
              <a:rPr lang="en-US" dirty="0">
                <a:solidFill>
                  <a:schemeClr val="bg1"/>
                </a:solidFill>
              </a:rPr>
              <a:t> pg. 154-155</a:t>
            </a:r>
          </a:p>
          <a:p>
            <a:endParaRPr lang="en-US" dirty="0">
              <a:solidFill>
                <a:schemeClr val="bg1"/>
              </a:solidFill>
            </a:endParaRPr>
          </a:p>
          <a:p>
            <a:r>
              <a:rPr lang="en-US" dirty="0">
                <a:solidFill>
                  <a:schemeClr val="bg1"/>
                </a:solidFill>
                <a:latin typeface="Calibri" panose="020F0502020204030204" pitchFamily="34" charset="0"/>
              </a:rPr>
              <a:t>M. Russell Ballard, “Follow the Doctrine and Gospel of Christ” [Brigham Young University fireside, Nov. 7, 2010], 8, speeches.byu.edu</a:t>
            </a:r>
            <a:endParaRPr lang="en-US" dirty="0">
              <a:solidFill>
                <a:schemeClr val="bg1"/>
              </a:solidFill>
            </a:endParaRPr>
          </a:p>
          <a:p>
            <a:endParaRPr lang="en-US" dirty="0">
              <a:solidFill>
                <a:schemeClr val="bg1"/>
              </a:solidFill>
            </a:endParaRPr>
          </a:p>
          <a:p>
            <a:r>
              <a:rPr lang="en-US" dirty="0">
                <a:solidFill>
                  <a:schemeClr val="bg1"/>
                </a:solidFill>
              </a:rPr>
              <a:t>Elder Jeffrey R. Holland (</a:t>
            </a:r>
            <a:r>
              <a:rPr lang="en-US" i="1" dirty="0">
                <a:solidFill>
                  <a:schemeClr val="bg1"/>
                </a:solidFill>
              </a:rPr>
              <a:t>Christ and the New Covenant: The Messianic Message of the Book of Mormon</a:t>
            </a:r>
            <a:r>
              <a:rPr lang="en-US" dirty="0">
                <a:solidFill>
                  <a:schemeClr val="bg1"/>
                </a:solidFill>
              </a:rPr>
              <a:t> [1997], 321–22).</a:t>
            </a:r>
          </a:p>
          <a:p>
            <a:endParaRPr lang="en-US" dirty="0">
              <a:solidFill>
                <a:schemeClr val="bg1"/>
              </a:solidFill>
            </a:endParaRPr>
          </a:p>
          <a:p>
            <a:r>
              <a:rPr lang="en-US" dirty="0">
                <a:solidFill>
                  <a:schemeClr val="bg1"/>
                </a:solidFill>
              </a:rPr>
              <a:t>2017-2018 Seminary Teacher Manual and Institute Manual</a:t>
            </a:r>
          </a:p>
        </p:txBody>
      </p:sp>
      <p:sp>
        <p:nvSpPr>
          <p:cNvPr id="61" name="Footer Placeholder 14">
            <a:extLst>
              <a:ext uri="{FF2B5EF4-FFF2-40B4-BE49-F238E27FC236}">
                <a16:creationId xmlns:a16="http://schemas.microsoft.com/office/drawing/2014/main" id="{B0EA72A2-3A91-41ED-9321-D6032B43074E}"/>
              </a:ext>
            </a:extLst>
          </p:cNvPr>
          <p:cNvSpPr>
            <a:spLocks noGrp="1"/>
          </p:cNvSpPr>
          <p:nvPr/>
        </p:nvSpPr>
        <p:spPr>
          <a:xfrm>
            <a:off x="0" y="644035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89726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56B3CF-A151-3DE9-A40A-5189123A75A7}"/>
              </a:ext>
            </a:extLst>
          </p:cNvPr>
          <p:cNvSpPr txBox="1"/>
          <p:nvPr/>
        </p:nvSpPr>
        <p:spPr>
          <a:xfrm>
            <a:off x="209993" y="211017"/>
            <a:ext cx="6097772" cy="2800767"/>
          </a:xfrm>
          <a:prstGeom prst="rect">
            <a:avLst/>
          </a:prstGeom>
          <a:noFill/>
          <a:ln>
            <a:solidFill>
              <a:schemeClr val="tx1"/>
            </a:solidFill>
          </a:ln>
        </p:spPr>
        <p:txBody>
          <a:bodyPr wrap="square">
            <a:spAutoFit/>
          </a:bodyPr>
          <a:lstStyle/>
          <a:p>
            <a:pPr algn="l" fontAlgn="base"/>
            <a:r>
              <a:rPr lang="en-US" sz="1600" b="1" i="0" dirty="0">
                <a:effectLst/>
              </a:rPr>
              <a:t>Mormon 7:2 Know You Are of the House of Israel</a:t>
            </a:r>
          </a:p>
          <a:p>
            <a:pPr algn="l" fontAlgn="base"/>
            <a:r>
              <a:rPr lang="en-US" sz="1600" b="0" i="0" dirty="0">
                <a:solidFill>
                  <a:srgbClr val="212225"/>
                </a:solidFill>
                <a:effectLst/>
              </a:rPr>
              <a:t>One of the Hebraic meanings of the word </a:t>
            </a:r>
            <a:r>
              <a:rPr lang="en-US" sz="1600" b="0" i="1" dirty="0">
                <a:solidFill>
                  <a:srgbClr val="212225"/>
                </a:solidFill>
                <a:effectLst/>
              </a:rPr>
              <a:t>Israel</a:t>
            </a:r>
            <a:r>
              <a:rPr lang="en-US" sz="1600" b="0" i="0" dirty="0">
                <a:solidFill>
                  <a:srgbClr val="212225"/>
                </a:solidFill>
                <a:effectLst/>
              </a:rPr>
              <a:t> is “let God prevail.” Thus the very name of </a:t>
            </a:r>
            <a:r>
              <a:rPr lang="en-US" sz="1600" b="0" i="1" dirty="0">
                <a:solidFill>
                  <a:srgbClr val="212225"/>
                </a:solidFill>
                <a:effectLst/>
              </a:rPr>
              <a:t>Israel</a:t>
            </a:r>
            <a:r>
              <a:rPr lang="en-US" sz="1600" b="0" i="0" dirty="0">
                <a:solidFill>
                  <a:srgbClr val="212225"/>
                </a:solidFill>
                <a:effectLst/>
              </a:rPr>
              <a:t> refers to a person who is </a:t>
            </a:r>
            <a:r>
              <a:rPr lang="en-US" sz="1600" b="0" i="1" dirty="0">
                <a:solidFill>
                  <a:srgbClr val="212225"/>
                </a:solidFill>
                <a:effectLst/>
              </a:rPr>
              <a:t>willing</a:t>
            </a:r>
            <a:r>
              <a:rPr lang="en-US" sz="1600" b="0" i="0" dirty="0">
                <a:solidFill>
                  <a:srgbClr val="212225"/>
                </a:solidFill>
                <a:effectLst/>
              </a:rPr>
              <a:t> to let God prevail in his or her life. That concept stirs my soul! …</a:t>
            </a:r>
          </a:p>
          <a:p>
            <a:pPr algn="l" fontAlgn="base"/>
            <a:r>
              <a:rPr lang="en-US" sz="1600" b="0" i="0" dirty="0">
                <a:solidFill>
                  <a:srgbClr val="212225"/>
                </a:solidFill>
                <a:effectLst/>
              </a:rPr>
              <a:t>When your greatest desire is to let God prevail, to be part of Israel, so many decisions become easier. So many issues become nonissues! You know how best to groom yourself. You know what to watch and read, where to spend your time, and with whom to associate. You know what you want to accomplish. You know the kind of person you really want to become. (Russell M. Nelson, “</a:t>
            </a:r>
            <a:r>
              <a:rPr lang="en-US" sz="1600" b="0" i="0" u="none" strike="noStrike" dirty="0">
                <a:solidFill>
                  <a:srgbClr val="212225"/>
                </a:solidFill>
                <a:effectLst/>
              </a:rPr>
              <a:t>Let God Prevail</a:t>
            </a:r>
            <a:r>
              <a:rPr lang="en-US" sz="1600" b="0" i="0" dirty="0">
                <a:solidFill>
                  <a:srgbClr val="212225"/>
                </a:solidFill>
                <a:effectLst/>
              </a:rPr>
              <a:t>,” </a:t>
            </a:r>
            <a:r>
              <a:rPr lang="en-US" sz="1600" b="0" i="1" dirty="0">
                <a:solidFill>
                  <a:srgbClr val="212225"/>
                </a:solidFill>
                <a:effectLst/>
              </a:rPr>
              <a:t>Ensign</a:t>
            </a:r>
            <a:r>
              <a:rPr lang="en-US" sz="1600" b="0" i="0" dirty="0">
                <a:solidFill>
                  <a:srgbClr val="212225"/>
                </a:solidFill>
                <a:effectLst/>
              </a:rPr>
              <a:t> or </a:t>
            </a:r>
            <a:r>
              <a:rPr lang="en-US" sz="1600" b="0" i="1" dirty="0">
                <a:solidFill>
                  <a:srgbClr val="212225"/>
                </a:solidFill>
                <a:effectLst/>
              </a:rPr>
              <a:t>Liahona</a:t>
            </a:r>
            <a:r>
              <a:rPr lang="en-US" sz="1600" b="0" i="0" dirty="0">
                <a:solidFill>
                  <a:srgbClr val="212225"/>
                </a:solidFill>
                <a:effectLst/>
              </a:rPr>
              <a:t>, Nov. 2020, 92, 94)</a:t>
            </a:r>
          </a:p>
        </p:txBody>
      </p:sp>
      <p:sp>
        <p:nvSpPr>
          <p:cNvPr id="5" name="TextBox 4">
            <a:extLst>
              <a:ext uri="{FF2B5EF4-FFF2-40B4-BE49-F238E27FC236}">
                <a16:creationId xmlns:a16="http://schemas.microsoft.com/office/drawing/2014/main" id="{131CCCCA-1113-76DD-9C12-0A7A75F2F4AF}"/>
              </a:ext>
            </a:extLst>
          </p:cNvPr>
          <p:cNvSpPr txBox="1"/>
          <p:nvPr/>
        </p:nvSpPr>
        <p:spPr>
          <a:xfrm>
            <a:off x="209993" y="3011784"/>
            <a:ext cx="6097772" cy="2554545"/>
          </a:xfrm>
          <a:prstGeom prst="rect">
            <a:avLst/>
          </a:prstGeom>
          <a:noFill/>
          <a:ln>
            <a:solidFill>
              <a:schemeClr val="tx1"/>
            </a:solidFill>
          </a:ln>
        </p:spPr>
        <p:txBody>
          <a:bodyPr wrap="square">
            <a:spAutoFit/>
          </a:bodyPr>
          <a:lstStyle/>
          <a:p>
            <a:r>
              <a:rPr lang="en-US" sz="1600" b="0" i="0" dirty="0">
                <a:solidFill>
                  <a:srgbClr val="53575B"/>
                </a:solidFill>
                <a:effectLst/>
              </a:rPr>
              <a:t>Being a part of the house of Israel means that you have a covenant relationship with Heavenly Father and Jesus Christ. It means that you, like Abraham, are meant to “be a blessing” to God’s children (</a:t>
            </a:r>
            <a:r>
              <a:rPr lang="en-US" sz="1600" b="0" i="0" u="none" strike="noStrike" dirty="0">
                <a:effectLst/>
              </a:rPr>
              <a:t>Genesis 12:2</a:t>
            </a:r>
            <a:r>
              <a:rPr lang="en-US" sz="1600" b="0" i="0" dirty="0">
                <a:solidFill>
                  <a:srgbClr val="53575B"/>
                </a:solidFill>
                <a:effectLst/>
              </a:rPr>
              <a:t>; </a:t>
            </a:r>
            <a:r>
              <a:rPr lang="en-US" sz="1600" b="0" i="0" u="none" strike="noStrike" dirty="0">
                <a:effectLst/>
              </a:rPr>
              <a:t>Abraham 2:9–11</a:t>
            </a:r>
            <a:r>
              <a:rPr lang="en-US" sz="1600" b="0" i="0" dirty="0">
                <a:solidFill>
                  <a:srgbClr val="53575B"/>
                </a:solidFill>
                <a:effectLst/>
              </a:rPr>
              <a:t>). It means, in the words of Peter, that “ye are a chosen generation, a royal priesthood, an holy nation, a peculiar people; that ye should shew forth the praises of him who hath called you out of darkness into his </a:t>
            </a:r>
            <a:r>
              <a:rPr lang="en-US" sz="1600" b="0" i="0" dirty="0" err="1">
                <a:solidFill>
                  <a:srgbClr val="53575B"/>
                </a:solidFill>
                <a:effectLst/>
              </a:rPr>
              <a:t>marvellous</a:t>
            </a:r>
            <a:r>
              <a:rPr lang="en-US" sz="1600" b="0" i="0" dirty="0">
                <a:solidFill>
                  <a:srgbClr val="53575B"/>
                </a:solidFill>
                <a:effectLst/>
              </a:rPr>
              <a:t> light” (</a:t>
            </a:r>
            <a:r>
              <a:rPr lang="en-US" sz="1600" b="0" i="0" u="none" strike="noStrike" dirty="0">
                <a:effectLst/>
              </a:rPr>
              <a:t>1 Peter 2:9</a:t>
            </a:r>
            <a:r>
              <a:rPr lang="en-US" sz="1600" b="0" i="0" dirty="0">
                <a:solidFill>
                  <a:srgbClr val="53575B"/>
                </a:solidFill>
                <a:effectLst/>
              </a:rPr>
              <a:t>). It means that </a:t>
            </a:r>
            <a:r>
              <a:rPr lang="en-US" sz="1600" b="0" i="1" dirty="0">
                <a:solidFill>
                  <a:srgbClr val="53575B"/>
                </a:solidFill>
                <a:effectLst/>
              </a:rPr>
              <a:t>you</a:t>
            </a:r>
            <a:r>
              <a:rPr lang="en-US" sz="1600" b="0" i="0" dirty="0">
                <a:solidFill>
                  <a:srgbClr val="53575B"/>
                </a:solidFill>
                <a:effectLst/>
              </a:rPr>
              <a:t> are one who “perseveres with God” as you honor your covenants with Him. (</a:t>
            </a:r>
            <a:r>
              <a:rPr lang="en-US" sz="1600" b="0" i="1" dirty="0">
                <a:solidFill>
                  <a:srgbClr val="53575B"/>
                </a:solidFill>
                <a:effectLst/>
              </a:rPr>
              <a:t>Come, Follow Me—For Individuals and Families: Old Testament 2022</a:t>
            </a:r>
            <a:r>
              <a:rPr lang="en-US" sz="1600" b="0" i="0" dirty="0">
                <a:solidFill>
                  <a:srgbClr val="53575B"/>
                </a:solidFill>
                <a:effectLst/>
              </a:rPr>
              <a:t>, </a:t>
            </a:r>
            <a:r>
              <a:rPr lang="en-US" sz="1600" b="0" i="0" u="none" strike="noStrike" dirty="0">
                <a:effectLst/>
              </a:rPr>
              <a:t>41</a:t>
            </a:r>
            <a:r>
              <a:rPr lang="en-US" sz="1600" b="0" i="0" dirty="0">
                <a:solidFill>
                  <a:srgbClr val="53575B"/>
                </a:solidFill>
                <a:effectLst/>
              </a:rPr>
              <a:t>)</a:t>
            </a:r>
            <a:endParaRPr lang="en-US" sz="1600" dirty="0"/>
          </a:p>
        </p:txBody>
      </p:sp>
    </p:spTree>
    <p:extLst>
      <p:ext uri="{BB962C8B-B14F-4D97-AF65-F5344CB8AC3E}">
        <p14:creationId xmlns:p14="http://schemas.microsoft.com/office/powerpoint/2010/main" val="3887942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688050-69D3-0A8D-6545-05B541E61A17}"/>
              </a:ext>
            </a:extLst>
          </p:cNvPr>
          <p:cNvSpPr txBox="1"/>
          <p:nvPr/>
        </p:nvSpPr>
        <p:spPr>
          <a:xfrm>
            <a:off x="113017" y="0"/>
            <a:ext cx="12000214" cy="6712158"/>
          </a:xfrm>
          <a:prstGeom prst="rect">
            <a:avLst/>
          </a:prstGeom>
          <a:noFill/>
        </p:spPr>
        <p:txBody>
          <a:bodyPr wrap="square">
            <a:spAutoFit/>
          </a:bodyPr>
          <a:lstStyle/>
          <a:p>
            <a:pPr marL="0" marR="0">
              <a:lnSpc>
                <a:spcPct val="107000"/>
              </a:lnSpc>
              <a:spcBef>
                <a:spcPts val="0"/>
              </a:spcBef>
              <a:spcAft>
                <a:spcPts val="800"/>
              </a:spcAft>
            </a:pPr>
            <a:r>
              <a:rPr lang="en-US" sz="2400" b="1" dirty="0">
                <a:effectLst/>
                <a:ea typeface="Calibri" panose="020F0502020204030204" pitchFamily="34" charset="0"/>
                <a:cs typeface="Times New Roman" panose="02020603050405020304" pitchFamily="18" charset="0"/>
              </a:rPr>
              <a:t>True Believers</a:t>
            </a:r>
            <a:endParaRPr lang="en-US" sz="2400" dirty="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 </a:t>
            </a: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are settled in their views of Christ. Despite their weaknesses, their spirituality is centered on the Savior, so their views of everything else are put in that precious perspective. </a:t>
            </a:r>
          </a:p>
          <a:p>
            <a:pPr marL="0" marR="0" algn="just">
              <a:lnSpc>
                <a:spcPct val="107000"/>
              </a:lnSpc>
              <a:spcBef>
                <a:spcPts val="0"/>
              </a:spcBef>
              <a:spcAft>
                <a:spcPts val="800"/>
              </a:spcAft>
            </a:pP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gladly perform their duties in the kingdom. These duties are usually measurable and straightforward. They include partaking worthily of the sacrament, rendering Christian service, studying the scriptures, praying, fasting, receiving ordinances, attending to family duties, paying tithes and offerings… </a:t>
            </a:r>
          </a:p>
          <a:p>
            <a:pPr marL="0" marR="0" algn="just">
              <a:lnSpc>
                <a:spcPct val="107000"/>
              </a:lnSpc>
              <a:spcBef>
                <a:spcPts val="0"/>
              </a:spcBef>
              <a:spcAft>
                <a:spcPts val="800"/>
              </a:spcAft>
            </a:pP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are humble. They are ‘</a:t>
            </a:r>
            <a:r>
              <a:rPr lang="en-US" sz="1600" i="1" dirty="0">
                <a:effectLst/>
                <a:ea typeface="Calibri" panose="020F0502020204030204" pitchFamily="34" charset="0"/>
                <a:cs typeface="Times New Roman" panose="02020603050405020304" pitchFamily="18" charset="0"/>
              </a:rPr>
              <a:t>meek and lowly of heart’</a:t>
            </a:r>
            <a:r>
              <a:rPr lang="en-US" sz="1600" dirty="0">
                <a:effectLst/>
                <a:ea typeface="Calibri" panose="020F0502020204030204" pitchFamily="34" charset="0"/>
                <a:cs typeface="Times New Roman" panose="02020603050405020304" pitchFamily="18" charset="0"/>
              </a:rPr>
              <a:t> [Moroni 7:43]… They are not easily offended. They do not resist counsel. </a:t>
            </a:r>
          </a:p>
          <a:p>
            <a:pPr marL="0" marR="0" algn="just">
              <a:lnSpc>
                <a:spcPct val="107000"/>
              </a:lnSpc>
              <a:spcBef>
                <a:spcPts val="0"/>
              </a:spcBef>
              <a:spcAft>
                <a:spcPts val="800"/>
              </a:spcAft>
            </a:pP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are willing to do what Christ wants. … Are we willing to let the Lord lead us into further development experiences? Or do we shrink back? The things which enlarge the soul inevitably involve stretching. </a:t>
            </a:r>
          </a:p>
          <a:p>
            <a:pPr marL="0" marR="0" algn="just">
              <a:lnSpc>
                <a:spcPct val="107000"/>
              </a:lnSpc>
              <a:spcBef>
                <a:spcPts val="0"/>
              </a:spcBef>
              <a:spcAft>
                <a:spcPts val="800"/>
              </a:spcAft>
            </a:pP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have a balanced contentment. They strike a balance between being too content and wishing for a more important role… </a:t>
            </a:r>
          </a:p>
          <a:p>
            <a:pPr marL="0" marR="0" algn="just">
              <a:lnSpc>
                <a:spcPct val="107000"/>
              </a:lnSpc>
              <a:spcBef>
                <a:spcPts val="0"/>
              </a:spcBef>
              <a:spcAft>
                <a:spcPts val="800"/>
              </a:spcAft>
            </a:pP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truly pray. Their prayers are sincere… The true believer’s prayers, at least some of the time, are inspired. </a:t>
            </a:r>
          </a:p>
          <a:p>
            <a:pPr marL="0" marR="0" algn="just">
              <a:lnSpc>
                <a:spcPct val="107000"/>
              </a:lnSpc>
              <a:spcBef>
                <a:spcPts val="0"/>
              </a:spcBef>
              <a:spcAft>
                <a:spcPts val="800"/>
              </a:spcAft>
            </a:pP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have both right conduct and right reasons for that conduct. They are so secure in their relationship with the Lord that their goodness would continue even if nobody were watching… </a:t>
            </a:r>
          </a:p>
          <a:p>
            <a:pPr marL="0" marR="0" algn="just">
              <a:lnSpc>
                <a:spcPct val="107000"/>
              </a:lnSpc>
              <a:spcBef>
                <a:spcPts val="0"/>
              </a:spcBef>
              <a:spcAft>
                <a:spcPts val="800"/>
              </a:spcAft>
            </a:pP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rejoice in the success of others… They don’t regard colleagues as competitors. </a:t>
            </a:r>
          </a:p>
          <a:p>
            <a:pPr marL="0" marR="0" algn="just">
              <a:lnSpc>
                <a:spcPct val="107000"/>
              </a:lnSpc>
              <a:spcBef>
                <a:spcPts val="0"/>
              </a:spcBef>
              <a:spcAft>
                <a:spcPts val="800"/>
              </a:spcAft>
            </a:pP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remember that forgetting is part of forgiving. They follow the Lord’s example: ‘</a:t>
            </a:r>
            <a:r>
              <a:rPr lang="en-US" sz="1600" i="1" dirty="0">
                <a:effectLst/>
                <a:ea typeface="Calibri" panose="020F0502020204030204" pitchFamily="34" charset="0"/>
                <a:cs typeface="Times New Roman" panose="02020603050405020304" pitchFamily="18" charset="0"/>
              </a:rPr>
              <a:t>I [will] remember [their sins] no more’</a:t>
            </a:r>
            <a:r>
              <a:rPr lang="en-US" sz="1600" dirty="0">
                <a:effectLst/>
                <a:ea typeface="Calibri" panose="020F0502020204030204" pitchFamily="34" charset="0"/>
                <a:cs typeface="Times New Roman" panose="02020603050405020304" pitchFamily="18" charset="0"/>
              </a:rPr>
              <a:t> (D&amp;C 58:42)…. </a:t>
            </a:r>
          </a:p>
          <a:p>
            <a:pPr marL="0" marR="0" algn="just">
              <a:lnSpc>
                <a:spcPct val="107000"/>
              </a:lnSpc>
              <a:spcBef>
                <a:spcPts val="0"/>
              </a:spcBef>
              <a:spcAft>
                <a:spcPts val="800"/>
              </a:spcAft>
            </a:pP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are innocent as to sin, but not naïve. They are kind, but candid. They love their fellowmen… </a:t>
            </a:r>
          </a:p>
          <a:p>
            <a:pPr marL="0" marR="0" algn="just">
              <a:lnSpc>
                <a:spcPct val="107000"/>
              </a:lnSpc>
              <a:spcBef>
                <a:spcPts val="0"/>
              </a:spcBef>
              <a:spcAft>
                <a:spcPts val="800"/>
              </a:spcAft>
            </a:pPr>
            <a:r>
              <a:rPr lang="en-US" sz="1600" b="1" i="1" dirty="0">
                <a:effectLst/>
                <a:ea typeface="Calibri" panose="020F0502020204030204" pitchFamily="34" charset="0"/>
                <a:cs typeface="Times New Roman" panose="02020603050405020304" pitchFamily="18" charset="0"/>
              </a:rPr>
              <a:t>True believers</a:t>
            </a:r>
            <a:r>
              <a:rPr lang="en-US" sz="1600" dirty="0">
                <a:effectLst/>
                <a:ea typeface="Calibri" panose="020F0502020204030204" pitchFamily="34" charset="0"/>
                <a:cs typeface="Times New Roman" panose="02020603050405020304" pitchFamily="18" charset="0"/>
              </a:rPr>
              <a:t> are happy. Instead of a ‘woeful countenance,’ true believers in Christ have a disciplined enthusiasm to work righteousness. They are serious about how they live life but are also of good cheer. </a:t>
            </a:r>
          </a:p>
          <a:p>
            <a:pPr marL="0" marR="0" algn="just">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--Neal A. Maxwell, “True Believers,” New Era, Apr. 1994, 20-24</a:t>
            </a:r>
          </a:p>
        </p:txBody>
      </p:sp>
    </p:spTree>
    <p:extLst>
      <p:ext uri="{BB962C8B-B14F-4D97-AF65-F5344CB8AC3E}">
        <p14:creationId xmlns:p14="http://schemas.microsoft.com/office/powerpoint/2010/main" val="2930760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7EC2D9-B084-3D51-4330-7F0E2824AB3D}"/>
              </a:ext>
            </a:extLst>
          </p:cNvPr>
          <p:cNvSpPr txBox="1"/>
          <p:nvPr/>
        </p:nvSpPr>
        <p:spPr>
          <a:xfrm>
            <a:off x="380144" y="462337"/>
            <a:ext cx="5383658" cy="3570208"/>
          </a:xfrm>
          <a:prstGeom prst="rect">
            <a:avLst/>
          </a:prstGeom>
          <a:noFill/>
        </p:spPr>
        <p:txBody>
          <a:bodyPr wrap="square" rtlCol="0">
            <a:spAutoFit/>
          </a:bodyPr>
          <a:lstStyle/>
          <a:p>
            <a:r>
              <a:rPr lang="en-US" sz="2800" dirty="0"/>
              <a:t>Doctrine of Christ Experiment</a:t>
            </a:r>
          </a:p>
          <a:p>
            <a:endParaRPr lang="en-US" dirty="0"/>
          </a:p>
          <a:p>
            <a:r>
              <a:rPr lang="en-US" dirty="0"/>
              <a:t>If you highlight or circle these words: </a:t>
            </a:r>
          </a:p>
          <a:p>
            <a:r>
              <a:rPr lang="en-US" dirty="0"/>
              <a:t>Believe/Faith, </a:t>
            </a:r>
          </a:p>
          <a:p>
            <a:r>
              <a:rPr lang="en-US" dirty="0"/>
              <a:t>Repent/Repentance, </a:t>
            </a:r>
          </a:p>
          <a:p>
            <a:r>
              <a:rPr lang="en-US" dirty="0"/>
              <a:t>Baptism/Water, </a:t>
            </a:r>
          </a:p>
          <a:p>
            <a:r>
              <a:rPr lang="en-US" dirty="0"/>
              <a:t>Holy Ghost/Fire/Spirit</a:t>
            </a:r>
          </a:p>
          <a:p>
            <a:endParaRPr lang="en-US" dirty="0"/>
          </a:p>
          <a:p>
            <a:r>
              <a:rPr lang="en-US" dirty="0"/>
              <a:t>You will most likely find they are clumped together throughout the Book of Mormon. </a:t>
            </a:r>
          </a:p>
          <a:p>
            <a:endParaRPr lang="en-US" dirty="0"/>
          </a:p>
          <a:p>
            <a:r>
              <a:rPr lang="en-US" dirty="0"/>
              <a:t>This is the Doctrine of Christ</a:t>
            </a:r>
          </a:p>
        </p:txBody>
      </p:sp>
      <p:sp>
        <p:nvSpPr>
          <p:cNvPr id="4" name="TextBox 3">
            <a:extLst>
              <a:ext uri="{FF2B5EF4-FFF2-40B4-BE49-F238E27FC236}">
                <a16:creationId xmlns:a16="http://schemas.microsoft.com/office/drawing/2014/main" id="{F4C5F819-BB2D-3C60-4BB4-E4F61B6C5C3A}"/>
              </a:ext>
            </a:extLst>
          </p:cNvPr>
          <p:cNvSpPr txBox="1"/>
          <p:nvPr/>
        </p:nvSpPr>
        <p:spPr>
          <a:xfrm>
            <a:off x="5506948" y="766732"/>
            <a:ext cx="6500116" cy="5324535"/>
          </a:xfrm>
          <a:prstGeom prst="rect">
            <a:avLst/>
          </a:prstGeom>
          <a:noFill/>
        </p:spPr>
        <p:txBody>
          <a:bodyPr wrap="square">
            <a:spAutoFit/>
          </a:bodyPr>
          <a:lstStyle/>
          <a:p>
            <a:pPr algn="l" fontAlgn="base"/>
            <a:r>
              <a:rPr lang="en-US" sz="2000" b="1" i="0" dirty="0">
                <a:solidFill>
                  <a:srgbClr val="000000"/>
                </a:solidFill>
                <a:effectLst/>
                <a:latin typeface="Calibri" panose="020F0502020204030204" pitchFamily="34" charset="0"/>
              </a:rPr>
              <a:t>8 </a:t>
            </a:r>
            <a:r>
              <a:rPr lang="en-US" sz="2000" b="0" i="0" dirty="0">
                <a:solidFill>
                  <a:srgbClr val="000000"/>
                </a:solidFill>
                <a:effectLst/>
                <a:latin typeface="Calibri" panose="020F0502020204030204" pitchFamily="34" charset="0"/>
              </a:rPr>
              <a:t>Therefore </a:t>
            </a:r>
            <a:r>
              <a:rPr lang="en-US" sz="2000" b="0" i="0" dirty="0">
                <a:solidFill>
                  <a:srgbClr val="FF0000"/>
                </a:solidFill>
                <a:effectLst/>
                <a:latin typeface="Calibri" panose="020F0502020204030204" pitchFamily="34" charset="0"/>
              </a:rPr>
              <a:t>repent</a:t>
            </a:r>
            <a:r>
              <a:rPr lang="en-US" sz="2000" b="0" i="0" dirty="0">
                <a:solidFill>
                  <a:srgbClr val="000000"/>
                </a:solidFill>
                <a:effectLst/>
                <a:latin typeface="Calibri" panose="020F0502020204030204" pitchFamily="34" charset="0"/>
              </a:rPr>
              <a:t>, and be baptized in the name of Jesus, and lay hold upon the </a:t>
            </a:r>
            <a:r>
              <a:rPr lang="en-US" sz="2000" dirty="0">
                <a:solidFill>
                  <a:srgbClr val="000000"/>
                </a:solidFill>
                <a:latin typeface="Calibri" panose="020F0502020204030204" pitchFamily="34" charset="0"/>
              </a:rPr>
              <a:t>gospel</a:t>
            </a:r>
            <a:r>
              <a:rPr lang="en-US" sz="2000" b="0" i="0" dirty="0">
                <a:solidFill>
                  <a:srgbClr val="000000"/>
                </a:solidFill>
                <a:effectLst/>
                <a:latin typeface="Calibri" panose="020F0502020204030204" pitchFamily="34" charset="0"/>
              </a:rPr>
              <a:t> of Christ, which shall be set before you, not only in this record but also in the record which shall come unto the Gentiles </a:t>
            </a:r>
            <a:r>
              <a:rPr lang="en-US" sz="2000" dirty="0">
                <a:solidFill>
                  <a:srgbClr val="000000"/>
                </a:solidFill>
                <a:latin typeface="Calibri" panose="020F0502020204030204" pitchFamily="34" charset="0"/>
              </a:rPr>
              <a:t>from</a:t>
            </a:r>
            <a:r>
              <a:rPr lang="en-US" sz="2000" b="0" i="0" dirty="0">
                <a:solidFill>
                  <a:srgbClr val="000000"/>
                </a:solidFill>
                <a:effectLst/>
                <a:latin typeface="Calibri" panose="020F0502020204030204" pitchFamily="34" charset="0"/>
              </a:rPr>
              <a:t> the Jews, which record shall come from the Gentiles </a:t>
            </a:r>
            <a:r>
              <a:rPr lang="en-US" sz="2000" dirty="0">
                <a:solidFill>
                  <a:srgbClr val="000000"/>
                </a:solidFill>
                <a:latin typeface="Calibri" panose="020F0502020204030204" pitchFamily="34" charset="0"/>
              </a:rPr>
              <a:t>unto</a:t>
            </a:r>
            <a:r>
              <a:rPr lang="en-US" sz="2000" b="0" i="0" dirty="0">
                <a:solidFill>
                  <a:srgbClr val="000000"/>
                </a:solidFill>
                <a:effectLst/>
                <a:latin typeface="Calibri" panose="020F0502020204030204" pitchFamily="34" charset="0"/>
              </a:rPr>
              <a:t> you.</a:t>
            </a:r>
          </a:p>
          <a:p>
            <a:pPr algn="l" fontAlgn="base"/>
            <a:r>
              <a:rPr lang="en-US" sz="2000" b="1" i="0" dirty="0">
                <a:solidFill>
                  <a:srgbClr val="000000"/>
                </a:solidFill>
                <a:effectLst/>
                <a:latin typeface="Calibri" panose="020F0502020204030204" pitchFamily="34" charset="0"/>
              </a:rPr>
              <a:t>9 </a:t>
            </a:r>
            <a:r>
              <a:rPr lang="en-US" sz="2000" b="0" i="0" dirty="0">
                <a:solidFill>
                  <a:srgbClr val="000000"/>
                </a:solidFill>
                <a:effectLst/>
                <a:latin typeface="Calibri" panose="020F0502020204030204" pitchFamily="34" charset="0"/>
              </a:rPr>
              <a:t>For behold, </a:t>
            </a:r>
            <a:r>
              <a:rPr lang="en-US" sz="2000" dirty="0">
                <a:solidFill>
                  <a:srgbClr val="000000"/>
                </a:solidFill>
                <a:latin typeface="Calibri" panose="020F0502020204030204" pitchFamily="34" charset="0"/>
              </a:rPr>
              <a:t>this</a:t>
            </a:r>
            <a:r>
              <a:rPr lang="en-US" sz="2000" b="0" i="0" dirty="0">
                <a:solidFill>
                  <a:srgbClr val="000000"/>
                </a:solidFill>
                <a:effectLst/>
                <a:latin typeface="Calibri" panose="020F0502020204030204" pitchFamily="34" charset="0"/>
              </a:rPr>
              <a:t> is </a:t>
            </a:r>
            <a:r>
              <a:rPr lang="en-US" sz="2000" dirty="0">
                <a:solidFill>
                  <a:srgbClr val="000000"/>
                </a:solidFill>
                <a:latin typeface="Calibri" panose="020F0502020204030204" pitchFamily="34" charset="0"/>
              </a:rPr>
              <a:t>written</a:t>
            </a:r>
            <a:r>
              <a:rPr lang="en-US" sz="2000" b="0" i="0" dirty="0">
                <a:solidFill>
                  <a:srgbClr val="000000"/>
                </a:solidFill>
                <a:effectLst/>
                <a:latin typeface="Calibri" panose="020F0502020204030204" pitchFamily="34" charset="0"/>
              </a:rPr>
              <a:t> for the intent that ye may</a:t>
            </a:r>
            <a:r>
              <a:rPr lang="en-US" sz="2000" b="0" i="0" dirty="0">
                <a:solidFill>
                  <a:srgbClr val="FF0000"/>
                </a:solidFill>
                <a:effectLst/>
                <a:latin typeface="Calibri" panose="020F0502020204030204" pitchFamily="34" charset="0"/>
              </a:rPr>
              <a:t> </a:t>
            </a:r>
            <a:r>
              <a:rPr lang="en-US" sz="2000" dirty="0">
                <a:solidFill>
                  <a:srgbClr val="FF0000"/>
                </a:solidFill>
                <a:latin typeface="Calibri" panose="020F0502020204030204" pitchFamily="34" charset="0"/>
              </a:rPr>
              <a:t>believe</a:t>
            </a:r>
            <a:r>
              <a:rPr lang="en-US" sz="2000" b="0" i="0" dirty="0">
                <a:solidFill>
                  <a:srgbClr val="FF0000"/>
                </a:solidFill>
                <a:effectLst/>
                <a:latin typeface="Calibri" panose="020F0502020204030204" pitchFamily="34" charset="0"/>
              </a:rPr>
              <a:t> </a:t>
            </a:r>
            <a:r>
              <a:rPr lang="en-US" sz="2000" b="0" i="0" dirty="0">
                <a:solidFill>
                  <a:srgbClr val="000000"/>
                </a:solidFill>
                <a:effectLst/>
                <a:latin typeface="Calibri" panose="020F0502020204030204" pitchFamily="34" charset="0"/>
              </a:rPr>
              <a:t>that; and if </a:t>
            </a:r>
            <a:r>
              <a:rPr lang="en-US" sz="2000" dirty="0">
                <a:solidFill>
                  <a:srgbClr val="000000"/>
                </a:solidFill>
                <a:latin typeface="Calibri" panose="020F0502020204030204" pitchFamily="34" charset="0"/>
              </a:rPr>
              <a:t>ye</a:t>
            </a:r>
            <a:r>
              <a:rPr lang="en-US" sz="2000" b="0" i="0" dirty="0">
                <a:solidFill>
                  <a:srgbClr val="FF0000"/>
                </a:solidFill>
                <a:effectLst/>
                <a:latin typeface="Calibri" panose="020F0502020204030204" pitchFamily="34" charset="0"/>
              </a:rPr>
              <a:t> believe </a:t>
            </a:r>
            <a:r>
              <a:rPr lang="en-US" sz="2000" b="0" i="0" dirty="0">
                <a:solidFill>
                  <a:srgbClr val="000000"/>
                </a:solidFill>
                <a:effectLst/>
                <a:latin typeface="Calibri" panose="020F0502020204030204" pitchFamily="34" charset="0"/>
              </a:rPr>
              <a:t>that ye will believe this also; and if ye </a:t>
            </a:r>
            <a:r>
              <a:rPr lang="en-US" sz="2000" b="0" i="0" dirty="0">
                <a:solidFill>
                  <a:srgbClr val="FF0000"/>
                </a:solidFill>
                <a:effectLst/>
                <a:latin typeface="Calibri" panose="020F0502020204030204" pitchFamily="34" charset="0"/>
              </a:rPr>
              <a:t>believe</a:t>
            </a:r>
            <a:r>
              <a:rPr lang="en-US" sz="2000" b="0" i="0" dirty="0">
                <a:solidFill>
                  <a:srgbClr val="000000"/>
                </a:solidFill>
                <a:effectLst/>
                <a:latin typeface="Calibri" panose="020F0502020204030204" pitchFamily="34" charset="0"/>
              </a:rPr>
              <a:t> this ye will know concerning your fathers, and also the marvelous works which were wrought by the power of God among them.</a:t>
            </a:r>
          </a:p>
          <a:p>
            <a:pPr algn="l" fontAlgn="base"/>
            <a:r>
              <a:rPr lang="en-US" sz="2000" b="1" i="0" dirty="0">
                <a:solidFill>
                  <a:srgbClr val="000000"/>
                </a:solidFill>
                <a:effectLst/>
                <a:latin typeface="Calibri" panose="020F0502020204030204" pitchFamily="34" charset="0"/>
              </a:rPr>
              <a:t>10 </a:t>
            </a:r>
            <a:r>
              <a:rPr lang="en-US" sz="2000" b="0" i="0" dirty="0">
                <a:solidFill>
                  <a:srgbClr val="000000"/>
                </a:solidFill>
                <a:effectLst/>
                <a:latin typeface="Calibri" panose="020F0502020204030204" pitchFamily="34" charset="0"/>
              </a:rPr>
              <a:t>And ye will also know that ye are a </a:t>
            </a:r>
            <a:r>
              <a:rPr lang="en-US" sz="2000" dirty="0">
                <a:solidFill>
                  <a:srgbClr val="000000"/>
                </a:solidFill>
                <a:latin typeface="Calibri" panose="020F0502020204030204" pitchFamily="34" charset="0"/>
              </a:rPr>
              <a:t>remnant</a:t>
            </a:r>
            <a:r>
              <a:rPr lang="en-US" sz="2000" b="0" i="0" dirty="0">
                <a:solidFill>
                  <a:srgbClr val="000000"/>
                </a:solidFill>
                <a:effectLst/>
                <a:latin typeface="Calibri" panose="020F0502020204030204" pitchFamily="34" charset="0"/>
              </a:rPr>
              <a:t> of the seed of Jacob; therefore ye are numbered among the people of the first covenant; and if it so be that ye </a:t>
            </a:r>
            <a:r>
              <a:rPr lang="en-US" sz="2000" b="0" i="0" dirty="0">
                <a:solidFill>
                  <a:srgbClr val="FF0000"/>
                </a:solidFill>
                <a:effectLst/>
                <a:latin typeface="Calibri" panose="020F0502020204030204" pitchFamily="34" charset="0"/>
              </a:rPr>
              <a:t>believe</a:t>
            </a:r>
            <a:r>
              <a:rPr lang="en-US" sz="2000" b="0" i="0" dirty="0">
                <a:solidFill>
                  <a:srgbClr val="000000"/>
                </a:solidFill>
                <a:effectLst/>
                <a:latin typeface="Calibri" panose="020F0502020204030204" pitchFamily="34" charset="0"/>
              </a:rPr>
              <a:t> in Christ, and are </a:t>
            </a:r>
            <a:r>
              <a:rPr lang="en-US" sz="2000" b="0" i="0" dirty="0">
                <a:solidFill>
                  <a:srgbClr val="FF0000"/>
                </a:solidFill>
                <a:effectLst/>
                <a:latin typeface="Calibri" panose="020F0502020204030204" pitchFamily="34" charset="0"/>
              </a:rPr>
              <a:t>baptized</a:t>
            </a:r>
            <a:r>
              <a:rPr lang="en-US" sz="2000" b="0" i="0" dirty="0">
                <a:solidFill>
                  <a:srgbClr val="000000"/>
                </a:solidFill>
                <a:effectLst/>
                <a:latin typeface="Calibri" panose="020F0502020204030204" pitchFamily="34" charset="0"/>
              </a:rPr>
              <a:t>, first </a:t>
            </a:r>
            <a:r>
              <a:rPr lang="en-US" sz="2000" dirty="0">
                <a:solidFill>
                  <a:srgbClr val="000000"/>
                </a:solidFill>
                <a:latin typeface="Calibri" panose="020F0502020204030204" pitchFamily="34" charset="0"/>
              </a:rPr>
              <a:t>with water</a:t>
            </a:r>
            <a:r>
              <a:rPr lang="en-US" sz="2000" b="0" i="0" dirty="0">
                <a:solidFill>
                  <a:srgbClr val="000000"/>
                </a:solidFill>
                <a:effectLst/>
                <a:latin typeface="Calibri" panose="020F0502020204030204" pitchFamily="34" charset="0"/>
              </a:rPr>
              <a:t>, then with </a:t>
            </a:r>
            <a:r>
              <a:rPr lang="en-US" sz="2000" b="0" i="0" dirty="0">
                <a:solidFill>
                  <a:srgbClr val="FF0000"/>
                </a:solidFill>
                <a:effectLst/>
                <a:latin typeface="Calibri" panose="020F0502020204030204" pitchFamily="34" charset="0"/>
              </a:rPr>
              <a:t>fire and with the Holy Ghost,</a:t>
            </a:r>
            <a:r>
              <a:rPr lang="en-US" sz="2000" b="0" i="0" dirty="0">
                <a:solidFill>
                  <a:srgbClr val="000000"/>
                </a:solidFill>
                <a:effectLst/>
                <a:latin typeface="Calibri" panose="020F0502020204030204" pitchFamily="34" charset="0"/>
              </a:rPr>
              <a:t> following the </a:t>
            </a:r>
            <a:r>
              <a:rPr lang="en-US" sz="2000" dirty="0">
                <a:solidFill>
                  <a:srgbClr val="000000"/>
                </a:solidFill>
                <a:latin typeface="Calibri" panose="020F0502020204030204" pitchFamily="34" charset="0"/>
              </a:rPr>
              <a:t>example</a:t>
            </a:r>
            <a:r>
              <a:rPr lang="en-US" sz="2000" b="0" i="0" dirty="0">
                <a:solidFill>
                  <a:srgbClr val="000000"/>
                </a:solidFill>
                <a:effectLst/>
                <a:latin typeface="Calibri" panose="020F0502020204030204" pitchFamily="34" charset="0"/>
              </a:rPr>
              <a:t> of our Savior, according to that which he hath commanded us, it shall be well with you in the day of judgment. Amen.</a:t>
            </a:r>
          </a:p>
        </p:txBody>
      </p:sp>
      <p:sp>
        <p:nvSpPr>
          <p:cNvPr id="5" name="TextBox 4">
            <a:extLst>
              <a:ext uri="{FF2B5EF4-FFF2-40B4-BE49-F238E27FC236}">
                <a16:creationId xmlns:a16="http://schemas.microsoft.com/office/drawing/2014/main" id="{9E2F7EB8-AC9E-A8BF-1917-A97E44BD19D2}"/>
              </a:ext>
            </a:extLst>
          </p:cNvPr>
          <p:cNvSpPr txBox="1"/>
          <p:nvPr/>
        </p:nvSpPr>
        <p:spPr>
          <a:xfrm>
            <a:off x="6174769" y="169949"/>
            <a:ext cx="4715838" cy="584775"/>
          </a:xfrm>
          <a:prstGeom prst="rect">
            <a:avLst/>
          </a:prstGeom>
          <a:noFill/>
        </p:spPr>
        <p:txBody>
          <a:bodyPr wrap="square" rtlCol="0">
            <a:spAutoFit/>
          </a:bodyPr>
          <a:lstStyle/>
          <a:p>
            <a:r>
              <a:rPr lang="en-US" sz="3200" dirty="0">
                <a:latin typeface="Calibri" panose="020F0502020204030204" pitchFamily="34" charset="0"/>
              </a:rPr>
              <a:t>Example: Mormon 7:8-10</a:t>
            </a:r>
          </a:p>
        </p:txBody>
      </p:sp>
    </p:spTree>
    <p:extLst>
      <p:ext uri="{BB962C8B-B14F-4D97-AF65-F5344CB8AC3E}">
        <p14:creationId xmlns:p14="http://schemas.microsoft.com/office/powerpoint/2010/main" val="3700882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BBE2A3-389F-4CC1-1399-6F904F6FA595}"/>
              </a:ext>
            </a:extLst>
          </p:cNvPr>
          <p:cNvGrpSpPr/>
          <p:nvPr/>
        </p:nvGrpSpPr>
        <p:grpSpPr>
          <a:xfrm>
            <a:off x="-73892" y="-138547"/>
            <a:ext cx="12265892" cy="6996547"/>
            <a:chOff x="-73892" y="-138547"/>
            <a:chExt cx="12265892" cy="6996547"/>
          </a:xfrm>
        </p:grpSpPr>
        <p:pic>
          <p:nvPicPr>
            <p:cNvPr id="41" name="Picture 40">
              <a:extLst>
                <a:ext uri="{FF2B5EF4-FFF2-40B4-BE49-F238E27FC236}">
                  <a16:creationId xmlns:a16="http://schemas.microsoft.com/office/drawing/2014/main" id="{DEF75A13-A11E-4417-967B-759A478F0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C727DE9-26DB-AEFB-6EA5-7AD68B771E13}"/>
                </a:ext>
              </a:extLst>
            </p:cNvPr>
            <p:cNvPicPr>
              <a:picLocks noChangeAspect="1"/>
            </p:cNvPicPr>
            <p:nvPr/>
          </p:nvPicPr>
          <p:blipFill rotWithShape="1">
            <a:blip r:embed="rId2">
              <a:extLst>
                <a:ext uri="{28A0092B-C50C-407E-A947-70E740481C1C}">
                  <a14:useLocalDpi xmlns:a14="http://schemas.microsoft.com/office/drawing/2010/main" val="0"/>
                </a:ext>
              </a:extLst>
            </a:blip>
            <a:srcRect l="22083" t="8283" r="59356" b="56431"/>
            <a:stretch/>
          </p:blipFill>
          <p:spPr>
            <a:xfrm rot="10800000">
              <a:off x="-73892" y="-138547"/>
              <a:ext cx="2826327" cy="3022440"/>
            </a:xfrm>
            <a:prstGeom prst="ellipse">
              <a:avLst/>
            </a:prstGeom>
            <a:ln>
              <a:noFill/>
            </a:ln>
            <a:effectLst>
              <a:softEdge rad="112500"/>
            </a:effectLst>
          </p:spPr>
        </p:pic>
      </p:grpSp>
    </p:spTree>
    <p:extLst>
      <p:ext uri="{BB962C8B-B14F-4D97-AF65-F5344CB8AC3E}">
        <p14:creationId xmlns:p14="http://schemas.microsoft.com/office/powerpoint/2010/main" val="3441165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374D06C6-D581-465A-B398-55A978A970F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3" name="TextBox 2"/>
          <p:cNvSpPr txBox="1"/>
          <p:nvPr/>
        </p:nvSpPr>
        <p:spPr>
          <a:xfrm>
            <a:off x="108195" y="6393780"/>
            <a:ext cx="3810000" cy="369332"/>
          </a:xfrm>
          <a:prstGeom prst="rect">
            <a:avLst/>
          </a:prstGeom>
          <a:noFill/>
        </p:spPr>
        <p:txBody>
          <a:bodyPr wrap="square" rtlCol="0">
            <a:spAutoFit/>
          </a:bodyPr>
          <a:lstStyle/>
          <a:p>
            <a:r>
              <a:rPr lang="en-US" dirty="0">
                <a:solidFill>
                  <a:schemeClr val="bg1"/>
                </a:solidFill>
              </a:rPr>
              <a:t>Mormon 8</a:t>
            </a:r>
          </a:p>
        </p:txBody>
      </p:sp>
      <p:sp>
        <p:nvSpPr>
          <p:cNvPr id="4" name="TextBox 3"/>
          <p:cNvSpPr txBox="1"/>
          <p:nvPr/>
        </p:nvSpPr>
        <p:spPr>
          <a:xfrm>
            <a:off x="1524000" y="152401"/>
            <a:ext cx="9296400" cy="646331"/>
          </a:xfrm>
          <a:prstGeom prst="rect">
            <a:avLst/>
          </a:prstGeom>
          <a:noFill/>
        </p:spPr>
        <p:txBody>
          <a:bodyPr wrap="square" rtlCol="0">
            <a:spAutoFit/>
          </a:bodyPr>
          <a:lstStyle/>
          <a:p>
            <a:pPr algn="ctr"/>
            <a:r>
              <a:rPr lang="en-US" sz="3600" dirty="0">
                <a:solidFill>
                  <a:schemeClr val="bg1"/>
                </a:solidFill>
                <a:latin typeface="Colonna MT" panose="04020805060202030203" pitchFamily="82" charset="0"/>
              </a:rPr>
              <a:t>Moroni Remains Alone</a:t>
            </a:r>
          </a:p>
        </p:txBody>
      </p:sp>
      <p:sp>
        <p:nvSpPr>
          <p:cNvPr id="5" name="TextBox 4"/>
          <p:cNvSpPr txBox="1"/>
          <p:nvPr/>
        </p:nvSpPr>
        <p:spPr>
          <a:xfrm>
            <a:off x="212868" y="1229614"/>
            <a:ext cx="2209800" cy="923330"/>
          </a:xfrm>
          <a:prstGeom prst="rect">
            <a:avLst/>
          </a:prstGeom>
          <a:noFill/>
        </p:spPr>
        <p:txBody>
          <a:bodyPr wrap="square" rtlCol="0">
            <a:spAutoFit/>
          </a:bodyPr>
          <a:lstStyle/>
          <a:p>
            <a:r>
              <a:rPr lang="en-US" dirty="0">
                <a:solidFill>
                  <a:schemeClr val="bg1"/>
                </a:solidFill>
              </a:rPr>
              <a:t>Alone to witness and write the destruction of his people</a:t>
            </a:r>
          </a:p>
        </p:txBody>
      </p:sp>
      <p:sp>
        <p:nvSpPr>
          <p:cNvPr id="19" name="TextBox 18"/>
          <p:cNvSpPr txBox="1"/>
          <p:nvPr/>
        </p:nvSpPr>
        <p:spPr>
          <a:xfrm>
            <a:off x="3594542" y="934641"/>
            <a:ext cx="5506495" cy="2031325"/>
          </a:xfrm>
          <a:prstGeom prst="rect">
            <a:avLst/>
          </a:prstGeom>
          <a:noFill/>
        </p:spPr>
        <p:txBody>
          <a:bodyPr wrap="square" rtlCol="0">
            <a:spAutoFit/>
          </a:bodyPr>
          <a:lstStyle/>
          <a:p>
            <a:r>
              <a:rPr lang="en-US" dirty="0">
                <a:solidFill>
                  <a:schemeClr val="bg1"/>
                </a:solidFill>
              </a:rPr>
              <a:t>He knew that his words would come forth in the last days that give a special meaning to the Lamanites of our day, whom he called “the remnant of this people who are spared,…”</a:t>
            </a:r>
          </a:p>
          <a:p>
            <a:endParaRPr lang="en-US" dirty="0">
              <a:solidFill>
                <a:schemeClr val="bg1"/>
              </a:solidFill>
            </a:endParaRPr>
          </a:p>
          <a:p>
            <a:r>
              <a:rPr lang="en-US" dirty="0">
                <a:solidFill>
                  <a:schemeClr val="bg1"/>
                </a:solidFill>
              </a:rPr>
              <a:t>The Lamanites of today are descendants of great Book of Mormon leaders. Therefore, they are the house of Israel.</a:t>
            </a:r>
          </a:p>
        </p:txBody>
      </p:sp>
      <p:grpSp>
        <p:nvGrpSpPr>
          <p:cNvPr id="54" name="Group 53"/>
          <p:cNvGrpSpPr/>
          <p:nvPr/>
        </p:nvGrpSpPr>
        <p:grpSpPr>
          <a:xfrm>
            <a:off x="1524000" y="3505200"/>
            <a:ext cx="9220200" cy="3048000"/>
            <a:chOff x="0" y="3505200"/>
            <a:chExt cx="9220200" cy="3048000"/>
          </a:xfrm>
        </p:grpSpPr>
        <p:sp>
          <p:nvSpPr>
            <p:cNvPr id="53" name="Rectangle 52"/>
            <p:cNvSpPr/>
            <p:nvPr/>
          </p:nvSpPr>
          <p:spPr>
            <a:xfrm>
              <a:off x="0" y="3505200"/>
              <a:ext cx="9144000" cy="304800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0" y="3581400"/>
              <a:ext cx="9220200" cy="2943999"/>
              <a:chOff x="0" y="1447800"/>
              <a:chExt cx="9220200" cy="2943999"/>
            </a:xfrm>
          </p:grpSpPr>
          <p:cxnSp>
            <p:nvCxnSpPr>
              <p:cNvPr id="21" name="Straight Connector 20"/>
              <p:cNvCxnSpPr/>
              <p:nvPr/>
            </p:nvCxnSpPr>
            <p:spPr>
              <a:xfrm>
                <a:off x="0" y="2514600"/>
                <a:ext cx="9144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19"/>
              <p:cNvGrpSpPr/>
              <p:nvPr/>
            </p:nvGrpSpPr>
            <p:grpSpPr>
              <a:xfrm>
                <a:off x="883023" y="1837764"/>
                <a:ext cx="748554" cy="1349190"/>
                <a:chOff x="883023" y="1837764"/>
                <a:chExt cx="748554" cy="1349190"/>
              </a:xfrm>
            </p:grpSpPr>
            <p:cxnSp>
              <p:nvCxnSpPr>
                <p:cNvPr id="51" name="Straight Connector 3"/>
                <p:cNvCxnSpPr/>
                <p:nvPr/>
              </p:nvCxnSpPr>
              <p:spPr>
                <a:xfrm flipV="1">
                  <a:off x="883024" y="1837764"/>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883023" y="2501152"/>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13"/>
              <p:cNvGrpSpPr/>
              <p:nvPr/>
            </p:nvGrpSpPr>
            <p:grpSpPr>
              <a:xfrm>
                <a:off x="1869141" y="1846728"/>
                <a:ext cx="748554" cy="1349190"/>
                <a:chOff x="1035423" y="1990164"/>
                <a:chExt cx="748554" cy="1349190"/>
              </a:xfrm>
            </p:grpSpPr>
            <p:cxnSp>
              <p:nvCxnSpPr>
                <p:cNvPr id="49" name="Straight Connector 48"/>
                <p:cNvCxnSpPr/>
                <p:nvPr/>
              </p:nvCxnSpPr>
              <p:spPr>
                <a:xfrm flipH="1" flipV="1">
                  <a:off x="1035424" y="1990164"/>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035423" y="2653552"/>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2514600" y="2514600"/>
                <a:ext cx="3810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0"/>
              <p:cNvGrpSpPr/>
              <p:nvPr/>
            </p:nvGrpSpPr>
            <p:grpSpPr>
              <a:xfrm>
                <a:off x="6257364" y="1846729"/>
                <a:ext cx="748554" cy="1349190"/>
                <a:chOff x="883023" y="1837764"/>
                <a:chExt cx="748554" cy="1349190"/>
              </a:xfrm>
            </p:grpSpPr>
            <p:cxnSp>
              <p:nvCxnSpPr>
                <p:cNvPr id="47" name="Straight Connector 46"/>
                <p:cNvCxnSpPr/>
                <p:nvPr/>
              </p:nvCxnSpPr>
              <p:spPr>
                <a:xfrm flipV="1">
                  <a:off x="883024" y="1837764"/>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883023" y="2501152"/>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6979024" y="3173506"/>
                <a:ext cx="9906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956612" y="1855694"/>
                <a:ext cx="2196353" cy="896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90800" y="1524000"/>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48400" y="2514600"/>
                <a:ext cx="26894" cy="1582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951694" y="2743200"/>
                <a:ext cx="13448" cy="10847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0" y="2209800"/>
                <a:ext cx="838200" cy="369332"/>
              </a:xfrm>
              <a:prstGeom prst="rect">
                <a:avLst/>
              </a:prstGeom>
              <a:noFill/>
            </p:spPr>
            <p:txBody>
              <a:bodyPr wrap="square" rtlCol="0">
                <a:spAutoFit/>
              </a:bodyPr>
              <a:lstStyle/>
              <a:p>
                <a:r>
                  <a:rPr lang="en-US" dirty="0"/>
                  <a:t>Lehi</a:t>
                </a:r>
              </a:p>
            </p:txBody>
          </p:sp>
          <p:sp>
            <p:nvSpPr>
              <p:cNvPr id="32" name="TextBox 31"/>
              <p:cNvSpPr txBox="1"/>
              <p:nvPr/>
            </p:nvSpPr>
            <p:spPr>
              <a:xfrm>
                <a:off x="0" y="2590800"/>
                <a:ext cx="838200" cy="646331"/>
              </a:xfrm>
              <a:prstGeom prst="rect">
                <a:avLst/>
              </a:prstGeom>
              <a:noFill/>
            </p:spPr>
            <p:txBody>
              <a:bodyPr wrap="square" rtlCol="0">
                <a:spAutoFit/>
              </a:bodyPr>
              <a:lstStyle/>
              <a:p>
                <a:r>
                  <a:rPr lang="en-US" sz="1200" dirty="0"/>
                  <a:t>Of the House of Israel</a:t>
                </a:r>
              </a:p>
            </p:txBody>
          </p:sp>
          <p:sp>
            <p:nvSpPr>
              <p:cNvPr id="33" name="TextBox 32"/>
              <p:cNvSpPr txBox="1"/>
              <p:nvPr/>
            </p:nvSpPr>
            <p:spPr>
              <a:xfrm>
                <a:off x="1295400" y="1447800"/>
                <a:ext cx="1219200" cy="369332"/>
              </a:xfrm>
              <a:prstGeom prst="rect">
                <a:avLst/>
              </a:prstGeom>
              <a:noFill/>
            </p:spPr>
            <p:txBody>
              <a:bodyPr wrap="square" rtlCol="0">
                <a:spAutoFit/>
              </a:bodyPr>
              <a:lstStyle/>
              <a:p>
                <a:r>
                  <a:rPr lang="en-US" dirty="0"/>
                  <a:t>Lamanites</a:t>
                </a:r>
              </a:p>
            </p:txBody>
          </p:sp>
          <p:sp>
            <p:nvSpPr>
              <p:cNvPr id="34" name="TextBox 33"/>
              <p:cNvSpPr txBox="1"/>
              <p:nvPr/>
            </p:nvSpPr>
            <p:spPr>
              <a:xfrm>
                <a:off x="1295400" y="3200400"/>
                <a:ext cx="1371600" cy="369332"/>
              </a:xfrm>
              <a:prstGeom prst="rect">
                <a:avLst/>
              </a:prstGeom>
              <a:noFill/>
            </p:spPr>
            <p:txBody>
              <a:bodyPr wrap="square" rtlCol="0">
                <a:spAutoFit/>
              </a:bodyPr>
              <a:lstStyle/>
              <a:p>
                <a:r>
                  <a:rPr lang="en-US" dirty="0"/>
                  <a:t>Nephites</a:t>
                </a:r>
              </a:p>
            </p:txBody>
          </p:sp>
          <p:sp>
            <p:nvSpPr>
              <p:cNvPr id="35" name="TextBox 34"/>
              <p:cNvSpPr txBox="1"/>
              <p:nvPr/>
            </p:nvSpPr>
            <p:spPr>
              <a:xfrm>
                <a:off x="2590800" y="1676400"/>
                <a:ext cx="2667000" cy="276999"/>
              </a:xfrm>
              <a:prstGeom prst="rect">
                <a:avLst/>
              </a:prstGeom>
              <a:noFill/>
            </p:spPr>
            <p:txBody>
              <a:bodyPr wrap="square" rtlCol="0">
                <a:spAutoFit/>
              </a:bodyPr>
              <a:lstStyle/>
              <a:p>
                <a:r>
                  <a:rPr lang="en-US" sz="1200" dirty="0"/>
                  <a:t>The Lord visited the American continent</a:t>
                </a:r>
              </a:p>
            </p:txBody>
          </p:sp>
          <p:sp>
            <p:nvSpPr>
              <p:cNvPr id="36" name="TextBox 35"/>
              <p:cNvSpPr txBox="1"/>
              <p:nvPr/>
            </p:nvSpPr>
            <p:spPr>
              <a:xfrm>
                <a:off x="2590800" y="2971800"/>
                <a:ext cx="2667000" cy="646331"/>
              </a:xfrm>
              <a:prstGeom prst="rect">
                <a:avLst/>
              </a:prstGeom>
              <a:noFill/>
            </p:spPr>
            <p:txBody>
              <a:bodyPr wrap="square" rtlCol="0">
                <a:spAutoFit/>
              </a:bodyPr>
              <a:lstStyle/>
              <a:p>
                <a:r>
                  <a:rPr lang="en-US" sz="1200" dirty="0"/>
                  <a:t>No Lamanites or Nephites; all were called children of Christ</a:t>
                </a:r>
              </a:p>
              <a:p>
                <a:r>
                  <a:rPr lang="en-US" sz="1200" dirty="0"/>
                  <a:t>(4 Nephi 1:17)</a:t>
                </a:r>
              </a:p>
            </p:txBody>
          </p:sp>
          <p:sp>
            <p:nvSpPr>
              <p:cNvPr id="37" name="TextBox 36"/>
              <p:cNvSpPr txBox="1"/>
              <p:nvPr/>
            </p:nvSpPr>
            <p:spPr>
              <a:xfrm>
                <a:off x="2286000" y="3581400"/>
                <a:ext cx="609600" cy="276999"/>
              </a:xfrm>
              <a:prstGeom prst="rect">
                <a:avLst/>
              </a:prstGeom>
              <a:noFill/>
            </p:spPr>
            <p:txBody>
              <a:bodyPr wrap="square" rtlCol="0">
                <a:spAutoFit/>
              </a:bodyPr>
              <a:lstStyle/>
              <a:p>
                <a:r>
                  <a:rPr lang="en-US" sz="1200" b="1" dirty="0"/>
                  <a:t>AD 34</a:t>
                </a:r>
              </a:p>
            </p:txBody>
          </p:sp>
          <p:sp>
            <p:nvSpPr>
              <p:cNvPr id="38" name="TextBox 37"/>
              <p:cNvSpPr txBox="1"/>
              <p:nvPr/>
            </p:nvSpPr>
            <p:spPr>
              <a:xfrm>
                <a:off x="3581400" y="2514600"/>
                <a:ext cx="2667000" cy="276999"/>
              </a:xfrm>
              <a:prstGeom prst="rect">
                <a:avLst/>
              </a:prstGeom>
              <a:noFill/>
            </p:spPr>
            <p:txBody>
              <a:bodyPr wrap="square" rtlCol="0">
                <a:spAutoFit/>
              </a:bodyPr>
              <a:lstStyle/>
              <a:p>
                <a:pPr algn="r"/>
                <a:r>
                  <a:rPr lang="en-US" sz="1200" dirty="0"/>
                  <a:t>Great wickedness begins again</a:t>
                </a:r>
              </a:p>
            </p:txBody>
          </p:sp>
          <p:sp>
            <p:nvSpPr>
              <p:cNvPr id="39" name="TextBox 38"/>
              <p:cNvSpPr txBox="1"/>
              <p:nvPr/>
            </p:nvSpPr>
            <p:spPr>
              <a:xfrm>
                <a:off x="6705600" y="1981200"/>
                <a:ext cx="2438400" cy="646331"/>
              </a:xfrm>
              <a:prstGeom prst="rect">
                <a:avLst/>
              </a:prstGeom>
              <a:noFill/>
            </p:spPr>
            <p:txBody>
              <a:bodyPr wrap="square" rtlCol="0">
                <a:spAutoFit/>
              </a:bodyPr>
              <a:lstStyle/>
              <a:p>
                <a:r>
                  <a:rPr lang="en-US" sz="1200" dirty="0"/>
                  <a:t>   The Lamanites today are descendants of the people who lived after the appearance of Christ</a:t>
                </a:r>
              </a:p>
            </p:txBody>
          </p:sp>
          <p:sp>
            <p:nvSpPr>
              <p:cNvPr id="40" name="TextBox 39"/>
              <p:cNvSpPr txBox="1"/>
              <p:nvPr/>
            </p:nvSpPr>
            <p:spPr>
              <a:xfrm>
                <a:off x="7162800" y="1447800"/>
                <a:ext cx="1371600" cy="369332"/>
              </a:xfrm>
              <a:prstGeom prst="rect">
                <a:avLst/>
              </a:prstGeom>
              <a:noFill/>
            </p:spPr>
            <p:txBody>
              <a:bodyPr wrap="square" rtlCol="0">
                <a:spAutoFit/>
              </a:bodyPr>
              <a:lstStyle/>
              <a:p>
                <a:r>
                  <a:rPr lang="en-US" dirty="0"/>
                  <a:t>Lamanites</a:t>
                </a:r>
              </a:p>
            </p:txBody>
          </p:sp>
          <p:sp>
            <p:nvSpPr>
              <p:cNvPr id="41" name="TextBox 40"/>
              <p:cNvSpPr txBox="1"/>
              <p:nvPr/>
            </p:nvSpPr>
            <p:spPr>
              <a:xfrm>
                <a:off x="6858000" y="3200400"/>
                <a:ext cx="1371600" cy="369332"/>
              </a:xfrm>
              <a:prstGeom prst="rect">
                <a:avLst/>
              </a:prstGeom>
              <a:noFill/>
            </p:spPr>
            <p:txBody>
              <a:bodyPr wrap="square" rtlCol="0">
                <a:spAutoFit/>
              </a:bodyPr>
              <a:lstStyle/>
              <a:p>
                <a:r>
                  <a:rPr lang="en-US" dirty="0"/>
                  <a:t>Nephites</a:t>
                </a:r>
              </a:p>
            </p:txBody>
          </p:sp>
          <p:sp>
            <p:nvSpPr>
              <p:cNvPr id="42" name="TextBox 41"/>
              <p:cNvSpPr txBox="1"/>
              <p:nvPr/>
            </p:nvSpPr>
            <p:spPr>
              <a:xfrm>
                <a:off x="8001000" y="2971800"/>
                <a:ext cx="1219200" cy="646331"/>
              </a:xfrm>
              <a:prstGeom prst="rect">
                <a:avLst/>
              </a:prstGeom>
              <a:noFill/>
            </p:spPr>
            <p:txBody>
              <a:bodyPr wrap="square" rtlCol="0">
                <a:spAutoFit/>
              </a:bodyPr>
              <a:lstStyle/>
              <a:p>
                <a:r>
                  <a:rPr lang="en-US" sz="1200" dirty="0"/>
                  <a:t>Destroyed in approximately AD 400</a:t>
                </a:r>
              </a:p>
            </p:txBody>
          </p:sp>
          <p:sp>
            <p:nvSpPr>
              <p:cNvPr id="43" name="TextBox 42"/>
              <p:cNvSpPr txBox="1"/>
              <p:nvPr/>
            </p:nvSpPr>
            <p:spPr>
              <a:xfrm>
                <a:off x="6019800" y="4114800"/>
                <a:ext cx="990600" cy="276999"/>
              </a:xfrm>
              <a:prstGeom prst="rect">
                <a:avLst/>
              </a:prstGeom>
              <a:noFill/>
            </p:spPr>
            <p:txBody>
              <a:bodyPr wrap="square" rtlCol="0">
                <a:spAutoFit/>
              </a:bodyPr>
              <a:lstStyle/>
              <a:p>
                <a:r>
                  <a:rPr lang="en-US" sz="1200" b="1" dirty="0"/>
                  <a:t>AD 201</a:t>
                </a:r>
              </a:p>
            </p:txBody>
          </p:sp>
          <p:sp>
            <p:nvSpPr>
              <p:cNvPr id="44" name="TextBox 43"/>
              <p:cNvSpPr txBox="1"/>
              <p:nvPr/>
            </p:nvSpPr>
            <p:spPr>
              <a:xfrm>
                <a:off x="7620000" y="3810000"/>
                <a:ext cx="990600" cy="276999"/>
              </a:xfrm>
              <a:prstGeom prst="rect">
                <a:avLst/>
              </a:prstGeom>
              <a:noFill/>
            </p:spPr>
            <p:txBody>
              <a:bodyPr wrap="square" rtlCol="0">
                <a:spAutoFit/>
              </a:bodyPr>
              <a:lstStyle/>
              <a:p>
                <a:r>
                  <a:rPr lang="en-US" sz="1200" b="1" dirty="0"/>
                  <a:t>AD 400</a:t>
                </a:r>
              </a:p>
            </p:txBody>
          </p:sp>
          <p:cxnSp>
            <p:nvCxnSpPr>
              <p:cNvPr id="45" name="Straight Connector 44"/>
              <p:cNvCxnSpPr/>
              <p:nvPr/>
            </p:nvCxnSpPr>
            <p:spPr>
              <a:xfrm>
                <a:off x="914400" y="1905000"/>
                <a:ext cx="26894" cy="1582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09600" y="3505200"/>
                <a:ext cx="914400" cy="276999"/>
              </a:xfrm>
              <a:prstGeom prst="rect">
                <a:avLst/>
              </a:prstGeom>
              <a:noFill/>
            </p:spPr>
            <p:txBody>
              <a:bodyPr wrap="square" rtlCol="0">
                <a:spAutoFit/>
              </a:bodyPr>
              <a:lstStyle/>
              <a:p>
                <a:r>
                  <a:rPr lang="en-US" sz="1200" b="1" dirty="0"/>
                  <a:t>BC 600</a:t>
                </a:r>
              </a:p>
            </p:txBody>
          </p:sp>
        </p:grpSp>
      </p:grpSp>
      <p:sp>
        <p:nvSpPr>
          <p:cNvPr id="81" name="TextBox 80"/>
          <p:cNvSpPr txBox="1"/>
          <p:nvPr/>
        </p:nvSpPr>
        <p:spPr>
          <a:xfrm>
            <a:off x="5559608" y="630771"/>
            <a:ext cx="1524000" cy="307777"/>
          </a:xfrm>
          <a:prstGeom prst="rect">
            <a:avLst/>
          </a:prstGeom>
          <a:noFill/>
        </p:spPr>
        <p:txBody>
          <a:bodyPr wrap="square" rtlCol="0">
            <a:spAutoFit/>
          </a:bodyPr>
          <a:lstStyle/>
          <a:p>
            <a:r>
              <a:rPr lang="en-US" sz="1400" b="1" dirty="0">
                <a:solidFill>
                  <a:schemeClr val="bg1"/>
                </a:solidFill>
              </a:rPr>
              <a:t>AD 400-421</a:t>
            </a:r>
          </a:p>
        </p:txBody>
      </p:sp>
      <p:grpSp>
        <p:nvGrpSpPr>
          <p:cNvPr id="2" name="Group 1">
            <a:extLst>
              <a:ext uri="{FF2B5EF4-FFF2-40B4-BE49-F238E27FC236}">
                <a16:creationId xmlns:a16="http://schemas.microsoft.com/office/drawing/2014/main" id="{7D720333-9BA4-9F17-47EC-4906EEDD119A}"/>
              </a:ext>
            </a:extLst>
          </p:cNvPr>
          <p:cNvGrpSpPr/>
          <p:nvPr/>
        </p:nvGrpSpPr>
        <p:grpSpPr>
          <a:xfrm>
            <a:off x="2378463" y="786722"/>
            <a:ext cx="1142467" cy="2680402"/>
            <a:chOff x="1600200" y="4114800"/>
            <a:chExt cx="1981200" cy="4648200"/>
          </a:xfrm>
        </p:grpSpPr>
        <p:grpSp>
          <p:nvGrpSpPr>
            <p:cNvPr id="6" name="Group 285">
              <a:extLst>
                <a:ext uri="{FF2B5EF4-FFF2-40B4-BE49-F238E27FC236}">
                  <a16:creationId xmlns:a16="http://schemas.microsoft.com/office/drawing/2014/main" id="{DD7B5199-4493-E7E1-222B-8DEF1AE6E7C5}"/>
                </a:ext>
              </a:extLst>
            </p:cNvPr>
            <p:cNvGrpSpPr/>
            <p:nvPr/>
          </p:nvGrpSpPr>
          <p:grpSpPr>
            <a:xfrm rot="17194410">
              <a:off x="2602773" y="8085383"/>
              <a:ext cx="509454" cy="722914"/>
              <a:chOff x="4934260" y="5008578"/>
              <a:chExt cx="373811" cy="553131"/>
            </a:xfrm>
          </p:grpSpPr>
          <p:sp>
            <p:nvSpPr>
              <p:cNvPr id="93" name="Oval 92">
                <a:extLst>
                  <a:ext uri="{FF2B5EF4-FFF2-40B4-BE49-F238E27FC236}">
                    <a16:creationId xmlns:a16="http://schemas.microsoft.com/office/drawing/2014/main" id="{910BD13A-0C8D-E7DA-DD95-3D19CFD403DA}"/>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DBEB14AA-7821-0695-9F0F-6B202737163F}"/>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84">
              <a:extLst>
                <a:ext uri="{FF2B5EF4-FFF2-40B4-BE49-F238E27FC236}">
                  <a16:creationId xmlns:a16="http://schemas.microsoft.com/office/drawing/2014/main" id="{92F465B3-78E9-725E-CE40-AB1231FBD5E2}"/>
                </a:ext>
              </a:extLst>
            </p:cNvPr>
            <p:cNvGrpSpPr/>
            <p:nvPr/>
          </p:nvGrpSpPr>
          <p:grpSpPr>
            <a:xfrm>
              <a:off x="2057400" y="8077200"/>
              <a:ext cx="533400" cy="685800"/>
              <a:chOff x="4934260" y="5008578"/>
              <a:chExt cx="373811" cy="553131"/>
            </a:xfrm>
          </p:grpSpPr>
          <p:sp>
            <p:nvSpPr>
              <p:cNvPr id="91" name="Oval 90">
                <a:extLst>
                  <a:ext uri="{FF2B5EF4-FFF2-40B4-BE49-F238E27FC236}">
                    <a16:creationId xmlns:a16="http://schemas.microsoft.com/office/drawing/2014/main" id="{2830EF58-75D1-55B2-62F3-D37CC437158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9219B292-F372-BD6A-1867-CA4060785C9C}"/>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1">
              <a:extLst>
                <a:ext uri="{FF2B5EF4-FFF2-40B4-BE49-F238E27FC236}">
                  <a16:creationId xmlns:a16="http://schemas.microsoft.com/office/drawing/2014/main" id="{4EAB2316-7ED4-BA01-1DD1-E1F59AA3B537}"/>
                </a:ext>
              </a:extLst>
            </p:cNvPr>
            <p:cNvGrpSpPr/>
            <p:nvPr/>
          </p:nvGrpSpPr>
          <p:grpSpPr>
            <a:xfrm>
              <a:off x="1600200" y="5638800"/>
              <a:ext cx="1981200" cy="2743200"/>
              <a:chOff x="4419600" y="2060454"/>
              <a:chExt cx="3045502" cy="4187946"/>
            </a:xfrm>
          </p:grpSpPr>
          <p:sp>
            <p:nvSpPr>
              <p:cNvPr id="18" name="Oval 17">
                <a:extLst>
                  <a:ext uri="{FF2B5EF4-FFF2-40B4-BE49-F238E27FC236}">
                    <a16:creationId xmlns:a16="http://schemas.microsoft.com/office/drawing/2014/main" id="{50689874-ADC8-565E-D25F-0FC2A2FAFCFE}"/>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8351B82A-5386-A631-9C03-355666ACFD8E}"/>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0FB1C829-C0B7-7BBB-C1C7-B60DE4B150CB}"/>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40DFDF58-76D1-7CE2-6C52-8EFBF75E106E}"/>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apezoid 85">
                <a:extLst>
                  <a:ext uri="{FF2B5EF4-FFF2-40B4-BE49-F238E27FC236}">
                    <a16:creationId xmlns:a16="http://schemas.microsoft.com/office/drawing/2014/main" id="{78A7467F-859D-2DC4-60B5-7685A71BFB04}"/>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a:extLst>
                  <a:ext uri="{FF2B5EF4-FFF2-40B4-BE49-F238E27FC236}">
                    <a16:creationId xmlns:a16="http://schemas.microsoft.com/office/drawing/2014/main" id="{88E72F67-86E4-16F9-7F6E-E8C237DC4B33}"/>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CFB9EEB6-E129-A26F-F8E6-51042F728AC5}"/>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a:extLst>
                  <a:ext uri="{FF2B5EF4-FFF2-40B4-BE49-F238E27FC236}">
                    <a16:creationId xmlns:a16="http://schemas.microsoft.com/office/drawing/2014/main" id="{95842486-DB3C-64F4-FA19-C90B3F551B33}"/>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a:extLst>
                  <a:ext uri="{FF2B5EF4-FFF2-40B4-BE49-F238E27FC236}">
                    <a16:creationId xmlns:a16="http://schemas.microsoft.com/office/drawing/2014/main" id="{01373C13-E163-FAC7-9347-F54A6A0FC8FF}"/>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ounded Rectangle 6">
              <a:extLst>
                <a:ext uri="{FF2B5EF4-FFF2-40B4-BE49-F238E27FC236}">
                  <a16:creationId xmlns:a16="http://schemas.microsoft.com/office/drawing/2014/main" id="{4D1A9010-BF72-069A-F679-FF26F076ECD9}"/>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
              <a:extLst>
                <a:ext uri="{FF2B5EF4-FFF2-40B4-BE49-F238E27FC236}">
                  <a16:creationId xmlns:a16="http://schemas.microsoft.com/office/drawing/2014/main" id="{23EEE803-6336-7E21-ACC7-167BA489EFD7}"/>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8">
              <a:extLst>
                <a:ext uri="{FF2B5EF4-FFF2-40B4-BE49-F238E27FC236}">
                  <a16:creationId xmlns:a16="http://schemas.microsoft.com/office/drawing/2014/main" id="{CEA70FF8-013E-F6A7-15BE-8CEB1FD0223A}"/>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9">
              <a:extLst>
                <a:ext uri="{FF2B5EF4-FFF2-40B4-BE49-F238E27FC236}">
                  <a16:creationId xmlns:a16="http://schemas.microsoft.com/office/drawing/2014/main" id="{E7E0659E-B3CF-E130-42A9-391FEBBB6AC1}"/>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50CA4EF-3827-95C9-E051-EAA475BC3D09}"/>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385A8F-53EE-E2B3-0A2F-689BDD04B2C2}"/>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2">
              <a:extLst>
                <a:ext uri="{FF2B5EF4-FFF2-40B4-BE49-F238E27FC236}">
                  <a16:creationId xmlns:a16="http://schemas.microsoft.com/office/drawing/2014/main" id="{4B020CAE-2FF0-2C50-50C7-1774D06F7F87}"/>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3">
              <a:extLst>
                <a:ext uri="{FF2B5EF4-FFF2-40B4-BE49-F238E27FC236}">
                  <a16:creationId xmlns:a16="http://schemas.microsoft.com/office/drawing/2014/main" id="{C7812587-119A-EF80-B094-63DAD5BA502A}"/>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4">
              <a:extLst>
                <a:ext uri="{FF2B5EF4-FFF2-40B4-BE49-F238E27FC236}">
                  <a16:creationId xmlns:a16="http://schemas.microsoft.com/office/drawing/2014/main" id="{8979CF64-5533-301E-290B-045D36576CD9}"/>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6" name="Picture 55">
            <a:extLst>
              <a:ext uri="{FF2B5EF4-FFF2-40B4-BE49-F238E27FC236}">
                <a16:creationId xmlns:a16="http://schemas.microsoft.com/office/drawing/2014/main" id="{AB30C6F3-3CC2-8BE3-7CA0-A3419E9FD7CA}"/>
              </a:ext>
            </a:extLst>
          </p:cNvPr>
          <p:cNvPicPr>
            <a:picLocks noChangeAspect="1"/>
          </p:cNvPicPr>
          <p:nvPr/>
        </p:nvPicPr>
        <p:blipFill>
          <a:blip r:embed="rId4"/>
          <a:stretch>
            <a:fillRect/>
          </a:stretch>
        </p:blipFill>
        <p:spPr>
          <a:xfrm>
            <a:off x="9174649" y="980490"/>
            <a:ext cx="2777677" cy="2090066"/>
          </a:xfrm>
          <a:prstGeom prst="rect">
            <a:avLst/>
          </a:prstGeom>
        </p:spPr>
      </p:pic>
    </p:spTree>
    <p:extLst>
      <p:ext uri="{BB962C8B-B14F-4D97-AF65-F5344CB8AC3E}">
        <p14:creationId xmlns:p14="http://schemas.microsoft.com/office/powerpoint/2010/main" val="16409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4E3DF93-E62D-4117-8F6B-B6CD56F324A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3" name="TextBox 2"/>
          <p:cNvSpPr txBox="1"/>
          <p:nvPr/>
        </p:nvSpPr>
        <p:spPr>
          <a:xfrm>
            <a:off x="62345" y="6438036"/>
            <a:ext cx="3810000" cy="369332"/>
          </a:xfrm>
          <a:prstGeom prst="rect">
            <a:avLst/>
          </a:prstGeom>
          <a:noFill/>
        </p:spPr>
        <p:txBody>
          <a:bodyPr wrap="square" rtlCol="0">
            <a:spAutoFit/>
          </a:bodyPr>
          <a:lstStyle/>
          <a:p>
            <a:r>
              <a:rPr lang="en-US" dirty="0">
                <a:solidFill>
                  <a:schemeClr val="bg1"/>
                </a:solidFill>
              </a:rPr>
              <a:t>Mormon 8:1-3</a:t>
            </a:r>
          </a:p>
        </p:txBody>
      </p:sp>
      <p:sp>
        <p:nvSpPr>
          <p:cNvPr id="4" name="TextBox 3"/>
          <p:cNvSpPr txBox="1"/>
          <p:nvPr/>
        </p:nvSpPr>
        <p:spPr>
          <a:xfrm>
            <a:off x="1524000" y="152401"/>
            <a:ext cx="9296400" cy="646331"/>
          </a:xfrm>
          <a:prstGeom prst="rect">
            <a:avLst/>
          </a:prstGeom>
          <a:noFill/>
        </p:spPr>
        <p:txBody>
          <a:bodyPr wrap="square" rtlCol="0">
            <a:spAutoFit/>
          </a:bodyPr>
          <a:lstStyle/>
          <a:p>
            <a:pPr algn="ctr"/>
            <a:r>
              <a:rPr lang="en-US" sz="3600" dirty="0">
                <a:solidFill>
                  <a:schemeClr val="bg1"/>
                </a:solidFill>
                <a:latin typeface="Colonna MT" panose="04020805060202030203" pitchFamily="82" charset="0"/>
              </a:rPr>
              <a:t>Challenging Your Faith</a:t>
            </a:r>
          </a:p>
        </p:txBody>
      </p:sp>
      <p:grpSp>
        <p:nvGrpSpPr>
          <p:cNvPr id="9" name="Group 8"/>
          <p:cNvGrpSpPr/>
          <p:nvPr/>
        </p:nvGrpSpPr>
        <p:grpSpPr>
          <a:xfrm>
            <a:off x="5029200" y="1600200"/>
            <a:ext cx="5029200" cy="1524000"/>
            <a:chOff x="965200" y="2286000"/>
            <a:chExt cx="7264400" cy="2743200"/>
          </a:xfrm>
        </p:grpSpPr>
        <p:grpSp>
          <p:nvGrpSpPr>
            <p:cNvPr id="10" name="Group 18"/>
            <p:cNvGrpSpPr/>
            <p:nvPr/>
          </p:nvGrpSpPr>
          <p:grpSpPr>
            <a:xfrm>
              <a:off x="965200" y="2286000"/>
              <a:ext cx="7264400" cy="2743200"/>
              <a:chOff x="965200" y="2286000"/>
              <a:chExt cx="7327900" cy="2743200"/>
            </a:xfrm>
          </p:grpSpPr>
          <p:sp>
            <p:nvSpPr>
              <p:cNvPr id="12" name="Rectangle 1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a:endCxn id="1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117600" y="2514600"/>
              <a:ext cx="7010400" cy="1495795"/>
            </a:xfrm>
            <a:prstGeom prst="rect">
              <a:avLst/>
            </a:prstGeom>
            <a:noFill/>
          </p:spPr>
          <p:txBody>
            <a:bodyPr wrap="square" rtlCol="0">
              <a:spAutoFit/>
            </a:bodyPr>
            <a:lstStyle/>
            <a:p>
              <a:pPr algn="ctr"/>
              <a:r>
                <a:rPr lang="en-US" sz="2400" dirty="0">
                  <a:solidFill>
                    <a:schemeClr val="bg1"/>
                  </a:solidFill>
                </a:rPr>
                <a:t>Even when you are alone you can choose to remain faithful</a:t>
              </a:r>
            </a:p>
          </p:txBody>
        </p:sp>
      </p:grpSp>
      <p:grpSp>
        <p:nvGrpSpPr>
          <p:cNvPr id="26" name="Group 25"/>
          <p:cNvGrpSpPr/>
          <p:nvPr/>
        </p:nvGrpSpPr>
        <p:grpSpPr>
          <a:xfrm>
            <a:off x="1905000" y="4343400"/>
            <a:ext cx="5029200" cy="1524000"/>
            <a:chOff x="381000" y="4343400"/>
            <a:chExt cx="5029200" cy="1524000"/>
          </a:xfrm>
        </p:grpSpPr>
        <p:grpSp>
          <p:nvGrpSpPr>
            <p:cNvPr id="18" name="Group 18"/>
            <p:cNvGrpSpPr/>
            <p:nvPr/>
          </p:nvGrpSpPr>
          <p:grpSpPr>
            <a:xfrm>
              <a:off x="381000" y="4343400"/>
              <a:ext cx="5029200" cy="1524000"/>
              <a:chOff x="965200" y="2286000"/>
              <a:chExt cx="7327900" cy="2743200"/>
            </a:xfrm>
          </p:grpSpPr>
          <p:sp>
            <p:nvSpPr>
              <p:cNvPr id="20" name="Rectangle 19"/>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1" idx="1"/>
                <a:endCxn id="2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533400" y="4495800"/>
              <a:ext cx="4572000" cy="1200329"/>
            </a:xfrm>
            <a:prstGeom prst="rect">
              <a:avLst/>
            </a:prstGeom>
          </p:spPr>
          <p:txBody>
            <a:bodyPr>
              <a:spAutoFit/>
            </a:bodyPr>
            <a:lstStyle/>
            <a:p>
              <a:pPr algn="ctr"/>
              <a:r>
                <a:rPr lang="en-US" sz="2400" dirty="0">
                  <a:solidFill>
                    <a:schemeClr val="bg1"/>
                  </a:solidFill>
                </a:rPr>
                <a:t>If we are faithful to God in lonely or difficult circumstances, He will help us remain faithful. </a:t>
              </a:r>
            </a:p>
          </p:txBody>
        </p:sp>
      </p:grpSp>
      <p:pic>
        <p:nvPicPr>
          <p:cNvPr id="32" name="Picture 31" descr="IMG_0246.JPG"/>
          <p:cNvPicPr>
            <a:picLocks noChangeAspect="1"/>
          </p:cNvPicPr>
          <p:nvPr/>
        </p:nvPicPr>
        <p:blipFill>
          <a:blip r:embed="rId4" cstate="print"/>
          <a:srcRect t="31111" r="64167"/>
          <a:stretch>
            <a:fillRect/>
          </a:stretch>
        </p:blipFill>
        <p:spPr>
          <a:xfrm>
            <a:off x="2362200" y="1066800"/>
            <a:ext cx="2057400" cy="2966484"/>
          </a:xfrm>
          <a:prstGeom prst="rect">
            <a:avLst/>
          </a:prstGeom>
        </p:spPr>
      </p:pic>
      <p:pic>
        <p:nvPicPr>
          <p:cNvPr id="33" name="Picture 32" descr="1998 Figi0024.jpg"/>
          <p:cNvPicPr>
            <a:picLocks noChangeAspect="1"/>
          </p:cNvPicPr>
          <p:nvPr/>
        </p:nvPicPr>
        <p:blipFill>
          <a:blip r:embed="rId5" cstate="print"/>
          <a:stretch>
            <a:fillRect/>
          </a:stretch>
        </p:blipFill>
        <p:spPr>
          <a:xfrm flipH="1">
            <a:off x="7086600" y="3886200"/>
            <a:ext cx="3423840" cy="2133600"/>
          </a:xfrm>
          <a:prstGeom prst="rect">
            <a:avLst/>
          </a:prstGeom>
        </p:spPr>
      </p:pic>
    </p:spTree>
    <p:extLst>
      <p:ext uri="{BB962C8B-B14F-4D97-AF65-F5344CB8AC3E}">
        <p14:creationId xmlns:p14="http://schemas.microsoft.com/office/powerpoint/2010/main" val="191362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0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CA72F1-D40A-4651-87EF-7BDDD303E3C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26" name="Rectangle 25"/>
          <p:cNvSpPr/>
          <p:nvPr/>
        </p:nvSpPr>
        <p:spPr>
          <a:xfrm>
            <a:off x="1364673" y="934106"/>
            <a:ext cx="5874327" cy="5324535"/>
          </a:xfrm>
          <a:prstGeom prst="rect">
            <a:avLst/>
          </a:prstGeom>
        </p:spPr>
        <p:txBody>
          <a:bodyPr wrap="square">
            <a:spAutoFit/>
          </a:bodyPr>
          <a:lstStyle/>
          <a:p>
            <a:pPr fontAlgn="base"/>
            <a:r>
              <a:rPr lang="en-US" sz="2000" dirty="0">
                <a:solidFill>
                  <a:schemeClr val="bg1"/>
                </a:solidFill>
              </a:rPr>
              <a:t>“As we go about living from day to day, it is almost inevitable that our faith will be challenged. </a:t>
            </a:r>
          </a:p>
          <a:p>
            <a:pPr fontAlgn="base"/>
            <a:endParaRPr lang="en-US" sz="2000" dirty="0">
              <a:solidFill>
                <a:schemeClr val="bg1"/>
              </a:solidFill>
            </a:endParaRPr>
          </a:p>
          <a:p>
            <a:pPr fontAlgn="base"/>
            <a:r>
              <a:rPr lang="en-US" sz="2000" dirty="0">
                <a:solidFill>
                  <a:schemeClr val="bg1"/>
                </a:solidFill>
              </a:rPr>
              <a:t>We may at times find ourselves surrounded by others and yet standing in the minority or even standing alone concerning what is acceptable and what is not. </a:t>
            </a:r>
          </a:p>
          <a:p>
            <a:pPr fontAlgn="base"/>
            <a:endParaRPr lang="en-US" sz="2000" dirty="0">
              <a:solidFill>
                <a:schemeClr val="bg1"/>
              </a:solidFill>
            </a:endParaRPr>
          </a:p>
          <a:p>
            <a:pPr fontAlgn="base"/>
            <a:r>
              <a:rPr lang="en-US" sz="2000" dirty="0">
                <a:solidFill>
                  <a:schemeClr val="bg1"/>
                </a:solidFill>
              </a:rPr>
              <a:t>Do we have the moral courage to stand firm for our beliefs, even if by so doing we must stand alone? … </a:t>
            </a:r>
          </a:p>
          <a:p>
            <a:pPr fontAlgn="base"/>
            <a:endParaRPr lang="en-US" sz="2000" dirty="0">
              <a:solidFill>
                <a:schemeClr val="bg1"/>
              </a:solidFill>
            </a:endParaRPr>
          </a:p>
          <a:p>
            <a:pPr fontAlgn="base"/>
            <a:r>
              <a:rPr lang="en-US" sz="2000" dirty="0">
                <a:solidFill>
                  <a:schemeClr val="bg1"/>
                </a:solidFill>
              </a:rPr>
              <a:t>May we ever be courageous and prepared to stand for what we believe, and if we must stand alone in the process, may we do so courageously, strengthened by the knowledge that in reality we are never alone when we stand with our Father in Heaven”</a:t>
            </a:r>
          </a:p>
          <a:p>
            <a:pPr fontAlgn="base"/>
            <a:r>
              <a:rPr lang="en-US" sz="2000" dirty="0">
                <a:solidFill>
                  <a:schemeClr val="bg1"/>
                </a:solidFill>
              </a:rPr>
              <a:t> President Thomas S. Monson</a:t>
            </a:r>
          </a:p>
          <a:p>
            <a:pPr fontAlgn="base"/>
            <a:endParaRPr lang="en-US" sz="2000" dirty="0">
              <a:solidFill>
                <a:schemeClr val="bg1"/>
              </a:solidFill>
            </a:endParaRPr>
          </a:p>
        </p:txBody>
      </p:sp>
      <p:pic>
        <p:nvPicPr>
          <p:cNvPr id="27" name="Picture 26" descr="IMG_20111229_121235.jpg"/>
          <p:cNvPicPr>
            <a:picLocks noChangeAspect="1"/>
          </p:cNvPicPr>
          <p:nvPr/>
        </p:nvPicPr>
        <p:blipFill>
          <a:blip r:embed="rId4" cstate="print"/>
          <a:stretch>
            <a:fillRect/>
          </a:stretch>
        </p:blipFill>
        <p:spPr>
          <a:xfrm>
            <a:off x="8222673" y="1590769"/>
            <a:ext cx="3138054" cy="4184072"/>
          </a:xfrm>
          <a:prstGeom prst="rect">
            <a:avLst/>
          </a:prstGeom>
        </p:spPr>
      </p:pic>
      <p:pic>
        <p:nvPicPr>
          <p:cNvPr id="29" name="Picture 28" descr="Thomas S. Monson 1.jpg"/>
          <p:cNvPicPr>
            <a:picLocks noChangeAspect="1"/>
          </p:cNvPicPr>
          <p:nvPr/>
        </p:nvPicPr>
        <p:blipFill>
          <a:blip r:embed="rId5" cstate="print"/>
          <a:stretch>
            <a:fillRect/>
          </a:stretch>
        </p:blipFill>
        <p:spPr>
          <a:xfrm>
            <a:off x="167363" y="137475"/>
            <a:ext cx="1170709" cy="1453294"/>
          </a:xfrm>
          <a:prstGeom prst="rect">
            <a:avLst/>
          </a:prstGeom>
        </p:spPr>
      </p:pic>
    </p:spTree>
    <p:extLst>
      <p:ext uri="{BB962C8B-B14F-4D97-AF65-F5344CB8AC3E}">
        <p14:creationId xmlns:p14="http://schemas.microsoft.com/office/powerpoint/2010/main" val="132392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childTnLst>
                                </p:cTn>
                              </p:par>
                              <p:par>
                                <p:cTn id="18" presetID="1" presetClass="entr" presetSubtype="0" fill="hold" nodeType="withEffect">
                                  <p:stCondLst>
                                    <p:cond delay="0"/>
                                  </p:stCondLst>
                                  <p:childTnLst>
                                    <p:set>
                                      <p:cBhvr>
                                        <p:cTn id="19"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50FBDB4E-E731-F2F8-AAA8-D8FB5BC39E84}"/>
              </a:ext>
            </a:extLst>
          </p:cNvPr>
          <p:cNvPicPr>
            <a:picLocks noChangeAspect="1"/>
          </p:cNvPicPr>
          <p:nvPr/>
        </p:nvPicPr>
        <p:blipFill rotWithShape="1">
          <a:blip r:embed="rId2"/>
          <a:srcRect t="912" r="1660"/>
          <a:stretch/>
        </p:blipFill>
        <p:spPr>
          <a:xfrm>
            <a:off x="0" y="-1"/>
            <a:ext cx="12192000" cy="6907213"/>
          </a:xfrm>
          <a:prstGeom prst="rect">
            <a:avLst/>
          </a:prstGeom>
        </p:spPr>
      </p:pic>
      <p:sp>
        <p:nvSpPr>
          <p:cNvPr id="3" name="TextBox 2"/>
          <p:cNvSpPr txBox="1"/>
          <p:nvPr/>
        </p:nvSpPr>
        <p:spPr>
          <a:xfrm>
            <a:off x="108195" y="6393780"/>
            <a:ext cx="3810000" cy="369332"/>
          </a:xfrm>
          <a:prstGeom prst="rect">
            <a:avLst/>
          </a:prstGeom>
          <a:noFill/>
        </p:spPr>
        <p:txBody>
          <a:bodyPr wrap="square" rtlCol="0">
            <a:spAutoFit/>
          </a:bodyPr>
          <a:lstStyle/>
          <a:p>
            <a:r>
              <a:rPr lang="en-US" dirty="0">
                <a:solidFill>
                  <a:schemeClr val="bg1"/>
                </a:solidFill>
              </a:rPr>
              <a:t>Mormon 8:1-5</a:t>
            </a:r>
          </a:p>
        </p:txBody>
      </p:sp>
      <p:sp>
        <p:nvSpPr>
          <p:cNvPr id="4" name="TextBox 3"/>
          <p:cNvSpPr txBox="1"/>
          <p:nvPr/>
        </p:nvSpPr>
        <p:spPr>
          <a:xfrm>
            <a:off x="1524000" y="152401"/>
            <a:ext cx="9296400" cy="769441"/>
          </a:xfrm>
          <a:prstGeom prst="rect">
            <a:avLst/>
          </a:prstGeom>
          <a:noFill/>
        </p:spPr>
        <p:txBody>
          <a:bodyPr wrap="square" rtlCol="0">
            <a:spAutoFit/>
          </a:bodyPr>
          <a:lstStyle/>
          <a:p>
            <a:pPr algn="ctr"/>
            <a:r>
              <a:rPr lang="en-US" sz="4400" dirty="0">
                <a:latin typeface="Colonna MT" panose="04020805060202030203" pitchFamily="82" charset="0"/>
              </a:rPr>
              <a:t>Moroni Recalls </a:t>
            </a:r>
          </a:p>
        </p:txBody>
      </p:sp>
      <p:sp>
        <p:nvSpPr>
          <p:cNvPr id="55" name="TextBox 54">
            <a:extLst>
              <a:ext uri="{FF2B5EF4-FFF2-40B4-BE49-F238E27FC236}">
                <a16:creationId xmlns:a16="http://schemas.microsoft.com/office/drawing/2014/main" id="{A45FDFD2-5392-CB9E-53EC-7B3C6225A7F0}"/>
              </a:ext>
            </a:extLst>
          </p:cNvPr>
          <p:cNvSpPr txBox="1"/>
          <p:nvPr/>
        </p:nvSpPr>
        <p:spPr>
          <a:xfrm>
            <a:off x="935632" y="1800031"/>
            <a:ext cx="7425084" cy="461665"/>
          </a:xfrm>
          <a:prstGeom prst="rect">
            <a:avLst/>
          </a:prstGeom>
          <a:noFill/>
        </p:spPr>
        <p:txBody>
          <a:bodyPr wrap="square" rtlCol="0">
            <a:spAutoFit/>
          </a:bodyPr>
          <a:lstStyle/>
          <a:p>
            <a:r>
              <a:rPr lang="en-US" sz="2400" b="1" dirty="0">
                <a:solidFill>
                  <a:schemeClr val="bg1"/>
                </a:solidFill>
              </a:rPr>
              <a:t>Moroni finishes the record commanded by his father</a:t>
            </a:r>
          </a:p>
        </p:txBody>
      </p:sp>
      <p:sp>
        <p:nvSpPr>
          <p:cNvPr id="56" name="TextBox 55">
            <a:extLst>
              <a:ext uri="{FF2B5EF4-FFF2-40B4-BE49-F238E27FC236}">
                <a16:creationId xmlns:a16="http://schemas.microsoft.com/office/drawing/2014/main" id="{5E3B5AFC-055D-1A9A-CA9A-F823453E7A74}"/>
              </a:ext>
            </a:extLst>
          </p:cNvPr>
          <p:cNvSpPr txBox="1"/>
          <p:nvPr/>
        </p:nvSpPr>
        <p:spPr>
          <a:xfrm>
            <a:off x="2291257" y="2380233"/>
            <a:ext cx="8149915" cy="830997"/>
          </a:xfrm>
          <a:prstGeom prst="rect">
            <a:avLst/>
          </a:prstGeom>
          <a:noFill/>
        </p:spPr>
        <p:txBody>
          <a:bodyPr wrap="square" rtlCol="0">
            <a:spAutoFit/>
          </a:bodyPr>
          <a:lstStyle/>
          <a:p>
            <a:r>
              <a:rPr lang="en-US" sz="2400" b="1" dirty="0">
                <a:solidFill>
                  <a:schemeClr val="bg1"/>
                </a:solidFill>
              </a:rPr>
              <a:t>The Battle of Cumorah leads the Nephites south as the Lamanites hunt them down and destroy all</a:t>
            </a:r>
          </a:p>
        </p:txBody>
      </p:sp>
      <p:sp>
        <p:nvSpPr>
          <p:cNvPr id="57" name="TextBox 56">
            <a:extLst>
              <a:ext uri="{FF2B5EF4-FFF2-40B4-BE49-F238E27FC236}">
                <a16:creationId xmlns:a16="http://schemas.microsoft.com/office/drawing/2014/main" id="{7B283150-653D-6C85-4339-4AE770C3A2FC}"/>
              </a:ext>
            </a:extLst>
          </p:cNvPr>
          <p:cNvSpPr txBox="1"/>
          <p:nvPr/>
        </p:nvSpPr>
        <p:spPr>
          <a:xfrm>
            <a:off x="3269609" y="3459138"/>
            <a:ext cx="7283464" cy="830997"/>
          </a:xfrm>
          <a:prstGeom prst="rect">
            <a:avLst/>
          </a:prstGeom>
          <a:noFill/>
        </p:spPr>
        <p:txBody>
          <a:bodyPr wrap="square" rtlCol="0">
            <a:spAutoFit/>
          </a:bodyPr>
          <a:lstStyle/>
          <a:p>
            <a:r>
              <a:rPr lang="en-US" sz="2400" b="1" dirty="0">
                <a:solidFill>
                  <a:schemeClr val="bg1"/>
                </a:solidFill>
              </a:rPr>
              <a:t>Moroni’s father, Mormon, is killed in this battle and Moroni remains alone to write as commanded</a:t>
            </a:r>
          </a:p>
        </p:txBody>
      </p:sp>
      <p:sp>
        <p:nvSpPr>
          <p:cNvPr id="58" name="TextBox 57">
            <a:extLst>
              <a:ext uri="{FF2B5EF4-FFF2-40B4-BE49-F238E27FC236}">
                <a16:creationId xmlns:a16="http://schemas.microsoft.com/office/drawing/2014/main" id="{4C064609-3090-6411-ABE4-978A38A2B348}"/>
              </a:ext>
            </a:extLst>
          </p:cNvPr>
          <p:cNvSpPr txBox="1"/>
          <p:nvPr/>
        </p:nvSpPr>
        <p:spPr>
          <a:xfrm>
            <a:off x="4467000" y="4668025"/>
            <a:ext cx="6886808" cy="461665"/>
          </a:xfrm>
          <a:prstGeom prst="rect">
            <a:avLst/>
          </a:prstGeom>
          <a:noFill/>
        </p:spPr>
        <p:txBody>
          <a:bodyPr wrap="square" rtlCol="0">
            <a:spAutoFit/>
          </a:bodyPr>
          <a:lstStyle/>
          <a:p>
            <a:r>
              <a:rPr lang="en-US" sz="2400" b="1" dirty="0">
                <a:solidFill>
                  <a:schemeClr val="bg1"/>
                </a:solidFill>
              </a:rPr>
              <a:t>Moroni is about to hide up the records “in the earth”</a:t>
            </a:r>
          </a:p>
        </p:txBody>
      </p:sp>
      <p:sp>
        <p:nvSpPr>
          <p:cNvPr id="59" name="TextBox 58">
            <a:extLst>
              <a:ext uri="{FF2B5EF4-FFF2-40B4-BE49-F238E27FC236}">
                <a16:creationId xmlns:a16="http://schemas.microsoft.com/office/drawing/2014/main" id="{B7CE44A0-337E-08A5-FB8E-1FA47421D83E}"/>
              </a:ext>
            </a:extLst>
          </p:cNvPr>
          <p:cNvSpPr txBox="1"/>
          <p:nvPr/>
        </p:nvSpPr>
        <p:spPr>
          <a:xfrm>
            <a:off x="5200698" y="5652164"/>
            <a:ext cx="6342716" cy="461665"/>
          </a:xfrm>
          <a:prstGeom prst="rect">
            <a:avLst/>
          </a:prstGeom>
          <a:noFill/>
        </p:spPr>
        <p:txBody>
          <a:bodyPr wrap="square" rtlCol="0">
            <a:spAutoFit/>
          </a:bodyPr>
          <a:lstStyle/>
          <a:p>
            <a:r>
              <a:rPr lang="en-US" sz="2400" b="1" dirty="0">
                <a:solidFill>
                  <a:schemeClr val="bg1"/>
                </a:solidFill>
              </a:rPr>
              <a:t>Moroni does not know what will become of him</a:t>
            </a:r>
          </a:p>
        </p:txBody>
      </p:sp>
      <p:sp>
        <p:nvSpPr>
          <p:cNvPr id="65" name="TextBox 64">
            <a:extLst>
              <a:ext uri="{FF2B5EF4-FFF2-40B4-BE49-F238E27FC236}">
                <a16:creationId xmlns:a16="http://schemas.microsoft.com/office/drawing/2014/main" id="{DA162E89-F9DB-A3C9-7783-A096209B6C34}"/>
              </a:ext>
            </a:extLst>
          </p:cNvPr>
          <p:cNvSpPr txBox="1"/>
          <p:nvPr/>
        </p:nvSpPr>
        <p:spPr>
          <a:xfrm>
            <a:off x="8360716" y="452528"/>
            <a:ext cx="3810001" cy="923330"/>
          </a:xfrm>
          <a:prstGeom prst="rect">
            <a:avLst/>
          </a:prstGeom>
          <a:noFill/>
        </p:spPr>
        <p:txBody>
          <a:bodyPr wrap="square">
            <a:spAutoFit/>
          </a:bodyPr>
          <a:lstStyle/>
          <a:p>
            <a:pPr algn="ctr"/>
            <a:r>
              <a:rPr lang="en-US" b="1" dirty="0">
                <a:latin typeface="Calibri" panose="020F0502020204030204" pitchFamily="34" charset="0"/>
              </a:rPr>
              <a:t>T</a:t>
            </a:r>
            <a:r>
              <a:rPr lang="en-US" b="1" i="0" dirty="0">
                <a:effectLst/>
                <a:latin typeface="Calibri" panose="020F0502020204030204" pitchFamily="34" charset="0"/>
              </a:rPr>
              <a:t>he Book of Mormon was preserved for our day to convince us that Jesus is the Christ</a:t>
            </a:r>
            <a:r>
              <a:rPr lang="en-US" b="0" i="0" dirty="0">
                <a:effectLst/>
                <a:latin typeface="Calibri" panose="020F0502020204030204" pitchFamily="34" charset="0"/>
              </a:rPr>
              <a:t>.</a:t>
            </a:r>
            <a:endParaRPr lang="en-US" dirty="0"/>
          </a:p>
        </p:txBody>
      </p:sp>
      <p:grpSp>
        <p:nvGrpSpPr>
          <p:cNvPr id="66" name="Group 65">
            <a:extLst>
              <a:ext uri="{FF2B5EF4-FFF2-40B4-BE49-F238E27FC236}">
                <a16:creationId xmlns:a16="http://schemas.microsoft.com/office/drawing/2014/main" id="{F9611FF7-7B8D-A310-A449-ADB76D9139EC}"/>
              </a:ext>
            </a:extLst>
          </p:cNvPr>
          <p:cNvGrpSpPr/>
          <p:nvPr/>
        </p:nvGrpSpPr>
        <p:grpSpPr>
          <a:xfrm>
            <a:off x="30308" y="3230934"/>
            <a:ext cx="2831805" cy="2865120"/>
            <a:chOff x="2590800" y="2667000"/>
            <a:chExt cx="3886200" cy="3931920"/>
          </a:xfrm>
        </p:grpSpPr>
        <p:grpSp>
          <p:nvGrpSpPr>
            <p:cNvPr id="67" name="Group 13">
              <a:extLst>
                <a:ext uri="{FF2B5EF4-FFF2-40B4-BE49-F238E27FC236}">
                  <a16:creationId xmlns:a16="http://schemas.microsoft.com/office/drawing/2014/main" id="{B6EAC290-A4A1-2BAD-8854-D39C97A82766}"/>
                </a:ext>
              </a:extLst>
            </p:cNvPr>
            <p:cNvGrpSpPr/>
            <p:nvPr/>
          </p:nvGrpSpPr>
          <p:grpSpPr>
            <a:xfrm>
              <a:off x="3048000" y="2667000"/>
              <a:ext cx="2971800" cy="3931920"/>
              <a:chOff x="152400" y="152400"/>
              <a:chExt cx="4953000" cy="6553200"/>
            </a:xfrm>
          </p:grpSpPr>
          <p:sp>
            <p:nvSpPr>
              <p:cNvPr id="73" name="Rounded Rectangle 28">
                <a:extLst>
                  <a:ext uri="{FF2B5EF4-FFF2-40B4-BE49-F238E27FC236}">
                    <a16:creationId xmlns:a16="http://schemas.microsoft.com/office/drawing/2014/main" id="{F13E3FDC-A213-5D98-472C-4757D7F990CB}"/>
                  </a:ext>
                </a:extLst>
              </p:cNvPr>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29">
                <a:extLst>
                  <a:ext uri="{FF2B5EF4-FFF2-40B4-BE49-F238E27FC236}">
                    <a16:creationId xmlns:a16="http://schemas.microsoft.com/office/drawing/2014/main" id="{2408423C-C547-2B94-EACD-6DEAAEB454D6}"/>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30">
                <a:extLst>
                  <a:ext uri="{FF2B5EF4-FFF2-40B4-BE49-F238E27FC236}">
                    <a16:creationId xmlns:a16="http://schemas.microsoft.com/office/drawing/2014/main" id="{499C90FA-9998-BA53-6984-611B4D36B1DA}"/>
                  </a:ext>
                </a:extLst>
              </p:cNvPr>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a:extLst>
                <a:ext uri="{FF2B5EF4-FFF2-40B4-BE49-F238E27FC236}">
                  <a16:creationId xmlns:a16="http://schemas.microsoft.com/office/drawing/2014/main" id="{618E4561-4198-8983-5A2F-E55E6DFD4BCB}"/>
                </a:ext>
              </a:extLst>
            </p:cNvPr>
            <p:cNvSpPr txBox="1"/>
            <p:nvPr/>
          </p:nvSpPr>
          <p:spPr>
            <a:xfrm>
              <a:off x="2590800" y="3200400"/>
              <a:ext cx="3886200" cy="1815882"/>
            </a:xfrm>
            <a:prstGeom prst="rect">
              <a:avLst/>
            </a:prstGeom>
            <a:noFill/>
          </p:spPr>
          <p:txBody>
            <a:bodyPr wrap="square" rtlCol="0">
              <a:spAutoFit/>
            </a:bodyPr>
            <a:lstStyle/>
            <a:p>
              <a:pPr algn="ctr"/>
              <a:r>
                <a:rPr lang="en-US" sz="2000" dirty="0">
                  <a:solidFill>
                    <a:srgbClr val="FFC000"/>
                  </a:solidFill>
                  <a:latin typeface="Californian FB" pitchFamily="18" charset="0"/>
                </a:rPr>
                <a:t>The </a:t>
              </a:r>
            </a:p>
            <a:p>
              <a:pPr algn="ctr"/>
              <a:r>
                <a:rPr lang="en-US" sz="2000" dirty="0">
                  <a:solidFill>
                    <a:srgbClr val="FFC000"/>
                  </a:solidFill>
                  <a:latin typeface="Californian FB" pitchFamily="18" charset="0"/>
                </a:rPr>
                <a:t>Book</a:t>
              </a:r>
            </a:p>
            <a:p>
              <a:pPr algn="ctr"/>
              <a:r>
                <a:rPr lang="en-US" sz="2000" dirty="0">
                  <a:solidFill>
                    <a:srgbClr val="FFC000"/>
                  </a:solidFill>
                  <a:latin typeface="Californian FB" pitchFamily="18" charset="0"/>
                </a:rPr>
                <a:t> of </a:t>
              </a:r>
            </a:p>
            <a:p>
              <a:pPr algn="ctr"/>
              <a:r>
                <a:rPr lang="en-US" sz="2000" dirty="0">
                  <a:solidFill>
                    <a:srgbClr val="FFC000"/>
                  </a:solidFill>
                  <a:latin typeface="Californian FB" pitchFamily="18" charset="0"/>
                </a:rPr>
                <a:t>Mormon</a:t>
              </a:r>
            </a:p>
          </p:txBody>
        </p:sp>
        <p:sp>
          <p:nvSpPr>
            <p:cNvPr id="69" name="TextBox 68">
              <a:extLst>
                <a:ext uri="{FF2B5EF4-FFF2-40B4-BE49-F238E27FC236}">
                  <a16:creationId xmlns:a16="http://schemas.microsoft.com/office/drawing/2014/main" id="{BED3C23C-C8C7-A480-7B03-28E15F0A1965}"/>
                </a:ext>
              </a:extLst>
            </p:cNvPr>
            <p:cNvSpPr txBox="1"/>
            <p:nvPr/>
          </p:nvSpPr>
          <p:spPr>
            <a:xfrm>
              <a:off x="3124200" y="5257800"/>
              <a:ext cx="2667001" cy="633562"/>
            </a:xfrm>
            <a:prstGeom prst="rect">
              <a:avLst/>
            </a:prstGeom>
            <a:noFill/>
          </p:spPr>
          <p:txBody>
            <a:bodyPr wrap="square" rtlCol="0">
              <a:spAutoFit/>
            </a:bodyPr>
            <a:lstStyle/>
            <a:p>
              <a:pPr algn="ctr"/>
              <a:r>
                <a:rPr lang="en-US" sz="1200" dirty="0">
                  <a:solidFill>
                    <a:srgbClr val="FFC000"/>
                  </a:solidFill>
                  <a:latin typeface="Californian FB" pitchFamily="18" charset="0"/>
                </a:rPr>
                <a:t>ANOTHER TESTAMENT </a:t>
              </a:r>
            </a:p>
            <a:p>
              <a:pPr algn="ctr"/>
              <a:r>
                <a:rPr lang="en-US" sz="1200" dirty="0">
                  <a:solidFill>
                    <a:srgbClr val="FFC000"/>
                  </a:solidFill>
                  <a:latin typeface="Californian FB" pitchFamily="18" charset="0"/>
                </a:rPr>
                <a:t>OF JESUS CHRIST</a:t>
              </a:r>
            </a:p>
          </p:txBody>
        </p:sp>
        <p:cxnSp>
          <p:nvCxnSpPr>
            <p:cNvPr id="70" name="Straight Connector 69">
              <a:extLst>
                <a:ext uri="{FF2B5EF4-FFF2-40B4-BE49-F238E27FC236}">
                  <a16:creationId xmlns:a16="http://schemas.microsoft.com/office/drawing/2014/main" id="{92461B94-4DCB-C9D9-3DB4-9DABEE85F909}"/>
                </a:ext>
              </a:extLst>
            </p:cNvPr>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C9B389-E550-4188-8B6E-B8239F0FB895}"/>
                </a:ext>
              </a:extLst>
            </p:cNvPr>
            <p:cNvCxnSpPr/>
            <p:nvPr/>
          </p:nvCxnSpPr>
          <p:spPr>
            <a:xfrm>
              <a:off x="3429000" y="50292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9A3B67A-7102-8129-1132-83542B72A741}"/>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7D720333-9BA4-9F17-47EC-4906EEDD119A}"/>
              </a:ext>
            </a:extLst>
          </p:cNvPr>
          <p:cNvGrpSpPr/>
          <p:nvPr/>
        </p:nvGrpSpPr>
        <p:grpSpPr>
          <a:xfrm>
            <a:off x="821249" y="3343060"/>
            <a:ext cx="1142467" cy="2680402"/>
            <a:chOff x="1600200" y="4114800"/>
            <a:chExt cx="1981200" cy="4648200"/>
          </a:xfrm>
        </p:grpSpPr>
        <p:grpSp>
          <p:nvGrpSpPr>
            <p:cNvPr id="6" name="Group 285">
              <a:extLst>
                <a:ext uri="{FF2B5EF4-FFF2-40B4-BE49-F238E27FC236}">
                  <a16:creationId xmlns:a16="http://schemas.microsoft.com/office/drawing/2014/main" id="{DD7B5199-4493-E7E1-222B-8DEF1AE6E7C5}"/>
                </a:ext>
              </a:extLst>
            </p:cNvPr>
            <p:cNvGrpSpPr/>
            <p:nvPr/>
          </p:nvGrpSpPr>
          <p:grpSpPr>
            <a:xfrm rot="17194410">
              <a:off x="2602773" y="8085383"/>
              <a:ext cx="509454" cy="722914"/>
              <a:chOff x="4934260" y="5008578"/>
              <a:chExt cx="373811" cy="553131"/>
            </a:xfrm>
          </p:grpSpPr>
          <p:sp>
            <p:nvSpPr>
              <p:cNvPr id="93" name="Oval 92">
                <a:extLst>
                  <a:ext uri="{FF2B5EF4-FFF2-40B4-BE49-F238E27FC236}">
                    <a16:creationId xmlns:a16="http://schemas.microsoft.com/office/drawing/2014/main" id="{910BD13A-0C8D-E7DA-DD95-3D19CFD403DA}"/>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DBEB14AA-7821-0695-9F0F-6B202737163F}"/>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84">
              <a:extLst>
                <a:ext uri="{FF2B5EF4-FFF2-40B4-BE49-F238E27FC236}">
                  <a16:creationId xmlns:a16="http://schemas.microsoft.com/office/drawing/2014/main" id="{92F465B3-78E9-725E-CE40-AB1231FBD5E2}"/>
                </a:ext>
              </a:extLst>
            </p:cNvPr>
            <p:cNvGrpSpPr/>
            <p:nvPr/>
          </p:nvGrpSpPr>
          <p:grpSpPr>
            <a:xfrm>
              <a:off x="2057400" y="8077200"/>
              <a:ext cx="533400" cy="685800"/>
              <a:chOff x="4934260" y="5008578"/>
              <a:chExt cx="373811" cy="553131"/>
            </a:xfrm>
          </p:grpSpPr>
          <p:sp>
            <p:nvSpPr>
              <p:cNvPr id="91" name="Oval 90">
                <a:extLst>
                  <a:ext uri="{FF2B5EF4-FFF2-40B4-BE49-F238E27FC236}">
                    <a16:creationId xmlns:a16="http://schemas.microsoft.com/office/drawing/2014/main" id="{2830EF58-75D1-55B2-62F3-D37CC437158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9219B292-F372-BD6A-1867-CA4060785C9C}"/>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1">
              <a:extLst>
                <a:ext uri="{FF2B5EF4-FFF2-40B4-BE49-F238E27FC236}">
                  <a16:creationId xmlns:a16="http://schemas.microsoft.com/office/drawing/2014/main" id="{4EAB2316-7ED4-BA01-1DD1-E1F59AA3B537}"/>
                </a:ext>
              </a:extLst>
            </p:cNvPr>
            <p:cNvGrpSpPr/>
            <p:nvPr/>
          </p:nvGrpSpPr>
          <p:grpSpPr>
            <a:xfrm>
              <a:off x="1600200" y="5638800"/>
              <a:ext cx="1981200" cy="2743200"/>
              <a:chOff x="4419600" y="2060454"/>
              <a:chExt cx="3045502" cy="4187946"/>
            </a:xfrm>
          </p:grpSpPr>
          <p:sp>
            <p:nvSpPr>
              <p:cNvPr id="18" name="Oval 17">
                <a:extLst>
                  <a:ext uri="{FF2B5EF4-FFF2-40B4-BE49-F238E27FC236}">
                    <a16:creationId xmlns:a16="http://schemas.microsoft.com/office/drawing/2014/main" id="{50689874-ADC8-565E-D25F-0FC2A2FAFCFE}"/>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8351B82A-5386-A631-9C03-355666ACFD8E}"/>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0FB1C829-C0B7-7BBB-C1C7-B60DE4B150CB}"/>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40DFDF58-76D1-7CE2-6C52-8EFBF75E106E}"/>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apezoid 85">
                <a:extLst>
                  <a:ext uri="{FF2B5EF4-FFF2-40B4-BE49-F238E27FC236}">
                    <a16:creationId xmlns:a16="http://schemas.microsoft.com/office/drawing/2014/main" id="{78A7467F-859D-2DC4-60B5-7685A71BFB04}"/>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a:extLst>
                  <a:ext uri="{FF2B5EF4-FFF2-40B4-BE49-F238E27FC236}">
                    <a16:creationId xmlns:a16="http://schemas.microsoft.com/office/drawing/2014/main" id="{88E72F67-86E4-16F9-7F6E-E8C237DC4B33}"/>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CFB9EEB6-E129-A26F-F8E6-51042F728AC5}"/>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a:extLst>
                  <a:ext uri="{FF2B5EF4-FFF2-40B4-BE49-F238E27FC236}">
                    <a16:creationId xmlns:a16="http://schemas.microsoft.com/office/drawing/2014/main" id="{95842486-DB3C-64F4-FA19-C90B3F551B33}"/>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a:extLst>
                  <a:ext uri="{FF2B5EF4-FFF2-40B4-BE49-F238E27FC236}">
                    <a16:creationId xmlns:a16="http://schemas.microsoft.com/office/drawing/2014/main" id="{01373C13-E163-FAC7-9347-F54A6A0FC8FF}"/>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ounded Rectangle 6">
              <a:extLst>
                <a:ext uri="{FF2B5EF4-FFF2-40B4-BE49-F238E27FC236}">
                  <a16:creationId xmlns:a16="http://schemas.microsoft.com/office/drawing/2014/main" id="{4D1A9010-BF72-069A-F679-FF26F076ECD9}"/>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
              <a:extLst>
                <a:ext uri="{FF2B5EF4-FFF2-40B4-BE49-F238E27FC236}">
                  <a16:creationId xmlns:a16="http://schemas.microsoft.com/office/drawing/2014/main" id="{23EEE803-6336-7E21-ACC7-167BA489EFD7}"/>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8">
              <a:extLst>
                <a:ext uri="{FF2B5EF4-FFF2-40B4-BE49-F238E27FC236}">
                  <a16:creationId xmlns:a16="http://schemas.microsoft.com/office/drawing/2014/main" id="{CEA70FF8-013E-F6A7-15BE-8CEB1FD0223A}"/>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9">
              <a:extLst>
                <a:ext uri="{FF2B5EF4-FFF2-40B4-BE49-F238E27FC236}">
                  <a16:creationId xmlns:a16="http://schemas.microsoft.com/office/drawing/2014/main" id="{E7E0659E-B3CF-E130-42A9-391FEBBB6AC1}"/>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50CA4EF-3827-95C9-E051-EAA475BC3D09}"/>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385A8F-53EE-E2B3-0A2F-689BDD04B2C2}"/>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2">
              <a:extLst>
                <a:ext uri="{FF2B5EF4-FFF2-40B4-BE49-F238E27FC236}">
                  <a16:creationId xmlns:a16="http://schemas.microsoft.com/office/drawing/2014/main" id="{4B020CAE-2FF0-2C50-50C7-1774D06F7F87}"/>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3">
              <a:extLst>
                <a:ext uri="{FF2B5EF4-FFF2-40B4-BE49-F238E27FC236}">
                  <a16:creationId xmlns:a16="http://schemas.microsoft.com/office/drawing/2014/main" id="{C7812587-119A-EF80-B094-63DAD5BA502A}"/>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4">
              <a:extLst>
                <a:ext uri="{FF2B5EF4-FFF2-40B4-BE49-F238E27FC236}">
                  <a16:creationId xmlns:a16="http://schemas.microsoft.com/office/drawing/2014/main" id="{8979CF64-5533-301E-290B-045D36576CD9}"/>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993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anim calcmode="lin" valueType="num">
                                      <p:cBhvr>
                                        <p:cTn id="24" dur="1000" fill="hold"/>
                                        <p:tgtEl>
                                          <p:spTgt spid="65"/>
                                        </p:tgtEl>
                                        <p:attrNameLst>
                                          <p:attrName>ppt_x</p:attrName>
                                        </p:attrNameLst>
                                      </p:cBhvr>
                                      <p:tavLst>
                                        <p:tav tm="0">
                                          <p:val>
                                            <p:strVal val="#ppt_x"/>
                                          </p:val>
                                        </p:tav>
                                        <p:tav tm="100000">
                                          <p:val>
                                            <p:strVal val="#ppt_x"/>
                                          </p:val>
                                        </p:tav>
                                      </p:tavLst>
                                    </p:anim>
                                    <p:anim calcmode="lin" valueType="num">
                                      <p:cBhvr>
                                        <p:cTn id="25" dur="1000" fill="hold"/>
                                        <p:tgtEl>
                                          <p:spTgt spid="65"/>
                                        </p:tgtEl>
                                        <p:attrNameLst>
                                          <p:attrName>ppt_y</p:attrName>
                                        </p:attrNameLst>
                                      </p:cBhvr>
                                      <p:tavLst>
                                        <p:tav tm="0">
                                          <p:val>
                                            <p:strVal val="#ppt_y+.1"/>
                                          </p:val>
                                        </p:tav>
                                        <p:tav tm="100000">
                                          <p:val>
                                            <p:strVal val="#ppt_y"/>
                                          </p:val>
                                        </p:tav>
                                      </p:tavLst>
                                    </p:anim>
                                  </p:childTnLst>
                                </p:cTn>
                              </p:par>
                              <p:par>
                                <p:cTn id="26" presetID="10" presetClass="exit" presetSubtype="0" fill="hold" grpId="1" nodeType="withEffect">
                                  <p:stCondLst>
                                    <p:cond delay="0"/>
                                  </p:stCondLst>
                                  <p:childTnLst>
                                    <p:animEffect transition="out" filter="fade">
                                      <p:cBhvr>
                                        <p:cTn id="27" dur="500"/>
                                        <p:tgtEl>
                                          <p:spTgt spid="56"/>
                                        </p:tgtEl>
                                      </p:cBhvr>
                                    </p:animEffect>
                                    <p:set>
                                      <p:cBhvr>
                                        <p:cTn id="28" dur="1" fill="hold">
                                          <p:stCondLst>
                                            <p:cond delay="499"/>
                                          </p:stCondLst>
                                        </p:cTn>
                                        <p:tgtEl>
                                          <p:spTgt spid="5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8"/>
                                        </p:tgtEl>
                                      </p:cBhvr>
                                    </p:animEffect>
                                    <p:set>
                                      <p:cBhvr>
                                        <p:cTn id="34" dur="1" fill="hold">
                                          <p:stCondLst>
                                            <p:cond delay="499"/>
                                          </p:stCondLst>
                                        </p:cTn>
                                        <p:tgtEl>
                                          <p:spTgt spid="5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9"/>
                                        </p:tgtEl>
                                      </p:cBhvr>
                                    </p:animEffect>
                                    <p:set>
                                      <p:cBhvr>
                                        <p:cTn id="37" dur="1" fill="hold">
                                          <p:stCondLst>
                                            <p:cond delay="499"/>
                                          </p:stCondLst>
                                        </p:cTn>
                                        <p:tgtEl>
                                          <p:spTgt spid="59"/>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55"/>
                                        </p:tgtEl>
                                      </p:cBhvr>
                                    </p:animEffect>
                                    <p:set>
                                      <p:cBhvr>
                                        <p:cTn id="40" dur="1" fill="hold">
                                          <p:stCondLst>
                                            <p:cond delay="499"/>
                                          </p:stCondLst>
                                        </p:cTn>
                                        <p:tgtEl>
                                          <p:spTgt spid="5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42" presetClass="entr" presetSubtype="0"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1000"/>
                                        <p:tgtEl>
                                          <p:spTgt spid="66"/>
                                        </p:tgtEl>
                                      </p:cBhvr>
                                    </p:animEffect>
                                    <p:anim calcmode="lin" valueType="num">
                                      <p:cBhvr>
                                        <p:cTn id="47" dur="1000" fill="hold"/>
                                        <p:tgtEl>
                                          <p:spTgt spid="66"/>
                                        </p:tgtEl>
                                        <p:attrNameLst>
                                          <p:attrName>ppt_x</p:attrName>
                                        </p:attrNameLst>
                                      </p:cBhvr>
                                      <p:tavLst>
                                        <p:tav tm="0">
                                          <p:val>
                                            <p:strVal val="#ppt_x"/>
                                          </p:val>
                                        </p:tav>
                                        <p:tav tm="100000">
                                          <p:val>
                                            <p:strVal val="#ppt_x"/>
                                          </p:val>
                                        </p:tav>
                                      </p:tavLst>
                                    </p:anim>
                                    <p:anim calcmode="lin" valueType="num">
                                      <p:cBhvr>
                                        <p:cTn id="48"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6" grpId="1"/>
      <p:bldP spid="57" grpId="0"/>
      <p:bldP spid="57" grpId="1"/>
      <p:bldP spid="58" grpId="0"/>
      <p:bldP spid="58" grpId="1"/>
      <p:bldP spid="59" grpId="0"/>
      <p:bldP spid="59" grpId="1"/>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95CABA-25FF-DF34-BFBF-FE0CB7F76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8" y="-3466"/>
            <a:ext cx="12266427" cy="6896006"/>
          </a:xfrm>
          <a:prstGeom prst="rect">
            <a:avLst/>
          </a:prstGeom>
        </p:spPr>
      </p:pic>
      <p:sp>
        <p:nvSpPr>
          <p:cNvPr id="3" name="TextBox 2">
            <a:extLst>
              <a:ext uri="{FF2B5EF4-FFF2-40B4-BE49-F238E27FC236}">
                <a16:creationId xmlns:a16="http://schemas.microsoft.com/office/drawing/2014/main" id="{A940A145-2656-86CE-25C2-E13A226658F0}"/>
              </a:ext>
            </a:extLst>
          </p:cNvPr>
          <p:cNvSpPr txBox="1"/>
          <p:nvPr/>
        </p:nvSpPr>
        <p:spPr>
          <a:xfrm>
            <a:off x="1587814" y="701314"/>
            <a:ext cx="9296400" cy="2123658"/>
          </a:xfrm>
          <a:prstGeom prst="rect">
            <a:avLst/>
          </a:prstGeom>
          <a:noFill/>
        </p:spPr>
        <p:txBody>
          <a:bodyPr wrap="square" rtlCol="0">
            <a:spAutoFit/>
          </a:bodyPr>
          <a:lstStyle/>
          <a:p>
            <a:pPr algn="ctr"/>
            <a:r>
              <a:rPr lang="en-US" sz="4400" dirty="0">
                <a:solidFill>
                  <a:schemeClr val="bg1"/>
                </a:solidFill>
                <a:latin typeface="Algerian" pitchFamily="82" charset="0"/>
              </a:rPr>
              <a:t>Mormon’s Testimony</a:t>
            </a:r>
          </a:p>
          <a:p>
            <a:pPr algn="ctr"/>
            <a:r>
              <a:rPr lang="en-US" sz="4400" dirty="0">
                <a:solidFill>
                  <a:schemeClr val="bg1"/>
                </a:solidFill>
                <a:latin typeface="Algerian" pitchFamily="82" charset="0"/>
              </a:rPr>
              <a:t>To the Future</a:t>
            </a:r>
          </a:p>
          <a:p>
            <a:pPr algn="ctr"/>
            <a:r>
              <a:rPr lang="en-US" sz="4400" dirty="0">
                <a:solidFill>
                  <a:schemeClr val="bg1"/>
                </a:solidFill>
                <a:latin typeface="Algerian" pitchFamily="82" charset="0"/>
              </a:rPr>
              <a:t>Mormon 7</a:t>
            </a:r>
          </a:p>
        </p:txBody>
      </p:sp>
      <p:grpSp>
        <p:nvGrpSpPr>
          <p:cNvPr id="60" name="Group 59">
            <a:extLst>
              <a:ext uri="{FF2B5EF4-FFF2-40B4-BE49-F238E27FC236}">
                <a16:creationId xmlns:a16="http://schemas.microsoft.com/office/drawing/2014/main" id="{0B4E409F-62D8-C325-FC08-A9F2B235E39B}"/>
              </a:ext>
            </a:extLst>
          </p:cNvPr>
          <p:cNvGrpSpPr/>
          <p:nvPr/>
        </p:nvGrpSpPr>
        <p:grpSpPr>
          <a:xfrm>
            <a:off x="2155153" y="2696432"/>
            <a:ext cx="1383109" cy="3832582"/>
            <a:chOff x="2133600" y="3124200"/>
            <a:chExt cx="1209964" cy="3352800"/>
          </a:xfrm>
        </p:grpSpPr>
        <p:grpSp>
          <p:nvGrpSpPr>
            <p:cNvPr id="61" name="Group 285">
              <a:extLst>
                <a:ext uri="{FF2B5EF4-FFF2-40B4-BE49-F238E27FC236}">
                  <a16:creationId xmlns:a16="http://schemas.microsoft.com/office/drawing/2014/main" id="{F6AA0F32-FD1A-28D6-A8E6-A2E5D0584C60}"/>
                </a:ext>
              </a:extLst>
            </p:cNvPr>
            <p:cNvGrpSpPr/>
            <p:nvPr/>
          </p:nvGrpSpPr>
          <p:grpSpPr>
            <a:xfrm rot="17194410">
              <a:off x="2764132" y="5999335"/>
              <a:ext cx="359123" cy="509595"/>
              <a:chOff x="4934260" y="5008578"/>
              <a:chExt cx="373811" cy="553131"/>
            </a:xfrm>
          </p:grpSpPr>
          <p:sp>
            <p:nvSpPr>
              <p:cNvPr id="139" name="Oval 3">
                <a:extLst>
                  <a:ext uri="{FF2B5EF4-FFF2-40B4-BE49-F238E27FC236}">
                    <a16:creationId xmlns:a16="http://schemas.microsoft.com/office/drawing/2014/main" id="{2235B27E-D89B-9FB3-387B-CCACBF9344F4}"/>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4">
                <a:extLst>
                  <a:ext uri="{FF2B5EF4-FFF2-40B4-BE49-F238E27FC236}">
                    <a16:creationId xmlns:a16="http://schemas.microsoft.com/office/drawing/2014/main" id="{DD83FF99-C681-6EB8-EAAA-AC30D27DD8BE}"/>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284">
              <a:extLst>
                <a:ext uri="{FF2B5EF4-FFF2-40B4-BE49-F238E27FC236}">
                  <a16:creationId xmlns:a16="http://schemas.microsoft.com/office/drawing/2014/main" id="{AD2A6E6E-36D7-12ED-4ACA-1E00D0A4AE93}"/>
                </a:ext>
              </a:extLst>
            </p:cNvPr>
            <p:cNvGrpSpPr/>
            <p:nvPr/>
          </p:nvGrpSpPr>
          <p:grpSpPr>
            <a:xfrm>
              <a:off x="2379689" y="5993567"/>
              <a:ext cx="376003" cy="483433"/>
              <a:chOff x="4934260" y="5008578"/>
              <a:chExt cx="373811" cy="553131"/>
            </a:xfrm>
          </p:grpSpPr>
          <p:sp>
            <p:nvSpPr>
              <p:cNvPr id="137" name="Oval 6">
                <a:extLst>
                  <a:ext uri="{FF2B5EF4-FFF2-40B4-BE49-F238E27FC236}">
                    <a16:creationId xmlns:a16="http://schemas.microsoft.com/office/drawing/2014/main" id="{0012F295-6C68-B8BB-1C2E-B9A230DAFBC1}"/>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7">
                <a:extLst>
                  <a:ext uri="{FF2B5EF4-FFF2-40B4-BE49-F238E27FC236}">
                    <a16:creationId xmlns:a16="http://schemas.microsoft.com/office/drawing/2014/main" id="{F56952ED-C90D-1CBD-5359-8062A1ECFEF6}"/>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Oval 62">
              <a:extLst>
                <a:ext uri="{FF2B5EF4-FFF2-40B4-BE49-F238E27FC236}">
                  <a16:creationId xmlns:a16="http://schemas.microsoft.com/office/drawing/2014/main" id="{59F21844-CD5F-98C0-1219-DB8839C09AEC}"/>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23B4CA7-DC3F-B5A9-73B7-CC149C14DC4B}"/>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92784ACB-3E8E-4DB7-0FDF-FFAEAAA0944E}"/>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124C4605-F19D-5C38-9EBB-0EBE462C56CD}"/>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EB8CB9AF-C369-1212-E94D-79B793C3C6A1}"/>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25">
              <a:extLst>
                <a:ext uri="{FF2B5EF4-FFF2-40B4-BE49-F238E27FC236}">
                  <a16:creationId xmlns:a16="http://schemas.microsoft.com/office/drawing/2014/main" id="{7D8774EC-FAD8-39FB-F446-391F711C327B}"/>
                </a:ext>
              </a:extLst>
            </p:cNvPr>
            <p:cNvGrpSpPr/>
            <p:nvPr/>
          </p:nvGrpSpPr>
          <p:grpSpPr>
            <a:xfrm>
              <a:off x="2480714" y="4105564"/>
              <a:ext cx="546919" cy="609600"/>
              <a:chOff x="2321193" y="914400"/>
              <a:chExt cx="1962699" cy="2187638"/>
            </a:xfrm>
          </p:grpSpPr>
          <p:sp>
            <p:nvSpPr>
              <p:cNvPr id="131" name="Oval 17">
                <a:extLst>
                  <a:ext uri="{FF2B5EF4-FFF2-40B4-BE49-F238E27FC236}">
                    <a16:creationId xmlns:a16="http://schemas.microsoft.com/office/drawing/2014/main" id="{7A521680-026A-A281-262B-8F5886E03098}"/>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entagon 19">
                <a:extLst>
                  <a:ext uri="{FF2B5EF4-FFF2-40B4-BE49-F238E27FC236}">
                    <a16:creationId xmlns:a16="http://schemas.microsoft.com/office/drawing/2014/main" id="{503E8C05-73AF-67BD-F0AA-DCF39B375039}"/>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Pentagon 20">
                <a:extLst>
                  <a:ext uri="{FF2B5EF4-FFF2-40B4-BE49-F238E27FC236}">
                    <a16:creationId xmlns:a16="http://schemas.microsoft.com/office/drawing/2014/main" id="{523350A7-030C-A7AA-24B0-E68BDF806D92}"/>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Pentagon 21">
                <a:extLst>
                  <a:ext uri="{FF2B5EF4-FFF2-40B4-BE49-F238E27FC236}">
                    <a16:creationId xmlns:a16="http://schemas.microsoft.com/office/drawing/2014/main" id="{0E4C02A8-D26F-278F-D304-2373B66298D0}"/>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Pentagon 22">
                <a:extLst>
                  <a:ext uri="{FF2B5EF4-FFF2-40B4-BE49-F238E27FC236}">
                    <a16:creationId xmlns:a16="http://schemas.microsoft.com/office/drawing/2014/main" id="{AEF4F4CA-415F-1AB1-39F4-9428E17D7E17}"/>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entagon 23">
                <a:extLst>
                  <a:ext uri="{FF2B5EF4-FFF2-40B4-BE49-F238E27FC236}">
                    <a16:creationId xmlns:a16="http://schemas.microsoft.com/office/drawing/2014/main" id="{8AEEF147-B26A-2663-58DB-9D07D6EAA11B}"/>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35">
              <a:extLst>
                <a:ext uri="{FF2B5EF4-FFF2-40B4-BE49-F238E27FC236}">
                  <a16:creationId xmlns:a16="http://schemas.microsoft.com/office/drawing/2014/main" id="{3926E70B-D188-D9C6-6178-034D379530F5}"/>
                </a:ext>
              </a:extLst>
            </p:cNvPr>
            <p:cNvGrpSpPr/>
            <p:nvPr/>
          </p:nvGrpSpPr>
          <p:grpSpPr>
            <a:xfrm rot="1699902">
              <a:off x="2147930" y="4740678"/>
              <a:ext cx="291183" cy="118991"/>
              <a:chOff x="2209800" y="1905000"/>
              <a:chExt cx="2286000" cy="1066800"/>
            </a:xfrm>
          </p:grpSpPr>
          <p:grpSp>
            <p:nvGrpSpPr>
              <p:cNvPr id="125" name="Group 29">
                <a:extLst>
                  <a:ext uri="{FF2B5EF4-FFF2-40B4-BE49-F238E27FC236}">
                    <a16:creationId xmlns:a16="http://schemas.microsoft.com/office/drawing/2014/main" id="{7F494FCB-2698-852C-CFD3-77C5BE7E374B}"/>
                  </a:ext>
                </a:extLst>
              </p:cNvPr>
              <p:cNvGrpSpPr/>
              <p:nvPr/>
            </p:nvGrpSpPr>
            <p:grpSpPr>
              <a:xfrm>
                <a:off x="2209800" y="1905000"/>
                <a:ext cx="1066800" cy="1066800"/>
                <a:chOff x="990600" y="1905000"/>
                <a:chExt cx="1066800" cy="1066800"/>
              </a:xfrm>
            </p:grpSpPr>
            <p:sp>
              <p:nvSpPr>
                <p:cNvPr id="129" name="&quot;No&quot; Symbol 98">
                  <a:extLst>
                    <a:ext uri="{FF2B5EF4-FFF2-40B4-BE49-F238E27FC236}">
                      <a16:creationId xmlns:a16="http://schemas.microsoft.com/office/drawing/2014/main" id="{AB419D4F-A0EA-E1A8-5DD3-DC32AC717274}"/>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Oval 129">
                  <a:extLst>
                    <a:ext uri="{FF2B5EF4-FFF2-40B4-BE49-F238E27FC236}">
                      <a16:creationId xmlns:a16="http://schemas.microsoft.com/office/drawing/2014/main" id="{34F3BE26-B7A8-EF4C-DE31-47185526B84B}"/>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32">
                <a:extLst>
                  <a:ext uri="{FF2B5EF4-FFF2-40B4-BE49-F238E27FC236}">
                    <a16:creationId xmlns:a16="http://schemas.microsoft.com/office/drawing/2014/main" id="{CCAF4C8E-6AE9-8A94-C815-0CFB05D64039}"/>
                  </a:ext>
                </a:extLst>
              </p:cNvPr>
              <p:cNvGrpSpPr/>
              <p:nvPr/>
            </p:nvGrpSpPr>
            <p:grpSpPr>
              <a:xfrm>
                <a:off x="3429000" y="1905000"/>
                <a:ext cx="1066800" cy="1066800"/>
                <a:chOff x="990600" y="1905000"/>
                <a:chExt cx="1066800" cy="1066800"/>
              </a:xfrm>
            </p:grpSpPr>
            <p:sp>
              <p:nvSpPr>
                <p:cNvPr id="127" name="&quot;No&quot; Symbol 96">
                  <a:extLst>
                    <a:ext uri="{FF2B5EF4-FFF2-40B4-BE49-F238E27FC236}">
                      <a16:creationId xmlns:a16="http://schemas.microsoft.com/office/drawing/2014/main" id="{561E9DCD-C0CA-A3ED-1DF3-FDAC76FA39A5}"/>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Oval 34">
                  <a:extLst>
                    <a:ext uri="{FF2B5EF4-FFF2-40B4-BE49-F238E27FC236}">
                      <a16:creationId xmlns:a16="http://schemas.microsoft.com/office/drawing/2014/main" id="{90A0E6CA-70AA-16A2-FADF-01A41C3725C5}"/>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 36">
              <a:extLst>
                <a:ext uri="{FF2B5EF4-FFF2-40B4-BE49-F238E27FC236}">
                  <a16:creationId xmlns:a16="http://schemas.microsoft.com/office/drawing/2014/main" id="{25A684D8-A815-741A-46A1-A5DD4D8A177F}"/>
                </a:ext>
              </a:extLst>
            </p:cNvPr>
            <p:cNvGrpSpPr/>
            <p:nvPr/>
          </p:nvGrpSpPr>
          <p:grpSpPr>
            <a:xfrm rot="20019181">
              <a:off x="3048475" y="4742987"/>
              <a:ext cx="291183" cy="118991"/>
              <a:chOff x="2209800" y="1905000"/>
              <a:chExt cx="2286000" cy="1066800"/>
            </a:xfrm>
          </p:grpSpPr>
          <p:grpSp>
            <p:nvGrpSpPr>
              <p:cNvPr id="119" name="Group 29">
                <a:extLst>
                  <a:ext uri="{FF2B5EF4-FFF2-40B4-BE49-F238E27FC236}">
                    <a16:creationId xmlns:a16="http://schemas.microsoft.com/office/drawing/2014/main" id="{C24B573B-7634-A8E8-988B-BB157DAC6207}"/>
                  </a:ext>
                </a:extLst>
              </p:cNvPr>
              <p:cNvGrpSpPr/>
              <p:nvPr/>
            </p:nvGrpSpPr>
            <p:grpSpPr>
              <a:xfrm>
                <a:off x="2209800" y="1905000"/>
                <a:ext cx="1066800" cy="1066800"/>
                <a:chOff x="990600" y="1905000"/>
                <a:chExt cx="1066800" cy="1066800"/>
              </a:xfrm>
            </p:grpSpPr>
            <p:sp>
              <p:nvSpPr>
                <p:cNvPr id="123" name="&quot;No&quot; Symbol 92">
                  <a:extLst>
                    <a:ext uri="{FF2B5EF4-FFF2-40B4-BE49-F238E27FC236}">
                      <a16:creationId xmlns:a16="http://schemas.microsoft.com/office/drawing/2014/main" id="{572810AE-941E-813D-DF34-A34F2D4FB46B}"/>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Oval 123">
                  <a:extLst>
                    <a:ext uri="{FF2B5EF4-FFF2-40B4-BE49-F238E27FC236}">
                      <a16:creationId xmlns:a16="http://schemas.microsoft.com/office/drawing/2014/main" id="{08EC4F0F-CF6F-7E80-5532-467FCD1A655C}"/>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32">
                <a:extLst>
                  <a:ext uri="{FF2B5EF4-FFF2-40B4-BE49-F238E27FC236}">
                    <a16:creationId xmlns:a16="http://schemas.microsoft.com/office/drawing/2014/main" id="{AABF5E9E-276C-723E-E29B-09D6A53D563D}"/>
                  </a:ext>
                </a:extLst>
              </p:cNvPr>
              <p:cNvGrpSpPr/>
              <p:nvPr/>
            </p:nvGrpSpPr>
            <p:grpSpPr>
              <a:xfrm>
                <a:off x="3429000" y="1905000"/>
                <a:ext cx="1066800" cy="1066800"/>
                <a:chOff x="990600" y="1905000"/>
                <a:chExt cx="1066800" cy="1066800"/>
              </a:xfrm>
            </p:grpSpPr>
            <p:sp>
              <p:nvSpPr>
                <p:cNvPr id="121" name="&quot;No&quot; Symbol 90">
                  <a:extLst>
                    <a:ext uri="{FF2B5EF4-FFF2-40B4-BE49-F238E27FC236}">
                      <a16:creationId xmlns:a16="http://schemas.microsoft.com/office/drawing/2014/main" id="{EC71946A-87BB-39C1-034A-2E88F782F2DA}"/>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Oval 121">
                  <a:extLst>
                    <a:ext uri="{FF2B5EF4-FFF2-40B4-BE49-F238E27FC236}">
                      <a16:creationId xmlns:a16="http://schemas.microsoft.com/office/drawing/2014/main" id="{69B9B34B-1925-AC06-A2A4-A935D70853F8}"/>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 name="Trapezoid 70">
              <a:extLst>
                <a:ext uri="{FF2B5EF4-FFF2-40B4-BE49-F238E27FC236}">
                  <a16:creationId xmlns:a16="http://schemas.microsoft.com/office/drawing/2014/main" id="{C52CF78A-3FF2-B95D-8C12-60218AC04CEA}"/>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65">
              <a:extLst>
                <a:ext uri="{FF2B5EF4-FFF2-40B4-BE49-F238E27FC236}">
                  <a16:creationId xmlns:a16="http://schemas.microsoft.com/office/drawing/2014/main" id="{2CEB6B2D-1530-FF73-D878-753F5A260A11}"/>
                </a:ext>
              </a:extLst>
            </p:cNvPr>
            <p:cNvGrpSpPr/>
            <p:nvPr/>
          </p:nvGrpSpPr>
          <p:grpSpPr>
            <a:xfrm rot="10800000" flipH="1" flipV="1">
              <a:off x="2235200" y="6029036"/>
              <a:ext cx="990600" cy="158496"/>
              <a:chOff x="1447800" y="2040716"/>
              <a:chExt cx="3102900" cy="387950"/>
            </a:xfrm>
          </p:grpSpPr>
          <p:sp>
            <p:nvSpPr>
              <p:cNvPr id="113" name="Diagonal Stripe 112">
                <a:extLst>
                  <a:ext uri="{FF2B5EF4-FFF2-40B4-BE49-F238E27FC236}">
                    <a16:creationId xmlns:a16="http://schemas.microsoft.com/office/drawing/2014/main" id="{B2A5AC6E-9CF4-6ADC-918B-DCB7E1A9215D}"/>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Diagonal Stripe 113">
                <a:extLst>
                  <a:ext uri="{FF2B5EF4-FFF2-40B4-BE49-F238E27FC236}">
                    <a16:creationId xmlns:a16="http://schemas.microsoft.com/office/drawing/2014/main" id="{208AD0A1-3F89-EA92-C69A-CBAAEEB99480}"/>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Diagonal Stripe 114">
                <a:extLst>
                  <a:ext uri="{FF2B5EF4-FFF2-40B4-BE49-F238E27FC236}">
                    <a16:creationId xmlns:a16="http://schemas.microsoft.com/office/drawing/2014/main" id="{CD280A71-1050-4C4D-7328-8C0389E8D01D}"/>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Diagonal Stripe 115">
                <a:extLst>
                  <a:ext uri="{FF2B5EF4-FFF2-40B4-BE49-F238E27FC236}">
                    <a16:creationId xmlns:a16="http://schemas.microsoft.com/office/drawing/2014/main" id="{865DA9F4-73C2-8F14-7C43-63854C39FA64}"/>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iagonal Stripe 116">
                <a:extLst>
                  <a:ext uri="{FF2B5EF4-FFF2-40B4-BE49-F238E27FC236}">
                    <a16:creationId xmlns:a16="http://schemas.microsoft.com/office/drawing/2014/main" id="{A2D4C863-6D3C-3D10-7C42-032F1BF5280C}"/>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Diagonal Stripe 117">
                <a:extLst>
                  <a:ext uri="{FF2B5EF4-FFF2-40B4-BE49-F238E27FC236}">
                    <a16:creationId xmlns:a16="http://schemas.microsoft.com/office/drawing/2014/main" id="{5FEA03D6-9BEC-6F4D-0FA3-7024566D91BB}"/>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3" name="Group 108">
              <a:extLst>
                <a:ext uri="{FF2B5EF4-FFF2-40B4-BE49-F238E27FC236}">
                  <a16:creationId xmlns:a16="http://schemas.microsoft.com/office/drawing/2014/main" id="{6E8B63AF-08F6-9B50-D1EB-49423E05CD5A}"/>
                </a:ext>
              </a:extLst>
            </p:cNvPr>
            <p:cNvGrpSpPr/>
            <p:nvPr/>
          </p:nvGrpSpPr>
          <p:grpSpPr>
            <a:xfrm>
              <a:off x="2209800" y="6172199"/>
              <a:ext cx="1087582" cy="152401"/>
              <a:chOff x="1295400" y="2819400"/>
              <a:chExt cx="1327484" cy="304800"/>
            </a:xfrm>
          </p:grpSpPr>
          <p:grpSp>
            <p:nvGrpSpPr>
              <p:cNvPr id="84" name="Group 86">
                <a:extLst>
                  <a:ext uri="{FF2B5EF4-FFF2-40B4-BE49-F238E27FC236}">
                    <a16:creationId xmlns:a16="http://schemas.microsoft.com/office/drawing/2014/main" id="{5FB0E46C-D8C0-56FA-BD9B-5A71E8B49A6E}"/>
                  </a:ext>
                </a:extLst>
              </p:cNvPr>
              <p:cNvGrpSpPr/>
              <p:nvPr/>
            </p:nvGrpSpPr>
            <p:grpSpPr>
              <a:xfrm>
                <a:off x="1295400" y="2819400"/>
                <a:ext cx="914400" cy="304800"/>
                <a:chOff x="838200" y="2193636"/>
                <a:chExt cx="2895600" cy="946728"/>
              </a:xfrm>
            </p:grpSpPr>
            <p:grpSp>
              <p:nvGrpSpPr>
                <p:cNvPr id="93" name="Group 69">
                  <a:extLst>
                    <a:ext uri="{FF2B5EF4-FFF2-40B4-BE49-F238E27FC236}">
                      <a16:creationId xmlns:a16="http://schemas.microsoft.com/office/drawing/2014/main" id="{6B6F04E3-EC9C-96B2-D694-7D635BA21F0B}"/>
                    </a:ext>
                  </a:extLst>
                </p:cNvPr>
                <p:cNvGrpSpPr/>
                <p:nvPr/>
              </p:nvGrpSpPr>
              <p:grpSpPr>
                <a:xfrm>
                  <a:off x="838200" y="2193636"/>
                  <a:ext cx="381000" cy="930564"/>
                  <a:chOff x="838200" y="2193636"/>
                  <a:chExt cx="381000" cy="930564"/>
                </a:xfrm>
              </p:grpSpPr>
              <p:sp>
                <p:nvSpPr>
                  <p:cNvPr id="110" name="Isosceles Triangle 109">
                    <a:extLst>
                      <a:ext uri="{FF2B5EF4-FFF2-40B4-BE49-F238E27FC236}">
                        <a16:creationId xmlns:a16="http://schemas.microsoft.com/office/drawing/2014/main" id="{8BB3F0DC-7F4F-7F87-1DD5-6866845A78D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3D4C8765-9FA6-C175-0B8F-CF4BC7F5D146}"/>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11">
                    <a:extLst>
                      <a:ext uri="{FF2B5EF4-FFF2-40B4-BE49-F238E27FC236}">
                        <a16:creationId xmlns:a16="http://schemas.microsoft.com/office/drawing/2014/main" id="{FF166D74-A792-6FE2-AA53-C67D42BA633B}"/>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70">
                  <a:extLst>
                    <a:ext uri="{FF2B5EF4-FFF2-40B4-BE49-F238E27FC236}">
                      <a16:creationId xmlns:a16="http://schemas.microsoft.com/office/drawing/2014/main" id="{A3A7AE2A-1D0B-A35F-48A2-7A8BE4CFE239}"/>
                    </a:ext>
                  </a:extLst>
                </p:cNvPr>
                <p:cNvGrpSpPr/>
                <p:nvPr/>
              </p:nvGrpSpPr>
              <p:grpSpPr>
                <a:xfrm>
                  <a:off x="2133600" y="2209800"/>
                  <a:ext cx="381000" cy="930564"/>
                  <a:chOff x="838200" y="2193636"/>
                  <a:chExt cx="381000" cy="930564"/>
                </a:xfrm>
              </p:grpSpPr>
              <p:sp>
                <p:nvSpPr>
                  <p:cNvPr id="107" name="Isosceles Triangle 106">
                    <a:extLst>
                      <a:ext uri="{FF2B5EF4-FFF2-40B4-BE49-F238E27FC236}">
                        <a16:creationId xmlns:a16="http://schemas.microsoft.com/office/drawing/2014/main" id="{F9E8C75B-E1ED-8C32-0BF1-7CEAC3853C9C}"/>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70DF3BDF-D525-F4B9-E627-B7B2EA527950}"/>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9A033646-DF4F-7838-F216-16DAD0779C9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74">
                  <a:extLst>
                    <a:ext uri="{FF2B5EF4-FFF2-40B4-BE49-F238E27FC236}">
                      <a16:creationId xmlns:a16="http://schemas.microsoft.com/office/drawing/2014/main" id="{16B707E1-B07F-75BE-0F75-CC8C2CDCEC3E}"/>
                    </a:ext>
                  </a:extLst>
                </p:cNvPr>
                <p:cNvGrpSpPr/>
                <p:nvPr/>
              </p:nvGrpSpPr>
              <p:grpSpPr>
                <a:xfrm>
                  <a:off x="1524000" y="2209800"/>
                  <a:ext cx="381000" cy="930564"/>
                  <a:chOff x="838200" y="2193636"/>
                  <a:chExt cx="381000" cy="930564"/>
                </a:xfrm>
              </p:grpSpPr>
              <p:sp>
                <p:nvSpPr>
                  <p:cNvPr id="104" name="Isosceles Triangle 103">
                    <a:extLst>
                      <a:ext uri="{FF2B5EF4-FFF2-40B4-BE49-F238E27FC236}">
                        <a16:creationId xmlns:a16="http://schemas.microsoft.com/office/drawing/2014/main" id="{0D8CAED0-DAB2-07D0-CA9A-9685791C55C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5116A9C7-D2B7-42E0-A1AC-D3074E36592E}"/>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71512D26-4461-6B56-DD74-97F5E900FF4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78">
                  <a:extLst>
                    <a:ext uri="{FF2B5EF4-FFF2-40B4-BE49-F238E27FC236}">
                      <a16:creationId xmlns:a16="http://schemas.microsoft.com/office/drawing/2014/main" id="{4947C269-6B5B-4477-08A0-A5B029D63F84}"/>
                    </a:ext>
                  </a:extLst>
                </p:cNvPr>
                <p:cNvGrpSpPr/>
                <p:nvPr/>
              </p:nvGrpSpPr>
              <p:grpSpPr>
                <a:xfrm>
                  <a:off x="2667000" y="2209800"/>
                  <a:ext cx="381000" cy="930564"/>
                  <a:chOff x="838200" y="2193636"/>
                  <a:chExt cx="381000" cy="930564"/>
                </a:xfrm>
              </p:grpSpPr>
              <p:sp>
                <p:nvSpPr>
                  <p:cNvPr id="101" name="Isosceles Triangle 100">
                    <a:extLst>
                      <a:ext uri="{FF2B5EF4-FFF2-40B4-BE49-F238E27FC236}">
                        <a16:creationId xmlns:a16="http://schemas.microsoft.com/office/drawing/2014/main" id="{717DE398-CE92-C3AB-57C9-5697865D2F10}"/>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F301A43B-E90A-6915-994C-E9C3D8456EFE}"/>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9AD0CB65-3116-1472-B132-D3D022C4328A}"/>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82">
                  <a:extLst>
                    <a:ext uri="{FF2B5EF4-FFF2-40B4-BE49-F238E27FC236}">
                      <a16:creationId xmlns:a16="http://schemas.microsoft.com/office/drawing/2014/main" id="{E82D5DAC-73DB-3DEA-2D9F-E187A51B2273}"/>
                    </a:ext>
                  </a:extLst>
                </p:cNvPr>
                <p:cNvGrpSpPr/>
                <p:nvPr/>
              </p:nvGrpSpPr>
              <p:grpSpPr>
                <a:xfrm>
                  <a:off x="3352800" y="2209800"/>
                  <a:ext cx="381000" cy="930564"/>
                  <a:chOff x="838200" y="2193636"/>
                  <a:chExt cx="381000" cy="930564"/>
                </a:xfrm>
              </p:grpSpPr>
              <p:sp>
                <p:nvSpPr>
                  <p:cNvPr id="98" name="Isosceles Triangle 97">
                    <a:extLst>
                      <a:ext uri="{FF2B5EF4-FFF2-40B4-BE49-F238E27FC236}">
                        <a16:creationId xmlns:a16="http://schemas.microsoft.com/office/drawing/2014/main" id="{41E5863A-5CFF-7DD7-3AB7-7219E48ED635}"/>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8A6EE10-0A69-0F4E-116A-769371E17AE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F5BAB68A-1660-7FCE-E4D2-9E2833DABCF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69">
                <a:extLst>
                  <a:ext uri="{FF2B5EF4-FFF2-40B4-BE49-F238E27FC236}">
                    <a16:creationId xmlns:a16="http://schemas.microsoft.com/office/drawing/2014/main" id="{0944485B-2AC8-97A9-471D-3C5EBBE68BB2}"/>
                  </a:ext>
                </a:extLst>
              </p:cNvPr>
              <p:cNvGrpSpPr/>
              <p:nvPr/>
            </p:nvGrpSpPr>
            <p:grpSpPr>
              <a:xfrm>
                <a:off x="2286000" y="2819400"/>
                <a:ext cx="120316" cy="299596"/>
                <a:chOff x="838200" y="2193636"/>
                <a:chExt cx="381000" cy="930564"/>
              </a:xfrm>
            </p:grpSpPr>
            <p:sp>
              <p:nvSpPr>
                <p:cNvPr id="90" name="Isosceles Triangle 89">
                  <a:extLst>
                    <a:ext uri="{FF2B5EF4-FFF2-40B4-BE49-F238E27FC236}">
                      <a16:creationId xmlns:a16="http://schemas.microsoft.com/office/drawing/2014/main" id="{0D1EB833-43FC-46EB-FC69-AFC0FE2A252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E78D7F3C-8F34-7DF2-C644-506AF80C98DB}"/>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A8C6B5F-7501-B33B-4D26-CAD420CD8272}"/>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74">
                <a:extLst>
                  <a:ext uri="{FF2B5EF4-FFF2-40B4-BE49-F238E27FC236}">
                    <a16:creationId xmlns:a16="http://schemas.microsoft.com/office/drawing/2014/main" id="{18887EF7-CB14-95DE-883F-E3D34010D9F4}"/>
                  </a:ext>
                </a:extLst>
              </p:cNvPr>
              <p:cNvGrpSpPr/>
              <p:nvPr/>
            </p:nvGrpSpPr>
            <p:grpSpPr>
              <a:xfrm>
                <a:off x="2502568" y="2824604"/>
                <a:ext cx="120316" cy="299596"/>
                <a:chOff x="838200" y="2193636"/>
                <a:chExt cx="381000" cy="930564"/>
              </a:xfrm>
            </p:grpSpPr>
            <p:sp>
              <p:nvSpPr>
                <p:cNvPr id="87" name="Isosceles Triangle 86">
                  <a:extLst>
                    <a:ext uri="{FF2B5EF4-FFF2-40B4-BE49-F238E27FC236}">
                      <a16:creationId xmlns:a16="http://schemas.microsoft.com/office/drawing/2014/main" id="{260592A9-AD3E-BBF9-99A0-46A0A3CEDCEC}"/>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97535084-B927-2279-6028-7A034C8455F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7DA04F3E-2091-CA52-4903-3469E60E4EF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4" name="Oval 73">
              <a:extLst>
                <a:ext uri="{FF2B5EF4-FFF2-40B4-BE49-F238E27FC236}">
                  <a16:creationId xmlns:a16="http://schemas.microsoft.com/office/drawing/2014/main" id="{B0D67020-86BD-D17D-4EBB-8E0673875252}"/>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 Diagonal Corner Rectangle 15">
              <a:extLst>
                <a:ext uri="{FF2B5EF4-FFF2-40B4-BE49-F238E27FC236}">
                  <a16:creationId xmlns:a16="http://schemas.microsoft.com/office/drawing/2014/main" id="{D219009A-8992-A62B-33C9-5F5D9EC149EC}"/>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 Diagonal Corner Rectangle 14">
              <a:extLst>
                <a:ext uri="{FF2B5EF4-FFF2-40B4-BE49-F238E27FC236}">
                  <a16:creationId xmlns:a16="http://schemas.microsoft.com/office/drawing/2014/main" id="{A5F989D5-A2CA-9C3D-4E6B-427B74641F0E}"/>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110">
              <a:extLst>
                <a:ext uri="{FF2B5EF4-FFF2-40B4-BE49-F238E27FC236}">
                  <a16:creationId xmlns:a16="http://schemas.microsoft.com/office/drawing/2014/main" id="{2D47C966-8AE4-537A-86D5-039511B7F3AB}"/>
                </a:ext>
              </a:extLst>
            </p:cNvPr>
            <p:cNvGrpSpPr/>
            <p:nvPr/>
          </p:nvGrpSpPr>
          <p:grpSpPr>
            <a:xfrm>
              <a:off x="2362200" y="3505200"/>
              <a:ext cx="762000" cy="228600"/>
              <a:chOff x="1600200" y="1219200"/>
              <a:chExt cx="838200" cy="228600"/>
            </a:xfrm>
          </p:grpSpPr>
          <p:sp>
            <p:nvSpPr>
              <p:cNvPr id="82" name="Rectangle 16">
                <a:extLst>
                  <a:ext uri="{FF2B5EF4-FFF2-40B4-BE49-F238E27FC236}">
                    <a16:creationId xmlns:a16="http://schemas.microsoft.com/office/drawing/2014/main" id="{7DCE3BBF-DA2A-230A-0BDC-DBF4112F56F5}"/>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uble Wave 82">
                <a:extLst>
                  <a:ext uri="{FF2B5EF4-FFF2-40B4-BE49-F238E27FC236}">
                    <a16:creationId xmlns:a16="http://schemas.microsoft.com/office/drawing/2014/main" id="{A004973E-7A57-7B88-45A9-778E629399BD}"/>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2FF3E897-6456-577F-9830-9DA67F06712D}"/>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48">
              <a:extLst>
                <a:ext uri="{FF2B5EF4-FFF2-40B4-BE49-F238E27FC236}">
                  <a16:creationId xmlns:a16="http://schemas.microsoft.com/office/drawing/2014/main" id="{2A1D9B2A-D86C-599B-3FAA-001124D1F72B}"/>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49">
              <a:extLst>
                <a:ext uri="{FF2B5EF4-FFF2-40B4-BE49-F238E27FC236}">
                  <a16:creationId xmlns:a16="http://schemas.microsoft.com/office/drawing/2014/main" id="{FB60A709-B968-135E-C719-326D9EFA5245}"/>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50">
              <a:extLst>
                <a:ext uri="{FF2B5EF4-FFF2-40B4-BE49-F238E27FC236}">
                  <a16:creationId xmlns:a16="http://schemas.microsoft.com/office/drawing/2014/main" id="{2D1EFF46-7689-667D-3021-3844097F925E}"/>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C16E8855-82FF-C396-28E0-F0094E258A70}"/>
              </a:ext>
            </a:extLst>
          </p:cNvPr>
          <p:cNvGrpSpPr/>
          <p:nvPr/>
        </p:nvGrpSpPr>
        <p:grpSpPr>
          <a:xfrm>
            <a:off x="4695849" y="3758645"/>
            <a:ext cx="840734" cy="2351812"/>
            <a:chOff x="870720" y="845802"/>
            <a:chExt cx="1640275" cy="5142000"/>
          </a:xfrm>
        </p:grpSpPr>
        <p:grpSp>
          <p:nvGrpSpPr>
            <p:cNvPr id="142" name="Group 141">
              <a:extLst>
                <a:ext uri="{FF2B5EF4-FFF2-40B4-BE49-F238E27FC236}">
                  <a16:creationId xmlns:a16="http://schemas.microsoft.com/office/drawing/2014/main" id="{DA401918-143B-F797-901B-0358E4723EB8}"/>
                </a:ext>
              </a:extLst>
            </p:cNvPr>
            <p:cNvGrpSpPr/>
            <p:nvPr/>
          </p:nvGrpSpPr>
          <p:grpSpPr>
            <a:xfrm>
              <a:off x="870720" y="845802"/>
              <a:ext cx="1640275" cy="5142000"/>
              <a:chOff x="870720" y="845802"/>
              <a:chExt cx="1640275" cy="5142000"/>
            </a:xfrm>
          </p:grpSpPr>
          <p:sp>
            <p:nvSpPr>
              <p:cNvPr id="145" name="Oval 144">
                <a:extLst>
                  <a:ext uri="{FF2B5EF4-FFF2-40B4-BE49-F238E27FC236}">
                    <a16:creationId xmlns:a16="http://schemas.microsoft.com/office/drawing/2014/main" id="{1F8B6A87-0AA3-0FF4-439D-A0631DE096A9}"/>
                  </a:ext>
                </a:extLst>
              </p:cNvPr>
              <p:cNvSpPr/>
              <p:nvPr/>
            </p:nvSpPr>
            <p:spPr>
              <a:xfrm>
                <a:off x="1233695" y="845802"/>
                <a:ext cx="985897" cy="111111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3CF9C7BD-66F9-E4FD-7456-55655D8E86C7}"/>
                  </a:ext>
                </a:extLst>
              </p:cNvPr>
              <p:cNvSpPr/>
              <p:nvPr/>
            </p:nvSpPr>
            <p:spPr>
              <a:xfrm rot="5604309">
                <a:off x="341078" y="4737130"/>
                <a:ext cx="2116277" cy="38506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Rounded Corners 146">
                <a:extLst>
                  <a:ext uri="{FF2B5EF4-FFF2-40B4-BE49-F238E27FC236}">
                    <a16:creationId xmlns:a16="http://schemas.microsoft.com/office/drawing/2014/main" id="{E633ADA0-FC03-3B8A-1BC6-15BE6A775A42}"/>
                  </a:ext>
                </a:extLst>
              </p:cNvPr>
              <p:cNvSpPr/>
              <p:nvPr/>
            </p:nvSpPr>
            <p:spPr>
              <a:xfrm rot="5400000">
                <a:off x="875489" y="4722679"/>
                <a:ext cx="2116277" cy="41396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Shape 147">
                <a:extLst>
                  <a:ext uri="{FF2B5EF4-FFF2-40B4-BE49-F238E27FC236}">
                    <a16:creationId xmlns:a16="http://schemas.microsoft.com/office/drawing/2014/main" id="{DCAD5064-9EA7-3C37-7558-6735AB118799}"/>
                  </a:ext>
                </a:extLst>
              </p:cNvPr>
              <p:cNvSpPr/>
              <p:nvPr/>
            </p:nvSpPr>
            <p:spPr>
              <a:xfrm>
                <a:off x="937839" y="2049508"/>
                <a:ext cx="1516760" cy="534396"/>
              </a:xfrm>
              <a:custGeom>
                <a:avLst/>
                <a:gdLst>
                  <a:gd name="connsiteX0" fmla="*/ 267198 w 1516760"/>
                  <a:gd name="connsiteY0" fmla="*/ 0 h 534396"/>
                  <a:gd name="connsiteX1" fmla="*/ 569891 w 1516760"/>
                  <a:gd name="connsiteY1" fmla="*/ 0 h 534396"/>
                  <a:gd name="connsiteX2" fmla="*/ 731643 w 1516760"/>
                  <a:gd name="connsiteY2" fmla="*/ 263548 h 534396"/>
                  <a:gd name="connsiteX3" fmla="*/ 893395 w 1516760"/>
                  <a:gd name="connsiteY3" fmla="*/ 0 h 534396"/>
                  <a:gd name="connsiteX4" fmla="*/ 1249562 w 1516760"/>
                  <a:gd name="connsiteY4" fmla="*/ 0 h 534396"/>
                  <a:gd name="connsiteX5" fmla="*/ 1516760 w 1516760"/>
                  <a:gd name="connsiteY5" fmla="*/ 267198 h 534396"/>
                  <a:gd name="connsiteX6" fmla="*/ 1249562 w 1516760"/>
                  <a:gd name="connsiteY6" fmla="*/ 534396 h 534396"/>
                  <a:gd name="connsiteX7" fmla="*/ 267198 w 1516760"/>
                  <a:gd name="connsiteY7" fmla="*/ 534396 h 534396"/>
                  <a:gd name="connsiteX8" fmla="*/ 0 w 1516760"/>
                  <a:gd name="connsiteY8" fmla="*/ 267198 h 534396"/>
                  <a:gd name="connsiteX9" fmla="*/ 267198 w 1516760"/>
                  <a:gd name="connsiteY9" fmla="*/ 0 h 5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6760" h="534396">
                    <a:moveTo>
                      <a:pt x="267198" y="0"/>
                    </a:moveTo>
                    <a:lnTo>
                      <a:pt x="569891" y="0"/>
                    </a:lnTo>
                    <a:lnTo>
                      <a:pt x="731643" y="263548"/>
                    </a:lnTo>
                    <a:lnTo>
                      <a:pt x="893395" y="0"/>
                    </a:lnTo>
                    <a:lnTo>
                      <a:pt x="1249562" y="0"/>
                    </a:lnTo>
                    <a:cubicBezTo>
                      <a:pt x="1397131" y="0"/>
                      <a:pt x="1516760" y="119629"/>
                      <a:pt x="1516760" y="267198"/>
                    </a:cubicBezTo>
                    <a:cubicBezTo>
                      <a:pt x="1516760" y="414767"/>
                      <a:pt x="1397131" y="534396"/>
                      <a:pt x="1249562" y="534396"/>
                    </a:cubicBezTo>
                    <a:lnTo>
                      <a:pt x="267198" y="534396"/>
                    </a:lnTo>
                    <a:cubicBezTo>
                      <a:pt x="119629" y="534396"/>
                      <a:pt x="0" y="414767"/>
                      <a:pt x="0" y="267198"/>
                    </a:cubicBezTo>
                    <a:cubicBezTo>
                      <a:pt x="0" y="119629"/>
                      <a:pt x="119629" y="0"/>
                      <a:pt x="267198"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9" name="Rectangle: Rounded Corners 148">
                <a:extLst>
                  <a:ext uri="{FF2B5EF4-FFF2-40B4-BE49-F238E27FC236}">
                    <a16:creationId xmlns:a16="http://schemas.microsoft.com/office/drawing/2014/main" id="{BA78BDB1-6E92-011E-8AFC-EC8BEA1025E6}"/>
                  </a:ext>
                </a:extLst>
              </p:cNvPr>
              <p:cNvSpPr/>
              <p:nvPr/>
            </p:nvSpPr>
            <p:spPr>
              <a:xfrm rot="5683375">
                <a:off x="175093" y="2883325"/>
                <a:ext cx="1705196" cy="31394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Rounded Corners 149">
                <a:extLst>
                  <a:ext uri="{FF2B5EF4-FFF2-40B4-BE49-F238E27FC236}">
                    <a16:creationId xmlns:a16="http://schemas.microsoft.com/office/drawing/2014/main" id="{8E0BCCAA-EDDE-91E1-EEC9-B64AC72AEC96}"/>
                  </a:ext>
                </a:extLst>
              </p:cNvPr>
              <p:cNvSpPr/>
              <p:nvPr/>
            </p:nvSpPr>
            <p:spPr>
              <a:xfrm rot="5174172">
                <a:off x="1433109" y="2801328"/>
                <a:ext cx="1820672" cy="3351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150">
                <a:extLst>
                  <a:ext uri="{FF2B5EF4-FFF2-40B4-BE49-F238E27FC236}">
                    <a16:creationId xmlns:a16="http://schemas.microsoft.com/office/drawing/2014/main" id="{F042D63D-B1F2-85BD-FAF7-80B27C1A29DE}"/>
                  </a:ext>
                </a:extLst>
              </p:cNvPr>
              <p:cNvSpPr/>
              <p:nvPr/>
            </p:nvSpPr>
            <p:spPr>
              <a:xfrm>
                <a:off x="1167115" y="2245866"/>
                <a:ext cx="1019992" cy="1838744"/>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Trapezoid 142">
              <a:extLst>
                <a:ext uri="{FF2B5EF4-FFF2-40B4-BE49-F238E27FC236}">
                  <a16:creationId xmlns:a16="http://schemas.microsoft.com/office/drawing/2014/main" id="{C0AF7AC8-1F45-7653-DE93-CAF15E035759}"/>
                </a:ext>
              </a:extLst>
            </p:cNvPr>
            <p:cNvSpPr/>
            <p:nvPr/>
          </p:nvSpPr>
          <p:spPr>
            <a:xfrm rot="201813">
              <a:off x="1121745" y="4026079"/>
              <a:ext cx="518542" cy="1725256"/>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4C14AD43-CC07-FFCA-CF3D-482CE7B61F4B}"/>
                </a:ext>
              </a:extLst>
            </p:cNvPr>
            <p:cNvSpPr/>
            <p:nvPr/>
          </p:nvSpPr>
          <p:spPr>
            <a:xfrm rot="21394113">
              <a:off x="1687461" y="3978788"/>
              <a:ext cx="518542" cy="1725256"/>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a:ext uri="{FF2B5EF4-FFF2-40B4-BE49-F238E27FC236}">
                <a16:creationId xmlns:a16="http://schemas.microsoft.com/office/drawing/2014/main" id="{14247595-575D-9963-F68E-137EE6034EA8}"/>
              </a:ext>
            </a:extLst>
          </p:cNvPr>
          <p:cNvGrpSpPr/>
          <p:nvPr/>
        </p:nvGrpSpPr>
        <p:grpSpPr>
          <a:xfrm>
            <a:off x="5704995" y="3807946"/>
            <a:ext cx="992864" cy="2302511"/>
            <a:chOff x="3696103" y="638443"/>
            <a:chExt cx="2511462" cy="5824229"/>
          </a:xfrm>
        </p:grpSpPr>
        <p:sp>
          <p:nvSpPr>
            <p:cNvPr id="153" name="Oval 152">
              <a:extLst>
                <a:ext uri="{FF2B5EF4-FFF2-40B4-BE49-F238E27FC236}">
                  <a16:creationId xmlns:a16="http://schemas.microsoft.com/office/drawing/2014/main" id="{6228BC4B-7766-5A95-95B8-C07011B58E48}"/>
                </a:ext>
              </a:extLst>
            </p:cNvPr>
            <p:cNvSpPr/>
            <p:nvPr/>
          </p:nvSpPr>
          <p:spPr>
            <a:xfrm>
              <a:off x="4261731" y="638443"/>
              <a:ext cx="1364882" cy="136488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Shape 153">
              <a:extLst>
                <a:ext uri="{FF2B5EF4-FFF2-40B4-BE49-F238E27FC236}">
                  <a16:creationId xmlns:a16="http://schemas.microsoft.com/office/drawing/2014/main" id="{EA56A389-079F-02E9-67FB-E1F1A7368FBB}"/>
                </a:ext>
              </a:extLst>
            </p:cNvPr>
            <p:cNvSpPr/>
            <p:nvPr/>
          </p:nvSpPr>
          <p:spPr>
            <a:xfrm>
              <a:off x="3915093" y="2089989"/>
              <a:ext cx="1949833" cy="541616"/>
            </a:xfrm>
            <a:custGeom>
              <a:avLst/>
              <a:gdLst>
                <a:gd name="connsiteX0" fmla="*/ 270808 w 1949833"/>
                <a:gd name="connsiteY0" fmla="*/ 0 h 541616"/>
                <a:gd name="connsiteX1" fmla="*/ 823266 w 1949833"/>
                <a:gd name="connsiteY1" fmla="*/ 0 h 541616"/>
                <a:gd name="connsiteX2" fmla="*/ 974916 w 1949833"/>
                <a:gd name="connsiteY2" fmla="*/ 194981 h 541616"/>
                <a:gd name="connsiteX3" fmla="*/ 1126566 w 1949833"/>
                <a:gd name="connsiteY3" fmla="*/ 0 h 541616"/>
                <a:gd name="connsiteX4" fmla="*/ 1679025 w 1949833"/>
                <a:gd name="connsiteY4" fmla="*/ 0 h 541616"/>
                <a:gd name="connsiteX5" fmla="*/ 1949833 w 1949833"/>
                <a:gd name="connsiteY5" fmla="*/ 270808 h 541616"/>
                <a:gd name="connsiteX6" fmla="*/ 1679025 w 1949833"/>
                <a:gd name="connsiteY6" fmla="*/ 541616 h 541616"/>
                <a:gd name="connsiteX7" fmla="*/ 270808 w 1949833"/>
                <a:gd name="connsiteY7" fmla="*/ 541616 h 541616"/>
                <a:gd name="connsiteX8" fmla="*/ 0 w 1949833"/>
                <a:gd name="connsiteY8" fmla="*/ 270808 h 541616"/>
                <a:gd name="connsiteX9" fmla="*/ 270808 w 1949833"/>
                <a:gd name="connsiteY9" fmla="*/ 0 h 54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9833" h="541616">
                  <a:moveTo>
                    <a:pt x="270808" y="0"/>
                  </a:moveTo>
                  <a:lnTo>
                    <a:pt x="823266" y="0"/>
                  </a:lnTo>
                  <a:lnTo>
                    <a:pt x="974916" y="194981"/>
                  </a:lnTo>
                  <a:lnTo>
                    <a:pt x="1126566" y="0"/>
                  </a:lnTo>
                  <a:lnTo>
                    <a:pt x="1679025" y="0"/>
                  </a:lnTo>
                  <a:cubicBezTo>
                    <a:pt x="1828588" y="0"/>
                    <a:pt x="1949833" y="121245"/>
                    <a:pt x="1949833" y="270808"/>
                  </a:cubicBezTo>
                  <a:cubicBezTo>
                    <a:pt x="1949833" y="420371"/>
                    <a:pt x="1828588" y="541616"/>
                    <a:pt x="1679025" y="541616"/>
                  </a:cubicBezTo>
                  <a:lnTo>
                    <a:pt x="270808" y="541616"/>
                  </a:lnTo>
                  <a:cubicBezTo>
                    <a:pt x="121245" y="541616"/>
                    <a:pt x="0" y="420371"/>
                    <a:pt x="0" y="270808"/>
                  </a:cubicBezTo>
                  <a:cubicBezTo>
                    <a:pt x="0" y="121245"/>
                    <a:pt x="121245" y="0"/>
                    <a:pt x="270808"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Trapezoid 154">
              <a:extLst>
                <a:ext uri="{FF2B5EF4-FFF2-40B4-BE49-F238E27FC236}">
                  <a16:creationId xmlns:a16="http://schemas.microsoft.com/office/drawing/2014/main" id="{D8520DEC-6D55-7B64-52B6-B7195B785779}"/>
                </a:ext>
              </a:extLst>
            </p:cNvPr>
            <p:cNvSpPr/>
            <p:nvPr/>
          </p:nvSpPr>
          <p:spPr>
            <a:xfrm>
              <a:off x="3871765" y="2458289"/>
              <a:ext cx="2101486" cy="2383128"/>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Rounded Corners 155">
              <a:extLst>
                <a:ext uri="{FF2B5EF4-FFF2-40B4-BE49-F238E27FC236}">
                  <a16:creationId xmlns:a16="http://schemas.microsoft.com/office/drawing/2014/main" id="{AAF2FB77-4BD2-F19D-D97D-450A3DA9FE6C}"/>
                </a:ext>
              </a:extLst>
            </p:cNvPr>
            <p:cNvSpPr/>
            <p:nvPr/>
          </p:nvSpPr>
          <p:spPr>
            <a:xfrm rot="3911839">
              <a:off x="5126140" y="2859092"/>
              <a:ext cx="1691491" cy="47135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Rounded Corners 156">
              <a:extLst>
                <a:ext uri="{FF2B5EF4-FFF2-40B4-BE49-F238E27FC236}">
                  <a16:creationId xmlns:a16="http://schemas.microsoft.com/office/drawing/2014/main" id="{9ACC2F2E-CC1F-BCDB-68A5-341B5EBE1E66}"/>
                </a:ext>
              </a:extLst>
            </p:cNvPr>
            <p:cNvSpPr/>
            <p:nvPr/>
          </p:nvSpPr>
          <p:spPr>
            <a:xfrm rot="6387792">
              <a:off x="3086036" y="2898811"/>
              <a:ext cx="1691491" cy="47135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1DB51459-7B94-7B25-DED8-B04C6237385B}"/>
                </a:ext>
              </a:extLst>
            </p:cNvPr>
            <p:cNvSpPr/>
            <p:nvPr/>
          </p:nvSpPr>
          <p:spPr>
            <a:xfrm rot="5400000">
              <a:off x="4143288" y="5134613"/>
              <a:ext cx="2206038" cy="4139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4AC4B607-4349-7B3A-5426-2E84EA23DAFD}"/>
                </a:ext>
              </a:extLst>
            </p:cNvPr>
            <p:cNvSpPr/>
            <p:nvPr/>
          </p:nvSpPr>
          <p:spPr>
            <a:xfrm rot="5400000">
              <a:off x="3489732" y="5152668"/>
              <a:ext cx="2206038" cy="4139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a:extLst>
              <a:ext uri="{FF2B5EF4-FFF2-40B4-BE49-F238E27FC236}">
                <a16:creationId xmlns:a16="http://schemas.microsoft.com/office/drawing/2014/main" id="{70568D1E-58F6-3982-E52C-A8E656CE160C}"/>
              </a:ext>
            </a:extLst>
          </p:cNvPr>
          <p:cNvGrpSpPr/>
          <p:nvPr/>
        </p:nvGrpSpPr>
        <p:grpSpPr>
          <a:xfrm>
            <a:off x="6870686" y="3742328"/>
            <a:ext cx="840734" cy="2351812"/>
            <a:chOff x="870720" y="845802"/>
            <a:chExt cx="1640275" cy="5142000"/>
          </a:xfrm>
        </p:grpSpPr>
        <p:grpSp>
          <p:nvGrpSpPr>
            <p:cNvPr id="161" name="Group 160">
              <a:extLst>
                <a:ext uri="{FF2B5EF4-FFF2-40B4-BE49-F238E27FC236}">
                  <a16:creationId xmlns:a16="http://schemas.microsoft.com/office/drawing/2014/main" id="{FE3A1914-A235-3FB9-979B-C5AC6DE0E3DB}"/>
                </a:ext>
              </a:extLst>
            </p:cNvPr>
            <p:cNvGrpSpPr/>
            <p:nvPr/>
          </p:nvGrpSpPr>
          <p:grpSpPr>
            <a:xfrm>
              <a:off x="870720" y="845802"/>
              <a:ext cx="1640275" cy="5142000"/>
              <a:chOff x="870720" y="845802"/>
              <a:chExt cx="1640275" cy="5142000"/>
            </a:xfrm>
          </p:grpSpPr>
          <p:sp>
            <p:nvSpPr>
              <p:cNvPr id="164" name="Oval 163">
                <a:extLst>
                  <a:ext uri="{FF2B5EF4-FFF2-40B4-BE49-F238E27FC236}">
                    <a16:creationId xmlns:a16="http://schemas.microsoft.com/office/drawing/2014/main" id="{F3650709-604E-A13A-7021-CC3D51D2E241}"/>
                  </a:ext>
                </a:extLst>
              </p:cNvPr>
              <p:cNvSpPr/>
              <p:nvPr/>
            </p:nvSpPr>
            <p:spPr>
              <a:xfrm>
                <a:off x="1233695" y="845802"/>
                <a:ext cx="985897" cy="111111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Rounded Corners 164">
                <a:extLst>
                  <a:ext uri="{FF2B5EF4-FFF2-40B4-BE49-F238E27FC236}">
                    <a16:creationId xmlns:a16="http://schemas.microsoft.com/office/drawing/2014/main" id="{D662DCEB-F7FA-5A49-DF5F-67B62073D0D1}"/>
                  </a:ext>
                </a:extLst>
              </p:cNvPr>
              <p:cNvSpPr/>
              <p:nvPr/>
            </p:nvSpPr>
            <p:spPr>
              <a:xfrm rot="5604309">
                <a:off x="341078" y="4737130"/>
                <a:ext cx="2116277" cy="38506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C9FA9470-494C-E8CC-4323-C3B469679BAD}"/>
                  </a:ext>
                </a:extLst>
              </p:cNvPr>
              <p:cNvSpPr/>
              <p:nvPr/>
            </p:nvSpPr>
            <p:spPr>
              <a:xfrm rot="5400000">
                <a:off x="875489" y="4722679"/>
                <a:ext cx="2116277" cy="41396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reeform: Shape 166">
                <a:extLst>
                  <a:ext uri="{FF2B5EF4-FFF2-40B4-BE49-F238E27FC236}">
                    <a16:creationId xmlns:a16="http://schemas.microsoft.com/office/drawing/2014/main" id="{FB8EFF75-6DC2-DB61-C8E9-934B4BFDBC95}"/>
                  </a:ext>
                </a:extLst>
              </p:cNvPr>
              <p:cNvSpPr/>
              <p:nvPr/>
            </p:nvSpPr>
            <p:spPr>
              <a:xfrm>
                <a:off x="937839" y="2049508"/>
                <a:ext cx="1516760" cy="534396"/>
              </a:xfrm>
              <a:custGeom>
                <a:avLst/>
                <a:gdLst>
                  <a:gd name="connsiteX0" fmla="*/ 267198 w 1516760"/>
                  <a:gd name="connsiteY0" fmla="*/ 0 h 534396"/>
                  <a:gd name="connsiteX1" fmla="*/ 569891 w 1516760"/>
                  <a:gd name="connsiteY1" fmla="*/ 0 h 534396"/>
                  <a:gd name="connsiteX2" fmla="*/ 731643 w 1516760"/>
                  <a:gd name="connsiteY2" fmla="*/ 263548 h 534396"/>
                  <a:gd name="connsiteX3" fmla="*/ 893395 w 1516760"/>
                  <a:gd name="connsiteY3" fmla="*/ 0 h 534396"/>
                  <a:gd name="connsiteX4" fmla="*/ 1249562 w 1516760"/>
                  <a:gd name="connsiteY4" fmla="*/ 0 h 534396"/>
                  <a:gd name="connsiteX5" fmla="*/ 1516760 w 1516760"/>
                  <a:gd name="connsiteY5" fmla="*/ 267198 h 534396"/>
                  <a:gd name="connsiteX6" fmla="*/ 1249562 w 1516760"/>
                  <a:gd name="connsiteY6" fmla="*/ 534396 h 534396"/>
                  <a:gd name="connsiteX7" fmla="*/ 267198 w 1516760"/>
                  <a:gd name="connsiteY7" fmla="*/ 534396 h 534396"/>
                  <a:gd name="connsiteX8" fmla="*/ 0 w 1516760"/>
                  <a:gd name="connsiteY8" fmla="*/ 267198 h 534396"/>
                  <a:gd name="connsiteX9" fmla="*/ 267198 w 1516760"/>
                  <a:gd name="connsiteY9" fmla="*/ 0 h 5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6760" h="534396">
                    <a:moveTo>
                      <a:pt x="267198" y="0"/>
                    </a:moveTo>
                    <a:lnTo>
                      <a:pt x="569891" y="0"/>
                    </a:lnTo>
                    <a:lnTo>
                      <a:pt x="731643" y="263548"/>
                    </a:lnTo>
                    <a:lnTo>
                      <a:pt x="893395" y="0"/>
                    </a:lnTo>
                    <a:lnTo>
                      <a:pt x="1249562" y="0"/>
                    </a:lnTo>
                    <a:cubicBezTo>
                      <a:pt x="1397131" y="0"/>
                      <a:pt x="1516760" y="119629"/>
                      <a:pt x="1516760" y="267198"/>
                    </a:cubicBezTo>
                    <a:cubicBezTo>
                      <a:pt x="1516760" y="414767"/>
                      <a:pt x="1397131" y="534396"/>
                      <a:pt x="1249562" y="534396"/>
                    </a:cubicBezTo>
                    <a:lnTo>
                      <a:pt x="267198" y="534396"/>
                    </a:lnTo>
                    <a:cubicBezTo>
                      <a:pt x="119629" y="534396"/>
                      <a:pt x="0" y="414767"/>
                      <a:pt x="0" y="267198"/>
                    </a:cubicBezTo>
                    <a:cubicBezTo>
                      <a:pt x="0" y="119629"/>
                      <a:pt x="119629" y="0"/>
                      <a:pt x="267198"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Rounded Corners 167">
                <a:extLst>
                  <a:ext uri="{FF2B5EF4-FFF2-40B4-BE49-F238E27FC236}">
                    <a16:creationId xmlns:a16="http://schemas.microsoft.com/office/drawing/2014/main" id="{EDBF8AAF-85C8-EE92-5F49-AE445796EBE2}"/>
                  </a:ext>
                </a:extLst>
              </p:cNvPr>
              <p:cNvSpPr/>
              <p:nvPr/>
            </p:nvSpPr>
            <p:spPr>
              <a:xfrm rot="5683375">
                <a:off x="175093" y="2883325"/>
                <a:ext cx="1705196" cy="31394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Rounded Corners 168">
                <a:extLst>
                  <a:ext uri="{FF2B5EF4-FFF2-40B4-BE49-F238E27FC236}">
                    <a16:creationId xmlns:a16="http://schemas.microsoft.com/office/drawing/2014/main" id="{540A2098-E16C-36D5-7078-9E34C5F0700A}"/>
                  </a:ext>
                </a:extLst>
              </p:cNvPr>
              <p:cNvSpPr/>
              <p:nvPr/>
            </p:nvSpPr>
            <p:spPr>
              <a:xfrm rot="5174172">
                <a:off x="1433109" y="2801328"/>
                <a:ext cx="1820672" cy="3351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a:extLst>
                  <a:ext uri="{FF2B5EF4-FFF2-40B4-BE49-F238E27FC236}">
                    <a16:creationId xmlns:a16="http://schemas.microsoft.com/office/drawing/2014/main" id="{8F5E29D0-6B21-5648-68C6-00CC2CA2C7CB}"/>
                  </a:ext>
                </a:extLst>
              </p:cNvPr>
              <p:cNvSpPr/>
              <p:nvPr/>
            </p:nvSpPr>
            <p:spPr>
              <a:xfrm>
                <a:off x="1167115" y="2245866"/>
                <a:ext cx="1019992" cy="1838744"/>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 name="Trapezoid 161">
              <a:extLst>
                <a:ext uri="{FF2B5EF4-FFF2-40B4-BE49-F238E27FC236}">
                  <a16:creationId xmlns:a16="http://schemas.microsoft.com/office/drawing/2014/main" id="{F68A586D-AEF4-0D23-8F6E-228E8C9DE013}"/>
                </a:ext>
              </a:extLst>
            </p:cNvPr>
            <p:cNvSpPr/>
            <p:nvPr/>
          </p:nvSpPr>
          <p:spPr>
            <a:xfrm rot="201813">
              <a:off x="1121745" y="4026079"/>
              <a:ext cx="518542" cy="1725256"/>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33554A66-B882-2157-9EA8-C7C2A935376B}"/>
                </a:ext>
              </a:extLst>
            </p:cNvPr>
            <p:cNvSpPr/>
            <p:nvPr/>
          </p:nvSpPr>
          <p:spPr>
            <a:xfrm rot="21394113">
              <a:off x="1687461" y="3978788"/>
              <a:ext cx="518542" cy="1725256"/>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260BFBEC-4736-E17F-4469-FAC18D6CA777}"/>
              </a:ext>
            </a:extLst>
          </p:cNvPr>
          <p:cNvGrpSpPr/>
          <p:nvPr/>
        </p:nvGrpSpPr>
        <p:grpSpPr>
          <a:xfrm>
            <a:off x="7879832" y="3791629"/>
            <a:ext cx="992864" cy="2302511"/>
            <a:chOff x="3696103" y="638443"/>
            <a:chExt cx="2511462" cy="5824229"/>
          </a:xfrm>
        </p:grpSpPr>
        <p:sp>
          <p:nvSpPr>
            <p:cNvPr id="172" name="Oval 171">
              <a:extLst>
                <a:ext uri="{FF2B5EF4-FFF2-40B4-BE49-F238E27FC236}">
                  <a16:creationId xmlns:a16="http://schemas.microsoft.com/office/drawing/2014/main" id="{70231805-2412-E714-16A7-E640E252D37A}"/>
                </a:ext>
              </a:extLst>
            </p:cNvPr>
            <p:cNvSpPr/>
            <p:nvPr/>
          </p:nvSpPr>
          <p:spPr>
            <a:xfrm>
              <a:off x="4261731" y="638443"/>
              <a:ext cx="1364882" cy="136488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Shape 172">
              <a:extLst>
                <a:ext uri="{FF2B5EF4-FFF2-40B4-BE49-F238E27FC236}">
                  <a16:creationId xmlns:a16="http://schemas.microsoft.com/office/drawing/2014/main" id="{A2A9E6CF-E80A-32E6-822F-5AEF8D7F6528}"/>
                </a:ext>
              </a:extLst>
            </p:cNvPr>
            <p:cNvSpPr/>
            <p:nvPr/>
          </p:nvSpPr>
          <p:spPr>
            <a:xfrm>
              <a:off x="3915093" y="2089989"/>
              <a:ext cx="1949833" cy="541616"/>
            </a:xfrm>
            <a:custGeom>
              <a:avLst/>
              <a:gdLst>
                <a:gd name="connsiteX0" fmla="*/ 270808 w 1949833"/>
                <a:gd name="connsiteY0" fmla="*/ 0 h 541616"/>
                <a:gd name="connsiteX1" fmla="*/ 823266 w 1949833"/>
                <a:gd name="connsiteY1" fmla="*/ 0 h 541616"/>
                <a:gd name="connsiteX2" fmla="*/ 974916 w 1949833"/>
                <a:gd name="connsiteY2" fmla="*/ 194981 h 541616"/>
                <a:gd name="connsiteX3" fmla="*/ 1126566 w 1949833"/>
                <a:gd name="connsiteY3" fmla="*/ 0 h 541616"/>
                <a:gd name="connsiteX4" fmla="*/ 1679025 w 1949833"/>
                <a:gd name="connsiteY4" fmla="*/ 0 h 541616"/>
                <a:gd name="connsiteX5" fmla="*/ 1949833 w 1949833"/>
                <a:gd name="connsiteY5" fmla="*/ 270808 h 541616"/>
                <a:gd name="connsiteX6" fmla="*/ 1679025 w 1949833"/>
                <a:gd name="connsiteY6" fmla="*/ 541616 h 541616"/>
                <a:gd name="connsiteX7" fmla="*/ 270808 w 1949833"/>
                <a:gd name="connsiteY7" fmla="*/ 541616 h 541616"/>
                <a:gd name="connsiteX8" fmla="*/ 0 w 1949833"/>
                <a:gd name="connsiteY8" fmla="*/ 270808 h 541616"/>
                <a:gd name="connsiteX9" fmla="*/ 270808 w 1949833"/>
                <a:gd name="connsiteY9" fmla="*/ 0 h 54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9833" h="541616">
                  <a:moveTo>
                    <a:pt x="270808" y="0"/>
                  </a:moveTo>
                  <a:lnTo>
                    <a:pt x="823266" y="0"/>
                  </a:lnTo>
                  <a:lnTo>
                    <a:pt x="974916" y="194981"/>
                  </a:lnTo>
                  <a:lnTo>
                    <a:pt x="1126566" y="0"/>
                  </a:lnTo>
                  <a:lnTo>
                    <a:pt x="1679025" y="0"/>
                  </a:lnTo>
                  <a:cubicBezTo>
                    <a:pt x="1828588" y="0"/>
                    <a:pt x="1949833" y="121245"/>
                    <a:pt x="1949833" y="270808"/>
                  </a:cubicBezTo>
                  <a:cubicBezTo>
                    <a:pt x="1949833" y="420371"/>
                    <a:pt x="1828588" y="541616"/>
                    <a:pt x="1679025" y="541616"/>
                  </a:cubicBezTo>
                  <a:lnTo>
                    <a:pt x="270808" y="541616"/>
                  </a:lnTo>
                  <a:cubicBezTo>
                    <a:pt x="121245" y="541616"/>
                    <a:pt x="0" y="420371"/>
                    <a:pt x="0" y="270808"/>
                  </a:cubicBezTo>
                  <a:cubicBezTo>
                    <a:pt x="0" y="121245"/>
                    <a:pt x="121245" y="0"/>
                    <a:pt x="270808"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Trapezoid 173">
              <a:extLst>
                <a:ext uri="{FF2B5EF4-FFF2-40B4-BE49-F238E27FC236}">
                  <a16:creationId xmlns:a16="http://schemas.microsoft.com/office/drawing/2014/main" id="{8BEB9987-EF03-881E-9B88-E416D7E14DF7}"/>
                </a:ext>
              </a:extLst>
            </p:cNvPr>
            <p:cNvSpPr/>
            <p:nvPr/>
          </p:nvSpPr>
          <p:spPr>
            <a:xfrm>
              <a:off x="3871765" y="2458289"/>
              <a:ext cx="2101486" cy="2383128"/>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23180620-067E-3D14-C732-DB7C0C903D4C}"/>
                </a:ext>
              </a:extLst>
            </p:cNvPr>
            <p:cNvSpPr/>
            <p:nvPr/>
          </p:nvSpPr>
          <p:spPr>
            <a:xfrm rot="3911839">
              <a:off x="5126140" y="2859092"/>
              <a:ext cx="1691491" cy="47135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Rounded Corners 175">
              <a:extLst>
                <a:ext uri="{FF2B5EF4-FFF2-40B4-BE49-F238E27FC236}">
                  <a16:creationId xmlns:a16="http://schemas.microsoft.com/office/drawing/2014/main" id="{058B0D11-EE26-93FA-C8B2-CF48E9441466}"/>
                </a:ext>
              </a:extLst>
            </p:cNvPr>
            <p:cNvSpPr/>
            <p:nvPr/>
          </p:nvSpPr>
          <p:spPr>
            <a:xfrm rot="6387792">
              <a:off x="3086036" y="2898811"/>
              <a:ext cx="1691491" cy="47135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Rounded Corners 176">
              <a:extLst>
                <a:ext uri="{FF2B5EF4-FFF2-40B4-BE49-F238E27FC236}">
                  <a16:creationId xmlns:a16="http://schemas.microsoft.com/office/drawing/2014/main" id="{A07EBA35-990A-5E8C-793B-41964D25DD59}"/>
                </a:ext>
              </a:extLst>
            </p:cNvPr>
            <p:cNvSpPr/>
            <p:nvPr/>
          </p:nvSpPr>
          <p:spPr>
            <a:xfrm rot="5400000">
              <a:off x="4143288" y="5134613"/>
              <a:ext cx="2206038" cy="4139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Rounded Corners 177">
              <a:extLst>
                <a:ext uri="{FF2B5EF4-FFF2-40B4-BE49-F238E27FC236}">
                  <a16:creationId xmlns:a16="http://schemas.microsoft.com/office/drawing/2014/main" id="{48BFE5AB-6225-27E7-E282-4F07F3FED933}"/>
                </a:ext>
              </a:extLst>
            </p:cNvPr>
            <p:cNvSpPr/>
            <p:nvPr/>
          </p:nvSpPr>
          <p:spPr>
            <a:xfrm rot="5400000">
              <a:off x="3489732" y="5152668"/>
              <a:ext cx="2206038" cy="4139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AFE1180E-35E1-61B8-E9CC-A2607E1C255D}"/>
              </a:ext>
            </a:extLst>
          </p:cNvPr>
          <p:cNvGrpSpPr/>
          <p:nvPr/>
        </p:nvGrpSpPr>
        <p:grpSpPr>
          <a:xfrm>
            <a:off x="9047409" y="3780858"/>
            <a:ext cx="808204" cy="2260813"/>
            <a:chOff x="870720" y="845802"/>
            <a:chExt cx="1640275" cy="5142000"/>
          </a:xfrm>
        </p:grpSpPr>
        <p:grpSp>
          <p:nvGrpSpPr>
            <p:cNvPr id="180" name="Group 179">
              <a:extLst>
                <a:ext uri="{FF2B5EF4-FFF2-40B4-BE49-F238E27FC236}">
                  <a16:creationId xmlns:a16="http://schemas.microsoft.com/office/drawing/2014/main" id="{5536BE87-504E-18B6-3706-36CAA1513638}"/>
                </a:ext>
              </a:extLst>
            </p:cNvPr>
            <p:cNvGrpSpPr/>
            <p:nvPr/>
          </p:nvGrpSpPr>
          <p:grpSpPr>
            <a:xfrm>
              <a:off x="870720" y="845802"/>
              <a:ext cx="1640275" cy="5142000"/>
              <a:chOff x="870720" y="845802"/>
              <a:chExt cx="1640275" cy="5142000"/>
            </a:xfrm>
          </p:grpSpPr>
          <p:sp>
            <p:nvSpPr>
              <p:cNvPr id="183" name="Oval 182">
                <a:extLst>
                  <a:ext uri="{FF2B5EF4-FFF2-40B4-BE49-F238E27FC236}">
                    <a16:creationId xmlns:a16="http://schemas.microsoft.com/office/drawing/2014/main" id="{95F4DD68-53EC-A585-4FAB-39EDA0DD35EB}"/>
                  </a:ext>
                </a:extLst>
              </p:cNvPr>
              <p:cNvSpPr/>
              <p:nvPr/>
            </p:nvSpPr>
            <p:spPr>
              <a:xfrm>
                <a:off x="1233695" y="845802"/>
                <a:ext cx="985897" cy="111111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183">
                <a:extLst>
                  <a:ext uri="{FF2B5EF4-FFF2-40B4-BE49-F238E27FC236}">
                    <a16:creationId xmlns:a16="http://schemas.microsoft.com/office/drawing/2014/main" id="{4B1668C4-1B09-7969-9348-59402A16FE31}"/>
                  </a:ext>
                </a:extLst>
              </p:cNvPr>
              <p:cNvSpPr/>
              <p:nvPr/>
            </p:nvSpPr>
            <p:spPr>
              <a:xfrm rot="5604309">
                <a:off x="341078" y="4737130"/>
                <a:ext cx="2116277" cy="38506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Rounded Corners 184">
                <a:extLst>
                  <a:ext uri="{FF2B5EF4-FFF2-40B4-BE49-F238E27FC236}">
                    <a16:creationId xmlns:a16="http://schemas.microsoft.com/office/drawing/2014/main" id="{11585BCF-BC6C-3950-B619-9FBB6C97543D}"/>
                  </a:ext>
                </a:extLst>
              </p:cNvPr>
              <p:cNvSpPr/>
              <p:nvPr/>
            </p:nvSpPr>
            <p:spPr>
              <a:xfrm rot="5400000">
                <a:off x="875489" y="4722679"/>
                <a:ext cx="2116277" cy="41396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Shape 185">
                <a:extLst>
                  <a:ext uri="{FF2B5EF4-FFF2-40B4-BE49-F238E27FC236}">
                    <a16:creationId xmlns:a16="http://schemas.microsoft.com/office/drawing/2014/main" id="{A722438C-6765-AF72-3228-03D830551ADD}"/>
                  </a:ext>
                </a:extLst>
              </p:cNvPr>
              <p:cNvSpPr/>
              <p:nvPr/>
            </p:nvSpPr>
            <p:spPr>
              <a:xfrm>
                <a:off x="937839" y="2049508"/>
                <a:ext cx="1516760" cy="534396"/>
              </a:xfrm>
              <a:custGeom>
                <a:avLst/>
                <a:gdLst>
                  <a:gd name="connsiteX0" fmla="*/ 267198 w 1516760"/>
                  <a:gd name="connsiteY0" fmla="*/ 0 h 534396"/>
                  <a:gd name="connsiteX1" fmla="*/ 569891 w 1516760"/>
                  <a:gd name="connsiteY1" fmla="*/ 0 h 534396"/>
                  <a:gd name="connsiteX2" fmla="*/ 731643 w 1516760"/>
                  <a:gd name="connsiteY2" fmla="*/ 263548 h 534396"/>
                  <a:gd name="connsiteX3" fmla="*/ 893395 w 1516760"/>
                  <a:gd name="connsiteY3" fmla="*/ 0 h 534396"/>
                  <a:gd name="connsiteX4" fmla="*/ 1249562 w 1516760"/>
                  <a:gd name="connsiteY4" fmla="*/ 0 h 534396"/>
                  <a:gd name="connsiteX5" fmla="*/ 1516760 w 1516760"/>
                  <a:gd name="connsiteY5" fmla="*/ 267198 h 534396"/>
                  <a:gd name="connsiteX6" fmla="*/ 1249562 w 1516760"/>
                  <a:gd name="connsiteY6" fmla="*/ 534396 h 534396"/>
                  <a:gd name="connsiteX7" fmla="*/ 267198 w 1516760"/>
                  <a:gd name="connsiteY7" fmla="*/ 534396 h 534396"/>
                  <a:gd name="connsiteX8" fmla="*/ 0 w 1516760"/>
                  <a:gd name="connsiteY8" fmla="*/ 267198 h 534396"/>
                  <a:gd name="connsiteX9" fmla="*/ 267198 w 1516760"/>
                  <a:gd name="connsiteY9" fmla="*/ 0 h 5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6760" h="534396">
                    <a:moveTo>
                      <a:pt x="267198" y="0"/>
                    </a:moveTo>
                    <a:lnTo>
                      <a:pt x="569891" y="0"/>
                    </a:lnTo>
                    <a:lnTo>
                      <a:pt x="731643" y="263548"/>
                    </a:lnTo>
                    <a:lnTo>
                      <a:pt x="893395" y="0"/>
                    </a:lnTo>
                    <a:lnTo>
                      <a:pt x="1249562" y="0"/>
                    </a:lnTo>
                    <a:cubicBezTo>
                      <a:pt x="1397131" y="0"/>
                      <a:pt x="1516760" y="119629"/>
                      <a:pt x="1516760" y="267198"/>
                    </a:cubicBezTo>
                    <a:cubicBezTo>
                      <a:pt x="1516760" y="414767"/>
                      <a:pt x="1397131" y="534396"/>
                      <a:pt x="1249562" y="534396"/>
                    </a:cubicBezTo>
                    <a:lnTo>
                      <a:pt x="267198" y="534396"/>
                    </a:lnTo>
                    <a:cubicBezTo>
                      <a:pt x="119629" y="534396"/>
                      <a:pt x="0" y="414767"/>
                      <a:pt x="0" y="267198"/>
                    </a:cubicBezTo>
                    <a:cubicBezTo>
                      <a:pt x="0" y="119629"/>
                      <a:pt x="119629" y="0"/>
                      <a:pt x="267198"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7" name="Rectangle: Rounded Corners 186">
                <a:extLst>
                  <a:ext uri="{FF2B5EF4-FFF2-40B4-BE49-F238E27FC236}">
                    <a16:creationId xmlns:a16="http://schemas.microsoft.com/office/drawing/2014/main" id="{AFC1824C-B91F-FFCE-E4A4-A49CE293D8D3}"/>
                  </a:ext>
                </a:extLst>
              </p:cNvPr>
              <p:cNvSpPr/>
              <p:nvPr/>
            </p:nvSpPr>
            <p:spPr>
              <a:xfrm rot="5683375">
                <a:off x="175093" y="2883325"/>
                <a:ext cx="1705196" cy="31394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a:extLst>
                  <a:ext uri="{FF2B5EF4-FFF2-40B4-BE49-F238E27FC236}">
                    <a16:creationId xmlns:a16="http://schemas.microsoft.com/office/drawing/2014/main" id="{CA8BB332-9617-D4FF-9F54-B61C44B32795}"/>
                  </a:ext>
                </a:extLst>
              </p:cNvPr>
              <p:cNvSpPr/>
              <p:nvPr/>
            </p:nvSpPr>
            <p:spPr>
              <a:xfrm rot="5174172">
                <a:off x="1433109" y="2801328"/>
                <a:ext cx="1820672" cy="3351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AE05DFC5-A93E-1628-9FD1-391C60B128D9}"/>
                  </a:ext>
                </a:extLst>
              </p:cNvPr>
              <p:cNvSpPr/>
              <p:nvPr/>
            </p:nvSpPr>
            <p:spPr>
              <a:xfrm>
                <a:off x="1167115" y="2245866"/>
                <a:ext cx="1019992" cy="1838744"/>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Trapezoid 180">
              <a:extLst>
                <a:ext uri="{FF2B5EF4-FFF2-40B4-BE49-F238E27FC236}">
                  <a16:creationId xmlns:a16="http://schemas.microsoft.com/office/drawing/2014/main" id="{1F6BD6F4-45F3-4FDF-3A4C-3185042BE038}"/>
                </a:ext>
              </a:extLst>
            </p:cNvPr>
            <p:cNvSpPr/>
            <p:nvPr/>
          </p:nvSpPr>
          <p:spPr>
            <a:xfrm rot="201813">
              <a:off x="1121745" y="4026079"/>
              <a:ext cx="518542" cy="1725256"/>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rapezoid 181">
              <a:extLst>
                <a:ext uri="{FF2B5EF4-FFF2-40B4-BE49-F238E27FC236}">
                  <a16:creationId xmlns:a16="http://schemas.microsoft.com/office/drawing/2014/main" id="{B51EE417-0CEF-819B-A258-3DD9831CC220}"/>
                </a:ext>
              </a:extLst>
            </p:cNvPr>
            <p:cNvSpPr/>
            <p:nvPr/>
          </p:nvSpPr>
          <p:spPr>
            <a:xfrm rot="21394113">
              <a:off x="1687461" y="3978788"/>
              <a:ext cx="518542" cy="1725256"/>
            </a:xfrm>
            <a:prstGeom prst="trapezoid">
              <a:avLst>
                <a:gd name="adj" fmla="val 10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CDD570A2-F008-1C04-F8DF-3A26E77ED95C}"/>
              </a:ext>
            </a:extLst>
          </p:cNvPr>
          <p:cNvGrpSpPr/>
          <p:nvPr/>
        </p:nvGrpSpPr>
        <p:grpSpPr>
          <a:xfrm>
            <a:off x="9961661" y="3873583"/>
            <a:ext cx="954446" cy="2213419"/>
            <a:chOff x="3696103" y="638443"/>
            <a:chExt cx="2511462" cy="5824229"/>
          </a:xfrm>
        </p:grpSpPr>
        <p:sp>
          <p:nvSpPr>
            <p:cNvPr id="191" name="Oval 190">
              <a:extLst>
                <a:ext uri="{FF2B5EF4-FFF2-40B4-BE49-F238E27FC236}">
                  <a16:creationId xmlns:a16="http://schemas.microsoft.com/office/drawing/2014/main" id="{B7C23EAE-5BE0-D4F0-B389-3EE61D2A961C}"/>
                </a:ext>
              </a:extLst>
            </p:cNvPr>
            <p:cNvSpPr/>
            <p:nvPr/>
          </p:nvSpPr>
          <p:spPr>
            <a:xfrm>
              <a:off x="4261731" y="638443"/>
              <a:ext cx="1364882" cy="136488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Shape 191">
              <a:extLst>
                <a:ext uri="{FF2B5EF4-FFF2-40B4-BE49-F238E27FC236}">
                  <a16:creationId xmlns:a16="http://schemas.microsoft.com/office/drawing/2014/main" id="{4A93A5D7-F2C7-785A-4DC6-929E692BF186}"/>
                </a:ext>
              </a:extLst>
            </p:cNvPr>
            <p:cNvSpPr/>
            <p:nvPr/>
          </p:nvSpPr>
          <p:spPr>
            <a:xfrm>
              <a:off x="3915093" y="2089989"/>
              <a:ext cx="1949833" cy="541616"/>
            </a:xfrm>
            <a:custGeom>
              <a:avLst/>
              <a:gdLst>
                <a:gd name="connsiteX0" fmla="*/ 270808 w 1949833"/>
                <a:gd name="connsiteY0" fmla="*/ 0 h 541616"/>
                <a:gd name="connsiteX1" fmla="*/ 823266 w 1949833"/>
                <a:gd name="connsiteY1" fmla="*/ 0 h 541616"/>
                <a:gd name="connsiteX2" fmla="*/ 974916 w 1949833"/>
                <a:gd name="connsiteY2" fmla="*/ 194981 h 541616"/>
                <a:gd name="connsiteX3" fmla="*/ 1126566 w 1949833"/>
                <a:gd name="connsiteY3" fmla="*/ 0 h 541616"/>
                <a:gd name="connsiteX4" fmla="*/ 1679025 w 1949833"/>
                <a:gd name="connsiteY4" fmla="*/ 0 h 541616"/>
                <a:gd name="connsiteX5" fmla="*/ 1949833 w 1949833"/>
                <a:gd name="connsiteY5" fmla="*/ 270808 h 541616"/>
                <a:gd name="connsiteX6" fmla="*/ 1679025 w 1949833"/>
                <a:gd name="connsiteY6" fmla="*/ 541616 h 541616"/>
                <a:gd name="connsiteX7" fmla="*/ 270808 w 1949833"/>
                <a:gd name="connsiteY7" fmla="*/ 541616 h 541616"/>
                <a:gd name="connsiteX8" fmla="*/ 0 w 1949833"/>
                <a:gd name="connsiteY8" fmla="*/ 270808 h 541616"/>
                <a:gd name="connsiteX9" fmla="*/ 270808 w 1949833"/>
                <a:gd name="connsiteY9" fmla="*/ 0 h 54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9833" h="541616">
                  <a:moveTo>
                    <a:pt x="270808" y="0"/>
                  </a:moveTo>
                  <a:lnTo>
                    <a:pt x="823266" y="0"/>
                  </a:lnTo>
                  <a:lnTo>
                    <a:pt x="974916" y="194981"/>
                  </a:lnTo>
                  <a:lnTo>
                    <a:pt x="1126566" y="0"/>
                  </a:lnTo>
                  <a:lnTo>
                    <a:pt x="1679025" y="0"/>
                  </a:lnTo>
                  <a:cubicBezTo>
                    <a:pt x="1828588" y="0"/>
                    <a:pt x="1949833" y="121245"/>
                    <a:pt x="1949833" y="270808"/>
                  </a:cubicBezTo>
                  <a:cubicBezTo>
                    <a:pt x="1949833" y="420371"/>
                    <a:pt x="1828588" y="541616"/>
                    <a:pt x="1679025" y="541616"/>
                  </a:cubicBezTo>
                  <a:lnTo>
                    <a:pt x="270808" y="541616"/>
                  </a:lnTo>
                  <a:cubicBezTo>
                    <a:pt x="121245" y="541616"/>
                    <a:pt x="0" y="420371"/>
                    <a:pt x="0" y="270808"/>
                  </a:cubicBezTo>
                  <a:cubicBezTo>
                    <a:pt x="0" y="121245"/>
                    <a:pt x="121245" y="0"/>
                    <a:pt x="270808"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3" name="Trapezoid 192">
              <a:extLst>
                <a:ext uri="{FF2B5EF4-FFF2-40B4-BE49-F238E27FC236}">
                  <a16:creationId xmlns:a16="http://schemas.microsoft.com/office/drawing/2014/main" id="{A87B1C2D-4402-32B4-22D3-90F77044394B}"/>
                </a:ext>
              </a:extLst>
            </p:cNvPr>
            <p:cNvSpPr/>
            <p:nvPr/>
          </p:nvSpPr>
          <p:spPr>
            <a:xfrm>
              <a:off x="3871765" y="2458289"/>
              <a:ext cx="2101486" cy="2383128"/>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Rounded Corners 193">
              <a:extLst>
                <a:ext uri="{FF2B5EF4-FFF2-40B4-BE49-F238E27FC236}">
                  <a16:creationId xmlns:a16="http://schemas.microsoft.com/office/drawing/2014/main" id="{C8A69C4D-C0C4-4064-B9ED-27842AE3CF36}"/>
                </a:ext>
              </a:extLst>
            </p:cNvPr>
            <p:cNvSpPr/>
            <p:nvPr/>
          </p:nvSpPr>
          <p:spPr>
            <a:xfrm rot="3911839">
              <a:off x="5126140" y="2859092"/>
              <a:ext cx="1691491" cy="47135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Rounded Corners 194">
              <a:extLst>
                <a:ext uri="{FF2B5EF4-FFF2-40B4-BE49-F238E27FC236}">
                  <a16:creationId xmlns:a16="http://schemas.microsoft.com/office/drawing/2014/main" id="{94EB6F94-FC07-B48A-9DF7-63300DFDA1D7}"/>
                </a:ext>
              </a:extLst>
            </p:cNvPr>
            <p:cNvSpPr/>
            <p:nvPr/>
          </p:nvSpPr>
          <p:spPr>
            <a:xfrm rot="6387792">
              <a:off x="3086036" y="2898811"/>
              <a:ext cx="1691491" cy="47135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Rounded Corners 195">
              <a:extLst>
                <a:ext uri="{FF2B5EF4-FFF2-40B4-BE49-F238E27FC236}">
                  <a16:creationId xmlns:a16="http://schemas.microsoft.com/office/drawing/2014/main" id="{7C98E250-1F66-377A-44F5-6BF27E79920A}"/>
                </a:ext>
              </a:extLst>
            </p:cNvPr>
            <p:cNvSpPr/>
            <p:nvPr/>
          </p:nvSpPr>
          <p:spPr>
            <a:xfrm rot="5400000">
              <a:off x="4143288" y="5134613"/>
              <a:ext cx="2206038" cy="4139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Rounded Corners 196">
              <a:extLst>
                <a:ext uri="{FF2B5EF4-FFF2-40B4-BE49-F238E27FC236}">
                  <a16:creationId xmlns:a16="http://schemas.microsoft.com/office/drawing/2014/main" id="{51569A32-F9B0-C160-B522-9B73CF778F64}"/>
                </a:ext>
              </a:extLst>
            </p:cNvPr>
            <p:cNvSpPr/>
            <p:nvPr/>
          </p:nvSpPr>
          <p:spPr>
            <a:xfrm rot="5400000">
              <a:off x="3489732" y="5152668"/>
              <a:ext cx="2206038" cy="41397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053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0F9C0D-B518-4736-B0ED-05579C0A2CC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3" name="TextBox 2"/>
          <p:cNvSpPr txBox="1"/>
          <p:nvPr/>
        </p:nvSpPr>
        <p:spPr>
          <a:xfrm>
            <a:off x="304799" y="195679"/>
            <a:ext cx="6830291" cy="5693866"/>
          </a:xfrm>
          <a:prstGeom prst="rect">
            <a:avLst/>
          </a:prstGeom>
          <a:noFill/>
        </p:spPr>
        <p:txBody>
          <a:bodyPr wrap="square" rtlCol="0">
            <a:spAutoFit/>
          </a:bodyPr>
          <a:lstStyle/>
          <a:p>
            <a:r>
              <a:rPr lang="en-US" sz="2800" b="1" dirty="0">
                <a:solidFill>
                  <a:schemeClr val="bg1"/>
                </a:solidFill>
              </a:rPr>
              <a:t>“I would like to speak about one of the most significant gifts given to the world in modern times. The gift I am thinking of is more important than any of the inventions that have come out of the industrial and technological revolutions.</a:t>
            </a:r>
          </a:p>
          <a:p>
            <a:r>
              <a:rPr lang="en-US" sz="2800" b="1" dirty="0">
                <a:solidFill>
                  <a:schemeClr val="bg1"/>
                </a:solidFill>
              </a:rPr>
              <a:t>This is a gift of greater value to mankind than even the many wonderful advances we have seen in modern medicine. It is of greater worth to mankind than the development of flight or space travel. I speak of the gift of …”</a:t>
            </a:r>
          </a:p>
          <a:p>
            <a:r>
              <a:rPr lang="en-US" sz="2800" b="1" dirty="0">
                <a:solidFill>
                  <a:schemeClr val="bg1"/>
                </a:solidFill>
              </a:rPr>
              <a:t> </a:t>
            </a:r>
            <a:r>
              <a:rPr lang="en-US" sz="1600" b="1" dirty="0">
                <a:solidFill>
                  <a:schemeClr val="bg1"/>
                </a:solidFill>
              </a:rPr>
              <a:t>President Ezra Taft Benson</a:t>
            </a:r>
          </a:p>
        </p:txBody>
      </p:sp>
      <p:pic>
        <p:nvPicPr>
          <p:cNvPr id="35" name="Picture 34" descr="Ezra t benson.jpg"/>
          <p:cNvPicPr>
            <a:picLocks noChangeAspect="1"/>
          </p:cNvPicPr>
          <p:nvPr/>
        </p:nvPicPr>
        <p:blipFill>
          <a:blip r:embed="rId4" cstate="print"/>
          <a:stretch>
            <a:fillRect/>
          </a:stretch>
        </p:blipFill>
        <p:spPr>
          <a:xfrm>
            <a:off x="7467601" y="4876800"/>
            <a:ext cx="1324945" cy="1874520"/>
          </a:xfrm>
          <a:prstGeom prst="rect">
            <a:avLst/>
          </a:prstGeom>
        </p:spPr>
      </p:pic>
    </p:spTree>
    <p:extLst>
      <p:ext uri="{BB962C8B-B14F-4D97-AF65-F5344CB8AC3E}">
        <p14:creationId xmlns:p14="http://schemas.microsoft.com/office/powerpoint/2010/main" val="175297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2926A-0CDB-414B-80D3-67BF7E9AC2C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3" name="TextBox 2"/>
          <p:cNvSpPr txBox="1"/>
          <p:nvPr/>
        </p:nvSpPr>
        <p:spPr>
          <a:xfrm>
            <a:off x="3900055" y="276596"/>
            <a:ext cx="5791200" cy="3354765"/>
          </a:xfrm>
          <a:prstGeom prst="rect">
            <a:avLst/>
          </a:prstGeom>
          <a:noFill/>
        </p:spPr>
        <p:txBody>
          <a:bodyPr wrap="square" rtlCol="0">
            <a:spAutoFit/>
          </a:bodyPr>
          <a:lstStyle/>
          <a:p>
            <a:r>
              <a:rPr lang="en-US" sz="2800" b="1" dirty="0">
                <a:solidFill>
                  <a:schemeClr val="bg1"/>
                </a:solidFill>
              </a:rPr>
              <a:t>“And whoso </a:t>
            </a:r>
            <a:r>
              <a:rPr lang="en-US" sz="2800" b="1" dirty="0" err="1">
                <a:solidFill>
                  <a:schemeClr val="bg1"/>
                </a:solidFill>
              </a:rPr>
              <a:t>receiveth</a:t>
            </a:r>
            <a:r>
              <a:rPr lang="en-US" sz="2800" b="1" dirty="0">
                <a:solidFill>
                  <a:schemeClr val="bg1"/>
                </a:solidFill>
              </a:rPr>
              <a:t> this record, and shall not condemn it because of the imperfections which are in it, the same shall know of greater things than these. Behold, I am Moroni; and were it possible, I would make all things known unto you.”</a:t>
            </a:r>
          </a:p>
          <a:p>
            <a:endParaRPr lang="en-US" sz="1600" b="1" dirty="0">
              <a:solidFill>
                <a:schemeClr val="bg1"/>
              </a:solidFill>
            </a:endParaRPr>
          </a:p>
        </p:txBody>
      </p:sp>
      <p:sp>
        <p:nvSpPr>
          <p:cNvPr id="24" name="TextBox 23"/>
          <p:cNvSpPr txBox="1"/>
          <p:nvPr/>
        </p:nvSpPr>
        <p:spPr>
          <a:xfrm>
            <a:off x="152400" y="6477000"/>
            <a:ext cx="1981200" cy="381000"/>
          </a:xfrm>
          <a:prstGeom prst="rect">
            <a:avLst/>
          </a:prstGeom>
          <a:noFill/>
        </p:spPr>
        <p:txBody>
          <a:bodyPr wrap="square" rtlCol="0">
            <a:spAutoFit/>
          </a:bodyPr>
          <a:lstStyle/>
          <a:p>
            <a:r>
              <a:rPr lang="en-US" dirty="0">
                <a:solidFill>
                  <a:schemeClr val="bg1"/>
                </a:solidFill>
              </a:rPr>
              <a:t>Moroni 8:12</a:t>
            </a:r>
          </a:p>
        </p:txBody>
      </p:sp>
      <p:pic>
        <p:nvPicPr>
          <p:cNvPr id="4" name="Picture 3">
            <a:extLst>
              <a:ext uri="{FF2B5EF4-FFF2-40B4-BE49-F238E27FC236}">
                <a16:creationId xmlns:a16="http://schemas.microsoft.com/office/drawing/2014/main" id="{E877F3FD-6E95-4309-8D4D-9202F30DA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471" y="3403257"/>
            <a:ext cx="4398819" cy="3178147"/>
          </a:xfrm>
          <a:prstGeom prst="rect">
            <a:avLst/>
          </a:prstGeom>
        </p:spPr>
      </p:pic>
      <p:pic>
        <p:nvPicPr>
          <p:cNvPr id="8" name="Picture 7">
            <a:extLst>
              <a:ext uri="{FF2B5EF4-FFF2-40B4-BE49-F238E27FC236}">
                <a16:creationId xmlns:a16="http://schemas.microsoft.com/office/drawing/2014/main" id="{21440E48-B00A-46C2-96A9-53A15EE69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87" y="1250607"/>
            <a:ext cx="3019425" cy="4305300"/>
          </a:xfrm>
          <a:prstGeom prst="rect">
            <a:avLst/>
          </a:prstGeom>
        </p:spPr>
      </p:pic>
    </p:spTree>
    <p:extLst>
      <p:ext uri="{BB962C8B-B14F-4D97-AF65-F5344CB8AC3E}">
        <p14:creationId xmlns:p14="http://schemas.microsoft.com/office/powerpoint/2010/main" val="3389225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22D237-6A99-4EEF-8A71-5211E7E279D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3" name="TextBox 2"/>
          <p:cNvSpPr txBox="1"/>
          <p:nvPr/>
        </p:nvSpPr>
        <p:spPr>
          <a:xfrm>
            <a:off x="865673" y="862280"/>
            <a:ext cx="7072745" cy="2369880"/>
          </a:xfrm>
          <a:prstGeom prst="rect">
            <a:avLst/>
          </a:prstGeom>
          <a:noFill/>
        </p:spPr>
        <p:txBody>
          <a:bodyPr wrap="square" rtlCol="0">
            <a:spAutoFit/>
          </a:bodyPr>
          <a:lstStyle/>
          <a:p>
            <a:pPr algn="ctr"/>
            <a:r>
              <a:rPr lang="en-US" sz="2400" b="1" dirty="0">
                <a:solidFill>
                  <a:srgbClr val="FFFF00"/>
                </a:solidFill>
              </a:rPr>
              <a:t>The Lord’s commandment is that no one was to use the plates to get gain.</a:t>
            </a:r>
          </a:p>
          <a:p>
            <a:endParaRPr lang="en-US" sz="2000" b="1" dirty="0">
              <a:solidFill>
                <a:schemeClr val="bg1"/>
              </a:solidFill>
            </a:endParaRPr>
          </a:p>
          <a:p>
            <a:r>
              <a:rPr lang="en-US" sz="2000" b="1" dirty="0">
                <a:solidFill>
                  <a:schemeClr val="bg1"/>
                </a:solidFill>
              </a:rPr>
              <a:t>“During his third appearance to Joseph Smith Moroni told Joseph that Satan would tempt him to use the plates for the purpose of getting rich.”</a:t>
            </a:r>
          </a:p>
          <a:p>
            <a:r>
              <a:rPr lang="en-US" sz="2000" b="1" dirty="0">
                <a:solidFill>
                  <a:schemeClr val="bg1"/>
                </a:solidFill>
              </a:rPr>
              <a:t>Joseph Smith—History 1:46</a:t>
            </a:r>
          </a:p>
        </p:txBody>
      </p:sp>
      <p:sp>
        <p:nvSpPr>
          <p:cNvPr id="24" name="TextBox 2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olonna MT" pitchFamily="82" charset="0"/>
              </a:rPr>
              <a:t>Records Are Not There To Get Gain</a:t>
            </a:r>
          </a:p>
        </p:txBody>
      </p:sp>
      <p:sp>
        <p:nvSpPr>
          <p:cNvPr id="25" name="TextBox 24"/>
          <p:cNvSpPr txBox="1"/>
          <p:nvPr/>
        </p:nvSpPr>
        <p:spPr>
          <a:xfrm>
            <a:off x="5507183" y="3902837"/>
            <a:ext cx="4267200" cy="2862322"/>
          </a:xfrm>
          <a:prstGeom prst="rect">
            <a:avLst/>
          </a:prstGeom>
          <a:noFill/>
        </p:spPr>
        <p:txBody>
          <a:bodyPr wrap="square" rtlCol="0">
            <a:spAutoFit/>
          </a:bodyPr>
          <a:lstStyle/>
          <a:p>
            <a:r>
              <a:rPr lang="en-US" b="1" dirty="0">
                <a:solidFill>
                  <a:schemeClr val="bg1"/>
                </a:solidFill>
              </a:rPr>
              <a:t>“Later, when Joseph Smith went to the hill to obtain the plates, he was beset by conflicting emotions. The adversary sorely tempted him to desire the plates to relieve his family’s poor financial situation. </a:t>
            </a:r>
          </a:p>
          <a:p>
            <a:r>
              <a:rPr lang="en-US" b="1" dirty="0">
                <a:solidFill>
                  <a:schemeClr val="bg1"/>
                </a:solidFill>
              </a:rPr>
              <a:t>When the Prophet attempted to get the plates, he was forbidden to do so because, as Moroni stated, “You have not kept the commandments of the Lord.”</a:t>
            </a:r>
          </a:p>
          <a:p>
            <a:r>
              <a:rPr lang="en-US" sz="1200" b="1" dirty="0">
                <a:solidFill>
                  <a:schemeClr val="bg1"/>
                </a:solidFill>
              </a:rPr>
              <a:t>Joseph Fielding Smith</a:t>
            </a:r>
          </a:p>
        </p:txBody>
      </p:sp>
      <p:sp>
        <p:nvSpPr>
          <p:cNvPr id="28" name="TextBox 27"/>
          <p:cNvSpPr txBox="1"/>
          <p:nvPr/>
        </p:nvSpPr>
        <p:spPr>
          <a:xfrm>
            <a:off x="0" y="6494680"/>
            <a:ext cx="1981200" cy="381000"/>
          </a:xfrm>
          <a:prstGeom prst="rect">
            <a:avLst/>
          </a:prstGeom>
          <a:noFill/>
        </p:spPr>
        <p:txBody>
          <a:bodyPr wrap="square" rtlCol="0">
            <a:spAutoFit/>
          </a:bodyPr>
          <a:lstStyle/>
          <a:p>
            <a:r>
              <a:rPr lang="en-US" dirty="0">
                <a:solidFill>
                  <a:schemeClr val="bg1"/>
                </a:solidFill>
              </a:rPr>
              <a:t>Moroni 8:14</a:t>
            </a:r>
          </a:p>
        </p:txBody>
      </p:sp>
      <p:pic>
        <p:nvPicPr>
          <p:cNvPr id="4" name="Picture 3">
            <a:extLst>
              <a:ext uri="{FF2B5EF4-FFF2-40B4-BE49-F238E27FC236}">
                <a16:creationId xmlns:a16="http://schemas.microsoft.com/office/drawing/2014/main" id="{09B85C77-468A-498B-BBC9-C10AAD358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0587" y="761999"/>
            <a:ext cx="1933575" cy="3048000"/>
          </a:xfrm>
          <a:prstGeom prst="rect">
            <a:avLst/>
          </a:prstGeom>
        </p:spPr>
      </p:pic>
      <p:pic>
        <p:nvPicPr>
          <p:cNvPr id="6" name="Picture 5">
            <a:extLst>
              <a:ext uri="{FF2B5EF4-FFF2-40B4-BE49-F238E27FC236}">
                <a16:creationId xmlns:a16="http://schemas.microsoft.com/office/drawing/2014/main" id="{27DDA73C-B9FE-4C1B-9DAA-A57218481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831" y="3201887"/>
            <a:ext cx="4294576" cy="3390455"/>
          </a:xfrm>
          <a:prstGeom prst="rect">
            <a:avLst/>
          </a:prstGeom>
        </p:spPr>
      </p:pic>
    </p:spTree>
    <p:extLst>
      <p:ext uri="{BB962C8B-B14F-4D97-AF65-F5344CB8AC3E}">
        <p14:creationId xmlns:p14="http://schemas.microsoft.com/office/powerpoint/2010/main" val="9767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D01076-3E10-4088-9F9C-6787C7DB1B5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3" name="TextBox 2"/>
          <p:cNvSpPr txBox="1"/>
          <p:nvPr/>
        </p:nvSpPr>
        <p:spPr>
          <a:xfrm>
            <a:off x="228600" y="760899"/>
            <a:ext cx="6172200" cy="3416320"/>
          </a:xfrm>
          <a:prstGeom prst="rect">
            <a:avLst/>
          </a:prstGeom>
          <a:noFill/>
        </p:spPr>
        <p:txBody>
          <a:bodyPr wrap="square" rtlCol="0">
            <a:spAutoFit/>
          </a:bodyPr>
          <a:lstStyle/>
          <a:p>
            <a:r>
              <a:rPr lang="en-US" sz="2400" b="1" dirty="0">
                <a:solidFill>
                  <a:srgbClr val="FFFF00"/>
                </a:solidFill>
              </a:rPr>
              <a:t>Monetarily the plates are of little worth to mortal man</a:t>
            </a:r>
          </a:p>
          <a:p>
            <a:endParaRPr lang="en-US" sz="2400" b="1" dirty="0">
              <a:solidFill>
                <a:srgbClr val="FFFF00"/>
              </a:solidFill>
            </a:endParaRPr>
          </a:p>
          <a:p>
            <a:r>
              <a:rPr lang="en-US" sz="2400" b="1" dirty="0">
                <a:solidFill>
                  <a:srgbClr val="FFFF00"/>
                </a:solidFill>
              </a:rPr>
              <a:t>However, eternally the message in the Book of Mormon is vital and indispensable</a:t>
            </a:r>
          </a:p>
          <a:p>
            <a:endParaRPr lang="en-US" sz="2400" b="1" dirty="0">
              <a:solidFill>
                <a:srgbClr val="FFFF00"/>
              </a:solidFill>
            </a:endParaRPr>
          </a:p>
          <a:p>
            <a:r>
              <a:rPr lang="en-US" sz="2400" b="1" dirty="0">
                <a:solidFill>
                  <a:srgbClr val="FFFF00"/>
                </a:solidFill>
              </a:rPr>
              <a:t>It is up to us to decide whether we accept or reject the message contained in the Book of Mormon.</a:t>
            </a:r>
            <a:endParaRPr lang="en-US" sz="2400" b="1" dirty="0">
              <a:solidFill>
                <a:schemeClr val="bg1"/>
              </a:solidFill>
            </a:endParaRPr>
          </a:p>
        </p:txBody>
      </p:sp>
      <p:sp>
        <p:nvSpPr>
          <p:cNvPr id="24" name="TextBox 2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olonna MT" pitchFamily="82" charset="0"/>
              </a:rPr>
              <a:t>The Records Are of Great Worth</a:t>
            </a:r>
          </a:p>
        </p:txBody>
      </p:sp>
      <p:sp>
        <p:nvSpPr>
          <p:cNvPr id="10" name="TextBox 9"/>
          <p:cNvSpPr txBox="1"/>
          <p:nvPr/>
        </p:nvSpPr>
        <p:spPr>
          <a:xfrm>
            <a:off x="228600" y="6476999"/>
            <a:ext cx="1981200" cy="381000"/>
          </a:xfrm>
          <a:prstGeom prst="rect">
            <a:avLst/>
          </a:prstGeom>
          <a:noFill/>
        </p:spPr>
        <p:txBody>
          <a:bodyPr wrap="square" rtlCol="0">
            <a:spAutoFit/>
          </a:bodyPr>
          <a:lstStyle/>
          <a:p>
            <a:r>
              <a:rPr lang="en-US" dirty="0"/>
              <a:t>Moroni 8:14</a:t>
            </a:r>
          </a:p>
        </p:txBody>
      </p:sp>
      <p:sp>
        <p:nvSpPr>
          <p:cNvPr id="12" name="TextBox 11"/>
          <p:cNvSpPr txBox="1"/>
          <p:nvPr/>
        </p:nvSpPr>
        <p:spPr>
          <a:xfrm>
            <a:off x="3581400" y="4267200"/>
            <a:ext cx="5334000" cy="1815882"/>
          </a:xfrm>
          <a:prstGeom prst="rect">
            <a:avLst/>
          </a:prstGeom>
          <a:noFill/>
        </p:spPr>
        <p:txBody>
          <a:bodyPr wrap="square" rtlCol="0">
            <a:spAutoFit/>
          </a:bodyPr>
          <a:lstStyle/>
          <a:p>
            <a:pPr algn="ctr"/>
            <a:r>
              <a:rPr lang="en-US" sz="4000" b="1" dirty="0"/>
              <a:t>So:</a:t>
            </a:r>
          </a:p>
          <a:p>
            <a:pPr algn="ctr"/>
            <a:r>
              <a:rPr lang="en-US" sz="2400" b="1" dirty="0"/>
              <a:t>What is written is of more worth to the souls of men that the plates that they are made on</a:t>
            </a:r>
          </a:p>
        </p:txBody>
      </p:sp>
      <p:pic>
        <p:nvPicPr>
          <p:cNvPr id="4" name="Picture 3">
            <a:extLst>
              <a:ext uri="{FF2B5EF4-FFF2-40B4-BE49-F238E27FC236}">
                <a16:creationId xmlns:a16="http://schemas.microsoft.com/office/drawing/2014/main" id="{47478B84-1261-470E-818A-A38332CD7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906510"/>
            <a:ext cx="4762936" cy="3063341"/>
          </a:xfrm>
          <a:prstGeom prst="rect">
            <a:avLst/>
          </a:prstGeom>
        </p:spPr>
      </p:pic>
    </p:spTree>
    <p:extLst>
      <p:ext uri="{BB962C8B-B14F-4D97-AF65-F5344CB8AC3E}">
        <p14:creationId xmlns:p14="http://schemas.microsoft.com/office/powerpoint/2010/main" val="28837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A61D4604-C159-467C-9C70-DB55BE52487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3" name="TextBox 2"/>
          <p:cNvSpPr txBox="1"/>
          <p:nvPr/>
        </p:nvSpPr>
        <p:spPr>
          <a:xfrm>
            <a:off x="1752600" y="762000"/>
            <a:ext cx="4953000" cy="1631216"/>
          </a:xfrm>
          <a:prstGeom prst="rect">
            <a:avLst/>
          </a:prstGeom>
          <a:noFill/>
        </p:spPr>
        <p:txBody>
          <a:bodyPr wrap="square" rtlCol="0">
            <a:spAutoFit/>
          </a:bodyPr>
          <a:lstStyle/>
          <a:p>
            <a:r>
              <a:rPr lang="en-US" sz="2000" dirty="0">
                <a:solidFill>
                  <a:schemeClr val="bg1"/>
                </a:solidFill>
              </a:rPr>
              <a:t>“For none can have power to bring it to light save it be given him of God; for God wills that it shall be done with an eye single to his glory, or the welfare of the ancient and long dispersed covenant people of the Lord.”</a:t>
            </a:r>
            <a:endParaRPr lang="en-US" b="1" dirty="0">
              <a:solidFill>
                <a:schemeClr val="bg1"/>
              </a:solidFill>
            </a:endParaRPr>
          </a:p>
        </p:txBody>
      </p:sp>
      <p:sp>
        <p:nvSpPr>
          <p:cNvPr id="24" name="TextBox 2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olonna MT" pitchFamily="82" charset="0"/>
              </a:rPr>
              <a:t>None Can Have the Power—A Seer </a:t>
            </a:r>
          </a:p>
        </p:txBody>
      </p:sp>
      <p:sp>
        <p:nvSpPr>
          <p:cNvPr id="25" name="TextBox 24"/>
          <p:cNvSpPr txBox="1"/>
          <p:nvPr/>
        </p:nvSpPr>
        <p:spPr>
          <a:xfrm>
            <a:off x="3033172" y="3648463"/>
            <a:ext cx="5749680" cy="2677656"/>
          </a:xfrm>
          <a:prstGeom prst="rect">
            <a:avLst/>
          </a:prstGeom>
          <a:noFill/>
        </p:spPr>
        <p:txBody>
          <a:bodyPr wrap="square" rtlCol="0">
            <a:spAutoFit/>
          </a:bodyPr>
          <a:lstStyle/>
          <a:p>
            <a:r>
              <a:rPr lang="en-US" sz="2400" b="1" dirty="0">
                <a:solidFill>
                  <a:schemeClr val="bg1"/>
                </a:solidFill>
              </a:rPr>
              <a:t>Ammon to King Limhi:</a:t>
            </a:r>
          </a:p>
          <a:p>
            <a:r>
              <a:rPr lang="en-US" i="1" dirty="0">
                <a:solidFill>
                  <a:schemeClr val="bg1"/>
                </a:solidFill>
              </a:rPr>
              <a:t>“O king, of a man that can translate the records; for he has wherewith that he can look, and translate all records that are of ancient date; and it is a gift from God. And the things are called interpreters, and no man can look in them except he be commanded, lest he should look for that he ought not and he should perish. And whosoever is commanded to look in them, the same is called </a:t>
            </a:r>
            <a:r>
              <a:rPr lang="en-US" i="1" u="sng" dirty="0">
                <a:solidFill>
                  <a:schemeClr val="bg1"/>
                </a:solidFill>
              </a:rPr>
              <a:t>seer</a:t>
            </a:r>
            <a:r>
              <a:rPr lang="en-US" i="1" dirty="0">
                <a:solidFill>
                  <a:schemeClr val="bg1"/>
                </a:solidFill>
              </a:rPr>
              <a:t>.”</a:t>
            </a:r>
          </a:p>
          <a:p>
            <a:r>
              <a:rPr lang="en-US" b="1" dirty="0">
                <a:solidFill>
                  <a:schemeClr val="bg1"/>
                </a:solidFill>
              </a:rPr>
              <a:t>Mosiah 8:13</a:t>
            </a:r>
          </a:p>
        </p:txBody>
      </p:sp>
      <p:sp>
        <p:nvSpPr>
          <p:cNvPr id="10" name="TextBox 9"/>
          <p:cNvSpPr txBox="1"/>
          <p:nvPr/>
        </p:nvSpPr>
        <p:spPr>
          <a:xfrm>
            <a:off x="152401" y="6458799"/>
            <a:ext cx="1981200" cy="381000"/>
          </a:xfrm>
          <a:prstGeom prst="rect">
            <a:avLst/>
          </a:prstGeom>
          <a:noFill/>
        </p:spPr>
        <p:txBody>
          <a:bodyPr wrap="square" rtlCol="0">
            <a:spAutoFit/>
          </a:bodyPr>
          <a:lstStyle/>
          <a:p>
            <a:r>
              <a:rPr lang="en-US" dirty="0">
                <a:solidFill>
                  <a:schemeClr val="bg1"/>
                </a:solidFill>
              </a:rPr>
              <a:t>Moroni 8:15</a:t>
            </a:r>
          </a:p>
        </p:txBody>
      </p:sp>
      <p:pic>
        <p:nvPicPr>
          <p:cNvPr id="4" name="Picture 3">
            <a:extLst>
              <a:ext uri="{FF2B5EF4-FFF2-40B4-BE49-F238E27FC236}">
                <a16:creationId xmlns:a16="http://schemas.microsoft.com/office/drawing/2014/main" id="{9520A577-AF47-40F6-9537-D1B58155D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374" y="749183"/>
            <a:ext cx="2158452" cy="2758732"/>
          </a:xfrm>
          <a:prstGeom prst="rect">
            <a:avLst/>
          </a:prstGeom>
        </p:spPr>
      </p:pic>
      <p:sp>
        <p:nvSpPr>
          <p:cNvPr id="5" name="Rectangle 4">
            <a:extLst>
              <a:ext uri="{FF2B5EF4-FFF2-40B4-BE49-F238E27FC236}">
                <a16:creationId xmlns:a16="http://schemas.microsoft.com/office/drawing/2014/main" id="{DAF4758E-A979-4609-8323-2BEB21F7A1A3}"/>
              </a:ext>
            </a:extLst>
          </p:cNvPr>
          <p:cNvSpPr/>
          <p:nvPr/>
        </p:nvSpPr>
        <p:spPr>
          <a:xfrm>
            <a:off x="2647556" y="2615655"/>
            <a:ext cx="4236268" cy="646331"/>
          </a:xfrm>
          <a:prstGeom prst="rect">
            <a:avLst/>
          </a:prstGeom>
        </p:spPr>
        <p:txBody>
          <a:bodyPr wrap="square">
            <a:spAutoFit/>
          </a:bodyPr>
          <a:lstStyle/>
          <a:p>
            <a:pPr algn="ctr"/>
            <a:r>
              <a:rPr lang="en-US" b="1" dirty="0">
                <a:solidFill>
                  <a:srgbClr val="FFFF00"/>
                </a:solidFill>
                <a:latin typeface="Abadi" panose="020B0604020104020204" pitchFamily="34" charset="0"/>
              </a:rPr>
              <a:t>Joseph Smith brought forth the Book of Mormon by the power of God</a:t>
            </a:r>
            <a:endParaRPr lang="en-US" dirty="0">
              <a:solidFill>
                <a:srgbClr val="FFFF00"/>
              </a:solidFill>
            </a:endParaRPr>
          </a:p>
        </p:txBody>
      </p:sp>
      <p:grpSp>
        <p:nvGrpSpPr>
          <p:cNvPr id="2" name="Group 1">
            <a:extLst>
              <a:ext uri="{FF2B5EF4-FFF2-40B4-BE49-F238E27FC236}">
                <a16:creationId xmlns:a16="http://schemas.microsoft.com/office/drawing/2014/main" id="{998863AF-6322-AD2F-1E10-B69F51B9FC7E}"/>
              </a:ext>
            </a:extLst>
          </p:cNvPr>
          <p:cNvGrpSpPr/>
          <p:nvPr/>
        </p:nvGrpSpPr>
        <p:grpSpPr>
          <a:xfrm>
            <a:off x="1318522" y="3261986"/>
            <a:ext cx="1374856" cy="2951472"/>
            <a:chOff x="1109185" y="1515683"/>
            <a:chExt cx="2462250" cy="4939628"/>
          </a:xfrm>
        </p:grpSpPr>
        <p:grpSp>
          <p:nvGrpSpPr>
            <p:cNvPr id="6" name="Group 5">
              <a:extLst>
                <a:ext uri="{FF2B5EF4-FFF2-40B4-BE49-F238E27FC236}">
                  <a16:creationId xmlns:a16="http://schemas.microsoft.com/office/drawing/2014/main" id="{34DD148C-9D1A-5548-3158-78E8E089E7AF}"/>
                </a:ext>
              </a:extLst>
            </p:cNvPr>
            <p:cNvGrpSpPr/>
            <p:nvPr/>
          </p:nvGrpSpPr>
          <p:grpSpPr>
            <a:xfrm>
              <a:off x="1109185" y="2233062"/>
              <a:ext cx="2109827" cy="4111591"/>
              <a:chOff x="2971800" y="685800"/>
              <a:chExt cx="1323830" cy="2971800"/>
            </a:xfrm>
          </p:grpSpPr>
          <p:sp>
            <p:nvSpPr>
              <p:cNvPr id="8" name="Oval 7">
                <a:extLst>
                  <a:ext uri="{FF2B5EF4-FFF2-40B4-BE49-F238E27FC236}">
                    <a16:creationId xmlns:a16="http://schemas.microsoft.com/office/drawing/2014/main" id="{A082BED7-6DA4-0303-B63C-DF23E14E7575}"/>
                  </a:ext>
                </a:extLst>
              </p:cNvPr>
              <p:cNvSpPr/>
              <p:nvPr/>
            </p:nvSpPr>
            <p:spPr>
              <a:xfrm>
                <a:off x="2971800" y="2514600"/>
                <a:ext cx="181486" cy="347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EB35B050-45B6-5570-DC3D-6D4CE7C60C19}"/>
                  </a:ext>
                </a:extLst>
              </p:cNvPr>
              <p:cNvSpPr/>
              <p:nvPr/>
            </p:nvSpPr>
            <p:spPr>
              <a:xfrm rot="12279233">
                <a:off x="3118206" y="1600084"/>
                <a:ext cx="318990" cy="1150137"/>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932883B-2F9D-D802-6BA1-0205AFDC490E}"/>
                  </a:ext>
                </a:extLst>
              </p:cNvPr>
              <p:cNvSpPr/>
              <p:nvPr/>
            </p:nvSpPr>
            <p:spPr>
              <a:xfrm rot="18242526">
                <a:off x="4075142" y="2468175"/>
                <a:ext cx="183075" cy="2579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Manual Operation 74">
                <a:extLst>
                  <a:ext uri="{FF2B5EF4-FFF2-40B4-BE49-F238E27FC236}">
                    <a16:creationId xmlns:a16="http://schemas.microsoft.com/office/drawing/2014/main" id="{40D5E691-F819-2F2F-7ADD-AB2023D4857D}"/>
                  </a:ext>
                </a:extLst>
              </p:cNvPr>
              <p:cNvSpPr/>
              <p:nvPr/>
            </p:nvSpPr>
            <p:spPr>
              <a:xfrm rot="8993220" flipH="1">
                <a:off x="3735213" y="1557859"/>
                <a:ext cx="318990" cy="110582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a:extLst>
                  <a:ext uri="{FF2B5EF4-FFF2-40B4-BE49-F238E27FC236}">
                    <a16:creationId xmlns:a16="http://schemas.microsoft.com/office/drawing/2014/main" id="{96FE5583-104E-5C14-E925-AE07DF3F1273}"/>
                  </a:ext>
                </a:extLst>
              </p:cNvPr>
              <p:cNvSpPr/>
              <p:nvPr/>
            </p:nvSpPr>
            <p:spPr>
              <a:xfrm>
                <a:off x="3124200" y="1676400"/>
                <a:ext cx="914400" cy="1676400"/>
              </a:xfrm>
              <a:prstGeom prst="trapezoid">
                <a:avLst>
                  <a:gd name="adj" fmla="val 3381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433A5E06-F98C-1AE8-A59C-E24ADAB3DD26}"/>
                  </a:ext>
                </a:extLst>
              </p:cNvPr>
              <p:cNvSpPr/>
              <p:nvPr/>
            </p:nvSpPr>
            <p:spPr>
              <a:xfrm>
                <a:off x="3198657"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1A690C32-464A-DFCC-309C-57D91C06447B}"/>
                  </a:ext>
                </a:extLst>
              </p:cNvPr>
              <p:cNvSpPr/>
              <p:nvPr/>
            </p:nvSpPr>
            <p:spPr>
              <a:xfrm>
                <a:off x="3561629"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loud 78">
                <a:extLst>
                  <a:ext uri="{FF2B5EF4-FFF2-40B4-BE49-F238E27FC236}">
                    <a16:creationId xmlns:a16="http://schemas.microsoft.com/office/drawing/2014/main" id="{09ACD31D-A90C-BC7B-A731-13DCD390E33E}"/>
                  </a:ext>
                </a:extLst>
              </p:cNvPr>
              <p:cNvSpPr/>
              <p:nvPr/>
            </p:nvSpPr>
            <p:spPr>
              <a:xfrm rot="20835976" flipH="1">
                <a:off x="3634582" y="865894"/>
                <a:ext cx="569631" cy="10414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733937D-A14C-C0EF-AE77-D6BC511E5E23}"/>
                  </a:ext>
                </a:extLst>
              </p:cNvPr>
              <p:cNvSpPr/>
              <p:nvPr/>
            </p:nvSpPr>
            <p:spPr>
              <a:xfrm>
                <a:off x="3153286" y="3310467"/>
                <a:ext cx="862057" cy="198362"/>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Extract 80">
                <a:extLst>
                  <a:ext uri="{FF2B5EF4-FFF2-40B4-BE49-F238E27FC236}">
                    <a16:creationId xmlns:a16="http://schemas.microsoft.com/office/drawing/2014/main" id="{0ED8E75D-73DE-95A7-82A0-C2B4839C1D44}"/>
                  </a:ext>
                </a:extLst>
              </p:cNvPr>
              <p:cNvSpPr/>
              <p:nvPr/>
            </p:nvSpPr>
            <p:spPr>
              <a:xfrm rot="10800000">
                <a:off x="3425514" y="1624390"/>
                <a:ext cx="317600" cy="446314"/>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75">
                <a:extLst>
                  <a:ext uri="{FF2B5EF4-FFF2-40B4-BE49-F238E27FC236}">
                    <a16:creationId xmlns:a16="http://schemas.microsoft.com/office/drawing/2014/main" id="{CBEC8C98-D1EF-E6F1-ED44-EF160E405240}"/>
                  </a:ext>
                </a:extLst>
              </p:cNvPr>
              <p:cNvSpPr/>
              <p:nvPr/>
            </p:nvSpPr>
            <p:spPr>
              <a:xfrm rot="2203033">
                <a:off x="3454847" y="1679760"/>
                <a:ext cx="135657" cy="114304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76">
                <a:extLst>
                  <a:ext uri="{FF2B5EF4-FFF2-40B4-BE49-F238E27FC236}">
                    <a16:creationId xmlns:a16="http://schemas.microsoft.com/office/drawing/2014/main" id="{A6905CBA-ABA0-3B74-4466-C16F7DD8DD93}"/>
                  </a:ext>
                </a:extLst>
              </p:cNvPr>
              <p:cNvSpPr/>
              <p:nvPr/>
            </p:nvSpPr>
            <p:spPr>
              <a:xfrm>
                <a:off x="3226261" y="2219476"/>
                <a:ext cx="136114" cy="59508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77">
                <a:extLst>
                  <a:ext uri="{FF2B5EF4-FFF2-40B4-BE49-F238E27FC236}">
                    <a16:creationId xmlns:a16="http://schemas.microsoft.com/office/drawing/2014/main" id="{1D662F7A-BAA5-DE9F-9265-EA08C7CF50CC}"/>
                  </a:ext>
                </a:extLst>
              </p:cNvPr>
              <p:cNvSpPr/>
              <p:nvPr/>
            </p:nvSpPr>
            <p:spPr>
              <a:xfrm rot="5400000">
                <a:off x="3269522" y="2230024"/>
                <a:ext cx="49590" cy="226857"/>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entagon 78">
                <a:extLst>
                  <a:ext uri="{FF2B5EF4-FFF2-40B4-BE49-F238E27FC236}">
                    <a16:creationId xmlns:a16="http://schemas.microsoft.com/office/drawing/2014/main" id="{0A24843F-421C-B1D1-E16A-0AC928193448}"/>
                  </a:ext>
                </a:extLst>
              </p:cNvPr>
              <p:cNvSpPr/>
              <p:nvPr/>
            </p:nvSpPr>
            <p:spPr>
              <a:xfrm rot="5400000">
                <a:off x="3073270" y="2628857"/>
                <a:ext cx="396724" cy="272229"/>
              </a:xfrm>
              <a:prstGeom prst="homePlat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8A4A0628-1F77-4871-3748-B97170A8B3F7}"/>
                  </a:ext>
                </a:extLst>
              </p:cNvPr>
              <p:cNvSpPr/>
              <p:nvPr/>
            </p:nvSpPr>
            <p:spPr>
              <a:xfrm>
                <a:off x="3135518" y="2566610"/>
                <a:ext cx="272229" cy="99181"/>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oud 86">
                <a:extLst>
                  <a:ext uri="{FF2B5EF4-FFF2-40B4-BE49-F238E27FC236}">
                    <a16:creationId xmlns:a16="http://schemas.microsoft.com/office/drawing/2014/main" id="{0098F06E-4CB3-319B-064A-DDDDC46743E1}"/>
                  </a:ext>
                </a:extLst>
              </p:cNvPr>
              <p:cNvSpPr/>
              <p:nvPr/>
            </p:nvSpPr>
            <p:spPr>
              <a:xfrm rot="308159">
                <a:off x="3018336" y="857248"/>
                <a:ext cx="471419" cy="106082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2557AD9A-E05F-3548-C2CD-20D6E17E4AEB}"/>
                  </a:ext>
                </a:extLst>
              </p:cNvPr>
              <p:cNvSpPr/>
              <p:nvPr/>
            </p:nvSpPr>
            <p:spPr>
              <a:xfrm>
                <a:off x="3289400" y="830943"/>
                <a:ext cx="589829" cy="9422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88">
                <a:extLst>
                  <a:ext uri="{FF2B5EF4-FFF2-40B4-BE49-F238E27FC236}">
                    <a16:creationId xmlns:a16="http://schemas.microsoft.com/office/drawing/2014/main" id="{1EC25BF9-501C-A45B-E931-9C5E98F31E5E}"/>
                  </a:ext>
                </a:extLst>
              </p:cNvPr>
              <p:cNvSpPr/>
              <p:nvPr/>
            </p:nvSpPr>
            <p:spPr>
              <a:xfrm rot="16200000" flipH="1">
                <a:off x="3435248" y="403838"/>
                <a:ext cx="343505" cy="90742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3">
                <a:extLst>
                  <a:ext uri="{FF2B5EF4-FFF2-40B4-BE49-F238E27FC236}">
                    <a16:creationId xmlns:a16="http://schemas.microsoft.com/office/drawing/2014/main" id="{1A6772AF-E72B-07D1-4D30-472972C57864}"/>
                  </a:ext>
                </a:extLst>
              </p:cNvPr>
              <p:cNvSpPr/>
              <p:nvPr/>
            </p:nvSpPr>
            <p:spPr>
              <a:xfrm>
                <a:off x="3124200" y="838200"/>
                <a:ext cx="952800" cy="14877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entagon 84">
                <a:extLst>
                  <a:ext uri="{FF2B5EF4-FFF2-40B4-BE49-F238E27FC236}">
                    <a16:creationId xmlns:a16="http://schemas.microsoft.com/office/drawing/2014/main" id="{4E2CE275-93D5-C1FD-BFA6-3FEC285FCA1C}"/>
                  </a:ext>
                </a:extLst>
              </p:cNvPr>
              <p:cNvSpPr/>
              <p:nvPr/>
            </p:nvSpPr>
            <p:spPr>
              <a:xfrm>
                <a:off x="3198657"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entagon 85">
                <a:extLst>
                  <a:ext uri="{FF2B5EF4-FFF2-40B4-BE49-F238E27FC236}">
                    <a16:creationId xmlns:a16="http://schemas.microsoft.com/office/drawing/2014/main" id="{CBC29C0A-1EF0-6321-C25E-D33B903A23F7}"/>
                  </a:ext>
                </a:extLst>
              </p:cNvPr>
              <p:cNvSpPr/>
              <p:nvPr/>
            </p:nvSpPr>
            <p:spPr>
              <a:xfrm>
                <a:off x="3380143"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entagon 86">
                <a:extLst>
                  <a:ext uri="{FF2B5EF4-FFF2-40B4-BE49-F238E27FC236}">
                    <a16:creationId xmlns:a16="http://schemas.microsoft.com/office/drawing/2014/main" id="{DEEAECA4-F2D4-86F2-0BF9-33CA0B10E59B}"/>
                  </a:ext>
                </a:extLst>
              </p:cNvPr>
              <p:cNvSpPr/>
              <p:nvPr/>
            </p:nvSpPr>
            <p:spPr>
              <a:xfrm>
                <a:off x="3561629"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entagon 87">
                <a:extLst>
                  <a:ext uri="{FF2B5EF4-FFF2-40B4-BE49-F238E27FC236}">
                    <a16:creationId xmlns:a16="http://schemas.microsoft.com/office/drawing/2014/main" id="{290AB9FC-F6A2-F42F-84D8-DE3A6A0A59E0}"/>
                  </a:ext>
                </a:extLst>
              </p:cNvPr>
              <p:cNvSpPr/>
              <p:nvPr/>
            </p:nvSpPr>
            <p:spPr>
              <a:xfrm>
                <a:off x="3743114"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entagon 88">
                <a:extLst>
                  <a:ext uri="{FF2B5EF4-FFF2-40B4-BE49-F238E27FC236}">
                    <a16:creationId xmlns:a16="http://schemas.microsoft.com/office/drawing/2014/main" id="{AC05BEB1-C276-F60A-9D44-9F51193F146A}"/>
                  </a:ext>
                </a:extLst>
              </p:cNvPr>
              <p:cNvSpPr/>
              <p:nvPr/>
            </p:nvSpPr>
            <p:spPr>
              <a:xfrm>
                <a:off x="3924600" y="3310467"/>
                <a:ext cx="90743"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Shape 6">
              <a:extLst>
                <a:ext uri="{FF2B5EF4-FFF2-40B4-BE49-F238E27FC236}">
                  <a16:creationId xmlns:a16="http://schemas.microsoft.com/office/drawing/2014/main" id="{2D446CEC-F67D-3741-E4B5-5F1CA33D46EA}"/>
                </a:ext>
              </a:extLst>
            </p:cNvPr>
            <p:cNvSpPr/>
            <p:nvPr/>
          </p:nvSpPr>
          <p:spPr>
            <a:xfrm>
              <a:off x="3049485" y="1515683"/>
              <a:ext cx="521950" cy="4939628"/>
            </a:xfrm>
            <a:custGeom>
              <a:avLst/>
              <a:gdLst>
                <a:gd name="connsiteX0" fmla="*/ 190217 w 457200"/>
                <a:gd name="connsiteY0" fmla="*/ 5344 h 3200464"/>
                <a:gd name="connsiteX1" fmla="*/ 427288 w 457200"/>
                <a:gd name="connsiteY1" fmla="*/ 192643 h 3200464"/>
                <a:gd name="connsiteX2" fmla="*/ 448906 w 457200"/>
                <a:gd name="connsiteY2" fmla="*/ 482761 h 3200464"/>
                <a:gd name="connsiteX3" fmla="*/ 310664 w 457200"/>
                <a:gd name="connsiteY3" fmla="*/ 418946 h 3200464"/>
                <a:gd name="connsiteX4" fmla="*/ 307446 w 457200"/>
                <a:gd name="connsiteY4" fmla="*/ 306293 h 3200464"/>
                <a:gd name="connsiteX5" fmla="*/ 166343 w 457200"/>
                <a:gd name="connsiteY5" fmla="*/ 224938 h 3200464"/>
                <a:gd name="connsiteX6" fmla="*/ 150852 w 457200"/>
                <a:gd name="connsiteY6" fmla="*/ 297582 h 3200464"/>
                <a:gd name="connsiteX7" fmla="*/ 149234 w 457200"/>
                <a:gd name="connsiteY7" fmla="*/ 322620 h 3200464"/>
                <a:gd name="connsiteX8" fmla="*/ 152400 w 457200"/>
                <a:gd name="connsiteY8" fmla="*/ 330265 h 3200464"/>
                <a:gd name="connsiteX9" fmla="*/ 152400 w 457200"/>
                <a:gd name="connsiteY9" fmla="*/ 396086 h 3200464"/>
                <a:gd name="connsiteX10" fmla="*/ 157018 w 457200"/>
                <a:gd name="connsiteY10" fmla="*/ 407234 h 3200464"/>
                <a:gd name="connsiteX11" fmla="*/ 157018 w 457200"/>
                <a:gd name="connsiteY11" fmla="*/ 3174294 h 3200464"/>
                <a:gd name="connsiteX12" fmla="*/ 130848 w 457200"/>
                <a:gd name="connsiteY12" fmla="*/ 3200464 h 3200464"/>
                <a:gd name="connsiteX13" fmla="*/ 26170 w 457200"/>
                <a:gd name="connsiteY13" fmla="*/ 3200464 h 3200464"/>
                <a:gd name="connsiteX14" fmla="*/ 0 w 457200"/>
                <a:gd name="connsiteY14" fmla="*/ 3174294 h 3200464"/>
                <a:gd name="connsiteX15" fmla="*/ 0 w 457200"/>
                <a:gd name="connsiteY15" fmla="*/ 584263 h 3200464"/>
                <a:gd name="connsiteX16" fmla="*/ 0 w 457200"/>
                <a:gd name="connsiteY16" fmla="*/ 407234 h 3200464"/>
                <a:gd name="connsiteX17" fmla="*/ 0 w 457200"/>
                <a:gd name="connsiteY17" fmla="*/ 381064 h 3200464"/>
                <a:gd name="connsiteX18" fmla="*/ 0 w 457200"/>
                <a:gd name="connsiteY18" fmla="*/ 330265 h 3200464"/>
                <a:gd name="connsiteX19" fmla="*/ 4630 w 457200"/>
                <a:gd name="connsiteY19" fmla="*/ 319087 h 3200464"/>
                <a:gd name="connsiteX20" fmla="*/ 6983 w 457200"/>
                <a:gd name="connsiteY20" fmla="*/ 287592 h 3200464"/>
                <a:gd name="connsiteX21" fmla="*/ 102067 w 457200"/>
                <a:gd name="connsiteY21" fmla="*/ 63752 h 3200464"/>
                <a:gd name="connsiteX22" fmla="*/ 190217 w 457200"/>
                <a:gd name="connsiteY22" fmla="*/ 5344 h 320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200" h="3200464">
                  <a:moveTo>
                    <a:pt x="190217" y="5344"/>
                  </a:moveTo>
                  <a:cubicBezTo>
                    <a:pt x="281846" y="-20572"/>
                    <a:pt x="378150" y="48710"/>
                    <a:pt x="427288" y="192643"/>
                  </a:cubicBezTo>
                  <a:cubicBezTo>
                    <a:pt x="457354" y="280711"/>
                    <a:pt x="465133" y="385112"/>
                    <a:pt x="448906" y="482761"/>
                  </a:cubicBezTo>
                  <a:lnTo>
                    <a:pt x="310664" y="418946"/>
                  </a:lnTo>
                  <a:cubicBezTo>
                    <a:pt x="312834" y="381211"/>
                    <a:pt x="311730" y="342547"/>
                    <a:pt x="307446" y="306293"/>
                  </a:cubicBezTo>
                  <a:cubicBezTo>
                    <a:pt x="287133" y="134389"/>
                    <a:pt x="208757" y="89201"/>
                    <a:pt x="166343" y="224938"/>
                  </a:cubicBezTo>
                  <a:cubicBezTo>
                    <a:pt x="159614" y="246474"/>
                    <a:pt x="154392" y="271125"/>
                    <a:pt x="150852" y="297582"/>
                  </a:cubicBezTo>
                  <a:lnTo>
                    <a:pt x="149234" y="322620"/>
                  </a:lnTo>
                  <a:lnTo>
                    <a:pt x="152400" y="330265"/>
                  </a:lnTo>
                  <a:lnTo>
                    <a:pt x="152400" y="396086"/>
                  </a:lnTo>
                  <a:lnTo>
                    <a:pt x="157018" y="407234"/>
                  </a:lnTo>
                  <a:lnTo>
                    <a:pt x="157018" y="3174294"/>
                  </a:lnTo>
                  <a:cubicBezTo>
                    <a:pt x="157018" y="3188747"/>
                    <a:pt x="145301" y="3200464"/>
                    <a:pt x="130848" y="3200464"/>
                  </a:cubicBezTo>
                  <a:lnTo>
                    <a:pt x="26170" y="3200464"/>
                  </a:lnTo>
                  <a:cubicBezTo>
                    <a:pt x="11717" y="3200464"/>
                    <a:pt x="0" y="3188747"/>
                    <a:pt x="0" y="3174294"/>
                  </a:cubicBezTo>
                  <a:lnTo>
                    <a:pt x="0" y="584263"/>
                  </a:lnTo>
                  <a:lnTo>
                    <a:pt x="0" y="407234"/>
                  </a:lnTo>
                  <a:lnTo>
                    <a:pt x="0" y="381064"/>
                  </a:lnTo>
                  <a:lnTo>
                    <a:pt x="0" y="330265"/>
                  </a:lnTo>
                  <a:lnTo>
                    <a:pt x="4630" y="319087"/>
                  </a:lnTo>
                  <a:lnTo>
                    <a:pt x="6983" y="287592"/>
                  </a:lnTo>
                  <a:cubicBezTo>
                    <a:pt x="20747" y="196958"/>
                    <a:pt x="54252" y="116716"/>
                    <a:pt x="102067" y="63752"/>
                  </a:cubicBezTo>
                  <a:cubicBezTo>
                    <a:pt x="129651" y="33198"/>
                    <a:pt x="159675" y="13982"/>
                    <a:pt x="190217" y="5344"/>
                  </a:cubicBezTo>
                  <a:close/>
                </a:path>
              </a:pathLst>
            </a:custGeom>
            <a:solidFill>
              <a:srgbClr val="7E3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96" name="Group 95">
            <a:extLst>
              <a:ext uri="{FF2B5EF4-FFF2-40B4-BE49-F238E27FC236}">
                <a16:creationId xmlns:a16="http://schemas.microsoft.com/office/drawing/2014/main" id="{8CE9BC8A-A29C-DF56-40E8-AD7EDC54AF1B}"/>
              </a:ext>
            </a:extLst>
          </p:cNvPr>
          <p:cNvGrpSpPr/>
          <p:nvPr/>
        </p:nvGrpSpPr>
        <p:grpSpPr>
          <a:xfrm>
            <a:off x="9109176" y="3250163"/>
            <a:ext cx="1676862" cy="3058757"/>
            <a:chOff x="3058768" y="304800"/>
            <a:chExt cx="2619585" cy="5727879"/>
          </a:xfrm>
        </p:grpSpPr>
        <p:sp>
          <p:nvSpPr>
            <p:cNvPr id="97" name="Cloud 96">
              <a:extLst>
                <a:ext uri="{FF2B5EF4-FFF2-40B4-BE49-F238E27FC236}">
                  <a16:creationId xmlns:a16="http://schemas.microsoft.com/office/drawing/2014/main" id="{E97DD3E5-8099-E9BF-85A9-FE1BAE4F0812}"/>
                </a:ext>
              </a:extLst>
            </p:cNvPr>
            <p:cNvSpPr/>
            <p:nvPr/>
          </p:nvSpPr>
          <p:spPr>
            <a:xfrm rot="1518698" flipH="1">
              <a:off x="3384064" y="852569"/>
              <a:ext cx="892274" cy="1932906"/>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97">
              <a:extLst>
                <a:ext uri="{FF2B5EF4-FFF2-40B4-BE49-F238E27FC236}">
                  <a16:creationId xmlns:a16="http://schemas.microsoft.com/office/drawing/2014/main" id="{C9C7F3B9-DA3F-DF71-8DCD-B88E9C376621}"/>
                </a:ext>
              </a:extLst>
            </p:cNvPr>
            <p:cNvSpPr/>
            <p:nvPr/>
          </p:nvSpPr>
          <p:spPr>
            <a:xfrm rot="20659987">
              <a:off x="4693679" y="844894"/>
              <a:ext cx="791319" cy="188635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2E7821F-53FC-B7F6-B848-4A770703C58C}"/>
                </a:ext>
              </a:extLst>
            </p:cNvPr>
            <p:cNvSpPr/>
            <p:nvPr/>
          </p:nvSpPr>
          <p:spPr>
            <a:xfrm rot="19506600">
              <a:off x="5227125" y="3642851"/>
              <a:ext cx="451228" cy="7886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82EE2F1A-210A-3961-505A-6D015CC4D3E4}"/>
                </a:ext>
              </a:extLst>
            </p:cNvPr>
            <p:cNvSpPr/>
            <p:nvPr/>
          </p:nvSpPr>
          <p:spPr>
            <a:xfrm rot="2497577">
              <a:off x="3058768" y="3492928"/>
              <a:ext cx="461787" cy="8747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318507A1-3416-CCE8-FCBE-55CFF5943B41}"/>
                </a:ext>
              </a:extLst>
            </p:cNvPr>
            <p:cNvSpPr/>
            <p:nvPr/>
          </p:nvSpPr>
          <p:spPr>
            <a:xfrm rot="2032819">
              <a:off x="3914775" y="5257800"/>
              <a:ext cx="533400" cy="77487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4E442F09-38F7-75D9-D4F3-64E176E7E515}"/>
                </a:ext>
              </a:extLst>
            </p:cNvPr>
            <p:cNvSpPr/>
            <p:nvPr/>
          </p:nvSpPr>
          <p:spPr>
            <a:xfrm rot="19840691">
              <a:off x="4381500" y="5257800"/>
              <a:ext cx="533400" cy="77487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76ED26C7-2CDA-C5DD-E133-39F99A7C505C}"/>
                </a:ext>
              </a:extLst>
            </p:cNvPr>
            <p:cNvSpPr/>
            <p:nvPr/>
          </p:nvSpPr>
          <p:spPr>
            <a:xfrm rot="1996156">
              <a:off x="3231217" y="2524841"/>
              <a:ext cx="906285" cy="1630834"/>
            </a:xfrm>
            <a:prstGeom prst="trapezoid">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0CC23EB1-A0EF-D91F-5DF6-B77814E69306}"/>
                </a:ext>
              </a:extLst>
            </p:cNvPr>
            <p:cNvSpPr/>
            <p:nvPr/>
          </p:nvSpPr>
          <p:spPr>
            <a:xfrm rot="2041752">
              <a:off x="3367306" y="2326499"/>
              <a:ext cx="900935" cy="1476149"/>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05E49666-F34A-D87A-5EBD-A037D8F2427B}"/>
                </a:ext>
              </a:extLst>
            </p:cNvPr>
            <p:cNvSpPr/>
            <p:nvPr/>
          </p:nvSpPr>
          <p:spPr>
            <a:xfrm rot="19870960">
              <a:off x="4725351" y="2529373"/>
              <a:ext cx="851274" cy="1630834"/>
            </a:xfrm>
            <a:prstGeom prst="trapezoid">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A4C5E5B7-CA54-C0C8-DB38-EBC208ED02A2}"/>
                </a:ext>
              </a:extLst>
            </p:cNvPr>
            <p:cNvSpPr/>
            <p:nvPr/>
          </p:nvSpPr>
          <p:spPr>
            <a:xfrm rot="20036208">
              <a:off x="4552765" y="2360938"/>
              <a:ext cx="900935" cy="1476149"/>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1F97E7FD-9695-DA75-B54C-E5D6588AAB72}"/>
                </a:ext>
              </a:extLst>
            </p:cNvPr>
            <p:cNvSpPr/>
            <p:nvPr/>
          </p:nvSpPr>
          <p:spPr>
            <a:xfrm>
              <a:off x="3800231" y="2393801"/>
              <a:ext cx="1299308" cy="3271711"/>
            </a:xfrm>
            <a:prstGeom prst="trapezoid">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1BF17FCC-62E9-CB94-81D4-699FAAE518BA}"/>
                </a:ext>
              </a:extLst>
            </p:cNvPr>
            <p:cNvSpPr/>
            <p:nvPr/>
          </p:nvSpPr>
          <p:spPr>
            <a:xfrm>
              <a:off x="4160091" y="2135508"/>
              <a:ext cx="538107" cy="6887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a:extLst>
                <a:ext uri="{FF2B5EF4-FFF2-40B4-BE49-F238E27FC236}">
                  <a16:creationId xmlns:a16="http://schemas.microsoft.com/office/drawing/2014/main" id="{E246FAD6-2768-C0B0-B3AA-3ED5BBC494C0}"/>
                </a:ext>
              </a:extLst>
            </p:cNvPr>
            <p:cNvSpPr/>
            <p:nvPr/>
          </p:nvSpPr>
          <p:spPr>
            <a:xfrm rot="21335299">
              <a:off x="4508937" y="2333518"/>
              <a:ext cx="627397" cy="3082732"/>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FE371019-6A22-7354-F8F3-157D1F8C8DCD}"/>
                </a:ext>
              </a:extLst>
            </p:cNvPr>
            <p:cNvSpPr/>
            <p:nvPr/>
          </p:nvSpPr>
          <p:spPr>
            <a:xfrm rot="353417">
              <a:off x="3784915" y="2306711"/>
              <a:ext cx="627397" cy="313095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79FE7D05-7F6D-977D-91D6-3F3BA63DCFE9}"/>
                </a:ext>
              </a:extLst>
            </p:cNvPr>
            <p:cNvSpPr/>
            <p:nvPr/>
          </p:nvSpPr>
          <p:spPr>
            <a:xfrm>
              <a:off x="3713622" y="822541"/>
              <a:ext cx="1504462" cy="174461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11">
              <a:extLst>
                <a:ext uri="{FF2B5EF4-FFF2-40B4-BE49-F238E27FC236}">
                  <a16:creationId xmlns:a16="http://schemas.microsoft.com/office/drawing/2014/main" id="{823C32DE-DB08-3BC4-9DC2-2FBF429B13C9}"/>
                </a:ext>
              </a:extLst>
            </p:cNvPr>
            <p:cNvSpPr/>
            <p:nvPr/>
          </p:nvSpPr>
          <p:spPr>
            <a:xfrm>
              <a:off x="4620846" y="3871275"/>
              <a:ext cx="273538" cy="430488"/>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a:extLst>
                <a:ext uri="{FF2B5EF4-FFF2-40B4-BE49-F238E27FC236}">
                  <a16:creationId xmlns:a16="http://schemas.microsoft.com/office/drawing/2014/main" id="{47B18C3D-7C17-0D02-32B8-0F05A1FDB5DA}"/>
                </a:ext>
              </a:extLst>
            </p:cNvPr>
            <p:cNvSpPr/>
            <p:nvPr/>
          </p:nvSpPr>
          <p:spPr>
            <a:xfrm>
              <a:off x="4073770" y="3871275"/>
              <a:ext cx="273538" cy="430488"/>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3590E9FB-415F-E19C-B10E-B2D2A19A8E74}"/>
                </a:ext>
              </a:extLst>
            </p:cNvPr>
            <p:cNvSpPr/>
            <p:nvPr/>
          </p:nvSpPr>
          <p:spPr>
            <a:xfrm>
              <a:off x="4327194" y="2736812"/>
              <a:ext cx="341923" cy="172195"/>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1ED6F6B8-545E-07E6-7457-65A58B331A30}"/>
                </a:ext>
              </a:extLst>
            </p:cNvPr>
            <p:cNvSpPr/>
            <p:nvPr/>
          </p:nvSpPr>
          <p:spPr>
            <a:xfrm>
              <a:off x="4307081" y="4008019"/>
              <a:ext cx="341923" cy="172195"/>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50">
              <a:extLst>
                <a:ext uri="{FF2B5EF4-FFF2-40B4-BE49-F238E27FC236}">
                  <a16:creationId xmlns:a16="http://schemas.microsoft.com/office/drawing/2014/main" id="{8C95EC1D-46D1-F7EB-1A72-B5B26A15AA30}"/>
                </a:ext>
              </a:extLst>
            </p:cNvPr>
            <p:cNvGrpSpPr/>
            <p:nvPr/>
          </p:nvGrpSpPr>
          <p:grpSpPr>
            <a:xfrm>
              <a:off x="3731846" y="304800"/>
              <a:ext cx="1504462" cy="947074"/>
              <a:chOff x="4953000" y="1219200"/>
              <a:chExt cx="1676400" cy="838200"/>
            </a:xfrm>
          </p:grpSpPr>
          <p:sp>
            <p:nvSpPr>
              <p:cNvPr id="127" name="Rounded Rectangle 263">
                <a:extLst>
                  <a:ext uri="{FF2B5EF4-FFF2-40B4-BE49-F238E27FC236}">
                    <a16:creationId xmlns:a16="http://schemas.microsoft.com/office/drawing/2014/main" id="{2DB1ED78-F286-4C58-179E-3C1472C3929D}"/>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47B08A03-198A-EE8A-8281-73470B766784}"/>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7D4B204B-46B3-7ADF-10D8-693E1012CC5E}"/>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4C6D1659-0CFD-32F4-4A2F-1DC136D7298C}"/>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34">
              <a:extLst>
                <a:ext uri="{FF2B5EF4-FFF2-40B4-BE49-F238E27FC236}">
                  <a16:creationId xmlns:a16="http://schemas.microsoft.com/office/drawing/2014/main" id="{604E3537-A434-CBA8-9297-BEA335B8B95D}"/>
                </a:ext>
              </a:extLst>
            </p:cNvPr>
            <p:cNvGrpSpPr/>
            <p:nvPr/>
          </p:nvGrpSpPr>
          <p:grpSpPr>
            <a:xfrm>
              <a:off x="3714750" y="914400"/>
              <a:ext cx="1466850" cy="457200"/>
              <a:chOff x="1143000" y="5778709"/>
              <a:chExt cx="4934266" cy="1079291"/>
            </a:xfrm>
          </p:grpSpPr>
          <p:sp>
            <p:nvSpPr>
              <p:cNvPr id="121" name="Quad Arrow 257">
                <a:extLst>
                  <a:ext uri="{FF2B5EF4-FFF2-40B4-BE49-F238E27FC236}">
                    <a16:creationId xmlns:a16="http://schemas.microsoft.com/office/drawing/2014/main" id="{654B29E0-E258-9547-7B54-15C9044D9815}"/>
                  </a:ext>
                </a:extLst>
              </p:cNvPr>
              <p:cNvSpPr/>
              <p:nvPr/>
            </p:nvSpPr>
            <p:spPr>
              <a:xfrm>
                <a:off x="1143000" y="5791200"/>
                <a:ext cx="914400" cy="10668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Quad Arrow 258">
                <a:extLst>
                  <a:ext uri="{FF2B5EF4-FFF2-40B4-BE49-F238E27FC236}">
                    <a16:creationId xmlns:a16="http://schemas.microsoft.com/office/drawing/2014/main" id="{975E2B8B-E916-7400-5859-B9FAEE3C3C75}"/>
                  </a:ext>
                </a:extLst>
              </p:cNvPr>
              <p:cNvSpPr/>
              <p:nvPr/>
            </p:nvSpPr>
            <p:spPr>
              <a:xfrm>
                <a:off x="1914994" y="5778709"/>
                <a:ext cx="914400" cy="10668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259">
                <a:extLst>
                  <a:ext uri="{FF2B5EF4-FFF2-40B4-BE49-F238E27FC236}">
                    <a16:creationId xmlns:a16="http://schemas.microsoft.com/office/drawing/2014/main" id="{C9A08E53-939A-964A-C37F-0BF0AB5B6EE2}"/>
                  </a:ext>
                </a:extLst>
              </p:cNvPr>
              <p:cNvSpPr/>
              <p:nvPr/>
            </p:nvSpPr>
            <p:spPr>
              <a:xfrm>
                <a:off x="2726962" y="5781207"/>
                <a:ext cx="914400" cy="10668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Quad Arrow 260">
                <a:extLst>
                  <a:ext uri="{FF2B5EF4-FFF2-40B4-BE49-F238E27FC236}">
                    <a16:creationId xmlns:a16="http://schemas.microsoft.com/office/drawing/2014/main" id="{41A7DC33-02D1-331F-728B-629AA4DFBF27}"/>
                  </a:ext>
                </a:extLst>
              </p:cNvPr>
              <p:cNvSpPr/>
              <p:nvPr/>
            </p:nvSpPr>
            <p:spPr>
              <a:xfrm>
                <a:off x="3538930" y="5783705"/>
                <a:ext cx="914400" cy="10668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261">
                <a:extLst>
                  <a:ext uri="{FF2B5EF4-FFF2-40B4-BE49-F238E27FC236}">
                    <a16:creationId xmlns:a16="http://schemas.microsoft.com/office/drawing/2014/main" id="{808D2602-523E-72A5-D295-1D1D311BBB49}"/>
                  </a:ext>
                </a:extLst>
              </p:cNvPr>
              <p:cNvSpPr/>
              <p:nvPr/>
            </p:nvSpPr>
            <p:spPr>
              <a:xfrm>
                <a:off x="4350898" y="5786203"/>
                <a:ext cx="914400" cy="10668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Quad Arrow 262">
                <a:extLst>
                  <a:ext uri="{FF2B5EF4-FFF2-40B4-BE49-F238E27FC236}">
                    <a16:creationId xmlns:a16="http://schemas.microsoft.com/office/drawing/2014/main" id="{F14AF35A-E491-0731-7959-4620085C035E}"/>
                  </a:ext>
                </a:extLst>
              </p:cNvPr>
              <p:cNvSpPr/>
              <p:nvPr/>
            </p:nvSpPr>
            <p:spPr>
              <a:xfrm>
                <a:off x="5162866" y="5788701"/>
                <a:ext cx="914400" cy="10668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Diamond 117">
              <a:extLst>
                <a:ext uri="{FF2B5EF4-FFF2-40B4-BE49-F238E27FC236}">
                  <a16:creationId xmlns:a16="http://schemas.microsoft.com/office/drawing/2014/main" id="{38FAF2A4-C45D-9FA0-FC24-27BDD6708906}"/>
                </a:ext>
              </a:extLst>
            </p:cNvPr>
            <p:cNvSpPr/>
            <p:nvPr/>
          </p:nvSpPr>
          <p:spPr>
            <a:xfrm>
              <a:off x="4142154" y="2579810"/>
              <a:ext cx="273538" cy="430488"/>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1B0F39D0-16F5-A6D3-18AB-80B72C7241AD}"/>
                </a:ext>
              </a:extLst>
            </p:cNvPr>
            <p:cNvSpPr/>
            <p:nvPr/>
          </p:nvSpPr>
          <p:spPr>
            <a:xfrm>
              <a:off x="4552462" y="2579810"/>
              <a:ext cx="273538" cy="430488"/>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256">
              <a:extLst>
                <a:ext uri="{FF2B5EF4-FFF2-40B4-BE49-F238E27FC236}">
                  <a16:creationId xmlns:a16="http://schemas.microsoft.com/office/drawing/2014/main" id="{75F7CDF2-AB4E-8A2E-47D9-93EFDDAA347C}"/>
                </a:ext>
              </a:extLst>
            </p:cNvPr>
            <p:cNvSpPr/>
            <p:nvPr/>
          </p:nvSpPr>
          <p:spPr>
            <a:xfrm>
              <a:off x="4207239" y="384748"/>
              <a:ext cx="533400" cy="609600"/>
            </a:xfrm>
            <a:prstGeom prst="quadArrow">
              <a:avLst>
                <a:gd name="adj1" fmla="val 22500"/>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618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8D821E-E53F-4A78-987F-00CCE804F60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3" name="TextBox 2"/>
          <p:cNvSpPr txBox="1"/>
          <p:nvPr/>
        </p:nvSpPr>
        <p:spPr>
          <a:xfrm>
            <a:off x="357467" y="762001"/>
            <a:ext cx="6348133" cy="2677656"/>
          </a:xfrm>
          <a:prstGeom prst="rect">
            <a:avLst/>
          </a:prstGeom>
          <a:noFill/>
        </p:spPr>
        <p:txBody>
          <a:bodyPr wrap="square" rtlCol="0">
            <a:spAutoFit/>
          </a:bodyPr>
          <a:lstStyle/>
          <a:p>
            <a:r>
              <a:rPr lang="en-US" sz="2400" i="1" dirty="0">
                <a:solidFill>
                  <a:schemeClr val="bg1"/>
                </a:solidFill>
              </a:rPr>
              <a:t>“And blessed be he that shall bring this thing to light; for it shall be brought out of darkness unto light, according to the word of God; yea, it shall be brought out of the earth, and it shall shine forth out of darkness, and come unto the knowledge of the people; and it shall be done by the power of God.”</a:t>
            </a:r>
            <a:endParaRPr lang="en-US" sz="2400" b="1" i="1" dirty="0">
              <a:solidFill>
                <a:schemeClr val="bg1"/>
              </a:solidFill>
            </a:endParaRPr>
          </a:p>
        </p:txBody>
      </p:sp>
      <p:sp>
        <p:nvSpPr>
          <p:cNvPr id="24" name="TextBox 2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olonna MT" pitchFamily="82" charset="0"/>
              </a:rPr>
              <a:t>Blessed Is He</a:t>
            </a:r>
          </a:p>
        </p:txBody>
      </p:sp>
      <p:sp>
        <p:nvSpPr>
          <p:cNvPr id="10" name="TextBox 9"/>
          <p:cNvSpPr txBox="1"/>
          <p:nvPr/>
        </p:nvSpPr>
        <p:spPr>
          <a:xfrm>
            <a:off x="114300" y="6477000"/>
            <a:ext cx="1981200" cy="381000"/>
          </a:xfrm>
          <a:prstGeom prst="rect">
            <a:avLst/>
          </a:prstGeom>
          <a:noFill/>
        </p:spPr>
        <p:txBody>
          <a:bodyPr wrap="square" rtlCol="0">
            <a:spAutoFit/>
          </a:bodyPr>
          <a:lstStyle/>
          <a:p>
            <a:r>
              <a:rPr lang="en-US" dirty="0">
                <a:solidFill>
                  <a:schemeClr val="bg1"/>
                </a:solidFill>
              </a:rPr>
              <a:t>Moroni 8:16</a:t>
            </a:r>
          </a:p>
        </p:txBody>
      </p:sp>
      <p:pic>
        <p:nvPicPr>
          <p:cNvPr id="4" name="Picture 3">
            <a:extLst>
              <a:ext uri="{FF2B5EF4-FFF2-40B4-BE49-F238E27FC236}">
                <a16:creationId xmlns:a16="http://schemas.microsoft.com/office/drawing/2014/main" id="{7B5B9EAF-9B12-412D-AC0E-60A7E89FC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209" y="559311"/>
            <a:ext cx="2857500" cy="2790825"/>
          </a:xfrm>
          <a:prstGeom prst="rect">
            <a:avLst/>
          </a:prstGeom>
        </p:spPr>
      </p:pic>
      <p:pic>
        <p:nvPicPr>
          <p:cNvPr id="8" name="Picture 7">
            <a:extLst>
              <a:ext uri="{FF2B5EF4-FFF2-40B4-BE49-F238E27FC236}">
                <a16:creationId xmlns:a16="http://schemas.microsoft.com/office/drawing/2014/main" id="{438D1BA8-25D6-4877-A3DA-00556052C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2510" y="3864165"/>
            <a:ext cx="3656444" cy="2742333"/>
          </a:xfrm>
          <a:prstGeom prst="rect">
            <a:avLst/>
          </a:prstGeom>
        </p:spPr>
      </p:pic>
      <p:pic>
        <p:nvPicPr>
          <p:cNvPr id="12" name="Picture 11">
            <a:extLst>
              <a:ext uri="{FF2B5EF4-FFF2-40B4-BE49-F238E27FC236}">
                <a16:creationId xmlns:a16="http://schemas.microsoft.com/office/drawing/2014/main" id="{A08CC095-FE2B-4414-A663-C8BF0AE48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421" y="4113016"/>
            <a:ext cx="3713141" cy="1982104"/>
          </a:xfrm>
          <a:prstGeom prst="rect">
            <a:avLst/>
          </a:prstGeom>
        </p:spPr>
      </p:pic>
      <p:pic>
        <p:nvPicPr>
          <p:cNvPr id="14" name="Picture 13">
            <a:extLst>
              <a:ext uri="{FF2B5EF4-FFF2-40B4-BE49-F238E27FC236}">
                <a16:creationId xmlns:a16="http://schemas.microsoft.com/office/drawing/2014/main" id="{7AC1E44E-2AFC-457B-8B6D-61D6ED563067}"/>
              </a:ext>
            </a:extLst>
          </p:cNvPr>
          <p:cNvPicPr>
            <a:picLocks noChangeAspect="1"/>
          </p:cNvPicPr>
          <p:nvPr/>
        </p:nvPicPr>
        <p:blipFill rotWithShape="1">
          <a:blip r:embed="rId7">
            <a:extLst>
              <a:ext uri="{28A0092B-C50C-407E-A947-70E740481C1C}">
                <a14:useLocalDpi xmlns:a14="http://schemas.microsoft.com/office/drawing/2010/main" val="0"/>
              </a:ext>
            </a:extLst>
          </a:blip>
          <a:srcRect r="16525" b="5557"/>
          <a:stretch/>
        </p:blipFill>
        <p:spPr>
          <a:xfrm>
            <a:off x="357467" y="3562011"/>
            <a:ext cx="3337576" cy="2246769"/>
          </a:xfrm>
          <a:prstGeom prst="rect">
            <a:avLst/>
          </a:prstGeom>
        </p:spPr>
      </p:pic>
    </p:spTree>
    <p:extLst>
      <p:ext uri="{BB962C8B-B14F-4D97-AF65-F5344CB8AC3E}">
        <p14:creationId xmlns:p14="http://schemas.microsoft.com/office/powerpoint/2010/main" val="2178244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DA3C2B-2476-43BE-919D-1F33C6CE2F9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24" name="TextBox 2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olonna MT" pitchFamily="82" charset="0"/>
              </a:rPr>
              <a:t>Those Who Criticize or Condemn</a:t>
            </a:r>
          </a:p>
        </p:txBody>
      </p:sp>
      <p:sp>
        <p:nvSpPr>
          <p:cNvPr id="10" name="TextBox 9"/>
          <p:cNvSpPr txBox="1"/>
          <p:nvPr/>
        </p:nvSpPr>
        <p:spPr>
          <a:xfrm>
            <a:off x="76200" y="6433167"/>
            <a:ext cx="1981200" cy="381000"/>
          </a:xfrm>
          <a:prstGeom prst="rect">
            <a:avLst/>
          </a:prstGeom>
          <a:noFill/>
        </p:spPr>
        <p:txBody>
          <a:bodyPr wrap="square" rtlCol="0">
            <a:spAutoFit/>
          </a:bodyPr>
          <a:lstStyle/>
          <a:p>
            <a:r>
              <a:rPr lang="en-US" dirty="0">
                <a:solidFill>
                  <a:schemeClr val="bg1"/>
                </a:solidFill>
              </a:rPr>
              <a:t>Moroni 8:17</a:t>
            </a:r>
          </a:p>
        </p:txBody>
      </p:sp>
      <p:sp>
        <p:nvSpPr>
          <p:cNvPr id="8" name="TextBox 7"/>
          <p:cNvSpPr txBox="1"/>
          <p:nvPr/>
        </p:nvSpPr>
        <p:spPr>
          <a:xfrm>
            <a:off x="1343891" y="1014056"/>
            <a:ext cx="4953000" cy="1169551"/>
          </a:xfrm>
          <a:prstGeom prst="rect">
            <a:avLst/>
          </a:prstGeom>
          <a:noFill/>
        </p:spPr>
        <p:txBody>
          <a:bodyPr wrap="square" rtlCol="0">
            <a:spAutoFit/>
          </a:bodyPr>
          <a:lstStyle/>
          <a:p>
            <a:r>
              <a:rPr lang="en-US" sz="2000" dirty="0">
                <a:solidFill>
                  <a:schemeClr val="bg1"/>
                </a:solidFill>
              </a:rPr>
              <a:t>“Moroni assured us that if there were faults in this record they were the faults of men.”</a:t>
            </a:r>
          </a:p>
          <a:p>
            <a:r>
              <a:rPr lang="en-US" sz="1200" dirty="0">
                <a:solidFill>
                  <a:schemeClr val="bg1"/>
                </a:solidFill>
              </a:rPr>
              <a:t>Student Manual</a:t>
            </a:r>
          </a:p>
          <a:p>
            <a:endParaRPr lang="en-US" b="1" dirty="0">
              <a:solidFill>
                <a:schemeClr val="bg1"/>
              </a:solidFill>
            </a:endParaRPr>
          </a:p>
        </p:txBody>
      </p:sp>
      <p:sp>
        <p:nvSpPr>
          <p:cNvPr id="9" name="Rectangle 8"/>
          <p:cNvSpPr/>
          <p:nvPr/>
        </p:nvSpPr>
        <p:spPr>
          <a:xfrm>
            <a:off x="4727864" y="3243233"/>
            <a:ext cx="4572000" cy="2862322"/>
          </a:xfrm>
          <a:prstGeom prst="rect">
            <a:avLst/>
          </a:prstGeom>
        </p:spPr>
        <p:txBody>
          <a:bodyPr>
            <a:spAutoFit/>
          </a:bodyPr>
          <a:lstStyle/>
          <a:p>
            <a:r>
              <a:rPr lang="en-US" sz="2000" i="1" dirty="0">
                <a:solidFill>
                  <a:schemeClr val="bg1"/>
                </a:solidFill>
              </a:rPr>
              <a:t>“And if they are not the words of Christ, judge ye—for Christ will show unto you, with power and great glory, that they are his words, at the last day; and you and I shall stand face to face before his bar; and ye shall know that I have been commanded of him to write these things, notwithstanding my weakness.”</a:t>
            </a:r>
          </a:p>
          <a:p>
            <a:r>
              <a:rPr lang="en-US" sz="2000" i="1" dirty="0">
                <a:solidFill>
                  <a:schemeClr val="bg1"/>
                </a:solidFill>
              </a:rPr>
              <a:t>2 Nephi 33:11</a:t>
            </a:r>
          </a:p>
        </p:txBody>
      </p:sp>
      <p:pic>
        <p:nvPicPr>
          <p:cNvPr id="4" name="Picture 3">
            <a:extLst>
              <a:ext uri="{FF2B5EF4-FFF2-40B4-BE49-F238E27FC236}">
                <a16:creationId xmlns:a16="http://schemas.microsoft.com/office/drawing/2014/main" id="{2459C1F9-1343-4031-855A-3494AE5D3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3864" y="762001"/>
            <a:ext cx="3654136" cy="2095261"/>
          </a:xfrm>
          <a:prstGeom prst="rect">
            <a:avLst/>
          </a:prstGeom>
        </p:spPr>
      </p:pic>
      <p:pic>
        <p:nvPicPr>
          <p:cNvPr id="6" name="Picture 5">
            <a:extLst>
              <a:ext uri="{FF2B5EF4-FFF2-40B4-BE49-F238E27FC236}">
                <a16:creationId xmlns:a16="http://schemas.microsoft.com/office/drawing/2014/main" id="{B330A768-FC95-4EE1-A563-9CAB0128BF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014" y="2588062"/>
            <a:ext cx="3124200" cy="3124200"/>
          </a:xfrm>
          <a:prstGeom prst="rect">
            <a:avLst/>
          </a:prstGeom>
        </p:spPr>
      </p:pic>
    </p:spTree>
    <p:extLst>
      <p:ext uri="{BB962C8B-B14F-4D97-AF65-F5344CB8AC3E}">
        <p14:creationId xmlns:p14="http://schemas.microsoft.com/office/powerpoint/2010/main" val="326473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EA5CAB5-2696-4BA7-916A-B93EB2BFE4B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3" name="TextBox 2"/>
          <p:cNvSpPr txBox="1"/>
          <p:nvPr/>
        </p:nvSpPr>
        <p:spPr>
          <a:xfrm>
            <a:off x="270164" y="957340"/>
            <a:ext cx="3048000" cy="461665"/>
          </a:xfrm>
          <a:prstGeom prst="rect">
            <a:avLst/>
          </a:prstGeom>
          <a:noFill/>
        </p:spPr>
        <p:txBody>
          <a:bodyPr wrap="square" rtlCol="0">
            <a:spAutoFit/>
          </a:bodyPr>
          <a:lstStyle/>
          <a:p>
            <a:r>
              <a:rPr lang="en-US" sz="2400" b="1" i="1" dirty="0">
                <a:solidFill>
                  <a:schemeClr val="bg1"/>
                </a:solidFill>
              </a:rPr>
              <a:t>Do not seek for signs</a:t>
            </a:r>
          </a:p>
        </p:txBody>
      </p:sp>
      <p:sp>
        <p:nvSpPr>
          <p:cNvPr id="24" name="TextBox 2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olonna MT" pitchFamily="82" charset="0"/>
              </a:rPr>
              <a:t>Moroni’s Warnings and Advice</a:t>
            </a:r>
          </a:p>
        </p:txBody>
      </p:sp>
      <p:sp>
        <p:nvSpPr>
          <p:cNvPr id="10" name="TextBox 9"/>
          <p:cNvSpPr txBox="1"/>
          <p:nvPr/>
        </p:nvSpPr>
        <p:spPr>
          <a:xfrm>
            <a:off x="0" y="6474767"/>
            <a:ext cx="1981200" cy="381000"/>
          </a:xfrm>
          <a:prstGeom prst="rect">
            <a:avLst/>
          </a:prstGeom>
          <a:noFill/>
        </p:spPr>
        <p:txBody>
          <a:bodyPr wrap="square" rtlCol="0">
            <a:spAutoFit/>
          </a:bodyPr>
          <a:lstStyle/>
          <a:p>
            <a:r>
              <a:rPr lang="en-US" dirty="0">
                <a:solidFill>
                  <a:schemeClr val="bg1"/>
                </a:solidFill>
              </a:rPr>
              <a:t>Moroni 8:18-23</a:t>
            </a:r>
          </a:p>
        </p:txBody>
      </p:sp>
      <p:sp>
        <p:nvSpPr>
          <p:cNvPr id="9" name="Rectangle 8"/>
          <p:cNvSpPr/>
          <p:nvPr/>
        </p:nvSpPr>
        <p:spPr>
          <a:xfrm>
            <a:off x="3588328" y="836269"/>
            <a:ext cx="6483927" cy="1631216"/>
          </a:xfrm>
          <a:prstGeom prst="rect">
            <a:avLst/>
          </a:prstGeom>
        </p:spPr>
        <p:txBody>
          <a:bodyPr wrap="square">
            <a:spAutoFit/>
          </a:bodyPr>
          <a:lstStyle/>
          <a:p>
            <a:r>
              <a:rPr lang="en-US" sz="2000" b="1" i="1" dirty="0">
                <a:solidFill>
                  <a:srgbClr val="FFFF00"/>
                </a:solidFill>
              </a:rPr>
              <a:t>“Yea, signs come by faith, unto mighty works, for without faith no man </a:t>
            </a:r>
            <a:r>
              <a:rPr lang="en-US" sz="2000" b="1" i="1" dirty="0" err="1">
                <a:solidFill>
                  <a:srgbClr val="FFFF00"/>
                </a:solidFill>
              </a:rPr>
              <a:t>pleaseth</a:t>
            </a:r>
            <a:r>
              <a:rPr lang="en-US" sz="2000" b="1" i="1" dirty="0">
                <a:solidFill>
                  <a:srgbClr val="FFFF00"/>
                </a:solidFill>
              </a:rPr>
              <a:t> God; and with whom God is angry he is not well pleased; wherefore, unto such he </a:t>
            </a:r>
            <a:r>
              <a:rPr lang="en-US" sz="2000" b="1" i="1" dirty="0" err="1">
                <a:solidFill>
                  <a:srgbClr val="FFFF00"/>
                </a:solidFill>
              </a:rPr>
              <a:t>showeth</a:t>
            </a:r>
            <a:r>
              <a:rPr lang="en-US" sz="2000" b="1" i="1" dirty="0">
                <a:solidFill>
                  <a:srgbClr val="FFFF00"/>
                </a:solidFill>
              </a:rPr>
              <a:t> no signs, only in </a:t>
            </a:r>
            <a:r>
              <a:rPr lang="en-US" sz="2000" b="1" i="1" baseline="30000" dirty="0">
                <a:solidFill>
                  <a:srgbClr val="FFFF00"/>
                </a:solidFill>
              </a:rPr>
              <a:t>c </a:t>
            </a:r>
            <a:r>
              <a:rPr lang="en-US" sz="2000" b="1" i="1" dirty="0">
                <a:solidFill>
                  <a:srgbClr val="FFFF00"/>
                </a:solidFill>
              </a:rPr>
              <a:t>wrath unto their condemnation.”</a:t>
            </a:r>
          </a:p>
          <a:p>
            <a:r>
              <a:rPr lang="en-US" sz="2000" b="1" i="1" dirty="0">
                <a:solidFill>
                  <a:srgbClr val="FFFF00"/>
                </a:solidFill>
              </a:rPr>
              <a:t>D&amp;C 63:11</a:t>
            </a:r>
          </a:p>
        </p:txBody>
      </p:sp>
      <p:sp>
        <p:nvSpPr>
          <p:cNvPr id="11" name="TextBox 10"/>
          <p:cNvSpPr txBox="1"/>
          <p:nvPr/>
        </p:nvSpPr>
        <p:spPr>
          <a:xfrm>
            <a:off x="1524000" y="2549812"/>
            <a:ext cx="2743200" cy="830997"/>
          </a:xfrm>
          <a:prstGeom prst="rect">
            <a:avLst/>
          </a:prstGeom>
          <a:noFill/>
        </p:spPr>
        <p:txBody>
          <a:bodyPr wrap="square" rtlCol="0">
            <a:spAutoFit/>
          </a:bodyPr>
          <a:lstStyle/>
          <a:p>
            <a:pPr algn="ctr"/>
            <a:r>
              <a:rPr lang="en-US" sz="2400" b="1" i="1" dirty="0">
                <a:solidFill>
                  <a:schemeClr val="bg1"/>
                </a:solidFill>
              </a:rPr>
              <a:t>Judgment is up to the Lord, not men</a:t>
            </a:r>
          </a:p>
        </p:txBody>
      </p:sp>
      <p:sp>
        <p:nvSpPr>
          <p:cNvPr id="12" name="Rectangle 11"/>
          <p:cNvSpPr/>
          <p:nvPr/>
        </p:nvSpPr>
        <p:spPr>
          <a:xfrm>
            <a:off x="4800600" y="2629423"/>
            <a:ext cx="6483927" cy="1323439"/>
          </a:xfrm>
          <a:prstGeom prst="rect">
            <a:avLst/>
          </a:prstGeom>
        </p:spPr>
        <p:txBody>
          <a:bodyPr wrap="square">
            <a:spAutoFit/>
          </a:bodyPr>
          <a:lstStyle/>
          <a:p>
            <a:r>
              <a:rPr lang="en-US" sz="2000" b="1" i="1" dirty="0">
                <a:solidFill>
                  <a:srgbClr val="FFFF00"/>
                </a:solidFill>
              </a:rPr>
              <a:t>“Now it is better that a man should be judged of God than of man, for the judgments of God are always just, but the judgments of </a:t>
            </a:r>
            <a:r>
              <a:rPr lang="en-US" sz="2000" b="1" i="1" dirty="0" err="1">
                <a:solidFill>
                  <a:srgbClr val="FFFF00"/>
                </a:solidFill>
              </a:rPr>
              <a:t>manare</a:t>
            </a:r>
            <a:r>
              <a:rPr lang="en-US" sz="2000" b="1" i="1" dirty="0">
                <a:solidFill>
                  <a:srgbClr val="FFFF00"/>
                </a:solidFill>
              </a:rPr>
              <a:t> not always just.”</a:t>
            </a:r>
          </a:p>
          <a:p>
            <a:r>
              <a:rPr lang="en-US" sz="2000" b="1" i="1" dirty="0">
                <a:solidFill>
                  <a:srgbClr val="FFFF00"/>
                </a:solidFill>
              </a:rPr>
              <a:t>Mosiah 29:12</a:t>
            </a:r>
          </a:p>
        </p:txBody>
      </p:sp>
      <p:sp>
        <p:nvSpPr>
          <p:cNvPr id="13" name="TextBox 12"/>
          <p:cNvSpPr txBox="1"/>
          <p:nvPr/>
        </p:nvSpPr>
        <p:spPr>
          <a:xfrm>
            <a:off x="-6927" y="4719562"/>
            <a:ext cx="2743200" cy="461665"/>
          </a:xfrm>
          <a:prstGeom prst="rect">
            <a:avLst/>
          </a:prstGeom>
          <a:noFill/>
        </p:spPr>
        <p:txBody>
          <a:bodyPr wrap="square" rtlCol="0">
            <a:spAutoFit/>
          </a:bodyPr>
          <a:lstStyle/>
          <a:p>
            <a:pPr algn="ctr"/>
            <a:r>
              <a:rPr lang="en-US" sz="2400" b="1" i="1" dirty="0">
                <a:solidFill>
                  <a:schemeClr val="bg1"/>
                </a:solidFill>
              </a:rPr>
              <a:t>Study Isaiah</a:t>
            </a:r>
          </a:p>
        </p:txBody>
      </p:sp>
      <p:sp>
        <p:nvSpPr>
          <p:cNvPr id="14" name="Rectangle 13"/>
          <p:cNvSpPr/>
          <p:nvPr/>
        </p:nvSpPr>
        <p:spPr>
          <a:xfrm>
            <a:off x="3131126" y="4577221"/>
            <a:ext cx="6483927" cy="1323439"/>
          </a:xfrm>
          <a:prstGeom prst="rect">
            <a:avLst/>
          </a:prstGeom>
        </p:spPr>
        <p:txBody>
          <a:bodyPr wrap="square">
            <a:spAutoFit/>
          </a:bodyPr>
          <a:lstStyle/>
          <a:p>
            <a:r>
              <a:rPr lang="en-US" sz="2000" b="1" i="1" dirty="0">
                <a:solidFill>
                  <a:srgbClr val="FFFF00"/>
                </a:solidFill>
              </a:rPr>
              <a:t>“Ye remember that I </a:t>
            </a:r>
            <a:r>
              <a:rPr lang="en-US" sz="2000" b="1" i="1" dirty="0" err="1">
                <a:solidFill>
                  <a:srgbClr val="FFFF00"/>
                </a:solidFill>
              </a:rPr>
              <a:t>spake</a:t>
            </a:r>
            <a:r>
              <a:rPr lang="en-US" sz="2000" b="1" i="1" dirty="0">
                <a:solidFill>
                  <a:srgbClr val="FFFF00"/>
                </a:solidFill>
              </a:rPr>
              <a:t> unto you, and said that when the</a:t>
            </a:r>
            <a:r>
              <a:rPr lang="en-US" sz="2000" b="1" i="1" baseline="30000" dirty="0">
                <a:solidFill>
                  <a:srgbClr val="FFFF00"/>
                </a:solidFill>
              </a:rPr>
              <a:t> </a:t>
            </a:r>
            <a:r>
              <a:rPr lang="en-US" sz="2000" b="1" i="1" dirty="0">
                <a:solidFill>
                  <a:srgbClr val="FFFF00"/>
                </a:solidFill>
              </a:rPr>
              <a:t>words of Isaiah should be fulfilled—behold they are written, ye have them before you, therefore search them—”</a:t>
            </a:r>
          </a:p>
          <a:p>
            <a:r>
              <a:rPr lang="en-US" sz="2000" b="1" i="1" dirty="0">
                <a:solidFill>
                  <a:srgbClr val="FFFF00"/>
                </a:solidFill>
              </a:rPr>
              <a:t>3 Nephi 20:11</a:t>
            </a:r>
          </a:p>
        </p:txBody>
      </p:sp>
      <p:sp>
        <p:nvSpPr>
          <p:cNvPr id="15" name="Right Arrow 14"/>
          <p:cNvSpPr/>
          <p:nvPr/>
        </p:nvSpPr>
        <p:spPr>
          <a:xfrm>
            <a:off x="1641764" y="1490739"/>
            <a:ext cx="1676400" cy="3810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2895600" y="3388011"/>
            <a:ext cx="1676400" cy="3810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1288473" y="5176761"/>
            <a:ext cx="1676400" cy="3810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3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14" grpId="0"/>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DE831A-508C-49B2-9E5B-3076BB4611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10" name="TextBox 9"/>
          <p:cNvSpPr txBox="1"/>
          <p:nvPr/>
        </p:nvSpPr>
        <p:spPr>
          <a:xfrm>
            <a:off x="96982" y="6488668"/>
            <a:ext cx="1981200" cy="369332"/>
          </a:xfrm>
          <a:prstGeom prst="rect">
            <a:avLst/>
          </a:prstGeom>
          <a:noFill/>
        </p:spPr>
        <p:txBody>
          <a:bodyPr wrap="square" rtlCol="0">
            <a:spAutoFit/>
          </a:bodyPr>
          <a:lstStyle/>
          <a:p>
            <a:r>
              <a:rPr lang="en-US" dirty="0">
                <a:solidFill>
                  <a:schemeClr val="bg1"/>
                </a:solidFill>
              </a:rPr>
              <a:t>Moroni 8:23-25</a:t>
            </a:r>
          </a:p>
        </p:txBody>
      </p:sp>
      <p:sp>
        <p:nvSpPr>
          <p:cNvPr id="18" name="Rectangle 17"/>
          <p:cNvSpPr/>
          <p:nvPr/>
        </p:nvSpPr>
        <p:spPr>
          <a:xfrm>
            <a:off x="1838805" y="463259"/>
            <a:ext cx="4779817" cy="5632311"/>
          </a:xfrm>
          <a:prstGeom prst="rect">
            <a:avLst/>
          </a:prstGeom>
        </p:spPr>
        <p:txBody>
          <a:bodyPr wrap="square">
            <a:spAutoFit/>
          </a:bodyPr>
          <a:lstStyle/>
          <a:p>
            <a:pPr fontAlgn="base"/>
            <a:r>
              <a:rPr lang="en-US" sz="2000" dirty="0">
                <a:solidFill>
                  <a:schemeClr val="bg1"/>
                </a:solidFill>
              </a:rPr>
              <a:t>“The truth is, simply, that he was a prophet of God—nothing more and not one whit less!</a:t>
            </a:r>
          </a:p>
          <a:p>
            <a:pPr fontAlgn="base"/>
            <a:r>
              <a:rPr lang="en-US" sz="2000" dirty="0">
                <a:solidFill>
                  <a:schemeClr val="bg1"/>
                </a:solidFill>
              </a:rPr>
              <a:t>The scriptures did not come so much from Joseph Smith as they did through him. He was a conduit through which the revelations were given. …</a:t>
            </a:r>
          </a:p>
          <a:p>
            <a:pPr fontAlgn="base"/>
            <a:endParaRPr lang="en-US" sz="2000" dirty="0">
              <a:solidFill>
                <a:schemeClr val="bg1"/>
              </a:solidFill>
            </a:endParaRPr>
          </a:p>
          <a:p>
            <a:pPr fontAlgn="base"/>
            <a:r>
              <a:rPr lang="en-US" sz="2000" dirty="0">
                <a:solidFill>
                  <a:schemeClr val="bg1"/>
                </a:solidFill>
              </a:rPr>
              <a:t>The Prophet Joseph Smith was an unschooled farm boy. To read some of his early letters in the original shows him to be somewhat unpolished in spelling and grammar and in expression.</a:t>
            </a:r>
          </a:p>
          <a:p>
            <a:pPr fontAlgn="base"/>
            <a:endParaRPr lang="en-US" sz="2000" dirty="0">
              <a:solidFill>
                <a:schemeClr val="bg1"/>
              </a:solidFill>
            </a:endParaRPr>
          </a:p>
          <a:p>
            <a:pPr fontAlgn="base"/>
            <a:r>
              <a:rPr lang="en-US" sz="2000" dirty="0">
                <a:solidFill>
                  <a:schemeClr val="bg1"/>
                </a:solidFill>
              </a:rPr>
              <a:t>“That the revelations came through him in any form of literary refinement is nothing short of a miracle.”</a:t>
            </a:r>
          </a:p>
          <a:p>
            <a:pPr fontAlgn="base"/>
            <a:r>
              <a:rPr lang="en-US" sz="2000" dirty="0">
                <a:solidFill>
                  <a:schemeClr val="bg1"/>
                </a:solidFill>
              </a:rPr>
              <a:t>President Boyd K. Packer</a:t>
            </a:r>
          </a:p>
        </p:txBody>
      </p:sp>
      <p:pic>
        <p:nvPicPr>
          <p:cNvPr id="7" name="Picture 6" descr="boyd k. packer.jpg"/>
          <p:cNvPicPr>
            <a:picLocks noChangeAspect="1"/>
          </p:cNvPicPr>
          <p:nvPr/>
        </p:nvPicPr>
        <p:blipFill>
          <a:blip r:embed="rId4" cstate="print"/>
          <a:stretch>
            <a:fillRect/>
          </a:stretch>
        </p:blipFill>
        <p:spPr>
          <a:xfrm>
            <a:off x="96982" y="117764"/>
            <a:ext cx="1027929" cy="1281113"/>
          </a:xfrm>
          <a:prstGeom prst="rect">
            <a:avLst/>
          </a:prstGeom>
        </p:spPr>
      </p:pic>
      <p:pic>
        <p:nvPicPr>
          <p:cNvPr id="3" name="Picture 2">
            <a:extLst>
              <a:ext uri="{FF2B5EF4-FFF2-40B4-BE49-F238E27FC236}">
                <a16:creationId xmlns:a16="http://schemas.microsoft.com/office/drawing/2014/main" id="{6B5C5B3C-28CF-4C58-B3A8-959F2DAC9E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2517" y="609601"/>
            <a:ext cx="3906247" cy="5472113"/>
          </a:xfrm>
          <a:prstGeom prst="rect">
            <a:avLst/>
          </a:prstGeom>
        </p:spPr>
      </p:pic>
    </p:spTree>
    <p:extLst>
      <p:ext uri="{BB962C8B-B14F-4D97-AF65-F5344CB8AC3E}">
        <p14:creationId xmlns:p14="http://schemas.microsoft.com/office/powerpoint/2010/main" val="28915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86A1B0-2228-475F-9894-00A54476582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24" name="TextBox 2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olonna MT" pitchFamily="82" charset="0"/>
              </a:rPr>
              <a:t>Ancient Saints Pray </a:t>
            </a:r>
          </a:p>
        </p:txBody>
      </p:sp>
      <p:sp>
        <p:nvSpPr>
          <p:cNvPr id="10" name="TextBox 9"/>
          <p:cNvSpPr txBox="1"/>
          <p:nvPr/>
        </p:nvSpPr>
        <p:spPr>
          <a:xfrm>
            <a:off x="138546" y="6405623"/>
            <a:ext cx="1981200" cy="381000"/>
          </a:xfrm>
          <a:prstGeom prst="rect">
            <a:avLst/>
          </a:prstGeom>
          <a:noFill/>
        </p:spPr>
        <p:txBody>
          <a:bodyPr wrap="square" rtlCol="0">
            <a:spAutoFit/>
          </a:bodyPr>
          <a:lstStyle/>
          <a:p>
            <a:r>
              <a:rPr lang="en-US" dirty="0">
                <a:solidFill>
                  <a:schemeClr val="bg1"/>
                </a:solidFill>
              </a:rPr>
              <a:t>Moroni 8:24</a:t>
            </a:r>
          </a:p>
        </p:txBody>
      </p:sp>
      <p:sp>
        <p:nvSpPr>
          <p:cNvPr id="9" name="Rectangle 8"/>
          <p:cNvSpPr/>
          <p:nvPr/>
        </p:nvSpPr>
        <p:spPr>
          <a:xfrm>
            <a:off x="6629401" y="969139"/>
            <a:ext cx="4572000" cy="2862322"/>
          </a:xfrm>
          <a:prstGeom prst="rect">
            <a:avLst/>
          </a:prstGeom>
        </p:spPr>
        <p:txBody>
          <a:bodyPr>
            <a:spAutoFit/>
          </a:bodyPr>
          <a:lstStyle/>
          <a:p>
            <a:r>
              <a:rPr lang="en-US" i="1" dirty="0">
                <a:solidFill>
                  <a:schemeClr val="bg1"/>
                </a:solidFill>
              </a:rPr>
              <a:t>“And he </a:t>
            </a:r>
            <a:r>
              <a:rPr lang="en-US" i="1" dirty="0" err="1">
                <a:solidFill>
                  <a:schemeClr val="bg1"/>
                </a:solidFill>
              </a:rPr>
              <a:t>knoweth</a:t>
            </a:r>
            <a:r>
              <a:rPr lang="en-US" i="1" dirty="0">
                <a:solidFill>
                  <a:schemeClr val="bg1"/>
                </a:solidFill>
              </a:rPr>
              <a:t> their prayers, that they were in behalf of their brethren. And he </a:t>
            </a:r>
            <a:r>
              <a:rPr lang="en-US" i="1" dirty="0" err="1">
                <a:solidFill>
                  <a:schemeClr val="bg1"/>
                </a:solidFill>
              </a:rPr>
              <a:t>knoweth</a:t>
            </a:r>
            <a:r>
              <a:rPr lang="en-US" i="1" dirty="0">
                <a:solidFill>
                  <a:schemeClr val="bg1"/>
                </a:solidFill>
              </a:rPr>
              <a:t> their faith, for in his name could they remove mountains; and in his name could they cause the earth to shake; and by the power of his word did they cause</a:t>
            </a:r>
            <a:r>
              <a:rPr lang="en-US" i="1" baseline="30000" dirty="0">
                <a:solidFill>
                  <a:schemeClr val="bg1"/>
                </a:solidFill>
              </a:rPr>
              <a:t> </a:t>
            </a:r>
            <a:r>
              <a:rPr lang="en-US" i="1" dirty="0">
                <a:solidFill>
                  <a:schemeClr val="bg1"/>
                </a:solidFill>
              </a:rPr>
              <a:t>prisons to tumble to the earth; yea, even the fiery furnace could not harm them, neither wild beasts nor poisonous serpents, because of the power of his word.”</a:t>
            </a:r>
          </a:p>
          <a:p>
            <a:endParaRPr lang="en-US" i="1" dirty="0">
              <a:solidFill>
                <a:schemeClr val="bg1"/>
              </a:solidFill>
            </a:endParaRPr>
          </a:p>
        </p:txBody>
      </p:sp>
      <p:sp>
        <p:nvSpPr>
          <p:cNvPr id="18" name="Rectangle 17"/>
          <p:cNvSpPr/>
          <p:nvPr/>
        </p:nvSpPr>
        <p:spPr>
          <a:xfrm>
            <a:off x="1544783" y="4449203"/>
            <a:ext cx="4572000" cy="1754326"/>
          </a:xfrm>
          <a:prstGeom prst="rect">
            <a:avLst/>
          </a:prstGeom>
        </p:spPr>
        <p:txBody>
          <a:bodyPr>
            <a:spAutoFit/>
          </a:bodyPr>
          <a:lstStyle/>
          <a:p>
            <a:r>
              <a:rPr lang="en-US" i="1" dirty="0">
                <a:solidFill>
                  <a:schemeClr val="bg1"/>
                </a:solidFill>
              </a:rPr>
              <a:t>To the Lamanites: </a:t>
            </a:r>
          </a:p>
          <a:p>
            <a:r>
              <a:rPr lang="en-US" i="1" dirty="0">
                <a:solidFill>
                  <a:schemeClr val="bg1"/>
                </a:solidFill>
              </a:rPr>
              <a:t>“Now, this is not all—their faith in their prayers was that this gospel should be made known also, if it were possible that other nations should possess this land;”</a:t>
            </a:r>
          </a:p>
          <a:p>
            <a:r>
              <a:rPr lang="en-US" i="1" dirty="0">
                <a:solidFill>
                  <a:schemeClr val="bg1"/>
                </a:solidFill>
              </a:rPr>
              <a:t>D&amp;C 10:46</a:t>
            </a:r>
          </a:p>
        </p:txBody>
      </p:sp>
      <p:pic>
        <p:nvPicPr>
          <p:cNvPr id="3" name="Picture 2">
            <a:extLst>
              <a:ext uri="{FF2B5EF4-FFF2-40B4-BE49-F238E27FC236}">
                <a16:creationId xmlns:a16="http://schemas.microsoft.com/office/drawing/2014/main" id="{68DFD4C8-D44B-45EF-873C-6BD3764B1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8956" y="3613133"/>
            <a:ext cx="4818506" cy="3171675"/>
          </a:xfrm>
          <a:prstGeom prst="rect">
            <a:avLst/>
          </a:prstGeom>
        </p:spPr>
      </p:pic>
      <p:pic>
        <p:nvPicPr>
          <p:cNvPr id="5" name="Picture 4">
            <a:extLst>
              <a:ext uri="{FF2B5EF4-FFF2-40B4-BE49-F238E27FC236}">
                <a16:creationId xmlns:a16="http://schemas.microsoft.com/office/drawing/2014/main" id="{7EC15C85-06B7-4B53-A1C6-7958CD2A3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905" y="887655"/>
            <a:ext cx="4489140" cy="3025290"/>
          </a:xfrm>
          <a:prstGeom prst="rect">
            <a:avLst/>
          </a:prstGeom>
        </p:spPr>
      </p:pic>
    </p:spTree>
    <p:extLst>
      <p:ext uri="{BB962C8B-B14F-4D97-AF65-F5344CB8AC3E}">
        <p14:creationId xmlns:p14="http://schemas.microsoft.com/office/powerpoint/2010/main" val="251688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BFC1BE-0435-4A48-8B3A-AE1F3DE8C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0" y="-3466"/>
            <a:ext cx="12265890" cy="6896006"/>
          </a:xfrm>
          <a:prstGeom prst="rect">
            <a:avLst/>
          </a:prstGeom>
        </p:spPr>
      </p:pic>
      <p:sp>
        <p:nvSpPr>
          <p:cNvPr id="4" name="TextBox 3"/>
          <p:cNvSpPr txBox="1"/>
          <p:nvPr/>
        </p:nvSpPr>
        <p:spPr>
          <a:xfrm>
            <a:off x="1524000" y="0"/>
            <a:ext cx="9296400" cy="769441"/>
          </a:xfrm>
          <a:prstGeom prst="rect">
            <a:avLst/>
          </a:prstGeom>
          <a:noFill/>
        </p:spPr>
        <p:txBody>
          <a:bodyPr wrap="square" rtlCol="0">
            <a:spAutoFit/>
          </a:bodyPr>
          <a:lstStyle/>
          <a:p>
            <a:pPr algn="ctr"/>
            <a:r>
              <a:rPr lang="en-US" sz="4400" dirty="0">
                <a:solidFill>
                  <a:schemeClr val="bg1"/>
                </a:solidFill>
                <a:latin typeface="Algerian" pitchFamily="82" charset="0"/>
              </a:rPr>
              <a:t>Conclusion of Mormon’s Life</a:t>
            </a:r>
          </a:p>
        </p:txBody>
      </p:sp>
      <p:pic>
        <p:nvPicPr>
          <p:cNvPr id="3" name="Picture 2">
            <a:extLst>
              <a:ext uri="{FF2B5EF4-FFF2-40B4-BE49-F238E27FC236}">
                <a16:creationId xmlns:a16="http://schemas.microsoft.com/office/drawing/2014/main" id="{716822F6-AE48-207B-039E-0550E8590675}"/>
              </a:ext>
            </a:extLst>
          </p:cNvPr>
          <p:cNvPicPr>
            <a:picLocks noChangeAspect="1"/>
          </p:cNvPicPr>
          <p:nvPr/>
        </p:nvPicPr>
        <p:blipFill>
          <a:blip r:embed="rId3"/>
          <a:stretch>
            <a:fillRect/>
          </a:stretch>
        </p:blipFill>
        <p:spPr>
          <a:xfrm>
            <a:off x="438275" y="3870367"/>
            <a:ext cx="5733925" cy="2855355"/>
          </a:xfrm>
          <a:prstGeom prst="rect">
            <a:avLst/>
          </a:prstGeom>
        </p:spPr>
      </p:pic>
      <p:sp>
        <p:nvSpPr>
          <p:cNvPr id="67" name="TextBox 66">
            <a:extLst>
              <a:ext uri="{FF2B5EF4-FFF2-40B4-BE49-F238E27FC236}">
                <a16:creationId xmlns:a16="http://schemas.microsoft.com/office/drawing/2014/main" id="{B06CD1F0-BD83-5E6D-0E8C-15AD3123D653}"/>
              </a:ext>
            </a:extLst>
          </p:cNvPr>
          <p:cNvSpPr txBox="1"/>
          <p:nvPr/>
        </p:nvSpPr>
        <p:spPr>
          <a:xfrm>
            <a:off x="6199816" y="3800764"/>
            <a:ext cx="5472998" cy="923330"/>
          </a:xfrm>
          <a:prstGeom prst="rect">
            <a:avLst/>
          </a:prstGeom>
          <a:noFill/>
        </p:spPr>
        <p:txBody>
          <a:bodyPr wrap="square">
            <a:spAutoFit/>
          </a:bodyPr>
          <a:lstStyle/>
          <a:p>
            <a:r>
              <a:rPr lang="en-US" b="0" i="0" dirty="0">
                <a:solidFill>
                  <a:schemeClr val="bg1"/>
                </a:solidFill>
                <a:effectLst/>
              </a:rPr>
              <a:t>Before these battles claimed his own life, Mormon concluded his writings by teaching of Jesus Christ and the eternal happiness that awaits those who follow Him.</a:t>
            </a:r>
            <a:endParaRPr lang="en-US" dirty="0">
              <a:solidFill>
                <a:schemeClr val="bg1"/>
              </a:solidFill>
            </a:endParaRPr>
          </a:p>
        </p:txBody>
      </p:sp>
      <p:sp>
        <p:nvSpPr>
          <p:cNvPr id="68" name="TextBox 67">
            <a:extLst>
              <a:ext uri="{FF2B5EF4-FFF2-40B4-BE49-F238E27FC236}">
                <a16:creationId xmlns:a16="http://schemas.microsoft.com/office/drawing/2014/main" id="{97677CFC-E896-D7ED-D05F-BD8A699EB2FE}"/>
              </a:ext>
            </a:extLst>
          </p:cNvPr>
          <p:cNvSpPr txBox="1"/>
          <p:nvPr/>
        </p:nvSpPr>
        <p:spPr>
          <a:xfrm>
            <a:off x="287370" y="1071559"/>
            <a:ext cx="3943362" cy="923330"/>
          </a:xfrm>
          <a:prstGeom prst="rect">
            <a:avLst/>
          </a:prstGeom>
          <a:noFill/>
        </p:spPr>
        <p:txBody>
          <a:bodyPr wrap="square">
            <a:spAutoFit/>
          </a:bodyPr>
          <a:lstStyle/>
          <a:p>
            <a:r>
              <a:rPr lang="en-US" b="0" i="0" dirty="0">
                <a:solidFill>
                  <a:schemeClr val="bg1"/>
                </a:solidFill>
                <a:effectLst/>
              </a:rPr>
              <a:t>Mormon witnessed the sorrow and destruction caused by the final battles between the Nephites and Lamanites.</a:t>
            </a:r>
            <a:endParaRPr lang="en-US" dirty="0">
              <a:solidFill>
                <a:schemeClr val="bg1"/>
              </a:solidFill>
            </a:endParaRPr>
          </a:p>
        </p:txBody>
      </p:sp>
      <p:pic>
        <p:nvPicPr>
          <p:cNvPr id="70" name="Picture 69">
            <a:extLst>
              <a:ext uri="{FF2B5EF4-FFF2-40B4-BE49-F238E27FC236}">
                <a16:creationId xmlns:a16="http://schemas.microsoft.com/office/drawing/2014/main" id="{C08369CB-2109-8CBA-84EE-AE0A377E6158}"/>
              </a:ext>
            </a:extLst>
          </p:cNvPr>
          <p:cNvPicPr>
            <a:picLocks noChangeAspect="1"/>
          </p:cNvPicPr>
          <p:nvPr/>
        </p:nvPicPr>
        <p:blipFill>
          <a:blip r:embed="rId4"/>
          <a:stretch>
            <a:fillRect/>
          </a:stretch>
        </p:blipFill>
        <p:spPr>
          <a:xfrm>
            <a:off x="4230732" y="769441"/>
            <a:ext cx="4839375" cy="2934109"/>
          </a:xfrm>
          <a:prstGeom prst="rect">
            <a:avLst/>
          </a:prstGeom>
        </p:spPr>
      </p:pic>
      <p:sp>
        <p:nvSpPr>
          <p:cNvPr id="72" name="TextBox 71">
            <a:extLst>
              <a:ext uri="{FF2B5EF4-FFF2-40B4-BE49-F238E27FC236}">
                <a16:creationId xmlns:a16="http://schemas.microsoft.com/office/drawing/2014/main" id="{9DB017BE-8217-49BE-8331-1DD380586C95}"/>
              </a:ext>
            </a:extLst>
          </p:cNvPr>
          <p:cNvSpPr txBox="1"/>
          <p:nvPr/>
        </p:nvSpPr>
        <p:spPr>
          <a:xfrm>
            <a:off x="6172200" y="4890911"/>
            <a:ext cx="6132944" cy="646331"/>
          </a:xfrm>
          <a:prstGeom prst="rect">
            <a:avLst/>
          </a:prstGeom>
          <a:noFill/>
        </p:spPr>
        <p:txBody>
          <a:bodyPr wrap="square">
            <a:spAutoFit/>
          </a:bodyPr>
          <a:lstStyle/>
          <a:p>
            <a:r>
              <a:rPr lang="en-US" b="0" i="0" dirty="0">
                <a:solidFill>
                  <a:schemeClr val="bg1"/>
                </a:solidFill>
                <a:effectLst/>
              </a:rPr>
              <a:t>Mormon had the responsibility to abridge, write, and preserve the sacred scripture we now know as the Book of Mormon.</a:t>
            </a:r>
            <a:endParaRPr lang="en-US" dirty="0">
              <a:solidFill>
                <a:schemeClr val="bg1"/>
              </a:solidFill>
            </a:endParaRPr>
          </a:p>
        </p:txBody>
      </p:sp>
      <p:sp>
        <p:nvSpPr>
          <p:cNvPr id="74" name="TextBox 73">
            <a:extLst>
              <a:ext uri="{FF2B5EF4-FFF2-40B4-BE49-F238E27FC236}">
                <a16:creationId xmlns:a16="http://schemas.microsoft.com/office/drawing/2014/main" id="{716371E0-59DB-6990-A83E-8B8FDA31F514}"/>
              </a:ext>
            </a:extLst>
          </p:cNvPr>
          <p:cNvSpPr txBox="1"/>
          <p:nvPr/>
        </p:nvSpPr>
        <p:spPr>
          <a:xfrm>
            <a:off x="6199816" y="5634456"/>
            <a:ext cx="6188362" cy="923330"/>
          </a:xfrm>
          <a:prstGeom prst="rect">
            <a:avLst/>
          </a:prstGeom>
          <a:noFill/>
        </p:spPr>
        <p:txBody>
          <a:bodyPr wrap="square">
            <a:spAutoFit/>
          </a:bodyPr>
          <a:lstStyle/>
          <a:p>
            <a:r>
              <a:rPr lang="en-US" b="0" i="0" dirty="0">
                <a:solidFill>
                  <a:schemeClr val="bg1"/>
                </a:solidFill>
                <a:effectLst/>
              </a:rPr>
              <a:t>Prior to passing the sacred records to his son Moroni, Mormon wrote his final message to future readers of the Book of Mormon.</a:t>
            </a:r>
            <a:endParaRPr lang="en-US" dirty="0">
              <a:solidFill>
                <a:schemeClr val="bg1"/>
              </a:solidFill>
            </a:endParaRPr>
          </a:p>
        </p:txBody>
      </p:sp>
      <p:sp>
        <p:nvSpPr>
          <p:cNvPr id="76" name="TextBox 75">
            <a:extLst>
              <a:ext uri="{FF2B5EF4-FFF2-40B4-BE49-F238E27FC236}">
                <a16:creationId xmlns:a16="http://schemas.microsoft.com/office/drawing/2014/main" id="{F1A22450-07B6-6270-E019-4CE8B44ACB68}"/>
              </a:ext>
            </a:extLst>
          </p:cNvPr>
          <p:cNvSpPr txBox="1"/>
          <p:nvPr/>
        </p:nvSpPr>
        <p:spPr>
          <a:xfrm>
            <a:off x="287370" y="2277728"/>
            <a:ext cx="3248327" cy="646331"/>
          </a:xfrm>
          <a:prstGeom prst="rect">
            <a:avLst/>
          </a:prstGeom>
          <a:noFill/>
        </p:spPr>
        <p:txBody>
          <a:bodyPr wrap="square">
            <a:spAutoFit/>
          </a:bodyPr>
          <a:lstStyle/>
          <a:p>
            <a:r>
              <a:rPr lang="en-US" b="0" i="0" dirty="0">
                <a:solidFill>
                  <a:schemeClr val="bg1"/>
                </a:solidFill>
                <a:effectLst/>
              </a:rPr>
              <a:t>This war eventually cost Mormon his life (Mormon 8:3)</a:t>
            </a:r>
            <a:endParaRPr lang="en-US" dirty="0">
              <a:solidFill>
                <a:schemeClr val="bg1"/>
              </a:solidFill>
            </a:endParaRPr>
          </a:p>
        </p:txBody>
      </p:sp>
    </p:spTree>
    <p:extLst>
      <p:ext uri="{BB962C8B-B14F-4D97-AF65-F5344CB8AC3E}">
        <p14:creationId xmlns:p14="http://schemas.microsoft.com/office/powerpoint/2010/main" val="76859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0101A6-8F74-4AAE-AEF7-ACEBF08DBCF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24" name="TextBox 2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olonna MT" pitchFamily="82" charset="0"/>
              </a:rPr>
              <a:t>Moroni’s Vision of the Future</a:t>
            </a:r>
          </a:p>
        </p:txBody>
      </p:sp>
      <p:sp>
        <p:nvSpPr>
          <p:cNvPr id="10" name="TextBox 9"/>
          <p:cNvSpPr txBox="1"/>
          <p:nvPr/>
        </p:nvSpPr>
        <p:spPr>
          <a:xfrm>
            <a:off x="0" y="6469529"/>
            <a:ext cx="1981200" cy="381000"/>
          </a:xfrm>
          <a:prstGeom prst="rect">
            <a:avLst/>
          </a:prstGeom>
          <a:noFill/>
        </p:spPr>
        <p:txBody>
          <a:bodyPr wrap="square" rtlCol="0">
            <a:spAutoFit/>
          </a:bodyPr>
          <a:lstStyle/>
          <a:p>
            <a:r>
              <a:rPr lang="en-US" dirty="0">
                <a:solidFill>
                  <a:schemeClr val="bg1"/>
                </a:solidFill>
              </a:rPr>
              <a:t>Moroni 8:25</a:t>
            </a:r>
          </a:p>
        </p:txBody>
      </p:sp>
      <p:sp>
        <p:nvSpPr>
          <p:cNvPr id="9" name="Rectangle 8"/>
          <p:cNvSpPr/>
          <p:nvPr/>
        </p:nvSpPr>
        <p:spPr>
          <a:xfrm>
            <a:off x="1981200" y="914400"/>
            <a:ext cx="4572000" cy="1938992"/>
          </a:xfrm>
          <a:prstGeom prst="rect">
            <a:avLst/>
          </a:prstGeom>
        </p:spPr>
        <p:txBody>
          <a:bodyPr>
            <a:spAutoFit/>
          </a:bodyPr>
          <a:lstStyle/>
          <a:p>
            <a:r>
              <a:rPr lang="en-US" dirty="0">
                <a:solidFill>
                  <a:schemeClr val="bg1"/>
                </a:solidFill>
              </a:rPr>
              <a:t>“The Ancients Prayer for Joseph Smith. They knew of him. They were aware of his noble and vital mission in the earth. They looked to the time of the coming of the “Choice seer” of the Lord.”</a:t>
            </a:r>
          </a:p>
          <a:p>
            <a:r>
              <a:rPr lang="en-US" sz="1200" dirty="0">
                <a:solidFill>
                  <a:schemeClr val="bg1"/>
                </a:solidFill>
              </a:rPr>
              <a:t>JFM and RLM</a:t>
            </a:r>
          </a:p>
          <a:p>
            <a:endParaRPr lang="en-US" dirty="0">
              <a:solidFill>
                <a:schemeClr val="bg1"/>
              </a:solidFill>
            </a:endParaRPr>
          </a:p>
        </p:txBody>
      </p:sp>
      <p:sp>
        <p:nvSpPr>
          <p:cNvPr id="18" name="Rectangle 17"/>
          <p:cNvSpPr/>
          <p:nvPr/>
        </p:nvSpPr>
        <p:spPr>
          <a:xfrm>
            <a:off x="4401416" y="3989337"/>
            <a:ext cx="4572000" cy="2308324"/>
          </a:xfrm>
          <a:prstGeom prst="rect">
            <a:avLst/>
          </a:prstGeom>
        </p:spPr>
        <p:txBody>
          <a:bodyPr>
            <a:spAutoFit/>
          </a:bodyPr>
          <a:lstStyle/>
          <a:p>
            <a:r>
              <a:rPr lang="en-US" dirty="0">
                <a:solidFill>
                  <a:schemeClr val="bg1"/>
                </a:solidFill>
              </a:rPr>
              <a:t>Lehi to Jacob, Joseph of Egypt about Joseph Smith in the latter days:</a:t>
            </a:r>
          </a:p>
          <a:p>
            <a:endParaRPr lang="en-US" dirty="0">
              <a:solidFill>
                <a:schemeClr val="bg1"/>
              </a:solidFill>
            </a:endParaRPr>
          </a:p>
          <a:p>
            <a:r>
              <a:rPr lang="en-US" dirty="0">
                <a:solidFill>
                  <a:schemeClr val="bg1"/>
                </a:solidFill>
              </a:rPr>
              <a:t>“A seer shall the Lord my God raise up, who shall be a choice seer unto the fruit of my loins.”</a:t>
            </a:r>
          </a:p>
          <a:p>
            <a:endParaRPr lang="en-US" i="1" dirty="0">
              <a:solidFill>
                <a:schemeClr val="bg1"/>
              </a:solidFill>
            </a:endParaRPr>
          </a:p>
          <a:p>
            <a:r>
              <a:rPr lang="en-US" i="1" dirty="0">
                <a:solidFill>
                  <a:schemeClr val="bg1"/>
                </a:solidFill>
              </a:rPr>
              <a:t>See 2 Nephi 3</a:t>
            </a:r>
          </a:p>
        </p:txBody>
      </p:sp>
      <p:pic>
        <p:nvPicPr>
          <p:cNvPr id="3" name="Picture 2">
            <a:extLst>
              <a:ext uri="{FF2B5EF4-FFF2-40B4-BE49-F238E27FC236}">
                <a16:creationId xmlns:a16="http://schemas.microsoft.com/office/drawing/2014/main" id="{87E62D1F-0129-4B39-B457-519D48A93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5759" y="747501"/>
            <a:ext cx="4010788" cy="2681498"/>
          </a:xfrm>
          <a:prstGeom prst="rect">
            <a:avLst/>
          </a:prstGeom>
        </p:spPr>
      </p:pic>
      <p:pic>
        <p:nvPicPr>
          <p:cNvPr id="5" name="Picture 4">
            <a:extLst>
              <a:ext uri="{FF2B5EF4-FFF2-40B4-BE49-F238E27FC236}">
                <a16:creationId xmlns:a16="http://schemas.microsoft.com/office/drawing/2014/main" id="{5D2A30E2-CA6F-4CC0-A1D6-F1EC72F24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983" y="3086100"/>
            <a:ext cx="2457450" cy="2857500"/>
          </a:xfrm>
          <a:prstGeom prst="rect">
            <a:avLst/>
          </a:prstGeom>
        </p:spPr>
      </p:pic>
    </p:spTree>
    <p:extLst>
      <p:ext uri="{BB962C8B-B14F-4D97-AF65-F5344CB8AC3E}">
        <p14:creationId xmlns:p14="http://schemas.microsoft.com/office/powerpoint/2010/main" val="428052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D68B25D-9CBC-4699-825D-E8F07C47091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10" name="TextBox 9"/>
          <p:cNvSpPr txBox="1"/>
          <p:nvPr/>
        </p:nvSpPr>
        <p:spPr>
          <a:xfrm>
            <a:off x="190500" y="6433439"/>
            <a:ext cx="1981200" cy="381000"/>
          </a:xfrm>
          <a:prstGeom prst="rect">
            <a:avLst/>
          </a:prstGeom>
          <a:noFill/>
        </p:spPr>
        <p:txBody>
          <a:bodyPr wrap="square" rtlCol="0">
            <a:spAutoFit/>
          </a:bodyPr>
          <a:lstStyle/>
          <a:p>
            <a:r>
              <a:rPr lang="en-US" dirty="0">
                <a:solidFill>
                  <a:schemeClr val="bg1"/>
                </a:solidFill>
              </a:rPr>
              <a:t>Moroni 8:26-41</a:t>
            </a:r>
          </a:p>
        </p:txBody>
      </p:sp>
      <p:sp>
        <p:nvSpPr>
          <p:cNvPr id="9" name="Rectangle 8"/>
          <p:cNvSpPr/>
          <p:nvPr/>
        </p:nvSpPr>
        <p:spPr>
          <a:xfrm>
            <a:off x="692727" y="1905001"/>
            <a:ext cx="6393873" cy="3416320"/>
          </a:xfrm>
          <a:prstGeom prst="rect">
            <a:avLst/>
          </a:prstGeom>
        </p:spPr>
        <p:txBody>
          <a:bodyPr wrap="square">
            <a:spAutoFit/>
          </a:bodyPr>
          <a:lstStyle/>
          <a:p>
            <a:r>
              <a:rPr lang="en-US" dirty="0">
                <a:solidFill>
                  <a:schemeClr val="bg1"/>
                </a:solidFill>
              </a:rPr>
              <a:t>In a day that miracles are done away</a:t>
            </a:r>
          </a:p>
          <a:p>
            <a:endParaRPr lang="en-US" dirty="0">
              <a:solidFill>
                <a:schemeClr val="bg1"/>
              </a:solidFill>
            </a:endParaRPr>
          </a:p>
          <a:p>
            <a:r>
              <a:rPr lang="en-US" dirty="0">
                <a:solidFill>
                  <a:schemeClr val="bg1"/>
                </a:solidFill>
              </a:rPr>
              <a:t>The blood of saints shall cry unto the Lord</a:t>
            </a:r>
          </a:p>
          <a:p>
            <a:endParaRPr lang="en-US" dirty="0">
              <a:solidFill>
                <a:schemeClr val="bg1"/>
              </a:solidFill>
            </a:endParaRPr>
          </a:p>
          <a:p>
            <a:r>
              <a:rPr lang="en-US" dirty="0">
                <a:solidFill>
                  <a:schemeClr val="bg1"/>
                </a:solidFill>
              </a:rPr>
              <a:t>Envying of them who belong to their churches</a:t>
            </a:r>
          </a:p>
          <a:p>
            <a:endParaRPr lang="en-US" dirty="0">
              <a:solidFill>
                <a:schemeClr val="bg1"/>
              </a:solidFill>
            </a:endParaRPr>
          </a:p>
          <a:p>
            <a:r>
              <a:rPr lang="en-US" dirty="0">
                <a:solidFill>
                  <a:schemeClr val="bg1"/>
                </a:solidFill>
              </a:rPr>
              <a:t>A time period between opening of the heaven and the millennial era would be a time of war, hatred and natural disaster</a:t>
            </a:r>
          </a:p>
          <a:p>
            <a:endParaRPr lang="en-US" dirty="0">
              <a:solidFill>
                <a:schemeClr val="bg1"/>
              </a:solidFill>
            </a:endParaRPr>
          </a:p>
          <a:p>
            <a:r>
              <a:rPr lang="en-US" dirty="0">
                <a:solidFill>
                  <a:schemeClr val="bg1"/>
                </a:solidFill>
              </a:rPr>
              <a:t>Great pollutions—the wicked ways of men—murders, robbing, lying, and deceiving</a:t>
            </a:r>
          </a:p>
          <a:p>
            <a:endParaRPr lang="en-US" dirty="0">
              <a:solidFill>
                <a:schemeClr val="bg1"/>
              </a:solidFill>
            </a:endParaRPr>
          </a:p>
        </p:txBody>
      </p:sp>
      <p:grpSp>
        <p:nvGrpSpPr>
          <p:cNvPr id="11" name="Group 10"/>
          <p:cNvGrpSpPr/>
          <p:nvPr/>
        </p:nvGrpSpPr>
        <p:grpSpPr>
          <a:xfrm>
            <a:off x="380072" y="216478"/>
            <a:ext cx="5029200" cy="1600200"/>
            <a:chOff x="965200" y="2286000"/>
            <a:chExt cx="7264400" cy="2743200"/>
          </a:xfrm>
        </p:grpSpPr>
        <p:grpSp>
          <p:nvGrpSpPr>
            <p:cNvPr id="12" name="Group 18"/>
            <p:cNvGrpSpPr/>
            <p:nvPr/>
          </p:nvGrpSpPr>
          <p:grpSpPr>
            <a:xfrm>
              <a:off x="965200" y="2286000"/>
              <a:ext cx="7264400" cy="2743200"/>
              <a:chOff x="965200" y="2286000"/>
              <a:chExt cx="7327900" cy="2743200"/>
            </a:xfrm>
          </p:grpSpPr>
          <p:sp>
            <p:nvSpPr>
              <p:cNvPr id="14" name="Rectangle 13"/>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1"/>
                <a:endCxn id="15"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117600" y="2514600"/>
              <a:ext cx="7010400" cy="2057707"/>
            </a:xfrm>
            <a:prstGeom prst="rect">
              <a:avLst/>
            </a:prstGeom>
            <a:noFill/>
          </p:spPr>
          <p:txBody>
            <a:bodyPr wrap="square" rtlCol="0">
              <a:spAutoFit/>
            </a:bodyPr>
            <a:lstStyle/>
            <a:p>
              <a:pPr algn="ctr"/>
              <a:r>
                <a:rPr lang="en-US" sz="2400" dirty="0">
                  <a:solidFill>
                    <a:schemeClr val="bg1"/>
                  </a:solidFill>
                </a:rPr>
                <a:t>The Book of Mormon will come forth by the power of God during a day of great wickedness</a:t>
              </a:r>
            </a:p>
          </p:txBody>
        </p:sp>
      </p:grpSp>
      <p:sp>
        <p:nvSpPr>
          <p:cNvPr id="20" name="Rectangle 19"/>
          <p:cNvSpPr/>
          <p:nvPr/>
        </p:nvSpPr>
        <p:spPr>
          <a:xfrm>
            <a:off x="4536642" y="5448201"/>
            <a:ext cx="4572000" cy="1200329"/>
          </a:xfrm>
          <a:prstGeom prst="rect">
            <a:avLst/>
          </a:prstGeom>
        </p:spPr>
        <p:txBody>
          <a:bodyPr>
            <a:spAutoFit/>
          </a:bodyPr>
          <a:lstStyle/>
          <a:p>
            <a:r>
              <a:rPr lang="en-US" dirty="0">
                <a:solidFill>
                  <a:schemeClr val="bg1"/>
                </a:solidFill>
              </a:rPr>
              <a:t>A day when men and women are thoughtless and careless about their bodies, dress, manners, appearance, and care of the earth</a:t>
            </a:r>
          </a:p>
          <a:p>
            <a:endParaRPr lang="en-US" dirty="0">
              <a:solidFill>
                <a:schemeClr val="bg1"/>
              </a:solidFill>
            </a:endParaRPr>
          </a:p>
        </p:txBody>
      </p:sp>
      <p:pic>
        <p:nvPicPr>
          <p:cNvPr id="3" name="Picture 2">
            <a:extLst>
              <a:ext uri="{FF2B5EF4-FFF2-40B4-BE49-F238E27FC236}">
                <a16:creationId xmlns:a16="http://schemas.microsoft.com/office/drawing/2014/main" id="{DE3A6E13-B1A4-4A3B-A209-508612299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642" y="4325971"/>
            <a:ext cx="1762125" cy="2400300"/>
          </a:xfrm>
          <a:prstGeom prst="rect">
            <a:avLst/>
          </a:prstGeom>
        </p:spPr>
      </p:pic>
      <p:pic>
        <p:nvPicPr>
          <p:cNvPr id="5" name="Picture 4">
            <a:extLst>
              <a:ext uri="{FF2B5EF4-FFF2-40B4-BE49-F238E27FC236}">
                <a16:creationId xmlns:a16="http://schemas.microsoft.com/office/drawing/2014/main" id="{E463939F-AD37-4049-B62B-0EC612F8F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0753" y="256524"/>
            <a:ext cx="2299720" cy="3063890"/>
          </a:xfrm>
          <a:prstGeom prst="rect">
            <a:avLst/>
          </a:prstGeom>
        </p:spPr>
      </p:pic>
      <p:pic>
        <p:nvPicPr>
          <p:cNvPr id="21" name="Picture 20">
            <a:extLst>
              <a:ext uri="{FF2B5EF4-FFF2-40B4-BE49-F238E27FC236}">
                <a16:creationId xmlns:a16="http://schemas.microsoft.com/office/drawing/2014/main" id="{7856894B-9BC7-4FA0-AA0F-B5DAC5755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1042" y="5074793"/>
            <a:ext cx="2046258" cy="1620912"/>
          </a:xfrm>
          <a:prstGeom prst="rect">
            <a:avLst/>
          </a:prstGeom>
        </p:spPr>
      </p:pic>
      <p:pic>
        <p:nvPicPr>
          <p:cNvPr id="4" name="Picture 3">
            <a:extLst>
              <a:ext uri="{FF2B5EF4-FFF2-40B4-BE49-F238E27FC236}">
                <a16:creationId xmlns:a16="http://schemas.microsoft.com/office/drawing/2014/main" id="{E66C3A46-6406-BA17-8F7D-9FFCD0A502C0}"/>
              </a:ext>
            </a:extLst>
          </p:cNvPr>
          <p:cNvPicPr>
            <a:picLocks noChangeAspect="1"/>
          </p:cNvPicPr>
          <p:nvPr/>
        </p:nvPicPr>
        <p:blipFill>
          <a:blip r:embed="rId7"/>
          <a:stretch>
            <a:fillRect/>
          </a:stretch>
        </p:blipFill>
        <p:spPr>
          <a:xfrm>
            <a:off x="5806776" y="626508"/>
            <a:ext cx="3257865" cy="2162784"/>
          </a:xfrm>
          <a:prstGeom prst="rect">
            <a:avLst/>
          </a:prstGeom>
        </p:spPr>
      </p:pic>
    </p:spTree>
    <p:extLst>
      <p:ext uri="{BB962C8B-B14F-4D97-AF65-F5344CB8AC3E}">
        <p14:creationId xmlns:p14="http://schemas.microsoft.com/office/powerpoint/2010/main" val="130628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060D70-83CF-43C4-8F5E-58EB5278C0A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10" name="TextBox 9"/>
          <p:cNvSpPr txBox="1"/>
          <p:nvPr/>
        </p:nvSpPr>
        <p:spPr>
          <a:xfrm>
            <a:off x="213247" y="6488668"/>
            <a:ext cx="1981200" cy="369332"/>
          </a:xfrm>
          <a:prstGeom prst="rect">
            <a:avLst/>
          </a:prstGeom>
          <a:noFill/>
        </p:spPr>
        <p:txBody>
          <a:bodyPr wrap="square" rtlCol="0">
            <a:spAutoFit/>
          </a:bodyPr>
          <a:lstStyle/>
          <a:p>
            <a:r>
              <a:rPr lang="en-US" dirty="0">
                <a:solidFill>
                  <a:schemeClr val="bg1"/>
                </a:solidFill>
              </a:rPr>
              <a:t>Moroni 8:37-39</a:t>
            </a:r>
          </a:p>
        </p:txBody>
      </p:sp>
      <p:sp>
        <p:nvSpPr>
          <p:cNvPr id="21" name="Rectangle 20"/>
          <p:cNvSpPr/>
          <p:nvPr/>
        </p:nvSpPr>
        <p:spPr>
          <a:xfrm>
            <a:off x="5334000" y="838200"/>
            <a:ext cx="4572000" cy="4801314"/>
          </a:xfrm>
          <a:prstGeom prst="rect">
            <a:avLst/>
          </a:prstGeom>
        </p:spPr>
        <p:txBody>
          <a:bodyPr>
            <a:spAutoFit/>
          </a:bodyPr>
          <a:lstStyle/>
          <a:p>
            <a:pPr fontAlgn="base"/>
            <a:r>
              <a:rPr lang="en-US" dirty="0">
                <a:solidFill>
                  <a:schemeClr val="bg1"/>
                </a:solidFill>
              </a:rPr>
              <a:t>“The purpose, promises, and principles that reinforce our work of caring for the poor and needy extend far beyond the bounds of mortality. </a:t>
            </a:r>
          </a:p>
          <a:p>
            <a:pPr fontAlgn="base"/>
            <a:endParaRPr lang="en-US" dirty="0">
              <a:solidFill>
                <a:schemeClr val="bg1"/>
              </a:solidFill>
            </a:endParaRPr>
          </a:p>
          <a:p>
            <a:pPr fontAlgn="base"/>
            <a:r>
              <a:rPr lang="en-US" dirty="0">
                <a:solidFill>
                  <a:schemeClr val="bg1"/>
                </a:solidFill>
              </a:rPr>
              <a:t>This sacred work is not only to benefit and bless those who suffer or are in need. As sons and daughters of God, we cannot inherit the full measure of eternal life without being fully invested in caring for each other while we are here on earth. </a:t>
            </a:r>
          </a:p>
          <a:p>
            <a:pPr fontAlgn="base"/>
            <a:endParaRPr lang="en-US" dirty="0">
              <a:solidFill>
                <a:schemeClr val="bg1"/>
              </a:solidFill>
            </a:endParaRPr>
          </a:p>
          <a:p>
            <a:pPr fontAlgn="base"/>
            <a:r>
              <a:rPr lang="en-US" dirty="0">
                <a:solidFill>
                  <a:schemeClr val="bg1"/>
                </a:solidFill>
              </a:rPr>
              <a:t>It is in the benevolent practice of sacrifice and giving of ourselves to others that we learn the celestial principles of sacrifice and consecration” </a:t>
            </a:r>
          </a:p>
          <a:p>
            <a:pPr fontAlgn="base"/>
            <a:r>
              <a:rPr lang="en-US" sz="1200" dirty="0">
                <a:solidFill>
                  <a:schemeClr val="bg1"/>
                </a:solidFill>
              </a:rPr>
              <a:t>Bishop H. David Burton</a:t>
            </a:r>
          </a:p>
        </p:txBody>
      </p:sp>
      <p:pic>
        <p:nvPicPr>
          <p:cNvPr id="35844" name="Picture 4" descr="https://www.lds.org/bc/content/shared/content/images/leaders/h-david-burton-large.jpg"/>
          <p:cNvPicPr>
            <a:picLocks noChangeAspect="1" noChangeArrowheads="1"/>
          </p:cNvPicPr>
          <p:nvPr/>
        </p:nvPicPr>
        <p:blipFill>
          <a:blip r:embed="rId4" cstate="print"/>
          <a:srcRect/>
          <a:stretch>
            <a:fillRect/>
          </a:stretch>
        </p:blipFill>
        <p:spPr bwMode="auto">
          <a:xfrm>
            <a:off x="7924801" y="5105400"/>
            <a:ext cx="1283043" cy="1600200"/>
          </a:xfrm>
          <a:prstGeom prst="rect">
            <a:avLst/>
          </a:prstGeom>
          <a:noFill/>
        </p:spPr>
      </p:pic>
      <p:pic>
        <p:nvPicPr>
          <p:cNvPr id="5" name="Picture 4">
            <a:extLst>
              <a:ext uri="{FF2B5EF4-FFF2-40B4-BE49-F238E27FC236}">
                <a16:creationId xmlns:a16="http://schemas.microsoft.com/office/drawing/2014/main" id="{42A73AA3-F21D-4F3B-A184-7EAE706E3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0465" y="3696771"/>
            <a:ext cx="3048000" cy="2409825"/>
          </a:xfrm>
          <a:prstGeom prst="rect">
            <a:avLst/>
          </a:prstGeom>
        </p:spPr>
      </p:pic>
      <p:pic>
        <p:nvPicPr>
          <p:cNvPr id="4" name="Picture 3" descr="A person and person in a grocery store&#10;&#10;Description automatically generated">
            <a:extLst>
              <a:ext uri="{FF2B5EF4-FFF2-40B4-BE49-F238E27FC236}">
                <a16:creationId xmlns:a16="http://schemas.microsoft.com/office/drawing/2014/main" id="{63C7F680-96CE-0521-CAA4-85BAE67F19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114300"/>
            <a:ext cx="4267200" cy="3200400"/>
          </a:xfrm>
          <a:prstGeom prst="rect">
            <a:avLst/>
          </a:prstGeom>
        </p:spPr>
      </p:pic>
    </p:spTree>
    <p:extLst>
      <p:ext uri="{BB962C8B-B14F-4D97-AF65-F5344CB8AC3E}">
        <p14:creationId xmlns:p14="http://schemas.microsoft.com/office/powerpoint/2010/main" val="221680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5" end="5"/>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19CD4C-89D5-4E7E-8509-4BBEEE9030C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10" name="TextBox 9"/>
          <p:cNvSpPr txBox="1"/>
          <p:nvPr/>
        </p:nvSpPr>
        <p:spPr>
          <a:xfrm>
            <a:off x="188434" y="6366164"/>
            <a:ext cx="1981200" cy="369332"/>
          </a:xfrm>
          <a:prstGeom prst="rect">
            <a:avLst/>
          </a:prstGeom>
          <a:noFill/>
        </p:spPr>
        <p:txBody>
          <a:bodyPr wrap="square" rtlCol="0">
            <a:spAutoFit/>
          </a:bodyPr>
          <a:lstStyle/>
          <a:p>
            <a:r>
              <a:rPr lang="en-US" dirty="0">
                <a:solidFill>
                  <a:schemeClr val="bg1"/>
                </a:solidFill>
              </a:rPr>
              <a:t>Moroni 8:37-39</a:t>
            </a:r>
          </a:p>
        </p:txBody>
      </p:sp>
      <p:sp>
        <p:nvSpPr>
          <p:cNvPr id="9" name="Rectangle 8"/>
          <p:cNvSpPr/>
          <p:nvPr/>
        </p:nvSpPr>
        <p:spPr>
          <a:xfrm>
            <a:off x="650367" y="674703"/>
            <a:ext cx="5181600" cy="5016758"/>
          </a:xfrm>
          <a:prstGeom prst="rect">
            <a:avLst/>
          </a:prstGeom>
        </p:spPr>
        <p:txBody>
          <a:bodyPr wrap="square">
            <a:spAutoFit/>
          </a:bodyPr>
          <a:lstStyle/>
          <a:p>
            <a:r>
              <a:rPr lang="en-US" sz="2000" dirty="0">
                <a:solidFill>
                  <a:schemeClr val="bg1"/>
                </a:solidFill>
              </a:rPr>
              <a:t>“This prophecy is a solemn warning, not just to the Christian world in general but also to the Latter-day Saints, particularly those in the United States. </a:t>
            </a:r>
          </a:p>
          <a:p>
            <a:endParaRPr lang="en-US" sz="2000" dirty="0">
              <a:solidFill>
                <a:schemeClr val="bg1"/>
              </a:solidFill>
            </a:endParaRPr>
          </a:p>
          <a:p>
            <a:r>
              <a:rPr lang="en-US" sz="2000" dirty="0">
                <a:solidFill>
                  <a:schemeClr val="bg1"/>
                </a:solidFill>
              </a:rPr>
              <a:t>The Saints of God need to labor day and night to retain purity of heart and thus propriety in their dealing with God and one another.</a:t>
            </a:r>
          </a:p>
          <a:p>
            <a:endParaRPr lang="en-US" sz="2000" dirty="0">
              <a:solidFill>
                <a:schemeClr val="bg1"/>
              </a:solidFill>
            </a:endParaRPr>
          </a:p>
          <a:p>
            <a:r>
              <a:rPr lang="en-US" sz="2000" dirty="0">
                <a:solidFill>
                  <a:schemeClr val="bg1"/>
                </a:solidFill>
              </a:rPr>
              <a:t> Zion can only be established among a people who are pure in heart, a people who search out the poor and needy, who see to those needs, and who focus their attention, their loyalties, and their time on people and on things which have eternal relevance and worth.”</a:t>
            </a:r>
          </a:p>
          <a:p>
            <a:r>
              <a:rPr lang="en-US" sz="2000" dirty="0">
                <a:solidFill>
                  <a:schemeClr val="bg1"/>
                </a:solidFill>
              </a:rPr>
              <a:t>JFM and RLM</a:t>
            </a:r>
          </a:p>
        </p:txBody>
      </p:sp>
      <p:pic>
        <p:nvPicPr>
          <p:cNvPr id="3" name="Picture 2">
            <a:extLst>
              <a:ext uri="{FF2B5EF4-FFF2-40B4-BE49-F238E27FC236}">
                <a16:creationId xmlns:a16="http://schemas.microsoft.com/office/drawing/2014/main" id="{25CB62A5-809E-404D-A540-C08DB0A69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1208" y="387928"/>
            <a:ext cx="4369245" cy="2923308"/>
          </a:xfrm>
          <a:prstGeom prst="rect">
            <a:avLst/>
          </a:prstGeom>
        </p:spPr>
      </p:pic>
      <p:pic>
        <p:nvPicPr>
          <p:cNvPr id="5" name="Picture 4">
            <a:extLst>
              <a:ext uri="{FF2B5EF4-FFF2-40B4-BE49-F238E27FC236}">
                <a16:creationId xmlns:a16="http://schemas.microsoft.com/office/drawing/2014/main" id="{DDEAD1DC-0B38-42EE-BA01-A2FF96F3D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468" y="4045527"/>
            <a:ext cx="4714078" cy="2431472"/>
          </a:xfrm>
          <a:prstGeom prst="rect">
            <a:avLst/>
          </a:prstGeom>
        </p:spPr>
      </p:pic>
      <p:pic>
        <p:nvPicPr>
          <p:cNvPr id="4" name="Picture 3">
            <a:extLst>
              <a:ext uri="{FF2B5EF4-FFF2-40B4-BE49-F238E27FC236}">
                <a16:creationId xmlns:a16="http://schemas.microsoft.com/office/drawing/2014/main" id="{71715303-81B3-5CD0-9499-F6A929D4C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8068" y="5507615"/>
            <a:ext cx="1227097" cy="858549"/>
          </a:xfrm>
          <a:prstGeom prst="rect">
            <a:avLst/>
          </a:prstGeom>
        </p:spPr>
      </p:pic>
    </p:spTree>
    <p:extLst>
      <p:ext uri="{BB962C8B-B14F-4D97-AF65-F5344CB8AC3E}">
        <p14:creationId xmlns:p14="http://schemas.microsoft.com/office/powerpoint/2010/main" val="387026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3EF2CFB-6B80-4C3F-8C57-029E6D3926E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3645" r="24091" b="17980"/>
          <a:stretch/>
        </p:blipFill>
        <p:spPr>
          <a:xfrm>
            <a:off x="0" y="0"/>
            <a:ext cx="12192000" cy="6858000"/>
          </a:xfrm>
          <a:prstGeom prst="rect">
            <a:avLst/>
          </a:prstGeom>
        </p:spPr>
      </p:pic>
      <p:sp>
        <p:nvSpPr>
          <p:cNvPr id="24" name="TextBox 2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olonna MT" pitchFamily="82" charset="0"/>
              </a:rPr>
              <a:t>All Will Be Fulfilled</a:t>
            </a:r>
          </a:p>
        </p:txBody>
      </p:sp>
      <p:sp>
        <p:nvSpPr>
          <p:cNvPr id="9" name="Rectangle 8"/>
          <p:cNvSpPr/>
          <p:nvPr/>
        </p:nvSpPr>
        <p:spPr>
          <a:xfrm>
            <a:off x="3678382" y="776042"/>
            <a:ext cx="4572000" cy="954107"/>
          </a:xfrm>
          <a:prstGeom prst="rect">
            <a:avLst/>
          </a:prstGeom>
        </p:spPr>
        <p:txBody>
          <a:bodyPr>
            <a:spAutoFit/>
          </a:bodyPr>
          <a:lstStyle/>
          <a:p>
            <a:pPr algn="ctr"/>
            <a:r>
              <a:rPr lang="en-US" sz="2800" b="1" dirty="0">
                <a:solidFill>
                  <a:srgbClr val="FFFF00"/>
                </a:solidFill>
              </a:rPr>
              <a:t> The revelations of God will all be fulfilled.</a:t>
            </a:r>
          </a:p>
        </p:txBody>
      </p:sp>
      <p:sp>
        <p:nvSpPr>
          <p:cNvPr id="2" name="Rectangle 1">
            <a:extLst>
              <a:ext uri="{FF2B5EF4-FFF2-40B4-BE49-F238E27FC236}">
                <a16:creationId xmlns:a16="http://schemas.microsoft.com/office/drawing/2014/main" id="{ED244437-5350-4EE5-9CA8-0BC0A0B1B7D7}"/>
              </a:ext>
            </a:extLst>
          </p:cNvPr>
          <p:cNvSpPr/>
          <p:nvPr/>
        </p:nvSpPr>
        <p:spPr>
          <a:xfrm>
            <a:off x="3144982" y="2141446"/>
            <a:ext cx="6493537" cy="3416320"/>
          </a:xfrm>
          <a:prstGeom prst="rect">
            <a:avLst/>
          </a:prstGeom>
        </p:spPr>
        <p:txBody>
          <a:bodyPr wrap="square">
            <a:spAutoFit/>
          </a:bodyPr>
          <a:lstStyle/>
          <a:p>
            <a:r>
              <a:rPr lang="en-US" sz="2400" dirty="0">
                <a:solidFill>
                  <a:schemeClr val="bg1"/>
                </a:solidFill>
                <a:latin typeface="Calibri" panose="020F0502020204030204" pitchFamily="34" charset="0"/>
              </a:rPr>
              <a:t>“If they saw our day, and chose those things which would be of greatest worth to us, is not that how we should study the Book of Mormon?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We should constantly ask ourselves, ‘Why did the Lord inspire Mormon (or Moroni or Alma) to include that in his record? What lesson can I learn from that to help me live in this day and age?’” </a:t>
            </a:r>
          </a:p>
          <a:p>
            <a:r>
              <a:rPr lang="en-US" sz="2400" dirty="0">
                <a:solidFill>
                  <a:schemeClr val="bg1"/>
                </a:solidFill>
                <a:latin typeface="Calibri" panose="020F0502020204030204" pitchFamily="34" charset="0"/>
              </a:rPr>
              <a:t>Ezra Taft Benson</a:t>
            </a:r>
            <a:endParaRPr lang="en-US" sz="2400" dirty="0">
              <a:solidFill>
                <a:schemeClr val="bg1"/>
              </a:solidFill>
            </a:endParaRPr>
          </a:p>
        </p:txBody>
      </p:sp>
      <p:pic>
        <p:nvPicPr>
          <p:cNvPr id="6" name="Picture 5">
            <a:extLst>
              <a:ext uri="{FF2B5EF4-FFF2-40B4-BE49-F238E27FC236}">
                <a16:creationId xmlns:a16="http://schemas.microsoft.com/office/drawing/2014/main" id="{C2499F13-DD3F-43F3-90D3-193A37AA5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8520" y="2384548"/>
            <a:ext cx="2337816" cy="3657600"/>
          </a:xfrm>
          <a:prstGeom prst="rect">
            <a:avLst/>
          </a:prstGeom>
        </p:spPr>
      </p:pic>
      <p:pic>
        <p:nvPicPr>
          <p:cNvPr id="12" name="Picture 11" descr="Ezra t benson.jpg">
            <a:extLst>
              <a:ext uri="{FF2B5EF4-FFF2-40B4-BE49-F238E27FC236}">
                <a16:creationId xmlns:a16="http://schemas.microsoft.com/office/drawing/2014/main" id="{78931438-C3B8-4D4D-A2E7-32BA9EAEBDB4}"/>
              </a:ext>
            </a:extLst>
          </p:cNvPr>
          <p:cNvPicPr>
            <a:picLocks noChangeAspect="1"/>
          </p:cNvPicPr>
          <p:nvPr/>
        </p:nvPicPr>
        <p:blipFill>
          <a:blip r:embed="rId5" cstate="print"/>
          <a:stretch>
            <a:fillRect/>
          </a:stretch>
        </p:blipFill>
        <p:spPr>
          <a:xfrm>
            <a:off x="10651391" y="193964"/>
            <a:ext cx="1324945" cy="1874520"/>
          </a:xfrm>
          <a:prstGeom prst="rect">
            <a:avLst/>
          </a:prstGeom>
        </p:spPr>
      </p:pic>
      <p:pic>
        <p:nvPicPr>
          <p:cNvPr id="8" name="Picture 7">
            <a:extLst>
              <a:ext uri="{FF2B5EF4-FFF2-40B4-BE49-F238E27FC236}">
                <a16:creationId xmlns:a16="http://schemas.microsoft.com/office/drawing/2014/main" id="{EDBAEFE5-C91F-45A5-A854-841B8226B9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984" y="2331120"/>
            <a:ext cx="2714564" cy="3556289"/>
          </a:xfrm>
          <a:prstGeom prst="rect">
            <a:avLst/>
          </a:prstGeom>
        </p:spPr>
      </p:pic>
    </p:spTree>
    <p:extLst>
      <p:ext uri="{BB962C8B-B14F-4D97-AF65-F5344CB8AC3E}">
        <p14:creationId xmlns:p14="http://schemas.microsoft.com/office/powerpoint/2010/main" val="38442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0101A6-8F74-4AAE-AEF7-ACEBF08DBCF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3645" r="24091" b="17980"/>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D244437-5350-4EE5-9CA8-0BC0A0B1B7D7}"/>
              </a:ext>
            </a:extLst>
          </p:cNvPr>
          <p:cNvSpPr/>
          <p:nvPr/>
        </p:nvSpPr>
        <p:spPr>
          <a:xfrm>
            <a:off x="762001" y="670584"/>
            <a:ext cx="9254836" cy="3970318"/>
          </a:xfrm>
          <a:prstGeom prst="rect">
            <a:avLst/>
          </a:prstGeom>
        </p:spPr>
        <p:txBody>
          <a:bodyPr wrap="square">
            <a:spAutoFit/>
          </a:bodyPr>
          <a:lstStyle/>
          <a:p>
            <a:r>
              <a:rPr lang="en-US" sz="3600" dirty="0">
                <a:solidFill>
                  <a:schemeClr val="bg1"/>
                </a:solidFill>
              </a:rPr>
              <a:t>“I implore each of us to prayerfully study and ponder the Book of Mormon each day. As we do so, we will be in a position to hear the voice of the Spirit, to resist temptation, to overcome doubt and fear, and to receive heaven’s help in our lives. I so testify with all my heart.”</a:t>
            </a:r>
          </a:p>
          <a:p>
            <a:r>
              <a:rPr lang="en-US" sz="3600" dirty="0">
                <a:solidFill>
                  <a:schemeClr val="bg1"/>
                </a:solidFill>
              </a:rPr>
              <a:t>Thomas S. Monson</a:t>
            </a:r>
          </a:p>
        </p:txBody>
      </p:sp>
      <p:pic>
        <p:nvPicPr>
          <p:cNvPr id="7" name="Picture 6">
            <a:extLst>
              <a:ext uri="{FF2B5EF4-FFF2-40B4-BE49-F238E27FC236}">
                <a16:creationId xmlns:a16="http://schemas.microsoft.com/office/drawing/2014/main" id="{977B704E-B44D-4455-BC93-042D77131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8909" y="3567545"/>
            <a:ext cx="2391090" cy="2805546"/>
          </a:xfrm>
          <a:prstGeom prst="rect">
            <a:avLst/>
          </a:prstGeom>
        </p:spPr>
      </p:pic>
    </p:spTree>
    <p:extLst>
      <p:ext uri="{BB962C8B-B14F-4D97-AF65-F5344CB8AC3E}">
        <p14:creationId xmlns:p14="http://schemas.microsoft.com/office/powerpoint/2010/main" val="563724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B26F9B-591E-417C-8A66-4FCE3EB0505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7980"/>
          <a:stretch/>
        </p:blipFill>
        <p:spPr>
          <a:xfrm>
            <a:off x="0" y="0"/>
            <a:ext cx="12192000" cy="6858000"/>
          </a:xfrm>
          <a:prstGeom prst="rect">
            <a:avLst/>
          </a:prstGeom>
        </p:spPr>
      </p:pic>
      <p:sp>
        <p:nvSpPr>
          <p:cNvPr id="2" name="Rectangle 1"/>
          <p:cNvSpPr/>
          <p:nvPr/>
        </p:nvSpPr>
        <p:spPr>
          <a:xfrm>
            <a:off x="302420" y="38836"/>
            <a:ext cx="11321544" cy="5539978"/>
          </a:xfrm>
          <a:prstGeom prst="rect">
            <a:avLst/>
          </a:prstGeom>
        </p:spPr>
        <p:txBody>
          <a:bodyPr wrap="square">
            <a:spAutoFit/>
          </a:bodyPr>
          <a:lstStyle/>
          <a:p>
            <a:pPr fontAlgn="base"/>
            <a:r>
              <a:rPr lang="en-US" dirty="0">
                <a:solidFill>
                  <a:schemeClr val="bg1"/>
                </a:solidFill>
              </a:rPr>
              <a:t>Sources:</a:t>
            </a:r>
          </a:p>
          <a:p>
            <a:pPr fontAlgn="base"/>
            <a:endParaRPr lang="en-US" dirty="0">
              <a:solidFill>
                <a:schemeClr val="bg1"/>
              </a:solidFill>
            </a:endParaRPr>
          </a:p>
          <a:p>
            <a:pPr fontAlgn="base"/>
            <a:endParaRPr lang="en-US" dirty="0">
              <a:solidFill>
                <a:schemeClr val="bg1"/>
              </a:solidFill>
            </a:endParaRPr>
          </a:p>
          <a:p>
            <a:r>
              <a:rPr lang="en-US" dirty="0">
                <a:solidFill>
                  <a:schemeClr val="bg1"/>
                </a:solidFill>
              </a:rPr>
              <a:t>President Thomas S. Monson(“Dare to Stand Alone,”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2011, 60, 67). ; “The Power of the Book of Mormon,”</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2017, 87</a:t>
            </a:r>
          </a:p>
          <a:p>
            <a:pPr fontAlgn="base"/>
            <a:endParaRPr lang="en-US" dirty="0">
              <a:solidFill>
                <a:schemeClr val="bg1"/>
              </a:solidFill>
            </a:endParaRPr>
          </a:p>
          <a:p>
            <a:pPr fontAlgn="base"/>
            <a:r>
              <a:rPr lang="en-US" dirty="0">
                <a:solidFill>
                  <a:schemeClr val="bg1"/>
                </a:solidFill>
              </a:rPr>
              <a:t>President Ezra Taft Benson(“The Book of Mormon—Keystone of Our Religion,” </a:t>
            </a:r>
            <a:r>
              <a:rPr lang="en-US" i="1" dirty="0">
                <a:solidFill>
                  <a:schemeClr val="bg1"/>
                </a:solidFill>
              </a:rPr>
              <a:t>Ensign,</a:t>
            </a:r>
            <a:r>
              <a:rPr lang="en-US" dirty="0">
                <a:solidFill>
                  <a:schemeClr val="bg1"/>
                </a:solidFill>
              </a:rPr>
              <a:t> Nov. 1986, 4).</a:t>
            </a:r>
          </a:p>
          <a:p>
            <a:pPr fontAlgn="base"/>
            <a:endParaRPr lang="en-US" dirty="0">
              <a:solidFill>
                <a:schemeClr val="bg1"/>
              </a:solidFill>
            </a:endParaRPr>
          </a:p>
          <a:p>
            <a:pPr fontAlgn="base"/>
            <a:r>
              <a:rPr lang="en-US" dirty="0">
                <a:solidFill>
                  <a:schemeClr val="bg1"/>
                </a:solidFill>
              </a:rPr>
              <a:t>Joseph Fielding Smith (as cited by) </a:t>
            </a:r>
            <a:r>
              <a:rPr lang="en-US" i="1" dirty="0">
                <a:solidFill>
                  <a:schemeClr val="bg1"/>
                </a:solidFill>
              </a:rPr>
              <a:t>Essentials in Church History</a:t>
            </a:r>
            <a:r>
              <a:rPr lang="en-US" dirty="0">
                <a:solidFill>
                  <a:schemeClr val="bg1"/>
                </a:solidFill>
              </a:rPr>
              <a:t> pg. 49</a:t>
            </a:r>
          </a:p>
          <a:p>
            <a:pPr fontAlgn="base"/>
            <a:endParaRPr lang="en-US" dirty="0">
              <a:solidFill>
                <a:schemeClr val="bg1"/>
              </a:solidFill>
            </a:endParaRPr>
          </a:p>
          <a:p>
            <a:pPr fontAlgn="base"/>
            <a:r>
              <a:rPr lang="en-US" dirty="0">
                <a:solidFill>
                  <a:schemeClr val="bg1"/>
                </a:solidFill>
              </a:rPr>
              <a:t>Student Manual Religion 121-122 Book of Mormon pg. 471</a:t>
            </a:r>
          </a:p>
          <a:p>
            <a:pPr fontAlgn="base"/>
            <a:endParaRPr lang="en-US" dirty="0">
              <a:solidFill>
                <a:schemeClr val="bg1"/>
              </a:solidFill>
            </a:endParaRPr>
          </a:p>
          <a:p>
            <a:pPr fontAlgn="base"/>
            <a:r>
              <a:rPr lang="en-US" dirty="0">
                <a:solidFill>
                  <a:schemeClr val="bg1"/>
                </a:solidFill>
              </a:rPr>
              <a:t>President Boyd K. Packer (“We Believe All That God Has Revealed,” </a:t>
            </a:r>
            <a:r>
              <a:rPr lang="en-US" i="1" dirty="0">
                <a:solidFill>
                  <a:schemeClr val="bg1"/>
                </a:solidFill>
              </a:rPr>
              <a:t>Ensign,</a:t>
            </a:r>
            <a:r>
              <a:rPr lang="en-US" dirty="0">
                <a:solidFill>
                  <a:schemeClr val="bg1"/>
                </a:solidFill>
              </a:rPr>
              <a:t> May 1974, 94).</a:t>
            </a:r>
          </a:p>
          <a:p>
            <a:pPr fontAlgn="base"/>
            <a:endParaRPr lang="en-US" dirty="0">
              <a:solidFill>
                <a:schemeClr val="bg1"/>
              </a:solidFill>
            </a:endParaRPr>
          </a:p>
          <a:p>
            <a:pPr fontAlgn="base"/>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 </a:t>
            </a:r>
            <a:r>
              <a:rPr lang="en-US" dirty="0" err="1">
                <a:solidFill>
                  <a:schemeClr val="bg1"/>
                </a:solidFill>
              </a:rPr>
              <a:t>Vol</a:t>
            </a:r>
            <a:r>
              <a:rPr lang="en-US" dirty="0">
                <a:solidFill>
                  <a:schemeClr val="bg1"/>
                </a:solidFill>
              </a:rPr>
              <a:t> 4 pgs. 246, 250</a:t>
            </a:r>
          </a:p>
          <a:p>
            <a:pPr fontAlgn="base"/>
            <a:endParaRPr lang="en-US" dirty="0">
              <a:solidFill>
                <a:schemeClr val="bg1"/>
              </a:solidFill>
            </a:endParaRPr>
          </a:p>
          <a:p>
            <a:pPr fontAlgn="base"/>
            <a:r>
              <a:rPr lang="en-US" dirty="0">
                <a:solidFill>
                  <a:schemeClr val="bg1"/>
                </a:solidFill>
              </a:rPr>
              <a:t>Bishop H. David Burton (“The Sanctifying Work of Welfare,”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2011, 81–82).</a:t>
            </a:r>
          </a:p>
          <a:p>
            <a:pPr fontAlgn="base"/>
            <a:endParaRPr lang="en-US" dirty="0">
              <a:solidFill>
                <a:schemeClr val="bg1"/>
              </a:solidFill>
            </a:endParaRPr>
          </a:p>
          <a:p>
            <a:pPr fontAlgn="base"/>
            <a:endParaRPr lang="en-US" dirty="0">
              <a:solidFill>
                <a:schemeClr val="bg1"/>
              </a:solidFill>
            </a:endParaRPr>
          </a:p>
        </p:txBody>
      </p:sp>
      <p:sp>
        <p:nvSpPr>
          <p:cNvPr id="25" name="Footer Placeholder 14">
            <a:extLst>
              <a:ext uri="{FF2B5EF4-FFF2-40B4-BE49-F238E27FC236}">
                <a16:creationId xmlns:a16="http://schemas.microsoft.com/office/drawing/2014/main" id="{53673490-FADF-4FFB-B796-C7E21D98BB83}"/>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820101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5400000">
            <a:off x="2784764" y="-1895534"/>
            <a:ext cx="6040582" cy="10649069"/>
          </a:xfrm>
          <a:prstGeom prst="rect">
            <a:avLst/>
          </a:prstGeom>
          <a:noFill/>
        </p:spPr>
        <p:txBody>
          <a:bodyPr wrap="square" numCol="1" rtlCol="0">
            <a:spAutoFit/>
          </a:bodyPr>
          <a:lstStyle/>
          <a:p>
            <a:r>
              <a:rPr lang="en-US" sz="1400" dirty="0"/>
              <a:t>Some events which prophesied are outlined below.</a:t>
            </a:r>
          </a:p>
          <a:p>
            <a:endParaRPr lang="en-US" sz="1400" dirty="0"/>
          </a:p>
          <a:p>
            <a:endParaRPr lang="en-US" sz="1400" dirty="0"/>
          </a:p>
          <a:p>
            <a:pPr marL="342900" indent="-342900">
              <a:buAutoNum type="alphaUcPeriod"/>
            </a:pPr>
            <a:r>
              <a:rPr lang="en-US" sz="1400" dirty="0"/>
              <a:t>The Book of Mormon accurately </a:t>
            </a:r>
            <a:br>
              <a:rPr lang="en-US" sz="1400" dirty="0"/>
            </a:br>
            <a:r>
              <a:rPr lang="en-US" sz="1400" dirty="0"/>
              <a:t>describes the conditions of the Christian </a:t>
            </a:r>
            <a:br>
              <a:rPr lang="en-US" sz="1400" dirty="0"/>
            </a:br>
            <a:r>
              <a:rPr lang="en-US" sz="1400" dirty="0"/>
              <a:t>world at the time of its publication and </a:t>
            </a:r>
            <a:br>
              <a:rPr lang="en-US" sz="1400" dirty="0"/>
            </a:br>
            <a:r>
              <a:rPr lang="en-US" sz="1400" dirty="0"/>
              <a:t>shortly thereafter (</a:t>
            </a:r>
            <a:r>
              <a:rPr lang="en-US" sz="1400" dirty="0" err="1"/>
              <a:t>vss</a:t>
            </a:r>
            <a:r>
              <a:rPr lang="en-US" sz="1400" dirty="0"/>
              <a:t>, 26-33). </a:t>
            </a:r>
          </a:p>
          <a:p>
            <a:pPr marL="342900" indent="-342900"/>
            <a:endParaRPr lang="en-US" sz="1400" dirty="0"/>
          </a:p>
          <a:p>
            <a:pPr lvl="0"/>
            <a:r>
              <a:rPr lang="en-US" sz="1400" dirty="0"/>
              <a:t>1. Religious apostasy and perversion </a:t>
            </a:r>
          </a:p>
          <a:p>
            <a:pPr lvl="0"/>
            <a:r>
              <a:rPr lang="en-US" sz="1400" dirty="0"/>
              <a:t>2.Absence of divine power of miracles among the people </a:t>
            </a:r>
          </a:p>
          <a:p>
            <a:pPr lvl="0"/>
            <a:r>
              <a:rPr lang="en-US" sz="1400" dirty="0"/>
              <a:t>3.Persecution of the Saints </a:t>
            </a:r>
          </a:p>
          <a:p>
            <a:pPr lvl="0"/>
            <a:r>
              <a:rPr lang="en-US" sz="1400" dirty="0"/>
              <a:t>4.Crime, violence, and widespread iniquity </a:t>
            </a:r>
          </a:p>
          <a:p>
            <a:pPr lvl="0"/>
            <a:r>
              <a:rPr lang="en-US" sz="1400" dirty="0"/>
              <a:t>5.Warfare </a:t>
            </a:r>
          </a:p>
          <a:p>
            <a:pPr lvl="0"/>
            <a:r>
              <a:rPr lang="en-US" sz="1400" dirty="0"/>
              <a:t>6.Natural disasters </a:t>
            </a:r>
          </a:p>
          <a:p>
            <a:pPr lvl="0"/>
            <a:r>
              <a:rPr lang="en-US" sz="1400" dirty="0"/>
              <a:t>7.Great evil among the people </a:t>
            </a:r>
          </a:p>
          <a:p>
            <a:pPr lvl="0"/>
            <a:r>
              <a:rPr lang="en-US" sz="1400" dirty="0"/>
              <a:t>8.Perversion of the churches for money and gain </a:t>
            </a:r>
          </a:p>
          <a:p>
            <a:pPr lvl="0"/>
            <a:endParaRPr lang="en-US" sz="1400" dirty="0"/>
          </a:p>
          <a:p>
            <a:pPr lvl="0"/>
            <a:r>
              <a:rPr lang="en-US" sz="1400" dirty="0"/>
              <a:t>B. Next the Book of Mormon examines the </a:t>
            </a:r>
            <a:br>
              <a:rPr lang="en-US" sz="1400" dirty="0"/>
            </a:br>
            <a:r>
              <a:rPr lang="en-US" sz="1400" dirty="0"/>
              <a:t>conditions of a day a little later "when </a:t>
            </a:r>
            <a:br>
              <a:rPr lang="en-US" sz="1400" dirty="0"/>
            </a:br>
            <a:r>
              <a:rPr lang="en-US" sz="1400" dirty="0"/>
              <a:t>these things [ the above prophecies] shall </a:t>
            </a:r>
            <a:br>
              <a:rPr lang="en-US" sz="1400" dirty="0"/>
            </a:br>
            <a:r>
              <a:rPr lang="en-US" sz="1400" dirty="0"/>
              <a:t>come forth among you." (Mormon 8:34.) </a:t>
            </a:r>
            <a:br>
              <a:rPr lang="en-US" sz="1400" dirty="0"/>
            </a:br>
            <a:r>
              <a:rPr lang="en-US" sz="1400" dirty="0"/>
              <a:t>And here, accurately depicted, are </a:t>
            </a:r>
            <a:br>
              <a:rPr lang="en-US" sz="1400" dirty="0"/>
            </a:br>
            <a:r>
              <a:rPr lang="en-US" sz="1400" dirty="0"/>
              <a:t>conditions present today. (See Mormon </a:t>
            </a:r>
            <a:br>
              <a:rPr lang="en-US" sz="1400" dirty="0"/>
            </a:br>
            <a:r>
              <a:rPr lang="en-US" sz="1400" dirty="0"/>
              <a:t>8;35-40.) </a:t>
            </a:r>
          </a:p>
          <a:p>
            <a:pPr lvl="0"/>
            <a:r>
              <a:rPr lang="en-US" sz="1400" dirty="0"/>
              <a:t>1.People will become fashionable, status I </a:t>
            </a:r>
            <a:br>
              <a:rPr lang="en-US" sz="1400" dirty="0"/>
            </a:br>
            <a:r>
              <a:rPr lang="en-US" sz="1400" dirty="0"/>
              <a:t>conscious, and competitive. </a:t>
            </a:r>
          </a:p>
          <a:p>
            <a:pPr lvl="0"/>
            <a:r>
              <a:rPr lang="en-US" sz="1400" dirty="0"/>
              <a:t>2.Common vices will be vanity, </a:t>
            </a:r>
            <a:br>
              <a:rPr lang="en-US" sz="1400" dirty="0"/>
            </a:br>
            <a:r>
              <a:rPr lang="en-US" sz="1400" dirty="0"/>
              <a:t>intolerance, and lack of charity. </a:t>
            </a:r>
          </a:p>
          <a:p>
            <a:pPr lvl="0"/>
            <a:r>
              <a:rPr lang="en-US" sz="1400" dirty="0"/>
              <a:t>3.People will ignore the needs of the </a:t>
            </a:r>
            <a:br>
              <a:rPr lang="en-US" sz="1400" dirty="0"/>
            </a:br>
            <a:r>
              <a:rPr lang="en-US" sz="1400" dirty="0"/>
              <a:t>poor. </a:t>
            </a:r>
          </a:p>
          <a:p>
            <a:pPr lvl="0"/>
            <a:r>
              <a:rPr lang="en-US" sz="1400" dirty="0"/>
              <a:t>4.There will be hypocrites who use </a:t>
            </a:r>
            <a:br>
              <a:rPr lang="en-US" sz="1400" dirty="0"/>
            </a:br>
            <a:r>
              <a:rPr lang="en-US" sz="1400" dirty="0"/>
              <a:t>religion to get gain. </a:t>
            </a:r>
          </a:p>
          <a:p>
            <a:pPr lvl="0"/>
            <a:r>
              <a:rPr lang="en-US" sz="1400" dirty="0"/>
              <a:t>5.Some will be ashamed to be known as </a:t>
            </a:r>
            <a:br>
              <a:rPr lang="en-US" sz="1400" dirty="0"/>
            </a:br>
            <a:r>
              <a:rPr lang="en-US" sz="1400" dirty="0"/>
              <a:t>disciples of Christ. </a:t>
            </a:r>
          </a:p>
          <a:p>
            <a:pPr lvl="0"/>
            <a:r>
              <a:rPr lang="en-US" sz="1400" dirty="0"/>
              <a:t>6.Some will not respond to the needs of </a:t>
            </a:r>
            <a:br>
              <a:rPr lang="en-US" sz="1400" dirty="0"/>
            </a:br>
            <a:r>
              <a:rPr lang="en-US" sz="1400" dirty="0"/>
              <a:t>their less fortunate brothers and </a:t>
            </a:r>
            <a:br>
              <a:rPr lang="en-US" sz="1400" dirty="0"/>
            </a:br>
            <a:r>
              <a:rPr lang="en-US" sz="1400" dirty="0"/>
              <a:t>sisters. </a:t>
            </a:r>
          </a:p>
          <a:p>
            <a:pPr lvl="0"/>
            <a:endParaRPr lang="en-US" sz="1400" dirty="0"/>
          </a:p>
          <a:p>
            <a:pPr lvl="0"/>
            <a:r>
              <a:rPr lang="en-US" sz="1400" dirty="0"/>
              <a:t>C. But all is not gloom and darkness. After </a:t>
            </a:r>
            <a:br>
              <a:rPr lang="en-US" sz="1400" dirty="0"/>
            </a:br>
            <a:r>
              <a:rPr lang="en-US" sz="1400" dirty="0"/>
              <a:t>having denounced the disbelief of </a:t>
            </a:r>
            <a:br>
              <a:rPr lang="en-US" sz="1400" dirty="0"/>
            </a:br>
            <a:r>
              <a:rPr lang="en-US" sz="1400" dirty="0"/>
              <a:t>latter-day gentiles, Moroni cites the </a:t>
            </a:r>
            <a:br>
              <a:rPr lang="en-US" sz="1400" dirty="0"/>
            </a:br>
            <a:r>
              <a:rPr lang="en-US" sz="1400" dirty="0"/>
              <a:t>promises of the Lord that signs and </a:t>
            </a:r>
            <a:br>
              <a:rPr lang="en-US" sz="1400" dirty="0"/>
            </a:br>
            <a:r>
              <a:rPr lang="en-US" sz="1400" dirty="0"/>
              <a:t>miracles will follow the true and faithful. </a:t>
            </a:r>
            <a:br>
              <a:rPr lang="en-US" sz="1400" dirty="0"/>
            </a:br>
            <a:r>
              <a:rPr lang="en-US" sz="1400" dirty="0"/>
              <a:t>(Read Mormon 9:24, 25.) What is the </a:t>
            </a:r>
            <a:br>
              <a:rPr lang="en-US" sz="1400" dirty="0"/>
            </a:br>
            <a:r>
              <a:rPr lang="en-US" sz="1400" dirty="0"/>
              <a:t>promise to the righteous of the latter </a:t>
            </a:r>
            <a:br>
              <a:rPr lang="en-US" sz="1400" dirty="0"/>
            </a:br>
            <a:r>
              <a:rPr lang="en-US" sz="1400" dirty="0"/>
              <a:t>days? </a:t>
            </a:r>
          </a:p>
          <a:p>
            <a:pPr lvl="0"/>
            <a:r>
              <a:rPr lang="en-US" sz="1400" dirty="0"/>
              <a:t>Student Manual Religion 121-122 Book of Mormon </a:t>
            </a:r>
            <a:r>
              <a:rPr lang="en-US" sz="1400" dirty="0" err="1"/>
              <a:t>pg</a:t>
            </a:r>
            <a:r>
              <a:rPr lang="en-US" sz="1400" dirty="0"/>
              <a:t> 475</a:t>
            </a:r>
          </a:p>
          <a:p>
            <a:pPr lvl="0"/>
            <a:endParaRPr lang="en-US" sz="1400" dirty="0"/>
          </a:p>
          <a:p>
            <a:endParaRPr lang="en-US" sz="1400" dirty="0"/>
          </a:p>
        </p:txBody>
      </p:sp>
    </p:spTree>
    <p:extLst>
      <p:ext uri="{BB962C8B-B14F-4D97-AF65-F5344CB8AC3E}">
        <p14:creationId xmlns:p14="http://schemas.microsoft.com/office/powerpoint/2010/main" val="4202487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913FAA6-3F8D-42DE-8F32-F1C135E433A8}"/>
              </a:ext>
            </a:extLst>
          </p:cNvPr>
          <p:cNvGrpSpPr/>
          <p:nvPr/>
        </p:nvGrpSpPr>
        <p:grpSpPr>
          <a:xfrm>
            <a:off x="1115291" y="0"/>
            <a:ext cx="9725891" cy="3311237"/>
            <a:chOff x="1288473" y="235527"/>
            <a:chExt cx="9725891" cy="3311237"/>
          </a:xfrm>
        </p:grpSpPr>
        <p:grpSp>
          <p:nvGrpSpPr>
            <p:cNvPr id="57" name="Group 56"/>
            <p:cNvGrpSpPr/>
            <p:nvPr/>
          </p:nvGrpSpPr>
          <p:grpSpPr>
            <a:xfrm>
              <a:off x="1620982" y="485001"/>
              <a:ext cx="9220200" cy="2943999"/>
              <a:chOff x="0" y="1447800"/>
              <a:chExt cx="9220200" cy="2943999"/>
            </a:xfrm>
          </p:grpSpPr>
          <p:cxnSp>
            <p:nvCxnSpPr>
              <p:cNvPr id="3" name="Straight Connector 2"/>
              <p:cNvCxnSpPr/>
              <p:nvPr/>
            </p:nvCxnSpPr>
            <p:spPr>
              <a:xfrm>
                <a:off x="0" y="2514600"/>
                <a:ext cx="9144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883023" y="1837764"/>
                <a:ext cx="748554" cy="1349190"/>
                <a:chOff x="883023" y="1837764"/>
                <a:chExt cx="748554" cy="1349190"/>
              </a:xfrm>
            </p:grpSpPr>
            <p:cxnSp>
              <p:nvCxnSpPr>
                <p:cNvPr id="4" name="Straight Connector 3"/>
                <p:cNvCxnSpPr/>
                <p:nvPr/>
              </p:nvCxnSpPr>
              <p:spPr>
                <a:xfrm flipV="1">
                  <a:off x="883024" y="1837764"/>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883023" y="2501152"/>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869141" y="1846728"/>
                <a:ext cx="748554" cy="1349190"/>
                <a:chOff x="1035423" y="1990164"/>
                <a:chExt cx="748554" cy="1349190"/>
              </a:xfrm>
            </p:grpSpPr>
            <p:cxnSp>
              <p:nvCxnSpPr>
                <p:cNvPr id="12" name="Straight Connector 11"/>
                <p:cNvCxnSpPr/>
                <p:nvPr/>
              </p:nvCxnSpPr>
              <p:spPr>
                <a:xfrm flipH="1" flipV="1">
                  <a:off x="1035424" y="1990164"/>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35423" y="2653552"/>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a:off x="2514600" y="2514600"/>
                <a:ext cx="3810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6257364" y="1846729"/>
                <a:ext cx="748554" cy="1349190"/>
                <a:chOff x="883023" y="1837764"/>
                <a:chExt cx="748554" cy="1349190"/>
              </a:xfrm>
            </p:grpSpPr>
            <p:cxnSp>
              <p:nvCxnSpPr>
                <p:cNvPr id="22" name="Straight Connector 21"/>
                <p:cNvCxnSpPr/>
                <p:nvPr/>
              </p:nvCxnSpPr>
              <p:spPr>
                <a:xfrm flipV="1">
                  <a:off x="883024" y="1837764"/>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883023" y="2501152"/>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6979024" y="3173506"/>
                <a:ext cx="9906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956612" y="1855694"/>
                <a:ext cx="2196353" cy="896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90800" y="1524000"/>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248400" y="2514600"/>
                <a:ext cx="26894" cy="1582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7951694" y="2743200"/>
                <a:ext cx="13448" cy="10847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0" y="2209800"/>
                <a:ext cx="838200" cy="369332"/>
              </a:xfrm>
              <a:prstGeom prst="rect">
                <a:avLst/>
              </a:prstGeom>
              <a:noFill/>
            </p:spPr>
            <p:txBody>
              <a:bodyPr wrap="square" rtlCol="0">
                <a:spAutoFit/>
              </a:bodyPr>
              <a:lstStyle/>
              <a:p>
                <a:r>
                  <a:rPr lang="en-US" dirty="0"/>
                  <a:t>Lehi</a:t>
                </a:r>
              </a:p>
            </p:txBody>
          </p:sp>
          <p:sp>
            <p:nvSpPr>
              <p:cNvPr id="42" name="TextBox 41"/>
              <p:cNvSpPr txBox="1"/>
              <p:nvPr/>
            </p:nvSpPr>
            <p:spPr>
              <a:xfrm>
                <a:off x="0" y="2590800"/>
                <a:ext cx="838200" cy="646331"/>
              </a:xfrm>
              <a:prstGeom prst="rect">
                <a:avLst/>
              </a:prstGeom>
              <a:noFill/>
            </p:spPr>
            <p:txBody>
              <a:bodyPr wrap="square" rtlCol="0">
                <a:spAutoFit/>
              </a:bodyPr>
              <a:lstStyle/>
              <a:p>
                <a:r>
                  <a:rPr lang="en-US" sz="1200" dirty="0"/>
                  <a:t>Of the House of Israel</a:t>
                </a:r>
              </a:p>
            </p:txBody>
          </p:sp>
          <p:sp>
            <p:nvSpPr>
              <p:cNvPr id="43" name="TextBox 42"/>
              <p:cNvSpPr txBox="1"/>
              <p:nvPr/>
            </p:nvSpPr>
            <p:spPr>
              <a:xfrm>
                <a:off x="1295400" y="1447800"/>
                <a:ext cx="1219200" cy="369332"/>
              </a:xfrm>
              <a:prstGeom prst="rect">
                <a:avLst/>
              </a:prstGeom>
              <a:noFill/>
            </p:spPr>
            <p:txBody>
              <a:bodyPr wrap="square" rtlCol="0">
                <a:spAutoFit/>
              </a:bodyPr>
              <a:lstStyle/>
              <a:p>
                <a:r>
                  <a:rPr lang="en-US" dirty="0"/>
                  <a:t>Lamanites</a:t>
                </a:r>
              </a:p>
            </p:txBody>
          </p:sp>
          <p:sp>
            <p:nvSpPr>
              <p:cNvPr id="44" name="TextBox 43"/>
              <p:cNvSpPr txBox="1"/>
              <p:nvPr/>
            </p:nvSpPr>
            <p:spPr>
              <a:xfrm>
                <a:off x="1295400" y="3200400"/>
                <a:ext cx="1371600" cy="369332"/>
              </a:xfrm>
              <a:prstGeom prst="rect">
                <a:avLst/>
              </a:prstGeom>
              <a:noFill/>
            </p:spPr>
            <p:txBody>
              <a:bodyPr wrap="square" rtlCol="0">
                <a:spAutoFit/>
              </a:bodyPr>
              <a:lstStyle/>
              <a:p>
                <a:r>
                  <a:rPr lang="en-US" dirty="0"/>
                  <a:t>Nephites</a:t>
                </a:r>
              </a:p>
            </p:txBody>
          </p:sp>
          <p:sp>
            <p:nvSpPr>
              <p:cNvPr id="45" name="TextBox 44"/>
              <p:cNvSpPr txBox="1"/>
              <p:nvPr/>
            </p:nvSpPr>
            <p:spPr>
              <a:xfrm>
                <a:off x="2590800" y="1676400"/>
                <a:ext cx="2667000" cy="276999"/>
              </a:xfrm>
              <a:prstGeom prst="rect">
                <a:avLst/>
              </a:prstGeom>
              <a:noFill/>
            </p:spPr>
            <p:txBody>
              <a:bodyPr wrap="square" rtlCol="0">
                <a:spAutoFit/>
              </a:bodyPr>
              <a:lstStyle/>
              <a:p>
                <a:r>
                  <a:rPr lang="en-US" sz="1200" dirty="0"/>
                  <a:t>The Lord visited the American continent</a:t>
                </a:r>
              </a:p>
            </p:txBody>
          </p:sp>
          <p:sp>
            <p:nvSpPr>
              <p:cNvPr id="46" name="TextBox 45"/>
              <p:cNvSpPr txBox="1"/>
              <p:nvPr/>
            </p:nvSpPr>
            <p:spPr>
              <a:xfrm>
                <a:off x="2590800" y="2971800"/>
                <a:ext cx="2667000" cy="646331"/>
              </a:xfrm>
              <a:prstGeom prst="rect">
                <a:avLst/>
              </a:prstGeom>
              <a:noFill/>
            </p:spPr>
            <p:txBody>
              <a:bodyPr wrap="square" rtlCol="0">
                <a:spAutoFit/>
              </a:bodyPr>
              <a:lstStyle/>
              <a:p>
                <a:r>
                  <a:rPr lang="en-US" sz="1200" dirty="0"/>
                  <a:t>No Lamanites or Nephites; all were called children of Christ</a:t>
                </a:r>
              </a:p>
              <a:p>
                <a:r>
                  <a:rPr lang="en-US" sz="1200" dirty="0"/>
                  <a:t>(4 Nephi 1:17)</a:t>
                </a:r>
              </a:p>
            </p:txBody>
          </p:sp>
          <p:sp>
            <p:nvSpPr>
              <p:cNvPr id="47" name="TextBox 46"/>
              <p:cNvSpPr txBox="1"/>
              <p:nvPr/>
            </p:nvSpPr>
            <p:spPr>
              <a:xfrm>
                <a:off x="2286000" y="3581400"/>
                <a:ext cx="609600" cy="276999"/>
              </a:xfrm>
              <a:prstGeom prst="rect">
                <a:avLst/>
              </a:prstGeom>
              <a:noFill/>
            </p:spPr>
            <p:txBody>
              <a:bodyPr wrap="square" rtlCol="0">
                <a:spAutoFit/>
              </a:bodyPr>
              <a:lstStyle/>
              <a:p>
                <a:r>
                  <a:rPr lang="en-US" sz="1200" b="1" dirty="0"/>
                  <a:t>AD 34</a:t>
                </a:r>
              </a:p>
            </p:txBody>
          </p:sp>
          <p:sp>
            <p:nvSpPr>
              <p:cNvPr id="48" name="TextBox 47"/>
              <p:cNvSpPr txBox="1"/>
              <p:nvPr/>
            </p:nvSpPr>
            <p:spPr>
              <a:xfrm>
                <a:off x="3581400" y="2514600"/>
                <a:ext cx="2667000" cy="276999"/>
              </a:xfrm>
              <a:prstGeom prst="rect">
                <a:avLst/>
              </a:prstGeom>
              <a:noFill/>
            </p:spPr>
            <p:txBody>
              <a:bodyPr wrap="square" rtlCol="0">
                <a:spAutoFit/>
              </a:bodyPr>
              <a:lstStyle/>
              <a:p>
                <a:pPr algn="r"/>
                <a:r>
                  <a:rPr lang="en-US" sz="1200" dirty="0"/>
                  <a:t>Great wickedness begins again</a:t>
                </a:r>
              </a:p>
            </p:txBody>
          </p:sp>
          <p:sp>
            <p:nvSpPr>
              <p:cNvPr id="49" name="TextBox 48"/>
              <p:cNvSpPr txBox="1"/>
              <p:nvPr/>
            </p:nvSpPr>
            <p:spPr>
              <a:xfrm>
                <a:off x="6705600" y="1981200"/>
                <a:ext cx="2438400" cy="646331"/>
              </a:xfrm>
              <a:prstGeom prst="rect">
                <a:avLst/>
              </a:prstGeom>
              <a:noFill/>
            </p:spPr>
            <p:txBody>
              <a:bodyPr wrap="square" rtlCol="0">
                <a:spAutoFit/>
              </a:bodyPr>
              <a:lstStyle/>
              <a:p>
                <a:r>
                  <a:rPr lang="en-US" sz="1200" dirty="0"/>
                  <a:t>   The Lamanites today are descendants of the people who lived after the appearance of Christ</a:t>
                </a:r>
              </a:p>
            </p:txBody>
          </p:sp>
          <p:sp>
            <p:nvSpPr>
              <p:cNvPr id="50" name="TextBox 49"/>
              <p:cNvSpPr txBox="1"/>
              <p:nvPr/>
            </p:nvSpPr>
            <p:spPr>
              <a:xfrm>
                <a:off x="7162800" y="1447800"/>
                <a:ext cx="1371600" cy="369332"/>
              </a:xfrm>
              <a:prstGeom prst="rect">
                <a:avLst/>
              </a:prstGeom>
              <a:noFill/>
            </p:spPr>
            <p:txBody>
              <a:bodyPr wrap="square" rtlCol="0">
                <a:spAutoFit/>
              </a:bodyPr>
              <a:lstStyle/>
              <a:p>
                <a:r>
                  <a:rPr lang="en-US" dirty="0"/>
                  <a:t>Lamanites</a:t>
                </a:r>
              </a:p>
            </p:txBody>
          </p:sp>
          <p:sp>
            <p:nvSpPr>
              <p:cNvPr id="51" name="TextBox 50"/>
              <p:cNvSpPr txBox="1"/>
              <p:nvPr/>
            </p:nvSpPr>
            <p:spPr>
              <a:xfrm>
                <a:off x="6858000" y="3200400"/>
                <a:ext cx="1371600" cy="369332"/>
              </a:xfrm>
              <a:prstGeom prst="rect">
                <a:avLst/>
              </a:prstGeom>
              <a:noFill/>
            </p:spPr>
            <p:txBody>
              <a:bodyPr wrap="square" rtlCol="0">
                <a:spAutoFit/>
              </a:bodyPr>
              <a:lstStyle/>
              <a:p>
                <a:r>
                  <a:rPr lang="en-US" dirty="0"/>
                  <a:t>Nephites</a:t>
                </a:r>
              </a:p>
            </p:txBody>
          </p:sp>
          <p:sp>
            <p:nvSpPr>
              <p:cNvPr id="52" name="TextBox 51"/>
              <p:cNvSpPr txBox="1"/>
              <p:nvPr/>
            </p:nvSpPr>
            <p:spPr>
              <a:xfrm>
                <a:off x="8001000" y="2971800"/>
                <a:ext cx="1219200" cy="646331"/>
              </a:xfrm>
              <a:prstGeom prst="rect">
                <a:avLst/>
              </a:prstGeom>
              <a:noFill/>
            </p:spPr>
            <p:txBody>
              <a:bodyPr wrap="square" rtlCol="0">
                <a:spAutoFit/>
              </a:bodyPr>
              <a:lstStyle/>
              <a:p>
                <a:r>
                  <a:rPr lang="en-US" sz="1200" dirty="0"/>
                  <a:t>Destroyed in approximately AD 400</a:t>
                </a:r>
              </a:p>
            </p:txBody>
          </p:sp>
          <p:sp>
            <p:nvSpPr>
              <p:cNvPr id="53" name="TextBox 52"/>
              <p:cNvSpPr txBox="1"/>
              <p:nvPr/>
            </p:nvSpPr>
            <p:spPr>
              <a:xfrm>
                <a:off x="6019800" y="4114800"/>
                <a:ext cx="990600" cy="276999"/>
              </a:xfrm>
              <a:prstGeom prst="rect">
                <a:avLst/>
              </a:prstGeom>
              <a:noFill/>
            </p:spPr>
            <p:txBody>
              <a:bodyPr wrap="square" rtlCol="0">
                <a:spAutoFit/>
              </a:bodyPr>
              <a:lstStyle/>
              <a:p>
                <a:r>
                  <a:rPr lang="en-US" sz="1200" b="1" dirty="0"/>
                  <a:t>AD 201</a:t>
                </a:r>
              </a:p>
            </p:txBody>
          </p:sp>
          <p:sp>
            <p:nvSpPr>
              <p:cNvPr id="54" name="TextBox 53"/>
              <p:cNvSpPr txBox="1"/>
              <p:nvPr/>
            </p:nvSpPr>
            <p:spPr>
              <a:xfrm>
                <a:off x="7620000" y="3810000"/>
                <a:ext cx="990600" cy="276999"/>
              </a:xfrm>
              <a:prstGeom prst="rect">
                <a:avLst/>
              </a:prstGeom>
              <a:noFill/>
            </p:spPr>
            <p:txBody>
              <a:bodyPr wrap="square" rtlCol="0">
                <a:spAutoFit/>
              </a:bodyPr>
              <a:lstStyle/>
              <a:p>
                <a:r>
                  <a:rPr lang="en-US" sz="1200" b="1" dirty="0"/>
                  <a:t>AD 400</a:t>
                </a:r>
              </a:p>
            </p:txBody>
          </p:sp>
          <p:cxnSp>
            <p:nvCxnSpPr>
              <p:cNvPr id="55" name="Straight Connector 54"/>
              <p:cNvCxnSpPr/>
              <p:nvPr/>
            </p:nvCxnSpPr>
            <p:spPr>
              <a:xfrm>
                <a:off x="914400" y="1905000"/>
                <a:ext cx="26894" cy="1582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09600" y="3505200"/>
                <a:ext cx="914400" cy="276999"/>
              </a:xfrm>
              <a:prstGeom prst="rect">
                <a:avLst/>
              </a:prstGeom>
              <a:noFill/>
            </p:spPr>
            <p:txBody>
              <a:bodyPr wrap="square" rtlCol="0">
                <a:spAutoFit/>
              </a:bodyPr>
              <a:lstStyle/>
              <a:p>
                <a:r>
                  <a:rPr lang="en-US" sz="1200" b="1" dirty="0"/>
                  <a:t>BC 600</a:t>
                </a:r>
              </a:p>
            </p:txBody>
          </p:sp>
        </p:grpSp>
        <p:sp>
          <p:nvSpPr>
            <p:cNvPr id="2" name="Rectangle 1">
              <a:extLst>
                <a:ext uri="{FF2B5EF4-FFF2-40B4-BE49-F238E27FC236}">
                  <a16:creationId xmlns:a16="http://schemas.microsoft.com/office/drawing/2014/main" id="{876632A2-24B8-43EC-BBE4-17EC5A413906}"/>
                </a:ext>
              </a:extLst>
            </p:cNvPr>
            <p:cNvSpPr/>
            <p:nvPr/>
          </p:nvSpPr>
          <p:spPr>
            <a:xfrm>
              <a:off x="1288473" y="235527"/>
              <a:ext cx="9725891" cy="33112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53811A2E-B8B0-4CA6-BFD8-C5D6292476A1}"/>
              </a:ext>
            </a:extLst>
          </p:cNvPr>
          <p:cNvGrpSpPr/>
          <p:nvPr/>
        </p:nvGrpSpPr>
        <p:grpSpPr>
          <a:xfrm>
            <a:off x="1115291" y="3311829"/>
            <a:ext cx="9725891" cy="3311237"/>
            <a:chOff x="1288473" y="235527"/>
            <a:chExt cx="9725891" cy="3311237"/>
          </a:xfrm>
        </p:grpSpPr>
        <p:grpSp>
          <p:nvGrpSpPr>
            <p:cNvPr id="88" name="Group 87">
              <a:extLst>
                <a:ext uri="{FF2B5EF4-FFF2-40B4-BE49-F238E27FC236}">
                  <a16:creationId xmlns:a16="http://schemas.microsoft.com/office/drawing/2014/main" id="{91A277B5-53FF-4420-979A-9785AEDF8937}"/>
                </a:ext>
              </a:extLst>
            </p:cNvPr>
            <p:cNvGrpSpPr/>
            <p:nvPr/>
          </p:nvGrpSpPr>
          <p:grpSpPr>
            <a:xfrm>
              <a:off x="1620982" y="485001"/>
              <a:ext cx="9220200" cy="2943999"/>
              <a:chOff x="0" y="1447800"/>
              <a:chExt cx="9220200" cy="2943999"/>
            </a:xfrm>
          </p:grpSpPr>
          <p:cxnSp>
            <p:nvCxnSpPr>
              <p:cNvPr id="90" name="Straight Connector 89">
                <a:extLst>
                  <a:ext uri="{FF2B5EF4-FFF2-40B4-BE49-F238E27FC236}">
                    <a16:creationId xmlns:a16="http://schemas.microsoft.com/office/drawing/2014/main" id="{E13159FA-6FE2-4E4D-A814-DFFA3B36505B}"/>
                  </a:ext>
                </a:extLst>
              </p:cNvPr>
              <p:cNvCxnSpPr/>
              <p:nvPr/>
            </p:nvCxnSpPr>
            <p:spPr>
              <a:xfrm>
                <a:off x="0" y="2514600"/>
                <a:ext cx="9144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D9F331F3-E3E9-475F-B06B-21D5336B4E35}"/>
                  </a:ext>
                </a:extLst>
              </p:cNvPr>
              <p:cNvGrpSpPr/>
              <p:nvPr/>
            </p:nvGrpSpPr>
            <p:grpSpPr>
              <a:xfrm>
                <a:off x="883023" y="1837764"/>
                <a:ext cx="748554" cy="1349190"/>
                <a:chOff x="883023" y="1837764"/>
                <a:chExt cx="748554" cy="1349190"/>
              </a:xfrm>
            </p:grpSpPr>
            <p:cxnSp>
              <p:nvCxnSpPr>
                <p:cNvPr id="120" name="Straight Connector 119">
                  <a:extLst>
                    <a:ext uri="{FF2B5EF4-FFF2-40B4-BE49-F238E27FC236}">
                      <a16:creationId xmlns:a16="http://schemas.microsoft.com/office/drawing/2014/main" id="{831CFAA0-A588-421F-A657-9974147652CE}"/>
                    </a:ext>
                  </a:extLst>
                </p:cNvPr>
                <p:cNvCxnSpPr/>
                <p:nvPr/>
              </p:nvCxnSpPr>
              <p:spPr>
                <a:xfrm flipV="1">
                  <a:off x="883024" y="1837764"/>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F1ECCD4-C171-4300-A675-A69407868F83}"/>
                    </a:ext>
                  </a:extLst>
                </p:cNvPr>
                <p:cNvCxnSpPr/>
                <p:nvPr/>
              </p:nvCxnSpPr>
              <p:spPr>
                <a:xfrm flipH="1" flipV="1">
                  <a:off x="883023" y="2501152"/>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5F4156D0-9681-4E69-BEB0-07D2D1AE3A92}"/>
                  </a:ext>
                </a:extLst>
              </p:cNvPr>
              <p:cNvGrpSpPr/>
              <p:nvPr/>
            </p:nvGrpSpPr>
            <p:grpSpPr>
              <a:xfrm>
                <a:off x="1869141" y="1846728"/>
                <a:ext cx="748554" cy="1349190"/>
                <a:chOff x="1035423" y="1990164"/>
                <a:chExt cx="748554" cy="1349190"/>
              </a:xfrm>
            </p:grpSpPr>
            <p:cxnSp>
              <p:nvCxnSpPr>
                <p:cNvPr id="118" name="Straight Connector 117">
                  <a:extLst>
                    <a:ext uri="{FF2B5EF4-FFF2-40B4-BE49-F238E27FC236}">
                      <a16:creationId xmlns:a16="http://schemas.microsoft.com/office/drawing/2014/main" id="{3F177CFA-3330-48C6-8CB2-546E68A0EA16}"/>
                    </a:ext>
                  </a:extLst>
                </p:cNvPr>
                <p:cNvCxnSpPr/>
                <p:nvPr/>
              </p:nvCxnSpPr>
              <p:spPr>
                <a:xfrm flipH="1" flipV="1">
                  <a:off x="1035424" y="1990164"/>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7AABC9A-90A5-433E-8277-2E55B001E6C3}"/>
                    </a:ext>
                  </a:extLst>
                </p:cNvPr>
                <p:cNvCxnSpPr/>
                <p:nvPr/>
              </p:nvCxnSpPr>
              <p:spPr>
                <a:xfrm flipV="1">
                  <a:off x="1035423" y="2653552"/>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3277B353-9007-463D-A259-3FFAA0747B67}"/>
                  </a:ext>
                </a:extLst>
              </p:cNvPr>
              <p:cNvCxnSpPr/>
              <p:nvPr/>
            </p:nvCxnSpPr>
            <p:spPr>
              <a:xfrm>
                <a:off x="2514600" y="2514600"/>
                <a:ext cx="3810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566FDA63-FB09-4788-9A0D-553CDAF05C44}"/>
                  </a:ext>
                </a:extLst>
              </p:cNvPr>
              <p:cNvGrpSpPr/>
              <p:nvPr/>
            </p:nvGrpSpPr>
            <p:grpSpPr>
              <a:xfrm>
                <a:off x="6257364" y="1846729"/>
                <a:ext cx="748554" cy="1349190"/>
                <a:chOff x="883023" y="1837764"/>
                <a:chExt cx="748554" cy="1349190"/>
              </a:xfrm>
            </p:grpSpPr>
            <p:cxnSp>
              <p:nvCxnSpPr>
                <p:cNvPr id="116" name="Straight Connector 115">
                  <a:extLst>
                    <a:ext uri="{FF2B5EF4-FFF2-40B4-BE49-F238E27FC236}">
                      <a16:creationId xmlns:a16="http://schemas.microsoft.com/office/drawing/2014/main" id="{35FB44D5-E9E1-4B76-8F18-B1EE019C96C4}"/>
                    </a:ext>
                  </a:extLst>
                </p:cNvPr>
                <p:cNvCxnSpPr/>
                <p:nvPr/>
              </p:nvCxnSpPr>
              <p:spPr>
                <a:xfrm flipV="1">
                  <a:off x="883024" y="1837764"/>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B5F899A-FA60-4566-9240-94B7FDCB3028}"/>
                    </a:ext>
                  </a:extLst>
                </p:cNvPr>
                <p:cNvCxnSpPr/>
                <p:nvPr/>
              </p:nvCxnSpPr>
              <p:spPr>
                <a:xfrm flipH="1" flipV="1">
                  <a:off x="883023" y="2501152"/>
                  <a:ext cx="748553" cy="68580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63ECF533-7080-4921-95F4-E730F39D08A6}"/>
                  </a:ext>
                </a:extLst>
              </p:cNvPr>
              <p:cNvCxnSpPr/>
              <p:nvPr/>
            </p:nvCxnSpPr>
            <p:spPr>
              <a:xfrm>
                <a:off x="6979024" y="3173506"/>
                <a:ext cx="9906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8E1251A-8987-4138-B307-144E088DA79A}"/>
                  </a:ext>
                </a:extLst>
              </p:cNvPr>
              <p:cNvCxnSpPr/>
              <p:nvPr/>
            </p:nvCxnSpPr>
            <p:spPr>
              <a:xfrm flipV="1">
                <a:off x="6956612" y="1855694"/>
                <a:ext cx="2196353" cy="896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BABAF95-3955-4CB4-850B-FD6C6A089325}"/>
                  </a:ext>
                </a:extLst>
              </p:cNvPr>
              <p:cNvCxnSpPr/>
              <p:nvPr/>
            </p:nvCxnSpPr>
            <p:spPr>
              <a:xfrm>
                <a:off x="2590800" y="1524000"/>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9C0DBE2-B96C-441D-B92C-7EC5B8EEE53C}"/>
                  </a:ext>
                </a:extLst>
              </p:cNvPr>
              <p:cNvCxnSpPr/>
              <p:nvPr/>
            </p:nvCxnSpPr>
            <p:spPr>
              <a:xfrm>
                <a:off x="6248400" y="2514600"/>
                <a:ext cx="26894" cy="1582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8C6E51F-2EE2-4A21-9420-8585DA13A509}"/>
                  </a:ext>
                </a:extLst>
              </p:cNvPr>
              <p:cNvCxnSpPr/>
              <p:nvPr/>
            </p:nvCxnSpPr>
            <p:spPr>
              <a:xfrm flipH="1">
                <a:off x="7951694" y="2743200"/>
                <a:ext cx="13448" cy="10847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8E9A3AB9-D8C9-42BB-882C-ECB91D98C332}"/>
                  </a:ext>
                </a:extLst>
              </p:cNvPr>
              <p:cNvSpPr txBox="1"/>
              <p:nvPr/>
            </p:nvSpPr>
            <p:spPr>
              <a:xfrm>
                <a:off x="0" y="2209800"/>
                <a:ext cx="838200" cy="369332"/>
              </a:xfrm>
              <a:prstGeom prst="rect">
                <a:avLst/>
              </a:prstGeom>
              <a:noFill/>
            </p:spPr>
            <p:txBody>
              <a:bodyPr wrap="square" rtlCol="0">
                <a:spAutoFit/>
              </a:bodyPr>
              <a:lstStyle/>
              <a:p>
                <a:r>
                  <a:rPr lang="en-US" dirty="0"/>
                  <a:t>Lehi</a:t>
                </a:r>
              </a:p>
            </p:txBody>
          </p:sp>
          <p:sp>
            <p:nvSpPr>
              <p:cNvPr id="101" name="TextBox 100">
                <a:extLst>
                  <a:ext uri="{FF2B5EF4-FFF2-40B4-BE49-F238E27FC236}">
                    <a16:creationId xmlns:a16="http://schemas.microsoft.com/office/drawing/2014/main" id="{7A530959-9662-4DB5-9DE6-A4A8011A95C1}"/>
                  </a:ext>
                </a:extLst>
              </p:cNvPr>
              <p:cNvSpPr txBox="1"/>
              <p:nvPr/>
            </p:nvSpPr>
            <p:spPr>
              <a:xfrm>
                <a:off x="0" y="2590800"/>
                <a:ext cx="838200" cy="646331"/>
              </a:xfrm>
              <a:prstGeom prst="rect">
                <a:avLst/>
              </a:prstGeom>
              <a:noFill/>
            </p:spPr>
            <p:txBody>
              <a:bodyPr wrap="square" rtlCol="0">
                <a:spAutoFit/>
              </a:bodyPr>
              <a:lstStyle/>
              <a:p>
                <a:r>
                  <a:rPr lang="en-US" sz="1200" dirty="0"/>
                  <a:t>Of the House of Israel</a:t>
                </a:r>
              </a:p>
            </p:txBody>
          </p:sp>
          <p:sp>
            <p:nvSpPr>
              <p:cNvPr id="102" name="TextBox 101">
                <a:extLst>
                  <a:ext uri="{FF2B5EF4-FFF2-40B4-BE49-F238E27FC236}">
                    <a16:creationId xmlns:a16="http://schemas.microsoft.com/office/drawing/2014/main" id="{DD7090F9-FB9C-478A-826E-B402310B6826}"/>
                  </a:ext>
                </a:extLst>
              </p:cNvPr>
              <p:cNvSpPr txBox="1"/>
              <p:nvPr/>
            </p:nvSpPr>
            <p:spPr>
              <a:xfrm>
                <a:off x="1295400" y="1447800"/>
                <a:ext cx="1219200" cy="369332"/>
              </a:xfrm>
              <a:prstGeom prst="rect">
                <a:avLst/>
              </a:prstGeom>
              <a:noFill/>
            </p:spPr>
            <p:txBody>
              <a:bodyPr wrap="square" rtlCol="0">
                <a:spAutoFit/>
              </a:bodyPr>
              <a:lstStyle/>
              <a:p>
                <a:r>
                  <a:rPr lang="en-US" dirty="0"/>
                  <a:t>Lamanites</a:t>
                </a:r>
              </a:p>
            </p:txBody>
          </p:sp>
          <p:sp>
            <p:nvSpPr>
              <p:cNvPr id="103" name="TextBox 102">
                <a:extLst>
                  <a:ext uri="{FF2B5EF4-FFF2-40B4-BE49-F238E27FC236}">
                    <a16:creationId xmlns:a16="http://schemas.microsoft.com/office/drawing/2014/main" id="{3254361F-C06C-42A4-B92C-AB386780AA9F}"/>
                  </a:ext>
                </a:extLst>
              </p:cNvPr>
              <p:cNvSpPr txBox="1"/>
              <p:nvPr/>
            </p:nvSpPr>
            <p:spPr>
              <a:xfrm>
                <a:off x="1295400" y="3200400"/>
                <a:ext cx="1371600" cy="369332"/>
              </a:xfrm>
              <a:prstGeom prst="rect">
                <a:avLst/>
              </a:prstGeom>
              <a:noFill/>
            </p:spPr>
            <p:txBody>
              <a:bodyPr wrap="square" rtlCol="0">
                <a:spAutoFit/>
              </a:bodyPr>
              <a:lstStyle/>
              <a:p>
                <a:r>
                  <a:rPr lang="en-US" dirty="0"/>
                  <a:t>Nephites</a:t>
                </a:r>
              </a:p>
            </p:txBody>
          </p:sp>
          <p:sp>
            <p:nvSpPr>
              <p:cNvPr id="104" name="TextBox 103">
                <a:extLst>
                  <a:ext uri="{FF2B5EF4-FFF2-40B4-BE49-F238E27FC236}">
                    <a16:creationId xmlns:a16="http://schemas.microsoft.com/office/drawing/2014/main" id="{B0DD5EC1-5321-4F4F-8BFB-CCF981FDEF98}"/>
                  </a:ext>
                </a:extLst>
              </p:cNvPr>
              <p:cNvSpPr txBox="1"/>
              <p:nvPr/>
            </p:nvSpPr>
            <p:spPr>
              <a:xfrm>
                <a:off x="2590800" y="1676400"/>
                <a:ext cx="2667000" cy="276999"/>
              </a:xfrm>
              <a:prstGeom prst="rect">
                <a:avLst/>
              </a:prstGeom>
              <a:noFill/>
            </p:spPr>
            <p:txBody>
              <a:bodyPr wrap="square" rtlCol="0">
                <a:spAutoFit/>
              </a:bodyPr>
              <a:lstStyle/>
              <a:p>
                <a:r>
                  <a:rPr lang="en-US" sz="1200" dirty="0"/>
                  <a:t>The Lord visited the American continent</a:t>
                </a:r>
              </a:p>
            </p:txBody>
          </p:sp>
          <p:sp>
            <p:nvSpPr>
              <p:cNvPr id="105" name="TextBox 104">
                <a:extLst>
                  <a:ext uri="{FF2B5EF4-FFF2-40B4-BE49-F238E27FC236}">
                    <a16:creationId xmlns:a16="http://schemas.microsoft.com/office/drawing/2014/main" id="{F8DEC5B4-05F9-4377-BD01-7CF4A1BD258F}"/>
                  </a:ext>
                </a:extLst>
              </p:cNvPr>
              <p:cNvSpPr txBox="1"/>
              <p:nvPr/>
            </p:nvSpPr>
            <p:spPr>
              <a:xfrm>
                <a:off x="2590800" y="2971800"/>
                <a:ext cx="2667000" cy="646331"/>
              </a:xfrm>
              <a:prstGeom prst="rect">
                <a:avLst/>
              </a:prstGeom>
              <a:noFill/>
            </p:spPr>
            <p:txBody>
              <a:bodyPr wrap="square" rtlCol="0">
                <a:spAutoFit/>
              </a:bodyPr>
              <a:lstStyle/>
              <a:p>
                <a:r>
                  <a:rPr lang="en-US" sz="1200" dirty="0"/>
                  <a:t>No Lamanites or Nephites; all were called children of Christ</a:t>
                </a:r>
              </a:p>
              <a:p>
                <a:r>
                  <a:rPr lang="en-US" sz="1200" dirty="0"/>
                  <a:t>(4 Nephi 1:17)</a:t>
                </a:r>
              </a:p>
            </p:txBody>
          </p:sp>
          <p:sp>
            <p:nvSpPr>
              <p:cNvPr id="106" name="TextBox 105">
                <a:extLst>
                  <a:ext uri="{FF2B5EF4-FFF2-40B4-BE49-F238E27FC236}">
                    <a16:creationId xmlns:a16="http://schemas.microsoft.com/office/drawing/2014/main" id="{B298E0E5-EDA0-4C28-932E-FA17A1E32499}"/>
                  </a:ext>
                </a:extLst>
              </p:cNvPr>
              <p:cNvSpPr txBox="1"/>
              <p:nvPr/>
            </p:nvSpPr>
            <p:spPr>
              <a:xfrm>
                <a:off x="2286000" y="3581400"/>
                <a:ext cx="609600" cy="276999"/>
              </a:xfrm>
              <a:prstGeom prst="rect">
                <a:avLst/>
              </a:prstGeom>
              <a:noFill/>
            </p:spPr>
            <p:txBody>
              <a:bodyPr wrap="square" rtlCol="0">
                <a:spAutoFit/>
              </a:bodyPr>
              <a:lstStyle/>
              <a:p>
                <a:r>
                  <a:rPr lang="en-US" sz="1200" b="1" dirty="0"/>
                  <a:t>AD 34</a:t>
                </a:r>
              </a:p>
            </p:txBody>
          </p:sp>
          <p:sp>
            <p:nvSpPr>
              <p:cNvPr id="107" name="TextBox 106">
                <a:extLst>
                  <a:ext uri="{FF2B5EF4-FFF2-40B4-BE49-F238E27FC236}">
                    <a16:creationId xmlns:a16="http://schemas.microsoft.com/office/drawing/2014/main" id="{7D347C6D-04B8-4C2B-A253-29A52AB4C4E3}"/>
                  </a:ext>
                </a:extLst>
              </p:cNvPr>
              <p:cNvSpPr txBox="1"/>
              <p:nvPr/>
            </p:nvSpPr>
            <p:spPr>
              <a:xfrm>
                <a:off x="3581400" y="2514600"/>
                <a:ext cx="2667000" cy="276999"/>
              </a:xfrm>
              <a:prstGeom prst="rect">
                <a:avLst/>
              </a:prstGeom>
              <a:noFill/>
            </p:spPr>
            <p:txBody>
              <a:bodyPr wrap="square" rtlCol="0">
                <a:spAutoFit/>
              </a:bodyPr>
              <a:lstStyle/>
              <a:p>
                <a:pPr algn="r"/>
                <a:r>
                  <a:rPr lang="en-US" sz="1200" dirty="0"/>
                  <a:t>Great wickedness begins again</a:t>
                </a:r>
              </a:p>
            </p:txBody>
          </p:sp>
          <p:sp>
            <p:nvSpPr>
              <p:cNvPr id="108" name="TextBox 107">
                <a:extLst>
                  <a:ext uri="{FF2B5EF4-FFF2-40B4-BE49-F238E27FC236}">
                    <a16:creationId xmlns:a16="http://schemas.microsoft.com/office/drawing/2014/main" id="{295C0FEB-BB7B-4CE9-BD6B-A46351838525}"/>
                  </a:ext>
                </a:extLst>
              </p:cNvPr>
              <p:cNvSpPr txBox="1"/>
              <p:nvPr/>
            </p:nvSpPr>
            <p:spPr>
              <a:xfrm>
                <a:off x="6705600" y="1981200"/>
                <a:ext cx="2438400" cy="646331"/>
              </a:xfrm>
              <a:prstGeom prst="rect">
                <a:avLst/>
              </a:prstGeom>
              <a:noFill/>
            </p:spPr>
            <p:txBody>
              <a:bodyPr wrap="square" rtlCol="0">
                <a:spAutoFit/>
              </a:bodyPr>
              <a:lstStyle/>
              <a:p>
                <a:r>
                  <a:rPr lang="en-US" sz="1200" dirty="0"/>
                  <a:t>   The Lamanites today are descendants of the people who lived after the appearance of Christ</a:t>
                </a:r>
              </a:p>
            </p:txBody>
          </p:sp>
          <p:sp>
            <p:nvSpPr>
              <p:cNvPr id="109" name="TextBox 108">
                <a:extLst>
                  <a:ext uri="{FF2B5EF4-FFF2-40B4-BE49-F238E27FC236}">
                    <a16:creationId xmlns:a16="http://schemas.microsoft.com/office/drawing/2014/main" id="{523BD005-4353-4E66-A823-F19E303150F8}"/>
                  </a:ext>
                </a:extLst>
              </p:cNvPr>
              <p:cNvSpPr txBox="1"/>
              <p:nvPr/>
            </p:nvSpPr>
            <p:spPr>
              <a:xfrm>
                <a:off x="7162800" y="1447800"/>
                <a:ext cx="1371600" cy="369332"/>
              </a:xfrm>
              <a:prstGeom prst="rect">
                <a:avLst/>
              </a:prstGeom>
              <a:noFill/>
            </p:spPr>
            <p:txBody>
              <a:bodyPr wrap="square" rtlCol="0">
                <a:spAutoFit/>
              </a:bodyPr>
              <a:lstStyle/>
              <a:p>
                <a:r>
                  <a:rPr lang="en-US" dirty="0"/>
                  <a:t>Lamanites</a:t>
                </a:r>
              </a:p>
            </p:txBody>
          </p:sp>
          <p:sp>
            <p:nvSpPr>
              <p:cNvPr id="110" name="TextBox 109">
                <a:extLst>
                  <a:ext uri="{FF2B5EF4-FFF2-40B4-BE49-F238E27FC236}">
                    <a16:creationId xmlns:a16="http://schemas.microsoft.com/office/drawing/2014/main" id="{B9D34853-1CD6-4EDC-B226-7AE912345745}"/>
                  </a:ext>
                </a:extLst>
              </p:cNvPr>
              <p:cNvSpPr txBox="1"/>
              <p:nvPr/>
            </p:nvSpPr>
            <p:spPr>
              <a:xfrm>
                <a:off x="6858000" y="3200400"/>
                <a:ext cx="1371600" cy="369332"/>
              </a:xfrm>
              <a:prstGeom prst="rect">
                <a:avLst/>
              </a:prstGeom>
              <a:noFill/>
            </p:spPr>
            <p:txBody>
              <a:bodyPr wrap="square" rtlCol="0">
                <a:spAutoFit/>
              </a:bodyPr>
              <a:lstStyle/>
              <a:p>
                <a:r>
                  <a:rPr lang="en-US" dirty="0"/>
                  <a:t>Nephites</a:t>
                </a:r>
              </a:p>
            </p:txBody>
          </p:sp>
          <p:sp>
            <p:nvSpPr>
              <p:cNvPr id="111" name="TextBox 110">
                <a:extLst>
                  <a:ext uri="{FF2B5EF4-FFF2-40B4-BE49-F238E27FC236}">
                    <a16:creationId xmlns:a16="http://schemas.microsoft.com/office/drawing/2014/main" id="{284D9A36-CE05-489E-9734-5F423CF332DF}"/>
                  </a:ext>
                </a:extLst>
              </p:cNvPr>
              <p:cNvSpPr txBox="1"/>
              <p:nvPr/>
            </p:nvSpPr>
            <p:spPr>
              <a:xfrm>
                <a:off x="8001000" y="2971800"/>
                <a:ext cx="1219200" cy="646331"/>
              </a:xfrm>
              <a:prstGeom prst="rect">
                <a:avLst/>
              </a:prstGeom>
              <a:noFill/>
            </p:spPr>
            <p:txBody>
              <a:bodyPr wrap="square" rtlCol="0">
                <a:spAutoFit/>
              </a:bodyPr>
              <a:lstStyle/>
              <a:p>
                <a:r>
                  <a:rPr lang="en-US" sz="1200" dirty="0"/>
                  <a:t>Destroyed in approximately AD 400</a:t>
                </a:r>
              </a:p>
            </p:txBody>
          </p:sp>
          <p:sp>
            <p:nvSpPr>
              <p:cNvPr id="112" name="TextBox 111">
                <a:extLst>
                  <a:ext uri="{FF2B5EF4-FFF2-40B4-BE49-F238E27FC236}">
                    <a16:creationId xmlns:a16="http://schemas.microsoft.com/office/drawing/2014/main" id="{CFBD1560-6DB3-406E-95EB-10034498C85A}"/>
                  </a:ext>
                </a:extLst>
              </p:cNvPr>
              <p:cNvSpPr txBox="1"/>
              <p:nvPr/>
            </p:nvSpPr>
            <p:spPr>
              <a:xfrm>
                <a:off x="6019800" y="4114800"/>
                <a:ext cx="990600" cy="276999"/>
              </a:xfrm>
              <a:prstGeom prst="rect">
                <a:avLst/>
              </a:prstGeom>
              <a:noFill/>
            </p:spPr>
            <p:txBody>
              <a:bodyPr wrap="square" rtlCol="0">
                <a:spAutoFit/>
              </a:bodyPr>
              <a:lstStyle/>
              <a:p>
                <a:r>
                  <a:rPr lang="en-US" sz="1200" b="1" dirty="0"/>
                  <a:t>AD 201</a:t>
                </a:r>
              </a:p>
            </p:txBody>
          </p:sp>
          <p:sp>
            <p:nvSpPr>
              <p:cNvPr id="113" name="TextBox 112">
                <a:extLst>
                  <a:ext uri="{FF2B5EF4-FFF2-40B4-BE49-F238E27FC236}">
                    <a16:creationId xmlns:a16="http://schemas.microsoft.com/office/drawing/2014/main" id="{B0BBA4A5-E8D8-4AA5-9AB9-DBF4EE6EF3D2}"/>
                  </a:ext>
                </a:extLst>
              </p:cNvPr>
              <p:cNvSpPr txBox="1"/>
              <p:nvPr/>
            </p:nvSpPr>
            <p:spPr>
              <a:xfrm>
                <a:off x="7620000" y="3810000"/>
                <a:ext cx="990600" cy="276999"/>
              </a:xfrm>
              <a:prstGeom prst="rect">
                <a:avLst/>
              </a:prstGeom>
              <a:noFill/>
            </p:spPr>
            <p:txBody>
              <a:bodyPr wrap="square" rtlCol="0">
                <a:spAutoFit/>
              </a:bodyPr>
              <a:lstStyle/>
              <a:p>
                <a:r>
                  <a:rPr lang="en-US" sz="1200" b="1" dirty="0"/>
                  <a:t>AD 400</a:t>
                </a:r>
              </a:p>
            </p:txBody>
          </p:sp>
          <p:cxnSp>
            <p:nvCxnSpPr>
              <p:cNvPr id="114" name="Straight Connector 113">
                <a:extLst>
                  <a:ext uri="{FF2B5EF4-FFF2-40B4-BE49-F238E27FC236}">
                    <a16:creationId xmlns:a16="http://schemas.microsoft.com/office/drawing/2014/main" id="{3DB77139-DD6D-461A-9364-7B610624889D}"/>
                  </a:ext>
                </a:extLst>
              </p:cNvPr>
              <p:cNvCxnSpPr/>
              <p:nvPr/>
            </p:nvCxnSpPr>
            <p:spPr>
              <a:xfrm>
                <a:off x="914400" y="1905000"/>
                <a:ext cx="26894" cy="1582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75A01EF1-40FA-449B-9C7E-5B131232A64D}"/>
                  </a:ext>
                </a:extLst>
              </p:cNvPr>
              <p:cNvSpPr txBox="1"/>
              <p:nvPr/>
            </p:nvSpPr>
            <p:spPr>
              <a:xfrm>
                <a:off x="609600" y="3505200"/>
                <a:ext cx="914400" cy="276999"/>
              </a:xfrm>
              <a:prstGeom prst="rect">
                <a:avLst/>
              </a:prstGeom>
              <a:noFill/>
            </p:spPr>
            <p:txBody>
              <a:bodyPr wrap="square" rtlCol="0">
                <a:spAutoFit/>
              </a:bodyPr>
              <a:lstStyle/>
              <a:p>
                <a:r>
                  <a:rPr lang="en-US" sz="1200" b="1" dirty="0"/>
                  <a:t>BC 600</a:t>
                </a:r>
              </a:p>
            </p:txBody>
          </p:sp>
        </p:grpSp>
        <p:sp>
          <p:nvSpPr>
            <p:cNvPr id="89" name="Rectangle 88">
              <a:extLst>
                <a:ext uri="{FF2B5EF4-FFF2-40B4-BE49-F238E27FC236}">
                  <a16:creationId xmlns:a16="http://schemas.microsoft.com/office/drawing/2014/main" id="{8881B02F-D222-44E7-B526-9B7AAC88B8A7}"/>
                </a:ext>
              </a:extLst>
            </p:cNvPr>
            <p:cNvSpPr/>
            <p:nvPr/>
          </p:nvSpPr>
          <p:spPr>
            <a:xfrm>
              <a:off x="1288473" y="235527"/>
              <a:ext cx="9725891" cy="33112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0712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3B3B52-E107-484F-807C-5669413817A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1E45AD5-7508-56EC-AF62-B390BF6A798E}"/>
              </a:ext>
            </a:extLst>
          </p:cNvPr>
          <p:cNvSpPr txBox="1"/>
          <p:nvPr/>
        </p:nvSpPr>
        <p:spPr>
          <a:xfrm>
            <a:off x="1524000" y="1062182"/>
            <a:ext cx="9144000" cy="1323439"/>
          </a:xfrm>
          <a:prstGeom prst="rect">
            <a:avLst/>
          </a:prstGeom>
          <a:noFill/>
        </p:spPr>
        <p:txBody>
          <a:bodyPr wrap="square" rtlCol="0">
            <a:spAutoFit/>
          </a:bodyPr>
          <a:lstStyle/>
          <a:p>
            <a:pPr algn="ctr"/>
            <a:r>
              <a:rPr lang="en-US" sz="4000" dirty="0">
                <a:solidFill>
                  <a:schemeClr val="bg1"/>
                </a:solidFill>
                <a:latin typeface="Lucida Calligraphy" pitchFamily="66" charset="0"/>
              </a:rPr>
              <a:t>Witness to Miracles of God</a:t>
            </a:r>
          </a:p>
          <a:p>
            <a:pPr algn="ctr"/>
            <a:r>
              <a:rPr lang="en-US" sz="4000" dirty="0">
                <a:solidFill>
                  <a:schemeClr val="bg1"/>
                </a:solidFill>
                <a:latin typeface="Lucida Calligraphy" pitchFamily="66" charset="0"/>
              </a:rPr>
              <a:t>Mormon 9</a:t>
            </a:r>
          </a:p>
        </p:txBody>
      </p:sp>
      <p:grpSp>
        <p:nvGrpSpPr>
          <p:cNvPr id="4" name="Group 3">
            <a:extLst>
              <a:ext uri="{FF2B5EF4-FFF2-40B4-BE49-F238E27FC236}">
                <a16:creationId xmlns:a16="http://schemas.microsoft.com/office/drawing/2014/main" id="{3509EDD1-023A-ECEA-D400-93A55731D753}"/>
              </a:ext>
            </a:extLst>
          </p:cNvPr>
          <p:cNvGrpSpPr/>
          <p:nvPr/>
        </p:nvGrpSpPr>
        <p:grpSpPr>
          <a:xfrm>
            <a:off x="2724670" y="2264039"/>
            <a:ext cx="1650524" cy="3872381"/>
            <a:chOff x="1600200" y="4114800"/>
            <a:chExt cx="1981200" cy="4648200"/>
          </a:xfrm>
        </p:grpSpPr>
        <p:grpSp>
          <p:nvGrpSpPr>
            <p:cNvPr id="5" name="Group 285">
              <a:extLst>
                <a:ext uri="{FF2B5EF4-FFF2-40B4-BE49-F238E27FC236}">
                  <a16:creationId xmlns:a16="http://schemas.microsoft.com/office/drawing/2014/main" id="{45792E65-8C07-DD59-2D36-32A23A2680B4}"/>
                </a:ext>
              </a:extLst>
            </p:cNvPr>
            <p:cNvGrpSpPr/>
            <p:nvPr/>
          </p:nvGrpSpPr>
          <p:grpSpPr>
            <a:xfrm rot="17194410">
              <a:off x="2602773" y="8085383"/>
              <a:ext cx="509454" cy="722914"/>
              <a:chOff x="4934260" y="5008578"/>
              <a:chExt cx="373811" cy="553131"/>
            </a:xfrm>
          </p:grpSpPr>
          <p:sp>
            <p:nvSpPr>
              <p:cNvPr id="28" name="Oval 27">
                <a:extLst>
                  <a:ext uri="{FF2B5EF4-FFF2-40B4-BE49-F238E27FC236}">
                    <a16:creationId xmlns:a16="http://schemas.microsoft.com/office/drawing/2014/main" id="{3256E8D2-BDB1-B3CB-0DAC-F3CA375BCDA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F20268E-34AB-11D1-B416-02A8E0DF6F68}"/>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84">
              <a:extLst>
                <a:ext uri="{FF2B5EF4-FFF2-40B4-BE49-F238E27FC236}">
                  <a16:creationId xmlns:a16="http://schemas.microsoft.com/office/drawing/2014/main" id="{189E4110-32F0-1322-9C18-A22578D973C8}"/>
                </a:ext>
              </a:extLst>
            </p:cNvPr>
            <p:cNvGrpSpPr/>
            <p:nvPr/>
          </p:nvGrpSpPr>
          <p:grpSpPr>
            <a:xfrm>
              <a:off x="2057400" y="8077200"/>
              <a:ext cx="533400" cy="685800"/>
              <a:chOff x="4934260" y="5008578"/>
              <a:chExt cx="373811" cy="553131"/>
            </a:xfrm>
          </p:grpSpPr>
          <p:sp>
            <p:nvSpPr>
              <p:cNvPr id="26" name="Oval 25">
                <a:extLst>
                  <a:ext uri="{FF2B5EF4-FFF2-40B4-BE49-F238E27FC236}">
                    <a16:creationId xmlns:a16="http://schemas.microsoft.com/office/drawing/2014/main" id="{2EA27F7C-D23B-7C7E-6D2E-1E17F7398E88}"/>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3389140-72CA-F67C-8D36-6D10259EF8CE}"/>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1">
              <a:extLst>
                <a:ext uri="{FF2B5EF4-FFF2-40B4-BE49-F238E27FC236}">
                  <a16:creationId xmlns:a16="http://schemas.microsoft.com/office/drawing/2014/main" id="{04E62349-5373-096E-E646-F58916699AB2}"/>
                </a:ext>
              </a:extLst>
            </p:cNvPr>
            <p:cNvGrpSpPr/>
            <p:nvPr/>
          </p:nvGrpSpPr>
          <p:grpSpPr>
            <a:xfrm>
              <a:off x="1600200" y="5638800"/>
              <a:ext cx="1981200" cy="2743200"/>
              <a:chOff x="4419600" y="2060454"/>
              <a:chExt cx="3045502" cy="4187946"/>
            </a:xfrm>
          </p:grpSpPr>
          <p:sp>
            <p:nvSpPr>
              <p:cNvPr id="17" name="Oval 16">
                <a:extLst>
                  <a:ext uri="{FF2B5EF4-FFF2-40B4-BE49-F238E27FC236}">
                    <a16:creationId xmlns:a16="http://schemas.microsoft.com/office/drawing/2014/main" id="{440E027D-8DA0-CE03-4A68-14F6045FB4B2}"/>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13D6512-87E2-9A9E-E122-85AE1CDFC2B7}"/>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D372F579-8258-6D39-9D48-3BA23F92C76F}"/>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DFA393E5-1BA7-088E-BC29-690D13A7E114}"/>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apezoid 20">
                <a:extLst>
                  <a:ext uri="{FF2B5EF4-FFF2-40B4-BE49-F238E27FC236}">
                    <a16:creationId xmlns:a16="http://schemas.microsoft.com/office/drawing/2014/main" id="{009A975D-465E-24EE-3BAE-B787542E07D7}"/>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DD70BFFA-6490-6A06-559B-F3E459136109}"/>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FA8DB63-1C7D-AB18-80F2-4BF5CCF619B5}"/>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8DA2AAAE-B0DA-93F6-2D2A-2901A74267C4}"/>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40B23DA3-306F-62C7-BD8D-C615FBA69B93}"/>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6">
              <a:extLst>
                <a:ext uri="{FF2B5EF4-FFF2-40B4-BE49-F238E27FC236}">
                  <a16:creationId xmlns:a16="http://schemas.microsoft.com/office/drawing/2014/main" id="{C109CAFF-565B-ACAA-D88E-BBBC7C6D4E84}"/>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
              <a:extLst>
                <a:ext uri="{FF2B5EF4-FFF2-40B4-BE49-F238E27FC236}">
                  <a16:creationId xmlns:a16="http://schemas.microsoft.com/office/drawing/2014/main" id="{03580915-2D63-763E-ABC2-6B048D10F752}"/>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8">
              <a:extLst>
                <a:ext uri="{FF2B5EF4-FFF2-40B4-BE49-F238E27FC236}">
                  <a16:creationId xmlns:a16="http://schemas.microsoft.com/office/drawing/2014/main" id="{63396D0C-570E-4140-263E-DF3FB9500C73}"/>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9">
              <a:extLst>
                <a:ext uri="{FF2B5EF4-FFF2-40B4-BE49-F238E27FC236}">
                  <a16:creationId xmlns:a16="http://schemas.microsoft.com/office/drawing/2014/main" id="{512E05C1-DA94-8B9E-FE3B-C49EBE17969B}"/>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B2001D4-0592-6074-2B53-13E9F0696060}"/>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F5F397-CA5A-BC17-EB72-FD46B47D59BD}"/>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2">
              <a:extLst>
                <a:ext uri="{FF2B5EF4-FFF2-40B4-BE49-F238E27FC236}">
                  <a16:creationId xmlns:a16="http://schemas.microsoft.com/office/drawing/2014/main" id="{5A83C7F5-B303-EC7E-C441-06126BC33FFF}"/>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3">
              <a:extLst>
                <a:ext uri="{FF2B5EF4-FFF2-40B4-BE49-F238E27FC236}">
                  <a16:creationId xmlns:a16="http://schemas.microsoft.com/office/drawing/2014/main" id="{C1F5D9DC-71D2-C36A-1D73-E85655DC60F0}"/>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BD4FB5C9-0804-8686-8E33-F189E0B92209}"/>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6388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BFC1BE-0435-4A48-8B3A-AE1F3DE8C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0" y="-3466"/>
            <a:ext cx="12265890" cy="6896006"/>
          </a:xfrm>
          <a:prstGeom prst="rect">
            <a:avLst/>
          </a:prstGeom>
        </p:spPr>
      </p:pic>
      <p:sp>
        <p:nvSpPr>
          <p:cNvPr id="4" name="TextBox 3"/>
          <p:cNvSpPr txBox="1"/>
          <p:nvPr/>
        </p:nvSpPr>
        <p:spPr>
          <a:xfrm>
            <a:off x="1524000" y="0"/>
            <a:ext cx="9296400" cy="1107996"/>
          </a:xfrm>
          <a:prstGeom prst="rect">
            <a:avLst/>
          </a:prstGeom>
          <a:noFill/>
        </p:spPr>
        <p:txBody>
          <a:bodyPr wrap="square" rtlCol="0">
            <a:spAutoFit/>
          </a:bodyPr>
          <a:lstStyle/>
          <a:p>
            <a:pPr algn="ctr"/>
            <a:r>
              <a:rPr lang="en-US" sz="6600" dirty="0">
                <a:solidFill>
                  <a:schemeClr val="bg1"/>
                </a:solidFill>
                <a:latin typeface="Algerian" pitchFamily="82" charset="0"/>
              </a:rPr>
              <a:t>230,000</a:t>
            </a:r>
          </a:p>
        </p:txBody>
      </p:sp>
      <p:sp>
        <p:nvSpPr>
          <p:cNvPr id="5" name="Rectangle 4"/>
          <p:cNvSpPr/>
          <p:nvPr/>
        </p:nvSpPr>
        <p:spPr>
          <a:xfrm>
            <a:off x="2434166" y="1018310"/>
            <a:ext cx="7476067" cy="1938992"/>
          </a:xfrm>
          <a:prstGeom prst="rect">
            <a:avLst/>
          </a:prstGeom>
        </p:spPr>
        <p:txBody>
          <a:bodyPr wrap="square">
            <a:spAutoFit/>
          </a:bodyPr>
          <a:lstStyle/>
          <a:p>
            <a:pPr algn="ctr"/>
            <a:r>
              <a:rPr lang="en-US" sz="4000" dirty="0">
                <a:solidFill>
                  <a:schemeClr val="bg1"/>
                </a:solidFill>
              </a:rPr>
              <a:t>The number of Nephite soldiers who died in the final battle, recorded in Mormon 6</a:t>
            </a:r>
          </a:p>
        </p:txBody>
      </p:sp>
      <p:sp>
        <p:nvSpPr>
          <p:cNvPr id="8" name="Rectangle 7"/>
          <p:cNvSpPr/>
          <p:nvPr/>
        </p:nvSpPr>
        <p:spPr>
          <a:xfrm>
            <a:off x="2332385" y="3623329"/>
            <a:ext cx="3276600" cy="2862322"/>
          </a:xfrm>
          <a:prstGeom prst="rect">
            <a:avLst/>
          </a:prstGeom>
        </p:spPr>
        <p:txBody>
          <a:bodyPr wrap="square">
            <a:spAutoFit/>
          </a:bodyPr>
          <a:lstStyle/>
          <a:p>
            <a:pPr fontAlgn="base"/>
            <a:r>
              <a:rPr lang="en-US" dirty="0">
                <a:solidFill>
                  <a:schemeClr val="bg1"/>
                </a:solidFill>
              </a:rPr>
              <a:t>“Don’t you think the Lord has given us these things that we might know and we might prepare ourselves through humility, through repentance, through faith, that we might escape from these dreadful conditions that are portrayed by these ancient prophets?”</a:t>
            </a:r>
          </a:p>
          <a:p>
            <a:pPr fontAlgn="base"/>
            <a:r>
              <a:rPr lang="en-US" dirty="0">
                <a:solidFill>
                  <a:schemeClr val="bg1"/>
                </a:solidFill>
              </a:rPr>
              <a:t>Elder Joseph Fielding Smith</a:t>
            </a:r>
          </a:p>
        </p:txBody>
      </p:sp>
      <p:pic>
        <p:nvPicPr>
          <p:cNvPr id="6" name="Picture 5">
            <a:extLst>
              <a:ext uri="{FF2B5EF4-FFF2-40B4-BE49-F238E27FC236}">
                <a16:creationId xmlns:a16="http://schemas.microsoft.com/office/drawing/2014/main" id="{D3F043CB-ED56-4F89-9887-D77ED97B1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871" y="4233585"/>
            <a:ext cx="1136538" cy="1471613"/>
          </a:xfrm>
          <a:prstGeom prst="rect">
            <a:avLst/>
          </a:prstGeom>
        </p:spPr>
      </p:pic>
      <p:pic>
        <p:nvPicPr>
          <p:cNvPr id="66" name="Picture 65">
            <a:extLst>
              <a:ext uri="{FF2B5EF4-FFF2-40B4-BE49-F238E27FC236}">
                <a16:creationId xmlns:a16="http://schemas.microsoft.com/office/drawing/2014/main" id="{2611B115-EB39-4383-9E61-997BCBE9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679" y="3443931"/>
            <a:ext cx="5428093" cy="3050919"/>
          </a:xfrm>
          <a:prstGeom prst="rect">
            <a:avLst/>
          </a:prstGeom>
        </p:spPr>
      </p:pic>
    </p:spTree>
    <p:extLst>
      <p:ext uri="{BB962C8B-B14F-4D97-AF65-F5344CB8AC3E}">
        <p14:creationId xmlns:p14="http://schemas.microsoft.com/office/powerpoint/2010/main" val="357524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3B3B52-E107-484F-807C-5669413817A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TextBox 30">
            <a:extLst>
              <a:ext uri="{FF2B5EF4-FFF2-40B4-BE49-F238E27FC236}">
                <a16:creationId xmlns:a16="http://schemas.microsoft.com/office/drawing/2014/main" id="{72F025B2-4A8E-1212-E066-3141D82C3683}"/>
              </a:ext>
            </a:extLst>
          </p:cNvPr>
          <p:cNvSpPr txBox="1"/>
          <p:nvPr/>
        </p:nvSpPr>
        <p:spPr>
          <a:xfrm>
            <a:off x="5664495" y="4117625"/>
            <a:ext cx="6097772" cy="2308324"/>
          </a:xfrm>
          <a:prstGeom prst="rect">
            <a:avLst/>
          </a:prstGeom>
          <a:noFill/>
        </p:spPr>
        <p:txBody>
          <a:bodyPr wrap="square">
            <a:spAutoFit/>
          </a:bodyPr>
          <a:lstStyle/>
          <a:p>
            <a:r>
              <a:rPr lang="en-US" sz="2400" b="1" i="1" dirty="0">
                <a:solidFill>
                  <a:srgbClr val="FFFF00"/>
                </a:solidFill>
                <a:effectLst/>
              </a:rPr>
              <a:t>O then ye unbelieving, turn ye unto the Lord; cry mightily unto the Father in the name of Jesus, that perhaps ye may be found spotless, pure, fair, and white, having been cleansed by the blood of the Lamb, at that great and last day.</a:t>
            </a:r>
            <a:endParaRPr lang="en-US" sz="2400" b="1" i="1" dirty="0">
              <a:solidFill>
                <a:srgbClr val="FFFF00"/>
              </a:solidFill>
            </a:endParaRPr>
          </a:p>
        </p:txBody>
      </p:sp>
      <p:sp>
        <p:nvSpPr>
          <p:cNvPr id="32" name="TextBox 31">
            <a:extLst>
              <a:ext uri="{FF2B5EF4-FFF2-40B4-BE49-F238E27FC236}">
                <a16:creationId xmlns:a16="http://schemas.microsoft.com/office/drawing/2014/main" id="{6D2AABDB-09B5-F841-F7C4-F3E97D4FCF20}"/>
              </a:ext>
            </a:extLst>
          </p:cNvPr>
          <p:cNvSpPr txBox="1"/>
          <p:nvPr/>
        </p:nvSpPr>
        <p:spPr>
          <a:xfrm>
            <a:off x="1524000" y="267528"/>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Turn To the Lord</a:t>
            </a:r>
          </a:p>
        </p:txBody>
      </p:sp>
      <p:sp>
        <p:nvSpPr>
          <p:cNvPr id="33" name="TextBox 32">
            <a:extLst>
              <a:ext uri="{FF2B5EF4-FFF2-40B4-BE49-F238E27FC236}">
                <a16:creationId xmlns:a16="http://schemas.microsoft.com/office/drawing/2014/main" id="{2E7C3691-6DA8-09A1-2693-08FD9D68E928}"/>
              </a:ext>
            </a:extLst>
          </p:cNvPr>
          <p:cNvSpPr txBox="1"/>
          <p:nvPr/>
        </p:nvSpPr>
        <p:spPr>
          <a:xfrm>
            <a:off x="138953" y="6425949"/>
            <a:ext cx="2438400" cy="381000"/>
          </a:xfrm>
          <a:prstGeom prst="rect">
            <a:avLst/>
          </a:prstGeom>
          <a:noFill/>
        </p:spPr>
        <p:txBody>
          <a:bodyPr wrap="square" rtlCol="0">
            <a:spAutoFit/>
          </a:bodyPr>
          <a:lstStyle/>
          <a:p>
            <a:r>
              <a:rPr lang="en-US" dirty="0">
                <a:solidFill>
                  <a:schemeClr val="bg1"/>
                </a:solidFill>
              </a:rPr>
              <a:t>Mormon 9:6</a:t>
            </a:r>
          </a:p>
        </p:txBody>
      </p:sp>
      <p:pic>
        <p:nvPicPr>
          <p:cNvPr id="35" name="Picture 34">
            <a:extLst>
              <a:ext uri="{FF2B5EF4-FFF2-40B4-BE49-F238E27FC236}">
                <a16:creationId xmlns:a16="http://schemas.microsoft.com/office/drawing/2014/main" id="{01000768-2C1B-EFE4-1705-5F882F4648A5}"/>
              </a:ext>
            </a:extLst>
          </p:cNvPr>
          <p:cNvPicPr>
            <a:picLocks noChangeAspect="1"/>
          </p:cNvPicPr>
          <p:nvPr/>
        </p:nvPicPr>
        <p:blipFill>
          <a:blip r:embed="rId4"/>
          <a:stretch>
            <a:fillRect/>
          </a:stretch>
        </p:blipFill>
        <p:spPr>
          <a:xfrm>
            <a:off x="425638" y="1290520"/>
            <a:ext cx="4706007" cy="2410161"/>
          </a:xfrm>
          <a:prstGeom prst="rect">
            <a:avLst/>
          </a:prstGeom>
        </p:spPr>
      </p:pic>
      <p:sp>
        <p:nvSpPr>
          <p:cNvPr id="37" name="TextBox 36">
            <a:extLst>
              <a:ext uri="{FF2B5EF4-FFF2-40B4-BE49-F238E27FC236}">
                <a16:creationId xmlns:a16="http://schemas.microsoft.com/office/drawing/2014/main" id="{443860FB-EA33-9709-B8AA-ABAD5E78F565}"/>
              </a:ext>
            </a:extLst>
          </p:cNvPr>
          <p:cNvSpPr txBox="1"/>
          <p:nvPr/>
        </p:nvSpPr>
        <p:spPr>
          <a:xfrm>
            <a:off x="5664495" y="1540599"/>
            <a:ext cx="4706008" cy="1477328"/>
          </a:xfrm>
          <a:prstGeom prst="rect">
            <a:avLst/>
          </a:prstGeom>
          <a:noFill/>
        </p:spPr>
        <p:txBody>
          <a:bodyPr wrap="square">
            <a:spAutoFit/>
          </a:bodyPr>
          <a:lstStyle/>
          <a:p>
            <a:r>
              <a:rPr lang="en-US" b="0" i="0" dirty="0">
                <a:solidFill>
                  <a:schemeClr val="bg1"/>
                </a:solidFill>
                <a:effectLst/>
              </a:rPr>
              <a:t>Moroni experienced </a:t>
            </a:r>
            <a:r>
              <a:rPr lang="en-US" dirty="0">
                <a:solidFill>
                  <a:schemeClr val="bg1"/>
                </a:solidFill>
              </a:rPr>
              <a:t>what it would be like to live today</a:t>
            </a:r>
            <a:r>
              <a:rPr lang="en-US" b="0" i="0" dirty="0">
                <a:solidFill>
                  <a:schemeClr val="bg1"/>
                </a:solidFill>
                <a:effectLst/>
              </a:rPr>
              <a:t>; the Lord showed him our day. </a:t>
            </a:r>
          </a:p>
          <a:p>
            <a:endParaRPr lang="en-US" dirty="0">
              <a:solidFill>
                <a:schemeClr val="bg1"/>
              </a:solidFill>
            </a:endParaRPr>
          </a:p>
          <a:p>
            <a:r>
              <a:rPr lang="en-US" b="0" i="0" dirty="0">
                <a:solidFill>
                  <a:schemeClr val="bg1"/>
                </a:solidFill>
                <a:effectLst/>
              </a:rPr>
              <a:t>Moroni described sins and attitudes that would be prevalent in the last days.</a:t>
            </a:r>
            <a:endParaRPr lang="en-US" dirty="0">
              <a:solidFill>
                <a:schemeClr val="bg1"/>
              </a:solidFill>
            </a:endParaRPr>
          </a:p>
        </p:txBody>
      </p:sp>
    </p:spTree>
    <p:extLst>
      <p:ext uri="{BB962C8B-B14F-4D97-AF65-F5344CB8AC3E}">
        <p14:creationId xmlns:p14="http://schemas.microsoft.com/office/powerpoint/2010/main" val="340469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CDE25-7F8F-4A0F-8E74-A7288AF8A72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38953" y="6425949"/>
            <a:ext cx="2438400" cy="381000"/>
          </a:xfrm>
          <a:prstGeom prst="rect">
            <a:avLst/>
          </a:prstGeom>
          <a:noFill/>
        </p:spPr>
        <p:txBody>
          <a:bodyPr wrap="square" rtlCol="0">
            <a:spAutoFit/>
          </a:bodyPr>
          <a:lstStyle/>
          <a:p>
            <a:r>
              <a:rPr lang="en-US" dirty="0">
                <a:solidFill>
                  <a:schemeClr val="bg1"/>
                </a:solidFill>
              </a:rPr>
              <a:t>Mormon 9:1-6</a:t>
            </a:r>
          </a:p>
        </p:txBody>
      </p:sp>
      <p:sp>
        <p:nvSpPr>
          <p:cNvPr id="5" name="Rectangle 4"/>
          <p:cNvSpPr/>
          <p:nvPr/>
        </p:nvSpPr>
        <p:spPr>
          <a:xfrm>
            <a:off x="2128567" y="997544"/>
            <a:ext cx="9024986" cy="2308324"/>
          </a:xfrm>
          <a:prstGeom prst="rect">
            <a:avLst/>
          </a:prstGeom>
        </p:spPr>
        <p:txBody>
          <a:bodyPr wrap="square">
            <a:spAutoFit/>
          </a:bodyPr>
          <a:lstStyle/>
          <a:p>
            <a:pPr fontAlgn="base"/>
            <a:r>
              <a:rPr lang="en-US" dirty="0">
                <a:solidFill>
                  <a:schemeClr val="bg1"/>
                </a:solidFill>
              </a:rPr>
              <a:t>“There can be no salvation without repentance. A man cannot enter into the kingdom of God in his sins. It would be a very inconsistent thing for a man to come into the presence of the Father and to dwell in God’s presence in his sins. …</a:t>
            </a:r>
          </a:p>
          <a:p>
            <a:pPr fontAlgn="base"/>
            <a:r>
              <a:rPr lang="en-US" dirty="0">
                <a:solidFill>
                  <a:schemeClr val="bg1"/>
                </a:solidFill>
              </a:rPr>
              <a:t>“I think there are a great many people upon the earth, many of them perhaps in the Church—at least some in the Church—who have an idea they can go through this life doing as they please, violating the commandments of the Lord and yet eventually they are going to come into his presence. They think they are going to repent, perhaps in the spirit world.</a:t>
            </a:r>
          </a:p>
          <a:p>
            <a:pPr fontAlgn="base"/>
            <a:endParaRPr lang="en-US" dirty="0">
              <a:solidFill>
                <a:schemeClr val="bg1"/>
              </a:solidFill>
            </a:endParaRPr>
          </a:p>
        </p:txBody>
      </p:sp>
      <p:sp>
        <p:nvSpPr>
          <p:cNvPr id="7" name="Rectangle 6"/>
          <p:cNvSpPr/>
          <p:nvPr/>
        </p:nvSpPr>
        <p:spPr>
          <a:xfrm>
            <a:off x="702577" y="3448837"/>
            <a:ext cx="4572000" cy="2585323"/>
          </a:xfrm>
          <a:prstGeom prst="rect">
            <a:avLst/>
          </a:prstGeom>
        </p:spPr>
        <p:txBody>
          <a:bodyPr>
            <a:spAutoFit/>
          </a:bodyPr>
          <a:lstStyle/>
          <a:p>
            <a:pPr fontAlgn="base"/>
            <a:r>
              <a:rPr lang="en-US" dirty="0">
                <a:solidFill>
                  <a:schemeClr val="bg1"/>
                </a:solidFill>
              </a:rPr>
              <a:t>“They ought to read these words of Moroni [quoting Mormon 9:3–5].</a:t>
            </a:r>
          </a:p>
          <a:p>
            <a:pPr fontAlgn="base"/>
            <a:r>
              <a:rPr lang="en-US" dirty="0">
                <a:solidFill>
                  <a:schemeClr val="bg1"/>
                </a:solidFill>
              </a:rPr>
              <a:t>“Do you think that a man whose life has been filled with corruption, who has been rebellious against God, who has not had the spirit of repentance, would be happy or comfortable should he be permitted to come into the presence of God?” </a:t>
            </a:r>
          </a:p>
          <a:p>
            <a:pPr fontAlgn="base"/>
            <a:r>
              <a:rPr lang="en-US" sz="1200" dirty="0">
                <a:solidFill>
                  <a:schemeClr val="bg1"/>
                </a:solidFill>
              </a:rPr>
              <a:t>Joseph Fielding Smith</a:t>
            </a:r>
          </a:p>
        </p:txBody>
      </p:sp>
      <p:pic>
        <p:nvPicPr>
          <p:cNvPr id="9" name="Picture 8">
            <a:extLst>
              <a:ext uri="{FF2B5EF4-FFF2-40B4-BE49-F238E27FC236}">
                <a16:creationId xmlns:a16="http://schemas.microsoft.com/office/drawing/2014/main" id="{B49B965E-48BA-483A-B562-118A5CE7D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828" y="3311331"/>
            <a:ext cx="3375311" cy="3229913"/>
          </a:xfrm>
          <a:prstGeom prst="rect">
            <a:avLst/>
          </a:prstGeom>
        </p:spPr>
      </p:pic>
      <p:grpSp>
        <p:nvGrpSpPr>
          <p:cNvPr id="10" name="Group 3">
            <a:extLst>
              <a:ext uri="{FF2B5EF4-FFF2-40B4-BE49-F238E27FC236}">
                <a16:creationId xmlns:a16="http://schemas.microsoft.com/office/drawing/2014/main" id="{D2A46221-FB67-4D85-9248-24CB94A7B146}"/>
              </a:ext>
            </a:extLst>
          </p:cNvPr>
          <p:cNvGrpSpPr/>
          <p:nvPr/>
        </p:nvGrpSpPr>
        <p:grpSpPr>
          <a:xfrm>
            <a:off x="9220200" y="3301598"/>
            <a:ext cx="2438400" cy="3503453"/>
            <a:chOff x="71718" y="1120588"/>
            <a:chExt cx="3070535" cy="5820275"/>
          </a:xfrm>
        </p:grpSpPr>
        <p:grpSp>
          <p:nvGrpSpPr>
            <p:cNvPr id="11" name="Group 13">
              <a:extLst>
                <a:ext uri="{FF2B5EF4-FFF2-40B4-BE49-F238E27FC236}">
                  <a16:creationId xmlns:a16="http://schemas.microsoft.com/office/drawing/2014/main" id="{9867A6F8-A6F6-468C-BF74-14B7537A5AEB}"/>
                </a:ext>
              </a:extLst>
            </p:cNvPr>
            <p:cNvGrpSpPr/>
            <p:nvPr/>
          </p:nvGrpSpPr>
          <p:grpSpPr>
            <a:xfrm>
              <a:off x="71718" y="1120588"/>
              <a:ext cx="3048000" cy="4572000"/>
              <a:chOff x="838200" y="1066800"/>
              <a:chExt cx="2438400" cy="3352800"/>
            </a:xfrm>
          </p:grpSpPr>
          <p:sp>
            <p:nvSpPr>
              <p:cNvPr id="13" name="Rounded Rectangle 61">
                <a:extLst>
                  <a:ext uri="{FF2B5EF4-FFF2-40B4-BE49-F238E27FC236}">
                    <a16:creationId xmlns:a16="http://schemas.microsoft.com/office/drawing/2014/main" id="{EFB3309D-422C-4C6B-AD11-E797CD43608A}"/>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a:extLst>
                  <a:ext uri="{FF2B5EF4-FFF2-40B4-BE49-F238E27FC236}">
                    <a16:creationId xmlns:a16="http://schemas.microsoft.com/office/drawing/2014/main" id="{1040C0AE-9BBE-46B4-B27B-16CC1EC5E403}"/>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a:extLst>
                  <a:ext uri="{FF2B5EF4-FFF2-40B4-BE49-F238E27FC236}">
                    <a16:creationId xmlns:a16="http://schemas.microsoft.com/office/drawing/2014/main" id="{14272466-EBB0-4134-A9C8-A7E098DAB002}"/>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a:extLst>
                  <a:ext uri="{FF2B5EF4-FFF2-40B4-BE49-F238E27FC236}">
                    <a16:creationId xmlns:a16="http://schemas.microsoft.com/office/drawing/2014/main" id="{40DD3486-BBA2-4428-A270-DA43680B187E}"/>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a:extLst>
                  <a:ext uri="{FF2B5EF4-FFF2-40B4-BE49-F238E27FC236}">
                    <a16:creationId xmlns:a16="http://schemas.microsoft.com/office/drawing/2014/main" id="{9DEDF8A6-FF29-457F-B11A-2D9420248CB5}"/>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a:extLst>
                  <a:ext uri="{FF2B5EF4-FFF2-40B4-BE49-F238E27FC236}">
                    <a16:creationId xmlns:a16="http://schemas.microsoft.com/office/drawing/2014/main" id="{71297FBB-872A-48F5-851A-6E2F6102DA2B}"/>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a:extLst>
                  <a:ext uri="{FF2B5EF4-FFF2-40B4-BE49-F238E27FC236}">
                    <a16:creationId xmlns:a16="http://schemas.microsoft.com/office/drawing/2014/main" id="{9751EDB0-F94F-4664-ABC6-E6EEAE0CA194}"/>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a:extLst>
                  <a:ext uri="{FF2B5EF4-FFF2-40B4-BE49-F238E27FC236}">
                    <a16:creationId xmlns:a16="http://schemas.microsoft.com/office/drawing/2014/main" id="{BA64029A-742A-4E11-8F91-F967D2C52EF6}"/>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a:extLst>
                  <a:ext uri="{FF2B5EF4-FFF2-40B4-BE49-F238E27FC236}">
                    <a16:creationId xmlns:a16="http://schemas.microsoft.com/office/drawing/2014/main" id="{9585EA12-1861-44BA-91A8-0E4C4493B373}"/>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a:extLst>
                  <a:ext uri="{FF2B5EF4-FFF2-40B4-BE49-F238E27FC236}">
                    <a16:creationId xmlns:a16="http://schemas.microsoft.com/office/drawing/2014/main" id="{45A803B7-2F83-44B0-81B6-1E4EBEE82279}"/>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07D1D59-33E4-445E-A5F6-EDD9B8025404}"/>
                </a:ext>
              </a:extLst>
            </p:cNvPr>
            <p:cNvSpPr txBox="1"/>
            <p:nvPr/>
          </p:nvSpPr>
          <p:spPr>
            <a:xfrm>
              <a:off x="762598" y="1254182"/>
              <a:ext cx="2379655" cy="5686681"/>
            </a:xfrm>
            <a:prstGeom prst="rect">
              <a:avLst/>
            </a:prstGeom>
            <a:noFill/>
          </p:spPr>
          <p:txBody>
            <a:bodyPr wrap="square" rtlCol="0">
              <a:spAutoFit/>
            </a:bodyPr>
            <a:lstStyle/>
            <a:p>
              <a:pPr algn="ctr"/>
              <a:r>
                <a:rPr lang="en-US" b="1" dirty="0"/>
                <a:t>Those who turn from their unbelief to the Lord can be cleansed from their sins through the Atonement of Jesus Christ</a:t>
              </a:r>
              <a:endParaRPr lang="en-US" sz="1600" b="1" dirty="0">
                <a:solidFill>
                  <a:schemeClr val="bg2">
                    <a:lumMod val="25000"/>
                  </a:schemeClr>
                </a:solidFill>
                <a:latin typeface="Tempus Sans ITC" pitchFamily="82" charset="0"/>
              </a:endParaRPr>
            </a:p>
          </p:txBody>
        </p:sp>
      </p:grpSp>
      <p:sp>
        <p:nvSpPr>
          <p:cNvPr id="4" name="TextBox 3">
            <a:extLst>
              <a:ext uri="{FF2B5EF4-FFF2-40B4-BE49-F238E27FC236}">
                <a16:creationId xmlns:a16="http://schemas.microsoft.com/office/drawing/2014/main" id="{DB36D7F0-5BD7-489A-FC11-9871EA72C773}"/>
              </a:ext>
            </a:extLst>
          </p:cNvPr>
          <p:cNvSpPr txBox="1"/>
          <p:nvPr/>
        </p:nvSpPr>
        <p:spPr>
          <a:xfrm>
            <a:off x="1569724" y="190147"/>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Repentance</a:t>
            </a:r>
          </a:p>
        </p:txBody>
      </p:sp>
      <p:pic>
        <p:nvPicPr>
          <p:cNvPr id="25" name="Picture 24">
            <a:extLst>
              <a:ext uri="{FF2B5EF4-FFF2-40B4-BE49-F238E27FC236}">
                <a16:creationId xmlns:a16="http://schemas.microsoft.com/office/drawing/2014/main" id="{ABBD7E35-2CB4-F698-D768-70B74A54E6BA}"/>
              </a:ext>
            </a:extLst>
          </p:cNvPr>
          <p:cNvPicPr>
            <a:picLocks noChangeAspect="1"/>
          </p:cNvPicPr>
          <p:nvPr/>
        </p:nvPicPr>
        <p:blipFill>
          <a:blip r:embed="rId5"/>
          <a:stretch>
            <a:fillRect/>
          </a:stretch>
        </p:blipFill>
        <p:spPr>
          <a:xfrm>
            <a:off x="149624" y="226557"/>
            <a:ext cx="1491791" cy="2070772"/>
          </a:xfrm>
          <a:prstGeom prst="rect">
            <a:avLst/>
          </a:prstGeom>
        </p:spPr>
      </p:pic>
    </p:spTree>
    <p:extLst>
      <p:ext uri="{BB962C8B-B14F-4D97-AF65-F5344CB8AC3E}">
        <p14:creationId xmlns:p14="http://schemas.microsoft.com/office/powerpoint/2010/main" val="2411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BB93F8-53C7-4CD8-B89E-BAAB70014BE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 y="6383655"/>
            <a:ext cx="2438400" cy="381000"/>
          </a:xfrm>
          <a:prstGeom prst="rect">
            <a:avLst/>
          </a:prstGeom>
          <a:noFill/>
        </p:spPr>
        <p:txBody>
          <a:bodyPr wrap="square" rtlCol="0">
            <a:spAutoFit/>
          </a:bodyPr>
          <a:lstStyle/>
          <a:p>
            <a:r>
              <a:rPr lang="en-US" dirty="0">
                <a:solidFill>
                  <a:schemeClr val="bg1"/>
                </a:solidFill>
              </a:rPr>
              <a:t>Mormon 9:1-6</a:t>
            </a:r>
          </a:p>
        </p:txBody>
      </p:sp>
      <p:sp>
        <p:nvSpPr>
          <p:cNvPr id="5" name="Rectangle 4"/>
          <p:cNvSpPr/>
          <p:nvPr/>
        </p:nvSpPr>
        <p:spPr>
          <a:xfrm>
            <a:off x="5385064" y="5381587"/>
            <a:ext cx="4901936" cy="1200329"/>
          </a:xfrm>
          <a:prstGeom prst="rect">
            <a:avLst/>
          </a:prstGeom>
          <a:solidFill>
            <a:srgbClr val="FFFF99"/>
          </a:solidFill>
        </p:spPr>
        <p:txBody>
          <a:bodyPr wrap="square">
            <a:spAutoFit/>
          </a:bodyPr>
          <a:lstStyle/>
          <a:p>
            <a:pPr algn="ctr" fontAlgn="base"/>
            <a:r>
              <a:rPr lang="en-US" sz="2400" b="1" dirty="0">
                <a:solidFill>
                  <a:srgbClr val="FF0000"/>
                </a:solidFill>
                <a:effectLst/>
              </a:rPr>
              <a:t>Why do we need to repent of our sins today and not wait until the Judgment? </a:t>
            </a:r>
          </a:p>
        </p:txBody>
      </p:sp>
      <p:sp>
        <p:nvSpPr>
          <p:cNvPr id="8" name="Rectangle 7"/>
          <p:cNvSpPr/>
          <p:nvPr/>
        </p:nvSpPr>
        <p:spPr>
          <a:xfrm>
            <a:off x="349624" y="762000"/>
            <a:ext cx="6508376" cy="2585323"/>
          </a:xfrm>
          <a:prstGeom prst="rect">
            <a:avLst/>
          </a:prstGeom>
        </p:spPr>
        <p:txBody>
          <a:bodyPr wrap="square">
            <a:spAutoFit/>
          </a:bodyPr>
          <a:lstStyle/>
          <a:p>
            <a:pPr fontAlgn="base"/>
            <a:r>
              <a:rPr lang="en-US" dirty="0">
                <a:solidFill>
                  <a:schemeClr val="bg1"/>
                </a:solidFill>
              </a:rPr>
              <a:t>The day of your visitation = The day the Lord visits the earth (The Millennium)</a:t>
            </a:r>
          </a:p>
          <a:p>
            <a:pPr fontAlgn="base"/>
            <a:endParaRPr lang="en-US" dirty="0">
              <a:solidFill>
                <a:schemeClr val="bg1"/>
              </a:solidFill>
            </a:endParaRPr>
          </a:p>
          <a:p>
            <a:pPr fontAlgn="base"/>
            <a:r>
              <a:rPr lang="en-US" dirty="0">
                <a:solidFill>
                  <a:schemeClr val="bg1"/>
                </a:solidFill>
              </a:rPr>
              <a:t>The elements shall melt with fervent heat = The bodies of those who are in the </a:t>
            </a:r>
            <a:r>
              <a:rPr lang="en-US" dirty="0" err="1">
                <a:solidFill>
                  <a:schemeClr val="bg1"/>
                </a:solidFill>
              </a:rPr>
              <a:t>telestial</a:t>
            </a:r>
            <a:r>
              <a:rPr lang="en-US" dirty="0">
                <a:solidFill>
                  <a:schemeClr val="bg1"/>
                </a:solidFill>
              </a:rPr>
              <a:t> or lower status will be consumed in the fires of glory and their spirits sent immediately to hell in the spirit world…They will remain for a time until the second resurrection at the end of the Millennium. </a:t>
            </a:r>
          </a:p>
          <a:p>
            <a:pPr fontAlgn="base"/>
            <a:endParaRPr lang="en-US" dirty="0">
              <a:solidFill>
                <a:schemeClr val="bg1"/>
              </a:solidFill>
            </a:endParaRPr>
          </a:p>
        </p:txBody>
      </p:sp>
      <p:sp>
        <p:nvSpPr>
          <p:cNvPr id="9" name="TextBox 8"/>
          <p:cNvSpPr txBox="1"/>
          <p:nvPr/>
        </p:nvSpPr>
        <p:spPr>
          <a:xfrm>
            <a:off x="1447800" y="0"/>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Those Who Reject Christ</a:t>
            </a:r>
          </a:p>
        </p:txBody>
      </p:sp>
      <p:grpSp>
        <p:nvGrpSpPr>
          <p:cNvPr id="12" name="Group 11">
            <a:extLst>
              <a:ext uri="{FF2B5EF4-FFF2-40B4-BE49-F238E27FC236}">
                <a16:creationId xmlns:a16="http://schemas.microsoft.com/office/drawing/2014/main" id="{45B2A451-A388-44B1-A67C-4597ECEA0419}"/>
              </a:ext>
            </a:extLst>
          </p:cNvPr>
          <p:cNvGrpSpPr/>
          <p:nvPr/>
        </p:nvGrpSpPr>
        <p:grpSpPr>
          <a:xfrm>
            <a:off x="7005470" y="762000"/>
            <a:ext cx="4122625" cy="2437588"/>
            <a:chOff x="7005470" y="762000"/>
            <a:chExt cx="4122625" cy="2437588"/>
          </a:xfrm>
        </p:grpSpPr>
        <p:pic>
          <p:nvPicPr>
            <p:cNvPr id="6" name="Picture 5">
              <a:extLst>
                <a:ext uri="{FF2B5EF4-FFF2-40B4-BE49-F238E27FC236}">
                  <a16:creationId xmlns:a16="http://schemas.microsoft.com/office/drawing/2014/main" id="{0A092332-E888-4604-9905-F7C7D8CCB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9105" y="762000"/>
              <a:ext cx="4018990" cy="2250319"/>
            </a:xfrm>
            <a:prstGeom prst="rect">
              <a:avLst/>
            </a:prstGeom>
          </p:spPr>
        </p:pic>
        <p:sp>
          <p:nvSpPr>
            <p:cNvPr id="7" name="Rectangle 6">
              <a:extLst>
                <a:ext uri="{FF2B5EF4-FFF2-40B4-BE49-F238E27FC236}">
                  <a16:creationId xmlns:a16="http://schemas.microsoft.com/office/drawing/2014/main" id="{25240907-352C-4BE2-BEC2-12B9905873E4}"/>
                </a:ext>
              </a:extLst>
            </p:cNvPr>
            <p:cNvSpPr/>
            <p:nvPr/>
          </p:nvSpPr>
          <p:spPr>
            <a:xfrm>
              <a:off x="7005470" y="2953367"/>
              <a:ext cx="817853" cy="246221"/>
            </a:xfrm>
            <a:prstGeom prst="rect">
              <a:avLst/>
            </a:prstGeom>
          </p:spPr>
          <p:txBody>
            <a:bodyPr wrap="none">
              <a:spAutoFit/>
            </a:bodyPr>
            <a:lstStyle/>
            <a:p>
              <a:r>
                <a:rPr lang="en-US" sz="1000" dirty="0">
                  <a:solidFill>
                    <a:schemeClr val="bg1"/>
                  </a:solidFill>
                </a:rPr>
                <a:t>Ron </a:t>
              </a:r>
              <a:r>
                <a:rPr lang="en-US" sz="1000" dirty="0" err="1">
                  <a:solidFill>
                    <a:schemeClr val="bg1"/>
                  </a:solidFill>
                </a:rPr>
                <a:t>DiCiann</a:t>
              </a:r>
              <a:endParaRPr lang="en-US" sz="1000" dirty="0"/>
            </a:p>
          </p:txBody>
        </p:sp>
      </p:grpSp>
      <p:pic>
        <p:nvPicPr>
          <p:cNvPr id="1026" name="Picture 2" descr="Image result for fire gif">
            <a:extLst>
              <a:ext uri="{FF2B5EF4-FFF2-40B4-BE49-F238E27FC236}">
                <a16:creationId xmlns:a16="http://schemas.microsoft.com/office/drawing/2014/main" id="{75258464-DB58-4AF8-862D-F568FD5DD2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8120" y="3592519"/>
            <a:ext cx="2668758" cy="25355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28564AC-CA3B-470B-AE17-62EC0349B42E}"/>
              </a:ext>
            </a:extLst>
          </p:cNvPr>
          <p:cNvSpPr/>
          <p:nvPr/>
        </p:nvSpPr>
        <p:spPr>
          <a:xfrm>
            <a:off x="4217499" y="3569501"/>
            <a:ext cx="7272134" cy="1754326"/>
          </a:xfrm>
          <a:prstGeom prst="rect">
            <a:avLst/>
          </a:prstGeom>
        </p:spPr>
        <p:txBody>
          <a:bodyPr wrap="square">
            <a:spAutoFit/>
          </a:bodyPr>
          <a:lstStyle/>
          <a:p>
            <a:pPr fontAlgn="base"/>
            <a:r>
              <a:rPr lang="en-US" dirty="0">
                <a:solidFill>
                  <a:schemeClr val="bg1"/>
                </a:solidFill>
              </a:rPr>
              <a:t>Ye shall be brought to stand before the Lamb of God = Judgment Day</a:t>
            </a:r>
          </a:p>
          <a:p>
            <a:pPr fontAlgn="base"/>
            <a:endParaRPr lang="en-US" dirty="0">
              <a:solidFill>
                <a:schemeClr val="bg1"/>
              </a:solidFill>
            </a:endParaRPr>
          </a:p>
          <a:p>
            <a:pPr fontAlgn="base"/>
            <a:r>
              <a:rPr lang="en-US" dirty="0">
                <a:solidFill>
                  <a:schemeClr val="bg1"/>
                </a:solidFill>
              </a:rPr>
              <a:t>When your souls are racked with a consciousness of guilt = eternal torment, pains of hell, become extinct in body and soul (Alma 36:12-16)</a:t>
            </a:r>
          </a:p>
          <a:p>
            <a:pPr fontAlgn="base"/>
            <a:endParaRPr lang="en-US" dirty="0">
              <a:solidFill>
                <a:schemeClr val="bg1"/>
              </a:solidFill>
            </a:endParaRPr>
          </a:p>
          <a:p>
            <a:pPr fontAlgn="base"/>
            <a:r>
              <a:rPr lang="en-US" dirty="0">
                <a:solidFill>
                  <a:schemeClr val="bg1"/>
                </a:solidFill>
              </a:rPr>
              <a:t>A flame of unquenchable fire = inner torment</a:t>
            </a:r>
          </a:p>
        </p:txBody>
      </p:sp>
    </p:spTree>
    <p:extLst>
      <p:ext uri="{BB962C8B-B14F-4D97-AF65-F5344CB8AC3E}">
        <p14:creationId xmlns:p14="http://schemas.microsoft.com/office/powerpoint/2010/main" val="315920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CF7B69-44DA-471A-846E-F2BA619C2B0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28600" y="6417771"/>
            <a:ext cx="2438400" cy="381000"/>
          </a:xfrm>
          <a:prstGeom prst="rect">
            <a:avLst/>
          </a:prstGeom>
          <a:noFill/>
        </p:spPr>
        <p:txBody>
          <a:bodyPr wrap="square" rtlCol="0">
            <a:spAutoFit/>
          </a:bodyPr>
          <a:lstStyle/>
          <a:p>
            <a:r>
              <a:rPr lang="en-US" dirty="0">
                <a:solidFill>
                  <a:schemeClr val="bg1"/>
                </a:solidFill>
              </a:rPr>
              <a:t>Mormon 9:1-5</a:t>
            </a:r>
          </a:p>
        </p:txBody>
      </p:sp>
      <p:sp>
        <p:nvSpPr>
          <p:cNvPr id="8" name="Rectangle 7"/>
          <p:cNvSpPr/>
          <p:nvPr/>
        </p:nvSpPr>
        <p:spPr>
          <a:xfrm>
            <a:off x="1509292" y="1004301"/>
            <a:ext cx="5190985" cy="4062651"/>
          </a:xfrm>
          <a:prstGeom prst="rect">
            <a:avLst/>
          </a:prstGeom>
        </p:spPr>
        <p:txBody>
          <a:bodyPr wrap="square">
            <a:spAutoFit/>
          </a:bodyPr>
          <a:lstStyle/>
          <a:p>
            <a:pPr fontAlgn="base"/>
            <a:r>
              <a:rPr lang="en-US" sz="2400" dirty="0">
                <a:solidFill>
                  <a:schemeClr val="bg1"/>
                </a:solidFill>
              </a:rPr>
              <a:t>Moroni’s plea is that all people – including those who have to that point rejected Christ—come unto Christ now, in the light of day, partake of his goodness and grace, be cleansed by his atoning blood, and come to know the sweet joy of his redemption; all this that the final day of judgment may be glorious and great rather than awful and terrible.”</a:t>
            </a:r>
          </a:p>
          <a:p>
            <a:pPr fontAlgn="base"/>
            <a:r>
              <a:rPr lang="en-US" dirty="0">
                <a:solidFill>
                  <a:schemeClr val="bg1"/>
                </a:solidFill>
              </a:rPr>
              <a:t>JFM and RLM</a:t>
            </a:r>
          </a:p>
        </p:txBody>
      </p:sp>
      <p:sp>
        <p:nvSpPr>
          <p:cNvPr id="9" name="TextBox 8"/>
          <p:cNvSpPr txBox="1"/>
          <p:nvPr/>
        </p:nvSpPr>
        <p:spPr>
          <a:xfrm>
            <a:off x="1447800" y="0"/>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Moroni’s Plea</a:t>
            </a:r>
          </a:p>
        </p:txBody>
      </p:sp>
      <p:pic>
        <p:nvPicPr>
          <p:cNvPr id="5" name="Picture 4">
            <a:extLst>
              <a:ext uri="{FF2B5EF4-FFF2-40B4-BE49-F238E27FC236}">
                <a16:creationId xmlns:a16="http://schemas.microsoft.com/office/drawing/2014/main" id="{9794FBDF-6892-4B3C-A253-4C57DFB09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5755" y="970429"/>
            <a:ext cx="3130088" cy="4062652"/>
          </a:xfrm>
          <a:prstGeom prst="rect">
            <a:avLst/>
          </a:prstGeom>
        </p:spPr>
      </p:pic>
      <p:pic>
        <p:nvPicPr>
          <p:cNvPr id="10" name="Picture 9">
            <a:extLst>
              <a:ext uri="{FF2B5EF4-FFF2-40B4-BE49-F238E27FC236}">
                <a16:creationId xmlns:a16="http://schemas.microsoft.com/office/drawing/2014/main" id="{ED4C9B5B-F4A2-4E20-AF09-476522509BD4}"/>
              </a:ext>
            </a:extLst>
          </p:cNvPr>
          <p:cNvPicPr>
            <a:picLocks noChangeAspect="1"/>
          </p:cNvPicPr>
          <p:nvPr/>
        </p:nvPicPr>
        <p:blipFill rotWithShape="1">
          <a:blip r:embed="rId5">
            <a:extLst>
              <a:ext uri="{28A0092B-C50C-407E-A947-70E740481C1C}">
                <a14:useLocalDpi xmlns:a14="http://schemas.microsoft.com/office/drawing/2010/main" val="0"/>
              </a:ext>
            </a:extLst>
          </a:blip>
          <a:srcRect t="2502" b="7779"/>
          <a:stretch/>
        </p:blipFill>
        <p:spPr>
          <a:xfrm>
            <a:off x="228600" y="170452"/>
            <a:ext cx="1477496" cy="968189"/>
          </a:xfrm>
          <a:prstGeom prst="rect">
            <a:avLst/>
          </a:prstGeom>
        </p:spPr>
      </p:pic>
      <p:sp>
        <p:nvSpPr>
          <p:cNvPr id="4" name="TextBox 3">
            <a:extLst>
              <a:ext uri="{FF2B5EF4-FFF2-40B4-BE49-F238E27FC236}">
                <a16:creationId xmlns:a16="http://schemas.microsoft.com/office/drawing/2014/main" id="{5E54ED99-F491-5880-494C-7ECCFD2BF144}"/>
              </a:ext>
            </a:extLst>
          </p:cNvPr>
          <p:cNvSpPr txBox="1"/>
          <p:nvPr/>
        </p:nvSpPr>
        <p:spPr>
          <a:xfrm>
            <a:off x="3047114" y="5588011"/>
            <a:ext cx="6097772" cy="830997"/>
          </a:xfrm>
          <a:prstGeom prst="rect">
            <a:avLst/>
          </a:prstGeom>
          <a:noFill/>
        </p:spPr>
        <p:txBody>
          <a:bodyPr wrap="square">
            <a:spAutoFit/>
          </a:bodyPr>
          <a:lstStyle/>
          <a:p>
            <a:pPr algn="ctr"/>
            <a:r>
              <a:rPr lang="en-US" sz="2400" b="1" i="0" dirty="0">
                <a:solidFill>
                  <a:srgbClr val="FFFF00"/>
                </a:solidFill>
                <a:effectLst/>
              </a:rPr>
              <a:t>Jesus Christ inspired Book of Mormon prophets to write with our day in mind</a:t>
            </a:r>
            <a:r>
              <a:rPr lang="en-US" sz="2400" b="0" i="0" dirty="0">
                <a:solidFill>
                  <a:srgbClr val="FFFF00"/>
                </a:solidFill>
                <a:effectLst/>
              </a:rPr>
              <a:t>.</a:t>
            </a:r>
            <a:endParaRPr lang="en-US" sz="2400" dirty="0">
              <a:solidFill>
                <a:srgbClr val="FFFF00"/>
              </a:solidFill>
            </a:endParaRPr>
          </a:p>
        </p:txBody>
      </p:sp>
    </p:spTree>
    <p:extLst>
      <p:ext uri="{BB962C8B-B14F-4D97-AF65-F5344CB8AC3E}">
        <p14:creationId xmlns:p14="http://schemas.microsoft.com/office/powerpoint/2010/main" val="34449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6334D3-2192-4C64-9F37-4DDE08E4899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99999" y="384146"/>
            <a:ext cx="6553200" cy="5909310"/>
          </a:xfrm>
          <a:prstGeom prst="rect">
            <a:avLst/>
          </a:prstGeom>
        </p:spPr>
        <p:txBody>
          <a:bodyPr wrap="square">
            <a:spAutoFit/>
          </a:bodyPr>
          <a:lstStyle/>
          <a:p>
            <a:r>
              <a:rPr lang="en-US" dirty="0">
                <a:solidFill>
                  <a:schemeClr val="bg1"/>
                </a:solidFill>
              </a:rPr>
              <a:t>An important element in the work of Jesus Christ, being not only divine acts, but forming also a part of the divine teaching. Christianity is founded on the greatest of all miracles, the Resurrection of our Lord. </a:t>
            </a:r>
          </a:p>
          <a:p>
            <a:endParaRPr lang="en-US" dirty="0">
              <a:solidFill>
                <a:schemeClr val="bg1"/>
              </a:solidFill>
            </a:endParaRPr>
          </a:p>
          <a:p>
            <a:r>
              <a:rPr lang="en-US" dirty="0">
                <a:solidFill>
                  <a:schemeClr val="bg1"/>
                </a:solidFill>
              </a:rPr>
              <a:t>If that be admitted, other miracles cease to be improbable. Miracles should not be regarded as deviations from the ordinary course of nature so much as manifestations of divine or spiritual power. Some lower law was in each case superseded by the action of a higher. </a:t>
            </a:r>
          </a:p>
          <a:p>
            <a:endParaRPr lang="en-US" dirty="0">
              <a:solidFill>
                <a:schemeClr val="bg1"/>
              </a:solidFill>
            </a:endParaRPr>
          </a:p>
          <a:p>
            <a:r>
              <a:rPr lang="en-US" dirty="0">
                <a:solidFill>
                  <a:schemeClr val="bg1"/>
                </a:solidFill>
              </a:rPr>
              <a:t>They were intended to be a proof to the Jews that Jesus was the Christ (Matt. 11:4–5; John 2:11;10:25; 20:30–31). Many of them were also symbolic, teaching such divine truths as the result of sin and the cure of sin; the value of faith; the curse of impurity; and the law of love. </a:t>
            </a:r>
          </a:p>
          <a:p>
            <a:endParaRPr lang="en-US" dirty="0">
              <a:solidFill>
                <a:schemeClr val="bg1"/>
              </a:solidFill>
            </a:endParaRPr>
          </a:p>
          <a:p>
            <a:r>
              <a:rPr lang="en-US" dirty="0">
                <a:solidFill>
                  <a:schemeClr val="bg1"/>
                </a:solidFill>
              </a:rPr>
              <a:t>The miracles of healing also show how the law of love is to deal with the actual facts of life. Miracles were and are a response to faith and its best encouragement. They were never wrought without prayer, felt need, and faith.</a:t>
            </a:r>
          </a:p>
          <a:p>
            <a:r>
              <a:rPr lang="en-US" dirty="0">
                <a:solidFill>
                  <a:schemeClr val="bg1"/>
                </a:solidFill>
              </a:rPr>
              <a:t>Bible Dictionary</a:t>
            </a:r>
          </a:p>
        </p:txBody>
      </p:sp>
      <p:pic>
        <p:nvPicPr>
          <p:cNvPr id="10" name="Picture 9">
            <a:extLst>
              <a:ext uri="{FF2B5EF4-FFF2-40B4-BE49-F238E27FC236}">
                <a16:creationId xmlns:a16="http://schemas.microsoft.com/office/drawing/2014/main" id="{B5C163F6-CC74-4D7F-BC06-8DFA68E9A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556" y="1168409"/>
            <a:ext cx="1962150" cy="2333625"/>
          </a:xfrm>
          <a:prstGeom prst="rect">
            <a:avLst/>
          </a:prstGeom>
        </p:spPr>
      </p:pic>
      <p:pic>
        <p:nvPicPr>
          <p:cNvPr id="12" name="Picture 11">
            <a:extLst>
              <a:ext uri="{FF2B5EF4-FFF2-40B4-BE49-F238E27FC236}">
                <a16:creationId xmlns:a16="http://schemas.microsoft.com/office/drawing/2014/main" id="{95A6FD36-0925-4F11-9E48-B16A53DAB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1386" y="384146"/>
            <a:ext cx="1713379" cy="2153962"/>
          </a:xfrm>
          <a:prstGeom prst="rect">
            <a:avLst/>
          </a:prstGeom>
        </p:spPr>
      </p:pic>
      <p:pic>
        <p:nvPicPr>
          <p:cNvPr id="14" name="Picture 13">
            <a:extLst>
              <a:ext uri="{FF2B5EF4-FFF2-40B4-BE49-F238E27FC236}">
                <a16:creationId xmlns:a16="http://schemas.microsoft.com/office/drawing/2014/main" id="{40BBD7DB-6C47-4493-B39C-F9B7B7DE9C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323" y="3803126"/>
            <a:ext cx="2802393" cy="2022725"/>
          </a:xfrm>
          <a:prstGeom prst="rect">
            <a:avLst/>
          </a:prstGeom>
        </p:spPr>
      </p:pic>
      <p:grpSp>
        <p:nvGrpSpPr>
          <p:cNvPr id="15" name="Group 3">
            <a:extLst>
              <a:ext uri="{FF2B5EF4-FFF2-40B4-BE49-F238E27FC236}">
                <a16:creationId xmlns:a16="http://schemas.microsoft.com/office/drawing/2014/main" id="{3075C701-168C-4214-A639-423C1E3DE61A}"/>
              </a:ext>
            </a:extLst>
          </p:cNvPr>
          <p:cNvGrpSpPr/>
          <p:nvPr/>
        </p:nvGrpSpPr>
        <p:grpSpPr>
          <a:xfrm>
            <a:off x="9757789" y="4034315"/>
            <a:ext cx="2262208" cy="3395146"/>
            <a:chOff x="71718" y="1120588"/>
            <a:chExt cx="3072758" cy="5777905"/>
          </a:xfrm>
        </p:grpSpPr>
        <p:grpSp>
          <p:nvGrpSpPr>
            <p:cNvPr id="16" name="Group 13">
              <a:extLst>
                <a:ext uri="{FF2B5EF4-FFF2-40B4-BE49-F238E27FC236}">
                  <a16:creationId xmlns:a16="http://schemas.microsoft.com/office/drawing/2014/main" id="{51665363-87B5-4BAB-9F5A-E4DC5C87757E}"/>
                </a:ext>
              </a:extLst>
            </p:cNvPr>
            <p:cNvGrpSpPr/>
            <p:nvPr/>
          </p:nvGrpSpPr>
          <p:grpSpPr>
            <a:xfrm>
              <a:off x="71718" y="1120588"/>
              <a:ext cx="3048000" cy="4572000"/>
              <a:chOff x="838200" y="1066800"/>
              <a:chExt cx="2438400" cy="3352800"/>
            </a:xfrm>
          </p:grpSpPr>
          <p:sp>
            <p:nvSpPr>
              <p:cNvPr id="18" name="Rounded Rectangle 61">
                <a:extLst>
                  <a:ext uri="{FF2B5EF4-FFF2-40B4-BE49-F238E27FC236}">
                    <a16:creationId xmlns:a16="http://schemas.microsoft.com/office/drawing/2014/main" id="{9CC1C3D7-B430-416E-8085-EBD00E3E3469}"/>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
                <a:extLst>
                  <a:ext uri="{FF2B5EF4-FFF2-40B4-BE49-F238E27FC236}">
                    <a16:creationId xmlns:a16="http://schemas.microsoft.com/office/drawing/2014/main" id="{CE71549B-E6C5-4A91-BA62-8858107285CC}"/>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3">
                <a:extLst>
                  <a:ext uri="{FF2B5EF4-FFF2-40B4-BE49-F238E27FC236}">
                    <a16:creationId xmlns:a16="http://schemas.microsoft.com/office/drawing/2014/main" id="{329D7C82-80CA-457D-8CDB-7DBA3DB18BCC}"/>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4">
                <a:extLst>
                  <a:ext uri="{FF2B5EF4-FFF2-40B4-BE49-F238E27FC236}">
                    <a16:creationId xmlns:a16="http://schemas.microsoft.com/office/drawing/2014/main" id="{4F6D9D80-29E3-414E-A010-F706A269A5A3}"/>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5">
                <a:extLst>
                  <a:ext uri="{FF2B5EF4-FFF2-40B4-BE49-F238E27FC236}">
                    <a16:creationId xmlns:a16="http://schemas.microsoft.com/office/drawing/2014/main" id="{99327206-003F-4D1C-B1F7-D305900AA84E}"/>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6">
                <a:extLst>
                  <a:ext uri="{FF2B5EF4-FFF2-40B4-BE49-F238E27FC236}">
                    <a16:creationId xmlns:a16="http://schemas.microsoft.com/office/drawing/2014/main" id="{BAB7C221-910B-4BE0-8523-AAFE6364875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7">
                <a:extLst>
                  <a:ext uri="{FF2B5EF4-FFF2-40B4-BE49-F238E27FC236}">
                    <a16:creationId xmlns:a16="http://schemas.microsoft.com/office/drawing/2014/main" id="{10EA3D80-F839-45A4-8DFA-0F5B122A437F}"/>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Plaque 8">
                <a:extLst>
                  <a:ext uri="{FF2B5EF4-FFF2-40B4-BE49-F238E27FC236}">
                    <a16:creationId xmlns:a16="http://schemas.microsoft.com/office/drawing/2014/main" id="{93B2EB15-6CAB-46BC-8C1F-8E1C5CD28E52}"/>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9">
                <a:extLst>
                  <a:ext uri="{FF2B5EF4-FFF2-40B4-BE49-F238E27FC236}">
                    <a16:creationId xmlns:a16="http://schemas.microsoft.com/office/drawing/2014/main" id="{A677EE13-BC3E-4065-993F-1EFB25024885}"/>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10">
                <a:extLst>
                  <a:ext uri="{FF2B5EF4-FFF2-40B4-BE49-F238E27FC236}">
                    <a16:creationId xmlns:a16="http://schemas.microsoft.com/office/drawing/2014/main" id="{059B368F-3788-4396-BA8F-D773E817392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A3ACBADC-C498-4139-85C6-A961EB63CBCA}"/>
                </a:ext>
              </a:extLst>
            </p:cNvPr>
            <p:cNvSpPr txBox="1"/>
            <p:nvPr/>
          </p:nvSpPr>
          <p:spPr>
            <a:xfrm>
              <a:off x="764822" y="1211812"/>
              <a:ext cx="2379654" cy="5686681"/>
            </a:xfrm>
            <a:prstGeom prst="rect">
              <a:avLst/>
            </a:prstGeom>
            <a:noFill/>
          </p:spPr>
          <p:txBody>
            <a:bodyPr wrap="square" rtlCol="0">
              <a:spAutoFit/>
            </a:bodyPr>
            <a:lstStyle/>
            <a:p>
              <a:pPr algn="ctr"/>
              <a:r>
                <a:rPr lang="en-US" b="1" dirty="0"/>
                <a:t>God has always performed miracles, and because He is unchangeable, He still works miracles according to our faith.</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58562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135453E-5205-4D57-B3C1-D6F31843C15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5847" y="6397318"/>
            <a:ext cx="2438400" cy="381000"/>
          </a:xfrm>
          <a:prstGeom prst="rect">
            <a:avLst/>
          </a:prstGeom>
          <a:noFill/>
        </p:spPr>
        <p:txBody>
          <a:bodyPr wrap="square" rtlCol="0">
            <a:spAutoFit/>
          </a:bodyPr>
          <a:lstStyle/>
          <a:p>
            <a:r>
              <a:rPr lang="en-US" dirty="0">
                <a:solidFill>
                  <a:schemeClr val="bg1"/>
                </a:solidFill>
              </a:rPr>
              <a:t>Mormon 9:7-26</a:t>
            </a:r>
          </a:p>
        </p:txBody>
      </p:sp>
      <p:sp>
        <p:nvSpPr>
          <p:cNvPr id="9" name="TextBox 8"/>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Miracles</a:t>
            </a:r>
          </a:p>
        </p:txBody>
      </p:sp>
      <p:sp>
        <p:nvSpPr>
          <p:cNvPr id="7" name="Rectangle 1"/>
          <p:cNvSpPr>
            <a:spLocks noChangeArrowheads="1"/>
          </p:cNvSpPr>
          <p:nvPr/>
        </p:nvSpPr>
        <p:spPr bwMode="auto">
          <a:xfrm>
            <a:off x="1676400" y="914401"/>
            <a:ext cx="8839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dirty="0">
                <a:solidFill>
                  <a:schemeClr val="bg1"/>
                </a:solidFill>
                <a:ea typeface="Times New Roman" pitchFamily="18" charset="0"/>
                <a:cs typeface="Times New Roman" pitchFamily="18" charset="0"/>
              </a:rPr>
              <a:t>Moroni Speaks to Those Who Say That God Is Not a God of Miracles</a:t>
            </a:r>
          </a:p>
          <a:p>
            <a:pPr fontAlgn="base">
              <a:spcBef>
                <a:spcPct val="0"/>
              </a:spcBef>
              <a:spcAft>
                <a:spcPct val="0"/>
              </a:spcAft>
            </a:pPr>
            <a:r>
              <a:rPr lang="en-US" sz="2400" dirty="0">
                <a:solidFill>
                  <a:schemeClr val="bg1"/>
                </a:solidFill>
                <a:ea typeface="Times New Roman" pitchFamily="18" charset="0"/>
                <a:cs typeface="Times New Roman" pitchFamily="18" charset="0"/>
              </a:rPr>
              <a:t> </a:t>
            </a:r>
            <a:endParaRPr lang="en-US" sz="2400" dirty="0">
              <a:solidFill>
                <a:schemeClr val="bg1"/>
              </a:solidFill>
              <a:cs typeface="Arial" pitchFamily="34" charset="0"/>
            </a:endParaRPr>
          </a:p>
        </p:txBody>
      </p:sp>
      <p:sp>
        <p:nvSpPr>
          <p:cNvPr id="10" name="Rectangle 1"/>
          <p:cNvSpPr>
            <a:spLocks noChangeArrowheads="1"/>
          </p:cNvSpPr>
          <p:nvPr/>
        </p:nvSpPr>
        <p:spPr bwMode="auto">
          <a:xfrm>
            <a:off x="3731043" y="4913417"/>
            <a:ext cx="371312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dirty="0">
                <a:solidFill>
                  <a:schemeClr val="bg1"/>
                </a:solidFill>
                <a:ea typeface="Times New Roman" pitchFamily="18" charset="0"/>
                <a:cs typeface="Times New Roman" pitchFamily="18" charset="0"/>
              </a:rPr>
              <a:t>The Creation of Heaven and Earth (vs. 17)</a:t>
            </a:r>
          </a:p>
        </p:txBody>
      </p:sp>
      <p:sp>
        <p:nvSpPr>
          <p:cNvPr id="11" name="Rectangle 1"/>
          <p:cNvSpPr>
            <a:spLocks noChangeArrowheads="1"/>
          </p:cNvSpPr>
          <p:nvPr/>
        </p:nvSpPr>
        <p:spPr bwMode="auto">
          <a:xfrm>
            <a:off x="361950" y="5181601"/>
            <a:ext cx="3124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dirty="0">
                <a:solidFill>
                  <a:schemeClr val="bg1"/>
                </a:solidFill>
                <a:ea typeface="Times New Roman" pitchFamily="18" charset="0"/>
                <a:cs typeface="Times New Roman" pitchFamily="18" charset="0"/>
              </a:rPr>
              <a:t>The Creation of Man</a:t>
            </a:r>
          </a:p>
          <a:p>
            <a:pPr algn="ctr" fontAlgn="base">
              <a:spcBef>
                <a:spcPct val="0"/>
              </a:spcBef>
              <a:spcAft>
                <a:spcPct val="0"/>
              </a:spcAft>
            </a:pPr>
            <a:r>
              <a:rPr lang="en-US" sz="2000" dirty="0">
                <a:solidFill>
                  <a:schemeClr val="bg1"/>
                </a:solidFill>
                <a:ea typeface="Times New Roman" pitchFamily="18" charset="0"/>
                <a:cs typeface="Times New Roman" pitchFamily="18" charset="0"/>
              </a:rPr>
              <a:t>(vs. 17)</a:t>
            </a:r>
          </a:p>
        </p:txBody>
      </p:sp>
      <p:sp>
        <p:nvSpPr>
          <p:cNvPr id="12" name="Rectangle 1"/>
          <p:cNvSpPr>
            <a:spLocks noChangeArrowheads="1"/>
          </p:cNvSpPr>
          <p:nvPr/>
        </p:nvSpPr>
        <p:spPr bwMode="auto">
          <a:xfrm>
            <a:off x="8575174" y="5381655"/>
            <a:ext cx="31242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dirty="0">
                <a:solidFill>
                  <a:schemeClr val="bg1"/>
                </a:solidFill>
                <a:ea typeface="Times New Roman" pitchFamily="18" charset="0"/>
                <a:cs typeface="Times New Roman" pitchFamily="18" charset="0"/>
              </a:rPr>
              <a:t>The Scriptural Testimonies of the Miracles of Jesus and His Apostles (vs. 18)</a:t>
            </a:r>
          </a:p>
        </p:txBody>
      </p:sp>
      <p:pic>
        <p:nvPicPr>
          <p:cNvPr id="5" name="Picture 4">
            <a:extLst>
              <a:ext uri="{FF2B5EF4-FFF2-40B4-BE49-F238E27FC236}">
                <a16:creationId xmlns:a16="http://schemas.microsoft.com/office/drawing/2014/main" id="{6EDF5975-D8F8-4535-965C-330602B0A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768" y="2316548"/>
            <a:ext cx="1886841" cy="2577797"/>
          </a:xfrm>
          <a:prstGeom prst="rect">
            <a:avLst/>
          </a:prstGeom>
        </p:spPr>
      </p:pic>
      <p:pic>
        <p:nvPicPr>
          <p:cNvPr id="8" name="Picture 7">
            <a:extLst>
              <a:ext uri="{FF2B5EF4-FFF2-40B4-BE49-F238E27FC236}">
                <a16:creationId xmlns:a16="http://schemas.microsoft.com/office/drawing/2014/main" id="{55240B0F-4E77-4942-848E-D0BBE42195CD}"/>
              </a:ext>
            </a:extLst>
          </p:cNvPr>
          <p:cNvPicPr>
            <a:picLocks noChangeAspect="1"/>
          </p:cNvPicPr>
          <p:nvPr/>
        </p:nvPicPr>
        <p:blipFill rotWithShape="1">
          <a:blip r:embed="rId5">
            <a:extLst>
              <a:ext uri="{28A0092B-C50C-407E-A947-70E740481C1C}">
                <a14:useLocalDpi xmlns:a14="http://schemas.microsoft.com/office/drawing/2010/main" val="0"/>
              </a:ext>
            </a:extLst>
          </a:blip>
          <a:srcRect l="3523" t="3264" r="3404" b="3326"/>
          <a:stretch/>
        </p:blipFill>
        <p:spPr>
          <a:xfrm>
            <a:off x="3861899" y="1561221"/>
            <a:ext cx="3455894" cy="3106270"/>
          </a:xfrm>
          <a:prstGeom prst="rect">
            <a:avLst/>
          </a:prstGeom>
        </p:spPr>
      </p:pic>
      <p:pic>
        <p:nvPicPr>
          <p:cNvPr id="15" name="Picture 14">
            <a:extLst>
              <a:ext uri="{FF2B5EF4-FFF2-40B4-BE49-F238E27FC236}">
                <a16:creationId xmlns:a16="http://schemas.microsoft.com/office/drawing/2014/main" id="{640CE61A-62EE-4847-A726-7486AB60AC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2294573"/>
            <a:ext cx="3753373" cy="3002698"/>
          </a:xfrm>
          <a:prstGeom prst="rect">
            <a:avLst/>
          </a:prstGeom>
        </p:spPr>
      </p:pic>
    </p:spTree>
    <p:extLst>
      <p:ext uri="{BB962C8B-B14F-4D97-AF65-F5344CB8AC3E}">
        <p14:creationId xmlns:p14="http://schemas.microsoft.com/office/powerpoint/2010/main" val="153185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EF926D-91D4-46CE-BB90-CEA2D0362D9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6188" y="6477000"/>
            <a:ext cx="2438400" cy="381000"/>
          </a:xfrm>
          <a:prstGeom prst="rect">
            <a:avLst/>
          </a:prstGeom>
          <a:noFill/>
        </p:spPr>
        <p:txBody>
          <a:bodyPr wrap="square" rtlCol="0">
            <a:spAutoFit/>
          </a:bodyPr>
          <a:lstStyle/>
          <a:p>
            <a:r>
              <a:rPr lang="en-US" dirty="0">
                <a:solidFill>
                  <a:schemeClr val="bg1"/>
                </a:solidFill>
              </a:rPr>
              <a:t>Mormon 9:7-26</a:t>
            </a:r>
          </a:p>
        </p:txBody>
      </p:sp>
      <p:sp>
        <p:nvSpPr>
          <p:cNvPr id="9" name="TextBox 8"/>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Miracles Cease When We:</a:t>
            </a:r>
          </a:p>
        </p:txBody>
      </p:sp>
      <p:sp>
        <p:nvSpPr>
          <p:cNvPr id="7" name="Rectangle 1"/>
          <p:cNvSpPr>
            <a:spLocks noChangeArrowheads="1"/>
          </p:cNvSpPr>
          <p:nvPr/>
        </p:nvSpPr>
        <p:spPr bwMode="auto">
          <a:xfrm>
            <a:off x="0" y="1353501"/>
            <a:ext cx="3886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Dwindle in unbelief</a:t>
            </a:r>
            <a:endParaRPr lang="en-US" sz="2400" dirty="0">
              <a:solidFill>
                <a:schemeClr val="bg1"/>
              </a:solidFill>
              <a:cs typeface="Arial" pitchFamily="34" charset="0"/>
            </a:endParaRPr>
          </a:p>
        </p:txBody>
      </p:sp>
      <p:sp>
        <p:nvSpPr>
          <p:cNvPr id="11" name="Rectangle 1">
            <a:extLst>
              <a:ext uri="{FF2B5EF4-FFF2-40B4-BE49-F238E27FC236}">
                <a16:creationId xmlns:a16="http://schemas.microsoft.com/office/drawing/2014/main" id="{88F76F17-17BD-4AAC-8D06-1EE5A5329635}"/>
              </a:ext>
            </a:extLst>
          </p:cNvPr>
          <p:cNvSpPr>
            <a:spLocks noChangeArrowheads="1"/>
          </p:cNvSpPr>
          <p:nvPr/>
        </p:nvSpPr>
        <p:spPr bwMode="auto">
          <a:xfrm>
            <a:off x="4152900" y="3948376"/>
            <a:ext cx="3886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Depart from the right way</a:t>
            </a:r>
            <a:endParaRPr lang="en-US" sz="2400" dirty="0">
              <a:solidFill>
                <a:schemeClr val="bg1"/>
              </a:solidFill>
              <a:cs typeface="Arial" pitchFamily="34" charset="0"/>
            </a:endParaRPr>
          </a:p>
        </p:txBody>
      </p:sp>
      <p:sp>
        <p:nvSpPr>
          <p:cNvPr id="12" name="Rectangle 1">
            <a:extLst>
              <a:ext uri="{FF2B5EF4-FFF2-40B4-BE49-F238E27FC236}">
                <a16:creationId xmlns:a16="http://schemas.microsoft.com/office/drawing/2014/main" id="{6DEC91C9-F92E-402A-91DB-E42CE513C20F}"/>
              </a:ext>
            </a:extLst>
          </p:cNvPr>
          <p:cNvSpPr>
            <a:spLocks noChangeArrowheads="1"/>
          </p:cNvSpPr>
          <p:nvPr/>
        </p:nvSpPr>
        <p:spPr bwMode="auto">
          <a:xfrm>
            <a:off x="8039100" y="2030811"/>
            <a:ext cx="3886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Know not the God in whom we should trust </a:t>
            </a:r>
            <a:endParaRPr lang="en-US" sz="2400" dirty="0">
              <a:solidFill>
                <a:schemeClr val="bg1"/>
              </a:solidFill>
              <a:cs typeface="Arial" pitchFamily="34" charset="0"/>
            </a:endParaRPr>
          </a:p>
        </p:txBody>
      </p:sp>
      <p:pic>
        <p:nvPicPr>
          <p:cNvPr id="5" name="Picture 4">
            <a:extLst>
              <a:ext uri="{FF2B5EF4-FFF2-40B4-BE49-F238E27FC236}">
                <a16:creationId xmlns:a16="http://schemas.microsoft.com/office/drawing/2014/main" id="{7230CF54-83D4-45E8-A8F6-DBE3FC107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47" y="2294209"/>
            <a:ext cx="3308333" cy="3308333"/>
          </a:xfrm>
          <a:prstGeom prst="rect">
            <a:avLst/>
          </a:prstGeom>
        </p:spPr>
      </p:pic>
      <p:pic>
        <p:nvPicPr>
          <p:cNvPr id="8" name="Picture 7">
            <a:extLst>
              <a:ext uri="{FF2B5EF4-FFF2-40B4-BE49-F238E27FC236}">
                <a16:creationId xmlns:a16="http://schemas.microsoft.com/office/drawing/2014/main" id="{0AFAA9DE-A2E1-4141-B0E7-6443450CA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0047" y="1038660"/>
            <a:ext cx="3787228" cy="2511097"/>
          </a:xfrm>
          <a:prstGeom prst="rect">
            <a:avLst/>
          </a:prstGeom>
        </p:spPr>
      </p:pic>
      <p:pic>
        <p:nvPicPr>
          <p:cNvPr id="14" name="Picture 13">
            <a:extLst>
              <a:ext uri="{FF2B5EF4-FFF2-40B4-BE49-F238E27FC236}">
                <a16:creationId xmlns:a16="http://schemas.microsoft.com/office/drawing/2014/main" id="{3BFD5866-7CAF-4A6B-96C3-6B8D03B1E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6350" y="2861808"/>
            <a:ext cx="2381250" cy="3469456"/>
          </a:xfrm>
          <a:prstGeom prst="rect">
            <a:avLst/>
          </a:prstGeom>
        </p:spPr>
      </p:pic>
    </p:spTree>
    <p:extLst>
      <p:ext uri="{BB962C8B-B14F-4D97-AF65-F5344CB8AC3E}">
        <p14:creationId xmlns:p14="http://schemas.microsoft.com/office/powerpoint/2010/main" val="311362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4F685E-489F-4474-A913-D3C2AEB4A35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8612" y="6488668"/>
            <a:ext cx="4495800" cy="369332"/>
          </a:xfrm>
          <a:prstGeom prst="rect">
            <a:avLst/>
          </a:prstGeom>
          <a:noFill/>
        </p:spPr>
        <p:txBody>
          <a:bodyPr wrap="square" rtlCol="0">
            <a:spAutoFit/>
          </a:bodyPr>
          <a:lstStyle/>
          <a:p>
            <a:r>
              <a:rPr lang="en-US" dirty="0">
                <a:solidFill>
                  <a:schemeClr val="bg1"/>
                </a:solidFill>
              </a:rPr>
              <a:t>Mormon 9:7-26  Student Manual</a:t>
            </a:r>
          </a:p>
        </p:txBody>
      </p:sp>
      <p:sp>
        <p:nvSpPr>
          <p:cNvPr id="9" name="TextBox 8"/>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Miracles Can happen When We:</a:t>
            </a:r>
          </a:p>
        </p:txBody>
      </p:sp>
      <p:sp>
        <p:nvSpPr>
          <p:cNvPr id="7" name="Rectangle 1"/>
          <p:cNvSpPr>
            <a:spLocks noChangeArrowheads="1"/>
          </p:cNvSpPr>
          <p:nvPr/>
        </p:nvSpPr>
        <p:spPr bwMode="auto">
          <a:xfrm>
            <a:off x="19766" y="1721988"/>
            <a:ext cx="3886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Increase our faith</a:t>
            </a:r>
          </a:p>
        </p:txBody>
      </p:sp>
      <p:sp>
        <p:nvSpPr>
          <p:cNvPr id="11" name="Rectangle 1">
            <a:extLst>
              <a:ext uri="{FF2B5EF4-FFF2-40B4-BE49-F238E27FC236}">
                <a16:creationId xmlns:a16="http://schemas.microsoft.com/office/drawing/2014/main" id="{84D5B0B8-2411-4918-A1CF-C6BAE40CAF3B}"/>
              </a:ext>
            </a:extLst>
          </p:cNvPr>
          <p:cNvSpPr>
            <a:spLocks noChangeArrowheads="1"/>
          </p:cNvSpPr>
          <p:nvPr/>
        </p:nvSpPr>
        <p:spPr bwMode="auto">
          <a:xfrm>
            <a:off x="3682242" y="3671818"/>
            <a:ext cx="433443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Live in the right way, or keep God’s commandments</a:t>
            </a:r>
            <a:endParaRPr lang="en-US" sz="2400" dirty="0">
              <a:solidFill>
                <a:schemeClr val="bg1"/>
              </a:solidFill>
              <a:cs typeface="Arial" pitchFamily="34" charset="0"/>
            </a:endParaRPr>
          </a:p>
        </p:txBody>
      </p:sp>
      <p:sp>
        <p:nvSpPr>
          <p:cNvPr id="12" name="Rectangle 1">
            <a:extLst>
              <a:ext uri="{FF2B5EF4-FFF2-40B4-BE49-F238E27FC236}">
                <a16:creationId xmlns:a16="http://schemas.microsoft.com/office/drawing/2014/main" id="{BE7229F1-F4D7-439C-98F6-C8BE067A0184}"/>
              </a:ext>
            </a:extLst>
          </p:cNvPr>
          <p:cNvSpPr>
            <a:spLocks noChangeArrowheads="1"/>
          </p:cNvSpPr>
          <p:nvPr/>
        </p:nvSpPr>
        <p:spPr bwMode="auto">
          <a:xfrm>
            <a:off x="7698151" y="4956792"/>
            <a:ext cx="433443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400" dirty="0">
                <a:solidFill>
                  <a:schemeClr val="bg1"/>
                </a:solidFill>
                <a:ea typeface="Times New Roman" pitchFamily="18" charset="0"/>
                <a:cs typeface="Times New Roman" pitchFamily="18" charset="0"/>
              </a:rPr>
              <a:t>Come to know and trust in God</a:t>
            </a:r>
            <a:endParaRPr lang="en-US" sz="2400" dirty="0">
              <a:solidFill>
                <a:schemeClr val="bg1"/>
              </a:solidFill>
              <a:cs typeface="Arial" pitchFamily="34" charset="0"/>
            </a:endParaRPr>
          </a:p>
        </p:txBody>
      </p:sp>
      <p:pic>
        <p:nvPicPr>
          <p:cNvPr id="5" name="Picture 4">
            <a:extLst>
              <a:ext uri="{FF2B5EF4-FFF2-40B4-BE49-F238E27FC236}">
                <a16:creationId xmlns:a16="http://schemas.microsoft.com/office/drawing/2014/main" id="{193A946B-FCB0-47AB-84CB-CFDE3CA81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39" y="1050178"/>
            <a:ext cx="3400425" cy="2266950"/>
          </a:xfrm>
          <a:prstGeom prst="rect">
            <a:avLst/>
          </a:prstGeom>
        </p:spPr>
      </p:pic>
      <p:pic>
        <p:nvPicPr>
          <p:cNvPr id="8" name="Picture 7">
            <a:extLst>
              <a:ext uri="{FF2B5EF4-FFF2-40B4-BE49-F238E27FC236}">
                <a16:creationId xmlns:a16="http://schemas.microsoft.com/office/drawing/2014/main" id="{23184E1E-9EDF-42B5-A31E-7FEC32DF0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1798" y="1933530"/>
            <a:ext cx="3517368" cy="2638026"/>
          </a:xfrm>
          <a:prstGeom prst="rect">
            <a:avLst/>
          </a:prstGeom>
        </p:spPr>
      </p:pic>
      <p:pic>
        <p:nvPicPr>
          <p:cNvPr id="14" name="Picture 13">
            <a:extLst>
              <a:ext uri="{FF2B5EF4-FFF2-40B4-BE49-F238E27FC236}">
                <a16:creationId xmlns:a16="http://schemas.microsoft.com/office/drawing/2014/main" id="{161F6F70-7011-4469-A1B0-7A7305783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867" y="2479117"/>
            <a:ext cx="3206466" cy="2376557"/>
          </a:xfrm>
          <a:prstGeom prst="rect">
            <a:avLst/>
          </a:prstGeom>
        </p:spPr>
      </p:pic>
    </p:spTree>
    <p:extLst>
      <p:ext uri="{BB962C8B-B14F-4D97-AF65-F5344CB8AC3E}">
        <p14:creationId xmlns:p14="http://schemas.microsoft.com/office/powerpoint/2010/main" val="238511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D4720E-0718-477C-9122-238CCBB829A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81000" y="152400"/>
            <a:ext cx="3276600" cy="1200329"/>
          </a:xfrm>
          <a:prstGeom prst="rect">
            <a:avLst/>
          </a:prstGeom>
          <a:solidFill>
            <a:srgbClr val="FFFF99"/>
          </a:solidFill>
        </p:spPr>
        <p:txBody>
          <a:bodyPr wrap="square">
            <a:spAutoFit/>
          </a:bodyPr>
          <a:lstStyle/>
          <a:p>
            <a:pPr algn="ctr"/>
            <a:r>
              <a:rPr lang="en-US" b="1" dirty="0">
                <a:solidFill>
                  <a:srgbClr val="FF0000"/>
                </a:solidFill>
              </a:rPr>
              <a:t>God has always performed miracles, and because He is unchangeable, He still works miracles according to our faith.</a:t>
            </a:r>
            <a:endParaRPr lang="en-US" dirty="0">
              <a:solidFill>
                <a:srgbClr val="FF0000"/>
              </a:solidFill>
            </a:endParaRPr>
          </a:p>
        </p:txBody>
      </p:sp>
      <p:sp>
        <p:nvSpPr>
          <p:cNvPr id="4" name="Rectangle 3"/>
          <p:cNvSpPr/>
          <p:nvPr/>
        </p:nvSpPr>
        <p:spPr>
          <a:xfrm>
            <a:off x="6096000" y="435834"/>
            <a:ext cx="5885329" cy="5355312"/>
          </a:xfrm>
          <a:prstGeom prst="rect">
            <a:avLst/>
          </a:prstGeom>
        </p:spPr>
        <p:txBody>
          <a:bodyPr wrap="square">
            <a:spAutoFit/>
          </a:bodyPr>
          <a:lstStyle/>
          <a:p>
            <a:pPr fontAlgn="base"/>
            <a:r>
              <a:rPr lang="en-US" dirty="0">
                <a:solidFill>
                  <a:schemeClr val="bg1"/>
                </a:solidFill>
              </a:rPr>
              <a:t>“I have learned … that the Lord will help us in every aspect of our lives when we are trying to serve Him and do His will.</a:t>
            </a:r>
          </a:p>
          <a:p>
            <a:pPr fontAlgn="base"/>
            <a:endParaRPr lang="en-US" dirty="0">
              <a:solidFill>
                <a:schemeClr val="bg1"/>
              </a:solidFill>
            </a:endParaRPr>
          </a:p>
          <a:p>
            <a:pPr fontAlgn="base"/>
            <a:r>
              <a:rPr lang="en-US" dirty="0">
                <a:solidFill>
                  <a:schemeClr val="bg1"/>
                </a:solidFill>
              </a:rPr>
              <a:t>“I believe that all of us can bear witness to these small miracles. We know children who pray for help to find a lost item and find it. We know of young people who gather the courage to stand as a witness of God and feel His sustaining hand. </a:t>
            </a:r>
          </a:p>
          <a:p>
            <a:pPr fontAlgn="base"/>
            <a:endParaRPr lang="en-US" dirty="0">
              <a:solidFill>
                <a:schemeClr val="bg1"/>
              </a:solidFill>
            </a:endParaRPr>
          </a:p>
          <a:p>
            <a:pPr fontAlgn="base"/>
            <a:r>
              <a:rPr lang="en-US" dirty="0">
                <a:solidFill>
                  <a:schemeClr val="bg1"/>
                </a:solidFill>
              </a:rPr>
              <a:t>We know friends who pay their tithing with the last of their money and then, through a miracle, find themselves able to pay their tuition or their rent or somehow obtain food for their family. </a:t>
            </a:r>
          </a:p>
          <a:p>
            <a:pPr fontAlgn="base"/>
            <a:endParaRPr lang="en-US" dirty="0">
              <a:solidFill>
                <a:schemeClr val="bg1"/>
              </a:solidFill>
            </a:endParaRPr>
          </a:p>
          <a:p>
            <a:pPr fontAlgn="base"/>
            <a:r>
              <a:rPr lang="en-US" dirty="0">
                <a:solidFill>
                  <a:schemeClr val="bg1"/>
                </a:solidFill>
              </a:rPr>
              <a:t>We can share experiences of prayers answered and priesthood blessings that gave courage, brought comfort, or restored health. These daily miracles acquaint us with the hand of the Lord in our lives” </a:t>
            </a:r>
          </a:p>
          <a:p>
            <a:pPr fontAlgn="base"/>
            <a:r>
              <a:rPr lang="en-US" dirty="0">
                <a:solidFill>
                  <a:schemeClr val="bg1"/>
                </a:solidFill>
              </a:rPr>
              <a:t> </a:t>
            </a:r>
            <a:r>
              <a:rPr lang="en-US" sz="1200" dirty="0">
                <a:solidFill>
                  <a:schemeClr val="bg1"/>
                </a:solidFill>
              </a:rPr>
              <a:t>Sister Sydney S. Reynolds</a:t>
            </a:r>
          </a:p>
        </p:txBody>
      </p:sp>
      <p:pic>
        <p:nvPicPr>
          <p:cNvPr id="6" name="Picture 5">
            <a:extLst>
              <a:ext uri="{FF2B5EF4-FFF2-40B4-BE49-F238E27FC236}">
                <a16:creationId xmlns:a16="http://schemas.microsoft.com/office/drawing/2014/main" id="{379F9CB8-0337-40EC-8414-18C3BD7E8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387" y="1630466"/>
            <a:ext cx="2733675" cy="2381250"/>
          </a:xfrm>
          <a:prstGeom prst="rect">
            <a:avLst/>
          </a:prstGeom>
        </p:spPr>
      </p:pic>
      <p:pic>
        <p:nvPicPr>
          <p:cNvPr id="9" name="Picture 8">
            <a:extLst>
              <a:ext uri="{FF2B5EF4-FFF2-40B4-BE49-F238E27FC236}">
                <a16:creationId xmlns:a16="http://schemas.microsoft.com/office/drawing/2014/main" id="{8DDDD4F9-D6D9-4755-9C25-1D4A5F8DB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4724" y="4578158"/>
            <a:ext cx="1927417" cy="1927417"/>
          </a:xfrm>
          <a:prstGeom prst="rect">
            <a:avLst/>
          </a:prstGeom>
        </p:spPr>
      </p:pic>
      <p:pic>
        <p:nvPicPr>
          <p:cNvPr id="11" name="Picture 10">
            <a:extLst>
              <a:ext uri="{FF2B5EF4-FFF2-40B4-BE49-F238E27FC236}">
                <a16:creationId xmlns:a16="http://schemas.microsoft.com/office/drawing/2014/main" id="{44DAEF2F-9041-44C6-BDF6-63F41695E2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2870994"/>
            <a:ext cx="2160494" cy="3634581"/>
          </a:xfrm>
          <a:prstGeom prst="rect">
            <a:avLst/>
          </a:prstGeom>
        </p:spPr>
      </p:pic>
      <p:pic>
        <p:nvPicPr>
          <p:cNvPr id="13" name="Picture 12">
            <a:extLst>
              <a:ext uri="{FF2B5EF4-FFF2-40B4-BE49-F238E27FC236}">
                <a16:creationId xmlns:a16="http://schemas.microsoft.com/office/drawing/2014/main" id="{7658715C-E45D-4E96-B233-2AC33DCDBF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812" y="5263283"/>
            <a:ext cx="1119188" cy="1486033"/>
          </a:xfrm>
          <a:prstGeom prst="rect">
            <a:avLst/>
          </a:prstGeom>
        </p:spPr>
      </p:pic>
    </p:spTree>
    <p:extLst>
      <p:ext uri="{BB962C8B-B14F-4D97-AF65-F5344CB8AC3E}">
        <p14:creationId xmlns:p14="http://schemas.microsoft.com/office/powerpoint/2010/main" val="40607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9A3AC6-5654-4F48-9270-D14769F90E2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8100" y="6402114"/>
            <a:ext cx="4495800" cy="369332"/>
          </a:xfrm>
          <a:prstGeom prst="rect">
            <a:avLst/>
          </a:prstGeom>
          <a:noFill/>
        </p:spPr>
        <p:txBody>
          <a:bodyPr wrap="square" rtlCol="0">
            <a:spAutoFit/>
          </a:bodyPr>
          <a:lstStyle/>
          <a:p>
            <a:r>
              <a:rPr lang="en-US" dirty="0">
                <a:solidFill>
                  <a:schemeClr val="bg1"/>
                </a:solidFill>
              </a:rPr>
              <a:t>Mormon 9:27-31  Student Manual</a:t>
            </a:r>
          </a:p>
        </p:txBody>
      </p:sp>
      <p:sp>
        <p:nvSpPr>
          <p:cNvPr id="9" name="TextBox 8"/>
          <p:cNvSpPr txBox="1"/>
          <p:nvPr/>
        </p:nvSpPr>
        <p:spPr>
          <a:xfrm>
            <a:off x="1524000" y="0"/>
            <a:ext cx="9144000" cy="523220"/>
          </a:xfrm>
          <a:prstGeom prst="rect">
            <a:avLst/>
          </a:prstGeom>
          <a:noFill/>
        </p:spPr>
        <p:txBody>
          <a:bodyPr wrap="square" rtlCol="0">
            <a:spAutoFit/>
          </a:bodyPr>
          <a:lstStyle/>
          <a:p>
            <a:pPr algn="ctr"/>
            <a:r>
              <a:rPr lang="en-US" sz="2800" dirty="0">
                <a:solidFill>
                  <a:schemeClr val="bg1"/>
                </a:solidFill>
                <a:latin typeface="Lucida Calligraphy" pitchFamily="66" charset="0"/>
              </a:rPr>
              <a:t>Moroni’s Counsel to the latter-day readers:</a:t>
            </a:r>
          </a:p>
        </p:txBody>
      </p:sp>
      <p:sp>
        <p:nvSpPr>
          <p:cNvPr id="10" name="TextBox 9"/>
          <p:cNvSpPr txBox="1"/>
          <p:nvPr/>
        </p:nvSpPr>
        <p:spPr>
          <a:xfrm>
            <a:off x="321450" y="603627"/>
            <a:ext cx="5943600" cy="3693319"/>
          </a:xfrm>
          <a:prstGeom prst="rect">
            <a:avLst/>
          </a:prstGeom>
          <a:noFill/>
        </p:spPr>
        <p:txBody>
          <a:bodyPr wrap="square" rtlCol="0">
            <a:spAutoFit/>
          </a:bodyPr>
          <a:lstStyle/>
          <a:p>
            <a:r>
              <a:rPr lang="en-US" dirty="0">
                <a:solidFill>
                  <a:schemeClr val="bg1"/>
                </a:solidFill>
              </a:rPr>
              <a:t>Doubt not but be believing (vs. 27)</a:t>
            </a:r>
          </a:p>
          <a:p>
            <a:endParaRPr lang="en-US" dirty="0">
              <a:solidFill>
                <a:schemeClr val="bg1"/>
              </a:solidFill>
            </a:endParaRPr>
          </a:p>
          <a:p>
            <a:r>
              <a:rPr lang="en-US" dirty="0">
                <a:solidFill>
                  <a:schemeClr val="bg1"/>
                </a:solidFill>
              </a:rPr>
              <a:t>Come unto the Lord with all your heart (vs. 27)</a:t>
            </a:r>
          </a:p>
          <a:p>
            <a:endParaRPr lang="en-US" dirty="0">
              <a:solidFill>
                <a:schemeClr val="bg1"/>
              </a:solidFill>
            </a:endParaRPr>
          </a:p>
          <a:p>
            <a:r>
              <a:rPr lang="en-US" dirty="0">
                <a:solidFill>
                  <a:schemeClr val="bg1"/>
                </a:solidFill>
              </a:rPr>
              <a:t>Strip yourself of all uncleanness (vs.28)</a:t>
            </a:r>
          </a:p>
          <a:p>
            <a:endParaRPr lang="en-US" dirty="0">
              <a:solidFill>
                <a:schemeClr val="bg1"/>
              </a:solidFill>
            </a:endParaRPr>
          </a:p>
          <a:p>
            <a:r>
              <a:rPr lang="en-US" dirty="0">
                <a:solidFill>
                  <a:schemeClr val="bg1"/>
                </a:solidFill>
              </a:rPr>
              <a:t>Pray for the strength to meet temptation (vs. 28)</a:t>
            </a:r>
          </a:p>
          <a:p>
            <a:endParaRPr lang="en-US" dirty="0">
              <a:solidFill>
                <a:schemeClr val="bg1"/>
              </a:solidFill>
            </a:endParaRPr>
          </a:p>
          <a:p>
            <a:r>
              <a:rPr lang="en-US" dirty="0">
                <a:solidFill>
                  <a:schemeClr val="bg1"/>
                </a:solidFill>
              </a:rPr>
              <a:t>Do not be baptized unworthily (vs. 29)</a:t>
            </a:r>
          </a:p>
          <a:p>
            <a:endParaRPr lang="en-US" dirty="0">
              <a:solidFill>
                <a:schemeClr val="bg1"/>
              </a:solidFill>
            </a:endParaRPr>
          </a:p>
          <a:p>
            <a:r>
              <a:rPr lang="en-US" dirty="0">
                <a:solidFill>
                  <a:schemeClr val="bg1"/>
                </a:solidFill>
              </a:rPr>
              <a:t>Do not partake of the sacrament unworthily (vs. 29)</a:t>
            </a:r>
          </a:p>
          <a:p>
            <a:endParaRPr lang="en-US" dirty="0">
              <a:solidFill>
                <a:schemeClr val="bg1"/>
              </a:solidFill>
            </a:endParaRPr>
          </a:p>
          <a:p>
            <a:r>
              <a:rPr lang="en-US" dirty="0">
                <a:solidFill>
                  <a:schemeClr val="bg1"/>
                </a:solidFill>
              </a:rPr>
              <a:t>Endure to the end (v.29)</a:t>
            </a:r>
          </a:p>
        </p:txBody>
      </p:sp>
      <p:pic>
        <p:nvPicPr>
          <p:cNvPr id="6" name="Picture 5" descr="DSC00113.JPG"/>
          <p:cNvPicPr>
            <a:picLocks noChangeAspect="1"/>
          </p:cNvPicPr>
          <p:nvPr/>
        </p:nvPicPr>
        <p:blipFill>
          <a:blip r:embed="rId4" cstate="print"/>
          <a:srcRect l="24194" t="3226" r="17742"/>
          <a:stretch>
            <a:fillRect/>
          </a:stretch>
        </p:blipFill>
        <p:spPr>
          <a:xfrm>
            <a:off x="9899766" y="4296946"/>
            <a:ext cx="1828800" cy="2286000"/>
          </a:xfrm>
          <a:prstGeom prst="rect">
            <a:avLst/>
          </a:prstGeom>
        </p:spPr>
      </p:pic>
      <p:pic>
        <p:nvPicPr>
          <p:cNvPr id="5" name="Picture 4">
            <a:extLst>
              <a:ext uri="{FF2B5EF4-FFF2-40B4-BE49-F238E27FC236}">
                <a16:creationId xmlns:a16="http://schemas.microsoft.com/office/drawing/2014/main" id="{5E3F7AAD-8BF1-4B5A-98ED-6960B8924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597" y="978195"/>
            <a:ext cx="2241156" cy="2909888"/>
          </a:xfrm>
          <a:prstGeom prst="rect">
            <a:avLst/>
          </a:prstGeom>
        </p:spPr>
      </p:pic>
      <p:pic>
        <p:nvPicPr>
          <p:cNvPr id="12" name="Picture 11">
            <a:extLst>
              <a:ext uri="{FF2B5EF4-FFF2-40B4-BE49-F238E27FC236}">
                <a16:creationId xmlns:a16="http://schemas.microsoft.com/office/drawing/2014/main" id="{49F24594-DD73-46C6-96DC-64E935F91F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0800" y="4133152"/>
            <a:ext cx="3695700" cy="2257425"/>
          </a:xfrm>
          <a:prstGeom prst="rect">
            <a:avLst/>
          </a:prstGeom>
        </p:spPr>
      </p:pic>
      <p:pic>
        <p:nvPicPr>
          <p:cNvPr id="14" name="Picture 13">
            <a:extLst>
              <a:ext uri="{FF2B5EF4-FFF2-40B4-BE49-F238E27FC236}">
                <a16:creationId xmlns:a16="http://schemas.microsoft.com/office/drawing/2014/main" id="{E1A2FDCC-72AD-425C-AD7B-891B41F2E6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5300" y="4133152"/>
            <a:ext cx="1828800" cy="2261652"/>
          </a:xfrm>
          <a:prstGeom prst="rect">
            <a:avLst/>
          </a:prstGeom>
        </p:spPr>
      </p:pic>
      <p:pic>
        <p:nvPicPr>
          <p:cNvPr id="4" name="Picture 3" descr="A young person holding a bone to an old person lying on a couch&#10;&#10;Description automatically generated">
            <a:extLst>
              <a:ext uri="{FF2B5EF4-FFF2-40B4-BE49-F238E27FC236}">
                <a16:creationId xmlns:a16="http://schemas.microsoft.com/office/drawing/2014/main" id="{2B8DDD7F-473C-9B86-07B5-7BD7ED15F3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5266" y="1383957"/>
            <a:ext cx="3428999" cy="2285999"/>
          </a:xfrm>
          <a:prstGeom prst="rect">
            <a:avLst/>
          </a:prstGeom>
        </p:spPr>
      </p:pic>
    </p:spTree>
    <p:extLst>
      <p:ext uri="{BB962C8B-B14F-4D97-AF65-F5344CB8AC3E}">
        <p14:creationId xmlns:p14="http://schemas.microsoft.com/office/powerpoint/2010/main" val="229267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10" end="10"/>
                                            </p:txEl>
                                          </p:spTgt>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340106-8860-4069-8CEE-30ED58E9B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6" y="-17881"/>
            <a:ext cx="12308460" cy="6896006"/>
          </a:xfrm>
          <a:prstGeom prst="rect">
            <a:avLst/>
          </a:prstGeom>
        </p:spPr>
      </p:pic>
      <p:sp>
        <p:nvSpPr>
          <p:cNvPr id="3" name="TextBox 2"/>
          <p:cNvSpPr txBox="1"/>
          <p:nvPr/>
        </p:nvSpPr>
        <p:spPr>
          <a:xfrm>
            <a:off x="0" y="6475573"/>
            <a:ext cx="3810000" cy="369332"/>
          </a:xfrm>
          <a:prstGeom prst="rect">
            <a:avLst/>
          </a:prstGeom>
          <a:noFill/>
        </p:spPr>
        <p:txBody>
          <a:bodyPr wrap="square" rtlCol="0">
            <a:spAutoFit/>
          </a:bodyPr>
          <a:lstStyle/>
          <a:p>
            <a:r>
              <a:rPr lang="en-US" dirty="0">
                <a:solidFill>
                  <a:schemeClr val="bg1"/>
                </a:solidFill>
              </a:rPr>
              <a:t>Mormon 7:1-6</a:t>
            </a:r>
          </a:p>
        </p:txBody>
      </p:sp>
      <p:sp>
        <p:nvSpPr>
          <p:cNvPr id="4" name="TextBox 3"/>
          <p:cNvSpPr txBox="1"/>
          <p:nvPr/>
        </p:nvSpPr>
        <p:spPr>
          <a:xfrm>
            <a:off x="1524000" y="152401"/>
            <a:ext cx="9296400" cy="769441"/>
          </a:xfrm>
          <a:prstGeom prst="rect">
            <a:avLst/>
          </a:prstGeom>
          <a:noFill/>
        </p:spPr>
        <p:txBody>
          <a:bodyPr wrap="square" rtlCol="0">
            <a:spAutoFit/>
          </a:bodyPr>
          <a:lstStyle/>
          <a:p>
            <a:pPr algn="ctr"/>
            <a:r>
              <a:rPr lang="en-US" sz="4400" dirty="0">
                <a:solidFill>
                  <a:schemeClr val="bg1"/>
                </a:solidFill>
                <a:latin typeface="Algerian" pitchFamily="82" charset="0"/>
              </a:rPr>
              <a:t>What Must You Know?</a:t>
            </a:r>
          </a:p>
        </p:txBody>
      </p:sp>
      <p:grpSp>
        <p:nvGrpSpPr>
          <p:cNvPr id="78" name="Group 77">
            <a:extLst>
              <a:ext uri="{FF2B5EF4-FFF2-40B4-BE49-F238E27FC236}">
                <a16:creationId xmlns:a16="http://schemas.microsoft.com/office/drawing/2014/main" id="{B34BBD20-A997-4248-9489-5162AB629E30}"/>
              </a:ext>
            </a:extLst>
          </p:cNvPr>
          <p:cNvGrpSpPr/>
          <p:nvPr/>
        </p:nvGrpSpPr>
        <p:grpSpPr>
          <a:xfrm>
            <a:off x="1084622" y="921842"/>
            <a:ext cx="4121703" cy="1376917"/>
            <a:chOff x="1084622" y="921842"/>
            <a:chExt cx="4121703" cy="1376917"/>
          </a:xfrm>
        </p:grpSpPr>
        <p:sp>
          <p:nvSpPr>
            <p:cNvPr id="5" name="TextBox 4"/>
            <p:cNvSpPr txBox="1"/>
            <p:nvPr/>
          </p:nvSpPr>
          <p:spPr>
            <a:xfrm>
              <a:off x="1084622" y="985869"/>
              <a:ext cx="1905000" cy="923330"/>
            </a:xfrm>
            <a:prstGeom prst="rect">
              <a:avLst/>
            </a:prstGeom>
            <a:noFill/>
          </p:spPr>
          <p:txBody>
            <a:bodyPr wrap="square" rtlCol="0">
              <a:spAutoFit/>
            </a:bodyPr>
            <a:lstStyle/>
            <a:p>
              <a:r>
                <a:rPr lang="en-US" dirty="0">
                  <a:solidFill>
                    <a:schemeClr val="bg1"/>
                  </a:solidFill>
                </a:rPr>
                <a:t>Knowledge that you are of the house of Israel</a:t>
              </a:r>
            </a:p>
          </p:txBody>
        </p:sp>
        <p:pic>
          <p:nvPicPr>
            <p:cNvPr id="7" name="Picture 6">
              <a:extLst>
                <a:ext uri="{FF2B5EF4-FFF2-40B4-BE49-F238E27FC236}">
                  <a16:creationId xmlns:a16="http://schemas.microsoft.com/office/drawing/2014/main" id="{3ECC44DE-F97C-4E8B-87CE-15E25D8B4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485" y="921842"/>
              <a:ext cx="2401840" cy="1376917"/>
            </a:xfrm>
            <a:prstGeom prst="rect">
              <a:avLst/>
            </a:prstGeom>
          </p:spPr>
        </p:pic>
      </p:grpSp>
      <p:grpSp>
        <p:nvGrpSpPr>
          <p:cNvPr id="79" name="Group 78">
            <a:extLst>
              <a:ext uri="{FF2B5EF4-FFF2-40B4-BE49-F238E27FC236}">
                <a16:creationId xmlns:a16="http://schemas.microsoft.com/office/drawing/2014/main" id="{E5865218-2CAE-45D5-8FC6-3C7B44767963}"/>
              </a:ext>
            </a:extLst>
          </p:cNvPr>
          <p:cNvGrpSpPr/>
          <p:nvPr/>
        </p:nvGrpSpPr>
        <p:grpSpPr>
          <a:xfrm>
            <a:off x="6525126" y="890512"/>
            <a:ext cx="4466722" cy="1549614"/>
            <a:chOff x="6525126" y="890512"/>
            <a:chExt cx="4466722" cy="1549614"/>
          </a:xfrm>
        </p:grpSpPr>
        <p:sp>
          <p:nvSpPr>
            <p:cNvPr id="12" name="TextBox 11"/>
            <p:cNvSpPr txBox="1"/>
            <p:nvPr/>
          </p:nvSpPr>
          <p:spPr>
            <a:xfrm>
              <a:off x="8934448" y="921842"/>
              <a:ext cx="2057400" cy="923330"/>
            </a:xfrm>
            <a:prstGeom prst="rect">
              <a:avLst/>
            </a:prstGeom>
            <a:noFill/>
          </p:spPr>
          <p:txBody>
            <a:bodyPr wrap="square" rtlCol="0">
              <a:spAutoFit/>
            </a:bodyPr>
            <a:lstStyle/>
            <a:p>
              <a:r>
                <a:rPr lang="en-US" dirty="0">
                  <a:solidFill>
                    <a:schemeClr val="bg1"/>
                  </a:solidFill>
                </a:rPr>
                <a:t>Knowledge that you must repent or you cannot be saved</a:t>
              </a:r>
            </a:p>
          </p:txBody>
        </p:sp>
        <p:pic>
          <p:nvPicPr>
            <p:cNvPr id="9" name="Picture 8">
              <a:extLst>
                <a:ext uri="{FF2B5EF4-FFF2-40B4-BE49-F238E27FC236}">
                  <a16:creationId xmlns:a16="http://schemas.microsoft.com/office/drawing/2014/main" id="{0AA688BE-7AA3-4BD1-B10A-6BC87A74D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126" y="890512"/>
              <a:ext cx="2339040" cy="1549614"/>
            </a:xfrm>
            <a:prstGeom prst="rect">
              <a:avLst/>
            </a:prstGeom>
          </p:spPr>
        </p:pic>
      </p:grpSp>
      <p:grpSp>
        <p:nvGrpSpPr>
          <p:cNvPr id="81" name="Group 80">
            <a:extLst>
              <a:ext uri="{FF2B5EF4-FFF2-40B4-BE49-F238E27FC236}">
                <a16:creationId xmlns:a16="http://schemas.microsoft.com/office/drawing/2014/main" id="{204E5447-C223-4826-8EB2-10D93BBA8D6B}"/>
              </a:ext>
            </a:extLst>
          </p:cNvPr>
          <p:cNvGrpSpPr/>
          <p:nvPr/>
        </p:nvGrpSpPr>
        <p:grpSpPr>
          <a:xfrm>
            <a:off x="6780246" y="2997245"/>
            <a:ext cx="4286503" cy="1828800"/>
            <a:chOff x="6780246" y="2997245"/>
            <a:chExt cx="4286503" cy="1828800"/>
          </a:xfrm>
        </p:grpSpPr>
        <p:sp>
          <p:nvSpPr>
            <p:cNvPr id="13" name="TextBox 12"/>
            <p:cNvSpPr txBox="1"/>
            <p:nvPr/>
          </p:nvSpPr>
          <p:spPr>
            <a:xfrm>
              <a:off x="8856824" y="3162636"/>
              <a:ext cx="2209925" cy="923330"/>
            </a:xfrm>
            <a:prstGeom prst="rect">
              <a:avLst/>
            </a:prstGeom>
            <a:noFill/>
          </p:spPr>
          <p:txBody>
            <a:bodyPr wrap="square" rtlCol="0">
              <a:spAutoFit/>
            </a:bodyPr>
            <a:lstStyle/>
            <a:p>
              <a:r>
                <a:rPr lang="en-US" dirty="0">
                  <a:solidFill>
                    <a:schemeClr val="bg1"/>
                  </a:solidFill>
                </a:rPr>
                <a:t>Knowledge that you must know of the prophets before you</a:t>
              </a:r>
            </a:p>
          </p:txBody>
        </p:sp>
        <p:pic>
          <p:nvPicPr>
            <p:cNvPr id="73" name="Picture 72">
              <a:extLst>
                <a:ext uri="{FF2B5EF4-FFF2-40B4-BE49-F238E27FC236}">
                  <a16:creationId xmlns:a16="http://schemas.microsoft.com/office/drawing/2014/main" id="{D18D0B53-88B0-4AF1-9D22-896B36449F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0246" y="2997245"/>
              <a:ext cx="1828800" cy="1828800"/>
            </a:xfrm>
            <a:prstGeom prst="rect">
              <a:avLst/>
            </a:prstGeom>
          </p:spPr>
        </p:pic>
      </p:grpSp>
      <p:grpSp>
        <p:nvGrpSpPr>
          <p:cNvPr id="80" name="Group 79">
            <a:extLst>
              <a:ext uri="{FF2B5EF4-FFF2-40B4-BE49-F238E27FC236}">
                <a16:creationId xmlns:a16="http://schemas.microsoft.com/office/drawing/2014/main" id="{0F1E0A68-22E8-4585-A836-C3D4752211A2}"/>
              </a:ext>
            </a:extLst>
          </p:cNvPr>
          <p:cNvGrpSpPr/>
          <p:nvPr/>
        </p:nvGrpSpPr>
        <p:grpSpPr>
          <a:xfrm>
            <a:off x="1041015" y="2888401"/>
            <a:ext cx="4387007" cy="1571625"/>
            <a:chOff x="1041015" y="2888401"/>
            <a:chExt cx="4387007" cy="1571625"/>
          </a:xfrm>
        </p:grpSpPr>
        <p:sp>
          <p:nvSpPr>
            <p:cNvPr id="14" name="TextBox 13"/>
            <p:cNvSpPr txBox="1"/>
            <p:nvPr/>
          </p:nvSpPr>
          <p:spPr>
            <a:xfrm>
              <a:off x="1041015" y="2956806"/>
              <a:ext cx="1981200" cy="1200329"/>
            </a:xfrm>
            <a:prstGeom prst="rect">
              <a:avLst/>
            </a:prstGeom>
            <a:noFill/>
          </p:spPr>
          <p:txBody>
            <a:bodyPr wrap="square" rtlCol="0">
              <a:spAutoFit/>
            </a:bodyPr>
            <a:lstStyle/>
            <a:p>
              <a:r>
                <a:rPr lang="en-US" dirty="0">
                  <a:solidFill>
                    <a:schemeClr val="bg1"/>
                  </a:solidFill>
                </a:rPr>
                <a:t>Knowledge that you must ‘lay down your weapons of war’</a:t>
              </a:r>
            </a:p>
          </p:txBody>
        </p:sp>
        <p:pic>
          <p:nvPicPr>
            <p:cNvPr id="75" name="Picture 74">
              <a:extLst>
                <a:ext uri="{FF2B5EF4-FFF2-40B4-BE49-F238E27FC236}">
                  <a16:creationId xmlns:a16="http://schemas.microsoft.com/office/drawing/2014/main" id="{EB207E76-EC54-4433-9B8A-6BB77F96AB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622" y="2888401"/>
              <a:ext cx="2438400" cy="1571625"/>
            </a:xfrm>
            <a:prstGeom prst="rect">
              <a:avLst/>
            </a:prstGeom>
          </p:spPr>
        </p:pic>
      </p:grpSp>
      <p:grpSp>
        <p:nvGrpSpPr>
          <p:cNvPr id="82" name="Group 81">
            <a:extLst>
              <a:ext uri="{FF2B5EF4-FFF2-40B4-BE49-F238E27FC236}">
                <a16:creationId xmlns:a16="http://schemas.microsoft.com/office/drawing/2014/main" id="{02E6844F-D507-4936-AF14-6AEE2074231D}"/>
              </a:ext>
            </a:extLst>
          </p:cNvPr>
          <p:cNvGrpSpPr/>
          <p:nvPr/>
        </p:nvGrpSpPr>
        <p:grpSpPr>
          <a:xfrm>
            <a:off x="4935777" y="4664612"/>
            <a:ext cx="5275023" cy="2023342"/>
            <a:chOff x="4935777" y="4664612"/>
            <a:chExt cx="5275023" cy="2023342"/>
          </a:xfrm>
        </p:grpSpPr>
        <p:sp>
          <p:nvSpPr>
            <p:cNvPr id="15" name="TextBox 14"/>
            <p:cNvSpPr txBox="1"/>
            <p:nvPr/>
          </p:nvSpPr>
          <p:spPr>
            <a:xfrm>
              <a:off x="6400800" y="5257800"/>
              <a:ext cx="3810000" cy="923330"/>
            </a:xfrm>
            <a:prstGeom prst="rect">
              <a:avLst/>
            </a:prstGeom>
            <a:noFill/>
          </p:spPr>
          <p:txBody>
            <a:bodyPr wrap="square" rtlCol="0">
              <a:spAutoFit/>
            </a:bodyPr>
            <a:lstStyle/>
            <a:p>
              <a:r>
                <a:rPr lang="en-US" dirty="0">
                  <a:solidFill>
                    <a:schemeClr val="bg1"/>
                  </a:solidFill>
                </a:rPr>
                <a:t>Knowledge and understanding that Jesus is the Son of God and was slain by the Jews and has been resurrected</a:t>
              </a:r>
            </a:p>
          </p:txBody>
        </p:sp>
        <p:pic>
          <p:nvPicPr>
            <p:cNvPr id="77" name="Picture 76">
              <a:extLst>
                <a:ext uri="{FF2B5EF4-FFF2-40B4-BE49-F238E27FC236}">
                  <a16:creationId xmlns:a16="http://schemas.microsoft.com/office/drawing/2014/main" id="{D1D237E3-4980-4385-B38E-F57A54E78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777" y="4664612"/>
              <a:ext cx="1332293" cy="2023342"/>
            </a:xfrm>
            <a:prstGeom prst="rect">
              <a:avLst/>
            </a:prstGeom>
          </p:spPr>
        </p:pic>
      </p:grpSp>
    </p:spTree>
    <p:extLst>
      <p:ext uri="{BB962C8B-B14F-4D97-AF65-F5344CB8AC3E}">
        <p14:creationId xmlns:p14="http://schemas.microsoft.com/office/powerpoint/2010/main" val="13369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FC5953-58D6-47B3-96ED-34414051CE0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8612" y="6461492"/>
            <a:ext cx="4495800" cy="369332"/>
          </a:xfrm>
          <a:prstGeom prst="rect">
            <a:avLst/>
          </a:prstGeom>
          <a:noFill/>
        </p:spPr>
        <p:txBody>
          <a:bodyPr wrap="square" rtlCol="0">
            <a:spAutoFit/>
          </a:bodyPr>
          <a:lstStyle/>
          <a:p>
            <a:r>
              <a:rPr lang="en-US" dirty="0">
                <a:solidFill>
                  <a:schemeClr val="bg1"/>
                </a:solidFill>
              </a:rPr>
              <a:t>Mormon 9:21-37</a:t>
            </a:r>
          </a:p>
        </p:txBody>
      </p:sp>
      <p:sp>
        <p:nvSpPr>
          <p:cNvPr id="9" name="TextBox 8"/>
          <p:cNvSpPr txBox="1"/>
          <p:nvPr/>
        </p:nvSpPr>
        <p:spPr>
          <a:xfrm>
            <a:off x="1524000" y="0"/>
            <a:ext cx="9144000" cy="523220"/>
          </a:xfrm>
          <a:prstGeom prst="rect">
            <a:avLst/>
          </a:prstGeom>
          <a:noFill/>
        </p:spPr>
        <p:txBody>
          <a:bodyPr wrap="square" rtlCol="0">
            <a:spAutoFit/>
          </a:bodyPr>
          <a:lstStyle/>
          <a:p>
            <a:pPr algn="ctr"/>
            <a:r>
              <a:rPr lang="en-US" sz="2800" dirty="0">
                <a:solidFill>
                  <a:schemeClr val="bg1"/>
                </a:solidFill>
                <a:latin typeface="Lucida Calligraphy" pitchFamily="66" charset="0"/>
              </a:rPr>
              <a:t>Moroni’s Promise</a:t>
            </a:r>
          </a:p>
        </p:txBody>
      </p:sp>
      <p:sp>
        <p:nvSpPr>
          <p:cNvPr id="10" name="TextBox 9"/>
          <p:cNvSpPr txBox="1"/>
          <p:nvPr/>
        </p:nvSpPr>
        <p:spPr>
          <a:xfrm>
            <a:off x="1983346" y="798922"/>
            <a:ext cx="5222132" cy="1384995"/>
          </a:xfrm>
          <a:prstGeom prst="rect">
            <a:avLst/>
          </a:prstGeom>
          <a:noFill/>
        </p:spPr>
        <p:txBody>
          <a:bodyPr wrap="square" rtlCol="0">
            <a:spAutoFit/>
          </a:bodyPr>
          <a:lstStyle/>
          <a:p>
            <a:pPr algn="ctr"/>
            <a:r>
              <a:rPr lang="en-US" sz="2800" b="1" dirty="0">
                <a:solidFill>
                  <a:schemeClr val="bg1"/>
                </a:solidFill>
              </a:rPr>
              <a:t>If we pray in faith and in the name of Christ, Heavenly Father will give us whatever we ask for.</a:t>
            </a:r>
            <a:endParaRPr lang="en-US" sz="2800" dirty="0">
              <a:solidFill>
                <a:schemeClr val="bg1"/>
              </a:solidFill>
            </a:endParaRPr>
          </a:p>
        </p:txBody>
      </p:sp>
      <p:sp>
        <p:nvSpPr>
          <p:cNvPr id="6" name="Rectangle 5"/>
          <p:cNvSpPr/>
          <p:nvPr/>
        </p:nvSpPr>
        <p:spPr>
          <a:xfrm>
            <a:off x="4289612" y="3573646"/>
            <a:ext cx="5540188" cy="1815882"/>
          </a:xfrm>
          <a:prstGeom prst="rect">
            <a:avLst/>
          </a:prstGeom>
        </p:spPr>
        <p:txBody>
          <a:bodyPr wrap="square">
            <a:spAutoFit/>
          </a:bodyPr>
          <a:lstStyle/>
          <a:p>
            <a:r>
              <a:rPr lang="en-US" sz="2800" baseline="30000" dirty="0">
                <a:solidFill>
                  <a:schemeClr val="bg1"/>
                </a:solidFill>
              </a:rPr>
              <a:t>“…</a:t>
            </a:r>
            <a:r>
              <a:rPr lang="en-US" sz="2800" dirty="0">
                <a:solidFill>
                  <a:schemeClr val="bg1"/>
                </a:solidFill>
              </a:rPr>
              <a:t>whatsoever he shall ask the Father in the name of Christ it shall be granted him; and this promise is unto all,…”</a:t>
            </a:r>
          </a:p>
        </p:txBody>
      </p:sp>
      <p:sp>
        <p:nvSpPr>
          <p:cNvPr id="16" name="Rectangle 15"/>
          <p:cNvSpPr/>
          <p:nvPr/>
        </p:nvSpPr>
        <p:spPr>
          <a:xfrm>
            <a:off x="5257800" y="5475476"/>
            <a:ext cx="5181600" cy="923330"/>
          </a:xfrm>
          <a:prstGeom prst="rect">
            <a:avLst/>
          </a:prstGeom>
          <a:solidFill>
            <a:srgbClr val="FFFF99"/>
          </a:solidFill>
        </p:spPr>
        <p:txBody>
          <a:bodyPr wrap="square">
            <a:spAutoFit/>
          </a:bodyPr>
          <a:lstStyle/>
          <a:p>
            <a:r>
              <a:rPr lang="en-US" i="1" dirty="0">
                <a:solidFill>
                  <a:srgbClr val="FF0000"/>
                </a:solidFill>
              </a:rPr>
              <a:t>¶Ask, and it shall be given you; seek, and ye shall find; knock, and it shall be opened unto you:”</a:t>
            </a:r>
          </a:p>
          <a:p>
            <a:r>
              <a:rPr lang="en-US" i="1" dirty="0">
                <a:solidFill>
                  <a:srgbClr val="FF0000"/>
                </a:solidFill>
              </a:rPr>
              <a:t>Matthew 7:7</a:t>
            </a:r>
          </a:p>
        </p:txBody>
      </p:sp>
      <p:grpSp>
        <p:nvGrpSpPr>
          <p:cNvPr id="8" name="Group 7">
            <a:extLst>
              <a:ext uri="{FF2B5EF4-FFF2-40B4-BE49-F238E27FC236}">
                <a16:creationId xmlns:a16="http://schemas.microsoft.com/office/drawing/2014/main" id="{15EF6C09-6B90-4A02-93F0-ADE76220D55B}"/>
              </a:ext>
            </a:extLst>
          </p:cNvPr>
          <p:cNvGrpSpPr/>
          <p:nvPr/>
        </p:nvGrpSpPr>
        <p:grpSpPr>
          <a:xfrm>
            <a:off x="772039" y="2503234"/>
            <a:ext cx="2838559" cy="3847058"/>
            <a:chOff x="1114876" y="2479536"/>
            <a:chExt cx="2838559" cy="3847058"/>
          </a:xfrm>
        </p:grpSpPr>
        <p:pic>
          <p:nvPicPr>
            <p:cNvPr id="5" name="Picture 4">
              <a:extLst>
                <a:ext uri="{FF2B5EF4-FFF2-40B4-BE49-F238E27FC236}">
                  <a16:creationId xmlns:a16="http://schemas.microsoft.com/office/drawing/2014/main" id="{05DFC173-281A-4A03-AE9F-E190E534B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525" y="2479536"/>
              <a:ext cx="2800910" cy="3668448"/>
            </a:xfrm>
            <a:prstGeom prst="rect">
              <a:avLst/>
            </a:prstGeom>
          </p:spPr>
        </p:pic>
        <p:sp>
          <p:nvSpPr>
            <p:cNvPr id="7" name="Rectangle 6">
              <a:extLst>
                <a:ext uri="{FF2B5EF4-FFF2-40B4-BE49-F238E27FC236}">
                  <a16:creationId xmlns:a16="http://schemas.microsoft.com/office/drawing/2014/main" id="{402864A6-BA78-436E-9B6F-275E3BEE2E8A}"/>
                </a:ext>
              </a:extLst>
            </p:cNvPr>
            <p:cNvSpPr/>
            <p:nvPr/>
          </p:nvSpPr>
          <p:spPr>
            <a:xfrm>
              <a:off x="1114876" y="6064984"/>
              <a:ext cx="797013" cy="261610"/>
            </a:xfrm>
            <a:prstGeom prst="rect">
              <a:avLst/>
            </a:prstGeom>
          </p:spPr>
          <p:txBody>
            <a:bodyPr wrap="none">
              <a:spAutoFit/>
            </a:bodyPr>
            <a:lstStyle/>
            <a:p>
              <a:r>
                <a:rPr lang="en-US" sz="1100" dirty="0">
                  <a:solidFill>
                    <a:schemeClr val="bg1"/>
                  </a:solidFill>
                </a:rPr>
                <a:t>Del Parson</a:t>
              </a:r>
              <a:endParaRPr lang="en-US" sz="1100" dirty="0"/>
            </a:p>
          </p:txBody>
        </p:sp>
      </p:grpSp>
      <p:grpSp>
        <p:nvGrpSpPr>
          <p:cNvPr id="15" name="Group 14">
            <a:extLst>
              <a:ext uri="{FF2B5EF4-FFF2-40B4-BE49-F238E27FC236}">
                <a16:creationId xmlns:a16="http://schemas.microsoft.com/office/drawing/2014/main" id="{D1AF3F53-A3EC-43BF-AC06-3C218896A0A9}"/>
              </a:ext>
            </a:extLst>
          </p:cNvPr>
          <p:cNvGrpSpPr/>
          <p:nvPr/>
        </p:nvGrpSpPr>
        <p:grpSpPr>
          <a:xfrm>
            <a:off x="8727693" y="161925"/>
            <a:ext cx="2209800" cy="3454546"/>
            <a:chOff x="8727693" y="161925"/>
            <a:chExt cx="2209800" cy="3454546"/>
          </a:xfrm>
        </p:grpSpPr>
        <p:sp>
          <p:nvSpPr>
            <p:cNvPr id="12" name="Rectangle 11">
              <a:extLst>
                <a:ext uri="{FF2B5EF4-FFF2-40B4-BE49-F238E27FC236}">
                  <a16:creationId xmlns:a16="http://schemas.microsoft.com/office/drawing/2014/main" id="{0B645D79-B2B1-4B34-BFD0-01C84471C32F}"/>
                </a:ext>
              </a:extLst>
            </p:cNvPr>
            <p:cNvSpPr/>
            <p:nvPr/>
          </p:nvSpPr>
          <p:spPr>
            <a:xfrm>
              <a:off x="8790551" y="3354861"/>
              <a:ext cx="1083951" cy="261610"/>
            </a:xfrm>
            <a:prstGeom prst="rect">
              <a:avLst/>
            </a:prstGeom>
          </p:spPr>
          <p:txBody>
            <a:bodyPr wrap="none">
              <a:spAutoFit/>
            </a:bodyPr>
            <a:lstStyle/>
            <a:p>
              <a:r>
                <a:rPr lang="en-US" sz="1100" dirty="0">
                  <a:solidFill>
                    <a:schemeClr val="bg1"/>
                  </a:solidFill>
                </a:rPr>
                <a:t>Brooks Crandell</a:t>
              </a:r>
              <a:endParaRPr lang="en-US" sz="1100" dirty="0"/>
            </a:p>
          </p:txBody>
        </p:sp>
        <p:pic>
          <p:nvPicPr>
            <p:cNvPr id="14" name="Picture 13">
              <a:extLst>
                <a:ext uri="{FF2B5EF4-FFF2-40B4-BE49-F238E27FC236}">
                  <a16:creationId xmlns:a16="http://schemas.microsoft.com/office/drawing/2014/main" id="{CB7FEF43-EC43-4023-9C7C-12D4FBF86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7693" y="161925"/>
              <a:ext cx="2209800" cy="3267075"/>
            </a:xfrm>
            <a:prstGeom prst="rect">
              <a:avLst/>
            </a:prstGeom>
          </p:spPr>
        </p:pic>
      </p:grpSp>
    </p:spTree>
    <p:extLst>
      <p:ext uri="{BB962C8B-B14F-4D97-AF65-F5344CB8AC3E}">
        <p14:creationId xmlns:p14="http://schemas.microsoft.com/office/powerpoint/2010/main" val="5393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FC5953-58D6-47B3-96ED-34414051CE0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8612" y="6461492"/>
            <a:ext cx="4495800" cy="369332"/>
          </a:xfrm>
          <a:prstGeom prst="rect">
            <a:avLst/>
          </a:prstGeom>
          <a:noFill/>
        </p:spPr>
        <p:txBody>
          <a:bodyPr wrap="square" rtlCol="0">
            <a:spAutoFit/>
          </a:bodyPr>
          <a:lstStyle/>
          <a:p>
            <a:r>
              <a:rPr lang="en-US" dirty="0">
                <a:solidFill>
                  <a:schemeClr val="bg1"/>
                </a:solidFill>
              </a:rPr>
              <a:t>Mormon 9:21-37 Brittany Beattie</a:t>
            </a:r>
          </a:p>
        </p:txBody>
      </p:sp>
      <p:sp>
        <p:nvSpPr>
          <p:cNvPr id="9" name="TextBox 8"/>
          <p:cNvSpPr txBox="1"/>
          <p:nvPr/>
        </p:nvSpPr>
        <p:spPr>
          <a:xfrm>
            <a:off x="1524000" y="0"/>
            <a:ext cx="9144000" cy="769441"/>
          </a:xfrm>
          <a:prstGeom prst="rect">
            <a:avLst/>
          </a:prstGeom>
          <a:noFill/>
        </p:spPr>
        <p:txBody>
          <a:bodyPr wrap="square" rtlCol="0">
            <a:spAutoFit/>
          </a:bodyPr>
          <a:lstStyle/>
          <a:p>
            <a:pPr algn="ctr"/>
            <a:r>
              <a:rPr lang="en-US" sz="4400" dirty="0">
                <a:solidFill>
                  <a:schemeClr val="bg1"/>
                </a:solidFill>
                <a:latin typeface="Lucida Calligraphy" pitchFamily="66" charset="0"/>
              </a:rPr>
              <a:t>However:</a:t>
            </a:r>
          </a:p>
        </p:txBody>
      </p:sp>
      <p:sp>
        <p:nvSpPr>
          <p:cNvPr id="4" name="TextBox 3">
            <a:extLst>
              <a:ext uri="{FF2B5EF4-FFF2-40B4-BE49-F238E27FC236}">
                <a16:creationId xmlns:a16="http://schemas.microsoft.com/office/drawing/2014/main" id="{E5F0E82A-B349-42E2-2BD9-12848EB4E7DC}"/>
              </a:ext>
            </a:extLst>
          </p:cNvPr>
          <p:cNvSpPr txBox="1"/>
          <p:nvPr/>
        </p:nvSpPr>
        <p:spPr>
          <a:xfrm>
            <a:off x="462213" y="928852"/>
            <a:ext cx="5902492" cy="1938992"/>
          </a:xfrm>
          <a:prstGeom prst="rect">
            <a:avLst/>
          </a:prstGeom>
          <a:noFill/>
        </p:spPr>
        <p:txBody>
          <a:bodyPr wrap="square">
            <a:spAutoFit/>
          </a:bodyPr>
          <a:lstStyle/>
          <a:p>
            <a:r>
              <a:rPr lang="en-US" sz="2400" b="0" i="0" dirty="0">
                <a:solidFill>
                  <a:schemeClr val="bg1"/>
                </a:solidFill>
                <a:effectLst/>
                <a:latin typeface="Abadi" panose="020B0604020104020204" pitchFamily="34" charset="0"/>
              </a:rPr>
              <a:t>Remembering that God’s “ways [are] higher than [our] ways” can help us be open to the different ways Heavenly Father might be answering our prayers.</a:t>
            </a:r>
          </a:p>
          <a:p>
            <a:endParaRPr lang="en-US" sz="2400" dirty="0">
              <a:solidFill>
                <a:schemeClr val="bg1"/>
              </a:solidFill>
              <a:latin typeface="Abadi" panose="020B0604020104020204" pitchFamily="34" charset="0"/>
            </a:endParaRPr>
          </a:p>
        </p:txBody>
      </p:sp>
      <p:sp>
        <p:nvSpPr>
          <p:cNvPr id="17" name="TextBox 16">
            <a:extLst>
              <a:ext uri="{FF2B5EF4-FFF2-40B4-BE49-F238E27FC236}">
                <a16:creationId xmlns:a16="http://schemas.microsoft.com/office/drawing/2014/main" id="{1440F404-A83C-64B0-7DB5-536649A2630B}"/>
              </a:ext>
            </a:extLst>
          </p:cNvPr>
          <p:cNvSpPr txBox="1"/>
          <p:nvPr/>
        </p:nvSpPr>
        <p:spPr>
          <a:xfrm>
            <a:off x="7018420" y="1084393"/>
            <a:ext cx="3582402" cy="1631216"/>
          </a:xfrm>
          <a:prstGeom prst="rect">
            <a:avLst/>
          </a:prstGeom>
          <a:noFill/>
        </p:spPr>
        <p:txBody>
          <a:bodyPr wrap="square">
            <a:spAutoFit/>
          </a:bodyPr>
          <a:lstStyle/>
          <a:p>
            <a:r>
              <a:rPr lang="en-US" sz="2000" b="0" i="1" dirty="0">
                <a:solidFill>
                  <a:srgbClr val="FFFF00"/>
                </a:solidFill>
                <a:effectLst/>
                <a:latin typeface="Abadi" panose="020B0604020104020204" pitchFamily="34" charset="0"/>
              </a:rPr>
              <a:t>For as the heavens are higher than the earth, so are my ways higher than your ways, and my thoughts than your thoughts. Isaiah 55:9</a:t>
            </a:r>
            <a:endParaRPr lang="en-US" sz="2000" i="1" dirty="0">
              <a:solidFill>
                <a:srgbClr val="FFFF00"/>
              </a:solidFill>
              <a:latin typeface="Abadi" panose="020B0604020104020204" pitchFamily="34" charset="0"/>
            </a:endParaRPr>
          </a:p>
        </p:txBody>
      </p:sp>
      <p:sp>
        <p:nvSpPr>
          <p:cNvPr id="19" name="TextBox 18">
            <a:extLst>
              <a:ext uri="{FF2B5EF4-FFF2-40B4-BE49-F238E27FC236}">
                <a16:creationId xmlns:a16="http://schemas.microsoft.com/office/drawing/2014/main" id="{163CF1A5-F3AB-FDF4-3403-23F53DAFE925}"/>
              </a:ext>
            </a:extLst>
          </p:cNvPr>
          <p:cNvSpPr txBox="1"/>
          <p:nvPr/>
        </p:nvSpPr>
        <p:spPr>
          <a:xfrm>
            <a:off x="3971423" y="3418562"/>
            <a:ext cx="6093994" cy="2677656"/>
          </a:xfrm>
          <a:prstGeom prst="rect">
            <a:avLst/>
          </a:prstGeom>
          <a:noFill/>
        </p:spPr>
        <p:txBody>
          <a:bodyPr wrap="square">
            <a:spAutoFit/>
          </a:bodyPr>
          <a:lstStyle/>
          <a:p>
            <a:r>
              <a:rPr lang="en-US" sz="2400" b="0" i="0" dirty="0">
                <a:solidFill>
                  <a:schemeClr val="bg1"/>
                </a:solidFill>
                <a:effectLst/>
              </a:rPr>
              <a:t>“It is important to understand that His healing can mean being cured, or having your burdens eased, or even coming to realize that it is worth it to endure to the end patiently, for God needs brave sons and daughters who are willing to be polished when in His wisdom that is His will.”</a:t>
            </a:r>
          </a:p>
          <a:p>
            <a:r>
              <a:rPr lang="en-US" sz="2400" dirty="0">
                <a:solidFill>
                  <a:schemeClr val="bg1"/>
                </a:solidFill>
              </a:rPr>
              <a:t>Richard G. Scott</a:t>
            </a:r>
          </a:p>
        </p:txBody>
      </p:sp>
      <p:pic>
        <p:nvPicPr>
          <p:cNvPr id="21" name="Picture 20">
            <a:extLst>
              <a:ext uri="{FF2B5EF4-FFF2-40B4-BE49-F238E27FC236}">
                <a16:creationId xmlns:a16="http://schemas.microsoft.com/office/drawing/2014/main" id="{A537BEF3-E44A-3D04-DFFA-FD96B4B72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003" y="4539399"/>
            <a:ext cx="1408176" cy="1767840"/>
          </a:xfrm>
          <a:prstGeom prst="rect">
            <a:avLst/>
          </a:prstGeom>
        </p:spPr>
      </p:pic>
      <p:pic>
        <p:nvPicPr>
          <p:cNvPr id="23" name="Picture 22">
            <a:extLst>
              <a:ext uri="{FF2B5EF4-FFF2-40B4-BE49-F238E27FC236}">
                <a16:creationId xmlns:a16="http://schemas.microsoft.com/office/drawing/2014/main" id="{0C3DF6F0-CBC3-C7C0-1683-AB5C6B619E3D}"/>
              </a:ext>
            </a:extLst>
          </p:cNvPr>
          <p:cNvPicPr>
            <a:picLocks noChangeAspect="1"/>
          </p:cNvPicPr>
          <p:nvPr/>
        </p:nvPicPr>
        <p:blipFill>
          <a:blip r:embed="rId5"/>
          <a:stretch>
            <a:fillRect/>
          </a:stretch>
        </p:blipFill>
        <p:spPr>
          <a:xfrm>
            <a:off x="724381" y="2964711"/>
            <a:ext cx="2804403" cy="2964437"/>
          </a:xfrm>
          <a:prstGeom prst="rect">
            <a:avLst/>
          </a:prstGeom>
        </p:spPr>
      </p:pic>
    </p:spTree>
    <p:extLst>
      <p:ext uri="{BB962C8B-B14F-4D97-AF65-F5344CB8AC3E}">
        <p14:creationId xmlns:p14="http://schemas.microsoft.com/office/powerpoint/2010/main" val="189542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C5ECD8-78CA-4201-9C68-6A886E2C8DE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7407" y="6450656"/>
            <a:ext cx="4495800" cy="369332"/>
          </a:xfrm>
          <a:prstGeom prst="rect">
            <a:avLst/>
          </a:prstGeom>
          <a:noFill/>
        </p:spPr>
        <p:txBody>
          <a:bodyPr wrap="square" rtlCol="0">
            <a:spAutoFit/>
          </a:bodyPr>
          <a:lstStyle/>
          <a:p>
            <a:r>
              <a:rPr lang="en-US" dirty="0">
                <a:solidFill>
                  <a:schemeClr val="bg1"/>
                </a:solidFill>
              </a:rPr>
              <a:t>Mormon 9:21-37</a:t>
            </a:r>
          </a:p>
        </p:txBody>
      </p:sp>
      <p:sp>
        <p:nvSpPr>
          <p:cNvPr id="7" name="TextBox 6"/>
          <p:cNvSpPr txBox="1"/>
          <p:nvPr/>
        </p:nvSpPr>
        <p:spPr>
          <a:xfrm>
            <a:off x="1524000" y="0"/>
            <a:ext cx="9144000" cy="523220"/>
          </a:xfrm>
          <a:prstGeom prst="rect">
            <a:avLst/>
          </a:prstGeom>
          <a:noFill/>
        </p:spPr>
        <p:txBody>
          <a:bodyPr wrap="square" rtlCol="0">
            <a:spAutoFit/>
          </a:bodyPr>
          <a:lstStyle/>
          <a:p>
            <a:pPr algn="ctr"/>
            <a:r>
              <a:rPr lang="en-US" sz="2800" dirty="0">
                <a:solidFill>
                  <a:schemeClr val="bg1"/>
                </a:solidFill>
                <a:latin typeface="Lucida Calligraphy" pitchFamily="66" charset="0"/>
              </a:rPr>
              <a:t>Moroni’s Promise to the Disciples</a:t>
            </a:r>
          </a:p>
        </p:txBody>
      </p:sp>
      <p:sp>
        <p:nvSpPr>
          <p:cNvPr id="8" name="Rectangle 7"/>
          <p:cNvSpPr/>
          <p:nvPr/>
        </p:nvSpPr>
        <p:spPr>
          <a:xfrm>
            <a:off x="2057400" y="838200"/>
            <a:ext cx="4572000" cy="707886"/>
          </a:xfrm>
          <a:prstGeom prst="rect">
            <a:avLst/>
          </a:prstGeom>
        </p:spPr>
        <p:txBody>
          <a:bodyPr>
            <a:spAutoFit/>
          </a:bodyPr>
          <a:lstStyle/>
          <a:p>
            <a:r>
              <a:rPr lang="en-US" sz="4000" baseline="30000" dirty="0">
                <a:solidFill>
                  <a:schemeClr val="bg1"/>
                </a:solidFill>
              </a:rPr>
              <a:t>Those who tarry---</a:t>
            </a:r>
            <a:endParaRPr lang="en-US" sz="4000" dirty="0">
              <a:solidFill>
                <a:schemeClr val="bg1"/>
              </a:solidFill>
            </a:endParaRPr>
          </a:p>
        </p:txBody>
      </p:sp>
      <p:sp>
        <p:nvSpPr>
          <p:cNvPr id="11" name="TextBox 10"/>
          <p:cNvSpPr txBox="1"/>
          <p:nvPr/>
        </p:nvSpPr>
        <p:spPr>
          <a:xfrm>
            <a:off x="340099" y="1839394"/>
            <a:ext cx="4495800" cy="3416320"/>
          </a:xfrm>
          <a:prstGeom prst="rect">
            <a:avLst/>
          </a:prstGeom>
          <a:noFill/>
        </p:spPr>
        <p:txBody>
          <a:bodyPr wrap="square" rtlCol="0">
            <a:spAutoFit/>
          </a:bodyPr>
          <a:lstStyle/>
          <a:p>
            <a:r>
              <a:rPr lang="en-US" dirty="0">
                <a:solidFill>
                  <a:schemeClr val="bg1"/>
                </a:solidFill>
              </a:rPr>
              <a:t>Go and preach– and those who believe are to be baptized and saved</a:t>
            </a:r>
          </a:p>
          <a:p>
            <a:endParaRPr lang="en-US" dirty="0">
              <a:solidFill>
                <a:schemeClr val="bg1"/>
              </a:solidFill>
            </a:endParaRPr>
          </a:p>
          <a:p>
            <a:r>
              <a:rPr lang="en-US" dirty="0">
                <a:solidFill>
                  <a:schemeClr val="bg1"/>
                </a:solidFill>
              </a:rPr>
              <a:t>They shall cast out devils</a:t>
            </a:r>
          </a:p>
          <a:p>
            <a:endParaRPr lang="en-US" dirty="0">
              <a:solidFill>
                <a:schemeClr val="bg1"/>
              </a:solidFill>
            </a:endParaRPr>
          </a:p>
          <a:p>
            <a:r>
              <a:rPr lang="en-US" dirty="0">
                <a:solidFill>
                  <a:schemeClr val="bg1"/>
                </a:solidFill>
              </a:rPr>
              <a:t>They shall speak in new tongues</a:t>
            </a:r>
          </a:p>
          <a:p>
            <a:endParaRPr lang="en-US" dirty="0">
              <a:solidFill>
                <a:schemeClr val="bg1"/>
              </a:solidFill>
            </a:endParaRPr>
          </a:p>
          <a:p>
            <a:r>
              <a:rPr lang="en-US" dirty="0">
                <a:solidFill>
                  <a:schemeClr val="bg1"/>
                </a:solidFill>
              </a:rPr>
              <a:t>They will not be hurt</a:t>
            </a:r>
          </a:p>
          <a:p>
            <a:endParaRPr lang="en-US" dirty="0">
              <a:solidFill>
                <a:schemeClr val="bg1"/>
              </a:solidFill>
            </a:endParaRPr>
          </a:p>
          <a:p>
            <a:r>
              <a:rPr lang="en-US" dirty="0">
                <a:solidFill>
                  <a:schemeClr val="bg1"/>
                </a:solidFill>
              </a:rPr>
              <a:t>They shall heal the sick</a:t>
            </a:r>
          </a:p>
          <a:p>
            <a:endParaRPr lang="en-US" dirty="0">
              <a:solidFill>
                <a:schemeClr val="bg1"/>
              </a:solidFill>
            </a:endParaRPr>
          </a:p>
          <a:p>
            <a:endParaRPr lang="en-US" dirty="0">
              <a:solidFill>
                <a:schemeClr val="bg1"/>
              </a:solidFill>
            </a:endParaRPr>
          </a:p>
        </p:txBody>
      </p:sp>
      <p:pic>
        <p:nvPicPr>
          <p:cNvPr id="12" name="Picture 11" descr="100_0820.JPG"/>
          <p:cNvPicPr>
            <a:picLocks noChangeAspect="1"/>
          </p:cNvPicPr>
          <p:nvPr/>
        </p:nvPicPr>
        <p:blipFill>
          <a:blip r:embed="rId4" cstate="print"/>
          <a:srcRect l="8602" t="16129"/>
          <a:stretch>
            <a:fillRect/>
          </a:stretch>
        </p:blipFill>
        <p:spPr>
          <a:xfrm>
            <a:off x="3131429" y="3940564"/>
            <a:ext cx="2149764" cy="2630300"/>
          </a:xfrm>
          <a:prstGeom prst="rect">
            <a:avLst/>
          </a:prstGeom>
        </p:spPr>
      </p:pic>
      <p:pic>
        <p:nvPicPr>
          <p:cNvPr id="5" name="Picture 4">
            <a:extLst>
              <a:ext uri="{FF2B5EF4-FFF2-40B4-BE49-F238E27FC236}">
                <a16:creationId xmlns:a16="http://schemas.microsoft.com/office/drawing/2014/main" id="{81AEEDCA-026C-4F26-91CE-EF6160522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7815" y="578396"/>
            <a:ext cx="3138768" cy="2354076"/>
          </a:xfrm>
          <a:prstGeom prst="rect">
            <a:avLst/>
          </a:prstGeom>
        </p:spPr>
      </p:pic>
      <p:pic>
        <p:nvPicPr>
          <p:cNvPr id="9" name="Picture 8">
            <a:extLst>
              <a:ext uri="{FF2B5EF4-FFF2-40B4-BE49-F238E27FC236}">
                <a16:creationId xmlns:a16="http://schemas.microsoft.com/office/drawing/2014/main" id="{4CC5B70C-7E61-406E-824A-1D6665FA0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1925" y="3475239"/>
            <a:ext cx="2321719" cy="3095625"/>
          </a:xfrm>
          <a:prstGeom prst="rect">
            <a:avLst/>
          </a:prstGeom>
        </p:spPr>
      </p:pic>
      <p:pic>
        <p:nvPicPr>
          <p:cNvPr id="14" name="Picture 13">
            <a:extLst>
              <a:ext uri="{FF2B5EF4-FFF2-40B4-BE49-F238E27FC236}">
                <a16:creationId xmlns:a16="http://schemas.microsoft.com/office/drawing/2014/main" id="{83A61462-D397-4691-8F84-63883059F1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0650" y="3187076"/>
            <a:ext cx="2733056" cy="3416320"/>
          </a:xfrm>
          <a:prstGeom prst="rect">
            <a:avLst/>
          </a:prstGeom>
        </p:spPr>
      </p:pic>
    </p:spTree>
    <p:extLst>
      <p:ext uri="{BB962C8B-B14F-4D97-AF65-F5344CB8AC3E}">
        <p14:creationId xmlns:p14="http://schemas.microsoft.com/office/powerpoint/2010/main" val="10902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03515-D353-458E-AECF-E4764625790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361" name="Rectangle 1"/>
          <p:cNvSpPr>
            <a:spLocks noChangeArrowheads="1"/>
          </p:cNvSpPr>
          <p:nvPr/>
        </p:nvSpPr>
        <p:spPr bwMode="auto">
          <a:xfrm>
            <a:off x="1752600" y="762000"/>
            <a:ext cx="67818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33350" eaLnBrk="0" fontAlgn="base" hangingPunct="0">
              <a:spcBef>
                <a:spcPct val="0"/>
              </a:spcBef>
              <a:spcAft>
                <a:spcPct val="0"/>
              </a:spcAft>
            </a:pPr>
            <a:r>
              <a:rPr lang="en-US" dirty="0">
                <a:solidFill>
                  <a:schemeClr val="bg1"/>
                </a:solidFill>
                <a:ea typeface="Times New Roman" pitchFamily="18" charset="0"/>
                <a:cs typeface="Times New Roman" pitchFamily="18" charset="0"/>
              </a:rPr>
              <a:t>"Moroni's statement in Mormon 9:32-34 </a:t>
            </a:r>
            <a:br>
              <a:rPr lang="en-US" dirty="0">
                <a:solidFill>
                  <a:schemeClr val="bg1"/>
                </a:solidFill>
                <a:ea typeface="Times New Roman" pitchFamily="18" charset="0"/>
                <a:cs typeface="Times New Roman" pitchFamily="18" charset="0"/>
              </a:rPr>
            </a:br>
            <a:r>
              <a:rPr lang="en-US" dirty="0">
                <a:solidFill>
                  <a:schemeClr val="bg1"/>
                </a:solidFill>
                <a:ea typeface="Times New Roman" pitchFamily="18" charset="0"/>
                <a:cs typeface="Times New Roman" pitchFamily="18" charset="0"/>
              </a:rPr>
              <a:t>pertains to the plates of Mormon and does not </a:t>
            </a:r>
            <a:br>
              <a:rPr lang="en-US" dirty="0">
                <a:solidFill>
                  <a:schemeClr val="bg1"/>
                </a:solidFill>
                <a:ea typeface="Times New Roman" pitchFamily="18" charset="0"/>
                <a:cs typeface="Times New Roman" pitchFamily="18" charset="0"/>
              </a:rPr>
            </a:br>
            <a:r>
              <a:rPr lang="en-US" dirty="0">
                <a:solidFill>
                  <a:schemeClr val="bg1"/>
                </a:solidFill>
                <a:ea typeface="Times New Roman" pitchFamily="18" charset="0"/>
                <a:cs typeface="Times New Roman" pitchFamily="18" charset="0"/>
              </a:rPr>
              <a:t>necessarily pertain to the small plates of Nephi </a:t>
            </a:r>
            <a:br>
              <a:rPr lang="en-US" dirty="0">
                <a:solidFill>
                  <a:schemeClr val="bg1"/>
                </a:solidFill>
                <a:ea typeface="Times New Roman" pitchFamily="18" charset="0"/>
                <a:cs typeface="Times New Roman" pitchFamily="18" charset="0"/>
              </a:rPr>
            </a:br>
            <a:r>
              <a:rPr lang="en-US" dirty="0">
                <a:solidFill>
                  <a:schemeClr val="bg1"/>
                </a:solidFill>
                <a:ea typeface="Times New Roman" pitchFamily="18" charset="0"/>
                <a:cs typeface="Times New Roman" pitchFamily="18" charset="0"/>
              </a:rPr>
              <a:t>from which we get the first 132 pages in our </a:t>
            </a:r>
            <a:br>
              <a:rPr lang="en-US" dirty="0">
                <a:solidFill>
                  <a:schemeClr val="bg1"/>
                </a:solidFill>
                <a:ea typeface="Times New Roman" pitchFamily="18" charset="0"/>
                <a:cs typeface="Times New Roman" pitchFamily="18" charset="0"/>
              </a:rPr>
            </a:br>
            <a:r>
              <a:rPr lang="en-US" dirty="0">
                <a:solidFill>
                  <a:schemeClr val="bg1"/>
                </a:solidFill>
                <a:ea typeface="Times New Roman" pitchFamily="18" charset="0"/>
                <a:cs typeface="Times New Roman" pitchFamily="18" charset="0"/>
              </a:rPr>
              <a:t>present Book of Mormon. </a:t>
            </a:r>
          </a:p>
        </p:txBody>
      </p:sp>
      <p:sp>
        <p:nvSpPr>
          <p:cNvPr id="4" name="TextBox 3"/>
          <p:cNvSpPr txBox="1"/>
          <p:nvPr/>
        </p:nvSpPr>
        <p:spPr>
          <a:xfrm>
            <a:off x="158418" y="6405889"/>
            <a:ext cx="2040176" cy="369332"/>
          </a:xfrm>
          <a:prstGeom prst="rect">
            <a:avLst/>
          </a:prstGeom>
          <a:noFill/>
        </p:spPr>
        <p:txBody>
          <a:bodyPr wrap="square" rtlCol="0">
            <a:spAutoFit/>
          </a:bodyPr>
          <a:lstStyle/>
          <a:p>
            <a:r>
              <a:rPr lang="en-US" dirty="0">
                <a:solidFill>
                  <a:schemeClr val="bg1"/>
                </a:solidFill>
              </a:rPr>
              <a:t>Mormon 9:32-37</a:t>
            </a:r>
          </a:p>
        </p:txBody>
      </p:sp>
      <p:sp>
        <p:nvSpPr>
          <p:cNvPr id="5" name="TextBox 4"/>
          <p:cNvSpPr txBox="1"/>
          <p:nvPr/>
        </p:nvSpPr>
        <p:spPr>
          <a:xfrm>
            <a:off x="1524000" y="0"/>
            <a:ext cx="9144000" cy="523220"/>
          </a:xfrm>
          <a:prstGeom prst="rect">
            <a:avLst/>
          </a:prstGeom>
          <a:noFill/>
        </p:spPr>
        <p:txBody>
          <a:bodyPr wrap="square" rtlCol="0">
            <a:spAutoFit/>
          </a:bodyPr>
          <a:lstStyle/>
          <a:p>
            <a:pPr algn="ctr"/>
            <a:r>
              <a:rPr lang="en-US" sz="2800" dirty="0">
                <a:solidFill>
                  <a:schemeClr val="bg1"/>
                </a:solidFill>
                <a:latin typeface="Lucida Calligraphy" pitchFamily="66" charset="0"/>
              </a:rPr>
              <a:t>Did the Nephites Speak Hebrew?</a:t>
            </a:r>
          </a:p>
        </p:txBody>
      </p:sp>
      <p:sp>
        <p:nvSpPr>
          <p:cNvPr id="6" name="Rectangle 1"/>
          <p:cNvSpPr>
            <a:spLocks noChangeArrowheads="1"/>
          </p:cNvSpPr>
          <p:nvPr/>
        </p:nvSpPr>
        <p:spPr bwMode="auto">
          <a:xfrm>
            <a:off x="5029200" y="3358552"/>
            <a:ext cx="6345476"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33350" eaLnBrk="0" fontAlgn="base" hangingPunct="0">
              <a:spcBef>
                <a:spcPct val="0"/>
              </a:spcBef>
              <a:spcAft>
                <a:spcPct val="0"/>
              </a:spcAft>
            </a:pPr>
            <a:r>
              <a:rPr lang="en-US" dirty="0">
                <a:solidFill>
                  <a:schemeClr val="bg1"/>
                </a:solidFill>
                <a:ea typeface="Times New Roman" pitchFamily="18" charset="0"/>
                <a:cs typeface="Times New Roman" pitchFamily="18" charset="0"/>
              </a:rPr>
              <a:t>Concerning the script of the plates of Mormon, Moroni says: ' ... We have written this record according to our knowledge, in the characters which are called among us the reformed Egyptian, being handed down and altered by us, according to our manner of speech.' (Mormon 9:32.) </a:t>
            </a:r>
          </a:p>
          <a:p>
            <a:pPr indent="133350" eaLnBrk="0" fontAlgn="base" hangingPunct="0">
              <a:spcBef>
                <a:spcPct val="0"/>
              </a:spcBef>
              <a:spcAft>
                <a:spcPct val="0"/>
              </a:spcAft>
            </a:pPr>
            <a:endParaRPr lang="en-US" dirty="0">
              <a:solidFill>
                <a:schemeClr val="bg1"/>
              </a:solidFill>
              <a:ea typeface="Times New Roman" pitchFamily="18" charset="0"/>
              <a:cs typeface="Times New Roman" pitchFamily="18" charset="0"/>
            </a:endParaRPr>
          </a:p>
          <a:p>
            <a:pPr indent="133350" eaLnBrk="0" fontAlgn="base" hangingPunct="0">
              <a:spcBef>
                <a:spcPct val="0"/>
              </a:spcBef>
              <a:spcAft>
                <a:spcPct val="0"/>
              </a:spcAft>
            </a:pPr>
            <a:r>
              <a:rPr lang="en-US" dirty="0">
                <a:solidFill>
                  <a:schemeClr val="bg1"/>
                </a:solidFill>
                <a:ea typeface="Times New Roman" pitchFamily="18" charset="0"/>
                <a:cs typeface="Times New Roman" pitchFamily="18" charset="0"/>
              </a:rPr>
              <a:t>He seems to indicate in the following verse that the Nephites are still speaking a version of Hebrew, for he admits that 'if our plates had been sufficiently large we should have written in Hebrew; but the Hebrew hath been altered by us also.' (Mormon 9:33.)" </a:t>
            </a:r>
            <a:br>
              <a:rPr lang="en-US" dirty="0">
                <a:solidFill>
                  <a:schemeClr val="bg1"/>
                </a:solidFill>
                <a:ea typeface="Times New Roman" pitchFamily="18" charset="0"/>
                <a:cs typeface="Times New Roman" pitchFamily="18" charset="0"/>
              </a:rPr>
            </a:br>
            <a:r>
              <a:rPr lang="en-US" dirty="0">
                <a:solidFill>
                  <a:schemeClr val="bg1"/>
                </a:solidFill>
                <a:ea typeface="Times New Roman" pitchFamily="18" charset="0"/>
                <a:cs typeface="Times New Roman" pitchFamily="18" charset="0"/>
              </a:rPr>
              <a:t>(Ludlow, </a:t>
            </a:r>
            <a:r>
              <a:rPr lang="en-US" i="1" dirty="0">
                <a:solidFill>
                  <a:schemeClr val="bg1"/>
                </a:solidFill>
                <a:ea typeface="Times New Roman" pitchFamily="18" charset="0"/>
                <a:cs typeface="Times New Roman" pitchFamily="18" charset="0"/>
              </a:rPr>
              <a:t>Companion, </a:t>
            </a:r>
            <a:r>
              <a:rPr lang="en-US" dirty="0">
                <a:solidFill>
                  <a:schemeClr val="bg1"/>
                </a:solidFill>
                <a:ea typeface="Times New Roman" pitchFamily="18" charset="0"/>
                <a:cs typeface="Times New Roman" pitchFamily="18" charset="0"/>
              </a:rPr>
              <a:t>p. 307.) </a:t>
            </a:r>
            <a:endParaRPr lang="en-US" dirty="0">
              <a:solidFill>
                <a:schemeClr val="bg1"/>
              </a:solidFill>
              <a:cs typeface="Arial" pitchFamily="34" charset="0"/>
            </a:endParaRPr>
          </a:p>
        </p:txBody>
      </p:sp>
      <p:pic>
        <p:nvPicPr>
          <p:cNvPr id="7" name="Picture 6">
            <a:extLst>
              <a:ext uri="{FF2B5EF4-FFF2-40B4-BE49-F238E27FC236}">
                <a16:creationId xmlns:a16="http://schemas.microsoft.com/office/drawing/2014/main" id="{85EBA3B1-41A0-414A-88F0-CD9204310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12" y="2694618"/>
            <a:ext cx="4069976" cy="3255981"/>
          </a:xfrm>
          <a:prstGeom prst="rect">
            <a:avLst/>
          </a:prstGeom>
        </p:spPr>
      </p:pic>
      <p:pic>
        <p:nvPicPr>
          <p:cNvPr id="10" name="Picture 9">
            <a:extLst>
              <a:ext uri="{FF2B5EF4-FFF2-40B4-BE49-F238E27FC236}">
                <a16:creationId xmlns:a16="http://schemas.microsoft.com/office/drawing/2014/main" id="{470528F3-644F-431A-9B74-EC772B2D1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738" y="748553"/>
            <a:ext cx="4371975" cy="2305050"/>
          </a:xfrm>
          <a:prstGeom prst="rect">
            <a:avLst/>
          </a:prstGeom>
        </p:spPr>
      </p:pic>
      <p:pic>
        <p:nvPicPr>
          <p:cNvPr id="12" name="Picture 11">
            <a:extLst>
              <a:ext uri="{FF2B5EF4-FFF2-40B4-BE49-F238E27FC236}">
                <a16:creationId xmlns:a16="http://schemas.microsoft.com/office/drawing/2014/main" id="{49D6DF44-5971-4980-87C3-5D3392F069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18" y="203968"/>
            <a:ext cx="1171655" cy="1288821"/>
          </a:xfrm>
          <a:prstGeom prst="rect">
            <a:avLst/>
          </a:prstGeom>
        </p:spPr>
      </p:pic>
    </p:spTree>
    <p:extLst>
      <p:ext uri="{BB962C8B-B14F-4D97-AF65-F5344CB8AC3E}">
        <p14:creationId xmlns:p14="http://schemas.microsoft.com/office/powerpoint/2010/main" val="20466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1291DB-FBBD-43E6-A203-3CC60CBFF38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54105" y="281762"/>
            <a:ext cx="9144000" cy="6740307"/>
          </a:xfrm>
          <a:prstGeom prst="rect">
            <a:avLst/>
          </a:prstGeom>
          <a:noFill/>
        </p:spPr>
        <p:txBody>
          <a:bodyPr wrap="square" rtlCol="0">
            <a:spAutoFit/>
          </a:bodyPr>
          <a:lstStyle/>
          <a:p>
            <a:r>
              <a:rPr lang="en-US" b="1" dirty="0">
                <a:solidFill>
                  <a:schemeClr val="bg1"/>
                </a:solidFill>
              </a:rPr>
              <a:t>Sources:</a:t>
            </a:r>
          </a:p>
          <a:p>
            <a:endParaRPr lang="en-US" b="1" dirty="0">
              <a:solidFill>
                <a:schemeClr val="bg1"/>
              </a:solidFill>
            </a:endParaRPr>
          </a:p>
          <a:p>
            <a:endParaRPr lang="en-US" b="1" dirty="0">
              <a:solidFill>
                <a:schemeClr val="bg1"/>
              </a:solidFill>
            </a:endParaRPr>
          </a:p>
          <a:p>
            <a:r>
              <a:rPr lang="en-US" b="1" dirty="0">
                <a:solidFill>
                  <a:schemeClr val="bg1"/>
                </a:solidFill>
              </a:rPr>
              <a:t>Joseph Fielding Smith (</a:t>
            </a:r>
            <a:r>
              <a:rPr lang="en-US" b="1" i="1" dirty="0">
                <a:solidFill>
                  <a:schemeClr val="bg1"/>
                </a:solidFill>
              </a:rPr>
              <a:t>Doctrines of Salvation,</a:t>
            </a:r>
            <a:r>
              <a:rPr lang="en-US" b="1" dirty="0">
                <a:solidFill>
                  <a:schemeClr val="bg1"/>
                </a:solidFill>
              </a:rPr>
              <a:t> ed. Bruce R. McConkie, 3 vols. [1954–56], 2:195–96; italics in original removed).</a:t>
            </a:r>
          </a:p>
          <a:p>
            <a:endParaRPr lang="en-US" b="1" dirty="0">
              <a:solidFill>
                <a:schemeClr val="bg1"/>
              </a:solidFill>
            </a:endParaRPr>
          </a:p>
          <a:p>
            <a:r>
              <a:rPr lang="en-US" b="1" dirty="0">
                <a:solidFill>
                  <a:schemeClr val="bg1"/>
                </a:solidFill>
              </a:rPr>
              <a:t>Joseph Fielding McConkie and Robert L. Millet </a:t>
            </a:r>
            <a:r>
              <a:rPr lang="en-US" b="1" i="1" dirty="0">
                <a:solidFill>
                  <a:schemeClr val="bg1"/>
                </a:solidFill>
              </a:rPr>
              <a:t>Doctrinal Commentary on the Book of Mormon </a:t>
            </a:r>
            <a:r>
              <a:rPr lang="en-US" b="1" dirty="0">
                <a:solidFill>
                  <a:schemeClr val="bg1"/>
                </a:solidFill>
              </a:rPr>
              <a:t>Vol. 4 pg. 252</a:t>
            </a:r>
          </a:p>
          <a:p>
            <a:endParaRPr lang="en-US" b="1" dirty="0">
              <a:solidFill>
                <a:schemeClr val="bg1"/>
              </a:solidFill>
            </a:endParaRPr>
          </a:p>
          <a:p>
            <a:r>
              <a:rPr lang="en-US" b="1" dirty="0">
                <a:solidFill>
                  <a:schemeClr val="bg1"/>
                </a:solidFill>
              </a:rPr>
              <a:t>Sister Sydney S. Reynolds (“A God of Miracles,” </a:t>
            </a:r>
            <a:r>
              <a:rPr lang="en-US" b="1" i="1" dirty="0">
                <a:solidFill>
                  <a:schemeClr val="bg1"/>
                </a:solidFill>
              </a:rPr>
              <a:t>Ensign,</a:t>
            </a:r>
            <a:r>
              <a:rPr lang="en-US" b="1" dirty="0">
                <a:solidFill>
                  <a:schemeClr val="bg1"/>
                </a:solidFill>
              </a:rPr>
              <a:t> May 2001, 12).</a:t>
            </a:r>
          </a:p>
          <a:p>
            <a:endParaRPr lang="en-US" b="1" dirty="0">
              <a:solidFill>
                <a:schemeClr val="bg1"/>
              </a:solidFill>
            </a:endParaRPr>
          </a:p>
          <a:p>
            <a:r>
              <a:rPr lang="en-US" b="1" dirty="0">
                <a:solidFill>
                  <a:schemeClr val="bg1"/>
                </a:solidFill>
                <a:ea typeface="Times New Roman" pitchFamily="18" charset="0"/>
                <a:cs typeface="Times New Roman" pitchFamily="18" charset="0"/>
              </a:rPr>
              <a:t>(Ludlow, </a:t>
            </a:r>
            <a:r>
              <a:rPr lang="en-US" b="1" i="1" dirty="0">
                <a:solidFill>
                  <a:schemeClr val="bg1"/>
                </a:solidFill>
                <a:ea typeface="Times New Roman" pitchFamily="18" charset="0"/>
                <a:cs typeface="Times New Roman" pitchFamily="18" charset="0"/>
              </a:rPr>
              <a:t>Companion, </a:t>
            </a:r>
            <a:r>
              <a:rPr lang="en-US" b="1" dirty="0">
                <a:solidFill>
                  <a:schemeClr val="bg1"/>
                </a:solidFill>
                <a:ea typeface="Times New Roman" pitchFamily="18" charset="0"/>
                <a:cs typeface="Times New Roman" pitchFamily="18" charset="0"/>
              </a:rPr>
              <a:t>p. 307.) Religion 121-122 Book of Mormon Student Manual pg. 472</a:t>
            </a:r>
          </a:p>
          <a:p>
            <a:endParaRPr lang="en-US" b="1" dirty="0">
              <a:solidFill>
                <a:schemeClr val="bg1"/>
              </a:solidFill>
              <a:cs typeface="Times New Roman" pitchFamily="18" charset="0"/>
            </a:endParaRPr>
          </a:p>
          <a:p>
            <a:r>
              <a:rPr lang="en-US" b="1" dirty="0">
                <a:solidFill>
                  <a:schemeClr val="bg1"/>
                </a:solidFill>
                <a:cs typeface="Times New Roman" pitchFamily="18" charset="0"/>
              </a:rPr>
              <a:t>Plates of gold (an interesting article    http://www.bmaf.org/articles/plates_of_gold__johnson</a:t>
            </a:r>
          </a:p>
          <a:p>
            <a:endParaRPr lang="en-US" b="1" dirty="0">
              <a:solidFill>
                <a:schemeClr val="bg1"/>
              </a:solidFill>
              <a:cs typeface="Times New Roman" pitchFamily="18" charset="0"/>
            </a:endParaRPr>
          </a:p>
          <a:p>
            <a:r>
              <a:rPr lang="en-US" b="1" i="0" dirty="0">
                <a:solidFill>
                  <a:schemeClr val="bg1"/>
                </a:solidFill>
                <a:effectLst/>
              </a:rPr>
              <a:t>Richard G. Scott, “</a:t>
            </a:r>
            <a:r>
              <a:rPr lang="en-US" b="1" i="0" u="none" strike="noStrike" dirty="0">
                <a:solidFill>
                  <a:schemeClr val="bg1"/>
                </a:solidFill>
                <a:effectLst/>
              </a:rPr>
              <a:t>To Be Healed</a:t>
            </a:r>
            <a:r>
              <a:rPr lang="en-US" b="1" i="0" dirty="0">
                <a:solidFill>
                  <a:schemeClr val="bg1"/>
                </a:solidFill>
                <a:effectLst/>
              </a:rPr>
              <a:t>,” </a:t>
            </a:r>
            <a:r>
              <a:rPr lang="en-US" b="1" i="1" dirty="0">
                <a:solidFill>
                  <a:schemeClr val="bg1"/>
                </a:solidFill>
                <a:effectLst/>
              </a:rPr>
              <a:t>Ensign</a:t>
            </a:r>
            <a:r>
              <a:rPr lang="en-US" b="1" i="0" dirty="0">
                <a:solidFill>
                  <a:schemeClr val="bg1"/>
                </a:solidFill>
                <a:effectLst/>
              </a:rPr>
              <a:t>, May 1994, 7.</a:t>
            </a:r>
          </a:p>
          <a:p>
            <a:endParaRPr lang="en-US" b="1" dirty="0">
              <a:solidFill>
                <a:schemeClr val="bg1"/>
              </a:solidFill>
              <a:cs typeface="Times New Roman" pitchFamily="18" charset="0"/>
            </a:endParaRPr>
          </a:p>
          <a:p>
            <a:pPr algn="l" fontAlgn="base"/>
            <a:r>
              <a:rPr lang="en-US" b="1" i="0" dirty="0">
                <a:solidFill>
                  <a:schemeClr val="bg1"/>
                </a:solidFill>
                <a:effectLst/>
              </a:rPr>
              <a:t>What If My Prayers Don’t Seem to Be Answered?</a:t>
            </a:r>
          </a:p>
          <a:p>
            <a:pPr algn="l" fontAlgn="base"/>
            <a:r>
              <a:rPr lang="en-US" b="1" i="0" dirty="0">
                <a:solidFill>
                  <a:schemeClr val="bg1"/>
                </a:solidFill>
                <a:effectLst/>
              </a:rPr>
              <a:t>By Brittany Beattie</a:t>
            </a:r>
          </a:p>
          <a:p>
            <a:endParaRPr lang="en-US" b="1" dirty="0">
              <a:solidFill>
                <a:schemeClr val="bg1"/>
              </a:solidFill>
              <a:cs typeface="Times New Roman" pitchFamily="18" charset="0"/>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p:txBody>
      </p:sp>
      <p:sp>
        <p:nvSpPr>
          <p:cNvPr id="7" name="Footer Placeholder 14">
            <a:extLst>
              <a:ext uri="{FF2B5EF4-FFF2-40B4-BE49-F238E27FC236}">
                <a16:creationId xmlns:a16="http://schemas.microsoft.com/office/drawing/2014/main" id="{F79F3273-5F53-4156-AFA7-2361568D9427}"/>
              </a:ext>
            </a:extLst>
          </p:cNvPr>
          <p:cNvSpPr>
            <a:spLocks noGrp="1"/>
          </p:cNvSpPr>
          <p:nvPr/>
        </p:nvSpPr>
        <p:spPr>
          <a:xfrm>
            <a:off x="151981" y="645542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912544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36C0FB-97C7-4508-A968-7AA010DEFCE2}"/>
              </a:ext>
            </a:extLst>
          </p:cNvPr>
          <p:cNvSpPr/>
          <p:nvPr/>
        </p:nvSpPr>
        <p:spPr>
          <a:xfrm>
            <a:off x="0" y="0"/>
            <a:ext cx="3146612" cy="6771084"/>
          </a:xfrm>
          <a:prstGeom prst="rect">
            <a:avLst/>
          </a:prstGeom>
          <a:ln>
            <a:solidFill>
              <a:schemeClr val="tx1"/>
            </a:solidFill>
          </a:ln>
        </p:spPr>
        <p:txBody>
          <a:bodyPr wrap="square">
            <a:spAutoFit/>
          </a:bodyPr>
          <a:lstStyle/>
          <a:p>
            <a:pPr fontAlgn="base"/>
            <a:r>
              <a:rPr lang="en-US" sz="1400" b="0" i="0" dirty="0">
                <a:solidFill>
                  <a:srgbClr val="333333"/>
                </a:solidFill>
                <a:effectLst/>
                <a:latin typeface="Abadi" panose="020B0604020104020204" pitchFamily="34" charset="0"/>
              </a:rPr>
              <a:t>“</a:t>
            </a:r>
            <a:r>
              <a:rPr lang="en-US" sz="1400" b="1" i="0" dirty="0">
                <a:solidFill>
                  <a:srgbClr val="333333"/>
                </a:solidFill>
                <a:effectLst/>
                <a:latin typeface="Abadi" panose="020B0604020104020204" pitchFamily="34" charset="0"/>
              </a:rPr>
              <a:t>Many miracles </a:t>
            </a:r>
            <a:r>
              <a:rPr lang="en-US" sz="1400" b="0" i="0" dirty="0">
                <a:solidFill>
                  <a:srgbClr val="333333"/>
                </a:solidFill>
                <a:effectLst/>
                <a:latin typeface="Abadi" panose="020B0604020104020204" pitchFamily="34" charset="0"/>
              </a:rPr>
              <a:t>happen every day in the work of our Church and in the lives of our members. Many of you have witnessed miracles, perhaps more than you realize.</a:t>
            </a:r>
          </a:p>
          <a:p>
            <a:pPr fontAlgn="base"/>
            <a:r>
              <a:rPr lang="en-US" sz="1400" b="0" i="0" dirty="0">
                <a:solidFill>
                  <a:srgbClr val="333333"/>
                </a:solidFill>
                <a:effectLst/>
                <a:latin typeface="Abadi" panose="020B0604020104020204" pitchFamily="34" charset="0"/>
              </a:rPr>
              <a:t>“A miracle has been defined as ‘a beneficial event brought about through divine power that mortals do not understand and of themselves cannot duplicate’ [</a:t>
            </a:r>
            <a:r>
              <a:rPr lang="en-US" sz="1400" b="0" i="1" dirty="0">
                <a:solidFill>
                  <a:srgbClr val="333333"/>
                </a:solidFill>
                <a:effectLst/>
                <a:latin typeface="Abadi" panose="020B0604020104020204" pitchFamily="34" charset="0"/>
              </a:rPr>
              <a:t>Encyclopedia of Mormonism</a:t>
            </a:r>
            <a:r>
              <a:rPr lang="en-US" sz="1400" b="0" i="0" dirty="0">
                <a:solidFill>
                  <a:srgbClr val="333333"/>
                </a:solidFill>
                <a:effectLst/>
                <a:latin typeface="Abadi" panose="020B0604020104020204" pitchFamily="34" charset="0"/>
              </a:rPr>
              <a:t> (1992), “Miracles,” 2:908]. The idea that events are brought about through divine power is rejected by most irreligious people and even by some who are religious. …</a:t>
            </a:r>
          </a:p>
          <a:p>
            <a:pPr fontAlgn="base"/>
            <a:r>
              <a:rPr lang="en-US" sz="1400" dirty="0"/>
              <a:t>“… Miracles worked by the power of the priesthood are always present in the true Church of Jesus Christ [see George Q. Cannon, </a:t>
            </a:r>
            <a:r>
              <a:rPr lang="en-US" sz="1400" i="1" dirty="0"/>
              <a:t>Gospel Truth,</a:t>
            </a:r>
            <a:r>
              <a:rPr lang="en-US" sz="1400" dirty="0"/>
              <a:t> sel. </a:t>
            </a:r>
            <a:r>
              <a:rPr lang="en-US" sz="1400" dirty="0" err="1"/>
              <a:t>Jerreld</a:t>
            </a:r>
            <a:r>
              <a:rPr lang="en-US" sz="1400" dirty="0"/>
              <a:t> L. </a:t>
            </a:r>
            <a:r>
              <a:rPr lang="en-US" sz="1400" dirty="0" err="1"/>
              <a:t>Newquist</a:t>
            </a:r>
            <a:r>
              <a:rPr lang="en-US" sz="1400" dirty="0"/>
              <a:t> (1987), 151–52]. The Book of Mormon teaches that ‘God has provided a means that man, through faith, might work mighty miracles’ (Mosiah 8:18). The ‘means’ provided is priesthood power (see James 5:14–15; D&amp;C 42:43–48), and that power works miracles through faith (see Ether 12:12; Moro. 7:37)” (Dallin H. Oaks, “Miracles,”</a:t>
            </a:r>
            <a:r>
              <a:rPr lang="en-US" sz="1400" i="1" dirty="0"/>
              <a:t> Ensign,</a:t>
            </a:r>
            <a:r>
              <a:rPr lang="en-US" sz="1400" dirty="0"/>
              <a:t> June 2001, 6, 8).</a:t>
            </a:r>
            <a:endParaRPr lang="en-US" sz="1400" b="0" i="0" dirty="0">
              <a:solidFill>
                <a:srgbClr val="333333"/>
              </a:solidFill>
              <a:effectLst/>
              <a:latin typeface="Abadi" panose="020B0604020104020204" pitchFamily="34" charset="0"/>
            </a:endParaRPr>
          </a:p>
        </p:txBody>
      </p:sp>
      <p:sp>
        <p:nvSpPr>
          <p:cNvPr id="3" name="Rectangle 2">
            <a:extLst>
              <a:ext uri="{FF2B5EF4-FFF2-40B4-BE49-F238E27FC236}">
                <a16:creationId xmlns:a16="http://schemas.microsoft.com/office/drawing/2014/main" id="{202ABCC5-D7E9-41AE-A633-7E66F0423FF2}"/>
              </a:ext>
            </a:extLst>
          </p:cNvPr>
          <p:cNvSpPr/>
          <p:nvPr/>
        </p:nvSpPr>
        <p:spPr>
          <a:xfrm>
            <a:off x="3177989" y="0"/>
            <a:ext cx="5508811" cy="6771084"/>
          </a:xfrm>
          <a:prstGeom prst="rect">
            <a:avLst/>
          </a:prstGeom>
          <a:ln>
            <a:solidFill>
              <a:schemeClr val="tx1"/>
            </a:solidFill>
          </a:ln>
        </p:spPr>
        <p:txBody>
          <a:bodyPr wrap="square">
            <a:spAutoFit/>
          </a:bodyPr>
          <a:lstStyle/>
          <a:p>
            <a:pPr fontAlgn="base"/>
            <a:r>
              <a:rPr lang="en-US" sz="1400" b="1" i="0" dirty="0">
                <a:effectLst/>
                <a:latin typeface="Abadi" panose="020B0604020104020204" pitchFamily="34" charset="0"/>
              </a:rPr>
              <a:t>Hebrew and Egyptian:</a:t>
            </a:r>
          </a:p>
          <a:p>
            <a:pPr fontAlgn="base"/>
            <a:r>
              <a:rPr lang="en-US" sz="1400" b="0" i="0" dirty="0">
                <a:effectLst/>
                <a:latin typeface="Abadi" panose="020B0604020104020204" pitchFamily="34" charset="0"/>
              </a:rPr>
              <a:t>Moroni stated that he had the ability to write in at least two languages: Hebrew and reformed Egyptian. He noted that if the “plates had been sufficiently large,” he would have written in Hebrew; however, those who kept the record used “reformed Egyptian” due to the lack of space (see </a:t>
            </a:r>
            <a:r>
              <a:rPr lang="en-US" sz="1400" dirty="0">
                <a:latin typeface="Abadi" panose="020B0604020104020204" pitchFamily="34" charset="0"/>
              </a:rPr>
              <a:t>Mormon 9:32–33</a:t>
            </a:r>
            <a:r>
              <a:rPr lang="en-US" sz="1400" b="0" i="0" dirty="0">
                <a:effectLst/>
                <a:latin typeface="Abadi" panose="020B0604020104020204" pitchFamily="34" charset="0"/>
              </a:rPr>
              <a:t>). Previously in the Book of Mormon, both Nephi and King Benjamin acknowledged their use of Egyptian. Nephi stated that he wrote in “the language of the Egyptians” when he engraved the small plates (</a:t>
            </a:r>
            <a:r>
              <a:rPr lang="en-US" sz="1400" dirty="0">
                <a:latin typeface="Abadi" panose="020B0604020104020204" pitchFamily="34" charset="0"/>
              </a:rPr>
              <a:t>1 Nephi 1:2</a:t>
            </a:r>
            <a:r>
              <a:rPr lang="en-US" sz="1400" b="0" i="0" dirty="0">
                <a:effectLst/>
                <a:latin typeface="Abadi" panose="020B0604020104020204" pitchFamily="34" charset="0"/>
              </a:rPr>
              <a:t>).</a:t>
            </a:r>
          </a:p>
          <a:p>
            <a:pPr fontAlgn="base"/>
            <a:r>
              <a:rPr lang="en-US" sz="1400" b="0" i="0" dirty="0">
                <a:effectLst/>
                <a:latin typeface="Abadi" panose="020B0604020104020204" pitchFamily="34" charset="0"/>
              </a:rPr>
              <a:t>When speaking to his sons about the importance of the brass plates, King Benjamin noted that Lehi could read the record because he had “been taught in the language of the Egyptians” (</a:t>
            </a:r>
            <a:r>
              <a:rPr lang="en-US" sz="1400" dirty="0">
                <a:latin typeface="Abadi" panose="020B0604020104020204" pitchFamily="34" charset="0"/>
              </a:rPr>
              <a:t>Mosiah 1:4</a:t>
            </a:r>
            <a:r>
              <a:rPr lang="en-US" sz="1400" b="0" i="0" dirty="0">
                <a:effectLst/>
                <a:latin typeface="Abadi" panose="020B0604020104020204" pitchFamily="34" charset="0"/>
              </a:rPr>
              <a:t>). Therefore, we understand that Lehi taught both the gospel and the Egyptian language “to his children, that thereby they could teach them to their children” (</a:t>
            </a:r>
            <a:r>
              <a:rPr lang="en-US" sz="1400" dirty="0">
                <a:latin typeface="Abadi" panose="020B0604020104020204" pitchFamily="34" charset="0"/>
              </a:rPr>
              <a:t>Mosiah 1:4</a:t>
            </a:r>
            <a:r>
              <a:rPr lang="en-US" sz="1400" b="0" i="0" dirty="0">
                <a:effectLst/>
                <a:latin typeface="Abadi" panose="020B0604020104020204" pitchFamily="34" charset="0"/>
              </a:rPr>
              <a:t>). Evidently, this pattern continued through the generations of record keepers who followed until Moroni learned the language from his father. However, Moroni acknowledged that he wrote in “reformed Egyptian” that had been “handed down and altered … according to [their] manner of speech” (</a:t>
            </a:r>
            <a:r>
              <a:rPr lang="en-US" sz="1400" dirty="0">
                <a:latin typeface="Abadi" panose="020B0604020104020204" pitchFamily="34" charset="0"/>
              </a:rPr>
              <a:t>Mormon 9:32</a:t>
            </a:r>
            <a:r>
              <a:rPr lang="en-US" sz="1400" b="0" i="0" dirty="0">
                <a:effectLst/>
                <a:latin typeface="Abadi" panose="020B0604020104020204" pitchFamily="34" charset="0"/>
              </a:rPr>
              <a:t>), </a:t>
            </a:r>
          </a:p>
          <a:p>
            <a:pPr fontAlgn="base"/>
            <a:r>
              <a:rPr lang="en-US" sz="1400" dirty="0"/>
              <a:t>indicating that some adaptations in the use of the language had occurred over the thousand years since the time of Lehi. This could explain why Moroni concluded with the comment that “none other people </a:t>
            </a:r>
            <a:r>
              <a:rPr lang="en-US" sz="1400" dirty="0" err="1"/>
              <a:t>knoweth</a:t>
            </a:r>
            <a:r>
              <a:rPr lang="en-US" sz="1400" dirty="0"/>
              <a:t> our language” but that God had “prepared means for” the eventual interpretation and translation of the record (Mormon 9:34).</a:t>
            </a:r>
          </a:p>
          <a:p>
            <a:pPr fontAlgn="base"/>
            <a:r>
              <a:rPr lang="en-US" sz="1400" dirty="0"/>
              <a:t>Egyptian was commonly used in Lehi’s day, especially by merchants and traders who traveled widely throughout the region around Jerusalem. If, as some have suggested, Lehi’s profession required him to travel throughout the region, he likely would have made sure his sons learned the language of the Egyptians to support the family occupation.</a:t>
            </a:r>
            <a:endParaRPr lang="en-US" sz="1400" b="0" i="0" dirty="0">
              <a:effectLst/>
              <a:latin typeface="Abadi" panose="020B0604020104020204" pitchFamily="34" charset="0"/>
            </a:endParaRPr>
          </a:p>
        </p:txBody>
      </p:sp>
      <p:sp>
        <p:nvSpPr>
          <p:cNvPr id="5" name="TextBox 4">
            <a:extLst>
              <a:ext uri="{FF2B5EF4-FFF2-40B4-BE49-F238E27FC236}">
                <a16:creationId xmlns:a16="http://schemas.microsoft.com/office/drawing/2014/main" id="{F561DCC5-6E0C-8F4A-5B9A-ACF0168CE3E2}"/>
              </a:ext>
            </a:extLst>
          </p:cNvPr>
          <p:cNvSpPr txBox="1"/>
          <p:nvPr/>
        </p:nvSpPr>
        <p:spPr>
          <a:xfrm>
            <a:off x="8686800" y="0"/>
            <a:ext cx="3421544" cy="5755422"/>
          </a:xfrm>
          <a:prstGeom prst="rect">
            <a:avLst/>
          </a:prstGeom>
          <a:noFill/>
          <a:ln>
            <a:solidFill>
              <a:schemeClr val="tx1"/>
            </a:solidFill>
          </a:ln>
        </p:spPr>
        <p:txBody>
          <a:bodyPr wrap="square">
            <a:spAutoFit/>
          </a:bodyPr>
          <a:lstStyle/>
          <a:p>
            <a:r>
              <a:rPr lang="en-US" sz="1600" b="1" i="0" dirty="0">
                <a:solidFill>
                  <a:srgbClr val="212225"/>
                </a:solidFill>
                <a:effectLst/>
              </a:rPr>
              <a:t>Do you realize that the Book of Mormon was written for you</a:t>
            </a:r>
            <a:r>
              <a:rPr lang="en-US" sz="1600" b="0" i="0" dirty="0">
                <a:solidFill>
                  <a:srgbClr val="212225"/>
                </a:solidFill>
                <a:effectLst/>
              </a:rPr>
              <a:t>—and for your day? This book is one of the blessings of living in what we call the dispensation of the fulness of times. Although the Book of Mormon was written by inspired, ancient authors—many of whom were prophets—they and the people of their day did not have the benefit of possessing the whole book. You now have easily within your reach the sacred record that prophets, priests, and kings treasured, embraced, and preserved! You have the benefit of holding in your hands the complete Book of Mormon. Interestingly, one of the Book of Mormon prophets, Moroni, saw our day—your day. He even saw you, in vision, many hundreds of years ago! (Gary E. Stevenson, “</a:t>
            </a:r>
            <a:r>
              <a:rPr lang="en-US" sz="1600" b="0" i="0" u="none" strike="noStrike" dirty="0">
                <a:effectLst/>
              </a:rPr>
              <a:t>Look to the Book, Look to the Lord</a:t>
            </a:r>
            <a:r>
              <a:rPr lang="en-US" sz="1600" b="0" i="0" dirty="0">
                <a:solidFill>
                  <a:srgbClr val="212225"/>
                </a:solidFill>
                <a:effectLst/>
              </a:rPr>
              <a:t>,” </a:t>
            </a:r>
            <a:r>
              <a:rPr lang="en-US" sz="1600" b="0" i="1" dirty="0">
                <a:solidFill>
                  <a:srgbClr val="212225"/>
                </a:solidFill>
                <a:effectLst/>
              </a:rPr>
              <a:t>Ensign</a:t>
            </a:r>
            <a:r>
              <a:rPr lang="en-US" sz="1600" b="0" i="0" dirty="0">
                <a:solidFill>
                  <a:srgbClr val="212225"/>
                </a:solidFill>
                <a:effectLst/>
              </a:rPr>
              <a:t> or </a:t>
            </a:r>
            <a:r>
              <a:rPr lang="en-US" sz="1600" b="0" i="1" dirty="0">
                <a:solidFill>
                  <a:srgbClr val="212225"/>
                </a:solidFill>
                <a:effectLst/>
              </a:rPr>
              <a:t>Liahona</a:t>
            </a:r>
            <a:r>
              <a:rPr lang="en-US" sz="1600" b="0" i="0" dirty="0">
                <a:solidFill>
                  <a:srgbClr val="212225"/>
                </a:solidFill>
                <a:effectLst/>
              </a:rPr>
              <a:t>, Nov. 2016, 46)</a:t>
            </a:r>
            <a:endParaRPr lang="en-US" sz="1600" dirty="0"/>
          </a:p>
        </p:txBody>
      </p:sp>
    </p:spTree>
    <p:extLst>
      <p:ext uri="{BB962C8B-B14F-4D97-AF65-F5344CB8AC3E}">
        <p14:creationId xmlns:p14="http://schemas.microsoft.com/office/powerpoint/2010/main" val="2037558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1AF2E9-F126-BA9A-677A-6659CB2AB810}"/>
              </a:ext>
            </a:extLst>
          </p:cNvPr>
          <p:cNvSpPr txBox="1"/>
          <p:nvPr/>
        </p:nvSpPr>
        <p:spPr>
          <a:xfrm>
            <a:off x="195512" y="169857"/>
            <a:ext cx="6093994" cy="2031325"/>
          </a:xfrm>
          <a:prstGeom prst="rect">
            <a:avLst/>
          </a:prstGeom>
          <a:noFill/>
          <a:ln>
            <a:solidFill>
              <a:schemeClr val="tx1"/>
            </a:solidFill>
          </a:ln>
        </p:spPr>
        <p:txBody>
          <a:bodyPr wrap="square">
            <a:spAutoFit/>
          </a:bodyPr>
          <a:lstStyle/>
          <a:p>
            <a:r>
              <a:rPr lang="en-US" b="1" i="0" dirty="0">
                <a:solidFill>
                  <a:srgbClr val="000000"/>
                </a:solidFill>
                <a:effectLst/>
              </a:rPr>
              <a:t>Prayers not always answered the way you want them to be:</a:t>
            </a:r>
          </a:p>
          <a:p>
            <a:r>
              <a:rPr lang="en-US" b="0" i="0" dirty="0">
                <a:solidFill>
                  <a:srgbClr val="000000"/>
                </a:solidFill>
                <a:effectLst/>
              </a:rPr>
              <a:t>“Not all of our prayers will be answered as we might wish. Occasionally the answer will be no. We should not be surprised. Loving mortal parents do not say yes to every request of their children. …</a:t>
            </a:r>
          </a:p>
          <a:p>
            <a:r>
              <a:rPr lang="en-US" b="0" i="0" dirty="0">
                <a:solidFill>
                  <a:srgbClr val="000000"/>
                </a:solidFill>
                <a:effectLst/>
              </a:rPr>
              <a:t>Russell M. Nelson, “</a:t>
            </a:r>
            <a:r>
              <a:rPr lang="en-US" b="0" i="0" u="none" strike="noStrike" dirty="0">
                <a:effectLst/>
              </a:rPr>
              <a:t>Sweet Power of Prayer</a:t>
            </a:r>
            <a:r>
              <a:rPr lang="en-US" b="0" i="0" dirty="0">
                <a:solidFill>
                  <a:srgbClr val="000000"/>
                </a:solidFill>
                <a:effectLst/>
              </a:rPr>
              <a:t>,” </a:t>
            </a:r>
            <a:r>
              <a:rPr lang="en-US" b="0" i="1" dirty="0">
                <a:solidFill>
                  <a:srgbClr val="000000"/>
                </a:solidFill>
                <a:effectLst/>
              </a:rPr>
              <a:t>Liahona</a:t>
            </a:r>
            <a:r>
              <a:rPr lang="en-US" b="0" i="0" dirty="0">
                <a:solidFill>
                  <a:srgbClr val="000000"/>
                </a:solidFill>
                <a:effectLst/>
              </a:rPr>
              <a:t>, May 2003, 9.</a:t>
            </a:r>
            <a:endParaRPr lang="en-US" dirty="0"/>
          </a:p>
        </p:txBody>
      </p:sp>
      <p:sp>
        <p:nvSpPr>
          <p:cNvPr id="7" name="TextBox 6">
            <a:extLst>
              <a:ext uri="{FF2B5EF4-FFF2-40B4-BE49-F238E27FC236}">
                <a16:creationId xmlns:a16="http://schemas.microsoft.com/office/drawing/2014/main" id="{0356C1CC-7444-9EC5-5BAB-70CAFA286C42}"/>
              </a:ext>
            </a:extLst>
          </p:cNvPr>
          <p:cNvSpPr txBox="1"/>
          <p:nvPr/>
        </p:nvSpPr>
        <p:spPr>
          <a:xfrm>
            <a:off x="195512" y="2201182"/>
            <a:ext cx="6093994" cy="2031325"/>
          </a:xfrm>
          <a:prstGeom prst="rect">
            <a:avLst/>
          </a:prstGeom>
          <a:noFill/>
          <a:ln>
            <a:solidFill>
              <a:schemeClr val="tx1"/>
            </a:solidFill>
          </a:ln>
        </p:spPr>
        <p:txBody>
          <a:bodyPr wrap="square">
            <a:spAutoFit/>
          </a:bodyPr>
          <a:lstStyle/>
          <a:p>
            <a:r>
              <a:rPr lang="en-US" b="0" i="0" dirty="0">
                <a:solidFill>
                  <a:srgbClr val="000000"/>
                </a:solidFill>
                <a:effectLst/>
              </a:rPr>
              <a:t>“prayers … seem to go unanswered and unanswered and unanswered, … you need faith.” That faith, he said, needs to be “powerful faith, faith that sustains us here and now, not just on the day of judgment or somewhere in celestial glory.”</a:t>
            </a:r>
          </a:p>
          <a:p>
            <a:r>
              <a:rPr lang="en-US" b="0" i="0" dirty="0">
                <a:solidFill>
                  <a:srgbClr val="000000"/>
                </a:solidFill>
                <a:effectLst/>
              </a:rPr>
              <a:t>Jeffrey R. Holland, “</a:t>
            </a:r>
            <a:r>
              <a:rPr lang="en-US" b="0" i="0" u="none" strike="noStrike" dirty="0">
                <a:effectLst/>
              </a:rPr>
              <a:t>A Saint Through the Atonement of Christ the Lord</a:t>
            </a:r>
            <a:r>
              <a:rPr lang="en-US" b="0" i="0" dirty="0">
                <a:solidFill>
                  <a:srgbClr val="000000"/>
                </a:solidFill>
                <a:effectLst/>
              </a:rPr>
              <a:t>” (Brigham Young University devotional address, Jan. 18, 2022), 4, 5, speeches.byu.edu.</a:t>
            </a:r>
            <a:endParaRPr lang="en-US" dirty="0"/>
          </a:p>
        </p:txBody>
      </p:sp>
    </p:spTree>
    <p:extLst>
      <p:ext uri="{BB962C8B-B14F-4D97-AF65-F5344CB8AC3E}">
        <p14:creationId xmlns:p14="http://schemas.microsoft.com/office/powerpoint/2010/main" val="3437625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805792-4E52-4F3E-821A-A97F4842D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0" y="-3466"/>
            <a:ext cx="12265890" cy="6896006"/>
          </a:xfrm>
          <a:prstGeom prst="rect">
            <a:avLst/>
          </a:prstGeom>
        </p:spPr>
      </p:pic>
      <p:sp>
        <p:nvSpPr>
          <p:cNvPr id="3" name="TextBox 2"/>
          <p:cNvSpPr txBox="1"/>
          <p:nvPr/>
        </p:nvSpPr>
        <p:spPr>
          <a:xfrm>
            <a:off x="0" y="6488668"/>
            <a:ext cx="3810000" cy="369332"/>
          </a:xfrm>
          <a:prstGeom prst="rect">
            <a:avLst/>
          </a:prstGeom>
          <a:noFill/>
        </p:spPr>
        <p:txBody>
          <a:bodyPr wrap="square" rtlCol="0">
            <a:spAutoFit/>
          </a:bodyPr>
          <a:lstStyle/>
          <a:p>
            <a:r>
              <a:rPr lang="en-US" dirty="0">
                <a:solidFill>
                  <a:schemeClr val="bg1"/>
                </a:solidFill>
              </a:rPr>
              <a:t>Mormon 7:7-10</a:t>
            </a:r>
          </a:p>
        </p:txBody>
      </p:sp>
      <p:sp>
        <p:nvSpPr>
          <p:cNvPr id="4" name="TextBox 3"/>
          <p:cNvSpPr txBox="1"/>
          <p:nvPr/>
        </p:nvSpPr>
        <p:spPr>
          <a:xfrm>
            <a:off x="1524000" y="152401"/>
            <a:ext cx="9296400" cy="646331"/>
          </a:xfrm>
          <a:prstGeom prst="rect">
            <a:avLst/>
          </a:prstGeom>
          <a:noFill/>
        </p:spPr>
        <p:txBody>
          <a:bodyPr wrap="square" rtlCol="0">
            <a:spAutoFit/>
          </a:bodyPr>
          <a:lstStyle/>
          <a:p>
            <a:pPr algn="ctr"/>
            <a:r>
              <a:rPr lang="en-US" sz="3600" dirty="0">
                <a:solidFill>
                  <a:schemeClr val="bg1"/>
                </a:solidFill>
                <a:latin typeface="Algerian" pitchFamily="82" charset="0"/>
              </a:rPr>
              <a:t>Prerequisite for eternal Happiness</a:t>
            </a:r>
          </a:p>
        </p:txBody>
      </p:sp>
      <p:sp>
        <p:nvSpPr>
          <p:cNvPr id="15" name="TextBox 14"/>
          <p:cNvSpPr txBox="1"/>
          <p:nvPr/>
        </p:nvSpPr>
        <p:spPr>
          <a:xfrm>
            <a:off x="5791200" y="5715001"/>
            <a:ext cx="4419600" cy="830997"/>
          </a:xfrm>
          <a:prstGeom prst="rect">
            <a:avLst/>
          </a:prstGeom>
          <a:noFill/>
        </p:spPr>
        <p:txBody>
          <a:bodyPr wrap="square" rtlCol="0">
            <a:spAutoFit/>
          </a:bodyPr>
          <a:lstStyle/>
          <a:p>
            <a:r>
              <a:rPr lang="en-US" sz="2400" dirty="0">
                <a:solidFill>
                  <a:schemeClr val="bg1"/>
                </a:solidFill>
              </a:rPr>
              <a:t>You will be numbered among the people of the first covenant</a:t>
            </a:r>
          </a:p>
        </p:txBody>
      </p:sp>
      <p:grpSp>
        <p:nvGrpSpPr>
          <p:cNvPr id="8" name="Group 7">
            <a:extLst>
              <a:ext uri="{FF2B5EF4-FFF2-40B4-BE49-F238E27FC236}">
                <a16:creationId xmlns:a16="http://schemas.microsoft.com/office/drawing/2014/main" id="{57984B3F-94CA-4A10-B0C8-BE081E40E96B}"/>
              </a:ext>
            </a:extLst>
          </p:cNvPr>
          <p:cNvGrpSpPr/>
          <p:nvPr/>
        </p:nvGrpSpPr>
        <p:grpSpPr>
          <a:xfrm>
            <a:off x="1676400" y="838200"/>
            <a:ext cx="4495800" cy="2057400"/>
            <a:chOff x="1676400" y="838200"/>
            <a:chExt cx="4495800" cy="2057400"/>
          </a:xfrm>
        </p:grpSpPr>
        <p:sp>
          <p:nvSpPr>
            <p:cNvPr id="5" name="TextBox 4"/>
            <p:cNvSpPr txBox="1"/>
            <p:nvPr/>
          </p:nvSpPr>
          <p:spPr>
            <a:xfrm>
              <a:off x="1676400" y="1447801"/>
              <a:ext cx="1905000" cy="646331"/>
            </a:xfrm>
            <a:prstGeom prst="rect">
              <a:avLst/>
            </a:prstGeom>
            <a:noFill/>
          </p:spPr>
          <p:txBody>
            <a:bodyPr wrap="square" rtlCol="0">
              <a:spAutoFit/>
            </a:bodyPr>
            <a:lstStyle/>
            <a:p>
              <a:r>
                <a:rPr lang="en-US" dirty="0">
                  <a:solidFill>
                    <a:schemeClr val="bg1"/>
                  </a:solidFill>
                </a:rPr>
                <a:t>Faith in the Lord Jesus Christ</a:t>
              </a:r>
            </a:p>
          </p:txBody>
        </p:sp>
        <p:pic>
          <p:nvPicPr>
            <p:cNvPr id="16" name="Picture 15" descr="093_93.JPG"/>
            <p:cNvPicPr>
              <a:picLocks noChangeAspect="1"/>
            </p:cNvPicPr>
            <p:nvPr/>
          </p:nvPicPr>
          <p:blipFill>
            <a:blip r:embed="rId3" cstate="print"/>
            <a:stretch>
              <a:fillRect/>
            </a:stretch>
          </p:blipFill>
          <p:spPr>
            <a:xfrm>
              <a:off x="3429000" y="838200"/>
              <a:ext cx="2743200" cy="2057400"/>
            </a:xfrm>
            <a:prstGeom prst="rect">
              <a:avLst/>
            </a:prstGeom>
          </p:spPr>
        </p:pic>
      </p:grpSp>
      <p:grpSp>
        <p:nvGrpSpPr>
          <p:cNvPr id="10" name="Group 9">
            <a:extLst>
              <a:ext uri="{FF2B5EF4-FFF2-40B4-BE49-F238E27FC236}">
                <a16:creationId xmlns:a16="http://schemas.microsoft.com/office/drawing/2014/main" id="{A4F51187-FCD7-404D-9BA9-EDFC21FB30C8}"/>
              </a:ext>
            </a:extLst>
          </p:cNvPr>
          <p:cNvGrpSpPr/>
          <p:nvPr/>
        </p:nvGrpSpPr>
        <p:grpSpPr>
          <a:xfrm>
            <a:off x="1485604" y="3200401"/>
            <a:ext cx="3010196" cy="3019645"/>
            <a:chOff x="1485604" y="3200401"/>
            <a:chExt cx="3010196" cy="3019645"/>
          </a:xfrm>
        </p:grpSpPr>
        <p:sp>
          <p:nvSpPr>
            <p:cNvPr id="14" name="TextBox 13"/>
            <p:cNvSpPr txBox="1"/>
            <p:nvPr/>
          </p:nvSpPr>
          <p:spPr>
            <a:xfrm>
              <a:off x="2514600" y="3200401"/>
              <a:ext cx="1981200" cy="646331"/>
            </a:xfrm>
            <a:prstGeom prst="rect">
              <a:avLst/>
            </a:prstGeom>
            <a:noFill/>
          </p:spPr>
          <p:txBody>
            <a:bodyPr wrap="square" rtlCol="0">
              <a:spAutoFit/>
            </a:bodyPr>
            <a:lstStyle/>
            <a:p>
              <a:r>
                <a:rPr lang="en-US" dirty="0">
                  <a:solidFill>
                    <a:schemeClr val="bg1"/>
                  </a:solidFill>
                </a:rPr>
                <a:t>Baptism by immersion</a:t>
              </a:r>
            </a:p>
          </p:txBody>
        </p:sp>
        <p:pic>
          <p:nvPicPr>
            <p:cNvPr id="17" name="Picture 16" descr="SDC11238.JPG"/>
            <p:cNvPicPr>
              <a:picLocks noChangeAspect="1"/>
            </p:cNvPicPr>
            <p:nvPr/>
          </p:nvPicPr>
          <p:blipFill>
            <a:blip r:embed="rId4" cstate="print"/>
            <a:stretch>
              <a:fillRect/>
            </a:stretch>
          </p:blipFill>
          <p:spPr>
            <a:xfrm>
              <a:off x="1485604" y="3962399"/>
              <a:ext cx="3010196" cy="2257647"/>
            </a:xfrm>
            <a:prstGeom prst="rect">
              <a:avLst/>
            </a:prstGeom>
          </p:spPr>
        </p:pic>
      </p:grpSp>
      <p:grpSp>
        <p:nvGrpSpPr>
          <p:cNvPr id="9" name="Group 8">
            <a:extLst>
              <a:ext uri="{FF2B5EF4-FFF2-40B4-BE49-F238E27FC236}">
                <a16:creationId xmlns:a16="http://schemas.microsoft.com/office/drawing/2014/main" id="{2CB6645F-8C88-42BD-8BA5-480F0120475D}"/>
              </a:ext>
            </a:extLst>
          </p:cNvPr>
          <p:cNvGrpSpPr/>
          <p:nvPr/>
        </p:nvGrpSpPr>
        <p:grpSpPr>
          <a:xfrm>
            <a:off x="6781800" y="914400"/>
            <a:ext cx="2804160" cy="2350770"/>
            <a:chOff x="6781800" y="914400"/>
            <a:chExt cx="2804160" cy="2350770"/>
          </a:xfrm>
        </p:grpSpPr>
        <p:sp>
          <p:nvSpPr>
            <p:cNvPr id="12" name="TextBox 11"/>
            <p:cNvSpPr txBox="1"/>
            <p:nvPr/>
          </p:nvSpPr>
          <p:spPr>
            <a:xfrm>
              <a:off x="6781800" y="914400"/>
              <a:ext cx="2057400" cy="369332"/>
            </a:xfrm>
            <a:prstGeom prst="rect">
              <a:avLst/>
            </a:prstGeom>
            <a:noFill/>
          </p:spPr>
          <p:txBody>
            <a:bodyPr wrap="square" rtlCol="0">
              <a:spAutoFit/>
            </a:bodyPr>
            <a:lstStyle/>
            <a:p>
              <a:r>
                <a:rPr lang="en-US" dirty="0">
                  <a:solidFill>
                    <a:schemeClr val="bg1"/>
                  </a:solidFill>
                </a:rPr>
                <a:t>Repentance</a:t>
              </a:r>
            </a:p>
          </p:txBody>
        </p:sp>
        <p:pic>
          <p:nvPicPr>
            <p:cNvPr id="18" name="Picture 17" descr="100_1577.JPG"/>
            <p:cNvPicPr>
              <a:picLocks noChangeAspect="1"/>
            </p:cNvPicPr>
            <p:nvPr/>
          </p:nvPicPr>
          <p:blipFill>
            <a:blip r:embed="rId5" cstate="print"/>
            <a:stretch>
              <a:fillRect/>
            </a:stretch>
          </p:blipFill>
          <p:spPr>
            <a:xfrm>
              <a:off x="7162800" y="1447800"/>
              <a:ext cx="2423160" cy="1817370"/>
            </a:xfrm>
            <a:prstGeom prst="rect">
              <a:avLst/>
            </a:prstGeom>
          </p:spPr>
        </p:pic>
      </p:grpSp>
      <p:grpSp>
        <p:nvGrpSpPr>
          <p:cNvPr id="11" name="Group 10">
            <a:extLst>
              <a:ext uri="{FF2B5EF4-FFF2-40B4-BE49-F238E27FC236}">
                <a16:creationId xmlns:a16="http://schemas.microsoft.com/office/drawing/2014/main" id="{C5A527B3-ED3D-4EC5-8635-E8B6CAA48F65}"/>
              </a:ext>
            </a:extLst>
          </p:cNvPr>
          <p:cNvGrpSpPr/>
          <p:nvPr/>
        </p:nvGrpSpPr>
        <p:grpSpPr>
          <a:xfrm>
            <a:off x="6248400" y="3487967"/>
            <a:ext cx="3137648" cy="1905000"/>
            <a:chOff x="6248400" y="3487967"/>
            <a:chExt cx="3137648" cy="1905000"/>
          </a:xfrm>
        </p:grpSpPr>
        <p:sp>
          <p:nvSpPr>
            <p:cNvPr id="13" name="TextBox 12"/>
            <p:cNvSpPr txBox="1"/>
            <p:nvPr/>
          </p:nvSpPr>
          <p:spPr>
            <a:xfrm>
              <a:off x="6248400" y="3962400"/>
              <a:ext cx="1371600" cy="923330"/>
            </a:xfrm>
            <a:prstGeom prst="rect">
              <a:avLst/>
            </a:prstGeom>
            <a:noFill/>
          </p:spPr>
          <p:txBody>
            <a:bodyPr wrap="square" rtlCol="0">
              <a:spAutoFit/>
            </a:bodyPr>
            <a:lstStyle/>
            <a:p>
              <a:r>
                <a:rPr lang="en-US" dirty="0">
                  <a:solidFill>
                    <a:schemeClr val="bg1"/>
                  </a:solidFill>
                </a:rPr>
                <a:t>Receive the Gift of the Holy Ghost</a:t>
              </a:r>
            </a:p>
          </p:txBody>
        </p:sp>
        <p:pic>
          <p:nvPicPr>
            <p:cNvPr id="7" name="Picture 6">
              <a:extLst>
                <a:ext uri="{FF2B5EF4-FFF2-40B4-BE49-F238E27FC236}">
                  <a16:creationId xmlns:a16="http://schemas.microsoft.com/office/drawing/2014/main" id="{38208A8F-49E4-4812-BB07-3A1C93110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9198" y="3487967"/>
              <a:ext cx="1466850" cy="1905000"/>
            </a:xfrm>
            <a:prstGeom prst="rect">
              <a:avLst/>
            </a:prstGeom>
          </p:spPr>
        </p:pic>
      </p:grpSp>
    </p:spTree>
    <p:extLst>
      <p:ext uri="{BB962C8B-B14F-4D97-AF65-F5344CB8AC3E}">
        <p14:creationId xmlns:p14="http://schemas.microsoft.com/office/powerpoint/2010/main" val="79420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07B167-376F-3330-8533-A0093F496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6"/>
            <a:ext cx="12191999" cy="6896006"/>
          </a:xfrm>
          <a:prstGeom prst="rect">
            <a:avLst/>
          </a:prstGeom>
        </p:spPr>
      </p:pic>
      <p:sp>
        <p:nvSpPr>
          <p:cNvPr id="3" name="TextBox 2">
            <a:extLst>
              <a:ext uri="{FF2B5EF4-FFF2-40B4-BE49-F238E27FC236}">
                <a16:creationId xmlns:a16="http://schemas.microsoft.com/office/drawing/2014/main" id="{7AD129EC-14FC-FA9F-F640-894826B1E5E7}"/>
              </a:ext>
            </a:extLst>
          </p:cNvPr>
          <p:cNvSpPr txBox="1"/>
          <p:nvPr/>
        </p:nvSpPr>
        <p:spPr>
          <a:xfrm>
            <a:off x="1524000" y="0"/>
            <a:ext cx="9296400" cy="769441"/>
          </a:xfrm>
          <a:prstGeom prst="rect">
            <a:avLst/>
          </a:prstGeom>
          <a:noFill/>
        </p:spPr>
        <p:txBody>
          <a:bodyPr wrap="square" rtlCol="0">
            <a:spAutoFit/>
          </a:bodyPr>
          <a:lstStyle/>
          <a:p>
            <a:pPr algn="ctr"/>
            <a:r>
              <a:rPr lang="en-US" sz="4400" dirty="0">
                <a:solidFill>
                  <a:schemeClr val="bg1"/>
                </a:solidFill>
                <a:latin typeface="Algerian" pitchFamily="82" charset="0"/>
              </a:rPr>
              <a:t>Rate Yourself</a:t>
            </a:r>
          </a:p>
        </p:txBody>
      </p:sp>
      <p:sp>
        <p:nvSpPr>
          <p:cNvPr id="6" name="TextBox 5">
            <a:extLst>
              <a:ext uri="{FF2B5EF4-FFF2-40B4-BE49-F238E27FC236}">
                <a16:creationId xmlns:a16="http://schemas.microsoft.com/office/drawing/2014/main" id="{AD7353C2-822C-95B7-A775-077E08EEA29E}"/>
              </a:ext>
            </a:extLst>
          </p:cNvPr>
          <p:cNvSpPr txBox="1"/>
          <p:nvPr/>
        </p:nvSpPr>
        <p:spPr>
          <a:xfrm>
            <a:off x="552893" y="2337988"/>
            <a:ext cx="4688958" cy="584775"/>
          </a:xfrm>
          <a:prstGeom prst="rect">
            <a:avLst/>
          </a:prstGeom>
          <a:noFill/>
        </p:spPr>
        <p:txBody>
          <a:bodyPr wrap="square" rtlCol="0">
            <a:spAutoFit/>
          </a:bodyPr>
          <a:lstStyle/>
          <a:p>
            <a:r>
              <a:rPr lang="en-US" sz="3200" dirty="0">
                <a:solidFill>
                  <a:srgbClr val="FFFF00"/>
                </a:solidFill>
              </a:rPr>
              <a:t>I strive to repent daily</a:t>
            </a:r>
          </a:p>
        </p:txBody>
      </p:sp>
      <p:sp>
        <p:nvSpPr>
          <p:cNvPr id="7" name="TextBox 6">
            <a:extLst>
              <a:ext uri="{FF2B5EF4-FFF2-40B4-BE49-F238E27FC236}">
                <a16:creationId xmlns:a16="http://schemas.microsoft.com/office/drawing/2014/main" id="{FEABD256-7CBE-434D-11A3-F0AE90BE00DF}"/>
              </a:ext>
            </a:extLst>
          </p:cNvPr>
          <p:cNvSpPr txBox="1"/>
          <p:nvPr/>
        </p:nvSpPr>
        <p:spPr>
          <a:xfrm>
            <a:off x="3976577" y="3652059"/>
            <a:ext cx="4688958" cy="1569660"/>
          </a:xfrm>
          <a:prstGeom prst="rect">
            <a:avLst/>
          </a:prstGeom>
          <a:noFill/>
        </p:spPr>
        <p:txBody>
          <a:bodyPr wrap="square" rtlCol="0">
            <a:spAutoFit/>
          </a:bodyPr>
          <a:lstStyle/>
          <a:p>
            <a:r>
              <a:rPr lang="en-US" sz="3200" dirty="0">
                <a:solidFill>
                  <a:srgbClr val="FFFF00"/>
                </a:solidFill>
              </a:rPr>
              <a:t>I lay hold upon the gospel of Christ through daily scripture study.</a:t>
            </a:r>
          </a:p>
        </p:txBody>
      </p:sp>
      <p:sp>
        <p:nvSpPr>
          <p:cNvPr id="8" name="TextBox 7">
            <a:extLst>
              <a:ext uri="{FF2B5EF4-FFF2-40B4-BE49-F238E27FC236}">
                <a16:creationId xmlns:a16="http://schemas.microsoft.com/office/drawing/2014/main" id="{E35664F1-2736-D773-A264-C70AD2589678}"/>
              </a:ext>
            </a:extLst>
          </p:cNvPr>
          <p:cNvSpPr txBox="1"/>
          <p:nvPr/>
        </p:nvSpPr>
        <p:spPr>
          <a:xfrm>
            <a:off x="8665535" y="4966130"/>
            <a:ext cx="3742660" cy="1569660"/>
          </a:xfrm>
          <a:prstGeom prst="rect">
            <a:avLst/>
          </a:prstGeom>
          <a:noFill/>
        </p:spPr>
        <p:txBody>
          <a:bodyPr wrap="square" rtlCol="0">
            <a:spAutoFit/>
          </a:bodyPr>
          <a:lstStyle/>
          <a:p>
            <a:r>
              <a:rPr lang="en-US" sz="3200" dirty="0">
                <a:solidFill>
                  <a:srgbClr val="FFFF00"/>
                </a:solidFill>
              </a:rPr>
              <a:t>I strive to follow the example of the Savior in all I do.</a:t>
            </a:r>
          </a:p>
        </p:txBody>
      </p:sp>
      <p:cxnSp>
        <p:nvCxnSpPr>
          <p:cNvPr id="10" name="Straight Connector 9">
            <a:extLst>
              <a:ext uri="{FF2B5EF4-FFF2-40B4-BE49-F238E27FC236}">
                <a16:creationId xmlns:a16="http://schemas.microsoft.com/office/drawing/2014/main" id="{D9C18F51-BC9F-E0BA-5121-83989B4F2D23}"/>
              </a:ext>
            </a:extLst>
          </p:cNvPr>
          <p:cNvCxnSpPr>
            <a:cxnSpLocks/>
          </p:cNvCxnSpPr>
          <p:nvPr/>
        </p:nvCxnSpPr>
        <p:spPr>
          <a:xfrm flipV="1">
            <a:off x="3884704" y="1699039"/>
            <a:ext cx="4433777" cy="1459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D4D561C-7C7A-03B9-D6AD-C8E7FEB24639}"/>
              </a:ext>
            </a:extLst>
          </p:cNvPr>
          <p:cNvCxnSpPr>
            <a:cxnSpLocks/>
          </p:cNvCxnSpPr>
          <p:nvPr/>
        </p:nvCxnSpPr>
        <p:spPr>
          <a:xfrm flipV="1">
            <a:off x="4260388" y="1217443"/>
            <a:ext cx="0" cy="9923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4C73DB-048B-84F0-2EB9-DD1748A9C72A}"/>
              </a:ext>
            </a:extLst>
          </p:cNvPr>
          <p:cNvCxnSpPr>
            <a:cxnSpLocks/>
          </p:cNvCxnSpPr>
          <p:nvPr/>
        </p:nvCxnSpPr>
        <p:spPr>
          <a:xfrm flipV="1">
            <a:off x="5167700" y="1217443"/>
            <a:ext cx="0" cy="9923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C0DEAC-C66C-08ED-E17E-8634E588F85E}"/>
              </a:ext>
            </a:extLst>
          </p:cNvPr>
          <p:cNvCxnSpPr>
            <a:cxnSpLocks/>
          </p:cNvCxnSpPr>
          <p:nvPr/>
        </p:nvCxnSpPr>
        <p:spPr>
          <a:xfrm flipV="1">
            <a:off x="6075012" y="1237374"/>
            <a:ext cx="0" cy="9923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7CD3D8-F762-72C9-AD83-F5BE89A4E265}"/>
              </a:ext>
            </a:extLst>
          </p:cNvPr>
          <p:cNvCxnSpPr>
            <a:cxnSpLocks/>
          </p:cNvCxnSpPr>
          <p:nvPr/>
        </p:nvCxnSpPr>
        <p:spPr>
          <a:xfrm flipV="1">
            <a:off x="6982324" y="1257305"/>
            <a:ext cx="0" cy="9923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29400E-FD6C-0BA3-2A2B-55F53AC37AE9}"/>
              </a:ext>
            </a:extLst>
          </p:cNvPr>
          <p:cNvCxnSpPr>
            <a:cxnSpLocks/>
          </p:cNvCxnSpPr>
          <p:nvPr/>
        </p:nvCxnSpPr>
        <p:spPr>
          <a:xfrm flipV="1">
            <a:off x="7889636" y="1277236"/>
            <a:ext cx="0" cy="99237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E005E51-5031-10C9-31CA-2A67C9B9AD4D}"/>
              </a:ext>
            </a:extLst>
          </p:cNvPr>
          <p:cNvSpPr/>
          <p:nvPr/>
        </p:nvSpPr>
        <p:spPr>
          <a:xfrm>
            <a:off x="3992526" y="1189468"/>
            <a:ext cx="53572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a:t>
            </a:r>
          </a:p>
        </p:txBody>
      </p:sp>
      <p:sp>
        <p:nvSpPr>
          <p:cNvPr id="20" name="Rectangle 19">
            <a:extLst>
              <a:ext uri="{FF2B5EF4-FFF2-40B4-BE49-F238E27FC236}">
                <a16:creationId xmlns:a16="http://schemas.microsoft.com/office/drawing/2014/main" id="{BBB514B5-B88E-5E1A-9DC7-A0AA41EC450E}"/>
              </a:ext>
            </a:extLst>
          </p:cNvPr>
          <p:cNvSpPr/>
          <p:nvPr/>
        </p:nvSpPr>
        <p:spPr>
          <a:xfrm>
            <a:off x="4899837" y="1189572"/>
            <a:ext cx="53572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21" name="Rectangle 20">
            <a:extLst>
              <a:ext uri="{FF2B5EF4-FFF2-40B4-BE49-F238E27FC236}">
                <a16:creationId xmlns:a16="http://schemas.microsoft.com/office/drawing/2014/main" id="{7AAD0C4A-7B2B-6F65-85FF-8CF9F4689FC5}"/>
              </a:ext>
            </a:extLst>
          </p:cNvPr>
          <p:cNvSpPr/>
          <p:nvPr/>
        </p:nvSpPr>
        <p:spPr>
          <a:xfrm>
            <a:off x="5828138" y="1192131"/>
            <a:ext cx="53572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3</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22" name="Rectangle 21">
            <a:extLst>
              <a:ext uri="{FF2B5EF4-FFF2-40B4-BE49-F238E27FC236}">
                <a16:creationId xmlns:a16="http://schemas.microsoft.com/office/drawing/2014/main" id="{F85738F2-3FCD-541B-856B-D342D22A2429}"/>
              </a:ext>
            </a:extLst>
          </p:cNvPr>
          <p:cNvSpPr/>
          <p:nvPr/>
        </p:nvSpPr>
        <p:spPr>
          <a:xfrm>
            <a:off x="6718478" y="1217443"/>
            <a:ext cx="53572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4</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23" name="Rectangle 22">
            <a:extLst>
              <a:ext uri="{FF2B5EF4-FFF2-40B4-BE49-F238E27FC236}">
                <a16:creationId xmlns:a16="http://schemas.microsoft.com/office/drawing/2014/main" id="{ED92BCFC-0DCA-279D-FAE2-D6F1FE5B71D9}"/>
              </a:ext>
            </a:extLst>
          </p:cNvPr>
          <p:cNvSpPr/>
          <p:nvPr/>
        </p:nvSpPr>
        <p:spPr>
          <a:xfrm>
            <a:off x="7621774" y="1217443"/>
            <a:ext cx="53572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5</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25" name="Rectangle 24">
            <a:extLst>
              <a:ext uri="{FF2B5EF4-FFF2-40B4-BE49-F238E27FC236}">
                <a16:creationId xmlns:a16="http://schemas.microsoft.com/office/drawing/2014/main" id="{D7087A17-050F-11EC-6F76-8219148FE418}"/>
              </a:ext>
            </a:extLst>
          </p:cNvPr>
          <p:cNvSpPr/>
          <p:nvPr/>
        </p:nvSpPr>
        <p:spPr>
          <a:xfrm>
            <a:off x="2438751" y="1417498"/>
            <a:ext cx="1077283" cy="523220"/>
          </a:xfrm>
          <a:prstGeom prst="rect">
            <a:avLst/>
          </a:prstGeom>
          <a:noFill/>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Never</a:t>
            </a:r>
          </a:p>
        </p:txBody>
      </p:sp>
      <p:sp>
        <p:nvSpPr>
          <p:cNvPr id="26" name="Rectangle 25">
            <a:extLst>
              <a:ext uri="{FF2B5EF4-FFF2-40B4-BE49-F238E27FC236}">
                <a16:creationId xmlns:a16="http://schemas.microsoft.com/office/drawing/2014/main" id="{54180E76-95FE-66B9-2ADA-F550D7BE4D8E}"/>
              </a:ext>
            </a:extLst>
          </p:cNvPr>
          <p:cNvSpPr/>
          <p:nvPr/>
        </p:nvSpPr>
        <p:spPr>
          <a:xfrm>
            <a:off x="8711058" y="1417498"/>
            <a:ext cx="1236429" cy="523220"/>
          </a:xfrm>
          <a:prstGeom prst="rect">
            <a:avLst/>
          </a:prstGeom>
          <a:noFill/>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Always</a:t>
            </a:r>
          </a:p>
        </p:txBody>
      </p:sp>
    </p:spTree>
    <p:extLst>
      <p:ext uri="{BB962C8B-B14F-4D97-AF65-F5344CB8AC3E}">
        <p14:creationId xmlns:p14="http://schemas.microsoft.com/office/powerpoint/2010/main" val="281834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805792-4E52-4F3E-821A-A97F4842D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6"/>
            <a:ext cx="12191999" cy="6896006"/>
          </a:xfrm>
          <a:prstGeom prst="rect">
            <a:avLst/>
          </a:prstGeom>
        </p:spPr>
      </p:pic>
      <p:sp>
        <p:nvSpPr>
          <p:cNvPr id="3" name="TextBox 2"/>
          <p:cNvSpPr txBox="1"/>
          <p:nvPr/>
        </p:nvSpPr>
        <p:spPr>
          <a:xfrm>
            <a:off x="106709" y="6467671"/>
            <a:ext cx="3810000" cy="369332"/>
          </a:xfrm>
          <a:prstGeom prst="rect">
            <a:avLst/>
          </a:prstGeom>
          <a:noFill/>
        </p:spPr>
        <p:txBody>
          <a:bodyPr wrap="square" rtlCol="0">
            <a:spAutoFit/>
          </a:bodyPr>
          <a:lstStyle/>
          <a:p>
            <a:r>
              <a:rPr lang="en-US" dirty="0">
                <a:solidFill>
                  <a:schemeClr val="bg1"/>
                </a:solidFill>
              </a:rPr>
              <a:t>Mormon 7:5-10</a:t>
            </a:r>
          </a:p>
        </p:txBody>
      </p:sp>
      <p:grpSp>
        <p:nvGrpSpPr>
          <p:cNvPr id="9" name="Group 8">
            <a:extLst>
              <a:ext uri="{FF2B5EF4-FFF2-40B4-BE49-F238E27FC236}">
                <a16:creationId xmlns:a16="http://schemas.microsoft.com/office/drawing/2014/main" id="{F27B07A3-05E6-405A-90BA-1A6050F65422}"/>
              </a:ext>
            </a:extLst>
          </p:cNvPr>
          <p:cNvGrpSpPr/>
          <p:nvPr/>
        </p:nvGrpSpPr>
        <p:grpSpPr>
          <a:xfrm>
            <a:off x="804260" y="286306"/>
            <a:ext cx="10672250" cy="4379034"/>
            <a:chOff x="-758207" y="1003612"/>
            <a:chExt cx="15865964" cy="5735025"/>
          </a:xfrm>
        </p:grpSpPr>
        <p:pic>
          <p:nvPicPr>
            <p:cNvPr id="1028" name="Picture 4" descr="Image result for path gif">
              <a:extLst>
                <a:ext uri="{FF2B5EF4-FFF2-40B4-BE49-F238E27FC236}">
                  <a16:creationId xmlns:a16="http://schemas.microsoft.com/office/drawing/2014/main" id="{8540D743-B73C-4F2C-A8C6-13E038CBA64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440" y="1003612"/>
              <a:ext cx="5534401" cy="553440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95E18465-D183-41B6-B30F-FDF8C2312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07" y="5262940"/>
              <a:ext cx="15865964" cy="1475697"/>
            </a:xfrm>
            <a:prstGeom prst="rect">
              <a:avLst/>
            </a:prstGeom>
          </p:spPr>
        </p:pic>
      </p:grpSp>
      <p:sp>
        <p:nvSpPr>
          <p:cNvPr id="2" name="Rectangle 1">
            <a:extLst>
              <a:ext uri="{FF2B5EF4-FFF2-40B4-BE49-F238E27FC236}">
                <a16:creationId xmlns:a16="http://schemas.microsoft.com/office/drawing/2014/main" id="{1A433B59-CA23-486F-B797-A567064ABF75}"/>
              </a:ext>
            </a:extLst>
          </p:cNvPr>
          <p:cNvSpPr/>
          <p:nvPr/>
        </p:nvSpPr>
        <p:spPr>
          <a:xfrm>
            <a:off x="5781459" y="1024716"/>
            <a:ext cx="5433937" cy="4154984"/>
          </a:xfrm>
          <a:prstGeom prst="rect">
            <a:avLst/>
          </a:prstGeom>
        </p:spPr>
        <p:txBody>
          <a:bodyPr wrap="square">
            <a:spAutoFit/>
          </a:bodyPr>
          <a:lstStyle/>
          <a:p>
            <a:r>
              <a:rPr lang="en-US" sz="2400" dirty="0">
                <a:solidFill>
                  <a:schemeClr val="bg1"/>
                </a:solidFill>
                <a:latin typeface="Calibri" panose="020F0502020204030204" pitchFamily="34" charset="0"/>
              </a:rPr>
              <a:t>“Live the doctrine of Christ, the simple and basic principles of the gospel, each day—have faith in the Lord Jesus Christ, repent, honor the covenant of baptism, live worthy of the Holy Ghost as your companion, and endure to the very end.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Do this every day, and the Spirit of the Lord will be with you to keep you safely on the pathway that leads to eternal life.” </a:t>
            </a:r>
          </a:p>
          <a:p>
            <a:r>
              <a:rPr lang="en-US" sz="2400" dirty="0">
                <a:solidFill>
                  <a:schemeClr val="bg1"/>
                </a:solidFill>
                <a:latin typeface="Calibri" panose="020F0502020204030204" pitchFamily="34" charset="0"/>
              </a:rPr>
              <a:t>M. Russell Ballard</a:t>
            </a:r>
            <a:endParaRPr lang="en-US" sz="2400" dirty="0">
              <a:solidFill>
                <a:schemeClr val="bg1"/>
              </a:solidFill>
            </a:endParaRPr>
          </a:p>
        </p:txBody>
      </p:sp>
      <p:grpSp>
        <p:nvGrpSpPr>
          <p:cNvPr id="76" name="Group 3">
            <a:extLst>
              <a:ext uri="{FF2B5EF4-FFF2-40B4-BE49-F238E27FC236}">
                <a16:creationId xmlns:a16="http://schemas.microsoft.com/office/drawing/2014/main" id="{C750D47C-13BA-4341-B023-CF9BBDBABCA9}"/>
              </a:ext>
            </a:extLst>
          </p:cNvPr>
          <p:cNvGrpSpPr/>
          <p:nvPr/>
        </p:nvGrpSpPr>
        <p:grpSpPr>
          <a:xfrm>
            <a:off x="2202288" y="3912272"/>
            <a:ext cx="2355140" cy="2653465"/>
            <a:chOff x="71718" y="1120588"/>
            <a:chExt cx="3070535" cy="4719626"/>
          </a:xfrm>
        </p:grpSpPr>
        <p:grpSp>
          <p:nvGrpSpPr>
            <p:cNvPr id="77" name="Group 13">
              <a:extLst>
                <a:ext uri="{FF2B5EF4-FFF2-40B4-BE49-F238E27FC236}">
                  <a16:creationId xmlns:a16="http://schemas.microsoft.com/office/drawing/2014/main" id="{7A7FB036-BCBD-4507-85FD-DB541D3C4DDA}"/>
                </a:ext>
              </a:extLst>
            </p:cNvPr>
            <p:cNvGrpSpPr/>
            <p:nvPr/>
          </p:nvGrpSpPr>
          <p:grpSpPr>
            <a:xfrm>
              <a:off x="71718" y="1120588"/>
              <a:ext cx="3048000" cy="4572000"/>
              <a:chOff x="838200" y="1066800"/>
              <a:chExt cx="2438400" cy="3352800"/>
            </a:xfrm>
          </p:grpSpPr>
          <p:sp>
            <p:nvSpPr>
              <p:cNvPr id="79" name="Rounded Rectangle 61">
                <a:extLst>
                  <a:ext uri="{FF2B5EF4-FFF2-40B4-BE49-F238E27FC236}">
                    <a16:creationId xmlns:a16="http://schemas.microsoft.com/office/drawing/2014/main" id="{2A22DC44-17B6-4E8C-B9E0-32454B0FB35B}"/>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2">
                <a:extLst>
                  <a:ext uri="{FF2B5EF4-FFF2-40B4-BE49-F238E27FC236}">
                    <a16:creationId xmlns:a16="http://schemas.microsoft.com/office/drawing/2014/main" id="{8BCCA893-5C64-43BF-B1FB-DCF3F1AA890B}"/>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3">
                <a:extLst>
                  <a:ext uri="{FF2B5EF4-FFF2-40B4-BE49-F238E27FC236}">
                    <a16:creationId xmlns:a16="http://schemas.microsoft.com/office/drawing/2014/main" id="{432EAFFF-D58A-47E0-BD39-B35A1AB41037}"/>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4">
                <a:extLst>
                  <a:ext uri="{FF2B5EF4-FFF2-40B4-BE49-F238E27FC236}">
                    <a16:creationId xmlns:a16="http://schemas.microsoft.com/office/drawing/2014/main" id="{8F379B08-B0E6-4E84-9257-3B61A99BFEF8}"/>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nut 5">
                <a:extLst>
                  <a:ext uri="{FF2B5EF4-FFF2-40B4-BE49-F238E27FC236}">
                    <a16:creationId xmlns:a16="http://schemas.microsoft.com/office/drawing/2014/main" id="{B05747BF-0D00-40B3-95E0-CC394E28DE01}"/>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6">
                <a:extLst>
                  <a:ext uri="{FF2B5EF4-FFF2-40B4-BE49-F238E27FC236}">
                    <a16:creationId xmlns:a16="http://schemas.microsoft.com/office/drawing/2014/main" id="{C6A98B83-C27D-42B3-88CA-E0AD6982FF1A}"/>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7">
                <a:extLst>
                  <a:ext uri="{FF2B5EF4-FFF2-40B4-BE49-F238E27FC236}">
                    <a16:creationId xmlns:a16="http://schemas.microsoft.com/office/drawing/2014/main" id="{A44E195C-6DCA-4D74-821F-5F694648EDC9}"/>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Plaque 8">
                <a:extLst>
                  <a:ext uri="{FF2B5EF4-FFF2-40B4-BE49-F238E27FC236}">
                    <a16:creationId xmlns:a16="http://schemas.microsoft.com/office/drawing/2014/main" id="{DE18C7E3-4032-4157-8645-EEDBCB390239}"/>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laque 9">
                <a:extLst>
                  <a:ext uri="{FF2B5EF4-FFF2-40B4-BE49-F238E27FC236}">
                    <a16:creationId xmlns:a16="http://schemas.microsoft.com/office/drawing/2014/main" id="{6A311925-8A7C-4A0F-9E8E-1C23979693A3}"/>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laque 10">
                <a:extLst>
                  <a:ext uri="{FF2B5EF4-FFF2-40B4-BE49-F238E27FC236}">
                    <a16:creationId xmlns:a16="http://schemas.microsoft.com/office/drawing/2014/main" id="{558B213B-154A-416E-8CA4-A5C0588585D5}"/>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091FB720-0036-4DA9-A27B-825D313D60CB}"/>
                </a:ext>
              </a:extLst>
            </p:cNvPr>
            <p:cNvSpPr txBox="1"/>
            <p:nvPr/>
          </p:nvSpPr>
          <p:spPr>
            <a:xfrm>
              <a:off x="762598" y="1254182"/>
              <a:ext cx="2379655" cy="4586032"/>
            </a:xfrm>
            <a:prstGeom prst="rect">
              <a:avLst/>
            </a:prstGeom>
            <a:noFill/>
          </p:spPr>
          <p:txBody>
            <a:bodyPr wrap="square" rtlCol="0">
              <a:spAutoFit/>
            </a:bodyPr>
            <a:lstStyle/>
            <a:p>
              <a:pPr algn="ctr"/>
              <a:r>
                <a:rPr lang="en-US" b="1" dirty="0"/>
                <a:t>All who accept and obey the principles and ordinances of the gospel of Jesus Christ will receive eternal life</a:t>
              </a:r>
              <a:endParaRPr lang="en-US" sz="1600" b="1" dirty="0">
                <a:solidFill>
                  <a:schemeClr val="bg2">
                    <a:lumMod val="25000"/>
                  </a:schemeClr>
                </a:solidFill>
                <a:latin typeface="Tempus Sans ITC" pitchFamily="82" charset="0"/>
              </a:endParaRPr>
            </a:p>
          </p:txBody>
        </p:sp>
      </p:grpSp>
      <p:pic>
        <p:nvPicPr>
          <p:cNvPr id="11" name="Picture 10">
            <a:extLst>
              <a:ext uri="{FF2B5EF4-FFF2-40B4-BE49-F238E27FC236}">
                <a16:creationId xmlns:a16="http://schemas.microsoft.com/office/drawing/2014/main" id="{C05EB970-29E3-46E0-881D-22D7DAD94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341" y="5096279"/>
            <a:ext cx="1369048" cy="1713884"/>
          </a:xfrm>
          <a:prstGeom prst="rect">
            <a:avLst/>
          </a:prstGeom>
        </p:spPr>
      </p:pic>
    </p:spTree>
    <p:extLst>
      <p:ext uri="{BB962C8B-B14F-4D97-AF65-F5344CB8AC3E}">
        <p14:creationId xmlns:p14="http://schemas.microsoft.com/office/powerpoint/2010/main" val="201347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805792-4E52-4F3E-821A-A97F4842D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6"/>
            <a:ext cx="12191999" cy="6896006"/>
          </a:xfrm>
          <a:prstGeom prst="rect">
            <a:avLst/>
          </a:prstGeom>
        </p:spPr>
      </p:pic>
      <p:sp>
        <p:nvSpPr>
          <p:cNvPr id="3" name="TextBox 2"/>
          <p:cNvSpPr txBox="1"/>
          <p:nvPr/>
        </p:nvSpPr>
        <p:spPr>
          <a:xfrm>
            <a:off x="88236" y="6381707"/>
            <a:ext cx="3810000" cy="369332"/>
          </a:xfrm>
          <a:prstGeom prst="rect">
            <a:avLst/>
          </a:prstGeom>
          <a:noFill/>
        </p:spPr>
        <p:txBody>
          <a:bodyPr wrap="square" rtlCol="0">
            <a:spAutoFit/>
          </a:bodyPr>
          <a:lstStyle/>
          <a:p>
            <a:r>
              <a:rPr lang="en-US" dirty="0">
                <a:solidFill>
                  <a:schemeClr val="bg1"/>
                </a:solidFill>
              </a:rPr>
              <a:t>Mormon 7:10</a:t>
            </a:r>
          </a:p>
        </p:txBody>
      </p:sp>
      <p:pic>
        <p:nvPicPr>
          <p:cNvPr id="89" name="Picture 88">
            <a:extLst>
              <a:ext uri="{FF2B5EF4-FFF2-40B4-BE49-F238E27FC236}">
                <a16:creationId xmlns:a16="http://schemas.microsoft.com/office/drawing/2014/main" id="{95E18465-D183-41B6-B30F-FDF8C2312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60" y="3538558"/>
            <a:ext cx="10672250" cy="1126783"/>
          </a:xfrm>
          <a:prstGeom prst="rect">
            <a:avLst/>
          </a:prstGeom>
        </p:spPr>
      </p:pic>
      <p:pic>
        <p:nvPicPr>
          <p:cNvPr id="5" name="Picture 4">
            <a:extLst>
              <a:ext uri="{FF2B5EF4-FFF2-40B4-BE49-F238E27FC236}">
                <a16:creationId xmlns:a16="http://schemas.microsoft.com/office/drawing/2014/main" id="{7D15D92A-6CEA-8253-B2C9-5D09CDDF4632}"/>
              </a:ext>
            </a:extLst>
          </p:cNvPr>
          <p:cNvPicPr>
            <a:picLocks noChangeAspect="1"/>
          </p:cNvPicPr>
          <p:nvPr/>
        </p:nvPicPr>
        <p:blipFill rotWithShape="1">
          <a:blip r:embed="rId3"/>
          <a:srcRect l="23648" t="9360" r="22584" b="1872"/>
          <a:stretch/>
        </p:blipFill>
        <p:spPr>
          <a:xfrm>
            <a:off x="5917915" y="1536737"/>
            <a:ext cx="4787757" cy="4844970"/>
          </a:xfrm>
          <a:prstGeom prst="rect">
            <a:avLst/>
          </a:prstGeom>
        </p:spPr>
      </p:pic>
      <p:sp>
        <p:nvSpPr>
          <p:cNvPr id="90" name="TextBox 89">
            <a:extLst>
              <a:ext uri="{FF2B5EF4-FFF2-40B4-BE49-F238E27FC236}">
                <a16:creationId xmlns:a16="http://schemas.microsoft.com/office/drawing/2014/main" id="{3509F09D-79B6-A4CB-0234-B095B55E07E1}"/>
              </a:ext>
            </a:extLst>
          </p:cNvPr>
          <p:cNvSpPr txBox="1"/>
          <p:nvPr/>
        </p:nvSpPr>
        <p:spPr>
          <a:xfrm>
            <a:off x="1524000" y="152401"/>
            <a:ext cx="9296400" cy="646331"/>
          </a:xfrm>
          <a:prstGeom prst="rect">
            <a:avLst/>
          </a:prstGeom>
          <a:noFill/>
        </p:spPr>
        <p:txBody>
          <a:bodyPr wrap="square" rtlCol="0">
            <a:spAutoFit/>
          </a:bodyPr>
          <a:lstStyle/>
          <a:p>
            <a:pPr algn="ctr"/>
            <a:r>
              <a:rPr lang="en-US" sz="3600" dirty="0">
                <a:solidFill>
                  <a:schemeClr val="bg1"/>
                </a:solidFill>
                <a:latin typeface="Algerian" pitchFamily="82" charset="0"/>
              </a:rPr>
              <a:t>The Doctrine of Christ</a:t>
            </a:r>
          </a:p>
        </p:txBody>
      </p:sp>
      <p:sp>
        <p:nvSpPr>
          <p:cNvPr id="91" name="TextBox 90">
            <a:extLst>
              <a:ext uri="{FF2B5EF4-FFF2-40B4-BE49-F238E27FC236}">
                <a16:creationId xmlns:a16="http://schemas.microsoft.com/office/drawing/2014/main" id="{1768F295-BD88-4C76-4F13-D1E0067954BD}"/>
              </a:ext>
            </a:extLst>
          </p:cNvPr>
          <p:cNvSpPr txBox="1"/>
          <p:nvPr/>
        </p:nvSpPr>
        <p:spPr>
          <a:xfrm>
            <a:off x="2405864" y="747807"/>
            <a:ext cx="8114873" cy="461665"/>
          </a:xfrm>
          <a:prstGeom prst="rect">
            <a:avLst/>
          </a:prstGeom>
          <a:noFill/>
        </p:spPr>
        <p:txBody>
          <a:bodyPr wrap="square" rtlCol="0">
            <a:spAutoFit/>
          </a:bodyPr>
          <a:lstStyle/>
          <a:p>
            <a:r>
              <a:rPr lang="en-US" sz="2400" dirty="0">
                <a:solidFill>
                  <a:schemeClr val="bg1"/>
                </a:solidFill>
              </a:rPr>
              <a:t>Mormon bids farewell with words of the Doctrine of Christ</a:t>
            </a:r>
          </a:p>
        </p:txBody>
      </p:sp>
      <p:sp>
        <p:nvSpPr>
          <p:cNvPr id="6" name="TextBox 5">
            <a:extLst>
              <a:ext uri="{FF2B5EF4-FFF2-40B4-BE49-F238E27FC236}">
                <a16:creationId xmlns:a16="http://schemas.microsoft.com/office/drawing/2014/main" id="{C0401841-22F1-2080-8D6A-D0601043240F}"/>
              </a:ext>
            </a:extLst>
          </p:cNvPr>
          <p:cNvSpPr txBox="1"/>
          <p:nvPr/>
        </p:nvSpPr>
        <p:spPr>
          <a:xfrm>
            <a:off x="1486328" y="3980841"/>
            <a:ext cx="3869831" cy="2308324"/>
          </a:xfrm>
          <a:prstGeom prst="rect">
            <a:avLst/>
          </a:prstGeom>
          <a:noFill/>
        </p:spPr>
        <p:txBody>
          <a:bodyPr wrap="square" rtlCol="0">
            <a:spAutoFit/>
          </a:bodyPr>
          <a:lstStyle/>
          <a:p>
            <a:r>
              <a:rPr lang="en-US" sz="2400" dirty="0">
                <a:solidFill>
                  <a:srgbClr val="FFFF00"/>
                </a:solidFill>
              </a:rPr>
              <a:t>7:10: …believe in Christ</a:t>
            </a:r>
          </a:p>
          <a:p>
            <a:r>
              <a:rPr lang="en-US" sz="2400" dirty="0">
                <a:solidFill>
                  <a:srgbClr val="FFFF00"/>
                </a:solidFill>
              </a:rPr>
              <a:t>7:8: Therefore repent</a:t>
            </a:r>
          </a:p>
          <a:p>
            <a:r>
              <a:rPr lang="en-US" sz="2400" dirty="0">
                <a:solidFill>
                  <a:srgbClr val="FFFF00"/>
                </a:solidFill>
              </a:rPr>
              <a:t>7:10: …baptized first with water</a:t>
            </a:r>
          </a:p>
          <a:p>
            <a:r>
              <a:rPr lang="en-US" sz="2400" dirty="0">
                <a:solidFill>
                  <a:srgbClr val="FFFF00"/>
                </a:solidFill>
              </a:rPr>
              <a:t>7:10: …and the Holy Ghost…</a:t>
            </a:r>
          </a:p>
          <a:p>
            <a:endParaRPr lang="en-US" sz="2400" dirty="0">
              <a:solidFill>
                <a:srgbClr val="FFFF00"/>
              </a:solidFill>
            </a:endParaRPr>
          </a:p>
        </p:txBody>
      </p:sp>
      <p:pic>
        <p:nvPicPr>
          <p:cNvPr id="8" name="Picture 7">
            <a:extLst>
              <a:ext uri="{FF2B5EF4-FFF2-40B4-BE49-F238E27FC236}">
                <a16:creationId xmlns:a16="http://schemas.microsoft.com/office/drawing/2014/main" id="{D455FA2B-6D51-0CA2-0D53-E72D723E01BA}"/>
              </a:ext>
            </a:extLst>
          </p:cNvPr>
          <p:cNvPicPr>
            <a:picLocks noChangeAspect="1"/>
          </p:cNvPicPr>
          <p:nvPr/>
        </p:nvPicPr>
        <p:blipFill>
          <a:blip r:embed="rId4"/>
          <a:stretch>
            <a:fillRect/>
          </a:stretch>
        </p:blipFill>
        <p:spPr>
          <a:xfrm>
            <a:off x="1907488" y="1293793"/>
            <a:ext cx="2674786" cy="2594506"/>
          </a:xfrm>
          <a:prstGeom prst="rect">
            <a:avLst/>
          </a:prstGeom>
        </p:spPr>
      </p:pic>
    </p:spTree>
    <p:extLst>
      <p:ext uri="{BB962C8B-B14F-4D97-AF65-F5344CB8AC3E}">
        <p14:creationId xmlns:p14="http://schemas.microsoft.com/office/powerpoint/2010/main" val="3452629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7050</Words>
  <Application>Microsoft Office PowerPoint</Application>
  <PresentationFormat>Widescreen</PresentationFormat>
  <Paragraphs>482</Paragraphs>
  <Slides>56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Calibri</vt:lpstr>
      <vt:lpstr>Algerian</vt:lpstr>
      <vt:lpstr>Abadi</vt:lpstr>
      <vt:lpstr>Calibri Light</vt:lpstr>
      <vt:lpstr>Arial</vt:lpstr>
      <vt:lpstr>Californian FB</vt:lpstr>
      <vt:lpstr>Colonna MT</vt:lpstr>
      <vt:lpstr>Times New Roman</vt:lpstr>
      <vt:lpstr>Tempus Sans ITC</vt:lpstr>
      <vt:lpstr>Lucida Calligraphy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lynda blau</cp:lastModifiedBy>
  <cp:revision>5</cp:revision>
  <dcterms:created xsi:type="dcterms:W3CDTF">2024-01-05T13:39:52Z</dcterms:created>
  <dcterms:modified xsi:type="dcterms:W3CDTF">2024-01-29T17:26:37Z</dcterms:modified>
</cp:coreProperties>
</file>