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10" r:id="rId2"/>
    <p:sldId id="307" r:id="rId3"/>
    <p:sldId id="308" r:id="rId4"/>
    <p:sldId id="258" r:id="rId5"/>
    <p:sldId id="259" r:id="rId6"/>
    <p:sldId id="260" r:id="rId7"/>
    <p:sldId id="261" r:id="rId8"/>
    <p:sldId id="262" r:id="rId9"/>
    <p:sldId id="309" r:id="rId10"/>
    <p:sldId id="263" r:id="rId11"/>
    <p:sldId id="264" r:id="rId12"/>
    <p:sldId id="281" r:id="rId13"/>
    <p:sldId id="265" r:id="rId14"/>
    <p:sldId id="266" r:id="rId15"/>
    <p:sldId id="282" r:id="rId16"/>
    <p:sldId id="267" r:id="rId17"/>
    <p:sldId id="268" r:id="rId18"/>
    <p:sldId id="269" r:id="rId19"/>
    <p:sldId id="270" r:id="rId20"/>
    <p:sldId id="271" r:id="rId21"/>
    <p:sldId id="272" r:id="rId22"/>
    <p:sldId id="273" r:id="rId23"/>
    <p:sldId id="276" r:id="rId24"/>
    <p:sldId id="277" r:id="rId25"/>
    <p:sldId id="278" r:id="rId26"/>
    <p:sldId id="280" r:id="rId27"/>
    <p:sldId id="283" r:id="rId28"/>
    <p:sldId id="306"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274" r:id="rId48"/>
    <p:sldId id="275" r:id="rId49"/>
    <p:sldId id="303" r:id="rId50"/>
    <p:sldId id="304" r:id="rId51"/>
    <p:sldId id="279" r:id="rId52"/>
    <p:sldId id="305" r:id="rId53"/>
  </p:sldIdLst>
  <p:sldSz cx="12192000" cy="6858000"/>
  <p:notesSz cx="6858000" cy="9144000"/>
  <p:embeddedFontLst>
    <p:embeddedFont>
      <p:font typeface="Abadi" panose="020B0604020104020204" pitchFamily="34" charset="0"/>
      <p:regular r:id="rId54"/>
    </p:embeddedFont>
    <p:embeddedFont>
      <p:font typeface="Californian FB" panose="0207040306080B030204" pitchFamily="18" charset="0"/>
      <p:regular r:id="rId55"/>
      <p:bold r:id="rId56"/>
      <p:italic r:id="rId57"/>
    </p:embeddedFont>
    <p:embeddedFont>
      <p:font typeface="Comic Sans MS" panose="030F0702030302020204" pitchFamily="66" charset="0"/>
      <p:regular r:id="rId58"/>
      <p:bold r:id="rId59"/>
      <p:italic r:id="rId60"/>
      <p:boldItalic r:id="rId61"/>
    </p:embeddedFont>
    <p:embeddedFont>
      <p:font typeface="Footlight MT Light" panose="0204060206030A020304" pitchFamily="18" charset="0"/>
      <p:regular r:id="rId62"/>
    </p:embeddedFont>
    <p:embeddedFont>
      <p:font typeface="Open Sans" panose="020B0606030504020204" pitchFamily="34" charset="0"/>
      <p:regular r:id="rId63"/>
      <p:bold r:id="rId64"/>
      <p:italic r:id="rId65"/>
      <p:boldItalic r:id="rId66"/>
    </p:embeddedFont>
    <p:embeddedFont>
      <p:font typeface="Vijaya" panose="02020604020202020204" pitchFamily="18" charset="0"/>
      <p:regular r:id="rId67"/>
      <p:bold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3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5.fntdata"/><Relationship Id="rId66"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3EB7-183C-AC65-0463-54BD1F6F40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E5485A-5129-DCD5-6F62-3205F019F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64956A-0B55-E9A1-C093-CC278B9D3CF7}"/>
              </a:ext>
            </a:extLst>
          </p:cNvPr>
          <p:cNvSpPr>
            <a:spLocks noGrp="1"/>
          </p:cNvSpPr>
          <p:nvPr>
            <p:ph type="dt" sz="half" idx="10"/>
          </p:nvPr>
        </p:nvSpPr>
        <p:spPr/>
        <p:txBody>
          <a:bodyPr/>
          <a:lstStyle/>
          <a:p>
            <a:fld id="{3A8415A4-1CED-43A9-9FED-15A4ADA09DE9}" type="datetimeFigureOut">
              <a:rPr lang="en-US" smtClean="0"/>
              <a:t>1/13/2024</a:t>
            </a:fld>
            <a:endParaRPr lang="en-US"/>
          </a:p>
        </p:txBody>
      </p:sp>
      <p:sp>
        <p:nvSpPr>
          <p:cNvPr id="5" name="Footer Placeholder 4">
            <a:extLst>
              <a:ext uri="{FF2B5EF4-FFF2-40B4-BE49-F238E27FC236}">
                <a16:creationId xmlns:a16="http://schemas.microsoft.com/office/drawing/2014/main" id="{4FF97712-5DC4-DD98-119B-EB7F0A5F1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4A9C0-48FF-EDF5-7F1D-C21EC5620F62}"/>
              </a:ext>
            </a:extLst>
          </p:cNvPr>
          <p:cNvSpPr>
            <a:spLocks noGrp="1"/>
          </p:cNvSpPr>
          <p:nvPr>
            <p:ph type="sldNum" sz="quarter" idx="12"/>
          </p:nvPr>
        </p:nvSpPr>
        <p:spPr/>
        <p:txBody>
          <a:bodyPr/>
          <a:lstStyle/>
          <a:p>
            <a:fld id="{0D0E181A-F69B-469F-B950-25B684F6B4FC}" type="slidenum">
              <a:rPr lang="en-US" smtClean="0"/>
              <a:t>‹#›</a:t>
            </a:fld>
            <a:endParaRPr lang="en-US"/>
          </a:p>
        </p:txBody>
      </p:sp>
    </p:spTree>
    <p:extLst>
      <p:ext uri="{BB962C8B-B14F-4D97-AF65-F5344CB8AC3E}">
        <p14:creationId xmlns:p14="http://schemas.microsoft.com/office/powerpoint/2010/main" val="17164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CD13-EE3B-38BB-A809-D0E59269E1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B61AD6-6741-FB3B-C6C9-5D120D8D1D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F3FE68-F4A6-D3A3-9E66-D757697188BB}"/>
              </a:ext>
            </a:extLst>
          </p:cNvPr>
          <p:cNvSpPr>
            <a:spLocks noGrp="1"/>
          </p:cNvSpPr>
          <p:nvPr>
            <p:ph type="dt" sz="half" idx="10"/>
          </p:nvPr>
        </p:nvSpPr>
        <p:spPr/>
        <p:txBody>
          <a:bodyPr/>
          <a:lstStyle/>
          <a:p>
            <a:fld id="{3A8415A4-1CED-43A9-9FED-15A4ADA09DE9}" type="datetimeFigureOut">
              <a:rPr lang="en-US" smtClean="0"/>
              <a:t>1/13/2024</a:t>
            </a:fld>
            <a:endParaRPr lang="en-US"/>
          </a:p>
        </p:txBody>
      </p:sp>
      <p:sp>
        <p:nvSpPr>
          <p:cNvPr id="5" name="Footer Placeholder 4">
            <a:extLst>
              <a:ext uri="{FF2B5EF4-FFF2-40B4-BE49-F238E27FC236}">
                <a16:creationId xmlns:a16="http://schemas.microsoft.com/office/drawing/2014/main" id="{39829C01-2111-0793-35F9-E68AFD45D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942C2-ACB1-189B-BEC2-D04A941848ED}"/>
              </a:ext>
            </a:extLst>
          </p:cNvPr>
          <p:cNvSpPr>
            <a:spLocks noGrp="1"/>
          </p:cNvSpPr>
          <p:nvPr>
            <p:ph type="sldNum" sz="quarter" idx="12"/>
          </p:nvPr>
        </p:nvSpPr>
        <p:spPr/>
        <p:txBody>
          <a:bodyPr/>
          <a:lstStyle/>
          <a:p>
            <a:fld id="{0D0E181A-F69B-469F-B950-25B684F6B4FC}" type="slidenum">
              <a:rPr lang="en-US" smtClean="0"/>
              <a:t>‹#›</a:t>
            </a:fld>
            <a:endParaRPr lang="en-US"/>
          </a:p>
        </p:txBody>
      </p:sp>
    </p:spTree>
    <p:extLst>
      <p:ext uri="{BB962C8B-B14F-4D97-AF65-F5344CB8AC3E}">
        <p14:creationId xmlns:p14="http://schemas.microsoft.com/office/powerpoint/2010/main" val="417083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8E2912-E5C3-598E-9F78-098275269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82F26F-92FD-800D-7BF7-47AB9AEBD4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FEB31-97AF-711C-4BC7-B9CEAC7AEA3F}"/>
              </a:ext>
            </a:extLst>
          </p:cNvPr>
          <p:cNvSpPr>
            <a:spLocks noGrp="1"/>
          </p:cNvSpPr>
          <p:nvPr>
            <p:ph type="dt" sz="half" idx="10"/>
          </p:nvPr>
        </p:nvSpPr>
        <p:spPr/>
        <p:txBody>
          <a:bodyPr/>
          <a:lstStyle/>
          <a:p>
            <a:fld id="{3A8415A4-1CED-43A9-9FED-15A4ADA09DE9}" type="datetimeFigureOut">
              <a:rPr lang="en-US" smtClean="0"/>
              <a:t>1/13/2024</a:t>
            </a:fld>
            <a:endParaRPr lang="en-US"/>
          </a:p>
        </p:txBody>
      </p:sp>
      <p:sp>
        <p:nvSpPr>
          <p:cNvPr id="5" name="Footer Placeholder 4">
            <a:extLst>
              <a:ext uri="{FF2B5EF4-FFF2-40B4-BE49-F238E27FC236}">
                <a16:creationId xmlns:a16="http://schemas.microsoft.com/office/drawing/2014/main" id="{F4CB6AFA-A67A-B870-12A8-DA27EE846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9F086D-379E-A8BF-BA9B-6E71730AC6E6}"/>
              </a:ext>
            </a:extLst>
          </p:cNvPr>
          <p:cNvSpPr>
            <a:spLocks noGrp="1"/>
          </p:cNvSpPr>
          <p:nvPr>
            <p:ph type="sldNum" sz="quarter" idx="12"/>
          </p:nvPr>
        </p:nvSpPr>
        <p:spPr/>
        <p:txBody>
          <a:bodyPr/>
          <a:lstStyle/>
          <a:p>
            <a:fld id="{0D0E181A-F69B-469F-B950-25B684F6B4FC}" type="slidenum">
              <a:rPr lang="en-US" smtClean="0"/>
              <a:t>‹#›</a:t>
            </a:fld>
            <a:endParaRPr lang="en-US"/>
          </a:p>
        </p:txBody>
      </p:sp>
    </p:spTree>
    <p:extLst>
      <p:ext uri="{BB962C8B-B14F-4D97-AF65-F5344CB8AC3E}">
        <p14:creationId xmlns:p14="http://schemas.microsoft.com/office/powerpoint/2010/main" val="38795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830E-D7F2-E986-ABC0-8691CA5D76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7D27D-E0E9-D8F4-9FF4-DC7E90BB4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BB590-E823-994C-E0C5-322ADA71C532}"/>
              </a:ext>
            </a:extLst>
          </p:cNvPr>
          <p:cNvSpPr>
            <a:spLocks noGrp="1"/>
          </p:cNvSpPr>
          <p:nvPr>
            <p:ph type="dt" sz="half" idx="10"/>
          </p:nvPr>
        </p:nvSpPr>
        <p:spPr/>
        <p:txBody>
          <a:bodyPr/>
          <a:lstStyle/>
          <a:p>
            <a:fld id="{3A8415A4-1CED-43A9-9FED-15A4ADA09DE9}" type="datetimeFigureOut">
              <a:rPr lang="en-US" smtClean="0"/>
              <a:t>1/13/2024</a:t>
            </a:fld>
            <a:endParaRPr lang="en-US"/>
          </a:p>
        </p:txBody>
      </p:sp>
      <p:sp>
        <p:nvSpPr>
          <p:cNvPr id="5" name="Footer Placeholder 4">
            <a:extLst>
              <a:ext uri="{FF2B5EF4-FFF2-40B4-BE49-F238E27FC236}">
                <a16:creationId xmlns:a16="http://schemas.microsoft.com/office/drawing/2014/main" id="{AC290844-2014-3452-B6B2-F9AF1177E2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18226-56D8-4BBD-B1B7-BFF032B8825A}"/>
              </a:ext>
            </a:extLst>
          </p:cNvPr>
          <p:cNvSpPr>
            <a:spLocks noGrp="1"/>
          </p:cNvSpPr>
          <p:nvPr>
            <p:ph type="sldNum" sz="quarter" idx="12"/>
          </p:nvPr>
        </p:nvSpPr>
        <p:spPr/>
        <p:txBody>
          <a:bodyPr/>
          <a:lstStyle/>
          <a:p>
            <a:fld id="{0D0E181A-F69B-469F-B950-25B684F6B4FC}" type="slidenum">
              <a:rPr lang="en-US" smtClean="0"/>
              <a:t>‹#›</a:t>
            </a:fld>
            <a:endParaRPr lang="en-US"/>
          </a:p>
        </p:txBody>
      </p:sp>
    </p:spTree>
    <p:extLst>
      <p:ext uri="{BB962C8B-B14F-4D97-AF65-F5344CB8AC3E}">
        <p14:creationId xmlns:p14="http://schemas.microsoft.com/office/powerpoint/2010/main" val="191885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7F8B-3135-DE87-784D-28C1AE6E58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4697F-3CCF-4E63-53FB-39D459FF64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1BC325-8B31-8416-87A8-D61292EBF280}"/>
              </a:ext>
            </a:extLst>
          </p:cNvPr>
          <p:cNvSpPr>
            <a:spLocks noGrp="1"/>
          </p:cNvSpPr>
          <p:nvPr>
            <p:ph type="dt" sz="half" idx="10"/>
          </p:nvPr>
        </p:nvSpPr>
        <p:spPr/>
        <p:txBody>
          <a:bodyPr/>
          <a:lstStyle/>
          <a:p>
            <a:fld id="{3A8415A4-1CED-43A9-9FED-15A4ADA09DE9}" type="datetimeFigureOut">
              <a:rPr lang="en-US" smtClean="0"/>
              <a:t>1/13/2024</a:t>
            </a:fld>
            <a:endParaRPr lang="en-US"/>
          </a:p>
        </p:txBody>
      </p:sp>
      <p:sp>
        <p:nvSpPr>
          <p:cNvPr id="5" name="Footer Placeholder 4">
            <a:extLst>
              <a:ext uri="{FF2B5EF4-FFF2-40B4-BE49-F238E27FC236}">
                <a16:creationId xmlns:a16="http://schemas.microsoft.com/office/drawing/2014/main" id="{BB241BDE-0D9D-9116-A9BE-0C6A64C43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34DBE-44A9-70A3-B964-352E321C1D04}"/>
              </a:ext>
            </a:extLst>
          </p:cNvPr>
          <p:cNvSpPr>
            <a:spLocks noGrp="1"/>
          </p:cNvSpPr>
          <p:nvPr>
            <p:ph type="sldNum" sz="quarter" idx="12"/>
          </p:nvPr>
        </p:nvSpPr>
        <p:spPr/>
        <p:txBody>
          <a:bodyPr/>
          <a:lstStyle/>
          <a:p>
            <a:fld id="{0D0E181A-F69B-469F-B950-25B684F6B4FC}" type="slidenum">
              <a:rPr lang="en-US" smtClean="0"/>
              <a:t>‹#›</a:t>
            </a:fld>
            <a:endParaRPr lang="en-US"/>
          </a:p>
        </p:txBody>
      </p:sp>
    </p:spTree>
    <p:extLst>
      <p:ext uri="{BB962C8B-B14F-4D97-AF65-F5344CB8AC3E}">
        <p14:creationId xmlns:p14="http://schemas.microsoft.com/office/powerpoint/2010/main" val="354761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A4B1-2B11-85F8-E2FC-302731B0F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4C081E-C0E7-313E-717D-4ABA8263C4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535025-E94F-E8A2-39B3-5480685A93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40903D-1EE4-6249-B32A-2BFFA4C99DE8}"/>
              </a:ext>
            </a:extLst>
          </p:cNvPr>
          <p:cNvSpPr>
            <a:spLocks noGrp="1"/>
          </p:cNvSpPr>
          <p:nvPr>
            <p:ph type="dt" sz="half" idx="10"/>
          </p:nvPr>
        </p:nvSpPr>
        <p:spPr/>
        <p:txBody>
          <a:bodyPr/>
          <a:lstStyle/>
          <a:p>
            <a:fld id="{3A8415A4-1CED-43A9-9FED-15A4ADA09DE9}" type="datetimeFigureOut">
              <a:rPr lang="en-US" smtClean="0"/>
              <a:t>1/13/2024</a:t>
            </a:fld>
            <a:endParaRPr lang="en-US"/>
          </a:p>
        </p:txBody>
      </p:sp>
      <p:sp>
        <p:nvSpPr>
          <p:cNvPr id="6" name="Footer Placeholder 5">
            <a:extLst>
              <a:ext uri="{FF2B5EF4-FFF2-40B4-BE49-F238E27FC236}">
                <a16:creationId xmlns:a16="http://schemas.microsoft.com/office/drawing/2014/main" id="{408B5A0A-BF38-D917-8CAD-72C246CFEC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61BB8-DEB7-4608-D32D-3039A4B7E944}"/>
              </a:ext>
            </a:extLst>
          </p:cNvPr>
          <p:cNvSpPr>
            <a:spLocks noGrp="1"/>
          </p:cNvSpPr>
          <p:nvPr>
            <p:ph type="sldNum" sz="quarter" idx="12"/>
          </p:nvPr>
        </p:nvSpPr>
        <p:spPr/>
        <p:txBody>
          <a:bodyPr/>
          <a:lstStyle/>
          <a:p>
            <a:fld id="{0D0E181A-F69B-469F-B950-25B684F6B4FC}" type="slidenum">
              <a:rPr lang="en-US" smtClean="0"/>
              <a:t>‹#›</a:t>
            </a:fld>
            <a:endParaRPr lang="en-US"/>
          </a:p>
        </p:txBody>
      </p:sp>
    </p:spTree>
    <p:extLst>
      <p:ext uri="{BB962C8B-B14F-4D97-AF65-F5344CB8AC3E}">
        <p14:creationId xmlns:p14="http://schemas.microsoft.com/office/powerpoint/2010/main" val="22366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1A9A-6875-0E8F-13E5-7BE1184253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B869D3-C8E7-E653-04C8-6AA3406D75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B0F569-081E-4BBF-5E2F-397BC01B6F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66A03E-72BD-EB84-9F59-CEC1D152A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B5A0A0-C14B-3969-9D67-48017A190B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439DC6-9BE4-B23F-A26C-20D25D237866}"/>
              </a:ext>
            </a:extLst>
          </p:cNvPr>
          <p:cNvSpPr>
            <a:spLocks noGrp="1"/>
          </p:cNvSpPr>
          <p:nvPr>
            <p:ph type="dt" sz="half" idx="10"/>
          </p:nvPr>
        </p:nvSpPr>
        <p:spPr/>
        <p:txBody>
          <a:bodyPr/>
          <a:lstStyle/>
          <a:p>
            <a:fld id="{3A8415A4-1CED-43A9-9FED-15A4ADA09DE9}" type="datetimeFigureOut">
              <a:rPr lang="en-US" smtClean="0"/>
              <a:t>1/13/2024</a:t>
            </a:fld>
            <a:endParaRPr lang="en-US"/>
          </a:p>
        </p:txBody>
      </p:sp>
      <p:sp>
        <p:nvSpPr>
          <p:cNvPr id="8" name="Footer Placeholder 7">
            <a:extLst>
              <a:ext uri="{FF2B5EF4-FFF2-40B4-BE49-F238E27FC236}">
                <a16:creationId xmlns:a16="http://schemas.microsoft.com/office/drawing/2014/main" id="{C74ED89F-6884-4A96-17A1-1DDE1783B6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A536B1-A2EB-381F-E077-0A95CC553113}"/>
              </a:ext>
            </a:extLst>
          </p:cNvPr>
          <p:cNvSpPr>
            <a:spLocks noGrp="1"/>
          </p:cNvSpPr>
          <p:nvPr>
            <p:ph type="sldNum" sz="quarter" idx="12"/>
          </p:nvPr>
        </p:nvSpPr>
        <p:spPr/>
        <p:txBody>
          <a:bodyPr/>
          <a:lstStyle/>
          <a:p>
            <a:fld id="{0D0E181A-F69B-469F-B950-25B684F6B4FC}" type="slidenum">
              <a:rPr lang="en-US" smtClean="0"/>
              <a:t>‹#›</a:t>
            </a:fld>
            <a:endParaRPr lang="en-US"/>
          </a:p>
        </p:txBody>
      </p:sp>
    </p:spTree>
    <p:extLst>
      <p:ext uri="{BB962C8B-B14F-4D97-AF65-F5344CB8AC3E}">
        <p14:creationId xmlns:p14="http://schemas.microsoft.com/office/powerpoint/2010/main" val="80154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C87C-CA3F-9F33-60BF-04A3CBD2D3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513307-09A0-1917-1DB4-8FE04C2D6A3A}"/>
              </a:ext>
            </a:extLst>
          </p:cNvPr>
          <p:cNvSpPr>
            <a:spLocks noGrp="1"/>
          </p:cNvSpPr>
          <p:nvPr>
            <p:ph type="dt" sz="half" idx="10"/>
          </p:nvPr>
        </p:nvSpPr>
        <p:spPr/>
        <p:txBody>
          <a:bodyPr/>
          <a:lstStyle/>
          <a:p>
            <a:fld id="{3A8415A4-1CED-43A9-9FED-15A4ADA09DE9}" type="datetimeFigureOut">
              <a:rPr lang="en-US" smtClean="0"/>
              <a:t>1/13/2024</a:t>
            </a:fld>
            <a:endParaRPr lang="en-US"/>
          </a:p>
        </p:txBody>
      </p:sp>
      <p:sp>
        <p:nvSpPr>
          <p:cNvPr id="4" name="Footer Placeholder 3">
            <a:extLst>
              <a:ext uri="{FF2B5EF4-FFF2-40B4-BE49-F238E27FC236}">
                <a16:creationId xmlns:a16="http://schemas.microsoft.com/office/drawing/2014/main" id="{5CF96A02-D205-247A-BF00-0DC48479BB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E6CA49-F918-A7B8-A1FA-A03810A7EBAC}"/>
              </a:ext>
            </a:extLst>
          </p:cNvPr>
          <p:cNvSpPr>
            <a:spLocks noGrp="1"/>
          </p:cNvSpPr>
          <p:nvPr>
            <p:ph type="sldNum" sz="quarter" idx="12"/>
          </p:nvPr>
        </p:nvSpPr>
        <p:spPr/>
        <p:txBody>
          <a:bodyPr/>
          <a:lstStyle/>
          <a:p>
            <a:fld id="{0D0E181A-F69B-469F-B950-25B684F6B4FC}" type="slidenum">
              <a:rPr lang="en-US" smtClean="0"/>
              <a:t>‹#›</a:t>
            </a:fld>
            <a:endParaRPr lang="en-US"/>
          </a:p>
        </p:txBody>
      </p:sp>
    </p:spTree>
    <p:extLst>
      <p:ext uri="{BB962C8B-B14F-4D97-AF65-F5344CB8AC3E}">
        <p14:creationId xmlns:p14="http://schemas.microsoft.com/office/powerpoint/2010/main" val="374460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404ADA-5632-F46B-6BDC-32A33C6FD50D}"/>
              </a:ext>
            </a:extLst>
          </p:cNvPr>
          <p:cNvSpPr>
            <a:spLocks noGrp="1"/>
          </p:cNvSpPr>
          <p:nvPr>
            <p:ph type="dt" sz="half" idx="10"/>
          </p:nvPr>
        </p:nvSpPr>
        <p:spPr/>
        <p:txBody>
          <a:bodyPr/>
          <a:lstStyle/>
          <a:p>
            <a:fld id="{3A8415A4-1CED-43A9-9FED-15A4ADA09DE9}" type="datetimeFigureOut">
              <a:rPr lang="en-US" smtClean="0"/>
              <a:t>1/13/2024</a:t>
            </a:fld>
            <a:endParaRPr lang="en-US"/>
          </a:p>
        </p:txBody>
      </p:sp>
      <p:sp>
        <p:nvSpPr>
          <p:cNvPr id="3" name="Footer Placeholder 2">
            <a:extLst>
              <a:ext uri="{FF2B5EF4-FFF2-40B4-BE49-F238E27FC236}">
                <a16:creationId xmlns:a16="http://schemas.microsoft.com/office/drawing/2014/main" id="{EB064BD9-D711-7473-C956-CDEA833450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0A772E-7575-7491-5460-948A9DE88DDE}"/>
              </a:ext>
            </a:extLst>
          </p:cNvPr>
          <p:cNvSpPr>
            <a:spLocks noGrp="1"/>
          </p:cNvSpPr>
          <p:nvPr>
            <p:ph type="sldNum" sz="quarter" idx="12"/>
          </p:nvPr>
        </p:nvSpPr>
        <p:spPr/>
        <p:txBody>
          <a:bodyPr/>
          <a:lstStyle/>
          <a:p>
            <a:fld id="{0D0E181A-F69B-469F-B950-25B684F6B4FC}" type="slidenum">
              <a:rPr lang="en-US" smtClean="0"/>
              <a:t>‹#›</a:t>
            </a:fld>
            <a:endParaRPr lang="en-US"/>
          </a:p>
        </p:txBody>
      </p:sp>
    </p:spTree>
    <p:extLst>
      <p:ext uri="{BB962C8B-B14F-4D97-AF65-F5344CB8AC3E}">
        <p14:creationId xmlns:p14="http://schemas.microsoft.com/office/powerpoint/2010/main" val="241697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D73EE-8F04-9DDB-326D-B85799C144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731A33-C65A-2383-C4C5-8FF9C5BF4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3AED83-99B2-CB67-132C-511C1632D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8DC3D5-D464-99E6-FF58-A8884A75970A}"/>
              </a:ext>
            </a:extLst>
          </p:cNvPr>
          <p:cNvSpPr>
            <a:spLocks noGrp="1"/>
          </p:cNvSpPr>
          <p:nvPr>
            <p:ph type="dt" sz="half" idx="10"/>
          </p:nvPr>
        </p:nvSpPr>
        <p:spPr/>
        <p:txBody>
          <a:bodyPr/>
          <a:lstStyle/>
          <a:p>
            <a:fld id="{3A8415A4-1CED-43A9-9FED-15A4ADA09DE9}" type="datetimeFigureOut">
              <a:rPr lang="en-US" smtClean="0"/>
              <a:t>1/13/2024</a:t>
            </a:fld>
            <a:endParaRPr lang="en-US"/>
          </a:p>
        </p:txBody>
      </p:sp>
      <p:sp>
        <p:nvSpPr>
          <p:cNvPr id="6" name="Footer Placeholder 5">
            <a:extLst>
              <a:ext uri="{FF2B5EF4-FFF2-40B4-BE49-F238E27FC236}">
                <a16:creationId xmlns:a16="http://schemas.microsoft.com/office/drawing/2014/main" id="{27223278-3ABC-2902-A3CC-4B5708E5FC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D66932-7FCB-92DF-447D-869307EBC9F3}"/>
              </a:ext>
            </a:extLst>
          </p:cNvPr>
          <p:cNvSpPr>
            <a:spLocks noGrp="1"/>
          </p:cNvSpPr>
          <p:nvPr>
            <p:ph type="sldNum" sz="quarter" idx="12"/>
          </p:nvPr>
        </p:nvSpPr>
        <p:spPr/>
        <p:txBody>
          <a:bodyPr/>
          <a:lstStyle/>
          <a:p>
            <a:fld id="{0D0E181A-F69B-469F-B950-25B684F6B4FC}" type="slidenum">
              <a:rPr lang="en-US" smtClean="0"/>
              <a:t>‹#›</a:t>
            </a:fld>
            <a:endParaRPr lang="en-US"/>
          </a:p>
        </p:txBody>
      </p:sp>
    </p:spTree>
    <p:extLst>
      <p:ext uri="{BB962C8B-B14F-4D97-AF65-F5344CB8AC3E}">
        <p14:creationId xmlns:p14="http://schemas.microsoft.com/office/powerpoint/2010/main" val="2260999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CF50E-38D9-E450-8008-E8D164A67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4C091A-90A6-4F04-B031-F76B0960B5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C5A4E9-7241-C330-7A74-DDECAFFEA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317F2-45A5-0BD6-B993-7230E0D79EA9}"/>
              </a:ext>
            </a:extLst>
          </p:cNvPr>
          <p:cNvSpPr>
            <a:spLocks noGrp="1"/>
          </p:cNvSpPr>
          <p:nvPr>
            <p:ph type="dt" sz="half" idx="10"/>
          </p:nvPr>
        </p:nvSpPr>
        <p:spPr/>
        <p:txBody>
          <a:bodyPr/>
          <a:lstStyle/>
          <a:p>
            <a:fld id="{3A8415A4-1CED-43A9-9FED-15A4ADA09DE9}" type="datetimeFigureOut">
              <a:rPr lang="en-US" smtClean="0"/>
              <a:t>1/13/2024</a:t>
            </a:fld>
            <a:endParaRPr lang="en-US"/>
          </a:p>
        </p:txBody>
      </p:sp>
      <p:sp>
        <p:nvSpPr>
          <p:cNvPr id="6" name="Footer Placeholder 5">
            <a:extLst>
              <a:ext uri="{FF2B5EF4-FFF2-40B4-BE49-F238E27FC236}">
                <a16:creationId xmlns:a16="http://schemas.microsoft.com/office/drawing/2014/main" id="{526D4996-C636-8236-DC4E-47ED737D35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E6400-33F1-6580-9317-730745566796}"/>
              </a:ext>
            </a:extLst>
          </p:cNvPr>
          <p:cNvSpPr>
            <a:spLocks noGrp="1"/>
          </p:cNvSpPr>
          <p:nvPr>
            <p:ph type="sldNum" sz="quarter" idx="12"/>
          </p:nvPr>
        </p:nvSpPr>
        <p:spPr/>
        <p:txBody>
          <a:bodyPr/>
          <a:lstStyle/>
          <a:p>
            <a:fld id="{0D0E181A-F69B-469F-B950-25B684F6B4FC}" type="slidenum">
              <a:rPr lang="en-US" smtClean="0"/>
              <a:t>‹#›</a:t>
            </a:fld>
            <a:endParaRPr lang="en-US"/>
          </a:p>
        </p:txBody>
      </p:sp>
    </p:spTree>
    <p:extLst>
      <p:ext uri="{BB962C8B-B14F-4D97-AF65-F5344CB8AC3E}">
        <p14:creationId xmlns:p14="http://schemas.microsoft.com/office/powerpoint/2010/main" val="198093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4AA9D-F46E-53FC-8F1B-F74A88EC5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D8C68-6C6B-5970-993E-7DDA93CEED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1583A-84A7-EB82-29F7-8C3718007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415A4-1CED-43A9-9FED-15A4ADA09DE9}" type="datetimeFigureOut">
              <a:rPr lang="en-US" smtClean="0"/>
              <a:t>1/13/2024</a:t>
            </a:fld>
            <a:endParaRPr lang="en-US"/>
          </a:p>
        </p:txBody>
      </p:sp>
      <p:sp>
        <p:nvSpPr>
          <p:cNvPr id="5" name="Footer Placeholder 4">
            <a:extLst>
              <a:ext uri="{FF2B5EF4-FFF2-40B4-BE49-F238E27FC236}">
                <a16:creationId xmlns:a16="http://schemas.microsoft.com/office/drawing/2014/main" id="{4E018A8E-EF19-6A26-980A-844184D24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6F6A3C-0EDE-4826-05D5-6D571A7A3F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E181A-F69B-469F-B950-25B684F6B4FC}" type="slidenum">
              <a:rPr lang="en-US" smtClean="0"/>
              <a:t>‹#›</a:t>
            </a:fld>
            <a:endParaRPr lang="en-US"/>
          </a:p>
        </p:txBody>
      </p:sp>
    </p:spTree>
    <p:extLst>
      <p:ext uri="{BB962C8B-B14F-4D97-AF65-F5344CB8AC3E}">
        <p14:creationId xmlns:p14="http://schemas.microsoft.com/office/powerpoint/2010/main" val="1880688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0.jpg"/></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5.jpg"/></Relationships>
</file>

<file path=ppt/slides/_rels/slide3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57.jpg"/></Relationships>
</file>

<file path=ppt/slides/_rels/slide3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59.jpg"/></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5.jpg"/><Relationship Id="rId4" Type="http://schemas.openxmlformats.org/officeDocument/2006/relationships/image" Target="../media/image64.jpg"/></Relationships>
</file>

<file path=ppt/slides/_rels/slide4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0.jpg"/></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EBE520-D796-5787-7C88-B829DF3DD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4" y="0"/>
            <a:ext cx="12356954" cy="6858000"/>
          </a:xfrm>
          <a:prstGeom prst="rect">
            <a:avLst/>
          </a:prstGeom>
        </p:spPr>
      </p:pic>
      <p:sp>
        <p:nvSpPr>
          <p:cNvPr id="3" name="TextBox 2">
            <a:extLst>
              <a:ext uri="{FF2B5EF4-FFF2-40B4-BE49-F238E27FC236}">
                <a16:creationId xmlns:a16="http://schemas.microsoft.com/office/drawing/2014/main" id="{99BB1BED-4DC1-92E0-1CBF-8053722DA9A6}"/>
              </a:ext>
            </a:extLst>
          </p:cNvPr>
          <p:cNvSpPr txBox="1"/>
          <p:nvPr/>
        </p:nvSpPr>
        <p:spPr>
          <a:xfrm>
            <a:off x="1699490" y="1634838"/>
            <a:ext cx="9144000" cy="1015663"/>
          </a:xfrm>
          <a:prstGeom prst="rect">
            <a:avLst/>
          </a:prstGeom>
          <a:noFill/>
        </p:spPr>
        <p:txBody>
          <a:bodyPr wrap="square" rtlCol="0">
            <a:spAutoFit/>
          </a:bodyPr>
          <a:lstStyle/>
          <a:p>
            <a:pPr algn="ctr"/>
            <a:r>
              <a:rPr lang="en-US" sz="6000" dirty="0">
                <a:solidFill>
                  <a:srgbClr val="FF0000"/>
                </a:solidFill>
                <a:latin typeface="Footlight MT Light" pitchFamily="18" charset="0"/>
              </a:rPr>
              <a:t>Mosiah 4-6</a:t>
            </a:r>
            <a:endParaRPr lang="en-US" sz="4000" dirty="0">
              <a:solidFill>
                <a:srgbClr val="FF0000"/>
              </a:solidFill>
              <a:latin typeface="Footlight MT Light" pitchFamily="18" charset="0"/>
            </a:endParaRPr>
          </a:p>
        </p:txBody>
      </p:sp>
      <p:grpSp>
        <p:nvGrpSpPr>
          <p:cNvPr id="4" name="Group 3">
            <a:extLst>
              <a:ext uri="{FF2B5EF4-FFF2-40B4-BE49-F238E27FC236}">
                <a16:creationId xmlns:a16="http://schemas.microsoft.com/office/drawing/2014/main" id="{D56FCB1D-EE33-24EB-2CC4-3AAF50E3BCE6}"/>
              </a:ext>
            </a:extLst>
          </p:cNvPr>
          <p:cNvGrpSpPr/>
          <p:nvPr/>
        </p:nvGrpSpPr>
        <p:grpSpPr>
          <a:xfrm>
            <a:off x="9482329" y="463296"/>
            <a:ext cx="2159000" cy="5867400"/>
            <a:chOff x="9482329" y="463296"/>
            <a:chExt cx="2159000" cy="5867400"/>
          </a:xfrm>
        </p:grpSpPr>
        <p:sp>
          <p:nvSpPr>
            <p:cNvPr id="5" name="Rounded Rectangle 39">
              <a:extLst>
                <a:ext uri="{FF2B5EF4-FFF2-40B4-BE49-F238E27FC236}">
                  <a16:creationId xmlns:a16="http://schemas.microsoft.com/office/drawing/2014/main" id="{F6A00DD3-A4F7-1B78-C482-163BE6C2EB61}"/>
                </a:ext>
              </a:extLst>
            </p:cNvPr>
            <p:cNvSpPr/>
            <p:nvPr/>
          </p:nvSpPr>
          <p:spPr>
            <a:xfrm>
              <a:off x="9973396" y="1221067"/>
              <a:ext cx="139700" cy="6985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40">
              <a:extLst>
                <a:ext uri="{FF2B5EF4-FFF2-40B4-BE49-F238E27FC236}">
                  <a16:creationId xmlns:a16="http://schemas.microsoft.com/office/drawing/2014/main" id="{FCA4FC6D-9E98-C2F6-EBC8-94C76C3344D8}"/>
                </a:ext>
              </a:extLst>
            </p:cNvPr>
            <p:cNvSpPr/>
            <p:nvPr/>
          </p:nvSpPr>
          <p:spPr>
            <a:xfrm>
              <a:off x="11002096" y="1216834"/>
              <a:ext cx="139700" cy="6985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910FBA94-AF26-5F40-C100-4F32018D13F1}"/>
                </a:ext>
              </a:extLst>
            </p:cNvPr>
            <p:cNvSpPr/>
            <p:nvPr/>
          </p:nvSpPr>
          <p:spPr>
            <a:xfrm rot="10800000">
              <a:off x="9507730" y="592417"/>
              <a:ext cx="2095500" cy="628650"/>
            </a:xfrm>
            <a:prstGeom prst="trapezoid">
              <a:avLst>
                <a:gd name="adj" fmla="val 29040"/>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5BDCF255-902F-893C-0635-168113899296}"/>
                </a:ext>
              </a:extLst>
            </p:cNvPr>
            <p:cNvSpPr/>
            <p:nvPr/>
          </p:nvSpPr>
          <p:spPr>
            <a:xfrm>
              <a:off x="9717280" y="1989417"/>
              <a:ext cx="1676400" cy="488950"/>
            </a:xfrm>
            <a:prstGeom prst="trapezoid">
              <a:avLst>
                <a:gd name="adj" fmla="val 48088"/>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44">
              <a:extLst>
                <a:ext uri="{FF2B5EF4-FFF2-40B4-BE49-F238E27FC236}">
                  <a16:creationId xmlns:a16="http://schemas.microsoft.com/office/drawing/2014/main" id="{7813D3A9-EB83-B759-5CC2-78D1A52C7510}"/>
                </a:ext>
              </a:extLst>
            </p:cNvPr>
            <p:cNvSpPr/>
            <p:nvPr/>
          </p:nvSpPr>
          <p:spPr>
            <a:xfrm rot="16200000">
              <a:off x="7945629" y="4374896"/>
              <a:ext cx="37020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45">
              <a:extLst>
                <a:ext uri="{FF2B5EF4-FFF2-40B4-BE49-F238E27FC236}">
                  <a16:creationId xmlns:a16="http://schemas.microsoft.com/office/drawing/2014/main" id="{1D11E17A-42DC-20FD-3BFB-659D3BDF6778}"/>
                </a:ext>
              </a:extLst>
            </p:cNvPr>
            <p:cNvSpPr/>
            <p:nvPr/>
          </p:nvSpPr>
          <p:spPr>
            <a:xfrm>
              <a:off x="9662246" y="5786713"/>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46">
              <a:extLst>
                <a:ext uri="{FF2B5EF4-FFF2-40B4-BE49-F238E27FC236}">
                  <a16:creationId xmlns:a16="http://schemas.microsoft.com/office/drawing/2014/main" id="{0DBFAA95-321E-D953-9456-192A3D94F540}"/>
                </a:ext>
              </a:extLst>
            </p:cNvPr>
            <p:cNvSpPr/>
            <p:nvPr/>
          </p:nvSpPr>
          <p:spPr>
            <a:xfrm rot="16200000">
              <a:off x="9482329" y="4374896"/>
              <a:ext cx="37020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47">
              <a:extLst>
                <a:ext uri="{FF2B5EF4-FFF2-40B4-BE49-F238E27FC236}">
                  <a16:creationId xmlns:a16="http://schemas.microsoft.com/office/drawing/2014/main" id="{4CFDD6F5-0B9B-6C97-09C0-F829F68B0444}"/>
                </a:ext>
              </a:extLst>
            </p:cNvPr>
            <p:cNvSpPr/>
            <p:nvPr/>
          </p:nvSpPr>
          <p:spPr>
            <a:xfrm>
              <a:off x="11192596" y="5799413"/>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8">
              <a:extLst>
                <a:ext uri="{FF2B5EF4-FFF2-40B4-BE49-F238E27FC236}">
                  <a16:creationId xmlns:a16="http://schemas.microsoft.com/office/drawing/2014/main" id="{FA2DE8A4-D4B6-BB3A-C8C1-BDC9676F7D1D}"/>
                </a:ext>
              </a:extLst>
            </p:cNvPr>
            <p:cNvSpPr/>
            <p:nvPr/>
          </p:nvSpPr>
          <p:spPr>
            <a:xfrm>
              <a:off x="9901429" y="5911596"/>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7F0531C1-8306-C384-5687-8DCA13427919}"/>
                </a:ext>
              </a:extLst>
            </p:cNvPr>
            <p:cNvSpPr/>
            <p:nvPr/>
          </p:nvSpPr>
          <p:spPr>
            <a:xfrm rot="10800000">
              <a:off x="9482329" y="463296"/>
              <a:ext cx="2159000" cy="135470"/>
            </a:xfrm>
            <a:prstGeom prst="trapezoid">
              <a:avLst>
                <a:gd name="adj" fmla="val 29040"/>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50">
              <a:extLst>
                <a:ext uri="{FF2B5EF4-FFF2-40B4-BE49-F238E27FC236}">
                  <a16:creationId xmlns:a16="http://schemas.microsoft.com/office/drawing/2014/main" id="{C3E8B45E-188D-E744-5420-07359295A062}"/>
                </a:ext>
              </a:extLst>
            </p:cNvPr>
            <p:cNvSpPr/>
            <p:nvPr/>
          </p:nvSpPr>
          <p:spPr>
            <a:xfrm rot="5400000">
              <a:off x="8712922" y="1526925"/>
              <a:ext cx="2025650" cy="156634"/>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1">
              <a:extLst>
                <a:ext uri="{FF2B5EF4-FFF2-40B4-BE49-F238E27FC236}">
                  <a16:creationId xmlns:a16="http://schemas.microsoft.com/office/drawing/2014/main" id="{30B26FB2-0AEF-7F62-E971-B5E7E645A16D}"/>
                </a:ext>
              </a:extLst>
            </p:cNvPr>
            <p:cNvSpPr/>
            <p:nvPr/>
          </p:nvSpPr>
          <p:spPr>
            <a:xfrm rot="5400000">
              <a:off x="10359688" y="1531159"/>
              <a:ext cx="2025650" cy="156634"/>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55">
              <a:extLst>
                <a:ext uri="{FF2B5EF4-FFF2-40B4-BE49-F238E27FC236}">
                  <a16:creationId xmlns:a16="http://schemas.microsoft.com/office/drawing/2014/main" id="{46699376-FE02-D766-4A44-F6DAA386B1CF}"/>
                </a:ext>
              </a:extLst>
            </p:cNvPr>
            <p:cNvSpPr/>
            <p:nvPr/>
          </p:nvSpPr>
          <p:spPr>
            <a:xfrm>
              <a:off x="9602980" y="1737533"/>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y 56">
              <a:extLst>
                <a:ext uri="{FF2B5EF4-FFF2-40B4-BE49-F238E27FC236}">
                  <a16:creationId xmlns:a16="http://schemas.microsoft.com/office/drawing/2014/main" id="{1E1EB084-D651-E115-BBA5-53EFFA0ED667}"/>
                </a:ext>
              </a:extLst>
            </p:cNvPr>
            <p:cNvSpPr/>
            <p:nvPr/>
          </p:nvSpPr>
          <p:spPr>
            <a:xfrm>
              <a:off x="11207413" y="174176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57">
              <a:extLst>
                <a:ext uri="{FF2B5EF4-FFF2-40B4-BE49-F238E27FC236}">
                  <a16:creationId xmlns:a16="http://schemas.microsoft.com/office/drawing/2014/main" id="{E7B62794-5B99-2E60-A7A8-8FBD7DBD9160}"/>
                </a:ext>
              </a:extLst>
            </p:cNvPr>
            <p:cNvSpPr/>
            <p:nvPr/>
          </p:nvSpPr>
          <p:spPr>
            <a:xfrm>
              <a:off x="9996680" y="174176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58">
              <a:extLst>
                <a:ext uri="{FF2B5EF4-FFF2-40B4-BE49-F238E27FC236}">
                  <a16:creationId xmlns:a16="http://schemas.microsoft.com/office/drawing/2014/main" id="{E3B4E0CE-612F-AFC2-BFD7-6DF3FEEB66ED}"/>
                </a:ext>
              </a:extLst>
            </p:cNvPr>
            <p:cNvSpPr/>
            <p:nvPr/>
          </p:nvSpPr>
          <p:spPr>
            <a:xfrm>
              <a:off x="10809480" y="1750234"/>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9E5C48-0F52-6311-B7D3-CB10344CBF04}"/>
                </a:ext>
              </a:extLst>
            </p:cNvPr>
            <p:cNvSpPr/>
            <p:nvPr/>
          </p:nvSpPr>
          <p:spPr>
            <a:xfrm>
              <a:off x="9651663" y="1957667"/>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418DA-F44D-A41B-FCED-47BF4FF4C940}"/>
                </a:ext>
              </a:extLst>
            </p:cNvPr>
            <p:cNvSpPr/>
            <p:nvPr/>
          </p:nvSpPr>
          <p:spPr>
            <a:xfrm>
              <a:off x="9655896" y="1750234"/>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9A7C08C-CBB1-E561-E12E-1160FEBFF48D}"/>
                </a:ext>
              </a:extLst>
            </p:cNvPr>
            <p:cNvSpPr/>
            <p:nvPr/>
          </p:nvSpPr>
          <p:spPr>
            <a:xfrm>
              <a:off x="11289962" y="1758700"/>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3E81453-3ABE-12AE-42EE-85A58DC0AE31}"/>
                </a:ext>
              </a:extLst>
            </p:cNvPr>
            <p:cNvSpPr/>
            <p:nvPr/>
          </p:nvSpPr>
          <p:spPr>
            <a:xfrm>
              <a:off x="11289963" y="1970368"/>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7">
              <a:extLst>
                <a:ext uri="{FF2B5EF4-FFF2-40B4-BE49-F238E27FC236}">
                  <a16:creationId xmlns:a16="http://schemas.microsoft.com/office/drawing/2014/main" id="{68130EB7-6E6E-6AB9-C948-4AAAA502A347}"/>
                </a:ext>
              </a:extLst>
            </p:cNvPr>
            <p:cNvSpPr/>
            <p:nvPr/>
          </p:nvSpPr>
          <p:spPr>
            <a:xfrm>
              <a:off x="9622029" y="2478367"/>
              <a:ext cx="18859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64">
              <a:extLst>
                <a:ext uri="{FF2B5EF4-FFF2-40B4-BE49-F238E27FC236}">
                  <a16:creationId xmlns:a16="http://schemas.microsoft.com/office/drawing/2014/main" id="{50ABF9C5-1EFF-74BF-7334-799416D9760C}"/>
                </a:ext>
              </a:extLst>
            </p:cNvPr>
            <p:cNvSpPr/>
            <p:nvPr/>
          </p:nvSpPr>
          <p:spPr>
            <a:xfrm>
              <a:off x="9901429" y="5213096"/>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65">
              <a:extLst>
                <a:ext uri="{FF2B5EF4-FFF2-40B4-BE49-F238E27FC236}">
                  <a16:creationId xmlns:a16="http://schemas.microsoft.com/office/drawing/2014/main" id="{A461F696-0BFE-335F-84BB-E78F5962FEF5}"/>
                </a:ext>
              </a:extLst>
            </p:cNvPr>
            <p:cNvSpPr/>
            <p:nvPr/>
          </p:nvSpPr>
          <p:spPr>
            <a:xfrm>
              <a:off x="9901429" y="4514596"/>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66">
              <a:extLst>
                <a:ext uri="{FF2B5EF4-FFF2-40B4-BE49-F238E27FC236}">
                  <a16:creationId xmlns:a16="http://schemas.microsoft.com/office/drawing/2014/main" id="{DFC5F9D1-5FDA-E0BB-7498-3065D61F9800}"/>
                </a:ext>
              </a:extLst>
            </p:cNvPr>
            <p:cNvSpPr/>
            <p:nvPr/>
          </p:nvSpPr>
          <p:spPr>
            <a:xfrm>
              <a:off x="9901429" y="3746246"/>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67">
              <a:extLst>
                <a:ext uri="{FF2B5EF4-FFF2-40B4-BE49-F238E27FC236}">
                  <a16:creationId xmlns:a16="http://schemas.microsoft.com/office/drawing/2014/main" id="{14F1629F-0586-2D49-91E8-9D74C3ED1C03}"/>
                </a:ext>
              </a:extLst>
            </p:cNvPr>
            <p:cNvSpPr/>
            <p:nvPr/>
          </p:nvSpPr>
          <p:spPr>
            <a:xfrm>
              <a:off x="9901429" y="3117596"/>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ultiply 68">
              <a:extLst>
                <a:ext uri="{FF2B5EF4-FFF2-40B4-BE49-F238E27FC236}">
                  <a16:creationId xmlns:a16="http://schemas.microsoft.com/office/drawing/2014/main" id="{BE4234CE-3D91-5CAA-3C4F-7382AB8BBBD7}"/>
                </a:ext>
              </a:extLst>
            </p:cNvPr>
            <p:cNvSpPr/>
            <p:nvPr/>
          </p:nvSpPr>
          <p:spPr>
            <a:xfrm>
              <a:off x="9674946" y="5139013"/>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y 69">
              <a:extLst>
                <a:ext uri="{FF2B5EF4-FFF2-40B4-BE49-F238E27FC236}">
                  <a16:creationId xmlns:a16="http://schemas.microsoft.com/office/drawing/2014/main" id="{7B789600-24B5-D7E4-81FB-3D40ABBCAB26}"/>
                </a:ext>
              </a:extLst>
            </p:cNvPr>
            <p:cNvSpPr/>
            <p:nvPr/>
          </p:nvSpPr>
          <p:spPr>
            <a:xfrm>
              <a:off x="9658013" y="4444746"/>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y 70">
              <a:extLst>
                <a:ext uri="{FF2B5EF4-FFF2-40B4-BE49-F238E27FC236}">
                  <a16:creationId xmlns:a16="http://schemas.microsoft.com/office/drawing/2014/main" id="{5A641449-BBB2-5B4E-DF32-C753544428E8}"/>
                </a:ext>
              </a:extLst>
            </p:cNvPr>
            <p:cNvSpPr/>
            <p:nvPr/>
          </p:nvSpPr>
          <p:spPr>
            <a:xfrm>
              <a:off x="9649546" y="3691213"/>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y 71">
              <a:extLst>
                <a:ext uri="{FF2B5EF4-FFF2-40B4-BE49-F238E27FC236}">
                  <a16:creationId xmlns:a16="http://schemas.microsoft.com/office/drawing/2014/main" id="{895043EF-8F6D-40D7-0468-5A9D2A40F8A4}"/>
                </a:ext>
              </a:extLst>
            </p:cNvPr>
            <p:cNvSpPr/>
            <p:nvPr/>
          </p:nvSpPr>
          <p:spPr>
            <a:xfrm>
              <a:off x="9649545" y="3030812"/>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y 72">
              <a:extLst>
                <a:ext uri="{FF2B5EF4-FFF2-40B4-BE49-F238E27FC236}">
                  <a16:creationId xmlns:a16="http://schemas.microsoft.com/office/drawing/2014/main" id="{DADB24CA-679E-46A2-0FD9-DB58B34453B5}"/>
                </a:ext>
              </a:extLst>
            </p:cNvPr>
            <p:cNvSpPr/>
            <p:nvPr/>
          </p:nvSpPr>
          <p:spPr>
            <a:xfrm>
              <a:off x="11190479" y="3030813"/>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ultiply 73">
              <a:extLst>
                <a:ext uri="{FF2B5EF4-FFF2-40B4-BE49-F238E27FC236}">
                  <a16:creationId xmlns:a16="http://schemas.microsoft.com/office/drawing/2014/main" id="{BE8F0D8B-31D6-7ABD-54A6-A7C5B6DE8726}"/>
                </a:ext>
              </a:extLst>
            </p:cNvPr>
            <p:cNvSpPr/>
            <p:nvPr/>
          </p:nvSpPr>
          <p:spPr>
            <a:xfrm>
              <a:off x="11182012" y="3648880"/>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74">
              <a:extLst>
                <a:ext uri="{FF2B5EF4-FFF2-40B4-BE49-F238E27FC236}">
                  <a16:creationId xmlns:a16="http://schemas.microsoft.com/office/drawing/2014/main" id="{D9495F71-1628-1AE6-51B0-3617E369A8FB}"/>
                </a:ext>
              </a:extLst>
            </p:cNvPr>
            <p:cNvSpPr/>
            <p:nvPr/>
          </p:nvSpPr>
          <p:spPr>
            <a:xfrm>
              <a:off x="11182013" y="4444746"/>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ultiply 75">
              <a:extLst>
                <a:ext uri="{FF2B5EF4-FFF2-40B4-BE49-F238E27FC236}">
                  <a16:creationId xmlns:a16="http://schemas.microsoft.com/office/drawing/2014/main" id="{FDD15A5D-CB98-A292-47C6-17B5513A5CFB}"/>
                </a:ext>
              </a:extLst>
            </p:cNvPr>
            <p:cNvSpPr/>
            <p:nvPr/>
          </p:nvSpPr>
          <p:spPr>
            <a:xfrm>
              <a:off x="11198946" y="5113613"/>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3016EFD-4155-8C9C-CE1F-DD8DF4266C84}"/>
                </a:ext>
              </a:extLst>
            </p:cNvPr>
            <p:cNvGrpSpPr/>
            <p:nvPr/>
          </p:nvGrpSpPr>
          <p:grpSpPr>
            <a:xfrm>
              <a:off x="10167038" y="785533"/>
              <a:ext cx="853555" cy="1703413"/>
              <a:chOff x="4795899" y="198408"/>
              <a:chExt cx="2932227" cy="5851754"/>
            </a:xfrm>
          </p:grpSpPr>
          <p:sp>
            <p:nvSpPr>
              <p:cNvPr id="42" name="Oval 41">
                <a:extLst>
                  <a:ext uri="{FF2B5EF4-FFF2-40B4-BE49-F238E27FC236}">
                    <a16:creationId xmlns:a16="http://schemas.microsoft.com/office/drawing/2014/main" id="{9E799DBF-F5A0-B0D7-DA94-A5FB4B231EEC}"/>
                  </a:ext>
                </a:extLst>
              </p:cNvPr>
              <p:cNvSpPr/>
              <p:nvPr/>
            </p:nvSpPr>
            <p:spPr>
              <a:xfrm rot="4296815">
                <a:off x="5589175" y="5402462"/>
                <a:ext cx="533400" cy="762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BDACACF-D845-FC2C-AFA6-186466B699D7}"/>
                  </a:ext>
                </a:extLst>
              </p:cNvPr>
              <p:cNvSpPr/>
              <p:nvPr/>
            </p:nvSpPr>
            <p:spPr>
              <a:xfrm rot="17303185" flipH="1">
                <a:off x="6351175" y="5402461"/>
                <a:ext cx="533400" cy="762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D493D1D-04FB-C277-EC84-627B69931D0B}"/>
                  </a:ext>
                </a:extLst>
              </p:cNvPr>
              <p:cNvSpPr/>
              <p:nvPr/>
            </p:nvSpPr>
            <p:spPr>
              <a:xfrm rot="20477363">
                <a:off x="7194726" y="3265819"/>
                <a:ext cx="533400"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a:extLst>
                  <a:ext uri="{FF2B5EF4-FFF2-40B4-BE49-F238E27FC236}">
                    <a16:creationId xmlns:a16="http://schemas.microsoft.com/office/drawing/2014/main" id="{7FB97FF0-0B45-F188-0599-E42A37639D25}"/>
                  </a:ext>
                </a:extLst>
              </p:cNvPr>
              <p:cNvSpPr/>
              <p:nvPr/>
            </p:nvSpPr>
            <p:spPr>
              <a:xfrm rot="8835867" flipH="1">
                <a:off x="6588884" y="2079723"/>
                <a:ext cx="775212" cy="1735223"/>
              </a:xfrm>
              <a:prstGeom prst="flowChartManualOperati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9547B780-5C8E-C01E-2F19-FB7FCDE117FC}"/>
                  </a:ext>
                </a:extLst>
              </p:cNvPr>
              <p:cNvSpPr/>
              <p:nvPr/>
            </p:nvSpPr>
            <p:spPr>
              <a:xfrm>
                <a:off x="5257800" y="2198081"/>
                <a:ext cx="1981199" cy="3434968"/>
              </a:xfrm>
              <a:prstGeom prst="trapezoid">
                <a:avLst>
                  <a:gd name="adj" fmla="val 4040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B03F7513-AF54-72CE-BAB2-53C536E0133F}"/>
                  </a:ext>
                </a:extLst>
              </p:cNvPr>
              <p:cNvSpPr/>
              <p:nvPr/>
            </p:nvSpPr>
            <p:spPr>
              <a:xfrm rot="1680779">
                <a:off x="4795899" y="3204824"/>
                <a:ext cx="533400"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a:extLst>
                  <a:ext uri="{FF2B5EF4-FFF2-40B4-BE49-F238E27FC236}">
                    <a16:creationId xmlns:a16="http://schemas.microsoft.com/office/drawing/2014/main" id="{44225BA0-708D-BE66-652C-CDB5D5A17E77}"/>
                  </a:ext>
                </a:extLst>
              </p:cNvPr>
              <p:cNvSpPr/>
              <p:nvPr/>
            </p:nvSpPr>
            <p:spPr>
              <a:xfrm rot="21030811">
                <a:off x="6643325" y="1242903"/>
                <a:ext cx="381000" cy="1125258"/>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a:extLst>
                  <a:ext uri="{FF2B5EF4-FFF2-40B4-BE49-F238E27FC236}">
                    <a16:creationId xmlns:a16="http://schemas.microsoft.com/office/drawing/2014/main" id="{CB80255A-7CB3-B49E-266B-9275C7420CD7}"/>
                  </a:ext>
                </a:extLst>
              </p:cNvPr>
              <p:cNvSpPr/>
              <p:nvPr/>
            </p:nvSpPr>
            <p:spPr>
              <a:xfrm>
                <a:off x="5486400" y="1143000"/>
                <a:ext cx="381000" cy="12954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49">
                <a:extLst>
                  <a:ext uri="{FF2B5EF4-FFF2-40B4-BE49-F238E27FC236}">
                    <a16:creationId xmlns:a16="http://schemas.microsoft.com/office/drawing/2014/main" id="{7FDA8C2C-F749-2628-FB19-FBF46A83A7C6}"/>
                  </a:ext>
                </a:extLst>
              </p:cNvPr>
              <p:cNvSpPr/>
              <p:nvPr/>
            </p:nvSpPr>
            <p:spPr>
              <a:xfrm rot="12764133">
                <a:off x="5138389" y="2058006"/>
                <a:ext cx="914400" cy="1799694"/>
              </a:xfrm>
              <a:prstGeom prst="flowChartManualOperati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apezoid 50">
                <a:extLst>
                  <a:ext uri="{FF2B5EF4-FFF2-40B4-BE49-F238E27FC236}">
                    <a16:creationId xmlns:a16="http://schemas.microsoft.com/office/drawing/2014/main" id="{0E4CE6E2-1D82-1F09-EFF7-A2453B2BB004}"/>
                  </a:ext>
                </a:extLst>
              </p:cNvPr>
              <p:cNvSpPr/>
              <p:nvPr/>
            </p:nvSpPr>
            <p:spPr>
              <a:xfrm rot="397969">
                <a:off x="5116254" y="2122194"/>
                <a:ext cx="1290043" cy="2901508"/>
              </a:xfrm>
              <a:prstGeom prst="trapezoid">
                <a:avLst>
                  <a:gd name="adj" fmla="val 45372"/>
                </a:avLst>
              </a:prstGeom>
              <a:solidFill>
                <a:srgbClr val="C550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apezoid 51">
                <a:extLst>
                  <a:ext uri="{FF2B5EF4-FFF2-40B4-BE49-F238E27FC236}">
                    <a16:creationId xmlns:a16="http://schemas.microsoft.com/office/drawing/2014/main" id="{0BD517E5-D77F-83D0-04AF-CB196271126D}"/>
                  </a:ext>
                </a:extLst>
              </p:cNvPr>
              <p:cNvSpPr/>
              <p:nvPr/>
            </p:nvSpPr>
            <p:spPr>
              <a:xfrm rot="21153879">
                <a:off x="6049625" y="2127632"/>
                <a:ext cx="1273805" cy="2899065"/>
              </a:xfrm>
              <a:prstGeom prst="trapezoid">
                <a:avLst>
                  <a:gd name="adj" fmla="val 44423"/>
                </a:avLst>
              </a:prstGeom>
              <a:solidFill>
                <a:srgbClr val="C550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Isosceles Triangle 52">
                <a:extLst>
                  <a:ext uri="{FF2B5EF4-FFF2-40B4-BE49-F238E27FC236}">
                    <a16:creationId xmlns:a16="http://schemas.microsoft.com/office/drawing/2014/main" id="{DD304543-8DE2-686F-54FA-88ACD7F5446E}"/>
                  </a:ext>
                </a:extLst>
              </p:cNvPr>
              <p:cNvSpPr/>
              <p:nvPr/>
            </p:nvSpPr>
            <p:spPr>
              <a:xfrm rot="10800000">
                <a:off x="6019800" y="2286000"/>
                <a:ext cx="381000" cy="3048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88">
                <a:extLst>
                  <a:ext uri="{FF2B5EF4-FFF2-40B4-BE49-F238E27FC236}">
                    <a16:creationId xmlns:a16="http://schemas.microsoft.com/office/drawing/2014/main" id="{9608AEE0-CA18-C13D-9D09-28B912852137}"/>
                  </a:ext>
                </a:extLst>
              </p:cNvPr>
              <p:cNvGrpSpPr/>
              <p:nvPr/>
            </p:nvGrpSpPr>
            <p:grpSpPr>
              <a:xfrm>
                <a:off x="5334000" y="5257800"/>
                <a:ext cx="1817298" cy="314739"/>
                <a:chOff x="5334000" y="5257800"/>
                <a:chExt cx="1752600" cy="381000"/>
              </a:xfrm>
            </p:grpSpPr>
            <p:sp>
              <p:nvSpPr>
                <p:cNvPr id="69" name="Quad Arrow Callout 134">
                  <a:extLst>
                    <a:ext uri="{FF2B5EF4-FFF2-40B4-BE49-F238E27FC236}">
                      <a16:creationId xmlns:a16="http://schemas.microsoft.com/office/drawing/2014/main" id="{A7C97EA2-DA9E-C3A1-1933-C46AE6333CCD}"/>
                    </a:ext>
                  </a:extLst>
                </p:cNvPr>
                <p:cNvSpPr/>
                <p:nvPr/>
              </p:nvSpPr>
              <p:spPr>
                <a:xfrm>
                  <a:off x="53340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Callout 135">
                  <a:extLst>
                    <a:ext uri="{FF2B5EF4-FFF2-40B4-BE49-F238E27FC236}">
                      <a16:creationId xmlns:a16="http://schemas.microsoft.com/office/drawing/2014/main" id="{C7D02107-F863-9F20-BA04-0D17748ADC22}"/>
                    </a:ext>
                  </a:extLst>
                </p:cNvPr>
                <p:cNvSpPr/>
                <p:nvPr/>
              </p:nvSpPr>
              <p:spPr>
                <a:xfrm>
                  <a:off x="57912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136">
                  <a:extLst>
                    <a:ext uri="{FF2B5EF4-FFF2-40B4-BE49-F238E27FC236}">
                      <a16:creationId xmlns:a16="http://schemas.microsoft.com/office/drawing/2014/main" id="{0549A99F-C403-6A31-9A6E-2B1BC5BEB592}"/>
                    </a:ext>
                  </a:extLst>
                </p:cNvPr>
                <p:cNvSpPr/>
                <p:nvPr/>
              </p:nvSpPr>
              <p:spPr>
                <a:xfrm>
                  <a:off x="62484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137">
                  <a:extLst>
                    <a:ext uri="{FF2B5EF4-FFF2-40B4-BE49-F238E27FC236}">
                      <a16:creationId xmlns:a16="http://schemas.microsoft.com/office/drawing/2014/main" id="{9E9C01EE-6D56-2379-A0E3-BBD6E5262987}"/>
                    </a:ext>
                  </a:extLst>
                </p:cNvPr>
                <p:cNvSpPr/>
                <p:nvPr/>
              </p:nvSpPr>
              <p:spPr>
                <a:xfrm>
                  <a:off x="66294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F0AB2112-A583-785C-C3E9-90FD7E1A3D5F}"/>
                  </a:ext>
                </a:extLst>
              </p:cNvPr>
              <p:cNvSpPr/>
              <p:nvPr/>
            </p:nvSpPr>
            <p:spPr>
              <a:xfrm>
                <a:off x="5638800" y="609600"/>
                <a:ext cx="1219200" cy="1752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tored Data 55">
                <a:extLst>
                  <a:ext uri="{FF2B5EF4-FFF2-40B4-BE49-F238E27FC236}">
                    <a16:creationId xmlns:a16="http://schemas.microsoft.com/office/drawing/2014/main" id="{C843D15C-C00D-5507-6FFC-4DD44769A017}"/>
                  </a:ext>
                </a:extLst>
              </p:cNvPr>
              <p:cNvSpPr/>
              <p:nvPr/>
            </p:nvSpPr>
            <p:spPr>
              <a:xfrm rot="5400000">
                <a:off x="5905500" y="342900"/>
                <a:ext cx="685800" cy="1371600"/>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a:extLst>
                  <a:ext uri="{FF2B5EF4-FFF2-40B4-BE49-F238E27FC236}">
                    <a16:creationId xmlns:a16="http://schemas.microsoft.com/office/drawing/2014/main" id="{FA1C947D-DB42-89DC-5048-482E60D76A49}"/>
                  </a:ext>
                </a:extLst>
              </p:cNvPr>
              <p:cNvSpPr/>
              <p:nvPr/>
            </p:nvSpPr>
            <p:spPr>
              <a:xfrm>
                <a:off x="56272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16B56F92-CF1B-5D89-7526-04A8BDB19886}"/>
                  </a:ext>
                </a:extLst>
              </p:cNvPr>
              <p:cNvSpPr/>
              <p:nvPr/>
            </p:nvSpPr>
            <p:spPr>
              <a:xfrm>
                <a:off x="58558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73E5E61E-6717-D589-DD1A-7B501EBC702A}"/>
                  </a:ext>
                </a:extLst>
              </p:cNvPr>
              <p:cNvSpPr/>
              <p:nvPr/>
            </p:nvSpPr>
            <p:spPr>
              <a:xfrm>
                <a:off x="61606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6C06332B-1BB6-2B91-9C3F-FB55A83144C2}"/>
                  </a:ext>
                </a:extLst>
              </p:cNvPr>
              <p:cNvSpPr/>
              <p:nvPr/>
            </p:nvSpPr>
            <p:spPr>
              <a:xfrm>
                <a:off x="64654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eft-Right Arrow 126">
                <a:extLst>
                  <a:ext uri="{FF2B5EF4-FFF2-40B4-BE49-F238E27FC236}">
                    <a16:creationId xmlns:a16="http://schemas.microsoft.com/office/drawing/2014/main" id="{628AFCC9-2FE4-72FB-58F3-5B8280F75F67}"/>
                  </a:ext>
                </a:extLst>
              </p:cNvPr>
              <p:cNvSpPr/>
              <p:nvPr/>
            </p:nvSpPr>
            <p:spPr>
              <a:xfrm rot="11510161">
                <a:off x="5113257" y="3970256"/>
                <a:ext cx="914400" cy="914400"/>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127">
                <a:extLst>
                  <a:ext uri="{FF2B5EF4-FFF2-40B4-BE49-F238E27FC236}">
                    <a16:creationId xmlns:a16="http://schemas.microsoft.com/office/drawing/2014/main" id="{3546CA2B-F0A1-2AF1-5F71-E0831C3C9EB7}"/>
                  </a:ext>
                </a:extLst>
              </p:cNvPr>
              <p:cNvSpPr/>
              <p:nvPr/>
            </p:nvSpPr>
            <p:spPr>
              <a:xfrm rot="10222339">
                <a:off x="6318424" y="4032425"/>
                <a:ext cx="914400" cy="914400"/>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nut 128">
                <a:extLst>
                  <a:ext uri="{FF2B5EF4-FFF2-40B4-BE49-F238E27FC236}">
                    <a16:creationId xmlns:a16="http://schemas.microsoft.com/office/drawing/2014/main" id="{5D3C22B9-1069-6CDF-AC57-3C1554C70E22}"/>
                  </a:ext>
                </a:extLst>
              </p:cNvPr>
              <p:cNvSpPr/>
              <p:nvPr/>
            </p:nvSpPr>
            <p:spPr>
              <a:xfrm rot="19961453">
                <a:off x="6040192" y="2567888"/>
                <a:ext cx="375708" cy="35762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4" name="Group 119">
                <a:extLst>
                  <a:ext uri="{FF2B5EF4-FFF2-40B4-BE49-F238E27FC236}">
                    <a16:creationId xmlns:a16="http://schemas.microsoft.com/office/drawing/2014/main" id="{EF379C8B-39F6-8845-E9CD-70643600D809}"/>
                  </a:ext>
                </a:extLst>
              </p:cNvPr>
              <p:cNvGrpSpPr/>
              <p:nvPr/>
            </p:nvGrpSpPr>
            <p:grpSpPr>
              <a:xfrm>
                <a:off x="5638800" y="838201"/>
                <a:ext cx="1253706" cy="248728"/>
                <a:chOff x="5334000" y="5257800"/>
                <a:chExt cx="1752600" cy="381000"/>
              </a:xfrm>
            </p:grpSpPr>
            <p:sp>
              <p:nvSpPr>
                <p:cNvPr id="65" name="Quad Arrow Callout 130">
                  <a:extLst>
                    <a:ext uri="{FF2B5EF4-FFF2-40B4-BE49-F238E27FC236}">
                      <a16:creationId xmlns:a16="http://schemas.microsoft.com/office/drawing/2014/main" id="{84C8FC67-0FF7-A65D-9C19-9E2FB59BC354}"/>
                    </a:ext>
                  </a:extLst>
                </p:cNvPr>
                <p:cNvSpPr/>
                <p:nvPr/>
              </p:nvSpPr>
              <p:spPr>
                <a:xfrm>
                  <a:off x="53340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131">
                  <a:extLst>
                    <a:ext uri="{FF2B5EF4-FFF2-40B4-BE49-F238E27FC236}">
                      <a16:creationId xmlns:a16="http://schemas.microsoft.com/office/drawing/2014/main" id="{453D0C2A-2DB9-D606-41A3-5C3ECB148CDD}"/>
                    </a:ext>
                  </a:extLst>
                </p:cNvPr>
                <p:cNvSpPr/>
                <p:nvPr/>
              </p:nvSpPr>
              <p:spPr>
                <a:xfrm>
                  <a:off x="57912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132">
                  <a:extLst>
                    <a:ext uri="{FF2B5EF4-FFF2-40B4-BE49-F238E27FC236}">
                      <a16:creationId xmlns:a16="http://schemas.microsoft.com/office/drawing/2014/main" id="{4586D4F2-E721-BA96-41A3-8531503A8448}"/>
                    </a:ext>
                  </a:extLst>
                </p:cNvPr>
                <p:cNvSpPr/>
                <p:nvPr/>
              </p:nvSpPr>
              <p:spPr>
                <a:xfrm>
                  <a:off x="62484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133">
                  <a:extLst>
                    <a:ext uri="{FF2B5EF4-FFF2-40B4-BE49-F238E27FC236}">
                      <a16:creationId xmlns:a16="http://schemas.microsoft.com/office/drawing/2014/main" id="{726CC7B0-1BBD-D7D9-F8C2-FC3039A363AA}"/>
                    </a:ext>
                  </a:extLst>
                </p:cNvPr>
                <p:cNvSpPr/>
                <p:nvPr/>
              </p:nvSpPr>
              <p:spPr>
                <a:xfrm>
                  <a:off x="66294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ounded Rectangle 52">
              <a:extLst>
                <a:ext uri="{FF2B5EF4-FFF2-40B4-BE49-F238E27FC236}">
                  <a16:creationId xmlns:a16="http://schemas.microsoft.com/office/drawing/2014/main" id="{1CECE5BF-3093-5D4D-51AD-36BDD2883550}"/>
                </a:ext>
              </a:extLst>
            </p:cNvPr>
            <p:cNvSpPr/>
            <p:nvPr/>
          </p:nvSpPr>
          <p:spPr>
            <a:xfrm rot="16200000">
              <a:off x="9726808" y="2157691"/>
              <a:ext cx="823383" cy="143935"/>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53">
              <a:extLst>
                <a:ext uri="{FF2B5EF4-FFF2-40B4-BE49-F238E27FC236}">
                  <a16:creationId xmlns:a16="http://schemas.microsoft.com/office/drawing/2014/main" id="{3B1008F3-5CD9-FA12-67B4-CE8283B3D354}"/>
                </a:ext>
              </a:extLst>
            </p:cNvPr>
            <p:cNvSpPr/>
            <p:nvPr/>
          </p:nvSpPr>
          <p:spPr>
            <a:xfrm rot="16200000">
              <a:off x="10543842" y="2153458"/>
              <a:ext cx="823383" cy="143935"/>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54">
              <a:extLst>
                <a:ext uri="{FF2B5EF4-FFF2-40B4-BE49-F238E27FC236}">
                  <a16:creationId xmlns:a16="http://schemas.microsoft.com/office/drawing/2014/main" id="{32409B08-706A-2750-0A86-11D109F20B9B}"/>
                </a:ext>
              </a:extLst>
            </p:cNvPr>
            <p:cNvSpPr/>
            <p:nvPr/>
          </p:nvSpPr>
          <p:spPr>
            <a:xfrm>
              <a:off x="9647430" y="1779867"/>
              <a:ext cx="181610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3286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14AB23-4B76-439E-9182-E2D2B87C2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Filled With Joy</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146892" y="6550223"/>
            <a:ext cx="9144000" cy="307777"/>
          </a:xfrm>
          <a:prstGeom prst="rect">
            <a:avLst/>
          </a:prstGeom>
          <a:noFill/>
        </p:spPr>
        <p:txBody>
          <a:bodyPr wrap="square" rtlCol="0">
            <a:spAutoFit/>
          </a:bodyPr>
          <a:lstStyle/>
          <a:p>
            <a:r>
              <a:rPr lang="en-US" sz="1400" dirty="0">
                <a:solidFill>
                  <a:schemeClr val="accent5">
                    <a:lumMod val="50000"/>
                  </a:schemeClr>
                </a:solidFill>
              </a:rPr>
              <a:t>Mosiah 4:3	</a:t>
            </a:r>
          </a:p>
        </p:txBody>
      </p:sp>
      <p:sp>
        <p:nvSpPr>
          <p:cNvPr id="8" name="TextBox 7"/>
          <p:cNvSpPr txBox="1"/>
          <p:nvPr/>
        </p:nvSpPr>
        <p:spPr>
          <a:xfrm>
            <a:off x="1762699" y="1041094"/>
            <a:ext cx="9006289" cy="2585323"/>
          </a:xfrm>
          <a:prstGeom prst="rect">
            <a:avLst/>
          </a:prstGeom>
          <a:noFill/>
        </p:spPr>
        <p:txBody>
          <a:bodyPr wrap="square" rtlCol="0">
            <a:spAutoFit/>
          </a:bodyPr>
          <a:lstStyle/>
          <a:p>
            <a:pPr fontAlgn="base"/>
            <a:r>
              <a:rPr lang="en-US" dirty="0"/>
              <a:t>“As we honestly confess our sins, restore what we can to the offended, and forsake our sins by keeping the commandments, we are in the process of receiving forgiveness. With time, we will feel the anguish of our sorrow subside, taking ‘away the guilt from our hearts’ (Alma 24:10) and bringing ‘peace of conscience’ (Mosiah 4:3).</a:t>
            </a:r>
          </a:p>
          <a:p>
            <a:pPr fontAlgn="base"/>
            <a:endParaRPr lang="en-US" dirty="0"/>
          </a:p>
          <a:p>
            <a:pPr fontAlgn="base"/>
            <a:r>
              <a:rPr lang="en-US" dirty="0"/>
              <a:t>“For those who are truly repentant but seem unable to feel relief: continue keeping the commandments. I promise you, relief will come in the timetable of the Lord. Healing also requires time.” </a:t>
            </a:r>
          </a:p>
          <a:p>
            <a:pPr fontAlgn="base"/>
            <a:r>
              <a:rPr lang="en-US" dirty="0"/>
              <a:t>Neil L. Anderson</a:t>
            </a:r>
          </a:p>
        </p:txBody>
      </p:sp>
      <p:pic>
        <p:nvPicPr>
          <p:cNvPr id="1026" name="Picture 2" descr="Elder Neil L. Andersen"/>
          <p:cNvPicPr>
            <a:picLocks noChangeAspect="1" noChangeArrowheads="1"/>
          </p:cNvPicPr>
          <p:nvPr/>
        </p:nvPicPr>
        <p:blipFill>
          <a:blip r:embed="rId3" cstate="print"/>
          <a:srcRect/>
          <a:stretch>
            <a:fillRect/>
          </a:stretch>
        </p:blipFill>
        <p:spPr bwMode="auto">
          <a:xfrm>
            <a:off x="494842" y="515956"/>
            <a:ext cx="1076325" cy="1428750"/>
          </a:xfrm>
          <a:prstGeom prst="rect">
            <a:avLst/>
          </a:prstGeom>
          <a:noFill/>
        </p:spPr>
      </p:pic>
      <p:sp>
        <p:nvSpPr>
          <p:cNvPr id="13" name="TextBox 12"/>
          <p:cNvSpPr txBox="1"/>
          <p:nvPr/>
        </p:nvSpPr>
        <p:spPr>
          <a:xfrm>
            <a:off x="6279614" y="3825607"/>
            <a:ext cx="5542402" cy="2031325"/>
          </a:xfrm>
          <a:prstGeom prst="rect">
            <a:avLst/>
          </a:prstGeom>
          <a:noFill/>
        </p:spPr>
        <p:txBody>
          <a:bodyPr wrap="square" rtlCol="0">
            <a:spAutoFit/>
          </a:bodyPr>
          <a:lstStyle/>
          <a:p>
            <a:r>
              <a:rPr lang="en-US" b="1" dirty="0"/>
              <a:t>Feelings of Remission:</a:t>
            </a:r>
          </a:p>
          <a:p>
            <a:endParaRPr lang="en-US" dirty="0"/>
          </a:p>
          <a:p>
            <a:r>
              <a:rPr lang="en-US" dirty="0"/>
              <a:t>Peace and Joy</a:t>
            </a:r>
          </a:p>
          <a:p>
            <a:r>
              <a:rPr lang="en-US" dirty="0"/>
              <a:t>Enjoying being with others of the same faith </a:t>
            </a:r>
          </a:p>
          <a:p>
            <a:r>
              <a:rPr lang="en-US" dirty="0"/>
              <a:t>Knowing that favors and blessings are restored</a:t>
            </a:r>
          </a:p>
          <a:p>
            <a:r>
              <a:rPr lang="en-US" dirty="0"/>
              <a:t>Wanting to serve</a:t>
            </a:r>
          </a:p>
          <a:p>
            <a:r>
              <a:rPr lang="en-US" dirty="0"/>
              <a:t>Wanting to study and gain a knowledge of light and truth</a:t>
            </a:r>
          </a:p>
        </p:txBody>
      </p:sp>
      <p:pic>
        <p:nvPicPr>
          <p:cNvPr id="6" name="Picture 5">
            <a:extLst>
              <a:ext uri="{FF2B5EF4-FFF2-40B4-BE49-F238E27FC236}">
                <a16:creationId xmlns:a16="http://schemas.microsoft.com/office/drawing/2014/main" id="{E79D9CAB-AB58-4B83-A1FE-F044EC010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1047" y="3233505"/>
            <a:ext cx="2243482" cy="3359159"/>
          </a:xfrm>
          <a:prstGeom prst="rect">
            <a:avLst/>
          </a:prstGeom>
        </p:spPr>
      </p:pic>
      <p:sp>
        <p:nvSpPr>
          <p:cNvPr id="7" name="Rectangle 6">
            <a:extLst>
              <a:ext uri="{FF2B5EF4-FFF2-40B4-BE49-F238E27FC236}">
                <a16:creationId xmlns:a16="http://schemas.microsoft.com/office/drawing/2014/main" id="{1C2170DA-EC9C-470E-A079-A91071F97958}"/>
              </a:ext>
            </a:extLst>
          </p:cNvPr>
          <p:cNvSpPr/>
          <p:nvPr/>
        </p:nvSpPr>
        <p:spPr>
          <a:xfrm>
            <a:off x="337850" y="4531731"/>
            <a:ext cx="3165514" cy="1754326"/>
          </a:xfrm>
          <a:prstGeom prst="rect">
            <a:avLst/>
          </a:prstGeom>
        </p:spPr>
        <p:txBody>
          <a:bodyPr wrap="square">
            <a:spAutoFit/>
          </a:bodyPr>
          <a:lstStyle/>
          <a:p>
            <a:r>
              <a:rPr lang="en-US" b="1" dirty="0">
                <a:solidFill>
                  <a:srgbClr val="333333"/>
                </a:solidFill>
                <a:latin typeface="Open Sans"/>
              </a:rPr>
              <a:t>A</a:t>
            </a:r>
            <a:r>
              <a:rPr lang="en-US" b="1" i="0" dirty="0">
                <a:solidFill>
                  <a:srgbClr val="333333"/>
                </a:solidFill>
                <a:effectLst/>
                <a:latin typeface="Open Sans"/>
              </a:rPr>
              <a:t>s we exercise faith in Jesus Christ and sincerely repent, we can be filled with joy, receive a remission of our sins, and have peace of conscience.</a:t>
            </a:r>
            <a:r>
              <a:rPr lang="en-US" b="0" i="0" dirty="0">
                <a:solidFill>
                  <a:srgbClr val="333333"/>
                </a:solidFill>
                <a:effectLst/>
                <a:latin typeface="Open Sans"/>
              </a:rPr>
              <a:t> </a:t>
            </a:r>
            <a:endParaRPr lang="en-US" dirty="0"/>
          </a:p>
        </p:txBody>
      </p:sp>
    </p:spTree>
    <p:extLst>
      <p:ext uri="{BB962C8B-B14F-4D97-AF65-F5344CB8AC3E}">
        <p14:creationId xmlns:p14="http://schemas.microsoft.com/office/powerpoint/2010/main" val="171482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040A3F-4BA6-4606-879B-092852A24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How can we be saved?</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4:4-8	</a:t>
            </a:r>
          </a:p>
        </p:txBody>
      </p:sp>
      <p:sp>
        <p:nvSpPr>
          <p:cNvPr id="8" name="TextBox 7"/>
          <p:cNvSpPr txBox="1"/>
          <p:nvPr/>
        </p:nvSpPr>
        <p:spPr>
          <a:xfrm>
            <a:off x="1524000" y="1600200"/>
            <a:ext cx="4648200" cy="523220"/>
          </a:xfrm>
          <a:prstGeom prst="rect">
            <a:avLst/>
          </a:prstGeom>
          <a:noFill/>
        </p:spPr>
        <p:txBody>
          <a:bodyPr wrap="square" rtlCol="0">
            <a:spAutoFit/>
          </a:bodyPr>
          <a:lstStyle/>
          <a:p>
            <a:pPr fontAlgn="base"/>
            <a:r>
              <a:rPr lang="en-US" sz="2800" dirty="0">
                <a:solidFill>
                  <a:srgbClr val="7030A0"/>
                </a:solidFill>
              </a:rPr>
              <a:t>Know the goodness of God by:</a:t>
            </a:r>
          </a:p>
        </p:txBody>
      </p:sp>
      <p:sp>
        <p:nvSpPr>
          <p:cNvPr id="13" name="TextBox 12"/>
          <p:cNvSpPr txBox="1"/>
          <p:nvPr/>
        </p:nvSpPr>
        <p:spPr>
          <a:xfrm>
            <a:off x="2209800" y="2286000"/>
            <a:ext cx="3429000" cy="1631216"/>
          </a:xfrm>
          <a:prstGeom prst="rect">
            <a:avLst/>
          </a:prstGeom>
          <a:noFill/>
        </p:spPr>
        <p:txBody>
          <a:bodyPr wrap="square" rtlCol="0">
            <a:spAutoFit/>
          </a:bodyPr>
          <a:lstStyle/>
          <a:p>
            <a:r>
              <a:rPr lang="en-US" sz="2000" dirty="0"/>
              <a:t>His Power</a:t>
            </a:r>
          </a:p>
          <a:p>
            <a:r>
              <a:rPr lang="en-US" sz="2000" dirty="0"/>
              <a:t>His Wisdom</a:t>
            </a:r>
          </a:p>
          <a:p>
            <a:r>
              <a:rPr lang="en-US" sz="2000" dirty="0"/>
              <a:t>His Patience</a:t>
            </a:r>
          </a:p>
          <a:p>
            <a:r>
              <a:rPr lang="en-US" sz="2000" dirty="0"/>
              <a:t>His Long-suffering</a:t>
            </a:r>
          </a:p>
          <a:p>
            <a:r>
              <a:rPr lang="en-US" sz="2000" dirty="0"/>
              <a:t>His Atonement</a:t>
            </a:r>
          </a:p>
        </p:txBody>
      </p:sp>
      <p:sp>
        <p:nvSpPr>
          <p:cNvPr id="9" name="TextBox 8"/>
          <p:cNvSpPr txBox="1"/>
          <p:nvPr/>
        </p:nvSpPr>
        <p:spPr>
          <a:xfrm>
            <a:off x="6248400" y="5105400"/>
            <a:ext cx="4419600" cy="1323439"/>
          </a:xfrm>
          <a:prstGeom prst="rect">
            <a:avLst/>
          </a:prstGeom>
          <a:noFill/>
        </p:spPr>
        <p:txBody>
          <a:bodyPr wrap="square" rtlCol="0">
            <a:spAutoFit/>
          </a:bodyPr>
          <a:lstStyle/>
          <a:p>
            <a:r>
              <a:rPr lang="en-US" sz="2000" dirty="0"/>
              <a:t>Trust in Him</a:t>
            </a:r>
          </a:p>
          <a:p>
            <a:r>
              <a:rPr lang="en-US" sz="2000" dirty="0"/>
              <a:t>Be diligent in keeping His commandments</a:t>
            </a:r>
          </a:p>
          <a:p>
            <a:r>
              <a:rPr lang="en-US" sz="2000" dirty="0"/>
              <a:t>Continue in Faith to the end</a:t>
            </a:r>
          </a:p>
        </p:txBody>
      </p:sp>
      <p:sp>
        <p:nvSpPr>
          <p:cNvPr id="10" name="TextBox 9"/>
          <p:cNvSpPr txBox="1"/>
          <p:nvPr/>
        </p:nvSpPr>
        <p:spPr>
          <a:xfrm>
            <a:off x="4992477" y="4740007"/>
            <a:ext cx="1295400" cy="523220"/>
          </a:xfrm>
          <a:prstGeom prst="rect">
            <a:avLst/>
          </a:prstGeom>
          <a:noFill/>
        </p:spPr>
        <p:txBody>
          <a:bodyPr wrap="square" rtlCol="0">
            <a:spAutoFit/>
          </a:bodyPr>
          <a:lstStyle/>
          <a:p>
            <a:pPr fontAlgn="base"/>
            <a:r>
              <a:rPr lang="en-US" sz="2800" dirty="0">
                <a:solidFill>
                  <a:srgbClr val="7030A0"/>
                </a:solidFill>
              </a:rPr>
              <a:t>Then :</a:t>
            </a:r>
          </a:p>
        </p:txBody>
      </p:sp>
      <p:pic>
        <p:nvPicPr>
          <p:cNvPr id="6" name="Picture 5">
            <a:extLst>
              <a:ext uri="{FF2B5EF4-FFF2-40B4-BE49-F238E27FC236}">
                <a16:creationId xmlns:a16="http://schemas.microsoft.com/office/drawing/2014/main" id="{3C1A8EF1-3A0A-43C6-A503-185A13CE5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193" y="968654"/>
            <a:ext cx="2864676" cy="3576753"/>
          </a:xfrm>
          <a:prstGeom prst="rect">
            <a:avLst/>
          </a:prstGeom>
        </p:spPr>
      </p:pic>
      <p:pic>
        <p:nvPicPr>
          <p:cNvPr id="14" name="Picture 13">
            <a:extLst>
              <a:ext uri="{FF2B5EF4-FFF2-40B4-BE49-F238E27FC236}">
                <a16:creationId xmlns:a16="http://schemas.microsoft.com/office/drawing/2014/main" id="{13B59246-0432-4E64-A7B6-50A43DE5A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8338" y="3909853"/>
            <a:ext cx="2314680" cy="2752896"/>
          </a:xfrm>
          <a:prstGeom prst="rect">
            <a:avLst/>
          </a:prstGeom>
        </p:spPr>
      </p:pic>
    </p:spTree>
    <p:extLst>
      <p:ext uri="{BB962C8B-B14F-4D97-AF65-F5344CB8AC3E}">
        <p14:creationId xmlns:p14="http://schemas.microsoft.com/office/powerpoint/2010/main" val="49163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040A3F-4BA6-4606-879B-092852A24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Doctrinal Mastery</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4:4-8	</a:t>
            </a:r>
          </a:p>
        </p:txBody>
      </p:sp>
      <p:sp>
        <p:nvSpPr>
          <p:cNvPr id="3" name="Rectangle 2">
            <a:extLst>
              <a:ext uri="{FF2B5EF4-FFF2-40B4-BE49-F238E27FC236}">
                <a16:creationId xmlns:a16="http://schemas.microsoft.com/office/drawing/2014/main" id="{87E8946C-DF0A-45E2-931C-524725E08514}"/>
              </a:ext>
            </a:extLst>
          </p:cNvPr>
          <p:cNvSpPr/>
          <p:nvPr/>
        </p:nvSpPr>
        <p:spPr>
          <a:xfrm>
            <a:off x="6136395" y="1731868"/>
            <a:ext cx="5221995" cy="3970318"/>
          </a:xfrm>
          <a:prstGeom prst="rect">
            <a:avLst/>
          </a:prstGeom>
        </p:spPr>
        <p:txBody>
          <a:bodyPr wrap="square">
            <a:spAutoFit/>
          </a:bodyPr>
          <a:lstStyle/>
          <a:p>
            <a:r>
              <a:rPr lang="en-US" sz="2800" b="0" i="0" dirty="0">
                <a:solidFill>
                  <a:srgbClr val="333333"/>
                </a:solidFill>
                <a:effectLst/>
                <a:latin typeface="Abadi" panose="020B0604020104020204" pitchFamily="34" charset="0"/>
              </a:rPr>
              <a:t>Believe in God; believe that he is, and that he created all things, both in heaven and in earth; believe that he has all wisdom, and all power, both in heaven and in earth; believe that man doth not comprehend all the things which the Lord can comprehend.</a:t>
            </a:r>
            <a:endParaRPr lang="en-US" sz="2800" dirty="0"/>
          </a:p>
        </p:txBody>
      </p:sp>
      <p:grpSp>
        <p:nvGrpSpPr>
          <p:cNvPr id="15" name="Group 14">
            <a:extLst>
              <a:ext uri="{FF2B5EF4-FFF2-40B4-BE49-F238E27FC236}">
                <a16:creationId xmlns:a16="http://schemas.microsoft.com/office/drawing/2014/main" id="{FE767EBA-0FC7-4812-AC77-60281F32FFEE}"/>
              </a:ext>
            </a:extLst>
          </p:cNvPr>
          <p:cNvGrpSpPr/>
          <p:nvPr/>
        </p:nvGrpSpPr>
        <p:grpSpPr>
          <a:xfrm>
            <a:off x="358144" y="1795750"/>
            <a:ext cx="3723955" cy="3767768"/>
            <a:chOff x="2565606" y="2667000"/>
            <a:chExt cx="3886200" cy="3931920"/>
          </a:xfrm>
        </p:grpSpPr>
        <p:grpSp>
          <p:nvGrpSpPr>
            <p:cNvPr id="16" name="Group 13">
              <a:extLst>
                <a:ext uri="{FF2B5EF4-FFF2-40B4-BE49-F238E27FC236}">
                  <a16:creationId xmlns:a16="http://schemas.microsoft.com/office/drawing/2014/main" id="{386BD7F8-5064-4483-87EE-73335B3D1CB6}"/>
                </a:ext>
              </a:extLst>
            </p:cNvPr>
            <p:cNvGrpSpPr/>
            <p:nvPr/>
          </p:nvGrpSpPr>
          <p:grpSpPr>
            <a:xfrm>
              <a:off x="3048000" y="2667000"/>
              <a:ext cx="2971800" cy="3931920"/>
              <a:chOff x="152400" y="152400"/>
              <a:chExt cx="4953000" cy="6553200"/>
            </a:xfrm>
          </p:grpSpPr>
          <p:sp>
            <p:nvSpPr>
              <p:cNvPr id="20" name="Rounded Rectangle 70">
                <a:extLst>
                  <a:ext uri="{FF2B5EF4-FFF2-40B4-BE49-F238E27FC236}">
                    <a16:creationId xmlns:a16="http://schemas.microsoft.com/office/drawing/2014/main" id="{71956E42-468E-40D4-A393-90B2D0845B5B}"/>
                  </a:ext>
                </a:extLst>
              </p:cNvPr>
              <p:cNvSpPr/>
              <p:nvPr/>
            </p:nvSpPr>
            <p:spPr>
              <a:xfrm>
                <a:off x="457200" y="152400"/>
                <a:ext cx="4648200" cy="6553200"/>
              </a:xfrm>
              <a:prstGeom prst="roundRect">
                <a:avLst>
                  <a:gd name="adj" fmla="val 2911"/>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71">
                <a:extLst>
                  <a:ext uri="{FF2B5EF4-FFF2-40B4-BE49-F238E27FC236}">
                    <a16:creationId xmlns:a16="http://schemas.microsoft.com/office/drawing/2014/main" id="{7CF8CF56-5C8C-4554-ABA3-AA30EA942D1F}"/>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72">
                <a:extLst>
                  <a:ext uri="{FF2B5EF4-FFF2-40B4-BE49-F238E27FC236}">
                    <a16:creationId xmlns:a16="http://schemas.microsoft.com/office/drawing/2014/main" id="{31AF49BA-F340-47A1-8BDC-D91A1F0EA83C}"/>
                  </a:ext>
                </a:extLst>
              </p:cNvPr>
              <p:cNvSpPr/>
              <p:nvPr/>
            </p:nvSpPr>
            <p:spPr>
              <a:xfrm>
                <a:off x="152400" y="152400"/>
                <a:ext cx="4648200" cy="6553200"/>
              </a:xfrm>
              <a:prstGeom prst="roundRect">
                <a:avLst>
                  <a:gd name="adj" fmla="val 2911"/>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81AD556C-CCB9-48C5-96D6-36CEFD63BA7D}"/>
                </a:ext>
              </a:extLst>
            </p:cNvPr>
            <p:cNvSpPr txBox="1"/>
            <p:nvPr/>
          </p:nvSpPr>
          <p:spPr>
            <a:xfrm>
              <a:off x="2565606" y="3869435"/>
              <a:ext cx="3886200" cy="827213"/>
            </a:xfrm>
            <a:prstGeom prst="rect">
              <a:avLst/>
            </a:prstGeom>
            <a:noFill/>
          </p:spPr>
          <p:txBody>
            <a:bodyPr wrap="square" rtlCol="0">
              <a:spAutoFit/>
            </a:bodyPr>
            <a:lstStyle/>
            <a:p>
              <a:pPr algn="ctr"/>
              <a:r>
                <a:rPr lang="en-US" sz="4000" dirty="0">
                  <a:solidFill>
                    <a:srgbClr val="FFC000"/>
                  </a:solidFill>
                  <a:latin typeface="Californian FB" pitchFamily="18" charset="0"/>
                </a:rPr>
                <a:t>Mosiah 4:9</a:t>
              </a:r>
            </a:p>
          </p:txBody>
        </p:sp>
        <p:sp>
          <p:nvSpPr>
            <p:cNvPr id="18" name="TextBox 17">
              <a:extLst>
                <a:ext uri="{FF2B5EF4-FFF2-40B4-BE49-F238E27FC236}">
                  <a16:creationId xmlns:a16="http://schemas.microsoft.com/office/drawing/2014/main" id="{EE36E508-1696-4ADB-8A28-1E3ADED08690}"/>
                </a:ext>
              </a:extLst>
            </p:cNvPr>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9" name="Straight Connector 18">
              <a:extLst>
                <a:ext uri="{FF2B5EF4-FFF2-40B4-BE49-F238E27FC236}">
                  <a16:creationId xmlns:a16="http://schemas.microsoft.com/office/drawing/2014/main" id="{BEB17B9D-03C7-4A2A-8DA4-86E6AC14FBD5}"/>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Arrow: Right 4">
            <a:extLst>
              <a:ext uri="{FF2B5EF4-FFF2-40B4-BE49-F238E27FC236}">
                <a16:creationId xmlns:a16="http://schemas.microsoft.com/office/drawing/2014/main" id="{F79FB1E6-D739-4980-9053-E507706502E5}"/>
              </a:ext>
            </a:extLst>
          </p:cNvPr>
          <p:cNvSpPr/>
          <p:nvPr/>
        </p:nvSpPr>
        <p:spPr>
          <a:xfrm>
            <a:off x="4043190" y="2908453"/>
            <a:ext cx="1641514" cy="1013552"/>
          </a:xfrm>
          <a:prstGeom prst="rightArrow">
            <a:avLst/>
          </a:prstGeom>
          <a:gradFill>
            <a:gsLst>
              <a:gs pos="0">
                <a:schemeClr val="bg1">
                  <a:lumMod val="95000"/>
                </a:schemeClr>
              </a:gs>
              <a:gs pos="44000">
                <a:schemeClr val="accent1">
                  <a:lumMod val="60000"/>
                  <a:lumOff val="40000"/>
                </a:schemeClr>
              </a:gs>
              <a:gs pos="75000">
                <a:srgbClr val="DCC3F5"/>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0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0-#ppt_w/2"/>
                                          </p:val>
                                        </p:tav>
                                        <p:tav tm="100000">
                                          <p:val>
                                            <p:strVal val="#ppt_x"/>
                                          </p:val>
                                        </p:tav>
                                      </p:tavLst>
                                    </p:anim>
                                    <p:anim calcmode="lin" valueType="num">
                                      <p:cBhvr additive="base">
                                        <p:cTn id="8" dur="125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250" fill="hold"/>
                                        <p:tgtEl>
                                          <p:spTgt spid="3"/>
                                        </p:tgtEl>
                                        <p:attrNameLst>
                                          <p:attrName>ppt_x</p:attrName>
                                        </p:attrNameLst>
                                      </p:cBhvr>
                                      <p:tavLst>
                                        <p:tav tm="0">
                                          <p:val>
                                            <p:strVal val="0-#ppt_w/2"/>
                                          </p:val>
                                        </p:tav>
                                        <p:tav tm="100000">
                                          <p:val>
                                            <p:strVal val="#ppt_x"/>
                                          </p:val>
                                        </p:tav>
                                      </p:tavLst>
                                    </p:anim>
                                    <p:anim calcmode="lin" valueType="num">
                                      <p:cBhvr additive="base">
                                        <p:cTn id="16"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4889E2-43BC-4E4D-9C84-FADC8F3F2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Retain a Remission of Sins</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4:9-12	</a:t>
            </a:r>
          </a:p>
        </p:txBody>
      </p:sp>
      <p:sp>
        <p:nvSpPr>
          <p:cNvPr id="8" name="TextBox 7"/>
          <p:cNvSpPr txBox="1"/>
          <p:nvPr/>
        </p:nvSpPr>
        <p:spPr>
          <a:xfrm>
            <a:off x="1676400" y="990601"/>
            <a:ext cx="4648200" cy="954107"/>
          </a:xfrm>
          <a:prstGeom prst="rect">
            <a:avLst/>
          </a:prstGeom>
          <a:noFill/>
        </p:spPr>
        <p:txBody>
          <a:bodyPr wrap="square" rtlCol="0">
            <a:spAutoFit/>
          </a:bodyPr>
          <a:lstStyle/>
          <a:p>
            <a:pPr fontAlgn="base"/>
            <a:r>
              <a:rPr lang="en-US" sz="2800" dirty="0">
                <a:solidFill>
                  <a:srgbClr val="7030A0"/>
                </a:solidFill>
              </a:rPr>
              <a:t>King Benjamin told his people they must “Believe in God”</a:t>
            </a:r>
          </a:p>
        </p:txBody>
      </p:sp>
      <p:sp>
        <p:nvSpPr>
          <p:cNvPr id="13" name="TextBox 12"/>
          <p:cNvSpPr txBox="1"/>
          <p:nvPr/>
        </p:nvSpPr>
        <p:spPr>
          <a:xfrm>
            <a:off x="484742" y="2133600"/>
            <a:ext cx="5839858" cy="2862322"/>
          </a:xfrm>
          <a:prstGeom prst="rect">
            <a:avLst/>
          </a:prstGeom>
          <a:noFill/>
        </p:spPr>
        <p:txBody>
          <a:bodyPr wrap="square" rtlCol="0">
            <a:spAutoFit/>
          </a:bodyPr>
          <a:lstStyle/>
          <a:p>
            <a:r>
              <a:rPr lang="en-US" sz="2000" dirty="0"/>
              <a:t>That they needed to remember the greatness of God </a:t>
            </a:r>
          </a:p>
          <a:p>
            <a:endParaRPr lang="en-US" sz="2000" dirty="0"/>
          </a:p>
          <a:p>
            <a:r>
              <a:rPr lang="en-US" sz="2000" dirty="0"/>
              <a:t>That He created all things</a:t>
            </a:r>
          </a:p>
          <a:p>
            <a:endParaRPr lang="en-US" sz="2000" dirty="0"/>
          </a:p>
          <a:p>
            <a:r>
              <a:rPr lang="en-US" sz="2000" dirty="0"/>
              <a:t>That they were to humble themselves</a:t>
            </a:r>
          </a:p>
          <a:p>
            <a:endParaRPr lang="en-US" sz="2000" dirty="0"/>
          </a:p>
          <a:p>
            <a:r>
              <a:rPr lang="en-US" sz="2000" dirty="0"/>
              <a:t>That they were to pray daily</a:t>
            </a:r>
          </a:p>
          <a:p>
            <a:endParaRPr lang="en-US" sz="2000" dirty="0"/>
          </a:p>
          <a:p>
            <a:r>
              <a:rPr lang="en-US" sz="2000" dirty="0"/>
              <a:t>That they were to  stand steadfastly in the faith.</a:t>
            </a:r>
          </a:p>
        </p:txBody>
      </p:sp>
      <p:sp>
        <p:nvSpPr>
          <p:cNvPr id="10" name="TextBox 9"/>
          <p:cNvSpPr txBox="1"/>
          <p:nvPr/>
        </p:nvSpPr>
        <p:spPr>
          <a:xfrm>
            <a:off x="5983995" y="4717973"/>
            <a:ext cx="3276600" cy="523220"/>
          </a:xfrm>
          <a:prstGeom prst="rect">
            <a:avLst/>
          </a:prstGeom>
          <a:noFill/>
        </p:spPr>
        <p:txBody>
          <a:bodyPr wrap="square" rtlCol="0">
            <a:spAutoFit/>
          </a:bodyPr>
          <a:lstStyle/>
          <a:p>
            <a:pPr fontAlgn="base"/>
            <a:r>
              <a:rPr lang="en-US" sz="2800" dirty="0">
                <a:solidFill>
                  <a:srgbClr val="7030A0"/>
                </a:solidFill>
              </a:rPr>
              <a:t>Nevertheless :</a:t>
            </a:r>
          </a:p>
        </p:txBody>
      </p:sp>
      <p:sp>
        <p:nvSpPr>
          <p:cNvPr id="11" name="Rectangle 10"/>
          <p:cNvSpPr/>
          <p:nvPr/>
        </p:nvSpPr>
        <p:spPr>
          <a:xfrm>
            <a:off x="6683567" y="5403774"/>
            <a:ext cx="3200400" cy="1200329"/>
          </a:xfrm>
          <a:prstGeom prst="rect">
            <a:avLst/>
          </a:prstGeom>
        </p:spPr>
        <p:txBody>
          <a:bodyPr wrap="square">
            <a:spAutoFit/>
          </a:bodyPr>
          <a:lstStyle/>
          <a:p>
            <a:pPr algn="just"/>
            <a:r>
              <a:rPr lang="en-US" i="1" dirty="0"/>
              <a:t>“…he that repents and does the commandments of the Lord shall be forgiven;”</a:t>
            </a:r>
          </a:p>
          <a:p>
            <a:pPr algn="just"/>
            <a:r>
              <a:rPr lang="en-US" i="1" dirty="0"/>
              <a:t>D&amp;C 1:32</a:t>
            </a:r>
          </a:p>
        </p:txBody>
      </p:sp>
      <p:grpSp>
        <p:nvGrpSpPr>
          <p:cNvPr id="7" name="Group 6">
            <a:extLst>
              <a:ext uri="{FF2B5EF4-FFF2-40B4-BE49-F238E27FC236}">
                <a16:creationId xmlns:a16="http://schemas.microsoft.com/office/drawing/2014/main" id="{B707F437-F87B-40B7-BCE7-F16750361C6B}"/>
              </a:ext>
            </a:extLst>
          </p:cNvPr>
          <p:cNvGrpSpPr/>
          <p:nvPr/>
        </p:nvGrpSpPr>
        <p:grpSpPr>
          <a:xfrm>
            <a:off x="7336224" y="967361"/>
            <a:ext cx="3317087" cy="3601839"/>
            <a:chOff x="6653178" y="901260"/>
            <a:chExt cx="3317087" cy="3601839"/>
          </a:xfrm>
        </p:grpSpPr>
        <p:pic>
          <p:nvPicPr>
            <p:cNvPr id="6" name="Picture 5">
              <a:extLst>
                <a:ext uri="{FF2B5EF4-FFF2-40B4-BE49-F238E27FC236}">
                  <a16:creationId xmlns:a16="http://schemas.microsoft.com/office/drawing/2014/main" id="{E699ABC6-F958-422F-BE41-4B5324F48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178" y="901260"/>
              <a:ext cx="2970228" cy="3450403"/>
            </a:xfrm>
            <a:prstGeom prst="rect">
              <a:avLst/>
            </a:prstGeom>
          </p:spPr>
        </p:pic>
        <p:sp>
          <p:nvSpPr>
            <p:cNvPr id="14" name="TextBox 13">
              <a:extLst>
                <a:ext uri="{FF2B5EF4-FFF2-40B4-BE49-F238E27FC236}">
                  <a16:creationId xmlns:a16="http://schemas.microsoft.com/office/drawing/2014/main" id="{3148CEBC-4A46-4AA2-BE00-110FEF2404A9}"/>
                </a:ext>
              </a:extLst>
            </p:cNvPr>
            <p:cNvSpPr txBox="1"/>
            <p:nvPr/>
          </p:nvSpPr>
          <p:spPr>
            <a:xfrm>
              <a:off x="8370983" y="4256878"/>
              <a:ext cx="1599282" cy="246221"/>
            </a:xfrm>
            <a:prstGeom prst="rect">
              <a:avLst/>
            </a:prstGeom>
            <a:noFill/>
          </p:spPr>
          <p:txBody>
            <a:bodyPr wrap="square" rtlCol="0">
              <a:spAutoFit/>
            </a:bodyPr>
            <a:lstStyle/>
            <a:p>
              <a:r>
                <a:rPr lang="en-US" sz="1000" dirty="0">
                  <a:solidFill>
                    <a:schemeClr val="accent5">
                      <a:lumMod val="50000"/>
                    </a:schemeClr>
                  </a:solidFill>
                </a:rPr>
                <a:t>James H. </a:t>
              </a:r>
              <a:r>
                <a:rPr lang="en-US" sz="1000" dirty="0" err="1">
                  <a:solidFill>
                    <a:schemeClr val="accent5">
                      <a:lumMod val="50000"/>
                    </a:schemeClr>
                  </a:solidFill>
                </a:rPr>
                <a:t>Fullmer</a:t>
              </a:r>
              <a:r>
                <a:rPr lang="en-US" sz="1000" dirty="0">
                  <a:solidFill>
                    <a:schemeClr val="accent5">
                      <a:lumMod val="50000"/>
                    </a:schemeClr>
                  </a:solidFill>
                </a:rPr>
                <a:t>	</a:t>
              </a:r>
            </a:p>
          </p:txBody>
        </p:sp>
      </p:grpSp>
      <p:sp>
        <p:nvSpPr>
          <p:cNvPr id="9" name="Rectangle 8">
            <a:extLst>
              <a:ext uri="{FF2B5EF4-FFF2-40B4-BE49-F238E27FC236}">
                <a16:creationId xmlns:a16="http://schemas.microsoft.com/office/drawing/2014/main" id="{5D777198-E5F5-4C68-BD00-C5A162976C74}"/>
              </a:ext>
            </a:extLst>
          </p:cNvPr>
          <p:cNvSpPr/>
          <p:nvPr/>
        </p:nvSpPr>
        <p:spPr>
          <a:xfrm>
            <a:off x="498130" y="5987534"/>
            <a:ext cx="5958939" cy="400110"/>
          </a:xfrm>
          <a:prstGeom prst="rect">
            <a:avLst/>
          </a:prstGeom>
        </p:spPr>
        <p:txBody>
          <a:bodyPr wrap="none">
            <a:spAutoFit/>
          </a:bodyPr>
          <a:lstStyle/>
          <a:p>
            <a:r>
              <a:rPr lang="en-US" sz="2000" b="1" i="0" dirty="0">
                <a:solidFill>
                  <a:srgbClr val="333333"/>
                </a:solidFill>
                <a:effectLst/>
                <a:latin typeface="Open Sans"/>
              </a:rPr>
              <a:t>God</a:t>
            </a:r>
            <a:r>
              <a:rPr lang="en-US" b="1" i="0" dirty="0">
                <a:solidFill>
                  <a:srgbClr val="333333"/>
                </a:solidFill>
                <a:effectLst/>
                <a:latin typeface="Open Sans"/>
              </a:rPr>
              <a:t> created all things and has all power and wisdom</a:t>
            </a:r>
            <a:endParaRPr lang="en-US" dirty="0"/>
          </a:p>
        </p:txBody>
      </p:sp>
    </p:spTree>
    <p:extLst>
      <p:ext uri="{BB962C8B-B14F-4D97-AF65-F5344CB8AC3E}">
        <p14:creationId xmlns:p14="http://schemas.microsoft.com/office/powerpoint/2010/main" val="345008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1567648-3010-4EAC-A5FD-CA5173D55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Knowing Your Forgiven</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4:11-12	</a:t>
            </a:r>
          </a:p>
        </p:txBody>
      </p:sp>
      <p:sp>
        <p:nvSpPr>
          <p:cNvPr id="13" name="TextBox 12"/>
          <p:cNvSpPr txBox="1"/>
          <p:nvPr/>
        </p:nvSpPr>
        <p:spPr>
          <a:xfrm>
            <a:off x="1476261" y="889613"/>
            <a:ext cx="3429000" cy="1200329"/>
          </a:xfrm>
          <a:prstGeom prst="rect">
            <a:avLst/>
          </a:prstGeom>
          <a:noFill/>
        </p:spPr>
        <p:txBody>
          <a:bodyPr wrap="square" rtlCol="0">
            <a:spAutoFit/>
          </a:bodyPr>
          <a:lstStyle/>
          <a:p>
            <a:r>
              <a:rPr lang="en-US" dirty="0"/>
              <a:t>“It is one thing to be adorned in clean clothing It is quite another to keep it clean. </a:t>
            </a:r>
          </a:p>
          <a:p>
            <a:endParaRPr lang="en-US" dirty="0"/>
          </a:p>
        </p:txBody>
      </p:sp>
      <p:sp>
        <p:nvSpPr>
          <p:cNvPr id="11" name="Rectangle 10"/>
          <p:cNvSpPr/>
          <p:nvPr/>
        </p:nvSpPr>
        <p:spPr>
          <a:xfrm>
            <a:off x="6629400" y="1524001"/>
            <a:ext cx="3200400" cy="1200329"/>
          </a:xfrm>
          <a:prstGeom prst="rect">
            <a:avLst/>
          </a:prstGeom>
        </p:spPr>
        <p:txBody>
          <a:bodyPr wrap="square">
            <a:spAutoFit/>
          </a:bodyPr>
          <a:lstStyle/>
          <a:p>
            <a:pPr algn="just"/>
            <a:r>
              <a:rPr lang="en-US" dirty="0"/>
              <a:t>“…It is one thing to be baptized for the remission of sins and quite another to retain that state of purity.”</a:t>
            </a:r>
          </a:p>
        </p:txBody>
      </p:sp>
      <p:sp>
        <p:nvSpPr>
          <p:cNvPr id="9" name="TextBox 8"/>
          <p:cNvSpPr txBox="1"/>
          <p:nvPr/>
        </p:nvSpPr>
        <p:spPr>
          <a:xfrm>
            <a:off x="1870114" y="5034709"/>
            <a:ext cx="3429000" cy="1200329"/>
          </a:xfrm>
          <a:prstGeom prst="rect">
            <a:avLst/>
          </a:prstGeom>
          <a:noFill/>
        </p:spPr>
        <p:txBody>
          <a:bodyPr wrap="square" rtlCol="0">
            <a:spAutoFit/>
          </a:bodyPr>
          <a:lstStyle/>
          <a:p>
            <a:r>
              <a:rPr lang="en-US" dirty="0"/>
              <a:t>Humility and reliance upon the Lord are as the soap and water with which the Saints cleanse their garments. </a:t>
            </a:r>
          </a:p>
        </p:txBody>
      </p:sp>
      <p:sp>
        <p:nvSpPr>
          <p:cNvPr id="12" name="TextBox 11"/>
          <p:cNvSpPr txBox="1"/>
          <p:nvPr/>
        </p:nvSpPr>
        <p:spPr>
          <a:xfrm>
            <a:off x="5887596" y="5492418"/>
            <a:ext cx="5217405" cy="1200329"/>
          </a:xfrm>
          <a:prstGeom prst="rect">
            <a:avLst/>
          </a:prstGeom>
          <a:noFill/>
        </p:spPr>
        <p:txBody>
          <a:bodyPr wrap="square" rtlCol="0">
            <a:spAutoFit/>
          </a:bodyPr>
          <a:lstStyle/>
          <a:p>
            <a:r>
              <a:rPr lang="en-US" dirty="0"/>
              <a:t>“For those who truly desire it, there </a:t>
            </a:r>
            <a:r>
              <a:rPr lang="en-US" i="1" dirty="0"/>
              <a:t>is </a:t>
            </a:r>
            <a:r>
              <a:rPr lang="en-US" dirty="0"/>
              <a:t>a way back. Repentance is like unto a detergent. Even ground-in stains of sin will come out.”</a:t>
            </a:r>
          </a:p>
          <a:p>
            <a:r>
              <a:rPr lang="en-US" dirty="0"/>
              <a:t>Boyd K. Packer</a:t>
            </a:r>
          </a:p>
        </p:txBody>
      </p:sp>
      <p:pic>
        <p:nvPicPr>
          <p:cNvPr id="6" name="Picture 5">
            <a:extLst>
              <a:ext uri="{FF2B5EF4-FFF2-40B4-BE49-F238E27FC236}">
                <a16:creationId xmlns:a16="http://schemas.microsoft.com/office/drawing/2014/main" id="{000A7D5C-8DE3-42DC-9D74-1097EC2A9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45" y="1909819"/>
            <a:ext cx="3165342" cy="3070468"/>
          </a:xfrm>
          <a:prstGeom prst="rect">
            <a:avLst/>
          </a:prstGeom>
        </p:spPr>
      </p:pic>
      <p:pic>
        <p:nvPicPr>
          <p:cNvPr id="8" name="Picture 7">
            <a:extLst>
              <a:ext uri="{FF2B5EF4-FFF2-40B4-BE49-F238E27FC236}">
                <a16:creationId xmlns:a16="http://schemas.microsoft.com/office/drawing/2014/main" id="{805281F7-C29C-430D-9F5B-06A061895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3897" y="2945760"/>
            <a:ext cx="5238750" cy="2324100"/>
          </a:xfrm>
          <a:prstGeom prst="rect">
            <a:avLst/>
          </a:prstGeom>
        </p:spPr>
      </p:pic>
      <p:pic>
        <p:nvPicPr>
          <p:cNvPr id="16" name="Picture 15">
            <a:extLst>
              <a:ext uri="{FF2B5EF4-FFF2-40B4-BE49-F238E27FC236}">
                <a16:creationId xmlns:a16="http://schemas.microsoft.com/office/drawing/2014/main" id="{B19392DA-EE0E-4297-9443-AE99504692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708" y="5429996"/>
            <a:ext cx="1070653" cy="1334361"/>
          </a:xfrm>
          <a:prstGeom prst="rect">
            <a:avLst/>
          </a:prstGeom>
        </p:spPr>
      </p:pic>
    </p:spTree>
    <p:extLst>
      <p:ext uri="{BB962C8B-B14F-4D97-AF65-F5344CB8AC3E}">
        <p14:creationId xmlns:p14="http://schemas.microsoft.com/office/powerpoint/2010/main" val="401581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1567648-3010-4EAC-A5FD-CA5173D55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God’s Greatness</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4:11-12	</a:t>
            </a:r>
          </a:p>
        </p:txBody>
      </p:sp>
      <p:sp>
        <p:nvSpPr>
          <p:cNvPr id="13" name="TextBox 12"/>
          <p:cNvSpPr txBox="1"/>
          <p:nvPr/>
        </p:nvSpPr>
        <p:spPr>
          <a:xfrm>
            <a:off x="2412695" y="911647"/>
            <a:ext cx="7480452" cy="923330"/>
          </a:xfrm>
          <a:prstGeom prst="rect">
            <a:avLst/>
          </a:prstGeom>
          <a:noFill/>
        </p:spPr>
        <p:txBody>
          <a:bodyPr wrap="square" rtlCol="0">
            <a:spAutoFit/>
          </a:bodyPr>
          <a:lstStyle/>
          <a:p>
            <a:pPr algn="ctr"/>
            <a:r>
              <a:rPr lang="en-US" b="1" dirty="0"/>
              <a:t>If we remember God’s greatness, humble ourselves, pray daily, and stand steadfastly in the faith, then we will be filled with God’s love, retain a remission of our sins, and grow in knowledge.</a:t>
            </a:r>
            <a:endParaRPr lang="en-US" dirty="0"/>
          </a:p>
        </p:txBody>
      </p:sp>
      <p:sp>
        <p:nvSpPr>
          <p:cNvPr id="9" name="TextBox 8"/>
          <p:cNvSpPr txBox="1"/>
          <p:nvPr/>
        </p:nvSpPr>
        <p:spPr>
          <a:xfrm>
            <a:off x="268236" y="2710150"/>
            <a:ext cx="8430658" cy="3416320"/>
          </a:xfrm>
          <a:prstGeom prst="rect">
            <a:avLst/>
          </a:prstGeom>
          <a:noFill/>
        </p:spPr>
        <p:txBody>
          <a:bodyPr wrap="square" rtlCol="0">
            <a:spAutoFit/>
          </a:bodyPr>
          <a:lstStyle/>
          <a:p>
            <a:pPr fontAlgn="base"/>
            <a:r>
              <a:rPr lang="en-US" sz="2400" dirty="0"/>
              <a:t>How might humbling ourselves help us grow in knowledge?</a:t>
            </a:r>
          </a:p>
          <a:p>
            <a:pPr fontAlgn="base"/>
            <a:endParaRPr lang="en-US" sz="2400" dirty="0"/>
          </a:p>
          <a:p>
            <a:pPr fontAlgn="base"/>
            <a:r>
              <a:rPr lang="en-US" sz="2400" dirty="0"/>
              <a:t>How has praying daily helped you retain a remission of your sins?</a:t>
            </a:r>
          </a:p>
          <a:p>
            <a:pPr fontAlgn="base"/>
            <a:endParaRPr lang="en-US" sz="2400" dirty="0"/>
          </a:p>
          <a:p>
            <a:pPr fontAlgn="base"/>
            <a:r>
              <a:rPr lang="en-US" sz="2400" dirty="0"/>
              <a:t>How can worthily partaking of the sacrament help us to humble ourselves and retain a remission of our sins?</a:t>
            </a:r>
          </a:p>
          <a:p>
            <a:pPr fontAlgn="base"/>
            <a:endParaRPr lang="en-US" sz="2400" dirty="0"/>
          </a:p>
          <a:p>
            <a:pPr fontAlgn="base"/>
            <a:r>
              <a:rPr lang="en-US" sz="2400" dirty="0"/>
              <a:t>When has doing one of the things listed in the left column of the chart helped you to feel God’s love for you?</a:t>
            </a:r>
          </a:p>
        </p:txBody>
      </p:sp>
      <p:pic>
        <p:nvPicPr>
          <p:cNvPr id="16" name="Picture 2" descr="http://www.uni.edu/becker/anImated%20question%20mark%20.gif">
            <a:extLst>
              <a:ext uri="{FF2B5EF4-FFF2-40B4-BE49-F238E27FC236}">
                <a16:creationId xmlns:a16="http://schemas.microsoft.com/office/drawing/2014/main" id="{1F17AD7E-ED91-49AC-9816-68AF1BB8A57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4713" y="2542344"/>
            <a:ext cx="2130868" cy="361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3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3C25FB-0622-49D5-946C-9C725ADC2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To Have the Lord’s Spirit</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124858" y="6550223"/>
            <a:ext cx="9144000" cy="307777"/>
          </a:xfrm>
          <a:prstGeom prst="rect">
            <a:avLst/>
          </a:prstGeom>
          <a:noFill/>
        </p:spPr>
        <p:txBody>
          <a:bodyPr wrap="square" rtlCol="0">
            <a:spAutoFit/>
          </a:bodyPr>
          <a:lstStyle/>
          <a:p>
            <a:r>
              <a:rPr lang="en-US" sz="1400" dirty="0">
                <a:solidFill>
                  <a:schemeClr val="accent5">
                    <a:lumMod val="50000"/>
                  </a:schemeClr>
                </a:solidFill>
              </a:rPr>
              <a:t>Mosiah 4:13-16	</a:t>
            </a:r>
          </a:p>
        </p:txBody>
      </p:sp>
      <p:sp>
        <p:nvSpPr>
          <p:cNvPr id="13" name="TextBox 12"/>
          <p:cNvSpPr txBox="1"/>
          <p:nvPr/>
        </p:nvSpPr>
        <p:spPr>
          <a:xfrm>
            <a:off x="887506" y="1143001"/>
            <a:ext cx="5284694" cy="1754326"/>
          </a:xfrm>
          <a:prstGeom prst="rect">
            <a:avLst/>
          </a:prstGeom>
          <a:noFill/>
        </p:spPr>
        <p:txBody>
          <a:bodyPr wrap="square" rtlCol="0">
            <a:spAutoFit/>
          </a:bodyPr>
          <a:lstStyle/>
          <a:p>
            <a:pPr fontAlgn="base"/>
            <a:r>
              <a:rPr lang="en-US" dirty="0"/>
              <a:t>Paul Taught:</a:t>
            </a:r>
          </a:p>
          <a:p>
            <a:pPr fontAlgn="base"/>
            <a:r>
              <a:rPr lang="en-US" dirty="0"/>
              <a:t>“But the fruit of the Spirit is love, joy peace, longsuffering, gentleness, goodness, faith, </a:t>
            </a:r>
          </a:p>
          <a:p>
            <a:pPr fontAlgn="base"/>
            <a:r>
              <a:rPr lang="en-US" dirty="0"/>
              <a:t>Meekness, temperance: against such there is no law.”</a:t>
            </a:r>
          </a:p>
          <a:p>
            <a:pPr fontAlgn="base"/>
            <a:r>
              <a:rPr lang="en-US" dirty="0"/>
              <a:t>Galatians 5:22-23</a:t>
            </a:r>
          </a:p>
          <a:p>
            <a:endParaRPr lang="en-US" dirty="0"/>
          </a:p>
        </p:txBody>
      </p:sp>
      <p:sp>
        <p:nvSpPr>
          <p:cNvPr id="11" name="Rectangle 10"/>
          <p:cNvSpPr/>
          <p:nvPr/>
        </p:nvSpPr>
        <p:spPr>
          <a:xfrm>
            <a:off x="5029200" y="3048001"/>
            <a:ext cx="4419600" cy="830997"/>
          </a:xfrm>
          <a:prstGeom prst="rect">
            <a:avLst/>
          </a:prstGeom>
        </p:spPr>
        <p:txBody>
          <a:bodyPr wrap="square">
            <a:spAutoFit/>
          </a:bodyPr>
          <a:lstStyle/>
          <a:p>
            <a:pPr algn="ctr"/>
            <a:r>
              <a:rPr lang="en-US" sz="2400" dirty="0">
                <a:solidFill>
                  <a:srgbClr val="7030A0"/>
                </a:solidFill>
              </a:rPr>
              <a:t>Those who live in the Spirit walk in the Spirit</a:t>
            </a:r>
          </a:p>
        </p:txBody>
      </p:sp>
      <p:sp>
        <p:nvSpPr>
          <p:cNvPr id="15" name="TextBox 14"/>
          <p:cNvSpPr txBox="1"/>
          <p:nvPr/>
        </p:nvSpPr>
        <p:spPr>
          <a:xfrm>
            <a:off x="2057400" y="3962401"/>
            <a:ext cx="5715000" cy="2400657"/>
          </a:xfrm>
          <a:prstGeom prst="rect">
            <a:avLst/>
          </a:prstGeom>
          <a:noFill/>
        </p:spPr>
        <p:txBody>
          <a:bodyPr wrap="square" rtlCol="0">
            <a:spAutoFit/>
          </a:bodyPr>
          <a:lstStyle/>
          <a:p>
            <a:r>
              <a:rPr lang="en-US" sz="2400" dirty="0">
                <a:solidFill>
                  <a:srgbClr val="7030A0"/>
                </a:solidFill>
              </a:rPr>
              <a:t>One who is filled with the Spirit of God:</a:t>
            </a:r>
          </a:p>
          <a:p>
            <a:endParaRPr lang="en-US" dirty="0"/>
          </a:p>
          <a:p>
            <a:r>
              <a:rPr lang="en-US" dirty="0"/>
              <a:t>They will seek to live peaceably with one another.</a:t>
            </a:r>
          </a:p>
          <a:p>
            <a:endParaRPr lang="en-US" dirty="0"/>
          </a:p>
          <a:p>
            <a:r>
              <a:rPr lang="en-US" dirty="0"/>
              <a:t>They will fulfill their sacred family responsibilities</a:t>
            </a:r>
          </a:p>
          <a:p>
            <a:endParaRPr lang="en-US" dirty="0"/>
          </a:p>
          <a:p>
            <a:r>
              <a:rPr lang="en-US" dirty="0"/>
              <a:t>They will help the needy. (succor=give aid, help, or relief)</a:t>
            </a:r>
          </a:p>
          <a:p>
            <a:r>
              <a:rPr lang="en-US" sz="1400" dirty="0"/>
              <a:t>Book of Mormon Student Manual</a:t>
            </a:r>
          </a:p>
        </p:txBody>
      </p:sp>
      <p:pic>
        <p:nvPicPr>
          <p:cNvPr id="6" name="Picture 5">
            <a:extLst>
              <a:ext uri="{FF2B5EF4-FFF2-40B4-BE49-F238E27FC236}">
                <a16:creationId xmlns:a16="http://schemas.microsoft.com/office/drawing/2014/main" id="{5F479845-F278-4525-AFF9-1F7FFC567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231" y="954966"/>
            <a:ext cx="2908223" cy="2012575"/>
          </a:xfrm>
          <a:prstGeom prst="rect">
            <a:avLst/>
          </a:prstGeom>
        </p:spPr>
      </p:pic>
      <p:pic>
        <p:nvPicPr>
          <p:cNvPr id="8" name="Picture 7">
            <a:extLst>
              <a:ext uri="{FF2B5EF4-FFF2-40B4-BE49-F238E27FC236}">
                <a16:creationId xmlns:a16="http://schemas.microsoft.com/office/drawing/2014/main" id="{904E6951-014E-469A-B4B0-508FE9131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5261" y="3828829"/>
            <a:ext cx="3022112" cy="2713185"/>
          </a:xfrm>
          <a:prstGeom prst="rect">
            <a:avLst/>
          </a:prstGeom>
        </p:spPr>
      </p:pic>
    </p:spTree>
    <p:extLst>
      <p:ext uri="{BB962C8B-B14F-4D97-AF65-F5344CB8AC3E}">
        <p14:creationId xmlns:p14="http://schemas.microsoft.com/office/powerpoint/2010/main" val="426306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xEl>
                                              <p:pRg st="6" end="6"/>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
                                            <p:txEl>
                                              <p:pRg st="7" end="7"/>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5E9C4E-2781-4382-BAC2-3CF679F71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A Great Responsibility</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4:14-15	</a:t>
            </a:r>
          </a:p>
        </p:txBody>
      </p:sp>
      <p:sp>
        <p:nvSpPr>
          <p:cNvPr id="13" name="TextBox 12"/>
          <p:cNvSpPr txBox="1"/>
          <p:nvPr/>
        </p:nvSpPr>
        <p:spPr>
          <a:xfrm>
            <a:off x="1828800" y="1143001"/>
            <a:ext cx="4343400" cy="1200329"/>
          </a:xfrm>
          <a:prstGeom prst="rect">
            <a:avLst/>
          </a:prstGeom>
          <a:noFill/>
        </p:spPr>
        <p:txBody>
          <a:bodyPr wrap="square" rtlCol="0">
            <a:spAutoFit/>
          </a:bodyPr>
          <a:lstStyle/>
          <a:p>
            <a:pPr fontAlgn="base"/>
            <a:r>
              <a:rPr lang="en-US" sz="3600" dirty="0">
                <a:solidFill>
                  <a:srgbClr val="7030A0"/>
                </a:solidFill>
              </a:rPr>
              <a:t>To the parents</a:t>
            </a:r>
          </a:p>
          <a:p>
            <a:endParaRPr lang="en-US" sz="3600" dirty="0">
              <a:solidFill>
                <a:srgbClr val="7030A0"/>
              </a:solidFill>
            </a:endParaRPr>
          </a:p>
        </p:txBody>
      </p:sp>
      <p:sp>
        <p:nvSpPr>
          <p:cNvPr id="11" name="Rectangle 10"/>
          <p:cNvSpPr/>
          <p:nvPr/>
        </p:nvSpPr>
        <p:spPr>
          <a:xfrm>
            <a:off x="2209800" y="5257800"/>
            <a:ext cx="3200400" cy="923330"/>
          </a:xfrm>
          <a:prstGeom prst="rect">
            <a:avLst/>
          </a:prstGeom>
        </p:spPr>
        <p:txBody>
          <a:bodyPr wrap="square">
            <a:spAutoFit/>
          </a:bodyPr>
          <a:lstStyle/>
          <a:p>
            <a:pPr algn="just"/>
            <a:r>
              <a:rPr lang="en-US" dirty="0"/>
              <a:t>“But I have commanded you to bring up your children in light and truth.” D&amp;C 93:40</a:t>
            </a:r>
          </a:p>
        </p:txBody>
      </p:sp>
      <p:sp>
        <p:nvSpPr>
          <p:cNvPr id="12" name="TextBox 11"/>
          <p:cNvSpPr txBox="1"/>
          <p:nvPr/>
        </p:nvSpPr>
        <p:spPr>
          <a:xfrm>
            <a:off x="2209800" y="1905000"/>
            <a:ext cx="3886200" cy="1477328"/>
          </a:xfrm>
          <a:prstGeom prst="rect">
            <a:avLst/>
          </a:prstGeom>
          <a:noFill/>
        </p:spPr>
        <p:txBody>
          <a:bodyPr wrap="square" rtlCol="0">
            <a:spAutoFit/>
          </a:bodyPr>
          <a:lstStyle/>
          <a:p>
            <a:r>
              <a:rPr lang="en-US" dirty="0"/>
              <a:t>“But if any provide not for his own, and specially for those of his own house, he hath denied the faith, and is worse than an infidel.”</a:t>
            </a:r>
          </a:p>
          <a:p>
            <a:r>
              <a:rPr lang="en-US" dirty="0"/>
              <a:t>1 Timothy 5:8</a:t>
            </a:r>
          </a:p>
        </p:txBody>
      </p:sp>
      <p:sp>
        <p:nvSpPr>
          <p:cNvPr id="10" name="TextBox 9"/>
          <p:cNvSpPr txBox="1"/>
          <p:nvPr/>
        </p:nvSpPr>
        <p:spPr>
          <a:xfrm>
            <a:off x="6693665" y="5489154"/>
            <a:ext cx="4800600" cy="923330"/>
          </a:xfrm>
          <a:prstGeom prst="rect">
            <a:avLst/>
          </a:prstGeom>
          <a:noFill/>
        </p:spPr>
        <p:txBody>
          <a:bodyPr wrap="square" rtlCol="0">
            <a:spAutoFit/>
          </a:bodyPr>
          <a:lstStyle/>
          <a:p>
            <a:r>
              <a:rPr lang="en-US" dirty="0"/>
              <a:t>We have no more right to neglect the spiritual welfare of our families than to refuse them food and clothing.</a:t>
            </a:r>
          </a:p>
        </p:txBody>
      </p:sp>
      <p:sp>
        <p:nvSpPr>
          <p:cNvPr id="14" name="TextBox 13"/>
          <p:cNvSpPr txBox="1"/>
          <p:nvPr/>
        </p:nvSpPr>
        <p:spPr>
          <a:xfrm>
            <a:off x="3393194" y="3824689"/>
            <a:ext cx="7018663" cy="1200329"/>
          </a:xfrm>
          <a:prstGeom prst="rect">
            <a:avLst/>
          </a:prstGeom>
          <a:noFill/>
        </p:spPr>
        <p:txBody>
          <a:bodyPr wrap="square" rtlCol="0">
            <a:spAutoFit/>
          </a:bodyPr>
          <a:lstStyle/>
          <a:p>
            <a:r>
              <a:rPr lang="en-US" dirty="0"/>
              <a:t>“And again, verily I say unto you, that every man who is obliged to provide for his own family, let him provide, and he shall in nowise lose his crown; and let him labor in the church.”</a:t>
            </a:r>
          </a:p>
          <a:p>
            <a:r>
              <a:rPr lang="en-US" dirty="0"/>
              <a:t>D&amp;C 75:28</a:t>
            </a:r>
          </a:p>
        </p:txBody>
      </p:sp>
      <p:pic>
        <p:nvPicPr>
          <p:cNvPr id="6" name="Picture 5">
            <a:extLst>
              <a:ext uri="{FF2B5EF4-FFF2-40B4-BE49-F238E27FC236}">
                <a16:creationId xmlns:a16="http://schemas.microsoft.com/office/drawing/2014/main" id="{BD220FB4-33B6-4DDF-B1BF-EC04F5478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163" y="915949"/>
            <a:ext cx="3401334" cy="2719617"/>
          </a:xfrm>
          <a:prstGeom prst="rect">
            <a:avLst/>
          </a:prstGeom>
        </p:spPr>
      </p:pic>
    </p:spTree>
    <p:extLst>
      <p:ext uri="{BB962C8B-B14F-4D97-AF65-F5344CB8AC3E}">
        <p14:creationId xmlns:p14="http://schemas.microsoft.com/office/powerpoint/2010/main" val="347755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0"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563B5B-2A65-4EE5-8460-0F1850735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Sharing</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102824" y="6550223"/>
            <a:ext cx="9144000" cy="307777"/>
          </a:xfrm>
          <a:prstGeom prst="rect">
            <a:avLst/>
          </a:prstGeom>
          <a:noFill/>
        </p:spPr>
        <p:txBody>
          <a:bodyPr wrap="square" rtlCol="0">
            <a:spAutoFit/>
          </a:bodyPr>
          <a:lstStyle/>
          <a:p>
            <a:r>
              <a:rPr lang="en-US" sz="1400" dirty="0">
                <a:solidFill>
                  <a:schemeClr val="accent5">
                    <a:lumMod val="50000"/>
                  </a:schemeClr>
                </a:solidFill>
              </a:rPr>
              <a:t>Mosiah 4:16-18	</a:t>
            </a:r>
          </a:p>
        </p:txBody>
      </p:sp>
      <p:sp>
        <p:nvSpPr>
          <p:cNvPr id="12" name="TextBox 11"/>
          <p:cNvSpPr txBox="1"/>
          <p:nvPr/>
        </p:nvSpPr>
        <p:spPr>
          <a:xfrm>
            <a:off x="517793" y="867579"/>
            <a:ext cx="3886200" cy="369332"/>
          </a:xfrm>
          <a:prstGeom prst="rect">
            <a:avLst/>
          </a:prstGeom>
          <a:noFill/>
        </p:spPr>
        <p:txBody>
          <a:bodyPr wrap="square" rtlCol="0">
            <a:spAutoFit/>
          </a:bodyPr>
          <a:lstStyle/>
          <a:p>
            <a:r>
              <a:rPr lang="en-US" dirty="0"/>
              <a:t>For those who stand in need:</a:t>
            </a:r>
          </a:p>
        </p:txBody>
      </p:sp>
      <p:sp>
        <p:nvSpPr>
          <p:cNvPr id="14" name="TextBox 13"/>
          <p:cNvSpPr txBox="1"/>
          <p:nvPr/>
        </p:nvSpPr>
        <p:spPr>
          <a:xfrm>
            <a:off x="2434728" y="2117993"/>
            <a:ext cx="7094862" cy="4093428"/>
          </a:xfrm>
          <a:prstGeom prst="rect">
            <a:avLst/>
          </a:prstGeom>
          <a:noFill/>
        </p:spPr>
        <p:txBody>
          <a:bodyPr wrap="square" rtlCol="0">
            <a:spAutoFit/>
          </a:bodyPr>
          <a:lstStyle/>
          <a:p>
            <a:r>
              <a:rPr lang="en-US" sz="2000" dirty="0"/>
              <a:t>“Suppose that in this community there are ten beggars who beg from door to door for something to eat, and that nine of them are imposters who beg to escape work… (What is your choice?) To give food to the ten,…or to repulse the ten because you do not know which is the worthy one? </a:t>
            </a:r>
          </a:p>
          <a:p>
            <a:endParaRPr lang="en-US" sz="2000" dirty="0"/>
          </a:p>
          <a:p>
            <a:r>
              <a:rPr lang="en-US" sz="2000" dirty="0"/>
              <a:t>You will all say, administer charitable gifts to the ten, rather than turn away the only truly worthy…person among them. </a:t>
            </a:r>
          </a:p>
          <a:p>
            <a:endParaRPr lang="en-US" sz="2000" dirty="0"/>
          </a:p>
          <a:p>
            <a:r>
              <a:rPr lang="en-US" sz="2000" dirty="0"/>
              <a:t>If you do this, it will make no difference in your blessings, whether you administer to worthy or unworthy persons, inasmuch as you give alms with a single eye to assist the truly needy.”</a:t>
            </a:r>
          </a:p>
          <a:p>
            <a:r>
              <a:rPr lang="en-US" sz="2000" dirty="0"/>
              <a:t>Brigham Young</a:t>
            </a:r>
          </a:p>
        </p:txBody>
      </p:sp>
      <p:pic>
        <p:nvPicPr>
          <p:cNvPr id="6" name="Picture 5">
            <a:extLst>
              <a:ext uri="{FF2B5EF4-FFF2-40B4-BE49-F238E27FC236}">
                <a16:creationId xmlns:a16="http://schemas.microsoft.com/office/drawing/2014/main" id="{E9DEC263-9733-4F1A-9751-2FD58215E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950" y="229059"/>
            <a:ext cx="2286000" cy="1905000"/>
          </a:xfrm>
          <a:prstGeom prst="rect">
            <a:avLst/>
          </a:prstGeom>
        </p:spPr>
      </p:pic>
    </p:spTree>
    <p:extLst>
      <p:ext uri="{BB962C8B-B14F-4D97-AF65-F5344CB8AC3E}">
        <p14:creationId xmlns:p14="http://schemas.microsoft.com/office/powerpoint/2010/main" val="343281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78EF76-C3A3-4BA6-9FD5-3BB77A605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To the Rich and the Poor</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4:17-25	</a:t>
            </a:r>
          </a:p>
        </p:txBody>
      </p:sp>
      <p:sp>
        <p:nvSpPr>
          <p:cNvPr id="12" name="TextBox 11"/>
          <p:cNvSpPr txBox="1"/>
          <p:nvPr/>
        </p:nvSpPr>
        <p:spPr>
          <a:xfrm>
            <a:off x="4749188" y="4891490"/>
            <a:ext cx="5430398" cy="1631216"/>
          </a:xfrm>
          <a:prstGeom prst="rect">
            <a:avLst/>
          </a:prstGeom>
          <a:noFill/>
        </p:spPr>
        <p:txBody>
          <a:bodyPr wrap="square" rtlCol="0">
            <a:spAutoFit/>
          </a:bodyPr>
          <a:lstStyle/>
          <a:p>
            <a:r>
              <a:rPr lang="en-US" sz="2000" dirty="0"/>
              <a:t>Coveting = not just wanting something that doesn’t belong to you, but it is an attitude.</a:t>
            </a:r>
          </a:p>
          <a:p>
            <a:endParaRPr lang="en-US" sz="2000" dirty="0"/>
          </a:p>
          <a:p>
            <a:r>
              <a:rPr lang="en-US" sz="2000" dirty="0"/>
              <a:t>It is setting one’s heart on the things of the world more than on the things of God</a:t>
            </a:r>
          </a:p>
        </p:txBody>
      </p:sp>
      <p:sp>
        <p:nvSpPr>
          <p:cNvPr id="14" name="TextBox 13"/>
          <p:cNvSpPr txBox="1"/>
          <p:nvPr/>
        </p:nvSpPr>
        <p:spPr>
          <a:xfrm>
            <a:off x="839118" y="947450"/>
            <a:ext cx="5410200" cy="1477328"/>
          </a:xfrm>
          <a:prstGeom prst="rect">
            <a:avLst/>
          </a:prstGeom>
          <a:noFill/>
        </p:spPr>
        <p:txBody>
          <a:bodyPr wrap="square" rtlCol="0">
            <a:spAutoFit/>
          </a:bodyPr>
          <a:lstStyle/>
          <a:p>
            <a:r>
              <a:rPr lang="en-US" dirty="0"/>
              <a:t>King Benjamin speaks to both the rich and the poor</a:t>
            </a:r>
          </a:p>
          <a:p>
            <a:endParaRPr lang="en-US" dirty="0"/>
          </a:p>
          <a:p>
            <a:r>
              <a:rPr lang="en-US" dirty="0"/>
              <a:t>To the rich: That they should give to the poor</a:t>
            </a:r>
          </a:p>
          <a:p>
            <a:endParaRPr lang="en-US" dirty="0"/>
          </a:p>
          <a:p>
            <a:r>
              <a:rPr lang="en-US" dirty="0"/>
              <a:t>To the poor: That they should not covet</a:t>
            </a:r>
          </a:p>
        </p:txBody>
      </p:sp>
      <p:sp>
        <p:nvSpPr>
          <p:cNvPr id="7" name="TextBox 6"/>
          <p:cNvSpPr txBox="1"/>
          <p:nvPr/>
        </p:nvSpPr>
        <p:spPr>
          <a:xfrm>
            <a:off x="7110248" y="998483"/>
            <a:ext cx="3599793" cy="646331"/>
          </a:xfrm>
          <a:prstGeom prst="rect">
            <a:avLst/>
          </a:prstGeom>
          <a:noFill/>
        </p:spPr>
        <p:txBody>
          <a:bodyPr wrap="square" rtlCol="0">
            <a:spAutoFit/>
          </a:bodyPr>
          <a:lstStyle/>
          <a:p>
            <a:r>
              <a:rPr lang="en-US" dirty="0"/>
              <a:t>“…I give not because I have not, but if I had I would</a:t>
            </a:r>
            <a:r>
              <a:rPr lang="en-US" baseline="30000" dirty="0"/>
              <a:t> </a:t>
            </a:r>
            <a:r>
              <a:rPr lang="en-US" dirty="0"/>
              <a:t>give…”</a:t>
            </a:r>
          </a:p>
        </p:txBody>
      </p:sp>
      <p:pic>
        <p:nvPicPr>
          <p:cNvPr id="6" name="Picture 5">
            <a:extLst>
              <a:ext uri="{FF2B5EF4-FFF2-40B4-BE49-F238E27FC236}">
                <a16:creationId xmlns:a16="http://schemas.microsoft.com/office/drawing/2014/main" id="{2992DBCC-A8D8-46B3-8FD0-C3B188DA3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85" y="2619432"/>
            <a:ext cx="3286125" cy="3800475"/>
          </a:xfrm>
          <a:prstGeom prst="rect">
            <a:avLst/>
          </a:prstGeom>
        </p:spPr>
      </p:pic>
      <p:pic>
        <p:nvPicPr>
          <p:cNvPr id="9" name="Picture 8">
            <a:extLst>
              <a:ext uri="{FF2B5EF4-FFF2-40B4-BE49-F238E27FC236}">
                <a16:creationId xmlns:a16="http://schemas.microsoft.com/office/drawing/2014/main" id="{D6291CBF-5F80-41FC-B2BD-E14190573B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451" y="1930478"/>
            <a:ext cx="3529654" cy="2470758"/>
          </a:xfrm>
          <a:prstGeom prst="rect">
            <a:avLst/>
          </a:prstGeom>
        </p:spPr>
      </p:pic>
    </p:spTree>
    <p:extLst>
      <p:ext uri="{BB962C8B-B14F-4D97-AF65-F5344CB8AC3E}">
        <p14:creationId xmlns:p14="http://schemas.microsoft.com/office/powerpoint/2010/main" val="283655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366E65-DEE6-80FC-909A-EB3F066A1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0"/>
            <a:ext cx="12192000" cy="6891120"/>
          </a:xfrm>
          <a:prstGeom prst="rect">
            <a:avLst/>
          </a:prstGeom>
        </p:spPr>
      </p:pic>
      <p:sp>
        <p:nvSpPr>
          <p:cNvPr id="3" name="TextBox 2">
            <a:extLst>
              <a:ext uri="{FF2B5EF4-FFF2-40B4-BE49-F238E27FC236}">
                <a16:creationId xmlns:a16="http://schemas.microsoft.com/office/drawing/2014/main" id="{28DB5051-B8A2-577B-8052-D6502A682689}"/>
              </a:ext>
            </a:extLst>
          </p:cNvPr>
          <p:cNvSpPr txBox="1"/>
          <p:nvPr/>
        </p:nvSpPr>
        <p:spPr>
          <a:xfrm>
            <a:off x="1699490" y="1634838"/>
            <a:ext cx="9144000" cy="2862322"/>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Retaining a Remission of Sins</a:t>
            </a:r>
          </a:p>
          <a:p>
            <a:pPr algn="ctr"/>
            <a:r>
              <a:rPr lang="en-US" sz="6000" dirty="0">
                <a:solidFill>
                  <a:schemeClr val="accent5">
                    <a:lumMod val="50000"/>
                  </a:schemeClr>
                </a:solidFill>
                <a:latin typeface="Footlight MT Light" pitchFamily="18" charset="0"/>
              </a:rPr>
              <a:t>Mosiah 4</a:t>
            </a:r>
            <a:endParaRPr lang="en-US" sz="4000" dirty="0">
              <a:solidFill>
                <a:schemeClr val="accent5">
                  <a:lumMod val="50000"/>
                </a:schemeClr>
              </a:solidFill>
              <a:latin typeface="Footlight MT Light" pitchFamily="18" charset="0"/>
            </a:endParaRPr>
          </a:p>
        </p:txBody>
      </p:sp>
      <p:sp>
        <p:nvSpPr>
          <p:cNvPr id="5" name="TextBox 4">
            <a:extLst>
              <a:ext uri="{FF2B5EF4-FFF2-40B4-BE49-F238E27FC236}">
                <a16:creationId xmlns:a16="http://schemas.microsoft.com/office/drawing/2014/main" id="{7207557B-D9F7-E940-4875-CC9708DF0E1C}"/>
              </a:ext>
            </a:extLst>
          </p:cNvPr>
          <p:cNvSpPr txBox="1"/>
          <p:nvPr/>
        </p:nvSpPr>
        <p:spPr>
          <a:xfrm>
            <a:off x="3047114" y="5899820"/>
            <a:ext cx="6097772" cy="646331"/>
          </a:xfrm>
          <a:prstGeom prst="rect">
            <a:avLst/>
          </a:prstGeom>
          <a:noFill/>
        </p:spPr>
        <p:txBody>
          <a:bodyPr wrap="square">
            <a:spAutoFit/>
          </a:bodyPr>
          <a:lstStyle/>
          <a:p>
            <a:pPr algn="ctr"/>
            <a:r>
              <a:rPr lang="en-US" b="1" i="0" dirty="0">
                <a:solidFill>
                  <a:srgbClr val="000000"/>
                </a:solidFill>
                <a:effectLst/>
                <a:latin typeface="Abadi" panose="020B0604020104020204" pitchFamily="34" charset="0"/>
              </a:rPr>
              <a:t>After we have received forgiveness from Jesus Christ, we must make efforts to retain a remission of our sins</a:t>
            </a:r>
            <a:r>
              <a:rPr lang="en-US" b="0" i="0" dirty="0">
                <a:solidFill>
                  <a:srgbClr val="000000"/>
                </a:solidFill>
                <a:effectLst/>
                <a:latin typeface="Abadi" panose="020B0604020104020204" pitchFamily="34" charset="0"/>
              </a:rPr>
              <a:t>.</a:t>
            </a:r>
            <a:endParaRPr lang="en-US" dirty="0">
              <a:latin typeface="Abadi" panose="020B0604020104020204" pitchFamily="34" charset="0"/>
            </a:endParaRPr>
          </a:p>
        </p:txBody>
      </p:sp>
    </p:spTree>
    <p:extLst>
      <p:ext uri="{BB962C8B-B14F-4D97-AF65-F5344CB8AC3E}">
        <p14:creationId xmlns:p14="http://schemas.microsoft.com/office/powerpoint/2010/main" val="570333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E5FA46-C9B2-4D5A-8131-6C29B7DD3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Fast Offerings</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4:26	</a:t>
            </a:r>
          </a:p>
        </p:txBody>
      </p:sp>
      <p:sp>
        <p:nvSpPr>
          <p:cNvPr id="14" name="TextBox 13"/>
          <p:cNvSpPr txBox="1"/>
          <p:nvPr/>
        </p:nvSpPr>
        <p:spPr>
          <a:xfrm>
            <a:off x="1883884" y="3995678"/>
            <a:ext cx="6579823" cy="2862322"/>
          </a:xfrm>
          <a:prstGeom prst="rect">
            <a:avLst/>
          </a:prstGeom>
          <a:noFill/>
        </p:spPr>
        <p:txBody>
          <a:bodyPr wrap="square" rtlCol="0">
            <a:spAutoFit/>
          </a:bodyPr>
          <a:lstStyle/>
          <a:p>
            <a:pPr fontAlgn="base"/>
            <a:r>
              <a:rPr lang="en-US" dirty="0"/>
              <a:t>In the Church today:</a:t>
            </a:r>
          </a:p>
          <a:p>
            <a:pPr fontAlgn="base"/>
            <a:r>
              <a:rPr lang="en-US" dirty="0"/>
              <a:t>How can you participate in fast offerings? </a:t>
            </a:r>
          </a:p>
          <a:p>
            <a:pPr fontAlgn="base"/>
            <a:endParaRPr lang="en-US" dirty="0"/>
          </a:p>
          <a:p>
            <a:pPr fontAlgn="base"/>
            <a:r>
              <a:rPr lang="en-US" dirty="0"/>
              <a:t>We can fast</a:t>
            </a:r>
          </a:p>
          <a:p>
            <a:pPr fontAlgn="base"/>
            <a:endParaRPr lang="en-US" dirty="0"/>
          </a:p>
          <a:p>
            <a:pPr fontAlgn="base"/>
            <a:r>
              <a:rPr lang="en-US" dirty="0"/>
              <a:t>We can contribute fast offerings</a:t>
            </a:r>
          </a:p>
          <a:p>
            <a:pPr fontAlgn="base"/>
            <a:endParaRPr lang="en-US" dirty="0"/>
          </a:p>
          <a:p>
            <a:pPr fontAlgn="base"/>
            <a:r>
              <a:rPr lang="en-US" dirty="0" err="1"/>
              <a:t>Aaronic</a:t>
            </a:r>
            <a:r>
              <a:rPr lang="en-US" dirty="0"/>
              <a:t> Priesthood holders can gather</a:t>
            </a:r>
          </a:p>
          <a:p>
            <a:pPr fontAlgn="base"/>
            <a:r>
              <a:rPr lang="en-US" dirty="0"/>
              <a:t>fast offerings from ward or branch </a:t>
            </a:r>
          </a:p>
          <a:p>
            <a:pPr fontAlgn="base"/>
            <a:r>
              <a:rPr lang="en-US" dirty="0"/>
              <a:t>members</a:t>
            </a:r>
          </a:p>
        </p:txBody>
      </p:sp>
      <p:sp>
        <p:nvSpPr>
          <p:cNvPr id="8" name="TextBox 7"/>
          <p:cNvSpPr txBox="1"/>
          <p:nvPr/>
        </p:nvSpPr>
        <p:spPr>
          <a:xfrm>
            <a:off x="517793" y="1300909"/>
            <a:ext cx="3352800" cy="1477328"/>
          </a:xfrm>
          <a:prstGeom prst="rect">
            <a:avLst/>
          </a:prstGeom>
          <a:noFill/>
        </p:spPr>
        <p:txBody>
          <a:bodyPr wrap="square" rtlCol="0">
            <a:spAutoFit/>
          </a:bodyPr>
          <a:lstStyle/>
          <a:p>
            <a:pPr fontAlgn="base"/>
            <a:r>
              <a:rPr lang="en-US" dirty="0"/>
              <a:t>“An important reason for fasting is to contribute the amount saved from the meals not eaten to care for the poor and the needy.”</a:t>
            </a:r>
          </a:p>
          <a:p>
            <a:pPr fontAlgn="base"/>
            <a:r>
              <a:rPr lang="en-US" dirty="0"/>
              <a:t> L. Tom Perry</a:t>
            </a:r>
            <a:r>
              <a:rPr lang="en-US" baseline="30000" dirty="0"/>
              <a:t> </a:t>
            </a:r>
            <a:endParaRPr lang="en-US" dirty="0"/>
          </a:p>
        </p:txBody>
      </p:sp>
      <p:sp>
        <p:nvSpPr>
          <p:cNvPr id="9" name="TextBox 8"/>
          <p:cNvSpPr txBox="1"/>
          <p:nvPr/>
        </p:nvSpPr>
        <p:spPr>
          <a:xfrm>
            <a:off x="8053330" y="1702107"/>
            <a:ext cx="3910987" cy="2308324"/>
          </a:xfrm>
          <a:prstGeom prst="rect">
            <a:avLst/>
          </a:prstGeom>
          <a:noFill/>
        </p:spPr>
        <p:txBody>
          <a:bodyPr wrap="square" rtlCol="0">
            <a:spAutoFit/>
          </a:bodyPr>
          <a:lstStyle/>
          <a:p>
            <a:pPr fontAlgn="base"/>
            <a:r>
              <a:rPr lang="en-US" sz="1600" dirty="0"/>
              <a:t>“Showing compassion to those in need and giving of our abundance to help others is an ancient principle. The Lord commanded Moses, “Thou shalt not harden thine heart, nor shut thine hand from thy poor brother: But thou shalt open thine hand wide unto him, and shalt surely lend him sufficient for his need.” (Deut. 15:7–8).</a:t>
            </a:r>
          </a:p>
          <a:p>
            <a:pPr fontAlgn="base"/>
            <a:r>
              <a:rPr lang="en-US" sz="1600" dirty="0"/>
              <a:t>Neil K. Newell</a:t>
            </a:r>
          </a:p>
        </p:txBody>
      </p:sp>
      <p:pic>
        <p:nvPicPr>
          <p:cNvPr id="6" name="Picture 5">
            <a:extLst>
              <a:ext uri="{FF2B5EF4-FFF2-40B4-BE49-F238E27FC236}">
                <a16:creationId xmlns:a16="http://schemas.microsoft.com/office/drawing/2014/main" id="{082D1FEB-807D-41F3-98FE-F5F96216E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680" y="1074833"/>
            <a:ext cx="3163448" cy="2551168"/>
          </a:xfrm>
          <a:prstGeom prst="rect">
            <a:avLst/>
          </a:prstGeom>
        </p:spPr>
      </p:pic>
      <p:pic>
        <p:nvPicPr>
          <p:cNvPr id="11" name="Picture 10">
            <a:extLst>
              <a:ext uri="{FF2B5EF4-FFF2-40B4-BE49-F238E27FC236}">
                <a16:creationId xmlns:a16="http://schemas.microsoft.com/office/drawing/2014/main" id="{F39582E4-6124-4137-B5DD-321C83D1D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7412" y="4293659"/>
            <a:ext cx="2677099" cy="2473259"/>
          </a:xfrm>
          <a:prstGeom prst="rect">
            <a:avLst/>
          </a:prstGeom>
        </p:spPr>
      </p:pic>
      <p:pic>
        <p:nvPicPr>
          <p:cNvPr id="13" name="Picture 12">
            <a:extLst>
              <a:ext uri="{FF2B5EF4-FFF2-40B4-BE49-F238E27FC236}">
                <a16:creationId xmlns:a16="http://schemas.microsoft.com/office/drawing/2014/main" id="{471E70A9-F032-43DF-B0A0-8394480E4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47" y="83028"/>
            <a:ext cx="1095375" cy="1095375"/>
          </a:xfrm>
          <a:prstGeom prst="rect">
            <a:avLst/>
          </a:prstGeom>
        </p:spPr>
      </p:pic>
      <p:pic>
        <p:nvPicPr>
          <p:cNvPr id="16" name="Picture 15">
            <a:extLst>
              <a:ext uri="{FF2B5EF4-FFF2-40B4-BE49-F238E27FC236}">
                <a16:creationId xmlns:a16="http://schemas.microsoft.com/office/drawing/2014/main" id="{3B5A302F-BDD8-4631-B159-3B10F8CCB5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4282" y="134957"/>
            <a:ext cx="1159783" cy="1484522"/>
          </a:xfrm>
          <a:prstGeom prst="rect">
            <a:avLst/>
          </a:prstGeom>
        </p:spPr>
      </p:pic>
    </p:spTree>
    <p:extLst>
      <p:ext uri="{BB962C8B-B14F-4D97-AF65-F5344CB8AC3E}">
        <p14:creationId xmlns:p14="http://schemas.microsoft.com/office/powerpoint/2010/main" val="427195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FA10A84-8D2A-455F-BF32-6EC015997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Wisdom and Order</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4:26	</a:t>
            </a:r>
          </a:p>
        </p:txBody>
      </p:sp>
      <p:sp>
        <p:nvSpPr>
          <p:cNvPr id="14" name="TextBox 13"/>
          <p:cNvSpPr txBox="1"/>
          <p:nvPr/>
        </p:nvSpPr>
        <p:spPr>
          <a:xfrm>
            <a:off x="1487213" y="1006366"/>
            <a:ext cx="5460124" cy="923330"/>
          </a:xfrm>
          <a:prstGeom prst="rect">
            <a:avLst/>
          </a:prstGeom>
          <a:noFill/>
        </p:spPr>
        <p:txBody>
          <a:bodyPr wrap="square" rtlCol="0">
            <a:spAutoFit/>
          </a:bodyPr>
          <a:lstStyle/>
          <a:p>
            <a:pPr fontAlgn="base"/>
            <a:r>
              <a:rPr lang="en-US" dirty="0"/>
              <a:t>“Behold, mine house is a house of order, </a:t>
            </a:r>
            <a:r>
              <a:rPr lang="en-US" dirty="0" err="1"/>
              <a:t>saith</a:t>
            </a:r>
            <a:r>
              <a:rPr lang="en-US" dirty="0"/>
              <a:t> the Lord God, and not a house of confusion.”</a:t>
            </a:r>
          </a:p>
          <a:p>
            <a:pPr fontAlgn="base"/>
            <a:r>
              <a:rPr lang="en-US" dirty="0"/>
              <a:t>D&amp;C 132:8</a:t>
            </a:r>
          </a:p>
        </p:txBody>
      </p:sp>
      <p:sp>
        <p:nvSpPr>
          <p:cNvPr id="10" name="TextBox 9"/>
          <p:cNvSpPr txBox="1"/>
          <p:nvPr/>
        </p:nvSpPr>
        <p:spPr>
          <a:xfrm>
            <a:off x="6934200" y="1981200"/>
            <a:ext cx="3505200" cy="1477328"/>
          </a:xfrm>
          <a:prstGeom prst="rect">
            <a:avLst/>
          </a:prstGeom>
          <a:noFill/>
        </p:spPr>
        <p:txBody>
          <a:bodyPr wrap="square" rtlCol="0">
            <a:spAutoFit/>
          </a:bodyPr>
          <a:lstStyle/>
          <a:p>
            <a:pPr fontAlgn="base"/>
            <a:r>
              <a:rPr lang="en-US" dirty="0"/>
              <a:t>Paul</a:t>
            </a:r>
          </a:p>
          <a:p>
            <a:pPr fontAlgn="base"/>
            <a:endParaRPr lang="en-US" dirty="0"/>
          </a:p>
          <a:p>
            <a:pPr fontAlgn="base"/>
            <a:r>
              <a:rPr lang="en-US" dirty="0"/>
              <a:t>Let all things be done decently and in order.</a:t>
            </a:r>
          </a:p>
          <a:p>
            <a:pPr fontAlgn="base"/>
            <a:r>
              <a:rPr lang="en-US" dirty="0"/>
              <a:t>I Corinthians 14:40</a:t>
            </a:r>
          </a:p>
        </p:txBody>
      </p:sp>
      <p:sp>
        <p:nvSpPr>
          <p:cNvPr id="11" name="TextBox 10"/>
          <p:cNvSpPr txBox="1"/>
          <p:nvPr/>
        </p:nvSpPr>
        <p:spPr>
          <a:xfrm>
            <a:off x="1752600" y="4114801"/>
            <a:ext cx="3962400" cy="2031325"/>
          </a:xfrm>
          <a:prstGeom prst="rect">
            <a:avLst/>
          </a:prstGeom>
          <a:noFill/>
        </p:spPr>
        <p:txBody>
          <a:bodyPr wrap="square" rtlCol="0">
            <a:spAutoFit/>
          </a:bodyPr>
          <a:lstStyle/>
          <a:p>
            <a:pPr fontAlgn="base"/>
            <a:r>
              <a:rPr lang="en-US" dirty="0"/>
              <a:t>Joseph Smith</a:t>
            </a:r>
          </a:p>
          <a:p>
            <a:pPr fontAlgn="base"/>
            <a:endParaRPr lang="en-US" dirty="0"/>
          </a:p>
          <a:p>
            <a:pPr fontAlgn="base"/>
            <a:r>
              <a:rPr lang="en-US" dirty="0"/>
              <a:t>“Do not run faster or labor more than you have strength and means provided to enable you to translate; but be diligent unto the end.”</a:t>
            </a:r>
          </a:p>
          <a:p>
            <a:pPr fontAlgn="base"/>
            <a:r>
              <a:rPr lang="en-US" dirty="0"/>
              <a:t>D&amp;C 10:4</a:t>
            </a:r>
          </a:p>
        </p:txBody>
      </p:sp>
      <p:sp>
        <p:nvSpPr>
          <p:cNvPr id="12" name="TextBox 11"/>
          <p:cNvSpPr txBox="1"/>
          <p:nvPr/>
        </p:nvSpPr>
        <p:spPr>
          <a:xfrm>
            <a:off x="6781800" y="3886200"/>
            <a:ext cx="3505200" cy="2862322"/>
          </a:xfrm>
          <a:prstGeom prst="rect">
            <a:avLst/>
          </a:prstGeom>
          <a:noFill/>
        </p:spPr>
        <p:txBody>
          <a:bodyPr wrap="square" rtlCol="0">
            <a:spAutoFit/>
          </a:bodyPr>
          <a:lstStyle/>
          <a:p>
            <a:pPr fontAlgn="base"/>
            <a:r>
              <a:rPr lang="en-US" dirty="0"/>
              <a:t>“The Lord’s people are always commanded to search out and care for the poor. They are, however, to do so in wisdom and order—to see to it that such efforts do not neglect the needs of their families. Nor can our obligation to extend temporal aid overshadow eternal covenants…”</a:t>
            </a:r>
          </a:p>
          <a:p>
            <a:pPr fontAlgn="base"/>
            <a:r>
              <a:rPr lang="en-US" dirty="0"/>
              <a:t>JFM and RLM</a:t>
            </a:r>
          </a:p>
        </p:txBody>
      </p:sp>
      <p:pic>
        <p:nvPicPr>
          <p:cNvPr id="6" name="Picture 5">
            <a:extLst>
              <a:ext uri="{FF2B5EF4-FFF2-40B4-BE49-F238E27FC236}">
                <a16:creationId xmlns:a16="http://schemas.microsoft.com/office/drawing/2014/main" id="{66DAB8F6-EE3D-49CF-A857-5CA02B529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244" y="2085631"/>
            <a:ext cx="3038475" cy="2400300"/>
          </a:xfrm>
          <a:prstGeom prst="rect">
            <a:avLst/>
          </a:prstGeom>
        </p:spPr>
      </p:pic>
      <p:pic>
        <p:nvPicPr>
          <p:cNvPr id="8" name="Picture 7">
            <a:extLst>
              <a:ext uri="{FF2B5EF4-FFF2-40B4-BE49-F238E27FC236}">
                <a16:creationId xmlns:a16="http://schemas.microsoft.com/office/drawing/2014/main" id="{D71CF132-8741-41E2-9D47-3141AF656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0310" y="429024"/>
            <a:ext cx="1556265" cy="1906425"/>
          </a:xfrm>
          <a:prstGeom prst="rect">
            <a:avLst/>
          </a:prstGeom>
        </p:spPr>
      </p:pic>
      <p:pic>
        <p:nvPicPr>
          <p:cNvPr id="15" name="Picture 14">
            <a:extLst>
              <a:ext uri="{FF2B5EF4-FFF2-40B4-BE49-F238E27FC236}">
                <a16:creationId xmlns:a16="http://schemas.microsoft.com/office/drawing/2014/main" id="{ECF9720D-3B12-4501-991B-6E09D2E5F1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24" y="2456953"/>
            <a:ext cx="2314575" cy="1552575"/>
          </a:xfrm>
          <a:prstGeom prst="rect">
            <a:avLst/>
          </a:prstGeom>
        </p:spPr>
      </p:pic>
      <p:pic>
        <p:nvPicPr>
          <p:cNvPr id="17" name="Picture 16">
            <a:extLst>
              <a:ext uri="{FF2B5EF4-FFF2-40B4-BE49-F238E27FC236}">
                <a16:creationId xmlns:a16="http://schemas.microsoft.com/office/drawing/2014/main" id="{19369207-2339-4347-920C-3B0E4DF89114}"/>
              </a:ext>
            </a:extLst>
          </p:cNvPr>
          <p:cNvPicPr>
            <a:picLocks noChangeAspect="1"/>
          </p:cNvPicPr>
          <p:nvPr/>
        </p:nvPicPr>
        <p:blipFill rotWithShape="1">
          <a:blip r:embed="rId6">
            <a:extLst>
              <a:ext uri="{28A0092B-C50C-407E-A947-70E740481C1C}">
                <a14:useLocalDpi xmlns:a14="http://schemas.microsoft.com/office/drawing/2010/main" val="0"/>
              </a:ext>
            </a:extLst>
          </a:blip>
          <a:srcRect t="1763" b="7978"/>
          <a:stretch/>
        </p:blipFill>
        <p:spPr>
          <a:xfrm>
            <a:off x="10343241" y="5574536"/>
            <a:ext cx="1621019" cy="1068636"/>
          </a:xfrm>
          <a:prstGeom prst="rect">
            <a:avLst/>
          </a:prstGeom>
        </p:spPr>
      </p:pic>
    </p:spTree>
    <p:extLst>
      <p:ext uri="{BB962C8B-B14F-4D97-AF65-F5344CB8AC3E}">
        <p14:creationId xmlns:p14="http://schemas.microsoft.com/office/powerpoint/2010/main" val="6718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9F42EF-3221-4CC9-A558-CE1868D0C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Borrowing</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157909" y="6550223"/>
            <a:ext cx="9144000" cy="307777"/>
          </a:xfrm>
          <a:prstGeom prst="rect">
            <a:avLst/>
          </a:prstGeom>
          <a:noFill/>
        </p:spPr>
        <p:txBody>
          <a:bodyPr wrap="square" rtlCol="0">
            <a:spAutoFit/>
          </a:bodyPr>
          <a:lstStyle/>
          <a:p>
            <a:r>
              <a:rPr lang="en-US" sz="1400" dirty="0">
                <a:solidFill>
                  <a:schemeClr val="accent5">
                    <a:lumMod val="50000"/>
                  </a:schemeClr>
                </a:solidFill>
              </a:rPr>
              <a:t>Mosiah 4:28	</a:t>
            </a:r>
          </a:p>
        </p:txBody>
      </p:sp>
      <p:sp>
        <p:nvSpPr>
          <p:cNvPr id="14" name="TextBox 13"/>
          <p:cNvSpPr txBox="1"/>
          <p:nvPr/>
        </p:nvSpPr>
        <p:spPr>
          <a:xfrm>
            <a:off x="595828" y="1091588"/>
            <a:ext cx="4967689" cy="1938992"/>
          </a:xfrm>
          <a:prstGeom prst="rect">
            <a:avLst/>
          </a:prstGeom>
          <a:noFill/>
        </p:spPr>
        <p:txBody>
          <a:bodyPr wrap="square" rtlCol="0">
            <a:spAutoFit/>
          </a:bodyPr>
          <a:lstStyle/>
          <a:p>
            <a:pPr fontAlgn="base"/>
            <a:r>
              <a:rPr lang="en-US" sz="2000" dirty="0"/>
              <a:t>“And I would that ye should remember, that whosoever among you </a:t>
            </a:r>
            <a:r>
              <a:rPr lang="en-US" sz="2000" dirty="0" err="1"/>
              <a:t>borroweth</a:t>
            </a:r>
            <a:r>
              <a:rPr lang="en-US" sz="2000" dirty="0"/>
              <a:t> of his neighbor should return the thing that he </a:t>
            </a:r>
            <a:r>
              <a:rPr lang="en-US" sz="2000" dirty="0" err="1"/>
              <a:t>borroweth</a:t>
            </a:r>
            <a:r>
              <a:rPr lang="en-US" sz="2000" dirty="0"/>
              <a:t>, according as he doth agree, or else thou </a:t>
            </a:r>
            <a:r>
              <a:rPr lang="en-US" sz="2000" dirty="0" err="1"/>
              <a:t>shalt</a:t>
            </a:r>
            <a:r>
              <a:rPr lang="en-US" sz="2000" dirty="0"/>
              <a:t> commit sin; and perhaps thou </a:t>
            </a:r>
            <a:r>
              <a:rPr lang="en-US" sz="2000" dirty="0" err="1"/>
              <a:t>shalt</a:t>
            </a:r>
            <a:r>
              <a:rPr lang="en-US" sz="2000" dirty="0"/>
              <a:t> cause thy neighbor to commit sin also.”</a:t>
            </a:r>
          </a:p>
        </p:txBody>
      </p:sp>
      <p:sp>
        <p:nvSpPr>
          <p:cNvPr id="10" name="TextBox 9"/>
          <p:cNvSpPr txBox="1"/>
          <p:nvPr/>
        </p:nvSpPr>
        <p:spPr>
          <a:xfrm>
            <a:off x="6570643" y="1341304"/>
            <a:ext cx="3505200" cy="1815882"/>
          </a:xfrm>
          <a:prstGeom prst="rect">
            <a:avLst/>
          </a:prstGeom>
          <a:noFill/>
        </p:spPr>
        <p:txBody>
          <a:bodyPr wrap="square" rtlCol="0">
            <a:spAutoFit/>
          </a:bodyPr>
          <a:lstStyle/>
          <a:p>
            <a:pPr fontAlgn="base"/>
            <a:r>
              <a:rPr lang="en-US" sz="1600" dirty="0"/>
              <a:t>Law of Moses</a:t>
            </a:r>
          </a:p>
          <a:p>
            <a:pPr fontAlgn="base"/>
            <a:endParaRPr lang="en-US" sz="1600" dirty="0"/>
          </a:p>
          <a:p>
            <a:pPr fontAlgn="base"/>
            <a:r>
              <a:rPr lang="en-US" sz="1600" dirty="0"/>
              <a:t>“And if a man borrow </a:t>
            </a:r>
            <a:r>
              <a:rPr lang="en-US" sz="1600" i="1" dirty="0"/>
              <a:t>ought</a:t>
            </a:r>
            <a:r>
              <a:rPr lang="en-US" sz="1600" dirty="0"/>
              <a:t> of his </a:t>
            </a:r>
            <a:r>
              <a:rPr lang="en-US" sz="1600" dirty="0" err="1"/>
              <a:t>neighbour</a:t>
            </a:r>
            <a:r>
              <a:rPr lang="en-US" sz="1600" dirty="0"/>
              <a:t>, and it be hurt, or die, the owner thereof </a:t>
            </a:r>
            <a:r>
              <a:rPr lang="en-US" sz="1600" i="1" dirty="0"/>
              <a:t>being</a:t>
            </a:r>
            <a:r>
              <a:rPr lang="en-US" sz="1600" dirty="0"/>
              <a:t> not with it, he shall surely make </a:t>
            </a:r>
            <a:r>
              <a:rPr lang="en-US" sz="1600" i="1" dirty="0"/>
              <a:t>it </a:t>
            </a:r>
            <a:r>
              <a:rPr lang="en-US" sz="1600" dirty="0"/>
              <a:t>good.”</a:t>
            </a:r>
          </a:p>
          <a:p>
            <a:pPr fontAlgn="base"/>
            <a:r>
              <a:rPr lang="en-US" sz="1600" dirty="0"/>
              <a:t>Exodus 22:14</a:t>
            </a:r>
          </a:p>
        </p:txBody>
      </p:sp>
      <p:sp>
        <p:nvSpPr>
          <p:cNvPr id="12" name="TextBox 11"/>
          <p:cNvSpPr txBox="1"/>
          <p:nvPr/>
        </p:nvSpPr>
        <p:spPr>
          <a:xfrm>
            <a:off x="3450495" y="3416939"/>
            <a:ext cx="8382000" cy="3046988"/>
          </a:xfrm>
          <a:prstGeom prst="rect">
            <a:avLst/>
          </a:prstGeom>
          <a:noFill/>
        </p:spPr>
        <p:txBody>
          <a:bodyPr wrap="square" rtlCol="0">
            <a:spAutoFit/>
          </a:bodyPr>
          <a:lstStyle/>
          <a:p>
            <a:pPr fontAlgn="base"/>
            <a:r>
              <a:rPr lang="en-US" sz="1600" b="1" dirty="0"/>
              <a:t>Borrowing Money:</a:t>
            </a:r>
          </a:p>
          <a:p>
            <a:pPr fontAlgn="base"/>
            <a:endParaRPr lang="en-US" sz="1600" b="1" dirty="0"/>
          </a:p>
          <a:p>
            <a:pPr fontAlgn="base"/>
            <a:r>
              <a:rPr lang="en-US" sz="1600" dirty="0"/>
              <a:t>If there is any one here intending to go into debt for speculation, … I would advise him to hesitate, pray over it, and carefully consider it before he obligates himself by borrowing money and going into debt. In other words, keep out of debt if you can. Pay your debts as soon as you can.</a:t>
            </a:r>
            <a:endParaRPr lang="en-US" sz="1600" baseline="30000" dirty="0"/>
          </a:p>
          <a:p>
            <a:pPr fontAlgn="base"/>
            <a:endParaRPr lang="en-US" sz="1600" dirty="0"/>
          </a:p>
          <a:p>
            <a:pPr fontAlgn="base"/>
            <a:r>
              <a:rPr lang="en-US" sz="1600" dirty="0"/>
              <a:t>Money is something that a man ought to be able to take care of and use wisely</a:t>
            </a:r>
          </a:p>
          <a:p>
            <a:pPr fontAlgn="base"/>
            <a:r>
              <a:rPr lang="en-US" sz="1600" dirty="0"/>
              <a:t>if he has it; if he does not know how to take care of it, it will escape from his pockets, it will take the wings of the morning and flee away.</a:t>
            </a:r>
            <a:endParaRPr lang="en-US" sz="1600" baseline="30000" dirty="0"/>
          </a:p>
          <a:p>
            <a:pPr fontAlgn="base"/>
            <a:endParaRPr lang="en-US" sz="1600" dirty="0"/>
          </a:p>
          <a:p>
            <a:pPr fontAlgn="base"/>
            <a:r>
              <a:rPr lang="en-US" sz="1600" dirty="0"/>
              <a:t>I again admonish the Latter-day Saints to aim and diligently endeavor to free themselves from debt. Get out of debt and keep out of debt, and then you will be financially as well as spiritually free.</a:t>
            </a:r>
          </a:p>
        </p:txBody>
      </p:sp>
      <p:pic>
        <p:nvPicPr>
          <p:cNvPr id="6" name="Picture 5">
            <a:extLst>
              <a:ext uri="{FF2B5EF4-FFF2-40B4-BE49-F238E27FC236}">
                <a16:creationId xmlns:a16="http://schemas.microsoft.com/office/drawing/2014/main" id="{627A35C1-E6E9-4C5F-A460-5BCDF5693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6" y="3464805"/>
            <a:ext cx="3057525" cy="2286000"/>
          </a:xfrm>
          <a:prstGeom prst="rect">
            <a:avLst/>
          </a:prstGeom>
        </p:spPr>
      </p:pic>
      <p:pic>
        <p:nvPicPr>
          <p:cNvPr id="8" name="Picture 7">
            <a:extLst>
              <a:ext uri="{FF2B5EF4-FFF2-40B4-BE49-F238E27FC236}">
                <a16:creationId xmlns:a16="http://schemas.microsoft.com/office/drawing/2014/main" id="{396E4694-9071-423D-941B-8AB9858C7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4172" y="81030"/>
            <a:ext cx="2741489" cy="1647974"/>
          </a:xfrm>
          <a:prstGeom prst="rect">
            <a:avLst/>
          </a:prstGeom>
        </p:spPr>
      </p:pic>
    </p:spTree>
    <p:extLst>
      <p:ext uri="{BB962C8B-B14F-4D97-AF65-F5344CB8AC3E}">
        <p14:creationId xmlns:p14="http://schemas.microsoft.com/office/powerpoint/2010/main" val="75336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DCAFB3-11F1-48D3-AB56-701FD91F3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Watch and Pray</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157908" y="6550223"/>
            <a:ext cx="9144000" cy="307777"/>
          </a:xfrm>
          <a:prstGeom prst="rect">
            <a:avLst/>
          </a:prstGeom>
          <a:noFill/>
        </p:spPr>
        <p:txBody>
          <a:bodyPr wrap="square" rtlCol="0">
            <a:spAutoFit/>
          </a:bodyPr>
          <a:lstStyle/>
          <a:p>
            <a:r>
              <a:rPr lang="en-US" sz="1400" dirty="0">
                <a:solidFill>
                  <a:schemeClr val="accent5">
                    <a:lumMod val="50000"/>
                  </a:schemeClr>
                </a:solidFill>
              </a:rPr>
              <a:t>Mosiah 4:30</a:t>
            </a:r>
          </a:p>
        </p:txBody>
      </p:sp>
      <p:sp>
        <p:nvSpPr>
          <p:cNvPr id="14" name="TextBox 13"/>
          <p:cNvSpPr txBox="1"/>
          <p:nvPr/>
        </p:nvSpPr>
        <p:spPr>
          <a:xfrm>
            <a:off x="637143" y="896039"/>
            <a:ext cx="4267200" cy="1631216"/>
          </a:xfrm>
          <a:prstGeom prst="rect">
            <a:avLst/>
          </a:prstGeom>
          <a:noFill/>
        </p:spPr>
        <p:txBody>
          <a:bodyPr wrap="square" rtlCol="0">
            <a:spAutoFit/>
          </a:bodyPr>
          <a:lstStyle/>
          <a:p>
            <a:pPr fontAlgn="base"/>
            <a:r>
              <a:rPr lang="en-US" sz="2000" dirty="0"/>
              <a:t>“Verily, verily, I say unto you, ye must watch and pray always, lest ye be tempted by the devil, and ye be led away captive by him.”</a:t>
            </a:r>
          </a:p>
          <a:p>
            <a:pPr fontAlgn="base"/>
            <a:r>
              <a:rPr lang="en-US" sz="2000" dirty="0"/>
              <a:t>3 Nephi 18:15</a:t>
            </a:r>
          </a:p>
        </p:txBody>
      </p:sp>
      <p:sp>
        <p:nvSpPr>
          <p:cNvPr id="10" name="TextBox 9"/>
          <p:cNvSpPr txBox="1"/>
          <p:nvPr/>
        </p:nvSpPr>
        <p:spPr>
          <a:xfrm>
            <a:off x="6934199" y="1143001"/>
            <a:ext cx="4589443" cy="2862322"/>
          </a:xfrm>
          <a:prstGeom prst="rect">
            <a:avLst/>
          </a:prstGeom>
          <a:noFill/>
        </p:spPr>
        <p:txBody>
          <a:bodyPr wrap="square" rtlCol="0">
            <a:spAutoFit/>
          </a:bodyPr>
          <a:lstStyle/>
          <a:p>
            <a:pPr fontAlgn="base"/>
            <a:r>
              <a:rPr lang="en-US" sz="2000" dirty="0"/>
              <a:t>“For our words will condemn us, yea, all our works will condemn us; we shall not be found spotless; and our thoughts will also condemn us; and in this awful state we shall not dare to look up to our God; and we would fain be glad if we could command the rocks and the mountains to fall upon us to hide us from his presence.”</a:t>
            </a:r>
          </a:p>
          <a:p>
            <a:pPr fontAlgn="base"/>
            <a:r>
              <a:rPr lang="en-US" sz="2000" dirty="0"/>
              <a:t>Alma 12:14</a:t>
            </a:r>
          </a:p>
        </p:txBody>
      </p:sp>
      <p:sp>
        <p:nvSpPr>
          <p:cNvPr id="12" name="TextBox 11"/>
          <p:cNvSpPr txBox="1"/>
          <p:nvPr/>
        </p:nvSpPr>
        <p:spPr>
          <a:xfrm>
            <a:off x="367229" y="4679416"/>
            <a:ext cx="6858000" cy="1938992"/>
          </a:xfrm>
          <a:prstGeom prst="rect">
            <a:avLst/>
          </a:prstGeom>
          <a:noFill/>
        </p:spPr>
        <p:txBody>
          <a:bodyPr wrap="square" rtlCol="0">
            <a:spAutoFit/>
          </a:bodyPr>
          <a:lstStyle/>
          <a:p>
            <a:pPr fontAlgn="base"/>
            <a:r>
              <a:rPr lang="en-US" sz="2000" dirty="0"/>
              <a:t>“But that ye would humble yourselves before the Lord, and call on his holy name, and watch and pray continually, that ye may not be tempted above that which ye can bear, and thus be led by the Holy Spirit, becoming humble, meek, submissive, patient, full of love and all long-suffering;”</a:t>
            </a:r>
          </a:p>
          <a:p>
            <a:pPr fontAlgn="base"/>
            <a:r>
              <a:rPr lang="en-US" sz="2000" dirty="0"/>
              <a:t>Alma 13:28</a:t>
            </a:r>
          </a:p>
        </p:txBody>
      </p:sp>
      <p:pic>
        <p:nvPicPr>
          <p:cNvPr id="6" name="Picture 5">
            <a:extLst>
              <a:ext uri="{FF2B5EF4-FFF2-40B4-BE49-F238E27FC236}">
                <a16:creationId xmlns:a16="http://schemas.microsoft.com/office/drawing/2014/main" id="{2B31454D-A6BB-451F-BD1F-36BD4AD11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668" y="1926518"/>
            <a:ext cx="2739930" cy="2718010"/>
          </a:xfrm>
          <a:prstGeom prst="rect">
            <a:avLst/>
          </a:prstGeom>
        </p:spPr>
      </p:pic>
      <p:sp>
        <p:nvSpPr>
          <p:cNvPr id="7" name="Rectangle 6">
            <a:extLst>
              <a:ext uri="{FF2B5EF4-FFF2-40B4-BE49-F238E27FC236}">
                <a16:creationId xmlns:a16="http://schemas.microsoft.com/office/drawing/2014/main" id="{D958C968-0E14-4EF8-A3A8-1BF090A016B8}"/>
              </a:ext>
            </a:extLst>
          </p:cNvPr>
          <p:cNvSpPr/>
          <p:nvPr/>
        </p:nvSpPr>
        <p:spPr>
          <a:xfrm>
            <a:off x="7445123" y="5028284"/>
            <a:ext cx="4153360" cy="1477328"/>
          </a:xfrm>
          <a:prstGeom prst="rect">
            <a:avLst/>
          </a:prstGeom>
        </p:spPr>
        <p:txBody>
          <a:bodyPr wrap="square">
            <a:spAutoFit/>
          </a:bodyPr>
          <a:lstStyle/>
          <a:p>
            <a:r>
              <a:rPr lang="en-US" b="1" i="0" dirty="0">
                <a:solidFill>
                  <a:srgbClr val="333333"/>
                </a:solidFill>
                <a:effectLst/>
                <a:latin typeface="Open Sans"/>
              </a:rPr>
              <a:t>If we are not careful about our thoughts, words, and deeds and do not keep the commandments or continue in the faith of Jesus Christ throughout our lives, we will perish.</a:t>
            </a:r>
            <a:r>
              <a:rPr lang="en-US" b="0" i="0" dirty="0">
                <a:solidFill>
                  <a:srgbClr val="333333"/>
                </a:solidFill>
                <a:effectLst/>
                <a:latin typeface="Open Sans"/>
              </a:rPr>
              <a:t> </a:t>
            </a:r>
            <a:endParaRPr lang="en-US" dirty="0"/>
          </a:p>
        </p:txBody>
      </p:sp>
      <p:sp>
        <p:nvSpPr>
          <p:cNvPr id="13" name="Rectangle 12">
            <a:extLst>
              <a:ext uri="{FF2B5EF4-FFF2-40B4-BE49-F238E27FC236}">
                <a16:creationId xmlns:a16="http://schemas.microsoft.com/office/drawing/2014/main" id="{96B58A9E-3E13-4B3A-9F07-B4411C82F649}"/>
              </a:ext>
            </a:extLst>
          </p:cNvPr>
          <p:cNvSpPr/>
          <p:nvPr/>
        </p:nvSpPr>
        <p:spPr>
          <a:xfrm>
            <a:off x="7418847" y="4297815"/>
            <a:ext cx="4153360" cy="523220"/>
          </a:xfrm>
          <a:prstGeom prst="rect">
            <a:avLst/>
          </a:prstGeom>
        </p:spPr>
        <p:txBody>
          <a:bodyPr wrap="square">
            <a:spAutoFit/>
          </a:bodyPr>
          <a:lstStyle/>
          <a:p>
            <a:r>
              <a:rPr lang="en-US" sz="2800" b="1" i="0" dirty="0">
                <a:solidFill>
                  <a:srgbClr val="7030A0"/>
                </a:solidFill>
                <a:effectLst/>
                <a:latin typeface="Open Sans"/>
              </a:rPr>
              <a:t>However:</a:t>
            </a:r>
            <a:r>
              <a:rPr lang="en-US" sz="2800" b="0" i="0" dirty="0">
                <a:solidFill>
                  <a:srgbClr val="7030A0"/>
                </a:solidFill>
                <a:effectLst/>
                <a:latin typeface="Open Sans"/>
              </a:rPr>
              <a:t> </a:t>
            </a:r>
            <a:endParaRPr lang="en-US" sz="2800" dirty="0">
              <a:solidFill>
                <a:srgbClr val="7030A0"/>
              </a:solidFill>
            </a:endParaRPr>
          </a:p>
        </p:txBody>
      </p:sp>
    </p:spTree>
    <p:extLst>
      <p:ext uri="{BB962C8B-B14F-4D97-AF65-F5344CB8AC3E}">
        <p14:creationId xmlns:p14="http://schemas.microsoft.com/office/powerpoint/2010/main" val="297730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7"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2B09D3-3453-4AD3-BBBE-CE513AF30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Secret Thoughts</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4:30	</a:t>
            </a:r>
          </a:p>
        </p:txBody>
      </p:sp>
      <p:sp>
        <p:nvSpPr>
          <p:cNvPr id="14" name="TextBox 13"/>
          <p:cNvSpPr txBox="1"/>
          <p:nvPr/>
        </p:nvSpPr>
        <p:spPr>
          <a:xfrm>
            <a:off x="231229" y="775138"/>
            <a:ext cx="7138930" cy="3170099"/>
          </a:xfrm>
          <a:prstGeom prst="rect">
            <a:avLst/>
          </a:prstGeom>
          <a:noFill/>
        </p:spPr>
        <p:txBody>
          <a:bodyPr wrap="square" rtlCol="0">
            <a:spAutoFit/>
          </a:bodyPr>
          <a:lstStyle/>
          <a:p>
            <a:pPr fontAlgn="base"/>
            <a:r>
              <a:rPr lang="en-US" sz="2000" dirty="0"/>
              <a:t>“If men’s secret acts shall be reveled it is likely that their secret thoughts will also be reveled…</a:t>
            </a:r>
          </a:p>
          <a:p>
            <a:pPr fontAlgn="base"/>
            <a:endParaRPr lang="en-US" sz="2000" dirty="0"/>
          </a:p>
          <a:p>
            <a:pPr fontAlgn="base"/>
            <a:r>
              <a:rPr lang="en-US" sz="2000" dirty="0"/>
              <a:t>The one who harbors evil thoughts sometimes feels safe in the conviction that these thoughts are unknown to others…</a:t>
            </a:r>
          </a:p>
          <a:p>
            <a:pPr fontAlgn="base"/>
            <a:endParaRPr lang="en-US" sz="2000" dirty="0"/>
          </a:p>
          <a:p>
            <a:pPr fontAlgn="base"/>
            <a:r>
              <a:rPr lang="en-US" sz="2000" dirty="0"/>
              <a:t>Accordingly, men’s deeds and thoughts must be recorded in heaven, and recording angels will not fail to make complete recordings of our thoughts and actions.”</a:t>
            </a:r>
          </a:p>
          <a:p>
            <a:pPr fontAlgn="base"/>
            <a:r>
              <a:rPr lang="en-US" sz="1400" dirty="0"/>
              <a:t>Spencer W. Kimball</a:t>
            </a:r>
          </a:p>
        </p:txBody>
      </p:sp>
      <p:sp>
        <p:nvSpPr>
          <p:cNvPr id="10" name="TextBox 9"/>
          <p:cNvSpPr txBox="1"/>
          <p:nvPr/>
        </p:nvSpPr>
        <p:spPr>
          <a:xfrm>
            <a:off x="5122842" y="3798984"/>
            <a:ext cx="6918593" cy="3170099"/>
          </a:xfrm>
          <a:prstGeom prst="rect">
            <a:avLst/>
          </a:prstGeom>
          <a:noFill/>
        </p:spPr>
        <p:txBody>
          <a:bodyPr wrap="square" rtlCol="0">
            <a:spAutoFit/>
          </a:bodyPr>
          <a:lstStyle/>
          <a:p>
            <a:pPr fontAlgn="base"/>
            <a:r>
              <a:rPr lang="en-US" sz="2000" dirty="0"/>
              <a:t>“Think clean thoughts. Those who think clean thoughts do not do dirty deeds. You are not only responsible before God for your acts but also for controlling your thoughts. So live that you would not blush with shame if your thoughts and acts could be flashed on a screen in your church. </a:t>
            </a:r>
          </a:p>
          <a:p>
            <a:pPr fontAlgn="base"/>
            <a:r>
              <a:rPr lang="en-US" sz="2000" dirty="0"/>
              <a:t>The old adage is still true that you sow thoughts and </a:t>
            </a:r>
          </a:p>
          <a:p>
            <a:pPr fontAlgn="base"/>
            <a:r>
              <a:rPr lang="en-US" sz="2000" dirty="0"/>
              <a:t>you reap acts, you sow acts and you reap habits, you </a:t>
            </a:r>
          </a:p>
          <a:p>
            <a:pPr fontAlgn="base"/>
            <a:r>
              <a:rPr lang="en-US" sz="2000" dirty="0"/>
              <a:t>sow habits and you reap a character, and your </a:t>
            </a:r>
          </a:p>
          <a:p>
            <a:pPr fontAlgn="base"/>
            <a:r>
              <a:rPr lang="en-US" sz="2000" dirty="0"/>
              <a:t>character determines your eternal destiny. </a:t>
            </a:r>
          </a:p>
          <a:p>
            <a:pPr fontAlgn="base"/>
            <a:r>
              <a:rPr lang="en-US" sz="2000" dirty="0"/>
              <a:t>‘As a man thinketh, so is he.’” </a:t>
            </a:r>
            <a:r>
              <a:rPr lang="en-US" sz="1200" dirty="0"/>
              <a:t>Ezra T Benson</a:t>
            </a:r>
          </a:p>
        </p:txBody>
      </p:sp>
      <p:pic>
        <p:nvPicPr>
          <p:cNvPr id="6" name="Picture 5">
            <a:extLst>
              <a:ext uri="{FF2B5EF4-FFF2-40B4-BE49-F238E27FC236}">
                <a16:creationId xmlns:a16="http://schemas.microsoft.com/office/drawing/2014/main" id="{E3BAE9AB-F015-42C1-8738-BE3073BD5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060" y="1039660"/>
            <a:ext cx="3141759" cy="2526268"/>
          </a:xfrm>
          <a:prstGeom prst="rect">
            <a:avLst/>
          </a:prstGeom>
        </p:spPr>
      </p:pic>
      <p:pic>
        <p:nvPicPr>
          <p:cNvPr id="8" name="Picture 7">
            <a:extLst>
              <a:ext uri="{FF2B5EF4-FFF2-40B4-BE49-F238E27FC236}">
                <a16:creationId xmlns:a16="http://schemas.microsoft.com/office/drawing/2014/main" id="{618210B8-7AE7-419F-949A-3E2BB0634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2357" y="3861707"/>
            <a:ext cx="2717160" cy="2726217"/>
          </a:xfrm>
          <a:prstGeom prst="rect">
            <a:avLst/>
          </a:prstGeom>
        </p:spPr>
      </p:pic>
      <p:pic>
        <p:nvPicPr>
          <p:cNvPr id="12" name="Picture 11">
            <a:extLst>
              <a:ext uri="{FF2B5EF4-FFF2-40B4-BE49-F238E27FC236}">
                <a16:creationId xmlns:a16="http://schemas.microsoft.com/office/drawing/2014/main" id="{AFD27533-08E0-4891-9E37-FA5EAF939E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532" y="5414974"/>
            <a:ext cx="914833" cy="1294298"/>
          </a:xfrm>
          <a:prstGeom prst="rect">
            <a:avLst/>
          </a:prstGeom>
        </p:spPr>
      </p:pic>
      <p:pic>
        <p:nvPicPr>
          <p:cNvPr id="15" name="Picture 14">
            <a:extLst>
              <a:ext uri="{FF2B5EF4-FFF2-40B4-BE49-F238E27FC236}">
                <a16:creationId xmlns:a16="http://schemas.microsoft.com/office/drawing/2014/main" id="{CD0F6CD6-6632-4A28-AEAB-9CA69CAB16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240" y="4034970"/>
            <a:ext cx="827971" cy="1087873"/>
          </a:xfrm>
          <a:prstGeom prst="rect">
            <a:avLst/>
          </a:prstGeom>
        </p:spPr>
      </p:pic>
    </p:spTree>
    <p:extLst>
      <p:ext uri="{BB962C8B-B14F-4D97-AF65-F5344CB8AC3E}">
        <p14:creationId xmlns:p14="http://schemas.microsoft.com/office/powerpoint/2010/main" val="136756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342123-B475-4F99-B46C-332A7376E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Filling Our Lives With Light</a:t>
            </a:r>
            <a:endParaRPr lang="en-US" sz="4000" dirty="0">
              <a:solidFill>
                <a:schemeClr val="accent5">
                  <a:lumMod val="50000"/>
                </a:schemeClr>
              </a:solidFill>
              <a:latin typeface="Footlight MT Light" pitchFamily="18" charset="0"/>
            </a:endParaRPr>
          </a:p>
        </p:txBody>
      </p:sp>
      <p:sp>
        <p:nvSpPr>
          <p:cNvPr id="14" name="TextBox 13"/>
          <p:cNvSpPr txBox="1"/>
          <p:nvPr/>
        </p:nvSpPr>
        <p:spPr>
          <a:xfrm>
            <a:off x="1135656" y="924500"/>
            <a:ext cx="4267200" cy="5632311"/>
          </a:xfrm>
          <a:prstGeom prst="rect">
            <a:avLst/>
          </a:prstGeom>
          <a:noFill/>
        </p:spPr>
        <p:txBody>
          <a:bodyPr wrap="square" rtlCol="0">
            <a:spAutoFit/>
          </a:bodyPr>
          <a:lstStyle/>
          <a:p>
            <a:pPr fontAlgn="base"/>
            <a:r>
              <a:rPr lang="en-US" sz="2000" dirty="0"/>
              <a:t>Light and darkness cannot occupy the same space at the same time. </a:t>
            </a:r>
          </a:p>
          <a:p>
            <a:pPr fontAlgn="base"/>
            <a:endParaRPr lang="en-US" sz="2000" dirty="0">
              <a:solidFill>
                <a:srgbClr val="7030A0"/>
              </a:solidFill>
            </a:endParaRPr>
          </a:p>
          <a:p>
            <a:pPr fontAlgn="base"/>
            <a:r>
              <a:rPr lang="en-US" sz="2000" dirty="0">
                <a:solidFill>
                  <a:srgbClr val="7030A0"/>
                </a:solidFill>
              </a:rPr>
              <a:t>Light Dispels Darkness</a:t>
            </a:r>
          </a:p>
          <a:p>
            <a:pPr fontAlgn="base"/>
            <a:endParaRPr lang="en-US" sz="2000" dirty="0"/>
          </a:p>
          <a:p>
            <a:pPr fontAlgn="base"/>
            <a:r>
              <a:rPr lang="en-US" sz="2000" dirty="0"/>
              <a:t>For example:</a:t>
            </a:r>
          </a:p>
          <a:p>
            <a:pPr fontAlgn="base"/>
            <a:endParaRPr lang="en-US" sz="2000" dirty="0"/>
          </a:p>
          <a:p>
            <a:pPr fontAlgn="base"/>
            <a:r>
              <a:rPr lang="en-US" sz="2000" dirty="0"/>
              <a:t> Appropriate music</a:t>
            </a:r>
          </a:p>
          <a:p>
            <a:pPr fontAlgn="base"/>
            <a:endParaRPr lang="en-US" sz="2000" dirty="0"/>
          </a:p>
          <a:p>
            <a:pPr fontAlgn="base"/>
            <a:r>
              <a:rPr lang="en-US" sz="2000" dirty="0"/>
              <a:t>Uplifting visual images</a:t>
            </a:r>
          </a:p>
          <a:p>
            <a:pPr fontAlgn="base"/>
            <a:endParaRPr lang="en-US" sz="2000" dirty="0"/>
          </a:p>
          <a:p>
            <a:pPr fontAlgn="base"/>
            <a:r>
              <a:rPr lang="en-US" sz="2000" dirty="0"/>
              <a:t>Wholesome activities</a:t>
            </a:r>
          </a:p>
          <a:p>
            <a:pPr fontAlgn="base"/>
            <a:endParaRPr lang="en-US" sz="2000" dirty="0"/>
          </a:p>
          <a:p>
            <a:pPr fontAlgn="base"/>
            <a:r>
              <a:rPr lang="en-US" sz="2000" dirty="0"/>
              <a:t>Clean thoughts and words </a:t>
            </a:r>
          </a:p>
          <a:p>
            <a:pPr fontAlgn="base"/>
            <a:endParaRPr lang="en-US" sz="2000" dirty="0"/>
          </a:p>
          <a:p>
            <a:pPr fontAlgn="base"/>
            <a:endParaRPr lang="en-US" sz="2000" dirty="0"/>
          </a:p>
          <a:p>
            <a:pPr fontAlgn="base"/>
            <a:r>
              <a:rPr lang="en-US" sz="2000" dirty="0"/>
              <a:t> </a:t>
            </a:r>
          </a:p>
          <a:p>
            <a:pPr fontAlgn="base"/>
            <a:endParaRPr lang="en-US" sz="2000" dirty="0"/>
          </a:p>
        </p:txBody>
      </p:sp>
      <p:sp>
        <p:nvSpPr>
          <p:cNvPr id="8" name="TextBox 7"/>
          <p:cNvSpPr txBox="1"/>
          <p:nvPr/>
        </p:nvSpPr>
        <p:spPr>
          <a:xfrm>
            <a:off x="2362200" y="5486400"/>
            <a:ext cx="8001000" cy="1077218"/>
          </a:xfrm>
          <a:prstGeom prst="rect">
            <a:avLst/>
          </a:prstGeom>
          <a:noFill/>
        </p:spPr>
        <p:txBody>
          <a:bodyPr wrap="square" rtlCol="0">
            <a:spAutoFit/>
          </a:bodyPr>
          <a:lstStyle/>
          <a:p>
            <a:pPr algn="ctr" fontAlgn="base"/>
            <a:r>
              <a:rPr lang="en-US" sz="3200" dirty="0">
                <a:solidFill>
                  <a:srgbClr val="7030A0"/>
                </a:solidFill>
              </a:rPr>
              <a:t>What can you do to keep your thoughts, words, and deeds clean?</a:t>
            </a:r>
          </a:p>
        </p:txBody>
      </p:sp>
      <p:grpSp>
        <p:nvGrpSpPr>
          <p:cNvPr id="6" name="Group 5">
            <a:extLst>
              <a:ext uri="{FF2B5EF4-FFF2-40B4-BE49-F238E27FC236}">
                <a16:creationId xmlns:a16="http://schemas.microsoft.com/office/drawing/2014/main" id="{2D9CF6CC-084A-4C21-B36E-328EA28489DD}"/>
              </a:ext>
            </a:extLst>
          </p:cNvPr>
          <p:cNvGrpSpPr/>
          <p:nvPr/>
        </p:nvGrpSpPr>
        <p:grpSpPr>
          <a:xfrm>
            <a:off x="5432784" y="1750305"/>
            <a:ext cx="5290299" cy="3306437"/>
            <a:chOff x="5432784" y="1750305"/>
            <a:chExt cx="5290299" cy="3306437"/>
          </a:xfrm>
        </p:grpSpPr>
        <p:pic>
          <p:nvPicPr>
            <p:cNvPr id="4" name="Picture 3">
              <a:extLst>
                <a:ext uri="{FF2B5EF4-FFF2-40B4-BE49-F238E27FC236}">
                  <a16:creationId xmlns:a16="http://schemas.microsoft.com/office/drawing/2014/main" id="{E3FF1BC3-202E-4525-9145-48FEB7D76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784" y="1750305"/>
              <a:ext cx="5290299" cy="3306437"/>
            </a:xfrm>
            <a:prstGeom prst="rect">
              <a:avLst/>
            </a:prstGeom>
          </p:spPr>
        </p:pic>
        <p:sp>
          <p:nvSpPr>
            <p:cNvPr id="9" name="TextBox 8"/>
            <p:cNvSpPr txBox="1"/>
            <p:nvPr/>
          </p:nvSpPr>
          <p:spPr>
            <a:xfrm>
              <a:off x="5562599" y="4227788"/>
              <a:ext cx="5021317" cy="707886"/>
            </a:xfrm>
            <a:prstGeom prst="rect">
              <a:avLst/>
            </a:prstGeom>
            <a:noFill/>
          </p:spPr>
          <p:txBody>
            <a:bodyPr wrap="square" rtlCol="0">
              <a:spAutoFit/>
            </a:bodyPr>
            <a:lstStyle/>
            <a:p>
              <a:pPr fontAlgn="base"/>
              <a:r>
                <a:rPr lang="en-US" sz="2000" dirty="0">
                  <a:solidFill>
                    <a:schemeClr val="bg1"/>
                  </a:solidFill>
                </a:rPr>
                <a:t>All of these will invite the Spirit into our lives and push unworthy thoughts out of our minds. </a:t>
              </a:r>
            </a:p>
          </p:txBody>
        </p:sp>
      </p:grpSp>
    </p:spTree>
    <p:extLst>
      <p:ext uri="{BB962C8B-B14F-4D97-AF65-F5344CB8AC3E}">
        <p14:creationId xmlns:p14="http://schemas.microsoft.com/office/powerpoint/2010/main" val="274748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BAC49E-92E8-4930-B854-7571F1B10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76784" y="73153"/>
            <a:ext cx="9396984" cy="5909310"/>
          </a:xfrm>
          <a:prstGeom prst="rect">
            <a:avLst/>
          </a:prstGeom>
          <a:noFill/>
        </p:spPr>
        <p:txBody>
          <a:bodyPr wrap="square" rtlCol="0">
            <a:spAutoFit/>
          </a:bodyPr>
          <a:lstStyle/>
          <a:p>
            <a:r>
              <a:rPr lang="en-US" dirty="0"/>
              <a:t>Sources:</a:t>
            </a:r>
          </a:p>
          <a:p>
            <a:endParaRPr lang="en-US" dirty="0"/>
          </a:p>
          <a:p>
            <a:r>
              <a:rPr lang="en-US" dirty="0"/>
              <a:t>Joseph Fielding McConkie and Robert L. Millet  Doctrinal Commentary on the Book of Mormon Vol. 2 p. 156</a:t>
            </a:r>
          </a:p>
          <a:p>
            <a:r>
              <a:rPr lang="en-US" dirty="0"/>
              <a:t>Harold B. Lee (“Stand Ye in Holy Places,” </a:t>
            </a:r>
            <a:r>
              <a:rPr lang="en-US" i="1" dirty="0"/>
              <a:t>Ensign,</a:t>
            </a:r>
            <a:r>
              <a:rPr lang="en-US" dirty="0"/>
              <a:t> July 1973, 122).</a:t>
            </a:r>
          </a:p>
          <a:p>
            <a:r>
              <a:rPr lang="en-US" dirty="0"/>
              <a:t>Neil L. Anderson (“Repent … That I May Heal You,” </a:t>
            </a:r>
            <a:r>
              <a:rPr lang="en-US" i="1" dirty="0"/>
              <a:t>Ensign</a:t>
            </a:r>
            <a:r>
              <a:rPr lang="en-US" dirty="0"/>
              <a:t> or </a:t>
            </a:r>
            <a:r>
              <a:rPr lang="en-US" i="1" dirty="0"/>
              <a:t>Liahona,</a:t>
            </a:r>
            <a:r>
              <a:rPr lang="en-US" dirty="0"/>
              <a:t> Nov. 2009, 42).</a:t>
            </a:r>
          </a:p>
          <a:p>
            <a:r>
              <a:rPr lang="en-US" dirty="0"/>
              <a:t>See also Luke 15:8-10 “Rejoice with Me” Parable of the Lost Coin</a:t>
            </a:r>
          </a:p>
          <a:p>
            <a:r>
              <a:rPr lang="en-US" dirty="0"/>
              <a:t>Boyd K. Packer </a:t>
            </a:r>
            <a:r>
              <a:rPr lang="en-US" i="1" dirty="0"/>
              <a:t>Cleansing the Inner Vessel </a:t>
            </a:r>
            <a:r>
              <a:rPr lang="en-US" dirty="0"/>
              <a:t>Oct 2010 Gen. Conf.</a:t>
            </a:r>
          </a:p>
          <a:p>
            <a:r>
              <a:rPr lang="en-US" dirty="0"/>
              <a:t>Brigham Young </a:t>
            </a:r>
            <a:r>
              <a:rPr lang="en-US" i="1" dirty="0"/>
              <a:t>Discourses of Brigham Young </a:t>
            </a:r>
            <a:r>
              <a:rPr lang="en-US" dirty="0"/>
              <a:t>p. 274</a:t>
            </a:r>
          </a:p>
          <a:p>
            <a:r>
              <a:rPr lang="en-US" dirty="0"/>
              <a:t>Book of Mormon Student Manual Religion 121-122 p. 165</a:t>
            </a:r>
          </a:p>
          <a:p>
            <a:r>
              <a:rPr lang="en-US" dirty="0"/>
              <a:t>L. Tom Perry  Conference Report, Apr. 1986, 39; or </a:t>
            </a:r>
            <a:r>
              <a:rPr lang="en-US" i="1" dirty="0"/>
              <a:t>Ensign,</a:t>
            </a:r>
            <a:r>
              <a:rPr lang="en-US" dirty="0"/>
              <a:t> May 1986, 31.</a:t>
            </a:r>
          </a:p>
          <a:p>
            <a:r>
              <a:rPr lang="en-US" dirty="0"/>
              <a:t>Neil K. Newell </a:t>
            </a:r>
            <a:r>
              <a:rPr lang="en-US" i="1" dirty="0"/>
              <a:t>Fast Offerings: Blessings We Give, Blessings We Receive </a:t>
            </a:r>
            <a:r>
              <a:rPr lang="en-US" dirty="0"/>
              <a:t> Oct. 1998 Conf. Report</a:t>
            </a:r>
          </a:p>
          <a:p>
            <a:pPr fontAlgn="base"/>
            <a:r>
              <a:rPr lang="en-US" dirty="0"/>
              <a:t>Barrowing:  In Conference Report, Oct. 1911, 128–29.</a:t>
            </a:r>
          </a:p>
          <a:p>
            <a:pPr fontAlgn="base"/>
            <a:r>
              <a:rPr lang="en-US" dirty="0"/>
              <a:t>   </a:t>
            </a:r>
            <a:r>
              <a:rPr lang="en-US" i="1" dirty="0"/>
              <a:t>Deseret News: Semi-Weekly,</a:t>
            </a:r>
            <a:r>
              <a:rPr lang="en-US" dirty="0"/>
              <a:t> 8 Aug. 1884, 1.</a:t>
            </a:r>
          </a:p>
          <a:p>
            <a:pPr fontAlgn="base"/>
            <a:r>
              <a:rPr lang="en-US" dirty="0"/>
              <a:t>   In Conference Report, Oct. 1903, 5.</a:t>
            </a:r>
          </a:p>
          <a:p>
            <a:pPr fontAlgn="base"/>
            <a:r>
              <a:rPr lang="en-US" dirty="0"/>
              <a:t>Spencer W. Kimball </a:t>
            </a:r>
            <a:r>
              <a:rPr lang="en-US" i="1" dirty="0"/>
              <a:t>Miracle of Forgiveness </a:t>
            </a:r>
            <a:r>
              <a:rPr lang="en-US" dirty="0"/>
              <a:t>pg. 108</a:t>
            </a:r>
          </a:p>
          <a:p>
            <a:pPr fontAlgn="base"/>
            <a:r>
              <a:rPr lang="en-US" dirty="0"/>
              <a:t>Ezra T Benson (in Conference Report, Oct. 1964, 60; quoting Proverbs 23:7).</a:t>
            </a:r>
            <a:endParaRPr lang="en-US" i="1" dirty="0"/>
          </a:p>
          <a:p>
            <a:r>
              <a:rPr lang="en-US" i="1" dirty="0"/>
              <a:t>Other Good Reads: Gordon B. Hinckley “Thou Shalt Not Covet” Ensign March 1990</a:t>
            </a:r>
          </a:p>
          <a:p>
            <a:r>
              <a:rPr lang="en-US" b="0" i="0" dirty="0">
                <a:solidFill>
                  <a:srgbClr val="212225"/>
                </a:solidFill>
                <a:effectLst/>
                <a:latin typeface="Abadi" panose="020B0604020104020204" pitchFamily="34" charset="0"/>
              </a:rPr>
              <a:t>David A. Bednar, “</a:t>
            </a:r>
            <a:r>
              <a:rPr lang="en-US" b="0" i="0" u="none" strike="noStrike" dirty="0">
                <a:solidFill>
                  <a:srgbClr val="212225"/>
                </a:solidFill>
                <a:effectLst/>
                <a:latin typeface="Abadi" panose="020B0604020104020204" pitchFamily="34" charset="0"/>
              </a:rPr>
              <a:t>Always Retain a Remission of Your Sins</a:t>
            </a:r>
            <a:r>
              <a:rPr lang="en-US" b="0" i="0" dirty="0">
                <a:solidFill>
                  <a:srgbClr val="212225"/>
                </a:solidFill>
                <a:effectLst/>
                <a:latin typeface="Abadi" panose="020B0604020104020204" pitchFamily="34" charset="0"/>
              </a:rPr>
              <a:t>,” </a:t>
            </a:r>
            <a:r>
              <a:rPr lang="en-US" b="0" i="1" dirty="0">
                <a:solidFill>
                  <a:srgbClr val="212225"/>
                </a:solidFill>
                <a:effectLst/>
                <a:latin typeface="Abadi" panose="020B0604020104020204" pitchFamily="34" charset="0"/>
              </a:rPr>
              <a:t>Ensign</a:t>
            </a:r>
            <a:r>
              <a:rPr lang="en-US" b="0" i="0" dirty="0">
                <a:solidFill>
                  <a:srgbClr val="212225"/>
                </a:solidFill>
                <a:effectLst/>
                <a:latin typeface="Abadi" panose="020B0604020104020204" pitchFamily="34" charset="0"/>
              </a:rPr>
              <a:t> or </a:t>
            </a:r>
            <a:r>
              <a:rPr lang="en-US" b="0" i="1" dirty="0">
                <a:solidFill>
                  <a:srgbClr val="212225"/>
                </a:solidFill>
                <a:effectLst/>
                <a:latin typeface="Abadi" panose="020B0604020104020204" pitchFamily="34" charset="0"/>
              </a:rPr>
              <a:t>Liahona</a:t>
            </a:r>
            <a:r>
              <a:rPr lang="en-US" b="0" i="0" dirty="0">
                <a:solidFill>
                  <a:srgbClr val="212225"/>
                </a:solidFill>
                <a:effectLst/>
                <a:latin typeface="Abadi" panose="020B0604020104020204" pitchFamily="34" charset="0"/>
              </a:rPr>
              <a:t>, May 2016, 61–62)</a:t>
            </a:r>
            <a:r>
              <a:rPr lang="en-US" i="1" dirty="0"/>
              <a:t> </a:t>
            </a:r>
          </a:p>
          <a:p>
            <a:endParaRPr lang="en-US" i="1" dirty="0"/>
          </a:p>
        </p:txBody>
      </p:sp>
      <p:sp>
        <p:nvSpPr>
          <p:cNvPr id="6" name="Footer Placeholder 14">
            <a:extLst>
              <a:ext uri="{FF2B5EF4-FFF2-40B4-BE49-F238E27FC236}">
                <a16:creationId xmlns:a16="http://schemas.microsoft.com/office/drawing/2014/main" id="{47A9F672-6990-4B02-B119-4690A672B107}"/>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3395912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F72B0B-3566-439E-86EE-3C49CF940781}"/>
              </a:ext>
            </a:extLst>
          </p:cNvPr>
          <p:cNvSpPr/>
          <p:nvPr/>
        </p:nvSpPr>
        <p:spPr>
          <a:xfrm>
            <a:off x="0" y="0"/>
            <a:ext cx="6096000" cy="1754326"/>
          </a:xfrm>
          <a:prstGeom prst="rect">
            <a:avLst/>
          </a:prstGeom>
          <a:ln>
            <a:solidFill>
              <a:schemeClr val="tx1"/>
            </a:solidFill>
          </a:ln>
        </p:spPr>
        <p:txBody>
          <a:bodyPr>
            <a:spAutoFit/>
          </a:bodyPr>
          <a:lstStyle/>
          <a:p>
            <a:r>
              <a:rPr lang="en-US" sz="1200" b="1" i="0" dirty="0">
                <a:effectLst/>
                <a:latin typeface="Open Sans"/>
              </a:rPr>
              <a:t>Caring for the Poor and Needy Mosiah 4:11,-26:</a:t>
            </a:r>
          </a:p>
          <a:p>
            <a:r>
              <a:rPr lang="en-US" sz="1200" b="0" i="0" dirty="0">
                <a:effectLst/>
                <a:latin typeface="Open Sans"/>
              </a:rPr>
              <a:t>“Don’t we all cry out for help and hope and answers to prayers? Don’t we all beg for </a:t>
            </a:r>
            <a:r>
              <a:rPr lang="en-US" sz="1200" dirty="0">
                <a:latin typeface="Open Sans"/>
              </a:rPr>
              <a:t>forgiveness</a:t>
            </a:r>
            <a:r>
              <a:rPr lang="en-US" sz="1200" b="0" i="0" dirty="0">
                <a:effectLst/>
                <a:latin typeface="Open Sans"/>
              </a:rPr>
              <a:t> for mistakes we have made and troubles we have caused? Don’t we all implore that grace will compensate for our weaknesses, that mercy will triumph over justice at least in our case? Little wonder that King Benjamin says we </a:t>
            </a:r>
            <a:r>
              <a:rPr lang="en-US" sz="1200" b="0" i="1" dirty="0">
                <a:effectLst/>
                <a:latin typeface="Open Sans"/>
              </a:rPr>
              <a:t>obtain</a:t>
            </a:r>
            <a:r>
              <a:rPr lang="en-US" sz="1200" b="0" i="0" dirty="0">
                <a:effectLst/>
                <a:latin typeface="Open Sans"/>
              </a:rPr>
              <a:t> a remission of our sins by pleading to God, who compassionately responds, but we </a:t>
            </a:r>
            <a:r>
              <a:rPr lang="en-US" sz="1200" b="0" i="1" dirty="0">
                <a:effectLst/>
                <a:latin typeface="Open Sans"/>
              </a:rPr>
              <a:t>retain</a:t>
            </a:r>
            <a:r>
              <a:rPr lang="en-US" sz="1200" b="0" i="0" dirty="0">
                <a:effectLst/>
                <a:latin typeface="Open Sans"/>
              </a:rPr>
              <a:t> a remission of our sins by compassionately responding to the poor who plead to us [see </a:t>
            </a:r>
            <a:r>
              <a:rPr lang="en-US" sz="1200" dirty="0">
                <a:latin typeface="Open Sans"/>
              </a:rPr>
              <a:t>Mosiah 4:11–12, 20, 26</a:t>
            </a:r>
            <a:r>
              <a:rPr lang="en-US" sz="1200" b="0" i="0" dirty="0">
                <a:effectLst/>
                <a:latin typeface="Open Sans"/>
              </a:rPr>
              <a:t>]” (Jeffrey R. Holland, </a:t>
            </a:r>
            <a:r>
              <a:rPr lang="en-US" sz="1200" dirty="0">
                <a:latin typeface="Open Sans"/>
              </a:rPr>
              <a:t>“Are We Not All Beggars?”</a:t>
            </a:r>
            <a:r>
              <a:rPr lang="en-US" sz="1200" b="0" i="1" dirty="0">
                <a:effectLst/>
                <a:latin typeface="Open Sans"/>
              </a:rPr>
              <a:t> Ensign</a:t>
            </a:r>
            <a:r>
              <a:rPr lang="en-US" sz="1200" b="0" i="0" dirty="0">
                <a:effectLst/>
                <a:latin typeface="Open Sans"/>
              </a:rPr>
              <a:t> or</a:t>
            </a:r>
            <a:r>
              <a:rPr lang="en-US" sz="1200" b="0" i="1" dirty="0">
                <a:effectLst/>
                <a:latin typeface="Open Sans"/>
              </a:rPr>
              <a:t> Liahona,</a:t>
            </a:r>
            <a:r>
              <a:rPr lang="en-US" sz="1200" b="0" i="0" dirty="0">
                <a:effectLst/>
                <a:latin typeface="Open Sans"/>
              </a:rPr>
              <a:t> Nov. 2014, 41).</a:t>
            </a:r>
            <a:endParaRPr lang="en-US" sz="1200" dirty="0"/>
          </a:p>
        </p:txBody>
      </p:sp>
      <p:sp>
        <p:nvSpPr>
          <p:cNvPr id="3" name="Rectangle 2">
            <a:extLst>
              <a:ext uri="{FF2B5EF4-FFF2-40B4-BE49-F238E27FC236}">
                <a16:creationId xmlns:a16="http://schemas.microsoft.com/office/drawing/2014/main" id="{565C0A97-31EC-4954-8C0F-C560BDDE3935}"/>
              </a:ext>
            </a:extLst>
          </p:cNvPr>
          <p:cNvSpPr/>
          <p:nvPr/>
        </p:nvSpPr>
        <p:spPr>
          <a:xfrm>
            <a:off x="0" y="1749845"/>
            <a:ext cx="6096000" cy="2677656"/>
          </a:xfrm>
          <a:prstGeom prst="rect">
            <a:avLst/>
          </a:prstGeom>
          <a:ln>
            <a:solidFill>
              <a:schemeClr val="tx1"/>
            </a:solidFill>
          </a:ln>
        </p:spPr>
        <p:txBody>
          <a:bodyPr>
            <a:spAutoFit/>
          </a:bodyPr>
          <a:lstStyle/>
          <a:p>
            <a:r>
              <a:rPr lang="en-US" sz="1200" b="1" dirty="0"/>
              <a:t>Watch Your Thoughts and Words Mosiah 4:30:</a:t>
            </a:r>
          </a:p>
          <a:p>
            <a:r>
              <a:rPr lang="en-US" sz="1200" dirty="0"/>
              <a:t> “As you learn to control your thoughts, you can overcome habits, even degrading personal habits. You can gain courage, conquer fear, and have a happy life. I had been told … as I grew up that thoughts must be controlled, but no one told me how. I’ve thought about this over the years and have decided that the mind is like a stage. During every waking moment the curtain is up. There is always some act being performed on that stage. It may be a comedy, a tragedy, interesting or dull, good or bad; but always there is some act playing on the stage of your mind.</a:t>
            </a:r>
          </a:p>
          <a:p>
            <a:r>
              <a:rPr lang="en-US" sz="1200" dirty="0"/>
              <a:t>“Have you noticed that shady little thoughts may creep in from the wings and attract your attention in the middle of almost any performance and without any real intent on your part? … If you permit them to go on, all thoughts of any virtue will leave the stage. … What do you do at a time like that, when the stage of your mind is commandeered by the imps of unclean thinking … ? If you can fill your mind with clean and constructive thoughts, then there will be no room for these persistent imps, and they will leave” (Boyd K. Packer, “Worthy Music, Worthy Thoughts,”</a:t>
            </a:r>
            <a:r>
              <a:rPr lang="en-US" sz="1200" i="1" dirty="0"/>
              <a:t> New Era,</a:t>
            </a:r>
            <a:r>
              <a:rPr lang="en-US" sz="1200" dirty="0"/>
              <a:t> Apr. 2008, 7–8).</a:t>
            </a:r>
          </a:p>
        </p:txBody>
      </p:sp>
      <p:sp>
        <p:nvSpPr>
          <p:cNvPr id="4" name="Rectangle 3">
            <a:extLst>
              <a:ext uri="{FF2B5EF4-FFF2-40B4-BE49-F238E27FC236}">
                <a16:creationId xmlns:a16="http://schemas.microsoft.com/office/drawing/2014/main" id="{F092E3E1-59F3-44DB-9A5A-B6BD706D03D5}"/>
              </a:ext>
            </a:extLst>
          </p:cNvPr>
          <p:cNvSpPr/>
          <p:nvPr/>
        </p:nvSpPr>
        <p:spPr>
          <a:xfrm>
            <a:off x="0" y="4441060"/>
            <a:ext cx="6096000" cy="2123658"/>
          </a:xfrm>
          <a:prstGeom prst="rect">
            <a:avLst/>
          </a:prstGeom>
          <a:ln>
            <a:solidFill>
              <a:schemeClr val="tx1"/>
            </a:solidFill>
          </a:ln>
        </p:spPr>
        <p:txBody>
          <a:bodyPr>
            <a:spAutoFit/>
          </a:bodyPr>
          <a:lstStyle/>
          <a:p>
            <a:pPr fontAlgn="base"/>
            <a:r>
              <a:rPr lang="en-US" sz="1200" b="1" dirty="0"/>
              <a:t>Removing Bad Thoughts Mosiah 4:30:</a:t>
            </a:r>
          </a:p>
          <a:p>
            <a:pPr fontAlgn="base"/>
            <a:r>
              <a:rPr lang="en-US" sz="1200" dirty="0"/>
              <a:t>“Choose a favorite hymn or song, … one with words that are uplifting and music that is reverent, one that makes you feel something akin to inspiration. There are many beautiful songs to choose from. Seek the guidance of the Spirit in making your selection. Go over the song in your mind carefully. Memorize it. Even though you have had no musical training, you can think through a simple song. Now use this as the course for your thoughts to follow. Make it your emergency channel. …</a:t>
            </a:r>
          </a:p>
          <a:p>
            <a:pPr fontAlgn="base"/>
            <a:r>
              <a:rPr lang="en-US" sz="1200" dirty="0"/>
              <a:t>“Because the music is uplifting and clean, the baser thoughts will slip shamefully away. For while virtue, by choice, will not associate with filth, evil cannot tolerate the presence of light. In due time you will find yourself humming the music inwardly, almost automatically, to drive out unworthy thoughts” (Boyd K. Packer, “Worthy Music, Worthy Thoughts,” 11).</a:t>
            </a:r>
          </a:p>
        </p:txBody>
      </p:sp>
      <p:sp>
        <p:nvSpPr>
          <p:cNvPr id="5" name="Rectangle 4">
            <a:extLst>
              <a:ext uri="{FF2B5EF4-FFF2-40B4-BE49-F238E27FC236}">
                <a16:creationId xmlns:a16="http://schemas.microsoft.com/office/drawing/2014/main" id="{64945E46-6700-4E5E-B4AF-211A4EBA9952}"/>
              </a:ext>
            </a:extLst>
          </p:cNvPr>
          <p:cNvSpPr/>
          <p:nvPr/>
        </p:nvSpPr>
        <p:spPr>
          <a:xfrm>
            <a:off x="6092328" y="0"/>
            <a:ext cx="5982158" cy="1938992"/>
          </a:xfrm>
          <a:prstGeom prst="rect">
            <a:avLst/>
          </a:prstGeom>
          <a:ln>
            <a:solidFill>
              <a:schemeClr val="tx1"/>
            </a:solidFill>
          </a:ln>
        </p:spPr>
        <p:txBody>
          <a:bodyPr wrap="square">
            <a:spAutoFit/>
          </a:bodyPr>
          <a:lstStyle/>
          <a:p>
            <a:r>
              <a:rPr lang="en-US" sz="1200" b="1" i="0" dirty="0">
                <a:effectLst/>
                <a:latin typeface="Open Sans"/>
              </a:rPr>
              <a:t>Thoughts and Words Mosiah 4:30:</a:t>
            </a:r>
          </a:p>
          <a:p>
            <a:r>
              <a:rPr lang="en-US" sz="1200" b="0" i="0" dirty="0">
                <a:effectLst/>
                <a:latin typeface="Open Sans"/>
              </a:rPr>
              <a:t>“Some bad thoughts come by themselves. Others come because we invite them by what we look at and listen to. Talking about or looking at immodest pictures … can stimulate powerful emotions. It will tempt you to watch improper [videos] or movies. These things surround you, but you must not participate in them. Work at keeping your thoughts clean by thinking of something good. The mind can think of only one thing at a time. Use that fact to crowd out ugly thoughts. Above all, don’t feed thoughts by reading or watching things that are wrong. If you don’t control your thoughts, Satan will keep tempting you until you eventually act them out” (Richard G. Scott, </a:t>
            </a:r>
            <a:r>
              <a:rPr lang="en-US" sz="1200" dirty="0">
                <a:latin typeface="Open Sans"/>
              </a:rPr>
              <a:t>“Making the Right Choices,”</a:t>
            </a:r>
            <a:r>
              <a:rPr lang="en-US" sz="1200" i="1" dirty="0">
                <a:latin typeface="Open Sans"/>
              </a:rPr>
              <a:t> </a:t>
            </a:r>
            <a:r>
              <a:rPr lang="en-US" sz="1200" b="0" i="1" dirty="0">
                <a:effectLst/>
                <a:latin typeface="Open Sans"/>
              </a:rPr>
              <a:t>Ensign,</a:t>
            </a:r>
            <a:r>
              <a:rPr lang="en-US" sz="1200" b="0" i="0" dirty="0">
                <a:effectLst/>
                <a:latin typeface="Open Sans"/>
              </a:rPr>
              <a:t> Nov. 1994, 37).</a:t>
            </a:r>
            <a:endParaRPr lang="en-US" sz="1200" dirty="0"/>
          </a:p>
        </p:txBody>
      </p:sp>
    </p:spTree>
    <p:extLst>
      <p:ext uri="{BB962C8B-B14F-4D97-AF65-F5344CB8AC3E}">
        <p14:creationId xmlns:p14="http://schemas.microsoft.com/office/powerpoint/2010/main" val="1463287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7EFA15-6B9E-8F8C-C36B-5C8F6AEA4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4" y="0"/>
            <a:ext cx="12356954" cy="6858000"/>
          </a:xfrm>
          <a:prstGeom prst="rect">
            <a:avLst/>
          </a:prstGeom>
        </p:spPr>
      </p:pic>
      <p:grpSp>
        <p:nvGrpSpPr>
          <p:cNvPr id="3" name="Group 2">
            <a:extLst>
              <a:ext uri="{FF2B5EF4-FFF2-40B4-BE49-F238E27FC236}">
                <a16:creationId xmlns:a16="http://schemas.microsoft.com/office/drawing/2014/main" id="{E15FE6E4-82F7-C4B4-6E06-7D2851EE4F44}"/>
              </a:ext>
            </a:extLst>
          </p:cNvPr>
          <p:cNvGrpSpPr/>
          <p:nvPr/>
        </p:nvGrpSpPr>
        <p:grpSpPr>
          <a:xfrm>
            <a:off x="1497445" y="495300"/>
            <a:ext cx="2159000" cy="5867400"/>
            <a:chOff x="9482329" y="463296"/>
            <a:chExt cx="2159000" cy="5867400"/>
          </a:xfrm>
        </p:grpSpPr>
        <p:sp>
          <p:nvSpPr>
            <p:cNvPr id="4" name="Rounded Rectangle 39">
              <a:extLst>
                <a:ext uri="{FF2B5EF4-FFF2-40B4-BE49-F238E27FC236}">
                  <a16:creationId xmlns:a16="http://schemas.microsoft.com/office/drawing/2014/main" id="{56925C3D-BD8A-2409-61A6-2B16A21976C4}"/>
                </a:ext>
              </a:extLst>
            </p:cNvPr>
            <p:cNvSpPr/>
            <p:nvPr/>
          </p:nvSpPr>
          <p:spPr>
            <a:xfrm>
              <a:off x="9973396" y="1221067"/>
              <a:ext cx="139700" cy="6985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ounded Rectangle 40">
              <a:extLst>
                <a:ext uri="{FF2B5EF4-FFF2-40B4-BE49-F238E27FC236}">
                  <a16:creationId xmlns:a16="http://schemas.microsoft.com/office/drawing/2014/main" id="{CE315E24-8149-6497-1C1E-5972AA9816A3}"/>
                </a:ext>
              </a:extLst>
            </p:cNvPr>
            <p:cNvSpPr/>
            <p:nvPr/>
          </p:nvSpPr>
          <p:spPr>
            <a:xfrm>
              <a:off x="11002096" y="1216834"/>
              <a:ext cx="139700" cy="6985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rapezoid 5">
              <a:extLst>
                <a:ext uri="{FF2B5EF4-FFF2-40B4-BE49-F238E27FC236}">
                  <a16:creationId xmlns:a16="http://schemas.microsoft.com/office/drawing/2014/main" id="{76CD716F-A65E-F4DA-8F23-F98D690A6CB5}"/>
                </a:ext>
              </a:extLst>
            </p:cNvPr>
            <p:cNvSpPr/>
            <p:nvPr/>
          </p:nvSpPr>
          <p:spPr>
            <a:xfrm rot="10800000">
              <a:off x="9507730" y="592417"/>
              <a:ext cx="2095500" cy="628650"/>
            </a:xfrm>
            <a:prstGeom prst="trapezoid">
              <a:avLst>
                <a:gd name="adj" fmla="val 29040"/>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rapezoid 6">
              <a:extLst>
                <a:ext uri="{FF2B5EF4-FFF2-40B4-BE49-F238E27FC236}">
                  <a16:creationId xmlns:a16="http://schemas.microsoft.com/office/drawing/2014/main" id="{EE59D2CE-CDFF-2B1D-72CB-14BA8A1E79FC}"/>
                </a:ext>
              </a:extLst>
            </p:cNvPr>
            <p:cNvSpPr/>
            <p:nvPr/>
          </p:nvSpPr>
          <p:spPr>
            <a:xfrm>
              <a:off x="9717280" y="1989417"/>
              <a:ext cx="1676400" cy="488950"/>
            </a:xfrm>
            <a:prstGeom prst="trapezoid">
              <a:avLst>
                <a:gd name="adj" fmla="val 48088"/>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ounded Rectangle 44">
              <a:extLst>
                <a:ext uri="{FF2B5EF4-FFF2-40B4-BE49-F238E27FC236}">
                  <a16:creationId xmlns:a16="http://schemas.microsoft.com/office/drawing/2014/main" id="{7B31EFAD-1017-861B-9EF3-4E58F14464E2}"/>
                </a:ext>
              </a:extLst>
            </p:cNvPr>
            <p:cNvSpPr/>
            <p:nvPr/>
          </p:nvSpPr>
          <p:spPr>
            <a:xfrm rot="16200000">
              <a:off x="7945629" y="4374896"/>
              <a:ext cx="37020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Multiply 45">
              <a:extLst>
                <a:ext uri="{FF2B5EF4-FFF2-40B4-BE49-F238E27FC236}">
                  <a16:creationId xmlns:a16="http://schemas.microsoft.com/office/drawing/2014/main" id="{24671783-C34B-C53C-2A35-135F06D2503C}"/>
                </a:ext>
              </a:extLst>
            </p:cNvPr>
            <p:cNvSpPr/>
            <p:nvPr/>
          </p:nvSpPr>
          <p:spPr>
            <a:xfrm>
              <a:off x="9662246" y="5786713"/>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ounded Rectangle 46">
              <a:extLst>
                <a:ext uri="{FF2B5EF4-FFF2-40B4-BE49-F238E27FC236}">
                  <a16:creationId xmlns:a16="http://schemas.microsoft.com/office/drawing/2014/main" id="{D22484C6-FEAC-4944-2083-8713BBDBEFAA}"/>
                </a:ext>
              </a:extLst>
            </p:cNvPr>
            <p:cNvSpPr/>
            <p:nvPr/>
          </p:nvSpPr>
          <p:spPr>
            <a:xfrm rot="16200000">
              <a:off x="9482329" y="4374896"/>
              <a:ext cx="37020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Multiply 47">
              <a:extLst>
                <a:ext uri="{FF2B5EF4-FFF2-40B4-BE49-F238E27FC236}">
                  <a16:creationId xmlns:a16="http://schemas.microsoft.com/office/drawing/2014/main" id="{F40755FF-BF94-ECDC-E240-22D5835BA5AF}"/>
                </a:ext>
              </a:extLst>
            </p:cNvPr>
            <p:cNvSpPr/>
            <p:nvPr/>
          </p:nvSpPr>
          <p:spPr>
            <a:xfrm>
              <a:off x="11192596" y="5799413"/>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ounded Rectangle 48">
              <a:extLst>
                <a:ext uri="{FF2B5EF4-FFF2-40B4-BE49-F238E27FC236}">
                  <a16:creationId xmlns:a16="http://schemas.microsoft.com/office/drawing/2014/main" id="{5070A4DA-4FE2-E01A-76A5-44E87FEF5C5E}"/>
                </a:ext>
              </a:extLst>
            </p:cNvPr>
            <p:cNvSpPr/>
            <p:nvPr/>
          </p:nvSpPr>
          <p:spPr>
            <a:xfrm>
              <a:off x="9901429" y="5911596"/>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rapezoid 12">
              <a:extLst>
                <a:ext uri="{FF2B5EF4-FFF2-40B4-BE49-F238E27FC236}">
                  <a16:creationId xmlns:a16="http://schemas.microsoft.com/office/drawing/2014/main" id="{11B8C05E-1B55-1A94-8AB5-F9534B36F391}"/>
                </a:ext>
              </a:extLst>
            </p:cNvPr>
            <p:cNvSpPr/>
            <p:nvPr/>
          </p:nvSpPr>
          <p:spPr>
            <a:xfrm rot="10800000">
              <a:off x="9482329" y="463296"/>
              <a:ext cx="2159000" cy="135470"/>
            </a:xfrm>
            <a:prstGeom prst="trapezoid">
              <a:avLst>
                <a:gd name="adj" fmla="val 29040"/>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ounded Rectangle 50">
              <a:extLst>
                <a:ext uri="{FF2B5EF4-FFF2-40B4-BE49-F238E27FC236}">
                  <a16:creationId xmlns:a16="http://schemas.microsoft.com/office/drawing/2014/main" id="{3E7CC54A-BCF6-2455-B4D6-B8AE35B0BD46}"/>
                </a:ext>
              </a:extLst>
            </p:cNvPr>
            <p:cNvSpPr/>
            <p:nvPr/>
          </p:nvSpPr>
          <p:spPr>
            <a:xfrm rot="5400000">
              <a:off x="8712922" y="1526925"/>
              <a:ext cx="2025650" cy="156634"/>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ounded Rectangle 51">
              <a:extLst>
                <a:ext uri="{FF2B5EF4-FFF2-40B4-BE49-F238E27FC236}">
                  <a16:creationId xmlns:a16="http://schemas.microsoft.com/office/drawing/2014/main" id="{404C7C76-F7DA-0919-DB99-DD71B18F8D7F}"/>
                </a:ext>
              </a:extLst>
            </p:cNvPr>
            <p:cNvSpPr/>
            <p:nvPr/>
          </p:nvSpPr>
          <p:spPr>
            <a:xfrm rot="5400000">
              <a:off x="10359688" y="1531159"/>
              <a:ext cx="2025650" cy="156634"/>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Multiply 55">
              <a:extLst>
                <a:ext uri="{FF2B5EF4-FFF2-40B4-BE49-F238E27FC236}">
                  <a16:creationId xmlns:a16="http://schemas.microsoft.com/office/drawing/2014/main" id="{8B89ACBA-60F5-97C5-0D5D-1A0307E949F5}"/>
                </a:ext>
              </a:extLst>
            </p:cNvPr>
            <p:cNvSpPr/>
            <p:nvPr/>
          </p:nvSpPr>
          <p:spPr>
            <a:xfrm>
              <a:off x="9602980" y="1737533"/>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Multiply 56">
              <a:extLst>
                <a:ext uri="{FF2B5EF4-FFF2-40B4-BE49-F238E27FC236}">
                  <a16:creationId xmlns:a16="http://schemas.microsoft.com/office/drawing/2014/main" id="{713196CA-B15B-CA16-69B9-25B99EC007CF}"/>
                </a:ext>
              </a:extLst>
            </p:cNvPr>
            <p:cNvSpPr/>
            <p:nvPr/>
          </p:nvSpPr>
          <p:spPr>
            <a:xfrm>
              <a:off x="11207413" y="174176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Multiply 57">
              <a:extLst>
                <a:ext uri="{FF2B5EF4-FFF2-40B4-BE49-F238E27FC236}">
                  <a16:creationId xmlns:a16="http://schemas.microsoft.com/office/drawing/2014/main" id="{6D62F67F-6003-5662-84AF-F0DA3E6E3398}"/>
                </a:ext>
              </a:extLst>
            </p:cNvPr>
            <p:cNvSpPr/>
            <p:nvPr/>
          </p:nvSpPr>
          <p:spPr>
            <a:xfrm>
              <a:off x="9996680" y="1741767"/>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Multiply 58">
              <a:extLst>
                <a:ext uri="{FF2B5EF4-FFF2-40B4-BE49-F238E27FC236}">
                  <a16:creationId xmlns:a16="http://schemas.microsoft.com/office/drawing/2014/main" id="{1DB4612A-56C0-B2DE-602D-F2C8D2727B29}"/>
                </a:ext>
              </a:extLst>
            </p:cNvPr>
            <p:cNvSpPr/>
            <p:nvPr/>
          </p:nvSpPr>
          <p:spPr>
            <a:xfrm>
              <a:off x="10809480" y="1750234"/>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1F70BE62-CCA2-5DBA-EF7E-432FEF286237}"/>
                </a:ext>
              </a:extLst>
            </p:cNvPr>
            <p:cNvSpPr/>
            <p:nvPr/>
          </p:nvSpPr>
          <p:spPr>
            <a:xfrm>
              <a:off x="9651663" y="1957667"/>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C26346A7-D634-ECFF-F3A2-79974F81D2D8}"/>
                </a:ext>
              </a:extLst>
            </p:cNvPr>
            <p:cNvSpPr/>
            <p:nvPr/>
          </p:nvSpPr>
          <p:spPr>
            <a:xfrm>
              <a:off x="9655896" y="1750234"/>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B95A2C87-073D-89B9-9F05-1E309A70AAAD}"/>
                </a:ext>
              </a:extLst>
            </p:cNvPr>
            <p:cNvSpPr/>
            <p:nvPr/>
          </p:nvSpPr>
          <p:spPr>
            <a:xfrm>
              <a:off x="11289962" y="1758700"/>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5914D7DD-8E29-E886-9D14-B5103B583352}"/>
                </a:ext>
              </a:extLst>
            </p:cNvPr>
            <p:cNvSpPr/>
            <p:nvPr/>
          </p:nvSpPr>
          <p:spPr>
            <a:xfrm>
              <a:off x="11289963" y="1970368"/>
              <a:ext cx="156634" cy="41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ounded Rectangle 7">
              <a:extLst>
                <a:ext uri="{FF2B5EF4-FFF2-40B4-BE49-F238E27FC236}">
                  <a16:creationId xmlns:a16="http://schemas.microsoft.com/office/drawing/2014/main" id="{909A51C4-6C35-1814-D882-3E6E531D91EE}"/>
                </a:ext>
              </a:extLst>
            </p:cNvPr>
            <p:cNvSpPr/>
            <p:nvPr/>
          </p:nvSpPr>
          <p:spPr>
            <a:xfrm>
              <a:off x="9622029" y="2478367"/>
              <a:ext cx="188595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ounded Rectangle 64">
              <a:extLst>
                <a:ext uri="{FF2B5EF4-FFF2-40B4-BE49-F238E27FC236}">
                  <a16:creationId xmlns:a16="http://schemas.microsoft.com/office/drawing/2014/main" id="{8E870C6C-F31F-7A4B-7AAA-6D16FAEA3D36}"/>
                </a:ext>
              </a:extLst>
            </p:cNvPr>
            <p:cNvSpPr/>
            <p:nvPr/>
          </p:nvSpPr>
          <p:spPr>
            <a:xfrm>
              <a:off x="9901429" y="5213096"/>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ounded Rectangle 65">
              <a:extLst>
                <a:ext uri="{FF2B5EF4-FFF2-40B4-BE49-F238E27FC236}">
                  <a16:creationId xmlns:a16="http://schemas.microsoft.com/office/drawing/2014/main" id="{6E98A9BD-376E-713D-AA7C-4A0BE499B54B}"/>
                </a:ext>
              </a:extLst>
            </p:cNvPr>
            <p:cNvSpPr/>
            <p:nvPr/>
          </p:nvSpPr>
          <p:spPr>
            <a:xfrm>
              <a:off x="9901429" y="4514596"/>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ounded Rectangle 66">
              <a:extLst>
                <a:ext uri="{FF2B5EF4-FFF2-40B4-BE49-F238E27FC236}">
                  <a16:creationId xmlns:a16="http://schemas.microsoft.com/office/drawing/2014/main" id="{0532E667-176D-639F-B4B3-B8F0012DACD3}"/>
                </a:ext>
              </a:extLst>
            </p:cNvPr>
            <p:cNvSpPr/>
            <p:nvPr/>
          </p:nvSpPr>
          <p:spPr>
            <a:xfrm>
              <a:off x="9901429" y="3746246"/>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ounded Rectangle 67">
              <a:extLst>
                <a:ext uri="{FF2B5EF4-FFF2-40B4-BE49-F238E27FC236}">
                  <a16:creationId xmlns:a16="http://schemas.microsoft.com/office/drawing/2014/main" id="{1D5C465F-B62B-E270-5D74-B2A2E1FDC4DF}"/>
                </a:ext>
              </a:extLst>
            </p:cNvPr>
            <p:cNvSpPr/>
            <p:nvPr/>
          </p:nvSpPr>
          <p:spPr>
            <a:xfrm>
              <a:off x="9901429" y="3117596"/>
              <a:ext cx="1327150" cy="1397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Multiply 68">
              <a:extLst>
                <a:ext uri="{FF2B5EF4-FFF2-40B4-BE49-F238E27FC236}">
                  <a16:creationId xmlns:a16="http://schemas.microsoft.com/office/drawing/2014/main" id="{ED4923EC-8025-D5B7-BDE5-58CA2E0177F0}"/>
                </a:ext>
              </a:extLst>
            </p:cNvPr>
            <p:cNvSpPr/>
            <p:nvPr/>
          </p:nvSpPr>
          <p:spPr>
            <a:xfrm>
              <a:off x="9674946" y="5139013"/>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Multiply 69">
              <a:extLst>
                <a:ext uri="{FF2B5EF4-FFF2-40B4-BE49-F238E27FC236}">
                  <a16:creationId xmlns:a16="http://schemas.microsoft.com/office/drawing/2014/main" id="{8C7E059E-E4F5-7CA5-C73A-B7E509211076}"/>
                </a:ext>
              </a:extLst>
            </p:cNvPr>
            <p:cNvSpPr/>
            <p:nvPr/>
          </p:nvSpPr>
          <p:spPr>
            <a:xfrm>
              <a:off x="9658013" y="4444746"/>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Multiply 70">
              <a:extLst>
                <a:ext uri="{FF2B5EF4-FFF2-40B4-BE49-F238E27FC236}">
                  <a16:creationId xmlns:a16="http://schemas.microsoft.com/office/drawing/2014/main" id="{8A76E069-CC97-7960-31E8-4F3F313BBE64}"/>
                </a:ext>
              </a:extLst>
            </p:cNvPr>
            <p:cNvSpPr/>
            <p:nvPr/>
          </p:nvSpPr>
          <p:spPr>
            <a:xfrm>
              <a:off x="9649546" y="3691213"/>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Multiply 71">
              <a:extLst>
                <a:ext uri="{FF2B5EF4-FFF2-40B4-BE49-F238E27FC236}">
                  <a16:creationId xmlns:a16="http://schemas.microsoft.com/office/drawing/2014/main" id="{8ED6C71A-733F-8BFD-9271-AC77B101769D}"/>
                </a:ext>
              </a:extLst>
            </p:cNvPr>
            <p:cNvSpPr/>
            <p:nvPr/>
          </p:nvSpPr>
          <p:spPr>
            <a:xfrm>
              <a:off x="9649545" y="3030812"/>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Multiply 72">
              <a:extLst>
                <a:ext uri="{FF2B5EF4-FFF2-40B4-BE49-F238E27FC236}">
                  <a16:creationId xmlns:a16="http://schemas.microsoft.com/office/drawing/2014/main" id="{65357B76-820B-64FF-3C67-992A574A4E92}"/>
                </a:ext>
              </a:extLst>
            </p:cNvPr>
            <p:cNvSpPr/>
            <p:nvPr/>
          </p:nvSpPr>
          <p:spPr>
            <a:xfrm>
              <a:off x="11190479" y="3030813"/>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Multiply 73">
              <a:extLst>
                <a:ext uri="{FF2B5EF4-FFF2-40B4-BE49-F238E27FC236}">
                  <a16:creationId xmlns:a16="http://schemas.microsoft.com/office/drawing/2014/main" id="{23061E1A-5754-1312-FA69-8DB741C49F79}"/>
                </a:ext>
              </a:extLst>
            </p:cNvPr>
            <p:cNvSpPr/>
            <p:nvPr/>
          </p:nvSpPr>
          <p:spPr>
            <a:xfrm>
              <a:off x="11182012" y="3648880"/>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Multiply 74">
              <a:extLst>
                <a:ext uri="{FF2B5EF4-FFF2-40B4-BE49-F238E27FC236}">
                  <a16:creationId xmlns:a16="http://schemas.microsoft.com/office/drawing/2014/main" id="{E5309E3F-D954-64C3-57D5-F19EB0BD2F58}"/>
                </a:ext>
              </a:extLst>
            </p:cNvPr>
            <p:cNvSpPr/>
            <p:nvPr/>
          </p:nvSpPr>
          <p:spPr>
            <a:xfrm>
              <a:off x="11182013" y="4444746"/>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Multiply 75">
              <a:extLst>
                <a:ext uri="{FF2B5EF4-FFF2-40B4-BE49-F238E27FC236}">
                  <a16:creationId xmlns:a16="http://schemas.microsoft.com/office/drawing/2014/main" id="{BFB97A0A-705D-99F8-7C48-A7BBDB15B5FC}"/>
                </a:ext>
              </a:extLst>
            </p:cNvPr>
            <p:cNvSpPr/>
            <p:nvPr/>
          </p:nvSpPr>
          <p:spPr>
            <a:xfrm>
              <a:off x="11198946" y="5113613"/>
              <a:ext cx="279400" cy="279400"/>
            </a:xfrm>
            <a:prstGeom prst="mathMultiply">
              <a:avLst>
                <a:gd name="adj1" fmla="val 113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7" name="Group 36">
              <a:extLst>
                <a:ext uri="{FF2B5EF4-FFF2-40B4-BE49-F238E27FC236}">
                  <a16:creationId xmlns:a16="http://schemas.microsoft.com/office/drawing/2014/main" id="{A2D2DBEC-CFCE-8844-BEE1-2D17B161D3E5}"/>
                </a:ext>
              </a:extLst>
            </p:cNvPr>
            <p:cNvGrpSpPr/>
            <p:nvPr/>
          </p:nvGrpSpPr>
          <p:grpSpPr>
            <a:xfrm>
              <a:off x="10167038" y="785533"/>
              <a:ext cx="853555" cy="1703412"/>
              <a:chOff x="4795899" y="198408"/>
              <a:chExt cx="2932227" cy="5851754"/>
            </a:xfrm>
          </p:grpSpPr>
          <p:sp>
            <p:nvSpPr>
              <p:cNvPr id="41" name="Oval 40">
                <a:extLst>
                  <a:ext uri="{FF2B5EF4-FFF2-40B4-BE49-F238E27FC236}">
                    <a16:creationId xmlns:a16="http://schemas.microsoft.com/office/drawing/2014/main" id="{1DDD1DF4-9395-8533-E02D-A63A0C22D74D}"/>
                  </a:ext>
                </a:extLst>
              </p:cNvPr>
              <p:cNvSpPr/>
              <p:nvPr/>
            </p:nvSpPr>
            <p:spPr>
              <a:xfrm rot="4296815">
                <a:off x="5589175" y="5402462"/>
                <a:ext cx="533400" cy="762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Oval 41">
                <a:extLst>
                  <a:ext uri="{FF2B5EF4-FFF2-40B4-BE49-F238E27FC236}">
                    <a16:creationId xmlns:a16="http://schemas.microsoft.com/office/drawing/2014/main" id="{67B0D93D-4390-ABA5-E13F-17327186AC67}"/>
                  </a:ext>
                </a:extLst>
              </p:cNvPr>
              <p:cNvSpPr/>
              <p:nvPr/>
            </p:nvSpPr>
            <p:spPr>
              <a:xfrm rot="17303185" flipH="1">
                <a:off x="6351175" y="5402461"/>
                <a:ext cx="533400" cy="762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Oval 42">
                <a:extLst>
                  <a:ext uri="{FF2B5EF4-FFF2-40B4-BE49-F238E27FC236}">
                    <a16:creationId xmlns:a16="http://schemas.microsoft.com/office/drawing/2014/main" id="{D1B4D9D3-C904-8514-054D-CACA97688DDC}"/>
                  </a:ext>
                </a:extLst>
              </p:cNvPr>
              <p:cNvSpPr/>
              <p:nvPr/>
            </p:nvSpPr>
            <p:spPr>
              <a:xfrm rot="20477363">
                <a:off x="7194726" y="3265819"/>
                <a:ext cx="533400"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Flowchart: Manual Operation 43">
                <a:extLst>
                  <a:ext uri="{FF2B5EF4-FFF2-40B4-BE49-F238E27FC236}">
                    <a16:creationId xmlns:a16="http://schemas.microsoft.com/office/drawing/2014/main" id="{F128346A-630E-8CE9-BF07-B92E67B38A59}"/>
                  </a:ext>
                </a:extLst>
              </p:cNvPr>
              <p:cNvSpPr/>
              <p:nvPr/>
            </p:nvSpPr>
            <p:spPr>
              <a:xfrm rot="8835867" flipH="1">
                <a:off x="6588884" y="2079723"/>
                <a:ext cx="775212" cy="1735223"/>
              </a:xfrm>
              <a:prstGeom prst="flowChartManualOperati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Trapezoid 44">
                <a:extLst>
                  <a:ext uri="{FF2B5EF4-FFF2-40B4-BE49-F238E27FC236}">
                    <a16:creationId xmlns:a16="http://schemas.microsoft.com/office/drawing/2014/main" id="{073C40B7-C986-1F2A-BF4C-EE9353D97036}"/>
                  </a:ext>
                </a:extLst>
              </p:cNvPr>
              <p:cNvSpPr/>
              <p:nvPr/>
            </p:nvSpPr>
            <p:spPr>
              <a:xfrm>
                <a:off x="5257800" y="2198081"/>
                <a:ext cx="1981199" cy="3434968"/>
              </a:xfrm>
              <a:prstGeom prst="trapezoid">
                <a:avLst>
                  <a:gd name="adj" fmla="val 4040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6" name="Oval 45">
                <a:extLst>
                  <a:ext uri="{FF2B5EF4-FFF2-40B4-BE49-F238E27FC236}">
                    <a16:creationId xmlns:a16="http://schemas.microsoft.com/office/drawing/2014/main" id="{FAB596DB-3253-74CF-F434-C92402583872}"/>
                  </a:ext>
                </a:extLst>
              </p:cNvPr>
              <p:cNvSpPr/>
              <p:nvPr/>
            </p:nvSpPr>
            <p:spPr>
              <a:xfrm rot="1680779">
                <a:off x="4795899" y="3204824"/>
                <a:ext cx="533400"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Cloud 46">
                <a:extLst>
                  <a:ext uri="{FF2B5EF4-FFF2-40B4-BE49-F238E27FC236}">
                    <a16:creationId xmlns:a16="http://schemas.microsoft.com/office/drawing/2014/main" id="{87E790D7-0B92-A963-3476-A547E3134E70}"/>
                  </a:ext>
                </a:extLst>
              </p:cNvPr>
              <p:cNvSpPr/>
              <p:nvPr/>
            </p:nvSpPr>
            <p:spPr>
              <a:xfrm rot="21030811">
                <a:off x="6643325" y="1242903"/>
                <a:ext cx="381000" cy="1125258"/>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Cloud 47">
                <a:extLst>
                  <a:ext uri="{FF2B5EF4-FFF2-40B4-BE49-F238E27FC236}">
                    <a16:creationId xmlns:a16="http://schemas.microsoft.com/office/drawing/2014/main" id="{F800C581-5538-D623-B901-8C151E0C0628}"/>
                  </a:ext>
                </a:extLst>
              </p:cNvPr>
              <p:cNvSpPr/>
              <p:nvPr/>
            </p:nvSpPr>
            <p:spPr>
              <a:xfrm>
                <a:off x="5486400" y="1143000"/>
                <a:ext cx="381000" cy="12954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Flowchart: Manual Operation 48">
                <a:extLst>
                  <a:ext uri="{FF2B5EF4-FFF2-40B4-BE49-F238E27FC236}">
                    <a16:creationId xmlns:a16="http://schemas.microsoft.com/office/drawing/2014/main" id="{A78D86D9-60C2-82BD-4582-1EB6873E48FF}"/>
                  </a:ext>
                </a:extLst>
              </p:cNvPr>
              <p:cNvSpPr/>
              <p:nvPr/>
            </p:nvSpPr>
            <p:spPr>
              <a:xfrm rot="12764133">
                <a:off x="5138389" y="2058006"/>
                <a:ext cx="914400" cy="1799694"/>
              </a:xfrm>
              <a:prstGeom prst="flowChartManualOperati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0" name="Trapezoid 49">
                <a:extLst>
                  <a:ext uri="{FF2B5EF4-FFF2-40B4-BE49-F238E27FC236}">
                    <a16:creationId xmlns:a16="http://schemas.microsoft.com/office/drawing/2014/main" id="{89724F2E-FFA7-8A74-4D35-7B9F1BE1C8D0}"/>
                  </a:ext>
                </a:extLst>
              </p:cNvPr>
              <p:cNvSpPr/>
              <p:nvPr/>
            </p:nvSpPr>
            <p:spPr>
              <a:xfrm rot="397969">
                <a:off x="5116254" y="2122194"/>
                <a:ext cx="1290043" cy="2901508"/>
              </a:xfrm>
              <a:prstGeom prst="trapezoid">
                <a:avLst>
                  <a:gd name="adj" fmla="val 45372"/>
                </a:avLst>
              </a:prstGeom>
              <a:solidFill>
                <a:srgbClr val="C550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1" name="Trapezoid 50">
                <a:extLst>
                  <a:ext uri="{FF2B5EF4-FFF2-40B4-BE49-F238E27FC236}">
                    <a16:creationId xmlns:a16="http://schemas.microsoft.com/office/drawing/2014/main" id="{B4E4AE23-53BD-3FDF-BB91-937C2BFBDD19}"/>
                  </a:ext>
                </a:extLst>
              </p:cNvPr>
              <p:cNvSpPr/>
              <p:nvPr/>
            </p:nvSpPr>
            <p:spPr>
              <a:xfrm rot="21153879">
                <a:off x="6049625" y="2127632"/>
                <a:ext cx="1273805" cy="2899065"/>
              </a:xfrm>
              <a:prstGeom prst="trapezoid">
                <a:avLst>
                  <a:gd name="adj" fmla="val 44423"/>
                </a:avLst>
              </a:prstGeom>
              <a:solidFill>
                <a:srgbClr val="C550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2" name="Isosceles Triangle 51">
                <a:extLst>
                  <a:ext uri="{FF2B5EF4-FFF2-40B4-BE49-F238E27FC236}">
                    <a16:creationId xmlns:a16="http://schemas.microsoft.com/office/drawing/2014/main" id="{B4E81DA3-CE91-5860-1A75-71FAFF171F09}"/>
                  </a:ext>
                </a:extLst>
              </p:cNvPr>
              <p:cNvSpPr/>
              <p:nvPr/>
            </p:nvSpPr>
            <p:spPr>
              <a:xfrm rot="10800000">
                <a:off x="6019800" y="2286000"/>
                <a:ext cx="381000" cy="3048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3" name="Group 52">
                <a:extLst>
                  <a:ext uri="{FF2B5EF4-FFF2-40B4-BE49-F238E27FC236}">
                    <a16:creationId xmlns:a16="http://schemas.microsoft.com/office/drawing/2014/main" id="{82CF269C-3420-1C9A-96C1-7FB051BCEFEE}"/>
                  </a:ext>
                </a:extLst>
              </p:cNvPr>
              <p:cNvGrpSpPr/>
              <p:nvPr/>
            </p:nvGrpSpPr>
            <p:grpSpPr>
              <a:xfrm>
                <a:off x="5334003" y="5257800"/>
                <a:ext cx="1817299" cy="314739"/>
                <a:chOff x="5334000" y="5257800"/>
                <a:chExt cx="1752600" cy="381000"/>
              </a:xfrm>
            </p:grpSpPr>
            <p:sp>
              <p:nvSpPr>
                <p:cNvPr id="68" name="Quad Arrow Callout 134">
                  <a:extLst>
                    <a:ext uri="{FF2B5EF4-FFF2-40B4-BE49-F238E27FC236}">
                      <a16:creationId xmlns:a16="http://schemas.microsoft.com/office/drawing/2014/main" id="{1B1B5C2A-580C-1F03-6A7D-2812373D702C}"/>
                    </a:ext>
                  </a:extLst>
                </p:cNvPr>
                <p:cNvSpPr/>
                <p:nvPr/>
              </p:nvSpPr>
              <p:spPr>
                <a:xfrm>
                  <a:off x="53340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Quad Arrow Callout 135">
                  <a:extLst>
                    <a:ext uri="{FF2B5EF4-FFF2-40B4-BE49-F238E27FC236}">
                      <a16:creationId xmlns:a16="http://schemas.microsoft.com/office/drawing/2014/main" id="{45F80A98-0B73-7313-AC98-65A9D40A15AF}"/>
                    </a:ext>
                  </a:extLst>
                </p:cNvPr>
                <p:cNvSpPr/>
                <p:nvPr/>
              </p:nvSpPr>
              <p:spPr>
                <a:xfrm>
                  <a:off x="57912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Quad Arrow Callout 136">
                  <a:extLst>
                    <a:ext uri="{FF2B5EF4-FFF2-40B4-BE49-F238E27FC236}">
                      <a16:creationId xmlns:a16="http://schemas.microsoft.com/office/drawing/2014/main" id="{96DA02DF-EBA9-3F10-F75C-A3B3E4860EDF}"/>
                    </a:ext>
                  </a:extLst>
                </p:cNvPr>
                <p:cNvSpPr/>
                <p:nvPr/>
              </p:nvSpPr>
              <p:spPr>
                <a:xfrm>
                  <a:off x="62484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Quad Arrow Callout 137">
                  <a:extLst>
                    <a:ext uri="{FF2B5EF4-FFF2-40B4-BE49-F238E27FC236}">
                      <a16:creationId xmlns:a16="http://schemas.microsoft.com/office/drawing/2014/main" id="{90D69B1D-9294-4034-23C2-06B72014D62B}"/>
                    </a:ext>
                  </a:extLst>
                </p:cNvPr>
                <p:cNvSpPr/>
                <p:nvPr/>
              </p:nvSpPr>
              <p:spPr>
                <a:xfrm>
                  <a:off x="66294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54" name="Oval 53">
                <a:extLst>
                  <a:ext uri="{FF2B5EF4-FFF2-40B4-BE49-F238E27FC236}">
                    <a16:creationId xmlns:a16="http://schemas.microsoft.com/office/drawing/2014/main" id="{531D6B43-AFC4-562A-DCE3-3C7FA6DE100B}"/>
                  </a:ext>
                </a:extLst>
              </p:cNvPr>
              <p:cNvSpPr/>
              <p:nvPr/>
            </p:nvSpPr>
            <p:spPr>
              <a:xfrm>
                <a:off x="5638800" y="609600"/>
                <a:ext cx="1219200" cy="1752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Flowchart: Stored Data 54">
                <a:extLst>
                  <a:ext uri="{FF2B5EF4-FFF2-40B4-BE49-F238E27FC236}">
                    <a16:creationId xmlns:a16="http://schemas.microsoft.com/office/drawing/2014/main" id="{3CF9172C-7673-E1B3-ECEB-FEBF1E032862}"/>
                  </a:ext>
                </a:extLst>
              </p:cNvPr>
              <p:cNvSpPr/>
              <p:nvPr/>
            </p:nvSpPr>
            <p:spPr>
              <a:xfrm rot="5400000">
                <a:off x="5905500" y="342900"/>
                <a:ext cx="685800" cy="1371600"/>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Isosceles Triangle 55">
                <a:extLst>
                  <a:ext uri="{FF2B5EF4-FFF2-40B4-BE49-F238E27FC236}">
                    <a16:creationId xmlns:a16="http://schemas.microsoft.com/office/drawing/2014/main" id="{232F4FD4-DE35-0C1D-5DF9-7AD572E8891D}"/>
                  </a:ext>
                </a:extLst>
              </p:cNvPr>
              <p:cNvSpPr/>
              <p:nvPr/>
            </p:nvSpPr>
            <p:spPr>
              <a:xfrm>
                <a:off x="56272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Isosceles Triangle 56">
                <a:extLst>
                  <a:ext uri="{FF2B5EF4-FFF2-40B4-BE49-F238E27FC236}">
                    <a16:creationId xmlns:a16="http://schemas.microsoft.com/office/drawing/2014/main" id="{997AB727-C091-E165-929B-B81B5C30A419}"/>
                  </a:ext>
                </a:extLst>
              </p:cNvPr>
              <p:cNvSpPr/>
              <p:nvPr/>
            </p:nvSpPr>
            <p:spPr>
              <a:xfrm>
                <a:off x="58558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Isosceles Triangle 57">
                <a:extLst>
                  <a:ext uri="{FF2B5EF4-FFF2-40B4-BE49-F238E27FC236}">
                    <a16:creationId xmlns:a16="http://schemas.microsoft.com/office/drawing/2014/main" id="{64EFF1F8-282F-E0CF-869A-54687285F927}"/>
                  </a:ext>
                </a:extLst>
              </p:cNvPr>
              <p:cNvSpPr/>
              <p:nvPr/>
            </p:nvSpPr>
            <p:spPr>
              <a:xfrm>
                <a:off x="61606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Isosceles Triangle 58">
                <a:extLst>
                  <a:ext uri="{FF2B5EF4-FFF2-40B4-BE49-F238E27FC236}">
                    <a16:creationId xmlns:a16="http://schemas.microsoft.com/office/drawing/2014/main" id="{0E6203E2-97F2-1B93-39A2-A9C014F76987}"/>
                  </a:ext>
                </a:extLst>
              </p:cNvPr>
              <p:cNvSpPr/>
              <p:nvPr/>
            </p:nvSpPr>
            <p:spPr>
              <a:xfrm>
                <a:off x="64654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Left-Right Arrow 126">
                <a:extLst>
                  <a:ext uri="{FF2B5EF4-FFF2-40B4-BE49-F238E27FC236}">
                    <a16:creationId xmlns:a16="http://schemas.microsoft.com/office/drawing/2014/main" id="{146FB53F-9880-0CC3-67DE-F1319093E9EA}"/>
                  </a:ext>
                </a:extLst>
              </p:cNvPr>
              <p:cNvSpPr/>
              <p:nvPr/>
            </p:nvSpPr>
            <p:spPr>
              <a:xfrm rot="11510161">
                <a:off x="5113257" y="3970256"/>
                <a:ext cx="914400" cy="914400"/>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Left-Right Arrow 127">
                <a:extLst>
                  <a:ext uri="{FF2B5EF4-FFF2-40B4-BE49-F238E27FC236}">
                    <a16:creationId xmlns:a16="http://schemas.microsoft.com/office/drawing/2014/main" id="{5D2A2371-63C5-53B1-89F3-F5D41F36102E}"/>
                  </a:ext>
                </a:extLst>
              </p:cNvPr>
              <p:cNvSpPr/>
              <p:nvPr/>
            </p:nvSpPr>
            <p:spPr>
              <a:xfrm rot="10222339">
                <a:off x="6318424" y="4032425"/>
                <a:ext cx="914400" cy="914400"/>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Donut 128">
                <a:extLst>
                  <a:ext uri="{FF2B5EF4-FFF2-40B4-BE49-F238E27FC236}">
                    <a16:creationId xmlns:a16="http://schemas.microsoft.com/office/drawing/2014/main" id="{1382DC67-5D44-F1BF-D497-22B59015342F}"/>
                  </a:ext>
                </a:extLst>
              </p:cNvPr>
              <p:cNvSpPr/>
              <p:nvPr/>
            </p:nvSpPr>
            <p:spPr>
              <a:xfrm rot="19961453">
                <a:off x="6040192" y="2567888"/>
                <a:ext cx="375708" cy="35762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nvGrpSpPr>
              <p:cNvPr id="63" name="Group 62">
                <a:extLst>
                  <a:ext uri="{FF2B5EF4-FFF2-40B4-BE49-F238E27FC236}">
                    <a16:creationId xmlns:a16="http://schemas.microsoft.com/office/drawing/2014/main" id="{1DA58D73-A965-2B53-BC51-1E30C99B02BC}"/>
                  </a:ext>
                </a:extLst>
              </p:cNvPr>
              <p:cNvGrpSpPr/>
              <p:nvPr/>
            </p:nvGrpSpPr>
            <p:grpSpPr>
              <a:xfrm>
                <a:off x="5638803" y="838201"/>
                <a:ext cx="1253707" cy="248728"/>
                <a:chOff x="5334000" y="5257800"/>
                <a:chExt cx="1752600" cy="381000"/>
              </a:xfrm>
            </p:grpSpPr>
            <p:sp>
              <p:nvSpPr>
                <p:cNvPr id="64" name="Quad Arrow Callout 130">
                  <a:extLst>
                    <a:ext uri="{FF2B5EF4-FFF2-40B4-BE49-F238E27FC236}">
                      <a16:creationId xmlns:a16="http://schemas.microsoft.com/office/drawing/2014/main" id="{51189737-D004-28DA-E767-CE9E620595AF}"/>
                    </a:ext>
                  </a:extLst>
                </p:cNvPr>
                <p:cNvSpPr/>
                <p:nvPr/>
              </p:nvSpPr>
              <p:spPr>
                <a:xfrm>
                  <a:off x="53340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Quad Arrow Callout 131">
                  <a:extLst>
                    <a:ext uri="{FF2B5EF4-FFF2-40B4-BE49-F238E27FC236}">
                      <a16:creationId xmlns:a16="http://schemas.microsoft.com/office/drawing/2014/main" id="{2EF1BD22-F39E-81E4-FA58-5088C5E32B7F}"/>
                    </a:ext>
                  </a:extLst>
                </p:cNvPr>
                <p:cNvSpPr/>
                <p:nvPr/>
              </p:nvSpPr>
              <p:spPr>
                <a:xfrm>
                  <a:off x="57912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Quad Arrow Callout 132">
                  <a:extLst>
                    <a:ext uri="{FF2B5EF4-FFF2-40B4-BE49-F238E27FC236}">
                      <a16:creationId xmlns:a16="http://schemas.microsoft.com/office/drawing/2014/main" id="{CC26880B-28BF-0E49-958F-E6ADE5605B6B}"/>
                    </a:ext>
                  </a:extLst>
                </p:cNvPr>
                <p:cNvSpPr/>
                <p:nvPr/>
              </p:nvSpPr>
              <p:spPr>
                <a:xfrm>
                  <a:off x="62484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Quad Arrow Callout 133">
                  <a:extLst>
                    <a:ext uri="{FF2B5EF4-FFF2-40B4-BE49-F238E27FC236}">
                      <a16:creationId xmlns:a16="http://schemas.microsoft.com/office/drawing/2014/main" id="{13DB88D1-1ED1-2263-C6B9-7E0A3E26147E}"/>
                    </a:ext>
                  </a:extLst>
                </p:cNvPr>
                <p:cNvSpPr/>
                <p:nvPr/>
              </p:nvSpPr>
              <p:spPr>
                <a:xfrm>
                  <a:off x="66294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38" name="Rounded Rectangle 52">
              <a:extLst>
                <a:ext uri="{FF2B5EF4-FFF2-40B4-BE49-F238E27FC236}">
                  <a16:creationId xmlns:a16="http://schemas.microsoft.com/office/drawing/2014/main" id="{21B4A07E-44E5-E105-9834-545AEFED92E6}"/>
                </a:ext>
              </a:extLst>
            </p:cNvPr>
            <p:cNvSpPr/>
            <p:nvPr/>
          </p:nvSpPr>
          <p:spPr>
            <a:xfrm rot="16200000">
              <a:off x="9726808" y="2157691"/>
              <a:ext cx="823383" cy="143935"/>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Rounded Rectangle 53">
              <a:extLst>
                <a:ext uri="{FF2B5EF4-FFF2-40B4-BE49-F238E27FC236}">
                  <a16:creationId xmlns:a16="http://schemas.microsoft.com/office/drawing/2014/main" id="{F04A8AC5-3194-2717-A6B9-0554CA090F3B}"/>
                </a:ext>
              </a:extLst>
            </p:cNvPr>
            <p:cNvSpPr/>
            <p:nvPr/>
          </p:nvSpPr>
          <p:spPr>
            <a:xfrm rot="16200000">
              <a:off x="10543842" y="2153458"/>
              <a:ext cx="823383" cy="143935"/>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Rounded Rectangle 54">
              <a:extLst>
                <a:ext uri="{FF2B5EF4-FFF2-40B4-BE49-F238E27FC236}">
                  <a16:creationId xmlns:a16="http://schemas.microsoft.com/office/drawing/2014/main" id="{B92418F9-0F50-E888-2737-E8A5D075B595}"/>
                </a:ext>
              </a:extLst>
            </p:cNvPr>
            <p:cNvSpPr/>
            <p:nvPr/>
          </p:nvSpPr>
          <p:spPr>
            <a:xfrm>
              <a:off x="9647430" y="1779867"/>
              <a:ext cx="1816100" cy="20955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72" name="TextBox 71">
            <a:extLst>
              <a:ext uri="{FF2B5EF4-FFF2-40B4-BE49-F238E27FC236}">
                <a16:creationId xmlns:a16="http://schemas.microsoft.com/office/drawing/2014/main" id="{E0C2FD72-AFCB-D983-5D0D-CBA5980FE5D5}"/>
              </a:ext>
            </a:extLst>
          </p:cNvPr>
          <p:cNvSpPr txBox="1"/>
          <p:nvPr/>
        </p:nvSpPr>
        <p:spPr>
          <a:xfrm>
            <a:off x="4541207" y="1985504"/>
            <a:ext cx="6525182" cy="1938992"/>
          </a:xfrm>
          <a:prstGeom prst="rect">
            <a:avLst/>
          </a:prstGeom>
          <a:noFill/>
        </p:spPr>
        <p:txBody>
          <a:bodyPr wrap="square" rtlCol="0">
            <a:spAutoFit/>
          </a:bodyPr>
          <a:lstStyle/>
          <a:p>
            <a:pPr algn="ctr"/>
            <a:r>
              <a:rPr lang="en-US" sz="6000" dirty="0">
                <a:solidFill>
                  <a:schemeClr val="bg1"/>
                </a:solidFill>
                <a:latin typeface="Vijaya" pitchFamily="34" charset="0"/>
                <a:cs typeface="Vijaya" pitchFamily="34" charset="0"/>
              </a:rPr>
              <a:t>A Mighty Change</a:t>
            </a:r>
          </a:p>
          <a:p>
            <a:pPr algn="ctr"/>
            <a:r>
              <a:rPr lang="en-US" sz="6000" dirty="0">
                <a:solidFill>
                  <a:schemeClr val="bg1"/>
                </a:solidFill>
                <a:latin typeface="Vijaya" pitchFamily="34" charset="0"/>
                <a:cs typeface="Vijaya" pitchFamily="34" charset="0"/>
              </a:rPr>
              <a:t>Mosiah 5-6</a:t>
            </a:r>
          </a:p>
        </p:txBody>
      </p:sp>
      <p:sp>
        <p:nvSpPr>
          <p:cNvPr id="73" name="Heart 72">
            <a:extLst>
              <a:ext uri="{FF2B5EF4-FFF2-40B4-BE49-F238E27FC236}">
                <a16:creationId xmlns:a16="http://schemas.microsoft.com/office/drawing/2014/main" id="{BD000117-5406-969E-C1F9-0DC1F1F6E646}"/>
              </a:ext>
            </a:extLst>
          </p:cNvPr>
          <p:cNvSpPr/>
          <p:nvPr/>
        </p:nvSpPr>
        <p:spPr>
          <a:xfrm>
            <a:off x="7257698" y="4047685"/>
            <a:ext cx="1653084" cy="1416929"/>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600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E6C06C-4573-4472-848C-4D3AD7263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4" y="0"/>
            <a:ext cx="12247084"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Vijaya" pitchFamily="34" charset="0"/>
                <a:cs typeface="Vijaya" pitchFamily="34" charset="0"/>
              </a:rPr>
              <a:t>Difficult To Do Right</a:t>
            </a:r>
          </a:p>
        </p:txBody>
      </p:sp>
      <p:sp>
        <p:nvSpPr>
          <p:cNvPr id="2" name="Rectangle 1">
            <a:extLst>
              <a:ext uri="{FF2B5EF4-FFF2-40B4-BE49-F238E27FC236}">
                <a16:creationId xmlns:a16="http://schemas.microsoft.com/office/drawing/2014/main" id="{8FD9CD90-F02C-4083-A708-6F32C6C6BC7E}"/>
              </a:ext>
            </a:extLst>
          </p:cNvPr>
          <p:cNvSpPr/>
          <p:nvPr/>
        </p:nvSpPr>
        <p:spPr>
          <a:xfrm>
            <a:off x="807720" y="1600861"/>
            <a:ext cx="6096000" cy="1754326"/>
          </a:xfrm>
          <a:prstGeom prst="rect">
            <a:avLst/>
          </a:prstGeom>
        </p:spPr>
        <p:txBody>
          <a:bodyPr>
            <a:spAutoFit/>
          </a:bodyPr>
          <a:lstStyle/>
          <a:p>
            <a:r>
              <a:rPr lang="en-US" b="0" i="0">
                <a:solidFill>
                  <a:schemeClr val="bg1"/>
                </a:solidFill>
                <a:effectLst/>
                <a:latin typeface="Open Sans"/>
              </a:rPr>
              <a:t>A young woman is trying to do what is right. She prays and reads her scriptures often. She attends her Church meetings. She wants to be good, but at school and in other places she hears inappropriate language and sees a lot of inappropriate behavior. Sometimes she gives in to temptation and does things she knows are not right.</a:t>
            </a:r>
            <a:endParaRPr lang="en-US" dirty="0">
              <a:solidFill>
                <a:schemeClr val="bg1"/>
              </a:solidFill>
            </a:endParaRPr>
          </a:p>
        </p:txBody>
      </p:sp>
      <p:sp>
        <p:nvSpPr>
          <p:cNvPr id="3" name="Rectangle 2">
            <a:extLst>
              <a:ext uri="{FF2B5EF4-FFF2-40B4-BE49-F238E27FC236}">
                <a16:creationId xmlns:a16="http://schemas.microsoft.com/office/drawing/2014/main" id="{88C72EBC-ABFD-4EBF-91CF-D48E4FA5CC5C}"/>
              </a:ext>
            </a:extLst>
          </p:cNvPr>
          <p:cNvSpPr/>
          <p:nvPr/>
        </p:nvSpPr>
        <p:spPr>
          <a:xfrm>
            <a:off x="2343912" y="4898059"/>
            <a:ext cx="6096000" cy="954107"/>
          </a:xfrm>
          <a:prstGeom prst="rect">
            <a:avLst/>
          </a:prstGeom>
        </p:spPr>
        <p:txBody>
          <a:bodyPr>
            <a:spAutoFit/>
          </a:bodyPr>
          <a:lstStyle/>
          <a:p>
            <a:pPr algn="ctr"/>
            <a:r>
              <a:rPr lang="en-US" sz="2800" b="0" i="0" dirty="0">
                <a:solidFill>
                  <a:srgbClr val="FFFF00"/>
                </a:solidFill>
                <a:effectLst/>
                <a:latin typeface="Open Sans"/>
              </a:rPr>
              <a:t>Why can it be difficult for us to always desire to do what is right? </a:t>
            </a:r>
            <a:endParaRPr lang="en-US" sz="2800" dirty="0">
              <a:solidFill>
                <a:srgbClr val="FFFF00"/>
              </a:solidFill>
            </a:endParaRPr>
          </a:p>
        </p:txBody>
      </p:sp>
      <p:pic>
        <p:nvPicPr>
          <p:cNvPr id="13" name="Picture 12">
            <a:extLst>
              <a:ext uri="{FF2B5EF4-FFF2-40B4-BE49-F238E27FC236}">
                <a16:creationId xmlns:a16="http://schemas.microsoft.com/office/drawing/2014/main" id="{36B3A976-9271-420A-9FFE-B80319645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960" y="1833372"/>
            <a:ext cx="3657600" cy="2770632"/>
          </a:xfrm>
          <a:prstGeom prst="rect">
            <a:avLst/>
          </a:prstGeom>
        </p:spPr>
      </p:pic>
    </p:spTree>
    <p:extLst>
      <p:ext uri="{BB962C8B-B14F-4D97-AF65-F5344CB8AC3E}">
        <p14:creationId xmlns:p14="http://schemas.microsoft.com/office/powerpoint/2010/main" val="53723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366E65-DEE6-80FC-909A-EB3F066A1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0"/>
            <a:ext cx="12192000" cy="6891120"/>
          </a:xfrm>
          <a:prstGeom prst="rect">
            <a:avLst/>
          </a:prstGeom>
        </p:spPr>
      </p:pic>
      <p:sp>
        <p:nvSpPr>
          <p:cNvPr id="7" name="TextBox 6">
            <a:extLst>
              <a:ext uri="{FF2B5EF4-FFF2-40B4-BE49-F238E27FC236}">
                <a16:creationId xmlns:a16="http://schemas.microsoft.com/office/drawing/2014/main" id="{F3887BCB-3D2B-AD1D-9C71-C5434B936441}"/>
              </a:ext>
            </a:extLst>
          </p:cNvPr>
          <p:cNvSpPr txBox="1"/>
          <p:nvPr/>
        </p:nvSpPr>
        <p:spPr>
          <a:xfrm>
            <a:off x="552960" y="483997"/>
            <a:ext cx="2947877" cy="1938992"/>
          </a:xfrm>
          <a:prstGeom prst="rect">
            <a:avLst/>
          </a:prstGeom>
          <a:noFill/>
        </p:spPr>
        <p:txBody>
          <a:bodyPr wrap="square">
            <a:spAutoFit/>
          </a:bodyPr>
          <a:lstStyle/>
          <a:p>
            <a:pPr algn="l" fontAlgn="base"/>
            <a:r>
              <a:rPr lang="en-US" sz="2400" b="0" i="0" dirty="0">
                <a:solidFill>
                  <a:srgbClr val="000000"/>
                </a:solidFill>
                <a:effectLst/>
                <a:latin typeface="Abadi" panose="020B0604020104020204" pitchFamily="34" charset="0"/>
              </a:rPr>
              <a:t>What would happen to this plant if it were kept in a dark room or never watered?</a:t>
            </a:r>
          </a:p>
        </p:txBody>
      </p:sp>
      <p:pic>
        <p:nvPicPr>
          <p:cNvPr id="9" name="Picture 8" descr="A painting of a person&#10;&#10;Description automatically generated">
            <a:extLst>
              <a:ext uri="{FF2B5EF4-FFF2-40B4-BE49-F238E27FC236}">
                <a16:creationId xmlns:a16="http://schemas.microsoft.com/office/drawing/2014/main" id="{7B70B60E-6F26-23F0-86E2-1F08D8460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305" y="2605429"/>
            <a:ext cx="2780617" cy="3707955"/>
          </a:xfrm>
          <a:prstGeom prst="rect">
            <a:avLst/>
          </a:prstGeom>
        </p:spPr>
      </p:pic>
      <p:pic>
        <p:nvPicPr>
          <p:cNvPr id="5" name="Picture 4">
            <a:extLst>
              <a:ext uri="{FF2B5EF4-FFF2-40B4-BE49-F238E27FC236}">
                <a16:creationId xmlns:a16="http://schemas.microsoft.com/office/drawing/2014/main" id="{5526E55B-EA97-36E0-6A6A-33189997FF2A}"/>
              </a:ext>
            </a:extLst>
          </p:cNvPr>
          <p:cNvPicPr>
            <a:picLocks noChangeAspect="1"/>
          </p:cNvPicPr>
          <p:nvPr/>
        </p:nvPicPr>
        <p:blipFill>
          <a:blip r:embed="rId4"/>
          <a:stretch>
            <a:fillRect/>
          </a:stretch>
        </p:blipFill>
        <p:spPr>
          <a:xfrm>
            <a:off x="1524000" y="2605429"/>
            <a:ext cx="4084406" cy="3768574"/>
          </a:xfrm>
          <a:prstGeom prst="rect">
            <a:avLst/>
          </a:prstGeom>
        </p:spPr>
      </p:pic>
      <p:sp>
        <p:nvSpPr>
          <p:cNvPr id="11" name="TextBox 10">
            <a:extLst>
              <a:ext uri="{FF2B5EF4-FFF2-40B4-BE49-F238E27FC236}">
                <a16:creationId xmlns:a16="http://schemas.microsoft.com/office/drawing/2014/main" id="{1EE8E71F-2BF6-21CC-8C25-9FC6C28391A7}"/>
              </a:ext>
            </a:extLst>
          </p:cNvPr>
          <p:cNvSpPr txBox="1"/>
          <p:nvPr/>
        </p:nvSpPr>
        <p:spPr>
          <a:xfrm>
            <a:off x="8378454" y="483997"/>
            <a:ext cx="3373179" cy="1200329"/>
          </a:xfrm>
          <a:prstGeom prst="rect">
            <a:avLst/>
          </a:prstGeom>
          <a:noFill/>
        </p:spPr>
        <p:txBody>
          <a:bodyPr wrap="square">
            <a:spAutoFit/>
          </a:bodyPr>
          <a:lstStyle/>
          <a:p>
            <a:pPr algn="l" fontAlgn="base"/>
            <a:r>
              <a:rPr lang="en-US" sz="2400" b="0" i="0" dirty="0">
                <a:solidFill>
                  <a:srgbClr val="000000"/>
                </a:solidFill>
                <a:effectLst/>
                <a:latin typeface="Abadi" panose="020B0604020104020204" pitchFamily="34" charset="0"/>
              </a:rPr>
              <a:t>How might this relate to our spiritual health and needs?</a:t>
            </a:r>
          </a:p>
        </p:txBody>
      </p:sp>
      <p:sp>
        <p:nvSpPr>
          <p:cNvPr id="12" name="TextBox 11">
            <a:extLst>
              <a:ext uri="{FF2B5EF4-FFF2-40B4-BE49-F238E27FC236}">
                <a16:creationId xmlns:a16="http://schemas.microsoft.com/office/drawing/2014/main" id="{A12811EB-B22F-BAE9-AB05-F5FB83D3D7B4}"/>
              </a:ext>
            </a:extLst>
          </p:cNvPr>
          <p:cNvSpPr txBox="1"/>
          <p:nvPr/>
        </p:nvSpPr>
        <p:spPr>
          <a:xfrm>
            <a:off x="6800305" y="6313384"/>
            <a:ext cx="1280439" cy="307777"/>
          </a:xfrm>
          <a:prstGeom prst="rect">
            <a:avLst/>
          </a:prstGeom>
          <a:noFill/>
        </p:spPr>
        <p:txBody>
          <a:bodyPr wrap="square">
            <a:spAutoFit/>
          </a:bodyPr>
          <a:lstStyle/>
          <a:p>
            <a:pPr algn="l" fontAlgn="base"/>
            <a:r>
              <a:rPr lang="en-US" sz="1400" b="0" i="0" dirty="0">
                <a:solidFill>
                  <a:srgbClr val="000000"/>
                </a:solidFill>
                <a:effectLst/>
                <a:latin typeface="Abadi" panose="020B0604020104020204" pitchFamily="34" charset="0"/>
              </a:rPr>
              <a:t>Brylee Neild</a:t>
            </a:r>
          </a:p>
        </p:txBody>
      </p:sp>
      <p:sp>
        <p:nvSpPr>
          <p:cNvPr id="14" name="TextBox 13">
            <a:extLst>
              <a:ext uri="{FF2B5EF4-FFF2-40B4-BE49-F238E27FC236}">
                <a16:creationId xmlns:a16="http://schemas.microsoft.com/office/drawing/2014/main" id="{55283F80-1BF7-FAA0-610F-E9460B6D8877}"/>
              </a:ext>
            </a:extLst>
          </p:cNvPr>
          <p:cNvSpPr txBox="1"/>
          <p:nvPr/>
        </p:nvSpPr>
        <p:spPr>
          <a:xfrm>
            <a:off x="3155470" y="1959098"/>
            <a:ext cx="6097772" cy="646331"/>
          </a:xfrm>
          <a:prstGeom prst="rect">
            <a:avLst/>
          </a:prstGeom>
          <a:noFill/>
        </p:spPr>
        <p:txBody>
          <a:bodyPr wrap="square">
            <a:spAutoFit/>
          </a:bodyPr>
          <a:lstStyle/>
          <a:p>
            <a:pPr algn="ctr"/>
            <a:r>
              <a:rPr lang="en-US" b="0" i="0" dirty="0">
                <a:solidFill>
                  <a:srgbClr val="000000"/>
                </a:solidFill>
                <a:effectLst/>
                <a:latin typeface="Abadi" panose="020B0604020104020204" pitchFamily="34" charset="0"/>
              </a:rPr>
              <a:t>Like caring for a plant, keeping ourselves spiritually healthy requires consistent effort.</a:t>
            </a:r>
            <a:endParaRPr lang="en-US" dirty="0">
              <a:latin typeface="Abadi" panose="020B0604020104020204" pitchFamily="34" charset="0"/>
            </a:endParaRPr>
          </a:p>
        </p:txBody>
      </p:sp>
    </p:spTree>
    <p:extLst>
      <p:ext uri="{BB962C8B-B14F-4D97-AF65-F5344CB8AC3E}">
        <p14:creationId xmlns:p14="http://schemas.microsoft.com/office/powerpoint/2010/main" val="265954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E6C06C-4573-4472-848C-4D3AD7263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4" y="0"/>
            <a:ext cx="12242351"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Vijaya" pitchFamily="34" charset="0"/>
                <a:cs typeface="Vijaya" pitchFamily="34" charset="0"/>
              </a:rPr>
              <a:t>We Believe</a:t>
            </a:r>
          </a:p>
        </p:txBody>
      </p:sp>
      <p:sp>
        <p:nvSpPr>
          <p:cNvPr id="5" name="TextBox 4"/>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5:2</a:t>
            </a:r>
          </a:p>
        </p:txBody>
      </p:sp>
      <p:sp>
        <p:nvSpPr>
          <p:cNvPr id="8" name="TextBox 7"/>
          <p:cNvSpPr txBox="1"/>
          <p:nvPr/>
        </p:nvSpPr>
        <p:spPr>
          <a:xfrm>
            <a:off x="1905000" y="990600"/>
            <a:ext cx="3200400" cy="1938992"/>
          </a:xfrm>
          <a:prstGeom prst="rect">
            <a:avLst/>
          </a:prstGeom>
          <a:noFill/>
        </p:spPr>
        <p:txBody>
          <a:bodyPr wrap="square" rtlCol="0">
            <a:spAutoFit/>
          </a:bodyPr>
          <a:lstStyle/>
          <a:p>
            <a:r>
              <a:rPr lang="en-US" sz="2000" dirty="0">
                <a:solidFill>
                  <a:schemeClr val="bg1"/>
                </a:solidFill>
              </a:rPr>
              <a:t>“One of the true sign of conversion is an intelligent acceptance of the words of the Lord’s anointed.”</a:t>
            </a:r>
          </a:p>
          <a:p>
            <a:r>
              <a:rPr lang="en-US" sz="1600" dirty="0">
                <a:solidFill>
                  <a:schemeClr val="bg1"/>
                </a:solidFill>
              </a:rPr>
              <a:t>JFM and RLM</a:t>
            </a:r>
          </a:p>
          <a:p>
            <a:endParaRPr lang="en-US" sz="2000" dirty="0">
              <a:solidFill>
                <a:schemeClr val="bg1"/>
              </a:solidFill>
            </a:endParaRPr>
          </a:p>
        </p:txBody>
      </p:sp>
      <p:sp>
        <p:nvSpPr>
          <p:cNvPr id="7" name="TextBox 6"/>
          <p:cNvSpPr txBox="1"/>
          <p:nvPr/>
        </p:nvSpPr>
        <p:spPr>
          <a:xfrm>
            <a:off x="4933721" y="4704202"/>
            <a:ext cx="5715000" cy="1323439"/>
          </a:xfrm>
          <a:prstGeom prst="rect">
            <a:avLst/>
          </a:prstGeom>
          <a:noFill/>
        </p:spPr>
        <p:txBody>
          <a:bodyPr wrap="square" rtlCol="0">
            <a:spAutoFit/>
          </a:bodyPr>
          <a:lstStyle/>
          <a:p>
            <a:r>
              <a:rPr lang="en-US" sz="2000" dirty="0">
                <a:solidFill>
                  <a:schemeClr val="bg1"/>
                </a:solidFill>
              </a:rPr>
              <a:t>“Man or woman is not truly converted unless he sees the power of God resting upon the leaders of this Church and it goes down into his heart like fire.” </a:t>
            </a:r>
          </a:p>
          <a:p>
            <a:r>
              <a:rPr lang="en-US" sz="2000" dirty="0">
                <a:solidFill>
                  <a:schemeClr val="bg1"/>
                </a:solidFill>
              </a:rPr>
              <a:t>Harold B. Lee</a:t>
            </a:r>
          </a:p>
        </p:txBody>
      </p:sp>
      <p:pic>
        <p:nvPicPr>
          <p:cNvPr id="9" name="Picture 8" descr="Harold B. Lee.jpg"/>
          <p:cNvPicPr>
            <a:picLocks noChangeAspect="1"/>
          </p:cNvPicPr>
          <p:nvPr/>
        </p:nvPicPr>
        <p:blipFill>
          <a:blip r:embed="rId3" cstate="print"/>
          <a:stretch>
            <a:fillRect/>
          </a:stretch>
        </p:blipFill>
        <p:spPr>
          <a:xfrm>
            <a:off x="10786431" y="5300950"/>
            <a:ext cx="1097280" cy="1383792"/>
          </a:xfrm>
          <a:prstGeom prst="rect">
            <a:avLst/>
          </a:prstGeom>
        </p:spPr>
      </p:pic>
      <p:pic>
        <p:nvPicPr>
          <p:cNvPr id="6" name="Picture 5">
            <a:extLst>
              <a:ext uri="{FF2B5EF4-FFF2-40B4-BE49-F238E27FC236}">
                <a16:creationId xmlns:a16="http://schemas.microsoft.com/office/drawing/2014/main" id="{2BB36FA6-0D7B-408D-8859-8E86323531ED}"/>
              </a:ext>
            </a:extLst>
          </p:cNvPr>
          <p:cNvPicPr>
            <a:picLocks noChangeAspect="1"/>
          </p:cNvPicPr>
          <p:nvPr/>
        </p:nvPicPr>
        <p:blipFill rotWithShape="1">
          <a:blip r:embed="rId4">
            <a:extLst>
              <a:ext uri="{28A0092B-C50C-407E-A947-70E740481C1C}">
                <a14:useLocalDpi xmlns:a14="http://schemas.microsoft.com/office/drawing/2010/main" val="0"/>
              </a:ext>
            </a:extLst>
          </a:blip>
          <a:srcRect t="1763" b="8518"/>
          <a:stretch/>
        </p:blipFill>
        <p:spPr>
          <a:xfrm>
            <a:off x="337908" y="308473"/>
            <a:ext cx="1347673" cy="883117"/>
          </a:xfrm>
          <a:prstGeom prst="rect">
            <a:avLst/>
          </a:prstGeom>
        </p:spPr>
      </p:pic>
      <p:pic>
        <p:nvPicPr>
          <p:cNvPr id="12" name="Picture 11">
            <a:extLst>
              <a:ext uri="{FF2B5EF4-FFF2-40B4-BE49-F238E27FC236}">
                <a16:creationId xmlns:a16="http://schemas.microsoft.com/office/drawing/2014/main" id="{A155E0BB-0598-4648-83C0-E67D59369F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682" y="819150"/>
            <a:ext cx="2706055" cy="3377946"/>
          </a:xfrm>
          <a:prstGeom prst="rect">
            <a:avLst/>
          </a:prstGeom>
        </p:spPr>
      </p:pic>
      <p:pic>
        <p:nvPicPr>
          <p:cNvPr id="14" name="Picture 13">
            <a:extLst>
              <a:ext uri="{FF2B5EF4-FFF2-40B4-BE49-F238E27FC236}">
                <a16:creationId xmlns:a16="http://schemas.microsoft.com/office/drawing/2014/main" id="{BA95E6EE-F4EB-4CF6-8514-92D78BD7B9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749" y="3614243"/>
            <a:ext cx="3731628" cy="2795702"/>
          </a:xfrm>
          <a:prstGeom prst="rect">
            <a:avLst/>
          </a:prstGeom>
        </p:spPr>
      </p:pic>
    </p:spTree>
    <p:extLst>
      <p:ext uri="{BB962C8B-B14F-4D97-AF65-F5344CB8AC3E}">
        <p14:creationId xmlns:p14="http://schemas.microsoft.com/office/powerpoint/2010/main" val="337282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5D3F3D8-63B9-4A61-BCB1-EAA03C22F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4" y="0"/>
            <a:ext cx="12297103"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Vijaya" pitchFamily="34" charset="0"/>
                <a:cs typeface="Vijaya" pitchFamily="34" charset="0"/>
              </a:rPr>
              <a:t>The Heart</a:t>
            </a:r>
          </a:p>
        </p:txBody>
      </p:sp>
      <p:sp>
        <p:nvSpPr>
          <p:cNvPr id="5" name="TextBox 4"/>
          <p:cNvSpPr txBox="1"/>
          <p:nvPr/>
        </p:nvSpPr>
        <p:spPr>
          <a:xfrm>
            <a:off x="135875" y="6550223"/>
            <a:ext cx="9144000" cy="307777"/>
          </a:xfrm>
          <a:prstGeom prst="rect">
            <a:avLst/>
          </a:prstGeom>
          <a:noFill/>
        </p:spPr>
        <p:txBody>
          <a:bodyPr wrap="square" rtlCol="0">
            <a:spAutoFit/>
          </a:bodyPr>
          <a:lstStyle/>
          <a:p>
            <a:r>
              <a:rPr lang="en-US" sz="1400" dirty="0">
                <a:solidFill>
                  <a:schemeClr val="bg1"/>
                </a:solidFill>
              </a:rPr>
              <a:t>Mosiah 5:2   Delbert L. </a:t>
            </a:r>
            <a:r>
              <a:rPr lang="en-US" sz="1400" dirty="0" err="1">
                <a:solidFill>
                  <a:schemeClr val="bg1"/>
                </a:solidFill>
              </a:rPr>
              <a:t>Stapley</a:t>
            </a:r>
            <a:endParaRPr lang="en-US" sz="1400" dirty="0">
              <a:solidFill>
                <a:schemeClr val="bg1"/>
              </a:solidFill>
            </a:endParaRPr>
          </a:p>
        </p:txBody>
      </p:sp>
      <p:sp>
        <p:nvSpPr>
          <p:cNvPr id="8" name="TextBox 7"/>
          <p:cNvSpPr txBox="1"/>
          <p:nvPr/>
        </p:nvSpPr>
        <p:spPr>
          <a:xfrm>
            <a:off x="1064046" y="1664465"/>
            <a:ext cx="2743200" cy="2862322"/>
          </a:xfrm>
          <a:prstGeom prst="rect">
            <a:avLst/>
          </a:prstGeom>
          <a:noFill/>
        </p:spPr>
        <p:txBody>
          <a:bodyPr wrap="square" rtlCol="0">
            <a:spAutoFit/>
          </a:bodyPr>
          <a:lstStyle/>
          <a:p>
            <a:r>
              <a:rPr lang="en-US" sz="2000" dirty="0">
                <a:solidFill>
                  <a:schemeClr val="bg1"/>
                </a:solidFill>
              </a:rPr>
              <a:t>The core of life and strength</a:t>
            </a:r>
          </a:p>
          <a:p>
            <a:endParaRPr lang="en-US" sz="2000" dirty="0">
              <a:solidFill>
                <a:schemeClr val="bg1"/>
              </a:solidFill>
            </a:endParaRPr>
          </a:p>
          <a:p>
            <a:r>
              <a:rPr lang="en-US" sz="2000" dirty="0">
                <a:solidFill>
                  <a:schemeClr val="bg1"/>
                </a:solidFill>
              </a:rPr>
              <a:t>Including:</a:t>
            </a:r>
          </a:p>
          <a:p>
            <a:endParaRPr lang="en-US" sz="2000" dirty="0">
              <a:solidFill>
                <a:schemeClr val="bg1"/>
              </a:solidFill>
            </a:endParaRPr>
          </a:p>
          <a:p>
            <a:r>
              <a:rPr lang="en-US" sz="2000" dirty="0">
                <a:solidFill>
                  <a:schemeClr val="bg1"/>
                </a:solidFill>
              </a:rPr>
              <a:t>The mind, spirit, and soul, and one’s entire emotional nature and understanding. </a:t>
            </a:r>
          </a:p>
        </p:txBody>
      </p:sp>
      <p:sp>
        <p:nvSpPr>
          <p:cNvPr id="9" name="TextBox 8"/>
          <p:cNvSpPr txBox="1"/>
          <p:nvPr/>
        </p:nvSpPr>
        <p:spPr>
          <a:xfrm>
            <a:off x="8006508" y="2883665"/>
            <a:ext cx="3581400" cy="1938992"/>
          </a:xfrm>
          <a:prstGeom prst="rect">
            <a:avLst/>
          </a:prstGeom>
          <a:noFill/>
        </p:spPr>
        <p:txBody>
          <a:bodyPr wrap="square" rtlCol="0">
            <a:spAutoFit/>
          </a:bodyPr>
          <a:lstStyle/>
          <a:p>
            <a:r>
              <a:rPr lang="en-US" sz="2000" dirty="0">
                <a:solidFill>
                  <a:schemeClr val="bg1"/>
                </a:solidFill>
              </a:rPr>
              <a:t>The central source of one’s mental faculties or capacities</a:t>
            </a:r>
          </a:p>
          <a:p>
            <a:endParaRPr lang="en-US" sz="2000" dirty="0">
              <a:solidFill>
                <a:schemeClr val="bg1"/>
              </a:solidFill>
            </a:endParaRPr>
          </a:p>
          <a:p>
            <a:r>
              <a:rPr lang="en-US" sz="2000" dirty="0">
                <a:solidFill>
                  <a:schemeClr val="bg1"/>
                </a:solidFill>
              </a:rPr>
              <a:t>“for as he (man) </a:t>
            </a:r>
            <a:r>
              <a:rPr lang="en-US" sz="2000" dirty="0" err="1">
                <a:solidFill>
                  <a:schemeClr val="bg1"/>
                </a:solidFill>
              </a:rPr>
              <a:t>thinketh</a:t>
            </a:r>
            <a:r>
              <a:rPr lang="en-US" sz="2000" dirty="0">
                <a:solidFill>
                  <a:schemeClr val="bg1"/>
                </a:solidFill>
              </a:rPr>
              <a:t> in his heart, so is he.” </a:t>
            </a:r>
          </a:p>
          <a:p>
            <a:r>
              <a:rPr lang="en-US" sz="2000" dirty="0">
                <a:solidFill>
                  <a:schemeClr val="bg1"/>
                </a:solidFill>
              </a:rPr>
              <a:t>Proverbs 23:7</a:t>
            </a:r>
          </a:p>
        </p:txBody>
      </p:sp>
      <p:sp>
        <p:nvSpPr>
          <p:cNvPr id="10" name="TextBox 9"/>
          <p:cNvSpPr txBox="1"/>
          <p:nvPr/>
        </p:nvSpPr>
        <p:spPr>
          <a:xfrm>
            <a:off x="2590800" y="5334000"/>
            <a:ext cx="3124200" cy="707886"/>
          </a:xfrm>
          <a:prstGeom prst="rect">
            <a:avLst/>
          </a:prstGeom>
          <a:noFill/>
        </p:spPr>
        <p:txBody>
          <a:bodyPr wrap="square" rtlCol="0">
            <a:spAutoFit/>
          </a:bodyPr>
          <a:lstStyle/>
          <a:p>
            <a:r>
              <a:rPr lang="en-US" sz="2000" dirty="0">
                <a:solidFill>
                  <a:schemeClr val="bg1"/>
                </a:solidFill>
              </a:rPr>
              <a:t>The seat of one’s affection, moral life, and character</a:t>
            </a:r>
          </a:p>
        </p:txBody>
      </p:sp>
      <p:sp>
        <p:nvSpPr>
          <p:cNvPr id="11" name="Heart 10"/>
          <p:cNvSpPr/>
          <p:nvPr/>
        </p:nvSpPr>
        <p:spPr>
          <a:xfrm>
            <a:off x="431494" y="1741583"/>
            <a:ext cx="533400" cy="4572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a:off x="7385891" y="3015867"/>
            <a:ext cx="533400" cy="4572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p:cNvSpPr/>
          <p:nvPr/>
        </p:nvSpPr>
        <p:spPr>
          <a:xfrm>
            <a:off x="1981200" y="5486400"/>
            <a:ext cx="533400" cy="4572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a:off x="6629400" y="5715000"/>
            <a:ext cx="533400" cy="4572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239000" y="5638801"/>
            <a:ext cx="3124200" cy="1015663"/>
          </a:xfrm>
          <a:prstGeom prst="rect">
            <a:avLst/>
          </a:prstGeom>
          <a:noFill/>
        </p:spPr>
        <p:txBody>
          <a:bodyPr wrap="square" rtlCol="0">
            <a:spAutoFit/>
          </a:bodyPr>
          <a:lstStyle/>
          <a:p>
            <a:r>
              <a:rPr lang="en-US" sz="2000" dirty="0">
                <a:solidFill>
                  <a:schemeClr val="bg1"/>
                </a:solidFill>
              </a:rPr>
              <a:t>The heart is defined as having spirit, courage, and enthusiasm</a:t>
            </a:r>
          </a:p>
        </p:txBody>
      </p:sp>
      <p:sp>
        <p:nvSpPr>
          <p:cNvPr id="16" name="TextBox 15"/>
          <p:cNvSpPr txBox="1"/>
          <p:nvPr/>
        </p:nvSpPr>
        <p:spPr>
          <a:xfrm>
            <a:off x="5562600" y="990600"/>
            <a:ext cx="5029200" cy="1477328"/>
          </a:xfrm>
          <a:prstGeom prst="rect">
            <a:avLst/>
          </a:prstGeom>
          <a:noFill/>
        </p:spPr>
        <p:txBody>
          <a:bodyPr wrap="square" rtlCol="0">
            <a:spAutoFit/>
          </a:bodyPr>
          <a:lstStyle/>
          <a:p>
            <a:r>
              <a:rPr lang="en-US" dirty="0">
                <a:solidFill>
                  <a:schemeClr val="bg1"/>
                </a:solidFill>
              </a:rPr>
              <a:t>Dictionary definition:</a:t>
            </a:r>
          </a:p>
          <a:p>
            <a:r>
              <a:rPr lang="en-US" dirty="0">
                <a:solidFill>
                  <a:schemeClr val="bg1"/>
                </a:solidFill>
              </a:rPr>
              <a:t>Heart is the enter of total personality with reference to intuition, feeling, or emotion: the center of emotion, in contrast to head as the center of the intellect.</a:t>
            </a:r>
          </a:p>
        </p:txBody>
      </p:sp>
      <p:sp>
        <p:nvSpPr>
          <p:cNvPr id="17" name="Heart 16"/>
          <p:cNvSpPr/>
          <p:nvPr/>
        </p:nvSpPr>
        <p:spPr>
          <a:xfrm>
            <a:off x="4953000" y="1066800"/>
            <a:ext cx="533400" cy="4572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34D5C28-2B43-40CD-8C69-031CE802A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206" y="125201"/>
            <a:ext cx="952923" cy="1295975"/>
          </a:xfrm>
          <a:prstGeom prst="rect">
            <a:avLst/>
          </a:prstGeom>
        </p:spPr>
      </p:pic>
      <p:pic>
        <p:nvPicPr>
          <p:cNvPr id="20" name="Picture 19">
            <a:extLst>
              <a:ext uri="{FF2B5EF4-FFF2-40B4-BE49-F238E27FC236}">
                <a16:creationId xmlns:a16="http://schemas.microsoft.com/office/drawing/2014/main" id="{A0809641-5E02-4FAB-A2C6-01FD757225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4731" y="2663571"/>
            <a:ext cx="2152650" cy="2152650"/>
          </a:xfrm>
          <a:prstGeom prst="rect">
            <a:avLst/>
          </a:prstGeom>
        </p:spPr>
      </p:pic>
    </p:spTree>
    <p:extLst>
      <p:ext uri="{BB962C8B-B14F-4D97-AF65-F5344CB8AC3E}">
        <p14:creationId xmlns:p14="http://schemas.microsoft.com/office/powerpoint/2010/main" val="9798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P spid="14" grpId="0" animBg="1"/>
      <p:bldP spid="15" grpId="0"/>
      <p:bldP spid="16" grpId="0"/>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25E28F-E80C-435D-8D5F-EF593082F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14" y="0"/>
            <a:ext cx="12307614" cy="6858000"/>
          </a:xfrm>
          <a:prstGeom prst="rect">
            <a:avLst/>
          </a:prstGeom>
        </p:spPr>
      </p:pic>
      <p:sp>
        <p:nvSpPr>
          <p:cNvPr id="2" name="TextBox 1"/>
          <p:cNvSpPr txBox="1"/>
          <p:nvPr/>
        </p:nvSpPr>
        <p:spPr>
          <a:xfrm>
            <a:off x="283464" y="844296"/>
            <a:ext cx="10421112" cy="1938992"/>
          </a:xfrm>
          <a:prstGeom prst="rect">
            <a:avLst/>
          </a:prstGeom>
          <a:noFill/>
        </p:spPr>
        <p:txBody>
          <a:bodyPr wrap="square" rtlCol="0">
            <a:spAutoFit/>
          </a:bodyPr>
          <a:lstStyle/>
          <a:p>
            <a:pPr fontAlgn="base"/>
            <a:r>
              <a:rPr lang="en-US" sz="2400" dirty="0">
                <a:solidFill>
                  <a:srgbClr val="FFFF00"/>
                </a:solidFill>
              </a:rPr>
              <a:t>Have you ever felt that you needed to change spiritually?</a:t>
            </a:r>
          </a:p>
          <a:p>
            <a:pPr fontAlgn="base"/>
            <a:endParaRPr lang="en-US" sz="2400" dirty="0">
              <a:solidFill>
                <a:srgbClr val="FFFF00"/>
              </a:solidFill>
            </a:endParaRPr>
          </a:p>
          <a:p>
            <a:pPr fontAlgn="base"/>
            <a:r>
              <a:rPr lang="en-US" sz="2400" dirty="0">
                <a:solidFill>
                  <a:srgbClr val="FFFF00"/>
                </a:solidFill>
              </a:rPr>
              <a:t>What did you do about it?</a:t>
            </a:r>
          </a:p>
          <a:p>
            <a:pPr fontAlgn="base"/>
            <a:endParaRPr lang="en-US" sz="2400" dirty="0">
              <a:solidFill>
                <a:srgbClr val="FFFF00"/>
              </a:solidFill>
            </a:endParaRPr>
          </a:p>
          <a:p>
            <a:pPr fontAlgn="base"/>
            <a:r>
              <a:rPr lang="en-US" sz="2400" dirty="0">
                <a:solidFill>
                  <a:srgbClr val="FFFF00"/>
                </a:solidFill>
              </a:rPr>
              <a:t>If you have experienced a change, have you maintained that change to this day?</a:t>
            </a:r>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Vijaya" pitchFamily="34" charset="0"/>
                <a:cs typeface="Vijaya" pitchFamily="34" charset="0"/>
              </a:rPr>
              <a:t>Inward Change</a:t>
            </a:r>
          </a:p>
        </p:txBody>
      </p:sp>
      <p:sp>
        <p:nvSpPr>
          <p:cNvPr id="5" name="TextBox 4"/>
          <p:cNvSpPr txBox="1"/>
          <p:nvPr/>
        </p:nvSpPr>
        <p:spPr>
          <a:xfrm>
            <a:off x="102824" y="6550223"/>
            <a:ext cx="9144000" cy="307777"/>
          </a:xfrm>
          <a:prstGeom prst="rect">
            <a:avLst/>
          </a:prstGeom>
          <a:noFill/>
        </p:spPr>
        <p:txBody>
          <a:bodyPr wrap="square" rtlCol="0">
            <a:spAutoFit/>
          </a:bodyPr>
          <a:lstStyle/>
          <a:p>
            <a:r>
              <a:rPr lang="en-US" sz="1400" dirty="0">
                <a:solidFill>
                  <a:schemeClr val="bg1"/>
                </a:solidFill>
              </a:rPr>
              <a:t>Mosiah 5:1-4</a:t>
            </a:r>
          </a:p>
        </p:txBody>
      </p:sp>
      <p:sp>
        <p:nvSpPr>
          <p:cNvPr id="8" name="TextBox 7"/>
          <p:cNvSpPr txBox="1"/>
          <p:nvPr/>
        </p:nvSpPr>
        <p:spPr>
          <a:xfrm>
            <a:off x="4392168" y="3176017"/>
            <a:ext cx="5791200" cy="2246769"/>
          </a:xfrm>
          <a:prstGeom prst="rect">
            <a:avLst/>
          </a:prstGeom>
          <a:noFill/>
        </p:spPr>
        <p:txBody>
          <a:bodyPr wrap="square" rtlCol="0">
            <a:spAutoFit/>
          </a:bodyPr>
          <a:lstStyle/>
          <a:p>
            <a:r>
              <a:rPr lang="en-US" sz="2000" dirty="0">
                <a:solidFill>
                  <a:schemeClr val="bg1"/>
                </a:solidFill>
              </a:rPr>
              <a:t>“The essence of the gospel of Jesus Christ entails a fundamental and permanent change in our very nature made possible through our reliance upon ‘the merits, and mercy, and grace of the Holy Messiah’ (2 Nephi 2:8). </a:t>
            </a:r>
            <a:r>
              <a:rPr lang="en-US" sz="2000" dirty="0">
                <a:solidFill>
                  <a:srgbClr val="FFFF00"/>
                </a:solidFill>
              </a:rPr>
              <a:t>As we choose to follow the Master, we choose to be changed</a:t>
            </a:r>
            <a:r>
              <a:rPr lang="en-US" sz="2000" dirty="0">
                <a:solidFill>
                  <a:schemeClr val="bg1"/>
                </a:solidFill>
              </a:rPr>
              <a:t>—to be spiritually reborn”</a:t>
            </a:r>
          </a:p>
          <a:p>
            <a:r>
              <a:rPr lang="en-US" sz="2000" dirty="0">
                <a:solidFill>
                  <a:schemeClr val="bg1"/>
                </a:solidFill>
              </a:rPr>
              <a:t>David A. </a:t>
            </a:r>
            <a:r>
              <a:rPr lang="en-US" sz="2000" dirty="0" err="1">
                <a:solidFill>
                  <a:schemeClr val="bg1"/>
                </a:solidFill>
              </a:rPr>
              <a:t>Bednar</a:t>
            </a:r>
            <a:endParaRPr lang="en-US" sz="2000" dirty="0">
              <a:solidFill>
                <a:schemeClr val="bg1"/>
              </a:solidFill>
            </a:endParaRPr>
          </a:p>
        </p:txBody>
      </p:sp>
      <p:pic>
        <p:nvPicPr>
          <p:cNvPr id="7" name="Picture 6" descr="david a bednar.jpg"/>
          <p:cNvPicPr>
            <a:picLocks noChangeAspect="1"/>
          </p:cNvPicPr>
          <p:nvPr/>
        </p:nvPicPr>
        <p:blipFill>
          <a:blip r:embed="rId3" cstate="print"/>
          <a:stretch>
            <a:fillRect/>
          </a:stretch>
        </p:blipFill>
        <p:spPr>
          <a:xfrm>
            <a:off x="6345937" y="5081017"/>
            <a:ext cx="809625" cy="1018043"/>
          </a:xfrm>
          <a:prstGeom prst="rect">
            <a:avLst/>
          </a:prstGeom>
        </p:spPr>
      </p:pic>
      <p:pic>
        <p:nvPicPr>
          <p:cNvPr id="10" name="Picture 9">
            <a:extLst>
              <a:ext uri="{FF2B5EF4-FFF2-40B4-BE49-F238E27FC236}">
                <a16:creationId xmlns:a16="http://schemas.microsoft.com/office/drawing/2014/main" id="{677D2386-81AA-4776-829B-5D16D9D93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00" y="3033522"/>
            <a:ext cx="3762375" cy="2857500"/>
          </a:xfrm>
          <a:prstGeom prst="rect">
            <a:avLst/>
          </a:prstGeom>
        </p:spPr>
      </p:pic>
      <p:sp>
        <p:nvSpPr>
          <p:cNvPr id="11" name="Rectangle 10">
            <a:extLst>
              <a:ext uri="{FF2B5EF4-FFF2-40B4-BE49-F238E27FC236}">
                <a16:creationId xmlns:a16="http://schemas.microsoft.com/office/drawing/2014/main" id="{73877EF7-F3A7-4D82-B5E1-B1D66E7682F1}"/>
              </a:ext>
            </a:extLst>
          </p:cNvPr>
          <p:cNvSpPr/>
          <p:nvPr/>
        </p:nvSpPr>
        <p:spPr>
          <a:xfrm>
            <a:off x="7863840" y="5472791"/>
            <a:ext cx="3968496" cy="1200329"/>
          </a:xfrm>
          <a:prstGeom prst="rect">
            <a:avLst/>
          </a:prstGeom>
        </p:spPr>
        <p:txBody>
          <a:bodyPr wrap="square">
            <a:spAutoFit/>
          </a:bodyPr>
          <a:lstStyle/>
          <a:p>
            <a:pPr algn="ctr"/>
            <a:r>
              <a:rPr lang="en-US" b="0" i="0" dirty="0">
                <a:solidFill>
                  <a:schemeClr val="bg1"/>
                </a:solidFill>
                <a:effectLst>
                  <a:glow rad="101600">
                    <a:schemeClr val="accent3">
                      <a:satMod val="175000"/>
                      <a:alpha val="40000"/>
                    </a:schemeClr>
                  </a:glow>
                </a:effectLst>
              </a:rPr>
              <a:t> </a:t>
            </a:r>
            <a:r>
              <a:rPr lang="en-US" b="1" i="0" dirty="0">
                <a:solidFill>
                  <a:schemeClr val="bg1"/>
                </a:solidFill>
                <a:effectLst>
                  <a:glow rad="101600">
                    <a:schemeClr val="accent3">
                      <a:satMod val="175000"/>
                      <a:alpha val="40000"/>
                    </a:schemeClr>
                  </a:glow>
                </a:effectLst>
              </a:rPr>
              <a:t>As our hearts are changed through the Spirit of the Lord, we lose the desire to do evil and gain the desire to do good continually</a:t>
            </a:r>
            <a:endParaRPr lang="en-US" dirty="0">
              <a:solidFill>
                <a:schemeClr val="bg1"/>
              </a:solidFill>
              <a:effectLst>
                <a:glow rad="101600">
                  <a:schemeClr val="accent3">
                    <a:satMod val="175000"/>
                    <a:alpha val="40000"/>
                  </a:schemeClr>
                </a:glow>
              </a:effectLst>
            </a:endParaRPr>
          </a:p>
        </p:txBody>
      </p:sp>
      <p:sp>
        <p:nvSpPr>
          <p:cNvPr id="13" name="Heart 12">
            <a:extLst>
              <a:ext uri="{FF2B5EF4-FFF2-40B4-BE49-F238E27FC236}">
                <a16:creationId xmlns:a16="http://schemas.microsoft.com/office/drawing/2014/main" id="{1BC6091C-6685-4634-BB3C-36C6D3E39D76}"/>
              </a:ext>
            </a:extLst>
          </p:cNvPr>
          <p:cNvSpPr/>
          <p:nvPr/>
        </p:nvSpPr>
        <p:spPr>
          <a:xfrm>
            <a:off x="10489323" y="4797656"/>
            <a:ext cx="763873" cy="654748"/>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8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25E28F-E80C-435D-8D5F-EF593082F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4" y="0"/>
            <a:ext cx="12286593" cy="6858000"/>
          </a:xfrm>
          <a:prstGeom prst="rect">
            <a:avLst/>
          </a:prstGeom>
        </p:spPr>
      </p:pic>
      <p:sp>
        <p:nvSpPr>
          <p:cNvPr id="5" name="TextBox 4"/>
          <p:cNvSpPr txBox="1"/>
          <p:nvPr/>
        </p:nvSpPr>
        <p:spPr>
          <a:xfrm>
            <a:off x="102824" y="6550223"/>
            <a:ext cx="9144000" cy="307777"/>
          </a:xfrm>
          <a:prstGeom prst="rect">
            <a:avLst/>
          </a:prstGeom>
          <a:noFill/>
        </p:spPr>
        <p:txBody>
          <a:bodyPr wrap="square" rtlCol="0">
            <a:spAutoFit/>
          </a:bodyPr>
          <a:lstStyle/>
          <a:p>
            <a:r>
              <a:rPr lang="en-US" sz="1400" dirty="0">
                <a:solidFill>
                  <a:schemeClr val="bg1"/>
                </a:solidFill>
              </a:rPr>
              <a:t>Mosiah 5:1-4</a:t>
            </a:r>
          </a:p>
        </p:txBody>
      </p:sp>
      <p:sp>
        <p:nvSpPr>
          <p:cNvPr id="8" name="TextBox 7"/>
          <p:cNvSpPr txBox="1"/>
          <p:nvPr/>
        </p:nvSpPr>
        <p:spPr>
          <a:xfrm>
            <a:off x="4392168" y="3176017"/>
            <a:ext cx="5791200" cy="2585323"/>
          </a:xfrm>
          <a:prstGeom prst="rect">
            <a:avLst/>
          </a:prstGeom>
          <a:noFill/>
        </p:spPr>
        <p:txBody>
          <a:bodyPr wrap="square" rtlCol="0">
            <a:spAutoFit/>
          </a:bodyPr>
          <a:lstStyle/>
          <a:p>
            <a:pPr fontAlgn="base"/>
            <a:r>
              <a:rPr lang="en-US" dirty="0">
                <a:solidFill>
                  <a:schemeClr val="bg1"/>
                </a:solidFill>
              </a:rPr>
              <a:t>“Becoming Christlike is a lifetime pursuit and very often involves growth and change that is slow, almost imperceptible. …</a:t>
            </a:r>
          </a:p>
          <a:p>
            <a:pPr fontAlgn="base"/>
            <a:endParaRPr lang="en-US" dirty="0">
              <a:solidFill>
                <a:schemeClr val="bg1"/>
              </a:solidFill>
            </a:endParaRPr>
          </a:p>
          <a:p>
            <a:pPr fontAlgn="base"/>
            <a:r>
              <a:rPr lang="en-US" dirty="0">
                <a:solidFill>
                  <a:schemeClr val="bg1"/>
                </a:solidFill>
              </a:rPr>
              <a:t>“… True repentance involves a change of heart and not just a change of behavior. … Most repentance does not involve sensational or dramatic changes, but rather is a step-by-step, steady, and consistent movement toward godliness.” Ezra Taft Benson</a:t>
            </a:r>
          </a:p>
        </p:txBody>
      </p:sp>
      <p:sp>
        <p:nvSpPr>
          <p:cNvPr id="3" name="Heart 2">
            <a:extLst>
              <a:ext uri="{FF2B5EF4-FFF2-40B4-BE49-F238E27FC236}">
                <a16:creationId xmlns:a16="http://schemas.microsoft.com/office/drawing/2014/main" id="{C4BAB5C2-8FC6-4A8A-AA20-D9F0C84C00AA}"/>
              </a:ext>
            </a:extLst>
          </p:cNvPr>
          <p:cNvSpPr/>
          <p:nvPr/>
        </p:nvSpPr>
        <p:spPr>
          <a:xfrm>
            <a:off x="283464" y="777240"/>
            <a:ext cx="4325112" cy="266090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877EF7-F3A7-4D82-B5E1-B1D66E7682F1}"/>
              </a:ext>
            </a:extLst>
          </p:cNvPr>
          <p:cNvSpPr/>
          <p:nvPr/>
        </p:nvSpPr>
        <p:spPr>
          <a:xfrm>
            <a:off x="448056" y="1467719"/>
            <a:ext cx="3968496" cy="1200329"/>
          </a:xfrm>
          <a:prstGeom prst="rect">
            <a:avLst/>
          </a:prstGeom>
        </p:spPr>
        <p:txBody>
          <a:bodyPr wrap="square">
            <a:spAutoFit/>
          </a:bodyPr>
          <a:lstStyle/>
          <a:p>
            <a:pPr algn="ctr"/>
            <a:r>
              <a:rPr lang="en-US" b="0" i="0" dirty="0">
                <a:solidFill>
                  <a:schemeClr val="bg1"/>
                </a:solidFill>
                <a:effectLst>
                  <a:glow rad="101600">
                    <a:schemeClr val="accent3">
                      <a:satMod val="175000"/>
                      <a:alpha val="40000"/>
                    </a:schemeClr>
                  </a:glow>
                </a:effectLst>
              </a:rPr>
              <a:t> </a:t>
            </a:r>
            <a:r>
              <a:rPr lang="en-US" b="1" i="0" dirty="0">
                <a:solidFill>
                  <a:schemeClr val="bg1"/>
                </a:solidFill>
                <a:effectLst>
                  <a:glow rad="101600">
                    <a:schemeClr val="accent3">
                      <a:satMod val="175000"/>
                      <a:alpha val="40000"/>
                    </a:schemeClr>
                  </a:glow>
                </a:effectLst>
              </a:rPr>
              <a:t>As our hearts are changed through the Spirit of the Lord, we lose the desire to do evil and gain the desire to do good continually</a:t>
            </a:r>
            <a:endParaRPr lang="en-US" dirty="0">
              <a:solidFill>
                <a:schemeClr val="bg1"/>
              </a:solidFill>
              <a:effectLst>
                <a:glow rad="101600">
                  <a:schemeClr val="accent3">
                    <a:satMod val="175000"/>
                    <a:alpha val="40000"/>
                  </a:schemeClr>
                </a:glow>
              </a:effectLst>
            </a:endParaRPr>
          </a:p>
        </p:txBody>
      </p:sp>
      <p:pic>
        <p:nvPicPr>
          <p:cNvPr id="12" name="Picture 11">
            <a:extLst>
              <a:ext uri="{FF2B5EF4-FFF2-40B4-BE49-F238E27FC236}">
                <a16:creationId xmlns:a16="http://schemas.microsoft.com/office/drawing/2014/main" id="{DAADEC5C-55F4-4BF4-BEE0-C85E30C5B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1146" y="4895088"/>
            <a:ext cx="1083654" cy="1533144"/>
          </a:xfrm>
          <a:prstGeom prst="rect">
            <a:avLst/>
          </a:prstGeom>
        </p:spPr>
      </p:pic>
      <p:pic>
        <p:nvPicPr>
          <p:cNvPr id="14" name="Picture 13">
            <a:extLst>
              <a:ext uri="{FF2B5EF4-FFF2-40B4-BE49-F238E27FC236}">
                <a16:creationId xmlns:a16="http://schemas.microsoft.com/office/drawing/2014/main" id="{51AD29EE-EC9E-4B8E-ABA5-42FF5D319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8856" y="407099"/>
            <a:ext cx="3887914" cy="2580712"/>
          </a:xfrm>
          <a:prstGeom prst="rect">
            <a:avLst/>
          </a:prstGeom>
        </p:spPr>
      </p:pic>
    </p:spTree>
    <p:extLst>
      <p:ext uri="{BB962C8B-B14F-4D97-AF65-F5344CB8AC3E}">
        <p14:creationId xmlns:p14="http://schemas.microsoft.com/office/powerpoint/2010/main" val="227172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040C53-517E-4DBD-B39C-EF5981704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4" y="0"/>
            <a:ext cx="12297103"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Vijaya" pitchFamily="34" charset="0"/>
                <a:cs typeface="Vijaya" pitchFamily="34" charset="0"/>
              </a:rPr>
              <a:t>The Power of the Holy Spirit Within</a:t>
            </a:r>
          </a:p>
        </p:txBody>
      </p:sp>
      <p:sp>
        <p:nvSpPr>
          <p:cNvPr id="5" name="TextBox 4"/>
          <p:cNvSpPr txBox="1"/>
          <p:nvPr/>
        </p:nvSpPr>
        <p:spPr>
          <a:xfrm>
            <a:off x="157909" y="6550223"/>
            <a:ext cx="9144000" cy="307777"/>
          </a:xfrm>
          <a:prstGeom prst="rect">
            <a:avLst/>
          </a:prstGeom>
          <a:noFill/>
        </p:spPr>
        <p:txBody>
          <a:bodyPr wrap="square" rtlCol="0">
            <a:spAutoFit/>
          </a:bodyPr>
          <a:lstStyle/>
          <a:p>
            <a:r>
              <a:rPr lang="en-US" sz="1400" dirty="0">
                <a:solidFill>
                  <a:schemeClr val="bg1"/>
                </a:solidFill>
              </a:rPr>
              <a:t>Mosiah 5:2</a:t>
            </a:r>
          </a:p>
        </p:txBody>
      </p:sp>
      <p:sp>
        <p:nvSpPr>
          <p:cNvPr id="8" name="TextBox 7"/>
          <p:cNvSpPr txBox="1"/>
          <p:nvPr/>
        </p:nvSpPr>
        <p:spPr>
          <a:xfrm>
            <a:off x="1079653" y="1219201"/>
            <a:ext cx="8978747" cy="4401205"/>
          </a:xfrm>
          <a:prstGeom prst="rect">
            <a:avLst/>
          </a:prstGeom>
          <a:noFill/>
        </p:spPr>
        <p:txBody>
          <a:bodyPr wrap="square" rtlCol="0">
            <a:spAutoFit/>
          </a:bodyPr>
          <a:lstStyle/>
          <a:p>
            <a:r>
              <a:rPr lang="en-US" sz="2000" dirty="0">
                <a:solidFill>
                  <a:schemeClr val="bg1"/>
                </a:solidFill>
              </a:rPr>
              <a:t>“What a glorious condition was this! A condition in which the Lord God Omnipotent, by the power of His Spirit, had wrought a mighty change in the hearts of that people, that they no longer had any desire to do evil, but were filled only with a fervent desire to do that which was good.”</a:t>
            </a:r>
          </a:p>
          <a:p>
            <a:endParaRPr lang="en-US" sz="2000" dirty="0">
              <a:solidFill>
                <a:schemeClr val="bg1"/>
              </a:solidFill>
            </a:endParaRPr>
          </a:p>
          <a:p>
            <a:r>
              <a:rPr lang="en-US" sz="2000" dirty="0">
                <a:solidFill>
                  <a:schemeClr val="bg1"/>
                </a:solidFill>
              </a:rPr>
              <a:t>…the influence and power of the Holy Spirit…the feeling that came upon me was that of pure peace, of love and of light…</a:t>
            </a:r>
          </a:p>
          <a:p>
            <a:endParaRPr lang="en-US" sz="2000" dirty="0">
              <a:solidFill>
                <a:schemeClr val="bg1"/>
              </a:solidFill>
            </a:endParaRPr>
          </a:p>
          <a:p>
            <a:r>
              <a:rPr lang="en-US" sz="2000" dirty="0">
                <a:solidFill>
                  <a:schemeClr val="bg1"/>
                </a:solidFill>
              </a:rPr>
              <a:t>…I felt as though I wanted to do good everywhere to everybody and to everything.</a:t>
            </a:r>
          </a:p>
          <a:p>
            <a:endParaRPr lang="en-US" sz="2000" dirty="0">
              <a:solidFill>
                <a:schemeClr val="bg1"/>
              </a:solidFill>
            </a:endParaRPr>
          </a:p>
          <a:p>
            <a:r>
              <a:rPr lang="en-US" sz="2000" dirty="0">
                <a:solidFill>
                  <a:schemeClr val="bg1"/>
                </a:solidFill>
              </a:rPr>
              <a:t>…I felt a newness of life, a newness of desire to do that which was right.</a:t>
            </a:r>
          </a:p>
          <a:p>
            <a:endParaRPr lang="en-US" sz="2000" dirty="0">
              <a:solidFill>
                <a:schemeClr val="bg1"/>
              </a:solidFill>
            </a:endParaRPr>
          </a:p>
          <a:p>
            <a:r>
              <a:rPr lang="en-US" sz="2000" dirty="0">
                <a:solidFill>
                  <a:schemeClr val="bg1"/>
                </a:solidFill>
              </a:rPr>
              <a:t>There was not one particle of desire for evil left in my soul.” </a:t>
            </a:r>
          </a:p>
          <a:p>
            <a:r>
              <a:rPr lang="en-US" sz="2000" dirty="0">
                <a:solidFill>
                  <a:schemeClr val="bg1"/>
                </a:solidFill>
              </a:rPr>
              <a:t>Joseph F. Smith--Speaking of his baptism</a:t>
            </a:r>
          </a:p>
        </p:txBody>
      </p:sp>
      <p:pic>
        <p:nvPicPr>
          <p:cNvPr id="1026" name="Picture 2" descr="http://upload.wikimedia.org/wikipedia/commons/f/f8/JFS_First_Presidency_1905_large.jpg"/>
          <p:cNvPicPr>
            <a:picLocks noChangeAspect="1" noChangeArrowheads="1"/>
          </p:cNvPicPr>
          <p:nvPr/>
        </p:nvPicPr>
        <p:blipFill>
          <a:blip r:embed="rId3" cstate="print"/>
          <a:srcRect/>
          <a:stretch>
            <a:fillRect/>
          </a:stretch>
        </p:blipFill>
        <p:spPr bwMode="auto">
          <a:xfrm>
            <a:off x="8610600" y="4724401"/>
            <a:ext cx="1462636" cy="1967593"/>
          </a:xfrm>
          <a:prstGeom prst="rect">
            <a:avLst/>
          </a:prstGeom>
          <a:noFill/>
        </p:spPr>
      </p:pic>
    </p:spTree>
    <p:extLst>
      <p:ext uri="{BB962C8B-B14F-4D97-AF65-F5344CB8AC3E}">
        <p14:creationId xmlns:p14="http://schemas.microsoft.com/office/powerpoint/2010/main" val="189685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7DCAA8-9CB8-438A-B0F8-C9BD8749D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3" y="0"/>
            <a:ext cx="1227135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Vijaya" pitchFamily="34" charset="0"/>
                <a:cs typeface="Vijaya" pitchFamily="34" charset="0"/>
              </a:rPr>
              <a:t>Disposition</a:t>
            </a:r>
          </a:p>
        </p:txBody>
      </p:sp>
      <p:sp>
        <p:nvSpPr>
          <p:cNvPr id="5" name="TextBox 4"/>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5:2</a:t>
            </a:r>
          </a:p>
        </p:txBody>
      </p:sp>
      <p:sp>
        <p:nvSpPr>
          <p:cNvPr id="8" name="TextBox 7"/>
          <p:cNvSpPr txBox="1"/>
          <p:nvPr/>
        </p:nvSpPr>
        <p:spPr>
          <a:xfrm>
            <a:off x="6140985" y="2302525"/>
            <a:ext cx="3810000" cy="707886"/>
          </a:xfrm>
          <a:prstGeom prst="rect">
            <a:avLst/>
          </a:prstGeom>
          <a:noFill/>
        </p:spPr>
        <p:txBody>
          <a:bodyPr wrap="square" rtlCol="0">
            <a:spAutoFit/>
          </a:bodyPr>
          <a:lstStyle/>
          <a:p>
            <a:r>
              <a:rPr lang="en-US" sz="2000" dirty="0">
                <a:solidFill>
                  <a:schemeClr val="bg1"/>
                </a:solidFill>
              </a:rPr>
              <a:t>King Benjamin’s people did not have the desire to do evil anymore</a:t>
            </a:r>
          </a:p>
        </p:txBody>
      </p:sp>
      <p:sp>
        <p:nvSpPr>
          <p:cNvPr id="7" name="TextBox 6"/>
          <p:cNvSpPr txBox="1"/>
          <p:nvPr/>
        </p:nvSpPr>
        <p:spPr>
          <a:xfrm>
            <a:off x="2338184" y="806141"/>
            <a:ext cx="7924800" cy="954107"/>
          </a:xfrm>
          <a:prstGeom prst="rect">
            <a:avLst/>
          </a:prstGeom>
          <a:noFill/>
        </p:spPr>
        <p:txBody>
          <a:bodyPr wrap="square" rtlCol="0">
            <a:spAutoFit/>
          </a:bodyPr>
          <a:lstStyle/>
          <a:p>
            <a:pPr algn="ctr"/>
            <a:r>
              <a:rPr lang="en-US" sz="2800" dirty="0">
                <a:solidFill>
                  <a:srgbClr val="FFFF00"/>
                </a:solidFill>
              </a:rPr>
              <a:t>An individual’s nature—his or her desires and temperament.</a:t>
            </a:r>
          </a:p>
        </p:txBody>
      </p:sp>
      <p:sp>
        <p:nvSpPr>
          <p:cNvPr id="9" name="TextBox 8"/>
          <p:cNvSpPr txBox="1"/>
          <p:nvPr/>
        </p:nvSpPr>
        <p:spPr>
          <a:xfrm>
            <a:off x="663388" y="3392425"/>
            <a:ext cx="4847396" cy="1938992"/>
          </a:xfrm>
          <a:prstGeom prst="rect">
            <a:avLst/>
          </a:prstGeom>
          <a:noFill/>
        </p:spPr>
        <p:txBody>
          <a:bodyPr wrap="square" rtlCol="0">
            <a:spAutoFit/>
          </a:bodyPr>
          <a:lstStyle/>
          <a:p>
            <a:r>
              <a:rPr lang="en-US" sz="2000" dirty="0">
                <a:solidFill>
                  <a:schemeClr val="bg1"/>
                </a:solidFill>
              </a:rPr>
              <a:t>Nephi’s Cry:</a:t>
            </a:r>
          </a:p>
          <a:p>
            <a:r>
              <a:rPr lang="en-US" sz="2000" dirty="0">
                <a:solidFill>
                  <a:schemeClr val="bg1"/>
                </a:solidFill>
              </a:rPr>
              <a:t>“O Lord, wilt thou redeem my soul? Wilt thou deliver me out of the hands of mine enemies? Wilt thou make me that I may shake at the appearance of sin?”</a:t>
            </a:r>
          </a:p>
          <a:p>
            <a:r>
              <a:rPr lang="en-US" sz="2000" dirty="0">
                <a:solidFill>
                  <a:schemeClr val="bg1"/>
                </a:solidFill>
              </a:rPr>
              <a:t>2 Nephi 4:31</a:t>
            </a:r>
          </a:p>
        </p:txBody>
      </p:sp>
      <p:pic>
        <p:nvPicPr>
          <p:cNvPr id="3" name="Picture 2">
            <a:extLst>
              <a:ext uri="{FF2B5EF4-FFF2-40B4-BE49-F238E27FC236}">
                <a16:creationId xmlns:a16="http://schemas.microsoft.com/office/drawing/2014/main" id="{BD715640-3E0B-2301-DB14-FAF5B94EFE44}"/>
              </a:ext>
            </a:extLst>
          </p:cNvPr>
          <p:cNvPicPr>
            <a:picLocks noChangeAspect="1"/>
          </p:cNvPicPr>
          <p:nvPr/>
        </p:nvPicPr>
        <p:blipFill>
          <a:blip r:embed="rId3"/>
          <a:stretch>
            <a:fillRect/>
          </a:stretch>
        </p:blipFill>
        <p:spPr>
          <a:xfrm>
            <a:off x="5764305" y="3165378"/>
            <a:ext cx="4318751" cy="3011303"/>
          </a:xfrm>
          <a:prstGeom prst="rect">
            <a:avLst/>
          </a:prstGeom>
        </p:spPr>
      </p:pic>
    </p:spTree>
    <p:extLst>
      <p:ext uri="{BB962C8B-B14F-4D97-AF65-F5344CB8AC3E}">
        <p14:creationId xmlns:p14="http://schemas.microsoft.com/office/powerpoint/2010/main" val="15396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D3D9A53-2609-4E53-8C39-8F5A3D02B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4" y="0"/>
            <a:ext cx="12297103"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What Brings About a Change of Heart?</a:t>
            </a:r>
          </a:p>
        </p:txBody>
      </p:sp>
      <p:sp>
        <p:nvSpPr>
          <p:cNvPr id="5" name="TextBox 4"/>
          <p:cNvSpPr txBox="1"/>
          <p:nvPr/>
        </p:nvSpPr>
        <p:spPr>
          <a:xfrm>
            <a:off x="161544" y="6467928"/>
            <a:ext cx="9144000" cy="307777"/>
          </a:xfrm>
          <a:prstGeom prst="rect">
            <a:avLst/>
          </a:prstGeom>
          <a:noFill/>
        </p:spPr>
        <p:txBody>
          <a:bodyPr wrap="square" rtlCol="0">
            <a:spAutoFit/>
          </a:bodyPr>
          <a:lstStyle/>
          <a:p>
            <a:r>
              <a:rPr lang="en-US" sz="1400" dirty="0">
                <a:solidFill>
                  <a:schemeClr val="bg1"/>
                </a:solidFill>
              </a:rPr>
              <a:t>Mosiah 5:2</a:t>
            </a:r>
          </a:p>
        </p:txBody>
      </p:sp>
      <p:sp>
        <p:nvSpPr>
          <p:cNvPr id="7" name="TextBox 6"/>
          <p:cNvSpPr txBox="1"/>
          <p:nvPr/>
        </p:nvSpPr>
        <p:spPr>
          <a:xfrm>
            <a:off x="1524000" y="762000"/>
            <a:ext cx="6660776" cy="1138773"/>
          </a:xfrm>
          <a:prstGeom prst="rect">
            <a:avLst/>
          </a:prstGeom>
          <a:noFill/>
        </p:spPr>
        <p:txBody>
          <a:bodyPr wrap="square" rtlCol="0">
            <a:spAutoFit/>
          </a:bodyPr>
          <a:lstStyle/>
          <a:p>
            <a:pPr fontAlgn="base"/>
            <a:r>
              <a:rPr lang="en-US" dirty="0">
                <a:solidFill>
                  <a:schemeClr val="bg1"/>
                </a:solidFill>
              </a:rPr>
              <a:t>A change of heart is more than just a change of behavior. </a:t>
            </a:r>
          </a:p>
          <a:p>
            <a:pPr fontAlgn="base"/>
            <a:endParaRPr lang="en-US" sz="1400" dirty="0">
              <a:solidFill>
                <a:schemeClr val="bg1"/>
              </a:solidFill>
            </a:endParaRPr>
          </a:p>
          <a:p>
            <a:pPr fontAlgn="base"/>
            <a:r>
              <a:rPr lang="en-US" dirty="0">
                <a:solidFill>
                  <a:schemeClr val="bg1"/>
                </a:solidFill>
              </a:rPr>
              <a:t>When we experience a change of heart, we become new people, changed through the power of the Savior’s Atonement. </a:t>
            </a:r>
            <a:endParaRPr lang="en-US" sz="1400" dirty="0">
              <a:solidFill>
                <a:schemeClr val="bg1"/>
              </a:solidFill>
            </a:endParaRPr>
          </a:p>
        </p:txBody>
      </p:sp>
      <p:sp>
        <p:nvSpPr>
          <p:cNvPr id="10" name="TextBox 9"/>
          <p:cNvSpPr txBox="1"/>
          <p:nvPr/>
        </p:nvSpPr>
        <p:spPr>
          <a:xfrm>
            <a:off x="4038600" y="2209801"/>
            <a:ext cx="5791200" cy="2554545"/>
          </a:xfrm>
          <a:prstGeom prst="rect">
            <a:avLst/>
          </a:prstGeom>
          <a:noFill/>
        </p:spPr>
        <p:txBody>
          <a:bodyPr wrap="square" rtlCol="0">
            <a:spAutoFit/>
          </a:bodyPr>
          <a:lstStyle/>
          <a:p>
            <a:pPr fontAlgn="base"/>
            <a:r>
              <a:rPr lang="en-US" sz="1600" dirty="0">
                <a:solidFill>
                  <a:schemeClr val="bg1"/>
                </a:solidFill>
              </a:rPr>
              <a:t>“The gospel of Jesus Christ encompasses much more than avoiding, overcoming, and being cleansed from sin and the bad influences in our lives; it also essentially entails doing good, being good, and becoming better. … This mighty change is not simply the result of working harder or developing greater individual discipline. Rather, it is the consequence of a fundamental change in our desires, our motives, and our natures made possible through the Atonement of Christ the Lord. Our spiritual purpose is to overcome both sin and the desire to sin, both the taint and the tyranny of sin” </a:t>
            </a:r>
          </a:p>
          <a:p>
            <a:pPr fontAlgn="base"/>
            <a:r>
              <a:rPr lang="en-US" sz="1600" dirty="0">
                <a:solidFill>
                  <a:schemeClr val="bg1"/>
                </a:solidFill>
              </a:rPr>
              <a:t>David A. </a:t>
            </a:r>
            <a:r>
              <a:rPr lang="en-US" sz="1600" dirty="0" err="1">
                <a:solidFill>
                  <a:schemeClr val="bg1"/>
                </a:solidFill>
              </a:rPr>
              <a:t>Bednar</a:t>
            </a:r>
            <a:endParaRPr lang="en-US" sz="1600" dirty="0">
              <a:solidFill>
                <a:schemeClr val="bg1"/>
              </a:solidFill>
            </a:endParaRPr>
          </a:p>
        </p:txBody>
      </p:sp>
      <p:sp>
        <p:nvSpPr>
          <p:cNvPr id="11" name="TextBox 10"/>
          <p:cNvSpPr txBox="1"/>
          <p:nvPr/>
        </p:nvSpPr>
        <p:spPr>
          <a:xfrm>
            <a:off x="2057400" y="5105401"/>
            <a:ext cx="8610600" cy="954107"/>
          </a:xfrm>
          <a:prstGeom prst="rect">
            <a:avLst/>
          </a:prstGeom>
          <a:noFill/>
        </p:spPr>
        <p:txBody>
          <a:bodyPr wrap="square" rtlCol="0">
            <a:spAutoFit/>
          </a:bodyPr>
          <a:lstStyle/>
          <a:p>
            <a:pPr algn="ctr" fontAlgn="base"/>
            <a:r>
              <a:rPr lang="en-US" sz="2800" dirty="0">
                <a:solidFill>
                  <a:srgbClr val="FFFF00"/>
                </a:solidFill>
              </a:rPr>
              <a:t>Why do you think we need the Atonement of Jesus Christ in order to truly change?</a:t>
            </a:r>
          </a:p>
        </p:txBody>
      </p:sp>
      <p:sp>
        <p:nvSpPr>
          <p:cNvPr id="12" name="Heart 11"/>
          <p:cNvSpPr/>
          <p:nvPr/>
        </p:nvSpPr>
        <p:spPr>
          <a:xfrm>
            <a:off x="1717964" y="5165437"/>
            <a:ext cx="381000" cy="326571"/>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david a bednar.jpg"/>
          <p:cNvPicPr>
            <a:picLocks noChangeAspect="1"/>
          </p:cNvPicPr>
          <p:nvPr/>
        </p:nvPicPr>
        <p:blipFill>
          <a:blip r:embed="rId3" cstate="print"/>
          <a:stretch>
            <a:fillRect/>
          </a:stretch>
        </p:blipFill>
        <p:spPr>
          <a:xfrm>
            <a:off x="9753601" y="3886201"/>
            <a:ext cx="780225" cy="981075"/>
          </a:xfrm>
          <a:prstGeom prst="rect">
            <a:avLst/>
          </a:prstGeom>
        </p:spPr>
      </p:pic>
      <p:pic>
        <p:nvPicPr>
          <p:cNvPr id="6" name="Picture 5">
            <a:extLst>
              <a:ext uri="{FF2B5EF4-FFF2-40B4-BE49-F238E27FC236}">
                <a16:creationId xmlns:a16="http://schemas.microsoft.com/office/drawing/2014/main" id="{D6E4AC8E-53EF-4645-9876-3D422ECDD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068" y="2395346"/>
            <a:ext cx="2583180" cy="2505685"/>
          </a:xfrm>
          <a:prstGeom prst="rect">
            <a:avLst/>
          </a:prstGeom>
        </p:spPr>
      </p:pic>
    </p:spTree>
    <p:extLst>
      <p:ext uri="{BB962C8B-B14F-4D97-AF65-F5344CB8AC3E}">
        <p14:creationId xmlns:p14="http://schemas.microsoft.com/office/powerpoint/2010/main" val="178101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B85E26-B031-4353-BA54-A1D2E2975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34" y="0"/>
            <a:ext cx="12328634"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Spirit of Prophecy For The Faithful Servants</a:t>
            </a:r>
          </a:p>
        </p:txBody>
      </p:sp>
      <p:sp>
        <p:nvSpPr>
          <p:cNvPr id="5" name="TextBox 4"/>
          <p:cNvSpPr txBox="1"/>
          <p:nvPr/>
        </p:nvSpPr>
        <p:spPr>
          <a:xfrm>
            <a:off x="198120" y="6550223"/>
            <a:ext cx="9144000" cy="307777"/>
          </a:xfrm>
          <a:prstGeom prst="rect">
            <a:avLst/>
          </a:prstGeom>
          <a:noFill/>
        </p:spPr>
        <p:txBody>
          <a:bodyPr wrap="square" rtlCol="0">
            <a:spAutoFit/>
          </a:bodyPr>
          <a:lstStyle/>
          <a:p>
            <a:r>
              <a:rPr lang="en-US" sz="1400" dirty="0">
                <a:solidFill>
                  <a:schemeClr val="bg1"/>
                </a:solidFill>
              </a:rPr>
              <a:t>Mosiah 5:3  JFM and RLM</a:t>
            </a:r>
          </a:p>
        </p:txBody>
      </p:sp>
      <p:sp>
        <p:nvSpPr>
          <p:cNvPr id="7" name="TextBox 6"/>
          <p:cNvSpPr txBox="1"/>
          <p:nvPr/>
        </p:nvSpPr>
        <p:spPr>
          <a:xfrm>
            <a:off x="603504" y="1066801"/>
            <a:ext cx="5721096" cy="2554545"/>
          </a:xfrm>
          <a:prstGeom prst="rect">
            <a:avLst/>
          </a:prstGeom>
          <a:noFill/>
        </p:spPr>
        <p:txBody>
          <a:bodyPr wrap="square" rtlCol="0">
            <a:spAutoFit/>
          </a:bodyPr>
          <a:lstStyle/>
          <a:p>
            <a:r>
              <a:rPr lang="en-US" sz="2000" dirty="0">
                <a:solidFill>
                  <a:srgbClr val="FFFF00"/>
                </a:solidFill>
              </a:rPr>
              <a:t>“The spirit of revelation is the spirit of prophecy. </a:t>
            </a:r>
          </a:p>
          <a:p>
            <a:endParaRPr lang="en-US" sz="2000" dirty="0">
              <a:solidFill>
                <a:srgbClr val="FFFF00"/>
              </a:solidFill>
            </a:endParaRPr>
          </a:p>
          <a:p>
            <a:r>
              <a:rPr lang="en-US" sz="2000" dirty="0">
                <a:solidFill>
                  <a:schemeClr val="bg1"/>
                </a:solidFill>
              </a:rPr>
              <a:t>That same spirit by which one gains a remission of sins, by which he loses all desire for future sin—</a:t>
            </a:r>
          </a:p>
          <a:p>
            <a:endParaRPr lang="en-US" sz="2000" dirty="0">
              <a:solidFill>
                <a:schemeClr val="bg1"/>
              </a:solidFill>
            </a:endParaRPr>
          </a:p>
          <a:p>
            <a:r>
              <a:rPr lang="en-US" sz="2000" dirty="0">
                <a:solidFill>
                  <a:schemeClr val="bg1"/>
                </a:solidFill>
              </a:rPr>
              <a:t>that same spirit grants to faithful men and women “great views of that which is to come,” allowing them when appropriate, to “prophesy of all things.”</a:t>
            </a:r>
          </a:p>
        </p:txBody>
      </p:sp>
      <p:sp>
        <p:nvSpPr>
          <p:cNvPr id="9" name="TextBox 8"/>
          <p:cNvSpPr txBox="1"/>
          <p:nvPr/>
        </p:nvSpPr>
        <p:spPr>
          <a:xfrm>
            <a:off x="6281928" y="4440937"/>
            <a:ext cx="5385816" cy="1846659"/>
          </a:xfrm>
          <a:prstGeom prst="rect">
            <a:avLst/>
          </a:prstGeom>
          <a:noFill/>
        </p:spPr>
        <p:txBody>
          <a:bodyPr wrap="square" rtlCol="0">
            <a:spAutoFit/>
          </a:bodyPr>
          <a:lstStyle/>
          <a:p>
            <a:r>
              <a:rPr lang="en-US" sz="2000" dirty="0">
                <a:solidFill>
                  <a:schemeClr val="bg1"/>
                </a:solidFill>
              </a:rPr>
              <a:t>Faith brings knowledge, a knowledge which everlastingly enriches the soul. </a:t>
            </a:r>
          </a:p>
          <a:p>
            <a:endParaRPr lang="en-US" sz="2000" dirty="0">
              <a:solidFill>
                <a:schemeClr val="bg1"/>
              </a:solidFill>
            </a:endParaRPr>
          </a:p>
          <a:p>
            <a:r>
              <a:rPr lang="en-US" sz="2000" dirty="0">
                <a:solidFill>
                  <a:schemeClr val="bg1"/>
                </a:solidFill>
              </a:rPr>
              <a:t>The command of the Lord is always to seek learning, even by study and by faith</a:t>
            </a:r>
          </a:p>
          <a:p>
            <a:r>
              <a:rPr lang="en-US" sz="1400" dirty="0">
                <a:solidFill>
                  <a:schemeClr val="bg1"/>
                </a:solidFill>
              </a:rPr>
              <a:t>D&amp;C 88:118</a:t>
            </a:r>
          </a:p>
        </p:txBody>
      </p:sp>
      <p:pic>
        <p:nvPicPr>
          <p:cNvPr id="6" name="Picture 5">
            <a:extLst>
              <a:ext uri="{FF2B5EF4-FFF2-40B4-BE49-F238E27FC236}">
                <a16:creationId xmlns:a16="http://schemas.microsoft.com/office/drawing/2014/main" id="{B8E435D3-76FF-44DC-A9CA-4D7CF1647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421" y="728091"/>
            <a:ext cx="3898448" cy="3121533"/>
          </a:xfrm>
          <a:prstGeom prst="rect">
            <a:avLst/>
          </a:prstGeom>
        </p:spPr>
      </p:pic>
      <p:pic>
        <p:nvPicPr>
          <p:cNvPr id="12" name="Picture 11">
            <a:extLst>
              <a:ext uri="{FF2B5EF4-FFF2-40B4-BE49-F238E27FC236}">
                <a16:creationId xmlns:a16="http://schemas.microsoft.com/office/drawing/2014/main" id="{5E7E67A3-5794-46D0-8B9C-78634B0BD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312" y="3800939"/>
            <a:ext cx="2171145" cy="2709589"/>
          </a:xfrm>
          <a:prstGeom prst="rect">
            <a:avLst/>
          </a:prstGeom>
        </p:spPr>
      </p:pic>
      <p:pic>
        <p:nvPicPr>
          <p:cNvPr id="14" name="Picture 13">
            <a:extLst>
              <a:ext uri="{FF2B5EF4-FFF2-40B4-BE49-F238E27FC236}">
                <a16:creationId xmlns:a16="http://schemas.microsoft.com/office/drawing/2014/main" id="{85A7388F-5657-42F8-BE3D-4A2CF681F4DC}"/>
              </a:ext>
            </a:extLst>
          </p:cNvPr>
          <p:cNvPicPr>
            <a:picLocks noChangeAspect="1"/>
          </p:cNvPicPr>
          <p:nvPr/>
        </p:nvPicPr>
        <p:blipFill rotWithShape="1">
          <a:blip r:embed="rId5">
            <a:extLst>
              <a:ext uri="{28A0092B-C50C-407E-A947-70E740481C1C}">
                <a14:useLocalDpi xmlns:a14="http://schemas.microsoft.com/office/drawing/2010/main" val="0"/>
              </a:ext>
            </a:extLst>
          </a:blip>
          <a:srcRect t="2897" b="6935"/>
          <a:stretch/>
        </p:blipFill>
        <p:spPr>
          <a:xfrm>
            <a:off x="237909" y="146303"/>
            <a:ext cx="1319047" cy="868681"/>
          </a:xfrm>
          <a:prstGeom prst="rect">
            <a:avLst/>
          </a:prstGeom>
        </p:spPr>
      </p:pic>
    </p:spTree>
    <p:extLst>
      <p:ext uri="{BB962C8B-B14F-4D97-AF65-F5344CB8AC3E}">
        <p14:creationId xmlns:p14="http://schemas.microsoft.com/office/powerpoint/2010/main" val="178982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BCC6CE-008F-4CCB-B180-56246E77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24" y="0"/>
            <a:ext cx="12318124"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A Renewal of Covenants</a:t>
            </a:r>
          </a:p>
        </p:txBody>
      </p:sp>
      <p:sp>
        <p:nvSpPr>
          <p:cNvPr id="5" name="TextBox 4"/>
          <p:cNvSpPr txBox="1"/>
          <p:nvPr/>
        </p:nvSpPr>
        <p:spPr>
          <a:xfrm>
            <a:off x="106680" y="6550223"/>
            <a:ext cx="9144000" cy="307777"/>
          </a:xfrm>
          <a:prstGeom prst="rect">
            <a:avLst/>
          </a:prstGeom>
          <a:noFill/>
        </p:spPr>
        <p:txBody>
          <a:bodyPr wrap="square" rtlCol="0">
            <a:spAutoFit/>
          </a:bodyPr>
          <a:lstStyle/>
          <a:p>
            <a:r>
              <a:rPr lang="en-US" sz="1400" dirty="0">
                <a:solidFill>
                  <a:schemeClr val="bg1"/>
                </a:solidFill>
              </a:rPr>
              <a:t>Mosiah 5:5  JFM and RLM</a:t>
            </a:r>
          </a:p>
        </p:txBody>
      </p:sp>
      <p:sp>
        <p:nvSpPr>
          <p:cNvPr id="7" name="TextBox 6"/>
          <p:cNvSpPr txBox="1"/>
          <p:nvPr/>
        </p:nvSpPr>
        <p:spPr>
          <a:xfrm>
            <a:off x="1622298" y="885009"/>
            <a:ext cx="5047673" cy="2862322"/>
          </a:xfrm>
          <a:prstGeom prst="rect">
            <a:avLst/>
          </a:prstGeom>
          <a:noFill/>
        </p:spPr>
        <p:txBody>
          <a:bodyPr wrap="square" rtlCol="0">
            <a:spAutoFit/>
          </a:bodyPr>
          <a:lstStyle/>
          <a:p>
            <a:r>
              <a:rPr lang="en-US" sz="2000" dirty="0">
                <a:solidFill>
                  <a:schemeClr val="bg1"/>
                </a:solidFill>
              </a:rPr>
              <a:t>King Benjamin’s people were already baptized. </a:t>
            </a:r>
          </a:p>
          <a:p>
            <a:endParaRPr lang="en-US" sz="2000" dirty="0">
              <a:solidFill>
                <a:schemeClr val="bg1"/>
              </a:solidFill>
            </a:endParaRPr>
          </a:p>
          <a:p>
            <a:r>
              <a:rPr lang="en-US" sz="2000" dirty="0">
                <a:solidFill>
                  <a:schemeClr val="bg1"/>
                </a:solidFill>
              </a:rPr>
              <a:t>“They had been baptized at their initial conversion or as they arrived at the years of accountability, they had previously taken upon themselves the name of Christ; and they now renewed those commitment to keep the commandments of God the remainder of their days”</a:t>
            </a:r>
          </a:p>
        </p:txBody>
      </p:sp>
      <p:sp>
        <p:nvSpPr>
          <p:cNvPr id="9" name="TextBox 8"/>
          <p:cNvSpPr txBox="1"/>
          <p:nvPr/>
        </p:nvSpPr>
        <p:spPr>
          <a:xfrm>
            <a:off x="6324600" y="3581401"/>
            <a:ext cx="4343400" cy="1323439"/>
          </a:xfrm>
          <a:prstGeom prst="rect">
            <a:avLst/>
          </a:prstGeom>
          <a:noFill/>
        </p:spPr>
        <p:txBody>
          <a:bodyPr wrap="square" rtlCol="0">
            <a:spAutoFit/>
          </a:bodyPr>
          <a:lstStyle/>
          <a:p>
            <a:r>
              <a:rPr lang="en-US" sz="2000" dirty="0">
                <a:solidFill>
                  <a:schemeClr val="bg1"/>
                </a:solidFill>
              </a:rPr>
              <a:t>True saints:</a:t>
            </a:r>
          </a:p>
          <a:p>
            <a:r>
              <a:rPr lang="en-US" sz="2000" dirty="0">
                <a:solidFill>
                  <a:schemeClr val="bg1"/>
                </a:solidFill>
              </a:rPr>
              <a:t> “live by every word that </a:t>
            </a:r>
            <a:r>
              <a:rPr lang="en-US" sz="2000" dirty="0" err="1">
                <a:solidFill>
                  <a:schemeClr val="bg1"/>
                </a:solidFill>
              </a:rPr>
              <a:t>proceedeth</a:t>
            </a:r>
            <a:r>
              <a:rPr lang="en-US" sz="2000" dirty="0">
                <a:solidFill>
                  <a:schemeClr val="bg1"/>
                </a:solidFill>
              </a:rPr>
              <a:t> forth from the mouth of God” </a:t>
            </a:r>
          </a:p>
          <a:p>
            <a:r>
              <a:rPr lang="en-US" sz="2000" dirty="0">
                <a:solidFill>
                  <a:schemeClr val="bg1"/>
                </a:solidFill>
              </a:rPr>
              <a:t>D&amp;C 84:44</a:t>
            </a:r>
          </a:p>
        </p:txBody>
      </p:sp>
      <p:sp>
        <p:nvSpPr>
          <p:cNvPr id="8" name="TextBox 7"/>
          <p:cNvSpPr txBox="1"/>
          <p:nvPr/>
        </p:nvSpPr>
        <p:spPr>
          <a:xfrm>
            <a:off x="2703576" y="4937761"/>
            <a:ext cx="7315200" cy="1384995"/>
          </a:xfrm>
          <a:prstGeom prst="rect">
            <a:avLst/>
          </a:prstGeom>
          <a:noFill/>
        </p:spPr>
        <p:txBody>
          <a:bodyPr wrap="square" rtlCol="0">
            <a:spAutoFit/>
          </a:bodyPr>
          <a:lstStyle/>
          <a:p>
            <a:pPr algn="ctr"/>
            <a:r>
              <a:rPr lang="en-US" sz="2800" dirty="0">
                <a:solidFill>
                  <a:srgbClr val="FFFF00"/>
                </a:solidFill>
              </a:rPr>
              <a:t>Salvation is not found in partial truths or in partial acceptance of the truth— “it is in all things and all the remainder of our days”</a:t>
            </a:r>
          </a:p>
        </p:txBody>
      </p:sp>
      <p:pic>
        <p:nvPicPr>
          <p:cNvPr id="6" name="Picture 5">
            <a:extLst>
              <a:ext uri="{FF2B5EF4-FFF2-40B4-BE49-F238E27FC236}">
                <a16:creationId xmlns:a16="http://schemas.microsoft.com/office/drawing/2014/main" id="{C9F9F5FF-1FAC-4218-BC55-70E716B46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066" y="756475"/>
            <a:ext cx="3563636" cy="2608517"/>
          </a:xfrm>
          <a:prstGeom prst="rect">
            <a:avLst/>
          </a:prstGeom>
        </p:spPr>
      </p:pic>
      <p:pic>
        <p:nvPicPr>
          <p:cNvPr id="12" name="Picture 11">
            <a:extLst>
              <a:ext uri="{FF2B5EF4-FFF2-40B4-BE49-F238E27FC236}">
                <a16:creationId xmlns:a16="http://schemas.microsoft.com/office/drawing/2014/main" id="{731E5CFE-03DB-4227-9096-18A1BC0054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767" y="4032504"/>
            <a:ext cx="1750176" cy="2282838"/>
          </a:xfrm>
          <a:prstGeom prst="rect">
            <a:avLst/>
          </a:prstGeom>
        </p:spPr>
      </p:pic>
      <p:pic>
        <p:nvPicPr>
          <p:cNvPr id="15" name="Picture 14">
            <a:extLst>
              <a:ext uri="{FF2B5EF4-FFF2-40B4-BE49-F238E27FC236}">
                <a16:creationId xmlns:a16="http://schemas.microsoft.com/office/drawing/2014/main" id="{190BED23-916B-4C75-A5B8-0EA95A4840FF}"/>
              </a:ext>
            </a:extLst>
          </p:cNvPr>
          <p:cNvPicPr>
            <a:picLocks noChangeAspect="1"/>
          </p:cNvPicPr>
          <p:nvPr/>
        </p:nvPicPr>
        <p:blipFill rotWithShape="1">
          <a:blip r:embed="rId5">
            <a:extLst>
              <a:ext uri="{28A0092B-C50C-407E-A947-70E740481C1C}">
                <a14:useLocalDpi xmlns:a14="http://schemas.microsoft.com/office/drawing/2010/main" val="0"/>
              </a:ext>
            </a:extLst>
          </a:blip>
          <a:srcRect t="2897" b="6935"/>
          <a:stretch/>
        </p:blipFill>
        <p:spPr>
          <a:xfrm>
            <a:off x="237909" y="146303"/>
            <a:ext cx="1319047" cy="868681"/>
          </a:xfrm>
          <a:prstGeom prst="rect">
            <a:avLst/>
          </a:prstGeom>
        </p:spPr>
      </p:pic>
    </p:spTree>
    <p:extLst>
      <p:ext uri="{BB962C8B-B14F-4D97-AF65-F5344CB8AC3E}">
        <p14:creationId xmlns:p14="http://schemas.microsoft.com/office/powerpoint/2010/main" val="346186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8B0048-7788-44E7-AB53-5C3ACFB5C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46" y="0"/>
            <a:ext cx="12339145"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The Power of the Spoken Words</a:t>
            </a:r>
          </a:p>
        </p:txBody>
      </p:sp>
      <p:sp>
        <p:nvSpPr>
          <p:cNvPr id="5" name="TextBox 4"/>
          <p:cNvSpPr txBox="1"/>
          <p:nvPr/>
        </p:nvSpPr>
        <p:spPr>
          <a:xfrm>
            <a:off x="289560" y="6550223"/>
            <a:ext cx="9144000" cy="307777"/>
          </a:xfrm>
          <a:prstGeom prst="rect">
            <a:avLst/>
          </a:prstGeom>
          <a:noFill/>
        </p:spPr>
        <p:txBody>
          <a:bodyPr wrap="square" rtlCol="0">
            <a:spAutoFit/>
          </a:bodyPr>
          <a:lstStyle/>
          <a:p>
            <a:r>
              <a:rPr lang="en-US" sz="1400" dirty="0">
                <a:solidFill>
                  <a:schemeClr val="bg1"/>
                </a:solidFill>
              </a:rPr>
              <a:t>Mosiah 5:6</a:t>
            </a:r>
          </a:p>
        </p:txBody>
      </p:sp>
      <p:sp>
        <p:nvSpPr>
          <p:cNvPr id="7" name="TextBox 6"/>
          <p:cNvSpPr txBox="1"/>
          <p:nvPr/>
        </p:nvSpPr>
        <p:spPr>
          <a:xfrm>
            <a:off x="5791200" y="990600"/>
            <a:ext cx="4648200" cy="1938992"/>
          </a:xfrm>
          <a:prstGeom prst="rect">
            <a:avLst/>
          </a:prstGeom>
          <a:noFill/>
        </p:spPr>
        <p:txBody>
          <a:bodyPr wrap="square" rtlCol="0">
            <a:spAutoFit/>
          </a:bodyPr>
          <a:lstStyle/>
          <a:p>
            <a:r>
              <a:rPr lang="en-US" sz="2000" dirty="0">
                <a:solidFill>
                  <a:schemeClr val="bg1"/>
                </a:solidFill>
              </a:rPr>
              <a:t>“And now, these are the words which king Benjamin desired of them; and therefore he said unto them: Ye have spoken the words that I desired; and the covenant which ye have made is a righteous covenant.”</a:t>
            </a:r>
          </a:p>
        </p:txBody>
      </p:sp>
      <p:sp>
        <p:nvSpPr>
          <p:cNvPr id="9" name="TextBox 8"/>
          <p:cNvSpPr txBox="1"/>
          <p:nvPr/>
        </p:nvSpPr>
        <p:spPr>
          <a:xfrm>
            <a:off x="539496" y="3124201"/>
            <a:ext cx="5327904" cy="2492990"/>
          </a:xfrm>
          <a:prstGeom prst="rect">
            <a:avLst/>
          </a:prstGeom>
          <a:noFill/>
        </p:spPr>
        <p:txBody>
          <a:bodyPr wrap="square" rtlCol="0">
            <a:spAutoFit/>
          </a:bodyPr>
          <a:lstStyle/>
          <a:p>
            <a:r>
              <a:rPr lang="en-US" sz="2000" dirty="0">
                <a:solidFill>
                  <a:schemeClr val="bg1"/>
                </a:solidFill>
              </a:rPr>
              <a:t>“The gospel teacher (King Benjamin) labors with all his soul to present a message which would please God and would edify and motivate his listeners to righteousness. No greater reward could be presented him than a congregation who feels the spiritual power of his words, and believes and acts upon them.”</a:t>
            </a:r>
          </a:p>
          <a:p>
            <a:r>
              <a:rPr lang="en-US" sz="1600" dirty="0">
                <a:solidFill>
                  <a:schemeClr val="bg1"/>
                </a:solidFill>
              </a:rPr>
              <a:t>JFM and RLM</a:t>
            </a:r>
          </a:p>
        </p:txBody>
      </p:sp>
      <p:grpSp>
        <p:nvGrpSpPr>
          <p:cNvPr id="2" name="Group 1">
            <a:extLst>
              <a:ext uri="{FF2B5EF4-FFF2-40B4-BE49-F238E27FC236}">
                <a16:creationId xmlns:a16="http://schemas.microsoft.com/office/drawing/2014/main" id="{307CE047-6DD3-4F34-B503-B709393A82AD}"/>
              </a:ext>
            </a:extLst>
          </p:cNvPr>
          <p:cNvGrpSpPr/>
          <p:nvPr/>
        </p:nvGrpSpPr>
        <p:grpSpPr>
          <a:xfrm>
            <a:off x="5989320" y="5346192"/>
            <a:ext cx="5099304" cy="1200329"/>
            <a:chOff x="5989320" y="5346192"/>
            <a:chExt cx="5099304" cy="1200329"/>
          </a:xfrm>
        </p:grpSpPr>
        <p:sp>
          <p:nvSpPr>
            <p:cNvPr id="10" name="Rectangle 9"/>
            <p:cNvSpPr/>
            <p:nvPr/>
          </p:nvSpPr>
          <p:spPr>
            <a:xfrm>
              <a:off x="5989320" y="5346192"/>
              <a:ext cx="4572000" cy="1200329"/>
            </a:xfrm>
            <a:prstGeom prst="rect">
              <a:avLst/>
            </a:prstGeom>
          </p:spPr>
          <p:txBody>
            <a:bodyPr>
              <a:spAutoFit/>
            </a:bodyPr>
            <a:lstStyle/>
            <a:p>
              <a:pPr algn="ctr"/>
              <a:r>
                <a:rPr lang="en-US" sz="2400" b="1" dirty="0">
                  <a:solidFill>
                    <a:schemeClr val="bg1"/>
                  </a:solidFill>
                  <a:effectLst>
                    <a:glow rad="139700">
                      <a:schemeClr val="accent3">
                        <a:satMod val="175000"/>
                        <a:alpha val="40000"/>
                      </a:schemeClr>
                    </a:glow>
                  </a:effectLst>
                </a:rPr>
                <a:t>As we make and keep sacred covenants, we take upon ourselves the name of Jesus Christ</a:t>
              </a:r>
              <a:endParaRPr lang="en-US" sz="2400" dirty="0">
                <a:solidFill>
                  <a:schemeClr val="bg1"/>
                </a:solidFill>
                <a:effectLst>
                  <a:glow rad="139700">
                    <a:schemeClr val="accent3">
                      <a:satMod val="175000"/>
                      <a:alpha val="40000"/>
                    </a:schemeClr>
                  </a:glow>
                </a:effectLst>
              </a:endParaRPr>
            </a:p>
          </p:txBody>
        </p:sp>
        <p:sp>
          <p:nvSpPr>
            <p:cNvPr id="11" name="Heart 10"/>
            <p:cNvSpPr/>
            <p:nvPr/>
          </p:nvSpPr>
          <p:spPr>
            <a:xfrm>
              <a:off x="10235184" y="5413249"/>
              <a:ext cx="853440" cy="731519"/>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794" name="Picture 2" descr="http://1.bp.blogspot.com/-Ei_ttoOrzJI/T0GfFqpt9wI/AAAAAAAAD_w/V6vm7wotKvQ/s1600/ArtBook__074_074__KingBenjaminAddresseshisPeople____.jpg"/>
          <p:cNvPicPr>
            <a:picLocks noChangeAspect="1" noChangeArrowheads="1"/>
          </p:cNvPicPr>
          <p:nvPr/>
        </p:nvPicPr>
        <p:blipFill>
          <a:blip r:embed="rId3" cstate="print"/>
          <a:srcRect/>
          <a:stretch>
            <a:fillRect/>
          </a:stretch>
        </p:blipFill>
        <p:spPr bwMode="auto">
          <a:xfrm>
            <a:off x="2286000" y="685800"/>
            <a:ext cx="3092574" cy="2263378"/>
          </a:xfrm>
          <a:prstGeom prst="rect">
            <a:avLst/>
          </a:prstGeom>
          <a:noFill/>
        </p:spPr>
      </p:pic>
      <p:pic>
        <p:nvPicPr>
          <p:cNvPr id="33796" name="Picture 4" descr="http://latimesblogs.latimes.com/photos/uncategorized/2008/10/09/are_there_no_gay_members_of_lds.jpg"/>
          <p:cNvPicPr>
            <a:picLocks noChangeAspect="1" noChangeArrowheads="1"/>
          </p:cNvPicPr>
          <p:nvPr/>
        </p:nvPicPr>
        <p:blipFill>
          <a:blip r:embed="rId4" cstate="print"/>
          <a:srcRect/>
          <a:stretch>
            <a:fillRect/>
          </a:stretch>
        </p:blipFill>
        <p:spPr bwMode="auto">
          <a:xfrm>
            <a:off x="6553200" y="3048000"/>
            <a:ext cx="3124200" cy="1864758"/>
          </a:xfrm>
          <a:prstGeom prst="rect">
            <a:avLst/>
          </a:prstGeom>
          <a:noFill/>
        </p:spPr>
      </p:pic>
      <p:pic>
        <p:nvPicPr>
          <p:cNvPr id="13" name="Picture 12">
            <a:extLst>
              <a:ext uri="{FF2B5EF4-FFF2-40B4-BE49-F238E27FC236}">
                <a16:creationId xmlns:a16="http://schemas.microsoft.com/office/drawing/2014/main" id="{E2F789B9-C462-4125-ACBF-EEA228EF16BE}"/>
              </a:ext>
            </a:extLst>
          </p:cNvPr>
          <p:cNvPicPr>
            <a:picLocks noChangeAspect="1"/>
          </p:cNvPicPr>
          <p:nvPr/>
        </p:nvPicPr>
        <p:blipFill rotWithShape="1">
          <a:blip r:embed="rId5">
            <a:extLst>
              <a:ext uri="{28A0092B-C50C-407E-A947-70E740481C1C}">
                <a14:useLocalDpi xmlns:a14="http://schemas.microsoft.com/office/drawing/2010/main" val="0"/>
              </a:ext>
            </a:extLst>
          </a:blip>
          <a:srcRect t="2897" b="6935"/>
          <a:stretch/>
        </p:blipFill>
        <p:spPr>
          <a:xfrm>
            <a:off x="237909" y="146303"/>
            <a:ext cx="1319047" cy="868681"/>
          </a:xfrm>
          <a:prstGeom prst="rect">
            <a:avLst/>
          </a:prstGeom>
        </p:spPr>
      </p:pic>
    </p:spTree>
    <p:extLst>
      <p:ext uri="{BB962C8B-B14F-4D97-AF65-F5344CB8AC3E}">
        <p14:creationId xmlns:p14="http://schemas.microsoft.com/office/powerpoint/2010/main" val="37324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3794"/>
                                        </p:tgtEl>
                                        <p:attrNameLst>
                                          <p:attrName>style.visibility</p:attrName>
                                        </p:attrNameLst>
                                      </p:cBhvr>
                                      <p:to>
                                        <p:strVal val="visible"/>
                                      </p:to>
                                    </p:set>
                                    <p:animEffect transition="in" filter="fade">
                                      <p:cBhvr>
                                        <p:cTn id="9" dur="1000"/>
                                        <p:tgtEl>
                                          <p:spTgt spid="33794"/>
                                        </p:tgtEl>
                                      </p:cBhvr>
                                    </p:animEffect>
                                    <p:anim calcmode="lin" valueType="num">
                                      <p:cBhvr>
                                        <p:cTn id="10" dur="1000" fill="hold"/>
                                        <p:tgtEl>
                                          <p:spTgt spid="33794"/>
                                        </p:tgtEl>
                                        <p:attrNameLst>
                                          <p:attrName>ppt_x</p:attrName>
                                        </p:attrNameLst>
                                      </p:cBhvr>
                                      <p:tavLst>
                                        <p:tav tm="0">
                                          <p:val>
                                            <p:strVal val="#ppt_x"/>
                                          </p:val>
                                        </p:tav>
                                        <p:tav tm="100000">
                                          <p:val>
                                            <p:strVal val="#ppt_x"/>
                                          </p:val>
                                        </p:tav>
                                      </p:tavLst>
                                    </p:anim>
                                    <p:anim calcmode="lin" valueType="num">
                                      <p:cBhvr>
                                        <p:cTn id="11"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33796"/>
                                        </p:tgtEl>
                                        <p:attrNameLst>
                                          <p:attrName>style.visibility</p:attrName>
                                        </p:attrNameLst>
                                      </p:cBhvr>
                                      <p:to>
                                        <p:strVal val="visible"/>
                                      </p:to>
                                    </p:set>
                                    <p:animEffect transition="in" filter="fade">
                                      <p:cBhvr>
                                        <p:cTn id="18" dur="1000"/>
                                        <p:tgtEl>
                                          <p:spTgt spid="33796"/>
                                        </p:tgtEl>
                                      </p:cBhvr>
                                    </p:animEffect>
                                    <p:anim calcmode="lin" valueType="num">
                                      <p:cBhvr>
                                        <p:cTn id="19" dur="1000" fill="hold"/>
                                        <p:tgtEl>
                                          <p:spTgt spid="33796"/>
                                        </p:tgtEl>
                                        <p:attrNameLst>
                                          <p:attrName>ppt_x</p:attrName>
                                        </p:attrNameLst>
                                      </p:cBhvr>
                                      <p:tavLst>
                                        <p:tav tm="0">
                                          <p:val>
                                            <p:strVal val="#ppt_x"/>
                                          </p:val>
                                        </p:tav>
                                        <p:tav tm="100000">
                                          <p:val>
                                            <p:strVal val="#ppt_x"/>
                                          </p:val>
                                        </p:tav>
                                      </p:tavLst>
                                    </p:anim>
                                    <p:anim calcmode="lin" valueType="num">
                                      <p:cBhvr>
                                        <p:cTn id="20" dur="1000" fill="hold"/>
                                        <p:tgtEl>
                                          <p:spTgt spid="3379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3F7117-E59A-485C-ADA1-00F7205F3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Fallen To The Earth</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170688" y="6550223"/>
            <a:ext cx="9144000" cy="307777"/>
          </a:xfrm>
          <a:prstGeom prst="rect">
            <a:avLst/>
          </a:prstGeom>
          <a:noFill/>
        </p:spPr>
        <p:txBody>
          <a:bodyPr wrap="square" rtlCol="0">
            <a:spAutoFit/>
          </a:bodyPr>
          <a:lstStyle/>
          <a:p>
            <a:r>
              <a:rPr lang="en-US" sz="1400" dirty="0">
                <a:solidFill>
                  <a:schemeClr val="accent5">
                    <a:lumMod val="50000"/>
                  </a:schemeClr>
                </a:solidFill>
              </a:rPr>
              <a:t>Mosiah 4:1	JFM and RLM</a:t>
            </a:r>
          </a:p>
        </p:txBody>
      </p:sp>
      <p:sp>
        <p:nvSpPr>
          <p:cNvPr id="6" name="TextBox 5"/>
          <p:cNvSpPr txBox="1"/>
          <p:nvPr/>
        </p:nvSpPr>
        <p:spPr>
          <a:xfrm>
            <a:off x="2383316" y="1115459"/>
            <a:ext cx="3433590" cy="707886"/>
          </a:xfrm>
          <a:prstGeom prst="rect">
            <a:avLst/>
          </a:prstGeom>
          <a:noFill/>
        </p:spPr>
        <p:txBody>
          <a:bodyPr wrap="square" rtlCol="0">
            <a:spAutoFit/>
          </a:bodyPr>
          <a:lstStyle/>
          <a:p>
            <a:r>
              <a:rPr lang="en-US" sz="2000" dirty="0"/>
              <a:t>“…for fear of the Lord had come upon them.”</a:t>
            </a:r>
          </a:p>
        </p:txBody>
      </p:sp>
      <p:sp>
        <p:nvSpPr>
          <p:cNvPr id="7" name="TextBox 6"/>
          <p:cNvSpPr txBox="1"/>
          <p:nvPr/>
        </p:nvSpPr>
        <p:spPr>
          <a:xfrm>
            <a:off x="6812095" y="4179066"/>
            <a:ext cx="3466641" cy="1323439"/>
          </a:xfrm>
          <a:prstGeom prst="rect">
            <a:avLst/>
          </a:prstGeom>
          <a:noFill/>
        </p:spPr>
        <p:txBody>
          <a:bodyPr wrap="square" rtlCol="0">
            <a:spAutoFit/>
          </a:bodyPr>
          <a:lstStyle/>
          <a:p>
            <a:r>
              <a:rPr lang="en-US" sz="2000" dirty="0"/>
              <a:t>In many cultures of the ancient world, prostration was a manifestation of reverence, respect, or overwhelming awe.</a:t>
            </a:r>
          </a:p>
        </p:txBody>
      </p:sp>
      <p:sp>
        <p:nvSpPr>
          <p:cNvPr id="8" name="TextBox 7"/>
          <p:cNvSpPr txBox="1"/>
          <p:nvPr/>
        </p:nvSpPr>
        <p:spPr>
          <a:xfrm>
            <a:off x="1574494" y="2014252"/>
            <a:ext cx="3276600" cy="1323439"/>
          </a:xfrm>
          <a:prstGeom prst="rect">
            <a:avLst/>
          </a:prstGeom>
          <a:noFill/>
        </p:spPr>
        <p:txBody>
          <a:bodyPr wrap="square" rtlCol="0">
            <a:spAutoFit/>
          </a:bodyPr>
          <a:lstStyle/>
          <a:p>
            <a:r>
              <a:rPr lang="en-US" sz="2000" dirty="0"/>
              <a:t>Fear—Hebrew (</a:t>
            </a:r>
            <a:r>
              <a:rPr lang="en-US" sz="2000" dirty="0" err="1"/>
              <a:t>Yirah</a:t>
            </a:r>
            <a:r>
              <a:rPr lang="en-US" sz="2000" dirty="0"/>
              <a:t>)</a:t>
            </a:r>
          </a:p>
          <a:p>
            <a:r>
              <a:rPr lang="en-US" sz="2000" dirty="0"/>
              <a:t>Reference or respect…the righteous long to attain the divine presence.</a:t>
            </a:r>
          </a:p>
        </p:txBody>
      </p:sp>
      <p:pic>
        <p:nvPicPr>
          <p:cNvPr id="9" name="Picture 8">
            <a:extLst>
              <a:ext uri="{FF2B5EF4-FFF2-40B4-BE49-F238E27FC236}">
                <a16:creationId xmlns:a16="http://schemas.microsoft.com/office/drawing/2014/main" id="{7AA4238D-F06A-463F-A4AA-6D3521C9D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007" y="877161"/>
            <a:ext cx="3558175" cy="2571120"/>
          </a:xfrm>
          <a:prstGeom prst="rect">
            <a:avLst/>
          </a:prstGeom>
        </p:spPr>
      </p:pic>
      <p:pic>
        <p:nvPicPr>
          <p:cNvPr id="12" name="Picture 11">
            <a:extLst>
              <a:ext uri="{FF2B5EF4-FFF2-40B4-BE49-F238E27FC236}">
                <a16:creationId xmlns:a16="http://schemas.microsoft.com/office/drawing/2014/main" id="{34C2E5DA-F473-43D7-8D4D-C0DF705F1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234" y="3454428"/>
            <a:ext cx="4448175" cy="2981325"/>
          </a:xfrm>
          <a:prstGeom prst="rect">
            <a:avLst/>
          </a:prstGeom>
        </p:spPr>
      </p:pic>
    </p:spTree>
    <p:extLst>
      <p:ext uri="{BB962C8B-B14F-4D97-AF65-F5344CB8AC3E}">
        <p14:creationId xmlns:p14="http://schemas.microsoft.com/office/powerpoint/2010/main" val="385113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A52C5E-B428-4627-88C6-0A95103C9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66" y="0"/>
            <a:ext cx="12360166" cy="6858000"/>
          </a:xfrm>
          <a:prstGeom prst="rect">
            <a:avLst/>
          </a:prstGeom>
        </p:spPr>
      </p:pic>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Vijaya" pitchFamily="34" charset="0"/>
                <a:cs typeface="Vijaya" pitchFamily="34" charset="0"/>
              </a:rPr>
              <a:t>A New Name</a:t>
            </a:r>
          </a:p>
        </p:txBody>
      </p:sp>
      <p:sp>
        <p:nvSpPr>
          <p:cNvPr id="6" name="TextBox 5"/>
          <p:cNvSpPr txBox="1"/>
          <p:nvPr/>
        </p:nvSpPr>
        <p:spPr>
          <a:xfrm>
            <a:off x="97536" y="6550223"/>
            <a:ext cx="9144000" cy="307777"/>
          </a:xfrm>
          <a:prstGeom prst="rect">
            <a:avLst/>
          </a:prstGeom>
          <a:noFill/>
        </p:spPr>
        <p:txBody>
          <a:bodyPr wrap="square" rtlCol="0">
            <a:spAutoFit/>
          </a:bodyPr>
          <a:lstStyle/>
          <a:p>
            <a:r>
              <a:rPr lang="en-US" sz="1400" dirty="0">
                <a:solidFill>
                  <a:schemeClr val="bg1"/>
                </a:solidFill>
              </a:rPr>
              <a:t>Mosiah 5:8</a:t>
            </a:r>
          </a:p>
        </p:txBody>
      </p:sp>
      <p:sp>
        <p:nvSpPr>
          <p:cNvPr id="8" name="TextBox 7"/>
          <p:cNvSpPr txBox="1"/>
          <p:nvPr/>
        </p:nvSpPr>
        <p:spPr>
          <a:xfrm>
            <a:off x="2438400" y="685800"/>
            <a:ext cx="8001000" cy="3970318"/>
          </a:xfrm>
          <a:prstGeom prst="rect">
            <a:avLst/>
          </a:prstGeom>
          <a:noFill/>
        </p:spPr>
        <p:txBody>
          <a:bodyPr wrap="square" rtlCol="0">
            <a:spAutoFit/>
          </a:bodyPr>
          <a:lstStyle/>
          <a:p>
            <a:pPr fontAlgn="base"/>
            <a:r>
              <a:rPr lang="en-US" sz="2800" dirty="0">
                <a:solidFill>
                  <a:srgbClr val="FFFF00"/>
                </a:solidFill>
              </a:rPr>
              <a:t>What name did King Benjamin give his people?</a:t>
            </a:r>
          </a:p>
          <a:p>
            <a:pPr fontAlgn="base"/>
            <a:endParaRPr lang="en-US" sz="2800" dirty="0">
              <a:solidFill>
                <a:srgbClr val="FFFF00"/>
              </a:solidFill>
            </a:endParaRPr>
          </a:p>
          <a:p>
            <a:pPr fontAlgn="base"/>
            <a:r>
              <a:rPr lang="en-US" sz="2800" dirty="0">
                <a:solidFill>
                  <a:srgbClr val="00B0F0"/>
                </a:solidFill>
              </a:rPr>
              <a:t>The name of Christ</a:t>
            </a:r>
          </a:p>
          <a:p>
            <a:pPr fontAlgn="base"/>
            <a:endParaRPr lang="en-US" sz="2800" dirty="0">
              <a:solidFill>
                <a:srgbClr val="FFFF00"/>
              </a:solidFill>
            </a:endParaRPr>
          </a:p>
          <a:p>
            <a:pPr fontAlgn="base"/>
            <a:r>
              <a:rPr lang="en-US" sz="2800" dirty="0">
                <a:solidFill>
                  <a:srgbClr val="FFFF00"/>
                </a:solidFill>
              </a:rPr>
              <a:t>When do we take upon ourselves the name of Jesus Christ? </a:t>
            </a:r>
            <a:endParaRPr lang="en-US" sz="2800" dirty="0"/>
          </a:p>
          <a:p>
            <a:pPr fontAlgn="base"/>
            <a:endParaRPr lang="en-US" sz="2800" dirty="0">
              <a:solidFill>
                <a:srgbClr val="00B0F0"/>
              </a:solidFill>
            </a:endParaRPr>
          </a:p>
          <a:p>
            <a:pPr fontAlgn="base"/>
            <a:r>
              <a:rPr lang="en-US" sz="2800" dirty="0">
                <a:solidFill>
                  <a:srgbClr val="00B0F0"/>
                </a:solidFill>
              </a:rPr>
              <a:t> We take upon ourselves the name of Jesus Christ </a:t>
            </a:r>
            <a:r>
              <a:rPr lang="en-US" sz="2800" b="1" i="1" dirty="0">
                <a:solidFill>
                  <a:srgbClr val="00B0F0"/>
                </a:solidFill>
              </a:rPr>
              <a:t>when we make and keep sacred covenants</a:t>
            </a:r>
          </a:p>
        </p:txBody>
      </p:sp>
      <p:sp>
        <p:nvSpPr>
          <p:cNvPr id="10" name="Rectangle 9"/>
          <p:cNvSpPr/>
          <p:nvPr/>
        </p:nvSpPr>
        <p:spPr>
          <a:xfrm>
            <a:off x="3124200" y="4800600"/>
            <a:ext cx="7010400" cy="1754326"/>
          </a:xfrm>
          <a:prstGeom prst="rect">
            <a:avLst/>
          </a:prstGeom>
        </p:spPr>
        <p:txBody>
          <a:bodyPr wrap="square">
            <a:spAutoFit/>
          </a:bodyPr>
          <a:lstStyle/>
          <a:p>
            <a:r>
              <a:rPr lang="en-US" dirty="0">
                <a:solidFill>
                  <a:schemeClr val="bg1"/>
                </a:solidFill>
              </a:rPr>
              <a:t>“Jesus Christ also “becomes our Father” because He “offers us life, eternal life, through the atonement which he made for us.</a:t>
            </a:r>
          </a:p>
          <a:p>
            <a:endParaRPr lang="en-US" dirty="0">
              <a:solidFill>
                <a:schemeClr val="bg1"/>
              </a:solidFill>
            </a:endParaRPr>
          </a:p>
          <a:p>
            <a:r>
              <a:rPr lang="en-US" dirty="0">
                <a:solidFill>
                  <a:schemeClr val="bg1"/>
                </a:solidFill>
              </a:rPr>
              <a:t>…We become the children, sons and daughters of Jesus Christ, through our covenants of obedience to him” </a:t>
            </a:r>
          </a:p>
          <a:p>
            <a:r>
              <a:rPr lang="en-US" dirty="0">
                <a:solidFill>
                  <a:schemeClr val="bg1"/>
                </a:solidFill>
              </a:rPr>
              <a:t>Joseph Fielding Smith</a:t>
            </a:r>
          </a:p>
        </p:txBody>
      </p:sp>
      <p:sp>
        <p:nvSpPr>
          <p:cNvPr id="11" name="Heart 10"/>
          <p:cNvSpPr/>
          <p:nvPr/>
        </p:nvSpPr>
        <p:spPr>
          <a:xfrm>
            <a:off x="1981200" y="762001"/>
            <a:ext cx="381000" cy="326571"/>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a:off x="1981200" y="2514601"/>
            <a:ext cx="381000" cy="326571"/>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5D65000-2B7D-4DE5-9C2A-D194E7692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56" y="5010200"/>
            <a:ext cx="1000535" cy="1262420"/>
          </a:xfrm>
          <a:prstGeom prst="rect">
            <a:avLst/>
          </a:prstGeom>
        </p:spPr>
      </p:pic>
    </p:spTree>
    <p:extLst>
      <p:ext uri="{BB962C8B-B14F-4D97-AF65-F5344CB8AC3E}">
        <p14:creationId xmlns:p14="http://schemas.microsoft.com/office/powerpoint/2010/main" val="182367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42DDA2-39F5-4C34-B06A-55643AD1C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4" y="0"/>
            <a:ext cx="12276083" cy="6858000"/>
          </a:xfrm>
          <a:prstGeom prst="rect">
            <a:avLst/>
          </a:prstGeom>
        </p:spPr>
      </p:pic>
      <p:sp>
        <p:nvSpPr>
          <p:cNvPr id="2" name="TextBox 1"/>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5:7-12 Book of Mormon Student Manual 2013</a:t>
            </a:r>
          </a:p>
        </p:txBody>
      </p:sp>
      <p:sp>
        <p:nvSpPr>
          <p:cNvPr id="5" name="TextBox 4"/>
          <p:cNvSpPr txBox="1"/>
          <p:nvPr/>
        </p:nvSpPr>
        <p:spPr>
          <a:xfrm>
            <a:off x="509293" y="192209"/>
            <a:ext cx="2971800" cy="5816977"/>
          </a:xfrm>
          <a:prstGeom prst="rect">
            <a:avLst/>
          </a:prstGeom>
          <a:noFill/>
        </p:spPr>
        <p:txBody>
          <a:bodyPr wrap="square" rtlCol="0">
            <a:spAutoFit/>
          </a:bodyPr>
          <a:lstStyle/>
          <a:p>
            <a:r>
              <a:rPr lang="en-US" dirty="0" err="1">
                <a:solidFill>
                  <a:schemeClr val="bg1"/>
                </a:solidFill>
              </a:rPr>
              <a:t>Elohim</a:t>
            </a:r>
            <a:r>
              <a:rPr lang="en-US" dirty="0">
                <a:solidFill>
                  <a:schemeClr val="bg1"/>
                </a:solidFill>
              </a:rPr>
              <a:t>—Our Heavenly Father</a:t>
            </a:r>
          </a:p>
          <a:p>
            <a:endParaRPr lang="en-US" dirty="0">
              <a:solidFill>
                <a:schemeClr val="bg1"/>
              </a:solidFill>
            </a:endParaRPr>
          </a:p>
          <a:p>
            <a:endParaRPr lang="en-US" sz="1400" dirty="0">
              <a:solidFill>
                <a:schemeClr val="bg1"/>
              </a:solidFill>
            </a:endParaRPr>
          </a:p>
          <a:p>
            <a:pPr marL="342900" indent="-342900">
              <a:buAutoNum type="arabicPeriod"/>
            </a:pPr>
            <a:r>
              <a:rPr lang="en-US" sz="1400" dirty="0">
                <a:solidFill>
                  <a:schemeClr val="bg1"/>
                </a:solidFill>
              </a:rPr>
              <a:t>We were born of an eternal Heavenly Father.</a:t>
            </a: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We acquired spiritual qualities and characteristics from God</a:t>
            </a: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All of us are now spirit sons or daughters of God and have part of his divine nature in us</a:t>
            </a: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Can you see the reasonable basis for the belief that you can become a god like his is by progressing here and hereafter?</a:t>
            </a:r>
          </a:p>
        </p:txBody>
      </p:sp>
      <p:sp>
        <p:nvSpPr>
          <p:cNvPr id="6" name="TextBox 5"/>
          <p:cNvSpPr txBox="1"/>
          <p:nvPr/>
        </p:nvSpPr>
        <p:spPr>
          <a:xfrm>
            <a:off x="4306824" y="215486"/>
            <a:ext cx="2971800" cy="6186309"/>
          </a:xfrm>
          <a:prstGeom prst="rect">
            <a:avLst/>
          </a:prstGeom>
          <a:noFill/>
        </p:spPr>
        <p:txBody>
          <a:bodyPr wrap="square" rtlCol="0">
            <a:spAutoFit/>
          </a:bodyPr>
          <a:lstStyle/>
          <a:p>
            <a:r>
              <a:rPr lang="en-US" dirty="0">
                <a:solidFill>
                  <a:schemeClr val="bg1"/>
                </a:solidFill>
              </a:rPr>
              <a:t>Our Earthly Father</a:t>
            </a: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Each of us had an earthly father who gave us mortal life and thus became our physical father</a:t>
            </a: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We have acquired earthly qualities and characteristics from him</a:t>
            </a: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We bear his name and have part of his nature in us</a:t>
            </a: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Consider the reasonable truth that you possess many of his characteristics and can become like him</a:t>
            </a: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p:txBody>
      </p:sp>
      <p:sp>
        <p:nvSpPr>
          <p:cNvPr id="7" name="TextBox 6"/>
          <p:cNvSpPr txBox="1"/>
          <p:nvPr/>
        </p:nvSpPr>
        <p:spPr>
          <a:xfrm>
            <a:off x="8098536" y="118872"/>
            <a:ext cx="2971800" cy="6678751"/>
          </a:xfrm>
          <a:prstGeom prst="rect">
            <a:avLst/>
          </a:prstGeom>
          <a:noFill/>
        </p:spPr>
        <p:txBody>
          <a:bodyPr wrap="square" rtlCol="0">
            <a:spAutoFit/>
          </a:bodyPr>
          <a:lstStyle/>
          <a:p>
            <a:pPr algn="ctr"/>
            <a:r>
              <a:rPr lang="en-US" dirty="0">
                <a:solidFill>
                  <a:schemeClr val="bg1"/>
                </a:solidFill>
              </a:rPr>
              <a:t>Jesus Christ—Our Savior and Spiritual Father</a:t>
            </a:r>
          </a:p>
          <a:p>
            <a:endParaRPr lang="en-US" sz="1400" dirty="0">
              <a:solidFill>
                <a:schemeClr val="bg1"/>
              </a:solidFill>
            </a:endParaRPr>
          </a:p>
          <a:p>
            <a:pPr marL="342900" indent="-342900">
              <a:buAutoNum type="arabicPeriod"/>
            </a:pPr>
            <a:r>
              <a:rPr lang="en-US" sz="1400" dirty="0">
                <a:solidFill>
                  <a:schemeClr val="bg1"/>
                </a:solidFill>
              </a:rPr>
              <a:t>Jesus Christ is he who gives us immortality beyond the grave through the Resurrection. Since that is true for all men, he is the Father of all the family of God</a:t>
            </a: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We can be spiritually reborn through the sanctifying influence of the Atonement; hence, for all who will repent, be baptized, and endure faithfully to the end by following the spirit, Christ becomes their father</a:t>
            </a: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Through rebirth we acquire distinct </a:t>
            </a:r>
            <a:r>
              <a:rPr lang="en-US" sz="1400" dirty="0" err="1">
                <a:solidFill>
                  <a:schemeClr val="bg1"/>
                </a:solidFill>
              </a:rPr>
              <a:t>Chrislike</a:t>
            </a:r>
            <a:r>
              <a:rPr lang="en-US" sz="1400" dirty="0">
                <a:solidFill>
                  <a:schemeClr val="bg1"/>
                </a:solidFill>
              </a:rPr>
              <a:t> qualities, partake of his divine nature, and become his son or daughter</a:t>
            </a: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We now take upon ourselves a new name, even the name of Jesus Christ. </a:t>
            </a:r>
          </a:p>
          <a:p>
            <a:pPr marL="342900" indent="-342900">
              <a:buAutoNum type="arabicPeriod"/>
            </a:pPr>
            <a:r>
              <a:rPr lang="en-US" sz="1400" dirty="0">
                <a:solidFill>
                  <a:schemeClr val="bg1"/>
                </a:solidFill>
              </a:rPr>
              <a:t>Do you understand that you have the qualities and power to become like him through this “mighty change” called spiritual rebirth?</a:t>
            </a:r>
          </a:p>
        </p:txBody>
      </p:sp>
      <p:sp>
        <p:nvSpPr>
          <p:cNvPr id="8" name="TextBox 7"/>
          <p:cNvSpPr txBox="1"/>
          <p:nvPr/>
        </p:nvSpPr>
        <p:spPr>
          <a:xfrm>
            <a:off x="3048000" y="1676400"/>
            <a:ext cx="5715000" cy="2308324"/>
          </a:xfrm>
          <a:prstGeom prst="rect">
            <a:avLst/>
          </a:prstGeom>
          <a:noFill/>
        </p:spPr>
        <p:txBody>
          <a:bodyPr wrap="square" rtlCol="0">
            <a:spAutoFit/>
          </a:bodyPr>
          <a:lstStyle/>
          <a:p>
            <a:pPr algn="ctr"/>
            <a:r>
              <a:rPr lang="en-US" sz="4800" dirty="0">
                <a:solidFill>
                  <a:srgbClr val="FFFF00"/>
                </a:solidFill>
              </a:rPr>
              <a:t>How are we Children of God, the Father, and Jesus Christ?</a:t>
            </a:r>
          </a:p>
        </p:txBody>
      </p:sp>
    </p:spTree>
    <p:extLst>
      <p:ext uri="{BB962C8B-B14F-4D97-AF65-F5344CB8AC3E}">
        <p14:creationId xmlns:p14="http://schemas.microsoft.com/office/powerpoint/2010/main" val="357515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250"/>
                                        <p:tgtEl>
                                          <p:spTgt spid="8"/>
                                        </p:tgtEl>
                                      </p:cBhvr>
                                    </p:animEffect>
                                    <p:set>
                                      <p:cBhvr>
                                        <p:cTn id="7" dur="1" fill="hold">
                                          <p:stCondLst>
                                            <p:cond delay="1249"/>
                                          </p:stCondLst>
                                        </p:cTn>
                                        <p:tgtEl>
                                          <p:spTgt spid="8"/>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xit" presetSubtype="0" fill="hold" grpId="1" nodeType="withEffect">
                                  <p:stCondLst>
                                    <p:cond delay="0"/>
                                  </p:stCondLst>
                                  <p:childTnLst>
                                    <p:animEffect transition="out" filter="fade">
                                      <p:cBhvr>
                                        <p:cTn id="22" dur="2000"/>
                                        <p:tgtEl>
                                          <p:spTgt spid="6"/>
                                        </p:tgtEl>
                                      </p:cBhvr>
                                    </p:animEffect>
                                    <p:set>
                                      <p:cBhvr>
                                        <p:cTn id="23"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BBCADFC-AA1D-46BD-96E3-2E86DAB02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2" y="0"/>
            <a:ext cx="12265572"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Process of Becoming Like God</a:t>
            </a:r>
          </a:p>
        </p:txBody>
      </p:sp>
      <p:sp>
        <p:nvSpPr>
          <p:cNvPr id="5" name="TextBox 4"/>
          <p:cNvSpPr txBox="1"/>
          <p:nvPr/>
        </p:nvSpPr>
        <p:spPr>
          <a:xfrm>
            <a:off x="1524000" y="685800"/>
            <a:ext cx="3124200" cy="400110"/>
          </a:xfrm>
          <a:prstGeom prst="rect">
            <a:avLst/>
          </a:prstGeom>
          <a:noFill/>
        </p:spPr>
        <p:txBody>
          <a:bodyPr wrap="square" rtlCol="0">
            <a:spAutoFit/>
          </a:bodyPr>
          <a:lstStyle/>
          <a:p>
            <a:r>
              <a:rPr lang="en-US" sz="2000" dirty="0">
                <a:solidFill>
                  <a:schemeClr val="bg1"/>
                </a:solidFill>
              </a:rPr>
              <a:t>Requires three fathers</a:t>
            </a:r>
          </a:p>
        </p:txBody>
      </p:sp>
      <p:sp>
        <p:nvSpPr>
          <p:cNvPr id="6" name="TextBox 5"/>
          <p:cNvSpPr txBox="1"/>
          <p:nvPr/>
        </p:nvSpPr>
        <p:spPr>
          <a:xfrm>
            <a:off x="88392" y="6550223"/>
            <a:ext cx="9144000" cy="307777"/>
          </a:xfrm>
          <a:prstGeom prst="rect">
            <a:avLst/>
          </a:prstGeom>
          <a:noFill/>
        </p:spPr>
        <p:txBody>
          <a:bodyPr wrap="square" rtlCol="0">
            <a:spAutoFit/>
          </a:bodyPr>
          <a:lstStyle/>
          <a:p>
            <a:r>
              <a:rPr lang="en-US" sz="1400" dirty="0">
                <a:solidFill>
                  <a:schemeClr val="bg1"/>
                </a:solidFill>
              </a:rPr>
              <a:t>Mosiah 5:7-12 Book of Mormon Student Manual</a:t>
            </a:r>
          </a:p>
        </p:txBody>
      </p:sp>
      <p:sp>
        <p:nvSpPr>
          <p:cNvPr id="7" name="TextBox 6"/>
          <p:cNvSpPr txBox="1"/>
          <p:nvPr/>
        </p:nvSpPr>
        <p:spPr>
          <a:xfrm>
            <a:off x="2971800" y="1371600"/>
            <a:ext cx="3124200" cy="707886"/>
          </a:xfrm>
          <a:prstGeom prst="rect">
            <a:avLst/>
          </a:prstGeom>
          <a:noFill/>
        </p:spPr>
        <p:txBody>
          <a:bodyPr wrap="square" rtlCol="0">
            <a:spAutoFit/>
          </a:bodyPr>
          <a:lstStyle/>
          <a:p>
            <a:r>
              <a:rPr lang="en-US" sz="2000" dirty="0">
                <a:solidFill>
                  <a:schemeClr val="bg1"/>
                </a:solidFill>
              </a:rPr>
              <a:t>Our </a:t>
            </a:r>
            <a:r>
              <a:rPr lang="en-US" sz="2000" i="1" dirty="0">
                <a:solidFill>
                  <a:schemeClr val="bg1"/>
                </a:solidFill>
              </a:rPr>
              <a:t>Heavenly Father</a:t>
            </a:r>
            <a:r>
              <a:rPr lang="en-US" sz="2000" dirty="0">
                <a:solidFill>
                  <a:schemeClr val="bg1"/>
                </a:solidFill>
              </a:rPr>
              <a:t>, who gave us our spirit body</a:t>
            </a:r>
          </a:p>
        </p:txBody>
      </p:sp>
      <p:sp>
        <p:nvSpPr>
          <p:cNvPr id="8" name="TextBox 7"/>
          <p:cNvSpPr txBox="1"/>
          <p:nvPr/>
        </p:nvSpPr>
        <p:spPr>
          <a:xfrm>
            <a:off x="4876800" y="2362201"/>
            <a:ext cx="3124200" cy="1015663"/>
          </a:xfrm>
          <a:prstGeom prst="rect">
            <a:avLst/>
          </a:prstGeom>
          <a:noFill/>
        </p:spPr>
        <p:txBody>
          <a:bodyPr wrap="square" rtlCol="0">
            <a:spAutoFit/>
          </a:bodyPr>
          <a:lstStyle/>
          <a:p>
            <a:r>
              <a:rPr lang="en-US" sz="2000" dirty="0">
                <a:solidFill>
                  <a:schemeClr val="bg1"/>
                </a:solidFill>
              </a:rPr>
              <a:t>Our </a:t>
            </a:r>
            <a:r>
              <a:rPr lang="en-US" sz="2000" i="1" dirty="0">
                <a:solidFill>
                  <a:schemeClr val="bg1"/>
                </a:solidFill>
              </a:rPr>
              <a:t>earthly father</a:t>
            </a:r>
            <a:r>
              <a:rPr lang="en-US" sz="2000" dirty="0">
                <a:solidFill>
                  <a:schemeClr val="bg1"/>
                </a:solidFill>
              </a:rPr>
              <a:t>, who gave us a physical, mortal body</a:t>
            </a:r>
          </a:p>
        </p:txBody>
      </p:sp>
      <p:sp>
        <p:nvSpPr>
          <p:cNvPr id="9" name="TextBox 8"/>
          <p:cNvSpPr txBox="1"/>
          <p:nvPr/>
        </p:nvSpPr>
        <p:spPr>
          <a:xfrm>
            <a:off x="4382814" y="3959142"/>
            <a:ext cx="3787613" cy="2246769"/>
          </a:xfrm>
          <a:prstGeom prst="rect">
            <a:avLst/>
          </a:prstGeom>
          <a:noFill/>
        </p:spPr>
        <p:txBody>
          <a:bodyPr wrap="square" rtlCol="0">
            <a:spAutoFit/>
          </a:bodyPr>
          <a:lstStyle/>
          <a:p>
            <a:r>
              <a:rPr lang="en-US" sz="2000" i="1" dirty="0">
                <a:solidFill>
                  <a:schemeClr val="bg1"/>
                </a:solidFill>
              </a:rPr>
              <a:t>Our Savior-Father</a:t>
            </a:r>
            <a:r>
              <a:rPr lang="en-US" sz="2000" dirty="0">
                <a:solidFill>
                  <a:schemeClr val="bg1"/>
                </a:solidFill>
              </a:rPr>
              <a:t>, who gives us a resurrected, eternal body, which will be a celestial body if we accept him and faithfully live by his every word. Also, he gives us a remission of our sins and enables us to develop a celestial spirit</a:t>
            </a:r>
          </a:p>
        </p:txBody>
      </p:sp>
      <p:pic>
        <p:nvPicPr>
          <p:cNvPr id="10" name="Picture 9">
            <a:extLst>
              <a:ext uri="{FF2B5EF4-FFF2-40B4-BE49-F238E27FC236}">
                <a16:creationId xmlns:a16="http://schemas.microsoft.com/office/drawing/2014/main" id="{B84AB62F-F064-4450-A755-8C7AE8C92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5503" y="3538727"/>
            <a:ext cx="2773299" cy="2773299"/>
          </a:xfrm>
          <a:prstGeom prst="rect">
            <a:avLst/>
          </a:prstGeom>
        </p:spPr>
      </p:pic>
      <p:pic>
        <p:nvPicPr>
          <p:cNvPr id="14" name="Picture 13">
            <a:extLst>
              <a:ext uri="{FF2B5EF4-FFF2-40B4-BE49-F238E27FC236}">
                <a16:creationId xmlns:a16="http://schemas.microsoft.com/office/drawing/2014/main" id="{FA6D4D30-D160-4136-8CC3-C2444EA71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39" y="1602372"/>
            <a:ext cx="2031797" cy="3055334"/>
          </a:xfrm>
          <a:prstGeom prst="rect">
            <a:avLst/>
          </a:prstGeom>
        </p:spPr>
      </p:pic>
      <p:pic>
        <p:nvPicPr>
          <p:cNvPr id="16" name="Picture 15">
            <a:extLst>
              <a:ext uri="{FF2B5EF4-FFF2-40B4-BE49-F238E27FC236}">
                <a16:creationId xmlns:a16="http://schemas.microsoft.com/office/drawing/2014/main" id="{E1BE7CF3-A5DF-4F3F-9DB3-AC9F101B61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0852" y="693684"/>
            <a:ext cx="1876097" cy="2501462"/>
          </a:xfrm>
          <a:prstGeom prst="rect">
            <a:avLst/>
          </a:prstGeom>
        </p:spPr>
      </p:pic>
    </p:spTree>
    <p:extLst>
      <p:ext uri="{BB962C8B-B14F-4D97-AF65-F5344CB8AC3E}">
        <p14:creationId xmlns:p14="http://schemas.microsoft.com/office/powerpoint/2010/main" val="128566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2C36CB96-1B0B-4A9F-BC3A-3A1927380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The Right Hand of God</a:t>
            </a:r>
          </a:p>
        </p:txBody>
      </p:sp>
      <p:sp>
        <p:nvSpPr>
          <p:cNvPr id="5" name="TextBox 4"/>
          <p:cNvSpPr txBox="1"/>
          <p:nvPr/>
        </p:nvSpPr>
        <p:spPr>
          <a:xfrm>
            <a:off x="7543800" y="990600"/>
            <a:ext cx="3124200" cy="1631216"/>
          </a:xfrm>
          <a:prstGeom prst="rect">
            <a:avLst/>
          </a:prstGeom>
          <a:noFill/>
        </p:spPr>
        <p:txBody>
          <a:bodyPr wrap="square" rtlCol="0">
            <a:spAutoFit/>
          </a:bodyPr>
          <a:lstStyle/>
          <a:p>
            <a:r>
              <a:rPr lang="en-US" sz="2000" dirty="0">
                <a:solidFill>
                  <a:schemeClr val="bg1"/>
                </a:solidFill>
              </a:rPr>
              <a:t>Dexter—right side</a:t>
            </a:r>
          </a:p>
          <a:p>
            <a:endParaRPr lang="en-US" sz="2000" dirty="0">
              <a:solidFill>
                <a:schemeClr val="bg1"/>
              </a:solidFill>
            </a:endParaRPr>
          </a:p>
          <a:p>
            <a:r>
              <a:rPr lang="en-US" sz="2000" dirty="0">
                <a:solidFill>
                  <a:schemeClr val="bg1"/>
                </a:solidFill>
              </a:rPr>
              <a:t>Something favorable</a:t>
            </a:r>
          </a:p>
          <a:p>
            <a:endParaRPr lang="en-US" sz="2000" dirty="0">
              <a:solidFill>
                <a:schemeClr val="bg1"/>
              </a:solidFill>
            </a:endParaRPr>
          </a:p>
          <a:p>
            <a:r>
              <a:rPr lang="en-US" sz="2000" dirty="0">
                <a:solidFill>
                  <a:schemeClr val="bg1"/>
                </a:solidFill>
              </a:rPr>
              <a:t>Goats—</a:t>
            </a:r>
            <a:r>
              <a:rPr lang="en-US" sz="1400" dirty="0">
                <a:solidFill>
                  <a:schemeClr val="bg1"/>
                </a:solidFill>
              </a:rPr>
              <a:t>Matthew 25:33</a:t>
            </a:r>
          </a:p>
        </p:txBody>
      </p:sp>
      <p:sp>
        <p:nvSpPr>
          <p:cNvPr id="6" name="TextBox 5"/>
          <p:cNvSpPr txBox="1"/>
          <p:nvPr/>
        </p:nvSpPr>
        <p:spPr>
          <a:xfrm>
            <a:off x="88392" y="6550223"/>
            <a:ext cx="9144000" cy="307777"/>
          </a:xfrm>
          <a:prstGeom prst="rect">
            <a:avLst/>
          </a:prstGeom>
          <a:noFill/>
        </p:spPr>
        <p:txBody>
          <a:bodyPr wrap="square" rtlCol="0">
            <a:spAutoFit/>
          </a:bodyPr>
          <a:lstStyle/>
          <a:p>
            <a:r>
              <a:rPr lang="en-US" sz="1400" dirty="0">
                <a:solidFill>
                  <a:schemeClr val="bg1"/>
                </a:solidFill>
              </a:rPr>
              <a:t>Mosiah 5:9-10</a:t>
            </a:r>
          </a:p>
        </p:txBody>
      </p:sp>
      <p:sp>
        <p:nvSpPr>
          <p:cNvPr id="7" name="TextBox 6"/>
          <p:cNvSpPr txBox="1"/>
          <p:nvPr/>
        </p:nvSpPr>
        <p:spPr>
          <a:xfrm>
            <a:off x="1676400" y="914400"/>
            <a:ext cx="3124200" cy="1600438"/>
          </a:xfrm>
          <a:prstGeom prst="rect">
            <a:avLst/>
          </a:prstGeom>
          <a:noFill/>
        </p:spPr>
        <p:txBody>
          <a:bodyPr wrap="square" rtlCol="0">
            <a:spAutoFit/>
          </a:bodyPr>
          <a:lstStyle/>
          <a:p>
            <a:r>
              <a:rPr lang="en-US" sz="2000" dirty="0">
                <a:solidFill>
                  <a:schemeClr val="bg1"/>
                </a:solidFill>
              </a:rPr>
              <a:t>Sinister—left side</a:t>
            </a:r>
          </a:p>
          <a:p>
            <a:endParaRPr lang="en-US" sz="2000" dirty="0">
              <a:solidFill>
                <a:schemeClr val="bg1"/>
              </a:solidFill>
            </a:endParaRPr>
          </a:p>
          <a:p>
            <a:r>
              <a:rPr lang="en-US" sz="2000" dirty="0">
                <a:solidFill>
                  <a:schemeClr val="bg1"/>
                </a:solidFill>
              </a:rPr>
              <a:t>Something unfavorable</a:t>
            </a:r>
          </a:p>
          <a:p>
            <a:endParaRPr lang="en-US" sz="2000" dirty="0">
              <a:solidFill>
                <a:schemeClr val="bg1"/>
              </a:solidFill>
            </a:endParaRPr>
          </a:p>
          <a:p>
            <a:r>
              <a:rPr lang="en-US" dirty="0">
                <a:solidFill>
                  <a:schemeClr val="bg1"/>
                </a:solidFill>
              </a:rPr>
              <a:t>Sheep</a:t>
            </a:r>
            <a:r>
              <a:rPr lang="en-US" sz="1400" dirty="0">
                <a:solidFill>
                  <a:schemeClr val="bg1"/>
                </a:solidFill>
              </a:rPr>
              <a:t>—Matthew 25:33</a:t>
            </a:r>
          </a:p>
        </p:txBody>
      </p:sp>
      <p:grpSp>
        <p:nvGrpSpPr>
          <p:cNvPr id="12" name="Group 11"/>
          <p:cNvGrpSpPr/>
          <p:nvPr/>
        </p:nvGrpSpPr>
        <p:grpSpPr>
          <a:xfrm>
            <a:off x="4267200" y="838200"/>
            <a:ext cx="3276600" cy="1600200"/>
            <a:chOff x="2743200" y="838200"/>
            <a:chExt cx="3276600" cy="1600200"/>
          </a:xfrm>
        </p:grpSpPr>
        <p:sp>
          <p:nvSpPr>
            <p:cNvPr id="11" name="Rectangle 10"/>
            <p:cNvSpPr/>
            <p:nvPr/>
          </p:nvSpPr>
          <p:spPr>
            <a:xfrm>
              <a:off x="2743200" y="838200"/>
              <a:ext cx="3200400" cy="1600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19400" y="914400"/>
              <a:ext cx="3200400" cy="1477328"/>
            </a:xfrm>
            <a:prstGeom prst="rect">
              <a:avLst/>
            </a:prstGeom>
            <a:noFill/>
          </p:spPr>
          <p:txBody>
            <a:bodyPr wrap="square" rtlCol="0">
              <a:spAutoFit/>
            </a:bodyPr>
            <a:lstStyle/>
            <a:p>
              <a:r>
                <a:rPr lang="en-US" dirty="0">
                  <a:solidFill>
                    <a:schemeClr val="bg1"/>
                  </a:solidFill>
                </a:rPr>
                <a:t>The Lord has frequently utilized this distinction to contrast the blessed state of those who are loyal to him and keep the commandments</a:t>
              </a:r>
            </a:p>
          </p:txBody>
        </p:sp>
      </p:grpSp>
      <p:sp>
        <p:nvSpPr>
          <p:cNvPr id="9" name="TextBox 8"/>
          <p:cNvSpPr txBox="1"/>
          <p:nvPr/>
        </p:nvSpPr>
        <p:spPr>
          <a:xfrm>
            <a:off x="8429086" y="4159470"/>
            <a:ext cx="3544824" cy="2246769"/>
          </a:xfrm>
          <a:prstGeom prst="rect">
            <a:avLst/>
          </a:prstGeom>
          <a:noFill/>
        </p:spPr>
        <p:txBody>
          <a:bodyPr wrap="square" rtlCol="0">
            <a:spAutoFit/>
          </a:bodyPr>
          <a:lstStyle/>
          <a:p>
            <a:r>
              <a:rPr lang="en-US" sz="2000" dirty="0">
                <a:solidFill>
                  <a:srgbClr val="FFFF00"/>
                </a:solidFill>
              </a:rPr>
              <a:t>“Fear thou not; for I </a:t>
            </a:r>
            <a:r>
              <a:rPr lang="en-US" sz="2000" i="1" dirty="0">
                <a:solidFill>
                  <a:srgbClr val="FFFF00"/>
                </a:solidFill>
              </a:rPr>
              <a:t>am</a:t>
            </a:r>
            <a:r>
              <a:rPr lang="en-US" sz="2000" dirty="0">
                <a:solidFill>
                  <a:srgbClr val="FFFF00"/>
                </a:solidFill>
              </a:rPr>
              <a:t> with thee: be not dismayed; for I </a:t>
            </a:r>
            <a:r>
              <a:rPr lang="en-US" sz="2000" i="1" dirty="0">
                <a:solidFill>
                  <a:srgbClr val="FFFF00"/>
                </a:solidFill>
              </a:rPr>
              <a:t>am </a:t>
            </a:r>
            <a:r>
              <a:rPr lang="en-US" sz="2000" dirty="0">
                <a:solidFill>
                  <a:srgbClr val="FFFF00"/>
                </a:solidFill>
              </a:rPr>
              <a:t>thy God: I will strengthen thee; yea, I will help thee; yea, I will uphold thee with the right hand of my righteousness.”</a:t>
            </a:r>
          </a:p>
          <a:p>
            <a:r>
              <a:rPr lang="en-US" sz="2000" dirty="0">
                <a:solidFill>
                  <a:srgbClr val="FFFF00"/>
                </a:solidFill>
              </a:rPr>
              <a:t>Isaiah 41:10</a:t>
            </a:r>
          </a:p>
        </p:txBody>
      </p:sp>
      <p:sp>
        <p:nvSpPr>
          <p:cNvPr id="10" name="TextBox 9"/>
          <p:cNvSpPr txBox="1"/>
          <p:nvPr/>
        </p:nvSpPr>
        <p:spPr>
          <a:xfrm>
            <a:off x="1179576" y="5236465"/>
            <a:ext cx="5791200" cy="1200329"/>
          </a:xfrm>
          <a:prstGeom prst="rect">
            <a:avLst/>
          </a:prstGeom>
          <a:noFill/>
        </p:spPr>
        <p:txBody>
          <a:bodyPr wrap="square" rtlCol="0">
            <a:spAutoFit/>
          </a:bodyPr>
          <a:lstStyle/>
          <a:p>
            <a:pPr fontAlgn="base"/>
            <a:r>
              <a:rPr lang="en-US" sz="2400" dirty="0">
                <a:solidFill>
                  <a:schemeClr val="bg1"/>
                </a:solidFill>
              </a:rPr>
              <a:t>Those found on the right hand of Christ “know the name by which (they are) called;…the name of Christ</a:t>
            </a:r>
          </a:p>
        </p:txBody>
      </p:sp>
      <p:pic>
        <p:nvPicPr>
          <p:cNvPr id="30720" name="Picture 30719">
            <a:extLst>
              <a:ext uri="{FF2B5EF4-FFF2-40B4-BE49-F238E27FC236}">
                <a16:creationId xmlns:a16="http://schemas.microsoft.com/office/drawing/2014/main" id="{DAAE2849-E081-429B-B949-50631BCBF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938" y="2712326"/>
            <a:ext cx="3730670" cy="2446782"/>
          </a:xfrm>
          <a:prstGeom prst="rect">
            <a:avLst/>
          </a:prstGeom>
        </p:spPr>
      </p:pic>
      <p:grpSp>
        <p:nvGrpSpPr>
          <p:cNvPr id="2" name="Group 1">
            <a:extLst>
              <a:ext uri="{FF2B5EF4-FFF2-40B4-BE49-F238E27FC236}">
                <a16:creationId xmlns:a16="http://schemas.microsoft.com/office/drawing/2014/main" id="{14D144D5-C09B-FD08-E650-BDE66F1A1218}"/>
              </a:ext>
            </a:extLst>
          </p:cNvPr>
          <p:cNvGrpSpPr/>
          <p:nvPr/>
        </p:nvGrpSpPr>
        <p:grpSpPr>
          <a:xfrm>
            <a:off x="7381769" y="4876108"/>
            <a:ext cx="1047317" cy="1698848"/>
            <a:chOff x="219202" y="763794"/>
            <a:chExt cx="3617703" cy="5868256"/>
          </a:xfrm>
        </p:grpSpPr>
        <p:grpSp>
          <p:nvGrpSpPr>
            <p:cNvPr id="3" name="Group 33">
              <a:extLst>
                <a:ext uri="{FF2B5EF4-FFF2-40B4-BE49-F238E27FC236}">
                  <a16:creationId xmlns:a16="http://schemas.microsoft.com/office/drawing/2014/main" id="{E782A192-90F5-359C-57A6-1510641EBB83}"/>
                </a:ext>
              </a:extLst>
            </p:cNvPr>
            <p:cNvGrpSpPr/>
            <p:nvPr/>
          </p:nvGrpSpPr>
          <p:grpSpPr>
            <a:xfrm>
              <a:off x="219202" y="763794"/>
              <a:ext cx="3617703" cy="5868256"/>
              <a:chOff x="1593589" y="398948"/>
              <a:chExt cx="1375870" cy="4260181"/>
            </a:xfrm>
          </p:grpSpPr>
          <p:sp>
            <p:nvSpPr>
              <p:cNvPr id="30726" name="Oval 28">
                <a:extLst>
                  <a:ext uri="{FF2B5EF4-FFF2-40B4-BE49-F238E27FC236}">
                    <a16:creationId xmlns:a16="http://schemas.microsoft.com/office/drawing/2014/main" id="{1A4E7E9C-992D-3529-5FB8-3F00BFE2A0C1}"/>
                  </a:ext>
                </a:extLst>
              </p:cNvPr>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7" name="Oval 29">
                <a:extLst>
                  <a:ext uri="{FF2B5EF4-FFF2-40B4-BE49-F238E27FC236}">
                    <a16:creationId xmlns:a16="http://schemas.microsoft.com/office/drawing/2014/main" id="{3C60A398-7A70-4FD7-6834-1042D8F2327E}"/>
                  </a:ext>
                </a:extLst>
              </p:cNvPr>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8" name="Oval 30">
                <a:extLst>
                  <a:ext uri="{FF2B5EF4-FFF2-40B4-BE49-F238E27FC236}">
                    <a16:creationId xmlns:a16="http://schemas.microsoft.com/office/drawing/2014/main" id="{A920FC06-6DFF-2449-2519-6C35DCBACDFE}"/>
                  </a:ext>
                </a:extLst>
              </p:cNvPr>
              <p:cNvSpPr/>
              <p:nvPr/>
            </p:nvSpPr>
            <p:spPr>
              <a:xfrm>
                <a:off x="1593589" y="2917767"/>
                <a:ext cx="191093" cy="43534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9" name="Trapezoid 31">
                <a:extLst>
                  <a:ext uri="{FF2B5EF4-FFF2-40B4-BE49-F238E27FC236}">
                    <a16:creationId xmlns:a16="http://schemas.microsoft.com/office/drawing/2014/main" id="{85C90A73-D173-8911-9DCA-A353064A872E}"/>
                  </a:ext>
                </a:extLst>
              </p:cNvPr>
              <p:cNvSpPr/>
              <p:nvPr/>
            </p:nvSpPr>
            <p:spPr>
              <a:xfrm rot="1480658">
                <a:off x="1679442" y="1918346"/>
                <a:ext cx="496842" cy="1306022"/>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0" name="Trapezoid 32">
                <a:extLst>
                  <a:ext uri="{FF2B5EF4-FFF2-40B4-BE49-F238E27FC236}">
                    <a16:creationId xmlns:a16="http://schemas.microsoft.com/office/drawing/2014/main" id="{9C0D36C5-83A5-9E09-170C-A8E1BBD03041}"/>
                  </a:ext>
                </a:extLst>
              </p:cNvPr>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1" name="Trapezoid 33">
                <a:extLst>
                  <a:ext uri="{FF2B5EF4-FFF2-40B4-BE49-F238E27FC236}">
                    <a16:creationId xmlns:a16="http://schemas.microsoft.com/office/drawing/2014/main" id="{24034D53-A404-B5BC-F4AC-398D03E44B5D}"/>
                  </a:ext>
                </a:extLst>
              </p:cNvPr>
              <p:cNvSpPr/>
              <p:nvPr/>
            </p:nvSpPr>
            <p:spPr>
              <a:xfrm>
                <a:off x="1746463" y="1992669"/>
                <a:ext cx="993684" cy="2448792"/>
              </a:xfrm>
              <a:prstGeom prst="trapezoid">
                <a:avLst>
                  <a:gd name="adj" fmla="val 30469"/>
                </a:avLst>
              </a:prstGeom>
              <a:solidFill>
                <a:srgbClr val="BEA88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2" name="Trapezoid 34">
                <a:extLst>
                  <a:ext uri="{FF2B5EF4-FFF2-40B4-BE49-F238E27FC236}">
                    <a16:creationId xmlns:a16="http://schemas.microsoft.com/office/drawing/2014/main" id="{EF882852-1CBB-5FA3-0199-6E6CAE31F96C}"/>
                  </a:ext>
                </a:extLst>
              </p:cNvPr>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3" name="Trapezoid 35">
                <a:extLst>
                  <a:ext uri="{FF2B5EF4-FFF2-40B4-BE49-F238E27FC236}">
                    <a16:creationId xmlns:a16="http://schemas.microsoft.com/office/drawing/2014/main" id="{9C34580B-C382-9BAE-B8FC-5D0CE43CDEF8}"/>
                  </a:ext>
                </a:extLst>
              </p:cNvPr>
              <p:cNvSpPr/>
              <p:nvPr/>
            </p:nvSpPr>
            <p:spPr>
              <a:xfrm rot="402310">
                <a:off x="1789363" y="1834689"/>
                <a:ext cx="382187" cy="2467938"/>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4" name="Cloud 36">
                <a:extLst>
                  <a:ext uri="{FF2B5EF4-FFF2-40B4-BE49-F238E27FC236}">
                    <a16:creationId xmlns:a16="http://schemas.microsoft.com/office/drawing/2014/main" id="{2130FB8E-3829-0662-90C2-9ABD72643B06}"/>
                  </a:ext>
                </a:extLst>
              </p:cNvPr>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5" name="Cloud 37">
                <a:extLst>
                  <a:ext uri="{FF2B5EF4-FFF2-40B4-BE49-F238E27FC236}">
                    <a16:creationId xmlns:a16="http://schemas.microsoft.com/office/drawing/2014/main" id="{A41BB2E7-9D69-1E09-8C75-1AF1D49F86DC}"/>
                  </a:ext>
                </a:extLst>
              </p:cNvPr>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6" name="Oval 38">
                <a:extLst>
                  <a:ext uri="{FF2B5EF4-FFF2-40B4-BE49-F238E27FC236}">
                    <a16:creationId xmlns:a16="http://schemas.microsoft.com/office/drawing/2014/main" id="{98292B59-7C42-CEE7-A801-A345E1D44ECC}"/>
                  </a:ext>
                </a:extLst>
              </p:cNvPr>
              <p:cNvSpPr/>
              <p:nvPr/>
            </p:nvSpPr>
            <p:spPr>
              <a:xfrm>
                <a:off x="1975776" y="632228"/>
                <a:ext cx="611498" cy="130602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37" name="Group 23">
                <a:extLst>
                  <a:ext uri="{FF2B5EF4-FFF2-40B4-BE49-F238E27FC236}">
                    <a16:creationId xmlns:a16="http://schemas.microsoft.com/office/drawing/2014/main" id="{27A7A7AC-D5D6-3509-1DF2-6CF60502B1CF}"/>
                  </a:ext>
                </a:extLst>
              </p:cNvPr>
              <p:cNvGrpSpPr/>
              <p:nvPr/>
            </p:nvGrpSpPr>
            <p:grpSpPr>
              <a:xfrm>
                <a:off x="2383609" y="1732280"/>
                <a:ext cx="585850" cy="1566411"/>
                <a:chOff x="4699336" y="2759583"/>
                <a:chExt cx="1168064" cy="2193417"/>
              </a:xfrm>
            </p:grpSpPr>
            <p:sp>
              <p:nvSpPr>
                <p:cNvPr id="30742" name="Oval 44">
                  <a:extLst>
                    <a:ext uri="{FF2B5EF4-FFF2-40B4-BE49-F238E27FC236}">
                      <a16:creationId xmlns:a16="http://schemas.microsoft.com/office/drawing/2014/main" id="{BB9F65FF-8BD2-2AAB-ED5B-D324B3D75748}"/>
                    </a:ext>
                  </a:extLst>
                </p:cNvPr>
                <p:cNvSpPr/>
                <p:nvPr/>
              </p:nvSpPr>
              <p:spPr>
                <a:xfrm>
                  <a:off x="5486400" y="4267200"/>
                  <a:ext cx="381000" cy="685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3" name="Trapezoid 45">
                  <a:extLst>
                    <a:ext uri="{FF2B5EF4-FFF2-40B4-BE49-F238E27FC236}">
                      <a16:creationId xmlns:a16="http://schemas.microsoft.com/office/drawing/2014/main" id="{50E5A6F3-C919-3382-A44C-D2C9CCAF7EF4}"/>
                    </a:ext>
                  </a:extLst>
                </p:cNvPr>
                <p:cNvSpPr/>
                <p:nvPr/>
              </p:nvSpPr>
              <p:spPr>
                <a:xfrm rot="19830111">
                  <a:off x="4816550" y="2903312"/>
                  <a:ext cx="822282" cy="1828800"/>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4" name="Trapezoid 46">
                  <a:extLst>
                    <a:ext uri="{FF2B5EF4-FFF2-40B4-BE49-F238E27FC236}">
                      <a16:creationId xmlns:a16="http://schemas.microsoft.com/office/drawing/2014/main" id="{07A267EB-54B8-A2B0-B872-C4276E90BA3F}"/>
                    </a:ext>
                  </a:extLst>
                </p:cNvPr>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38" name="Cloud 37">
                <a:extLst>
                  <a:ext uri="{FF2B5EF4-FFF2-40B4-BE49-F238E27FC236}">
                    <a16:creationId xmlns:a16="http://schemas.microsoft.com/office/drawing/2014/main" id="{57D25695-D8A6-FAFB-0B3C-ABCEDFBA94A4}"/>
                  </a:ext>
                </a:extLst>
              </p:cNvPr>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9" name="Trapezoid 39">
                <a:extLst>
                  <a:ext uri="{FF2B5EF4-FFF2-40B4-BE49-F238E27FC236}">
                    <a16:creationId xmlns:a16="http://schemas.microsoft.com/office/drawing/2014/main" id="{F8BE8807-32C6-56FD-B7FC-FA850E337D49}"/>
                  </a:ext>
                </a:extLst>
              </p:cNvPr>
              <p:cNvSpPr/>
              <p:nvPr/>
            </p:nvSpPr>
            <p:spPr>
              <a:xfrm rot="21185207">
                <a:off x="2319744" y="1992669"/>
                <a:ext cx="382187" cy="2356886"/>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0" name="Cloud 42">
                <a:extLst>
                  <a:ext uri="{FF2B5EF4-FFF2-40B4-BE49-F238E27FC236}">
                    <a16:creationId xmlns:a16="http://schemas.microsoft.com/office/drawing/2014/main" id="{5C39A688-C696-D4EF-2DE7-A50BB08493A8}"/>
                  </a:ext>
                </a:extLst>
              </p:cNvPr>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1" name="Oval 43">
                <a:extLst>
                  <a:ext uri="{FF2B5EF4-FFF2-40B4-BE49-F238E27FC236}">
                    <a16:creationId xmlns:a16="http://schemas.microsoft.com/office/drawing/2014/main" id="{827FF9B3-D7CA-9A56-E54D-77DDA8CD7101}"/>
                  </a:ext>
                </a:extLst>
              </p:cNvPr>
              <p:cNvSpPr/>
              <p:nvPr/>
            </p:nvSpPr>
            <p:spPr>
              <a:xfrm rot="5225831">
                <a:off x="2195916" y="1468806"/>
                <a:ext cx="128823" cy="17401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43">
              <a:extLst>
                <a:ext uri="{FF2B5EF4-FFF2-40B4-BE49-F238E27FC236}">
                  <a16:creationId xmlns:a16="http://schemas.microsoft.com/office/drawing/2014/main" id="{F2FE75A8-C3E1-632E-25B3-A5EA8377469F}"/>
                </a:ext>
              </a:extLst>
            </p:cNvPr>
            <p:cNvGrpSpPr/>
            <p:nvPr/>
          </p:nvGrpSpPr>
          <p:grpSpPr>
            <a:xfrm rot="5003920">
              <a:off x="1200642" y="4330298"/>
              <a:ext cx="2871533" cy="474930"/>
              <a:chOff x="1600200" y="6781800"/>
              <a:chExt cx="2754086" cy="1143000"/>
            </a:xfrm>
            <a:solidFill>
              <a:schemeClr val="accent2">
                <a:lumMod val="75000"/>
              </a:schemeClr>
            </a:solidFill>
          </p:grpSpPr>
          <p:sp>
            <p:nvSpPr>
              <p:cNvPr id="62" name="Chevron 96">
                <a:extLst>
                  <a:ext uri="{FF2B5EF4-FFF2-40B4-BE49-F238E27FC236}">
                    <a16:creationId xmlns:a16="http://schemas.microsoft.com/office/drawing/2014/main" id="{8E45F77A-8491-8071-5E62-E66413A01FB9}"/>
                  </a:ext>
                </a:extLst>
              </p:cNvPr>
              <p:cNvSpPr/>
              <p:nvPr/>
            </p:nvSpPr>
            <p:spPr>
              <a:xfrm rot="16200000">
                <a:off x="1981200" y="6858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Chevron 97">
                <a:extLst>
                  <a:ext uri="{FF2B5EF4-FFF2-40B4-BE49-F238E27FC236}">
                    <a16:creationId xmlns:a16="http://schemas.microsoft.com/office/drawing/2014/main" id="{5CFAF192-BEFB-FBEB-8DA3-FACC9284E551}"/>
                  </a:ext>
                </a:extLst>
              </p:cNvPr>
              <p:cNvSpPr/>
              <p:nvPr/>
            </p:nvSpPr>
            <p:spPr>
              <a:xfrm rot="5400000">
                <a:off x="2286000" y="7162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21" name="Chevron 98">
                <a:extLst>
                  <a:ext uri="{FF2B5EF4-FFF2-40B4-BE49-F238E27FC236}">
                    <a16:creationId xmlns:a16="http://schemas.microsoft.com/office/drawing/2014/main" id="{63CC2892-1126-769C-4289-9E3038D7497D}"/>
                  </a:ext>
                </a:extLst>
              </p:cNvPr>
              <p:cNvSpPr/>
              <p:nvPr/>
            </p:nvSpPr>
            <p:spPr>
              <a:xfrm rot="5400000">
                <a:off x="2991592"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22" name="Chevron 99">
                <a:extLst>
                  <a:ext uri="{FF2B5EF4-FFF2-40B4-BE49-F238E27FC236}">
                    <a16:creationId xmlns:a16="http://schemas.microsoft.com/office/drawing/2014/main" id="{AFED525C-E99E-817F-B0BF-A12D372FD6D7}"/>
                  </a:ext>
                </a:extLst>
              </p:cNvPr>
              <p:cNvSpPr/>
              <p:nvPr/>
            </p:nvSpPr>
            <p:spPr>
              <a:xfrm rot="16200000">
                <a:off x="26670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23" name="Chevron 100">
                <a:extLst>
                  <a:ext uri="{FF2B5EF4-FFF2-40B4-BE49-F238E27FC236}">
                    <a16:creationId xmlns:a16="http://schemas.microsoft.com/office/drawing/2014/main" id="{6066CD91-FFE8-8A05-AA78-67A88AA5BA66}"/>
                  </a:ext>
                </a:extLst>
              </p:cNvPr>
              <p:cNvSpPr/>
              <p:nvPr/>
            </p:nvSpPr>
            <p:spPr>
              <a:xfrm rot="5400000">
                <a:off x="3668486"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24" name="Chevron 101">
                <a:extLst>
                  <a:ext uri="{FF2B5EF4-FFF2-40B4-BE49-F238E27FC236}">
                    <a16:creationId xmlns:a16="http://schemas.microsoft.com/office/drawing/2014/main" id="{72B25B43-361E-ABCE-D42E-656E6C91D0B9}"/>
                  </a:ext>
                </a:extLst>
              </p:cNvPr>
              <p:cNvSpPr/>
              <p:nvPr/>
            </p:nvSpPr>
            <p:spPr>
              <a:xfrm rot="5400000">
                <a:off x="1600200" y="7239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25" name="Chevron 102">
                <a:extLst>
                  <a:ext uri="{FF2B5EF4-FFF2-40B4-BE49-F238E27FC236}">
                    <a16:creationId xmlns:a16="http://schemas.microsoft.com/office/drawing/2014/main" id="{6A782436-F85B-4AB0-E311-A5B2AA2FB9DD}"/>
                  </a:ext>
                </a:extLst>
              </p:cNvPr>
              <p:cNvSpPr/>
              <p:nvPr/>
            </p:nvSpPr>
            <p:spPr>
              <a:xfrm rot="16200000">
                <a:off x="33528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 name="Group 44">
              <a:extLst>
                <a:ext uri="{FF2B5EF4-FFF2-40B4-BE49-F238E27FC236}">
                  <a16:creationId xmlns:a16="http://schemas.microsoft.com/office/drawing/2014/main" id="{D45F5258-7E38-7940-E86D-F4EA7E591BEC}"/>
                </a:ext>
              </a:extLst>
            </p:cNvPr>
            <p:cNvGrpSpPr/>
            <p:nvPr/>
          </p:nvGrpSpPr>
          <p:grpSpPr>
            <a:xfrm rot="16596080" flipH="1">
              <a:off x="-224146" y="4330298"/>
              <a:ext cx="2871533" cy="474930"/>
              <a:chOff x="1600200" y="6781800"/>
              <a:chExt cx="2754086" cy="1143000"/>
            </a:xfrm>
            <a:solidFill>
              <a:schemeClr val="accent2">
                <a:lumMod val="75000"/>
              </a:schemeClr>
            </a:solidFill>
          </p:grpSpPr>
          <p:sp>
            <p:nvSpPr>
              <p:cNvPr id="55" name="Chevron 89">
                <a:extLst>
                  <a:ext uri="{FF2B5EF4-FFF2-40B4-BE49-F238E27FC236}">
                    <a16:creationId xmlns:a16="http://schemas.microsoft.com/office/drawing/2014/main" id="{1667F590-8DF9-8D5F-548B-89A9A13DDA1C}"/>
                  </a:ext>
                </a:extLst>
              </p:cNvPr>
              <p:cNvSpPr/>
              <p:nvPr/>
            </p:nvSpPr>
            <p:spPr>
              <a:xfrm rot="16200000">
                <a:off x="1981200" y="6858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Chevron 90">
                <a:extLst>
                  <a:ext uri="{FF2B5EF4-FFF2-40B4-BE49-F238E27FC236}">
                    <a16:creationId xmlns:a16="http://schemas.microsoft.com/office/drawing/2014/main" id="{5B923666-535E-F370-1E6C-6D3421B7D31D}"/>
                  </a:ext>
                </a:extLst>
              </p:cNvPr>
              <p:cNvSpPr/>
              <p:nvPr/>
            </p:nvSpPr>
            <p:spPr>
              <a:xfrm rot="5400000">
                <a:off x="2286000" y="7162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hevron 91">
                <a:extLst>
                  <a:ext uri="{FF2B5EF4-FFF2-40B4-BE49-F238E27FC236}">
                    <a16:creationId xmlns:a16="http://schemas.microsoft.com/office/drawing/2014/main" id="{212A6A3C-BB81-4D44-D880-F7F993374607}"/>
                  </a:ext>
                </a:extLst>
              </p:cNvPr>
              <p:cNvSpPr/>
              <p:nvPr/>
            </p:nvSpPr>
            <p:spPr>
              <a:xfrm rot="5400000">
                <a:off x="2991592"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hevron 92">
                <a:extLst>
                  <a:ext uri="{FF2B5EF4-FFF2-40B4-BE49-F238E27FC236}">
                    <a16:creationId xmlns:a16="http://schemas.microsoft.com/office/drawing/2014/main" id="{DBE1F303-9310-4D1B-4223-64630E40DC1E}"/>
                  </a:ext>
                </a:extLst>
              </p:cNvPr>
              <p:cNvSpPr/>
              <p:nvPr/>
            </p:nvSpPr>
            <p:spPr>
              <a:xfrm rot="16200000">
                <a:off x="26670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hevron 93">
                <a:extLst>
                  <a:ext uri="{FF2B5EF4-FFF2-40B4-BE49-F238E27FC236}">
                    <a16:creationId xmlns:a16="http://schemas.microsoft.com/office/drawing/2014/main" id="{D081C6F0-D57C-8335-A85A-754E38DB1AAE}"/>
                  </a:ext>
                </a:extLst>
              </p:cNvPr>
              <p:cNvSpPr/>
              <p:nvPr/>
            </p:nvSpPr>
            <p:spPr>
              <a:xfrm rot="5400000">
                <a:off x="3668486"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94">
                <a:extLst>
                  <a:ext uri="{FF2B5EF4-FFF2-40B4-BE49-F238E27FC236}">
                    <a16:creationId xmlns:a16="http://schemas.microsoft.com/office/drawing/2014/main" id="{20672222-BF38-A338-E944-5E5CD38383C8}"/>
                  </a:ext>
                </a:extLst>
              </p:cNvPr>
              <p:cNvSpPr/>
              <p:nvPr/>
            </p:nvSpPr>
            <p:spPr>
              <a:xfrm rot="5400000">
                <a:off x="1600200" y="7239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hevron 95">
                <a:extLst>
                  <a:ext uri="{FF2B5EF4-FFF2-40B4-BE49-F238E27FC236}">
                    <a16:creationId xmlns:a16="http://schemas.microsoft.com/office/drawing/2014/main" id="{BF9ACB53-8C03-AB48-F1C3-B17C1A4656AF}"/>
                  </a:ext>
                </a:extLst>
              </p:cNvPr>
              <p:cNvSpPr/>
              <p:nvPr/>
            </p:nvSpPr>
            <p:spPr>
              <a:xfrm rot="16200000">
                <a:off x="33528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Rectangle 53">
              <a:extLst>
                <a:ext uri="{FF2B5EF4-FFF2-40B4-BE49-F238E27FC236}">
                  <a16:creationId xmlns:a16="http://schemas.microsoft.com/office/drawing/2014/main" id="{80BAB6F7-4F0F-06E3-F8A6-3C7E69AEE4FE}"/>
                </a:ext>
              </a:extLst>
            </p:cNvPr>
            <p:cNvSpPr/>
            <p:nvPr/>
          </p:nvSpPr>
          <p:spPr>
            <a:xfrm>
              <a:off x="1557246" y="4874152"/>
              <a:ext cx="759887" cy="263685"/>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581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30720"/>
                                        </p:tgtEl>
                                        <p:attrNameLst>
                                          <p:attrName>style.visibility</p:attrName>
                                        </p:attrNameLst>
                                      </p:cBhvr>
                                      <p:to>
                                        <p:strVal val="visible"/>
                                      </p:to>
                                    </p:set>
                                    <p:animEffect transition="in" filter="fade">
                                      <p:cBhvr>
                                        <p:cTn id="18" dur="500"/>
                                        <p:tgtEl>
                                          <p:spTgt spid="3072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A2CBA3-C3DC-4575-8655-D6A9A9428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14" y="0"/>
            <a:ext cx="12307614"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Some Other Name</a:t>
            </a:r>
          </a:p>
        </p:txBody>
      </p:sp>
      <p:sp>
        <p:nvSpPr>
          <p:cNvPr id="6" name="TextBox 5"/>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5:10</a:t>
            </a:r>
          </a:p>
        </p:txBody>
      </p:sp>
      <p:sp>
        <p:nvSpPr>
          <p:cNvPr id="7" name="TextBox 6"/>
          <p:cNvSpPr txBox="1"/>
          <p:nvPr/>
        </p:nvSpPr>
        <p:spPr>
          <a:xfrm>
            <a:off x="384048" y="914400"/>
            <a:ext cx="4416552" cy="2246769"/>
          </a:xfrm>
          <a:prstGeom prst="rect">
            <a:avLst/>
          </a:prstGeom>
          <a:noFill/>
        </p:spPr>
        <p:txBody>
          <a:bodyPr wrap="square" rtlCol="0">
            <a:spAutoFit/>
          </a:bodyPr>
          <a:lstStyle/>
          <a:p>
            <a:r>
              <a:rPr lang="en-US" sz="2000" dirty="0">
                <a:solidFill>
                  <a:schemeClr val="bg1"/>
                </a:solidFill>
              </a:rPr>
              <a:t>Spiritual orphans:</a:t>
            </a:r>
          </a:p>
          <a:p>
            <a:endParaRPr lang="en-US" sz="2000" dirty="0">
              <a:solidFill>
                <a:schemeClr val="bg1"/>
              </a:solidFill>
            </a:endParaRPr>
          </a:p>
          <a:p>
            <a:r>
              <a:rPr lang="en-US" sz="2000" dirty="0">
                <a:solidFill>
                  <a:schemeClr val="bg1"/>
                </a:solidFill>
              </a:rPr>
              <a:t>Those who are not adopted into the family of the Lord Jesus Christ</a:t>
            </a:r>
          </a:p>
          <a:p>
            <a:endParaRPr lang="en-US" sz="2000" dirty="0">
              <a:solidFill>
                <a:schemeClr val="bg1"/>
              </a:solidFill>
            </a:endParaRPr>
          </a:p>
          <a:p>
            <a:r>
              <a:rPr lang="en-US" sz="2000" dirty="0">
                <a:solidFill>
                  <a:schemeClr val="bg1"/>
                </a:solidFill>
              </a:rPr>
              <a:t>Those who choose not to align themselves with him and his case</a:t>
            </a:r>
            <a:endParaRPr lang="en-US" sz="1400" dirty="0">
              <a:solidFill>
                <a:schemeClr val="bg1"/>
              </a:solidFill>
            </a:endParaRPr>
          </a:p>
        </p:txBody>
      </p:sp>
      <p:sp>
        <p:nvSpPr>
          <p:cNvPr id="10" name="TextBox 9"/>
          <p:cNvSpPr txBox="1"/>
          <p:nvPr/>
        </p:nvSpPr>
        <p:spPr>
          <a:xfrm>
            <a:off x="3950208" y="3770864"/>
            <a:ext cx="7086600" cy="2862322"/>
          </a:xfrm>
          <a:prstGeom prst="rect">
            <a:avLst/>
          </a:prstGeom>
          <a:noFill/>
        </p:spPr>
        <p:txBody>
          <a:bodyPr wrap="square" rtlCol="0">
            <a:spAutoFit/>
          </a:bodyPr>
          <a:lstStyle/>
          <a:p>
            <a:pPr fontAlgn="base"/>
            <a:r>
              <a:rPr lang="en-US" dirty="0">
                <a:solidFill>
                  <a:schemeClr val="bg1"/>
                </a:solidFill>
              </a:rPr>
              <a:t>“Behold, I say unto you, that the good shepherd doth call you; yea, and in his own name he doth call you, which is the name of Christ; and if ye will not hearken unto the voice of the good shepherd, to the name by which ye are called, behold, ye are not the sheep of the good shepherd.</a:t>
            </a:r>
          </a:p>
          <a:p>
            <a:pPr fontAlgn="base"/>
            <a:endParaRPr lang="en-US" dirty="0">
              <a:solidFill>
                <a:schemeClr val="bg1"/>
              </a:solidFill>
            </a:endParaRPr>
          </a:p>
          <a:p>
            <a:pPr fontAlgn="base"/>
            <a:r>
              <a:rPr lang="en-US" dirty="0">
                <a:solidFill>
                  <a:schemeClr val="bg1"/>
                </a:solidFill>
              </a:rPr>
              <a:t> And now if ye are not the sheep of the good shepherd, of what fold are ye? Behold, I say unto you, that the devil is your shepherd, and ye are of his fold; and now, who can deny this? Behold, I say unto you, whosoever </a:t>
            </a:r>
            <a:r>
              <a:rPr lang="en-US" dirty="0" err="1">
                <a:solidFill>
                  <a:schemeClr val="bg1"/>
                </a:solidFill>
              </a:rPr>
              <a:t>denieth</a:t>
            </a:r>
            <a:r>
              <a:rPr lang="en-US" dirty="0">
                <a:solidFill>
                  <a:schemeClr val="bg1"/>
                </a:solidFill>
              </a:rPr>
              <a:t> this is a liar and a</a:t>
            </a:r>
            <a:r>
              <a:rPr lang="en-US" baseline="30000" dirty="0">
                <a:solidFill>
                  <a:schemeClr val="bg1"/>
                </a:solidFill>
              </a:rPr>
              <a:t> </a:t>
            </a:r>
            <a:r>
              <a:rPr lang="en-US" dirty="0">
                <a:solidFill>
                  <a:schemeClr val="bg1"/>
                </a:solidFill>
              </a:rPr>
              <a:t>child of the devil.”</a:t>
            </a:r>
          </a:p>
          <a:p>
            <a:pPr fontAlgn="base"/>
            <a:r>
              <a:rPr lang="en-US" dirty="0">
                <a:solidFill>
                  <a:schemeClr val="bg1"/>
                </a:solidFill>
              </a:rPr>
              <a:t>Alma 5:38-39</a:t>
            </a:r>
          </a:p>
        </p:txBody>
      </p:sp>
      <p:grpSp>
        <p:nvGrpSpPr>
          <p:cNvPr id="12" name="Group 11">
            <a:extLst>
              <a:ext uri="{FF2B5EF4-FFF2-40B4-BE49-F238E27FC236}">
                <a16:creationId xmlns:a16="http://schemas.microsoft.com/office/drawing/2014/main" id="{563B7ACB-776B-4B7C-BDE6-08EF75412D41}"/>
              </a:ext>
            </a:extLst>
          </p:cNvPr>
          <p:cNvGrpSpPr/>
          <p:nvPr/>
        </p:nvGrpSpPr>
        <p:grpSpPr>
          <a:xfrm>
            <a:off x="5907023" y="733996"/>
            <a:ext cx="4387215" cy="2796034"/>
            <a:chOff x="5907023" y="733996"/>
            <a:chExt cx="4387215" cy="2796034"/>
          </a:xfrm>
        </p:grpSpPr>
        <p:pic>
          <p:nvPicPr>
            <p:cNvPr id="5" name="Picture 4">
              <a:extLst>
                <a:ext uri="{FF2B5EF4-FFF2-40B4-BE49-F238E27FC236}">
                  <a16:creationId xmlns:a16="http://schemas.microsoft.com/office/drawing/2014/main" id="{084AF088-BB26-46FB-8491-96B94FA61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023" y="733996"/>
              <a:ext cx="4387215" cy="2615745"/>
            </a:xfrm>
            <a:prstGeom prst="rect">
              <a:avLst/>
            </a:prstGeom>
          </p:spPr>
        </p:pic>
        <p:sp>
          <p:nvSpPr>
            <p:cNvPr id="11" name="Rectangle 10">
              <a:extLst>
                <a:ext uri="{FF2B5EF4-FFF2-40B4-BE49-F238E27FC236}">
                  <a16:creationId xmlns:a16="http://schemas.microsoft.com/office/drawing/2014/main" id="{4B8648FF-E970-4BEA-87BE-9DEA200827A1}"/>
                </a:ext>
              </a:extLst>
            </p:cNvPr>
            <p:cNvSpPr/>
            <p:nvPr/>
          </p:nvSpPr>
          <p:spPr>
            <a:xfrm>
              <a:off x="9370157" y="3299198"/>
              <a:ext cx="896399" cy="230832"/>
            </a:xfrm>
            <a:prstGeom prst="rect">
              <a:avLst/>
            </a:prstGeom>
          </p:spPr>
          <p:txBody>
            <a:bodyPr wrap="none">
              <a:spAutoFit/>
            </a:bodyPr>
            <a:lstStyle/>
            <a:p>
              <a:r>
                <a:rPr lang="en-US" sz="900" b="0" i="0" dirty="0">
                  <a:solidFill>
                    <a:schemeClr val="bg1"/>
                  </a:solidFill>
                  <a:effectLst/>
                  <a:latin typeface="Arial" panose="020B0604020202020204" pitchFamily="34" charset="0"/>
                </a:rPr>
                <a:t>Simon Dewey</a:t>
              </a:r>
              <a:endParaRPr lang="en-US" sz="900" dirty="0">
                <a:solidFill>
                  <a:schemeClr val="bg1"/>
                </a:solidFill>
              </a:endParaRPr>
            </a:p>
          </p:txBody>
        </p:sp>
      </p:grpSp>
      <p:grpSp>
        <p:nvGrpSpPr>
          <p:cNvPr id="2" name="Group 1">
            <a:extLst>
              <a:ext uri="{FF2B5EF4-FFF2-40B4-BE49-F238E27FC236}">
                <a16:creationId xmlns:a16="http://schemas.microsoft.com/office/drawing/2014/main" id="{8B05F46B-0312-95BA-3BAC-4CCBD426E2A7}"/>
              </a:ext>
            </a:extLst>
          </p:cNvPr>
          <p:cNvGrpSpPr/>
          <p:nvPr/>
        </p:nvGrpSpPr>
        <p:grpSpPr>
          <a:xfrm>
            <a:off x="2312796" y="3687900"/>
            <a:ext cx="1158168" cy="2862322"/>
            <a:chOff x="3429000" y="1066800"/>
            <a:chExt cx="1524000" cy="3766449"/>
          </a:xfrm>
        </p:grpSpPr>
        <p:grpSp>
          <p:nvGrpSpPr>
            <p:cNvPr id="3" name="Group 49">
              <a:extLst>
                <a:ext uri="{FF2B5EF4-FFF2-40B4-BE49-F238E27FC236}">
                  <a16:creationId xmlns:a16="http://schemas.microsoft.com/office/drawing/2014/main" id="{BA61338E-5790-83FC-512C-1548922942CA}"/>
                </a:ext>
              </a:extLst>
            </p:cNvPr>
            <p:cNvGrpSpPr/>
            <p:nvPr/>
          </p:nvGrpSpPr>
          <p:grpSpPr>
            <a:xfrm rot="9550070">
              <a:off x="4213978" y="4219465"/>
              <a:ext cx="304800" cy="613784"/>
              <a:chOff x="1295400" y="4546730"/>
              <a:chExt cx="409568" cy="689984"/>
            </a:xfrm>
          </p:grpSpPr>
          <p:sp>
            <p:nvSpPr>
              <p:cNvPr id="59" name="Oval 58">
                <a:extLst>
                  <a:ext uri="{FF2B5EF4-FFF2-40B4-BE49-F238E27FC236}">
                    <a16:creationId xmlns:a16="http://schemas.microsoft.com/office/drawing/2014/main" id="{4D699430-524F-1C87-2AD9-C0A85E43BB5E}"/>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3943AE96-F28A-5D68-225C-10BF6C212A26}"/>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2">
              <a:extLst>
                <a:ext uri="{FF2B5EF4-FFF2-40B4-BE49-F238E27FC236}">
                  <a16:creationId xmlns:a16="http://schemas.microsoft.com/office/drawing/2014/main" id="{D39A9767-96C2-B6D1-359A-857995CDCCFD}"/>
                </a:ext>
              </a:extLst>
            </p:cNvPr>
            <p:cNvGrpSpPr/>
            <p:nvPr/>
          </p:nvGrpSpPr>
          <p:grpSpPr>
            <a:xfrm rot="15885139">
              <a:off x="3977145" y="4210668"/>
              <a:ext cx="304800" cy="613784"/>
              <a:chOff x="1295400" y="4546730"/>
              <a:chExt cx="409568" cy="689984"/>
            </a:xfrm>
          </p:grpSpPr>
          <p:sp>
            <p:nvSpPr>
              <p:cNvPr id="57" name="Oval 5">
                <a:extLst>
                  <a:ext uri="{FF2B5EF4-FFF2-40B4-BE49-F238E27FC236}">
                    <a16:creationId xmlns:a16="http://schemas.microsoft.com/office/drawing/2014/main" id="{80CC6FF7-A12D-7BFC-0F21-FEF42B36325F}"/>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97416D4-D420-B1CA-546A-2948656C7495}"/>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rapezoid 12">
              <a:extLst>
                <a:ext uri="{FF2B5EF4-FFF2-40B4-BE49-F238E27FC236}">
                  <a16:creationId xmlns:a16="http://schemas.microsoft.com/office/drawing/2014/main" id="{144111A1-E6AB-B854-A37A-8ABB0AAD676E}"/>
                </a:ext>
              </a:extLst>
            </p:cNvPr>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3FA8E9C-529D-140F-6251-E1B07FB04098}"/>
                </a:ext>
              </a:extLst>
            </p:cNvPr>
            <p:cNvSpPr/>
            <p:nvPr/>
          </p:nvSpPr>
          <p:spPr>
            <a:xfrm>
              <a:off x="47244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304D9E0-F4EF-3DEB-DA17-A9B09CDCCC1A}"/>
                </a:ext>
              </a:extLst>
            </p:cNvPr>
            <p:cNvSpPr/>
            <p:nvPr/>
          </p:nvSpPr>
          <p:spPr>
            <a:xfrm>
              <a:off x="34290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A0AFC967-0BFD-D468-F5F3-CB795344C4AC}"/>
                </a:ext>
              </a:extLst>
            </p:cNvPr>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6C2FC7F-C5FD-24F1-D79D-B348F56EE1CC}"/>
                </a:ext>
              </a:extLst>
            </p:cNvPr>
            <p:cNvSpPr/>
            <p:nvPr/>
          </p:nvSpPr>
          <p:spPr>
            <a:xfrm>
              <a:off x="3886200" y="2127930"/>
              <a:ext cx="685800" cy="525906"/>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9774234-F38C-C434-5226-9A4C04A5504E}"/>
                </a:ext>
              </a:extLst>
            </p:cNvPr>
            <p:cNvSpPr/>
            <p:nvPr/>
          </p:nvSpPr>
          <p:spPr>
            <a:xfrm>
              <a:off x="3909291" y="1867002"/>
              <a:ext cx="609600" cy="5259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865F75B1-18B0-1C94-C9CA-2D77EBBB3D1D}"/>
                </a:ext>
              </a:extLst>
            </p:cNvPr>
            <p:cNvSpPr/>
            <p:nvPr/>
          </p:nvSpPr>
          <p:spPr>
            <a:xfrm rot="20397331">
              <a:off x="4372636" y="2187397"/>
              <a:ext cx="551541" cy="1157352"/>
            </a:xfrm>
            <a:prstGeom prst="trapezoid">
              <a:avLst>
                <a:gd name="adj" fmla="val 35984"/>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88F7A457-4FAC-AF5A-873F-F32B860626EA}"/>
                </a:ext>
              </a:extLst>
            </p:cNvPr>
            <p:cNvSpPr/>
            <p:nvPr/>
          </p:nvSpPr>
          <p:spPr>
            <a:xfrm rot="1296214">
              <a:off x="3544730" y="2182303"/>
              <a:ext cx="511448" cy="1132587"/>
            </a:xfrm>
            <a:prstGeom prst="trapezoid">
              <a:avLst>
                <a:gd name="adj" fmla="val 32075"/>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FEC8E355-02ED-2F4F-842D-3F89ECA0000B}"/>
                </a:ext>
              </a:extLst>
            </p:cNvPr>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A7D269DB-869E-F1B1-A549-F4B3E1AE1EF9}"/>
                </a:ext>
              </a:extLst>
            </p:cNvPr>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31">
              <a:extLst>
                <a:ext uri="{FF2B5EF4-FFF2-40B4-BE49-F238E27FC236}">
                  <a16:creationId xmlns:a16="http://schemas.microsoft.com/office/drawing/2014/main" id="{FCCAFF2E-04CC-E523-7177-A6F02498D873}"/>
                </a:ext>
              </a:extLst>
            </p:cNvPr>
            <p:cNvGrpSpPr/>
            <p:nvPr/>
          </p:nvGrpSpPr>
          <p:grpSpPr>
            <a:xfrm rot="21151532">
              <a:off x="4409671" y="1410436"/>
              <a:ext cx="343204" cy="757299"/>
              <a:chOff x="1434718" y="4935165"/>
              <a:chExt cx="343204" cy="757299"/>
            </a:xfrm>
          </p:grpSpPr>
          <p:sp>
            <p:nvSpPr>
              <p:cNvPr id="54" name="Moon 53">
                <a:extLst>
                  <a:ext uri="{FF2B5EF4-FFF2-40B4-BE49-F238E27FC236}">
                    <a16:creationId xmlns:a16="http://schemas.microsoft.com/office/drawing/2014/main" id="{9DF50606-73D8-3668-CB0B-1F3327012D89}"/>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a:extLst>
                  <a:ext uri="{FF2B5EF4-FFF2-40B4-BE49-F238E27FC236}">
                    <a16:creationId xmlns:a16="http://schemas.microsoft.com/office/drawing/2014/main" id="{6A7D99A3-9388-5953-4249-28556B5DBFE9}"/>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a:extLst>
                  <a:ext uri="{FF2B5EF4-FFF2-40B4-BE49-F238E27FC236}">
                    <a16:creationId xmlns:a16="http://schemas.microsoft.com/office/drawing/2014/main" id="{319169C3-E911-B422-D89B-D09C88781068}"/>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9">
              <a:extLst>
                <a:ext uri="{FF2B5EF4-FFF2-40B4-BE49-F238E27FC236}">
                  <a16:creationId xmlns:a16="http://schemas.microsoft.com/office/drawing/2014/main" id="{2536F3C2-2C19-3A4A-B1CC-FB06C97C283C}"/>
                </a:ext>
              </a:extLst>
            </p:cNvPr>
            <p:cNvGrpSpPr/>
            <p:nvPr/>
          </p:nvGrpSpPr>
          <p:grpSpPr>
            <a:xfrm rot="1653802">
              <a:off x="3690953" y="1480868"/>
              <a:ext cx="343204" cy="757299"/>
              <a:chOff x="1434718" y="4935165"/>
              <a:chExt cx="343204" cy="757299"/>
            </a:xfrm>
          </p:grpSpPr>
          <p:sp>
            <p:nvSpPr>
              <p:cNvPr id="51" name="Moon 50">
                <a:extLst>
                  <a:ext uri="{FF2B5EF4-FFF2-40B4-BE49-F238E27FC236}">
                    <a16:creationId xmlns:a16="http://schemas.microsoft.com/office/drawing/2014/main" id="{C93786BE-0B01-71C2-D584-BB54BEB12FE8}"/>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27">
                <a:extLst>
                  <a:ext uri="{FF2B5EF4-FFF2-40B4-BE49-F238E27FC236}">
                    <a16:creationId xmlns:a16="http://schemas.microsoft.com/office/drawing/2014/main" id="{54A9117B-F718-8D2C-7122-791B01894259}"/>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28">
                <a:extLst>
                  <a:ext uri="{FF2B5EF4-FFF2-40B4-BE49-F238E27FC236}">
                    <a16:creationId xmlns:a16="http://schemas.microsoft.com/office/drawing/2014/main" id="{06F6F771-0E8E-396E-8322-D87C3C5EAE1E}"/>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14">
              <a:extLst>
                <a:ext uri="{FF2B5EF4-FFF2-40B4-BE49-F238E27FC236}">
                  <a16:creationId xmlns:a16="http://schemas.microsoft.com/office/drawing/2014/main" id="{79596962-95DB-0FA0-3902-F1668AAD2B4C}"/>
                </a:ext>
              </a:extLst>
            </p:cNvPr>
            <p:cNvSpPr/>
            <p:nvPr/>
          </p:nvSpPr>
          <p:spPr>
            <a:xfrm>
              <a:off x="3810000" y="110652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a:extLst>
                <a:ext uri="{FF2B5EF4-FFF2-40B4-BE49-F238E27FC236}">
                  <a16:creationId xmlns:a16="http://schemas.microsoft.com/office/drawing/2014/main" id="{BA885A82-A3D9-B67A-AEDE-46459A00A302}"/>
                </a:ext>
              </a:extLst>
            </p:cNvPr>
            <p:cNvSpPr/>
            <p:nvPr/>
          </p:nvSpPr>
          <p:spPr>
            <a:xfrm rot="5412568">
              <a:off x="4013458" y="828675"/>
              <a:ext cx="381000" cy="85725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a:extLst>
                <a:ext uri="{FF2B5EF4-FFF2-40B4-BE49-F238E27FC236}">
                  <a16:creationId xmlns:a16="http://schemas.microsoft.com/office/drawing/2014/main" id="{ED2A1A82-8441-C826-9717-5379FB584092}"/>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a:extLst>
                <a:ext uri="{FF2B5EF4-FFF2-40B4-BE49-F238E27FC236}">
                  <a16:creationId xmlns:a16="http://schemas.microsoft.com/office/drawing/2014/main" id="{936BD1C5-7248-842A-AC3B-F3C5F5B638B1}"/>
                </a:ext>
              </a:extLst>
            </p:cNvPr>
            <p:cNvSpPr/>
            <p:nvPr/>
          </p:nvSpPr>
          <p:spPr>
            <a:xfrm rot="5412568">
              <a:off x="4065610" y="757058"/>
              <a:ext cx="223255" cy="85197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a:extLst>
                <a:ext uri="{FF2B5EF4-FFF2-40B4-BE49-F238E27FC236}">
                  <a16:creationId xmlns:a16="http://schemas.microsoft.com/office/drawing/2014/main" id="{A73C2DA3-3BB0-6D9D-AB2F-D803A8FED4E7}"/>
                </a:ext>
              </a:extLst>
            </p:cNvPr>
            <p:cNvSpPr/>
            <p:nvPr/>
          </p:nvSpPr>
          <p:spPr>
            <a:xfrm rot="5412568">
              <a:off x="3889596" y="983038"/>
              <a:ext cx="217103" cy="48848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1E89D744-C099-5FDE-89DD-0AA6F47B9989}"/>
                </a:ext>
              </a:extLst>
            </p:cNvPr>
            <p:cNvSpPr/>
            <p:nvPr/>
          </p:nvSpPr>
          <p:spPr>
            <a:xfrm rot="5412568">
              <a:off x="4351905" y="1006711"/>
              <a:ext cx="188274" cy="42361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a:extLst>
                <a:ext uri="{FF2B5EF4-FFF2-40B4-BE49-F238E27FC236}">
                  <a16:creationId xmlns:a16="http://schemas.microsoft.com/office/drawing/2014/main" id="{9D7551A7-38A4-06D5-1E5F-C7F4C32C7CC1}"/>
                </a:ext>
              </a:extLst>
            </p:cNvPr>
            <p:cNvSpPr/>
            <p:nvPr/>
          </p:nvSpPr>
          <p:spPr>
            <a:xfrm rot="14214603">
              <a:off x="4128820" y="1096021"/>
              <a:ext cx="233489"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a:extLst>
                <a:ext uri="{FF2B5EF4-FFF2-40B4-BE49-F238E27FC236}">
                  <a16:creationId xmlns:a16="http://schemas.microsoft.com/office/drawing/2014/main" id="{19FAD8F9-7ED0-AD4F-99F1-3EBA303AD4AF}"/>
                </a:ext>
              </a:extLst>
            </p:cNvPr>
            <p:cNvSpPr/>
            <p:nvPr/>
          </p:nvSpPr>
          <p:spPr>
            <a:xfrm rot="14214603">
              <a:off x="4125101" y="1103909"/>
              <a:ext cx="128959" cy="29015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a:extLst>
                <a:ext uri="{FF2B5EF4-FFF2-40B4-BE49-F238E27FC236}">
                  <a16:creationId xmlns:a16="http://schemas.microsoft.com/office/drawing/2014/main" id="{4B41CC8D-EB02-069A-776A-A4FA0B739C1D}"/>
                </a:ext>
              </a:extLst>
            </p:cNvPr>
            <p:cNvSpPr/>
            <p:nvPr/>
          </p:nvSpPr>
          <p:spPr>
            <a:xfrm rot="14214603">
              <a:off x="3941218" y="1069196"/>
              <a:ext cx="196323"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a:extLst>
                <a:ext uri="{FF2B5EF4-FFF2-40B4-BE49-F238E27FC236}">
                  <a16:creationId xmlns:a16="http://schemas.microsoft.com/office/drawing/2014/main" id="{D1F60AA4-8E24-F34C-6E9C-A18E69362C68}"/>
                </a:ext>
              </a:extLst>
            </p:cNvPr>
            <p:cNvSpPr/>
            <p:nvPr/>
          </p:nvSpPr>
          <p:spPr>
            <a:xfrm rot="3904094">
              <a:off x="4052332" y="929465"/>
              <a:ext cx="95325" cy="45237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a:extLst>
                <a:ext uri="{FF2B5EF4-FFF2-40B4-BE49-F238E27FC236}">
                  <a16:creationId xmlns:a16="http://schemas.microsoft.com/office/drawing/2014/main" id="{FB4830EF-E37C-B8D4-45E3-399BCE98EAC6}"/>
                </a:ext>
              </a:extLst>
            </p:cNvPr>
            <p:cNvSpPr/>
            <p:nvPr/>
          </p:nvSpPr>
          <p:spPr>
            <a:xfrm rot="20210230">
              <a:off x="4404440" y="1144891"/>
              <a:ext cx="106521" cy="33219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48">
              <a:extLst>
                <a:ext uri="{FF2B5EF4-FFF2-40B4-BE49-F238E27FC236}">
                  <a16:creationId xmlns:a16="http://schemas.microsoft.com/office/drawing/2014/main" id="{990E80CB-0111-01C4-C3B4-83FF5D78E7D4}"/>
                </a:ext>
              </a:extLst>
            </p:cNvPr>
            <p:cNvGrpSpPr/>
            <p:nvPr/>
          </p:nvGrpSpPr>
          <p:grpSpPr>
            <a:xfrm>
              <a:off x="3890818" y="3982130"/>
              <a:ext cx="609600" cy="164123"/>
              <a:chOff x="553453" y="4798401"/>
              <a:chExt cx="1858183" cy="519282"/>
            </a:xfrm>
          </p:grpSpPr>
          <p:sp>
            <p:nvSpPr>
              <p:cNvPr id="46" name="Frame 45">
                <a:extLst>
                  <a:ext uri="{FF2B5EF4-FFF2-40B4-BE49-F238E27FC236}">
                    <a16:creationId xmlns:a16="http://schemas.microsoft.com/office/drawing/2014/main" id="{CF892F26-6B95-6842-B14C-1BD769AED4FD}"/>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a:extLst>
                  <a:ext uri="{FF2B5EF4-FFF2-40B4-BE49-F238E27FC236}">
                    <a16:creationId xmlns:a16="http://schemas.microsoft.com/office/drawing/2014/main" id="{DFD90554-0000-B6FB-FF7B-90A23F547707}"/>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a:extLst>
                  <a:ext uri="{FF2B5EF4-FFF2-40B4-BE49-F238E27FC236}">
                    <a16:creationId xmlns:a16="http://schemas.microsoft.com/office/drawing/2014/main" id="{29C01362-B9C1-C81C-5C04-33D7B79E2EC0}"/>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a:extLst>
                  <a:ext uri="{FF2B5EF4-FFF2-40B4-BE49-F238E27FC236}">
                    <a16:creationId xmlns:a16="http://schemas.microsoft.com/office/drawing/2014/main" id="{66903B49-08EF-E3D3-9DC7-CB5EBF58BCB3}"/>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a:extLst>
                  <a:ext uri="{FF2B5EF4-FFF2-40B4-BE49-F238E27FC236}">
                    <a16:creationId xmlns:a16="http://schemas.microsoft.com/office/drawing/2014/main" id="{B62FA552-72FF-F54B-50CE-855CEAFDC7BD}"/>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53">
              <a:extLst>
                <a:ext uri="{FF2B5EF4-FFF2-40B4-BE49-F238E27FC236}">
                  <a16:creationId xmlns:a16="http://schemas.microsoft.com/office/drawing/2014/main" id="{BBCA278E-8371-C8D4-A044-329930234D0F}"/>
                </a:ext>
              </a:extLst>
            </p:cNvPr>
            <p:cNvGrpSpPr/>
            <p:nvPr/>
          </p:nvGrpSpPr>
          <p:grpSpPr>
            <a:xfrm rot="1653802">
              <a:off x="3691791" y="1315553"/>
              <a:ext cx="243277" cy="536804"/>
              <a:chOff x="1434718" y="4935165"/>
              <a:chExt cx="343204" cy="757299"/>
            </a:xfrm>
          </p:grpSpPr>
          <p:sp>
            <p:nvSpPr>
              <p:cNvPr id="43" name="Moon 42">
                <a:extLst>
                  <a:ext uri="{FF2B5EF4-FFF2-40B4-BE49-F238E27FC236}">
                    <a16:creationId xmlns:a16="http://schemas.microsoft.com/office/drawing/2014/main" id="{C623BC6A-BC71-413D-D600-3FF6C0BB2EB1}"/>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a:extLst>
                  <a:ext uri="{FF2B5EF4-FFF2-40B4-BE49-F238E27FC236}">
                    <a16:creationId xmlns:a16="http://schemas.microsoft.com/office/drawing/2014/main" id="{5271AFD9-9D2B-2FAF-FE25-2814FA014B74}"/>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a:extLst>
                  <a:ext uri="{FF2B5EF4-FFF2-40B4-BE49-F238E27FC236}">
                    <a16:creationId xmlns:a16="http://schemas.microsoft.com/office/drawing/2014/main" id="{3405CE4C-49F0-EE5C-1C1F-E6AF8D8768A7}"/>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57">
              <a:extLst>
                <a:ext uri="{FF2B5EF4-FFF2-40B4-BE49-F238E27FC236}">
                  <a16:creationId xmlns:a16="http://schemas.microsoft.com/office/drawing/2014/main" id="{D7BD708D-5918-3F07-C72E-19BFEEC751B2}"/>
                </a:ext>
              </a:extLst>
            </p:cNvPr>
            <p:cNvGrpSpPr/>
            <p:nvPr/>
          </p:nvGrpSpPr>
          <p:grpSpPr>
            <a:xfrm rot="20849912">
              <a:off x="4551016" y="1309696"/>
              <a:ext cx="243277" cy="536804"/>
              <a:chOff x="1434718" y="4935165"/>
              <a:chExt cx="343204" cy="757299"/>
            </a:xfrm>
          </p:grpSpPr>
          <p:sp>
            <p:nvSpPr>
              <p:cNvPr id="40" name="Moon 39">
                <a:extLst>
                  <a:ext uri="{FF2B5EF4-FFF2-40B4-BE49-F238E27FC236}">
                    <a16:creationId xmlns:a16="http://schemas.microsoft.com/office/drawing/2014/main" id="{8F7283F7-54CA-8798-AC51-17D281E8B726}"/>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Moon 40">
                <a:extLst>
                  <a:ext uri="{FF2B5EF4-FFF2-40B4-BE49-F238E27FC236}">
                    <a16:creationId xmlns:a16="http://schemas.microsoft.com/office/drawing/2014/main" id="{E460B06B-878B-BD1A-5854-8CF6C1F6F6AD}"/>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a:extLst>
                  <a:ext uri="{FF2B5EF4-FFF2-40B4-BE49-F238E27FC236}">
                    <a16:creationId xmlns:a16="http://schemas.microsoft.com/office/drawing/2014/main" id="{76E56479-13FA-1C9B-7371-623ADEF29E5B}"/>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ounded Rectangle 30">
              <a:extLst>
                <a:ext uri="{FF2B5EF4-FFF2-40B4-BE49-F238E27FC236}">
                  <a16:creationId xmlns:a16="http://schemas.microsoft.com/office/drawing/2014/main" id="{72B5C427-A9EA-D7D0-5D7D-33D278061150}"/>
                </a:ext>
              </a:extLst>
            </p:cNvPr>
            <p:cNvSpPr/>
            <p:nvPr/>
          </p:nvSpPr>
          <p:spPr>
            <a:xfrm>
              <a:off x="3724514" y="1289149"/>
              <a:ext cx="990600" cy="76201"/>
            </a:xfrm>
            <a:prstGeom prst="roundRect">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1352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A208363-75D3-44FB-ABBE-7B1E5A9F1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Take Upon Ourselves</a:t>
            </a:r>
          </a:p>
        </p:txBody>
      </p:sp>
      <p:sp>
        <p:nvSpPr>
          <p:cNvPr id="6" name="TextBox 5"/>
          <p:cNvSpPr txBox="1"/>
          <p:nvPr/>
        </p:nvSpPr>
        <p:spPr>
          <a:xfrm>
            <a:off x="134112" y="6550223"/>
            <a:ext cx="9144000" cy="307777"/>
          </a:xfrm>
          <a:prstGeom prst="rect">
            <a:avLst/>
          </a:prstGeom>
          <a:noFill/>
        </p:spPr>
        <p:txBody>
          <a:bodyPr wrap="square" rtlCol="0">
            <a:spAutoFit/>
          </a:bodyPr>
          <a:lstStyle/>
          <a:p>
            <a:r>
              <a:rPr lang="en-US" sz="1400" dirty="0">
                <a:solidFill>
                  <a:schemeClr val="bg1"/>
                </a:solidFill>
              </a:rPr>
              <a:t>Mosiah 5:11-15</a:t>
            </a:r>
          </a:p>
        </p:txBody>
      </p:sp>
      <p:sp>
        <p:nvSpPr>
          <p:cNvPr id="7" name="TextBox 6"/>
          <p:cNvSpPr txBox="1"/>
          <p:nvPr/>
        </p:nvSpPr>
        <p:spPr>
          <a:xfrm>
            <a:off x="1981200" y="990601"/>
            <a:ext cx="8534400" cy="3170099"/>
          </a:xfrm>
          <a:prstGeom prst="rect">
            <a:avLst/>
          </a:prstGeom>
          <a:noFill/>
        </p:spPr>
        <p:txBody>
          <a:bodyPr wrap="square" rtlCol="0">
            <a:spAutoFit/>
          </a:bodyPr>
          <a:lstStyle/>
          <a:p>
            <a:pPr fontAlgn="base"/>
            <a:r>
              <a:rPr lang="en-US" sz="2000" dirty="0">
                <a:solidFill>
                  <a:srgbClr val="FFFF00"/>
                </a:solidFill>
              </a:rPr>
              <a:t>What do you think it means to have the name of Christ written in your heart? </a:t>
            </a:r>
          </a:p>
          <a:p>
            <a:pPr fontAlgn="base"/>
            <a:endParaRPr lang="en-US" sz="2000" dirty="0">
              <a:solidFill>
                <a:srgbClr val="FFFF00"/>
              </a:solidFill>
            </a:endParaRPr>
          </a:p>
          <a:p>
            <a:pPr fontAlgn="base"/>
            <a:r>
              <a:rPr lang="en-US" sz="2000" dirty="0">
                <a:solidFill>
                  <a:srgbClr val="FFFF00"/>
                </a:solidFill>
              </a:rPr>
              <a:t>What blessings come to those who have the name of Christ written in their hearts?</a:t>
            </a:r>
          </a:p>
          <a:p>
            <a:pPr fontAlgn="base"/>
            <a:endParaRPr lang="en-US" sz="2000" dirty="0">
              <a:solidFill>
                <a:srgbClr val="FFFF00"/>
              </a:solidFill>
            </a:endParaRPr>
          </a:p>
          <a:p>
            <a:pPr fontAlgn="base"/>
            <a:endParaRPr lang="en-US" sz="2000" dirty="0">
              <a:solidFill>
                <a:srgbClr val="FFFF00"/>
              </a:solidFill>
            </a:endParaRPr>
          </a:p>
          <a:p>
            <a:pPr fontAlgn="base"/>
            <a:r>
              <a:rPr lang="en-US" sz="2000" dirty="0">
                <a:solidFill>
                  <a:srgbClr val="FFFF00"/>
                </a:solidFill>
              </a:rPr>
              <a:t>How do those who honor the name of Christ show reverence and love for the name of Christ?</a:t>
            </a:r>
          </a:p>
          <a:p>
            <a:pPr fontAlgn="base"/>
            <a:endParaRPr lang="en-US" sz="2000" dirty="0">
              <a:solidFill>
                <a:srgbClr val="FFFF00"/>
              </a:solidFill>
            </a:endParaRPr>
          </a:p>
          <a:p>
            <a:pPr fontAlgn="base"/>
            <a:r>
              <a:rPr lang="en-US" sz="2000" dirty="0">
                <a:solidFill>
                  <a:srgbClr val="FFFF00"/>
                </a:solidFill>
              </a:rPr>
              <a:t>How well have we taken upon ourselves the name of Christ?</a:t>
            </a:r>
          </a:p>
        </p:txBody>
      </p:sp>
      <p:sp>
        <p:nvSpPr>
          <p:cNvPr id="10" name="Heart 9"/>
          <p:cNvSpPr/>
          <p:nvPr/>
        </p:nvSpPr>
        <p:spPr>
          <a:xfrm>
            <a:off x="1600200" y="990601"/>
            <a:ext cx="381000" cy="326571"/>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p:cNvSpPr/>
          <p:nvPr/>
        </p:nvSpPr>
        <p:spPr>
          <a:xfrm>
            <a:off x="1618673" y="1602510"/>
            <a:ext cx="381000" cy="326571"/>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a:off x="1620981" y="2877128"/>
            <a:ext cx="381000" cy="326571"/>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art 12"/>
          <p:cNvSpPr/>
          <p:nvPr/>
        </p:nvSpPr>
        <p:spPr>
          <a:xfrm>
            <a:off x="1620982" y="3745346"/>
            <a:ext cx="381000" cy="326571"/>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22289AC-7929-491E-A4D6-000A9701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592" y="4185094"/>
            <a:ext cx="3533012" cy="2357437"/>
          </a:xfrm>
          <a:prstGeom prst="rect">
            <a:avLst/>
          </a:prstGeom>
        </p:spPr>
      </p:pic>
    </p:spTree>
    <p:extLst>
      <p:ext uri="{BB962C8B-B14F-4D97-AF65-F5344CB8AC3E}">
        <p14:creationId xmlns:p14="http://schemas.microsoft.com/office/powerpoint/2010/main" val="232552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EB9134-8AAE-4F16-84D0-72A093A2A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52" y="0"/>
            <a:ext cx="12286419"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Never Blotted Out And Know the Lord</a:t>
            </a:r>
          </a:p>
        </p:txBody>
      </p:sp>
      <p:sp>
        <p:nvSpPr>
          <p:cNvPr id="6" name="TextBox 5"/>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5:11-15</a:t>
            </a:r>
          </a:p>
        </p:txBody>
      </p:sp>
      <p:sp>
        <p:nvSpPr>
          <p:cNvPr id="7" name="TextBox 6"/>
          <p:cNvSpPr txBox="1"/>
          <p:nvPr/>
        </p:nvSpPr>
        <p:spPr>
          <a:xfrm>
            <a:off x="438912" y="734569"/>
            <a:ext cx="4581144" cy="2246769"/>
          </a:xfrm>
          <a:prstGeom prst="rect">
            <a:avLst/>
          </a:prstGeom>
          <a:noFill/>
        </p:spPr>
        <p:txBody>
          <a:bodyPr wrap="square" rtlCol="0">
            <a:spAutoFit/>
          </a:bodyPr>
          <a:lstStyle/>
          <a:p>
            <a:pPr fontAlgn="base"/>
            <a:r>
              <a:rPr lang="en-US" dirty="0">
                <a:solidFill>
                  <a:schemeClr val="bg1"/>
                </a:solidFill>
              </a:rPr>
              <a:t>“Birthrights can be lost. One can be disinherited, can lose the privileges and blessings of membership in the royal family. Neither men nor demons can rob one of the rightful family ties; on the other hand, impurity and disloyalty can sever one from the honors of </a:t>
            </a:r>
            <a:r>
              <a:rPr lang="en-US" dirty="0" err="1">
                <a:solidFill>
                  <a:schemeClr val="bg1"/>
                </a:solidFill>
              </a:rPr>
              <a:t>heirship</a:t>
            </a:r>
            <a:r>
              <a:rPr lang="en-US" dirty="0">
                <a:solidFill>
                  <a:schemeClr val="bg1"/>
                </a:solidFill>
              </a:rPr>
              <a:t>.” </a:t>
            </a:r>
          </a:p>
          <a:p>
            <a:pPr fontAlgn="base"/>
            <a:r>
              <a:rPr lang="en-US" sz="1400" dirty="0">
                <a:solidFill>
                  <a:schemeClr val="bg1"/>
                </a:solidFill>
              </a:rPr>
              <a:t>JFM and RLM</a:t>
            </a:r>
          </a:p>
        </p:txBody>
      </p:sp>
      <p:sp>
        <p:nvSpPr>
          <p:cNvPr id="14" name="TextBox 13"/>
          <p:cNvSpPr txBox="1"/>
          <p:nvPr/>
        </p:nvSpPr>
        <p:spPr>
          <a:xfrm>
            <a:off x="2667000" y="2819400"/>
            <a:ext cx="3200400" cy="923330"/>
          </a:xfrm>
          <a:prstGeom prst="rect">
            <a:avLst/>
          </a:prstGeom>
          <a:noFill/>
        </p:spPr>
        <p:txBody>
          <a:bodyPr wrap="square" rtlCol="0">
            <a:spAutoFit/>
          </a:bodyPr>
          <a:lstStyle/>
          <a:p>
            <a:pPr fontAlgn="base"/>
            <a:r>
              <a:rPr lang="en-US" dirty="0">
                <a:solidFill>
                  <a:schemeClr val="bg1"/>
                </a:solidFill>
              </a:rPr>
              <a:t>King Benjamin pleads with his people to be spiritually alert and avoid transgression</a:t>
            </a:r>
            <a:endParaRPr lang="en-US" sz="1400" dirty="0">
              <a:solidFill>
                <a:schemeClr val="bg1"/>
              </a:solidFill>
            </a:endParaRPr>
          </a:p>
        </p:txBody>
      </p:sp>
      <p:sp>
        <p:nvSpPr>
          <p:cNvPr id="15" name="TextBox 14"/>
          <p:cNvSpPr txBox="1"/>
          <p:nvPr/>
        </p:nvSpPr>
        <p:spPr>
          <a:xfrm>
            <a:off x="8452104" y="4306825"/>
            <a:ext cx="3810000" cy="1138773"/>
          </a:xfrm>
          <a:prstGeom prst="rect">
            <a:avLst/>
          </a:prstGeom>
          <a:noFill/>
        </p:spPr>
        <p:txBody>
          <a:bodyPr wrap="square" rtlCol="0">
            <a:spAutoFit/>
          </a:bodyPr>
          <a:lstStyle/>
          <a:p>
            <a:pPr fontAlgn="base"/>
            <a:r>
              <a:rPr lang="en-US" dirty="0">
                <a:solidFill>
                  <a:schemeClr val="bg1"/>
                </a:solidFill>
              </a:rPr>
              <a:t>King Benjamin reminds us that we come to know the Lord through serving others (Mosiah 2:17).</a:t>
            </a:r>
          </a:p>
          <a:p>
            <a:pPr fontAlgn="base"/>
            <a:endParaRPr lang="en-US" sz="1400" dirty="0">
              <a:solidFill>
                <a:schemeClr val="bg1"/>
              </a:solidFill>
            </a:endParaRPr>
          </a:p>
        </p:txBody>
      </p:sp>
      <p:sp>
        <p:nvSpPr>
          <p:cNvPr id="16" name="TextBox 15"/>
          <p:cNvSpPr txBox="1"/>
          <p:nvPr/>
        </p:nvSpPr>
        <p:spPr>
          <a:xfrm>
            <a:off x="758952" y="4358640"/>
            <a:ext cx="3810000" cy="1569660"/>
          </a:xfrm>
          <a:prstGeom prst="rect">
            <a:avLst/>
          </a:prstGeom>
          <a:noFill/>
        </p:spPr>
        <p:txBody>
          <a:bodyPr wrap="square" rtlCol="0">
            <a:spAutoFit/>
          </a:bodyPr>
          <a:lstStyle/>
          <a:p>
            <a:pPr fontAlgn="base"/>
            <a:r>
              <a:rPr lang="en-US" sz="2400" dirty="0">
                <a:solidFill>
                  <a:srgbClr val="FFFF00"/>
                </a:solidFill>
              </a:rPr>
              <a:t>Jesus taught that his sheep knew his voice—To know the Lord is to recognize the voice of Christ in this life</a:t>
            </a:r>
          </a:p>
        </p:txBody>
      </p:sp>
      <p:pic>
        <p:nvPicPr>
          <p:cNvPr id="5" name="Picture 4">
            <a:extLst>
              <a:ext uri="{FF2B5EF4-FFF2-40B4-BE49-F238E27FC236}">
                <a16:creationId xmlns:a16="http://schemas.microsoft.com/office/drawing/2014/main" id="{963B247F-52C2-4F1E-8E39-BD2F72111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812" y="887920"/>
            <a:ext cx="3457575" cy="2466975"/>
          </a:xfrm>
          <a:prstGeom prst="rect">
            <a:avLst/>
          </a:prstGeom>
        </p:spPr>
      </p:pic>
      <p:pic>
        <p:nvPicPr>
          <p:cNvPr id="13" name="Picture 12">
            <a:extLst>
              <a:ext uri="{FF2B5EF4-FFF2-40B4-BE49-F238E27FC236}">
                <a16:creationId xmlns:a16="http://schemas.microsoft.com/office/drawing/2014/main" id="{93E5AE17-FDA3-410C-A2C4-949FC86E2BEA}"/>
              </a:ext>
            </a:extLst>
          </p:cNvPr>
          <p:cNvPicPr>
            <a:picLocks noChangeAspect="1"/>
          </p:cNvPicPr>
          <p:nvPr/>
        </p:nvPicPr>
        <p:blipFill rotWithShape="1">
          <a:blip r:embed="rId4">
            <a:extLst>
              <a:ext uri="{28A0092B-C50C-407E-A947-70E740481C1C}">
                <a14:useLocalDpi xmlns:a14="http://schemas.microsoft.com/office/drawing/2010/main" val="0"/>
              </a:ext>
            </a:extLst>
          </a:blip>
          <a:srcRect t="1" r="888" b="4042"/>
          <a:stretch/>
        </p:blipFill>
        <p:spPr>
          <a:xfrm>
            <a:off x="4906239" y="3886199"/>
            <a:ext cx="3469665" cy="2532889"/>
          </a:xfrm>
          <a:prstGeom prst="rect">
            <a:avLst/>
          </a:prstGeom>
        </p:spPr>
      </p:pic>
    </p:spTree>
    <p:extLst>
      <p:ext uri="{BB962C8B-B14F-4D97-AF65-F5344CB8AC3E}">
        <p14:creationId xmlns:p14="http://schemas.microsoft.com/office/powerpoint/2010/main" val="22934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F9ED75-CCE0-4BE2-885F-3CF567C27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52" y="0"/>
            <a:ext cx="12291152" cy="6858000"/>
          </a:xfrm>
          <a:prstGeom prst="rect">
            <a:avLst/>
          </a:prstGeom>
        </p:spPr>
      </p:pic>
      <p:sp>
        <p:nvSpPr>
          <p:cNvPr id="6" name="TextBox 5"/>
          <p:cNvSpPr txBox="1"/>
          <p:nvPr/>
        </p:nvSpPr>
        <p:spPr>
          <a:xfrm>
            <a:off x="1524000" y="6550224"/>
            <a:ext cx="9144000" cy="307777"/>
          </a:xfrm>
          <a:prstGeom prst="rect">
            <a:avLst/>
          </a:prstGeom>
          <a:noFill/>
        </p:spPr>
        <p:txBody>
          <a:bodyPr wrap="square" rtlCol="0">
            <a:spAutoFit/>
          </a:bodyPr>
          <a:lstStyle/>
          <a:p>
            <a:r>
              <a:rPr lang="en-US" sz="1400" dirty="0">
                <a:solidFill>
                  <a:schemeClr val="bg1"/>
                </a:solidFill>
              </a:rPr>
              <a:t>Mosiah 5:15</a:t>
            </a:r>
          </a:p>
        </p:txBody>
      </p:sp>
      <p:sp>
        <p:nvSpPr>
          <p:cNvPr id="7" name="TextBox 6"/>
          <p:cNvSpPr txBox="1"/>
          <p:nvPr/>
        </p:nvSpPr>
        <p:spPr>
          <a:xfrm>
            <a:off x="2133600" y="685801"/>
            <a:ext cx="5715000" cy="4708981"/>
          </a:xfrm>
          <a:prstGeom prst="rect">
            <a:avLst/>
          </a:prstGeom>
          <a:noFill/>
        </p:spPr>
        <p:txBody>
          <a:bodyPr wrap="square" rtlCol="0">
            <a:spAutoFit/>
          </a:bodyPr>
          <a:lstStyle/>
          <a:p>
            <a:pPr fontAlgn="base"/>
            <a:r>
              <a:rPr lang="en-US" sz="2000" dirty="0">
                <a:solidFill>
                  <a:schemeClr val="bg1"/>
                </a:solidFill>
              </a:rPr>
              <a:t>“The word ‘steadfast’ is used to suggest fixed in position, solid and firm, unshaken and resolute (</a:t>
            </a:r>
            <a:r>
              <a:rPr lang="en-US" sz="2000" i="1" dirty="0">
                <a:solidFill>
                  <a:schemeClr val="bg1"/>
                </a:solidFill>
              </a:rPr>
              <a:t>Oxford English Dictionary Online,</a:t>
            </a:r>
            <a:r>
              <a:rPr lang="en-US" sz="2000" dirty="0">
                <a:solidFill>
                  <a:schemeClr val="bg1"/>
                </a:solidFill>
              </a:rPr>
              <a:t>2nd ed. [1989], “Steadfast”). The word ‘immovable’ is used to indicate that a person or thing is unalterable, firmly secured, and not subject to change. </a:t>
            </a:r>
          </a:p>
          <a:p>
            <a:pPr fontAlgn="base"/>
            <a:endParaRPr lang="en-US" sz="2000" dirty="0">
              <a:solidFill>
                <a:schemeClr val="bg1"/>
              </a:solidFill>
            </a:endParaRPr>
          </a:p>
          <a:p>
            <a:pPr fontAlgn="base"/>
            <a:r>
              <a:rPr lang="en-US" sz="2000" dirty="0">
                <a:solidFill>
                  <a:schemeClr val="bg1"/>
                </a:solidFill>
              </a:rPr>
              <a:t>It also signifies the quality of being unyielding and incapable of being diverted from one’s purpose (</a:t>
            </a:r>
            <a:r>
              <a:rPr lang="en-US" sz="2000" i="1" dirty="0">
                <a:solidFill>
                  <a:schemeClr val="bg1"/>
                </a:solidFill>
              </a:rPr>
              <a:t>Oxford English Dictionary Online,</a:t>
            </a:r>
            <a:r>
              <a:rPr lang="en-US" sz="2000" dirty="0">
                <a:solidFill>
                  <a:schemeClr val="bg1"/>
                </a:solidFill>
              </a:rPr>
              <a:t> “Immovable”). Thus, a person who is steadfast and immovable is solid, firm, resolute, firmly secured, and incapable of being diverted from a primary purpose or mission” </a:t>
            </a:r>
          </a:p>
          <a:p>
            <a:pPr fontAlgn="base"/>
            <a:r>
              <a:rPr lang="en-US" sz="2000" dirty="0">
                <a:solidFill>
                  <a:schemeClr val="bg1"/>
                </a:solidFill>
              </a:rPr>
              <a:t>David A. </a:t>
            </a:r>
            <a:r>
              <a:rPr lang="en-US" sz="2000" dirty="0" err="1">
                <a:solidFill>
                  <a:schemeClr val="bg1"/>
                </a:solidFill>
              </a:rPr>
              <a:t>Bednar</a:t>
            </a:r>
            <a:r>
              <a:rPr lang="en-US" sz="2000" dirty="0">
                <a:solidFill>
                  <a:schemeClr val="bg1"/>
                </a:solidFill>
              </a:rPr>
              <a:t> </a:t>
            </a:r>
          </a:p>
          <a:p>
            <a:pPr fontAlgn="base"/>
            <a:endParaRPr lang="en-US" sz="2000" dirty="0">
              <a:solidFill>
                <a:schemeClr val="bg1"/>
              </a:solidFill>
            </a:endParaRPr>
          </a:p>
        </p:txBody>
      </p:sp>
      <p:pic>
        <p:nvPicPr>
          <p:cNvPr id="14" name="Picture 13" descr="david a bednar.jpg"/>
          <p:cNvPicPr>
            <a:picLocks noChangeAspect="1"/>
          </p:cNvPicPr>
          <p:nvPr/>
        </p:nvPicPr>
        <p:blipFill>
          <a:blip r:embed="rId3" cstate="print"/>
          <a:stretch>
            <a:fillRect/>
          </a:stretch>
        </p:blipFill>
        <p:spPr>
          <a:xfrm>
            <a:off x="8305800" y="4495800"/>
            <a:ext cx="1393800" cy="1752600"/>
          </a:xfrm>
          <a:prstGeom prst="rect">
            <a:avLst/>
          </a:prstGeom>
        </p:spPr>
      </p:pic>
    </p:spTree>
    <p:extLst>
      <p:ext uri="{BB962C8B-B14F-4D97-AF65-F5344CB8AC3E}">
        <p14:creationId xmlns:p14="http://schemas.microsoft.com/office/powerpoint/2010/main" val="333211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Picture 205">
            <a:extLst>
              <a:ext uri="{FF2B5EF4-FFF2-40B4-BE49-F238E27FC236}">
                <a16:creationId xmlns:a16="http://schemas.microsoft.com/office/drawing/2014/main" id="{53A1174E-4878-44F9-AA62-76E4DC0ED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8" y="0"/>
            <a:ext cx="12236067" cy="6858000"/>
          </a:xfrm>
          <a:prstGeom prst="rect">
            <a:avLst/>
          </a:prstGeom>
        </p:spPr>
      </p:pic>
      <p:sp>
        <p:nvSpPr>
          <p:cNvPr id="6" name="TextBox 5"/>
          <p:cNvSpPr txBox="1"/>
          <p:nvPr/>
        </p:nvSpPr>
        <p:spPr>
          <a:xfrm>
            <a:off x="106680" y="6550223"/>
            <a:ext cx="9144000" cy="307777"/>
          </a:xfrm>
          <a:prstGeom prst="rect">
            <a:avLst/>
          </a:prstGeom>
          <a:noFill/>
        </p:spPr>
        <p:txBody>
          <a:bodyPr wrap="square" rtlCol="0">
            <a:spAutoFit/>
          </a:bodyPr>
          <a:lstStyle/>
          <a:p>
            <a:r>
              <a:rPr lang="en-US" sz="1400" dirty="0">
                <a:solidFill>
                  <a:schemeClr val="bg1"/>
                </a:solidFill>
              </a:rPr>
              <a:t>Mosiah 6:4-7</a:t>
            </a:r>
          </a:p>
        </p:txBody>
      </p:sp>
      <p:sp>
        <p:nvSpPr>
          <p:cNvPr id="7" name="TextBox 6"/>
          <p:cNvSpPr txBox="1"/>
          <p:nvPr/>
        </p:nvSpPr>
        <p:spPr>
          <a:xfrm>
            <a:off x="4587994" y="978997"/>
            <a:ext cx="2639568" cy="1015663"/>
          </a:xfrm>
          <a:prstGeom prst="rect">
            <a:avLst/>
          </a:prstGeom>
          <a:noFill/>
        </p:spPr>
        <p:txBody>
          <a:bodyPr wrap="square" rtlCol="0">
            <a:spAutoFit/>
          </a:bodyPr>
          <a:lstStyle/>
          <a:p>
            <a:pPr fontAlgn="base"/>
            <a:r>
              <a:rPr lang="en-US" sz="2000" dirty="0">
                <a:solidFill>
                  <a:schemeClr val="bg1"/>
                </a:solidFill>
              </a:rPr>
              <a:t>King Benjamin named his son Mosiah after his own father.</a:t>
            </a:r>
          </a:p>
        </p:txBody>
      </p:sp>
      <p:sp>
        <p:nvSpPr>
          <p:cNvPr id="5" name="TextBox 4"/>
          <p:cNvSpPr txBox="1"/>
          <p:nvPr/>
        </p:nvSpPr>
        <p:spPr>
          <a:xfrm>
            <a:off x="1524000" y="1"/>
            <a:ext cx="69342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Mosiah I and Mosiah II</a:t>
            </a:r>
          </a:p>
        </p:txBody>
      </p:sp>
      <p:sp>
        <p:nvSpPr>
          <p:cNvPr id="119" name="TextBox 118"/>
          <p:cNvSpPr txBox="1"/>
          <p:nvPr/>
        </p:nvSpPr>
        <p:spPr>
          <a:xfrm>
            <a:off x="335280" y="984505"/>
            <a:ext cx="3810000" cy="1200329"/>
          </a:xfrm>
          <a:prstGeom prst="rect">
            <a:avLst/>
          </a:prstGeom>
          <a:noFill/>
        </p:spPr>
        <p:txBody>
          <a:bodyPr wrap="square" rtlCol="0">
            <a:spAutoFit/>
          </a:bodyPr>
          <a:lstStyle/>
          <a:p>
            <a:pPr fontAlgn="base"/>
            <a:r>
              <a:rPr lang="en-US" dirty="0">
                <a:solidFill>
                  <a:schemeClr val="bg1"/>
                </a:solidFill>
              </a:rPr>
              <a:t>It was Mosiah I who was commanded of the Lord to depart into the wilderness because of the wickedness of the Nephites (Omni 1:12)</a:t>
            </a:r>
            <a:endParaRPr lang="en-US" sz="1400" dirty="0">
              <a:solidFill>
                <a:schemeClr val="bg1"/>
              </a:solidFill>
            </a:endParaRPr>
          </a:p>
        </p:txBody>
      </p:sp>
      <p:sp>
        <p:nvSpPr>
          <p:cNvPr id="120" name="TextBox 119"/>
          <p:cNvSpPr txBox="1"/>
          <p:nvPr/>
        </p:nvSpPr>
        <p:spPr>
          <a:xfrm>
            <a:off x="7121236" y="5934670"/>
            <a:ext cx="4247804" cy="646331"/>
          </a:xfrm>
          <a:prstGeom prst="rect">
            <a:avLst/>
          </a:prstGeom>
          <a:noFill/>
        </p:spPr>
        <p:txBody>
          <a:bodyPr wrap="square" rtlCol="0">
            <a:spAutoFit/>
          </a:bodyPr>
          <a:lstStyle/>
          <a:p>
            <a:pPr fontAlgn="base"/>
            <a:r>
              <a:rPr lang="en-US" dirty="0">
                <a:solidFill>
                  <a:schemeClr val="bg1"/>
                </a:solidFill>
              </a:rPr>
              <a:t>The book of Mosiah is name after Mosiah II, for he is the one who kept the record</a:t>
            </a:r>
            <a:endParaRPr lang="en-US" sz="1400" dirty="0">
              <a:solidFill>
                <a:schemeClr val="bg1"/>
              </a:solidFill>
            </a:endParaRPr>
          </a:p>
        </p:txBody>
      </p:sp>
      <p:grpSp>
        <p:nvGrpSpPr>
          <p:cNvPr id="2" name="Group 1">
            <a:extLst>
              <a:ext uri="{FF2B5EF4-FFF2-40B4-BE49-F238E27FC236}">
                <a16:creationId xmlns:a16="http://schemas.microsoft.com/office/drawing/2014/main" id="{C9288E89-F28C-B73C-E3F9-61093C50BA6D}"/>
              </a:ext>
            </a:extLst>
          </p:cNvPr>
          <p:cNvGrpSpPr/>
          <p:nvPr/>
        </p:nvGrpSpPr>
        <p:grpSpPr>
          <a:xfrm>
            <a:off x="4451876" y="2206504"/>
            <a:ext cx="2111667" cy="4214189"/>
            <a:chOff x="4795899" y="198408"/>
            <a:chExt cx="2932227" cy="5851754"/>
          </a:xfrm>
        </p:grpSpPr>
        <p:sp>
          <p:nvSpPr>
            <p:cNvPr id="3" name="Oval 2">
              <a:extLst>
                <a:ext uri="{FF2B5EF4-FFF2-40B4-BE49-F238E27FC236}">
                  <a16:creationId xmlns:a16="http://schemas.microsoft.com/office/drawing/2014/main" id="{2134CD06-926A-9F45-974D-1A5C80EDACF3}"/>
                </a:ext>
              </a:extLst>
            </p:cNvPr>
            <p:cNvSpPr/>
            <p:nvPr/>
          </p:nvSpPr>
          <p:spPr>
            <a:xfrm rot="4296815">
              <a:off x="5589175" y="5402462"/>
              <a:ext cx="533400" cy="762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C7FA28F-BB82-26B9-249F-597BB2BDEB3D}"/>
                </a:ext>
              </a:extLst>
            </p:cNvPr>
            <p:cNvSpPr/>
            <p:nvPr/>
          </p:nvSpPr>
          <p:spPr>
            <a:xfrm rot="17303185" flipH="1">
              <a:off x="6351175" y="5402461"/>
              <a:ext cx="533400" cy="762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8B287BBA-4810-7690-B46E-777DD4C25E40}"/>
                </a:ext>
              </a:extLst>
            </p:cNvPr>
            <p:cNvSpPr/>
            <p:nvPr/>
          </p:nvSpPr>
          <p:spPr>
            <a:xfrm rot="20477363">
              <a:off x="7194726" y="3265819"/>
              <a:ext cx="533400"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Manual Operation 120">
              <a:extLst>
                <a:ext uri="{FF2B5EF4-FFF2-40B4-BE49-F238E27FC236}">
                  <a16:creationId xmlns:a16="http://schemas.microsoft.com/office/drawing/2014/main" id="{F13801C8-8235-0AF7-D9F6-4999C613E0E0}"/>
                </a:ext>
              </a:extLst>
            </p:cNvPr>
            <p:cNvSpPr/>
            <p:nvPr/>
          </p:nvSpPr>
          <p:spPr>
            <a:xfrm rot="8835867" flipH="1">
              <a:off x="6588884" y="2079723"/>
              <a:ext cx="775212" cy="1735223"/>
            </a:xfrm>
            <a:prstGeom prst="flowChartManualOperati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a:extLst>
                <a:ext uri="{FF2B5EF4-FFF2-40B4-BE49-F238E27FC236}">
                  <a16:creationId xmlns:a16="http://schemas.microsoft.com/office/drawing/2014/main" id="{8DFA94DD-F534-A4A6-46CF-37CCF79C439F}"/>
                </a:ext>
              </a:extLst>
            </p:cNvPr>
            <p:cNvSpPr/>
            <p:nvPr/>
          </p:nvSpPr>
          <p:spPr>
            <a:xfrm>
              <a:off x="5257800" y="2198081"/>
              <a:ext cx="1981199" cy="3434968"/>
            </a:xfrm>
            <a:prstGeom prst="trapezoid">
              <a:avLst>
                <a:gd name="adj" fmla="val 4040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id="{F72E0C42-A23F-F763-2948-A3945419617E}"/>
                </a:ext>
              </a:extLst>
            </p:cNvPr>
            <p:cNvSpPr/>
            <p:nvPr/>
          </p:nvSpPr>
          <p:spPr>
            <a:xfrm rot="1680779">
              <a:off x="4795899" y="3204824"/>
              <a:ext cx="533400"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a:extLst>
                <a:ext uri="{FF2B5EF4-FFF2-40B4-BE49-F238E27FC236}">
                  <a16:creationId xmlns:a16="http://schemas.microsoft.com/office/drawing/2014/main" id="{12151920-F821-821C-AF6E-988F1A7D4CAA}"/>
                </a:ext>
              </a:extLst>
            </p:cNvPr>
            <p:cNvSpPr/>
            <p:nvPr/>
          </p:nvSpPr>
          <p:spPr>
            <a:xfrm rot="21030811">
              <a:off x="6643325" y="1242903"/>
              <a:ext cx="381000" cy="1125258"/>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a:extLst>
                <a:ext uri="{FF2B5EF4-FFF2-40B4-BE49-F238E27FC236}">
                  <a16:creationId xmlns:a16="http://schemas.microsoft.com/office/drawing/2014/main" id="{7A9EB5EA-6EA2-465F-F39F-2FA6B8C7E99A}"/>
                </a:ext>
              </a:extLst>
            </p:cNvPr>
            <p:cNvSpPr/>
            <p:nvPr/>
          </p:nvSpPr>
          <p:spPr>
            <a:xfrm>
              <a:off x="5486400" y="1143000"/>
              <a:ext cx="381000" cy="12954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Manual Operation 125">
              <a:extLst>
                <a:ext uri="{FF2B5EF4-FFF2-40B4-BE49-F238E27FC236}">
                  <a16:creationId xmlns:a16="http://schemas.microsoft.com/office/drawing/2014/main" id="{730FA98B-E1E8-1188-8E6E-FD690A50E934}"/>
                </a:ext>
              </a:extLst>
            </p:cNvPr>
            <p:cNvSpPr/>
            <p:nvPr/>
          </p:nvSpPr>
          <p:spPr>
            <a:xfrm rot="12764133">
              <a:off x="5138389" y="2058006"/>
              <a:ext cx="914400" cy="1799694"/>
            </a:xfrm>
            <a:prstGeom prst="flowChartManualOperati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a:extLst>
                <a:ext uri="{FF2B5EF4-FFF2-40B4-BE49-F238E27FC236}">
                  <a16:creationId xmlns:a16="http://schemas.microsoft.com/office/drawing/2014/main" id="{59816E5E-0E6C-F8DE-67EC-72EA6E193AD2}"/>
                </a:ext>
              </a:extLst>
            </p:cNvPr>
            <p:cNvSpPr/>
            <p:nvPr/>
          </p:nvSpPr>
          <p:spPr>
            <a:xfrm rot="397969">
              <a:off x="5116254" y="2122194"/>
              <a:ext cx="1290043" cy="2901508"/>
            </a:xfrm>
            <a:prstGeom prst="trapezoid">
              <a:avLst>
                <a:gd name="adj" fmla="val 45372"/>
              </a:avLst>
            </a:prstGeom>
            <a:solidFill>
              <a:srgbClr val="823A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a:extLst>
                <a:ext uri="{FF2B5EF4-FFF2-40B4-BE49-F238E27FC236}">
                  <a16:creationId xmlns:a16="http://schemas.microsoft.com/office/drawing/2014/main" id="{6981C7CA-78CF-A165-2A93-7ABD9A954F14}"/>
                </a:ext>
              </a:extLst>
            </p:cNvPr>
            <p:cNvSpPr/>
            <p:nvPr/>
          </p:nvSpPr>
          <p:spPr>
            <a:xfrm rot="21153879">
              <a:off x="6049625" y="2127632"/>
              <a:ext cx="1273805" cy="2899065"/>
            </a:xfrm>
            <a:prstGeom prst="trapezoid">
              <a:avLst>
                <a:gd name="adj" fmla="val 44423"/>
              </a:avLst>
            </a:prstGeom>
            <a:solidFill>
              <a:srgbClr val="823A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Isosceles Triangle 192">
              <a:extLst>
                <a:ext uri="{FF2B5EF4-FFF2-40B4-BE49-F238E27FC236}">
                  <a16:creationId xmlns:a16="http://schemas.microsoft.com/office/drawing/2014/main" id="{8777F4DD-492A-9417-268D-D9B44D6F3132}"/>
                </a:ext>
              </a:extLst>
            </p:cNvPr>
            <p:cNvSpPr/>
            <p:nvPr/>
          </p:nvSpPr>
          <p:spPr>
            <a:xfrm rot="10800000">
              <a:off x="6019800" y="2286000"/>
              <a:ext cx="381000" cy="3048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88">
              <a:extLst>
                <a:ext uri="{FF2B5EF4-FFF2-40B4-BE49-F238E27FC236}">
                  <a16:creationId xmlns:a16="http://schemas.microsoft.com/office/drawing/2014/main" id="{8142DB9D-3B23-75C0-7EE1-22D39E187BCA}"/>
                </a:ext>
              </a:extLst>
            </p:cNvPr>
            <p:cNvGrpSpPr/>
            <p:nvPr/>
          </p:nvGrpSpPr>
          <p:grpSpPr>
            <a:xfrm>
              <a:off x="5334000" y="5257800"/>
              <a:ext cx="1817298" cy="314739"/>
              <a:chOff x="5334000" y="5257800"/>
              <a:chExt cx="1752600" cy="381000"/>
            </a:xfrm>
          </p:grpSpPr>
          <p:sp>
            <p:nvSpPr>
              <p:cNvPr id="223" name="Quad Arrow Callout 63">
                <a:extLst>
                  <a:ext uri="{FF2B5EF4-FFF2-40B4-BE49-F238E27FC236}">
                    <a16:creationId xmlns:a16="http://schemas.microsoft.com/office/drawing/2014/main" id="{089F359D-49A6-4998-5F0A-E195DD54530C}"/>
                  </a:ext>
                </a:extLst>
              </p:cNvPr>
              <p:cNvSpPr/>
              <p:nvPr/>
            </p:nvSpPr>
            <p:spPr>
              <a:xfrm>
                <a:off x="53340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Quad Arrow Callout 64">
                <a:extLst>
                  <a:ext uri="{FF2B5EF4-FFF2-40B4-BE49-F238E27FC236}">
                    <a16:creationId xmlns:a16="http://schemas.microsoft.com/office/drawing/2014/main" id="{A52255BF-A9F9-85DD-24E6-B7FB10FD05F0}"/>
                  </a:ext>
                </a:extLst>
              </p:cNvPr>
              <p:cNvSpPr/>
              <p:nvPr/>
            </p:nvSpPr>
            <p:spPr>
              <a:xfrm>
                <a:off x="57912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Quad Arrow Callout 65">
                <a:extLst>
                  <a:ext uri="{FF2B5EF4-FFF2-40B4-BE49-F238E27FC236}">
                    <a16:creationId xmlns:a16="http://schemas.microsoft.com/office/drawing/2014/main" id="{8737FDDD-0897-359A-FFE0-A9A7DD8CE853}"/>
                  </a:ext>
                </a:extLst>
              </p:cNvPr>
              <p:cNvSpPr/>
              <p:nvPr/>
            </p:nvSpPr>
            <p:spPr>
              <a:xfrm>
                <a:off x="62484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Quad Arrow Callout 66">
                <a:extLst>
                  <a:ext uri="{FF2B5EF4-FFF2-40B4-BE49-F238E27FC236}">
                    <a16:creationId xmlns:a16="http://schemas.microsoft.com/office/drawing/2014/main" id="{7A1A438A-4B99-E55A-76F2-5681095A1B46}"/>
                  </a:ext>
                </a:extLst>
              </p:cNvPr>
              <p:cNvSpPr/>
              <p:nvPr/>
            </p:nvSpPr>
            <p:spPr>
              <a:xfrm>
                <a:off x="66294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Oval 194">
              <a:extLst>
                <a:ext uri="{FF2B5EF4-FFF2-40B4-BE49-F238E27FC236}">
                  <a16:creationId xmlns:a16="http://schemas.microsoft.com/office/drawing/2014/main" id="{F9FBCB80-1470-BB74-ABFB-EB9F5F6E5812}"/>
                </a:ext>
              </a:extLst>
            </p:cNvPr>
            <p:cNvSpPr/>
            <p:nvPr/>
          </p:nvSpPr>
          <p:spPr>
            <a:xfrm>
              <a:off x="5638800" y="609600"/>
              <a:ext cx="1219200" cy="1752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Stored Data 195">
              <a:extLst>
                <a:ext uri="{FF2B5EF4-FFF2-40B4-BE49-F238E27FC236}">
                  <a16:creationId xmlns:a16="http://schemas.microsoft.com/office/drawing/2014/main" id="{ED33301A-B5B4-9B66-16FE-ACC84571115C}"/>
                </a:ext>
              </a:extLst>
            </p:cNvPr>
            <p:cNvSpPr/>
            <p:nvPr/>
          </p:nvSpPr>
          <p:spPr>
            <a:xfrm rot="5400000">
              <a:off x="5905500" y="342900"/>
              <a:ext cx="685800" cy="1371600"/>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a:extLst>
                <a:ext uri="{FF2B5EF4-FFF2-40B4-BE49-F238E27FC236}">
                  <a16:creationId xmlns:a16="http://schemas.microsoft.com/office/drawing/2014/main" id="{ED591A69-73EC-74D2-7685-AD2B3918F590}"/>
                </a:ext>
              </a:extLst>
            </p:cNvPr>
            <p:cNvSpPr/>
            <p:nvPr/>
          </p:nvSpPr>
          <p:spPr>
            <a:xfrm>
              <a:off x="56272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Isosceles Triangle 197">
              <a:extLst>
                <a:ext uri="{FF2B5EF4-FFF2-40B4-BE49-F238E27FC236}">
                  <a16:creationId xmlns:a16="http://schemas.microsoft.com/office/drawing/2014/main" id="{DB1BB742-2CF2-70FF-ECE6-F88BD7E78641}"/>
                </a:ext>
              </a:extLst>
            </p:cNvPr>
            <p:cNvSpPr/>
            <p:nvPr/>
          </p:nvSpPr>
          <p:spPr>
            <a:xfrm>
              <a:off x="58558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Isosceles Triangle 198">
              <a:extLst>
                <a:ext uri="{FF2B5EF4-FFF2-40B4-BE49-F238E27FC236}">
                  <a16:creationId xmlns:a16="http://schemas.microsoft.com/office/drawing/2014/main" id="{593B919F-3705-719F-ACCC-153DC0FAB1AE}"/>
                </a:ext>
              </a:extLst>
            </p:cNvPr>
            <p:cNvSpPr/>
            <p:nvPr/>
          </p:nvSpPr>
          <p:spPr>
            <a:xfrm>
              <a:off x="61606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Isosceles Triangle 199">
              <a:extLst>
                <a:ext uri="{FF2B5EF4-FFF2-40B4-BE49-F238E27FC236}">
                  <a16:creationId xmlns:a16="http://schemas.microsoft.com/office/drawing/2014/main" id="{F746B28B-F306-CB2E-F923-2B25DB3F24C2}"/>
                </a:ext>
              </a:extLst>
            </p:cNvPr>
            <p:cNvSpPr/>
            <p:nvPr/>
          </p:nvSpPr>
          <p:spPr>
            <a:xfrm>
              <a:off x="64654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 Arrow 55">
              <a:extLst>
                <a:ext uri="{FF2B5EF4-FFF2-40B4-BE49-F238E27FC236}">
                  <a16:creationId xmlns:a16="http://schemas.microsoft.com/office/drawing/2014/main" id="{0914D3B9-0E74-F200-365C-AFD39C6F546E}"/>
                </a:ext>
              </a:extLst>
            </p:cNvPr>
            <p:cNvSpPr/>
            <p:nvPr/>
          </p:nvSpPr>
          <p:spPr>
            <a:xfrm rot="11510161">
              <a:off x="5113257" y="3970256"/>
              <a:ext cx="914400" cy="914400"/>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 Arrow 56">
              <a:extLst>
                <a:ext uri="{FF2B5EF4-FFF2-40B4-BE49-F238E27FC236}">
                  <a16:creationId xmlns:a16="http://schemas.microsoft.com/office/drawing/2014/main" id="{6372C077-1AF8-B6CA-523E-E37236E96328}"/>
                </a:ext>
              </a:extLst>
            </p:cNvPr>
            <p:cNvSpPr/>
            <p:nvPr/>
          </p:nvSpPr>
          <p:spPr>
            <a:xfrm rot="10222339">
              <a:off x="6318424" y="4032425"/>
              <a:ext cx="914400" cy="914400"/>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onut 57">
              <a:extLst>
                <a:ext uri="{FF2B5EF4-FFF2-40B4-BE49-F238E27FC236}">
                  <a16:creationId xmlns:a16="http://schemas.microsoft.com/office/drawing/2014/main" id="{15A7ACF7-2457-2BC8-0604-B5542B95A967}"/>
                </a:ext>
              </a:extLst>
            </p:cNvPr>
            <p:cNvSpPr/>
            <p:nvPr/>
          </p:nvSpPr>
          <p:spPr>
            <a:xfrm rot="19961453">
              <a:off x="6040192" y="2567888"/>
              <a:ext cx="375708" cy="35762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4" name="Group 119">
              <a:extLst>
                <a:ext uri="{FF2B5EF4-FFF2-40B4-BE49-F238E27FC236}">
                  <a16:creationId xmlns:a16="http://schemas.microsoft.com/office/drawing/2014/main" id="{1EBC44A3-72B9-D12E-C474-BED20FE21D17}"/>
                </a:ext>
              </a:extLst>
            </p:cNvPr>
            <p:cNvGrpSpPr/>
            <p:nvPr/>
          </p:nvGrpSpPr>
          <p:grpSpPr>
            <a:xfrm>
              <a:off x="5638800" y="838201"/>
              <a:ext cx="1253706" cy="248728"/>
              <a:chOff x="5334000" y="5257800"/>
              <a:chExt cx="1752600" cy="381000"/>
            </a:xfrm>
          </p:grpSpPr>
          <p:sp>
            <p:nvSpPr>
              <p:cNvPr id="205" name="Quad Arrow Callout 59">
                <a:extLst>
                  <a:ext uri="{FF2B5EF4-FFF2-40B4-BE49-F238E27FC236}">
                    <a16:creationId xmlns:a16="http://schemas.microsoft.com/office/drawing/2014/main" id="{9E97B083-EE6E-4D98-0FAD-3D46CF7EBF39}"/>
                  </a:ext>
                </a:extLst>
              </p:cNvPr>
              <p:cNvSpPr/>
              <p:nvPr/>
            </p:nvSpPr>
            <p:spPr>
              <a:xfrm>
                <a:off x="53340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Callout 60">
                <a:extLst>
                  <a:ext uri="{FF2B5EF4-FFF2-40B4-BE49-F238E27FC236}">
                    <a16:creationId xmlns:a16="http://schemas.microsoft.com/office/drawing/2014/main" id="{36AB26C9-71BA-016A-3F1A-CD44C016C213}"/>
                  </a:ext>
                </a:extLst>
              </p:cNvPr>
              <p:cNvSpPr/>
              <p:nvPr/>
            </p:nvSpPr>
            <p:spPr>
              <a:xfrm>
                <a:off x="57912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Quad Arrow Callout 61">
                <a:extLst>
                  <a:ext uri="{FF2B5EF4-FFF2-40B4-BE49-F238E27FC236}">
                    <a16:creationId xmlns:a16="http://schemas.microsoft.com/office/drawing/2014/main" id="{E332F1D0-135C-C7CA-4E65-9680AB823812}"/>
                  </a:ext>
                </a:extLst>
              </p:cNvPr>
              <p:cNvSpPr/>
              <p:nvPr/>
            </p:nvSpPr>
            <p:spPr>
              <a:xfrm>
                <a:off x="62484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Quad Arrow Callout 62">
                <a:extLst>
                  <a:ext uri="{FF2B5EF4-FFF2-40B4-BE49-F238E27FC236}">
                    <a16:creationId xmlns:a16="http://schemas.microsoft.com/office/drawing/2014/main" id="{571C655B-BEE5-DE98-A2F1-A43CADFE212B}"/>
                  </a:ext>
                </a:extLst>
              </p:cNvPr>
              <p:cNvSpPr/>
              <p:nvPr/>
            </p:nvSpPr>
            <p:spPr>
              <a:xfrm>
                <a:off x="66294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7" name="Group 51">
            <a:extLst>
              <a:ext uri="{FF2B5EF4-FFF2-40B4-BE49-F238E27FC236}">
                <a16:creationId xmlns:a16="http://schemas.microsoft.com/office/drawing/2014/main" id="{A84854BF-5477-313F-28F4-B3CB6879810D}"/>
              </a:ext>
            </a:extLst>
          </p:cNvPr>
          <p:cNvGrpSpPr/>
          <p:nvPr/>
        </p:nvGrpSpPr>
        <p:grpSpPr>
          <a:xfrm>
            <a:off x="916863" y="2290520"/>
            <a:ext cx="1841667" cy="4027991"/>
            <a:chOff x="1310113" y="1447800"/>
            <a:chExt cx="2740927" cy="5125452"/>
          </a:xfrm>
        </p:grpSpPr>
        <p:grpSp>
          <p:nvGrpSpPr>
            <p:cNvPr id="228" name="Group 44">
              <a:extLst>
                <a:ext uri="{FF2B5EF4-FFF2-40B4-BE49-F238E27FC236}">
                  <a16:creationId xmlns:a16="http://schemas.microsoft.com/office/drawing/2014/main" id="{E121AAFE-2030-5A3B-E3F2-7F02424FB82D}"/>
                </a:ext>
              </a:extLst>
            </p:cNvPr>
            <p:cNvGrpSpPr/>
            <p:nvPr/>
          </p:nvGrpSpPr>
          <p:grpSpPr>
            <a:xfrm>
              <a:off x="1310113" y="1828800"/>
              <a:ext cx="2740927" cy="4744452"/>
              <a:chOff x="1081513" y="501122"/>
              <a:chExt cx="2740927" cy="4744452"/>
            </a:xfrm>
          </p:grpSpPr>
          <p:sp>
            <p:nvSpPr>
              <p:cNvPr id="235" name="Cloud 2">
                <a:extLst>
                  <a:ext uri="{FF2B5EF4-FFF2-40B4-BE49-F238E27FC236}">
                    <a16:creationId xmlns:a16="http://schemas.microsoft.com/office/drawing/2014/main" id="{41AECB83-1247-87C8-2BBD-9395C5E774EA}"/>
                  </a:ext>
                </a:extLst>
              </p:cNvPr>
              <p:cNvSpPr/>
              <p:nvPr/>
            </p:nvSpPr>
            <p:spPr>
              <a:xfrm rot="1518698" flipH="1">
                <a:off x="1384772" y="555346"/>
                <a:ext cx="994248" cy="1710702"/>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loud 3">
                <a:extLst>
                  <a:ext uri="{FF2B5EF4-FFF2-40B4-BE49-F238E27FC236}">
                    <a16:creationId xmlns:a16="http://schemas.microsoft.com/office/drawing/2014/main" id="{62FF0DEE-5DD0-8E19-1D39-FAB7AE0436CA}"/>
                  </a:ext>
                </a:extLst>
              </p:cNvPr>
              <p:cNvSpPr/>
              <p:nvPr/>
            </p:nvSpPr>
            <p:spPr>
              <a:xfrm rot="20659987">
                <a:off x="2799840" y="589166"/>
                <a:ext cx="881755" cy="1669506"/>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4">
                <a:extLst>
                  <a:ext uri="{FF2B5EF4-FFF2-40B4-BE49-F238E27FC236}">
                    <a16:creationId xmlns:a16="http://schemas.microsoft.com/office/drawing/2014/main" id="{28FD2D27-7C7D-7AC7-8CF7-E1AEED2D448D}"/>
                  </a:ext>
                </a:extLst>
              </p:cNvPr>
              <p:cNvSpPr/>
              <p:nvPr/>
            </p:nvSpPr>
            <p:spPr>
              <a:xfrm rot="20301336">
                <a:off x="3352800" y="3111974"/>
                <a:ext cx="469640" cy="69802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5">
                <a:extLst>
                  <a:ext uri="{FF2B5EF4-FFF2-40B4-BE49-F238E27FC236}">
                    <a16:creationId xmlns:a16="http://schemas.microsoft.com/office/drawing/2014/main" id="{25D6AA4D-F0ED-DF9D-242E-C6B5B8E08319}"/>
                  </a:ext>
                </a:extLst>
              </p:cNvPr>
              <p:cNvSpPr/>
              <p:nvPr/>
            </p:nvSpPr>
            <p:spPr>
              <a:xfrm rot="742636">
                <a:off x="1081513" y="2971800"/>
                <a:ext cx="518688" cy="77422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6">
                <a:extLst>
                  <a:ext uri="{FF2B5EF4-FFF2-40B4-BE49-F238E27FC236}">
                    <a16:creationId xmlns:a16="http://schemas.microsoft.com/office/drawing/2014/main" id="{B58FE20D-31A8-BB0B-891B-C005D834FF35}"/>
                  </a:ext>
                </a:extLst>
              </p:cNvPr>
              <p:cNvSpPr/>
              <p:nvPr/>
            </p:nvSpPr>
            <p:spPr>
              <a:xfrm>
                <a:off x="1905000" y="4559774"/>
                <a:ext cx="762000" cy="685800"/>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7">
                <a:extLst>
                  <a:ext uri="{FF2B5EF4-FFF2-40B4-BE49-F238E27FC236}">
                    <a16:creationId xmlns:a16="http://schemas.microsoft.com/office/drawing/2014/main" id="{947E871A-2154-FAAC-926B-C4A834128FCB}"/>
                  </a:ext>
                </a:extLst>
              </p:cNvPr>
              <p:cNvSpPr/>
              <p:nvPr/>
            </p:nvSpPr>
            <p:spPr>
              <a:xfrm>
                <a:off x="2438400" y="4559774"/>
                <a:ext cx="762000" cy="685800"/>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8">
                <a:extLst>
                  <a:ext uri="{FF2B5EF4-FFF2-40B4-BE49-F238E27FC236}">
                    <a16:creationId xmlns:a16="http://schemas.microsoft.com/office/drawing/2014/main" id="{21327CD9-AFE1-A529-F159-6D716F4026C0}"/>
                  </a:ext>
                </a:extLst>
              </p:cNvPr>
              <p:cNvSpPr/>
              <p:nvPr/>
            </p:nvSpPr>
            <p:spPr>
              <a:xfrm rot="1996156">
                <a:off x="1194756" y="2084950"/>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9">
                <a:extLst>
                  <a:ext uri="{FF2B5EF4-FFF2-40B4-BE49-F238E27FC236}">
                    <a16:creationId xmlns:a16="http://schemas.microsoft.com/office/drawing/2014/main" id="{35A4B4EF-930B-6A96-CABF-19C6A572EE33}"/>
                  </a:ext>
                </a:extLst>
              </p:cNvPr>
              <p:cNvSpPr/>
              <p:nvPr/>
            </p:nvSpPr>
            <p:spPr>
              <a:xfrm rot="2041752">
                <a:off x="1346398" y="1909409"/>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10">
                <a:extLst>
                  <a:ext uri="{FF2B5EF4-FFF2-40B4-BE49-F238E27FC236}">
                    <a16:creationId xmlns:a16="http://schemas.microsoft.com/office/drawing/2014/main" id="{4C858720-FF5A-80A1-1EFB-55B717E180D9}"/>
                  </a:ext>
                </a:extLst>
              </p:cNvPr>
              <p:cNvSpPr/>
              <p:nvPr/>
            </p:nvSpPr>
            <p:spPr>
              <a:xfrm rot="19870960">
                <a:off x="2859649" y="2088961"/>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11">
                <a:extLst>
                  <a:ext uri="{FF2B5EF4-FFF2-40B4-BE49-F238E27FC236}">
                    <a16:creationId xmlns:a16="http://schemas.microsoft.com/office/drawing/2014/main" id="{81A415BE-CAFB-E63A-02C2-1A5DA6D9ED64}"/>
                  </a:ext>
                </a:extLst>
              </p:cNvPr>
              <p:cNvSpPr/>
              <p:nvPr/>
            </p:nvSpPr>
            <p:spPr>
              <a:xfrm rot="20036208">
                <a:off x="2674360" y="1931364"/>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12">
                <a:extLst>
                  <a:ext uri="{FF2B5EF4-FFF2-40B4-BE49-F238E27FC236}">
                    <a16:creationId xmlns:a16="http://schemas.microsoft.com/office/drawing/2014/main" id="{5291A8E7-98A1-31EF-37C6-9F56F4B294C2}"/>
                  </a:ext>
                </a:extLst>
              </p:cNvPr>
              <p:cNvSpPr/>
              <p:nvPr/>
            </p:nvSpPr>
            <p:spPr>
              <a:xfrm>
                <a:off x="1828800" y="1968974"/>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13">
                <a:extLst>
                  <a:ext uri="{FF2B5EF4-FFF2-40B4-BE49-F238E27FC236}">
                    <a16:creationId xmlns:a16="http://schemas.microsoft.com/office/drawing/2014/main" id="{46782607-3AD2-433D-850C-BA58F2B3945B}"/>
                  </a:ext>
                </a:extLst>
              </p:cNvPr>
              <p:cNvSpPr/>
              <p:nvPr/>
            </p:nvSpPr>
            <p:spPr>
              <a:xfrm>
                <a:off x="2229787" y="1740374"/>
                <a:ext cx="599605" cy="609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14">
                <a:extLst>
                  <a:ext uri="{FF2B5EF4-FFF2-40B4-BE49-F238E27FC236}">
                    <a16:creationId xmlns:a16="http://schemas.microsoft.com/office/drawing/2014/main" id="{53109D37-BD4E-4132-F30A-F9EF3D44D590}"/>
                  </a:ext>
                </a:extLst>
              </p:cNvPr>
              <p:cNvSpPr/>
              <p:nvPr/>
            </p:nvSpPr>
            <p:spPr>
              <a:xfrm rot="21335299">
                <a:off x="2618501" y="1915621"/>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15">
                <a:extLst>
                  <a:ext uri="{FF2B5EF4-FFF2-40B4-BE49-F238E27FC236}">
                    <a16:creationId xmlns:a16="http://schemas.microsoft.com/office/drawing/2014/main" id="{B1402815-5552-591A-DD01-135A558529FB}"/>
                  </a:ext>
                </a:extLst>
              </p:cNvPr>
              <p:cNvSpPr/>
              <p:nvPr/>
            </p:nvSpPr>
            <p:spPr>
              <a:xfrm rot="353417">
                <a:off x="1811733" y="1891896"/>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16">
                <a:extLst>
                  <a:ext uri="{FF2B5EF4-FFF2-40B4-BE49-F238E27FC236}">
                    <a16:creationId xmlns:a16="http://schemas.microsoft.com/office/drawing/2014/main" id="{73442E5A-61E0-FDEE-04EA-5366D3894F01}"/>
                  </a:ext>
                </a:extLst>
              </p:cNvPr>
              <p:cNvSpPr/>
              <p:nvPr/>
            </p:nvSpPr>
            <p:spPr>
              <a:xfrm>
                <a:off x="1676400" y="501122"/>
                <a:ext cx="1828800" cy="15440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62">
                <a:extLst>
                  <a:ext uri="{FF2B5EF4-FFF2-40B4-BE49-F238E27FC236}">
                    <a16:creationId xmlns:a16="http://schemas.microsoft.com/office/drawing/2014/main" id="{E17D3619-13D2-4AE1-9055-6BDDCFEDFAE2}"/>
                  </a:ext>
                </a:extLst>
              </p:cNvPr>
              <p:cNvGrpSpPr/>
              <p:nvPr/>
            </p:nvGrpSpPr>
            <p:grpSpPr>
              <a:xfrm rot="5201482">
                <a:off x="2397003" y="2755237"/>
                <a:ext cx="916511" cy="252324"/>
                <a:chOff x="3886200" y="6096000"/>
                <a:chExt cx="3124200" cy="533400"/>
              </a:xfrm>
            </p:grpSpPr>
            <p:sp>
              <p:nvSpPr>
                <p:cNvPr id="269" name="Left-Right Arrow 153">
                  <a:extLst>
                    <a:ext uri="{FF2B5EF4-FFF2-40B4-BE49-F238E27FC236}">
                      <a16:creationId xmlns:a16="http://schemas.microsoft.com/office/drawing/2014/main" id="{F691C588-F962-C535-F723-D0C46D85377A}"/>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Left-Right Arrow 154">
                  <a:extLst>
                    <a:ext uri="{FF2B5EF4-FFF2-40B4-BE49-F238E27FC236}">
                      <a16:creationId xmlns:a16="http://schemas.microsoft.com/office/drawing/2014/main" id="{B7ED93FA-223C-9609-5390-39600A382F79}"/>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Left-Right Arrow 155">
                  <a:extLst>
                    <a:ext uri="{FF2B5EF4-FFF2-40B4-BE49-F238E27FC236}">
                      <a16:creationId xmlns:a16="http://schemas.microsoft.com/office/drawing/2014/main" id="{F6A71BA8-740B-9467-3329-3525072880E0}"/>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63">
                <a:extLst>
                  <a:ext uri="{FF2B5EF4-FFF2-40B4-BE49-F238E27FC236}">
                    <a16:creationId xmlns:a16="http://schemas.microsoft.com/office/drawing/2014/main" id="{6CD08D8F-4F91-EE83-300E-6C41175EBE2A}"/>
                  </a:ext>
                </a:extLst>
              </p:cNvPr>
              <p:cNvGrpSpPr/>
              <p:nvPr/>
            </p:nvGrpSpPr>
            <p:grpSpPr>
              <a:xfrm rot="5201482">
                <a:off x="2437344" y="3907786"/>
                <a:ext cx="916511" cy="252324"/>
                <a:chOff x="3886200" y="6096000"/>
                <a:chExt cx="3124200" cy="533400"/>
              </a:xfrm>
            </p:grpSpPr>
            <p:sp>
              <p:nvSpPr>
                <p:cNvPr id="266" name="Left-Right Arrow 150">
                  <a:extLst>
                    <a:ext uri="{FF2B5EF4-FFF2-40B4-BE49-F238E27FC236}">
                      <a16:creationId xmlns:a16="http://schemas.microsoft.com/office/drawing/2014/main" id="{32909A3B-6ED8-54B4-AECD-42F53CDFDFD2}"/>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Left-Right Arrow 151">
                  <a:extLst>
                    <a:ext uri="{FF2B5EF4-FFF2-40B4-BE49-F238E27FC236}">
                      <a16:creationId xmlns:a16="http://schemas.microsoft.com/office/drawing/2014/main" id="{FA682E44-D60A-0389-B8DD-AEA112D39D2E}"/>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Left-Right Arrow 152">
                  <a:extLst>
                    <a:ext uri="{FF2B5EF4-FFF2-40B4-BE49-F238E27FC236}">
                      <a16:creationId xmlns:a16="http://schemas.microsoft.com/office/drawing/2014/main" id="{0FD15194-74C9-D1BB-C480-DB35211EACEA}"/>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67">
                <a:extLst>
                  <a:ext uri="{FF2B5EF4-FFF2-40B4-BE49-F238E27FC236}">
                    <a16:creationId xmlns:a16="http://schemas.microsoft.com/office/drawing/2014/main" id="{49831F53-BECA-2BFB-03B6-50E73E9CFA90}"/>
                  </a:ext>
                </a:extLst>
              </p:cNvPr>
              <p:cNvGrpSpPr/>
              <p:nvPr/>
            </p:nvGrpSpPr>
            <p:grpSpPr>
              <a:xfrm rot="5400000">
                <a:off x="1850157" y="2764787"/>
                <a:ext cx="916511" cy="252324"/>
                <a:chOff x="3886200" y="6096000"/>
                <a:chExt cx="3124200" cy="533400"/>
              </a:xfrm>
            </p:grpSpPr>
            <p:sp>
              <p:nvSpPr>
                <p:cNvPr id="263" name="Left-Right Arrow 147">
                  <a:extLst>
                    <a:ext uri="{FF2B5EF4-FFF2-40B4-BE49-F238E27FC236}">
                      <a16:creationId xmlns:a16="http://schemas.microsoft.com/office/drawing/2014/main" id="{DE5B6302-0A5D-7256-7775-AE12F3B8DD3E}"/>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Left-Right Arrow 148">
                  <a:extLst>
                    <a:ext uri="{FF2B5EF4-FFF2-40B4-BE49-F238E27FC236}">
                      <a16:creationId xmlns:a16="http://schemas.microsoft.com/office/drawing/2014/main" id="{F0C14D76-A3A4-1E02-06C2-707167263FEA}"/>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Left-Right Arrow 149">
                  <a:extLst>
                    <a:ext uri="{FF2B5EF4-FFF2-40B4-BE49-F238E27FC236}">
                      <a16:creationId xmlns:a16="http://schemas.microsoft.com/office/drawing/2014/main" id="{E62FBCB7-7CD0-B2DF-9530-F561A8FF5E24}"/>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71">
                <a:extLst>
                  <a:ext uri="{FF2B5EF4-FFF2-40B4-BE49-F238E27FC236}">
                    <a16:creationId xmlns:a16="http://schemas.microsoft.com/office/drawing/2014/main" id="{F28CCA35-0384-8215-AF9F-A9B7566182CB}"/>
                  </a:ext>
                </a:extLst>
              </p:cNvPr>
              <p:cNvGrpSpPr/>
              <p:nvPr/>
            </p:nvGrpSpPr>
            <p:grpSpPr>
              <a:xfrm rot="5400000">
                <a:off x="1783803" y="3923291"/>
                <a:ext cx="916511" cy="252324"/>
                <a:chOff x="3886200" y="6096000"/>
                <a:chExt cx="3124200" cy="533400"/>
              </a:xfrm>
            </p:grpSpPr>
            <p:sp>
              <p:nvSpPr>
                <p:cNvPr id="260" name="Left-Right Arrow 26">
                  <a:extLst>
                    <a:ext uri="{FF2B5EF4-FFF2-40B4-BE49-F238E27FC236}">
                      <a16:creationId xmlns:a16="http://schemas.microsoft.com/office/drawing/2014/main" id="{CC3801CA-231B-3251-827F-D345F9E12B73}"/>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eft-Right Arrow 27">
                  <a:extLst>
                    <a:ext uri="{FF2B5EF4-FFF2-40B4-BE49-F238E27FC236}">
                      <a16:creationId xmlns:a16="http://schemas.microsoft.com/office/drawing/2014/main" id="{4304982E-7D69-EE3B-1EC4-927FCDE049E6}"/>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Left-Right Arrow 146">
                  <a:extLst>
                    <a:ext uri="{FF2B5EF4-FFF2-40B4-BE49-F238E27FC236}">
                      <a16:creationId xmlns:a16="http://schemas.microsoft.com/office/drawing/2014/main" id="{86559168-7457-A3FB-BF1C-778BFA678243}"/>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Diamond 253">
                <a:extLst>
                  <a:ext uri="{FF2B5EF4-FFF2-40B4-BE49-F238E27FC236}">
                    <a16:creationId xmlns:a16="http://schemas.microsoft.com/office/drawing/2014/main" id="{1797BF27-D0EA-52BB-CBB0-45A1681D8170}"/>
                  </a:ext>
                </a:extLst>
              </p:cNvPr>
              <p:cNvSpPr/>
              <p:nvPr/>
            </p:nvSpPr>
            <p:spPr>
              <a:xfrm>
                <a:off x="2743200" y="3276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a:extLst>
                  <a:ext uri="{FF2B5EF4-FFF2-40B4-BE49-F238E27FC236}">
                    <a16:creationId xmlns:a16="http://schemas.microsoft.com/office/drawing/2014/main" id="{41E99579-BE2A-0FC1-3769-6EA4C3D27FDB}"/>
                  </a:ext>
                </a:extLst>
              </p:cNvPr>
              <p:cNvSpPr/>
              <p:nvPr/>
            </p:nvSpPr>
            <p:spPr>
              <a:xfrm>
                <a:off x="2133600" y="3276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a:extLst>
                  <a:ext uri="{FF2B5EF4-FFF2-40B4-BE49-F238E27FC236}">
                    <a16:creationId xmlns:a16="http://schemas.microsoft.com/office/drawing/2014/main" id="{657FAD34-E622-BC26-E25F-A25914931F65}"/>
                  </a:ext>
                </a:extLst>
              </p:cNvPr>
              <p:cNvSpPr/>
              <p:nvPr/>
            </p:nvSpPr>
            <p:spPr>
              <a:xfrm>
                <a:off x="2209800" y="2133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a:extLst>
                  <a:ext uri="{FF2B5EF4-FFF2-40B4-BE49-F238E27FC236}">
                    <a16:creationId xmlns:a16="http://schemas.microsoft.com/office/drawing/2014/main" id="{63F1F6F8-15DA-C98D-FED7-6D7802F450D2}"/>
                  </a:ext>
                </a:extLst>
              </p:cNvPr>
              <p:cNvSpPr/>
              <p:nvPr/>
            </p:nvSpPr>
            <p:spPr>
              <a:xfrm>
                <a:off x="2667000" y="2133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AB2DF053-1C6A-7AE7-21A0-F9F4EFF82C40}"/>
                  </a:ext>
                </a:extLst>
              </p:cNvPr>
              <p:cNvSpPr/>
              <p:nvPr/>
            </p:nvSpPr>
            <p:spPr>
              <a:xfrm>
                <a:off x="2415988" y="2272553"/>
                <a:ext cx="381000" cy="1524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id="{930AE157-737A-6B32-7684-0879B17DA1D6}"/>
                  </a:ext>
                </a:extLst>
              </p:cNvPr>
              <p:cNvSpPr/>
              <p:nvPr/>
            </p:nvSpPr>
            <p:spPr>
              <a:xfrm>
                <a:off x="2393576" y="3397624"/>
                <a:ext cx="381000" cy="1524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50">
              <a:extLst>
                <a:ext uri="{FF2B5EF4-FFF2-40B4-BE49-F238E27FC236}">
                  <a16:creationId xmlns:a16="http://schemas.microsoft.com/office/drawing/2014/main" id="{37931B52-F4F6-3320-408A-1E22FBD1FBE2}"/>
                </a:ext>
              </a:extLst>
            </p:cNvPr>
            <p:cNvGrpSpPr/>
            <p:nvPr/>
          </p:nvGrpSpPr>
          <p:grpSpPr>
            <a:xfrm>
              <a:off x="1981200" y="1447800"/>
              <a:ext cx="1676400" cy="838200"/>
              <a:chOff x="4953000" y="1219200"/>
              <a:chExt cx="1676400" cy="838200"/>
            </a:xfrm>
          </p:grpSpPr>
          <p:sp>
            <p:nvSpPr>
              <p:cNvPr id="230" name="Rounded Rectangle 114">
                <a:extLst>
                  <a:ext uri="{FF2B5EF4-FFF2-40B4-BE49-F238E27FC236}">
                    <a16:creationId xmlns:a16="http://schemas.microsoft.com/office/drawing/2014/main" id="{266B8C73-C46E-2595-151D-6D43881FF1CF}"/>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a:extLst>
                  <a:ext uri="{FF2B5EF4-FFF2-40B4-BE49-F238E27FC236}">
                    <a16:creationId xmlns:a16="http://schemas.microsoft.com/office/drawing/2014/main" id="{70A6E152-0AAB-73DA-444F-EE89D530C37F}"/>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02B9697B-EF2F-671A-E17D-B7BF4EC90673}"/>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ECA11306-80F7-3660-E4B4-645786ABDE56}"/>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a:extLst>
                  <a:ext uri="{FF2B5EF4-FFF2-40B4-BE49-F238E27FC236}">
                    <a16:creationId xmlns:a16="http://schemas.microsoft.com/office/drawing/2014/main" id="{C01128DD-1382-48A1-F60E-08EC32593319}"/>
                  </a:ext>
                </a:extLst>
              </p:cNvPr>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1" name="Group 310">
            <a:extLst>
              <a:ext uri="{FF2B5EF4-FFF2-40B4-BE49-F238E27FC236}">
                <a16:creationId xmlns:a16="http://schemas.microsoft.com/office/drawing/2014/main" id="{B02531EA-169D-7A2A-7510-9B5001F8CF02}"/>
              </a:ext>
            </a:extLst>
          </p:cNvPr>
          <p:cNvGrpSpPr/>
          <p:nvPr/>
        </p:nvGrpSpPr>
        <p:grpSpPr>
          <a:xfrm>
            <a:off x="8046722" y="271689"/>
            <a:ext cx="3391379" cy="2371515"/>
            <a:chOff x="3480816" y="1417320"/>
            <a:chExt cx="4105975" cy="2871216"/>
          </a:xfrm>
          <a:solidFill>
            <a:schemeClr val="accent6">
              <a:lumMod val="50000"/>
            </a:schemeClr>
          </a:solidFill>
        </p:grpSpPr>
        <p:grpSp>
          <p:nvGrpSpPr>
            <p:cNvPr id="312" name="Group 311">
              <a:extLst>
                <a:ext uri="{FF2B5EF4-FFF2-40B4-BE49-F238E27FC236}">
                  <a16:creationId xmlns:a16="http://schemas.microsoft.com/office/drawing/2014/main" id="{036477CE-2F66-2754-24F9-7F6A78695B13}"/>
                </a:ext>
              </a:extLst>
            </p:cNvPr>
            <p:cNvGrpSpPr/>
            <p:nvPr/>
          </p:nvGrpSpPr>
          <p:grpSpPr>
            <a:xfrm>
              <a:off x="4489705" y="1779294"/>
              <a:ext cx="1630864" cy="1887450"/>
              <a:chOff x="7653422" y="1435608"/>
              <a:chExt cx="2769586" cy="3757446"/>
            </a:xfrm>
            <a:grpFill/>
          </p:grpSpPr>
          <p:sp>
            <p:nvSpPr>
              <p:cNvPr id="322" name="Rectangle 2">
                <a:extLst>
                  <a:ext uri="{FF2B5EF4-FFF2-40B4-BE49-F238E27FC236}">
                    <a16:creationId xmlns:a16="http://schemas.microsoft.com/office/drawing/2014/main" id="{AC143654-4DD6-64F3-7B9D-F05CB3E05BE2}"/>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B170D133-0EC1-2F3F-353A-C0E18192E86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13" name="Group 312">
              <a:extLst>
                <a:ext uri="{FF2B5EF4-FFF2-40B4-BE49-F238E27FC236}">
                  <a16:creationId xmlns:a16="http://schemas.microsoft.com/office/drawing/2014/main" id="{91F03EB2-BC1E-467A-7292-63FF03EB2815}"/>
                </a:ext>
              </a:extLst>
            </p:cNvPr>
            <p:cNvGrpSpPr/>
            <p:nvPr/>
          </p:nvGrpSpPr>
          <p:grpSpPr>
            <a:xfrm>
              <a:off x="5218177" y="1636776"/>
              <a:ext cx="1822482" cy="2109216"/>
              <a:chOff x="7653422" y="1435608"/>
              <a:chExt cx="2769586" cy="3757446"/>
            </a:xfrm>
            <a:grpFill/>
          </p:grpSpPr>
          <p:sp>
            <p:nvSpPr>
              <p:cNvPr id="320" name="Rectangle 2">
                <a:extLst>
                  <a:ext uri="{FF2B5EF4-FFF2-40B4-BE49-F238E27FC236}">
                    <a16:creationId xmlns:a16="http://schemas.microsoft.com/office/drawing/2014/main" id="{B476B8EB-31C3-C15D-9CE9-20341604EDB3}"/>
                  </a:ext>
                </a:extLst>
              </p:cNvPr>
              <p:cNvSpPr/>
              <p:nvPr/>
            </p:nvSpPr>
            <p:spPr>
              <a:xfrm>
                <a:off x="8910733" y="3730751"/>
                <a:ext cx="289922" cy="1462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89C47562-5EE8-D009-6DFD-ED179BC7695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14" name="Group 313">
              <a:extLst>
                <a:ext uri="{FF2B5EF4-FFF2-40B4-BE49-F238E27FC236}">
                  <a16:creationId xmlns:a16="http://schemas.microsoft.com/office/drawing/2014/main" id="{1DC0CE7F-469F-BCF9-D7FF-5B02493748E6}"/>
                </a:ext>
              </a:extLst>
            </p:cNvPr>
            <p:cNvGrpSpPr/>
            <p:nvPr/>
          </p:nvGrpSpPr>
          <p:grpSpPr>
            <a:xfrm>
              <a:off x="3480816" y="1417320"/>
              <a:ext cx="2162223" cy="2502408"/>
              <a:chOff x="7653422" y="1435608"/>
              <a:chExt cx="2769586" cy="3757446"/>
            </a:xfrm>
            <a:grpFill/>
          </p:grpSpPr>
          <p:sp>
            <p:nvSpPr>
              <p:cNvPr id="318" name="Rectangle 2">
                <a:extLst>
                  <a:ext uri="{FF2B5EF4-FFF2-40B4-BE49-F238E27FC236}">
                    <a16:creationId xmlns:a16="http://schemas.microsoft.com/office/drawing/2014/main" id="{5844636D-257F-EEFE-99A8-DA6237744394}"/>
                  </a:ext>
                </a:extLst>
              </p:cNvPr>
              <p:cNvSpPr/>
              <p:nvPr/>
            </p:nvSpPr>
            <p:spPr>
              <a:xfrm>
                <a:off x="8910733" y="3730751"/>
                <a:ext cx="289922" cy="1462303"/>
              </a:xfrm>
              <a:prstGeom prst="rect">
                <a:avLst/>
              </a:prstGeom>
              <a:solidFill>
                <a:srgbClr val="9386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54A5E425-26E2-D9D8-474D-7B2DBD4C9E2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15" name="Group 314">
              <a:extLst>
                <a:ext uri="{FF2B5EF4-FFF2-40B4-BE49-F238E27FC236}">
                  <a16:creationId xmlns:a16="http://schemas.microsoft.com/office/drawing/2014/main" id="{E1B5027C-7B5F-0455-5CB0-FBCAA42B73EE}"/>
                </a:ext>
              </a:extLst>
            </p:cNvPr>
            <p:cNvGrpSpPr/>
            <p:nvPr/>
          </p:nvGrpSpPr>
          <p:grpSpPr>
            <a:xfrm>
              <a:off x="5394961" y="1751862"/>
              <a:ext cx="2191830" cy="2536674"/>
              <a:chOff x="7653422" y="1435608"/>
              <a:chExt cx="2769586" cy="3757446"/>
            </a:xfrm>
            <a:grpFill/>
          </p:grpSpPr>
          <p:sp>
            <p:nvSpPr>
              <p:cNvPr id="316" name="Rectangle 2">
                <a:extLst>
                  <a:ext uri="{FF2B5EF4-FFF2-40B4-BE49-F238E27FC236}">
                    <a16:creationId xmlns:a16="http://schemas.microsoft.com/office/drawing/2014/main" id="{E5660CD5-A6D7-89DB-AD0F-26B56798659C}"/>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Freeform: Shape 316">
                <a:extLst>
                  <a:ext uri="{FF2B5EF4-FFF2-40B4-BE49-F238E27FC236}">
                    <a16:creationId xmlns:a16="http://schemas.microsoft.com/office/drawing/2014/main" id="{94FA92AC-9911-A2B2-FE57-7E37EEAC664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272" name="Group 53">
            <a:extLst>
              <a:ext uri="{FF2B5EF4-FFF2-40B4-BE49-F238E27FC236}">
                <a16:creationId xmlns:a16="http://schemas.microsoft.com/office/drawing/2014/main" id="{BC2064E0-F3E2-4835-F839-4F8BA89D7E1B}"/>
              </a:ext>
            </a:extLst>
          </p:cNvPr>
          <p:cNvGrpSpPr/>
          <p:nvPr/>
        </p:nvGrpSpPr>
        <p:grpSpPr>
          <a:xfrm>
            <a:off x="8291672" y="2099309"/>
            <a:ext cx="1656059" cy="3709455"/>
            <a:chOff x="3276600" y="786829"/>
            <a:chExt cx="1231029" cy="2489771"/>
          </a:xfrm>
        </p:grpSpPr>
        <p:sp>
          <p:nvSpPr>
            <p:cNvPr id="273" name="Cloud 2">
              <a:extLst>
                <a:ext uri="{FF2B5EF4-FFF2-40B4-BE49-F238E27FC236}">
                  <a16:creationId xmlns:a16="http://schemas.microsoft.com/office/drawing/2014/main" id="{BB2A99D5-50C2-9A5C-3F13-4C63D606920C}"/>
                </a:ext>
              </a:extLst>
            </p:cNvPr>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Cloud 3">
              <a:extLst>
                <a:ext uri="{FF2B5EF4-FFF2-40B4-BE49-F238E27FC236}">
                  <a16:creationId xmlns:a16="http://schemas.microsoft.com/office/drawing/2014/main" id="{8AE01193-4826-02A4-85D8-073F3FCDECA7}"/>
                </a:ext>
              </a:extLst>
            </p:cNvPr>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4">
              <a:extLst>
                <a:ext uri="{FF2B5EF4-FFF2-40B4-BE49-F238E27FC236}">
                  <a16:creationId xmlns:a16="http://schemas.microsoft.com/office/drawing/2014/main" id="{74AB5B27-BB4B-167D-F540-55BD731AD855}"/>
                </a:ext>
              </a:extLst>
            </p:cNvPr>
            <p:cNvSpPr/>
            <p:nvPr/>
          </p:nvSpPr>
          <p:spPr>
            <a:xfrm rot="20687589">
              <a:off x="4257537" y="2162436"/>
              <a:ext cx="250092" cy="363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Oval 5">
              <a:extLst>
                <a:ext uri="{FF2B5EF4-FFF2-40B4-BE49-F238E27FC236}">
                  <a16:creationId xmlns:a16="http://schemas.microsoft.com/office/drawing/2014/main" id="{7E92D757-808F-C519-1BFC-F376ED1FE974}"/>
                </a:ext>
              </a:extLst>
            </p:cNvPr>
            <p:cNvSpPr/>
            <p:nvPr/>
          </p:nvSpPr>
          <p:spPr>
            <a:xfrm rot="1114031">
              <a:off x="3276600" y="2093454"/>
              <a:ext cx="250092" cy="4028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6">
              <a:extLst>
                <a:ext uri="{FF2B5EF4-FFF2-40B4-BE49-F238E27FC236}">
                  <a16:creationId xmlns:a16="http://schemas.microsoft.com/office/drawing/2014/main" id="{E83CCE43-9C2A-704A-DAC4-10FDA467C1A5}"/>
                </a:ext>
              </a:extLst>
            </p:cNvPr>
            <p:cNvSpPr/>
            <p:nvPr/>
          </p:nvSpPr>
          <p:spPr>
            <a:xfrm>
              <a:off x="3651738" y="2919748"/>
              <a:ext cx="312615" cy="356852"/>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Oval 7">
              <a:extLst>
                <a:ext uri="{FF2B5EF4-FFF2-40B4-BE49-F238E27FC236}">
                  <a16:creationId xmlns:a16="http://schemas.microsoft.com/office/drawing/2014/main" id="{94FC153E-754E-8ACF-1C88-EBA1DCFC22D9}"/>
                </a:ext>
              </a:extLst>
            </p:cNvPr>
            <p:cNvSpPr/>
            <p:nvPr/>
          </p:nvSpPr>
          <p:spPr>
            <a:xfrm>
              <a:off x="3870569" y="2919748"/>
              <a:ext cx="312615" cy="356852"/>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8">
              <a:extLst>
                <a:ext uri="{FF2B5EF4-FFF2-40B4-BE49-F238E27FC236}">
                  <a16:creationId xmlns:a16="http://schemas.microsoft.com/office/drawing/2014/main" id="{6EE52310-1815-4CE5-0FB5-2370C8934B72}"/>
                </a:ext>
              </a:extLst>
            </p:cNvPr>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rapezoid 9">
              <a:extLst>
                <a:ext uri="{FF2B5EF4-FFF2-40B4-BE49-F238E27FC236}">
                  <a16:creationId xmlns:a16="http://schemas.microsoft.com/office/drawing/2014/main" id="{F782012F-D6DA-9C95-A13B-648FFF830588}"/>
                </a:ext>
              </a:extLst>
            </p:cNvPr>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10">
              <a:extLst>
                <a:ext uri="{FF2B5EF4-FFF2-40B4-BE49-F238E27FC236}">
                  <a16:creationId xmlns:a16="http://schemas.microsoft.com/office/drawing/2014/main" id="{E0C574F9-3855-DB9D-4279-8F381DB75E76}"/>
                </a:ext>
              </a:extLst>
            </p:cNvPr>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11">
              <a:extLst>
                <a:ext uri="{FF2B5EF4-FFF2-40B4-BE49-F238E27FC236}">
                  <a16:creationId xmlns:a16="http://schemas.microsoft.com/office/drawing/2014/main" id="{4EE2001B-EF06-0401-46F0-DF51790B1AB2}"/>
                </a:ext>
              </a:extLst>
            </p:cNvPr>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rapezoid 12">
              <a:extLst>
                <a:ext uri="{FF2B5EF4-FFF2-40B4-BE49-F238E27FC236}">
                  <a16:creationId xmlns:a16="http://schemas.microsoft.com/office/drawing/2014/main" id="{57CA3426-F7B2-77A4-34AE-C8AEC3EAE048}"/>
                </a:ext>
              </a:extLst>
            </p:cNvPr>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13">
              <a:extLst>
                <a:ext uri="{FF2B5EF4-FFF2-40B4-BE49-F238E27FC236}">
                  <a16:creationId xmlns:a16="http://schemas.microsoft.com/office/drawing/2014/main" id="{FF7E0832-3FCE-3CA2-0EAD-4DE9ED257954}"/>
                </a:ext>
              </a:extLst>
            </p:cNvPr>
            <p:cNvSpPr/>
            <p:nvPr/>
          </p:nvSpPr>
          <p:spPr>
            <a:xfrm>
              <a:off x="3784984" y="1452689"/>
              <a:ext cx="245992" cy="3172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14">
              <a:extLst>
                <a:ext uri="{FF2B5EF4-FFF2-40B4-BE49-F238E27FC236}">
                  <a16:creationId xmlns:a16="http://schemas.microsoft.com/office/drawing/2014/main" id="{B5B5168E-3B92-418B-2923-5C69AABD33DE}"/>
                </a:ext>
              </a:extLst>
            </p:cNvPr>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15">
              <a:extLst>
                <a:ext uri="{FF2B5EF4-FFF2-40B4-BE49-F238E27FC236}">
                  <a16:creationId xmlns:a16="http://schemas.microsoft.com/office/drawing/2014/main" id="{37EA221D-1EBB-D7B1-DD5A-B88E129BD75A}"/>
                </a:ext>
              </a:extLst>
            </p:cNvPr>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16">
              <a:extLst>
                <a:ext uri="{FF2B5EF4-FFF2-40B4-BE49-F238E27FC236}">
                  <a16:creationId xmlns:a16="http://schemas.microsoft.com/office/drawing/2014/main" id="{2BCB7A1C-D31B-15A1-E2B0-497D2DC4EF44}"/>
                </a:ext>
              </a:extLst>
            </p:cNvPr>
            <p:cNvSpPr/>
            <p:nvPr/>
          </p:nvSpPr>
          <p:spPr>
            <a:xfrm>
              <a:off x="3557954" y="807851"/>
              <a:ext cx="750277" cy="8034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62">
              <a:extLst>
                <a:ext uri="{FF2B5EF4-FFF2-40B4-BE49-F238E27FC236}">
                  <a16:creationId xmlns:a16="http://schemas.microsoft.com/office/drawing/2014/main" id="{11713AEF-8556-84F4-0125-C9F34CC5E4CE}"/>
                </a:ext>
              </a:extLst>
            </p:cNvPr>
            <p:cNvGrpSpPr/>
            <p:nvPr/>
          </p:nvGrpSpPr>
          <p:grpSpPr>
            <a:xfrm rot="5201482">
              <a:off x="3803137" y="1994656"/>
              <a:ext cx="476901" cy="103518"/>
              <a:chOff x="3886200" y="6096000"/>
              <a:chExt cx="3124200" cy="533400"/>
            </a:xfrm>
          </p:grpSpPr>
          <p:sp>
            <p:nvSpPr>
              <p:cNvPr id="308" name="Left-Right Arrow 193">
                <a:extLst>
                  <a:ext uri="{FF2B5EF4-FFF2-40B4-BE49-F238E27FC236}">
                    <a16:creationId xmlns:a16="http://schemas.microsoft.com/office/drawing/2014/main" id="{5E5AC730-08C2-3778-0BA2-C1D3C30EFB82}"/>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Left-Right Arrow 194">
                <a:extLst>
                  <a:ext uri="{FF2B5EF4-FFF2-40B4-BE49-F238E27FC236}">
                    <a16:creationId xmlns:a16="http://schemas.microsoft.com/office/drawing/2014/main" id="{C26FD370-634F-2568-F635-99110C8B5356}"/>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Left-Right Arrow 195">
                <a:extLst>
                  <a:ext uri="{FF2B5EF4-FFF2-40B4-BE49-F238E27FC236}">
                    <a16:creationId xmlns:a16="http://schemas.microsoft.com/office/drawing/2014/main" id="{AEDC04B6-3898-2715-ACA2-5D337E6233BC}"/>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63">
              <a:extLst>
                <a:ext uri="{FF2B5EF4-FFF2-40B4-BE49-F238E27FC236}">
                  <a16:creationId xmlns:a16="http://schemas.microsoft.com/office/drawing/2014/main" id="{976ADA13-B2B5-7D45-E238-D1CBC870EBC4}"/>
                </a:ext>
              </a:extLst>
            </p:cNvPr>
            <p:cNvGrpSpPr/>
            <p:nvPr/>
          </p:nvGrpSpPr>
          <p:grpSpPr>
            <a:xfrm rot="5201482">
              <a:off x="3819688" y="2594378"/>
              <a:ext cx="476901" cy="103518"/>
              <a:chOff x="3886200" y="6096000"/>
              <a:chExt cx="3124200" cy="533400"/>
            </a:xfrm>
          </p:grpSpPr>
          <p:sp>
            <p:nvSpPr>
              <p:cNvPr id="305" name="Left-Right Arrow 190">
                <a:extLst>
                  <a:ext uri="{FF2B5EF4-FFF2-40B4-BE49-F238E27FC236}">
                    <a16:creationId xmlns:a16="http://schemas.microsoft.com/office/drawing/2014/main" id="{F1CC4FDC-5974-22CC-22F1-AB3340F53753}"/>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Left-Right Arrow 191">
                <a:extLst>
                  <a:ext uri="{FF2B5EF4-FFF2-40B4-BE49-F238E27FC236}">
                    <a16:creationId xmlns:a16="http://schemas.microsoft.com/office/drawing/2014/main" id="{2BE84706-535C-3CBA-F398-8C73A0B417F4}"/>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Left-Right Arrow 192">
                <a:extLst>
                  <a:ext uri="{FF2B5EF4-FFF2-40B4-BE49-F238E27FC236}">
                    <a16:creationId xmlns:a16="http://schemas.microsoft.com/office/drawing/2014/main" id="{080231B2-A64F-511D-4E1C-AFDDCD1D082B}"/>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67">
              <a:extLst>
                <a:ext uri="{FF2B5EF4-FFF2-40B4-BE49-F238E27FC236}">
                  <a16:creationId xmlns:a16="http://schemas.microsoft.com/office/drawing/2014/main" id="{A4541F47-EE98-C05D-359A-9CFD15E5EE05}"/>
                </a:ext>
              </a:extLst>
            </p:cNvPr>
            <p:cNvGrpSpPr/>
            <p:nvPr/>
          </p:nvGrpSpPr>
          <p:grpSpPr>
            <a:xfrm rot="5400000">
              <a:off x="3578790" y="1999625"/>
              <a:ext cx="476901" cy="103518"/>
              <a:chOff x="3886200" y="6096000"/>
              <a:chExt cx="3124200" cy="533400"/>
            </a:xfrm>
          </p:grpSpPr>
          <p:sp>
            <p:nvSpPr>
              <p:cNvPr id="302" name="Left-Right Arrow 187">
                <a:extLst>
                  <a:ext uri="{FF2B5EF4-FFF2-40B4-BE49-F238E27FC236}">
                    <a16:creationId xmlns:a16="http://schemas.microsoft.com/office/drawing/2014/main" id="{DACD8CA4-BAD4-94A1-4BD3-2DAEA67F9108}"/>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Left-Right Arrow 188">
                <a:extLst>
                  <a:ext uri="{FF2B5EF4-FFF2-40B4-BE49-F238E27FC236}">
                    <a16:creationId xmlns:a16="http://schemas.microsoft.com/office/drawing/2014/main" id="{7ECD9592-A401-AF01-FBE6-5B3CF7E578E4}"/>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Left-Right Arrow 189">
                <a:extLst>
                  <a:ext uri="{FF2B5EF4-FFF2-40B4-BE49-F238E27FC236}">
                    <a16:creationId xmlns:a16="http://schemas.microsoft.com/office/drawing/2014/main" id="{0E6C4B02-C3E6-FBA6-5895-2CCA269B4A14}"/>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71">
              <a:extLst>
                <a:ext uri="{FF2B5EF4-FFF2-40B4-BE49-F238E27FC236}">
                  <a16:creationId xmlns:a16="http://schemas.microsoft.com/office/drawing/2014/main" id="{85BB0784-6B6E-C2C2-16F3-B56CF38567E7}"/>
                </a:ext>
              </a:extLst>
            </p:cNvPr>
            <p:cNvGrpSpPr/>
            <p:nvPr/>
          </p:nvGrpSpPr>
          <p:grpSpPr>
            <a:xfrm rot="5400000">
              <a:off x="3551568" y="2602446"/>
              <a:ext cx="476901" cy="103518"/>
              <a:chOff x="3886200" y="6096000"/>
              <a:chExt cx="3124200" cy="533400"/>
            </a:xfrm>
          </p:grpSpPr>
          <p:sp>
            <p:nvSpPr>
              <p:cNvPr id="299" name="Left-Right Arrow 26">
                <a:extLst>
                  <a:ext uri="{FF2B5EF4-FFF2-40B4-BE49-F238E27FC236}">
                    <a16:creationId xmlns:a16="http://schemas.microsoft.com/office/drawing/2014/main" id="{992D2C60-4F60-F388-4446-BAEA77A826A6}"/>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Left-Right Arrow 27">
                <a:extLst>
                  <a:ext uri="{FF2B5EF4-FFF2-40B4-BE49-F238E27FC236}">
                    <a16:creationId xmlns:a16="http://schemas.microsoft.com/office/drawing/2014/main" id="{CA39998F-BDF3-8AAF-709A-45439F25776B}"/>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Left-Right Arrow 186">
                <a:extLst>
                  <a:ext uri="{FF2B5EF4-FFF2-40B4-BE49-F238E27FC236}">
                    <a16:creationId xmlns:a16="http://schemas.microsoft.com/office/drawing/2014/main" id="{82F25CFC-4778-845D-5813-A6380D9882D9}"/>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2" name="Diamond 291">
              <a:extLst>
                <a:ext uri="{FF2B5EF4-FFF2-40B4-BE49-F238E27FC236}">
                  <a16:creationId xmlns:a16="http://schemas.microsoft.com/office/drawing/2014/main" id="{8D48C814-61E9-65EC-2697-FB343C39BAF0}"/>
                </a:ext>
              </a:extLst>
            </p:cNvPr>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a:extLst>
                <a:ext uri="{FF2B5EF4-FFF2-40B4-BE49-F238E27FC236}">
                  <a16:creationId xmlns:a16="http://schemas.microsoft.com/office/drawing/2014/main" id="{D8ECE6AB-8AB2-D7D5-4E41-B0953923847E}"/>
                </a:ext>
              </a:extLst>
            </p:cNvPr>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a:extLst>
                <a:ext uri="{FF2B5EF4-FFF2-40B4-BE49-F238E27FC236}">
                  <a16:creationId xmlns:a16="http://schemas.microsoft.com/office/drawing/2014/main" id="{D3036D5D-FEA9-C952-D1EB-FD912FB5FCD4}"/>
                </a:ext>
              </a:extLst>
            </p:cNvPr>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94">
              <a:extLst>
                <a:ext uri="{FF2B5EF4-FFF2-40B4-BE49-F238E27FC236}">
                  <a16:creationId xmlns:a16="http://schemas.microsoft.com/office/drawing/2014/main" id="{8B523AE1-6BD3-B7D6-D976-876570B18621}"/>
                </a:ext>
              </a:extLst>
            </p:cNvPr>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a:extLst>
                <a:ext uri="{FF2B5EF4-FFF2-40B4-BE49-F238E27FC236}">
                  <a16:creationId xmlns:a16="http://schemas.microsoft.com/office/drawing/2014/main" id="{49DA19E8-7E1B-2F6E-669A-5FB0F5AC983A}"/>
                </a:ext>
              </a:extLst>
            </p:cNvPr>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3337E2C4-49EB-7904-C831-BF7BE232EBD0}"/>
                </a:ext>
              </a:extLst>
            </p:cNvPr>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Cloud 2">
              <a:extLst>
                <a:ext uri="{FF2B5EF4-FFF2-40B4-BE49-F238E27FC236}">
                  <a16:creationId xmlns:a16="http://schemas.microsoft.com/office/drawing/2014/main" id="{D4FFBFD1-07AB-143F-CBC9-7D742ADC2A1A}"/>
                </a:ext>
              </a:extLst>
            </p:cNvPr>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550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9" grpId="0"/>
      <p:bldP spid="1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0A0B7F0C-5123-4E42-B040-42C76E3BA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 y="6550223"/>
            <a:ext cx="9144000" cy="307777"/>
          </a:xfrm>
          <a:prstGeom prst="rect">
            <a:avLst/>
          </a:prstGeom>
          <a:noFill/>
        </p:spPr>
        <p:txBody>
          <a:bodyPr wrap="square" rtlCol="0">
            <a:spAutoFit/>
          </a:bodyPr>
          <a:lstStyle/>
          <a:p>
            <a:r>
              <a:rPr lang="en-US" sz="1400" dirty="0">
                <a:solidFill>
                  <a:schemeClr val="bg1"/>
                </a:solidFill>
              </a:rPr>
              <a:t>Mosiah 6:1-3</a:t>
            </a:r>
          </a:p>
        </p:txBody>
      </p:sp>
      <p:sp>
        <p:nvSpPr>
          <p:cNvPr id="7" name="TextBox 6"/>
          <p:cNvSpPr txBox="1"/>
          <p:nvPr/>
        </p:nvSpPr>
        <p:spPr>
          <a:xfrm>
            <a:off x="1828800" y="685801"/>
            <a:ext cx="5715000" cy="1323439"/>
          </a:xfrm>
          <a:prstGeom prst="rect">
            <a:avLst/>
          </a:prstGeom>
          <a:noFill/>
        </p:spPr>
        <p:txBody>
          <a:bodyPr wrap="square" rtlCol="0">
            <a:spAutoFit/>
          </a:bodyPr>
          <a:lstStyle/>
          <a:p>
            <a:pPr fontAlgn="base"/>
            <a:r>
              <a:rPr lang="en-US" sz="2000" dirty="0">
                <a:solidFill>
                  <a:schemeClr val="bg1"/>
                </a:solidFill>
              </a:rPr>
              <a:t>It was important for King Benjamin to keep a record of the names of those who entered into a covenant with the Lord</a:t>
            </a:r>
          </a:p>
          <a:p>
            <a:pPr fontAlgn="base"/>
            <a:endParaRPr lang="en-US" sz="2000" dirty="0">
              <a:solidFill>
                <a:schemeClr val="bg1"/>
              </a:solidFill>
            </a:endParaRP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Last Words of King Benjamin</a:t>
            </a:r>
          </a:p>
        </p:txBody>
      </p:sp>
      <p:sp>
        <p:nvSpPr>
          <p:cNvPr id="11" name="TextBox 10"/>
          <p:cNvSpPr txBox="1"/>
          <p:nvPr/>
        </p:nvSpPr>
        <p:spPr>
          <a:xfrm>
            <a:off x="1003011" y="2491744"/>
            <a:ext cx="6167718" cy="707886"/>
          </a:xfrm>
          <a:prstGeom prst="rect">
            <a:avLst/>
          </a:prstGeom>
          <a:noFill/>
        </p:spPr>
        <p:txBody>
          <a:bodyPr wrap="square" rtlCol="0">
            <a:spAutoFit/>
          </a:bodyPr>
          <a:lstStyle/>
          <a:p>
            <a:pPr fontAlgn="base"/>
            <a:r>
              <a:rPr lang="en-US" sz="2000" dirty="0">
                <a:solidFill>
                  <a:schemeClr val="bg1"/>
                </a:solidFill>
              </a:rPr>
              <a:t>Everyone except little children entered into the covenant and had taken upon them the name of Christ</a:t>
            </a:r>
          </a:p>
        </p:txBody>
      </p:sp>
      <p:sp>
        <p:nvSpPr>
          <p:cNvPr id="14" name="TextBox 13"/>
          <p:cNvSpPr txBox="1"/>
          <p:nvPr/>
        </p:nvSpPr>
        <p:spPr>
          <a:xfrm>
            <a:off x="4678679" y="3770376"/>
            <a:ext cx="6303085" cy="2246769"/>
          </a:xfrm>
          <a:prstGeom prst="rect">
            <a:avLst/>
          </a:prstGeom>
          <a:noFill/>
        </p:spPr>
        <p:txBody>
          <a:bodyPr wrap="square" rtlCol="0">
            <a:spAutoFit/>
          </a:bodyPr>
          <a:lstStyle/>
          <a:p>
            <a:pPr fontAlgn="base"/>
            <a:r>
              <a:rPr lang="en-US" sz="2000" dirty="0">
                <a:solidFill>
                  <a:schemeClr val="bg1"/>
                </a:solidFill>
              </a:rPr>
              <a:t>King Benjamin consecrated his son Mosiah to be a ruler and a king over his people</a:t>
            </a:r>
          </a:p>
          <a:p>
            <a:pPr fontAlgn="base"/>
            <a:endParaRPr lang="en-US" sz="2000" dirty="0">
              <a:solidFill>
                <a:schemeClr val="bg1"/>
              </a:solidFill>
            </a:endParaRPr>
          </a:p>
          <a:p>
            <a:pPr fontAlgn="base"/>
            <a:r>
              <a:rPr lang="en-US" sz="2000" dirty="0">
                <a:solidFill>
                  <a:schemeClr val="bg1"/>
                </a:solidFill>
              </a:rPr>
              <a:t>He also appointed priests to teach the people and to remind them of their covenants</a:t>
            </a:r>
          </a:p>
          <a:p>
            <a:pPr fontAlgn="base"/>
            <a:endParaRPr lang="en-US" sz="2000" dirty="0">
              <a:solidFill>
                <a:schemeClr val="bg1"/>
              </a:solidFill>
            </a:endParaRPr>
          </a:p>
          <a:p>
            <a:pPr fontAlgn="base"/>
            <a:r>
              <a:rPr lang="en-US" sz="2000" dirty="0">
                <a:solidFill>
                  <a:schemeClr val="bg1"/>
                </a:solidFill>
              </a:rPr>
              <a:t>He dismissed each family to return to their own houses</a:t>
            </a:r>
          </a:p>
        </p:txBody>
      </p:sp>
      <p:grpSp>
        <p:nvGrpSpPr>
          <p:cNvPr id="42" name="Group 46"/>
          <p:cNvGrpSpPr/>
          <p:nvPr/>
        </p:nvGrpSpPr>
        <p:grpSpPr>
          <a:xfrm>
            <a:off x="7239000" y="1066800"/>
            <a:ext cx="3028950" cy="2342924"/>
            <a:chOff x="802558" y="4166401"/>
            <a:chExt cx="1981641" cy="1586581"/>
          </a:xfrm>
        </p:grpSpPr>
        <p:grpSp>
          <p:nvGrpSpPr>
            <p:cNvPr id="44" name="Group 16"/>
            <p:cNvGrpSpPr/>
            <p:nvPr/>
          </p:nvGrpSpPr>
          <p:grpSpPr>
            <a:xfrm>
              <a:off x="802558" y="4166401"/>
              <a:ext cx="1981641" cy="1586581"/>
              <a:chOff x="-2011680" y="1349418"/>
              <a:chExt cx="7269480" cy="6346781"/>
            </a:xfrm>
          </p:grpSpPr>
          <p:grpSp>
            <p:nvGrpSpPr>
              <p:cNvPr id="46" name="Group 1"/>
              <p:cNvGrpSpPr/>
              <p:nvPr/>
            </p:nvGrpSpPr>
            <p:grpSpPr>
              <a:xfrm>
                <a:off x="-2011680" y="1349418"/>
                <a:ext cx="7269480" cy="6346781"/>
                <a:chOff x="-137160" y="1426805"/>
                <a:chExt cx="2423160" cy="1697395"/>
              </a:xfrm>
            </p:grpSpPr>
            <p:sp>
              <p:nvSpPr>
                <p:cNvPr id="51"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7"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1988662" y="4309435"/>
              <a:ext cx="695994" cy="354314"/>
            </a:xfrm>
            <a:prstGeom prst="rect">
              <a:avLst/>
            </a:prstGeom>
            <a:noFill/>
          </p:spPr>
          <p:txBody>
            <a:bodyPr wrap="square" rtlCol="0">
              <a:spAutoFit/>
            </a:bodyPr>
            <a:lstStyle/>
            <a:p>
              <a:pPr algn="ctr"/>
              <a:endParaRPr lang="en-US" sz="2800" dirty="0">
                <a:latin typeface="Comic Sans MS" pitchFamily="66" charset="0"/>
              </a:endParaRPr>
            </a:p>
          </p:txBody>
        </p:sp>
      </p:grpSp>
      <p:grpSp>
        <p:nvGrpSpPr>
          <p:cNvPr id="57" name="Group 35"/>
          <p:cNvGrpSpPr/>
          <p:nvPr/>
        </p:nvGrpSpPr>
        <p:grpSpPr>
          <a:xfrm>
            <a:off x="7620001" y="2514600"/>
            <a:ext cx="539859" cy="533400"/>
            <a:chOff x="3642609" y="950626"/>
            <a:chExt cx="3028014" cy="2991787"/>
          </a:xfrm>
        </p:grpSpPr>
        <p:grpSp>
          <p:nvGrpSpPr>
            <p:cNvPr id="58" name="Group 28"/>
            <p:cNvGrpSpPr/>
            <p:nvPr/>
          </p:nvGrpSpPr>
          <p:grpSpPr>
            <a:xfrm>
              <a:off x="3642609" y="950626"/>
              <a:ext cx="1184223" cy="2966779"/>
              <a:chOff x="3642609" y="950626"/>
              <a:chExt cx="1184223" cy="2966779"/>
            </a:xfrm>
          </p:grpSpPr>
          <p:sp>
            <p:nvSpPr>
              <p:cNvPr id="65" name="Oval 64"/>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34"/>
            <p:cNvGrpSpPr/>
            <p:nvPr/>
          </p:nvGrpSpPr>
          <p:grpSpPr>
            <a:xfrm>
              <a:off x="5334001" y="990600"/>
              <a:ext cx="1336622" cy="2951813"/>
              <a:chOff x="5486399" y="990600"/>
              <a:chExt cx="1184223" cy="2774405"/>
            </a:xfrm>
          </p:grpSpPr>
          <p:sp>
            <p:nvSpPr>
              <p:cNvPr id="60" name="Oval 59"/>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 name="Group 35"/>
          <p:cNvGrpSpPr/>
          <p:nvPr/>
        </p:nvGrpSpPr>
        <p:grpSpPr>
          <a:xfrm>
            <a:off x="9567303" y="2514600"/>
            <a:ext cx="539859" cy="533400"/>
            <a:chOff x="3642609" y="950626"/>
            <a:chExt cx="3028014" cy="2991787"/>
          </a:xfrm>
        </p:grpSpPr>
        <p:grpSp>
          <p:nvGrpSpPr>
            <p:cNvPr id="71" name="Group 28"/>
            <p:cNvGrpSpPr/>
            <p:nvPr/>
          </p:nvGrpSpPr>
          <p:grpSpPr>
            <a:xfrm>
              <a:off x="3642609" y="950626"/>
              <a:ext cx="1184223" cy="2966779"/>
              <a:chOff x="3642609" y="950626"/>
              <a:chExt cx="1184223" cy="2966779"/>
            </a:xfrm>
          </p:grpSpPr>
          <p:sp>
            <p:nvSpPr>
              <p:cNvPr id="78" name="Oval 77"/>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34"/>
            <p:cNvGrpSpPr/>
            <p:nvPr/>
          </p:nvGrpSpPr>
          <p:grpSpPr>
            <a:xfrm>
              <a:off x="5334001" y="990600"/>
              <a:ext cx="1336622" cy="2951813"/>
              <a:chOff x="5486399" y="990600"/>
              <a:chExt cx="1184223" cy="2774405"/>
            </a:xfrm>
          </p:grpSpPr>
          <p:sp>
            <p:nvSpPr>
              <p:cNvPr id="73" name="Oval 72"/>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35"/>
          <p:cNvGrpSpPr/>
          <p:nvPr/>
        </p:nvGrpSpPr>
        <p:grpSpPr>
          <a:xfrm>
            <a:off x="7924801" y="1981201"/>
            <a:ext cx="429761" cy="424619"/>
            <a:chOff x="3642609" y="950626"/>
            <a:chExt cx="3028014" cy="2991787"/>
          </a:xfrm>
        </p:grpSpPr>
        <p:grpSp>
          <p:nvGrpSpPr>
            <p:cNvPr id="84" name="Group 28"/>
            <p:cNvGrpSpPr/>
            <p:nvPr/>
          </p:nvGrpSpPr>
          <p:grpSpPr>
            <a:xfrm>
              <a:off x="3642609" y="950626"/>
              <a:ext cx="1184223" cy="2966779"/>
              <a:chOff x="3642609" y="950626"/>
              <a:chExt cx="1184223" cy="2966779"/>
            </a:xfrm>
          </p:grpSpPr>
          <p:sp>
            <p:nvSpPr>
              <p:cNvPr id="91" name="Oval 90"/>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34"/>
            <p:cNvGrpSpPr/>
            <p:nvPr/>
          </p:nvGrpSpPr>
          <p:grpSpPr>
            <a:xfrm>
              <a:off x="5334001" y="990600"/>
              <a:ext cx="1336622" cy="2951813"/>
              <a:chOff x="5486399" y="990600"/>
              <a:chExt cx="1184223" cy="2774405"/>
            </a:xfrm>
          </p:grpSpPr>
          <p:sp>
            <p:nvSpPr>
              <p:cNvPr id="86" name="Oval 85"/>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35"/>
          <p:cNvGrpSpPr/>
          <p:nvPr/>
        </p:nvGrpSpPr>
        <p:grpSpPr>
          <a:xfrm>
            <a:off x="9220200" y="1828800"/>
            <a:ext cx="462736" cy="457200"/>
            <a:chOff x="3642609" y="950626"/>
            <a:chExt cx="3028014" cy="2991787"/>
          </a:xfrm>
        </p:grpSpPr>
        <p:grpSp>
          <p:nvGrpSpPr>
            <p:cNvPr id="97" name="Group 28"/>
            <p:cNvGrpSpPr/>
            <p:nvPr/>
          </p:nvGrpSpPr>
          <p:grpSpPr>
            <a:xfrm>
              <a:off x="3642609" y="950626"/>
              <a:ext cx="1184223" cy="2966779"/>
              <a:chOff x="3642609" y="950626"/>
              <a:chExt cx="1184223" cy="2966779"/>
            </a:xfrm>
          </p:grpSpPr>
          <p:sp>
            <p:nvSpPr>
              <p:cNvPr id="104" name="Oval 103"/>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34"/>
            <p:cNvGrpSpPr/>
            <p:nvPr/>
          </p:nvGrpSpPr>
          <p:grpSpPr>
            <a:xfrm>
              <a:off x="5334001" y="990600"/>
              <a:ext cx="1336622" cy="2951813"/>
              <a:chOff x="5486399" y="990600"/>
              <a:chExt cx="1184223" cy="2774405"/>
            </a:xfrm>
          </p:grpSpPr>
          <p:sp>
            <p:nvSpPr>
              <p:cNvPr id="99" name="Oval 98"/>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99"/>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35"/>
          <p:cNvGrpSpPr/>
          <p:nvPr/>
        </p:nvGrpSpPr>
        <p:grpSpPr>
          <a:xfrm>
            <a:off x="7467601" y="1371600"/>
            <a:ext cx="457200" cy="451730"/>
            <a:chOff x="3642609" y="950626"/>
            <a:chExt cx="3028014" cy="2991787"/>
          </a:xfrm>
        </p:grpSpPr>
        <p:grpSp>
          <p:nvGrpSpPr>
            <p:cNvPr id="110" name="Group 28"/>
            <p:cNvGrpSpPr/>
            <p:nvPr/>
          </p:nvGrpSpPr>
          <p:grpSpPr>
            <a:xfrm>
              <a:off x="3642609" y="950626"/>
              <a:ext cx="1184223" cy="2966779"/>
              <a:chOff x="3642609" y="950626"/>
              <a:chExt cx="1184223" cy="2966779"/>
            </a:xfrm>
          </p:grpSpPr>
          <p:sp>
            <p:nvSpPr>
              <p:cNvPr id="117" name="Oval 116"/>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34"/>
            <p:cNvGrpSpPr/>
            <p:nvPr/>
          </p:nvGrpSpPr>
          <p:grpSpPr>
            <a:xfrm>
              <a:off x="5334001" y="990600"/>
              <a:ext cx="1336622" cy="2951813"/>
              <a:chOff x="5486399" y="990600"/>
              <a:chExt cx="1184223" cy="2774405"/>
            </a:xfrm>
          </p:grpSpPr>
          <p:sp>
            <p:nvSpPr>
              <p:cNvPr id="112" name="Oval 111"/>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 name="Picture 2">
            <a:extLst>
              <a:ext uri="{FF2B5EF4-FFF2-40B4-BE49-F238E27FC236}">
                <a16:creationId xmlns:a16="http://schemas.microsoft.com/office/drawing/2014/main" id="{286806E7-8529-F04B-0D61-EBC5B0BEDC6B}"/>
              </a:ext>
            </a:extLst>
          </p:cNvPr>
          <p:cNvPicPr>
            <a:picLocks noChangeAspect="1"/>
          </p:cNvPicPr>
          <p:nvPr/>
        </p:nvPicPr>
        <p:blipFill>
          <a:blip r:embed="rId3"/>
          <a:stretch>
            <a:fillRect/>
          </a:stretch>
        </p:blipFill>
        <p:spPr>
          <a:xfrm>
            <a:off x="723670" y="3935766"/>
            <a:ext cx="3764343" cy="2288130"/>
          </a:xfrm>
          <a:prstGeom prst="rect">
            <a:avLst/>
          </a:prstGeom>
        </p:spPr>
      </p:pic>
    </p:spTree>
    <p:extLst>
      <p:ext uri="{BB962C8B-B14F-4D97-AF65-F5344CB8AC3E}">
        <p14:creationId xmlns:p14="http://schemas.microsoft.com/office/powerpoint/2010/main" val="167136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9"/>
                                        </p:tgtEl>
                                        <p:attrNameLst>
                                          <p:attrName>style.visibility</p:attrName>
                                        </p:attrNameLst>
                                      </p:cBhvr>
                                      <p:to>
                                        <p:strVal val="visible"/>
                                      </p:to>
                                    </p:set>
                                    <p:animEffect transition="in" filter="fade">
                                      <p:cBhvr>
                                        <p:cTn id="9" dur="2000"/>
                                        <p:tgtEl>
                                          <p:spTgt spid="109"/>
                                        </p:tgtEl>
                                      </p:cBhvr>
                                    </p:animEffect>
                                  </p:childTnLst>
                                </p:cTn>
                              </p:par>
                              <p:par>
                                <p:cTn id="10" presetID="10" presetClass="entr" presetSubtype="0"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2000"/>
                                        <p:tgtEl>
                                          <p:spTgt spid="83"/>
                                        </p:tgtEl>
                                      </p:cBhvr>
                                    </p:animEffect>
                                  </p:childTnLst>
                                </p:cTn>
                              </p:par>
                              <p:par>
                                <p:cTn id="13" presetID="10"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2000"/>
                                        <p:tgtEl>
                                          <p:spTgt spid="57"/>
                                        </p:tgtEl>
                                      </p:cBhvr>
                                    </p:animEffect>
                                  </p:childTnLst>
                                </p:cTn>
                              </p:par>
                              <p:par>
                                <p:cTn id="16" presetID="10" presetClass="entr" presetSubtype="0" fill="hold"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2000"/>
                                        <p:tgtEl>
                                          <p:spTgt spid="96"/>
                                        </p:tgtEl>
                                      </p:cBhvr>
                                    </p:animEffect>
                                  </p:childTnLst>
                                </p:cTn>
                              </p:par>
                              <p:par>
                                <p:cTn id="19" presetID="10"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2000"/>
                                        <p:tgtEl>
                                          <p:spTgt spid="70"/>
                                        </p:tgtEl>
                                      </p:cBhvr>
                                    </p:animEffect>
                                  </p:childTnLst>
                                </p:cTn>
                              </p:par>
                              <p:par>
                                <p:cTn id="22" presetID="10"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20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4" end="4"/>
                                            </p:txEl>
                                          </p:spTgt>
                                        </p:tgtEl>
                                        <p:attrNameLst>
                                          <p:attrName>style.visibility</p:attrName>
                                        </p:attrNameLst>
                                      </p:cBhvr>
                                      <p:to>
                                        <p:strVal val="visible"/>
                                      </p:to>
                                    </p:set>
                                  </p:childTnLst>
                                </p:cTn>
                              </p:par>
                              <p:par>
                                <p:cTn id="43" presetID="2" presetClass="exit" presetSubtype="8" fill="hold" nodeType="withEffect">
                                  <p:stCondLst>
                                    <p:cond delay="0"/>
                                  </p:stCondLst>
                                  <p:childTnLst>
                                    <p:anim calcmode="lin" valueType="num">
                                      <p:cBhvr additive="base">
                                        <p:cTn id="44" dur="2000"/>
                                        <p:tgtEl>
                                          <p:spTgt spid="70"/>
                                        </p:tgtEl>
                                        <p:attrNameLst>
                                          <p:attrName>ppt_x</p:attrName>
                                        </p:attrNameLst>
                                      </p:cBhvr>
                                      <p:tavLst>
                                        <p:tav tm="0">
                                          <p:val>
                                            <p:strVal val="ppt_x"/>
                                          </p:val>
                                        </p:tav>
                                        <p:tav tm="100000">
                                          <p:val>
                                            <p:strVal val="0-ppt_w/2"/>
                                          </p:val>
                                        </p:tav>
                                      </p:tavLst>
                                    </p:anim>
                                    <p:anim calcmode="lin" valueType="num">
                                      <p:cBhvr additive="base">
                                        <p:cTn id="45" dur="2000"/>
                                        <p:tgtEl>
                                          <p:spTgt spid="70"/>
                                        </p:tgtEl>
                                        <p:attrNameLst>
                                          <p:attrName>ppt_y</p:attrName>
                                        </p:attrNameLst>
                                      </p:cBhvr>
                                      <p:tavLst>
                                        <p:tav tm="0">
                                          <p:val>
                                            <p:strVal val="ppt_y"/>
                                          </p:val>
                                        </p:tav>
                                        <p:tav tm="100000">
                                          <p:val>
                                            <p:strVal val="ppt_y"/>
                                          </p:val>
                                        </p:tav>
                                      </p:tavLst>
                                    </p:anim>
                                    <p:set>
                                      <p:cBhvr>
                                        <p:cTn id="46" dur="1" fill="hold">
                                          <p:stCondLst>
                                            <p:cond delay="1999"/>
                                          </p:stCondLst>
                                        </p:cTn>
                                        <p:tgtEl>
                                          <p:spTgt spid="70"/>
                                        </p:tgtEl>
                                        <p:attrNameLst>
                                          <p:attrName>style.visibility</p:attrName>
                                        </p:attrNameLst>
                                      </p:cBhvr>
                                      <p:to>
                                        <p:strVal val="hidden"/>
                                      </p:to>
                                    </p:set>
                                  </p:childTnLst>
                                </p:cTn>
                              </p:par>
                              <p:par>
                                <p:cTn id="47" presetID="2" presetClass="exit" presetSubtype="8" fill="hold" nodeType="withEffect">
                                  <p:stCondLst>
                                    <p:cond delay="0"/>
                                  </p:stCondLst>
                                  <p:childTnLst>
                                    <p:anim calcmode="lin" valueType="num">
                                      <p:cBhvr additive="base">
                                        <p:cTn id="48" dur="2000"/>
                                        <p:tgtEl>
                                          <p:spTgt spid="96"/>
                                        </p:tgtEl>
                                        <p:attrNameLst>
                                          <p:attrName>ppt_x</p:attrName>
                                        </p:attrNameLst>
                                      </p:cBhvr>
                                      <p:tavLst>
                                        <p:tav tm="0">
                                          <p:val>
                                            <p:strVal val="ppt_x"/>
                                          </p:val>
                                        </p:tav>
                                        <p:tav tm="100000">
                                          <p:val>
                                            <p:strVal val="0-ppt_w/2"/>
                                          </p:val>
                                        </p:tav>
                                      </p:tavLst>
                                    </p:anim>
                                    <p:anim calcmode="lin" valueType="num">
                                      <p:cBhvr additive="base">
                                        <p:cTn id="49" dur="2000"/>
                                        <p:tgtEl>
                                          <p:spTgt spid="96"/>
                                        </p:tgtEl>
                                        <p:attrNameLst>
                                          <p:attrName>ppt_y</p:attrName>
                                        </p:attrNameLst>
                                      </p:cBhvr>
                                      <p:tavLst>
                                        <p:tav tm="0">
                                          <p:val>
                                            <p:strVal val="ppt_y"/>
                                          </p:val>
                                        </p:tav>
                                        <p:tav tm="100000">
                                          <p:val>
                                            <p:strVal val="ppt_y"/>
                                          </p:val>
                                        </p:tav>
                                      </p:tavLst>
                                    </p:anim>
                                    <p:set>
                                      <p:cBhvr>
                                        <p:cTn id="50" dur="1" fill="hold">
                                          <p:stCondLst>
                                            <p:cond delay="1999"/>
                                          </p:stCondLst>
                                        </p:cTn>
                                        <p:tgtEl>
                                          <p:spTgt spid="96"/>
                                        </p:tgtEl>
                                        <p:attrNameLst>
                                          <p:attrName>style.visibility</p:attrName>
                                        </p:attrNameLst>
                                      </p:cBhvr>
                                      <p:to>
                                        <p:strVal val="hidden"/>
                                      </p:to>
                                    </p:set>
                                  </p:childTnLst>
                                </p:cTn>
                              </p:par>
                              <p:par>
                                <p:cTn id="51" presetID="2" presetClass="exit" presetSubtype="8" fill="hold" nodeType="withEffect">
                                  <p:stCondLst>
                                    <p:cond delay="0"/>
                                  </p:stCondLst>
                                  <p:childTnLst>
                                    <p:anim calcmode="lin" valueType="num">
                                      <p:cBhvr additive="base">
                                        <p:cTn id="52" dur="2000"/>
                                        <p:tgtEl>
                                          <p:spTgt spid="57"/>
                                        </p:tgtEl>
                                        <p:attrNameLst>
                                          <p:attrName>ppt_x</p:attrName>
                                        </p:attrNameLst>
                                      </p:cBhvr>
                                      <p:tavLst>
                                        <p:tav tm="0">
                                          <p:val>
                                            <p:strVal val="ppt_x"/>
                                          </p:val>
                                        </p:tav>
                                        <p:tav tm="100000">
                                          <p:val>
                                            <p:strVal val="0-ppt_w/2"/>
                                          </p:val>
                                        </p:tav>
                                      </p:tavLst>
                                    </p:anim>
                                    <p:anim calcmode="lin" valueType="num">
                                      <p:cBhvr additive="base">
                                        <p:cTn id="53" dur="2000"/>
                                        <p:tgtEl>
                                          <p:spTgt spid="57"/>
                                        </p:tgtEl>
                                        <p:attrNameLst>
                                          <p:attrName>ppt_y</p:attrName>
                                        </p:attrNameLst>
                                      </p:cBhvr>
                                      <p:tavLst>
                                        <p:tav tm="0">
                                          <p:val>
                                            <p:strVal val="ppt_y"/>
                                          </p:val>
                                        </p:tav>
                                        <p:tav tm="100000">
                                          <p:val>
                                            <p:strVal val="ppt_y"/>
                                          </p:val>
                                        </p:tav>
                                      </p:tavLst>
                                    </p:anim>
                                    <p:set>
                                      <p:cBhvr>
                                        <p:cTn id="54" dur="1" fill="hold">
                                          <p:stCondLst>
                                            <p:cond delay="1999"/>
                                          </p:stCondLst>
                                        </p:cTn>
                                        <p:tgtEl>
                                          <p:spTgt spid="57"/>
                                        </p:tgtEl>
                                        <p:attrNameLst>
                                          <p:attrName>style.visibility</p:attrName>
                                        </p:attrNameLst>
                                      </p:cBhvr>
                                      <p:to>
                                        <p:strVal val="hidden"/>
                                      </p:to>
                                    </p:set>
                                  </p:childTnLst>
                                </p:cTn>
                              </p:par>
                              <p:par>
                                <p:cTn id="55" presetID="2" presetClass="exit" presetSubtype="8" fill="hold" nodeType="withEffect">
                                  <p:stCondLst>
                                    <p:cond delay="0"/>
                                  </p:stCondLst>
                                  <p:childTnLst>
                                    <p:anim calcmode="lin" valueType="num">
                                      <p:cBhvr additive="base">
                                        <p:cTn id="56" dur="2000"/>
                                        <p:tgtEl>
                                          <p:spTgt spid="83"/>
                                        </p:tgtEl>
                                        <p:attrNameLst>
                                          <p:attrName>ppt_x</p:attrName>
                                        </p:attrNameLst>
                                      </p:cBhvr>
                                      <p:tavLst>
                                        <p:tav tm="0">
                                          <p:val>
                                            <p:strVal val="ppt_x"/>
                                          </p:val>
                                        </p:tav>
                                        <p:tav tm="100000">
                                          <p:val>
                                            <p:strVal val="0-ppt_w/2"/>
                                          </p:val>
                                        </p:tav>
                                      </p:tavLst>
                                    </p:anim>
                                    <p:anim calcmode="lin" valueType="num">
                                      <p:cBhvr additive="base">
                                        <p:cTn id="57" dur="2000"/>
                                        <p:tgtEl>
                                          <p:spTgt spid="83"/>
                                        </p:tgtEl>
                                        <p:attrNameLst>
                                          <p:attrName>ppt_y</p:attrName>
                                        </p:attrNameLst>
                                      </p:cBhvr>
                                      <p:tavLst>
                                        <p:tav tm="0">
                                          <p:val>
                                            <p:strVal val="ppt_y"/>
                                          </p:val>
                                        </p:tav>
                                        <p:tav tm="100000">
                                          <p:val>
                                            <p:strVal val="ppt_y"/>
                                          </p:val>
                                        </p:tav>
                                      </p:tavLst>
                                    </p:anim>
                                    <p:set>
                                      <p:cBhvr>
                                        <p:cTn id="58" dur="1" fill="hold">
                                          <p:stCondLst>
                                            <p:cond delay="1999"/>
                                          </p:stCondLst>
                                        </p:cTn>
                                        <p:tgtEl>
                                          <p:spTgt spid="83"/>
                                        </p:tgtEl>
                                        <p:attrNameLst>
                                          <p:attrName>style.visibility</p:attrName>
                                        </p:attrNameLst>
                                      </p:cBhvr>
                                      <p:to>
                                        <p:strVal val="hidden"/>
                                      </p:to>
                                    </p:set>
                                  </p:childTnLst>
                                </p:cTn>
                              </p:par>
                              <p:par>
                                <p:cTn id="59" presetID="2" presetClass="exit" presetSubtype="8" fill="hold" nodeType="withEffect">
                                  <p:stCondLst>
                                    <p:cond delay="0"/>
                                  </p:stCondLst>
                                  <p:childTnLst>
                                    <p:anim calcmode="lin" valueType="num">
                                      <p:cBhvr additive="base">
                                        <p:cTn id="60" dur="2000"/>
                                        <p:tgtEl>
                                          <p:spTgt spid="109"/>
                                        </p:tgtEl>
                                        <p:attrNameLst>
                                          <p:attrName>ppt_x</p:attrName>
                                        </p:attrNameLst>
                                      </p:cBhvr>
                                      <p:tavLst>
                                        <p:tav tm="0">
                                          <p:val>
                                            <p:strVal val="ppt_x"/>
                                          </p:val>
                                        </p:tav>
                                        <p:tav tm="100000">
                                          <p:val>
                                            <p:strVal val="0-ppt_w/2"/>
                                          </p:val>
                                        </p:tav>
                                      </p:tavLst>
                                    </p:anim>
                                    <p:anim calcmode="lin" valueType="num">
                                      <p:cBhvr additive="base">
                                        <p:cTn id="61" dur="2000"/>
                                        <p:tgtEl>
                                          <p:spTgt spid="109"/>
                                        </p:tgtEl>
                                        <p:attrNameLst>
                                          <p:attrName>ppt_y</p:attrName>
                                        </p:attrNameLst>
                                      </p:cBhvr>
                                      <p:tavLst>
                                        <p:tav tm="0">
                                          <p:val>
                                            <p:strVal val="ppt_y"/>
                                          </p:val>
                                        </p:tav>
                                        <p:tav tm="100000">
                                          <p:val>
                                            <p:strVal val="ppt_y"/>
                                          </p:val>
                                        </p:tav>
                                      </p:tavLst>
                                    </p:anim>
                                    <p:set>
                                      <p:cBhvr>
                                        <p:cTn id="62" dur="1" fill="hold">
                                          <p:stCondLst>
                                            <p:cond delay="19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7C2AA5-D863-47DF-B549-DF694C8E6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A Carnal State</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113841" y="6550223"/>
            <a:ext cx="9144000" cy="307777"/>
          </a:xfrm>
          <a:prstGeom prst="rect">
            <a:avLst/>
          </a:prstGeom>
          <a:noFill/>
        </p:spPr>
        <p:txBody>
          <a:bodyPr wrap="square" rtlCol="0">
            <a:spAutoFit/>
          </a:bodyPr>
          <a:lstStyle/>
          <a:p>
            <a:r>
              <a:rPr lang="en-US" sz="1400" dirty="0">
                <a:solidFill>
                  <a:schemeClr val="accent5">
                    <a:lumMod val="50000"/>
                  </a:schemeClr>
                </a:solidFill>
              </a:rPr>
              <a:t>Mosiah 4:2	JFM and RLM</a:t>
            </a:r>
          </a:p>
        </p:txBody>
      </p:sp>
      <p:sp>
        <p:nvSpPr>
          <p:cNvPr id="6" name="TextBox 5"/>
          <p:cNvSpPr txBox="1"/>
          <p:nvPr/>
        </p:nvSpPr>
        <p:spPr>
          <a:xfrm>
            <a:off x="1042930" y="999781"/>
            <a:ext cx="2362200" cy="1631216"/>
          </a:xfrm>
          <a:prstGeom prst="rect">
            <a:avLst/>
          </a:prstGeom>
          <a:noFill/>
        </p:spPr>
        <p:txBody>
          <a:bodyPr wrap="square" rtlCol="0">
            <a:spAutoFit/>
          </a:bodyPr>
          <a:lstStyle/>
          <a:p>
            <a:r>
              <a:rPr lang="en-US" sz="2000" dirty="0"/>
              <a:t>In Eden—Adam and Eve were in a state of: incorruptible, immortal, and free from all taint of sin</a:t>
            </a:r>
          </a:p>
        </p:txBody>
      </p:sp>
      <p:sp>
        <p:nvSpPr>
          <p:cNvPr id="7" name="TextBox 6"/>
          <p:cNvSpPr txBox="1"/>
          <p:nvPr/>
        </p:nvSpPr>
        <p:spPr>
          <a:xfrm>
            <a:off x="8859398" y="2358529"/>
            <a:ext cx="2362200" cy="1323439"/>
          </a:xfrm>
          <a:prstGeom prst="rect">
            <a:avLst/>
          </a:prstGeom>
          <a:noFill/>
        </p:spPr>
        <p:txBody>
          <a:bodyPr wrap="square" rtlCol="0">
            <a:spAutoFit/>
          </a:bodyPr>
          <a:lstStyle/>
          <a:p>
            <a:r>
              <a:rPr lang="en-US" sz="2000" dirty="0"/>
              <a:t>With the Fall came the consuming lusts of the flesh…the birth of carnal man</a:t>
            </a:r>
          </a:p>
        </p:txBody>
      </p:sp>
      <p:sp>
        <p:nvSpPr>
          <p:cNvPr id="8" name="TextBox 7"/>
          <p:cNvSpPr txBox="1"/>
          <p:nvPr/>
        </p:nvSpPr>
        <p:spPr>
          <a:xfrm>
            <a:off x="649077" y="3678715"/>
            <a:ext cx="2819400" cy="2554545"/>
          </a:xfrm>
          <a:prstGeom prst="rect">
            <a:avLst/>
          </a:prstGeom>
          <a:noFill/>
        </p:spPr>
        <p:txBody>
          <a:bodyPr wrap="square" rtlCol="0">
            <a:spAutoFit/>
          </a:bodyPr>
          <a:lstStyle/>
          <a:p>
            <a:r>
              <a:rPr lang="en-US" sz="2000" dirty="0"/>
              <a:t>A Carnal Man is one who yields to the flesh</a:t>
            </a:r>
          </a:p>
          <a:p>
            <a:endParaRPr lang="en-US" sz="2000" dirty="0"/>
          </a:p>
          <a:p>
            <a:r>
              <a:rPr lang="en-US" sz="2000" dirty="0"/>
              <a:t>It refers to our physical appetites rather than our spiritual desire to draw nearer to the Lord.</a:t>
            </a:r>
          </a:p>
          <a:p>
            <a:r>
              <a:rPr lang="en-US" sz="2000" dirty="0"/>
              <a:t>See Alma 41:11</a:t>
            </a:r>
          </a:p>
        </p:txBody>
      </p:sp>
      <p:sp>
        <p:nvSpPr>
          <p:cNvPr id="9" name="TextBox 8"/>
          <p:cNvSpPr txBox="1"/>
          <p:nvPr/>
        </p:nvSpPr>
        <p:spPr>
          <a:xfrm>
            <a:off x="5334000" y="5410201"/>
            <a:ext cx="5334000" cy="1261884"/>
          </a:xfrm>
          <a:prstGeom prst="rect">
            <a:avLst/>
          </a:prstGeom>
          <a:noFill/>
        </p:spPr>
        <p:txBody>
          <a:bodyPr wrap="square" rtlCol="0">
            <a:spAutoFit/>
          </a:bodyPr>
          <a:lstStyle/>
          <a:p>
            <a:r>
              <a:rPr lang="en-US" sz="3600" dirty="0">
                <a:solidFill>
                  <a:srgbClr val="7030A0"/>
                </a:solidFill>
              </a:rPr>
              <a:t>However: </a:t>
            </a:r>
          </a:p>
          <a:p>
            <a:r>
              <a:rPr lang="en-US" sz="2000" dirty="0"/>
              <a:t>There is one plan of redemption—one system of remission of sins</a:t>
            </a:r>
          </a:p>
        </p:txBody>
      </p:sp>
      <p:sp>
        <p:nvSpPr>
          <p:cNvPr id="10" name="TextBox 9"/>
          <p:cNvSpPr txBox="1"/>
          <p:nvPr/>
        </p:nvSpPr>
        <p:spPr>
          <a:xfrm>
            <a:off x="4627084" y="794133"/>
            <a:ext cx="2971800" cy="461665"/>
          </a:xfrm>
          <a:prstGeom prst="rect">
            <a:avLst/>
          </a:prstGeom>
          <a:noFill/>
        </p:spPr>
        <p:txBody>
          <a:bodyPr wrap="square" rtlCol="0">
            <a:spAutoFit/>
          </a:bodyPr>
          <a:lstStyle/>
          <a:p>
            <a:r>
              <a:rPr lang="en-US" sz="2400" dirty="0">
                <a:latin typeface="Footlight MT Light" pitchFamily="18" charset="0"/>
              </a:rPr>
              <a:t>Opposite of Spiritual</a:t>
            </a:r>
          </a:p>
        </p:txBody>
      </p:sp>
      <p:pic>
        <p:nvPicPr>
          <p:cNvPr id="13" name="Picture 12">
            <a:extLst>
              <a:ext uri="{FF2B5EF4-FFF2-40B4-BE49-F238E27FC236}">
                <a16:creationId xmlns:a16="http://schemas.microsoft.com/office/drawing/2014/main" id="{85C7CFE2-B644-4823-BBEE-78C3C7462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155" y="1457496"/>
            <a:ext cx="4772025" cy="3171825"/>
          </a:xfrm>
          <a:prstGeom prst="rect">
            <a:avLst/>
          </a:prstGeom>
        </p:spPr>
      </p:pic>
    </p:spTree>
    <p:extLst>
      <p:ext uri="{BB962C8B-B14F-4D97-AF65-F5344CB8AC3E}">
        <p14:creationId xmlns:p14="http://schemas.microsoft.com/office/powerpoint/2010/main" val="399455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7A7A0370-08DB-4B71-9B5B-36EA7D42C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err="1">
                <a:solidFill>
                  <a:schemeClr val="bg1"/>
                </a:solidFill>
                <a:latin typeface="Vijaya" pitchFamily="34" charset="0"/>
                <a:cs typeface="Vijaya" pitchFamily="34" charset="0"/>
              </a:rPr>
              <a:t>Mosiah’s</a:t>
            </a:r>
            <a:r>
              <a:rPr lang="en-US" sz="4400" dirty="0">
                <a:solidFill>
                  <a:schemeClr val="bg1"/>
                </a:solidFill>
                <a:latin typeface="Vijaya" pitchFamily="34" charset="0"/>
                <a:cs typeface="Vijaya" pitchFamily="34" charset="0"/>
              </a:rPr>
              <a:t> Reign</a:t>
            </a:r>
          </a:p>
        </p:txBody>
      </p:sp>
      <p:sp>
        <p:nvSpPr>
          <p:cNvPr id="11" name="TextBox 10"/>
          <p:cNvSpPr txBox="1"/>
          <p:nvPr/>
        </p:nvSpPr>
        <p:spPr>
          <a:xfrm>
            <a:off x="310896" y="762000"/>
            <a:ext cx="7537704" cy="5632311"/>
          </a:xfrm>
          <a:prstGeom prst="rect">
            <a:avLst/>
          </a:prstGeom>
          <a:noFill/>
        </p:spPr>
        <p:txBody>
          <a:bodyPr wrap="square" rtlCol="0">
            <a:spAutoFit/>
          </a:bodyPr>
          <a:lstStyle/>
          <a:p>
            <a:pPr fontAlgn="base"/>
            <a:r>
              <a:rPr lang="en-US" sz="2000" dirty="0">
                <a:solidFill>
                  <a:schemeClr val="bg1"/>
                </a:solidFill>
              </a:rPr>
              <a:t>Mosiah was 30 years old when he began to reign</a:t>
            </a:r>
          </a:p>
          <a:p>
            <a:pPr fontAlgn="base"/>
            <a:endParaRPr lang="en-US" sz="2000" dirty="0">
              <a:solidFill>
                <a:schemeClr val="bg1"/>
              </a:solidFill>
            </a:endParaRPr>
          </a:p>
          <a:p>
            <a:pPr fontAlgn="base"/>
            <a:r>
              <a:rPr lang="en-US" sz="2000" dirty="0">
                <a:solidFill>
                  <a:schemeClr val="bg1"/>
                </a:solidFill>
              </a:rPr>
              <a:t>It was 466 years from the time that Lehi left Jerusalem</a:t>
            </a:r>
          </a:p>
          <a:p>
            <a:pPr fontAlgn="base"/>
            <a:endParaRPr lang="en-US" sz="2000" dirty="0">
              <a:solidFill>
                <a:schemeClr val="bg1"/>
              </a:solidFill>
            </a:endParaRPr>
          </a:p>
          <a:p>
            <a:pPr fontAlgn="base"/>
            <a:r>
              <a:rPr lang="en-US" sz="2000" dirty="0">
                <a:solidFill>
                  <a:schemeClr val="bg1"/>
                </a:solidFill>
              </a:rPr>
              <a:t>King Benjamin lived 3 more years then died</a:t>
            </a:r>
          </a:p>
          <a:p>
            <a:pPr fontAlgn="base"/>
            <a:endParaRPr lang="en-US" sz="2000" dirty="0">
              <a:solidFill>
                <a:schemeClr val="bg1"/>
              </a:solidFill>
            </a:endParaRPr>
          </a:p>
          <a:p>
            <a:pPr fontAlgn="base"/>
            <a:r>
              <a:rPr lang="en-US" sz="2000" dirty="0">
                <a:solidFill>
                  <a:schemeClr val="bg1"/>
                </a:solidFill>
              </a:rPr>
              <a:t>King Mosiah did “walk in the ways of the Lord, and did observe his judgments and his statutes, and did keep his commandment in all things”</a:t>
            </a:r>
          </a:p>
          <a:p>
            <a:pPr fontAlgn="base"/>
            <a:endParaRPr lang="en-US" sz="2000" dirty="0">
              <a:solidFill>
                <a:schemeClr val="bg1"/>
              </a:solidFill>
            </a:endParaRPr>
          </a:p>
          <a:p>
            <a:pPr fontAlgn="base"/>
            <a:r>
              <a:rPr lang="en-US" sz="2000" dirty="0">
                <a:solidFill>
                  <a:schemeClr val="bg1"/>
                </a:solidFill>
              </a:rPr>
              <a:t>King Mosiah had his people till the earth and produce things for themselves like his father had done</a:t>
            </a:r>
          </a:p>
          <a:p>
            <a:pPr fontAlgn="base"/>
            <a:endParaRPr lang="en-US" sz="2000" dirty="0">
              <a:solidFill>
                <a:schemeClr val="bg1"/>
              </a:solidFill>
            </a:endParaRPr>
          </a:p>
          <a:p>
            <a:pPr fontAlgn="base"/>
            <a:r>
              <a:rPr lang="en-US" sz="2000" dirty="0">
                <a:solidFill>
                  <a:schemeClr val="bg1"/>
                </a:solidFill>
              </a:rPr>
              <a:t>Mosiah started the “Judges program” having elected Alma as chief judge</a:t>
            </a:r>
          </a:p>
          <a:p>
            <a:pPr fontAlgn="base"/>
            <a:endParaRPr lang="en-US" sz="2000" dirty="0">
              <a:solidFill>
                <a:schemeClr val="bg1"/>
              </a:solidFill>
            </a:endParaRPr>
          </a:p>
          <a:p>
            <a:pPr fontAlgn="base"/>
            <a:r>
              <a:rPr lang="en-US" sz="2000" dirty="0">
                <a:solidFill>
                  <a:schemeClr val="bg1"/>
                </a:solidFill>
              </a:rPr>
              <a:t>He reigned for 33 years and died about 92 BC at the age of 63</a:t>
            </a:r>
          </a:p>
          <a:p>
            <a:pPr fontAlgn="base"/>
            <a:endParaRPr lang="en-US" sz="2000" dirty="0">
              <a:solidFill>
                <a:schemeClr val="bg1"/>
              </a:solidFill>
            </a:endParaRPr>
          </a:p>
        </p:txBody>
      </p:sp>
      <p:grpSp>
        <p:nvGrpSpPr>
          <p:cNvPr id="135" name="Group 134">
            <a:extLst>
              <a:ext uri="{FF2B5EF4-FFF2-40B4-BE49-F238E27FC236}">
                <a16:creationId xmlns:a16="http://schemas.microsoft.com/office/drawing/2014/main" id="{557A5FAE-CA29-933D-7931-13C6FC3632D4}"/>
              </a:ext>
            </a:extLst>
          </p:cNvPr>
          <p:cNvGrpSpPr/>
          <p:nvPr/>
        </p:nvGrpSpPr>
        <p:grpSpPr>
          <a:xfrm>
            <a:off x="8727063" y="1039843"/>
            <a:ext cx="2246059" cy="4778313"/>
            <a:chOff x="4495800" y="457200"/>
            <a:chExt cx="1219200" cy="2642171"/>
          </a:xfrm>
        </p:grpSpPr>
        <p:grpSp>
          <p:nvGrpSpPr>
            <p:cNvPr id="136" name="Group 53">
              <a:extLst>
                <a:ext uri="{FF2B5EF4-FFF2-40B4-BE49-F238E27FC236}">
                  <a16:creationId xmlns:a16="http://schemas.microsoft.com/office/drawing/2014/main" id="{D66D7A67-EEE4-6BC1-F520-BA40B8F51202}"/>
                </a:ext>
              </a:extLst>
            </p:cNvPr>
            <p:cNvGrpSpPr/>
            <p:nvPr/>
          </p:nvGrpSpPr>
          <p:grpSpPr>
            <a:xfrm>
              <a:off x="4495800" y="609600"/>
              <a:ext cx="1219200" cy="2489771"/>
              <a:chOff x="3276600" y="786829"/>
              <a:chExt cx="1219200" cy="2489771"/>
            </a:xfrm>
          </p:grpSpPr>
          <p:sp>
            <p:nvSpPr>
              <p:cNvPr id="143" name="Cloud 2">
                <a:extLst>
                  <a:ext uri="{FF2B5EF4-FFF2-40B4-BE49-F238E27FC236}">
                    <a16:creationId xmlns:a16="http://schemas.microsoft.com/office/drawing/2014/main" id="{6FEC002C-2615-1324-0556-77CB61A6403B}"/>
                  </a:ext>
                </a:extLst>
              </p:cNvPr>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loud 3">
                <a:extLst>
                  <a:ext uri="{FF2B5EF4-FFF2-40B4-BE49-F238E27FC236}">
                    <a16:creationId xmlns:a16="http://schemas.microsoft.com/office/drawing/2014/main" id="{306DA7F0-626A-3D78-2D91-62852F6DB0D9}"/>
                  </a:ext>
                </a:extLst>
              </p:cNvPr>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4">
                <a:extLst>
                  <a:ext uri="{FF2B5EF4-FFF2-40B4-BE49-F238E27FC236}">
                    <a16:creationId xmlns:a16="http://schemas.microsoft.com/office/drawing/2014/main" id="{0768F1EF-74D3-D635-B76A-A1E4E698AD93}"/>
                  </a:ext>
                </a:extLst>
              </p:cNvPr>
              <p:cNvSpPr/>
              <p:nvPr/>
            </p:nvSpPr>
            <p:spPr>
              <a:xfrm>
                <a:off x="4245708" y="2166393"/>
                <a:ext cx="250092" cy="363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5">
                <a:extLst>
                  <a:ext uri="{FF2B5EF4-FFF2-40B4-BE49-F238E27FC236}">
                    <a16:creationId xmlns:a16="http://schemas.microsoft.com/office/drawing/2014/main" id="{AB4BA997-4EB0-BE67-B2AE-C9AEDE0E71AE}"/>
                  </a:ext>
                </a:extLst>
              </p:cNvPr>
              <p:cNvSpPr/>
              <p:nvPr/>
            </p:nvSpPr>
            <p:spPr>
              <a:xfrm>
                <a:off x="3276600" y="2093454"/>
                <a:ext cx="250092" cy="4028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6">
                <a:extLst>
                  <a:ext uri="{FF2B5EF4-FFF2-40B4-BE49-F238E27FC236}">
                    <a16:creationId xmlns:a16="http://schemas.microsoft.com/office/drawing/2014/main" id="{873DC5F7-9424-8924-A9BC-7E13E384AF3F}"/>
                  </a:ext>
                </a:extLst>
              </p:cNvPr>
              <p:cNvSpPr/>
              <p:nvPr/>
            </p:nvSpPr>
            <p:spPr>
              <a:xfrm>
                <a:off x="3651738" y="2919748"/>
                <a:ext cx="312615" cy="356852"/>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7">
                <a:extLst>
                  <a:ext uri="{FF2B5EF4-FFF2-40B4-BE49-F238E27FC236}">
                    <a16:creationId xmlns:a16="http://schemas.microsoft.com/office/drawing/2014/main" id="{9E4E9E24-F687-84A4-4392-0E10D0F9C3D2}"/>
                  </a:ext>
                </a:extLst>
              </p:cNvPr>
              <p:cNvSpPr/>
              <p:nvPr/>
            </p:nvSpPr>
            <p:spPr>
              <a:xfrm>
                <a:off x="3870569" y="2919748"/>
                <a:ext cx="312615" cy="356852"/>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8">
                <a:extLst>
                  <a:ext uri="{FF2B5EF4-FFF2-40B4-BE49-F238E27FC236}">
                    <a16:creationId xmlns:a16="http://schemas.microsoft.com/office/drawing/2014/main" id="{7D25C181-D9C8-F215-45FF-3646E4368FBF}"/>
                  </a:ext>
                </a:extLst>
              </p:cNvPr>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9">
                <a:extLst>
                  <a:ext uri="{FF2B5EF4-FFF2-40B4-BE49-F238E27FC236}">
                    <a16:creationId xmlns:a16="http://schemas.microsoft.com/office/drawing/2014/main" id="{85AEC9B0-A927-CBAE-F835-AD696BF6BA6F}"/>
                  </a:ext>
                </a:extLst>
              </p:cNvPr>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0">
                <a:extLst>
                  <a:ext uri="{FF2B5EF4-FFF2-40B4-BE49-F238E27FC236}">
                    <a16:creationId xmlns:a16="http://schemas.microsoft.com/office/drawing/2014/main" id="{E2056952-AD14-785D-2231-CC4AFDC34AFB}"/>
                  </a:ext>
                </a:extLst>
              </p:cNvPr>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1">
                <a:extLst>
                  <a:ext uri="{FF2B5EF4-FFF2-40B4-BE49-F238E27FC236}">
                    <a16:creationId xmlns:a16="http://schemas.microsoft.com/office/drawing/2014/main" id="{19EBDE88-D4BC-7CF3-6B6D-A256A749E7E5}"/>
                  </a:ext>
                </a:extLst>
              </p:cNvPr>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2">
                <a:extLst>
                  <a:ext uri="{FF2B5EF4-FFF2-40B4-BE49-F238E27FC236}">
                    <a16:creationId xmlns:a16="http://schemas.microsoft.com/office/drawing/2014/main" id="{AD968890-FAF0-4504-0693-7429394BFF85}"/>
                  </a:ext>
                </a:extLst>
              </p:cNvPr>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3">
                <a:extLst>
                  <a:ext uri="{FF2B5EF4-FFF2-40B4-BE49-F238E27FC236}">
                    <a16:creationId xmlns:a16="http://schemas.microsoft.com/office/drawing/2014/main" id="{EA2E4592-4EFB-F127-426B-09AE1C941D2B}"/>
                  </a:ext>
                </a:extLst>
              </p:cNvPr>
              <p:cNvSpPr/>
              <p:nvPr/>
            </p:nvSpPr>
            <p:spPr>
              <a:xfrm>
                <a:off x="3784984" y="1452689"/>
                <a:ext cx="245992" cy="3172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4">
                <a:extLst>
                  <a:ext uri="{FF2B5EF4-FFF2-40B4-BE49-F238E27FC236}">
                    <a16:creationId xmlns:a16="http://schemas.microsoft.com/office/drawing/2014/main" id="{BBEE2D5D-8919-35D9-8654-C307E3BAC038}"/>
                  </a:ext>
                </a:extLst>
              </p:cNvPr>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
                <a:extLst>
                  <a:ext uri="{FF2B5EF4-FFF2-40B4-BE49-F238E27FC236}">
                    <a16:creationId xmlns:a16="http://schemas.microsoft.com/office/drawing/2014/main" id="{09F87D2A-93DB-F28A-02C7-1DEE7060A225}"/>
                  </a:ext>
                </a:extLst>
              </p:cNvPr>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6">
                <a:extLst>
                  <a:ext uri="{FF2B5EF4-FFF2-40B4-BE49-F238E27FC236}">
                    <a16:creationId xmlns:a16="http://schemas.microsoft.com/office/drawing/2014/main" id="{7919029B-0ABE-80DF-61C9-32E0D615776E}"/>
                  </a:ext>
                </a:extLst>
              </p:cNvPr>
              <p:cNvSpPr/>
              <p:nvPr/>
            </p:nvSpPr>
            <p:spPr>
              <a:xfrm>
                <a:off x="3557954" y="807851"/>
                <a:ext cx="750277" cy="8034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62">
                <a:extLst>
                  <a:ext uri="{FF2B5EF4-FFF2-40B4-BE49-F238E27FC236}">
                    <a16:creationId xmlns:a16="http://schemas.microsoft.com/office/drawing/2014/main" id="{7E12D411-7AA6-4E45-A581-17A8F63B7263}"/>
                  </a:ext>
                </a:extLst>
              </p:cNvPr>
              <p:cNvGrpSpPr/>
              <p:nvPr/>
            </p:nvGrpSpPr>
            <p:grpSpPr>
              <a:xfrm rot="5201482">
                <a:off x="3803137" y="1994656"/>
                <a:ext cx="476901" cy="103518"/>
                <a:chOff x="3886200" y="6096000"/>
                <a:chExt cx="3124200" cy="533400"/>
              </a:xfrm>
            </p:grpSpPr>
            <p:sp>
              <p:nvSpPr>
                <p:cNvPr id="178" name="Left-Right Arrow 240">
                  <a:extLst>
                    <a:ext uri="{FF2B5EF4-FFF2-40B4-BE49-F238E27FC236}">
                      <a16:creationId xmlns:a16="http://schemas.microsoft.com/office/drawing/2014/main" id="{7C402808-02CF-E7E4-CEA2-6818404C85D4}"/>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Left-Right Arrow 241">
                  <a:extLst>
                    <a:ext uri="{FF2B5EF4-FFF2-40B4-BE49-F238E27FC236}">
                      <a16:creationId xmlns:a16="http://schemas.microsoft.com/office/drawing/2014/main" id="{23654960-2E34-7026-10FC-D83865DD0B71}"/>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 Arrow 242">
                  <a:extLst>
                    <a:ext uri="{FF2B5EF4-FFF2-40B4-BE49-F238E27FC236}">
                      <a16:creationId xmlns:a16="http://schemas.microsoft.com/office/drawing/2014/main" id="{1D6860C9-7FA0-9153-AB79-B54E9AF7F7C4}"/>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63">
                <a:extLst>
                  <a:ext uri="{FF2B5EF4-FFF2-40B4-BE49-F238E27FC236}">
                    <a16:creationId xmlns:a16="http://schemas.microsoft.com/office/drawing/2014/main" id="{5802F495-06B7-3ED4-5AAA-A5FFB580BEF3}"/>
                  </a:ext>
                </a:extLst>
              </p:cNvPr>
              <p:cNvGrpSpPr/>
              <p:nvPr/>
            </p:nvGrpSpPr>
            <p:grpSpPr>
              <a:xfrm rot="5201482">
                <a:off x="3819688" y="2594378"/>
                <a:ext cx="476901" cy="103518"/>
                <a:chOff x="3886200" y="6096000"/>
                <a:chExt cx="3124200" cy="533400"/>
              </a:xfrm>
            </p:grpSpPr>
            <p:sp>
              <p:nvSpPr>
                <p:cNvPr id="175" name="Left-Right Arrow 237">
                  <a:extLst>
                    <a:ext uri="{FF2B5EF4-FFF2-40B4-BE49-F238E27FC236}">
                      <a16:creationId xmlns:a16="http://schemas.microsoft.com/office/drawing/2014/main" id="{582D91B5-1DBB-B8F8-5D5A-FB1C4A83897C}"/>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 Arrow 238">
                  <a:extLst>
                    <a:ext uri="{FF2B5EF4-FFF2-40B4-BE49-F238E27FC236}">
                      <a16:creationId xmlns:a16="http://schemas.microsoft.com/office/drawing/2014/main" id="{B72B63ED-0C1D-9C48-0339-A1A5F50A5BF8}"/>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 Arrow 239">
                  <a:extLst>
                    <a:ext uri="{FF2B5EF4-FFF2-40B4-BE49-F238E27FC236}">
                      <a16:creationId xmlns:a16="http://schemas.microsoft.com/office/drawing/2014/main" id="{4C8C3376-76EF-1645-ABAD-BAE20BC5C7FD}"/>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67">
                <a:extLst>
                  <a:ext uri="{FF2B5EF4-FFF2-40B4-BE49-F238E27FC236}">
                    <a16:creationId xmlns:a16="http://schemas.microsoft.com/office/drawing/2014/main" id="{789CF602-7571-BEF8-A7D2-317A755A06CE}"/>
                  </a:ext>
                </a:extLst>
              </p:cNvPr>
              <p:cNvGrpSpPr/>
              <p:nvPr/>
            </p:nvGrpSpPr>
            <p:grpSpPr>
              <a:xfrm rot="5400000">
                <a:off x="3578790" y="1999625"/>
                <a:ext cx="476901" cy="103518"/>
                <a:chOff x="3886200" y="6096000"/>
                <a:chExt cx="3124200" cy="533400"/>
              </a:xfrm>
            </p:grpSpPr>
            <p:sp>
              <p:nvSpPr>
                <p:cNvPr id="172" name="Left-Right Arrow 234">
                  <a:extLst>
                    <a:ext uri="{FF2B5EF4-FFF2-40B4-BE49-F238E27FC236}">
                      <a16:creationId xmlns:a16="http://schemas.microsoft.com/office/drawing/2014/main" id="{BC5DDD14-B394-48CF-A882-25EEA8E0DF6B}"/>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Left-Right Arrow 235">
                  <a:extLst>
                    <a:ext uri="{FF2B5EF4-FFF2-40B4-BE49-F238E27FC236}">
                      <a16:creationId xmlns:a16="http://schemas.microsoft.com/office/drawing/2014/main" id="{B2461222-DEDC-CB1D-E342-12FCBB5C3A99}"/>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 Arrow 236">
                  <a:extLst>
                    <a:ext uri="{FF2B5EF4-FFF2-40B4-BE49-F238E27FC236}">
                      <a16:creationId xmlns:a16="http://schemas.microsoft.com/office/drawing/2014/main" id="{77AB7707-DABC-36EC-651C-2F84E727BB00}"/>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71">
                <a:extLst>
                  <a:ext uri="{FF2B5EF4-FFF2-40B4-BE49-F238E27FC236}">
                    <a16:creationId xmlns:a16="http://schemas.microsoft.com/office/drawing/2014/main" id="{805EFCBC-29BD-73AF-0DEB-B9DCDFFE3841}"/>
                  </a:ext>
                </a:extLst>
              </p:cNvPr>
              <p:cNvGrpSpPr/>
              <p:nvPr/>
            </p:nvGrpSpPr>
            <p:grpSpPr>
              <a:xfrm rot="5400000">
                <a:off x="3551568" y="2602446"/>
                <a:ext cx="476901" cy="103518"/>
                <a:chOff x="3886200" y="6096000"/>
                <a:chExt cx="3124200" cy="533400"/>
              </a:xfrm>
            </p:grpSpPr>
            <p:sp>
              <p:nvSpPr>
                <p:cNvPr id="169" name="Left-Right Arrow 26">
                  <a:extLst>
                    <a:ext uri="{FF2B5EF4-FFF2-40B4-BE49-F238E27FC236}">
                      <a16:creationId xmlns:a16="http://schemas.microsoft.com/office/drawing/2014/main" id="{F4B0A07B-3917-67C3-6919-1A43D16F8944}"/>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 Arrow 27">
                  <a:extLst>
                    <a:ext uri="{FF2B5EF4-FFF2-40B4-BE49-F238E27FC236}">
                      <a16:creationId xmlns:a16="http://schemas.microsoft.com/office/drawing/2014/main" id="{4D139DEB-4C16-9CA3-AEF4-2897EC56597B}"/>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 Arrow 233">
                  <a:extLst>
                    <a:ext uri="{FF2B5EF4-FFF2-40B4-BE49-F238E27FC236}">
                      <a16:creationId xmlns:a16="http://schemas.microsoft.com/office/drawing/2014/main" id="{247FA729-5214-2291-9423-E85ED1E9BA43}"/>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Diamond 161">
                <a:extLst>
                  <a:ext uri="{FF2B5EF4-FFF2-40B4-BE49-F238E27FC236}">
                    <a16:creationId xmlns:a16="http://schemas.microsoft.com/office/drawing/2014/main" id="{6CC62B8C-CF9B-C244-E9BE-399F973A7C39}"/>
                  </a:ext>
                </a:extLst>
              </p:cNvPr>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a:extLst>
                  <a:ext uri="{FF2B5EF4-FFF2-40B4-BE49-F238E27FC236}">
                    <a16:creationId xmlns:a16="http://schemas.microsoft.com/office/drawing/2014/main" id="{7E8A17B6-ABF1-4305-16F1-0F6EEF9840CC}"/>
                  </a:ext>
                </a:extLst>
              </p:cNvPr>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a:extLst>
                  <a:ext uri="{FF2B5EF4-FFF2-40B4-BE49-F238E27FC236}">
                    <a16:creationId xmlns:a16="http://schemas.microsoft.com/office/drawing/2014/main" id="{86AC114D-88DA-2D10-A1E9-410210BD81F6}"/>
                  </a:ext>
                </a:extLst>
              </p:cNvPr>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a:extLst>
                  <a:ext uri="{FF2B5EF4-FFF2-40B4-BE49-F238E27FC236}">
                    <a16:creationId xmlns:a16="http://schemas.microsoft.com/office/drawing/2014/main" id="{8D41100C-90FD-CB13-2DF6-33A0D5AC4331}"/>
                  </a:ext>
                </a:extLst>
              </p:cNvPr>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61F7E014-1EB7-66D1-E6C1-508BC635B250}"/>
                  </a:ext>
                </a:extLst>
              </p:cNvPr>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9898CA06-3AA9-F6A8-D73D-D5F95BEDE62E}"/>
                  </a:ext>
                </a:extLst>
              </p:cNvPr>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2">
                <a:extLst>
                  <a:ext uri="{FF2B5EF4-FFF2-40B4-BE49-F238E27FC236}">
                    <a16:creationId xmlns:a16="http://schemas.microsoft.com/office/drawing/2014/main" id="{CDE34753-2EAD-AC71-54CE-7C6FDF2B5BE1}"/>
                  </a:ext>
                </a:extLst>
              </p:cNvPr>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50">
              <a:extLst>
                <a:ext uri="{FF2B5EF4-FFF2-40B4-BE49-F238E27FC236}">
                  <a16:creationId xmlns:a16="http://schemas.microsoft.com/office/drawing/2014/main" id="{898340B6-014E-75BB-E28E-1DC293164319}"/>
                </a:ext>
              </a:extLst>
            </p:cNvPr>
            <p:cNvGrpSpPr/>
            <p:nvPr/>
          </p:nvGrpSpPr>
          <p:grpSpPr>
            <a:xfrm>
              <a:off x="4800600" y="457200"/>
              <a:ext cx="730738" cy="436153"/>
              <a:chOff x="4953000" y="1219200"/>
              <a:chExt cx="1676400" cy="838200"/>
            </a:xfrm>
          </p:grpSpPr>
          <p:sp>
            <p:nvSpPr>
              <p:cNvPr id="138" name="Rounded Rectangle 200">
                <a:extLst>
                  <a:ext uri="{FF2B5EF4-FFF2-40B4-BE49-F238E27FC236}">
                    <a16:creationId xmlns:a16="http://schemas.microsoft.com/office/drawing/2014/main" id="{46EBE794-FAE3-8EE5-7724-7DEF1E7F6FE9}"/>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a:extLst>
                  <a:ext uri="{FF2B5EF4-FFF2-40B4-BE49-F238E27FC236}">
                    <a16:creationId xmlns:a16="http://schemas.microsoft.com/office/drawing/2014/main" id="{E8403AB0-4DDE-570E-1609-F2390339B8A3}"/>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3E953C0B-9183-7A58-D61F-4F2FEA4420C6}"/>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10CA64D2-A071-4334-E518-080D45CF67A3}"/>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a:extLst>
                  <a:ext uri="{FF2B5EF4-FFF2-40B4-BE49-F238E27FC236}">
                    <a16:creationId xmlns:a16="http://schemas.microsoft.com/office/drawing/2014/main" id="{B9561284-7DED-2271-84BE-DEA75BE0F47B}"/>
                  </a:ext>
                </a:extLst>
              </p:cNvPr>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1512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animEffect transition="in" filter="wipe(down)">
                                      <p:cBhvr>
                                        <p:cTn id="9" dur="580">
                                          <p:stCondLst>
                                            <p:cond delay="0"/>
                                          </p:stCondLst>
                                        </p:cTn>
                                        <p:tgtEl>
                                          <p:spTgt spid="135"/>
                                        </p:tgtEl>
                                      </p:cBhvr>
                                    </p:animEffect>
                                    <p:anim calcmode="lin" valueType="num">
                                      <p:cBhvr>
                                        <p:cTn id="10" dur="1822" tmFilter="0,0; 0.14,0.36; 0.43,0.73; 0.71,0.91; 1.0,1.0">
                                          <p:stCondLst>
                                            <p:cond delay="0"/>
                                          </p:stCondLst>
                                        </p:cTn>
                                        <p:tgtEl>
                                          <p:spTgt spid="13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3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3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3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35"/>
                                        </p:tgtEl>
                                        <p:attrNameLst>
                                          <p:attrName>ppt_y</p:attrName>
                                        </p:attrNameLst>
                                      </p:cBhvr>
                                      <p:tavLst>
                                        <p:tav tm="0" fmla="#ppt_y-sin(pi*$)/81">
                                          <p:val>
                                            <p:fltVal val="0"/>
                                          </p:val>
                                        </p:tav>
                                        <p:tav tm="100000">
                                          <p:val>
                                            <p:fltVal val="1"/>
                                          </p:val>
                                        </p:tav>
                                      </p:tavLst>
                                    </p:anim>
                                    <p:animScale>
                                      <p:cBhvr>
                                        <p:cTn id="15" dur="26">
                                          <p:stCondLst>
                                            <p:cond delay="650"/>
                                          </p:stCondLst>
                                        </p:cTn>
                                        <p:tgtEl>
                                          <p:spTgt spid="135"/>
                                        </p:tgtEl>
                                      </p:cBhvr>
                                      <p:to x="100000" y="60000"/>
                                    </p:animScale>
                                    <p:animScale>
                                      <p:cBhvr>
                                        <p:cTn id="16" dur="166" decel="50000">
                                          <p:stCondLst>
                                            <p:cond delay="676"/>
                                          </p:stCondLst>
                                        </p:cTn>
                                        <p:tgtEl>
                                          <p:spTgt spid="135"/>
                                        </p:tgtEl>
                                      </p:cBhvr>
                                      <p:to x="100000" y="100000"/>
                                    </p:animScale>
                                    <p:animScale>
                                      <p:cBhvr>
                                        <p:cTn id="17" dur="26">
                                          <p:stCondLst>
                                            <p:cond delay="1312"/>
                                          </p:stCondLst>
                                        </p:cTn>
                                        <p:tgtEl>
                                          <p:spTgt spid="135"/>
                                        </p:tgtEl>
                                      </p:cBhvr>
                                      <p:to x="100000" y="80000"/>
                                    </p:animScale>
                                    <p:animScale>
                                      <p:cBhvr>
                                        <p:cTn id="18" dur="166" decel="50000">
                                          <p:stCondLst>
                                            <p:cond delay="1338"/>
                                          </p:stCondLst>
                                        </p:cTn>
                                        <p:tgtEl>
                                          <p:spTgt spid="135"/>
                                        </p:tgtEl>
                                      </p:cBhvr>
                                      <p:to x="100000" y="100000"/>
                                    </p:animScale>
                                    <p:animScale>
                                      <p:cBhvr>
                                        <p:cTn id="19" dur="26">
                                          <p:stCondLst>
                                            <p:cond delay="1642"/>
                                          </p:stCondLst>
                                        </p:cTn>
                                        <p:tgtEl>
                                          <p:spTgt spid="135"/>
                                        </p:tgtEl>
                                      </p:cBhvr>
                                      <p:to x="100000" y="90000"/>
                                    </p:animScale>
                                    <p:animScale>
                                      <p:cBhvr>
                                        <p:cTn id="20" dur="166" decel="50000">
                                          <p:stCondLst>
                                            <p:cond delay="1668"/>
                                          </p:stCondLst>
                                        </p:cTn>
                                        <p:tgtEl>
                                          <p:spTgt spid="135"/>
                                        </p:tgtEl>
                                      </p:cBhvr>
                                      <p:to x="100000" y="100000"/>
                                    </p:animScale>
                                    <p:animScale>
                                      <p:cBhvr>
                                        <p:cTn id="21" dur="26">
                                          <p:stCondLst>
                                            <p:cond delay="1808"/>
                                          </p:stCondLst>
                                        </p:cTn>
                                        <p:tgtEl>
                                          <p:spTgt spid="135"/>
                                        </p:tgtEl>
                                      </p:cBhvr>
                                      <p:to x="100000" y="95000"/>
                                    </p:animScale>
                                    <p:animScale>
                                      <p:cBhvr>
                                        <p:cTn id="22" dur="166" decel="50000">
                                          <p:stCondLst>
                                            <p:cond delay="1834"/>
                                          </p:stCondLst>
                                        </p:cTn>
                                        <p:tgtEl>
                                          <p:spTgt spid="13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0FEAC0-A040-49C2-8067-94CF25BCD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4" y="0"/>
            <a:ext cx="12286593" cy="6858000"/>
          </a:xfrm>
          <a:prstGeom prst="rect">
            <a:avLst/>
          </a:prstGeom>
        </p:spPr>
      </p:pic>
      <p:sp>
        <p:nvSpPr>
          <p:cNvPr id="2" name="TextBox 1"/>
          <p:cNvSpPr txBox="1"/>
          <p:nvPr/>
        </p:nvSpPr>
        <p:spPr>
          <a:xfrm>
            <a:off x="82296" y="1"/>
            <a:ext cx="11695176" cy="3693319"/>
          </a:xfrm>
          <a:prstGeom prst="rect">
            <a:avLst/>
          </a:prstGeom>
          <a:noFill/>
        </p:spPr>
        <p:txBody>
          <a:bodyPr wrap="square" rtlCol="0">
            <a:spAutoFit/>
          </a:bodyPr>
          <a:lstStyle/>
          <a:p>
            <a:r>
              <a:rPr lang="en-US" dirty="0">
                <a:solidFill>
                  <a:schemeClr val="bg1"/>
                </a:solidFill>
              </a:rPr>
              <a:t>Sources:</a:t>
            </a:r>
          </a:p>
          <a:p>
            <a:r>
              <a:rPr lang="en-US" dirty="0">
                <a:solidFill>
                  <a:schemeClr val="bg1"/>
                </a:solidFill>
              </a:rPr>
              <a:t> </a:t>
            </a:r>
            <a:endParaRPr lang="en-US" dirty="0">
              <a:solidFill>
                <a:srgbClr val="FFFF00"/>
              </a:solidFill>
            </a:endParaRPr>
          </a:p>
          <a:p>
            <a:r>
              <a:rPr lang="en-US" dirty="0">
                <a:solidFill>
                  <a:schemeClr val="bg1"/>
                </a:solidFill>
              </a:rPr>
              <a:t>Delbert L. </a:t>
            </a:r>
            <a:r>
              <a:rPr lang="en-US" dirty="0" err="1">
                <a:solidFill>
                  <a:schemeClr val="bg1"/>
                </a:solidFill>
              </a:rPr>
              <a:t>Stapley</a:t>
            </a:r>
            <a:r>
              <a:rPr lang="en-US" dirty="0">
                <a:solidFill>
                  <a:schemeClr val="bg1"/>
                </a:solidFill>
              </a:rPr>
              <a:t> Conf. Report Oct. 1968 pg. 27-28 or quoted in Book of Mormon Student Manual Religion 121-122 p 166</a:t>
            </a:r>
          </a:p>
          <a:p>
            <a:r>
              <a:rPr lang="en-US" dirty="0">
                <a:solidFill>
                  <a:schemeClr val="bg1"/>
                </a:solidFill>
              </a:rPr>
              <a:t>Joseph Fielding McConkie and Robert L. Millet Doctrinal Commentary on the Book of Mormon Vol. 2 p. 175-176</a:t>
            </a:r>
          </a:p>
          <a:p>
            <a:r>
              <a:rPr lang="en-US" dirty="0">
                <a:solidFill>
                  <a:schemeClr val="bg1"/>
                </a:solidFill>
              </a:rPr>
              <a:t>Harold B. Lee  </a:t>
            </a:r>
            <a:r>
              <a:rPr lang="en-US" i="1" dirty="0">
                <a:solidFill>
                  <a:schemeClr val="bg1"/>
                </a:solidFill>
              </a:rPr>
              <a:t>Be Loyal to the Royal Within You </a:t>
            </a:r>
            <a:r>
              <a:rPr lang="en-US" dirty="0">
                <a:solidFill>
                  <a:schemeClr val="bg1"/>
                </a:solidFill>
              </a:rPr>
              <a:t>p 90</a:t>
            </a:r>
          </a:p>
          <a:p>
            <a:r>
              <a:rPr lang="en-US" dirty="0">
                <a:solidFill>
                  <a:schemeClr val="bg1"/>
                </a:solidFill>
              </a:rPr>
              <a:t>David A. Bednar (“Clean Hands and a Pure Heart,”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2007, 81–82).</a:t>
            </a:r>
          </a:p>
          <a:p>
            <a:r>
              <a:rPr lang="en-US" dirty="0">
                <a:solidFill>
                  <a:schemeClr val="bg1"/>
                </a:solidFill>
              </a:rPr>
              <a:t>	(“Ye Must Be Born Again,”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2007, 20).</a:t>
            </a:r>
          </a:p>
          <a:p>
            <a:r>
              <a:rPr lang="en-US" dirty="0">
                <a:solidFill>
                  <a:schemeClr val="bg1"/>
                </a:solidFill>
              </a:rPr>
              <a:t>	 (“Steadfast and Immovable, Always Abounding in Good Works,” </a:t>
            </a:r>
            <a:r>
              <a:rPr lang="en-US" i="1" dirty="0">
                <a:solidFill>
                  <a:schemeClr val="bg1"/>
                </a:solidFill>
              </a:rPr>
              <a:t>New Era,</a:t>
            </a:r>
            <a:r>
              <a:rPr lang="en-US" dirty="0">
                <a:solidFill>
                  <a:schemeClr val="bg1"/>
                </a:solidFill>
              </a:rPr>
              <a:t> Jan. 2008, 2)</a:t>
            </a:r>
          </a:p>
          <a:p>
            <a:r>
              <a:rPr lang="en-US" dirty="0">
                <a:solidFill>
                  <a:schemeClr val="bg1"/>
                </a:solidFill>
              </a:rPr>
              <a:t>Ezra Taft Benson, “A Mighty Change of Heart,”</a:t>
            </a:r>
            <a:r>
              <a:rPr lang="en-US" i="1" dirty="0">
                <a:solidFill>
                  <a:schemeClr val="bg1"/>
                </a:solidFill>
              </a:rPr>
              <a:t> Ensign,</a:t>
            </a:r>
            <a:r>
              <a:rPr lang="en-US" dirty="0">
                <a:solidFill>
                  <a:schemeClr val="bg1"/>
                </a:solidFill>
              </a:rPr>
              <a:t> Oct. 1989, 5</a:t>
            </a:r>
          </a:p>
          <a:p>
            <a:r>
              <a:rPr lang="en-US" dirty="0">
                <a:solidFill>
                  <a:schemeClr val="bg1"/>
                </a:solidFill>
              </a:rPr>
              <a:t> Joseph Fielding Smith (</a:t>
            </a:r>
            <a:r>
              <a:rPr lang="en-US" i="1" dirty="0">
                <a:solidFill>
                  <a:schemeClr val="bg1"/>
                </a:solidFill>
              </a:rPr>
              <a:t>Doctrines of Salvation,</a:t>
            </a:r>
            <a:r>
              <a:rPr lang="en-US" dirty="0">
                <a:solidFill>
                  <a:schemeClr val="bg1"/>
                </a:solidFill>
              </a:rPr>
              <a:t> comp. Bruce R. McConkie, 3 vols. [1954–56], 1:29).</a:t>
            </a:r>
          </a:p>
          <a:p>
            <a:r>
              <a:rPr lang="en-US" dirty="0">
                <a:solidFill>
                  <a:schemeClr val="bg1"/>
                </a:solidFill>
              </a:rPr>
              <a:t>Book of Mormon Student Manual Religion 121-122 p 168</a:t>
            </a:r>
          </a:p>
          <a:p>
            <a:r>
              <a:rPr lang="en-US" dirty="0">
                <a:solidFill>
                  <a:schemeClr val="bg1"/>
                </a:solidFill>
              </a:rPr>
              <a:t>Joseph F. Smith Speaking of his baptism—Conf. Report April 1898 p 65-66</a:t>
            </a:r>
          </a:p>
          <a:p>
            <a:endParaRPr lang="en-US" dirty="0">
              <a:solidFill>
                <a:schemeClr val="bg1"/>
              </a:solidFill>
            </a:endParaRPr>
          </a:p>
        </p:txBody>
      </p:sp>
      <p:sp>
        <p:nvSpPr>
          <p:cNvPr id="4" name="Footer Placeholder 14">
            <a:extLst>
              <a:ext uri="{FF2B5EF4-FFF2-40B4-BE49-F238E27FC236}">
                <a16:creationId xmlns:a16="http://schemas.microsoft.com/office/drawing/2014/main" id="{0E008782-EA60-4F53-87F3-4A8EC395D23B}"/>
              </a:ext>
            </a:extLst>
          </p:cNvPr>
          <p:cNvSpPr>
            <a:spLocks noGrp="1"/>
          </p:cNvSpPr>
          <p:nvPr/>
        </p:nvSpPr>
        <p:spPr>
          <a:xfrm>
            <a:off x="113841"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170080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550224"/>
            <a:ext cx="9144000" cy="307777"/>
          </a:xfrm>
          <a:prstGeom prst="rect">
            <a:avLst/>
          </a:prstGeom>
          <a:noFill/>
        </p:spPr>
        <p:txBody>
          <a:bodyPr wrap="square" rtlCol="0">
            <a:spAutoFit/>
          </a:bodyPr>
          <a:lstStyle/>
          <a:p>
            <a:r>
              <a:rPr lang="en-US" sz="1400" dirty="0"/>
              <a:t>Mosiah 7-12 Book of Mormon Student Manual Religion 121-122 pg. 168</a:t>
            </a:r>
          </a:p>
        </p:txBody>
      </p:sp>
      <p:sp>
        <p:nvSpPr>
          <p:cNvPr id="5" name="TextBox 4"/>
          <p:cNvSpPr txBox="1"/>
          <p:nvPr/>
        </p:nvSpPr>
        <p:spPr>
          <a:xfrm>
            <a:off x="1551709" y="18473"/>
            <a:ext cx="2971800" cy="5816977"/>
          </a:xfrm>
          <a:prstGeom prst="rect">
            <a:avLst/>
          </a:prstGeom>
          <a:noFill/>
        </p:spPr>
        <p:txBody>
          <a:bodyPr wrap="square" rtlCol="0">
            <a:spAutoFit/>
          </a:bodyPr>
          <a:lstStyle/>
          <a:p>
            <a:r>
              <a:rPr lang="en-US" dirty="0" err="1"/>
              <a:t>Elohim</a:t>
            </a:r>
            <a:r>
              <a:rPr lang="en-US" dirty="0"/>
              <a:t>—Our Heavenly Father</a:t>
            </a:r>
          </a:p>
          <a:p>
            <a:endParaRPr lang="en-US" dirty="0"/>
          </a:p>
          <a:p>
            <a:endParaRPr lang="en-US" sz="1400" dirty="0"/>
          </a:p>
          <a:p>
            <a:pPr marL="342900" indent="-342900">
              <a:buAutoNum type="arabicPeriod"/>
            </a:pPr>
            <a:r>
              <a:rPr lang="en-US" sz="1400" dirty="0"/>
              <a:t>We were born of an eternal Heavenly Father.</a:t>
            </a:r>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We acquired spiritual qualities and characteristics from God</a:t>
            </a:r>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All of us are now spirit sons or daughters of God and have part of his divine nature in us</a:t>
            </a:r>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Can you see the reasonable basis for the belief that you can become a god like his is by progressing here and hereafter?</a:t>
            </a:r>
          </a:p>
        </p:txBody>
      </p:sp>
      <p:sp>
        <p:nvSpPr>
          <p:cNvPr id="6" name="TextBox 5"/>
          <p:cNvSpPr txBox="1"/>
          <p:nvPr/>
        </p:nvSpPr>
        <p:spPr>
          <a:xfrm>
            <a:off x="4572000" y="60038"/>
            <a:ext cx="2971800" cy="6186309"/>
          </a:xfrm>
          <a:prstGeom prst="rect">
            <a:avLst/>
          </a:prstGeom>
          <a:noFill/>
        </p:spPr>
        <p:txBody>
          <a:bodyPr wrap="square" rtlCol="0">
            <a:spAutoFit/>
          </a:bodyPr>
          <a:lstStyle/>
          <a:p>
            <a:r>
              <a:rPr lang="en-US" dirty="0"/>
              <a:t>Our Earthly Father</a:t>
            </a: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Each of us had an earthly father who gave us mortal life and thus became our physical father</a:t>
            </a:r>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We have acquired earthly qualities and characteristics from him</a:t>
            </a:r>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We bear his name and have part of his nature in us</a:t>
            </a:r>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Consider the reasonable truth that you possess many of his characteristics and can become like him</a:t>
            </a:r>
          </a:p>
          <a:p>
            <a:pPr marL="342900" indent="-342900">
              <a:buAutoNum type="arabicPeriod"/>
            </a:pPr>
            <a:endParaRPr lang="en-US" sz="1400" dirty="0"/>
          </a:p>
          <a:p>
            <a:pPr marL="342900" indent="-342900">
              <a:buAutoNum type="arabicPeriod"/>
            </a:pPr>
            <a:endParaRPr lang="en-US" sz="1400" dirty="0"/>
          </a:p>
        </p:txBody>
      </p:sp>
      <p:sp>
        <p:nvSpPr>
          <p:cNvPr id="7" name="TextBox 6"/>
          <p:cNvSpPr txBox="1"/>
          <p:nvPr/>
        </p:nvSpPr>
        <p:spPr>
          <a:xfrm>
            <a:off x="7696200" y="0"/>
            <a:ext cx="2971800" cy="6678751"/>
          </a:xfrm>
          <a:prstGeom prst="rect">
            <a:avLst/>
          </a:prstGeom>
          <a:noFill/>
        </p:spPr>
        <p:txBody>
          <a:bodyPr wrap="square" rtlCol="0">
            <a:spAutoFit/>
          </a:bodyPr>
          <a:lstStyle/>
          <a:p>
            <a:r>
              <a:rPr lang="en-US" dirty="0"/>
              <a:t>Jesus Christ—Our Savior and Spiritual Father</a:t>
            </a:r>
          </a:p>
          <a:p>
            <a:endParaRPr lang="en-US" sz="1400" dirty="0"/>
          </a:p>
          <a:p>
            <a:pPr marL="342900" indent="-342900">
              <a:buAutoNum type="arabicPeriod"/>
            </a:pPr>
            <a:r>
              <a:rPr lang="en-US" sz="1400" dirty="0"/>
              <a:t>Jesus Christ is he who gives us immortality beyond the grave through the Resurrection. Since that is true for all men, he is the Father of all the family of God</a:t>
            </a:r>
          </a:p>
          <a:p>
            <a:pPr marL="342900" indent="-342900">
              <a:buAutoNum type="arabicPeriod"/>
            </a:pPr>
            <a:endParaRPr lang="en-US" sz="1400" dirty="0"/>
          </a:p>
          <a:p>
            <a:pPr marL="342900" indent="-342900">
              <a:buAutoNum type="arabicPeriod"/>
            </a:pPr>
            <a:r>
              <a:rPr lang="en-US" sz="1400" dirty="0"/>
              <a:t>We can be spiritually reborn through the sanctifying influence of the Atonement; hence, for all who will repent, be baptized, and endure faithfully to the end by following the spirit, Christ becomes their father</a:t>
            </a:r>
          </a:p>
          <a:p>
            <a:pPr marL="342900" indent="-342900">
              <a:buAutoNum type="arabicPeriod"/>
            </a:pPr>
            <a:endParaRPr lang="en-US" sz="1400" dirty="0"/>
          </a:p>
          <a:p>
            <a:pPr marL="342900" indent="-342900">
              <a:buAutoNum type="arabicPeriod"/>
            </a:pPr>
            <a:r>
              <a:rPr lang="en-US" sz="1400" dirty="0"/>
              <a:t>Through rebirth we acquire distant </a:t>
            </a:r>
            <a:r>
              <a:rPr lang="en-US" sz="1400" dirty="0" err="1"/>
              <a:t>Chrislike</a:t>
            </a:r>
            <a:r>
              <a:rPr lang="en-US" sz="1400" dirty="0"/>
              <a:t> qualities, partake of his dive nature, and become his son or daughter</a:t>
            </a:r>
          </a:p>
          <a:p>
            <a:pPr marL="342900" indent="-342900">
              <a:buAutoNum type="arabicPeriod"/>
            </a:pPr>
            <a:endParaRPr lang="en-US" sz="1400" dirty="0"/>
          </a:p>
          <a:p>
            <a:pPr marL="342900" indent="-342900">
              <a:buAutoNum type="arabicPeriod"/>
            </a:pPr>
            <a:r>
              <a:rPr lang="en-US" sz="1400" dirty="0"/>
              <a:t>We now take upon ourselves a new name, even the name of Jesus Christ. </a:t>
            </a:r>
          </a:p>
          <a:p>
            <a:pPr marL="342900" indent="-342900">
              <a:buAutoNum type="arabicPeriod"/>
            </a:pPr>
            <a:r>
              <a:rPr lang="en-US" sz="1400" dirty="0"/>
              <a:t>Do you understand that you have the qualities and power to become like him through this “mighty change” called spiritual rebirth?</a:t>
            </a:r>
          </a:p>
        </p:txBody>
      </p:sp>
    </p:spTree>
    <p:extLst>
      <p:ext uri="{BB962C8B-B14F-4D97-AF65-F5344CB8AC3E}">
        <p14:creationId xmlns:p14="http://schemas.microsoft.com/office/powerpoint/2010/main" val="385104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65B083-C676-4266-A5DD-51A12ACAB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Believe in Christ</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135875" y="6550223"/>
            <a:ext cx="9144000" cy="307777"/>
          </a:xfrm>
          <a:prstGeom prst="rect">
            <a:avLst/>
          </a:prstGeom>
          <a:noFill/>
        </p:spPr>
        <p:txBody>
          <a:bodyPr wrap="square" rtlCol="0">
            <a:spAutoFit/>
          </a:bodyPr>
          <a:lstStyle/>
          <a:p>
            <a:r>
              <a:rPr lang="en-US" sz="1400" dirty="0">
                <a:solidFill>
                  <a:schemeClr val="accent5">
                    <a:lumMod val="50000"/>
                  </a:schemeClr>
                </a:solidFill>
              </a:rPr>
              <a:t>Mosiah 4:2	JFM and RLM</a:t>
            </a:r>
          </a:p>
        </p:txBody>
      </p:sp>
      <p:sp>
        <p:nvSpPr>
          <p:cNvPr id="6" name="TextBox 5"/>
          <p:cNvSpPr txBox="1"/>
          <p:nvPr/>
        </p:nvSpPr>
        <p:spPr>
          <a:xfrm>
            <a:off x="927253" y="1916017"/>
            <a:ext cx="2362200" cy="1631216"/>
          </a:xfrm>
          <a:prstGeom prst="rect">
            <a:avLst/>
          </a:prstGeom>
          <a:noFill/>
        </p:spPr>
        <p:txBody>
          <a:bodyPr wrap="square" rtlCol="0">
            <a:spAutoFit/>
          </a:bodyPr>
          <a:lstStyle/>
          <a:p>
            <a:r>
              <a:rPr lang="en-US" sz="2000" dirty="0"/>
              <a:t>The blood of Christ is central to the remission of sins. </a:t>
            </a:r>
          </a:p>
          <a:p>
            <a:r>
              <a:rPr lang="en-US" sz="2000" dirty="0"/>
              <a:t>No matter what the degree of remorse</a:t>
            </a:r>
          </a:p>
        </p:txBody>
      </p:sp>
      <p:sp>
        <p:nvSpPr>
          <p:cNvPr id="10" name="TextBox 9"/>
          <p:cNvSpPr txBox="1"/>
          <p:nvPr/>
        </p:nvSpPr>
        <p:spPr>
          <a:xfrm>
            <a:off x="8785034" y="1345894"/>
            <a:ext cx="2667000" cy="2246769"/>
          </a:xfrm>
          <a:prstGeom prst="rect">
            <a:avLst/>
          </a:prstGeom>
          <a:noFill/>
        </p:spPr>
        <p:txBody>
          <a:bodyPr wrap="square" rtlCol="0">
            <a:spAutoFit/>
          </a:bodyPr>
          <a:lstStyle/>
          <a:p>
            <a:r>
              <a:rPr lang="en-US" sz="2000" dirty="0"/>
              <a:t>Any and all efforts  toward Godly sorrow and ultimate forgiveness must center in that redemption that is found only in Christ and his atoning blood.</a:t>
            </a:r>
          </a:p>
        </p:txBody>
      </p:sp>
      <p:sp>
        <p:nvSpPr>
          <p:cNvPr id="11" name="TextBox 10"/>
          <p:cNvSpPr txBox="1"/>
          <p:nvPr/>
        </p:nvSpPr>
        <p:spPr>
          <a:xfrm>
            <a:off x="3674125" y="4842832"/>
            <a:ext cx="5334000" cy="1200329"/>
          </a:xfrm>
          <a:prstGeom prst="rect">
            <a:avLst/>
          </a:prstGeom>
          <a:noFill/>
        </p:spPr>
        <p:txBody>
          <a:bodyPr wrap="square" rtlCol="0">
            <a:spAutoFit/>
          </a:bodyPr>
          <a:lstStyle/>
          <a:p>
            <a:pPr algn="just"/>
            <a:r>
              <a:rPr lang="en-US" dirty="0"/>
              <a:t>“A religion that does not require the sacrifice of all things never has power sufficient to produce the faith necessary unto life and salvation.”</a:t>
            </a:r>
          </a:p>
          <a:p>
            <a:pPr algn="just"/>
            <a:r>
              <a:rPr lang="en-US" i="1" dirty="0"/>
              <a:t>Lectures on Faith 6:7</a:t>
            </a:r>
          </a:p>
        </p:txBody>
      </p:sp>
      <p:pic>
        <p:nvPicPr>
          <p:cNvPr id="7" name="Picture 6">
            <a:extLst>
              <a:ext uri="{FF2B5EF4-FFF2-40B4-BE49-F238E27FC236}">
                <a16:creationId xmlns:a16="http://schemas.microsoft.com/office/drawing/2014/main" id="{4B61380C-350D-422F-BB9D-D0DE21733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017" y="987387"/>
            <a:ext cx="4572000" cy="3429000"/>
          </a:xfrm>
          <a:prstGeom prst="rect">
            <a:avLst/>
          </a:prstGeom>
        </p:spPr>
      </p:pic>
    </p:spTree>
    <p:extLst>
      <p:ext uri="{BB962C8B-B14F-4D97-AF65-F5344CB8AC3E}">
        <p14:creationId xmlns:p14="http://schemas.microsoft.com/office/powerpoint/2010/main" val="30552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1B70854-4125-400B-9F05-2A3A46315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1120"/>
          </a:xfrm>
          <a:prstGeom prst="rect">
            <a:avLst/>
          </a:prstGeom>
        </p:spPr>
      </p:pic>
      <p:sp>
        <p:nvSpPr>
          <p:cNvPr id="2" name="TextBox 1"/>
          <p:cNvSpPr txBox="1"/>
          <p:nvPr/>
        </p:nvSpPr>
        <p:spPr>
          <a:xfrm>
            <a:off x="1524000" y="1"/>
            <a:ext cx="9144000" cy="1015663"/>
          </a:xfrm>
          <a:prstGeom prst="rect">
            <a:avLst/>
          </a:prstGeom>
          <a:noFill/>
        </p:spPr>
        <p:txBody>
          <a:bodyPr wrap="square" rtlCol="0">
            <a:spAutoFit/>
          </a:bodyPr>
          <a:lstStyle/>
          <a:p>
            <a:pPr algn="ctr"/>
            <a:r>
              <a:rPr lang="en-US" sz="6000" dirty="0">
                <a:solidFill>
                  <a:schemeClr val="accent5">
                    <a:lumMod val="50000"/>
                  </a:schemeClr>
                </a:solidFill>
                <a:latin typeface="Footlight MT Light" pitchFamily="18" charset="0"/>
              </a:rPr>
              <a:t>Remission of Sins</a:t>
            </a:r>
            <a:endParaRPr lang="en-US" sz="4000" dirty="0">
              <a:solidFill>
                <a:schemeClr val="accent5">
                  <a:lumMod val="50000"/>
                </a:schemeClr>
              </a:solidFill>
              <a:latin typeface="Footlight MT Light" pitchFamily="18" charset="0"/>
            </a:endParaRPr>
          </a:p>
        </p:txBody>
      </p:sp>
      <p:sp>
        <p:nvSpPr>
          <p:cNvPr id="4" name="TextBox 3"/>
          <p:cNvSpPr txBox="1"/>
          <p:nvPr/>
        </p:nvSpPr>
        <p:spPr>
          <a:xfrm>
            <a:off x="0" y="6550223"/>
            <a:ext cx="9144000" cy="307777"/>
          </a:xfrm>
          <a:prstGeom prst="rect">
            <a:avLst/>
          </a:prstGeom>
          <a:noFill/>
        </p:spPr>
        <p:txBody>
          <a:bodyPr wrap="square" rtlCol="0">
            <a:spAutoFit/>
          </a:bodyPr>
          <a:lstStyle/>
          <a:p>
            <a:r>
              <a:rPr lang="en-US" sz="1400" dirty="0">
                <a:solidFill>
                  <a:schemeClr val="accent5">
                    <a:lumMod val="50000"/>
                  </a:schemeClr>
                </a:solidFill>
              </a:rPr>
              <a:t>Mosiah 4:3	</a:t>
            </a:r>
          </a:p>
        </p:txBody>
      </p:sp>
      <p:sp>
        <p:nvSpPr>
          <p:cNvPr id="6" name="TextBox 5"/>
          <p:cNvSpPr txBox="1"/>
          <p:nvPr/>
        </p:nvSpPr>
        <p:spPr>
          <a:xfrm>
            <a:off x="1752600" y="914401"/>
            <a:ext cx="3352800" cy="646331"/>
          </a:xfrm>
          <a:prstGeom prst="rect">
            <a:avLst/>
          </a:prstGeom>
          <a:noFill/>
        </p:spPr>
        <p:txBody>
          <a:bodyPr wrap="square" rtlCol="0">
            <a:spAutoFit/>
          </a:bodyPr>
          <a:lstStyle/>
          <a:p>
            <a:pPr algn="ctr"/>
            <a:r>
              <a:rPr lang="en-US" dirty="0"/>
              <a:t>King Benjamin’s people received a remission of their sins</a:t>
            </a:r>
          </a:p>
        </p:txBody>
      </p:sp>
      <p:sp>
        <p:nvSpPr>
          <p:cNvPr id="7" name="TextBox 6"/>
          <p:cNvSpPr txBox="1"/>
          <p:nvPr/>
        </p:nvSpPr>
        <p:spPr>
          <a:xfrm>
            <a:off x="6617465" y="1167789"/>
            <a:ext cx="4343400" cy="830997"/>
          </a:xfrm>
          <a:prstGeom prst="rect">
            <a:avLst/>
          </a:prstGeom>
          <a:noFill/>
        </p:spPr>
        <p:txBody>
          <a:bodyPr wrap="square" rtlCol="0">
            <a:spAutoFit/>
          </a:bodyPr>
          <a:lstStyle/>
          <a:p>
            <a:pPr fontAlgn="base"/>
            <a:r>
              <a:rPr lang="en-US" sz="2400" dirty="0">
                <a:solidFill>
                  <a:srgbClr val="7030A0"/>
                </a:solidFill>
              </a:rPr>
              <a:t>How can we know that we have been forgiven of our sins?</a:t>
            </a:r>
          </a:p>
        </p:txBody>
      </p:sp>
      <p:sp>
        <p:nvSpPr>
          <p:cNvPr id="8" name="TextBox 7"/>
          <p:cNvSpPr txBox="1"/>
          <p:nvPr/>
        </p:nvSpPr>
        <p:spPr>
          <a:xfrm>
            <a:off x="1668137" y="4826674"/>
            <a:ext cx="8999863" cy="2031325"/>
          </a:xfrm>
          <a:prstGeom prst="rect">
            <a:avLst/>
          </a:prstGeom>
          <a:noFill/>
        </p:spPr>
        <p:txBody>
          <a:bodyPr wrap="square" rtlCol="0">
            <a:spAutoFit/>
          </a:bodyPr>
          <a:lstStyle/>
          <a:p>
            <a:r>
              <a:rPr lang="en-US" dirty="0"/>
              <a:t>“If the time comes when you have done all that you can to repent of your sins, whoever you are, wherever you are, and have made amends and restitution to the best of your ability; if it be something that will affect your standing in the Church and you have gone to the proper authorities, then you will want that confirming answer as to whether or not the Lord has accepted of you. In your soul-searching, if you seek for and you find that peace of conscience, by that token you may know that the Lord has accepted of your repentance”. </a:t>
            </a:r>
          </a:p>
          <a:p>
            <a:r>
              <a:rPr lang="en-US" dirty="0"/>
              <a:t>Harold B. Lee</a:t>
            </a:r>
          </a:p>
        </p:txBody>
      </p:sp>
      <p:pic>
        <p:nvPicPr>
          <p:cNvPr id="10" name="Picture 9" descr="Harold B. Lee.jpg"/>
          <p:cNvPicPr>
            <a:picLocks noChangeAspect="1"/>
          </p:cNvPicPr>
          <p:nvPr/>
        </p:nvPicPr>
        <p:blipFill>
          <a:blip r:embed="rId3" cstate="print"/>
          <a:stretch>
            <a:fillRect/>
          </a:stretch>
        </p:blipFill>
        <p:spPr>
          <a:xfrm>
            <a:off x="10907617" y="5378068"/>
            <a:ext cx="1097280" cy="1383792"/>
          </a:xfrm>
          <a:prstGeom prst="rect">
            <a:avLst/>
          </a:prstGeom>
        </p:spPr>
      </p:pic>
      <p:sp>
        <p:nvSpPr>
          <p:cNvPr id="11" name="Rectangle 10"/>
          <p:cNvSpPr/>
          <p:nvPr/>
        </p:nvSpPr>
        <p:spPr>
          <a:xfrm>
            <a:off x="5431316" y="2423712"/>
            <a:ext cx="4572000" cy="1754326"/>
          </a:xfrm>
          <a:prstGeom prst="rect">
            <a:avLst/>
          </a:prstGeom>
        </p:spPr>
        <p:txBody>
          <a:bodyPr>
            <a:spAutoFit/>
          </a:bodyPr>
          <a:lstStyle/>
          <a:p>
            <a:pPr fontAlgn="base"/>
            <a:r>
              <a:rPr lang="en-US" i="1" dirty="0"/>
              <a:t>“…</a:t>
            </a:r>
            <a:r>
              <a:rPr lang="en-US" i="1" dirty="0" err="1"/>
              <a:t>becometh</a:t>
            </a:r>
            <a:r>
              <a:rPr lang="en-US" i="1" dirty="0"/>
              <a:t> a saint through the atonement of Christ the Lord, and </a:t>
            </a:r>
            <a:r>
              <a:rPr lang="en-US" i="1" dirty="0" err="1"/>
              <a:t>becometh</a:t>
            </a:r>
            <a:r>
              <a:rPr lang="en-US" i="1" dirty="0"/>
              <a:t> as a child, submissive, meek, humble, patient, full of love, willing to submit to all things which the Lord </a:t>
            </a:r>
            <a:r>
              <a:rPr lang="en-US" i="1" dirty="0" err="1"/>
              <a:t>seeth</a:t>
            </a:r>
            <a:r>
              <a:rPr lang="en-US" i="1" dirty="0"/>
              <a:t> fit to inflict upon him, even as a child doth submit to his father.” Mosiah 3:19</a:t>
            </a:r>
          </a:p>
        </p:txBody>
      </p:sp>
      <p:pic>
        <p:nvPicPr>
          <p:cNvPr id="9" name="Picture 8">
            <a:extLst>
              <a:ext uri="{FF2B5EF4-FFF2-40B4-BE49-F238E27FC236}">
                <a16:creationId xmlns:a16="http://schemas.microsoft.com/office/drawing/2014/main" id="{A1BD224D-A956-4D00-8221-BB53CBEB8E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872" y="1556648"/>
            <a:ext cx="4406174" cy="2946297"/>
          </a:xfrm>
          <a:prstGeom prst="rect">
            <a:avLst/>
          </a:prstGeom>
        </p:spPr>
      </p:pic>
    </p:spTree>
    <p:extLst>
      <p:ext uri="{BB962C8B-B14F-4D97-AF65-F5344CB8AC3E}">
        <p14:creationId xmlns:p14="http://schemas.microsoft.com/office/powerpoint/2010/main" val="78885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686C06-71B9-45B9-BA83-D87C03D8D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13342" cy="6858000"/>
          </a:xfrm>
          <a:prstGeom prst="rect">
            <a:avLst/>
          </a:prstGeom>
        </p:spPr>
      </p:pic>
      <p:pic>
        <p:nvPicPr>
          <p:cNvPr id="7" name="Picture 6">
            <a:extLst>
              <a:ext uri="{FF2B5EF4-FFF2-40B4-BE49-F238E27FC236}">
                <a16:creationId xmlns:a16="http://schemas.microsoft.com/office/drawing/2014/main" id="{66C72C4F-3CFD-4FA7-9AF0-B2FE8251F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0" y="0"/>
            <a:ext cx="6065520" cy="6891120"/>
          </a:xfrm>
          <a:prstGeom prst="rect">
            <a:avLst/>
          </a:prstGeom>
        </p:spPr>
      </p:pic>
      <p:sp>
        <p:nvSpPr>
          <p:cNvPr id="11" name="Rectangle 10"/>
          <p:cNvSpPr/>
          <p:nvPr/>
        </p:nvSpPr>
        <p:spPr>
          <a:xfrm>
            <a:off x="595256" y="1201273"/>
            <a:ext cx="5531224" cy="4708981"/>
          </a:xfrm>
          <a:prstGeom prst="rect">
            <a:avLst/>
          </a:prstGeom>
        </p:spPr>
        <p:txBody>
          <a:bodyPr wrap="square">
            <a:spAutoFit/>
          </a:bodyPr>
          <a:lstStyle/>
          <a:p>
            <a:pPr algn="just"/>
            <a:r>
              <a:rPr lang="en-US" sz="2000" dirty="0">
                <a:solidFill>
                  <a:schemeClr val="bg1"/>
                </a:solidFill>
              </a:rPr>
              <a:t>Where is the grove that I might pray?</a:t>
            </a:r>
          </a:p>
          <a:p>
            <a:pPr algn="just"/>
            <a:r>
              <a:rPr lang="en-US" sz="2000" dirty="0">
                <a:solidFill>
                  <a:schemeClr val="bg1"/>
                </a:solidFill>
              </a:rPr>
              <a:t>Have I walked around it?</a:t>
            </a:r>
          </a:p>
          <a:p>
            <a:pPr algn="just"/>
            <a:r>
              <a:rPr lang="en-US" sz="2000" dirty="0">
                <a:solidFill>
                  <a:schemeClr val="bg1"/>
                </a:solidFill>
              </a:rPr>
              <a:t>I can not find it</a:t>
            </a:r>
          </a:p>
          <a:p>
            <a:pPr algn="just"/>
            <a:r>
              <a:rPr lang="en-US" sz="2000" dirty="0">
                <a:solidFill>
                  <a:schemeClr val="bg1"/>
                </a:solidFill>
              </a:rPr>
              <a:t>Where is my grove where I need to find peace?</a:t>
            </a:r>
          </a:p>
          <a:p>
            <a:pPr algn="just"/>
            <a:r>
              <a:rPr lang="en-US" sz="2000" dirty="0">
                <a:solidFill>
                  <a:schemeClr val="bg1"/>
                </a:solidFill>
              </a:rPr>
              <a:t>How long is my walk? </a:t>
            </a:r>
          </a:p>
          <a:p>
            <a:pPr algn="just"/>
            <a:r>
              <a:rPr lang="en-US" sz="2000" dirty="0">
                <a:solidFill>
                  <a:schemeClr val="bg1"/>
                </a:solidFill>
              </a:rPr>
              <a:t>How long do I anguish?</a:t>
            </a:r>
          </a:p>
          <a:p>
            <a:pPr algn="just"/>
            <a:r>
              <a:rPr lang="en-US" sz="2000" dirty="0">
                <a:solidFill>
                  <a:schemeClr val="bg1"/>
                </a:solidFill>
              </a:rPr>
              <a:t>Can’t the adversary just release me?</a:t>
            </a:r>
          </a:p>
          <a:p>
            <a:pPr algn="just"/>
            <a:r>
              <a:rPr lang="en-US" sz="2000" dirty="0">
                <a:solidFill>
                  <a:schemeClr val="bg1"/>
                </a:solidFill>
              </a:rPr>
              <a:t>Doesn't he know that I don’t desire his words?</a:t>
            </a:r>
          </a:p>
          <a:p>
            <a:pPr algn="just"/>
            <a:r>
              <a:rPr lang="en-US" sz="2000" dirty="0">
                <a:solidFill>
                  <a:schemeClr val="bg1"/>
                </a:solidFill>
              </a:rPr>
              <a:t>Doesn’t he know he can’t have me?</a:t>
            </a:r>
          </a:p>
          <a:p>
            <a:pPr algn="just"/>
            <a:r>
              <a:rPr lang="en-US" sz="2000" dirty="0">
                <a:solidFill>
                  <a:schemeClr val="bg1"/>
                </a:solidFill>
              </a:rPr>
              <a:t>He knows me well, but my God knows me better.</a:t>
            </a:r>
          </a:p>
          <a:p>
            <a:pPr algn="just"/>
            <a:r>
              <a:rPr lang="en-US" sz="2000" dirty="0">
                <a:solidFill>
                  <a:schemeClr val="bg1"/>
                </a:solidFill>
              </a:rPr>
              <a:t>So where is my grove that I might pray</a:t>
            </a:r>
          </a:p>
          <a:p>
            <a:pPr algn="just"/>
            <a:r>
              <a:rPr lang="en-US" sz="2000" dirty="0">
                <a:solidFill>
                  <a:schemeClr val="bg1"/>
                </a:solidFill>
              </a:rPr>
              <a:t>That I might have the peace and love with me</a:t>
            </a:r>
          </a:p>
          <a:p>
            <a:pPr algn="just"/>
            <a:r>
              <a:rPr lang="en-US" sz="2000" dirty="0">
                <a:solidFill>
                  <a:schemeClr val="bg1"/>
                </a:solidFill>
              </a:rPr>
              <a:t>That I might feel of His love</a:t>
            </a:r>
          </a:p>
          <a:p>
            <a:pPr algn="just"/>
            <a:r>
              <a:rPr lang="en-US" sz="2000" dirty="0">
                <a:solidFill>
                  <a:schemeClr val="bg1"/>
                </a:solidFill>
              </a:rPr>
              <a:t>That I might be released from this bondage in my mind</a:t>
            </a:r>
          </a:p>
        </p:txBody>
      </p:sp>
      <p:sp>
        <p:nvSpPr>
          <p:cNvPr id="9" name="TextBox 8"/>
          <p:cNvSpPr txBox="1"/>
          <p:nvPr/>
        </p:nvSpPr>
        <p:spPr>
          <a:xfrm>
            <a:off x="6413342" y="1246633"/>
            <a:ext cx="5649567" cy="4708981"/>
          </a:xfrm>
          <a:prstGeom prst="rect">
            <a:avLst/>
          </a:prstGeom>
          <a:noFill/>
        </p:spPr>
        <p:txBody>
          <a:bodyPr wrap="square" rtlCol="0">
            <a:spAutoFit/>
          </a:bodyPr>
          <a:lstStyle/>
          <a:p>
            <a:r>
              <a:rPr lang="en-US" sz="2000" dirty="0"/>
              <a:t>I have found that grove that I might pray</a:t>
            </a:r>
          </a:p>
          <a:p>
            <a:r>
              <a:rPr lang="en-US" sz="2000" dirty="0"/>
              <a:t>I have walked around it and through it and found it</a:t>
            </a:r>
          </a:p>
          <a:p>
            <a:r>
              <a:rPr lang="en-US" sz="2000" dirty="0"/>
              <a:t>I have found that grove and I have found peace</a:t>
            </a:r>
          </a:p>
          <a:p>
            <a:r>
              <a:rPr lang="en-US" sz="2000" dirty="0"/>
              <a:t>My walk is still but a short way off</a:t>
            </a:r>
          </a:p>
          <a:p>
            <a:r>
              <a:rPr lang="en-US" sz="2000" dirty="0"/>
              <a:t>I anguish only a little now</a:t>
            </a:r>
          </a:p>
          <a:p>
            <a:r>
              <a:rPr lang="en-US" sz="2000" dirty="0"/>
              <a:t>The adversary is not easily part of me</a:t>
            </a:r>
          </a:p>
          <a:p>
            <a:r>
              <a:rPr lang="en-US" sz="2000" dirty="0"/>
              <a:t>He still knows me well, but he can’t have me</a:t>
            </a:r>
          </a:p>
          <a:p>
            <a:r>
              <a:rPr lang="en-US" sz="2000" dirty="0"/>
              <a:t>My Savior knows me better and He has reached out for me</a:t>
            </a:r>
          </a:p>
          <a:p>
            <a:r>
              <a:rPr lang="en-US" sz="2000" dirty="0"/>
              <a:t>I know Him now and what He has done for me</a:t>
            </a:r>
          </a:p>
          <a:p>
            <a:r>
              <a:rPr lang="en-US" sz="2000" dirty="0"/>
              <a:t>I have found that grove and wish to stay and feel of presence and His love</a:t>
            </a:r>
          </a:p>
          <a:p>
            <a:r>
              <a:rPr lang="en-US" sz="2000" dirty="0"/>
              <a:t>My mind will be forever free from sorrow</a:t>
            </a:r>
          </a:p>
          <a:p>
            <a:r>
              <a:rPr lang="en-US" sz="2000" dirty="0"/>
              <a:t>—anonymous</a:t>
            </a:r>
          </a:p>
          <a:p>
            <a:endParaRPr lang="en-US" sz="2000" dirty="0"/>
          </a:p>
        </p:txBody>
      </p:sp>
      <p:sp>
        <p:nvSpPr>
          <p:cNvPr id="14" name="TextBox 13"/>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Footlight MT Light" pitchFamily="18" charset="0"/>
              </a:rPr>
              <a:t>How do you know when </a:t>
            </a:r>
            <a:r>
              <a:rPr lang="en-US" sz="3200" dirty="0">
                <a:latin typeface="Footlight MT Light" pitchFamily="18" charset="0"/>
              </a:rPr>
              <a:t>you have been forgiven?</a:t>
            </a:r>
          </a:p>
        </p:txBody>
      </p:sp>
    </p:spTree>
    <p:extLst>
      <p:ext uri="{BB962C8B-B14F-4D97-AF65-F5344CB8AC3E}">
        <p14:creationId xmlns:p14="http://schemas.microsoft.com/office/powerpoint/2010/main" val="412784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20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2000"/>
                                        <p:tgtEl>
                                          <p:spTgt spid="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2000"/>
                                        <p:tgtEl>
                                          <p:spTgt spid="1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2000"/>
                                        <p:tgtEl>
                                          <p:spTgt spid="1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2000"/>
                                        <p:tgtEl>
                                          <p:spTgt spid="1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fade">
                                      <p:cBhvr>
                                        <p:cTn id="25" dur="2000"/>
                                        <p:tgtEl>
                                          <p:spTgt spid="11">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fade">
                                      <p:cBhvr>
                                        <p:cTn id="28" dur="2000"/>
                                        <p:tgtEl>
                                          <p:spTgt spid="11">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Effect transition="in" filter="fade">
                                      <p:cBhvr>
                                        <p:cTn id="31" dur="2000"/>
                                        <p:tgtEl>
                                          <p:spTgt spid="11">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xEl>
                                              <p:pRg st="9" end="9"/>
                                            </p:txEl>
                                          </p:spTgt>
                                        </p:tgtEl>
                                        <p:attrNameLst>
                                          <p:attrName>style.visibility</p:attrName>
                                        </p:attrNameLst>
                                      </p:cBhvr>
                                      <p:to>
                                        <p:strVal val="visible"/>
                                      </p:to>
                                    </p:set>
                                    <p:animEffect transition="in" filter="fade">
                                      <p:cBhvr>
                                        <p:cTn id="34" dur="2000"/>
                                        <p:tgtEl>
                                          <p:spTgt spid="11">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Effect transition="in" filter="fade">
                                      <p:cBhvr>
                                        <p:cTn id="37" dur="2000"/>
                                        <p:tgtEl>
                                          <p:spTgt spid="11">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xEl>
                                              <p:pRg st="11" end="11"/>
                                            </p:txEl>
                                          </p:spTgt>
                                        </p:tgtEl>
                                        <p:attrNameLst>
                                          <p:attrName>style.visibility</p:attrName>
                                        </p:attrNameLst>
                                      </p:cBhvr>
                                      <p:to>
                                        <p:strVal val="visible"/>
                                      </p:to>
                                    </p:set>
                                    <p:animEffect transition="in" filter="fade">
                                      <p:cBhvr>
                                        <p:cTn id="40" dur="2000"/>
                                        <p:tgtEl>
                                          <p:spTgt spid="11">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xEl>
                                              <p:pRg st="12" end="12"/>
                                            </p:txEl>
                                          </p:spTgt>
                                        </p:tgtEl>
                                        <p:attrNameLst>
                                          <p:attrName>style.visibility</p:attrName>
                                        </p:attrNameLst>
                                      </p:cBhvr>
                                      <p:to>
                                        <p:strVal val="visible"/>
                                      </p:to>
                                    </p:set>
                                    <p:animEffect transition="in" filter="fade">
                                      <p:cBhvr>
                                        <p:cTn id="43" dur="2000"/>
                                        <p:tgtEl>
                                          <p:spTgt spid="11">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1">
                                            <p:txEl>
                                              <p:pRg st="13" end="13"/>
                                            </p:txEl>
                                          </p:spTgt>
                                        </p:tgtEl>
                                        <p:attrNameLst>
                                          <p:attrName>style.visibility</p:attrName>
                                        </p:attrNameLst>
                                      </p:cBhvr>
                                      <p:to>
                                        <p:strVal val="visible"/>
                                      </p:to>
                                    </p:set>
                                    <p:animEffect transition="in" filter="fade">
                                      <p:cBhvr>
                                        <p:cTn id="46" dur="2000"/>
                                        <p:tgtEl>
                                          <p:spTgt spid="11">
                                            <p:txEl>
                                              <p:pRg st="13"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1000"/>
                                        <p:tgtEl>
                                          <p:spTgt spid="11">
                                            <p:txEl>
                                              <p:pRg st="0" end="0"/>
                                            </p:txEl>
                                          </p:spTgt>
                                        </p:tgtEl>
                                      </p:cBhvr>
                                    </p:animEffect>
                                    <p:set>
                                      <p:cBhvr>
                                        <p:cTn id="51" dur="1" fill="hold">
                                          <p:stCondLst>
                                            <p:cond delay="999"/>
                                          </p:stCondLst>
                                        </p:cTn>
                                        <p:tgtEl>
                                          <p:spTgt spid="11">
                                            <p:txEl>
                                              <p:pRg st="0" end="0"/>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1000"/>
                                        <p:tgtEl>
                                          <p:spTgt spid="11">
                                            <p:txEl>
                                              <p:pRg st="1" end="1"/>
                                            </p:txEl>
                                          </p:spTgt>
                                        </p:tgtEl>
                                      </p:cBhvr>
                                    </p:animEffect>
                                    <p:set>
                                      <p:cBhvr>
                                        <p:cTn id="54" dur="1" fill="hold">
                                          <p:stCondLst>
                                            <p:cond delay="999"/>
                                          </p:stCondLst>
                                        </p:cTn>
                                        <p:tgtEl>
                                          <p:spTgt spid="11">
                                            <p:txEl>
                                              <p:pRg st="1" end="1"/>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1000"/>
                                        <p:tgtEl>
                                          <p:spTgt spid="11">
                                            <p:txEl>
                                              <p:pRg st="2" end="2"/>
                                            </p:txEl>
                                          </p:spTgt>
                                        </p:tgtEl>
                                      </p:cBhvr>
                                    </p:animEffect>
                                    <p:set>
                                      <p:cBhvr>
                                        <p:cTn id="57" dur="1" fill="hold">
                                          <p:stCondLst>
                                            <p:cond delay="999"/>
                                          </p:stCondLst>
                                        </p:cTn>
                                        <p:tgtEl>
                                          <p:spTgt spid="11">
                                            <p:txEl>
                                              <p:pRg st="2" end="2"/>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1000"/>
                                        <p:tgtEl>
                                          <p:spTgt spid="11">
                                            <p:txEl>
                                              <p:pRg st="3" end="3"/>
                                            </p:txEl>
                                          </p:spTgt>
                                        </p:tgtEl>
                                      </p:cBhvr>
                                    </p:animEffect>
                                    <p:set>
                                      <p:cBhvr>
                                        <p:cTn id="60" dur="1" fill="hold">
                                          <p:stCondLst>
                                            <p:cond delay="999"/>
                                          </p:stCondLst>
                                        </p:cTn>
                                        <p:tgtEl>
                                          <p:spTgt spid="11">
                                            <p:txEl>
                                              <p:pRg st="3" end="3"/>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1000"/>
                                        <p:tgtEl>
                                          <p:spTgt spid="11">
                                            <p:txEl>
                                              <p:pRg st="4" end="4"/>
                                            </p:txEl>
                                          </p:spTgt>
                                        </p:tgtEl>
                                      </p:cBhvr>
                                    </p:animEffect>
                                    <p:set>
                                      <p:cBhvr>
                                        <p:cTn id="63" dur="1" fill="hold">
                                          <p:stCondLst>
                                            <p:cond delay="999"/>
                                          </p:stCondLst>
                                        </p:cTn>
                                        <p:tgtEl>
                                          <p:spTgt spid="11">
                                            <p:txEl>
                                              <p:pRg st="4" end="4"/>
                                            </p:txEl>
                                          </p:spTgt>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1000"/>
                                        <p:tgtEl>
                                          <p:spTgt spid="11">
                                            <p:txEl>
                                              <p:pRg st="5" end="5"/>
                                            </p:txEl>
                                          </p:spTgt>
                                        </p:tgtEl>
                                      </p:cBhvr>
                                    </p:animEffect>
                                    <p:set>
                                      <p:cBhvr>
                                        <p:cTn id="66" dur="1" fill="hold">
                                          <p:stCondLst>
                                            <p:cond delay="999"/>
                                          </p:stCondLst>
                                        </p:cTn>
                                        <p:tgtEl>
                                          <p:spTgt spid="11">
                                            <p:txEl>
                                              <p:pRg st="5" end="5"/>
                                            </p:txEl>
                                          </p:spTgt>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1000"/>
                                        <p:tgtEl>
                                          <p:spTgt spid="11">
                                            <p:txEl>
                                              <p:pRg st="6" end="6"/>
                                            </p:txEl>
                                          </p:spTgt>
                                        </p:tgtEl>
                                      </p:cBhvr>
                                    </p:animEffect>
                                    <p:set>
                                      <p:cBhvr>
                                        <p:cTn id="69" dur="1" fill="hold">
                                          <p:stCondLst>
                                            <p:cond delay="999"/>
                                          </p:stCondLst>
                                        </p:cTn>
                                        <p:tgtEl>
                                          <p:spTgt spid="11">
                                            <p:txEl>
                                              <p:pRg st="6" end="6"/>
                                            </p:txEl>
                                          </p:spTgt>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1000"/>
                                        <p:tgtEl>
                                          <p:spTgt spid="11">
                                            <p:txEl>
                                              <p:pRg st="7" end="7"/>
                                            </p:txEl>
                                          </p:spTgt>
                                        </p:tgtEl>
                                      </p:cBhvr>
                                    </p:animEffect>
                                    <p:set>
                                      <p:cBhvr>
                                        <p:cTn id="72" dur="1" fill="hold">
                                          <p:stCondLst>
                                            <p:cond delay="999"/>
                                          </p:stCondLst>
                                        </p:cTn>
                                        <p:tgtEl>
                                          <p:spTgt spid="11">
                                            <p:txEl>
                                              <p:pRg st="7" end="7"/>
                                            </p:txEl>
                                          </p:spTgt>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1000"/>
                                        <p:tgtEl>
                                          <p:spTgt spid="11">
                                            <p:txEl>
                                              <p:pRg st="8" end="8"/>
                                            </p:txEl>
                                          </p:spTgt>
                                        </p:tgtEl>
                                      </p:cBhvr>
                                    </p:animEffect>
                                    <p:set>
                                      <p:cBhvr>
                                        <p:cTn id="75" dur="1" fill="hold">
                                          <p:stCondLst>
                                            <p:cond delay="999"/>
                                          </p:stCondLst>
                                        </p:cTn>
                                        <p:tgtEl>
                                          <p:spTgt spid="11">
                                            <p:txEl>
                                              <p:pRg st="8" end="8"/>
                                            </p:txEl>
                                          </p:spTgt>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1000"/>
                                        <p:tgtEl>
                                          <p:spTgt spid="11">
                                            <p:txEl>
                                              <p:pRg st="9" end="9"/>
                                            </p:txEl>
                                          </p:spTgt>
                                        </p:tgtEl>
                                      </p:cBhvr>
                                    </p:animEffect>
                                    <p:set>
                                      <p:cBhvr>
                                        <p:cTn id="78" dur="1" fill="hold">
                                          <p:stCondLst>
                                            <p:cond delay="999"/>
                                          </p:stCondLst>
                                        </p:cTn>
                                        <p:tgtEl>
                                          <p:spTgt spid="11">
                                            <p:txEl>
                                              <p:pRg st="9" end="9"/>
                                            </p:txEl>
                                          </p:spTgt>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1000"/>
                                        <p:tgtEl>
                                          <p:spTgt spid="11">
                                            <p:txEl>
                                              <p:pRg st="10" end="10"/>
                                            </p:txEl>
                                          </p:spTgt>
                                        </p:tgtEl>
                                      </p:cBhvr>
                                    </p:animEffect>
                                    <p:set>
                                      <p:cBhvr>
                                        <p:cTn id="81" dur="1" fill="hold">
                                          <p:stCondLst>
                                            <p:cond delay="999"/>
                                          </p:stCondLst>
                                        </p:cTn>
                                        <p:tgtEl>
                                          <p:spTgt spid="11">
                                            <p:txEl>
                                              <p:pRg st="10" end="10"/>
                                            </p:txEl>
                                          </p:spTgt>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1000"/>
                                        <p:tgtEl>
                                          <p:spTgt spid="11">
                                            <p:txEl>
                                              <p:pRg st="11" end="11"/>
                                            </p:txEl>
                                          </p:spTgt>
                                        </p:tgtEl>
                                      </p:cBhvr>
                                    </p:animEffect>
                                    <p:set>
                                      <p:cBhvr>
                                        <p:cTn id="84" dur="1" fill="hold">
                                          <p:stCondLst>
                                            <p:cond delay="999"/>
                                          </p:stCondLst>
                                        </p:cTn>
                                        <p:tgtEl>
                                          <p:spTgt spid="11">
                                            <p:txEl>
                                              <p:pRg st="11" end="11"/>
                                            </p:txEl>
                                          </p:spTgt>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1000"/>
                                        <p:tgtEl>
                                          <p:spTgt spid="11">
                                            <p:txEl>
                                              <p:pRg st="12" end="12"/>
                                            </p:txEl>
                                          </p:spTgt>
                                        </p:tgtEl>
                                      </p:cBhvr>
                                    </p:animEffect>
                                    <p:set>
                                      <p:cBhvr>
                                        <p:cTn id="87" dur="1" fill="hold">
                                          <p:stCondLst>
                                            <p:cond delay="999"/>
                                          </p:stCondLst>
                                        </p:cTn>
                                        <p:tgtEl>
                                          <p:spTgt spid="11">
                                            <p:txEl>
                                              <p:pRg st="12" end="12"/>
                                            </p:txEl>
                                          </p:spTgt>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1000"/>
                                        <p:tgtEl>
                                          <p:spTgt spid="11">
                                            <p:txEl>
                                              <p:pRg st="13" end="13"/>
                                            </p:txEl>
                                          </p:spTgt>
                                        </p:tgtEl>
                                      </p:cBhvr>
                                    </p:animEffect>
                                    <p:set>
                                      <p:cBhvr>
                                        <p:cTn id="90" dur="1" fill="hold">
                                          <p:stCondLst>
                                            <p:cond delay="999"/>
                                          </p:stCondLst>
                                        </p:cTn>
                                        <p:tgtEl>
                                          <p:spTgt spid="11">
                                            <p:txEl>
                                              <p:pRg st="13" end="13"/>
                                            </p:txEl>
                                          </p:spTgt>
                                        </p:tgtEl>
                                        <p:attrNameLst>
                                          <p:attrName>style.visibility</p:attrName>
                                        </p:attrNameLst>
                                      </p:cBhvr>
                                      <p:to>
                                        <p:strVal val="hidden"/>
                                      </p:to>
                                    </p:set>
                                  </p:childTnLst>
                                </p:cTn>
                              </p:par>
                              <p:par>
                                <p:cTn id="91" presetID="10" presetClass="entr" presetSubtype="0"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1C12FB-7EC5-2BCC-7116-7E08ACD60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0"/>
            <a:ext cx="12192000" cy="6891120"/>
          </a:xfrm>
          <a:prstGeom prst="rect">
            <a:avLst/>
          </a:prstGeom>
        </p:spPr>
      </p:pic>
      <p:sp>
        <p:nvSpPr>
          <p:cNvPr id="3" name="TextBox 2">
            <a:extLst>
              <a:ext uri="{FF2B5EF4-FFF2-40B4-BE49-F238E27FC236}">
                <a16:creationId xmlns:a16="http://schemas.microsoft.com/office/drawing/2014/main" id="{A10F7CC7-C0E7-436A-11C1-491BC73F8111}"/>
              </a:ext>
            </a:extLst>
          </p:cNvPr>
          <p:cNvSpPr txBox="1"/>
          <p:nvPr/>
        </p:nvSpPr>
        <p:spPr>
          <a:xfrm>
            <a:off x="475807" y="335845"/>
            <a:ext cx="6097772" cy="6186309"/>
          </a:xfrm>
          <a:prstGeom prst="rect">
            <a:avLst/>
          </a:prstGeom>
          <a:noFill/>
        </p:spPr>
        <p:txBody>
          <a:bodyPr wrap="square">
            <a:spAutoFit/>
          </a:bodyPr>
          <a:lstStyle/>
          <a:p>
            <a:pPr algn="l" fontAlgn="base"/>
            <a:r>
              <a:rPr lang="en-US" b="0" i="0" dirty="0">
                <a:solidFill>
                  <a:srgbClr val="212225"/>
                </a:solidFill>
                <a:effectLst/>
                <a:latin typeface="Abadi" panose="020B0604020104020204" pitchFamily="34" charset="0"/>
              </a:rPr>
              <a:t>As members of the Lord’s restored Church, we are blessed both by our </a:t>
            </a:r>
            <a:r>
              <a:rPr lang="en-US" b="0" i="1" dirty="0">
                <a:solidFill>
                  <a:srgbClr val="212225"/>
                </a:solidFill>
                <a:effectLst/>
                <a:latin typeface="Abadi" panose="020B0604020104020204" pitchFamily="34" charset="0"/>
              </a:rPr>
              <a:t>initial cleansing from sin</a:t>
            </a:r>
            <a:r>
              <a:rPr lang="en-US" b="0" i="0" dirty="0">
                <a:solidFill>
                  <a:srgbClr val="212225"/>
                </a:solidFill>
                <a:effectLst/>
                <a:latin typeface="Abadi" panose="020B0604020104020204" pitchFamily="34" charset="0"/>
              </a:rPr>
              <a:t> associated with baptism and by the potential for an </a:t>
            </a:r>
            <a:r>
              <a:rPr lang="en-US" b="0" i="1" dirty="0">
                <a:solidFill>
                  <a:srgbClr val="212225"/>
                </a:solidFill>
                <a:effectLst/>
                <a:latin typeface="Abadi" panose="020B0604020104020204" pitchFamily="34" charset="0"/>
              </a:rPr>
              <a:t>ongoing cleansing from sin</a:t>
            </a:r>
            <a:r>
              <a:rPr lang="en-US" b="0" i="0" dirty="0">
                <a:solidFill>
                  <a:srgbClr val="212225"/>
                </a:solidFill>
                <a:effectLst/>
                <a:latin typeface="Abadi" panose="020B0604020104020204" pitchFamily="34" charset="0"/>
              </a:rPr>
              <a:t> made possible through the companionship and power of the Holy Ghost. …</a:t>
            </a:r>
          </a:p>
          <a:p>
            <a:pPr algn="l" fontAlgn="base"/>
            <a:endParaRPr lang="en-US" b="0" i="0" dirty="0">
              <a:solidFill>
                <a:srgbClr val="212225"/>
              </a:solidFill>
              <a:effectLst/>
              <a:latin typeface="Abadi" panose="020B0604020104020204" pitchFamily="34" charset="0"/>
            </a:endParaRPr>
          </a:p>
          <a:p>
            <a:pPr algn="l" fontAlgn="base"/>
            <a:r>
              <a:rPr lang="en-US" b="0" i="0" dirty="0">
                <a:solidFill>
                  <a:srgbClr val="212225"/>
                </a:solidFill>
                <a:effectLst/>
                <a:latin typeface="Abadi" panose="020B0604020104020204" pitchFamily="34" charset="0"/>
              </a:rPr>
              <a:t>Sometimes Latter-day Saints express the wish that they could be baptized again—and thereby become as clean and worthy as the day on which they received their first saving gospel ordinance. </a:t>
            </a:r>
          </a:p>
          <a:p>
            <a:pPr algn="l" fontAlgn="base"/>
            <a:endParaRPr lang="en-US" dirty="0">
              <a:solidFill>
                <a:srgbClr val="212225"/>
              </a:solidFill>
              <a:latin typeface="Abadi" panose="020B0604020104020204" pitchFamily="34" charset="0"/>
            </a:endParaRPr>
          </a:p>
          <a:p>
            <a:pPr algn="l" fontAlgn="base"/>
            <a:r>
              <a:rPr lang="en-US" b="0" i="0" dirty="0">
                <a:solidFill>
                  <a:srgbClr val="212225"/>
                </a:solidFill>
                <a:effectLst/>
                <a:latin typeface="Abadi" panose="020B0604020104020204" pitchFamily="34" charset="0"/>
              </a:rPr>
              <a:t>May I respectfully suggest that our Heavenly Father and His Beloved Son do not intend for us to experience such a feeling of spiritual renewal, refreshment, and restoration just once in our lives. </a:t>
            </a:r>
          </a:p>
          <a:p>
            <a:pPr algn="l" fontAlgn="base"/>
            <a:endParaRPr lang="en-US" dirty="0">
              <a:solidFill>
                <a:srgbClr val="212225"/>
              </a:solidFill>
              <a:latin typeface="Abadi" panose="020B0604020104020204" pitchFamily="34" charset="0"/>
            </a:endParaRPr>
          </a:p>
          <a:p>
            <a:pPr algn="l" fontAlgn="base"/>
            <a:r>
              <a:rPr lang="en-US" b="0" i="0" dirty="0">
                <a:solidFill>
                  <a:srgbClr val="212225"/>
                </a:solidFill>
                <a:effectLst/>
                <a:latin typeface="Abadi" panose="020B0604020104020204" pitchFamily="34" charset="0"/>
              </a:rPr>
              <a:t>The blessings of obtaining and always retaining a remission of our sins through gospel ordinances help us understand that baptism is a point of departure in our mortal spiritual journey; it is not a destination we should yearn to revisit over and over again. </a:t>
            </a:r>
          </a:p>
          <a:p>
            <a:pPr algn="l" fontAlgn="base"/>
            <a:r>
              <a:rPr lang="en-US" b="0" i="0" dirty="0">
                <a:solidFill>
                  <a:srgbClr val="212225"/>
                </a:solidFill>
                <a:effectLst/>
                <a:latin typeface="Abadi" panose="020B0604020104020204" pitchFamily="34" charset="0"/>
              </a:rPr>
              <a:t>David A. Bednar</a:t>
            </a:r>
          </a:p>
        </p:txBody>
      </p:sp>
      <p:pic>
        <p:nvPicPr>
          <p:cNvPr id="5" name="Picture 4" descr="A person in a suit and tie&#10;&#10;Description automatically generated">
            <a:extLst>
              <a:ext uri="{FF2B5EF4-FFF2-40B4-BE49-F238E27FC236}">
                <a16:creationId xmlns:a16="http://schemas.microsoft.com/office/drawing/2014/main" id="{8020F36F-60E8-E17A-A4E4-730A2CDBC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021" y="1747766"/>
            <a:ext cx="2674089" cy="3362468"/>
          </a:xfrm>
          <a:prstGeom prst="rect">
            <a:avLst/>
          </a:prstGeom>
        </p:spPr>
      </p:pic>
    </p:spTree>
    <p:extLst>
      <p:ext uri="{BB962C8B-B14F-4D97-AF65-F5344CB8AC3E}">
        <p14:creationId xmlns:p14="http://schemas.microsoft.com/office/powerpoint/2010/main" val="212160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7073</Words>
  <Application>Microsoft Office PowerPoint</Application>
  <PresentationFormat>Widescreen</PresentationFormat>
  <Paragraphs>600</Paragraphs>
  <Slides>52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Comic Sans MS</vt:lpstr>
      <vt:lpstr>Open Sans</vt:lpstr>
      <vt:lpstr>Arial</vt:lpstr>
      <vt:lpstr>Vijaya</vt:lpstr>
      <vt:lpstr>Calibri Light</vt:lpstr>
      <vt:lpstr>Abadi</vt:lpstr>
      <vt:lpstr>Californian FB</vt:lpstr>
      <vt:lpstr>Calibri</vt:lpstr>
      <vt:lpstr>Footlight MT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Blau</dc:creator>
  <cp:lastModifiedBy>Brad Blau</cp:lastModifiedBy>
  <cp:revision>5</cp:revision>
  <dcterms:created xsi:type="dcterms:W3CDTF">2023-10-21T15:20:34Z</dcterms:created>
  <dcterms:modified xsi:type="dcterms:W3CDTF">2024-01-13T16:05:12Z</dcterms:modified>
</cp:coreProperties>
</file>