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57" r:id="rId3"/>
    <p:sldId id="282"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5" r:id="rId20"/>
    <p:sldId id="280" r:id="rId21"/>
    <p:sldId id="283" r:id="rId22"/>
    <p:sldId id="277" r:id="rId23"/>
    <p:sldId id="275" r:id="rId24"/>
    <p:sldId id="276" r:id="rId25"/>
    <p:sldId id="278" r:id="rId26"/>
    <p:sldId id="279" r:id="rId27"/>
    <p:sldId id="258" r:id="rId28"/>
    <p:sldId id="260" r:id="rId29"/>
    <p:sldId id="284" r:id="rId30"/>
  </p:sldIdLst>
  <p:sldSz cx="12192000" cy="6858000"/>
  <p:notesSz cx="6858000" cy="9144000"/>
  <p:embeddedFontLst>
    <p:embeddedFont>
      <p:font typeface="Abadi" panose="020B0604020104020204" pitchFamily="34" charset="0"/>
      <p:regular r:id="rId31"/>
    </p:embeddedFont>
    <p:embeddedFont>
      <p:font typeface="Aharoni" panose="02010803020104030203" pitchFamily="2" charset="-79"/>
      <p:bold r:id="rId32"/>
    </p:embeddedFont>
    <p:embeddedFont>
      <p:font typeface="Georgia" panose="02040502050405020303" pitchFamily="18"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111" d="100"/>
          <a:sy n="111" d="100"/>
        </p:scale>
        <p:origin x="4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2020E-C7CB-4D96-9269-4C64211CB6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199900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70149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9924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2020E-C7CB-4D96-9269-4C64211CB6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2761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2020E-C7CB-4D96-9269-4C64211CB62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7981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2020E-C7CB-4D96-9269-4C64211CB6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52630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2020E-C7CB-4D96-9269-4C64211CB62E}"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2240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2020E-C7CB-4D96-9269-4C64211CB62E}"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237816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2020E-C7CB-4D96-9269-4C64211CB62E}"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13078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020E-C7CB-4D96-9269-4C64211CB6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314259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2020E-C7CB-4D96-9269-4C64211CB62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182B-BAAA-46C6-BB32-C045F801D513}" type="slidenum">
              <a:rPr lang="en-US" smtClean="0"/>
              <a:t>‹#›</a:t>
            </a:fld>
            <a:endParaRPr lang="en-US"/>
          </a:p>
        </p:txBody>
      </p:sp>
    </p:spTree>
    <p:extLst>
      <p:ext uri="{BB962C8B-B14F-4D97-AF65-F5344CB8AC3E}">
        <p14:creationId xmlns:p14="http://schemas.microsoft.com/office/powerpoint/2010/main" val="423045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2020E-C7CB-4D96-9269-4C64211CB62E}"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3182B-BAAA-46C6-BB32-C045F801D513}" type="slidenum">
              <a:rPr lang="en-US" smtClean="0"/>
              <a:t>‹#›</a:t>
            </a:fld>
            <a:endParaRPr lang="en-US"/>
          </a:p>
        </p:txBody>
      </p:sp>
    </p:spTree>
    <p:extLst>
      <p:ext uri="{BB962C8B-B14F-4D97-AF65-F5344CB8AC3E}">
        <p14:creationId xmlns:p14="http://schemas.microsoft.com/office/powerpoint/2010/main" val="270431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FC023-F96A-EBAB-72DA-86B6DAF1F82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8539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E30E52-2CA6-4403-889C-1587F3E2B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My Strange Act</a:t>
            </a:r>
          </a:p>
        </p:txBody>
      </p:sp>
      <p:sp>
        <p:nvSpPr>
          <p:cNvPr id="12" name="TextBox 11"/>
          <p:cNvSpPr txBox="1"/>
          <p:nvPr/>
        </p:nvSpPr>
        <p:spPr>
          <a:xfrm>
            <a:off x="155575" y="6426076"/>
            <a:ext cx="3975645" cy="338554"/>
          </a:xfrm>
          <a:prstGeom prst="rect">
            <a:avLst/>
          </a:prstGeom>
          <a:noFill/>
        </p:spPr>
        <p:txBody>
          <a:bodyPr wrap="square" rtlCol="0">
            <a:spAutoFit/>
          </a:bodyPr>
          <a:lstStyle/>
          <a:p>
            <a:r>
              <a:rPr lang="en-US" sz="1600" dirty="0">
                <a:solidFill>
                  <a:schemeClr val="bg1"/>
                </a:solidFill>
              </a:rPr>
              <a:t>D&amp;C 95:4 </a:t>
            </a:r>
            <a:r>
              <a:rPr lang="en-US" sz="1200" dirty="0">
                <a:solidFill>
                  <a:schemeClr val="bg1"/>
                </a:solidFill>
              </a:rPr>
              <a:t>Neal A. Maxwell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4247317"/>
          </a:xfrm>
          <a:prstGeom prst="rect">
            <a:avLst/>
          </a:prstGeom>
        </p:spPr>
        <p:txBody>
          <a:bodyPr wrap="square">
            <a:spAutoFit/>
          </a:bodyPr>
          <a:lstStyle/>
          <a:p>
            <a:r>
              <a:rPr lang="en-US" dirty="0">
                <a:solidFill>
                  <a:schemeClr val="bg1"/>
                </a:solidFill>
              </a:rPr>
              <a:t>“A fresh view is not always welcomed … ; it can be jarring to those who are intensely set in their ways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Even the remarkable Enoch was not welcomed by many of his contemporaries. Of him and his labors it was said anciently,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Fresh and striking truths were necessary so that mortals could ‘hear and know that which they have never considered’ </a:t>
            </a:r>
          </a:p>
        </p:txBody>
      </p:sp>
      <p:sp>
        <p:nvSpPr>
          <p:cNvPr id="3" name="Rectangle 2"/>
          <p:cNvSpPr/>
          <p:nvPr/>
        </p:nvSpPr>
        <p:spPr>
          <a:xfrm>
            <a:off x="5374340" y="1138728"/>
            <a:ext cx="6096000" cy="1477328"/>
          </a:xfrm>
          <a:prstGeom prst="rect">
            <a:avLst/>
          </a:prstGeom>
        </p:spPr>
        <p:txBody>
          <a:bodyPr>
            <a:spAutoFit/>
          </a:bodyPr>
          <a:lstStyle/>
          <a:p>
            <a:r>
              <a:rPr lang="en-US" i="1" dirty="0">
                <a:solidFill>
                  <a:srgbClr val="FFFF00"/>
                </a:solidFill>
                <a:latin typeface="Georgia" panose="02040502050405020303" pitchFamily="18" charset="0"/>
              </a:rPr>
              <a:t>For the </a:t>
            </a:r>
            <a:r>
              <a:rPr lang="en-US" i="1" cap="small" dirty="0">
                <a:solidFill>
                  <a:srgbClr val="FFFF00"/>
                </a:solidFill>
                <a:latin typeface="Georgia" panose="02040502050405020303" pitchFamily="18" charset="0"/>
              </a:rPr>
              <a:t>Lord</a:t>
            </a:r>
            <a:r>
              <a:rPr lang="en-US" i="1" dirty="0">
                <a:solidFill>
                  <a:srgbClr val="FFFF00"/>
                </a:solidFill>
                <a:latin typeface="Georgia" panose="02040502050405020303" pitchFamily="18" charset="0"/>
              </a:rPr>
              <a:t> shall rise up as in mount </a:t>
            </a:r>
            <a:r>
              <a:rPr lang="en-US" i="1" dirty="0" err="1">
                <a:solidFill>
                  <a:srgbClr val="FFFF00"/>
                </a:solidFill>
                <a:latin typeface="Georgia" panose="02040502050405020303" pitchFamily="18" charset="0"/>
              </a:rPr>
              <a:t>Perazim</a:t>
            </a:r>
            <a:r>
              <a:rPr lang="en-US" i="1" dirty="0">
                <a:solidFill>
                  <a:srgbClr val="FFFF00"/>
                </a:solidFill>
                <a:latin typeface="Georgia" panose="02040502050405020303" pitchFamily="18" charset="0"/>
              </a:rPr>
              <a:t>, he shall be wroth as in the valley of Gibeon, that he may do his work, his strange work; and bring to pass his act, his strange act.</a:t>
            </a:r>
          </a:p>
          <a:p>
            <a:r>
              <a:rPr lang="en-US" i="1" dirty="0">
                <a:solidFill>
                  <a:srgbClr val="FFFF00"/>
                </a:solidFill>
                <a:latin typeface="Georgia" panose="02040502050405020303" pitchFamily="18" charset="0"/>
              </a:rPr>
              <a:t>Isaiah 28:21</a:t>
            </a:r>
            <a:endParaRPr lang="en-US" i="1" dirty="0">
              <a:solidFill>
                <a:srgbClr val="FFFF00"/>
              </a:solidFill>
            </a:endParaRPr>
          </a:p>
        </p:txBody>
      </p:sp>
      <p:sp>
        <p:nvSpPr>
          <p:cNvPr id="4" name="Rectangle 3"/>
          <p:cNvSpPr/>
          <p:nvPr/>
        </p:nvSpPr>
        <p:spPr>
          <a:xfrm>
            <a:off x="4987551" y="2982702"/>
            <a:ext cx="6096000" cy="1754326"/>
          </a:xfrm>
          <a:prstGeom prst="rect">
            <a:avLst/>
          </a:prstGeom>
        </p:spPr>
        <p:txBody>
          <a:bodyPr>
            <a:spAutoFit/>
          </a:bodyPr>
          <a:lstStyle/>
          <a:p>
            <a:r>
              <a:rPr lang="en-US" i="1" dirty="0">
                <a:solidFill>
                  <a:srgbClr val="FFFF00"/>
                </a:solidFill>
                <a:latin typeface="Georgia" panose="02040502050405020303" pitchFamily="18" charset="0"/>
              </a:rPr>
              <a:t> And they came forth to hear him, upon the high places, saying unto the tent-keepers: Tarry ye here and keep the tents, while we go yonder to behold the seer, for he </a:t>
            </a:r>
            <a:r>
              <a:rPr lang="en-US" i="1" dirty="0" err="1">
                <a:solidFill>
                  <a:srgbClr val="FFFF00"/>
                </a:solidFill>
                <a:latin typeface="Georgia" panose="02040502050405020303" pitchFamily="18" charset="0"/>
              </a:rPr>
              <a:t>prophesieth</a:t>
            </a:r>
            <a:r>
              <a:rPr lang="en-US" i="1" dirty="0">
                <a:solidFill>
                  <a:srgbClr val="FFFF00"/>
                </a:solidFill>
                <a:latin typeface="Georgia" panose="02040502050405020303" pitchFamily="18" charset="0"/>
              </a:rPr>
              <a:t>, and there is a strange thing in the land; a wild man hath come among us.</a:t>
            </a:r>
          </a:p>
          <a:p>
            <a:r>
              <a:rPr lang="en-US" i="1" dirty="0">
                <a:solidFill>
                  <a:srgbClr val="FFFF00"/>
                </a:solidFill>
                <a:latin typeface="Georgia" panose="02040502050405020303" pitchFamily="18" charset="0"/>
              </a:rPr>
              <a:t>Moses 6:38</a:t>
            </a:r>
            <a:endParaRPr lang="en-US" i="1" dirty="0">
              <a:solidFill>
                <a:srgbClr val="FFFF00"/>
              </a:solidFill>
            </a:endParaRPr>
          </a:p>
        </p:txBody>
      </p:sp>
      <p:sp>
        <p:nvSpPr>
          <p:cNvPr id="9" name="Rectangle 8"/>
          <p:cNvSpPr/>
          <p:nvPr/>
        </p:nvSpPr>
        <p:spPr>
          <a:xfrm>
            <a:off x="5723964" y="5406790"/>
            <a:ext cx="6096000" cy="923330"/>
          </a:xfrm>
          <a:prstGeom prst="rect">
            <a:avLst/>
          </a:prstGeom>
        </p:spPr>
        <p:txBody>
          <a:bodyPr>
            <a:spAutoFit/>
          </a:bodyPr>
          <a:lstStyle/>
          <a:p>
            <a:r>
              <a:rPr lang="en-US" b="1" i="1" dirty="0">
                <a:solidFill>
                  <a:srgbClr val="FFFF00"/>
                </a:solidFill>
                <a:latin typeface="Georgia" panose="02040502050405020303" pitchFamily="18" charset="0"/>
              </a:rPr>
              <a:t>That wise men and rulers may hear and know that which they have never considered;</a:t>
            </a:r>
          </a:p>
          <a:p>
            <a:r>
              <a:rPr lang="en-US" b="1" i="1" dirty="0">
                <a:solidFill>
                  <a:srgbClr val="FFFF00"/>
                </a:solidFill>
                <a:latin typeface="Georgia" panose="02040502050405020303" pitchFamily="18" charset="0"/>
              </a:rPr>
              <a:t>D&amp;C 101:94</a:t>
            </a:r>
            <a:endParaRPr lang="en-US" b="1" i="1" dirty="0">
              <a:solidFill>
                <a:srgbClr val="FFFF00"/>
              </a:solidFill>
            </a:endParaRPr>
          </a:p>
        </p:txBody>
      </p:sp>
      <p:pic>
        <p:nvPicPr>
          <p:cNvPr id="8" name="Picture 7" descr="A person in a suit and tie&#10;&#10;Description automatically generated">
            <a:extLst>
              <a:ext uri="{FF2B5EF4-FFF2-40B4-BE49-F238E27FC236}">
                <a16:creationId xmlns:a16="http://schemas.microsoft.com/office/drawing/2014/main" id="{763C5852-AC3A-F776-B27D-0BC1A3C29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624" y="5445738"/>
            <a:ext cx="979244" cy="1225521"/>
          </a:xfrm>
          <a:prstGeom prst="rect">
            <a:avLst/>
          </a:prstGeom>
        </p:spPr>
      </p:pic>
    </p:spTree>
    <p:extLst>
      <p:ext uri="{BB962C8B-B14F-4D97-AF65-F5344CB8AC3E}">
        <p14:creationId xmlns:p14="http://schemas.microsoft.com/office/powerpoint/2010/main" val="9893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
                                            <p:txEl>
                                              <p:pRg st="0" end="0"/>
                                            </p:txEl>
                                          </p:spTgt>
                                        </p:tgtEl>
                                      </p:cBhvr>
                                    </p:animEffect>
                                    <p:set>
                                      <p:cBhvr>
                                        <p:cTn id="29"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childTnLst>
                                </p:cTn>
                              </p:par>
                              <p:par>
                                <p:cTn id="42" presetID="10" presetClass="exit" presetSubtype="0" fill="hold" nodeType="withEffect">
                                  <p:stCondLst>
                                    <p:cond delay="0"/>
                                  </p:stCondLst>
                                  <p:childTnLst>
                                    <p:animEffect transition="out" filter="fade">
                                      <p:cBhvr>
                                        <p:cTn id="43" dur="500"/>
                                        <p:tgtEl>
                                          <p:spTgt spid="5">
                                            <p:txEl>
                                              <p:pRg st="4" end="4"/>
                                            </p:txEl>
                                          </p:spTgt>
                                        </p:tgtEl>
                                      </p:cBhvr>
                                    </p:animEffect>
                                    <p:set>
                                      <p:cBhvr>
                                        <p:cTn id="44" dur="1" fill="hold">
                                          <p:stCondLst>
                                            <p:cond delay="499"/>
                                          </p:stCondLst>
                                        </p:cTn>
                                        <p:tgtEl>
                                          <p:spTgt spid="5">
                                            <p:txEl>
                                              <p:pRg st="4" end="4"/>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
                                            <p:txEl>
                                              <p:pRg st="0" end="0"/>
                                            </p:txEl>
                                          </p:spTgt>
                                        </p:tgtEl>
                                      </p:cBhvr>
                                    </p:animEffect>
                                    <p:set>
                                      <p:cBhvr>
                                        <p:cTn id="47" dur="1" fill="hold">
                                          <p:stCondLst>
                                            <p:cond delay="499"/>
                                          </p:stCondLst>
                                        </p:cTn>
                                        <p:tgtEl>
                                          <p:spTgt spid="4">
                                            <p:txEl>
                                              <p:pRg st="0" end="0"/>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
                                            <p:txEl>
                                              <p:pRg st="1" end="1"/>
                                            </p:txEl>
                                          </p:spTgt>
                                        </p:tgtEl>
                                      </p:cBhvr>
                                    </p:animEffect>
                                    <p:set>
                                      <p:cBhvr>
                                        <p:cTn id="50"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fade">
                                      <p:cBhvr>
                                        <p:cTn id="55" dur="500"/>
                                        <p:tgtEl>
                                          <p:spTgt spid="9">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Effect transition="in" filter="fade">
                                      <p:cBhvr>
                                        <p:cTn id="5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9EF367-ACEF-4BAD-B060-4B70BA2DFE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Go Against the Grain</a:t>
            </a:r>
          </a:p>
        </p:txBody>
      </p:sp>
      <p:sp>
        <p:nvSpPr>
          <p:cNvPr id="12" name="TextBox 11"/>
          <p:cNvSpPr txBox="1"/>
          <p:nvPr/>
        </p:nvSpPr>
        <p:spPr>
          <a:xfrm>
            <a:off x="155575" y="6405021"/>
            <a:ext cx="5333798" cy="338554"/>
          </a:xfrm>
          <a:prstGeom prst="rect">
            <a:avLst/>
          </a:prstGeom>
          <a:noFill/>
        </p:spPr>
        <p:txBody>
          <a:bodyPr wrap="square" rtlCol="0">
            <a:spAutoFit/>
          </a:bodyPr>
          <a:lstStyle/>
          <a:p>
            <a:r>
              <a:rPr lang="en-US" sz="1600" dirty="0">
                <a:solidFill>
                  <a:schemeClr val="bg1"/>
                </a:solidFill>
              </a:rPr>
              <a:t>D&amp;C 95:4 </a:t>
            </a:r>
            <a:r>
              <a:rPr lang="en-US" sz="1200" dirty="0">
                <a:solidFill>
                  <a:schemeClr val="bg1"/>
                </a:solidFill>
              </a:rPr>
              <a:t>Neal A. Maxwell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4801314"/>
          </a:xfrm>
          <a:prstGeom prst="rect">
            <a:avLst/>
          </a:prstGeom>
        </p:spPr>
        <p:txBody>
          <a:bodyPr wrap="square">
            <a:spAutoFit/>
          </a:bodyPr>
          <a:lstStyle/>
          <a:p>
            <a:r>
              <a:rPr lang="en-US" dirty="0">
                <a:solidFill>
                  <a:schemeClr val="bg1"/>
                </a:solidFill>
              </a:rPr>
              <a:t>“Having described the Restoration as his ‘strange act,’ and ‘my strange work,’ the Lord indicated that it would go against the grain of much of society.</a:t>
            </a:r>
          </a:p>
          <a:p>
            <a:endParaRPr lang="en-US" dirty="0">
              <a:solidFill>
                <a:schemeClr val="bg1"/>
              </a:solidFill>
            </a:endParaRPr>
          </a:p>
          <a:p>
            <a:r>
              <a:rPr lang="en-US" dirty="0">
                <a:solidFill>
                  <a:schemeClr val="bg1"/>
                </a:solidFill>
              </a:rPr>
              <a:t>Yet restitution of the unfamiliar, the uncommon, the unusual, and the unique would actually aid mortals by providing fresh, divine standards and help them in discerning between righteousness and wickedness, as God ‘poured out [His] Spirit upon all flesh.’</a:t>
            </a:r>
          </a:p>
          <a:p>
            <a:endParaRPr lang="en-US" dirty="0">
              <a:solidFill>
                <a:schemeClr val="bg1"/>
              </a:solidFill>
            </a:endParaRPr>
          </a:p>
          <a:p>
            <a:r>
              <a:rPr lang="en-US" dirty="0">
                <a:solidFill>
                  <a:schemeClr val="bg1"/>
                </a:solidFill>
              </a:rPr>
              <a:t>With values otherwise shorn of true perspective, the inversions of certain of them become almost inevitable. Finally, evil can end up being called good, and good evil. </a:t>
            </a:r>
          </a:p>
        </p:txBody>
      </p:sp>
      <p:pic>
        <p:nvPicPr>
          <p:cNvPr id="4" name="Picture 3">
            <a:extLst>
              <a:ext uri="{FF2B5EF4-FFF2-40B4-BE49-F238E27FC236}">
                <a16:creationId xmlns:a16="http://schemas.microsoft.com/office/drawing/2014/main" id="{772532B3-341E-45A2-A3C1-1534CE071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104" y="1091725"/>
            <a:ext cx="4533900" cy="3022600"/>
          </a:xfrm>
          <a:prstGeom prst="rect">
            <a:avLst/>
          </a:prstGeom>
        </p:spPr>
      </p:pic>
      <p:pic>
        <p:nvPicPr>
          <p:cNvPr id="8" name="Picture 7">
            <a:extLst>
              <a:ext uri="{FF2B5EF4-FFF2-40B4-BE49-F238E27FC236}">
                <a16:creationId xmlns:a16="http://schemas.microsoft.com/office/drawing/2014/main" id="{4B70EA7D-D2C2-4788-9F7F-AF4975411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898" y="4398026"/>
            <a:ext cx="3486912" cy="2176272"/>
          </a:xfrm>
          <a:prstGeom prst="rect">
            <a:avLst/>
          </a:prstGeom>
        </p:spPr>
      </p:pic>
      <p:sp>
        <p:nvSpPr>
          <p:cNvPr id="10" name="Arrow: Down 9">
            <a:extLst>
              <a:ext uri="{FF2B5EF4-FFF2-40B4-BE49-F238E27FC236}">
                <a16:creationId xmlns:a16="http://schemas.microsoft.com/office/drawing/2014/main" id="{0595F1D3-8369-4BD0-A91A-6D6DE9D92F1A}"/>
              </a:ext>
            </a:extLst>
          </p:cNvPr>
          <p:cNvSpPr/>
          <p:nvPr/>
        </p:nvSpPr>
        <p:spPr>
          <a:xfrm>
            <a:off x="8511435" y="1864631"/>
            <a:ext cx="513567" cy="6764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4EB7E0-B12D-4679-926C-C5E20D523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Many Called—Few Chosen</a:t>
            </a:r>
          </a:p>
        </p:txBody>
      </p:sp>
      <p:sp>
        <p:nvSpPr>
          <p:cNvPr id="12" name="TextBox 11"/>
          <p:cNvSpPr txBox="1"/>
          <p:nvPr/>
        </p:nvSpPr>
        <p:spPr>
          <a:xfrm>
            <a:off x="155575" y="6340106"/>
            <a:ext cx="5333798" cy="338554"/>
          </a:xfrm>
          <a:prstGeom prst="rect">
            <a:avLst/>
          </a:prstGeom>
          <a:noFill/>
        </p:spPr>
        <p:txBody>
          <a:bodyPr wrap="square" rtlCol="0">
            <a:spAutoFit/>
          </a:bodyPr>
          <a:lstStyle/>
          <a:p>
            <a:r>
              <a:rPr lang="en-US" sz="1600" dirty="0">
                <a:solidFill>
                  <a:schemeClr val="bg1"/>
                </a:solidFill>
              </a:rPr>
              <a:t>D&amp;C 95:5-6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5489321" cy="4893647"/>
          </a:xfrm>
          <a:prstGeom prst="rect">
            <a:avLst/>
          </a:prstGeom>
        </p:spPr>
        <p:txBody>
          <a:bodyPr wrap="square">
            <a:spAutoFit/>
          </a:bodyPr>
          <a:lstStyle/>
          <a:p>
            <a:r>
              <a:rPr lang="en-US" sz="2400" dirty="0">
                <a:solidFill>
                  <a:schemeClr val="bg1"/>
                </a:solidFill>
              </a:rPr>
              <a:t>It is one thing to be called to labor in the vineyard and another to be faithful in the performance of that work.</a:t>
            </a:r>
          </a:p>
          <a:p>
            <a:endParaRPr lang="en-US" sz="2400" dirty="0">
              <a:solidFill>
                <a:schemeClr val="bg1"/>
              </a:solidFill>
            </a:endParaRPr>
          </a:p>
          <a:p>
            <a:r>
              <a:rPr lang="en-US" sz="2400" dirty="0">
                <a:solidFill>
                  <a:schemeClr val="bg1"/>
                </a:solidFill>
              </a:rPr>
              <a:t>Only those who faithfully fill their callings are chosen by the Lord for exaltation in the kingdom of God. </a:t>
            </a:r>
          </a:p>
          <a:p>
            <a:endParaRPr lang="en-US" sz="2400" dirty="0">
              <a:solidFill>
                <a:schemeClr val="bg1"/>
              </a:solidFill>
            </a:endParaRPr>
          </a:p>
          <a:p>
            <a:r>
              <a:rPr lang="en-US" sz="2400" dirty="0">
                <a:solidFill>
                  <a:schemeClr val="bg1"/>
                </a:solidFill>
              </a:rPr>
              <a:t>Those who are called but not chosen “have sinned a very grievous sin, in that they are walking in darkness at noon-day” for they do not respond to the light of the restored gospel that surrounds them.</a:t>
            </a:r>
          </a:p>
        </p:txBody>
      </p:sp>
      <p:pic>
        <p:nvPicPr>
          <p:cNvPr id="4" name="Picture 3">
            <a:extLst>
              <a:ext uri="{FF2B5EF4-FFF2-40B4-BE49-F238E27FC236}">
                <a16:creationId xmlns:a16="http://schemas.microsoft.com/office/drawing/2014/main" id="{155243FF-12DD-44CC-B93F-22CF5D977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82750"/>
            <a:ext cx="5257800" cy="3492500"/>
          </a:xfrm>
          <a:prstGeom prst="rect">
            <a:avLst/>
          </a:prstGeom>
        </p:spPr>
      </p:pic>
    </p:spTree>
    <p:extLst>
      <p:ext uri="{BB962C8B-B14F-4D97-AF65-F5344CB8AC3E}">
        <p14:creationId xmlns:p14="http://schemas.microsoft.com/office/powerpoint/2010/main" val="39998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50F72A-4EC7-48C4-8508-DD13739D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Solemn Assemblies</a:t>
            </a:r>
          </a:p>
        </p:txBody>
      </p:sp>
      <p:sp>
        <p:nvSpPr>
          <p:cNvPr id="12" name="TextBox 11"/>
          <p:cNvSpPr txBox="1"/>
          <p:nvPr/>
        </p:nvSpPr>
        <p:spPr>
          <a:xfrm>
            <a:off x="155575" y="6399464"/>
            <a:ext cx="5333798" cy="338554"/>
          </a:xfrm>
          <a:prstGeom prst="rect">
            <a:avLst/>
          </a:prstGeom>
          <a:noFill/>
        </p:spPr>
        <p:txBody>
          <a:bodyPr wrap="square" rtlCol="0">
            <a:spAutoFit/>
          </a:bodyPr>
          <a:lstStyle/>
          <a:p>
            <a:r>
              <a:rPr lang="en-US" sz="1600" dirty="0">
                <a:solidFill>
                  <a:schemeClr val="bg1"/>
                </a:solidFill>
              </a:rPr>
              <a:t>D&amp;C 95:7 </a:t>
            </a:r>
            <a:r>
              <a:rPr lang="en-US" sz="1200" dirty="0">
                <a:solidFill>
                  <a:schemeClr val="bg1"/>
                </a:solidFill>
              </a:rPr>
              <a:t>President Spencer W. Kimball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0375" y="1343860"/>
            <a:ext cx="4371601" cy="2862322"/>
          </a:xfrm>
          <a:prstGeom prst="rect">
            <a:avLst/>
          </a:prstGeom>
        </p:spPr>
        <p:txBody>
          <a:bodyPr wrap="square">
            <a:spAutoFit/>
          </a:bodyPr>
          <a:lstStyle/>
          <a:p>
            <a:r>
              <a:rPr lang="en-US" dirty="0">
                <a:solidFill>
                  <a:schemeClr val="bg1"/>
                </a:solidFill>
              </a:rPr>
              <a:t>“Solemn assemblies have been known among the Saints since the days of Israel. </a:t>
            </a:r>
          </a:p>
          <a:p>
            <a:endParaRPr lang="en-US" dirty="0">
              <a:solidFill>
                <a:schemeClr val="bg1"/>
              </a:solidFill>
            </a:endParaRPr>
          </a:p>
          <a:p>
            <a:r>
              <a:rPr lang="en-US" dirty="0">
                <a:solidFill>
                  <a:schemeClr val="bg1"/>
                </a:solidFill>
              </a:rPr>
              <a:t>They have been of various kinds but generally have been associated with the dedication of a temple or a special meeting appointed for the sustaining of a new First Presidency or a meeting for the priesthood to sustain a revelation, such as the tithing revelation to President Lorenzo Snow. …</a:t>
            </a:r>
          </a:p>
        </p:txBody>
      </p:sp>
      <p:sp>
        <p:nvSpPr>
          <p:cNvPr id="3" name="Rectangle 2"/>
          <p:cNvSpPr/>
          <p:nvPr/>
        </p:nvSpPr>
        <p:spPr>
          <a:xfrm>
            <a:off x="4747309" y="4679043"/>
            <a:ext cx="7156824" cy="1938992"/>
          </a:xfrm>
          <a:prstGeom prst="rect">
            <a:avLst/>
          </a:prstGeom>
        </p:spPr>
        <p:txBody>
          <a:bodyPr wrap="square">
            <a:spAutoFit/>
          </a:bodyPr>
          <a:lstStyle/>
          <a:p>
            <a:r>
              <a:rPr lang="en-US" sz="2400" dirty="0">
                <a:solidFill>
                  <a:schemeClr val="bg1"/>
                </a:solidFill>
              </a:rPr>
              <a:t>“Joseph Smith and Brigham Young were first sustained by a congregation, including a fully organized priesthood. Brigham Young was sustained on March 27, 1846, and was ‘unanimously elected president over the whole Camp of Israel …’ by the council.”</a:t>
            </a:r>
          </a:p>
        </p:txBody>
      </p:sp>
      <p:pic>
        <p:nvPicPr>
          <p:cNvPr id="7" name="Picture 6">
            <a:extLst>
              <a:ext uri="{FF2B5EF4-FFF2-40B4-BE49-F238E27FC236}">
                <a16:creationId xmlns:a16="http://schemas.microsoft.com/office/drawing/2014/main" id="{620B3F3C-8934-45F8-A09B-49ED35AD7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800" y="1138728"/>
            <a:ext cx="5133975" cy="3276600"/>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9AC01167-F5C6-44AB-1500-D10AFF8DB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4" y="72598"/>
            <a:ext cx="739775" cy="982002"/>
          </a:xfrm>
          <a:prstGeom prst="rect">
            <a:avLst/>
          </a:prstGeom>
        </p:spPr>
      </p:pic>
    </p:spTree>
    <p:extLst>
      <p:ext uri="{BB962C8B-B14F-4D97-AF65-F5344CB8AC3E}">
        <p14:creationId xmlns:p14="http://schemas.microsoft.com/office/powerpoint/2010/main" val="182991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C1CACD-A63D-478F-9985-0BC37D84C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Bible Solemn Assemblies</a:t>
            </a:r>
          </a:p>
        </p:txBody>
      </p:sp>
      <p:sp>
        <p:nvSpPr>
          <p:cNvPr id="12" name="TextBox 11"/>
          <p:cNvSpPr txBox="1"/>
          <p:nvPr/>
        </p:nvSpPr>
        <p:spPr>
          <a:xfrm>
            <a:off x="76402" y="6449202"/>
            <a:ext cx="5333798" cy="338554"/>
          </a:xfrm>
          <a:prstGeom prst="rect">
            <a:avLst/>
          </a:prstGeom>
          <a:noFill/>
        </p:spPr>
        <p:txBody>
          <a:bodyPr wrap="square" rtlCol="0">
            <a:spAutoFit/>
          </a:bodyPr>
          <a:lstStyle/>
          <a:p>
            <a:r>
              <a:rPr lang="en-US" sz="1600" dirty="0">
                <a:solidFill>
                  <a:schemeClr val="bg1"/>
                </a:solidFill>
              </a:rPr>
              <a:t>D&amp;C 95:7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371601" cy="1200329"/>
          </a:xfrm>
          <a:prstGeom prst="rect">
            <a:avLst/>
          </a:prstGeom>
        </p:spPr>
        <p:txBody>
          <a:bodyPr wrap="square">
            <a:spAutoFit/>
          </a:bodyPr>
          <a:lstStyle/>
          <a:p>
            <a:r>
              <a:rPr lang="en-US" dirty="0">
                <a:solidFill>
                  <a:schemeClr val="bg1"/>
                </a:solidFill>
              </a:rPr>
              <a:t>Such assemblies are sacred meetings attended by the priesthood or those who seek to separate themselves from the world by keeping God’s commands.</a:t>
            </a:r>
          </a:p>
        </p:txBody>
      </p:sp>
      <p:sp>
        <p:nvSpPr>
          <p:cNvPr id="8" name="Rectangle 7"/>
          <p:cNvSpPr/>
          <p:nvPr/>
        </p:nvSpPr>
        <p:spPr>
          <a:xfrm>
            <a:off x="7443882" y="1717054"/>
            <a:ext cx="4371601" cy="3693319"/>
          </a:xfrm>
          <a:prstGeom prst="rect">
            <a:avLst/>
          </a:prstGeom>
        </p:spPr>
        <p:txBody>
          <a:bodyPr wrap="square">
            <a:spAutoFit/>
          </a:bodyPr>
          <a:lstStyle/>
          <a:p>
            <a:r>
              <a:rPr lang="en-US" dirty="0">
                <a:solidFill>
                  <a:schemeClr val="bg1"/>
                </a:solidFill>
              </a:rPr>
              <a:t>Leviticus 23:36</a:t>
            </a:r>
          </a:p>
          <a:p>
            <a:endParaRPr lang="en-US" dirty="0">
              <a:solidFill>
                <a:schemeClr val="bg1"/>
              </a:solidFill>
            </a:endParaRPr>
          </a:p>
          <a:p>
            <a:r>
              <a:rPr lang="en-US" dirty="0">
                <a:solidFill>
                  <a:schemeClr val="bg1"/>
                </a:solidFill>
              </a:rPr>
              <a:t>Numbers 29:35</a:t>
            </a:r>
          </a:p>
          <a:p>
            <a:endParaRPr lang="en-US" dirty="0">
              <a:solidFill>
                <a:schemeClr val="bg1"/>
              </a:solidFill>
            </a:endParaRPr>
          </a:p>
          <a:p>
            <a:r>
              <a:rPr lang="en-US" dirty="0">
                <a:solidFill>
                  <a:schemeClr val="bg1"/>
                </a:solidFill>
              </a:rPr>
              <a:t>Deuteronomy 16:8</a:t>
            </a:r>
          </a:p>
          <a:p>
            <a:endParaRPr lang="en-US" dirty="0">
              <a:solidFill>
                <a:schemeClr val="bg1"/>
              </a:solidFill>
            </a:endParaRPr>
          </a:p>
          <a:p>
            <a:r>
              <a:rPr lang="en-US" dirty="0">
                <a:solidFill>
                  <a:schemeClr val="bg1"/>
                </a:solidFill>
              </a:rPr>
              <a:t>2 Chronicles 7:9</a:t>
            </a:r>
          </a:p>
          <a:p>
            <a:endParaRPr lang="en-US" dirty="0">
              <a:solidFill>
                <a:schemeClr val="bg1"/>
              </a:solidFill>
            </a:endParaRPr>
          </a:p>
          <a:p>
            <a:r>
              <a:rPr lang="en-US" dirty="0">
                <a:solidFill>
                  <a:schemeClr val="bg1"/>
                </a:solidFill>
              </a:rPr>
              <a:t>Nehemiah 8:18</a:t>
            </a:r>
          </a:p>
          <a:p>
            <a:endParaRPr lang="en-US" dirty="0">
              <a:solidFill>
                <a:schemeClr val="bg1"/>
              </a:solidFill>
            </a:endParaRPr>
          </a:p>
          <a:p>
            <a:r>
              <a:rPr lang="en-US" dirty="0">
                <a:solidFill>
                  <a:schemeClr val="bg1"/>
                </a:solidFill>
              </a:rPr>
              <a:t>Isaiah 1:10-14</a:t>
            </a:r>
          </a:p>
          <a:p>
            <a:endParaRPr lang="en-US" dirty="0">
              <a:solidFill>
                <a:schemeClr val="bg1"/>
              </a:solidFill>
            </a:endParaRPr>
          </a:p>
          <a:p>
            <a:r>
              <a:rPr lang="en-US" dirty="0">
                <a:solidFill>
                  <a:schemeClr val="bg1"/>
                </a:solidFill>
              </a:rPr>
              <a:t>Ezekiel 45:17; 46:11</a:t>
            </a:r>
          </a:p>
        </p:txBody>
      </p:sp>
      <p:sp>
        <p:nvSpPr>
          <p:cNvPr id="4" name="Rectangle 3"/>
          <p:cNvSpPr/>
          <p:nvPr/>
        </p:nvSpPr>
        <p:spPr>
          <a:xfrm>
            <a:off x="673941" y="5071466"/>
            <a:ext cx="6096000" cy="1015663"/>
          </a:xfrm>
          <a:prstGeom prst="rect">
            <a:avLst/>
          </a:prstGeom>
        </p:spPr>
        <p:txBody>
          <a:bodyPr>
            <a:spAutoFit/>
          </a:bodyPr>
          <a:lstStyle/>
          <a:p>
            <a:r>
              <a:rPr lang="en-US" sz="2000" dirty="0">
                <a:solidFill>
                  <a:srgbClr val="FFFF00"/>
                </a:solidFill>
                <a:latin typeface="Abadi" panose="020B0604020104020204" pitchFamily="34" charset="0"/>
              </a:rPr>
              <a:t>The purpose for the assembly was to help the elders spiritually prepare to continue their missionary work among the people of the world.</a:t>
            </a:r>
            <a:endParaRPr lang="en-US" sz="2000" dirty="0">
              <a:solidFill>
                <a:srgbClr val="FFFF00"/>
              </a:solidFill>
            </a:endParaRPr>
          </a:p>
        </p:txBody>
      </p:sp>
      <p:pic>
        <p:nvPicPr>
          <p:cNvPr id="7" name="Picture 6">
            <a:extLst>
              <a:ext uri="{FF2B5EF4-FFF2-40B4-BE49-F238E27FC236}">
                <a16:creationId xmlns:a16="http://schemas.microsoft.com/office/drawing/2014/main" id="{46638441-A92B-4A2C-8309-51B1F812F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901" y="2254026"/>
            <a:ext cx="3543300" cy="2619375"/>
          </a:xfrm>
          <a:prstGeom prst="rect">
            <a:avLst/>
          </a:prstGeom>
        </p:spPr>
      </p:pic>
    </p:spTree>
    <p:extLst>
      <p:ext uri="{BB962C8B-B14F-4D97-AF65-F5344CB8AC3E}">
        <p14:creationId xmlns:p14="http://schemas.microsoft.com/office/powerpoint/2010/main" val="12483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FCE679-BA84-4220-9C29-BB7AC5509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Endowment</a:t>
            </a:r>
          </a:p>
        </p:txBody>
      </p:sp>
      <p:sp>
        <p:nvSpPr>
          <p:cNvPr id="12" name="TextBox 11"/>
          <p:cNvSpPr txBox="1"/>
          <p:nvPr/>
        </p:nvSpPr>
        <p:spPr>
          <a:xfrm>
            <a:off x="152602" y="6365803"/>
            <a:ext cx="5333798" cy="338554"/>
          </a:xfrm>
          <a:prstGeom prst="rect">
            <a:avLst/>
          </a:prstGeom>
          <a:noFill/>
        </p:spPr>
        <p:txBody>
          <a:bodyPr wrap="square" rtlCol="0">
            <a:spAutoFit/>
          </a:bodyPr>
          <a:lstStyle/>
          <a:p>
            <a:r>
              <a:rPr lang="en-US" sz="1600" dirty="0">
                <a:solidFill>
                  <a:schemeClr val="bg1"/>
                </a:solidFill>
              </a:rPr>
              <a:t>D&amp;C 95:8-9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843375" cy="2308324"/>
          </a:xfrm>
          <a:prstGeom prst="rect">
            <a:avLst/>
          </a:prstGeom>
        </p:spPr>
        <p:txBody>
          <a:bodyPr wrap="square">
            <a:spAutoFit/>
          </a:bodyPr>
          <a:lstStyle/>
          <a:p>
            <a:r>
              <a:rPr lang="en-US" dirty="0">
                <a:solidFill>
                  <a:schemeClr val="bg1"/>
                </a:solidFill>
              </a:rPr>
              <a:t>In the Church it usually refers to a temple ordinance in which members make certain promises and receive a gift of knowledge and spiritual power in return. </a:t>
            </a:r>
          </a:p>
          <a:p>
            <a:endParaRPr lang="en-US" dirty="0">
              <a:solidFill>
                <a:schemeClr val="bg1"/>
              </a:solidFill>
            </a:endParaRPr>
          </a:p>
          <a:p>
            <a:r>
              <a:rPr lang="en-US" dirty="0">
                <a:solidFill>
                  <a:schemeClr val="bg1"/>
                </a:solidFill>
              </a:rPr>
              <a:t>The endowment spoken of here, however, is not the same as the ceremony administered in later temples.</a:t>
            </a:r>
          </a:p>
        </p:txBody>
      </p:sp>
      <p:sp>
        <p:nvSpPr>
          <p:cNvPr id="3" name="Rectangle 2"/>
          <p:cNvSpPr/>
          <p:nvPr/>
        </p:nvSpPr>
        <p:spPr>
          <a:xfrm>
            <a:off x="5151350" y="646669"/>
            <a:ext cx="1911742" cy="369332"/>
          </a:xfrm>
          <a:prstGeom prst="rect">
            <a:avLst/>
          </a:prstGeom>
        </p:spPr>
        <p:txBody>
          <a:bodyPr wrap="none">
            <a:spAutoFit/>
          </a:bodyPr>
          <a:lstStyle/>
          <a:p>
            <a:r>
              <a:rPr lang="en-US" dirty="0">
                <a:solidFill>
                  <a:schemeClr val="bg1"/>
                </a:solidFill>
              </a:rPr>
              <a:t>A gift or a bequest</a:t>
            </a:r>
            <a:endParaRPr lang="en-US" dirty="0"/>
          </a:p>
        </p:txBody>
      </p:sp>
      <p:sp>
        <p:nvSpPr>
          <p:cNvPr id="7" name="Rectangle 6"/>
          <p:cNvSpPr/>
          <p:nvPr/>
        </p:nvSpPr>
        <p:spPr>
          <a:xfrm>
            <a:off x="5486400" y="1583526"/>
            <a:ext cx="6096000" cy="2031325"/>
          </a:xfrm>
          <a:prstGeom prst="rect">
            <a:avLst/>
          </a:prstGeom>
        </p:spPr>
        <p:txBody>
          <a:bodyPr>
            <a:spAutoFit/>
          </a:bodyPr>
          <a:lstStyle/>
          <a:p>
            <a:r>
              <a:rPr lang="en-US" dirty="0">
                <a:solidFill>
                  <a:schemeClr val="bg1"/>
                </a:solidFill>
                <a:latin typeface="Abadi" panose="020B0604020104020204" pitchFamily="34" charset="0"/>
              </a:rPr>
              <a:t>Priesthood members in Kirtland did participate in a “partial endowment, the full ordinance being reserved for a future performance when a temple designed for ordinance work itself should be built” </a:t>
            </a:r>
            <a:r>
              <a:rPr lang="en-US" sz="1200" dirty="0">
                <a:solidFill>
                  <a:schemeClr val="bg1"/>
                </a:solidFill>
                <a:latin typeface="Abadi" panose="020B0604020104020204" pitchFamily="34" charset="0"/>
              </a:rPr>
              <a:t>Bruce R. </a:t>
            </a:r>
            <a:r>
              <a:rPr lang="en-US" sz="1200" dirty="0" err="1">
                <a:solidFill>
                  <a:schemeClr val="bg1"/>
                </a:solidFill>
                <a:latin typeface="Abadi" panose="020B0604020104020204" pitchFamily="34" charset="0"/>
              </a:rPr>
              <a:t>McConkie</a:t>
            </a:r>
            <a:endParaRPr lang="en-US" sz="1200"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first complete endowment in this dispensation was given by Joseph Smith in Nauvoo on 4 May 1842.</a:t>
            </a:r>
            <a:endParaRPr lang="en-US" dirty="0">
              <a:solidFill>
                <a:schemeClr val="bg1"/>
              </a:solidFill>
            </a:endParaRPr>
          </a:p>
        </p:txBody>
      </p:sp>
      <p:sp>
        <p:nvSpPr>
          <p:cNvPr id="9" name="Rectangle 8"/>
          <p:cNvSpPr/>
          <p:nvPr/>
        </p:nvSpPr>
        <p:spPr>
          <a:xfrm>
            <a:off x="3048000" y="4251663"/>
            <a:ext cx="6096000" cy="1477328"/>
          </a:xfrm>
          <a:prstGeom prst="rect">
            <a:avLst/>
          </a:prstGeom>
        </p:spPr>
        <p:txBody>
          <a:bodyPr>
            <a:spAutoFit/>
          </a:bodyPr>
          <a:lstStyle/>
          <a:p>
            <a:r>
              <a:rPr lang="en-US" dirty="0">
                <a:solidFill>
                  <a:schemeClr val="bg1"/>
                </a:solidFill>
                <a:latin typeface="Abadi" panose="020B0604020104020204" pitchFamily="34" charset="0"/>
              </a:rPr>
              <a:t>The endowment received in Kirtland included washings and </a:t>
            </a:r>
            <a:r>
              <a:rPr lang="en-US" dirty="0" err="1">
                <a:solidFill>
                  <a:schemeClr val="bg1"/>
                </a:solidFill>
                <a:latin typeface="Abadi" panose="020B0604020104020204" pitchFamily="34" charset="0"/>
              </a:rPr>
              <a:t>anointings</a:t>
            </a:r>
            <a:r>
              <a:rPr lang="en-US" dirty="0">
                <a:solidFill>
                  <a:schemeClr val="bg1"/>
                </a:solidFill>
                <a:latin typeface="Abadi" panose="020B0604020104020204" pitchFamily="34" charset="0"/>
              </a:rPr>
              <a:t>, as well as the washing of feet for official priesthood brethren. The Lord also poured out His Spirit, or in other words </a:t>
            </a:r>
            <a:r>
              <a:rPr lang="en-US" i="1" dirty="0">
                <a:solidFill>
                  <a:schemeClr val="bg1"/>
                </a:solidFill>
                <a:latin typeface="Abadi" panose="020B0604020104020204" pitchFamily="34" charset="0"/>
              </a:rPr>
              <a:t>endowed</a:t>
            </a:r>
            <a:r>
              <a:rPr lang="en-US" dirty="0">
                <a:solidFill>
                  <a:schemeClr val="bg1"/>
                </a:solidFill>
                <a:latin typeface="Abadi" panose="020B0604020104020204" pitchFamily="34" charset="0"/>
              </a:rPr>
              <a:t> them with spiritual power, and many received revelations or other gifts-- </a:t>
            </a:r>
            <a:r>
              <a:rPr lang="en-US" sz="1200" dirty="0">
                <a:solidFill>
                  <a:schemeClr val="bg1"/>
                </a:solidFill>
                <a:latin typeface="Abadi" panose="020B0604020104020204" pitchFamily="34" charset="0"/>
              </a:rPr>
              <a:t>HC</a:t>
            </a:r>
            <a:endParaRPr lang="en-US" sz="1200" dirty="0">
              <a:solidFill>
                <a:schemeClr val="bg1"/>
              </a:solidFill>
            </a:endParaRPr>
          </a:p>
        </p:txBody>
      </p:sp>
      <p:pic>
        <p:nvPicPr>
          <p:cNvPr id="8" name="Picture 7">
            <a:extLst>
              <a:ext uri="{FF2B5EF4-FFF2-40B4-BE49-F238E27FC236}">
                <a16:creationId xmlns:a16="http://schemas.microsoft.com/office/drawing/2014/main" id="{FB21F9BE-BA4A-42DA-A993-33713D705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51" y="3441032"/>
            <a:ext cx="1905000" cy="2705100"/>
          </a:xfrm>
          <a:prstGeom prst="rect">
            <a:avLst/>
          </a:prstGeom>
        </p:spPr>
      </p:pic>
      <p:pic>
        <p:nvPicPr>
          <p:cNvPr id="11" name="Picture 10">
            <a:extLst>
              <a:ext uri="{FF2B5EF4-FFF2-40B4-BE49-F238E27FC236}">
                <a16:creationId xmlns:a16="http://schemas.microsoft.com/office/drawing/2014/main" id="{1924835A-40D9-4D2A-9362-0BF043186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7924" y="3759314"/>
            <a:ext cx="1762125" cy="2762250"/>
          </a:xfrm>
          <a:prstGeom prst="rect">
            <a:avLst/>
          </a:prstGeom>
        </p:spPr>
      </p:pic>
    </p:spTree>
    <p:extLst>
      <p:ext uri="{BB962C8B-B14F-4D97-AF65-F5344CB8AC3E}">
        <p14:creationId xmlns:p14="http://schemas.microsoft.com/office/powerpoint/2010/main" val="276996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F90658-483A-4CEE-A390-DED353AB9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Spiritual Power and Knowledge</a:t>
            </a:r>
          </a:p>
        </p:txBody>
      </p:sp>
      <p:sp>
        <p:nvSpPr>
          <p:cNvPr id="12" name="TextBox 11"/>
          <p:cNvSpPr txBox="1"/>
          <p:nvPr/>
        </p:nvSpPr>
        <p:spPr>
          <a:xfrm>
            <a:off x="152602" y="6296430"/>
            <a:ext cx="5333798" cy="338554"/>
          </a:xfrm>
          <a:prstGeom prst="rect">
            <a:avLst/>
          </a:prstGeom>
          <a:noFill/>
        </p:spPr>
        <p:txBody>
          <a:bodyPr wrap="square" rtlCol="0">
            <a:spAutoFit/>
          </a:bodyPr>
          <a:lstStyle/>
          <a:p>
            <a:r>
              <a:rPr lang="en-US" sz="1600" dirty="0">
                <a:solidFill>
                  <a:schemeClr val="bg1"/>
                </a:solidFill>
              </a:rPr>
              <a:t>D&amp;C 95:8-9 </a:t>
            </a:r>
            <a:r>
              <a:rPr lang="en-US" sz="1200" dirty="0">
                <a:solidFill>
                  <a:schemeClr val="bg1"/>
                </a:solidFill>
              </a:rPr>
              <a:t>Student Manual</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5202" y="1226096"/>
            <a:ext cx="5469265" cy="3231654"/>
          </a:xfrm>
          <a:prstGeom prst="rect">
            <a:avLst/>
          </a:prstGeom>
        </p:spPr>
        <p:txBody>
          <a:bodyPr wrap="square">
            <a:spAutoFit/>
          </a:bodyPr>
          <a:lstStyle/>
          <a:p>
            <a:r>
              <a:rPr lang="en-US" sz="2400" dirty="0">
                <a:solidFill>
                  <a:schemeClr val="bg1"/>
                </a:solidFill>
              </a:rPr>
              <a:t>“Until you have entered the house of the Lord and have received all the blessings which await you there, you have not obtained everything the Church has to offer. The all-important and crowning blessings of membership in the Church are those blessings which we receive in the temples of God” </a:t>
            </a:r>
          </a:p>
          <a:p>
            <a:r>
              <a:rPr lang="en-US" sz="1200" dirty="0">
                <a:solidFill>
                  <a:schemeClr val="bg1"/>
                </a:solidFill>
              </a:rPr>
              <a:t>President Thomas S. Monson</a:t>
            </a:r>
          </a:p>
        </p:txBody>
      </p:sp>
      <p:sp>
        <p:nvSpPr>
          <p:cNvPr id="4" name="Rectangle 3"/>
          <p:cNvSpPr/>
          <p:nvPr/>
        </p:nvSpPr>
        <p:spPr>
          <a:xfrm>
            <a:off x="4201904" y="3972717"/>
            <a:ext cx="7763637" cy="2554545"/>
          </a:xfrm>
          <a:prstGeom prst="rect">
            <a:avLst/>
          </a:prstGeom>
        </p:spPr>
        <p:txBody>
          <a:bodyPr wrap="square">
            <a:spAutoFit/>
          </a:bodyPr>
          <a:lstStyle/>
          <a:p>
            <a:r>
              <a:rPr lang="en-US" sz="3200" dirty="0">
                <a:solidFill>
                  <a:srgbClr val="FFFF00"/>
                </a:solidFill>
                <a:latin typeface="Abadi" panose="020B0604020104020204" pitchFamily="34" charset="0"/>
              </a:rPr>
              <a:t>What are two saving ordinances that we can receive only in the temples of God?</a:t>
            </a:r>
          </a:p>
          <a:p>
            <a:endParaRPr lang="en-US" sz="3200" dirty="0">
              <a:solidFill>
                <a:srgbClr val="FFFF00"/>
              </a:solidFill>
              <a:latin typeface="Abadi" panose="020B0604020104020204" pitchFamily="34" charset="0"/>
            </a:endParaRPr>
          </a:p>
          <a:p>
            <a:pPr algn="ctr"/>
            <a:r>
              <a:rPr lang="en-US" sz="3200" b="1" dirty="0">
                <a:solidFill>
                  <a:srgbClr val="FF0000"/>
                </a:solidFill>
                <a:latin typeface="Abadi" panose="020B0604020104020204" pitchFamily="34" charset="0"/>
              </a:rPr>
              <a:t>The temple endowment and the marriage sealing</a:t>
            </a:r>
            <a:endParaRPr lang="en-US" sz="3200" b="1" dirty="0">
              <a:solidFill>
                <a:srgbClr val="FF0000"/>
              </a:solidFill>
            </a:endParaRPr>
          </a:p>
        </p:txBody>
      </p:sp>
      <p:pic>
        <p:nvPicPr>
          <p:cNvPr id="7" name="Picture 6" descr="A castle behind a fence&#10;&#10;Description automatically generated with medium confidence">
            <a:extLst>
              <a:ext uri="{FF2B5EF4-FFF2-40B4-BE49-F238E27FC236}">
                <a16:creationId xmlns:a16="http://schemas.microsoft.com/office/drawing/2014/main" id="{77F4092C-8F2A-B504-B09B-35A3E4C93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467" y="878523"/>
            <a:ext cx="4659608" cy="3046667"/>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53F5934E-4728-CBD8-C447-DBE0C69319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90" y="125958"/>
            <a:ext cx="830372" cy="1100138"/>
          </a:xfrm>
          <a:prstGeom prst="rect">
            <a:avLst/>
          </a:prstGeom>
        </p:spPr>
      </p:pic>
    </p:spTree>
    <p:extLst>
      <p:ext uri="{BB962C8B-B14F-4D97-AF65-F5344CB8AC3E}">
        <p14:creationId xmlns:p14="http://schemas.microsoft.com/office/powerpoint/2010/main" val="71548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A6F4053-028C-4334-B594-EB1BDB8C0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Proceeding With Faith</a:t>
            </a:r>
          </a:p>
        </p:txBody>
      </p:sp>
      <p:sp>
        <p:nvSpPr>
          <p:cNvPr id="12" name="TextBox 11"/>
          <p:cNvSpPr txBox="1"/>
          <p:nvPr/>
        </p:nvSpPr>
        <p:spPr>
          <a:xfrm>
            <a:off x="0" y="6467604"/>
            <a:ext cx="5333798" cy="338554"/>
          </a:xfrm>
          <a:prstGeom prst="rect">
            <a:avLst/>
          </a:prstGeom>
          <a:noFill/>
        </p:spPr>
        <p:txBody>
          <a:bodyPr wrap="square" rtlCol="0">
            <a:spAutoFit/>
          </a:bodyPr>
          <a:lstStyle/>
          <a:p>
            <a:r>
              <a:rPr lang="en-US" sz="1600" dirty="0">
                <a:solidFill>
                  <a:schemeClr val="bg1"/>
                </a:solidFill>
              </a:rPr>
              <a:t>D&amp;C 95:11-12</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E24A3991-9053-A947-E068-9DFD599D69F1}"/>
              </a:ext>
            </a:extLst>
          </p:cNvPr>
          <p:cNvPicPr>
            <a:picLocks noChangeAspect="1"/>
          </p:cNvPicPr>
          <p:nvPr/>
        </p:nvPicPr>
        <p:blipFill>
          <a:blip r:embed="rId3"/>
          <a:stretch>
            <a:fillRect/>
          </a:stretch>
        </p:blipFill>
        <p:spPr>
          <a:xfrm>
            <a:off x="255044" y="1185622"/>
            <a:ext cx="4417967" cy="2536943"/>
          </a:xfrm>
          <a:prstGeom prst="rect">
            <a:avLst/>
          </a:prstGeom>
        </p:spPr>
      </p:pic>
      <p:sp>
        <p:nvSpPr>
          <p:cNvPr id="32" name="TextBox 31">
            <a:extLst>
              <a:ext uri="{FF2B5EF4-FFF2-40B4-BE49-F238E27FC236}">
                <a16:creationId xmlns:a16="http://schemas.microsoft.com/office/drawing/2014/main" id="{C2CD59FB-6AF2-442A-8D1F-3F5463CDE6D6}"/>
              </a:ext>
            </a:extLst>
          </p:cNvPr>
          <p:cNvSpPr txBox="1"/>
          <p:nvPr/>
        </p:nvSpPr>
        <p:spPr>
          <a:xfrm>
            <a:off x="4890157" y="1060450"/>
            <a:ext cx="6904551" cy="5632311"/>
          </a:xfrm>
          <a:prstGeom prst="rect">
            <a:avLst/>
          </a:prstGeom>
          <a:noFill/>
        </p:spPr>
        <p:txBody>
          <a:bodyPr wrap="square">
            <a:spAutoFit/>
          </a:bodyPr>
          <a:lstStyle/>
          <a:p>
            <a:r>
              <a:rPr lang="en-US" b="0" i="0" dirty="0">
                <a:solidFill>
                  <a:schemeClr val="bg1"/>
                </a:solidFill>
                <a:effectLst/>
              </a:rPr>
              <a:t>Immediately after </a:t>
            </a:r>
            <a:r>
              <a:rPr lang="en-US" b="0" i="0" u="none" strike="noStrike" dirty="0">
                <a:solidFill>
                  <a:schemeClr val="bg1"/>
                </a:solidFill>
                <a:effectLst/>
              </a:rPr>
              <a:t>section 95</a:t>
            </a:r>
            <a:r>
              <a:rPr lang="en-US" b="0" i="0" dirty="0">
                <a:solidFill>
                  <a:schemeClr val="bg1"/>
                </a:solidFill>
                <a:effectLst/>
              </a:rPr>
              <a:t> was received, Hyrum Smith began clearing the field where the temple would be built. Building the temple was a difficult challenge. </a:t>
            </a:r>
          </a:p>
          <a:p>
            <a:endParaRPr lang="en-US" dirty="0">
              <a:solidFill>
                <a:schemeClr val="bg1"/>
              </a:solidFill>
            </a:endParaRPr>
          </a:p>
          <a:p>
            <a:r>
              <a:rPr lang="en-US" b="0" i="0" dirty="0">
                <a:solidFill>
                  <a:schemeClr val="bg1"/>
                </a:solidFill>
                <a:effectLst/>
              </a:rPr>
              <a:t>There were only about 150 Church members in the area. </a:t>
            </a:r>
          </a:p>
          <a:p>
            <a:endParaRPr lang="en-US" dirty="0">
              <a:solidFill>
                <a:schemeClr val="bg1"/>
              </a:solidFill>
            </a:endParaRPr>
          </a:p>
          <a:p>
            <a:r>
              <a:rPr lang="en-US" b="0" i="0" dirty="0">
                <a:solidFill>
                  <a:schemeClr val="bg1"/>
                </a:solidFill>
                <a:effectLst/>
              </a:rPr>
              <a:t>They did not have the experience or skills to oversee such a large building. </a:t>
            </a:r>
          </a:p>
          <a:p>
            <a:endParaRPr lang="en-US" dirty="0">
              <a:solidFill>
                <a:schemeClr val="bg1"/>
              </a:solidFill>
            </a:endParaRPr>
          </a:p>
          <a:p>
            <a:r>
              <a:rPr lang="en-US" b="0" i="0" dirty="0">
                <a:solidFill>
                  <a:schemeClr val="bg1"/>
                </a:solidFill>
                <a:effectLst/>
              </a:rPr>
              <a:t>Constructing the temple would also put a financial strain on the Church and the members. Nevertheless, they went to work, and the Lord fulfilled His promise to give them “power to build it”. </a:t>
            </a:r>
          </a:p>
          <a:p>
            <a:endParaRPr lang="en-US" dirty="0">
              <a:solidFill>
                <a:schemeClr val="bg1"/>
              </a:solidFill>
            </a:endParaRPr>
          </a:p>
          <a:p>
            <a:r>
              <a:rPr lang="en-US" b="0" i="0" dirty="0">
                <a:solidFill>
                  <a:schemeClr val="bg1"/>
                </a:solidFill>
                <a:effectLst/>
              </a:rPr>
              <a:t>Artemus Millet, a convert from Canada and an experienced masonry builder, moved to Kirtland and supervised the construction. </a:t>
            </a:r>
          </a:p>
          <a:p>
            <a:endParaRPr lang="en-US" dirty="0">
              <a:solidFill>
                <a:schemeClr val="bg1"/>
              </a:solidFill>
            </a:endParaRPr>
          </a:p>
          <a:p>
            <a:r>
              <a:rPr lang="en-US" b="0" i="0" dirty="0">
                <a:solidFill>
                  <a:schemeClr val="bg1"/>
                </a:solidFill>
                <a:effectLst/>
              </a:rPr>
              <a:t>Another convert, John Tanner, provided financial assistance at a critical moment. Men, women, and children in the area donated, time, labor, and resources to build the temple. </a:t>
            </a:r>
          </a:p>
          <a:p>
            <a:r>
              <a:rPr lang="en-US" sz="1400" b="0" i="0" dirty="0">
                <a:solidFill>
                  <a:schemeClr val="bg1"/>
                </a:solidFill>
                <a:effectLst/>
              </a:rPr>
              <a:t>Lisa Olsen Tait and Brent Rogers</a:t>
            </a:r>
            <a:endParaRPr lang="en-US" sz="1400" dirty="0">
              <a:solidFill>
                <a:schemeClr val="bg1"/>
              </a:solidFill>
            </a:endParaRPr>
          </a:p>
        </p:txBody>
      </p:sp>
      <p:grpSp>
        <p:nvGrpSpPr>
          <p:cNvPr id="46" name="Group 45">
            <a:extLst>
              <a:ext uri="{FF2B5EF4-FFF2-40B4-BE49-F238E27FC236}">
                <a16:creationId xmlns:a16="http://schemas.microsoft.com/office/drawing/2014/main" id="{5ECE2C0E-D3E5-7DD3-3A2F-3D0B32F3CE29}"/>
              </a:ext>
            </a:extLst>
          </p:cNvPr>
          <p:cNvGrpSpPr/>
          <p:nvPr/>
        </p:nvGrpSpPr>
        <p:grpSpPr>
          <a:xfrm>
            <a:off x="2709610" y="4275403"/>
            <a:ext cx="2071974" cy="2160610"/>
            <a:chOff x="2666899" y="4016361"/>
            <a:chExt cx="2071974" cy="2160610"/>
          </a:xfrm>
        </p:grpSpPr>
        <p:sp>
          <p:nvSpPr>
            <p:cNvPr id="40" name="TextBox 39">
              <a:extLst>
                <a:ext uri="{FF2B5EF4-FFF2-40B4-BE49-F238E27FC236}">
                  <a16:creationId xmlns:a16="http://schemas.microsoft.com/office/drawing/2014/main" id="{C72538A7-157D-9F74-63C2-FDD6A92BB861}"/>
                </a:ext>
              </a:extLst>
            </p:cNvPr>
            <p:cNvSpPr txBox="1"/>
            <p:nvPr/>
          </p:nvSpPr>
          <p:spPr>
            <a:xfrm>
              <a:off x="2754726" y="5877023"/>
              <a:ext cx="1984147" cy="299948"/>
            </a:xfrm>
            <a:prstGeom prst="rect">
              <a:avLst/>
            </a:prstGeom>
            <a:noFill/>
          </p:spPr>
          <p:txBody>
            <a:bodyPr wrap="square">
              <a:spAutoFit/>
            </a:bodyPr>
            <a:lstStyle/>
            <a:p>
              <a:r>
                <a:rPr lang="en-US" sz="900" b="0" i="0" dirty="0">
                  <a:solidFill>
                    <a:schemeClr val="bg1"/>
                  </a:solidFill>
                  <a:effectLst/>
                </a:rPr>
                <a:t>Movie photo of John Tanner</a:t>
              </a:r>
              <a:endParaRPr lang="en-US" sz="900" dirty="0">
                <a:solidFill>
                  <a:schemeClr val="bg1"/>
                </a:solidFill>
              </a:endParaRPr>
            </a:p>
          </p:txBody>
        </p:sp>
        <p:pic>
          <p:nvPicPr>
            <p:cNvPr id="45" name="Picture 44">
              <a:extLst>
                <a:ext uri="{FF2B5EF4-FFF2-40B4-BE49-F238E27FC236}">
                  <a16:creationId xmlns:a16="http://schemas.microsoft.com/office/drawing/2014/main" id="{8CC1888A-D771-0373-25BC-80F61ADEAC10}"/>
                </a:ext>
              </a:extLst>
            </p:cNvPr>
            <p:cNvPicPr>
              <a:picLocks noChangeAspect="1"/>
            </p:cNvPicPr>
            <p:nvPr/>
          </p:nvPicPr>
          <p:blipFill>
            <a:blip r:embed="rId4"/>
            <a:stretch>
              <a:fillRect/>
            </a:stretch>
          </p:blipFill>
          <p:spPr>
            <a:xfrm>
              <a:off x="2666899" y="4016361"/>
              <a:ext cx="1652973" cy="1860662"/>
            </a:xfrm>
            <a:prstGeom prst="rect">
              <a:avLst/>
            </a:prstGeom>
          </p:spPr>
        </p:pic>
      </p:grpSp>
      <p:grpSp>
        <p:nvGrpSpPr>
          <p:cNvPr id="48" name="Group 47">
            <a:extLst>
              <a:ext uri="{FF2B5EF4-FFF2-40B4-BE49-F238E27FC236}">
                <a16:creationId xmlns:a16="http://schemas.microsoft.com/office/drawing/2014/main" id="{661257B6-1C64-DE83-A33E-C48551CE5872}"/>
              </a:ext>
            </a:extLst>
          </p:cNvPr>
          <p:cNvGrpSpPr/>
          <p:nvPr/>
        </p:nvGrpSpPr>
        <p:grpSpPr>
          <a:xfrm>
            <a:off x="760201" y="4275403"/>
            <a:ext cx="1530408" cy="2031832"/>
            <a:chOff x="781910" y="4244067"/>
            <a:chExt cx="1530408" cy="2031832"/>
          </a:xfrm>
        </p:grpSpPr>
        <p:pic>
          <p:nvPicPr>
            <p:cNvPr id="34" name="Picture 33">
              <a:extLst>
                <a:ext uri="{FF2B5EF4-FFF2-40B4-BE49-F238E27FC236}">
                  <a16:creationId xmlns:a16="http://schemas.microsoft.com/office/drawing/2014/main" id="{585FC425-ECA9-C4E8-36EF-7B664E81CAE8}"/>
                </a:ext>
              </a:extLst>
            </p:cNvPr>
            <p:cNvPicPr>
              <a:picLocks noChangeAspect="1"/>
            </p:cNvPicPr>
            <p:nvPr/>
          </p:nvPicPr>
          <p:blipFill>
            <a:blip r:embed="rId5"/>
            <a:stretch>
              <a:fillRect/>
            </a:stretch>
          </p:blipFill>
          <p:spPr>
            <a:xfrm>
              <a:off x="781910" y="4244067"/>
              <a:ext cx="1530408" cy="1765856"/>
            </a:xfrm>
            <a:prstGeom prst="rect">
              <a:avLst/>
            </a:prstGeom>
          </p:spPr>
        </p:pic>
        <p:sp>
          <p:nvSpPr>
            <p:cNvPr id="47" name="TextBox 46">
              <a:extLst>
                <a:ext uri="{FF2B5EF4-FFF2-40B4-BE49-F238E27FC236}">
                  <a16:creationId xmlns:a16="http://schemas.microsoft.com/office/drawing/2014/main" id="{D8EE2C5E-71BB-57FD-B3FA-EB055A83181F}"/>
                </a:ext>
              </a:extLst>
            </p:cNvPr>
            <p:cNvSpPr txBox="1"/>
            <p:nvPr/>
          </p:nvSpPr>
          <p:spPr>
            <a:xfrm>
              <a:off x="813290" y="6045067"/>
              <a:ext cx="1044085" cy="230832"/>
            </a:xfrm>
            <a:prstGeom prst="rect">
              <a:avLst/>
            </a:prstGeom>
            <a:noFill/>
          </p:spPr>
          <p:txBody>
            <a:bodyPr wrap="square">
              <a:spAutoFit/>
            </a:bodyPr>
            <a:lstStyle/>
            <a:p>
              <a:r>
                <a:rPr lang="en-US" sz="900" b="0" i="0" dirty="0">
                  <a:solidFill>
                    <a:schemeClr val="bg1"/>
                  </a:solidFill>
                  <a:effectLst/>
                </a:rPr>
                <a:t>Artemus Millet</a:t>
              </a:r>
              <a:endParaRPr lang="en-US" sz="900" dirty="0">
                <a:solidFill>
                  <a:schemeClr val="bg1"/>
                </a:solidFill>
              </a:endParaRPr>
            </a:p>
          </p:txBody>
        </p:sp>
      </p:grpSp>
    </p:spTree>
    <p:extLst>
      <p:ext uri="{BB962C8B-B14F-4D97-AF65-F5344CB8AC3E}">
        <p14:creationId xmlns:p14="http://schemas.microsoft.com/office/powerpoint/2010/main" val="9624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F2BFDD-D3DD-449A-9068-0B15C7776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Specific Design of the Temple</a:t>
            </a:r>
          </a:p>
        </p:txBody>
      </p:sp>
      <p:sp>
        <p:nvSpPr>
          <p:cNvPr id="12" name="TextBox 11"/>
          <p:cNvSpPr txBox="1"/>
          <p:nvPr/>
        </p:nvSpPr>
        <p:spPr>
          <a:xfrm>
            <a:off x="76402" y="6504035"/>
            <a:ext cx="5333798" cy="338554"/>
          </a:xfrm>
          <a:prstGeom prst="rect">
            <a:avLst/>
          </a:prstGeom>
          <a:noFill/>
        </p:spPr>
        <p:txBody>
          <a:bodyPr wrap="square" rtlCol="0">
            <a:spAutoFit/>
          </a:bodyPr>
          <a:lstStyle/>
          <a:p>
            <a:r>
              <a:rPr lang="en-US" sz="1600" dirty="0">
                <a:solidFill>
                  <a:schemeClr val="bg1"/>
                </a:solidFill>
              </a:rPr>
              <a:t>D&amp;C 95:13-17</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573307" cy="3970318"/>
          </a:xfrm>
          <a:prstGeom prst="rect">
            <a:avLst/>
          </a:prstGeom>
        </p:spPr>
        <p:txBody>
          <a:bodyPr wrap="square">
            <a:spAutoFit/>
          </a:bodyPr>
          <a:lstStyle/>
          <a:p>
            <a:r>
              <a:rPr lang="en-US" dirty="0">
                <a:solidFill>
                  <a:schemeClr val="bg1"/>
                </a:solidFill>
              </a:rPr>
              <a:t>Joseph Smith, Sidney </a:t>
            </a:r>
            <a:r>
              <a:rPr lang="en-US" dirty="0" err="1">
                <a:solidFill>
                  <a:schemeClr val="bg1"/>
                </a:solidFill>
              </a:rPr>
              <a:t>Rigdon</a:t>
            </a:r>
            <a:r>
              <a:rPr lang="en-US" dirty="0">
                <a:solidFill>
                  <a:schemeClr val="bg1"/>
                </a:solidFill>
              </a:rPr>
              <a:t>, and Frederick G. Williams prayed together and saw the temple in a vision. </a:t>
            </a:r>
          </a:p>
          <a:p>
            <a:endParaRPr lang="en-US" dirty="0">
              <a:solidFill>
                <a:schemeClr val="bg1"/>
              </a:solidFill>
            </a:endParaRPr>
          </a:p>
          <a:p>
            <a:r>
              <a:rPr lang="en-US" dirty="0">
                <a:solidFill>
                  <a:schemeClr val="bg1"/>
                </a:solidFill>
              </a:rPr>
              <a:t>After viewing the exterior in detail, “the building seemed to come right over [them]” and they saw the interior of the building as if they were actually inside the building.</a:t>
            </a:r>
          </a:p>
          <a:p>
            <a:endParaRPr lang="en-US" dirty="0">
              <a:solidFill>
                <a:schemeClr val="bg1"/>
              </a:solidFill>
            </a:endParaRPr>
          </a:p>
          <a:p>
            <a:r>
              <a:rPr lang="en-US" dirty="0">
                <a:solidFill>
                  <a:schemeClr val="bg1"/>
                </a:solidFill>
              </a:rPr>
              <a:t> Later, when the temple was nearing completion, Frederick G. Williams said it looked like the model he had seen in vision to the smallest detail, and he could not tell the difference between it and the temple as built.</a:t>
            </a:r>
            <a:endParaRPr lang="en-US" sz="1200" dirty="0">
              <a:solidFill>
                <a:schemeClr val="bg1"/>
              </a:solidFill>
            </a:endParaRPr>
          </a:p>
        </p:txBody>
      </p:sp>
      <p:pic>
        <p:nvPicPr>
          <p:cNvPr id="7" name="Picture 6">
            <a:extLst>
              <a:ext uri="{FF2B5EF4-FFF2-40B4-BE49-F238E27FC236}">
                <a16:creationId xmlns:a16="http://schemas.microsoft.com/office/drawing/2014/main" id="{35796AF1-A96E-5819-5A7C-EFAE67CD14EA}"/>
              </a:ext>
            </a:extLst>
          </p:cNvPr>
          <p:cNvPicPr>
            <a:picLocks noChangeAspect="1"/>
          </p:cNvPicPr>
          <p:nvPr/>
        </p:nvPicPr>
        <p:blipFill>
          <a:blip r:embed="rId3"/>
          <a:stretch>
            <a:fillRect/>
          </a:stretch>
        </p:blipFill>
        <p:spPr>
          <a:xfrm>
            <a:off x="5410200" y="1845209"/>
            <a:ext cx="5685741" cy="3167581"/>
          </a:xfrm>
          <a:prstGeom prst="rect">
            <a:avLst/>
          </a:prstGeom>
        </p:spPr>
      </p:pic>
    </p:spTree>
    <p:extLst>
      <p:ext uri="{BB962C8B-B14F-4D97-AF65-F5344CB8AC3E}">
        <p14:creationId xmlns:p14="http://schemas.microsoft.com/office/powerpoint/2010/main" val="169941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C2A06-E676-A3BB-00C1-B44718D85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6437277-3807-9B68-06E6-AB7E553D720B}"/>
              </a:ext>
            </a:extLst>
          </p:cNvPr>
          <p:cNvSpPr txBox="1"/>
          <p:nvPr/>
        </p:nvSpPr>
        <p:spPr>
          <a:xfrm>
            <a:off x="358185" y="935655"/>
            <a:ext cx="6093912" cy="6186309"/>
          </a:xfrm>
          <a:prstGeom prst="rect">
            <a:avLst/>
          </a:prstGeom>
          <a:noFill/>
        </p:spPr>
        <p:txBody>
          <a:bodyPr wrap="square">
            <a:spAutoFit/>
          </a:bodyPr>
          <a:lstStyle/>
          <a:p>
            <a:pPr algn="l" fontAlgn="base"/>
            <a:r>
              <a:rPr lang="en-US" b="0" i="0" dirty="0">
                <a:solidFill>
                  <a:schemeClr val="bg1"/>
                </a:solidFill>
                <a:effectLst/>
              </a:rPr>
              <a:t>The ordinances received in the Kirtland Temple were only a partial endowment. The full endowment would not be received until the Saints settled in Nauvoo.</a:t>
            </a:r>
          </a:p>
          <a:p>
            <a:pPr algn="l" fontAlgn="base"/>
            <a:endParaRPr lang="en-US" b="0" i="0" dirty="0">
              <a:solidFill>
                <a:schemeClr val="bg1"/>
              </a:solidFill>
              <a:effectLst/>
            </a:endParaRPr>
          </a:p>
          <a:p>
            <a:pPr algn="l" fontAlgn="base"/>
            <a:r>
              <a:rPr lang="en-US" b="0" i="0" dirty="0">
                <a:solidFill>
                  <a:schemeClr val="bg1"/>
                </a:solidFill>
                <a:effectLst/>
              </a:rPr>
              <a:t>Two years after the dedication of the Kirtland Temple, the Saints had largely abandoned Kirtland, and the temple became the venue of both private worship and public function. </a:t>
            </a:r>
          </a:p>
          <a:p>
            <a:pPr algn="l" fontAlgn="base"/>
            <a:endParaRPr lang="en-US" dirty="0">
              <a:solidFill>
                <a:schemeClr val="bg1"/>
              </a:solidFill>
            </a:endParaRPr>
          </a:p>
          <a:p>
            <a:pPr algn="l" fontAlgn="base"/>
            <a:r>
              <a:rPr lang="en-US" b="0" i="0" dirty="0">
                <a:solidFill>
                  <a:schemeClr val="bg1"/>
                </a:solidFill>
                <a:effectLst/>
              </a:rPr>
              <a:t>The temple was later leased for many years as a public school.</a:t>
            </a:r>
          </a:p>
          <a:p>
            <a:pPr algn="l" fontAlgn="base"/>
            <a:r>
              <a:rPr lang="en-US" b="0" i="0" dirty="0">
                <a:solidFill>
                  <a:schemeClr val="bg1"/>
                </a:solidFill>
                <a:effectLst/>
              </a:rPr>
              <a:t>In 1880, Community of Christ (formerly known as the Reorganized Church of Jesus Christ of Latter-Day Saints) reestablished ownership of the Kirtland Temple and restored it as closely as possible to its original condition.</a:t>
            </a:r>
          </a:p>
          <a:p>
            <a:pPr algn="l" fontAlgn="base"/>
            <a:endParaRPr lang="en-US" b="0" i="0" dirty="0">
              <a:solidFill>
                <a:schemeClr val="bg1"/>
              </a:solidFill>
              <a:effectLst/>
            </a:endParaRPr>
          </a:p>
          <a:p>
            <a:pPr algn="l" fontAlgn="base"/>
            <a:r>
              <a:rPr lang="en-US" b="0" i="0" dirty="0">
                <a:solidFill>
                  <a:schemeClr val="bg1"/>
                </a:solidFill>
                <a:effectLst/>
              </a:rPr>
              <a:t>On March 5, 2024, ownership of the Kirtland Temple was transferred from Community of Christ to The Church of Jesus Christ of Latter-day Saints for an agreed-upon amount. </a:t>
            </a:r>
          </a:p>
          <a:p>
            <a:pPr algn="l" fontAlgn="base"/>
            <a:endParaRPr lang="en-US" dirty="0">
              <a:solidFill>
                <a:schemeClr val="bg1"/>
              </a:solidFill>
            </a:endParaRPr>
          </a:p>
          <a:p>
            <a:pPr algn="l" fontAlgn="base"/>
            <a:r>
              <a:rPr lang="en-US" b="1" i="0" dirty="0">
                <a:solidFill>
                  <a:schemeClr val="bg1"/>
                </a:solidFill>
                <a:effectLst/>
              </a:rPr>
              <a:t>The building was closed for 20 days to prepare it for reopening to public tours on Monday, March 25, 2024.</a:t>
            </a:r>
          </a:p>
          <a:p>
            <a:br>
              <a:rPr lang="en-US" dirty="0">
                <a:solidFill>
                  <a:schemeClr val="bg1"/>
                </a:solidFill>
              </a:rPr>
            </a:br>
            <a:endParaRPr lang="en-US" dirty="0">
              <a:solidFill>
                <a:schemeClr val="bg1"/>
              </a:solidFill>
            </a:endParaRPr>
          </a:p>
        </p:txBody>
      </p:sp>
      <p:pic>
        <p:nvPicPr>
          <p:cNvPr id="11" name="Picture 10">
            <a:extLst>
              <a:ext uri="{FF2B5EF4-FFF2-40B4-BE49-F238E27FC236}">
                <a16:creationId xmlns:a16="http://schemas.microsoft.com/office/drawing/2014/main" id="{7829A137-5855-EAB0-C49A-8E086F424CF1}"/>
              </a:ext>
            </a:extLst>
          </p:cNvPr>
          <p:cNvPicPr>
            <a:picLocks noChangeAspect="1"/>
          </p:cNvPicPr>
          <p:nvPr/>
        </p:nvPicPr>
        <p:blipFill>
          <a:blip r:embed="rId3"/>
          <a:stretch>
            <a:fillRect/>
          </a:stretch>
        </p:blipFill>
        <p:spPr>
          <a:xfrm>
            <a:off x="6810282" y="1666122"/>
            <a:ext cx="4513074" cy="4143880"/>
          </a:xfrm>
          <a:prstGeom prst="rect">
            <a:avLst/>
          </a:prstGeom>
        </p:spPr>
      </p:pic>
      <p:sp>
        <p:nvSpPr>
          <p:cNvPr id="13" name="TextBox 12">
            <a:extLst>
              <a:ext uri="{FF2B5EF4-FFF2-40B4-BE49-F238E27FC236}">
                <a16:creationId xmlns:a16="http://schemas.microsoft.com/office/drawing/2014/main" id="{DF737179-AFF9-5345-A498-DF8394D32523}"/>
              </a:ext>
            </a:extLst>
          </p:cNvPr>
          <p:cNvSpPr txBox="1"/>
          <p:nvPr/>
        </p:nvSpPr>
        <p:spPr>
          <a:xfrm>
            <a:off x="5917952" y="6540469"/>
            <a:ext cx="6096000" cy="230832"/>
          </a:xfrm>
          <a:prstGeom prst="rect">
            <a:avLst/>
          </a:prstGeom>
          <a:noFill/>
        </p:spPr>
        <p:txBody>
          <a:bodyPr wrap="square">
            <a:spAutoFit/>
          </a:bodyPr>
          <a:lstStyle/>
          <a:p>
            <a:pPr algn="r"/>
            <a:r>
              <a:rPr lang="en-US" sz="900" dirty="0">
                <a:solidFill>
                  <a:schemeClr val="bg1"/>
                </a:solidFill>
              </a:rPr>
              <a:t>https://churchofjesuschristtemples.org/kirtland-temple/</a:t>
            </a:r>
          </a:p>
        </p:txBody>
      </p:sp>
      <p:sp>
        <p:nvSpPr>
          <p:cNvPr id="14" name="TextBox 13">
            <a:extLst>
              <a:ext uri="{FF2B5EF4-FFF2-40B4-BE49-F238E27FC236}">
                <a16:creationId xmlns:a16="http://schemas.microsoft.com/office/drawing/2014/main" id="{19B237F4-B5CA-F612-AB84-AA67FC55569E}"/>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History of Kirtland Temple</a:t>
            </a:r>
          </a:p>
        </p:txBody>
      </p:sp>
    </p:spTree>
    <p:extLst>
      <p:ext uri="{BB962C8B-B14F-4D97-AF65-F5344CB8AC3E}">
        <p14:creationId xmlns:p14="http://schemas.microsoft.com/office/powerpoint/2010/main" val="95308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animEffect transition="in" filter="fade">
                                      <p:cBhvr>
                                        <p:cTn id="21" dur="1000"/>
                                        <p:tgtEl>
                                          <p:spTgt spid="5">
                                            <p:txEl>
                                              <p:pRg st="9" end="9"/>
                                            </p:txEl>
                                          </p:spTgt>
                                        </p:tgtEl>
                                      </p:cBhvr>
                                    </p:animEffect>
                                    <p:anim calcmode="lin" valueType="num">
                                      <p:cBhvr>
                                        <p:cTn id="2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C43210-25FC-4CA0-BED7-76C03A8EC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627066" y="1533625"/>
            <a:ext cx="2937868" cy="1569660"/>
          </a:xfrm>
          <a:prstGeom prst="rect">
            <a:avLst/>
          </a:prstGeom>
          <a:noFill/>
        </p:spPr>
        <p:txBody>
          <a:bodyPr wrap="square" rtlCol="0">
            <a:spAutoFit/>
          </a:bodyPr>
          <a:lstStyle/>
          <a:p>
            <a:pPr algn="ctr"/>
            <a:r>
              <a:rPr lang="en-US" sz="2400" dirty="0">
                <a:solidFill>
                  <a:srgbClr val="FFFF00"/>
                </a:solidFill>
              </a:rPr>
              <a:t>If you were to design a city, what would you place at the center of that city?</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Center of a Town</a:t>
            </a:r>
          </a:p>
        </p:txBody>
      </p:sp>
      <p:pic>
        <p:nvPicPr>
          <p:cNvPr id="7" name="Picture 6">
            <a:extLst>
              <a:ext uri="{FF2B5EF4-FFF2-40B4-BE49-F238E27FC236}">
                <a16:creationId xmlns:a16="http://schemas.microsoft.com/office/drawing/2014/main" id="{C2FD7468-0280-4351-9FE2-C0C068B0F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52" y="940459"/>
            <a:ext cx="3975100" cy="2641600"/>
          </a:xfrm>
          <a:prstGeom prst="rect">
            <a:avLst/>
          </a:prstGeom>
        </p:spPr>
      </p:pic>
      <p:pic>
        <p:nvPicPr>
          <p:cNvPr id="9" name="Picture 8">
            <a:extLst>
              <a:ext uri="{FF2B5EF4-FFF2-40B4-BE49-F238E27FC236}">
                <a16:creationId xmlns:a16="http://schemas.microsoft.com/office/drawing/2014/main" id="{21A48B56-3C49-42F0-9ADE-5A8DB2A6A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251" y="906347"/>
            <a:ext cx="3619500" cy="2714625"/>
          </a:xfrm>
          <a:prstGeom prst="rect">
            <a:avLst/>
          </a:prstGeom>
        </p:spPr>
      </p:pic>
      <p:pic>
        <p:nvPicPr>
          <p:cNvPr id="11" name="Picture 10">
            <a:extLst>
              <a:ext uri="{FF2B5EF4-FFF2-40B4-BE49-F238E27FC236}">
                <a16:creationId xmlns:a16="http://schemas.microsoft.com/office/drawing/2014/main" id="{E13C685E-20BE-41C9-BD53-528F10D2C0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62" y="3754716"/>
            <a:ext cx="4676775" cy="2867025"/>
          </a:xfrm>
          <a:prstGeom prst="rect">
            <a:avLst/>
          </a:prstGeom>
        </p:spPr>
      </p:pic>
      <p:pic>
        <p:nvPicPr>
          <p:cNvPr id="13" name="Picture 12">
            <a:extLst>
              <a:ext uri="{FF2B5EF4-FFF2-40B4-BE49-F238E27FC236}">
                <a16:creationId xmlns:a16="http://schemas.microsoft.com/office/drawing/2014/main" id="{49B271E4-6401-4536-9D81-499862FDE8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899" y="3754716"/>
            <a:ext cx="3810000" cy="2859024"/>
          </a:xfrm>
          <a:prstGeom prst="rect">
            <a:avLst/>
          </a:prstGeom>
        </p:spPr>
      </p:pic>
    </p:spTree>
    <p:extLst>
      <p:ext uri="{BB962C8B-B14F-4D97-AF65-F5344CB8AC3E}">
        <p14:creationId xmlns:p14="http://schemas.microsoft.com/office/powerpoint/2010/main" val="346071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17FF3-20F6-45DA-97D4-2937B6F67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Functions of the Temple Over the Years</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DB1BD64-8952-4335-8D44-286E93266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0" y="975460"/>
            <a:ext cx="7962900" cy="5343525"/>
          </a:xfrm>
          <a:prstGeom prst="rect">
            <a:avLst/>
          </a:prstGeom>
        </p:spPr>
      </p:pic>
    </p:spTree>
    <p:extLst>
      <p:ext uri="{BB962C8B-B14F-4D97-AF65-F5344CB8AC3E}">
        <p14:creationId xmlns:p14="http://schemas.microsoft.com/office/powerpoint/2010/main" val="47320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0EF0BE-809E-A1B8-C01B-93EE54CB7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8ED2ABF-F216-BC92-72A7-46121C1C9D86}"/>
              </a:ext>
            </a:extLst>
          </p:cNvPr>
          <p:cNvSpPr txBox="1"/>
          <p:nvPr/>
        </p:nvSpPr>
        <p:spPr>
          <a:xfrm>
            <a:off x="323828" y="201636"/>
            <a:ext cx="6694002" cy="1754326"/>
          </a:xfrm>
          <a:prstGeom prst="rect">
            <a:avLst/>
          </a:prstGeom>
          <a:noFill/>
        </p:spPr>
        <p:txBody>
          <a:bodyPr wrap="square">
            <a:spAutoFit/>
          </a:bodyPr>
          <a:lstStyle/>
          <a:p>
            <a:r>
              <a:rPr lang="en-US" b="0" i="0" dirty="0">
                <a:solidFill>
                  <a:schemeClr val="bg1"/>
                </a:solidFill>
                <a:effectLst/>
              </a:rPr>
              <a:t>The Prophet dedicated four temple sites during his lifetime—in Kirtland, Ohio; Independence, Missouri; Far West, Missouri; and Nauvoo, Illinois. Of these temples two were completed—Kirtland in 1836 and Nauvoo in 1847. As Joseph explained, “We need the temple more than anything else.”</a:t>
            </a:r>
          </a:p>
          <a:p>
            <a:r>
              <a:rPr lang="en-US" dirty="0">
                <a:solidFill>
                  <a:schemeClr val="bg1"/>
                </a:solidFill>
              </a:rPr>
              <a:t>HC</a:t>
            </a:r>
          </a:p>
        </p:txBody>
      </p:sp>
      <p:sp>
        <p:nvSpPr>
          <p:cNvPr id="6" name="TextBox 5">
            <a:extLst>
              <a:ext uri="{FF2B5EF4-FFF2-40B4-BE49-F238E27FC236}">
                <a16:creationId xmlns:a16="http://schemas.microsoft.com/office/drawing/2014/main" id="{8667CBBE-8311-BF42-4659-D3091AEB788E}"/>
              </a:ext>
            </a:extLst>
          </p:cNvPr>
          <p:cNvSpPr txBox="1"/>
          <p:nvPr/>
        </p:nvSpPr>
        <p:spPr>
          <a:xfrm>
            <a:off x="4734006" y="4473839"/>
            <a:ext cx="6096000" cy="2339102"/>
          </a:xfrm>
          <a:prstGeom prst="rect">
            <a:avLst/>
          </a:prstGeom>
          <a:noFill/>
        </p:spPr>
        <p:txBody>
          <a:bodyPr wrap="square">
            <a:spAutoFit/>
          </a:bodyPr>
          <a:lstStyle/>
          <a:p>
            <a:pPr algn="l" fontAlgn="base"/>
            <a:r>
              <a:rPr lang="en-US" sz="2400" b="0" i="0" dirty="0">
                <a:solidFill>
                  <a:srgbClr val="FFFF00"/>
                </a:solidFill>
                <a:effectLst/>
              </a:rPr>
              <a:t>The Lord is indeed hastening His work.</a:t>
            </a:r>
          </a:p>
          <a:p>
            <a:pPr algn="l" fontAlgn="base"/>
            <a:endParaRPr lang="en-US" b="0" i="0" dirty="0">
              <a:solidFill>
                <a:schemeClr val="bg1"/>
              </a:solidFill>
              <a:effectLst/>
            </a:endParaRPr>
          </a:p>
          <a:p>
            <a:pPr algn="l" fontAlgn="base"/>
            <a:r>
              <a:rPr lang="en-US" b="0" i="0" dirty="0">
                <a:solidFill>
                  <a:schemeClr val="bg1"/>
                </a:solidFill>
                <a:effectLst/>
              </a:rPr>
              <a:t>Why are we building temples at such an unprecedented pace? Why? Because the Lord has instructed us to do so. The blessings of the temple help to gather Israel on both sides of the veil. These blessings also help to prepare a people who will help prepare the world for the Second Coming of the Lord!</a:t>
            </a:r>
          </a:p>
          <a:p>
            <a:pPr algn="l" fontAlgn="base"/>
            <a:r>
              <a:rPr lang="en-US" sz="1400" dirty="0">
                <a:solidFill>
                  <a:schemeClr val="bg1"/>
                </a:solidFill>
              </a:rPr>
              <a:t>Russel M. Nelson </a:t>
            </a:r>
            <a:endParaRPr lang="en-US" sz="1400" b="0" i="0" dirty="0">
              <a:solidFill>
                <a:schemeClr val="bg1"/>
              </a:solidFill>
              <a:effectLst/>
            </a:endParaRPr>
          </a:p>
        </p:txBody>
      </p:sp>
      <p:grpSp>
        <p:nvGrpSpPr>
          <p:cNvPr id="31" name="Group 30">
            <a:extLst>
              <a:ext uri="{FF2B5EF4-FFF2-40B4-BE49-F238E27FC236}">
                <a16:creationId xmlns:a16="http://schemas.microsoft.com/office/drawing/2014/main" id="{5C0C713B-9732-35C8-DC07-483B67A24A7E}"/>
              </a:ext>
            </a:extLst>
          </p:cNvPr>
          <p:cNvGrpSpPr/>
          <p:nvPr/>
        </p:nvGrpSpPr>
        <p:grpSpPr>
          <a:xfrm>
            <a:off x="1844396" y="1815881"/>
            <a:ext cx="2188316" cy="2225519"/>
            <a:chOff x="1180836" y="2157598"/>
            <a:chExt cx="2188316" cy="2225519"/>
          </a:xfrm>
        </p:grpSpPr>
        <p:pic>
          <p:nvPicPr>
            <p:cNvPr id="22" name="Picture 21">
              <a:extLst>
                <a:ext uri="{FF2B5EF4-FFF2-40B4-BE49-F238E27FC236}">
                  <a16:creationId xmlns:a16="http://schemas.microsoft.com/office/drawing/2014/main" id="{66D68564-F416-8794-90AD-A86BCE209E69}"/>
                </a:ext>
              </a:extLst>
            </p:cNvPr>
            <p:cNvPicPr>
              <a:picLocks noChangeAspect="1"/>
            </p:cNvPicPr>
            <p:nvPr/>
          </p:nvPicPr>
          <p:blipFill>
            <a:blip r:embed="rId3"/>
            <a:srcRect t="1" b="3326"/>
            <a:stretch/>
          </p:blipFill>
          <p:spPr>
            <a:xfrm>
              <a:off x="1180836" y="2157598"/>
              <a:ext cx="2188316" cy="1924545"/>
            </a:xfrm>
            <a:prstGeom prst="rect">
              <a:avLst/>
            </a:prstGeom>
          </p:spPr>
        </p:pic>
        <p:sp>
          <p:nvSpPr>
            <p:cNvPr id="24" name="TextBox 23">
              <a:extLst>
                <a:ext uri="{FF2B5EF4-FFF2-40B4-BE49-F238E27FC236}">
                  <a16:creationId xmlns:a16="http://schemas.microsoft.com/office/drawing/2014/main" id="{DC9399FC-5991-A35D-C67B-C6F85FD7FDE6}"/>
                </a:ext>
              </a:extLst>
            </p:cNvPr>
            <p:cNvSpPr txBox="1"/>
            <p:nvPr/>
          </p:nvSpPr>
          <p:spPr>
            <a:xfrm>
              <a:off x="1286512" y="4075340"/>
              <a:ext cx="1844334" cy="307777"/>
            </a:xfrm>
            <a:prstGeom prst="rect">
              <a:avLst/>
            </a:prstGeom>
            <a:noFill/>
          </p:spPr>
          <p:txBody>
            <a:bodyPr wrap="square">
              <a:spAutoFit/>
            </a:bodyPr>
            <a:lstStyle/>
            <a:p>
              <a:pPr algn="ctr"/>
              <a:r>
                <a:rPr lang="en-US" sz="1400" dirty="0">
                  <a:solidFill>
                    <a:schemeClr val="bg1"/>
                  </a:solidFill>
                </a:rPr>
                <a:t>Kirtland Temple</a:t>
              </a:r>
            </a:p>
          </p:txBody>
        </p:sp>
      </p:grpSp>
      <p:grpSp>
        <p:nvGrpSpPr>
          <p:cNvPr id="26" name="Group 25">
            <a:extLst>
              <a:ext uri="{FF2B5EF4-FFF2-40B4-BE49-F238E27FC236}">
                <a16:creationId xmlns:a16="http://schemas.microsoft.com/office/drawing/2014/main" id="{B8DCD50C-9A3D-A879-FB4C-2BD20031C156}"/>
              </a:ext>
            </a:extLst>
          </p:cNvPr>
          <p:cNvGrpSpPr/>
          <p:nvPr/>
        </p:nvGrpSpPr>
        <p:grpSpPr>
          <a:xfrm>
            <a:off x="4736873" y="1733147"/>
            <a:ext cx="3532150" cy="2656773"/>
            <a:chOff x="4736873" y="1733147"/>
            <a:chExt cx="3532150" cy="2656773"/>
          </a:xfrm>
        </p:grpSpPr>
        <p:pic>
          <p:nvPicPr>
            <p:cNvPr id="16" name="Picture 15">
              <a:extLst>
                <a:ext uri="{FF2B5EF4-FFF2-40B4-BE49-F238E27FC236}">
                  <a16:creationId xmlns:a16="http://schemas.microsoft.com/office/drawing/2014/main" id="{EFEEDE61-4B27-F0DC-FA61-506B16540F30}"/>
                </a:ext>
              </a:extLst>
            </p:cNvPr>
            <p:cNvPicPr>
              <a:picLocks noChangeAspect="1"/>
            </p:cNvPicPr>
            <p:nvPr/>
          </p:nvPicPr>
          <p:blipFill>
            <a:blip r:embed="rId4"/>
            <a:stretch>
              <a:fillRect/>
            </a:stretch>
          </p:blipFill>
          <p:spPr>
            <a:xfrm>
              <a:off x="4736873" y="1733147"/>
              <a:ext cx="3532150" cy="2428353"/>
            </a:xfrm>
            <a:prstGeom prst="rect">
              <a:avLst/>
            </a:prstGeom>
          </p:spPr>
        </p:pic>
        <p:sp>
          <p:nvSpPr>
            <p:cNvPr id="25" name="TextBox 24">
              <a:extLst>
                <a:ext uri="{FF2B5EF4-FFF2-40B4-BE49-F238E27FC236}">
                  <a16:creationId xmlns:a16="http://schemas.microsoft.com/office/drawing/2014/main" id="{650BBC39-7D4A-389E-720E-449BECE228DA}"/>
                </a:ext>
              </a:extLst>
            </p:cNvPr>
            <p:cNvSpPr txBox="1"/>
            <p:nvPr/>
          </p:nvSpPr>
          <p:spPr>
            <a:xfrm>
              <a:off x="5401312" y="4082143"/>
              <a:ext cx="1844334" cy="307777"/>
            </a:xfrm>
            <a:prstGeom prst="rect">
              <a:avLst/>
            </a:prstGeom>
            <a:noFill/>
          </p:spPr>
          <p:txBody>
            <a:bodyPr wrap="square">
              <a:spAutoFit/>
            </a:bodyPr>
            <a:lstStyle/>
            <a:p>
              <a:pPr algn="ctr"/>
              <a:r>
                <a:rPr lang="en-US" sz="1400" dirty="0">
                  <a:solidFill>
                    <a:schemeClr val="bg1"/>
                  </a:solidFill>
                </a:rPr>
                <a:t>Far West Temple site</a:t>
              </a:r>
            </a:p>
          </p:txBody>
        </p:sp>
      </p:grpSp>
      <p:grpSp>
        <p:nvGrpSpPr>
          <p:cNvPr id="28" name="Group 27">
            <a:extLst>
              <a:ext uri="{FF2B5EF4-FFF2-40B4-BE49-F238E27FC236}">
                <a16:creationId xmlns:a16="http://schemas.microsoft.com/office/drawing/2014/main" id="{41A2A43B-5DE4-87F0-03B0-FC9F9C00FF2B}"/>
              </a:ext>
            </a:extLst>
          </p:cNvPr>
          <p:cNvGrpSpPr/>
          <p:nvPr/>
        </p:nvGrpSpPr>
        <p:grpSpPr>
          <a:xfrm>
            <a:off x="8775349" y="320747"/>
            <a:ext cx="3102790" cy="2461777"/>
            <a:chOff x="8775349" y="320747"/>
            <a:chExt cx="3102790" cy="2461777"/>
          </a:xfrm>
        </p:grpSpPr>
        <p:pic>
          <p:nvPicPr>
            <p:cNvPr id="18" name="Picture 17">
              <a:extLst>
                <a:ext uri="{FF2B5EF4-FFF2-40B4-BE49-F238E27FC236}">
                  <a16:creationId xmlns:a16="http://schemas.microsoft.com/office/drawing/2014/main" id="{528C7411-DD36-89A6-E868-A532B8A0C8FD}"/>
                </a:ext>
              </a:extLst>
            </p:cNvPr>
            <p:cNvPicPr>
              <a:picLocks noChangeAspect="1"/>
            </p:cNvPicPr>
            <p:nvPr/>
          </p:nvPicPr>
          <p:blipFill>
            <a:blip r:embed="rId5"/>
            <a:stretch>
              <a:fillRect/>
            </a:stretch>
          </p:blipFill>
          <p:spPr>
            <a:xfrm>
              <a:off x="8816149" y="320747"/>
              <a:ext cx="3021191" cy="2189213"/>
            </a:xfrm>
            <a:prstGeom prst="rect">
              <a:avLst/>
            </a:prstGeom>
          </p:spPr>
        </p:pic>
        <p:sp>
          <p:nvSpPr>
            <p:cNvPr id="27" name="TextBox 26">
              <a:extLst>
                <a:ext uri="{FF2B5EF4-FFF2-40B4-BE49-F238E27FC236}">
                  <a16:creationId xmlns:a16="http://schemas.microsoft.com/office/drawing/2014/main" id="{EAE70F86-8772-F780-7603-4502D98A2804}"/>
                </a:ext>
              </a:extLst>
            </p:cNvPr>
            <p:cNvSpPr txBox="1"/>
            <p:nvPr/>
          </p:nvSpPr>
          <p:spPr>
            <a:xfrm>
              <a:off x="8775349" y="2474747"/>
              <a:ext cx="3102790" cy="307777"/>
            </a:xfrm>
            <a:prstGeom prst="rect">
              <a:avLst/>
            </a:prstGeom>
            <a:noFill/>
          </p:spPr>
          <p:txBody>
            <a:bodyPr wrap="square">
              <a:spAutoFit/>
            </a:bodyPr>
            <a:lstStyle/>
            <a:p>
              <a:pPr algn="ctr"/>
              <a:r>
                <a:rPr lang="en-US" sz="1400" dirty="0">
                  <a:solidFill>
                    <a:schemeClr val="bg1"/>
                  </a:solidFill>
                </a:rPr>
                <a:t>Independence, Missouri Temple Site</a:t>
              </a:r>
            </a:p>
          </p:txBody>
        </p:sp>
      </p:grpSp>
      <p:grpSp>
        <p:nvGrpSpPr>
          <p:cNvPr id="30" name="Group 29">
            <a:extLst>
              <a:ext uri="{FF2B5EF4-FFF2-40B4-BE49-F238E27FC236}">
                <a16:creationId xmlns:a16="http://schemas.microsoft.com/office/drawing/2014/main" id="{949F9FD5-F6EB-0150-23E4-D38B29834464}"/>
              </a:ext>
            </a:extLst>
          </p:cNvPr>
          <p:cNvGrpSpPr/>
          <p:nvPr/>
        </p:nvGrpSpPr>
        <p:grpSpPr>
          <a:xfrm>
            <a:off x="1361994" y="4444672"/>
            <a:ext cx="2772162" cy="2211692"/>
            <a:chOff x="1026951" y="4646308"/>
            <a:chExt cx="2772162" cy="2211692"/>
          </a:xfrm>
        </p:grpSpPr>
        <p:pic>
          <p:nvPicPr>
            <p:cNvPr id="20" name="Picture 19">
              <a:extLst>
                <a:ext uri="{FF2B5EF4-FFF2-40B4-BE49-F238E27FC236}">
                  <a16:creationId xmlns:a16="http://schemas.microsoft.com/office/drawing/2014/main" id="{5ED425C7-01B0-CC48-9FA3-6CA53D2644D7}"/>
                </a:ext>
              </a:extLst>
            </p:cNvPr>
            <p:cNvPicPr>
              <a:picLocks noChangeAspect="1"/>
            </p:cNvPicPr>
            <p:nvPr/>
          </p:nvPicPr>
          <p:blipFill>
            <a:blip r:embed="rId6"/>
            <a:stretch>
              <a:fillRect/>
            </a:stretch>
          </p:blipFill>
          <p:spPr>
            <a:xfrm>
              <a:off x="1026951" y="4646308"/>
              <a:ext cx="2772162" cy="2010056"/>
            </a:xfrm>
            <a:prstGeom prst="rect">
              <a:avLst/>
            </a:prstGeom>
          </p:spPr>
        </p:pic>
        <p:sp>
          <p:nvSpPr>
            <p:cNvPr id="29" name="TextBox 28">
              <a:extLst>
                <a:ext uri="{FF2B5EF4-FFF2-40B4-BE49-F238E27FC236}">
                  <a16:creationId xmlns:a16="http://schemas.microsoft.com/office/drawing/2014/main" id="{7A11DB4C-DF51-0C8A-F9D5-1A4D85ED926B}"/>
                </a:ext>
              </a:extLst>
            </p:cNvPr>
            <p:cNvSpPr txBox="1"/>
            <p:nvPr/>
          </p:nvSpPr>
          <p:spPr>
            <a:xfrm>
              <a:off x="1286512" y="6550223"/>
              <a:ext cx="1844334" cy="307777"/>
            </a:xfrm>
            <a:prstGeom prst="rect">
              <a:avLst/>
            </a:prstGeom>
            <a:noFill/>
          </p:spPr>
          <p:txBody>
            <a:bodyPr wrap="square">
              <a:spAutoFit/>
            </a:bodyPr>
            <a:lstStyle/>
            <a:p>
              <a:pPr algn="ctr"/>
              <a:r>
                <a:rPr lang="en-US" sz="1400" dirty="0">
                  <a:solidFill>
                    <a:schemeClr val="bg1"/>
                  </a:solidFill>
                </a:rPr>
                <a:t>Nauvoo Temple Site</a:t>
              </a:r>
            </a:p>
          </p:txBody>
        </p:sp>
      </p:grpSp>
      <p:pic>
        <p:nvPicPr>
          <p:cNvPr id="33" name="Picture 32" descr="A close-up of a person smiling&#10;&#10;Description automatically generated">
            <a:extLst>
              <a:ext uri="{FF2B5EF4-FFF2-40B4-BE49-F238E27FC236}">
                <a16:creationId xmlns:a16="http://schemas.microsoft.com/office/drawing/2014/main" id="{05CCC43F-0F63-31F5-EE7A-523AF69F8A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30006" y="5097400"/>
            <a:ext cx="1119002" cy="1400856"/>
          </a:xfrm>
          <a:prstGeom prst="rect">
            <a:avLst/>
          </a:prstGeom>
        </p:spPr>
      </p:pic>
    </p:spTree>
    <p:extLst>
      <p:ext uri="{BB962C8B-B14F-4D97-AF65-F5344CB8AC3E}">
        <p14:creationId xmlns:p14="http://schemas.microsoft.com/office/powerpoint/2010/main" val="23752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95469C-F6E3-4A4D-9C2D-686C69AB6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D&amp;C 96:1 This Stake</a:t>
            </a:r>
          </a:p>
        </p:txBody>
      </p:sp>
      <p:sp>
        <p:nvSpPr>
          <p:cNvPr id="12" name="TextBox 11"/>
          <p:cNvSpPr txBox="1"/>
          <p:nvPr/>
        </p:nvSpPr>
        <p:spPr>
          <a:xfrm>
            <a:off x="0" y="6393717"/>
            <a:ext cx="5333798" cy="338554"/>
          </a:xfrm>
          <a:prstGeom prst="rect">
            <a:avLst/>
          </a:prstGeom>
          <a:noFill/>
        </p:spPr>
        <p:txBody>
          <a:bodyPr wrap="square" rtlCol="0">
            <a:spAutoFit/>
          </a:bodyPr>
          <a:lstStyle/>
          <a:p>
            <a:r>
              <a:rPr lang="en-US" sz="1600" dirty="0">
                <a:solidFill>
                  <a:schemeClr val="bg1"/>
                </a:solidFill>
              </a:rPr>
              <a:t>D&amp;C 96:1</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699347" y="889843"/>
            <a:ext cx="10793305" cy="5355312"/>
          </a:xfrm>
          <a:prstGeom prst="rect">
            <a:avLst/>
          </a:prstGeom>
        </p:spPr>
        <p:txBody>
          <a:bodyPr wrap="square">
            <a:spAutoFit/>
          </a:bodyPr>
          <a:lstStyle/>
          <a:p>
            <a:pPr fontAlgn="base"/>
            <a:r>
              <a:rPr lang="en-US" dirty="0">
                <a:solidFill>
                  <a:schemeClr val="bg1"/>
                </a:solidFill>
              </a:rPr>
              <a:t>To pitch a tent, one drives stakes into the ground to secure it. The deeper the stakes, the stronger and more stable the tent. The revelations of the Lord compare Zion to a great tent, whose stakes are its support and therefore must be strong.</a:t>
            </a:r>
          </a:p>
          <a:p>
            <a:pPr fontAlgn="base"/>
            <a:endParaRPr lang="en-US" dirty="0">
              <a:solidFill>
                <a:schemeClr val="bg1"/>
              </a:solidFill>
            </a:endParaRPr>
          </a:p>
          <a:p>
            <a:pPr fontAlgn="base"/>
            <a:r>
              <a:rPr lang="en-US" dirty="0">
                <a:solidFill>
                  <a:schemeClr val="bg1"/>
                </a:solidFill>
              </a:rPr>
              <a:t>“The expression ‘stake of Zion,’” wrote President Joseph Fielding Smith, “is taken from the expression in Isaiah: ‘Look upon Zion, the city of our solemnities; thine eyes shall see Jerusalem a quiet habitation, a tabernacle that shall not be taken down; not one of the stakes thereof shall ever be removed, neither shall any of the cords thereof be broken.’  Again: ‘Enlarge the place of thy tent and let them stretch forth the curtains of thine habitation: spare not, lengthen thy cords, and strengthen thy stakes.’ </a:t>
            </a:r>
          </a:p>
          <a:p>
            <a:pPr fontAlgn="base"/>
            <a:endParaRPr lang="en-US" dirty="0">
              <a:solidFill>
                <a:schemeClr val="bg1"/>
              </a:solidFill>
            </a:endParaRPr>
          </a:p>
          <a:p>
            <a:pPr fontAlgn="base"/>
            <a:r>
              <a:rPr lang="en-US" dirty="0">
                <a:solidFill>
                  <a:schemeClr val="bg1"/>
                </a:solidFill>
              </a:rPr>
              <a:t> Isaiah speaks of Zion as a tent, or tabernacle, having in mind the Tabernacle which was built and carried in the wilderness in the days of Moses, and the cords are the binding cables that extend from the tent, or tabernacle, to the stakes which are fastened in the ground. Now the Lord revealed that Zion was to be built and surrounding her would be the stakes helping to bind and keep her in place. </a:t>
            </a:r>
          </a:p>
          <a:p>
            <a:pPr fontAlgn="base"/>
            <a:endParaRPr lang="en-US" dirty="0">
              <a:solidFill>
                <a:schemeClr val="bg1"/>
              </a:solidFill>
            </a:endParaRPr>
          </a:p>
          <a:p>
            <a:pPr fontAlgn="base"/>
            <a:r>
              <a:rPr lang="en-US" dirty="0">
                <a:solidFill>
                  <a:schemeClr val="bg1"/>
                </a:solidFill>
              </a:rPr>
              <a:t>This figure of speech has almost been lost through the intervening years, but it retains its significance, or beauty. To speak of Zion, the New Jerusalem, or even that section where the city will be built, as a stake of Zion, is a sad mistake. Zion is the tent, the stakes of Zion are the binding pegs that support her. Zion, therefore, cannot be a stake, it would be as improper to call a tent a stake as to apply this term to Zion.” HC</a:t>
            </a:r>
          </a:p>
        </p:txBody>
      </p:sp>
    </p:spTree>
    <p:extLst>
      <p:ext uri="{BB962C8B-B14F-4D97-AF65-F5344CB8AC3E}">
        <p14:creationId xmlns:p14="http://schemas.microsoft.com/office/powerpoint/2010/main" val="391448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3">
                                            <p:txEl>
                                              <p:pRg st="4" end="4"/>
                                            </p:txEl>
                                          </p:spTgt>
                                        </p:tgtEl>
                                      </p:cBhvr>
                                    </p:animEffect>
                                    <p:set>
                                      <p:cBhvr>
                                        <p:cTn id="2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9B7DC7-C099-458C-94EB-1B03478B5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Who’s In Charge of the Property?</a:t>
            </a:r>
          </a:p>
        </p:txBody>
      </p:sp>
      <p:sp>
        <p:nvSpPr>
          <p:cNvPr id="12" name="TextBox 11"/>
          <p:cNvSpPr txBox="1"/>
          <p:nvPr/>
        </p:nvSpPr>
        <p:spPr>
          <a:xfrm>
            <a:off x="152602" y="6357985"/>
            <a:ext cx="5333798" cy="338554"/>
          </a:xfrm>
          <a:prstGeom prst="rect">
            <a:avLst/>
          </a:prstGeom>
          <a:noFill/>
        </p:spPr>
        <p:txBody>
          <a:bodyPr wrap="square" rtlCol="0">
            <a:spAutoFit/>
          </a:bodyPr>
          <a:lstStyle/>
          <a:p>
            <a:r>
              <a:rPr lang="en-US" sz="1600" dirty="0">
                <a:solidFill>
                  <a:schemeClr val="bg1"/>
                </a:solidFill>
              </a:rPr>
              <a:t>D&amp;C 96</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07975" y="1138728"/>
            <a:ext cx="4677384" cy="4524315"/>
          </a:xfrm>
          <a:prstGeom prst="rect">
            <a:avLst/>
          </a:prstGeom>
        </p:spPr>
        <p:txBody>
          <a:bodyPr wrap="square">
            <a:spAutoFit/>
          </a:bodyPr>
          <a:lstStyle/>
          <a:p>
            <a:r>
              <a:rPr lang="en-US" dirty="0">
                <a:solidFill>
                  <a:schemeClr val="bg1"/>
                </a:solidFill>
              </a:rPr>
              <a:t>The Lord instructed that Bishop Newel K. Whitney should take charge of the property held by the Church. </a:t>
            </a:r>
          </a:p>
          <a:p>
            <a:endParaRPr lang="en-US" dirty="0">
              <a:solidFill>
                <a:schemeClr val="bg1"/>
              </a:solidFill>
            </a:endParaRPr>
          </a:p>
          <a:p>
            <a:r>
              <a:rPr lang="en-US" dirty="0">
                <a:solidFill>
                  <a:schemeClr val="bg1"/>
                </a:solidFill>
              </a:rPr>
              <a:t>The temple would be built on the place designated by the Lord, and Bishop Whitney would divide the remainder of the property into lots for those who would seek an inheritance. </a:t>
            </a:r>
          </a:p>
          <a:p>
            <a:endParaRPr lang="en-US" dirty="0">
              <a:solidFill>
                <a:schemeClr val="bg1"/>
              </a:solidFill>
            </a:endParaRPr>
          </a:p>
          <a:p>
            <a:r>
              <a:rPr lang="en-US" dirty="0">
                <a:solidFill>
                  <a:schemeClr val="bg1"/>
                </a:solidFill>
              </a:rPr>
              <a:t>Some of these lots were designated for Church leaders responsible for the publication of the revelations.</a:t>
            </a:r>
          </a:p>
          <a:p>
            <a:endParaRPr lang="en-US" dirty="0">
              <a:solidFill>
                <a:schemeClr val="bg1"/>
              </a:solidFill>
            </a:endParaRPr>
          </a:p>
          <a:p>
            <a:r>
              <a:rPr lang="en-US" dirty="0">
                <a:solidFill>
                  <a:schemeClr val="bg1"/>
                </a:solidFill>
              </a:rPr>
              <a:t>Receiving this inheritance would help them devote their time to doing the work of the Lord, which included publishing the word of God.</a:t>
            </a:r>
            <a:endParaRPr lang="en-US" sz="1200" dirty="0">
              <a:solidFill>
                <a:schemeClr val="bg1"/>
              </a:solidFill>
            </a:endParaRPr>
          </a:p>
        </p:txBody>
      </p:sp>
      <p:sp>
        <p:nvSpPr>
          <p:cNvPr id="3" name="Rectangle 2"/>
          <p:cNvSpPr/>
          <p:nvPr/>
        </p:nvSpPr>
        <p:spPr>
          <a:xfrm>
            <a:off x="5639002" y="5603932"/>
            <a:ext cx="6096000" cy="923330"/>
          </a:xfrm>
          <a:prstGeom prst="rect">
            <a:avLst/>
          </a:prstGeom>
        </p:spPr>
        <p:txBody>
          <a:bodyPr>
            <a:spAutoFit/>
          </a:bodyPr>
          <a:lstStyle/>
          <a:p>
            <a:r>
              <a:rPr lang="en-US" dirty="0">
                <a:solidFill>
                  <a:schemeClr val="bg1"/>
                </a:solidFill>
                <a:latin typeface="Abadi" panose="020B0604020104020204" pitchFamily="34" charset="0"/>
              </a:rPr>
              <a:t>John Johnson should be admitted as a member of the United Firm, which oversaw the Church’s financial, publishing, and mercantile operations.</a:t>
            </a:r>
            <a:endParaRPr lang="en-US" dirty="0">
              <a:solidFill>
                <a:schemeClr val="bg1"/>
              </a:solidFill>
            </a:endParaRPr>
          </a:p>
        </p:txBody>
      </p:sp>
      <p:pic>
        <p:nvPicPr>
          <p:cNvPr id="8" name="Picture 7">
            <a:extLst>
              <a:ext uri="{FF2B5EF4-FFF2-40B4-BE49-F238E27FC236}">
                <a16:creationId xmlns:a16="http://schemas.microsoft.com/office/drawing/2014/main" id="{74BBA56A-89B3-4778-B544-384C3D8FF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932" y="1083383"/>
            <a:ext cx="3191256" cy="4251960"/>
          </a:xfrm>
          <a:prstGeom prst="rect">
            <a:avLst/>
          </a:prstGeom>
        </p:spPr>
      </p:pic>
    </p:spTree>
    <p:extLst>
      <p:ext uri="{BB962C8B-B14F-4D97-AF65-F5344CB8AC3E}">
        <p14:creationId xmlns:p14="http://schemas.microsoft.com/office/powerpoint/2010/main" val="4899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EC8EF67C-F483-4749-A214-4FFA0EE7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John Johnson</a:t>
            </a:r>
          </a:p>
        </p:txBody>
      </p:sp>
      <p:sp>
        <p:nvSpPr>
          <p:cNvPr id="12" name="TextBox 11"/>
          <p:cNvSpPr txBox="1"/>
          <p:nvPr/>
        </p:nvSpPr>
        <p:spPr>
          <a:xfrm>
            <a:off x="44923" y="732751"/>
            <a:ext cx="8845235" cy="5755422"/>
          </a:xfrm>
          <a:prstGeom prst="rect">
            <a:avLst/>
          </a:prstGeom>
          <a:noFill/>
        </p:spPr>
        <p:txBody>
          <a:bodyPr wrap="square" rtlCol="0">
            <a:spAutoFit/>
          </a:bodyPr>
          <a:lstStyle/>
          <a:p>
            <a:r>
              <a:rPr lang="en-US" sz="1600" dirty="0">
                <a:solidFill>
                  <a:schemeClr val="bg1"/>
                </a:solidFill>
              </a:rPr>
              <a:t>He was born April 11, 1778, in  Chesterfield, New  Hampshire and the son of Israel Johnson and Abigail Higgins</a:t>
            </a:r>
          </a:p>
          <a:p>
            <a:endParaRPr lang="en-US" sz="1600" dirty="0">
              <a:solidFill>
                <a:schemeClr val="bg1"/>
              </a:solidFill>
            </a:endParaRPr>
          </a:p>
          <a:p>
            <a:r>
              <a:rPr lang="en-US" sz="1600" dirty="0">
                <a:solidFill>
                  <a:schemeClr val="bg1"/>
                </a:solidFill>
              </a:rPr>
              <a:t>He moved to Hiram, Ohio in 1818 and purchased 100 acres and by 1830 he had 304 acres</a:t>
            </a:r>
          </a:p>
          <a:p>
            <a:endParaRPr lang="en-US" sz="1600" dirty="0">
              <a:solidFill>
                <a:schemeClr val="bg1"/>
              </a:solidFill>
            </a:endParaRPr>
          </a:p>
          <a:p>
            <a:r>
              <a:rPr lang="en-US" sz="1600" dirty="0">
                <a:solidFill>
                  <a:schemeClr val="bg1"/>
                </a:solidFill>
              </a:rPr>
              <a:t>He was affiliated with the Methodist Church, upon investigation with Ezra Booth of the Mormon Church, and when Joseph Smith healed his wife’s lame arm, he and his wife were converted to the Church</a:t>
            </a:r>
          </a:p>
          <a:p>
            <a:endParaRPr lang="en-US" sz="1600" dirty="0">
              <a:solidFill>
                <a:schemeClr val="bg1"/>
              </a:solidFill>
            </a:endParaRPr>
          </a:p>
          <a:p>
            <a:r>
              <a:rPr lang="en-US" sz="1600" dirty="0">
                <a:solidFill>
                  <a:schemeClr val="bg1"/>
                </a:solidFill>
              </a:rPr>
              <a:t>In 1831 the Prophet and his family moved in with the Johnson’s in Hiram</a:t>
            </a:r>
          </a:p>
          <a:p>
            <a:endParaRPr lang="en-US" sz="1600" dirty="0">
              <a:solidFill>
                <a:schemeClr val="bg1"/>
              </a:solidFill>
            </a:endParaRPr>
          </a:p>
          <a:p>
            <a:r>
              <a:rPr lang="en-US" sz="1600" dirty="0">
                <a:solidFill>
                  <a:schemeClr val="bg1"/>
                </a:solidFill>
              </a:rPr>
              <a:t>In March 1832 when a mob had taken Joseph and Sidney Rigdon to tar and feather them,  he called for his shot gun but was knocked down and his collarbone was broken. David Whitmer healed it immediately with a Priesthood blessing</a:t>
            </a:r>
          </a:p>
          <a:p>
            <a:endParaRPr lang="en-US" sz="1600" dirty="0">
              <a:solidFill>
                <a:schemeClr val="bg1"/>
              </a:solidFill>
            </a:endParaRPr>
          </a:p>
          <a:p>
            <a:r>
              <a:rPr lang="en-US" sz="1600" dirty="0">
                <a:solidFill>
                  <a:schemeClr val="bg1"/>
                </a:solidFill>
              </a:rPr>
              <a:t>He soon moved into Kirtland, Ohio and in 1833 he was ordained an Elder and called as a member of the United Order, then ordained a High Priest</a:t>
            </a:r>
          </a:p>
          <a:p>
            <a:endParaRPr lang="en-US" sz="1600" dirty="0">
              <a:solidFill>
                <a:schemeClr val="bg1"/>
              </a:solidFill>
            </a:endParaRPr>
          </a:p>
          <a:p>
            <a:r>
              <a:rPr lang="en-US" sz="1600" dirty="0">
                <a:solidFill>
                  <a:schemeClr val="bg1"/>
                </a:solidFill>
              </a:rPr>
              <a:t>In 1836 he went into financial difficulties, and he was a member of the Kirtland Safety Society which failed in 1837</a:t>
            </a:r>
          </a:p>
          <a:p>
            <a:endParaRPr lang="en-US" sz="1600" dirty="0">
              <a:solidFill>
                <a:schemeClr val="bg1"/>
              </a:solidFill>
            </a:endParaRPr>
          </a:p>
          <a:p>
            <a:r>
              <a:rPr lang="en-US" sz="1600" dirty="0">
                <a:solidFill>
                  <a:schemeClr val="bg1"/>
                </a:solidFill>
              </a:rPr>
              <a:t>His financial and legal issues combined with the loss of eternal truths led to his apostasy in 1837</a:t>
            </a:r>
          </a:p>
          <a:p>
            <a:endParaRPr lang="en-US" sz="1600" dirty="0">
              <a:solidFill>
                <a:schemeClr val="bg1"/>
              </a:solidFill>
            </a:endParaRPr>
          </a:p>
          <a:p>
            <a:r>
              <a:rPr lang="en-US" sz="1600" dirty="0">
                <a:solidFill>
                  <a:schemeClr val="bg1"/>
                </a:solidFill>
              </a:rPr>
              <a:t>He died on July 30, 1843, and buried near the Kirtland Temple at the age of 65 </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7162148" y="6581001"/>
            <a:ext cx="5029852" cy="276999"/>
          </a:xfrm>
          <a:prstGeom prst="rect">
            <a:avLst/>
          </a:prstGeom>
        </p:spPr>
        <p:txBody>
          <a:bodyPr wrap="square">
            <a:spAutoFit/>
          </a:bodyPr>
          <a:lstStyle/>
          <a:p>
            <a:r>
              <a:rPr lang="en-US" sz="1200" dirty="0">
                <a:solidFill>
                  <a:schemeClr val="bg1"/>
                </a:solidFill>
                <a:latin typeface="Georgia" panose="02040502050405020303" pitchFamily="18" charset="0"/>
              </a:rPr>
              <a:t>http://scottwoodward.org/churchhistory_johnson_john.html</a:t>
            </a:r>
          </a:p>
        </p:txBody>
      </p:sp>
      <p:grpSp>
        <p:nvGrpSpPr>
          <p:cNvPr id="13" name="Group 12"/>
          <p:cNvGrpSpPr/>
          <p:nvPr/>
        </p:nvGrpSpPr>
        <p:grpSpPr>
          <a:xfrm>
            <a:off x="9669460" y="2303830"/>
            <a:ext cx="1720091" cy="4204939"/>
            <a:chOff x="6080787" y="1037728"/>
            <a:chExt cx="1987171" cy="4857843"/>
          </a:xfrm>
        </p:grpSpPr>
        <p:sp>
          <p:nvSpPr>
            <p:cNvPr id="14" name="Oval 13"/>
            <p:cNvSpPr/>
            <p:nvPr/>
          </p:nvSpPr>
          <p:spPr>
            <a:xfrm rot="19338880">
              <a:off x="7700824" y="3942448"/>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3618">
              <a:off x="6080787" y="3941690"/>
              <a:ext cx="367134" cy="446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570491">
              <a:off x="7087261" y="5074120"/>
              <a:ext cx="397525"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393332">
              <a:off x="6507342" y="5151966"/>
              <a:ext cx="381260" cy="74360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942748" y="4232002"/>
              <a:ext cx="723403" cy="1267088"/>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63894">
              <a:off x="6472140" y="4177430"/>
              <a:ext cx="649919" cy="1344487"/>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75821">
              <a:off x="6267134" y="2841149"/>
              <a:ext cx="554084" cy="133196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37671">
              <a:off x="7334375" y="2840691"/>
              <a:ext cx="554084" cy="1362770"/>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454364" y="2974177"/>
              <a:ext cx="1231297" cy="136180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flipH="1">
              <a:off x="7070013" y="3275940"/>
              <a:ext cx="36943" cy="10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15873315">
              <a:off x="6804033" y="4151785"/>
              <a:ext cx="474855" cy="886588"/>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5400000">
              <a:off x="6970237" y="1877303"/>
              <a:ext cx="765528" cy="536730"/>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2359803">
              <a:off x="6596600" y="1786689"/>
              <a:ext cx="609588" cy="527501"/>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0800000">
              <a:off x="6807595" y="2963827"/>
              <a:ext cx="554084" cy="444287"/>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3330256">
              <a:off x="6773083" y="1670302"/>
              <a:ext cx="652651" cy="470746"/>
            </a:xfrm>
            <a:prstGeom prst="round2DiagRect">
              <a:avLst>
                <a:gd name="adj1" fmla="val 50000"/>
                <a:gd name="adj2" fmla="val 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733022" y="2874269"/>
              <a:ext cx="120228" cy="134444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60234" y="2928581"/>
              <a:ext cx="112658" cy="1285248"/>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586903" y="1767958"/>
              <a:ext cx="967318" cy="13316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19585" y="1762904"/>
              <a:ext cx="806731" cy="54447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70600" y="1712527"/>
              <a:ext cx="931430" cy="54447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733022" y="3453710"/>
              <a:ext cx="690887" cy="774714"/>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rot="5400000">
              <a:off x="6831242" y="3653977"/>
              <a:ext cx="456572" cy="368079"/>
            </a:xfrm>
            <a:prstGeom prst="homePlate">
              <a:avLst/>
            </a:prstGeom>
            <a:solidFill>
              <a:srgbClr val="A47B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13"/>
            <p:cNvGrpSpPr/>
            <p:nvPr/>
          </p:nvGrpSpPr>
          <p:grpSpPr>
            <a:xfrm>
              <a:off x="6258303" y="1037728"/>
              <a:ext cx="1676400" cy="1099077"/>
              <a:chOff x="5257800" y="1219200"/>
              <a:chExt cx="1364974" cy="834887"/>
            </a:xfrm>
          </p:grpSpPr>
          <p:grpSp>
            <p:nvGrpSpPr>
              <p:cNvPr id="38" name="Group 111"/>
              <p:cNvGrpSpPr/>
              <p:nvPr/>
            </p:nvGrpSpPr>
            <p:grpSpPr>
              <a:xfrm>
                <a:off x="5257800" y="1295400"/>
                <a:ext cx="1364974" cy="758687"/>
                <a:chOff x="3657600" y="990600"/>
                <a:chExt cx="2637183" cy="1395537"/>
              </a:xfrm>
            </p:grpSpPr>
            <p:sp>
              <p:nvSpPr>
                <p:cNvPr id="40" name="Teardrop 39"/>
                <p:cNvSpPr/>
                <p:nvPr/>
              </p:nvSpPr>
              <p:spPr>
                <a:xfrm rot="11051829">
                  <a:off x="4876800" y="1828799"/>
                  <a:ext cx="1417983" cy="556591"/>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a:off x="3657600" y="1905000"/>
                  <a:ext cx="1371600" cy="457200"/>
                </a:xfrm>
                <a:prstGeom prst="teardrop">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5400000">
                  <a:off x="4914864" y="1369979"/>
                  <a:ext cx="305546" cy="1726770"/>
                </a:xfrm>
                <a:prstGeom prst="moon">
                  <a:avLst>
                    <a:gd name="adj" fmla="val 87500"/>
                  </a:avLst>
                </a:prstGeom>
                <a:solidFill>
                  <a:srgbClr val="F0B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343400" y="990600"/>
                  <a:ext cx="1371600" cy="914400"/>
                </a:xfrm>
                <a:prstGeom prst="trapezoid">
                  <a:avLst>
                    <a:gd name="adj" fmla="val 20652"/>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flipH="1" flipV="1">
                  <a:off x="4914901" y="1257299"/>
                  <a:ext cx="228598" cy="1371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5715000" y="1219200"/>
                <a:ext cx="533400" cy="228600"/>
              </a:xfrm>
              <a:prstGeom prst="ellipse">
                <a:avLst/>
              </a:prstGeom>
              <a:solidFill>
                <a:srgbClr val="F3CB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rapezoid 36"/>
            <p:cNvSpPr/>
            <p:nvPr/>
          </p:nvSpPr>
          <p:spPr>
            <a:xfrm>
              <a:off x="6451948" y="4204419"/>
              <a:ext cx="1289111" cy="150409"/>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A892A0F-1DBD-4979-8FE3-8DBB6E00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061" y="101708"/>
            <a:ext cx="3097036" cy="2304488"/>
          </a:xfrm>
          <a:prstGeom prst="rect">
            <a:avLst/>
          </a:prstGeom>
        </p:spPr>
      </p:pic>
    </p:spTree>
    <p:extLst>
      <p:ext uri="{BB962C8B-B14F-4D97-AF65-F5344CB8AC3E}">
        <p14:creationId xmlns:p14="http://schemas.microsoft.com/office/powerpoint/2010/main" val="5687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down)">
                                      <p:cBhvr>
                                        <p:cTn id="9" dur="580">
                                          <p:stCondLst>
                                            <p:cond delay="0"/>
                                          </p:stCondLst>
                                        </p:cTn>
                                        <p:tgtEl>
                                          <p:spTgt spid="13"/>
                                        </p:tgtEl>
                                      </p:cBhvr>
                                    </p:animEffect>
                                    <p:anim calcmode="lin" valueType="num">
                                      <p:cBhvr>
                                        <p:cTn id="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 dur="26">
                                          <p:stCondLst>
                                            <p:cond delay="650"/>
                                          </p:stCondLst>
                                        </p:cTn>
                                        <p:tgtEl>
                                          <p:spTgt spid="13"/>
                                        </p:tgtEl>
                                      </p:cBhvr>
                                      <p:to x="100000" y="60000"/>
                                    </p:animScale>
                                    <p:animScale>
                                      <p:cBhvr>
                                        <p:cTn id="16" dur="166" decel="50000">
                                          <p:stCondLst>
                                            <p:cond delay="676"/>
                                          </p:stCondLst>
                                        </p:cTn>
                                        <p:tgtEl>
                                          <p:spTgt spid="13"/>
                                        </p:tgtEl>
                                      </p:cBhvr>
                                      <p:to x="100000" y="100000"/>
                                    </p:animScale>
                                    <p:animScale>
                                      <p:cBhvr>
                                        <p:cTn id="17" dur="26">
                                          <p:stCondLst>
                                            <p:cond delay="1312"/>
                                          </p:stCondLst>
                                        </p:cTn>
                                        <p:tgtEl>
                                          <p:spTgt spid="13"/>
                                        </p:tgtEl>
                                      </p:cBhvr>
                                      <p:to x="100000" y="80000"/>
                                    </p:animScale>
                                    <p:animScale>
                                      <p:cBhvr>
                                        <p:cTn id="18" dur="166" decel="50000">
                                          <p:stCondLst>
                                            <p:cond delay="1338"/>
                                          </p:stCondLst>
                                        </p:cTn>
                                        <p:tgtEl>
                                          <p:spTgt spid="13"/>
                                        </p:tgtEl>
                                      </p:cBhvr>
                                      <p:to x="100000" y="100000"/>
                                    </p:animScale>
                                    <p:animScale>
                                      <p:cBhvr>
                                        <p:cTn id="19" dur="26">
                                          <p:stCondLst>
                                            <p:cond delay="1642"/>
                                          </p:stCondLst>
                                        </p:cTn>
                                        <p:tgtEl>
                                          <p:spTgt spid="13"/>
                                        </p:tgtEl>
                                      </p:cBhvr>
                                      <p:to x="100000" y="90000"/>
                                    </p:animScale>
                                    <p:animScale>
                                      <p:cBhvr>
                                        <p:cTn id="20" dur="166" decel="50000">
                                          <p:stCondLst>
                                            <p:cond delay="1668"/>
                                          </p:stCondLst>
                                        </p:cTn>
                                        <p:tgtEl>
                                          <p:spTgt spid="13"/>
                                        </p:tgtEl>
                                      </p:cBhvr>
                                      <p:to x="100000" y="100000"/>
                                    </p:animScale>
                                    <p:animScale>
                                      <p:cBhvr>
                                        <p:cTn id="21" dur="26">
                                          <p:stCondLst>
                                            <p:cond delay="1808"/>
                                          </p:stCondLst>
                                        </p:cTn>
                                        <p:tgtEl>
                                          <p:spTgt spid="13"/>
                                        </p:tgtEl>
                                      </p:cBhvr>
                                      <p:to x="100000" y="95000"/>
                                    </p:animScale>
                                    <p:animScale>
                                      <p:cBhvr>
                                        <p:cTn id="22" dur="166" decel="50000">
                                          <p:stCondLst>
                                            <p:cond delay="1834"/>
                                          </p:stCondLst>
                                        </p:cTn>
                                        <p:tgtEl>
                                          <p:spTgt spid="1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F76B15-E19A-4522-8C00-3797EE5B2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Go To the World</a:t>
            </a:r>
          </a:p>
        </p:txBody>
      </p:sp>
      <p:sp>
        <p:nvSpPr>
          <p:cNvPr id="12" name="TextBox 11"/>
          <p:cNvSpPr txBox="1"/>
          <p:nvPr/>
        </p:nvSpPr>
        <p:spPr>
          <a:xfrm>
            <a:off x="0" y="6434624"/>
            <a:ext cx="5333798" cy="338554"/>
          </a:xfrm>
          <a:prstGeom prst="rect">
            <a:avLst/>
          </a:prstGeom>
          <a:noFill/>
        </p:spPr>
        <p:txBody>
          <a:bodyPr wrap="square" rtlCol="0">
            <a:spAutoFit/>
          </a:bodyPr>
          <a:lstStyle/>
          <a:p>
            <a:r>
              <a:rPr lang="en-US" sz="1600" dirty="0">
                <a:solidFill>
                  <a:schemeClr val="bg1"/>
                </a:solidFill>
              </a:rPr>
              <a:t>D&amp;C 96: 4-5</a:t>
            </a:r>
          </a:p>
        </p:txBody>
      </p:sp>
      <p:sp>
        <p:nvSpPr>
          <p:cNvPr id="3" name="Rectangle 2"/>
          <p:cNvSpPr/>
          <p:nvPr/>
        </p:nvSpPr>
        <p:spPr>
          <a:xfrm>
            <a:off x="1034524" y="841954"/>
            <a:ext cx="10122952" cy="1754326"/>
          </a:xfrm>
          <a:prstGeom prst="rect">
            <a:avLst/>
          </a:prstGeom>
        </p:spPr>
        <p:txBody>
          <a:bodyPr wrap="square">
            <a:spAutoFit/>
          </a:bodyPr>
          <a:lstStyle/>
          <a:p>
            <a:r>
              <a:rPr lang="en-US" sz="2400" dirty="0">
                <a:solidFill>
                  <a:schemeClr val="bg1"/>
                </a:solidFill>
              </a:rPr>
              <a:t>“One day all the standard works will be so organized and prepared, to make them one monumental testimony that Jesus is the Christ, the Son of God, the Only Begotten of the Father. The doctrines of salvation must be available to all mankind, not just in their hands, but in their heads and hearts.” </a:t>
            </a:r>
          </a:p>
          <a:p>
            <a:r>
              <a:rPr lang="en-US" sz="1200" dirty="0">
                <a:solidFill>
                  <a:schemeClr val="bg1"/>
                </a:solidFill>
              </a:rPr>
              <a:t>Boyd K. Packer</a:t>
            </a:r>
          </a:p>
        </p:txBody>
      </p:sp>
      <p:sp>
        <p:nvSpPr>
          <p:cNvPr id="4" name="AutoShape 4" descr="data:image/jpeg;base64,/9j/4AAQSkZJRgABAQAAAQABAAD/2wCEAAkGBhQSEBQQEBQUFBQVEBQUFBQUFRQUFRUUFBUWFBQUFBQYHCYeFxkjGRUVHy8gIycpLCwsFh4xNTAqNSYrLCkBCQoKDgwOGg8PGiwcHCQtLCwpLCkpLCwpLCkpLCwpLCkpLCkpLCksKSwpLCwpLCksLCkpLCkpKSwpKSksKSwpLP/AABEIALIBGwMBIgACEQEDEQH/xAAcAAABBQEBAQAAAAAAAAAAAAACAAMEBQYBBwj/xABLEAABAwIDAggJCAgFBAMAAAABAAIRAyEEEjEFQRMiMlFhcZLRBgcUVHOBkbHSFyNCUqGywfAVJTNTYnJ0sxY1Y4LxJDRE4ZOiwv/EABkBAAMBAQEAAAAAAAAAAAAAAAABAgMEBf/EACYRAQEAAgEDBQEAAgMAAAAAAAABAhExAyFBBBITUWEUIlIVMkL/2gAMAwEAAhEDEQA/AMk2gj4BSmtRhi9XTj2hHDrnkyn5FY4drMgPB5soYXEMBHFLi8EyDo6mJ6N+9XscU1TYdQagXJHKadATuPMCk7YFS/FFonjN3z030V15M2/zLrsIEsYCCBlDgZveCTG+BeCBo4IaGi4kMDS3g2yHgszOzkzBvutmhQahq7He0OJAhsTxm74iL35Q0UU4Za3gKZAc2gd5ng25SDUY8XDhAFMOE/x6wq7aDG2aGZSMxMtaCQXEskt14hbzXCJ3FUJwyA4dWhpIDTT9o2rDh0JoKxNJAaaWj2rzQXDQU800JppaG0A0VzgVONNCaaNHtCNFc4JTeDQ5EtDaJwS5wStf0RUy5wwkENIiDIfmywBc8h082W8Jmpg3N5TXC8XaRfmuloIHBI6NNl84dujLHrmU+WIqOHL3BjYlxAEkC5sBJsjQMcHT/j+xc4Jk/Si3NO6ejnUxuzahMBjjYmQOKQASSHaHQ6a6C6jupRqCIMGefmRowcHT/i3zpzWPt9yXB0+Z/wBn550WVRziBrBiYm2qV7AVWk36GbpzR+CKlSZHGzTfT7EJefqP9nq/A+xLhDfiPsYNtDIEHpuPaluDuNtOnvDtd0af8QmW0hN9N6MvNuI6+ltbTZA/ExYtcOuyNwdzwo095fp0a74XTSpR9P8A+vR/7Ubyscx+xLyscx+xG4fd3g0uDTtMgiQiypkY4NLg0/CUI0NtI0IwELU9hzFSn6Wn98LpZO+TP+o/sO7l0UH/AFanZf3K58NPDfG0doYilSxD2MZUAa0CmQBkaYu0nUlUp8Yu0POqnZpfAvNvr5Lr2uj4P0Rp1Oar7H/ncEuCqc1T2PQfKLtDzqp2aXwJfKLtDzqp2aXwJf8AIT/UfB+i4GpEZakc0Pj2IHYZ51a89bXn8F35RdoedVOzS+BL5RNo+dVOzS+BH98/1Hwfps4R/wBR/Yd3IDhH/Uf2Hdyed4xto+dVOzS+BM1PGTtHzup2aXwJz18vgfB+gODf9R/Yd3ITgn/Uf2HdybqeM3ae7F1OzS+BPYbxl7SmDi6hv9Wl8Cr+z8P4f02cE/6j+w7uXDgX/Uf2Hdy2+wvDXFvHHrPPTDPhWmwnhBWJg1HHs9yP6vw/579vIDgH/u39h3chOBf+7f2Hdy93o7Qe8RwjgdxGXuWG8Y2O2lhQK+HxdVrDYsy0y3SxaSwkE83RuVf0fhfF+vPzgH/u39h3cuHAVP3dTsO7k38qm0/PKnZo/AhPjV2p55U7NH4Ev6Pwvj/U6nUxLRlbwoERAY6IiNIQ1TiHCHCqRmDuQ7lCYIIFtT7VC+VTanntTs0fgSHjU2p55U7NH4EfN+H8f6cdgahMllQk3JLHkzzmyTMJVaQ5rKgIIIOR1iDIOnOh+VPannlTs0fgXPlU2p55U7NH4EfP+D4/1LbWxIEDhoiIyOiCIIiOYAdTRzCI1XD1nTmbVMuLjLXxmOrojU867S8aW1JH/WVNfq0vgVqPGNtHzup2aXwKsOp7uIVw0pPIKn7up2HdyYOxn3GSrBMkZXR7IWj+UXaPndTs0vgXflF2j53U7NL4Ffe+C1GfOz62hFfsv7lz9HVdIr6zyX6iL6a2HsWi+UTaPndTs0vgS+UXaPnVTs0vgRq/QZ39HVeav2XdyCpsio4y5lU2A5DtBp9FaX5RNo+d1OzS+BL5Rdo+d1OzS+BLV+gy/wCg3/u6vYd3JfoN/wC7q9h3ctP8ou0fO6nZpfAl8ou0fO6nZpfAjV+gzrNm1AIFOp2H9yGrh3N5TXNnTM0t94Wk+UXaPndTs0vgVh4U7Vq4nZGDq4h5qPOMxALjAMNBAFgBonulYw64iXFSWlCco/tKfpaf3wgCOly6fpaf3wui8M/KP4xsVG1cWP8AWH9tiznlqtvGaf1vjPTD+2xZheBenNu/awOMXPLFASS+OHtP8sS8sUEJI9kG0x2MTFTFJqE29OYQtneF7k/hqoCjMFh1e8qbhMFvKd1Dja+DeJs1abD4q7oN1jdiuiwCvTX0d6llcnRhGpwG2SDDr9OvtWhOOo4mg7D1hmY9pBB1g7wevQ9CwmHJcAdPX/6U/Z2AOeXdMQ8g9MXWmPUpZdOV4v4R7EdhMVVw7/oPIafrMN2PHW0gqsyr0/xybIynDYkSZa6k91tWnOySNbF/sXmhK1mTns0ahdARkoVWyJcRQhIQDtDUdY96vw1Z+jqOse9aNrV0+n8s+p4cDUQYp+G2bmYX8JTaGgFwPCy3M/IJysI1jQmxQ4nBFj8kh1mkFswQ9jXiJAOjhuXVGSHkXMisKGz8zHVC9jWtexpzZ5moHlsZWm3EcgxWAdTMOjdo5rpBa17XCDdpa4EHQz1oCDlXIUl1EiOkE2IJEEi43ab02KRMAAkkwI3nmHOUaBmFyFOfs6CW56WZrg1zc8EEuDDDnANdBNyHGLnQEpmrg3NaHHeAYh1mu5BcYjjQ4gTNlJo0LUbV/wAkwX9bifxWYhajao/UmC/rMT+Km+AyKSIhDCpLSBO0eXT9LT++Ey1O0eXT9LT++FveGc5UvjPd+uMZ6Yf22LL51svGXhp2tjD/AKw/tsWWOGXh3KbehpGzpZ08aCA0kbg0DhCuZyj4Jc4NPcLTnCLhciyISE+xtX4LU28FJY1xeXNOYB3FaBAE6XcfsVidmNyhzIG7WQOjq/O9UPgtVJLqf0YJtuLhl+23sC0VCg9mZr4sG5QBBgi8g7/zuXLn2ydWMmWEO7NoZDBt0KViMTl1sNZUcPPNKdbQY9mV2+07wetZWrmOoqneF1Rr4YLRvI0mJycytKW2XGmapJhozmNwCjfoDNa1hEjWOYq32Jg2tcaZaH03tLKgBBkEQYI0PctZNlqxnfCrwqfVwDKT2GKtQPpvJBGWlIJFpBl2XmsVhV6B40dnijSwVIuzPZTrNJvBbNPLAOnMvP11YcOPPlwldahRsVVJxrUBRgoCpiqOjqOse9aVgWapajrHvWnYuv03lj1E3DVw2lVZlJ4QMvMBuR4fcReYjUK4bjnS5jqbiA1sjhWfNDgPJyQS0tY4nKYO8ZSJuoOExNNrWy2XBrg4FgJL8+anUDuYNgFu/KbHNZ6rjGPFdpkcJiBVY4NtxTVAa9o0BbVmRMFuhmR1a34ZArVyBVZWZUzVKtOqTmaDxRUIJ4hDswqkyIGhRs2w4gNyFzQHgsDjlNE0GUiwwJBApB2bnEwITvltHK1oaBDmBzjSa4kNp8ZzSSS0GoJjmJtctKrY6kWloAAitA4Fk5qmHY1hzASAKrXGNLggbga/AYbt14aJzl9iXipEkYg4jSLCXERPT0IMbtFxFKoxhpgVQWjMxzM9C7SG5Q4OAqNmTBkmLwJWLx9B7qji0XfiS0Ci1stq0xwI4tmljwb31kSk/HYeC0XipVdTzUeK1rnUC1lRrXS45ab2kyd14MidfgQsNtptOq6rTpluerTe5vCWbkrNrFtM5ZEluUEzDXEXmVGr7WLqRpfORkoNHzkj5htRl25bgipMbi0XKiuCAhP2w9miFp9qD9S4L+sxP4rNELT7SH6lwf8AWYn8VOXgMk4IITrgghNK/aU9R5dP0tP74UdpT1A8en6Wn98La8M0Lxl1o2tjB/rD+2xZZ1VaPxmt/W+M9MP7bFmQ1eFZNvSnBGogL0Zam3BODTmdczJQuwmWgkoSnCgqnKOnmjTr6ehVjLSvZc+CLM1d7QeNwJIbvcQ5sgdIEn1LTV8dmcHb8sHpiwhec0MS6m9tSm4tc1wc1w1BC3uAxrccw1KcMxDRNWloHn67Ov3+0rqdHfeK6fV9varPhwWpulVy9P4KsoYn6OhFiN4PSpbnfdPuXHY65fJ+vj3VGFjTDYOm/oSwO2iCGkBuURLRFtwPOmGYYU7tax83LXixJi7XC7TbpF9FD27jKbKDarGinVc9zAwOzRxW8ckgaX3bx6tMZfAuVneqvwy26cTXF5bSZwYJ1JtnPtH2KhXAicunjs473uwQutXEQVUtDhAUQQlTBR0Rxh1j3rTNKzVHlDrHvWjaV1+m8sep4T2Yd2UOynKdDFjrMc+h9iIU3fVd7D1e9S9kuDGhwrtplxu2ASIJGp0tJ0+kNbxLbXMuacSBakJyiHNIcYO+Wh0dZI3Suv3MdKs0iBJBjngxoD7iPaEuAd9U+w9StcTiHcGT5Q10hrwIElzIMAg24zd43D+Jdr49wIiuyCTZjWw0Na4tgTv011I5rPY0qG4Z5MBrieYNM6x7yB1oBh3HRrj6j09x9hV0+sS4f9RTkAjNlF7sN5MnktiB9Eb5AN+Je0geUtBbNg2mCDJdzw50zv1OpS9w0zponmO7cd+ntTdSmRYgiwNwRY3B6ldsqkOeBiGDi0xOVoDwGuaBfcBb/cJiDFbtR81CTUFQwOOAAD1QjYQXLTbRH6lwf9ZifxWZctPj/wDJsH/WYn8VGXg/DKPCbTzwm4TJbtKfw5+cp+lp/fCitcjm7f52+8LVmi+Mx363xnph/bYsxnXuNOo0Ahxg3gSBfNvHVK8f8KRONxBH75y8/wBR6WdKb3t1dHrfJ21pWF6AuXS1cLVyN3JXJXYRhwHWtMcfcnLLRynS3nX3f+/z1N1cONxuucNK65y6ZJJqMbbaivZGqLCYp9Go2rTOVzTIP4HnHQicm9LblNhxvsPiGY2lwtOGVmjjt6ennadxUY1yImQ5tiD+epZPZe0HYeqKtPdqNzm72leo4LZ1HHUhWomHERG8O+qekErn6vS93ecten1Pb2vCrGMa5sb1l/CzFU3VmspGW06TQTz1HcaofUSG/wC1X3hXsOnTpU6eHr8JUDnsrN0iow8hpi7bGDe7DzhYctIMG0LPHpXDvW96kz7R1rUnpxqB4VM6BE1CUTVVFONCByMIHKYmio8odY960bSs5R5Q6x71ogV2en8sep4aXZwqGizKyi4QRxuVHCPuZEWdPP8ARtqnMJTqFgc2lRvIEx9ENaT9XVpPrOkianC4qiGtz03FzRcgwHHPmuJ+rA9W/c7VrUJGVj4m99QQdAXag5euDpoOlksMbRcQ0cFTbdgGUgEOcXATYcU5SINxA3zL2IpvfnYGUQ9zWkxY3e4gSREywk9BG8KtZiaGZ3zbi0gQCbgguuDO/i/bpKRxFG0UyLOkmHGS0AGDYw4ExYX9SeiWQoVczn8FS44yglwAaGgtJb1gH1A9Sa4F7qgijRs0vIHJh7gBJ6CDb+ZQ3YqjlOWm7Na7jO8SRexjNeN40i4sxFC4dTeRnMEGDkJEDXlAdY9so0ErHYp1MNz0qPGLoAGkZfVoWxHMJ0hVWO2hwgAyNaRluNTlaGX55gHrmIkruLrMP7NuUFoBDuNBFyWunebaadahOKNGErU47/JsH/WYn8VYeBb2jD8c24SpoRMwI+2FB8MPoHdnN93IG9a3pf4+7bL5O/t0yrwmk89MlZVcWDCpGFPzlP0tP74URpUnCH5yn6Wn98KvCUbxlt/W+M9MP7bFmCFqvGSP1vjPTD+2xZcheJeXozgBCBwTpCbqGBKcFNOfCamVx7lxq6pNTTC9xp0Jhyca6yuJpOQFOa2T/wCjnHm9qet8DaK2DaDPMr3wZ2vWwrn8G7JwjC1pN2tf9GpHOD+Squi7g3Q8QHCJO7r6Fe47Z+QAboEH8QVUw2m3SFhtpuwzslahT40F0urF+Wf2jHcJlk3IMGYRbTw4e3hmdTh1b/d6kztCiajAZOak0wOemJJA6RJPt6FdV6QYadMAcXA4c1es08+f1MeyehhUe2T/AAvlcy/9RmBTR8CplTD5XEcx/wCEJauG2y6b891fVZCFqkYhqjhVO8O3sPMhKIBC5OJFS1HWPetAFnqeo6x71fgrs9P5Y9RPwjKZ/aOcBB5LQb7rz+CmUsLQm9Yxb6BG+4Gu7f1aqLhdlPezO3KbExMGGmHEzYRIOuhCcbsirmLcvGAkiWzEgc/Suj3T7ZaP1KFEAltQuIiBkLZkib3iBm9gTpw9Am1VwEmxYXHUwZEaiFDxGAfTAL2xJgXBm02gp7auyKmGeGVgA4sDxBBsZ5uop+7Hcm+9GqOph6IyxVLpcARlLSAc0mTOkN9qClQolvHqlrsxEBhLSLQZiee3UoJKbc5USecNQ/fn/wCN07unr/OtdVgEgGRJg6SJsY3LhKAlI3HLWYv/ACXB/wBZifxWRJWuxX+S4P8ArMT+Ki8w/DM1EyU89MlXURLapWDPzlP0tP74UNpUrB/tafpqf3wn4JzxkD9b4z0w/tsWYcFq/GM39bYv0w/tsWaqMXh293ozgw4KLijYKc5igYzUDo9//Cvp98k5cI66AuIw1dcY0L0TFxzV2mn5ISutg7QDZzRBgGebQFUxKcot3jcLjnG9XjdXaLGuxuzqdUEOAuLOGoVVhqzqBGHxF6RMMqGYYeadzejd1LmxNrSODcbjQ86tsVQFRpa4SCL/AIEdK6e2U905Tx2qvxmBcw5m33gi4UrY7g/GUnVORVZ5M/8AhDqJwzfUGkR/KqrDbQfhncBV41OeI76s/wD56NymvqlrpAi4NughwIPq1WVkyl+xwgU6uZhB5dM5XdLdA5CDKttoVcOwMrcC9odRdSeeFnNiCMwqaWblI4v8PQV3yjC7qFS+DDQeG/8AJP8A5GnI/gXD1sN33cOjDLwoMUFEC02JxmEh0UKgJwrWNmrOXEjlVjxbsP1O+1XtjEUHOBw9N1NuRgLXPzkvA47s0CATu/4EYzUXtBBQvXUJRA7S1HWPer4FUNLUdYV4F19DyyzPNcja8pkIwuqMj4cifVJuSTaLkmw0F0yCuyqSIlASkSgJRsyJQErpQFRapwla/En9S4P+sxP4rHOK2GI/yTB/1mJ/FT5gvDNvTScemlpWaS0qVgj87T9NT++FDaVKwJ+dpemp/fCPAe67R8DcJVqvq1cNRe9zpc9zSXEwBJM8wCjHwBwPmdDsnvWmeLlVeIFYOcWPp5Q4QHEDUDivMWuY1mw1kheT7d117Vv+AMB5nQ7J7027xc7PNzgsOf8AYe9WxbicoJNMEOJP1MkN1kE65tCNQu1BiczS004gSDpmyuzRaYktOs25ijWhtTfJts7zHDdg966PFxs7zLD9g96uP+q5qO7643X389ur2KTguFvwwYNMuSemZn1J9/smePi42d5lh+we9IeLfZ3mWH7B71qoQ1DARu/Z6Zf5ONneZYfsHvRN8XWzxcYLDj/Ye9adzbepRPJKm+rzaCB9CRrfku7Z5gjd+yUTPFzs8GRgsODz5D3qUPA3B+a0eye9Wowr4jhDMtvG4aj12lAMJUj9re0cW2jQZvfkk/7j0Jy5TijUU9fwCwL+Xg8O7rYe9EPAbBBob5JQgaDKbfarejhagILquYToRFpfa38zR/sCmQj3ZfY1Gcq+AuCczg3YSgWyDlLTEiYOv8TvaUDfADAAADB0IGnFNvtWmhKErbeTZh3i9wB1weH7B70Pyc7P8yw/YPetTCUJBlvk52f5lh+we9L5Odn+ZYfsHvWphKEBlh4utn+ZYfsHvTv+BMD5pQ7J71pIShOWzyGc/wAC4HzSh2T3qNjvA3BsaC3CYfWLsPetZCh7SbxR/Mqxyy3ynLhlm+CuF80w/YPejHglhfNMP2D3q1xNKoQ3gjHHl1mkZQ1xiDzuyi3OmX1MTZoY0EtJzDcQW87o36HW43Zjtu/bNB/wjhfNMP2D3rn+EML5ph+we9WlM4jMC6mwNJAIBmBLZM5ubNYT+JbqPxJBApsBymCHNJBkwbvg2jXp6it37NX/AOEMJ5ph+we9CfBDCeaYfsHvVtXqVxUIZTaWkktJ3AQIcQbGxcJmcwFoMNVPKZkMZbdIg8X6RzTqdBzao3fsKt3gjhPNMN2D3qg8ZGCZSwOEZSYym3yiqcrBDQS2SYW9oNeW/OANdJsDIjcsV42hGEwvp6n3FeH/AGia8ueU3KJxQLqQfaVKwJ+dpemp/fChtKlYA/O0vTU/vhPwT6XdqVWV9g03ue8l8vMuhwAtA0iN2+d6s3alVleizOSaVQkumRMEjfqvL777Op1uwqcAS8xzvJnlA5p1N/sCk1ME0uYdMnJAsItAjmt9iisy2HBVRcnS3GGUkweYoBTYXfs6gJBN5vlvz9P2ouO+S7LVJQA/K7OKT5IcTFzdxtB3mAfWnnYwgkZHnW4Eg+tJSSm6+iGliCTyXCZuRzRrza26j6yr6JUO1jDSeg+5Y3au3alJodndyosevn0WxxHJd/KfcvLvC2oc9IZhlJfLZAOawa7njUetTndY2qwm8pF/hNr1ntJFR1tyP9MVQJNQgAEkk6AXJWb2FjSHmmKj4AaeTIBJy5Ji0y32daPwhrHyPEFoJd5PUgC5JLSI+1ZdLO5Y92/qOnjhZpWDxsYgk1BSf5PJDXmRImAS7QE80dElbXZu3n1WsqNe7K4A66c4PSDZed+BT81FlMF+U0aMgMpOaWl2R7YN3CNT7t9p4u8WCK1NpllPFObTMzLZIBB32AT6XUuWVlT1OnMcZY9WxdWpka6kMzpki1xlcYkm3GyielRm4vEzHBMgkQS7QHKDIDrxxj/xeRisGalNrQ7IQ5rpAnSdxsdd8+2CGRsupmaTXccpaY4wBgtJBh15yxfcTquiOdzyvE3+ZabAiXgagcUdRJudYMbkWMq15bkbbK7NGTlBwDeUdCJ/NlLGGPCZ8xjLGXdu/Om9PpS/gVmExOILgKlMBuZ0ukSBxiIaDH1W/adbMUsRi8oDmDNlaS7iWOa7YBvxYv0EDnV0knsKh+MxJBiiGncczSd26Y1kfb0KZhalTO8VGwJOUjLEZnxpfk5DfeTopaSWwSi7Q5I/mUpRdockfzJ48llwrsdgTUaA12UtOZpvygDF93XBjUXAIbdsWo4QcQ+8yIkXECJO43EzoJnfJqYnL0wQIESS4gCJPSEsPtRjoEmTeINhGa55o3rS1MBU2SS4vFQtcWsaXNbxjkD5JJJmczTeeQ2cy5hNlPY4HhXObmJy8YC5c4iMxmXOkkn6O+SnW7XpnQn2HfHeEm7WpmYJMNzaEWt3hTsz+HwuXNxicxm+7Xv+wJ0hRKm1mCDeCJmIgcYX3i7SPWEL9sMBAuQQCDG4kjTXd9o9Uya7QJDwvP8Axv8A/a4X09T7i9BesN408CauHwzWloLX16nHcGghlOS0E2zHdK36d1Ymx5C4oJXSUK62R4FSsAfnqXpqf3woYKk7PPz1L01P74TD6cdqVW1awzOBrFsO0AkDQxoef8wZsnalNl3QfYvLdKAMQyB887XWD0WNo3faU5SZnJLariM0kR1mL3i49il5ug+xIO6D7EAy7CuIINR1+a0a6R1/YhfhHxaq6ekBS0kGjeRmAOEfbfa+uvtTlUcXntqnU3X0SoKvyT1FfPmDwG0to1X42jTa9hfwOUVKbABTh4axtR8yCc078x6V9CVhxT1FeS7C8Ftq4SnwNLyJzeHNYcIKry2oQG5hxREAddzdVqWdy3q7inx23HYJrpDKlR4JaWiBlp1MlZjng8thaQWxI10iafbHhK7GUgyjmYQ4F7A65abZpEZgDFulWlbxUY99Rz3uocaq+qQHVMofUMvIBZabewcycwPimxlOqHh1EAHc5+hFxGS46JHWDcZ3pSY6xa59S56yvKo2Nhzh8JiHUahLgyoxzZLQxzxLTG+xkHntuVr4rnU6Rcx5JLqjBScN7soLmuaekj8Foqni/qnjcRr+S4guh7DqHjLqDcdIBspGz/Ayux9Nxy8WpnME3JeC6Jb9WVy445y8FlnuSPRHHiN42XS/qNvx9SbbW/1W6HcLE6FPOa7IA0Am3K5t/wCelNQ/TIwb+cTp+K7UFwtv2reuG7xIHvQcITJ4W0xZvRm9Vgb9aeDHRyGTOm7oKVNjphzGR0c/V6ygGw+RarodwBtpBHrF10PMxwon+VvX7lKFIaQPYEuCHMPYOpARTV0iqLCSQBz7wLfSA9XWusY4i1WdxIaFIFIcw5tAia0DQR1IDoUXH6D+YKUo2O0H8yePKcuESowxLA3N/FMR6k2OFbF6QBIEcYX6Oc2KLGBuTjAuEiwtuP2a/wDMKOxtItLclQAS4yLmBGs3109yulEwCt/ByP4uXHulNl1a8GkY3ca19/NYH8hMUn0g6Qx8w4mbWgOMQbyQB0dAhNVBSMzTfOYz1FxMzMb56J13mTTga2409RPK69Z5t3T7eMbWDm5shE3MXA3+3oTdEU3OfDagzAB1jBEkCwmNCj2exlyxrgYHK5jeAZPR9iAlPXnnjgeRhcIQYIxDyCNQQyxB3FehvXnfjk/7TC+nqfcW3T5iMnlBXJSXF1sjgUnZ/wC2pemp/fCSSA+nXalcSSXmV1EkkkgEkkkgEm6+i4klQdSSSTBJJJIBJJJIBJJJIBJJJIBJJJIBJJJIBKNjtB/MEkk8eSvBiq6GOIsYXX1DmpiTeZvrZuq6kqqYflclJJIwTxo/h/FGUkkEbevO/HL/ANphPT1PuJJLbp8xGTyZcSSXWz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ADF17045-5D7D-48A5-B5D8-CF504D2EB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522" y="3072414"/>
            <a:ext cx="5181600" cy="2886075"/>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0239CCF4-5563-0C16-F88E-3BCF4513F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4571" y="95669"/>
            <a:ext cx="1070290" cy="1333908"/>
          </a:xfrm>
          <a:prstGeom prst="rect">
            <a:avLst/>
          </a:prstGeom>
        </p:spPr>
      </p:pic>
      <p:pic>
        <p:nvPicPr>
          <p:cNvPr id="11" name="Picture 10">
            <a:extLst>
              <a:ext uri="{FF2B5EF4-FFF2-40B4-BE49-F238E27FC236}">
                <a16:creationId xmlns:a16="http://schemas.microsoft.com/office/drawing/2014/main" id="{D5E9DD45-96BF-8366-CCC3-52A9AE161A93}"/>
              </a:ext>
            </a:extLst>
          </p:cNvPr>
          <p:cNvPicPr>
            <a:picLocks noChangeAspect="1"/>
          </p:cNvPicPr>
          <p:nvPr/>
        </p:nvPicPr>
        <p:blipFill>
          <a:blip r:embed="rId5"/>
          <a:stretch>
            <a:fillRect/>
          </a:stretch>
        </p:blipFill>
        <p:spPr>
          <a:xfrm>
            <a:off x="2049705" y="2994294"/>
            <a:ext cx="3524939" cy="3180229"/>
          </a:xfrm>
          <a:prstGeom prst="rect">
            <a:avLst/>
          </a:prstGeom>
        </p:spPr>
      </p:pic>
    </p:spTree>
    <p:extLst>
      <p:ext uri="{BB962C8B-B14F-4D97-AF65-F5344CB8AC3E}">
        <p14:creationId xmlns:p14="http://schemas.microsoft.com/office/powerpoint/2010/main" val="233800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ACBB86-2802-40B1-87F3-A39C8842B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Subduing Your Hearts</a:t>
            </a:r>
          </a:p>
        </p:txBody>
      </p:sp>
      <p:sp>
        <p:nvSpPr>
          <p:cNvPr id="12" name="TextBox 11"/>
          <p:cNvSpPr txBox="1"/>
          <p:nvPr/>
        </p:nvSpPr>
        <p:spPr>
          <a:xfrm>
            <a:off x="60162" y="6444757"/>
            <a:ext cx="5333798" cy="338554"/>
          </a:xfrm>
          <a:prstGeom prst="rect">
            <a:avLst/>
          </a:prstGeom>
          <a:noFill/>
        </p:spPr>
        <p:txBody>
          <a:bodyPr wrap="square" rtlCol="0">
            <a:spAutoFit/>
          </a:bodyPr>
          <a:lstStyle/>
          <a:p>
            <a:r>
              <a:rPr lang="en-US" sz="1600">
                <a:solidFill>
                  <a:schemeClr val="bg1"/>
                </a:solidFill>
              </a:rPr>
              <a:t>D&amp;C 96:5</a:t>
            </a:r>
            <a:endParaRPr lang="en-US" sz="1600" dirty="0">
              <a:solidFill>
                <a:schemeClr val="bg1"/>
              </a:solidFill>
            </a:endParaRP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766708" y="1104546"/>
            <a:ext cx="6096000" cy="4247317"/>
          </a:xfrm>
          <a:prstGeom prst="rect">
            <a:avLst/>
          </a:prstGeom>
        </p:spPr>
        <p:txBody>
          <a:bodyPr>
            <a:spAutoFit/>
          </a:bodyPr>
          <a:lstStyle/>
          <a:p>
            <a:pPr fontAlgn="base"/>
            <a:r>
              <a:rPr lang="en-US" dirty="0">
                <a:solidFill>
                  <a:schemeClr val="bg1"/>
                </a:solidFill>
              </a:rPr>
              <a:t>Although some resist and even fight against the gospel’s influence, others are tempered and influenced for good by its power and the example of those who have received it.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“Build up Zion, but build it up in the area where God has given you birth and nationality. Build it up where he has given you citizenship, family, and friends. … The Saints who comprise … Zion are and should be a leavening influence for good in all these nations.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“And know this: God will bless that nation which so orders its affairs as to further his work.” </a:t>
            </a:r>
          </a:p>
          <a:p>
            <a:pPr fontAlgn="base"/>
            <a:r>
              <a:rPr lang="en-US" sz="1200" dirty="0">
                <a:solidFill>
                  <a:schemeClr val="bg1"/>
                </a:solidFill>
              </a:rPr>
              <a:t>Elder Bruce R. McConkie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02" y="2500122"/>
            <a:ext cx="1071031" cy="1494981"/>
          </a:xfrm>
          <a:prstGeom prst="rect">
            <a:avLst/>
          </a:prstGeom>
        </p:spPr>
      </p:pic>
      <p:pic>
        <p:nvPicPr>
          <p:cNvPr id="7" name="Picture 6">
            <a:extLst>
              <a:ext uri="{FF2B5EF4-FFF2-40B4-BE49-F238E27FC236}">
                <a16:creationId xmlns:a16="http://schemas.microsoft.com/office/drawing/2014/main" id="{3119CCA7-259B-4267-AFAC-A31BECB9F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083" y="2442182"/>
            <a:ext cx="3333750" cy="2219325"/>
          </a:xfrm>
          <a:prstGeom prst="rect">
            <a:avLst/>
          </a:prstGeom>
        </p:spPr>
      </p:pic>
    </p:spTree>
    <p:extLst>
      <p:ext uri="{BB962C8B-B14F-4D97-AF65-F5344CB8AC3E}">
        <p14:creationId xmlns:p14="http://schemas.microsoft.com/office/powerpoint/2010/main" val="12502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8CB15E-5134-4DF2-A621-6E76A244F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3152" y="0"/>
            <a:ext cx="12045696" cy="6370975"/>
          </a:xfrm>
          <a:prstGeom prst="rect">
            <a:avLst/>
          </a:prstGeom>
          <a:noFill/>
        </p:spPr>
        <p:txBody>
          <a:bodyPr wrap="square" rtlCol="0">
            <a:spAutoFit/>
          </a:bodyPr>
          <a:lstStyle/>
          <a:p>
            <a:r>
              <a:rPr lang="en-US" sz="1700" dirty="0">
                <a:solidFill>
                  <a:schemeClr val="bg1"/>
                </a:solidFill>
              </a:rPr>
              <a:t>Sources:</a:t>
            </a:r>
          </a:p>
          <a:p>
            <a:endParaRPr lang="en-US" sz="1700" dirty="0">
              <a:solidFill>
                <a:schemeClr val="bg1"/>
              </a:solidFill>
            </a:endParaRPr>
          </a:p>
          <a:p>
            <a:r>
              <a:rPr lang="en-US" sz="1700" dirty="0">
                <a:solidFill>
                  <a:schemeClr val="bg1"/>
                </a:solidFill>
              </a:rPr>
              <a:t>Videos: </a:t>
            </a:r>
          </a:p>
          <a:p>
            <a:r>
              <a:rPr lang="en-US" sz="1600" b="1" i="0" dirty="0">
                <a:solidFill>
                  <a:schemeClr val="bg1"/>
                </a:solidFill>
                <a:effectLst/>
              </a:rPr>
              <a:t>“</a:t>
            </a:r>
            <a:r>
              <a:rPr lang="en-US" sz="1600" b="1" i="0" u="none" strike="noStrike" dirty="0">
                <a:solidFill>
                  <a:schemeClr val="bg1"/>
                </a:solidFill>
                <a:effectLst/>
              </a:rPr>
              <a:t>Temples Are A Beacon</a:t>
            </a:r>
            <a:r>
              <a:rPr lang="en-US" sz="1600" b="1" i="0" dirty="0">
                <a:solidFill>
                  <a:schemeClr val="bg1"/>
                </a:solidFill>
                <a:effectLst/>
              </a:rPr>
              <a:t>” (2:50)</a:t>
            </a:r>
            <a:endParaRPr lang="en-US" sz="1700" b="1" dirty="0">
              <a:solidFill>
                <a:schemeClr val="bg1"/>
              </a:solidFill>
            </a:endParaRPr>
          </a:p>
          <a:p>
            <a:r>
              <a:rPr lang="en-US" sz="1700" b="1" dirty="0">
                <a:solidFill>
                  <a:schemeClr val="bg1"/>
                </a:solidFill>
              </a:rPr>
              <a:t>Treasure in Heaven: The John Tanner Story (20:31)</a:t>
            </a:r>
          </a:p>
          <a:p>
            <a:r>
              <a:rPr lang="en-US" b="1" dirty="0">
                <a:solidFill>
                  <a:schemeClr val="bg1"/>
                </a:solidFill>
              </a:rPr>
              <a:t>The Will of God (3:02)</a:t>
            </a:r>
          </a:p>
          <a:p>
            <a:r>
              <a:rPr lang="en-US" b="1" dirty="0">
                <a:solidFill>
                  <a:schemeClr val="bg1"/>
                </a:solidFill>
              </a:rPr>
              <a:t>The Crowning Blessings of Church Membership (0:26)</a:t>
            </a:r>
            <a:endParaRPr lang="en-US" sz="1700" b="1" dirty="0">
              <a:solidFill>
                <a:schemeClr val="bg1"/>
              </a:solidFill>
            </a:endParaRPr>
          </a:p>
          <a:p>
            <a:endParaRPr lang="en-US" sz="1700" dirty="0">
              <a:solidFill>
                <a:schemeClr val="bg1"/>
              </a:solidFill>
            </a:endParaRPr>
          </a:p>
          <a:p>
            <a:r>
              <a:rPr lang="en-US" sz="1700" i="1" dirty="0">
                <a:solidFill>
                  <a:schemeClr val="bg1"/>
                </a:solidFill>
              </a:rPr>
              <a:t>Doctrine and Covenants Student Manual Religion 324-325 Section 94</a:t>
            </a:r>
            <a:endParaRPr lang="en-US" sz="1700" dirty="0">
              <a:solidFill>
                <a:schemeClr val="bg1"/>
              </a:solidFill>
            </a:endParaRPr>
          </a:p>
          <a:p>
            <a:r>
              <a:rPr lang="en-US" sz="1700" dirty="0">
                <a:solidFill>
                  <a:schemeClr val="bg1"/>
                </a:solidFill>
              </a:rPr>
              <a:t>President Joseph Fielding Smith </a:t>
            </a:r>
            <a:r>
              <a:rPr lang="en-US" sz="1700" i="1" dirty="0">
                <a:solidFill>
                  <a:schemeClr val="bg1"/>
                </a:solidFill>
              </a:rPr>
              <a:t>Church History and Modern Revelation,</a:t>
            </a:r>
            <a:r>
              <a:rPr lang="en-US" sz="1700" dirty="0">
                <a:solidFill>
                  <a:schemeClr val="bg1"/>
                </a:solidFill>
              </a:rPr>
              <a:t> 1:406–7</a:t>
            </a:r>
          </a:p>
          <a:p>
            <a:r>
              <a:rPr lang="en-US" sz="1700" dirty="0">
                <a:solidFill>
                  <a:schemeClr val="bg1"/>
                </a:solidFill>
              </a:rPr>
              <a:t> (Ludlow, </a:t>
            </a:r>
            <a:r>
              <a:rPr lang="en-US" sz="1700" i="1" dirty="0">
                <a:solidFill>
                  <a:schemeClr val="bg1"/>
                </a:solidFill>
              </a:rPr>
              <a:t>Companion,</a:t>
            </a:r>
            <a:r>
              <a:rPr lang="en-US" sz="1700" dirty="0">
                <a:solidFill>
                  <a:schemeClr val="bg1"/>
                </a:solidFill>
              </a:rPr>
              <a:t> 2:318.)</a:t>
            </a:r>
          </a:p>
          <a:p>
            <a:r>
              <a:rPr lang="en-US" sz="1700" dirty="0">
                <a:solidFill>
                  <a:schemeClr val="bg1"/>
                </a:solidFill>
              </a:rPr>
              <a:t>Neal A. Maxwell (</a:t>
            </a:r>
            <a:r>
              <a:rPr lang="en-US" sz="1700" i="1" dirty="0">
                <a:solidFill>
                  <a:schemeClr val="bg1"/>
                </a:solidFill>
              </a:rPr>
              <a:t>A Wonderful Flood of Light,</a:t>
            </a:r>
            <a:r>
              <a:rPr lang="en-US" sz="1700" dirty="0">
                <a:solidFill>
                  <a:schemeClr val="bg1"/>
                </a:solidFill>
              </a:rPr>
              <a:t> 9.)</a:t>
            </a:r>
          </a:p>
          <a:p>
            <a:r>
              <a:rPr lang="en-US" sz="1700" dirty="0">
                <a:solidFill>
                  <a:schemeClr val="bg1"/>
                </a:solidFill>
              </a:rPr>
              <a:t>President Spencer W. Kimball (B. H. Roberts, </a:t>
            </a:r>
            <a:r>
              <a:rPr lang="en-US" sz="1700" i="1" dirty="0">
                <a:solidFill>
                  <a:schemeClr val="bg1"/>
                </a:solidFill>
              </a:rPr>
              <a:t>A Comprehensive History of the Church,</a:t>
            </a:r>
            <a:r>
              <a:rPr lang="en-US" sz="1700" dirty="0">
                <a:solidFill>
                  <a:schemeClr val="bg1"/>
                </a:solidFill>
              </a:rPr>
              <a:t> vo. 3, p. 52.)</a:t>
            </a:r>
          </a:p>
          <a:p>
            <a:r>
              <a:rPr lang="en-US" sz="1700" dirty="0">
                <a:solidFill>
                  <a:schemeClr val="bg1"/>
                </a:solidFill>
              </a:rPr>
              <a:t>(Bruce R. McConkie, “A New Commandment: Save Thyself and Thy Kindred!” </a:t>
            </a:r>
            <a:r>
              <a:rPr lang="en-US" sz="1700" i="1" dirty="0">
                <a:solidFill>
                  <a:schemeClr val="bg1"/>
                </a:solidFill>
              </a:rPr>
              <a:t>Ensign,</a:t>
            </a:r>
            <a:r>
              <a:rPr lang="en-US" sz="1700" dirty="0">
                <a:solidFill>
                  <a:schemeClr val="bg1"/>
                </a:solidFill>
              </a:rPr>
              <a:t> Aug. 1976, p. 10).</a:t>
            </a:r>
          </a:p>
          <a:p>
            <a:r>
              <a:rPr lang="en-US" sz="1700" dirty="0">
                <a:solidFill>
                  <a:schemeClr val="bg1"/>
                </a:solidFill>
              </a:rPr>
              <a:t>	 (“Come: Let Israel Build Zion,” </a:t>
            </a:r>
            <a:r>
              <a:rPr lang="en-US" sz="1700" i="1" dirty="0">
                <a:solidFill>
                  <a:schemeClr val="bg1"/>
                </a:solidFill>
              </a:rPr>
              <a:t>Ensign,</a:t>
            </a:r>
            <a:r>
              <a:rPr lang="en-US" sz="1700" dirty="0">
                <a:solidFill>
                  <a:schemeClr val="bg1"/>
                </a:solidFill>
              </a:rPr>
              <a:t> May 1977, p. 118.)</a:t>
            </a:r>
          </a:p>
          <a:p>
            <a:r>
              <a:rPr lang="en-US" sz="1700" dirty="0">
                <a:solidFill>
                  <a:schemeClr val="bg1"/>
                </a:solidFill>
              </a:rPr>
              <a:t>HC (see History of the Church, 2:308–10). (</a:t>
            </a:r>
            <a:r>
              <a:rPr lang="en-US" sz="1700" i="1" dirty="0">
                <a:solidFill>
                  <a:schemeClr val="bg1"/>
                </a:solidFill>
              </a:rPr>
              <a:t>Church History and Modern Revelation,</a:t>
            </a:r>
            <a:r>
              <a:rPr lang="en-US" sz="1700" dirty="0">
                <a:solidFill>
                  <a:schemeClr val="bg1"/>
                </a:solidFill>
              </a:rPr>
              <a:t> 1:321–22.)</a:t>
            </a:r>
          </a:p>
          <a:p>
            <a:r>
              <a:rPr lang="en-US" sz="1700" dirty="0">
                <a:solidFill>
                  <a:schemeClr val="bg1"/>
                </a:solidFill>
              </a:rPr>
              <a:t>President Thomas S. Monson (“The Holy Temple—a Beacon to the World,”</a:t>
            </a:r>
            <a:r>
              <a:rPr lang="en-US" sz="1700" i="1" dirty="0">
                <a:solidFill>
                  <a:schemeClr val="bg1"/>
                </a:solidFill>
              </a:rPr>
              <a:t> Ensign </a:t>
            </a:r>
            <a:r>
              <a:rPr lang="en-US" sz="1700" dirty="0">
                <a:solidFill>
                  <a:schemeClr val="bg1"/>
                </a:solidFill>
              </a:rPr>
              <a:t>or </a:t>
            </a:r>
            <a:r>
              <a:rPr lang="en-US" sz="1700" i="1" dirty="0">
                <a:solidFill>
                  <a:schemeClr val="bg1"/>
                </a:solidFill>
              </a:rPr>
              <a:t>Liahona,</a:t>
            </a:r>
            <a:r>
              <a:rPr lang="en-US" sz="1700" dirty="0">
                <a:solidFill>
                  <a:schemeClr val="bg1"/>
                </a:solidFill>
              </a:rPr>
              <a:t> May 2011, 93).</a:t>
            </a:r>
          </a:p>
          <a:p>
            <a:r>
              <a:rPr lang="en-US" sz="1700" i="1" dirty="0">
                <a:solidFill>
                  <a:schemeClr val="bg1"/>
                </a:solidFill>
              </a:rPr>
              <a:t>Teachings of Presidents of the Church: Joseph Smith</a:t>
            </a:r>
            <a:r>
              <a:rPr lang="en-US" sz="1700" dirty="0">
                <a:solidFill>
                  <a:schemeClr val="bg1"/>
                </a:solidFill>
              </a:rPr>
              <a:t> [2007], 271</a:t>
            </a:r>
          </a:p>
          <a:p>
            <a:r>
              <a:rPr lang="en-US" sz="1700" dirty="0">
                <a:solidFill>
                  <a:schemeClr val="bg1"/>
                </a:solidFill>
              </a:rPr>
              <a:t>Boyd K. Packer, “Teach the Scriptures” [address to religious educators], 14 Oct. 1977, p. 6.</a:t>
            </a:r>
          </a:p>
          <a:p>
            <a:r>
              <a:rPr lang="en-US" sz="1700" dirty="0">
                <a:solidFill>
                  <a:schemeClr val="bg1"/>
                </a:solidFill>
              </a:rPr>
              <a:t>History of the Church—Temple Builder</a:t>
            </a:r>
          </a:p>
          <a:p>
            <a:r>
              <a:rPr lang="en-US" sz="1800">
                <a:solidFill>
                  <a:schemeClr val="bg1"/>
                </a:solidFill>
              </a:rPr>
              <a:t>Presentation by ©http://fashionsbylynda.com/blog/</a:t>
            </a:r>
          </a:p>
          <a:p>
            <a:r>
              <a:rPr lang="en-US" sz="1600">
                <a:solidFill>
                  <a:schemeClr val="bg1"/>
                </a:solidFill>
              </a:rPr>
              <a:t>Russel </a:t>
            </a:r>
            <a:r>
              <a:rPr lang="en-US" sz="1600" dirty="0">
                <a:solidFill>
                  <a:schemeClr val="bg1"/>
                </a:solidFill>
              </a:rPr>
              <a:t>M. Nelson “The Lord Jesus Christ Will Come Again” October 2024 Gen. Conf. </a:t>
            </a:r>
          </a:p>
          <a:p>
            <a:r>
              <a:rPr lang="en-US" sz="1600" b="0" i="0" dirty="0">
                <a:solidFill>
                  <a:schemeClr val="bg1"/>
                </a:solidFill>
                <a:effectLst/>
              </a:rPr>
              <a:t>Lisa Olsen Tait and Brent Rogers, “</a:t>
            </a:r>
            <a:r>
              <a:rPr lang="en-US" sz="1600" b="0" i="0" u="none" strike="noStrike" dirty="0">
                <a:solidFill>
                  <a:schemeClr val="bg1"/>
                </a:solidFill>
                <a:effectLst/>
              </a:rPr>
              <a:t>A House for Our God</a:t>
            </a:r>
            <a:r>
              <a:rPr lang="en-US" sz="1600" b="0" i="0" dirty="0">
                <a:solidFill>
                  <a:schemeClr val="bg1"/>
                </a:solidFill>
                <a:effectLst/>
              </a:rPr>
              <a:t>,” in </a:t>
            </a:r>
            <a:r>
              <a:rPr lang="en-US" sz="1600" b="0" i="1" dirty="0">
                <a:solidFill>
                  <a:schemeClr val="bg1"/>
                </a:solidFill>
                <a:effectLst/>
              </a:rPr>
              <a:t>Revelations in Context</a:t>
            </a:r>
            <a:r>
              <a:rPr lang="en-US" sz="1600" b="0" i="0" dirty="0">
                <a:solidFill>
                  <a:schemeClr val="bg1"/>
                </a:solidFill>
                <a:effectLst/>
              </a:rPr>
              <a:t> [2016], 167; </a:t>
            </a:r>
            <a:r>
              <a:rPr lang="en-US" sz="1600" b="0" i="1" dirty="0">
                <a:solidFill>
                  <a:schemeClr val="bg1"/>
                </a:solidFill>
                <a:effectLst/>
              </a:rPr>
              <a:t>Saints</a:t>
            </a:r>
            <a:r>
              <a:rPr lang="en-US" sz="1600" b="0" i="0" dirty="0">
                <a:solidFill>
                  <a:schemeClr val="bg1"/>
                </a:solidFill>
                <a:effectLst/>
              </a:rPr>
              <a:t>, vol. 1, </a:t>
            </a:r>
            <a:r>
              <a:rPr lang="en-US" sz="1600" b="0" i="1" dirty="0">
                <a:solidFill>
                  <a:schemeClr val="bg1"/>
                </a:solidFill>
                <a:effectLst/>
              </a:rPr>
              <a:t>The Standard of Truth</a:t>
            </a:r>
            <a:r>
              <a:rPr lang="en-US" sz="1600" b="0" i="0" dirty="0">
                <a:solidFill>
                  <a:schemeClr val="bg1"/>
                </a:solidFill>
                <a:effectLst/>
              </a:rPr>
              <a:t>, 210–11</a:t>
            </a:r>
          </a:p>
          <a:p>
            <a:endParaRPr lang="en-US" sz="1700" dirty="0">
              <a:solidFill>
                <a:schemeClr val="bg1"/>
              </a:solidFill>
            </a:endParaRPr>
          </a:p>
        </p:txBody>
      </p:sp>
      <p:sp>
        <p:nvSpPr>
          <p:cNvPr id="6" name="Footer Placeholder 14">
            <a:extLst>
              <a:ext uri="{FF2B5EF4-FFF2-40B4-BE49-F238E27FC236}">
                <a16:creationId xmlns:a16="http://schemas.microsoft.com/office/drawing/2014/main" id="{E51AE731-77CC-47E6-9EFC-32C2683959CA}"/>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7" name="Group 6">
            <a:extLst>
              <a:ext uri="{FF2B5EF4-FFF2-40B4-BE49-F238E27FC236}">
                <a16:creationId xmlns:a16="http://schemas.microsoft.com/office/drawing/2014/main" id="{B6DDA2CB-D05E-4685-9DAF-6BCA76059BD2}"/>
              </a:ext>
            </a:extLst>
          </p:cNvPr>
          <p:cNvGrpSpPr/>
          <p:nvPr/>
        </p:nvGrpSpPr>
        <p:grpSpPr>
          <a:xfrm>
            <a:off x="5280356" y="401016"/>
            <a:ext cx="815644" cy="1033149"/>
            <a:chOff x="7543800" y="3810000"/>
            <a:chExt cx="1143000" cy="1447800"/>
          </a:xfrm>
        </p:grpSpPr>
        <p:sp>
          <p:nvSpPr>
            <p:cNvPr id="8" name="Trapezoid 7">
              <a:extLst>
                <a:ext uri="{FF2B5EF4-FFF2-40B4-BE49-F238E27FC236}">
                  <a16:creationId xmlns:a16="http://schemas.microsoft.com/office/drawing/2014/main" id="{32262044-AB06-429C-9441-94C37925155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9C729F0D-A1BD-43D7-8556-F157F17ED9B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B3059A6-4A0E-4925-A253-78F36535CCB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C3DF81CE-0101-4CF7-9260-0C2141E4568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A463D38-F37F-4D27-AAAB-6EDBCA5056BA}"/>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96C6679-4043-4ABD-83C1-8DFDC5AF36D8}"/>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2E65881-95F0-4A68-9D2C-559C0F4B330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45343E-485C-48D5-B7E9-65D38E9A9CF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2CD9B1C-0317-421D-9BDB-86DA9118A6E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EEBFAD9-8D67-441C-B3E9-583C7FF6497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6C972A1B-789A-4FBA-AE1D-155B2D8A2B4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FFB9D0F-778B-4B87-A695-046D8B18F2A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E993B70E-4359-4DB0-82E4-82F385692843}"/>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C08C6A4-7718-430A-94F9-71CF884F43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636FEB-B616-4FE4-9CF7-5CF919F40C2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5B6A07-E8F1-4F2F-85AA-47E8F9F1F94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296BEBC-785A-4363-9ABC-8B3E9CC869C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3067B01-0579-4960-AB66-09F8E963C49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48756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0025"/>
            <a:ext cx="6096000" cy="6186309"/>
          </a:xfrm>
          <a:prstGeom prst="rect">
            <a:avLst/>
          </a:prstGeom>
        </p:spPr>
        <p:txBody>
          <a:bodyPr>
            <a:spAutoFit/>
          </a:bodyPr>
          <a:lstStyle/>
          <a:p>
            <a:pPr fontAlgn="base"/>
            <a:r>
              <a:rPr lang="en-US" sz="1200" b="0" i="0" dirty="0">
                <a:effectLst/>
              </a:rPr>
              <a:t>President Joseph Fielding Smith explained:</a:t>
            </a:r>
          </a:p>
          <a:p>
            <a:pPr fontAlgn="base"/>
            <a:r>
              <a:rPr lang="en-US" sz="1200" b="0" i="0" dirty="0">
                <a:effectLst/>
              </a:rPr>
              <a:t>“</a:t>
            </a:r>
            <a:r>
              <a:rPr lang="en-US" sz="1200" b="1" i="0" dirty="0">
                <a:effectLst/>
              </a:rPr>
              <a:t>A lot was set apart for the building of a house </a:t>
            </a:r>
            <a:r>
              <a:rPr lang="en-US" sz="1200" b="0" i="0" dirty="0">
                <a:effectLst/>
              </a:rPr>
              <a:t>for the use of the First Presidency and where revelation could be given and all matters pertaining to the progress of the Church could receive proper attention. … It was to be dedicated unto the Lord from the foundation thereof, according to the order of the Priesthood. There is no question that the First Presidency needed a place where they could attend to the matters of Church government. This was to be a sacred house; no unclean thing was to be permitted to enter it, and if the builders would remember this the presence of the Lord should be in the building.</a:t>
            </a:r>
          </a:p>
          <a:p>
            <a:pPr fontAlgn="base"/>
            <a:r>
              <a:rPr lang="en-US" sz="1200" b="0" i="0" dirty="0">
                <a:effectLst/>
              </a:rPr>
              <a:t>“The second lot south of this building was to be dedicated for the building of another house where the printing for the Church could be done and the translation of the scriptures, on which the Prophet had been working off and on for many months, could be published. … This house also was to be dedicated to the service of the Lord, and set apart for the printing.” (</a:t>
            </a:r>
            <a:r>
              <a:rPr lang="en-US" sz="1200" b="0" i="1" dirty="0">
                <a:effectLst/>
              </a:rPr>
              <a:t>Church History and Modern Revelation,</a:t>
            </a:r>
            <a:r>
              <a:rPr lang="en-US" sz="1200" b="0" i="0" dirty="0">
                <a:effectLst/>
              </a:rPr>
              <a:t> 1:404.)</a:t>
            </a:r>
          </a:p>
          <a:p>
            <a:pPr fontAlgn="base"/>
            <a:endParaRPr lang="en-US" sz="1200" dirty="0"/>
          </a:p>
          <a:p>
            <a:pPr fontAlgn="base"/>
            <a:r>
              <a:rPr lang="en-US" sz="1200" b="1" dirty="0"/>
              <a:t>Chastisement:</a:t>
            </a:r>
          </a:p>
          <a:p>
            <a:pPr fontAlgn="base"/>
            <a:r>
              <a:rPr lang="en-US" sz="1200" dirty="0"/>
              <a:t>“We are concerned that too many times the interviewing leader in his personal sympathies for the transgressor, and in his love perhaps for the family of the transgressor, is inclined to waive the discipline which that transgressor demands.</a:t>
            </a:r>
          </a:p>
          <a:p>
            <a:pPr fontAlgn="base"/>
            <a:r>
              <a:rPr lang="en-US" sz="1200" dirty="0"/>
              <a:t>“Too often a transgressor is forgiven and all penalties waived when that person should have been </a:t>
            </a:r>
            <a:r>
              <a:rPr lang="en-US" sz="1200" dirty="0" err="1"/>
              <a:t>disfellowshipped</a:t>
            </a:r>
            <a:r>
              <a:rPr lang="en-US" sz="1200" dirty="0"/>
              <a:t> or excommunicated. Too often a sinner is </a:t>
            </a:r>
            <a:r>
              <a:rPr lang="en-US" sz="1200" dirty="0" err="1"/>
              <a:t>disfellowshipped</a:t>
            </a:r>
            <a:r>
              <a:rPr lang="en-US" sz="1200" dirty="0"/>
              <a:t> when he or she should have been excommunicated. …</a:t>
            </a:r>
          </a:p>
          <a:p>
            <a:pPr fontAlgn="base"/>
            <a:r>
              <a:rPr lang="en-US" sz="1200" dirty="0"/>
              <a:t>“Do you remember what was said by the prophet Alma? ‘Now,’ he said, ‘repentance could not come unto men except there were a punishment.’ [Alma 42:16.]</a:t>
            </a:r>
          </a:p>
          <a:p>
            <a:pPr fontAlgn="base"/>
            <a:r>
              <a:rPr lang="en-US" sz="1200" dirty="0"/>
              <a:t>“Ponder on that for a moment. Have you realized that? There can be no forgiveness without real and total repentance, and there can be no repentance without punishment. This is as eternal as is the soul. …</a:t>
            </a:r>
          </a:p>
          <a:p>
            <a:pPr fontAlgn="base"/>
            <a:r>
              <a:rPr lang="en-US" sz="1200" dirty="0"/>
              <a:t>“Please remember these things when somebody comes before you who has broken the laws of God.</a:t>
            </a:r>
          </a:p>
          <a:p>
            <a:pPr fontAlgn="base"/>
            <a:r>
              <a:rPr lang="en-US" sz="1200" dirty="0"/>
              <a:t>“It is so easy to let our sympathies carry us out of proportion; and when a man has committed sin, he must suffer. It’s an absolute requirement—not by the bishop—but it’s a requirement by nature and by the very part of a man.” (In Conference Report, Apr. 1975, p. 116; or </a:t>
            </a:r>
            <a:r>
              <a:rPr lang="en-US" sz="1200" i="1" dirty="0"/>
              <a:t>Ensign,</a:t>
            </a:r>
            <a:r>
              <a:rPr lang="en-US" sz="1200" dirty="0"/>
              <a:t> May 1975, p. 78.) President Spencer W. Kimball</a:t>
            </a:r>
          </a:p>
        </p:txBody>
      </p:sp>
      <p:sp>
        <p:nvSpPr>
          <p:cNvPr id="3" name="Rectangle 2"/>
          <p:cNvSpPr/>
          <p:nvPr/>
        </p:nvSpPr>
        <p:spPr>
          <a:xfrm>
            <a:off x="6096000" y="404389"/>
            <a:ext cx="6096000" cy="1938992"/>
          </a:xfrm>
          <a:prstGeom prst="rect">
            <a:avLst/>
          </a:prstGeom>
        </p:spPr>
        <p:txBody>
          <a:bodyPr>
            <a:spAutoFit/>
          </a:bodyPr>
          <a:lstStyle/>
          <a:p>
            <a:r>
              <a:rPr lang="en-US" sz="1200" b="1" dirty="0"/>
              <a:t>The Building:</a:t>
            </a:r>
          </a:p>
          <a:p>
            <a:r>
              <a:rPr lang="en-US" sz="1200" dirty="0"/>
              <a:t>Church leaders held a conference to discuss the construction of the temple. “Some were in favor of building a frame house, but others were of a mind to put up a log house. Joseph reminded them that they were not building a house for a man, but for God; ‘and shall we, brethren,’ said he, ‘build a house for our God, of logs? No, I have a better plan than that. I have a plan of the house of the Lord, given by himself.’” After Joseph explained the full pattern of the temple, all the brethren were excited. They traveled to the building site, removed a fence, and leveled a field of wheat that had previously been planted by the Smith family. After the grain was cleared, Hyrum Smith “commenced digging a trench for the wall.” (Lucy Mack Smith, </a:t>
            </a:r>
            <a:r>
              <a:rPr lang="en-US" sz="1200" i="1" dirty="0"/>
              <a:t>History of Joseph Smith by His Mother,</a:t>
            </a:r>
            <a:r>
              <a:rPr lang="en-US" sz="1200" dirty="0"/>
              <a:t> ed. Preston Nibley [1958], 230, 231.)</a:t>
            </a:r>
          </a:p>
        </p:txBody>
      </p:sp>
      <p:sp>
        <p:nvSpPr>
          <p:cNvPr id="4" name="Rectangle 3"/>
          <p:cNvSpPr/>
          <p:nvPr/>
        </p:nvSpPr>
        <p:spPr>
          <a:xfrm>
            <a:off x="0" y="0"/>
            <a:ext cx="6096000" cy="2624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624898"/>
            <a:ext cx="6096000" cy="42331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16702"/>
            <a:ext cx="6096000" cy="264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42967F-0E9F-4364-A66F-ED2AC841A529}"/>
              </a:ext>
            </a:extLst>
          </p:cNvPr>
          <p:cNvSpPr/>
          <p:nvPr/>
        </p:nvSpPr>
        <p:spPr>
          <a:xfrm>
            <a:off x="6096000" y="2663442"/>
            <a:ext cx="6096000" cy="3139321"/>
          </a:xfrm>
          <a:prstGeom prst="rect">
            <a:avLst/>
          </a:prstGeom>
        </p:spPr>
        <p:txBody>
          <a:bodyPr>
            <a:spAutoFit/>
          </a:bodyPr>
          <a:lstStyle/>
          <a:p>
            <a:r>
              <a:rPr lang="en-US" b="1" dirty="0">
                <a:latin typeface="Open Sans"/>
              </a:rPr>
              <a:t>My Strange Act 95:4:</a:t>
            </a:r>
          </a:p>
          <a:p>
            <a:r>
              <a:rPr lang="en-US" dirty="0">
                <a:latin typeface="Open Sans"/>
              </a:rPr>
              <a:t>The phrase “my strange act” comes from Isaiah 28:21, where the Lord said He would correct a people who did not believe they had any need to repent. The Restoration of the gospel and the establishment of the true Church upon the earth is a strange occurrence to people who consider belief in revelation, heavenly visitations, and other spiritual matters to be foolishness. The message of the Restoration of the gospel is preached to many who believe they already have the truth. Some of these people may consider our efforts strange.</a:t>
            </a:r>
            <a:endParaRPr lang="en-US" dirty="0"/>
          </a:p>
        </p:txBody>
      </p:sp>
    </p:spTree>
    <p:extLst>
      <p:ext uri="{BB962C8B-B14F-4D97-AF65-F5344CB8AC3E}">
        <p14:creationId xmlns:p14="http://schemas.microsoft.com/office/powerpoint/2010/main" val="22342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27B34-31C8-0A39-31DA-E545C4AE3361}"/>
              </a:ext>
            </a:extLst>
          </p:cNvPr>
          <p:cNvSpPr txBox="1"/>
          <p:nvPr/>
        </p:nvSpPr>
        <p:spPr>
          <a:xfrm>
            <a:off x="123825" y="0"/>
            <a:ext cx="3533775" cy="6755696"/>
          </a:xfrm>
          <a:prstGeom prst="rect">
            <a:avLst/>
          </a:prstGeom>
          <a:noFill/>
          <a:ln>
            <a:solidFill>
              <a:schemeClr val="tx1"/>
            </a:solidFill>
          </a:ln>
        </p:spPr>
        <p:txBody>
          <a:bodyPr wrap="square">
            <a:spAutoFit/>
          </a:bodyPr>
          <a:lstStyle/>
          <a:p>
            <a:pPr algn="l">
              <a:spcBef>
                <a:spcPts val="2400"/>
              </a:spcBef>
              <a:spcAft>
                <a:spcPts val="600"/>
              </a:spcAft>
            </a:pPr>
            <a:r>
              <a:rPr lang="en-US" sz="1400" b="1" i="0" dirty="0">
                <a:solidFill>
                  <a:srgbClr val="212225"/>
                </a:solidFill>
                <a:effectLst/>
              </a:rPr>
              <a:t>Joseph Smith Quotes </a:t>
            </a:r>
          </a:p>
          <a:p>
            <a:pPr algn="l">
              <a:spcBef>
                <a:spcPts val="1200"/>
              </a:spcBef>
              <a:spcAft>
                <a:spcPts val="1200"/>
              </a:spcAft>
            </a:pPr>
            <a:r>
              <a:rPr lang="en-US" sz="1400" b="0" i="0" dirty="0">
                <a:solidFill>
                  <a:srgbClr val="212225"/>
                </a:solidFill>
                <a:effectLst/>
              </a:rPr>
              <a:t>“What was the object of gathering the . . . people of God in any age of the world? . . . The main object was to build unto the Lord a house whereby He could reveal unto His people the ordinances of His house and the glories of His kingdom, and teach the people the way of salvation; for there are certain ordinances and principles that, when they are taught and practiced, must be done in a place or house built for that purpose” (</a:t>
            </a:r>
            <a:r>
              <a:rPr lang="en-US" sz="1400" b="0" i="1" dirty="0">
                <a:solidFill>
                  <a:srgbClr val="212225"/>
                </a:solidFill>
                <a:effectLst/>
              </a:rPr>
              <a:t>History of the Church,</a:t>
            </a:r>
            <a:r>
              <a:rPr lang="en-US" sz="1400" b="0" i="0" dirty="0">
                <a:solidFill>
                  <a:srgbClr val="212225"/>
                </a:solidFill>
                <a:effectLst/>
              </a:rPr>
              <a:t> 5:423; paragraph divisions altered).</a:t>
            </a:r>
          </a:p>
          <a:p>
            <a:pPr algn="l">
              <a:spcBef>
                <a:spcPts val="1200"/>
              </a:spcBef>
              <a:spcAft>
                <a:spcPts val="1200"/>
              </a:spcAft>
            </a:pPr>
            <a:r>
              <a:rPr lang="en-US" sz="1400" b="0" i="0" dirty="0">
                <a:solidFill>
                  <a:srgbClr val="212225"/>
                </a:solidFill>
                <a:effectLst/>
              </a:rPr>
              <a:t>“The Church is not fully organized, in its proper order, and cannot be, until the Temple is completed, where places will be provided for the administration of the ordinances of the Priesthood” (</a:t>
            </a:r>
            <a:r>
              <a:rPr lang="en-US" sz="1400" b="0" i="1" dirty="0">
                <a:solidFill>
                  <a:srgbClr val="212225"/>
                </a:solidFill>
                <a:effectLst/>
              </a:rPr>
              <a:t>History of the Church,</a:t>
            </a:r>
            <a:r>
              <a:rPr lang="en-US" sz="1400" b="0" i="0" dirty="0">
                <a:solidFill>
                  <a:srgbClr val="212225"/>
                </a:solidFill>
                <a:effectLst/>
              </a:rPr>
              <a:t> 4:603).</a:t>
            </a:r>
          </a:p>
          <a:p>
            <a:pPr algn="l">
              <a:spcBef>
                <a:spcPts val="1200"/>
              </a:spcBef>
              <a:spcAft>
                <a:spcPts val="1200"/>
              </a:spcAft>
            </a:pPr>
            <a:r>
              <a:rPr lang="en-US" sz="1400" b="0" i="0" dirty="0">
                <a:solidFill>
                  <a:srgbClr val="212225"/>
                </a:solidFill>
                <a:effectLst/>
              </a:rPr>
              <a:t>“That they may build a house which shall be accepted by the Almighty, and in which His power and glory shall be manifested[,] . . . let those who can freely make a sacrifice of their time, their talents, and their property . . . unite with us in the great work of the last days, and share in the tribulation, that they may ultimately share in the glory and triumph” (</a:t>
            </a:r>
            <a:r>
              <a:rPr lang="en-US" sz="1400" b="0" i="1" dirty="0">
                <a:solidFill>
                  <a:srgbClr val="212225"/>
                </a:solidFill>
                <a:effectLst/>
              </a:rPr>
              <a:t>History of the Church,</a:t>
            </a:r>
            <a:r>
              <a:rPr lang="en-US" sz="1400" b="0" i="0" dirty="0">
                <a:solidFill>
                  <a:srgbClr val="212225"/>
                </a:solidFill>
                <a:effectLst/>
              </a:rPr>
              <a:t> 4:273).</a:t>
            </a:r>
          </a:p>
        </p:txBody>
      </p:sp>
      <p:sp>
        <p:nvSpPr>
          <p:cNvPr id="5" name="TextBox 4">
            <a:extLst>
              <a:ext uri="{FF2B5EF4-FFF2-40B4-BE49-F238E27FC236}">
                <a16:creationId xmlns:a16="http://schemas.microsoft.com/office/drawing/2014/main" id="{8AE66DCD-C64D-F7DA-9F35-B0FB492A8A7C}"/>
              </a:ext>
            </a:extLst>
          </p:cNvPr>
          <p:cNvSpPr txBox="1"/>
          <p:nvPr/>
        </p:nvSpPr>
        <p:spPr>
          <a:xfrm>
            <a:off x="3657600" y="0"/>
            <a:ext cx="3619500" cy="6771084"/>
          </a:xfrm>
          <a:prstGeom prst="rect">
            <a:avLst/>
          </a:prstGeom>
          <a:noFill/>
          <a:ln>
            <a:solidFill>
              <a:schemeClr val="tx1"/>
            </a:solidFill>
          </a:ln>
        </p:spPr>
        <p:txBody>
          <a:bodyPr wrap="square">
            <a:spAutoFit/>
          </a:bodyPr>
          <a:lstStyle/>
          <a:p>
            <a:r>
              <a:rPr lang="en-US" sz="1400" b="1" i="0" dirty="0">
                <a:solidFill>
                  <a:srgbClr val="212225"/>
                </a:solidFill>
                <a:effectLst/>
              </a:rPr>
              <a:t>Joseph Smith’s commitment to build temples </a:t>
            </a:r>
            <a:r>
              <a:rPr lang="en-US" sz="1400" b="0" i="0" dirty="0">
                <a:solidFill>
                  <a:srgbClr val="212225"/>
                </a:solidFill>
                <a:effectLst/>
              </a:rPr>
              <a:t>was his response to a divine mandate: “Establish a house, even a house of prayer, a house of fasting, a house of faith, a house of learning, a house of glory, a house of order, a house of God” (Doctrine and Covenants 88:119). His personal testimony about temple work is apparent in his last general conference address. “Every man who wishes to save his father, mother, brothers, sisters and friends,” he testified, “must go through all the ordinances for each one of them separately, the same as for himself, from baptism to ordination, washings and anointings, and receive all the keys and powers of the Priesthood, the same as for himself” (</a:t>
            </a:r>
            <a:r>
              <a:rPr lang="en-US" sz="1400" b="0" i="1" dirty="0">
                <a:solidFill>
                  <a:srgbClr val="212225"/>
                </a:solidFill>
                <a:effectLst/>
              </a:rPr>
              <a:t>History of the Church,</a:t>
            </a:r>
            <a:r>
              <a:rPr lang="en-US" sz="1400" b="0" i="0" dirty="0">
                <a:solidFill>
                  <a:srgbClr val="212225"/>
                </a:solidFill>
                <a:effectLst/>
              </a:rPr>
              <a:t> 6:319).</a:t>
            </a:r>
          </a:p>
          <a:p>
            <a:r>
              <a:rPr lang="en-US" sz="1400" b="0" i="0" dirty="0">
                <a:solidFill>
                  <a:srgbClr val="212225"/>
                </a:solidFill>
                <a:effectLst/>
              </a:rPr>
              <a:t>According to Wilford Woodruff, Joseph Smith gave the following </a:t>
            </a:r>
            <a:r>
              <a:rPr lang="en-US" sz="1400" b="1" i="0" dirty="0">
                <a:solidFill>
                  <a:srgbClr val="212225"/>
                </a:solidFill>
                <a:effectLst/>
              </a:rPr>
              <a:t>prophecy in 1834</a:t>
            </a:r>
            <a:r>
              <a:rPr lang="en-US" sz="1400" b="0" i="0" dirty="0">
                <a:solidFill>
                  <a:srgbClr val="212225"/>
                </a:solidFill>
                <a:effectLst/>
              </a:rPr>
              <a:t>: “This people will go into the Rocky Mountains; they will there build Temples to the Most High” (in Conference Report, Apr. 1898, 57). Subsequent Presidents of the Church saw the fulfillment of that prophecy and extended the work around the world. As the number of temples worldwide approached 100, President Gordon B. Hinckley reaffirmed: "This is a great era of temple-building. We are reaching out everywhere that we can go to build the House of the Lord" (</a:t>
            </a:r>
            <a:r>
              <a:rPr lang="en-US" sz="1400" b="0" i="1" dirty="0">
                <a:solidFill>
                  <a:srgbClr val="212225"/>
                </a:solidFill>
                <a:effectLst/>
              </a:rPr>
              <a:t>Teachings of Gordon B. Hinckley</a:t>
            </a:r>
            <a:r>
              <a:rPr lang="en-US" sz="1400" b="0" i="0" dirty="0">
                <a:solidFill>
                  <a:srgbClr val="212225"/>
                </a:solidFill>
                <a:effectLst/>
              </a:rPr>
              <a:t> [1997], 641).</a:t>
            </a:r>
            <a:endParaRPr lang="en-US" sz="1400" dirty="0"/>
          </a:p>
        </p:txBody>
      </p:sp>
      <p:sp>
        <p:nvSpPr>
          <p:cNvPr id="7" name="TextBox 6">
            <a:extLst>
              <a:ext uri="{FF2B5EF4-FFF2-40B4-BE49-F238E27FC236}">
                <a16:creationId xmlns:a16="http://schemas.microsoft.com/office/drawing/2014/main" id="{FBAC7FFC-D845-3DAE-2877-A091233A926E}"/>
              </a:ext>
            </a:extLst>
          </p:cNvPr>
          <p:cNvSpPr txBox="1"/>
          <p:nvPr/>
        </p:nvSpPr>
        <p:spPr>
          <a:xfrm>
            <a:off x="7448550" y="2053322"/>
            <a:ext cx="3362325" cy="1200329"/>
          </a:xfrm>
          <a:prstGeom prst="rect">
            <a:avLst/>
          </a:prstGeom>
          <a:noFill/>
        </p:spPr>
        <p:txBody>
          <a:bodyPr wrap="square">
            <a:spAutoFit/>
          </a:bodyPr>
          <a:lstStyle/>
          <a:p>
            <a:r>
              <a:rPr lang="en-US" dirty="0"/>
              <a:t>Story of John Tanner</a:t>
            </a:r>
          </a:p>
          <a:p>
            <a:r>
              <a:rPr lang="en-US" dirty="0"/>
              <a:t>https://earlymormonsaints.blogspot.com/2014/08/the-story-of-john-tanner.html</a:t>
            </a:r>
          </a:p>
        </p:txBody>
      </p:sp>
      <p:sp>
        <p:nvSpPr>
          <p:cNvPr id="9" name="TextBox 8">
            <a:extLst>
              <a:ext uri="{FF2B5EF4-FFF2-40B4-BE49-F238E27FC236}">
                <a16:creationId xmlns:a16="http://schemas.microsoft.com/office/drawing/2014/main" id="{01094834-3C81-B0A0-A36C-767B4A3C8BEC}"/>
              </a:ext>
            </a:extLst>
          </p:cNvPr>
          <p:cNvSpPr txBox="1"/>
          <p:nvPr/>
        </p:nvSpPr>
        <p:spPr>
          <a:xfrm>
            <a:off x="7448550" y="3429000"/>
            <a:ext cx="2628901" cy="1200329"/>
          </a:xfrm>
          <a:prstGeom prst="rect">
            <a:avLst/>
          </a:prstGeom>
          <a:noFill/>
        </p:spPr>
        <p:txBody>
          <a:bodyPr wrap="square">
            <a:spAutoFit/>
          </a:bodyPr>
          <a:lstStyle/>
          <a:p>
            <a:r>
              <a:rPr lang="en-US" dirty="0"/>
              <a:t>Artemus Millet Biography</a:t>
            </a:r>
          </a:p>
          <a:p>
            <a:r>
              <a:rPr lang="en-US" dirty="0"/>
              <a:t>https://www.josephsmithpapers.org/person/artemus-millet</a:t>
            </a:r>
          </a:p>
        </p:txBody>
      </p:sp>
      <p:sp>
        <p:nvSpPr>
          <p:cNvPr id="10" name="TextBox 9">
            <a:extLst>
              <a:ext uri="{FF2B5EF4-FFF2-40B4-BE49-F238E27FC236}">
                <a16:creationId xmlns:a16="http://schemas.microsoft.com/office/drawing/2014/main" id="{1049A282-EFEB-EB72-CB9D-33DA271551B5}"/>
              </a:ext>
            </a:extLst>
          </p:cNvPr>
          <p:cNvSpPr txBox="1"/>
          <p:nvPr/>
        </p:nvSpPr>
        <p:spPr>
          <a:xfrm>
            <a:off x="7448549" y="1231642"/>
            <a:ext cx="3362325" cy="646331"/>
          </a:xfrm>
          <a:prstGeom prst="rect">
            <a:avLst/>
          </a:prstGeom>
          <a:noFill/>
        </p:spPr>
        <p:txBody>
          <a:bodyPr wrap="square">
            <a:spAutoFit/>
          </a:bodyPr>
          <a:lstStyle/>
          <a:p>
            <a:r>
              <a:rPr lang="en-US" dirty="0"/>
              <a:t>Interesting stories from the builders of the Kirtland Temple</a:t>
            </a:r>
          </a:p>
        </p:txBody>
      </p:sp>
    </p:spTree>
    <p:extLst>
      <p:ext uri="{BB962C8B-B14F-4D97-AF65-F5344CB8AC3E}">
        <p14:creationId xmlns:p14="http://schemas.microsoft.com/office/powerpoint/2010/main" val="25885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B688F-DBC1-C59A-346F-58D35EFEF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DC9F308-4C74-AAA4-F700-967B441774C7}"/>
              </a:ext>
            </a:extLst>
          </p:cNvPr>
          <p:cNvPicPr>
            <a:picLocks noChangeAspect="1"/>
          </p:cNvPicPr>
          <p:nvPr/>
        </p:nvPicPr>
        <p:blipFill>
          <a:blip r:embed="rId3"/>
          <a:stretch>
            <a:fillRect/>
          </a:stretch>
        </p:blipFill>
        <p:spPr>
          <a:xfrm>
            <a:off x="0" y="0"/>
            <a:ext cx="12192000" cy="6846152"/>
          </a:xfrm>
          <a:prstGeom prst="rect">
            <a:avLst/>
          </a:prstGeom>
        </p:spPr>
      </p:pic>
      <p:sp>
        <p:nvSpPr>
          <p:cNvPr id="3" name="TextBox 2">
            <a:extLst>
              <a:ext uri="{FF2B5EF4-FFF2-40B4-BE49-F238E27FC236}">
                <a16:creationId xmlns:a16="http://schemas.microsoft.com/office/drawing/2014/main" id="{A2567627-A6AF-F610-255C-27B8008F5508}"/>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If You Build It… They Will Come</a:t>
            </a:r>
          </a:p>
        </p:txBody>
      </p:sp>
      <p:sp>
        <p:nvSpPr>
          <p:cNvPr id="5" name="TextBox 4">
            <a:extLst>
              <a:ext uri="{FF2B5EF4-FFF2-40B4-BE49-F238E27FC236}">
                <a16:creationId xmlns:a16="http://schemas.microsoft.com/office/drawing/2014/main" id="{23131A72-1FCE-D5F8-F417-D021BDF5AA56}"/>
              </a:ext>
            </a:extLst>
          </p:cNvPr>
          <p:cNvSpPr txBox="1"/>
          <p:nvPr/>
        </p:nvSpPr>
        <p:spPr>
          <a:xfrm>
            <a:off x="3314700" y="1846660"/>
            <a:ext cx="6172200" cy="3170099"/>
          </a:xfrm>
          <a:prstGeom prst="rect">
            <a:avLst/>
          </a:prstGeom>
          <a:solidFill>
            <a:schemeClr val="accent2"/>
          </a:solidFill>
        </p:spPr>
        <p:txBody>
          <a:bodyPr wrap="square">
            <a:spAutoFit/>
          </a:bodyPr>
          <a:lstStyle/>
          <a:p>
            <a:r>
              <a:rPr lang="en-US" sz="2000" b="1" i="0" dirty="0">
                <a:solidFill>
                  <a:schemeClr val="bg1"/>
                </a:solidFill>
                <a:effectLst/>
              </a:rPr>
              <a:t>As part of the Restoration of His gospel, Jesus Christ commanded the Saints to build a temple in Kirtland, Ohio.</a:t>
            </a:r>
          </a:p>
          <a:p>
            <a:endParaRPr lang="en-US" sz="2000" b="1" dirty="0">
              <a:solidFill>
                <a:schemeClr val="bg1"/>
              </a:solidFill>
            </a:endParaRPr>
          </a:p>
          <a:p>
            <a:r>
              <a:rPr lang="en-US" sz="2000" b="1" i="0" dirty="0">
                <a:solidFill>
                  <a:schemeClr val="bg1"/>
                </a:solidFill>
                <a:effectLst/>
              </a:rPr>
              <a:t>Months later, when the Saints still had not started construction, the Savior lovingly chastened them and restated His commandment to build His house.</a:t>
            </a:r>
          </a:p>
          <a:p>
            <a:endParaRPr lang="en-US" sz="2000" b="1" dirty="0">
              <a:solidFill>
                <a:schemeClr val="bg1"/>
              </a:solidFill>
            </a:endParaRPr>
          </a:p>
          <a:p>
            <a:r>
              <a:rPr lang="en-US" sz="2000" b="1" i="0" dirty="0">
                <a:solidFill>
                  <a:schemeClr val="bg1"/>
                </a:solidFill>
                <a:effectLst/>
              </a:rPr>
              <a:t>Obediently, the Saints labored diligently to construct the Kirtland Temple.</a:t>
            </a:r>
            <a:endParaRPr lang="en-US" sz="2000" b="1" dirty="0">
              <a:solidFill>
                <a:schemeClr val="bg1"/>
              </a:solidFill>
            </a:endParaRPr>
          </a:p>
        </p:txBody>
      </p:sp>
      <p:sp>
        <p:nvSpPr>
          <p:cNvPr id="7" name="TextBox 6">
            <a:extLst>
              <a:ext uri="{FF2B5EF4-FFF2-40B4-BE49-F238E27FC236}">
                <a16:creationId xmlns:a16="http://schemas.microsoft.com/office/drawing/2014/main" id="{3EC57C68-2539-B883-CDD1-493F0C914C5C}"/>
              </a:ext>
            </a:extLst>
          </p:cNvPr>
          <p:cNvSpPr txBox="1"/>
          <p:nvPr/>
        </p:nvSpPr>
        <p:spPr>
          <a:xfrm>
            <a:off x="3042557" y="830997"/>
            <a:ext cx="6106886" cy="707886"/>
          </a:xfrm>
          <a:prstGeom prst="rect">
            <a:avLst/>
          </a:prstGeom>
          <a:noFill/>
        </p:spPr>
        <p:txBody>
          <a:bodyPr wrap="square">
            <a:spAutoFit/>
          </a:bodyPr>
          <a:lstStyle/>
          <a:p>
            <a:pPr algn="ctr"/>
            <a:r>
              <a:rPr lang="en-US" sz="4000" b="0" i="0" dirty="0">
                <a:solidFill>
                  <a:schemeClr val="bg1"/>
                </a:solidFill>
                <a:effectLst/>
              </a:rPr>
              <a:t>Unto Thee</a:t>
            </a:r>
            <a:endParaRPr lang="en-US" sz="4000" dirty="0"/>
          </a:p>
        </p:txBody>
      </p:sp>
    </p:spTree>
    <p:extLst>
      <p:ext uri="{BB962C8B-B14F-4D97-AF65-F5344CB8AC3E}">
        <p14:creationId xmlns:p14="http://schemas.microsoft.com/office/powerpoint/2010/main" val="34177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E7DC25-F668-4F85-8A71-55FFD3CB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2060" y="746236"/>
            <a:ext cx="4480358" cy="830997"/>
          </a:xfrm>
          <a:prstGeom prst="rect">
            <a:avLst/>
          </a:prstGeom>
          <a:noFill/>
        </p:spPr>
        <p:txBody>
          <a:bodyPr wrap="square" rtlCol="0">
            <a:spAutoFit/>
          </a:bodyPr>
          <a:lstStyle/>
          <a:p>
            <a:r>
              <a:rPr lang="en-US" sz="2400" dirty="0">
                <a:solidFill>
                  <a:srgbClr val="FFFF00"/>
                </a:solidFill>
              </a:rPr>
              <a:t>August 2, 1833</a:t>
            </a:r>
          </a:p>
          <a:p>
            <a:r>
              <a:rPr lang="en-US" sz="2400" dirty="0">
                <a:solidFill>
                  <a:srgbClr val="FFFF00"/>
                </a:solidFill>
              </a:rPr>
              <a:t>Kirtland, Ohio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Three Buildings</a:t>
            </a:r>
          </a:p>
        </p:txBody>
      </p:sp>
      <p:sp>
        <p:nvSpPr>
          <p:cNvPr id="12" name="TextBox 11"/>
          <p:cNvSpPr txBox="1"/>
          <p:nvPr/>
        </p:nvSpPr>
        <p:spPr>
          <a:xfrm>
            <a:off x="126965" y="6392035"/>
            <a:ext cx="2937868" cy="338554"/>
          </a:xfrm>
          <a:prstGeom prst="rect">
            <a:avLst/>
          </a:prstGeom>
          <a:noFill/>
        </p:spPr>
        <p:txBody>
          <a:bodyPr wrap="square" rtlCol="0">
            <a:spAutoFit/>
          </a:bodyPr>
          <a:lstStyle/>
          <a:p>
            <a:r>
              <a:rPr lang="en-US" sz="1600" dirty="0">
                <a:solidFill>
                  <a:schemeClr val="bg1"/>
                </a:solidFill>
              </a:rPr>
              <a:t>D&amp;C 94:1,3,10</a:t>
            </a:r>
          </a:p>
        </p:txBody>
      </p:sp>
      <p:sp>
        <p:nvSpPr>
          <p:cNvPr id="13" name="TextBox 12"/>
          <p:cNvSpPr txBox="1"/>
          <p:nvPr/>
        </p:nvSpPr>
        <p:spPr>
          <a:xfrm>
            <a:off x="4415633" y="1562873"/>
            <a:ext cx="2937868" cy="3785652"/>
          </a:xfrm>
          <a:prstGeom prst="rect">
            <a:avLst/>
          </a:prstGeom>
          <a:noFill/>
        </p:spPr>
        <p:txBody>
          <a:bodyPr wrap="square" rtlCol="0">
            <a:spAutoFit/>
          </a:bodyPr>
          <a:lstStyle/>
          <a:p>
            <a:r>
              <a:rPr lang="en-US" sz="2400" dirty="0">
                <a:solidFill>
                  <a:schemeClr val="bg1"/>
                </a:solidFill>
              </a:rPr>
              <a:t>A city of the Stake of Zion—to be laid out with the temple</a:t>
            </a:r>
          </a:p>
          <a:p>
            <a:endParaRPr lang="en-US" sz="2400" dirty="0">
              <a:solidFill>
                <a:schemeClr val="bg1"/>
              </a:solidFill>
            </a:endParaRPr>
          </a:p>
          <a:p>
            <a:r>
              <a:rPr lang="en-US" sz="2400" dirty="0">
                <a:solidFill>
                  <a:schemeClr val="bg1"/>
                </a:solidFill>
              </a:rPr>
              <a:t> A lot was set out for the work of the Presidency</a:t>
            </a:r>
          </a:p>
          <a:p>
            <a:endParaRPr lang="en-US" sz="2400" dirty="0">
              <a:solidFill>
                <a:schemeClr val="bg1"/>
              </a:solidFill>
            </a:endParaRPr>
          </a:p>
          <a:p>
            <a:r>
              <a:rPr lang="en-US" sz="2400" dirty="0">
                <a:solidFill>
                  <a:schemeClr val="bg1"/>
                </a:solidFill>
              </a:rPr>
              <a:t>A lot was set out for printing</a:t>
            </a:r>
          </a:p>
        </p:txBody>
      </p:sp>
      <p:sp>
        <p:nvSpPr>
          <p:cNvPr id="2" name="Rectangle 1"/>
          <p:cNvSpPr/>
          <p:nvPr/>
        </p:nvSpPr>
        <p:spPr>
          <a:xfrm>
            <a:off x="2782203" y="6079957"/>
            <a:ext cx="6096000" cy="523220"/>
          </a:xfrm>
          <a:prstGeom prst="rect">
            <a:avLst/>
          </a:prstGeom>
        </p:spPr>
        <p:txBody>
          <a:bodyPr>
            <a:spAutoFit/>
          </a:bodyPr>
          <a:lstStyle/>
          <a:p>
            <a:r>
              <a:rPr lang="en-US" sz="1400" b="0" i="0" dirty="0">
                <a:solidFill>
                  <a:schemeClr val="bg1"/>
                </a:solidFill>
                <a:effectLst/>
                <a:latin typeface="Abadi" panose="020B0604020104020204" pitchFamily="34" charset="0"/>
              </a:rPr>
              <a:t>The three buildings represent the Kirtland Temple, a house in which the Presidency could do their work, and a printing office.</a:t>
            </a:r>
            <a:endParaRPr lang="en-US" sz="1400" dirty="0">
              <a:solidFill>
                <a:schemeClr val="bg1"/>
              </a:solidFill>
            </a:endParaRPr>
          </a:p>
        </p:txBody>
      </p:sp>
      <p:pic>
        <p:nvPicPr>
          <p:cNvPr id="5" name="Picture 4">
            <a:extLst>
              <a:ext uri="{FF2B5EF4-FFF2-40B4-BE49-F238E27FC236}">
                <a16:creationId xmlns:a16="http://schemas.microsoft.com/office/drawing/2014/main" id="{FFA412DA-70B8-4C39-BF50-89C17C1F5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2" y="1593134"/>
            <a:ext cx="3219450" cy="4286250"/>
          </a:xfrm>
          <a:prstGeom prst="rect">
            <a:avLst/>
          </a:prstGeom>
        </p:spPr>
      </p:pic>
      <p:pic>
        <p:nvPicPr>
          <p:cNvPr id="8" name="Picture 7">
            <a:extLst>
              <a:ext uri="{FF2B5EF4-FFF2-40B4-BE49-F238E27FC236}">
                <a16:creationId xmlns:a16="http://schemas.microsoft.com/office/drawing/2014/main" id="{D97FBA8C-7A26-41A9-85E9-CC7790934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440" y="1233725"/>
            <a:ext cx="4381500" cy="4114800"/>
          </a:xfrm>
          <a:prstGeom prst="rect">
            <a:avLst/>
          </a:prstGeom>
        </p:spPr>
      </p:pic>
    </p:spTree>
    <p:extLst>
      <p:ext uri="{BB962C8B-B14F-4D97-AF65-F5344CB8AC3E}">
        <p14:creationId xmlns:p14="http://schemas.microsoft.com/office/powerpoint/2010/main" val="17758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5B74F3-11FB-409A-B66C-15A7F00CC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Why are These Buildings Important?</a:t>
            </a:r>
          </a:p>
        </p:txBody>
      </p:sp>
      <p:sp>
        <p:nvSpPr>
          <p:cNvPr id="12" name="TextBox 11"/>
          <p:cNvSpPr txBox="1"/>
          <p:nvPr/>
        </p:nvSpPr>
        <p:spPr>
          <a:xfrm>
            <a:off x="152602" y="6406013"/>
            <a:ext cx="2937868" cy="338554"/>
          </a:xfrm>
          <a:prstGeom prst="rect">
            <a:avLst/>
          </a:prstGeom>
          <a:noFill/>
        </p:spPr>
        <p:txBody>
          <a:bodyPr wrap="square" rtlCol="0">
            <a:spAutoFit/>
          </a:bodyPr>
          <a:lstStyle/>
          <a:p>
            <a:r>
              <a:rPr lang="en-US" sz="1600" dirty="0">
                <a:solidFill>
                  <a:schemeClr val="bg1"/>
                </a:solidFill>
              </a:rPr>
              <a:t>D&amp;C 94:1,3,10</a:t>
            </a:r>
          </a:p>
        </p:txBody>
      </p:sp>
      <p:sp>
        <p:nvSpPr>
          <p:cNvPr id="13" name="TextBox 12"/>
          <p:cNvSpPr txBox="1"/>
          <p:nvPr/>
        </p:nvSpPr>
        <p:spPr>
          <a:xfrm>
            <a:off x="530040" y="1611242"/>
            <a:ext cx="3913773" cy="3785652"/>
          </a:xfrm>
          <a:prstGeom prst="rect">
            <a:avLst/>
          </a:prstGeom>
          <a:noFill/>
        </p:spPr>
        <p:txBody>
          <a:bodyPr wrap="square" rtlCol="0">
            <a:spAutoFit/>
          </a:bodyPr>
          <a:lstStyle/>
          <a:p>
            <a:pPr marL="457200" indent="-457200">
              <a:buAutoNum type="arabicPeriod"/>
            </a:pPr>
            <a:r>
              <a:rPr lang="en-US" sz="2400" dirty="0">
                <a:solidFill>
                  <a:schemeClr val="bg1"/>
                </a:solidFill>
              </a:rPr>
              <a:t>Temple ordinances.</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 The work of the First Presidency in obtaining revelation and ministering to the Church.</a:t>
            </a:r>
          </a:p>
          <a:p>
            <a:pPr marL="457200" indent="-457200">
              <a:buAutoNum type="arabicPeriod"/>
            </a:pPr>
            <a:endParaRPr lang="en-US" sz="2400" dirty="0">
              <a:solidFill>
                <a:schemeClr val="bg1"/>
              </a:solidFill>
            </a:endParaRPr>
          </a:p>
          <a:p>
            <a:pPr marL="457200" indent="-457200">
              <a:buAutoNum type="arabicPeriod"/>
            </a:pPr>
            <a:r>
              <a:rPr lang="en-US" sz="2400" dirty="0">
                <a:solidFill>
                  <a:schemeClr val="bg1"/>
                </a:solidFill>
              </a:rPr>
              <a:t>The printing of scriptures and other works the Lord commands.</a:t>
            </a:r>
          </a:p>
        </p:txBody>
      </p:sp>
      <p:pic>
        <p:nvPicPr>
          <p:cNvPr id="3" name="Picture 2">
            <a:extLst>
              <a:ext uri="{FF2B5EF4-FFF2-40B4-BE49-F238E27FC236}">
                <a16:creationId xmlns:a16="http://schemas.microsoft.com/office/drawing/2014/main" id="{DEE67C6F-9FAF-4C7B-A833-06A7CA30C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450" y="1390417"/>
            <a:ext cx="6187440" cy="4456176"/>
          </a:xfrm>
          <a:prstGeom prst="rect">
            <a:avLst/>
          </a:prstGeom>
        </p:spPr>
      </p:pic>
    </p:spTree>
    <p:extLst>
      <p:ext uri="{BB962C8B-B14F-4D97-AF65-F5344CB8AC3E}">
        <p14:creationId xmlns:p14="http://schemas.microsoft.com/office/powerpoint/2010/main" val="186479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1EAABD-96CA-4911-A4B0-518DEDAFC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A Committee</a:t>
            </a:r>
          </a:p>
        </p:txBody>
      </p:sp>
      <p:sp>
        <p:nvSpPr>
          <p:cNvPr id="12" name="TextBox 11"/>
          <p:cNvSpPr txBox="1"/>
          <p:nvPr/>
        </p:nvSpPr>
        <p:spPr>
          <a:xfrm>
            <a:off x="152602" y="6431331"/>
            <a:ext cx="2937868" cy="338554"/>
          </a:xfrm>
          <a:prstGeom prst="rect">
            <a:avLst/>
          </a:prstGeom>
          <a:noFill/>
        </p:spPr>
        <p:txBody>
          <a:bodyPr wrap="square" rtlCol="0">
            <a:spAutoFit/>
          </a:bodyPr>
          <a:lstStyle/>
          <a:p>
            <a:r>
              <a:rPr lang="en-US" sz="1600" dirty="0">
                <a:solidFill>
                  <a:schemeClr val="bg1"/>
                </a:solidFill>
              </a:rPr>
              <a:t>D&amp;C 94:13-17</a:t>
            </a:r>
          </a:p>
        </p:txBody>
      </p:sp>
      <p:sp>
        <p:nvSpPr>
          <p:cNvPr id="13" name="TextBox 12"/>
          <p:cNvSpPr txBox="1"/>
          <p:nvPr/>
        </p:nvSpPr>
        <p:spPr>
          <a:xfrm>
            <a:off x="384249" y="908589"/>
            <a:ext cx="7314998" cy="1938992"/>
          </a:xfrm>
          <a:prstGeom prst="rect">
            <a:avLst/>
          </a:prstGeom>
          <a:noFill/>
        </p:spPr>
        <p:txBody>
          <a:bodyPr wrap="square" rtlCol="0">
            <a:spAutoFit/>
          </a:bodyPr>
          <a:lstStyle/>
          <a:p>
            <a:r>
              <a:rPr lang="en-US" sz="2400" dirty="0">
                <a:solidFill>
                  <a:schemeClr val="bg1"/>
                </a:solidFill>
              </a:rPr>
              <a:t>Hyrum Smith, Reynolds </a:t>
            </a:r>
            <a:r>
              <a:rPr lang="en-US" sz="2400" dirty="0" err="1">
                <a:solidFill>
                  <a:schemeClr val="bg1"/>
                </a:solidFill>
              </a:rPr>
              <a:t>Cahoon</a:t>
            </a:r>
            <a:r>
              <a:rPr lang="en-US" sz="2400" dirty="0">
                <a:solidFill>
                  <a:schemeClr val="bg1"/>
                </a:solidFill>
              </a:rPr>
              <a:t>, and Jared Carter were appointed as a committee to oversee the completion of certain buildings in Kirtland. To aid them in their assignment, the Lord gave them land adjacent to the temple lot.</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909869" y="3618774"/>
            <a:ext cx="6300418" cy="2492990"/>
          </a:xfrm>
          <a:prstGeom prst="rect">
            <a:avLst/>
          </a:prstGeom>
          <a:noFill/>
        </p:spPr>
        <p:txBody>
          <a:bodyPr wrap="square" rtlCol="0">
            <a:spAutoFit/>
          </a:bodyPr>
          <a:lstStyle/>
          <a:p>
            <a:r>
              <a:rPr lang="en-US" sz="2400" dirty="0">
                <a:solidFill>
                  <a:schemeClr val="bg1"/>
                </a:solidFill>
              </a:rPr>
              <a:t>As it happened, the building of the Kirtland Temple took all the energy and finances of the Church. By the time it was completed, the faithful in Kirtland were compelled to leave for Missouri, so the other two buildings were not completed.</a:t>
            </a:r>
          </a:p>
          <a:p>
            <a:r>
              <a:rPr lang="en-US" sz="1200" dirty="0">
                <a:solidFill>
                  <a:schemeClr val="bg1"/>
                </a:solidFill>
              </a:rPr>
              <a:t>Student Manual</a:t>
            </a:r>
          </a:p>
        </p:txBody>
      </p:sp>
      <p:pic>
        <p:nvPicPr>
          <p:cNvPr id="4" name="Picture 3">
            <a:extLst>
              <a:ext uri="{FF2B5EF4-FFF2-40B4-BE49-F238E27FC236}">
                <a16:creationId xmlns:a16="http://schemas.microsoft.com/office/drawing/2014/main" id="{7CA08298-F0EF-42FE-925E-E5B1BA898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536" y="3009905"/>
            <a:ext cx="3886200" cy="3124200"/>
          </a:xfrm>
          <a:prstGeom prst="rect">
            <a:avLst/>
          </a:prstGeom>
        </p:spPr>
      </p:pic>
      <p:grpSp>
        <p:nvGrpSpPr>
          <p:cNvPr id="3" name="Group 2">
            <a:extLst>
              <a:ext uri="{FF2B5EF4-FFF2-40B4-BE49-F238E27FC236}">
                <a16:creationId xmlns:a16="http://schemas.microsoft.com/office/drawing/2014/main" id="{E36A5F1E-9934-A2D5-EC5E-379046AC3952}"/>
              </a:ext>
            </a:extLst>
          </p:cNvPr>
          <p:cNvGrpSpPr/>
          <p:nvPr/>
        </p:nvGrpSpPr>
        <p:grpSpPr>
          <a:xfrm>
            <a:off x="7469611" y="830997"/>
            <a:ext cx="1043508" cy="2492991"/>
            <a:chOff x="8446216" y="707779"/>
            <a:chExt cx="2373928" cy="5671432"/>
          </a:xfrm>
        </p:grpSpPr>
        <p:sp>
          <p:nvSpPr>
            <p:cNvPr id="5" name="Oval 4">
              <a:extLst>
                <a:ext uri="{FF2B5EF4-FFF2-40B4-BE49-F238E27FC236}">
                  <a16:creationId xmlns:a16="http://schemas.microsoft.com/office/drawing/2014/main" id="{E7B5E394-F9A5-56F2-4DA4-541487B1CED0}"/>
                </a:ext>
              </a:extLst>
            </p:cNvPr>
            <p:cNvSpPr/>
            <p:nvPr/>
          </p:nvSpPr>
          <p:spPr>
            <a:xfrm rot="19338880">
              <a:off x="10456365" y="3836918"/>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17325A-148D-3DC7-A6B8-BE60DAB4808F}"/>
                </a:ext>
              </a:extLst>
            </p:cNvPr>
            <p:cNvSpPr/>
            <p:nvPr/>
          </p:nvSpPr>
          <p:spPr>
            <a:xfrm rot="1933618">
              <a:off x="8446216" y="3842730"/>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BA21137F-965A-1F85-EF13-926B01165B48}"/>
                </a:ext>
              </a:extLst>
            </p:cNvPr>
            <p:cNvSpPr/>
            <p:nvPr/>
          </p:nvSpPr>
          <p:spPr>
            <a:xfrm rot="1762537">
              <a:off x="8703406" y="2268839"/>
              <a:ext cx="699326" cy="2018630"/>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79B722B-481C-9240-A019-E689E217193A}"/>
                </a:ext>
              </a:extLst>
            </p:cNvPr>
            <p:cNvSpPr/>
            <p:nvPr/>
          </p:nvSpPr>
          <p:spPr>
            <a:xfrm rot="20084270">
              <a:off x="9793313" y="2325447"/>
              <a:ext cx="791240" cy="1967022"/>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6643368-9B92-ABFC-6C6F-A53B77CA2A1C}"/>
                </a:ext>
              </a:extLst>
            </p:cNvPr>
            <p:cNvSpPr/>
            <p:nvPr/>
          </p:nvSpPr>
          <p:spPr>
            <a:xfrm>
              <a:off x="9023627" y="2274947"/>
              <a:ext cx="1220041" cy="2070813"/>
            </a:xfrm>
            <a:prstGeom prst="trapezoid">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9AE0F5D-B456-B611-61A5-720C64FE0548}"/>
                </a:ext>
              </a:extLst>
            </p:cNvPr>
            <p:cNvSpPr/>
            <p:nvPr/>
          </p:nvSpPr>
          <p:spPr>
            <a:xfrm rot="10800000">
              <a:off x="9251719" y="2227588"/>
              <a:ext cx="824860" cy="58516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37C599-6D5C-0E89-D729-84720A4ECC34}"/>
                </a:ext>
              </a:extLst>
            </p:cNvPr>
            <p:cNvSpPr/>
            <p:nvPr/>
          </p:nvSpPr>
          <p:spPr>
            <a:xfrm rot="4886474">
              <a:off x="9743176" y="5889124"/>
              <a:ext cx="363611" cy="572832"/>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FFC8EE0-1B8D-17D4-E9D4-4E7C6AA42B57}"/>
                </a:ext>
              </a:extLst>
            </p:cNvPr>
            <p:cNvSpPr/>
            <p:nvPr/>
          </p:nvSpPr>
          <p:spPr>
            <a:xfrm rot="4886474">
              <a:off x="9060919" y="5898671"/>
              <a:ext cx="382492" cy="578587"/>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B8F78AD4-3B56-E73C-1A88-9AD6314A3128}"/>
                </a:ext>
              </a:extLst>
            </p:cNvPr>
            <p:cNvSpPr/>
            <p:nvPr/>
          </p:nvSpPr>
          <p:spPr>
            <a:xfrm>
              <a:off x="8966191" y="4117602"/>
              <a:ext cx="1320511" cy="2044483"/>
            </a:xfrm>
            <a:prstGeom prst="trapezoid">
              <a:avLst>
                <a:gd name="adj" fmla="val 1092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Input 20">
              <a:extLst>
                <a:ext uri="{FF2B5EF4-FFF2-40B4-BE49-F238E27FC236}">
                  <a16:creationId xmlns:a16="http://schemas.microsoft.com/office/drawing/2014/main" id="{6AC7F910-5E10-8C78-9DE8-82AE68627179}"/>
                </a:ext>
              </a:extLst>
            </p:cNvPr>
            <p:cNvSpPr/>
            <p:nvPr/>
          </p:nvSpPr>
          <p:spPr>
            <a:xfrm rot="2091275" flipV="1">
              <a:off x="9769526" y="2280712"/>
              <a:ext cx="257126" cy="774496"/>
            </a:xfrm>
            <a:prstGeom prst="flowChartManualInput">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06F7102-C203-5D91-B80A-3D35B25E924E}"/>
                </a:ext>
              </a:extLst>
            </p:cNvPr>
            <p:cNvCxnSpPr>
              <a:cxnSpLocks/>
              <a:endCxn id="16" idx="2"/>
            </p:cNvCxnSpPr>
            <p:nvPr/>
          </p:nvCxnSpPr>
          <p:spPr>
            <a:xfrm flipH="1">
              <a:off x="9633647" y="2775387"/>
              <a:ext cx="30502" cy="15703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rapezoid 22">
              <a:extLst>
                <a:ext uri="{FF2B5EF4-FFF2-40B4-BE49-F238E27FC236}">
                  <a16:creationId xmlns:a16="http://schemas.microsoft.com/office/drawing/2014/main" id="{ED85EF11-E023-ECE9-B885-C4CFD28FD86B}"/>
                </a:ext>
              </a:extLst>
            </p:cNvPr>
            <p:cNvSpPr/>
            <p:nvPr/>
          </p:nvSpPr>
          <p:spPr>
            <a:xfrm>
              <a:off x="9023627" y="4082890"/>
              <a:ext cx="1239711" cy="251762"/>
            </a:xfrm>
            <a:prstGeom prst="trapezoid">
              <a:avLst>
                <a:gd name="adj" fmla="val 1456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ame 23">
              <a:extLst>
                <a:ext uri="{FF2B5EF4-FFF2-40B4-BE49-F238E27FC236}">
                  <a16:creationId xmlns:a16="http://schemas.microsoft.com/office/drawing/2014/main" id="{B5EA11BB-53CA-A64B-3C89-7A705D77AD7E}"/>
                </a:ext>
              </a:extLst>
            </p:cNvPr>
            <p:cNvSpPr/>
            <p:nvPr/>
          </p:nvSpPr>
          <p:spPr>
            <a:xfrm>
              <a:off x="9582824" y="4094846"/>
              <a:ext cx="174197" cy="205811"/>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Oval 24">
              <a:extLst>
                <a:ext uri="{FF2B5EF4-FFF2-40B4-BE49-F238E27FC236}">
                  <a16:creationId xmlns:a16="http://schemas.microsoft.com/office/drawing/2014/main" id="{BCAB28DF-7F6A-F699-8395-AB86A582F33C}"/>
                </a:ext>
              </a:extLst>
            </p:cNvPr>
            <p:cNvSpPr/>
            <p:nvPr/>
          </p:nvSpPr>
          <p:spPr>
            <a:xfrm>
              <a:off x="9084630" y="911959"/>
              <a:ext cx="1159039" cy="15674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a:extLst>
                <a:ext uri="{FF2B5EF4-FFF2-40B4-BE49-F238E27FC236}">
                  <a16:creationId xmlns:a16="http://schemas.microsoft.com/office/drawing/2014/main" id="{1205F10B-130D-5536-0DE2-CA838D0B1A58}"/>
                </a:ext>
              </a:extLst>
            </p:cNvPr>
            <p:cNvSpPr/>
            <p:nvPr/>
          </p:nvSpPr>
          <p:spPr>
            <a:xfrm rot="19508725" flipH="1" flipV="1">
              <a:off x="9279718" y="2276656"/>
              <a:ext cx="264655" cy="827256"/>
            </a:xfrm>
            <a:prstGeom prst="flowChartManualInput">
              <a:avLst/>
            </a:prstGeom>
            <a:solidFill>
              <a:srgbClr val="E3D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5A63BE7-38D8-8414-E705-DB6C5F2EF3A2}"/>
                </a:ext>
              </a:extLst>
            </p:cNvPr>
            <p:cNvSpPr/>
            <p:nvPr/>
          </p:nvSpPr>
          <p:spPr>
            <a:xfrm>
              <a:off x="9430372" y="925276"/>
              <a:ext cx="326650" cy="21776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EAC9F7C0-E9F8-4ACB-EDB2-E7AB4DC74C81}"/>
                </a:ext>
              </a:extLst>
            </p:cNvPr>
            <p:cNvSpPr/>
            <p:nvPr/>
          </p:nvSpPr>
          <p:spPr>
            <a:xfrm rot="19422048">
              <a:off x="8863092" y="707779"/>
              <a:ext cx="1425624" cy="1036254"/>
            </a:xfrm>
            <a:custGeom>
              <a:avLst/>
              <a:gdLst>
                <a:gd name="connsiteX0" fmla="*/ 980248 w 1425624"/>
                <a:gd name="connsiteY0" fmla="*/ 171306 h 1036254"/>
                <a:gd name="connsiteX1" fmla="*/ 1052927 w 1425624"/>
                <a:gd name="connsiteY1" fmla="*/ 259565 h 1036254"/>
                <a:gd name="connsiteX2" fmla="*/ 1052991 w 1425624"/>
                <a:gd name="connsiteY2" fmla="*/ 259885 h 1036254"/>
                <a:gd name="connsiteX3" fmla="*/ 1309838 w 1425624"/>
                <a:gd name="connsiteY3" fmla="*/ 448552 h 1036254"/>
                <a:gd name="connsiteX4" fmla="*/ 1370541 w 1425624"/>
                <a:gd name="connsiteY4" fmla="*/ 845207 h 1036254"/>
                <a:gd name="connsiteX5" fmla="*/ 1258558 w 1425624"/>
                <a:gd name="connsiteY5" fmla="*/ 997658 h 1036254"/>
                <a:gd name="connsiteX6" fmla="*/ 1126337 w 1425624"/>
                <a:gd name="connsiteY6" fmla="*/ 1017893 h 1036254"/>
                <a:gd name="connsiteX7" fmla="*/ 818432 w 1425624"/>
                <a:gd name="connsiteY7" fmla="*/ 791722 h 1036254"/>
                <a:gd name="connsiteX8" fmla="*/ 705931 w 1425624"/>
                <a:gd name="connsiteY8" fmla="*/ 605966 h 1036254"/>
                <a:gd name="connsiteX9" fmla="*/ 708757 w 1425624"/>
                <a:gd name="connsiteY9" fmla="*/ 535933 h 1036254"/>
                <a:gd name="connsiteX10" fmla="*/ 691296 w 1425624"/>
                <a:gd name="connsiteY10" fmla="*/ 534173 h 1036254"/>
                <a:gd name="connsiteX11" fmla="*/ 664226 w 1425624"/>
                <a:gd name="connsiteY11" fmla="*/ 523545 h 1036254"/>
                <a:gd name="connsiteX12" fmla="*/ 544797 w 1425624"/>
                <a:gd name="connsiteY12" fmla="*/ 624895 h 1036254"/>
                <a:gd name="connsiteX13" fmla="*/ 144862 w 1425624"/>
                <a:gd name="connsiteY13" fmla="*/ 592145 h 1036254"/>
                <a:gd name="connsiteX14" fmla="*/ 22469 w 1425624"/>
                <a:gd name="connsiteY14" fmla="*/ 447919 h 1036254"/>
                <a:gd name="connsiteX15" fmla="*/ 33385 w 1425624"/>
                <a:gd name="connsiteY15" fmla="*/ 314604 h 1036254"/>
                <a:gd name="connsiteX16" fmla="*/ 324679 w 1425624"/>
                <a:gd name="connsiteY16" fmla="*/ 67407 h 1036254"/>
                <a:gd name="connsiteX17" fmla="*/ 724614 w 1425624"/>
                <a:gd name="connsiteY17" fmla="*/ 100156 h 1036254"/>
                <a:gd name="connsiteX18" fmla="*/ 755920 w 1425624"/>
                <a:gd name="connsiteY18" fmla="*/ 137047 h 1036254"/>
                <a:gd name="connsiteX19" fmla="*/ 868090 w 1425624"/>
                <a:gd name="connsiteY19" fmla="*/ 137047 h 1036254"/>
                <a:gd name="connsiteX20" fmla="*/ 980248 w 1425624"/>
                <a:gd name="connsiteY20" fmla="*/ 171306 h 10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624" h="1036254">
                  <a:moveTo>
                    <a:pt x="980248" y="171306"/>
                  </a:moveTo>
                  <a:cubicBezTo>
                    <a:pt x="1012264" y="192936"/>
                    <a:pt x="1037701" y="223566"/>
                    <a:pt x="1052927" y="259565"/>
                  </a:cubicBezTo>
                  <a:lnTo>
                    <a:pt x="1052991" y="259885"/>
                  </a:lnTo>
                  <a:lnTo>
                    <a:pt x="1309838" y="448552"/>
                  </a:lnTo>
                  <a:cubicBezTo>
                    <a:pt x="1436134" y="541323"/>
                    <a:pt x="1463312" y="718912"/>
                    <a:pt x="1370541" y="845207"/>
                  </a:cubicBezTo>
                  <a:lnTo>
                    <a:pt x="1258558" y="997658"/>
                  </a:lnTo>
                  <a:cubicBezTo>
                    <a:pt x="1227633" y="1039758"/>
                    <a:pt x="1168436" y="1048817"/>
                    <a:pt x="1126337" y="1017893"/>
                  </a:cubicBezTo>
                  <a:lnTo>
                    <a:pt x="818432" y="791722"/>
                  </a:lnTo>
                  <a:cubicBezTo>
                    <a:pt x="755285" y="745336"/>
                    <a:pt x="716916" y="677746"/>
                    <a:pt x="705931" y="605966"/>
                  </a:cubicBezTo>
                  <a:lnTo>
                    <a:pt x="708757" y="535933"/>
                  </a:lnTo>
                  <a:lnTo>
                    <a:pt x="691296" y="534173"/>
                  </a:lnTo>
                  <a:lnTo>
                    <a:pt x="664226" y="523545"/>
                  </a:lnTo>
                  <a:lnTo>
                    <a:pt x="544797" y="624895"/>
                  </a:lnTo>
                  <a:cubicBezTo>
                    <a:pt x="425314" y="726290"/>
                    <a:pt x="246258" y="711628"/>
                    <a:pt x="144862" y="592145"/>
                  </a:cubicBezTo>
                  <a:lnTo>
                    <a:pt x="22469" y="447919"/>
                  </a:lnTo>
                  <a:cubicBezTo>
                    <a:pt x="-11331" y="408090"/>
                    <a:pt x="-6443" y="348403"/>
                    <a:pt x="33385" y="314604"/>
                  </a:cubicBezTo>
                  <a:lnTo>
                    <a:pt x="324679" y="67407"/>
                  </a:lnTo>
                  <a:cubicBezTo>
                    <a:pt x="444161" y="-33989"/>
                    <a:pt x="623217" y="-19327"/>
                    <a:pt x="724614" y="100156"/>
                  </a:cubicBezTo>
                  <a:lnTo>
                    <a:pt x="755920" y="137047"/>
                  </a:lnTo>
                  <a:lnTo>
                    <a:pt x="868090" y="137047"/>
                  </a:lnTo>
                  <a:cubicBezTo>
                    <a:pt x="909635" y="137047"/>
                    <a:pt x="948232" y="149677"/>
                    <a:pt x="980248" y="17130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28">
              <a:extLst>
                <a:ext uri="{FF2B5EF4-FFF2-40B4-BE49-F238E27FC236}">
                  <a16:creationId xmlns:a16="http://schemas.microsoft.com/office/drawing/2014/main" id="{7B7A4FCE-DB0A-7519-E751-B715D586B590}"/>
                </a:ext>
              </a:extLst>
            </p:cNvPr>
            <p:cNvCxnSpPr>
              <a:cxnSpLocks/>
              <a:endCxn id="20" idx="2"/>
            </p:cNvCxnSpPr>
            <p:nvPr/>
          </p:nvCxnSpPr>
          <p:spPr>
            <a:xfrm flipH="1">
              <a:off x="9626447" y="4876800"/>
              <a:ext cx="7200" cy="128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D0822D7-FD80-6AF0-5CF5-0BDE42C5908F}"/>
              </a:ext>
            </a:extLst>
          </p:cNvPr>
          <p:cNvGrpSpPr/>
          <p:nvPr/>
        </p:nvGrpSpPr>
        <p:grpSpPr>
          <a:xfrm>
            <a:off x="10307959" y="704054"/>
            <a:ext cx="1040143" cy="2736557"/>
            <a:chOff x="9386317" y="591228"/>
            <a:chExt cx="2181305" cy="5738888"/>
          </a:xfrm>
        </p:grpSpPr>
        <p:sp>
          <p:nvSpPr>
            <p:cNvPr id="31" name="Freeform: Shape 30">
              <a:extLst>
                <a:ext uri="{FF2B5EF4-FFF2-40B4-BE49-F238E27FC236}">
                  <a16:creationId xmlns:a16="http://schemas.microsoft.com/office/drawing/2014/main" id="{85C9AFE1-A87F-36DD-0F59-DC8F29A4A05E}"/>
                </a:ext>
              </a:extLst>
            </p:cNvPr>
            <p:cNvSpPr/>
            <p:nvPr/>
          </p:nvSpPr>
          <p:spPr>
            <a:xfrm rot="16200000">
              <a:off x="9757357" y="496975"/>
              <a:ext cx="1413591" cy="1602097"/>
            </a:xfrm>
            <a:custGeom>
              <a:avLst/>
              <a:gdLst>
                <a:gd name="connsiteX0" fmla="*/ 874128 w 894415"/>
                <a:gd name="connsiteY0" fmla="*/ 587482 h 1294971"/>
                <a:gd name="connsiteX1" fmla="*/ 861263 w 894415"/>
                <a:gd name="connsiteY1" fmla="*/ 715172 h 1294971"/>
                <a:gd name="connsiteX2" fmla="*/ 861782 w 894415"/>
                <a:gd name="connsiteY2" fmla="*/ 718240 h 1294971"/>
                <a:gd name="connsiteX3" fmla="*/ 893905 w 894415"/>
                <a:gd name="connsiteY3" fmla="*/ 884018 h 1294971"/>
                <a:gd name="connsiteX4" fmla="*/ 795753 w 894415"/>
                <a:gd name="connsiteY4" fmla="*/ 958561 h 1294971"/>
                <a:gd name="connsiteX5" fmla="*/ 795749 w 894415"/>
                <a:gd name="connsiteY5" fmla="*/ 958630 h 1294971"/>
                <a:gd name="connsiteX6" fmla="*/ 792592 w 894415"/>
                <a:gd name="connsiteY6" fmla="*/ 1020526 h 1294971"/>
                <a:gd name="connsiteX7" fmla="*/ 697168 w 894415"/>
                <a:gd name="connsiteY7" fmla="*/ 1034795 h 1294971"/>
                <a:gd name="connsiteX8" fmla="*/ 697125 w 894415"/>
                <a:gd name="connsiteY8" fmla="*/ 1035954 h 1294971"/>
                <a:gd name="connsiteX9" fmla="*/ 695237 w 894415"/>
                <a:gd name="connsiteY9" fmla="*/ 1086895 h 1294971"/>
                <a:gd name="connsiteX10" fmla="*/ 677447 w 894415"/>
                <a:gd name="connsiteY10" fmla="*/ 1118279 h 1294971"/>
                <a:gd name="connsiteX11" fmla="*/ 644645 w 894415"/>
                <a:gd name="connsiteY11" fmla="*/ 1120539 h 1294971"/>
                <a:gd name="connsiteX12" fmla="*/ 607842 w 894415"/>
                <a:gd name="connsiteY12" fmla="*/ 1089696 h 1294971"/>
                <a:gd name="connsiteX13" fmla="*/ 606744 w 894415"/>
                <a:gd name="connsiteY13" fmla="*/ 1088775 h 1294971"/>
                <a:gd name="connsiteX14" fmla="*/ 569346 w 894415"/>
                <a:gd name="connsiteY14" fmla="*/ 1156488 h 1294971"/>
                <a:gd name="connsiteX15" fmla="*/ 545566 w 894415"/>
                <a:gd name="connsiteY15" fmla="*/ 1152504 h 1294971"/>
                <a:gd name="connsiteX16" fmla="*/ 532343 w 894415"/>
                <a:gd name="connsiteY16" fmla="*/ 1141463 h 1294971"/>
                <a:gd name="connsiteX17" fmla="*/ 522940 w 894415"/>
                <a:gd name="connsiteY17" fmla="*/ 1142410 h 1294971"/>
                <a:gd name="connsiteX18" fmla="*/ 494095 w 894415"/>
                <a:gd name="connsiteY18" fmla="*/ 1127833 h 1294971"/>
                <a:gd name="connsiteX19" fmla="*/ 466292 w 894415"/>
                <a:gd name="connsiteY19" fmla="*/ 1281931 h 1294971"/>
                <a:gd name="connsiteX20" fmla="*/ 346342 w 894415"/>
                <a:gd name="connsiteY20" fmla="*/ 1226223 h 1294971"/>
                <a:gd name="connsiteX21" fmla="*/ 179699 w 894415"/>
                <a:gd name="connsiteY21" fmla="*/ 1184663 h 1294971"/>
                <a:gd name="connsiteX22" fmla="*/ 91003 w 894415"/>
                <a:gd name="connsiteY22" fmla="*/ 1111316 h 1294971"/>
                <a:gd name="connsiteX23" fmla="*/ 70081 w 894415"/>
                <a:gd name="connsiteY23" fmla="*/ 984635 h 1294971"/>
                <a:gd name="connsiteX24" fmla="*/ 6249 w 894415"/>
                <a:gd name="connsiteY24" fmla="*/ 866530 h 1294971"/>
                <a:gd name="connsiteX25" fmla="*/ 26929 w 894415"/>
                <a:gd name="connsiteY25" fmla="*/ 739871 h 1294971"/>
                <a:gd name="connsiteX26" fmla="*/ 26599 w 894415"/>
                <a:gd name="connsiteY26" fmla="*/ 736777 h 1294971"/>
                <a:gd name="connsiteX27" fmla="*/ 4714 w 894415"/>
                <a:gd name="connsiteY27" fmla="*/ 569339 h 1294971"/>
                <a:gd name="connsiteX28" fmla="*/ 17807 w 894415"/>
                <a:gd name="connsiteY28" fmla="*/ 521119 h 1294971"/>
                <a:gd name="connsiteX29" fmla="*/ 20420 w 894415"/>
                <a:gd name="connsiteY29" fmla="*/ 517885 h 1294971"/>
                <a:gd name="connsiteX30" fmla="*/ 18467 w 894415"/>
                <a:gd name="connsiteY30" fmla="*/ 513297 h 1294971"/>
                <a:gd name="connsiteX31" fmla="*/ 12585 w 894415"/>
                <a:gd name="connsiteY31" fmla="*/ 438116 h 1294971"/>
                <a:gd name="connsiteX32" fmla="*/ 66662 w 894415"/>
                <a:gd name="connsiteY32" fmla="*/ 321729 h 1294971"/>
                <a:gd name="connsiteX33" fmla="*/ 67179 w 894415"/>
                <a:gd name="connsiteY33" fmla="*/ 318661 h 1294971"/>
                <a:gd name="connsiteX34" fmla="*/ 91268 w 894415"/>
                <a:gd name="connsiteY34" fmla="*/ 151526 h 1294971"/>
                <a:gd name="connsiteX35" fmla="*/ 208453 w 894415"/>
                <a:gd name="connsiteY35" fmla="*/ 113343 h 1294971"/>
                <a:gd name="connsiteX36" fmla="*/ 208479 w 894415"/>
                <a:gd name="connsiteY36" fmla="*/ 113278 h 1294971"/>
                <a:gd name="connsiteX37" fmla="*/ 231784 w 894415"/>
                <a:gd name="connsiteY37" fmla="*/ 55850 h 1294971"/>
                <a:gd name="connsiteX38" fmla="*/ 326603 w 894415"/>
                <a:gd name="connsiteY38" fmla="*/ 73703 h 1294971"/>
                <a:gd name="connsiteX39" fmla="*/ 327024 w 894415"/>
                <a:gd name="connsiteY39" fmla="*/ 72622 h 1294971"/>
                <a:gd name="connsiteX40" fmla="*/ 345533 w 894415"/>
                <a:gd name="connsiteY40" fmla="*/ 25125 h 1294971"/>
                <a:gd name="connsiteX41" fmla="*/ 372641 w 894415"/>
                <a:gd name="connsiteY41" fmla="*/ 1322 h 1294971"/>
                <a:gd name="connsiteX42" fmla="*/ 404366 w 894415"/>
                <a:gd name="connsiteY42" fmla="*/ 9958 h 1294971"/>
                <a:gd name="connsiteX43" fmla="*/ 429002 w 894415"/>
                <a:gd name="connsiteY43" fmla="*/ 51175 h 1294971"/>
                <a:gd name="connsiteX44" fmla="*/ 429738 w 894415"/>
                <a:gd name="connsiteY44" fmla="*/ 52405 h 1294971"/>
                <a:gd name="connsiteX45" fmla="*/ 487295 w 894415"/>
                <a:gd name="connsiteY45" fmla="*/ 725 h 1294971"/>
                <a:gd name="connsiteX46" fmla="*/ 508448 w 894415"/>
                <a:gd name="connsiteY46" fmla="*/ 12296 h 1294971"/>
                <a:gd name="connsiteX47" fmla="*/ 548363 w 894415"/>
                <a:gd name="connsiteY47" fmla="*/ 121718 h 1294971"/>
                <a:gd name="connsiteX48" fmla="*/ 548583 w 894415"/>
                <a:gd name="connsiteY48" fmla="*/ 121989 h 1294971"/>
                <a:gd name="connsiteX49" fmla="*/ 580099 w 894415"/>
                <a:gd name="connsiteY49" fmla="*/ 160725 h 1294971"/>
                <a:gd name="connsiteX50" fmla="*/ 592268 w 894415"/>
                <a:gd name="connsiteY50" fmla="*/ 202679 h 1294971"/>
                <a:gd name="connsiteX51" fmla="*/ 630932 w 894415"/>
                <a:gd name="connsiteY51" fmla="*/ 222679 h 1294971"/>
                <a:gd name="connsiteX52" fmla="*/ 681475 w 894415"/>
                <a:gd name="connsiteY52" fmla="*/ 280597 h 1294971"/>
                <a:gd name="connsiteX53" fmla="*/ 774506 w 894415"/>
                <a:gd name="connsiteY53" fmla="*/ 348361 h 1294971"/>
                <a:gd name="connsiteX54" fmla="*/ 803166 w 894415"/>
                <a:gd name="connsiteY54" fmla="*/ 473519 h 1294971"/>
                <a:gd name="connsiteX55" fmla="*/ 874128 w 894415"/>
                <a:gd name="connsiteY55" fmla="*/ 587482 h 12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94415" h="1294971">
                  <a:moveTo>
                    <a:pt x="874128" y="587482"/>
                  </a:moveTo>
                  <a:cubicBezTo>
                    <a:pt x="891164" y="646880"/>
                    <a:pt x="885824" y="699901"/>
                    <a:pt x="861263" y="715172"/>
                  </a:cubicBezTo>
                  <a:cubicBezTo>
                    <a:pt x="861443" y="716200"/>
                    <a:pt x="861602" y="717212"/>
                    <a:pt x="861782" y="718240"/>
                  </a:cubicBezTo>
                  <a:cubicBezTo>
                    <a:pt x="885309" y="774386"/>
                    <a:pt x="897082" y="835163"/>
                    <a:pt x="893905" y="884018"/>
                  </a:cubicBezTo>
                  <a:cubicBezTo>
                    <a:pt x="888876" y="961186"/>
                    <a:pt x="848016" y="992199"/>
                    <a:pt x="795753" y="958561"/>
                  </a:cubicBezTo>
                  <a:lnTo>
                    <a:pt x="795749" y="958630"/>
                  </a:lnTo>
                  <a:lnTo>
                    <a:pt x="792592" y="1020526"/>
                  </a:lnTo>
                  <a:cubicBezTo>
                    <a:pt x="779942" y="1069989"/>
                    <a:pt x="741150" y="1080144"/>
                    <a:pt x="697168" y="1034795"/>
                  </a:cubicBezTo>
                  <a:lnTo>
                    <a:pt x="697125" y="1035954"/>
                  </a:lnTo>
                  <a:lnTo>
                    <a:pt x="695237" y="1086895"/>
                  </a:lnTo>
                  <a:cubicBezTo>
                    <a:pt x="691851" y="1101234"/>
                    <a:pt x="685822" y="1112120"/>
                    <a:pt x="677447" y="1118279"/>
                  </a:cubicBezTo>
                  <a:cubicBezTo>
                    <a:pt x="668231" y="1125063"/>
                    <a:pt x="656863" y="1125636"/>
                    <a:pt x="644645" y="1120539"/>
                  </a:cubicBezTo>
                  <a:lnTo>
                    <a:pt x="607842" y="1089696"/>
                  </a:lnTo>
                  <a:lnTo>
                    <a:pt x="606744" y="1088775"/>
                  </a:lnTo>
                  <a:cubicBezTo>
                    <a:pt x="605266" y="1128658"/>
                    <a:pt x="590923" y="1153182"/>
                    <a:pt x="569346" y="1156488"/>
                  </a:cubicBezTo>
                  <a:cubicBezTo>
                    <a:pt x="562153" y="1157590"/>
                    <a:pt x="554157" y="1156334"/>
                    <a:pt x="545566" y="1152504"/>
                  </a:cubicBezTo>
                  <a:lnTo>
                    <a:pt x="532343" y="1141463"/>
                  </a:lnTo>
                  <a:lnTo>
                    <a:pt x="522940" y="1142410"/>
                  </a:lnTo>
                  <a:cubicBezTo>
                    <a:pt x="513796" y="1140454"/>
                    <a:pt x="504082" y="1135640"/>
                    <a:pt x="494095" y="1127833"/>
                  </a:cubicBezTo>
                  <a:cubicBezTo>
                    <a:pt x="503664" y="1198017"/>
                    <a:pt x="493077" y="1256683"/>
                    <a:pt x="466292" y="1281931"/>
                  </a:cubicBezTo>
                  <a:cubicBezTo>
                    <a:pt x="434727" y="1311680"/>
                    <a:pt x="386863" y="1289458"/>
                    <a:pt x="346342" y="1226223"/>
                  </a:cubicBezTo>
                  <a:cubicBezTo>
                    <a:pt x="314811" y="1305850"/>
                    <a:pt x="239640" y="1287112"/>
                    <a:pt x="179699" y="1184663"/>
                  </a:cubicBezTo>
                  <a:cubicBezTo>
                    <a:pt x="153275" y="1199903"/>
                    <a:pt x="115770" y="1168894"/>
                    <a:pt x="91003" y="1111316"/>
                  </a:cubicBezTo>
                  <a:cubicBezTo>
                    <a:pt x="73078" y="1069660"/>
                    <a:pt x="65123" y="1021514"/>
                    <a:pt x="70081" y="984635"/>
                  </a:cubicBezTo>
                  <a:cubicBezTo>
                    <a:pt x="42738" y="964455"/>
                    <a:pt x="17662" y="918057"/>
                    <a:pt x="6249" y="866530"/>
                  </a:cubicBezTo>
                  <a:cubicBezTo>
                    <a:pt x="-7108" y="806198"/>
                    <a:pt x="1477" y="753605"/>
                    <a:pt x="26929" y="739871"/>
                  </a:cubicBezTo>
                  <a:cubicBezTo>
                    <a:pt x="26812" y="738833"/>
                    <a:pt x="26715" y="737814"/>
                    <a:pt x="26599" y="736777"/>
                  </a:cubicBezTo>
                  <a:cubicBezTo>
                    <a:pt x="6563" y="679292"/>
                    <a:pt x="-1456" y="617907"/>
                    <a:pt x="4714" y="569339"/>
                  </a:cubicBezTo>
                  <a:cubicBezTo>
                    <a:pt x="7153" y="550161"/>
                    <a:pt x="11651" y="533999"/>
                    <a:pt x="17807" y="521119"/>
                  </a:cubicBezTo>
                  <a:lnTo>
                    <a:pt x="20420" y="517885"/>
                  </a:lnTo>
                  <a:lnTo>
                    <a:pt x="18467" y="513297"/>
                  </a:lnTo>
                  <a:cubicBezTo>
                    <a:pt x="13312" y="490499"/>
                    <a:pt x="11131" y="464464"/>
                    <a:pt x="12585" y="438116"/>
                  </a:cubicBezTo>
                  <a:cubicBezTo>
                    <a:pt x="15996" y="376418"/>
                    <a:pt x="38449" y="328089"/>
                    <a:pt x="66662" y="321729"/>
                  </a:cubicBezTo>
                  <a:cubicBezTo>
                    <a:pt x="66830" y="320699"/>
                    <a:pt x="67012" y="319691"/>
                    <a:pt x="67179" y="318661"/>
                  </a:cubicBezTo>
                  <a:cubicBezTo>
                    <a:pt x="63390" y="257903"/>
                    <a:pt x="72226" y="196630"/>
                    <a:pt x="91268" y="151526"/>
                  </a:cubicBezTo>
                  <a:cubicBezTo>
                    <a:pt x="121354" y="80287"/>
                    <a:pt x="170132" y="64409"/>
                    <a:pt x="208453" y="113343"/>
                  </a:cubicBezTo>
                  <a:lnTo>
                    <a:pt x="208479" y="113278"/>
                  </a:lnTo>
                  <a:lnTo>
                    <a:pt x="231784" y="55850"/>
                  </a:lnTo>
                  <a:cubicBezTo>
                    <a:pt x="259973" y="13282"/>
                    <a:pt x="299949" y="16427"/>
                    <a:pt x="326603" y="73703"/>
                  </a:cubicBezTo>
                  <a:lnTo>
                    <a:pt x="327024" y="72622"/>
                  </a:lnTo>
                  <a:lnTo>
                    <a:pt x="345533" y="25125"/>
                  </a:lnTo>
                  <a:cubicBezTo>
                    <a:pt x="353439" y="12693"/>
                    <a:pt x="362708" y="4390"/>
                    <a:pt x="372641" y="1322"/>
                  </a:cubicBezTo>
                  <a:cubicBezTo>
                    <a:pt x="383574" y="-2060"/>
                    <a:pt x="394500" y="1132"/>
                    <a:pt x="404366" y="9958"/>
                  </a:cubicBezTo>
                  <a:lnTo>
                    <a:pt x="429002" y="51175"/>
                  </a:lnTo>
                  <a:lnTo>
                    <a:pt x="429738" y="52405"/>
                  </a:lnTo>
                  <a:cubicBezTo>
                    <a:pt x="444228" y="15218"/>
                    <a:pt x="465828" y="-3237"/>
                    <a:pt x="487295" y="725"/>
                  </a:cubicBezTo>
                  <a:cubicBezTo>
                    <a:pt x="494450" y="2046"/>
                    <a:pt x="501591" y="5857"/>
                    <a:pt x="508448" y="12296"/>
                  </a:cubicBezTo>
                  <a:cubicBezTo>
                    <a:pt x="529349" y="31914"/>
                    <a:pt x="544337" y="72987"/>
                    <a:pt x="548363" y="121718"/>
                  </a:cubicBezTo>
                  <a:lnTo>
                    <a:pt x="548583" y="121989"/>
                  </a:lnTo>
                  <a:lnTo>
                    <a:pt x="580099" y="160725"/>
                  </a:lnTo>
                  <a:lnTo>
                    <a:pt x="592268" y="202679"/>
                  </a:lnTo>
                  <a:lnTo>
                    <a:pt x="630932" y="222679"/>
                  </a:lnTo>
                  <a:cubicBezTo>
                    <a:pt x="647787" y="236590"/>
                    <a:pt x="664945" y="255953"/>
                    <a:pt x="681475" y="280597"/>
                  </a:cubicBezTo>
                  <a:cubicBezTo>
                    <a:pt x="706913" y="263764"/>
                    <a:pt x="746251" y="292412"/>
                    <a:pt x="774506" y="348361"/>
                  </a:cubicBezTo>
                  <a:cubicBezTo>
                    <a:pt x="794955" y="388838"/>
                    <a:pt x="805850" y="436405"/>
                    <a:pt x="803166" y="473519"/>
                  </a:cubicBezTo>
                  <a:cubicBezTo>
                    <a:pt x="831696" y="491982"/>
                    <a:pt x="859573" y="536752"/>
                    <a:pt x="874128" y="587482"/>
                  </a:cubicBezTo>
                  <a:close/>
                </a:path>
              </a:pathLst>
            </a:cu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98A4A499-57B0-65F7-81AF-01D1AD18D15B}"/>
                </a:ext>
              </a:extLst>
            </p:cNvPr>
            <p:cNvSpPr/>
            <p:nvPr/>
          </p:nvSpPr>
          <p:spPr>
            <a:xfrm rot="2843460">
              <a:off x="9814292" y="5675215"/>
              <a:ext cx="471129" cy="692458"/>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B0812E5-85F9-F85C-BFD9-14FCDBC78762}"/>
                </a:ext>
              </a:extLst>
            </p:cNvPr>
            <p:cNvSpPr/>
            <p:nvPr/>
          </p:nvSpPr>
          <p:spPr>
            <a:xfrm rot="19900530">
              <a:off x="10622012" y="5672180"/>
              <a:ext cx="495850" cy="65793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1CCB10C5-BC12-41BE-0F4D-4F399293373F}"/>
                </a:ext>
              </a:extLst>
            </p:cNvPr>
            <p:cNvSpPr/>
            <p:nvPr/>
          </p:nvSpPr>
          <p:spPr>
            <a:xfrm>
              <a:off x="9695745" y="3966509"/>
              <a:ext cx="1583349" cy="2046140"/>
            </a:xfrm>
            <a:prstGeom prst="trapezoid">
              <a:avLst>
                <a:gd name="adj" fmla="val 9141"/>
              </a:avLst>
            </a:prstGeom>
            <a:solidFill>
              <a:srgbClr val="755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3FEAC851-194A-EB5F-7814-373B52209E7A}"/>
                </a:ext>
              </a:extLst>
            </p:cNvPr>
            <p:cNvCxnSpPr>
              <a:cxnSpLocks/>
            </p:cNvCxnSpPr>
            <p:nvPr/>
          </p:nvCxnSpPr>
          <p:spPr>
            <a:xfrm flipV="1">
              <a:off x="10427332" y="4762256"/>
              <a:ext cx="18436" cy="12579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74E4A12-57A0-05DB-80A4-6A0D183661C6}"/>
                </a:ext>
              </a:extLst>
            </p:cNvPr>
            <p:cNvSpPr/>
            <p:nvPr/>
          </p:nvSpPr>
          <p:spPr>
            <a:xfrm rot="1087683">
              <a:off x="9386317" y="3344607"/>
              <a:ext cx="376065" cy="509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79B6579-DB94-0ACA-FCB4-D96EBC2642A0}"/>
                </a:ext>
              </a:extLst>
            </p:cNvPr>
            <p:cNvSpPr/>
            <p:nvPr/>
          </p:nvSpPr>
          <p:spPr>
            <a:xfrm rot="20689303">
              <a:off x="11191557" y="3352609"/>
              <a:ext cx="376065" cy="509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738625B6-BED9-C19C-9479-882D318E14F9}"/>
                </a:ext>
              </a:extLst>
            </p:cNvPr>
            <p:cNvSpPr/>
            <p:nvPr/>
          </p:nvSpPr>
          <p:spPr>
            <a:xfrm rot="19937343">
              <a:off x="10430676" y="2014035"/>
              <a:ext cx="891417" cy="1732926"/>
            </a:xfrm>
            <a:prstGeom prst="trapezoid">
              <a:avLst>
                <a:gd name="adj" fmla="val 1761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apezoid 38">
              <a:extLst>
                <a:ext uri="{FF2B5EF4-FFF2-40B4-BE49-F238E27FC236}">
                  <a16:creationId xmlns:a16="http://schemas.microsoft.com/office/drawing/2014/main" id="{0BED11C3-D5F9-192F-92A5-26B89A6D497A}"/>
                </a:ext>
              </a:extLst>
            </p:cNvPr>
            <p:cNvSpPr/>
            <p:nvPr/>
          </p:nvSpPr>
          <p:spPr>
            <a:xfrm rot="1419896">
              <a:off x="9608407" y="1973573"/>
              <a:ext cx="891417" cy="1750388"/>
            </a:xfrm>
            <a:prstGeom prst="trapezoid">
              <a:avLst>
                <a:gd name="adj" fmla="val 1761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39">
              <a:extLst>
                <a:ext uri="{FF2B5EF4-FFF2-40B4-BE49-F238E27FC236}">
                  <a16:creationId xmlns:a16="http://schemas.microsoft.com/office/drawing/2014/main" id="{705BD2F6-61CD-A87F-AB01-06300508DAB7}"/>
                </a:ext>
              </a:extLst>
            </p:cNvPr>
            <p:cNvSpPr/>
            <p:nvPr/>
          </p:nvSpPr>
          <p:spPr>
            <a:xfrm>
              <a:off x="9831367" y="2017820"/>
              <a:ext cx="1312108" cy="1955082"/>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a:extLst>
                <a:ext uri="{FF2B5EF4-FFF2-40B4-BE49-F238E27FC236}">
                  <a16:creationId xmlns:a16="http://schemas.microsoft.com/office/drawing/2014/main" id="{0ADE9C2F-3D38-4ED1-38AC-A4C56A491E77}"/>
                </a:ext>
              </a:extLst>
            </p:cNvPr>
            <p:cNvSpPr/>
            <p:nvPr/>
          </p:nvSpPr>
          <p:spPr>
            <a:xfrm rot="10800000">
              <a:off x="10083441" y="2013268"/>
              <a:ext cx="821298" cy="63755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extLst>
                <a:ext uri="{FF2B5EF4-FFF2-40B4-BE49-F238E27FC236}">
                  <a16:creationId xmlns:a16="http://schemas.microsoft.com/office/drawing/2014/main" id="{B9128FD4-BDFC-715C-3478-0244C4AB9FDE}"/>
                </a:ext>
              </a:extLst>
            </p:cNvPr>
            <p:cNvSpPr/>
            <p:nvPr/>
          </p:nvSpPr>
          <p:spPr>
            <a:xfrm rot="14106035" flipV="1">
              <a:off x="9838518" y="2328604"/>
              <a:ext cx="801118" cy="233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FC9D269D-4BE0-4CD4-B579-B39A5C756359}"/>
                </a:ext>
              </a:extLst>
            </p:cNvPr>
            <p:cNvCxnSpPr>
              <a:cxnSpLocks/>
            </p:cNvCxnSpPr>
            <p:nvPr/>
          </p:nvCxnSpPr>
          <p:spPr>
            <a:xfrm>
              <a:off x="10464153" y="2531510"/>
              <a:ext cx="1" cy="1501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F2971C73-912D-8940-01C9-72733AF72E00}"/>
                </a:ext>
              </a:extLst>
            </p:cNvPr>
            <p:cNvSpPr/>
            <p:nvPr/>
          </p:nvSpPr>
          <p:spPr>
            <a:xfrm>
              <a:off x="10417967" y="2761226"/>
              <a:ext cx="138903" cy="112695"/>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CD20E15-765B-638C-75E7-635FBC84DC16}"/>
                </a:ext>
              </a:extLst>
            </p:cNvPr>
            <p:cNvSpPr/>
            <p:nvPr/>
          </p:nvSpPr>
          <p:spPr>
            <a:xfrm>
              <a:off x="10400519" y="3053449"/>
              <a:ext cx="138903" cy="112695"/>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7809363-8117-1EA6-9F67-225CE68ECAA2}"/>
                </a:ext>
              </a:extLst>
            </p:cNvPr>
            <p:cNvSpPr/>
            <p:nvPr/>
          </p:nvSpPr>
          <p:spPr>
            <a:xfrm>
              <a:off x="10417783" y="3332638"/>
              <a:ext cx="138903" cy="112695"/>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A8F2808-2071-B174-2BB4-20F1DE89FDE8}"/>
                </a:ext>
              </a:extLst>
            </p:cNvPr>
            <p:cNvSpPr/>
            <p:nvPr/>
          </p:nvSpPr>
          <p:spPr>
            <a:xfrm>
              <a:off x="10422025" y="3607505"/>
              <a:ext cx="138903" cy="112695"/>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3">
              <a:extLst>
                <a:ext uri="{FF2B5EF4-FFF2-40B4-BE49-F238E27FC236}">
                  <a16:creationId xmlns:a16="http://schemas.microsoft.com/office/drawing/2014/main" id="{6FA9FF81-7AB3-AB9A-239A-63C7FE60B6A7}"/>
                </a:ext>
              </a:extLst>
            </p:cNvPr>
            <p:cNvSpPr/>
            <p:nvPr/>
          </p:nvSpPr>
          <p:spPr>
            <a:xfrm>
              <a:off x="9819271" y="3787385"/>
              <a:ext cx="1312108" cy="2062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ame 48">
              <a:extLst>
                <a:ext uri="{FF2B5EF4-FFF2-40B4-BE49-F238E27FC236}">
                  <a16:creationId xmlns:a16="http://schemas.microsoft.com/office/drawing/2014/main" id="{1546E29D-38D9-B0B0-A4D5-2C386CC79430}"/>
                </a:ext>
              </a:extLst>
            </p:cNvPr>
            <p:cNvSpPr/>
            <p:nvPr/>
          </p:nvSpPr>
          <p:spPr>
            <a:xfrm>
              <a:off x="10377980" y="3761666"/>
              <a:ext cx="217823" cy="262643"/>
            </a:xfrm>
            <a:prstGeom prst="frame">
              <a:avLst>
                <a:gd name="adj1" fmla="val 2405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allelogram 49">
              <a:extLst>
                <a:ext uri="{FF2B5EF4-FFF2-40B4-BE49-F238E27FC236}">
                  <a16:creationId xmlns:a16="http://schemas.microsoft.com/office/drawing/2014/main" id="{A267889C-B1B3-2D8D-352B-AD4D39127440}"/>
                </a:ext>
              </a:extLst>
            </p:cNvPr>
            <p:cNvSpPr/>
            <p:nvPr/>
          </p:nvSpPr>
          <p:spPr>
            <a:xfrm rot="7317249" flipH="1" flipV="1">
              <a:off x="10284375" y="2332783"/>
              <a:ext cx="801118" cy="233159"/>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4971420-19F2-05BD-5831-8A6B85069438}"/>
                </a:ext>
              </a:extLst>
            </p:cNvPr>
            <p:cNvSpPr/>
            <p:nvPr/>
          </p:nvSpPr>
          <p:spPr>
            <a:xfrm>
              <a:off x="9970163" y="765005"/>
              <a:ext cx="1047854" cy="15867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Pentagon 51">
              <a:extLst>
                <a:ext uri="{FF2B5EF4-FFF2-40B4-BE49-F238E27FC236}">
                  <a16:creationId xmlns:a16="http://schemas.microsoft.com/office/drawing/2014/main" id="{B569DD9B-165C-639F-841D-CCD2D0635291}"/>
                </a:ext>
              </a:extLst>
            </p:cNvPr>
            <p:cNvSpPr/>
            <p:nvPr/>
          </p:nvSpPr>
          <p:spPr>
            <a:xfrm rot="5400000">
              <a:off x="9911475" y="4061646"/>
              <a:ext cx="365097" cy="431377"/>
            </a:xfrm>
            <a:prstGeom prst="homePlat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Pentagon 52">
              <a:extLst>
                <a:ext uri="{FF2B5EF4-FFF2-40B4-BE49-F238E27FC236}">
                  <a16:creationId xmlns:a16="http://schemas.microsoft.com/office/drawing/2014/main" id="{50A348C7-35D9-E9DC-7565-E4E55E5C9D38}"/>
                </a:ext>
              </a:extLst>
            </p:cNvPr>
            <p:cNvSpPr/>
            <p:nvPr/>
          </p:nvSpPr>
          <p:spPr>
            <a:xfrm rot="5400000">
              <a:off x="10710903" y="4085681"/>
              <a:ext cx="365097" cy="431377"/>
            </a:xfrm>
            <a:prstGeom prst="homePlat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43835D5-6FF9-15C7-93DE-F8397C67FE57}"/>
                </a:ext>
              </a:extLst>
            </p:cNvPr>
            <p:cNvSpPr/>
            <p:nvPr/>
          </p:nvSpPr>
          <p:spPr>
            <a:xfrm rot="16200000">
              <a:off x="10137321" y="1928957"/>
              <a:ext cx="655129" cy="689678"/>
            </a:xfrm>
            <a:custGeom>
              <a:avLst/>
              <a:gdLst>
                <a:gd name="connsiteX0" fmla="*/ 874128 w 894415"/>
                <a:gd name="connsiteY0" fmla="*/ 587482 h 1294971"/>
                <a:gd name="connsiteX1" fmla="*/ 861263 w 894415"/>
                <a:gd name="connsiteY1" fmla="*/ 715172 h 1294971"/>
                <a:gd name="connsiteX2" fmla="*/ 861782 w 894415"/>
                <a:gd name="connsiteY2" fmla="*/ 718240 h 1294971"/>
                <a:gd name="connsiteX3" fmla="*/ 893905 w 894415"/>
                <a:gd name="connsiteY3" fmla="*/ 884018 h 1294971"/>
                <a:gd name="connsiteX4" fmla="*/ 795753 w 894415"/>
                <a:gd name="connsiteY4" fmla="*/ 958561 h 1294971"/>
                <a:gd name="connsiteX5" fmla="*/ 795749 w 894415"/>
                <a:gd name="connsiteY5" fmla="*/ 958630 h 1294971"/>
                <a:gd name="connsiteX6" fmla="*/ 792592 w 894415"/>
                <a:gd name="connsiteY6" fmla="*/ 1020526 h 1294971"/>
                <a:gd name="connsiteX7" fmla="*/ 697168 w 894415"/>
                <a:gd name="connsiteY7" fmla="*/ 1034795 h 1294971"/>
                <a:gd name="connsiteX8" fmla="*/ 697125 w 894415"/>
                <a:gd name="connsiteY8" fmla="*/ 1035954 h 1294971"/>
                <a:gd name="connsiteX9" fmla="*/ 695237 w 894415"/>
                <a:gd name="connsiteY9" fmla="*/ 1086895 h 1294971"/>
                <a:gd name="connsiteX10" fmla="*/ 677447 w 894415"/>
                <a:gd name="connsiteY10" fmla="*/ 1118279 h 1294971"/>
                <a:gd name="connsiteX11" fmla="*/ 644645 w 894415"/>
                <a:gd name="connsiteY11" fmla="*/ 1120539 h 1294971"/>
                <a:gd name="connsiteX12" fmla="*/ 607842 w 894415"/>
                <a:gd name="connsiteY12" fmla="*/ 1089696 h 1294971"/>
                <a:gd name="connsiteX13" fmla="*/ 606744 w 894415"/>
                <a:gd name="connsiteY13" fmla="*/ 1088775 h 1294971"/>
                <a:gd name="connsiteX14" fmla="*/ 569346 w 894415"/>
                <a:gd name="connsiteY14" fmla="*/ 1156488 h 1294971"/>
                <a:gd name="connsiteX15" fmla="*/ 545566 w 894415"/>
                <a:gd name="connsiteY15" fmla="*/ 1152504 h 1294971"/>
                <a:gd name="connsiteX16" fmla="*/ 532343 w 894415"/>
                <a:gd name="connsiteY16" fmla="*/ 1141463 h 1294971"/>
                <a:gd name="connsiteX17" fmla="*/ 522940 w 894415"/>
                <a:gd name="connsiteY17" fmla="*/ 1142410 h 1294971"/>
                <a:gd name="connsiteX18" fmla="*/ 494095 w 894415"/>
                <a:gd name="connsiteY18" fmla="*/ 1127833 h 1294971"/>
                <a:gd name="connsiteX19" fmla="*/ 466292 w 894415"/>
                <a:gd name="connsiteY19" fmla="*/ 1281931 h 1294971"/>
                <a:gd name="connsiteX20" fmla="*/ 346342 w 894415"/>
                <a:gd name="connsiteY20" fmla="*/ 1226223 h 1294971"/>
                <a:gd name="connsiteX21" fmla="*/ 179699 w 894415"/>
                <a:gd name="connsiteY21" fmla="*/ 1184663 h 1294971"/>
                <a:gd name="connsiteX22" fmla="*/ 91003 w 894415"/>
                <a:gd name="connsiteY22" fmla="*/ 1111316 h 1294971"/>
                <a:gd name="connsiteX23" fmla="*/ 70081 w 894415"/>
                <a:gd name="connsiteY23" fmla="*/ 984635 h 1294971"/>
                <a:gd name="connsiteX24" fmla="*/ 6249 w 894415"/>
                <a:gd name="connsiteY24" fmla="*/ 866530 h 1294971"/>
                <a:gd name="connsiteX25" fmla="*/ 26929 w 894415"/>
                <a:gd name="connsiteY25" fmla="*/ 739871 h 1294971"/>
                <a:gd name="connsiteX26" fmla="*/ 26599 w 894415"/>
                <a:gd name="connsiteY26" fmla="*/ 736777 h 1294971"/>
                <a:gd name="connsiteX27" fmla="*/ 4714 w 894415"/>
                <a:gd name="connsiteY27" fmla="*/ 569339 h 1294971"/>
                <a:gd name="connsiteX28" fmla="*/ 17807 w 894415"/>
                <a:gd name="connsiteY28" fmla="*/ 521119 h 1294971"/>
                <a:gd name="connsiteX29" fmla="*/ 20420 w 894415"/>
                <a:gd name="connsiteY29" fmla="*/ 517885 h 1294971"/>
                <a:gd name="connsiteX30" fmla="*/ 18467 w 894415"/>
                <a:gd name="connsiteY30" fmla="*/ 513297 h 1294971"/>
                <a:gd name="connsiteX31" fmla="*/ 12585 w 894415"/>
                <a:gd name="connsiteY31" fmla="*/ 438116 h 1294971"/>
                <a:gd name="connsiteX32" fmla="*/ 66662 w 894415"/>
                <a:gd name="connsiteY32" fmla="*/ 321729 h 1294971"/>
                <a:gd name="connsiteX33" fmla="*/ 67179 w 894415"/>
                <a:gd name="connsiteY33" fmla="*/ 318661 h 1294971"/>
                <a:gd name="connsiteX34" fmla="*/ 91268 w 894415"/>
                <a:gd name="connsiteY34" fmla="*/ 151526 h 1294971"/>
                <a:gd name="connsiteX35" fmla="*/ 208453 w 894415"/>
                <a:gd name="connsiteY35" fmla="*/ 113343 h 1294971"/>
                <a:gd name="connsiteX36" fmla="*/ 208479 w 894415"/>
                <a:gd name="connsiteY36" fmla="*/ 113278 h 1294971"/>
                <a:gd name="connsiteX37" fmla="*/ 231784 w 894415"/>
                <a:gd name="connsiteY37" fmla="*/ 55850 h 1294971"/>
                <a:gd name="connsiteX38" fmla="*/ 326603 w 894415"/>
                <a:gd name="connsiteY38" fmla="*/ 73703 h 1294971"/>
                <a:gd name="connsiteX39" fmla="*/ 327024 w 894415"/>
                <a:gd name="connsiteY39" fmla="*/ 72622 h 1294971"/>
                <a:gd name="connsiteX40" fmla="*/ 345533 w 894415"/>
                <a:gd name="connsiteY40" fmla="*/ 25125 h 1294971"/>
                <a:gd name="connsiteX41" fmla="*/ 372641 w 894415"/>
                <a:gd name="connsiteY41" fmla="*/ 1322 h 1294971"/>
                <a:gd name="connsiteX42" fmla="*/ 404366 w 894415"/>
                <a:gd name="connsiteY42" fmla="*/ 9958 h 1294971"/>
                <a:gd name="connsiteX43" fmla="*/ 429002 w 894415"/>
                <a:gd name="connsiteY43" fmla="*/ 51175 h 1294971"/>
                <a:gd name="connsiteX44" fmla="*/ 429738 w 894415"/>
                <a:gd name="connsiteY44" fmla="*/ 52405 h 1294971"/>
                <a:gd name="connsiteX45" fmla="*/ 487295 w 894415"/>
                <a:gd name="connsiteY45" fmla="*/ 725 h 1294971"/>
                <a:gd name="connsiteX46" fmla="*/ 508448 w 894415"/>
                <a:gd name="connsiteY46" fmla="*/ 12296 h 1294971"/>
                <a:gd name="connsiteX47" fmla="*/ 548363 w 894415"/>
                <a:gd name="connsiteY47" fmla="*/ 121718 h 1294971"/>
                <a:gd name="connsiteX48" fmla="*/ 548583 w 894415"/>
                <a:gd name="connsiteY48" fmla="*/ 121989 h 1294971"/>
                <a:gd name="connsiteX49" fmla="*/ 580099 w 894415"/>
                <a:gd name="connsiteY49" fmla="*/ 160725 h 1294971"/>
                <a:gd name="connsiteX50" fmla="*/ 592268 w 894415"/>
                <a:gd name="connsiteY50" fmla="*/ 202679 h 1294971"/>
                <a:gd name="connsiteX51" fmla="*/ 630932 w 894415"/>
                <a:gd name="connsiteY51" fmla="*/ 222679 h 1294971"/>
                <a:gd name="connsiteX52" fmla="*/ 681475 w 894415"/>
                <a:gd name="connsiteY52" fmla="*/ 280597 h 1294971"/>
                <a:gd name="connsiteX53" fmla="*/ 774506 w 894415"/>
                <a:gd name="connsiteY53" fmla="*/ 348361 h 1294971"/>
                <a:gd name="connsiteX54" fmla="*/ 803166 w 894415"/>
                <a:gd name="connsiteY54" fmla="*/ 473519 h 1294971"/>
                <a:gd name="connsiteX55" fmla="*/ 874128 w 894415"/>
                <a:gd name="connsiteY55" fmla="*/ 587482 h 12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94415" h="1294971">
                  <a:moveTo>
                    <a:pt x="874128" y="587482"/>
                  </a:moveTo>
                  <a:cubicBezTo>
                    <a:pt x="891164" y="646880"/>
                    <a:pt x="885824" y="699901"/>
                    <a:pt x="861263" y="715172"/>
                  </a:cubicBezTo>
                  <a:cubicBezTo>
                    <a:pt x="861443" y="716200"/>
                    <a:pt x="861602" y="717212"/>
                    <a:pt x="861782" y="718240"/>
                  </a:cubicBezTo>
                  <a:cubicBezTo>
                    <a:pt x="885309" y="774386"/>
                    <a:pt x="897082" y="835163"/>
                    <a:pt x="893905" y="884018"/>
                  </a:cubicBezTo>
                  <a:cubicBezTo>
                    <a:pt x="888876" y="961186"/>
                    <a:pt x="848016" y="992199"/>
                    <a:pt x="795753" y="958561"/>
                  </a:cubicBezTo>
                  <a:lnTo>
                    <a:pt x="795749" y="958630"/>
                  </a:lnTo>
                  <a:lnTo>
                    <a:pt x="792592" y="1020526"/>
                  </a:lnTo>
                  <a:cubicBezTo>
                    <a:pt x="779942" y="1069989"/>
                    <a:pt x="741150" y="1080144"/>
                    <a:pt x="697168" y="1034795"/>
                  </a:cubicBezTo>
                  <a:lnTo>
                    <a:pt x="697125" y="1035954"/>
                  </a:lnTo>
                  <a:lnTo>
                    <a:pt x="695237" y="1086895"/>
                  </a:lnTo>
                  <a:cubicBezTo>
                    <a:pt x="691851" y="1101234"/>
                    <a:pt x="685822" y="1112120"/>
                    <a:pt x="677447" y="1118279"/>
                  </a:cubicBezTo>
                  <a:cubicBezTo>
                    <a:pt x="668231" y="1125063"/>
                    <a:pt x="656863" y="1125636"/>
                    <a:pt x="644645" y="1120539"/>
                  </a:cubicBezTo>
                  <a:lnTo>
                    <a:pt x="607842" y="1089696"/>
                  </a:lnTo>
                  <a:lnTo>
                    <a:pt x="606744" y="1088775"/>
                  </a:lnTo>
                  <a:cubicBezTo>
                    <a:pt x="605266" y="1128658"/>
                    <a:pt x="590923" y="1153182"/>
                    <a:pt x="569346" y="1156488"/>
                  </a:cubicBezTo>
                  <a:cubicBezTo>
                    <a:pt x="562153" y="1157590"/>
                    <a:pt x="554157" y="1156334"/>
                    <a:pt x="545566" y="1152504"/>
                  </a:cubicBezTo>
                  <a:lnTo>
                    <a:pt x="532343" y="1141463"/>
                  </a:lnTo>
                  <a:lnTo>
                    <a:pt x="522940" y="1142410"/>
                  </a:lnTo>
                  <a:cubicBezTo>
                    <a:pt x="513796" y="1140454"/>
                    <a:pt x="504082" y="1135640"/>
                    <a:pt x="494095" y="1127833"/>
                  </a:cubicBezTo>
                  <a:cubicBezTo>
                    <a:pt x="503664" y="1198017"/>
                    <a:pt x="493077" y="1256683"/>
                    <a:pt x="466292" y="1281931"/>
                  </a:cubicBezTo>
                  <a:cubicBezTo>
                    <a:pt x="434727" y="1311680"/>
                    <a:pt x="386863" y="1289458"/>
                    <a:pt x="346342" y="1226223"/>
                  </a:cubicBezTo>
                  <a:cubicBezTo>
                    <a:pt x="314811" y="1305850"/>
                    <a:pt x="239640" y="1287112"/>
                    <a:pt x="179699" y="1184663"/>
                  </a:cubicBezTo>
                  <a:cubicBezTo>
                    <a:pt x="153275" y="1199903"/>
                    <a:pt x="115770" y="1168894"/>
                    <a:pt x="91003" y="1111316"/>
                  </a:cubicBezTo>
                  <a:cubicBezTo>
                    <a:pt x="73078" y="1069660"/>
                    <a:pt x="65123" y="1021514"/>
                    <a:pt x="70081" y="984635"/>
                  </a:cubicBezTo>
                  <a:cubicBezTo>
                    <a:pt x="42738" y="964455"/>
                    <a:pt x="17662" y="918057"/>
                    <a:pt x="6249" y="866530"/>
                  </a:cubicBezTo>
                  <a:cubicBezTo>
                    <a:pt x="-7108" y="806198"/>
                    <a:pt x="1477" y="753605"/>
                    <a:pt x="26929" y="739871"/>
                  </a:cubicBezTo>
                  <a:cubicBezTo>
                    <a:pt x="26812" y="738833"/>
                    <a:pt x="26715" y="737814"/>
                    <a:pt x="26599" y="736777"/>
                  </a:cubicBezTo>
                  <a:cubicBezTo>
                    <a:pt x="6563" y="679292"/>
                    <a:pt x="-1456" y="617907"/>
                    <a:pt x="4714" y="569339"/>
                  </a:cubicBezTo>
                  <a:cubicBezTo>
                    <a:pt x="7153" y="550161"/>
                    <a:pt x="11651" y="533999"/>
                    <a:pt x="17807" y="521119"/>
                  </a:cubicBezTo>
                  <a:lnTo>
                    <a:pt x="20420" y="517885"/>
                  </a:lnTo>
                  <a:lnTo>
                    <a:pt x="18467" y="513297"/>
                  </a:lnTo>
                  <a:cubicBezTo>
                    <a:pt x="13312" y="490499"/>
                    <a:pt x="11131" y="464464"/>
                    <a:pt x="12585" y="438116"/>
                  </a:cubicBezTo>
                  <a:cubicBezTo>
                    <a:pt x="15996" y="376418"/>
                    <a:pt x="38449" y="328089"/>
                    <a:pt x="66662" y="321729"/>
                  </a:cubicBezTo>
                  <a:cubicBezTo>
                    <a:pt x="66830" y="320699"/>
                    <a:pt x="67012" y="319691"/>
                    <a:pt x="67179" y="318661"/>
                  </a:cubicBezTo>
                  <a:cubicBezTo>
                    <a:pt x="63390" y="257903"/>
                    <a:pt x="72226" y="196630"/>
                    <a:pt x="91268" y="151526"/>
                  </a:cubicBezTo>
                  <a:cubicBezTo>
                    <a:pt x="121354" y="80287"/>
                    <a:pt x="170132" y="64409"/>
                    <a:pt x="208453" y="113343"/>
                  </a:cubicBezTo>
                  <a:lnTo>
                    <a:pt x="208479" y="113278"/>
                  </a:lnTo>
                  <a:lnTo>
                    <a:pt x="231784" y="55850"/>
                  </a:lnTo>
                  <a:cubicBezTo>
                    <a:pt x="259973" y="13282"/>
                    <a:pt x="299949" y="16427"/>
                    <a:pt x="326603" y="73703"/>
                  </a:cubicBezTo>
                  <a:lnTo>
                    <a:pt x="327024" y="72622"/>
                  </a:lnTo>
                  <a:lnTo>
                    <a:pt x="345533" y="25125"/>
                  </a:lnTo>
                  <a:cubicBezTo>
                    <a:pt x="353439" y="12693"/>
                    <a:pt x="362708" y="4390"/>
                    <a:pt x="372641" y="1322"/>
                  </a:cubicBezTo>
                  <a:cubicBezTo>
                    <a:pt x="383574" y="-2060"/>
                    <a:pt x="394500" y="1132"/>
                    <a:pt x="404366" y="9958"/>
                  </a:cubicBezTo>
                  <a:lnTo>
                    <a:pt x="429002" y="51175"/>
                  </a:lnTo>
                  <a:lnTo>
                    <a:pt x="429738" y="52405"/>
                  </a:lnTo>
                  <a:cubicBezTo>
                    <a:pt x="444228" y="15218"/>
                    <a:pt x="465828" y="-3237"/>
                    <a:pt x="487295" y="725"/>
                  </a:cubicBezTo>
                  <a:cubicBezTo>
                    <a:pt x="494450" y="2046"/>
                    <a:pt x="501591" y="5857"/>
                    <a:pt x="508448" y="12296"/>
                  </a:cubicBezTo>
                  <a:cubicBezTo>
                    <a:pt x="529349" y="31914"/>
                    <a:pt x="544337" y="72987"/>
                    <a:pt x="548363" y="121718"/>
                  </a:cubicBezTo>
                  <a:lnTo>
                    <a:pt x="548583" y="121989"/>
                  </a:lnTo>
                  <a:lnTo>
                    <a:pt x="580099" y="160725"/>
                  </a:lnTo>
                  <a:lnTo>
                    <a:pt x="592268" y="202679"/>
                  </a:lnTo>
                  <a:lnTo>
                    <a:pt x="630932" y="222679"/>
                  </a:lnTo>
                  <a:cubicBezTo>
                    <a:pt x="647787" y="236590"/>
                    <a:pt x="664945" y="255953"/>
                    <a:pt x="681475" y="280597"/>
                  </a:cubicBezTo>
                  <a:cubicBezTo>
                    <a:pt x="706913" y="263764"/>
                    <a:pt x="746251" y="292412"/>
                    <a:pt x="774506" y="348361"/>
                  </a:cubicBezTo>
                  <a:cubicBezTo>
                    <a:pt x="794955" y="388838"/>
                    <a:pt x="805850" y="436405"/>
                    <a:pt x="803166" y="473519"/>
                  </a:cubicBezTo>
                  <a:cubicBezTo>
                    <a:pt x="831696" y="491982"/>
                    <a:pt x="859573" y="536752"/>
                    <a:pt x="874128" y="587482"/>
                  </a:cubicBezTo>
                  <a:close/>
                </a:path>
              </a:pathLst>
            </a:cu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Oval 54">
              <a:extLst>
                <a:ext uri="{FF2B5EF4-FFF2-40B4-BE49-F238E27FC236}">
                  <a16:creationId xmlns:a16="http://schemas.microsoft.com/office/drawing/2014/main" id="{3EA95AD7-BC98-2C19-E13F-01C71E65B807}"/>
                </a:ext>
              </a:extLst>
            </p:cNvPr>
            <p:cNvSpPr/>
            <p:nvPr/>
          </p:nvSpPr>
          <p:spPr>
            <a:xfrm>
              <a:off x="10393239" y="2040852"/>
              <a:ext cx="216178" cy="12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ACB72901-8559-3F36-6003-1A8ABC548C69}"/>
              </a:ext>
            </a:extLst>
          </p:cNvPr>
          <p:cNvGrpSpPr/>
          <p:nvPr/>
        </p:nvGrpSpPr>
        <p:grpSpPr>
          <a:xfrm>
            <a:off x="8905105" y="685012"/>
            <a:ext cx="1070920" cy="2683051"/>
            <a:chOff x="502809" y="1350679"/>
            <a:chExt cx="1942534" cy="4866768"/>
          </a:xfrm>
        </p:grpSpPr>
        <p:sp>
          <p:nvSpPr>
            <p:cNvPr id="57" name="Oval 56">
              <a:extLst>
                <a:ext uri="{FF2B5EF4-FFF2-40B4-BE49-F238E27FC236}">
                  <a16:creationId xmlns:a16="http://schemas.microsoft.com/office/drawing/2014/main" id="{18A9264D-012E-7F09-530C-2AB5DC52AC2C}"/>
                </a:ext>
              </a:extLst>
            </p:cNvPr>
            <p:cNvSpPr/>
            <p:nvPr/>
          </p:nvSpPr>
          <p:spPr>
            <a:xfrm rot="4050661">
              <a:off x="1556272" y="5686311"/>
              <a:ext cx="414388" cy="63977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AB7FD94-8023-898E-5E60-D54E4B113432}"/>
                </a:ext>
              </a:extLst>
            </p:cNvPr>
            <p:cNvSpPr/>
            <p:nvPr/>
          </p:nvSpPr>
          <p:spPr>
            <a:xfrm rot="4050661">
              <a:off x="943588" y="5694421"/>
              <a:ext cx="422768" cy="62328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689C80C-08C3-36C4-A737-88237759E2C2}"/>
                </a:ext>
              </a:extLst>
            </p:cNvPr>
            <p:cNvSpPr/>
            <p:nvPr/>
          </p:nvSpPr>
          <p:spPr>
            <a:xfrm rot="19831309">
              <a:off x="2100860" y="3631373"/>
              <a:ext cx="344483" cy="7346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8197F56-0366-1CD3-070B-926E1BD6D559}"/>
                </a:ext>
              </a:extLst>
            </p:cNvPr>
            <p:cNvSpPr/>
            <p:nvPr/>
          </p:nvSpPr>
          <p:spPr>
            <a:xfrm rot="1631163">
              <a:off x="502809" y="3660639"/>
              <a:ext cx="357011" cy="7005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3E427D27-0319-7AB6-5729-E4A6DC303CA7}"/>
                </a:ext>
              </a:extLst>
            </p:cNvPr>
            <p:cNvSpPr/>
            <p:nvPr/>
          </p:nvSpPr>
          <p:spPr>
            <a:xfrm rot="20029742">
              <a:off x="1649110" y="2608548"/>
              <a:ext cx="693867" cy="1523184"/>
            </a:xfrm>
            <a:prstGeom prst="trapezoid">
              <a:avLst/>
            </a:prstGeom>
            <a:solidFill>
              <a:srgbClr val="EEE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40CCE1D1-210E-BC36-E5D3-5EC60A3E8504}"/>
                </a:ext>
              </a:extLst>
            </p:cNvPr>
            <p:cNvSpPr/>
            <p:nvPr/>
          </p:nvSpPr>
          <p:spPr>
            <a:xfrm rot="1905609">
              <a:off x="642278" y="2624127"/>
              <a:ext cx="693867" cy="1502475"/>
            </a:xfrm>
            <a:prstGeom prst="trapezoid">
              <a:avLst/>
            </a:prstGeom>
            <a:solidFill>
              <a:srgbClr val="EEE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7F1694B9-8685-9B89-3E49-BFCCD6B6CF17}"/>
                </a:ext>
              </a:extLst>
            </p:cNvPr>
            <p:cNvSpPr/>
            <p:nvPr/>
          </p:nvSpPr>
          <p:spPr>
            <a:xfrm>
              <a:off x="934982" y="2606036"/>
              <a:ext cx="1152460" cy="1923052"/>
            </a:xfrm>
            <a:prstGeom prst="trapezoid">
              <a:avLst/>
            </a:prstGeom>
            <a:solidFill>
              <a:srgbClr val="EEE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2B5E482F-E768-770E-D9C3-1E60F8F60902}"/>
                </a:ext>
              </a:extLst>
            </p:cNvPr>
            <p:cNvSpPr/>
            <p:nvPr/>
          </p:nvSpPr>
          <p:spPr>
            <a:xfrm rot="10800000">
              <a:off x="1040294" y="2415534"/>
              <a:ext cx="815336" cy="703070"/>
            </a:xfrm>
            <a:prstGeom prst="triangle">
              <a:avLst>
                <a:gd name="adj" fmla="val 46522"/>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EAA6D898-E4DB-A947-7A8C-40F1882AA887}"/>
                </a:ext>
              </a:extLst>
            </p:cNvPr>
            <p:cNvSpPr/>
            <p:nvPr/>
          </p:nvSpPr>
          <p:spPr>
            <a:xfrm rot="17257708">
              <a:off x="1080789" y="1044426"/>
              <a:ext cx="979054" cy="1591559"/>
            </a:xfrm>
            <a:custGeom>
              <a:avLst/>
              <a:gdLst>
                <a:gd name="connsiteX0" fmla="*/ 903293 w 1057763"/>
                <a:gd name="connsiteY0" fmla="*/ 228752 h 1657212"/>
                <a:gd name="connsiteX1" fmla="*/ 932726 w 1057763"/>
                <a:gd name="connsiteY1" fmla="*/ 374540 h 1657212"/>
                <a:gd name="connsiteX2" fmla="*/ 932725 w 1057763"/>
                <a:gd name="connsiteY2" fmla="*/ 624230 h 1657212"/>
                <a:gd name="connsiteX3" fmla="*/ 922914 w 1057763"/>
                <a:gd name="connsiteY3" fmla="*/ 672827 h 1657212"/>
                <a:gd name="connsiteX4" fmla="*/ 909136 w 1057763"/>
                <a:gd name="connsiteY4" fmla="*/ 693261 h 1657212"/>
                <a:gd name="connsiteX5" fmla="*/ 1040075 w 1057763"/>
                <a:gd name="connsiteY5" fmla="*/ 1105321 h 1657212"/>
                <a:gd name="connsiteX6" fmla="*/ 796550 w 1057763"/>
                <a:gd name="connsiteY6" fmla="*/ 1575700 h 1657212"/>
                <a:gd name="connsiteX7" fmla="*/ 558585 w 1057763"/>
                <a:gd name="connsiteY7" fmla="*/ 1651316 h 1657212"/>
                <a:gd name="connsiteX8" fmla="*/ 401789 w 1057763"/>
                <a:gd name="connsiteY8" fmla="*/ 1570140 h 1657212"/>
                <a:gd name="connsiteX9" fmla="*/ 270556 w 1057763"/>
                <a:gd name="connsiteY9" fmla="*/ 1157153 h 1657212"/>
                <a:gd name="connsiteX10" fmla="*/ 384053 w 1057763"/>
                <a:gd name="connsiteY10" fmla="*/ 758976 h 1657212"/>
                <a:gd name="connsiteX11" fmla="*/ 398254 w 1057763"/>
                <a:gd name="connsiteY11" fmla="*/ 749079 h 1657212"/>
                <a:gd name="connsiteX12" fmla="*/ 374540 w 1057763"/>
                <a:gd name="connsiteY12" fmla="*/ 749079 h 1657212"/>
                <a:gd name="connsiteX13" fmla="*/ 0 w 1057763"/>
                <a:gd name="connsiteY13" fmla="*/ 374539 h 1657212"/>
                <a:gd name="connsiteX14" fmla="*/ 0 w 1057763"/>
                <a:gd name="connsiteY14" fmla="*/ 124849 h 1657212"/>
                <a:gd name="connsiteX15" fmla="*/ 124849 w 1057763"/>
                <a:gd name="connsiteY15" fmla="*/ 0 h 1657212"/>
                <a:gd name="connsiteX16" fmla="*/ 558186 w 1057763"/>
                <a:gd name="connsiteY16" fmla="*/ 0 h 1657212"/>
                <a:gd name="connsiteX17" fmla="*/ 903293 w 1057763"/>
                <a:gd name="connsiteY17" fmla="*/ 228752 h 165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763" h="1657212">
                  <a:moveTo>
                    <a:pt x="903293" y="228752"/>
                  </a:moveTo>
                  <a:cubicBezTo>
                    <a:pt x="922246" y="273561"/>
                    <a:pt x="932726" y="322827"/>
                    <a:pt x="932726" y="374540"/>
                  </a:cubicBezTo>
                  <a:cubicBezTo>
                    <a:pt x="932726" y="457770"/>
                    <a:pt x="932725" y="541000"/>
                    <a:pt x="932725" y="624230"/>
                  </a:cubicBezTo>
                  <a:cubicBezTo>
                    <a:pt x="932725" y="641468"/>
                    <a:pt x="929231" y="657890"/>
                    <a:pt x="922914" y="672827"/>
                  </a:cubicBezTo>
                  <a:lnTo>
                    <a:pt x="909136" y="693261"/>
                  </a:lnTo>
                  <a:lnTo>
                    <a:pt x="1040075" y="1105321"/>
                  </a:lnTo>
                  <a:cubicBezTo>
                    <a:pt x="1102719" y="1302461"/>
                    <a:pt x="993689" y="1513056"/>
                    <a:pt x="796550" y="1575700"/>
                  </a:cubicBezTo>
                  <a:cubicBezTo>
                    <a:pt x="717229" y="1600906"/>
                    <a:pt x="637907" y="1626110"/>
                    <a:pt x="558585" y="1651316"/>
                  </a:cubicBezTo>
                  <a:cubicBezTo>
                    <a:pt x="492871" y="1672198"/>
                    <a:pt x="422671" y="1635854"/>
                    <a:pt x="401789" y="1570140"/>
                  </a:cubicBezTo>
                  <a:lnTo>
                    <a:pt x="270556" y="1157153"/>
                  </a:lnTo>
                  <a:cubicBezTo>
                    <a:pt x="223573" y="1009298"/>
                    <a:pt x="273157" y="853875"/>
                    <a:pt x="384053" y="758976"/>
                  </a:cubicBezTo>
                  <a:lnTo>
                    <a:pt x="398254" y="749079"/>
                  </a:lnTo>
                  <a:lnTo>
                    <a:pt x="374540" y="749079"/>
                  </a:lnTo>
                  <a:cubicBezTo>
                    <a:pt x="167687" y="749079"/>
                    <a:pt x="0" y="581392"/>
                    <a:pt x="0" y="374539"/>
                  </a:cubicBezTo>
                  <a:lnTo>
                    <a:pt x="0" y="124849"/>
                  </a:lnTo>
                  <a:cubicBezTo>
                    <a:pt x="0" y="55897"/>
                    <a:pt x="55897" y="0"/>
                    <a:pt x="124849" y="0"/>
                  </a:cubicBezTo>
                  <a:lnTo>
                    <a:pt x="558186" y="0"/>
                  </a:lnTo>
                  <a:cubicBezTo>
                    <a:pt x="713326" y="0"/>
                    <a:pt x="846435" y="94324"/>
                    <a:pt x="903293" y="228752"/>
                  </a:cubicBezTo>
                  <a:close/>
                </a:path>
              </a:pathLst>
            </a:cu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0F3710A-BB48-A7EC-8958-8089B794AC81}"/>
                </a:ext>
              </a:extLst>
            </p:cNvPr>
            <p:cNvGrpSpPr/>
            <p:nvPr/>
          </p:nvGrpSpPr>
          <p:grpSpPr>
            <a:xfrm>
              <a:off x="778397" y="4180297"/>
              <a:ext cx="1465792" cy="1757671"/>
              <a:chOff x="778397" y="4180297"/>
              <a:chExt cx="1465792" cy="1757671"/>
            </a:xfrm>
          </p:grpSpPr>
          <p:sp>
            <p:nvSpPr>
              <p:cNvPr id="79" name="Trapezoid 78">
                <a:extLst>
                  <a:ext uri="{FF2B5EF4-FFF2-40B4-BE49-F238E27FC236}">
                    <a16:creationId xmlns:a16="http://schemas.microsoft.com/office/drawing/2014/main" id="{6579CB5B-EEBB-22D4-46CB-51689C2E5F31}"/>
                  </a:ext>
                </a:extLst>
              </p:cNvPr>
              <p:cNvSpPr/>
              <p:nvPr/>
            </p:nvSpPr>
            <p:spPr>
              <a:xfrm>
                <a:off x="778397" y="4180297"/>
                <a:ext cx="1465792" cy="1757671"/>
              </a:xfrm>
              <a:prstGeom prst="trapezoid">
                <a:avLst>
                  <a:gd name="adj" fmla="val 15985"/>
                </a:avLst>
              </a:prstGeom>
              <a:solidFill>
                <a:srgbClr val="3E2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54CA26EF-6D00-6BB7-8A8A-F0942E5A5B77}"/>
                  </a:ext>
                </a:extLst>
              </p:cNvPr>
              <p:cNvCxnSpPr>
                <a:stCxn id="79" idx="2"/>
              </p:cNvCxnSpPr>
              <p:nvPr/>
            </p:nvCxnSpPr>
            <p:spPr>
              <a:xfrm flipH="1" flipV="1">
                <a:off x="1511209" y="4850485"/>
                <a:ext cx="85" cy="10874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tangle: Rounded Corners 66">
              <a:extLst>
                <a:ext uri="{FF2B5EF4-FFF2-40B4-BE49-F238E27FC236}">
                  <a16:creationId xmlns:a16="http://schemas.microsoft.com/office/drawing/2014/main" id="{64928EA6-84CE-7982-49AE-250B83E41563}"/>
                </a:ext>
              </a:extLst>
            </p:cNvPr>
            <p:cNvSpPr/>
            <p:nvPr/>
          </p:nvSpPr>
          <p:spPr>
            <a:xfrm>
              <a:off x="909929" y="4144395"/>
              <a:ext cx="1152460" cy="226280"/>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Trapezoid 33">
              <a:extLst>
                <a:ext uri="{FF2B5EF4-FFF2-40B4-BE49-F238E27FC236}">
                  <a16:creationId xmlns:a16="http://schemas.microsoft.com/office/drawing/2014/main" id="{D3583397-FCFD-201E-347D-55F00B5DF729}"/>
                </a:ext>
              </a:extLst>
            </p:cNvPr>
            <p:cNvSpPr/>
            <p:nvPr/>
          </p:nvSpPr>
          <p:spPr>
            <a:xfrm rot="334112">
              <a:off x="928250" y="2677106"/>
              <a:ext cx="504692" cy="2005389"/>
            </a:xfrm>
            <a:custGeom>
              <a:avLst/>
              <a:gdLst>
                <a:gd name="connsiteX0" fmla="*/ 0 w 477824"/>
                <a:gd name="connsiteY0" fmla="*/ 1923052 h 1923052"/>
                <a:gd name="connsiteX1" fmla="*/ 119456 w 477824"/>
                <a:gd name="connsiteY1" fmla="*/ 0 h 1923052"/>
                <a:gd name="connsiteX2" fmla="*/ 358368 w 477824"/>
                <a:gd name="connsiteY2" fmla="*/ 0 h 1923052"/>
                <a:gd name="connsiteX3" fmla="*/ 477824 w 477824"/>
                <a:gd name="connsiteY3" fmla="*/ 1923052 h 1923052"/>
                <a:gd name="connsiteX4" fmla="*/ 0 w 477824"/>
                <a:gd name="connsiteY4" fmla="*/ 1923052 h 1923052"/>
                <a:gd name="connsiteX0" fmla="*/ 0 w 477824"/>
                <a:gd name="connsiteY0" fmla="*/ 1923052 h 1923052"/>
                <a:gd name="connsiteX1" fmla="*/ 119456 w 477824"/>
                <a:gd name="connsiteY1" fmla="*/ 0 h 1923052"/>
                <a:gd name="connsiteX2" fmla="*/ 358368 w 477824"/>
                <a:gd name="connsiteY2" fmla="*/ 0 h 1923052"/>
                <a:gd name="connsiteX3" fmla="*/ 477824 w 477824"/>
                <a:gd name="connsiteY3" fmla="*/ 1923052 h 1923052"/>
                <a:gd name="connsiteX4" fmla="*/ 0 w 477824"/>
                <a:gd name="connsiteY4" fmla="*/ 1923052 h 1923052"/>
                <a:gd name="connsiteX0" fmla="*/ 26868 w 504692"/>
                <a:gd name="connsiteY0" fmla="*/ 1923052 h 1923052"/>
                <a:gd name="connsiteX1" fmla="*/ 146324 w 504692"/>
                <a:gd name="connsiteY1" fmla="*/ 0 h 1923052"/>
                <a:gd name="connsiteX2" fmla="*/ 385236 w 504692"/>
                <a:gd name="connsiteY2" fmla="*/ 0 h 1923052"/>
                <a:gd name="connsiteX3" fmla="*/ 504692 w 504692"/>
                <a:gd name="connsiteY3" fmla="*/ 1923052 h 1923052"/>
                <a:gd name="connsiteX4" fmla="*/ 26868 w 504692"/>
                <a:gd name="connsiteY4" fmla="*/ 1923052 h 192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92" h="1923052">
                  <a:moveTo>
                    <a:pt x="26868" y="1923052"/>
                  </a:moveTo>
                  <a:cubicBezTo>
                    <a:pt x="66687" y="1282035"/>
                    <a:pt x="-119998" y="666184"/>
                    <a:pt x="146324" y="0"/>
                  </a:cubicBezTo>
                  <a:lnTo>
                    <a:pt x="385236" y="0"/>
                  </a:lnTo>
                  <a:cubicBezTo>
                    <a:pt x="223719" y="1538639"/>
                    <a:pt x="464873" y="1282035"/>
                    <a:pt x="504692" y="1923052"/>
                  </a:cubicBezTo>
                  <a:lnTo>
                    <a:pt x="26868" y="1923052"/>
                  </a:lnTo>
                  <a:close/>
                </a:path>
              </a:pathLst>
            </a:custGeom>
            <a:solidFill>
              <a:srgbClr val="755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rapezoid 33">
              <a:extLst>
                <a:ext uri="{FF2B5EF4-FFF2-40B4-BE49-F238E27FC236}">
                  <a16:creationId xmlns:a16="http://schemas.microsoft.com/office/drawing/2014/main" id="{79B26539-0A1E-B542-82BC-10F8DADFA42C}"/>
                </a:ext>
              </a:extLst>
            </p:cNvPr>
            <p:cNvSpPr/>
            <p:nvPr/>
          </p:nvSpPr>
          <p:spPr>
            <a:xfrm rot="21265888" flipH="1">
              <a:off x="1534380" y="2652179"/>
              <a:ext cx="504692" cy="2005389"/>
            </a:xfrm>
            <a:custGeom>
              <a:avLst/>
              <a:gdLst>
                <a:gd name="connsiteX0" fmla="*/ 0 w 477824"/>
                <a:gd name="connsiteY0" fmla="*/ 1923052 h 1923052"/>
                <a:gd name="connsiteX1" fmla="*/ 119456 w 477824"/>
                <a:gd name="connsiteY1" fmla="*/ 0 h 1923052"/>
                <a:gd name="connsiteX2" fmla="*/ 358368 w 477824"/>
                <a:gd name="connsiteY2" fmla="*/ 0 h 1923052"/>
                <a:gd name="connsiteX3" fmla="*/ 477824 w 477824"/>
                <a:gd name="connsiteY3" fmla="*/ 1923052 h 1923052"/>
                <a:gd name="connsiteX4" fmla="*/ 0 w 477824"/>
                <a:gd name="connsiteY4" fmla="*/ 1923052 h 1923052"/>
                <a:gd name="connsiteX0" fmla="*/ 0 w 477824"/>
                <a:gd name="connsiteY0" fmla="*/ 1923052 h 1923052"/>
                <a:gd name="connsiteX1" fmla="*/ 119456 w 477824"/>
                <a:gd name="connsiteY1" fmla="*/ 0 h 1923052"/>
                <a:gd name="connsiteX2" fmla="*/ 358368 w 477824"/>
                <a:gd name="connsiteY2" fmla="*/ 0 h 1923052"/>
                <a:gd name="connsiteX3" fmla="*/ 477824 w 477824"/>
                <a:gd name="connsiteY3" fmla="*/ 1923052 h 1923052"/>
                <a:gd name="connsiteX4" fmla="*/ 0 w 477824"/>
                <a:gd name="connsiteY4" fmla="*/ 1923052 h 1923052"/>
                <a:gd name="connsiteX0" fmla="*/ 26868 w 504692"/>
                <a:gd name="connsiteY0" fmla="*/ 1923052 h 1923052"/>
                <a:gd name="connsiteX1" fmla="*/ 146324 w 504692"/>
                <a:gd name="connsiteY1" fmla="*/ 0 h 1923052"/>
                <a:gd name="connsiteX2" fmla="*/ 385236 w 504692"/>
                <a:gd name="connsiteY2" fmla="*/ 0 h 1923052"/>
                <a:gd name="connsiteX3" fmla="*/ 504692 w 504692"/>
                <a:gd name="connsiteY3" fmla="*/ 1923052 h 1923052"/>
                <a:gd name="connsiteX4" fmla="*/ 26868 w 504692"/>
                <a:gd name="connsiteY4" fmla="*/ 1923052 h 192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92" h="1923052">
                  <a:moveTo>
                    <a:pt x="26868" y="1923052"/>
                  </a:moveTo>
                  <a:cubicBezTo>
                    <a:pt x="66687" y="1282035"/>
                    <a:pt x="-119998" y="666184"/>
                    <a:pt x="146324" y="0"/>
                  </a:cubicBezTo>
                  <a:lnTo>
                    <a:pt x="385236" y="0"/>
                  </a:lnTo>
                  <a:cubicBezTo>
                    <a:pt x="223719" y="1538639"/>
                    <a:pt x="464873" y="1282035"/>
                    <a:pt x="504692" y="1923052"/>
                  </a:cubicBezTo>
                  <a:lnTo>
                    <a:pt x="26868" y="1923052"/>
                  </a:lnTo>
                  <a:close/>
                </a:path>
              </a:pathLst>
            </a:custGeom>
            <a:solidFill>
              <a:srgbClr val="755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F559AA03-3E72-4242-6EDA-52CE4BB4F03F}"/>
                </a:ext>
              </a:extLst>
            </p:cNvPr>
            <p:cNvCxnSpPr>
              <a:cxnSpLocks/>
              <a:stCxn id="72" idx="5"/>
              <a:endCxn id="67" idx="0"/>
            </p:cNvCxnSpPr>
            <p:nvPr/>
          </p:nvCxnSpPr>
          <p:spPr>
            <a:xfrm flipH="1">
              <a:off x="1486160" y="2994553"/>
              <a:ext cx="10166" cy="11498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Parallelogram 70">
              <a:extLst>
                <a:ext uri="{FF2B5EF4-FFF2-40B4-BE49-F238E27FC236}">
                  <a16:creationId xmlns:a16="http://schemas.microsoft.com/office/drawing/2014/main" id="{0D5525BA-54CB-D01A-F9F0-780F6A2AA103}"/>
                </a:ext>
              </a:extLst>
            </p:cNvPr>
            <p:cNvSpPr/>
            <p:nvPr/>
          </p:nvSpPr>
          <p:spPr>
            <a:xfrm rot="12953250" flipV="1">
              <a:off x="1036731" y="2779913"/>
              <a:ext cx="558072" cy="192565"/>
            </a:xfrm>
            <a:prstGeom prst="parallelogram">
              <a:avLst>
                <a:gd name="adj" fmla="val 79860"/>
              </a:avLst>
            </a:prstGeom>
            <a:solidFill>
              <a:srgbClr val="EEE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Parallelogram 71">
              <a:extLst>
                <a:ext uri="{FF2B5EF4-FFF2-40B4-BE49-F238E27FC236}">
                  <a16:creationId xmlns:a16="http://schemas.microsoft.com/office/drawing/2014/main" id="{B6686526-3CB1-E0C1-71A2-47BFCC733A61}"/>
                </a:ext>
              </a:extLst>
            </p:cNvPr>
            <p:cNvSpPr/>
            <p:nvPr/>
          </p:nvSpPr>
          <p:spPr>
            <a:xfrm rot="8466287" flipH="1" flipV="1">
              <a:off x="1374617" y="2771344"/>
              <a:ext cx="558072" cy="192565"/>
            </a:xfrm>
            <a:prstGeom prst="parallelogram">
              <a:avLst>
                <a:gd name="adj" fmla="val 79860"/>
              </a:avLst>
            </a:prstGeom>
            <a:solidFill>
              <a:srgbClr val="EEE2D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66">
              <a:extLst>
                <a:ext uri="{FF2B5EF4-FFF2-40B4-BE49-F238E27FC236}">
                  <a16:creationId xmlns:a16="http://schemas.microsoft.com/office/drawing/2014/main" id="{818440CC-3B26-5AC9-8A6B-58D1C5B81084}"/>
                </a:ext>
              </a:extLst>
            </p:cNvPr>
            <p:cNvSpPr/>
            <p:nvPr/>
          </p:nvSpPr>
          <p:spPr>
            <a:xfrm>
              <a:off x="870153" y="1385219"/>
              <a:ext cx="1238275" cy="1456640"/>
            </a:xfrm>
            <a:custGeom>
              <a:avLst/>
              <a:gdLst>
                <a:gd name="connsiteX0" fmla="*/ 0 w 1223805"/>
                <a:gd name="connsiteY0" fmla="*/ 728320 h 1456639"/>
                <a:gd name="connsiteX1" fmla="*/ 611903 w 1223805"/>
                <a:gd name="connsiteY1" fmla="*/ 0 h 1456639"/>
                <a:gd name="connsiteX2" fmla="*/ 1223806 w 1223805"/>
                <a:gd name="connsiteY2" fmla="*/ 728320 h 1456639"/>
                <a:gd name="connsiteX3" fmla="*/ 611903 w 1223805"/>
                <a:gd name="connsiteY3" fmla="*/ 1456640 h 1456639"/>
                <a:gd name="connsiteX4" fmla="*/ 0 w 1223805"/>
                <a:gd name="connsiteY4" fmla="*/ 728320 h 1456639"/>
                <a:gd name="connsiteX0" fmla="*/ 0 w 1223806"/>
                <a:gd name="connsiteY0" fmla="*/ 728320 h 1456640"/>
                <a:gd name="connsiteX1" fmla="*/ 611903 w 1223806"/>
                <a:gd name="connsiteY1" fmla="*/ 0 h 1456640"/>
                <a:gd name="connsiteX2" fmla="*/ 1223806 w 1223806"/>
                <a:gd name="connsiteY2" fmla="*/ 728320 h 1456640"/>
                <a:gd name="connsiteX3" fmla="*/ 611903 w 1223806"/>
                <a:gd name="connsiteY3" fmla="*/ 1456640 h 1456640"/>
                <a:gd name="connsiteX4" fmla="*/ 0 w 1223806"/>
                <a:gd name="connsiteY4" fmla="*/ 728320 h 1456640"/>
                <a:gd name="connsiteX0" fmla="*/ 14469 w 1238275"/>
                <a:gd name="connsiteY0" fmla="*/ 728320 h 1456640"/>
                <a:gd name="connsiteX1" fmla="*/ 626372 w 1238275"/>
                <a:gd name="connsiteY1" fmla="*/ 0 h 1456640"/>
                <a:gd name="connsiteX2" fmla="*/ 1238275 w 1238275"/>
                <a:gd name="connsiteY2" fmla="*/ 728320 h 1456640"/>
                <a:gd name="connsiteX3" fmla="*/ 626372 w 1238275"/>
                <a:gd name="connsiteY3" fmla="*/ 1456640 h 1456640"/>
                <a:gd name="connsiteX4" fmla="*/ 14469 w 1238275"/>
                <a:gd name="connsiteY4" fmla="*/ 728320 h 145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75" h="1456640">
                  <a:moveTo>
                    <a:pt x="14469" y="728320"/>
                  </a:moveTo>
                  <a:cubicBezTo>
                    <a:pt x="-77810" y="359636"/>
                    <a:pt x="288427" y="0"/>
                    <a:pt x="626372" y="0"/>
                  </a:cubicBezTo>
                  <a:cubicBezTo>
                    <a:pt x="964317" y="0"/>
                    <a:pt x="1238275" y="326080"/>
                    <a:pt x="1238275" y="728320"/>
                  </a:cubicBezTo>
                  <a:cubicBezTo>
                    <a:pt x="1112440" y="1113782"/>
                    <a:pt x="964317" y="1456640"/>
                    <a:pt x="626372" y="1456640"/>
                  </a:cubicBezTo>
                  <a:cubicBezTo>
                    <a:pt x="288427" y="1456640"/>
                    <a:pt x="106748" y="1097004"/>
                    <a:pt x="14469" y="728320"/>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38D5B518-1E23-AB12-152A-200EB860C275}"/>
                </a:ext>
              </a:extLst>
            </p:cNvPr>
            <p:cNvGrpSpPr/>
            <p:nvPr/>
          </p:nvGrpSpPr>
          <p:grpSpPr>
            <a:xfrm>
              <a:off x="1439940" y="3179414"/>
              <a:ext cx="98532" cy="910062"/>
              <a:chOff x="2882166" y="1981525"/>
              <a:chExt cx="465808" cy="2639176"/>
            </a:xfrm>
          </p:grpSpPr>
          <p:sp>
            <p:nvSpPr>
              <p:cNvPr id="75" name="Oval 74">
                <a:extLst>
                  <a:ext uri="{FF2B5EF4-FFF2-40B4-BE49-F238E27FC236}">
                    <a16:creationId xmlns:a16="http://schemas.microsoft.com/office/drawing/2014/main" id="{87BB5A32-08AF-B46A-BC8D-99BC8652C507}"/>
                  </a:ext>
                </a:extLst>
              </p:cNvPr>
              <p:cNvSpPr/>
              <p:nvPr/>
            </p:nvSpPr>
            <p:spPr>
              <a:xfrm>
                <a:off x="2882166" y="1981525"/>
                <a:ext cx="451642" cy="45164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Oval 75">
                <a:extLst>
                  <a:ext uri="{FF2B5EF4-FFF2-40B4-BE49-F238E27FC236}">
                    <a16:creationId xmlns:a16="http://schemas.microsoft.com/office/drawing/2014/main" id="{288EA51F-1065-99C3-54D2-8FD682245D46}"/>
                  </a:ext>
                </a:extLst>
              </p:cNvPr>
              <p:cNvSpPr/>
              <p:nvPr/>
            </p:nvSpPr>
            <p:spPr>
              <a:xfrm>
                <a:off x="2896030" y="2702075"/>
                <a:ext cx="451642" cy="45164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Oval 76">
                <a:extLst>
                  <a:ext uri="{FF2B5EF4-FFF2-40B4-BE49-F238E27FC236}">
                    <a16:creationId xmlns:a16="http://schemas.microsoft.com/office/drawing/2014/main" id="{702DB085-6434-6A66-0234-C15762915B5D}"/>
                  </a:ext>
                </a:extLst>
              </p:cNvPr>
              <p:cNvSpPr/>
              <p:nvPr/>
            </p:nvSpPr>
            <p:spPr>
              <a:xfrm>
                <a:off x="2896332" y="3448509"/>
                <a:ext cx="451642" cy="45164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a:extLst>
                  <a:ext uri="{FF2B5EF4-FFF2-40B4-BE49-F238E27FC236}">
                    <a16:creationId xmlns:a16="http://schemas.microsoft.com/office/drawing/2014/main" id="{DBED08FA-D15F-F0E4-1C65-6EDF48D18D83}"/>
                  </a:ext>
                </a:extLst>
              </p:cNvPr>
              <p:cNvSpPr/>
              <p:nvPr/>
            </p:nvSpPr>
            <p:spPr>
              <a:xfrm>
                <a:off x="2886532" y="4169059"/>
                <a:ext cx="451642" cy="451642"/>
              </a:xfrm>
              <a:prstGeom prst="ellipse">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29649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B6CE58-4B62-458E-9C99-C7199A8ED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Chastening Out of Love</a:t>
            </a:r>
          </a:p>
        </p:txBody>
      </p:sp>
      <p:sp>
        <p:nvSpPr>
          <p:cNvPr id="12" name="TextBox 11"/>
          <p:cNvSpPr txBox="1"/>
          <p:nvPr/>
        </p:nvSpPr>
        <p:spPr>
          <a:xfrm>
            <a:off x="152602" y="6368303"/>
            <a:ext cx="2937868" cy="338554"/>
          </a:xfrm>
          <a:prstGeom prst="rect">
            <a:avLst/>
          </a:prstGeom>
          <a:noFill/>
        </p:spPr>
        <p:txBody>
          <a:bodyPr wrap="square" rtlCol="0">
            <a:spAutoFit/>
          </a:bodyPr>
          <a:lstStyle/>
          <a:p>
            <a:r>
              <a:rPr lang="en-US" sz="1600" dirty="0">
                <a:solidFill>
                  <a:schemeClr val="bg1"/>
                </a:solidFill>
              </a:rPr>
              <a:t>D&amp;C 95:1-3</a:t>
            </a:r>
          </a:p>
        </p:txBody>
      </p:sp>
      <p:sp>
        <p:nvSpPr>
          <p:cNvPr id="13" name="TextBox 12"/>
          <p:cNvSpPr txBox="1"/>
          <p:nvPr/>
        </p:nvSpPr>
        <p:spPr>
          <a:xfrm>
            <a:off x="1023489" y="1624721"/>
            <a:ext cx="4133962" cy="1938992"/>
          </a:xfrm>
          <a:prstGeom prst="rect">
            <a:avLst/>
          </a:prstGeom>
          <a:noFill/>
        </p:spPr>
        <p:txBody>
          <a:bodyPr wrap="square" rtlCol="0">
            <a:spAutoFit/>
          </a:bodyPr>
          <a:lstStyle/>
          <a:p>
            <a:r>
              <a:rPr lang="en-US" sz="2400" dirty="0">
                <a:solidFill>
                  <a:schemeClr val="bg1"/>
                </a:solidFill>
              </a:rPr>
              <a:t>If we love someone in the highest sense of the word, we are deeply concerned for that person’s eternal as well as temporal welfare. </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677349" y="5451096"/>
            <a:ext cx="5491498" cy="830997"/>
          </a:xfrm>
          <a:prstGeom prst="rect">
            <a:avLst/>
          </a:prstGeom>
          <a:noFill/>
        </p:spPr>
        <p:txBody>
          <a:bodyPr wrap="square" rtlCol="0">
            <a:spAutoFit/>
          </a:bodyPr>
          <a:lstStyle/>
          <a:p>
            <a:r>
              <a:rPr lang="en-US" sz="2400" dirty="0">
                <a:solidFill>
                  <a:schemeClr val="bg1"/>
                </a:solidFill>
              </a:rPr>
              <a:t>The Lord chastened the brethren for their delay in building the House of the Lord </a:t>
            </a:r>
          </a:p>
        </p:txBody>
      </p:sp>
      <p:sp>
        <p:nvSpPr>
          <p:cNvPr id="11" name="TextBox 10"/>
          <p:cNvSpPr txBox="1"/>
          <p:nvPr/>
        </p:nvSpPr>
        <p:spPr>
          <a:xfrm>
            <a:off x="4378027" y="867264"/>
            <a:ext cx="4133962" cy="461665"/>
          </a:xfrm>
          <a:prstGeom prst="rect">
            <a:avLst/>
          </a:prstGeom>
          <a:noFill/>
        </p:spPr>
        <p:txBody>
          <a:bodyPr wrap="square" rtlCol="0">
            <a:spAutoFit/>
          </a:bodyPr>
          <a:lstStyle/>
          <a:p>
            <a:r>
              <a:rPr lang="en-US" sz="2400" dirty="0">
                <a:solidFill>
                  <a:srgbClr val="FFFF00"/>
                </a:solidFill>
              </a:rPr>
              <a:t>A Discipline or Correction</a:t>
            </a:r>
          </a:p>
        </p:txBody>
      </p:sp>
      <p:pic>
        <p:nvPicPr>
          <p:cNvPr id="5" name="Picture 4">
            <a:extLst>
              <a:ext uri="{FF2B5EF4-FFF2-40B4-BE49-F238E27FC236}">
                <a16:creationId xmlns:a16="http://schemas.microsoft.com/office/drawing/2014/main" id="{C65E31E4-0E80-4F3D-BC68-212435B04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271" y="3880165"/>
            <a:ext cx="3209925" cy="2143125"/>
          </a:xfrm>
          <a:prstGeom prst="rect">
            <a:avLst/>
          </a:prstGeom>
        </p:spPr>
      </p:pic>
      <p:pic>
        <p:nvPicPr>
          <p:cNvPr id="8" name="Picture 7">
            <a:extLst>
              <a:ext uri="{FF2B5EF4-FFF2-40B4-BE49-F238E27FC236}">
                <a16:creationId xmlns:a16="http://schemas.microsoft.com/office/drawing/2014/main" id="{EBD54490-4993-4AB8-8141-46780EB18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567" y="1440263"/>
            <a:ext cx="4498848" cy="3419856"/>
          </a:xfrm>
          <a:prstGeom prst="rect">
            <a:avLst/>
          </a:prstGeom>
        </p:spPr>
      </p:pic>
    </p:spTree>
    <p:extLst>
      <p:ext uri="{BB962C8B-B14F-4D97-AF65-F5344CB8AC3E}">
        <p14:creationId xmlns:p14="http://schemas.microsoft.com/office/powerpoint/2010/main" val="1026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FBD8AD-A421-4015-B71E-6A65C54D6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Commencement </a:t>
            </a:r>
          </a:p>
        </p:txBody>
      </p:sp>
      <p:sp>
        <p:nvSpPr>
          <p:cNvPr id="12" name="TextBox 11"/>
          <p:cNvSpPr txBox="1"/>
          <p:nvPr/>
        </p:nvSpPr>
        <p:spPr>
          <a:xfrm>
            <a:off x="155575" y="6433163"/>
            <a:ext cx="2937868" cy="338554"/>
          </a:xfrm>
          <a:prstGeom prst="rect">
            <a:avLst/>
          </a:prstGeom>
          <a:noFill/>
        </p:spPr>
        <p:txBody>
          <a:bodyPr wrap="square" rtlCol="0">
            <a:spAutoFit/>
          </a:bodyPr>
          <a:lstStyle/>
          <a:p>
            <a:r>
              <a:rPr lang="en-US" sz="1600" dirty="0">
                <a:solidFill>
                  <a:schemeClr val="bg1"/>
                </a:solidFill>
              </a:rPr>
              <a:t>D&amp;C 95:1-3</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601167" y="1381549"/>
            <a:ext cx="3959225" cy="4708981"/>
          </a:xfrm>
          <a:prstGeom prst="rect">
            <a:avLst/>
          </a:prstGeom>
        </p:spPr>
        <p:txBody>
          <a:bodyPr wrap="square">
            <a:spAutoFit/>
          </a:bodyPr>
          <a:lstStyle/>
          <a:p>
            <a:r>
              <a:rPr lang="en-US" sz="2000" dirty="0">
                <a:solidFill>
                  <a:schemeClr val="bg1"/>
                </a:solidFill>
              </a:rPr>
              <a:t>“Four days after the Lord had rebuked the brethren for their neglect, without waiting for subscriptions, the brethren went to work on the Temple.</a:t>
            </a:r>
          </a:p>
          <a:p>
            <a:endParaRPr lang="en-US" sz="2000" dirty="0">
              <a:solidFill>
                <a:schemeClr val="bg1"/>
              </a:solidFill>
            </a:endParaRPr>
          </a:p>
          <a:p>
            <a:r>
              <a:rPr lang="en-US" sz="2000" dirty="0">
                <a:solidFill>
                  <a:schemeClr val="bg1"/>
                </a:solidFill>
              </a:rPr>
              <a:t>Elder George A. Smith, a recent convert, hauled the first load of stone for the Temple. </a:t>
            </a:r>
          </a:p>
          <a:p>
            <a:endParaRPr lang="en-US" sz="2000" dirty="0">
              <a:solidFill>
                <a:schemeClr val="bg1"/>
              </a:solidFill>
            </a:endParaRPr>
          </a:p>
          <a:p>
            <a:r>
              <a:rPr lang="en-US" sz="2000" dirty="0">
                <a:solidFill>
                  <a:schemeClr val="bg1"/>
                </a:solidFill>
              </a:rPr>
              <a:t>Hyrum Smith and Reynolds </a:t>
            </a:r>
            <a:r>
              <a:rPr lang="en-US" sz="2000" dirty="0" err="1">
                <a:solidFill>
                  <a:schemeClr val="bg1"/>
                </a:solidFill>
              </a:rPr>
              <a:t>Cahoon</a:t>
            </a:r>
            <a:r>
              <a:rPr lang="en-US" sz="2000" dirty="0">
                <a:solidFill>
                  <a:schemeClr val="bg1"/>
                </a:solidFill>
              </a:rPr>
              <a:t> commenced digging the trench for the walls, and they finished the same with their own hands.”</a:t>
            </a:r>
          </a:p>
          <a:p>
            <a:r>
              <a:rPr lang="en-US" sz="2000" dirty="0">
                <a:solidFill>
                  <a:schemeClr val="bg1"/>
                </a:solidFill>
              </a:rPr>
              <a:t> </a:t>
            </a:r>
            <a:r>
              <a:rPr lang="en-US" sz="1400" dirty="0">
                <a:solidFill>
                  <a:schemeClr val="bg1"/>
                </a:solidFill>
              </a:rPr>
              <a:t>President Joseph Fielding Smith </a:t>
            </a:r>
          </a:p>
        </p:txBody>
      </p:sp>
      <p:pic>
        <p:nvPicPr>
          <p:cNvPr id="5" name="Picture 4">
            <a:extLst>
              <a:ext uri="{FF2B5EF4-FFF2-40B4-BE49-F238E27FC236}">
                <a16:creationId xmlns:a16="http://schemas.microsoft.com/office/drawing/2014/main" id="{4C374814-5E16-48EF-8456-E9A7C4547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2276798"/>
            <a:ext cx="3892097" cy="2433378"/>
          </a:xfrm>
          <a:prstGeom prst="rect">
            <a:avLst/>
          </a:prstGeom>
        </p:spPr>
      </p:pic>
      <p:grpSp>
        <p:nvGrpSpPr>
          <p:cNvPr id="25" name="Group 24">
            <a:extLst>
              <a:ext uri="{FF2B5EF4-FFF2-40B4-BE49-F238E27FC236}">
                <a16:creationId xmlns:a16="http://schemas.microsoft.com/office/drawing/2014/main" id="{A2DB0405-C9AC-E3CE-8AF8-909B5BE4D900}"/>
              </a:ext>
            </a:extLst>
          </p:cNvPr>
          <p:cNvGrpSpPr/>
          <p:nvPr/>
        </p:nvGrpSpPr>
        <p:grpSpPr>
          <a:xfrm>
            <a:off x="8802522" y="1149168"/>
            <a:ext cx="2792727" cy="4829091"/>
            <a:chOff x="8802522" y="1149168"/>
            <a:chExt cx="2792727" cy="4829091"/>
          </a:xfrm>
        </p:grpSpPr>
        <p:grpSp>
          <p:nvGrpSpPr>
            <p:cNvPr id="4" name="Group 3">
              <a:extLst>
                <a:ext uri="{FF2B5EF4-FFF2-40B4-BE49-F238E27FC236}">
                  <a16:creationId xmlns:a16="http://schemas.microsoft.com/office/drawing/2014/main" id="{E9BA7DB0-21EE-C7B8-FD1B-BB1299B8F462}"/>
                </a:ext>
              </a:extLst>
            </p:cNvPr>
            <p:cNvGrpSpPr/>
            <p:nvPr/>
          </p:nvGrpSpPr>
          <p:grpSpPr>
            <a:xfrm>
              <a:off x="8802522" y="1149168"/>
              <a:ext cx="2792727" cy="4829091"/>
              <a:chOff x="405882" y="107302"/>
              <a:chExt cx="3657600" cy="6324600"/>
            </a:xfrm>
          </p:grpSpPr>
          <p:sp>
            <p:nvSpPr>
              <p:cNvPr id="7" name="Freeform: Shape 6">
                <a:extLst>
                  <a:ext uri="{FF2B5EF4-FFF2-40B4-BE49-F238E27FC236}">
                    <a16:creationId xmlns:a16="http://schemas.microsoft.com/office/drawing/2014/main" id="{FBE67EB2-F5E7-30C9-42CF-30D15C093D66}"/>
                  </a:ext>
                </a:extLst>
              </p:cNvPr>
              <p:cNvSpPr/>
              <p:nvPr/>
            </p:nvSpPr>
            <p:spPr>
              <a:xfrm flipH="1">
                <a:off x="2286933" y="1832193"/>
                <a:ext cx="1776549" cy="4312227"/>
              </a:xfrm>
              <a:custGeom>
                <a:avLst/>
                <a:gdLst>
                  <a:gd name="connsiteX0" fmla="*/ 1566010 w 1776549"/>
                  <a:gd name="connsiteY0" fmla="*/ 0 h 4312227"/>
                  <a:gd name="connsiteX1" fmla="*/ 1566010 w 1776549"/>
                  <a:gd name="connsiteY1" fmla="*/ 159916 h 4312227"/>
                  <a:gd name="connsiteX2" fmla="*/ 1023132 w 1776549"/>
                  <a:gd name="connsiteY2" fmla="*/ 159916 h 4312227"/>
                  <a:gd name="connsiteX3" fmla="*/ 0 w 1776549"/>
                  <a:gd name="connsiteY3" fmla="*/ 1183048 h 4312227"/>
                  <a:gd name="connsiteX4" fmla="*/ 0 w 1776549"/>
                  <a:gd name="connsiteY4" fmla="*/ 1998349 h 4312227"/>
                  <a:gd name="connsiteX5" fmla="*/ 0 w 1776549"/>
                  <a:gd name="connsiteY5" fmla="*/ 2313878 h 4312227"/>
                  <a:gd name="connsiteX6" fmla="*/ 0 w 1776549"/>
                  <a:gd name="connsiteY6" fmla="*/ 3129179 h 4312227"/>
                  <a:gd name="connsiteX7" fmla="*/ 1023132 w 1776549"/>
                  <a:gd name="connsiteY7" fmla="*/ 4152311 h 4312227"/>
                  <a:gd name="connsiteX8" fmla="*/ 1566010 w 1776549"/>
                  <a:gd name="connsiteY8" fmla="*/ 4152311 h 4312227"/>
                  <a:gd name="connsiteX9" fmla="*/ 1566010 w 1776549"/>
                  <a:gd name="connsiteY9" fmla="*/ 4312227 h 4312227"/>
                  <a:gd name="connsiteX10" fmla="*/ 1776549 w 1776549"/>
                  <a:gd name="connsiteY10" fmla="*/ 4065482 h 4312227"/>
                  <a:gd name="connsiteX11" fmla="*/ 1566010 w 1776549"/>
                  <a:gd name="connsiteY11" fmla="*/ 3818737 h 4312227"/>
                  <a:gd name="connsiteX12" fmla="*/ 1566010 w 1776549"/>
                  <a:gd name="connsiteY12" fmla="*/ 3978653 h 4312227"/>
                  <a:gd name="connsiteX13" fmla="*/ 1023132 w 1776549"/>
                  <a:gd name="connsiteY13" fmla="*/ 3978653 h 4312227"/>
                  <a:gd name="connsiteX14" fmla="*/ 173657 w 1776549"/>
                  <a:gd name="connsiteY14" fmla="*/ 3129178 h 4312227"/>
                  <a:gd name="connsiteX15" fmla="*/ 173658 w 1776549"/>
                  <a:gd name="connsiteY15" fmla="*/ 2313878 h 4312227"/>
                  <a:gd name="connsiteX16" fmla="*/ 173658 w 1776549"/>
                  <a:gd name="connsiteY16" fmla="*/ 2313878 h 4312227"/>
                  <a:gd name="connsiteX17" fmla="*/ 173658 w 1776549"/>
                  <a:gd name="connsiteY17" fmla="*/ 2156114 h 4312227"/>
                  <a:gd name="connsiteX18" fmla="*/ 173658 w 1776549"/>
                  <a:gd name="connsiteY18" fmla="*/ 1998349 h 4312227"/>
                  <a:gd name="connsiteX19" fmla="*/ 173658 w 1776549"/>
                  <a:gd name="connsiteY19" fmla="*/ 1998349 h 4312227"/>
                  <a:gd name="connsiteX20" fmla="*/ 173657 w 1776549"/>
                  <a:gd name="connsiteY20" fmla="*/ 1183049 h 4312227"/>
                  <a:gd name="connsiteX21" fmla="*/ 1023132 w 1776549"/>
                  <a:gd name="connsiteY21" fmla="*/ 333574 h 4312227"/>
                  <a:gd name="connsiteX22" fmla="*/ 1566010 w 1776549"/>
                  <a:gd name="connsiteY22" fmla="*/ 333574 h 4312227"/>
                  <a:gd name="connsiteX23" fmla="*/ 1566010 w 1776549"/>
                  <a:gd name="connsiteY23" fmla="*/ 493490 h 4312227"/>
                  <a:gd name="connsiteX24" fmla="*/ 1776549 w 1776549"/>
                  <a:gd name="connsiteY24" fmla="*/ 246745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566010" y="159916"/>
                    </a:lnTo>
                    <a:lnTo>
                      <a:pt x="1023132" y="159916"/>
                    </a:lnTo>
                    <a:cubicBezTo>
                      <a:pt x="458072" y="159916"/>
                      <a:pt x="0" y="617988"/>
                      <a:pt x="0" y="1183048"/>
                    </a:cubicBezTo>
                    <a:lnTo>
                      <a:pt x="0" y="1998349"/>
                    </a:lnTo>
                    <a:lnTo>
                      <a:pt x="0" y="2313878"/>
                    </a:lnTo>
                    <a:lnTo>
                      <a:pt x="0" y="3129179"/>
                    </a:lnTo>
                    <a:cubicBezTo>
                      <a:pt x="0" y="3694239"/>
                      <a:pt x="458072" y="4152311"/>
                      <a:pt x="1023132" y="4152311"/>
                    </a:cubicBezTo>
                    <a:lnTo>
                      <a:pt x="1566010" y="4152311"/>
                    </a:lnTo>
                    <a:lnTo>
                      <a:pt x="1566010" y="4312227"/>
                    </a:lnTo>
                    <a:lnTo>
                      <a:pt x="1776549" y="4065482"/>
                    </a:lnTo>
                    <a:lnTo>
                      <a:pt x="1566010" y="3818737"/>
                    </a:lnTo>
                    <a:lnTo>
                      <a:pt x="1566010" y="3978653"/>
                    </a:lnTo>
                    <a:lnTo>
                      <a:pt x="1023132" y="3978653"/>
                    </a:lnTo>
                    <a:cubicBezTo>
                      <a:pt x="553980" y="3978653"/>
                      <a:pt x="173657" y="3598330"/>
                      <a:pt x="173657" y="3129178"/>
                    </a:cubicBezTo>
                    <a:lnTo>
                      <a:pt x="173658" y="2313878"/>
                    </a:lnTo>
                    <a:lnTo>
                      <a:pt x="173658" y="2313878"/>
                    </a:lnTo>
                    <a:lnTo>
                      <a:pt x="173658" y="2156114"/>
                    </a:lnTo>
                    <a:lnTo>
                      <a:pt x="173658" y="1998349"/>
                    </a:lnTo>
                    <a:lnTo>
                      <a:pt x="173658" y="1998349"/>
                    </a:lnTo>
                    <a:lnTo>
                      <a:pt x="173657" y="1183049"/>
                    </a:lnTo>
                    <a:cubicBezTo>
                      <a:pt x="173657" y="713897"/>
                      <a:pt x="553980" y="333574"/>
                      <a:pt x="1023132" y="333574"/>
                    </a:cubicBezTo>
                    <a:lnTo>
                      <a:pt x="1566010" y="333574"/>
                    </a:lnTo>
                    <a:lnTo>
                      <a:pt x="1566010" y="493490"/>
                    </a:lnTo>
                    <a:lnTo>
                      <a:pt x="1776549" y="246745"/>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Shape 7">
                <a:extLst>
                  <a:ext uri="{FF2B5EF4-FFF2-40B4-BE49-F238E27FC236}">
                    <a16:creationId xmlns:a16="http://schemas.microsoft.com/office/drawing/2014/main" id="{EC8BBD08-8DB8-DF52-26EA-C12C9EE0DEDE}"/>
                  </a:ext>
                </a:extLst>
              </p:cNvPr>
              <p:cNvSpPr/>
              <p:nvPr/>
            </p:nvSpPr>
            <p:spPr>
              <a:xfrm>
                <a:off x="405882" y="1832193"/>
                <a:ext cx="1776549" cy="4312227"/>
              </a:xfrm>
              <a:custGeom>
                <a:avLst/>
                <a:gdLst>
                  <a:gd name="connsiteX0" fmla="*/ 1566010 w 1776549"/>
                  <a:gd name="connsiteY0" fmla="*/ 0 h 4312227"/>
                  <a:gd name="connsiteX1" fmla="*/ 1776549 w 1776549"/>
                  <a:gd name="connsiteY1" fmla="*/ 246745 h 4312227"/>
                  <a:gd name="connsiteX2" fmla="*/ 1566010 w 1776549"/>
                  <a:gd name="connsiteY2" fmla="*/ 493490 h 4312227"/>
                  <a:gd name="connsiteX3" fmla="*/ 1566010 w 1776549"/>
                  <a:gd name="connsiteY3" fmla="*/ 333574 h 4312227"/>
                  <a:gd name="connsiteX4" fmla="*/ 1023132 w 1776549"/>
                  <a:gd name="connsiteY4" fmla="*/ 333574 h 4312227"/>
                  <a:gd name="connsiteX5" fmla="*/ 173657 w 1776549"/>
                  <a:gd name="connsiteY5" fmla="*/ 1183049 h 4312227"/>
                  <a:gd name="connsiteX6" fmla="*/ 173658 w 1776549"/>
                  <a:gd name="connsiteY6" fmla="*/ 1820718 h 4312227"/>
                  <a:gd name="connsiteX7" fmla="*/ 173658 w 1776549"/>
                  <a:gd name="connsiteY7" fmla="*/ 1820718 h 4312227"/>
                  <a:gd name="connsiteX8" fmla="*/ 173658 w 1776549"/>
                  <a:gd name="connsiteY8" fmla="*/ 1989127 h 4312227"/>
                  <a:gd name="connsiteX9" fmla="*/ 173658 w 1776549"/>
                  <a:gd name="connsiteY9" fmla="*/ 2108200 h 4312227"/>
                  <a:gd name="connsiteX10" fmla="*/ 173658 w 1776549"/>
                  <a:gd name="connsiteY10" fmla="*/ 2108200 h 4312227"/>
                  <a:gd name="connsiteX11" fmla="*/ 173657 w 1776549"/>
                  <a:gd name="connsiteY11" fmla="*/ 3129178 h 4312227"/>
                  <a:gd name="connsiteX12" fmla="*/ 1023132 w 1776549"/>
                  <a:gd name="connsiteY12" fmla="*/ 3978653 h 4312227"/>
                  <a:gd name="connsiteX13" fmla="*/ 1566010 w 1776549"/>
                  <a:gd name="connsiteY13" fmla="*/ 3978653 h 4312227"/>
                  <a:gd name="connsiteX14" fmla="*/ 1566010 w 1776549"/>
                  <a:gd name="connsiteY14" fmla="*/ 3818737 h 4312227"/>
                  <a:gd name="connsiteX15" fmla="*/ 1776549 w 1776549"/>
                  <a:gd name="connsiteY15" fmla="*/ 4065482 h 4312227"/>
                  <a:gd name="connsiteX16" fmla="*/ 1566010 w 1776549"/>
                  <a:gd name="connsiteY16" fmla="*/ 4312227 h 4312227"/>
                  <a:gd name="connsiteX17" fmla="*/ 1566010 w 1776549"/>
                  <a:gd name="connsiteY17" fmla="*/ 4152311 h 4312227"/>
                  <a:gd name="connsiteX18" fmla="*/ 1023132 w 1776549"/>
                  <a:gd name="connsiteY18" fmla="*/ 4152311 h 4312227"/>
                  <a:gd name="connsiteX19" fmla="*/ 0 w 1776549"/>
                  <a:gd name="connsiteY19" fmla="*/ 3129179 h 4312227"/>
                  <a:gd name="connsiteX20" fmla="*/ 0 w 1776549"/>
                  <a:gd name="connsiteY20" fmla="*/ 2108200 h 4312227"/>
                  <a:gd name="connsiteX21" fmla="*/ 0 w 1776549"/>
                  <a:gd name="connsiteY21" fmla="*/ 1820718 h 4312227"/>
                  <a:gd name="connsiteX22" fmla="*/ 0 w 1776549"/>
                  <a:gd name="connsiteY22" fmla="*/ 1183048 h 4312227"/>
                  <a:gd name="connsiteX23" fmla="*/ 1023132 w 1776549"/>
                  <a:gd name="connsiteY23" fmla="*/ 159916 h 4312227"/>
                  <a:gd name="connsiteX24" fmla="*/ 1566010 w 1776549"/>
                  <a:gd name="connsiteY24" fmla="*/ 159916 h 431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76549" h="4312227">
                    <a:moveTo>
                      <a:pt x="1566010" y="0"/>
                    </a:moveTo>
                    <a:lnTo>
                      <a:pt x="1776549" y="246745"/>
                    </a:lnTo>
                    <a:lnTo>
                      <a:pt x="1566010" y="493490"/>
                    </a:lnTo>
                    <a:lnTo>
                      <a:pt x="1566010" y="333574"/>
                    </a:lnTo>
                    <a:lnTo>
                      <a:pt x="1023132" y="333574"/>
                    </a:lnTo>
                    <a:cubicBezTo>
                      <a:pt x="553980" y="333574"/>
                      <a:pt x="173657" y="713897"/>
                      <a:pt x="173657" y="1183049"/>
                    </a:cubicBezTo>
                    <a:lnTo>
                      <a:pt x="173658" y="1820718"/>
                    </a:lnTo>
                    <a:lnTo>
                      <a:pt x="173658" y="1820718"/>
                    </a:lnTo>
                    <a:lnTo>
                      <a:pt x="173658" y="1989127"/>
                    </a:lnTo>
                    <a:lnTo>
                      <a:pt x="173658" y="2108200"/>
                    </a:lnTo>
                    <a:lnTo>
                      <a:pt x="173658" y="2108200"/>
                    </a:lnTo>
                    <a:lnTo>
                      <a:pt x="173657" y="3129178"/>
                    </a:lnTo>
                    <a:cubicBezTo>
                      <a:pt x="173657" y="3598330"/>
                      <a:pt x="553980" y="3978653"/>
                      <a:pt x="1023132" y="3978653"/>
                    </a:cubicBezTo>
                    <a:lnTo>
                      <a:pt x="1566010" y="3978653"/>
                    </a:lnTo>
                    <a:lnTo>
                      <a:pt x="1566010" y="3818737"/>
                    </a:lnTo>
                    <a:lnTo>
                      <a:pt x="1776549" y="4065482"/>
                    </a:lnTo>
                    <a:lnTo>
                      <a:pt x="1566010" y="4312227"/>
                    </a:lnTo>
                    <a:lnTo>
                      <a:pt x="1566010" y="4152311"/>
                    </a:lnTo>
                    <a:lnTo>
                      <a:pt x="1023132" y="4152311"/>
                    </a:lnTo>
                    <a:cubicBezTo>
                      <a:pt x="458072" y="4152311"/>
                      <a:pt x="0" y="3694239"/>
                      <a:pt x="0" y="3129179"/>
                    </a:cubicBezTo>
                    <a:lnTo>
                      <a:pt x="0" y="2108200"/>
                    </a:lnTo>
                    <a:lnTo>
                      <a:pt x="0" y="1820718"/>
                    </a:lnTo>
                    <a:lnTo>
                      <a:pt x="0" y="1183048"/>
                    </a:lnTo>
                    <a:cubicBezTo>
                      <a:pt x="0" y="617988"/>
                      <a:pt x="458072" y="159916"/>
                      <a:pt x="1023132" y="159916"/>
                    </a:cubicBezTo>
                    <a:lnTo>
                      <a:pt x="1566010" y="159916"/>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Oval 2">
                <a:extLst>
                  <a:ext uri="{FF2B5EF4-FFF2-40B4-BE49-F238E27FC236}">
                    <a16:creationId xmlns:a16="http://schemas.microsoft.com/office/drawing/2014/main" id="{CD238F36-01D1-099E-9C85-FEC957F3AC11}"/>
                  </a:ext>
                </a:extLst>
              </p:cNvPr>
              <p:cNvSpPr/>
              <p:nvPr/>
            </p:nvSpPr>
            <p:spPr>
              <a:xfrm>
                <a:off x="928396" y="2215502"/>
                <a:ext cx="2717074" cy="32581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3">
                <a:extLst>
                  <a:ext uri="{FF2B5EF4-FFF2-40B4-BE49-F238E27FC236}">
                    <a16:creationId xmlns:a16="http://schemas.microsoft.com/office/drawing/2014/main" id="{99344983-2A47-7E01-BDE1-7F8AC152A7F6}"/>
                  </a:ext>
                </a:extLst>
              </p:cNvPr>
              <p:cNvSpPr/>
              <p:nvPr/>
            </p:nvSpPr>
            <p:spPr>
              <a:xfrm rot="10800000">
                <a:off x="1346408" y="2311329"/>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4">
                <a:extLst>
                  <a:ext uri="{FF2B5EF4-FFF2-40B4-BE49-F238E27FC236}">
                    <a16:creationId xmlns:a16="http://schemas.microsoft.com/office/drawing/2014/main" id="{121B2042-97E9-5AB3-EFA6-3724DA59E70D}"/>
                  </a:ext>
                </a:extLst>
              </p:cNvPr>
              <p:cNvSpPr/>
              <p:nvPr/>
            </p:nvSpPr>
            <p:spPr>
              <a:xfrm rot="10800000">
                <a:off x="1364849" y="1403788"/>
                <a:ext cx="1881051"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FE95611C-E5F7-A136-1CD5-C6E2C981A246}"/>
                  </a:ext>
                </a:extLst>
              </p:cNvPr>
              <p:cNvSpPr/>
              <p:nvPr/>
            </p:nvSpPr>
            <p:spPr>
              <a:xfrm>
                <a:off x="1764419" y="1691270"/>
                <a:ext cx="1020440" cy="157833"/>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
                <a:extLst>
                  <a:ext uri="{FF2B5EF4-FFF2-40B4-BE49-F238E27FC236}">
                    <a16:creationId xmlns:a16="http://schemas.microsoft.com/office/drawing/2014/main" id="{570039FE-8879-9D8D-5AF3-B5F3F34A8811}"/>
                  </a:ext>
                </a:extLst>
              </p:cNvPr>
              <p:cNvSpPr/>
              <p:nvPr/>
            </p:nvSpPr>
            <p:spPr>
              <a:xfrm>
                <a:off x="1659916" y="1832193"/>
                <a:ext cx="1254034" cy="47913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6">
                <a:extLst>
                  <a:ext uri="{FF2B5EF4-FFF2-40B4-BE49-F238E27FC236}">
                    <a16:creationId xmlns:a16="http://schemas.microsoft.com/office/drawing/2014/main" id="{9A30C7F6-A39B-ED21-39E8-E091FD8C89BD}"/>
                  </a:ext>
                </a:extLst>
              </p:cNvPr>
              <p:cNvSpPr/>
              <p:nvPr/>
            </p:nvSpPr>
            <p:spPr>
              <a:xfrm>
                <a:off x="1659916" y="107302"/>
                <a:ext cx="1254034" cy="1149927"/>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ounded Rectangle 7">
                <a:extLst>
                  <a:ext uri="{FF2B5EF4-FFF2-40B4-BE49-F238E27FC236}">
                    <a16:creationId xmlns:a16="http://schemas.microsoft.com/office/drawing/2014/main" id="{491B8BC4-EB62-ADAE-F3B8-3861AA103AC7}"/>
                  </a:ext>
                </a:extLst>
              </p:cNvPr>
              <p:cNvSpPr/>
              <p:nvPr/>
            </p:nvSpPr>
            <p:spPr>
              <a:xfrm rot="16200000">
                <a:off x="2095279" y="1152726"/>
                <a:ext cx="383309" cy="2090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9">
                <a:extLst>
                  <a:ext uri="{FF2B5EF4-FFF2-40B4-BE49-F238E27FC236}">
                    <a16:creationId xmlns:a16="http://schemas.microsoft.com/office/drawing/2014/main" id="{E916BF9F-5447-05B6-0322-0CCB1D5A72A6}"/>
                  </a:ext>
                </a:extLst>
              </p:cNvPr>
              <p:cNvSpPr/>
              <p:nvPr/>
            </p:nvSpPr>
            <p:spPr>
              <a:xfrm>
                <a:off x="1137402" y="5090320"/>
                <a:ext cx="2299063" cy="95827"/>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0">
                <a:extLst>
                  <a:ext uri="{FF2B5EF4-FFF2-40B4-BE49-F238E27FC236}">
                    <a16:creationId xmlns:a16="http://schemas.microsoft.com/office/drawing/2014/main" id="{109C2BB8-6C6B-2581-31FF-4F07CA16C140}"/>
                  </a:ext>
                </a:extLst>
              </p:cNvPr>
              <p:cNvSpPr/>
              <p:nvPr/>
            </p:nvSpPr>
            <p:spPr>
              <a:xfrm>
                <a:off x="780863" y="5856938"/>
                <a:ext cx="3073613" cy="574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a:extLst>
                  <a:ext uri="{FF2B5EF4-FFF2-40B4-BE49-F238E27FC236}">
                    <a16:creationId xmlns:a16="http://schemas.microsoft.com/office/drawing/2014/main" id="{3249CF2A-9712-EB23-E840-62A8F8972C12}"/>
                  </a:ext>
                </a:extLst>
              </p:cNvPr>
              <p:cNvSpPr/>
              <p:nvPr/>
            </p:nvSpPr>
            <p:spPr>
              <a:xfrm>
                <a:off x="1555413" y="5186147"/>
                <a:ext cx="1463040" cy="191655"/>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2">
                <a:extLst>
                  <a:ext uri="{FF2B5EF4-FFF2-40B4-BE49-F238E27FC236}">
                    <a16:creationId xmlns:a16="http://schemas.microsoft.com/office/drawing/2014/main" id="{DB99EBC8-4414-18F0-2091-695EAFD3EB90}"/>
                  </a:ext>
                </a:extLst>
              </p:cNvPr>
              <p:cNvSpPr/>
              <p:nvPr/>
            </p:nvSpPr>
            <p:spPr>
              <a:xfrm>
                <a:off x="1450911" y="5377802"/>
                <a:ext cx="1672046" cy="191655"/>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13">
                <a:extLst>
                  <a:ext uri="{FF2B5EF4-FFF2-40B4-BE49-F238E27FC236}">
                    <a16:creationId xmlns:a16="http://schemas.microsoft.com/office/drawing/2014/main" id="{25F51AB5-8DFF-94F3-590F-120A22347F25}"/>
                  </a:ext>
                </a:extLst>
              </p:cNvPr>
              <p:cNvSpPr/>
              <p:nvPr/>
            </p:nvSpPr>
            <p:spPr>
              <a:xfrm rot="10800000">
                <a:off x="823893" y="5569457"/>
                <a:ext cx="2926080" cy="287482"/>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A08FDB68-A078-1F88-2B26-1A89DD902CDA}"/>
                </a:ext>
              </a:extLst>
            </p:cNvPr>
            <p:cNvSpPr txBox="1"/>
            <p:nvPr/>
          </p:nvSpPr>
          <p:spPr>
            <a:xfrm>
              <a:off x="9201483" y="3146965"/>
              <a:ext cx="2074598" cy="1815882"/>
            </a:xfrm>
            <a:prstGeom prst="rect">
              <a:avLst/>
            </a:prstGeom>
            <a:noFill/>
          </p:spPr>
          <p:txBody>
            <a:bodyPr wrap="square">
              <a:spAutoFit/>
            </a:bodyPr>
            <a:lstStyle/>
            <a:p>
              <a:pPr algn="ctr"/>
              <a:r>
                <a:rPr lang="en-US" sz="1600" b="1" i="0" dirty="0">
                  <a:effectLst/>
                </a:rPr>
                <a:t>Jesus Christ commands His people to build temples to fulfill Heavenly Father’s promise to endow them with power</a:t>
              </a:r>
              <a:endParaRPr lang="en-US" sz="1600" dirty="0"/>
            </a:p>
          </p:txBody>
        </p:sp>
      </p:grpSp>
      <p:pic>
        <p:nvPicPr>
          <p:cNvPr id="27" name="Picture 26" descr="An old person in a suit and tie&#10;&#10;Description automatically generated">
            <a:extLst>
              <a:ext uri="{FF2B5EF4-FFF2-40B4-BE49-F238E27FC236}">
                <a16:creationId xmlns:a16="http://schemas.microsoft.com/office/drawing/2014/main" id="{CD1D2E09-C3A8-BE75-C828-883FEEBAC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08" y="180918"/>
            <a:ext cx="1108301" cy="1435051"/>
          </a:xfrm>
          <a:prstGeom prst="rect">
            <a:avLst/>
          </a:prstGeom>
        </p:spPr>
      </p:pic>
    </p:spTree>
    <p:extLst>
      <p:ext uri="{BB962C8B-B14F-4D97-AF65-F5344CB8AC3E}">
        <p14:creationId xmlns:p14="http://schemas.microsoft.com/office/powerpoint/2010/main" val="36586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838737-4906-4ACE-AE30-4AAD2EE33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haroni" panose="02010803020104030203" pitchFamily="2" charset="-79"/>
                <a:cs typeface="Aharoni" panose="02010803020104030203" pitchFamily="2" charset="-79"/>
              </a:rPr>
              <a:t>The Vineyard</a:t>
            </a:r>
          </a:p>
        </p:txBody>
      </p:sp>
      <p:sp>
        <p:nvSpPr>
          <p:cNvPr id="12" name="TextBox 11"/>
          <p:cNvSpPr txBox="1"/>
          <p:nvPr/>
        </p:nvSpPr>
        <p:spPr>
          <a:xfrm>
            <a:off x="152602" y="6454082"/>
            <a:ext cx="2937868" cy="338554"/>
          </a:xfrm>
          <a:prstGeom prst="rect">
            <a:avLst/>
          </a:prstGeom>
          <a:noFill/>
        </p:spPr>
        <p:txBody>
          <a:bodyPr wrap="square" rtlCol="0">
            <a:spAutoFit/>
          </a:bodyPr>
          <a:lstStyle/>
          <a:p>
            <a:r>
              <a:rPr lang="en-US" sz="1600" dirty="0">
                <a:solidFill>
                  <a:schemeClr val="bg1"/>
                </a:solidFill>
              </a:rPr>
              <a:t>D&amp;C 95:4 </a:t>
            </a:r>
            <a:r>
              <a:rPr lang="en-US" sz="1200" dirty="0">
                <a:solidFill>
                  <a:schemeClr val="bg1"/>
                </a:solidFill>
              </a:rPr>
              <a:t>Ludlow</a:t>
            </a:r>
          </a:p>
        </p:txBody>
      </p:sp>
      <p:sp>
        <p:nvSpPr>
          <p:cNvPr id="2" name="AutoShape 2" descr="data:image/jpeg;base64,/9j/4AAQSkZJRgABAQAAAQABAAD/2wCEAAkGBhQSEBQUERQWFRQVFRUVFxcYFRgVFBYVFRUVFBkYFBcYHiYeGBojGRUVHy8gIycpLC0sFx8xNTAqNSYtLCoBCQoKBQUFDQUFDSkYEhgpKSkpKSkpKSkpKSkpKSkpKSkpKSkpKSkpKSkpKSkpKSkpKSkpKSkpKSkpKSkpKSkpKf/AABEIAPkAygMBIgACEQEDEQH/xAAcAAAABwEBAAAAAAAAAAAAAAAAAQIDBAUGBwj/xABBEAABAgUCAwYEAwYFAgcAAAABAhEAAxIhMQRBBSJRBhMyYXGBQpGh8AdSsRQjYsHR4TNygpLxQ7IVFiRTg6Kz/8QAFAEBAAAAAAAAAAAAAAAAAAAAAP/EABQRAQAAAAAAAAAAAAAAAAAAAAD/2gAMAwEAAhEDEQA/AOwwRg4ImAKCJg4QqAOqEqMEYImAImEEwZhqYtoAEwRMUmp7WyEqCQoqJLClme25IAF/EbeeYhr7WJYrFKUCzqevLP3Y5tx6PjeA0zwHjKHjkwMvvElOSE8zOS2CSoMPhHT1iT/5rDjkIsC13IKqXS4Ytkh3AD4LwGiBgPFZoOMpmdE7jmDEeRiwqgHBDiRDKTDyIBwQtMIELTALhQhIEKEAcCBAgBBiCgCAMwUCBACCMHBGAKEqg3hKjAIMJJhRhBgEKVHPe33atj3Es8oTVMIVSclkuBYEA+uN41/aXWqlaSfMR4ky1EevW17Z9o4TPmrWvUgl3UTu6pZshNTNalKjYgvYGwIWalFJSEqrK0lUxQDEKLVkdFBSkpDuPE/iMSdZpj3hQ7BOM38ASUk4apandwTGZ05UiagnAJBUfCyRQl2cEFFjYkOSbl41nD9QmcACQlQD8xJeoklyc3N3J8iQGITxUmWgzH5kS0zUg2CzRNcH4VAJmX9BEedxApmIUyaapcxJJ5AoAyyDks5AP8J6iH5+mKmCnCgAlwQpxVVzdVBRsb2+ZZ0fZya4AQwLEEgEXLsAdgwLWHMWyYCSnifdyiSLKP7sFVnWZbp2FlKSCxvFjwvtgqUUoWlSpZNKVZvblc9OXG8we1LN4YtKko3TdiWf4QSTfCiGe5TgvFfNlncMQE01YDFK2S2FGYlyeiSD8Lh2DQ8RlzR+7UFYcAhw4CgCNrEGJ6I4vwvXTJGoCkA8tBp2pUEy0BZy3KF3wBvU57Bw7Wpmy0rQ4B2LOPIs4+UBOhQhIhaYBQhUEIEAqBBCDeAECCJgCAOBAgNACCMHBEwCWhBhbwhUAkiG1Q5DaoDA/idx5UuWZSSQkoBmUmlSgpRSJYV0ICiWYkBnDuMvwzsMtaQtKwldJLFIZRJwABa5F2NiQXBIiV2vlmZqS9ydRLO1mmFCQAXsyA1viO2NnoEMkJ6AsPMFrdGCt3PneAy2j7FzCaltV0BccrpdVThRzc73DWjT8J7NIljmSkklzYEYAu4vnpFpLU2Az/qA+Pb1h1DbY+94BCOGSwXCEg78oB/SHTJAwLdPv0ELBhRMBQdoOCicht0l07BxseoLM27xjF6QpUr92ELcOozKmBHLSh2D25XADPtHSNRfbF/v5RjuP8MmAqUlR8JYH6VhiSBchvcmAp0yqUDcqqItdSmJBuAHqA8vnGo7EcWKZh0690kpOAVJJcYYOm7bN5xlZE6m6llS1dXuQQAwDblAawxvSzvDtb/6qQsJuTShVqRLDFRzg0pbOCzi8B19MOAQ2iHYAxBtBQqAKDgQIAiIAECDgAIVCYN4AoIiCgGASYbMLhCoBLwlcKiNrT+7V/lP6QHPfxD0qZep001PxzAF2BcPUD/pUEn0PSL3TE2AOM22YC3uQb7bRlu0WpmTdZIlLAUhKlrqUBysHKk3uBsRmzbRcyePSEkBby7fGGBNt7sd/e5N4DQSlWt/V7u3lbr84dSu+fuw/r84gStSMguOo9bG5tciIHFO0SNMlyFKvhP+o7+jbwGkBvAXNaOa6n8SJ0xXdypVHPTUD3irWISgC59In6DijBP7QmdWphUtCmKrsl7pQrPKW9IDarWP5jya/wB+kZrtDrOUodi/Wx5KrBsufpnY2WhWkjlIOLvkbWGMmIHaLhveSwpDhSXLH4g/Q73226WIDDypfeHxJoJUCACFKYsQQWFr3A3bEShxGtUuYOZQWhLhNi5TU3sLB91ZpKhR8Q1KkKYrLYIDU3V4bNUWDbkP1vFh2ckhRQhiFuUlIKXlgl1qUAKkq2a1kfIO56SYVISo2qSlTdKkgt9YkiGkph1IgDhUJhUAIDQIEAIDQREHAHAaCgQCTBGFGEkwBGGzCyYQYBMIUIWYSYDnHaLsqqVqhqEF5fQkChRIAwHIxcnCbvZsxrZMxRM9cuXNrUEFEwLNKUkKHdpBAD3Yqd/4SQI6z2gLSFPhw/obRkUaUVJUKg4dkrpLt8QFns3q27QFb2b4fNlz5aaVS0TJRWuW5KJZBAAluxQcOjYEbvE7trw5S1IQlgAwJbDu7N5BvlFj2a04E2aaQmmlOXNwCXt5D5fOx1AClqtuDfZrP/X0EBlOD9lCqUuWulCSkpBSolZcEAzCktTd6EsDu9mHDfw7ElKhWFHDBy4JqZZLAixAcEh3d2bZyJYBBFn+USx6+8BS8J4OZKAl3Y2NgTs5b7LbRI1b0lmBGHcgnO2B8xZosFTAB946+kVnEp6SlQJCUsXzZwXxsHxi5gMEnRH9qVNmLKqEqXZueZSSPDZhcJG1yxLmInDdPIUJfdJWJ6FiY9IBUO8SJqLF3pWbbh+kXvCZyB386ZNJEsMSogkG4SABy3K3JcbE2h/snw4TJsiYa11cqVqLqISpC1KKlALUCUMD0Sq9kuHTNNVSmsuqlNRw6mFRba7xIEJQIWIAwIOBBtAFAgQYEAUCDgoAQIECASYIwcEYBCoQYWRCDAFCDCzDZgInE9L3kpaPzJI92t9Y5rI1KpdQJYpBu1gxc3+f/DR1JUc27VaPu9WQGCZhSoFg17EC4YuHv094C17ITwpClOnmVS77IFPn0J/piLFanWXN7s2S4v8AYPSOazkT5GqbTKCETASpKkumoAuWDFy3k5fq0abgPBNPPTK1CwVzliqorUFApZKgmkhgFFuUNcA5uGq00+3qSHsbizdP+B7LmFh6sLF3OzOep/XMHpqEpEsefW+XI+vXe8KnSLWIfAf0LdCbnqM5gGJitizs6g9839BnOdsRDnoCy2zMPo42drF8XHV4lKUBlwC4ux9gfcdWd7PdKFBg5LuTsqzEbC+Ppd4Ck4fw2VJWpNVKie88QAUUkDyvSxI81dI1PZzSAkzHJA5UEnIYOpvN2GzC2S+ZnaAajUS0FNSUHvFPd0gpyWbNv9Y2jY6Ce02lRutJWHDElJSlZ9qkf7hAWwhYhsGFpMAqDEFAgBBiCgngFGCgQIAQIECATBGDMIJgEkwkwVUJrgFQgmCrgiYBKoxXbPiCUz0INld2SS+xWwtvcfXyjaqjCdveFLU05GQlSSWc0Ksw9CxHUht4DDcQkaqpMxJlApWrn51M5ZlBvCRdw9icXjR8En6ikIlzJKAMJCJk1N1OouoIIJJ6lgfnTaTUKmcjF8AF+Z9+Y3xtZvlGl4P2VWhlKWCQz7k3/N4lWAe/6BgkzOHamYtChqAhKCHQmWQDbCipTlupcct+kaSW+H3/AKMQfvERZMkptU+NwCc4tuSLe1sQ7N1ASDje92t5jOdoBmbN5vkzWZy3qLjf6wzNmKWyUXmKdO4BYZKh4RZ3wG3JiRI0cyaxHKHclQN26JDHG777xbSdOmWABdSv9ymc83QeUBH4ZwlMlLZUWK1MxU3lsLsBs8Zvtv2qPDtRotQRVLWqdJmJABJlkSlVIOxCrgbhPy2CU7O6jk/oPbb3jhv43cfE3WokIPLp0MR8PeKYlh5CkX84Dvmk1KZqETEKCkKAUkjBBGYkhUcv/A/jveaEyFG8lamv8Cr+1yq3q0dJVMva32bn6fOAfMxhATMeIg1Fv6Pl2z94OzwZntdms+Co+jjf0fbqICZVAJhjvOn0/pB98MfqPR/1gHwqFQ0hX3tDgMAcCBAgGyqGlrha4YUPtoAlK+/v0+sM9/Ys1vl8/WFFbeu2PW23SIs9ZvkXAcrFn6Aeu/To0A+Jw2b0+kEmZfb53vEJU6+CxBysBh6eQbHk0KGp8/cKSBi5fcXGb7tiAnVRG1ckKBBALi4NwdoNM9x9n5xkfxI7aDQ6elBHfzQUoG6U3BmW6H5n6Bn+I8OGk1KCkBcoklCssbgpJe5T+ir2Dxfye2MgJDrBcblzm7u3p/xHIeynbDuKpOoHeaaaoFY+NCiQ8yX59RvG/PYoTZYXpNUVSyoFJ7tM4G35wxN9if7gvjX4gJTV3KCpkqVXhIa5AB3bBazDF46Jp5ctICgAHSDUo81w+T67RzqX+FaZhB1OpmzEjaXL7qWUi7EMeuTsPSOhaaSE3wwAqUQVWsPIQElM5SvBYP4lPcfwiHpcsJHn1OT/AGiAOLglpKay3i+ANZ339vnCkan4lGpRwB4csw/Mb7eV4BjtNxoaTSzJoDqCCU3a+BnzIjzBrdQqbMXMUXJLku5PncucR178aeIFEiWhZdc4r5QbJlpbLZJLfUHeOO6cX/TzPRmLwGq/DDtF+ya9BUWQsKQoOwuzOfUR6L78EVBQYgEM5sb2a5s/yU1zbyRMRSSPP3jtX4W9sDP0500xQC5aSEKKiglJdnKWIZwHBf0PiDo6ZnU3OHZTOWDBgUgkj1IHoSTPGceVVJUzvY5LXBfALndUUr6gNZwwSl3Z2Uzt09rmwWJ2Tg2DYdT0kOosPDhxg/xQFl39rtbFQILAsWO9vT+iu8IVclIZVrU5F+vUZ3OciGhWWLO7Hz88ps+FAYOwAhSGLEAh9g4N2clQsDYXJ/MHuYC0lq+x/eHUqiFp5ri+dweYu1w4tZ2+uLxLlmAdgQQg4CNNLZ+/sxHWXtc/INi39ofmG7CImoR5fRzdgPqdxv5vANzcFgq+wIxl36MX94jvmx2L2e1gSR6lsbs0OTH/AELFD2GGAPr9PQsrVa2NiU2AAfDi5Dl2b2sQamoSOUj4SAD3fhSxKdkgHDC1hhhDRU5oUwdwQUpVSFWIbwly9iLtd4anTS7U5APhp8JADh3KrABvPDB4gcKBLAktcEb2AbqqoeztZoC0namgFSiyQCtRZmaxLDLAHzzc7edO13aJet1apqiaXpQm3KhLsLZNn946L+KnanupCNNJLLmgqWQrEkOAkuxdRf1Y9S/JxItfzb/uu/l06wDSUuwHiLAAbvt82jsXZXTp0syVo5ald8ukqpJTTTzTZky9w1SR6Yjm3Y7Rd7xCQhRZ1O6g4FKSsFt8Bh6R2PTcOTpiVLYNLUNjMBUKSouAokm1kgm9nMBqp8uWXqSFBIdi5JIFTNvY/WK3ScFkUiZMQlRWpxuEAOoUNhiHfMU8nVqRMEyYVGSHCiHUEnuyghmBB/zAOALZa1ncQROEsSkrUlCkm4pQUkFNybYf5+0ANGuWtKkoExaUlQpSUKSkVFgtDguz+IHe5vDqeOoQS4dQDAEuoFviNms2ALdbRQ9n+6EtKppCJj0TFiYUrCg58CgX3IUnPQXEK7R9o0p4fOnSliYyaUTACXVYBKgoPaoHmekj5hyf8Re0h1mtUp3SgUIa4pBJ+pLxmZWQ2dt3PpCTAEBKnpJHpkX2CQ7N5xI4HxiZppomSiyksrcYL7eT46xHSamGTTaxJJ8vk3tCUSSy/INkdQT62B+UB2/hH4o6OcBWsy1MD+8cGtrsQ4zhulziNLK4ghVKkKcMKSOZJAALig+FvXDWdx5jiZw3iM2SqqTMWhQYikkORa4wcnMB6elzRUAlPU2S2CKlOLs5BcDfqzvS1VHzwSRUS7ODSGI5Xa7tuEuON9n/AMX5yVNq0icmzLDJmIOSWwsZtY3LG7R0Lgn4iaPUlKUqUlavhmAi7gMCP4iDk+r4DYSFmzncm2P9O+Xzl39ZsvH36xWaaYCHSQ5wAGZrU4BT+gbFjFhJX9vfpffrmAkgwcITBwDMwREmEMdvYqPT5w5NP8/iYN7fdvOIWonGwBAd/jUnA3YE/wDL7OAha7UEFsNnkd+lvWl/T0iMmbkBgkHPd77Ek4zt57i0fX6m5AZQpUHqUwalZ9PCzOBc9GgStQJSF1qSAHNSlK5QlLGzNb5/OAfQhuUDFiyCgbu5ItZvLLszDLdqu3Wn0dSHK5rOUoJLXAutVgfHgZ2tGO7bfiOqaTK0qlIQAQZlXOsXwG5bMLEZO5jAAP8AP553+8wFjxbiy9XqFzpt1LVjZINkgDyf3hheA+7K3FiG/QQ5p0FvUdN0MHsD139fOGNScthyLHY3Gc4gNH+GXClTdcmaLI047xZvvyBIbclWOgMdX4joZs4y5ddKBPQmY2VKsaBelk0pJYXKiLhMY/8ACaQTIaWQFKnvMO4CUpCCOpBUpQDs7GOqHTBKpCEBkpqLXLMBu+5uSckwDcvs5KC6yHV1x6Yv9YfncOQ6AEjxO+7AHfPTeJ0JQHU/QMPXJ/lAZ/jnBEywF6dIlqAVVQmmoAOKqRdi5w5wCHjmH4rcbeTIkICUpU85YSEglR/MwDlyXO5SdxHauJ+DIF8uzAOTfaPMnbHjX7VrJkweEGhH+VNgfcufeApWgQ4iWTBLQx+/5QAlzGIP9/1ibqsK9OjPcdABhvsxXtDgmWPp9S0A2BElEr7ceQs3rDaXG3mPv2iRLSVixNvf72gHdPIqUwwBexwwe+MP/aLDh3DlL52s4IBBJYkKwTuLWy4G8IloCZJG6lJAcl2vULWxnfpvF1wfTGipQAYvhskKtgWtuwBJ6EBL4ZqJshlSpsxK2BSQoh6UgEUE3cqObEDyjsHYztSNUnu1MJyAH6TA5AUk7+FyNqgcERyiTLYghnAFnQQ7CrJq8Ru5s16TFnoEtMSEkFSL1MBzHlqyCNzZiAbs5pDtyVQqKbs/r1rSErNRCQQv8z3boSAwcbg2BBEXDwEabKHn8/N4rtbp7WUp9uZW5/l+jgZiymLig7S9o0aOUZkx3INCA7rW1k4sC91WAgKnjmulaWUqZPUySSlgVJKuYqUzl7tcgOSSWvHGO1Haydq1FI5ZIIpQl6QGJYgs9ydv5RJ7Rcbna2YJk5YUE2SkGhKXqekObt8R/pGe1kkpF8+o25Sfn+jQEJab+QYdMD+0SZUp3YPnHzYPm4aFabQFRBVdy3Um7GwL2ufl1eLPT6bcWYEMSUm11CwOQAn6eUBGMjlB8L4NhbwWbzOdm23rNQq7P9TsGGYttfLA2SCHSLuzHzAa+Af0xUTAR6HHo5/oYDs/4I6QfsaphH/VUB/tAtu9zHSAl1v0DfP/AIEZL8LeHmVwuRVYrqmZuy1EpA6ctJ942CE5+8WgDrF/J/pC5WPW8JOILUTwhJUosBAYz8V+1A0ujKUn95NBlpDsWUOZXoB9SI88ozGu/EztCdVrlgH93KJSOlXxn5hvRIjL6VDqD43/AJf094CV3ZywOT73ALHDnqN4XqZBydw7+d2BBvgfT3ibp9OEgHwliXFgSQSlnpe5wHsLVQc1na4SVVBgySAoosOXqW9cgvAU0zS2fzIb0FT3aI5QRtFoJbl7sSou3MBuT5gbPnpmElAAUpd7uxLEl3vvfPoN3gI2nl/o5x5/yETtPpep3B36i21m/lvDejkEi+ALOOoKgx+frFoEUEdQQcgi6gT9fK5GxEBEmSmmJQfhFwT8RAB3d/D9vF1wlZUHBYAEjG5Chccw8Nzax2Noq5Gn7yaTUEpTSTzAAkgCwbzf6uIvtPJVSC1MsB2LkupKSA5H5UEHdtjeAs5Fl8oUG5qgFpe5LDDWUGYDw7YNvw/TMouzuLXcDwpam75Ntxa1xX6TSJRz0i1xZA5WrNrgWIAD3CctjUcG0ZpuHy7HlbAJFgHNSiLva58UBreCg0pZgwCrPcKKjvsAG+R9dBFXwZAKSetti4Fh8R8/nl3iy7sfZgImoUySTYC5JdgBksI4n2s4urVTVTFnkFQQk8oRdLPfxczk726COsdqJ57ooD83iY3pvb3Ib0cC5Ec21ukSDzgFyCLMyy7XLvaoP6m4wGNE5H5gQ7WWM1Nmk/ADf1ttFRxTnYJucOCm5cqLUhskb2A9Y0/EeGgglJJtcFW5Gzp/9tCvRxdmjMzqivmy7FwSahSDtklYsQ+MsxB5enLGkHZi7BjSHwSzgl3GxYQ7pJSGJPd2cAVIDhwcFRawpwffEPzUu4Chlnsqp+V3frUcH3vEiYqlF1cr4B/MCpRFizoAw7j8wdgpdbMBfm8NTUl72UfiNqvX1is7klQSHcmkDJcsGZupMWWqQ7tdSiE+d6XNx18+mcxL7M8KEzW6dBDgz5VXUpqSVOHtYnbp6wHoPh2mEqUhCQyUISkWxSkC3uDeJ8sWHp9YiywSD7DrkhwfNnDYESyYAGMZ+IXas6eQsoN0sE3zMLgewIz5ekaXi/EBKllRLEslPqer2HvHEfxG4pWpEp3bmVdxUAbNn4j1wGgMOpRJqN3c+5J8/N4k6AO92uHfwsDVc1ffvBDTsCFN7O5I6vb4VGLXhMmlJBtUcm4YEK/h2AvV0w7wE2Vp2QHDFQP+Uih8MMkjJNtizxCJCnLFyzFLNSFUHb5c3vtFrqiEp2BPuAGSuna7m9wA2BmKwpqJ3JI5hzcoVST8TXxjbxWgGpUkKLguM+YYAuprkBKfK5flyWdfzTKLskkkXyWYMS73bbp5xO7xNDsDUyUh22KRdwaQkZCRfZOIVo+HOKs1Ak5WGc7BP5mAyC9gcQBSJDKYDDkhrhFRQScuGdy3r1h3iU1IALh8qBU5w4SQGawx5M+8Tk6cU8tiSArmDMCkJAcuSeZgH3Z8BriumKpKr4JJIUDyqURZs2KRY3vliwDg3Dyq1KgkEEunNagn8263YemN7/h/D2wKkgkMG5XQVUqASdkm1rO4+KGOA6UJl0pqdLVllFiqoJsEjdwA+xLK2tdOQooZiElncAEbAAqLMAssSWf4cwEzQSSolVmDkkkkFBl95d7XTSTnlHxeKNtwzRhbS70h6zfmN3+ZDkHL7s8VPC9EUy0n41KF2GOUn4gcByHfl28ca7gmh7uWnBUwBPmBdvck+8BPkywkMP6n3JuYcgQICp1ejqd8HZgegvbDD6nybGcV4exYJci+W5nKh4T+Ypz0G946CpLiKfjehKkFssdulwPn1tAct1umAFwoW3C1DCkhmJwkEgDyDXY4rjEl5qSwBUpILXvYliSdvPf5bftJoZiVkB2IezWLhDXHSosXzdhcZHUoUpioYUDiwLAliW6Ju/uLGAnS5CmHMQQNrkqUlQBKbkFys4tvfwnxFCqGeYU3T/hl3YEm8t/CkHPzyJSHU1gcncgqIDUkAg8ylbjGAzpRxJAPIS6Rk2bmyxEtrIFmLAX/AIiGZ1MokpyckuFJLsCS5T+Y/QdSTpfw00dXEUv/ANJExdydh3YD9HWTb8oihVUqYQ5ZAGACHVzlnAwSPmbFyDsPwvkEaycojwSGsXDma75OTgD/AJDrEtF075U+B0AAFh4oMS1BRLiklwGL4AZ3Zgx239yiTPBcuwCQ5OM5f5Qr9oSUhb8uXNrdYDHdt+MUlYJZKE+hfmBIG4dg7Nna8cgnL7xSlqF1kkXcCxpSGwwKQ3kAY1HbriferMkeJajOXsE8pKUgebEkLxbYxnUygwV7gAJJYc9wOZ8jHT2CumSqsBh5BhbpVnJLWyOoe04XKpQA7OkFiGsb7hKlcqVNSb9cgxNekAFTA3LB1Nyulr5so77DrzXnCOHuAXzjAYEEDKUvyhVg7nYsaQWiU4JYl8GyywAWWDKLAkAnAIZ0hxEPU6QBSgAHuAxHUCrOSRhhh+aLibpAXUGBd2BqSQ4UXPO7AByFJZmqyIha9QCSEjmUSAxpIuSo0ggs5xSNsEusKuVI7ycAByOwy1INJwQwYHf3GY0Oi0KXqIBFrPgVFZuom5a4yBcgeKI2k4VSkAMMpcFBuWSLEl/ixY3urwxeStKCAo3TzBgCFUoIWQXSGLbbX5U7BGmSmbLlwyQ7JppuQC9Tqa5ek+PIrtchwagGU4VdQZGB8QeyUBy9i74MaDU6V7ggOabKSSBg+Iq/M+L3v8Yq9XoQQA5uoAvSeUqAtYbJyBvi9RCXpdLyOwrULmxsolrbspQtd6S4UzJvuG6KpaaiQApmS5DBgkEhg1iXexJAUm4hem01SgwBe7JJqLELADKDl22OX/iOz4XwAJ8bE1A4tyhg2cObuT57QE/Q8PSGU12ba98kjewszZ9YskiAhDC0GBACBBtAgGGhC0PCmgFMBje2OnQlIZLqvuzZAxsSoDyD9GPLtRpiVVKr6gFXKXdTnmyKRsPaO08T4KJguAWLgm5BYpDODsT7EjFow/FeB0KZglruCAxX0YHNI6WAyAyQzslCg3LgAl810gCxCrglW/w3D4Y4lJJUQz0pZ2AueVyaDehClO9ndz4oukcOKZgdCRSxuOZJSzAOkYJ8v8MWDOmHxxFKFWSWJIc3JLgbWJSHzkg45oDL6RDqUSwBmObA45rWDWADDBHuNN2IZOrWL3kM5Jd0KBJBc1KeYRdmYnaKPhupqQObd1Hcl6mXjoA7bDyMHP1i5U2XOQwMogkOq4alQYiwLhJZ7JDYZIdVmSROASoqADnldIvyuSOjku9z1cNB45r0SUKpSrlTcOaUBqN9+awbm8mAMSTxUTEBctbIUxfJLApu45f9IsCLsA+T7UcW72Z+zyn7sELmFQZy4oSTdnsSCPhSHL3CmQayZq3Clmsglm+IAlLK8CWYtl7WIZUsOVXySAwICXC2Ys9iU2A8DWYNKWpjyuAbpYMSywprP8ABsS5IxYlrXzBJRSaVrLUIKipKUg/ElgwpYP5eyQgL0qQsJ3VcA5BAKLsSA5pz0xdjseEaMG4u7lNmBA5Ug0pAUCmss5xhZxjOC6T96gq8RL2SM0couwACuhwDYx0HR6Zy4IJvSaRW3hs1RekqJ3w4PigGNdpxfYkuHuqkCq11G4AFlDzV8MUC9FVMNxyggC7VXUWYBmJO12dstruIynTVl8O7spLBm3KQB6OHViIWg4cpPNzbsLgFTS1Pvinq+LgMQAl6IplhIepiM0kFkoAqCnyVG2W+NyIlDTuCU0t4AbJtYklVJayRuG/gibI0ZUChIUVCpIcEupSfCx/MpRJFyQ9l5iR/4WCGUEqTdjYklIAUQMWsPEWsHRZwZlSCATSHNhv4my4y6gWbJe7Vw1O4eSUFISxWkF3dg7BN2dwk5+J8io6DQ6Eu7KakhsC/MXthyCbDALEc0X2l4NcFYuFFSdqRn/c5UTbL58RCPw3hrB7seliBk4vkWPrguTo5UsAWECXKA+/06Q4IA4KDgQAgmg4EBGeBAaDgCIih4vw2pQUwI3tf4c9cH++RfgwhSXgMnP4ayvDuVeVnIHoSR8vKMl224aRLp+JTPsVFXKcvtUfr5q6sqQDGU7acHrQmkfF0sDSQD/8AYn2gOKTtAtClKliwYlN1AhLzACmkFwEm487M8S9JxBK3AJe1Qag+K4BHi+AbH5X28/s+CGYYJVzJ61XLdAzfxJy7Ky/FuGSwyVpIU5dYY0qFRNhkP/PLEqBnQ8X/AGdC5RJIUK0XSeblqF2+Ikgnru5MNykqUksqtay6j40lYZPokO/oPkY05ExKkImUuVoKVMpiynsQS6qipx622EnXIXMIRIATLehSy4KmLFKS1g5LnyN7GAYn6yglEkFU2/MUslNRsLtemobu5/iJiyZKSqpakqVcqNfMQld73YUgB28+kWWn4EsJC00nlTS5BDkgjxX8D7lhhxY2cmTWySkJuRZSGIJAIF/4R5nZhaAhcN4cTMSpDikEpuWd+ZyGIusDNn3eNxI4fVSDcEMLZDADIVUOcqOfE7fGazgXCT3uRYUjwKPMpKnFP8SWe4zhiBvkcIDBNrWHWySL2cklSr2PnkqDH8U0BKQ+H3YEpYhRVv4AL3NrvZn5HCqE3BJYuC1tySwwDnzIuDnS8Q4GSpDMAkGxL5s5YC7D1yPWXK4LbAcbDDkjB2ZtmzszQFRw/h9KQGIOLhsiq9gSSVEmztkF3iw03CA6QbgJw+Qks/X3fNLUMxtNNoQmkM4AAJLXd3FmY1EE29onyJLff8994BrT6FIH9b+e463xmJITf2hcFAEIVBQcAIEAwIAQIECAjmBAMCAEE0HAgEkQzP04VmHzCTAVi+FJJu3TfqfPzPzjO8V7N1lT3ck2DhqgWuD+VIv5nIBTslRFmwHMeIdmrpTS4UtFnLEoPeFP8LgMTtc2YgTT2NSSpSEBLqCkJcAoSxLB6WFRqpa3LsGjVcR/xtN/nP8A+RiXp/Gn/V/2yoDJy+xS5aSEzFWDGpSMCzjlsLqxvcWtFjpuypIZR+I/kLFQAJ8Ll7O4a3h3OuVg/wDyfpD6fv6QFToOz6UKs9IAYWtzE53awBN7C5i6TIHvBpz8ocEAz3Aqf2h0IgD7+cKgEBF33Zva5/nBvCoTAG8HBCDgBAgQIAQAIAg4AoECB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803054" y="1038823"/>
            <a:ext cx="5411236" cy="1015663"/>
          </a:xfrm>
          <a:prstGeom prst="rect">
            <a:avLst/>
          </a:prstGeom>
        </p:spPr>
        <p:txBody>
          <a:bodyPr wrap="square">
            <a:spAutoFit/>
          </a:bodyPr>
          <a:lstStyle/>
          <a:p>
            <a:r>
              <a:rPr lang="en-US" sz="2000" dirty="0">
                <a:solidFill>
                  <a:schemeClr val="bg1"/>
                </a:solidFill>
              </a:rPr>
              <a:t>“The vineyard is the harvest symbol usually used to represent the world—the earth and all of the people who live on the earth</a:t>
            </a:r>
          </a:p>
        </p:txBody>
      </p:sp>
      <p:sp>
        <p:nvSpPr>
          <p:cNvPr id="7" name="Rectangle 6"/>
          <p:cNvSpPr/>
          <p:nvPr/>
        </p:nvSpPr>
        <p:spPr>
          <a:xfrm>
            <a:off x="5335234" y="3193897"/>
            <a:ext cx="6096000" cy="646331"/>
          </a:xfrm>
          <a:prstGeom prst="rect">
            <a:avLst/>
          </a:prstGeom>
        </p:spPr>
        <p:txBody>
          <a:bodyPr>
            <a:spAutoFit/>
          </a:bodyPr>
          <a:lstStyle/>
          <a:p>
            <a:r>
              <a:rPr lang="en-US" dirty="0">
                <a:solidFill>
                  <a:schemeClr val="bg1"/>
                </a:solidFill>
                <a:latin typeface="Abadi" panose="020B0604020104020204" pitchFamily="34" charset="0"/>
              </a:rPr>
              <a:t>Pruning--calling out or separating the righteous from among the wicked or by the actual destruction of the wicked. </a:t>
            </a:r>
            <a:endParaRPr lang="en-US" dirty="0">
              <a:solidFill>
                <a:schemeClr val="bg1"/>
              </a:solidFill>
            </a:endParaRPr>
          </a:p>
        </p:txBody>
      </p:sp>
      <p:sp>
        <p:nvSpPr>
          <p:cNvPr id="8" name="Rectangle 7"/>
          <p:cNvSpPr/>
          <p:nvPr/>
        </p:nvSpPr>
        <p:spPr>
          <a:xfrm>
            <a:off x="5335234" y="3841790"/>
            <a:ext cx="6704164" cy="2739211"/>
          </a:xfrm>
          <a:prstGeom prst="rect">
            <a:avLst/>
          </a:prstGeom>
        </p:spPr>
        <p:txBody>
          <a:bodyPr wrap="square">
            <a:spAutoFit/>
          </a:bodyPr>
          <a:lstStyle/>
          <a:p>
            <a:r>
              <a:rPr lang="en-US" dirty="0">
                <a:solidFill>
                  <a:schemeClr val="bg1"/>
                </a:solidFill>
                <a:latin typeface="Abadi" panose="020B0604020104020204" pitchFamily="34" charset="0"/>
              </a:rPr>
              <a:t>The Lord instructs his servants (missionaries) to prune his vineyard. </a:t>
            </a:r>
          </a:p>
          <a:p>
            <a:r>
              <a:rPr lang="en-US" sz="2800" dirty="0">
                <a:solidFill>
                  <a:srgbClr val="FFFF00"/>
                </a:solidFill>
                <a:latin typeface="Abadi" panose="020B0604020104020204" pitchFamily="34" charset="0"/>
              </a:rPr>
              <a:t>However</a:t>
            </a:r>
            <a:r>
              <a:rPr lang="en-US" dirty="0">
                <a:solidFill>
                  <a:schemeClr val="bg1"/>
                </a:solidFill>
                <a:latin typeface="Abadi" panose="020B0604020104020204" pitchFamily="34" charset="0"/>
              </a:rPr>
              <a:t>, the Lord has also warned that when the pruning process is completed, the vines that continue to bring forth bad fruit will be burned.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This evidently refers to the burning of the wicked, which will take place at the second coming when Jesus Christ will come in power and great glory.</a:t>
            </a:r>
            <a:endParaRPr lang="en-US" dirty="0">
              <a:solidFill>
                <a:schemeClr val="bg1"/>
              </a:solidFill>
            </a:endParaRPr>
          </a:p>
        </p:txBody>
      </p:sp>
      <p:pic>
        <p:nvPicPr>
          <p:cNvPr id="4" name="Picture 3">
            <a:extLst>
              <a:ext uri="{FF2B5EF4-FFF2-40B4-BE49-F238E27FC236}">
                <a16:creationId xmlns:a16="http://schemas.microsoft.com/office/drawing/2014/main" id="{63C37889-1EE4-4C1E-ADBF-73B63D93E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2388544"/>
            <a:ext cx="4648200" cy="3581400"/>
          </a:xfrm>
          <a:prstGeom prst="rect">
            <a:avLst/>
          </a:prstGeom>
        </p:spPr>
      </p:pic>
      <p:pic>
        <p:nvPicPr>
          <p:cNvPr id="15" name="Picture 14">
            <a:extLst>
              <a:ext uri="{FF2B5EF4-FFF2-40B4-BE49-F238E27FC236}">
                <a16:creationId xmlns:a16="http://schemas.microsoft.com/office/drawing/2014/main" id="{6A36C01F-8D69-5CC0-D547-DF521E072E13}"/>
              </a:ext>
            </a:extLst>
          </p:cNvPr>
          <p:cNvPicPr>
            <a:picLocks noChangeAspect="1"/>
          </p:cNvPicPr>
          <p:nvPr/>
        </p:nvPicPr>
        <p:blipFill>
          <a:blip r:embed="rId4"/>
          <a:stretch>
            <a:fillRect/>
          </a:stretch>
        </p:blipFill>
        <p:spPr>
          <a:xfrm>
            <a:off x="7017344" y="693345"/>
            <a:ext cx="4371602" cy="2380052"/>
          </a:xfrm>
          <a:prstGeom prst="rect">
            <a:avLst/>
          </a:prstGeom>
        </p:spPr>
      </p:pic>
    </p:spTree>
    <p:extLst>
      <p:ext uri="{BB962C8B-B14F-4D97-AF65-F5344CB8AC3E}">
        <p14:creationId xmlns:p14="http://schemas.microsoft.com/office/powerpoint/2010/main" val="35263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4609</Words>
  <Application>Microsoft Office PowerPoint</Application>
  <PresentationFormat>Widescreen</PresentationFormat>
  <Paragraphs>273</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Aharoni</vt:lpstr>
      <vt:lpstr>Abadi</vt:lpstr>
      <vt:lpstr>Calibri Light</vt:lpstr>
      <vt:lpstr>Georgia</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49</cp:revision>
  <dcterms:created xsi:type="dcterms:W3CDTF">2014-12-24T14:35:07Z</dcterms:created>
  <dcterms:modified xsi:type="dcterms:W3CDTF">2025-01-01T16:32:05Z</dcterms:modified>
</cp:coreProperties>
</file>