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6" r:id="rId2"/>
    <p:sldId id="257" r:id="rId3"/>
    <p:sldId id="259" r:id="rId4"/>
    <p:sldId id="260" r:id="rId5"/>
    <p:sldId id="263" r:id="rId6"/>
    <p:sldId id="265" r:id="rId7"/>
    <p:sldId id="264" r:id="rId8"/>
    <p:sldId id="267" r:id="rId9"/>
    <p:sldId id="268" r:id="rId10"/>
    <p:sldId id="269" r:id="rId11"/>
    <p:sldId id="270" r:id="rId12"/>
    <p:sldId id="275" r:id="rId13"/>
    <p:sldId id="271" r:id="rId14"/>
    <p:sldId id="272" r:id="rId15"/>
    <p:sldId id="273" r:id="rId16"/>
    <p:sldId id="274" r:id="rId17"/>
    <p:sldId id="258" r:id="rId18"/>
    <p:sldId id="261" r:id="rId19"/>
    <p:sldId id="262" r:id="rId20"/>
    <p:sldId id="266" r:id="rId21"/>
  </p:sldIdLst>
  <p:sldSz cx="12192000" cy="6858000"/>
  <p:notesSz cx="6858000" cy="9144000"/>
  <p:embeddedFontLst>
    <p:embeddedFont>
      <p:font typeface="Abadi" panose="020B0604020104020204" pitchFamily="34" charset="0"/>
      <p:regular r:id="rId22"/>
    </p:embeddedFont>
    <p:embeddedFont>
      <p:font typeface="Bookman Old Style" panose="02050604050505020204" pitchFamily="18"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0" autoAdjust="0"/>
    <p:restoredTop sz="94660"/>
  </p:normalViewPr>
  <p:slideViewPr>
    <p:cSldViewPr snapToGrid="0">
      <p:cViewPr varScale="1">
        <p:scale>
          <a:sx n="111" d="100"/>
          <a:sy n="111" d="100"/>
        </p:scale>
        <p:origin x="41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431D8BC-0103-4544-8B04-B130D0EDB5BF}"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76D1D-0147-4CA7-942D-1FAF0A167475}" type="slidenum">
              <a:rPr lang="en-US" smtClean="0"/>
              <a:t>‹#›</a:t>
            </a:fld>
            <a:endParaRPr lang="en-US"/>
          </a:p>
        </p:txBody>
      </p:sp>
    </p:spTree>
    <p:extLst>
      <p:ext uri="{BB962C8B-B14F-4D97-AF65-F5344CB8AC3E}">
        <p14:creationId xmlns:p14="http://schemas.microsoft.com/office/powerpoint/2010/main" val="3940821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31D8BC-0103-4544-8B04-B130D0EDB5BF}"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76D1D-0147-4CA7-942D-1FAF0A167475}" type="slidenum">
              <a:rPr lang="en-US" smtClean="0"/>
              <a:t>‹#›</a:t>
            </a:fld>
            <a:endParaRPr lang="en-US"/>
          </a:p>
        </p:txBody>
      </p:sp>
    </p:spTree>
    <p:extLst>
      <p:ext uri="{BB962C8B-B14F-4D97-AF65-F5344CB8AC3E}">
        <p14:creationId xmlns:p14="http://schemas.microsoft.com/office/powerpoint/2010/main" val="2550312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31D8BC-0103-4544-8B04-B130D0EDB5BF}"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76D1D-0147-4CA7-942D-1FAF0A167475}" type="slidenum">
              <a:rPr lang="en-US" smtClean="0"/>
              <a:t>‹#›</a:t>
            </a:fld>
            <a:endParaRPr lang="en-US"/>
          </a:p>
        </p:txBody>
      </p:sp>
    </p:spTree>
    <p:extLst>
      <p:ext uri="{BB962C8B-B14F-4D97-AF65-F5344CB8AC3E}">
        <p14:creationId xmlns:p14="http://schemas.microsoft.com/office/powerpoint/2010/main" val="1301885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31D8BC-0103-4544-8B04-B130D0EDB5BF}"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76D1D-0147-4CA7-942D-1FAF0A167475}" type="slidenum">
              <a:rPr lang="en-US" smtClean="0"/>
              <a:t>‹#›</a:t>
            </a:fld>
            <a:endParaRPr lang="en-US"/>
          </a:p>
        </p:txBody>
      </p:sp>
    </p:spTree>
    <p:extLst>
      <p:ext uri="{BB962C8B-B14F-4D97-AF65-F5344CB8AC3E}">
        <p14:creationId xmlns:p14="http://schemas.microsoft.com/office/powerpoint/2010/main" val="3907380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31D8BC-0103-4544-8B04-B130D0EDB5BF}"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76D1D-0147-4CA7-942D-1FAF0A167475}" type="slidenum">
              <a:rPr lang="en-US" smtClean="0"/>
              <a:t>‹#›</a:t>
            </a:fld>
            <a:endParaRPr lang="en-US"/>
          </a:p>
        </p:txBody>
      </p:sp>
    </p:spTree>
    <p:extLst>
      <p:ext uri="{BB962C8B-B14F-4D97-AF65-F5344CB8AC3E}">
        <p14:creationId xmlns:p14="http://schemas.microsoft.com/office/powerpoint/2010/main" val="147103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31D8BC-0103-4544-8B04-B130D0EDB5BF}"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576D1D-0147-4CA7-942D-1FAF0A167475}" type="slidenum">
              <a:rPr lang="en-US" smtClean="0"/>
              <a:t>‹#›</a:t>
            </a:fld>
            <a:endParaRPr lang="en-US"/>
          </a:p>
        </p:txBody>
      </p:sp>
    </p:spTree>
    <p:extLst>
      <p:ext uri="{BB962C8B-B14F-4D97-AF65-F5344CB8AC3E}">
        <p14:creationId xmlns:p14="http://schemas.microsoft.com/office/powerpoint/2010/main" val="3903667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31D8BC-0103-4544-8B04-B130D0EDB5BF}" type="datetimeFigureOut">
              <a:rPr lang="en-US" smtClean="0"/>
              <a:t>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576D1D-0147-4CA7-942D-1FAF0A167475}" type="slidenum">
              <a:rPr lang="en-US" smtClean="0"/>
              <a:t>‹#›</a:t>
            </a:fld>
            <a:endParaRPr lang="en-US"/>
          </a:p>
        </p:txBody>
      </p:sp>
    </p:spTree>
    <p:extLst>
      <p:ext uri="{BB962C8B-B14F-4D97-AF65-F5344CB8AC3E}">
        <p14:creationId xmlns:p14="http://schemas.microsoft.com/office/powerpoint/2010/main" val="3873980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31D8BC-0103-4544-8B04-B130D0EDB5BF}" type="datetimeFigureOut">
              <a:rPr lang="en-US" smtClean="0"/>
              <a:t>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576D1D-0147-4CA7-942D-1FAF0A167475}" type="slidenum">
              <a:rPr lang="en-US" smtClean="0"/>
              <a:t>‹#›</a:t>
            </a:fld>
            <a:endParaRPr lang="en-US"/>
          </a:p>
        </p:txBody>
      </p:sp>
    </p:spTree>
    <p:extLst>
      <p:ext uri="{BB962C8B-B14F-4D97-AF65-F5344CB8AC3E}">
        <p14:creationId xmlns:p14="http://schemas.microsoft.com/office/powerpoint/2010/main" val="2973310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31D8BC-0103-4544-8B04-B130D0EDB5BF}" type="datetimeFigureOut">
              <a:rPr lang="en-US" smtClean="0"/>
              <a:t>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576D1D-0147-4CA7-942D-1FAF0A167475}" type="slidenum">
              <a:rPr lang="en-US" smtClean="0"/>
              <a:t>‹#›</a:t>
            </a:fld>
            <a:endParaRPr lang="en-US"/>
          </a:p>
        </p:txBody>
      </p:sp>
    </p:spTree>
    <p:extLst>
      <p:ext uri="{BB962C8B-B14F-4D97-AF65-F5344CB8AC3E}">
        <p14:creationId xmlns:p14="http://schemas.microsoft.com/office/powerpoint/2010/main" val="3205927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31D8BC-0103-4544-8B04-B130D0EDB5BF}"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576D1D-0147-4CA7-942D-1FAF0A167475}" type="slidenum">
              <a:rPr lang="en-US" smtClean="0"/>
              <a:t>‹#›</a:t>
            </a:fld>
            <a:endParaRPr lang="en-US"/>
          </a:p>
        </p:txBody>
      </p:sp>
    </p:spTree>
    <p:extLst>
      <p:ext uri="{BB962C8B-B14F-4D97-AF65-F5344CB8AC3E}">
        <p14:creationId xmlns:p14="http://schemas.microsoft.com/office/powerpoint/2010/main" val="2871892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31D8BC-0103-4544-8B04-B130D0EDB5BF}"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576D1D-0147-4CA7-942D-1FAF0A167475}" type="slidenum">
              <a:rPr lang="en-US" smtClean="0"/>
              <a:t>‹#›</a:t>
            </a:fld>
            <a:endParaRPr lang="en-US"/>
          </a:p>
        </p:txBody>
      </p:sp>
    </p:spTree>
    <p:extLst>
      <p:ext uri="{BB962C8B-B14F-4D97-AF65-F5344CB8AC3E}">
        <p14:creationId xmlns:p14="http://schemas.microsoft.com/office/powerpoint/2010/main" val="1176053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31D8BC-0103-4544-8B04-B130D0EDB5BF}" type="datetimeFigureOut">
              <a:rPr lang="en-US" smtClean="0"/>
              <a:t>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576D1D-0147-4CA7-942D-1FAF0A167475}" type="slidenum">
              <a:rPr lang="en-US" smtClean="0"/>
              <a:t>‹#›</a:t>
            </a:fld>
            <a:endParaRPr lang="en-US"/>
          </a:p>
        </p:txBody>
      </p:sp>
    </p:spTree>
    <p:extLst>
      <p:ext uri="{BB962C8B-B14F-4D97-AF65-F5344CB8AC3E}">
        <p14:creationId xmlns:p14="http://schemas.microsoft.com/office/powerpoint/2010/main" val="2821579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gi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1464336-D4B7-0507-BBFA-4B33ED79165E}"/>
              </a:ext>
            </a:extLst>
          </p:cNvPr>
          <p:cNvGrpSpPr/>
          <p:nvPr/>
        </p:nvGrpSpPr>
        <p:grpSpPr>
          <a:xfrm>
            <a:off x="0" y="0"/>
            <a:ext cx="12192000" cy="6858000"/>
            <a:chOff x="0" y="0"/>
            <a:chExt cx="12192000" cy="6858000"/>
          </a:xfrm>
        </p:grpSpPr>
        <p:pic>
          <p:nvPicPr>
            <p:cNvPr id="3" name="Picture 2">
              <a:extLst>
                <a:ext uri="{FF2B5EF4-FFF2-40B4-BE49-F238E27FC236}">
                  <a16:creationId xmlns:a16="http://schemas.microsoft.com/office/drawing/2014/main" id="{D22A0DF6-0BEF-6F3E-0B25-6D61CF4C3F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0855EFAA-3818-1ABC-7CE3-77D1EDEC59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sp>
        <p:nvSpPr>
          <p:cNvPr id="5" name="TextBox 4">
            <a:extLst>
              <a:ext uri="{FF2B5EF4-FFF2-40B4-BE49-F238E27FC236}">
                <a16:creationId xmlns:a16="http://schemas.microsoft.com/office/drawing/2014/main" id="{4D17F811-16D7-79FB-D3C1-8F3F8E1349E0}"/>
              </a:ext>
            </a:extLst>
          </p:cNvPr>
          <p:cNvSpPr txBox="1"/>
          <p:nvPr/>
        </p:nvSpPr>
        <p:spPr>
          <a:xfrm>
            <a:off x="192385" y="0"/>
            <a:ext cx="11807229" cy="2862322"/>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Doctrine and Covenants 97</a:t>
            </a:r>
          </a:p>
          <a:p>
            <a:pPr algn="ctr"/>
            <a:endParaRPr lang="en-US" sz="6000" dirty="0">
              <a:solidFill>
                <a:schemeClr val="bg1"/>
              </a:solidFill>
              <a:latin typeface="Bookman Old Style" panose="02050604050505020204" pitchFamily="18" charset="0"/>
            </a:endParaRPr>
          </a:p>
          <a:p>
            <a:pPr algn="ctr"/>
            <a:r>
              <a:rPr lang="en-US" sz="6000" dirty="0">
                <a:solidFill>
                  <a:schemeClr val="bg1"/>
                </a:solidFill>
                <a:latin typeface="Bookman Old Style" panose="02050604050505020204" pitchFamily="18" charset="0"/>
              </a:rPr>
              <a:t>Sacrifice For Zion</a:t>
            </a:r>
          </a:p>
        </p:txBody>
      </p:sp>
      <p:grpSp>
        <p:nvGrpSpPr>
          <p:cNvPr id="6" name="Group 5">
            <a:extLst>
              <a:ext uri="{FF2B5EF4-FFF2-40B4-BE49-F238E27FC236}">
                <a16:creationId xmlns:a16="http://schemas.microsoft.com/office/drawing/2014/main" id="{5288358B-FE33-ABCC-0D1C-E7B240B530BD}"/>
              </a:ext>
            </a:extLst>
          </p:cNvPr>
          <p:cNvGrpSpPr/>
          <p:nvPr/>
        </p:nvGrpSpPr>
        <p:grpSpPr>
          <a:xfrm>
            <a:off x="3485252" y="3437964"/>
            <a:ext cx="5029200" cy="2514600"/>
            <a:chOff x="965200" y="2286000"/>
            <a:chExt cx="7264400" cy="2743200"/>
          </a:xfrm>
        </p:grpSpPr>
        <p:grpSp>
          <p:nvGrpSpPr>
            <p:cNvPr id="7" name="Group 18">
              <a:extLst>
                <a:ext uri="{FF2B5EF4-FFF2-40B4-BE49-F238E27FC236}">
                  <a16:creationId xmlns:a16="http://schemas.microsoft.com/office/drawing/2014/main" id="{98A152E6-7722-731F-5120-EB38B2E3AA4D}"/>
                </a:ext>
              </a:extLst>
            </p:cNvPr>
            <p:cNvGrpSpPr/>
            <p:nvPr/>
          </p:nvGrpSpPr>
          <p:grpSpPr>
            <a:xfrm>
              <a:off x="965200" y="2286000"/>
              <a:ext cx="7264400" cy="2743200"/>
              <a:chOff x="965200" y="2286000"/>
              <a:chExt cx="7327900" cy="2743200"/>
            </a:xfrm>
          </p:grpSpPr>
          <p:sp>
            <p:nvSpPr>
              <p:cNvPr id="9" name="Rectangle 8">
                <a:extLst>
                  <a:ext uri="{FF2B5EF4-FFF2-40B4-BE49-F238E27FC236}">
                    <a16:creationId xmlns:a16="http://schemas.microsoft.com/office/drawing/2014/main" id="{2804442D-23DF-781E-BA3F-B61A5D3E2C43}"/>
                  </a:ext>
                </a:extLst>
              </p:cNvPr>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D14A7CC-7F51-1E39-0816-48F668559BF9}"/>
                  </a:ext>
                </a:extLst>
              </p:cNvPr>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C355E1BA-6ED7-ABA1-DAFA-F31A44D55AA7}"/>
                  </a:ext>
                </a:extLst>
              </p:cNvPr>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1B3BC66-BB07-27EB-04C8-9994940AA9E9}"/>
                  </a:ext>
                </a:extLst>
              </p:cNvPr>
              <p:cNvCxnSpPr>
                <a:stCxn id="10" idx="1"/>
                <a:endCxn id="10"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597E82B-F20C-3B59-8FA6-5D070E434BC9}"/>
                  </a:ext>
                </a:extLst>
              </p:cNvPr>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7FB91ADB-97BE-3219-BD1A-902AEF02F62A}"/>
                </a:ext>
              </a:extLst>
            </p:cNvPr>
            <p:cNvSpPr txBox="1"/>
            <p:nvPr/>
          </p:nvSpPr>
          <p:spPr>
            <a:xfrm>
              <a:off x="1079610" y="2317598"/>
              <a:ext cx="7010400" cy="2518172"/>
            </a:xfrm>
            <a:prstGeom prst="rect">
              <a:avLst/>
            </a:prstGeom>
            <a:noFill/>
          </p:spPr>
          <p:txBody>
            <a:bodyPr wrap="square" rtlCol="0">
              <a:spAutoFit/>
            </a:bodyPr>
            <a:lstStyle/>
            <a:p>
              <a:pPr algn="l" fontAlgn="base"/>
              <a:r>
                <a:rPr lang="en-US" b="0" i="1" dirty="0">
                  <a:solidFill>
                    <a:schemeClr val="bg1"/>
                  </a:solidFill>
                  <a:effectLst/>
                </a:rPr>
                <a:t>Who shall ascend into the hill of the </a:t>
              </a:r>
              <a:r>
                <a:rPr lang="en-US" b="0" i="1" cap="small" dirty="0">
                  <a:solidFill>
                    <a:schemeClr val="bg1"/>
                  </a:solidFill>
                  <a:effectLst/>
                </a:rPr>
                <a:t>Lord</a:t>
              </a:r>
              <a:r>
                <a:rPr lang="en-US" b="0" i="1" dirty="0">
                  <a:solidFill>
                    <a:schemeClr val="bg1"/>
                  </a:solidFill>
                  <a:effectLst/>
                </a:rPr>
                <a:t>? or who shall stand in his holy place?</a:t>
              </a:r>
            </a:p>
            <a:p>
              <a:pPr algn="l" fontAlgn="base"/>
              <a:r>
                <a:rPr lang="en-US" b="0" i="1" dirty="0">
                  <a:solidFill>
                    <a:schemeClr val="bg1"/>
                  </a:solidFill>
                  <a:effectLst/>
                </a:rPr>
                <a:t>He that hath clean hands, and a pure heart; who hath not lifted up his soul unto vanity, nor sworn deceitfully.</a:t>
              </a:r>
            </a:p>
            <a:p>
              <a:pPr algn="l" fontAlgn="base"/>
              <a:r>
                <a:rPr lang="en-US" b="0" i="1" dirty="0">
                  <a:solidFill>
                    <a:schemeClr val="bg1"/>
                  </a:solidFill>
                  <a:effectLst/>
                </a:rPr>
                <a:t>He shall receive the blessing from the </a:t>
              </a:r>
              <a:r>
                <a:rPr lang="en-US" b="0" i="1" cap="small" dirty="0">
                  <a:solidFill>
                    <a:schemeClr val="bg1"/>
                  </a:solidFill>
                  <a:effectLst/>
                </a:rPr>
                <a:t>Lord</a:t>
              </a:r>
              <a:r>
                <a:rPr lang="en-US" b="0" i="1" dirty="0">
                  <a:solidFill>
                    <a:schemeClr val="bg1"/>
                  </a:solidFill>
                  <a:effectLst/>
                </a:rPr>
                <a:t>, and righteousness from the God of his salvation.</a:t>
              </a:r>
            </a:p>
            <a:p>
              <a:pPr algn="l" fontAlgn="base"/>
              <a:r>
                <a:rPr lang="en-US" i="1" dirty="0">
                  <a:solidFill>
                    <a:schemeClr val="bg1"/>
                  </a:solidFill>
                </a:rPr>
                <a:t>Psalm 24:3-5</a:t>
              </a:r>
              <a:endParaRPr lang="en-US" b="0" i="1" dirty="0">
                <a:solidFill>
                  <a:schemeClr val="bg1"/>
                </a:solidFill>
                <a:effectLst/>
              </a:endParaRPr>
            </a:p>
          </p:txBody>
        </p:sp>
      </p:grpSp>
      <p:grpSp>
        <p:nvGrpSpPr>
          <p:cNvPr id="14" name="Group 13">
            <a:extLst>
              <a:ext uri="{FF2B5EF4-FFF2-40B4-BE49-F238E27FC236}">
                <a16:creationId xmlns:a16="http://schemas.microsoft.com/office/drawing/2014/main" id="{FEE8F4E9-6EC1-9632-DEB1-B319341200D2}"/>
              </a:ext>
            </a:extLst>
          </p:cNvPr>
          <p:cNvGrpSpPr/>
          <p:nvPr/>
        </p:nvGrpSpPr>
        <p:grpSpPr>
          <a:xfrm>
            <a:off x="856845" y="2602976"/>
            <a:ext cx="1790190" cy="3925718"/>
            <a:chOff x="4876800" y="1338813"/>
            <a:chExt cx="1790190" cy="3925718"/>
          </a:xfrm>
        </p:grpSpPr>
        <p:sp>
          <p:nvSpPr>
            <p:cNvPr id="15" name="Round Diagonal Corner Rectangle 29">
              <a:extLst>
                <a:ext uri="{FF2B5EF4-FFF2-40B4-BE49-F238E27FC236}">
                  <a16:creationId xmlns:a16="http://schemas.microsoft.com/office/drawing/2014/main" id="{D4AB1BBF-F85B-E2A6-171B-5CFEE128E3F3}"/>
                </a:ext>
              </a:extLst>
            </p:cNvPr>
            <p:cNvSpPr/>
            <p:nvPr/>
          </p:nvSpPr>
          <p:spPr>
            <a:xfrm rot="14339062">
              <a:off x="5112311" y="1445623"/>
              <a:ext cx="938225" cy="724605"/>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9CAAE8A-6B9C-C469-ACE9-438105B2037B}"/>
                </a:ext>
              </a:extLst>
            </p:cNvPr>
            <p:cNvSpPr/>
            <p:nvPr/>
          </p:nvSpPr>
          <p:spPr>
            <a:xfrm rot="19338880">
              <a:off x="6343575" y="3188784"/>
              <a:ext cx="323415" cy="48463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A7BBA92-4861-C6F7-57C7-C261C10974DA}"/>
                </a:ext>
              </a:extLst>
            </p:cNvPr>
            <p:cNvSpPr/>
            <p:nvPr/>
          </p:nvSpPr>
          <p:spPr>
            <a:xfrm rot="1933618">
              <a:off x="4876800" y="3191876"/>
              <a:ext cx="323415" cy="48463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a:extLst>
                <a:ext uri="{FF2B5EF4-FFF2-40B4-BE49-F238E27FC236}">
                  <a16:creationId xmlns:a16="http://schemas.microsoft.com/office/drawing/2014/main" id="{A0A9229E-3443-45A1-7E70-416F8C73E9F5}"/>
                </a:ext>
              </a:extLst>
            </p:cNvPr>
            <p:cNvSpPr/>
            <p:nvPr/>
          </p:nvSpPr>
          <p:spPr>
            <a:xfrm rot="1762537">
              <a:off x="5048962" y="2349298"/>
              <a:ext cx="621732" cy="1167635"/>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2B127A48-B0A9-6DEF-F2C1-0EFD604D7FE2}"/>
                </a:ext>
              </a:extLst>
            </p:cNvPr>
            <p:cNvSpPr/>
            <p:nvPr/>
          </p:nvSpPr>
          <p:spPr>
            <a:xfrm rot="20084270">
              <a:off x="5863797" y="2384890"/>
              <a:ext cx="703447" cy="1137238"/>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84B058A1-BCFF-FD0B-E14D-8228AFC544F9}"/>
                </a:ext>
              </a:extLst>
            </p:cNvPr>
            <p:cNvSpPr/>
            <p:nvPr/>
          </p:nvSpPr>
          <p:spPr>
            <a:xfrm>
              <a:off x="5486400" y="2336123"/>
              <a:ext cx="848581" cy="1397677"/>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0DC19601-96C3-B91F-749F-740342CD6711}"/>
                </a:ext>
              </a:extLst>
            </p:cNvPr>
            <p:cNvSpPr/>
            <p:nvPr/>
          </p:nvSpPr>
          <p:spPr>
            <a:xfrm rot="10800000">
              <a:off x="5515122" y="2305390"/>
              <a:ext cx="580812" cy="466149"/>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B1F87C4-8C39-60F4-2E22-00090D16CA12}"/>
                </a:ext>
              </a:extLst>
            </p:cNvPr>
            <p:cNvSpPr/>
            <p:nvPr/>
          </p:nvSpPr>
          <p:spPr>
            <a:xfrm rot="4886474">
              <a:off x="5921931" y="4864680"/>
              <a:ext cx="259448" cy="509273"/>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9A707A1-17C7-195D-5E39-8A58AD0D9EED}"/>
                </a:ext>
              </a:extLst>
            </p:cNvPr>
            <p:cNvSpPr/>
            <p:nvPr/>
          </p:nvSpPr>
          <p:spPr>
            <a:xfrm rot="4886474">
              <a:off x="5317076" y="4870932"/>
              <a:ext cx="272809" cy="51439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C69F0B28-79A6-79FF-C983-93D9404B0AA4}"/>
                </a:ext>
              </a:extLst>
            </p:cNvPr>
            <p:cNvSpPr/>
            <p:nvPr/>
          </p:nvSpPr>
          <p:spPr>
            <a:xfrm>
              <a:off x="5680535" y="3700894"/>
              <a:ext cx="637259" cy="1374821"/>
            </a:xfrm>
            <a:prstGeom prst="trapezoid">
              <a:avLst>
                <a:gd name="adj" fmla="val 78"/>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a:extLst>
                <a:ext uri="{FF2B5EF4-FFF2-40B4-BE49-F238E27FC236}">
                  <a16:creationId xmlns:a16="http://schemas.microsoft.com/office/drawing/2014/main" id="{E8F10BCE-E66D-4CA0-D26A-DEEEF4AADAC4}"/>
                </a:ext>
              </a:extLst>
            </p:cNvPr>
            <p:cNvSpPr/>
            <p:nvPr/>
          </p:nvSpPr>
          <p:spPr>
            <a:xfrm rot="263894">
              <a:off x="5265968" y="3641681"/>
              <a:ext cx="572526" cy="1458801"/>
            </a:xfrm>
            <a:prstGeom prst="trapezoid">
              <a:avLst>
                <a:gd name="adj"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C4A7B4B-7365-4AED-6C95-04EF0A8744C6}"/>
                </a:ext>
              </a:extLst>
            </p:cNvPr>
            <p:cNvSpPr/>
            <p:nvPr/>
          </p:nvSpPr>
          <p:spPr>
            <a:xfrm rot="15873315">
              <a:off x="5671911" y="3550711"/>
              <a:ext cx="154682" cy="781012"/>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 Diagonal Corner Rectangle 41">
              <a:extLst>
                <a:ext uri="{FF2B5EF4-FFF2-40B4-BE49-F238E27FC236}">
                  <a16:creationId xmlns:a16="http://schemas.microsoft.com/office/drawing/2014/main" id="{48D611C8-66B7-5A2D-8E19-4D89772C7FE4}"/>
                </a:ext>
              </a:extLst>
            </p:cNvPr>
            <p:cNvSpPr/>
            <p:nvPr/>
          </p:nvSpPr>
          <p:spPr>
            <a:xfrm rot="1235977">
              <a:off x="5551797" y="1386069"/>
              <a:ext cx="985884" cy="627229"/>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D020E307-6E72-A5F3-D1CA-CFEAB2B87F7E}"/>
                </a:ext>
              </a:extLst>
            </p:cNvPr>
            <p:cNvSpPr/>
            <p:nvPr/>
          </p:nvSpPr>
          <p:spPr>
            <a:xfrm>
              <a:off x="5611924" y="1373092"/>
              <a:ext cx="290406" cy="15538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a:extLst>
                <a:ext uri="{FF2B5EF4-FFF2-40B4-BE49-F238E27FC236}">
                  <a16:creationId xmlns:a16="http://schemas.microsoft.com/office/drawing/2014/main" id="{549D5137-4538-EFD3-D165-CB4B66B74CC0}"/>
                </a:ext>
              </a:extLst>
            </p:cNvPr>
            <p:cNvSpPr/>
            <p:nvPr/>
          </p:nvSpPr>
          <p:spPr>
            <a:xfrm>
              <a:off x="5257800" y="2590800"/>
              <a:ext cx="609600" cy="1295400"/>
            </a:xfrm>
            <a:prstGeom prst="trapezoid">
              <a:avLst>
                <a:gd name="adj" fmla="val 3137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a:extLst>
                <a:ext uri="{FF2B5EF4-FFF2-40B4-BE49-F238E27FC236}">
                  <a16:creationId xmlns:a16="http://schemas.microsoft.com/office/drawing/2014/main" id="{D56A7366-AFFF-EE20-617A-C1F0975270EE}"/>
                </a:ext>
              </a:extLst>
            </p:cNvPr>
            <p:cNvSpPr/>
            <p:nvPr/>
          </p:nvSpPr>
          <p:spPr>
            <a:xfrm>
              <a:off x="5715000" y="2590800"/>
              <a:ext cx="685800" cy="1295400"/>
            </a:xfrm>
            <a:prstGeom prst="trapezoid">
              <a:avLst>
                <a:gd name="adj" fmla="val 38725"/>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470B1B43-0EDD-91D6-2406-AD84D23B19EE}"/>
                </a:ext>
              </a:extLst>
            </p:cNvPr>
            <p:cNvGrpSpPr/>
            <p:nvPr/>
          </p:nvGrpSpPr>
          <p:grpSpPr>
            <a:xfrm>
              <a:off x="5562600" y="2667000"/>
              <a:ext cx="457200" cy="381000"/>
              <a:chOff x="7022380" y="1905000"/>
              <a:chExt cx="978620" cy="914400"/>
            </a:xfrm>
          </p:grpSpPr>
          <p:sp>
            <p:nvSpPr>
              <p:cNvPr id="37" name="Trapezoid 36">
                <a:extLst>
                  <a:ext uri="{FF2B5EF4-FFF2-40B4-BE49-F238E27FC236}">
                    <a16:creationId xmlns:a16="http://schemas.microsoft.com/office/drawing/2014/main" id="{36DF1D0A-63E0-E5FE-E601-913D550D7FBF}"/>
                  </a:ext>
                </a:extLst>
              </p:cNvPr>
              <p:cNvSpPr/>
              <p:nvPr/>
            </p:nvSpPr>
            <p:spPr>
              <a:xfrm>
                <a:off x="7315200" y="2133600"/>
                <a:ext cx="304800" cy="685800"/>
              </a:xfrm>
              <a:prstGeom prst="trapezoid">
                <a:avLst>
                  <a:gd name="adj" fmla="val 313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a:extLst>
                  <a:ext uri="{FF2B5EF4-FFF2-40B4-BE49-F238E27FC236}">
                    <a16:creationId xmlns:a16="http://schemas.microsoft.com/office/drawing/2014/main" id="{0DF71F37-D19D-4ED9-BA7F-E9D72AE99B8E}"/>
                  </a:ext>
                </a:extLst>
              </p:cNvPr>
              <p:cNvSpPr/>
              <p:nvPr/>
            </p:nvSpPr>
            <p:spPr>
              <a:xfrm rot="20043474">
                <a:off x="7543800" y="2133600"/>
                <a:ext cx="304800" cy="685800"/>
              </a:xfrm>
              <a:prstGeom prst="trapezoid">
                <a:avLst>
                  <a:gd name="adj" fmla="val 313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53">
                <a:extLst>
                  <a:ext uri="{FF2B5EF4-FFF2-40B4-BE49-F238E27FC236}">
                    <a16:creationId xmlns:a16="http://schemas.microsoft.com/office/drawing/2014/main" id="{78E99166-1326-6DE9-5C15-523922F54AD8}"/>
                  </a:ext>
                </a:extLst>
              </p:cNvPr>
              <p:cNvSpPr/>
              <p:nvPr/>
            </p:nvSpPr>
            <p:spPr>
              <a:xfrm>
                <a:off x="7162800" y="1905000"/>
                <a:ext cx="685800" cy="381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a:extLst>
                  <a:ext uri="{FF2B5EF4-FFF2-40B4-BE49-F238E27FC236}">
                    <a16:creationId xmlns:a16="http://schemas.microsoft.com/office/drawing/2014/main" id="{DB70030B-68A4-0EAA-9A2E-4623DF586CA4}"/>
                  </a:ext>
                </a:extLst>
              </p:cNvPr>
              <p:cNvSpPr/>
              <p:nvPr/>
            </p:nvSpPr>
            <p:spPr>
              <a:xfrm rot="5099959">
                <a:off x="7212880" y="1743810"/>
                <a:ext cx="304800" cy="685800"/>
              </a:xfrm>
              <a:prstGeom prst="trapezoid">
                <a:avLst>
                  <a:gd name="adj" fmla="val 313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a:extLst>
                  <a:ext uri="{FF2B5EF4-FFF2-40B4-BE49-F238E27FC236}">
                    <a16:creationId xmlns:a16="http://schemas.microsoft.com/office/drawing/2014/main" id="{C713132F-AB9C-9092-7EBA-BF78E313E20C}"/>
                  </a:ext>
                </a:extLst>
              </p:cNvPr>
              <p:cNvSpPr/>
              <p:nvPr/>
            </p:nvSpPr>
            <p:spPr>
              <a:xfrm rot="16200000">
                <a:off x="7505700" y="1790700"/>
                <a:ext cx="304800" cy="685800"/>
              </a:xfrm>
              <a:prstGeom prst="trapezoid">
                <a:avLst>
                  <a:gd name="adj" fmla="val 313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Flowchart: Manual Input 31">
              <a:extLst>
                <a:ext uri="{FF2B5EF4-FFF2-40B4-BE49-F238E27FC236}">
                  <a16:creationId xmlns:a16="http://schemas.microsoft.com/office/drawing/2014/main" id="{33ADD353-A835-EBDC-99D7-E2E95D157518}"/>
                </a:ext>
              </a:extLst>
            </p:cNvPr>
            <p:cNvSpPr/>
            <p:nvPr/>
          </p:nvSpPr>
          <p:spPr>
            <a:xfrm rot="2091275" flipV="1">
              <a:off x="5913447" y="2340237"/>
              <a:ext cx="228596" cy="552626"/>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anual Input 32">
              <a:extLst>
                <a:ext uri="{FF2B5EF4-FFF2-40B4-BE49-F238E27FC236}">
                  <a16:creationId xmlns:a16="http://schemas.microsoft.com/office/drawing/2014/main" id="{6C91897C-C657-D479-4D91-5AF8BC9FE4EA}"/>
                </a:ext>
              </a:extLst>
            </p:cNvPr>
            <p:cNvSpPr/>
            <p:nvPr/>
          </p:nvSpPr>
          <p:spPr>
            <a:xfrm rot="19508725" flipH="1" flipV="1">
              <a:off x="5456455" y="2318986"/>
              <a:ext cx="263925" cy="597329"/>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63F360FD-E34D-97E2-55F6-C531DAE16D34}"/>
                </a:ext>
              </a:extLst>
            </p:cNvPr>
            <p:cNvSpPr/>
            <p:nvPr/>
          </p:nvSpPr>
          <p:spPr>
            <a:xfrm>
              <a:off x="5304544" y="1363589"/>
              <a:ext cx="1030437" cy="11184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 Diagonal Corner Rectangle 49">
              <a:extLst>
                <a:ext uri="{FF2B5EF4-FFF2-40B4-BE49-F238E27FC236}">
                  <a16:creationId xmlns:a16="http://schemas.microsoft.com/office/drawing/2014/main" id="{75B7B0DD-6726-21C3-5E3F-282BB81910A5}"/>
                </a:ext>
              </a:extLst>
            </p:cNvPr>
            <p:cNvSpPr/>
            <p:nvPr/>
          </p:nvSpPr>
          <p:spPr>
            <a:xfrm rot="220742">
              <a:off x="6267290" y="1525362"/>
              <a:ext cx="61388" cy="590748"/>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 Diagonal Corner Rectangle 50">
              <a:extLst>
                <a:ext uri="{FF2B5EF4-FFF2-40B4-BE49-F238E27FC236}">
                  <a16:creationId xmlns:a16="http://schemas.microsoft.com/office/drawing/2014/main" id="{CAA34198-3B94-153F-A7B3-08BAA235F8C1}"/>
                </a:ext>
              </a:extLst>
            </p:cNvPr>
            <p:cNvSpPr/>
            <p:nvPr/>
          </p:nvSpPr>
          <p:spPr>
            <a:xfrm rot="21278885">
              <a:off x="5282545" y="1603283"/>
              <a:ext cx="91105" cy="534833"/>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BCC0442D-5F3D-7145-7315-2BA901A7A8B7}"/>
              </a:ext>
            </a:extLst>
          </p:cNvPr>
          <p:cNvSpPr txBox="1"/>
          <p:nvPr/>
        </p:nvSpPr>
        <p:spPr>
          <a:xfrm>
            <a:off x="105674" y="6436783"/>
            <a:ext cx="6094562" cy="276999"/>
          </a:xfrm>
          <a:prstGeom prst="rect">
            <a:avLst/>
          </a:prstGeom>
          <a:noFill/>
        </p:spPr>
        <p:txBody>
          <a:bodyPr wrap="square">
            <a:spAutoFit/>
          </a:body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31220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29AA9101-EACE-45FA-8F8D-29CD61A908AE}"/>
              </a:ext>
            </a:extLst>
          </p:cNvPr>
          <p:cNvGrpSpPr/>
          <p:nvPr/>
        </p:nvGrpSpPr>
        <p:grpSpPr>
          <a:xfrm>
            <a:off x="0" y="0"/>
            <a:ext cx="12192000" cy="6858000"/>
            <a:chOff x="0" y="0"/>
            <a:chExt cx="12192000" cy="6858000"/>
          </a:xfrm>
        </p:grpSpPr>
        <p:pic>
          <p:nvPicPr>
            <p:cNvPr id="36" name="Picture 35">
              <a:extLst>
                <a:ext uri="{FF2B5EF4-FFF2-40B4-BE49-F238E27FC236}">
                  <a16:creationId xmlns:a16="http://schemas.microsoft.com/office/drawing/2014/main" id="{256DE3E9-71AA-4DEA-BF05-267979353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7" name="Picture 36">
              <a:extLst>
                <a:ext uri="{FF2B5EF4-FFF2-40B4-BE49-F238E27FC236}">
                  <a16:creationId xmlns:a16="http://schemas.microsoft.com/office/drawing/2014/main" id="{C44EE81B-5178-4AE0-BF47-2112A195C0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sp>
        <p:nvSpPr>
          <p:cNvPr id="9" name="TextBox 8"/>
          <p:cNvSpPr txBox="1"/>
          <p:nvPr/>
        </p:nvSpPr>
        <p:spPr>
          <a:xfrm>
            <a:off x="192385" y="0"/>
            <a:ext cx="11807229" cy="923330"/>
          </a:xfrm>
          <a:prstGeom prst="rect">
            <a:avLst/>
          </a:prstGeom>
          <a:noFill/>
        </p:spPr>
        <p:txBody>
          <a:bodyPr wrap="square" rtlCol="0">
            <a:spAutoFit/>
          </a:bodyPr>
          <a:lstStyle/>
          <a:p>
            <a:pPr algn="ctr"/>
            <a:r>
              <a:rPr lang="en-US" sz="5400" dirty="0">
                <a:solidFill>
                  <a:schemeClr val="bg1"/>
                </a:solidFill>
                <a:latin typeface="Bookman Old Style" panose="02050604050505020204" pitchFamily="18" charset="0"/>
              </a:rPr>
              <a:t>His Presence is Manifested</a:t>
            </a:r>
          </a:p>
        </p:txBody>
      </p:sp>
      <p:sp>
        <p:nvSpPr>
          <p:cNvPr id="5" name="Rectangle 4"/>
          <p:cNvSpPr/>
          <p:nvPr/>
        </p:nvSpPr>
        <p:spPr>
          <a:xfrm>
            <a:off x="192385" y="6355672"/>
            <a:ext cx="1495922" cy="369332"/>
          </a:xfrm>
          <a:prstGeom prst="rect">
            <a:avLst/>
          </a:prstGeom>
        </p:spPr>
        <p:txBody>
          <a:bodyPr wrap="none">
            <a:spAutoFit/>
          </a:bodyPr>
          <a:lstStyle/>
          <a:p>
            <a:r>
              <a:rPr lang="en-US" dirty="0">
                <a:solidFill>
                  <a:schemeClr val="bg1"/>
                </a:solidFill>
              </a:rPr>
              <a:t>D&amp;C 97:15-16</a:t>
            </a:r>
            <a:endParaRPr lang="en-US" sz="1200" dirty="0">
              <a:solidFill>
                <a:schemeClr val="bg1"/>
              </a:solidFill>
            </a:endParaRPr>
          </a:p>
        </p:txBody>
      </p:sp>
      <p:sp>
        <p:nvSpPr>
          <p:cNvPr id="11" name="Rectangle 10"/>
          <p:cNvSpPr/>
          <p:nvPr/>
        </p:nvSpPr>
        <p:spPr>
          <a:xfrm>
            <a:off x="2837195" y="1589544"/>
            <a:ext cx="4751872" cy="3600986"/>
          </a:xfrm>
          <a:prstGeom prst="rect">
            <a:avLst/>
          </a:prstGeom>
        </p:spPr>
        <p:txBody>
          <a:bodyPr wrap="square">
            <a:spAutoFit/>
          </a:bodyPr>
          <a:lstStyle/>
          <a:p>
            <a:r>
              <a:rPr lang="en-US" sz="2400" dirty="0">
                <a:solidFill>
                  <a:schemeClr val="bg1"/>
                </a:solidFill>
              </a:rPr>
              <a:t>“It is true that some have actually seen the Savior, but when one consults the dictionary, he learns that there are many other meanings of the word </a:t>
            </a:r>
            <a:r>
              <a:rPr lang="en-US" sz="2400" i="1" dirty="0">
                <a:solidFill>
                  <a:schemeClr val="bg1"/>
                </a:solidFill>
              </a:rPr>
              <a:t>see, </a:t>
            </a:r>
            <a:r>
              <a:rPr lang="en-US" sz="2400" dirty="0">
                <a:solidFill>
                  <a:schemeClr val="bg1"/>
                </a:solidFill>
              </a:rPr>
              <a:t>such as coming to know Him, discerning Him, recognizing Him and His work, perceiving His importance, or coming to understand Him” </a:t>
            </a:r>
          </a:p>
          <a:p>
            <a:r>
              <a:rPr lang="en-US" sz="1200" i="1" dirty="0">
                <a:solidFill>
                  <a:schemeClr val="bg1"/>
                </a:solidFill>
              </a:rPr>
              <a:t>Elder David B. </a:t>
            </a:r>
            <a:r>
              <a:rPr lang="en-US" sz="1200" i="1" dirty="0" err="1">
                <a:solidFill>
                  <a:schemeClr val="bg1"/>
                </a:solidFill>
              </a:rPr>
              <a:t>Haight</a:t>
            </a:r>
            <a:endParaRPr lang="en-US" sz="1200" dirty="0">
              <a:solidFill>
                <a:schemeClr val="bg1"/>
              </a:solidFill>
            </a:endParaRPr>
          </a:p>
        </p:txBody>
      </p:sp>
      <p:grpSp>
        <p:nvGrpSpPr>
          <p:cNvPr id="14" name="Group 13"/>
          <p:cNvGrpSpPr/>
          <p:nvPr/>
        </p:nvGrpSpPr>
        <p:grpSpPr>
          <a:xfrm>
            <a:off x="7847091" y="923330"/>
            <a:ext cx="2667000" cy="5029200"/>
            <a:chOff x="838200" y="76200"/>
            <a:chExt cx="2667000" cy="5029200"/>
          </a:xfrm>
        </p:grpSpPr>
        <p:grpSp>
          <p:nvGrpSpPr>
            <p:cNvPr id="15" name="Group 17"/>
            <p:cNvGrpSpPr/>
            <p:nvPr/>
          </p:nvGrpSpPr>
          <p:grpSpPr>
            <a:xfrm>
              <a:off x="838200" y="76200"/>
              <a:ext cx="2667000" cy="5029200"/>
              <a:chOff x="838200" y="76200"/>
              <a:chExt cx="2667000" cy="5029200"/>
            </a:xfrm>
          </p:grpSpPr>
          <p:grpSp>
            <p:nvGrpSpPr>
              <p:cNvPr id="17" name="Group 17"/>
              <p:cNvGrpSpPr/>
              <p:nvPr/>
            </p:nvGrpSpPr>
            <p:grpSpPr>
              <a:xfrm flipH="1">
                <a:off x="2209800" y="1447800"/>
                <a:ext cx="1295400" cy="3429000"/>
                <a:chOff x="685800" y="1447800"/>
                <a:chExt cx="1295400" cy="3124200"/>
              </a:xfrm>
            </p:grpSpPr>
            <p:sp>
              <p:nvSpPr>
                <p:cNvPr id="33" name="Bent Arrow 32"/>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 name="Group 16"/>
              <p:cNvGrpSpPr/>
              <p:nvPr/>
            </p:nvGrpSpPr>
            <p:grpSpPr>
              <a:xfrm>
                <a:off x="838200" y="1447800"/>
                <a:ext cx="1295400" cy="3429000"/>
                <a:chOff x="685800" y="1447800"/>
                <a:chExt cx="1295400" cy="3429000"/>
              </a:xfrm>
            </p:grpSpPr>
            <p:sp>
              <p:nvSpPr>
                <p:cNvPr id="31" name="Bent Arrow 30"/>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9"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nut 23"/>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a:off x="1248335" y="2326933"/>
              <a:ext cx="1905000" cy="1323439"/>
            </a:xfrm>
            <a:prstGeom prst="rect">
              <a:avLst/>
            </a:prstGeom>
          </p:spPr>
          <p:txBody>
            <a:bodyPr wrap="square">
              <a:spAutoFit/>
            </a:bodyPr>
            <a:lstStyle/>
            <a:p>
              <a:pPr algn="ctr"/>
              <a:r>
                <a:rPr lang="en-US" sz="1600" b="1" i="1" dirty="0"/>
                <a:t>In the temple, God will manifest Himself to those who are pure in heart</a:t>
              </a:r>
              <a:endParaRPr lang="en-US" sz="1600" dirty="0">
                <a:solidFill>
                  <a:schemeClr val="bg1"/>
                </a:solidFill>
              </a:endParaRPr>
            </a:p>
          </p:txBody>
        </p:sp>
      </p:grpSp>
      <p:pic>
        <p:nvPicPr>
          <p:cNvPr id="3" name="Picture 2">
            <a:extLst>
              <a:ext uri="{FF2B5EF4-FFF2-40B4-BE49-F238E27FC236}">
                <a16:creationId xmlns:a16="http://schemas.microsoft.com/office/drawing/2014/main" id="{01A0569E-3112-44C7-9290-3E9892367F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844" y="1258251"/>
            <a:ext cx="1876425" cy="2381250"/>
          </a:xfrm>
          <a:prstGeom prst="rect">
            <a:avLst/>
          </a:prstGeom>
        </p:spPr>
      </p:pic>
    </p:spTree>
    <p:extLst>
      <p:ext uri="{BB962C8B-B14F-4D97-AF65-F5344CB8AC3E}">
        <p14:creationId xmlns:p14="http://schemas.microsoft.com/office/powerpoint/2010/main" val="409995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498F88A-EB05-4EBA-A997-47C32AEDF597}"/>
              </a:ext>
            </a:extLst>
          </p:cNvPr>
          <p:cNvGrpSpPr/>
          <p:nvPr/>
        </p:nvGrpSpPr>
        <p:grpSpPr>
          <a:xfrm>
            <a:off x="0" y="0"/>
            <a:ext cx="12192000" cy="6858000"/>
            <a:chOff x="0" y="0"/>
            <a:chExt cx="12192000" cy="6858000"/>
          </a:xfrm>
        </p:grpSpPr>
        <p:pic>
          <p:nvPicPr>
            <p:cNvPr id="12" name="Picture 11">
              <a:extLst>
                <a:ext uri="{FF2B5EF4-FFF2-40B4-BE49-F238E27FC236}">
                  <a16:creationId xmlns:a16="http://schemas.microsoft.com/office/drawing/2014/main" id="{07CD02AD-2758-4F84-9482-DC61BB237B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D13BA2E0-C907-4BE0-AABB-C8917256F6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sp>
        <p:nvSpPr>
          <p:cNvPr id="9" name="TextBox 8"/>
          <p:cNvSpPr txBox="1"/>
          <p:nvPr/>
        </p:nvSpPr>
        <p:spPr>
          <a:xfrm>
            <a:off x="192385" y="0"/>
            <a:ext cx="11807229" cy="923330"/>
          </a:xfrm>
          <a:prstGeom prst="rect">
            <a:avLst/>
          </a:prstGeom>
          <a:noFill/>
        </p:spPr>
        <p:txBody>
          <a:bodyPr wrap="square" rtlCol="0">
            <a:spAutoFit/>
          </a:bodyPr>
          <a:lstStyle/>
          <a:p>
            <a:pPr algn="ctr"/>
            <a:r>
              <a:rPr lang="en-US" sz="5400" dirty="0">
                <a:solidFill>
                  <a:schemeClr val="bg1"/>
                </a:solidFill>
                <a:latin typeface="Bookman Old Style" panose="02050604050505020204" pitchFamily="18" charset="0"/>
              </a:rPr>
              <a:t>Destiny of Zion</a:t>
            </a:r>
          </a:p>
        </p:txBody>
      </p:sp>
      <p:sp>
        <p:nvSpPr>
          <p:cNvPr id="5" name="Rectangle 4"/>
          <p:cNvSpPr/>
          <p:nvPr/>
        </p:nvSpPr>
        <p:spPr>
          <a:xfrm>
            <a:off x="192385" y="6355672"/>
            <a:ext cx="1495922" cy="369332"/>
          </a:xfrm>
          <a:prstGeom prst="rect">
            <a:avLst/>
          </a:prstGeom>
        </p:spPr>
        <p:txBody>
          <a:bodyPr wrap="none">
            <a:spAutoFit/>
          </a:bodyPr>
          <a:lstStyle/>
          <a:p>
            <a:r>
              <a:rPr lang="en-US" dirty="0">
                <a:solidFill>
                  <a:schemeClr val="bg1"/>
                </a:solidFill>
              </a:rPr>
              <a:t>D&amp;C 97:15-17</a:t>
            </a:r>
            <a:endParaRPr lang="en-US" sz="1200" dirty="0">
              <a:solidFill>
                <a:schemeClr val="bg1"/>
              </a:solidFill>
            </a:endParaRPr>
          </a:p>
        </p:txBody>
      </p:sp>
      <p:sp>
        <p:nvSpPr>
          <p:cNvPr id="11" name="Rectangle 10"/>
          <p:cNvSpPr/>
          <p:nvPr/>
        </p:nvSpPr>
        <p:spPr>
          <a:xfrm>
            <a:off x="411177" y="923330"/>
            <a:ext cx="4751872" cy="5078313"/>
          </a:xfrm>
          <a:prstGeom prst="rect">
            <a:avLst/>
          </a:prstGeom>
        </p:spPr>
        <p:txBody>
          <a:bodyPr wrap="square">
            <a:spAutoFit/>
          </a:bodyPr>
          <a:lstStyle/>
          <a:p>
            <a:r>
              <a:rPr lang="en-US" dirty="0">
                <a:solidFill>
                  <a:schemeClr val="bg1"/>
                </a:solidFill>
              </a:rPr>
              <a:t>“You know there has been great discussion in relation to Zion—where it is, and where the gathering of the dispensation is, and which I am now going to tell you. </a:t>
            </a:r>
          </a:p>
          <a:p>
            <a:endParaRPr lang="en-US" dirty="0">
              <a:solidFill>
                <a:schemeClr val="bg1"/>
              </a:solidFill>
            </a:endParaRPr>
          </a:p>
          <a:p>
            <a:r>
              <a:rPr lang="en-US" dirty="0">
                <a:solidFill>
                  <a:schemeClr val="bg1"/>
                </a:solidFill>
              </a:rPr>
              <a:t>The prophets have spoken and written upon it; but I will make a proclamation that will cover a broader ground. </a:t>
            </a:r>
          </a:p>
          <a:p>
            <a:endParaRPr lang="en-US" i="1" dirty="0">
              <a:solidFill>
                <a:schemeClr val="bg1"/>
              </a:solidFill>
            </a:endParaRPr>
          </a:p>
          <a:p>
            <a:r>
              <a:rPr lang="en-US" i="1" dirty="0">
                <a:solidFill>
                  <a:schemeClr val="bg1"/>
                </a:solidFill>
              </a:rPr>
              <a:t>The whole of America is Zion itself from north to south, and is described by the Prophets, who declare that it is the Zion where the mountain of the Lord should be, and that it should be in the center of the land.</a:t>
            </a:r>
            <a:r>
              <a:rPr lang="en-US" dirty="0">
                <a:solidFill>
                  <a:schemeClr val="bg1"/>
                </a:solidFill>
              </a:rPr>
              <a:t> </a:t>
            </a:r>
          </a:p>
          <a:p>
            <a:endParaRPr lang="en-US" dirty="0">
              <a:solidFill>
                <a:schemeClr val="bg1"/>
              </a:solidFill>
            </a:endParaRPr>
          </a:p>
          <a:p>
            <a:r>
              <a:rPr lang="en-US" dirty="0">
                <a:solidFill>
                  <a:schemeClr val="bg1"/>
                </a:solidFill>
              </a:rPr>
              <a:t>When Elders shall take up and examine the old prophecies in the Bible, they will see it.”</a:t>
            </a:r>
          </a:p>
          <a:p>
            <a:r>
              <a:rPr lang="en-US" sz="1200" dirty="0">
                <a:solidFill>
                  <a:schemeClr val="bg1"/>
                </a:solidFill>
              </a:rPr>
              <a:t>HC</a:t>
            </a:r>
          </a:p>
        </p:txBody>
      </p:sp>
      <p:sp>
        <p:nvSpPr>
          <p:cNvPr id="2" name="AutoShape 2" descr="http://www.clker.com/cliparts/Q/t/l/x/h/B/united-states-of-america.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922FF16E-7542-4A54-9DCA-730DD2344A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8622" y="1489316"/>
            <a:ext cx="4826000" cy="4559300"/>
          </a:xfrm>
          <a:prstGeom prst="rect">
            <a:avLst/>
          </a:prstGeom>
        </p:spPr>
      </p:pic>
    </p:spTree>
    <p:extLst>
      <p:ext uri="{BB962C8B-B14F-4D97-AF65-F5344CB8AC3E}">
        <p14:creationId xmlns:p14="http://schemas.microsoft.com/office/powerpoint/2010/main" val="268715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
                                            <p:txEl>
                                              <p:pRg st="6" end="6"/>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A0905-7856-315B-61C6-C29E446EED0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F58D202-69DD-DE37-192B-14C32559C16B}"/>
              </a:ext>
            </a:extLst>
          </p:cNvPr>
          <p:cNvGrpSpPr/>
          <p:nvPr/>
        </p:nvGrpSpPr>
        <p:grpSpPr>
          <a:xfrm>
            <a:off x="0" y="0"/>
            <a:ext cx="12192000" cy="6858000"/>
            <a:chOff x="0" y="0"/>
            <a:chExt cx="12192000" cy="6858000"/>
          </a:xfrm>
        </p:grpSpPr>
        <p:pic>
          <p:nvPicPr>
            <p:cNvPr id="12" name="Picture 11">
              <a:extLst>
                <a:ext uri="{FF2B5EF4-FFF2-40B4-BE49-F238E27FC236}">
                  <a16:creationId xmlns:a16="http://schemas.microsoft.com/office/drawing/2014/main" id="{82701406-CAC6-688F-AD74-173DB9AF8E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4E616148-B41C-409F-4A71-1FE32E187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sp>
        <p:nvSpPr>
          <p:cNvPr id="9" name="TextBox 8">
            <a:extLst>
              <a:ext uri="{FF2B5EF4-FFF2-40B4-BE49-F238E27FC236}">
                <a16:creationId xmlns:a16="http://schemas.microsoft.com/office/drawing/2014/main" id="{7FF65D0F-C62E-345B-85BD-B44514804E0E}"/>
              </a:ext>
            </a:extLst>
          </p:cNvPr>
          <p:cNvSpPr txBox="1"/>
          <p:nvPr/>
        </p:nvSpPr>
        <p:spPr>
          <a:xfrm>
            <a:off x="192385" y="0"/>
            <a:ext cx="11807229" cy="923330"/>
          </a:xfrm>
          <a:prstGeom prst="rect">
            <a:avLst/>
          </a:prstGeom>
          <a:noFill/>
        </p:spPr>
        <p:txBody>
          <a:bodyPr wrap="square" rtlCol="0">
            <a:spAutoFit/>
          </a:bodyPr>
          <a:lstStyle/>
          <a:p>
            <a:pPr algn="ctr"/>
            <a:r>
              <a:rPr lang="en-US" sz="5400" dirty="0">
                <a:solidFill>
                  <a:schemeClr val="bg1"/>
                </a:solidFill>
                <a:latin typeface="Bookman Old Style" panose="02050604050505020204" pitchFamily="18" charset="0"/>
              </a:rPr>
              <a:t>Something Pure</a:t>
            </a:r>
          </a:p>
        </p:txBody>
      </p:sp>
      <p:sp>
        <p:nvSpPr>
          <p:cNvPr id="5" name="Rectangle 4">
            <a:extLst>
              <a:ext uri="{FF2B5EF4-FFF2-40B4-BE49-F238E27FC236}">
                <a16:creationId xmlns:a16="http://schemas.microsoft.com/office/drawing/2014/main" id="{639A0ECA-2B61-FA87-320E-F96A81E58F4D}"/>
              </a:ext>
            </a:extLst>
          </p:cNvPr>
          <p:cNvSpPr/>
          <p:nvPr/>
        </p:nvSpPr>
        <p:spPr>
          <a:xfrm>
            <a:off x="192385" y="6355672"/>
            <a:ext cx="1191352" cy="369332"/>
          </a:xfrm>
          <a:prstGeom prst="rect">
            <a:avLst/>
          </a:prstGeom>
        </p:spPr>
        <p:txBody>
          <a:bodyPr wrap="none">
            <a:spAutoFit/>
          </a:bodyPr>
          <a:lstStyle/>
          <a:p>
            <a:r>
              <a:rPr lang="en-US" dirty="0">
                <a:solidFill>
                  <a:schemeClr val="bg1"/>
                </a:solidFill>
              </a:rPr>
              <a:t>D&amp;C 97:21</a:t>
            </a:r>
            <a:endParaRPr lang="en-US" sz="1200" dirty="0">
              <a:solidFill>
                <a:schemeClr val="bg1"/>
              </a:solidFill>
            </a:endParaRPr>
          </a:p>
        </p:txBody>
      </p:sp>
      <p:sp>
        <p:nvSpPr>
          <p:cNvPr id="11" name="Rectangle 10">
            <a:extLst>
              <a:ext uri="{FF2B5EF4-FFF2-40B4-BE49-F238E27FC236}">
                <a16:creationId xmlns:a16="http://schemas.microsoft.com/office/drawing/2014/main" id="{7275950B-E1B5-5F26-2627-B723B0027BEA}"/>
              </a:ext>
            </a:extLst>
          </p:cNvPr>
          <p:cNvSpPr/>
          <p:nvPr/>
        </p:nvSpPr>
        <p:spPr>
          <a:xfrm>
            <a:off x="700918" y="1155658"/>
            <a:ext cx="4751872" cy="3046988"/>
          </a:xfrm>
          <a:prstGeom prst="rect">
            <a:avLst/>
          </a:prstGeom>
        </p:spPr>
        <p:txBody>
          <a:bodyPr wrap="square">
            <a:spAutoFit/>
          </a:bodyPr>
          <a:lstStyle/>
          <a:p>
            <a:pPr fontAlgn="base"/>
            <a:r>
              <a:rPr lang="en-US" sz="2400" dirty="0">
                <a:solidFill>
                  <a:schemeClr val="bg1"/>
                </a:solidFill>
              </a:rPr>
              <a:t>What are some benefits to having clean and pure water?</a:t>
            </a:r>
          </a:p>
          <a:p>
            <a:pPr fontAlgn="base"/>
            <a:endParaRPr lang="en-US" sz="2400" dirty="0">
              <a:solidFill>
                <a:schemeClr val="bg1"/>
              </a:solidFill>
            </a:endParaRPr>
          </a:p>
          <a:p>
            <a:pPr fontAlgn="base"/>
            <a:r>
              <a:rPr lang="en-US" sz="2400" dirty="0">
                <a:solidFill>
                  <a:schemeClr val="bg1"/>
                </a:solidFill>
              </a:rPr>
              <a:t>When water is impure, what are some ways to purify it?</a:t>
            </a:r>
          </a:p>
          <a:p>
            <a:pPr fontAlgn="base"/>
            <a:endParaRPr lang="en-US" sz="2400" dirty="0">
              <a:solidFill>
                <a:schemeClr val="bg1"/>
              </a:solidFill>
            </a:endParaRPr>
          </a:p>
          <a:p>
            <a:pPr fontAlgn="base"/>
            <a:r>
              <a:rPr lang="en-US" sz="2400" dirty="0">
                <a:solidFill>
                  <a:schemeClr val="bg1"/>
                </a:solidFill>
              </a:rPr>
              <a:t>How might pure water be compared to a pure heart?</a:t>
            </a:r>
          </a:p>
        </p:txBody>
      </p:sp>
      <p:pic>
        <p:nvPicPr>
          <p:cNvPr id="1026" name="Picture 2" descr="Pin by Sabina Corona on Encantadores... | Glass, Gif, Water">
            <a:extLst>
              <a:ext uri="{FF2B5EF4-FFF2-40B4-BE49-F238E27FC236}">
                <a16:creationId xmlns:a16="http://schemas.microsoft.com/office/drawing/2014/main" id="{9673E876-AF97-2B66-E127-9A13598C11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6100" y="1022307"/>
            <a:ext cx="3405453" cy="340545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5DACB1F7-084A-0F31-1878-D6B847727852}"/>
              </a:ext>
            </a:extLst>
          </p:cNvPr>
          <p:cNvSpPr txBox="1"/>
          <p:nvPr/>
        </p:nvSpPr>
        <p:spPr>
          <a:xfrm>
            <a:off x="3066890" y="4639363"/>
            <a:ext cx="7372510" cy="1846659"/>
          </a:xfrm>
          <a:prstGeom prst="rect">
            <a:avLst/>
          </a:prstGeom>
          <a:noFill/>
        </p:spPr>
        <p:txBody>
          <a:bodyPr wrap="square">
            <a:spAutoFit/>
          </a:bodyPr>
          <a:lstStyle/>
          <a:p>
            <a:r>
              <a:rPr lang="en-US" sz="2400" b="0" i="0" dirty="0">
                <a:solidFill>
                  <a:srgbClr val="FFFF00"/>
                </a:solidFill>
                <a:effectLst/>
              </a:rPr>
              <a:t>The Lord does not expect perfection from us at this point in our eternal progression. But He does expect us to become increasingly pure. Daily repentance is the pathway to purity, and purity brings power. </a:t>
            </a:r>
          </a:p>
          <a:p>
            <a:r>
              <a:rPr lang="en-US" b="0" i="0" dirty="0">
                <a:solidFill>
                  <a:srgbClr val="FFFF00"/>
                </a:solidFill>
                <a:effectLst/>
              </a:rPr>
              <a:t>Russell M. Nelson</a:t>
            </a:r>
            <a:endParaRPr lang="en-US" dirty="0">
              <a:solidFill>
                <a:srgbClr val="FFFF00"/>
              </a:solidFill>
            </a:endParaRPr>
          </a:p>
        </p:txBody>
      </p:sp>
      <p:pic>
        <p:nvPicPr>
          <p:cNvPr id="16" name="Picture 15" descr="A close-up of a person smiling&#10;&#10;Description automatically generated">
            <a:extLst>
              <a:ext uri="{FF2B5EF4-FFF2-40B4-BE49-F238E27FC236}">
                <a16:creationId xmlns:a16="http://schemas.microsoft.com/office/drawing/2014/main" id="{7257CE21-37AB-F70C-F3B3-D0DA4E7B7A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9400" y="4751791"/>
            <a:ext cx="1281178" cy="1603881"/>
          </a:xfrm>
          <a:prstGeom prst="rect">
            <a:avLst/>
          </a:prstGeom>
        </p:spPr>
      </p:pic>
    </p:spTree>
    <p:extLst>
      <p:ext uri="{BB962C8B-B14F-4D97-AF65-F5344CB8AC3E}">
        <p14:creationId xmlns:p14="http://schemas.microsoft.com/office/powerpoint/2010/main" val="177709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6FEF16A-4FEE-4806-98F3-0FBBB248B1B4}"/>
              </a:ext>
            </a:extLst>
          </p:cNvPr>
          <p:cNvGrpSpPr/>
          <p:nvPr/>
        </p:nvGrpSpPr>
        <p:grpSpPr>
          <a:xfrm>
            <a:off x="0" y="0"/>
            <a:ext cx="12192000" cy="6858000"/>
            <a:chOff x="0" y="0"/>
            <a:chExt cx="12192000" cy="6858000"/>
          </a:xfrm>
        </p:grpSpPr>
        <p:pic>
          <p:nvPicPr>
            <p:cNvPr id="12" name="Picture 11">
              <a:extLst>
                <a:ext uri="{FF2B5EF4-FFF2-40B4-BE49-F238E27FC236}">
                  <a16:creationId xmlns:a16="http://schemas.microsoft.com/office/drawing/2014/main" id="{2DFAB25D-AE22-403F-BB51-930F88C038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EB6A2392-19FA-4CDA-87BC-95F040E5C6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sp>
        <p:nvSpPr>
          <p:cNvPr id="9" name="TextBox 8"/>
          <p:cNvSpPr txBox="1"/>
          <p:nvPr/>
        </p:nvSpPr>
        <p:spPr>
          <a:xfrm>
            <a:off x="192385" y="0"/>
            <a:ext cx="11807229" cy="923330"/>
          </a:xfrm>
          <a:prstGeom prst="rect">
            <a:avLst/>
          </a:prstGeom>
          <a:noFill/>
        </p:spPr>
        <p:txBody>
          <a:bodyPr wrap="square" rtlCol="0">
            <a:spAutoFit/>
          </a:bodyPr>
          <a:lstStyle/>
          <a:p>
            <a:pPr algn="ctr"/>
            <a:r>
              <a:rPr lang="en-US" sz="5400" dirty="0">
                <a:solidFill>
                  <a:schemeClr val="bg1"/>
                </a:solidFill>
                <a:latin typeface="Bookman Old Style" panose="02050604050505020204" pitchFamily="18" charset="0"/>
              </a:rPr>
              <a:t>Zion and the Pure in Heart</a:t>
            </a:r>
          </a:p>
        </p:txBody>
      </p:sp>
      <p:sp>
        <p:nvSpPr>
          <p:cNvPr id="5" name="Rectangle 4"/>
          <p:cNvSpPr/>
          <p:nvPr/>
        </p:nvSpPr>
        <p:spPr>
          <a:xfrm>
            <a:off x="192385" y="6355672"/>
            <a:ext cx="1191352" cy="369332"/>
          </a:xfrm>
          <a:prstGeom prst="rect">
            <a:avLst/>
          </a:prstGeom>
        </p:spPr>
        <p:txBody>
          <a:bodyPr wrap="none">
            <a:spAutoFit/>
          </a:bodyPr>
          <a:lstStyle/>
          <a:p>
            <a:r>
              <a:rPr lang="en-US" dirty="0">
                <a:solidFill>
                  <a:schemeClr val="bg1"/>
                </a:solidFill>
              </a:rPr>
              <a:t>D&amp;C 97:21</a:t>
            </a:r>
            <a:endParaRPr lang="en-US" sz="1200" dirty="0">
              <a:solidFill>
                <a:schemeClr val="bg1"/>
              </a:solidFill>
            </a:endParaRPr>
          </a:p>
        </p:txBody>
      </p:sp>
      <p:sp>
        <p:nvSpPr>
          <p:cNvPr id="11" name="Rectangle 10"/>
          <p:cNvSpPr/>
          <p:nvPr/>
        </p:nvSpPr>
        <p:spPr>
          <a:xfrm>
            <a:off x="687992" y="1686373"/>
            <a:ext cx="4751872" cy="3231654"/>
          </a:xfrm>
          <a:prstGeom prst="rect">
            <a:avLst/>
          </a:prstGeom>
        </p:spPr>
        <p:txBody>
          <a:bodyPr wrap="square">
            <a:spAutoFit/>
          </a:bodyPr>
          <a:lstStyle/>
          <a:p>
            <a:r>
              <a:rPr lang="en-US" sz="2400" dirty="0">
                <a:solidFill>
                  <a:schemeClr val="bg1"/>
                </a:solidFill>
              </a:rPr>
              <a:t>Zion is not only a location but a condition as well. The Lord declares that a person worthy of Zion is one who is “pure in heart”.</a:t>
            </a:r>
          </a:p>
          <a:p>
            <a:endParaRPr lang="en-US" sz="2400" dirty="0">
              <a:solidFill>
                <a:schemeClr val="bg1"/>
              </a:solidFill>
            </a:endParaRPr>
          </a:p>
          <a:p>
            <a:r>
              <a:rPr lang="en-US" sz="2400" dirty="0">
                <a:solidFill>
                  <a:schemeClr val="bg1"/>
                </a:solidFill>
              </a:rPr>
              <a:t>Hyrum Smith described Zion as “the honest and pure in heart that will harken to the everlasting covenant” </a:t>
            </a:r>
          </a:p>
          <a:p>
            <a:r>
              <a:rPr lang="en-US" sz="1200" dirty="0">
                <a:solidFill>
                  <a:schemeClr val="bg1"/>
                </a:solidFill>
              </a:rPr>
              <a:t>HC</a:t>
            </a:r>
          </a:p>
        </p:txBody>
      </p:sp>
      <p:grpSp>
        <p:nvGrpSpPr>
          <p:cNvPr id="8" name="Group 7">
            <a:extLst>
              <a:ext uri="{FF2B5EF4-FFF2-40B4-BE49-F238E27FC236}">
                <a16:creationId xmlns:a16="http://schemas.microsoft.com/office/drawing/2014/main" id="{FBECBD9B-32B1-7249-E6E3-27B36BD7DF5E}"/>
              </a:ext>
            </a:extLst>
          </p:cNvPr>
          <p:cNvGrpSpPr/>
          <p:nvPr/>
        </p:nvGrpSpPr>
        <p:grpSpPr>
          <a:xfrm>
            <a:off x="5945443" y="1339553"/>
            <a:ext cx="4514053" cy="4687310"/>
            <a:chOff x="5945443" y="1339553"/>
            <a:chExt cx="4514053" cy="4687310"/>
          </a:xfrm>
        </p:grpSpPr>
        <p:pic>
          <p:nvPicPr>
            <p:cNvPr id="4" name="Picture 3">
              <a:extLst>
                <a:ext uri="{FF2B5EF4-FFF2-40B4-BE49-F238E27FC236}">
                  <a16:creationId xmlns:a16="http://schemas.microsoft.com/office/drawing/2014/main" id="{4B9BDC9D-46BD-36A8-1217-006C31EDA696}"/>
                </a:ext>
              </a:extLst>
            </p:cNvPr>
            <p:cNvPicPr>
              <a:picLocks noChangeAspect="1"/>
            </p:cNvPicPr>
            <p:nvPr/>
          </p:nvPicPr>
          <p:blipFill>
            <a:blip r:embed="rId4"/>
            <a:stretch>
              <a:fillRect/>
            </a:stretch>
          </p:blipFill>
          <p:spPr>
            <a:xfrm>
              <a:off x="5945443" y="1339553"/>
              <a:ext cx="4514053" cy="4556505"/>
            </a:xfrm>
            <a:prstGeom prst="rect">
              <a:avLst/>
            </a:prstGeom>
          </p:spPr>
        </p:pic>
        <p:sp>
          <p:nvSpPr>
            <p:cNvPr id="7" name="TextBox 6">
              <a:extLst>
                <a:ext uri="{FF2B5EF4-FFF2-40B4-BE49-F238E27FC236}">
                  <a16:creationId xmlns:a16="http://schemas.microsoft.com/office/drawing/2014/main" id="{0363BB93-B971-2FBB-B5C7-0E16209D5F80}"/>
                </a:ext>
              </a:extLst>
            </p:cNvPr>
            <p:cNvSpPr txBox="1"/>
            <p:nvPr/>
          </p:nvSpPr>
          <p:spPr>
            <a:xfrm>
              <a:off x="5945443" y="5765253"/>
              <a:ext cx="1442814" cy="261610"/>
            </a:xfrm>
            <a:prstGeom prst="rect">
              <a:avLst/>
            </a:prstGeom>
            <a:noFill/>
          </p:spPr>
          <p:txBody>
            <a:bodyPr wrap="square">
              <a:spAutoFit/>
            </a:bodyPr>
            <a:lstStyle/>
            <a:p>
              <a:r>
                <a:rPr lang="en-US" sz="1100" dirty="0">
                  <a:solidFill>
                    <a:schemeClr val="bg1"/>
                  </a:solidFill>
                </a:rPr>
                <a:t>Howard Lyon</a:t>
              </a:r>
            </a:p>
          </p:txBody>
        </p:sp>
      </p:grpSp>
    </p:spTree>
    <p:extLst>
      <p:ext uri="{BB962C8B-B14F-4D97-AF65-F5344CB8AC3E}">
        <p14:creationId xmlns:p14="http://schemas.microsoft.com/office/powerpoint/2010/main" val="355673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500"/>
                                        <p:tgtEl>
                                          <p:spTgt spid="11">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3" end="3"/>
                                            </p:txEl>
                                          </p:spTgt>
                                        </p:tgtEl>
                                        <p:attrNameLst>
                                          <p:attrName>style.visibility</p:attrName>
                                        </p:attrNameLst>
                                      </p:cBhvr>
                                      <p:to>
                                        <p:strVal val="visible"/>
                                      </p:to>
                                    </p:set>
                                    <p:animEffect transition="in" filter="fade">
                                      <p:cBhvr>
                                        <p:cTn id="10"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4748C49D-C381-4456-BBAC-BA3AEF9A803A}"/>
              </a:ext>
            </a:extLst>
          </p:cNvPr>
          <p:cNvGrpSpPr/>
          <p:nvPr/>
        </p:nvGrpSpPr>
        <p:grpSpPr>
          <a:xfrm>
            <a:off x="0" y="0"/>
            <a:ext cx="12192000" cy="6858000"/>
            <a:chOff x="0" y="0"/>
            <a:chExt cx="12192000" cy="6858000"/>
          </a:xfrm>
        </p:grpSpPr>
        <p:pic>
          <p:nvPicPr>
            <p:cNvPr id="39" name="Picture 38">
              <a:extLst>
                <a:ext uri="{FF2B5EF4-FFF2-40B4-BE49-F238E27FC236}">
                  <a16:creationId xmlns:a16="http://schemas.microsoft.com/office/drawing/2014/main" id="{511B5634-ED2F-4855-827C-04FF57E45D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0" name="Picture 39">
              <a:extLst>
                <a:ext uri="{FF2B5EF4-FFF2-40B4-BE49-F238E27FC236}">
                  <a16:creationId xmlns:a16="http://schemas.microsoft.com/office/drawing/2014/main" id="{9F428A9C-11A7-4CD2-9D64-29865B9325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sp>
        <p:nvSpPr>
          <p:cNvPr id="9" name="TextBox 8"/>
          <p:cNvSpPr txBox="1"/>
          <p:nvPr/>
        </p:nvSpPr>
        <p:spPr>
          <a:xfrm>
            <a:off x="192385" y="0"/>
            <a:ext cx="11807229" cy="923330"/>
          </a:xfrm>
          <a:prstGeom prst="rect">
            <a:avLst/>
          </a:prstGeom>
          <a:noFill/>
        </p:spPr>
        <p:txBody>
          <a:bodyPr wrap="square" rtlCol="0">
            <a:spAutoFit/>
          </a:bodyPr>
          <a:lstStyle/>
          <a:p>
            <a:pPr algn="ctr"/>
            <a:r>
              <a:rPr lang="en-US" sz="5400" dirty="0">
                <a:solidFill>
                  <a:schemeClr val="bg1"/>
                </a:solidFill>
                <a:latin typeface="Bookman Old Style" panose="02050604050505020204" pitchFamily="18" charset="0"/>
              </a:rPr>
              <a:t>The Whirlwind</a:t>
            </a:r>
          </a:p>
        </p:txBody>
      </p:sp>
      <p:sp>
        <p:nvSpPr>
          <p:cNvPr id="5" name="Rectangle 4"/>
          <p:cNvSpPr/>
          <p:nvPr/>
        </p:nvSpPr>
        <p:spPr>
          <a:xfrm>
            <a:off x="192385" y="6355672"/>
            <a:ext cx="1191352" cy="369332"/>
          </a:xfrm>
          <a:prstGeom prst="rect">
            <a:avLst/>
          </a:prstGeom>
        </p:spPr>
        <p:txBody>
          <a:bodyPr wrap="none">
            <a:spAutoFit/>
          </a:bodyPr>
          <a:lstStyle/>
          <a:p>
            <a:r>
              <a:rPr lang="en-US" dirty="0">
                <a:solidFill>
                  <a:schemeClr val="bg1"/>
                </a:solidFill>
              </a:rPr>
              <a:t>D&amp;C 97:22</a:t>
            </a:r>
            <a:endParaRPr lang="en-US" sz="1200" dirty="0">
              <a:solidFill>
                <a:schemeClr val="bg1"/>
              </a:solidFill>
            </a:endParaRPr>
          </a:p>
        </p:txBody>
      </p:sp>
      <p:sp>
        <p:nvSpPr>
          <p:cNvPr id="11" name="Rectangle 10"/>
          <p:cNvSpPr/>
          <p:nvPr/>
        </p:nvSpPr>
        <p:spPr>
          <a:xfrm>
            <a:off x="512449" y="855935"/>
            <a:ext cx="5294112" cy="3970318"/>
          </a:xfrm>
          <a:prstGeom prst="rect">
            <a:avLst/>
          </a:prstGeom>
        </p:spPr>
        <p:txBody>
          <a:bodyPr wrap="square">
            <a:spAutoFit/>
          </a:bodyPr>
          <a:lstStyle/>
          <a:p>
            <a:pPr fontAlgn="base"/>
            <a:r>
              <a:rPr lang="en-US" dirty="0">
                <a:solidFill>
                  <a:schemeClr val="bg1"/>
                </a:solidFill>
              </a:rPr>
              <a:t>“If Zion will not purify herself, so as to be approved of in all things, in His sight, He will seek another people; for His work will go on until Israel is gathered, and they who will not hear His voice, must expect to feel His wrath. Let me say unto you, seek to purify yourselves, and also the inhabitants of Zion, lest the Lord’s anger be kindled to fierceness.</a:t>
            </a:r>
          </a:p>
          <a:p>
            <a:pPr fontAlgn="base"/>
            <a:endParaRPr lang="en-US" dirty="0">
              <a:solidFill>
                <a:schemeClr val="bg1"/>
              </a:solidFill>
            </a:endParaRPr>
          </a:p>
          <a:p>
            <a:pPr fontAlgn="base"/>
            <a:r>
              <a:rPr lang="en-US" dirty="0">
                <a:solidFill>
                  <a:schemeClr val="bg1"/>
                </a:solidFill>
              </a:rPr>
              <a:t>“Repent, repent, is the voice of God to Zion; and strange as it may appear, yet it is true, mankind will persist in self-justification until all their iniquity is exposed, and their character past being redeemed, and that which is treasured up in their hearts be exposed to the gaze of mankind.</a:t>
            </a:r>
          </a:p>
        </p:txBody>
      </p:sp>
      <p:grpSp>
        <p:nvGrpSpPr>
          <p:cNvPr id="31" name="Group 18"/>
          <p:cNvGrpSpPr/>
          <p:nvPr/>
        </p:nvGrpSpPr>
        <p:grpSpPr>
          <a:xfrm>
            <a:off x="6292616" y="968782"/>
            <a:ext cx="5029200" cy="3634028"/>
            <a:chOff x="965200" y="2286000"/>
            <a:chExt cx="7327900" cy="2743200"/>
          </a:xfrm>
        </p:grpSpPr>
        <p:sp>
          <p:nvSpPr>
            <p:cNvPr id="32" name="Rectangle 31"/>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33" idx="1"/>
              <a:endCxn id="33"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rot="1801765">
            <a:off x="8700380" y="1174838"/>
            <a:ext cx="1643164" cy="2817872"/>
            <a:chOff x="8105076" y="1174837"/>
            <a:chExt cx="2238468" cy="3401763"/>
          </a:xfrm>
        </p:grpSpPr>
        <p:grpSp>
          <p:nvGrpSpPr>
            <p:cNvPr id="10" name="Group 9"/>
            <p:cNvGrpSpPr/>
            <p:nvPr/>
          </p:nvGrpSpPr>
          <p:grpSpPr>
            <a:xfrm rot="10385698">
              <a:off x="8105076" y="1174837"/>
              <a:ext cx="2238468" cy="3291960"/>
              <a:chOff x="1371600" y="1255060"/>
              <a:chExt cx="4424083" cy="4917140"/>
            </a:xfrm>
          </p:grpSpPr>
          <p:sp>
            <p:nvSpPr>
              <p:cNvPr id="12" name="Oval 11"/>
              <p:cNvSpPr/>
              <p:nvPr/>
            </p:nvSpPr>
            <p:spPr>
              <a:xfrm>
                <a:off x="1371600" y="4419600"/>
                <a:ext cx="4343400" cy="17526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452283" y="4267200"/>
                <a:ext cx="4343400" cy="17526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447800" y="4114800"/>
                <a:ext cx="4280647" cy="1676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501588" y="3886200"/>
                <a:ext cx="4280647" cy="1676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564341" y="3801034"/>
                <a:ext cx="4199964" cy="158227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645024" y="3657600"/>
                <a:ext cx="4029634" cy="155537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828800" y="3352800"/>
                <a:ext cx="3899646" cy="147469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057399" y="3124200"/>
                <a:ext cx="3706905" cy="13357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209800" y="2895599"/>
                <a:ext cx="3509680" cy="126850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362200" y="2667000"/>
                <a:ext cx="3375210" cy="119230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433916" y="2402542"/>
                <a:ext cx="3133163" cy="106231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743200" y="2133600"/>
                <a:ext cx="2698375" cy="69476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743200" y="2286000"/>
                <a:ext cx="2980763" cy="90991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926977" y="1981200"/>
                <a:ext cx="2451846" cy="58718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074894" y="1810871"/>
                <a:ext cx="2393575" cy="57373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218330" y="1649506"/>
                <a:ext cx="2061880" cy="5020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388657" y="1515034"/>
                <a:ext cx="1864657" cy="40341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505200" y="1371600"/>
                <a:ext cx="1523996" cy="39444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073646" y="1255060"/>
                <a:ext cx="1000373" cy="3496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Oval 36"/>
            <p:cNvSpPr/>
            <p:nvPr/>
          </p:nvSpPr>
          <p:spPr>
            <a:xfrm rot="10385698">
              <a:off x="8804591" y="4463835"/>
              <a:ext cx="343080" cy="11276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6383439" y="1032432"/>
            <a:ext cx="2281927" cy="1754326"/>
          </a:xfrm>
          <a:prstGeom prst="rect">
            <a:avLst/>
          </a:prstGeom>
        </p:spPr>
        <p:txBody>
          <a:bodyPr wrap="square">
            <a:spAutoFit/>
          </a:bodyPr>
          <a:lstStyle/>
          <a:p>
            <a:r>
              <a:rPr lang="en-US" dirty="0">
                <a:solidFill>
                  <a:schemeClr val="bg1"/>
                </a:solidFill>
                <a:latin typeface="Abadi" panose="020B0604020104020204" pitchFamily="34" charset="0"/>
              </a:rPr>
              <a:t>W</a:t>
            </a:r>
            <a:r>
              <a:rPr lang="en-US" b="0" i="0" dirty="0">
                <a:solidFill>
                  <a:schemeClr val="bg1"/>
                </a:solidFill>
                <a:effectLst/>
                <a:latin typeface="Abadi" panose="020B0604020104020204" pitchFamily="34" charset="0"/>
              </a:rPr>
              <a:t>hirlwinds occur all over the world. Strong whirlwinds can turn into violent tornadoes that cause terrible damage. </a:t>
            </a:r>
            <a:endParaRPr lang="en-US" dirty="0">
              <a:solidFill>
                <a:schemeClr val="bg1"/>
              </a:solidFill>
            </a:endParaRPr>
          </a:p>
        </p:txBody>
      </p:sp>
      <p:sp>
        <p:nvSpPr>
          <p:cNvPr id="4" name="Rectangle 3"/>
          <p:cNvSpPr/>
          <p:nvPr/>
        </p:nvSpPr>
        <p:spPr>
          <a:xfrm>
            <a:off x="4630754" y="5252069"/>
            <a:ext cx="6096000" cy="1107996"/>
          </a:xfrm>
          <a:prstGeom prst="rect">
            <a:avLst/>
          </a:prstGeom>
        </p:spPr>
        <p:txBody>
          <a:bodyPr>
            <a:spAutoFit/>
          </a:bodyPr>
          <a:lstStyle/>
          <a:p>
            <a:pPr fontAlgn="base"/>
            <a:r>
              <a:rPr lang="en-US" dirty="0">
                <a:solidFill>
                  <a:schemeClr val="bg1"/>
                </a:solidFill>
              </a:rPr>
              <a:t>“I say to you (and what I say to you I say to all), hear the warning voice of God, lest Zion fall, and the Lord swear in His wrath the inhabitants of Zion shall not enter into His rest.” </a:t>
            </a:r>
          </a:p>
          <a:p>
            <a:pPr fontAlgn="base"/>
            <a:r>
              <a:rPr lang="en-US" sz="1200" dirty="0">
                <a:solidFill>
                  <a:schemeClr val="bg1"/>
                </a:solidFill>
              </a:rPr>
              <a:t>Joseph Smith</a:t>
            </a:r>
          </a:p>
        </p:txBody>
      </p:sp>
      <p:pic>
        <p:nvPicPr>
          <p:cNvPr id="41" name="Picture 40">
            <a:extLst>
              <a:ext uri="{FF2B5EF4-FFF2-40B4-BE49-F238E27FC236}">
                <a16:creationId xmlns:a16="http://schemas.microsoft.com/office/drawing/2014/main" id="{8FC221AC-26B3-4148-83CB-3FC82067E1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33451" y="5094415"/>
            <a:ext cx="1084742" cy="1315315"/>
          </a:xfrm>
          <a:prstGeom prst="rect">
            <a:avLst/>
          </a:prstGeom>
        </p:spPr>
      </p:pic>
    </p:spTree>
    <p:extLst>
      <p:ext uri="{BB962C8B-B14F-4D97-AF65-F5344CB8AC3E}">
        <p14:creationId xmlns:p14="http://schemas.microsoft.com/office/powerpoint/2010/main" val="130211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animEffect transition="in" filter="fade">
                                      <p:cBhvr>
                                        <p:cTn id="9" dur="500"/>
                                        <p:tgtEl>
                                          <p:spTgt spid="4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03FB75-2C9B-4601-BEE1-BD24C0A966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208604" y="211604"/>
            <a:ext cx="11807229" cy="923330"/>
          </a:xfrm>
          <a:prstGeom prst="rect">
            <a:avLst/>
          </a:prstGeom>
          <a:noFill/>
        </p:spPr>
        <p:txBody>
          <a:bodyPr wrap="square" rtlCol="0">
            <a:spAutoFit/>
          </a:bodyPr>
          <a:lstStyle/>
          <a:p>
            <a:pPr algn="ctr"/>
            <a:r>
              <a:rPr lang="en-US" sz="5400" dirty="0">
                <a:solidFill>
                  <a:schemeClr val="bg1"/>
                </a:solidFill>
                <a:latin typeface="Bookman Old Style" panose="02050604050505020204" pitchFamily="18" charset="0"/>
              </a:rPr>
              <a:t>Escaping</a:t>
            </a:r>
          </a:p>
        </p:txBody>
      </p:sp>
      <p:sp>
        <p:nvSpPr>
          <p:cNvPr id="5" name="Rectangle 4"/>
          <p:cNvSpPr/>
          <p:nvPr/>
        </p:nvSpPr>
        <p:spPr>
          <a:xfrm>
            <a:off x="473043" y="1042601"/>
            <a:ext cx="4879606" cy="369332"/>
          </a:xfrm>
          <a:prstGeom prst="rect">
            <a:avLst/>
          </a:prstGeom>
        </p:spPr>
        <p:txBody>
          <a:bodyPr wrap="none">
            <a:spAutoFit/>
          </a:bodyPr>
          <a:lstStyle/>
          <a:p>
            <a:r>
              <a:rPr lang="en-US" i="1" dirty="0">
                <a:solidFill>
                  <a:schemeClr val="bg1"/>
                </a:solidFill>
              </a:rPr>
              <a:t>Vengeance</a:t>
            </a:r>
            <a:r>
              <a:rPr lang="en-US" dirty="0">
                <a:solidFill>
                  <a:schemeClr val="bg1"/>
                </a:solidFill>
              </a:rPr>
              <a:t>--consequences of disobeying the Lord.</a:t>
            </a:r>
            <a:endParaRPr lang="en-US" sz="1200" dirty="0">
              <a:solidFill>
                <a:schemeClr val="bg1"/>
              </a:solidFill>
            </a:endParaRPr>
          </a:p>
        </p:txBody>
      </p:sp>
      <p:sp>
        <p:nvSpPr>
          <p:cNvPr id="39" name="Rectangle 38"/>
          <p:cNvSpPr/>
          <p:nvPr/>
        </p:nvSpPr>
        <p:spPr>
          <a:xfrm>
            <a:off x="328187" y="6171006"/>
            <a:ext cx="1492716" cy="369332"/>
          </a:xfrm>
          <a:prstGeom prst="rect">
            <a:avLst/>
          </a:prstGeom>
        </p:spPr>
        <p:txBody>
          <a:bodyPr wrap="none">
            <a:spAutoFit/>
          </a:bodyPr>
          <a:lstStyle/>
          <a:p>
            <a:r>
              <a:rPr lang="en-US" i="1" dirty="0">
                <a:solidFill>
                  <a:schemeClr val="bg1"/>
                </a:solidFill>
              </a:rPr>
              <a:t>D&amp;C 97:24-28</a:t>
            </a:r>
            <a:endParaRPr lang="en-US" sz="1200" dirty="0">
              <a:solidFill>
                <a:schemeClr val="bg1"/>
              </a:solidFill>
            </a:endParaRPr>
          </a:p>
        </p:txBody>
      </p:sp>
      <p:sp>
        <p:nvSpPr>
          <p:cNvPr id="7" name="Rectangle 6"/>
          <p:cNvSpPr/>
          <p:nvPr/>
        </p:nvSpPr>
        <p:spPr>
          <a:xfrm>
            <a:off x="1985161" y="1966252"/>
            <a:ext cx="2531575" cy="1200329"/>
          </a:xfrm>
          <a:prstGeom prst="rect">
            <a:avLst/>
          </a:prstGeom>
        </p:spPr>
        <p:txBody>
          <a:bodyPr wrap="square">
            <a:spAutoFit/>
          </a:bodyPr>
          <a:lstStyle/>
          <a:p>
            <a:r>
              <a:rPr lang="en-US" b="1" i="0" dirty="0">
                <a:solidFill>
                  <a:srgbClr val="FFFF00"/>
                </a:solidFill>
                <a:effectLst/>
                <a:latin typeface="Abadi" panose="020B0604020104020204" pitchFamily="34" charset="0"/>
              </a:rPr>
              <a:t>What must we do to escape the Lord’s vengeance and receive His blessings?</a:t>
            </a:r>
            <a:endParaRPr lang="en-US" b="1" dirty="0">
              <a:solidFill>
                <a:srgbClr val="FFFF00"/>
              </a:solidFill>
            </a:endParaRPr>
          </a:p>
        </p:txBody>
      </p:sp>
      <p:sp>
        <p:nvSpPr>
          <p:cNvPr id="7168" name="Rectangle 7167"/>
          <p:cNvSpPr/>
          <p:nvPr/>
        </p:nvSpPr>
        <p:spPr>
          <a:xfrm>
            <a:off x="7233719" y="3270169"/>
            <a:ext cx="4457322" cy="923330"/>
          </a:xfrm>
          <a:prstGeom prst="rect">
            <a:avLst/>
          </a:prstGeom>
        </p:spPr>
        <p:txBody>
          <a:bodyPr wrap="square">
            <a:spAutoFit/>
          </a:bodyPr>
          <a:lstStyle/>
          <a:p>
            <a:r>
              <a:rPr lang="en-US" b="1" i="0" dirty="0">
                <a:solidFill>
                  <a:schemeClr val="bg1"/>
                </a:solidFill>
                <a:effectLst/>
                <a:latin typeface="Abadi" panose="020B0604020104020204" pitchFamily="34" charset="0"/>
              </a:rPr>
              <a:t>If we are obedient, we will escape the vengeance of the Lord and receive a multiplicity of His blessings.</a:t>
            </a:r>
            <a:endParaRPr lang="en-US" dirty="0">
              <a:solidFill>
                <a:schemeClr val="bg1"/>
              </a:solidFill>
            </a:endParaRPr>
          </a:p>
        </p:txBody>
      </p:sp>
      <p:sp>
        <p:nvSpPr>
          <p:cNvPr id="7169" name="Rectangle 7168"/>
          <p:cNvSpPr/>
          <p:nvPr/>
        </p:nvSpPr>
        <p:spPr>
          <a:xfrm>
            <a:off x="4516736" y="5216338"/>
            <a:ext cx="6931913" cy="923330"/>
          </a:xfrm>
          <a:prstGeom prst="rect">
            <a:avLst/>
          </a:prstGeom>
        </p:spPr>
        <p:txBody>
          <a:bodyPr wrap="square">
            <a:spAutoFit/>
          </a:bodyPr>
          <a:lstStyle/>
          <a:p>
            <a:r>
              <a:rPr lang="en-US" b="0" i="0" dirty="0">
                <a:solidFill>
                  <a:schemeClr val="bg1"/>
                </a:solidFill>
                <a:effectLst/>
                <a:latin typeface="Abadi" panose="020B0604020104020204" pitchFamily="34" charset="0"/>
              </a:rPr>
              <a:t>By November 1833, the Saints were expelled from Jackson County, Missouri, and they continued to face persecution in Missouri until they were driven from the state in 1838 and 1839.</a:t>
            </a:r>
            <a:endParaRPr lang="en-US" dirty="0">
              <a:solidFill>
                <a:schemeClr val="bg1"/>
              </a:solidFill>
            </a:endParaRPr>
          </a:p>
        </p:txBody>
      </p:sp>
    </p:spTree>
    <p:extLst>
      <p:ext uri="{BB962C8B-B14F-4D97-AF65-F5344CB8AC3E}">
        <p14:creationId xmlns:p14="http://schemas.microsoft.com/office/powerpoint/2010/main" val="44705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68"/>
                                        </p:tgtEl>
                                        <p:attrNameLst>
                                          <p:attrName>style.visibility</p:attrName>
                                        </p:attrNameLst>
                                      </p:cBhvr>
                                      <p:to>
                                        <p:strVal val="visible"/>
                                      </p:to>
                                    </p:set>
                                    <p:animEffect transition="in" filter="fade">
                                      <p:cBhvr>
                                        <p:cTn id="12" dur="500"/>
                                        <p:tgtEl>
                                          <p:spTgt spid="716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69"/>
                                        </p:tgtEl>
                                        <p:attrNameLst>
                                          <p:attrName>style.visibility</p:attrName>
                                        </p:attrNameLst>
                                      </p:cBhvr>
                                      <p:to>
                                        <p:strVal val="visible"/>
                                      </p:to>
                                    </p:set>
                                    <p:animEffect transition="in" filter="fade">
                                      <p:cBhvr>
                                        <p:cTn id="17" dur="500"/>
                                        <p:tgtEl>
                                          <p:spTgt spid="7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168" grpId="0"/>
      <p:bldP spid="716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0933955-C5AA-4D46-A18F-1F671340B1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4909456" y="158202"/>
            <a:ext cx="6872443" cy="923330"/>
          </a:xfrm>
          <a:prstGeom prst="rect">
            <a:avLst/>
          </a:prstGeom>
          <a:noFill/>
        </p:spPr>
        <p:txBody>
          <a:bodyPr wrap="square" rtlCol="0">
            <a:spAutoFit/>
          </a:bodyPr>
          <a:lstStyle/>
          <a:p>
            <a:pPr algn="ctr"/>
            <a:r>
              <a:rPr lang="en-US" sz="5400" dirty="0">
                <a:latin typeface="Bookman Old Style" panose="02050604050505020204" pitchFamily="18" charset="0"/>
              </a:rPr>
              <a:t>Another Escape</a:t>
            </a:r>
          </a:p>
        </p:txBody>
      </p:sp>
      <p:sp>
        <p:nvSpPr>
          <p:cNvPr id="7169" name="Rectangle 7168"/>
          <p:cNvSpPr/>
          <p:nvPr/>
        </p:nvSpPr>
        <p:spPr>
          <a:xfrm>
            <a:off x="155705" y="421906"/>
            <a:ext cx="3501895" cy="5539978"/>
          </a:xfrm>
          <a:prstGeom prst="rect">
            <a:avLst/>
          </a:prstGeom>
          <a:solidFill>
            <a:schemeClr val="accent5">
              <a:lumMod val="40000"/>
              <a:lumOff val="60000"/>
            </a:schemeClr>
          </a:solidFill>
        </p:spPr>
        <p:txBody>
          <a:bodyPr wrap="square">
            <a:spAutoFit/>
          </a:bodyPr>
          <a:lstStyle/>
          <a:p>
            <a:r>
              <a:rPr lang="en-US" b="1" i="0" dirty="0">
                <a:effectLst/>
                <a:latin typeface="Abadi" panose="020B0604020104020204" pitchFamily="34" charset="0"/>
              </a:rPr>
              <a:t>The Latter-day Saints, from this experience in the Eastern States, learned the necessity of obedience to the Word of the Lord. </a:t>
            </a:r>
          </a:p>
          <a:p>
            <a:endParaRPr lang="en-US" b="1" dirty="0">
              <a:latin typeface="Abadi" panose="020B0604020104020204" pitchFamily="34" charset="0"/>
            </a:endParaRPr>
          </a:p>
          <a:p>
            <a:r>
              <a:rPr lang="en-US" b="1" i="0" dirty="0">
                <a:effectLst/>
                <a:latin typeface="Abadi" panose="020B0604020104020204" pitchFamily="34" charset="0"/>
              </a:rPr>
              <a:t>They followed their divinely-appointed leaders into the Valleys of the Mountains, and, as a consequence, they have had blessings showered upon them, as a people and as individuals. </a:t>
            </a:r>
          </a:p>
          <a:p>
            <a:endParaRPr lang="en-US" b="1" dirty="0">
              <a:latin typeface="Abadi" panose="020B0604020104020204" pitchFamily="34" charset="0"/>
            </a:endParaRPr>
          </a:p>
          <a:p>
            <a:endParaRPr lang="en-US" b="1" i="0" dirty="0">
              <a:effectLst/>
              <a:latin typeface="Abadi" panose="020B0604020104020204" pitchFamily="34" charset="0"/>
            </a:endParaRPr>
          </a:p>
          <a:p>
            <a:endParaRPr lang="en-US" b="1" dirty="0">
              <a:latin typeface="Abadi" panose="020B0604020104020204" pitchFamily="34" charset="0"/>
            </a:endParaRPr>
          </a:p>
          <a:p>
            <a:endParaRPr lang="en-US" b="1" i="0" dirty="0">
              <a:effectLst/>
              <a:latin typeface="Abadi" panose="020B0604020104020204" pitchFamily="34" charset="0"/>
            </a:endParaRPr>
          </a:p>
          <a:p>
            <a:endParaRPr lang="en-US" b="1" dirty="0">
              <a:latin typeface="Abadi" panose="020B0604020104020204" pitchFamily="34" charset="0"/>
            </a:endParaRPr>
          </a:p>
          <a:p>
            <a:r>
              <a:rPr lang="en-US" b="1" i="0" dirty="0">
                <a:effectLst/>
                <a:latin typeface="Abadi" panose="020B0604020104020204" pitchFamily="34" charset="0"/>
              </a:rPr>
              <a:t>They did escape the scourge of the Civil War</a:t>
            </a:r>
          </a:p>
          <a:p>
            <a:r>
              <a:rPr lang="en-US" sz="1200" b="1" dirty="0">
                <a:latin typeface="Abadi" panose="020B0604020104020204" pitchFamily="34" charset="0"/>
              </a:rPr>
              <a:t>Smith and Sjodahl</a:t>
            </a:r>
            <a:endParaRPr lang="en-US" sz="1200" b="1" dirty="0"/>
          </a:p>
        </p:txBody>
      </p:sp>
      <p:sp>
        <p:nvSpPr>
          <p:cNvPr id="12" name="Rectangle 11"/>
          <p:cNvSpPr/>
          <p:nvPr/>
        </p:nvSpPr>
        <p:spPr>
          <a:xfrm>
            <a:off x="5446759" y="5500219"/>
            <a:ext cx="6096000" cy="923330"/>
          </a:xfrm>
          <a:prstGeom prst="rect">
            <a:avLst/>
          </a:prstGeom>
          <a:solidFill>
            <a:schemeClr val="accent1">
              <a:lumMod val="75000"/>
            </a:schemeClr>
          </a:solidFill>
        </p:spPr>
        <p:txBody>
          <a:bodyPr>
            <a:spAutoFit/>
          </a:bodyPr>
          <a:lstStyle/>
          <a:p>
            <a:pPr algn="ctr"/>
            <a:r>
              <a:rPr lang="en-US" b="0" i="0" dirty="0">
                <a:solidFill>
                  <a:schemeClr val="bg1"/>
                </a:solidFill>
                <a:effectLst/>
                <a:latin typeface="Abadi" panose="020B0604020104020204" pitchFamily="34" charset="0"/>
              </a:rPr>
              <a:t>The Saints started their migration west in 1846</a:t>
            </a:r>
          </a:p>
          <a:p>
            <a:pPr algn="ctr"/>
            <a:endParaRPr lang="en-US" dirty="0">
              <a:solidFill>
                <a:schemeClr val="bg1"/>
              </a:solidFill>
              <a:latin typeface="Abadi" panose="020B0604020104020204" pitchFamily="34" charset="0"/>
            </a:endParaRPr>
          </a:p>
          <a:p>
            <a:pPr algn="ctr"/>
            <a:r>
              <a:rPr lang="en-US" dirty="0">
                <a:solidFill>
                  <a:schemeClr val="bg1"/>
                </a:solidFill>
                <a:latin typeface="Abadi" panose="020B0604020104020204" pitchFamily="34" charset="0"/>
              </a:rPr>
              <a:t>The Civil War started in 1861</a:t>
            </a:r>
            <a:endParaRPr lang="en-US" dirty="0">
              <a:solidFill>
                <a:schemeClr val="bg1"/>
              </a:solidFill>
            </a:endParaRPr>
          </a:p>
        </p:txBody>
      </p:sp>
    </p:spTree>
    <p:extLst>
      <p:ext uri="{BB962C8B-B14F-4D97-AF65-F5344CB8AC3E}">
        <p14:creationId xmlns:p14="http://schemas.microsoft.com/office/powerpoint/2010/main" val="70645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169">
                                            <p:txEl>
                                              <p:pRg st="8" end="8"/>
                                            </p:txEl>
                                          </p:spTgt>
                                        </p:tgtEl>
                                        <p:attrNameLst>
                                          <p:attrName>style.visibility</p:attrName>
                                        </p:attrNameLst>
                                      </p:cBhvr>
                                      <p:to>
                                        <p:strVal val="visible"/>
                                      </p:to>
                                    </p:set>
                                    <p:animEffect transition="in" filter="fade">
                                      <p:cBhvr>
                                        <p:cTn id="11" dur="500"/>
                                        <p:tgtEl>
                                          <p:spTgt spid="7169">
                                            <p:txEl>
                                              <p:pRg st="8" end="8"/>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7169">
                                            <p:txEl>
                                              <p:pRg st="9" end="9"/>
                                            </p:txEl>
                                          </p:spTgt>
                                        </p:tgtEl>
                                        <p:attrNameLst>
                                          <p:attrName>style.visibility</p:attrName>
                                        </p:attrNameLst>
                                      </p:cBhvr>
                                      <p:to>
                                        <p:strVal val="visible"/>
                                      </p:to>
                                    </p:set>
                                    <p:animEffect transition="in" filter="fade">
                                      <p:cBhvr>
                                        <p:cTn id="14" dur="500"/>
                                        <p:tgtEl>
                                          <p:spTgt spid="7169">
                                            <p:txEl>
                                              <p:pRg st="9" end="9"/>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84212C37-C5A4-4FAC-8F8F-1C7F114C5633}"/>
              </a:ext>
            </a:extLst>
          </p:cNvPr>
          <p:cNvGrpSpPr/>
          <p:nvPr/>
        </p:nvGrpSpPr>
        <p:grpSpPr>
          <a:xfrm>
            <a:off x="0" y="0"/>
            <a:ext cx="12192000" cy="6858000"/>
            <a:chOff x="0" y="0"/>
            <a:chExt cx="12192000" cy="6858000"/>
          </a:xfrm>
        </p:grpSpPr>
        <p:pic>
          <p:nvPicPr>
            <p:cNvPr id="28" name="Picture 27">
              <a:extLst>
                <a:ext uri="{FF2B5EF4-FFF2-40B4-BE49-F238E27FC236}">
                  <a16:creationId xmlns:a16="http://schemas.microsoft.com/office/drawing/2014/main" id="{53EB89A0-4144-49C1-AC4C-2AE25B922A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Picture 28">
              <a:extLst>
                <a:ext uri="{FF2B5EF4-FFF2-40B4-BE49-F238E27FC236}">
                  <a16:creationId xmlns:a16="http://schemas.microsoft.com/office/drawing/2014/main" id="{63C50393-77C5-479B-9075-3DCAB30A4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sp>
        <p:nvSpPr>
          <p:cNvPr id="7" name="TextBox 6"/>
          <p:cNvSpPr txBox="1"/>
          <p:nvPr/>
        </p:nvSpPr>
        <p:spPr>
          <a:xfrm>
            <a:off x="138819" y="245357"/>
            <a:ext cx="11914362" cy="4801314"/>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Hyrum M. Smith and </a:t>
            </a:r>
            <a:r>
              <a:rPr lang="en-US" dirty="0" err="1">
                <a:solidFill>
                  <a:schemeClr val="bg1"/>
                </a:solidFill>
              </a:rPr>
              <a:t>Janne</a:t>
            </a:r>
            <a:r>
              <a:rPr lang="en-US" dirty="0">
                <a:solidFill>
                  <a:schemeClr val="bg1"/>
                </a:solidFill>
              </a:rPr>
              <a:t> M. Sjodahl </a:t>
            </a:r>
            <a:r>
              <a:rPr lang="en-US" i="1" dirty="0">
                <a:solidFill>
                  <a:schemeClr val="bg1"/>
                </a:solidFill>
              </a:rPr>
              <a:t>Doctrine and Covenants Commentary </a:t>
            </a:r>
            <a:r>
              <a:rPr lang="en-US" dirty="0">
                <a:solidFill>
                  <a:schemeClr val="bg1"/>
                </a:solidFill>
              </a:rPr>
              <a:t> pgs. 608-610</a:t>
            </a:r>
          </a:p>
          <a:p>
            <a:r>
              <a:rPr lang="en-US" i="1" dirty="0">
                <a:solidFill>
                  <a:schemeClr val="bg1"/>
                </a:solidFill>
              </a:rPr>
              <a:t>Doctrine and Covenants Student Manual Religion 324-325 </a:t>
            </a:r>
            <a:r>
              <a:rPr lang="en-US" dirty="0">
                <a:solidFill>
                  <a:schemeClr val="bg1"/>
                </a:solidFill>
              </a:rPr>
              <a:t>Section 97</a:t>
            </a:r>
          </a:p>
          <a:p>
            <a:r>
              <a:rPr lang="en-US" sz="1800" dirty="0">
                <a:solidFill>
                  <a:schemeClr val="bg1"/>
                </a:solidFill>
              </a:rPr>
              <a:t>Presentation by ©http://fashionsbylynda.com/blog/</a:t>
            </a:r>
          </a:p>
          <a:p>
            <a:pPr fontAlgn="base"/>
            <a:r>
              <a:rPr lang="en-US" dirty="0">
                <a:solidFill>
                  <a:schemeClr val="bg1"/>
                </a:solidFill>
              </a:rPr>
              <a:t>Elder Neil L. Andersen Reverence for God Is the Beginning of Wisdom January 2013 Ensign</a:t>
            </a:r>
          </a:p>
          <a:p>
            <a:pPr fontAlgn="base"/>
            <a:r>
              <a:rPr lang="en-US" dirty="0">
                <a:solidFill>
                  <a:schemeClr val="bg1"/>
                </a:solidFill>
              </a:rPr>
              <a:t>Ezra Taft Benson, of the Council of Twelve </a:t>
            </a:r>
            <a:r>
              <a:rPr lang="en-US" i="1" dirty="0">
                <a:solidFill>
                  <a:schemeClr val="bg1"/>
                </a:solidFill>
              </a:rPr>
              <a:t>This Is a Day of Sacrifice </a:t>
            </a:r>
            <a:r>
              <a:rPr lang="en-US" dirty="0">
                <a:solidFill>
                  <a:schemeClr val="bg1"/>
                </a:solidFill>
              </a:rPr>
              <a:t>April 1979 Gen. Conf.</a:t>
            </a:r>
          </a:p>
          <a:p>
            <a:pPr fontAlgn="base"/>
            <a:r>
              <a:rPr lang="en-US" dirty="0">
                <a:solidFill>
                  <a:schemeClr val="bg1"/>
                </a:solidFill>
              </a:rPr>
              <a:t>Elder David B. </a:t>
            </a:r>
            <a:r>
              <a:rPr lang="en-US" dirty="0" err="1">
                <a:solidFill>
                  <a:schemeClr val="bg1"/>
                </a:solidFill>
              </a:rPr>
              <a:t>Haight</a:t>
            </a:r>
            <a:r>
              <a:rPr lang="en-US" dirty="0">
                <a:solidFill>
                  <a:schemeClr val="bg1"/>
                </a:solidFill>
              </a:rPr>
              <a:t> </a:t>
            </a:r>
            <a:r>
              <a:rPr lang="en-US" i="1" dirty="0">
                <a:solidFill>
                  <a:schemeClr val="bg1"/>
                </a:solidFill>
              </a:rPr>
              <a:t>Temples and Work Therein </a:t>
            </a:r>
            <a:r>
              <a:rPr lang="en-US" dirty="0">
                <a:solidFill>
                  <a:schemeClr val="bg1"/>
                </a:solidFill>
              </a:rPr>
              <a:t>Ensign</a:t>
            </a:r>
            <a:r>
              <a:rPr lang="en-US" i="1" dirty="0">
                <a:solidFill>
                  <a:schemeClr val="bg1"/>
                </a:solidFill>
              </a:rPr>
              <a:t>,</a:t>
            </a:r>
            <a:r>
              <a:rPr lang="en-US" dirty="0">
                <a:solidFill>
                  <a:schemeClr val="bg1"/>
                </a:solidFill>
              </a:rPr>
              <a:t> Nov. 1990, 61</a:t>
            </a:r>
          </a:p>
          <a:p>
            <a:pPr fontAlgn="base"/>
            <a:r>
              <a:rPr lang="en-US" i="1" dirty="0">
                <a:solidFill>
                  <a:schemeClr val="bg1"/>
                </a:solidFill>
              </a:rPr>
              <a:t>History of the Church,</a:t>
            </a:r>
            <a:r>
              <a:rPr lang="en-US" dirty="0">
                <a:solidFill>
                  <a:schemeClr val="bg1"/>
                </a:solidFill>
              </a:rPr>
              <a:t> 6:318–19; 6:320).</a:t>
            </a:r>
          </a:p>
          <a:p>
            <a:pPr fontAlgn="base"/>
            <a:r>
              <a:rPr lang="en-US" dirty="0">
                <a:solidFill>
                  <a:schemeClr val="bg1"/>
                </a:solidFill>
              </a:rPr>
              <a:t>Joseph Smith (</a:t>
            </a:r>
            <a:r>
              <a:rPr lang="en-US" i="1" dirty="0">
                <a:solidFill>
                  <a:schemeClr val="bg1"/>
                </a:solidFill>
              </a:rPr>
              <a:t>Teachings,</a:t>
            </a:r>
            <a:r>
              <a:rPr lang="en-US" dirty="0">
                <a:solidFill>
                  <a:schemeClr val="bg1"/>
                </a:solidFill>
              </a:rPr>
              <a:t> pp. 18–19.)</a:t>
            </a:r>
          </a:p>
          <a:p>
            <a:pPr fontAlgn="base"/>
            <a:r>
              <a:rPr lang="en-US" b="0" i="0" dirty="0">
                <a:solidFill>
                  <a:schemeClr val="bg1"/>
                </a:solidFill>
                <a:effectLst/>
                <a:latin typeface="Abadi" panose="020B0604020104020204" pitchFamily="34" charset="0"/>
              </a:rPr>
              <a:t>Harold B. Lee (In Conference Report, Apr. 1947, p. 50.)</a:t>
            </a:r>
          </a:p>
          <a:p>
            <a:pPr fontAlgn="base"/>
            <a:r>
              <a:rPr lang="en-US" b="0" i="0" dirty="0">
                <a:solidFill>
                  <a:schemeClr val="bg1"/>
                </a:solidFill>
                <a:effectLst/>
              </a:rPr>
              <a:t>Russell M. Nelson, “</a:t>
            </a:r>
            <a:r>
              <a:rPr lang="en-US" b="0" i="0" u="none" strike="noStrike" dirty="0">
                <a:solidFill>
                  <a:schemeClr val="bg1"/>
                </a:solidFill>
                <a:effectLst/>
              </a:rPr>
              <a:t>We Can Do Better and Be Better</a:t>
            </a:r>
            <a:r>
              <a:rPr lang="en-US" b="0" i="0" dirty="0">
                <a:solidFill>
                  <a:schemeClr val="bg1"/>
                </a:solidFill>
                <a:effectLst/>
              </a:rPr>
              <a:t>,” </a:t>
            </a:r>
            <a:r>
              <a:rPr lang="en-US" b="0" i="1" dirty="0">
                <a:solidFill>
                  <a:schemeClr val="bg1"/>
                </a:solidFill>
                <a:effectLst/>
              </a:rPr>
              <a:t>Ensign</a:t>
            </a:r>
            <a:r>
              <a:rPr lang="en-US" b="0" i="0" dirty="0">
                <a:solidFill>
                  <a:schemeClr val="bg1"/>
                </a:solidFill>
                <a:effectLst/>
              </a:rPr>
              <a:t> or </a:t>
            </a:r>
            <a:r>
              <a:rPr lang="en-US" b="0" i="1" dirty="0">
                <a:solidFill>
                  <a:schemeClr val="bg1"/>
                </a:solidFill>
                <a:effectLst/>
              </a:rPr>
              <a:t>Liahona</a:t>
            </a:r>
            <a:r>
              <a:rPr lang="en-US" b="0" i="0" dirty="0">
                <a:solidFill>
                  <a:schemeClr val="bg1"/>
                </a:solidFill>
                <a:effectLst/>
              </a:rPr>
              <a:t>, May 2019, 68</a:t>
            </a:r>
            <a:endParaRPr lang="en-US" dirty="0">
              <a:solidFill>
                <a:schemeClr val="bg1"/>
              </a:solidFill>
            </a:endParaRPr>
          </a:p>
          <a:p>
            <a:pPr fontAlgn="base"/>
            <a:endParaRPr lang="en-US" dirty="0">
              <a:solidFill>
                <a:schemeClr val="bg1"/>
              </a:solidFill>
            </a:endParaRPr>
          </a:p>
          <a:p>
            <a:pPr fontAlgn="base"/>
            <a:endParaRPr lang="en-US" dirty="0">
              <a:solidFill>
                <a:schemeClr val="bg1"/>
              </a:solidFill>
            </a:endParaRPr>
          </a:p>
          <a:p>
            <a:pPr fontAlgn="base"/>
            <a:endParaRPr lang="en-US" dirty="0">
              <a:solidFill>
                <a:schemeClr val="bg1"/>
              </a:solidFill>
            </a:endParaRPr>
          </a:p>
          <a:p>
            <a:pPr fontAlgn="base"/>
            <a:endParaRPr lang="en-US" dirty="0">
              <a:solidFill>
                <a:schemeClr val="bg1"/>
              </a:solidFill>
            </a:endParaRPr>
          </a:p>
          <a:p>
            <a:pPr fontAlgn="base"/>
            <a:endParaRPr lang="en-US" dirty="0">
              <a:solidFill>
                <a:schemeClr val="bg1"/>
              </a:solidFill>
            </a:endParaRPr>
          </a:p>
        </p:txBody>
      </p:sp>
      <p:sp>
        <p:nvSpPr>
          <p:cNvPr id="26" name="Footer Placeholder 14">
            <a:extLst>
              <a:ext uri="{FF2B5EF4-FFF2-40B4-BE49-F238E27FC236}">
                <a16:creationId xmlns:a16="http://schemas.microsoft.com/office/drawing/2014/main" id="{57AC6819-A7CF-440B-B8F5-466CDE329CF7}"/>
              </a:ext>
            </a:extLst>
          </p:cNvPr>
          <p:cNvSpPr>
            <a:spLocks noGrp="1"/>
          </p:cNvSpPr>
          <p:nvPr/>
        </p:nvSpPr>
        <p:spPr>
          <a:xfrm>
            <a:off x="138819" y="6247518"/>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spTree>
    <p:extLst>
      <p:ext uri="{BB962C8B-B14F-4D97-AF65-F5344CB8AC3E}">
        <p14:creationId xmlns:p14="http://schemas.microsoft.com/office/powerpoint/2010/main" val="918027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428" y="253497"/>
            <a:ext cx="11841932" cy="6093976"/>
          </a:xfrm>
          <a:prstGeom prst="rect">
            <a:avLst/>
          </a:prstGeom>
        </p:spPr>
        <p:txBody>
          <a:bodyPr wrap="square">
            <a:spAutoFit/>
          </a:bodyPr>
          <a:lstStyle/>
          <a:p>
            <a:pPr>
              <a:buFont typeface="+mj-lt"/>
              <a:buAutoNum type="arabicPeriod"/>
            </a:pPr>
            <a:r>
              <a:rPr lang="en-US" sz="1000" b="0" i="0" dirty="0">
                <a:solidFill>
                  <a:srgbClr val="000000"/>
                </a:solidFill>
                <a:effectLst/>
                <a:latin typeface="Times New Roman" panose="02020603050405020304" pitchFamily="18" charset="0"/>
              </a:rPr>
              <a:t>Section 97.</a:t>
            </a:r>
          </a:p>
          <a:p>
            <a:pPr marL="742950" lvl="1" indent="-285750">
              <a:buFont typeface="+mj-lt"/>
              <a:buAutoNum type="arabicPeriod"/>
            </a:pPr>
            <a:r>
              <a:rPr lang="en-US" sz="1000" b="0" i="0" dirty="0">
                <a:solidFill>
                  <a:srgbClr val="000000"/>
                </a:solidFill>
                <a:effectLst/>
                <a:latin typeface="Times New Roman" panose="02020603050405020304" pitchFamily="18" charset="0"/>
              </a:rPr>
              <a:t>Historical Background.</a:t>
            </a:r>
          </a:p>
          <a:p>
            <a:pPr marL="1143000" lvl="2" indent="-228600">
              <a:buFont typeface="+mj-lt"/>
              <a:buAutoNum type="arabicPeriod"/>
            </a:pPr>
            <a:r>
              <a:rPr lang="en-US" sz="1000" b="0" i="0" dirty="0">
                <a:solidFill>
                  <a:srgbClr val="000000"/>
                </a:solidFill>
                <a:effectLst/>
                <a:latin typeface="Times New Roman" panose="02020603050405020304" pitchFamily="18" charset="0"/>
              </a:rPr>
              <a:t>On July 20, 1831, the Prophet Joseph received Section 57 wherein the Lord declared that Independence, Missouri is the place for the building of the city of Zion.</a:t>
            </a:r>
          </a:p>
          <a:p>
            <a:pPr marL="1600200" lvl="3" indent="-228600">
              <a:buFont typeface="+mj-lt"/>
              <a:buAutoNum type="arabicPeriod"/>
            </a:pPr>
            <a:r>
              <a:rPr lang="en-US" sz="1000" b="0" i="0" dirty="0">
                <a:solidFill>
                  <a:srgbClr val="000000"/>
                </a:solidFill>
                <a:effectLst/>
                <a:latin typeface="Times New Roman" panose="02020603050405020304" pitchFamily="18" charset="0"/>
              </a:rPr>
              <a:t>From this time on, the Church began to grow in Zion.</a:t>
            </a:r>
          </a:p>
          <a:p>
            <a:pPr marL="1600200" lvl="3" indent="-228600">
              <a:buFont typeface="+mj-lt"/>
              <a:buAutoNum type="arabicPeriod"/>
            </a:pPr>
            <a:r>
              <a:rPr lang="en-US" sz="1000" b="0" i="0" dirty="0">
                <a:solidFill>
                  <a:srgbClr val="000000"/>
                </a:solidFill>
                <a:effectLst/>
                <a:latin typeface="Times New Roman" panose="02020603050405020304" pitchFamily="18" charset="0"/>
              </a:rPr>
              <a:t>This can sometimes be a confusing period in Church history due to the fact that the Church is now focused in two centers, western Missouri and Kirtland.</a:t>
            </a:r>
          </a:p>
          <a:p>
            <a:pPr marL="1143000" lvl="2" indent="-228600">
              <a:buFont typeface="+mj-lt"/>
              <a:buAutoNum type="arabicPeriod"/>
            </a:pPr>
            <a:r>
              <a:rPr lang="en-US" sz="1000" b="0" i="0" dirty="0">
                <a:solidFill>
                  <a:srgbClr val="000000"/>
                </a:solidFill>
                <a:effectLst/>
                <a:latin typeface="Times New Roman" panose="02020603050405020304" pitchFamily="18" charset="0"/>
              </a:rPr>
              <a:t>In May 1832, Bishop Edward Partridge, bishop in Zion, dedicated the printing office run by W.W. Phelps. The first publication of the Church, the Evening and Morning Star, came of the press in June 1832.</a:t>
            </a:r>
          </a:p>
          <a:p>
            <a:pPr marL="1600200" lvl="3" indent="-228600">
              <a:buFont typeface="+mj-lt"/>
              <a:buAutoNum type="arabicPeriod"/>
            </a:pPr>
            <a:r>
              <a:rPr lang="en-US" sz="1000" b="0" i="0" dirty="0">
                <a:solidFill>
                  <a:srgbClr val="000000"/>
                </a:solidFill>
                <a:effectLst/>
                <a:latin typeface="Times New Roman" panose="02020603050405020304" pitchFamily="18" charset="0"/>
              </a:rPr>
              <a:t>It was here that Phelps began the task of printing 3,000 copies of the Book of Commandments (the earliest version of the D&amp;C). Oliver Cowdery, John Whitmer, and W.W. Phelps reviewed and prepared the revelations for publication.</a:t>
            </a:r>
          </a:p>
          <a:p>
            <a:pPr marL="1143000" lvl="2" indent="-228600">
              <a:buFont typeface="+mj-lt"/>
              <a:buAutoNum type="arabicPeriod"/>
            </a:pPr>
            <a:r>
              <a:rPr lang="en-US" sz="1000" b="0" i="0" dirty="0">
                <a:solidFill>
                  <a:srgbClr val="000000"/>
                </a:solidFill>
                <a:effectLst/>
                <a:latin typeface="Times New Roman" panose="02020603050405020304" pitchFamily="18" charset="0"/>
              </a:rPr>
              <a:t>The Saints in Zion were bound by the law of consecration - they consecrated their money &amp; possessions toward the purchase of land.</a:t>
            </a:r>
          </a:p>
          <a:p>
            <a:pPr marL="1600200" lvl="3" indent="-228600">
              <a:buFont typeface="+mj-lt"/>
              <a:buAutoNum type="arabicPeriod"/>
            </a:pPr>
            <a:r>
              <a:rPr lang="en-US" sz="1000" b="0" i="0" dirty="0">
                <a:solidFill>
                  <a:srgbClr val="000000"/>
                </a:solidFill>
                <a:effectLst/>
                <a:latin typeface="Times New Roman" panose="02020603050405020304" pitchFamily="18" charset="0"/>
              </a:rPr>
              <a:t>This consecration was not compulsory, yet failure to comply erased the offenders' names from the records of the Church.</a:t>
            </a:r>
          </a:p>
          <a:p>
            <a:pPr marL="1143000" lvl="2" indent="-228600">
              <a:buFont typeface="+mj-lt"/>
              <a:buAutoNum type="arabicPeriod"/>
            </a:pPr>
            <a:r>
              <a:rPr lang="en-US" sz="1000" b="0" i="0" dirty="0">
                <a:solidFill>
                  <a:srgbClr val="000000"/>
                </a:solidFill>
                <a:effectLst/>
                <a:latin typeface="Times New Roman" panose="02020603050405020304" pitchFamily="18" charset="0"/>
              </a:rPr>
              <a:t>Growth in Zion:</a:t>
            </a:r>
          </a:p>
          <a:p>
            <a:pPr marL="1600200" lvl="3" indent="-228600">
              <a:buFont typeface="+mj-lt"/>
              <a:buAutoNum type="arabicPeriod"/>
            </a:pPr>
            <a:r>
              <a:rPr lang="en-US" sz="1000" b="0" i="0" dirty="0">
                <a:solidFill>
                  <a:srgbClr val="000000"/>
                </a:solidFill>
                <a:effectLst/>
                <a:latin typeface="Times New Roman" panose="02020603050405020304" pitchFamily="18" charset="0"/>
              </a:rPr>
              <a:t>In 1832 (according to the Star) their were 830 souls in the new settlements.</a:t>
            </a:r>
          </a:p>
          <a:p>
            <a:pPr marL="1600200" lvl="3" indent="-228600">
              <a:buFont typeface="+mj-lt"/>
              <a:buAutoNum type="arabicPeriod"/>
            </a:pPr>
            <a:r>
              <a:rPr lang="en-US" sz="1000" b="0" i="0" dirty="0">
                <a:solidFill>
                  <a:srgbClr val="000000"/>
                </a:solidFill>
                <a:effectLst/>
                <a:latin typeface="Times New Roman" panose="02020603050405020304" pitchFamily="18" charset="0"/>
              </a:rPr>
              <a:t>Migration during the spring of 1833 raised the total to near 1200.</a:t>
            </a:r>
          </a:p>
          <a:p>
            <a:pPr marL="1600200" lvl="3" indent="-228600">
              <a:buFont typeface="+mj-lt"/>
              <a:buAutoNum type="arabicPeriod"/>
            </a:pPr>
            <a:r>
              <a:rPr lang="en-US" sz="1000" b="0" i="0" dirty="0">
                <a:solidFill>
                  <a:srgbClr val="000000"/>
                </a:solidFill>
                <a:effectLst/>
                <a:latin typeface="Times New Roman" panose="02020603050405020304" pitchFamily="18" charset="0"/>
              </a:rPr>
              <a:t>During the summer of 1833 the ten settlements in Zion were organized into branches with a president over each.</a:t>
            </a:r>
          </a:p>
          <a:p>
            <a:pPr marL="1143000" lvl="2" indent="-228600">
              <a:buFont typeface="+mj-lt"/>
              <a:buAutoNum type="arabicPeriod"/>
            </a:pPr>
            <a:r>
              <a:rPr lang="en-US" sz="1000" b="0" i="0" dirty="0">
                <a:solidFill>
                  <a:srgbClr val="000000"/>
                </a:solidFill>
                <a:effectLst/>
                <a:latin typeface="Times New Roman" panose="02020603050405020304" pitchFamily="18" charset="0"/>
              </a:rPr>
              <a:t>The Saints &amp; their Missouri neighbors:</a:t>
            </a:r>
          </a:p>
          <a:p>
            <a:pPr marL="1600200" lvl="3" indent="-228600">
              <a:buFont typeface="+mj-lt"/>
              <a:buAutoNum type="arabicPeriod"/>
            </a:pPr>
            <a:r>
              <a:rPr lang="en-US" sz="1000" b="0" i="0" dirty="0">
                <a:solidFill>
                  <a:srgbClr val="000000"/>
                </a:solidFill>
                <a:effectLst/>
                <a:latin typeface="Times New Roman" panose="02020603050405020304" pitchFamily="18" charset="0"/>
              </a:rPr>
              <a:t>When the Saints first arrived in Jackson County they didn't warrant much attention from their neighbors. They were just a few more immigrants.</a:t>
            </a:r>
          </a:p>
          <a:p>
            <a:pPr marL="1600200" lvl="3" indent="-228600">
              <a:buFont typeface="+mj-lt"/>
              <a:buAutoNum type="arabicPeriod"/>
            </a:pPr>
            <a:r>
              <a:rPr lang="en-US" sz="1000" b="0" i="0" dirty="0">
                <a:solidFill>
                  <a:srgbClr val="000000"/>
                </a:solidFill>
                <a:effectLst/>
                <a:latin typeface="Times New Roman" panose="02020603050405020304" pitchFamily="18" charset="0"/>
              </a:rPr>
              <a:t>As the Saints began to increase in number, their Missouri neighbors were concerned about the beliefs of the Church and their increasing political clout.</a:t>
            </a:r>
          </a:p>
          <a:p>
            <a:pPr marL="2057400" lvl="4" indent="-228600">
              <a:buFont typeface="+mj-lt"/>
              <a:buAutoNum type="arabicPeriod"/>
            </a:pPr>
            <a:r>
              <a:rPr lang="en-US" sz="1000" b="0" i="0" dirty="0">
                <a:solidFill>
                  <a:srgbClr val="000000"/>
                </a:solidFill>
                <a:effectLst/>
                <a:latin typeface="Times New Roman" panose="02020603050405020304" pitchFamily="18" charset="0"/>
              </a:rPr>
              <a:t>The concept of "Zion" was a major factor in arousing the Missourians against them.</a:t>
            </a:r>
          </a:p>
          <a:p>
            <a:pPr marL="1143000" lvl="2" indent="-228600">
              <a:buFont typeface="+mj-lt"/>
              <a:buAutoNum type="arabicPeriod"/>
            </a:pPr>
            <a:r>
              <a:rPr lang="en-US" sz="1000" b="0" i="0" dirty="0">
                <a:solidFill>
                  <a:srgbClr val="000000"/>
                </a:solidFill>
                <a:effectLst/>
                <a:latin typeface="Times New Roman" panose="02020603050405020304" pitchFamily="18" charset="0"/>
              </a:rPr>
              <a:t>Discord among the Saints.</a:t>
            </a:r>
          </a:p>
          <a:p>
            <a:pPr marL="1600200" lvl="3" indent="-228600">
              <a:buFont typeface="+mj-lt"/>
              <a:buAutoNum type="arabicPeriod"/>
            </a:pPr>
            <a:r>
              <a:rPr lang="en-US" sz="1000" b="0" i="0" dirty="0">
                <a:solidFill>
                  <a:srgbClr val="000000"/>
                </a:solidFill>
                <a:effectLst/>
                <a:latin typeface="Times New Roman" panose="02020603050405020304" pitchFamily="18" charset="0"/>
              </a:rPr>
              <a:t>Many were striving toward the ideal of Zion, but still discord entered in among some of the Saints.</a:t>
            </a:r>
          </a:p>
          <a:p>
            <a:pPr marL="1600200" lvl="3" indent="-228600">
              <a:buFont typeface="+mj-lt"/>
              <a:buAutoNum type="arabicPeriod"/>
            </a:pPr>
            <a:r>
              <a:rPr lang="en-US" sz="1000" b="0" i="0" dirty="0">
                <a:solidFill>
                  <a:srgbClr val="000000"/>
                </a:solidFill>
                <a:effectLst/>
                <a:latin typeface="Times New Roman" panose="02020603050405020304" pitchFamily="18" charset="0"/>
              </a:rPr>
              <a:t>Some were disappointed the Prophet had not moved to Zion and began to criticize him.</a:t>
            </a:r>
          </a:p>
          <a:p>
            <a:pPr marL="2057400" lvl="4" indent="-228600">
              <a:buFont typeface="+mj-lt"/>
              <a:buAutoNum type="arabicPeriod"/>
            </a:pPr>
            <a:r>
              <a:rPr lang="en-US" sz="1000" b="0" i="0" dirty="0">
                <a:solidFill>
                  <a:srgbClr val="000000"/>
                </a:solidFill>
                <a:effectLst/>
                <a:latin typeface="Times New Roman" panose="02020603050405020304" pitchFamily="18" charset="0"/>
              </a:rPr>
              <a:t>There were those who were jealous of those who remained in Kirtland to live near the Prophet.</a:t>
            </a:r>
          </a:p>
          <a:p>
            <a:pPr marL="1600200" lvl="3" indent="-228600">
              <a:buFont typeface="+mj-lt"/>
              <a:buAutoNum type="arabicPeriod"/>
            </a:pPr>
            <a:r>
              <a:rPr lang="en-US" sz="1000" b="0" i="0" dirty="0">
                <a:solidFill>
                  <a:srgbClr val="000000"/>
                </a:solidFill>
                <a:effectLst/>
                <a:latin typeface="Times New Roman" panose="02020603050405020304" pitchFamily="18" charset="0"/>
              </a:rPr>
              <a:t>Some elders and high priests ignored the authority of those in charge and took it upon themselves to set the branches in order.</a:t>
            </a:r>
          </a:p>
          <a:p>
            <a:pPr marL="1600200" lvl="3" indent="-228600">
              <a:buFont typeface="+mj-lt"/>
              <a:buAutoNum type="arabicPeriod"/>
            </a:pPr>
            <a:r>
              <a:rPr lang="en-US" sz="1000" b="0" i="0" dirty="0">
                <a:solidFill>
                  <a:srgbClr val="000000"/>
                </a:solidFill>
                <a:effectLst/>
                <a:latin typeface="Times New Roman" panose="02020603050405020304" pitchFamily="18" charset="0"/>
              </a:rPr>
              <a:t>Almost every branch had problems:</a:t>
            </a:r>
          </a:p>
          <a:p>
            <a:pPr marL="2057400" lvl="4" indent="-228600">
              <a:buFont typeface="+mj-lt"/>
              <a:buAutoNum type="arabicPeriod"/>
            </a:pPr>
            <a:r>
              <a:rPr lang="en-US" sz="1000" b="0" i="0" dirty="0">
                <a:solidFill>
                  <a:srgbClr val="000000"/>
                </a:solidFill>
                <a:effectLst/>
                <a:latin typeface="Times New Roman" panose="02020603050405020304" pitchFamily="18" charset="0"/>
              </a:rPr>
              <a:t>One branch was disrupted by the teachings of the </a:t>
            </a:r>
            <a:r>
              <a:rPr lang="en-US" sz="1000" b="0" i="0" dirty="0" err="1">
                <a:solidFill>
                  <a:srgbClr val="000000"/>
                </a:solidFill>
                <a:effectLst/>
                <a:latin typeface="Times New Roman" panose="02020603050405020304" pitchFamily="18" charset="0"/>
              </a:rPr>
              <a:t>Hulet</a:t>
            </a:r>
            <a:r>
              <a:rPr lang="en-US" sz="1000" b="0" i="0" dirty="0">
                <a:solidFill>
                  <a:srgbClr val="000000"/>
                </a:solidFill>
                <a:effectLst/>
                <a:latin typeface="Times New Roman" panose="02020603050405020304" pitchFamily="18" charset="0"/>
              </a:rPr>
              <a:t> brothers who taught that "the devil and his angels and the sons of perdition should be restored."</a:t>
            </a:r>
          </a:p>
          <a:p>
            <a:pPr marL="2057400" lvl="4" indent="-228600">
              <a:buFont typeface="+mj-lt"/>
              <a:buAutoNum type="arabicPeriod"/>
            </a:pPr>
            <a:r>
              <a:rPr lang="en-US" sz="1000" b="0" i="0" dirty="0">
                <a:solidFill>
                  <a:srgbClr val="000000"/>
                </a:solidFill>
                <a:effectLst/>
                <a:latin typeface="Times New Roman" panose="02020603050405020304" pitchFamily="18" charset="0"/>
              </a:rPr>
              <a:t>In the </a:t>
            </a:r>
            <a:r>
              <a:rPr lang="en-US" sz="1000" b="0" i="0" dirty="0" err="1">
                <a:solidFill>
                  <a:srgbClr val="000000"/>
                </a:solidFill>
                <a:effectLst/>
                <a:latin typeface="Times New Roman" panose="02020603050405020304" pitchFamily="18" charset="0"/>
              </a:rPr>
              <a:t>Colesville</a:t>
            </a:r>
            <a:r>
              <a:rPr lang="en-US" sz="1000" b="0" i="0" dirty="0">
                <a:solidFill>
                  <a:srgbClr val="000000"/>
                </a:solidFill>
                <a:effectLst/>
                <a:latin typeface="Times New Roman" panose="02020603050405020304" pitchFamily="18" charset="0"/>
              </a:rPr>
              <a:t> branch, Newel Knight's aunt contradicted a revelation for the temporal welfare of Zion. Discord rocked this branch before priesthood leaders were successful in rebuking this spirit.</a:t>
            </a:r>
          </a:p>
          <a:p>
            <a:pPr marL="1600200" lvl="3" indent="-228600">
              <a:buFont typeface="+mj-lt"/>
              <a:buAutoNum type="arabicPeriod"/>
            </a:pPr>
            <a:r>
              <a:rPr lang="en-US" sz="1000" b="0" i="0" dirty="0">
                <a:solidFill>
                  <a:srgbClr val="000000"/>
                </a:solidFill>
                <a:effectLst/>
                <a:latin typeface="Times New Roman" panose="02020603050405020304" pitchFamily="18" charset="0"/>
              </a:rPr>
              <a:t>Joseph wrote a letter reproving the saints: </a:t>
            </a:r>
            <a:r>
              <a:rPr lang="en-US" sz="1000" b="0" i="1" dirty="0">
                <a:solidFill>
                  <a:srgbClr val="000000"/>
                </a:solidFill>
                <a:effectLst/>
                <a:latin typeface="Times New Roman" panose="02020603050405020304" pitchFamily="18" charset="0"/>
              </a:rPr>
              <a:t>"Our hearts our greatly grieved at the spirit,...the very spirit which is wasting the strength of Zion like a pestilence. ... If Zion will not purify herself, so as to be approved in all things, in His sight, He will seek another people; for His work will go on until Israel is gathered. Wo unto them that are at ease in Zion."</a:t>
            </a:r>
            <a:endParaRPr lang="en-US" sz="1000" b="0" i="0" dirty="0">
              <a:solidFill>
                <a:srgbClr val="000000"/>
              </a:solidFill>
              <a:effectLst/>
              <a:latin typeface="Times New Roman" panose="02020603050405020304" pitchFamily="18" charset="0"/>
            </a:endParaRPr>
          </a:p>
          <a:p>
            <a:pPr marL="2057400" lvl="4" indent="-228600">
              <a:buFont typeface="+mj-lt"/>
              <a:buAutoNum type="arabicPeriod"/>
            </a:pPr>
            <a:r>
              <a:rPr lang="en-US" sz="1000" b="0" i="0" dirty="0">
                <a:solidFill>
                  <a:srgbClr val="000000"/>
                </a:solidFill>
                <a:effectLst/>
                <a:latin typeface="Times New Roman" panose="02020603050405020304" pitchFamily="18" charset="0"/>
              </a:rPr>
              <a:t>A council of high priests in Kirtland appointed Hyrum Smith and Orson Hyde to write another letter of reproof: "Repent, repent, or Zion must suffer, for the scourge and judgment must come upon her."</a:t>
            </a:r>
          </a:p>
          <a:p>
            <a:pPr marL="2057400" lvl="4" indent="-228600">
              <a:buFont typeface="+mj-lt"/>
              <a:buAutoNum type="arabicPeriod"/>
            </a:pPr>
            <a:r>
              <a:rPr lang="en-US" sz="1000" b="0" i="0" dirty="0">
                <a:solidFill>
                  <a:srgbClr val="000000"/>
                </a:solidFill>
                <a:effectLst/>
                <a:latin typeface="Times New Roman" panose="02020603050405020304" pitchFamily="18" charset="0"/>
              </a:rPr>
              <a:t>This letter was read to the members in all the branches and had some effect.</a:t>
            </a:r>
          </a:p>
          <a:p>
            <a:pPr marL="2514600" lvl="5" indent="-228600">
              <a:buFont typeface="+mj-lt"/>
              <a:buAutoNum type="arabicPeriod"/>
            </a:pPr>
            <a:r>
              <a:rPr lang="en-US" sz="1000" b="0" i="0" dirty="0">
                <a:solidFill>
                  <a:srgbClr val="000000"/>
                </a:solidFill>
                <a:effectLst/>
                <a:latin typeface="Times New Roman" panose="02020603050405020304" pitchFamily="18" charset="0"/>
              </a:rPr>
              <a:t>A solemn assembly was called at which sincere and humble repentance was manifested. A letter was sent to the authorities in Kirtland expressing the Saints' repentance and determination to keep God's commandments in the future.</a:t>
            </a:r>
          </a:p>
          <a:p>
            <a:pPr marL="2514600" lvl="5" indent="-228600">
              <a:buFont typeface="+mj-lt"/>
              <a:buAutoNum type="arabicPeriod"/>
            </a:pPr>
            <a:r>
              <a:rPr lang="en-US" sz="1000" b="0" i="0" dirty="0">
                <a:solidFill>
                  <a:srgbClr val="000000"/>
                </a:solidFill>
                <a:effectLst/>
                <a:latin typeface="Times New Roman" panose="02020603050405020304" pitchFamily="18" charset="0"/>
              </a:rPr>
              <a:t>90:34:</a:t>
            </a:r>
            <a:r>
              <a:rPr lang="en-US" sz="1000" b="0" i="1" dirty="0">
                <a:solidFill>
                  <a:srgbClr val="000000"/>
                </a:solidFill>
                <a:effectLst/>
                <a:latin typeface="Times New Roman" panose="02020603050405020304" pitchFamily="18" charset="0"/>
              </a:rPr>
              <a:t>"I say unto you that your brethren in Zion begin to repent, and the angels rejoice over them."</a:t>
            </a:r>
            <a:endParaRPr lang="en-US" sz="1000" b="0" i="0" dirty="0">
              <a:solidFill>
                <a:srgbClr val="000000"/>
              </a:solidFill>
              <a:effectLst/>
              <a:latin typeface="Times New Roman" panose="02020603050405020304" pitchFamily="18" charset="0"/>
            </a:endParaRPr>
          </a:p>
          <a:p>
            <a:pPr marL="2514600" lvl="5" indent="-228600">
              <a:buFont typeface="+mj-lt"/>
              <a:buAutoNum type="arabicPeriod"/>
            </a:pPr>
            <a:r>
              <a:rPr lang="en-US" sz="1000" b="0" i="0" dirty="0">
                <a:solidFill>
                  <a:srgbClr val="000000"/>
                </a:solidFill>
                <a:effectLst/>
                <a:latin typeface="Times New Roman" panose="02020603050405020304" pitchFamily="18" charset="0"/>
              </a:rPr>
              <a:t>All was not entirely well. Continuing on in Section 90:35-36:</a:t>
            </a:r>
            <a:r>
              <a:rPr lang="en-US" sz="1000" b="0" i="1" dirty="0">
                <a:solidFill>
                  <a:srgbClr val="000000"/>
                </a:solidFill>
                <a:effectLst/>
                <a:latin typeface="Times New Roman" panose="02020603050405020304" pitchFamily="18" charset="0"/>
              </a:rPr>
              <a:t> "Nevertheless, I am not well pleased with many things; and I am not well pleased with my servant William E. </a:t>
            </a:r>
            <a:r>
              <a:rPr lang="en-US" sz="1000" b="0" i="1" dirty="0" err="1">
                <a:solidFill>
                  <a:srgbClr val="000000"/>
                </a:solidFill>
                <a:effectLst/>
                <a:latin typeface="Times New Roman" panose="02020603050405020304" pitchFamily="18" charset="0"/>
              </a:rPr>
              <a:t>McLellin</a:t>
            </a:r>
            <a:r>
              <a:rPr lang="en-US" sz="1000" b="0" i="1" dirty="0">
                <a:solidFill>
                  <a:srgbClr val="000000"/>
                </a:solidFill>
                <a:effectLst/>
                <a:latin typeface="Times New Roman" panose="02020603050405020304" pitchFamily="18" charset="0"/>
              </a:rPr>
              <a:t>, neither with my servant Sidney Gilbert; and the bishop also, and others have many things to repent of. "But verily I say unto you, that I, the Lord, will contend with Zion, and plead with her strong ones, and chasten her until she overcomes and is clean before me."</a:t>
            </a:r>
            <a:endParaRPr lang="en-US" sz="1000" b="0" i="0" dirty="0">
              <a:solidFill>
                <a:srgbClr val="000000"/>
              </a:solidFill>
              <a:effectLst/>
              <a:latin typeface="Times New Roman" panose="02020603050405020304" pitchFamily="18" charset="0"/>
            </a:endParaRPr>
          </a:p>
        </p:txBody>
      </p:sp>
      <p:sp>
        <p:nvSpPr>
          <p:cNvPr id="3" name="Rectangle 2"/>
          <p:cNvSpPr/>
          <p:nvPr/>
        </p:nvSpPr>
        <p:spPr>
          <a:xfrm>
            <a:off x="4058304" y="18107"/>
            <a:ext cx="7310527" cy="369332"/>
          </a:xfrm>
          <a:prstGeom prst="rect">
            <a:avLst/>
          </a:prstGeom>
        </p:spPr>
        <p:txBody>
          <a:bodyPr wrap="none">
            <a:spAutoFit/>
          </a:bodyPr>
          <a:lstStyle/>
          <a:p>
            <a:r>
              <a:rPr lang="en-US" dirty="0"/>
              <a:t>Breakdown Of Church History         http://beardall.tripod.com/dc/dc29.html</a:t>
            </a:r>
          </a:p>
        </p:txBody>
      </p:sp>
    </p:spTree>
    <p:extLst>
      <p:ext uri="{BB962C8B-B14F-4D97-AF65-F5344CB8AC3E}">
        <p14:creationId xmlns:p14="http://schemas.microsoft.com/office/powerpoint/2010/main" val="1767074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803" y="67835"/>
            <a:ext cx="11896252" cy="6709529"/>
          </a:xfrm>
          <a:prstGeom prst="rect">
            <a:avLst/>
          </a:prstGeom>
        </p:spPr>
        <p:txBody>
          <a:bodyPr wrap="square">
            <a:spAutoFit/>
          </a:bodyPr>
          <a:lstStyle/>
          <a:p>
            <a:pPr>
              <a:buFont typeface="+mj-lt"/>
              <a:buAutoNum type="arabicPeriod"/>
            </a:pPr>
            <a:r>
              <a:rPr lang="en-US" sz="1000" b="0" i="0" dirty="0">
                <a:solidFill>
                  <a:srgbClr val="000000"/>
                </a:solidFill>
                <a:effectLst/>
                <a:latin typeface="Times New Roman" panose="02020603050405020304" pitchFamily="18" charset="0"/>
              </a:rPr>
              <a:t>Tribulations in Zion.</a:t>
            </a:r>
          </a:p>
          <a:p>
            <a:pPr marL="742950" lvl="1" indent="-285750">
              <a:buFont typeface="+mj-lt"/>
              <a:buAutoNum type="arabicPeriod"/>
            </a:pPr>
            <a:r>
              <a:rPr lang="en-US" sz="1000" b="0" i="0" dirty="0">
                <a:solidFill>
                  <a:srgbClr val="000000"/>
                </a:solidFill>
                <a:effectLst/>
                <a:latin typeface="Times New Roman" panose="02020603050405020304" pitchFamily="18" charset="0"/>
              </a:rPr>
              <a:t>In April 1833 a mob of 300 men met in Independence to consult on ways to expel the Mormons from Jackson County.</a:t>
            </a:r>
          </a:p>
          <a:p>
            <a:pPr marL="1143000" lvl="2" indent="-228600">
              <a:buFont typeface="+mj-lt"/>
              <a:buAutoNum type="arabicPeriod"/>
            </a:pPr>
            <a:r>
              <a:rPr lang="en-US" sz="1000" b="0" i="0" dirty="0">
                <a:solidFill>
                  <a:srgbClr val="000000"/>
                </a:solidFill>
                <a:effectLst/>
                <a:latin typeface="Times New Roman" panose="02020603050405020304" pitchFamily="18" charset="0"/>
              </a:rPr>
              <a:t>Church leaders gathered and prayed. The mob could not agree upon any scheme. The mob became drunk and broke up in "a regular Missouri row."</a:t>
            </a:r>
          </a:p>
          <a:p>
            <a:pPr marL="742950" lvl="1" indent="-285750">
              <a:buFont typeface="+mj-lt"/>
              <a:buAutoNum type="arabicPeriod"/>
            </a:pPr>
            <a:r>
              <a:rPr lang="en-US" sz="1000" b="0" i="0" dirty="0">
                <a:solidFill>
                  <a:srgbClr val="000000"/>
                </a:solidFill>
                <a:effectLst/>
                <a:latin typeface="Times New Roman" panose="02020603050405020304" pitchFamily="18" charset="0"/>
              </a:rPr>
              <a:t>On July 1, 1833 the Reverend Benton </a:t>
            </a:r>
            <a:r>
              <a:rPr lang="en-US" sz="1000" b="0" i="0" dirty="0" err="1">
                <a:solidFill>
                  <a:srgbClr val="000000"/>
                </a:solidFill>
                <a:effectLst/>
                <a:latin typeface="Times New Roman" panose="02020603050405020304" pitchFamily="18" charset="0"/>
              </a:rPr>
              <a:t>Pixley</a:t>
            </a:r>
            <a:r>
              <a:rPr lang="en-US" sz="1000" b="0" i="0" dirty="0">
                <a:solidFill>
                  <a:srgbClr val="000000"/>
                </a:solidFill>
                <a:effectLst/>
                <a:latin typeface="Times New Roman" panose="02020603050405020304" pitchFamily="18" charset="0"/>
              </a:rPr>
              <a:t> penned a slanderous tract entitled "Beware of False Prophets".</a:t>
            </a:r>
          </a:p>
          <a:p>
            <a:pPr marL="1143000" lvl="2" indent="-228600">
              <a:buFont typeface="+mj-lt"/>
              <a:buAutoNum type="arabicPeriod"/>
            </a:pPr>
            <a:r>
              <a:rPr lang="en-US" sz="1000" b="0" i="0" dirty="0">
                <a:solidFill>
                  <a:srgbClr val="000000"/>
                </a:solidFill>
                <a:effectLst/>
                <a:latin typeface="Times New Roman" panose="02020603050405020304" pitchFamily="18" charset="0"/>
              </a:rPr>
              <a:t>He read this to the residents of each house in Jackson County </a:t>
            </a:r>
            <a:r>
              <a:rPr lang="en-US" sz="1000" b="0" i="1" dirty="0">
                <a:solidFill>
                  <a:srgbClr val="000000"/>
                </a:solidFill>
                <a:effectLst/>
                <a:latin typeface="Times New Roman" panose="02020603050405020304" pitchFamily="18" charset="0"/>
              </a:rPr>
              <a:t>"to incense the inhabitants against the Church, to mob them and drive them away."</a:t>
            </a:r>
            <a:endParaRPr lang="en-US" sz="1000" b="0" i="0" dirty="0">
              <a:solidFill>
                <a:srgbClr val="000000"/>
              </a:solidFill>
              <a:effectLst/>
              <a:latin typeface="Times New Roman" panose="02020603050405020304" pitchFamily="18" charset="0"/>
            </a:endParaRPr>
          </a:p>
          <a:p>
            <a:pPr marL="1143000" lvl="2" indent="-228600">
              <a:buFont typeface="+mj-lt"/>
              <a:buAutoNum type="arabicPeriod"/>
            </a:pPr>
            <a:r>
              <a:rPr lang="en-US" sz="1000" b="0" i="0" dirty="0">
                <a:solidFill>
                  <a:srgbClr val="000000"/>
                </a:solidFill>
                <a:effectLst/>
                <a:latin typeface="Times New Roman" panose="02020603050405020304" pitchFamily="18" charset="0"/>
              </a:rPr>
              <a:t>Others joined </a:t>
            </a:r>
            <a:r>
              <a:rPr lang="en-US" sz="1000" b="0" i="0" dirty="0" err="1">
                <a:solidFill>
                  <a:srgbClr val="000000"/>
                </a:solidFill>
                <a:effectLst/>
                <a:latin typeface="Times New Roman" panose="02020603050405020304" pitchFamily="18" charset="0"/>
              </a:rPr>
              <a:t>Pixley</a:t>
            </a:r>
            <a:r>
              <a:rPr lang="en-US" sz="1000" b="0" i="0" dirty="0">
                <a:solidFill>
                  <a:srgbClr val="000000"/>
                </a:solidFill>
                <a:effectLst/>
                <a:latin typeface="Times New Roman" panose="02020603050405020304" pitchFamily="18" charset="0"/>
              </a:rPr>
              <a:t> in a published statement: </a:t>
            </a:r>
            <a:r>
              <a:rPr lang="en-US" sz="1000" b="0" i="1" dirty="0">
                <a:solidFill>
                  <a:srgbClr val="000000"/>
                </a:solidFill>
                <a:effectLst/>
                <a:latin typeface="Times New Roman" panose="02020603050405020304" pitchFamily="18" charset="0"/>
              </a:rPr>
              <a:t>"The Mormons are the common enemies of mankind and ought to be destroyed."</a:t>
            </a:r>
            <a:endParaRPr lang="en-US" sz="1000" b="0" i="0" dirty="0">
              <a:solidFill>
                <a:srgbClr val="000000"/>
              </a:solidFill>
              <a:effectLst/>
              <a:latin typeface="Times New Roman" panose="02020603050405020304" pitchFamily="18" charset="0"/>
            </a:endParaRPr>
          </a:p>
          <a:p>
            <a:pPr marL="742950" lvl="1" indent="-285750">
              <a:buFont typeface="+mj-lt"/>
              <a:buAutoNum type="arabicPeriod"/>
            </a:pPr>
            <a:r>
              <a:rPr lang="en-US" sz="1000" b="0" i="0" dirty="0">
                <a:solidFill>
                  <a:srgbClr val="000000"/>
                </a:solidFill>
                <a:effectLst/>
                <a:latin typeface="Times New Roman" panose="02020603050405020304" pitchFamily="18" charset="0"/>
              </a:rPr>
              <a:t>By the middle of July the Saints became aware of "The secret constitution". This document was signed by many notables in Jackson County.</a:t>
            </a:r>
          </a:p>
          <a:p>
            <a:pPr marL="1143000" lvl="2" indent="-228600">
              <a:buFont typeface="+mj-lt"/>
              <a:buAutoNum type="arabicPeriod"/>
            </a:pPr>
            <a:r>
              <a:rPr lang="en-US" sz="1000" b="0" i="0" dirty="0">
                <a:solidFill>
                  <a:srgbClr val="000000"/>
                </a:solidFill>
                <a:effectLst/>
                <a:latin typeface="Times New Roman" panose="02020603050405020304" pitchFamily="18" charset="0"/>
              </a:rPr>
              <a:t>It declared that the Mormons had become so obnoxious to the old settlers that civil law was insufficient to deal against this evil.</a:t>
            </a:r>
          </a:p>
          <a:p>
            <a:pPr marL="1143000" lvl="2" indent="-228600">
              <a:buFont typeface="+mj-lt"/>
              <a:buAutoNum type="arabicPeriod"/>
            </a:pPr>
            <a:r>
              <a:rPr lang="en-US" sz="1000" b="0" i="0" dirty="0">
                <a:solidFill>
                  <a:srgbClr val="000000"/>
                </a:solidFill>
                <a:effectLst/>
                <a:latin typeface="Times New Roman" panose="02020603050405020304" pitchFamily="18" charset="0"/>
              </a:rPr>
              <a:t>The signers intended to rid themselves of these objectionable persons </a:t>
            </a:r>
            <a:r>
              <a:rPr lang="en-US" sz="1000" b="0" i="1" dirty="0">
                <a:solidFill>
                  <a:srgbClr val="000000"/>
                </a:solidFill>
                <a:effectLst/>
                <a:latin typeface="Times New Roman" panose="02020603050405020304" pitchFamily="18" charset="0"/>
              </a:rPr>
              <a:t>"peaceably if we can, forcibly if we must."</a:t>
            </a:r>
            <a:endParaRPr lang="en-US" sz="1000" b="0" i="0" dirty="0">
              <a:solidFill>
                <a:srgbClr val="000000"/>
              </a:solidFill>
              <a:effectLst/>
              <a:latin typeface="Times New Roman" panose="02020603050405020304" pitchFamily="18" charset="0"/>
            </a:endParaRPr>
          </a:p>
          <a:p>
            <a:pPr marL="742950" lvl="1" indent="-285750">
              <a:buFont typeface="+mj-lt"/>
              <a:buAutoNum type="arabicPeriod"/>
            </a:pPr>
            <a:r>
              <a:rPr lang="en-US" sz="1000" b="0" i="0" dirty="0">
                <a:solidFill>
                  <a:srgbClr val="000000"/>
                </a:solidFill>
                <a:effectLst/>
                <a:latin typeface="Times New Roman" panose="02020603050405020304" pitchFamily="18" charset="0"/>
              </a:rPr>
              <a:t>On July 20, five hundred men met at the courthouse . A committee was formed and they drafted a report. It declared five restrictions on the Mormons.</a:t>
            </a:r>
          </a:p>
          <a:p>
            <a:pPr marL="1143000" lvl="2" indent="-228600">
              <a:buFont typeface="+mj-lt"/>
              <a:buAutoNum type="arabicPeriod"/>
            </a:pPr>
            <a:r>
              <a:rPr lang="en-US" sz="1000" b="0" i="0" dirty="0">
                <a:solidFill>
                  <a:srgbClr val="000000"/>
                </a:solidFill>
                <a:effectLst/>
                <a:latin typeface="Times New Roman" panose="02020603050405020304" pitchFamily="18" charset="0"/>
              </a:rPr>
              <a:t>No Mormon in the future could move and settle in the county.</a:t>
            </a:r>
          </a:p>
          <a:p>
            <a:pPr marL="1143000" lvl="2" indent="-228600">
              <a:buFont typeface="+mj-lt"/>
              <a:buAutoNum type="arabicPeriod"/>
            </a:pPr>
            <a:r>
              <a:rPr lang="en-US" sz="1000" b="0" i="0" dirty="0">
                <a:solidFill>
                  <a:srgbClr val="000000"/>
                </a:solidFill>
                <a:effectLst/>
                <a:latin typeface="Times New Roman" panose="02020603050405020304" pitchFamily="18" charset="0"/>
              </a:rPr>
              <a:t>The Mormons already in the county should pledge to move out of the county as soon as they can sell their property and conclude business. They would be left unmolested if they did so.</a:t>
            </a:r>
          </a:p>
          <a:p>
            <a:pPr marL="1143000" lvl="2" indent="-228600">
              <a:buFont typeface="+mj-lt"/>
              <a:buAutoNum type="arabicPeriod"/>
            </a:pPr>
            <a:r>
              <a:rPr lang="en-US" sz="1000" b="0" i="0" dirty="0">
                <a:solidFill>
                  <a:srgbClr val="000000"/>
                </a:solidFill>
                <a:effectLst/>
                <a:latin typeface="Times New Roman" panose="02020603050405020304" pitchFamily="18" charset="0"/>
              </a:rPr>
              <a:t>That the editor of the Evening and Morning Star discontinue publication and close his office. All other Mormon business in Jackson County were to discontinue business. If they failed to comply, measures would be resorted to in order to close those businesses.</a:t>
            </a:r>
          </a:p>
          <a:p>
            <a:pPr marL="1143000" lvl="2" indent="-228600">
              <a:buFont typeface="+mj-lt"/>
              <a:buAutoNum type="arabicPeriod"/>
            </a:pPr>
            <a:r>
              <a:rPr lang="en-US" sz="1000" b="0" i="0" dirty="0">
                <a:solidFill>
                  <a:srgbClr val="000000"/>
                </a:solidFill>
                <a:effectLst/>
                <a:latin typeface="Times New Roman" panose="02020603050405020304" pitchFamily="18" charset="0"/>
              </a:rPr>
              <a:t>Mormon leaders were to use their influence to stop further migration and encourage the Saints to comply with the above items.</a:t>
            </a:r>
          </a:p>
          <a:p>
            <a:pPr marL="1143000" lvl="2" indent="-228600">
              <a:buFont typeface="+mj-lt"/>
              <a:buAutoNum type="arabicPeriod"/>
            </a:pPr>
            <a:r>
              <a:rPr lang="en-US" sz="1000" b="0" i="0" dirty="0">
                <a:solidFill>
                  <a:srgbClr val="000000"/>
                </a:solidFill>
                <a:effectLst/>
                <a:latin typeface="Times New Roman" panose="02020603050405020304" pitchFamily="18" charset="0"/>
              </a:rPr>
              <a:t>Those who failed to respond were to be severely dealt with.</a:t>
            </a:r>
          </a:p>
          <a:p>
            <a:pPr marL="742950" lvl="1" indent="-285750">
              <a:buFont typeface="+mj-lt"/>
              <a:buAutoNum type="arabicPeriod"/>
            </a:pPr>
            <a:r>
              <a:rPr lang="en-US" sz="1000" b="0" i="0" dirty="0">
                <a:solidFill>
                  <a:srgbClr val="000000"/>
                </a:solidFill>
                <a:effectLst/>
                <a:latin typeface="Times New Roman" panose="02020603050405020304" pitchFamily="18" charset="0"/>
              </a:rPr>
              <a:t>The crowd at the courthouse approved of these restrictions and appointed a committee of twelve to visit the Mormon leaders.</a:t>
            </a:r>
          </a:p>
          <a:p>
            <a:pPr marL="1143000" lvl="2" indent="-228600">
              <a:buFont typeface="+mj-lt"/>
              <a:buAutoNum type="arabicPeriod"/>
            </a:pPr>
            <a:r>
              <a:rPr lang="en-US" sz="1000" b="0" i="0" dirty="0">
                <a:solidFill>
                  <a:srgbClr val="000000"/>
                </a:solidFill>
                <a:effectLst/>
                <a:latin typeface="Times New Roman" panose="02020603050405020304" pitchFamily="18" charset="0"/>
              </a:rPr>
              <a:t>The committee was authorized to tell the Mormons that the mob would adopt rigid means of forcing the Mormons to leave the county.</a:t>
            </a:r>
          </a:p>
          <a:p>
            <a:pPr marL="1143000" lvl="2" indent="-228600">
              <a:buFont typeface="+mj-lt"/>
              <a:buAutoNum type="arabicPeriod"/>
            </a:pPr>
            <a:r>
              <a:rPr lang="en-US" sz="1000" b="0" i="0" dirty="0">
                <a:solidFill>
                  <a:srgbClr val="000000"/>
                </a:solidFill>
                <a:effectLst/>
                <a:latin typeface="Times New Roman" panose="02020603050405020304" pitchFamily="18" charset="0"/>
              </a:rPr>
              <a:t>The elders (W.W. Phelps, Edward Partridge, A. Sidney Gilbert, John </a:t>
            </a:r>
            <a:r>
              <a:rPr lang="en-US" sz="1000" b="0" i="0" dirty="0" err="1">
                <a:solidFill>
                  <a:srgbClr val="000000"/>
                </a:solidFill>
                <a:effectLst/>
                <a:latin typeface="Times New Roman" panose="02020603050405020304" pitchFamily="18" charset="0"/>
              </a:rPr>
              <a:t>Corrill</a:t>
            </a:r>
            <a:r>
              <a:rPr lang="en-US" sz="1000" b="0" i="0" dirty="0">
                <a:solidFill>
                  <a:srgbClr val="000000"/>
                </a:solidFill>
                <a:effectLst/>
                <a:latin typeface="Times New Roman" panose="02020603050405020304" pitchFamily="18" charset="0"/>
              </a:rPr>
              <a:t>, Isaac Morley, John Whitmer) asked for 3 months to consider the proposition and consult with leaders in Ohio. This was no small request.</a:t>
            </a:r>
          </a:p>
          <a:p>
            <a:pPr marL="1143000" lvl="2" indent="-228600">
              <a:buFont typeface="+mj-lt"/>
              <a:buAutoNum type="arabicPeriod"/>
            </a:pPr>
            <a:r>
              <a:rPr lang="en-US" sz="1000" b="0" i="0" dirty="0">
                <a:solidFill>
                  <a:srgbClr val="000000"/>
                </a:solidFill>
                <a:effectLst/>
                <a:latin typeface="Times New Roman" panose="02020603050405020304" pitchFamily="18" charset="0"/>
              </a:rPr>
              <a:t>Ten days were asked for and that was denied.</a:t>
            </a:r>
          </a:p>
          <a:p>
            <a:pPr marL="1143000" lvl="2" indent="-228600">
              <a:buFont typeface="+mj-lt"/>
              <a:buAutoNum type="arabicPeriod"/>
            </a:pPr>
            <a:r>
              <a:rPr lang="en-US" sz="1000" b="0" i="0" dirty="0">
                <a:solidFill>
                  <a:srgbClr val="000000"/>
                </a:solidFill>
                <a:effectLst/>
                <a:latin typeface="Times New Roman" panose="02020603050405020304" pitchFamily="18" charset="0"/>
              </a:rPr>
              <a:t>They were granted 15 minutes to make a decision.</a:t>
            </a:r>
          </a:p>
          <a:p>
            <a:pPr marL="742950" lvl="1" indent="-285750">
              <a:buFont typeface="+mj-lt"/>
              <a:buAutoNum type="arabicPeriod"/>
            </a:pPr>
            <a:r>
              <a:rPr lang="en-US" sz="1000" b="0" i="0" dirty="0">
                <a:solidFill>
                  <a:srgbClr val="000000"/>
                </a:solidFill>
                <a:effectLst/>
                <a:latin typeface="Times New Roman" panose="02020603050405020304" pitchFamily="18" charset="0"/>
              </a:rPr>
              <a:t>The committee returned to the courthouse and a resolution was passed that the Star printing office should be razed to the ground and the type and press secured.</a:t>
            </a:r>
          </a:p>
          <a:p>
            <a:pPr marL="1143000" lvl="2" indent="-228600">
              <a:buFont typeface="+mj-lt"/>
              <a:buAutoNum type="arabicPeriod"/>
            </a:pPr>
            <a:r>
              <a:rPr lang="en-US" sz="1000" b="0" i="0" dirty="0">
                <a:solidFill>
                  <a:srgbClr val="000000"/>
                </a:solidFill>
                <a:effectLst/>
                <a:latin typeface="Times New Roman" panose="02020603050405020304" pitchFamily="18" charset="0"/>
              </a:rPr>
              <a:t>The mob then proceeding to the printing office and house of William W. Phelps.</a:t>
            </a:r>
          </a:p>
          <a:p>
            <a:pPr marL="1143000" lvl="2" indent="-228600">
              <a:buFont typeface="+mj-lt"/>
              <a:buAutoNum type="arabicPeriod"/>
            </a:pPr>
            <a:r>
              <a:rPr lang="en-US" sz="1000" b="0" i="0" dirty="0">
                <a:solidFill>
                  <a:srgbClr val="000000"/>
                </a:solidFill>
                <a:effectLst/>
                <a:latin typeface="Times New Roman" panose="02020603050405020304" pitchFamily="18" charset="0"/>
              </a:rPr>
              <a:t>One among the mob slipped out and warned the Phelps of the mobs approach.</a:t>
            </a:r>
          </a:p>
          <a:p>
            <a:pPr marL="1600200" lvl="3" indent="-228600">
              <a:buFont typeface="+mj-lt"/>
              <a:buAutoNum type="arabicPeriod"/>
            </a:pPr>
            <a:r>
              <a:rPr lang="en-US" sz="1000" b="0" i="0" dirty="0">
                <a:solidFill>
                  <a:srgbClr val="000000"/>
                </a:solidFill>
                <a:effectLst/>
                <a:latin typeface="Times New Roman" panose="02020603050405020304" pitchFamily="18" charset="0"/>
              </a:rPr>
              <a:t>He hitched a team to a wagon and assisted her and her sick baby into the seat. He encouraged them to get as far away, as fast as possible.</a:t>
            </a:r>
          </a:p>
          <a:p>
            <a:pPr marL="1600200" lvl="3" indent="-228600">
              <a:buFont typeface="+mj-lt"/>
              <a:buAutoNum type="arabicPeriod"/>
            </a:pPr>
            <a:r>
              <a:rPr lang="en-US" sz="1000" b="0" i="0" dirty="0">
                <a:solidFill>
                  <a:srgbClr val="000000"/>
                </a:solidFill>
                <a:effectLst/>
                <a:latin typeface="Times New Roman" panose="02020603050405020304" pitchFamily="18" charset="0"/>
              </a:rPr>
              <a:t>Phelps also escaped and hid.</a:t>
            </a:r>
          </a:p>
          <a:p>
            <a:pPr marL="1143000" lvl="2" indent="-228600">
              <a:buFont typeface="+mj-lt"/>
              <a:buAutoNum type="arabicPeriod"/>
            </a:pPr>
            <a:r>
              <a:rPr lang="en-US" sz="1000" b="0" i="0" dirty="0">
                <a:solidFill>
                  <a:srgbClr val="000000"/>
                </a:solidFill>
                <a:effectLst/>
                <a:latin typeface="Times New Roman" panose="02020603050405020304" pitchFamily="18" charset="0"/>
              </a:rPr>
              <a:t>The mob entered the living quarters of the Phelps and threw their furniture in the yard.</a:t>
            </a:r>
          </a:p>
          <a:p>
            <a:pPr marL="1143000" lvl="2" indent="-228600">
              <a:buFont typeface="+mj-lt"/>
              <a:buAutoNum type="arabicPeriod"/>
            </a:pPr>
            <a:r>
              <a:rPr lang="en-US" sz="1000" b="0" i="0" dirty="0">
                <a:solidFill>
                  <a:srgbClr val="000000"/>
                </a:solidFill>
                <a:effectLst/>
                <a:latin typeface="Times New Roman" panose="02020603050405020304" pitchFamily="18" charset="0"/>
              </a:rPr>
              <a:t>They rushed upstairs and threw the press out the window, destroyed the type, and burned most of the written revelations, bookwork, and papers.</a:t>
            </a:r>
          </a:p>
          <a:p>
            <a:pPr marL="1143000" lvl="2" indent="-228600">
              <a:buFont typeface="+mj-lt"/>
              <a:buAutoNum type="arabicPeriod"/>
            </a:pPr>
            <a:r>
              <a:rPr lang="en-US" sz="1000" b="0" i="0" dirty="0">
                <a:solidFill>
                  <a:srgbClr val="000000"/>
                </a:solidFill>
                <a:effectLst/>
                <a:latin typeface="Times New Roman" panose="02020603050405020304" pitchFamily="18" charset="0"/>
              </a:rPr>
              <a:t>They then demolished the brick structure.</a:t>
            </a:r>
          </a:p>
          <a:p>
            <a:pPr marL="1600200" lvl="3" indent="-228600">
              <a:buFont typeface="+mj-lt"/>
              <a:buAutoNum type="arabicPeriod"/>
            </a:pPr>
            <a:r>
              <a:rPr lang="en-US" sz="1000" b="0" i="0" dirty="0">
                <a:solidFill>
                  <a:srgbClr val="000000"/>
                </a:solidFill>
                <a:effectLst/>
                <a:latin typeface="Times New Roman" panose="02020603050405020304" pitchFamily="18" charset="0"/>
              </a:rPr>
              <a:t>John Taylor risked his life to retrieve some unbound copies of the Book of Commandments from a stable where they had been dumped.</a:t>
            </a:r>
          </a:p>
          <a:p>
            <a:pPr marL="1600200" lvl="3" indent="-228600">
              <a:buFont typeface="+mj-lt"/>
              <a:buAutoNum type="arabicPeriod"/>
            </a:pPr>
            <a:r>
              <a:rPr lang="en-US" sz="1000" b="0" i="0" dirty="0">
                <a:solidFill>
                  <a:srgbClr val="000000"/>
                </a:solidFill>
                <a:effectLst/>
                <a:latin typeface="Times New Roman" panose="02020603050405020304" pitchFamily="18" charset="0"/>
              </a:rPr>
              <a:t>Two teenage girls also saved a few copies from a pile of papers that were to be burned. These two girls rushed out, filled their aprons with the books, and fled to a corn field nearby. Some of the mob saw them and yelled for them to halt. One of the girls wrote: </a:t>
            </a:r>
            <a:r>
              <a:rPr lang="en-US" sz="1000" b="0" i="1" dirty="0">
                <a:solidFill>
                  <a:srgbClr val="000000"/>
                </a:solidFill>
                <a:effectLst/>
                <a:latin typeface="Times New Roman" panose="02020603050405020304" pitchFamily="18" charset="0"/>
              </a:rPr>
              <a:t>"...But we ran as fast as we could. Two of them started after us. Seeing a gap in a fence, we entered into a large cornfield, laid the papers on the ground, and hid them with our persons. The corn was from five to six feet high, and very thick; they hunted around considerable, and came very near to us but did not find us."</a:t>
            </a:r>
            <a:r>
              <a:rPr lang="en-US" sz="1000" b="0" i="0" dirty="0">
                <a:solidFill>
                  <a:srgbClr val="000000"/>
                </a:solidFill>
                <a:effectLst/>
                <a:latin typeface="Times New Roman" panose="02020603050405020304" pitchFamily="18" charset="0"/>
              </a:rPr>
              <a:t> (Joseph Smith &amp; The Restoration, p.251)</a:t>
            </a:r>
          </a:p>
          <a:p>
            <a:pPr marL="1143000" lvl="2" indent="-228600">
              <a:buFont typeface="+mj-lt"/>
              <a:buAutoNum type="arabicPeriod"/>
            </a:pPr>
            <a:r>
              <a:rPr lang="en-US" sz="1000" b="0" i="0" dirty="0">
                <a:solidFill>
                  <a:srgbClr val="000000"/>
                </a:solidFill>
                <a:effectLst/>
                <a:latin typeface="Times New Roman" panose="02020603050405020304" pitchFamily="18" charset="0"/>
              </a:rPr>
              <a:t>The mob then destroyed the store of Gilbert, Whitney, and company. The mob stopped when Gilbert assured the mob that the goods would be packed by July 23.</a:t>
            </a:r>
          </a:p>
          <a:p>
            <a:pPr marL="1143000" lvl="2" indent="-228600">
              <a:buFont typeface="+mj-lt"/>
              <a:buAutoNum type="arabicPeriod"/>
            </a:pPr>
            <a:r>
              <a:rPr lang="en-US" sz="1000" b="0" i="0" dirty="0">
                <a:solidFill>
                  <a:srgbClr val="000000"/>
                </a:solidFill>
                <a:effectLst/>
                <a:latin typeface="Times New Roman" panose="02020603050405020304" pitchFamily="18" charset="0"/>
              </a:rPr>
              <a:t>They then broke into the houses of the Saints, searching for the leading elders. They caught Bishop Partridge and Charles Allen and dragged them a half mile to the public square where they were given two alternatives: deny the Book of Mormon or consent to leave the county. They would consent to neither.</a:t>
            </a:r>
          </a:p>
          <a:p>
            <a:pPr marL="1600200" lvl="3" indent="-228600">
              <a:buFont typeface="+mj-lt"/>
              <a:buAutoNum type="arabicPeriod"/>
            </a:pPr>
            <a:r>
              <a:rPr lang="en-US" sz="1000" b="0" i="0" dirty="0">
                <a:solidFill>
                  <a:srgbClr val="000000"/>
                </a:solidFill>
                <a:effectLst/>
                <a:latin typeface="Times New Roman" panose="02020603050405020304" pitchFamily="18" charset="0"/>
              </a:rPr>
              <a:t>Bishop Partridge and Allen were stripped and then tarred and feathered.</a:t>
            </a:r>
          </a:p>
          <a:p>
            <a:pPr marL="1600200" lvl="3" indent="-228600">
              <a:buFont typeface="+mj-lt"/>
              <a:buAutoNum type="arabicPeriod"/>
            </a:pPr>
            <a:r>
              <a:rPr lang="en-US" sz="1000" b="0" i="0" dirty="0">
                <a:solidFill>
                  <a:srgbClr val="000000"/>
                </a:solidFill>
                <a:effectLst/>
                <a:latin typeface="Times New Roman" panose="02020603050405020304" pitchFamily="18" charset="0"/>
              </a:rPr>
              <a:t>Partridge and Allen endured this indignity with such resignation and meekness that the mob seemed to become ashamed and they permitted them to retire in silence.</a:t>
            </a:r>
          </a:p>
          <a:p>
            <a:pPr marL="742950" lvl="1" indent="-285750">
              <a:buFont typeface="+mj-lt"/>
              <a:buAutoNum type="arabicPeriod"/>
            </a:pPr>
            <a:r>
              <a:rPr lang="en-US" sz="1000" b="0" i="0" dirty="0">
                <a:solidFill>
                  <a:srgbClr val="000000"/>
                </a:solidFill>
                <a:effectLst/>
                <a:latin typeface="Times New Roman" panose="02020603050405020304" pitchFamily="18" charset="0"/>
              </a:rPr>
              <a:t>One of those encouraging and supporting the mob secretly was the lieutenant governor, Lilburn W. Boggs.</a:t>
            </a:r>
          </a:p>
          <a:p>
            <a:pPr marL="742950" lvl="1" indent="-285750">
              <a:buFont typeface="+mj-lt"/>
              <a:buAutoNum type="arabicPeriod"/>
            </a:pPr>
            <a:r>
              <a:rPr lang="en-US" sz="1000" b="0" i="0" dirty="0">
                <a:solidFill>
                  <a:srgbClr val="000000"/>
                </a:solidFill>
                <a:effectLst/>
                <a:latin typeface="Times New Roman" panose="02020603050405020304" pitchFamily="18" charset="0"/>
              </a:rPr>
              <a:t>Oliver Cowdery was dispatched immediately back to Ohio to inform the Prophet and secure his counsel. Oliver arrived in Kirtland on August 21.</a:t>
            </a:r>
          </a:p>
          <a:p>
            <a:pPr>
              <a:buFont typeface="+mj-lt"/>
              <a:buAutoNum type="arabicPeriod"/>
            </a:pPr>
            <a:r>
              <a:rPr lang="en-US" sz="1000" b="0" i="0" dirty="0">
                <a:solidFill>
                  <a:srgbClr val="000000"/>
                </a:solidFill>
                <a:effectLst/>
                <a:latin typeface="Times New Roman" panose="02020603050405020304" pitchFamily="18" charset="0"/>
              </a:rPr>
              <a:t>Section 97 was given on August 2, 1833. </a:t>
            </a:r>
            <a:r>
              <a:rPr lang="en-US" sz="1000" b="0" i="0" u="sng" dirty="0">
                <a:solidFill>
                  <a:srgbClr val="000000"/>
                </a:solidFill>
                <a:effectLst/>
                <a:latin typeface="Times New Roman" panose="02020603050405020304" pitchFamily="18" charset="0"/>
              </a:rPr>
              <a:t>This revelation was given 19 days before Oliver arrived in Kirtland</a:t>
            </a:r>
            <a:r>
              <a:rPr lang="en-US" sz="1000" b="0" i="0" dirty="0">
                <a:solidFill>
                  <a:srgbClr val="000000"/>
                </a:solidFill>
                <a:effectLst/>
                <a:latin typeface="Times New Roman" panose="02020603050405020304" pitchFamily="18" charset="0"/>
              </a:rPr>
              <a:t> with details of the tribulations in Zion.</a:t>
            </a:r>
          </a:p>
        </p:txBody>
      </p:sp>
    </p:spTree>
    <p:extLst>
      <p:ext uri="{BB962C8B-B14F-4D97-AF65-F5344CB8AC3E}">
        <p14:creationId xmlns:p14="http://schemas.microsoft.com/office/powerpoint/2010/main" val="214610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D382248-6D37-47EB-B094-4D7CDD09D9DC}"/>
              </a:ext>
            </a:extLst>
          </p:cNvPr>
          <p:cNvGrpSpPr/>
          <p:nvPr/>
        </p:nvGrpSpPr>
        <p:grpSpPr>
          <a:xfrm>
            <a:off x="0" y="0"/>
            <a:ext cx="12192000" cy="6858000"/>
            <a:chOff x="0" y="0"/>
            <a:chExt cx="12192000" cy="6858000"/>
          </a:xfrm>
        </p:grpSpPr>
        <p:pic>
          <p:nvPicPr>
            <p:cNvPr id="16" name="Picture 15">
              <a:extLst>
                <a:ext uri="{FF2B5EF4-FFF2-40B4-BE49-F238E27FC236}">
                  <a16:creationId xmlns:a16="http://schemas.microsoft.com/office/drawing/2014/main" id="{7CA2E2D4-78EC-4DBD-884D-E4D8B39F6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1096F3BA-EF98-439C-BD4E-7B8CE59DEF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sp>
        <p:nvSpPr>
          <p:cNvPr id="7" name="TextBox 6"/>
          <p:cNvSpPr txBox="1"/>
          <p:nvPr/>
        </p:nvSpPr>
        <p:spPr>
          <a:xfrm>
            <a:off x="4895684" y="2121540"/>
            <a:ext cx="2580238" cy="1200329"/>
          </a:xfrm>
          <a:prstGeom prst="rect">
            <a:avLst/>
          </a:prstGeom>
          <a:noFill/>
        </p:spPr>
        <p:txBody>
          <a:bodyPr wrap="square" rtlCol="0">
            <a:spAutoFit/>
          </a:bodyPr>
          <a:lstStyle/>
          <a:p>
            <a:r>
              <a:rPr lang="en-US" dirty="0">
                <a:solidFill>
                  <a:schemeClr val="bg1"/>
                </a:solidFill>
              </a:rPr>
              <a:t>June 1833—George A. Smith hauled the first load of stone for the Kirtland Temple</a:t>
            </a:r>
          </a:p>
        </p:txBody>
      </p:sp>
      <p:sp>
        <p:nvSpPr>
          <p:cNvPr id="5" name="TextBox 4"/>
          <p:cNvSpPr txBox="1"/>
          <p:nvPr/>
        </p:nvSpPr>
        <p:spPr>
          <a:xfrm>
            <a:off x="192385" y="0"/>
            <a:ext cx="11807229"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Background</a:t>
            </a:r>
          </a:p>
        </p:txBody>
      </p:sp>
      <p:sp>
        <p:nvSpPr>
          <p:cNvPr id="8" name="TextBox 7"/>
          <p:cNvSpPr txBox="1"/>
          <p:nvPr/>
        </p:nvSpPr>
        <p:spPr>
          <a:xfrm>
            <a:off x="8890503" y="3789971"/>
            <a:ext cx="3018468" cy="1477328"/>
          </a:xfrm>
          <a:prstGeom prst="rect">
            <a:avLst/>
          </a:prstGeom>
          <a:noFill/>
        </p:spPr>
        <p:txBody>
          <a:bodyPr wrap="square" rtlCol="0">
            <a:spAutoFit/>
          </a:bodyPr>
          <a:lstStyle/>
          <a:p>
            <a:r>
              <a:rPr lang="en-US" dirty="0">
                <a:solidFill>
                  <a:schemeClr val="bg1"/>
                </a:solidFill>
              </a:rPr>
              <a:t>June 25, 1833— The First Presidency sent a letter of instruction to the brethren the plans for the future city of Zion and its temples</a:t>
            </a:r>
          </a:p>
        </p:txBody>
      </p:sp>
      <p:sp>
        <p:nvSpPr>
          <p:cNvPr id="9" name="TextBox 8"/>
          <p:cNvSpPr txBox="1"/>
          <p:nvPr/>
        </p:nvSpPr>
        <p:spPr>
          <a:xfrm>
            <a:off x="735497" y="3266419"/>
            <a:ext cx="3005751" cy="2031325"/>
          </a:xfrm>
          <a:prstGeom prst="rect">
            <a:avLst/>
          </a:prstGeom>
          <a:noFill/>
        </p:spPr>
        <p:txBody>
          <a:bodyPr wrap="square" rtlCol="0">
            <a:spAutoFit/>
          </a:bodyPr>
          <a:lstStyle/>
          <a:p>
            <a:r>
              <a:rPr lang="en-US" dirty="0">
                <a:solidFill>
                  <a:schemeClr val="bg1"/>
                </a:solidFill>
              </a:rPr>
              <a:t>April 1833—the Saints in Missouri celebrated the 3</a:t>
            </a:r>
            <a:r>
              <a:rPr lang="en-US" baseline="30000" dirty="0">
                <a:solidFill>
                  <a:schemeClr val="bg1"/>
                </a:solidFill>
              </a:rPr>
              <a:t>rd</a:t>
            </a:r>
            <a:r>
              <a:rPr lang="en-US" dirty="0">
                <a:solidFill>
                  <a:schemeClr val="bg1"/>
                </a:solidFill>
              </a:rPr>
              <a:t> anniversary of the organization of the church…the gospel had been preached to most of the States of the Union</a:t>
            </a:r>
          </a:p>
        </p:txBody>
      </p:sp>
      <p:sp>
        <p:nvSpPr>
          <p:cNvPr id="10" name="TextBox 9"/>
          <p:cNvSpPr txBox="1"/>
          <p:nvPr/>
        </p:nvSpPr>
        <p:spPr>
          <a:xfrm>
            <a:off x="192385" y="6403621"/>
            <a:ext cx="11807229" cy="338554"/>
          </a:xfrm>
          <a:prstGeom prst="rect">
            <a:avLst/>
          </a:prstGeom>
          <a:noFill/>
        </p:spPr>
        <p:txBody>
          <a:bodyPr wrap="square" rtlCol="0">
            <a:spAutoFit/>
          </a:bodyPr>
          <a:lstStyle/>
          <a:p>
            <a:r>
              <a:rPr lang="en-US" sz="1600" dirty="0">
                <a:solidFill>
                  <a:schemeClr val="bg1"/>
                </a:solidFill>
              </a:rPr>
              <a:t>Smith and Sjodahl</a:t>
            </a:r>
          </a:p>
        </p:txBody>
      </p:sp>
      <p:pic>
        <p:nvPicPr>
          <p:cNvPr id="19" name="Picture 18">
            <a:extLst>
              <a:ext uri="{FF2B5EF4-FFF2-40B4-BE49-F238E27FC236}">
                <a16:creationId xmlns:a16="http://schemas.microsoft.com/office/drawing/2014/main" id="{01BB6397-8531-42B1-9299-AA5DCEC98D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764" y="1015663"/>
            <a:ext cx="2600325" cy="1952625"/>
          </a:xfrm>
          <a:prstGeom prst="rect">
            <a:avLst/>
          </a:prstGeom>
        </p:spPr>
      </p:pic>
      <p:pic>
        <p:nvPicPr>
          <p:cNvPr id="21" name="Picture 20">
            <a:extLst>
              <a:ext uri="{FF2B5EF4-FFF2-40B4-BE49-F238E27FC236}">
                <a16:creationId xmlns:a16="http://schemas.microsoft.com/office/drawing/2014/main" id="{98E36FC0-EC3F-45BE-AFEA-B25A28C36D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7047" y="3533702"/>
            <a:ext cx="4476750" cy="2962275"/>
          </a:xfrm>
          <a:prstGeom prst="rect">
            <a:avLst/>
          </a:prstGeom>
        </p:spPr>
      </p:pic>
      <p:pic>
        <p:nvPicPr>
          <p:cNvPr id="23" name="Picture 22">
            <a:extLst>
              <a:ext uri="{FF2B5EF4-FFF2-40B4-BE49-F238E27FC236}">
                <a16:creationId xmlns:a16="http://schemas.microsoft.com/office/drawing/2014/main" id="{1454F7C2-F568-4CF7-9A38-187B7E3F8F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26086" y="1174092"/>
            <a:ext cx="2333625" cy="2457450"/>
          </a:xfrm>
          <a:prstGeom prst="rect">
            <a:avLst/>
          </a:prstGeom>
        </p:spPr>
      </p:pic>
    </p:spTree>
    <p:extLst>
      <p:ext uri="{BB962C8B-B14F-4D97-AF65-F5344CB8AC3E}">
        <p14:creationId xmlns:p14="http://schemas.microsoft.com/office/powerpoint/2010/main" val="99139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374" y="58847"/>
            <a:ext cx="5911913" cy="5262979"/>
          </a:xfrm>
          <a:prstGeom prst="rect">
            <a:avLst/>
          </a:prstGeom>
        </p:spPr>
        <p:txBody>
          <a:bodyPr wrap="square">
            <a:spAutoFit/>
          </a:bodyPr>
          <a:lstStyle/>
          <a:p>
            <a:pPr fontAlgn="base"/>
            <a:r>
              <a:rPr lang="en-US" sz="1200" b="1" i="0" dirty="0">
                <a:effectLst/>
                <a:latin typeface="Abadi" panose="020B0604020104020204" pitchFamily="34" charset="0"/>
              </a:rPr>
              <a:t>97:1-2 Those who participated in the school</a:t>
            </a:r>
          </a:p>
          <a:p>
            <a:pPr fontAlgn="base"/>
            <a:r>
              <a:rPr lang="en-US" sz="1200" b="0" i="0" dirty="0">
                <a:effectLst/>
                <a:latin typeface="Abadi" panose="020B0604020104020204" pitchFamily="34" charset="0"/>
              </a:rPr>
              <a:t>Elder Parley P. Pratt described the school of the elders in Zion and his labors during the summer of 1833:</a:t>
            </a:r>
          </a:p>
          <a:p>
            <a:pPr fontAlgn="base"/>
            <a:r>
              <a:rPr lang="en-US" sz="1200" b="0" i="0" dirty="0">
                <a:effectLst/>
                <a:latin typeface="Abadi" panose="020B0604020104020204" pitchFamily="34" charset="0"/>
              </a:rPr>
              <a:t>“This class, to the number of about sixty, met for instruction once a week. The place of meeting was in the open air, under some tall trees, in a retired place in the wilderness, where we prayed, preached and prophesied, and exercised ourselves in the gifts of the Holy Spirit. Here great blessings were poured out, and many great and marvelous things were manifested and taught. The Lord gave me great wisdom, and enabled me to teach and edify the Elders, and comfort and encourage them in their preparations for the great work which lay before us. I was also much edified and strengthened. To attend this school I had to travel on foot, and sometimes with bare feet at that, about six miles. This I did once a week, besides visiting and preaching in five or six branches a week” (</a:t>
            </a:r>
            <a:r>
              <a:rPr lang="en-US" sz="1200" b="0" i="1" dirty="0">
                <a:effectLst/>
                <a:latin typeface="Abadi" panose="020B0604020104020204" pitchFamily="34" charset="0"/>
              </a:rPr>
              <a:t>Autobiography of Parley P. Pratt,</a:t>
            </a:r>
            <a:r>
              <a:rPr lang="en-US" sz="1200" b="0" i="0" dirty="0">
                <a:effectLst/>
                <a:latin typeface="Abadi" panose="020B0604020104020204" pitchFamily="34" charset="0"/>
              </a:rPr>
              <a:t> ed. Parley P. Pratt Jr. [1938], 93–94; see also </a:t>
            </a:r>
            <a:r>
              <a:rPr lang="en-US" sz="1200" b="0" i="1" dirty="0">
                <a:effectLst/>
                <a:latin typeface="Abadi" panose="020B0604020104020204" pitchFamily="34" charset="0"/>
              </a:rPr>
              <a:t>Doctrine and Covenants Student Manual,</a:t>
            </a:r>
            <a:r>
              <a:rPr lang="en-US" sz="1200" b="0" i="0" dirty="0">
                <a:effectLst/>
                <a:latin typeface="Abadi" panose="020B0604020104020204" pitchFamily="34" charset="0"/>
              </a:rPr>
              <a:t> 2nd ed. [Church Education System student manual, 2001], 228).</a:t>
            </a:r>
          </a:p>
          <a:p>
            <a:pPr fontAlgn="base"/>
            <a:r>
              <a:rPr lang="en-US" sz="1200" b="0" i="0" dirty="0">
                <a:effectLst/>
                <a:latin typeface="Abadi" panose="020B0604020104020204" pitchFamily="34" charset="0"/>
              </a:rPr>
              <a:t>Those who participated in the school of the elders studied scriptures, doctrine, and subjects like English grammar, other languages, history, literature, philosophy, arithmetic, and penmanship.</a:t>
            </a:r>
          </a:p>
          <a:p>
            <a:pPr fontAlgn="base"/>
            <a:endParaRPr lang="en-US" sz="1200" dirty="0">
              <a:latin typeface="Abadi" panose="020B0604020104020204" pitchFamily="34" charset="0"/>
            </a:endParaRPr>
          </a:p>
          <a:p>
            <a:pPr fontAlgn="base"/>
            <a:r>
              <a:rPr lang="en-US" sz="1200" dirty="0"/>
              <a:t>John A. </a:t>
            </a:r>
            <a:r>
              <a:rPr lang="en-US" sz="1200" dirty="0" err="1"/>
              <a:t>Widtsoe</a:t>
            </a:r>
            <a:r>
              <a:rPr lang="en-US" sz="1200" dirty="0"/>
              <a:t> “Temple work … gives a wonderful opportunity for keeping alive our spiritual knowledge and strength. … The mighty perspective of eternity is unraveled before us in the holy temples; we see time from its infinite beginning to its endless end; and the drama of eternal life is unfolded before us. Then I see more clearly my place amidst the things of the universe, my place among the purposes of God; I am better able to place myself where I belong, and I am better able to value and to weigh, to separate and to organize the common, ordinary duties of my life, so that the little things shall not oppress me or take away my vision of the greater things that God has given us.” (In Conference Report, Apr. 1922, pp. 97–98.)</a:t>
            </a:r>
            <a:endParaRPr lang="en-US" sz="1200" b="0" i="0" dirty="0">
              <a:effectLst/>
              <a:latin typeface="Abadi" panose="020B0604020104020204" pitchFamily="34" charset="0"/>
            </a:endParaRPr>
          </a:p>
        </p:txBody>
      </p:sp>
      <p:sp>
        <p:nvSpPr>
          <p:cNvPr id="3" name="Rectangle 2"/>
          <p:cNvSpPr/>
          <p:nvPr/>
        </p:nvSpPr>
        <p:spPr>
          <a:xfrm>
            <a:off x="5975287" y="124918"/>
            <a:ext cx="6096000" cy="4893647"/>
          </a:xfrm>
          <a:prstGeom prst="rect">
            <a:avLst/>
          </a:prstGeom>
        </p:spPr>
        <p:txBody>
          <a:bodyPr>
            <a:spAutoFit/>
          </a:bodyPr>
          <a:lstStyle/>
          <a:p>
            <a:pPr fontAlgn="base"/>
            <a:r>
              <a:rPr lang="en-US" sz="1200" b="1" i="0" dirty="0">
                <a:effectLst/>
                <a:latin typeface="Abadi" panose="020B0604020104020204" pitchFamily="34" charset="0"/>
              </a:rPr>
              <a:t>A temple of God is a place of purity and holiness</a:t>
            </a:r>
            <a:r>
              <a:rPr lang="en-US" sz="1200" b="0" i="0" dirty="0">
                <a:effectLst/>
                <a:latin typeface="Abadi" panose="020B0604020104020204" pitchFamily="34" charset="0"/>
              </a:rPr>
              <a:t>. Those who enter it must be worthy, so interviews for temple recommends are held yearly to determine worthiness. The Saints are under the Lord’s command not to “suffer any unclean thing to come into it, that it be not defiled” (</a:t>
            </a:r>
            <a:r>
              <a:rPr lang="en-US" sz="1200" b="0" i="0" u="none" strike="noStrike" dirty="0">
                <a:effectLst/>
                <a:latin typeface="Abadi" panose="020B0604020104020204" pitchFamily="34" charset="0"/>
              </a:rPr>
              <a:t>D&amp;C 97:15</a:t>
            </a:r>
            <a:r>
              <a:rPr lang="en-US" sz="1200" b="0" i="0" dirty="0">
                <a:effectLst/>
                <a:latin typeface="Abadi" panose="020B0604020104020204" pitchFamily="34" charset="0"/>
              </a:rPr>
              <a:t>). If this requirement is met, the Lord promises that He “will come into it, and all the pure in heart that shall come into it shall see God” (</a:t>
            </a:r>
            <a:r>
              <a:rPr lang="en-US" sz="1200" b="0" i="0" u="none" strike="noStrike" dirty="0">
                <a:effectLst/>
                <a:latin typeface="Abadi" panose="020B0604020104020204" pitchFamily="34" charset="0"/>
              </a:rPr>
              <a:t>v. 16</a:t>
            </a:r>
            <a:r>
              <a:rPr lang="en-US" sz="1200" b="0" i="0" dirty="0">
                <a:effectLst/>
                <a:latin typeface="Abadi" panose="020B0604020104020204" pitchFamily="34" charset="0"/>
              </a:rPr>
              <a:t>).</a:t>
            </a:r>
          </a:p>
          <a:p>
            <a:pPr fontAlgn="base"/>
            <a:endParaRPr lang="en-US" sz="1200" dirty="0">
              <a:latin typeface="Abadi" panose="020B0604020104020204" pitchFamily="34" charset="0"/>
            </a:endParaRPr>
          </a:p>
          <a:p>
            <a:pPr fontAlgn="base"/>
            <a:endParaRPr lang="en-US" sz="1200" b="0" i="0" dirty="0">
              <a:effectLst/>
              <a:latin typeface="Abadi" panose="020B0604020104020204" pitchFamily="34" charset="0"/>
            </a:endParaRPr>
          </a:p>
          <a:p>
            <a:pPr fontAlgn="base"/>
            <a:r>
              <a:rPr lang="en-US" sz="1200" b="1" i="0" dirty="0">
                <a:effectLst/>
                <a:latin typeface="Abadi" panose="020B0604020104020204" pitchFamily="34" charset="0"/>
              </a:rPr>
              <a:t>Elder Henry D. Taylor </a:t>
            </a:r>
            <a:r>
              <a:rPr lang="en-US" sz="1200" b="0" i="0" dirty="0">
                <a:effectLst/>
                <a:latin typeface="Abadi" panose="020B0604020104020204" pitchFamily="34" charset="0"/>
              </a:rPr>
              <a:t>commented on the responsibility of the President of the Church: “In general terms, and this is something that pertains to all of us, it is the Lord’s plan that no unrepentant sinner enter the temple, for the Lord has declared that he will not abide in temples that have been defiled by any unclean thing. (See </a:t>
            </a:r>
            <a:r>
              <a:rPr lang="en-US" sz="1200" b="0" i="0" u="none" strike="noStrike" dirty="0">
                <a:effectLst/>
                <a:latin typeface="Abadi" panose="020B0604020104020204" pitchFamily="34" charset="0"/>
              </a:rPr>
              <a:t>D&amp;C 97:15–19</a:t>
            </a:r>
            <a:r>
              <a:rPr lang="en-US" sz="1200" b="0" i="0" dirty="0">
                <a:effectLst/>
                <a:latin typeface="Abadi" panose="020B0604020104020204" pitchFamily="34" charset="0"/>
              </a:rPr>
              <a:t>.) The President of the Church, President Spencer W. Kimball, is directly responsible to the Lord to see that the sacredness of the temples and the ordinances performed therein are maintained. I can assure you that President Kimball takes that stewardship most seriously.” (“I Have a Question,” </a:t>
            </a:r>
            <a:r>
              <a:rPr lang="en-US" sz="1200" b="0" i="1" dirty="0">
                <a:effectLst/>
                <a:latin typeface="Abadi" panose="020B0604020104020204" pitchFamily="34" charset="0"/>
              </a:rPr>
              <a:t>Ensign,</a:t>
            </a:r>
            <a:r>
              <a:rPr lang="en-US" sz="1200" b="0" i="0" dirty="0">
                <a:effectLst/>
                <a:latin typeface="Abadi" panose="020B0604020104020204" pitchFamily="34" charset="0"/>
              </a:rPr>
              <a:t> Feb. 1976, p. 34.)</a:t>
            </a:r>
          </a:p>
          <a:p>
            <a:pPr fontAlgn="base"/>
            <a:endParaRPr lang="en-US" sz="1200" dirty="0">
              <a:latin typeface="Abadi" panose="020B0604020104020204" pitchFamily="34" charset="0"/>
            </a:endParaRPr>
          </a:p>
          <a:p>
            <a:pPr fontAlgn="base"/>
            <a:endParaRPr lang="en-US" sz="1200" dirty="0">
              <a:latin typeface="Abadi" panose="020B0604020104020204" pitchFamily="34" charset="0"/>
            </a:endParaRPr>
          </a:p>
          <a:p>
            <a:pPr fontAlgn="base"/>
            <a:r>
              <a:rPr lang="en-US" sz="1200" b="1" dirty="0"/>
              <a:t>ZION</a:t>
            </a:r>
          </a:p>
          <a:p>
            <a:pPr fontAlgn="base"/>
            <a:r>
              <a:rPr lang="en-US" sz="1200" dirty="0"/>
              <a:t>President Brigham Young said: “This American continent will be Zion; for it is so spoken of by the prophets. Jerusalem will be rebuilt and will be the place of gathering, and the tribe of Judah will gather there; but this continent of America is the land of Zion.” (In </a:t>
            </a:r>
            <a:r>
              <a:rPr lang="en-US" sz="1200" i="1" dirty="0"/>
              <a:t>Journal of Discourses,</a:t>
            </a:r>
            <a:r>
              <a:rPr lang="en-US" sz="1200" dirty="0"/>
              <a:t> 5:4.)</a:t>
            </a:r>
          </a:p>
          <a:p>
            <a:pPr fontAlgn="base"/>
            <a:r>
              <a:rPr lang="en-US" sz="1200" i="1" dirty="0"/>
              <a:t>Terrible</a:t>
            </a:r>
            <a:r>
              <a:rPr lang="en-US" sz="1200" dirty="0"/>
              <a:t> is used to describe Zion because the basic meaning of the word is “something that causes terror.” Zion’s glory will be such that it will strike terror into the hearts of the wicked (see D&amp;C 45:70; 105:31; see also Enrichment B in the Appendix).</a:t>
            </a:r>
          </a:p>
          <a:p>
            <a:pPr fontAlgn="base"/>
            <a:endParaRPr lang="en-US" sz="1200" b="0" i="0" dirty="0">
              <a:effectLst/>
              <a:latin typeface="Abadi" panose="020B0604020104020204" pitchFamily="34" charset="0"/>
            </a:endParaRPr>
          </a:p>
        </p:txBody>
      </p:sp>
      <p:sp>
        <p:nvSpPr>
          <p:cNvPr id="4" name="Rectangle 3"/>
          <p:cNvSpPr/>
          <p:nvPr/>
        </p:nvSpPr>
        <p:spPr>
          <a:xfrm>
            <a:off x="0" y="0"/>
            <a:ext cx="5867400" cy="34943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3494314"/>
            <a:ext cx="5867400" cy="33636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867400" y="0"/>
            <a:ext cx="6324600" cy="14151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867400" y="1415143"/>
            <a:ext cx="6324600" cy="17759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867400" y="3191053"/>
            <a:ext cx="6324600" cy="36669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9645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F8F0945-63E3-446A-B8CA-68DAE79AD913}"/>
              </a:ext>
            </a:extLst>
          </p:cNvPr>
          <p:cNvGrpSpPr/>
          <p:nvPr/>
        </p:nvGrpSpPr>
        <p:grpSpPr>
          <a:xfrm>
            <a:off x="0" y="0"/>
            <a:ext cx="12192000" cy="6858000"/>
            <a:chOff x="0" y="0"/>
            <a:chExt cx="12192000" cy="6858000"/>
          </a:xfrm>
        </p:grpSpPr>
        <p:pic>
          <p:nvPicPr>
            <p:cNvPr id="15" name="Picture 14">
              <a:extLst>
                <a:ext uri="{FF2B5EF4-FFF2-40B4-BE49-F238E27FC236}">
                  <a16:creationId xmlns:a16="http://schemas.microsoft.com/office/drawing/2014/main" id="{46EF27E6-9289-434E-9B24-DA9FAF2C29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15">
              <a:extLst>
                <a:ext uri="{FF2B5EF4-FFF2-40B4-BE49-F238E27FC236}">
                  <a16:creationId xmlns:a16="http://schemas.microsoft.com/office/drawing/2014/main" id="{29EC5269-7C44-4C97-9616-41B4131DD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sp>
        <p:nvSpPr>
          <p:cNvPr id="7" name="TextBox 6"/>
          <p:cNvSpPr txBox="1"/>
          <p:nvPr/>
        </p:nvSpPr>
        <p:spPr>
          <a:xfrm>
            <a:off x="525099" y="1015663"/>
            <a:ext cx="2091351" cy="2585323"/>
          </a:xfrm>
          <a:prstGeom prst="rect">
            <a:avLst/>
          </a:prstGeom>
          <a:noFill/>
        </p:spPr>
        <p:txBody>
          <a:bodyPr wrap="square" rtlCol="0">
            <a:spAutoFit/>
          </a:bodyPr>
          <a:lstStyle/>
          <a:p>
            <a:r>
              <a:rPr lang="en-US" dirty="0">
                <a:solidFill>
                  <a:schemeClr val="bg1"/>
                </a:solidFill>
              </a:rPr>
              <a:t>July 1833—a mob led by Rev. </a:t>
            </a:r>
            <a:r>
              <a:rPr lang="en-US" dirty="0" err="1">
                <a:solidFill>
                  <a:schemeClr val="bg1"/>
                </a:solidFill>
              </a:rPr>
              <a:t>Pixley</a:t>
            </a:r>
            <a:r>
              <a:rPr lang="en-US" dirty="0">
                <a:solidFill>
                  <a:schemeClr val="bg1"/>
                </a:solidFill>
              </a:rPr>
              <a:t> had published some false stories about the Saints called “Beware of False Prophets” which led to a manifesto against the Saints</a:t>
            </a:r>
          </a:p>
        </p:txBody>
      </p:sp>
      <p:sp>
        <p:nvSpPr>
          <p:cNvPr id="9" name="TextBox 8"/>
          <p:cNvSpPr txBox="1"/>
          <p:nvPr/>
        </p:nvSpPr>
        <p:spPr>
          <a:xfrm>
            <a:off x="192385" y="0"/>
            <a:ext cx="11807229"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Mob Violence</a:t>
            </a:r>
          </a:p>
        </p:txBody>
      </p:sp>
      <p:sp>
        <p:nvSpPr>
          <p:cNvPr id="10" name="TextBox 9"/>
          <p:cNvSpPr txBox="1"/>
          <p:nvPr/>
        </p:nvSpPr>
        <p:spPr>
          <a:xfrm>
            <a:off x="3397117" y="1202122"/>
            <a:ext cx="4835747" cy="2308324"/>
          </a:xfrm>
          <a:prstGeom prst="rect">
            <a:avLst/>
          </a:prstGeom>
          <a:noFill/>
        </p:spPr>
        <p:txBody>
          <a:bodyPr wrap="square" rtlCol="0">
            <a:spAutoFit/>
          </a:bodyPr>
          <a:lstStyle/>
          <a:p>
            <a:r>
              <a:rPr lang="en-US" dirty="0">
                <a:solidFill>
                  <a:schemeClr val="bg1"/>
                </a:solidFill>
              </a:rPr>
              <a:t>July 20, 1833—the mass meeting commenced and they demanded the printing office to be discontinued…The brethren refused to comply and the mob “broke down the printing establishment, seized Edward Partridge and Charles Allen, daubed them with tar from head to foot and covered them with feathers, on the public square.”</a:t>
            </a:r>
          </a:p>
        </p:txBody>
      </p:sp>
      <p:sp>
        <p:nvSpPr>
          <p:cNvPr id="11" name="TextBox 10"/>
          <p:cNvSpPr txBox="1"/>
          <p:nvPr/>
        </p:nvSpPr>
        <p:spPr>
          <a:xfrm>
            <a:off x="7334814" y="4272676"/>
            <a:ext cx="4411303" cy="1477328"/>
          </a:xfrm>
          <a:prstGeom prst="rect">
            <a:avLst/>
          </a:prstGeom>
          <a:noFill/>
        </p:spPr>
        <p:txBody>
          <a:bodyPr wrap="square" rtlCol="0">
            <a:spAutoFit/>
          </a:bodyPr>
          <a:lstStyle/>
          <a:p>
            <a:r>
              <a:rPr lang="en-US" dirty="0">
                <a:solidFill>
                  <a:schemeClr val="bg1"/>
                </a:solidFill>
              </a:rPr>
              <a:t>July 23, 1833—the very day the cornerstones were laid for the Kirtland Temple, the saints in Missouri, in order to prevent bloodshed, signed an agreement with the mob leaders to leave the county before April 1, 1834</a:t>
            </a:r>
          </a:p>
        </p:txBody>
      </p:sp>
      <p:sp>
        <p:nvSpPr>
          <p:cNvPr id="12" name="TextBox 11"/>
          <p:cNvSpPr txBox="1"/>
          <p:nvPr/>
        </p:nvSpPr>
        <p:spPr>
          <a:xfrm>
            <a:off x="192385" y="5510885"/>
            <a:ext cx="4508627" cy="923330"/>
          </a:xfrm>
          <a:prstGeom prst="rect">
            <a:avLst/>
          </a:prstGeom>
          <a:noFill/>
        </p:spPr>
        <p:txBody>
          <a:bodyPr wrap="square" rtlCol="0">
            <a:spAutoFit/>
          </a:bodyPr>
          <a:lstStyle/>
          <a:p>
            <a:r>
              <a:rPr lang="en-US" b="1" dirty="0">
                <a:solidFill>
                  <a:srgbClr val="FFFF00"/>
                </a:solidFill>
              </a:rPr>
              <a:t>The revelation in Section 97 was received before Joseph Smith got word of the troubles the Saints were having in Missouri</a:t>
            </a:r>
          </a:p>
        </p:txBody>
      </p:sp>
      <p:pic>
        <p:nvPicPr>
          <p:cNvPr id="4098" name="Picture 2" descr="https://s-media-cache-ak0.pinimg.com/236x/c3/37/b5/c337b5cc7d9316b00cff4ecdbb552a8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0698" y="1744719"/>
            <a:ext cx="2247900" cy="233362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www.lds.org/bc/content/shared/content/images/gospel-library/manual/31122/31122_all_039_0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965" y="3600986"/>
            <a:ext cx="1779318" cy="177931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ugarmtnfarm.com/blog/uploaded_images/CutFlightFeathersDSCF1604-78857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81007" y="4917601"/>
            <a:ext cx="2273811" cy="151661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seaborne-fartygsmagasinet.com/bilder/tjarspann1_komprwebb.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18535" y="3796569"/>
            <a:ext cx="1144948" cy="1649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75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fade">
                                      <p:cBhvr>
                                        <p:cTn id="10" dur="500"/>
                                        <p:tgtEl>
                                          <p:spTgt spid="410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4102"/>
                                        </p:tgtEl>
                                        <p:attrNameLst>
                                          <p:attrName>style.visibility</p:attrName>
                                        </p:attrNameLst>
                                      </p:cBhvr>
                                      <p:to>
                                        <p:strVal val="visible"/>
                                      </p:to>
                                    </p:set>
                                    <p:animEffect transition="in" filter="fade">
                                      <p:cBhvr>
                                        <p:cTn id="18" dur="500"/>
                                        <p:tgtEl>
                                          <p:spTgt spid="4102"/>
                                        </p:tgtEl>
                                      </p:cBhvr>
                                    </p:animEffect>
                                  </p:childTnLst>
                                </p:cTn>
                              </p:par>
                              <p:par>
                                <p:cTn id="19" presetID="10" presetClass="entr" presetSubtype="0" fill="hold" nodeType="withEffect">
                                  <p:stCondLst>
                                    <p:cond delay="0"/>
                                  </p:stCondLst>
                                  <p:childTnLst>
                                    <p:set>
                                      <p:cBhvr>
                                        <p:cTn id="20" dur="1" fill="hold">
                                          <p:stCondLst>
                                            <p:cond delay="0"/>
                                          </p:stCondLst>
                                        </p:cTn>
                                        <p:tgtEl>
                                          <p:spTgt spid="4104"/>
                                        </p:tgtEl>
                                        <p:attrNameLst>
                                          <p:attrName>style.visibility</p:attrName>
                                        </p:attrNameLst>
                                      </p:cBhvr>
                                      <p:to>
                                        <p:strVal val="visible"/>
                                      </p:to>
                                    </p:set>
                                    <p:animEffect transition="in" filter="fade">
                                      <p:cBhvr>
                                        <p:cTn id="21" dur="500"/>
                                        <p:tgtEl>
                                          <p:spTgt spid="410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098"/>
                                        </p:tgtEl>
                                        <p:attrNameLst>
                                          <p:attrName>style.visibility</p:attrName>
                                        </p:attrNameLst>
                                      </p:cBhvr>
                                      <p:to>
                                        <p:strVal val="visible"/>
                                      </p:to>
                                    </p:set>
                                    <p:animEffect transition="in" filter="fade">
                                      <p:cBhvr>
                                        <p:cTn id="26" dur="500"/>
                                        <p:tgtEl>
                                          <p:spTgt spid="409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xit" presetSubtype="0" fill="hold" grpId="1" nodeType="withEffect">
                                  <p:stCondLst>
                                    <p:cond delay="0"/>
                                  </p:stCondLst>
                                  <p:childTnLst>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4100"/>
                                        </p:tgtEl>
                                      </p:cBhvr>
                                    </p:animEffect>
                                    <p:set>
                                      <p:cBhvr>
                                        <p:cTn id="40" dur="1" fill="hold">
                                          <p:stCondLst>
                                            <p:cond delay="499"/>
                                          </p:stCondLst>
                                        </p:cTn>
                                        <p:tgtEl>
                                          <p:spTgt spid="4100"/>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4102"/>
                                        </p:tgtEl>
                                      </p:cBhvr>
                                    </p:animEffect>
                                    <p:set>
                                      <p:cBhvr>
                                        <p:cTn id="46" dur="1" fill="hold">
                                          <p:stCondLst>
                                            <p:cond delay="499"/>
                                          </p:stCondLst>
                                        </p:cTn>
                                        <p:tgtEl>
                                          <p:spTgt spid="4102"/>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4104"/>
                                        </p:tgtEl>
                                      </p:cBhvr>
                                    </p:animEffect>
                                    <p:set>
                                      <p:cBhvr>
                                        <p:cTn id="49" dur="1" fill="hold">
                                          <p:stCondLst>
                                            <p:cond delay="499"/>
                                          </p:stCondLst>
                                        </p:cTn>
                                        <p:tgtEl>
                                          <p:spTgt spid="4104"/>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4098"/>
                                        </p:tgtEl>
                                      </p:cBhvr>
                                    </p:animEffect>
                                    <p:set>
                                      <p:cBhvr>
                                        <p:cTn id="52" dur="1" fill="hold">
                                          <p:stCondLst>
                                            <p:cond delay="499"/>
                                          </p:stCondLst>
                                        </p:cTn>
                                        <p:tgtEl>
                                          <p:spTgt spid="4098"/>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0" grpId="0"/>
      <p:bldP spid="10" grpId="1"/>
      <p:bldP spid="11" grpId="0"/>
      <p:bldP spid="11" grpId="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D8CF7611-F93D-455B-8F0C-9436218AB85A}"/>
              </a:ext>
            </a:extLst>
          </p:cNvPr>
          <p:cNvGrpSpPr/>
          <p:nvPr/>
        </p:nvGrpSpPr>
        <p:grpSpPr>
          <a:xfrm>
            <a:off x="0" y="0"/>
            <a:ext cx="12192000" cy="6858000"/>
            <a:chOff x="0" y="0"/>
            <a:chExt cx="12192000" cy="6858000"/>
          </a:xfrm>
        </p:grpSpPr>
        <p:pic>
          <p:nvPicPr>
            <p:cNvPr id="60" name="Picture 59">
              <a:extLst>
                <a:ext uri="{FF2B5EF4-FFF2-40B4-BE49-F238E27FC236}">
                  <a16:creationId xmlns:a16="http://schemas.microsoft.com/office/drawing/2014/main" id="{8B697A25-4FA1-4238-959D-08CD44E87A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1" name="Picture 60">
              <a:extLst>
                <a:ext uri="{FF2B5EF4-FFF2-40B4-BE49-F238E27FC236}">
                  <a16:creationId xmlns:a16="http://schemas.microsoft.com/office/drawing/2014/main" id="{A8F09E69-0583-450F-9CE9-E742E5801C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sp>
        <p:nvSpPr>
          <p:cNvPr id="7" name="TextBox 6"/>
          <p:cNvSpPr txBox="1"/>
          <p:nvPr/>
        </p:nvSpPr>
        <p:spPr>
          <a:xfrm>
            <a:off x="911381" y="4424588"/>
            <a:ext cx="3877903" cy="923330"/>
          </a:xfrm>
          <a:prstGeom prst="rect">
            <a:avLst/>
          </a:prstGeom>
          <a:noFill/>
        </p:spPr>
        <p:txBody>
          <a:bodyPr wrap="square" rtlCol="0">
            <a:spAutoFit/>
          </a:bodyPr>
          <a:lstStyle/>
          <a:p>
            <a:r>
              <a:rPr lang="en-US" dirty="0">
                <a:solidFill>
                  <a:schemeClr val="bg1"/>
                </a:solidFill>
              </a:rPr>
              <a:t> Parley P. Pratt presided over a school in Independence, Missouri—a school for the elders</a:t>
            </a:r>
          </a:p>
        </p:txBody>
      </p:sp>
      <p:sp>
        <p:nvSpPr>
          <p:cNvPr id="9" name="TextBox 8"/>
          <p:cNvSpPr txBox="1"/>
          <p:nvPr/>
        </p:nvSpPr>
        <p:spPr>
          <a:xfrm>
            <a:off x="192385" y="0"/>
            <a:ext cx="11807229"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The School in Zion</a:t>
            </a:r>
          </a:p>
        </p:txBody>
      </p:sp>
      <p:grpSp>
        <p:nvGrpSpPr>
          <p:cNvPr id="13" name="Group 12"/>
          <p:cNvGrpSpPr/>
          <p:nvPr/>
        </p:nvGrpSpPr>
        <p:grpSpPr>
          <a:xfrm>
            <a:off x="563578" y="1019453"/>
            <a:ext cx="5029200" cy="2514600"/>
            <a:chOff x="965200" y="2286000"/>
            <a:chExt cx="7264400" cy="2743200"/>
          </a:xfrm>
        </p:grpSpPr>
        <p:grpSp>
          <p:nvGrpSpPr>
            <p:cNvPr id="14" name="Group 18"/>
            <p:cNvGrpSpPr/>
            <p:nvPr/>
          </p:nvGrpSpPr>
          <p:grpSpPr>
            <a:xfrm>
              <a:off x="965200" y="2286000"/>
              <a:ext cx="7264400" cy="2743200"/>
              <a:chOff x="965200" y="2286000"/>
              <a:chExt cx="7327900" cy="2743200"/>
            </a:xfrm>
          </p:grpSpPr>
          <p:sp>
            <p:nvSpPr>
              <p:cNvPr id="16" name="Rectangle 15"/>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7" idx="1"/>
                <a:endCxn id="17"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1117600" y="2514600"/>
              <a:ext cx="7010400" cy="503635"/>
            </a:xfrm>
            <a:prstGeom prst="rect">
              <a:avLst/>
            </a:prstGeom>
            <a:noFill/>
          </p:spPr>
          <p:txBody>
            <a:bodyPr wrap="square" rtlCol="0">
              <a:spAutoFit/>
            </a:bodyPr>
            <a:lstStyle/>
            <a:p>
              <a:r>
                <a:rPr lang="en-US" sz="2400" dirty="0">
                  <a:solidFill>
                    <a:schemeClr val="bg1"/>
                  </a:solidFill>
                </a:rPr>
                <a:t>I go to school because…</a:t>
              </a:r>
            </a:p>
          </p:txBody>
        </p:sp>
      </p:grpSp>
      <p:grpSp>
        <p:nvGrpSpPr>
          <p:cNvPr id="21" name="Group 20"/>
          <p:cNvGrpSpPr/>
          <p:nvPr/>
        </p:nvGrpSpPr>
        <p:grpSpPr>
          <a:xfrm>
            <a:off x="6593940" y="995394"/>
            <a:ext cx="5029200" cy="2514600"/>
            <a:chOff x="965200" y="2286000"/>
            <a:chExt cx="7264400" cy="2743200"/>
          </a:xfrm>
        </p:grpSpPr>
        <p:grpSp>
          <p:nvGrpSpPr>
            <p:cNvPr id="22" name="Group 18"/>
            <p:cNvGrpSpPr/>
            <p:nvPr/>
          </p:nvGrpSpPr>
          <p:grpSpPr>
            <a:xfrm>
              <a:off x="965200" y="2286000"/>
              <a:ext cx="7264400" cy="2743200"/>
              <a:chOff x="965200" y="2286000"/>
              <a:chExt cx="7327900" cy="2743200"/>
            </a:xfrm>
          </p:grpSpPr>
          <p:sp>
            <p:nvSpPr>
              <p:cNvPr id="24" name="Rectangle 23"/>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5" idx="1"/>
                <a:endCxn id="25"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1117600" y="2514600"/>
              <a:ext cx="7010400" cy="503635"/>
            </a:xfrm>
            <a:prstGeom prst="rect">
              <a:avLst/>
            </a:prstGeom>
            <a:noFill/>
          </p:spPr>
          <p:txBody>
            <a:bodyPr wrap="square" rtlCol="0">
              <a:spAutoFit/>
            </a:bodyPr>
            <a:lstStyle/>
            <a:p>
              <a:r>
                <a:rPr lang="en-US" sz="2400" dirty="0">
                  <a:solidFill>
                    <a:schemeClr val="bg1"/>
                  </a:solidFill>
                </a:rPr>
                <a:t>I go to church because…</a:t>
              </a:r>
            </a:p>
          </p:txBody>
        </p:sp>
      </p:grpSp>
      <p:grpSp>
        <p:nvGrpSpPr>
          <p:cNvPr id="29" name="Group 28"/>
          <p:cNvGrpSpPr/>
          <p:nvPr/>
        </p:nvGrpSpPr>
        <p:grpSpPr>
          <a:xfrm>
            <a:off x="4885920" y="2288651"/>
            <a:ext cx="1790190" cy="3925718"/>
            <a:chOff x="4876800" y="1338813"/>
            <a:chExt cx="1790190" cy="3925718"/>
          </a:xfrm>
        </p:grpSpPr>
        <p:sp>
          <p:nvSpPr>
            <p:cNvPr id="30" name="Round Diagonal Corner Rectangle 29"/>
            <p:cNvSpPr/>
            <p:nvPr/>
          </p:nvSpPr>
          <p:spPr>
            <a:xfrm rot="14339062">
              <a:off x="5112311" y="1445623"/>
              <a:ext cx="938225" cy="724605"/>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9338880">
              <a:off x="6343575" y="3188784"/>
              <a:ext cx="323415" cy="48463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933618">
              <a:off x="4876800" y="3191876"/>
              <a:ext cx="323415" cy="48463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762537">
              <a:off x="5048962" y="2349298"/>
              <a:ext cx="621732" cy="1167635"/>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20084270">
              <a:off x="5863797" y="2384890"/>
              <a:ext cx="703447" cy="1137238"/>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a:off x="5486400" y="2336123"/>
              <a:ext cx="848581" cy="1397677"/>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rot="10800000">
              <a:off x="5515122" y="2305390"/>
              <a:ext cx="580812" cy="466149"/>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4886474">
              <a:off x="5921931" y="4864680"/>
              <a:ext cx="259448" cy="509273"/>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4886474">
              <a:off x="5317076" y="4870932"/>
              <a:ext cx="272809" cy="51439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a:off x="5680535" y="3700894"/>
              <a:ext cx="637259" cy="1374821"/>
            </a:xfrm>
            <a:prstGeom prst="trapezoid">
              <a:avLst>
                <a:gd name="adj" fmla="val 78"/>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263894">
              <a:off x="5265968" y="3641681"/>
              <a:ext cx="572526" cy="1458801"/>
            </a:xfrm>
            <a:prstGeom prst="trapezoid">
              <a:avLst>
                <a:gd name="adj"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15873315">
              <a:off x="5671911" y="3550711"/>
              <a:ext cx="154682" cy="781012"/>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Diagonal Corner Rectangle 41"/>
            <p:cNvSpPr/>
            <p:nvPr/>
          </p:nvSpPr>
          <p:spPr>
            <a:xfrm rot="1235977">
              <a:off x="5551797" y="1386069"/>
              <a:ext cx="985884" cy="627229"/>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611924" y="1373092"/>
              <a:ext cx="290406" cy="15538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a:off x="5257800" y="2590800"/>
              <a:ext cx="609600" cy="1295400"/>
            </a:xfrm>
            <a:prstGeom prst="trapezoid">
              <a:avLst>
                <a:gd name="adj" fmla="val 3137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a:off x="5715000" y="2590800"/>
              <a:ext cx="685800" cy="1295400"/>
            </a:xfrm>
            <a:prstGeom prst="trapezoid">
              <a:avLst>
                <a:gd name="adj" fmla="val 38725"/>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5562600" y="2667000"/>
              <a:ext cx="457200" cy="381000"/>
              <a:chOff x="7022380" y="1905000"/>
              <a:chExt cx="978620" cy="914400"/>
            </a:xfrm>
          </p:grpSpPr>
          <p:sp>
            <p:nvSpPr>
              <p:cNvPr id="52" name="Trapezoid 51"/>
              <p:cNvSpPr/>
              <p:nvPr/>
            </p:nvSpPr>
            <p:spPr>
              <a:xfrm>
                <a:off x="7315200" y="2133600"/>
                <a:ext cx="304800" cy="685800"/>
              </a:xfrm>
              <a:prstGeom prst="trapezoid">
                <a:avLst>
                  <a:gd name="adj" fmla="val 313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20043474">
                <a:off x="7543800" y="2133600"/>
                <a:ext cx="304800" cy="685800"/>
              </a:xfrm>
              <a:prstGeom prst="trapezoid">
                <a:avLst>
                  <a:gd name="adj" fmla="val 313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7162800" y="1905000"/>
                <a:ext cx="685800" cy="381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5099959">
                <a:off x="7212880" y="1743810"/>
                <a:ext cx="304800" cy="685800"/>
              </a:xfrm>
              <a:prstGeom prst="trapezoid">
                <a:avLst>
                  <a:gd name="adj" fmla="val 313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rot="16200000">
                <a:off x="7505700" y="1790700"/>
                <a:ext cx="304800" cy="685800"/>
              </a:xfrm>
              <a:prstGeom prst="trapezoid">
                <a:avLst>
                  <a:gd name="adj" fmla="val 313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lowchart: Manual Input 46"/>
            <p:cNvSpPr/>
            <p:nvPr/>
          </p:nvSpPr>
          <p:spPr>
            <a:xfrm rot="2091275" flipV="1">
              <a:off x="5913447" y="2340237"/>
              <a:ext cx="228596" cy="552626"/>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Manual Input 47"/>
            <p:cNvSpPr/>
            <p:nvPr/>
          </p:nvSpPr>
          <p:spPr>
            <a:xfrm rot="19508725" flipH="1" flipV="1">
              <a:off x="5456455" y="2318986"/>
              <a:ext cx="263925" cy="597329"/>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5304544" y="1363589"/>
              <a:ext cx="1030437" cy="11184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 Diagonal Corner Rectangle 49"/>
            <p:cNvSpPr/>
            <p:nvPr/>
          </p:nvSpPr>
          <p:spPr>
            <a:xfrm rot="220742">
              <a:off x="6267290" y="1525362"/>
              <a:ext cx="61388" cy="590748"/>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 Diagonal Corner Rectangle 50"/>
            <p:cNvSpPr/>
            <p:nvPr/>
          </p:nvSpPr>
          <p:spPr>
            <a:xfrm rot="21278885">
              <a:off x="5282545" y="1603283"/>
              <a:ext cx="91105" cy="534833"/>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p:cNvSpPr txBox="1"/>
          <p:nvPr/>
        </p:nvSpPr>
        <p:spPr>
          <a:xfrm>
            <a:off x="192385" y="6348329"/>
            <a:ext cx="4034829" cy="369332"/>
          </a:xfrm>
          <a:prstGeom prst="rect">
            <a:avLst/>
          </a:prstGeom>
          <a:noFill/>
        </p:spPr>
        <p:txBody>
          <a:bodyPr wrap="square" rtlCol="0">
            <a:spAutoFit/>
          </a:bodyPr>
          <a:lstStyle/>
          <a:p>
            <a:r>
              <a:rPr lang="en-US" dirty="0">
                <a:solidFill>
                  <a:schemeClr val="bg1"/>
                </a:solidFill>
              </a:rPr>
              <a:t>D&amp;C 97:1-4</a:t>
            </a:r>
          </a:p>
        </p:txBody>
      </p:sp>
      <p:sp>
        <p:nvSpPr>
          <p:cNvPr id="59" name="Rectangle 58"/>
          <p:cNvSpPr/>
          <p:nvPr/>
        </p:nvSpPr>
        <p:spPr>
          <a:xfrm>
            <a:off x="7006458" y="4242631"/>
            <a:ext cx="4616682" cy="1661993"/>
          </a:xfrm>
          <a:prstGeom prst="rect">
            <a:avLst/>
          </a:prstGeom>
        </p:spPr>
        <p:txBody>
          <a:bodyPr wrap="square">
            <a:spAutoFit/>
          </a:bodyPr>
          <a:lstStyle/>
          <a:p>
            <a:r>
              <a:rPr lang="en-US" b="0" i="0" dirty="0">
                <a:solidFill>
                  <a:schemeClr val="bg1"/>
                </a:solidFill>
                <a:effectLst/>
                <a:latin typeface="Abadi" panose="020B0604020104020204" pitchFamily="34" charset="0"/>
              </a:rPr>
              <a:t>In the summer of 1833, a “school of Elders” began in Zion with Parley P. Pratt as its teacher. Its main purpose was to prepare the brethren living there to go forth as missionaries during the coming winter.</a:t>
            </a:r>
          </a:p>
          <a:p>
            <a:r>
              <a:rPr lang="en-US" sz="1200" dirty="0">
                <a:solidFill>
                  <a:schemeClr val="bg1"/>
                </a:solidFill>
                <a:latin typeface="Abadi" panose="020B0604020104020204" pitchFamily="34" charset="0"/>
              </a:rPr>
              <a:t>Student Manual</a:t>
            </a:r>
            <a:endParaRPr lang="en-US" sz="1200" dirty="0">
              <a:solidFill>
                <a:schemeClr val="bg1"/>
              </a:solidFill>
            </a:endParaRPr>
          </a:p>
        </p:txBody>
      </p:sp>
    </p:spTree>
    <p:extLst>
      <p:ext uri="{BB962C8B-B14F-4D97-AF65-F5344CB8AC3E}">
        <p14:creationId xmlns:p14="http://schemas.microsoft.com/office/powerpoint/2010/main" val="105566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 presetClass="entr" presetSubtype="0"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fade">
                                      <p:cBhvr>
                                        <p:cTn id="2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AF5E5BE-6340-4F73-9C00-C4D219DD89B8}"/>
              </a:ext>
            </a:extLst>
          </p:cNvPr>
          <p:cNvGrpSpPr/>
          <p:nvPr/>
        </p:nvGrpSpPr>
        <p:grpSpPr>
          <a:xfrm>
            <a:off x="0" y="0"/>
            <a:ext cx="12192000" cy="6858000"/>
            <a:chOff x="0" y="0"/>
            <a:chExt cx="12192000" cy="6858000"/>
          </a:xfrm>
        </p:grpSpPr>
        <p:pic>
          <p:nvPicPr>
            <p:cNvPr id="13" name="Picture 12">
              <a:extLst>
                <a:ext uri="{FF2B5EF4-FFF2-40B4-BE49-F238E27FC236}">
                  <a16:creationId xmlns:a16="http://schemas.microsoft.com/office/drawing/2014/main" id="{7450EC74-462A-46E5-96ED-06D1197E64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DB8DA72E-2068-47BF-9AAD-474CA4792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sp>
        <p:nvSpPr>
          <p:cNvPr id="9" name="TextBox 8"/>
          <p:cNvSpPr txBox="1"/>
          <p:nvPr/>
        </p:nvSpPr>
        <p:spPr>
          <a:xfrm>
            <a:off x="192385" y="0"/>
            <a:ext cx="11807229"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School of Elders</a:t>
            </a:r>
          </a:p>
        </p:txBody>
      </p:sp>
      <p:sp>
        <p:nvSpPr>
          <p:cNvPr id="3" name="Rectangle 2"/>
          <p:cNvSpPr/>
          <p:nvPr/>
        </p:nvSpPr>
        <p:spPr>
          <a:xfrm>
            <a:off x="296275" y="976119"/>
            <a:ext cx="6548145" cy="2862322"/>
          </a:xfrm>
          <a:prstGeom prst="rect">
            <a:avLst/>
          </a:prstGeom>
        </p:spPr>
        <p:txBody>
          <a:bodyPr wrap="square">
            <a:spAutoFit/>
          </a:bodyPr>
          <a:lstStyle/>
          <a:p>
            <a:r>
              <a:rPr lang="en-US" b="0" i="0" dirty="0">
                <a:solidFill>
                  <a:schemeClr val="bg1"/>
                </a:solidFill>
                <a:effectLst/>
                <a:latin typeface="Abadi" panose="020B0604020104020204" pitchFamily="34" charset="0"/>
              </a:rPr>
              <a:t> ”I devoted almost my entire time in ministering among the churches; holding meetings; visiting the sick; comforting the afflicted, and giving counsel. A school of Elders was also organized, over which I was called to preside. This class, to the number of about sixty, met for instruction once a week. The place of meeting was in the open air, under some tall trees, in a retired place in the wilderness, where we prayed, preached and prophesied, and exercised ourselves in the gifts of the Holy Spirit. Here great blessings were poured out, and many great and marvelous things were manifested and taught.</a:t>
            </a:r>
          </a:p>
        </p:txBody>
      </p:sp>
      <p:sp>
        <p:nvSpPr>
          <p:cNvPr id="4" name="Rectangle 3"/>
          <p:cNvSpPr/>
          <p:nvPr/>
        </p:nvSpPr>
        <p:spPr>
          <a:xfrm>
            <a:off x="6688551" y="3834965"/>
            <a:ext cx="5028515" cy="2585323"/>
          </a:xfrm>
          <a:prstGeom prst="rect">
            <a:avLst/>
          </a:prstGeom>
        </p:spPr>
        <p:txBody>
          <a:bodyPr wrap="square">
            <a:spAutoFit/>
          </a:bodyPr>
          <a:lstStyle/>
          <a:p>
            <a:r>
              <a:rPr lang="en-US" b="0" i="0" dirty="0">
                <a:solidFill>
                  <a:schemeClr val="bg1"/>
                </a:solidFill>
                <a:effectLst/>
                <a:latin typeface="Abadi" panose="020B0604020104020204" pitchFamily="34" charset="0"/>
              </a:rPr>
              <a:t>“The Lord gave me great wisdom, and enabled me to teach and edify the Elders, and comfort and encourage them in their preparations for the great work which lay before us. I was also much edified and strengthened. To attend this school I had to travel on foot, and sometimes with bare feet at that, about six miles. This I did once a week, besides visiting and preaching in five or six branches a week.”</a:t>
            </a:r>
            <a:endParaRPr lang="en-US" dirty="0">
              <a:solidFill>
                <a:schemeClr val="bg1"/>
              </a:solidFill>
            </a:endParaRPr>
          </a:p>
        </p:txBody>
      </p:sp>
      <p:sp>
        <p:nvSpPr>
          <p:cNvPr id="5" name="Rectangle 4"/>
          <p:cNvSpPr/>
          <p:nvPr/>
        </p:nvSpPr>
        <p:spPr>
          <a:xfrm>
            <a:off x="192385" y="6355672"/>
            <a:ext cx="4211987" cy="369332"/>
          </a:xfrm>
          <a:prstGeom prst="rect">
            <a:avLst/>
          </a:prstGeom>
        </p:spPr>
        <p:txBody>
          <a:bodyPr wrap="none">
            <a:spAutoFit/>
          </a:bodyPr>
          <a:lstStyle/>
          <a:p>
            <a:r>
              <a:rPr lang="en-US" i="1" dirty="0">
                <a:solidFill>
                  <a:schemeClr val="bg1"/>
                </a:solidFill>
              </a:rPr>
              <a:t>Autobiography of Parley P. Pratt,</a:t>
            </a:r>
            <a:r>
              <a:rPr lang="en-US" dirty="0">
                <a:solidFill>
                  <a:schemeClr val="bg1"/>
                </a:solidFill>
              </a:rPr>
              <a:t> pp. 93–94</a:t>
            </a:r>
          </a:p>
        </p:txBody>
      </p:sp>
      <p:sp>
        <p:nvSpPr>
          <p:cNvPr id="59" name="Rectangle 58"/>
          <p:cNvSpPr/>
          <p:nvPr/>
        </p:nvSpPr>
        <p:spPr>
          <a:xfrm>
            <a:off x="535324" y="4655723"/>
            <a:ext cx="1971393" cy="461665"/>
          </a:xfrm>
          <a:prstGeom prst="rect">
            <a:avLst/>
          </a:prstGeom>
        </p:spPr>
        <p:txBody>
          <a:bodyPr wrap="square">
            <a:spAutoFit/>
          </a:bodyPr>
          <a:lstStyle/>
          <a:p>
            <a:pPr algn="ctr"/>
            <a:r>
              <a:rPr lang="en-US" sz="1200" b="0" i="0" dirty="0">
                <a:solidFill>
                  <a:schemeClr val="bg1"/>
                </a:solidFill>
                <a:effectLst/>
                <a:latin typeface="Abadi" panose="020B0604020104020204" pitchFamily="34" charset="0"/>
              </a:rPr>
              <a:t>A monument to </a:t>
            </a:r>
          </a:p>
          <a:p>
            <a:pPr algn="ctr"/>
            <a:r>
              <a:rPr lang="en-US" sz="1200" b="0" i="0" dirty="0">
                <a:solidFill>
                  <a:schemeClr val="bg1"/>
                </a:solidFill>
                <a:effectLst/>
                <a:latin typeface="Abadi" panose="020B0604020104020204" pitchFamily="34" charset="0"/>
              </a:rPr>
              <a:t>School of Elders</a:t>
            </a:r>
            <a:endParaRPr lang="en-US" sz="1200" dirty="0">
              <a:solidFill>
                <a:schemeClr val="bg1"/>
              </a:solidFill>
            </a:endParaRPr>
          </a:p>
        </p:txBody>
      </p:sp>
      <p:pic>
        <p:nvPicPr>
          <p:cNvPr id="7" name="Picture 6">
            <a:extLst>
              <a:ext uri="{FF2B5EF4-FFF2-40B4-BE49-F238E27FC236}">
                <a16:creationId xmlns:a16="http://schemas.microsoft.com/office/drawing/2014/main" id="{BBCC2B09-2EC2-4954-83B2-391FB2ABDA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3733" y="976119"/>
            <a:ext cx="1990725" cy="2676525"/>
          </a:xfrm>
          <a:prstGeom prst="rect">
            <a:avLst/>
          </a:prstGeom>
        </p:spPr>
      </p:pic>
      <p:pic>
        <p:nvPicPr>
          <p:cNvPr id="11" name="Picture 10">
            <a:extLst>
              <a:ext uri="{FF2B5EF4-FFF2-40B4-BE49-F238E27FC236}">
                <a16:creationId xmlns:a16="http://schemas.microsoft.com/office/drawing/2014/main" id="{0993AFBC-EA5E-4B5F-A141-819548BF24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3755" y="3891053"/>
            <a:ext cx="1853184" cy="2371344"/>
          </a:xfrm>
          <a:prstGeom prst="rect">
            <a:avLst/>
          </a:prstGeom>
        </p:spPr>
      </p:pic>
    </p:spTree>
    <p:extLst>
      <p:ext uri="{BB962C8B-B14F-4D97-AF65-F5344CB8AC3E}">
        <p14:creationId xmlns:p14="http://schemas.microsoft.com/office/powerpoint/2010/main" val="92813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DE60C90-3B26-4107-B279-1549DED9027D}"/>
              </a:ext>
            </a:extLst>
          </p:cNvPr>
          <p:cNvGrpSpPr/>
          <p:nvPr/>
        </p:nvGrpSpPr>
        <p:grpSpPr>
          <a:xfrm>
            <a:off x="0" y="0"/>
            <a:ext cx="12192000" cy="6858000"/>
            <a:chOff x="0" y="0"/>
            <a:chExt cx="12192000" cy="6858000"/>
          </a:xfrm>
        </p:grpSpPr>
        <p:pic>
          <p:nvPicPr>
            <p:cNvPr id="32" name="Picture 31">
              <a:extLst>
                <a:ext uri="{FF2B5EF4-FFF2-40B4-BE49-F238E27FC236}">
                  <a16:creationId xmlns:a16="http://schemas.microsoft.com/office/drawing/2014/main" id="{C8D24068-2726-4AB5-9AFD-4F3546898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3" name="Picture 32">
              <a:extLst>
                <a:ext uri="{FF2B5EF4-FFF2-40B4-BE49-F238E27FC236}">
                  <a16:creationId xmlns:a16="http://schemas.microsoft.com/office/drawing/2014/main" id="{6E3FA768-3E0A-4907-968A-7A95EFA1C2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sp>
        <p:nvSpPr>
          <p:cNvPr id="9" name="TextBox 8"/>
          <p:cNvSpPr txBox="1"/>
          <p:nvPr/>
        </p:nvSpPr>
        <p:spPr>
          <a:xfrm>
            <a:off x="192385" y="0"/>
            <a:ext cx="11807229"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The Promise</a:t>
            </a:r>
          </a:p>
        </p:txBody>
      </p:sp>
      <p:sp>
        <p:nvSpPr>
          <p:cNvPr id="5" name="Rectangle 4"/>
          <p:cNvSpPr/>
          <p:nvPr/>
        </p:nvSpPr>
        <p:spPr>
          <a:xfrm>
            <a:off x="192385" y="6355672"/>
            <a:ext cx="1261884" cy="369332"/>
          </a:xfrm>
          <a:prstGeom prst="rect">
            <a:avLst/>
          </a:prstGeom>
        </p:spPr>
        <p:txBody>
          <a:bodyPr wrap="none">
            <a:spAutoFit/>
          </a:bodyPr>
          <a:lstStyle/>
          <a:p>
            <a:r>
              <a:rPr lang="en-US" dirty="0">
                <a:solidFill>
                  <a:schemeClr val="bg1"/>
                </a:solidFill>
              </a:rPr>
              <a:t>D&amp;C 97:1-4</a:t>
            </a:r>
          </a:p>
        </p:txBody>
      </p:sp>
      <p:grpSp>
        <p:nvGrpSpPr>
          <p:cNvPr id="10" name="Group 9"/>
          <p:cNvGrpSpPr/>
          <p:nvPr/>
        </p:nvGrpSpPr>
        <p:grpSpPr>
          <a:xfrm>
            <a:off x="1138473" y="914400"/>
            <a:ext cx="2667000" cy="5029200"/>
            <a:chOff x="838200" y="76200"/>
            <a:chExt cx="2667000" cy="5029200"/>
          </a:xfrm>
        </p:grpSpPr>
        <p:grpSp>
          <p:nvGrpSpPr>
            <p:cNvPr id="11" name="Group 17"/>
            <p:cNvGrpSpPr/>
            <p:nvPr/>
          </p:nvGrpSpPr>
          <p:grpSpPr>
            <a:xfrm>
              <a:off x="838200" y="76200"/>
              <a:ext cx="2667000" cy="5029200"/>
              <a:chOff x="838200" y="76200"/>
              <a:chExt cx="2667000" cy="5029200"/>
            </a:xfrm>
          </p:grpSpPr>
          <p:grpSp>
            <p:nvGrpSpPr>
              <p:cNvPr id="13" name="Group 17"/>
              <p:cNvGrpSpPr/>
              <p:nvPr/>
            </p:nvGrpSpPr>
            <p:grpSpPr>
              <a:xfrm flipH="1">
                <a:off x="2209800" y="1447800"/>
                <a:ext cx="1295400" cy="3429000"/>
                <a:chOff x="685800" y="1447800"/>
                <a:chExt cx="1295400" cy="3124200"/>
              </a:xfrm>
            </p:grpSpPr>
            <p:sp>
              <p:nvSpPr>
                <p:cNvPr id="29" name="Bent Arrow 28"/>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29"/>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6"/>
              <p:cNvGrpSpPr/>
              <p:nvPr/>
            </p:nvGrpSpPr>
            <p:grpSpPr>
              <a:xfrm>
                <a:off x="838200" y="1447800"/>
                <a:ext cx="1295400" cy="3429000"/>
                <a:chOff x="685800" y="1447800"/>
                <a:chExt cx="1295400" cy="3429000"/>
              </a:xfrm>
            </p:grpSpPr>
            <p:sp>
              <p:nvSpPr>
                <p:cNvPr id="27" name="Bent Arrow 26"/>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19"/>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1248335" y="2326933"/>
              <a:ext cx="1905000" cy="1323439"/>
            </a:xfrm>
            <a:prstGeom prst="rect">
              <a:avLst/>
            </a:prstGeom>
          </p:spPr>
          <p:txBody>
            <a:bodyPr wrap="square">
              <a:spAutoFit/>
            </a:bodyPr>
            <a:lstStyle/>
            <a:p>
              <a:pPr algn="ctr"/>
              <a:r>
                <a:rPr lang="en-US" sz="1600" b="1" dirty="0"/>
                <a:t>If we humble ourselves and seek diligently to learn, we will obtain wisdom and truth</a:t>
              </a:r>
              <a:endParaRPr lang="en-US" sz="1600" dirty="0">
                <a:solidFill>
                  <a:schemeClr val="bg1"/>
                </a:solidFill>
              </a:endParaRPr>
            </a:p>
          </p:txBody>
        </p:sp>
      </p:grpSp>
      <p:grpSp>
        <p:nvGrpSpPr>
          <p:cNvPr id="7" name="Group 6"/>
          <p:cNvGrpSpPr/>
          <p:nvPr/>
        </p:nvGrpSpPr>
        <p:grpSpPr>
          <a:xfrm>
            <a:off x="5002217" y="1765637"/>
            <a:ext cx="6096000" cy="3509015"/>
            <a:chOff x="5002217" y="1765637"/>
            <a:chExt cx="6096000" cy="3509015"/>
          </a:xfrm>
        </p:grpSpPr>
        <p:sp>
          <p:nvSpPr>
            <p:cNvPr id="3" name="Rectangle 2"/>
            <p:cNvSpPr/>
            <p:nvPr/>
          </p:nvSpPr>
          <p:spPr>
            <a:xfrm>
              <a:off x="5002217" y="1765637"/>
              <a:ext cx="6096000" cy="2585323"/>
            </a:xfrm>
            <a:prstGeom prst="rect">
              <a:avLst/>
            </a:prstGeom>
          </p:spPr>
          <p:txBody>
            <a:bodyPr>
              <a:spAutoFit/>
            </a:bodyPr>
            <a:lstStyle/>
            <a:p>
              <a:r>
                <a:rPr lang="en-US" b="0" i="0" dirty="0">
                  <a:solidFill>
                    <a:schemeClr val="bg1"/>
                  </a:solidFill>
                  <a:effectLst/>
                  <a:latin typeface="Abadi" panose="020B0604020104020204" pitchFamily="34" charset="0"/>
                </a:rPr>
                <a:t>“…in our age of information and knowledge, we must seek after wisdom. Wisdom is multidimensional and comes in different sizes and colors. Wisdom gained early brings enormous blessings. Wisdom in one area may not be transferable to another. And finally, the wisdom of the world, while in many cases very valuable, is most valuable when it humbly bows to the wisdom of God.”</a:t>
              </a:r>
            </a:p>
            <a:p>
              <a:r>
                <a:rPr lang="en-US" sz="1200" dirty="0">
                  <a:solidFill>
                    <a:schemeClr val="bg1"/>
                  </a:solidFill>
                  <a:latin typeface="Abadi" panose="020B0604020104020204" pitchFamily="34" charset="0"/>
                </a:rPr>
                <a:t>Elder Neil L. Andersen</a:t>
              </a:r>
              <a:endParaRPr lang="en-US" sz="1200" b="0" i="0" dirty="0">
                <a:solidFill>
                  <a:schemeClr val="bg1"/>
                </a:solidFill>
                <a:effectLst/>
                <a:latin typeface="Abadi" panose="020B0604020104020204" pitchFamily="34" charset="0"/>
              </a:endParaRPr>
            </a:p>
            <a:p>
              <a:endParaRPr lang="en-US" dirty="0">
                <a:solidFill>
                  <a:schemeClr val="bg1"/>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3190" y="3826852"/>
              <a:ext cx="1085850" cy="1447800"/>
            </a:xfrm>
            <a:prstGeom prst="rect">
              <a:avLst/>
            </a:prstGeom>
          </p:spPr>
        </p:pic>
      </p:grpSp>
    </p:spTree>
    <p:extLst>
      <p:ext uri="{BB962C8B-B14F-4D97-AF65-F5344CB8AC3E}">
        <p14:creationId xmlns:p14="http://schemas.microsoft.com/office/powerpoint/2010/main" val="391370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84">
            <a:extLst>
              <a:ext uri="{FF2B5EF4-FFF2-40B4-BE49-F238E27FC236}">
                <a16:creationId xmlns:a16="http://schemas.microsoft.com/office/drawing/2014/main" id="{19634CD0-76F1-46D6-9627-90BD032A9BE1}"/>
              </a:ext>
            </a:extLst>
          </p:cNvPr>
          <p:cNvGrpSpPr/>
          <p:nvPr/>
        </p:nvGrpSpPr>
        <p:grpSpPr>
          <a:xfrm>
            <a:off x="0" y="0"/>
            <a:ext cx="12192000" cy="6858000"/>
            <a:chOff x="0" y="0"/>
            <a:chExt cx="12192000" cy="6858000"/>
          </a:xfrm>
        </p:grpSpPr>
        <p:pic>
          <p:nvPicPr>
            <p:cNvPr id="86" name="Picture 85">
              <a:extLst>
                <a:ext uri="{FF2B5EF4-FFF2-40B4-BE49-F238E27FC236}">
                  <a16:creationId xmlns:a16="http://schemas.microsoft.com/office/drawing/2014/main" id="{2DB09DD1-1DC0-4DB8-9857-B7B52B838F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7" name="Picture 86">
              <a:extLst>
                <a:ext uri="{FF2B5EF4-FFF2-40B4-BE49-F238E27FC236}">
                  <a16:creationId xmlns:a16="http://schemas.microsoft.com/office/drawing/2014/main" id="{0A148FCD-45B0-4D64-A52F-701A34637C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sp>
        <p:nvSpPr>
          <p:cNvPr id="9" name="TextBox 8"/>
          <p:cNvSpPr txBox="1"/>
          <p:nvPr/>
        </p:nvSpPr>
        <p:spPr>
          <a:xfrm>
            <a:off x="192385" y="0"/>
            <a:ext cx="11807229" cy="923330"/>
          </a:xfrm>
          <a:prstGeom prst="rect">
            <a:avLst/>
          </a:prstGeom>
          <a:noFill/>
        </p:spPr>
        <p:txBody>
          <a:bodyPr wrap="square" rtlCol="0">
            <a:spAutoFit/>
          </a:bodyPr>
          <a:lstStyle/>
          <a:p>
            <a:pPr algn="ctr"/>
            <a:r>
              <a:rPr lang="en-US" sz="5400" dirty="0">
                <a:solidFill>
                  <a:schemeClr val="bg1"/>
                </a:solidFill>
                <a:latin typeface="Bookman Old Style" panose="02050604050505020204" pitchFamily="18" charset="0"/>
              </a:rPr>
              <a:t>The Tree—Members of the Church</a:t>
            </a:r>
          </a:p>
        </p:txBody>
      </p:sp>
      <p:sp>
        <p:nvSpPr>
          <p:cNvPr id="5" name="Rectangle 4"/>
          <p:cNvSpPr/>
          <p:nvPr/>
        </p:nvSpPr>
        <p:spPr>
          <a:xfrm>
            <a:off x="192385" y="6355672"/>
            <a:ext cx="1258678" cy="369332"/>
          </a:xfrm>
          <a:prstGeom prst="rect">
            <a:avLst/>
          </a:prstGeom>
        </p:spPr>
        <p:txBody>
          <a:bodyPr wrap="none">
            <a:spAutoFit/>
          </a:bodyPr>
          <a:lstStyle/>
          <a:p>
            <a:r>
              <a:rPr lang="en-US" dirty="0">
                <a:solidFill>
                  <a:schemeClr val="bg1"/>
                </a:solidFill>
              </a:rPr>
              <a:t>D&amp;C 97:6-7</a:t>
            </a:r>
          </a:p>
        </p:txBody>
      </p:sp>
      <p:grpSp>
        <p:nvGrpSpPr>
          <p:cNvPr id="14" name="Group 18"/>
          <p:cNvGrpSpPr/>
          <p:nvPr/>
        </p:nvGrpSpPr>
        <p:grpSpPr>
          <a:xfrm>
            <a:off x="563578" y="1019453"/>
            <a:ext cx="5029200" cy="3634028"/>
            <a:chOff x="965200" y="2286000"/>
            <a:chExt cx="7327900" cy="2743200"/>
          </a:xfrm>
        </p:grpSpPr>
        <p:sp>
          <p:nvSpPr>
            <p:cNvPr id="16" name="Rectangle 15"/>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7" idx="1"/>
              <a:endCxn id="17"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18"/>
          <p:cNvGrpSpPr/>
          <p:nvPr/>
        </p:nvGrpSpPr>
        <p:grpSpPr>
          <a:xfrm>
            <a:off x="6593940" y="995393"/>
            <a:ext cx="5029200" cy="3594025"/>
            <a:chOff x="965200" y="2286000"/>
            <a:chExt cx="7327900" cy="2743200"/>
          </a:xfrm>
        </p:grpSpPr>
        <p:sp>
          <p:nvSpPr>
            <p:cNvPr id="24" name="Rectangle 23"/>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5" idx="1"/>
              <a:endCxn id="25"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1875928" y="1262934"/>
            <a:ext cx="2180024" cy="2703344"/>
            <a:chOff x="5334000" y="914400"/>
            <a:chExt cx="4495800" cy="5715000"/>
          </a:xfrm>
        </p:grpSpPr>
        <p:grpSp>
          <p:nvGrpSpPr>
            <p:cNvPr id="30" name="Group 7"/>
            <p:cNvGrpSpPr/>
            <p:nvPr/>
          </p:nvGrpSpPr>
          <p:grpSpPr>
            <a:xfrm>
              <a:off x="5334000" y="914400"/>
              <a:ext cx="4495800" cy="5715000"/>
              <a:chOff x="2895600" y="685800"/>
              <a:chExt cx="4495800" cy="5715000"/>
            </a:xfrm>
          </p:grpSpPr>
          <p:sp>
            <p:nvSpPr>
              <p:cNvPr id="33" name="Double Wave 32"/>
              <p:cNvSpPr/>
              <p:nvPr/>
            </p:nvSpPr>
            <p:spPr>
              <a:xfrm rot="16200000">
                <a:off x="3276600" y="4191000"/>
                <a:ext cx="3657600" cy="762000"/>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uble Wave 33"/>
              <p:cNvSpPr/>
              <p:nvPr/>
            </p:nvSpPr>
            <p:spPr>
              <a:xfrm rot="14132626">
                <a:off x="2784980" y="2692792"/>
                <a:ext cx="3053910" cy="415788"/>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uble Wave 34"/>
              <p:cNvSpPr/>
              <p:nvPr/>
            </p:nvSpPr>
            <p:spPr>
              <a:xfrm rot="17924385">
                <a:off x="4266338" y="3212122"/>
                <a:ext cx="3053910" cy="415788"/>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ouble Wave 35"/>
              <p:cNvSpPr/>
              <p:nvPr/>
            </p:nvSpPr>
            <p:spPr>
              <a:xfrm rot="17365274">
                <a:off x="3901239" y="2215703"/>
                <a:ext cx="3053910" cy="415788"/>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ouble Wave 36"/>
              <p:cNvSpPr/>
              <p:nvPr/>
            </p:nvSpPr>
            <p:spPr>
              <a:xfrm rot="15146068">
                <a:off x="3323075" y="2148804"/>
                <a:ext cx="3053910" cy="415788"/>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876800" y="3352800"/>
                <a:ext cx="533400" cy="21336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38"/>
              <p:cNvSpPr/>
              <p:nvPr/>
            </p:nvSpPr>
            <p:spPr>
              <a:xfrm>
                <a:off x="2895600" y="2286000"/>
                <a:ext cx="1752600" cy="12192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loud 39"/>
              <p:cNvSpPr/>
              <p:nvPr/>
            </p:nvSpPr>
            <p:spPr>
              <a:xfrm>
                <a:off x="3048000" y="1371600"/>
                <a:ext cx="1752600" cy="12192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loud 40"/>
              <p:cNvSpPr/>
              <p:nvPr/>
            </p:nvSpPr>
            <p:spPr>
              <a:xfrm>
                <a:off x="5638800" y="2286000"/>
                <a:ext cx="1752600" cy="12192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loud 41"/>
              <p:cNvSpPr/>
              <p:nvPr/>
            </p:nvSpPr>
            <p:spPr>
              <a:xfrm>
                <a:off x="5181600" y="1524000"/>
                <a:ext cx="1752600" cy="12192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loud 42"/>
              <p:cNvSpPr/>
              <p:nvPr/>
            </p:nvSpPr>
            <p:spPr>
              <a:xfrm>
                <a:off x="4572000" y="762000"/>
                <a:ext cx="1752600" cy="12192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loud 43"/>
              <p:cNvSpPr/>
              <p:nvPr/>
            </p:nvSpPr>
            <p:spPr>
              <a:xfrm>
                <a:off x="3810000" y="685800"/>
                <a:ext cx="1752600" cy="12192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loud 44"/>
              <p:cNvSpPr/>
              <p:nvPr/>
            </p:nvSpPr>
            <p:spPr>
              <a:xfrm>
                <a:off x="4038600" y="1905000"/>
                <a:ext cx="1752600" cy="12192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505200" y="2819400"/>
                <a:ext cx="304800" cy="381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096000" y="2971800"/>
                <a:ext cx="304800" cy="381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867400" y="2362200"/>
                <a:ext cx="304800" cy="381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276600" y="1905000"/>
                <a:ext cx="304800" cy="381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343400" y="1524000"/>
                <a:ext cx="304800" cy="381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562600" y="1524000"/>
                <a:ext cx="304800" cy="381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343400" y="2514600"/>
                <a:ext cx="304800" cy="381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5257800" y="2133600"/>
                <a:ext cx="304800" cy="381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Oval 30"/>
            <p:cNvSpPr/>
            <p:nvPr/>
          </p:nvSpPr>
          <p:spPr>
            <a:xfrm rot="20123371">
              <a:off x="7167079" y="3607326"/>
              <a:ext cx="379814" cy="774134"/>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21076854">
              <a:off x="7590765" y="3835040"/>
              <a:ext cx="379814" cy="648583"/>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8151537" y="1233487"/>
            <a:ext cx="2180024" cy="2703344"/>
            <a:chOff x="5334000" y="914400"/>
            <a:chExt cx="4495800" cy="5715000"/>
          </a:xfrm>
        </p:grpSpPr>
        <p:grpSp>
          <p:nvGrpSpPr>
            <p:cNvPr id="55" name="Group 7"/>
            <p:cNvGrpSpPr/>
            <p:nvPr/>
          </p:nvGrpSpPr>
          <p:grpSpPr>
            <a:xfrm>
              <a:off x="5334000" y="914400"/>
              <a:ext cx="4495800" cy="5715000"/>
              <a:chOff x="2895600" y="685800"/>
              <a:chExt cx="4495800" cy="5715000"/>
            </a:xfrm>
          </p:grpSpPr>
          <p:sp>
            <p:nvSpPr>
              <p:cNvPr id="58" name="Double Wave 57"/>
              <p:cNvSpPr/>
              <p:nvPr/>
            </p:nvSpPr>
            <p:spPr>
              <a:xfrm rot="16200000">
                <a:off x="3276600" y="4191000"/>
                <a:ext cx="3657600" cy="762000"/>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ouble Wave 59"/>
              <p:cNvSpPr/>
              <p:nvPr/>
            </p:nvSpPr>
            <p:spPr>
              <a:xfrm rot="14132626">
                <a:off x="2784980" y="2692792"/>
                <a:ext cx="3053910" cy="415788"/>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ouble Wave 60"/>
              <p:cNvSpPr/>
              <p:nvPr/>
            </p:nvSpPr>
            <p:spPr>
              <a:xfrm rot="17924385">
                <a:off x="4266338" y="3212122"/>
                <a:ext cx="3053910" cy="415788"/>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ouble Wave 61"/>
              <p:cNvSpPr/>
              <p:nvPr/>
            </p:nvSpPr>
            <p:spPr>
              <a:xfrm rot="17365274">
                <a:off x="3901239" y="2215703"/>
                <a:ext cx="3053910" cy="415788"/>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ouble Wave 62"/>
              <p:cNvSpPr/>
              <p:nvPr/>
            </p:nvSpPr>
            <p:spPr>
              <a:xfrm rot="15146068">
                <a:off x="3323075" y="2148804"/>
                <a:ext cx="3053910" cy="415788"/>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4876800" y="3352800"/>
                <a:ext cx="533400" cy="21336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loud 64"/>
              <p:cNvSpPr/>
              <p:nvPr/>
            </p:nvSpPr>
            <p:spPr>
              <a:xfrm>
                <a:off x="2895600" y="2286000"/>
                <a:ext cx="1752600" cy="12192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loud 65"/>
              <p:cNvSpPr/>
              <p:nvPr/>
            </p:nvSpPr>
            <p:spPr>
              <a:xfrm>
                <a:off x="3048000" y="1371600"/>
                <a:ext cx="1752600" cy="12192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loud 66"/>
              <p:cNvSpPr/>
              <p:nvPr/>
            </p:nvSpPr>
            <p:spPr>
              <a:xfrm>
                <a:off x="5638800" y="2286000"/>
                <a:ext cx="1752600" cy="12192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loud 67"/>
              <p:cNvSpPr/>
              <p:nvPr/>
            </p:nvSpPr>
            <p:spPr>
              <a:xfrm>
                <a:off x="5181600" y="1524000"/>
                <a:ext cx="1752600" cy="12192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Cloud 68"/>
              <p:cNvSpPr/>
              <p:nvPr/>
            </p:nvSpPr>
            <p:spPr>
              <a:xfrm>
                <a:off x="4572000" y="762000"/>
                <a:ext cx="1752600" cy="12192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loud 69"/>
              <p:cNvSpPr/>
              <p:nvPr/>
            </p:nvSpPr>
            <p:spPr>
              <a:xfrm>
                <a:off x="3810000" y="685800"/>
                <a:ext cx="1752600" cy="12192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Cloud 70"/>
              <p:cNvSpPr/>
              <p:nvPr/>
            </p:nvSpPr>
            <p:spPr>
              <a:xfrm>
                <a:off x="4038600" y="1905000"/>
                <a:ext cx="1752600" cy="12192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3505199" y="2819399"/>
                <a:ext cx="171719" cy="2146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6095999" y="2971801"/>
                <a:ext cx="171719" cy="2146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5867400" y="2362200"/>
                <a:ext cx="171719" cy="2146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3276600" y="1904999"/>
                <a:ext cx="171719" cy="2146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4343401" y="1523999"/>
                <a:ext cx="171719" cy="2146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5562601" y="1523999"/>
                <a:ext cx="171719" cy="2146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343401" y="2514600"/>
                <a:ext cx="171719" cy="2146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5257799" y="2133600"/>
                <a:ext cx="171719" cy="2146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p:cNvSpPr/>
            <p:nvPr/>
          </p:nvSpPr>
          <p:spPr>
            <a:xfrm rot="20123371">
              <a:off x="7167079" y="3607326"/>
              <a:ext cx="379814" cy="774134"/>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21076854">
              <a:off x="7590765" y="3835040"/>
              <a:ext cx="379814" cy="648583"/>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rot="4994044">
            <a:off x="9156002" y="3046859"/>
            <a:ext cx="503638" cy="1273909"/>
            <a:chOff x="2751410" y="673303"/>
            <a:chExt cx="598760" cy="1476375"/>
          </a:xfrm>
        </p:grpSpPr>
        <p:sp>
          <p:nvSpPr>
            <p:cNvPr id="81" name="Trapezoid 80"/>
            <p:cNvSpPr/>
            <p:nvPr/>
          </p:nvSpPr>
          <p:spPr>
            <a:xfrm rot="4025442">
              <a:off x="2600309" y="948353"/>
              <a:ext cx="679333" cy="377132"/>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rot="4442210">
              <a:off x="2552646" y="1352153"/>
              <a:ext cx="1393354" cy="20169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ultiply 82"/>
            <p:cNvSpPr/>
            <p:nvPr/>
          </p:nvSpPr>
          <p:spPr>
            <a:xfrm rot="20764917">
              <a:off x="2960118" y="673303"/>
              <a:ext cx="357965" cy="789794"/>
            </a:xfrm>
            <a:prstGeom prst="mathMultiply">
              <a:avLst>
                <a:gd name="adj1" fmla="val 12049"/>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682340" y="2598721"/>
            <a:ext cx="1827203" cy="1477328"/>
          </a:xfrm>
          <a:prstGeom prst="rect">
            <a:avLst/>
          </a:prstGeom>
        </p:spPr>
        <p:txBody>
          <a:bodyPr wrap="square">
            <a:spAutoFit/>
          </a:bodyPr>
          <a:lstStyle/>
          <a:p>
            <a:r>
              <a:rPr lang="en-US" dirty="0">
                <a:solidFill>
                  <a:schemeClr val="bg1"/>
                </a:solidFill>
                <a:latin typeface="Abadi" panose="020B0604020104020204" pitchFamily="34" charset="0"/>
              </a:rPr>
              <a:t>M</a:t>
            </a:r>
            <a:r>
              <a:rPr lang="en-US" b="0" i="0" dirty="0">
                <a:solidFill>
                  <a:schemeClr val="bg1"/>
                </a:solidFill>
                <a:effectLst/>
                <a:latin typeface="Abadi" panose="020B0604020104020204" pitchFamily="34" charset="0"/>
              </a:rPr>
              <a:t>any members of the school of elders were humble and faithful. </a:t>
            </a:r>
          </a:p>
        </p:txBody>
      </p:sp>
      <p:sp>
        <p:nvSpPr>
          <p:cNvPr id="84" name="Rectangle 83"/>
          <p:cNvSpPr/>
          <p:nvPr/>
        </p:nvSpPr>
        <p:spPr>
          <a:xfrm>
            <a:off x="6948246" y="2765949"/>
            <a:ext cx="2104815" cy="1200329"/>
          </a:xfrm>
          <a:prstGeom prst="rect">
            <a:avLst/>
          </a:prstGeom>
        </p:spPr>
        <p:txBody>
          <a:bodyPr wrap="square">
            <a:spAutoFit/>
          </a:bodyPr>
          <a:lstStyle/>
          <a:p>
            <a:r>
              <a:rPr lang="en-US" b="0" i="0" dirty="0">
                <a:solidFill>
                  <a:schemeClr val="bg1"/>
                </a:solidFill>
                <a:effectLst/>
                <a:latin typeface="Abadi" panose="020B0604020104020204" pitchFamily="34" charset="0"/>
              </a:rPr>
              <a:t>However, others had become prideful and disobedient.</a:t>
            </a:r>
            <a:endParaRPr lang="en-US" dirty="0">
              <a:solidFill>
                <a:schemeClr val="bg1"/>
              </a:solidFill>
            </a:endParaRPr>
          </a:p>
        </p:txBody>
      </p:sp>
      <p:cxnSp>
        <p:nvCxnSpPr>
          <p:cNvPr id="11" name="Straight Arrow Connector 10"/>
          <p:cNvCxnSpPr/>
          <p:nvPr/>
        </p:nvCxnSpPr>
        <p:spPr>
          <a:xfrm flipH="1">
            <a:off x="3396932" y="1521843"/>
            <a:ext cx="1170528" cy="565733"/>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H="1">
            <a:off x="3531900" y="1605590"/>
            <a:ext cx="1012515" cy="823611"/>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4349969" y="1250394"/>
            <a:ext cx="1827203" cy="369332"/>
          </a:xfrm>
          <a:prstGeom prst="rect">
            <a:avLst/>
          </a:prstGeom>
        </p:spPr>
        <p:txBody>
          <a:bodyPr wrap="square">
            <a:spAutoFit/>
          </a:bodyPr>
          <a:lstStyle/>
          <a:p>
            <a:r>
              <a:rPr lang="en-US" dirty="0">
                <a:solidFill>
                  <a:schemeClr val="bg1"/>
                </a:solidFill>
                <a:latin typeface="Abadi" panose="020B0604020104020204" pitchFamily="34" charset="0"/>
              </a:rPr>
              <a:t>Works or actions</a:t>
            </a:r>
            <a:endParaRPr lang="en-US" b="0" i="0" dirty="0">
              <a:solidFill>
                <a:schemeClr val="bg1"/>
              </a:solidFill>
              <a:effectLst/>
              <a:latin typeface="Abadi" panose="020B0604020104020204" pitchFamily="34" charset="0"/>
            </a:endParaRPr>
          </a:p>
        </p:txBody>
      </p:sp>
      <p:sp>
        <p:nvSpPr>
          <p:cNvPr id="2054" name="Rectangle 2053"/>
          <p:cNvSpPr/>
          <p:nvPr/>
        </p:nvSpPr>
        <p:spPr>
          <a:xfrm>
            <a:off x="2430172" y="4807267"/>
            <a:ext cx="8564720" cy="1569660"/>
          </a:xfrm>
          <a:prstGeom prst="rect">
            <a:avLst/>
          </a:prstGeom>
        </p:spPr>
        <p:txBody>
          <a:bodyPr wrap="square">
            <a:spAutoFit/>
          </a:bodyPr>
          <a:lstStyle/>
          <a:p>
            <a:r>
              <a:rPr lang="en-US" sz="1600" b="0" i="0" dirty="0">
                <a:solidFill>
                  <a:schemeClr val="bg1"/>
                </a:solidFill>
                <a:effectLst/>
                <a:latin typeface="Abadi" panose="020B0604020104020204" pitchFamily="34" charset="0"/>
              </a:rPr>
              <a:t>The phrase “the ax is laid at the root of the trees” evokes a vivid image. Generally, one touches the ax to the spot chosen for the first blow before delivering the blow. </a:t>
            </a:r>
          </a:p>
          <a:p>
            <a:endParaRPr lang="en-US" sz="1600" dirty="0">
              <a:solidFill>
                <a:schemeClr val="bg1"/>
              </a:solidFill>
              <a:latin typeface="Abadi" panose="020B0604020104020204" pitchFamily="34" charset="0"/>
            </a:endParaRPr>
          </a:p>
          <a:p>
            <a:r>
              <a:rPr lang="en-US" sz="1600" b="0" i="0" dirty="0">
                <a:solidFill>
                  <a:schemeClr val="bg1"/>
                </a:solidFill>
                <a:effectLst/>
                <a:latin typeface="Abadi" panose="020B0604020104020204" pitchFamily="34" charset="0"/>
              </a:rPr>
              <a:t>Figuratively speaking, a tree that saw an ax laid at its root might be motivated to change its ways and bring forth good fruit so as not to be hewn down. Even as this revelation was given, the mobs were gathering for their initial blow in Jackson County. </a:t>
            </a:r>
            <a:r>
              <a:rPr lang="en-US" sz="1100" b="0" i="0" dirty="0">
                <a:solidFill>
                  <a:schemeClr val="bg1"/>
                </a:solidFill>
                <a:effectLst/>
                <a:latin typeface="Abadi" panose="020B0604020104020204" pitchFamily="34" charset="0"/>
              </a:rPr>
              <a:t>Student Manual</a:t>
            </a:r>
            <a:endParaRPr lang="en-US" sz="1100" dirty="0">
              <a:solidFill>
                <a:schemeClr val="bg1"/>
              </a:solidFill>
            </a:endParaRPr>
          </a:p>
        </p:txBody>
      </p:sp>
    </p:spTree>
    <p:extLst>
      <p:ext uri="{BB962C8B-B14F-4D97-AF65-F5344CB8AC3E}">
        <p14:creationId xmlns:p14="http://schemas.microsoft.com/office/powerpoint/2010/main" val="149370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90"/>
                                        </p:tgtEl>
                                        <p:attrNameLst>
                                          <p:attrName>style.visibility</p:attrName>
                                        </p:attrNameLst>
                                      </p:cBhvr>
                                      <p:to>
                                        <p:strVal val="visible"/>
                                      </p:to>
                                    </p:set>
                                    <p:animEffect transition="in" filter="fade">
                                      <p:cBhvr>
                                        <p:cTn id="10" dur="500"/>
                                        <p:tgtEl>
                                          <p:spTgt spid="9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3"/>
                                        </p:tgtEl>
                                        <p:attrNameLst>
                                          <p:attrName>style.visibility</p:attrName>
                                        </p:attrNameLst>
                                      </p:cBhvr>
                                      <p:to>
                                        <p:strVal val="visible"/>
                                      </p:to>
                                    </p:set>
                                    <p:animEffect transition="in" filter="fade">
                                      <p:cBhvr>
                                        <p:cTn id="13" dur="500"/>
                                        <p:tgtEl>
                                          <p:spTgt spid="9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054">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05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B5781046-4622-4EAA-BDE1-572519A27AB7}"/>
              </a:ext>
            </a:extLst>
          </p:cNvPr>
          <p:cNvGrpSpPr/>
          <p:nvPr/>
        </p:nvGrpSpPr>
        <p:grpSpPr>
          <a:xfrm>
            <a:off x="0" y="0"/>
            <a:ext cx="12192000" cy="6858000"/>
            <a:chOff x="0" y="0"/>
            <a:chExt cx="12192000" cy="6858000"/>
          </a:xfrm>
        </p:grpSpPr>
        <p:pic>
          <p:nvPicPr>
            <p:cNvPr id="18" name="Picture 17">
              <a:extLst>
                <a:ext uri="{FF2B5EF4-FFF2-40B4-BE49-F238E27FC236}">
                  <a16:creationId xmlns:a16="http://schemas.microsoft.com/office/drawing/2014/main" id="{9E8E2678-FBDC-4BD7-AB75-9F9466F155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 name="Picture 18">
              <a:extLst>
                <a:ext uri="{FF2B5EF4-FFF2-40B4-BE49-F238E27FC236}">
                  <a16:creationId xmlns:a16="http://schemas.microsoft.com/office/drawing/2014/main" id="{7F3362C7-1F62-486E-9B65-01B0DC644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sp>
        <p:nvSpPr>
          <p:cNvPr id="9" name="TextBox 8"/>
          <p:cNvSpPr txBox="1"/>
          <p:nvPr/>
        </p:nvSpPr>
        <p:spPr>
          <a:xfrm>
            <a:off x="192385" y="0"/>
            <a:ext cx="11807229" cy="923330"/>
          </a:xfrm>
          <a:prstGeom prst="rect">
            <a:avLst/>
          </a:prstGeom>
          <a:noFill/>
        </p:spPr>
        <p:txBody>
          <a:bodyPr wrap="square" rtlCol="0">
            <a:spAutoFit/>
          </a:bodyPr>
          <a:lstStyle/>
          <a:p>
            <a:pPr algn="ctr"/>
            <a:r>
              <a:rPr lang="en-US" sz="5400" dirty="0">
                <a:solidFill>
                  <a:schemeClr val="bg1"/>
                </a:solidFill>
                <a:latin typeface="Bookman Old Style" panose="02050604050505020204" pitchFamily="18" charset="0"/>
              </a:rPr>
              <a:t>Principles of Sacrifice</a:t>
            </a:r>
          </a:p>
        </p:txBody>
      </p:sp>
      <p:sp>
        <p:nvSpPr>
          <p:cNvPr id="5" name="Rectangle 4"/>
          <p:cNvSpPr/>
          <p:nvPr/>
        </p:nvSpPr>
        <p:spPr>
          <a:xfrm>
            <a:off x="192385" y="6355672"/>
            <a:ext cx="2342244" cy="369332"/>
          </a:xfrm>
          <a:prstGeom prst="rect">
            <a:avLst/>
          </a:prstGeom>
        </p:spPr>
        <p:txBody>
          <a:bodyPr wrap="none">
            <a:spAutoFit/>
          </a:bodyPr>
          <a:lstStyle/>
          <a:p>
            <a:r>
              <a:rPr lang="en-US" dirty="0">
                <a:solidFill>
                  <a:schemeClr val="bg1"/>
                </a:solidFill>
              </a:rPr>
              <a:t>D&amp;C 97:8-9 </a:t>
            </a:r>
            <a:r>
              <a:rPr lang="en-US" sz="1200" dirty="0">
                <a:solidFill>
                  <a:schemeClr val="bg1"/>
                </a:solidFill>
              </a:rPr>
              <a:t>Ezra Taft Benson</a:t>
            </a:r>
          </a:p>
        </p:txBody>
      </p:sp>
      <p:sp>
        <p:nvSpPr>
          <p:cNvPr id="7" name="Rectangle 6"/>
          <p:cNvSpPr/>
          <p:nvPr/>
        </p:nvSpPr>
        <p:spPr>
          <a:xfrm>
            <a:off x="347361" y="923330"/>
            <a:ext cx="2902833" cy="646331"/>
          </a:xfrm>
          <a:prstGeom prst="rect">
            <a:avLst/>
          </a:prstGeom>
        </p:spPr>
        <p:txBody>
          <a:bodyPr wrap="square">
            <a:spAutoFit/>
          </a:bodyPr>
          <a:lstStyle/>
          <a:p>
            <a:r>
              <a:rPr lang="en-US" i="1" dirty="0">
                <a:solidFill>
                  <a:schemeClr val="bg1"/>
                </a:solidFill>
              </a:rPr>
              <a:t>To sacrifice, deny yourself all ungodliness.</a:t>
            </a:r>
            <a:r>
              <a:rPr lang="en-US" dirty="0">
                <a:solidFill>
                  <a:schemeClr val="bg1"/>
                </a:solidFill>
              </a:rPr>
              <a:t> </a:t>
            </a:r>
            <a:endParaRPr lang="en-US" b="0" i="0" dirty="0">
              <a:solidFill>
                <a:schemeClr val="bg1"/>
              </a:solidFill>
              <a:effectLst/>
              <a:latin typeface="Abadi" panose="020B0604020104020204" pitchFamily="34" charset="0"/>
            </a:endParaRPr>
          </a:p>
        </p:txBody>
      </p:sp>
      <p:sp>
        <p:nvSpPr>
          <p:cNvPr id="2" name="Rectangle 1"/>
          <p:cNvSpPr/>
          <p:nvPr/>
        </p:nvSpPr>
        <p:spPr>
          <a:xfrm>
            <a:off x="1791467" y="2058330"/>
            <a:ext cx="4408258" cy="369332"/>
          </a:xfrm>
          <a:prstGeom prst="rect">
            <a:avLst/>
          </a:prstGeom>
        </p:spPr>
        <p:txBody>
          <a:bodyPr wrap="none">
            <a:spAutoFit/>
          </a:bodyPr>
          <a:lstStyle/>
          <a:p>
            <a:r>
              <a:rPr lang="en-US" b="0" i="1" dirty="0">
                <a:solidFill>
                  <a:schemeClr val="bg1"/>
                </a:solidFill>
                <a:effectLst/>
                <a:latin typeface="Abadi" panose="020B0604020104020204" pitchFamily="34" charset="0"/>
              </a:rPr>
              <a:t>To sacrifice, be willing to serve a mission.</a:t>
            </a:r>
            <a:endParaRPr lang="en-US" dirty="0">
              <a:solidFill>
                <a:schemeClr val="bg1"/>
              </a:solidFill>
            </a:endParaRPr>
          </a:p>
        </p:txBody>
      </p:sp>
      <p:sp>
        <p:nvSpPr>
          <p:cNvPr id="3" name="Rectangle 2"/>
          <p:cNvSpPr/>
          <p:nvPr/>
        </p:nvSpPr>
        <p:spPr>
          <a:xfrm>
            <a:off x="3048000" y="3105835"/>
            <a:ext cx="4602178" cy="646331"/>
          </a:xfrm>
          <a:prstGeom prst="rect">
            <a:avLst/>
          </a:prstGeom>
        </p:spPr>
        <p:txBody>
          <a:bodyPr wrap="square">
            <a:spAutoFit/>
          </a:bodyPr>
          <a:lstStyle/>
          <a:p>
            <a:r>
              <a:rPr lang="en-US" b="0" i="1" dirty="0">
                <a:solidFill>
                  <a:schemeClr val="bg1"/>
                </a:solidFill>
                <a:effectLst/>
                <a:latin typeface="Abadi" panose="020B0604020104020204" pitchFamily="34" charset="0"/>
              </a:rPr>
              <a:t>To sacrifice, solemnize your marriage in the house of the Lord</a:t>
            </a:r>
            <a:endParaRPr lang="en-US" dirty="0">
              <a:solidFill>
                <a:schemeClr val="bg1"/>
              </a:solidFill>
            </a:endParaRPr>
          </a:p>
        </p:txBody>
      </p:sp>
      <p:sp>
        <p:nvSpPr>
          <p:cNvPr id="4" name="Rectangle 3"/>
          <p:cNvSpPr/>
          <p:nvPr/>
        </p:nvSpPr>
        <p:spPr>
          <a:xfrm>
            <a:off x="3993224" y="4287001"/>
            <a:ext cx="6096000" cy="646331"/>
          </a:xfrm>
          <a:prstGeom prst="rect">
            <a:avLst/>
          </a:prstGeom>
        </p:spPr>
        <p:txBody>
          <a:bodyPr>
            <a:spAutoFit/>
          </a:bodyPr>
          <a:lstStyle/>
          <a:p>
            <a:r>
              <a:rPr lang="en-US" b="0" i="1" dirty="0">
                <a:solidFill>
                  <a:schemeClr val="bg1"/>
                </a:solidFill>
                <a:effectLst/>
                <a:latin typeface="Abadi" panose="020B0604020104020204" pitchFamily="34" charset="0"/>
              </a:rPr>
              <a:t>To sacrifice, serve with your time and means to build the kingdom of God on earth.</a:t>
            </a:r>
            <a:endParaRPr lang="en-US" dirty="0">
              <a:solidFill>
                <a:schemeClr val="bg1"/>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9725" y="1020249"/>
            <a:ext cx="2322196" cy="1730829"/>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950" y="2931386"/>
            <a:ext cx="2368336" cy="1578890"/>
          </a:xfrm>
          <a:prstGeom prst="rect">
            <a:avLst/>
          </a:prstGeom>
        </p:spPr>
      </p:pic>
      <p:pic>
        <p:nvPicPr>
          <p:cNvPr id="13314" name="Picture 2" descr="http://upload.wikimedia.org/wikipedia/commons/1/12/President_Bush_meets_with_First_Presidency_of_LDS_church_August_2006.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69357" y="2606663"/>
            <a:ext cx="2469408" cy="1644674"/>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4720046" y="5203770"/>
            <a:ext cx="7279568" cy="1383792"/>
            <a:chOff x="4720046" y="5203770"/>
            <a:chExt cx="7279568" cy="1383792"/>
          </a:xfrm>
        </p:grpSpPr>
        <p:sp>
          <p:nvSpPr>
            <p:cNvPr id="10" name="Rectangle 9"/>
            <p:cNvSpPr/>
            <p:nvPr/>
          </p:nvSpPr>
          <p:spPr>
            <a:xfrm>
              <a:off x="5903614" y="5308925"/>
              <a:ext cx="6096000" cy="923330"/>
            </a:xfrm>
            <a:prstGeom prst="rect">
              <a:avLst/>
            </a:prstGeom>
          </p:spPr>
          <p:txBody>
            <a:bodyPr>
              <a:spAutoFit/>
            </a:bodyPr>
            <a:lstStyle/>
            <a:p>
              <a:r>
                <a:rPr lang="en-US" b="0" i="0" dirty="0">
                  <a:solidFill>
                    <a:schemeClr val="bg1"/>
                  </a:solidFill>
                  <a:effectLst/>
                  <a:latin typeface="Abadi" panose="020B0604020104020204" pitchFamily="34" charset="0"/>
                </a:rPr>
                <a:t>“I [am] persuaded of one great truth: Whenever the Lord has a great blessing for one of his children, he puts that son or daughter in the way to make a great sacrifice.” </a:t>
              </a:r>
              <a:r>
                <a:rPr lang="en-US" sz="1200" b="0" i="0" dirty="0">
                  <a:solidFill>
                    <a:schemeClr val="bg1"/>
                  </a:solidFill>
                  <a:effectLst/>
                  <a:latin typeface="Abadi" panose="020B0604020104020204" pitchFamily="34" charset="0"/>
                </a:rPr>
                <a:t>Harold B. Lee</a:t>
              </a:r>
              <a:endParaRPr lang="en-US" sz="1200" dirty="0">
                <a:solidFill>
                  <a:schemeClr val="bg1"/>
                </a:solidFill>
              </a:endParaRP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0046" y="5203770"/>
              <a:ext cx="1097280" cy="1383792"/>
            </a:xfrm>
            <a:prstGeom prst="rect">
              <a:avLst/>
            </a:prstGeom>
          </p:spPr>
        </p:pic>
      </p:grpSp>
    </p:spTree>
    <p:extLst>
      <p:ext uri="{BB962C8B-B14F-4D97-AF65-F5344CB8AC3E}">
        <p14:creationId xmlns:p14="http://schemas.microsoft.com/office/powerpoint/2010/main" val="70086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nodeType="withEffect">
                                  <p:stCondLst>
                                    <p:cond delay="0"/>
                                  </p:stCondLst>
                                  <p:childTnLst>
                                    <p:set>
                                      <p:cBhvr>
                                        <p:cTn id="25" dur="1" fill="hold">
                                          <p:stCondLst>
                                            <p:cond delay="0"/>
                                          </p:stCondLst>
                                        </p:cTn>
                                        <p:tgtEl>
                                          <p:spTgt spid="13314"/>
                                        </p:tgtEl>
                                        <p:attrNameLst>
                                          <p:attrName>style.visibility</p:attrName>
                                        </p:attrNameLst>
                                      </p:cBhvr>
                                      <p:to>
                                        <p:strVal val="visible"/>
                                      </p:to>
                                    </p:set>
                                    <p:animEffect transition="in" filter="fade">
                                      <p:cBhvr>
                                        <p:cTn id="26" dur="500"/>
                                        <p:tgtEl>
                                          <p:spTgt spid="133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D7F4B31-9739-45F8-A22A-596A6301DAB9}"/>
              </a:ext>
            </a:extLst>
          </p:cNvPr>
          <p:cNvGrpSpPr/>
          <p:nvPr/>
        </p:nvGrpSpPr>
        <p:grpSpPr>
          <a:xfrm>
            <a:off x="0" y="0"/>
            <a:ext cx="12192000" cy="6858000"/>
            <a:chOff x="0" y="0"/>
            <a:chExt cx="12192000" cy="6858000"/>
          </a:xfrm>
        </p:grpSpPr>
        <p:pic>
          <p:nvPicPr>
            <p:cNvPr id="15" name="Picture 14">
              <a:extLst>
                <a:ext uri="{FF2B5EF4-FFF2-40B4-BE49-F238E27FC236}">
                  <a16:creationId xmlns:a16="http://schemas.microsoft.com/office/drawing/2014/main" id="{6B1EDC06-BD29-4A50-9379-58FCB924DA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15">
              <a:extLst>
                <a:ext uri="{FF2B5EF4-FFF2-40B4-BE49-F238E27FC236}">
                  <a16:creationId xmlns:a16="http://schemas.microsoft.com/office/drawing/2014/main" id="{313D968F-7D2F-413C-A82F-6584D20704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sp>
        <p:nvSpPr>
          <p:cNvPr id="9" name="TextBox 8"/>
          <p:cNvSpPr txBox="1"/>
          <p:nvPr/>
        </p:nvSpPr>
        <p:spPr>
          <a:xfrm>
            <a:off x="192385" y="0"/>
            <a:ext cx="11807229" cy="923330"/>
          </a:xfrm>
          <a:prstGeom prst="rect">
            <a:avLst/>
          </a:prstGeom>
          <a:noFill/>
        </p:spPr>
        <p:txBody>
          <a:bodyPr wrap="square" rtlCol="0">
            <a:spAutoFit/>
          </a:bodyPr>
          <a:lstStyle/>
          <a:p>
            <a:pPr algn="ctr"/>
            <a:r>
              <a:rPr lang="en-US" sz="5400" dirty="0">
                <a:solidFill>
                  <a:schemeClr val="bg1"/>
                </a:solidFill>
                <a:latin typeface="Bookman Old Style" panose="02050604050505020204" pitchFamily="18" charset="0"/>
              </a:rPr>
              <a:t>Sacrifice—Build a Temple</a:t>
            </a:r>
          </a:p>
        </p:txBody>
      </p:sp>
      <p:sp>
        <p:nvSpPr>
          <p:cNvPr id="5" name="Rectangle 4"/>
          <p:cNvSpPr/>
          <p:nvPr/>
        </p:nvSpPr>
        <p:spPr>
          <a:xfrm>
            <a:off x="192385" y="6355672"/>
            <a:ext cx="1495922" cy="369332"/>
          </a:xfrm>
          <a:prstGeom prst="rect">
            <a:avLst/>
          </a:prstGeom>
        </p:spPr>
        <p:txBody>
          <a:bodyPr wrap="none">
            <a:spAutoFit/>
          </a:bodyPr>
          <a:lstStyle/>
          <a:p>
            <a:r>
              <a:rPr lang="en-US" dirty="0">
                <a:solidFill>
                  <a:schemeClr val="bg1"/>
                </a:solidFill>
              </a:rPr>
              <a:t>D&amp;C 97:10-14</a:t>
            </a:r>
            <a:endParaRPr lang="en-US" sz="1200" dirty="0">
              <a:solidFill>
                <a:schemeClr val="bg1"/>
              </a:solidFill>
            </a:endParaRPr>
          </a:p>
        </p:txBody>
      </p:sp>
      <p:sp>
        <p:nvSpPr>
          <p:cNvPr id="10" name="Rectangle 9"/>
          <p:cNvSpPr/>
          <p:nvPr/>
        </p:nvSpPr>
        <p:spPr>
          <a:xfrm>
            <a:off x="305919" y="1088849"/>
            <a:ext cx="6096000" cy="461665"/>
          </a:xfrm>
          <a:prstGeom prst="rect">
            <a:avLst/>
          </a:prstGeom>
        </p:spPr>
        <p:txBody>
          <a:bodyPr>
            <a:spAutoFit/>
          </a:bodyPr>
          <a:lstStyle/>
          <a:p>
            <a:r>
              <a:rPr lang="en-US" sz="2400" b="0" i="0" dirty="0">
                <a:solidFill>
                  <a:srgbClr val="FFFF00"/>
                </a:solidFill>
                <a:effectLst/>
                <a:latin typeface="Abadi" panose="020B0604020104020204" pitchFamily="34" charset="0"/>
              </a:rPr>
              <a:t>Tithe</a:t>
            </a:r>
            <a:endParaRPr lang="en-US" sz="2400" dirty="0">
              <a:solidFill>
                <a:srgbClr val="FFFF00"/>
              </a:solidFill>
            </a:endParaRPr>
          </a:p>
        </p:txBody>
      </p:sp>
      <p:sp>
        <p:nvSpPr>
          <p:cNvPr id="11" name="Rectangle 10"/>
          <p:cNvSpPr/>
          <p:nvPr/>
        </p:nvSpPr>
        <p:spPr>
          <a:xfrm>
            <a:off x="1210146" y="1212978"/>
            <a:ext cx="6096000" cy="2585323"/>
          </a:xfrm>
          <a:prstGeom prst="rect">
            <a:avLst/>
          </a:prstGeom>
        </p:spPr>
        <p:txBody>
          <a:bodyPr>
            <a:spAutoFit/>
          </a:bodyPr>
          <a:lstStyle/>
          <a:p>
            <a:r>
              <a:rPr lang="en-US" b="0" i="0" dirty="0">
                <a:solidFill>
                  <a:schemeClr val="bg1"/>
                </a:solidFill>
                <a:effectLst/>
                <a:latin typeface="Abadi" panose="020B0604020104020204" pitchFamily="34" charset="0"/>
              </a:rPr>
              <a:t>The dictionary defines </a:t>
            </a:r>
            <a:r>
              <a:rPr lang="en-US" b="0" i="1" u="none" strike="noStrike" dirty="0">
                <a:solidFill>
                  <a:schemeClr val="bg1"/>
                </a:solidFill>
                <a:effectLst/>
                <a:latin typeface="Abadi" panose="020B0604020104020204" pitchFamily="34" charset="0"/>
              </a:rPr>
              <a:t>tithing</a:t>
            </a:r>
            <a:r>
              <a:rPr lang="en-US" b="0" i="0" dirty="0">
                <a:solidFill>
                  <a:schemeClr val="bg1"/>
                </a:solidFill>
                <a:effectLst/>
                <a:latin typeface="Abadi" panose="020B0604020104020204" pitchFamily="34" charset="0"/>
              </a:rPr>
              <a:t> as a tenth part of something paid as a voluntary contribution. In section 97 the word </a:t>
            </a:r>
            <a:r>
              <a:rPr lang="en-US" b="0" i="1" dirty="0">
                <a:solidFill>
                  <a:schemeClr val="bg1"/>
                </a:solidFill>
                <a:effectLst/>
                <a:latin typeface="Abadi" panose="020B0604020104020204" pitchFamily="34" charset="0"/>
              </a:rPr>
              <a:t>tithing</a:t>
            </a:r>
            <a:r>
              <a:rPr lang="en-US" b="0" i="0" dirty="0">
                <a:solidFill>
                  <a:schemeClr val="bg1"/>
                </a:solidFill>
                <a:effectLst/>
                <a:latin typeface="Abadi" panose="020B0604020104020204" pitchFamily="34" charset="0"/>
              </a:rPr>
              <a:t> is equated with </a:t>
            </a:r>
            <a:r>
              <a:rPr lang="en-US" b="0" i="1" dirty="0">
                <a:solidFill>
                  <a:schemeClr val="bg1"/>
                </a:solidFill>
                <a:effectLst/>
                <a:latin typeface="Abadi" panose="020B0604020104020204" pitchFamily="34" charset="0"/>
              </a:rPr>
              <a:t>sacrifice,</a:t>
            </a:r>
            <a:r>
              <a:rPr lang="en-US" b="0" i="0" dirty="0">
                <a:solidFill>
                  <a:schemeClr val="bg1"/>
                </a:solidFill>
                <a:effectLst/>
                <a:latin typeface="Abadi" panose="020B0604020104020204" pitchFamily="34" charset="0"/>
              </a:rPr>
              <a:t> specifically the sacrifice necessary to build a temple in Zion.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The Lord later defined </a:t>
            </a:r>
            <a:r>
              <a:rPr lang="en-US" b="0" i="1" dirty="0">
                <a:solidFill>
                  <a:schemeClr val="bg1"/>
                </a:solidFill>
                <a:effectLst/>
                <a:latin typeface="Abadi" panose="020B0604020104020204" pitchFamily="34" charset="0"/>
              </a:rPr>
              <a:t>tithing</a:t>
            </a:r>
            <a:r>
              <a:rPr lang="en-US" b="0" i="0" dirty="0">
                <a:solidFill>
                  <a:schemeClr val="bg1"/>
                </a:solidFill>
                <a:effectLst/>
                <a:latin typeface="Abadi" panose="020B0604020104020204" pitchFamily="34" charset="0"/>
              </a:rPr>
              <a:t> for the Saints as “one-tenth of all their interest annually” (</a:t>
            </a:r>
            <a:r>
              <a:rPr lang="en-US" b="0" i="0" u="none" strike="noStrike" dirty="0">
                <a:solidFill>
                  <a:schemeClr val="bg1"/>
                </a:solidFill>
                <a:effectLst/>
                <a:latin typeface="Abadi" panose="020B0604020104020204" pitchFamily="34" charset="0"/>
              </a:rPr>
              <a:t>D&amp;C 119:4</a:t>
            </a:r>
            <a:r>
              <a:rPr lang="en-US" b="0" i="0" dirty="0">
                <a:solidFill>
                  <a:schemeClr val="bg1"/>
                </a:solidFill>
                <a:effectLst/>
                <a:latin typeface="Abadi" panose="020B0604020104020204" pitchFamily="34" charset="0"/>
              </a:rPr>
              <a:t>).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Today tithing is a tenth of one’s annual increase, or income.</a:t>
            </a:r>
            <a:endParaRPr lang="en-US" dirty="0">
              <a:solidFill>
                <a:schemeClr val="bg1"/>
              </a:solidFill>
            </a:endParaRPr>
          </a:p>
        </p:txBody>
      </p:sp>
      <p:sp>
        <p:nvSpPr>
          <p:cNvPr id="13" name="Rectangle 12"/>
          <p:cNvSpPr/>
          <p:nvPr/>
        </p:nvSpPr>
        <p:spPr>
          <a:xfrm>
            <a:off x="5012213" y="4364948"/>
            <a:ext cx="6096000" cy="461665"/>
          </a:xfrm>
          <a:prstGeom prst="rect">
            <a:avLst/>
          </a:prstGeom>
        </p:spPr>
        <p:txBody>
          <a:bodyPr>
            <a:spAutoFit/>
          </a:bodyPr>
          <a:lstStyle/>
          <a:p>
            <a:r>
              <a:rPr lang="en-US" sz="2400" b="0" i="0" dirty="0">
                <a:solidFill>
                  <a:srgbClr val="FFFF00"/>
                </a:solidFill>
                <a:effectLst/>
                <a:latin typeface="Abadi" panose="020B0604020104020204" pitchFamily="34" charset="0"/>
              </a:rPr>
              <a:t>A place of thanksgiving</a:t>
            </a:r>
            <a:endParaRPr lang="en-US" sz="2400" dirty="0">
              <a:solidFill>
                <a:srgbClr val="FFFF00"/>
              </a:solidFill>
            </a:endParaRPr>
          </a:p>
        </p:txBody>
      </p:sp>
      <p:sp>
        <p:nvSpPr>
          <p:cNvPr id="12" name="Rectangle 11"/>
          <p:cNvSpPr/>
          <p:nvPr/>
        </p:nvSpPr>
        <p:spPr>
          <a:xfrm>
            <a:off x="5479245" y="5004985"/>
            <a:ext cx="6096000" cy="1107996"/>
          </a:xfrm>
          <a:prstGeom prst="rect">
            <a:avLst/>
          </a:prstGeom>
        </p:spPr>
        <p:txBody>
          <a:bodyPr>
            <a:spAutoFit/>
          </a:bodyPr>
          <a:lstStyle/>
          <a:p>
            <a:r>
              <a:rPr lang="en-US" dirty="0">
                <a:solidFill>
                  <a:schemeClr val="bg1"/>
                </a:solidFill>
              </a:rPr>
              <a:t>The temple is a place where the Saints “may be perfected in the understanding of their ministry, in theory, in principle and in doctrine, in all things pertaining to the kingdom of God”</a:t>
            </a:r>
          </a:p>
          <a:p>
            <a:r>
              <a:rPr lang="en-US" sz="1200" dirty="0">
                <a:solidFill>
                  <a:schemeClr val="bg1"/>
                </a:solidFill>
              </a:rPr>
              <a:t>Student Manual </a:t>
            </a:r>
          </a:p>
        </p:txBody>
      </p:sp>
      <p:pic>
        <p:nvPicPr>
          <p:cNvPr id="3" name="Picture 2">
            <a:extLst>
              <a:ext uri="{FF2B5EF4-FFF2-40B4-BE49-F238E27FC236}">
                <a16:creationId xmlns:a16="http://schemas.microsoft.com/office/drawing/2014/main" id="{46D43661-3AFB-4A10-8592-4696953F72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2484" y="1296755"/>
            <a:ext cx="3028950" cy="2743200"/>
          </a:xfrm>
          <a:prstGeom prst="rect">
            <a:avLst/>
          </a:prstGeom>
        </p:spPr>
      </p:pic>
      <p:grpSp>
        <p:nvGrpSpPr>
          <p:cNvPr id="17" name="Group 16">
            <a:extLst>
              <a:ext uri="{FF2B5EF4-FFF2-40B4-BE49-F238E27FC236}">
                <a16:creationId xmlns:a16="http://schemas.microsoft.com/office/drawing/2014/main" id="{D8A901DE-CDF5-C198-6DB3-E58FBD5F5C47}"/>
              </a:ext>
            </a:extLst>
          </p:cNvPr>
          <p:cNvGrpSpPr/>
          <p:nvPr/>
        </p:nvGrpSpPr>
        <p:grpSpPr>
          <a:xfrm>
            <a:off x="1326947" y="3798301"/>
            <a:ext cx="3447097" cy="2756012"/>
            <a:chOff x="1326947" y="3798301"/>
            <a:chExt cx="3447097" cy="2756012"/>
          </a:xfrm>
        </p:grpSpPr>
        <p:pic>
          <p:nvPicPr>
            <p:cNvPr id="4" name="Picture 3" descr="A building with a steeple and grass hill&#10;&#10;Description automatically generated">
              <a:extLst>
                <a:ext uri="{FF2B5EF4-FFF2-40B4-BE49-F238E27FC236}">
                  <a16:creationId xmlns:a16="http://schemas.microsoft.com/office/drawing/2014/main" id="{8330BF6F-4CF9-44E9-62F4-35D8B0FDFF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6947" y="3798301"/>
              <a:ext cx="3447097" cy="2585323"/>
            </a:xfrm>
            <a:prstGeom prst="rect">
              <a:avLst/>
            </a:prstGeom>
          </p:spPr>
        </p:pic>
        <p:sp>
          <p:nvSpPr>
            <p:cNvPr id="8" name="TextBox 7">
              <a:extLst>
                <a:ext uri="{FF2B5EF4-FFF2-40B4-BE49-F238E27FC236}">
                  <a16:creationId xmlns:a16="http://schemas.microsoft.com/office/drawing/2014/main" id="{4A0CB649-8374-1C91-ABCC-A3566A81EAF5}"/>
                </a:ext>
              </a:extLst>
            </p:cNvPr>
            <p:cNvSpPr txBox="1"/>
            <p:nvPr/>
          </p:nvSpPr>
          <p:spPr>
            <a:xfrm>
              <a:off x="1913167" y="6277314"/>
              <a:ext cx="2274656" cy="276999"/>
            </a:xfrm>
            <a:prstGeom prst="rect">
              <a:avLst/>
            </a:prstGeom>
            <a:noFill/>
          </p:spPr>
          <p:txBody>
            <a:bodyPr wrap="square">
              <a:spAutoFit/>
            </a:bodyPr>
            <a:lstStyle/>
            <a:p>
              <a:r>
                <a:rPr lang="en-US" sz="1200" dirty="0" err="1">
                  <a:solidFill>
                    <a:schemeClr val="bg1"/>
                  </a:solidFill>
                </a:rPr>
                <a:t>Friedrichsdorf</a:t>
              </a:r>
              <a:r>
                <a:rPr lang="en-US" sz="1200" dirty="0">
                  <a:solidFill>
                    <a:schemeClr val="bg1"/>
                  </a:solidFill>
                </a:rPr>
                <a:t>, Germany Temple</a:t>
              </a:r>
            </a:p>
          </p:txBody>
        </p:sp>
      </p:grpSp>
    </p:spTree>
    <p:extLst>
      <p:ext uri="{BB962C8B-B14F-4D97-AF65-F5344CB8AC3E}">
        <p14:creationId xmlns:p14="http://schemas.microsoft.com/office/powerpoint/2010/main" val="58764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fade">
                                      <p:cBhvr>
                                        <p:cTn id="14" dur="500"/>
                                        <p:tgtEl>
                                          <p:spTgt spid="11">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TotalTime>
  <Words>4573</Words>
  <Application>Microsoft Office PowerPoint</Application>
  <PresentationFormat>Widescreen</PresentationFormat>
  <Paragraphs>222</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Times New Roman</vt:lpstr>
      <vt:lpstr>Calibri Light</vt:lpstr>
      <vt:lpstr>Bookman Old Style</vt:lpstr>
      <vt:lpstr>Abadi</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32</cp:revision>
  <dcterms:created xsi:type="dcterms:W3CDTF">2014-12-31T14:26:09Z</dcterms:created>
  <dcterms:modified xsi:type="dcterms:W3CDTF">2025-01-01T16:33:11Z</dcterms:modified>
</cp:coreProperties>
</file>