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7" r:id="rId3"/>
    <p:sldId id="262" r:id="rId4"/>
    <p:sldId id="263" r:id="rId5"/>
    <p:sldId id="261" r:id="rId6"/>
    <p:sldId id="264" r:id="rId7"/>
    <p:sldId id="265" r:id="rId8"/>
    <p:sldId id="260" r:id="rId9"/>
    <p:sldId id="267" r:id="rId10"/>
    <p:sldId id="277" r:id="rId11"/>
    <p:sldId id="266" r:id="rId12"/>
    <p:sldId id="269" r:id="rId13"/>
    <p:sldId id="259" r:id="rId14"/>
    <p:sldId id="279" r:id="rId15"/>
    <p:sldId id="271" r:id="rId16"/>
    <p:sldId id="274" r:id="rId17"/>
    <p:sldId id="273" r:id="rId18"/>
    <p:sldId id="275" r:id="rId19"/>
    <p:sldId id="276" r:id="rId20"/>
    <p:sldId id="258" r:id="rId21"/>
  </p:sldIdLst>
  <p:sldSz cx="12192000" cy="6858000"/>
  <p:notesSz cx="6858000" cy="9144000"/>
  <p:embeddedFontLst>
    <p:embeddedFont>
      <p:font typeface="Abadi" panose="020B0604020104020204" pitchFamily="34" charset="0"/>
      <p:regular r:id="rId22"/>
    </p:embeddedFont>
    <p:embeddedFont>
      <p:font typeface="Book Antiqua" panose="02040602050305030304" pitchFamily="18" charset="0"/>
      <p:regular r:id="rId23"/>
      <p:bold r:id="rId24"/>
      <p:italic r:id="rId25"/>
      <p:boldItalic r:id="rId26"/>
    </p:embeddedFont>
    <p:embeddedFont>
      <p:font typeface="Georgia" panose="02040502050405020303" pitchFamily="18"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89FF8C-C43B-4509-9C38-DCB72EF4A25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0289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FF8C-C43B-4509-9C38-DCB72EF4A25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376190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FF8C-C43B-4509-9C38-DCB72EF4A25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213153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9FF8C-C43B-4509-9C38-DCB72EF4A25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472211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9FF8C-C43B-4509-9C38-DCB72EF4A25A}"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297414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89FF8C-C43B-4509-9C38-DCB72EF4A25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416393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89FF8C-C43B-4509-9C38-DCB72EF4A25A}"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29700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9FF8C-C43B-4509-9C38-DCB72EF4A25A}"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403911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9FF8C-C43B-4509-9C38-DCB72EF4A25A}"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17987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9FF8C-C43B-4509-9C38-DCB72EF4A25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314018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9FF8C-C43B-4509-9C38-DCB72EF4A25A}"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FAA23-729A-4ECC-8251-1D4E87490927}" type="slidenum">
              <a:rPr lang="en-US" smtClean="0"/>
              <a:t>‹#›</a:t>
            </a:fld>
            <a:endParaRPr lang="en-US"/>
          </a:p>
        </p:txBody>
      </p:sp>
    </p:spTree>
    <p:extLst>
      <p:ext uri="{BB962C8B-B14F-4D97-AF65-F5344CB8AC3E}">
        <p14:creationId xmlns:p14="http://schemas.microsoft.com/office/powerpoint/2010/main" val="42310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9FF8C-C43B-4509-9C38-DCB72EF4A25A}"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FAA23-729A-4ECC-8251-1D4E87490927}" type="slidenum">
              <a:rPr lang="en-US" smtClean="0"/>
              <a:t>‹#›</a:t>
            </a:fld>
            <a:endParaRPr lang="en-US"/>
          </a:p>
        </p:txBody>
      </p:sp>
    </p:spTree>
    <p:extLst>
      <p:ext uri="{BB962C8B-B14F-4D97-AF65-F5344CB8AC3E}">
        <p14:creationId xmlns:p14="http://schemas.microsoft.com/office/powerpoint/2010/main" val="973748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F3FC22-6424-80B1-4CED-4EC763F7089B}"/>
              </a:ext>
            </a:extLst>
          </p:cNvPr>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81BFE6-4EB2-0019-DDFA-2F4523808FB1}"/>
              </a:ext>
            </a:extLst>
          </p:cNvPr>
          <p:cNvSpPr txBox="1"/>
          <p:nvPr/>
        </p:nvSpPr>
        <p:spPr>
          <a:xfrm>
            <a:off x="0" y="0"/>
            <a:ext cx="11950577" cy="2862322"/>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Doctrine and Covenants 98:23-48</a:t>
            </a:r>
          </a:p>
          <a:p>
            <a:pPr algn="ctr"/>
            <a:endParaRPr lang="en-US" sz="6000" dirty="0">
              <a:solidFill>
                <a:schemeClr val="bg1"/>
              </a:solidFill>
              <a:latin typeface="Book Antiqua" panose="02040602050305030304" pitchFamily="18" charset="0"/>
            </a:endParaRPr>
          </a:p>
          <a:p>
            <a:pPr algn="ctr"/>
            <a:r>
              <a:rPr lang="en-US" sz="6000" dirty="0">
                <a:solidFill>
                  <a:schemeClr val="bg1"/>
                </a:solidFill>
                <a:latin typeface="Book Antiqua" panose="02040602050305030304" pitchFamily="18" charset="0"/>
              </a:rPr>
              <a:t>Proclaim Peace</a:t>
            </a:r>
          </a:p>
        </p:txBody>
      </p:sp>
      <p:sp>
        <p:nvSpPr>
          <p:cNvPr id="4" name="Footer Placeholder 14">
            <a:extLst>
              <a:ext uri="{FF2B5EF4-FFF2-40B4-BE49-F238E27FC236}">
                <a16:creationId xmlns:a16="http://schemas.microsoft.com/office/drawing/2014/main" id="{DCB5F961-85F6-72D2-C93A-3264EB509517}"/>
              </a:ext>
            </a:extLst>
          </p:cNvPr>
          <p:cNvSpPr>
            <a:spLocks noGrp="1"/>
          </p:cNvSpPr>
          <p:nvPr/>
        </p:nvSpPr>
        <p:spPr>
          <a:xfrm>
            <a:off x="139880" y="64966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pic>
        <p:nvPicPr>
          <p:cNvPr id="5" name="Picture 4">
            <a:extLst>
              <a:ext uri="{FF2B5EF4-FFF2-40B4-BE49-F238E27FC236}">
                <a16:creationId xmlns:a16="http://schemas.microsoft.com/office/drawing/2014/main" id="{E7ABD619-9CD7-F09E-594F-2D818CA98BA3}"/>
              </a:ext>
            </a:extLst>
          </p:cNvPr>
          <p:cNvPicPr>
            <a:picLocks noChangeAspect="1"/>
          </p:cNvPicPr>
          <p:nvPr/>
        </p:nvPicPr>
        <p:blipFill>
          <a:blip r:embed="rId2">
            <a:extLst>
              <a:ext uri="{28A0092B-C50C-407E-A947-70E740481C1C}">
                <a14:useLocalDpi xmlns:a14="http://schemas.microsoft.com/office/drawing/2010/main" val="0"/>
              </a:ext>
            </a:extLst>
          </a:blip>
          <a:srcRect l="24922" t="47918" r="25469" b="15277"/>
          <a:stretch/>
        </p:blipFill>
        <p:spPr>
          <a:xfrm>
            <a:off x="3038475" y="3286125"/>
            <a:ext cx="6048376" cy="2524126"/>
          </a:xfrm>
          <a:prstGeom prst="rect">
            <a:avLst/>
          </a:prstGeom>
        </p:spPr>
      </p:pic>
      <p:grpSp>
        <p:nvGrpSpPr>
          <p:cNvPr id="6" name="Group 5">
            <a:extLst>
              <a:ext uri="{FF2B5EF4-FFF2-40B4-BE49-F238E27FC236}">
                <a16:creationId xmlns:a16="http://schemas.microsoft.com/office/drawing/2014/main" id="{43656FB9-28FC-E00B-9D58-7C0DD7C4CAA5}"/>
              </a:ext>
            </a:extLst>
          </p:cNvPr>
          <p:cNvGrpSpPr/>
          <p:nvPr/>
        </p:nvGrpSpPr>
        <p:grpSpPr>
          <a:xfrm>
            <a:off x="8900110" y="4352980"/>
            <a:ext cx="2857748" cy="2326255"/>
            <a:chOff x="1349829" y="4673601"/>
            <a:chExt cx="4194628" cy="3596123"/>
          </a:xfrm>
          <a:solidFill>
            <a:schemeClr val="bg1"/>
          </a:solidFill>
        </p:grpSpPr>
        <p:sp>
          <p:nvSpPr>
            <p:cNvPr id="7" name="Heart 6">
              <a:extLst>
                <a:ext uri="{FF2B5EF4-FFF2-40B4-BE49-F238E27FC236}">
                  <a16:creationId xmlns:a16="http://schemas.microsoft.com/office/drawing/2014/main" id="{299D5E62-2B8F-24F7-C32B-FE9C015287AF}"/>
                </a:ext>
              </a:extLst>
            </p:cNvPr>
            <p:cNvSpPr/>
            <p:nvPr/>
          </p:nvSpPr>
          <p:spPr>
            <a:xfrm>
              <a:off x="1349829" y="4673601"/>
              <a:ext cx="4194628" cy="3236686"/>
            </a:xfrm>
            <a:prstGeom prst="hear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8">
              <a:extLst>
                <a:ext uri="{FF2B5EF4-FFF2-40B4-BE49-F238E27FC236}">
                  <a16:creationId xmlns:a16="http://schemas.microsoft.com/office/drawing/2014/main" id="{248EADCF-7D13-57FE-A152-59476FD640DB}"/>
                </a:ext>
              </a:extLst>
            </p:cNvPr>
            <p:cNvSpPr/>
            <p:nvPr/>
          </p:nvSpPr>
          <p:spPr>
            <a:xfrm rot="18894247">
              <a:off x="4216037" y="5522720"/>
              <a:ext cx="468460" cy="1906698"/>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9">
              <a:extLst>
                <a:ext uri="{FF2B5EF4-FFF2-40B4-BE49-F238E27FC236}">
                  <a16:creationId xmlns:a16="http://schemas.microsoft.com/office/drawing/2014/main" id="{2059D2FB-E18A-F95D-A4B6-5C0C26EE62C6}"/>
                </a:ext>
              </a:extLst>
            </p:cNvPr>
            <p:cNvSpPr/>
            <p:nvPr/>
          </p:nvSpPr>
          <p:spPr>
            <a:xfrm rot="18894247">
              <a:off x="3969857" y="5977168"/>
              <a:ext cx="468460" cy="1756229"/>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0">
              <a:extLst>
                <a:ext uri="{FF2B5EF4-FFF2-40B4-BE49-F238E27FC236}">
                  <a16:creationId xmlns:a16="http://schemas.microsoft.com/office/drawing/2014/main" id="{DB16B8B6-0CB4-9315-F79F-AB60286D41B1}"/>
                </a:ext>
              </a:extLst>
            </p:cNvPr>
            <p:cNvSpPr/>
            <p:nvPr/>
          </p:nvSpPr>
          <p:spPr>
            <a:xfrm rot="18894247">
              <a:off x="3652194" y="6296981"/>
              <a:ext cx="468460" cy="1756229"/>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1">
              <a:extLst>
                <a:ext uri="{FF2B5EF4-FFF2-40B4-BE49-F238E27FC236}">
                  <a16:creationId xmlns:a16="http://schemas.microsoft.com/office/drawing/2014/main" id="{BB582FEC-6B4E-5BEF-7E75-6F1823300C50}"/>
                </a:ext>
              </a:extLst>
            </p:cNvPr>
            <p:cNvSpPr/>
            <p:nvPr/>
          </p:nvSpPr>
          <p:spPr>
            <a:xfrm rot="2296433">
              <a:off x="3457127" y="5798533"/>
              <a:ext cx="376283" cy="1437299"/>
            </a:xfrm>
            <a:prstGeom prst="roundRect">
              <a:avLst>
                <a:gd name="adj" fmla="val 448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2">
              <a:extLst>
                <a:ext uri="{FF2B5EF4-FFF2-40B4-BE49-F238E27FC236}">
                  <a16:creationId xmlns:a16="http://schemas.microsoft.com/office/drawing/2014/main" id="{732E7A03-1EC2-FB36-7BED-ED10F6007DB8}"/>
                </a:ext>
              </a:extLst>
            </p:cNvPr>
            <p:cNvSpPr/>
            <p:nvPr/>
          </p:nvSpPr>
          <p:spPr>
            <a:xfrm rot="2296433">
              <a:off x="2826364" y="6390061"/>
              <a:ext cx="438154" cy="1025637"/>
            </a:xfrm>
            <a:prstGeom prst="roundRect">
              <a:avLst>
                <a:gd name="adj" fmla="val 448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3">
              <a:extLst>
                <a:ext uri="{FF2B5EF4-FFF2-40B4-BE49-F238E27FC236}">
                  <a16:creationId xmlns:a16="http://schemas.microsoft.com/office/drawing/2014/main" id="{D17713DE-3965-23D5-5B52-C86B2EBC7924}"/>
                </a:ext>
              </a:extLst>
            </p:cNvPr>
            <p:cNvSpPr/>
            <p:nvPr/>
          </p:nvSpPr>
          <p:spPr>
            <a:xfrm rot="2296433">
              <a:off x="3235788" y="5094201"/>
              <a:ext cx="661234" cy="1502942"/>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4">
              <a:extLst>
                <a:ext uri="{FF2B5EF4-FFF2-40B4-BE49-F238E27FC236}">
                  <a16:creationId xmlns:a16="http://schemas.microsoft.com/office/drawing/2014/main" id="{FC57AD6D-6FC5-DCCD-3DE1-EB8510E7F5A0}"/>
                </a:ext>
              </a:extLst>
            </p:cNvPr>
            <p:cNvSpPr/>
            <p:nvPr/>
          </p:nvSpPr>
          <p:spPr>
            <a:xfrm rot="13350074">
              <a:off x="3401832" y="7352748"/>
              <a:ext cx="468460" cy="916976"/>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5">
              <a:extLst>
                <a:ext uri="{FF2B5EF4-FFF2-40B4-BE49-F238E27FC236}">
                  <a16:creationId xmlns:a16="http://schemas.microsoft.com/office/drawing/2014/main" id="{0CBC3F32-BB7F-5305-71D6-B9ABB7F62731}"/>
                </a:ext>
              </a:extLst>
            </p:cNvPr>
            <p:cNvSpPr/>
            <p:nvPr/>
          </p:nvSpPr>
          <p:spPr>
            <a:xfrm rot="13350074">
              <a:off x="3042042" y="7054001"/>
              <a:ext cx="468460" cy="916976"/>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6">
              <a:extLst>
                <a:ext uri="{FF2B5EF4-FFF2-40B4-BE49-F238E27FC236}">
                  <a16:creationId xmlns:a16="http://schemas.microsoft.com/office/drawing/2014/main" id="{3A4AA583-E854-F326-8114-5E3A03F73E67}"/>
                </a:ext>
              </a:extLst>
            </p:cNvPr>
            <p:cNvSpPr/>
            <p:nvPr/>
          </p:nvSpPr>
          <p:spPr>
            <a:xfrm rot="13350074">
              <a:off x="2671182" y="6761579"/>
              <a:ext cx="468460" cy="916976"/>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37">
              <a:extLst>
                <a:ext uri="{FF2B5EF4-FFF2-40B4-BE49-F238E27FC236}">
                  <a16:creationId xmlns:a16="http://schemas.microsoft.com/office/drawing/2014/main" id="{C7DCB4CD-2CC8-E8B8-2339-21C7FF1E66B0}"/>
                </a:ext>
              </a:extLst>
            </p:cNvPr>
            <p:cNvSpPr/>
            <p:nvPr/>
          </p:nvSpPr>
          <p:spPr>
            <a:xfrm rot="13350074">
              <a:off x="2328764" y="6479139"/>
              <a:ext cx="468460" cy="916976"/>
            </a:xfrm>
            <a:prstGeom prst="roundRect">
              <a:avLst>
                <a:gd name="adj" fmla="val 4487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8">
              <a:extLst>
                <a:ext uri="{FF2B5EF4-FFF2-40B4-BE49-F238E27FC236}">
                  <a16:creationId xmlns:a16="http://schemas.microsoft.com/office/drawing/2014/main" id="{DA7B2888-9BE8-FB22-F158-2F7AF764070D}"/>
                </a:ext>
              </a:extLst>
            </p:cNvPr>
            <p:cNvSpPr/>
            <p:nvPr/>
          </p:nvSpPr>
          <p:spPr>
            <a:xfrm rot="18250493">
              <a:off x="4021493" y="4837415"/>
              <a:ext cx="519013" cy="1437300"/>
            </a:xfrm>
            <a:prstGeom prst="roundRect">
              <a:avLst>
                <a:gd name="adj" fmla="val 4487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200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98:35-38</a:t>
            </a:r>
            <a:endParaRPr lang="en-US" sz="1200" dirty="0">
              <a:solidFill>
                <a:schemeClr val="bg1"/>
              </a:solidFill>
            </a:endParaRPr>
          </a:p>
        </p:txBody>
      </p:sp>
      <p:grpSp>
        <p:nvGrpSpPr>
          <p:cNvPr id="11" name="Group 10">
            <a:extLst>
              <a:ext uri="{FF2B5EF4-FFF2-40B4-BE49-F238E27FC236}">
                <a16:creationId xmlns:a16="http://schemas.microsoft.com/office/drawing/2014/main" id="{818F78D7-B5E7-448D-A7F6-D602AE880004}"/>
              </a:ext>
            </a:extLst>
          </p:cNvPr>
          <p:cNvGrpSpPr/>
          <p:nvPr/>
        </p:nvGrpSpPr>
        <p:grpSpPr>
          <a:xfrm>
            <a:off x="4750272" y="196406"/>
            <a:ext cx="3024122" cy="5537271"/>
            <a:chOff x="-121678" y="832957"/>
            <a:chExt cx="1944470" cy="3661113"/>
          </a:xfrm>
        </p:grpSpPr>
        <p:grpSp>
          <p:nvGrpSpPr>
            <p:cNvPr id="12" name="Group 11">
              <a:extLst>
                <a:ext uri="{FF2B5EF4-FFF2-40B4-BE49-F238E27FC236}">
                  <a16:creationId xmlns:a16="http://schemas.microsoft.com/office/drawing/2014/main" id="{AA5BCD27-1008-4680-9BCD-49F8C0CBAF48}"/>
                </a:ext>
              </a:extLst>
            </p:cNvPr>
            <p:cNvGrpSpPr/>
            <p:nvPr/>
          </p:nvGrpSpPr>
          <p:grpSpPr>
            <a:xfrm>
              <a:off x="-121678" y="931093"/>
              <a:ext cx="1944470" cy="3562977"/>
              <a:chOff x="838200" y="76200"/>
              <a:chExt cx="2667000" cy="5029200"/>
            </a:xfrm>
          </p:grpSpPr>
          <p:grpSp>
            <p:nvGrpSpPr>
              <p:cNvPr id="16" name="Group 17">
                <a:extLst>
                  <a:ext uri="{FF2B5EF4-FFF2-40B4-BE49-F238E27FC236}">
                    <a16:creationId xmlns:a16="http://schemas.microsoft.com/office/drawing/2014/main" id="{9F2FDFA0-4693-46EF-A5AB-1EF40A97BE3E}"/>
                  </a:ext>
                </a:extLst>
              </p:cNvPr>
              <p:cNvGrpSpPr/>
              <p:nvPr/>
            </p:nvGrpSpPr>
            <p:grpSpPr>
              <a:xfrm>
                <a:off x="838200" y="76200"/>
                <a:ext cx="2667000" cy="5029200"/>
                <a:chOff x="838200" y="76200"/>
                <a:chExt cx="2667000" cy="5029200"/>
              </a:xfrm>
            </p:grpSpPr>
            <p:grpSp>
              <p:nvGrpSpPr>
                <p:cNvPr id="18" name="Group 17">
                  <a:extLst>
                    <a:ext uri="{FF2B5EF4-FFF2-40B4-BE49-F238E27FC236}">
                      <a16:creationId xmlns:a16="http://schemas.microsoft.com/office/drawing/2014/main" id="{844956B3-F216-4E4C-A641-C32DE025039C}"/>
                    </a:ext>
                  </a:extLst>
                </p:cNvPr>
                <p:cNvGrpSpPr/>
                <p:nvPr/>
              </p:nvGrpSpPr>
              <p:grpSpPr>
                <a:xfrm flipH="1">
                  <a:off x="2209800" y="1447800"/>
                  <a:ext cx="1295400" cy="3429000"/>
                  <a:chOff x="685800" y="1447800"/>
                  <a:chExt cx="1295400" cy="3124200"/>
                </a:xfrm>
              </p:grpSpPr>
              <p:sp>
                <p:nvSpPr>
                  <p:cNvPr id="34" name="Bent Arrow 26">
                    <a:extLst>
                      <a:ext uri="{FF2B5EF4-FFF2-40B4-BE49-F238E27FC236}">
                        <a16:creationId xmlns:a16="http://schemas.microsoft.com/office/drawing/2014/main" id="{62F1A4DD-E8CE-4B57-ABA5-CBC5C5943EA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27">
                    <a:extLst>
                      <a:ext uri="{FF2B5EF4-FFF2-40B4-BE49-F238E27FC236}">
                        <a16:creationId xmlns:a16="http://schemas.microsoft.com/office/drawing/2014/main" id="{B6970D76-C600-43C1-AA5B-9BCC02C458D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a:extLst>
                    <a:ext uri="{FF2B5EF4-FFF2-40B4-BE49-F238E27FC236}">
                      <a16:creationId xmlns:a16="http://schemas.microsoft.com/office/drawing/2014/main" id="{3863FE26-0991-4B31-B803-B4561CA64DCA}"/>
                    </a:ext>
                  </a:extLst>
                </p:cNvPr>
                <p:cNvGrpSpPr/>
                <p:nvPr/>
              </p:nvGrpSpPr>
              <p:grpSpPr>
                <a:xfrm>
                  <a:off x="838200" y="1447800"/>
                  <a:ext cx="1295400" cy="3429000"/>
                  <a:chOff x="685800" y="1447800"/>
                  <a:chExt cx="1295400" cy="3429000"/>
                </a:xfrm>
              </p:grpSpPr>
              <p:sp>
                <p:nvSpPr>
                  <p:cNvPr id="32" name="Bent Arrow 24">
                    <a:extLst>
                      <a:ext uri="{FF2B5EF4-FFF2-40B4-BE49-F238E27FC236}">
                        <a16:creationId xmlns:a16="http://schemas.microsoft.com/office/drawing/2014/main" id="{C6D989B2-5A0E-4D3E-80BB-EDFB834043B8}"/>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a:extLst>
                      <a:ext uri="{FF2B5EF4-FFF2-40B4-BE49-F238E27FC236}">
                        <a16:creationId xmlns:a16="http://schemas.microsoft.com/office/drawing/2014/main" id="{0A5AA2A5-DAA3-4762-8AC8-781AFD65E6F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a:extLst>
                    <a:ext uri="{FF2B5EF4-FFF2-40B4-BE49-F238E27FC236}">
                      <a16:creationId xmlns:a16="http://schemas.microsoft.com/office/drawing/2014/main" id="{2F028A90-7339-46C0-A7FD-366E9B94800F}"/>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Flowchart: Manual Operation 3">
                  <a:extLst>
                    <a:ext uri="{FF2B5EF4-FFF2-40B4-BE49-F238E27FC236}">
                      <a16:creationId xmlns:a16="http://schemas.microsoft.com/office/drawing/2014/main" id="{D31ECDB9-A728-403C-9CB8-1F696C836F2B}"/>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a:extLst>
                    <a:ext uri="{FF2B5EF4-FFF2-40B4-BE49-F238E27FC236}">
                      <a16:creationId xmlns:a16="http://schemas.microsoft.com/office/drawing/2014/main" id="{4B52E8D1-6582-412D-AE52-551BA9ADA791}"/>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5">
                  <a:extLst>
                    <a:ext uri="{FF2B5EF4-FFF2-40B4-BE49-F238E27FC236}">
                      <a16:creationId xmlns:a16="http://schemas.microsoft.com/office/drawing/2014/main" id="{17CD42B4-73AA-495E-B3EB-DF5EC1CA038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a:extLst>
                    <a:ext uri="{FF2B5EF4-FFF2-40B4-BE49-F238E27FC236}">
                      <a16:creationId xmlns:a16="http://schemas.microsoft.com/office/drawing/2014/main" id="{C0CF2367-24D3-4C39-8AE2-49A8CC4150F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17">
                  <a:extLst>
                    <a:ext uri="{FF2B5EF4-FFF2-40B4-BE49-F238E27FC236}">
                      <a16:creationId xmlns:a16="http://schemas.microsoft.com/office/drawing/2014/main" id="{7EE805AA-C227-41D9-A8A8-B166922579FF}"/>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a:extLst>
                    <a:ext uri="{FF2B5EF4-FFF2-40B4-BE49-F238E27FC236}">
                      <a16:creationId xmlns:a16="http://schemas.microsoft.com/office/drawing/2014/main" id="{5E928CF8-B1DC-4D38-AA81-A29F5F321FD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114FE243-D99A-4694-9FF8-62003445F5B1}"/>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a:extLst>
                    <a:ext uri="{FF2B5EF4-FFF2-40B4-BE49-F238E27FC236}">
                      <a16:creationId xmlns:a16="http://schemas.microsoft.com/office/drawing/2014/main" id="{FD872610-F337-44E9-BD52-B0E88F015311}"/>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a:extLst>
                    <a:ext uri="{FF2B5EF4-FFF2-40B4-BE49-F238E27FC236}">
                      <a16:creationId xmlns:a16="http://schemas.microsoft.com/office/drawing/2014/main" id="{70F77270-3342-475E-9171-FDCD59249A58}"/>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a:extLst>
                    <a:ext uri="{FF2B5EF4-FFF2-40B4-BE49-F238E27FC236}">
                      <a16:creationId xmlns:a16="http://schemas.microsoft.com/office/drawing/2014/main" id="{036D5EE2-8335-4756-8B59-E2DF2E395DDA}"/>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a:extLst>
                    <a:ext uri="{FF2B5EF4-FFF2-40B4-BE49-F238E27FC236}">
                      <a16:creationId xmlns:a16="http://schemas.microsoft.com/office/drawing/2014/main" id="{290877A0-C3E1-4639-9EE6-EFAC4C50342D}"/>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9D8EEE91-FAAD-47B7-82BE-AAB5D8A6A53E}"/>
                  </a:ext>
                </a:extLst>
              </p:cNvPr>
              <p:cNvSpPr/>
              <p:nvPr/>
            </p:nvSpPr>
            <p:spPr>
              <a:xfrm>
                <a:off x="1308846" y="2168017"/>
                <a:ext cx="1828800" cy="1809586"/>
              </a:xfrm>
              <a:prstGeom prst="rect">
                <a:avLst/>
              </a:prstGeom>
            </p:spPr>
            <p:txBody>
              <a:bodyPr wrap="square">
                <a:spAutoFit/>
              </a:bodyPr>
              <a:lstStyle/>
              <a:p>
                <a:pPr algn="ctr"/>
                <a:r>
                  <a:rPr lang="en-US" sz="2400" b="1" dirty="0"/>
                  <a:t>War can be justified under circumstances prescribed by the Lord</a:t>
                </a:r>
                <a:endParaRPr lang="en-US" sz="2400" dirty="0"/>
              </a:p>
            </p:txBody>
          </p:sp>
        </p:grpSp>
        <p:grpSp>
          <p:nvGrpSpPr>
            <p:cNvPr id="13" name="Group 12">
              <a:extLst>
                <a:ext uri="{FF2B5EF4-FFF2-40B4-BE49-F238E27FC236}">
                  <a16:creationId xmlns:a16="http://schemas.microsoft.com/office/drawing/2014/main" id="{5BFACB91-6205-41AF-930B-08F463F9DC68}"/>
                </a:ext>
              </a:extLst>
            </p:cNvPr>
            <p:cNvGrpSpPr/>
            <p:nvPr/>
          </p:nvGrpSpPr>
          <p:grpSpPr>
            <a:xfrm>
              <a:off x="671774" y="832957"/>
              <a:ext cx="425506" cy="274176"/>
              <a:chOff x="553452" y="1044713"/>
              <a:chExt cx="567062" cy="365388"/>
            </a:xfrm>
          </p:grpSpPr>
          <p:sp>
            <p:nvSpPr>
              <p:cNvPr id="14" name="Isosceles Triangle 13">
                <a:extLst>
                  <a:ext uri="{FF2B5EF4-FFF2-40B4-BE49-F238E27FC236}">
                    <a16:creationId xmlns:a16="http://schemas.microsoft.com/office/drawing/2014/main" id="{3650D8FF-43AC-4B0C-B82E-EE56E5C83C35}"/>
                  </a:ext>
                </a:extLst>
              </p:cNvPr>
              <p:cNvSpPr/>
              <p:nvPr/>
            </p:nvSpPr>
            <p:spPr>
              <a:xfrm rot="13728574">
                <a:off x="644893" y="1068404"/>
                <a:ext cx="250256" cy="43313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ylinder 14">
                <a:extLst>
                  <a:ext uri="{FF2B5EF4-FFF2-40B4-BE49-F238E27FC236}">
                    <a16:creationId xmlns:a16="http://schemas.microsoft.com/office/drawing/2014/main" id="{910FA797-C86A-43E2-8424-2DFF74127610}"/>
                  </a:ext>
                </a:extLst>
              </p:cNvPr>
              <p:cNvSpPr/>
              <p:nvPr/>
            </p:nvSpPr>
            <p:spPr>
              <a:xfrm rot="2491957">
                <a:off x="774004" y="1044713"/>
                <a:ext cx="346510" cy="143411"/>
              </a:xfrm>
              <a:prstGeom prst="can">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0BE49F96-2765-45F9-848C-B6039757B6ED}"/>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68784" y="3958183"/>
            <a:ext cx="4045527" cy="2530764"/>
          </a:xfrm>
          <a:prstGeom prst="rect">
            <a:avLst/>
          </a:prstGeom>
        </p:spPr>
      </p:pic>
      <p:pic>
        <p:nvPicPr>
          <p:cNvPr id="37" name="Picture 36">
            <a:extLst>
              <a:ext uri="{FF2B5EF4-FFF2-40B4-BE49-F238E27FC236}">
                <a16:creationId xmlns:a16="http://schemas.microsoft.com/office/drawing/2014/main" id="{4A7C5FAB-340A-4182-8A60-AB1542141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13" y="193422"/>
            <a:ext cx="4048125" cy="3295650"/>
          </a:xfrm>
          <a:prstGeom prst="rect">
            <a:avLst/>
          </a:prstGeom>
        </p:spPr>
      </p:pic>
      <p:pic>
        <p:nvPicPr>
          <p:cNvPr id="39" name="Picture 38">
            <a:extLst>
              <a:ext uri="{FF2B5EF4-FFF2-40B4-BE49-F238E27FC236}">
                <a16:creationId xmlns:a16="http://schemas.microsoft.com/office/drawing/2014/main" id="{A2CC9DE2-FDC2-4D9A-9E80-82714227E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77" y="3980104"/>
            <a:ext cx="4483100" cy="2247900"/>
          </a:xfrm>
          <a:prstGeom prst="rect">
            <a:avLst/>
          </a:prstGeom>
        </p:spPr>
      </p:pic>
      <p:pic>
        <p:nvPicPr>
          <p:cNvPr id="41" name="Picture 40">
            <a:extLst>
              <a:ext uri="{FF2B5EF4-FFF2-40B4-BE49-F238E27FC236}">
                <a16:creationId xmlns:a16="http://schemas.microsoft.com/office/drawing/2014/main" id="{28C8901A-CB08-4EA6-8340-E198744CD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784" y="411596"/>
            <a:ext cx="3952875" cy="2152650"/>
          </a:xfrm>
          <a:prstGeom prst="rect">
            <a:avLst/>
          </a:prstGeom>
        </p:spPr>
      </p:pic>
    </p:spTree>
    <p:extLst>
      <p:ext uri="{BB962C8B-B14F-4D97-AF65-F5344CB8AC3E}">
        <p14:creationId xmlns:p14="http://schemas.microsoft.com/office/powerpoint/2010/main" val="208816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The Lord’s Law On War</a:t>
            </a:r>
          </a:p>
        </p:txBody>
      </p:sp>
      <p:sp>
        <p:nvSpPr>
          <p:cNvPr id="5" name="TextBox 507"/>
          <p:cNvSpPr txBox="1"/>
          <p:nvPr/>
        </p:nvSpPr>
        <p:spPr>
          <a:xfrm>
            <a:off x="0" y="6488668"/>
            <a:ext cx="468791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 </a:t>
            </a:r>
            <a:r>
              <a:rPr lang="en-US" sz="1200" dirty="0">
                <a:solidFill>
                  <a:schemeClr val="bg1"/>
                </a:solidFill>
              </a:rPr>
              <a:t>President Marion G. Romney </a:t>
            </a:r>
          </a:p>
        </p:txBody>
      </p:sp>
      <p:grpSp>
        <p:nvGrpSpPr>
          <p:cNvPr id="29" name="Group 28"/>
          <p:cNvGrpSpPr/>
          <p:nvPr/>
        </p:nvGrpSpPr>
        <p:grpSpPr>
          <a:xfrm>
            <a:off x="8704634" y="1050386"/>
            <a:ext cx="2667000" cy="5029200"/>
            <a:chOff x="838200" y="76200"/>
            <a:chExt cx="2667000" cy="5029200"/>
          </a:xfrm>
        </p:grpSpPr>
        <p:grpSp>
          <p:nvGrpSpPr>
            <p:cNvPr id="30" name="Group 17"/>
            <p:cNvGrpSpPr/>
            <p:nvPr/>
          </p:nvGrpSpPr>
          <p:grpSpPr>
            <a:xfrm>
              <a:off x="838200" y="76200"/>
              <a:ext cx="2667000" cy="5029200"/>
              <a:chOff x="838200" y="76200"/>
              <a:chExt cx="2667000" cy="5029200"/>
            </a:xfrm>
          </p:grpSpPr>
          <p:grpSp>
            <p:nvGrpSpPr>
              <p:cNvPr id="32" name="Group 17"/>
              <p:cNvGrpSpPr/>
              <p:nvPr/>
            </p:nvGrpSpPr>
            <p:grpSpPr>
              <a:xfrm flipH="1">
                <a:off x="2209800" y="1447800"/>
                <a:ext cx="1295400" cy="3429000"/>
                <a:chOff x="685800" y="1447800"/>
                <a:chExt cx="1295400" cy="3124200"/>
              </a:xfrm>
            </p:grpSpPr>
            <p:sp>
              <p:nvSpPr>
                <p:cNvPr id="48" name="Bent Arrow 4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16"/>
              <p:cNvGrpSpPr/>
              <p:nvPr/>
            </p:nvGrpSpPr>
            <p:grpSpPr>
              <a:xfrm>
                <a:off x="838200" y="1447800"/>
                <a:ext cx="1295400" cy="3429000"/>
                <a:chOff x="685800" y="1447800"/>
                <a:chExt cx="1295400" cy="3429000"/>
              </a:xfrm>
            </p:grpSpPr>
            <p:sp>
              <p:nvSpPr>
                <p:cNvPr id="46" name="Bent Arrow 4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3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279712" y="2395458"/>
              <a:ext cx="1905000" cy="1077218"/>
            </a:xfrm>
            <a:prstGeom prst="rect">
              <a:avLst/>
            </a:prstGeom>
          </p:spPr>
          <p:txBody>
            <a:bodyPr wrap="square">
              <a:spAutoFit/>
            </a:bodyPr>
            <a:lstStyle/>
            <a:p>
              <a:pPr algn="ctr"/>
              <a:r>
                <a:rPr lang="en-US" sz="1600" b="1" dirty="0"/>
                <a:t>We should seek peaceful resolutions to our disagreements</a:t>
              </a:r>
            </a:p>
          </p:txBody>
        </p:sp>
      </p:grpSp>
      <p:sp>
        <p:nvSpPr>
          <p:cNvPr id="50" name="Rectangle 49"/>
          <p:cNvSpPr/>
          <p:nvPr/>
        </p:nvSpPr>
        <p:spPr>
          <a:xfrm>
            <a:off x="542340" y="1325657"/>
            <a:ext cx="9305294" cy="923330"/>
          </a:xfrm>
          <a:prstGeom prst="rect">
            <a:avLst/>
          </a:prstGeom>
        </p:spPr>
        <p:txBody>
          <a:bodyPr wrap="square">
            <a:spAutoFit/>
          </a:bodyPr>
          <a:lstStyle/>
          <a:p>
            <a:r>
              <a:rPr lang="en-US" b="0" i="0" dirty="0">
                <a:solidFill>
                  <a:schemeClr val="bg1"/>
                </a:solidFill>
                <a:effectLst/>
                <a:latin typeface="Abadi" panose="020B0604020104020204" pitchFamily="34" charset="0"/>
              </a:rPr>
              <a:t>If we would have peace, we must make up our minds to pay the price of peace.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Such is the word of God, and such is the verdict of six thousand years of human history.</a:t>
            </a:r>
            <a:endParaRPr lang="en-US" dirty="0">
              <a:solidFill>
                <a:schemeClr val="bg1"/>
              </a:solidFill>
            </a:endParaRPr>
          </a:p>
        </p:txBody>
      </p:sp>
      <p:sp>
        <p:nvSpPr>
          <p:cNvPr id="51" name="Rectangle 50"/>
          <p:cNvSpPr/>
          <p:nvPr/>
        </p:nvSpPr>
        <p:spPr>
          <a:xfrm>
            <a:off x="1239466" y="4745223"/>
            <a:ext cx="7312768" cy="1754326"/>
          </a:xfrm>
          <a:prstGeom prst="rect">
            <a:avLst/>
          </a:prstGeom>
        </p:spPr>
        <p:txBody>
          <a:bodyPr wrap="square">
            <a:spAutoFit/>
          </a:bodyPr>
          <a:lstStyle/>
          <a:p>
            <a:r>
              <a:rPr lang="en-US" dirty="0">
                <a:solidFill>
                  <a:schemeClr val="bg1"/>
                </a:solidFill>
                <a:latin typeface="Abadi" panose="020B0604020104020204" pitchFamily="34" charset="0"/>
              </a:rPr>
              <a:t>E</a:t>
            </a:r>
            <a:r>
              <a:rPr lang="en-US" b="0" i="0" dirty="0">
                <a:solidFill>
                  <a:schemeClr val="bg1"/>
                </a:solidFill>
                <a:effectLst/>
                <a:latin typeface="Abadi" panose="020B0604020104020204" pitchFamily="34" charset="0"/>
              </a:rPr>
              <a:t>ven as we try to teach the gospel of peace, we see that most people would prefer to focus on other aspects of the problem.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Even so, we should not live a life of despair and gloom. We should enjoy life in the light of revealed truth. Keep ourselves advised as to what the Lord has said about the price of peace.</a:t>
            </a:r>
            <a:endParaRPr lang="en-US" dirty="0">
              <a:solidFill>
                <a:schemeClr val="bg1"/>
              </a:solidFill>
            </a:endParaRPr>
          </a:p>
        </p:txBody>
      </p:sp>
      <p:pic>
        <p:nvPicPr>
          <p:cNvPr id="3" name="Picture 2">
            <a:extLst>
              <a:ext uri="{FF2B5EF4-FFF2-40B4-BE49-F238E27FC236}">
                <a16:creationId xmlns:a16="http://schemas.microsoft.com/office/drawing/2014/main" id="{1B2DF536-6B93-4373-83E6-BC51650E3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795" y="2531685"/>
            <a:ext cx="6796048" cy="1930840"/>
          </a:xfrm>
          <a:prstGeom prst="rect">
            <a:avLst/>
          </a:prstGeom>
        </p:spPr>
      </p:pic>
      <p:pic>
        <p:nvPicPr>
          <p:cNvPr id="52" name="Picture 51">
            <a:extLst>
              <a:ext uri="{FF2B5EF4-FFF2-40B4-BE49-F238E27FC236}">
                <a16:creationId xmlns:a16="http://schemas.microsoft.com/office/drawing/2014/main" id="{0D550795-E98A-4760-B785-E8E0717E1FBD}"/>
              </a:ext>
            </a:extLst>
          </p:cNvPr>
          <p:cNvPicPr>
            <a:picLocks noChangeAspect="1"/>
          </p:cNvPicPr>
          <p:nvPr/>
        </p:nvPicPr>
        <p:blipFill rotWithShape="1">
          <a:blip r:embed="rId2">
            <a:extLst>
              <a:ext uri="{28A0092B-C50C-407E-A947-70E740481C1C}">
                <a14:useLocalDpi xmlns:a14="http://schemas.microsoft.com/office/drawing/2010/main" val="0"/>
              </a:ext>
            </a:extLst>
          </a:blip>
          <a:srcRect l="49547"/>
          <a:stretch/>
        </p:blipFill>
        <p:spPr>
          <a:xfrm>
            <a:off x="4687909" y="2558981"/>
            <a:ext cx="3428777" cy="1930840"/>
          </a:xfrm>
          <a:prstGeom prst="rect">
            <a:avLst/>
          </a:prstGeom>
        </p:spPr>
      </p:pic>
    </p:spTree>
    <p:extLst>
      <p:ext uri="{BB962C8B-B14F-4D97-AF65-F5344CB8AC3E}">
        <p14:creationId xmlns:p14="http://schemas.microsoft.com/office/powerpoint/2010/main" val="24428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The Right To Freedom</a:t>
            </a:r>
          </a:p>
        </p:txBody>
      </p:sp>
      <p:sp>
        <p:nvSpPr>
          <p:cNvPr id="5" name="TextBox 507"/>
          <p:cNvSpPr txBox="1"/>
          <p:nvPr/>
        </p:nvSpPr>
        <p:spPr>
          <a:xfrm>
            <a:off x="0" y="6488668"/>
            <a:ext cx="178761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a:t>
            </a:r>
          </a:p>
        </p:txBody>
      </p:sp>
      <p:sp>
        <p:nvSpPr>
          <p:cNvPr id="3" name="Rectangle 2"/>
          <p:cNvSpPr/>
          <p:nvPr/>
        </p:nvSpPr>
        <p:spPr>
          <a:xfrm>
            <a:off x="242552" y="1015663"/>
            <a:ext cx="6096000" cy="2246769"/>
          </a:xfrm>
          <a:prstGeom prst="rect">
            <a:avLst/>
          </a:prstGeom>
        </p:spPr>
        <p:txBody>
          <a:bodyPr>
            <a:spAutoFit/>
          </a:bodyPr>
          <a:lstStyle/>
          <a:p>
            <a:pPr fontAlgn="base"/>
            <a:r>
              <a:rPr lang="en-US" sz="2000" b="0" i="0" dirty="0">
                <a:solidFill>
                  <a:schemeClr val="bg1"/>
                </a:solidFill>
                <a:effectLst/>
                <a:latin typeface="Abadi" panose="020B0604020104020204" pitchFamily="34" charset="0"/>
              </a:rPr>
              <a:t>“So fundamental in man’s eternal progress is his inherent right to choose, that the Lord would defend it even at the price of war. </a:t>
            </a:r>
          </a:p>
          <a:p>
            <a:pPr fontAlgn="base"/>
            <a:endParaRPr lang="en-US" sz="2000" dirty="0">
              <a:solidFill>
                <a:schemeClr val="bg1"/>
              </a:solidFill>
              <a:latin typeface="Abadi" panose="020B0604020104020204" pitchFamily="34" charset="0"/>
            </a:endParaRPr>
          </a:p>
          <a:p>
            <a:pPr fontAlgn="base"/>
            <a:r>
              <a:rPr lang="en-US" sz="2000" b="0" i="0" dirty="0">
                <a:solidFill>
                  <a:schemeClr val="bg1"/>
                </a:solidFill>
                <a:effectLst/>
                <a:latin typeface="Abadi" panose="020B0604020104020204" pitchFamily="34" charset="0"/>
              </a:rPr>
              <a:t>Without freedom of thought, freedom of choice, freedom of action within lawful bounds, man cannot progress. …</a:t>
            </a:r>
          </a:p>
        </p:txBody>
      </p:sp>
      <p:sp>
        <p:nvSpPr>
          <p:cNvPr id="9" name="Rectangle 8"/>
          <p:cNvSpPr/>
          <p:nvPr/>
        </p:nvSpPr>
        <p:spPr>
          <a:xfrm>
            <a:off x="5707487" y="3934123"/>
            <a:ext cx="6096000" cy="2554545"/>
          </a:xfrm>
          <a:prstGeom prst="rect">
            <a:avLst/>
          </a:prstGeom>
        </p:spPr>
        <p:txBody>
          <a:bodyPr>
            <a:spAutoFit/>
          </a:bodyPr>
          <a:lstStyle/>
          <a:p>
            <a:pPr fontAlgn="base"/>
            <a:r>
              <a:rPr lang="en-US" sz="2000" b="0" i="0" dirty="0">
                <a:solidFill>
                  <a:schemeClr val="bg1"/>
                </a:solidFill>
                <a:effectLst/>
                <a:latin typeface="Abadi" panose="020B0604020104020204" pitchFamily="34" charset="0"/>
              </a:rPr>
              <a:t>“The greatest responsibility of the state is to guard the lives, and to protect the property and rights of its citizens; and if the state is obligated to protect its citizens from lawlessness within its boundaries, it is equally obligated to protect them from lawless encroachments from without—whether the attacking criminals be individuals or nations.” </a:t>
            </a:r>
          </a:p>
          <a:p>
            <a:pPr fontAlgn="base"/>
            <a:r>
              <a:rPr lang="en-US" sz="2000" b="0" i="0" dirty="0">
                <a:solidFill>
                  <a:schemeClr val="bg1"/>
                </a:solidFill>
                <a:effectLst/>
                <a:latin typeface="Abadi" panose="020B0604020104020204" pitchFamily="34" charset="0"/>
              </a:rPr>
              <a:t>President David O. McKay</a:t>
            </a:r>
          </a:p>
        </p:txBody>
      </p:sp>
      <p:pic>
        <p:nvPicPr>
          <p:cNvPr id="7" name="Picture 6">
            <a:extLst>
              <a:ext uri="{FF2B5EF4-FFF2-40B4-BE49-F238E27FC236}">
                <a16:creationId xmlns:a16="http://schemas.microsoft.com/office/drawing/2014/main" id="{FC5C075E-3A9F-40A9-8835-6E82ED1A0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206" y="1015663"/>
            <a:ext cx="3749040" cy="2810256"/>
          </a:xfrm>
          <a:prstGeom prst="rect">
            <a:avLst/>
          </a:prstGeom>
        </p:spPr>
      </p:pic>
      <p:pic>
        <p:nvPicPr>
          <p:cNvPr id="10" name="Picture 9">
            <a:extLst>
              <a:ext uri="{FF2B5EF4-FFF2-40B4-BE49-F238E27FC236}">
                <a16:creationId xmlns:a16="http://schemas.microsoft.com/office/drawing/2014/main" id="{2B6105AC-69FC-4FCE-A0F2-0DFE62C7F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83" y="3595569"/>
            <a:ext cx="2584704" cy="1719072"/>
          </a:xfrm>
          <a:prstGeom prst="rect">
            <a:avLst/>
          </a:prstGeom>
        </p:spPr>
      </p:pic>
      <p:pic>
        <p:nvPicPr>
          <p:cNvPr id="13" name="Picture 12">
            <a:extLst>
              <a:ext uri="{FF2B5EF4-FFF2-40B4-BE49-F238E27FC236}">
                <a16:creationId xmlns:a16="http://schemas.microsoft.com/office/drawing/2014/main" id="{BC50B588-147B-4279-9143-4369CC191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698" y="4834128"/>
            <a:ext cx="2362200" cy="1771650"/>
          </a:xfrm>
          <a:prstGeom prst="rect">
            <a:avLst/>
          </a:prstGeom>
        </p:spPr>
      </p:pic>
    </p:spTree>
    <p:extLst>
      <p:ext uri="{BB962C8B-B14F-4D97-AF65-F5344CB8AC3E}">
        <p14:creationId xmlns:p14="http://schemas.microsoft.com/office/powerpoint/2010/main" val="14263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The Lord’s Law On Forgiveness</a:t>
            </a:r>
          </a:p>
        </p:txBody>
      </p:sp>
      <p:sp>
        <p:nvSpPr>
          <p:cNvPr id="5" name="TextBox 507"/>
          <p:cNvSpPr txBox="1"/>
          <p:nvPr/>
        </p:nvSpPr>
        <p:spPr>
          <a:xfrm>
            <a:off x="0" y="6488668"/>
            <a:ext cx="409548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98:39-48 Smith and Sjodahl</a:t>
            </a:r>
          </a:p>
        </p:txBody>
      </p:sp>
      <p:sp>
        <p:nvSpPr>
          <p:cNvPr id="2" name="Rectangle 1"/>
          <p:cNvSpPr/>
          <p:nvPr/>
        </p:nvSpPr>
        <p:spPr>
          <a:xfrm>
            <a:off x="330557" y="1392532"/>
            <a:ext cx="6096000" cy="4247317"/>
          </a:xfrm>
          <a:prstGeom prst="rect">
            <a:avLst/>
          </a:prstGeom>
        </p:spPr>
        <p:txBody>
          <a:bodyPr>
            <a:spAutoFit/>
          </a:bodyPr>
          <a:lstStyle/>
          <a:p>
            <a:r>
              <a:rPr lang="en-US" b="0" i="0" dirty="0">
                <a:solidFill>
                  <a:schemeClr val="bg1"/>
                </a:solidFill>
                <a:effectLst/>
                <a:latin typeface="Abadi" panose="020B0604020104020204" pitchFamily="34" charset="0"/>
              </a:rPr>
              <a:t>The Saints are taught to bear persecution patiently, and not to seek revenge;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a:t>
            </a:r>
            <a:r>
              <a:rPr lang="en-US" b="0" i="0" dirty="0">
                <a:solidFill>
                  <a:schemeClr val="bg1"/>
                </a:solidFill>
                <a:effectLst/>
                <a:latin typeface="Abadi" panose="020B0604020104020204" pitchFamily="34" charset="0"/>
              </a:rPr>
              <a:t>ere they are instructed to go still farther, and forgive an enemy as often as he repents of his evil-doing, and a stated number of times, even if he does not repent </a:t>
            </a:r>
          </a:p>
          <a:p>
            <a:endParaRPr lang="en-US" b="0" i="0" dirty="0">
              <a:solidFill>
                <a:schemeClr val="bg1"/>
              </a:solidFill>
              <a:effectLst/>
              <a:latin typeface="Abadi" panose="020B0604020104020204" pitchFamily="34" charset="0"/>
            </a:endParaRP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If, however, he continues to trespass and does not repent, the case is to be brought before the Lord, in the hope that the sinner may be brought to repentance; when that object is gained, he is to be forgiven;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if there is no repentance, the matter is to be left entirely in the hands of the Lord.</a:t>
            </a:r>
            <a:endParaRPr lang="en-US" dirty="0">
              <a:solidFill>
                <a:schemeClr val="bg1"/>
              </a:solidFill>
            </a:endParaRPr>
          </a:p>
        </p:txBody>
      </p:sp>
      <p:pic>
        <p:nvPicPr>
          <p:cNvPr id="7" name="Picture 6">
            <a:extLst>
              <a:ext uri="{FF2B5EF4-FFF2-40B4-BE49-F238E27FC236}">
                <a16:creationId xmlns:a16="http://schemas.microsoft.com/office/drawing/2014/main" id="{F3FD63D6-2CD8-4961-815C-FD1E8E9FB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114" y="1475690"/>
            <a:ext cx="4762500" cy="4552950"/>
          </a:xfrm>
          <a:prstGeom prst="rect">
            <a:avLst/>
          </a:prstGeom>
        </p:spPr>
      </p:pic>
    </p:spTree>
    <p:extLst>
      <p:ext uri="{BB962C8B-B14F-4D97-AF65-F5344CB8AC3E}">
        <p14:creationId xmlns:p14="http://schemas.microsoft.com/office/powerpoint/2010/main" val="20937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C63888-ED99-D197-3A98-2DE62782D477}"/>
              </a:ext>
            </a:extLst>
          </p:cNvPr>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CAD9E55-6AF5-C66B-D18A-8F00C8577B57}"/>
              </a:ext>
            </a:extLst>
          </p:cNvPr>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Abuse</a:t>
            </a:r>
          </a:p>
        </p:txBody>
      </p:sp>
      <p:sp>
        <p:nvSpPr>
          <p:cNvPr id="4" name="Rectangle 3">
            <a:extLst>
              <a:ext uri="{FF2B5EF4-FFF2-40B4-BE49-F238E27FC236}">
                <a16:creationId xmlns:a16="http://schemas.microsoft.com/office/drawing/2014/main" id="{387F4269-4110-D08A-6648-4DD3D4EB30E9}"/>
              </a:ext>
            </a:extLst>
          </p:cNvPr>
          <p:cNvSpPr/>
          <p:nvPr/>
        </p:nvSpPr>
        <p:spPr>
          <a:xfrm>
            <a:off x="3793672" y="1305342"/>
            <a:ext cx="4604656" cy="5262979"/>
          </a:xfrm>
          <a:prstGeom prst="rect">
            <a:avLst/>
          </a:prstGeom>
          <a:ln>
            <a:noFill/>
          </a:ln>
        </p:spPr>
        <p:txBody>
          <a:bodyPr wrap="square">
            <a:spAutoFit/>
          </a:bodyPr>
          <a:lstStyle/>
          <a:p>
            <a:r>
              <a:rPr lang="en-US" sz="2400" dirty="0">
                <a:solidFill>
                  <a:schemeClr val="bg1"/>
                </a:solidFill>
              </a:rPr>
              <a:t>Although we are to bear mistreatment patiently and without retaliating, this does not mean we should allow others to abuse or harm us. </a:t>
            </a:r>
          </a:p>
          <a:p>
            <a:endParaRPr lang="en-US" sz="2400" i="1" dirty="0">
              <a:solidFill>
                <a:schemeClr val="bg1"/>
              </a:solidFill>
            </a:endParaRPr>
          </a:p>
          <a:p>
            <a:r>
              <a:rPr lang="en-US" sz="2400" i="1" dirty="0">
                <a:solidFill>
                  <a:schemeClr val="bg1"/>
                </a:solidFill>
              </a:rPr>
              <a:t>Handbook 2: Administering the Church</a:t>
            </a:r>
            <a:r>
              <a:rPr lang="en-US" sz="2400" dirty="0">
                <a:solidFill>
                  <a:schemeClr val="bg1"/>
                </a:solidFill>
              </a:rPr>
              <a:t> says that “abuse cannot be tolerated in any form. </a:t>
            </a:r>
          </a:p>
          <a:p>
            <a:endParaRPr lang="en-US" sz="2400" dirty="0">
              <a:solidFill>
                <a:schemeClr val="bg1"/>
              </a:solidFill>
            </a:endParaRPr>
          </a:p>
          <a:p>
            <a:r>
              <a:rPr lang="en-US" sz="2400" dirty="0">
                <a:solidFill>
                  <a:schemeClr val="bg1"/>
                </a:solidFill>
              </a:rPr>
              <a:t>Those who abuse or are cruel to their spouses, children, other family members, or anyone else violate the laws of God and man”</a:t>
            </a:r>
          </a:p>
        </p:txBody>
      </p:sp>
      <p:pic>
        <p:nvPicPr>
          <p:cNvPr id="6" name="Picture 5">
            <a:extLst>
              <a:ext uri="{FF2B5EF4-FFF2-40B4-BE49-F238E27FC236}">
                <a16:creationId xmlns:a16="http://schemas.microsoft.com/office/drawing/2014/main" id="{6DE68475-7EFE-6F3D-4AB2-2B2C1658DDB0}"/>
              </a:ext>
            </a:extLst>
          </p:cNvPr>
          <p:cNvPicPr>
            <a:picLocks noChangeAspect="1"/>
          </p:cNvPicPr>
          <p:nvPr/>
        </p:nvPicPr>
        <p:blipFill>
          <a:blip r:embed="rId2"/>
          <a:stretch>
            <a:fillRect/>
          </a:stretch>
        </p:blipFill>
        <p:spPr>
          <a:xfrm flipH="1">
            <a:off x="314290" y="2630948"/>
            <a:ext cx="3189865" cy="2319902"/>
          </a:xfrm>
          <a:prstGeom prst="rect">
            <a:avLst/>
          </a:prstGeom>
        </p:spPr>
      </p:pic>
      <p:pic>
        <p:nvPicPr>
          <p:cNvPr id="8" name="Picture 7">
            <a:extLst>
              <a:ext uri="{FF2B5EF4-FFF2-40B4-BE49-F238E27FC236}">
                <a16:creationId xmlns:a16="http://schemas.microsoft.com/office/drawing/2014/main" id="{2F5C0C0C-FB7B-CA56-7265-6AD1ED1F9E3C}"/>
              </a:ext>
            </a:extLst>
          </p:cNvPr>
          <p:cNvPicPr>
            <a:picLocks noChangeAspect="1"/>
          </p:cNvPicPr>
          <p:nvPr/>
        </p:nvPicPr>
        <p:blipFill>
          <a:blip r:embed="rId3"/>
          <a:srcRect t="12542" b="17080"/>
          <a:stretch/>
        </p:blipFill>
        <p:spPr>
          <a:xfrm>
            <a:off x="8398328" y="2471056"/>
            <a:ext cx="3479382" cy="2479793"/>
          </a:xfrm>
          <a:prstGeom prst="rect">
            <a:avLst/>
          </a:prstGeom>
        </p:spPr>
      </p:pic>
    </p:spTree>
    <p:extLst>
      <p:ext uri="{BB962C8B-B14F-4D97-AF65-F5344CB8AC3E}">
        <p14:creationId xmlns:p14="http://schemas.microsoft.com/office/powerpoint/2010/main" val="206559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Seventy Times Seven</a:t>
            </a:r>
          </a:p>
        </p:txBody>
      </p:sp>
      <p:sp>
        <p:nvSpPr>
          <p:cNvPr id="5" name="TextBox 507"/>
          <p:cNvSpPr txBox="1"/>
          <p:nvPr/>
        </p:nvSpPr>
        <p:spPr>
          <a:xfrm>
            <a:off x="0" y="6488668"/>
            <a:ext cx="409548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98:39-48 </a:t>
            </a:r>
            <a:r>
              <a:rPr lang="en-US" sz="1200" dirty="0">
                <a:solidFill>
                  <a:schemeClr val="bg1"/>
                </a:solidFill>
              </a:rPr>
              <a:t>Smith and Sjodahl</a:t>
            </a:r>
          </a:p>
        </p:txBody>
      </p:sp>
      <p:sp>
        <p:nvSpPr>
          <p:cNvPr id="2" name="Rectangle 1"/>
          <p:cNvSpPr/>
          <p:nvPr/>
        </p:nvSpPr>
        <p:spPr>
          <a:xfrm>
            <a:off x="330557" y="1392532"/>
            <a:ext cx="5104328" cy="2031325"/>
          </a:xfrm>
          <a:prstGeom prst="rect">
            <a:avLst/>
          </a:prstGeom>
        </p:spPr>
        <p:txBody>
          <a:bodyPr wrap="square">
            <a:spAutoFit/>
          </a:bodyPr>
          <a:lstStyle/>
          <a:p>
            <a:pPr fontAlgn="base"/>
            <a:r>
              <a:rPr lang="en-US" dirty="0">
                <a:solidFill>
                  <a:schemeClr val="bg1"/>
                </a:solidFill>
              </a:rPr>
              <a:t>“In the days of our Lord, the Rabbis taught that no one was under obligation to forgive a neighbor more than three times. Peter, asking the Master for a ruling on that question, suggested that perhaps seven times would be a liberal improvement on the rule of the Jewish teachers, but our Lord answered, ‘seventy times seven.’ …</a:t>
            </a:r>
          </a:p>
        </p:txBody>
      </p:sp>
      <p:sp>
        <p:nvSpPr>
          <p:cNvPr id="7" name="Rectangle 6"/>
          <p:cNvSpPr/>
          <p:nvPr/>
        </p:nvSpPr>
        <p:spPr>
          <a:xfrm>
            <a:off x="5583611" y="4713821"/>
            <a:ext cx="6096000" cy="1938992"/>
          </a:xfrm>
          <a:prstGeom prst="rect">
            <a:avLst/>
          </a:prstGeom>
        </p:spPr>
        <p:txBody>
          <a:bodyPr>
            <a:spAutoFit/>
          </a:bodyPr>
          <a:lstStyle/>
          <a:p>
            <a:pPr fontAlgn="base"/>
            <a:r>
              <a:rPr lang="en-US" sz="2000" dirty="0">
                <a:solidFill>
                  <a:schemeClr val="bg1"/>
                </a:solidFill>
              </a:rPr>
              <a:t>“The gospel teaches us that if we have a grudge against any man, in our hearts, we should drive it out. </a:t>
            </a:r>
          </a:p>
          <a:p>
            <a:pPr fontAlgn="base"/>
            <a:endParaRPr lang="en-US" sz="2000" dirty="0">
              <a:solidFill>
                <a:schemeClr val="bg1"/>
              </a:solidFill>
            </a:endParaRPr>
          </a:p>
          <a:p>
            <a:pPr fontAlgn="base"/>
            <a:r>
              <a:rPr lang="en-US" sz="2000" dirty="0">
                <a:solidFill>
                  <a:schemeClr val="bg1"/>
                </a:solidFill>
              </a:rPr>
              <a:t>It teaches us to do good to all, even to enemies, and thereby it makes us as happy as only a heart full of sunshine can be.” </a:t>
            </a:r>
          </a:p>
        </p:txBody>
      </p:sp>
      <p:pic>
        <p:nvPicPr>
          <p:cNvPr id="8" name="Picture 7">
            <a:extLst>
              <a:ext uri="{FF2B5EF4-FFF2-40B4-BE49-F238E27FC236}">
                <a16:creationId xmlns:a16="http://schemas.microsoft.com/office/drawing/2014/main" id="{9BEE73B3-6AE8-4063-9B6F-13E1A388D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271" y="1340742"/>
            <a:ext cx="2686050" cy="3048000"/>
          </a:xfrm>
          <a:prstGeom prst="rect">
            <a:avLst/>
          </a:prstGeom>
        </p:spPr>
      </p:pic>
      <p:pic>
        <p:nvPicPr>
          <p:cNvPr id="10" name="Picture 9">
            <a:extLst>
              <a:ext uri="{FF2B5EF4-FFF2-40B4-BE49-F238E27FC236}">
                <a16:creationId xmlns:a16="http://schemas.microsoft.com/office/drawing/2014/main" id="{855E62E1-3C86-43C6-9852-B5616C1A1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386" y="3675150"/>
            <a:ext cx="3419475" cy="2562225"/>
          </a:xfrm>
          <a:prstGeom prst="rect">
            <a:avLst/>
          </a:prstGeom>
        </p:spPr>
      </p:pic>
    </p:spTree>
    <p:extLst>
      <p:ext uri="{BB962C8B-B14F-4D97-AF65-F5344CB8AC3E}">
        <p14:creationId xmlns:p14="http://schemas.microsoft.com/office/powerpoint/2010/main" val="26813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err="1">
                <a:solidFill>
                  <a:schemeClr val="bg1"/>
                </a:solidFill>
                <a:latin typeface="Book Antiqua" panose="02040602050305030304" pitchFamily="18" charset="0"/>
              </a:rPr>
              <a:t>Corrie</a:t>
            </a:r>
            <a:r>
              <a:rPr lang="en-US" sz="6000" dirty="0">
                <a:solidFill>
                  <a:schemeClr val="bg1"/>
                </a:solidFill>
                <a:latin typeface="Book Antiqua" panose="02040602050305030304" pitchFamily="18" charset="0"/>
              </a:rPr>
              <a:t> ten Boom</a:t>
            </a:r>
          </a:p>
        </p:txBody>
      </p:sp>
      <p:sp>
        <p:nvSpPr>
          <p:cNvPr id="2" name="Rectangle 1"/>
          <p:cNvSpPr/>
          <p:nvPr/>
        </p:nvSpPr>
        <p:spPr>
          <a:xfrm>
            <a:off x="266163" y="907872"/>
            <a:ext cx="5329363" cy="3693319"/>
          </a:xfrm>
          <a:prstGeom prst="rect">
            <a:avLst/>
          </a:prstGeom>
        </p:spPr>
        <p:txBody>
          <a:bodyPr wrap="square">
            <a:spAutoFit/>
          </a:bodyPr>
          <a:lstStyle/>
          <a:p>
            <a:pPr fontAlgn="base"/>
            <a:r>
              <a:rPr lang="en-US" dirty="0">
                <a:solidFill>
                  <a:schemeClr val="bg1"/>
                </a:solidFill>
              </a:rPr>
              <a:t>“In Holland during World War II, the Casper ten Boom family used their home as a hiding place for those hunted by the Nazis. This was their way of living out their Christian faith. Four members of the family lost their lives for providing this refuge. </a:t>
            </a:r>
          </a:p>
          <a:p>
            <a:pPr fontAlgn="base"/>
            <a:endParaRPr lang="en-US" dirty="0">
              <a:solidFill>
                <a:schemeClr val="bg1"/>
              </a:solidFill>
            </a:endParaRPr>
          </a:p>
          <a:p>
            <a:pPr fontAlgn="base"/>
            <a:endParaRPr lang="en-US" dirty="0">
              <a:solidFill>
                <a:schemeClr val="bg1"/>
              </a:solidFill>
            </a:endParaRPr>
          </a:p>
          <a:p>
            <a:pPr fontAlgn="base"/>
            <a:r>
              <a:rPr lang="en-US" dirty="0" err="1">
                <a:solidFill>
                  <a:schemeClr val="bg1"/>
                </a:solidFill>
              </a:rPr>
              <a:t>Corrie</a:t>
            </a:r>
            <a:r>
              <a:rPr lang="en-US" dirty="0">
                <a:solidFill>
                  <a:schemeClr val="bg1"/>
                </a:solidFill>
              </a:rPr>
              <a:t> ten Boom and her sister Betsie spent horrific months in the infamous </a:t>
            </a:r>
            <a:r>
              <a:rPr lang="en-US" dirty="0" err="1">
                <a:solidFill>
                  <a:schemeClr val="bg1"/>
                </a:solidFill>
              </a:rPr>
              <a:t>Ravensbrück</a:t>
            </a:r>
            <a:r>
              <a:rPr lang="en-US" dirty="0">
                <a:solidFill>
                  <a:schemeClr val="bg1"/>
                </a:solidFill>
              </a:rPr>
              <a:t> concentration camp. Betsie died there—</a:t>
            </a:r>
            <a:r>
              <a:rPr lang="en-US" dirty="0" err="1">
                <a:solidFill>
                  <a:schemeClr val="bg1"/>
                </a:solidFill>
              </a:rPr>
              <a:t>Corrie</a:t>
            </a:r>
            <a:r>
              <a:rPr lang="en-US" dirty="0">
                <a:solidFill>
                  <a:schemeClr val="bg1"/>
                </a:solidFill>
              </a:rPr>
              <a:t> survived.</a:t>
            </a:r>
          </a:p>
          <a:p>
            <a:pPr fontAlgn="base"/>
            <a:endParaRPr lang="en-US" dirty="0">
              <a:solidFill>
                <a:schemeClr val="bg1"/>
              </a:solidFill>
            </a:endParaRPr>
          </a:p>
          <a:p>
            <a:pPr fontAlgn="base"/>
            <a:r>
              <a:rPr lang="en-US" dirty="0">
                <a:solidFill>
                  <a:schemeClr val="bg1"/>
                </a:solidFill>
              </a:rPr>
              <a:t>“In </a:t>
            </a:r>
            <a:r>
              <a:rPr lang="en-US" dirty="0" err="1">
                <a:solidFill>
                  <a:schemeClr val="bg1"/>
                </a:solidFill>
              </a:rPr>
              <a:t>Ravensbrück</a:t>
            </a:r>
            <a:r>
              <a:rPr lang="en-US" dirty="0">
                <a:solidFill>
                  <a:schemeClr val="bg1"/>
                </a:solidFill>
              </a:rPr>
              <a:t>, </a:t>
            </a:r>
            <a:r>
              <a:rPr lang="en-US" dirty="0" err="1">
                <a:solidFill>
                  <a:schemeClr val="bg1"/>
                </a:solidFill>
              </a:rPr>
              <a:t>Corrie</a:t>
            </a:r>
            <a:r>
              <a:rPr lang="en-US" dirty="0">
                <a:solidFill>
                  <a:schemeClr val="bg1"/>
                </a:solidFill>
              </a:rPr>
              <a:t> and Betsie learned that God helps us to forgive. </a:t>
            </a:r>
          </a:p>
        </p:txBody>
      </p:sp>
      <p:pic>
        <p:nvPicPr>
          <p:cNvPr id="12292" name="Picture 4" descr="http://tenboom.org/photos/photoAlbum/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5004" y="704153"/>
            <a:ext cx="2048939" cy="26336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03C3BD-BFD6-4409-9E30-9FE82CB68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600" y="1118592"/>
            <a:ext cx="3000375" cy="2009775"/>
          </a:xfrm>
          <a:prstGeom prst="rect">
            <a:avLst/>
          </a:prstGeom>
        </p:spPr>
      </p:pic>
      <p:pic>
        <p:nvPicPr>
          <p:cNvPr id="8" name="Picture 7">
            <a:extLst>
              <a:ext uri="{FF2B5EF4-FFF2-40B4-BE49-F238E27FC236}">
                <a16:creationId xmlns:a16="http://schemas.microsoft.com/office/drawing/2014/main" id="{23417416-FEFD-471F-943D-4F1C6B4B5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419" y="4601191"/>
            <a:ext cx="2641600" cy="1892300"/>
          </a:xfrm>
          <a:prstGeom prst="rect">
            <a:avLst/>
          </a:prstGeom>
        </p:spPr>
      </p:pic>
      <p:pic>
        <p:nvPicPr>
          <p:cNvPr id="10" name="Picture 9">
            <a:extLst>
              <a:ext uri="{FF2B5EF4-FFF2-40B4-BE49-F238E27FC236}">
                <a16:creationId xmlns:a16="http://schemas.microsoft.com/office/drawing/2014/main" id="{DC813993-A494-42FB-A12A-9DC3FFA25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288" y="3729634"/>
            <a:ext cx="1709928" cy="2734056"/>
          </a:xfrm>
          <a:prstGeom prst="rect">
            <a:avLst/>
          </a:prstGeom>
        </p:spPr>
      </p:pic>
      <p:pic>
        <p:nvPicPr>
          <p:cNvPr id="12" name="Picture 11">
            <a:extLst>
              <a:ext uri="{FF2B5EF4-FFF2-40B4-BE49-F238E27FC236}">
                <a16:creationId xmlns:a16="http://schemas.microsoft.com/office/drawing/2014/main" id="{6E2DF1F8-F76A-43B1-8A3F-96F7F21CC7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5782" y="4023497"/>
            <a:ext cx="3243072" cy="2359152"/>
          </a:xfrm>
          <a:prstGeom prst="rect">
            <a:avLst/>
          </a:prstGeom>
        </p:spPr>
      </p:pic>
    </p:spTree>
    <p:extLst>
      <p:ext uri="{BB962C8B-B14F-4D97-AF65-F5344CB8AC3E}">
        <p14:creationId xmlns:p14="http://schemas.microsoft.com/office/powerpoint/2010/main" val="42832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2923" y="751344"/>
            <a:ext cx="6546761" cy="5355312"/>
          </a:xfrm>
          <a:prstGeom prst="rect">
            <a:avLst/>
          </a:prstGeom>
        </p:spPr>
        <p:txBody>
          <a:bodyPr wrap="square">
            <a:spAutoFit/>
          </a:bodyPr>
          <a:lstStyle/>
          <a:p>
            <a:pPr fontAlgn="base"/>
            <a:r>
              <a:rPr lang="en-US" dirty="0">
                <a:solidFill>
                  <a:schemeClr val="bg1"/>
                </a:solidFill>
              </a:rPr>
              <a:t>Following the war, </a:t>
            </a:r>
            <a:r>
              <a:rPr lang="en-US" dirty="0" err="1">
                <a:solidFill>
                  <a:schemeClr val="bg1"/>
                </a:solidFill>
              </a:rPr>
              <a:t>Corrie</a:t>
            </a:r>
            <a:r>
              <a:rPr lang="en-US" dirty="0">
                <a:solidFill>
                  <a:schemeClr val="bg1"/>
                </a:solidFill>
              </a:rPr>
              <a:t> was determined to share this message. On one occasion, she had just spoken to a group of people in Germany suffering from the ravages of war. Her message was ‘God forgives.’ It was then that </a:t>
            </a:r>
            <a:r>
              <a:rPr lang="en-US" dirty="0" err="1">
                <a:solidFill>
                  <a:schemeClr val="bg1"/>
                </a:solidFill>
              </a:rPr>
              <a:t>Corrie</a:t>
            </a:r>
            <a:r>
              <a:rPr lang="en-US" dirty="0">
                <a:solidFill>
                  <a:schemeClr val="bg1"/>
                </a:solidFill>
              </a:rPr>
              <a:t> ten Boom’s faithfulness brought forth its blessing.</a:t>
            </a:r>
          </a:p>
          <a:p>
            <a:pPr fontAlgn="base"/>
            <a:endParaRPr lang="en-US" dirty="0">
              <a:solidFill>
                <a:schemeClr val="bg1"/>
              </a:solidFill>
            </a:endParaRPr>
          </a:p>
          <a:p>
            <a:pPr fontAlgn="base"/>
            <a:r>
              <a:rPr lang="en-US" dirty="0">
                <a:solidFill>
                  <a:schemeClr val="bg1"/>
                </a:solidFill>
              </a:rPr>
              <a:t>“A man approached her. She recognized him as one of the cruelest guards in the camp. ‘You mentioned </a:t>
            </a:r>
            <a:r>
              <a:rPr lang="en-US" dirty="0" err="1">
                <a:solidFill>
                  <a:schemeClr val="bg1"/>
                </a:solidFill>
              </a:rPr>
              <a:t>Ravensbrück</a:t>
            </a:r>
            <a:r>
              <a:rPr lang="en-US" dirty="0">
                <a:solidFill>
                  <a:schemeClr val="bg1"/>
                </a:solidFill>
              </a:rPr>
              <a:t> in your talk,’ he said. ‘I was a guard there. … But since that time, … I have become a Christian.’ He explained that he had sought God’s forgiveness for the cruel things he had done. He extended his hand and asked, ‘Will you forgive me?’</a:t>
            </a:r>
          </a:p>
          <a:p>
            <a:pPr fontAlgn="base"/>
            <a:endParaRPr lang="en-US" dirty="0">
              <a:solidFill>
                <a:schemeClr val="bg1"/>
              </a:solidFill>
            </a:endParaRPr>
          </a:p>
          <a:p>
            <a:pPr fontAlgn="base"/>
            <a:r>
              <a:rPr lang="en-US" dirty="0">
                <a:solidFill>
                  <a:schemeClr val="bg1"/>
                </a:solidFill>
              </a:rPr>
              <a:t>“</a:t>
            </a:r>
            <a:r>
              <a:rPr lang="en-US" dirty="0" err="1">
                <a:solidFill>
                  <a:schemeClr val="bg1"/>
                </a:solidFill>
              </a:rPr>
              <a:t>Corrie</a:t>
            </a:r>
            <a:r>
              <a:rPr lang="en-US" dirty="0">
                <a:solidFill>
                  <a:schemeClr val="bg1"/>
                </a:solidFill>
              </a:rPr>
              <a:t> ten Boom then said:</a:t>
            </a:r>
          </a:p>
          <a:p>
            <a:pPr fontAlgn="base"/>
            <a:endParaRPr lang="en-US" dirty="0">
              <a:solidFill>
                <a:schemeClr val="bg1"/>
              </a:solidFill>
            </a:endParaRPr>
          </a:p>
          <a:p>
            <a:pPr fontAlgn="base"/>
            <a:r>
              <a:rPr lang="en-US" dirty="0">
                <a:solidFill>
                  <a:schemeClr val="bg1"/>
                </a:solidFill>
              </a:rPr>
              <a:t>“‘It could not have been many seconds that he stood there—hand held out—but to me it seemed hours as I wrestled with the most difficult thing I had ever had to do.</a:t>
            </a:r>
          </a:p>
          <a:p>
            <a:pPr fontAlgn="base"/>
            <a:endParaRPr lang="en-US" dirty="0">
              <a:solidFill>
                <a:schemeClr val="bg1"/>
              </a:solidFill>
            </a:endParaRPr>
          </a:p>
        </p:txBody>
      </p:sp>
      <p:pic>
        <p:nvPicPr>
          <p:cNvPr id="13314" name="Picture 2" descr="http://www.deeprootsathome.com/wp-content/uploads/2014/06/Ravensbruck_19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107" y="240606"/>
            <a:ext cx="1979094" cy="2089872"/>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dshiflett.files.wordpress.com/2012/04/guar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690" y="1285542"/>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C79228-6224-40DB-98D0-01BEA539B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3124" y="2681290"/>
            <a:ext cx="4401693" cy="2523963"/>
          </a:xfrm>
          <a:prstGeom prst="rect">
            <a:avLst/>
          </a:prstGeom>
        </p:spPr>
      </p:pic>
      <p:pic>
        <p:nvPicPr>
          <p:cNvPr id="7" name="Picture 6">
            <a:extLst>
              <a:ext uri="{FF2B5EF4-FFF2-40B4-BE49-F238E27FC236}">
                <a16:creationId xmlns:a16="http://schemas.microsoft.com/office/drawing/2014/main" id="{6FACE091-7099-4DCB-8B29-2D0E4D7E10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684" y="4527523"/>
            <a:ext cx="2139696" cy="2139696"/>
          </a:xfrm>
          <a:prstGeom prst="rect">
            <a:avLst/>
          </a:prstGeom>
        </p:spPr>
      </p:pic>
    </p:spTree>
    <p:extLst>
      <p:ext uri="{BB962C8B-B14F-4D97-AF65-F5344CB8AC3E}">
        <p14:creationId xmlns:p14="http://schemas.microsoft.com/office/powerpoint/2010/main" val="48105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4647" y="682581"/>
            <a:ext cx="6546761" cy="5078313"/>
          </a:xfrm>
          <a:prstGeom prst="rect">
            <a:avLst/>
          </a:prstGeom>
        </p:spPr>
        <p:txBody>
          <a:bodyPr wrap="square">
            <a:spAutoFit/>
          </a:bodyPr>
          <a:lstStyle/>
          <a:p>
            <a:pPr fontAlgn="base"/>
            <a:r>
              <a:rPr lang="en-US" dirty="0">
                <a:solidFill>
                  <a:schemeClr val="bg1"/>
                </a:solidFill>
              </a:rPr>
              <a:t>“‘… The message that God forgives has a … condition: that we forgive those who have injured us. …</a:t>
            </a:r>
          </a:p>
          <a:p>
            <a:pPr fontAlgn="base"/>
            <a:endParaRPr lang="en-US" dirty="0">
              <a:solidFill>
                <a:schemeClr val="bg1"/>
              </a:solidFill>
            </a:endParaRPr>
          </a:p>
          <a:p>
            <a:pPr fontAlgn="base"/>
            <a:r>
              <a:rPr lang="en-US" dirty="0">
                <a:solidFill>
                  <a:schemeClr val="bg1"/>
                </a:solidFill>
              </a:rPr>
              <a:t>“… ‘Help me!’ I prayed silently. ‘I can lift my hand. I can do that much. You supply the feeling.’</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Woodenly, mechanically, I thrust my hand into the one stretched out to me. As I did, an incredible thing took place. The current started in my shoulder, raced down my arm, sprang into our joined hands. And then this healing warmth seemed to flood my whole being, bringing tears to my eyes.</a:t>
            </a:r>
          </a:p>
          <a:p>
            <a:pPr fontAlgn="base"/>
            <a:endParaRPr lang="en-US" dirty="0">
              <a:solidFill>
                <a:schemeClr val="bg1"/>
              </a:solidFill>
            </a:endParaRPr>
          </a:p>
          <a:p>
            <a:pPr fontAlgn="base"/>
            <a:r>
              <a:rPr lang="en-US" dirty="0">
                <a:solidFill>
                  <a:schemeClr val="bg1"/>
                </a:solidFill>
              </a:rPr>
              <a:t>“‘I forgive you, brother!’ I cried. ‘With all my heart.’</a:t>
            </a:r>
          </a:p>
          <a:p>
            <a:pPr fontAlgn="base"/>
            <a:endParaRPr lang="en-US" dirty="0">
              <a:solidFill>
                <a:schemeClr val="bg1"/>
              </a:solidFill>
            </a:endParaRPr>
          </a:p>
          <a:p>
            <a:pPr fontAlgn="base"/>
            <a:r>
              <a:rPr lang="en-US" dirty="0">
                <a:solidFill>
                  <a:schemeClr val="bg1"/>
                </a:solidFill>
              </a:rPr>
              <a:t>“For a long moment we grasped each other’s hands, the former guard and the former prisoner. I had never known God’s love so intensely, as I did then.’</a:t>
            </a:r>
          </a:p>
        </p:txBody>
      </p:sp>
      <p:pic>
        <p:nvPicPr>
          <p:cNvPr id="6" name="Picture 5">
            <a:extLst>
              <a:ext uri="{FF2B5EF4-FFF2-40B4-BE49-F238E27FC236}">
                <a16:creationId xmlns:a16="http://schemas.microsoft.com/office/drawing/2014/main" id="{1B9EEC05-B831-4B1B-9C50-E20CAF57A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6277" y="3429000"/>
            <a:ext cx="2448267" cy="2772162"/>
          </a:xfrm>
          <a:prstGeom prst="rect">
            <a:avLst/>
          </a:prstGeom>
        </p:spPr>
      </p:pic>
      <p:pic>
        <p:nvPicPr>
          <p:cNvPr id="8" name="Picture 7">
            <a:extLst>
              <a:ext uri="{FF2B5EF4-FFF2-40B4-BE49-F238E27FC236}">
                <a16:creationId xmlns:a16="http://schemas.microsoft.com/office/drawing/2014/main" id="{BBFC9236-8F2A-4A74-AF7D-25D175BD5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619" y="250318"/>
            <a:ext cx="5102794" cy="2920237"/>
          </a:xfrm>
          <a:prstGeom prst="rect">
            <a:avLst/>
          </a:prstGeom>
        </p:spPr>
      </p:pic>
    </p:spTree>
    <p:extLst>
      <p:ext uri="{BB962C8B-B14F-4D97-AF65-F5344CB8AC3E}">
        <p14:creationId xmlns:p14="http://schemas.microsoft.com/office/powerpoint/2010/main" val="63800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7EAEF-03AD-48D4-A44A-4EE7806E91D4}"/>
              </a:ext>
            </a:extLst>
          </p:cNvPr>
          <p:cNvPicPr>
            <a:picLocks noChangeAspect="1"/>
          </p:cNvPicPr>
          <p:nvPr/>
        </p:nvPicPr>
        <p:blipFill rotWithShape="1">
          <a:blip r:embed="rId2">
            <a:extLst>
              <a:ext uri="{28A0092B-C50C-407E-A947-70E740481C1C}">
                <a14:useLocalDpi xmlns:a14="http://schemas.microsoft.com/office/drawing/2010/main" val="0"/>
              </a:ext>
            </a:extLst>
          </a:blip>
          <a:srcRect t="1205"/>
          <a:stretch/>
        </p:blipFill>
        <p:spPr>
          <a:xfrm>
            <a:off x="0" y="0"/>
            <a:ext cx="12192000" cy="6858000"/>
          </a:xfrm>
          <a:prstGeom prst="rect">
            <a:avLst/>
          </a:prstGeom>
        </p:spPr>
      </p:pic>
      <p:sp>
        <p:nvSpPr>
          <p:cNvPr id="6" name="TextBox 5"/>
          <p:cNvSpPr txBox="1"/>
          <p:nvPr/>
        </p:nvSpPr>
        <p:spPr>
          <a:xfrm>
            <a:off x="0" y="-90152"/>
            <a:ext cx="12192000" cy="1015663"/>
          </a:xfrm>
          <a:prstGeom prst="rect">
            <a:avLst/>
          </a:prstGeom>
          <a:noFill/>
        </p:spPr>
        <p:txBody>
          <a:bodyPr wrap="square" rtlCol="0">
            <a:spAutoFit/>
          </a:bodyPr>
          <a:lstStyle/>
          <a:p>
            <a:pPr algn="ctr"/>
            <a:r>
              <a:rPr lang="en-US" sz="6000" dirty="0">
                <a:solidFill>
                  <a:srgbClr val="C00000"/>
                </a:solidFill>
                <a:latin typeface="Book Antiqua" panose="02040602050305030304" pitchFamily="18" charset="0"/>
              </a:rPr>
              <a:t>Forgive To Be Forgiven</a:t>
            </a:r>
          </a:p>
        </p:txBody>
      </p:sp>
      <p:sp>
        <p:nvSpPr>
          <p:cNvPr id="3" name="Rectangle 2"/>
          <p:cNvSpPr/>
          <p:nvPr/>
        </p:nvSpPr>
        <p:spPr>
          <a:xfrm>
            <a:off x="5975288" y="5021026"/>
            <a:ext cx="4598267" cy="1569660"/>
          </a:xfrm>
          <a:prstGeom prst="rect">
            <a:avLst/>
          </a:prstGeom>
        </p:spPr>
        <p:txBody>
          <a:bodyPr wrap="square">
            <a:spAutoFit/>
          </a:bodyPr>
          <a:lstStyle/>
          <a:p>
            <a:pPr algn="ctr"/>
            <a:r>
              <a:rPr lang="en-US" sz="2400" b="1" i="1" dirty="0">
                <a:solidFill>
                  <a:schemeClr val="bg1"/>
                </a:solidFill>
              </a:rPr>
              <a:t>For if ye forgive men their trespasses, your heavenly Father will also forgive you:</a:t>
            </a:r>
          </a:p>
          <a:p>
            <a:pPr algn="ctr"/>
            <a:r>
              <a:rPr lang="en-US" sz="2400" b="1" i="1" dirty="0">
                <a:solidFill>
                  <a:schemeClr val="bg1"/>
                </a:solidFill>
              </a:rPr>
              <a:t>Matthew 6:14</a:t>
            </a:r>
          </a:p>
        </p:txBody>
      </p:sp>
      <p:sp>
        <p:nvSpPr>
          <p:cNvPr id="9" name="Rectangle 8"/>
          <p:cNvSpPr/>
          <p:nvPr/>
        </p:nvSpPr>
        <p:spPr>
          <a:xfrm>
            <a:off x="0" y="6406020"/>
            <a:ext cx="6096000" cy="369332"/>
          </a:xfrm>
          <a:prstGeom prst="rect">
            <a:avLst/>
          </a:prstGeom>
        </p:spPr>
        <p:txBody>
          <a:bodyPr>
            <a:spAutoFit/>
          </a:bodyPr>
          <a:lstStyle/>
          <a:p>
            <a:r>
              <a:rPr lang="en-US" dirty="0">
                <a:solidFill>
                  <a:schemeClr val="bg1"/>
                </a:solidFill>
                <a:latin typeface="Abadi" panose="020B0604020104020204" pitchFamily="34" charset="0"/>
              </a:rPr>
              <a:t>D&amp;C 98:44-48</a:t>
            </a:r>
            <a:endParaRPr lang="en-US" dirty="0">
              <a:solidFill>
                <a:schemeClr val="bg1"/>
              </a:solidFill>
            </a:endParaRPr>
          </a:p>
        </p:txBody>
      </p:sp>
      <p:sp>
        <p:nvSpPr>
          <p:cNvPr id="10" name="Rectangle 9"/>
          <p:cNvSpPr/>
          <p:nvPr/>
        </p:nvSpPr>
        <p:spPr>
          <a:xfrm>
            <a:off x="6591327" y="828336"/>
            <a:ext cx="4598267" cy="461665"/>
          </a:xfrm>
          <a:prstGeom prst="rect">
            <a:avLst/>
          </a:prstGeom>
        </p:spPr>
        <p:txBody>
          <a:bodyPr wrap="square">
            <a:spAutoFit/>
          </a:bodyPr>
          <a:lstStyle/>
          <a:p>
            <a:r>
              <a:rPr lang="en-US" sz="2400" b="1" i="1" dirty="0">
                <a:solidFill>
                  <a:srgbClr val="C00000"/>
                </a:solidFill>
              </a:rPr>
              <a:t>--President Spencer W. Kimball</a:t>
            </a:r>
          </a:p>
        </p:txBody>
      </p:sp>
      <p:grpSp>
        <p:nvGrpSpPr>
          <p:cNvPr id="11" name="Group 10">
            <a:extLst>
              <a:ext uri="{FF2B5EF4-FFF2-40B4-BE49-F238E27FC236}">
                <a16:creationId xmlns:a16="http://schemas.microsoft.com/office/drawing/2014/main" id="{91642421-60C2-4993-8066-C4F2712AD71A}"/>
              </a:ext>
            </a:extLst>
          </p:cNvPr>
          <p:cNvGrpSpPr/>
          <p:nvPr/>
        </p:nvGrpSpPr>
        <p:grpSpPr>
          <a:xfrm>
            <a:off x="70939" y="2310505"/>
            <a:ext cx="1944470" cy="3562977"/>
            <a:chOff x="838200" y="76200"/>
            <a:chExt cx="2667000" cy="5029200"/>
          </a:xfrm>
        </p:grpSpPr>
        <p:grpSp>
          <p:nvGrpSpPr>
            <p:cNvPr id="12" name="Group 17">
              <a:extLst>
                <a:ext uri="{FF2B5EF4-FFF2-40B4-BE49-F238E27FC236}">
                  <a16:creationId xmlns:a16="http://schemas.microsoft.com/office/drawing/2014/main" id="{6BDC4044-B888-451E-8B5E-0CB792F13EAE}"/>
                </a:ext>
              </a:extLst>
            </p:cNvPr>
            <p:cNvGrpSpPr/>
            <p:nvPr/>
          </p:nvGrpSpPr>
          <p:grpSpPr>
            <a:xfrm>
              <a:off x="838200" y="76200"/>
              <a:ext cx="2667000" cy="5029200"/>
              <a:chOff x="838200" y="76200"/>
              <a:chExt cx="2667000" cy="5029200"/>
            </a:xfrm>
          </p:grpSpPr>
          <p:grpSp>
            <p:nvGrpSpPr>
              <p:cNvPr id="14" name="Group 13">
                <a:extLst>
                  <a:ext uri="{FF2B5EF4-FFF2-40B4-BE49-F238E27FC236}">
                    <a16:creationId xmlns:a16="http://schemas.microsoft.com/office/drawing/2014/main" id="{0B35697B-C5E8-49A8-87F2-F66536060E28}"/>
                  </a:ext>
                </a:extLst>
              </p:cNvPr>
              <p:cNvGrpSpPr/>
              <p:nvPr/>
            </p:nvGrpSpPr>
            <p:grpSpPr>
              <a:xfrm flipH="1">
                <a:off x="2209800" y="1447800"/>
                <a:ext cx="1295400" cy="3429000"/>
                <a:chOff x="685800" y="1447800"/>
                <a:chExt cx="1295400" cy="3124200"/>
              </a:xfrm>
            </p:grpSpPr>
            <p:sp>
              <p:nvSpPr>
                <p:cNvPr id="30" name="Bent Arrow 26">
                  <a:extLst>
                    <a:ext uri="{FF2B5EF4-FFF2-40B4-BE49-F238E27FC236}">
                      <a16:creationId xmlns:a16="http://schemas.microsoft.com/office/drawing/2014/main" id="{AFAA2E29-E190-4CCE-B029-CAE1A5A7946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7">
                  <a:extLst>
                    <a:ext uri="{FF2B5EF4-FFF2-40B4-BE49-F238E27FC236}">
                      <a16:creationId xmlns:a16="http://schemas.microsoft.com/office/drawing/2014/main" id="{16B646A2-190E-4682-B468-B907966CDC3E}"/>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43A4745E-01F2-4751-9CFF-1B96C245243F}"/>
                  </a:ext>
                </a:extLst>
              </p:cNvPr>
              <p:cNvGrpSpPr/>
              <p:nvPr/>
            </p:nvGrpSpPr>
            <p:grpSpPr>
              <a:xfrm>
                <a:off x="838200" y="1447800"/>
                <a:ext cx="1295400" cy="3429000"/>
                <a:chOff x="685800" y="1447800"/>
                <a:chExt cx="1295400" cy="3429000"/>
              </a:xfrm>
            </p:grpSpPr>
            <p:sp>
              <p:nvSpPr>
                <p:cNvPr id="28" name="Bent Arrow 24">
                  <a:extLst>
                    <a:ext uri="{FF2B5EF4-FFF2-40B4-BE49-F238E27FC236}">
                      <a16:creationId xmlns:a16="http://schemas.microsoft.com/office/drawing/2014/main" id="{C08C128B-A1DF-4C06-A93B-5BEBF2EC9FB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2F2779DE-7B9F-4835-9CB3-7B2633B4254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8C6FE755-95FD-44FC-81A3-76541479C77B}"/>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Flowchart: Manual Operation 3">
                <a:extLst>
                  <a:ext uri="{FF2B5EF4-FFF2-40B4-BE49-F238E27FC236}">
                    <a16:creationId xmlns:a16="http://schemas.microsoft.com/office/drawing/2014/main" id="{972DA558-EA1B-4D1F-98ED-61479B723F88}"/>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93F64AED-789E-4130-94FB-81DE3C515A9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AD81684E-A172-4625-9DE8-38EB15F46AD9}"/>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DC24824D-9E9C-4E25-A0DF-4A3F4D4FF8BC}"/>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7">
                <a:extLst>
                  <a:ext uri="{FF2B5EF4-FFF2-40B4-BE49-F238E27FC236}">
                    <a16:creationId xmlns:a16="http://schemas.microsoft.com/office/drawing/2014/main" id="{50CFB74D-12DA-46A4-B8C9-19D88A0B8E06}"/>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981B9FDA-E996-42E1-9951-36B9870ABDA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609288FF-96C6-45CA-8958-1BF261657B2C}"/>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DDD5159D-5CE3-4636-9F0E-33445E847AFC}"/>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B5765C30-8496-4C1E-871E-AAC6D6F3B3D4}"/>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46DC71C7-2196-4936-9E79-947AEA34D61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15D5138E-0638-43DF-BAE0-21D57B2ACDE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82F4CF38-34A4-4704-AA7B-BABA175BA963}"/>
                </a:ext>
              </a:extLst>
            </p:cNvPr>
            <p:cNvSpPr/>
            <p:nvPr/>
          </p:nvSpPr>
          <p:spPr>
            <a:xfrm>
              <a:off x="1308846" y="2168016"/>
              <a:ext cx="1828800" cy="1520511"/>
            </a:xfrm>
            <a:prstGeom prst="rect">
              <a:avLst/>
            </a:prstGeom>
          </p:spPr>
          <p:txBody>
            <a:bodyPr wrap="square">
              <a:spAutoFit/>
            </a:bodyPr>
            <a:lstStyle/>
            <a:p>
              <a:pPr algn="ctr"/>
              <a:r>
                <a:rPr lang="en-US" sz="1600" b="1" dirty="0"/>
                <a:t>The Lord has commanded us to forgive our enemies</a:t>
              </a:r>
              <a:endParaRPr lang="en-US" sz="1600" dirty="0"/>
            </a:p>
          </p:txBody>
        </p:sp>
      </p:grpSp>
    </p:spTree>
    <p:extLst>
      <p:ext uri="{BB962C8B-B14F-4D97-AF65-F5344CB8AC3E}">
        <p14:creationId xmlns:p14="http://schemas.microsoft.com/office/powerpoint/2010/main" val="39176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830997"/>
          </a:xfrm>
          <a:prstGeom prst="rect">
            <a:avLst/>
          </a:prstGeom>
          <a:noFill/>
        </p:spPr>
        <p:txBody>
          <a:bodyPr wrap="square" rtlCol="0">
            <a:spAutoFit/>
          </a:bodyPr>
          <a:lstStyle/>
          <a:p>
            <a:pPr algn="ctr"/>
            <a:r>
              <a:rPr lang="en-US" sz="4800" dirty="0">
                <a:solidFill>
                  <a:schemeClr val="bg1"/>
                </a:solidFill>
                <a:latin typeface="Book Antiqua" panose="02040602050305030304" pitchFamily="18" charset="0"/>
              </a:rPr>
              <a:t>The Lord’s Law On Retaliation</a:t>
            </a:r>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Student Manual</a:t>
            </a:r>
          </a:p>
        </p:txBody>
      </p:sp>
      <p:sp>
        <p:nvSpPr>
          <p:cNvPr id="2" name="Rectangle 1"/>
          <p:cNvSpPr/>
          <p:nvPr/>
        </p:nvSpPr>
        <p:spPr>
          <a:xfrm>
            <a:off x="592825" y="1509787"/>
            <a:ext cx="3602671" cy="4154984"/>
          </a:xfrm>
          <a:prstGeom prst="rect">
            <a:avLst/>
          </a:prstGeom>
        </p:spPr>
        <p:txBody>
          <a:bodyPr wrap="square">
            <a:spAutoFit/>
          </a:bodyPr>
          <a:lstStyle/>
          <a:p>
            <a:r>
              <a:rPr lang="en-US" sz="2400" b="0" dirty="0">
                <a:solidFill>
                  <a:schemeClr val="bg1"/>
                </a:solidFill>
                <a:effectLst/>
                <a:latin typeface="Abadi" panose="020B0604020104020204" pitchFamily="34" charset="0"/>
              </a:rPr>
              <a:t>Under the Mosaic Law-</a:t>
            </a:r>
            <a:r>
              <a:rPr lang="en-US" sz="2400" b="0" i="1" dirty="0">
                <a:solidFill>
                  <a:schemeClr val="bg1"/>
                </a:solidFill>
                <a:effectLst/>
                <a:latin typeface="Abadi" panose="020B0604020104020204" pitchFamily="34" charset="0"/>
              </a:rPr>
              <a:t>-</a:t>
            </a:r>
            <a:r>
              <a:rPr lang="en-US" sz="2400" b="0" i="1" dirty="0" err="1">
                <a:solidFill>
                  <a:schemeClr val="bg1"/>
                </a:solidFill>
                <a:effectLst/>
                <a:latin typeface="Abadi" panose="020B0604020104020204" pitchFamily="34" charset="0"/>
              </a:rPr>
              <a:t>lex</a:t>
            </a:r>
            <a:r>
              <a:rPr lang="en-US" sz="2400" b="0" i="1" dirty="0">
                <a:solidFill>
                  <a:schemeClr val="bg1"/>
                </a:solidFill>
                <a:effectLst/>
                <a:latin typeface="Abadi" panose="020B0604020104020204" pitchFamily="34" charset="0"/>
              </a:rPr>
              <a:t> </a:t>
            </a:r>
            <a:r>
              <a:rPr lang="en-US" sz="2400" b="0" i="1" dirty="0" err="1">
                <a:solidFill>
                  <a:schemeClr val="bg1"/>
                </a:solidFill>
                <a:effectLst/>
                <a:latin typeface="Abadi" panose="020B0604020104020204" pitchFamily="34" charset="0"/>
              </a:rPr>
              <a:t>talionis</a:t>
            </a:r>
            <a:r>
              <a:rPr lang="en-US" sz="2400" b="0" i="1" dirty="0">
                <a:solidFill>
                  <a:schemeClr val="bg1"/>
                </a:solidFill>
                <a:effectLst/>
                <a:latin typeface="Abadi" panose="020B0604020104020204" pitchFamily="34" charset="0"/>
              </a:rPr>
              <a:t> or the law of </a:t>
            </a:r>
            <a:r>
              <a:rPr lang="en-US" sz="2400" b="0" i="1" dirty="0" err="1">
                <a:solidFill>
                  <a:schemeClr val="bg1"/>
                </a:solidFill>
                <a:effectLst/>
                <a:latin typeface="Abadi" panose="020B0604020104020204" pitchFamily="34" charset="0"/>
              </a:rPr>
              <a:t>talion</a:t>
            </a:r>
            <a:r>
              <a:rPr lang="en-US" sz="2400" b="0" i="0" dirty="0">
                <a:solidFill>
                  <a:schemeClr val="bg1"/>
                </a:solidFill>
                <a:effectLst/>
                <a:latin typeface="Abadi" panose="020B0604020104020204" pitchFamily="34" charset="0"/>
              </a:rPr>
              <a:t> -- ‘An eye for an eye and a tooth for a tooth,’ </a:t>
            </a:r>
          </a:p>
          <a:p>
            <a:endParaRPr lang="en-US" sz="2400" b="0" i="0" dirty="0">
              <a:solidFill>
                <a:schemeClr val="bg1"/>
              </a:solidFill>
              <a:effectLst/>
              <a:latin typeface="Abadi" panose="020B0604020104020204" pitchFamily="34" charset="0"/>
            </a:endParaRP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The highest ideal of justice to which the majority of the Children of Israel could rise</a:t>
            </a:r>
            <a:endParaRPr lang="en-US" sz="2400" dirty="0">
              <a:solidFill>
                <a:schemeClr val="bg1"/>
              </a:solidFill>
            </a:endParaRPr>
          </a:p>
        </p:txBody>
      </p:sp>
      <p:grpSp>
        <p:nvGrpSpPr>
          <p:cNvPr id="35" name="Group 34"/>
          <p:cNvGrpSpPr/>
          <p:nvPr/>
        </p:nvGrpSpPr>
        <p:grpSpPr>
          <a:xfrm>
            <a:off x="6952241" y="1168016"/>
            <a:ext cx="4266176" cy="2040812"/>
            <a:chOff x="7208400" y="884681"/>
            <a:chExt cx="4266176" cy="2040812"/>
          </a:xfrm>
        </p:grpSpPr>
        <p:grpSp>
          <p:nvGrpSpPr>
            <p:cNvPr id="11" name="Group 10"/>
            <p:cNvGrpSpPr/>
            <p:nvPr/>
          </p:nvGrpSpPr>
          <p:grpSpPr>
            <a:xfrm>
              <a:off x="7208400" y="957938"/>
              <a:ext cx="1774376" cy="1774376"/>
              <a:chOff x="609600" y="381000"/>
              <a:chExt cx="2667000" cy="2667000"/>
            </a:xfrm>
          </p:grpSpPr>
          <p:sp>
            <p:nvSpPr>
              <p:cNvPr id="12" name="Oval 11"/>
              <p:cNvSpPr/>
              <p:nvPr/>
            </p:nvSpPr>
            <p:spPr>
              <a:xfrm>
                <a:off x="609600" y="381000"/>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90412" y="957967"/>
                <a:ext cx="762000" cy="762000"/>
                <a:chOff x="1226056" y="2773679"/>
                <a:chExt cx="762000" cy="762000"/>
              </a:xfrm>
            </p:grpSpPr>
            <p:sp>
              <p:nvSpPr>
                <p:cNvPr id="18" name="Oval 1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Moon 13"/>
              <p:cNvSpPr/>
              <p:nvPr/>
            </p:nvSpPr>
            <p:spPr>
              <a:xfrm rot="5124408">
                <a:off x="1316874" y="5030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Moon 14"/>
              <p:cNvSpPr/>
              <p:nvPr/>
            </p:nvSpPr>
            <p:spPr>
              <a:xfrm rot="5578965">
                <a:off x="2315465" y="5005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Chord 15"/>
              <p:cNvSpPr/>
              <p:nvPr/>
            </p:nvSpPr>
            <p:spPr>
              <a:xfrm rot="17571221">
                <a:off x="1913370" y="708002"/>
                <a:ext cx="1073633" cy="1020798"/>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876300" y="915210"/>
                <a:ext cx="2252708" cy="195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flipH="1">
              <a:off x="9700200" y="884681"/>
              <a:ext cx="1774376" cy="1774376"/>
              <a:chOff x="609600" y="381000"/>
              <a:chExt cx="2667000" cy="2667000"/>
            </a:xfrm>
          </p:grpSpPr>
          <p:sp>
            <p:nvSpPr>
              <p:cNvPr id="23" name="Oval 22"/>
              <p:cNvSpPr/>
              <p:nvPr/>
            </p:nvSpPr>
            <p:spPr>
              <a:xfrm>
                <a:off x="609600" y="381000"/>
                <a:ext cx="2667000" cy="26670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990412" y="957967"/>
                <a:ext cx="762000" cy="762000"/>
                <a:chOff x="1226056" y="2773679"/>
                <a:chExt cx="762000" cy="762000"/>
              </a:xfrm>
            </p:grpSpPr>
            <p:sp>
              <p:nvSpPr>
                <p:cNvPr id="29" name="Oval 2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rot="5124408">
                <a:off x="1316874" y="50300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Moon 25"/>
              <p:cNvSpPr/>
              <p:nvPr/>
            </p:nvSpPr>
            <p:spPr>
              <a:xfrm rot="5578965">
                <a:off x="2315465" y="50059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Chord 26"/>
              <p:cNvSpPr/>
              <p:nvPr/>
            </p:nvSpPr>
            <p:spPr>
              <a:xfrm rot="17571221">
                <a:off x="1913370" y="708002"/>
                <a:ext cx="1073633" cy="1020798"/>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876300" y="915210"/>
                <a:ext cx="2252708" cy="195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671691" y="1972576"/>
              <a:ext cx="622169" cy="8080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9765182" y="2210403"/>
              <a:ext cx="622169" cy="80801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247F8E58-21D4-4616-9B11-EDB972FAD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998" y="3875782"/>
            <a:ext cx="4667250" cy="2581275"/>
          </a:xfrm>
          <a:prstGeom prst="rect">
            <a:avLst/>
          </a:prstGeom>
        </p:spPr>
      </p:pic>
      <p:grpSp>
        <p:nvGrpSpPr>
          <p:cNvPr id="38" name="Group 37">
            <a:extLst>
              <a:ext uri="{FF2B5EF4-FFF2-40B4-BE49-F238E27FC236}">
                <a16:creationId xmlns:a16="http://schemas.microsoft.com/office/drawing/2014/main" id="{0C4DB876-82D1-407A-8E05-B921E6C21E56}"/>
              </a:ext>
            </a:extLst>
          </p:cNvPr>
          <p:cNvGrpSpPr/>
          <p:nvPr/>
        </p:nvGrpSpPr>
        <p:grpSpPr>
          <a:xfrm>
            <a:off x="4180927" y="1661606"/>
            <a:ext cx="2302653" cy="4325887"/>
            <a:chOff x="838200" y="76200"/>
            <a:chExt cx="2667000" cy="5029200"/>
          </a:xfrm>
        </p:grpSpPr>
        <p:grpSp>
          <p:nvGrpSpPr>
            <p:cNvPr id="42" name="Group 17">
              <a:extLst>
                <a:ext uri="{FF2B5EF4-FFF2-40B4-BE49-F238E27FC236}">
                  <a16:creationId xmlns:a16="http://schemas.microsoft.com/office/drawing/2014/main" id="{9B69F566-3186-472F-8962-2703628DBF52}"/>
                </a:ext>
              </a:extLst>
            </p:cNvPr>
            <p:cNvGrpSpPr/>
            <p:nvPr/>
          </p:nvGrpSpPr>
          <p:grpSpPr>
            <a:xfrm>
              <a:off x="838200" y="76200"/>
              <a:ext cx="2667000" cy="5029200"/>
              <a:chOff x="838200" y="76200"/>
              <a:chExt cx="2667000" cy="5029200"/>
            </a:xfrm>
          </p:grpSpPr>
          <p:grpSp>
            <p:nvGrpSpPr>
              <p:cNvPr id="44" name="Group 17">
                <a:extLst>
                  <a:ext uri="{FF2B5EF4-FFF2-40B4-BE49-F238E27FC236}">
                    <a16:creationId xmlns:a16="http://schemas.microsoft.com/office/drawing/2014/main" id="{669D24C5-748B-46D0-9F4C-AD2A272B1D50}"/>
                  </a:ext>
                </a:extLst>
              </p:cNvPr>
              <p:cNvGrpSpPr/>
              <p:nvPr/>
            </p:nvGrpSpPr>
            <p:grpSpPr>
              <a:xfrm flipH="1">
                <a:off x="2209800" y="1447800"/>
                <a:ext cx="1295400" cy="3429000"/>
                <a:chOff x="685800" y="1447800"/>
                <a:chExt cx="1295400" cy="3124200"/>
              </a:xfrm>
            </p:grpSpPr>
            <p:sp>
              <p:nvSpPr>
                <p:cNvPr id="60" name="Bent Arrow 26">
                  <a:extLst>
                    <a:ext uri="{FF2B5EF4-FFF2-40B4-BE49-F238E27FC236}">
                      <a16:creationId xmlns:a16="http://schemas.microsoft.com/office/drawing/2014/main" id="{B53E2903-625B-48BA-9C7E-817336A77ED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Bent Arrow 27">
                  <a:extLst>
                    <a:ext uri="{FF2B5EF4-FFF2-40B4-BE49-F238E27FC236}">
                      <a16:creationId xmlns:a16="http://schemas.microsoft.com/office/drawing/2014/main" id="{5AF39F05-1C43-4A02-B485-4393549377C4}"/>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16">
                <a:extLst>
                  <a:ext uri="{FF2B5EF4-FFF2-40B4-BE49-F238E27FC236}">
                    <a16:creationId xmlns:a16="http://schemas.microsoft.com/office/drawing/2014/main" id="{E85F414C-EC0E-487C-8E19-980EBCAA6E38}"/>
                  </a:ext>
                </a:extLst>
              </p:cNvPr>
              <p:cNvGrpSpPr/>
              <p:nvPr/>
            </p:nvGrpSpPr>
            <p:grpSpPr>
              <a:xfrm>
                <a:off x="838200" y="1447800"/>
                <a:ext cx="1295400" cy="3429000"/>
                <a:chOff x="685800" y="1447800"/>
                <a:chExt cx="1295400" cy="3429000"/>
              </a:xfrm>
            </p:grpSpPr>
            <p:sp>
              <p:nvSpPr>
                <p:cNvPr id="58" name="Bent Arrow 24">
                  <a:extLst>
                    <a:ext uri="{FF2B5EF4-FFF2-40B4-BE49-F238E27FC236}">
                      <a16:creationId xmlns:a16="http://schemas.microsoft.com/office/drawing/2014/main" id="{66BD079E-3C87-4EDD-ADEC-5888F231690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ent Arrow 14">
                  <a:extLst>
                    <a:ext uri="{FF2B5EF4-FFF2-40B4-BE49-F238E27FC236}">
                      <a16:creationId xmlns:a16="http://schemas.microsoft.com/office/drawing/2014/main" id="{543AD2C1-F920-42D8-898A-B08462C1D08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 name="Oval 2">
                <a:extLst>
                  <a:ext uri="{FF2B5EF4-FFF2-40B4-BE49-F238E27FC236}">
                    <a16:creationId xmlns:a16="http://schemas.microsoft.com/office/drawing/2014/main" id="{B83BB785-E048-43CD-A615-199A7B62B0B1}"/>
                  </a:ext>
                </a:extLst>
              </p:cNvPr>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Flowchart: Manual Operation 3">
                <a:extLst>
                  <a:ext uri="{FF2B5EF4-FFF2-40B4-BE49-F238E27FC236}">
                    <a16:creationId xmlns:a16="http://schemas.microsoft.com/office/drawing/2014/main" id="{7F8B4CA2-C71A-4020-B678-FFF589A5FBC0}"/>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
                <a:extLst>
                  <a:ext uri="{FF2B5EF4-FFF2-40B4-BE49-F238E27FC236}">
                    <a16:creationId xmlns:a16="http://schemas.microsoft.com/office/drawing/2014/main" id="{36F7371B-F74E-4AC0-80F7-B202420C9A1F}"/>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5">
                <a:extLst>
                  <a:ext uri="{FF2B5EF4-FFF2-40B4-BE49-F238E27FC236}">
                    <a16:creationId xmlns:a16="http://schemas.microsoft.com/office/drawing/2014/main" id="{CEA82A87-BA3D-48D5-A875-B0077B148C85}"/>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5">
                <a:extLst>
                  <a:ext uri="{FF2B5EF4-FFF2-40B4-BE49-F238E27FC236}">
                    <a16:creationId xmlns:a16="http://schemas.microsoft.com/office/drawing/2014/main" id="{68401AF1-FAD4-4434-886E-86702EDFE52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nut 17">
                <a:extLst>
                  <a:ext uri="{FF2B5EF4-FFF2-40B4-BE49-F238E27FC236}">
                    <a16:creationId xmlns:a16="http://schemas.microsoft.com/office/drawing/2014/main" id="{7B98DC94-E5EB-4FC9-9901-888BFA73C401}"/>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ounded Rectangle 7">
                <a:extLst>
                  <a:ext uri="{FF2B5EF4-FFF2-40B4-BE49-F238E27FC236}">
                    <a16:creationId xmlns:a16="http://schemas.microsoft.com/office/drawing/2014/main" id="{637F281F-282D-4D30-8563-1DF38E2B7B19}"/>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9">
                <a:extLst>
                  <a:ext uri="{FF2B5EF4-FFF2-40B4-BE49-F238E27FC236}">
                    <a16:creationId xmlns:a16="http://schemas.microsoft.com/office/drawing/2014/main" id="{BBC6EABA-1E9F-4BFB-835F-E2A91A52929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0">
                <a:extLst>
                  <a:ext uri="{FF2B5EF4-FFF2-40B4-BE49-F238E27FC236}">
                    <a16:creationId xmlns:a16="http://schemas.microsoft.com/office/drawing/2014/main" id="{48B832F3-D7A6-4FF5-B63B-85085BF127A0}"/>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1">
                <a:extLst>
                  <a:ext uri="{FF2B5EF4-FFF2-40B4-BE49-F238E27FC236}">
                    <a16:creationId xmlns:a16="http://schemas.microsoft.com/office/drawing/2014/main" id="{4B37EED4-C3E3-40D7-A6A5-890D64BB30D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2">
                <a:extLst>
                  <a:ext uri="{FF2B5EF4-FFF2-40B4-BE49-F238E27FC236}">
                    <a16:creationId xmlns:a16="http://schemas.microsoft.com/office/drawing/2014/main" id="{BA6E26DB-71A8-452A-821E-8D57904B4DBC}"/>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13">
                <a:extLst>
                  <a:ext uri="{FF2B5EF4-FFF2-40B4-BE49-F238E27FC236}">
                    <a16:creationId xmlns:a16="http://schemas.microsoft.com/office/drawing/2014/main" id="{CCAD488E-9861-4AA6-8334-25B853652977}"/>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CD38DC10-C36C-427C-9A28-1C872A3A7761}"/>
                </a:ext>
              </a:extLst>
            </p:cNvPr>
            <p:cNvSpPr/>
            <p:nvPr/>
          </p:nvSpPr>
          <p:spPr>
            <a:xfrm>
              <a:off x="1308846" y="2168016"/>
              <a:ext cx="1828800" cy="2259044"/>
            </a:xfrm>
            <a:prstGeom prst="rect">
              <a:avLst/>
            </a:prstGeom>
          </p:spPr>
          <p:txBody>
            <a:bodyPr wrap="square">
              <a:spAutoFit/>
            </a:bodyPr>
            <a:lstStyle/>
            <a:p>
              <a:pPr algn="ctr"/>
              <a:r>
                <a:rPr lang="en-US" sz="1400" b="1" dirty="0"/>
                <a:t>If we bear mistreatment patiently and without retaliating, the Lord will reward us.</a:t>
              </a:r>
              <a:endParaRPr lang="en-US" sz="1400" dirty="0"/>
            </a:p>
          </p:txBody>
        </p:sp>
      </p:grpSp>
    </p:spTree>
    <p:extLst>
      <p:ext uri="{BB962C8B-B14F-4D97-AF65-F5344CB8AC3E}">
        <p14:creationId xmlns:p14="http://schemas.microsoft.com/office/powerpoint/2010/main" val="331997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6" presetClass="entr" presetSubtype="37"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barn(outVertical)">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2">
                                            <p:txEl>
                                              <p:pRg st="0" end="0"/>
                                            </p:txEl>
                                          </p:spTgt>
                                        </p:tgtEl>
                                      </p:cBhvr>
                                    </p:animEffect>
                                    <p:set>
                                      <p:cBhvr>
                                        <p:cTn id="23" dur="1" fill="hold">
                                          <p:stCondLst>
                                            <p:cond delay="499"/>
                                          </p:stCondLst>
                                        </p:cTn>
                                        <p:tgtEl>
                                          <p:spTgt spid="2">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
                                            <p:txEl>
                                              <p:pRg st="3" end="3"/>
                                            </p:txEl>
                                          </p:spTgt>
                                        </p:tgtEl>
                                      </p:cBhvr>
                                    </p:animEffect>
                                    <p:set>
                                      <p:cBhvr>
                                        <p:cTn id="26" dur="1" fill="hold">
                                          <p:stCondLst>
                                            <p:cond delay="499"/>
                                          </p:stCondLst>
                                        </p:cTn>
                                        <p:tgtEl>
                                          <p:spTgt spid="2">
                                            <p:txEl>
                                              <p:pRg st="3" end="3"/>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854" y="72428"/>
            <a:ext cx="11932469"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b="1" i="0" dirty="0">
                <a:solidFill>
                  <a:schemeClr val="bg1"/>
                </a:solidFill>
                <a:effectLst/>
              </a:rPr>
              <a:t>“</a:t>
            </a:r>
            <a:r>
              <a:rPr lang="en-US" b="1" i="0" u="none" strike="noStrike" dirty="0">
                <a:solidFill>
                  <a:schemeClr val="bg1"/>
                </a:solidFill>
                <a:effectLst/>
              </a:rPr>
              <a:t>That We Might Be One: The Story of the Dutch Potato Project</a:t>
            </a:r>
            <a:r>
              <a:rPr lang="en-US" b="1" i="0" dirty="0">
                <a:solidFill>
                  <a:schemeClr val="bg1"/>
                </a:solidFill>
                <a:effectLst/>
              </a:rPr>
              <a:t>” (11:57)</a:t>
            </a:r>
            <a:endParaRPr lang="en-US" b="1" dirty="0">
              <a:solidFill>
                <a:schemeClr val="bg1"/>
              </a:solidFill>
            </a:endParaRPr>
          </a:p>
          <a:p>
            <a:r>
              <a:rPr lang="en-US" b="1" dirty="0">
                <a:solidFill>
                  <a:schemeClr val="bg1"/>
                </a:solidFill>
              </a:rPr>
              <a:t>Proclaim Peace (1:44)</a:t>
            </a:r>
          </a:p>
          <a:p>
            <a:r>
              <a:rPr lang="en-US" b="1" dirty="0">
                <a:solidFill>
                  <a:schemeClr val="bg1"/>
                </a:solidFill>
              </a:rPr>
              <a:t>We Must Forgive (2:43)</a:t>
            </a:r>
          </a:p>
          <a:p>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98</a:t>
            </a:r>
            <a:endParaRPr lang="en-US" i="1" dirty="0">
              <a:solidFill>
                <a:schemeClr val="bg1"/>
              </a:solidFill>
            </a:endParaRPr>
          </a:p>
          <a:p>
            <a:r>
              <a:rPr lang="en-US" i="0" dirty="0">
                <a:solidFill>
                  <a:schemeClr val="bg1"/>
                </a:solidFill>
                <a:effectLst/>
              </a:rPr>
              <a:t>(B. H. Roberts, </a:t>
            </a:r>
            <a:r>
              <a:rPr lang="en-US" i="1" dirty="0">
                <a:solidFill>
                  <a:schemeClr val="bg1"/>
                </a:solidFill>
                <a:effectLst/>
              </a:rPr>
              <a:t>A Comprehensive History of the Church,</a:t>
            </a:r>
            <a:r>
              <a:rPr lang="en-US" i="0" dirty="0">
                <a:solidFill>
                  <a:schemeClr val="bg1"/>
                </a:solidFill>
                <a:effectLst/>
              </a:rPr>
              <a:t> 1:333; see also </a:t>
            </a:r>
            <a:r>
              <a:rPr lang="en-US" i="1" dirty="0">
                <a:solidFill>
                  <a:schemeClr val="bg1"/>
                </a:solidFill>
                <a:effectLst/>
              </a:rPr>
              <a:t>Church History in the </a:t>
            </a:r>
            <a:r>
              <a:rPr lang="en-US" i="1" dirty="0" err="1">
                <a:solidFill>
                  <a:schemeClr val="bg1"/>
                </a:solidFill>
                <a:effectLst/>
              </a:rPr>
              <a:t>Fulness</a:t>
            </a:r>
            <a:r>
              <a:rPr lang="en-US" i="1" dirty="0">
                <a:solidFill>
                  <a:schemeClr val="bg1"/>
                </a:solidFill>
                <a:effectLst/>
              </a:rPr>
              <a:t> of Times Student Manual,</a:t>
            </a:r>
            <a:r>
              <a:rPr lang="en-US" i="0" dirty="0">
                <a:solidFill>
                  <a:schemeClr val="bg1"/>
                </a:solidFill>
                <a:effectLst/>
              </a:rPr>
              <a:t> 2nd ed. [Church Educational System manual], 2003, 133).</a:t>
            </a:r>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 623-626</a:t>
            </a:r>
          </a:p>
          <a:p>
            <a:r>
              <a:rPr lang="en-US" dirty="0">
                <a:solidFill>
                  <a:schemeClr val="bg1"/>
                </a:solidFill>
              </a:rPr>
              <a:t>President David O. McKay (In Conference Report, Apr. 1942, pp. 72–73.)</a:t>
            </a:r>
          </a:p>
          <a:p>
            <a:pPr fontAlgn="base"/>
            <a:r>
              <a:rPr lang="en-US" dirty="0">
                <a:solidFill>
                  <a:schemeClr val="bg1"/>
                </a:solidFill>
              </a:rPr>
              <a:t>President Marion G. Romney The Price of Peace Oct. 1993 Gen. Conf.</a:t>
            </a:r>
          </a:p>
          <a:p>
            <a:pPr fontAlgn="base"/>
            <a:r>
              <a:rPr lang="en-US" dirty="0" err="1">
                <a:solidFill>
                  <a:schemeClr val="bg1"/>
                </a:solidFill>
              </a:rPr>
              <a:t>Corrie</a:t>
            </a:r>
            <a:r>
              <a:rPr lang="en-US" dirty="0">
                <a:solidFill>
                  <a:schemeClr val="bg1"/>
                </a:solidFill>
              </a:rPr>
              <a:t> ten Boom, </a:t>
            </a:r>
            <a:r>
              <a:rPr lang="en-US" i="1" dirty="0">
                <a:solidFill>
                  <a:schemeClr val="bg1"/>
                </a:solidFill>
              </a:rPr>
              <a:t>Tramp for the Lord</a:t>
            </a:r>
            <a:r>
              <a:rPr lang="en-US" dirty="0">
                <a:solidFill>
                  <a:schemeClr val="bg1"/>
                </a:solidFill>
              </a:rPr>
              <a:t> (1974), 54–55.]” (Keith B. McMullin, “Our Path of Duty,”</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2010, 13).</a:t>
            </a:r>
          </a:p>
          <a:p>
            <a:pPr fontAlgn="base"/>
            <a:r>
              <a:rPr lang="en-US" sz="1800">
                <a:solidFill>
                  <a:schemeClr val="bg1"/>
                </a:solidFill>
              </a:rPr>
              <a:t>Presentation by ©http://fashionsbylynda.com/blog/</a:t>
            </a:r>
          </a:p>
          <a:p>
            <a:pPr fontAlgn="base"/>
            <a:r>
              <a:rPr lang="en-US" i="1">
                <a:solidFill>
                  <a:schemeClr val="bg1"/>
                </a:solidFill>
              </a:rPr>
              <a:t>Handbook </a:t>
            </a:r>
            <a:r>
              <a:rPr lang="en-US" i="1" dirty="0">
                <a:solidFill>
                  <a:schemeClr val="bg1"/>
                </a:solidFill>
              </a:rPr>
              <a:t>2: Administering the Church</a:t>
            </a:r>
            <a:r>
              <a:rPr lang="en-US" dirty="0">
                <a:solidFill>
                  <a:schemeClr val="bg1"/>
                </a:solidFill>
              </a:rPr>
              <a:t> [2010], 21.4.2).</a:t>
            </a:r>
          </a:p>
          <a:p>
            <a:pPr fontAlgn="base"/>
            <a:endParaRPr lang="en-US" dirty="0">
              <a:solidFill>
                <a:schemeClr val="bg1"/>
              </a:solidFill>
            </a:endParaRPr>
          </a:p>
        </p:txBody>
      </p:sp>
      <p:grpSp>
        <p:nvGrpSpPr>
          <p:cNvPr id="6" name="Group 5"/>
          <p:cNvGrpSpPr/>
          <p:nvPr/>
        </p:nvGrpSpPr>
        <p:grpSpPr>
          <a:xfrm>
            <a:off x="7099574" y="562021"/>
            <a:ext cx="742046" cy="1002091"/>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2CA44F2-D249-47BC-99FB-E5471B7007EB}"/>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272642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830997"/>
          </a:xfrm>
          <a:prstGeom prst="rect">
            <a:avLst/>
          </a:prstGeom>
          <a:noFill/>
        </p:spPr>
        <p:txBody>
          <a:bodyPr wrap="square" rtlCol="0">
            <a:spAutoFit/>
          </a:bodyPr>
          <a:lstStyle/>
          <a:p>
            <a:pPr algn="ctr"/>
            <a:r>
              <a:rPr lang="en-US" sz="4800" dirty="0">
                <a:solidFill>
                  <a:schemeClr val="bg1"/>
                </a:solidFill>
                <a:latin typeface="Book Antiqua" panose="02040602050305030304" pitchFamily="18" charset="0"/>
              </a:rPr>
              <a:t>Biblical-An Eye For An Eye</a:t>
            </a:r>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Wikipedia</a:t>
            </a:r>
          </a:p>
        </p:txBody>
      </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49117" y="1127401"/>
            <a:ext cx="622169" cy="8080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370227" y="4795760"/>
            <a:ext cx="622169" cy="8080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99711" y="1220322"/>
            <a:ext cx="6096000" cy="2862322"/>
          </a:xfrm>
          <a:prstGeom prst="rect">
            <a:avLst/>
          </a:prstGeom>
        </p:spPr>
        <p:txBody>
          <a:bodyPr>
            <a:spAutoFit/>
          </a:bodyPr>
          <a:lstStyle/>
          <a:p>
            <a:pPr fontAlgn="base"/>
            <a:r>
              <a:rPr lang="en-US" b="0" i="1" dirty="0">
                <a:solidFill>
                  <a:srgbClr val="FFFF00"/>
                </a:solidFill>
                <a:effectLst/>
                <a:latin typeface="Georgia" panose="02040502050405020303" pitchFamily="18" charset="0"/>
              </a:rPr>
              <a:t>And if a man cause a blemish in his </a:t>
            </a:r>
            <a:r>
              <a:rPr lang="en-US" b="0" i="1" dirty="0" err="1">
                <a:solidFill>
                  <a:srgbClr val="FFFF00"/>
                </a:solidFill>
                <a:effectLst/>
                <a:latin typeface="Georgia" panose="02040502050405020303" pitchFamily="18" charset="0"/>
              </a:rPr>
              <a:t>neighbour</a:t>
            </a:r>
            <a:r>
              <a:rPr lang="en-US" b="0" i="1" dirty="0">
                <a:solidFill>
                  <a:srgbClr val="FFFF00"/>
                </a:solidFill>
                <a:effectLst/>
                <a:latin typeface="Georgia" panose="02040502050405020303" pitchFamily="18" charset="0"/>
              </a:rPr>
              <a:t>; as he hath done, so shall it be done to him;</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Breach for breach, eye for eye, tooth for tooth: as he hath caused a blemish in a man, so shall it be done to him again.</a:t>
            </a:r>
          </a:p>
          <a:p>
            <a:pPr fontAlgn="base"/>
            <a:endParaRPr lang="en-US" b="0" i="1" dirty="0">
              <a:solidFill>
                <a:srgbClr val="FFFF00"/>
              </a:solidFill>
              <a:effectLst/>
              <a:latin typeface="Georgia" panose="02040502050405020303" pitchFamily="18" charset="0"/>
            </a:endParaRPr>
          </a:p>
          <a:p>
            <a:pPr fontAlgn="base"/>
            <a:r>
              <a:rPr lang="en-US" b="0" i="1" dirty="0">
                <a:solidFill>
                  <a:srgbClr val="FFFF00"/>
                </a:solidFill>
                <a:effectLst/>
                <a:latin typeface="Georgia" panose="02040502050405020303" pitchFamily="18" charset="0"/>
              </a:rPr>
              <a:t>And he that </a:t>
            </a:r>
            <a:r>
              <a:rPr lang="en-US" b="0" i="1" dirty="0" err="1">
                <a:solidFill>
                  <a:srgbClr val="FFFF00"/>
                </a:solidFill>
                <a:effectLst/>
                <a:latin typeface="Georgia" panose="02040502050405020303" pitchFamily="18" charset="0"/>
              </a:rPr>
              <a:t>killeth</a:t>
            </a:r>
            <a:r>
              <a:rPr lang="en-US" b="0" i="1" dirty="0">
                <a:solidFill>
                  <a:srgbClr val="FFFF00"/>
                </a:solidFill>
                <a:effectLst/>
                <a:latin typeface="Georgia" panose="02040502050405020303" pitchFamily="18" charset="0"/>
              </a:rPr>
              <a:t> a beast, he shall restore it: and he that </a:t>
            </a:r>
            <a:r>
              <a:rPr lang="en-US" b="0" i="1" dirty="0" err="1">
                <a:solidFill>
                  <a:srgbClr val="FFFF00"/>
                </a:solidFill>
                <a:effectLst/>
                <a:latin typeface="Georgia" panose="02040502050405020303" pitchFamily="18" charset="0"/>
              </a:rPr>
              <a:t>killeth</a:t>
            </a:r>
            <a:r>
              <a:rPr lang="en-US" b="0" i="1" dirty="0">
                <a:solidFill>
                  <a:srgbClr val="FFFF00"/>
                </a:solidFill>
                <a:effectLst/>
                <a:latin typeface="Georgia" panose="02040502050405020303" pitchFamily="18" charset="0"/>
              </a:rPr>
              <a:t> a man, he shall be put to death.</a:t>
            </a:r>
          </a:p>
          <a:p>
            <a:pPr fontAlgn="base"/>
            <a:r>
              <a:rPr lang="en-US" i="1" dirty="0">
                <a:solidFill>
                  <a:srgbClr val="FFFF00"/>
                </a:solidFill>
                <a:latin typeface="Georgia" panose="02040502050405020303" pitchFamily="18" charset="0"/>
              </a:rPr>
              <a:t>Leviticus 24:19-21</a:t>
            </a:r>
            <a:endParaRPr lang="en-US" b="0" i="1" dirty="0">
              <a:solidFill>
                <a:srgbClr val="FFFF00"/>
              </a:solidFill>
              <a:effectLst/>
              <a:latin typeface="Georgia" panose="02040502050405020303" pitchFamily="18" charset="0"/>
            </a:endParaRPr>
          </a:p>
        </p:txBody>
      </p:sp>
      <p:sp>
        <p:nvSpPr>
          <p:cNvPr id="35" name="Rectangle 34"/>
          <p:cNvSpPr/>
          <p:nvPr/>
        </p:nvSpPr>
        <p:spPr>
          <a:xfrm>
            <a:off x="231933" y="1220322"/>
            <a:ext cx="4086431" cy="3139321"/>
          </a:xfrm>
          <a:prstGeom prst="rect">
            <a:avLst/>
          </a:prstGeom>
        </p:spPr>
        <p:txBody>
          <a:bodyPr wrap="square">
            <a:spAutoFit/>
          </a:bodyPr>
          <a:lstStyle/>
          <a:p>
            <a:r>
              <a:rPr lang="en-US" b="0" i="0" dirty="0">
                <a:solidFill>
                  <a:schemeClr val="bg1"/>
                </a:solidFill>
                <a:effectLst/>
                <a:latin typeface="Arial" panose="020B0604020202020204" pitchFamily="34" charset="0"/>
              </a:rPr>
              <a:t> Legal codes following the principle of </a:t>
            </a:r>
            <a:r>
              <a:rPr lang="en-US" b="0" i="1" dirty="0" err="1">
                <a:solidFill>
                  <a:schemeClr val="bg1"/>
                </a:solidFill>
                <a:effectLst/>
                <a:latin typeface="Arial" panose="020B0604020202020204" pitchFamily="34" charset="0"/>
              </a:rPr>
              <a:t>lex</a:t>
            </a:r>
            <a:r>
              <a:rPr lang="en-US" b="0" i="1" dirty="0">
                <a:solidFill>
                  <a:schemeClr val="bg1"/>
                </a:solidFill>
                <a:effectLst/>
                <a:latin typeface="Arial" panose="020B0604020202020204" pitchFamily="34" charset="0"/>
              </a:rPr>
              <a:t> </a:t>
            </a:r>
            <a:r>
              <a:rPr lang="en-US" b="0" i="1" dirty="0" err="1">
                <a:solidFill>
                  <a:schemeClr val="bg1"/>
                </a:solidFill>
                <a:effectLst/>
                <a:latin typeface="Arial" panose="020B0604020202020204" pitchFamily="34" charset="0"/>
              </a:rPr>
              <a:t>talionis</a:t>
            </a:r>
            <a:r>
              <a:rPr lang="en-US" b="0" i="0" dirty="0">
                <a:solidFill>
                  <a:schemeClr val="bg1"/>
                </a:solidFill>
                <a:effectLst/>
                <a:latin typeface="Arial" panose="020B0604020202020204" pitchFamily="34" charset="0"/>
              </a:rPr>
              <a:t> have one thing in common: prescribed 'fitting' counter punishment for an offence. </a:t>
            </a:r>
          </a:p>
          <a:p>
            <a:endParaRPr lang="en-US" dirty="0">
              <a:solidFill>
                <a:schemeClr val="bg1"/>
              </a:solidFill>
              <a:latin typeface="Arial" panose="020B0604020202020204" pitchFamily="34" charset="0"/>
            </a:endParaRPr>
          </a:p>
          <a:p>
            <a:r>
              <a:rPr lang="en-US" b="0" i="0" dirty="0">
                <a:solidFill>
                  <a:schemeClr val="bg1"/>
                </a:solidFill>
                <a:effectLst/>
                <a:latin typeface="Arial" panose="020B0604020202020204" pitchFamily="34" charset="0"/>
              </a:rPr>
              <a:t>In the famous legal </a:t>
            </a:r>
            <a:r>
              <a:rPr lang="en-US" b="0" i="0" u="none" strike="noStrike" dirty="0">
                <a:solidFill>
                  <a:schemeClr val="bg1"/>
                </a:solidFill>
                <a:effectLst/>
                <a:latin typeface="Arial" panose="020B0604020202020204" pitchFamily="34" charset="0"/>
              </a:rPr>
              <a:t>code</a:t>
            </a:r>
            <a:r>
              <a:rPr lang="en-US" b="0" i="0" dirty="0">
                <a:solidFill>
                  <a:schemeClr val="bg1"/>
                </a:solidFill>
                <a:effectLst/>
                <a:latin typeface="Arial" panose="020B0604020202020204" pitchFamily="34" charset="0"/>
              </a:rPr>
              <a:t> written by </a:t>
            </a:r>
            <a:r>
              <a:rPr lang="en-US" b="0" i="0" u="none" strike="noStrike" dirty="0">
                <a:solidFill>
                  <a:schemeClr val="bg1"/>
                </a:solidFill>
                <a:effectLst/>
                <a:latin typeface="Arial" panose="020B0604020202020204" pitchFamily="34" charset="0"/>
              </a:rPr>
              <a:t>Hammurabi</a:t>
            </a:r>
            <a:r>
              <a:rPr lang="en-US" b="0" i="0" dirty="0">
                <a:solidFill>
                  <a:schemeClr val="bg1"/>
                </a:solidFill>
                <a:effectLst/>
                <a:latin typeface="Arial" panose="020B0604020202020204" pitchFamily="34" charset="0"/>
              </a:rPr>
              <a:t>, the principle of exact reciprocity is very clearly used. For example, if a person caused the death of another person, the killer would be put to death.</a:t>
            </a:r>
            <a:endParaRPr lang="en-US" dirty="0">
              <a:solidFill>
                <a:schemeClr val="bg1"/>
              </a:solidFill>
            </a:endParaRPr>
          </a:p>
        </p:txBody>
      </p:sp>
      <p:sp>
        <p:nvSpPr>
          <p:cNvPr id="5" name="Rectangle 4"/>
          <p:cNvSpPr/>
          <p:nvPr/>
        </p:nvSpPr>
        <p:spPr>
          <a:xfrm>
            <a:off x="4085318" y="5061870"/>
            <a:ext cx="6724195" cy="1200329"/>
          </a:xfrm>
          <a:prstGeom prst="rect">
            <a:avLst/>
          </a:prstGeom>
        </p:spPr>
        <p:txBody>
          <a:bodyPr wrap="square">
            <a:spAutoFit/>
          </a:bodyPr>
          <a:lstStyle/>
          <a:p>
            <a:pPr fontAlgn="base"/>
            <a:r>
              <a:rPr lang="en-US" b="0" i="0" dirty="0">
                <a:solidFill>
                  <a:srgbClr val="FFFF00"/>
                </a:solidFill>
                <a:effectLst/>
                <a:latin typeface="Georgia" panose="02040502050405020303" pitchFamily="18" charset="0"/>
              </a:rPr>
              <a:t>And if </a:t>
            </a:r>
            <a:r>
              <a:rPr lang="en-US" b="0" i="1" dirty="0">
                <a:solidFill>
                  <a:srgbClr val="FFFF00"/>
                </a:solidFill>
                <a:effectLst/>
                <a:latin typeface="Georgia" panose="02040502050405020303" pitchFamily="18" charset="0"/>
              </a:rPr>
              <a:t>any</a:t>
            </a:r>
            <a:r>
              <a:rPr lang="en-US" b="0" i="0" dirty="0">
                <a:solidFill>
                  <a:srgbClr val="FFFF00"/>
                </a:solidFill>
                <a:effectLst/>
                <a:latin typeface="Georgia" panose="02040502050405020303" pitchFamily="18" charset="0"/>
              </a:rPr>
              <a:t> mischief follow, then thou shalt give life for life,</a:t>
            </a:r>
          </a:p>
          <a:p>
            <a:pPr fontAlgn="base"/>
            <a:r>
              <a:rPr lang="en-US" b="0" i="0" dirty="0">
                <a:solidFill>
                  <a:srgbClr val="FFFF00"/>
                </a:solidFill>
                <a:effectLst/>
                <a:latin typeface="Georgia" panose="02040502050405020303" pitchFamily="18" charset="0"/>
              </a:rPr>
              <a:t>Eye for eye, tooth for tooth, hand for hand, foot for foot,</a:t>
            </a:r>
          </a:p>
          <a:p>
            <a:pPr fontAlgn="base"/>
            <a:r>
              <a:rPr lang="en-US" b="0" i="0" dirty="0">
                <a:solidFill>
                  <a:srgbClr val="FFFF00"/>
                </a:solidFill>
                <a:effectLst/>
                <a:latin typeface="Georgia" panose="02040502050405020303" pitchFamily="18" charset="0"/>
              </a:rPr>
              <a:t>Burning for burning, wound for wound, stripe for stripe.</a:t>
            </a:r>
          </a:p>
          <a:p>
            <a:pPr fontAlgn="base"/>
            <a:r>
              <a:rPr lang="en-US" dirty="0">
                <a:solidFill>
                  <a:srgbClr val="FFFF00"/>
                </a:solidFill>
                <a:latin typeface="Georgia" panose="02040502050405020303" pitchFamily="18" charset="0"/>
              </a:rPr>
              <a:t>Exodus 21:23-25</a:t>
            </a:r>
            <a:endParaRPr lang="en-US" b="0" i="0" dirty="0">
              <a:solidFill>
                <a:srgbClr val="FFFF00"/>
              </a:solidFill>
              <a:effectLst/>
              <a:latin typeface="Georgia" panose="02040502050405020303" pitchFamily="18" charset="0"/>
            </a:endParaRPr>
          </a:p>
        </p:txBody>
      </p:sp>
    </p:spTree>
    <p:extLst>
      <p:ext uri="{BB962C8B-B14F-4D97-AF65-F5344CB8AC3E}">
        <p14:creationId xmlns:p14="http://schemas.microsoft.com/office/powerpoint/2010/main" val="20978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1000" fill="hold"/>
                                        <p:tgtEl>
                                          <p:spTgt spid="34"/>
                                        </p:tgtEl>
                                        <p:attrNameLst>
                                          <p:attrName>ppt_x</p:attrName>
                                        </p:attrNameLst>
                                      </p:cBhvr>
                                      <p:tavLst>
                                        <p:tav tm="0">
                                          <p:val>
                                            <p:strVal val="0-#ppt_w/2"/>
                                          </p:val>
                                        </p:tav>
                                        <p:tav tm="100000">
                                          <p:val>
                                            <p:strVal val="#ppt_x"/>
                                          </p:val>
                                        </p:tav>
                                      </p:tavLst>
                                    </p:anim>
                                    <p:anim calcmode="lin" valueType="num">
                                      <p:cBhvr additive="base">
                                        <p:cTn id="26" dur="10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0-#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The Higher Law</a:t>
            </a:r>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Wikipedia</a:t>
            </a:r>
          </a:p>
        </p:txBody>
      </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2" y="1230592"/>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ker.com/cliparts/k/o/y/2/l/s/pointing-finger-without-shade-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286573" y="4959465"/>
            <a:ext cx="622169" cy="80801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28689" y="2126975"/>
            <a:ext cx="1930874" cy="1477328"/>
          </a:xfrm>
          <a:prstGeom prst="rect">
            <a:avLst/>
          </a:prstGeom>
        </p:spPr>
        <p:txBody>
          <a:bodyPr wrap="square">
            <a:spAutoFit/>
          </a:bodyPr>
          <a:lstStyle/>
          <a:p>
            <a:r>
              <a:rPr lang="en-US" b="1" dirty="0">
                <a:solidFill>
                  <a:srgbClr val="FFFF00"/>
                </a:solidFill>
              </a:rPr>
              <a:t>The gospel of Jesus Christ </a:t>
            </a:r>
          </a:p>
          <a:p>
            <a:endParaRPr lang="en-US" b="1" dirty="0">
              <a:solidFill>
                <a:srgbClr val="FFFF00"/>
              </a:solidFill>
            </a:endParaRPr>
          </a:p>
          <a:p>
            <a:endParaRPr lang="en-US" b="1" dirty="0">
              <a:solidFill>
                <a:srgbClr val="FFFF00"/>
              </a:solidFill>
            </a:endParaRPr>
          </a:p>
          <a:p>
            <a:r>
              <a:rPr lang="en-US" b="1" dirty="0">
                <a:solidFill>
                  <a:srgbClr val="FFFF00"/>
                </a:solidFill>
              </a:rPr>
              <a:t>Matthew 5:38-48</a:t>
            </a:r>
          </a:p>
        </p:txBody>
      </p:sp>
      <p:sp>
        <p:nvSpPr>
          <p:cNvPr id="2" name="Rectangle 1"/>
          <p:cNvSpPr/>
          <p:nvPr/>
        </p:nvSpPr>
        <p:spPr>
          <a:xfrm>
            <a:off x="2952498" y="936010"/>
            <a:ext cx="9040050" cy="5909310"/>
          </a:xfrm>
          <a:prstGeom prst="rect">
            <a:avLst/>
          </a:prstGeom>
        </p:spPr>
        <p:txBody>
          <a:bodyPr wrap="square">
            <a:spAutoFit/>
          </a:bodyPr>
          <a:lstStyle/>
          <a:p>
            <a:pPr fontAlgn="base"/>
            <a:r>
              <a:rPr lang="en-US" b="0" i="0" dirty="0">
                <a:solidFill>
                  <a:schemeClr val="bg1"/>
                </a:solidFill>
                <a:effectLst/>
                <a:latin typeface="Georgia" panose="02040502050405020303" pitchFamily="18" charset="0"/>
              </a:rPr>
              <a:t> 38 Ye have heard that it hath been said, An eye for an eye, and a tooth for a tooth:</a:t>
            </a:r>
          </a:p>
          <a:p>
            <a:pPr fontAlgn="base"/>
            <a:r>
              <a:rPr lang="en-US" b="0" i="0" dirty="0">
                <a:solidFill>
                  <a:schemeClr val="bg1"/>
                </a:solidFill>
                <a:effectLst/>
                <a:latin typeface="Georgia" panose="02040502050405020303" pitchFamily="18" charset="0"/>
              </a:rPr>
              <a:t> 39 But I say unto you, That ye resist not evil: but whosoever shall smite thee on thy right cheek, turn to him the other also.</a:t>
            </a:r>
          </a:p>
          <a:p>
            <a:pPr fontAlgn="base"/>
            <a:r>
              <a:rPr lang="en-US" b="0" i="0" dirty="0">
                <a:solidFill>
                  <a:schemeClr val="bg1"/>
                </a:solidFill>
                <a:effectLst/>
                <a:latin typeface="Georgia" panose="02040502050405020303" pitchFamily="18" charset="0"/>
              </a:rPr>
              <a:t> 40 And if any man will sue thee at the law, and take away thy coat, let him have </a:t>
            </a:r>
            <a:r>
              <a:rPr lang="en-US" b="0" i="1" dirty="0">
                <a:solidFill>
                  <a:schemeClr val="bg1"/>
                </a:solidFill>
                <a:effectLst/>
                <a:latin typeface="Georgia" panose="02040502050405020303" pitchFamily="18" charset="0"/>
              </a:rPr>
              <a:t>thy</a:t>
            </a:r>
            <a:r>
              <a:rPr lang="en-US" b="0" i="0" dirty="0">
                <a:solidFill>
                  <a:schemeClr val="bg1"/>
                </a:solidFill>
                <a:effectLst/>
                <a:latin typeface="Georgia" panose="02040502050405020303" pitchFamily="18" charset="0"/>
              </a:rPr>
              <a:t> cloak also.</a:t>
            </a:r>
          </a:p>
          <a:p>
            <a:pPr fontAlgn="base"/>
            <a:r>
              <a:rPr lang="en-US" b="0" i="0" dirty="0">
                <a:solidFill>
                  <a:schemeClr val="bg1"/>
                </a:solidFill>
                <a:effectLst/>
                <a:latin typeface="Georgia" panose="02040502050405020303" pitchFamily="18" charset="0"/>
              </a:rPr>
              <a:t> 41 And whosoever shall compel thee to go a mile, go with him twain.</a:t>
            </a:r>
          </a:p>
          <a:p>
            <a:pPr fontAlgn="base"/>
            <a:endParaRPr lang="en-US" b="0" i="0" dirty="0">
              <a:solidFill>
                <a:schemeClr val="bg1"/>
              </a:solidFill>
              <a:effectLst/>
              <a:latin typeface="Georgia" panose="02040502050405020303" pitchFamily="18" charset="0"/>
            </a:endParaRPr>
          </a:p>
          <a:p>
            <a:pPr fontAlgn="base"/>
            <a:r>
              <a:rPr lang="en-US" b="0" i="0" dirty="0">
                <a:solidFill>
                  <a:schemeClr val="bg1"/>
                </a:solidFill>
                <a:effectLst/>
                <a:latin typeface="Georgia" panose="02040502050405020303" pitchFamily="18" charset="0"/>
              </a:rPr>
              <a:t> 42 Give to him that </a:t>
            </a:r>
            <a:r>
              <a:rPr lang="en-US" b="0" i="0" dirty="0" err="1">
                <a:solidFill>
                  <a:schemeClr val="bg1"/>
                </a:solidFill>
                <a:effectLst/>
                <a:latin typeface="Georgia" panose="02040502050405020303" pitchFamily="18" charset="0"/>
              </a:rPr>
              <a:t>asketh</a:t>
            </a:r>
            <a:r>
              <a:rPr lang="en-US" b="0" i="0" dirty="0">
                <a:solidFill>
                  <a:schemeClr val="bg1"/>
                </a:solidFill>
                <a:effectLst/>
                <a:latin typeface="Georgia" panose="02040502050405020303" pitchFamily="18" charset="0"/>
              </a:rPr>
              <a:t> thee, and from him that would borrow of thee turn not thou away.</a:t>
            </a:r>
          </a:p>
          <a:p>
            <a:pPr fontAlgn="base"/>
            <a:r>
              <a:rPr lang="en-US" b="0" i="0" dirty="0">
                <a:solidFill>
                  <a:schemeClr val="bg1"/>
                </a:solidFill>
                <a:effectLst/>
                <a:latin typeface="Georgia" panose="02040502050405020303" pitchFamily="18" charset="0"/>
              </a:rPr>
              <a:t> 43 Ye have heard that it hath been said, Thou shalt love thy </a:t>
            </a:r>
            <a:r>
              <a:rPr lang="en-US" b="0" i="0" dirty="0" err="1">
                <a:solidFill>
                  <a:schemeClr val="bg1"/>
                </a:solidFill>
                <a:effectLst/>
                <a:latin typeface="Georgia" panose="02040502050405020303" pitchFamily="18" charset="0"/>
              </a:rPr>
              <a:t>neighbour</a:t>
            </a:r>
            <a:r>
              <a:rPr lang="en-US" b="0" i="0" dirty="0">
                <a:solidFill>
                  <a:schemeClr val="bg1"/>
                </a:solidFill>
                <a:effectLst/>
                <a:latin typeface="Georgia" panose="02040502050405020303" pitchFamily="18" charset="0"/>
              </a:rPr>
              <a:t>, and hate thine enemy.</a:t>
            </a:r>
          </a:p>
          <a:p>
            <a:pPr fontAlgn="base"/>
            <a:r>
              <a:rPr lang="en-US" b="0" i="0" dirty="0">
                <a:solidFill>
                  <a:schemeClr val="bg1"/>
                </a:solidFill>
                <a:effectLst/>
                <a:latin typeface="Georgia" panose="02040502050405020303" pitchFamily="18" charset="0"/>
              </a:rPr>
              <a:t> 44 But I say unto you, Love your enemies, bless them that curse you, do good to them that hate you, and pray for them which despitefully use you, and persecute you;</a:t>
            </a:r>
          </a:p>
          <a:p>
            <a:pPr fontAlgn="base"/>
            <a:endParaRPr lang="en-US" b="0" i="0" dirty="0">
              <a:solidFill>
                <a:schemeClr val="bg1"/>
              </a:solidFill>
              <a:effectLst/>
              <a:latin typeface="Georgia" panose="02040502050405020303" pitchFamily="18" charset="0"/>
            </a:endParaRPr>
          </a:p>
          <a:p>
            <a:pPr fontAlgn="base"/>
            <a:r>
              <a:rPr lang="en-US" b="0" i="0" dirty="0">
                <a:solidFill>
                  <a:schemeClr val="bg1"/>
                </a:solidFill>
                <a:effectLst/>
                <a:latin typeface="Georgia" panose="02040502050405020303" pitchFamily="18" charset="0"/>
              </a:rPr>
              <a:t> 45 That ye may be the children of your Father which is in heaven: for he </a:t>
            </a:r>
            <a:r>
              <a:rPr lang="en-US" b="0" i="0" dirty="0" err="1">
                <a:solidFill>
                  <a:schemeClr val="bg1"/>
                </a:solidFill>
                <a:effectLst/>
                <a:latin typeface="Georgia" panose="02040502050405020303" pitchFamily="18" charset="0"/>
              </a:rPr>
              <a:t>maketh</a:t>
            </a:r>
            <a:r>
              <a:rPr lang="en-US" b="0" i="0" dirty="0">
                <a:solidFill>
                  <a:schemeClr val="bg1"/>
                </a:solidFill>
                <a:effectLst/>
                <a:latin typeface="Georgia" panose="02040502050405020303" pitchFamily="18" charset="0"/>
              </a:rPr>
              <a:t> his sun to rise on the evil and on the good, and </a:t>
            </a:r>
            <a:r>
              <a:rPr lang="en-US" b="0" i="0" dirty="0" err="1">
                <a:solidFill>
                  <a:schemeClr val="bg1"/>
                </a:solidFill>
                <a:effectLst/>
                <a:latin typeface="Georgia" panose="02040502050405020303" pitchFamily="18" charset="0"/>
              </a:rPr>
              <a:t>sendeth</a:t>
            </a:r>
            <a:r>
              <a:rPr lang="en-US" b="0" i="0" dirty="0">
                <a:solidFill>
                  <a:schemeClr val="bg1"/>
                </a:solidFill>
                <a:effectLst/>
                <a:latin typeface="Georgia" panose="02040502050405020303" pitchFamily="18" charset="0"/>
              </a:rPr>
              <a:t> rain on the just and on the unjust.</a:t>
            </a:r>
          </a:p>
          <a:p>
            <a:pPr fontAlgn="base"/>
            <a:r>
              <a:rPr lang="en-US" b="0" i="0" dirty="0">
                <a:solidFill>
                  <a:schemeClr val="bg1"/>
                </a:solidFill>
                <a:effectLst/>
                <a:latin typeface="Georgia" panose="02040502050405020303" pitchFamily="18" charset="0"/>
              </a:rPr>
              <a:t> 46 For if ye love them which love you, what reward have ye? do not even the publicans the same?</a:t>
            </a:r>
          </a:p>
          <a:p>
            <a:pPr fontAlgn="base"/>
            <a:r>
              <a:rPr lang="en-US" b="0" i="0" dirty="0">
                <a:solidFill>
                  <a:schemeClr val="bg1"/>
                </a:solidFill>
                <a:effectLst/>
                <a:latin typeface="Georgia" panose="02040502050405020303" pitchFamily="18" charset="0"/>
              </a:rPr>
              <a:t> 47 And if ye salute your brethren only, what do ye more </a:t>
            </a:r>
            <a:r>
              <a:rPr lang="en-US" b="0" i="1" dirty="0">
                <a:solidFill>
                  <a:schemeClr val="bg1"/>
                </a:solidFill>
                <a:effectLst/>
                <a:latin typeface="Georgia" panose="02040502050405020303" pitchFamily="18" charset="0"/>
              </a:rPr>
              <a:t>than others?</a:t>
            </a:r>
            <a:r>
              <a:rPr lang="en-US" b="0" i="0" dirty="0">
                <a:solidFill>
                  <a:schemeClr val="bg1"/>
                </a:solidFill>
                <a:effectLst/>
                <a:latin typeface="Georgia" panose="02040502050405020303" pitchFamily="18" charset="0"/>
              </a:rPr>
              <a:t> do not even the publicans so?</a:t>
            </a:r>
          </a:p>
          <a:p>
            <a:pPr fontAlgn="base"/>
            <a:r>
              <a:rPr lang="en-US" b="0" i="0" dirty="0">
                <a:solidFill>
                  <a:schemeClr val="bg1"/>
                </a:solidFill>
                <a:effectLst/>
                <a:latin typeface="Georgia" panose="02040502050405020303" pitchFamily="18" charset="0"/>
              </a:rPr>
              <a:t> 48 Be ye therefore perfect, even as your Father which is in heaven is perfect.</a:t>
            </a:r>
          </a:p>
        </p:txBody>
      </p:sp>
      <p:pic>
        <p:nvPicPr>
          <p:cNvPr id="11"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16788" y="1698679"/>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4" y="2264737"/>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3" y="2809022"/>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27674" y="3396849"/>
            <a:ext cx="379091" cy="4923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505903" y="3941135"/>
            <a:ext cx="379091" cy="49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6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par>
                                <p:cTn id="15" presetID="10" presetClass="exit" presetSubtype="0" fill="hold" nodeType="withEffect">
                                  <p:stCondLst>
                                    <p:cond delay="0"/>
                                  </p:stCondLst>
                                  <p:childTnLst>
                                    <p:animEffect transition="out" filter="fade">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par>
                                <p:cTn id="22" presetID="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10" presetClass="exit" presetSubtype="0" fill="hold" nodeType="withEffect">
                                  <p:stCondLst>
                                    <p:cond delay="0"/>
                                  </p:stCondLst>
                                  <p:childTnLst>
                                    <p:animEffect transition="out" filter="fade">
                                      <p:cBhvr>
                                        <p:cTn id="27" dur="500"/>
                                        <p:tgtEl>
                                          <p:spTgt spid="2">
                                            <p:txEl>
                                              <p:pRg st="1" end="1"/>
                                            </p:txEl>
                                          </p:spTgt>
                                        </p:tgtEl>
                                      </p:cBhvr>
                                    </p:animEffect>
                                    <p:set>
                                      <p:cBhvr>
                                        <p:cTn id="28" dur="1" fill="hold">
                                          <p:stCondLst>
                                            <p:cond delay="499"/>
                                          </p:stCondLst>
                                        </p:cTn>
                                        <p:tgtEl>
                                          <p:spTgt spid="2">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childTnLst>
                                </p:cTn>
                              </p:par>
                              <p:par>
                                <p:cTn id="36" presetID="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10" presetClass="exit" presetSubtype="0" fill="hold" nodeType="withEffect">
                                  <p:stCondLst>
                                    <p:cond delay="0"/>
                                  </p:stCondLst>
                                  <p:childTnLst>
                                    <p:animEffect transition="out" filter="fade">
                                      <p:cBhvr>
                                        <p:cTn id="41" dur="500"/>
                                        <p:tgtEl>
                                          <p:spTgt spid="2">
                                            <p:txEl>
                                              <p:pRg st="2" end="2"/>
                                            </p:txEl>
                                          </p:spTgt>
                                        </p:tgtEl>
                                      </p:cBhvr>
                                    </p:animEffect>
                                    <p:set>
                                      <p:cBhvr>
                                        <p:cTn id="42" dur="1" fill="hold">
                                          <p:stCondLst>
                                            <p:cond delay="499"/>
                                          </p:stCondLst>
                                        </p:cTn>
                                        <p:tgtEl>
                                          <p:spTgt spid="2">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xEl>
                                              <p:pRg st="5" end="5"/>
                                            </p:txEl>
                                          </p:spTgt>
                                        </p:tgtEl>
                                        <p:attrNameLst>
                                          <p:attrName>style.visibility</p:attrName>
                                        </p:attrNameLst>
                                      </p:cBhvr>
                                      <p:to>
                                        <p:strVal val="visible"/>
                                      </p:to>
                                    </p:set>
                                  </p:childTnLst>
                                </p:cTn>
                              </p:par>
                              <p:par>
                                <p:cTn id="50" presetID="2" presetClass="entr" presetSubtype="8"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childTnLst>
                                </p:cTn>
                              </p:par>
                              <p:par>
                                <p:cTn id="58" presetID="2" presetClass="entr" presetSubtype="8"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par>
                                <p:cTn id="62" presetID="10" presetClass="exit" presetSubtype="0" fill="hold" nodeType="withEffect">
                                  <p:stCondLst>
                                    <p:cond delay="0"/>
                                  </p:stCondLst>
                                  <p:childTnLst>
                                    <p:animEffect transition="out" filter="fade">
                                      <p:cBhvr>
                                        <p:cTn id="63" dur="500"/>
                                        <p:tgtEl>
                                          <p:spTgt spid="2">
                                            <p:txEl>
                                              <p:pRg st="3" end="3"/>
                                            </p:txEl>
                                          </p:spTgt>
                                        </p:tgtEl>
                                      </p:cBhvr>
                                    </p:animEffect>
                                    <p:set>
                                      <p:cBhvr>
                                        <p:cTn id="64" dur="1" fill="hold">
                                          <p:stCondLst>
                                            <p:cond delay="499"/>
                                          </p:stCondLst>
                                        </p:cTn>
                                        <p:tgtEl>
                                          <p:spTgt spid="2">
                                            <p:txEl>
                                              <p:pRg st="3" end="3"/>
                                            </p:txEl>
                                          </p:spTgt>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2">
                                            <p:txEl>
                                              <p:pRg st="5" end="5"/>
                                            </p:txEl>
                                          </p:spTgt>
                                        </p:tgtEl>
                                      </p:cBhvr>
                                    </p:animEffect>
                                    <p:set>
                                      <p:cBhvr>
                                        <p:cTn id="70" dur="1" fill="hold">
                                          <p:stCondLst>
                                            <p:cond delay="499"/>
                                          </p:stCondLst>
                                        </p:cTn>
                                        <p:tgtEl>
                                          <p:spTgt spid="2">
                                            <p:txEl>
                                              <p:pRg st="5" end="5"/>
                                            </p:txEl>
                                          </p:spTgt>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
                                            <p:txEl>
                                              <p:pRg st="7" end="7"/>
                                            </p:txEl>
                                          </p:spTgt>
                                        </p:tgtEl>
                                        <p:attrNameLst>
                                          <p:attrName>style.visibility</p:attrName>
                                        </p:attrNameLst>
                                      </p:cBhvr>
                                      <p:to>
                                        <p:strVal val="visible"/>
                                      </p:to>
                                    </p:set>
                                  </p:childTnLst>
                                </p:cTn>
                              </p:par>
                              <p:par>
                                <p:cTn id="78" presetID="2" presetClass="entr" presetSubtype="8" fill="hold"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0-#ppt_w/2"/>
                                          </p:val>
                                        </p:tav>
                                        <p:tav tm="100000">
                                          <p:val>
                                            <p:strVal val="#ppt_x"/>
                                          </p:val>
                                        </p:tav>
                                      </p:tavLst>
                                    </p:anim>
                                    <p:anim calcmode="lin" valueType="num">
                                      <p:cBhvr additive="base">
                                        <p:cTn id="81" dur="500" fill="hold"/>
                                        <p:tgtEl>
                                          <p:spTgt spid="15"/>
                                        </p:tgtEl>
                                        <p:attrNameLst>
                                          <p:attrName>ppt_y</p:attrName>
                                        </p:attrNameLst>
                                      </p:cBhvr>
                                      <p:tavLst>
                                        <p:tav tm="0">
                                          <p:val>
                                            <p:strVal val="#ppt_y"/>
                                          </p:val>
                                        </p:tav>
                                        <p:tav tm="100000">
                                          <p:val>
                                            <p:strVal val="#ppt_y"/>
                                          </p:val>
                                        </p:tav>
                                      </p:tavLst>
                                    </p:anim>
                                  </p:childTnLst>
                                </p:cTn>
                              </p:par>
                              <p:par>
                                <p:cTn id="82" presetID="10" presetClass="exit" presetSubtype="0" fill="hold" nodeType="withEffect">
                                  <p:stCondLst>
                                    <p:cond delay="0"/>
                                  </p:stCondLst>
                                  <p:childTnLst>
                                    <p:animEffect transition="out" filter="fade">
                                      <p:cBhvr>
                                        <p:cTn id="83" dur="500"/>
                                        <p:tgtEl>
                                          <p:spTgt spid="2">
                                            <p:txEl>
                                              <p:pRg st="6" end="6"/>
                                            </p:txEl>
                                          </p:spTgt>
                                        </p:tgtEl>
                                      </p:cBhvr>
                                    </p:animEffect>
                                    <p:set>
                                      <p:cBhvr>
                                        <p:cTn id="84" dur="1" fill="hold">
                                          <p:stCondLst>
                                            <p:cond delay="499"/>
                                          </p:stCondLst>
                                        </p:cTn>
                                        <p:tgtEl>
                                          <p:spTgt spid="2">
                                            <p:txEl>
                                              <p:pRg st="6" end="6"/>
                                            </p:txEl>
                                          </p:spTgt>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
                                            <p:txEl>
                                              <p:pRg st="9" end="9"/>
                                            </p:txEl>
                                          </p:spTgt>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
                                            <p:txEl>
                                              <p:pRg st="10" end="10"/>
                                            </p:txEl>
                                          </p:spTgt>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
                                            <p:txEl>
                                              <p:pRg st="11" end="11"/>
                                            </p:txEl>
                                          </p:spTgt>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2">
                                            <p:txEl>
                                              <p:pRg st="12" end="12"/>
                                            </p:txEl>
                                          </p:spTgt>
                                        </p:tgtEl>
                                        <p:attrNameLst>
                                          <p:attrName>style.visibility</p:attrName>
                                        </p:attrNameLst>
                                      </p:cBhvr>
                                      <p:to>
                                        <p:strVal val="visible"/>
                                      </p:to>
                                    </p:set>
                                  </p:childTnLst>
                                </p:cTn>
                              </p:par>
                              <p:par>
                                <p:cTn id="98" presetID="2" presetClass="entr" presetSubtype="8"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500" fill="hold"/>
                                        <p:tgtEl>
                                          <p:spTgt spid="34"/>
                                        </p:tgtEl>
                                        <p:attrNameLst>
                                          <p:attrName>ppt_x</p:attrName>
                                        </p:attrNameLst>
                                      </p:cBhvr>
                                      <p:tavLst>
                                        <p:tav tm="0">
                                          <p:val>
                                            <p:strVal val="0-#ppt_w/2"/>
                                          </p:val>
                                        </p:tav>
                                        <p:tav tm="100000">
                                          <p:val>
                                            <p:strVal val="#ppt_x"/>
                                          </p:val>
                                        </p:tav>
                                      </p:tavLst>
                                    </p:anim>
                                    <p:anim calcmode="lin" valueType="num">
                                      <p:cBhvr additive="base">
                                        <p:cTn id="101" dur="500" fill="hold"/>
                                        <p:tgtEl>
                                          <p:spTgt spid="34"/>
                                        </p:tgtEl>
                                        <p:attrNameLst>
                                          <p:attrName>ppt_y</p:attrName>
                                        </p:attrNameLst>
                                      </p:cBhvr>
                                      <p:tavLst>
                                        <p:tav tm="0">
                                          <p:val>
                                            <p:strVal val="#ppt_y"/>
                                          </p:val>
                                        </p:tav>
                                        <p:tav tm="100000">
                                          <p:val>
                                            <p:strVal val="#ppt_y"/>
                                          </p:val>
                                        </p:tav>
                                      </p:tavLst>
                                    </p:anim>
                                  </p:childTnLst>
                                </p:cTn>
                              </p:par>
                              <p:par>
                                <p:cTn id="102" presetID="10" presetClass="exit" presetSubtype="0" fill="hold" nodeType="withEffect">
                                  <p:stCondLst>
                                    <p:cond delay="0"/>
                                  </p:stCondLst>
                                  <p:childTnLst>
                                    <p:animEffect transition="out" filter="fade">
                                      <p:cBhvr>
                                        <p:cTn id="103" dur="500"/>
                                        <p:tgtEl>
                                          <p:spTgt spid="2">
                                            <p:txEl>
                                              <p:pRg st="7" end="7"/>
                                            </p:txEl>
                                          </p:spTgt>
                                        </p:tgtEl>
                                      </p:cBhvr>
                                    </p:animEffect>
                                    <p:set>
                                      <p:cBhvr>
                                        <p:cTn id="104" dur="1" fill="hold">
                                          <p:stCondLst>
                                            <p:cond delay="499"/>
                                          </p:stCondLst>
                                        </p:cTn>
                                        <p:tgtEl>
                                          <p:spTgt spid="2">
                                            <p:txEl>
                                              <p:pRg st="7" end="7"/>
                                            </p:txEl>
                                          </p:spTgt>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B.H. Roberts</a:t>
            </a:r>
          </a:p>
        </p:txBody>
      </p:sp>
      <p:sp>
        <p:nvSpPr>
          <p:cNvPr id="3" name="Rectangle 2"/>
          <p:cNvSpPr/>
          <p:nvPr/>
        </p:nvSpPr>
        <p:spPr>
          <a:xfrm>
            <a:off x="230527" y="373439"/>
            <a:ext cx="5717520" cy="3139321"/>
          </a:xfrm>
          <a:prstGeom prst="rect">
            <a:avLst/>
          </a:prstGeom>
        </p:spPr>
        <p:txBody>
          <a:bodyPr wrap="square">
            <a:spAutoFit/>
          </a:bodyPr>
          <a:lstStyle/>
          <a:p>
            <a:r>
              <a:rPr lang="en-US" b="0" i="0" dirty="0">
                <a:solidFill>
                  <a:schemeClr val="bg1"/>
                </a:solidFill>
                <a:effectLst/>
                <a:latin typeface="Abadi" panose="020B0604020104020204" pitchFamily="34" charset="0"/>
              </a:rPr>
              <a:t>“The mob caught Bishop Edward Partridge and Charles Allen, and dragged them through the maddened crowd, which insulted and abused them along the road to the public square.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Here two alternatives were presented them; either they must renounce their faith in the </a:t>
            </a:r>
            <a:r>
              <a:rPr lang="en-US" b="0" i="1" u="none" strike="noStrike" dirty="0">
                <a:solidFill>
                  <a:schemeClr val="bg1"/>
                </a:solidFill>
                <a:effectLst/>
                <a:latin typeface="Abadi" panose="020B0604020104020204" pitchFamily="34" charset="0"/>
              </a:rPr>
              <a:t>Book of Mormon</a:t>
            </a:r>
            <a:r>
              <a:rPr lang="en-US" b="0" i="0" dirty="0">
                <a:solidFill>
                  <a:schemeClr val="bg1"/>
                </a:solidFill>
                <a:effectLst/>
                <a:latin typeface="Abadi" panose="020B0604020104020204" pitchFamily="34" charset="0"/>
              </a:rPr>
              <a:t> or leave the county.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a:t>
            </a:r>
            <a:r>
              <a:rPr lang="en-US" b="0" i="1" dirty="0">
                <a:solidFill>
                  <a:schemeClr val="bg1"/>
                </a:solidFill>
                <a:effectLst/>
                <a:latin typeface="Abadi" panose="020B0604020104020204" pitchFamily="34" charset="0"/>
              </a:rPr>
              <a:t>Book of Mormon</a:t>
            </a:r>
            <a:r>
              <a:rPr lang="en-US" b="0" i="0" dirty="0">
                <a:solidFill>
                  <a:schemeClr val="bg1"/>
                </a:solidFill>
                <a:effectLst/>
                <a:latin typeface="Abadi" panose="020B0604020104020204" pitchFamily="34" charset="0"/>
              </a:rPr>
              <a:t> they would not deny, nor consent to leave the county. </a:t>
            </a:r>
            <a:endParaRPr lang="en-US" dirty="0">
              <a:solidFill>
                <a:schemeClr val="bg1"/>
              </a:solidFill>
            </a:endParaRPr>
          </a:p>
        </p:txBody>
      </p:sp>
      <p:sp>
        <p:nvSpPr>
          <p:cNvPr id="5" name="Rectangle 4"/>
          <p:cNvSpPr/>
          <p:nvPr/>
        </p:nvSpPr>
        <p:spPr>
          <a:xfrm>
            <a:off x="6096000" y="3668223"/>
            <a:ext cx="6096000" cy="2862322"/>
          </a:xfrm>
          <a:prstGeom prst="rect">
            <a:avLst/>
          </a:prstGeom>
        </p:spPr>
        <p:txBody>
          <a:bodyPr>
            <a:spAutoFit/>
          </a:bodyPr>
          <a:lstStyle/>
          <a:p>
            <a:r>
              <a:rPr lang="en-US" b="0" i="0" dirty="0">
                <a:solidFill>
                  <a:schemeClr val="bg1"/>
                </a:solidFill>
                <a:effectLst/>
                <a:latin typeface="Abadi" panose="020B0604020104020204" pitchFamily="34" charset="0"/>
              </a:rPr>
              <a:t>Bishop Partridge, being permitted to speak, said that the saints had to suffer persecution in all ages of the world, and that he was willing to suffer for the sake of Christ, as the saints in former ages had done; that he had done nothing which ought to offend anyone, and that if they abused him, they would injure an innocent man.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Here his voice was drowned by the tumult of the crowd, many of whom were shouting: ‘Call upon your God to deliver you … !’</a:t>
            </a:r>
            <a:endParaRPr lang="en-US" dirty="0">
              <a:solidFill>
                <a:schemeClr val="bg1"/>
              </a:solidFill>
            </a:endParaRPr>
          </a:p>
        </p:txBody>
      </p:sp>
      <p:pic>
        <p:nvPicPr>
          <p:cNvPr id="6" name="Picture 5">
            <a:extLst>
              <a:ext uri="{FF2B5EF4-FFF2-40B4-BE49-F238E27FC236}">
                <a16:creationId xmlns:a16="http://schemas.microsoft.com/office/drawing/2014/main" id="{5498ADDD-E73F-40BC-8172-2549507E5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967" y="3556000"/>
            <a:ext cx="2108200" cy="3175000"/>
          </a:xfrm>
          <a:prstGeom prst="rect">
            <a:avLst/>
          </a:prstGeom>
        </p:spPr>
      </p:pic>
      <p:pic>
        <p:nvPicPr>
          <p:cNvPr id="9" name="Picture 8">
            <a:extLst>
              <a:ext uri="{FF2B5EF4-FFF2-40B4-BE49-F238E27FC236}">
                <a16:creationId xmlns:a16="http://schemas.microsoft.com/office/drawing/2014/main" id="{1472B176-21F0-4A7F-98A9-54A6358A6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4748" y="457200"/>
            <a:ext cx="2152650" cy="2971800"/>
          </a:xfrm>
          <a:prstGeom prst="rect">
            <a:avLst/>
          </a:prstGeom>
        </p:spPr>
      </p:pic>
      <p:pic>
        <p:nvPicPr>
          <p:cNvPr id="3074" name="Picture 2" descr="B. H. Roberts">
            <a:extLst>
              <a:ext uri="{FF2B5EF4-FFF2-40B4-BE49-F238E27FC236}">
                <a16:creationId xmlns:a16="http://schemas.microsoft.com/office/drawing/2014/main" id="{0BED4DE2-E833-4B28-AF1C-6A32255FC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49" y="5095024"/>
            <a:ext cx="952500"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221837"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a:t>
            </a:r>
          </a:p>
        </p:txBody>
      </p:sp>
      <p:sp>
        <p:nvSpPr>
          <p:cNvPr id="5" name="Rectangle 4"/>
          <p:cNvSpPr/>
          <p:nvPr/>
        </p:nvSpPr>
        <p:spPr>
          <a:xfrm>
            <a:off x="250310" y="464383"/>
            <a:ext cx="3584244" cy="4985980"/>
          </a:xfrm>
          <a:prstGeom prst="rect">
            <a:avLst/>
          </a:prstGeom>
        </p:spPr>
        <p:txBody>
          <a:bodyPr wrap="square">
            <a:spAutoFit/>
          </a:bodyPr>
          <a:lstStyle/>
          <a:p>
            <a:r>
              <a:rPr lang="en-US" b="0" i="0" dirty="0">
                <a:solidFill>
                  <a:schemeClr val="bg1"/>
                </a:solidFill>
                <a:effectLst/>
                <a:latin typeface="Abadi" panose="020B0604020104020204" pitchFamily="34" charset="0"/>
              </a:rPr>
              <a:t>The two brethren, Partridge and Allen, were stripped of their clothing, and bedaubed with tar, mixed with lime, or pearl-ash, or some other flesh-eating acid, and a quantity of feathers scattered over them.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They bore this cruel indignity and abuse with so much resignation and meekness that the crowd grew still, and appeared astonished at what they witnessed.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brethren were permitted to retire in silence.” </a:t>
            </a:r>
          </a:p>
          <a:p>
            <a:r>
              <a:rPr lang="en-US" sz="1200" b="0" i="0" dirty="0">
                <a:solidFill>
                  <a:schemeClr val="bg1"/>
                </a:solidFill>
                <a:effectLst/>
                <a:latin typeface="Abadi" panose="020B0604020104020204" pitchFamily="34" charset="0"/>
              </a:rPr>
              <a:t>B. H. Roberts</a:t>
            </a:r>
            <a:endParaRPr lang="en-US" sz="1200" dirty="0">
              <a:solidFill>
                <a:schemeClr val="bg1"/>
              </a:solidFill>
            </a:endParaRPr>
          </a:p>
        </p:txBody>
      </p:sp>
      <p:grpSp>
        <p:nvGrpSpPr>
          <p:cNvPr id="12" name="Group 11"/>
          <p:cNvGrpSpPr/>
          <p:nvPr/>
        </p:nvGrpSpPr>
        <p:grpSpPr>
          <a:xfrm>
            <a:off x="5248247" y="4092785"/>
            <a:ext cx="6561679" cy="2394245"/>
            <a:chOff x="5248247" y="4092785"/>
            <a:chExt cx="6561679" cy="2394245"/>
          </a:xfrm>
        </p:grpSpPr>
        <p:sp>
          <p:nvSpPr>
            <p:cNvPr id="2" name="Rectangle 1"/>
            <p:cNvSpPr/>
            <p:nvPr/>
          </p:nvSpPr>
          <p:spPr>
            <a:xfrm>
              <a:off x="5248247" y="5009702"/>
              <a:ext cx="6561679" cy="1477328"/>
            </a:xfrm>
            <a:prstGeom prst="rect">
              <a:avLst/>
            </a:prstGeom>
          </p:spPr>
          <p:txBody>
            <a:bodyPr wrap="square">
              <a:spAutoFit/>
            </a:bodyPr>
            <a:lstStyle/>
            <a:p>
              <a:r>
                <a:rPr lang="en-US" b="0" i="0" dirty="0">
                  <a:solidFill>
                    <a:schemeClr val="bg1"/>
                  </a:solidFill>
                  <a:effectLst/>
                  <a:latin typeface="Abadi" panose="020B0604020104020204" pitchFamily="34" charset="0"/>
                </a:rPr>
                <a:t>If the enemy continued to harm them after this warning, the Saints were justified in “reward[</a:t>
              </a:r>
              <a:r>
                <a:rPr lang="en-US" b="0" i="0" dirty="0" err="1">
                  <a:solidFill>
                    <a:schemeClr val="bg1"/>
                  </a:solidFill>
                  <a:effectLst/>
                  <a:latin typeface="Abadi" panose="020B0604020104020204" pitchFamily="34" charset="0"/>
                </a:rPr>
                <a:t>ing</a:t>
              </a:r>
              <a:r>
                <a:rPr lang="en-US" b="0" i="0" dirty="0">
                  <a:solidFill>
                    <a:schemeClr val="bg1"/>
                  </a:solidFill>
                  <a:effectLst/>
                  <a:latin typeface="Abadi" panose="020B0604020104020204" pitchFamily="34" charset="0"/>
                </a:rPr>
                <a:t>] him according to his works.” However, the Saints were also told that if they spared their enemies even though they were justified in retaliating, they would be rewarded for their righteousness.</a:t>
              </a:r>
              <a:endParaRPr lang="en-US" dirty="0">
                <a:solidFill>
                  <a:schemeClr val="bg1"/>
                </a:solidFill>
              </a:endParaRPr>
            </a:p>
          </p:txBody>
        </p:sp>
        <p:grpSp>
          <p:nvGrpSpPr>
            <p:cNvPr id="6" name="Group 5"/>
            <p:cNvGrpSpPr/>
            <p:nvPr/>
          </p:nvGrpSpPr>
          <p:grpSpPr>
            <a:xfrm>
              <a:off x="6578851" y="4092785"/>
              <a:ext cx="4078958" cy="707886"/>
              <a:chOff x="6521804" y="3818807"/>
              <a:chExt cx="4078958" cy="707886"/>
            </a:xfrm>
          </p:grpSpPr>
          <p:sp>
            <p:nvSpPr>
              <p:cNvPr id="9" name="TextBox 507"/>
              <p:cNvSpPr txBox="1"/>
              <p:nvPr/>
            </p:nvSpPr>
            <p:spPr>
              <a:xfrm>
                <a:off x="7344734" y="3818807"/>
                <a:ext cx="32560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rgbClr val="FFFF00"/>
                    </a:solidFill>
                  </a:rPr>
                  <a:t>“Bear it”</a:t>
                </a:r>
              </a:p>
            </p:txBody>
          </p:sp>
          <p:pic>
            <p:nvPicPr>
              <p:cNvPr id="10"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614725" y="3767155"/>
                <a:ext cx="622169" cy="80801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4" name="Group 13"/>
          <p:cNvGrpSpPr/>
          <p:nvPr/>
        </p:nvGrpSpPr>
        <p:grpSpPr>
          <a:xfrm>
            <a:off x="5888993" y="806169"/>
            <a:ext cx="6096000" cy="2339919"/>
            <a:chOff x="5888993" y="806169"/>
            <a:chExt cx="6096000" cy="2339919"/>
          </a:xfrm>
        </p:grpSpPr>
        <p:grpSp>
          <p:nvGrpSpPr>
            <p:cNvPr id="13" name="Group 12"/>
            <p:cNvGrpSpPr/>
            <p:nvPr/>
          </p:nvGrpSpPr>
          <p:grpSpPr>
            <a:xfrm>
              <a:off x="6982856" y="806169"/>
              <a:ext cx="4064040" cy="707886"/>
              <a:chOff x="6798928" y="794099"/>
              <a:chExt cx="4064040" cy="707886"/>
            </a:xfrm>
          </p:grpSpPr>
          <p:sp>
            <p:nvSpPr>
              <p:cNvPr id="8" name="TextBox 507"/>
              <p:cNvSpPr txBox="1"/>
              <p:nvPr/>
            </p:nvSpPr>
            <p:spPr>
              <a:xfrm>
                <a:off x="7606940" y="794099"/>
                <a:ext cx="325602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rgbClr val="FFFF00"/>
                    </a:solidFill>
                  </a:rPr>
                  <a:t>“Revile it not”</a:t>
                </a:r>
              </a:p>
            </p:txBody>
          </p:sp>
          <p:pic>
            <p:nvPicPr>
              <p:cNvPr id="33"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91849" y="740873"/>
                <a:ext cx="622169" cy="80801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5888993" y="1668760"/>
              <a:ext cx="6096000" cy="1477328"/>
            </a:xfrm>
            <a:prstGeom prst="rect">
              <a:avLst/>
            </a:prstGeom>
          </p:spPr>
          <p:txBody>
            <a:bodyPr>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he Lord counseled the Saints that if an enemy had harmed them three times without incurring the vengeance of God, they should warn the enemy in the name of the Lord not to harm them again.</a:t>
              </a:r>
            </a:p>
            <a:p>
              <a:endParaRPr lang="en-US" dirty="0">
                <a:solidFill>
                  <a:schemeClr val="bg1"/>
                </a:solidFill>
                <a:latin typeface="Abadi" panose="020B0604020104020204" pitchFamily="34" charset="0"/>
              </a:endParaRPr>
            </a:p>
          </p:txBody>
        </p:sp>
      </p:grpSp>
      <p:pic>
        <p:nvPicPr>
          <p:cNvPr id="15" name="Picture 14">
            <a:extLst>
              <a:ext uri="{FF2B5EF4-FFF2-40B4-BE49-F238E27FC236}">
                <a16:creationId xmlns:a16="http://schemas.microsoft.com/office/drawing/2014/main" id="{D4F5F116-780F-4165-BE85-F38AF9A6E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226" y="406087"/>
            <a:ext cx="1638300" cy="1881188"/>
          </a:xfrm>
          <a:prstGeom prst="rect">
            <a:avLst/>
          </a:prstGeom>
        </p:spPr>
      </p:pic>
      <p:grpSp>
        <p:nvGrpSpPr>
          <p:cNvPr id="20" name="Group 19">
            <a:extLst>
              <a:ext uri="{FF2B5EF4-FFF2-40B4-BE49-F238E27FC236}">
                <a16:creationId xmlns:a16="http://schemas.microsoft.com/office/drawing/2014/main" id="{D6306192-5703-4C3A-BC04-C86C78F9895E}"/>
              </a:ext>
            </a:extLst>
          </p:cNvPr>
          <p:cNvGrpSpPr/>
          <p:nvPr/>
        </p:nvGrpSpPr>
        <p:grpSpPr>
          <a:xfrm>
            <a:off x="3510900" y="1199595"/>
            <a:ext cx="2514951" cy="1962424"/>
            <a:chOff x="1962837" y="4507044"/>
            <a:chExt cx="2514951" cy="1962424"/>
          </a:xfrm>
        </p:grpSpPr>
        <p:pic>
          <p:nvPicPr>
            <p:cNvPr id="19" name="Picture 18">
              <a:extLst>
                <a:ext uri="{FF2B5EF4-FFF2-40B4-BE49-F238E27FC236}">
                  <a16:creationId xmlns:a16="http://schemas.microsoft.com/office/drawing/2014/main" id="{AA5D18B1-7043-4792-A401-EC6A8DE86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2837" y="4507044"/>
              <a:ext cx="2514951" cy="1962424"/>
            </a:xfrm>
            <a:prstGeom prst="rect">
              <a:avLst/>
            </a:prstGeom>
          </p:spPr>
        </p:pic>
        <p:pic>
          <p:nvPicPr>
            <p:cNvPr id="17" name="Picture 16">
              <a:extLst>
                <a:ext uri="{FF2B5EF4-FFF2-40B4-BE49-F238E27FC236}">
                  <a16:creationId xmlns:a16="http://schemas.microsoft.com/office/drawing/2014/main" id="{D5BED0BD-F72E-4B21-88BA-C4B73C8ED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58233">
              <a:off x="2533794" y="4715657"/>
              <a:ext cx="1742394" cy="1742394"/>
            </a:xfrm>
            <a:prstGeom prst="rect">
              <a:avLst/>
            </a:prstGeom>
          </p:spPr>
        </p:pic>
      </p:grpSp>
    </p:spTree>
    <p:extLst>
      <p:ext uri="{BB962C8B-B14F-4D97-AF65-F5344CB8AC3E}">
        <p14:creationId xmlns:p14="http://schemas.microsoft.com/office/powerpoint/2010/main" val="279955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507"/>
          <p:cNvSpPr txBox="1"/>
          <p:nvPr/>
        </p:nvSpPr>
        <p:spPr>
          <a:xfrm>
            <a:off x="0" y="6488668"/>
            <a:ext cx="35308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98:23-32 </a:t>
            </a:r>
            <a:r>
              <a:rPr lang="en-US" sz="1200" dirty="0">
                <a:solidFill>
                  <a:schemeClr val="bg1"/>
                </a:solidFill>
              </a:rPr>
              <a:t>Smith and Sjodahl</a:t>
            </a:r>
          </a:p>
        </p:txBody>
      </p:sp>
      <p:sp>
        <p:nvSpPr>
          <p:cNvPr id="2" name="Rectangle 1"/>
          <p:cNvSpPr/>
          <p:nvPr/>
        </p:nvSpPr>
        <p:spPr>
          <a:xfrm>
            <a:off x="327285" y="1015663"/>
            <a:ext cx="4681577" cy="2308324"/>
          </a:xfrm>
          <a:prstGeom prst="rect">
            <a:avLst/>
          </a:prstGeom>
        </p:spPr>
        <p:txBody>
          <a:bodyPr wrap="square">
            <a:spAutoFit/>
          </a:bodyPr>
          <a:lstStyle/>
          <a:p>
            <a:r>
              <a:rPr lang="en-US" b="0" i="0" dirty="0">
                <a:solidFill>
                  <a:schemeClr val="bg1"/>
                </a:solidFill>
                <a:effectLst/>
                <a:latin typeface="Abadi" panose="020B0604020104020204" pitchFamily="34" charset="0"/>
              </a:rPr>
              <a:t>“As the world is constituted at present, it is impossible to live in it without being wronged some time. What to do, when wronged, is one of the great problems of a </a:t>
            </a:r>
            <a:r>
              <a:rPr lang="en-US" b="0" i="0" u="none" strike="noStrike" dirty="0">
                <a:solidFill>
                  <a:schemeClr val="bg1"/>
                </a:solidFill>
                <a:effectLst/>
                <a:latin typeface="Abadi" panose="020B0604020104020204" pitchFamily="34" charset="0"/>
              </a:rPr>
              <a:t>Christian</a:t>
            </a:r>
            <a:r>
              <a:rPr lang="en-US" b="0" i="0" dirty="0">
                <a:solidFill>
                  <a:schemeClr val="bg1"/>
                </a:solidFill>
                <a:effectLst/>
                <a:latin typeface="Abadi" panose="020B0604020104020204" pitchFamily="34" charset="0"/>
              </a:rPr>
              <a:t> life.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world says, ‘Get even!’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Master said, ‘Forgive!’…</a:t>
            </a:r>
            <a:endParaRPr lang="en-US" dirty="0">
              <a:solidFill>
                <a:schemeClr val="bg1"/>
              </a:solidFill>
            </a:endParaRPr>
          </a:p>
        </p:txBody>
      </p:sp>
      <p:sp>
        <p:nvSpPr>
          <p:cNvPr id="6" name="Rectangle 5"/>
          <p:cNvSpPr/>
          <p:nvPr/>
        </p:nvSpPr>
        <p:spPr>
          <a:xfrm>
            <a:off x="5439178" y="3485935"/>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Christ bids us remember that our worst enemy is, after all, one of God’s children </a:t>
            </a:r>
            <a:r>
              <a:rPr lang="en-US" b="1" i="0" dirty="0">
                <a:solidFill>
                  <a:schemeClr val="bg1"/>
                </a:solidFill>
                <a:effectLst/>
                <a:latin typeface="Abadi" panose="020B0604020104020204" pitchFamily="34" charset="0"/>
              </a:rPr>
              <a:t>whom Christ </a:t>
            </a:r>
            <a:r>
              <a:rPr lang="en-US" b="0" i="0" dirty="0">
                <a:solidFill>
                  <a:schemeClr val="bg1"/>
                </a:solidFill>
                <a:effectLst/>
                <a:latin typeface="Abadi" panose="020B0604020104020204" pitchFamily="34" charset="0"/>
              </a:rPr>
              <a:t>came to save, and that we ought to treat him as we would an erring brother.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Very often Christian love in return for a wrong proves the salvation of the wrongdoer.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It always has a wonderful effect upon those who practice it. It makes them strong, beautiful and God-like, whereas hatred and revenge stamp, upon the heart in which they dwell, the image of the devil. …</a:t>
            </a:r>
            <a:endParaRPr lang="en-US" dirty="0">
              <a:solidFill>
                <a:schemeClr val="bg1"/>
              </a:solidFill>
            </a:endParaRPr>
          </a:p>
        </p:txBody>
      </p:sp>
      <p:sp>
        <p:nvSpPr>
          <p:cNvPr id="11" name="TextBox 10"/>
          <p:cNvSpPr txBox="1"/>
          <p:nvPr/>
        </p:nvSpPr>
        <p:spPr>
          <a:xfrm>
            <a:off x="0" y="0"/>
            <a:ext cx="11950577" cy="923330"/>
          </a:xfrm>
          <a:prstGeom prst="rect">
            <a:avLst/>
          </a:prstGeom>
          <a:noFill/>
        </p:spPr>
        <p:txBody>
          <a:bodyPr wrap="square" rtlCol="0">
            <a:spAutoFit/>
          </a:bodyPr>
          <a:lstStyle/>
          <a:p>
            <a:pPr algn="ctr"/>
            <a:r>
              <a:rPr lang="en-US" sz="5400" dirty="0">
                <a:solidFill>
                  <a:schemeClr val="bg1"/>
                </a:solidFill>
                <a:latin typeface="Book Antiqua" panose="02040602050305030304" pitchFamily="18" charset="0"/>
              </a:rPr>
              <a:t>Love Returned For A Wrong</a:t>
            </a:r>
          </a:p>
        </p:txBody>
      </p:sp>
      <p:pic>
        <p:nvPicPr>
          <p:cNvPr id="5" name="Picture 4">
            <a:extLst>
              <a:ext uri="{FF2B5EF4-FFF2-40B4-BE49-F238E27FC236}">
                <a16:creationId xmlns:a16="http://schemas.microsoft.com/office/drawing/2014/main" id="{71719C8E-5B24-44A2-BFB5-DAF341309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60" y="883009"/>
            <a:ext cx="2792210" cy="3664014"/>
          </a:xfrm>
          <a:prstGeom prst="rect">
            <a:avLst/>
          </a:prstGeom>
        </p:spPr>
      </p:pic>
      <p:pic>
        <p:nvPicPr>
          <p:cNvPr id="9" name="Picture 8">
            <a:extLst>
              <a:ext uri="{FF2B5EF4-FFF2-40B4-BE49-F238E27FC236}">
                <a16:creationId xmlns:a16="http://schemas.microsoft.com/office/drawing/2014/main" id="{FAE215D4-6B15-4AAC-9CD7-77E51B8EC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295" y="977521"/>
            <a:ext cx="1533739" cy="2372056"/>
          </a:xfrm>
          <a:prstGeom prst="rect">
            <a:avLst/>
          </a:prstGeom>
        </p:spPr>
      </p:pic>
      <p:pic>
        <p:nvPicPr>
          <p:cNvPr id="14" name="Picture 13">
            <a:extLst>
              <a:ext uri="{FF2B5EF4-FFF2-40B4-BE49-F238E27FC236}">
                <a16:creationId xmlns:a16="http://schemas.microsoft.com/office/drawing/2014/main" id="{2D2AD797-FD5E-4526-A2AA-CB666171338B}"/>
              </a:ext>
            </a:extLst>
          </p:cNvPr>
          <p:cNvPicPr>
            <a:picLocks noChangeAspect="1"/>
          </p:cNvPicPr>
          <p:nvPr/>
        </p:nvPicPr>
        <p:blipFill rotWithShape="1">
          <a:blip r:embed="rId4">
            <a:extLst>
              <a:ext uri="{28A0092B-C50C-407E-A947-70E740481C1C}">
                <a14:useLocalDpi xmlns:a14="http://schemas.microsoft.com/office/drawing/2010/main" val="0"/>
              </a:ext>
            </a:extLst>
          </a:blip>
          <a:srcRect l="4695" t="7553" r="4066" b="5928"/>
          <a:stretch/>
        </p:blipFill>
        <p:spPr>
          <a:xfrm>
            <a:off x="925524" y="3739715"/>
            <a:ext cx="3588131" cy="2585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90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Israel—War Cradled Nation</a:t>
            </a:r>
          </a:p>
        </p:txBody>
      </p:sp>
      <p:sp>
        <p:nvSpPr>
          <p:cNvPr id="5" name="TextBox 507"/>
          <p:cNvSpPr txBox="1"/>
          <p:nvPr/>
        </p:nvSpPr>
        <p:spPr>
          <a:xfrm>
            <a:off x="-1" y="6488668"/>
            <a:ext cx="40568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 </a:t>
            </a:r>
            <a:r>
              <a:rPr lang="en-US" sz="1100" dirty="0">
                <a:solidFill>
                  <a:schemeClr val="bg1"/>
                </a:solidFill>
              </a:rPr>
              <a:t>Smith and Sjodahl</a:t>
            </a:r>
          </a:p>
        </p:txBody>
      </p:sp>
      <p:sp>
        <p:nvSpPr>
          <p:cNvPr id="2" name="Rectangle 1"/>
          <p:cNvSpPr/>
          <p:nvPr/>
        </p:nvSpPr>
        <p:spPr>
          <a:xfrm>
            <a:off x="3048000" y="1015663"/>
            <a:ext cx="5144548" cy="1754326"/>
          </a:xfrm>
          <a:prstGeom prst="rect">
            <a:avLst/>
          </a:prstGeom>
        </p:spPr>
        <p:txBody>
          <a:bodyPr wrap="square">
            <a:spAutoFit/>
          </a:bodyPr>
          <a:lstStyle/>
          <a:p>
            <a:r>
              <a:rPr lang="en-US" dirty="0">
                <a:solidFill>
                  <a:srgbClr val="FFFF00"/>
                </a:solidFill>
                <a:latin typeface="Abadi" panose="020B0604020104020204" pitchFamily="34" charset="0"/>
              </a:rPr>
              <a:t>T</a:t>
            </a:r>
            <a:r>
              <a:rPr lang="en-US" b="0" i="0" dirty="0">
                <a:solidFill>
                  <a:srgbClr val="FFFF00"/>
                </a:solidFill>
                <a:effectLst/>
                <a:latin typeface="Abadi" panose="020B0604020104020204" pitchFamily="34" charset="0"/>
              </a:rPr>
              <a:t>he Lord gave this law specifically to people who lived in a different time and in a different culture. </a:t>
            </a:r>
          </a:p>
          <a:p>
            <a:endParaRPr lang="en-US" dirty="0">
              <a:solidFill>
                <a:srgbClr val="FFFF00"/>
              </a:solidFill>
              <a:latin typeface="Abadi" panose="020B0604020104020204" pitchFamily="34" charset="0"/>
            </a:endParaRPr>
          </a:p>
          <a:p>
            <a:r>
              <a:rPr lang="en-US" b="0" i="0" dirty="0">
                <a:solidFill>
                  <a:srgbClr val="FFFF00"/>
                </a:solidFill>
                <a:effectLst/>
                <a:latin typeface="Abadi" panose="020B0604020104020204" pitchFamily="34" charset="0"/>
              </a:rPr>
              <a:t>Although the principle of the law is true, today we are also subject to the laws of the nations in which we live</a:t>
            </a:r>
            <a:endParaRPr lang="en-US" dirty="0">
              <a:solidFill>
                <a:srgbClr val="FFFF00"/>
              </a:solidFill>
            </a:endParaRPr>
          </a:p>
        </p:txBody>
      </p:sp>
      <p:sp>
        <p:nvSpPr>
          <p:cNvPr id="8" name="TextBox 507"/>
          <p:cNvSpPr txBox="1"/>
          <p:nvPr/>
        </p:nvSpPr>
        <p:spPr>
          <a:xfrm>
            <a:off x="2028421" y="5368778"/>
            <a:ext cx="9928593"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solidFill>
              </a:rPr>
              <a:t>By these sweeping restrictions, the Temple service, industrial and agricultural pursuits, and domestic happiness were exalted above militarism, at a time when the military cast wielded the predominating influence in many countries.</a:t>
            </a:r>
          </a:p>
        </p:txBody>
      </p:sp>
      <p:sp>
        <p:nvSpPr>
          <p:cNvPr id="3" name="TextBox 2"/>
          <p:cNvSpPr txBox="1"/>
          <p:nvPr/>
        </p:nvSpPr>
        <p:spPr>
          <a:xfrm>
            <a:off x="347730" y="1484445"/>
            <a:ext cx="2352541" cy="1200329"/>
          </a:xfrm>
          <a:prstGeom prst="rect">
            <a:avLst/>
          </a:prstGeom>
          <a:solidFill>
            <a:schemeClr val="accent6">
              <a:lumMod val="40000"/>
              <a:lumOff val="60000"/>
            </a:schemeClr>
          </a:solidFill>
        </p:spPr>
        <p:txBody>
          <a:bodyPr wrap="square" rtlCol="0">
            <a:spAutoFit/>
          </a:bodyPr>
          <a:lstStyle/>
          <a:p>
            <a:r>
              <a:rPr lang="en-US" dirty="0"/>
              <a:t>All men 21 years of age, and capable went into military service</a:t>
            </a:r>
          </a:p>
          <a:p>
            <a:r>
              <a:rPr lang="en-US" dirty="0"/>
              <a:t> Numbers 1:3</a:t>
            </a:r>
          </a:p>
        </p:txBody>
      </p:sp>
      <p:sp>
        <p:nvSpPr>
          <p:cNvPr id="14" name="TextBox 13"/>
          <p:cNvSpPr txBox="1"/>
          <p:nvPr/>
        </p:nvSpPr>
        <p:spPr>
          <a:xfrm>
            <a:off x="347730" y="2834927"/>
            <a:ext cx="3833103" cy="954107"/>
          </a:xfrm>
          <a:prstGeom prst="rect">
            <a:avLst/>
          </a:prstGeom>
          <a:noFill/>
        </p:spPr>
        <p:txBody>
          <a:bodyPr wrap="square" rtlCol="0">
            <a:spAutoFit/>
          </a:bodyPr>
          <a:lstStyle/>
          <a:p>
            <a:pPr algn="ctr"/>
            <a:r>
              <a:rPr lang="en-US" sz="2800" dirty="0">
                <a:solidFill>
                  <a:schemeClr val="bg1"/>
                </a:solidFill>
                <a:latin typeface="Book Antiqua" panose="02040602050305030304" pitchFamily="18" charset="0"/>
              </a:rPr>
              <a:t>Those Exempt from War</a:t>
            </a:r>
          </a:p>
        </p:txBody>
      </p:sp>
      <p:grpSp>
        <p:nvGrpSpPr>
          <p:cNvPr id="19" name="Group 18"/>
          <p:cNvGrpSpPr/>
          <p:nvPr/>
        </p:nvGrpSpPr>
        <p:grpSpPr>
          <a:xfrm>
            <a:off x="222698" y="3977990"/>
            <a:ext cx="3183765" cy="1200329"/>
            <a:chOff x="222698" y="3977990"/>
            <a:chExt cx="3183765" cy="1200329"/>
          </a:xfrm>
        </p:grpSpPr>
        <p:sp>
          <p:nvSpPr>
            <p:cNvPr id="9" name="TextBox 8"/>
            <p:cNvSpPr txBox="1"/>
            <p:nvPr/>
          </p:nvSpPr>
          <p:spPr>
            <a:xfrm>
              <a:off x="1053922" y="3977990"/>
              <a:ext cx="2352541" cy="1200329"/>
            </a:xfrm>
            <a:prstGeom prst="rect">
              <a:avLst/>
            </a:prstGeom>
            <a:solidFill>
              <a:schemeClr val="tx2">
                <a:lumMod val="20000"/>
                <a:lumOff val="80000"/>
              </a:schemeClr>
            </a:solidFill>
          </p:spPr>
          <p:txBody>
            <a:bodyPr wrap="square" rtlCol="0">
              <a:spAutoFit/>
            </a:bodyPr>
            <a:lstStyle/>
            <a:p>
              <a:r>
                <a:rPr lang="en-US" dirty="0"/>
                <a:t>All priests and Levites engaged in Temple service were exempt</a:t>
              </a:r>
            </a:p>
            <a:p>
              <a:r>
                <a:rPr lang="en-US" dirty="0"/>
                <a:t>Numbers 1:47</a:t>
              </a:r>
            </a:p>
          </p:txBody>
        </p:sp>
        <p:pic>
          <p:nvPicPr>
            <p:cNvPr id="15"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2678" y="3916650"/>
              <a:ext cx="468565" cy="608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310614" y="2764286"/>
            <a:ext cx="3144513" cy="2308324"/>
            <a:chOff x="4310614" y="2764286"/>
            <a:chExt cx="3144513" cy="2308324"/>
          </a:xfrm>
        </p:grpSpPr>
        <p:sp>
          <p:nvSpPr>
            <p:cNvPr id="10" name="TextBox 9"/>
            <p:cNvSpPr txBox="1"/>
            <p:nvPr/>
          </p:nvSpPr>
          <p:spPr>
            <a:xfrm>
              <a:off x="5102586" y="2764286"/>
              <a:ext cx="2352541" cy="2308324"/>
            </a:xfrm>
            <a:prstGeom prst="rect">
              <a:avLst/>
            </a:prstGeom>
            <a:solidFill>
              <a:srgbClr val="FFFFCC"/>
            </a:solidFill>
          </p:spPr>
          <p:txBody>
            <a:bodyPr wrap="square" rtlCol="0">
              <a:spAutoFit/>
            </a:bodyPr>
            <a:lstStyle/>
            <a:p>
              <a:r>
                <a:rPr lang="en-US" dirty="0"/>
                <a:t>A man building a house that had not been dedicated</a:t>
              </a:r>
            </a:p>
            <a:p>
              <a:r>
                <a:rPr lang="en-US" dirty="0"/>
                <a:t>One who had planted a vineyard</a:t>
              </a:r>
            </a:p>
            <a:p>
              <a:r>
                <a:rPr lang="en-US" dirty="0"/>
                <a:t>One who was engaged to be married </a:t>
              </a:r>
            </a:p>
            <a:p>
              <a:r>
                <a:rPr lang="en-US" dirty="0"/>
                <a:t>Deuteronomy 20:5-7</a:t>
              </a:r>
            </a:p>
          </p:txBody>
        </p:sp>
        <p:pic>
          <p:nvPicPr>
            <p:cNvPr id="16"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380594" y="2839064"/>
              <a:ext cx="468565" cy="608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7938866" y="2941674"/>
            <a:ext cx="3070132" cy="923330"/>
            <a:chOff x="7938866" y="2941674"/>
            <a:chExt cx="3070132" cy="923330"/>
          </a:xfrm>
        </p:grpSpPr>
        <p:sp>
          <p:nvSpPr>
            <p:cNvPr id="11" name="TextBox 10"/>
            <p:cNvSpPr txBox="1"/>
            <p:nvPr/>
          </p:nvSpPr>
          <p:spPr>
            <a:xfrm>
              <a:off x="8656457" y="2941674"/>
              <a:ext cx="2352541" cy="923330"/>
            </a:xfrm>
            <a:prstGeom prst="rect">
              <a:avLst/>
            </a:prstGeom>
            <a:solidFill>
              <a:schemeClr val="accent2">
                <a:lumMod val="20000"/>
                <a:lumOff val="80000"/>
              </a:schemeClr>
            </a:solidFill>
          </p:spPr>
          <p:txBody>
            <a:bodyPr wrap="square" rtlCol="0">
              <a:spAutoFit/>
            </a:bodyPr>
            <a:lstStyle/>
            <a:p>
              <a:r>
                <a:rPr lang="en-US" dirty="0"/>
                <a:t>One who was newly married for 1 year</a:t>
              </a:r>
            </a:p>
            <a:p>
              <a:r>
                <a:rPr lang="en-US" dirty="0"/>
                <a:t>Deut. 24:5</a:t>
              </a:r>
            </a:p>
          </p:txBody>
        </p:sp>
        <p:pic>
          <p:nvPicPr>
            <p:cNvPr id="17"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08846" y="2892670"/>
              <a:ext cx="468565" cy="6085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072617" y="4234335"/>
            <a:ext cx="3166457" cy="923330"/>
            <a:chOff x="8072617" y="4234335"/>
            <a:chExt cx="3166457" cy="923330"/>
          </a:xfrm>
        </p:grpSpPr>
        <p:sp>
          <p:nvSpPr>
            <p:cNvPr id="12" name="TextBox 11"/>
            <p:cNvSpPr txBox="1"/>
            <p:nvPr/>
          </p:nvSpPr>
          <p:spPr>
            <a:xfrm>
              <a:off x="8886533" y="4234335"/>
              <a:ext cx="2352541" cy="923330"/>
            </a:xfrm>
            <a:prstGeom prst="rect">
              <a:avLst/>
            </a:prstGeom>
            <a:solidFill>
              <a:schemeClr val="accent3">
                <a:lumMod val="40000"/>
                <a:lumOff val="60000"/>
              </a:schemeClr>
            </a:solidFill>
          </p:spPr>
          <p:txBody>
            <a:bodyPr wrap="square" rtlCol="0">
              <a:spAutoFit/>
            </a:bodyPr>
            <a:lstStyle/>
            <a:p>
              <a:r>
                <a:rPr lang="en-US" dirty="0"/>
                <a:t>Anyone who was afraid, ‘faint-hearted’</a:t>
              </a:r>
            </a:p>
            <a:p>
              <a:r>
                <a:rPr lang="en-US" dirty="0"/>
                <a:t>Deut. 20:8</a:t>
              </a:r>
            </a:p>
          </p:txBody>
        </p:sp>
        <p:pic>
          <p:nvPicPr>
            <p:cNvPr id="18" name="Picture 4" descr="http://www.clker.com/cliparts/k/o/y/2/l/s/pointing-finger-without-shade-m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142597" y="4378957"/>
              <a:ext cx="468565" cy="60852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BCF2C1A9-F2F2-4359-AF45-9CC6F8FE7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548" y="1177389"/>
            <a:ext cx="3633216" cy="1310640"/>
          </a:xfrm>
          <a:prstGeom prst="rect">
            <a:avLst/>
          </a:prstGeom>
        </p:spPr>
      </p:pic>
    </p:spTree>
    <p:extLst>
      <p:ext uri="{BB962C8B-B14F-4D97-AF65-F5344CB8AC3E}">
        <p14:creationId xmlns:p14="http://schemas.microsoft.com/office/powerpoint/2010/main" val="35828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500"/>
                                        <p:tgtEl>
                                          <p:spTgt spid="2">
                                            <p:txEl>
                                              <p:pRg st="0" end="0"/>
                                            </p:txEl>
                                          </p:spTgt>
                                        </p:tgtEl>
                                      </p:cBhvr>
                                    </p:animEffect>
                                    <p:set>
                                      <p:cBhvr>
                                        <p:cTn id="13" dur="1" fill="hold">
                                          <p:stCondLst>
                                            <p:cond delay="499"/>
                                          </p:stCondLst>
                                        </p:cTn>
                                        <p:tgtEl>
                                          <p:spTgt spid="2">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
                                            <p:txEl>
                                              <p:pRg st="2" end="2"/>
                                            </p:txEl>
                                          </p:spTgt>
                                        </p:tgtEl>
                                      </p:cBhvr>
                                    </p:animEffect>
                                    <p:set>
                                      <p:cBhvr>
                                        <p:cTn id="16" dur="1" fill="hold">
                                          <p:stCondLst>
                                            <p:cond delay="499"/>
                                          </p:stCondLst>
                                        </p:cTn>
                                        <p:tgtEl>
                                          <p:spTgt spid="2">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8" grpId="0"/>
      <p:bldP spid="3" grpId="0" animBg="1"/>
      <p:bldP spid="3" grpId="1" animBg="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8A0000">
                  <a:shade val="30000"/>
                  <a:satMod val="115000"/>
                </a:srgbClr>
              </a:gs>
              <a:gs pos="50000">
                <a:srgbClr val="8A0000">
                  <a:shade val="67500"/>
                  <a:satMod val="115000"/>
                </a:srgbClr>
              </a:gs>
              <a:gs pos="100000">
                <a:srgbClr val="8A0000">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1950577" cy="1015663"/>
          </a:xfrm>
          <a:prstGeom prst="rect">
            <a:avLst/>
          </a:prstGeom>
          <a:noFill/>
        </p:spPr>
        <p:txBody>
          <a:bodyPr wrap="square" rtlCol="0">
            <a:spAutoFit/>
          </a:bodyPr>
          <a:lstStyle/>
          <a:p>
            <a:pPr algn="ctr"/>
            <a:r>
              <a:rPr lang="en-US" sz="6000" dirty="0">
                <a:solidFill>
                  <a:schemeClr val="bg1"/>
                </a:solidFill>
                <a:latin typeface="Book Antiqua" panose="02040602050305030304" pitchFamily="18" charset="0"/>
              </a:rPr>
              <a:t>War Inevitable</a:t>
            </a:r>
          </a:p>
        </p:txBody>
      </p:sp>
      <p:sp>
        <p:nvSpPr>
          <p:cNvPr id="5" name="TextBox 507"/>
          <p:cNvSpPr txBox="1"/>
          <p:nvPr/>
        </p:nvSpPr>
        <p:spPr>
          <a:xfrm>
            <a:off x="0" y="6488668"/>
            <a:ext cx="178761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D&amp;C 98:33-38</a:t>
            </a:r>
          </a:p>
        </p:txBody>
      </p:sp>
      <p:sp>
        <p:nvSpPr>
          <p:cNvPr id="8" name="TextBox 507"/>
          <p:cNvSpPr txBox="1"/>
          <p:nvPr/>
        </p:nvSpPr>
        <p:spPr>
          <a:xfrm>
            <a:off x="319826" y="1120676"/>
            <a:ext cx="44711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“Israel was enjoined from going to war with any city or nation, until a peace-offer had been refused (Deut. 20:10)</a:t>
            </a:r>
          </a:p>
          <a:p>
            <a:endParaRPr lang="en-US" dirty="0">
              <a:solidFill>
                <a:schemeClr val="bg1"/>
              </a:solidFill>
            </a:endParaRPr>
          </a:p>
          <a:p>
            <a:r>
              <a:rPr lang="en-US" dirty="0">
                <a:solidFill>
                  <a:schemeClr val="bg1"/>
                </a:solidFill>
              </a:rPr>
              <a:t> When war became inevitable, the Israelites were expressly commanded not to cut down the fruit trees in the territory of the enemy (Deut. 20:19).</a:t>
            </a:r>
          </a:p>
          <a:p>
            <a:endParaRPr lang="en-US" dirty="0">
              <a:solidFill>
                <a:schemeClr val="bg1"/>
              </a:solidFill>
            </a:endParaRPr>
          </a:p>
          <a:p>
            <a:r>
              <a:rPr lang="en-US" dirty="0">
                <a:solidFill>
                  <a:schemeClr val="bg1"/>
                </a:solidFill>
              </a:rPr>
              <a:t> Unnecessary vandalism was prohibited.</a:t>
            </a:r>
          </a:p>
        </p:txBody>
      </p:sp>
      <p:sp>
        <p:nvSpPr>
          <p:cNvPr id="3" name="Rectangle 2"/>
          <p:cNvSpPr/>
          <p:nvPr/>
        </p:nvSpPr>
        <p:spPr>
          <a:xfrm>
            <a:off x="6979276" y="974861"/>
            <a:ext cx="4647125" cy="5632311"/>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“There are … two conditions which may justify a truly Christian man to enter—mind you, I say </a:t>
            </a:r>
            <a:r>
              <a:rPr lang="en-US" b="0" i="1" dirty="0">
                <a:solidFill>
                  <a:schemeClr val="bg1"/>
                </a:solidFill>
                <a:effectLst/>
                <a:latin typeface="Abadi" panose="020B0604020104020204" pitchFamily="34" charset="0"/>
              </a:rPr>
              <a:t>enter, not begin</a:t>
            </a:r>
            <a:r>
              <a:rPr lang="en-US" b="0" i="0" dirty="0">
                <a:solidFill>
                  <a:schemeClr val="bg1"/>
                </a:solidFill>
                <a:effectLst/>
                <a:latin typeface="Abadi" panose="020B0604020104020204" pitchFamily="34" charset="0"/>
              </a:rPr>
              <a:t>—a war: </a:t>
            </a:r>
          </a:p>
          <a:p>
            <a:pPr fontAlgn="base"/>
            <a:endParaRPr lang="en-US" b="0" i="0" dirty="0">
              <a:solidFill>
                <a:schemeClr val="bg1"/>
              </a:solidFill>
              <a:effectLst/>
              <a:latin typeface="Abadi" panose="020B0604020104020204" pitchFamily="34" charset="0"/>
            </a:endParaRPr>
          </a:p>
          <a:p>
            <a:pPr marL="342900" indent="-342900" fontAlgn="base">
              <a:buAutoNum type="arabicParenBoth"/>
            </a:pPr>
            <a:r>
              <a:rPr lang="en-US" b="0" i="0" dirty="0">
                <a:solidFill>
                  <a:schemeClr val="bg1"/>
                </a:solidFill>
                <a:effectLst/>
                <a:latin typeface="Abadi" panose="020B0604020104020204" pitchFamily="34" charset="0"/>
              </a:rPr>
              <a:t>An attempt to dominate and to deprive another of his free agency, </a:t>
            </a:r>
          </a:p>
          <a:p>
            <a:pPr marL="342900" indent="-342900" fontAlgn="base">
              <a:buAutoNum type="arabicParenBoth"/>
            </a:pPr>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 (2) Loyalty to his country. Possibly there is a third, viz., Defense of a weak nation that is being unjustly crushed by a strong, ruthless one.</a:t>
            </a:r>
          </a:p>
          <a:p>
            <a:pPr fontAlgn="base"/>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“Paramount among these reasons, of course, is the defense of man’s freedom. An attempt to rob man of his free agency caused dissension even in heaven. …</a:t>
            </a:r>
          </a:p>
          <a:p>
            <a:pPr fontAlgn="base"/>
            <a:endParaRPr lang="en-US" b="0" i="0" dirty="0">
              <a:solidFill>
                <a:schemeClr val="bg1"/>
              </a:solidFill>
              <a:effectLst/>
              <a:latin typeface="Abadi" panose="020B0604020104020204" pitchFamily="34" charset="0"/>
            </a:endParaRPr>
          </a:p>
          <a:p>
            <a:pPr fontAlgn="base"/>
            <a:r>
              <a:rPr lang="en-US" b="0" i="0" dirty="0">
                <a:solidFill>
                  <a:schemeClr val="bg1"/>
                </a:solidFill>
                <a:effectLst/>
                <a:latin typeface="Abadi" panose="020B0604020104020204" pitchFamily="34" charset="0"/>
              </a:rPr>
              <a:t>“To deprive an intelligent human being of his free agency is to commit the crime of the ages. …” </a:t>
            </a:r>
            <a:r>
              <a:rPr lang="en-US" sz="1200" b="0" i="0" dirty="0">
                <a:solidFill>
                  <a:schemeClr val="bg1"/>
                </a:solidFill>
                <a:effectLst/>
                <a:latin typeface="Abadi" panose="020B0604020104020204" pitchFamily="34" charset="0"/>
              </a:rPr>
              <a:t>David O. McKay</a:t>
            </a:r>
          </a:p>
        </p:txBody>
      </p:sp>
      <p:pic>
        <p:nvPicPr>
          <p:cNvPr id="7" name="Picture 6">
            <a:extLst>
              <a:ext uri="{FF2B5EF4-FFF2-40B4-BE49-F238E27FC236}">
                <a16:creationId xmlns:a16="http://schemas.microsoft.com/office/drawing/2014/main" id="{88FC8916-7D0C-46E4-B5BE-7559600FF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254" y="1372755"/>
            <a:ext cx="2048256" cy="4047744"/>
          </a:xfrm>
          <a:prstGeom prst="rect">
            <a:avLst/>
          </a:prstGeom>
        </p:spPr>
      </p:pic>
      <p:pic>
        <p:nvPicPr>
          <p:cNvPr id="10" name="Picture 9">
            <a:extLst>
              <a:ext uri="{FF2B5EF4-FFF2-40B4-BE49-F238E27FC236}">
                <a16:creationId xmlns:a16="http://schemas.microsoft.com/office/drawing/2014/main" id="{3535FA05-FCF9-4D95-8E8F-785942FEB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788" y="4034909"/>
            <a:ext cx="2171700" cy="2638425"/>
          </a:xfrm>
          <a:prstGeom prst="rect">
            <a:avLst/>
          </a:prstGeom>
        </p:spPr>
      </p:pic>
      <p:pic>
        <p:nvPicPr>
          <p:cNvPr id="12" name="Picture 11">
            <a:extLst>
              <a:ext uri="{FF2B5EF4-FFF2-40B4-BE49-F238E27FC236}">
                <a16:creationId xmlns:a16="http://schemas.microsoft.com/office/drawing/2014/main" id="{7B13ECAB-037F-4AC3-B2F0-5C3BB14312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3464" y="163695"/>
            <a:ext cx="785874" cy="1120676"/>
          </a:xfrm>
          <a:prstGeom prst="rect">
            <a:avLst/>
          </a:prstGeom>
        </p:spPr>
      </p:pic>
    </p:spTree>
    <p:extLst>
      <p:ext uri="{BB962C8B-B14F-4D97-AF65-F5344CB8AC3E}">
        <p14:creationId xmlns:p14="http://schemas.microsoft.com/office/powerpoint/2010/main" val="24428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2759</Words>
  <Application>Microsoft Office PowerPoint</Application>
  <PresentationFormat>Widescreen</PresentationFormat>
  <Paragraphs>198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Abadi</vt:lpstr>
      <vt:lpstr>Calibri Light</vt:lpstr>
      <vt:lpstr>Book Antiqua</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37</cp:revision>
  <dcterms:created xsi:type="dcterms:W3CDTF">2015-01-02T14:10:42Z</dcterms:created>
  <dcterms:modified xsi:type="dcterms:W3CDTF">2025-01-01T16:35:19Z</dcterms:modified>
</cp:coreProperties>
</file>