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56" r:id="rId3"/>
    <p:sldId id="260" r:id="rId4"/>
    <p:sldId id="261" r:id="rId5"/>
    <p:sldId id="259" r:id="rId6"/>
    <p:sldId id="278" r:id="rId7"/>
    <p:sldId id="263" r:id="rId8"/>
    <p:sldId id="264" r:id="rId9"/>
    <p:sldId id="265" r:id="rId10"/>
    <p:sldId id="266" r:id="rId11"/>
    <p:sldId id="267" r:id="rId12"/>
    <p:sldId id="268" r:id="rId13"/>
    <p:sldId id="269" r:id="rId14"/>
    <p:sldId id="270" r:id="rId15"/>
    <p:sldId id="272" r:id="rId16"/>
    <p:sldId id="273" r:id="rId17"/>
    <p:sldId id="271" r:id="rId18"/>
    <p:sldId id="274" r:id="rId19"/>
    <p:sldId id="275" r:id="rId20"/>
    <p:sldId id="276" r:id="rId21"/>
    <p:sldId id="258" r:id="rId22"/>
    <p:sldId id="262" r:id="rId23"/>
  </p:sldIdLst>
  <p:sldSz cx="12192000" cy="6858000"/>
  <p:notesSz cx="6858000" cy="9144000"/>
  <p:embeddedFontLst>
    <p:embeddedFont>
      <p:font typeface="Abadi" panose="020B0604020104020204" pitchFamily="34" charset="0"/>
      <p:regular r:id="rId24"/>
    </p:embeddedFont>
    <p:embeddedFont>
      <p:font typeface="David" panose="020E0502060401010101" pitchFamily="34" charset="-79"/>
      <p:regular r:id="rId25"/>
    </p:embeddedFont>
    <p:embeddedFont>
      <p:font typeface="Georgia" panose="02040502050405020303"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E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8" d="100"/>
          <a:sy n="88" d="100"/>
        </p:scale>
        <p:origin x="90"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DDB12A-2889-4152-803D-43BC41E6E4A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119967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DB12A-2889-4152-803D-43BC41E6E4A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5494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DB12A-2889-4152-803D-43BC41E6E4A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170636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DB12A-2889-4152-803D-43BC41E6E4A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34693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DB12A-2889-4152-803D-43BC41E6E4A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150086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DB12A-2889-4152-803D-43BC41E6E4A6}"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147049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DB12A-2889-4152-803D-43BC41E6E4A6}"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274445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DB12A-2889-4152-803D-43BC41E6E4A6}"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326487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DB12A-2889-4152-803D-43BC41E6E4A6}"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127282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DDB12A-2889-4152-803D-43BC41E6E4A6}"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35663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DDB12A-2889-4152-803D-43BC41E6E4A6}"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255791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DB12A-2889-4152-803D-43BC41E6E4A6}" type="datetimeFigureOut">
              <a:rPr lang="en-US" smtClean="0"/>
              <a:t>11/26/2024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7DDBF-1E55-464A-83D3-076463CB2231}" type="slidenum">
              <a:rPr lang="en-US" smtClean="0"/>
              <a:t>‹#›</a:t>
            </a:fld>
            <a:endParaRPr lang="en-US"/>
          </a:p>
        </p:txBody>
      </p:sp>
    </p:spTree>
    <p:extLst>
      <p:ext uri="{BB962C8B-B14F-4D97-AF65-F5344CB8AC3E}">
        <p14:creationId xmlns:p14="http://schemas.microsoft.com/office/powerpoint/2010/main" val="2301207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F7828-C7CF-4F7C-5395-99668C758E1C}"/>
              </a:ext>
            </a:extLst>
          </p:cNvPr>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338205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3785BAE-A233-47AA-A75F-B24AFC6DD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Violation of the Commandments</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101:5  </a:t>
            </a:r>
            <a:endParaRPr lang="en-US" sz="1200" dirty="0">
              <a:solidFill>
                <a:schemeClr val="bg1"/>
              </a:solidFill>
            </a:endParaRPr>
          </a:p>
        </p:txBody>
      </p:sp>
      <p:sp>
        <p:nvSpPr>
          <p:cNvPr id="4" name="Rectangle 3"/>
          <p:cNvSpPr/>
          <p:nvPr/>
        </p:nvSpPr>
        <p:spPr>
          <a:xfrm>
            <a:off x="1788432" y="1497331"/>
            <a:ext cx="4855822" cy="4708981"/>
          </a:xfrm>
          <a:prstGeom prst="rect">
            <a:avLst/>
          </a:prstGeom>
        </p:spPr>
        <p:txBody>
          <a:bodyPr wrap="square">
            <a:spAutoFit/>
          </a:bodyPr>
          <a:lstStyle/>
          <a:p>
            <a:r>
              <a:rPr lang="en-US" dirty="0">
                <a:solidFill>
                  <a:schemeClr val="bg1"/>
                </a:solidFill>
              </a:rPr>
              <a:t>“Some of us have been tried and have been tested until our very heart strings would seem to break. </a:t>
            </a:r>
          </a:p>
          <a:p>
            <a:endParaRPr lang="en-US" dirty="0">
              <a:solidFill>
                <a:schemeClr val="bg1"/>
              </a:solidFill>
            </a:endParaRPr>
          </a:p>
          <a:p>
            <a:r>
              <a:rPr lang="en-US" dirty="0">
                <a:solidFill>
                  <a:schemeClr val="bg1"/>
                </a:solidFill>
              </a:rPr>
              <a:t>I have heard of persons dying with a broken heart, and I thought that was just a sort of a poetic expression, but I learned that it could be a very real experience. </a:t>
            </a:r>
          </a:p>
          <a:p>
            <a:endParaRPr lang="en-US" dirty="0">
              <a:solidFill>
                <a:schemeClr val="bg1"/>
              </a:solidFill>
            </a:endParaRPr>
          </a:p>
          <a:p>
            <a:r>
              <a:rPr lang="en-US" dirty="0">
                <a:solidFill>
                  <a:schemeClr val="bg1"/>
                </a:solidFill>
              </a:rPr>
              <a:t>I came near to that thing; but when I began to think of my own troubles, I thought of what the apostle Paul said of the Master, ‘Though he were a Son, yet learned he obedience by the things which he suffered; And being made perfect, he became the author of eternal salvation unto all them that obey him.’ </a:t>
            </a:r>
          </a:p>
          <a:p>
            <a:r>
              <a:rPr lang="en-US" sz="1200" dirty="0">
                <a:solidFill>
                  <a:schemeClr val="bg1"/>
                </a:solidFill>
              </a:rPr>
              <a:t>President Harold B. Lee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63968"/>
            <a:ext cx="912223" cy="1150415"/>
          </a:xfrm>
          <a:prstGeom prst="rect">
            <a:avLst/>
          </a:prstGeom>
        </p:spPr>
      </p:pic>
      <p:pic>
        <p:nvPicPr>
          <p:cNvPr id="32" name="Picture 31" descr="A painting of a person's face&#10;&#10;Description automatically generated">
            <a:extLst>
              <a:ext uri="{FF2B5EF4-FFF2-40B4-BE49-F238E27FC236}">
                <a16:creationId xmlns:a16="http://schemas.microsoft.com/office/drawing/2014/main" id="{D5466510-3678-BC07-34A8-552A58ED2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6349" y="1949414"/>
            <a:ext cx="2926080" cy="3568192"/>
          </a:xfrm>
          <a:prstGeom prst="rect">
            <a:avLst/>
          </a:prstGeom>
        </p:spPr>
      </p:pic>
    </p:spTree>
    <p:extLst>
      <p:ext uri="{BB962C8B-B14F-4D97-AF65-F5344CB8AC3E}">
        <p14:creationId xmlns:p14="http://schemas.microsoft.com/office/powerpoint/2010/main" val="191457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2951F4F-83B2-40D3-899E-E88062E9B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Chastening To Be Sanctified</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101:5  </a:t>
            </a:r>
            <a:endParaRPr lang="en-US" sz="1200" dirty="0">
              <a:solidFill>
                <a:schemeClr val="bg1"/>
              </a:solidFill>
            </a:endParaRPr>
          </a:p>
        </p:txBody>
      </p:sp>
      <p:sp>
        <p:nvSpPr>
          <p:cNvPr id="4" name="Rectangle 3"/>
          <p:cNvSpPr/>
          <p:nvPr/>
        </p:nvSpPr>
        <p:spPr>
          <a:xfrm>
            <a:off x="5091339" y="2487188"/>
            <a:ext cx="6741432" cy="3077766"/>
          </a:xfrm>
          <a:prstGeom prst="rect">
            <a:avLst/>
          </a:prstGeom>
        </p:spPr>
        <p:txBody>
          <a:bodyPr wrap="square">
            <a:spAutoFit/>
          </a:bodyPr>
          <a:lstStyle/>
          <a:p>
            <a:r>
              <a:rPr lang="en-US" dirty="0">
                <a:solidFill>
                  <a:schemeClr val="bg1"/>
                </a:solidFill>
              </a:rPr>
              <a:t>“Don’t be afraid of the testing and trials of life. Sometimes when you are going through the most severe tests, you will be nearer to God than you have any idea, for like the experience of the Master himself in the temptation on the mount, in the Garden of Gethsemane, and on the cross at Calvary, the scriptures record, ‘And, behold, angels came and ministered unto him.’</a:t>
            </a:r>
          </a:p>
          <a:p>
            <a:endParaRPr lang="en-US" dirty="0">
              <a:solidFill>
                <a:schemeClr val="bg1"/>
              </a:solidFill>
            </a:endParaRPr>
          </a:p>
          <a:p>
            <a:r>
              <a:rPr lang="en-US" dirty="0">
                <a:solidFill>
                  <a:schemeClr val="bg1"/>
                </a:solidFill>
              </a:rPr>
              <a:t> </a:t>
            </a:r>
            <a:r>
              <a:rPr lang="en-US" sz="2800" dirty="0">
                <a:solidFill>
                  <a:schemeClr val="bg1"/>
                </a:solidFill>
              </a:rPr>
              <a:t>Sometimes that may happen to you in the midst of your trials.”</a:t>
            </a:r>
          </a:p>
          <a:p>
            <a:r>
              <a:rPr lang="en-US" sz="1200" dirty="0">
                <a:solidFill>
                  <a:schemeClr val="bg1"/>
                </a:solidFill>
              </a:rPr>
              <a:t>President Harold B. Lee</a:t>
            </a:r>
          </a:p>
        </p:txBody>
      </p:sp>
      <p:pic>
        <p:nvPicPr>
          <p:cNvPr id="5" name="Picture 4">
            <a:extLst>
              <a:ext uri="{FF2B5EF4-FFF2-40B4-BE49-F238E27FC236}">
                <a16:creationId xmlns:a16="http://schemas.microsoft.com/office/drawing/2014/main" id="{B354C18B-9362-4829-85D2-18F15EEEA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921" y="222504"/>
            <a:ext cx="1097280" cy="1383792"/>
          </a:xfrm>
          <a:prstGeom prst="rect">
            <a:avLst/>
          </a:prstGeom>
        </p:spPr>
      </p:pic>
      <p:sp>
        <p:nvSpPr>
          <p:cNvPr id="6" name="TextBox 5">
            <a:extLst>
              <a:ext uri="{FF2B5EF4-FFF2-40B4-BE49-F238E27FC236}">
                <a16:creationId xmlns:a16="http://schemas.microsoft.com/office/drawing/2014/main" id="{73C2B542-7BE5-D1EE-A717-8D008EA240FD}"/>
              </a:ext>
            </a:extLst>
          </p:cNvPr>
          <p:cNvSpPr txBox="1"/>
          <p:nvPr/>
        </p:nvSpPr>
        <p:spPr>
          <a:xfrm>
            <a:off x="775607" y="1105837"/>
            <a:ext cx="3382736" cy="1631216"/>
          </a:xfrm>
          <a:prstGeom prst="rect">
            <a:avLst/>
          </a:prstGeom>
          <a:noFill/>
        </p:spPr>
        <p:txBody>
          <a:bodyPr wrap="square">
            <a:spAutoFit/>
          </a:bodyPr>
          <a:lstStyle/>
          <a:p>
            <a:r>
              <a:rPr lang="en-US" sz="2000" b="0" i="1" dirty="0">
                <a:solidFill>
                  <a:srgbClr val="FFFF00"/>
                </a:solidFill>
                <a:effectLst/>
              </a:rPr>
              <a:t>Let us therefore come boldly unto the throne of grace, that we may obtain mercy, and find grace to help in time of need.</a:t>
            </a:r>
          </a:p>
          <a:p>
            <a:r>
              <a:rPr lang="en-US" sz="2000" i="1" dirty="0">
                <a:solidFill>
                  <a:srgbClr val="FFFF00"/>
                </a:solidFill>
              </a:rPr>
              <a:t>Hebrews 4:16</a:t>
            </a:r>
          </a:p>
        </p:txBody>
      </p:sp>
      <p:pic>
        <p:nvPicPr>
          <p:cNvPr id="32" name="Picture 31" descr="A person leaning against a wall&#10;&#10;Description automatically generated">
            <a:extLst>
              <a:ext uri="{FF2B5EF4-FFF2-40B4-BE49-F238E27FC236}">
                <a16:creationId xmlns:a16="http://schemas.microsoft.com/office/drawing/2014/main" id="{92924A01-80D0-2046-F961-89CCF281E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7207" y="3195499"/>
            <a:ext cx="2231136" cy="2932176"/>
          </a:xfrm>
          <a:prstGeom prst="rect">
            <a:avLst/>
          </a:prstGeom>
        </p:spPr>
      </p:pic>
    </p:spTree>
    <p:extLst>
      <p:ext uri="{BB962C8B-B14F-4D97-AF65-F5344CB8AC3E}">
        <p14:creationId xmlns:p14="http://schemas.microsoft.com/office/powerpoint/2010/main" val="143785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42E745A-0B4A-43D3-9943-39FD4D190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Cleansing--Repentance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101:5  </a:t>
            </a:r>
            <a:endParaRPr lang="en-US" sz="1200" dirty="0">
              <a:solidFill>
                <a:schemeClr val="bg1"/>
              </a:solidFill>
            </a:endParaRPr>
          </a:p>
        </p:txBody>
      </p:sp>
      <p:sp>
        <p:nvSpPr>
          <p:cNvPr id="4" name="Rectangle 3"/>
          <p:cNvSpPr/>
          <p:nvPr/>
        </p:nvSpPr>
        <p:spPr>
          <a:xfrm>
            <a:off x="4967060" y="4880563"/>
            <a:ext cx="6741432" cy="1384995"/>
          </a:xfrm>
          <a:prstGeom prst="rect">
            <a:avLst/>
          </a:prstGeom>
        </p:spPr>
        <p:txBody>
          <a:bodyPr wrap="square">
            <a:spAutoFit/>
          </a:bodyPr>
          <a:lstStyle/>
          <a:p>
            <a:r>
              <a:rPr lang="en-US" sz="2400" dirty="0">
                <a:solidFill>
                  <a:schemeClr val="bg1"/>
                </a:solidFill>
              </a:rPr>
              <a:t>“In addition to stimulating our repentance, the very experience of enduring chastening can refine us and prepare us for greater spiritual privileges” </a:t>
            </a:r>
          </a:p>
          <a:p>
            <a:r>
              <a:rPr lang="en-US" sz="1200" dirty="0">
                <a:solidFill>
                  <a:schemeClr val="bg1"/>
                </a:solidFill>
              </a:rPr>
              <a:t>Elder D. Todd </a:t>
            </a:r>
            <a:r>
              <a:rPr lang="en-US" sz="1200" dirty="0" err="1">
                <a:solidFill>
                  <a:schemeClr val="bg1"/>
                </a:solidFill>
              </a:rPr>
              <a:t>Christofferson</a:t>
            </a:r>
            <a:r>
              <a:rPr lang="en-US" sz="1200" i="1" dirty="0">
                <a:solidFill>
                  <a:schemeClr val="bg1"/>
                </a:solidFill>
              </a:rPr>
              <a:t> </a:t>
            </a:r>
            <a:endParaRPr lang="en-US" sz="1200" dirty="0">
              <a:solidFill>
                <a:schemeClr val="bg1"/>
              </a:solidFill>
            </a:endParaRPr>
          </a:p>
        </p:txBody>
      </p:sp>
      <p:sp>
        <p:nvSpPr>
          <p:cNvPr id="2" name="Rectangle 1"/>
          <p:cNvSpPr/>
          <p:nvPr/>
        </p:nvSpPr>
        <p:spPr>
          <a:xfrm>
            <a:off x="635907" y="2726892"/>
            <a:ext cx="1839685" cy="923330"/>
          </a:xfrm>
          <a:prstGeom prst="rect">
            <a:avLst/>
          </a:prstGeom>
          <a:solidFill>
            <a:srgbClr val="0070C0"/>
          </a:solidFill>
        </p:spPr>
        <p:txBody>
          <a:bodyPr wrap="square">
            <a:spAutoFit/>
          </a:bodyPr>
          <a:lstStyle/>
          <a:p>
            <a:pPr algn="ctr" fontAlgn="base"/>
            <a:r>
              <a:rPr lang="en-US" b="0" i="0" dirty="0">
                <a:solidFill>
                  <a:schemeClr val="bg1"/>
                </a:solidFill>
                <a:effectLst/>
                <a:latin typeface="Abadi" panose="020B0604020104020204" pitchFamily="34" charset="0"/>
              </a:rPr>
              <a:t>Chastening is a cleansing process </a:t>
            </a:r>
          </a:p>
        </p:txBody>
      </p:sp>
      <p:sp>
        <p:nvSpPr>
          <p:cNvPr id="5" name="Rectangle 4"/>
          <p:cNvSpPr/>
          <p:nvPr/>
        </p:nvSpPr>
        <p:spPr>
          <a:xfrm>
            <a:off x="102507" y="4401379"/>
            <a:ext cx="2906486" cy="1815882"/>
          </a:xfrm>
          <a:prstGeom prst="rect">
            <a:avLst/>
          </a:prstGeom>
          <a:solidFill>
            <a:schemeClr val="tx2">
              <a:lumMod val="20000"/>
              <a:lumOff val="80000"/>
            </a:schemeClr>
          </a:solidFill>
        </p:spPr>
        <p:txBody>
          <a:bodyPr wrap="square">
            <a:spAutoFit/>
          </a:bodyPr>
          <a:lstStyle/>
          <a:p>
            <a:r>
              <a:rPr lang="en-US" sz="1600" b="0" i="1" dirty="0">
                <a:solidFill>
                  <a:srgbClr val="2F393A"/>
                </a:solidFill>
                <a:effectLst/>
                <a:latin typeface="Georgia" panose="02040502050405020303" pitchFamily="18" charset="0"/>
              </a:rPr>
              <a:t>But verily I say unto you, that I, the Lord, will contend with Zion, and plead with her strong ones, and chasten her until she overcomes and is clean before me.</a:t>
            </a:r>
          </a:p>
          <a:p>
            <a:r>
              <a:rPr lang="en-US" sz="1600" b="0" i="1" dirty="0">
                <a:solidFill>
                  <a:srgbClr val="2F393A"/>
                </a:solidFill>
                <a:effectLst/>
                <a:latin typeface="Georgia" panose="02040502050405020303" pitchFamily="18" charset="0"/>
              </a:rPr>
              <a:t> D&amp;C 90:36</a:t>
            </a:r>
            <a:endParaRPr lang="en-US" sz="1600" i="1" dirty="0"/>
          </a:p>
        </p:txBody>
      </p:sp>
      <p:sp>
        <p:nvSpPr>
          <p:cNvPr id="6" name="Rectangle 5"/>
          <p:cNvSpPr/>
          <p:nvPr/>
        </p:nvSpPr>
        <p:spPr>
          <a:xfrm>
            <a:off x="2818998" y="1917381"/>
            <a:ext cx="3048000" cy="2308324"/>
          </a:xfrm>
          <a:prstGeom prst="rect">
            <a:avLst/>
          </a:prstGeom>
          <a:solidFill>
            <a:schemeClr val="accent2">
              <a:lumMod val="40000"/>
              <a:lumOff val="60000"/>
            </a:schemeClr>
          </a:solidFill>
        </p:spPr>
        <p:txBody>
          <a:bodyPr wrap="square">
            <a:spAutoFit/>
          </a:bodyPr>
          <a:lstStyle/>
          <a:p>
            <a:r>
              <a:rPr lang="en-US" sz="1600" b="0" i="1" dirty="0">
                <a:solidFill>
                  <a:srgbClr val="2F393A"/>
                </a:solidFill>
                <a:effectLst/>
                <a:latin typeface="Georgia" panose="02040502050405020303" pitchFamily="18" charset="0"/>
              </a:rPr>
              <a:t> Verily, thus </a:t>
            </a:r>
            <a:r>
              <a:rPr lang="en-US" sz="1600" b="0" i="1" dirty="0" err="1">
                <a:solidFill>
                  <a:srgbClr val="2F393A"/>
                </a:solidFill>
                <a:effectLst/>
                <a:latin typeface="Georgia" panose="02040502050405020303" pitchFamily="18" charset="0"/>
              </a:rPr>
              <a:t>saith</a:t>
            </a:r>
            <a:r>
              <a:rPr lang="en-US" sz="1600" b="0" i="1" dirty="0">
                <a:solidFill>
                  <a:srgbClr val="2F393A"/>
                </a:solidFill>
                <a:effectLst/>
                <a:latin typeface="Georgia" panose="02040502050405020303" pitchFamily="18" charset="0"/>
              </a:rPr>
              <a:t> the Lord unto you whom I love, and whom I love I also chasten that their sins may be forgiven, for with the chastisement I prepare a way for their deliverance in all things out of temptation, and I have loved you—D&amp;C 95:1</a:t>
            </a:r>
            <a:endParaRPr lang="en-US" sz="1600" i="1" dirty="0"/>
          </a:p>
        </p:txBody>
      </p:sp>
      <p:sp>
        <p:nvSpPr>
          <p:cNvPr id="8" name="Rectangle 7"/>
          <p:cNvSpPr/>
          <p:nvPr/>
        </p:nvSpPr>
        <p:spPr>
          <a:xfrm>
            <a:off x="6095999" y="2243308"/>
            <a:ext cx="2351315" cy="1815882"/>
          </a:xfrm>
          <a:prstGeom prst="rect">
            <a:avLst/>
          </a:prstGeom>
          <a:solidFill>
            <a:schemeClr val="accent3">
              <a:lumMod val="60000"/>
              <a:lumOff val="40000"/>
            </a:schemeClr>
          </a:solidFill>
        </p:spPr>
        <p:txBody>
          <a:bodyPr wrap="square">
            <a:spAutoFit/>
          </a:bodyPr>
          <a:lstStyle/>
          <a:p>
            <a:r>
              <a:rPr lang="en-US" sz="1600" b="0" i="1" dirty="0">
                <a:solidFill>
                  <a:srgbClr val="2F393A"/>
                </a:solidFill>
                <a:effectLst/>
                <a:latin typeface="Georgia" panose="02040502050405020303" pitchFamily="18" charset="0"/>
              </a:rPr>
              <a:t>And my people must needs be chastened until they learn obedience, if it must needs be, by the things which they suffer. D&amp;C 105:6</a:t>
            </a:r>
            <a:endParaRPr lang="en-US" sz="1600" i="1" dirty="0"/>
          </a:p>
        </p:txBody>
      </p:sp>
      <p:sp>
        <p:nvSpPr>
          <p:cNvPr id="32" name="Rectangle 31"/>
          <p:cNvSpPr/>
          <p:nvPr/>
        </p:nvSpPr>
        <p:spPr>
          <a:xfrm>
            <a:off x="8749392" y="2848783"/>
            <a:ext cx="3309258" cy="1077218"/>
          </a:xfrm>
          <a:prstGeom prst="rect">
            <a:avLst/>
          </a:prstGeom>
          <a:solidFill>
            <a:srgbClr val="FFFF99"/>
          </a:solidFill>
        </p:spPr>
        <p:txBody>
          <a:bodyPr wrap="square">
            <a:spAutoFit/>
          </a:bodyPr>
          <a:lstStyle/>
          <a:p>
            <a:r>
              <a:rPr lang="en-US" sz="1600" b="0" i="1" dirty="0">
                <a:effectLst/>
                <a:latin typeface="Georgia" panose="02040502050405020303" pitchFamily="18" charset="0"/>
              </a:rPr>
              <a:t>But he </a:t>
            </a:r>
            <a:r>
              <a:rPr lang="en-US" sz="1600" b="0" i="1" dirty="0" err="1">
                <a:effectLst/>
                <a:latin typeface="Georgia" panose="02040502050405020303" pitchFamily="18" charset="0"/>
              </a:rPr>
              <a:t>knoweth</a:t>
            </a:r>
            <a:r>
              <a:rPr lang="en-US" sz="1600" b="0" i="1" dirty="0">
                <a:effectLst/>
                <a:latin typeface="Georgia" panose="02040502050405020303" pitchFamily="18" charset="0"/>
              </a:rPr>
              <a:t> the way that I take: when he hath tried me, I shall come forth as gold.</a:t>
            </a:r>
          </a:p>
          <a:p>
            <a:pPr algn="ctr"/>
            <a:r>
              <a:rPr lang="en-US" sz="1600" i="1" dirty="0">
                <a:latin typeface="Georgia" panose="02040502050405020303" pitchFamily="18" charset="0"/>
              </a:rPr>
              <a:t>Job 23:10</a:t>
            </a:r>
            <a:endParaRPr lang="en-US" sz="1600" i="1" dirty="0"/>
          </a:p>
        </p:txBody>
      </p:sp>
      <p:sp>
        <p:nvSpPr>
          <p:cNvPr id="33" name="Rectangle 32"/>
          <p:cNvSpPr/>
          <p:nvPr/>
        </p:nvSpPr>
        <p:spPr>
          <a:xfrm>
            <a:off x="3172444" y="1017595"/>
            <a:ext cx="2341109" cy="646331"/>
          </a:xfrm>
          <a:prstGeom prst="rect">
            <a:avLst/>
          </a:prstGeom>
          <a:solidFill>
            <a:srgbClr val="C00000"/>
          </a:solidFill>
        </p:spPr>
        <p:txBody>
          <a:bodyPr wrap="square">
            <a:spAutoFit/>
          </a:bodyPr>
          <a:lstStyle/>
          <a:p>
            <a:pPr fontAlgn="base"/>
            <a:r>
              <a:rPr lang="en-US" b="0" i="0" dirty="0">
                <a:solidFill>
                  <a:schemeClr val="bg1"/>
                </a:solidFill>
                <a:effectLst/>
                <a:latin typeface="Abadi" panose="020B0604020104020204" pitchFamily="34" charset="0"/>
              </a:rPr>
              <a:t>Chastening may lead to </a:t>
            </a:r>
            <a:r>
              <a:rPr lang="en-US" b="0" i="0" u="none" strike="noStrike" dirty="0">
                <a:solidFill>
                  <a:schemeClr val="bg1"/>
                </a:solidFill>
                <a:effectLst/>
                <a:latin typeface="Abadi" panose="020B0604020104020204" pitchFamily="34" charset="0"/>
              </a:rPr>
              <a:t>forgiveness</a:t>
            </a:r>
            <a:r>
              <a:rPr lang="en-US" b="0" i="0" dirty="0">
                <a:solidFill>
                  <a:schemeClr val="bg1"/>
                </a:solidFill>
                <a:effectLst/>
                <a:latin typeface="Abadi" panose="020B0604020104020204" pitchFamily="34" charset="0"/>
              </a:rPr>
              <a:t> of sins </a:t>
            </a:r>
          </a:p>
        </p:txBody>
      </p:sp>
      <p:sp>
        <p:nvSpPr>
          <p:cNvPr id="34" name="Rectangle 33"/>
          <p:cNvSpPr/>
          <p:nvPr/>
        </p:nvSpPr>
        <p:spPr>
          <a:xfrm>
            <a:off x="6395725" y="1007732"/>
            <a:ext cx="1824946" cy="923330"/>
          </a:xfrm>
          <a:prstGeom prst="rect">
            <a:avLst/>
          </a:prstGeom>
          <a:solidFill>
            <a:schemeClr val="accent3">
              <a:lumMod val="50000"/>
            </a:schemeClr>
          </a:solidFill>
        </p:spPr>
        <p:txBody>
          <a:bodyPr wrap="square">
            <a:spAutoFit/>
          </a:bodyPr>
          <a:lstStyle/>
          <a:p>
            <a:pPr algn="ctr" fontAlgn="base"/>
            <a:r>
              <a:rPr lang="en-US" b="0" i="0" dirty="0">
                <a:solidFill>
                  <a:schemeClr val="bg1"/>
                </a:solidFill>
                <a:effectLst/>
                <a:latin typeface="Abadi" panose="020B0604020104020204" pitchFamily="34" charset="0"/>
              </a:rPr>
              <a:t>Chastening teaches us obedience </a:t>
            </a:r>
          </a:p>
        </p:txBody>
      </p:sp>
      <p:sp>
        <p:nvSpPr>
          <p:cNvPr id="35" name="Rectangle 34"/>
          <p:cNvSpPr/>
          <p:nvPr/>
        </p:nvSpPr>
        <p:spPr>
          <a:xfrm>
            <a:off x="9098306" y="1553299"/>
            <a:ext cx="2679473" cy="646331"/>
          </a:xfrm>
          <a:prstGeom prst="rect">
            <a:avLst/>
          </a:prstGeom>
          <a:solidFill>
            <a:srgbClr val="D09E00"/>
          </a:solidFill>
        </p:spPr>
        <p:txBody>
          <a:bodyPr wrap="square">
            <a:spAutoFit/>
          </a:bodyPr>
          <a:lstStyle/>
          <a:p>
            <a:pPr algn="ctr" fontAlgn="base"/>
            <a:r>
              <a:rPr lang="en-US" b="0" i="0" dirty="0">
                <a:solidFill>
                  <a:schemeClr val="bg1"/>
                </a:solidFill>
                <a:effectLst/>
                <a:latin typeface="Abadi" panose="020B0604020104020204" pitchFamily="34" charset="0"/>
              </a:rPr>
              <a:t>Chastening refines us as pure gold </a:t>
            </a:r>
          </a:p>
        </p:txBody>
      </p:sp>
      <p:pic>
        <p:nvPicPr>
          <p:cNvPr id="10" name="Picture 9">
            <a:extLst>
              <a:ext uri="{FF2B5EF4-FFF2-40B4-BE49-F238E27FC236}">
                <a16:creationId xmlns:a16="http://schemas.microsoft.com/office/drawing/2014/main" id="{A6E9C9ED-886E-4524-94EC-B08223DDE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42" y="183303"/>
            <a:ext cx="810265" cy="1085176"/>
          </a:xfrm>
          <a:prstGeom prst="rect">
            <a:avLst/>
          </a:prstGeom>
        </p:spPr>
      </p:pic>
    </p:spTree>
    <p:extLst>
      <p:ext uri="{BB962C8B-B14F-4D97-AF65-F5344CB8AC3E}">
        <p14:creationId xmlns:p14="http://schemas.microsoft.com/office/powerpoint/2010/main" val="114947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P spid="6" grpId="0" animBg="1"/>
      <p:bldP spid="8" grpId="0" animBg="1"/>
      <p:bldP spid="32" grpId="0" animBg="1"/>
      <p:bldP spid="33"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a:extLst>
              <a:ext uri="{FF2B5EF4-FFF2-40B4-BE49-F238E27FC236}">
                <a16:creationId xmlns:a16="http://schemas.microsoft.com/office/drawing/2014/main" id="{5721E043-B05B-41CA-B48B-59AA10440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4433883" y="2334579"/>
            <a:ext cx="3653520" cy="2585323"/>
          </a:xfrm>
          <a:prstGeom prst="rect">
            <a:avLst/>
          </a:prstGeom>
          <a:noFill/>
        </p:spPr>
        <p:txBody>
          <a:bodyPr wrap="square" rtlCol="0">
            <a:spAutoFit/>
          </a:bodyPr>
          <a:lstStyle/>
          <a:p>
            <a:pPr algn="ctr"/>
            <a:r>
              <a:rPr lang="en-US" sz="5400" dirty="0">
                <a:solidFill>
                  <a:srgbClr val="FFFF00"/>
                </a:solidFill>
                <a:latin typeface="David" panose="020E0502060401010101" pitchFamily="34" charset="-79"/>
                <a:cs typeface="David" panose="020E0502060401010101" pitchFamily="34" charset="-79"/>
              </a:rPr>
              <a:t>Polluted Their Inheritance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101:6  </a:t>
            </a:r>
            <a:endParaRPr lang="en-US" sz="1200" dirty="0">
              <a:solidFill>
                <a:schemeClr val="bg1"/>
              </a:solidFill>
            </a:endParaRPr>
          </a:p>
        </p:txBody>
      </p:sp>
      <p:sp>
        <p:nvSpPr>
          <p:cNvPr id="6" name="TextBox 5"/>
          <p:cNvSpPr txBox="1"/>
          <p:nvPr/>
        </p:nvSpPr>
        <p:spPr>
          <a:xfrm>
            <a:off x="5191122" y="525544"/>
            <a:ext cx="2139041" cy="1015663"/>
          </a:xfrm>
          <a:prstGeom prst="rect">
            <a:avLst/>
          </a:prstGeom>
          <a:noFill/>
        </p:spPr>
        <p:txBody>
          <a:bodyPr wrap="square" rtlCol="0">
            <a:spAutoFit/>
          </a:bodyPr>
          <a:lstStyle/>
          <a:p>
            <a:pPr algn="ctr"/>
            <a:r>
              <a:rPr lang="en-US" sz="2400" dirty="0" err="1">
                <a:solidFill>
                  <a:schemeClr val="bg1"/>
                </a:solidFill>
              </a:rPr>
              <a:t>Jarrings</a:t>
            </a:r>
            <a:r>
              <a:rPr lang="en-US" sz="2400" dirty="0">
                <a:solidFill>
                  <a:schemeClr val="bg1"/>
                </a:solidFill>
              </a:rPr>
              <a:t>-</a:t>
            </a:r>
          </a:p>
          <a:p>
            <a:pPr algn="ctr"/>
            <a:r>
              <a:rPr lang="en-US" dirty="0">
                <a:solidFill>
                  <a:schemeClr val="bg1"/>
                </a:solidFill>
              </a:rPr>
              <a:t>strong emotional reactions</a:t>
            </a:r>
          </a:p>
        </p:txBody>
      </p:sp>
      <p:sp>
        <p:nvSpPr>
          <p:cNvPr id="31" name="TextBox 30"/>
          <p:cNvSpPr txBox="1"/>
          <p:nvPr/>
        </p:nvSpPr>
        <p:spPr>
          <a:xfrm>
            <a:off x="7743140" y="1747250"/>
            <a:ext cx="2226129" cy="1015663"/>
          </a:xfrm>
          <a:prstGeom prst="rect">
            <a:avLst/>
          </a:prstGeom>
          <a:noFill/>
        </p:spPr>
        <p:txBody>
          <a:bodyPr wrap="square" rtlCol="0">
            <a:spAutoFit/>
          </a:bodyPr>
          <a:lstStyle/>
          <a:p>
            <a:pPr algn="ctr"/>
            <a:r>
              <a:rPr lang="en-US" sz="2400" dirty="0">
                <a:solidFill>
                  <a:schemeClr val="bg1"/>
                </a:solidFill>
              </a:rPr>
              <a:t>Contentions</a:t>
            </a:r>
          </a:p>
          <a:p>
            <a:pPr algn="ctr"/>
            <a:r>
              <a:rPr lang="en-US" dirty="0">
                <a:solidFill>
                  <a:schemeClr val="bg1"/>
                </a:solidFill>
              </a:rPr>
              <a:t>Disagreements, arguments, disputes</a:t>
            </a:r>
          </a:p>
        </p:txBody>
      </p:sp>
      <p:sp>
        <p:nvSpPr>
          <p:cNvPr id="32" name="TextBox 31"/>
          <p:cNvSpPr txBox="1"/>
          <p:nvPr/>
        </p:nvSpPr>
        <p:spPr>
          <a:xfrm>
            <a:off x="8087403" y="3950554"/>
            <a:ext cx="2582635" cy="1846659"/>
          </a:xfrm>
          <a:prstGeom prst="rect">
            <a:avLst/>
          </a:prstGeom>
          <a:noFill/>
        </p:spPr>
        <p:txBody>
          <a:bodyPr wrap="square" rtlCol="0">
            <a:spAutoFit/>
          </a:bodyPr>
          <a:lstStyle/>
          <a:p>
            <a:pPr algn="ctr"/>
            <a:r>
              <a:rPr lang="en-US" sz="2400" dirty="0" err="1">
                <a:solidFill>
                  <a:schemeClr val="bg1"/>
                </a:solidFill>
              </a:rPr>
              <a:t>Envyings</a:t>
            </a:r>
            <a:r>
              <a:rPr lang="en-US" sz="2400" dirty="0">
                <a:solidFill>
                  <a:schemeClr val="bg1"/>
                </a:solidFill>
              </a:rPr>
              <a:t>-</a:t>
            </a:r>
          </a:p>
          <a:p>
            <a:pPr algn="ctr"/>
            <a:r>
              <a:rPr lang="en-US" dirty="0">
                <a:solidFill>
                  <a:schemeClr val="bg1"/>
                </a:solidFill>
              </a:rPr>
              <a:t>Desire to have a quality, possession, or other desirable attributes belonging to </a:t>
            </a:r>
          </a:p>
          <a:p>
            <a:pPr algn="ctr"/>
            <a:r>
              <a:rPr lang="en-US" dirty="0">
                <a:solidFill>
                  <a:schemeClr val="bg1"/>
                </a:solidFill>
              </a:rPr>
              <a:t>(someone else).</a:t>
            </a:r>
          </a:p>
        </p:txBody>
      </p:sp>
      <p:sp>
        <p:nvSpPr>
          <p:cNvPr id="33" name="TextBox 32"/>
          <p:cNvSpPr txBox="1"/>
          <p:nvPr/>
        </p:nvSpPr>
        <p:spPr>
          <a:xfrm>
            <a:off x="4479471" y="5730782"/>
            <a:ext cx="3249386" cy="1015663"/>
          </a:xfrm>
          <a:prstGeom prst="rect">
            <a:avLst/>
          </a:prstGeom>
          <a:noFill/>
        </p:spPr>
        <p:txBody>
          <a:bodyPr wrap="square" rtlCol="0">
            <a:spAutoFit/>
          </a:bodyPr>
          <a:lstStyle/>
          <a:p>
            <a:pPr algn="ctr"/>
            <a:r>
              <a:rPr lang="en-US" sz="2400" dirty="0">
                <a:solidFill>
                  <a:schemeClr val="bg1"/>
                </a:solidFill>
              </a:rPr>
              <a:t>Strife-</a:t>
            </a:r>
          </a:p>
          <a:p>
            <a:pPr algn="ctr"/>
            <a:r>
              <a:rPr lang="en-US" dirty="0">
                <a:solidFill>
                  <a:schemeClr val="bg1"/>
                </a:solidFill>
              </a:rPr>
              <a:t>an act of contention or bitter feelings</a:t>
            </a:r>
          </a:p>
        </p:txBody>
      </p:sp>
      <p:sp>
        <p:nvSpPr>
          <p:cNvPr id="34" name="TextBox 33"/>
          <p:cNvSpPr txBox="1"/>
          <p:nvPr/>
        </p:nvSpPr>
        <p:spPr>
          <a:xfrm>
            <a:off x="2185281" y="3790464"/>
            <a:ext cx="2005692" cy="1292662"/>
          </a:xfrm>
          <a:prstGeom prst="rect">
            <a:avLst/>
          </a:prstGeom>
          <a:noFill/>
        </p:spPr>
        <p:txBody>
          <a:bodyPr wrap="square" rtlCol="0">
            <a:spAutoFit/>
          </a:bodyPr>
          <a:lstStyle/>
          <a:p>
            <a:pPr algn="ctr"/>
            <a:r>
              <a:rPr lang="en-US" sz="2400" dirty="0">
                <a:solidFill>
                  <a:schemeClr val="bg1"/>
                </a:solidFill>
              </a:rPr>
              <a:t>Lustful-</a:t>
            </a:r>
          </a:p>
          <a:p>
            <a:pPr algn="ctr"/>
            <a:r>
              <a:rPr lang="en-US" dirty="0">
                <a:solidFill>
                  <a:schemeClr val="bg1"/>
                </a:solidFill>
              </a:rPr>
              <a:t>having or showing strong feelings of sexual desire </a:t>
            </a:r>
          </a:p>
        </p:txBody>
      </p:sp>
      <p:sp>
        <p:nvSpPr>
          <p:cNvPr id="35" name="TextBox 34"/>
          <p:cNvSpPr txBox="1"/>
          <p:nvPr/>
        </p:nvSpPr>
        <p:spPr>
          <a:xfrm>
            <a:off x="1777769" y="1765458"/>
            <a:ext cx="3287486" cy="738664"/>
          </a:xfrm>
          <a:prstGeom prst="rect">
            <a:avLst/>
          </a:prstGeom>
          <a:noFill/>
        </p:spPr>
        <p:txBody>
          <a:bodyPr wrap="square" rtlCol="0">
            <a:spAutoFit/>
          </a:bodyPr>
          <a:lstStyle/>
          <a:p>
            <a:pPr algn="ctr"/>
            <a:r>
              <a:rPr lang="en-US" sz="2400" dirty="0">
                <a:solidFill>
                  <a:schemeClr val="bg1"/>
                </a:solidFill>
              </a:rPr>
              <a:t>Covetous desires-</a:t>
            </a:r>
          </a:p>
          <a:p>
            <a:pPr algn="ctr"/>
            <a:r>
              <a:rPr lang="en-US" dirty="0">
                <a:solidFill>
                  <a:schemeClr val="bg1"/>
                </a:solidFill>
              </a:rPr>
              <a:t>A craving for possessions</a:t>
            </a:r>
          </a:p>
        </p:txBody>
      </p:sp>
      <p:grpSp>
        <p:nvGrpSpPr>
          <p:cNvPr id="124" name="Group 123"/>
          <p:cNvGrpSpPr/>
          <p:nvPr/>
        </p:nvGrpSpPr>
        <p:grpSpPr>
          <a:xfrm>
            <a:off x="95565" y="4018652"/>
            <a:ext cx="2166257" cy="2255081"/>
            <a:chOff x="95565" y="4018652"/>
            <a:chExt cx="2166257" cy="2255081"/>
          </a:xfrm>
        </p:grpSpPr>
        <p:sp>
          <p:nvSpPr>
            <p:cNvPr id="122" name="Rounded Rectangle 121"/>
            <p:cNvSpPr/>
            <p:nvPr/>
          </p:nvSpPr>
          <p:spPr>
            <a:xfrm>
              <a:off x="95565" y="4018652"/>
              <a:ext cx="2166257" cy="2255081"/>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226324" y="4251078"/>
              <a:ext cx="1967824" cy="1802870"/>
              <a:chOff x="1743001" y="533400"/>
              <a:chExt cx="5576380" cy="5845825"/>
            </a:xfrm>
          </p:grpSpPr>
          <p:grpSp>
            <p:nvGrpSpPr>
              <p:cNvPr id="38" name="Group 29"/>
              <p:cNvGrpSpPr/>
              <p:nvPr/>
            </p:nvGrpSpPr>
            <p:grpSpPr>
              <a:xfrm>
                <a:off x="2110770" y="4419600"/>
                <a:ext cx="1756781" cy="1959625"/>
                <a:chOff x="2110770" y="4419600"/>
                <a:chExt cx="1756781" cy="1959625"/>
              </a:xfrm>
            </p:grpSpPr>
            <p:sp>
              <p:nvSpPr>
                <p:cNvPr id="72" name="Oval 71"/>
                <p:cNvSpPr/>
                <p:nvPr/>
              </p:nvSpPr>
              <p:spPr>
                <a:xfrm rot="18145916">
                  <a:off x="3372251" y="5883925"/>
                  <a:ext cx="609600" cy="3810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9968211">
                  <a:off x="2110770" y="5833246"/>
                  <a:ext cx="609600" cy="3810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7"/>
                <p:cNvGrpSpPr/>
                <p:nvPr/>
              </p:nvGrpSpPr>
              <p:grpSpPr>
                <a:xfrm rot="2384866">
                  <a:off x="2312180" y="4441415"/>
                  <a:ext cx="608069" cy="1493414"/>
                  <a:chOff x="5257801" y="2786310"/>
                  <a:chExt cx="608069" cy="1493414"/>
                </a:xfrm>
              </p:grpSpPr>
              <p:sp>
                <p:nvSpPr>
                  <p:cNvPr id="82" name="Oval 81"/>
                  <p:cNvSpPr/>
                  <p:nvPr/>
                </p:nvSpPr>
                <p:spPr>
                  <a:xfrm rot="19744563">
                    <a:off x="5271273" y="3354081"/>
                    <a:ext cx="431059" cy="468221"/>
                  </a:xfrm>
                  <a:prstGeom prst="ellipse">
                    <a:avLst/>
                  </a:prstGeom>
                  <a:solidFill>
                    <a:schemeClr val="accent5">
                      <a:lumMod val="40000"/>
                      <a:lumOff val="60000"/>
                    </a:schemeClr>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17131286">
                    <a:off x="5039105" y="3053010"/>
                    <a:ext cx="990600" cy="457200"/>
                  </a:xfrm>
                  <a:prstGeom prst="roundRect">
                    <a:avLst>
                      <a:gd name="adj" fmla="val 4299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9157784">
                    <a:off x="5416799" y="3391837"/>
                    <a:ext cx="449071" cy="887887"/>
                  </a:xfrm>
                  <a:prstGeom prst="trapezoid">
                    <a:avLst>
                      <a:gd name="adj" fmla="val 1283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57801" y="3276600"/>
                    <a:ext cx="381000" cy="4572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ounded Rectangle 74"/>
                <p:cNvSpPr/>
                <p:nvPr/>
              </p:nvSpPr>
              <p:spPr>
                <a:xfrm>
                  <a:off x="2819400" y="4419600"/>
                  <a:ext cx="838200" cy="457200"/>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9744563">
                  <a:off x="3137672" y="5063571"/>
                  <a:ext cx="431059" cy="468221"/>
                </a:xfrm>
                <a:prstGeom prst="ellipse">
                  <a:avLst/>
                </a:prstGeom>
                <a:solidFill>
                  <a:schemeClr val="accent5">
                    <a:lumMod val="40000"/>
                    <a:lumOff val="60000"/>
                  </a:schemeClr>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17131286">
                  <a:off x="2905504" y="4762500"/>
                  <a:ext cx="990600" cy="457200"/>
                </a:xfrm>
                <a:prstGeom prst="roundRect">
                  <a:avLst>
                    <a:gd name="adj" fmla="val 4299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9723620">
                  <a:off x="3245835" y="5157456"/>
                  <a:ext cx="449071" cy="887887"/>
                </a:xfrm>
                <a:prstGeom prst="trapezoid">
                  <a:avLst>
                    <a:gd name="adj" fmla="val 1283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124200" y="4986090"/>
                  <a:ext cx="381000" cy="4572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124200" y="4419600"/>
                  <a:ext cx="533400" cy="3810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0278393">
                  <a:off x="2675238" y="4654378"/>
                  <a:ext cx="533400" cy="3810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18145916">
                <a:off x="6731769" y="5486813"/>
                <a:ext cx="728121" cy="44710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968211">
                <a:off x="5257800" y="5422294"/>
                <a:ext cx="715365" cy="45507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529429">
                <a:off x="5488177" y="4366483"/>
                <a:ext cx="505847" cy="559255"/>
              </a:xfrm>
              <a:prstGeom prst="ellipse">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19516152">
                <a:off x="5426596" y="4132017"/>
                <a:ext cx="1183197" cy="536523"/>
              </a:xfrm>
              <a:prstGeom prst="roundRect">
                <a:avLst>
                  <a:gd name="adj" fmla="val 4299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1542650">
                <a:off x="5427947" y="4459180"/>
                <a:ext cx="526984" cy="1060514"/>
              </a:xfrm>
              <a:prstGeom prst="trapezoid">
                <a:avLst>
                  <a:gd name="adj" fmla="val 1283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384866">
                <a:off x="5546193" y="4267960"/>
                <a:ext cx="447103" cy="54609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089377" y="3733800"/>
                <a:ext cx="983627" cy="546091"/>
              </a:xfrm>
              <a:prstGeom prst="roundRect">
                <a:avLst>
                  <a:gd name="adj" fmla="val 27981"/>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744563">
                <a:off x="6462869" y="4502975"/>
                <a:ext cx="505847" cy="559255"/>
              </a:xfrm>
              <a:prstGeom prst="ellipse">
                <a:avLst/>
              </a:prstGeom>
              <a:solidFill>
                <a:schemeClr val="accent5">
                  <a:lumMod val="40000"/>
                  <a:lumOff val="60000"/>
                </a:schemeClr>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7131286">
                <a:off x="6180055" y="4148152"/>
                <a:ext cx="1183197" cy="536524"/>
              </a:xfrm>
              <a:prstGeom prst="roundRect">
                <a:avLst>
                  <a:gd name="adj" fmla="val 4299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9723620">
                <a:off x="6589798" y="4615114"/>
                <a:ext cx="526984" cy="1060514"/>
              </a:xfrm>
              <a:prstGeom prst="trapezoid">
                <a:avLst>
                  <a:gd name="adj" fmla="val 1283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47059" y="4410430"/>
                <a:ext cx="447103" cy="54609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47059" y="3733800"/>
                <a:ext cx="625944" cy="4550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0278393">
                <a:off x="5920203" y="4014225"/>
                <a:ext cx="625944" cy="455076"/>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2753096">
                <a:off x="1864939" y="3112011"/>
                <a:ext cx="361606" cy="6054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3886916">
                <a:off x="2501180" y="2320728"/>
                <a:ext cx="511023" cy="1549496"/>
              </a:xfrm>
              <a:prstGeom prst="trapezoid">
                <a:avLst>
                  <a:gd name="adj" fmla="val 21258"/>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2"/>
              <p:cNvSpPr/>
              <p:nvPr/>
            </p:nvSpPr>
            <p:spPr>
              <a:xfrm>
                <a:off x="2737022" y="2772032"/>
                <a:ext cx="990600" cy="1752600"/>
              </a:xfrm>
              <a:prstGeom prst="trapezoid">
                <a:avLst>
                  <a:gd name="adj" fmla="val 21258"/>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427156">
                <a:off x="3611944" y="3857207"/>
                <a:ext cx="361606" cy="6054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0341368">
                <a:off x="3310925" y="2626555"/>
                <a:ext cx="488428" cy="1559298"/>
              </a:xfrm>
              <a:prstGeom prst="trapezoid">
                <a:avLst>
                  <a:gd name="adj" fmla="val 21258"/>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668105">
                <a:off x="2982468" y="2604202"/>
                <a:ext cx="275545" cy="4484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1"/>
              <p:cNvSpPr/>
              <p:nvPr/>
            </p:nvSpPr>
            <p:spPr>
              <a:xfrm>
                <a:off x="2667000" y="1219200"/>
                <a:ext cx="1143000" cy="1676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753096">
                <a:off x="5217545" y="2697196"/>
                <a:ext cx="373049" cy="6825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3059237">
                <a:off x="5832183" y="1614611"/>
                <a:ext cx="527194" cy="1746818"/>
              </a:xfrm>
              <a:prstGeom prst="trapezoid">
                <a:avLst>
                  <a:gd name="adj" fmla="val 21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6073605" y="1981201"/>
                <a:ext cx="1116749" cy="1981200"/>
              </a:xfrm>
              <a:prstGeom prst="trapezoid">
                <a:avLst>
                  <a:gd name="adj" fmla="val 21258"/>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427156">
                <a:off x="5747451" y="3103679"/>
                <a:ext cx="407655" cy="6246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2435744">
                <a:off x="6172123" y="2042968"/>
                <a:ext cx="550627" cy="1608640"/>
              </a:xfrm>
              <a:prstGeom prst="trapezoid">
                <a:avLst>
                  <a:gd name="adj" fmla="val 21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668105">
                <a:off x="6385986" y="1990031"/>
                <a:ext cx="310634" cy="3096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096000" y="533400"/>
                <a:ext cx="1143000" cy="1676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256668">
                <a:off x="2514600" y="1143000"/>
                <a:ext cx="1371600" cy="6858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4830083">
                <a:off x="2627433" y="1783988"/>
                <a:ext cx="1955908" cy="95753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048000" y="1295400"/>
                <a:ext cx="838200" cy="6096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ardrop 68"/>
              <p:cNvSpPr/>
              <p:nvPr/>
            </p:nvSpPr>
            <p:spPr>
              <a:xfrm>
                <a:off x="6096000" y="533400"/>
                <a:ext cx="1066800" cy="533400"/>
              </a:xfrm>
              <a:prstGeom prst="teardrop">
                <a:avLst>
                  <a:gd name="adj" fmla="val 837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ardrop 69"/>
              <p:cNvSpPr/>
              <p:nvPr/>
            </p:nvSpPr>
            <p:spPr>
              <a:xfrm rot="3768312" flipH="1">
                <a:off x="6663620" y="864692"/>
                <a:ext cx="822472" cy="407696"/>
              </a:xfrm>
              <a:prstGeom prst="teardrop">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9714892">
                <a:off x="6598902" y="795519"/>
                <a:ext cx="467197" cy="22620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p:cNvGrpSpPr/>
          <p:nvPr/>
        </p:nvGrpSpPr>
        <p:grpSpPr>
          <a:xfrm>
            <a:off x="9764486" y="0"/>
            <a:ext cx="2166257" cy="2255081"/>
            <a:chOff x="9764486" y="0"/>
            <a:chExt cx="2166257" cy="2255081"/>
          </a:xfrm>
        </p:grpSpPr>
        <p:sp>
          <p:nvSpPr>
            <p:cNvPr id="8" name="Rounded Rectangle 7"/>
            <p:cNvSpPr/>
            <p:nvPr/>
          </p:nvSpPr>
          <p:spPr>
            <a:xfrm>
              <a:off x="9764486" y="0"/>
              <a:ext cx="2166257" cy="2255081"/>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10111769" y="283529"/>
              <a:ext cx="516724" cy="1614997"/>
              <a:chOff x="3146234" y="2012142"/>
              <a:chExt cx="1037612" cy="3243010"/>
            </a:xfrm>
          </p:grpSpPr>
          <p:sp>
            <p:nvSpPr>
              <p:cNvPr id="87" name="Oval 86"/>
              <p:cNvSpPr/>
              <p:nvPr/>
            </p:nvSpPr>
            <p:spPr>
              <a:xfrm>
                <a:off x="3146234" y="3352178"/>
                <a:ext cx="514721" cy="519523"/>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212243" y="5004962"/>
                <a:ext cx="502287" cy="250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3195574" y="3971815"/>
                <a:ext cx="540051" cy="114314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8744074">
                <a:off x="3782783" y="4820538"/>
                <a:ext cx="479236" cy="26222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0704513">
                <a:off x="3597496" y="3855579"/>
                <a:ext cx="540051" cy="114314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227351" y="2097488"/>
                <a:ext cx="855806" cy="122479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3211160" y="3242836"/>
                <a:ext cx="941387" cy="1143143"/>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ardrop 93"/>
              <p:cNvSpPr/>
              <p:nvPr/>
            </p:nvSpPr>
            <p:spPr>
              <a:xfrm rot="3828718">
                <a:off x="3415138" y="2181786"/>
                <a:ext cx="938351" cy="599064"/>
              </a:xfrm>
              <a:prstGeom prst="teardrop">
                <a:avLst>
                  <a:gd name="adj" fmla="val 68167"/>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ardrop 94"/>
              <p:cNvSpPr/>
              <p:nvPr/>
            </p:nvSpPr>
            <p:spPr>
              <a:xfrm rot="10800000">
                <a:off x="3227351" y="2015832"/>
                <a:ext cx="513481" cy="506312"/>
              </a:xfrm>
              <a:prstGeom prst="teardrop">
                <a:avLst>
                  <a:gd name="adj" fmla="val 108479"/>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20110783">
                <a:off x="3255666" y="3365240"/>
                <a:ext cx="643555" cy="519523"/>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350173" y="3359971"/>
                <a:ext cx="267835" cy="16999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10793859" y="228292"/>
              <a:ext cx="701454" cy="1610166"/>
              <a:chOff x="4381258" y="2006204"/>
              <a:chExt cx="1408562" cy="3233309"/>
            </a:xfrm>
          </p:grpSpPr>
          <p:sp>
            <p:nvSpPr>
              <p:cNvPr id="99" name="Oval 10"/>
              <p:cNvSpPr/>
              <p:nvPr/>
            </p:nvSpPr>
            <p:spPr>
              <a:xfrm rot="1632548">
                <a:off x="5239635" y="3345182"/>
                <a:ext cx="550185" cy="411145"/>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rot="18192508">
                <a:off x="4347863" y="2221410"/>
                <a:ext cx="1341884" cy="911472"/>
              </a:xfrm>
              <a:prstGeom prst="cloud">
                <a:avLst/>
              </a:prstGeom>
              <a:solidFill>
                <a:srgbClr val="D15C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rot="6972363">
                <a:off x="5313543" y="4802680"/>
                <a:ext cx="288233" cy="51579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7975720">
                <a:off x="4938289" y="4875000"/>
                <a:ext cx="251332" cy="47769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31"/>
              <p:cNvGrpSpPr/>
              <p:nvPr/>
            </p:nvGrpSpPr>
            <p:grpSpPr>
              <a:xfrm>
                <a:off x="4735356" y="3450643"/>
                <a:ext cx="921076" cy="1668780"/>
                <a:chOff x="2743200" y="1676400"/>
                <a:chExt cx="990600" cy="2084309"/>
              </a:xfrm>
            </p:grpSpPr>
            <p:sp>
              <p:nvSpPr>
                <p:cNvPr id="118" name="Trapezoid 117"/>
                <p:cNvSpPr/>
                <p:nvPr/>
              </p:nvSpPr>
              <p:spPr>
                <a:xfrm rot="283871">
                  <a:off x="2865759" y="2607708"/>
                  <a:ext cx="457200" cy="1143000"/>
                </a:xfrm>
                <a:prstGeom prst="trapezoid">
                  <a:avLst/>
                </a:prstGeom>
                <a:solidFill>
                  <a:srgbClr val="B48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21104506">
                  <a:off x="3203918" y="2617709"/>
                  <a:ext cx="457200" cy="1143000"/>
                </a:xfrm>
                <a:prstGeom prst="trapezoid">
                  <a:avLst/>
                </a:prstGeom>
                <a:solidFill>
                  <a:srgbClr val="B48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2743200" y="1676400"/>
                  <a:ext cx="990600" cy="1143000"/>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rapezoid 103"/>
              <p:cNvSpPr/>
              <p:nvPr/>
            </p:nvSpPr>
            <p:spPr>
              <a:xfrm>
                <a:off x="4775570" y="3224698"/>
                <a:ext cx="850224" cy="1027863"/>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08123" y="2259804"/>
                <a:ext cx="779372" cy="109638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rot="18485975">
                <a:off x="4468573" y="2238462"/>
                <a:ext cx="903340" cy="637877"/>
              </a:xfrm>
              <a:prstGeom prst="cloud">
                <a:avLst/>
              </a:prstGeom>
              <a:solidFill>
                <a:srgbClr val="D15C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29"/>
              <p:cNvGrpSpPr/>
              <p:nvPr/>
            </p:nvGrpSpPr>
            <p:grpSpPr>
              <a:xfrm>
                <a:off x="5443877" y="4838458"/>
                <a:ext cx="141704" cy="205573"/>
                <a:chOff x="2438400" y="3352800"/>
                <a:chExt cx="609600" cy="914400"/>
              </a:xfrm>
            </p:grpSpPr>
            <p:sp>
              <p:nvSpPr>
                <p:cNvPr id="114" name="Oval 113"/>
                <p:cNvSpPr/>
                <p:nvPr/>
              </p:nvSpPr>
              <p:spPr>
                <a:xfrm>
                  <a:off x="2438400" y="3733800"/>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67000" y="3962400"/>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743200" y="3657600"/>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a:off x="2590800" y="3352800"/>
                  <a:ext cx="228600" cy="533400"/>
                </a:xfrm>
                <a:prstGeom prst="moon">
                  <a:avLst>
                    <a:gd name="adj" fmla="val 2254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Cloud 107"/>
              <p:cNvSpPr/>
              <p:nvPr/>
            </p:nvSpPr>
            <p:spPr>
              <a:xfrm rot="18192508">
                <a:off x="5159928" y="2087939"/>
                <a:ext cx="551019" cy="610424"/>
              </a:xfrm>
              <a:prstGeom prst="cloud">
                <a:avLst/>
              </a:prstGeom>
              <a:solidFill>
                <a:srgbClr val="D15C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lowchart: Collate 18"/>
              <p:cNvSpPr/>
              <p:nvPr/>
            </p:nvSpPr>
            <p:spPr>
              <a:xfrm rot="4121014" flipH="1">
                <a:off x="4935620" y="2040312"/>
                <a:ext cx="427512" cy="514030"/>
              </a:xfrm>
              <a:prstGeom prst="flowChartCollat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Oval 10"/>
              <p:cNvSpPr/>
              <p:nvPr/>
            </p:nvSpPr>
            <p:spPr>
              <a:xfrm rot="1632548">
                <a:off x="5077662" y="3384663"/>
                <a:ext cx="550185" cy="411145"/>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298683" y="3419636"/>
                <a:ext cx="273507" cy="14696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rot="18192508">
                <a:off x="4345706" y="2727794"/>
                <a:ext cx="776679" cy="705575"/>
              </a:xfrm>
              <a:prstGeom prst="cloud">
                <a:avLst/>
              </a:prstGeom>
              <a:solidFill>
                <a:srgbClr val="D15C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Cloud 112"/>
              <p:cNvSpPr/>
              <p:nvPr/>
            </p:nvSpPr>
            <p:spPr>
              <a:xfrm rot="18192508">
                <a:off x="4592454" y="2571487"/>
                <a:ext cx="361781" cy="453556"/>
              </a:xfrm>
              <a:prstGeom prst="cloud">
                <a:avLst/>
              </a:prstGeom>
              <a:solidFill>
                <a:srgbClr val="D15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65637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5093AD-7500-4ED3-AD2E-39C4D248B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Slow to Hear</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101:7 </a:t>
            </a:r>
            <a:r>
              <a:rPr lang="en-US" sz="1200" b="0" i="0" dirty="0">
                <a:solidFill>
                  <a:schemeClr val="bg1"/>
                </a:solidFill>
                <a:effectLst/>
                <a:latin typeface="Abadi" panose="020B0604020104020204" pitchFamily="34" charset="0"/>
              </a:rPr>
              <a:t>Student Manual  </a:t>
            </a:r>
            <a:endParaRPr lang="en-US" sz="1200" dirty="0">
              <a:solidFill>
                <a:schemeClr val="bg1"/>
              </a:solidFill>
            </a:endParaRPr>
          </a:p>
        </p:txBody>
      </p:sp>
      <p:sp>
        <p:nvSpPr>
          <p:cNvPr id="4" name="Rectangle 3"/>
          <p:cNvSpPr/>
          <p:nvPr/>
        </p:nvSpPr>
        <p:spPr>
          <a:xfrm>
            <a:off x="551996" y="1120676"/>
            <a:ext cx="4782004" cy="4247317"/>
          </a:xfrm>
          <a:prstGeom prst="rect">
            <a:avLst/>
          </a:prstGeom>
        </p:spPr>
        <p:txBody>
          <a:bodyPr wrap="square">
            <a:spAutoFit/>
          </a:bodyPr>
          <a:lstStyle/>
          <a:p>
            <a:r>
              <a:rPr lang="en-US" dirty="0">
                <a:solidFill>
                  <a:schemeClr val="bg1"/>
                </a:solidFill>
              </a:rPr>
              <a:t>One of the great problems recorded in scripture is mankind’s indifference to God in times of prosperity. </a:t>
            </a:r>
          </a:p>
          <a:p>
            <a:endParaRPr lang="en-US" dirty="0">
              <a:solidFill>
                <a:schemeClr val="bg1"/>
              </a:solidFill>
            </a:endParaRPr>
          </a:p>
          <a:p>
            <a:r>
              <a:rPr lang="en-US" dirty="0">
                <a:solidFill>
                  <a:schemeClr val="bg1"/>
                </a:solidFill>
              </a:rPr>
              <a:t>Too often they forget their Creator, who is the giver of all good things. In times of trouble, however, they remember God and turn to Him for mercy and help in their afflictions, but He is slow to help them. </a:t>
            </a:r>
          </a:p>
          <a:p>
            <a:endParaRPr lang="en-US" dirty="0">
              <a:solidFill>
                <a:schemeClr val="bg1"/>
              </a:solidFill>
            </a:endParaRPr>
          </a:p>
          <a:p>
            <a:r>
              <a:rPr lang="en-US" dirty="0">
                <a:solidFill>
                  <a:schemeClr val="bg1"/>
                </a:solidFill>
              </a:rPr>
              <a:t>These verses show that the Saints were guilty of this offense. Therefore, the Lord did not support them in their day of affliction. He will not support any who claim His promises but do not keep their covenants. </a:t>
            </a:r>
            <a:endParaRPr lang="en-US" sz="1200" dirty="0">
              <a:solidFill>
                <a:schemeClr val="bg1"/>
              </a:solidFill>
            </a:endParaRPr>
          </a:p>
        </p:txBody>
      </p:sp>
      <p:pic>
        <p:nvPicPr>
          <p:cNvPr id="5" name="Picture 4">
            <a:extLst>
              <a:ext uri="{FF2B5EF4-FFF2-40B4-BE49-F238E27FC236}">
                <a16:creationId xmlns:a16="http://schemas.microsoft.com/office/drawing/2014/main" id="{29D70F26-0283-47A2-BBD1-7E826C448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973" y="942628"/>
            <a:ext cx="4372585" cy="2486372"/>
          </a:xfrm>
          <a:prstGeom prst="rect">
            <a:avLst/>
          </a:prstGeom>
        </p:spPr>
      </p:pic>
      <p:pic>
        <p:nvPicPr>
          <p:cNvPr id="8" name="Picture 7">
            <a:extLst>
              <a:ext uri="{FF2B5EF4-FFF2-40B4-BE49-F238E27FC236}">
                <a16:creationId xmlns:a16="http://schemas.microsoft.com/office/drawing/2014/main" id="{7729DC68-B16D-43E3-AAEB-DCAE60F08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9710" y="3680240"/>
            <a:ext cx="3962400" cy="2679700"/>
          </a:xfrm>
          <a:prstGeom prst="rect">
            <a:avLst/>
          </a:prstGeom>
        </p:spPr>
      </p:pic>
    </p:spTree>
    <p:extLst>
      <p:ext uri="{BB962C8B-B14F-4D97-AF65-F5344CB8AC3E}">
        <p14:creationId xmlns:p14="http://schemas.microsoft.com/office/powerpoint/2010/main" val="309149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B3F5C74-19B5-4903-BB03-5CD28EC31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Remember Mercy</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101:9</a:t>
            </a:r>
            <a:endParaRPr lang="en-US" sz="1200" dirty="0">
              <a:solidFill>
                <a:schemeClr val="bg1"/>
              </a:solidFill>
            </a:endParaRPr>
          </a:p>
        </p:txBody>
      </p:sp>
      <p:grpSp>
        <p:nvGrpSpPr>
          <p:cNvPr id="9" name="Group 8"/>
          <p:cNvGrpSpPr/>
          <p:nvPr/>
        </p:nvGrpSpPr>
        <p:grpSpPr>
          <a:xfrm>
            <a:off x="1012371" y="914400"/>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59568" y="2320142"/>
              <a:ext cx="1905000" cy="1077218"/>
            </a:xfrm>
            <a:prstGeom prst="rect">
              <a:avLst/>
            </a:prstGeom>
          </p:spPr>
          <p:txBody>
            <a:bodyPr wrap="square">
              <a:spAutoFit/>
            </a:bodyPr>
            <a:lstStyle/>
            <a:p>
              <a:pPr algn="ctr"/>
              <a:r>
                <a:rPr lang="en-US" sz="1600" b="1" i="1" dirty="0"/>
                <a:t>Even when we have sinned, the Lord will have compassion toward us</a:t>
              </a:r>
              <a:endParaRPr lang="en-US" sz="1600" dirty="0">
                <a:solidFill>
                  <a:schemeClr val="bg1"/>
                </a:solidFill>
              </a:endParaRPr>
            </a:p>
          </p:txBody>
        </p:sp>
      </p:grpSp>
      <p:sp>
        <p:nvSpPr>
          <p:cNvPr id="2" name="Rectangle 1"/>
          <p:cNvSpPr/>
          <p:nvPr/>
        </p:nvSpPr>
        <p:spPr>
          <a:xfrm>
            <a:off x="8258081" y="3584138"/>
            <a:ext cx="3457508" cy="2585323"/>
          </a:xfrm>
          <a:prstGeom prst="rect">
            <a:avLst/>
          </a:prstGeom>
        </p:spPr>
        <p:txBody>
          <a:bodyPr wrap="square">
            <a:spAutoFit/>
          </a:bodyPr>
          <a:lstStyle/>
          <a:p>
            <a:r>
              <a:rPr lang="en-US" dirty="0">
                <a:solidFill>
                  <a:schemeClr val="bg1"/>
                </a:solidFill>
                <a:effectLst/>
                <a:latin typeface="Abadi" panose="020B0604020104020204" pitchFamily="34" charset="0"/>
              </a:rPr>
              <a:t>“When the Saints were exiled and scattered, it appeared to human eye as if they had been utterly cast off by their Heavenly father; but in the very day of wrath he would remember mercy. He would turn the curse of man into a blessing to His people.” </a:t>
            </a:r>
            <a:r>
              <a:rPr lang="en-US" sz="1200" dirty="0">
                <a:solidFill>
                  <a:schemeClr val="bg1"/>
                </a:solidFill>
                <a:effectLst/>
                <a:latin typeface="Abadi" panose="020B0604020104020204" pitchFamily="34" charset="0"/>
              </a:rPr>
              <a:t>Smith and Sjodahl</a:t>
            </a:r>
            <a:endParaRPr lang="en-US" sz="1200" dirty="0">
              <a:solidFill>
                <a:schemeClr val="bg1"/>
              </a:solidFill>
            </a:endParaRPr>
          </a:p>
        </p:txBody>
      </p:sp>
      <p:sp>
        <p:nvSpPr>
          <p:cNvPr id="32" name="Rectangle 31"/>
          <p:cNvSpPr/>
          <p:nvPr/>
        </p:nvSpPr>
        <p:spPr>
          <a:xfrm>
            <a:off x="4112482" y="874801"/>
            <a:ext cx="3967035" cy="646331"/>
          </a:xfrm>
          <a:prstGeom prst="rect">
            <a:avLst/>
          </a:prstGeom>
        </p:spPr>
        <p:txBody>
          <a:bodyPr wrap="square">
            <a:spAutoFit/>
          </a:bodyPr>
          <a:lstStyle/>
          <a:p>
            <a:pPr algn="ctr"/>
            <a:r>
              <a:rPr lang="en-US" i="1" dirty="0">
                <a:solidFill>
                  <a:schemeClr val="bg1"/>
                </a:solidFill>
                <a:effectLst/>
                <a:latin typeface="Abadi" panose="020B0604020104020204" pitchFamily="34" charset="0"/>
              </a:rPr>
              <a:t>The Saints had not been cast off they had been cast out of Zion</a:t>
            </a:r>
            <a:endParaRPr lang="en-US" sz="1200" dirty="0">
              <a:solidFill>
                <a:schemeClr val="bg1"/>
              </a:solidFill>
            </a:endParaRPr>
          </a:p>
        </p:txBody>
      </p:sp>
      <p:pic>
        <p:nvPicPr>
          <p:cNvPr id="8" name="Picture 7">
            <a:extLst>
              <a:ext uri="{FF2B5EF4-FFF2-40B4-BE49-F238E27FC236}">
                <a16:creationId xmlns:a16="http://schemas.microsoft.com/office/drawing/2014/main" id="{2274BCC4-E996-4AEE-8EB5-2E2EBD56F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344" y="1770018"/>
            <a:ext cx="2877937" cy="4173582"/>
          </a:xfrm>
          <a:prstGeom prst="rect">
            <a:avLst/>
          </a:prstGeom>
        </p:spPr>
      </p:pic>
    </p:spTree>
    <p:extLst>
      <p:ext uri="{BB962C8B-B14F-4D97-AF65-F5344CB8AC3E}">
        <p14:creationId xmlns:p14="http://schemas.microsoft.com/office/powerpoint/2010/main" val="225468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82AF8F-74F3-4979-ABE5-93200CD83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Sword of Mine Indignation</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101:10-12</a:t>
            </a:r>
            <a:endParaRPr lang="en-US" sz="1200" dirty="0">
              <a:solidFill>
                <a:schemeClr val="bg1"/>
              </a:solidFill>
            </a:endParaRPr>
          </a:p>
        </p:txBody>
      </p:sp>
      <p:sp>
        <p:nvSpPr>
          <p:cNvPr id="2" name="Rectangle 1"/>
          <p:cNvSpPr/>
          <p:nvPr/>
        </p:nvSpPr>
        <p:spPr>
          <a:xfrm>
            <a:off x="460375" y="1717104"/>
            <a:ext cx="5327290" cy="2031325"/>
          </a:xfrm>
          <a:prstGeom prst="rect">
            <a:avLst/>
          </a:prstGeom>
        </p:spPr>
        <p:txBody>
          <a:bodyPr wrap="square">
            <a:spAutoFit/>
          </a:bodyPr>
          <a:lstStyle/>
          <a:p>
            <a:r>
              <a:rPr lang="en-US" dirty="0">
                <a:solidFill>
                  <a:schemeClr val="bg1"/>
                </a:solidFill>
              </a:rPr>
              <a:t> “While there was punishment in the suffering the saints had to endure and that because they were slow to hear the Lord, nevertheless the actions of their enemies were not justifiable; and therefore the Lord promised that he would let fall the sword of his indignation in behalf of his people. </a:t>
            </a:r>
          </a:p>
          <a:p>
            <a:endParaRPr lang="en-US" dirty="0">
              <a:solidFill>
                <a:schemeClr val="bg1"/>
              </a:solidFill>
            </a:endParaRPr>
          </a:p>
        </p:txBody>
      </p:sp>
      <p:sp>
        <p:nvSpPr>
          <p:cNvPr id="4" name="Rectangle 3"/>
          <p:cNvSpPr/>
          <p:nvPr/>
        </p:nvSpPr>
        <p:spPr>
          <a:xfrm>
            <a:off x="3284941" y="886642"/>
            <a:ext cx="5690276" cy="369332"/>
          </a:xfrm>
          <a:prstGeom prst="rect">
            <a:avLst/>
          </a:prstGeom>
        </p:spPr>
        <p:txBody>
          <a:bodyPr wrap="none">
            <a:spAutoFit/>
          </a:bodyPr>
          <a:lstStyle/>
          <a:p>
            <a:r>
              <a:rPr lang="en-US" b="0" i="0" dirty="0">
                <a:solidFill>
                  <a:schemeClr val="bg1"/>
                </a:solidFill>
                <a:effectLst/>
                <a:latin typeface="Abadi" panose="020B0604020104020204" pitchFamily="34" charset="0"/>
              </a:rPr>
              <a:t> An instrument of war, connotes power and retribution</a:t>
            </a:r>
            <a:endParaRPr lang="en-US" dirty="0">
              <a:solidFill>
                <a:schemeClr val="bg1"/>
              </a:solidFill>
            </a:endParaRPr>
          </a:p>
        </p:txBody>
      </p:sp>
      <p:sp>
        <p:nvSpPr>
          <p:cNvPr id="31" name="Rectangle 30"/>
          <p:cNvSpPr/>
          <p:nvPr/>
        </p:nvSpPr>
        <p:spPr>
          <a:xfrm>
            <a:off x="6479720" y="4617324"/>
            <a:ext cx="5327290" cy="1384995"/>
          </a:xfrm>
          <a:prstGeom prst="rect">
            <a:avLst/>
          </a:prstGeom>
        </p:spPr>
        <p:txBody>
          <a:bodyPr wrap="square">
            <a:spAutoFit/>
          </a:bodyPr>
          <a:lstStyle/>
          <a:p>
            <a:r>
              <a:rPr lang="en-US" dirty="0">
                <a:solidFill>
                  <a:schemeClr val="bg1"/>
                </a:solidFill>
              </a:rPr>
              <a:t>The sword of indignation commenced to fall upon the enemies of the saints shortly after the saints were driven from Missouri, and from time to time it has fallen, both in this land and in foreign lands.” </a:t>
            </a:r>
          </a:p>
          <a:p>
            <a:r>
              <a:rPr lang="en-US" sz="1200" dirty="0">
                <a:solidFill>
                  <a:schemeClr val="bg1"/>
                </a:solidFill>
              </a:rPr>
              <a:t>Joseph Fielding Smith</a:t>
            </a:r>
          </a:p>
        </p:txBody>
      </p:sp>
      <p:pic>
        <p:nvPicPr>
          <p:cNvPr id="6" name="Picture 5">
            <a:extLst>
              <a:ext uri="{FF2B5EF4-FFF2-40B4-BE49-F238E27FC236}">
                <a16:creationId xmlns:a16="http://schemas.microsoft.com/office/drawing/2014/main" id="{67F9961B-7BB8-4374-B79F-9C0680F10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3831"/>
            <a:ext cx="4013200" cy="2413000"/>
          </a:xfrm>
          <a:prstGeom prst="rect">
            <a:avLst/>
          </a:prstGeom>
        </p:spPr>
      </p:pic>
      <p:pic>
        <p:nvPicPr>
          <p:cNvPr id="9" name="Picture 8">
            <a:extLst>
              <a:ext uri="{FF2B5EF4-FFF2-40B4-BE49-F238E27FC236}">
                <a16:creationId xmlns:a16="http://schemas.microsoft.com/office/drawing/2014/main" id="{58DA5ADE-458A-45AE-B451-D89CDD5D1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321" y="3789708"/>
            <a:ext cx="2858151" cy="2515173"/>
          </a:xfrm>
          <a:prstGeom prst="rect">
            <a:avLst/>
          </a:prstGeom>
        </p:spPr>
      </p:pic>
    </p:spTree>
    <p:extLst>
      <p:ext uri="{BB962C8B-B14F-4D97-AF65-F5344CB8AC3E}">
        <p14:creationId xmlns:p14="http://schemas.microsoft.com/office/powerpoint/2010/main" val="410794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CA9A67-49B4-4F4D-A734-E2252D19A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Until They Are Gone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101:10-11</a:t>
            </a:r>
            <a:endParaRPr lang="en-US" sz="1200" dirty="0">
              <a:solidFill>
                <a:schemeClr val="bg1"/>
              </a:solidFill>
            </a:endParaRPr>
          </a:p>
        </p:txBody>
      </p:sp>
      <p:sp>
        <p:nvSpPr>
          <p:cNvPr id="4" name="Rectangle 3"/>
          <p:cNvSpPr/>
          <p:nvPr/>
        </p:nvSpPr>
        <p:spPr>
          <a:xfrm>
            <a:off x="551996" y="1120676"/>
            <a:ext cx="4782004" cy="1200329"/>
          </a:xfrm>
          <a:prstGeom prst="rect">
            <a:avLst/>
          </a:prstGeom>
        </p:spPr>
        <p:txBody>
          <a:bodyPr wrap="square">
            <a:spAutoFit/>
          </a:bodyPr>
          <a:lstStyle/>
          <a:p>
            <a:r>
              <a:rPr lang="en-US" dirty="0">
                <a:solidFill>
                  <a:schemeClr val="bg1"/>
                </a:solidFill>
              </a:rPr>
              <a:t>The mob in Jackson County continued persecuting the Saints until all members of the Church were driven out of the county</a:t>
            </a:r>
          </a:p>
          <a:p>
            <a:endParaRPr lang="en-US" dirty="0">
              <a:solidFill>
                <a:schemeClr val="bg1"/>
              </a:solidFill>
            </a:endParaRPr>
          </a:p>
        </p:txBody>
      </p:sp>
      <p:sp>
        <p:nvSpPr>
          <p:cNvPr id="9" name="Rectangle 8"/>
          <p:cNvSpPr/>
          <p:nvPr/>
        </p:nvSpPr>
        <p:spPr>
          <a:xfrm>
            <a:off x="7181396" y="3429000"/>
            <a:ext cx="4782004" cy="2585323"/>
          </a:xfrm>
          <a:prstGeom prst="rect">
            <a:avLst/>
          </a:prstGeom>
        </p:spPr>
        <p:txBody>
          <a:bodyPr wrap="square">
            <a:spAutoFit/>
          </a:bodyPr>
          <a:lstStyle/>
          <a:p>
            <a:r>
              <a:rPr lang="en-US" dirty="0">
                <a:solidFill>
                  <a:schemeClr val="bg1"/>
                </a:solidFill>
              </a:rPr>
              <a:t> “I saw one hundred and ninety women and children driven thirty miles across the prairie, with three decrepit men only in their company, in the month of November, the ground thinly crusted with sleet; and I could easily follow on their trail by the </a:t>
            </a:r>
            <a:r>
              <a:rPr lang="en-US" i="1" dirty="0">
                <a:solidFill>
                  <a:schemeClr val="bg1"/>
                </a:solidFill>
              </a:rPr>
              <a:t>blood that flowed from their lacerated feet</a:t>
            </a:r>
            <a:r>
              <a:rPr lang="en-US" dirty="0">
                <a:solidFill>
                  <a:schemeClr val="bg1"/>
                </a:solidFill>
              </a:rPr>
              <a:t> on the stubble of the burnt prairie!” </a:t>
            </a:r>
          </a:p>
          <a:p>
            <a:r>
              <a:rPr lang="en-US" sz="1200" dirty="0">
                <a:solidFill>
                  <a:schemeClr val="bg1"/>
                </a:solidFill>
              </a:rPr>
              <a:t>Lyman Wight</a:t>
            </a:r>
          </a:p>
        </p:txBody>
      </p:sp>
      <p:pic>
        <p:nvPicPr>
          <p:cNvPr id="5" name="Picture 4">
            <a:extLst>
              <a:ext uri="{FF2B5EF4-FFF2-40B4-BE49-F238E27FC236}">
                <a16:creationId xmlns:a16="http://schemas.microsoft.com/office/drawing/2014/main" id="{4D398F65-8E38-434F-B2EE-9E0D5DB97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48" y="2393780"/>
            <a:ext cx="4826708" cy="3429503"/>
          </a:xfrm>
          <a:prstGeom prst="rect">
            <a:avLst/>
          </a:prstGeom>
        </p:spPr>
      </p:pic>
      <p:pic>
        <p:nvPicPr>
          <p:cNvPr id="8" name="Picture 7">
            <a:extLst>
              <a:ext uri="{FF2B5EF4-FFF2-40B4-BE49-F238E27FC236}">
                <a16:creationId xmlns:a16="http://schemas.microsoft.com/office/drawing/2014/main" id="{7BFBE0E4-4FDA-4BD4-8D5A-F79CEBA02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8674" y="1015663"/>
            <a:ext cx="1666875" cy="2286000"/>
          </a:xfrm>
          <a:prstGeom prst="rect">
            <a:avLst/>
          </a:prstGeom>
        </p:spPr>
      </p:pic>
    </p:spTree>
    <p:extLst>
      <p:ext uri="{BB962C8B-B14F-4D97-AF65-F5344CB8AC3E}">
        <p14:creationId xmlns:p14="http://schemas.microsoft.com/office/powerpoint/2010/main" val="274530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E944CA-1695-485F-A5A1-4ED4CB6F5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Watch-tower</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101:12-16</a:t>
            </a:r>
            <a:endParaRPr lang="en-US" sz="1200" dirty="0">
              <a:solidFill>
                <a:schemeClr val="bg1"/>
              </a:solidFill>
            </a:endParaRPr>
          </a:p>
        </p:txBody>
      </p:sp>
      <p:sp>
        <p:nvSpPr>
          <p:cNvPr id="4" name="Rectangle 3"/>
          <p:cNvSpPr/>
          <p:nvPr/>
        </p:nvSpPr>
        <p:spPr>
          <a:xfrm>
            <a:off x="551996" y="1120676"/>
            <a:ext cx="4782004" cy="4524315"/>
          </a:xfrm>
          <a:prstGeom prst="rect">
            <a:avLst/>
          </a:prstGeom>
        </p:spPr>
        <p:txBody>
          <a:bodyPr wrap="square">
            <a:spAutoFit/>
          </a:bodyPr>
          <a:lstStyle/>
          <a:p>
            <a:r>
              <a:rPr lang="en-US" dirty="0">
                <a:solidFill>
                  <a:schemeClr val="bg1"/>
                </a:solidFill>
              </a:rPr>
              <a:t>In ancient Israel walls were built around cities, and towers were erected in key places along the walls. Watchmen, or lookouts, kept watch in these towers day and night to warn the people if an enemy came. </a:t>
            </a:r>
          </a:p>
          <a:p>
            <a:endParaRPr lang="en-US" dirty="0">
              <a:solidFill>
                <a:schemeClr val="bg1"/>
              </a:solidFill>
            </a:endParaRPr>
          </a:p>
          <a:p>
            <a:r>
              <a:rPr lang="en-US" dirty="0">
                <a:solidFill>
                  <a:schemeClr val="bg1"/>
                </a:solidFill>
              </a:rPr>
              <a:t>A watchman’s responsibility was great, because if he was negligent, his sloth could cost the lives of others. </a:t>
            </a:r>
          </a:p>
          <a:p>
            <a:endParaRPr lang="en-US" dirty="0">
              <a:solidFill>
                <a:schemeClr val="bg1"/>
              </a:solidFill>
            </a:endParaRPr>
          </a:p>
          <a:p>
            <a:r>
              <a:rPr lang="en-US" dirty="0">
                <a:solidFill>
                  <a:schemeClr val="bg1"/>
                </a:solidFill>
              </a:rPr>
              <a:t>The Greek word most frequently used in the New Testament to convey the idea of watching “means to </a:t>
            </a:r>
            <a:r>
              <a:rPr lang="en-US" i="1" dirty="0">
                <a:solidFill>
                  <a:schemeClr val="bg1"/>
                </a:solidFill>
              </a:rPr>
              <a:t>keep awake,</a:t>
            </a:r>
            <a:r>
              <a:rPr lang="en-US" dirty="0">
                <a:solidFill>
                  <a:schemeClr val="bg1"/>
                </a:solidFill>
              </a:rPr>
              <a:t> to </a:t>
            </a:r>
            <a:r>
              <a:rPr lang="en-US" i="1" dirty="0">
                <a:solidFill>
                  <a:schemeClr val="bg1"/>
                </a:solidFill>
              </a:rPr>
              <a:t>watch,</a:t>
            </a:r>
            <a:r>
              <a:rPr lang="en-US" dirty="0">
                <a:solidFill>
                  <a:schemeClr val="bg1"/>
                </a:solidFill>
              </a:rPr>
              <a:t> and so to take heed lest through remissness and indolence some destructive calamity suddenly overtake one” </a:t>
            </a:r>
            <a:r>
              <a:rPr lang="en-US" sz="1200" dirty="0">
                <a:solidFill>
                  <a:schemeClr val="bg1"/>
                </a:solidFill>
              </a:rPr>
              <a:t>(Unger, </a:t>
            </a:r>
            <a:r>
              <a:rPr lang="en-US" sz="1200" i="1" dirty="0">
                <a:solidFill>
                  <a:schemeClr val="bg1"/>
                </a:solidFill>
              </a:rPr>
              <a:t>Bible Dictionary)</a:t>
            </a:r>
            <a:endParaRPr lang="en-US" sz="1200" dirty="0">
              <a:solidFill>
                <a:schemeClr val="bg1"/>
              </a:solidFill>
            </a:endParaRPr>
          </a:p>
        </p:txBody>
      </p:sp>
      <p:pic>
        <p:nvPicPr>
          <p:cNvPr id="5" name="Picture 4">
            <a:extLst>
              <a:ext uri="{FF2B5EF4-FFF2-40B4-BE49-F238E27FC236}">
                <a16:creationId xmlns:a16="http://schemas.microsoft.com/office/drawing/2014/main" id="{FB0C675B-4799-4168-B622-CC3C7D587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542" y="956625"/>
            <a:ext cx="3614928" cy="2426208"/>
          </a:xfrm>
          <a:prstGeom prst="rect">
            <a:avLst/>
          </a:prstGeom>
        </p:spPr>
      </p:pic>
      <p:pic>
        <p:nvPicPr>
          <p:cNvPr id="8" name="Picture 7">
            <a:extLst>
              <a:ext uri="{FF2B5EF4-FFF2-40B4-BE49-F238E27FC236}">
                <a16:creationId xmlns:a16="http://schemas.microsoft.com/office/drawing/2014/main" id="{6F22645A-3921-4996-9BA5-48DF3E983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996" y="3568643"/>
            <a:ext cx="5236464" cy="2993136"/>
          </a:xfrm>
          <a:prstGeom prst="rect">
            <a:avLst/>
          </a:prstGeom>
        </p:spPr>
      </p:pic>
    </p:spTree>
    <p:extLst>
      <p:ext uri="{BB962C8B-B14F-4D97-AF65-F5344CB8AC3E}">
        <p14:creationId xmlns:p14="http://schemas.microsoft.com/office/powerpoint/2010/main" val="32762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D43283-342C-4568-A1DC-445693587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To the North</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101:12-16</a:t>
            </a:r>
            <a:endParaRPr lang="en-US" sz="1200" dirty="0">
              <a:solidFill>
                <a:schemeClr val="bg1"/>
              </a:solidFill>
            </a:endParaRPr>
          </a:p>
        </p:txBody>
      </p:sp>
      <p:sp>
        <p:nvSpPr>
          <p:cNvPr id="4" name="Rectangle 3"/>
          <p:cNvSpPr/>
          <p:nvPr/>
        </p:nvSpPr>
        <p:spPr>
          <a:xfrm>
            <a:off x="460375" y="889843"/>
            <a:ext cx="4782004" cy="2031325"/>
          </a:xfrm>
          <a:prstGeom prst="rect">
            <a:avLst/>
          </a:prstGeom>
        </p:spPr>
        <p:txBody>
          <a:bodyPr wrap="square">
            <a:spAutoFit/>
          </a:bodyPr>
          <a:lstStyle/>
          <a:p>
            <a:r>
              <a:rPr lang="en-US" dirty="0">
                <a:solidFill>
                  <a:schemeClr val="bg1"/>
                </a:solidFill>
              </a:rPr>
              <a:t>Most of the Saints fled north, where they had to cross the Missouri River. </a:t>
            </a:r>
          </a:p>
          <a:p>
            <a:endParaRPr lang="en-US" dirty="0">
              <a:solidFill>
                <a:schemeClr val="bg1"/>
              </a:solidFill>
            </a:endParaRPr>
          </a:p>
          <a:p>
            <a:r>
              <a:rPr lang="en-US" dirty="0">
                <a:solidFill>
                  <a:schemeClr val="bg1"/>
                </a:solidFill>
              </a:rPr>
              <a:t>The shores of the river near the ferry were lined with refugees. Some people were fortunate enough to escape with some of their household goods, but many lost everything.</a:t>
            </a:r>
          </a:p>
        </p:txBody>
      </p:sp>
      <p:sp>
        <p:nvSpPr>
          <p:cNvPr id="9" name="Rectangle 8"/>
          <p:cNvSpPr/>
          <p:nvPr/>
        </p:nvSpPr>
        <p:spPr>
          <a:xfrm>
            <a:off x="6228929" y="4349964"/>
            <a:ext cx="1369300" cy="646331"/>
          </a:xfrm>
          <a:prstGeom prst="rect">
            <a:avLst/>
          </a:prstGeom>
        </p:spPr>
        <p:txBody>
          <a:bodyPr wrap="square">
            <a:spAutoFit/>
          </a:bodyPr>
          <a:lstStyle/>
          <a:p>
            <a:pPr algn="ctr"/>
            <a:r>
              <a:rPr lang="en-US" dirty="0"/>
              <a:t>Vineyard--Earth</a:t>
            </a:r>
            <a:endParaRPr lang="en-US" sz="1200" dirty="0"/>
          </a:p>
        </p:txBody>
      </p:sp>
      <p:sp>
        <p:nvSpPr>
          <p:cNvPr id="2" name="Rectangle 1"/>
          <p:cNvSpPr/>
          <p:nvPr/>
        </p:nvSpPr>
        <p:spPr>
          <a:xfrm>
            <a:off x="5339146" y="3372773"/>
            <a:ext cx="5209895" cy="3323987"/>
          </a:xfrm>
          <a:prstGeom prst="rect">
            <a:avLst/>
          </a:prstGeom>
        </p:spPr>
        <p:txBody>
          <a:bodyPr wrap="square">
            <a:spAutoFit/>
          </a:bodyPr>
          <a:lstStyle/>
          <a:p>
            <a:r>
              <a:rPr lang="en-US" dirty="0">
                <a:solidFill>
                  <a:schemeClr val="bg1"/>
                </a:solidFill>
              </a:rPr>
              <a:t> “Hundreds of people were seen in every direction, some in tents and some in the open air around their fires, while the rain descended in torrents. Husbands were inquiring for their wives, wives for their husbands; parents for children, and children for parents. … </a:t>
            </a:r>
          </a:p>
          <a:p>
            <a:endParaRPr lang="en-US" dirty="0">
              <a:solidFill>
                <a:schemeClr val="bg1"/>
              </a:solidFill>
            </a:endParaRPr>
          </a:p>
          <a:p>
            <a:r>
              <a:rPr lang="en-US" dirty="0">
                <a:solidFill>
                  <a:schemeClr val="bg1"/>
                </a:solidFill>
              </a:rPr>
              <a:t>The scene was indescribable, and, I am sure, would have melted the hearts of any people on the earth, except our blind oppressors, and a blind and ignorant community” </a:t>
            </a:r>
          </a:p>
          <a:p>
            <a:r>
              <a:rPr lang="en-US" sz="1200" dirty="0">
                <a:solidFill>
                  <a:schemeClr val="bg1"/>
                </a:solidFill>
              </a:rPr>
              <a:t>Parley P. Pratt </a:t>
            </a:r>
            <a:endParaRPr lang="en-US" sz="1200" dirty="0"/>
          </a:p>
        </p:txBody>
      </p:sp>
      <p:pic>
        <p:nvPicPr>
          <p:cNvPr id="6" name="Picture 5">
            <a:extLst>
              <a:ext uri="{FF2B5EF4-FFF2-40B4-BE49-F238E27FC236}">
                <a16:creationId xmlns:a16="http://schemas.microsoft.com/office/drawing/2014/main" id="{95804543-DFBD-4764-97BB-798037CD6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851" y="3243388"/>
            <a:ext cx="2200275" cy="3133725"/>
          </a:xfrm>
          <a:prstGeom prst="rect">
            <a:avLst/>
          </a:prstGeom>
        </p:spPr>
      </p:pic>
      <p:pic>
        <p:nvPicPr>
          <p:cNvPr id="10" name="Picture 9">
            <a:extLst>
              <a:ext uri="{FF2B5EF4-FFF2-40B4-BE49-F238E27FC236}">
                <a16:creationId xmlns:a16="http://schemas.microsoft.com/office/drawing/2014/main" id="{CA2F5631-6A9F-4234-A4A6-48ED0C7DC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6468" y="1146468"/>
            <a:ext cx="1562100" cy="2095500"/>
          </a:xfrm>
          <a:prstGeom prst="rect">
            <a:avLst/>
          </a:prstGeom>
        </p:spPr>
      </p:pic>
    </p:spTree>
    <p:extLst>
      <p:ext uri="{BB962C8B-B14F-4D97-AF65-F5344CB8AC3E}">
        <p14:creationId xmlns:p14="http://schemas.microsoft.com/office/powerpoint/2010/main" val="66481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AD56DE9-714C-45DB-87EB-1D0519A93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20484" y="1015663"/>
            <a:ext cx="2819401" cy="461665"/>
          </a:xfrm>
          <a:prstGeom prst="rect">
            <a:avLst/>
          </a:prstGeom>
          <a:noFill/>
        </p:spPr>
        <p:txBody>
          <a:bodyPr wrap="square" rtlCol="0">
            <a:spAutoFit/>
          </a:bodyPr>
          <a:lstStyle/>
          <a:p>
            <a:r>
              <a:rPr lang="en-US" sz="2400" dirty="0">
                <a:solidFill>
                  <a:schemeClr val="bg1"/>
                </a:solidFill>
              </a:rPr>
              <a:t>December 16,  1833</a:t>
            </a:r>
          </a:p>
        </p:txBody>
      </p:sp>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Background</a:t>
            </a:r>
          </a:p>
        </p:txBody>
      </p:sp>
      <p:sp>
        <p:nvSpPr>
          <p:cNvPr id="5" name="Rectangle 4"/>
          <p:cNvSpPr/>
          <p:nvPr/>
        </p:nvSpPr>
        <p:spPr>
          <a:xfrm>
            <a:off x="5203371" y="4190747"/>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At the time the revelation was given, the Saints in Missouri had been driven from Jackson County to Clay County. Their homes destroyed and their property taken from them by the mobs in Jackson County, the Saints were suffering greatly </a:t>
            </a:r>
            <a:endParaRPr lang="en-US" dirty="0">
              <a:solidFill>
                <a:schemeClr val="bg1"/>
              </a:solidFill>
            </a:endParaRPr>
          </a:p>
        </p:txBody>
      </p:sp>
      <p:sp>
        <p:nvSpPr>
          <p:cNvPr id="8" name="Rectangle 7"/>
          <p:cNvSpPr/>
          <p:nvPr/>
        </p:nvSpPr>
        <p:spPr>
          <a:xfrm>
            <a:off x="1017814" y="1800493"/>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The Lord, prior to this revelation, had warned the Saints that they must keep His commandments and do His will, or they would suffer affliction, pestilence, plague, sword, vengeance, and devouring fire (D&amp;C 97:26)</a:t>
            </a:r>
            <a:endParaRPr lang="en-US" dirty="0">
              <a:solidFill>
                <a:schemeClr val="bg1"/>
              </a:solidFill>
            </a:endParaRP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07154206-E5CC-46B9-97D8-B92DEEC9A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578" y="1033819"/>
            <a:ext cx="3629025" cy="2733675"/>
          </a:xfrm>
          <a:prstGeom prst="rect">
            <a:avLst/>
          </a:prstGeom>
        </p:spPr>
      </p:pic>
      <p:pic>
        <p:nvPicPr>
          <p:cNvPr id="9" name="Picture 8">
            <a:extLst>
              <a:ext uri="{FF2B5EF4-FFF2-40B4-BE49-F238E27FC236}">
                <a16:creationId xmlns:a16="http://schemas.microsoft.com/office/drawing/2014/main" id="{8B0A63DD-65A1-4F60-8505-125B62F799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2722" y="3392674"/>
            <a:ext cx="2505673" cy="2706859"/>
          </a:xfrm>
          <a:prstGeom prst="rect">
            <a:avLst/>
          </a:prstGeom>
        </p:spPr>
      </p:pic>
    </p:spTree>
    <p:extLst>
      <p:ext uri="{BB962C8B-B14F-4D97-AF65-F5344CB8AC3E}">
        <p14:creationId xmlns:p14="http://schemas.microsoft.com/office/powerpoint/2010/main" val="40806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D43283-342C-4568-A1DC-445693587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The Lord’s Promise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101:12-16</a:t>
            </a:r>
            <a:endParaRPr lang="en-US" sz="1200" dirty="0">
              <a:solidFill>
                <a:schemeClr val="bg1"/>
              </a:solidFill>
            </a:endParaRPr>
          </a:p>
        </p:txBody>
      </p:sp>
      <p:sp>
        <p:nvSpPr>
          <p:cNvPr id="9" name="Rectangle 8"/>
          <p:cNvSpPr/>
          <p:nvPr/>
        </p:nvSpPr>
        <p:spPr>
          <a:xfrm>
            <a:off x="6228929" y="4349964"/>
            <a:ext cx="1369300" cy="646331"/>
          </a:xfrm>
          <a:prstGeom prst="rect">
            <a:avLst/>
          </a:prstGeom>
        </p:spPr>
        <p:txBody>
          <a:bodyPr wrap="square">
            <a:spAutoFit/>
          </a:bodyPr>
          <a:lstStyle/>
          <a:p>
            <a:pPr algn="ctr"/>
            <a:r>
              <a:rPr lang="en-US" dirty="0"/>
              <a:t>Vineyard--Earth</a:t>
            </a:r>
            <a:endParaRPr lang="en-US" sz="1200" dirty="0"/>
          </a:p>
        </p:txBody>
      </p:sp>
      <p:grpSp>
        <p:nvGrpSpPr>
          <p:cNvPr id="16" name="Group 15">
            <a:extLst>
              <a:ext uri="{FF2B5EF4-FFF2-40B4-BE49-F238E27FC236}">
                <a16:creationId xmlns:a16="http://schemas.microsoft.com/office/drawing/2014/main" id="{D92F205D-B086-4672-A718-53C3B1E02874}"/>
              </a:ext>
            </a:extLst>
          </p:cNvPr>
          <p:cNvGrpSpPr/>
          <p:nvPr/>
        </p:nvGrpSpPr>
        <p:grpSpPr>
          <a:xfrm>
            <a:off x="4660161" y="893566"/>
            <a:ext cx="3020799" cy="5696365"/>
            <a:chOff x="838200" y="76200"/>
            <a:chExt cx="2667000" cy="5029200"/>
          </a:xfrm>
        </p:grpSpPr>
        <p:grpSp>
          <p:nvGrpSpPr>
            <p:cNvPr id="17" name="Group 17">
              <a:extLst>
                <a:ext uri="{FF2B5EF4-FFF2-40B4-BE49-F238E27FC236}">
                  <a16:creationId xmlns:a16="http://schemas.microsoft.com/office/drawing/2014/main" id="{E557F4A9-8C58-432B-AA27-90D1CCA3E6BD}"/>
                </a:ext>
              </a:extLst>
            </p:cNvPr>
            <p:cNvGrpSpPr/>
            <p:nvPr/>
          </p:nvGrpSpPr>
          <p:grpSpPr>
            <a:xfrm>
              <a:off x="838200" y="76200"/>
              <a:ext cx="2667000" cy="5029200"/>
              <a:chOff x="838200" y="76200"/>
              <a:chExt cx="2667000" cy="5029200"/>
            </a:xfrm>
          </p:grpSpPr>
          <p:grpSp>
            <p:nvGrpSpPr>
              <p:cNvPr id="19" name="Group 17">
                <a:extLst>
                  <a:ext uri="{FF2B5EF4-FFF2-40B4-BE49-F238E27FC236}">
                    <a16:creationId xmlns:a16="http://schemas.microsoft.com/office/drawing/2014/main" id="{AF24380B-9229-414F-A1EA-9B5EA9451B08}"/>
                  </a:ext>
                </a:extLst>
              </p:cNvPr>
              <p:cNvGrpSpPr/>
              <p:nvPr/>
            </p:nvGrpSpPr>
            <p:grpSpPr>
              <a:xfrm flipH="1">
                <a:off x="2209800" y="1447800"/>
                <a:ext cx="1295400" cy="3429000"/>
                <a:chOff x="685800" y="1447800"/>
                <a:chExt cx="1295400" cy="3124200"/>
              </a:xfrm>
            </p:grpSpPr>
            <p:sp>
              <p:nvSpPr>
                <p:cNvPr id="35" name="Bent Arrow 28">
                  <a:extLst>
                    <a:ext uri="{FF2B5EF4-FFF2-40B4-BE49-F238E27FC236}">
                      <a16:creationId xmlns:a16="http://schemas.microsoft.com/office/drawing/2014/main" id="{90CFB31B-1BB9-4975-9EF2-D756491819B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29">
                  <a:extLst>
                    <a:ext uri="{FF2B5EF4-FFF2-40B4-BE49-F238E27FC236}">
                      <a16:creationId xmlns:a16="http://schemas.microsoft.com/office/drawing/2014/main" id="{694FF59C-31CC-4956-AFF9-0B3CE72B73C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6">
                <a:extLst>
                  <a:ext uri="{FF2B5EF4-FFF2-40B4-BE49-F238E27FC236}">
                    <a16:creationId xmlns:a16="http://schemas.microsoft.com/office/drawing/2014/main" id="{FC35BE78-4CC9-4BE1-A135-CAC4C844121E}"/>
                  </a:ext>
                </a:extLst>
              </p:cNvPr>
              <p:cNvGrpSpPr/>
              <p:nvPr/>
            </p:nvGrpSpPr>
            <p:grpSpPr>
              <a:xfrm>
                <a:off x="838200" y="1447800"/>
                <a:ext cx="1295400" cy="3429000"/>
                <a:chOff x="685800" y="1447800"/>
                <a:chExt cx="1295400" cy="3429000"/>
              </a:xfrm>
            </p:grpSpPr>
            <p:sp>
              <p:nvSpPr>
                <p:cNvPr id="33" name="Bent Arrow 26">
                  <a:extLst>
                    <a:ext uri="{FF2B5EF4-FFF2-40B4-BE49-F238E27FC236}">
                      <a16:creationId xmlns:a16="http://schemas.microsoft.com/office/drawing/2014/main" id="{146B38A7-F26D-4F10-A4F2-C732C34FA8A4}"/>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a:extLst>
                    <a:ext uri="{FF2B5EF4-FFF2-40B4-BE49-F238E27FC236}">
                      <a16:creationId xmlns:a16="http://schemas.microsoft.com/office/drawing/2014/main" id="{FC706F65-6706-4D34-898C-76F04D0499B8}"/>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
                <a:extLst>
                  <a:ext uri="{FF2B5EF4-FFF2-40B4-BE49-F238E27FC236}">
                    <a16:creationId xmlns:a16="http://schemas.microsoft.com/office/drawing/2014/main" id="{72A823F7-5AF7-4528-B1B7-C31011B9D200}"/>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3">
                <a:extLst>
                  <a:ext uri="{FF2B5EF4-FFF2-40B4-BE49-F238E27FC236}">
                    <a16:creationId xmlns:a16="http://schemas.microsoft.com/office/drawing/2014/main" id="{3E8B948E-AE25-46AF-AAC4-19C2EC611386}"/>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4">
                <a:extLst>
                  <a:ext uri="{FF2B5EF4-FFF2-40B4-BE49-F238E27FC236}">
                    <a16:creationId xmlns:a16="http://schemas.microsoft.com/office/drawing/2014/main" id="{58978DF8-859F-4366-A72F-B9AAFF14A1FA}"/>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7">
                <a:extLst>
                  <a:ext uri="{FF2B5EF4-FFF2-40B4-BE49-F238E27FC236}">
                    <a16:creationId xmlns:a16="http://schemas.microsoft.com/office/drawing/2014/main" id="{C68E369A-5529-426F-9C5D-5FECE3CCEBD7}"/>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a:extLst>
                  <a:ext uri="{FF2B5EF4-FFF2-40B4-BE49-F238E27FC236}">
                    <a16:creationId xmlns:a16="http://schemas.microsoft.com/office/drawing/2014/main" id="{B20DFBC4-B1CD-4A78-9865-4A1C3BC9DD5B}"/>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19">
                <a:extLst>
                  <a:ext uri="{FF2B5EF4-FFF2-40B4-BE49-F238E27FC236}">
                    <a16:creationId xmlns:a16="http://schemas.microsoft.com/office/drawing/2014/main" id="{83683225-AB67-4D4F-8510-146C8E42A6B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7">
                <a:extLst>
                  <a:ext uri="{FF2B5EF4-FFF2-40B4-BE49-F238E27FC236}">
                    <a16:creationId xmlns:a16="http://schemas.microsoft.com/office/drawing/2014/main" id="{8569DAE6-42BD-4D48-9240-B145C4FE02CD}"/>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18CB452D-BD23-40C9-A884-CD48F9EC12D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a:extLst>
                  <a:ext uri="{FF2B5EF4-FFF2-40B4-BE49-F238E27FC236}">
                    <a16:creationId xmlns:a16="http://schemas.microsoft.com/office/drawing/2014/main" id="{0F547312-A5A9-4FD9-9B88-3F540BF46C28}"/>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a:extLst>
                  <a:ext uri="{FF2B5EF4-FFF2-40B4-BE49-F238E27FC236}">
                    <a16:creationId xmlns:a16="http://schemas.microsoft.com/office/drawing/2014/main" id="{9A73DC08-25CA-46C4-832B-CABF397BDE56}"/>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2">
                <a:extLst>
                  <a:ext uri="{FF2B5EF4-FFF2-40B4-BE49-F238E27FC236}">
                    <a16:creationId xmlns:a16="http://schemas.microsoft.com/office/drawing/2014/main" id="{E07568D5-DAFB-4DFD-A6F9-2667483F20C6}"/>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13">
                <a:extLst>
                  <a:ext uri="{FF2B5EF4-FFF2-40B4-BE49-F238E27FC236}">
                    <a16:creationId xmlns:a16="http://schemas.microsoft.com/office/drawing/2014/main" id="{AC8E1455-F6E9-45D4-929C-8E93CC04B70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B8C967C-62C6-4DD3-9EC7-F87F2F16554F}"/>
                </a:ext>
              </a:extLst>
            </p:cNvPr>
            <p:cNvSpPr/>
            <p:nvPr/>
          </p:nvSpPr>
          <p:spPr>
            <a:xfrm>
              <a:off x="1270732" y="2318175"/>
              <a:ext cx="1905000" cy="1548857"/>
            </a:xfrm>
            <a:prstGeom prst="rect">
              <a:avLst/>
            </a:prstGeom>
          </p:spPr>
          <p:txBody>
            <a:bodyPr wrap="square">
              <a:spAutoFit/>
            </a:bodyPr>
            <a:lstStyle/>
            <a:p>
              <a:pPr algn="ctr"/>
              <a:r>
                <a:rPr lang="en-US" b="1" dirty="0"/>
                <a:t>When we live righteously, we can find comfort in the knowledge that all people are in the Lord’s hands</a:t>
              </a:r>
              <a:endParaRPr lang="en-US" dirty="0">
                <a:solidFill>
                  <a:schemeClr val="bg1"/>
                </a:solidFill>
              </a:endParaRPr>
            </a:p>
          </p:txBody>
        </p:sp>
      </p:grpSp>
      <p:pic>
        <p:nvPicPr>
          <p:cNvPr id="14" name="Picture 13">
            <a:extLst>
              <a:ext uri="{FF2B5EF4-FFF2-40B4-BE49-F238E27FC236}">
                <a16:creationId xmlns:a16="http://schemas.microsoft.com/office/drawing/2014/main" id="{F89AD770-30CD-450C-9342-4F6C22890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844" y="3520887"/>
            <a:ext cx="2204037" cy="3081372"/>
          </a:xfrm>
          <a:prstGeom prst="rect">
            <a:avLst/>
          </a:prstGeom>
        </p:spPr>
      </p:pic>
      <p:pic>
        <p:nvPicPr>
          <p:cNvPr id="37" name="Picture 36">
            <a:extLst>
              <a:ext uri="{FF2B5EF4-FFF2-40B4-BE49-F238E27FC236}">
                <a16:creationId xmlns:a16="http://schemas.microsoft.com/office/drawing/2014/main" id="{4F354D05-E65E-458B-8EEE-C087925E5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899" y="866657"/>
            <a:ext cx="3088071" cy="2470457"/>
          </a:xfrm>
          <a:prstGeom prst="rect">
            <a:avLst/>
          </a:prstGeom>
        </p:spPr>
      </p:pic>
      <p:pic>
        <p:nvPicPr>
          <p:cNvPr id="39" name="Picture 38">
            <a:extLst>
              <a:ext uri="{FF2B5EF4-FFF2-40B4-BE49-F238E27FC236}">
                <a16:creationId xmlns:a16="http://schemas.microsoft.com/office/drawing/2014/main" id="{AF47772B-9DFB-4CDB-9E15-A799D7F74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99" y="532580"/>
            <a:ext cx="2259774" cy="2259774"/>
          </a:xfrm>
          <a:prstGeom prst="rect">
            <a:avLst/>
          </a:prstGeom>
        </p:spPr>
      </p:pic>
      <p:pic>
        <p:nvPicPr>
          <p:cNvPr id="1026" name="Picture 2" descr="https://cdn11.bigcommerce.com/s-9f12f1/images/stencil/1280x1280/g/dc114__77055.original.jpg">
            <a:extLst>
              <a:ext uri="{FF2B5EF4-FFF2-40B4-BE49-F238E27FC236}">
                <a16:creationId xmlns:a16="http://schemas.microsoft.com/office/drawing/2014/main" id="{4950167C-65E6-491F-8EE2-5DC4D56BE8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881" y="3086633"/>
            <a:ext cx="3090501" cy="3090501"/>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985161EB-894A-4EEC-BCA6-9228D1FFD1F7}"/>
              </a:ext>
            </a:extLst>
          </p:cNvPr>
          <p:cNvSpPr/>
          <p:nvPr/>
        </p:nvSpPr>
        <p:spPr>
          <a:xfrm>
            <a:off x="5981700" y="6600935"/>
            <a:ext cx="6096000" cy="276999"/>
          </a:xfrm>
          <a:prstGeom prst="rect">
            <a:avLst/>
          </a:prstGeom>
        </p:spPr>
        <p:txBody>
          <a:bodyPr>
            <a:spAutoFit/>
          </a:bodyPr>
          <a:lstStyle/>
          <a:p>
            <a:pPr algn="r"/>
            <a:r>
              <a:rPr lang="en-US" sz="1200" b="0" i="0" dirty="0">
                <a:solidFill>
                  <a:schemeClr val="bg1"/>
                </a:solidFill>
                <a:effectLst/>
                <a:latin typeface="Abadi" panose="020B0604020104020204" pitchFamily="34" charset="0"/>
              </a:rPr>
              <a:t>Artist Doc Christensen</a:t>
            </a:r>
            <a:endParaRPr lang="en-US" sz="1200" dirty="0">
              <a:solidFill>
                <a:schemeClr val="bg1"/>
              </a:solidFill>
            </a:endParaRPr>
          </a:p>
        </p:txBody>
      </p:sp>
    </p:spTree>
    <p:extLst>
      <p:ext uri="{BB962C8B-B14F-4D97-AF65-F5344CB8AC3E}">
        <p14:creationId xmlns:p14="http://schemas.microsoft.com/office/powerpoint/2010/main" val="66522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A141068-9B1F-4D5B-9430-B856B38D5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7971" y="0"/>
            <a:ext cx="11974286"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p>
          <a:p>
            <a:r>
              <a:rPr lang="en-US" b="1" dirty="0">
                <a:solidFill>
                  <a:schemeClr val="bg1"/>
                </a:solidFill>
              </a:rPr>
              <a:t>The Will of God</a:t>
            </a:r>
            <a:r>
              <a:rPr lang="en-US" dirty="0">
                <a:solidFill>
                  <a:schemeClr val="bg1"/>
                </a:solidFill>
              </a:rPr>
              <a:t> (3:02)</a:t>
            </a:r>
            <a:r>
              <a:rPr lang="en-US" b="1" dirty="0">
                <a:solidFill>
                  <a:schemeClr val="bg1"/>
                </a:solidFill>
              </a:rPr>
              <a:t> </a:t>
            </a:r>
          </a:p>
          <a:p>
            <a:r>
              <a:rPr lang="en-US" b="1" dirty="0">
                <a:solidFill>
                  <a:schemeClr val="bg1"/>
                </a:solidFill>
              </a:rPr>
              <a:t>Finding the Incredible: What Cancer and Trials Can Teach Us</a:t>
            </a:r>
            <a:r>
              <a:rPr lang="en-US" dirty="0">
                <a:solidFill>
                  <a:schemeClr val="bg1"/>
                </a:solidFill>
              </a:rPr>
              <a:t>(5:33)</a:t>
            </a:r>
          </a:p>
          <a:p>
            <a:endParaRPr lang="en-US" dirty="0">
              <a:solidFill>
                <a:schemeClr val="bg1"/>
              </a:solidFill>
            </a:endParaRPr>
          </a:p>
          <a:p>
            <a:r>
              <a:rPr lang="en-US" i="1" dirty="0">
                <a:solidFill>
                  <a:schemeClr val="bg1"/>
                </a:solidFill>
              </a:rPr>
              <a:t>Doctrine and Covenants Student Manual Religion 324-325 </a:t>
            </a:r>
            <a:r>
              <a:rPr lang="en-US" dirty="0">
                <a:solidFill>
                  <a:schemeClr val="bg1"/>
                </a:solidFill>
              </a:rPr>
              <a:t>Section 101</a:t>
            </a:r>
            <a:endParaRPr lang="en-US" i="1" dirty="0">
              <a:solidFill>
                <a:schemeClr val="bg1"/>
              </a:solidFill>
            </a:endParaRPr>
          </a:p>
          <a:p>
            <a:r>
              <a:rPr lang="en-US" b="0" i="0" dirty="0">
                <a:solidFill>
                  <a:schemeClr val="bg1"/>
                </a:solidFill>
                <a:effectLst/>
                <a:latin typeface="Abadi" panose="020B0604020104020204" pitchFamily="34" charset="0"/>
              </a:rPr>
              <a:t>Joseph Fielding Smith (</a:t>
            </a:r>
            <a:r>
              <a:rPr lang="en-US" b="0" i="1" dirty="0">
                <a:solidFill>
                  <a:schemeClr val="bg1"/>
                </a:solidFill>
                <a:effectLst/>
                <a:latin typeface="Abadi" panose="020B0604020104020204" pitchFamily="34" charset="0"/>
              </a:rPr>
              <a:t>Doctrines of Salvation,</a:t>
            </a:r>
            <a:r>
              <a:rPr lang="en-US" b="0" i="0" dirty="0">
                <a:solidFill>
                  <a:schemeClr val="bg1"/>
                </a:solidFill>
                <a:effectLst/>
                <a:latin typeface="Abadi" panose="020B0604020104020204" pitchFamily="34" charset="0"/>
              </a:rPr>
              <a:t> 3:246.)</a:t>
            </a:r>
          </a:p>
          <a:p>
            <a:r>
              <a:rPr lang="en-US" dirty="0">
                <a:solidFill>
                  <a:schemeClr val="bg1"/>
                </a:solidFill>
                <a:latin typeface="Abadi" panose="020B0604020104020204" pitchFamily="34" charset="0"/>
              </a:rPr>
              <a:t>	</a:t>
            </a:r>
            <a:r>
              <a:rPr lang="en-US" i="1" dirty="0">
                <a:solidFill>
                  <a:schemeClr val="bg1"/>
                </a:solidFill>
              </a:rPr>
              <a:t> Church History and Modern Revelation,</a:t>
            </a:r>
            <a:r>
              <a:rPr lang="en-US" dirty="0">
                <a:solidFill>
                  <a:schemeClr val="bg1"/>
                </a:solidFill>
              </a:rPr>
              <a:t> 1:460</a:t>
            </a:r>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Joseph Smith </a:t>
            </a:r>
            <a:r>
              <a:rPr lang="en-US" dirty="0">
                <a:solidFill>
                  <a:schemeClr val="bg1"/>
                </a:solidFill>
              </a:rPr>
              <a:t>(</a:t>
            </a:r>
            <a:r>
              <a:rPr lang="en-US" i="1" dirty="0">
                <a:solidFill>
                  <a:schemeClr val="bg1"/>
                </a:solidFill>
              </a:rPr>
              <a:t>Teachings,</a:t>
            </a:r>
            <a:r>
              <a:rPr lang="en-US" dirty="0">
                <a:solidFill>
                  <a:schemeClr val="bg1"/>
                </a:solidFill>
              </a:rPr>
              <a:t> p. 34)</a:t>
            </a:r>
            <a:endParaRPr lang="en-US" i="1" dirty="0">
              <a:solidFill>
                <a:schemeClr val="bg1"/>
              </a:solidFill>
            </a:endParaRPr>
          </a:p>
          <a:p>
            <a:r>
              <a:rPr lang="en-US" dirty="0">
                <a:solidFill>
                  <a:schemeClr val="bg1"/>
                </a:solidFill>
              </a:rPr>
              <a:t>President Harold B. Lee (In Conference Report, Munich Germany Area Conference 1973, p. 114.)</a:t>
            </a:r>
          </a:p>
          <a:p>
            <a:r>
              <a:rPr lang="en-US" dirty="0">
                <a:solidFill>
                  <a:schemeClr val="bg1"/>
                </a:solidFill>
              </a:rPr>
              <a:t>Elder D. Todd Christofferson</a:t>
            </a:r>
            <a:r>
              <a:rPr lang="en-US" i="1" dirty="0">
                <a:solidFill>
                  <a:schemeClr val="bg1"/>
                </a:solidFill>
              </a:rPr>
              <a:t> </a:t>
            </a:r>
            <a:r>
              <a:rPr lang="en-US" dirty="0">
                <a:solidFill>
                  <a:schemeClr val="bg1"/>
                </a:solidFill>
              </a:rPr>
              <a:t> </a:t>
            </a:r>
            <a:r>
              <a:rPr lang="en-US" i="1" dirty="0">
                <a:solidFill>
                  <a:schemeClr val="bg1"/>
                </a:solidFill>
              </a:rPr>
              <a:t>As Many as I Love, I Rebuke and Chasten </a:t>
            </a:r>
            <a:r>
              <a:rPr lang="en-US" dirty="0">
                <a:solidFill>
                  <a:schemeClr val="bg1"/>
                </a:solidFill>
              </a:rPr>
              <a:t>Ensign or Liahona, May 2011, 98</a:t>
            </a:r>
            <a:endParaRPr lang="en-US" sz="1200"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 pg. 638-639</a:t>
            </a:r>
          </a:p>
          <a:p>
            <a:r>
              <a:rPr lang="en-US" sz="1800" dirty="0">
                <a:solidFill>
                  <a:schemeClr val="bg1"/>
                </a:solidFill>
              </a:rPr>
              <a:t>Presentation by ©http://fashionsbylynda.com/blog/</a:t>
            </a:r>
          </a:p>
          <a:p>
            <a:r>
              <a:rPr lang="en-US" dirty="0">
                <a:solidFill>
                  <a:schemeClr val="bg1"/>
                </a:solidFill>
              </a:rPr>
              <a:t>Lyman White (in </a:t>
            </a:r>
            <a:r>
              <a:rPr lang="en-US" i="1" dirty="0">
                <a:solidFill>
                  <a:schemeClr val="bg1"/>
                </a:solidFill>
              </a:rPr>
              <a:t>History of the Church,</a:t>
            </a:r>
            <a:r>
              <a:rPr lang="en-US" dirty="0">
                <a:solidFill>
                  <a:schemeClr val="bg1"/>
                </a:solidFill>
              </a:rPr>
              <a:t> 3:439).</a:t>
            </a:r>
          </a:p>
          <a:p>
            <a:r>
              <a:rPr lang="en-US" dirty="0">
                <a:solidFill>
                  <a:schemeClr val="bg1"/>
                </a:solidFill>
              </a:rPr>
              <a:t>(Unger, </a:t>
            </a:r>
            <a:r>
              <a:rPr lang="en-US" i="1" dirty="0">
                <a:solidFill>
                  <a:schemeClr val="bg1"/>
                </a:solidFill>
              </a:rPr>
              <a:t>Bible Dictionary, </a:t>
            </a:r>
            <a:r>
              <a:rPr lang="en-US" dirty="0" err="1">
                <a:solidFill>
                  <a:schemeClr val="bg1"/>
                </a:solidFill>
              </a:rPr>
              <a:t>s.v</a:t>
            </a:r>
            <a:r>
              <a:rPr lang="en-US" dirty="0">
                <a:solidFill>
                  <a:schemeClr val="bg1"/>
                </a:solidFill>
              </a:rPr>
              <a:t>. “watch”).</a:t>
            </a:r>
          </a:p>
          <a:p>
            <a:r>
              <a:rPr lang="en-US" dirty="0">
                <a:solidFill>
                  <a:schemeClr val="bg1"/>
                </a:solidFill>
              </a:rPr>
              <a:t>Parley P. Pratt (</a:t>
            </a:r>
            <a:r>
              <a:rPr lang="en-US" i="1" dirty="0">
                <a:solidFill>
                  <a:schemeClr val="bg1"/>
                </a:solidFill>
              </a:rPr>
              <a:t>Autobiography of Parley P. Pratt,</a:t>
            </a:r>
            <a:r>
              <a:rPr lang="en-US" dirty="0">
                <a:solidFill>
                  <a:schemeClr val="bg1"/>
                </a:solidFill>
              </a:rPr>
              <a:t> ed. Parley P. Pratt Jr. [1938], 102).</a:t>
            </a:r>
            <a:endParaRPr lang="en-US" i="1" dirty="0">
              <a:solidFill>
                <a:schemeClr val="bg1"/>
              </a:solidFill>
            </a:endParaRPr>
          </a:p>
        </p:txBody>
      </p:sp>
      <p:grpSp>
        <p:nvGrpSpPr>
          <p:cNvPr id="5" name="Group 4"/>
          <p:cNvGrpSpPr/>
          <p:nvPr/>
        </p:nvGrpSpPr>
        <p:grpSpPr>
          <a:xfrm>
            <a:off x="4309306" y="403061"/>
            <a:ext cx="583986" cy="739716"/>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AA21D536-C856-414E-9EFA-4D934EEC5356}"/>
              </a:ext>
            </a:extLst>
          </p:cNvPr>
          <p:cNvSpPr>
            <a:spLocks noGrp="1"/>
          </p:cNvSpPr>
          <p:nvPr/>
        </p:nvSpPr>
        <p:spPr>
          <a:xfrm>
            <a:off x="64193" y="647538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24859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0"/>
            <a:ext cx="6096000" cy="4154984"/>
          </a:xfrm>
          <a:prstGeom prst="rect">
            <a:avLst/>
          </a:prstGeom>
          <a:ln>
            <a:solidFill>
              <a:schemeClr val="tx1"/>
            </a:solidFill>
          </a:ln>
        </p:spPr>
        <p:txBody>
          <a:bodyPr>
            <a:spAutoFit/>
          </a:bodyPr>
          <a:lstStyle/>
          <a:p>
            <a:r>
              <a:rPr lang="en-US" sz="1200" b="1" i="0" dirty="0">
                <a:effectLst/>
              </a:rPr>
              <a:t>Governor Dunklin 1833:</a:t>
            </a:r>
          </a:p>
          <a:p>
            <a:r>
              <a:rPr lang="en-US" sz="1200" b="0" i="0" dirty="0">
                <a:effectLst/>
              </a:rPr>
              <a:t>One area of controversy during Dunklin's administration was the treatment of </a:t>
            </a:r>
            <a:r>
              <a:rPr lang="en-US" sz="1200" b="0" i="0" u="none" strike="noStrike" dirty="0">
                <a:effectLst/>
              </a:rPr>
              <a:t>Mormon</a:t>
            </a:r>
            <a:r>
              <a:rPr lang="en-US" sz="1200" b="0" i="0" dirty="0">
                <a:effectLst/>
              </a:rPr>
              <a:t> settlers in the state. In 1831, </a:t>
            </a:r>
            <a:r>
              <a:rPr lang="en-US" sz="1200" b="0" i="0" u="none" strike="noStrike" dirty="0">
                <a:effectLst/>
              </a:rPr>
              <a:t>Joseph Smith</a:t>
            </a:r>
            <a:r>
              <a:rPr lang="en-US" sz="1200" b="0" i="0" dirty="0">
                <a:effectLst/>
              </a:rPr>
              <a:t> had established an outpost of the </a:t>
            </a:r>
            <a:r>
              <a:rPr lang="en-US" sz="1200" b="0" i="0" u="none" strike="noStrike" dirty="0">
                <a:effectLst/>
              </a:rPr>
              <a:t>Church of Christ (Latter Day Saints)</a:t>
            </a:r>
            <a:r>
              <a:rPr lang="en-US" sz="1200" b="0" i="0" dirty="0">
                <a:effectLst/>
              </a:rPr>
              <a:t> in </a:t>
            </a:r>
            <a:r>
              <a:rPr lang="en-US" sz="1200" b="0" i="0" u="none" strike="noStrike" dirty="0">
                <a:effectLst/>
              </a:rPr>
              <a:t>Jackson County, Missouri</a:t>
            </a:r>
            <a:r>
              <a:rPr lang="en-US" sz="1200" b="0" i="0" dirty="0">
                <a:effectLst/>
              </a:rPr>
              <a:t>, stating that the </a:t>
            </a:r>
            <a:r>
              <a:rPr lang="en-US" sz="1200" b="0" i="0" u="none" strike="noStrike" dirty="0">
                <a:effectLst/>
              </a:rPr>
              <a:t>City of Zion</a:t>
            </a:r>
            <a:r>
              <a:rPr lang="en-US" sz="1200" b="0" i="0" dirty="0">
                <a:effectLst/>
              </a:rPr>
              <a:t> would be established there near the town of </a:t>
            </a:r>
            <a:r>
              <a:rPr lang="en-US" sz="1200" b="0" i="0" u="none" strike="noStrike" dirty="0">
                <a:effectLst/>
              </a:rPr>
              <a:t>Independence</a:t>
            </a:r>
            <a:r>
              <a:rPr lang="en-US" sz="1200" b="0" i="0" dirty="0">
                <a:effectLst/>
              </a:rPr>
              <a:t>. Alarmed at the large influx of new residents and fearful of losing political influence, a series of vigilante incidents by non-Mormons led to the forced expulsion of the Mormon pilgrims to nearby </a:t>
            </a:r>
            <a:r>
              <a:rPr lang="en-US" sz="1200" b="0" i="0" u="none" strike="noStrike" dirty="0">
                <a:effectLst/>
              </a:rPr>
              <a:t>Clay County, Missouri</a:t>
            </a:r>
            <a:r>
              <a:rPr lang="en-US" sz="1200" b="0" i="0" dirty="0">
                <a:effectLst/>
              </a:rPr>
              <a:t> in 1833.  Smith petitioned Governor Dunklin for assistance in the matter. However Dunklin suggested that the Mormons seek redress to their issues in the court system., stating in an October, 1833 letter </a:t>
            </a:r>
            <a:r>
              <a:rPr lang="en-US" sz="1200" b="0" i="1" dirty="0">
                <a:effectLst/>
              </a:rPr>
              <a:t>"make a trial of the efficacy of the laws; the judge of your circuit is a conservator of the peace. If an affidavit is made before him by any of you, that your lives are threatened and you believe them in danger, it would be his duty to have the offenders apprehended and bind them to keep peace."</a:t>
            </a:r>
            <a:r>
              <a:rPr lang="en-US" sz="1200" b="0" i="0" dirty="0">
                <a:effectLst/>
              </a:rPr>
              <a:t> The Mormon issue would continue to be a problem in Missouri politics for Dunklin's successor, Lilburn Boggs, until Boggs issued </a:t>
            </a:r>
            <a:r>
              <a:rPr lang="en-US" sz="1200" b="0" i="0" u="none" strike="noStrike" dirty="0">
                <a:effectLst/>
              </a:rPr>
              <a:t>Missouri Executive Order 44</a:t>
            </a:r>
            <a:r>
              <a:rPr lang="en-US" sz="1200" b="0" i="0" dirty="0">
                <a:effectLst/>
              </a:rPr>
              <a:t> the so-called "Extermination Order".</a:t>
            </a:r>
          </a:p>
          <a:p>
            <a:r>
              <a:rPr lang="en-US" sz="1200" b="0" i="0" dirty="0">
                <a:effectLst/>
              </a:rPr>
              <a:t>Governor Daniel Dunklin resigned his position three months early in the summer of 1836. He had been granted a Federal appointment by President </a:t>
            </a:r>
            <a:r>
              <a:rPr lang="en-US" sz="1200" b="0" i="0" u="none" strike="noStrike" dirty="0">
                <a:effectLst/>
              </a:rPr>
              <a:t>Andrew Jackson</a:t>
            </a:r>
            <a:r>
              <a:rPr lang="en-US" sz="1200" b="0" i="0" dirty="0">
                <a:effectLst/>
              </a:rPr>
              <a:t> as Surveyor General for Missouri and Illinois. </a:t>
            </a:r>
            <a:r>
              <a:rPr lang="en-US" sz="1200" dirty="0"/>
              <a:t> </a:t>
            </a:r>
          </a:p>
          <a:p>
            <a:r>
              <a:rPr lang="en-US" sz="1200" dirty="0"/>
              <a:t>Later in life--Dunklin was caught out in the open during a severe storm. Soaked to the bone, he developed pneumonia and died shortly after on August 25, 1844. Governor Dunklin was buried in a field near his home. However, his children were not as successful in business and were forced to sell their estate. Wikipedia</a:t>
            </a:r>
            <a:endParaRPr lang="en-US" sz="1200" b="0" i="0" dirty="0">
              <a:effectLst/>
            </a:endParaRPr>
          </a:p>
        </p:txBody>
      </p:sp>
      <p:sp>
        <p:nvSpPr>
          <p:cNvPr id="3" name="Rectangle 2"/>
          <p:cNvSpPr/>
          <p:nvPr/>
        </p:nvSpPr>
        <p:spPr>
          <a:xfrm>
            <a:off x="130628" y="4154984"/>
            <a:ext cx="6096000" cy="2308324"/>
          </a:xfrm>
          <a:prstGeom prst="rect">
            <a:avLst/>
          </a:prstGeom>
          <a:ln>
            <a:solidFill>
              <a:schemeClr val="tx1"/>
            </a:solidFill>
          </a:ln>
        </p:spPr>
        <p:txBody>
          <a:bodyPr>
            <a:spAutoFit/>
          </a:bodyPr>
          <a:lstStyle/>
          <a:p>
            <a:r>
              <a:rPr lang="en-US" sz="1200" b="1" i="0" dirty="0">
                <a:effectLst/>
              </a:rPr>
              <a:t>Before the Saints were driven from Jackson County</a:t>
            </a:r>
            <a:r>
              <a:rPr lang="en-US" sz="1200" b="0" i="0" dirty="0">
                <a:effectLst/>
              </a:rPr>
              <a:t>, Missouri, they had received several warnings that they would suffer afflictions if they did not repent. For example, in January 1833, </a:t>
            </a:r>
            <a:r>
              <a:rPr lang="en-US" sz="1200" b="0" i="0" u="none" strike="noStrike" dirty="0">
                <a:effectLst/>
              </a:rPr>
              <a:t>Joseph Smith </a:t>
            </a:r>
            <a:r>
              <a:rPr lang="en-US" sz="1200" b="0" i="0" dirty="0">
                <a:effectLst/>
              </a:rPr>
              <a:t>chastised William W. Phelps and Sidney Gilbert for “the spirit which [was] breathed” in letters they had written, stating that such a spirit was “wasting the strength of Zion” and would “ripen Zion for the threatened Judgments of God.” Orson Hyde and Hyrum Smith, writing to Bishop Edward Partridge, his counselors, and a conference of high priests, sent a letter of warning to Church leaders in Missouri. They referred to a letter from Sidney Gilbert that contained “low, dark, &amp; blind insinuations.” They also condemned another letter that had implied that the Prophet was “seeking after Monarchal power and authority.” Because of these transgressions and others, Orson Hyde and Hyrum Smith warned that the Saints in Missouri would face “a scourge &amp; a judgment” (see </a:t>
            </a:r>
            <a:r>
              <a:rPr lang="en-US" sz="1200" b="0" i="1" dirty="0">
                <a:effectLst/>
              </a:rPr>
              <a:t>Documents, Volume 2: July 1831–January 1833,</a:t>
            </a:r>
            <a:r>
              <a:rPr lang="en-US" sz="1200" b="0" i="0" dirty="0">
                <a:effectLst/>
              </a:rPr>
              <a:t> volume 2 of the Documents series of </a:t>
            </a:r>
            <a:r>
              <a:rPr lang="en-US" sz="1200" b="0" i="1" dirty="0">
                <a:effectLst/>
              </a:rPr>
              <a:t>The </a:t>
            </a:r>
            <a:r>
              <a:rPr lang="en-US" sz="1200" b="0" i="1" u="none" strike="noStrike" dirty="0">
                <a:effectLst/>
              </a:rPr>
              <a:t>Joseph Smith Papers</a:t>
            </a:r>
            <a:r>
              <a:rPr lang="en-US" sz="1200" b="0" i="0" dirty="0">
                <a:effectLst/>
              </a:rPr>
              <a:t> [2013], 367, 373–74).</a:t>
            </a:r>
            <a:endParaRPr lang="en-US" sz="1200" dirty="0"/>
          </a:p>
        </p:txBody>
      </p:sp>
    </p:spTree>
    <p:extLst>
      <p:ext uri="{BB962C8B-B14F-4D97-AF65-F5344CB8AC3E}">
        <p14:creationId xmlns:p14="http://schemas.microsoft.com/office/powerpoint/2010/main" val="164290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E728158-EA1D-47CB-AC55-F0878CDD2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20484" y="1015663"/>
            <a:ext cx="2819401" cy="461665"/>
          </a:xfrm>
          <a:prstGeom prst="rect">
            <a:avLst/>
          </a:prstGeom>
          <a:noFill/>
        </p:spPr>
        <p:txBody>
          <a:bodyPr wrap="square" rtlCol="0">
            <a:spAutoFit/>
          </a:bodyPr>
          <a:lstStyle/>
          <a:p>
            <a:r>
              <a:rPr lang="en-US" sz="2400" dirty="0">
                <a:solidFill>
                  <a:schemeClr val="bg1"/>
                </a:solidFill>
              </a:rPr>
              <a:t>August  1833</a:t>
            </a:r>
          </a:p>
        </p:txBody>
      </p:sp>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Petition to the Governor</a:t>
            </a:r>
          </a:p>
        </p:txBody>
      </p:sp>
      <p:sp>
        <p:nvSpPr>
          <p:cNvPr id="8" name="Rectangle 7"/>
          <p:cNvSpPr/>
          <p:nvPr/>
        </p:nvSpPr>
        <p:spPr>
          <a:xfrm>
            <a:off x="620484" y="1800493"/>
            <a:ext cx="6096000" cy="646331"/>
          </a:xfrm>
          <a:prstGeom prst="rect">
            <a:avLst/>
          </a:prstGeom>
        </p:spPr>
        <p:txBody>
          <a:bodyPr>
            <a:spAutoFit/>
          </a:bodyPr>
          <a:lstStyle/>
          <a:p>
            <a:r>
              <a:rPr lang="en-US" dirty="0">
                <a:solidFill>
                  <a:schemeClr val="bg1"/>
                </a:solidFill>
              </a:rPr>
              <a:t>The Saints tried to get help from the governor of Missouri. William Phelps and Orson Hyde went to see the governor. </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8FB0881F-D097-4E01-8745-FCC4F6C69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371" y="1091163"/>
            <a:ext cx="5383235" cy="4194412"/>
          </a:xfrm>
          <a:prstGeom prst="rect">
            <a:avLst/>
          </a:prstGeom>
        </p:spPr>
      </p:pic>
      <p:sp>
        <p:nvSpPr>
          <p:cNvPr id="5" name="Rectangle 4"/>
          <p:cNvSpPr/>
          <p:nvPr/>
        </p:nvSpPr>
        <p:spPr>
          <a:xfrm>
            <a:off x="5266388" y="4636806"/>
            <a:ext cx="6096000" cy="1754326"/>
          </a:xfrm>
          <a:prstGeom prst="rect">
            <a:avLst/>
          </a:prstGeom>
        </p:spPr>
        <p:txBody>
          <a:bodyPr>
            <a:spAutoFit/>
          </a:bodyPr>
          <a:lstStyle/>
          <a:p>
            <a:r>
              <a:rPr lang="en-US" dirty="0">
                <a:solidFill>
                  <a:schemeClr val="bg1"/>
                </a:solidFill>
              </a:rPr>
              <a:t>Church leaders petitioned the government and used available legal channels to maintain their lands in Missouri and seek justice for those responsible for the violence. After hearing of these actions and believing that the Saints were not planning to leave as expected, non–Latter-day Saint settlers attacked the Saints again.</a:t>
            </a:r>
          </a:p>
        </p:txBody>
      </p:sp>
      <p:pic>
        <p:nvPicPr>
          <p:cNvPr id="13" name="Picture 12">
            <a:extLst>
              <a:ext uri="{FF2B5EF4-FFF2-40B4-BE49-F238E27FC236}">
                <a16:creationId xmlns:a16="http://schemas.microsoft.com/office/drawing/2014/main" id="{43B4F7D2-807A-4D9C-BBD9-B07233C29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877" y="2810896"/>
            <a:ext cx="4523624" cy="3651821"/>
          </a:xfrm>
          <a:prstGeom prst="rect">
            <a:avLst/>
          </a:prstGeom>
        </p:spPr>
      </p:pic>
    </p:spTree>
    <p:extLst>
      <p:ext uri="{BB962C8B-B14F-4D97-AF65-F5344CB8AC3E}">
        <p14:creationId xmlns:p14="http://schemas.microsoft.com/office/powerpoint/2010/main" val="177176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54CA47-602F-423F-B3FC-74F7B2FA4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20484" y="1015663"/>
            <a:ext cx="2819401" cy="461665"/>
          </a:xfrm>
          <a:prstGeom prst="rect">
            <a:avLst/>
          </a:prstGeom>
          <a:noFill/>
        </p:spPr>
        <p:txBody>
          <a:bodyPr wrap="square" rtlCol="0">
            <a:spAutoFit/>
          </a:bodyPr>
          <a:lstStyle/>
          <a:p>
            <a:r>
              <a:rPr lang="en-US" sz="2400" dirty="0">
                <a:solidFill>
                  <a:schemeClr val="bg1"/>
                </a:solidFill>
              </a:rPr>
              <a:t>October 31,  1833</a:t>
            </a:r>
          </a:p>
        </p:txBody>
      </p:sp>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Mob Attacks</a:t>
            </a:r>
          </a:p>
        </p:txBody>
      </p:sp>
      <p:sp>
        <p:nvSpPr>
          <p:cNvPr id="8" name="Rectangle 7"/>
          <p:cNvSpPr/>
          <p:nvPr/>
        </p:nvSpPr>
        <p:spPr>
          <a:xfrm>
            <a:off x="620484" y="1800493"/>
            <a:ext cx="5148945" cy="2862322"/>
          </a:xfrm>
          <a:prstGeom prst="rect">
            <a:avLst/>
          </a:prstGeom>
        </p:spPr>
        <p:txBody>
          <a:bodyPr wrap="square">
            <a:spAutoFit/>
          </a:bodyPr>
          <a:lstStyle/>
          <a:p>
            <a:r>
              <a:rPr lang="en-US" dirty="0">
                <a:solidFill>
                  <a:schemeClr val="bg1"/>
                </a:solidFill>
              </a:rPr>
              <a:t>A mob of about 50 horsemen raided the Whitmer Settlement, west of Independence. </a:t>
            </a:r>
          </a:p>
          <a:p>
            <a:endParaRPr lang="en-US" dirty="0">
              <a:solidFill>
                <a:schemeClr val="bg1"/>
              </a:solidFill>
            </a:endParaRPr>
          </a:p>
          <a:p>
            <a:r>
              <a:rPr lang="en-US" dirty="0">
                <a:solidFill>
                  <a:schemeClr val="bg1"/>
                </a:solidFill>
              </a:rPr>
              <a:t>They unroofed 13 houses and whipped several men, almost killing them. </a:t>
            </a:r>
          </a:p>
          <a:p>
            <a:endParaRPr lang="en-US" dirty="0">
              <a:solidFill>
                <a:schemeClr val="bg1"/>
              </a:solidFill>
            </a:endParaRPr>
          </a:p>
          <a:p>
            <a:r>
              <a:rPr lang="en-US" dirty="0">
                <a:solidFill>
                  <a:schemeClr val="bg1"/>
                </a:solidFill>
              </a:rPr>
              <a:t>These attacks continued for the next two nights in Independence and other places where the Saints lived. Men were beaten, and women and children were terrorized.</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DEE6B8FE-07C3-4F26-9CB5-2EE5ED8B6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134" y="2064067"/>
            <a:ext cx="3095625" cy="3095625"/>
          </a:xfrm>
          <a:prstGeom prst="rect">
            <a:avLst/>
          </a:prstGeom>
        </p:spPr>
      </p:pic>
    </p:spTree>
    <p:extLst>
      <p:ext uri="{BB962C8B-B14F-4D97-AF65-F5344CB8AC3E}">
        <p14:creationId xmlns:p14="http://schemas.microsoft.com/office/powerpoint/2010/main" val="4474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D15BEA-7F86-47B9-9A40-C95A53F24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Destruction in Missouri</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778707" y="1257051"/>
            <a:ext cx="3090058" cy="2308324"/>
          </a:xfrm>
          <a:prstGeom prst="rect">
            <a:avLst/>
          </a:prstGeom>
        </p:spPr>
        <p:txBody>
          <a:bodyPr wrap="square">
            <a:spAutoFit/>
          </a:bodyPr>
          <a:lstStyle/>
          <a:p>
            <a:r>
              <a:rPr lang="en-US" b="0" i="0" dirty="0">
                <a:solidFill>
                  <a:schemeClr val="bg1"/>
                </a:solidFill>
                <a:effectLst/>
                <a:latin typeface="Abadi" panose="020B0604020104020204" pitchFamily="34" charset="0"/>
              </a:rPr>
              <a:t>The mob attacked the Saints for six days. They shot guns </a:t>
            </a:r>
            <a:r>
              <a:rPr lang="en-US" dirty="0">
                <a:solidFill>
                  <a:schemeClr val="bg1"/>
                </a:solidFill>
                <a:latin typeface="Abadi" panose="020B0604020104020204" pitchFamily="34" charset="0"/>
              </a:rPr>
              <a:t>at the buildings</a:t>
            </a:r>
            <a:r>
              <a:rPr lang="en-US" b="0" i="0" dirty="0">
                <a:solidFill>
                  <a:schemeClr val="bg1"/>
                </a:solidFill>
                <a:effectLst/>
                <a:latin typeface="Abadi" panose="020B0604020104020204" pitchFamily="34" charset="0"/>
              </a:rPr>
              <a:t>. They destroyed the printing shop. They tore down homes, hurt the men, and broke into a store and threw everything on the floor.</a:t>
            </a:r>
            <a:endParaRPr lang="en-US" dirty="0">
              <a:solidFill>
                <a:schemeClr val="bg1"/>
              </a:solidFill>
            </a:endParaRPr>
          </a:p>
        </p:txBody>
      </p:sp>
      <p:sp>
        <p:nvSpPr>
          <p:cNvPr id="3" name="Rectangle 2"/>
          <p:cNvSpPr/>
          <p:nvPr/>
        </p:nvSpPr>
        <p:spPr>
          <a:xfrm>
            <a:off x="2614685" y="4972856"/>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The mob made the Saints leave their homes. It was winter, and many people died because they were homeless in the cold, wet weather. The Saints went to other parts of Missouri to get away from the mob.</a:t>
            </a:r>
            <a:endParaRPr lang="en-US" dirty="0">
              <a:solidFill>
                <a:schemeClr val="bg1"/>
              </a:solidFill>
            </a:endParaRPr>
          </a:p>
        </p:txBody>
      </p:sp>
      <p:sp>
        <p:nvSpPr>
          <p:cNvPr id="6" name="Rectangle 5"/>
          <p:cNvSpPr/>
          <p:nvPr/>
        </p:nvSpPr>
        <p:spPr>
          <a:xfrm>
            <a:off x="307975" y="3546713"/>
            <a:ext cx="3841034" cy="1200329"/>
          </a:xfrm>
          <a:prstGeom prst="rect">
            <a:avLst/>
          </a:prstGeom>
        </p:spPr>
        <p:txBody>
          <a:bodyPr wrap="square">
            <a:spAutoFit/>
          </a:bodyPr>
          <a:lstStyle/>
          <a:p>
            <a:r>
              <a:rPr lang="en-US" b="0" i="0" dirty="0">
                <a:solidFill>
                  <a:schemeClr val="bg1"/>
                </a:solidFill>
                <a:effectLst/>
                <a:latin typeface="Abadi" panose="020B0604020104020204" pitchFamily="34" charset="0"/>
              </a:rPr>
              <a:t>The mob caught Bishop Partridge and Charles Allen and put tar and feathers on their skin. The mob also beat some of the other Saints.</a:t>
            </a:r>
            <a:endParaRPr lang="en-US" dirty="0">
              <a:solidFill>
                <a:schemeClr val="bg1"/>
              </a:solidFill>
            </a:endParaRPr>
          </a:p>
        </p:txBody>
      </p:sp>
      <p:pic>
        <p:nvPicPr>
          <p:cNvPr id="5" name="Picture 4">
            <a:extLst>
              <a:ext uri="{FF2B5EF4-FFF2-40B4-BE49-F238E27FC236}">
                <a16:creationId xmlns:a16="http://schemas.microsoft.com/office/drawing/2014/main" id="{903526B2-6A77-4361-B87C-6C8B8778D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78" y="1015663"/>
            <a:ext cx="2505075" cy="2505075"/>
          </a:xfrm>
          <a:prstGeom prst="rect">
            <a:avLst/>
          </a:prstGeom>
        </p:spPr>
      </p:pic>
      <p:pic>
        <p:nvPicPr>
          <p:cNvPr id="9" name="Picture 8">
            <a:extLst>
              <a:ext uri="{FF2B5EF4-FFF2-40B4-BE49-F238E27FC236}">
                <a16:creationId xmlns:a16="http://schemas.microsoft.com/office/drawing/2014/main" id="{88081730-750D-457C-AFD7-710D7CACE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022" y="1139610"/>
            <a:ext cx="1725939" cy="2073703"/>
          </a:xfrm>
          <a:prstGeom prst="rect">
            <a:avLst/>
          </a:prstGeom>
        </p:spPr>
      </p:pic>
      <p:pic>
        <p:nvPicPr>
          <p:cNvPr id="13" name="Picture 12">
            <a:extLst>
              <a:ext uri="{FF2B5EF4-FFF2-40B4-BE49-F238E27FC236}">
                <a16:creationId xmlns:a16="http://schemas.microsoft.com/office/drawing/2014/main" id="{1B31E736-3CB8-4CD3-9594-94B7E52579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8764" y="1352549"/>
            <a:ext cx="2076450" cy="2076450"/>
          </a:xfrm>
          <a:prstGeom prst="rect">
            <a:avLst/>
          </a:prstGeom>
        </p:spPr>
      </p:pic>
      <p:pic>
        <p:nvPicPr>
          <p:cNvPr id="15" name="Picture 14">
            <a:extLst>
              <a:ext uri="{FF2B5EF4-FFF2-40B4-BE49-F238E27FC236}">
                <a16:creationId xmlns:a16="http://schemas.microsoft.com/office/drawing/2014/main" id="{2D640B56-0595-450D-B7CE-0C14E0DEA6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3377" y="4262156"/>
            <a:ext cx="2390775" cy="2390775"/>
          </a:xfrm>
          <a:prstGeom prst="rect">
            <a:avLst/>
          </a:prstGeom>
        </p:spPr>
      </p:pic>
    </p:spTree>
    <p:extLst>
      <p:ext uri="{BB962C8B-B14F-4D97-AF65-F5344CB8AC3E}">
        <p14:creationId xmlns:p14="http://schemas.microsoft.com/office/powerpoint/2010/main" val="406070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B5338-CAAC-94D2-1AA4-A49926D14FB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165BDF8-B7CB-308C-095E-44B179129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4AE22F5-7268-9A7C-E40B-B49F823E8342}"/>
              </a:ext>
            </a:extLst>
          </p:cNvPr>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Revelation D&amp;C 101</a:t>
            </a:r>
          </a:p>
        </p:txBody>
      </p:sp>
      <p:sp>
        <p:nvSpPr>
          <p:cNvPr id="8" name="Rectangle 7">
            <a:extLst>
              <a:ext uri="{FF2B5EF4-FFF2-40B4-BE49-F238E27FC236}">
                <a16:creationId xmlns:a16="http://schemas.microsoft.com/office/drawing/2014/main" id="{CB4AE550-3521-899E-44E1-15D3D009FF48}"/>
              </a:ext>
            </a:extLst>
          </p:cNvPr>
          <p:cNvSpPr/>
          <p:nvPr/>
        </p:nvSpPr>
        <p:spPr>
          <a:xfrm>
            <a:off x="6400968" y="2384786"/>
            <a:ext cx="5148945" cy="2862322"/>
          </a:xfrm>
          <a:prstGeom prst="rect">
            <a:avLst/>
          </a:prstGeom>
        </p:spPr>
        <p:txBody>
          <a:bodyPr wrap="square">
            <a:spAutoFit/>
          </a:bodyPr>
          <a:lstStyle/>
          <a:p>
            <a:r>
              <a:rPr lang="en-US" dirty="0">
                <a:solidFill>
                  <a:schemeClr val="bg1"/>
                </a:solidFill>
              </a:rPr>
              <a:t>The Prophet Joseph Smith was in Kirtland, Ohio, at this time but was being updated on the condition of the Saints. </a:t>
            </a:r>
          </a:p>
          <a:p>
            <a:endParaRPr lang="en-US" dirty="0">
              <a:solidFill>
                <a:schemeClr val="bg1"/>
              </a:solidFill>
            </a:endParaRPr>
          </a:p>
          <a:p>
            <a:r>
              <a:rPr lang="en-US" dirty="0">
                <a:solidFill>
                  <a:schemeClr val="bg1"/>
                </a:solidFill>
              </a:rPr>
              <a:t>Knowing of their pain and distress, the Prophet prayed to ask Heavenly Father if they could be restored to their homes in Missouri. </a:t>
            </a:r>
          </a:p>
          <a:p>
            <a:endParaRPr lang="en-US" dirty="0">
              <a:solidFill>
                <a:schemeClr val="bg1"/>
              </a:solidFill>
            </a:endParaRPr>
          </a:p>
          <a:p>
            <a:r>
              <a:rPr lang="en-US" dirty="0">
                <a:solidFill>
                  <a:schemeClr val="bg1"/>
                </a:solidFill>
              </a:rPr>
              <a:t>He received a revelation now known as Doctrine and Covenants 101.</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a:extLst>
              <a:ext uri="{FF2B5EF4-FFF2-40B4-BE49-F238E27FC236}">
                <a16:creationId xmlns:a16="http://schemas.microsoft.com/office/drawing/2014/main" id="{B8A08F1B-8488-E510-C431-7252945DB71A}"/>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E30941AE-C166-F02A-8922-435B72DE9720}"/>
              </a:ext>
            </a:extLst>
          </p:cNvPr>
          <p:cNvPicPr>
            <a:picLocks noChangeAspect="1"/>
          </p:cNvPicPr>
          <p:nvPr/>
        </p:nvPicPr>
        <p:blipFill>
          <a:blip r:embed="rId3"/>
          <a:stretch>
            <a:fillRect/>
          </a:stretch>
        </p:blipFill>
        <p:spPr>
          <a:xfrm>
            <a:off x="568935" y="2067193"/>
            <a:ext cx="5527065" cy="3497509"/>
          </a:xfrm>
          <a:prstGeom prst="rect">
            <a:avLst/>
          </a:prstGeom>
        </p:spPr>
      </p:pic>
    </p:spTree>
    <p:extLst>
      <p:ext uri="{BB962C8B-B14F-4D97-AF65-F5344CB8AC3E}">
        <p14:creationId xmlns:p14="http://schemas.microsoft.com/office/powerpoint/2010/main" val="26346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BD3F84-CE69-48BE-80E2-623A48D7B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Land Of Inheritance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101:1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sp>
        <p:nvSpPr>
          <p:cNvPr id="6" name="Rectangle 5"/>
          <p:cNvSpPr/>
          <p:nvPr/>
        </p:nvSpPr>
        <p:spPr>
          <a:xfrm>
            <a:off x="625390" y="1241122"/>
            <a:ext cx="3841034" cy="2031325"/>
          </a:xfrm>
          <a:prstGeom prst="rect">
            <a:avLst/>
          </a:prstGeom>
        </p:spPr>
        <p:txBody>
          <a:bodyPr wrap="square">
            <a:spAutoFit/>
          </a:bodyPr>
          <a:lstStyle/>
          <a:p>
            <a:r>
              <a:rPr lang="en-US" dirty="0">
                <a:solidFill>
                  <a:schemeClr val="bg1"/>
                </a:solidFill>
              </a:rPr>
              <a:t>Anciently the Lord blessed Joseph, the son of Jacob, with the blessings of Abraham, which included a land of promise for his posterity. </a:t>
            </a:r>
          </a:p>
          <a:p>
            <a:endParaRPr lang="en-US" dirty="0">
              <a:solidFill>
                <a:schemeClr val="bg1"/>
              </a:solidFill>
            </a:endParaRPr>
          </a:p>
          <a:p>
            <a:r>
              <a:rPr lang="en-US" dirty="0">
                <a:solidFill>
                  <a:schemeClr val="bg1"/>
                </a:solidFill>
              </a:rPr>
              <a:t>His descendants were to receive an inheritance in the land of America.</a:t>
            </a:r>
          </a:p>
        </p:txBody>
      </p:sp>
      <p:sp>
        <p:nvSpPr>
          <p:cNvPr id="4" name="Rectangle 3"/>
          <p:cNvSpPr/>
          <p:nvPr/>
        </p:nvSpPr>
        <p:spPr>
          <a:xfrm>
            <a:off x="5281212" y="2367171"/>
            <a:ext cx="6096000" cy="3139321"/>
          </a:xfrm>
          <a:prstGeom prst="rect">
            <a:avLst/>
          </a:prstGeom>
        </p:spPr>
        <p:txBody>
          <a:bodyPr>
            <a:spAutoFit/>
          </a:bodyPr>
          <a:lstStyle/>
          <a:p>
            <a:r>
              <a:rPr lang="en-US" b="0" i="0" dirty="0">
                <a:solidFill>
                  <a:schemeClr val="bg1"/>
                </a:solidFill>
                <a:effectLst/>
                <a:latin typeface="Abadi" panose="020B0604020104020204" pitchFamily="34" charset="0"/>
              </a:rPr>
              <a:t>“Every person who embraces the gospel becomes of the house of Israel. In other words, they become members of the chosen lineage, or Abraham’s children through Isaac and Jacob unto whom the promises were made. The great majority of those who become members of the Church are literal descendants of Abraham through Ephraim, son of Joseph. Those who are not literal descendants of Abraham and Israel must become such, and when they are baptized and confirmed they are grafted </a:t>
            </a:r>
          </a:p>
          <a:p>
            <a:r>
              <a:rPr lang="en-US" b="0" i="0" dirty="0">
                <a:solidFill>
                  <a:schemeClr val="bg1"/>
                </a:solidFill>
                <a:effectLst/>
                <a:latin typeface="Abadi" panose="020B0604020104020204" pitchFamily="34" charset="0"/>
              </a:rPr>
              <a:t>into the tree and are entitled to all the rights </a:t>
            </a:r>
          </a:p>
          <a:p>
            <a:r>
              <a:rPr lang="en-US" b="0" i="0" dirty="0">
                <a:solidFill>
                  <a:schemeClr val="bg1"/>
                </a:solidFill>
                <a:effectLst/>
                <a:latin typeface="Abadi" panose="020B0604020104020204" pitchFamily="34" charset="0"/>
              </a:rPr>
              <a:t>and privileges as heirs.” </a:t>
            </a:r>
            <a:r>
              <a:rPr lang="en-US" sz="1200" b="0" i="0" dirty="0">
                <a:solidFill>
                  <a:schemeClr val="bg1"/>
                </a:solidFill>
                <a:effectLst/>
                <a:latin typeface="Abadi" panose="020B0604020104020204" pitchFamily="34" charset="0"/>
              </a:rPr>
              <a:t>Joseph Fielding Smith</a:t>
            </a:r>
            <a:endParaRPr lang="en-US" sz="1200"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6754" y="4658935"/>
            <a:ext cx="1100400" cy="1388424"/>
          </a:xfrm>
          <a:prstGeom prst="rect">
            <a:avLst/>
          </a:prstGeom>
        </p:spPr>
      </p:pic>
      <p:pic>
        <p:nvPicPr>
          <p:cNvPr id="10" name="Picture 9">
            <a:extLst>
              <a:ext uri="{FF2B5EF4-FFF2-40B4-BE49-F238E27FC236}">
                <a16:creationId xmlns:a16="http://schemas.microsoft.com/office/drawing/2014/main" id="{D35E81FE-F03C-46C5-9B20-276F7F28D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34" y="3416910"/>
            <a:ext cx="4066384" cy="2725148"/>
          </a:xfrm>
          <a:prstGeom prst="rect">
            <a:avLst/>
          </a:prstGeom>
        </p:spPr>
      </p:pic>
    </p:spTree>
    <p:extLst>
      <p:ext uri="{BB962C8B-B14F-4D97-AF65-F5344CB8AC3E}">
        <p14:creationId xmlns:p14="http://schemas.microsoft.com/office/powerpoint/2010/main" val="219123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5BB352-2F4F-4051-B48C-6975EB35E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Forfeit Claim</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101:3  </a:t>
            </a:r>
            <a:r>
              <a:rPr lang="en-US" sz="1200" b="0" i="0" dirty="0">
                <a:solidFill>
                  <a:schemeClr val="bg1"/>
                </a:solidFill>
                <a:effectLst/>
                <a:latin typeface="Abadi" panose="020B0604020104020204" pitchFamily="34" charset="0"/>
              </a:rPr>
              <a:t>Joseph Smith</a:t>
            </a:r>
            <a:endParaRPr lang="en-US" sz="1200" dirty="0">
              <a:solidFill>
                <a:schemeClr val="bg1"/>
              </a:solidFill>
            </a:endParaRPr>
          </a:p>
        </p:txBody>
      </p:sp>
      <p:sp>
        <p:nvSpPr>
          <p:cNvPr id="10" name="Rectangle 9"/>
          <p:cNvSpPr/>
          <p:nvPr/>
        </p:nvSpPr>
        <p:spPr>
          <a:xfrm>
            <a:off x="155575" y="1111064"/>
            <a:ext cx="6096000" cy="2585323"/>
          </a:xfrm>
          <a:prstGeom prst="rect">
            <a:avLst/>
          </a:prstGeom>
        </p:spPr>
        <p:txBody>
          <a:bodyPr>
            <a:spAutoFit/>
          </a:bodyPr>
          <a:lstStyle/>
          <a:p>
            <a:r>
              <a:rPr lang="en-US" b="0" i="0" dirty="0">
                <a:solidFill>
                  <a:schemeClr val="bg1"/>
                </a:solidFill>
                <a:effectLst/>
                <a:latin typeface="Abadi" panose="020B0604020104020204" pitchFamily="34" charset="0"/>
              </a:rPr>
              <a:t>“I cannot learn from any communication by the Spirit to me, that Zion has forfeited her claim to a celestial crown, notwithstanding the Lord has caused her to be thus afflicted, except it may be some individuals, who have walked in disobedience, and forsaken the new covenant; all such will be made manifest by their works in due time. I have always expected that Zion would suffer some affliction, from what I could learn from the commandments which have been given. </a:t>
            </a:r>
            <a:endParaRPr lang="en-US" dirty="0">
              <a:solidFill>
                <a:schemeClr val="bg1"/>
              </a:solidFill>
            </a:endParaRPr>
          </a:p>
        </p:txBody>
      </p:sp>
      <p:sp>
        <p:nvSpPr>
          <p:cNvPr id="12" name="Rectangle 11"/>
          <p:cNvSpPr/>
          <p:nvPr/>
        </p:nvSpPr>
        <p:spPr>
          <a:xfrm>
            <a:off x="5573485" y="3514791"/>
            <a:ext cx="6096000" cy="2862322"/>
          </a:xfrm>
          <a:prstGeom prst="rect">
            <a:avLst/>
          </a:prstGeom>
        </p:spPr>
        <p:txBody>
          <a:bodyPr>
            <a:spAutoFit/>
          </a:bodyPr>
          <a:lstStyle/>
          <a:p>
            <a:r>
              <a:rPr lang="en-US" b="0" i="0" dirty="0">
                <a:solidFill>
                  <a:schemeClr val="bg1"/>
                </a:solidFill>
                <a:effectLst/>
                <a:latin typeface="Abadi" panose="020B0604020104020204" pitchFamily="34" charset="0"/>
              </a:rPr>
              <a:t>“But I would remind you of a certain clause in one which says, that after much tribulation cometh the blessing. By this, and also others, and also one received of late, I know that Zion, in the due time of the Lord, will be redeemed; but how many will be the days of her purification, tribulation, and affliction, the Lord has kept hid from my eyes and when I inquire concerning this subject, the voice of the Lord is: Be still, and know that I am God; all those who suffer for my name shall reign with me, and he that </a:t>
            </a:r>
            <a:r>
              <a:rPr lang="en-US" b="0" i="0" dirty="0" err="1">
                <a:solidFill>
                  <a:schemeClr val="bg1"/>
                </a:solidFill>
                <a:effectLst/>
                <a:latin typeface="Abadi" panose="020B0604020104020204" pitchFamily="34" charset="0"/>
              </a:rPr>
              <a:t>layeth</a:t>
            </a:r>
            <a:r>
              <a:rPr lang="en-US" b="0" i="0" dirty="0">
                <a:solidFill>
                  <a:schemeClr val="bg1"/>
                </a:solidFill>
                <a:effectLst/>
                <a:latin typeface="Abadi" panose="020B0604020104020204" pitchFamily="34" charset="0"/>
              </a:rPr>
              <a:t> down his life for my sake shall find it again.”</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119" y="160338"/>
            <a:ext cx="2201821" cy="3145459"/>
          </a:xfrm>
          <a:prstGeom prst="rect">
            <a:avLst/>
          </a:prstGeom>
        </p:spPr>
      </p:pic>
    </p:spTree>
    <p:extLst>
      <p:ext uri="{BB962C8B-B14F-4D97-AF65-F5344CB8AC3E}">
        <p14:creationId xmlns:p14="http://schemas.microsoft.com/office/powerpoint/2010/main" val="313558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1B2E88-8529-4CC3-977A-927FBC5FD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Afflictions Are Allowed By the Lord</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101:4  </a:t>
            </a:r>
            <a:r>
              <a:rPr lang="en-US" sz="1200" dirty="0">
                <a:solidFill>
                  <a:schemeClr val="bg1"/>
                </a:solidFill>
                <a:latin typeface="Abadi" panose="020B0604020104020204" pitchFamily="34" charset="0"/>
              </a:rPr>
              <a:t>Joseph Smith</a:t>
            </a:r>
            <a:endParaRPr lang="en-US" sz="1200" dirty="0">
              <a:solidFill>
                <a:schemeClr val="bg1"/>
              </a:solidFill>
            </a:endParaRPr>
          </a:p>
        </p:txBody>
      </p:sp>
      <p:sp>
        <p:nvSpPr>
          <p:cNvPr id="2" name="Rectangle 1"/>
          <p:cNvSpPr/>
          <p:nvPr/>
        </p:nvSpPr>
        <p:spPr>
          <a:xfrm>
            <a:off x="9627846" y="4284464"/>
            <a:ext cx="2013858" cy="1754326"/>
          </a:xfrm>
          <a:prstGeom prst="rect">
            <a:avLst/>
          </a:prstGeom>
        </p:spPr>
        <p:txBody>
          <a:bodyPr wrap="square">
            <a:spAutoFit/>
          </a:bodyPr>
          <a:lstStyle/>
          <a:p>
            <a:r>
              <a:rPr lang="en-US" dirty="0">
                <a:solidFill>
                  <a:srgbClr val="FFFF00"/>
                </a:solidFill>
                <a:latin typeface="Abadi" panose="020B0604020104020204" pitchFamily="34" charset="0"/>
              </a:rPr>
              <a:t>A</a:t>
            </a:r>
            <a:r>
              <a:rPr lang="en-US" b="0" i="0" dirty="0">
                <a:solidFill>
                  <a:srgbClr val="FFFF00"/>
                </a:solidFill>
                <a:effectLst/>
                <a:latin typeface="Abadi" panose="020B0604020104020204" pitchFamily="34" charset="0"/>
              </a:rPr>
              <a:t>lthough many Saints in Missouri were faithful and obedient, they still suffered because of persecution</a:t>
            </a:r>
            <a:endParaRPr lang="en-US" dirty="0">
              <a:solidFill>
                <a:srgbClr val="FFFF00"/>
              </a:solidFill>
            </a:endParaRPr>
          </a:p>
        </p:txBody>
      </p:sp>
      <p:sp>
        <p:nvSpPr>
          <p:cNvPr id="4" name="Rectangle 3"/>
          <p:cNvSpPr/>
          <p:nvPr/>
        </p:nvSpPr>
        <p:spPr>
          <a:xfrm>
            <a:off x="460375" y="1271402"/>
            <a:ext cx="6096000" cy="4247317"/>
          </a:xfrm>
          <a:prstGeom prst="rect">
            <a:avLst/>
          </a:prstGeom>
        </p:spPr>
        <p:txBody>
          <a:bodyPr>
            <a:spAutoFit/>
          </a:bodyPr>
          <a:lstStyle/>
          <a:p>
            <a:r>
              <a:rPr lang="en-US" b="0" i="0" dirty="0">
                <a:solidFill>
                  <a:schemeClr val="bg1"/>
                </a:solidFill>
                <a:effectLst/>
                <a:latin typeface="Abadi" panose="020B0604020104020204" pitchFamily="34" charset="0"/>
              </a:rPr>
              <a:t>“Now, there are two things of which I am ignorant; and the Lord will not show them unto me, perhaps for a wise purpose in Himself—I mean in some respects—and they are these: </a:t>
            </a:r>
          </a:p>
          <a:p>
            <a:endParaRPr lang="en-US" dirty="0">
              <a:solidFill>
                <a:schemeClr val="bg1"/>
              </a:solidFill>
              <a:latin typeface="Abadi" panose="020B0604020104020204" pitchFamily="34" charset="0"/>
            </a:endParaRPr>
          </a:p>
          <a:p>
            <a:r>
              <a:rPr lang="en-US" b="0" i="0" dirty="0">
                <a:solidFill>
                  <a:srgbClr val="FFFF00"/>
                </a:solidFill>
                <a:effectLst/>
                <a:latin typeface="Abadi" panose="020B0604020104020204" pitchFamily="34" charset="0"/>
              </a:rPr>
              <a:t>Why God has suffered so great a calamity to come upon Zion, and what the great moving cause of this great affliction is; and again, by what means He will return her back to her inheritance, with songs of everlasting joy upon her head.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These two things, brethren, are in part kept back that they are not plainly shown unto me; but there are some things that are plainly manifest which have incurred the displeasure of the Almighty.”</a:t>
            </a:r>
            <a:endParaRPr lang="en-US" dirty="0">
              <a:solidFill>
                <a:schemeClr val="bg1"/>
              </a:solidFill>
            </a:endParaRPr>
          </a:p>
        </p:txBody>
      </p:sp>
      <p:pic>
        <p:nvPicPr>
          <p:cNvPr id="6" name="Picture 5">
            <a:extLst>
              <a:ext uri="{FF2B5EF4-FFF2-40B4-BE49-F238E27FC236}">
                <a16:creationId xmlns:a16="http://schemas.microsoft.com/office/drawing/2014/main" id="{8DA12D98-2C9D-49BB-8F8A-D90AF056F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955" y="1271402"/>
            <a:ext cx="2584704" cy="3096768"/>
          </a:xfrm>
          <a:prstGeom prst="rect">
            <a:avLst/>
          </a:prstGeom>
        </p:spPr>
      </p:pic>
    </p:spTree>
    <p:extLst>
      <p:ext uri="{BB962C8B-B14F-4D97-AF65-F5344CB8AC3E}">
        <p14:creationId xmlns:p14="http://schemas.microsoft.com/office/powerpoint/2010/main" val="12584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2954</Words>
  <Application>Microsoft Office PowerPoint</Application>
  <PresentationFormat>Widescreen</PresentationFormat>
  <Paragraphs>158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Abadi</vt:lpstr>
      <vt:lpstr>Calibri Light</vt:lpstr>
      <vt:lpstr>David</vt:lpstr>
      <vt:lpstr>Georgia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31</cp:revision>
  <dcterms:created xsi:type="dcterms:W3CDTF">2015-01-06T14:56:19Z</dcterms:created>
  <dcterms:modified xsi:type="dcterms:W3CDTF">2024-11-26T16:27:18Z</dcterms:modified>
</cp:coreProperties>
</file>