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1" r:id="rId2"/>
    <p:sldId id="258" r:id="rId3"/>
    <p:sldId id="262" r:id="rId4"/>
    <p:sldId id="263" r:id="rId5"/>
    <p:sldId id="260" r:id="rId6"/>
    <p:sldId id="264" r:id="rId7"/>
    <p:sldId id="265" r:id="rId8"/>
    <p:sldId id="266" r:id="rId9"/>
    <p:sldId id="267" r:id="rId10"/>
    <p:sldId id="268" r:id="rId11"/>
    <p:sldId id="269" r:id="rId12"/>
    <p:sldId id="271" r:id="rId13"/>
    <p:sldId id="272" r:id="rId14"/>
    <p:sldId id="273" r:id="rId15"/>
    <p:sldId id="274" r:id="rId16"/>
    <p:sldId id="283" r:id="rId17"/>
    <p:sldId id="280" r:id="rId18"/>
    <p:sldId id="275" r:id="rId19"/>
    <p:sldId id="282" r:id="rId20"/>
    <p:sldId id="276" r:id="rId21"/>
    <p:sldId id="278" r:id="rId22"/>
    <p:sldId id="257" r:id="rId23"/>
    <p:sldId id="270" r:id="rId24"/>
    <p:sldId id="279" r:id="rId25"/>
    <p:sldId id="277" r:id="rId26"/>
    <p:sldId id="259" r:id="rId27"/>
  </p:sldIdLst>
  <p:sldSz cx="12192000" cy="6858000"/>
  <p:notesSz cx="6858000" cy="9144000"/>
  <p:embeddedFontLst>
    <p:embeddedFont>
      <p:font typeface="Abadi" panose="020B0604020104020204" pitchFamily="34" charset="0"/>
      <p:regular r:id="rId28"/>
    </p:embeddedFont>
    <p:embeddedFont>
      <p:font typeface="AR CHRISTY" panose="020B0604020202020204" charset="0"/>
      <p:regular r:id="rId29"/>
    </p:embeddedFont>
    <p:embeddedFont>
      <p:font typeface="Baskerville Old Face" panose="02020602080505020303" pitchFamily="18" charset="0"/>
      <p:regular r:id="rId30"/>
    </p:embeddedFont>
    <p:embeddedFont>
      <p:font typeface="FreesiaUPC" panose="020B0604020202020204" pitchFamily="34" charset="-34"/>
      <p:regular r:id="rId31"/>
      <p:bold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07" autoAdjust="0"/>
    <p:restoredTop sz="94660"/>
  </p:normalViewPr>
  <p:slideViewPr>
    <p:cSldViewPr snapToGrid="0">
      <p:cViewPr varScale="1">
        <p:scale>
          <a:sx n="111" d="100"/>
          <a:sy n="111" d="100"/>
        </p:scale>
        <p:origin x="46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0239421-3740-4E3C-A902-BD092226FB6B}"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43DE9-6DA8-410B-9227-385C14A106D5}" type="slidenum">
              <a:rPr lang="en-US" smtClean="0"/>
              <a:t>‹#›</a:t>
            </a:fld>
            <a:endParaRPr lang="en-US"/>
          </a:p>
        </p:txBody>
      </p:sp>
    </p:spTree>
    <p:extLst>
      <p:ext uri="{BB962C8B-B14F-4D97-AF65-F5344CB8AC3E}">
        <p14:creationId xmlns:p14="http://schemas.microsoft.com/office/powerpoint/2010/main" val="2173964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239421-3740-4E3C-A902-BD092226FB6B}"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43DE9-6DA8-410B-9227-385C14A106D5}" type="slidenum">
              <a:rPr lang="en-US" smtClean="0"/>
              <a:t>‹#›</a:t>
            </a:fld>
            <a:endParaRPr lang="en-US"/>
          </a:p>
        </p:txBody>
      </p:sp>
    </p:spTree>
    <p:extLst>
      <p:ext uri="{BB962C8B-B14F-4D97-AF65-F5344CB8AC3E}">
        <p14:creationId xmlns:p14="http://schemas.microsoft.com/office/powerpoint/2010/main" val="29776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239421-3740-4E3C-A902-BD092226FB6B}"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43DE9-6DA8-410B-9227-385C14A106D5}" type="slidenum">
              <a:rPr lang="en-US" smtClean="0"/>
              <a:t>‹#›</a:t>
            </a:fld>
            <a:endParaRPr lang="en-US"/>
          </a:p>
        </p:txBody>
      </p:sp>
    </p:spTree>
    <p:extLst>
      <p:ext uri="{BB962C8B-B14F-4D97-AF65-F5344CB8AC3E}">
        <p14:creationId xmlns:p14="http://schemas.microsoft.com/office/powerpoint/2010/main" val="4135484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239421-3740-4E3C-A902-BD092226FB6B}"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43DE9-6DA8-410B-9227-385C14A106D5}" type="slidenum">
              <a:rPr lang="en-US" smtClean="0"/>
              <a:t>‹#›</a:t>
            </a:fld>
            <a:endParaRPr lang="en-US"/>
          </a:p>
        </p:txBody>
      </p:sp>
    </p:spTree>
    <p:extLst>
      <p:ext uri="{BB962C8B-B14F-4D97-AF65-F5344CB8AC3E}">
        <p14:creationId xmlns:p14="http://schemas.microsoft.com/office/powerpoint/2010/main" val="4247054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239421-3740-4E3C-A902-BD092226FB6B}"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43DE9-6DA8-410B-9227-385C14A106D5}" type="slidenum">
              <a:rPr lang="en-US" smtClean="0"/>
              <a:t>‹#›</a:t>
            </a:fld>
            <a:endParaRPr lang="en-US"/>
          </a:p>
        </p:txBody>
      </p:sp>
    </p:spTree>
    <p:extLst>
      <p:ext uri="{BB962C8B-B14F-4D97-AF65-F5344CB8AC3E}">
        <p14:creationId xmlns:p14="http://schemas.microsoft.com/office/powerpoint/2010/main" val="4229245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239421-3740-4E3C-A902-BD092226FB6B}"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43DE9-6DA8-410B-9227-385C14A106D5}" type="slidenum">
              <a:rPr lang="en-US" smtClean="0"/>
              <a:t>‹#›</a:t>
            </a:fld>
            <a:endParaRPr lang="en-US"/>
          </a:p>
        </p:txBody>
      </p:sp>
    </p:spTree>
    <p:extLst>
      <p:ext uri="{BB962C8B-B14F-4D97-AF65-F5344CB8AC3E}">
        <p14:creationId xmlns:p14="http://schemas.microsoft.com/office/powerpoint/2010/main" val="3862347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239421-3740-4E3C-A902-BD092226FB6B}" type="datetimeFigureOut">
              <a:rPr lang="en-US" smtClean="0"/>
              <a:t>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643DE9-6DA8-410B-9227-385C14A106D5}" type="slidenum">
              <a:rPr lang="en-US" smtClean="0"/>
              <a:t>‹#›</a:t>
            </a:fld>
            <a:endParaRPr lang="en-US"/>
          </a:p>
        </p:txBody>
      </p:sp>
    </p:spTree>
    <p:extLst>
      <p:ext uri="{BB962C8B-B14F-4D97-AF65-F5344CB8AC3E}">
        <p14:creationId xmlns:p14="http://schemas.microsoft.com/office/powerpoint/2010/main" val="401030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239421-3740-4E3C-A902-BD092226FB6B}" type="datetimeFigureOut">
              <a:rPr lang="en-US" smtClean="0"/>
              <a:t>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643DE9-6DA8-410B-9227-385C14A106D5}" type="slidenum">
              <a:rPr lang="en-US" smtClean="0"/>
              <a:t>‹#›</a:t>
            </a:fld>
            <a:endParaRPr lang="en-US"/>
          </a:p>
        </p:txBody>
      </p:sp>
    </p:spTree>
    <p:extLst>
      <p:ext uri="{BB962C8B-B14F-4D97-AF65-F5344CB8AC3E}">
        <p14:creationId xmlns:p14="http://schemas.microsoft.com/office/powerpoint/2010/main" val="3248879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239421-3740-4E3C-A902-BD092226FB6B}" type="datetimeFigureOut">
              <a:rPr lang="en-US" smtClean="0"/>
              <a:t>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643DE9-6DA8-410B-9227-385C14A106D5}" type="slidenum">
              <a:rPr lang="en-US" smtClean="0"/>
              <a:t>‹#›</a:t>
            </a:fld>
            <a:endParaRPr lang="en-US"/>
          </a:p>
        </p:txBody>
      </p:sp>
    </p:spTree>
    <p:extLst>
      <p:ext uri="{BB962C8B-B14F-4D97-AF65-F5344CB8AC3E}">
        <p14:creationId xmlns:p14="http://schemas.microsoft.com/office/powerpoint/2010/main" val="1029243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239421-3740-4E3C-A902-BD092226FB6B}"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43DE9-6DA8-410B-9227-385C14A106D5}" type="slidenum">
              <a:rPr lang="en-US" smtClean="0"/>
              <a:t>‹#›</a:t>
            </a:fld>
            <a:endParaRPr lang="en-US"/>
          </a:p>
        </p:txBody>
      </p:sp>
    </p:spTree>
    <p:extLst>
      <p:ext uri="{BB962C8B-B14F-4D97-AF65-F5344CB8AC3E}">
        <p14:creationId xmlns:p14="http://schemas.microsoft.com/office/powerpoint/2010/main" val="1083203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239421-3740-4E3C-A902-BD092226FB6B}"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43DE9-6DA8-410B-9227-385C14A106D5}" type="slidenum">
              <a:rPr lang="en-US" smtClean="0"/>
              <a:t>‹#›</a:t>
            </a:fld>
            <a:endParaRPr lang="en-US"/>
          </a:p>
        </p:txBody>
      </p:sp>
    </p:spTree>
    <p:extLst>
      <p:ext uri="{BB962C8B-B14F-4D97-AF65-F5344CB8AC3E}">
        <p14:creationId xmlns:p14="http://schemas.microsoft.com/office/powerpoint/2010/main" val="4105618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239421-3740-4E3C-A902-BD092226FB6B}" type="datetimeFigureOut">
              <a:rPr lang="en-US" smtClean="0"/>
              <a:t>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43DE9-6DA8-410B-9227-385C14A106D5}" type="slidenum">
              <a:rPr lang="en-US" smtClean="0"/>
              <a:t>‹#›</a:t>
            </a:fld>
            <a:endParaRPr lang="en-US"/>
          </a:p>
        </p:txBody>
      </p:sp>
    </p:spTree>
    <p:extLst>
      <p:ext uri="{BB962C8B-B14F-4D97-AF65-F5344CB8AC3E}">
        <p14:creationId xmlns:p14="http://schemas.microsoft.com/office/powerpoint/2010/main" val="1756851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8CE17E-AF7B-5A10-3839-87F68E6C86AB}"/>
              </a:ext>
            </a:extLst>
          </p:cNvPr>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EE0ED3E-8A3B-A7BE-F4CB-819414F70FFC}"/>
              </a:ext>
            </a:extLst>
          </p:cNvPr>
          <p:cNvSpPr txBox="1"/>
          <p:nvPr/>
        </p:nvSpPr>
        <p:spPr>
          <a:xfrm>
            <a:off x="0" y="0"/>
            <a:ext cx="12192000" cy="2862322"/>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Doctrine and Covenants 103</a:t>
            </a:r>
          </a:p>
          <a:p>
            <a:pPr algn="ctr"/>
            <a:endParaRPr lang="en-US" sz="6000" dirty="0">
              <a:solidFill>
                <a:schemeClr val="bg1"/>
              </a:solidFill>
              <a:latin typeface="Baskerville Old Face" panose="02020602080505020303" pitchFamily="18" charset="0"/>
            </a:endParaRPr>
          </a:p>
          <a:p>
            <a:pPr algn="ctr"/>
            <a:r>
              <a:rPr lang="en-US" sz="6000" dirty="0">
                <a:solidFill>
                  <a:schemeClr val="bg1"/>
                </a:solidFill>
                <a:latin typeface="Baskerville Old Face" panose="02020602080505020303" pitchFamily="18" charset="0"/>
              </a:rPr>
              <a:t>Camp of Zion</a:t>
            </a:r>
          </a:p>
        </p:txBody>
      </p:sp>
      <p:sp>
        <p:nvSpPr>
          <p:cNvPr id="7" name="TextBox 6">
            <a:extLst>
              <a:ext uri="{FF2B5EF4-FFF2-40B4-BE49-F238E27FC236}">
                <a16:creationId xmlns:a16="http://schemas.microsoft.com/office/drawing/2014/main" id="{CFACFBCF-C30D-1E6A-F572-E21857596295}"/>
              </a:ext>
            </a:extLst>
          </p:cNvPr>
          <p:cNvSpPr txBox="1"/>
          <p:nvPr/>
        </p:nvSpPr>
        <p:spPr>
          <a:xfrm>
            <a:off x="3421613" y="3118516"/>
            <a:ext cx="5348773" cy="1754326"/>
          </a:xfrm>
          <a:prstGeom prst="rect">
            <a:avLst/>
          </a:prstGeom>
          <a:noFill/>
        </p:spPr>
        <p:txBody>
          <a:bodyPr wrap="square" rtlCol="0">
            <a:spAutoFit/>
          </a:bodyPr>
          <a:lstStyle/>
          <a:p>
            <a:pPr algn="ctr"/>
            <a:r>
              <a:rPr lang="en-US" i="1" dirty="0">
                <a:solidFill>
                  <a:schemeClr val="bg1"/>
                </a:solidFill>
              </a:rPr>
              <a:t>And behold, this people will I establish in this land, unto the fulfilling of the covenant which I made with your father Jacob; and it shall be a New Jerusalem. And the powers of heaven shall be in the midst of this people; yea, even I will be in the midst of you.</a:t>
            </a:r>
          </a:p>
          <a:p>
            <a:pPr algn="ctr"/>
            <a:r>
              <a:rPr lang="en-US" i="1" dirty="0">
                <a:solidFill>
                  <a:schemeClr val="bg1"/>
                </a:solidFill>
              </a:rPr>
              <a:t>3 Nephi 20-22</a:t>
            </a:r>
          </a:p>
        </p:txBody>
      </p:sp>
      <p:grpSp>
        <p:nvGrpSpPr>
          <p:cNvPr id="29" name="Group 28">
            <a:extLst>
              <a:ext uri="{FF2B5EF4-FFF2-40B4-BE49-F238E27FC236}">
                <a16:creationId xmlns:a16="http://schemas.microsoft.com/office/drawing/2014/main" id="{8FEF36C3-16B0-BC1A-E6A9-582A5F95615C}"/>
              </a:ext>
            </a:extLst>
          </p:cNvPr>
          <p:cNvGrpSpPr/>
          <p:nvPr/>
        </p:nvGrpSpPr>
        <p:grpSpPr>
          <a:xfrm>
            <a:off x="1481234" y="2322399"/>
            <a:ext cx="1948612" cy="1593060"/>
            <a:chOff x="1447800" y="4572000"/>
            <a:chExt cx="4194313" cy="3429000"/>
          </a:xfrm>
          <a:solidFill>
            <a:schemeClr val="accent2">
              <a:lumMod val="50000"/>
            </a:schemeClr>
          </a:solidFill>
        </p:grpSpPr>
        <p:grpSp>
          <p:nvGrpSpPr>
            <p:cNvPr id="30" name="Group 69">
              <a:extLst>
                <a:ext uri="{FF2B5EF4-FFF2-40B4-BE49-F238E27FC236}">
                  <a16:creationId xmlns:a16="http://schemas.microsoft.com/office/drawing/2014/main" id="{35BE0BEE-A167-1E3E-300E-7658ADF3BD53}"/>
                </a:ext>
              </a:extLst>
            </p:cNvPr>
            <p:cNvGrpSpPr/>
            <p:nvPr/>
          </p:nvGrpSpPr>
          <p:grpSpPr>
            <a:xfrm>
              <a:off x="4267200" y="6477000"/>
              <a:ext cx="1374913" cy="1381539"/>
              <a:chOff x="609600" y="4953000"/>
              <a:chExt cx="1676400" cy="1676400"/>
            </a:xfrm>
            <a:grpFill/>
          </p:grpSpPr>
          <p:sp>
            <p:nvSpPr>
              <p:cNvPr id="65" name="Rectangle 64">
                <a:extLst>
                  <a:ext uri="{FF2B5EF4-FFF2-40B4-BE49-F238E27FC236}">
                    <a16:creationId xmlns:a16="http://schemas.microsoft.com/office/drawing/2014/main" id="{24134F14-F76C-E1BC-DE7D-F4435EB7A337}"/>
                  </a:ext>
                </a:extLst>
              </p:cNvPr>
              <p:cNvSpPr/>
              <p:nvPr/>
            </p:nvSpPr>
            <p:spPr>
              <a:xfrm rot="2774533" flipH="1">
                <a:off x="1400273" y="5044823"/>
                <a:ext cx="126832" cy="144830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3630D606-C9E9-C851-BDF9-92BC0B6319BD}"/>
                  </a:ext>
                </a:extLst>
              </p:cNvPr>
              <p:cNvSpPr/>
              <p:nvPr/>
            </p:nvSpPr>
            <p:spPr>
              <a:xfrm rot="18825467">
                <a:off x="1372406" y="5086039"/>
                <a:ext cx="141136" cy="144830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7FFDD7B1-D70A-670F-C65E-C7DF4CADB122}"/>
                  </a:ext>
                </a:extLst>
              </p:cNvPr>
              <p:cNvSpPr/>
              <p:nvPr/>
            </p:nvSpPr>
            <p:spPr>
              <a:xfrm rot="16200000">
                <a:off x="1394792" y="5002696"/>
                <a:ext cx="106017"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66CE8E6E-2D96-5801-70B3-1A493F9AFC05}"/>
                  </a:ext>
                </a:extLst>
              </p:cNvPr>
              <p:cNvSpPr/>
              <p:nvPr/>
            </p:nvSpPr>
            <p:spPr>
              <a:xfrm>
                <a:off x="1364974" y="5029200"/>
                <a:ext cx="106017"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onut 4">
                <a:extLst>
                  <a:ext uri="{FF2B5EF4-FFF2-40B4-BE49-F238E27FC236}">
                    <a16:creationId xmlns:a16="http://schemas.microsoft.com/office/drawing/2014/main" id="{FDD452E9-39EB-0028-D32D-C261F5C4F8D7}"/>
                  </a:ext>
                </a:extLst>
              </p:cNvPr>
              <p:cNvSpPr/>
              <p:nvPr/>
            </p:nvSpPr>
            <p:spPr>
              <a:xfrm>
                <a:off x="609600" y="4953000"/>
                <a:ext cx="1676400" cy="1676400"/>
              </a:xfrm>
              <a:prstGeom prst="donut">
                <a:avLst>
                  <a:gd name="adj" fmla="val 711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0" name="Group 9">
                <a:extLst>
                  <a:ext uri="{FF2B5EF4-FFF2-40B4-BE49-F238E27FC236}">
                    <a16:creationId xmlns:a16="http://schemas.microsoft.com/office/drawing/2014/main" id="{E47FF2F4-713E-D872-D24D-AB4952EAA8AC}"/>
                  </a:ext>
                </a:extLst>
              </p:cNvPr>
              <p:cNvGrpSpPr/>
              <p:nvPr/>
            </p:nvGrpSpPr>
            <p:grpSpPr>
              <a:xfrm>
                <a:off x="1219200" y="5562600"/>
                <a:ext cx="453081" cy="453081"/>
                <a:chOff x="1371600" y="1600200"/>
                <a:chExt cx="762000" cy="762000"/>
              </a:xfrm>
              <a:grpFill/>
            </p:grpSpPr>
            <p:sp>
              <p:nvSpPr>
                <p:cNvPr id="71" name="Donut 43">
                  <a:extLst>
                    <a:ext uri="{FF2B5EF4-FFF2-40B4-BE49-F238E27FC236}">
                      <a16:creationId xmlns:a16="http://schemas.microsoft.com/office/drawing/2014/main" id="{2EA60A0B-A07F-15F4-1EBB-33167FF17903}"/>
                    </a:ext>
                  </a:extLst>
                </p:cNvPr>
                <p:cNvSpPr/>
                <p:nvPr/>
              </p:nvSpPr>
              <p:spPr>
                <a:xfrm>
                  <a:off x="1371600" y="1600200"/>
                  <a:ext cx="762000" cy="762000"/>
                </a:xfrm>
                <a:prstGeom prst="donut">
                  <a:avLst>
                    <a:gd name="adj" fmla="val 2254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Oval 6">
                  <a:extLst>
                    <a:ext uri="{FF2B5EF4-FFF2-40B4-BE49-F238E27FC236}">
                      <a16:creationId xmlns:a16="http://schemas.microsoft.com/office/drawing/2014/main" id="{62359D66-667C-D595-2734-EBC0DEAA8191}"/>
                    </a:ext>
                  </a:extLst>
                </p:cNvPr>
                <p:cNvSpPr/>
                <p:nvPr/>
              </p:nvSpPr>
              <p:spPr>
                <a:xfrm>
                  <a:off x="1600199" y="1828799"/>
                  <a:ext cx="304799" cy="30479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 name="Group 60">
              <a:extLst>
                <a:ext uri="{FF2B5EF4-FFF2-40B4-BE49-F238E27FC236}">
                  <a16:creationId xmlns:a16="http://schemas.microsoft.com/office/drawing/2014/main" id="{84215C0F-9CF9-DC9C-9E64-ED67A9C8C003}"/>
                </a:ext>
              </a:extLst>
            </p:cNvPr>
            <p:cNvGrpSpPr/>
            <p:nvPr/>
          </p:nvGrpSpPr>
          <p:grpSpPr>
            <a:xfrm>
              <a:off x="2057400" y="6477000"/>
              <a:ext cx="1374913" cy="1381539"/>
              <a:chOff x="609600" y="4953000"/>
              <a:chExt cx="1676400" cy="1676400"/>
            </a:xfrm>
            <a:grpFill/>
          </p:grpSpPr>
          <p:sp>
            <p:nvSpPr>
              <p:cNvPr id="57" name="Rectangle 56">
                <a:extLst>
                  <a:ext uri="{FF2B5EF4-FFF2-40B4-BE49-F238E27FC236}">
                    <a16:creationId xmlns:a16="http://schemas.microsoft.com/office/drawing/2014/main" id="{833BBBA8-5642-8272-B559-E0194EA84DD9}"/>
                  </a:ext>
                </a:extLst>
              </p:cNvPr>
              <p:cNvSpPr/>
              <p:nvPr/>
            </p:nvSpPr>
            <p:spPr>
              <a:xfrm rot="2774533" flipH="1">
                <a:off x="1400273" y="5044823"/>
                <a:ext cx="126832" cy="144830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77FABEAF-260E-43C5-7B0F-C4D670540EA7}"/>
                  </a:ext>
                </a:extLst>
              </p:cNvPr>
              <p:cNvSpPr/>
              <p:nvPr/>
            </p:nvSpPr>
            <p:spPr>
              <a:xfrm rot="18825467">
                <a:off x="1372406" y="5086039"/>
                <a:ext cx="141136" cy="144830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0443581-B996-410B-B252-401DD51A5D38}"/>
                  </a:ext>
                </a:extLst>
              </p:cNvPr>
              <p:cNvSpPr/>
              <p:nvPr/>
            </p:nvSpPr>
            <p:spPr>
              <a:xfrm rot="16200000">
                <a:off x="1394792" y="5002696"/>
                <a:ext cx="106017"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75E3DC75-8BB4-6835-52DA-F759F16782FA}"/>
                  </a:ext>
                </a:extLst>
              </p:cNvPr>
              <p:cNvSpPr/>
              <p:nvPr/>
            </p:nvSpPr>
            <p:spPr>
              <a:xfrm>
                <a:off x="1364974" y="5029200"/>
                <a:ext cx="106017"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onut 4">
                <a:extLst>
                  <a:ext uri="{FF2B5EF4-FFF2-40B4-BE49-F238E27FC236}">
                    <a16:creationId xmlns:a16="http://schemas.microsoft.com/office/drawing/2014/main" id="{B34BF6F5-B9F4-7192-D4BF-1DA402590024}"/>
                  </a:ext>
                </a:extLst>
              </p:cNvPr>
              <p:cNvSpPr/>
              <p:nvPr/>
            </p:nvSpPr>
            <p:spPr>
              <a:xfrm>
                <a:off x="609600" y="4953000"/>
                <a:ext cx="1676400" cy="1676400"/>
              </a:xfrm>
              <a:prstGeom prst="donut">
                <a:avLst>
                  <a:gd name="adj" fmla="val 711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2" name="Group 9">
                <a:extLst>
                  <a:ext uri="{FF2B5EF4-FFF2-40B4-BE49-F238E27FC236}">
                    <a16:creationId xmlns:a16="http://schemas.microsoft.com/office/drawing/2014/main" id="{EC9E411A-4FE9-4FFE-D09D-5DBDB57E29C9}"/>
                  </a:ext>
                </a:extLst>
              </p:cNvPr>
              <p:cNvGrpSpPr/>
              <p:nvPr/>
            </p:nvGrpSpPr>
            <p:grpSpPr>
              <a:xfrm>
                <a:off x="1219200" y="5562600"/>
                <a:ext cx="453081" cy="453081"/>
                <a:chOff x="1371600" y="1600200"/>
                <a:chExt cx="762000" cy="762000"/>
              </a:xfrm>
              <a:grpFill/>
            </p:grpSpPr>
            <p:sp>
              <p:nvSpPr>
                <p:cNvPr id="63" name="Donut 35">
                  <a:extLst>
                    <a:ext uri="{FF2B5EF4-FFF2-40B4-BE49-F238E27FC236}">
                      <a16:creationId xmlns:a16="http://schemas.microsoft.com/office/drawing/2014/main" id="{8A5A0D23-6B2F-E93D-BDCF-D8BC71C6CD8B}"/>
                    </a:ext>
                  </a:extLst>
                </p:cNvPr>
                <p:cNvSpPr/>
                <p:nvPr/>
              </p:nvSpPr>
              <p:spPr>
                <a:xfrm>
                  <a:off x="1371600" y="1600200"/>
                  <a:ext cx="762000" cy="762000"/>
                </a:xfrm>
                <a:prstGeom prst="donut">
                  <a:avLst>
                    <a:gd name="adj" fmla="val 2254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Oval 6">
                  <a:extLst>
                    <a:ext uri="{FF2B5EF4-FFF2-40B4-BE49-F238E27FC236}">
                      <a16:creationId xmlns:a16="http://schemas.microsoft.com/office/drawing/2014/main" id="{B06E4A8F-385A-B7F0-B132-CBF8106B7182}"/>
                    </a:ext>
                  </a:extLst>
                </p:cNvPr>
                <p:cNvSpPr/>
                <p:nvPr/>
              </p:nvSpPr>
              <p:spPr>
                <a:xfrm>
                  <a:off x="1600199" y="1828799"/>
                  <a:ext cx="304799" cy="30479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Rounded Rectangle 4">
              <a:extLst>
                <a:ext uri="{FF2B5EF4-FFF2-40B4-BE49-F238E27FC236}">
                  <a16:creationId xmlns:a16="http://schemas.microsoft.com/office/drawing/2014/main" id="{B525B6EA-6F46-6190-2023-887FAAE3BD68}"/>
                </a:ext>
              </a:extLst>
            </p:cNvPr>
            <p:cNvSpPr/>
            <p:nvPr/>
          </p:nvSpPr>
          <p:spPr>
            <a:xfrm>
              <a:off x="1905000" y="4572000"/>
              <a:ext cx="3581400" cy="1905000"/>
            </a:xfrm>
            <a:prstGeom prst="roundRect">
              <a:avLst>
                <a:gd name="adj" fmla="val 25015"/>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a:extLst>
                <a:ext uri="{FF2B5EF4-FFF2-40B4-BE49-F238E27FC236}">
                  <a16:creationId xmlns:a16="http://schemas.microsoft.com/office/drawing/2014/main" id="{AB1A7A53-97E4-8DC8-30FF-747FB0EF0E8D}"/>
                </a:ext>
              </a:extLst>
            </p:cNvPr>
            <p:cNvSpPr/>
            <p:nvPr/>
          </p:nvSpPr>
          <p:spPr>
            <a:xfrm rot="10800000">
              <a:off x="4724400" y="4572000"/>
              <a:ext cx="152400" cy="1905000"/>
            </a:xfrm>
            <a:prstGeom prst="moon">
              <a:avLst>
                <a:gd name="adj" fmla="val 2628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3B9A360-A79F-2EB4-2573-794FEE8E5440}"/>
                </a:ext>
              </a:extLst>
            </p:cNvPr>
            <p:cNvSpPr/>
            <p:nvPr/>
          </p:nvSpPr>
          <p:spPr>
            <a:xfrm>
              <a:off x="1447800" y="6400800"/>
              <a:ext cx="304800" cy="3048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a:extLst>
                <a:ext uri="{FF2B5EF4-FFF2-40B4-BE49-F238E27FC236}">
                  <a16:creationId xmlns:a16="http://schemas.microsoft.com/office/drawing/2014/main" id="{136D0905-28AA-2E94-6E3C-F60B60DEF16D}"/>
                </a:ext>
              </a:extLst>
            </p:cNvPr>
            <p:cNvSpPr/>
            <p:nvPr/>
          </p:nvSpPr>
          <p:spPr>
            <a:xfrm rot="10800000">
              <a:off x="2667000" y="4572000"/>
              <a:ext cx="152400" cy="1905000"/>
            </a:xfrm>
            <a:prstGeom prst="moon">
              <a:avLst>
                <a:gd name="adj" fmla="val 2628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a:extLst>
                <a:ext uri="{FF2B5EF4-FFF2-40B4-BE49-F238E27FC236}">
                  <a16:creationId xmlns:a16="http://schemas.microsoft.com/office/drawing/2014/main" id="{8CA67717-04D7-EF20-2B0A-2F2B82ACE318}"/>
                </a:ext>
              </a:extLst>
            </p:cNvPr>
            <p:cNvSpPr/>
            <p:nvPr/>
          </p:nvSpPr>
          <p:spPr>
            <a:xfrm rot="10800000">
              <a:off x="3429000" y="4572000"/>
              <a:ext cx="152400" cy="1905000"/>
            </a:xfrm>
            <a:prstGeom prst="moon">
              <a:avLst>
                <a:gd name="adj" fmla="val 2628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a:extLst>
                <a:ext uri="{FF2B5EF4-FFF2-40B4-BE49-F238E27FC236}">
                  <a16:creationId xmlns:a16="http://schemas.microsoft.com/office/drawing/2014/main" id="{8A966B40-E2B2-FCC5-1C8A-4ED25E8D5E82}"/>
                </a:ext>
              </a:extLst>
            </p:cNvPr>
            <p:cNvSpPr/>
            <p:nvPr/>
          </p:nvSpPr>
          <p:spPr>
            <a:xfrm rot="10800000">
              <a:off x="4114800" y="4572000"/>
              <a:ext cx="152400" cy="1905000"/>
            </a:xfrm>
            <a:prstGeom prst="moon">
              <a:avLst>
                <a:gd name="adj" fmla="val 2628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B614BFF-A2BE-8F99-5935-C9CC372CD561}"/>
                </a:ext>
              </a:extLst>
            </p:cNvPr>
            <p:cNvSpPr/>
            <p:nvPr/>
          </p:nvSpPr>
          <p:spPr>
            <a:xfrm>
              <a:off x="1676400" y="6172200"/>
              <a:ext cx="3886200" cy="6858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2">
              <a:extLst>
                <a:ext uri="{FF2B5EF4-FFF2-40B4-BE49-F238E27FC236}">
                  <a16:creationId xmlns:a16="http://schemas.microsoft.com/office/drawing/2014/main" id="{80916F39-2B2A-9F71-14DD-3B92EBF44637}"/>
                </a:ext>
              </a:extLst>
            </p:cNvPr>
            <p:cNvGrpSpPr/>
            <p:nvPr/>
          </p:nvGrpSpPr>
          <p:grpSpPr>
            <a:xfrm>
              <a:off x="1600200" y="6324600"/>
              <a:ext cx="1676400" cy="1676400"/>
              <a:chOff x="609600" y="4953000"/>
              <a:chExt cx="1676400" cy="1676400"/>
            </a:xfrm>
            <a:grpFill/>
          </p:grpSpPr>
          <p:sp>
            <p:nvSpPr>
              <p:cNvPr id="49" name="Rectangle 48">
                <a:extLst>
                  <a:ext uri="{FF2B5EF4-FFF2-40B4-BE49-F238E27FC236}">
                    <a16:creationId xmlns:a16="http://schemas.microsoft.com/office/drawing/2014/main" id="{F1F8FC61-6253-ACF4-2678-2CABD40613CE}"/>
                  </a:ext>
                </a:extLst>
              </p:cNvPr>
              <p:cNvSpPr/>
              <p:nvPr/>
            </p:nvSpPr>
            <p:spPr>
              <a:xfrm rot="2774533" flipH="1">
                <a:off x="1400273" y="5044823"/>
                <a:ext cx="126832" cy="144830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18">
                <a:extLst>
                  <a:ext uri="{FF2B5EF4-FFF2-40B4-BE49-F238E27FC236}">
                    <a16:creationId xmlns:a16="http://schemas.microsoft.com/office/drawing/2014/main" id="{30BBB774-72F5-2959-E7A5-CD93704EC00B}"/>
                  </a:ext>
                </a:extLst>
              </p:cNvPr>
              <p:cNvSpPr/>
              <p:nvPr/>
            </p:nvSpPr>
            <p:spPr>
              <a:xfrm rot="18825467">
                <a:off x="1372406" y="5086039"/>
                <a:ext cx="141136" cy="144830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7B508E0-F428-351D-B5FF-8C0BD5ECD1CB}"/>
                  </a:ext>
                </a:extLst>
              </p:cNvPr>
              <p:cNvSpPr/>
              <p:nvPr/>
            </p:nvSpPr>
            <p:spPr>
              <a:xfrm rot="16200000">
                <a:off x="1394792" y="5002696"/>
                <a:ext cx="106017"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5FCE56EE-9B23-B357-D2BB-8787F59016A0}"/>
                  </a:ext>
                </a:extLst>
              </p:cNvPr>
              <p:cNvSpPr/>
              <p:nvPr/>
            </p:nvSpPr>
            <p:spPr>
              <a:xfrm>
                <a:off x="1364974" y="5029200"/>
                <a:ext cx="106017"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onut 4">
                <a:extLst>
                  <a:ext uri="{FF2B5EF4-FFF2-40B4-BE49-F238E27FC236}">
                    <a16:creationId xmlns:a16="http://schemas.microsoft.com/office/drawing/2014/main" id="{8A7E8C17-8E87-0299-CE48-CC717B56584B}"/>
                  </a:ext>
                </a:extLst>
              </p:cNvPr>
              <p:cNvSpPr/>
              <p:nvPr/>
            </p:nvSpPr>
            <p:spPr>
              <a:xfrm>
                <a:off x="609600" y="4953000"/>
                <a:ext cx="1676400" cy="1676400"/>
              </a:xfrm>
              <a:prstGeom prst="donut">
                <a:avLst>
                  <a:gd name="adj" fmla="val 711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4" name="Group 9">
                <a:extLst>
                  <a:ext uri="{FF2B5EF4-FFF2-40B4-BE49-F238E27FC236}">
                    <a16:creationId xmlns:a16="http://schemas.microsoft.com/office/drawing/2014/main" id="{C5691966-9454-66E6-D44E-3916793FE11A}"/>
                  </a:ext>
                </a:extLst>
              </p:cNvPr>
              <p:cNvGrpSpPr/>
              <p:nvPr/>
            </p:nvGrpSpPr>
            <p:grpSpPr>
              <a:xfrm>
                <a:off x="1219200" y="5562600"/>
                <a:ext cx="453081" cy="453081"/>
                <a:chOff x="1371600" y="1600200"/>
                <a:chExt cx="762000" cy="762000"/>
              </a:xfrm>
              <a:grpFill/>
            </p:grpSpPr>
            <p:sp>
              <p:nvSpPr>
                <p:cNvPr id="55" name="Donut 27">
                  <a:extLst>
                    <a:ext uri="{FF2B5EF4-FFF2-40B4-BE49-F238E27FC236}">
                      <a16:creationId xmlns:a16="http://schemas.microsoft.com/office/drawing/2014/main" id="{08F5D463-DD2A-EC0D-C749-F2D30248A6C6}"/>
                    </a:ext>
                  </a:extLst>
                </p:cNvPr>
                <p:cNvSpPr/>
                <p:nvPr/>
              </p:nvSpPr>
              <p:spPr>
                <a:xfrm>
                  <a:off x="1371600" y="1600200"/>
                  <a:ext cx="762000" cy="762000"/>
                </a:xfrm>
                <a:prstGeom prst="donut">
                  <a:avLst>
                    <a:gd name="adj" fmla="val 2254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Oval 6">
                  <a:extLst>
                    <a:ext uri="{FF2B5EF4-FFF2-40B4-BE49-F238E27FC236}">
                      <a16:creationId xmlns:a16="http://schemas.microsoft.com/office/drawing/2014/main" id="{D84DCD20-EFC4-4010-4168-4D4A83AD7BAA}"/>
                    </a:ext>
                  </a:extLst>
                </p:cNvPr>
                <p:cNvSpPr/>
                <p:nvPr/>
              </p:nvSpPr>
              <p:spPr>
                <a:xfrm>
                  <a:off x="1600199" y="1828799"/>
                  <a:ext cx="304799" cy="30479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 name="Group 50">
              <a:extLst>
                <a:ext uri="{FF2B5EF4-FFF2-40B4-BE49-F238E27FC236}">
                  <a16:creationId xmlns:a16="http://schemas.microsoft.com/office/drawing/2014/main" id="{4F2646DA-068A-322C-56FA-856C1F549994}"/>
                </a:ext>
              </a:extLst>
            </p:cNvPr>
            <p:cNvGrpSpPr/>
            <p:nvPr/>
          </p:nvGrpSpPr>
          <p:grpSpPr>
            <a:xfrm>
              <a:off x="3886200" y="6324600"/>
              <a:ext cx="1676400" cy="1676400"/>
              <a:chOff x="609600" y="4953000"/>
              <a:chExt cx="1676400" cy="1676400"/>
            </a:xfrm>
            <a:grpFill/>
          </p:grpSpPr>
          <p:sp>
            <p:nvSpPr>
              <p:cNvPr id="41" name="Rectangle 40">
                <a:extLst>
                  <a:ext uri="{FF2B5EF4-FFF2-40B4-BE49-F238E27FC236}">
                    <a16:creationId xmlns:a16="http://schemas.microsoft.com/office/drawing/2014/main" id="{D735126F-54E6-5167-4B63-B36673332EC1}"/>
                  </a:ext>
                </a:extLst>
              </p:cNvPr>
              <p:cNvSpPr/>
              <p:nvPr/>
            </p:nvSpPr>
            <p:spPr>
              <a:xfrm rot="2774533" flipH="1">
                <a:off x="1400273" y="5044823"/>
                <a:ext cx="126832" cy="144830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9B57492-DA0C-93CA-E331-8D5D3256140D}"/>
                  </a:ext>
                </a:extLst>
              </p:cNvPr>
              <p:cNvSpPr/>
              <p:nvPr/>
            </p:nvSpPr>
            <p:spPr>
              <a:xfrm rot="18825467">
                <a:off x="1372406" y="5086039"/>
                <a:ext cx="141136" cy="144830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020AFF8-4DE1-7846-98DA-87D807D9AB84}"/>
                  </a:ext>
                </a:extLst>
              </p:cNvPr>
              <p:cNvSpPr/>
              <p:nvPr/>
            </p:nvSpPr>
            <p:spPr>
              <a:xfrm rot="16200000">
                <a:off x="1394792" y="5002696"/>
                <a:ext cx="106017"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65BCD05F-05C3-FBCE-FEED-CFDFAFAEE5A4}"/>
                  </a:ext>
                </a:extLst>
              </p:cNvPr>
              <p:cNvSpPr/>
              <p:nvPr/>
            </p:nvSpPr>
            <p:spPr>
              <a:xfrm>
                <a:off x="1364974" y="5029200"/>
                <a:ext cx="106017" cy="16002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onut 4">
                <a:extLst>
                  <a:ext uri="{FF2B5EF4-FFF2-40B4-BE49-F238E27FC236}">
                    <a16:creationId xmlns:a16="http://schemas.microsoft.com/office/drawing/2014/main" id="{58FFA6B3-F0E5-99D7-88BE-AA1B22AA5E6B}"/>
                  </a:ext>
                </a:extLst>
              </p:cNvPr>
              <p:cNvSpPr/>
              <p:nvPr/>
            </p:nvSpPr>
            <p:spPr>
              <a:xfrm>
                <a:off x="609600" y="4953000"/>
                <a:ext cx="1676400" cy="1676400"/>
              </a:xfrm>
              <a:prstGeom prst="donut">
                <a:avLst>
                  <a:gd name="adj" fmla="val 711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6" name="Group 9">
                <a:extLst>
                  <a:ext uri="{FF2B5EF4-FFF2-40B4-BE49-F238E27FC236}">
                    <a16:creationId xmlns:a16="http://schemas.microsoft.com/office/drawing/2014/main" id="{D92F0549-A255-D980-1A2C-49C6971653DF}"/>
                  </a:ext>
                </a:extLst>
              </p:cNvPr>
              <p:cNvGrpSpPr/>
              <p:nvPr/>
            </p:nvGrpSpPr>
            <p:grpSpPr>
              <a:xfrm>
                <a:off x="1219200" y="5562600"/>
                <a:ext cx="453081" cy="453081"/>
                <a:chOff x="1371600" y="1600200"/>
                <a:chExt cx="762000" cy="762000"/>
              </a:xfrm>
              <a:grpFill/>
            </p:grpSpPr>
            <p:sp>
              <p:nvSpPr>
                <p:cNvPr id="47" name="Donut 19">
                  <a:extLst>
                    <a:ext uri="{FF2B5EF4-FFF2-40B4-BE49-F238E27FC236}">
                      <a16:creationId xmlns:a16="http://schemas.microsoft.com/office/drawing/2014/main" id="{B0A81AC0-8220-0306-8A2E-B21E82F0AC41}"/>
                    </a:ext>
                  </a:extLst>
                </p:cNvPr>
                <p:cNvSpPr/>
                <p:nvPr/>
              </p:nvSpPr>
              <p:spPr>
                <a:xfrm>
                  <a:off x="1371600" y="1600200"/>
                  <a:ext cx="762000" cy="762000"/>
                </a:xfrm>
                <a:prstGeom prst="donut">
                  <a:avLst>
                    <a:gd name="adj" fmla="val 2254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Oval 6">
                  <a:extLst>
                    <a:ext uri="{FF2B5EF4-FFF2-40B4-BE49-F238E27FC236}">
                      <a16:creationId xmlns:a16="http://schemas.microsoft.com/office/drawing/2014/main" id="{32F66572-B4F4-934C-FF38-1BBC3583D0E1}"/>
                    </a:ext>
                  </a:extLst>
                </p:cNvPr>
                <p:cNvSpPr/>
                <p:nvPr/>
              </p:nvSpPr>
              <p:spPr>
                <a:xfrm>
                  <a:off x="1600199" y="1828799"/>
                  <a:ext cx="304799" cy="30479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 name="Group 7">
            <a:extLst>
              <a:ext uri="{FF2B5EF4-FFF2-40B4-BE49-F238E27FC236}">
                <a16:creationId xmlns:a16="http://schemas.microsoft.com/office/drawing/2014/main" id="{27BAF7B4-F8A6-1AD5-0119-E221AFA76B7C}"/>
              </a:ext>
            </a:extLst>
          </p:cNvPr>
          <p:cNvGrpSpPr/>
          <p:nvPr/>
        </p:nvGrpSpPr>
        <p:grpSpPr>
          <a:xfrm>
            <a:off x="450321" y="2676097"/>
            <a:ext cx="1706914" cy="3722077"/>
            <a:chOff x="8452105" y="4176679"/>
            <a:chExt cx="1240535" cy="2334977"/>
          </a:xfrm>
        </p:grpSpPr>
        <p:sp>
          <p:nvSpPr>
            <p:cNvPr id="9" name="Oval 8">
              <a:extLst>
                <a:ext uri="{FF2B5EF4-FFF2-40B4-BE49-F238E27FC236}">
                  <a16:creationId xmlns:a16="http://schemas.microsoft.com/office/drawing/2014/main" id="{70D8ABDC-129E-E062-9276-8EB8F2DF713C}"/>
                </a:ext>
              </a:extLst>
            </p:cNvPr>
            <p:cNvSpPr/>
            <p:nvPr/>
          </p:nvSpPr>
          <p:spPr>
            <a:xfrm rot="19338880">
              <a:off x="9485409" y="5415871"/>
              <a:ext cx="207231" cy="27700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ABCDAE1-2515-2FAC-D62B-B5A87DA17D89}"/>
                </a:ext>
              </a:extLst>
            </p:cNvPr>
            <p:cNvSpPr/>
            <p:nvPr/>
          </p:nvSpPr>
          <p:spPr>
            <a:xfrm rot="1933618">
              <a:off x="8491765" y="5416715"/>
              <a:ext cx="207231" cy="27700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994EC415-FE0D-A0F1-0B72-6D629738F9EB}"/>
                </a:ext>
              </a:extLst>
            </p:cNvPr>
            <p:cNvSpPr/>
            <p:nvPr/>
          </p:nvSpPr>
          <p:spPr>
            <a:xfrm rot="1297750" flipH="1">
              <a:off x="8452105" y="5324136"/>
              <a:ext cx="312756" cy="275532"/>
            </a:xfrm>
            <a:prstGeom prst="trapezoid">
              <a:avLst>
                <a:gd name="adj" fmla="val 11213"/>
              </a:avLst>
            </a:prstGeom>
            <a:solidFill>
              <a:srgbClr val="DDCE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7700EAEC-CAC2-0A65-A35F-6887AA998981}"/>
                </a:ext>
              </a:extLst>
            </p:cNvPr>
            <p:cNvSpPr/>
            <p:nvPr/>
          </p:nvSpPr>
          <p:spPr>
            <a:xfrm rot="20302250">
              <a:off x="9365860" y="5333165"/>
              <a:ext cx="312756" cy="275532"/>
            </a:xfrm>
            <a:prstGeom prst="trapezoid">
              <a:avLst>
                <a:gd name="adj" fmla="val 11213"/>
              </a:avLst>
            </a:prstGeom>
            <a:solidFill>
              <a:srgbClr val="DDCE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CE8A5C1-4C0E-3A79-A199-D59A4DE393EF}"/>
                </a:ext>
              </a:extLst>
            </p:cNvPr>
            <p:cNvSpPr/>
            <p:nvPr/>
          </p:nvSpPr>
          <p:spPr>
            <a:xfrm rot="4886474">
              <a:off x="9119076" y="6229611"/>
              <a:ext cx="137490" cy="379986"/>
            </a:xfrm>
            <a:prstGeom prst="ellipse">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5E65824-648D-CB50-4551-30354891C575}"/>
                </a:ext>
              </a:extLst>
            </p:cNvPr>
            <p:cNvSpPr/>
            <p:nvPr/>
          </p:nvSpPr>
          <p:spPr>
            <a:xfrm rot="4886474">
              <a:off x="8779917" y="6237309"/>
              <a:ext cx="161398" cy="387296"/>
            </a:xfrm>
            <a:prstGeom prst="ellipse">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32548A62-152C-89E1-816B-40178A6490E9}"/>
                </a:ext>
              </a:extLst>
            </p:cNvPr>
            <p:cNvSpPr/>
            <p:nvPr/>
          </p:nvSpPr>
          <p:spPr>
            <a:xfrm>
              <a:off x="8992282" y="5634697"/>
              <a:ext cx="408329" cy="785806"/>
            </a:xfrm>
            <a:prstGeom prst="trapezoid">
              <a:avLst>
                <a:gd name="adj" fmla="val 78"/>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0A4961DD-3784-39BD-9B52-FCA67518BCD4}"/>
                </a:ext>
              </a:extLst>
            </p:cNvPr>
            <p:cNvSpPr/>
            <p:nvPr/>
          </p:nvSpPr>
          <p:spPr>
            <a:xfrm rot="263894">
              <a:off x="8726645" y="5600853"/>
              <a:ext cx="366851" cy="833807"/>
            </a:xfrm>
            <a:prstGeom prst="trapezoid">
              <a:avLst>
                <a:gd name="adj" fmla="val 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a:extLst>
                <a:ext uri="{FF2B5EF4-FFF2-40B4-BE49-F238E27FC236}">
                  <a16:creationId xmlns:a16="http://schemas.microsoft.com/office/drawing/2014/main" id="{CDC6F657-7F38-610C-8A46-09D7C3655B62}"/>
                </a:ext>
              </a:extLst>
            </p:cNvPr>
            <p:cNvSpPr/>
            <p:nvPr/>
          </p:nvSpPr>
          <p:spPr>
            <a:xfrm rot="1375821">
              <a:off x="8555235" y="4774498"/>
              <a:ext cx="364353" cy="734699"/>
            </a:xfrm>
            <a:prstGeom prst="trapezoid">
              <a:avLst>
                <a:gd name="adj" fmla="val 37766"/>
              </a:avLst>
            </a:prstGeom>
            <a:solidFill>
              <a:srgbClr val="DDCE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a:extLst>
                <a:ext uri="{FF2B5EF4-FFF2-40B4-BE49-F238E27FC236}">
                  <a16:creationId xmlns:a16="http://schemas.microsoft.com/office/drawing/2014/main" id="{7AE99708-5583-A794-9019-727AAEE1B826}"/>
                </a:ext>
              </a:extLst>
            </p:cNvPr>
            <p:cNvSpPr/>
            <p:nvPr/>
          </p:nvSpPr>
          <p:spPr>
            <a:xfrm rot="20337671">
              <a:off x="9241915" y="4862803"/>
              <a:ext cx="312756" cy="650011"/>
            </a:xfrm>
            <a:prstGeom prst="trapezoid">
              <a:avLst/>
            </a:prstGeom>
            <a:solidFill>
              <a:srgbClr val="DDCE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F17C9D90-FE25-B477-8B67-DA3856F40610}"/>
                </a:ext>
              </a:extLst>
            </p:cNvPr>
            <p:cNvSpPr/>
            <p:nvPr/>
          </p:nvSpPr>
          <p:spPr>
            <a:xfrm>
              <a:off x="8716612" y="4854636"/>
              <a:ext cx="695012" cy="844545"/>
            </a:xfrm>
            <a:prstGeom prst="trapezoid">
              <a:avLst/>
            </a:prstGeom>
            <a:solidFill>
              <a:srgbClr val="DDCE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6ED531C-4C5D-FAD8-C86A-7A3026F9C6B6}"/>
                </a:ext>
              </a:extLst>
            </p:cNvPr>
            <p:cNvSpPr/>
            <p:nvPr/>
          </p:nvSpPr>
          <p:spPr>
            <a:xfrm>
              <a:off x="8786114" y="4382146"/>
              <a:ext cx="556010" cy="63925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nual Input 20">
              <a:extLst>
                <a:ext uri="{FF2B5EF4-FFF2-40B4-BE49-F238E27FC236}">
                  <a16:creationId xmlns:a16="http://schemas.microsoft.com/office/drawing/2014/main" id="{62CD452B-859A-92BD-A197-FFBDF4E5124F}"/>
                </a:ext>
              </a:extLst>
            </p:cNvPr>
            <p:cNvSpPr/>
            <p:nvPr/>
          </p:nvSpPr>
          <p:spPr>
            <a:xfrm rot="7269359" flipV="1">
              <a:off x="9060183" y="4866503"/>
              <a:ext cx="301540" cy="115232"/>
            </a:xfrm>
            <a:prstGeom prst="flowChartManualInput">
              <a:avLst/>
            </a:prstGeom>
            <a:solidFill>
              <a:srgbClr val="DDCE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nual Input 21">
              <a:extLst>
                <a:ext uri="{FF2B5EF4-FFF2-40B4-BE49-F238E27FC236}">
                  <a16:creationId xmlns:a16="http://schemas.microsoft.com/office/drawing/2014/main" id="{E0856079-87E2-7DAC-E0EA-1C1C6B82134D}"/>
                </a:ext>
              </a:extLst>
            </p:cNvPr>
            <p:cNvSpPr/>
            <p:nvPr/>
          </p:nvSpPr>
          <p:spPr>
            <a:xfrm rot="14330641" flipH="1" flipV="1">
              <a:off x="8782178" y="4866503"/>
              <a:ext cx="301540" cy="115232"/>
            </a:xfrm>
            <a:prstGeom prst="flowChartManualInput">
              <a:avLst/>
            </a:prstGeom>
            <a:solidFill>
              <a:srgbClr val="DDCE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1D90BA1-0826-8070-B074-89A6C3A6B5EE}"/>
                </a:ext>
              </a:extLst>
            </p:cNvPr>
            <p:cNvSpPr/>
            <p:nvPr/>
          </p:nvSpPr>
          <p:spPr>
            <a:xfrm>
              <a:off x="8751363" y="4298765"/>
              <a:ext cx="660262" cy="63925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120953EA-19F8-0479-6259-736D939CC086}"/>
                </a:ext>
              </a:extLst>
            </p:cNvPr>
            <p:cNvCxnSpPr>
              <a:endCxn id="19" idx="2"/>
            </p:cNvCxnSpPr>
            <p:nvPr/>
          </p:nvCxnSpPr>
          <p:spPr>
            <a:xfrm flipH="1">
              <a:off x="9064118" y="5041779"/>
              <a:ext cx="20853" cy="6574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rapezoid 24">
              <a:extLst>
                <a:ext uri="{FF2B5EF4-FFF2-40B4-BE49-F238E27FC236}">
                  <a16:creationId xmlns:a16="http://schemas.microsoft.com/office/drawing/2014/main" id="{CE765F48-D495-310F-5A42-705C97DCBA46}"/>
                </a:ext>
              </a:extLst>
            </p:cNvPr>
            <p:cNvSpPr/>
            <p:nvPr/>
          </p:nvSpPr>
          <p:spPr>
            <a:xfrm>
              <a:off x="8694321" y="5620928"/>
              <a:ext cx="727646" cy="114890"/>
            </a:xfrm>
            <a:prstGeom prst="trapezoid">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ame 25">
              <a:extLst>
                <a:ext uri="{FF2B5EF4-FFF2-40B4-BE49-F238E27FC236}">
                  <a16:creationId xmlns:a16="http://schemas.microsoft.com/office/drawing/2014/main" id="{CDDDB3D0-0BE4-DE37-E4A7-CAB14B3EBA79}"/>
                </a:ext>
              </a:extLst>
            </p:cNvPr>
            <p:cNvSpPr/>
            <p:nvPr/>
          </p:nvSpPr>
          <p:spPr>
            <a:xfrm>
              <a:off x="9035166" y="5596850"/>
              <a:ext cx="104252" cy="138968"/>
            </a:xfrm>
            <a:prstGeom prst="frame">
              <a:avLst/>
            </a:prstGeom>
            <a:solidFill>
              <a:srgbClr val="BF7717"/>
            </a:solidFill>
            <a:ln w="12700">
              <a:solidFill>
                <a:srgbClr val="AC6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Freeform: Shape 26">
              <a:extLst>
                <a:ext uri="{FF2B5EF4-FFF2-40B4-BE49-F238E27FC236}">
                  <a16:creationId xmlns:a16="http://schemas.microsoft.com/office/drawing/2014/main" id="{F894BD76-BBAA-5EE0-0983-52CC359CC522}"/>
                </a:ext>
              </a:extLst>
            </p:cNvPr>
            <p:cNvSpPr/>
            <p:nvPr/>
          </p:nvSpPr>
          <p:spPr>
            <a:xfrm rot="711584">
              <a:off x="8705946" y="4176679"/>
              <a:ext cx="726353" cy="550607"/>
            </a:xfrm>
            <a:custGeom>
              <a:avLst/>
              <a:gdLst>
                <a:gd name="connsiteX0" fmla="*/ 351002 w 726353"/>
                <a:gd name="connsiteY0" fmla="*/ 38771 h 550607"/>
                <a:gd name="connsiteX1" fmla="*/ 726353 w 726353"/>
                <a:gd name="connsiteY1" fmla="*/ 0 h 550607"/>
                <a:gd name="connsiteX2" fmla="*/ 649568 w 726353"/>
                <a:gd name="connsiteY2" fmla="*/ 243077 h 550607"/>
                <a:gd name="connsiteX3" fmla="*/ 274217 w 726353"/>
                <a:gd name="connsiteY3" fmla="*/ 281847 h 550607"/>
                <a:gd name="connsiteX4" fmla="*/ 243254 w 726353"/>
                <a:gd name="connsiteY4" fmla="*/ 290924 h 550607"/>
                <a:gd name="connsiteX5" fmla="*/ 243254 w 726353"/>
                <a:gd name="connsiteY5" fmla="*/ 356052 h 550607"/>
                <a:gd name="connsiteX6" fmla="*/ 121627 w 726353"/>
                <a:gd name="connsiteY6" fmla="*/ 550607 h 550607"/>
                <a:gd name="connsiteX7" fmla="*/ 0 w 726353"/>
                <a:gd name="connsiteY7" fmla="*/ 356052 h 550607"/>
                <a:gd name="connsiteX8" fmla="*/ 121627 w 726353"/>
                <a:gd name="connsiteY8" fmla="*/ 161497 h 550607"/>
                <a:gd name="connsiteX9" fmla="*/ 218098 w 726353"/>
                <a:gd name="connsiteY9" fmla="*/ 161497 h 550607"/>
                <a:gd name="connsiteX10" fmla="*/ 236626 w 726353"/>
                <a:gd name="connsiteY10" fmla="*/ 102843 h 550607"/>
                <a:gd name="connsiteX11" fmla="*/ 351002 w 726353"/>
                <a:gd name="connsiteY11" fmla="*/ 38771 h 550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6353" h="550607">
                  <a:moveTo>
                    <a:pt x="351002" y="38771"/>
                  </a:moveTo>
                  <a:cubicBezTo>
                    <a:pt x="476119" y="25848"/>
                    <a:pt x="625404" y="128009"/>
                    <a:pt x="726353" y="0"/>
                  </a:cubicBezTo>
                  <a:lnTo>
                    <a:pt x="649568" y="243077"/>
                  </a:lnTo>
                  <a:cubicBezTo>
                    <a:pt x="548619" y="371084"/>
                    <a:pt x="399335" y="268923"/>
                    <a:pt x="274217" y="281847"/>
                  </a:cubicBezTo>
                  <a:lnTo>
                    <a:pt x="243254" y="290924"/>
                  </a:lnTo>
                  <a:lnTo>
                    <a:pt x="243254" y="356052"/>
                  </a:lnTo>
                  <a:cubicBezTo>
                    <a:pt x="243254" y="463502"/>
                    <a:pt x="188800" y="550607"/>
                    <a:pt x="121627" y="550607"/>
                  </a:cubicBezTo>
                  <a:cubicBezTo>
                    <a:pt x="54454" y="550607"/>
                    <a:pt x="0" y="463502"/>
                    <a:pt x="0" y="356052"/>
                  </a:cubicBezTo>
                  <a:cubicBezTo>
                    <a:pt x="0" y="248602"/>
                    <a:pt x="54454" y="161497"/>
                    <a:pt x="121627" y="161497"/>
                  </a:cubicBezTo>
                  <a:lnTo>
                    <a:pt x="218098" y="161497"/>
                  </a:lnTo>
                  <a:lnTo>
                    <a:pt x="236626" y="102843"/>
                  </a:lnTo>
                  <a:cubicBezTo>
                    <a:pt x="270276" y="60174"/>
                    <a:pt x="309297" y="43078"/>
                    <a:pt x="351002" y="38771"/>
                  </a:cubicBezTo>
                  <a:close/>
                </a:path>
              </a:pathLst>
            </a:custGeom>
            <a:solidFill>
              <a:srgbClr val="AC6E2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Oval 27">
              <a:extLst>
                <a:ext uri="{FF2B5EF4-FFF2-40B4-BE49-F238E27FC236}">
                  <a16:creationId xmlns:a16="http://schemas.microsoft.com/office/drawing/2014/main" id="{7015F027-BC10-F752-2A53-3DD224F3361E}"/>
                </a:ext>
              </a:extLst>
            </p:cNvPr>
            <p:cNvSpPr/>
            <p:nvPr/>
          </p:nvSpPr>
          <p:spPr>
            <a:xfrm rot="15873315">
              <a:off x="8957831" y="5609592"/>
              <a:ext cx="180333" cy="500440"/>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B8916B85-28A1-ACC7-2046-510B67448CD3}"/>
              </a:ext>
            </a:extLst>
          </p:cNvPr>
          <p:cNvGrpSpPr/>
          <p:nvPr/>
        </p:nvGrpSpPr>
        <p:grpSpPr>
          <a:xfrm>
            <a:off x="9340290" y="3751880"/>
            <a:ext cx="2690751" cy="1570512"/>
            <a:chOff x="1728849" y="650174"/>
            <a:chExt cx="2690751" cy="1570512"/>
          </a:xfrm>
        </p:grpSpPr>
        <p:sp>
          <p:nvSpPr>
            <p:cNvPr id="74" name="Isosceles Triangle 73">
              <a:extLst>
                <a:ext uri="{FF2B5EF4-FFF2-40B4-BE49-F238E27FC236}">
                  <a16:creationId xmlns:a16="http://schemas.microsoft.com/office/drawing/2014/main" id="{CD9609F5-FB7C-1002-BC87-18D27A398631}"/>
                </a:ext>
              </a:extLst>
            </p:cNvPr>
            <p:cNvSpPr/>
            <p:nvPr/>
          </p:nvSpPr>
          <p:spPr>
            <a:xfrm>
              <a:off x="1728849" y="694706"/>
              <a:ext cx="981693" cy="1523010"/>
            </a:xfrm>
            <a:prstGeom prst="triangle">
              <a:avLst>
                <a:gd name="adj" fmla="val 56048"/>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arallelogram 74">
              <a:extLst>
                <a:ext uri="{FF2B5EF4-FFF2-40B4-BE49-F238E27FC236}">
                  <a16:creationId xmlns:a16="http://schemas.microsoft.com/office/drawing/2014/main" id="{D62D87DC-39FD-4BEE-E24E-91594141AA0C}"/>
                </a:ext>
              </a:extLst>
            </p:cNvPr>
            <p:cNvSpPr/>
            <p:nvPr/>
          </p:nvSpPr>
          <p:spPr>
            <a:xfrm flipH="1">
              <a:off x="2286000" y="685800"/>
              <a:ext cx="2133600" cy="1524000"/>
            </a:xfrm>
            <a:prstGeom prst="parallelogram">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a:extLst>
                <a:ext uri="{FF2B5EF4-FFF2-40B4-BE49-F238E27FC236}">
                  <a16:creationId xmlns:a16="http://schemas.microsoft.com/office/drawing/2014/main" id="{816370B9-001D-DC0D-832C-9B696156E304}"/>
                </a:ext>
              </a:extLst>
            </p:cNvPr>
            <p:cNvSpPr/>
            <p:nvPr/>
          </p:nvSpPr>
          <p:spPr>
            <a:xfrm>
              <a:off x="2004950" y="650174"/>
              <a:ext cx="653143" cy="1570512"/>
            </a:xfrm>
            <a:prstGeom prst="triangl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a:extLst>
              <a:ext uri="{FF2B5EF4-FFF2-40B4-BE49-F238E27FC236}">
                <a16:creationId xmlns:a16="http://schemas.microsoft.com/office/drawing/2014/main" id="{9CA1BE18-1019-3E2E-C2C2-E781B6D845A0}"/>
              </a:ext>
            </a:extLst>
          </p:cNvPr>
          <p:cNvGrpSpPr/>
          <p:nvPr/>
        </p:nvGrpSpPr>
        <p:grpSpPr>
          <a:xfrm>
            <a:off x="10085808" y="2587587"/>
            <a:ext cx="1663862" cy="954950"/>
            <a:chOff x="1728849" y="650174"/>
            <a:chExt cx="2690751" cy="1570512"/>
          </a:xfrm>
        </p:grpSpPr>
        <p:sp>
          <p:nvSpPr>
            <p:cNvPr id="90" name="Isosceles Triangle 89">
              <a:extLst>
                <a:ext uri="{FF2B5EF4-FFF2-40B4-BE49-F238E27FC236}">
                  <a16:creationId xmlns:a16="http://schemas.microsoft.com/office/drawing/2014/main" id="{2BA36E4C-510D-7751-92A2-661A9A7F6737}"/>
                </a:ext>
              </a:extLst>
            </p:cNvPr>
            <p:cNvSpPr/>
            <p:nvPr/>
          </p:nvSpPr>
          <p:spPr>
            <a:xfrm>
              <a:off x="1728849" y="694706"/>
              <a:ext cx="981693" cy="1523010"/>
            </a:xfrm>
            <a:prstGeom prst="triangle">
              <a:avLst>
                <a:gd name="adj" fmla="val 56048"/>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Parallelogram 90">
              <a:extLst>
                <a:ext uri="{FF2B5EF4-FFF2-40B4-BE49-F238E27FC236}">
                  <a16:creationId xmlns:a16="http://schemas.microsoft.com/office/drawing/2014/main" id="{AD5E0AC8-7559-1348-2DA4-523DF3A8170F}"/>
                </a:ext>
              </a:extLst>
            </p:cNvPr>
            <p:cNvSpPr/>
            <p:nvPr/>
          </p:nvSpPr>
          <p:spPr>
            <a:xfrm flipH="1">
              <a:off x="2286000" y="685800"/>
              <a:ext cx="2133600" cy="1524000"/>
            </a:xfrm>
            <a:prstGeom prst="parallelogram">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Isosceles Triangle 91">
              <a:extLst>
                <a:ext uri="{FF2B5EF4-FFF2-40B4-BE49-F238E27FC236}">
                  <a16:creationId xmlns:a16="http://schemas.microsoft.com/office/drawing/2014/main" id="{14C0B527-4E9A-88C9-4E44-9FCE9B7A0C81}"/>
                </a:ext>
              </a:extLst>
            </p:cNvPr>
            <p:cNvSpPr/>
            <p:nvPr/>
          </p:nvSpPr>
          <p:spPr>
            <a:xfrm>
              <a:off x="2004950" y="650174"/>
              <a:ext cx="653143" cy="1570512"/>
            </a:xfrm>
            <a:prstGeom prst="triangl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6148D692-8D04-A66B-18D5-ADE9E1631C3E}"/>
              </a:ext>
            </a:extLst>
          </p:cNvPr>
          <p:cNvGrpSpPr/>
          <p:nvPr/>
        </p:nvGrpSpPr>
        <p:grpSpPr>
          <a:xfrm>
            <a:off x="9466049" y="1588208"/>
            <a:ext cx="1319340" cy="794450"/>
            <a:chOff x="1728849" y="650174"/>
            <a:chExt cx="2690751" cy="1570512"/>
          </a:xfrm>
        </p:grpSpPr>
        <p:sp>
          <p:nvSpPr>
            <p:cNvPr id="94" name="Isosceles Triangle 93">
              <a:extLst>
                <a:ext uri="{FF2B5EF4-FFF2-40B4-BE49-F238E27FC236}">
                  <a16:creationId xmlns:a16="http://schemas.microsoft.com/office/drawing/2014/main" id="{2FBA6F4D-93CA-64B4-3B40-E53A9B077F96}"/>
                </a:ext>
              </a:extLst>
            </p:cNvPr>
            <p:cNvSpPr/>
            <p:nvPr/>
          </p:nvSpPr>
          <p:spPr>
            <a:xfrm>
              <a:off x="1728849" y="694706"/>
              <a:ext cx="981693" cy="1523010"/>
            </a:xfrm>
            <a:prstGeom prst="triangle">
              <a:avLst>
                <a:gd name="adj" fmla="val 56048"/>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Parallelogram 94">
              <a:extLst>
                <a:ext uri="{FF2B5EF4-FFF2-40B4-BE49-F238E27FC236}">
                  <a16:creationId xmlns:a16="http://schemas.microsoft.com/office/drawing/2014/main" id="{782BCBE9-E4AD-1938-1FCC-213FB67CB3DF}"/>
                </a:ext>
              </a:extLst>
            </p:cNvPr>
            <p:cNvSpPr/>
            <p:nvPr/>
          </p:nvSpPr>
          <p:spPr>
            <a:xfrm flipH="1">
              <a:off x="2286000" y="685800"/>
              <a:ext cx="2133600" cy="1524000"/>
            </a:xfrm>
            <a:prstGeom prst="parallelogram">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Isosceles Triangle 95">
              <a:extLst>
                <a:ext uri="{FF2B5EF4-FFF2-40B4-BE49-F238E27FC236}">
                  <a16:creationId xmlns:a16="http://schemas.microsoft.com/office/drawing/2014/main" id="{126E3194-29BC-9EBF-6702-B81A8FAFA531}"/>
                </a:ext>
              </a:extLst>
            </p:cNvPr>
            <p:cNvSpPr/>
            <p:nvPr/>
          </p:nvSpPr>
          <p:spPr>
            <a:xfrm>
              <a:off x="2004950" y="650174"/>
              <a:ext cx="653143" cy="1570512"/>
            </a:xfrm>
            <a:prstGeom prst="triangl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140">
            <a:extLst>
              <a:ext uri="{FF2B5EF4-FFF2-40B4-BE49-F238E27FC236}">
                <a16:creationId xmlns:a16="http://schemas.microsoft.com/office/drawing/2014/main" id="{E2B38703-2E49-3154-3305-AF43FD0812EC}"/>
              </a:ext>
            </a:extLst>
          </p:cNvPr>
          <p:cNvGrpSpPr/>
          <p:nvPr/>
        </p:nvGrpSpPr>
        <p:grpSpPr>
          <a:xfrm>
            <a:off x="8786664" y="2838955"/>
            <a:ext cx="1579917" cy="3733800"/>
            <a:chOff x="7929421" y="2982037"/>
            <a:chExt cx="1579917" cy="3733800"/>
          </a:xfrm>
        </p:grpSpPr>
        <p:grpSp>
          <p:nvGrpSpPr>
            <p:cNvPr id="97" name="Group 96">
              <a:extLst>
                <a:ext uri="{FF2B5EF4-FFF2-40B4-BE49-F238E27FC236}">
                  <a16:creationId xmlns:a16="http://schemas.microsoft.com/office/drawing/2014/main" id="{EF6C751E-5FFC-9025-98C1-435396DC0DDA}"/>
                </a:ext>
              </a:extLst>
            </p:cNvPr>
            <p:cNvGrpSpPr/>
            <p:nvPr/>
          </p:nvGrpSpPr>
          <p:grpSpPr>
            <a:xfrm>
              <a:off x="7929421" y="2982037"/>
              <a:ext cx="1462785" cy="3733800"/>
              <a:chOff x="2743200" y="2667000"/>
              <a:chExt cx="1462785" cy="3733800"/>
            </a:xfrm>
          </p:grpSpPr>
          <p:grpSp>
            <p:nvGrpSpPr>
              <p:cNvPr id="98" name="Group 97">
                <a:extLst>
                  <a:ext uri="{FF2B5EF4-FFF2-40B4-BE49-F238E27FC236}">
                    <a16:creationId xmlns:a16="http://schemas.microsoft.com/office/drawing/2014/main" id="{7B31CA62-BA1D-DB0F-468C-FA476BA1AD25}"/>
                  </a:ext>
                </a:extLst>
              </p:cNvPr>
              <p:cNvGrpSpPr/>
              <p:nvPr/>
            </p:nvGrpSpPr>
            <p:grpSpPr>
              <a:xfrm>
                <a:off x="2743200" y="2895600"/>
                <a:ext cx="1462785" cy="3505200"/>
                <a:chOff x="2971800" y="1828800"/>
                <a:chExt cx="1942590" cy="4654932"/>
              </a:xfrm>
            </p:grpSpPr>
            <p:sp>
              <p:nvSpPr>
                <p:cNvPr id="103" name="Oval 102">
                  <a:extLst>
                    <a:ext uri="{FF2B5EF4-FFF2-40B4-BE49-F238E27FC236}">
                      <a16:creationId xmlns:a16="http://schemas.microsoft.com/office/drawing/2014/main" id="{F457E937-C61D-17AD-931E-325773623B19}"/>
                    </a:ext>
                  </a:extLst>
                </p:cNvPr>
                <p:cNvSpPr/>
                <p:nvPr/>
              </p:nvSpPr>
              <p:spPr>
                <a:xfrm rot="19338880">
                  <a:off x="4563442" y="4049330"/>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9623BF2B-E942-D1C7-2540-BE72D3893B95}"/>
                    </a:ext>
                  </a:extLst>
                </p:cNvPr>
                <p:cNvSpPr/>
                <p:nvPr/>
              </p:nvSpPr>
              <p:spPr>
                <a:xfrm rot="1933618">
                  <a:off x="2971800" y="4052955"/>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a:extLst>
                    <a:ext uri="{FF2B5EF4-FFF2-40B4-BE49-F238E27FC236}">
                      <a16:creationId xmlns:a16="http://schemas.microsoft.com/office/drawing/2014/main" id="{57D4DC20-E131-553F-62F2-C46A9757C412}"/>
                    </a:ext>
                  </a:extLst>
                </p:cNvPr>
                <p:cNvSpPr/>
                <p:nvPr/>
              </p:nvSpPr>
              <p:spPr>
                <a:xfrm rot="1762537">
                  <a:off x="3158618" y="3064794"/>
                  <a:ext cx="674661" cy="1369383"/>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a:extLst>
                    <a:ext uri="{FF2B5EF4-FFF2-40B4-BE49-F238E27FC236}">
                      <a16:creationId xmlns:a16="http://schemas.microsoft.com/office/drawing/2014/main" id="{6C83772F-EC5D-9BC6-A05B-7775A491F9E4}"/>
                    </a:ext>
                  </a:extLst>
                </p:cNvPr>
                <p:cNvSpPr/>
                <p:nvPr/>
              </p:nvSpPr>
              <p:spPr>
                <a:xfrm rot="20084270">
                  <a:off x="4042821" y="3106536"/>
                  <a:ext cx="763332" cy="1333734"/>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106">
                  <a:extLst>
                    <a:ext uri="{FF2B5EF4-FFF2-40B4-BE49-F238E27FC236}">
                      <a16:creationId xmlns:a16="http://schemas.microsoft.com/office/drawing/2014/main" id="{E521A4A5-62FA-1CBC-045C-264BF5C6E65A}"/>
                    </a:ext>
                  </a:extLst>
                </p:cNvPr>
                <p:cNvSpPr/>
                <p:nvPr/>
              </p:nvSpPr>
              <p:spPr>
                <a:xfrm>
                  <a:off x="3429000" y="3049343"/>
                  <a:ext cx="1066800" cy="1732892"/>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3286CE7C-2B4D-EDB2-F863-496C25CA9B60}"/>
                    </a:ext>
                  </a:extLst>
                </p:cNvPr>
                <p:cNvSpPr/>
                <p:nvPr/>
              </p:nvSpPr>
              <p:spPr>
                <a:xfrm rot="4886474">
                  <a:off x="4094533" y="6037111"/>
                  <a:ext cx="304276" cy="552627"/>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06A457E5-FACD-0851-23ED-792616A1AC82}"/>
                    </a:ext>
                  </a:extLst>
                </p:cNvPr>
                <p:cNvSpPr/>
                <p:nvPr/>
              </p:nvSpPr>
              <p:spPr>
                <a:xfrm rot="4886474">
                  <a:off x="3437601" y="6044669"/>
                  <a:ext cx="319946" cy="55818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a:extLst>
                    <a:ext uri="{FF2B5EF4-FFF2-40B4-BE49-F238E27FC236}">
                      <a16:creationId xmlns:a16="http://schemas.microsoft.com/office/drawing/2014/main" id="{C071801F-B816-06E5-4313-0C9AEDE7F7DC}"/>
                    </a:ext>
                  </a:extLst>
                </p:cNvPr>
                <p:cNvSpPr/>
                <p:nvPr/>
              </p:nvSpPr>
              <p:spPr>
                <a:xfrm>
                  <a:off x="3843958" y="4649923"/>
                  <a:ext cx="691509" cy="1612367"/>
                </a:xfrm>
                <a:prstGeom prst="trapezoid">
                  <a:avLst>
                    <a:gd name="adj" fmla="val 9153"/>
                  </a:avLst>
                </a:prstGeom>
                <a:solidFill>
                  <a:srgbClr val="CE9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a:extLst>
                    <a:ext uri="{FF2B5EF4-FFF2-40B4-BE49-F238E27FC236}">
                      <a16:creationId xmlns:a16="http://schemas.microsoft.com/office/drawing/2014/main" id="{079DA72C-0A59-E83B-8CE1-A2D94115BDA0}"/>
                    </a:ext>
                  </a:extLst>
                </p:cNvPr>
                <p:cNvSpPr/>
                <p:nvPr/>
              </p:nvSpPr>
              <p:spPr>
                <a:xfrm rot="263894">
                  <a:off x="3355162" y="4646795"/>
                  <a:ext cx="657656" cy="1643048"/>
                </a:xfrm>
                <a:prstGeom prst="trapezoid">
                  <a:avLst>
                    <a:gd name="adj" fmla="val 8155"/>
                  </a:avLst>
                </a:prstGeom>
                <a:solidFill>
                  <a:srgbClr val="CE9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E196B9E7-0E0F-5469-B177-427226779683}"/>
                    </a:ext>
                  </a:extLst>
                </p:cNvPr>
                <p:cNvSpPr/>
                <p:nvPr/>
              </p:nvSpPr>
              <p:spPr>
                <a:xfrm rot="15873315">
                  <a:off x="3827820" y="4508020"/>
                  <a:ext cx="181408" cy="847500"/>
                </a:xfrm>
                <a:prstGeom prst="ellipse">
                  <a:avLst/>
                </a:prstGeom>
                <a:solidFill>
                  <a:srgbClr val="CE9D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 Diagonal Corner Rectangle 91">
                  <a:extLst>
                    <a:ext uri="{FF2B5EF4-FFF2-40B4-BE49-F238E27FC236}">
                      <a16:creationId xmlns:a16="http://schemas.microsoft.com/office/drawing/2014/main" id="{BF601692-E45D-F7C1-5B21-353C5FF4EE5B}"/>
                    </a:ext>
                  </a:extLst>
                </p:cNvPr>
                <p:cNvSpPr/>
                <p:nvPr/>
              </p:nvSpPr>
              <p:spPr>
                <a:xfrm rot="15994925">
                  <a:off x="3264739" y="2005667"/>
                  <a:ext cx="822301" cy="496715"/>
                </a:xfrm>
                <a:prstGeom prst="round2DiagRect">
                  <a:avLst>
                    <a:gd name="adj1" fmla="val 16667"/>
                    <a:gd name="adj2" fmla="val 500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 Diagonal Corner Rectangle 92">
                  <a:extLst>
                    <a:ext uri="{FF2B5EF4-FFF2-40B4-BE49-F238E27FC236}">
                      <a16:creationId xmlns:a16="http://schemas.microsoft.com/office/drawing/2014/main" id="{BC053DC8-B4C2-0F5F-4DD6-A76490D151A8}"/>
                    </a:ext>
                  </a:extLst>
                </p:cNvPr>
                <p:cNvSpPr/>
                <p:nvPr/>
              </p:nvSpPr>
              <p:spPr>
                <a:xfrm>
                  <a:off x="3874548" y="1828800"/>
                  <a:ext cx="621252" cy="914400"/>
                </a:xfrm>
                <a:prstGeom prst="round2DiagRect">
                  <a:avLst>
                    <a:gd name="adj1" fmla="val 16667"/>
                    <a:gd name="adj2" fmla="val 500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348EC83F-9E4C-0042-6F81-7DC072BC1729}"/>
                    </a:ext>
                  </a:extLst>
                </p:cNvPr>
                <p:cNvSpPr/>
                <p:nvPr/>
              </p:nvSpPr>
              <p:spPr>
                <a:xfrm>
                  <a:off x="3581400" y="3276600"/>
                  <a:ext cx="228600" cy="914400"/>
                </a:xfrm>
                <a:prstGeom prst="rect">
                  <a:avLst/>
                </a:prstGeom>
                <a:solidFill>
                  <a:srgbClr val="CE9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2AE0FEA5-EE91-5CE3-C6C3-224E06C2B793}"/>
                    </a:ext>
                  </a:extLst>
                </p:cNvPr>
                <p:cNvSpPr/>
                <p:nvPr/>
              </p:nvSpPr>
              <p:spPr>
                <a:xfrm rot="5400000">
                  <a:off x="3848100" y="4152900"/>
                  <a:ext cx="228600" cy="1066800"/>
                </a:xfrm>
                <a:prstGeom prst="rect">
                  <a:avLst/>
                </a:prstGeom>
                <a:solidFill>
                  <a:srgbClr val="CE9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1742B389-BB08-D912-0E7F-E3E72A8E2F54}"/>
                    </a:ext>
                  </a:extLst>
                </p:cNvPr>
                <p:cNvSpPr/>
                <p:nvPr/>
              </p:nvSpPr>
              <p:spPr>
                <a:xfrm>
                  <a:off x="4114800" y="3276600"/>
                  <a:ext cx="228600" cy="914400"/>
                </a:xfrm>
                <a:prstGeom prst="rect">
                  <a:avLst/>
                </a:prstGeom>
                <a:solidFill>
                  <a:srgbClr val="CE9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Manual Input 117">
                  <a:extLst>
                    <a:ext uri="{FF2B5EF4-FFF2-40B4-BE49-F238E27FC236}">
                      <a16:creationId xmlns:a16="http://schemas.microsoft.com/office/drawing/2014/main" id="{21D0C880-7A7A-756C-1984-F32DC8CADC29}"/>
                    </a:ext>
                  </a:extLst>
                </p:cNvPr>
                <p:cNvSpPr/>
                <p:nvPr/>
              </p:nvSpPr>
              <p:spPr>
                <a:xfrm rot="2091275" flipV="1">
                  <a:off x="4076176" y="3047724"/>
                  <a:ext cx="248057" cy="719928"/>
                </a:xfrm>
                <a:prstGeom prst="flowChartManualInpu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lowchart: Manual Input 118">
                  <a:extLst>
                    <a:ext uri="{FF2B5EF4-FFF2-40B4-BE49-F238E27FC236}">
                      <a16:creationId xmlns:a16="http://schemas.microsoft.com/office/drawing/2014/main" id="{664F4398-C196-9B3C-7330-43117847700F}"/>
                    </a:ext>
                  </a:extLst>
                </p:cNvPr>
                <p:cNvSpPr/>
                <p:nvPr/>
              </p:nvSpPr>
              <p:spPr>
                <a:xfrm rot="19508725" flipH="1" flipV="1">
                  <a:off x="3630563" y="3068712"/>
                  <a:ext cx="286393" cy="717981"/>
                </a:xfrm>
                <a:prstGeom prst="flowChartManualInpu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555B7A15-D32B-83A0-DA95-3C219E12CF3F}"/>
                    </a:ext>
                  </a:extLst>
                </p:cNvPr>
                <p:cNvSpPr/>
                <p:nvPr/>
              </p:nvSpPr>
              <p:spPr>
                <a:xfrm>
                  <a:off x="3581400" y="3810000"/>
                  <a:ext cx="762000" cy="762000"/>
                </a:xfrm>
                <a:prstGeom prst="rect">
                  <a:avLst/>
                </a:prstGeom>
                <a:solidFill>
                  <a:srgbClr val="CE9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Pentagon 125">
                  <a:extLst>
                    <a:ext uri="{FF2B5EF4-FFF2-40B4-BE49-F238E27FC236}">
                      <a16:creationId xmlns:a16="http://schemas.microsoft.com/office/drawing/2014/main" id="{17A5FE38-EF4B-0A00-D7AE-5D13A474483F}"/>
                    </a:ext>
                  </a:extLst>
                </p:cNvPr>
                <p:cNvSpPr/>
                <p:nvPr/>
              </p:nvSpPr>
              <p:spPr>
                <a:xfrm rot="5400000">
                  <a:off x="3695700" y="3924300"/>
                  <a:ext cx="533400" cy="609600"/>
                </a:xfrm>
                <a:prstGeom prst="homePlate">
                  <a:avLst/>
                </a:prstGeom>
                <a:solidFill>
                  <a:srgbClr val="CE9D6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Isosceles Triangle 121">
                  <a:extLst>
                    <a:ext uri="{FF2B5EF4-FFF2-40B4-BE49-F238E27FC236}">
                      <a16:creationId xmlns:a16="http://schemas.microsoft.com/office/drawing/2014/main" id="{D4C6D179-E712-0B7E-4516-6CC07F811427}"/>
                    </a:ext>
                  </a:extLst>
                </p:cNvPr>
                <p:cNvSpPr/>
                <p:nvPr/>
              </p:nvSpPr>
              <p:spPr>
                <a:xfrm rot="10800000">
                  <a:off x="3664463" y="3013299"/>
                  <a:ext cx="630257" cy="54669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4E401444-E5E5-F80F-E77E-0FFA1FD3E2E4}"/>
                    </a:ext>
                  </a:extLst>
                </p:cNvPr>
                <p:cNvSpPr/>
                <p:nvPr/>
              </p:nvSpPr>
              <p:spPr>
                <a:xfrm>
                  <a:off x="3505200" y="1981200"/>
                  <a:ext cx="914400" cy="12354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 Diagonal Corner Rectangle 126">
                  <a:extLst>
                    <a:ext uri="{FF2B5EF4-FFF2-40B4-BE49-F238E27FC236}">
                      <a16:creationId xmlns:a16="http://schemas.microsoft.com/office/drawing/2014/main" id="{7E1695B0-8A5C-80A2-F058-05BCE7926DC6}"/>
                    </a:ext>
                  </a:extLst>
                </p:cNvPr>
                <p:cNvSpPr/>
                <p:nvPr/>
              </p:nvSpPr>
              <p:spPr>
                <a:xfrm rot="20181764">
                  <a:off x="3657600" y="1981200"/>
                  <a:ext cx="545052" cy="304800"/>
                </a:xfrm>
                <a:prstGeom prst="round2DiagRect">
                  <a:avLst>
                    <a:gd name="adj1" fmla="val 16667"/>
                    <a:gd name="adj2" fmla="val 500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D80DCEB6-5893-8BEB-476A-5BC3D348D3D1}"/>
                    </a:ext>
                  </a:extLst>
                </p:cNvPr>
                <p:cNvSpPr/>
                <p:nvPr/>
              </p:nvSpPr>
              <p:spPr>
                <a:xfrm>
                  <a:off x="3657600" y="1828800"/>
                  <a:ext cx="685799" cy="30479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A6F3A17D-90F8-24EE-2D53-1ED17E215524}"/>
                  </a:ext>
                </a:extLst>
              </p:cNvPr>
              <p:cNvGrpSpPr/>
              <p:nvPr/>
            </p:nvGrpSpPr>
            <p:grpSpPr>
              <a:xfrm>
                <a:off x="2819400" y="2667000"/>
                <a:ext cx="1371600" cy="457200"/>
                <a:chOff x="3733800" y="1066800"/>
                <a:chExt cx="1371600" cy="457200"/>
              </a:xfrm>
            </p:grpSpPr>
            <p:sp>
              <p:nvSpPr>
                <p:cNvPr id="100" name="Oval 99">
                  <a:extLst>
                    <a:ext uri="{FF2B5EF4-FFF2-40B4-BE49-F238E27FC236}">
                      <a16:creationId xmlns:a16="http://schemas.microsoft.com/office/drawing/2014/main" id="{BEABAA44-4600-4E55-397F-357E61B2AC9C}"/>
                    </a:ext>
                  </a:extLst>
                </p:cNvPr>
                <p:cNvSpPr/>
                <p:nvPr/>
              </p:nvSpPr>
              <p:spPr>
                <a:xfrm>
                  <a:off x="3733800" y="1295400"/>
                  <a:ext cx="1371600" cy="228600"/>
                </a:xfrm>
                <a:prstGeom prst="ellipse">
                  <a:avLst/>
                </a:prstGeom>
                <a:solidFill>
                  <a:srgbClr val="EECB4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lowchart: Delay 100">
                  <a:extLst>
                    <a:ext uri="{FF2B5EF4-FFF2-40B4-BE49-F238E27FC236}">
                      <a16:creationId xmlns:a16="http://schemas.microsoft.com/office/drawing/2014/main" id="{8BD31258-FC7E-041D-9E75-8E09C6B537A0}"/>
                    </a:ext>
                  </a:extLst>
                </p:cNvPr>
                <p:cNvSpPr/>
                <p:nvPr/>
              </p:nvSpPr>
              <p:spPr>
                <a:xfrm rot="16200000">
                  <a:off x="4296612" y="845990"/>
                  <a:ext cx="266251" cy="707871"/>
                </a:xfrm>
                <a:prstGeom prst="flowChartDelay">
                  <a:avLst/>
                </a:prstGeom>
                <a:solidFill>
                  <a:srgbClr val="EECB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101">
                  <a:extLst>
                    <a:ext uri="{FF2B5EF4-FFF2-40B4-BE49-F238E27FC236}">
                      <a16:creationId xmlns:a16="http://schemas.microsoft.com/office/drawing/2014/main" id="{82D2B031-1025-BB62-AEBB-EB3A050F04C9}"/>
                    </a:ext>
                  </a:extLst>
                </p:cNvPr>
                <p:cNvSpPr/>
                <p:nvPr/>
              </p:nvSpPr>
              <p:spPr>
                <a:xfrm rot="5400000" flipH="1" flipV="1">
                  <a:off x="4394917" y="974943"/>
                  <a:ext cx="102592" cy="797296"/>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6" name="Group 125">
              <a:extLst>
                <a:ext uri="{FF2B5EF4-FFF2-40B4-BE49-F238E27FC236}">
                  <a16:creationId xmlns:a16="http://schemas.microsoft.com/office/drawing/2014/main" id="{6B1BB162-47AA-6A7C-C302-5AF91A66CBA5}"/>
                </a:ext>
              </a:extLst>
            </p:cNvPr>
            <p:cNvGrpSpPr/>
            <p:nvPr/>
          </p:nvGrpSpPr>
          <p:grpSpPr>
            <a:xfrm rot="17126169">
              <a:off x="7765421" y="4606172"/>
              <a:ext cx="2954493" cy="533340"/>
              <a:chOff x="1956293" y="4846593"/>
              <a:chExt cx="6959107" cy="1485154"/>
            </a:xfrm>
          </p:grpSpPr>
          <p:sp>
            <p:nvSpPr>
              <p:cNvPr id="127" name="Moon 126">
                <a:extLst>
                  <a:ext uri="{FF2B5EF4-FFF2-40B4-BE49-F238E27FC236}">
                    <a16:creationId xmlns:a16="http://schemas.microsoft.com/office/drawing/2014/main" id="{2096FD42-FCCC-F8BA-5EEA-C1215C9E24D2}"/>
                  </a:ext>
                </a:extLst>
              </p:cNvPr>
              <p:cNvSpPr/>
              <p:nvPr/>
            </p:nvSpPr>
            <p:spPr>
              <a:xfrm>
                <a:off x="4794560" y="5694861"/>
                <a:ext cx="126390" cy="410593"/>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onut 66">
                <a:extLst>
                  <a:ext uri="{FF2B5EF4-FFF2-40B4-BE49-F238E27FC236}">
                    <a16:creationId xmlns:a16="http://schemas.microsoft.com/office/drawing/2014/main" id="{37EEE256-C4C4-B42F-3C30-F45BAB2B523F}"/>
                  </a:ext>
                </a:extLst>
              </p:cNvPr>
              <p:cNvSpPr/>
              <p:nvPr/>
            </p:nvSpPr>
            <p:spPr>
              <a:xfrm>
                <a:off x="4638223" y="5638800"/>
                <a:ext cx="637799" cy="692947"/>
              </a:xfrm>
              <a:prstGeom prst="donut">
                <a:avLst>
                  <a:gd name="adj" fmla="val 106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9" name="Rounded Rectangle 67">
                <a:extLst>
                  <a:ext uri="{FF2B5EF4-FFF2-40B4-BE49-F238E27FC236}">
                    <a16:creationId xmlns:a16="http://schemas.microsoft.com/office/drawing/2014/main" id="{2160FAE4-108A-1026-ECAA-3B6B11CD01F5}"/>
                  </a:ext>
                </a:extLst>
              </p:cNvPr>
              <p:cNvSpPr/>
              <p:nvPr/>
            </p:nvSpPr>
            <p:spPr>
              <a:xfrm>
                <a:off x="4361296" y="5281258"/>
                <a:ext cx="4554104" cy="480349"/>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rapezoid 129">
                <a:extLst>
                  <a:ext uri="{FF2B5EF4-FFF2-40B4-BE49-F238E27FC236}">
                    <a16:creationId xmlns:a16="http://schemas.microsoft.com/office/drawing/2014/main" id="{DE5E452C-67F2-2750-AFA3-985D9CD6DD47}"/>
                  </a:ext>
                </a:extLst>
              </p:cNvPr>
              <p:cNvSpPr/>
              <p:nvPr/>
            </p:nvSpPr>
            <p:spPr>
              <a:xfrm rot="5400000">
                <a:off x="2603925" y="4198961"/>
                <a:ext cx="1371667" cy="2666932"/>
              </a:xfrm>
              <a:prstGeom prst="trapezoid">
                <a:avLst>
                  <a:gd name="adj" fmla="val 3211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rapezoid 130">
                <a:extLst>
                  <a:ext uri="{FF2B5EF4-FFF2-40B4-BE49-F238E27FC236}">
                    <a16:creationId xmlns:a16="http://schemas.microsoft.com/office/drawing/2014/main" id="{4C426F3E-3350-D836-D160-1A18B54D2A1D}"/>
                  </a:ext>
                </a:extLst>
              </p:cNvPr>
              <p:cNvSpPr/>
              <p:nvPr/>
            </p:nvSpPr>
            <p:spPr>
              <a:xfrm rot="2824362">
                <a:off x="3654042" y="5323029"/>
                <a:ext cx="874575" cy="738986"/>
              </a:xfrm>
              <a:prstGeom prst="trapezoid">
                <a:avLst>
                  <a:gd name="adj" fmla="val 3211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6240D310-5BA6-C771-3D77-2E20B2F4EF7E}"/>
                  </a:ext>
                </a:extLst>
              </p:cNvPr>
              <p:cNvSpPr/>
              <p:nvPr/>
            </p:nvSpPr>
            <p:spPr>
              <a:xfrm>
                <a:off x="3208047" y="5225634"/>
                <a:ext cx="1818087" cy="535973"/>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BC5EA84-7941-A87A-E329-5370E2689AE8}"/>
                  </a:ext>
                </a:extLst>
              </p:cNvPr>
              <p:cNvSpPr/>
              <p:nvPr/>
            </p:nvSpPr>
            <p:spPr>
              <a:xfrm rot="21438454">
                <a:off x="3292902" y="5449033"/>
                <a:ext cx="1286422" cy="42114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72">
                <a:extLst>
                  <a:ext uri="{FF2B5EF4-FFF2-40B4-BE49-F238E27FC236}">
                    <a16:creationId xmlns:a16="http://schemas.microsoft.com/office/drawing/2014/main" id="{28423465-42BA-1FA4-50E5-8605084DD0CB}"/>
                  </a:ext>
                </a:extLst>
              </p:cNvPr>
              <p:cNvSpPr/>
              <p:nvPr/>
            </p:nvSpPr>
            <p:spPr>
              <a:xfrm>
                <a:off x="5291736" y="5665929"/>
                <a:ext cx="2958290" cy="188160"/>
              </a:xfrm>
              <a:prstGeom prst="roundRect">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73">
                <a:extLst>
                  <a:ext uri="{FF2B5EF4-FFF2-40B4-BE49-F238E27FC236}">
                    <a16:creationId xmlns:a16="http://schemas.microsoft.com/office/drawing/2014/main" id="{B9F37836-F475-59EB-35E7-7A033112D493}"/>
                  </a:ext>
                </a:extLst>
              </p:cNvPr>
              <p:cNvSpPr/>
              <p:nvPr/>
            </p:nvSpPr>
            <p:spPr>
              <a:xfrm>
                <a:off x="8250026" y="5095789"/>
                <a:ext cx="477626" cy="201471"/>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74">
                <a:extLst>
                  <a:ext uri="{FF2B5EF4-FFF2-40B4-BE49-F238E27FC236}">
                    <a16:creationId xmlns:a16="http://schemas.microsoft.com/office/drawing/2014/main" id="{F4CDDD88-819A-4D07-55B0-1FD6FC5DFDA9}"/>
                  </a:ext>
                </a:extLst>
              </p:cNvPr>
              <p:cNvSpPr/>
              <p:nvPr/>
            </p:nvSpPr>
            <p:spPr>
              <a:xfrm>
                <a:off x="8305800" y="5103789"/>
                <a:ext cx="55774" cy="1854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75">
                <a:extLst>
                  <a:ext uri="{FF2B5EF4-FFF2-40B4-BE49-F238E27FC236}">
                    <a16:creationId xmlns:a16="http://schemas.microsoft.com/office/drawing/2014/main" id="{18A47779-0131-C6F0-DB45-23E917D49A29}"/>
                  </a:ext>
                </a:extLst>
              </p:cNvPr>
              <p:cNvSpPr/>
              <p:nvPr/>
            </p:nvSpPr>
            <p:spPr>
              <a:xfrm>
                <a:off x="8597161" y="5095789"/>
                <a:ext cx="55774" cy="1854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76">
                <a:extLst>
                  <a:ext uri="{FF2B5EF4-FFF2-40B4-BE49-F238E27FC236}">
                    <a16:creationId xmlns:a16="http://schemas.microsoft.com/office/drawing/2014/main" id="{2FA88E32-BFB3-3122-8318-61BBCF27145B}"/>
                  </a:ext>
                </a:extLst>
              </p:cNvPr>
              <p:cNvSpPr/>
              <p:nvPr/>
            </p:nvSpPr>
            <p:spPr>
              <a:xfrm>
                <a:off x="4635509" y="5221934"/>
                <a:ext cx="852073" cy="129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77">
                <a:extLst>
                  <a:ext uri="{FF2B5EF4-FFF2-40B4-BE49-F238E27FC236}">
                    <a16:creationId xmlns:a16="http://schemas.microsoft.com/office/drawing/2014/main" id="{A9F1A449-9FC7-3109-FE32-BBAF22801531}"/>
                  </a:ext>
                </a:extLst>
              </p:cNvPr>
              <p:cNvSpPr/>
              <p:nvPr/>
            </p:nvSpPr>
            <p:spPr>
              <a:xfrm>
                <a:off x="5700831" y="5216718"/>
                <a:ext cx="852073" cy="129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78">
                <a:extLst>
                  <a:ext uri="{FF2B5EF4-FFF2-40B4-BE49-F238E27FC236}">
                    <a16:creationId xmlns:a16="http://schemas.microsoft.com/office/drawing/2014/main" id="{16257CB2-D507-8A37-D38A-FD6519272446}"/>
                  </a:ext>
                </a:extLst>
              </p:cNvPr>
              <p:cNvSpPr/>
              <p:nvPr/>
            </p:nvSpPr>
            <p:spPr>
              <a:xfrm>
                <a:off x="5140659" y="5295369"/>
                <a:ext cx="734322" cy="4571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Footer Placeholder 14">
            <a:extLst>
              <a:ext uri="{FF2B5EF4-FFF2-40B4-BE49-F238E27FC236}">
                <a16:creationId xmlns:a16="http://schemas.microsoft.com/office/drawing/2014/main" id="{4B52845B-096A-4EAB-9F48-3ECE43ABBBF6}"/>
              </a:ext>
            </a:extLst>
          </p:cNvPr>
          <p:cNvSpPr>
            <a:spLocks noGrp="1"/>
          </p:cNvSpPr>
          <p:nvPr/>
        </p:nvSpPr>
        <p:spPr>
          <a:xfrm>
            <a:off x="70953" y="6508397"/>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8554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The Center Place of Zion</a:t>
            </a:r>
          </a:p>
        </p:txBody>
      </p:sp>
      <p:sp>
        <p:nvSpPr>
          <p:cNvPr id="8" name="TextBox 7"/>
          <p:cNvSpPr txBox="1"/>
          <p:nvPr/>
        </p:nvSpPr>
        <p:spPr>
          <a:xfrm>
            <a:off x="0" y="6488668"/>
            <a:ext cx="3635829" cy="369332"/>
          </a:xfrm>
          <a:prstGeom prst="rect">
            <a:avLst/>
          </a:prstGeom>
          <a:noFill/>
        </p:spPr>
        <p:txBody>
          <a:bodyPr wrap="square" rtlCol="0">
            <a:spAutoFit/>
          </a:bodyPr>
          <a:lstStyle/>
          <a:p>
            <a:r>
              <a:rPr lang="en-US" dirty="0">
                <a:solidFill>
                  <a:schemeClr val="bg1"/>
                </a:solidFill>
              </a:rPr>
              <a:t>D&amp;C 103:11-14</a:t>
            </a:r>
            <a:endParaRPr lang="en-US" sz="1200" dirty="0">
              <a:solidFill>
                <a:schemeClr val="bg1"/>
              </a:solidFill>
            </a:endParaRPr>
          </a:p>
        </p:txBody>
      </p:sp>
      <p:sp>
        <p:nvSpPr>
          <p:cNvPr id="2" name="Rectangle 1"/>
          <p:cNvSpPr/>
          <p:nvPr/>
        </p:nvSpPr>
        <p:spPr>
          <a:xfrm>
            <a:off x="168729" y="1259175"/>
            <a:ext cx="6096000" cy="1107996"/>
          </a:xfrm>
          <a:prstGeom prst="rect">
            <a:avLst/>
          </a:prstGeom>
        </p:spPr>
        <p:txBody>
          <a:bodyPr>
            <a:spAutoFit/>
          </a:bodyPr>
          <a:lstStyle/>
          <a:p>
            <a:r>
              <a:rPr lang="en-US" dirty="0">
                <a:solidFill>
                  <a:schemeClr val="bg1"/>
                </a:solidFill>
              </a:rPr>
              <a:t>“The </a:t>
            </a:r>
            <a:r>
              <a:rPr lang="en-US" i="1" dirty="0">
                <a:solidFill>
                  <a:schemeClr val="bg1"/>
                </a:solidFill>
              </a:rPr>
              <a:t>center place</a:t>
            </a:r>
            <a:r>
              <a:rPr lang="en-US" dirty="0">
                <a:solidFill>
                  <a:schemeClr val="bg1"/>
                </a:solidFill>
              </a:rPr>
              <a:t> where the City New Jerusalem is to be built, is in Jackson County, Missouri. It was never the intention to substitute Utah or any other place for Jackson County.” </a:t>
            </a:r>
          </a:p>
          <a:p>
            <a:r>
              <a:rPr lang="en-US" sz="1200" dirty="0">
                <a:solidFill>
                  <a:schemeClr val="bg1"/>
                </a:solidFill>
              </a:rPr>
              <a:t>President Joseph Fielding Smith </a:t>
            </a:r>
            <a:endParaRPr lang="en-US" dirty="0">
              <a:solidFill>
                <a:schemeClr val="bg1"/>
              </a:solidFill>
            </a:endParaRPr>
          </a:p>
        </p:txBody>
      </p:sp>
      <p:sp>
        <p:nvSpPr>
          <p:cNvPr id="5" name="Rectangle 4"/>
          <p:cNvSpPr/>
          <p:nvPr/>
        </p:nvSpPr>
        <p:spPr>
          <a:xfrm>
            <a:off x="6008701" y="2904425"/>
            <a:ext cx="6096000" cy="3046988"/>
          </a:xfrm>
          <a:prstGeom prst="rect">
            <a:avLst/>
          </a:prstGeom>
        </p:spPr>
        <p:txBody>
          <a:bodyPr>
            <a:spAutoFit/>
          </a:bodyPr>
          <a:lstStyle/>
          <a:p>
            <a:r>
              <a:rPr lang="en-US" dirty="0">
                <a:solidFill>
                  <a:schemeClr val="bg1"/>
                </a:solidFill>
              </a:rPr>
              <a:t>“Are we going back to Jackson County?</a:t>
            </a:r>
          </a:p>
          <a:p>
            <a:r>
              <a:rPr lang="en-US" dirty="0">
                <a:solidFill>
                  <a:schemeClr val="bg1"/>
                </a:solidFill>
              </a:rPr>
              <a:t>Yes. </a:t>
            </a:r>
          </a:p>
          <a:p>
            <a:r>
              <a:rPr lang="en-US" dirty="0">
                <a:solidFill>
                  <a:schemeClr val="bg1"/>
                </a:solidFill>
              </a:rPr>
              <a:t>When? </a:t>
            </a:r>
          </a:p>
          <a:p>
            <a:r>
              <a:rPr lang="en-US" dirty="0">
                <a:solidFill>
                  <a:schemeClr val="bg1"/>
                </a:solidFill>
              </a:rPr>
              <a:t>As soon as the way opens up. </a:t>
            </a:r>
          </a:p>
          <a:p>
            <a:r>
              <a:rPr lang="en-US" dirty="0">
                <a:solidFill>
                  <a:schemeClr val="bg1"/>
                </a:solidFill>
              </a:rPr>
              <a:t>Are we all going? </a:t>
            </a:r>
          </a:p>
          <a:p>
            <a:r>
              <a:rPr lang="en-US" dirty="0">
                <a:solidFill>
                  <a:schemeClr val="bg1"/>
                </a:solidFill>
              </a:rPr>
              <a:t>O no! of course not. The country is not large enough to hold our present numbers.” </a:t>
            </a:r>
          </a:p>
          <a:p>
            <a:endParaRPr lang="en-US" dirty="0">
              <a:solidFill>
                <a:schemeClr val="bg1"/>
              </a:solidFill>
            </a:endParaRPr>
          </a:p>
          <a:p>
            <a:r>
              <a:rPr lang="en-US" dirty="0">
                <a:solidFill>
                  <a:schemeClr val="bg1"/>
                </a:solidFill>
              </a:rPr>
              <a:t>“A portion of the Priesthood will go and redeem and build up the </a:t>
            </a:r>
            <a:r>
              <a:rPr lang="en-US" dirty="0" err="1">
                <a:solidFill>
                  <a:schemeClr val="bg1"/>
                </a:solidFill>
              </a:rPr>
              <a:t>centre</a:t>
            </a:r>
            <a:r>
              <a:rPr lang="en-US" dirty="0">
                <a:solidFill>
                  <a:schemeClr val="bg1"/>
                </a:solidFill>
              </a:rPr>
              <a:t> Stake of Zion” </a:t>
            </a:r>
          </a:p>
          <a:p>
            <a:r>
              <a:rPr lang="en-US" sz="1200" dirty="0">
                <a:solidFill>
                  <a:schemeClr val="bg1"/>
                </a:solidFill>
              </a:rPr>
              <a:t>President Brigham Young </a:t>
            </a:r>
          </a:p>
        </p:txBody>
      </p:sp>
      <p:pic>
        <p:nvPicPr>
          <p:cNvPr id="7" name="Picture 6">
            <a:extLst>
              <a:ext uri="{FF2B5EF4-FFF2-40B4-BE49-F238E27FC236}">
                <a16:creationId xmlns:a16="http://schemas.microsoft.com/office/drawing/2014/main" id="{E15C8EEF-8398-4A13-ABBA-5F1B7158B2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5208" y="2545428"/>
            <a:ext cx="3676011" cy="3890803"/>
          </a:xfrm>
          <a:prstGeom prst="rect">
            <a:avLst/>
          </a:prstGeom>
        </p:spPr>
      </p:pic>
    </p:spTree>
    <p:extLst>
      <p:ext uri="{BB962C8B-B14F-4D97-AF65-F5344CB8AC3E}">
        <p14:creationId xmlns:p14="http://schemas.microsoft.com/office/powerpoint/2010/main" val="358937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He Knows</a:t>
            </a:r>
          </a:p>
        </p:txBody>
      </p:sp>
      <p:sp>
        <p:nvSpPr>
          <p:cNvPr id="8" name="TextBox 7"/>
          <p:cNvSpPr txBox="1"/>
          <p:nvPr/>
        </p:nvSpPr>
        <p:spPr>
          <a:xfrm>
            <a:off x="0" y="6488668"/>
            <a:ext cx="3635829" cy="369332"/>
          </a:xfrm>
          <a:prstGeom prst="rect">
            <a:avLst/>
          </a:prstGeom>
          <a:noFill/>
        </p:spPr>
        <p:txBody>
          <a:bodyPr wrap="square" rtlCol="0">
            <a:spAutoFit/>
          </a:bodyPr>
          <a:lstStyle/>
          <a:p>
            <a:r>
              <a:rPr lang="en-US" dirty="0">
                <a:solidFill>
                  <a:schemeClr val="bg1"/>
                </a:solidFill>
              </a:rPr>
              <a:t>D&amp;C 103:15-20 </a:t>
            </a:r>
            <a:r>
              <a:rPr lang="en-US" sz="1200" dirty="0">
                <a:solidFill>
                  <a:schemeClr val="bg1"/>
                </a:solidFill>
              </a:rPr>
              <a:t>Brigham Young</a:t>
            </a:r>
          </a:p>
        </p:txBody>
      </p:sp>
      <p:sp>
        <p:nvSpPr>
          <p:cNvPr id="5" name="Rectangle 4"/>
          <p:cNvSpPr/>
          <p:nvPr/>
        </p:nvSpPr>
        <p:spPr>
          <a:xfrm>
            <a:off x="153839" y="461665"/>
            <a:ext cx="2317827" cy="1938992"/>
          </a:xfrm>
          <a:prstGeom prst="rect">
            <a:avLst/>
          </a:prstGeom>
        </p:spPr>
        <p:txBody>
          <a:bodyPr wrap="square">
            <a:spAutoFit/>
          </a:bodyPr>
          <a:lstStyle/>
          <a:p>
            <a:pPr algn="ctr"/>
            <a:r>
              <a:rPr lang="en-US" sz="2400" b="1" dirty="0">
                <a:solidFill>
                  <a:srgbClr val="FF0000"/>
                </a:solidFill>
              </a:rPr>
              <a:t>The Lord knows in advance what is in store for the Saints. </a:t>
            </a:r>
          </a:p>
          <a:p>
            <a:pPr algn="ctr"/>
            <a:endParaRPr lang="en-US" sz="2400" b="1" dirty="0">
              <a:solidFill>
                <a:srgbClr val="FF0000"/>
              </a:solidFill>
            </a:endParaRPr>
          </a:p>
        </p:txBody>
      </p:sp>
      <p:sp>
        <p:nvSpPr>
          <p:cNvPr id="7" name="Rectangle 6"/>
          <p:cNvSpPr/>
          <p:nvPr/>
        </p:nvSpPr>
        <p:spPr>
          <a:xfrm>
            <a:off x="367543" y="2681654"/>
            <a:ext cx="3305161" cy="2862322"/>
          </a:xfrm>
          <a:prstGeom prst="rect">
            <a:avLst/>
          </a:prstGeom>
        </p:spPr>
        <p:txBody>
          <a:bodyPr wrap="square">
            <a:spAutoFit/>
          </a:bodyPr>
          <a:lstStyle/>
          <a:p>
            <a:r>
              <a:rPr lang="en-US" dirty="0">
                <a:solidFill>
                  <a:schemeClr val="bg1"/>
                </a:solidFill>
              </a:rPr>
              <a:t>“Before we were driven out of Missouri I had a vision, … and saw that the people would go to the east, to the north and to the west; but we should go back to Jackson County from the west. </a:t>
            </a:r>
          </a:p>
          <a:p>
            <a:endParaRPr lang="en-US" dirty="0">
              <a:solidFill>
                <a:schemeClr val="bg1"/>
              </a:solidFill>
            </a:endParaRPr>
          </a:p>
          <a:p>
            <a:r>
              <a:rPr lang="en-US" dirty="0">
                <a:solidFill>
                  <a:schemeClr val="bg1"/>
                </a:solidFill>
              </a:rPr>
              <a:t>When this people return to the Centre Stake of Zion, they will go from the west.”</a:t>
            </a:r>
            <a:endParaRPr lang="en-US" sz="1200" dirty="0">
              <a:solidFill>
                <a:schemeClr val="bg1"/>
              </a:solidFill>
            </a:endParaRPr>
          </a:p>
        </p:txBody>
      </p:sp>
      <p:sp>
        <p:nvSpPr>
          <p:cNvPr id="3" name="Rectangle 2"/>
          <p:cNvSpPr/>
          <p:nvPr/>
        </p:nvSpPr>
        <p:spPr>
          <a:xfrm>
            <a:off x="8440411" y="2441976"/>
            <a:ext cx="3167715" cy="3139321"/>
          </a:xfrm>
          <a:prstGeom prst="rect">
            <a:avLst/>
          </a:prstGeom>
        </p:spPr>
        <p:txBody>
          <a:bodyPr wrap="square">
            <a:spAutoFit/>
          </a:bodyPr>
          <a:lstStyle/>
          <a:p>
            <a:r>
              <a:rPr lang="en-US" dirty="0">
                <a:solidFill>
                  <a:schemeClr val="bg1"/>
                </a:solidFill>
              </a:rPr>
              <a:t>“Remarks have been made as to our staying here. I will tell you how long we shall stay here. If we live our religion, we shall stay here in these mountains forever and forever, worlds without end, and a portion of the Priesthood will go and redeem and build up the </a:t>
            </a:r>
            <a:r>
              <a:rPr lang="en-US" dirty="0" err="1">
                <a:solidFill>
                  <a:schemeClr val="bg1"/>
                </a:solidFill>
              </a:rPr>
              <a:t>centre</a:t>
            </a:r>
            <a:r>
              <a:rPr lang="en-US" dirty="0">
                <a:solidFill>
                  <a:schemeClr val="bg1"/>
                </a:solidFill>
              </a:rPr>
              <a:t> Stake of Zion.” </a:t>
            </a:r>
          </a:p>
          <a:p>
            <a:endParaRPr lang="en-US" dirty="0">
              <a:solidFill>
                <a:schemeClr val="bg1"/>
              </a:solidFill>
            </a:endParaRPr>
          </a:p>
        </p:txBody>
      </p:sp>
      <p:sp>
        <p:nvSpPr>
          <p:cNvPr id="9" name="Rectangle 8"/>
          <p:cNvSpPr/>
          <p:nvPr/>
        </p:nvSpPr>
        <p:spPr>
          <a:xfrm>
            <a:off x="2625505" y="1248494"/>
            <a:ext cx="6995648" cy="923330"/>
          </a:xfrm>
          <a:prstGeom prst="rect">
            <a:avLst/>
          </a:prstGeom>
        </p:spPr>
        <p:txBody>
          <a:bodyPr wrap="square">
            <a:spAutoFit/>
          </a:bodyPr>
          <a:lstStyle/>
          <a:p>
            <a:r>
              <a:rPr lang="en-US" dirty="0">
                <a:solidFill>
                  <a:srgbClr val="FFFF00"/>
                </a:solidFill>
              </a:rPr>
              <a:t>Some members of the Church in early Utah were so anxious to return to Jackson County they were reluctant to make improvements to homes and lands they assumed they would abandon.</a:t>
            </a:r>
          </a:p>
        </p:txBody>
      </p:sp>
      <p:sp>
        <p:nvSpPr>
          <p:cNvPr id="10" name="Rectangle 9"/>
          <p:cNvSpPr/>
          <p:nvPr/>
        </p:nvSpPr>
        <p:spPr>
          <a:xfrm>
            <a:off x="3672704" y="5809382"/>
            <a:ext cx="5365378" cy="923330"/>
          </a:xfrm>
          <a:prstGeom prst="rect">
            <a:avLst/>
          </a:prstGeom>
        </p:spPr>
        <p:txBody>
          <a:bodyPr wrap="square">
            <a:spAutoFit/>
          </a:bodyPr>
          <a:lstStyle/>
          <a:p>
            <a:r>
              <a:rPr lang="en-US" dirty="0">
                <a:solidFill>
                  <a:srgbClr val="FFFF00"/>
                </a:solidFill>
              </a:rPr>
              <a:t>While it is important to look forward to building up Zion in Jackson County, Missouri, we must at the same time labor to build up Zion wherever we are.</a:t>
            </a:r>
            <a:endParaRPr lang="en-US" sz="1200" dirty="0">
              <a:solidFill>
                <a:srgbClr val="FFFF00"/>
              </a:solidFill>
            </a:endParaRPr>
          </a:p>
        </p:txBody>
      </p:sp>
      <p:pic>
        <p:nvPicPr>
          <p:cNvPr id="1026" name="Picture 2" descr="http://mormonbeliefs.org/files/2008/06/brigham-young-paint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7707" y="2411907"/>
            <a:ext cx="2356204" cy="31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65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Like Moses</a:t>
            </a:r>
          </a:p>
        </p:txBody>
      </p:sp>
      <p:sp>
        <p:nvSpPr>
          <p:cNvPr id="8" name="TextBox 7"/>
          <p:cNvSpPr txBox="1"/>
          <p:nvPr/>
        </p:nvSpPr>
        <p:spPr>
          <a:xfrm>
            <a:off x="0" y="6488668"/>
            <a:ext cx="3635829" cy="369332"/>
          </a:xfrm>
          <a:prstGeom prst="rect">
            <a:avLst/>
          </a:prstGeom>
          <a:noFill/>
        </p:spPr>
        <p:txBody>
          <a:bodyPr wrap="square" rtlCol="0">
            <a:spAutoFit/>
          </a:bodyPr>
          <a:lstStyle/>
          <a:p>
            <a:r>
              <a:rPr lang="en-US" dirty="0">
                <a:solidFill>
                  <a:schemeClr val="bg1"/>
                </a:solidFill>
              </a:rPr>
              <a:t>D&amp;C 103:16 </a:t>
            </a:r>
            <a:r>
              <a:rPr lang="en-US" sz="1200" dirty="0">
                <a:solidFill>
                  <a:schemeClr val="bg1"/>
                </a:solidFill>
              </a:rPr>
              <a:t>Elder John A. </a:t>
            </a:r>
            <a:r>
              <a:rPr lang="en-US" sz="1200" dirty="0" err="1">
                <a:solidFill>
                  <a:schemeClr val="bg1"/>
                </a:solidFill>
              </a:rPr>
              <a:t>Widtsoe</a:t>
            </a:r>
            <a:endParaRPr lang="en-US" sz="1200" dirty="0">
              <a:solidFill>
                <a:schemeClr val="bg1"/>
              </a:solidFill>
            </a:endParaRPr>
          </a:p>
        </p:txBody>
      </p:sp>
      <p:sp>
        <p:nvSpPr>
          <p:cNvPr id="2" name="Rectangle 1"/>
          <p:cNvSpPr/>
          <p:nvPr/>
        </p:nvSpPr>
        <p:spPr>
          <a:xfrm>
            <a:off x="168729" y="1259175"/>
            <a:ext cx="4312736" cy="4801314"/>
          </a:xfrm>
          <a:prstGeom prst="rect">
            <a:avLst/>
          </a:prstGeom>
        </p:spPr>
        <p:txBody>
          <a:bodyPr wrap="square">
            <a:spAutoFit/>
          </a:bodyPr>
          <a:lstStyle/>
          <a:p>
            <a:pPr fontAlgn="base"/>
            <a:r>
              <a:rPr lang="en-US" dirty="0">
                <a:solidFill>
                  <a:schemeClr val="bg1"/>
                </a:solidFill>
              </a:rPr>
              <a:t>There have been many conjectures concerning “The leader”.</a:t>
            </a:r>
          </a:p>
          <a:p>
            <a:pPr fontAlgn="base"/>
            <a:endParaRPr lang="en-US" dirty="0">
              <a:solidFill>
                <a:schemeClr val="bg1"/>
              </a:solidFill>
            </a:endParaRPr>
          </a:p>
          <a:p>
            <a:pPr fontAlgn="base"/>
            <a:r>
              <a:rPr lang="en-US" dirty="0">
                <a:solidFill>
                  <a:schemeClr val="bg1"/>
                </a:solidFill>
              </a:rPr>
              <a:t>There have even been misguided men who have declared themselves to be this man ‘like as Moses.’</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“Yet, the meaning as set forth in the scriptures, is very simple. In modern revelation the President of the Church is frequently compared to Moses. Soon after the organization of the Church, the Lord said, ‘no one shall be appointed to receive commandments and revelations in this church excepting my servant Joseph Smith, Jun., for he </a:t>
            </a:r>
            <a:r>
              <a:rPr lang="en-US" dirty="0" err="1">
                <a:solidFill>
                  <a:schemeClr val="bg1"/>
                </a:solidFill>
              </a:rPr>
              <a:t>receiveth</a:t>
            </a:r>
            <a:r>
              <a:rPr lang="en-US" dirty="0">
                <a:solidFill>
                  <a:schemeClr val="bg1"/>
                </a:solidFill>
              </a:rPr>
              <a:t> them even as Moses’.</a:t>
            </a:r>
          </a:p>
        </p:txBody>
      </p:sp>
      <p:sp>
        <p:nvSpPr>
          <p:cNvPr id="3" name="Rectangle 2"/>
          <p:cNvSpPr/>
          <p:nvPr/>
        </p:nvSpPr>
        <p:spPr>
          <a:xfrm>
            <a:off x="8742630" y="2517483"/>
            <a:ext cx="3449370" cy="3416320"/>
          </a:xfrm>
          <a:prstGeom prst="rect">
            <a:avLst/>
          </a:prstGeom>
        </p:spPr>
        <p:txBody>
          <a:bodyPr wrap="square">
            <a:spAutoFit/>
          </a:bodyPr>
          <a:lstStyle/>
          <a:p>
            <a:pPr fontAlgn="base"/>
            <a:r>
              <a:rPr lang="en-US" dirty="0">
                <a:solidFill>
                  <a:schemeClr val="bg1"/>
                </a:solidFill>
              </a:rPr>
              <a:t>In one of the great revelations upon Priesthood, this is more specifically expressed: ‘the duty of the President of the office of the High Priesthood is to preside over the whole church, and to be like unto Moses’. …</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“The man like unto Moses in the Church is the President of the Church.”</a:t>
            </a:r>
          </a:p>
        </p:txBody>
      </p:sp>
      <p:pic>
        <p:nvPicPr>
          <p:cNvPr id="2050" name="Picture 2" descr="http://www.pbs.org/wgbh/nova/assets/img/moses-exodus/image-01-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9707" y="943078"/>
            <a:ext cx="2238017" cy="17097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4.bp.blogspot.com/-kh7IsW3sCvw/T6vkYbF5a2I/AAAAAAAABZA/JXAbJWhY728/s1600/First_Presidency_1905_larg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191" t="9620" r="33618"/>
          <a:stretch/>
        </p:blipFill>
        <p:spPr bwMode="auto">
          <a:xfrm>
            <a:off x="5718326" y="3429000"/>
            <a:ext cx="1382486" cy="211682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http://www.understandingmormonism.org/files/2008/06/Joseph-Smith-morm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4176" y="2856645"/>
            <a:ext cx="1334325" cy="179104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6" name="Picture 8" descr="http://www.understandingmormonism.org/files/2008/06/brigham-young-morm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7724" y="2517483"/>
            <a:ext cx="1407085" cy="188554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8" name="Picture 10" descr="http://edge.ldscdn.org/ml/thomassmonson/monson/_assets/images/3monson.jpg"/>
          <p:cNvPicPr>
            <a:picLocks noChangeAspect="1" noChangeArrowheads="1"/>
          </p:cNvPicPr>
          <p:nvPr/>
        </p:nvPicPr>
        <p:blipFill rotWithShape="1">
          <a:blip r:embed="rId6">
            <a:extLst>
              <a:ext uri="{28A0092B-C50C-407E-A947-70E740481C1C}">
                <a14:useLocalDpi xmlns:a14="http://schemas.microsoft.com/office/drawing/2010/main" val="0"/>
              </a:ext>
            </a:extLst>
          </a:blip>
          <a:srcRect t="-650" r="67781"/>
          <a:stretch/>
        </p:blipFill>
        <p:spPr bwMode="auto">
          <a:xfrm>
            <a:off x="4582548" y="4767423"/>
            <a:ext cx="1390197" cy="183111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60" name="Picture 12" descr="https://www.lds.org/churchhistory/presidents/images/presidents/SWK_her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51914" y="4599664"/>
            <a:ext cx="1524000" cy="1905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12" descr="Image result for president nelson">
            <a:extLst>
              <a:ext uri="{FF2B5EF4-FFF2-40B4-BE49-F238E27FC236}">
                <a16:creationId xmlns:a16="http://schemas.microsoft.com/office/drawing/2014/main" id="{9C25BDD4-83DC-42AA-9AC1-EE4CEA1ABD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80697" y="271819"/>
            <a:ext cx="1586618" cy="197471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17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2054"/>
                                        </p:tgtEl>
                                        <p:attrNameLst>
                                          <p:attrName>style.visibility</p:attrName>
                                        </p:attrNameLst>
                                      </p:cBhvr>
                                      <p:to>
                                        <p:strVal val="visible"/>
                                      </p:to>
                                    </p:set>
                                    <p:animEffect transition="in" filter="fade">
                                      <p:cBhvr>
                                        <p:cTn id="15" dur="500"/>
                                        <p:tgtEl>
                                          <p:spTgt spid="205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2056"/>
                                        </p:tgtEl>
                                        <p:attrNameLst>
                                          <p:attrName>style.visibility</p:attrName>
                                        </p:attrNameLst>
                                      </p:cBhvr>
                                      <p:to>
                                        <p:strVal val="visible"/>
                                      </p:to>
                                    </p:set>
                                    <p:animEffect transition="in" filter="fade">
                                      <p:cBhvr>
                                        <p:cTn id="22" dur="500"/>
                                        <p:tgtEl>
                                          <p:spTgt spid="2056"/>
                                        </p:tgtEl>
                                      </p:cBhvr>
                                    </p:animEffect>
                                  </p:childTnLst>
                                </p:cTn>
                              </p:par>
                              <p:par>
                                <p:cTn id="23" presetID="10" presetClass="entr" presetSubtype="0" fill="hold" nodeType="withEffect">
                                  <p:stCondLst>
                                    <p:cond delay="0"/>
                                  </p:stCondLst>
                                  <p:childTnLst>
                                    <p:set>
                                      <p:cBhvr>
                                        <p:cTn id="24" dur="1" fill="hold">
                                          <p:stCondLst>
                                            <p:cond delay="0"/>
                                          </p:stCondLst>
                                        </p:cTn>
                                        <p:tgtEl>
                                          <p:spTgt spid="2052"/>
                                        </p:tgtEl>
                                        <p:attrNameLst>
                                          <p:attrName>style.visibility</p:attrName>
                                        </p:attrNameLst>
                                      </p:cBhvr>
                                      <p:to>
                                        <p:strVal val="visible"/>
                                      </p:to>
                                    </p:set>
                                    <p:animEffect transition="in" filter="fade">
                                      <p:cBhvr>
                                        <p:cTn id="25" dur="500"/>
                                        <p:tgtEl>
                                          <p:spTgt spid="205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childTnLst>
                                </p:cTn>
                              </p:par>
                              <p:par>
                                <p:cTn id="30" presetID="10" presetClass="entr" presetSubtype="0" fill="hold" nodeType="withEffect">
                                  <p:stCondLst>
                                    <p:cond delay="0"/>
                                  </p:stCondLst>
                                  <p:childTnLst>
                                    <p:set>
                                      <p:cBhvr>
                                        <p:cTn id="31" dur="1" fill="hold">
                                          <p:stCondLst>
                                            <p:cond delay="0"/>
                                          </p:stCondLst>
                                        </p:cTn>
                                        <p:tgtEl>
                                          <p:spTgt spid="2058"/>
                                        </p:tgtEl>
                                        <p:attrNameLst>
                                          <p:attrName>style.visibility</p:attrName>
                                        </p:attrNameLst>
                                      </p:cBhvr>
                                      <p:to>
                                        <p:strVal val="visible"/>
                                      </p:to>
                                    </p:set>
                                    <p:animEffect transition="in" filter="fade">
                                      <p:cBhvr>
                                        <p:cTn id="32" dur="500"/>
                                        <p:tgtEl>
                                          <p:spTgt spid="2058"/>
                                        </p:tgtEl>
                                      </p:cBhvr>
                                    </p:animEffect>
                                  </p:childTnLst>
                                </p:cTn>
                              </p:par>
                              <p:par>
                                <p:cTn id="33" presetID="10" presetClass="entr" presetSubtype="0" fill="hold" nodeType="withEffect">
                                  <p:stCondLst>
                                    <p:cond delay="0"/>
                                  </p:stCondLst>
                                  <p:childTnLst>
                                    <p:set>
                                      <p:cBhvr>
                                        <p:cTn id="34" dur="1" fill="hold">
                                          <p:stCondLst>
                                            <p:cond delay="0"/>
                                          </p:stCondLst>
                                        </p:cTn>
                                        <p:tgtEl>
                                          <p:spTgt spid="2060"/>
                                        </p:tgtEl>
                                        <p:attrNameLst>
                                          <p:attrName>style.visibility</p:attrName>
                                        </p:attrNameLst>
                                      </p:cBhvr>
                                      <p:to>
                                        <p:strVal val="visible"/>
                                      </p:to>
                                    </p:set>
                                    <p:animEffect transition="in" filter="fade">
                                      <p:cBhvr>
                                        <p:cTn id="35" dur="500"/>
                                        <p:tgtEl>
                                          <p:spTgt spid="2060"/>
                                        </p:tgtEl>
                                      </p:cBhvr>
                                    </p:animEffect>
                                  </p:childTnLst>
                                </p:cTn>
                              </p:par>
                              <p:par>
                                <p:cTn id="36" presetID="10"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0" y="6488668"/>
            <a:ext cx="3635829" cy="369332"/>
          </a:xfrm>
          <a:prstGeom prst="rect">
            <a:avLst/>
          </a:prstGeom>
          <a:noFill/>
        </p:spPr>
        <p:txBody>
          <a:bodyPr wrap="square" rtlCol="0">
            <a:spAutoFit/>
          </a:bodyPr>
          <a:lstStyle/>
          <a:p>
            <a:r>
              <a:rPr lang="en-US" dirty="0">
                <a:solidFill>
                  <a:schemeClr val="bg1"/>
                </a:solidFill>
              </a:rPr>
              <a:t>D&amp;C 103:21-23</a:t>
            </a:r>
            <a:endParaRPr lang="en-US" sz="1200" dirty="0">
              <a:solidFill>
                <a:schemeClr val="bg1"/>
              </a:solidFill>
            </a:endParaRPr>
          </a:p>
        </p:txBody>
      </p:sp>
      <p:grpSp>
        <p:nvGrpSpPr>
          <p:cNvPr id="26" name="Group 25"/>
          <p:cNvGrpSpPr/>
          <p:nvPr/>
        </p:nvGrpSpPr>
        <p:grpSpPr>
          <a:xfrm>
            <a:off x="1067250" y="1170060"/>
            <a:ext cx="5137158" cy="4517880"/>
            <a:chOff x="447898" y="1559325"/>
            <a:chExt cx="5137158" cy="4517880"/>
          </a:xfrm>
        </p:grpSpPr>
        <p:grpSp>
          <p:nvGrpSpPr>
            <p:cNvPr id="7" name="Group 6"/>
            <p:cNvGrpSpPr/>
            <p:nvPr/>
          </p:nvGrpSpPr>
          <p:grpSpPr>
            <a:xfrm>
              <a:off x="447898" y="1559325"/>
              <a:ext cx="4934665" cy="4517880"/>
              <a:chOff x="1332373" y="1235798"/>
              <a:chExt cx="4934665" cy="4517880"/>
            </a:xfrm>
            <a:solidFill>
              <a:schemeClr val="bg1"/>
            </a:solidFill>
          </p:grpSpPr>
          <p:grpSp>
            <p:nvGrpSpPr>
              <p:cNvPr id="9" name="Group 8"/>
              <p:cNvGrpSpPr/>
              <p:nvPr/>
            </p:nvGrpSpPr>
            <p:grpSpPr>
              <a:xfrm>
                <a:off x="1332373" y="1235798"/>
                <a:ext cx="2470384" cy="4517880"/>
                <a:chOff x="1332373" y="1235798"/>
                <a:chExt cx="2470384" cy="4517880"/>
              </a:xfrm>
              <a:grpFill/>
            </p:grpSpPr>
            <p:sp>
              <p:nvSpPr>
                <p:cNvPr id="18" name="Oval 17"/>
                <p:cNvSpPr/>
                <p:nvPr/>
              </p:nvSpPr>
              <p:spPr>
                <a:xfrm>
                  <a:off x="2153667" y="2238261"/>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1547440">
                  <a:off x="2258637" y="4729404"/>
                  <a:ext cx="365278" cy="958019"/>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2397005" y="3152661"/>
                  <a:ext cx="560972" cy="182880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rot="19551715">
                  <a:off x="2782780" y="4613926"/>
                  <a:ext cx="381000" cy="1139752"/>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19647296">
                  <a:off x="2001512" y="2381307"/>
                  <a:ext cx="329977" cy="165000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332373" y="1235798"/>
                  <a:ext cx="2470384" cy="1311146"/>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2006001">
                  <a:off x="2946739" y="2421056"/>
                  <a:ext cx="329977" cy="1650007"/>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3929069" y="1281275"/>
                <a:ext cx="2337969" cy="4358119"/>
                <a:chOff x="4998265" y="1221665"/>
                <a:chExt cx="2337969" cy="4358119"/>
              </a:xfrm>
              <a:grpFill/>
            </p:grpSpPr>
            <p:sp>
              <p:nvSpPr>
                <p:cNvPr id="11" name="Oval 10"/>
                <p:cNvSpPr/>
                <p:nvPr/>
              </p:nvSpPr>
              <p:spPr>
                <a:xfrm>
                  <a:off x="5626210" y="2238261"/>
                  <a:ext cx="1016000" cy="1066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1265614">
                  <a:off x="5587631" y="4695217"/>
                  <a:ext cx="381000" cy="880144"/>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131632">
                  <a:off x="6312915" y="4690794"/>
                  <a:ext cx="381000" cy="88899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19664310">
                  <a:off x="5493098" y="2309468"/>
                  <a:ext cx="381000" cy="186113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5650592" y="3152661"/>
                  <a:ext cx="990600" cy="1828800"/>
                </a:xfrm>
                <a:prstGeom prst="trapezoid">
                  <a:avLst>
                    <a:gd name="adj" fmla="val 3357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998265" y="1221665"/>
                  <a:ext cx="2337969" cy="1311146"/>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1901967">
                  <a:off x="6494675" y="2244655"/>
                  <a:ext cx="381000" cy="1861130"/>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TextBox 2"/>
            <p:cNvSpPr txBox="1"/>
            <p:nvPr/>
          </p:nvSpPr>
          <p:spPr>
            <a:xfrm>
              <a:off x="594606" y="1810626"/>
              <a:ext cx="2218876" cy="646331"/>
            </a:xfrm>
            <a:prstGeom prst="rect">
              <a:avLst/>
            </a:prstGeom>
            <a:noFill/>
          </p:spPr>
          <p:txBody>
            <a:bodyPr wrap="square" rtlCol="0">
              <a:spAutoFit/>
            </a:bodyPr>
            <a:lstStyle/>
            <a:p>
              <a:r>
                <a:rPr lang="en-US" sz="3600" dirty="0"/>
                <a:t>Volunteers</a:t>
              </a:r>
            </a:p>
          </p:txBody>
        </p:sp>
        <p:sp>
          <p:nvSpPr>
            <p:cNvPr id="25" name="TextBox 24"/>
            <p:cNvSpPr txBox="1"/>
            <p:nvPr/>
          </p:nvSpPr>
          <p:spPr>
            <a:xfrm>
              <a:off x="3366180" y="2075572"/>
              <a:ext cx="2218876" cy="646331"/>
            </a:xfrm>
            <a:prstGeom prst="rect">
              <a:avLst/>
            </a:prstGeom>
            <a:noFill/>
          </p:spPr>
          <p:txBody>
            <a:bodyPr wrap="square" rtlCol="0">
              <a:spAutoFit/>
            </a:bodyPr>
            <a:lstStyle/>
            <a:p>
              <a:r>
                <a:rPr lang="en-US" sz="3600" dirty="0"/>
                <a:t>Needed</a:t>
              </a:r>
            </a:p>
          </p:txBody>
        </p:sp>
      </p:grpSp>
      <p:grpSp>
        <p:nvGrpSpPr>
          <p:cNvPr id="30" name="Group 29"/>
          <p:cNvGrpSpPr/>
          <p:nvPr/>
        </p:nvGrpSpPr>
        <p:grpSpPr>
          <a:xfrm>
            <a:off x="6779974" y="548305"/>
            <a:ext cx="4389167" cy="6222609"/>
            <a:chOff x="6779974" y="548305"/>
            <a:chExt cx="4389167" cy="6222609"/>
          </a:xfrm>
        </p:grpSpPr>
        <p:sp>
          <p:nvSpPr>
            <p:cNvPr id="28" name="Rounded Rectangle 27"/>
            <p:cNvSpPr/>
            <p:nvPr/>
          </p:nvSpPr>
          <p:spPr>
            <a:xfrm>
              <a:off x="8719457" y="3510778"/>
              <a:ext cx="544286" cy="326013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779974" y="548305"/>
              <a:ext cx="4386943" cy="3058885"/>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814059" y="875380"/>
              <a:ext cx="4355082" cy="2400657"/>
            </a:xfrm>
            <a:prstGeom prst="rect">
              <a:avLst/>
            </a:prstGeom>
            <a:noFill/>
          </p:spPr>
          <p:txBody>
            <a:bodyPr wrap="square" rtlCol="0">
              <a:spAutoFit/>
            </a:bodyPr>
            <a:lstStyle/>
            <a:p>
              <a:r>
                <a:rPr lang="en-US" sz="2500" b="1" dirty="0">
                  <a:latin typeface="FreesiaUPC" panose="020B0604020202020204" pitchFamily="34" charset="-34"/>
                  <a:cs typeface="FreesiaUPC" panose="020B0604020202020204" pitchFamily="34" charset="-34"/>
                </a:rPr>
                <a:t>Fellow Saints in Jackson County, Missouri, have been forcibly driven from their lands by ruthless mobs. Join in bringing relief to these Saints and helping protect them as they regain and maintain their lands in Zion. Depart from Kirtland, Ohio, on May 1, 1834.</a:t>
              </a:r>
            </a:p>
          </p:txBody>
        </p:sp>
      </p:grpSp>
    </p:spTree>
    <p:extLst>
      <p:ext uri="{BB962C8B-B14F-4D97-AF65-F5344CB8AC3E}">
        <p14:creationId xmlns:p14="http://schemas.microsoft.com/office/powerpoint/2010/main" val="4026802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0" y="6488668"/>
            <a:ext cx="3635829" cy="369332"/>
          </a:xfrm>
          <a:prstGeom prst="rect">
            <a:avLst/>
          </a:prstGeom>
          <a:noFill/>
        </p:spPr>
        <p:txBody>
          <a:bodyPr wrap="square" rtlCol="0">
            <a:spAutoFit/>
          </a:bodyPr>
          <a:lstStyle/>
          <a:p>
            <a:r>
              <a:rPr lang="en-US" dirty="0">
                <a:solidFill>
                  <a:schemeClr val="bg1"/>
                </a:solidFill>
              </a:rPr>
              <a:t>D&amp;C 103:21-23</a:t>
            </a:r>
            <a:endParaRPr lang="en-US" sz="1200" dirty="0">
              <a:solidFill>
                <a:schemeClr val="bg1"/>
              </a:solidFill>
            </a:endParaRPr>
          </a:p>
        </p:txBody>
      </p:sp>
      <p:grpSp>
        <p:nvGrpSpPr>
          <p:cNvPr id="30" name="Group 29"/>
          <p:cNvGrpSpPr/>
          <p:nvPr/>
        </p:nvGrpSpPr>
        <p:grpSpPr>
          <a:xfrm>
            <a:off x="292088" y="581355"/>
            <a:ext cx="2723255" cy="3555218"/>
            <a:chOff x="6779974" y="548305"/>
            <a:chExt cx="4389167" cy="6222609"/>
          </a:xfrm>
        </p:grpSpPr>
        <p:sp>
          <p:nvSpPr>
            <p:cNvPr id="28" name="Rounded Rectangle 27"/>
            <p:cNvSpPr/>
            <p:nvPr/>
          </p:nvSpPr>
          <p:spPr>
            <a:xfrm>
              <a:off x="8719457" y="3510778"/>
              <a:ext cx="544286" cy="326013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779974" y="548305"/>
              <a:ext cx="4386943" cy="3058885"/>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814059" y="875381"/>
              <a:ext cx="4355082" cy="2747337"/>
            </a:xfrm>
            <a:prstGeom prst="rect">
              <a:avLst/>
            </a:prstGeom>
            <a:noFill/>
          </p:spPr>
          <p:txBody>
            <a:bodyPr wrap="square" rtlCol="0">
              <a:spAutoFit/>
            </a:bodyPr>
            <a:lstStyle/>
            <a:p>
              <a:pPr algn="ctr"/>
              <a:r>
                <a:rPr lang="en-US" sz="4800" b="1" dirty="0">
                  <a:latin typeface="AR CHRISTY" panose="02000000000000000000" pitchFamily="2" charset="0"/>
                  <a:cs typeface="FreesiaUPC" panose="020B0604020202020204" pitchFamily="34" charset="-34"/>
                </a:rPr>
                <a:t>Zion’s Camp</a:t>
              </a:r>
            </a:p>
          </p:txBody>
        </p:sp>
      </p:grpSp>
      <p:sp>
        <p:nvSpPr>
          <p:cNvPr id="31" name="TextBox 30"/>
          <p:cNvSpPr txBox="1"/>
          <p:nvPr/>
        </p:nvSpPr>
        <p:spPr>
          <a:xfrm>
            <a:off x="3526972" y="671691"/>
            <a:ext cx="5431971" cy="1200329"/>
          </a:xfrm>
          <a:prstGeom prst="rect">
            <a:avLst/>
          </a:prstGeom>
          <a:noFill/>
        </p:spPr>
        <p:txBody>
          <a:bodyPr wrap="square" rtlCol="0">
            <a:spAutoFit/>
          </a:bodyPr>
          <a:lstStyle/>
          <a:p>
            <a:r>
              <a:rPr lang="en-US" dirty="0">
                <a:solidFill>
                  <a:schemeClr val="bg1"/>
                </a:solidFill>
              </a:rPr>
              <a:t>The group of men whom Joseph Smith would lead to Missouri came to be known as Zion’s Camp. </a:t>
            </a:r>
          </a:p>
          <a:p>
            <a:endParaRPr lang="en-US" dirty="0">
              <a:solidFill>
                <a:schemeClr val="bg1"/>
              </a:solidFill>
            </a:endParaRPr>
          </a:p>
          <a:p>
            <a:r>
              <a:rPr lang="en-US" i="1" dirty="0">
                <a:solidFill>
                  <a:schemeClr val="bg1"/>
                </a:solidFill>
              </a:rPr>
              <a:t>Camp</a:t>
            </a:r>
            <a:r>
              <a:rPr lang="en-US" dirty="0">
                <a:solidFill>
                  <a:schemeClr val="bg1"/>
                </a:solidFill>
              </a:rPr>
              <a:t> is another word for army </a:t>
            </a:r>
          </a:p>
        </p:txBody>
      </p:sp>
      <p:sp>
        <p:nvSpPr>
          <p:cNvPr id="2" name="Rectangle 1"/>
          <p:cNvSpPr/>
          <p:nvPr/>
        </p:nvSpPr>
        <p:spPr>
          <a:xfrm>
            <a:off x="2054274" y="4410238"/>
            <a:ext cx="4419478" cy="1200329"/>
          </a:xfrm>
          <a:prstGeom prst="rect">
            <a:avLst/>
          </a:prstGeom>
        </p:spPr>
        <p:txBody>
          <a:bodyPr wrap="square">
            <a:spAutoFit/>
          </a:bodyPr>
          <a:lstStyle/>
          <a:p>
            <a:r>
              <a:rPr lang="en-US" dirty="0">
                <a:solidFill>
                  <a:schemeClr val="bg1"/>
                </a:solidFill>
              </a:rPr>
              <a:t>First, they were to bring resources to the Saints in Missouri to provide relief and enable them to return to their homes and purchase additional land</a:t>
            </a:r>
            <a:endParaRPr lang="en-US" dirty="0"/>
          </a:p>
        </p:txBody>
      </p:sp>
      <p:sp>
        <p:nvSpPr>
          <p:cNvPr id="5" name="Rectangle 4"/>
          <p:cNvSpPr/>
          <p:nvPr/>
        </p:nvSpPr>
        <p:spPr>
          <a:xfrm>
            <a:off x="7489371" y="4273334"/>
            <a:ext cx="4049484" cy="1754326"/>
          </a:xfrm>
          <a:prstGeom prst="rect">
            <a:avLst/>
          </a:prstGeom>
        </p:spPr>
        <p:txBody>
          <a:bodyPr wrap="square">
            <a:spAutoFit/>
          </a:bodyPr>
          <a:lstStyle/>
          <a:p>
            <a:r>
              <a:rPr lang="en-US" dirty="0">
                <a:solidFill>
                  <a:schemeClr val="bg1"/>
                </a:solidFill>
              </a:rPr>
              <a:t>Second, as authorized by Governor Daniel Dunklin of Missouri, after the Missouri state militia had escorted the Saints back to Jackson County, the members of Zion’s Camp would be left to help maintain order and peace there</a:t>
            </a:r>
            <a:endParaRPr lang="en-US" dirty="0"/>
          </a:p>
        </p:txBody>
      </p:sp>
      <p:grpSp>
        <p:nvGrpSpPr>
          <p:cNvPr id="32" name="Group 31"/>
          <p:cNvGrpSpPr/>
          <p:nvPr/>
        </p:nvGrpSpPr>
        <p:grpSpPr>
          <a:xfrm>
            <a:off x="5496373" y="2358964"/>
            <a:ext cx="2723255" cy="3555218"/>
            <a:chOff x="6779974" y="548305"/>
            <a:chExt cx="4389167" cy="6222609"/>
          </a:xfrm>
        </p:grpSpPr>
        <p:sp>
          <p:nvSpPr>
            <p:cNvPr id="33" name="Rounded Rectangle 32"/>
            <p:cNvSpPr/>
            <p:nvPr/>
          </p:nvSpPr>
          <p:spPr>
            <a:xfrm>
              <a:off x="8719457" y="3510778"/>
              <a:ext cx="544286" cy="326013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79974" y="548305"/>
              <a:ext cx="4386943" cy="3058885"/>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6814059" y="875381"/>
              <a:ext cx="4355082" cy="1454473"/>
            </a:xfrm>
            <a:prstGeom prst="rect">
              <a:avLst/>
            </a:prstGeom>
            <a:noFill/>
          </p:spPr>
          <p:txBody>
            <a:bodyPr wrap="square" rtlCol="0">
              <a:spAutoFit/>
            </a:bodyPr>
            <a:lstStyle/>
            <a:p>
              <a:pPr algn="ctr"/>
              <a:r>
                <a:rPr lang="en-US" sz="4800" b="1" dirty="0">
                  <a:latin typeface="AR CHRISTY" panose="02000000000000000000" pitchFamily="2" charset="0"/>
                  <a:cs typeface="FreesiaUPC" panose="020B0604020202020204" pitchFamily="34" charset="-34"/>
                </a:rPr>
                <a:t>Purpose</a:t>
              </a:r>
            </a:p>
          </p:txBody>
        </p:sp>
      </p:grpSp>
      <p:pic>
        <p:nvPicPr>
          <p:cNvPr id="4100" name="Picture 4" descr="http://2.bp.blogspot.com/-Fu0LsDeLEdI/T_oAqEM5Z5I/AAAAAAAAFXY/ENBVuCaxgm8/s1600/DanielDunklin.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0941" y="1803953"/>
            <a:ext cx="1689461" cy="2247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77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fade">
                                      <p:cBhvr>
                                        <p:cTn id="15"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Requirements of the Men</a:t>
            </a:r>
          </a:p>
        </p:txBody>
      </p:sp>
      <p:sp>
        <p:nvSpPr>
          <p:cNvPr id="8" name="TextBox 7"/>
          <p:cNvSpPr txBox="1"/>
          <p:nvPr/>
        </p:nvSpPr>
        <p:spPr>
          <a:xfrm>
            <a:off x="-1" y="6488668"/>
            <a:ext cx="7778839" cy="369332"/>
          </a:xfrm>
          <a:prstGeom prst="rect">
            <a:avLst/>
          </a:prstGeom>
          <a:noFill/>
        </p:spPr>
        <p:txBody>
          <a:bodyPr wrap="square" rtlCol="0">
            <a:spAutoFit/>
          </a:bodyPr>
          <a:lstStyle/>
          <a:p>
            <a:r>
              <a:rPr lang="en-US" dirty="0">
                <a:solidFill>
                  <a:schemeClr val="bg1"/>
                </a:solidFill>
              </a:rPr>
              <a:t>D&amp;C 103:21-23  </a:t>
            </a:r>
            <a:r>
              <a:rPr lang="en-US" sz="1200" i="1" dirty="0">
                <a:solidFill>
                  <a:schemeClr val="bg1"/>
                </a:solidFill>
              </a:rPr>
              <a:t>Church History In The </a:t>
            </a:r>
            <a:r>
              <a:rPr lang="en-US" sz="1200" i="1" dirty="0" err="1">
                <a:solidFill>
                  <a:schemeClr val="bg1"/>
                </a:solidFill>
              </a:rPr>
              <a:t>Fulness</a:t>
            </a:r>
            <a:r>
              <a:rPr lang="en-US" sz="1200" i="1" dirty="0">
                <a:solidFill>
                  <a:schemeClr val="bg1"/>
                </a:solidFill>
              </a:rPr>
              <a:t> Of Times Student Manual</a:t>
            </a:r>
            <a:r>
              <a:rPr lang="en-US" sz="1200" dirty="0">
                <a:solidFill>
                  <a:schemeClr val="bg1"/>
                </a:solidFill>
              </a:rPr>
              <a:t>, (2003), 141–152</a:t>
            </a:r>
          </a:p>
        </p:txBody>
      </p:sp>
      <p:sp>
        <p:nvSpPr>
          <p:cNvPr id="2" name="Rectangle 1"/>
          <p:cNvSpPr/>
          <p:nvPr/>
        </p:nvSpPr>
        <p:spPr>
          <a:xfrm>
            <a:off x="174332" y="1245829"/>
            <a:ext cx="4169068" cy="1477328"/>
          </a:xfrm>
          <a:prstGeom prst="rect">
            <a:avLst/>
          </a:prstGeom>
        </p:spPr>
        <p:txBody>
          <a:bodyPr wrap="square">
            <a:spAutoFit/>
          </a:bodyPr>
          <a:lstStyle/>
          <a:p>
            <a:r>
              <a:rPr lang="en-US" dirty="0">
                <a:solidFill>
                  <a:schemeClr val="bg1"/>
                </a:solidFill>
              </a:rPr>
              <a:t>Joining Zion’s Camp required leaving family and work responsibilities to march about 900 miles (1,450 kilometers) through grueling conditions into a hostile and dangerous environment. </a:t>
            </a:r>
          </a:p>
        </p:txBody>
      </p:sp>
      <p:sp>
        <p:nvSpPr>
          <p:cNvPr id="3" name="Rectangle 2"/>
          <p:cNvSpPr/>
          <p:nvPr/>
        </p:nvSpPr>
        <p:spPr>
          <a:xfrm>
            <a:off x="1516319" y="5482020"/>
            <a:ext cx="5813929" cy="830997"/>
          </a:xfrm>
          <a:prstGeom prst="rect">
            <a:avLst/>
          </a:prstGeom>
        </p:spPr>
        <p:txBody>
          <a:bodyPr wrap="square">
            <a:spAutoFit/>
          </a:bodyPr>
          <a:lstStyle/>
          <a:p>
            <a:pPr algn="ctr"/>
            <a:r>
              <a:rPr lang="en-US" sz="2400" dirty="0">
                <a:solidFill>
                  <a:srgbClr val="FFFF00"/>
                </a:solidFill>
              </a:rPr>
              <a:t>For the Saints in Zion’s Camp, the possibility of losing their lives was real. </a:t>
            </a:r>
          </a:p>
        </p:txBody>
      </p:sp>
      <p:sp>
        <p:nvSpPr>
          <p:cNvPr id="29" name="Rectangle 28"/>
          <p:cNvSpPr/>
          <p:nvPr/>
        </p:nvSpPr>
        <p:spPr>
          <a:xfrm>
            <a:off x="7330248" y="1260006"/>
            <a:ext cx="4494359" cy="4247317"/>
          </a:xfrm>
          <a:prstGeom prst="rect">
            <a:avLst/>
          </a:prstGeom>
        </p:spPr>
        <p:txBody>
          <a:bodyPr wrap="square">
            <a:spAutoFit/>
          </a:bodyPr>
          <a:lstStyle/>
          <a:p>
            <a:r>
              <a:rPr lang="en-US" dirty="0">
                <a:solidFill>
                  <a:schemeClr val="bg1"/>
                </a:solidFill>
              </a:rPr>
              <a:t>Many of the men in Zion’s Camp left families with little or no money and no source of income. To prevent undue hardships, members of the Church planted gardens so the women and children could harvest corn and other crops during the army’s absence. </a:t>
            </a:r>
          </a:p>
          <a:p>
            <a:endParaRPr lang="en-US" dirty="0">
              <a:solidFill>
                <a:schemeClr val="bg1"/>
              </a:solidFill>
            </a:endParaRPr>
          </a:p>
          <a:p>
            <a:r>
              <a:rPr lang="en-US" dirty="0">
                <a:solidFill>
                  <a:schemeClr val="bg1"/>
                </a:solidFill>
              </a:rPr>
              <a:t>The volunteers also gathered supplies and teams for their journey, as well as clothing, bedding, food, and arms for the Saints in Missouri. A few elders, including Oliver Cowdery and Sidney Rigdon, were left behind to supervise the ongoing construction of the temple and to direct the other affairs of the Church in Kirtland.</a:t>
            </a:r>
          </a:p>
        </p:txBody>
      </p:sp>
      <p:pic>
        <p:nvPicPr>
          <p:cNvPr id="7" name="Picture 6">
            <a:extLst>
              <a:ext uri="{FF2B5EF4-FFF2-40B4-BE49-F238E27FC236}">
                <a16:creationId xmlns:a16="http://schemas.microsoft.com/office/drawing/2014/main" id="{49E33FE9-B619-47F8-BAE3-E25FA87C4F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170" y="2846902"/>
            <a:ext cx="6153150" cy="2390775"/>
          </a:xfrm>
          <a:prstGeom prst="rect">
            <a:avLst/>
          </a:prstGeom>
        </p:spPr>
      </p:pic>
    </p:spTree>
    <p:extLst>
      <p:ext uri="{BB962C8B-B14F-4D97-AF65-F5344CB8AC3E}">
        <p14:creationId xmlns:p14="http://schemas.microsoft.com/office/powerpoint/2010/main" val="350022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86D80C-85FB-4B9C-A3BE-19B1E5701C68}"/>
              </a:ext>
            </a:extLst>
          </p:cNvPr>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4E4F840-A436-4ECB-EBC2-17E805B704A4}"/>
              </a:ext>
            </a:extLst>
          </p:cNvPr>
          <p:cNvSpPr txBox="1"/>
          <p:nvPr/>
        </p:nvSpPr>
        <p:spPr>
          <a:xfrm>
            <a:off x="4771017" y="1061933"/>
            <a:ext cx="6099586" cy="4708981"/>
          </a:xfrm>
          <a:prstGeom prst="rect">
            <a:avLst/>
          </a:prstGeom>
          <a:noFill/>
        </p:spPr>
        <p:txBody>
          <a:bodyPr wrap="square">
            <a:spAutoFit/>
          </a:bodyPr>
          <a:lstStyle/>
          <a:p>
            <a:r>
              <a:rPr lang="en-US" sz="2000" b="0" i="0" dirty="0">
                <a:solidFill>
                  <a:schemeClr val="bg1"/>
                </a:solidFill>
                <a:effectLst/>
              </a:rPr>
              <a:t>I was called to take my life in my hands and go up to Missouri, and a little handful of us went up to redeem our brethren. We certainly had to go by faith. </a:t>
            </a:r>
          </a:p>
          <a:p>
            <a:endParaRPr lang="en-US" sz="2000" dirty="0">
              <a:solidFill>
                <a:schemeClr val="bg1"/>
              </a:solidFill>
            </a:endParaRPr>
          </a:p>
          <a:p>
            <a:r>
              <a:rPr lang="en-US" sz="2000" b="0" i="0" dirty="0">
                <a:solidFill>
                  <a:schemeClr val="bg1"/>
                </a:solidFill>
                <a:effectLst/>
              </a:rPr>
              <a:t>My neighbors called upon and pled with me not to go; said they—“Do not go, if you do you will lose your life.” I said to them—“If I knew that I should have a ball [shot] through my heart the first step I took in the State of Missouri I would go.” … </a:t>
            </a:r>
          </a:p>
          <a:p>
            <a:endParaRPr lang="en-US" sz="2000" dirty="0">
              <a:solidFill>
                <a:schemeClr val="bg1"/>
              </a:solidFill>
            </a:endParaRPr>
          </a:p>
          <a:p>
            <a:r>
              <a:rPr lang="en-US" sz="2000" b="0" i="0" dirty="0">
                <a:solidFill>
                  <a:schemeClr val="bg1"/>
                </a:solidFill>
                <a:effectLst/>
              </a:rPr>
              <a:t>That is the way I felt in those days with regard to the work of God, and that is the way I feel today. I am after salvation and eternal life, and I do not want anything to stand between me and that which I am in pursuit of. (</a:t>
            </a:r>
            <a:r>
              <a:rPr lang="en-US" sz="1200" b="0" i="0" dirty="0">
                <a:solidFill>
                  <a:schemeClr val="bg1"/>
                </a:solidFill>
                <a:effectLst/>
              </a:rPr>
              <a:t>Wilford Woodruff, in </a:t>
            </a:r>
            <a:r>
              <a:rPr lang="en-US" sz="1200" b="0" i="1" dirty="0">
                <a:solidFill>
                  <a:schemeClr val="bg1"/>
                </a:solidFill>
                <a:effectLst/>
              </a:rPr>
              <a:t>Journal of Discourses</a:t>
            </a:r>
            <a:r>
              <a:rPr lang="en-US" sz="1200" b="0" i="0" dirty="0">
                <a:solidFill>
                  <a:schemeClr val="bg1"/>
                </a:solidFill>
                <a:effectLst/>
              </a:rPr>
              <a:t>, 17:246; spelling modernized</a:t>
            </a:r>
            <a:r>
              <a:rPr lang="en-US" sz="2000" b="0" i="0" dirty="0">
                <a:solidFill>
                  <a:schemeClr val="bg1"/>
                </a:solidFill>
                <a:effectLst/>
              </a:rPr>
              <a:t>)</a:t>
            </a:r>
            <a:endParaRPr lang="en-US" sz="2000" dirty="0">
              <a:solidFill>
                <a:schemeClr val="bg1"/>
              </a:solidFill>
            </a:endParaRPr>
          </a:p>
        </p:txBody>
      </p:sp>
      <p:pic>
        <p:nvPicPr>
          <p:cNvPr id="9" name="Picture 8">
            <a:extLst>
              <a:ext uri="{FF2B5EF4-FFF2-40B4-BE49-F238E27FC236}">
                <a16:creationId xmlns:a16="http://schemas.microsoft.com/office/drawing/2014/main" id="{A5DFBFA2-82E0-FDC8-21CE-6643FDB04F79}"/>
              </a:ext>
            </a:extLst>
          </p:cNvPr>
          <p:cNvPicPr>
            <a:picLocks noChangeAspect="1"/>
          </p:cNvPicPr>
          <p:nvPr/>
        </p:nvPicPr>
        <p:blipFill>
          <a:blip r:embed="rId2"/>
          <a:stretch>
            <a:fillRect/>
          </a:stretch>
        </p:blipFill>
        <p:spPr>
          <a:xfrm>
            <a:off x="991231" y="1295732"/>
            <a:ext cx="3294622" cy="4266536"/>
          </a:xfrm>
          <a:prstGeom prst="rect">
            <a:avLst/>
          </a:prstGeom>
        </p:spPr>
      </p:pic>
    </p:spTree>
    <p:extLst>
      <p:ext uri="{BB962C8B-B14F-4D97-AF65-F5344CB8AC3E}">
        <p14:creationId xmlns:p14="http://schemas.microsoft.com/office/powerpoint/2010/main" val="109631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0" y="6488668"/>
            <a:ext cx="5611586" cy="369332"/>
          </a:xfrm>
          <a:prstGeom prst="rect">
            <a:avLst/>
          </a:prstGeom>
          <a:noFill/>
        </p:spPr>
        <p:txBody>
          <a:bodyPr wrap="square" rtlCol="0">
            <a:spAutoFit/>
          </a:bodyPr>
          <a:lstStyle/>
          <a:p>
            <a:r>
              <a:rPr lang="en-US" dirty="0">
                <a:solidFill>
                  <a:schemeClr val="bg1"/>
                </a:solidFill>
              </a:rPr>
              <a:t>D&amp;C 103:27 </a:t>
            </a:r>
            <a:r>
              <a:rPr lang="en-US" sz="1200" dirty="0">
                <a:solidFill>
                  <a:schemeClr val="bg1"/>
                </a:solidFill>
              </a:rPr>
              <a:t>Elder Bruce R. McConkie</a:t>
            </a:r>
          </a:p>
        </p:txBody>
      </p:sp>
      <p:sp>
        <p:nvSpPr>
          <p:cNvPr id="29" name="Rectangle 28"/>
          <p:cNvSpPr/>
          <p:nvPr/>
        </p:nvSpPr>
        <p:spPr>
          <a:xfrm>
            <a:off x="339060" y="1181916"/>
            <a:ext cx="5844026" cy="3785652"/>
          </a:xfrm>
          <a:prstGeom prst="rect">
            <a:avLst/>
          </a:prstGeom>
        </p:spPr>
        <p:txBody>
          <a:bodyPr wrap="square">
            <a:spAutoFit/>
          </a:bodyPr>
          <a:lstStyle/>
          <a:p>
            <a:pPr fontAlgn="base"/>
            <a:r>
              <a:rPr lang="en-US" sz="2000" dirty="0">
                <a:solidFill>
                  <a:schemeClr val="bg1"/>
                </a:solidFill>
              </a:rPr>
              <a:t>“The testing processes of mortality are for all men, saints and sinners alike. Sometimes the tests and trials of those who have received the gospel far exceed any imposed upon worldly people. Abraham was called upon to sacrifice his only son. Lehi and his family left their lands and wealth to </a:t>
            </a:r>
          </a:p>
          <a:p>
            <a:pPr fontAlgn="base"/>
            <a:r>
              <a:rPr lang="en-US" sz="2000" dirty="0">
                <a:solidFill>
                  <a:schemeClr val="bg1"/>
                </a:solidFill>
              </a:rPr>
              <a:t>live in a wilderness. </a:t>
            </a:r>
          </a:p>
          <a:p>
            <a:pPr fontAlgn="base"/>
            <a:r>
              <a:rPr lang="en-US" sz="2000" dirty="0">
                <a:solidFill>
                  <a:schemeClr val="bg1"/>
                </a:solidFill>
              </a:rPr>
              <a:t>Saints in all ages have </a:t>
            </a:r>
          </a:p>
          <a:p>
            <a:pPr fontAlgn="base"/>
            <a:r>
              <a:rPr lang="en-US" sz="2000" dirty="0">
                <a:solidFill>
                  <a:schemeClr val="bg1"/>
                </a:solidFill>
              </a:rPr>
              <a:t>been commanded to lay </a:t>
            </a:r>
          </a:p>
          <a:p>
            <a:pPr fontAlgn="base"/>
            <a:r>
              <a:rPr lang="en-US" sz="2000" dirty="0">
                <a:solidFill>
                  <a:schemeClr val="bg1"/>
                </a:solidFill>
              </a:rPr>
              <a:t>all that they have upon </a:t>
            </a:r>
          </a:p>
          <a:p>
            <a:pPr fontAlgn="base"/>
            <a:r>
              <a:rPr lang="en-US" sz="2000" dirty="0">
                <a:solidFill>
                  <a:schemeClr val="bg1"/>
                </a:solidFill>
              </a:rPr>
              <a:t>the altar, sometimes even </a:t>
            </a:r>
          </a:p>
          <a:p>
            <a:pPr fontAlgn="base"/>
            <a:r>
              <a:rPr lang="en-US" sz="2000" dirty="0">
                <a:solidFill>
                  <a:schemeClr val="bg1"/>
                </a:solidFill>
              </a:rPr>
              <a:t>their very lives.”</a:t>
            </a:r>
          </a:p>
        </p:txBody>
      </p:sp>
      <p:sp>
        <p:nvSpPr>
          <p:cNvPr id="2" name="Rectangle 1"/>
          <p:cNvSpPr/>
          <p:nvPr/>
        </p:nvSpPr>
        <p:spPr>
          <a:xfrm>
            <a:off x="6308272" y="3995678"/>
            <a:ext cx="5508171" cy="2677656"/>
          </a:xfrm>
          <a:prstGeom prst="rect">
            <a:avLst/>
          </a:prstGeom>
        </p:spPr>
        <p:txBody>
          <a:bodyPr wrap="square">
            <a:spAutoFit/>
          </a:bodyPr>
          <a:lstStyle/>
          <a:p>
            <a:r>
              <a:rPr lang="en-US" sz="2400" dirty="0">
                <a:solidFill>
                  <a:schemeClr val="bg1"/>
                </a:solidFill>
              </a:rPr>
              <a:t>“But come what may, anything that befalls us here in mortality is but for a small moment, and if we are true and faithful God will eventually exalt us on high. </a:t>
            </a:r>
          </a:p>
          <a:p>
            <a:endParaRPr lang="en-US" sz="2400" dirty="0">
              <a:solidFill>
                <a:schemeClr val="bg1"/>
              </a:solidFill>
            </a:endParaRPr>
          </a:p>
          <a:p>
            <a:r>
              <a:rPr lang="en-US" sz="2400" dirty="0">
                <a:solidFill>
                  <a:schemeClr val="bg1"/>
                </a:solidFill>
              </a:rPr>
              <a:t>All our losses and sufferings will be made up to us in the resurrection.”</a:t>
            </a:r>
          </a:p>
        </p:txBody>
      </p:sp>
      <p:sp>
        <p:nvSpPr>
          <p:cNvPr id="31" name="TextBox 30"/>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A Small Moment in Time</a:t>
            </a:r>
          </a:p>
        </p:txBody>
      </p:sp>
      <p:pic>
        <p:nvPicPr>
          <p:cNvPr id="5" name="Picture 4">
            <a:extLst>
              <a:ext uri="{FF2B5EF4-FFF2-40B4-BE49-F238E27FC236}">
                <a16:creationId xmlns:a16="http://schemas.microsoft.com/office/drawing/2014/main" id="{B2813807-3C89-4EE2-B08A-4DF9DD5EB4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9719" y="1010246"/>
            <a:ext cx="1990725" cy="2990850"/>
          </a:xfrm>
          <a:prstGeom prst="rect">
            <a:avLst/>
          </a:prstGeom>
        </p:spPr>
      </p:pic>
      <p:pic>
        <p:nvPicPr>
          <p:cNvPr id="7" name="Picture 6">
            <a:extLst>
              <a:ext uri="{FF2B5EF4-FFF2-40B4-BE49-F238E27FC236}">
                <a16:creationId xmlns:a16="http://schemas.microsoft.com/office/drawing/2014/main" id="{1C8CBF76-89C2-4DF1-B655-8771F7CDE0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7417" y="2898124"/>
            <a:ext cx="2572512" cy="3590544"/>
          </a:xfrm>
          <a:prstGeom prst="rect">
            <a:avLst/>
          </a:prstGeom>
        </p:spPr>
      </p:pic>
    </p:spTree>
    <p:extLst>
      <p:ext uri="{BB962C8B-B14F-4D97-AF65-F5344CB8AC3E}">
        <p14:creationId xmlns:p14="http://schemas.microsoft.com/office/powerpoint/2010/main" val="50472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Live For It</a:t>
            </a:r>
          </a:p>
        </p:txBody>
      </p:sp>
      <p:sp>
        <p:nvSpPr>
          <p:cNvPr id="8" name="TextBox 7"/>
          <p:cNvSpPr txBox="1"/>
          <p:nvPr/>
        </p:nvSpPr>
        <p:spPr>
          <a:xfrm>
            <a:off x="0" y="6488668"/>
            <a:ext cx="5611586" cy="369332"/>
          </a:xfrm>
          <a:prstGeom prst="rect">
            <a:avLst/>
          </a:prstGeom>
          <a:noFill/>
        </p:spPr>
        <p:txBody>
          <a:bodyPr wrap="square" rtlCol="0">
            <a:spAutoFit/>
          </a:bodyPr>
          <a:lstStyle/>
          <a:p>
            <a:r>
              <a:rPr lang="en-US" dirty="0">
                <a:solidFill>
                  <a:schemeClr val="bg1"/>
                </a:solidFill>
              </a:rPr>
              <a:t>D&amp;C 103:27-28</a:t>
            </a:r>
            <a:endParaRPr lang="en-US" sz="1200" dirty="0">
              <a:solidFill>
                <a:schemeClr val="bg1"/>
              </a:solidFill>
            </a:endParaRPr>
          </a:p>
        </p:txBody>
      </p:sp>
      <p:sp>
        <p:nvSpPr>
          <p:cNvPr id="2" name="Rectangle 1"/>
          <p:cNvSpPr/>
          <p:nvPr/>
        </p:nvSpPr>
        <p:spPr>
          <a:xfrm>
            <a:off x="6096000" y="2159793"/>
            <a:ext cx="5087470" cy="2862322"/>
          </a:xfrm>
          <a:prstGeom prst="rect">
            <a:avLst/>
          </a:prstGeom>
        </p:spPr>
        <p:txBody>
          <a:bodyPr wrap="square">
            <a:spAutoFit/>
          </a:bodyPr>
          <a:lstStyle/>
          <a:p>
            <a:r>
              <a:rPr lang="en-US" sz="2800" dirty="0">
                <a:solidFill>
                  <a:schemeClr val="bg1"/>
                </a:solidFill>
              </a:rPr>
              <a:t>“For most of us … what is required is not to </a:t>
            </a:r>
            <a:r>
              <a:rPr lang="en-US" sz="2800" i="1" dirty="0">
                <a:solidFill>
                  <a:schemeClr val="bg1"/>
                </a:solidFill>
              </a:rPr>
              <a:t>die</a:t>
            </a:r>
            <a:r>
              <a:rPr lang="en-US" sz="2800" dirty="0">
                <a:solidFill>
                  <a:schemeClr val="bg1"/>
                </a:solidFill>
              </a:rPr>
              <a:t> for the Church but to </a:t>
            </a:r>
            <a:r>
              <a:rPr lang="en-US" sz="2800" i="1" dirty="0">
                <a:solidFill>
                  <a:schemeClr val="bg1"/>
                </a:solidFill>
              </a:rPr>
              <a:t>live</a:t>
            </a:r>
            <a:r>
              <a:rPr lang="en-US" sz="2800" dirty="0">
                <a:solidFill>
                  <a:schemeClr val="bg1"/>
                </a:solidFill>
              </a:rPr>
              <a:t> for it. For many, living a Christ like life every day may be even more difficult than laying down one’s life.” </a:t>
            </a:r>
          </a:p>
          <a:p>
            <a:r>
              <a:rPr lang="en-US" sz="1200" dirty="0">
                <a:solidFill>
                  <a:schemeClr val="bg1"/>
                </a:solidFill>
              </a:rPr>
              <a:t>President James E. Faust</a:t>
            </a:r>
          </a:p>
        </p:txBody>
      </p:sp>
      <p:grpSp>
        <p:nvGrpSpPr>
          <p:cNvPr id="7" name="Group 6"/>
          <p:cNvGrpSpPr/>
          <p:nvPr/>
        </p:nvGrpSpPr>
        <p:grpSpPr>
          <a:xfrm>
            <a:off x="1779814" y="634662"/>
            <a:ext cx="2667000" cy="5029200"/>
            <a:chOff x="838200" y="76200"/>
            <a:chExt cx="2667000" cy="5029200"/>
          </a:xfrm>
        </p:grpSpPr>
        <p:grpSp>
          <p:nvGrpSpPr>
            <p:cNvPr id="9" name="Group 17"/>
            <p:cNvGrpSpPr/>
            <p:nvPr/>
          </p:nvGrpSpPr>
          <p:grpSpPr>
            <a:xfrm>
              <a:off x="838200" y="76200"/>
              <a:ext cx="2667000" cy="5029200"/>
              <a:chOff x="838200" y="76200"/>
              <a:chExt cx="2667000" cy="5029200"/>
            </a:xfrm>
          </p:grpSpPr>
          <p:grpSp>
            <p:nvGrpSpPr>
              <p:cNvPr id="11" name="Group 17"/>
              <p:cNvGrpSpPr/>
              <p:nvPr/>
            </p:nvGrpSpPr>
            <p:grpSpPr>
              <a:xfrm flipH="1">
                <a:off x="2209800" y="1447800"/>
                <a:ext cx="1295400" cy="3429000"/>
                <a:chOff x="685800" y="1447800"/>
                <a:chExt cx="1295400" cy="3124200"/>
              </a:xfrm>
            </p:grpSpPr>
            <p:sp>
              <p:nvSpPr>
                <p:cNvPr id="27" name="Bent Arrow 26"/>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27"/>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16"/>
              <p:cNvGrpSpPr/>
              <p:nvPr/>
            </p:nvGrpSpPr>
            <p:grpSpPr>
              <a:xfrm>
                <a:off x="838200" y="1447800"/>
                <a:ext cx="1295400" cy="3429000"/>
                <a:chOff x="685800" y="1447800"/>
                <a:chExt cx="1295400" cy="3429000"/>
              </a:xfrm>
            </p:grpSpPr>
            <p:sp>
              <p:nvSpPr>
                <p:cNvPr id="25" name="Bent Arrow 24"/>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17"/>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1248335" y="2216884"/>
              <a:ext cx="1905000" cy="1631216"/>
            </a:xfrm>
            <a:prstGeom prst="rect">
              <a:avLst/>
            </a:prstGeom>
          </p:spPr>
          <p:txBody>
            <a:bodyPr wrap="square">
              <a:spAutoFit/>
            </a:bodyPr>
            <a:lstStyle/>
            <a:p>
              <a:pPr algn="ctr"/>
              <a:r>
                <a:rPr lang="en-US" sz="2000" b="1" i="1" dirty="0"/>
                <a:t>Disciples of Jesus Christ are willing to give their lives for His sake</a:t>
              </a:r>
              <a:endParaRPr lang="en-US" sz="2000" dirty="0">
                <a:solidFill>
                  <a:schemeClr val="bg1"/>
                </a:solidFill>
              </a:endParaRP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2320" y="4825662"/>
            <a:ext cx="1581150" cy="1905000"/>
          </a:xfrm>
          <a:prstGeom prst="rect">
            <a:avLst/>
          </a:prstGeom>
        </p:spPr>
      </p:pic>
    </p:spTree>
    <p:extLst>
      <p:ext uri="{BB962C8B-B14F-4D97-AF65-F5344CB8AC3E}">
        <p14:creationId xmlns:p14="http://schemas.microsoft.com/office/powerpoint/2010/main" val="305644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C4EBEB-4652-EE00-A8E4-6392A210E51D}"/>
              </a:ext>
            </a:extLst>
          </p:cNvPr>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D5692C7-6434-F736-46D7-A96AB387CD2E}"/>
              </a:ext>
            </a:extLst>
          </p:cNvPr>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Organize</a:t>
            </a:r>
          </a:p>
        </p:txBody>
      </p:sp>
      <p:sp>
        <p:nvSpPr>
          <p:cNvPr id="5" name="TextBox 4">
            <a:extLst>
              <a:ext uri="{FF2B5EF4-FFF2-40B4-BE49-F238E27FC236}">
                <a16:creationId xmlns:a16="http://schemas.microsoft.com/office/drawing/2014/main" id="{16E1B0F4-C969-8327-A22E-FA7D5987B160}"/>
              </a:ext>
            </a:extLst>
          </p:cNvPr>
          <p:cNvSpPr txBox="1"/>
          <p:nvPr/>
        </p:nvSpPr>
        <p:spPr>
          <a:xfrm>
            <a:off x="984325" y="1720840"/>
            <a:ext cx="6099586" cy="3416320"/>
          </a:xfrm>
          <a:prstGeom prst="rect">
            <a:avLst/>
          </a:prstGeom>
          <a:noFill/>
        </p:spPr>
        <p:txBody>
          <a:bodyPr wrap="square">
            <a:spAutoFit/>
          </a:bodyPr>
          <a:lstStyle/>
          <a:p>
            <a:r>
              <a:rPr lang="en-US" sz="2400" b="0" i="0" dirty="0">
                <a:solidFill>
                  <a:schemeClr val="bg1"/>
                </a:solidFill>
                <a:effectLst/>
              </a:rPr>
              <a:t>The Lord commanded individuals to organize in companies of tens, twenties, fifties, and hundreds. He called for five hundred but required no less than one hundred men to participate.</a:t>
            </a:r>
          </a:p>
          <a:p>
            <a:endParaRPr lang="en-US" sz="2400" dirty="0">
              <a:solidFill>
                <a:schemeClr val="bg1"/>
              </a:solidFill>
            </a:endParaRPr>
          </a:p>
          <a:p>
            <a:r>
              <a:rPr lang="en-US" sz="2400" b="0" i="0" dirty="0">
                <a:solidFill>
                  <a:schemeClr val="bg1"/>
                </a:solidFill>
                <a:effectLst/>
              </a:rPr>
              <a:t>In total, a little over two hundred men ended up participating in the group known as the Camp of Israel, later referred to as Zion’s Camp.</a:t>
            </a:r>
            <a:endParaRPr lang="en-US" sz="2400" dirty="0">
              <a:solidFill>
                <a:schemeClr val="bg1"/>
              </a:solidFill>
            </a:endParaRPr>
          </a:p>
        </p:txBody>
      </p:sp>
      <p:sp>
        <p:nvSpPr>
          <p:cNvPr id="7" name="TextBox 6">
            <a:extLst>
              <a:ext uri="{FF2B5EF4-FFF2-40B4-BE49-F238E27FC236}">
                <a16:creationId xmlns:a16="http://schemas.microsoft.com/office/drawing/2014/main" id="{58C629EA-10D1-0E87-A5BD-DBD8AD92016F}"/>
              </a:ext>
            </a:extLst>
          </p:cNvPr>
          <p:cNvSpPr txBox="1"/>
          <p:nvPr/>
        </p:nvSpPr>
        <p:spPr>
          <a:xfrm>
            <a:off x="112955" y="6372119"/>
            <a:ext cx="6099586" cy="369332"/>
          </a:xfrm>
          <a:prstGeom prst="rect">
            <a:avLst/>
          </a:prstGeom>
          <a:noFill/>
        </p:spPr>
        <p:txBody>
          <a:bodyPr wrap="square">
            <a:spAutoFit/>
          </a:bodyPr>
          <a:lstStyle/>
          <a:p>
            <a:r>
              <a:rPr lang="en-US" b="0" i="0" u="none" strike="noStrike" dirty="0">
                <a:solidFill>
                  <a:schemeClr val="bg1"/>
                </a:solidFill>
                <a:effectLst/>
              </a:rPr>
              <a:t>Doctrine and Covenants 103:29–34</a:t>
            </a:r>
            <a:endParaRPr lang="en-US" dirty="0"/>
          </a:p>
        </p:txBody>
      </p:sp>
      <p:pic>
        <p:nvPicPr>
          <p:cNvPr id="9" name="Picture 8" descr="A group of people holding guns&#10;&#10;Description automatically generated">
            <a:extLst>
              <a:ext uri="{FF2B5EF4-FFF2-40B4-BE49-F238E27FC236}">
                <a16:creationId xmlns:a16="http://schemas.microsoft.com/office/drawing/2014/main" id="{736CCCC3-6CCC-799E-CE44-2FDC4A5A26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5807" y="1928691"/>
            <a:ext cx="4277958" cy="3208469"/>
          </a:xfrm>
          <a:prstGeom prst="rect">
            <a:avLst/>
          </a:prstGeom>
        </p:spPr>
      </p:pic>
    </p:spTree>
    <p:extLst>
      <p:ext uri="{BB962C8B-B14F-4D97-AF65-F5344CB8AC3E}">
        <p14:creationId xmlns:p14="http://schemas.microsoft.com/office/powerpoint/2010/main" val="3252235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7286" y="792269"/>
            <a:ext cx="3852571" cy="1631216"/>
          </a:xfrm>
          <a:prstGeom prst="rect">
            <a:avLst/>
          </a:prstGeom>
          <a:noFill/>
        </p:spPr>
        <p:txBody>
          <a:bodyPr wrap="square" rtlCol="0">
            <a:spAutoFit/>
          </a:bodyPr>
          <a:lstStyle/>
          <a:p>
            <a:r>
              <a:rPr lang="en-US" sz="2000" dirty="0">
                <a:solidFill>
                  <a:schemeClr val="bg1"/>
                </a:solidFill>
              </a:rPr>
              <a:t>Recap:</a:t>
            </a:r>
          </a:p>
          <a:p>
            <a:endParaRPr lang="en-US" sz="2000" dirty="0">
              <a:solidFill>
                <a:schemeClr val="bg1"/>
              </a:solidFill>
            </a:endParaRPr>
          </a:p>
          <a:p>
            <a:r>
              <a:rPr lang="en-US" sz="2000" dirty="0">
                <a:solidFill>
                  <a:schemeClr val="bg1"/>
                </a:solidFill>
              </a:rPr>
              <a:t>Saints Driven from Home November 1833 in Jackson County, Missouri to Clay County, Missouri</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Background</a:t>
            </a:r>
          </a:p>
        </p:txBody>
      </p:sp>
      <p:sp>
        <p:nvSpPr>
          <p:cNvPr id="7" name="Rectangle 6"/>
          <p:cNvSpPr/>
          <p:nvPr/>
        </p:nvSpPr>
        <p:spPr>
          <a:xfrm>
            <a:off x="5078186" y="4061806"/>
            <a:ext cx="6439385" cy="2554545"/>
          </a:xfrm>
          <a:prstGeom prst="rect">
            <a:avLst/>
          </a:prstGeom>
        </p:spPr>
        <p:txBody>
          <a:bodyPr wrap="square">
            <a:spAutoFit/>
          </a:bodyPr>
          <a:lstStyle/>
          <a:p>
            <a:r>
              <a:rPr lang="en-US" sz="2000" b="0" i="0" dirty="0">
                <a:solidFill>
                  <a:schemeClr val="bg1"/>
                </a:solidFill>
                <a:effectLst/>
              </a:rPr>
              <a:t>February 1834</a:t>
            </a:r>
          </a:p>
          <a:p>
            <a:endParaRPr lang="en-US" sz="2000" dirty="0">
              <a:solidFill>
                <a:schemeClr val="bg1"/>
              </a:solidFill>
            </a:endParaRPr>
          </a:p>
          <a:p>
            <a:r>
              <a:rPr lang="en-US" sz="2000" b="0" i="0" dirty="0">
                <a:solidFill>
                  <a:schemeClr val="bg1"/>
                </a:solidFill>
                <a:effectLst/>
              </a:rPr>
              <a:t>A High council met in Kirtland, Ohio to plan to organize an army to help the Missouri Saints.</a:t>
            </a:r>
          </a:p>
          <a:p>
            <a:endParaRPr lang="en-US" sz="2000" dirty="0">
              <a:solidFill>
                <a:schemeClr val="bg1"/>
              </a:solidFill>
            </a:endParaRPr>
          </a:p>
          <a:p>
            <a:r>
              <a:rPr lang="en-US" sz="2000" dirty="0">
                <a:solidFill>
                  <a:schemeClr val="bg1"/>
                </a:solidFill>
              </a:rPr>
              <a:t>In a Revelation (D&amp;C 103) to Joseph Smith the Lord directed the Church leaders to gather resources and recruits---known as Zion’s Camp.</a:t>
            </a:r>
          </a:p>
        </p:txBody>
      </p:sp>
      <p:pic>
        <p:nvPicPr>
          <p:cNvPr id="11" name="Picture 10">
            <a:extLst>
              <a:ext uri="{FF2B5EF4-FFF2-40B4-BE49-F238E27FC236}">
                <a16:creationId xmlns:a16="http://schemas.microsoft.com/office/drawing/2014/main" id="{86863010-7D3B-4A92-BA27-850EBCC28D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814" y="2638033"/>
            <a:ext cx="3590855" cy="4005419"/>
          </a:xfrm>
          <a:prstGeom prst="rect">
            <a:avLst/>
          </a:prstGeom>
        </p:spPr>
      </p:pic>
      <p:pic>
        <p:nvPicPr>
          <p:cNvPr id="3" name="Picture 2">
            <a:extLst>
              <a:ext uri="{FF2B5EF4-FFF2-40B4-BE49-F238E27FC236}">
                <a16:creationId xmlns:a16="http://schemas.microsoft.com/office/drawing/2014/main" id="{4791566E-1868-8923-8A22-923CFFDCA33D}"/>
              </a:ext>
            </a:extLst>
          </p:cNvPr>
          <p:cNvPicPr>
            <a:picLocks noChangeAspect="1"/>
          </p:cNvPicPr>
          <p:nvPr/>
        </p:nvPicPr>
        <p:blipFill>
          <a:blip r:embed="rId3"/>
          <a:stretch>
            <a:fillRect/>
          </a:stretch>
        </p:blipFill>
        <p:spPr>
          <a:xfrm>
            <a:off x="5982980" y="1261273"/>
            <a:ext cx="4629796" cy="2324424"/>
          </a:xfrm>
          <a:prstGeom prst="rect">
            <a:avLst/>
          </a:prstGeom>
        </p:spPr>
      </p:pic>
    </p:spTree>
    <p:extLst>
      <p:ext uri="{BB962C8B-B14F-4D97-AF65-F5344CB8AC3E}">
        <p14:creationId xmlns:p14="http://schemas.microsoft.com/office/powerpoint/2010/main" val="114974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The Volunteers</a:t>
            </a:r>
          </a:p>
        </p:txBody>
      </p:sp>
      <p:sp>
        <p:nvSpPr>
          <p:cNvPr id="8" name="TextBox 7"/>
          <p:cNvSpPr txBox="1"/>
          <p:nvPr/>
        </p:nvSpPr>
        <p:spPr>
          <a:xfrm>
            <a:off x="0" y="6488668"/>
            <a:ext cx="5611586" cy="369332"/>
          </a:xfrm>
          <a:prstGeom prst="rect">
            <a:avLst/>
          </a:prstGeom>
          <a:noFill/>
        </p:spPr>
        <p:txBody>
          <a:bodyPr wrap="square" rtlCol="0">
            <a:spAutoFit/>
          </a:bodyPr>
          <a:lstStyle/>
          <a:p>
            <a:r>
              <a:rPr lang="en-US" dirty="0">
                <a:solidFill>
                  <a:schemeClr val="bg1"/>
                </a:solidFill>
              </a:rPr>
              <a:t>D&amp;C 103:30-34</a:t>
            </a:r>
            <a:endParaRPr lang="en-US" sz="1200" dirty="0">
              <a:solidFill>
                <a:schemeClr val="bg1"/>
              </a:solidFill>
            </a:endParaRPr>
          </a:p>
        </p:txBody>
      </p:sp>
      <p:sp>
        <p:nvSpPr>
          <p:cNvPr id="2" name="Rectangle 1"/>
          <p:cNvSpPr/>
          <p:nvPr/>
        </p:nvSpPr>
        <p:spPr>
          <a:xfrm>
            <a:off x="6274014" y="3596450"/>
            <a:ext cx="5087470" cy="2862322"/>
          </a:xfrm>
          <a:prstGeom prst="rect">
            <a:avLst/>
          </a:prstGeom>
        </p:spPr>
        <p:txBody>
          <a:bodyPr wrap="square">
            <a:spAutoFit/>
          </a:bodyPr>
          <a:lstStyle/>
          <a:p>
            <a:pPr fontAlgn="base"/>
            <a:r>
              <a:rPr lang="en-US" dirty="0">
                <a:solidFill>
                  <a:schemeClr val="bg1"/>
                </a:solidFill>
              </a:rPr>
              <a:t>Approximately 30 or 40 of the men present at the High Council Meeting also volunteered. </a:t>
            </a:r>
          </a:p>
          <a:p>
            <a:pPr fontAlgn="base"/>
            <a:endParaRPr lang="en-US" dirty="0">
              <a:solidFill>
                <a:schemeClr val="bg1"/>
              </a:solidFill>
            </a:endParaRPr>
          </a:p>
          <a:p>
            <a:pPr fontAlgn="base"/>
            <a:r>
              <a:rPr lang="en-US" dirty="0">
                <a:solidFill>
                  <a:schemeClr val="bg1"/>
                </a:solidFill>
              </a:rPr>
              <a:t>The Lord assigned 8 men to go throughout congregations of the Church to recruit volunteers for Zion’s Camp and to seek contributions of provisions and money for the Saints in Missouri.</a:t>
            </a:r>
          </a:p>
          <a:p>
            <a:pPr fontAlgn="base"/>
            <a:endParaRPr lang="en-US" dirty="0">
              <a:solidFill>
                <a:schemeClr val="bg1"/>
              </a:solidFill>
            </a:endParaRPr>
          </a:p>
          <a:p>
            <a:pPr fontAlgn="base"/>
            <a:r>
              <a:rPr lang="en-US" dirty="0">
                <a:solidFill>
                  <a:schemeClr val="bg1"/>
                </a:solidFill>
              </a:rPr>
              <a:t>About 200 people went with Zion’s Camp, including some women and children.</a:t>
            </a:r>
          </a:p>
        </p:txBody>
      </p:sp>
      <p:sp>
        <p:nvSpPr>
          <p:cNvPr id="29" name="Rectangle 28"/>
          <p:cNvSpPr/>
          <p:nvPr/>
        </p:nvSpPr>
        <p:spPr>
          <a:xfrm>
            <a:off x="435429" y="1058387"/>
            <a:ext cx="5087470" cy="1384995"/>
          </a:xfrm>
          <a:prstGeom prst="rect">
            <a:avLst/>
          </a:prstGeom>
        </p:spPr>
        <p:txBody>
          <a:bodyPr wrap="square">
            <a:spAutoFit/>
          </a:bodyPr>
          <a:lstStyle/>
          <a:p>
            <a:pPr fontAlgn="base"/>
            <a:r>
              <a:rPr lang="en-US" sz="2800" dirty="0">
                <a:solidFill>
                  <a:schemeClr val="bg1"/>
                </a:solidFill>
              </a:rPr>
              <a:t>The Lord desired 500 Volunteers</a:t>
            </a:r>
          </a:p>
          <a:p>
            <a:pPr fontAlgn="base"/>
            <a:endParaRPr lang="en-US" sz="2800" dirty="0">
              <a:solidFill>
                <a:schemeClr val="bg1"/>
              </a:solidFill>
            </a:endParaRPr>
          </a:p>
          <a:p>
            <a:pPr fontAlgn="base"/>
            <a:r>
              <a:rPr lang="en-US" sz="2800" dirty="0">
                <a:solidFill>
                  <a:schemeClr val="bg1"/>
                </a:solidFill>
              </a:rPr>
              <a:t>The Minimum number was 100</a:t>
            </a:r>
          </a:p>
        </p:txBody>
      </p:sp>
      <p:sp>
        <p:nvSpPr>
          <p:cNvPr id="3" name="Rectangle 2"/>
          <p:cNvSpPr/>
          <p:nvPr/>
        </p:nvSpPr>
        <p:spPr>
          <a:xfrm>
            <a:off x="859972" y="4429036"/>
            <a:ext cx="4887685" cy="1754326"/>
          </a:xfrm>
          <a:prstGeom prst="rect">
            <a:avLst/>
          </a:prstGeom>
        </p:spPr>
        <p:txBody>
          <a:bodyPr wrap="square">
            <a:spAutoFit/>
          </a:bodyPr>
          <a:lstStyle/>
          <a:p>
            <a:r>
              <a:rPr lang="en-US" dirty="0">
                <a:solidFill>
                  <a:srgbClr val="FFFF00"/>
                </a:solidFill>
                <a:latin typeface="Abadi" panose="020B0604020104020204" pitchFamily="34" charset="0"/>
              </a:rPr>
              <a:t>The average age of the recruits was twenty-nine, the age of their leader, Joseph Smith.</a:t>
            </a:r>
          </a:p>
          <a:p>
            <a:endParaRPr lang="en-US" dirty="0">
              <a:solidFill>
                <a:srgbClr val="FFFF00"/>
              </a:solidFill>
              <a:latin typeface="Abadi" panose="020B0604020104020204" pitchFamily="34" charset="0"/>
            </a:endParaRPr>
          </a:p>
          <a:p>
            <a:r>
              <a:rPr lang="en-US" dirty="0">
                <a:solidFill>
                  <a:srgbClr val="FFFF00"/>
                </a:solidFill>
                <a:latin typeface="Abadi" panose="020B0604020104020204" pitchFamily="34" charset="0"/>
              </a:rPr>
              <a:t>George A. Smith, cousin of the Prophet, was the youngest at age sixteen, and Samuel Baker was the oldest at seventy-nine.</a:t>
            </a:r>
            <a:endParaRPr lang="en-US" dirty="0">
              <a:solidFill>
                <a:srgbClr val="FFFF00"/>
              </a:solidFill>
            </a:endParaRPr>
          </a:p>
        </p:txBody>
      </p:sp>
      <p:pic>
        <p:nvPicPr>
          <p:cNvPr id="7" name="Picture 6">
            <a:extLst>
              <a:ext uri="{FF2B5EF4-FFF2-40B4-BE49-F238E27FC236}">
                <a16:creationId xmlns:a16="http://schemas.microsoft.com/office/drawing/2014/main" id="{BFE29D72-9602-4A56-8AA0-87A1C7041D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7064" y="2558812"/>
            <a:ext cx="3124200" cy="1841500"/>
          </a:xfrm>
          <a:prstGeom prst="rect">
            <a:avLst/>
          </a:prstGeom>
        </p:spPr>
      </p:pic>
      <p:pic>
        <p:nvPicPr>
          <p:cNvPr id="10" name="Picture 9">
            <a:extLst>
              <a:ext uri="{FF2B5EF4-FFF2-40B4-BE49-F238E27FC236}">
                <a16:creationId xmlns:a16="http://schemas.microsoft.com/office/drawing/2014/main" id="{3788EDA1-31B4-49F2-827A-FDB48908B1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0366" y="1058387"/>
            <a:ext cx="3095625" cy="2324100"/>
          </a:xfrm>
          <a:prstGeom prst="rect">
            <a:avLst/>
          </a:prstGeom>
        </p:spPr>
      </p:pic>
    </p:spTree>
    <p:extLst>
      <p:ext uri="{BB962C8B-B14F-4D97-AF65-F5344CB8AC3E}">
        <p14:creationId xmlns:p14="http://schemas.microsoft.com/office/powerpoint/2010/main" val="229512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Obtaining Victory</a:t>
            </a:r>
          </a:p>
        </p:txBody>
      </p:sp>
      <p:sp>
        <p:nvSpPr>
          <p:cNvPr id="8" name="TextBox 7"/>
          <p:cNvSpPr txBox="1"/>
          <p:nvPr/>
        </p:nvSpPr>
        <p:spPr>
          <a:xfrm>
            <a:off x="0" y="6488668"/>
            <a:ext cx="5611586" cy="369332"/>
          </a:xfrm>
          <a:prstGeom prst="rect">
            <a:avLst/>
          </a:prstGeom>
          <a:noFill/>
        </p:spPr>
        <p:txBody>
          <a:bodyPr wrap="square" rtlCol="0">
            <a:spAutoFit/>
          </a:bodyPr>
          <a:lstStyle/>
          <a:p>
            <a:r>
              <a:rPr lang="en-US" dirty="0">
                <a:solidFill>
                  <a:schemeClr val="bg1"/>
                </a:solidFill>
              </a:rPr>
              <a:t>D&amp;C 103:35-36</a:t>
            </a:r>
            <a:endParaRPr lang="en-US" sz="1200" dirty="0">
              <a:solidFill>
                <a:schemeClr val="bg1"/>
              </a:solidFill>
            </a:endParaRPr>
          </a:p>
        </p:txBody>
      </p:sp>
      <p:sp>
        <p:nvSpPr>
          <p:cNvPr id="29" name="Rectangle 28"/>
          <p:cNvSpPr/>
          <p:nvPr/>
        </p:nvSpPr>
        <p:spPr>
          <a:xfrm>
            <a:off x="5727487" y="1549061"/>
            <a:ext cx="5087470" cy="2585323"/>
          </a:xfrm>
          <a:prstGeom prst="rect">
            <a:avLst/>
          </a:prstGeom>
        </p:spPr>
        <p:txBody>
          <a:bodyPr wrap="square">
            <a:spAutoFit/>
          </a:bodyPr>
          <a:lstStyle/>
          <a:p>
            <a:pPr fontAlgn="base"/>
            <a:r>
              <a:rPr lang="en-US" dirty="0">
                <a:solidFill>
                  <a:schemeClr val="bg1"/>
                </a:solidFill>
              </a:rPr>
              <a:t>First the Lord said that Zion must be redeemed by His power. </a:t>
            </a:r>
          </a:p>
          <a:p>
            <a:pPr fontAlgn="base"/>
            <a:endParaRPr lang="en-US" dirty="0">
              <a:solidFill>
                <a:schemeClr val="bg1"/>
              </a:solidFill>
            </a:endParaRPr>
          </a:p>
          <a:p>
            <a:pPr fontAlgn="base"/>
            <a:r>
              <a:rPr lang="en-US" dirty="0">
                <a:solidFill>
                  <a:schemeClr val="bg1"/>
                </a:solidFill>
              </a:rPr>
              <a:t>Then He called on the Saints to use their own power, even to armed conflict and loss of life if necessary, to redeem Zion. </a:t>
            </a:r>
          </a:p>
          <a:p>
            <a:pPr fontAlgn="base"/>
            <a:endParaRPr lang="en-US" dirty="0">
              <a:solidFill>
                <a:schemeClr val="bg1"/>
              </a:solidFill>
            </a:endParaRPr>
          </a:p>
          <a:p>
            <a:pPr fontAlgn="base"/>
            <a:r>
              <a:rPr lang="en-US" dirty="0">
                <a:solidFill>
                  <a:schemeClr val="bg1"/>
                </a:solidFill>
              </a:rPr>
              <a:t>This is characteristic of how God works with His children.</a:t>
            </a:r>
          </a:p>
        </p:txBody>
      </p:sp>
      <p:grpSp>
        <p:nvGrpSpPr>
          <p:cNvPr id="9" name="Group 8"/>
          <p:cNvGrpSpPr/>
          <p:nvPr/>
        </p:nvGrpSpPr>
        <p:grpSpPr>
          <a:xfrm>
            <a:off x="1387929" y="1015663"/>
            <a:ext cx="2667000" cy="5029200"/>
            <a:chOff x="838200" y="76200"/>
            <a:chExt cx="2667000" cy="5029200"/>
          </a:xfrm>
        </p:grpSpPr>
        <p:grpSp>
          <p:nvGrpSpPr>
            <p:cNvPr id="10" name="Group 17"/>
            <p:cNvGrpSpPr/>
            <p:nvPr/>
          </p:nvGrpSpPr>
          <p:grpSpPr>
            <a:xfrm>
              <a:off x="838200" y="76200"/>
              <a:ext cx="2667000" cy="5029200"/>
              <a:chOff x="838200" y="76200"/>
              <a:chExt cx="2667000" cy="5029200"/>
            </a:xfrm>
          </p:grpSpPr>
          <p:grpSp>
            <p:nvGrpSpPr>
              <p:cNvPr id="12" name="Group 17"/>
              <p:cNvGrpSpPr/>
              <p:nvPr/>
            </p:nvGrpSpPr>
            <p:grpSpPr>
              <a:xfrm flipH="1">
                <a:off x="2209800" y="1447800"/>
                <a:ext cx="1295400" cy="3429000"/>
                <a:chOff x="685800" y="1447800"/>
                <a:chExt cx="1295400" cy="3124200"/>
              </a:xfrm>
            </p:grpSpPr>
            <p:sp>
              <p:nvSpPr>
                <p:cNvPr id="28" name="Bent Arrow 27"/>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9"/>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16"/>
              <p:cNvGrpSpPr/>
              <p:nvPr/>
            </p:nvGrpSpPr>
            <p:grpSpPr>
              <a:xfrm>
                <a:off x="838200" y="1447800"/>
                <a:ext cx="1295400" cy="3429000"/>
                <a:chOff x="685800" y="1447800"/>
                <a:chExt cx="1295400" cy="3429000"/>
              </a:xfrm>
            </p:grpSpPr>
            <p:sp>
              <p:nvSpPr>
                <p:cNvPr id="26" name="Bent Arrow 25"/>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nut 18"/>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1295400" y="2354640"/>
              <a:ext cx="1905000" cy="1569660"/>
            </a:xfrm>
            <a:prstGeom prst="rect">
              <a:avLst/>
            </a:prstGeom>
          </p:spPr>
          <p:txBody>
            <a:bodyPr wrap="square">
              <a:spAutoFit/>
            </a:bodyPr>
            <a:lstStyle/>
            <a:p>
              <a:pPr algn="ctr"/>
              <a:r>
                <a:rPr lang="en-US" sz="1600" b="1" dirty="0"/>
                <a:t>All victory and glory is brought to pass unto us through our diligence, faithfulness, and prayers of faith</a:t>
              </a:r>
              <a:endParaRPr lang="en-US" sz="1600" dirty="0">
                <a:solidFill>
                  <a:schemeClr val="bg1"/>
                </a:solidFill>
              </a:endParaRPr>
            </a:p>
          </p:txBody>
        </p:sp>
      </p:grpSp>
      <p:sp>
        <p:nvSpPr>
          <p:cNvPr id="5" name="Rectangle 4"/>
          <p:cNvSpPr/>
          <p:nvPr/>
        </p:nvSpPr>
        <p:spPr>
          <a:xfrm>
            <a:off x="5223222" y="5039613"/>
            <a:ext cx="6096000" cy="1384995"/>
          </a:xfrm>
          <a:prstGeom prst="rect">
            <a:avLst/>
          </a:prstGeom>
        </p:spPr>
        <p:txBody>
          <a:bodyPr>
            <a:spAutoFit/>
          </a:bodyPr>
          <a:lstStyle/>
          <a:p>
            <a:pPr fontAlgn="base"/>
            <a:r>
              <a:rPr lang="en-US" sz="2800" dirty="0">
                <a:solidFill>
                  <a:srgbClr val="FFFF00"/>
                </a:solidFill>
              </a:rPr>
              <a:t>Only His power is sufficient to save. And yet He withholds that power until we make the effort He requires.</a:t>
            </a:r>
          </a:p>
        </p:txBody>
      </p:sp>
    </p:spTree>
    <p:extLst>
      <p:ext uri="{BB962C8B-B14F-4D97-AF65-F5344CB8AC3E}">
        <p14:creationId xmlns:p14="http://schemas.microsoft.com/office/powerpoint/2010/main" val="240269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0535" y="0"/>
            <a:ext cx="12004895" cy="5078313"/>
          </a:xfrm>
          <a:prstGeom prst="rect">
            <a:avLst/>
          </a:prstGeom>
          <a:noFill/>
        </p:spPr>
        <p:txBody>
          <a:bodyPr wrap="square" rtlCol="0">
            <a:spAutoFit/>
          </a:bodyPr>
          <a:lstStyle/>
          <a:p>
            <a:r>
              <a:rPr lang="en-US" sz="1600" dirty="0">
                <a:solidFill>
                  <a:schemeClr val="bg1"/>
                </a:solidFill>
              </a:rPr>
              <a:t>Sources:   </a:t>
            </a:r>
          </a:p>
          <a:p>
            <a:endParaRPr lang="en-US" sz="1600" dirty="0">
              <a:solidFill>
                <a:schemeClr val="bg1"/>
              </a:solidFill>
            </a:endParaRPr>
          </a:p>
          <a:p>
            <a:r>
              <a:rPr lang="en-US" sz="1600" dirty="0">
                <a:solidFill>
                  <a:schemeClr val="bg1"/>
                </a:solidFill>
              </a:rPr>
              <a:t>Video:</a:t>
            </a:r>
          </a:p>
          <a:p>
            <a:r>
              <a:rPr lang="en-US" b="1" dirty="0">
                <a:solidFill>
                  <a:schemeClr val="bg1"/>
                </a:solidFill>
              </a:rPr>
              <a:t>Keep All the Commandments</a:t>
            </a:r>
            <a:r>
              <a:rPr lang="en-US" dirty="0">
                <a:solidFill>
                  <a:schemeClr val="bg1"/>
                </a:solidFill>
              </a:rPr>
              <a:t>(0:53)</a:t>
            </a:r>
          </a:p>
          <a:p>
            <a:r>
              <a:rPr lang="en-US" b="1" dirty="0">
                <a:solidFill>
                  <a:schemeClr val="bg1"/>
                </a:solidFill>
              </a:rPr>
              <a:t>What Is Discipleship?</a:t>
            </a:r>
            <a:r>
              <a:rPr lang="en-US" dirty="0">
                <a:solidFill>
                  <a:schemeClr val="bg1"/>
                </a:solidFill>
              </a:rPr>
              <a:t> (2:25)</a:t>
            </a:r>
            <a:endParaRPr lang="en-US" sz="1600" dirty="0">
              <a:solidFill>
                <a:schemeClr val="bg1"/>
              </a:solidFill>
            </a:endParaRPr>
          </a:p>
          <a:p>
            <a:endParaRPr lang="en-US" sz="1600" dirty="0">
              <a:solidFill>
                <a:schemeClr val="bg1"/>
              </a:solidFill>
            </a:endParaRPr>
          </a:p>
          <a:p>
            <a:r>
              <a:rPr lang="en-US" sz="1600" dirty="0">
                <a:solidFill>
                  <a:schemeClr val="bg1"/>
                </a:solidFill>
              </a:rPr>
              <a:t>Parley P. Pratt (</a:t>
            </a:r>
            <a:r>
              <a:rPr lang="en-US" sz="1600" i="1" dirty="0">
                <a:solidFill>
                  <a:schemeClr val="bg1"/>
                </a:solidFill>
              </a:rPr>
              <a:t>Autobiography of Parley P. Pratt,</a:t>
            </a:r>
            <a:r>
              <a:rPr lang="en-US" sz="1600" dirty="0">
                <a:solidFill>
                  <a:schemeClr val="bg1"/>
                </a:solidFill>
              </a:rPr>
              <a:t> pp. 107–9.)</a:t>
            </a:r>
          </a:p>
          <a:p>
            <a:r>
              <a:rPr lang="en-US" sz="1600" i="1" dirty="0">
                <a:solidFill>
                  <a:schemeClr val="bg1"/>
                </a:solidFill>
              </a:rPr>
              <a:t>Who’s Who in the Doctrine and Covenants </a:t>
            </a:r>
            <a:r>
              <a:rPr lang="en-US" sz="1600" dirty="0">
                <a:solidFill>
                  <a:schemeClr val="bg1"/>
                </a:solidFill>
              </a:rPr>
              <a:t> by Ed. J. </a:t>
            </a:r>
            <a:r>
              <a:rPr lang="en-US" sz="1600" dirty="0" err="1">
                <a:solidFill>
                  <a:schemeClr val="bg1"/>
                </a:solidFill>
              </a:rPr>
              <a:t>Pinegar</a:t>
            </a:r>
            <a:r>
              <a:rPr lang="en-US" sz="1600" dirty="0">
                <a:solidFill>
                  <a:schemeClr val="bg1"/>
                </a:solidFill>
              </a:rPr>
              <a:t> and Richard J. Allen pgs. 171-172</a:t>
            </a:r>
            <a:endParaRPr lang="en-US" sz="1600" i="1" dirty="0">
              <a:solidFill>
                <a:schemeClr val="bg1"/>
              </a:solidFill>
            </a:endParaRPr>
          </a:p>
          <a:p>
            <a:r>
              <a:rPr lang="en-US" sz="1600" i="1" dirty="0">
                <a:solidFill>
                  <a:schemeClr val="bg1"/>
                </a:solidFill>
              </a:rPr>
              <a:t>Doctrine and Covenants Student Manual Religion 324-325 </a:t>
            </a:r>
            <a:r>
              <a:rPr lang="en-US" sz="1600" dirty="0">
                <a:solidFill>
                  <a:schemeClr val="bg1"/>
                </a:solidFill>
              </a:rPr>
              <a:t>Section 103</a:t>
            </a:r>
            <a:endParaRPr lang="en-US" sz="1600" i="1" dirty="0">
              <a:solidFill>
                <a:schemeClr val="bg1"/>
              </a:solidFill>
            </a:endParaRPr>
          </a:p>
          <a:p>
            <a:r>
              <a:rPr lang="en-US" sz="1600" dirty="0">
                <a:solidFill>
                  <a:schemeClr val="bg1"/>
                </a:solidFill>
              </a:rPr>
              <a:t>President George Q. Cannon</a:t>
            </a:r>
            <a:r>
              <a:rPr lang="en-US" sz="1600" b="0" i="0" dirty="0">
                <a:solidFill>
                  <a:schemeClr val="bg1"/>
                </a:solidFill>
                <a:effectLst/>
                <a:latin typeface="Abadi" panose="020B0604020104020204" pitchFamily="34" charset="0"/>
              </a:rPr>
              <a:t> </a:t>
            </a:r>
            <a:r>
              <a:rPr lang="en-US" sz="1400" b="0" i="0" dirty="0">
                <a:solidFill>
                  <a:schemeClr val="bg1"/>
                </a:solidFill>
                <a:effectLst/>
                <a:latin typeface="Abadi" panose="020B0604020104020204" pitchFamily="34" charset="0"/>
              </a:rPr>
              <a:t>(In Conference Report, Oct. 1899, p. 48.)</a:t>
            </a:r>
            <a:endParaRPr lang="en-US" sz="1600" dirty="0">
              <a:solidFill>
                <a:schemeClr val="bg1"/>
              </a:solidFill>
              <a:latin typeface="Abadi" panose="020B0604020104020204" pitchFamily="34" charset="0"/>
            </a:endParaRPr>
          </a:p>
          <a:p>
            <a:pPr fontAlgn="base"/>
            <a:r>
              <a:rPr lang="en-US" sz="1600" dirty="0">
                <a:solidFill>
                  <a:schemeClr val="bg1"/>
                </a:solidFill>
              </a:rPr>
              <a:t>Carlos E. </a:t>
            </a:r>
            <a:r>
              <a:rPr lang="en-US" sz="1600" dirty="0" err="1">
                <a:solidFill>
                  <a:schemeClr val="bg1"/>
                </a:solidFill>
              </a:rPr>
              <a:t>Asay</a:t>
            </a:r>
            <a:r>
              <a:rPr lang="en-US" sz="1600" dirty="0">
                <a:solidFill>
                  <a:schemeClr val="bg1"/>
                </a:solidFill>
              </a:rPr>
              <a:t> Salt of the Earth: </a:t>
            </a:r>
            <a:r>
              <a:rPr lang="en-US" sz="1600" i="1" dirty="0">
                <a:solidFill>
                  <a:schemeClr val="bg1"/>
                </a:solidFill>
              </a:rPr>
              <a:t>Savor of Men and Saviors of Men </a:t>
            </a:r>
            <a:r>
              <a:rPr lang="en-US" sz="1600" dirty="0">
                <a:solidFill>
                  <a:schemeClr val="bg1"/>
                </a:solidFill>
              </a:rPr>
              <a:t>April 1980 Gen. Conf.</a:t>
            </a:r>
          </a:p>
          <a:p>
            <a:pPr fontAlgn="base"/>
            <a:r>
              <a:rPr lang="en-US" sz="1600" dirty="0">
                <a:solidFill>
                  <a:schemeClr val="bg1"/>
                </a:solidFill>
              </a:rPr>
              <a:t>Hyrum M. Smith and </a:t>
            </a:r>
            <a:r>
              <a:rPr lang="en-US" sz="1600" dirty="0" err="1">
                <a:solidFill>
                  <a:schemeClr val="bg1"/>
                </a:solidFill>
              </a:rPr>
              <a:t>Janne</a:t>
            </a:r>
            <a:r>
              <a:rPr lang="en-US" sz="1600" dirty="0">
                <a:solidFill>
                  <a:schemeClr val="bg1"/>
                </a:solidFill>
              </a:rPr>
              <a:t> M. Sjodahl </a:t>
            </a:r>
            <a:r>
              <a:rPr lang="en-US" sz="1600" i="1" dirty="0">
                <a:solidFill>
                  <a:schemeClr val="bg1"/>
                </a:solidFill>
              </a:rPr>
              <a:t>Doctrine and Covenants Commentary  </a:t>
            </a:r>
            <a:r>
              <a:rPr lang="en-US" sz="1600" dirty="0">
                <a:solidFill>
                  <a:schemeClr val="bg1"/>
                </a:solidFill>
              </a:rPr>
              <a:t>pg. 147</a:t>
            </a:r>
          </a:p>
          <a:p>
            <a:pPr fontAlgn="base"/>
            <a:r>
              <a:rPr lang="en-US" sz="1600" dirty="0">
                <a:solidFill>
                  <a:schemeClr val="bg1"/>
                </a:solidFill>
              </a:rPr>
              <a:t>Presentation by ©http://fashionsbylynda.com/blog/</a:t>
            </a:r>
          </a:p>
          <a:p>
            <a:pPr fontAlgn="base"/>
            <a:r>
              <a:rPr lang="en-US" sz="1600" dirty="0">
                <a:solidFill>
                  <a:schemeClr val="bg1"/>
                </a:solidFill>
              </a:rPr>
              <a:t>President Joseph Fielding Smith (</a:t>
            </a:r>
            <a:r>
              <a:rPr lang="en-US" sz="1600" i="1" dirty="0">
                <a:solidFill>
                  <a:schemeClr val="bg1"/>
                </a:solidFill>
              </a:rPr>
              <a:t>Doctrines of Salvation,</a:t>
            </a:r>
            <a:r>
              <a:rPr lang="en-US" sz="1600" dirty="0">
                <a:solidFill>
                  <a:schemeClr val="bg1"/>
                </a:solidFill>
              </a:rPr>
              <a:t> 3:72.)</a:t>
            </a:r>
          </a:p>
          <a:p>
            <a:pPr fontAlgn="base"/>
            <a:r>
              <a:rPr lang="en-US" sz="1600" dirty="0">
                <a:solidFill>
                  <a:schemeClr val="bg1"/>
                </a:solidFill>
              </a:rPr>
              <a:t>President Brigham Young  </a:t>
            </a:r>
            <a:r>
              <a:rPr lang="en-US" sz="1600" i="1" dirty="0">
                <a:solidFill>
                  <a:schemeClr val="bg1"/>
                </a:solidFill>
              </a:rPr>
              <a:t>Journal of Discourses,</a:t>
            </a:r>
            <a:r>
              <a:rPr lang="en-US" sz="1600" dirty="0">
                <a:solidFill>
                  <a:schemeClr val="bg1"/>
                </a:solidFill>
              </a:rPr>
              <a:t>  6:16–17; 11:16; 18:355</a:t>
            </a:r>
          </a:p>
          <a:p>
            <a:pPr fontAlgn="base"/>
            <a:r>
              <a:rPr lang="en-US" sz="1600" dirty="0">
                <a:solidFill>
                  <a:schemeClr val="bg1"/>
                </a:solidFill>
              </a:rPr>
              <a:t>Elder John A. Widtsoe (</a:t>
            </a:r>
            <a:r>
              <a:rPr lang="en-US" sz="1600" i="1" dirty="0">
                <a:solidFill>
                  <a:schemeClr val="bg1"/>
                </a:solidFill>
              </a:rPr>
              <a:t>Evidences and Reconciliations,</a:t>
            </a:r>
            <a:r>
              <a:rPr lang="en-US" sz="1600" dirty="0">
                <a:solidFill>
                  <a:schemeClr val="bg1"/>
                </a:solidFill>
              </a:rPr>
              <a:t> 1:197.)</a:t>
            </a:r>
          </a:p>
          <a:p>
            <a:pPr fontAlgn="base"/>
            <a:r>
              <a:rPr lang="en-US" sz="1600" dirty="0">
                <a:solidFill>
                  <a:schemeClr val="bg1"/>
                </a:solidFill>
              </a:rPr>
              <a:t>[see Noah Webster, </a:t>
            </a:r>
            <a:r>
              <a:rPr lang="en-US" sz="1600" i="1" dirty="0">
                <a:solidFill>
                  <a:schemeClr val="bg1"/>
                </a:solidFill>
              </a:rPr>
              <a:t>An American Dictionary of the English Language</a:t>
            </a:r>
            <a:r>
              <a:rPr lang="en-US" sz="1600" dirty="0">
                <a:solidFill>
                  <a:schemeClr val="bg1"/>
                </a:solidFill>
              </a:rPr>
              <a:t>, facsimile of the first edition (1828; </a:t>
            </a:r>
            <a:r>
              <a:rPr lang="en-US" sz="1600" dirty="0" err="1">
                <a:solidFill>
                  <a:schemeClr val="bg1"/>
                </a:solidFill>
              </a:rPr>
              <a:t>repr</a:t>
            </a:r>
            <a:r>
              <a:rPr lang="en-US" sz="1600" dirty="0">
                <a:solidFill>
                  <a:schemeClr val="bg1"/>
                </a:solidFill>
              </a:rPr>
              <a:t>., 1967), “Camp”].</a:t>
            </a:r>
          </a:p>
          <a:p>
            <a:pPr fontAlgn="base"/>
            <a:r>
              <a:rPr lang="en-US" sz="1600" b="1" dirty="0">
                <a:solidFill>
                  <a:schemeClr val="bg1"/>
                </a:solidFill>
              </a:rPr>
              <a:t>For More information on Zion’s Camp</a:t>
            </a:r>
            <a:r>
              <a:rPr lang="en-US" sz="1600" dirty="0">
                <a:solidFill>
                  <a:schemeClr val="bg1"/>
                </a:solidFill>
              </a:rPr>
              <a:t>: </a:t>
            </a:r>
            <a:r>
              <a:rPr lang="en-US" sz="1600" i="1" dirty="0">
                <a:solidFill>
                  <a:schemeClr val="bg1"/>
                </a:solidFill>
              </a:rPr>
              <a:t>Church History In The Fulness Of Times Student Manual</a:t>
            </a:r>
            <a:r>
              <a:rPr lang="en-US" sz="1600" dirty="0">
                <a:solidFill>
                  <a:schemeClr val="bg1"/>
                </a:solidFill>
              </a:rPr>
              <a:t>, (2003), 141–152 Chapter 12</a:t>
            </a:r>
          </a:p>
          <a:p>
            <a:pPr fontAlgn="base"/>
            <a:r>
              <a:rPr lang="en-US" sz="1600" dirty="0">
                <a:solidFill>
                  <a:schemeClr val="bg1"/>
                </a:solidFill>
              </a:rPr>
              <a:t>President James E. Faust (“Discipleship,”</a:t>
            </a:r>
            <a:r>
              <a:rPr lang="en-US" sz="1600" i="1" dirty="0">
                <a:solidFill>
                  <a:schemeClr val="bg1"/>
                </a:solidFill>
              </a:rPr>
              <a:t> Ensign</a:t>
            </a:r>
            <a:r>
              <a:rPr lang="en-US" sz="1600" dirty="0">
                <a:solidFill>
                  <a:schemeClr val="bg1"/>
                </a:solidFill>
              </a:rPr>
              <a:t> or </a:t>
            </a:r>
            <a:r>
              <a:rPr lang="en-US" sz="1600" i="1" dirty="0">
                <a:solidFill>
                  <a:schemeClr val="bg1"/>
                </a:solidFill>
              </a:rPr>
              <a:t>Liahona,</a:t>
            </a:r>
            <a:r>
              <a:rPr lang="en-US" sz="1600" dirty="0">
                <a:solidFill>
                  <a:schemeClr val="bg1"/>
                </a:solidFill>
              </a:rPr>
              <a:t> Nov. 2006, 22).</a:t>
            </a:r>
          </a:p>
          <a:p>
            <a:pPr fontAlgn="base"/>
            <a:r>
              <a:rPr lang="en-US" sz="1600" dirty="0">
                <a:solidFill>
                  <a:schemeClr val="bg1"/>
                </a:solidFill>
              </a:rPr>
              <a:t>Elder Bruce R. McConkie (In Conference Report, Oct. 1976, pp. 158–60; or </a:t>
            </a:r>
            <a:r>
              <a:rPr lang="en-US" sz="1600" i="1" dirty="0">
                <a:solidFill>
                  <a:schemeClr val="bg1"/>
                </a:solidFill>
              </a:rPr>
              <a:t>Ensign, </a:t>
            </a:r>
            <a:r>
              <a:rPr lang="en-US" sz="1600" dirty="0">
                <a:solidFill>
                  <a:schemeClr val="bg1"/>
                </a:solidFill>
              </a:rPr>
              <a:t>Nov. 1976, pp. 106, 108.)</a:t>
            </a:r>
          </a:p>
        </p:txBody>
      </p:sp>
      <p:sp>
        <p:nvSpPr>
          <p:cNvPr id="6" name="Footer Placeholder 14">
            <a:extLst>
              <a:ext uri="{FF2B5EF4-FFF2-40B4-BE49-F238E27FC236}">
                <a16:creationId xmlns:a16="http://schemas.microsoft.com/office/drawing/2014/main" id="{1B7A5037-F696-4C50-BFAC-678F18231B2D}"/>
              </a:ext>
            </a:extLst>
          </p:cNvPr>
          <p:cNvSpPr>
            <a:spLocks noGrp="1"/>
          </p:cNvSpPr>
          <p:nvPr/>
        </p:nvSpPr>
        <p:spPr>
          <a:xfrm>
            <a:off x="0" y="6557238"/>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7" name="Group 6">
            <a:extLst>
              <a:ext uri="{FF2B5EF4-FFF2-40B4-BE49-F238E27FC236}">
                <a16:creationId xmlns:a16="http://schemas.microsoft.com/office/drawing/2014/main" id="{F7CECBB4-E71E-4642-BBC3-9DF2CDF9C427}"/>
              </a:ext>
            </a:extLst>
          </p:cNvPr>
          <p:cNvGrpSpPr/>
          <p:nvPr/>
        </p:nvGrpSpPr>
        <p:grpSpPr>
          <a:xfrm>
            <a:off x="3722706" y="457199"/>
            <a:ext cx="771740" cy="977537"/>
            <a:chOff x="7543800" y="3810000"/>
            <a:chExt cx="1143000" cy="1447800"/>
          </a:xfrm>
        </p:grpSpPr>
        <p:sp>
          <p:nvSpPr>
            <p:cNvPr id="8" name="Trapezoid 7">
              <a:extLst>
                <a:ext uri="{FF2B5EF4-FFF2-40B4-BE49-F238E27FC236}">
                  <a16:creationId xmlns:a16="http://schemas.microsoft.com/office/drawing/2014/main" id="{2FC1DBE6-4955-49E5-9B92-C272629AC8B1}"/>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79">
              <a:extLst>
                <a:ext uri="{FF2B5EF4-FFF2-40B4-BE49-F238E27FC236}">
                  <a16:creationId xmlns:a16="http://schemas.microsoft.com/office/drawing/2014/main" id="{1FBBDB7E-D49C-4C4D-923C-52EA8A1CFA6A}"/>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0">
              <a:extLst>
                <a:ext uri="{FF2B5EF4-FFF2-40B4-BE49-F238E27FC236}">
                  <a16:creationId xmlns:a16="http://schemas.microsoft.com/office/drawing/2014/main" id="{AE9991B2-68A0-4DD4-A427-3129795A4CBA}"/>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1">
              <a:extLst>
                <a:ext uri="{FF2B5EF4-FFF2-40B4-BE49-F238E27FC236}">
                  <a16:creationId xmlns:a16="http://schemas.microsoft.com/office/drawing/2014/main" id="{890E71D3-9362-4EB5-B904-332534B55DA7}"/>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5947C1E-69AE-4E63-98AE-775B56BF3AAB}"/>
                </a:ext>
              </a:extLst>
            </p:cNvPr>
            <p:cNvGrpSpPr/>
            <p:nvPr/>
          </p:nvGrpSpPr>
          <p:grpSpPr>
            <a:xfrm>
              <a:off x="7924800" y="3810000"/>
              <a:ext cx="645353" cy="610017"/>
              <a:chOff x="7924800" y="5867400"/>
              <a:chExt cx="645353" cy="610017"/>
            </a:xfrm>
          </p:grpSpPr>
          <p:grpSp>
            <p:nvGrpSpPr>
              <p:cNvPr id="20" name="Group 13">
                <a:extLst>
                  <a:ext uri="{FF2B5EF4-FFF2-40B4-BE49-F238E27FC236}">
                    <a16:creationId xmlns:a16="http://schemas.microsoft.com/office/drawing/2014/main" id="{D0AD910E-0380-41BD-A11B-0D54781F767B}"/>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28CD8C16-21CB-4EDD-B2C9-B63514B98474}"/>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A46536F-4495-4E07-996F-050452098A34}"/>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2492EBB-4DDF-4982-95F8-214123DAFF61}"/>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BE3D60A-17A9-4433-88BD-6A540049856C}"/>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88A38855-E759-45A4-AC12-38763C7E8B1D}"/>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A3FC77BA-CE75-4D14-896E-85D7AEC601C6}"/>
                </a:ext>
              </a:extLst>
            </p:cNvPr>
            <p:cNvGrpSpPr/>
            <p:nvPr/>
          </p:nvGrpSpPr>
          <p:grpSpPr>
            <a:xfrm>
              <a:off x="7543800" y="4038600"/>
              <a:ext cx="403070" cy="381000"/>
              <a:chOff x="7924800" y="5867400"/>
              <a:chExt cx="645353" cy="610017"/>
            </a:xfrm>
          </p:grpSpPr>
          <p:grpSp>
            <p:nvGrpSpPr>
              <p:cNvPr id="14" name="Group 13">
                <a:extLst>
                  <a:ext uri="{FF2B5EF4-FFF2-40B4-BE49-F238E27FC236}">
                    <a16:creationId xmlns:a16="http://schemas.microsoft.com/office/drawing/2014/main" id="{1C921866-7B6D-4B5F-B35D-7BBF4AC42462}"/>
                  </a:ext>
                </a:extLst>
              </p:cNvPr>
              <p:cNvGrpSpPr/>
              <p:nvPr/>
            </p:nvGrpSpPr>
            <p:grpSpPr>
              <a:xfrm>
                <a:off x="7924800" y="5867400"/>
                <a:ext cx="645353" cy="610017"/>
                <a:chOff x="3037563" y="3121795"/>
                <a:chExt cx="1250371" cy="1224010"/>
              </a:xfrm>
            </p:grpSpPr>
            <p:sp>
              <p:nvSpPr>
                <p:cNvPr id="16" name="Oval 15">
                  <a:extLst>
                    <a:ext uri="{FF2B5EF4-FFF2-40B4-BE49-F238E27FC236}">
                      <a16:creationId xmlns:a16="http://schemas.microsoft.com/office/drawing/2014/main" id="{9D3C3BFA-96D1-4031-BDEE-1F664432BF6C}"/>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1BD31E3-4661-493B-B6F5-6973DB438370}"/>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CE48B06-A112-42E0-BFE7-D3F56A8EBC49}"/>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E0DCF13-2B27-4DDC-88A8-561DFADAF1A9}"/>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17D262F1-751A-43DF-97FA-9593C52A43F8}"/>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3" name="Picture 2">
            <a:extLst>
              <a:ext uri="{FF2B5EF4-FFF2-40B4-BE49-F238E27FC236}">
                <a16:creationId xmlns:a16="http://schemas.microsoft.com/office/drawing/2014/main" id="{C9A170F5-1146-85FC-1B58-09123D51D68E}"/>
              </a:ext>
            </a:extLst>
          </p:cNvPr>
          <p:cNvPicPr>
            <a:picLocks noChangeAspect="1"/>
          </p:cNvPicPr>
          <p:nvPr/>
        </p:nvPicPr>
        <p:blipFill>
          <a:blip r:embed="rId2"/>
          <a:stretch>
            <a:fillRect/>
          </a:stretch>
        </p:blipFill>
        <p:spPr>
          <a:xfrm>
            <a:off x="8425520" y="264587"/>
            <a:ext cx="3518994" cy="1934915"/>
          </a:xfrm>
          <a:prstGeom prst="rect">
            <a:avLst/>
          </a:prstGeom>
        </p:spPr>
      </p:pic>
    </p:spTree>
    <p:extLst>
      <p:ext uri="{BB962C8B-B14F-4D97-AF65-F5344CB8AC3E}">
        <p14:creationId xmlns:p14="http://schemas.microsoft.com/office/powerpoint/2010/main" val="1009442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771"/>
            <a:ext cx="5438977" cy="6740307"/>
          </a:xfrm>
          <a:prstGeom prst="rect">
            <a:avLst/>
          </a:prstGeom>
          <a:ln>
            <a:solidFill>
              <a:schemeClr val="tx1"/>
            </a:solidFill>
          </a:ln>
        </p:spPr>
        <p:txBody>
          <a:bodyPr wrap="square">
            <a:spAutoFit/>
          </a:bodyPr>
          <a:lstStyle/>
          <a:p>
            <a:pPr fontAlgn="base"/>
            <a:r>
              <a:rPr lang="en-US" sz="1600" b="1" dirty="0">
                <a:solidFill>
                  <a:srgbClr val="2F393A"/>
                </a:solidFill>
                <a:latin typeface="Abadi" panose="020B0604020104020204" pitchFamily="34" charset="0"/>
              </a:rPr>
              <a:t>Build up the City of Zion</a:t>
            </a:r>
          </a:p>
          <a:p>
            <a:pPr fontAlgn="base"/>
            <a:r>
              <a:rPr lang="en-US" sz="1600" dirty="0">
                <a:solidFill>
                  <a:srgbClr val="2F393A"/>
                </a:solidFill>
                <a:latin typeface="Abadi" panose="020B0604020104020204" pitchFamily="34" charset="0"/>
              </a:rPr>
              <a:t>“I expect that when the Lord leads forth his people to build up the city of Zion, his presence will be visible. When we speak of the presence of the Lord we speak of an exhibition of power. …</a:t>
            </a:r>
          </a:p>
          <a:p>
            <a:pPr fontAlgn="base"/>
            <a:r>
              <a:rPr lang="en-US" sz="1600" dirty="0">
                <a:solidFill>
                  <a:srgbClr val="2F393A"/>
                </a:solidFill>
                <a:latin typeface="Abadi" panose="020B0604020104020204" pitchFamily="34" charset="0"/>
              </a:rPr>
              <a:t>“We shall go back to Jackson County. Not that all this people will leave these mountains, or all be gathered together in a camp, but when we go back there will be a very large organization consisting of thousands, and tens of thousands, and they will march forward, the glory of God overshadowing their camp by day in the form of a cloud, and a pillar of flaming fire by night, the Lord’s voice being uttered forth before his army. Such a period will come in the history of this people. … And his people will go forth and build up Zion according to celestial law.</a:t>
            </a:r>
          </a:p>
          <a:p>
            <a:pPr fontAlgn="base"/>
            <a:r>
              <a:rPr lang="en-US" sz="1600" dirty="0">
                <a:solidFill>
                  <a:srgbClr val="2F393A"/>
                </a:solidFill>
                <a:latin typeface="Abadi" panose="020B0604020104020204" pitchFamily="34" charset="0"/>
              </a:rPr>
              <a:t>“Will not this produce terror upon all the nations of the earth? Will not armies of this description, though they may not be as numerous as the armies of the world, cause a terror to fall upon the nations? The Lord says the banners of Zion shall be terrible. … When the Lord’s presence is there, when his voice is heard, and his angels go before the camp, it will be telegraphed to the uttermost parts of the earth and fear will seize upon all people, especially the wicked, and the knees of the ungodly will tremble in that day, and the high ones that are on high, and the great men of the earth.” 1973 </a:t>
            </a:r>
            <a:r>
              <a:rPr lang="en-US" sz="1600" dirty="0"/>
              <a:t>Elder Orson Pratt</a:t>
            </a:r>
            <a:r>
              <a:rPr lang="en-US" sz="1600" dirty="0">
                <a:solidFill>
                  <a:srgbClr val="2F393A"/>
                </a:solidFill>
                <a:latin typeface="Abadi" panose="020B0604020104020204" pitchFamily="34" charset="0"/>
              </a:rPr>
              <a:t>(In </a:t>
            </a:r>
            <a:r>
              <a:rPr lang="en-US" sz="1600" i="1" dirty="0">
                <a:solidFill>
                  <a:srgbClr val="2F393A"/>
                </a:solidFill>
                <a:latin typeface="Abadi" panose="020B0604020104020204" pitchFamily="34" charset="0"/>
              </a:rPr>
              <a:t>Journal of Discourses,</a:t>
            </a:r>
            <a:r>
              <a:rPr lang="en-US" sz="1600" dirty="0">
                <a:solidFill>
                  <a:srgbClr val="2F393A"/>
                </a:solidFill>
                <a:latin typeface="Abadi" panose="020B0604020104020204" pitchFamily="34" charset="0"/>
              </a:rPr>
              <a:t> 15:364.)</a:t>
            </a:r>
            <a:endParaRPr lang="en-US" sz="1600" b="0" i="0" dirty="0">
              <a:solidFill>
                <a:srgbClr val="2F393A"/>
              </a:solidFill>
              <a:effectLst/>
              <a:latin typeface="Abadi" panose="020B0604020104020204" pitchFamily="34" charset="0"/>
            </a:endParaRPr>
          </a:p>
        </p:txBody>
      </p:sp>
      <p:sp>
        <p:nvSpPr>
          <p:cNvPr id="3" name="Rectangle 2"/>
          <p:cNvSpPr/>
          <p:nvPr/>
        </p:nvSpPr>
        <p:spPr>
          <a:xfrm>
            <a:off x="5438977" y="0"/>
            <a:ext cx="6096000" cy="6001643"/>
          </a:xfrm>
          <a:prstGeom prst="rect">
            <a:avLst/>
          </a:prstGeom>
          <a:ln>
            <a:solidFill>
              <a:schemeClr val="tx1"/>
            </a:solidFill>
          </a:ln>
        </p:spPr>
        <p:txBody>
          <a:bodyPr>
            <a:spAutoFit/>
          </a:bodyPr>
          <a:lstStyle/>
          <a:p>
            <a:pPr fontAlgn="base"/>
            <a:r>
              <a:rPr lang="en-US" sz="1200" dirty="0">
                <a:solidFill>
                  <a:srgbClr val="2F393A"/>
                </a:solidFill>
              </a:rPr>
              <a:t>On 8 May(1834) </a:t>
            </a:r>
            <a:r>
              <a:rPr lang="en-US" sz="1200" b="1" dirty="0">
                <a:solidFill>
                  <a:srgbClr val="2F393A"/>
                </a:solidFill>
              </a:rPr>
              <a:t>the army of Israel </a:t>
            </a:r>
            <a:r>
              <a:rPr lang="en-US" sz="1200" dirty="0">
                <a:solidFill>
                  <a:srgbClr val="2F393A"/>
                </a:solidFill>
              </a:rPr>
              <a:t>resumed its long march west. Throughout its journey the camp was gradually strengthened with additional volunteers, arms, supplies, and money. Officers continued to recruit help from Latter-day Saints living in Ohio, Indiana, and Illinois. By the time Zion’s Camp crossed the Mississippi River into Missouri, it numbered 185 individuals. On 8 June at the Salt River in Missouri, where Joseph Smith had arranged to meet Hyrum Smith’s company from Pontiac, Michigan, the army was at its largest: 207 men, 11 women, 11 children, and 25 baggage wagons.</a:t>
            </a:r>
          </a:p>
          <a:p>
            <a:pPr fontAlgn="base"/>
            <a:r>
              <a:rPr lang="en-US" sz="1200" dirty="0">
                <a:solidFill>
                  <a:srgbClr val="2F393A"/>
                </a:solidFill>
              </a:rPr>
              <a:t>In many respects the daily routine of Zion’s Camp was similar to that of other armies. Most able-bodied men walked beside the heavily loaded wagons along the muddy and dusty trails. Many of them carried knapsacks and held guns. It was not unusual for them to march thirty-five miles a day, despite blistered feet, oppressive heat, heavy rains, high humidity, hunger, and thirst. Armed guards were posted around the camp at night. At 4:00 </a:t>
            </a:r>
            <a:r>
              <a:rPr lang="en-US" sz="1200" dirty="0" err="1">
                <a:solidFill>
                  <a:srgbClr val="2F393A"/>
                </a:solidFill>
              </a:rPr>
              <a:t>A.M.the</a:t>
            </a:r>
            <a:r>
              <a:rPr lang="en-US" sz="1200" dirty="0">
                <a:solidFill>
                  <a:srgbClr val="2F393A"/>
                </a:solidFill>
              </a:rPr>
              <a:t> trumpeter roused the weary men with reveille on an old, battered French horn. Each company gathered for prayer, then went to work at their respective assignments. Some members of the company gathered firewood, others carried water, cooked breakfast, and took down tents. Wagon wheels had to be greased and horses fed and groomed before being hitched up for the day’s journey. </a:t>
            </a:r>
          </a:p>
          <a:p>
            <a:pPr fontAlgn="base"/>
            <a:endParaRPr lang="en-US" sz="1200" i="1" dirty="0">
              <a:solidFill>
                <a:srgbClr val="2F393A"/>
              </a:solidFill>
            </a:endParaRPr>
          </a:p>
          <a:p>
            <a:pPr fontAlgn="base"/>
            <a:r>
              <a:rPr lang="en-US" sz="1200" dirty="0"/>
              <a:t>Feeding the camp was one of the most persistent problems. The men were often required to eat limited portions of coarse bread, rancid butter, cornmeal mush, strong honey, raw pork, rotten ham, and maggot-infested bacon and cheese. George A. Smith wrote that he was frequently hungry: “I was so weary, hungry and sleepy that I dreamed while walking along the road of seeing a beautiful stream of water by a pleasant shade and a nice loaf of bread and a bottle of milk laid out on a cloth by the side of the spring.”</a:t>
            </a:r>
          </a:p>
          <a:p>
            <a:pPr fontAlgn="base"/>
            <a:r>
              <a:rPr lang="en-US" sz="1200" dirty="0"/>
              <a:t>On occasion the men strained swamp water to remove wigglers (mosquito larvae), before drinking it.</a:t>
            </a:r>
            <a:r>
              <a:rPr lang="en-US" sz="1200" baseline="30000" dirty="0"/>
              <a:t> </a:t>
            </a:r>
            <a:r>
              <a:rPr lang="en-US" sz="1200" dirty="0"/>
              <a:t>Milk and butter was often obtained from local farmers under unsanitary conditions, which raised fears among the camp of milk sickness, puking fever, or even death. But Joseph Smith advised them that unless they were told the milk was contaminated, “use all they could get from friend or enemy, it should do them good, and none be sick in consequence of it; and although we passed through neighborhoods where many of the people and cattle were infected with the sickness, yet my words were fulfilled.”</a:t>
            </a:r>
          </a:p>
          <a:p>
            <a:pPr fontAlgn="base"/>
            <a:r>
              <a:rPr lang="en-US" sz="1200" i="1" dirty="0"/>
              <a:t>Church History In The </a:t>
            </a:r>
            <a:r>
              <a:rPr lang="en-US" sz="1200" i="1" dirty="0" err="1"/>
              <a:t>Fulness</a:t>
            </a:r>
            <a:r>
              <a:rPr lang="en-US" sz="1200" i="1" dirty="0"/>
              <a:t> Of Times Student Manual</a:t>
            </a:r>
            <a:r>
              <a:rPr lang="en-US" sz="1200" dirty="0"/>
              <a:t>, (2003), 141–152 Chapter 12</a:t>
            </a:r>
            <a:endParaRPr lang="en-US" sz="1200" b="0" i="0" dirty="0">
              <a:solidFill>
                <a:srgbClr val="2F393A"/>
              </a:solidFill>
              <a:effectLst/>
            </a:endParaRPr>
          </a:p>
        </p:txBody>
      </p:sp>
    </p:spTree>
    <p:extLst>
      <p:ext uri="{BB962C8B-B14F-4D97-AF65-F5344CB8AC3E}">
        <p14:creationId xmlns:p14="http://schemas.microsoft.com/office/powerpoint/2010/main" val="2623910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6771084"/>
          </a:xfrm>
          <a:prstGeom prst="rect">
            <a:avLst/>
          </a:prstGeom>
          <a:ln>
            <a:solidFill>
              <a:schemeClr val="tx1"/>
            </a:solidFill>
          </a:ln>
        </p:spPr>
        <p:txBody>
          <a:bodyPr>
            <a:spAutoFit/>
          </a:bodyPr>
          <a:lstStyle/>
          <a:p>
            <a:pPr fontAlgn="base"/>
            <a:r>
              <a:rPr lang="en-US" sz="1400" b="1" dirty="0"/>
              <a:t>Missouri Governor Daniel Dunklin</a:t>
            </a:r>
          </a:p>
          <a:p>
            <a:pPr fontAlgn="base"/>
            <a:r>
              <a:rPr lang="en-US" sz="1400" dirty="0"/>
              <a:t>As the Saints endured anti-Mormon hostilities in Missouri in 1833 and 1834, Church leaders repeatedly sought help from state and federal government leaders, including Missouri Governor Daniel Dunklin. Governor Dunklin offered little help in response to the Saints’ petitions. In October 1833 he advised Church leaders to seek redress and protection through the courts in Jackson County. He promised that if these efforts failed, he would use other means to enforce the law. Governor Dunklin’s advice proved ineffective and impractical, however, for several officers of the court in Jackson County were among those who were trying to force the Mormons out. (See </a:t>
            </a:r>
            <a:r>
              <a:rPr lang="en-US" sz="1400" i="1" dirty="0"/>
              <a:t>Church History in the </a:t>
            </a:r>
            <a:r>
              <a:rPr lang="en-US" sz="1400" i="1" dirty="0" err="1"/>
              <a:t>Fulness</a:t>
            </a:r>
            <a:r>
              <a:rPr lang="en-US" sz="1400" i="1" dirty="0"/>
              <a:t> of Times Student Manual,</a:t>
            </a:r>
            <a:r>
              <a:rPr lang="en-US" sz="1400" dirty="0"/>
              <a:t>2nd ed. [Church Educational System manual, 2003], 134–35.)</a:t>
            </a:r>
          </a:p>
          <a:p>
            <a:pPr fontAlgn="base"/>
            <a:r>
              <a:rPr lang="en-US" sz="1400" dirty="0"/>
              <a:t>In the late fall of 1833, the Saints were forcefully expelled from Jackson County. Most of them found temporary shelter in neighboring Clay County, while the rest found accommodation in other nearby counties. The following spring, as Zion’s Camp was formed and began its march toward Missouri, Church leaders continued to petition Governor Dunklin for assurance that he would provide support to help the Saints regain their homes and property and live in peace in Jackson County. The governor acknowledged that the Saints had been wronged, and he recognized that an armed force sent by the state would be needed to restore the Mormons to their lands and protect them while the courts decided the legal issues involved. (See </a:t>
            </a:r>
            <a:r>
              <a:rPr lang="en-US" sz="1400" i="1" dirty="0"/>
              <a:t>Church History in the </a:t>
            </a:r>
            <a:r>
              <a:rPr lang="en-US" sz="1400" i="1" dirty="0" err="1"/>
              <a:t>Fulness</a:t>
            </a:r>
            <a:r>
              <a:rPr lang="en-US" sz="1400" i="1" dirty="0"/>
              <a:t> of Times,</a:t>
            </a:r>
            <a:r>
              <a:rPr lang="en-US" sz="1400" dirty="0"/>
              <a:t> 135–37, 146.)</a:t>
            </a:r>
          </a:p>
          <a:p>
            <a:pPr fontAlgn="base"/>
            <a:endParaRPr lang="en-US" sz="1400" dirty="0"/>
          </a:p>
          <a:p>
            <a:pPr fontAlgn="base"/>
            <a:r>
              <a:rPr lang="en-US" sz="1400" dirty="0"/>
              <a:t>However, in June 1834, Governor Dunklin changed his position. He claimed that calling out the militia would likely plunge the state into open war. Instead of offering support, he advised the Saints that to avoid bloodshed they should relinquish their rights, sell their lands, and settle someplace else. He also advised them again to make an appeal to the courts. These suggestions were unacceptable to Church leaders, and their hopes that the Saints might be allowed to return to their homes peacefully were dashed. (See </a:t>
            </a:r>
            <a:r>
              <a:rPr lang="en-US" sz="1400" i="1" dirty="0"/>
              <a:t>Church History in the </a:t>
            </a:r>
            <a:r>
              <a:rPr lang="en-US" sz="1400" i="1" dirty="0" err="1"/>
              <a:t>Fulness</a:t>
            </a:r>
            <a:r>
              <a:rPr lang="en-US" sz="1400" i="1" dirty="0"/>
              <a:t> of Times,</a:t>
            </a:r>
            <a:r>
              <a:rPr lang="en-US" sz="1400" dirty="0"/>
              <a:t> 146–47.)</a:t>
            </a:r>
            <a:endParaRPr lang="en-US" sz="1400" b="0" i="0" dirty="0">
              <a:effectLst/>
            </a:endParaRPr>
          </a:p>
        </p:txBody>
      </p:sp>
      <p:sp>
        <p:nvSpPr>
          <p:cNvPr id="3" name="Rectangle 2"/>
          <p:cNvSpPr/>
          <p:nvPr/>
        </p:nvSpPr>
        <p:spPr>
          <a:xfrm>
            <a:off x="6096000" y="3245"/>
            <a:ext cx="5584371" cy="5909310"/>
          </a:xfrm>
          <a:prstGeom prst="rect">
            <a:avLst/>
          </a:prstGeom>
          <a:ln>
            <a:solidFill>
              <a:schemeClr val="tx1"/>
            </a:solidFill>
          </a:ln>
        </p:spPr>
        <p:txBody>
          <a:bodyPr wrap="square">
            <a:spAutoFit/>
          </a:bodyPr>
          <a:lstStyle/>
          <a:p>
            <a:pPr fontAlgn="base"/>
            <a:r>
              <a:rPr lang="en-US" b="1" dirty="0"/>
              <a:t>The purpose of Zion’s Camp </a:t>
            </a:r>
            <a:r>
              <a:rPr lang="en-US" dirty="0"/>
              <a:t>was not to regain possession of the Saints’ land in Jackson County by military power, though some members of the camp believed that was the case. The men were prepared to fight if their lives were threatened, but the Lord does not need to rely on the power of man to redeem Zion.</a:t>
            </a:r>
          </a:p>
          <a:p>
            <a:pPr fontAlgn="base"/>
            <a:r>
              <a:rPr lang="en-US" dirty="0"/>
              <a:t>President Joseph Fielding Smith wrote of the power by which Zion will be redeemed:</a:t>
            </a:r>
          </a:p>
          <a:p>
            <a:pPr fontAlgn="base"/>
            <a:r>
              <a:rPr lang="en-US" dirty="0"/>
              <a:t>“The redemption of Zion must needs come by power. Not the power of arms and the shedding of blood; but the power of the Lord” (</a:t>
            </a:r>
            <a:r>
              <a:rPr lang="en-US" i="1" dirty="0"/>
              <a:t>Church History and Modern Revelation</a:t>
            </a:r>
            <a:r>
              <a:rPr lang="en-US" dirty="0"/>
              <a:t> [1953], 1:484).</a:t>
            </a:r>
          </a:p>
          <a:p>
            <a:pPr fontAlgn="base"/>
            <a:r>
              <a:rPr lang="en-US" dirty="0"/>
              <a:t>The Lord referenced the role of His power in the redemption of Zion when He said the Saints would be “led out of bondage by power, and with a stretched-out arm” (D&amp;C 103:17). “Stretched-out arm” is a symbolic term that refers to God using His power (symbolized by His arm) in behalf of His people. The Saints will gain victory in redeeming Zion only through the power of God, and they can obtain this power by obeying all of His words.</a:t>
            </a:r>
            <a:endParaRPr lang="en-US" b="0" i="0" dirty="0">
              <a:effectLst/>
            </a:endParaRPr>
          </a:p>
        </p:txBody>
      </p:sp>
    </p:spTree>
    <p:extLst>
      <p:ext uri="{BB962C8B-B14F-4D97-AF65-F5344CB8AC3E}">
        <p14:creationId xmlns:p14="http://schemas.microsoft.com/office/powerpoint/2010/main" val="661894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62429" y="258309"/>
            <a:ext cx="9209627" cy="6463033"/>
            <a:chOff x="1262429" y="258309"/>
            <a:chExt cx="9209627" cy="6463033"/>
          </a:xfrm>
        </p:grpSpPr>
        <p:pic>
          <p:nvPicPr>
            <p:cNvPr id="7174" name="Picture 6" descr="http://www.sanfordporter.org/Images/LandmarkMap03.jpg"/>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262429" y="258309"/>
              <a:ext cx="9209627" cy="6463033"/>
            </a:xfrm>
            <a:prstGeom prst="rect">
              <a:avLst/>
            </a:prstGeom>
            <a:noFill/>
            <a:extLst>
              <a:ext uri="{909E8E84-426E-40DD-AFC4-6F175D3DCCD1}">
                <a14:hiddenFill xmlns:a14="http://schemas.microsoft.com/office/drawing/2010/main">
                  <a:solidFill>
                    <a:srgbClr val="FFFFFF"/>
                  </a:solidFill>
                </a14:hiddenFill>
              </a:ext>
            </a:extLst>
          </p:spPr>
        </p:pic>
        <p:sp>
          <p:nvSpPr>
            <p:cNvPr id="3" name="5-Point Star 2"/>
            <p:cNvSpPr/>
            <p:nvPr/>
          </p:nvSpPr>
          <p:spPr>
            <a:xfrm>
              <a:off x="6868886" y="2884714"/>
              <a:ext cx="304800" cy="27214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66186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33766057"/>
              </p:ext>
            </p:extLst>
          </p:nvPr>
        </p:nvGraphicFramePr>
        <p:xfrm>
          <a:off x="1968296" y="459943"/>
          <a:ext cx="8849956" cy="6038865"/>
        </p:xfrm>
        <a:graphic>
          <a:graphicData uri="http://schemas.openxmlformats.org/drawingml/2006/table">
            <a:tbl>
              <a:tblPr>
                <a:tableStyleId>{5940675A-B579-460E-94D1-54222C63F5DA}</a:tableStyleId>
              </a:tblPr>
              <a:tblGrid>
                <a:gridCol w="4424978">
                  <a:extLst>
                    <a:ext uri="{9D8B030D-6E8A-4147-A177-3AD203B41FA5}">
                      <a16:colId xmlns:a16="http://schemas.microsoft.com/office/drawing/2014/main" val="20000"/>
                    </a:ext>
                  </a:extLst>
                </a:gridCol>
                <a:gridCol w="4424978">
                  <a:extLst>
                    <a:ext uri="{9D8B030D-6E8A-4147-A177-3AD203B41FA5}">
                      <a16:colId xmlns:a16="http://schemas.microsoft.com/office/drawing/2014/main" val="20001"/>
                    </a:ext>
                  </a:extLst>
                </a:gridCol>
              </a:tblGrid>
              <a:tr h="969789">
                <a:tc>
                  <a:txBody>
                    <a:bodyPr/>
                    <a:lstStyle/>
                    <a:p>
                      <a:pPr fontAlgn="base"/>
                      <a:r>
                        <a:rPr lang="en-US" sz="2000" dirty="0">
                          <a:effectLst/>
                        </a:rPr>
                        <a:t>Feb. 1834</a:t>
                      </a:r>
                    </a:p>
                  </a:txBody>
                  <a:tcPr marL="44113" marR="44113" marT="44113" marB="44113" anchor="ctr"/>
                </a:tc>
                <a:tc>
                  <a:txBody>
                    <a:bodyPr/>
                    <a:lstStyle/>
                    <a:p>
                      <a:pPr fontAlgn="base"/>
                      <a:r>
                        <a:rPr lang="en-US" sz="2000" dirty="0">
                          <a:effectLst/>
                        </a:rPr>
                        <a:t>High council in Kirtland sanctioned plan to organize army to help Missouri Saints</a:t>
                      </a:r>
                    </a:p>
                  </a:txBody>
                  <a:tcPr marL="44113" marR="44113" marT="44113" marB="44113" anchor="ctr"/>
                </a:tc>
                <a:extLst>
                  <a:ext uri="{0D108BD9-81ED-4DB2-BD59-A6C34878D82A}">
                    <a16:rowId xmlns:a16="http://schemas.microsoft.com/office/drawing/2014/main" val="10000"/>
                  </a:ext>
                </a:extLst>
              </a:tr>
              <a:tr h="458876">
                <a:tc>
                  <a:txBody>
                    <a:bodyPr/>
                    <a:lstStyle/>
                    <a:p>
                      <a:pPr fontAlgn="base"/>
                      <a:r>
                        <a:rPr lang="en-US" sz="2000">
                          <a:effectLst/>
                        </a:rPr>
                        <a:t>Mar.–May 1834</a:t>
                      </a:r>
                    </a:p>
                  </a:txBody>
                  <a:tcPr marL="44113" marR="44113" marT="44113" marB="44113" anchor="ctr"/>
                </a:tc>
                <a:tc>
                  <a:txBody>
                    <a:bodyPr/>
                    <a:lstStyle/>
                    <a:p>
                      <a:pPr fontAlgn="base"/>
                      <a:r>
                        <a:rPr lang="en-US" sz="2000">
                          <a:effectLst/>
                        </a:rPr>
                        <a:t>Members recruited for Zion’s Camp</a:t>
                      </a:r>
                    </a:p>
                  </a:txBody>
                  <a:tcPr marL="44113" marR="44113" marT="44113" marB="44113" anchor="ctr"/>
                </a:tc>
                <a:extLst>
                  <a:ext uri="{0D108BD9-81ED-4DB2-BD59-A6C34878D82A}">
                    <a16:rowId xmlns:a16="http://schemas.microsoft.com/office/drawing/2014/main" val="10001"/>
                  </a:ext>
                </a:extLst>
              </a:tr>
              <a:tr h="458876">
                <a:tc>
                  <a:txBody>
                    <a:bodyPr/>
                    <a:lstStyle/>
                    <a:p>
                      <a:pPr fontAlgn="base"/>
                      <a:r>
                        <a:rPr lang="en-US" sz="2000">
                          <a:effectLst/>
                        </a:rPr>
                        <a:t>May 1834</a:t>
                      </a:r>
                    </a:p>
                  </a:txBody>
                  <a:tcPr marL="44113" marR="44113" marT="44113" marB="44113" anchor="ctr"/>
                </a:tc>
                <a:tc>
                  <a:txBody>
                    <a:bodyPr/>
                    <a:lstStyle/>
                    <a:p>
                      <a:pPr fontAlgn="base"/>
                      <a:r>
                        <a:rPr lang="en-US" sz="2000">
                          <a:effectLst/>
                        </a:rPr>
                        <a:t>Zion’s Camp began march</a:t>
                      </a:r>
                    </a:p>
                  </a:txBody>
                  <a:tcPr marL="44113" marR="44113" marT="44113" marB="44113" anchor="ctr"/>
                </a:tc>
                <a:extLst>
                  <a:ext uri="{0D108BD9-81ED-4DB2-BD59-A6C34878D82A}">
                    <a16:rowId xmlns:a16="http://schemas.microsoft.com/office/drawing/2014/main" val="10002"/>
                  </a:ext>
                </a:extLst>
              </a:tr>
              <a:tr h="799485">
                <a:tc>
                  <a:txBody>
                    <a:bodyPr/>
                    <a:lstStyle/>
                    <a:p>
                      <a:pPr fontAlgn="base"/>
                      <a:r>
                        <a:rPr lang="en-US" sz="2000">
                          <a:effectLst/>
                        </a:rPr>
                        <a:t>8 June 1834</a:t>
                      </a:r>
                    </a:p>
                  </a:txBody>
                  <a:tcPr marL="44113" marR="44113" marT="44113" marB="44113" anchor="ctr"/>
                </a:tc>
                <a:tc>
                  <a:txBody>
                    <a:bodyPr/>
                    <a:lstStyle/>
                    <a:p>
                      <a:pPr fontAlgn="base"/>
                      <a:r>
                        <a:rPr lang="en-US" sz="2000">
                          <a:effectLst/>
                        </a:rPr>
                        <a:t>Zion’s Camp obtained maximum numerical strength of 207 people</a:t>
                      </a:r>
                    </a:p>
                  </a:txBody>
                  <a:tcPr marL="44113" marR="44113" marT="44113" marB="44113" anchor="ctr"/>
                </a:tc>
                <a:extLst>
                  <a:ext uri="{0D108BD9-81ED-4DB2-BD59-A6C34878D82A}">
                    <a16:rowId xmlns:a16="http://schemas.microsoft.com/office/drawing/2014/main" val="10003"/>
                  </a:ext>
                </a:extLst>
              </a:tr>
              <a:tr h="629181">
                <a:tc>
                  <a:txBody>
                    <a:bodyPr/>
                    <a:lstStyle/>
                    <a:p>
                      <a:pPr fontAlgn="base"/>
                      <a:r>
                        <a:rPr lang="en-US" sz="2000">
                          <a:effectLst/>
                        </a:rPr>
                        <a:t>9–15 June 1834</a:t>
                      </a:r>
                    </a:p>
                  </a:txBody>
                  <a:tcPr marL="44113" marR="44113" marT="44113" marB="44113" anchor="ctr"/>
                </a:tc>
                <a:tc>
                  <a:txBody>
                    <a:bodyPr/>
                    <a:lstStyle/>
                    <a:p>
                      <a:pPr fontAlgn="base"/>
                      <a:r>
                        <a:rPr lang="en-US" sz="2000">
                          <a:effectLst/>
                        </a:rPr>
                        <a:t>Governor Dunklin refused to cooperate with Zion’s Camp</a:t>
                      </a:r>
                    </a:p>
                  </a:txBody>
                  <a:tcPr marL="44113" marR="44113" marT="44113" marB="44113" anchor="ctr"/>
                </a:tc>
                <a:extLst>
                  <a:ext uri="{0D108BD9-81ED-4DB2-BD59-A6C34878D82A}">
                    <a16:rowId xmlns:a16="http://schemas.microsoft.com/office/drawing/2014/main" val="10004"/>
                  </a:ext>
                </a:extLst>
              </a:tr>
              <a:tr h="629181">
                <a:tc>
                  <a:txBody>
                    <a:bodyPr/>
                    <a:lstStyle/>
                    <a:p>
                      <a:pPr fontAlgn="base"/>
                      <a:r>
                        <a:rPr lang="en-US" sz="2000">
                          <a:effectLst/>
                        </a:rPr>
                        <a:t>19 June 1834</a:t>
                      </a:r>
                    </a:p>
                  </a:txBody>
                  <a:tcPr marL="44113" marR="44113" marT="44113" marB="44113" anchor="ctr"/>
                </a:tc>
                <a:tc>
                  <a:txBody>
                    <a:bodyPr/>
                    <a:lstStyle/>
                    <a:p>
                      <a:pPr fontAlgn="base"/>
                      <a:r>
                        <a:rPr lang="en-US" sz="2000">
                          <a:effectLst/>
                        </a:rPr>
                        <a:t>Violent storm protected Zion’s Camp from enemies</a:t>
                      </a:r>
                    </a:p>
                  </a:txBody>
                  <a:tcPr marL="44113" marR="44113" marT="44113" marB="44113" anchor="ctr"/>
                </a:tc>
                <a:extLst>
                  <a:ext uri="{0D108BD9-81ED-4DB2-BD59-A6C34878D82A}">
                    <a16:rowId xmlns:a16="http://schemas.microsoft.com/office/drawing/2014/main" val="10005"/>
                  </a:ext>
                </a:extLst>
              </a:tr>
              <a:tr h="629181">
                <a:tc>
                  <a:txBody>
                    <a:bodyPr/>
                    <a:lstStyle/>
                    <a:p>
                      <a:pPr fontAlgn="base"/>
                      <a:r>
                        <a:rPr lang="en-US" sz="2000">
                          <a:effectLst/>
                        </a:rPr>
                        <a:t>22 June 1834</a:t>
                      </a:r>
                    </a:p>
                  </a:txBody>
                  <a:tcPr marL="44113" marR="44113" marT="44113" marB="44113" anchor="ctr"/>
                </a:tc>
                <a:tc>
                  <a:txBody>
                    <a:bodyPr/>
                    <a:lstStyle/>
                    <a:p>
                      <a:pPr fontAlgn="base"/>
                      <a:r>
                        <a:rPr lang="en-US" sz="2000">
                          <a:effectLst/>
                        </a:rPr>
                        <a:t>The Lord set forth conditions for future redemption of Zion</a:t>
                      </a:r>
                    </a:p>
                  </a:txBody>
                  <a:tcPr marL="44113" marR="44113" marT="44113" marB="44113" anchor="ctr"/>
                </a:tc>
                <a:extLst>
                  <a:ext uri="{0D108BD9-81ED-4DB2-BD59-A6C34878D82A}">
                    <a16:rowId xmlns:a16="http://schemas.microsoft.com/office/drawing/2014/main" val="10006"/>
                  </a:ext>
                </a:extLst>
              </a:tr>
              <a:tr h="458876">
                <a:tc>
                  <a:txBody>
                    <a:bodyPr/>
                    <a:lstStyle/>
                    <a:p>
                      <a:pPr fontAlgn="base"/>
                      <a:r>
                        <a:rPr lang="en-US" sz="2000">
                          <a:effectLst/>
                        </a:rPr>
                        <a:t>21–29 June 1834</a:t>
                      </a:r>
                    </a:p>
                  </a:txBody>
                  <a:tcPr marL="44113" marR="44113" marT="44113" marB="44113" anchor="ctr"/>
                </a:tc>
                <a:tc>
                  <a:txBody>
                    <a:bodyPr/>
                    <a:lstStyle/>
                    <a:p>
                      <a:pPr fontAlgn="base"/>
                      <a:r>
                        <a:rPr lang="en-US" sz="2000">
                          <a:effectLst/>
                        </a:rPr>
                        <a:t>Cholera attacked Zion’s Camp</a:t>
                      </a:r>
                    </a:p>
                  </a:txBody>
                  <a:tcPr marL="44113" marR="44113" marT="44113" marB="44113" anchor="ctr"/>
                </a:tc>
                <a:extLst>
                  <a:ext uri="{0D108BD9-81ED-4DB2-BD59-A6C34878D82A}">
                    <a16:rowId xmlns:a16="http://schemas.microsoft.com/office/drawing/2014/main" val="10007"/>
                  </a:ext>
                </a:extLst>
              </a:tr>
              <a:tr h="799485">
                <a:tc>
                  <a:txBody>
                    <a:bodyPr/>
                    <a:lstStyle/>
                    <a:p>
                      <a:pPr fontAlgn="base"/>
                      <a:r>
                        <a:rPr lang="en-US" sz="2000">
                          <a:effectLst/>
                        </a:rPr>
                        <a:t>3 July 1834</a:t>
                      </a:r>
                    </a:p>
                  </a:txBody>
                  <a:tcPr marL="44113" marR="44113" marT="44113" marB="44113" anchor="ctr"/>
                </a:tc>
                <a:tc>
                  <a:txBody>
                    <a:bodyPr/>
                    <a:lstStyle/>
                    <a:p>
                      <a:pPr fontAlgn="base"/>
                      <a:r>
                        <a:rPr lang="en-US" sz="2000" dirty="0">
                          <a:effectLst/>
                        </a:rPr>
                        <a:t>Presidency and stake high council were created in Clay County</a:t>
                      </a:r>
                    </a:p>
                  </a:txBody>
                  <a:tcPr marL="44113" marR="44113" marT="44113" marB="44113" anchor="ctr"/>
                </a:tc>
                <a:extLst>
                  <a:ext uri="{0D108BD9-81ED-4DB2-BD59-A6C34878D82A}">
                    <a16:rowId xmlns:a16="http://schemas.microsoft.com/office/drawing/2014/main" val="10008"/>
                  </a:ext>
                </a:extLst>
              </a:tr>
            </a:tbl>
          </a:graphicData>
        </a:graphic>
      </p:graphicFrame>
      <p:sp>
        <p:nvSpPr>
          <p:cNvPr id="4" name="TextBox 3"/>
          <p:cNvSpPr txBox="1"/>
          <p:nvPr/>
        </p:nvSpPr>
        <p:spPr>
          <a:xfrm>
            <a:off x="154546" y="0"/>
            <a:ext cx="2163651" cy="369332"/>
          </a:xfrm>
          <a:prstGeom prst="rect">
            <a:avLst/>
          </a:prstGeom>
          <a:noFill/>
        </p:spPr>
        <p:txBody>
          <a:bodyPr wrap="square" rtlCol="0">
            <a:spAutoFit/>
          </a:bodyPr>
          <a:lstStyle/>
          <a:p>
            <a:r>
              <a:rPr lang="en-US" dirty="0"/>
              <a:t>Zion’s Camp Timeline</a:t>
            </a:r>
          </a:p>
        </p:txBody>
      </p:sp>
    </p:spTree>
    <p:extLst>
      <p:ext uri="{BB962C8B-B14F-4D97-AF65-F5344CB8AC3E}">
        <p14:creationId xmlns:p14="http://schemas.microsoft.com/office/powerpoint/2010/main" val="1041443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Parley P. Pratt and Lyman Wight</a:t>
            </a:r>
          </a:p>
        </p:txBody>
      </p:sp>
      <p:sp>
        <p:nvSpPr>
          <p:cNvPr id="7" name="Rectangle 6"/>
          <p:cNvSpPr/>
          <p:nvPr/>
        </p:nvSpPr>
        <p:spPr>
          <a:xfrm>
            <a:off x="3531508" y="1728817"/>
            <a:ext cx="4469492" cy="3600986"/>
          </a:xfrm>
          <a:prstGeom prst="rect">
            <a:avLst/>
          </a:prstGeom>
        </p:spPr>
        <p:txBody>
          <a:bodyPr wrap="square">
            <a:spAutoFit/>
          </a:bodyPr>
          <a:lstStyle/>
          <a:p>
            <a:r>
              <a:rPr lang="en-US" dirty="0">
                <a:solidFill>
                  <a:schemeClr val="bg1"/>
                </a:solidFill>
              </a:rPr>
              <a:t>“We travelled every day, whether through storm or sunshine, mud, rain or snow; except when our public duties called us to tarry. We arrived in Kirtland early in the spring, all safe and sound; we had lacked for nothing on the road, and now had plenty of funds in hand. </a:t>
            </a:r>
          </a:p>
          <a:p>
            <a:endParaRPr lang="en-US" dirty="0">
              <a:solidFill>
                <a:schemeClr val="bg1"/>
              </a:solidFill>
            </a:endParaRPr>
          </a:p>
          <a:p>
            <a:r>
              <a:rPr lang="en-US" dirty="0">
                <a:solidFill>
                  <a:schemeClr val="bg1"/>
                </a:solidFill>
              </a:rPr>
              <a:t>President Joseph Smith and the Church in Kirtland received us with a hospitality and joy unknown except among the Saints; and much interest was felt there, as well as elsewhere, on the subject of our persecution.” </a:t>
            </a:r>
          </a:p>
          <a:p>
            <a:r>
              <a:rPr lang="en-US" sz="1200" dirty="0">
                <a:solidFill>
                  <a:schemeClr val="bg1"/>
                </a:solidFill>
              </a:rPr>
              <a:t>Parley P. Pratt</a:t>
            </a:r>
          </a:p>
        </p:txBody>
      </p:sp>
      <p:pic>
        <p:nvPicPr>
          <p:cNvPr id="3074" name="Picture 2" descr="http://upload.wikimedia.org/wikipedia/commons/thumb/1/1e/Lymanwight8.gif/175px-Lymanwight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0492" y="2303419"/>
            <a:ext cx="1787756" cy="245178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idneyrigdon.com/criddle/Parle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016" y="2200283"/>
            <a:ext cx="1905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41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2192000" cy="707886"/>
          </a:xfrm>
          <a:prstGeom prst="rect">
            <a:avLst/>
          </a:prstGeom>
          <a:noFill/>
        </p:spPr>
        <p:txBody>
          <a:bodyPr wrap="square" rtlCol="0">
            <a:spAutoFit/>
          </a:bodyPr>
          <a:lstStyle/>
          <a:p>
            <a:pPr algn="ctr"/>
            <a:r>
              <a:rPr lang="en-US" sz="4000" dirty="0">
                <a:solidFill>
                  <a:schemeClr val="bg1"/>
                </a:solidFill>
                <a:latin typeface="Baskerville Old Face" panose="02020602080505020303" pitchFamily="18" charset="0"/>
              </a:rPr>
              <a:t>Lyman Wight</a:t>
            </a:r>
          </a:p>
        </p:txBody>
      </p:sp>
      <p:sp>
        <p:nvSpPr>
          <p:cNvPr id="7" name="Rectangle 6"/>
          <p:cNvSpPr/>
          <p:nvPr/>
        </p:nvSpPr>
        <p:spPr>
          <a:xfrm>
            <a:off x="134712" y="663733"/>
            <a:ext cx="9917725" cy="6093976"/>
          </a:xfrm>
          <a:prstGeom prst="rect">
            <a:avLst/>
          </a:prstGeom>
        </p:spPr>
        <p:txBody>
          <a:bodyPr wrap="square">
            <a:spAutoFit/>
          </a:bodyPr>
          <a:lstStyle/>
          <a:p>
            <a:r>
              <a:rPr lang="en-US" sz="1500" b="0" i="0" dirty="0">
                <a:solidFill>
                  <a:schemeClr val="bg1"/>
                </a:solidFill>
                <a:effectLst/>
                <a:latin typeface="Abadi" panose="020B0604020104020204" pitchFamily="34" charset="0"/>
              </a:rPr>
              <a:t>He was born on May 9, 1796, </a:t>
            </a:r>
            <a:r>
              <a:rPr lang="en-US" sz="1500" dirty="0">
                <a:solidFill>
                  <a:schemeClr val="bg1"/>
                </a:solidFill>
                <a:latin typeface="Abadi" panose="020B0604020104020204" pitchFamily="34" charset="0"/>
              </a:rPr>
              <a:t>at Fairfield, New York</a:t>
            </a:r>
          </a:p>
          <a:p>
            <a:endParaRPr lang="en-US" sz="1500" dirty="0">
              <a:solidFill>
                <a:schemeClr val="bg1"/>
              </a:solidFill>
              <a:latin typeface="Abadi" panose="020B0604020104020204" pitchFamily="34" charset="0"/>
            </a:endParaRPr>
          </a:p>
          <a:p>
            <a:r>
              <a:rPr lang="en-US" sz="1500" dirty="0">
                <a:solidFill>
                  <a:schemeClr val="bg1"/>
                </a:solidFill>
                <a:latin typeface="Abadi" panose="020B0604020104020204" pitchFamily="34" charset="0"/>
              </a:rPr>
              <a:t>He moved to Ohio and became affiliated with the communal group on the Isaac Morley farm in Kirtland</a:t>
            </a:r>
          </a:p>
          <a:p>
            <a:endParaRPr lang="en-US" sz="1500" dirty="0">
              <a:solidFill>
                <a:schemeClr val="bg1"/>
              </a:solidFill>
              <a:latin typeface="Abadi" panose="020B0604020104020204" pitchFamily="34" charset="0"/>
            </a:endParaRPr>
          </a:p>
          <a:p>
            <a:r>
              <a:rPr lang="en-US" sz="1500" dirty="0">
                <a:solidFill>
                  <a:schemeClr val="bg1"/>
                </a:solidFill>
                <a:latin typeface="Abadi" panose="020B0604020104020204" pitchFamily="34" charset="0"/>
              </a:rPr>
              <a:t>He embraced the restored gospel and was baptized on November 14, 1830, by Oliver Cowdery</a:t>
            </a:r>
          </a:p>
          <a:p>
            <a:endParaRPr lang="en-US" sz="1500" dirty="0">
              <a:solidFill>
                <a:schemeClr val="bg1"/>
              </a:solidFill>
              <a:latin typeface="Abadi" panose="020B0604020104020204" pitchFamily="34" charset="0"/>
            </a:endParaRPr>
          </a:p>
          <a:p>
            <a:r>
              <a:rPr lang="en-US" sz="1500" dirty="0">
                <a:solidFill>
                  <a:schemeClr val="bg1"/>
                </a:solidFill>
                <a:latin typeface="Abadi" panose="020B0604020104020204" pitchFamily="34" charset="0"/>
              </a:rPr>
              <a:t>At the 4</a:t>
            </a:r>
            <a:r>
              <a:rPr lang="en-US" sz="1500" baseline="30000" dirty="0">
                <a:solidFill>
                  <a:schemeClr val="bg1"/>
                </a:solidFill>
                <a:latin typeface="Abadi" panose="020B0604020104020204" pitchFamily="34" charset="0"/>
              </a:rPr>
              <a:t>th</a:t>
            </a:r>
            <a:r>
              <a:rPr lang="en-US" sz="1500" dirty="0">
                <a:solidFill>
                  <a:schemeClr val="bg1"/>
                </a:solidFill>
                <a:latin typeface="Abadi" panose="020B0604020104020204" pitchFamily="34" charset="0"/>
              </a:rPr>
              <a:t> conference of the Church in June 1831 he was the first man ordained a high priest by Joseph Smith</a:t>
            </a:r>
          </a:p>
          <a:p>
            <a:endParaRPr lang="en-US" sz="1500" dirty="0">
              <a:solidFill>
                <a:schemeClr val="bg1"/>
              </a:solidFill>
              <a:latin typeface="Abadi" panose="020B0604020104020204" pitchFamily="34" charset="0"/>
            </a:endParaRPr>
          </a:p>
          <a:p>
            <a:r>
              <a:rPr lang="en-US" sz="1500" dirty="0">
                <a:solidFill>
                  <a:schemeClr val="bg1"/>
                </a:solidFill>
                <a:latin typeface="Abadi" panose="020B0604020104020204" pitchFamily="34" charset="0"/>
              </a:rPr>
              <a:t>He was called on a Mission by revelation (D&amp;C 52:7) to Missouri and later became a resident of Jackson County</a:t>
            </a:r>
          </a:p>
          <a:p>
            <a:endParaRPr lang="en-US" sz="1500" dirty="0">
              <a:solidFill>
                <a:schemeClr val="bg1"/>
              </a:solidFill>
              <a:latin typeface="Abadi" panose="020B0604020104020204" pitchFamily="34" charset="0"/>
            </a:endParaRPr>
          </a:p>
          <a:p>
            <a:r>
              <a:rPr lang="en-US" sz="1500" dirty="0">
                <a:solidFill>
                  <a:schemeClr val="bg1"/>
                </a:solidFill>
                <a:latin typeface="Abadi" panose="020B0604020104020204" pitchFamily="34" charset="0"/>
              </a:rPr>
              <a:t>He witnessed the violent treatment of the Saints</a:t>
            </a:r>
          </a:p>
          <a:p>
            <a:endParaRPr lang="en-US" sz="1500" dirty="0">
              <a:solidFill>
                <a:schemeClr val="bg1"/>
              </a:solidFill>
              <a:latin typeface="Abadi" panose="020B0604020104020204" pitchFamily="34" charset="0"/>
            </a:endParaRPr>
          </a:p>
          <a:p>
            <a:r>
              <a:rPr lang="en-US" sz="1500" dirty="0">
                <a:solidFill>
                  <a:schemeClr val="bg1"/>
                </a:solidFill>
                <a:latin typeface="Abadi" panose="020B0604020104020204" pitchFamily="34" charset="0"/>
              </a:rPr>
              <a:t>He traveled with Parley P. Pratt to inform the Prophet of the crisis and marched with Joseph Smith as deputy to Zion’s Camp</a:t>
            </a:r>
          </a:p>
          <a:p>
            <a:endParaRPr lang="en-US" sz="1500" dirty="0">
              <a:solidFill>
                <a:schemeClr val="bg1"/>
              </a:solidFill>
              <a:latin typeface="Abadi" panose="020B0604020104020204" pitchFamily="34" charset="0"/>
            </a:endParaRPr>
          </a:p>
          <a:p>
            <a:r>
              <a:rPr lang="en-US" sz="1500" dirty="0">
                <a:solidFill>
                  <a:schemeClr val="bg1"/>
                </a:solidFill>
                <a:latin typeface="Abadi" panose="020B0604020104020204" pitchFamily="34" charset="0"/>
              </a:rPr>
              <a:t>He was called as a counselor in the Adam-0ndi-Ahman stake on June 28, 1838</a:t>
            </a:r>
          </a:p>
          <a:p>
            <a:endParaRPr lang="en-US" sz="1500" dirty="0">
              <a:solidFill>
                <a:schemeClr val="bg1"/>
              </a:solidFill>
              <a:latin typeface="Abadi" panose="020B0604020104020204" pitchFamily="34" charset="0"/>
            </a:endParaRPr>
          </a:p>
          <a:p>
            <a:r>
              <a:rPr lang="en-US" sz="1500" dirty="0">
                <a:solidFill>
                  <a:schemeClr val="bg1"/>
                </a:solidFill>
                <a:latin typeface="Abadi" panose="020B0604020104020204" pitchFamily="34" charset="0"/>
              </a:rPr>
              <a:t>He was seized by a mob who offered him his life if he would testify against the Prophet. He refused and was sent along with Joseph Smith at Richmond, then later Liberty Jail</a:t>
            </a:r>
          </a:p>
          <a:p>
            <a:endParaRPr lang="en-US" sz="1500" dirty="0">
              <a:solidFill>
                <a:schemeClr val="bg1"/>
              </a:solidFill>
              <a:latin typeface="Abadi" panose="020B0604020104020204" pitchFamily="34" charset="0"/>
            </a:endParaRPr>
          </a:p>
          <a:p>
            <a:r>
              <a:rPr lang="en-US" sz="1500" dirty="0">
                <a:solidFill>
                  <a:schemeClr val="bg1"/>
                </a:solidFill>
                <a:latin typeface="Abadi" panose="020B0604020104020204" pitchFamily="34" charset="0"/>
              </a:rPr>
              <a:t>In January 19, 1841, he was commissioned to assist in the building of the Nauvoo House and in August he was ordained to the apostleship</a:t>
            </a:r>
          </a:p>
          <a:p>
            <a:endParaRPr lang="en-US" sz="1500" dirty="0">
              <a:solidFill>
                <a:schemeClr val="bg1"/>
              </a:solidFill>
              <a:latin typeface="Abadi" panose="020B0604020104020204" pitchFamily="34" charset="0"/>
            </a:endParaRPr>
          </a:p>
          <a:p>
            <a:r>
              <a:rPr lang="en-US" sz="1500" dirty="0">
                <a:solidFill>
                  <a:schemeClr val="bg1"/>
                </a:solidFill>
                <a:latin typeface="Abadi" panose="020B0604020104020204" pitchFamily="34" charset="0"/>
              </a:rPr>
              <a:t>He failed to support Brigham Young as successor after the Martyrdom of Joseph Smith and went to Texas to start his own colony. His fellowship was withdrawn in 1848, and he passed away suddenly in Texas on March 31, 1858</a:t>
            </a:r>
            <a:endParaRPr lang="en-US" sz="1500" dirty="0">
              <a:solidFill>
                <a:schemeClr val="bg1"/>
              </a:solidFill>
            </a:endParaRPr>
          </a:p>
        </p:txBody>
      </p:sp>
      <p:grpSp>
        <p:nvGrpSpPr>
          <p:cNvPr id="8" name="Group 7"/>
          <p:cNvGrpSpPr/>
          <p:nvPr/>
        </p:nvGrpSpPr>
        <p:grpSpPr>
          <a:xfrm>
            <a:off x="10088976" y="1373479"/>
            <a:ext cx="1732910" cy="4363292"/>
            <a:chOff x="1151805" y="1297278"/>
            <a:chExt cx="1381559" cy="3365951"/>
          </a:xfrm>
        </p:grpSpPr>
        <p:sp>
          <p:nvSpPr>
            <p:cNvPr id="9" name="Round Diagonal Corner Rectangle 8"/>
            <p:cNvSpPr/>
            <p:nvPr/>
          </p:nvSpPr>
          <p:spPr>
            <a:xfrm rot="19727460">
              <a:off x="1269202" y="1623197"/>
              <a:ext cx="579793" cy="375207"/>
            </a:xfrm>
            <a:prstGeom prst="round2DiagRect">
              <a:avLst>
                <a:gd name="adj1" fmla="val 50000"/>
                <a:gd name="adj2" fmla="val 0"/>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rot="4436613">
              <a:off x="1858363" y="1449678"/>
              <a:ext cx="579793" cy="375207"/>
            </a:xfrm>
            <a:prstGeom prst="round2DiagRect">
              <a:avLst>
                <a:gd name="adj1" fmla="val 50000"/>
                <a:gd name="adj2" fmla="val 0"/>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4050661">
              <a:off x="1920141" y="4249792"/>
              <a:ext cx="290465" cy="536410"/>
            </a:xfrm>
            <a:prstGeom prst="ellipse">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4050661">
              <a:off x="1533652" y="4221406"/>
              <a:ext cx="279693" cy="536410"/>
            </a:xfrm>
            <a:prstGeom prst="ellipse">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344540">
              <a:off x="1484986" y="3364041"/>
              <a:ext cx="469143" cy="1139199"/>
            </a:xfrm>
            <a:prstGeom prst="trapezoid">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21310922">
              <a:off x="1787663" y="3367305"/>
              <a:ext cx="512943" cy="1146797"/>
            </a:xfrm>
            <a:prstGeom prst="trapezoid">
              <a:avLst>
                <a:gd name="adj" fmla="val 1598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238955" y="3158503"/>
              <a:ext cx="294409" cy="4748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151805" y="3112506"/>
              <a:ext cx="294409" cy="4748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0029742">
              <a:off x="1969522" y="2364519"/>
              <a:ext cx="440205" cy="1096689"/>
            </a:xfrm>
            <a:prstGeom prst="trapezoi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1905609">
              <a:off x="1320894" y="2417085"/>
              <a:ext cx="440205" cy="1031365"/>
            </a:xfrm>
            <a:prstGeom prst="trapezoid">
              <a:avLst>
                <a:gd name="adj" fmla="val 13115"/>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a:off x="1493381" y="2426134"/>
              <a:ext cx="731146" cy="1236004"/>
            </a:xfrm>
            <a:prstGeom prst="trapezoi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a:off x="1747363" y="2650271"/>
              <a:ext cx="209615" cy="900026"/>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476489" y="3537131"/>
              <a:ext cx="743165" cy="1357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536035" y="2552173"/>
              <a:ext cx="624072" cy="263972"/>
              <a:chOff x="1587887" y="5091896"/>
              <a:chExt cx="1578552" cy="436342"/>
            </a:xfrm>
          </p:grpSpPr>
          <p:sp>
            <p:nvSpPr>
              <p:cNvPr id="30" name="Parallelogram 29"/>
              <p:cNvSpPr/>
              <p:nvPr/>
            </p:nvSpPr>
            <p:spPr>
              <a:xfrm rot="2139996" flipV="1">
                <a:off x="1587887" y="5091896"/>
                <a:ext cx="867602" cy="266360"/>
              </a:xfrm>
              <a:prstGeom prst="parallelogram">
                <a:avLst>
                  <a:gd name="adj" fmla="val 4461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p:cNvSpPr/>
              <p:nvPr/>
            </p:nvSpPr>
            <p:spPr>
              <a:xfrm rot="19837995">
                <a:off x="2298837" y="5113303"/>
                <a:ext cx="867602" cy="266360"/>
              </a:xfrm>
              <a:prstGeom prst="parallelogram">
                <a:avLst>
                  <a:gd name="adj" fmla="val 4461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293"/>
              <p:cNvGrpSpPr/>
              <p:nvPr/>
            </p:nvGrpSpPr>
            <p:grpSpPr>
              <a:xfrm>
                <a:off x="2055021" y="5147238"/>
                <a:ext cx="609600" cy="381000"/>
                <a:chOff x="5791200" y="2209800"/>
                <a:chExt cx="609600" cy="609600"/>
              </a:xfrm>
            </p:grpSpPr>
            <p:sp>
              <p:nvSpPr>
                <p:cNvPr id="33" name="Isosceles Triangle 32"/>
                <p:cNvSpPr/>
                <p:nvPr/>
              </p:nvSpPr>
              <p:spPr>
                <a:xfrm rot="5400000">
                  <a:off x="5715000" y="2286000"/>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rot="16200000">
                  <a:off x="5867400" y="2286000"/>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Cloud 22"/>
            <p:cNvSpPr/>
            <p:nvPr/>
          </p:nvSpPr>
          <p:spPr>
            <a:xfrm>
              <a:off x="1463655" y="1920937"/>
              <a:ext cx="787579" cy="705515"/>
            </a:xfrm>
            <a:prstGeom prst="cloud">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454596" y="1405010"/>
              <a:ext cx="818204" cy="108087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 Diagonal Corner Rectangle 24"/>
            <p:cNvSpPr/>
            <p:nvPr/>
          </p:nvSpPr>
          <p:spPr>
            <a:xfrm rot="1253146">
              <a:off x="1705963" y="1297278"/>
              <a:ext cx="579793" cy="375207"/>
            </a:xfrm>
            <a:prstGeom prst="round2DiagRect">
              <a:avLst>
                <a:gd name="adj1" fmla="val 50000"/>
                <a:gd name="adj2" fmla="val 0"/>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 Diagonal Corner Rectangle 25"/>
            <p:cNvSpPr/>
            <p:nvPr/>
          </p:nvSpPr>
          <p:spPr>
            <a:xfrm rot="17204739" flipV="1">
              <a:off x="1206052" y="1421483"/>
              <a:ext cx="517168" cy="375207"/>
            </a:xfrm>
            <a:prstGeom prst="round2DiagRect">
              <a:avLst>
                <a:gd name="adj1" fmla="val 50000"/>
                <a:gd name="adj2" fmla="val 0"/>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559098" y="1424971"/>
              <a:ext cx="267750" cy="161286"/>
            </a:xfrm>
            <a:prstGeom prst="ellipse">
              <a:avLst/>
            </a:prstGeom>
            <a:solidFill>
              <a:srgbClr val="7457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9406848">
              <a:off x="1251363" y="1767936"/>
              <a:ext cx="267750" cy="161286"/>
            </a:xfrm>
            <a:prstGeom prst="ellipse">
              <a:avLst/>
            </a:prstGeom>
            <a:solidFill>
              <a:srgbClr val="7457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2140256">
              <a:off x="2059463" y="1503996"/>
              <a:ext cx="267750" cy="161286"/>
            </a:xfrm>
            <a:prstGeom prst="ellipse">
              <a:avLst/>
            </a:prstGeom>
            <a:solidFill>
              <a:srgbClr val="7457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10786037" y="6424021"/>
            <a:ext cx="1268617" cy="369332"/>
          </a:xfrm>
          <a:prstGeom prst="rect">
            <a:avLst/>
          </a:prstGeom>
        </p:spPr>
        <p:txBody>
          <a:bodyPr wrap="none">
            <a:spAutoFit/>
          </a:bodyPr>
          <a:lstStyle/>
          <a:p>
            <a:r>
              <a:rPr lang="en-US" dirty="0">
                <a:solidFill>
                  <a:schemeClr val="bg1"/>
                </a:solidFill>
              </a:rPr>
              <a:t>Who’s Who</a:t>
            </a:r>
          </a:p>
        </p:txBody>
      </p:sp>
    </p:spTree>
    <p:extLst>
      <p:ext uri="{BB962C8B-B14F-4D97-AF65-F5344CB8AC3E}">
        <p14:creationId xmlns:p14="http://schemas.microsoft.com/office/powerpoint/2010/main" val="294489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down)">
                                      <p:cBhvr>
                                        <p:cTn id="9" dur="580">
                                          <p:stCondLst>
                                            <p:cond delay="0"/>
                                          </p:stCondLst>
                                        </p:cTn>
                                        <p:tgtEl>
                                          <p:spTgt spid="8"/>
                                        </p:tgtEl>
                                      </p:cBhvr>
                                    </p:animEffect>
                                    <p:anim calcmode="lin" valueType="num">
                                      <p:cBhvr>
                                        <p:cTn id="1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5" dur="26">
                                          <p:stCondLst>
                                            <p:cond delay="650"/>
                                          </p:stCondLst>
                                        </p:cTn>
                                        <p:tgtEl>
                                          <p:spTgt spid="8"/>
                                        </p:tgtEl>
                                      </p:cBhvr>
                                      <p:to x="100000" y="60000"/>
                                    </p:animScale>
                                    <p:animScale>
                                      <p:cBhvr>
                                        <p:cTn id="16" dur="166" decel="50000">
                                          <p:stCondLst>
                                            <p:cond delay="676"/>
                                          </p:stCondLst>
                                        </p:cTn>
                                        <p:tgtEl>
                                          <p:spTgt spid="8"/>
                                        </p:tgtEl>
                                      </p:cBhvr>
                                      <p:to x="100000" y="100000"/>
                                    </p:animScale>
                                    <p:animScale>
                                      <p:cBhvr>
                                        <p:cTn id="17" dur="26">
                                          <p:stCondLst>
                                            <p:cond delay="1312"/>
                                          </p:stCondLst>
                                        </p:cTn>
                                        <p:tgtEl>
                                          <p:spTgt spid="8"/>
                                        </p:tgtEl>
                                      </p:cBhvr>
                                      <p:to x="100000" y="80000"/>
                                    </p:animScale>
                                    <p:animScale>
                                      <p:cBhvr>
                                        <p:cTn id="18" dur="166" decel="50000">
                                          <p:stCondLst>
                                            <p:cond delay="1338"/>
                                          </p:stCondLst>
                                        </p:cTn>
                                        <p:tgtEl>
                                          <p:spTgt spid="8"/>
                                        </p:tgtEl>
                                      </p:cBhvr>
                                      <p:to x="100000" y="100000"/>
                                    </p:animScale>
                                    <p:animScale>
                                      <p:cBhvr>
                                        <p:cTn id="19" dur="26">
                                          <p:stCondLst>
                                            <p:cond delay="1642"/>
                                          </p:stCondLst>
                                        </p:cTn>
                                        <p:tgtEl>
                                          <p:spTgt spid="8"/>
                                        </p:tgtEl>
                                      </p:cBhvr>
                                      <p:to x="100000" y="90000"/>
                                    </p:animScale>
                                    <p:animScale>
                                      <p:cBhvr>
                                        <p:cTn id="20" dur="166" decel="50000">
                                          <p:stCondLst>
                                            <p:cond delay="1668"/>
                                          </p:stCondLst>
                                        </p:cTn>
                                        <p:tgtEl>
                                          <p:spTgt spid="8"/>
                                        </p:tgtEl>
                                      </p:cBhvr>
                                      <p:to x="100000" y="100000"/>
                                    </p:animScale>
                                    <p:animScale>
                                      <p:cBhvr>
                                        <p:cTn id="21" dur="26">
                                          <p:stCondLst>
                                            <p:cond delay="1808"/>
                                          </p:stCondLst>
                                        </p:cTn>
                                        <p:tgtEl>
                                          <p:spTgt spid="8"/>
                                        </p:tgtEl>
                                      </p:cBhvr>
                                      <p:to x="100000" y="95000"/>
                                    </p:animScale>
                                    <p:animScale>
                                      <p:cBhvr>
                                        <p:cTn id="22" dur="166" decel="50000">
                                          <p:stCondLst>
                                            <p:cond delay="1834"/>
                                          </p:stCondLst>
                                        </p:cTn>
                                        <p:tgtEl>
                                          <p:spTgt spid="8"/>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18" end="1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Enemies of the Righteous</a:t>
            </a:r>
          </a:p>
        </p:txBody>
      </p:sp>
      <p:grpSp>
        <p:nvGrpSpPr>
          <p:cNvPr id="2049" name="Group 2048"/>
          <p:cNvGrpSpPr/>
          <p:nvPr/>
        </p:nvGrpSpPr>
        <p:grpSpPr>
          <a:xfrm>
            <a:off x="4714816" y="989141"/>
            <a:ext cx="3189515" cy="2906486"/>
            <a:chOff x="4714816" y="989141"/>
            <a:chExt cx="3189515" cy="2906486"/>
          </a:xfrm>
        </p:grpSpPr>
        <p:grpSp>
          <p:nvGrpSpPr>
            <p:cNvPr id="3" name="Group 2"/>
            <p:cNvGrpSpPr/>
            <p:nvPr/>
          </p:nvGrpSpPr>
          <p:grpSpPr>
            <a:xfrm>
              <a:off x="4714816" y="989141"/>
              <a:ext cx="3189515" cy="2906486"/>
              <a:chOff x="751114" y="903515"/>
              <a:chExt cx="3189515" cy="2906486"/>
            </a:xfrm>
          </p:grpSpPr>
          <p:sp>
            <p:nvSpPr>
              <p:cNvPr id="2" name="Rounded Rectangle 1"/>
              <p:cNvSpPr/>
              <p:nvPr/>
            </p:nvSpPr>
            <p:spPr>
              <a:xfrm>
                <a:off x="751114" y="903515"/>
                <a:ext cx="3189515" cy="2906486"/>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001486" y="1109304"/>
                <a:ext cx="2693074" cy="2561226"/>
                <a:chOff x="1599894" y="1248774"/>
                <a:chExt cx="4667144" cy="4438649"/>
              </a:xfrm>
            </p:grpSpPr>
            <p:grpSp>
              <p:nvGrpSpPr>
                <p:cNvPr id="10" name="Group 9"/>
                <p:cNvGrpSpPr/>
                <p:nvPr/>
              </p:nvGrpSpPr>
              <p:grpSpPr>
                <a:xfrm>
                  <a:off x="1599894" y="1248774"/>
                  <a:ext cx="2024375" cy="4438649"/>
                  <a:chOff x="1599894" y="1248774"/>
                  <a:chExt cx="2024375" cy="4438649"/>
                </a:xfrm>
              </p:grpSpPr>
              <p:sp>
                <p:nvSpPr>
                  <p:cNvPr id="19" name="Oval 18"/>
                  <p:cNvSpPr/>
                  <p:nvPr/>
                </p:nvSpPr>
                <p:spPr>
                  <a:xfrm>
                    <a:off x="2153667" y="2238261"/>
                    <a:ext cx="1016000" cy="1066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1547440">
                    <a:off x="2258637" y="4729404"/>
                    <a:ext cx="365278" cy="95801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465434" y="3152662"/>
                    <a:ext cx="471627" cy="182879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19551715">
                    <a:off x="2749887" y="4624026"/>
                    <a:ext cx="381000" cy="102252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19647296">
                    <a:off x="2001512" y="2381307"/>
                    <a:ext cx="329977" cy="165000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599894" y="1248774"/>
                    <a:ext cx="2024375" cy="13111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2006001">
                    <a:off x="2946739" y="2421056"/>
                    <a:ext cx="329977" cy="165000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3929069" y="1281275"/>
                  <a:ext cx="2337969" cy="4358119"/>
                  <a:chOff x="4998265" y="1221665"/>
                  <a:chExt cx="2337969" cy="4358119"/>
                </a:xfrm>
              </p:grpSpPr>
              <p:sp>
                <p:nvSpPr>
                  <p:cNvPr id="12" name="Oval 11"/>
                  <p:cNvSpPr/>
                  <p:nvPr/>
                </p:nvSpPr>
                <p:spPr>
                  <a:xfrm>
                    <a:off x="5626210" y="2238261"/>
                    <a:ext cx="1016000" cy="1066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1265614">
                    <a:off x="5587631" y="4695217"/>
                    <a:ext cx="381000" cy="88014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131632">
                    <a:off x="6312915" y="4690794"/>
                    <a:ext cx="381000" cy="88899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19664310">
                    <a:off x="5493098" y="2309468"/>
                    <a:ext cx="381000" cy="186113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5650592" y="3152661"/>
                    <a:ext cx="990600" cy="1828800"/>
                  </a:xfrm>
                  <a:prstGeom prst="trapezoid">
                    <a:avLst>
                      <a:gd name="adj" fmla="val 3357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998265" y="1221665"/>
                    <a:ext cx="2337969" cy="13111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1901967">
                    <a:off x="6494675" y="2244655"/>
                    <a:ext cx="381000" cy="186113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048" name="TextBox 2047"/>
            <p:cNvSpPr txBox="1"/>
            <p:nvPr/>
          </p:nvSpPr>
          <p:spPr>
            <a:xfrm>
              <a:off x="5017701" y="1230945"/>
              <a:ext cx="927284" cy="707886"/>
            </a:xfrm>
            <a:prstGeom prst="rect">
              <a:avLst/>
            </a:prstGeom>
            <a:noFill/>
          </p:spPr>
          <p:txBody>
            <a:bodyPr wrap="square" rtlCol="0">
              <a:spAutoFit/>
            </a:bodyPr>
            <a:lstStyle/>
            <a:p>
              <a:pPr algn="ctr"/>
              <a:r>
                <a:rPr lang="en-US" sz="4000" dirty="0"/>
                <a:t>Get</a:t>
              </a:r>
            </a:p>
          </p:txBody>
        </p:sp>
        <p:sp>
          <p:nvSpPr>
            <p:cNvPr id="38" name="TextBox 37"/>
            <p:cNvSpPr txBox="1"/>
            <p:nvPr/>
          </p:nvSpPr>
          <p:spPr>
            <a:xfrm>
              <a:off x="6344400" y="1230945"/>
              <a:ext cx="1083902" cy="707886"/>
            </a:xfrm>
            <a:prstGeom prst="rect">
              <a:avLst/>
            </a:prstGeom>
            <a:noFill/>
          </p:spPr>
          <p:txBody>
            <a:bodyPr wrap="square" rtlCol="0">
              <a:spAutoFit/>
            </a:bodyPr>
            <a:lstStyle/>
            <a:p>
              <a:pPr algn="ctr"/>
              <a:r>
                <a:rPr lang="en-US" sz="4000" dirty="0"/>
                <a:t>Out</a:t>
              </a:r>
            </a:p>
          </p:txBody>
        </p:sp>
      </p:grpSp>
      <p:sp>
        <p:nvSpPr>
          <p:cNvPr id="40" name="TextBox 39"/>
          <p:cNvSpPr txBox="1"/>
          <p:nvPr/>
        </p:nvSpPr>
        <p:spPr>
          <a:xfrm>
            <a:off x="0" y="6441894"/>
            <a:ext cx="2423089" cy="369332"/>
          </a:xfrm>
          <a:prstGeom prst="rect">
            <a:avLst/>
          </a:prstGeom>
          <a:noFill/>
        </p:spPr>
        <p:txBody>
          <a:bodyPr wrap="square" rtlCol="0">
            <a:spAutoFit/>
          </a:bodyPr>
          <a:lstStyle/>
          <a:p>
            <a:r>
              <a:rPr lang="en-US" dirty="0">
                <a:solidFill>
                  <a:schemeClr val="bg1"/>
                </a:solidFill>
              </a:rPr>
              <a:t>D&amp;C 103:1-2</a:t>
            </a:r>
          </a:p>
        </p:txBody>
      </p:sp>
      <p:pic>
        <p:nvPicPr>
          <p:cNvPr id="2057" name="Picture 2056">
            <a:extLst>
              <a:ext uri="{FF2B5EF4-FFF2-40B4-BE49-F238E27FC236}">
                <a16:creationId xmlns:a16="http://schemas.microsoft.com/office/drawing/2014/main" id="{DF7B1553-A0E5-43B8-AC6A-7924A9D571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1125" y="4037732"/>
            <a:ext cx="2889754" cy="2828789"/>
          </a:xfrm>
          <a:prstGeom prst="rect">
            <a:avLst/>
          </a:prstGeom>
        </p:spPr>
      </p:pic>
      <p:pic>
        <p:nvPicPr>
          <p:cNvPr id="2059" name="Picture 2058">
            <a:extLst>
              <a:ext uri="{FF2B5EF4-FFF2-40B4-BE49-F238E27FC236}">
                <a16:creationId xmlns:a16="http://schemas.microsoft.com/office/drawing/2014/main" id="{1B5ABCD3-F6D5-4FD4-A9DA-09FE2441D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1136" y="4104794"/>
            <a:ext cx="3633531" cy="2694666"/>
          </a:xfrm>
          <a:prstGeom prst="rect">
            <a:avLst/>
          </a:prstGeom>
        </p:spPr>
      </p:pic>
      <p:grpSp>
        <p:nvGrpSpPr>
          <p:cNvPr id="29" name="Group 28">
            <a:extLst>
              <a:ext uri="{FF2B5EF4-FFF2-40B4-BE49-F238E27FC236}">
                <a16:creationId xmlns:a16="http://schemas.microsoft.com/office/drawing/2014/main" id="{7698E820-37B3-DBA1-4580-4B0822A29B06}"/>
              </a:ext>
            </a:extLst>
          </p:cNvPr>
          <p:cNvGrpSpPr/>
          <p:nvPr/>
        </p:nvGrpSpPr>
        <p:grpSpPr>
          <a:xfrm>
            <a:off x="615621" y="1175086"/>
            <a:ext cx="3762634" cy="2674000"/>
            <a:chOff x="615621" y="1175086"/>
            <a:chExt cx="3762634" cy="2674000"/>
          </a:xfrm>
        </p:grpSpPr>
        <p:pic>
          <p:nvPicPr>
            <p:cNvPr id="27" name="Picture 26">
              <a:extLst>
                <a:ext uri="{FF2B5EF4-FFF2-40B4-BE49-F238E27FC236}">
                  <a16:creationId xmlns:a16="http://schemas.microsoft.com/office/drawing/2014/main" id="{EC041515-1CEA-1240-75D7-FE98A3501B04}"/>
                </a:ext>
              </a:extLst>
            </p:cNvPr>
            <p:cNvPicPr>
              <a:picLocks noChangeAspect="1"/>
            </p:cNvPicPr>
            <p:nvPr/>
          </p:nvPicPr>
          <p:blipFill>
            <a:blip r:embed="rId4"/>
            <a:stretch>
              <a:fillRect/>
            </a:stretch>
          </p:blipFill>
          <p:spPr>
            <a:xfrm>
              <a:off x="615621" y="1175086"/>
              <a:ext cx="3762634" cy="2298795"/>
            </a:xfrm>
            <a:prstGeom prst="rect">
              <a:avLst/>
            </a:prstGeom>
          </p:spPr>
        </p:pic>
        <p:sp>
          <p:nvSpPr>
            <p:cNvPr id="28" name="TextBox 27">
              <a:extLst>
                <a:ext uri="{FF2B5EF4-FFF2-40B4-BE49-F238E27FC236}">
                  <a16:creationId xmlns:a16="http://schemas.microsoft.com/office/drawing/2014/main" id="{4F1601B0-83F5-4A94-8148-C50230822428}"/>
                </a:ext>
              </a:extLst>
            </p:cNvPr>
            <p:cNvSpPr txBox="1"/>
            <p:nvPr/>
          </p:nvSpPr>
          <p:spPr>
            <a:xfrm>
              <a:off x="1110343" y="3479754"/>
              <a:ext cx="2819634" cy="369332"/>
            </a:xfrm>
            <a:prstGeom prst="rect">
              <a:avLst/>
            </a:prstGeom>
            <a:noFill/>
          </p:spPr>
          <p:txBody>
            <a:bodyPr wrap="square" rtlCol="0">
              <a:spAutoFit/>
            </a:bodyPr>
            <a:lstStyle/>
            <a:p>
              <a:r>
                <a:rPr lang="en-US" dirty="0">
                  <a:solidFill>
                    <a:schemeClr val="bg1"/>
                  </a:solidFill>
                </a:rPr>
                <a:t>Those who persecute</a:t>
              </a:r>
            </a:p>
          </p:txBody>
        </p:sp>
      </p:grpSp>
      <p:grpSp>
        <p:nvGrpSpPr>
          <p:cNvPr id="33" name="Group 32">
            <a:extLst>
              <a:ext uri="{FF2B5EF4-FFF2-40B4-BE49-F238E27FC236}">
                <a16:creationId xmlns:a16="http://schemas.microsoft.com/office/drawing/2014/main" id="{EF9AA3E6-7028-9853-8001-94C3C0BCF6AE}"/>
              </a:ext>
            </a:extLst>
          </p:cNvPr>
          <p:cNvGrpSpPr/>
          <p:nvPr/>
        </p:nvGrpSpPr>
        <p:grpSpPr>
          <a:xfrm>
            <a:off x="8389785" y="1194930"/>
            <a:ext cx="3052262" cy="2477462"/>
            <a:chOff x="8389785" y="1194930"/>
            <a:chExt cx="3052262" cy="2477462"/>
          </a:xfrm>
        </p:grpSpPr>
        <p:pic>
          <p:nvPicPr>
            <p:cNvPr id="31" name="Picture 30">
              <a:extLst>
                <a:ext uri="{FF2B5EF4-FFF2-40B4-BE49-F238E27FC236}">
                  <a16:creationId xmlns:a16="http://schemas.microsoft.com/office/drawing/2014/main" id="{EB5457B4-140D-A0BA-30A5-C0724C71B9C1}"/>
                </a:ext>
              </a:extLst>
            </p:cNvPr>
            <p:cNvPicPr>
              <a:picLocks noChangeAspect="1"/>
            </p:cNvPicPr>
            <p:nvPr/>
          </p:nvPicPr>
          <p:blipFill>
            <a:blip r:embed="rId5"/>
            <a:stretch>
              <a:fillRect/>
            </a:stretch>
          </p:blipFill>
          <p:spPr>
            <a:xfrm>
              <a:off x="8389785" y="1194930"/>
              <a:ext cx="3052262" cy="2108130"/>
            </a:xfrm>
            <a:prstGeom prst="rect">
              <a:avLst/>
            </a:prstGeom>
          </p:spPr>
        </p:pic>
        <p:sp>
          <p:nvSpPr>
            <p:cNvPr id="32" name="TextBox 31">
              <a:extLst>
                <a:ext uri="{FF2B5EF4-FFF2-40B4-BE49-F238E27FC236}">
                  <a16:creationId xmlns:a16="http://schemas.microsoft.com/office/drawing/2014/main" id="{B734C01D-8B18-4E18-5AF5-9521FEA82E6D}"/>
                </a:ext>
              </a:extLst>
            </p:cNvPr>
            <p:cNvSpPr txBox="1"/>
            <p:nvPr/>
          </p:nvSpPr>
          <p:spPr>
            <a:xfrm>
              <a:off x="8615331" y="3303060"/>
              <a:ext cx="2819634" cy="369332"/>
            </a:xfrm>
            <a:prstGeom prst="rect">
              <a:avLst/>
            </a:prstGeom>
            <a:noFill/>
          </p:spPr>
          <p:txBody>
            <a:bodyPr wrap="square" rtlCol="0">
              <a:spAutoFit/>
            </a:bodyPr>
            <a:lstStyle/>
            <a:p>
              <a:pPr algn="ctr"/>
              <a:r>
                <a:rPr lang="en-US" dirty="0">
                  <a:solidFill>
                    <a:schemeClr val="bg1"/>
                  </a:solidFill>
                </a:rPr>
                <a:t>Those who persuade</a:t>
              </a:r>
            </a:p>
          </p:txBody>
        </p:sp>
      </p:grpSp>
      <p:sp>
        <p:nvSpPr>
          <p:cNvPr id="34" name="TextBox 33">
            <a:extLst>
              <a:ext uri="{FF2B5EF4-FFF2-40B4-BE49-F238E27FC236}">
                <a16:creationId xmlns:a16="http://schemas.microsoft.com/office/drawing/2014/main" id="{EA4F8FDD-45F5-4FA4-8DEB-13906F481BB7}"/>
              </a:ext>
            </a:extLst>
          </p:cNvPr>
          <p:cNvSpPr txBox="1"/>
          <p:nvPr/>
        </p:nvSpPr>
        <p:spPr>
          <a:xfrm>
            <a:off x="5132855" y="4377458"/>
            <a:ext cx="2423089" cy="1754326"/>
          </a:xfrm>
          <a:prstGeom prst="rect">
            <a:avLst/>
          </a:prstGeom>
          <a:noFill/>
        </p:spPr>
        <p:txBody>
          <a:bodyPr wrap="square" rtlCol="0">
            <a:spAutoFit/>
          </a:bodyPr>
          <a:lstStyle/>
          <a:p>
            <a:pPr algn="ctr"/>
            <a:r>
              <a:rPr lang="en-US" b="0" i="0" dirty="0">
                <a:solidFill>
                  <a:schemeClr val="bg1"/>
                </a:solidFill>
                <a:effectLst/>
              </a:rPr>
              <a:t>What are some obstacles or barriers that people might allow to get in the way of their pursuit of eternal life?</a:t>
            </a:r>
            <a:endParaRPr lang="en-US" dirty="0">
              <a:solidFill>
                <a:schemeClr val="bg1"/>
              </a:solidFill>
            </a:endParaRPr>
          </a:p>
        </p:txBody>
      </p:sp>
    </p:spTree>
    <p:extLst>
      <p:ext uri="{BB962C8B-B14F-4D97-AF65-F5344CB8AC3E}">
        <p14:creationId xmlns:p14="http://schemas.microsoft.com/office/powerpoint/2010/main" val="247877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049"/>
                                        </p:tgtEl>
                                        <p:attrNameLst>
                                          <p:attrName>style.visibility</p:attrName>
                                        </p:attrNameLst>
                                      </p:cBhvr>
                                      <p:to>
                                        <p:strVal val="visible"/>
                                      </p:to>
                                    </p:set>
                                    <p:anim calcmode="lin" valueType="num">
                                      <p:cBhvr>
                                        <p:cTn id="23" dur="500" fill="hold"/>
                                        <p:tgtEl>
                                          <p:spTgt spid="2049"/>
                                        </p:tgtEl>
                                        <p:attrNameLst>
                                          <p:attrName>ppt_w</p:attrName>
                                        </p:attrNameLst>
                                      </p:cBhvr>
                                      <p:tavLst>
                                        <p:tav tm="0">
                                          <p:val>
                                            <p:fltVal val="0"/>
                                          </p:val>
                                        </p:tav>
                                        <p:tav tm="100000">
                                          <p:val>
                                            <p:strVal val="#ppt_w"/>
                                          </p:val>
                                        </p:tav>
                                      </p:tavLst>
                                    </p:anim>
                                    <p:anim calcmode="lin" valueType="num">
                                      <p:cBhvr>
                                        <p:cTn id="24" dur="500" fill="hold"/>
                                        <p:tgtEl>
                                          <p:spTgt spid="2049"/>
                                        </p:tgtEl>
                                        <p:attrNameLst>
                                          <p:attrName>ppt_h</p:attrName>
                                        </p:attrNameLst>
                                      </p:cBhvr>
                                      <p:tavLst>
                                        <p:tav tm="0">
                                          <p:val>
                                            <p:fltVal val="0"/>
                                          </p:val>
                                        </p:tav>
                                        <p:tav tm="100000">
                                          <p:val>
                                            <p:strVal val="#ppt_h"/>
                                          </p:val>
                                        </p:tav>
                                      </p:tavLst>
                                    </p:anim>
                                    <p:animEffect transition="in" filter="fade">
                                      <p:cBhvr>
                                        <p:cTn id="25" dur="5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87556" y="2065481"/>
            <a:ext cx="3044139" cy="2831544"/>
          </a:xfrm>
          <a:prstGeom prst="rect">
            <a:avLst/>
          </a:prstGeom>
          <a:solidFill>
            <a:srgbClr val="FFFF00"/>
          </a:solidFill>
        </p:spPr>
        <p:txBody>
          <a:bodyPr wrap="square" rtlCol="0">
            <a:spAutoFit/>
          </a:bodyPr>
          <a:lstStyle/>
          <a:p>
            <a:pPr algn="ctr" fontAlgn="base"/>
            <a:r>
              <a:rPr lang="en-US" sz="3200" dirty="0"/>
              <a:t>2 reasons why the Lord allowed His enemies to persecute the Saints</a:t>
            </a:r>
          </a:p>
          <a:p>
            <a:pPr algn="ctr" fontAlgn="base"/>
            <a:endParaRPr lang="en-US" dirty="0"/>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A Little Season</a:t>
            </a:r>
          </a:p>
        </p:txBody>
      </p:sp>
      <p:sp>
        <p:nvSpPr>
          <p:cNvPr id="8" name="TextBox 7"/>
          <p:cNvSpPr txBox="1"/>
          <p:nvPr/>
        </p:nvSpPr>
        <p:spPr>
          <a:xfrm>
            <a:off x="0" y="6488668"/>
            <a:ext cx="2423089" cy="369332"/>
          </a:xfrm>
          <a:prstGeom prst="rect">
            <a:avLst/>
          </a:prstGeom>
          <a:noFill/>
        </p:spPr>
        <p:txBody>
          <a:bodyPr wrap="square" rtlCol="0">
            <a:spAutoFit/>
          </a:bodyPr>
          <a:lstStyle/>
          <a:p>
            <a:r>
              <a:rPr lang="en-US" dirty="0">
                <a:solidFill>
                  <a:schemeClr val="bg1"/>
                </a:solidFill>
              </a:rPr>
              <a:t>D&amp;C 103:3-4</a:t>
            </a:r>
          </a:p>
        </p:txBody>
      </p:sp>
      <p:sp>
        <p:nvSpPr>
          <p:cNvPr id="2" name="Right Arrow 1"/>
          <p:cNvSpPr/>
          <p:nvPr/>
        </p:nvSpPr>
        <p:spPr>
          <a:xfrm rot="20004601">
            <a:off x="3409123" y="2288641"/>
            <a:ext cx="3109172" cy="484632"/>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831511" y="1327823"/>
            <a:ext cx="4418629" cy="1200329"/>
          </a:xfrm>
          <a:prstGeom prst="rect">
            <a:avLst/>
          </a:prstGeom>
          <a:solidFill>
            <a:srgbClr val="92D050"/>
          </a:solidFill>
          <a:ln>
            <a:solidFill>
              <a:schemeClr val="tx1"/>
            </a:solidFill>
          </a:ln>
        </p:spPr>
        <p:txBody>
          <a:bodyPr wrap="square" rtlCol="0">
            <a:spAutoFit/>
          </a:bodyPr>
          <a:lstStyle/>
          <a:p>
            <a:pPr fontAlgn="base"/>
            <a:r>
              <a:rPr lang="en-US" b="1" dirty="0"/>
              <a:t>To allow the persecutors to “fill up the measure of their iniquities, that their cup might be full”—in other words, to justify His judgments on the wicked.</a:t>
            </a:r>
          </a:p>
        </p:txBody>
      </p:sp>
      <p:sp>
        <p:nvSpPr>
          <p:cNvPr id="10" name="TextBox 9"/>
          <p:cNvSpPr txBox="1"/>
          <p:nvPr/>
        </p:nvSpPr>
        <p:spPr>
          <a:xfrm>
            <a:off x="6919374" y="4215688"/>
            <a:ext cx="4418629" cy="1477328"/>
          </a:xfrm>
          <a:prstGeom prst="rect">
            <a:avLst/>
          </a:prstGeom>
          <a:solidFill>
            <a:srgbClr val="92D050"/>
          </a:solidFill>
        </p:spPr>
        <p:txBody>
          <a:bodyPr wrap="square" rtlCol="0">
            <a:spAutoFit/>
          </a:bodyPr>
          <a:lstStyle/>
          <a:p>
            <a:pPr fontAlgn="base"/>
            <a:r>
              <a:rPr lang="en-US" b="1" dirty="0"/>
              <a:t>To chasten the disobedient Saints</a:t>
            </a:r>
          </a:p>
          <a:p>
            <a:pPr fontAlgn="base"/>
            <a:endParaRPr lang="en-US" b="1" dirty="0"/>
          </a:p>
          <a:p>
            <a:pPr fontAlgn="base"/>
            <a:endParaRPr lang="en-US" b="1" dirty="0"/>
          </a:p>
          <a:p>
            <a:pPr fontAlgn="base"/>
            <a:r>
              <a:rPr lang="en-US" b="1" dirty="0"/>
              <a:t>They were not completely obedient to the Lord</a:t>
            </a:r>
          </a:p>
        </p:txBody>
      </p:sp>
      <p:sp>
        <p:nvSpPr>
          <p:cNvPr id="11" name="Right Arrow 10"/>
          <p:cNvSpPr/>
          <p:nvPr/>
        </p:nvSpPr>
        <p:spPr>
          <a:xfrm rot="1403871">
            <a:off x="3569356" y="3872298"/>
            <a:ext cx="3109172" cy="484632"/>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909625" y="5897165"/>
            <a:ext cx="8276372" cy="923330"/>
          </a:xfrm>
          <a:prstGeom prst="rect">
            <a:avLst/>
          </a:prstGeom>
        </p:spPr>
        <p:txBody>
          <a:bodyPr wrap="square">
            <a:spAutoFit/>
          </a:bodyPr>
          <a:lstStyle/>
          <a:p>
            <a:r>
              <a:rPr lang="en-US" b="0" i="0" dirty="0">
                <a:solidFill>
                  <a:schemeClr val="bg1"/>
                </a:solidFill>
                <a:effectLst/>
                <a:latin typeface="Abadi" panose="020B0604020104020204" pitchFamily="34" charset="0"/>
              </a:rPr>
              <a:t>Remember in 1833 the Lord warned that the people of Zion would receive His protection only if they were obedient. If they were not, His judgments would come upon them as well as upon the wicked. </a:t>
            </a:r>
            <a:r>
              <a:rPr lang="en-US" sz="1200" b="0" i="0" dirty="0">
                <a:solidFill>
                  <a:schemeClr val="bg1"/>
                </a:solidFill>
                <a:effectLst/>
                <a:latin typeface="Abadi" panose="020B0604020104020204" pitchFamily="34" charset="0"/>
              </a:rPr>
              <a:t>Student Manual</a:t>
            </a:r>
            <a:endParaRPr lang="en-US" sz="1200" dirty="0">
              <a:solidFill>
                <a:schemeClr val="bg1"/>
              </a:solidFill>
            </a:endParaRPr>
          </a:p>
        </p:txBody>
      </p:sp>
    </p:spTree>
    <p:extLst>
      <p:ext uri="{BB962C8B-B14F-4D97-AF65-F5344CB8AC3E}">
        <p14:creationId xmlns:p14="http://schemas.microsoft.com/office/powerpoint/2010/main" val="24702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To Prevail</a:t>
            </a:r>
          </a:p>
        </p:txBody>
      </p:sp>
      <p:sp>
        <p:nvSpPr>
          <p:cNvPr id="8" name="TextBox 7"/>
          <p:cNvSpPr txBox="1"/>
          <p:nvPr/>
        </p:nvSpPr>
        <p:spPr>
          <a:xfrm>
            <a:off x="0" y="6488668"/>
            <a:ext cx="2423089" cy="369332"/>
          </a:xfrm>
          <a:prstGeom prst="rect">
            <a:avLst/>
          </a:prstGeom>
          <a:noFill/>
        </p:spPr>
        <p:txBody>
          <a:bodyPr wrap="square" rtlCol="0">
            <a:spAutoFit/>
          </a:bodyPr>
          <a:lstStyle/>
          <a:p>
            <a:r>
              <a:rPr lang="en-US" dirty="0">
                <a:solidFill>
                  <a:schemeClr val="bg1"/>
                </a:solidFill>
              </a:rPr>
              <a:t>D&amp;C 103:5-8</a:t>
            </a:r>
          </a:p>
        </p:txBody>
      </p:sp>
      <p:sp>
        <p:nvSpPr>
          <p:cNvPr id="7" name="Rectangle 6"/>
          <p:cNvSpPr/>
          <p:nvPr/>
        </p:nvSpPr>
        <p:spPr>
          <a:xfrm>
            <a:off x="4868476" y="1919861"/>
            <a:ext cx="6096000" cy="4154984"/>
          </a:xfrm>
          <a:prstGeom prst="rect">
            <a:avLst/>
          </a:prstGeom>
        </p:spPr>
        <p:txBody>
          <a:bodyPr>
            <a:spAutoFit/>
          </a:bodyPr>
          <a:lstStyle/>
          <a:p>
            <a:r>
              <a:rPr lang="en-US" b="0" i="0" dirty="0">
                <a:solidFill>
                  <a:schemeClr val="bg1"/>
                </a:solidFill>
                <a:effectLst/>
                <a:latin typeface="Abadi" panose="020B0604020104020204" pitchFamily="34" charset="0"/>
              </a:rPr>
              <a:t>“When they [the Saints] have been faithful in keeping the commandments of God they have prospered and they have had deliverance. When they have been unfaithful they met with trouble and serious difficulty. It is necessary that the wicked should have the opportunity to exercise their agency in relation to the work of God; for they have an agency as well as we. It is their privilege to assist in building up the word of God, or they can exercise their agency in fighting the work of God.</a:t>
            </a:r>
          </a:p>
          <a:p>
            <a:r>
              <a:rPr lang="en-US" b="0" i="0" dirty="0">
                <a:solidFill>
                  <a:schemeClr val="bg1"/>
                </a:solidFill>
                <a:effectLst/>
                <a:latin typeface="Abadi" panose="020B0604020104020204" pitchFamily="34" charset="0"/>
              </a:rPr>
              <a:t>They have the privilege to do </a:t>
            </a:r>
          </a:p>
          <a:p>
            <a:r>
              <a:rPr lang="en-US" b="0" i="0" dirty="0">
                <a:solidFill>
                  <a:schemeClr val="bg1"/>
                </a:solidFill>
                <a:effectLst/>
                <a:latin typeface="Abadi" panose="020B0604020104020204" pitchFamily="34" charset="0"/>
              </a:rPr>
              <a:t>everything in their power to </a:t>
            </a:r>
          </a:p>
          <a:p>
            <a:r>
              <a:rPr lang="en-US" b="0" i="0" dirty="0">
                <a:solidFill>
                  <a:schemeClr val="bg1"/>
                </a:solidFill>
                <a:effectLst/>
                <a:latin typeface="Abadi" panose="020B0604020104020204" pitchFamily="34" charset="0"/>
              </a:rPr>
              <a:t>destroy it, and they will be </a:t>
            </a:r>
          </a:p>
          <a:p>
            <a:r>
              <a:rPr lang="en-US" b="0" i="0" dirty="0">
                <a:solidFill>
                  <a:schemeClr val="bg1"/>
                </a:solidFill>
                <a:effectLst/>
                <a:latin typeface="Abadi" panose="020B0604020104020204" pitchFamily="34" charset="0"/>
              </a:rPr>
              <a:t>permitted to do this until the </a:t>
            </a:r>
          </a:p>
          <a:p>
            <a:r>
              <a:rPr lang="en-US" b="0" i="0" dirty="0">
                <a:solidFill>
                  <a:schemeClr val="bg1"/>
                </a:solidFill>
                <a:effectLst/>
                <a:latin typeface="Abadi" panose="020B0604020104020204" pitchFamily="34" charset="0"/>
              </a:rPr>
              <a:t>cup of their iniquity is full.”</a:t>
            </a:r>
          </a:p>
          <a:p>
            <a:r>
              <a:rPr lang="en-US" sz="1200" dirty="0">
                <a:solidFill>
                  <a:schemeClr val="bg1"/>
                </a:solidFill>
              </a:rPr>
              <a:t>President George Q. Cannon</a:t>
            </a:r>
          </a:p>
        </p:txBody>
      </p:sp>
      <p:sp>
        <p:nvSpPr>
          <p:cNvPr id="12" name="Rectangle 11"/>
          <p:cNvSpPr/>
          <p:nvPr/>
        </p:nvSpPr>
        <p:spPr>
          <a:xfrm>
            <a:off x="3419626" y="814253"/>
            <a:ext cx="5477590" cy="369332"/>
          </a:xfrm>
          <a:prstGeom prst="rect">
            <a:avLst/>
          </a:prstGeom>
        </p:spPr>
        <p:txBody>
          <a:bodyPr wrap="none">
            <a:spAutoFit/>
          </a:bodyPr>
          <a:lstStyle/>
          <a:p>
            <a:r>
              <a:rPr lang="en-US" dirty="0">
                <a:solidFill>
                  <a:schemeClr val="bg1"/>
                </a:solidFill>
                <a:latin typeface="Abadi" panose="020B0604020104020204" pitchFamily="34" charset="0"/>
              </a:rPr>
              <a:t>T</a:t>
            </a:r>
            <a:r>
              <a:rPr lang="en-US" b="0" i="0" dirty="0">
                <a:solidFill>
                  <a:schemeClr val="bg1"/>
                </a:solidFill>
                <a:effectLst/>
                <a:latin typeface="Abadi" panose="020B0604020104020204" pitchFamily="34" charset="0"/>
              </a:rPr>
              <a:t>o be stronger than an opponent or to be victorious</a:t>
            </a:r>
            <a:endParaRPr lang="en-US" dirty="0">
              <a:solidFill>
                <a:schemeClr val="bg1"/>
              </a:solidFill>
            </a:endParaRPr>
          </a:p>
        </p:txBody>
      </p:sp>
      <p:grpSp>
        <p:nvGrpSpPr>
          <p:cNvPr id="13" name="Group 12"/>
          <p:cNvGrpSpPr/>
          <p:nvPr/>
        </p:nvGrpSpPr>
        <p:grpSpPr>
          <a:xfrm>
            <a:off x="903515" y="1015663"/>
            <a:ext cx="2667000" cy="5029200"/>
            <a:chOff x="838200" y="76200"/>
            <a:chExt cx="2667000" cy="5029200"/>
          </a:xfrm>
        </p:grpSpPr>
        <p:grpSp>
          <p:nvGrpSpPr>
            <p:cNvPr id="14" name="Group 17"/>
            <p:cNvGrpSpPr/>
            <p:nvPr/>
          </p:nvGrpSpPr>
          <p:grpSpPr>
            <a:xfrm>
              <a:off x="838200" y="76200"/>
              <a:ext cx="2667000" cy="5029200"/>
              <a:chOff x="838200" y="76200"/>
              <a:chExt cx="2667000" cy="5029200"/>
            </a:xfrm>
          </p:grpSpPr>
          <p:grpSp>
            <p:nvGrpSpPr>
              <p:cNvPr id="16" name="Group 17"/>
              <p:cNvGrpSpPr/>
              <p:nvPr/>
            </p:nvGrpSpPr>
            <p:grpSpPr>
              <a:xfrm flipH="1">
                <a:off x="2209800" y="1447800"/>
                <a:ext cx="1295400" cy="3429000"/>
                <a:chOff x="685800" y="1447800"/>
                <a:chExt cx="1295400" cy="3124200"/>
              </a:xfrm>
            </p:grpSpPr>
            <p:sp>
              <p:nvSpPr>
                <p:cNvPr id="32" name="Bent Arrow 31"/>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838200" y="1447800"/>
                <a:ext cx="1295400" cy="3429000"/>
                <a:chOff x="685800" y="1447800"/>
                <a:chExt cx="1295400" cy="3429000"/>
              </a:xfrm>
            </p:grpSpPr>
            <p:sp>
              <p:nvSpPr>
                <p:cNvPr id="30" name="Bent Arrow 29"/>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nut 22"/>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1248335" y="2297668"/>
              <a:ext cx="1905000" cy="1569660"/>
            </a:xfrm>
            <a:prstGeom prst="rect">
              <a:avLst/>
            </a:prstGeom>
          </p:spPr>
          <p:txBody>
            <a:bodyPr wrap="square">
              <a:spAutoFit/>
            </a:bodyPr>
            <a:lstStyle/>
            <a:p>
              <a:pPr algn="ctr"/>
              <a:r>
                <a:rPr lang="en-US" sz="1600" b="1" dirty="0"/>
                <a:t>When we begin to follow the Lord’s counsel, we receive strength to begin to prevail against the world</a:t>
              </a:r>
              <a:endParaRPr lang="en-US" sz="1600" dirty="0">
                <a:solidFill>
                  <a:schemeClr val="bg1"/>
                </a:solidFill>
              </a:endParaRPr>
            </a:p>
          </p:txBody>
        </p:sp>
      </p:grpSp>
      <p:pic>
        <p:nvPicPr>
          <p:cNvPr id="4098" name="Picture 2" descr="http://www.gapages.com/cannogq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7316" y="4252012"/>
            <a:ext cx="13716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57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Salt of the Earth</a:t>
            </a:r>
          </a:p>
        </p:txBody>
      </p:sp>
      <p:sp>
        <p:nvSpPr>
          <p:cNvPr id="8" name="TextBox 7"/>
          <p:cNvSpPr txBox="1"/>
          <p:nvPr/>
        </p:nvSpPr>
        <p:spPr>
          <a:xfrm>
            <a:off x="0" y="6488668"/>
            <a:ext cx="3635829" cy="369332"/>
          </a:xfrm>
          <a:prstGeom prst="rect">
            <a:avLst/>
          </a:prstGeom>
          <a:noFill/>
        </p:spPr>
        <p:txBody>
          <a:bodyPr wrap="square" rtlCol="0">
            <a:spAutoFit/>
          </a:bodyPr>
          <a:lstStyle/>
          <a:p>
            <a:r>
              <a:rPr lang="en-US" dirty="0">
                <a:solidFill>
                  <a:schemeClr val="bg1"/>
                </a:solidFill>
              </a:rPr>
              <a:t>D&amp;C 103:9-10 </a:t>
            </a:r>
            <a:r>
              <a:rPr lang="en-US" sz="1200" dirty="0">
                <a:solidFill>
                  <a:schemeClr val="bg1"/>
                </a:solidFill>
              </a:rPr>
              <a:t>Carlos E. </a:t>
            </a:r>
            <a:r>
              <a:rPr lang="en-US" sz="1200" dirty="0" err="1">
                <a:solidFill>
                  <a:schemeClr val="bg1"/>
                </a:solidFill>
              </a:rPr>
              <a:t>Asay</a:t>
            </a:r>
            <a:r>
              <a:rPr lang="en-US" sz="1200" dirty="0">
                <a:solidFill>
                  <a:schemeClr val="bg1"/>
                </a:solidFill>
              </a:rPr>
              <a:t> </a:t>
            </a:r>
          </a:p>
        </p:txBody>
      </p:sp>
      <p:sp>
        <p:nvSpPr>
          <p:cNvPr id="7" name="Rectangle 6"/>
          <p:cNvSpPr/>
          <p:nvPr/>
        </p:nvSpPr>
        <p:spPr>
          <a:xfrm>
            <a:off x="5124450" y="1387602"/>
            <a:ext cx="6896100" cy="1200329"/>
          </a:xfrm>
          <a:prstGeom prst="rect">
            <a:avLst/>
          </a:prstGeom>
        </p:spPr>
        <p:txBody>
          <a:bodyPr wrap="square">
            <a:spAutoFit/>
          </a:bodyPr>
          <a:lstStyle/>
          <a:p>
            <a:r>
              <a:rPr lang="en-US" dirty="0">
                <a:solidFill>
                  <a:schemeClr val="bg1"/>
                </a:solidFill>
              </a:rPr>
              <a:t>“Salt at one time had religious significance, and was a symbol of purity. … Among many peoples, salt is still used as a sign of honor, friendship and hospitality. The Arabs say ‘there is salt between us,’ meaning ‘we have eaten together, and are friends’”</a:t>
            </a:r>
            <a:endParaRPr lang="en-US" sz="1200" dirty="0">
              <a:solidFill>
                <a:schemeClr val="bg1"/>
              </a:solidFill>
            </a:endParaRPr>
          </a:p>
        </p:txBody>
      </p:sp>
      <p:sp>
        <p:nvSpPr>
          <p:cNvPr id="12" name="Rectangle 11"/>
          <p:cNvSpPr/>
          <p:nvPr/>
        </p:nvSpPr>
        <p:spPr>
          <a:xfrm>
            <a:off x="4954512" y="853242"/>
            <a:ext cx="2443298" cy="461665"/>
          </a:xfrm>
          <a:prstGeom prst="rect">
            <a:avLst/>
          </a:prstGeom>
        </p:spPr>
        <p:txBody>
          <a:bodyPr wrap="none">
            <a:spAutoFit/>
          </a:bodyPr>
          <a:lstStyle/>
          <a:p>
            <a:r>
              <a:rPr lang="en-US" sz="2400" dirty="0">
                <a:solidFill>
                  <a:schemeClr val="bg1"/>
                </a:solidFill>
                <a:latin typeface="Abadi" panose="020B0604020104020204" pitchFamily="34" charset="0"/>
              </a:rPr>
              <a:t>“Saviors of Men”</a:t>
            </a:r>
            <a:endParaRPr lang="en-US" sz="2400" dirty="0">
              <a:solidFill>
                <a:schemeClr val="bg1"/>
              </a:solidFill>
            </a:endParaRPr>
          </a:p>
        </p:txBody>
      </p:sp>
      <p:sp>
        <p:nvSpPr>
          <p:cNvPr id="2" name="Rectangle 1"/>
          <p:cNvSpPr/>
          <p:nvPr/>
        </p:nvSpPr>
        <p:spPr>
          <a:xfrm>
            <a:off x="80161" y="2834818"/>
            <a:ext cx="6096000" cy="1754326"/>
          </a:xfrm>
          <a:prstGeom prst="rect">
            <a:avLst/>
          </a:prstGeom>
        </p:spPr>
        <p:txBody>
          <a:bodyPr>
            <a:spAutoFit/>
          </a:bodyPr>
          <a:lstStyle/>
          <a:p>
            <a:r>
              <a:rPr lang="en-US" b="0" i="0" dirty="0">
                <a:solidFill>
                  <a:schemeClr val="bg1"/>
                </a:solidFill>
                <a:effectLst/>
              </a:rPr>
              <a:t>“The word </a:t>
            </a:r>
            <a:r>
              <a:rPr lang="en-US" b="0" i="1" dirty="0">
                <a:solidFill>
                  <a:schemeClr val="bg1"/>
                </a:solidFill>
                <a:effectLst/>
              </a:rPr>
              <a:t>savor </a:t>
            </a:r>
            <a:r>
              <a:rPr lang="en-US" b="0" i="0" dirty="0">
                <a:solidFill>
                  <a:schemeClr val="bg1"/>
                </a:solidFill>
                <a:effectLst/>
              </a:rPr>
              <a:t>(</a:t>
            </a:r>
            <a:r>
              <a:rPr lang="en-US" b="0" i="1" dirty="0">
                <a:solidFill>
                  <a:schemeClr val="bg1"/>
                </a:solidFill>
                <a:effectLst/>
              </a:rPr>
              <a:t>s-</a:t>
            </a:r>
            <a:r>
              <a:rPr lang="en-US" b="0" i="1" dirty="0" err="1">
                <a:solidFill>
                  <a:schemeClr val="bg1"/>
                </a:solidFill>
                <a:effectLst/>
              </a:rPr>
              <a:t>a-v</a:t>
            </a:r>
            <a:r>
              <a:rPr lang="en-US" b="0" i="1" dirty="0">
                <a:solidFill>
                  <a:schemeClr val="bg1"/>
                </a:solidFill>
                <a:effectLst/>
              </a:rPr>
              <a:t>-o-r</a:t>
            </a:r>
            <a:r>
              <a:rPr lang="en-US" b="0" i="0" dirty="0">
                <a:solidFill>
                  <a:schemeClr val="bg1"/>
                </a:solidFill>
                <a:effectLst/>
              </a:rPr>
              <a:t>) denotes taste, pleasing flavor, interesting quality, and high repute.</a:t>
            </a:r>
          </a:p>
          <a:p>
            <a:endParaRPr lang="en-US" dirty="0">
              <a:solidFill>
                <a:schemeClr val="bg1"/>
              </a:solidFill>
            </a:endParaRPr>
          </a:p>
          <a:p>
            <a:r>
              <a:rPr lang="en-US" dirty="0">
                <a:solidFill>
                  <a:schemeClr val="bg1"/>
                </a:solidFill>
              </a:rPr>
              <a:t> …it is clean, pure, uncontaminated, and useful. In this state or condition, salt will preserve, flavor, heal, and perform other useful functions.”</a:t>
            </a:r>
          </a:p>
        </p:txBody>
      </p:sp>
      <p:sp>
        <p:nvSpPr>
          <p:cNvPr id="3" name="Rectangle 2"/>
          <p:cNvSpPr/>
          <p:nvPr/>
        </p:nvSpPr>
        <p:spPr>
          <a:xfrm>
            <a:off x="5524500" y="4589144"/>
            <a:ext cx="6096000" cy="2031325"/>
          </a:xfrm>
          <a:prstGeom prst="rect">
            <a:avLst/>
          </a:prstGeom>
        </p:spPr>
        <p:txBody>
          <a:bodyPr>
            <a:spAutoFit/>
          </a:bodyPr>
          <a:lstStyle/>
          <a:p>
            <a:r>
              <a:rPr lang="en-US" b="0" i="0" dirty="0">
                <a:solidFill>
                  <a:schemeClr val="bg1"/>
                </a:solidFill>
                <a:effectLst/>
              </a:rPr>
              <a:t>“When the Lord used the expression “savor of men,” he was speaking of those who represent him. He was referring to those who have repented, who have been washed clean in the waters of </a:t>
            </a:r>
            <a:r>
              <a:rPr lang="en-US" b="0" i="0" u="none" strike="noStrike" dirty="0">
                <a:solidFill>
                  <a:schemeClr val="bg1"/>
                </a:solidFill>
                <a:effectLst/>
              </a:rPr>
              <a:t>baptism</a:t>
            </a:r>
            <a:r>
              <a:rPr lang="en-US" b="0" i="0" dirty="0">
                <a:solidFill>
                  <a:schemeClr val="bg1"/>
                </a:solidFill>
                <a:effectLst/>
              </a:rPr>
              <a:t>, and who have covenanted to take upon them his name and his cause. Moreover, he was speaking of those who would share by covenant his priesthood power. He was speaking of you and me.”</a:t>
            </a:r>
            <a:endParaRPr lang="en-US" dirty="0">
              <a:solidFill>
                <a:schemeClr val="bg1"/>
              </a:solidFill>
            </a:endParaRPr>
          </a:p>
        </p:txBody>
      </p:sp>
      <p:pic>
        <p:nvPicPr>
          <p:cNvPr id="9" name="Picture 8">
            <a:extLst>
              <a:ext uri="{FF2B5EF4-FFF2-40B4-BE49-F238E27FC236}">
                <a16:creationId xmlns:a16="http://schemas.microsoft.com/office/drawing/2014/main" id="{2B6E2BA2-2220-4B20-A8FA-AB1DA96E47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8500" y="1031616"/>
            <a:ext cx="2511552" cy="1706880"/>
          </a:xfrm>
          <a:prstGeom prst="rect">
            <a:avLst/>
          </a:prstGeom>
        </p:spPr>
      </p:pic>
      <p:pic>
        <p:nvPicPr>
          <p:cNvPr id="11" name="Picture 10">
            <a:extLst>
              <a:ext uri="{FF2B5EF4-FFF2-40B4-BE49-F238E27FC236}">
                <a16:creationId xmlns:a16="http://schemas.microsoft.com/office/drawing/2014/main" id="{B0BF7A43-57B8-47C7-848D-2B8B2D27A9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5081" y="2573554"/>
            <a:ext cx="3054096" cy="2029968"/>
          </a:xfrm>
          <a:prstGeom prst="rect">
            <a:avLst/>
          </a:prstGeom>
        </p:spPr>
      </p:pic>
      <p:pic>
        <p:nvPicPr>
          <p:cNvPr id="14" name="Picture 13">
            <a:extLst>
              <a:ext uri="{FF2B5EF4-FFF2-40B4-BE49-F238E27FC236}">
                <a16:creationId xmlns:a16="http://schemas.microsoft.com/office/drawing/2014/main" id="{D6F4888D-7E20-4F98-97CA-713988B182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4279" y="4605528"/>
            <a:ext cx="2514600" cy="1885950"/>
          </a:xfrm>
          <a:prstGeom prst="rect">
            <a:avLst/>
          </a:prstGeom>
        </p:spPr>
      </p:pic>
    </p:spTree>
    <p:extLst>
      <p:ext uri="{BB962C8B-B14F-4D97-AF65-F5344CB8AC3E}">
        <p14:creationId xmlns:p14="http://schemas.microsoft.com/office/powerpoint/2010/main" val="310222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Redeemed By His Power</a:t>
            </a:r>
          </a:p>
        </p:txBody>
      </p:sp>
      <p:sp>
        <p:nvSpPr>
          <p:cNvPr id="8" name="TextBox 7"/>
          <p:cNvSpPr txBox="1"/>
          <p:nvPr/>
        </p:nvSpPr>
        <p:spPr>
          <a:xfrm>
            <a:off x="0" y="6488668"/>
            <a:ext cx="3635829" cy="369332"/>
          </a:xfrm>
          <a:prstGeom prst="rect">
            <a:avLst/>
          </a:prstGeom>
          <a:noFill/>
        </p:spPr>
        <p:txBody>
          <a:bodyPr wrap="square" rtlCol="0">
            <a:spAutoFit/>
          </a:bodyPr>
          <a:lstStyle/>
          <a:p>
            <a:r>
              <a:rPr lang="en-US" dirty="0">
                <a:solidFill>
                  <a:schemeClr val="bg1"/>
                </a:solidFill>
              </a:rPr>
              <a:t>D&amp;C 103:11-14 </a:t>
            </a:r>
            <a:r>
              <a:rPr lang="en-US" sz="1200" dirty="0">
                <a:solidFill>
                  <a:schemeClr val="bg1"/>
                </a:solidFill>
              </a:rPr>
              <a:t>Smith and Sjodahl</a:t>
            </a:r>
          </a:p>
        </p:txBody>
      </p:sp>
      <p:sp>
        <p:nvSpPr>
          <p:cNvPr id="2" name="Rectangle 1"/>
          <p:cNvSpPr/>
          <p:nvPr/>
        </p:nvSpPr>
        <p:spPr>
          <a:xfrm>
            <a:off x="168729" y="1259175"/>
            <a:ext cx="6096000" cy="3416320"/>
          </a:xfrm>
          <a:prstGeom prst="rect">
            <a:avLst/>
          </a:prstGeom>
        </p:spPr>
        <p:txBody>
          <a:bodyPr>
            <a:spAutoFit/>
          </a:bodyPr>
          <a:lstStyle/>
          <a:p>
            <a:r>
              <a:rPr lang="en-US" dirty="0">
                <a:solidFill>
                  <a:schemeClr val="bg1"/>
                </a:solidFill>
              </a:rPr>
              <a:t>The Lord intended to restore His people to their lands, and that they would “no more be thrown down” </a:t>
            </a:r>
          </a:p>
          <a:p>
            <a:endParaRPr lang="en-US" dirty="0">
              <a:solidFill>
                <a:schemeClr val="bg1"/>
              </a:solidFill>
            </a:endParaRPr>
          </a:p>
          <a:p>
            <a:r>
              <a:rPr lang="en-US" dirty="0">
                <a:solidFill>
                  <a:schemeClr val="bg1"/>
                </a:solidFill>
              </a:rPr>
              <a:t>That this restoration would not happen until after “much tribulation” </a:t>
            </a:r>
          </a:p>
          <a:p>
            <a:endParaRPr lang="en-US" dirty="0">
              <a:solidFill>
                <a:schemeClr val="bg1"/>
              </a:solidFill>
            </a:endParaRPr>
          </a:p>
          <a:p>
            <a:r>
              <a:rPr lang="en-US" dirty="0">
                <a:solidFill>
                  <a:schemeClr val="bg1"/>
                </a:solidFill>
              </a:rPr>
              <a:t>The Lord warned the Saints that, even though He had promised they could return to the land of Zion, if they “pollute[d] their inheritances” through sin, they would lose the Lord’s support and be “thrown down”. </a:t>
            </a:r>
          </a:p>
          <a:p>
            <a:endParaRPr lang="en-US" dirty="0">
              <a:solidFill>
                <a:schemeClr val="bg1"/>
              </a:solidFill>
            </a:endParaRPr>
          </a:p>
          <a:p>
            <a:endParaRPr lang="en-US" dirty="0">
              <a:solidFill>
                <a:schemeClr val="bg1"/>
              </a:solidFill>
            </a:endParaRPr>
          </a:p>
        </p:txBody>
      </p:sp>
      <p:sp>
        <p:nvSpPr>
          <p:cNvPr id="5" name="Rectangle 4"/>
          <p:cNvSpPr/>
          <p:nvPr/>
        </p:nvSpPr>
        <p:spPr>
          <a:xfrm>
            <a:off x="5580064" y="4180344"/>
            <a:ext cx="6419507" cy="2585323"/>
          </a:xfrm>
          <a:prstGeom prst="rect">
            <a:avLst/>
          </a:prstGeom>
        </p:spPr>
        <p:txBody>
          <a:bodyPr wrap="square">
            <a:spAutoFit/>
          </a:bodyPr>
          <a:lstStyle/>
          <a:p>
            <a:r>
              <a:rPr lang="en-US" dirty="0">
                <a:solidFill>
                  <a:schemeClr val="bg1"/>
                </a:solidFill>
              </a:rPr>
              <a:t>Since this revelation was given, many leaders of the Church have discussed the future return to Jackson County, Missouri. </a:t>
            </a:r>
          </a:p>
          <a:p>
            <a:r>
              <a:rPr lang="en-US" dirty="0">
                <a:solidFill>
                  <a:schemeClr val="bg1"/>
                </a:solidFill>
              </a:rPr>
              <a:t>Elder Orson F. Whitney said: “Will our mission end here [in Utah]? Is the State of Utah the proper monument of the ‘Mormon’ People? No. … The monument to ‘Mormonism’ will stand in Jackson County, [Missouri]. There the great City will be built: There Zion will arise and shine, ‘the joy of the whole Earth,’ and there the Lord will come to His temple in His own time, when His people shall have made the required.” </a:t>
            </a:r>
            <a:endParaRPr lang="en-US" dirty="0"/>
          </a:p>
        </p:txBody>
      </p:sp>
      <p:pic>
        <p:nvPicPr>
          <p:cNvPr id="7" name="Picture 6">
            <a:extLst>
              <a:ext uri="{FF2B5EF4-FFF2-40B4-BE49-F238E27FC236}">
                <a16:creationId xmlns:a16="http://schemas.microsoft.com/office/drawing/2014/main" id="{1E689072-9D2F-4ED7-B342-D885CC2931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4713" y="972955"/>
            <a:ext cx="3950208" cy="3115056"/>
          </a:xfrm>
          <a:prstGeom prst="rect">
            <a:avLst/>
          </a:prstGeom>
        </p:spPr>
      </p:pic>
      <p:pic>
        <p:nvPicPr>
          <p:cNvPr id="10" name="Picture 9">
            <a:extLst>
              <a:ext uri="{FF2B5EF4-FFF2-40B4-BE49-F238E27FC236}">
                <a16:creationId xmlns:a16="http://schemas.microsoft.com/office/drawing/2014/main" id="{8AF25FF4-4F6D-4E85-9770-EC625504CB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1375" y="4245630"/>
            <a:ext cx="2548907" cy="2243038"/>
          </a:xfrm>
          <a:prstGeom prst="rect">
            <a:avLst/>
          </a:prstGeom>
        </p:spPr>
      </p:pic>
    </p:spTree>
    <p:extLst>
      <p:ext uri="{BB962C8B-B14F-4D97-AF65-F5344CB8AC3E}">
        <p14:creationId xmlns:p14="http://schemas.microsoft.com/office/powerpoint/2010/main" val="403283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TotalTime>
  <Words>4541</Words>
  <Application>Microsoft Office PowerPoint</Application>
  <PresentationFormat>Widescreen</PresentationFormat>
  <Paragraphs>248</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Baskerville Old Face</vt:lpstr>
      <vt:lpstr>FreesiaUPC</vt:lpstr>
      <vt:lpstr>Calibri Light</vt:lpstr>
      <vt:lpstr>Abadi</vt:lpstr>
      <vt:lpstr>AR CHRISTY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34</cp:revision>
  <dcterms:created xsi:type="dcterms:W3CDTF">2015-01-19T14:46:23Z</dcterms:created>
  <dcterms:modified xsi:type="dcterms:W3CDTF">2025-01-01T16:41:27Z</dcterms:modified>
</cp:coreProperties>
</file>