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69" r:id="rId3"/>
    <p:sldId id="282" r:id="rId4"/>
    <p:sldId id="285" r:id="rId5"/>
    <p:sldId id="284" r:id="rId6"/>
    <p:sldId id="286" r:id="rId7"/>
    <p:sldId id="259" r:id="rId8"/>
    <p:sldId id="260" r:id="rId9"/>
    <p:sldId id="261" r:id="rId10"/>
    <p:sldId id="263" r:id="rId11"/>
    <p:sldId id="262" r:id="rId12"/>
    <p:sldId id="264" r:id="rId13"/>
    <p:sldId id="266" r:id="rId14"/>
    <p:sldId id="267" r:id="rId15"/>
    <p:sldId id="268" r:id="rId16"/>
    <p:sldId id="280" r:id="rId17"/>
    <p:sldId id="283" r:id="rId18"/>
    <p:sldId id="278" r:id="rId19"/>
    <p:sldId id="270" r:id="rId20"/>
    <p:sldId id="279" r:id="rId21"/>
    <p:sldId id="271" r:id="rId22"/>
    <p:sldId id="272" r:id="rId23"/>
    <p:sldId id="273" r:id="rId24"/>
    <p:sldId id="274" r:id="rId25"/>
    <p:sldId id="275" r:id="rId26"/>
    <p:sldId id="276" r:id="rId27"/>
    <p:sldId id="277" r:id="rId28"/>
    <p:sldId id="258" r:id="rId29"/>
    <p:sldId id="265" r:id="rId30"/>
    <p:sldId id="257" r:id="rId31"/>
  </p:sldIdLst>
  <p:sldSz cx="12192000" cy="6858000"/>
  <p:notesSz cx="6858000" cy="9144000"/>
  <p:embeddedFontLst>
    <p:embeddedFont>
      <p:font typeface="Abadi" panose="020B0604020104020204" pitchFamily="34" charset="0"/>
      <p:regular r:id="rId32"/>
    </p:embeddedFont>
    <p:embeddedFont>
      <p:font typeface="Berlin Sans FB Demi" panose="020E0802020502020306" pitchFamily="34" charset="0"/>
      <p:bold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9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F7D910-5A79-4BD0-B3D3-64EDC6A3962A}"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63130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D910-5A79-4BD0-B3D3-64EDC6A3962A}"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50789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D910-5A79-4BD0-B3D3-64EDC6A3962A}"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88388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D910-5A79-4BD0-B3D3-64EDC6A3962A}"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94678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7D910-5A79-4BD0-B3D3-64EDC6A3962A}"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11462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7D910-5A79-4BD0-B3D3-64EDC6A3962A}"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10044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7D910-5A79-4BD0-B3D3-64EDC6A3962A}"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40248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7D910-5A79-4BD0-B3D3-64EDC6A3962A}"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315079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7D910-5A79-4BD0-B3D3-64EDC6A3962A}"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7234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7D910-5A79-4BD0-B3D3-64EDC6A3962A}"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410799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7D910-5A79-4BD0-B3D3-64EDC6A3962A}"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77858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7D910-5A79-4BD0-B3D3-64EDC6A3962A}" type="datetimeFigureOut">
              <a:rPr lang="en-US" smtClean="0"/>
              <a:t>11/29/2024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FF895-9A34-4E72-80AF-CD6A386932A6}" type="slidenum">
              <a:rPr lang="en-US" smtClean="0"/>
              <a:t>‹#›</a:t>
            </a:fld>
            <a:endParaRPr lang="en-US"/>
          </a:p>
        </p:txBody>
      </p:sp>
    </p:spTree>
    <p:extLst>
      <p:ext uri="{BB962C8B-B14F-4D97-AF65-F5344CB8AC3E}">
        <p14:creationId xmlns:p14="http://schemas.microsoft.com/office/powerpoint/2010/main" val="105351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31F997-CB66-B63E-2AE9-FF85DE3CB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47D216F-0F4F-901E-548A-15C68192A655}"/>
              </a:ext>
            </a:extLst>
          </p:cNvPr>
          <p:cNvSpPr txBox="1"/>
          <p:nvPr/>
        </p:nvSpPr>
        <p:spPr>
          <a:xfrm>
            <a:off x="40740" y="0"/>
            <a:ext cx="12110519" cy="4154984"/>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Camp of Israel</a:t>
            </a:r>
          </a:p>
          <a:p>
            <a:pPr algn="ctr"/>
            <a:endParaRPr lang="en-US" sz="4400" dirty="0">
              <a:solidFill>
                <a:schemeClr val="bg1"/>
              </a:solidFill>
              <a:latin typeface="Berlin Sans FB Demi" panose="020E0802020502020306" pitchFamily="34" charset="0"/>
            </a:endParaRPr>
          </a:p>
          <a:p>
            <a:pPr algn="ctr"/>
            <a:r>
              <a:rPr lang="en-US" sz="4400" dirty="0">
                <a:solidFill>
                  <a:schemeClr val="bg1"/>
                </a:solidFill>
                <a:latin typeface="Berlin Sans FB Demi" panose="020E0802020502020306" pitchFamily="34" charset="0"/>
              </a:rPr>
              <a:t>Doctrine and Covenants 105</a:t>
            </a:r>
          </a:p>
          <a:p>
            <a:pPr algn="ctr"/>
            <a:endParaRPr lang="en-US" sz="4400" dirty="0">
              <a:solidFill>
                <a:schemeClr val="bg1"/>
              </a:solidFill>
              <a:latin typeface="Berlin Sans FB Demi" panose="020E0802020502020306" pitchFamily="34" charset="0"/>
            </a:endParaRPr>
          </a:p>
          <a:p>
            <a:pPr algn="ctr"/>
            <a:r>
              <a:rPr lang="en-US" sz="4400" dirty="0">
                <a:solidFill>
                  <a:schemeClr val="bg1"/>
                </a:solidFill>
                <a:latin typeface="Berlin Sans FB Demi" panose="020E0802020502020306" pitchFamily="34" charset="0"/>
              </a:rPr>
              <a:t>Revelation at Fishing River </a:t>
            </a:r>
          </a:p>
          <a:p>
            <a:pPr algn="ctr"/>
            <a:r>
              <a:rPr lang="en-US" sz="4400" dirty="0">
                <a:solidFill>
                  <a:schemeClr val="bg1"/>
                </a:solidFill>
                <a:latin typeface="Berlin Sans FB Demi" panose="020E0802020502020306" pitchFamily="34" charset="0"/>
              </a:rPr>
              <a:t>and the March to Zion’s Camp</a:t>
            </a:r>
          </a:p>
        </p:txBody>
      </p:sp>
      <p:sp>
        <p:nvSpPr>
          <p:cNvPr id="4" name="Double Wave 3">
            <a:extLst>
              <a:ext uri="{FF2B5EF4-FFF2-40B4-BE49-F238E27FC236}">
                <a16:creationId xmlns:a16="http://schemas.microsoft.com/office/drawing/2014/main" id="{BB8196B1-A892-CDCC-BEF8-234F86584700}"/>
              </a:ext>
            </a:extLst>
          </p:cNvPr>
          <p:cNvSpPr/>
          <p:nvPr/>
        </p:nvSpPr>
        <p:spPr>
          <a:xfrm>
            <a:off x="0" y="4895850"/>
            <a:ext cx="12192000" cy="1019175"/>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4A776D6-E575-A882-362F-8DBD36157DC8}"/>
              </a:ext>
            </a:extLst>
          </p:cNvPr>
          <p:cNvGrpSpPr/>
          <p:nvPr/>
        </p:nvGrpSpPr>
        <p:grpSpPr>
          <a:xfrm>
            <a:off x="581025" y="1868167"/>
            <a:ext cx="1519616" cy="3027683"/>
            <a:chOff x="1241184" y="770000"/>
            <a:chExt cx="2405441" cy="4792600"/>
          </a:xfrm>
        </p:grpSpPr>
        <p:grpSp>
          <p:nvGrpSpPr>
            <p:cNvPr id="6" name="Group 5">
              <a:extLst>
                <a:ext uri="{FF2B5EF4-FFF2-40B4-BE49-F238E27FC236}">
                  <a16:creationId xmlns:a16="http://schemas.microsoft.com/office/drawing/2014/main" id="{8ABF6DD9-1CF7-9355-30A9-CAD764272F3D}"/>
                </a:ext>
              </a:extLst>
            </p:cNvPr>
            <p:cNvGrpSpPr/>
            <p:nvPr/>
          </p:nvGrpSpPr>
          <p:grpSpPr>
            <a:xfrm>
              <a:off x="2133600" y="2743200"/>
              <a:ext cx="1295400" cy="990600"/>
              <a:chOff x="4567827" y="970271"/>
              <a:chExt cx="1595182" cy="1230216"/>
            </a:xfrm>
          </p:grpSpPr>
          <p:grpSp>
            <p:nvGrpSpPr>
              <p:cNvPr id="86" name="Group 85">
                <a:extLst>
                  <a:ext uri="{FF2B5EF4-FFF2-40B4-BE49-F238E27FC236}">
                    <a16:creationId xmlns:a16="http://schemas.microsoft.com/office/drawing/2014/main" id="{8876DB29-0ADB-93D2-B139-F2DEA26622C5}"/>
                  </a:ext>
                </a:extLst>
              </p:cNvPr>
              <p:cNvGrpSpPr/>
              <p:nvPr/>
            </p:nvGrpSpPr>
            <p:grpSpPr>
              <a:xfrm>
                <a:off x="4567827" y="970271"/>
                <a:ext cx="1176558" cy="776349"/>
                <a:chOff x="4567827" y="970271"/>
                <a:chExt cx="1176558" cy="776349"/>
              </a:xfrm>
              <a:solidFill>
                <a:schemeClr val="accent3">
                  <a:lumMod val="50000"/>
                </a:schemeClr>
              </a:solidFill>
            </p:grpSpPr>
            <p:sp>
              <p:nvSpPr>
                <p:cNvPr id="93" name="Round Diagonal Corner Rectangle 2">
                  <a:extLst>
                    <a:ext uri="{FF2B5EF4-FFF2-40B4-BE49-F238E27FC236}">
                      <a16:creationId xmlns:a16="http://schemas.microsoft.com/office/drawing/2014/main" id="{3ED309DF-455B-6D7A-F226-7A33F62F6AA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3">
                  <a:extLst>
                    <a:ext uri="{FF2B5EF4-FFF2-40B4-BE49-F238E27FC236}">
                      <a16:creationId xmlns:a16="http://schemas.microsoft.com/office/drawing/2014/main" id="{42096FB4-DDE4-A628-5635-EEC5C68376D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4">
                  <a:extLst>
                    <a:ext uri="{FF2B5EF4-FFF2-40B4-BE49-F238E27FC236}">
                      <a16:creationId xmlns:a16="http://schemas.microsoft.com/office/drawing/2014/main" id="{50820DB9-82C2-1BC7-A6FC-1DFD606FCF8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5">
                  <a:extLst>
                    <a:ext uri="{FF2B5EF4-FFF2-40B4-BE49-F238E27FC236}">
                      <a16:creationId xmlns:a16="http://schemas.microsoft.com/office/drawing/2014/main" id="{F7ACF31E-FE73-96CD-243E-ADFBB988648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6">
                  <a:extLst>
                    <a:ext uri="{FF2B5EF4-FFF2-40B4-BE49-F238E27FC236}">
                      <a16:creationId xmlns:a16="http://schemas.microsoft.com/office/drawing/2014/main" id="{406E817C-230A-DFD7-0C8A-A46596E41B1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4544A30F-3185-7C07-D770-735F14D9503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8" name="Round Diagonal Corner Rectangle 9">
                  <a:extLst>
                    <a:ext uri="{FF2B5EF4-FFF2-40B4-BE49-F238E27FC236}">
                      <a16:creationId xmlns:a16="http://schemas.microsoft.com/office/drawing/2014/main" id="{BF90A08B-41B6-6BB6-A006-8076EF6E308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10">
                  <a:extLst>
                    <a:ext uri="{FF2B5EF4-FFF2-40B4-BE49-F238E27FC236}">
                      <a16:creationId xmlns:a16="http://schemas.microsoft.com/office/drawing/2014/main" id="{B4655704-C1DB-4C99-9224-827E3A78EF7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11">
                  <a:extLst>
                    <a:ext uri="{FF2B5EF4-FFF2-40B4-BE49-F238E27FC236}">
                      <a16:creationId xmlns:a16="http://schemas.microsoft.com/office/drawing/2014/main" id="{ABDC9BF2-882A-D484-7DA4-FAF82CC9AA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12">
                  <a:extLst>
                    <a:ext uri="{FF2B5EF4-FFF2-40B4-BE49-F238E27FC236}">
                      <a16:creationId xmlns:a16="http://schemas.microsoft.com/office/drawing/2014/main" id="{31CB276F-173D-5574-B07B-0724EB81A0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13">
                  <a:extLst>
                    <a:ext uri="{FF2B5EF4-FFF2-40B4-BE49-F238E27FC236}">
                      <a16:creationId xmlns:a16="http://schemas.microsoft.com/office/drawing/2014/main" id="{F388B45B-250E-190C-4D6E-453CC72B500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Double Wave 6">
              <a:extLst>
                <a:ext uri="{FF2B5EF4-FFF2-40B4-BE49-F238E27FC236}">
                  <a16:creationId xmlns:a16="http://schemas.microsoft.com/office/drawing/2014/main" id="{AAF2CD0A-5C71-0883-8086-831D6A146528}"/>
                </a:ext>
              </a:extLst>
            </p:cNvPr>
            <p:cNvSpPr/>
            <p:nvPr/>
          </p:nvSpPr>
          <p:spPr>
            <a:xfrm rot="5400000">
              <a:off x="723900" y="3695700"/>
              <a:ext cx="3505200" cy="228600"/>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62BC89E-6065-5455-19BF-F07D68679106}"/>
                </a:ext>
              </a:extLst>
            </p:cNvPr>
            <p:cNvGrpSpPr/>
            <p:nvPr/>
          </p:nvGrpSpPr>
          <p:grpSpPr>
            <a:xfrm rot="3721982">
              <a:off x="2072705" y="1965154"/>
              <a:ext cx="1219200" cy="940256"/>
              <a:chOff x="4567827" y="970271"/>
              <a:chExt cx="1595182" cy="1230216"/>
            </a:xfrm>
          </p:grpSpPr>
          <p:grpSp>
            <p:nvGrpSpPr>
              <p:cNvPr id="74" name="Group 7">
                <a:extLst>
                  <a:ext uri="{FF2B5EF4-FFF2-40B4-BE49-F238E27FC236}">
                    <a16:creationId xmlns:a16="http://schemas.microsoft.com/office/drawing/2014/main" id="{EE63FB7C-8B99-6C74-B18B-1D43709374E3}"/>
                  </a:ext>
                </a:extLst>
              </p:cNvPr>
              <p:cNvGrpSpPr/>
              <p:nvPr/>
            </p:nvGrpSpPr>
            <p:grpSpPr>
              <a:xfrm>
                <a:off x="4567827" y="970271"/>
                <a:ext cx="1176558" cy="776349"/>
                <a:chOff x="4567827" y="970271"/>
                <a:chExt cx="1176558" cy="776349"/>
              </a:xfrm>
              <a:solidFill>
                <a:schemeClr val="accent3">
                  <a:lumMod val="50000"/>
                </a:schemeClr>
              </a:solidFill>
            </p:grpSpPr>
            <p:sp>
              <p:nvSpPr>
                <p:cNvPr id="81" name="Round Diagonal Corner Rectangle 2">
                  <a:extLst>
                    <a:ext uri="{FF2B5EF4-FFF2-40B4-BE49-F238E27FC236}">
                      <a16:creationId xmlns:a16="http://schemas.microsoft.com/office/drawing/2014/main" id="{25DB78C1-9A52-CAFE-7710-B35D03A6466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3">
                  <a:extLst>
                    <a:ext uri="{FF2B5EF4-FFF2-40B4-BE49-F238E27FC236}">
                      <a16:creationId xmlns:a16="http://schemas.microsoft.com/office/drawing/2014/main" id="{53ECAC32-CE36-9A07-A88F-E8B3203BBA7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4">
                  <a:extLst>
                    <a:ext uri="{FF2B5EF4-FFF2-40B4-BE49-F238E27FC236}">
                      <a16:creationId xmlns:a16="http://schemas.microsoft.com/office/drawing/2014/main" id="{48F6E79F-9B69-234F-FCF9-61AD4263474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5">
                  <a:extLst>
                    <a:ext uri="{FF2B5EF4-FFF2-40B4-BE49-F238E27FC236}">
                      <a16:creationId xmlns:a16="http://schemas.microsoft.com/office/drawing/2014/main" id="{87C9032F-236B-6F30-D3D8-80CA41B84E1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6">
                  <a:extLst>
                    <a:ext uri="{FF2B5EF4-FFF2-40B4-BE49-F238E27FC236}">
                      <a16:creationId xmlns:a16="http://schemas.microsoft.com/office/drawing/2014/main" id="{CEDF3128-7D56-6D08-A39C-2373BC23973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8">
                <a:extLst>
                  <a:ext uri="{FF2B5EF4-FFF2-40B4-BE49-F238E27FC236}">
                    <a16:creationId xmlns:a16="http://schemas.microsoft.com/office/drawing/2014/main" id="{D38B457E-AD41-F12C-C73D-34ED9F5526D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 name="Round Diagonal Corner Rectangle 18">
                  <a:extLst>
                    <a:ext uri="{FF2B5EF4-FFF2-40B4-BE49-F238E27FC236}">
                      <a16:creationId xmlns:a16="http://schemas.microsoft.com/office/drawing/2014/main" id="{0D593228-1BF2-3592-B061-1C745443FAC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19">
                  <a:extLst>
                    <a:ext uri="{FF2B5EF4-FFF2-40B4-BE49-F238E27FC236}">
                      <a16:creationId xmlns:a16="http://schemas.microsoft.com/office/drawing/2014/main" id="{E7FD0CC8-D942-F710-59F2-1F1DB0CBB7F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20">
                  <a:extLst>
                    <a:ext uri="{FF2B5EF4-FFF2-40B4-BE49-F238E27FC236}">
                      <a16:creationId xmlns:a16="http://schemas.microsoft.com/office/drawing/2014/main" id="{7643FC34-439B-71F9-B7D7-6797988C11E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21">
                  <a:extLst>
                    <a:ext uri="{FF2B5EF4-FFF2-40B4-BE49-F238E27FC236}">
                      <a16:creationId xmlns:a16="http://schemas.microsoft.com/office/drawing/2014/main" id="{3FFE47F2-DAA4-E252-0DD2-332DBE00B41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22">
                  <a:extLst>
                    <a:ext uri="{FF2B5EF4-FFF2-40B4-BE49-F238E27FC236}">
                      <a16:creationId xmlns:a16="http://schemas.microsoft.com/office/drawing/2014/main" id="{2FD9D2C2-60DF-A85E-1971-AAF1A844A24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186CC4AD-BFEA-F08F-0BB4-49EC8C0C1BB8}"/>
                </a:ext>
              </a:extLst>
            </p:cNvPr>
            <p:cNvGrpSpPr/>
            <p:nvPr/>
          </p:nvGrpSpPr>
          <p:grpSpPr>
            <a:xfrm rot="20253845">
              <a:off x="1241184" y="1553241"/>
              <a:ext cx="1595182" cy="1230216"/>
              <a:chOff x="4567827" y="970271"/>
              <a:chExt cx="1595182" cy="1230216"/>
            </a:xfrm>
          </p:grpSpPr>
          <p:grpSp>
            <p:nvGrpSpPr>
              <p:cNvPr id="62" name="Group 7">
                <a:extLst>
                  <a:ext uri="{FF2B5EF4-FFF2-40B4-BE49-F238E27FC236}">
                    <a16:creationId xmlns:a16="http://schemas.microsoft.com/office/drawing/2014/main" id="{6C791A1C-BB44-18B2-679B-FE227362778C}"/>
                  </a:ext>
                </a:extLst>
              </p:cNvPr>
              <p:cNvGrpSpPr/>
              <p:nvPr/>
            </p:nvGrpSpPr>
            <p:grpSpPr>
              <a:xfrm>
                <a:off x="4567827" y="970271"/>
                <a:ext cx="1176558" cy="776349"/>
                <a:chOff x="4567827" y="970271"/>
                <a:chExt cx="1176558" cy="776349"/>
              </a:xfrm>
              <a:solidFill>
                <a:schemeClr val="accent3">
                  <a:lumMod val="50000"/>
                </a:schemeClr>
              </a:solidFill>
            </p:grpSpPr>
            <p:sp>
              <p:nvSpPr>
                <p:cNvPr id="69" name="Round Diagonal Corner Rectangle 2">
                  <a:extLst>
                    <a:ext uri="{FF2B5EF4-FFF2-40B4-BE49-F238E27FC236}">
                      <a16:creationId xmlns:a16="http://schemas.microsoft.com/office/drawing/2014/main" id="{ED0B7148-FA17-A310-C49C-46C781B6788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3">
                  <a:extLst>
                    <a:ext uri="{FF2B5EF4-FFF2-40B4-BE49-F238E27FC236}">
                      <a16:creationId xmlns:a16="http://schemas.microsoft.com/office/drawing/2014/main" id="{BF6DDD5A-B7E9-ACB0-CDAE-C26081875AF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4">
                  <a:extLst>
                    <a:ext uri="{FF2B5EF4-FFF2-40B4-BE49-F238E27FC236}">
                      <a16:creationId xmlns:a16="http://schemas.microsoft.com/office/drawing/2014/main" id="{703CE66B-1B54-D403-D0EE-02755194DBD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5">
                  <a:extLst>
                    <a:ext uri="{FF2B5EF4-FFF2-40B4-BE49-F238E27FC236}">
                      <a16:creationId xmlns:a16="http://schemas.microsoft.com/office/drawing/2014/main" id="{EA2A7571-A580-D3F3-8966-A8F4F1E24C4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6">
                  <a:extLst>
                    <a:ext uri="{FF2B5EF4-FFF2-40B4-BE49-F238E27FC236}">
                      <a16:creationId xmlns:a16="http://schemas.microsoft.com/office/drawing/2014/main" id="{69ACAC60-53AD-77F4-568A-87EEFA0F3DF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
                <a:extLst>
                  <a:ext uri="{FF2B5EF4-FFF2-40B4-BE49-F238E27FC236}">
                    <a16:creationId xmlns:a16="http://schemas.microsoft.com/office/drawing/2014/main" id="{75E02CBA-207A-E150-D704-DE0E01336B8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 name="Round Diagonal Corner Rectangle 31">
                  <a:extLst>
                    <a:ext uri="{FF2B5EF4-FFF2-40B4-BE49-F238E27FC236}">
                      <a16:creationId xmlns:a16="http://schemas.microsoft.com/office/drawing/2014/main" id="{F40B0C5A-F6DD-7EDF-9931-C4B28FB5DFC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32">
                  <a:extLst>
                    <a:ext uri="{FF2B5EF4-FFF2-40B4-BE49-F238E27FC236}">
                      <a16:creationId xmlns:a16="http://schemas.microsoft.com/office/drawing/2014/main" id="{99A56671-CF65-42B1-B467-D0EB048D190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33">
                  <a:extLst>
                    <a:ext uri="{FF2B5EF4-FFF2-40B4-BE49-F238E27FC236}">
                      <a16:creationId xmlns:a16="http://schemas.microsoft.com/office/drawing/2014/main" id="{DEC44C55-4DCC-D3CC-6A5C-A84FE6C604E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34">
                  <a:extLst>
                    <a:ext uri="{FF2B5EF4-FFF2-40B4-BE49-F238E27FC236}">
                      <a16:creationId xmlns:a16="http://schemas.microsoft.com/office/drawing/2014/main" id="{A53D99C0-F17D-BA87-6D34-64D702E3150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35">
                  <a:extLst>
                    <a:ext uri="{FF2B5EF4-FFF2-40B4-BE49-F238E27FC236}">
                      <a16:creationId xmlns:a16="http://schemas.microsoft.com/office/drawing/2014/main" id="{46F79386-767F-AD0B-A3B0-743FD1AD439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5362F9E2-370A-DBFC-91C5-DEAFAD7430F1}"/>
                </a:ext>
              </a:extLst>
            </p:cNvPr>
            <p:cNvGrpSpPr/>
            <p:nvPr/>
          </p:nvGrpSpPr>
          <p:grpSpPr>
            <a:xfrm rot="8113811">
              <a:off x="1943792" y="770000"/>
              <a:ext cx="1446415" cy="1355079"/>
              <a:chOff x="4567827" y="970271"/>
              <a:chExt cx="1595182" cy="1230216"/>
            </a:xfrm>
          </p:grpSpPr>
          <p:grpSp>
            <p:nvGrpSpPr>
              <p:cNvPr id="50" name="Group 7">
                <a:extLst>
                  <a:ext uri="{FF2B5EF4-FFF2-40B4-BE49-F238E27FC236}">
                    <a16:creationId xmlns:a16="http://schemas.microsoft.com/office/drawing/2014/main" id="{B3DA008D-A504-DA3C-5709-D2701CEC436C}"/>
                  </a:ext>
                </a:extLst>
              </p:cNvPr>
              <p:cNvGrpSpPr/>
              <p:nvPr/>
            </p:nvGrpSpPr>
            <p:grpSpPr>
              <a:xfrm>
                <a:off x="4567827" y="970271"/>
                <a:ext cx="1176558" cy="776349"/>
                <a:chOff x="4567827" y="970271"/>
                <a:chExt cx="1176558" cy="776349"/>
              </a:xfrm>
              <a:solidFill>
                <a:schemeClr val="accent3">
                  <a:lumMod val="50000"/>
                </a:schemeClr>
              </a:solidFill>
            </p:grpSpPr>
            <p:sp>
              <p:nvSpPr>
                <p:cNvPr id="57" name="Round Diagonal Corner Rectangle 2">
                  <a:extLst>
                    <a:ext uri="{FF2B5EF4-FFF2-40B4-BE49-F238E27FC236}">
                      <a16:creationId xmlns:a16="http://schemas.microsoft.com/office/drawing/2014/main" id="{9A6DBD37-C761-0416-BA51-E26BD46859F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3">
                  <a:extLst>
                    <a:ext uri="{FF2B5EF4-FFF2-40B4-BE49-F238E27FC236}">
                      <a16:creationId xmlns:a16="http://schemas.microsoft.com/office/drawing/2014/main" id="{C4E97F1D-1C5D-6E3C-4B72-F22E295308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4">
                  <a:extLst>
                    <a:ext uri="{FF2B5EF4-FFF2-40B4-BE49-F238E27FC236}">
                      <a16:creationId xmlns:a16="http://schemas.microsoft.com/office/drawing/2014/main" id="{73A4CED4-B8ED-EF6C-0A36-001C8171F19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
                  <a:extLst>
                    <a:ext uri="{FF2B5EF4-FFF2-40B4-BE49-F238E27FC236}">
                      <a16:creationId xmlns:a16="http://schemas.microsoft.com/office/drawing/2014/main" id="{8BA821F8-2820-9D3C-230B-44BFB731A21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
                  <a:extLst>
                    <a:ext uri="{FF2B5EF4-FFF2-40B4-BE49-F238E27FC236}">
                      <a16:creationId xmlns:a16="http://schemas.microsoft.com/office/drawing/2014/main" id="{F5E8FBEA-3675-CED1-82E6-5E4F8087BF4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8">
                <a:extLst>
                  <a:ext uri="{FF2B5EF4-FFF2-40B4-BE49-F238E27FC236}">
                    <a16:creationId xmlns:a16="http://schemas.microsoft.com/office/drawing/2014/main" id="{0B9CE8A6-1711-41B3-83A2-35744B1F8B5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 name="Round Diagonal Corner Rectangle 44">
                  <a:extLst>
                    <a:ext uri="{FF2B5EF4-FFF2-40B4-BE49-F238E27FC236}">
                      <a16:creationId xmlns:a16="http://schemas.microsoft.com/office/drawing/2014/main" id="{E4536A73-C367-A832-ED64-E742749F2F0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45">
                  <a:extLst>
                    <a:ext uri="{FF2B5EF4-FFF2-40B4-BE49-F238E27FC236}">
                      <a16:creationId xmlns:a16="http://schemas.microsoft.com/office/drawing/2014/main" id="{77A3BCD8-FAE9-26E0-48EE-500B8E870C5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46">
                  <a:extLst>
                    <a:ext uri="{FF2B5EF4-FFF2-40B4-BE49-F238E27FC236}">
                      <a16:creationId xmlns:a16="http://schemas.microsoft.com/office/drawing/2014/main" id="{8C6EC209-D21C-C4BC-09EC-D6827D83977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47">
                  <a:extLst>
                    <a:ext uri="{FF2B5EF4-FFF2-40B4-BE49-F238E27FC236}">
                      <a16:creationId xmlns:a16="http://schemas.microsoft.com/office/drawing/2014/main" id="{3C214CE2-23F0-D5D1-CE1F-3A9EEA40E68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48">
                  <a:extLst>
                    <a:ext uri="{FF2B5EF4-FFF2-40B4-BE49-F238E27FC236}">
                      <a16:creationId xmlns:a16="http://schemas.microsoft.com/office/drawing/2014/main" id="{6ACA80BE-99B3-9007-B6AB-05ABE6721B0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EF4E6D46-14AE-B724-983D-21221C8FCD81}"/>
                </a:ext>
              </a:extLst>
            </p:cNvPr>
            <p:cNvGrpSpPr/>
            <p:nvPr/>
          </p:nvGrpSpPr>
          <p:grpSpPr>
            <a:xfrm rot="8113811">
              <a:off x="1438523" y="2207715"/>
              <a:ext cx="1390153" cy="762604"/>
              <a:chOff x="4567827" y="970271"/>
              <a:chExt cx="1595182" cy="1230216"/>
            </a:xfrm>
          </p:grpSpPr>
          <p:grpSp>
            <p:nvGrpSpPr>
              <p:cNvPr id="38" name="Group 7">
                <a:extLst>
                  <a:ext uri="{FF2B5EF4-FFF2-40B4-BE49-F238E27FC236}">
                    <a16:creationId xmlns:a16="http://schemas.microsoft.com/office/drawing/2014/main" id="{9F3E4C1A-9B95-9493-F61B-34EAFA8A4D85}"/>
                  </a:ext>
                </a:extLst>
              </p:cNvPr>
              <p:cNvGrpSpPr/>
              <p:nvPr/>
            </p:nvGrpSpPr>
            <p:grpSpPr>
              <a:xfrm>
                <a:off x="4567827" y="970271"/>
                <a:ext cx="1176558" cy="776349"/>
                <a:chOff x="4567827" y="970271"/>
                <a:chExt cx="1176558" cy="776349"/>
              </a:xfrm>
              <a:solidFill>
                <a:schemeClr val="accent3">
                  <a:lumMod val="50000"/>
                </a:schemeClr>
              </a:solidFill>
            </p:grpSpPr>
            <p:sp>
              <p:nvSpPr>
                <p:cNvPr id="45" name="Round Diagonal Corner Rectangle 2">
                  <a:extLst>
                    <a:ext uri="{FF2B5EF4-FFF2-40B4-BE49-F238E27FC236}">
                      <a16:creationId xmlns:a16="http://schemas.microsoft.com/office/drawing/2014/main" id="{88F957A2-7989-BEA6-4B14-9A7578B072D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3">
                  <a:extLst>
                    <a:ext uri="{FF2B5EF4-FFF2-40B4-BE49-F238E27FC236}">
                      <a16:creationId xmlns:a16="http://schemas.microsoft.com/office/drawing/2014/main" id="{E0F31612-2EEF-2199-A26C-BF25B62096B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
                  <a:extLst>
                    <a:ext uri="{FF2B5EF4-FFF2-40B4-BE49-F238E27FC236}">
                      <a16:creationId xmlns:a16="http://schemas.microsoft.com/office/drawing/2014/main" id="{6C3EF395-DF11-F182-A8F4-CB182BA17EE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5">
                  <a:extLst>
                    <a:ext uri="{FF2B5EF4-FFF2-40B4-BE49-F238E27FC236}">
                      <a16:creationId xmlns:a16="http://schemas.microsoft.com/office/drawing/2014/main" id="{486572F2-D7BA-7837-0818-7113975BAC6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6">
                  <a:extLst>
                    <a:ext uri="{FF2B5EF4-FFF2-40B4-BE49-F238E27FC236}">
                      <a16:creationId xmlns:a16="http://schemas.microsoft.com/office/drawing/2014/main" id="{E20131A6-1D6A-D635-7AD4-9A578770D48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
                <a:extLst>
                  <a:ext uri="{FF2B5EF4-FFF2-40B4-BE49-F238E27FC236}">
                    <a16:creationId xmlns:a16="http://schemas.microsoft.com/office/drawing/2014/main" id="{0D028C79-62C2-167F-5DB9-91F5B7E424B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0" name="Round Diagonal Corner Rectangle 57">
                  <a:extLst>
                    <a:ext uri="{FF2B5EF4-FFF2-40B4-BE49-F238E27FC236}">
                      <a16:creationId xmlns:a16="http://schemas.microsoft.com/office/drawing/2014/main" id="{27E197F7-6845-6D48-9013-771BE283B8C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58">
                  <a:extLst>
                    <a:ext uri="{FF2B5EF4-FFF2-40B4-BE49-F238E27FC236}">
                      <a16:creationId xmlns:a16="http://schemas.microsoft.com/office/drawing/2014/main" id="{68DD5D80-0DC7-E14C-5F41-80A5E1871F9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59">
                  <a:extLst>
                    <a:ext uri="{FF2B5EF4-FFF2-40B4-BE49-F238E27FC236}">
                      <a16:creationId xmlns:a16="http://schemas.microsoft.com/office/drawing/2014/main" id="{4EC0253A-A86B-3D65-13ED-F3B98C7F93D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60">
                  <a:extLst>
                    <a:ext uri="{FF2B5EF4-FFF2-40B4-BE49-F238E27FC236}">
                      <a16:creationId xmlns:a16="http://schemas.microsoft.com/office/drawing/2014/main" id="{E0F27CCD-2C73-9359-C06E-BA2A37D3D33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61">
                  <a:extLst>
                    <a:ext uri="{FF2B5EF4-FFF2-40B4-BE49-F238E27FC236}">
                      <a16:creationId xmlns:a16="http://schemas.microsoft.com/office/drawing/2014/main" id="{306C33D6-FE38-D484-3438-ED9D4FC7D68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0FD839B4-EA28-9B6F-DC24-30891CBF868A}"/>
                </a:ext>
              </a:extLst>
            </p:cNvPr>
            <p:cNvGrpSpPr/>
            <p:nvPr/>
          </p:nvGrpSpPr>
          <p:grpSpPr>
            <a:xfrm rot="9089938">
              <a:off x="2556363" y="1661184"/>
              <a:ext cx="1090262" cy="771324"/>
              <a:chOff x="4567827" y="970271"/>
              <a:chExt cx="1595182" cy="1230216"/>
            </a:xfrm>
          </p:grpSpPr>
          <p:grpSp>
            <p:nvGrpSpPr>
              <p:cNvPr id="26" name="Group 7">
                <a:extLst>
                  <a:ext uri="{FF2B5EF4-FFF2-40B4-BE49-F238E27FC236}">
                    <a16:creationId xmlns:a16="http://schemas.microsoft.com/office/drawing/2014/main" id="{A9C74866-442D-768E-17D8-4012E20BF83A}"/>
                  </a:ext>
                </a:extLst>
              </p:cNvPr>
              <p:cNvGrpSpPr/>
              <p:nvPr/>
            </p:nvGrpSpPr>
            <p:grpSpPr>
              <a:xfrm>
                <a:off x="4567827" y="970271"/>
                <a:ext cx="1176558" cy="776349"/>
                <a:chOff x="4567827" y="970271"/>
                <a:chExt cx="1176558" cy="776349"/>
              </a:xfrm>
              <a:solidFill>
                <a:schemeClr val="accent3">
                  <a:lumMod val="50000"/>
                </a:schemeClr>
              </a:solidFill>
            </p:grpSpPr>
            <p:sp>
              <p:nvSpPr>
                <p:cNvPr id="33" name="Round Diagonal Corner Rectangle 2">
                  <a:extLst>
                    <a:ext uri="{FF2B5EF4-FFF2-40B4-BE49-F238E27FC236}">
                      <a16:creationId xmlns:a16="http://schemas.microsoft.com/office/drawing/2014/main" id="{D4B91266-5BA9-DD23-CDE3-A8B3235DDBA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
                  <a:extLst>
                    <a:ext uri="{FF2B5EF4-FFF2-40B4-BE49-F238E27FC236}">
                      <a16:creationId xmlns:a16="http://schemas.microsoft.com/office/drawing/2014/main" id="{F268F4AE-8481-CA80-B608-FCFE5597E99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4">
                  <a:extLst>
                    <a:ext uri="{FF2B5EF4-FFF2-40B4-BE49-F238E27FC236}">
                      <a16:creationId xmlns:a16="http://schemas.microsoft.com/office/drawing/2014/main" id="{A0745883-E526-848D-730C-308CC598EE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5">
                  <a:extLst>
                    <a:ext uri="{FF2B5EF4-FFF2-40B4-BE49-F238E27FC236}">
                      <a16:creationId xmlns:a16="http://schemas.microsoft.com/office/drawing/2014/main" id="{31B717C2-8825-6671-72A7-C665B46FE29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6">
                  <a:extLst>
                    <a:ext uri="{FF2B5EF4-FFF2-40B4-BE49-F238E27FC236}">
                      <a16:creationId xmlns:a16="http://schemas.microsoft.com/office/drawing/2014/main" id="{D63223D2-B8F8-73C3-C6F2-1FCCDD46285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8">
                <a:extLst>
                  <a:ext uri="{FF2B5EF4-FFF2-40B4-BE49-F238E27FC236}">
                    <a16:creationId xmlns:a16="http://schemas.microsoft.com/office/drawing/2014/main" id="{48D31087-50CC-3374-F823-B1035BE0325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8" name="Round Diagonal Corner Rectangle 70">
                  <a:extLst>
                    <a:ext uri="{FF2B5EF4-FFF2-40B4-BE49-F238E27FC236}">
                      <a16:creationId xmlns:a16="http://schemas.microsoft.com/office/drawing/2014/main" id="{4A0E1B79-8E0D-91DB-619F-92C2D1AC064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71">
                  <a:extLst>
                    <a:ext uri="{FF2B5EF4-FFF2-40B4-BE49-F238E27FC236}">
                      <a16:creationId xmlns:a16="http://schemas.microsoft.com/office/drawing/2014/main" id="{60AA8715-72A0-DE8C-D065-BEBC2922CD6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72">
                  <a:extLst>
                    <a:ext uri="{FF2B5EF4-FFF2-40B4-BE49-F238E27FC236}">
                      <a16:creationId xmlns:a16="http://schemas.microsoft.com/office/drawing/2014/main" id="{5AD054A7-5228-1296-8033-50E39CB1FCD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73">
                  <a:extLst>
                    <a:ext uri="{FF2B5EF4-FFF2-40B4-BE49-F238E27FC236}">
                      <a16:creationId xmlns:a16="http://schemas.microsoft.com/office/drawing/2014/main" id="{DAE5DFA5-C0A1-54D3-8077-5A3CC28BA4C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74">
                  <a:extLst>
                    <a:ext uri="{FF2B5EF4-FFF2-40B4-BE49-F238E27FC236}">
                      <a16:creationId xmlns:a16="http://schemas.microsoft.com/office/drawing/2014/main" id="{4E0A2F2B-364C-CBB2-ECC6-C2F10B24215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CD4F1BAD-0754-0606-3976-780379F4007C}"/>
                </a:ext>
              </a:extLst>
            </p:cNvPr>
            <p:cNvGrpSpPr/>
            <p:nvPr/>
          </p:nvGrpSpPr>
          <p:grpSpPr>
            <a:xfrm rot="13486189" flipH="1">
              <a:off x="1389306" y="2685691"/>
              <a:ext cx="1345945" cy="1037421"/>
              <a:chOff x="4567827" y="970271"/>
              <a:chExt cx="1595182" cy="1230216"/>
            </a:xfrm>
          </p:grpSpPr>
          <p:grpSp>
            <p:nvGrpSpPr>
              <p:cNvPr id="14" name="Group 7">
                <a:extLst>
                  <a:ext uri="{FF2B5EF4-FFF2-40B4-BE49-F238E27FC236}">
                    <a16:creationId xmlns:a16="http://schemas.microsoft.com/office/drawing/2014/main" id="{C7B83EAD-6511-17D2-5621-EAB76ED2069E}"/>
                  </a:ext>
                </a:extLst>
              </p:cNvPr>
              <p:cNvGrpSpPr/>
              <p:nvPr/>
            </p:nvGrpSpPr>
            <p:grpSpPr>
              <a:xfrm>
                <a:off x="4567827" y="970271"/>
                <a:ext cx="1176558" cy="776349"/>
                <a:chOff x="4567827" y="970271"/>
                <a:chExt cx="1176558" cy="776349"/>
              </a:xfrm>
              <a:solidFill>
                <a:schemeClr val="accent3">
                  <a:lumMod val="50000"/>
                </a:schemeClr>
              </a:solidFill>
            </p:grpSpPr>
            <p:sp>
              <p:nvSpPr>
                <p:cNvPr id="21" name="Round Diagonal Corner Rectangle 2">
                  <a:extLst>
                    <a:ext uri="{FF2B5EF4-FFF2-40B4-BE49-F238E27FC236}">
                      <a16:creationId xmlns:a16="http://schemas.microsoft.com/office/drawing/2014/main" id="{86C89012-587E-54F5-40D0-AC50DCFC6ED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3">
                  <a:extLst>
                    <a:ext uri="{FF2B5EF4-FFF2-40B4-BE49-F238E27FC236}">
                      <a16:creationId xmlns:a16="http://schemas.microsoft.com/office/drawing/2014/main" id="{01148189-F213-3656-3162-01B6AB7C089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4">
                  <a:extLst>
                    <a:ext uri="{FF2B5EF4-FFF2-40B4-BE49-F238E27FC236}">
                      <a16:creationId xmlns:a16="http://schemas.microsoft.com/office/drawing/2014/main" id="{2D0D617A-7B7C-FB90-9566-05B3F9087E5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5">
                  <a:extLst>
                    <a:ext uri="{FF2B5EF4-FFF2-40B4-BE49-F238E27FC236}">
                      <a16:creationId xmlns:a16="http://schemas.microsoft.com/office/drawing/2014/main" id="{6D912804-72DB-A032-196C-31CA76A94F4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6">
                  <a:extLst>
                    <a:ext uri="{FF2B5EF4-FFF2-40B4-BE49-F238E27FC236}">
                      <a16:creationId xmlns:a16="http://schemas.microsoft.com/office/drawing/2014/main" id="{48D01B8A-FAD2-BC42-1A2D-6D3BECE1B32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a:extLst>
                  <a:ext uri="{FF2B5EF4-FFF2-40B4-BE49-F238E27FC236}">
                    <a16:creationId xmlns:a16="http://schemas.microsoft.com/office/drawing/2014/main" id="{3459E4C3-3D45-3CA4-30C0-6D8E039F04B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6" name="Round Diagonal Corner Rectangle 83">
                  <a:extLst>
                    <a:ext uri="{FF2B5EF4-FFF2-40B4-BE49-F238E27FC236}">
                      <a16:creationId xmlns:a16="http://schemas.microsoft.com/office/drawing/2014/main" id="{232A354B-8F20-88C2-F834-9B64C784F2D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84">
                  <a:extLst>
                    <a:ext uri="{FF2B5EF4-FFF2-40B4-BE49-F238E27FC236}">
                      <a16:creationId xmlns:a16="http://schemas.microsoft.com/office/drawing/2014/main" id="{499D5848-FC70-27CE-2164-BE07647D4CD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85">
                  <a:extLst>
                    <a:ext uri="{FF2B5EF4-FFF2-40B4-BE49-F238E27FC236}">
                      <a16:creationId xmlns:a16="http://schemas.microsoft.com/office/drawing/2014/main" id="{223511DD-B0E3-FE94-667A-030BCEE1AE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86">
                  <a:extLst>
                    <a:ext uri="{FF2B5EF4-FFF2-40B4-BE49-F238E27FC236}">
                      <a16:creationId xmlns:a16="http://schemas.microsoft.com/office/drawing/2014/main" id="{5D0987BC-EA95-286B-72B3-ECCCEC5F962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87">
                  <a:extLst>
                    <a:ext uri="{FF2B5EF4-FFF2-40B4-BE49-F238E27FC236}">
                      <a16:creationId xmlns:a16="http://schemas.microsoft.com/office/drawing/2014/main" id="{B921BBD3-B1EC-4941-3619-BB905C851C4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 name="Group 97">
            <a:extLst>
              <a:ext uri="{FF2B5EF4-FFF2-40B4-BE49-F238E27FC236}">
                <a16:creationId xmlns:a16="http://schemas.microsoft.com/office/drawing/2014/main" id="{42E65B45-9203-7D6E-478D-ABBDB898EE97}"/>
              </a:ext>
            </a:extLst>
          </p:cNvPr>
          <p:cNvGrpSpPr/>
          <p:nvPr/>
        </p:nvGrpSpPr>
        <p:grpSpPr>
          <a:xfrm>
            <a:off x="10299510" y="1997001"/>
            <a:ext cx="1519616" cy="3027683"/>
            <a:chOff x="1241184" y="770000"/>
            <a:chExt cx="2405441" cy="4792600"/>
          </a:xfrm>
        </p:grpSpPr>
        <p:grpSp>
          <p:nvGrpSpPr>
            <p:cNvPr id="99" name="Group 98">
              <a:extLst>
                <a:ext uri="{FF2B5EF4-FFF2-40B4-BE49-F238E27FC236}">
                  <a16:creationId xmlns:a16="http://schemas.microsoft.com/office/drawing/2014/main" id="{2A8EAEF4-83D2-23DA-2AE5-D8C29D05DADC}"/>
                </a:ext>
              </a:extLst>
            </p:cNvPr>
            <p:cNvGrpSpPr/>
            <p:nvPr/>
          </p:nvGrpSpPr>
          <p:grpSpPr>
            <a:xfrm>
              <a:off x="2133600" y="2743200"/>
              <a:ext cx="1295400" cy="990600"/>
              <a:chOff x="4567827" y="970271"/>
              <a:chExt cx="1595182" cy="1230216"/>
            </a:xfrm>
          </p:grpSpPr>
          <p:grpSp>
            <p:nvGrpSpPr>
              <p:cNvPr id="179" name="Group 178">
                <a:extLst>
                  <a:ext uri="{FF2B5EF4-FFF2-40B4-BE49-F238E27FC236}">
                    <a16:creationId xmlns:a16="http://schemas.microsoft.com/office/drawing/2014/main" id="{ED71C512-825E-FB27-DA2A-4E6FB9503E7E}"/>
                  </a:ext>
                </a:extLst>
              </p:cNvPr>
              <p:cNvGrpSpPr/>
              <p:nvPr/>
            </p:nvGrpSpPr>
            <p:grpSpPr>
              <a:xfrm>
                <a:off x="4567827" y="970271"/>
                <a:ext cx="1176558" cy="776349"/>
                <a:chOff x="4567827" y="970271"/>
                <a:chExt cx="1176558" cy="776349"/>
              </a:xfrm>
              <a:solidFill>
                <a:schemeClr val="accent3">
                  <a:lumMod val="50000"/>
                </a:schemeClr>
              </a:solidFill>
            </p:grpSpPr>
            <p:sp>
              <p:nvSpPr>
                <p:cNvPr id="186" name="Round Diagonal Corner Rectangle 2">
                  <a:extLst>
                    <a:ext uri="{FF2B5EF4-FFF2-40B4-BE49-F238E27FC236}">
                      <a16:creationId xmlns:a16="http://schemas.microsoft.com/office/drawing/2014/main" id="{E54FC359-AAD8-3371-AC1B-891850E1DA3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 Diagonal Corner Rectangle 3">
                  <a:extLst>
                    <a:ext uri="{FF2B5EF4-FFF2-40B4-BE49-F238E27FC236}">
                      <a16:creationId xmlns:a16="http://schemas.microsoft.com/office/drawing/2014/main" id="{377D0256-1A06-4B97-6012-ADB5DE10F8D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4">
                  <a:extLst>
                    <a:ext uri="{FF2B5EF4-FFF2-40B4-BE49-F238E27FC236}">
                      <a16:creationId xmlns:a16="http://schemas.microsoft.com/office/drawing/2014/main" id="{5BB635DA-DE0E-1516-5508-59738096D5A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5">
                  <a:extLst>
                    <a:ext uri="{FF2B5EF4-FFF2-40B4-BE49-F238E27FC236}">
                      <a16:creationId xmlns:a16="http://schemas.microsoft.com/office/drawing/2014/main" id="{2F1F081A-16DA-60FC-7D87-FFE2A6FBB98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6">
                  <a:extLst>
                    <a:ext uri="{FF2B5EF4-FFF2-40B4-BE49-F238E27FC236}">
                      <a16:creationId xmlns:a16="http://schemas.microsoft.com/office/drawing/2014/main" id="{E4AA3550-359B-4175-5685-2BA0F5D26DE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26214E27-C5E8-6F85-A826-3C5C7B1AF83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81" name="Round Diagonal Corner Rectangle 9">
                  <a:extLst>
                    <a:ext uri="{FF2B5EF4-FFF2-40B4-BE49-F238E27FC236}">
                      <a16:creationId xmlns:a16="http://schemas.microsoft.com/office/drawing/2014/main" id="{7CBD8D30-3BCC-755A-0C50-FAA60EA46D7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10">
                  <a:extLst>
                    <a:ext uri="{FF2B5EF4-FFF2-40B4-BE49-F238E27FC236}">
                      <a16:creationId xmlns:a16="http://schemas.microsoft.com/office/drawing/2014/main" id="{E70168B4-63DA-2BA5-F210-0508879EF72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11">
                  <a:extLst>
                    <a:ext uri="{FF2B5EF4-FFF2-40B4-BE49-F238E27FC236}">
                      <a16:creationId xmlns:a16="http://schemas.microsoft.com/office/drawing/2014/main" id="{456D210A-5409-7A44-534B-093E3041E33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 Diagonal Corner Rectangle 12">
                  <a:extLst>
                    <a:ext uri="{FF2B5EF4-FFF2-40B4-BE49-F238E27FC236}">
                      <a16:creationId xmlns:a16="http://schemas.microsoft.com/office/drawing/2014/main" id="{DE9AD813-EF32-C1B3-D138-680554DA171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13">
                  <a:extLst>
                    <a:ext uri="{FF2B5EF4-FFF2-40B4-BE49-F238E27FC236}">
                      <a16:creationId xmlns:a16="http://schemas.microsoft.com/office/drawing/2014/main" id="{0BF3DBCA-9021-0BCF-7469-F5D2150F198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Double Wave 99">
              <a:extLst>
                <a:ext uri="{FF2B5EF4-FFF2-40B4-BE49-F238E27FC236}">
                  <a16:creationId xmlns:a16="http://schemas.microsoft.com/office/drawing/2014/main" id="{135A0FDE-4829-B55F-5A4F-829450DB59E8}"/>
                </a:ext>
              </a:extLst>
            </p:cNvPr>
            <p:cNvSpPr/>
            <p:nvPr/>
          </p:nvSpPr>
          <p:spPr>
            <a:xfrm rot="5400000">
              <a:off x="723900" y="3695700"/>
              <a:ext cx="3505200" cy="228600"/>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F29A060A-97AA-D274-944B-64359CBE92D3}"/>
                </a:ext>
              </a:extLst>
            </p:cNvPr>
            <p:cNvGrpSpPr/>
            <p:nvPr/>
          </p:nvGrpSpPr>
          <p:grpSpPr>
            <a:xfrm rot="3721982">
              <a:off x="2072705" y="1965154"/>
              <a:ext cx="1219200" cy="940256"/>
              <a:chOff x="4567827" y="970271"/>
              <a:chExt cx="1595182" cy="1230216"/>
            </a:xfrm>
          </p:grpSpPr>
          <p:grpSp>
            <p:nvGrpSpPr>
              <p:cNvPr id="167" name="Group 7">
                <a:extLst>
                  <a:ext uri="{FF2B5EF4-FFF2-40B4-BE49-F238E27FC236}">
                    <a16:creationId xmlns:a16="http://schemas.microsoft.com/office/drawing/2014/main" id="{1887EDAC-31A3-D719-BA9E-51D56CBEE3A7}"/>
                  </a:ext>
                </a:extLst>
              </p:cNvPr>
              <p:cNvGrpSpPr/>
              <p:nvPr/>
            </p:nvGrpSpPr>
            <p:grpSpPr>
              <a:xfrm>
                <a:off x="4567827" y="970271"/>
                <a:ext cx="1176558" cy="776349"/>
                <a:chOff x="4567827" y="970271"/>
                <a:chExt cx="1176558" cy="776349"/>
              </a:xfrm>
              <a:solidFill>
                <a:schemeClr val="accent3">
                  <a:lumMod val="50000"/>
                </a:schemeClr>
              </a:solidFill>
            </p:grpSpPr>
            <p:sp>
              <p:nvSpPr>
                <p:cNvPr id="174" name="Round Diagonal Corner Rectangle 2">
                  <a:extLst>
                    <a:ext uri="{FF2B5EF4-FFF2-40B4-BE49-F238E27FC236}">
                      <a16:creationId xmlns:a16="http://schemas.microsoft.com/office/drawing/2014/main" id="{0E85CA6D-C1C2-05A1-6F4E-ADB5954929B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3">
                  <a:extLst>
                    <a:ext uri="{FF2B5EF4-FFF2-40B4-BE49-F238E27FC236}">
                      <a16:creationId xmlns:a16="http://schemas.microsoft.com/office/drawing/2014/main" id="{7C142F3F-958B-17ED-0C34-52989C7C6CB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4">
                  <a:extLst>
                    <a:ext uri="{FF2B5EF4-FFF2-40B4-BE49-F238E27FC236}">
                      <a16:creationId xmlns:a16="http://schemas.microsoft.com/office/drawing/2014/main" id="{C3477306-C3DC-7CF1-2B57-177F3CE3052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5">
                  <a:extLst>
                    <a:ext uri="{FF2B5EF4-FFF2-40B4-BE49-F238E27FC236}">
                      <a16:creationId xmlns:a16="http://schemas.microsoft.com/office/drawing/2014/main" id="{B75A5D26-E3CF-83CB-976F-A1BBC4CDCB3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 Diagonal Corner Rectangle 6">
                  <a:extLst>
                    <a:ext uri="{FF2B5EF4-FFF2-40B4-BE49-F238E27FC236}">
                      <a16:creationId xmlns:a16="http://schemas.microsoft.com/office/drawing/2014/main" id="{0DE4E20F-837A-4E39-DAA0-CECE5F0FB17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8">
                <a:extLst>
                  <a:ext uri="{FF2B5EF4-FFF2-40B4-BE49-F238E27FC236}">
                    <a16:creationId xmlns:a16="http://schemas.microsoft.com/office/drawing/2014/main" id="{1E45A34E-15C2-40C8-B047-744AB8E10B6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69" name="Round Diagonal Corner Rectangle 18">
                  <a:extLst>
                    <a:ext uri="{FF2B5EF4-FFF2-40B4-BE49-F238E27FC236}">
                      <a16:creationId xmlns:a16="http://schemas.microsoft.com/office/drawing/2014/main" id="{F1C60BCD-1B50-24E4-1F42-B3BCB629DF5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9">
                  <a:extLst>
                    <a:ext uri="{FF2B5EF4-FFF2-40B4-BE49-F238E27FC236}">
                      <a16:creationId xmlns:a16="http://schemas.microsoft.com/office/drawing/2014/main" id="{5658C1E1-D4EB-88C1-1E11-DF7224AB044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20">
                  <a:extLst>
                    <a:ext uri="{FF2B5EF4-FFF2-40B4-BE49-F238E27FC236}">
                      <a16:creationId xmlns:a16="http://schemas.microsoft.com/office/drawing/2014/main" id="{F1FA75C8-9DCF-E41C-3D4B-3F428577BC1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21">
                  <a:extLst>
                    <a:ext uri="{FF2B5EF4-FFF2-40B4-BE49-F238E27FC236}">
                      <a16:creationId xmlns:a16="http://schemas.microsoft.com/office/drawing/2014/main" id="{A6B8AE2A-2F5E-DDA5-91F0-108BCE4F411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22">
                  <a:extLst>
                    <a:ext uri="{FF2B5EF4-FFF2-40B4-BE49-F238E27FC236}">
                      <a16:creationId xmlns:a16="http://schemas.microsoft.com/office/drawing/2014/main" id="{6650DBAA-AE3E-2A13-9F58-13E35A07246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a:extLst>
                <a:ext uri="{FF2B5EF4-FFF2-40B4-BE49-F238E27FC236}">
                  <a16:creationId xmlns:a16="http://schemas.microsoft.com/office/drawing/2014/main" id="{4C449D44-C106-6AF7-C0D2-50A297F0D655}"/>
                </a:ext>
              </a:extLst>
            </p:cNvPr>
            <p:cNvGrpSpPr/>
            <p:nvPr/>
          </p:nvGrpSpPr>
          <p:grpSpPr>
            <a:xfrm rot="20253845">
              <a:off x="1241184" y="1553241"/>
              <a:ext cx="1595182" cy="1230216"/>
              <a:chOff x="4567827" y="970271"/>
              <a:chExt cx="1595182" cy="1230216"/>
            </a:xfrm>
          </p:grpSpPr>
          <p:grpSp>
            <p:nvGrpSpPr>
              <p:cNvPr id="155" name="Group 7">
                <a:extLst>
                  <a:ext uri="{FF2B5EF4-FFF2-40B4-BE49-F238E27FC236}">
                    <a16:creationId xmlns:a16="http://schemas.microsoft.com/office/drawing/2014/main" id="{C289AC24-9F77-18D5-0E2F-ACC046D32270}"/>
                  </a:ext>
                </a:extLst>
              </p:cNvPr>
              <p:cNvGrpSpPr/>
              <p:nvPr/>
            </p:nvGrpSpPr>
            <p:grpSpPr>
              <a:xfrm>
                <a:off x="4567827" y="970271"/>
                <a:ext cx="1176558" cy="776349"/>
                <a:chOff x="4567827" y="970271"/>
                <a:chExt cx="1176558" cy="776349"/>
              </a:xfrm>
              <a:solidFill>
                <a:schemeClr val="accent3">
                  <a:lumMod val="50000"/>
                </a:schemeClr>
              </a:solidFill>
            </p:grpSpPr>
            <p:sp>
              <p:nvSpPr>
                <p:cNvPr id="162" name="Round Diagonal Corner Rectangle 2">
                  <a:extLst>
                    <a:ext uri="{FF2B5EF4-FFF2-40B4-BE49-F238E27FC236}">
                      <a16:creationId xmlns:a16="http://schemas.microsoft.com/office/drawing/2014/main" id="{97B1DC45-AFC2-FED7-1C62-2C0FD88C240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3">
                  <a:extLst>
                    <a:ext uri="{FF2B5EF4-FFF2-40B4-BE49-F238E27FC236}">
                      <a16:creationId xmlns:a16="http://schemas.microsoft.com/office/drawing/2014/main" id="{269585D1-26AB-128D-F837-FC254B8FCE0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4">
                  <a:extLst>
                    <a:ext uri="{FF2B5EF4-FFF2-40B4-BE49-F238E27FC236}">
                      <a16:creationId xmlns:a16="http://schemas.microsoft.com/office/drawing/2014/main" id="{2132D6A1-D601-14AF-2953-EE75B94E6D2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5">
                  <a:extLst>
                    <a:ext uri="{FF2B5EF4-FFF2-40B4-BE49-F238E27FC236}">
                      <a16:creationId xmlns:a16="http://schemas.microsoft.com/office/drawing/2014/main" id="{0751C728-3BA9-BE83-3ABC-85CE76118D9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6">
                  <a:extLst>
                    <a:ext uri="{FF2B5EF4-FFF2-40B4-BE49-F238E27FC236}">
                      <a16:creationId xmlns:a16="http://schemas.microsoft.com/office/drawing/2014/main" id="{1F6B46DB-195B-099C-4672-2BF6B34A8C0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8">
                <a:extLst>
                  <a:ext uri="{FF2B5EF4-FFF2-40B4-BE49-F238E27FC236}">
                    <a16:creationId xmlns:a16="http://schemas.microsoft.com/office/drawing/2014/main" id="{86FC0146-12A2-9593-DD6D-1CBFF7E9B1D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57" name="Round Diagonal Corner Rectangle 31">
                  <a:extLst>
                    <a:ext uri="{FF2B5EF4-FFF2-40B4-BE49-F238E27FC236}">
                      <a16:creationId xmlns:a16="http://schemas.microsoft.com/office/drawing/2014/main" id="{7BC83400-6C08-F0B4-B2E7-4CFB703B5CB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32">
                  <a:extLst>
                    <a:ext uri="{FF2B5EF4-FFF2-40B4-BE49-F238E27FC236}">
                      <a16:creationId xmlns:a16="http://schemas.microsoft.com/office/drawing/2014/main" id="{404D5077-F53D-739C-9F0B-7CBBFC979DC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33">
                  <a:extLst>
                    <a:ext uri="{FF2B5EF4-FFF2-40B4-BE49-F238E27FC236}">
                      <a16:creationId xmlns:a16="http://schemas.microsoft.com/office/drawing/2014/main" id="{A6D993E0-CAFE-7FE3-28FB-55AB4BC88A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34">
                  <a:extLst>
                    <a:ext uri="{FF2B5EF4-FFF2-40B4-BE49-F238E27FC236}">
                      <a16:creationId xmlns:a16="http://schemas.microsoft.com/office/drawing/2014/main" id="{69B00987-6D5D-EC11-4B87-F93043AD99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35">
                  <a:extLst>
                    <a:ext uri="{FF2B5EF4-FFF2-40B4-BE49-F238E27FC236}">
                      <a16:creationId xmlns:a16="http://schemas.microsoft.com/office/drawing/2014/main" id="{6ABA55D8-DB08-D111-AB8C-DCBC9F6FE49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02">
              <a:extLst>
                <a:ext uri="{FF2B5EF4-FFF2-40B4-BE49-F238E27FC236}">
                  <a16:creationId xmlns:a16="http://schemas.microsoft.com/office/drawing/2014/main" id="{5CE7C5DC-C0B8-1897-BC61-98DCFA83585B}"/>
                </a:ext>
              </a:extLst>
            </p:cNvPr>
            <p:cNvGrpSpPr/>
            <p:nvPr/>
          </p:nvGrpSpPr>
          <p:grpSpPr>
            <a:xfrm rot="8113811">
              <a:off x="1943792" y="770000"/>
              <a:ext cx="1446415" cy="1355079"/>
              <a:chOff x="4567827" y="970271"/>
              <a:chExt cx="1595182" cy="1230216"/>
            </a:xfrm>
          </p:grpSpPr>
          <p:grpSp>
            <p:nvGrpSpPr>
              <p:cNvPr id="143" name="Group 7">
                <a:extLst>
                  <a:ext uri="{FF2B5EF4-FFF2-40B4-BE49-F238E27FC236}">
                    <a16:creationId xmlns:a16="http://schemas.microsoft.com/office/drawing/2014/main" id="{0A8B09B1-5427-0242-BF42-3472D32B966B}"/>
                  </a:ext>
                </a:extLst>
              </p:cNvPr>
              <p:cNvGrpSpPr/>
              <p:nvPr/>
            </p:nvGrpSpPr>
            <p:grpSpPr>
              <a:xfrm>
                <a:off x="4567827" y="970271"/>
                <a:ext cx="1176558" cy="776349"/>
                <a:chOff x="4567827" y="970271"/>
                <a:chExt cx="1176558" cy="776349"/>
              </a:xfrm>
              <a:solidFill>
                <a:schemeClr val="accent3">
                  <a:lumMod val="50000"/>
                </a:schemeClr>
              </a:solidFill>
            </p:grpSpPr>
            <p:sp>
              <p:nvSpPr>
                <p:cNvPr id="150" name="Round Diagonal Corner Rectangle 2">
                  <a:extLst>
                    <a:ext uri="{FF2B5EF4-FFF2-40B4-BE49-F238E27FC236}">
                      <a16:creationId xmlns:a16="http://schemas.microsoft.com/office/drawing/2014/main" id="{0CDC9E46-9445-8B1D-9920-BE05731A344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3">
                  <a:extLst>
                    <a:ext uri="{FF2B5EF4-FFF2-40B4-BE49-F238E27FC236}">
                      <a16:creationId xmlns:a16="http://schemas.microsoft.com/office/drawing/2014/main" id="{3BA70823-2DC7-F0B9-97DC-96E11AB577E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4">
                  <a:extLst>
                    <a:ext uri="{FF2B5EF4-FFF2-40B4-BE49-F238E27FC236}">
                      <a16:creationId xmlns:a16="http://schemas.microsoft.com/office/drawing/2014/main" id="{8EA06291-DF24-FF2E-C242-278587AF0E2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5">
                  <a:extLst>
                    <a:ext uri="{FF2B5EF4-FFF2-40B4-BE49-F238E27FC236}">
                      <a16:creationId xmlns:a16="http://schemas.microsoft.com/office/drawing/2014/main" id="{B4A8A0C0-D2A8-1305-DA99-013524B9627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6">
                  <a:extLst>
                    <a:ext uri="{FF2B5EF4-FFF2-40B4-BE49-F238E27FC236}">
                      <a16:creationId xmlns:a16="http://schemas.microsoft.com/office/drawing/2014/main" id="{DF0A3C20-DE15-9491-74B7-81288316326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8">
                <a:extLst>
                  <a:ext uri="{FF2B5EF4-FFF2-40B4-BE49-F238E27FC236}">
                    <a16:creationId xmlns:a16="http://schemas.microsoft.com/office/drawing/2014/main" id="{83B0242A-BEB3-ECEF-8D64-591656B881C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45" name="Round Diagonal Corner Rectangle 44">
                  <a:extLst>
                    <a:ext uri="{FF2B5EF4-FFF2-40B4-BE49-F238E27FC236}">
                      <a16:creationId xmlns:a16="http://schemas.microsoft.com/office/drawing/2014/main" id="{1BADB28E-6F4E-728F-FD7C-BF48B093840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45">
                  <a:extLst>
                    <a:ext uri="{FF2B5EF4-FFF2-40B4-BE49-F238E27FC236}">
                      <a16:creationId xmlns:a16="http://schemas.microsoft.com/office/drawing/2014/main" id="{F767B248-F67C-BE20-7AF6-4DDC2A1DBDB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46">
                  <a:extLst>
                    <a:ext uri="{FF2B5EF4-FFF2-40B4-BE49-F238E27FC236}">
                      <a16:creationId xmlns:a16="http://schemas.microsoft.com/office/drawing/2014/main" id="{5E8A9229-225E-5254-83E7-3838BD0E299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47">
                  <a:extLst>
                    <a:ext uri="{FF2B5EF4-FFF2-40B4-BE49-F238E27FC236}">
                      <a16:creationId xmlns:a16="http://schemas.microsoft.com/office/drawing/2014/main" id="{6F653AD1-F41A-CCCD-A1CC-5F682513D56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48">
                  <a:extLst>
                    <a:ext uri="{FF2B5EF4-FFF2-40B4-BE49-F238E27FC236}">
                      <a16:creationId xmlns:a16="http://schemas.microsoft.com/office/drawing/2014/main" id="{9A7F4A3A-3322-FC9E-87CF-69756F1AF0E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CA4F89E8-7AE3-D259-34EC-CBB109957EE3}"/>
                </a:ext>
              </a:extLst>
            </p:cNvPr>
            <p:cNvGrpSpPr/>
            <p:nvPr/>
          </p:nvGrpSpPr>
          <p:grpSpPr>
            <a:xfrm rot="8113811">
              <a:off x="1438523" y="2207715"/>
              <a:ext cx="1390153" cy="762604"/>
              <a:chOff x="4567827" y="970271"/>
              <a:chExt cx="1595182" cy="1230216"/>
            </a:xfrm>
          </p:grpSpPr>
          <p:grpSp>
            <p:nvGrpSpPr>
              <p:cNvPr id="131" name="Group 7">
                <a:extLst>
                  <a:ext uri="{FF2B5EF4-FFF2-40B4-BE49-F238E27FC236}">
                    <a16:creationId xmlns:a16="http://schemas.microsoft.com/office/drawing/2014/main" id="{DD237EDD-D6AB-28DE-7052-C585D8F55D84}"/>
                  </a:ext>
                </a:extLst>
              </p:cNvPr>
              <p:cNvGrpSpPr/>
              <p:nvPr/>
            </p:nvGrpSpPr>
            <p:grpSpPr>
              <a:xfrm>
                <a:off x="4567827" y="970271"/>
                <a:ext cx="1176558" cy="776349"/>
                <a:chOff x="4567827" y="970271"/>
                <a:chExt cx="1176558" cy="776349"/>
              </a:xfrm>
              <a:solidFill>
                <a:schemeClr val="accent3">
                  <a:lumMod val="50000"/>
                </a:schemeClr>
              </a:solidFill>
            </p:grpSpPr>
            <p:sp>
              <p:nvSpPr>
                <p:cNvPr id="138" name="Round Diagonal Corner Rectangle 2">
                  <a:extLst>
                    <a:ext uri="{FF2B5EF4-FFF2-40B4-BE49-F238E27FC236}">
                      <a16:creationId xmlns:a16="http://schemas.microsoft.com/office/drawing/2014/main" id="{B7F4E08E-47BB-A2F3-7E7F-27EDED3D6FA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3">
                  <a:extLst>
                    <a:ext uri="{FF2B5EF4-FFF2-40B4-BE49-F238E27FC236}">
                      <a16:creationId xmlns:a16="http://schemas.microsoft.com/office/drawing/2014/main" id="{F66CF0D3-38D2-E1B2-80D0-8E47833CF50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4">
                  <a:extLst>
                    <a:ext uri="{FF2B5EF4-FFF2-40B4-BE49-F238E27FC236}">
                      <a16:creationId xmlns:a16="http://schemas.microsoft.com/office/drawing/2014/main" id="{CB03CDF8-6C27-7DD4-F3DD-D5298731D61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5">
                  <a:extLst>
                    <a:ext uri="{FF2B5EF4-FFF2-40B4-BE49-F238E27FC236}">
                      <a16:creationId xmlns:a16="http://schemas.microsoft.com/office/drawing/2014/main" id="{3AE6485F-8E80-03C5-348B-23AEB7D05C9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6">
                  <a:extLst>
                    <a:ext uri="{FF2B5EF4-FFF2-40B4-BE49-F238E27FC236}">
                      <a16:creationId xmlns:a16="http://schemas.microsoft.com/office/drawing/2014/main" id="{27424E94-1DD5-EA21-8119-342CD9AE3F4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8">
                <a:extLst>
                  <a:ext uri="{FF2B5EF4-FFF2-40B4-BE49-F238E27FC236}">
                    <a16:creationId xmlns:a16="http://schemas.microsoft.com/office/drawing/2014/main" id="{2F07062E-FA09-B89B-18A9-2C238D00FE7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33" name="Round Diagonal Corner Rectangle 57">
                  <a:extLst>
                    <a:ext uri="{FF2B5EF4-FFF2-40B4-BE49-F238E27FC236}">
                      <a16:creationId xmlns:a16="http://schemas.microsoft.com/office/drawing/2014/main" id="{DB8EA5D3-330F-CBCF-55B2-8E0758039BE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58">
                  <a:extLst>
                    <a:ext uri="{FF2B5EF4-FFF2-40B4-BE49-F238E27FC236}">
                      <a16:creationId xmlns:a16="http://schemas.microsoft.com/office/drawing/2014/main" id="{F2306778-6B36-8615-FB3B-F485AE4ED41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59">
                  <a:extLst>
                    <a:ext uri="{FF2B5EF4-FFF2-40B4-BE49-F238E27FC236}">
                      <a16:creationId xmlns:a16="http://schemas.microsoft.com/office/drawing/2014/main" id="{7D2C04F9-3558-44F9-28FB-40AB1A676DE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60">
                  <a:extLst>
                    <a:ext uri="{FF2B5EF4-FFF2-40B4-BE49-F238E27FC236}">
                      <a16:creationId xmlns:a16="http://schemas.microsoft.com/office/drawing/2014/main" id="{E10B5F40-40F7-9473-E418-0B3BDEE6942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61">
                  <a:extLst>
                    <a:ext uri="{FF2B5EF4-FFF2-40B4-BE49-F238E27FC236}">
                      <a16:creationId xmlns:a16="http://schemas.microsoft.com/office/drawing/2014/main" id="{78ACB05B-6442-D0E2-4D68-BA0A096FAE4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AC8A1AD3-CEBD-71EE-0F3D-8AFB546D296B}"/>
                </a:ext>
              </a:extLst>
            </p:cNvPr>
            <p:cNvGrpSpPr/>
            <p:nvPr/>
          </p:nvGrpSpPr>
          <p:grpSpPr>
            <a:xfrm rot="9089938">
              <a:off x="2556363" y="1661184"/>
              <a:ext cx="1090262" cy="771324"/>
              <a:chOff x="4567827" y="970271"/>
              <a:chExt cx="1595182" cy="1230216"/>
            </a:xfrm>
          </p:grpSpPr>
          <p:grpSp>
            <p:nvGrpSpPr>
              <p:cNvPr id="119" name="Group 7">
                <a:extLst>
                  <a:ext uri="{FF2B5EF4-FFF2-40B4-BE49-F238E27FC236}">
                    <a16:creationId xmlns:a16="http://schemas.microsoft.com/office/drawing/2014/main" id="{5D50913C-A935-0362-561D-976E632D7221}"/>
                  </a:ext>
                </a:extLst>
              </p:cNvPr>
              <p:cNvGrpSpPr/>
              <p:nvPr/>
            </p:nvGrpSpPr>
            <p:grpSpPr>
              <a:xfrm>
                <a:off x="4567827" y="970271"/>
                <a:ext cx="1176558" cy="776349"/>
                <a:chOff x="4567827" y="970271"/>
                <a:chExt cx="1176558" cy="776349"/>
              </a:xfrm>
              <a:solidFill>
                <a:schemeClr val="accent3">
                  <a:lumMod val="50000"/>
                </a:schemeClr>
              </a:solidFill>
            </p:grpSpPr>
            <p:sp>
              <p:nvSpPr>
                <p:cNvPr id="126" name="Round Diagonal Corner Rectangle 2">
                  <a:extLst>
                    <a:ext uri="{FF2B5EF4-FFF2-40B4-BE49-F238E27FC236}">
                      <a16:creationId xmlns:a16="http://schemas.microsoft.com/office/drawing/2014/main" id="{DDD6E93D-2407-D3C6-A6F6-EA0E5AF6FF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3">
                  <a:extLst>
                    <a:ext uri="{FF2B5EF4-FFF2-40B4-BE49-F238E27FC236}">
                      <a16:creationId xmlns:a16="http://schemas.microsoft.com/office/drawing/2014/main" id="{8D5A0170-26D6-9356-0047-8E17C17393B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4">
                  <a:extLst>
                    <a:ext uri="{FF2B5EF4-FFF2-40B4-BE49-F238E27FC236}">
                      <a16:creationId xmlns:a16="http://schemas.microsoft.com/office/drawing/2014/main" id="{36924596-7255-8A24-9025-C24E63658DE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5">
                  <a:extLst>
                    <a:ext uri="{FF2B5EF4-FFF2-40B4-BE49-F238E27FC236}">
                      <a16:creationId xmlns:a16="http://schemas.microsoft.com/office/drawing/2014/main" id="{1FF6D1D2-A293-7E82-C863-C289B4EAC58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6">
                  <a:extLst>
                    <a:ext uri="{FF2B5EF4-FFF2-40B4-BE49-F238E27FC236}">
                      <a16:creationId xmlns:a16="http://schemas.microsoft.com/office/drawing/2014/main" id="{896001AC-4823-B9C5-146C-60B48DF6690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8">
                <a:extLst>
                  <a:ext uri="{FF2B5EF4-FFF2-40B4-BE49-F238E27FC236}">
                    <a16:creationId xmlns:a16="http://schemas.microsoft.com/office/drawing/2014/main" id="{11CF525C-3C7A-6D0D-8A45-E9D8754B756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21" name="Round Diagonal Corner Rectangle 70">
                  <a:extLst>
                    <a:ext uri="{FF2B5EF4-FFF2-40B4-BE49-F238E27FC236}">
                      <a16:creationId xmlns:a16="http://schemas.microsoft.com/office/drawing/2014/main" id="{983BEFB3-12B0-F3C4-766C-F5A6FEECD2E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71">
                  <a:extLst>
                    <a:ext uri="{FF2B5EF4-FFF2-40B4-BE49-F238E27FC236}">
                      <a16:creationId xmlns:a16="http://schemas.microsoft.com/office/drawing/2014/main" id="{F5FEDA45-13C5-041E-7500-018CF958A34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72">
                  <a:extLst>
                    <a:ext uri="{FF2B5EF4-FFF2-40B4-BE49-F238E27FC236}">
                      <a16:creationId xmlns:a16="http://schemas.microsoft.com/office/drawing/2014/main" id="{F63E14CA-A4D0-24E3-813B-CEAC7DA0C27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73">
                  <a:extLst>
                    <a:ext uri="{FF2B5EF4-FFF2-40B4-BE49-F238E27FC236}">
                      <a16:creationId xmlns:a16="http://schemas.microsoft.com/office/drawing/2014/main" id="{5379A29C-9DDE-F90C-380F-D627A052611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74">
                  <a:extLst>
                    <a:ext uri="{FF2B5EF4-FFF2-40B4-BE49-F238E27FC236}">
                      <a16:creationId xmlns:a16="http://schemas.microsoft.com/office/drawing/2014/main" id="{C33C393A-FF13-979C-6CC9-A89D9CE899C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a:extLst>
                <a:ext uri="{FF2B5EF4-FFF2-40B4-BE49-F238E27FC236}">
                  <a16:creationId xmlns:a16="http://schemas.microsoft.com/office/drawing/2014/main" id="{EE0595C4-139D-4759-F308-EE805A2B026F}"/>
                </a:ext>
              </a:extLst>
            </p:cNvPr>
            <p:cNvGrpSpPr/>
            <p:nvPr/>
          </p:nvGrpSpPr>
          <p:grpSpPr>
            <a:xfrm rot="13486189" flipH="1">
              <a:off x="1389306" y="2685691"/>
              <a:ext cx="1345945" cy="1037421"/>
              <a:chOff x="4567827" y="970271"/>
              <a:chExt cx="1595182" cy="1230216"/>
            </a:xfrm>
          </p:grpSpPr>
          <p:grpSp>
            <p:nvGrpSpPr>
              <p:cNvPr id="107" name="Group 7">
                <a:extLst>
                  <a:ext uri="{FF2B5EF4-FFF2-40B4-BE49-F238E27FC236}">
                    <a16:creationId xmlns:a16="http://schemas.microsoft.com/office/drawing/2014/main" id="{C5D3ED72-F954-C910-16FB-28E13D5DF509}"/>
                  </a:ext>
                </a:extLst>
              </p:cNvPr>
              <p:cNvGrpSpPr/>
              <p:nvPr/>
            </p:nvGrpSpPr>
            <p:grpSpPr>
              <a:xfrm>
                <a:off x="4567827" y="970271"/>
                <a:ext cx="1176558" cy="776349"/>
                <a:chOff x="4567827" y="970271"/>
                <a:chExt cx="1176558" cy="776349"/>
              </a:xfrm>
              <a:solidFill>
                <a:schemeClr val="accent3">
                  <a:lumMod val="50000"/>
                </a:schemeClr>
              </a:solidFill>
            </p:grpSpPr>
            <p:sp>
              <p:nvSpPr>
                <p:cNvPr id="114" name="Round Diagonal Corner Rectangle 2">
                  <a:extLst>
                    <a:ext uri="{FF2B5EF4-FFF2-40B4-BE49-F238E27FC236}">
                      <a16:creationId xmlns:a16="http://schemas.microsoft.com/office/drawing/2014/main" id="{5ED53C46-A190-8792-2C0E-1E60DFD7971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3">
                  <a:extLst>
                    <a:ext uri="{FF2B5EF4-FFF2-40B4-BE49-F238E27FC236}">
                      <a16:creationId xmlns:a16="http://schemas.microsoft.com/office/drawing/2014/main" id="{0994E599-4AB1-E5AF-15E1-FD90DC667D4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4">
                  <a:extLst>
                    <a:ext uri="{FF2B5EF4-FFF2-40B4-BE49-F238E27FC236}">
                      <a16:creationId xmlns:a16="http://schemas.microsoft.com/office/drawing/2014/main" id="{9BC73A66-DD93-2552-F90B-C49A1226358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5">
                  <a:extLst>
                    <a:ext uri="{FF2B5EF4-FFF2-40B4-BE49-F238E27FC236}">
                      <a16:creationId xmlns:a16="http://schemas.microsoft.com/office/drawing/2014/main" id="{6DA49942-DD3E-8B92-14DD-7AA89B021A6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6">
                  <a:extLst>
                    <a:ext uri="{FF2B5EF4-FFF2-40B4-BE49-F238E27FC236}">
                      <a16:creationId xmlns:a16="http://schemas.microsoft.com/office/drawing/2014/main" id="{2787C434-0AEC-82DD-629C-FD8016D2E7D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8">
                <a:extLst>
                  <a:ext uri="{FF2B5EF4-FFF2-40B4-BE49-F238E27FC236}">
                    <a16:creationId xmlns:a16="http://schemas.microsoft.com/office/drawing/2014/main" id="{A55F1F85-7ED7-DB20-6012-8C69092F744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9" name="Round Diagonal Corner Rectangle 83">
                  <a:extLst>
                    <a:ext uri="{FF2B5EF4-FFF2-40B4-BE49-F238E27FC236}">
                      <a16:creationId xmlns:a16="http://schemas.microsoft.com/office/drawing/2014/main" id="{B57E0025-BDD1-E779-8273-BC8DFC286F3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84">
                  <a:extLst>
                    <a:ext uri="{FF2B5EF4-FFF2-40B4-BE49-F238E27FC236}">
                      <a16:creationId xmlns:a16="http://schemas.microsoft.com/office/drawing/2014/main" id="{044BF7B9-2A4C-1F77-4979-0A5C43DD318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85">
                  <a:extLst>
                    <a:ext uri="{FF2B5EF4-FFF2-40B4-BE49-F238E27FC236}">
                      <a16:creationId xmlns:a16="http://schemas.microsoft.com/office/drawing/2014/main" id="{784FDDC6-4C4A-7E54-EADA-487E05FEAF0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86">
                  <a:extLst>
                    <a:ext uri="{FF2B5EF4-FFF2-40B4-BE49-F238E27FC236}">
                      <a16:creationId xmlns:a16="http://schemas.microsoft.com/office/drawing/2014/main" id="{14BD71AF-ECA9-616C-0A69-0455AC2173A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87">
                  <a:extLst>
                    <a:ext uri="{FF2B5EF4-FFF2-40B4-BE49-F238E27FC236}">
                      <a16:creationId xmlns:a16="http://schemas.microsoft.com/office/drawing/2014/main" id="{C02E2CBB-8AF6-ADD5-F061-F306DFA3517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1" name="Group 190">
            <a:extLst>
              <a:ext uri="{FF2B5EF4-FFF2-40B4-BE49-F238E27FC236}">
                <a16:creationId xmlns:a16="http://schemas.microsoft.com/office/drawing/2014/main" id="{5DB6EAA9-BAC8-6496-5874-B33E951D9395}"/>
              </a:ext>
            </a:extLst>
          </p:cNvPr>
          <p:cNvGrpSpPr/>
          <p:nvPr/>
        </p:nvGrpSpPr>
        <p:grpSpPr>
          <a:xfrm>
            <a:off x="473032" y="3952875"/>
            <a:ext cx="1133699" cy="1079306"/>
            <a:chOff x="4629955" y="2016365"/>
            <a:chExt cx="2524349" cy="2403235"/>
          </a:xfrm>
        </p:grpSpPr>
        <p:sp>
          <p:nvSpPr>
            <p:cNvPr id="192" name="Freeform 29">
              <a:extLst>
                <a:ext uri="{FF2B5EF4-FFF2-40B4-BE49-F238E27FC236}">
                  <a16:creationId xmlns:a16="http://schemas.microsoft.com/office/drawing/2014/main" id="{3461F8B2-F454-06A7-37D1-12F7CD7A721E}"/>
                </a:ext>
              </a:extLst>
            </p:cNvPr>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30">
              <a:extLst>
                <a:ext uri="{FF2B5EF4-FFF2-40B4-BE49-F238E27FC236}">
                  <a16:creationId xmlns:a16="http://schemas.microsoft.com/office/drawing/2014/main" id="{CCC94BAA-3C59-D65B-1DB3-63D2A863BCBB}"/>
                </a:ext>
              </a:extLst>
            </p:cNvPr>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31">
              <a:extLst>
                <a:ext uri="{FF2B5EF4-FFF2-40B4-BE49-F238E27FC236}">
                  <a16:creationId xmlns:a16="http://schemas.microsoft.com/office/drawing/2014/main" id="{D2A6AB9F-72AB-7E17-85A9-8D752C56F56C}"/>
                </a:ext>
              </a:extLst>
            </p:cNvPr>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32">
              <a:extLst>
                <a:ext uri="{FF2B5EF4-FFF2-40B4-BE49-F238E27FC236}">
                  <a16:creationId xmlns:a16="http://schemas.microsoft.com/office/drawing/2014/main" id="{B7A7AFE5-83C1-E56C-F010-D22C1A7FFD01}"/>
                </a:ext>
              </a:extLst>
            </p:cNvPr>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Oval 195">
              <a:extLst>
                <a:ext uri="{FF2B5EF4-FFF2-40B4-BE49-F238E27FC236}">
                  <a16:creationId xmlns:a16="http://schemas.microsoft.com/office/drawing/2014/main" id="{2A02C753-DB00-A229-B8AA-7FD7F3D019A8}"/>
                </a:ext>
              </a:extLst>
            </p:cNvPr>
            <p:cNvSpPr/>
            <p:nvPr/>
          </p:nvSpPr>
          <p:spPr>
            <a:xfrm rot="2596225">
              <a:off x="5136037" y="3455344"/>
              <a:ext cx="870754" cy="506016"/>
            </a:xfrm>
            <a:prstGeom prst="ellipse">
              <a:avLst/>
            </a:prstGeom>
            <a:solidFill>
              <a:srgbClr val="DBD47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a:extLst>
                <a:ext uri="{FF2B5EF4-FFF2-40B4-BE49-F238E27FC236}">
                  <a16:creationId xmlns:a16="http://schemas.microsoft.com/office/drawing/2014/main" id="{E4CBDE0C-AD6B-2470-4D8A-6B8E061C0CD1}"/>
                </a:ext>
              </a:extLst>
            </p:cNvPr>
            <p:cNvSpPr/>
            <p:nvPr/>
          </p:nvSpPr>
          <p:spPr>
            <a:xfrm>
              <a:off x="5791200" y="2057400"/>
              <a:ext cx="304800" cy="1828800"/>
            </a:xfrm>
            <a:prstGeom prst="moon">
              <a:avLst/>
            </a:prstGeom>
            <a:solidFill>
              <a:schemeClr val="accent3">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a:extLst>
                <a:ext uri="{FF2B5EF4-FFF2-40B4-BE49-F238E27FC236}">
                  <a16:creationId xmlns:a16="http://schemas.microsoft.com/office/drawing/2014/main" id="{42E8D675-BD44-AA6D-5398-2709AE10CCC9}"/>
                </a:ext>
              </a:extLst>
            </p:cNvPr>
            <p:cNvSpPr/>
            <p:nvPr/>
          </p:nvSpPr>
          <p:spPr>
            <a:xfrm rot="522435">
              <a:off x="5855684" y="2016365"/>
              <a:ext cx="609600" cy="1905000"/>
            </a:xfrm>
            <a:prstGeom prst="moon">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E59AD317-343F-467C-929E-5AB9ABA9F14F}"/>
              </a:ext>
            </a:extLst>
          </p:cNvPr>
          <p:cNvGrpSpPr/>
          <p:nvPr/>
        </p:nvGrpSpPr>
        <p:grpSpPr>
          <a:xfrm flipH="1">
            <a:off x="10951762" y="4422097"/>
            <a:ext cx="741379" cy="705809"/>
            <a:chOff x="4629955" y="2016365"/>
            <a:chExt cx="2524349" cy="2403235"/>
          </a:xfrm>
        </p:grpSpPr>
        <p:sp>
          <p:nvSpPr>
            <p:cNvPr id="200" name="Freeform 29">
              <a:extLst>
                <a:ext uri="{FF2B5EF4-FFF2-40B4-BE49-F238E27FC236}">
                  <a16:creationId xmlns:a16="http://schemas.microsoft.com/office/drawing/2014/main" id="{F532FDC9-A572-431A-0675-973A2E52AD8F}"/>
                </a:ext>
              </a:extLst>
            </p:cNvPr>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9525">
              <a:solidFill>
                <a:srgbClr val="52525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30">
              <a:extLst>
                <a:ext uri="{FF2B5EF4-FFF2-40B4-BE49-F238E27FC236}">
                  <a16:creationId xmlns:a16="http://schemas.microsoft.com/office/drawing/2014/main" id="{E4A09322-957B-0E1C-425F-86640BB43AF8}"/>
                </a:ext>
              </a:extLst>
            </p:cNvPr>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9525">
              <a:solidFill>
                <a:srgbClr val="52525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31">
              <a:extLst>
                <a:ext uri="{FF2B5EF4-FFF2-40B4-BE49-F238E27FC236}">
                  <a16:creationId xmlns:a16="http://schemas.microsoft.com/office/drawing/2014/main" id="{0588A056-1C23-39EB-F8DA-F11BF5D49A7F}"/>
                </a:ext>
              </a:extLst>
            </p:cNvPr>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9525">
              <a:solidFill>
                <a:srgbClr val="52525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32">
              <a:extLst>
                <a:ext uri="{FF2B5EF4-FFF2-40B4-BE49-F238E27FC236}">
                  <a16:creationId xmlns:a16="http://schemas.microsoft.com/office/drawing/2014/main" id="{04949F4E-D1D1-C2B8-5BE8-D23066EB75B7}"/>
                </a:ext>
              </a:extLst>
            </p:cNvPr>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9525">
              <a:solidFill>
                <a:srgbClr val="52525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Oval 203">
              <a:extLst>
                <a:ext uri="{FF2B5EF4-FFF2-40B4-BE49-F238E27FC236}">
                  <a16:creationId xmlns:a16="http://schemas.microsoft.com/office/drawing/2014/main" id="{0ECE1044-6AE0-4DB2-B0A6-3B2D7F2648F6}"/>
                </a:ext>
              </a:extLst>
            </p:cNvPr>
            <p:cNvSpPr/>
            <p:nvPr/>
          </p:nvSpPr>
          <p:spPr>
            <a:xfrm rot="2596225">
              <a:off x="5136037" y="3455344"/>
              <a:ext cx="870754" cy="506016"/>
            </a:xfrm>
            <a:prstGeom prst="ellipse">
              <a:avLst/>
            </a:prstGeom>
            <a:solidFill>
              <a:srgbClr val="DBD47B"/>
            </a:solidFill>
            <a:ln w="9525">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a:extLst>
                <a:ext uri="{FF2B5EF4-FFF2-40B4-BE49-F238E27FC236}">
                  <a16:creationId xmlns:a16="http://schemas.microsoft.com/office/drawing/2014/main" id="{7547AE13-C804-A1BB-0691-0B65BE0C2266}"/>
                </a:ext>
              </a:extLst>
            </p:cNvPr>
            <p:cNvSpPr/>
            <p:nvPr/>
          </p:nvSpPr>
          <p:spPr>
            <a:xfrm>
              <a:off x="5791200" y="2057400"/>
              <a:ext cx="304800" cy="1828800"/>
            </a:xfrm>
            <a:prstGeom prst="moon">
              <a:avLst/>
            </a:prstGeom>
            <a:solidFill>
              <a:schemeClr val="accent3">
                <a:lumMod val="75000"/>
              </a:schemeClr>
            </a:solidFill>
            <a:ln w="9525">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a:extLst>
                <a:ext uri="{FF2B5EF4-FFF2-40B4-BE49-F238E27FC236}">
                  <a16:creationId xmlns:a16="http://schemas.microsoft.com/office/drawing/2014/main" id="{F9912ADA-8C14-44BA-8125-108B5AC311BB}"/>
                </a:ext>
              </a:extLst>
            </p:cNvPr>
            <p:cNvSpPr/>
            <p:nvPr/>
          </p:nvSpPr>
          <p:spPr>
            <a:xfrm rot="522435">
              <a:off x="5855684" y="2016365"/>
              <a:ext cx="609600" cy="1905000"/>
            </a:xfrm>
            <a:prstGeom prst="moon">
              <a:avLst/>
            </a:prstGeom>
            <a:solidFill>
              <a:schemeClr val="accent3">
                <a:lumMod val="60000"/>
                <a:lumOff val="40000"/>
              </a:schemeClr>
            </a:solidFill>
            <a:ln w="9525">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Footer Placeholder 14">
            <a:extLst>
              <a:ext uri="{FF2B5EF4-FFF2-40B4-BE49-F238E27FC236}">
                <a16:creationId xmlns:a16="http://schemas.microsoft.com/office/drawing/2014/main" id="{8B523C7C-7394-DF67-E426-188ACA1D8369}"/>
              </a:ext>
            </a:extLst>
          </p:cNvPr>
          <p:cNvSpPr>
            <a:spLocks noGrp="1"/>
          </p:cNvSpPr>
          <p:nvPr/>
        </p:nvSpPr>
        <p:spPr>
          <a:xfrm>
            <a:off x="76376" y="64104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45611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2C8475-C4F2-4C94-BA63-09D3A8E5B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Chastened to Learn</a:t>
            </a: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105:4-5</a:t>
            </a:r>
          </a:p>
        </p:txBody>
      </p:sp>
      <p:sp>
        <p:nvSpPr>
          <p:cNvPr id="4" name="Rectangle 3"/>
          <p:cNvSpPr/>
          <p:nvPr/>
        </p:nvSpPr>
        <p:spPr>
          <a:xfrm>
            <a:off x="547037" y="1176554"/>
            <a:ext cx="6096000" cy="4154984"/>
          </a:xfrm>
          <a:prstGeom prst="rect">
            <a:avLst/>
          </a:prstGeom>
        </p:spPr>
        <p:txBody>
          <a:bodyPr>
            <a:spAutoFit/>
          </a:bodyPr>
          <a:lstStyle/>
          <a:p>
            <a:r>
              <a:rPr lang="en-US" sz="2400" dirty="0">
                <a:solidFill>
                  <a:schemeClr val="bg1"/>
                </a:solidFill>
              </a:rPr>
              <a:t>The Saints in Missouri were not successful in living a celestial law and so were not qualified to establish Zion. </a:t>
            </a:r>
          </a:p>
          <a:p>
            <a:endParaRPr lang="en-US" sz="2400" dirty="0">
              <a:solidFill>
                <a:schemeClr val="bg1"/>
              </a:solidFill>
            </a:endParaRPr>
          </a:p>
          <a:p>
            <a:r>
              <a:rPr lang="en-US" sz="2400" dirty="0">
                <a:solidFill>
                  <a:schemeClr val="bg1"/>
                </a:solidFill>
              </a:rPr>
              <a:t>Failure to control their hearts cut them off from God’s full power and kept them from prevailing over their enemies. </a:t>
            </a:r>
          </a:p>
          <a:p>
            <a:endParaRPr lang="en-US" sz="2400" dirty="0">
              <a:solidFill>
                <a:schemeClr val="bg1"/>
              </a:solidFill>
            </a:endParaRPr>
          </a:p>
          <a:p>
            <a:r>
              <a:rPr lang="en-US" sz="2400" dirty="0">
                <a:solidFill>
                  <a:schemeClr val="bg1"/>
                </a:solidFill>
              </a:rPr>
              <a:t>This is the concept the Lord tried to teach them when He said, “This is Zion—THE PURE IN HEART” (D&amp;C 97:21).</a:t>
            </a:r>
            <a:r>
              <a:rPr lang="en-US" sz="2400" b="0" i="0" dirty="0">
                <a:solidFill>
                  <a:schemeClr val="bg1"/>
                </a:solidFill>
                <a:effectLst/>
                <a:latin typeface="Abadi" panose="020B0604020104020204" pitchFamily="34" charset="0"/>
              </a:rPr>
              <a:t> </a:t>
            </a:r>
            <a:endParaRPr lang="en-US" sz="2400" dirty="0">
              <a:solidFill>
                <a:schemeClr val="bg1"/>
              </a:solidFill>
            </a:endParaRPr>
          </a:p>
        </p:txBody>
      </p:sp>
      <p:pic>
        <p:nvPicPr>
          <p:cNvPr id="3" name="Picture 2">
            <a:extLst>
              <a:ext uri="{FF2B5EF4-FFF2-40B4-BE49-F238E27FC236}">
                <a16:creationId xmlns:a16="http://schemas.microsoft.com/office/drawing/2014/main" id="{07F62416-2346-469A-88BA-E1BEC6012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554" y="1800225"/>
            <a:ext cx="4373667" cy="4154984"/>
          </a:xfrm>
          <a:prstGeom prst="rect">
            <a:avLst/>
          </a:prstGeom>
        </p:spPr>
      </p:pic>
    </p:spTree>
    <p:extLst>
      <p:ext uri="{BB962C8B-B14F-4D97-AF65-F5344CB8AC3E}">
        <p14:creationId xmlns:p14="http://schemas.microsoft.com/office/powerpoint/2010/main" val="28099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165">
            <a:extLst>
              <a:ext uri="{FF2B5EF4-FFF2-40B4-BE49-F238E27FC236}">
                <a16:creationId xmlns:a16="http://schemas.microsoft.com/office/drawing/2014/main" id="{70EF93A1-065C-498E-9F1C-3A6ACA12A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Response to Volunteer</a:t>
            </a: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105:5-6</a:t>
            </a:r>
          </a:p>
        </p:txBody>
      </p:sp>
      <p:sp>
        <p:nvSpPr>
          <p:cNvPr id="4" name="Rectangle 3"/>
          <p:cNvSpPr/>
          <p:nvPr/>
        </p:nvSpPr>
        <p:spPr>
          <a:xfrm>
            <a:off x="242237" y="1718165"/>
            <a:ext cx="5461877" cy="4247317"/>
          </a:xfrm>
          <a:prstGeom prst="rect">
            <a:avLst/>
          </a:prstGeom>
        </p:spPr>
        <p:txBody>
          <a:bodyPr wrap="square">
            <a:spAutoFit/>
          </a:bodyPr>
          <a:lstStyle/>
          <a:p>
            <a:r>
              <a:rPr lang="en-US" b="0" i="0" dirty="0">
                <a:solidFill>
                  <a:schemeClr val="bg1"/>
                </a:solidFill>
                <a:effectLst/>
                <a:latin typeface="Abadi" panose="020B0604020104020204" pitchFamily="34" charset="0"/>
              </a:rPr>
              <a:t>The response to the Prophet Joseph Smith and others’ efforts to recruit volunteers and resources for Zion’s Camp was not as successful as hoped for.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By the time the camp, or army, began its march in the beginning of May 1834, only 122 people had volunteered to go. Zion’s Camp recruited additional volunteers along the way to Missouri.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When the group that Hyrum Smith and Lyman Wight had recruited from Michigan Territory met up with Joseph Smith’s company in early June 1834, Zion’s Camp consisted of just over 200 men, 12 women, and 9 children </a:t>
            </a:r>
          </a:p>
          <a:p>
            <a:r>
              <a:rPr lang="en-US" sz="1200" b="0" i="0" dirty="0">
                <a:solidFill>
                  <a:schemeClr val="bg1"/>
                </a:solidFill>
                <a:effectLst/>
                <a:latin typeface="Abadi" panose="020B0604020104020204" pitchFamily="34" charset="0"/>
              </a:rPr>
              <a:t>Alexander L. Baugh</a:t>
            </a:r>
            <a:r>
              <a:rPr lang="en-US" b="0" i="0" dirty="0">
                <a:solidFill>
                  <a:schemeClr val="bg1"/>
                </a:solidFill>
                <a:effectLst/>
                <a:latin typeface="Abadi" panose="020B0604020104020204" pitchFamily="34" charset="0"/>
              </a:rPr>
              <a:t> </a:t>
            </a:r>
            <a:endParaRPr lang="en-US" dirty="0">
              <a:solidFill>
                <a:schemeClr val="bg1"/>
              </a:solidFill>
            </a:endParaRPr>
          </a:p>
        </p:txBody>
      </p:sp>
      <p:grpSp>
        <p:nvGrpSpPr>
          <p:cNvPr id="167" name="Group 166">
            <a:extLst>
              <a:ext uri="{FF2B5EF4-FFF2-40B4-BE49-F238E27FC236}">
                <a16:creationId xmlns:a16="http://schemas.microsoft.com/office/drawing/2014/main" id="{AB00DEF2-96A2-421C-A1E1-15E13D5F3DAF}"/>
              </a:ext>
            </a:extLst>
          </p:cNvPr>
          <p:cNvGrpSpPr/>
          <p:nvPr/>
        </p:nvGrpSpPr>
        <p:grpSpPr>
          <a:xfrm>
            <a:off x="8546726" y="1718165"/>
            <a:ext cx="1068134" cy="3945256"/>
            <a:chOff x="4268059" y="1360967"/>
            <a:chExt cx="1068134" cy="3945256"/>
          </a:xfrm>
          <a:solidFill>
            <a:schemeClr val="bg1"/>
          </a:solidFill>
        </p:grpSpPr>
        <p:sp>
          <p:nvSpPr>
            <p:cNvPr id="168" name="Rounded Rectangle 13">
              <a:extLst>
                <a:ext uri="{FF2B5EF4-FFF2-40B4-BE49-F238E27FC236}">
                  <a16:creationId xmlns:a16="http://schemas.microsoft.com/office/drawing/2014/main" id="{BCAFA9F1-0ABC-488B-86D7-0FDC2ED11A10}"/>
                </a:ext>
              </a:extLst>
            </p:cNvPr>
            <p:cNvSpPr/>
            <p:nvPr/>
          </p:nvSpPr>
          <p:spPr>
            <a:xfrm>
              <a:off x="4508915" y="2387681"/>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4">
              <a:extLst>
                <a:ext uri="{FF2B5EF4-FFF2-40B4-BE49-F238E27FC236}">
                  <a16:creationId xmlns:a16="http://schemas.microsoft.com/office/drawing/2014/main" id="{E253B05B-40AD-43A5-A7B9-7DFD0D1FB3B4}"/>
                </a:ext>
              </a:extLst>
            </p:cNvPr>
            <p:cNvSpPr/>
            <p:nvPr/>
          </p:nvSpPr>
          <p:spPr>
            <a:xfrm rot="7193560">
              <a:off x="4854554" y="3366288"/>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5">
              <a:extLst>
                <a:ext uri="{FF2B5EF4-FFF2-40B4-BE49-F238E27FC236}">
                  <a16:creationId xmlns:a16="http://schemas.microsoft.com/office/drawing/2014/main" id="{9C7562E3-664C-4362-9FC0-1F5C87449A19}"/>
                </a:ext>
              </a:extLst>
            </p:cNvPr>
            <p:cNvSpPr/>
            <p:nvPr/>
          </p:nvSpPr>
          <p:spPr>
            <a:xfrm rot="19796052">
              <a:off x="5008576" y="2385315"/>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6">
              <a:extLst>
                <a:ext uri="{FF2B5EF4-FFF2-40B4-BE49-F238E27FC236}">
                  <a16:creationId xmlns:a16="http://schemas.microsoft.com/office/drawing/2014/main" id="{B35B5331-C08F-4BD7-AA3A-963941DE19B1}"/>
                </a:ext>
              </a:extLst>
            </p:cNvPr>
            <p:cNvSpPr/>
            <p:nvPr/>
          </p:nvSpPr>
          <p:spPr>
            <a:xfrm rot="1069183">
              <a:off x="4410861" y="383824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
              <a:extLst>
                <a:ext uri="{FF2B5EF4-FFF2-40B4-BE49-F238E27FC236}">
                  <a16:creationId xmlns:a16="http://schemas.microsoft.com/office/drawing/2014/main" id="{C156CFBA-EFA6-46D0-B0AB-4B2FDE6FE607}"/>
                </a:ext>
              </a:extLst>
            </p:cNvPr>
            <p:cNvSpPr/>
            <p:nvPr/>
          </p:nvSpPr>
          <p:spPr>
            <a:xfrm rot="10017092">
              <a:off x="4838931" y="3985329"/>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7BFB31DB-E291-4AE8-9942-9BFCE1070ECF}"/>
                </a:ext>
              </a:extLst>
            </p:cNvPr>
            <p:cNvSpPr/>
            <p:nvPr/>
          </p:nvSpPr>
          <p:spPr>
            <a:xfrm>
              <a:off x="4421810" y="1526768"/>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9">
              <a:extLst>
                <a:ext uri="{FF2B5EF4-FFF2-40B4-BE49-F238E27FC236}">
                  <a16:creationId xmlns:a16="http://schemas.microsoft.com/office/drawing/2014/main" id="{677524FE-3212-4661-821C-1706753D568A}"/>
                </a:ext>
              </a:extLst>
            </p:cNvPr>
            <p:cNvSpPr/>
            <p:nvPr/>
          </p:nvSpPr>
          <p:spPr>
            <a:xfrm rot="7107398">
              <a:off x="3768106" y="2913159"/>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CAB3D89-4ED1-4D94-BA96-E69A4D252E84}"/>
                </a:ext>
              </a:extLst>
            </p:cNvPr>
            <p:cNvSpPr/>
            <p:nvPr/>
          </p:nvSpPr>
          <p:spPr>
            <a:xfrm flipV="1">
              <a:off x="4268059" y="1633635"/>
              <a:ext cx="1068134" cy="17628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0">
              <a:extLst>
                <a:ext uri="{FF2B5EF4-FFF2-40B4-BE49-F238E27FC236}">
                  <a16:creationId xmlns:a16="http://schemas.microsoft.com/office/drawing/2014/main" id="{C2838F1B-39B4-4A19-A91F-B5F968A56FA8}"/>
                </a:ext>
              </a:extLst>
            </p:cNvPr>
            <p:cNvSpPr/>
            <p:nvPr/>
          </p:nvSpPr>
          <p:spPr>
            <a:xfrm rot="16200000" flipV="1">
              <a:off x="4580094" y="1513016"/>
              <a:ext cx="438119" cy="706999"/>
            </a:xfrm>
            <a:custGeom>
              <a:avLst/>
              <a:gdLst>
                <a:gd name="connsiteX0" fmla="*/ 0 w 618871"/>
                <a:gd name="connsiteY0" fmla="*/ 326798 h 653596"/>
                <a:gd name="connsiteX1" fmla="*/ 309436 w 618871"/>
                <a:gd name="connsiteY1" fmla="*/ 0 h 653596"/>
                <a:gd name="connsiteX2" fmla="*/ 618872 w 618871"/>
                <a:gd name="connsiteY2" fmla="*/ 326798 h 653596"/>
                <a:gd name="connsiteX3" fmla="*/ 309436 w 618871"/>
                <a:gd name="connsiteY3" fmla="*/ 653596 h 653596"/>
                <a:gd name="connsiteX4" fmla="*/ 0 w 618871"/>
                <a:gd name="connsiteY4" fmla="*/ 326798 h 653596"/>
                <a:gd name="connsiteX0" fmla="*/ 0 w 576342"/>
                <a:gd name="connsiteY0" fmla="*/ 326798 h 653596"/>
                <a:gd name="connsiteX1" fmla="*/ 266906 w 576342"/>
                <a:gd name="connsiteY1" fmla="*/ 0 h 653596"/>
                <a:gd name="connsiteX2" fmla="*/ 576342 w 576342"/>
                <a:gd name="connsiteY2" fmla="*/ 326798 h 653596"/>
                <a:gd name="connsiteX3" fmla="*/ 266906 w 576342"/>
                <a:gd name="connsiteY3" fmla="*/ 653596 h 653596"/>
                <a:gd name="connsiteX4" fmla="*/ 0 w 576342"/>
                <a:gd name="connsiteY4" fmla="*/ 326798 h 653596"/>
                <a:gd name="connsiteX0" fmla="*/ 0 w 438119"/>
                <a:gd name="connsiteY0" fmla="*/ 305604 h 653728"/>
                <a:gd name="connsiteX1" fmla="*/ 128683 w 438119"/>
                <a:gd name="connsiteY1" fmla="*/ 71 h 653728"/>
                <a:gd name="connsiteX2" fmla="*/ 438119 w 438119"/>
                <a:gd name="connsiteY2" fmla="*/ 326869 h 653728"/>
                <a:gd name="connsiteX3" fmla="*/ 128683 w 438119"/>
                <a:gd name="connsiteY3" fmla="*/ 653667 h 653728"/>
                <a:gd name="connsiteX4" fmla="*/ 0 w 438119"/>
                <a:gd name="connsiteY4" fmla="*/ 305604 h 65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19" h="653728">
                  <a:moveTo>
                    <a:pt x="0" y="305604"/>
                  </a:moveTo>
                  <a:cubicBezTo>
                    <a:pt x="0" y="125118"/>
                    <a:pt x="55663" y="-3473"/>
                    <a:pt x="128683" y="71"/>
                  </a:cubicBezTo>
                  <a:cubicBezTo>
                    <a:pt x="201703" y="3615"/>
                    <a:pt x="438119" y="146383"/>
                    <a:pt x="438119" y="326869"/>
                  </a:cubicBezTo>
                  <a:cubicBezTo>
                    <a:pt x="438119" y="507355"/>
                    <a:pt x="201703" y="657211"/>
                    <a:pt x="128683" y="653667"/>
                  </a:cubicBezTo>
                  <a:cubicBezTo>
                    <a:pt x="55663" y="650123"/>
                    <a:pt x="0" y="486090"/>
                    <a:pt x="0" y="30560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46DBE5A1-0760-4C71-9571-16AEEBC87279}"/>
                </a:ext>
              </a:extLst>
            </p:cNvPr>
            <p:cNvGrpSpPr/>
            <p:nvPr/>
          </p:nvGrpSpPr>
          <p:grpSpPr>
            <a:xfrm rot="17611554">
              <a:off x="3387633" y="2988689"/>
              <a:ext cx="3104325" cy="453592"/>
              <a:chOff x="1956293" y="4846593"/>
              <a:chExt cx="6959107" cy="1485154"/>
            </a:xfrm>
            <a:grpFill/>
          </p:grpSpPr>
          <p:sp>
            <p:nvSpPr>
              <p:cNvPr id="180" name="Moon 179">
                <a:extLst>
                  <a:ext uri="{FF2B5EF4-FFF2-40B4-BE49-F238E27FC236}">
                    <a16:creationId xmlns:a16="http://schemas.microsoft.com/office/drawing/2014/main" id="{EC422E77-0F32-4E05-859B-29D3DFBC1B8E}"/>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21">
                <a:extLst>
                  <a:ext uri="{FF2B5EF4-FFF2-40B4-BE49-F238E27FC236}">
                    <a16:creationId xmlns:a16="http://schemas.microsoft.com/office/drawing/2014/main" id="{D353B4C5-1745-45DA-919C-6B2A6062B3D6}"/>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Rounded Rectangle 22">
                <a:extLst>
                  <a:ext uri="{FF2B5EF4-FFF2-40B4-BE49-F238E27FC236}">
                    <a16:creationId xmlns:a16="http://schemas.microsoft.com/office/drawing/2014/main" id="{0747CCC0-9E8B-4FD2-AEDD-1FCF05B97803}"/>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a:extLst>
                  <a:ext uri="{FF2B5EF4-FFF2-40B4-BE49-F238E27FC236}">
                    <a16:creationId xmlns:a16="http://schemas.microsoft.com/office/drawing/2014/main" id="{E17CFAB0-5BDC-40B5-947B-4BAFB55B7F61}"/>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a:extLst>
                  <a:ext uri="{FF2B5EF4-FFF2-40B4-BE49-F238E27FC236}">
                    <a16:creationId xmlns:a16="http://schemas.microsoft.com/office/drawing/2014/main" id="{330CAA57-5CD2-46DA-B34B-F7C1529F5020}"/>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90DC1303-CE17-4C9D-9CB2-3514CB385269}"/>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4DA51F55-6A27-47A1-A14B-77D0E5EFE0BE}"/>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27">
                <a:extLst>
                  <a:ext uri="{FF2B5EF4-FFF2-40B4-BE49-F238E27FC236}">
                    <a16:creationId xmlns:a16="http://schemas.microsoft.com/office/drawing/2014/main" id="{B7432208-DE3E-4980-A3D0-2566C3C63ABF}"/>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28">
                <a:extLst>
                  <a:ext uri="{FF2B5EF4-FFF2-40B4-BE49-F238E27FC236}">
                    <a16:creationId xmlns:a16="http://schemas.microsoft.com/office/drawing/2014/main" id="{23A88FB8-EC47-41E8-A756-51BDE71FFDD5}"/>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29">
                <a:extLst>
                  <a:ext uri="{FF2B5EF4-FFF2-40B4-BE49-F238E27FC236}">
                    <a16:creationId xmlns:a16="http://schemas.microsoft.com/office/drawing/2014/main" id="{029FFE8D-9143-4789-8843-245BD46413F7}"/>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30">
                <a:extLst>
                  <a:ext uri="{FF2B5EF4-FFF2-40B4-BE49-F238E27FC236}">
                    <a16:creationId xmlns:a16="http://schemas.microsoft.com/office/drawing/2014/main" id="{3B8251BE-EE05-4BD5-92C1-A864CDAB22F9}"/>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31">
                <a:extLst>
                  <a:ext uri="{FF2B5EF4-FFF2-40B4-BE49-F238E27FC236}">
                    <a16:creationId xmlns:a16="http://schemas.microsoft.com/office/drawing/2014/main" id="{53809D40-8235-41C0-BF27-8EB7D7C2C699}"/>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32">
                <a:extLst>
                  <a:ext uri="{FF2B5EF4-FFF2-40B4-BE49-F238E27FC236}">
                    <a16:creationId xmlns:a16="http://schemas.microsoft.com/office/drawing/2014/main" id="{4F96D387-13CE-458F-9F0F-6E94B20FA7D4}"/>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33">
                <a:extLst>
                  <a:ext uri="{FF2B5EF4-FFF2-40B4-BE49-F238E27FC236}">
                    <a16:creationId xmlns:a16="http://schemas.microsoft.com/office/drawing/2014/main" id="{28781AB7-3AAA-4A94-A299-6E85A6632063}"/>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Rectangle: Rounded Corners 177">
              <a:extLst>
                <a:ext uri="{FF2B5EF4-FFF2-40B4-BE49-F238E27FC236}">
                  <a16:creationId xmlns:a16="http://schemas.microsoft.com/office/drawing/2014/main" id="{7AC92E2C-7070-4E8C-9970-B0DE553E5F8F}"/>
                </a:ext>
              </a:extLst>
            </p:cNvPr>
            <p:cNvSpPr/>
            <p:nvPr/>
          </p:nvSpPr>
          <p:spPr>
            <a:xfrm rot="19572599">
              <a:off x="4518507" y="2400835"/>
              <a:ext cx="264512" cy="398050"/>
            </a:xfrm>
            <a:prstGeom prst="roundRect">
              <a:avLst>
                <a:gd name="adj" fmla="val 2926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B29B7F4F-C796-4B07-B0BC-1F7A0B876C82}"/>
                </a:ext>
              </a:extLst>
            </p:cNvPr>
            <p:cNvSpPr/>
            <p:nvPr/>
          </p:nvSpPr>
          <p:spPr>
            <a:xfrm>
              <a:off x="4508915" y="1360967"/>
              <a:ext cx="610368" cy="361068"/>
            </a:xfrm>
            <a:prstGeom prst="roundRect">
              <a:avLst>
                <a:gd name="adj" fmla="val 3139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DBF58BC9-823D-4E1C-88B7-A293C831B26D}"/>
              </a:ext>
            </a:extLst>
          </p:cNvPr>
          <p:cNvGrpSpPr/>
          <p:nvPr/>
        </p:nvGrpSpPr>
        <p:grpSpPr>
          <a:xfrm>
            <a:off x="6096000" y="1775079"/>
            <a:ext cx="1303744" cy="3900846"/>
            <a:chOff x="1817333" y="1417881"/>
            <a:chExt cx="1303744" cy="3900846"/>
          </a:xfrm>
          <a:solidFill>
            <a:schemeClr val="bg1"/>
          </a:solidFill>
        </p:grpSpPr>
        <p:grpSp>
          <p:nvGrpSpPr>
            <p:cNvPr id="195" name="Group 194">
              <a:extLst>
                <a:ext uri="{FF2B5EF4-FFF2-40B4-BE49-F238E27FC236}">
                  <a16:creationId xmlns:a16="http://schemas.microsoft.com/office/drawing/2014/main" id="{275D4EB5-93C9-41F9-8F63-B9A60F17F9A1}"/>
                </a:ext>
              </a:extLst>
            </p:cNvPr>
            <p:cNvGrpSpPr/>
            <p:nvPr/>
          </p:nvGrpSpPr>
          <p:grpSpPr>
            <a:xfrm>
              <a:off x="1817333" y="1539272"/>
              <a:ext cx="1303744" cy="3779455"/>
              <a:chOff x="1817333" y="1539272"/>
              <a:chExt cx="1303744" cy="3779455"/>
            </a:xfrm>
            <a:grpFill/>
          </p:grpSpPr>
          <p:sp>
            <p:nvSpPr>
              <p:cNvPr id="197" name="Rounded Rectangle 13">
                <a:extLst>
                  <a:ext uri="{FF2B5EF4-FFF2-40B4-BE49-F238E27FC236}">
                    <a16:creationId xmlns:a16="http://schemas.microsoft.com/office/drawing/2014/main" id="{0C2C3D3B-A7EA-4E80-922A-547AF3A019F6}"/>
                  </a:ext>
                </a:extLst>
              </p:cNvPr>
              <p:cNvSpPr/>
              <p:nvPr/>
            </p:nvSpPr>
            <p:spPr>
              <a:xfrm>
                <a:off x="2293799" y="2400185"/>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4">
                <a:extLst>
                  <a:ext uri="{FF2B5EF4-FFF2-40B4-BE49-F238E27FC236}">
                    <a16:creationId xmlns:a16="http://schemas.microsoft.com/office/drawing/2014/main" id="{82631668-8A1F-4EE3-BFC9-441ABF786086}"/>
                  </a:ext>
                </a:extLst>
              </p:cNvPr>
              <p:cNvSpPr/>
              <p:nvPr/>
            </p:nvSpPr>
            <p:spPr>
              <a:xfrm rot="7193560">
                <a:off x="2639438" y="3378792"/>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5">
                <a:extLst>
                  <a:ext uri="{FF2B5EF4-FFF2-40B4-BE49-F238E27FC236}">
                    <a16:creationId xmlns:a16="http://schemas.microsoft.com/office/drawing/2014/main" id="{F0744D02-3977-40B8-80DA-F748739ADE37}"/>
                  </a:ext>
                </a:extLst>
              </p:cNvPr>
              <p:cNvSpPr/>
              <p:nvPr/>
            </p:nvSpPr>
            <p:spPr>
              <a:xfrm rot="19796052">
                <a:off x="2793460" y="2397819"/>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6">
                <a:extLst>
                  <a:ext uri="{FF2B5EF4-FFF2-40B4-BE49-F238E27FC236}">
                    <a16:creationId xmlns:a16="http://schemas.microsoft.com/office/drawing/2014/main" id="{65563297-B47A-4E3B-AACE-F2995D4AA258}"/>
                  </a:ext>
                </a:extLst>
              </p:cNvPr>
              <p:cNvSpPr/>
              <p:nvPr/>
            </p:nvSpPr>
            <p:spPr>
              <a:xfrm rot="1069183">
                <a:off x="2195745" y="3850749"/>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17">
                <a:extLst>
                  <a:ext uri="{FF2B5EF4-FFF2-40B4-BE49-F238E27FC236}">
                    <a16:creationId xmlns:a16="http://schemas.microsoft.com/office/drawing/2014/main" id="{A951208C-3DFA-4A2C-8489-F84A6CF2A6DD}"/>
                  </a:ext>
                </a:extLst>
              </p:cNvPr>
              <p:cNvSpPr/>
              <p:nvPr/>
            </p:nvSpPr>
            <p:spPr>
              <a:xfrm rot="10017092">
                <a:off x="2623815" y="3997833"/>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FF1A1191-213B-463F-B9EE-23A854CD8D13}"/>
                  </a:ext>
                </a:extLst>
              </p:cNvPr>
              <p:cNvSpPr/>
              <p:nvPr/>
            </p:nvSpPr>
            <p:spPr>
              <a:xfrm>
                <a:off x="2206694" y="1539272"/>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19">
                <a:extLst>
                  <a:ext uri="{FF2B5EF4-FFF2-40B4-BE49-F238E27FC236}">
                    <a16:creationId xmlns:a16="http://schemas.microsoft.com/office/drawing/2014/main" id="{EA5AD13D-4B3D-4E27-AE9C-F8EFD3FF57CA}"/>
                  </a:ext>
                </a:extLst>
              </p:cNvPr>
              <p:cNvSpPr/>
              <p:nvPr/>
            </p:nvSpPr>
            <p:spPr>
              <a:xfrm rot="7107398">
                <a:off x="1552990" y="2925663"/>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09D92871-174B-420B-9DBC-3F5E4D7F89C2}"/>
                  </a:ext>
                </a:extLst>
              </p:cNvPr>
              <p:cNvSpPr/>
              <p:nvPr/>
            </p:nvSpPr>
            <p:spPr>
              <a:xfrm flipV="1">
                <a:off x="2052943" y="1646139"/>
                <a:ext cx="1068134" cy="17628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0">
                <a:extLst>
                  <a:ext uri="{FF2B5EF4-FFF2-40B4-BE49-F238E27FC236}">
                    <a16:creationId xmlns:a16="http://schemas.microsoft.com/office/drawing/2014/main" id="{E2386659-7F39-456B-85DA-E051C0B92892}"/>
                  </a:ext>
                </a:extLst>
              </p:cNvPr>
              <p:cNvSpPr/>
              <p:nvPr/>
            </p:nvSpPr>
            <p:spPr>
              <a:xfrm rot="16200000" flipV="1">
                <a:off x="2364978" y="1525520"/>
                <a:ext cx="438119" cy="706999"/>
              </a:xfrm>
              <a:custGeom>
                <a:avLst/>
                <a:gdLst>
                  <a:gd name="connsiteX0" fmla="*/ 0 w 618871"/>
                  <a:gd name="connsiteY0" fmla="*/ 326798 h 653596"/>
                  <a:gd name="connsiteX1" fmla="*/ 309436 w 618871"/>
                  <a:gd name="connsiteY1" fmla="*/ 0 h 653596"/>
                  <a:gd name="connsiteX2" fmla="*/ 618872 w 618871"/>
                  <a:gd name="connsiteY2" fmla="*/ 326798 h 653596"/>
                  <a:gd name="connsiteX3" fmla="*/ 309436 w 618871"/>
                  <a:gd name="connsiteY3" fmla="*/ 653596 h 653596"/>
                  <a:gd name="connsiteX4" fmla="*/ 0 w 618871"/>
                  <a:gd name="connsiteY4" fmla="*/ 326798 h 653596"/>
                  <a:gd name="connsiteX0" fmla="*/ 0 w 576342"/>
                  <a:gd name="connsiteY0" fmla="*/ 326798 h 653596"/>
                  <a:gd name="connsiteX1" fmla="*/ 266906 w 576342"/>
                  <a:gd name="connsiteY1" fmla="*/ 0 h 653596"/>
                  <a:gd name="connsiteX2" fmla="*/ 576342 w 576342"/>
                  <a:gd name="connsiteY2" fmla="*/ 326798 h 653596"/>
                  <a:gd name="connsiteX3" fmla="*/ 266906 w 576342"/>
                  <a:gd name="connsiteY3" fmla="*/ 653596 h 653596"/>
                  <a:gd name="connsiteX4" fmla="*/ 0 w 576342"/>
                  <a:gd name="connsiteY4" fmla="*/ 326798 h 653596"/>
                  <a:gd name="connsiteX0" fmla="*/ 0 w 438119"/>
                  <a:gd name="connsiteY0" fmla="*/ 305604 h 653728"/>
                  <a:gd name="connsiteX1" fmla="*/ 128683 w 438119"/>
                  <a:gd name="connsiteY1" fmla="*/ 71 h 653728"/>
                  <a:gd name="connsiteX2" fmla="*/ 438119 w 438119"/>
                  <a:gd name="connsiteY2" fmla="*/ 326869 h 653728"/>
                  <a:gd name="connsiteX3" fmla="*/ 128683 w 438119"/>
                  <a:gd name="connsiteY3" fmla="*/ 653667 h 653728"/>
                  <a:gd name="connsiteX4" fmla="*/ 0 w 438119"/>
                  <a:gd name="connsiteY4" fmla="*/ 305604 h 65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19" h="653728">
                    <a:moveTo>
                      <a:pt x="0" y="305604"/>
                    </a:moveTo>
                    <a:cubicBezTo>
                      <a:pt x="0" y="125118"/>
                      <a:pt x="55663" y="-3473"/>
                      <a:pt x="128683" y="71"/>
                    </a:cubicBezTo>
                    <a:cubicBezTo>
                      <a:pt x="201703" y="3615"/>
                      <a:pt x="438119" y="146383"/>
                      <a:pt x="438119" y="326869"/>
                    </a:cubicBezTo>
                    <a:cubicBezTo>
                      <a:pt x="438119" y="507355"/>
                      <a:pt x="201703" y="657211"/>
                      <a:pt x="128683" y="653667"/>
                    </a:cubicBezTo>
                    <a:cubicBezTo>
                      <a:pt x="55663" y="650123"/>
                      <a:pt x="0" y="486090"/>
                      <a:pt x="0" y="30560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491B317F-579E-4E95-A13D-56777450C840}"/>
                  </a:ext>
                </a:extLst>
              </p:cNvPr>
              <p:cNvGrpSpPr/>
              <p:nvPr/>
            </p:nvGrpSpPr>
            <p:grpSpPr>
              <a:xfrm rot="15650179">
                <a:off x="491966" y="3327254"/>
                <a:ext cx="3104325" cy="453592"/>
                <a:chOff x="1956293" y="4846593"/>
                <a:chExt cx="6959107" cy="1485154"/>
              </a:xfrm>
              <a:grpFill/>
            </p:grpSpPr>
            <p:sp>
              <p:nvSpPr>
                <p:cNvPr id="208" name="Moon 207">
                  <a:extLst>
                    <a:ext uri="{FF2B5EF4-FFF2-40B4-BE49-F238E27FC236}">
                      <a16:creationId xmlns:a16="http://schemas.microsoft.com/office/drawing/2014/main" id="{34B7DCDB-7C9C-4420-A7AA-49169D180AED}"/>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onut 21">
                  <a:extLst>
                    <a:ext uri="{FF2B5EF4-FFF2-40B4-BE49-F238E27FC236}">
                      <a16:creationId xmlns:a16="http://schemas.microsoft.com/office/drawing/2014/main" id="{34AFF4F5-782C-41C4-B7EE-7D27BB09A4AE}"/>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Rounded Rectangle 22">
                  <a:extLst>
                    <a:ext uri="{FF2B5EF4-FFF2-40B4-BE49-F238E27FC236}">
                      <a16:creationId xmlns:a16="http://schemas.microsoft.com/office/drawing/2014/main" id="{DE93CF3C-9457-427D-AA3E-09D4BDCCD4E5}"/>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a:extLst>
                    <a:ext uri="{FF2B5EF4-FFF2-40B4-BE49-F238E27FC236}">
                      <a16:creationId xmlns:a16="http://schemas.microsoft.com/office/drawing/2014/main" id="{CAD867E1-1A4F-4DBC-BBAD-1C45B118460F}"/>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976FB118-3D69-4388-A7B9-08D734DFA9C6}"/>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D90544-B28F-4080-B0F7-260BCFEDF501}"/>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39C16501-2DAA-4A73-97E3-42F37D71929F}"/>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7">
                  <a:extLst>
                    <a:ext uri="{FF2B5EF4-FFF2-40B4-BE49-F238E27FC236}">
                      <a16:creationId xmlns:a16="http://schemas.microsoft.com/office/drawing/2014/main" id="{1CEEA10D-8BEC-46C9-8E6D-5CA5FE9C478A}"/>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8">
                  <a:extLst>
                    <a:ext uri="{FF2B5EF4-FFF2-40B4-BE49-F238E27FC236}">
                      <a16:creationId xmlns:a16="http://schemas.microsoft.com/office/drawing/2014/main" id="{5F57F2FC-5F26-4F6A-915F-6C2AE23CF6B2}"/>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9">
                  <a:extLst>
                    <a:ext uri="{FF2B5EF4-FFF2-40B4-BE49-F238E27FC236}">
                      <a16:creationId xmlns:a16="http://schemas.microsoft.com/office/drawing/2014/main" id="{A4B0CE9A-FCBC-434C-94C1-5A22E0DB12CC}"/>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0">
                  <a:extLst>
                    <a:ext uri="{FF2B5EF4-FFF2-40B4-BE49-F238E27FC236}">
                      <a16:creationId xmlns:a16="http://schemas.microsoft.com/office/drawing/2014/main" id="{9066E3D1-3268-4369-9952-19D2D54E9883}"/>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31">
                  <a:extLst>
                    <a:ext uri="{FF2B5EF4-FFF2-40B4-BE49-F238E27FC236}">
                      <a16:creationId xmlns:a16="http://schemas.microsoft.com/office/drawing/2014/main" id="{DA2C7143-0112-4921-A512-C6348F225A49}"/>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32">
                  <a:extLst>
                    <a:ext uri="{FF2B5EF4-FFF2-40B4-BE49-F238E27FC236}">
                      <a16:creationId xmlns:a16="http://schemas.microsoft.com/office/drawing/2014/main" id="{F8EAAB15-37BB-4DA8-8BDD-AE544A9A3EA8}"/>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33">
                  <a:extLst>
                    <a:ext uri="{FF2B5EF4-FFF2-40B4-BE49-F238E27FC236}">
                      <a16:creationId xmlns:a16="http://schemas.microsoft.com/office/drawing/2014/main" id="{484D276A-05F0-4196-A551-07D93B80F4A8}"/>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ectangle: Rounded Corners 206">
                <a:extLst>
                  <a:ext uri="{FF2B5EF4-FFF2-40B4-BE49-F238E27FC236}">
                    <a16:creationId xmlns:a16="http://schemas.microsoft.com/office/drawing/2014/main" id="{8EDCE8E3-A2DE-438F-9533-C3DD473635B6}"/>
                  </a:ext>
                </a:extLst>
              </p:cNvPr>
              <p:cNvSpPr/>
              <p:nvPr/>
            </p:nvSpPr>
            <p:spPr>
              <a:xfrm rot="19572599">
                <a:off x="2303391" y="2413339"/>
                <a:ext cx="264512" cy="398050"/>
              </a:xfrm>
              <a:prstGeom prst="roundRect">
                <a:avLst>
                  <a:gd name="adj" fmla="val 2926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Rounded Corners 195">
              <a:extLst>
                <a:ext uri="{FF2B5EF4-FFF2-40B4-BE49-F238E27FC236}">
                  <a16:creationId xmlns:a16="http://schemas.microsoft.com/office/drawing/2014/main" id="{232994F7-D9CB-45E0-A7ED-43A6D048A74B}"/>
                </a:ext>
              </a:extLst>
            </p:cNvPr>
            <p:cNvSpPr/>
            <p:nvPr/>
          </p:nvSpPr>
          <p:spPr>
            <a:xfrm>
              <a:off x="2293798" y="1417881"/>
              <a:ext cx="610368" cy="361068"/>
            </a:xfrm>
            <a:prstGeom prst="roundRect">
              <a:avLst>
                <a:gd name="adj" fmla="val 3139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a:extLst>
              <a:ext uri="{FF2B5EF4-FFF2-40B4-BE49-F238E27FC236}">
                <a16:creationId xmlns:a16="http://schemas.microsoft.com/office/drawing/2014/main" id="{32F5D71E-A721-479C-B003-634228982555}"/>
              </a:ext>
            </a:extLst>
          </p:cNvPr>
          <p:cNvGrpSpPr/>
          <p:nvPr/>
        </p:nvGrpSpPr>
        <p:grpSpPr>
          <a:xfrm>
            <a:off x="7350942" y="2089919"/>
            <a:ext cx="1297704" cy="3579049"/>
            <a:chOff x="5968153" y="1383710"/>
            <a:chExt cx="1382565" cy="3907978"/>
          </a:xfrm>
          <a:solidFill>
            <a:schemeClr val="bg1"/>
          </a:solidFill>
        </p:grpSpPr>
        <p:grpSp>
          <p:nvGrpSpPr>
            <p:cNvPr id="223" name="Group 222">
              <a:extLst>
                <a:ext uri="{FF2B5EF4-FFF2-40B4-BE49-F238E27FC236}">
                  <a16:creationId xmlns:a16="http://schemas.microsoft.com/office/drawing/2014/main" id="{E5FC375F-9BD0-4FC9-8F86-737836D8FBD1}"/>
                </a:ext>
              </a:extLst>
            </p:cNvPr>
            <p:cNvGrpSpPr/>
            <p:nvPr/>
          </p:nvGrpSpPr>
          <p:grpSpPr>
            <a:xfrm>
              <a:off x="5968153" y="1512233"/>
              <a:ext cx="1251995" cy="3779455"/>
              <a:chOff x="1817333" y="1539272"/>
              <a:chExt cx="1251995" cy="3779455"/>
            </a:xfrm>
            <a:grpFill/>
          </p:grpSpPr>
          <p:sp>
            <p:nvSpPr>
              <p:cNvPr id="226" name="Rounded Rectangle 13">
                <a:extLst>
                  <a:ext uri="{FF2B5EF4-FFF2-40B4-BE49-F238E27FC236}">
                    <a16:creationId xmlns:a16="http://schemas.microsoft.com/office/drawing/2014/main" id="{CEA0B644-6875-4725-94B1-70AC7CBAF71B}"/>
                  </a:ext>
                </a:extLst>
              </p:cNvPr>
              <p:cNvSpPr/>
              <p:nvPr/>
            </p:nvSpPr>
            <p:spPr>
              <a:xfrm>
                <a:off x="2293799" y="2400185"/>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14">
                <a:extLst>
                  <a:ext uri="{FF2B5EF4-FFF2-40B4-BE49-F238E27FC236}">
                    <a16:creationId xmlns:a16="http://schemas.microsoft.com/office/drawing/2014/main" id="{ECF0D3BB-97AA-4907-B648-321396A90EB8}"/>
                  </a:ext>
                </a:extLst>
              </p:cNvPr>
              <p:cNvSpPr/>
              <p:nvPr/>
            </p:nvSpPr>
            <p:spPr>
              <a:xfrm rot="7193560">
                <a:off x="2639438" y="3378792"/>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15">
                <a:extLst>
                  <a:ext uri="{FF2B5EF4-FFF2-40B4-BE49-F238E27FC236}">
                    <a16:creationId xmlns:a16="http://schemas.microsoft.com/office/drawing/2014/main" id="{FE29E1FE-E87F-4D38-B927-E0D75930413D}"/>
                  </a:ext>
                </a:extLst>
              </p:cNvPr>
              <p:cNvSpPr/>
              <p:nvPr/>
            </p:nvSpPr>
            <p:spPr>
              <a:xfrm rot="19796052">
                <a:off x="2793460" y="2397819"/>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16">
                <a:extLst>
                  <a:ext uri="{FF2B5EF4-FFF2-40B4-BE49-F238E27FC236}">
                    <a16:creationId xmlns:a16="http://schemas.microsoft.com/office/drawing/2014/main" id="{6337C632-DC7A-4DF3-B331-52BD0091B03B}"/>
                  </a:ext>
                </a:extLst>
              </p:cNvPr>
              <p:cNvSpPr/>
              <p:nvPr/>
            </p:nvSpPr>
            <p:spPr>
              <a:xfrm rot="1069183">
                <a:off x="2195745" y="3850749"/>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17">
                <a:extLst>
                  <a:ext uri="{FF2B5EF4-FFF2-40B4-BE49-F238E27FC236}">
                    <a16:creationId xmlns:a16="http://schemas.microsoft.com/office/drawing/2014/main" id="{BB5596C7-AD3D-4FFA-8C6F-60BD51A350D1}"/>
                  </a:ext>
                </a:extLst>
              </p:cNvPr>
              <p:cNvSpPr/>
              <p:nvPr/>
            </p:nvSpPr>
            <p:spPr>
              <a:xfrm rot="10017092">
                <a:off x="2623815" y="3997833"/>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5B91085B-2FAF-4A84-9ECD-5CA28FC6C78A}"/>
                  </a:ext>
                </a:extLst>
              </p:cNvPr>
              <p:cNvSpPr/>
              <p:nvPr/>
            </p:nvSpPr>
            <p:spPr>
              <a:xfrm>
                <a:off x="2206694" y="1539272"/>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19">
                <a:extLst>
                  <a:ext uri="{FF2B5EF4-FFF2-40B4-BE49-F238E27FC236}">
                    <a16:creationId xmlns:a16="http://schemas.microsoft.com/office/drawing/2014/main" id="{20B1AE90-B39B-460D-9596-F7779E9DAF38}"/>
                  </a:ext>
                </a:extLst>
              </p:cNvPr>
              <p:cNvSpPr/>
              <p:nvPr/>
            </p:nvSpPr>
            <p:spPr>
              <a:xfrm rot="7107398">
                <a:off x="1552990" y="2925663"/>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FFF44223-4DAD-460D-B83F-A9DDE218E73E}"/>
                  </a:ext>
                </a:extLst>
              </p:cNvPr>
              <p:cNvGrpSpPr/>
              <p:nvPr/>
            </p:nvGrpSpPr>
            <p:grpSpPr>
              <a:xfrm rot="15650179">
                <a:off x="491966" y="3327254"/>
                <a:ext cx="3104325" cy="453592"/>
                <a:chOff x="1956293" y="4846593"/>
                <a:chExt cx="6959107" cy="1485154"/>
              </a:xfrm>
              <a:grpFill/>
            </p:grpSpPr>
            <p:sp>
              <p:nvSpPr>
                <p:cNvPr id="234" name="Moon 233">
                  <a:extLst>
                    <a:ext uri="{FF2B5EF4-FFF2-40B4-BE49-F238E27FC236}">
                      <a16:creationId xmlns:a16="http://schemas.microsoft.com/office/drawing/2014/main" id="{8FFC4239-5586-44FE-B572-C8CC9E002B3D}"/>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onut 21">
                  <a:extLst>
                    <a:ext uri="{FF2B5EF4-FFF2-40B4-BE49-F238E27FC236}">
                      <a16:creationId xmlns:a16="http://schemas.microsoft.com/office/drawing/2014/main" id="{FC1F1F59-7DA2-4A93-9A36-9B2F081395B1}"/>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ounded Rectangle 22">
                  <a:extLst>
                    <a:ext uri="{FF2B5EF4-FFF2-40B4-BE49-F238E27FC236}">
                      <a16:creationId xmlns:a16="http://schemas.microsoft.com/office/drawing/2014/main" id="{D2FF3876-AB21-4E25-B05D-5989A920599E}"/>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79B168F8-4B34-4AEC-8F86-C48B2728D707}"/>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id="{5428C604-D2C0-4B8B-8E3D-8FC62560B85A}"/>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69E86D45-C91F-4582-A159-709F2F0F777E}"/>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4372259B-9AE9-456D-831C-90CB1501C426}"/>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7">
                  <a:extLst>
                    <a:ext uri="{FF2B5EF4-FFF2-40B4-BE49-F238E27FC236}">
                      <a16:creationId xmlns:a16="http://schemas.microsoft.com/office/drawing/2014/main" id="{96C9CFBE-9EE9-4F81-830B-CF79F0BC4683}"/>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8">
                  <a:extLst>
                    <a:ext uri="{FF2B5EF4-FFF2-40B4-BE49-F238E27FC236}">
                      <a16:creationId xmlns:a16="http://schemas.microsoft.com/office/drawing/2014/main" id="{D05F4FB6-53E9-44FF-872A-B2378910F109}"/>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9">
                  <a:extLst>
                    <a:ext uri="{FF2B5EF4-FFF2-40B4-BE49-F238E27FC236}">
                      <a16:creationId xmlns:a16="http://schemas.microsoft.com/office/drawing/2014/main" id="{079FF02C-37C0-454B-9B0B-7A4D86BDAC1C}"/>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30">
                  <a:extLst>
                    <a:ext uri="{FF2B5EF4-FFF2-40B4-BE49-F238E27FC236}">
                      <a16:creationId xmlns:a16="http://schemas.microsoft.com/office/drawing/2014/main" id="{D463D0FC-B6F6-4EE7-801D-64151D0E3A77}"/>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31">
                  <a:extLst>
                    <a:ext uri="{FF2B5EF4-FFF2-40B4-BE49-F238E27FC236}">
                      <a16:creationId xmlns:a16="http://schemas.microsoft.com/office/drawing/2014/main" id="{C891FEB8-08AD-455A-A573-C571EA8DD89E}"/>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32">
                  <a:extLst>
                    <a:ext uri="{FF2B5EF4-FFF2-40B4-BE49-F238E27FC236}">
                      <a16:creationId xmlns:a16="http://schemas.microsoft.com/office/drawing/2014/main" id="{BFA31960-F574-4C72-8246-EA934DC7606D}"/>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33">
                  <a:extLst>
                    <a:ext uri="{FF2B5EF4-FFF2-40B4-BE49-F238E27FC236}">
                      <a16:creationId xmlns:a16="http://schemas.microsoft.com/office/drawing/2014/main" id="{34450712-21E1-4AA9-A405-0B7D7BAD452E}"/>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4" name="Cloud 223">
              <a:extLst>
                <a:ext uri="{FF2B5EF4-FFF2-40B4-BE49-F238E27FC236}">
                  <a16:creationId xmlns:a16="http://schemas.microsoft.com/office/drawing/2014/main" id="{B4B2C97B-2E34-4979-A088-3BF55B20F653}"/>
                </a:ext>
              </a:extLst>
            </p:cNvPr>
            <p:cNvSpPr/>
            <p:nvPr/>
          </p:nvSpPr>
          <p:spPr>
            <a:xfrm>
              <a:off x="6361957" y="1383710"/>
              <a:ext cx="750263" cy="467080"/>
            </a:xfrm>
            <a:prstGeom prst="clou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gonal Stripe 224">
              <a:extLst>
                <a:ext uri="{FF2B5EF4-FFF2-40B4-BE49-F238E27FC236}">
                  <a16:creationId xmlns:a16="http://schemas.microsoft.com/office/drawing/2014/main" id="{99B23ABB-138F-4539-A9CC-167AD3967CBE}"/>
                </a:ext>
              </a:extLst>
            </p:cNvPr>
            <p:cNvSpPr/>
            <p:nvPr/>
          </p:nvSpPr>
          <p:spPr>
            <a:xfrm rot="2128639">
              <a:off x="6486833" y="2327965"/>
              <a:ext cx="863885" cy="368953"/>
            </a:xfrm>
            <a:prstGeom prst="diagStrip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8" name="Group 247">
            <a:extLst>
              <a:ext uri="{FF2B5EF4-FFF2-40B4-BE49-F238E27FC236}">
                <a16:creationId xmlns:a16="http://schemas.microsoft.com/office/drawing/2014/main" id="{834B9408-0085-4171-957A-2ED942739B91}"/>
              </a:ext>
            </a:extLst>
          </p:cNvPr>
          <p:cNvGrpSpPr/>
          <p:nvPr/>
        </p:nvGrpSpPr>
        <p:grpSpPr>
          <a:xfrm>
            <a:off x="9812633" y="1606098"/>
            <a:ext cx="1170186" cy="4072092"/>
            <a:chOff x="8046411" y="1258880"/>
            <a:chExt cx="1170186" cy="4072092"/>
          </a:xfrm>
          <a:solidFill>
            <a:schemeClr val="bg1"/>
          </a:solidFill>
        </p:grpSpPr>
        <p:sp>
          <p:nvSpPr>
            <p:cNvPr id="249" name="Rounded Rectangle 13">
              <a:extLst>
                <a:ext uri="{FF2B5EF4-FFF2-40B4-BE49-F238E27FC236}">
                  <a16:creationId xmlns:a16="http://schemas.microsoft.com/office/drawing/2014/main" id="{467C060D-9E44-4B63-952D-CCA42357787C}"/>
                </a:ext>
              </a:extLst>
            </p:cNvPr>
            <p:cNvSpPr/>
            <p:nvPr/>
          </p:nvSpPr>
          <p:spPr>
            <a:xfrm>
              <a:off x="8310498" y="2412430"/>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14">
              <a:extLst>
                <a:ext uri="{FF2B5EF4-FFF2-40B4-BE49-F238E27FC236}">
                  <a16:creationId xmlns:a16="http://schemas.microsoft.com/office/drawing/2014/main" id="{83A13397-D139-48AB-AE30-3F9E2ABA5A80}"/>
                </a:ext>
              </a:extLst>
            </p:cNvPr>
            <p:cNvSpPr/>
            <p:nvPr/>
          </p:nvSpPr>
          <p:spPr>
            <a:xfrm rot="7193560">
              <a:off x="8656137" y="3391037"/>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15">
              <a:extLst>
                <a:ext uri="{FF2B5EF4-FFF2-40B4-BE49-F238E27FC236}">
                  <a16:creationId xmlns:a16="http://schemas.microsoft.com/office/drawing/2014/main" id="{39276480-66CD-4EC1-B2FB-63CF060B2075}"/>
                </a:ext>
              </a:extLst>
            </p:cNvPr>
            <p:cNvSpPr/>
            <p:nvPr/>
          </p:nvSpPr>
          <p:spPr>
            <a:xfrm rot="19796052">
              <a:off x="8810159" y="2410064"/>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16">
              <a:extLst>
                <a:ext uri="{FF2B5EF4-FFF2-40B4-BE49-F238E27FC236}">
                  <a16:creationId xmlns:a16="http://schemas.microsoft.com/office/drawing/2014/main" id="{EE81A841-541A-4A61-9801-E62EAE3938BD}"/>
                </a:ext>
              </a:extLst>
            </p:cNvPr>
            <p:cNvSpPr/>
            <p:nvPr/>
          </p:nvSpPr>
          <p:spPr>
            <a:xfrm rot="1069183">
              <a:off x="8212444" y="3862994"/>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17">
              <a:extLst>
                <a:ext uri="{FF2B5EF4-FFF2-40B4-BE49-F238E27FC236}">
                  <a16:creationId xmlns:a16="http://schemas.microsoft.com/office/drawing/2014/main" id="{96BFB2D0-95A2-4EA7-A045-C0A023062F5F}"/>
                </a:ext>
              </a:extLst>
            </p:cNvPr>
            <p:cNvSpPr/>
            <p:nvPr/>
          </p:nvSpPr>
          <p:spPr>
            <a:xfrm rot="10017092">
              <a:off x="8640514" y="4010078"/>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E381907E-9888-4F69-8DB5-1DDAE87F8D50}"/>
                </a:ext>
              </a:extLst>
            </p:cNvPr>
            <p:cNvSpPr/>
            <p:nvPr/>
          </p:nvSpPr>
          <p:spPr>
            <a:xfrm>
              <a:off x="8223393" y="1551517"/>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19">
              <a:extLst>
                <a:ext uri="{FF2B5EF4-FFF2-40B4-BE49-F238E27FC236}">
                  <a16:creationId xmlns:a16="http://schemas.microsoft.com/office/drawing/2014/main" id="{288FE89B-9F22-4F08-B2F3-BEFAC1A0E126}"/>
                </a:ext>
              </a:extLst>
            </p:cNvPr>
            <p:cNvSpPr/>
            <p:nvPr/>
          </p:nvSpPr>
          <p:spPr>
            <a:xfrm rot="7107398">
              <a:off x="7569689" y="2937908"/>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55">
              <a:extLst>
                <a:ext uri="{FF2B5EF4-FFF2-40B4-BE49-F238E27FC236}">
                  <a16:creationId xmlns:a16="http://schemas.microsoft.com/office/drawing/2014/main" id="{0DDDFA70-6F1F-44BD-A39B-C4326207CCE4}"/>
                </a:ext>
              </a:extLst>
            </p:cNvPr>
            <p:cNvGrpSpPr/>
            <p:nvPr/>
          </p:nvGrpSpPr>
          <p:grpSpPr>
            <a:xfrm rot="17622390">
              <a:off x="7272508" y="3189721"/>
              <a:ext cx="3104325" cy="453592"/>
              <a:chOff x="1956293" y="4846593"/>
              <a:chExt cx="6959107" cy="1485154"/>
            </a:xfrm>
            <a:grpFill/>
          </p:grpSpPr>
          <p:sp>
            <p:nvSpPr>
              <p:cNvPr id="261" name="Moon 260">
                <a:extLst>
                  <a:ext uri="{FF2B5EF4-FFF2-40B4-BE49-F238E27FC236}">
                    <a16:creationId xmlns:a16="http://schemas.microsoft.com/office/drawing/2014/main" id="{161749DB-5650-48FB-BC69-516EDB49B245}"/>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onut 21">
                <a:extLst>
                  <a:ext uri="{FF2B5EF4-FFF2-40B4-BE49-F238E27FC236}">
                    <a16:creationId xmlns:a16="http://schemas.microsoft.com/office/drawing/2014/main" id="{56676F5E-B810-413E-86F4-2CB977C31EB6}"/>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ounded Rectangle 22">
                <a:extLst>
                  <a:ext uri="{FF2B5EF4-FFF2-40B4-BE49-F238E27FC236}">
                    <a16:creationId xmlns:a16="http://schemas.microsoft.com/office/drawing/2014/main" id="{B1913260-87DE-4489-8508-B1367EDC5E21}"/>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a:extLst>
                  <a:ext uri="{FF2B5EF4-FFF2-40B4-BE49-F238E27FC236}">
                    <a16:creationId xmlns:a16="http://schemas.microsoft.com/office/drawing/2014/main" id="{73914574-E9F2-47B9-A59B-91B2D50269E3}"/>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a:extLst>
                  <a:ext uri="{FF2B5EF4-FFF2-40B4-BE49-F238E27FC236}">
                    <a16:creationId xmlns:a16="http://schemas.microsoft.com/office/drawing/2014/main" id="{64C939D1-CD41-45F3-8264-5B4D5F179E02}"/>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CFFFA28C-EB9D-45B0-910F-338F3A4FA39B}"/>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BE254517-76A1-4CED-8708-0CDF71AD7865}"/>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7">
                <a:extLst>
                  <a:ext uri="{FF2B5EF4-FFF2-40B4-BE49-F238E27FC236}">
                    <a16:creationId xmlns:a16="http://schemas.microsoft.com/office/drawing/2014/main" id="{2EFEC8CF-2C7D-4B8C-A78A-D797B990A002}"/>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8">
                <a:extLst>
                  <a:ext uri="{FF2B5EF4-FFF2-40B4-BE49-F238E27FC236}">
                    <a16:creationId xmlns:a16="http://schemas.microsoft.com/office/drawing/2014/main" id="{A7172FA3-FDBF-488A-B048-16466B40C96C}"/>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9">
                <a:extLst>
                  <a:ext uri="{FF2B5EF4-FFF2-40B4-BE49-F238E27FC236}">
                    <a16:creationId xmlns:a16="http://schemas.microsoft.com/office/drawing/2014/main" id="{75971426-73B2-4399-98D6-431BFBEE4EF6}"/>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30">
                <a:extLst>
                  <a:ext uri="{FF2B5EF4-FFF2-40B4-BE49-F238E27FC236}">
                    <a16:creationId xmlns:a16="http://schemas.microsoft.com/office/drawing/2014/main" id="{2024C421-9807-4279-87D7-25679F023772}"/>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31">
                <a:extLst>
                  <a:ext uri="{FF2B5EF4-FFF2-40B4-BE49-F238E27FC236}">
                    <a16:creationId xmlns:a16="http://schemas.microsoft.com/office/drawing/2014/main" id="{38E7C3DD-E1B8-4FCE-AD47-5A5D9BD985EA}"/>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32">
                <a:extLst>
                  <a:ext uri="{FF2B5EF4-FFF2-40B4-BE49-F238E27FC236}">
                    <a16:creationId xmlns:a16="http://schemas.microsoft.com/office/drawing/2014/main" id="{17073376-2D92-4810-9CB6-F0F7822B17FD}"/>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33">
                <a:extLst>
                  <a:ext uri="{FF2B5EF4-FFF2-40B4-BE49-F238E27FC236}">
                    <a16:creationId xmlns:a16="http://schemas.microsoft.com/office/drawing/2014/main" id="{4616B3EB-B60C-44D4-A3A3-DCE3E1FD3F99}"/>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Cloud 256">
              <a:extLst>
                <a:ext uri="{FF2B5EF4-FFF2-40B4-BE49-F238E27FC236}">
                  <a16:creationId xmlns:a16="http://schemas.microsoft.com/office/drawing/2014/main" id="{3731A3D7-54E2-4E3D-B158-964E03F74A3B}"/>
                </a:ext>
              </a:extLst>
            </p:cNvPr>
            <p:cNvSpPr/>
            <p:nvPr/>
          </p:nvSpPr>
          <p:spPr>
            <a:xfrm>
              <a:off x="8136433" y="1422994"/>
              <a:ext cx="891457" cy="746750"/>
            </a:xfrm>
            <a:prstGeom prst="clou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gonal Stripe 257">
              <a:extLst>
                <a:ext uri="{FF2B5EF4-FFF2-40B4-BE49-F238E27FC236}">
                  <a16:creationId xmlns:a16="http://schemas.microsoft.com/office/drawing/2014/main" id="{3D0879D9-4DB8-4847-ACDF-6F3832A16CAA}"/>
                </a:ext>
              </a:extLst>
            </p:cNvPr>
            <p:cNvSpPr/>
            <p:nvPr/>
          </p:nvSpPr>
          <p:spPr>
            <a:xfrm rot="2128639">
              <a:off x="8352712" y="2367249"/>
              <a:ext cx="863885" cy="368953"/>
            </a:xfrm>
            <a:prstGeom prst="diagStrip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Rectangle: Rounded Corners 258">
              <a:extLst>
                <a:ext uri="{FF2B5EF4-FFF2-40B4-BE49-F238E27FC236}">
                  <a16:creationId xmlns:a16="http://schemas.microsoft.com/office/drawing/2014/main" id="{104900CD-859C-4303-BE25-627D3F4446E4}"/>
                </a:ext>
              </a:extLst>
            </p:cNvPr>
            <p:cNvSpPr/>
            <p:nvPr/>
          </p:nvSpPr>
          <p:spPr>
            <a:xfrm>
              <a:off x="8279657" y="1258880"/>
              <a:ext cx="610368" cy="361068"/>
            </a:xfrm>
            <a:prstGeom prst="roundRect">
              <a:avLst>
                <a:gd name="adj" fmla="val 3139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4054066B-F5A2-4A65-BEE4-064F920248DE}"/>
                </a:ext>
              </a:extLst>
            </p:cNvPr>
            <p:cNvSpPr/>
            <p:nvPr/>
          </p:nvSpPr>
          <p:spPr>
            <a:xfrm flipV="1">
              <a:off x="8046411" y="1435697"/>
              <a:ext cx="1068134" cy="17628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759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8E361023-81BB-46C9-9522-A9C77E967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1587321" y="914400"/>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70747" y="2382924"/>
              <a:ext cx="1905000" cy="1077218"/>
            </a:xfrm>
            <a:prstGeom prst="rect">
              <a:avLst/>
            </a:prstGeom>
          </p:spPr>
          <p:txBody>
            <a:bodyPr wrap="square">
              <a:spAutoFit/>
            </a:bodyPr>
            <a:lstStyle/>
            <a:p>
              <a:pPr algn="ctr"/>
              <a:r>
                <a:rPr lang="en-US" sz="1600" b="1" dirty="0"/>
                <a:t>To help build up Zion, we must be united and obedient to all that God asks</a:t>
              </a:r>
              <a:endParaRPr lang="en-US" sz="1600" dirty="0">
                <a:solidFill>
                  <a:schemeClr val="bg1"/>
                </a:solidFill>
              </a:endParaRPr>
            </a:p>
          </p:txBody>
        </p:sp>
      </p:grpSp>
      <p:grpSp>
        <p:nvGrpSpPr>
          <p:cNvPr id="2" name="Group 1"/>
          <p:cNvGrpSpPr/>
          <p:nvPr/>
        </p:nvGrpSpPr>
        <p:grpSpPr>
          <a:xfrm>
            <a:off x="5094276" y="2095500"/>
            <a:ext cx="5832021" cy="3939267"/>
            <a:chOff x="5094276" y="2095500"/>
            <a:chExt cx="5832021" cy="3939267"/>
          </a:xfrm>
        </p:grpSpPr>
        <p:sp>
          <p:nvSpPr>
            <p:cNvPr id="28" name="TextBox 27"/>
            <p:cNvSpPr txBox="1"/>
            <p:nvPr/>
          </p:nvSpPr>
          <p:spPr>
            <a:xfrm>
              <a:off x="5094276" y="2095500"/>
              <a:ext cx="5672462" cy="3046988"/>
            </a:xfrm>
            <a:prstGeom prst="rect">
              <a:avLst/>
            </a:prstGeom>
            <a:noFill/>
          </p:spPr>
          <p:txBody>
            <a:bodyPr wrap="square" rtlCol="0">
              <a:spAutoFit/>
            </a:bodyPr>
            <a:lstStyle/>
            <a:p>
              <a:r>
                <a:rPr lang="en-US" sz="3600" b="1" dirty="0">
                  <a:solidFill>
                    <a:srgbClr val="FFFF00"/>
                  </a:solidFill>
                </a:rPr>
                <a:t>Those who are prepared for celestial glory have learnt, somewhere, somehow, to live in accordance with celestial law</a:t>
              </a:r>
            </a:p>
            <a:p>
              <a:r>
                <a:rPr lang="en-US" sz="1200" b="1" dirty="0">
                  <a:solidFill>
                    <a:srgbClr val="FFFF00"/>
                  </a:solidFill>
                </a:rPr>
                <a:t>Smith and Sjodahl</a:t>
              </a:r>
            </a:p>
          </p:txBody>
        </p:sp>
        <p:grpSp>
          <p:nvGrpSpPr>
            <p:cNvPr id="30" name="Group 15"/>
            <p:cNvGrpSpPr/>
            <p:nvPr/>
          </p:nvGrpSpPr>
          <p:grpSpPr>
            <a:xfrm>
              <a:off x="10289784" y="4570682"/>
              <a:ext cx="636513" cy="1412181"/>
              <a:chOff x="5891782" y="1905000"/>
              <a:chExt cx="1271017" cy="3165915"/>
            </a:xfrm>
            <a:solidFill>
              <a:schemeClr val="bg1"/>
            </a:solidFill>
          </p:grpSpPr>
          <p:sp>
            <p:nvSpPr>
              <p:cNvPr id="55" name="Oval 5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
            <p:cNvGrpSpPr/>
            <p:nvPr/>
          </p:nvGrpSpPr>
          <p:grpSpPr>
            <a:xfrm>
              <a:off x="9460170" y="4595370"/>
              <a:ext cx="636513" cy="1412181"/>
              <a:chOff x="5891782" y="1905000"/>
              <a:chExt cx="1271017" cy="3165915"/>
            </a:xfrm>
            <a:solidFill>
              <a:schemeClr val="bg1"/>
            </a:solidFill>
          </p:grpSpPr>
          <p:sp>
            <p:nvSpPr>
              <p:cNvPr id="50" name="Oval 4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p:cNvGrpSpPr/>
            <p:nvPr/>
          </p:nvGrpSpPr>
          <p:grpSpPr>
            <a:xfrm>
              <a:off x="8602950" y="4622586"/>
              <a:ext cx="636513" cy="1412181"/>
              <a:chOff x="5891782" y="1905000"/>
              <a:chExt cx="1271017" cy="3165915"/>
            </a:xfrm>
            <a:solidFill>
              <a:schemeClr val="bg1"/>
            </a:solidFill>
          </p:grpSpPr>
          <p:sp>
            <p:nvSpPr>
              <p:cNvPr id="45" name="Oval 4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5"/>
            <p:cNvGrpSpPr/>
            <p:nvPr/>
          </p:nvGrpSpPr>
          <p:grpSpPr>
            <a:xfrm>
              <a:off x="7737759" y="4620058"/>
              <a:ext cx="636513" cy="1412181"/>
              <a:chOff x="5891782" y="1905000"/>
              <a:chExt cx="1271017" cy="3165915"/>
            </a:xfrm>
            <a:solidFill>
              <a:schemeClr val="bg1"/>
            </a:solidFill>
          </p:grpSpPr>
          <p:sp>
            <p:nvSpPr>
              <p:cNvPr id="40" name="Oval 3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105:5-6</a:t>
            </a:r>
          </a:p>
        </p:txBody>
      </p:sp>
    </p:spTree>
    <p:extLst>
      <p:ext uri="{BB962C8B-B14F-4D97-AF65-F5344CB8AC3E}">
        <p14:creationId xmlns:p14="http://schemas.microsoft.com/office/powerpoint/2010/main" val="2502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719446-086A-4F38-B961-F0577561E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Doubt Among The Saints</a:t>
            </a: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105:7-8</a:t>
            </a:r>
          </a:p>
        </p:txBody>
      </p:sp>
      <p:sp>
        <p:nvSpPr>
          <p:cNvPr id="4" name="Rectangle 3"/>
          <p:cNvSpPr/>
          <p:nvPr/>
        </p:nvSpPr>
        <p:spPr>
          <a:xfrm>
            <a:off x="547037" y="1176554"/>
            <a:ext cx="4411329" cy="5201424"/>
          </a:xfrm>
          <a:prstGeom prst="rect">
            <a:avLst/>
          </a:prstGeom>
        </p:spPr>
        <p:txBody>
          <a:bodyPr wrap="square">
            <a:spAutoFit/>
          </a:bodyPr>
          <a:lstStyle/>
          <a:p>
            <a:r>
              <a:rPr lang="en-US" sz="2000" dirty="0">
                <a:solidFill>
                  <a:schemeClr val="bg1"/>
                </a:solidFill>
              </a:rPr>
              <a:t>“Some of the Saints were full of unbelief.</a:t>
            </a:r>
          </a:p>
          <a:p>
            <a:endParaRPr lang="en-US" sz="2000" dirty="0">
              <a:solidFill>
                <a:schemeClr val="bg1"/>
              </a:solidFill>
            </a:endParaRPr>
          </a:p>
          <a:p>
            <a:r>
              <a:rPr lang="en-US" sz="2000" dirty="0">
                <a:solidFill>
                  <a:schemeClr val="bg1"/>
                </a:solidFill>
              </a:rPr>
              <a:t>They saw their brethren scattered and tormented, and they asked, “Where is their God?’</a:t>
            </a:r>
          </a:p>
          <a:p>
            <a:endParaRPr lang="en-US" sz="2000" dirty="0">
              <a:solidFill>
                <a:schemeClr val="bg1"/>
              </a:solidFill>
            </a:endParaRPr>
          </a:p>
          <a:p>
            <a:r>
              <a:rPr lang="en-US" sz="2000" dirty="0">
                <a:solidFill>
                  <a:schemeClr val="bg1"/>
                </a:solidFill>
              </a:rPr>
              <a:t>If He will not deliver them, we will keep our money and not spend a cent on relief work.</a:t>
            </a:r>
          </a:p>
          <a:p>
            <a:endParaRPr lang="en-US" sz="2000" dirty="0">
              <a:solidFill>
                <a:schemeClr val="bg1"/>
              </a:solidFill>
            </a:endParaRPr>
          </a:p>
          <a:p>
            <a:r>
              <a:rPr lang="en-US" sz="2000" dirty="0">
                <a:solidFill>
                  <a:schemeClr val="bg1"/>
                </a:solidFill>
              </a:rPr>
              <a:t>They were doubting.</a:t>
            </a:r>
          </a:p>
          <a:p>
            <a:endParaRPr lang="en-US" sz="2000" dirty="0">
              <a:solidFill>
                <a:schemeClr val="bg1"/>
              </a:solidFill>
            </a:endParaRPr>
          </a:p>
          <a:p>
            <a:r>
              <a:rPr lang="en-US" sz="2000" dirty="0">
                <a:solidFill>
                  <a:schemeClr val="bg1"/>
                </a:solidFill>
              </a:rPr>
              <a:t>They had no faith.</a:t>
            </a:r>
          </a:p>
          <a:p>
            <a:endParaRPr lang="en-US" sz="2000" dirty="0">
              <a:solidFill>
                <a:schemeClr val="bg1"/>
              </a:solidFill>
            </a:endParaRPr>
          </a:p>
          <a:p>
            <a:r>
              <a:rPr lang="en-US" sz="2000" dirty="0">
                <a:solidFill>
                  <a:schemeClr val="bg1"/>
                </a:solidFill>
              </a:rPr>
              <a:t>That was the reason why Zion could not be redeemed at that time”</a:t>
            </a:r>
          </a:p>
          <a:p>
            <a:r>
              <a:rPr lang="en-US" sz="1200" dirty="0">
                <a:solidFill>
                  <a:schemeClr val="bg1"/>
                </a:solidFill>
              </a:rPr>
              <a:t>Smith and Sjodahl</a:t>
            </a:r>
          </a:p>
        </p:txBody>
      </p:sp>
      <p:sp>
        <p:nvSpPr>
          <p:cNvPr id="2" name="Rectangle 1"/>
          <p:cNvSpPr/>
          <p:nvPr/>
        </p:nvSpPr>
        <p:spPr>
          <a:xfrm>
            <a:off x="5623774" y="2065197"/>
            <a:ext cx="6096000" cy="3046988"/>
          </a:xfrm>
          <a:prstGeom prst="rect">
            <a:avLst/>
          </a:prstGeom>
        </p:spPr>
        <p:txBody>
          <a:bodyPr>
            <a:spAutoFit/>
          </a:bodyPr>
          <a:lstStyle/>
          <a:p>
            <a:pPr fontAlgn="base"/>
            <a:r>
              <a:rPr lang="en-US" sz="2400" b="0" i="0" dirty="0">
                <a:solidFill>
                  <a:srgbClr val="FFFF00"/>
                </a:solidFill>
                <a:effectLst/>
                <a:latin typeface="Abadi" panose="020B0604020104020204" pitchFamily="34" charset="0"/>
              </a:rPr>
              <a:t>Why do you think unity and obedience are required for Zion to be built up?</a:t>
            </a:r>
          </a:p>
          <a:p>
            <a:pPr fontAlgn="base"/>
            <a:endParaRPr lang="en-US" sz="2400" dirty="0">
              <a:solidFill>
                <a:srgbClr val="FFFF00"/>
              </a:solidFill>
              <a:latin typeface="Abadi" panose="020B0604020104020204" pitchFamily="34" charset="0"/>
            </a:endParaRPr>
          </a:p>
          <a:p>
            <a:pPr fontAlgn="base"/>
            <a:endParaRPr lang="en-US" sz="2400" b="0" i="0" dirty="0">
              <a:solidFill>
                <a:srgbClr val="FFFF00"/>
              </a:solidFill>
              <a:effectLst/>
              <a:latin typeface="Abadi" panose="020B0604020104020204" pitchFamily="34" charset="0"/>
            </a:endParaRPr>
          </a:p>
          <a:p>
            <a:pPr fontAlgn="base">
              <a:buFont typeface="Arial" panose="020B0604020202020204" pitchFamily="34" charset="0"/>
              <a:buChar char="•"/>
            </a:pPr>
            <a:endParaRPr lang="en-US" sz="2400" b="0" i="0" dirty="0">
              <a:solidFill>
                <a:srgbClr val="FFFF00"/>
              </a:solidFill>
              <a:effectLst/>
              <a:latin typeface="Abadi" panose="020B0604020104020204" pitchFamily="34" charset="0"/>
            </a:endParaRPr>
          </a:p>
          <a:p>
            <a:pPr fontAlgn="base"/>
            <a:r>
              <a:rPr lang="en-US" sz="2400" b="0" i="0" dirty="0">
                <a:solidFill>
                  <a:srgbClr val="FFFF00"/>
                </a:solidFill>
                <a:effectLst/>
                <a:latin typeface="Abadi" panose="020B0604020104020204" pitchFamily="34" charset="0"/>
              </a:rPr>
              <a:t>What experiences have helped you understand the importance of Church members being united?</a:t>
            </a:r>
          </a:p>
        </p:txBody>
      </p:sp>
    </p:spTree>
    <p:extLst>
      <p:ext uri="{BB962C8B-B14F-4D97-AF65-F5344CB8AC3E}">
        <p14:creationId xmlns:p14="http://schemas.microsoft.com/office/powerpoint/2010/main" val="678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E766C3-B907-44E2-A365-9090111D9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547037" y="1176554"/>
            <a:ext cx="6096000" cy="4339650"/>
          </a:xfrm>
          <a:prstGeom prst="rect">
            <a:avLst/>
          </a:prstGeom>
        </p:spPr>
        <p:txBody>
          <a:bodyPr>
            <a:spAutoFit/>
          </a:bodyPr>
          <a:lstStyle/>
          <a:p>
            <a:pPr fontAlgn="base"/>
            <a:r>
              <a:rPr lang="en-US" sz="2400" dirty="0">
                <a:solidFill>
                  <a:schemeClr val="bg1"/>
                </a:solidFill>
              </a:rPr>
              <a:t>“Sometimes questions arise because we simply don’t have all the information and we just need a bit more patience. When the entire truth is eventually known, things that didn’t make sense to us before will be resolved to our satisfaction.</a:t>
            </a:r>
          </a:p>
          <a:p>
            <a:pPr fontAlgn="base"/>
            <a:endParaRPr lang="en-US" sz="2400" dirty="0">
              <a:solidFill>
                <a:schemeClr val="bg1"/>
              </a:solidFill>
            </a:endParaRPr>
          </a:p>
          <a:p>
            <a:pPr fontAlgn="base"/>
            <a:r>
              <a:rPr lang="en-US" sz="2400" dirty="0">
                <a:solidFill>
                  <a:schemeClr val="bg1"/>
                </a:solidFill>
              </a:rPr>
              <a:t>Sometimes there is a difference of opinion as to what the “facts” really mean. A question that creates doubt in some can, after careful investigation, build faith in others.”</a:t>
            </a:r>
          </a:p>
          <a:p>
            <a:pPr fontAlgn="base"/>
            <a:r>
              <a:rPr lang="en-US" sz="1200" dirty="0">
                <a:solidFill>
                  <a:schemeClr val="bg1"/>
                </a:solidFill>
              </a:rPr>
              <a:t>President Dieter F. Uchtdorf</a:t>
            </a:r>
          </a:p>
        </p:txBody>
      </p:sp>
      <p:sp>
        <p:nvSpPr>
          <p:cNvPr id="7" name="TextBox 6"/>
          <p:cNvSpPr txBox="1"/>
          <p:nvPr/>
        </p:nvSpPr>
        <p:spPr>
          <a:xfrm>
            <a:off x="40740" y="0"/>
            <a:ext cx="12110519" cy="707886"/>
          </a:xfrm>
          <a:prstGeom prst="rect">
            <a:avLst/>
          </a:prstGeom>
          <a:noFill/>
        </p:spPr>
        <p:txBody>
          <a:bodyPr wrap="square" rtlCol="0">
            <a:spAutoFit/>
          </a:bodyPr>
          <a:lstStyle/>
          <a:p>
            <a:pPr algn="ctr"/>
            <a:r>
              <a:rPr lang="en-US" sz="4000" dirty="0">
                <a:solidFill>
                  <a:schemeClr val="bg1"/>
                </a:solidFill>
                <a:latin typeface="Berlin Sans FB Demi" panose="020E0802020502020306" pitchFamily="34" charset="0"/>
              </a:rPr>
              <a:t>Doubt Your Doubts Before You Doubt Your Faith</a:t>
            </a:r>
          </a:p>
        </p:txBody>
      </p:sp>
      <p:pic>
        <p:nvPicPr>
          <p:cNvPr id="7170" name="Picture 2" descr="https://www.lds.org/bc/content/shared/content/images/leaders/dieter-f-uchtdorf-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653" y="1643307"/>
            <a:ext cx="3105295" cy="38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3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3219EA5D-5B48-4D8D-AE37-6D398C611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18046" y="2274838"/>
            <a:ext cx="3494347" cy="2308324"/>
          </a:xfrm>
          <a:prstGeom prst="rect">
            <a:avLst/>
          </a:prstGeom>
          <a:solidFill>
            <a:schemeClr val="accent3">
              <a:lumMod val="50000"/>
            </a:schemeClr>
          </a:solidFill>
        </p:spPr>
        <p:txBody>
          <a:bodyPr wrap="square">
            <a:spAutoFit/>
          </a:bodyPr>
          <a:lstStyle/>
          <a:p>
            <a:pPr fontAlgn="base"/>
            <a:r>
              <a:rPr lang="en-US" sz="2400" dirty="0">
                <a:solidFill>
                  <a:schemeClr val="bg1"/>
                </a:solidFill>
              </a:rPr>
              <a:t>The Lord works through His children and honors their agency, so their wickedness or righteousness can impede or accelerate His work. </a:t>
            </a:r>
            <a:endParaRPr lang="en-US" sz="1200" dirty="0">
              <a:solidFill>
                <a:schemeClr val="bg1"/>
              </a:solidFill>
            </a:endParaRP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How Long Before The Saints Are Redeemed?</a:t>
            </a:r>
          </a:p>
        </p:txBody>
      </p:sp>
      <p:sp>
        <p:nvSpPr>
          <p:cNvPr id="2" name="Rectangle 1"/>
          <p:cNvSpPr/>
          <p:nvPr/>
        </p:nvSpPr>
        <p:spPr>
          <a:xfrm>
            <a:off x="5739685" y="1305341"/>
            <a:ext cx="6096000" cy="5016758"/>
          </a:xfrm>
          <a:prstGeom prst="rect">
            <a:avLst/>
          </a:prstGeom>
        </p:spPr>
        <p:txBody>
          <a:bodyPr>
            <a:spAutoFit/>
          </a:bodyPr>
          <a:lstStyle/>
          <a:p>
            <a:pPr fontAlgn="base"/>
            <a:r>
              <a:rPr lang="en-US" sz="2000" b="0" i="0" dirty="0">
                <a:solidFill>
                  <a:schemeClr val="bg1"/>
                </a:solidFill>
                <a:effectLst/>
                <a:latin typeface="Abadi" panose="020B0604020104020204" pitchFamily="34" charset="0"/>
              </a:rPr>
              <a:t>He wanted His leaders to be prepared.</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be taught more perfectly what He requires of them.</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gain experience. No one can know the things of God without doing them.</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know their duty more perfectly.</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be endowed with power from on high. </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be faithful, enduring in humility to the end. </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105:9-12 Student Manual</a:t>
            </a:r>
          </a:p>
        </p:txBody>
      </p:sp>
      <p:grpSp>
        <p:nvGrpSpPr>
          <p:cNvPr id="52" name="Group 1"/>
          <p:cNvGrpSpPr/>
          <p:nvPr/>
        </p:nvGrpSpPr>
        <p:grpSpPr>
          <a:xfrm rot="16200000">
            <a:off x="5074103" y="1055731"/>
            <a:ext cx="155204" cy="855482"/>
            <a:chOff x="228600" y="228600"/>
            <a:chExt cx="762000" cy="4648200"/>
          </a:xfrm>
        </p:grpSpPr>
        <p:sp>
          <p:nvSpPr>
            <p:cNvPr id="53"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7"/>
            <p:cNvGrpSpPr/>
            <p:nvPr/>
          </p:nvGrpSpPr>
          <p:grpSpPr>
            <a:xfrm>
              <a:off x="228600" y="228600"/>
              <a:ext cx="762000" cy="3962400"/>
              <a:chOff x="228600" y="228600"/>
              <a:chExt cx="762000" cy="3962400"/>
            </a:xfrm>
          </p:grpSpPr>
          <p:sp>
            <p:nvSpPr>
              <p:cNvPr id="55"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8"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59" name="Group 1"/>
          <p:cNvGrpSpPr/>
          <p:nvPr/>
        </p:nvGrpSpPr>
        <p:grpSpPr>
          <a:xfrm rot="16200000">
            <a:off x="5091114" y="1617617"/>
            <a:ext cx="155204" cy="855482"/>
            <a:chOff x="228600" y="228600"/>
            <a:chExt cx="762000" cy="4648200"/>
          </a:xfrm>
        </p:grpSpPr>
        <p:sp>
          <p:nvSpPr>
            <p:cNvPr id="60"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7"/>
            <p:cNvGrpSpPr/>
            <p:nvPr/>
          </p:nvGrpSpPr>
          <p:grpSpPr>
            <a:xfrm>
              <a:off x="228600" y="228600"/>
              <a:ext cx="762000" cy="3962400"/>
              <a:chOff x="228600" y="228600"/>
              <a:chExt cx="762000" cy="3962400"/>
            </a:xfrm>
          </p:grpSpPr>
          <p:sp>
            <p:nvSpPr>
              <p:cNvPr id="62"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5"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66" name="Group 1"/>
          <p:cNvGrpSpPr/>
          <p:nvPr/>
        </p:nvGrpSpPr>
        <p:grpSpPr>
          <a:xfrm rot="16200000">
            <a:off x="5099619" y="2554015"/>
            <a:ext cx="155204" cy="855482"/>
            <a:chOff x="228600" y="228600"/>
            <a:chExt cx="762000" cy="4648200"/>
          </a:xfrm>
        </p:grpSpPr>
        <p:sp>
          <p:nvSpPr>
            <p:cNvPr id="67"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47"/>
            <p:cNvGrpSpPr/>
            <p:nvPr/>
          </p:nvGrpSpPr>
          <p:grpSpPr>
            <a:xfrm>
              <a:off x="228600" y="228600"/>
              <a:ext cx="762000" cy="3962400"/>
              <a:chOff x="228600" y="228600"/>
              <a:chExt cx="762000" cy="3962400"/>
            </a:xfrm>
          </p:grpSpPr>
          <p:sp>
            <p:nvSpPr>
              <p:cNvPr id="69"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2"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73" name="Group 1"/>
          <p:cNvGrpSpPr/>
          <p:nvPr/>
        </p:nvGrpSpPr>
        <p:grpSpPr>
          <a:xfrm rot="16200000">
            <a:off x="5119177" y="3463581"/>
            <a:ext cx="155204" cy="855482"/>
            <a:chOff x="228600" y="228600"/>
            <a:chExt cx="762000" cy="4648200"/>
          </a:xfrm>
        </p:grpSpPr>
        <p:sp>
          <p:nvSpPr>
            <p:cNvPr id="74"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7"/>
            <p:cNvGrpSpPr/>
            <p:nvPr/>
          </p:nvGrpSpPr>
          <p:grpSpPr>
            <a:xfrm>
              <a:off x="228600" y="228600"/>
              <a:ext cx="762000" cy="3962400"/>
              <a:chOff x="228600" y="228600"/>
              <a:chExt cx="762000" cy="3962400"/>
            </a:xfrm>
          </p:grpSpPr>
          <p:sp>
            <p:nvSpPr>
              <p:cNvPr id="76"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9"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80" name="Group 1"/>
          <p:cNvGrpSpPr/>
          <p:nvPr/>
        </p:nvGrpSpPr>
        <p:grpSpPr>
          <a:xfrm rot="16200000">
            <a:off x="5085602" y="4373145"/>
            <a:ext cx="155204" cy="855482"/>
            <a:chOff x="228600" y="228600"/>
            <a:chExt cx="762000" cy="4648200"/>
          </a:xfrm>
        </p:grpSpPr>
        <p:sp>
          <p:nvSpPr>
            <p:cNvPr id="81"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47"/>
            <p:cNvGrpSpPr/>
            <p:nvPr/>
          </p:nvGrpSpPr>
          <p:grpSpPr>
            <a:xfrm>
              <a:off x="228600" y="228600"/>
              <a:ext cx="762000" cy="3962400"/>
              <a:chOff x="228600" y="228600"/>
              <a:chExt cx="762000" cy="3962400"/>
            </a:xfrm>
          </p:grpSpPr>
          <p:sp>
            <p:nvSpPr>
              <p:cNvPr id="83"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6"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87" name="Group 1"/>
          <p:cNvGrpSpPr/>
          <p:nvPr/>
        </p:nvGrpSpPr>
        <p:grpSpPr>
          <a:xfrm rot="16200000">
            <a:off x="5127675" y="5309542"/>
            <a:ext cx="155204" cy="855482"/>
            <a:chOff x="228600" y="228600"/>
            <a:chExt cx="762000" cy="4648200"/>
          </a:xfrm>
        </p:grpSpPr>
        <p:sp>
          <p:nvSpPr>
            <p:cNvPr id="88"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47"/>
            <p:cNvGrpSpPr/>
            <p:nvPr/>
          </p:nvGrpSpPr>
          <p:grpSpPr>
            <a:xfrm>
              <a:off x="228600" y="228600"/>
              <a:ext cx="762000" cy="3962400"/>
              <a:chOff x="228600" y="228600"/>
              <a:chExt cx="762000" cy="3962400"/>
            </a:xfrm>
          </p:grpSpPr>
          <p:sp>
            <p:nvSpPr>
              <p:cNvPr id="90"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3"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spTree>
    <p:extLst>
      <p:ext uri="{BB962C8B-B14F-4D97-AF65-F5344CB8AC3E}">
        <p14:creationId xmlns:p14="http://schemas.microsoft.com/office/powerpoint/2010/main" val="25240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1F0B6-9E90-41E3-B937-BF60E9F0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8300952" cy="5447645"/>
          </a:xfrm>
          <a:prstGeom prst="rect">
            <a:avLst/>
          </a:prstGeom>
          <a:noFill/>
        </p:spPr>
        <p:txBody>
          <a:bodyPr wrap="square">
            <a:spAutoFit/>
          </a:bodyPr>
          <a:lstStyle/>
          <a:p>
            <a:pPr fontAlgn="base"/>
            <a:r>
              <a:rPr lang="en-US" sz="2400" dirty="0">
                <a:solidFill>
                  <a:schemeClr val="bg1"/>
                </a:solidFill>
              </a:rPr>
              <a:t>Zion’s Camp marched about 900 miles (1,450 kilometers) through 4 states, traveling between 20 and 40 miles (about 30–60 kilometers) a day for 45 days. </a:t>
            </a:r>
          </a:p>
          <a:p>
            <a:pPr fontAlgn="base"/>
            <a:endParaRPr lang="en-US" sz="2400" dirty="0">
              <a:solidFill>
                <a:schemeClr val="bg1"/>
              </a:solidFill>
            </a:endParaRPr>
          </a:p>
          <a:p>
            <a:pPr fontAlgn="base"/>
            <a:r>
              <a:rPr lang="en-US" sz="2400" dirty="0">
                <a:solidFill>
                  <a:schemeClr val="bg1"/>
                </a:solidFill>
              </a:rPr>
              <a:t>Camp members experienced blistered feet, hot and humid weather conditions, food shortages, and unhealthy food. </a:t>
            </a:r>
          </a:p>
          <a:p>
            <a:pPr fontAlgn="base"/>
            <a:endParaRPr lang="en-US" sz="2400" dirty="0">
              <a:solidFill>
                <a:schemeClr val="bg1"/>
              </a:solidFill>
            </a:endParaRPr>
          </a:p>
          <a:p>
            <a:pPr fontAlgn="base"/>
            <a:r>
              <a:rPr lang="en-US" sz="2400" dirty="0">
                <a:solidFill>
                  <a:schemeClr val="bg1"/>
                </a:solidFill>
              </a:rPr>
              <a:t>On occasion, intense thirst moved some camp members to drink swamp water from which mosquito larvae had been strained out (sometimes using their teeth as strainers) or to drink water out of horse tracks after a rainstorm. </a:t>
            </a:r>
          </a:p>
          <a:p>
            <a:pPr fontAlgn="base"/>
            <a:endParaRPr lang="en-US" sz="2400" dirty="0">
              <a:solidFill>
                <a:schemeClr val="bg1"/>
              </a:solidFill>
            </a:endParaRPr>
          </a:p>
          <a:p>
            <a:pPr fontAlgn="base"/>
            <a:r>
              <a:rPr lang="en-US" sz="2400" dirty="0">
                <a:solidFill>
                  <a:schemeClr val="bg1"/>
                </a:solidFill>
              </a:rPr>
              <a:t>Throughout the expedition, Zion’s Camp was also often threatened with violence from others. </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Challenges of Zion’s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105:15-17 Church History</a:t>
            </a:r>
          </a:p>
        </p:txBody>
      </p:sp>
      <p:pic>
        <p:nvPicPr>
          <p:cNvPr id="3" name="Picture 2">
            <a:extLst>
              <a:ext uri="{FF2B5EF4-FFF2-40B4-BE49-F238E27FC236}">
                <a16:creationId xmlns:a16="http://schemas.microsoft.com/office/drawing/2014/main" id="{925460D5-9360-48E4-A6FA-6CE2621AA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133" y="997565"/>
            <a:ext cx="3286125" cy="2457450"/>
          </a:xfrm>
          <a:prstGeom prst="rect">
            <a:avLst/>
          </a:prstGeom>
        </p:spPr>
      </p:pic>
      <p:pic>
        <p:nvPicPr>
          <p:cNvPr id="6" name="Picture 5">
            <a:extLst>
              <a:ext uri="{FF2B5EF4-FFF2-40B4-BE49-F238E27FC236}">
                <a16:creationId xmlns:a16="http://schemas.microsoft.com/office/drawing/2014/main" id="{82070BBB-C0BE-445C-95F9-807F631E3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3331" y="4054213"/>
            <a:ext cx="2533650" cy="2343150"/>
          </a:xfrm>
          <a:prstGeom prst="rect">
            <a:avLst/>
          </a:prstGeom>
        </p:spPr>
      </p:pic>
    </p:spTree>
    <p:extLst>
      <p:ext uri="{BB962C8B-B14F-4D97-AF65-F5344CB8AC3E}">
        <p14:creationId xmlns:p14="http://schemas.microsoft.com/office/powerpoint/2010/main" val="12025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5AADDE-BEB0-0CF7-F820-856CFFC3D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BB88ECF-BB7C-7A94-445C-A1A0026FFF81}"/>
              </a:ext>
            </a:extLst>
          </p:cNvPr>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Experience of Brigham Young</a:t>
            </a:r>
          </a:p>
        </p:txBody>
      </p:sp>
      <p:sp>
        <p:nvSpPr>
          <p:cNvPr id="5" name="TextBox 4">
            <a:extLst>
              <a:ext uri="{FF2B5EF4-FFF2-40B4-BE49-F238E27FC236}">
                <a16:creationId xmlns:a16="http://schemas.microsoft.com/office/drawing/2014/main" id="{7B1697F6-0AA3-5531-590A-7994368415D7}"/>
              </a:ext>
            </a:extLst>
          </p:cNvPr>
          <p:cNvSpPr txBox="1"/>
          <p:nvPr/>
        </p:nvSpPr>
        <p:spPr>
          <a:xfrm>
            <a:off x="1970315" y="1162067"/>
            <a:ext cx="6096000" cy="5109091"/>
          </a:xfrm>
          <a:prstGeom prst="rect">
            <a:avLst/>
          </a:prstGeom>
          <a:noFill/>
        </p:spPr>
        <p:txBody>
          <a:bodyPr wrap="square">
            <a:spAutoFit/>
          </a:bodyPr>
          <a:lstStyle/>
          <a:p>
            <a:r>
              <a:rPr lang="en-US" sz="2400" b="0" i="0" dirty="0">
                <a:solidFill>
                  <a:schemeClr val="bg1"/>
                </a:solidFill>
                <a:effectLst/>
              </a:rPr>
              <a:t>On my return many friends asked me what profit there was in calling men from their labor to go up to Missouri and then return, without apparently accomplishing anything. “Who has it benefited?” asked they. “If the Lord did command it to be done, what object had he in view in doing so?” </a:t>
            </a:r>
          </a:p>
          <a:p>
            <a:endParaRPr lang="en-US" sz="2400" dirty="0">
              <a:solidFill>
                <a:schemeClr val="bg1"/>
              </a:solidFill>
            </a:endParaRPr>
          </a:p>
          <a:p>
            <a:r>
              <a:rPr lang="en-US" sz="2400" b="0" i="0" dirty="0">
                <a:solidFill>
                  <a:schemeClr val="bg1"/>
                </a:solidFill>
                <a:effectLst/>
              </a:rPr>
              <a:t>… I told those brethren that I was well paid—paid with heavy interest—yea that my measure was filled to overflowing with the knowledge that I had received by traveling with the Prophet. </a:t>
            </a:r>
          </a:p>
          <a:p>
            <a:r>
              <a:rPr lang="en-US" sz="1400" b="0" i="0" dirty="0">
                <a:solidFill>
                  <a:schemeClr val="bg1"/>
                </a:solidFill>
                <a:effectLst/>
              </a:rPr>
              <a:t>Brigham Young</a:t>
            </a:r>
            <a:endParaRPr lang="en-US" sz="1400" dirty="0">
              <a:solidFill>
                <a:schemeClr val="bg1"/>
              </a:solidFill>
            </a:endParaRPr>
          </a:p>
        </p:txBody>
      </p:sp>
      <p:pic>
        <p:nvPicPr>
          <p:cNvPr id="7" name="Picture 6" descr="A person with a long beard&#10;&#10;Description automatically generated">
            <a:extLst>
              <a:ext uri="{FF2B5EF4-FFF2-40B4-BE49-F238E27FC236}">
                <a16:creationId xmlns:a16="http://schemas.microsoft.com/office/drawing/2014/main" id="{25AE7CD4-A8E1-AB36-01B7-CCB906357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753" y="1998898"/>
            <a:ext cx="2008794" cy="2860204"/>
          </a:xfrm>
          <a:prstGeom prst="rect">
            <a:avLst/>
          </a:prstGeom>
        </p:spPr>
      </p:pic>
    </p:spTree>
    <p:extLst>
      <p:ext uri="{BB962C8B-B14F-4D97-AF65-F5344CB8AC3E}">
        <p14:creationId xmlns:p14="http://schemas.microsoft.com/office/powerpoint/2010/main" val="8421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1F0B6-9E90-41E3-B937-BF60E9F0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2" y="0"/>
            <a:ext cx="12232952" cy="6858000"/>
          </a:xfrm>
          <a:prstGeom prst="rect">
            <a:avLst/>
          </a:prstGeom>
        </p:spPr>
      </p:pic>
      <p:sp>
        <p:nvSpPr>
          <p:cNvPr id="4" name="Rectangle 3"/>
          <p:cNvSpPr/>
          <p:nvPr/>
        </p:nvSpPr>
        <p:spPr>
          <a:xfrm>
            <a:off x="568686" y="3141228"/>
            <a:ext cx="5360097" cy="2862322"/>
          </a:xfrm>
          <a:prstGeom prst="rect">
            <a:avLst/>
          </a:prstGeom>
          <a:noFill/>
        </p:spPr>
        <p:txBody>
          <a:bodyPr wrap="square">
            <a:spAutoFit/>
          </a:bodyPr>
          <a:lstStyle/>
          <a:p>
            <a:pPr fontAlgn="base"/>
            <a:r>
              <a:rPr lang="en-US" sz="2000" dirty="0">
                <a:solidFill>
                  <a:schemeClr val="bg1"/>
                </a:solidFill>
              </a:rPr>
              <a:t>Despite this discouraging news, Zion’s Camp continued on toward Jackson County, awaiting additional direction from the Lord.</a:t>
            </a:r>
          </a:p>
          <a:p>
            <a:pPr fontAlgn="base"/>
            <a:endParaRPr lang="en-US" sz="2000" dirty="0">
              <a:solidFill>
                <a:schemeClr val="bg1"/>
              </a:solidFill>
            </a:endParaRPr>
          </a:p>
          <a:p>
            <a:pPr fontAlgn="base"/>
            <a:r>
              <a:rPr lang="en-US" sz="2000" dirty="0">
                <a:solidFill>
                  <a:schemeClr val="bg1"/>
                </a:solidFill>
              </a:rPr>
              <a:t>The following direction came in a revelation from the Lord on June 22, 1834, after Zion’s Camp had been traveling for nearly seven weeks and was only 10–20 miles (about 15–30 kilometers) from Jackson County. </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Promises Broken</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105:15-17 Church History</a:t>
            </a:r>
          </a:p>
        </p:txBody>
      </p:sp>
      <p:pic>
        <p:nvPicPr>
          <p:cNvPr id="5" name="Picture 4">
            <a:extLst>
              <a:ext uri="{FF2B5EF4-FFF2-40B4-BE49-F238E27FC236}">
                <a16:creationId xmlns:a16="http://schemas.microsoft.com/office/drawing/2014/main" id="{1711B870-941A-4E16-AF52-453B59BC5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729" y="769441"/>
            <a:ext cx="1884204" cy="2302296"/>
          </a:xfrm>
          <a:prstGeom prst="ellipse">
            <a:avLst/>
          </a:prstGeom>
          <a:ln>
            <a:noFill/>
          </a:ln>
          <a:effectLst>
            <a:softEdge rad="112500"/>
          </a:effectLst>
        </p:spPr>
      </p:pic>
      <p:pic>
        <p:nvPicPr>
          <p:cNvPr id="13" name="Picture 12">
            <a:extLst>
              <a:ext uri="{FF2B5EF4-FFF2-40B4-BE49-F238E27FC236}">
                <a16:creationId xmlns:a16="http://schemas.microsoft.com/office/drawing/2014/main" id="{F11FCC0A-EB8C-4059-94DC-E2189C616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048" y="3510093"/>
            <a:ext cx="5675868" cy="3218967"/>
          </a:xfrm>
          <a:prstGeom prst="rect">
            <a:avLst/>
          </a:prstGeom>
        </p:spPr>
      </p:pic>
      <p:sp>
        <p:nvSpPr>
          <p:cNvPr id="14" name="Rectangle 13">
            <a:extLst>
              <a:ext uri="{FF2B5EF4-FFF2-40B4-BE49-F238E27FC236}">
                <a16:creationId xmlns:a16="http://schemas.microsoft.com/office/drawing/2014/main" id="{7C7BD486-4D3A-4C73-8067-E5563F7E95F4}"/>
              </a:ext>
            </a:extLst>
          </p:cNvPr>
          <p:cNvSpPr/>
          <p:nvPr/>
        </p:nvSpPr>
        <p:spPr>
          <a:xfrm>
            <a:off x="5411065" y="1184132"/>
            <a:ext cx="4667714" cy="1477328"/>
          </a:xfrm>
          <a:prstGeom prst="rect">
            <a:avLst/>
          </a:prstGeom>
        </p:spPr>
        <p:txBody>
          <a:bodyPr wrap="square">
            <a:spAutoFit/>
          </a:bodyPr>
          <a:lstStyle/>
          <a:p>
            <a:pPr fontAlgn="base"/>
            <a:r>
              <a:rPr lang="en-US" dirty="0">
                <a:solidFill>
                  <a:schemeClr val="bg1"/>
                </a:solidFill>
              </a:rPr>
              <a:t>The members of Zion’s Camp arrived in Missouri, they learned that Daniel Dunklin, the governor of Missouri, would not keep his promise to help the Saints return to their lands in Jackson County.</a:t>
            </a:r>
          </a:p>
        </p:txBody>
      </p:sp>
    </p:spTree>
    <p:extLst>
      <p:ext uri="{BB962C8B-B14F-4D97-AF65-F5344CB8AC3E}">
        <p14:creationId xmlns:p14="http://schemas.microsoft.com/office/powerpoint/2010/main" val="25823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54F03E-B7AB-4318-8E8D-C536CCEDC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4038044" cy="3046988"/>
          </a:xfrm>
          <a:prstGeom prst="rect">
            <a:avLst/>
          </a:prstGeom>
          <a:noFill/>
        </p:spPr>
        <p:txBody>
          <a:bodyPr wrap="square">
            <a:spAutoFit/>
          </a:bodyPr>
          <a:lstStyle/>
          <a:p>
            <a:pPr fontAlgn="base"/>
            <a:r>
              <a:rPr lang="en-US" sz="3200" dirty="0">
                <a:solidFill>
                  <a:srgbClr val="FFFF00"/>
                </a:solidFill>
              </a:rPr>
              <a:t>Why did the Lord command Zion’s Camp to travel all the way to Missouri and then reveal that Zion would not yet be redeemed?</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Not Yet Time</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105:18-19</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320714BE-123F-4E91-9F54-D78595171526}"/>
              </a:ext>
            </a:extLst>
          </p:cNvPr>
          <p:cNvSpPr/>
          <p:nvPr/>
        </p:nvSpPr>
        <p:spPr>
          <a:xfrm>
            <a:off x="5167524" y="1462076"/>
            <a:ext cx="4689239" cy="1938992"/>
          </a:xfrm>
          <a:prstGeom prst="rect">
            <a:avLst/>
          </a:prstGeom>
        </p:spPr>
        <p:txBody>
          <a:bodyPr wrap="square">
            <a:spAutoFit/>
          </a:bodyPr>
          <a:lstStyle/>
          <a:p>
            <a:r>
              <a:rPr lang="en-US" sz="2400" dirty="0">
                <a:solidFill>
                  <a:srgbClr val="FF0000"/>
                </a:solidFill>
                <a:latin typeface="Open Sans"/>
              </a:rPr>
              <a:t>A trial of faith = a trial of faith can refer to a test of whether we will choose to trust and obey the Lord no matter what the circumstances are.</a:t>
            </a:r>
            <a:endParaRPr lang="en-US" sz="2400" dirty="0">
              <a:solidFill>
                <a:srgbClr val="FF0000"/>
              </a:solidFill>
            </a:endParaRPr>
          </a:p>
        </p:txBody>
      </p:sp>
      <p:pic>
        <p:nvPicPr>
          <p:cNvPr id="2050" name="Picture 2" descr="Related image">
            <a:extLst>
              <a:ext uri="{FF2B5EF4-FFF2-40B4-BE49-F238E27FC236}">
                <a16:creationId xmlns:a16="http://schemas.microsoft.com/office/drawing/2014/main" id="{AD973FED-35F5-467E-B84F-557A59676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395" y="4197124"/>
            <a:ext cx="6799963" cy="226665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9805A3A4-9EF7-4234-962F-E776302BCC4C}"/>
              </a:ext>
            </a:extLst>
          </p:cNvPr>
          <p:cNvGrpSpPr/>
          <p:nvPr/>
        </p:nvGrpSpPr>
        <p:grpSpPr>
          <a:xfrm>
            <a:off x="9278539" y="1623395"/>
            <a:ext cx="2667000" cy="5029200"/>
            <a:chOff x="838200" y="76200"/>
            <a:chExt cx="2667000" cy="5029200"/>
          </a:xfrm>
        </p:grpSpPr>
        <p:grpSp>
          <p:nvGrpSpPr>
            <p:cNvPr id="15" name="Group 17">
              <a:extLst>
                <a:ext uri="{FF2B5EF4-FFF2-40B4-BE49-F238E27FC236}">
                  <a16:creationId xmlns:a16="http://schemas.microsoft.com/office/drawing/2014/main" id="{5E7389F5-037A-4C0B-A497-45123ABB197A}"/>
                </a:ext>
              </a:extLst>
            </p:cNvPr>
            <p:cNvGrpSpPr/>
            <p:nvPr/>
          </p:nvGrpSpPr>
          <p:grpSpPr>
            <a:xfrm>
              <a:off x="838200" y="76200"/>
              <a:ext cx="2667000" cy="5029200"/>
              <a:chOff x="838200" y="76200"/>
              <a:chExt cx="2667000" cy="5029200"/>
            </a:xfrm>
          </p:grpSpPr>
          <p:grpSp>
            <p:nvGrpSpPr>
              <p:cNvPr id="17" name="Group 17">
                <a:extLst>
                  <a:ext uri="{FF2B5EF4-FFF2-40B4-BE49-F238E27FC236}">
                    <a16:creationId xmlns:a16="http://schemas.microsoft.com/office/drawing/2014/main" id="{AD7DFEEB-F0B1-4565-AF71-F28D22B4B55D}"/>
                  </a:ext>
                </a:extLst>
              </p:cNvPr>
              <p:cNvGrpSpPr/>
              <p:nvPr/>
            </p:nvGrpSpPr>
            <p:grpSpPr>
              <a:xfrm flipH="1">
                <a:off x="2209800" y="1447800"/>
                <a:ext cx="1295400" cy="3429000"/>
                <a:chOff x="685800" y="1447800"/>
                <a:chExt cx="1295400" cy="3124200"/>
              </a:xfrm>
            </p:grpSpPr>
            <p:sp>
              <p:nvSpPr>
                <p:cNvPr id="33" name="Bent Arrow 25">
                  <a:extLst>
                    <a:ext uri="{FF2B5EF4-FFF2-40B4-BE49-F238E27FC236}">
                      <a16:creationId xmlns:a16="http://schemas.microsoft.com/office/drawing/2014/main" id="{B15B274D-9B11-4BDC-935D-8DE7498F55B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26">
                  <a:extLst>
                    <a:ext uri="{FF2B5EF4-FFF2-40B4-BE49-F238E27FC236}">
                      <a16:creationId xmlns:a16="http://schemas.microsoft.com/office/drawing/2014/main" id="{A1FF6EDD-3603-413E-8582-7D09A30731B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6">
                <a:extLst>
                  <a:ext uri="{FF2B5EF4-FFF2-40B4-BE49-F238E27FC236}">
                    <a16:creationId xmlns:a16="http://schemas.microsoft.com/office/drawing/2014/main" id="{4E85B696-AA75-499B-84C2-B0C4270B48F9}"/>
                  </a:ext>
                </a:extLst>
              </p:cNvPr>
              <p:cNvGrpSpPr/>
              <p:nvPr/>
            </p:nvGrpSpPr>
            <p:grpSpPr>
              <a:xfrm>
                <a:off x="838200" y="1447800"/>
                <a:ext cx="1295400" cy="3429000"/>
                <a:chOff x="685800" y="1447800"/>
                <a:chExt cx="1295400" cy="3429000"/>
              </a:xfrm>
            </p:grpSpPr>
            <p:sp>
              <p:nvSpPr>
                <p:cNvPr id="31" name="Bent Arrow 23">
                  <a:extLst>
                    <a:ext uri="{FF2B5EF4-FFF2-40B4-BE49-F238E27FC236}">
                      <a16:creationId xmlns:a16="http://schemas.microsoft.com/office/drawing/2014/main" id="{FFD50CFB-BAA5-485B-92AA-761D0B83B80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14">
                  <a:extLst>
                    <a:ext uri="{FF2B5EF4-FFF2-40B4-BE49-F238E27FC236}">
                      <a16:creationId xmlns:a16="http://schemas.microsoft.com/office/drawing/2014/main" id="{B7E98B57-3D78-4715-964A-3FEAC7FFB38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2">
                <a:extLst>
                  <a:ext uri="{FF2B5EF4-FFF2-40B4-BE49-F238E27FC236}">
                    <a16:creationId xmlns:a16="http://schemas.microsoft.com/office/drawing/2014/main" id="{B304F5BD-9F77-4976-95B5-6B1D48B4C73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3">
                <a:extLst>
                  <a:ext uri="{FF2B5EF4-FFF2-40B4-BE49-F238E27FC236}">
                    <a16:creationId xmlns:a16="http://schemas.microsoft.com/office/drawing/2014/main" id="{18BAD5FA-6FA2-4DF4-A780-3E4D0540B28D}"/>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4">
                <a:extLst>
                  <a:ext uri="{FF2B5EF4-FFF2-40B4-BE49-F238E27FC236}">
                    <a16:creationId xmlns:a16="http://schemas.microsoft.com/office/drawing/2014/main" id="{54998EB2-76C8-4AF9-AAF0-15EA6B5128A6}"/>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4">
                <a:extLst>
                  <a:ext uri="{FF2B5EF4-FFF2-40B4-BE49-F238E27FC236}">
                    <a16:creationId xmlns:a16="http://schemas.microsoft.com/office/drawing/2014/main" id="{EE2CBF93-DC8D-4356-AC60-A7563CAFE56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
                <a:extLst>
                  <a:ext uri="{FF2B5EF4-FFF2-40B4-BE49-F238E27FC236}">
                    <a16:creationId xmlns:a16="http://schemas.microsoft.com/office/drawing/2014/main" id="{63D862F8-C082-4055-A323-83DC10F7EF1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16">
                <a:extLst>
                  <a:ext uri="{FF2B5EF4-FFF2-40B4-BE49-F238E27FC236}">
                    <a16:creationId xmlns:a16="http://schemas.microsoft.com/office/drawing/2014/main" id="{C048ABAD-70F4-45DB-A96C-938FA86DE7A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7">
                <a:extLst>
                  <a:ext uri="{FF2B5EF4-FFF2-40B4-BE49-F238E27FC236}">
                    <a16:creationId xmlns:a16="http://schemas.microsoft.com/office/drawing/2014/main" id="{139E31F6-BEC6-45FF-B236-F1C661FE2CC3}"/>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FC982262-C711-4CB3-B82F-8B15AC3564E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0">
                <a:extLst>
                  <a:ext uri="{FF2B5EF4-FFF2-40B4-BE49-F238E27FC236}">
                    <a16:creationId xmlns:a16="http://schemas.microsoft.com/office/drawing/2014/main" id="{F0A6BA97-23C8-4CBB-A974-E24352777B0A}"/>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1">
                <a:extLst>
                  <a:ext uri="{FF2B5EF4-FFF2-40B4-BE49-F238E27FC236}">
                    <a16:creationId xmlns:a16="http://schemas.microsoft.com/office/drawing/2014/main" id="{49243BF9-5501-45B9-9347-61280D2C02F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
                <a:extLst>
                  <a:ext uri="{FF2B5EF4-FFF2-40B4-BE49-F238E27FC236}">
                    <a16:creationId xmlns:a16="http://schemas.microsoft.com/office/drawing/2014/main" id="{447215FE-E045-4687-8937-B9F2FE8457C5}"/>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13">
                <a:extLst>
                  <a:ext uri="{FF2B5EF4-FFF2-40B4-BE49-F238E27FC236}">
                    <a16:creationId xmlns:a16="http://schemas.microsoft.com/office/drawing/2014/main" id="{56C3DEA9-4947-4F87-8856-89CF2657BBF7}"/>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770DC47-3A66-434C-AB3D-B6D59DBAE151}"/>
                </a:ext>
              </a:extLst>
            </p:cNvPr>
            <p:cNvSpPr/>
            <p:nvPr/>
          </p:nvSpPr>
          <p:spPr>
            <a:xfrm>
              <a:off x="1270747" y="2382924"/>
              <a:ext cx="1905000" cy="1477328"/>
            </a:xfrm>
            <a:prstGeom prst="rect">
              <a:avLst/>
            </a:prstGeom>
          </p:spPr>
          <p:txBody>
            <a:bodyPr wrap="square">
              <a:spAutoFit/>
            </a:bodyPr>
            <a:lstStyle/>
            <a:p>
              <a:pPr algn="ctr"/>
              <a:r>
                <a:rPr lang="en-US" b="1" dirty="0"/>
                <a:t>God has prepared great blessings for those who are faithful through their trials</a:t>
              </a:r>
              <a:endParaRPr lang="en-US" sz="1600" dirty="0">
                <a:solidFill>
                  <a:schemeClr val="bg1"/>
                </a:solidFill>
              </a:endParaRPr>
            </a:p>
          </p:txBody>
        </p:sp>
      </p:grpSp>
    </p:spTree>
    <p:extLst>
      <p:ext uri="{BB962C8B-B14F-4D97-AF65-F5344CB8AC3E}">
        <p14:creationId xmlns:p14="http://schemas.microsoft.com/office/powerpoint/2010/main" val="35562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1F0B6-9E90-41E3-B937-BF60E9F0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7109356" cy="5262979"/>
          </a:xfrm>
          <a:prstGeom prst="rect">
            <a:avLst/>
          </a:prstGeom>
          <a:noFill/>
        </p:spPr>
        <p:txBody>
          <a:bodyPr wrap="square">
            <a:spAutoFit/>
          </a:bodyPr>
          <a:lstStyle/>
          <a:p>
            <a:pPr fontAlgn="base"/>
            <a:r>
              <a:rPr lang="en-US" sz="2400" dirty="0">
                <a:solidFill>
                  <a:schemeClr val="bg1"/>
                </a:solidFill>
              </a:rPr>
              <a:t>Many of the men in Zion’s Camp left families with little or no money and no source of income. </a:t>
            </a:r>
          </a:p>
          <a:p>
            <a:pPr fontAlgn="base"/>
            <a:endParaRPr lang="en-US" sz="2400" dirty="0">
              <a:solidFill>
                <a:schemeClr val="bg1"/>
              </a:solidFill>
            </a:endParaRPr>
          </a:p>
          <a:p>
            <a:pPr fontAlgn="base"/>
            <a:r>
              <a:rPr lang="en-US" sz="2400" dirty="0">
                <a:solidFill>
                  <a:schemeClr val="bg1"/>
                </a:solidFill>
              </a:rPr>
              <a:t>To prevent undue hardships, members of the Church planted gardens so the women and children could harvest corn and other crops during the army’s absence. </a:t>
            </a:r>
          </a:p>
          <a:p>
            <a:pPr fontAlgn="base"/>
            <a:endParaRPr lang="en-US" sz="2400" dirty="0">
              <a:solidFill>
                <a:schemeClr val="bg1"/>
              </a:solidFill>
            </a:endParaRPr>
          </a:p>
          <a:p>
            <a:pPr fontAlgn="base"/>
            <a:r>
              <a:rPr lang="en-US" sz="2400" dirty="0">
                <a:solidFill>
                  <a:schemeClr val="bg1"/>
                </a:solidFill>
              </a:rPr>
              <a:t>The average age of the men in the camp was 29 years old. The Prophet’s cousin George Albert Smith was 16 years old, and Addison Greene was 14 years old. The oldest was 79. Joseph Smith, who had been selected to be the “commander-in-chief of the armies of Israel,” was only 28 years old. </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Previously…Those Who Went to Zion’s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105:15-17 Church History</a:t>
            </a:r>
          </a:p>
        </p:txBody>
      </p:sp>
      <p:pic>
        <p:nvPicPr>
          <p:cNvPr id="12" name="Picture 11">
            <a:extLst>
              <a:ext uri="{FF2B5EF4-FFF2-40B4-BE49-F238E27FC236}">
                <a16:creationId xmlns:a16="http://schemas.microsoft.com/office/drawing/2014/main" id="{CED92696-88BF-4FF7-AFA0-2299C2036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571" y="816504"/>
            <a:ext cx="2247900" cy="2809875"/>
          </a:xfrm>
          <a:prstGeom prst="rect">
            <a:avLst/>
          </a:prstGeom>
        </p:spPr>
      </p:pic>
      <p:pic>
        <p:nvPicPr>
          <p:cNvPr id="14" name="Picture 13">
            <a:extLst>
              <a:ext uri="{FF2B5EF4-FFF2-40B4-BE49-F238E27FC236}">
                <a16:creationId xmlns:a16="http://schemas.microsoft.com/office/drawing/2014/main" id="{B9BC2927-DDE9-41EF-92CA-01007ACE6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196" y="3865827"/>
            <a:ext cx="3676650" cy="2752725"/>
          </a:xfrm>
          <a:prstGeom prst="rect">
            <a:avLst/>
          </a:prstGeom>
        </p:spPr>
      </p:pic>
    </p:spTree>
    <p:extLst>
      <p:ext uri="{BB962C8B-B14F-4D97-AF65-F5344CB8AC3E}">
        <p14:creationId xmlns:p14="http://schemas.microsoft.com/office/powerpoint/2010/main" val="19407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54F03E-B7AB-4318-8E8D-C536CCEDC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4038044" cy="1938992"/>
          </a:xfrm>
          <a:prstGeom prst="rect">
            <a:avLst/>
          </a:prstGeom>
          <a:noFill/>
        </p:spPr>
        <p:txBody>
          <a:bodyPr wrap="square">
            <a:spAutoFit/>
          </a:bodyPr>
          <a:lstStyle/>
          <a:p>
            <a:pPr fontAlgn="base"/>
            <a:r>
              <a:rPr lang="en-US" sz="2400" dirty="0">
                <a:solidFill>
                  <a:schemeClr val="bg1"/>
                </a:solidFill>
              </a:rPr>
              <a:t>1834-The full ordinance of the endowment was not administered in the Kirtland Temple, as the Lord had not yet revealed it.</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Promised Endowment</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105:18-19</a:t>
            </a:r>
          </a:p>
        </p:txBody>
      </p:sp>
      <p:sp>
        <p:nvSpPr>
          <p:cNvPr id="10" name="Rectangle 9"/>
          <p:cNvSpPr/>
          <p:nvPr/>
        </p:nvSpPr>
        <p:spPr>
          <a:xfrm>
            <a:off x="6095999" y="2936557"/>
            <a:ext cx="5435385" cy="3477875"/>
          </a:xfrm>
          <a:prstGeom prst="rect">
            <a:avLst/>
          </a:prstGeom>
          <a:noFill/>
        </p:spPr>
        <p:txBody>
          <a:bodyPr wrap="square">
            <a:spAutoFit/>
          </a:bodyPr>
          <a:lstStyle/>
          <a:p>
            <a:pPr fontAlgn="base"/>
            <a:r>
              <a:rPr lang="en-US" sz="4000" dirty="0">
                <a:solidFill>
                  <a:schemeClr val="bg1"/>
                </a:solidFill>
              </a:rPr>
              <a:t>Later--1836 </a:t>
            </a:r>
          </a:p>
          <a:p>
            <a:pPr fontAlgn="base"/>
            <a:r>
              <a:rPr lang="en-US" sz="2400" dirty="0">
                <a:solidFill>
                  <a:schemeClr val="bg1"/>
                </a:solidFill>
              </a:rPr>
              <a:t>The Kirtland Saints experienced just such an outpouring at the dedication of the Kirtland Temple on 27 March 1836 which helped give them the spiritual strength they needed to build the Lord’s kingdom.</a:t>
            </a:r>
          </a:p>
          <a:p>
            <a:pPr fontAlgn="base"/>
            <a:r>
              <a:rPr lang="en-US" sz="2400" dirty="0">
                <a:solidFill>
                  <a:schemeClr val="bg1"/>
                </a:solidFill>
              </a:rPr>
              <a:t>This includes also the ordinances of washing and anointing.</a:t>
            </a:r>
          </a:p>
          <a:p>
            <a:pPr fontAlgn="base"/>
            <a:r>
              <a:rPr lang="en-US" sz="1200" dirty="0">
                <a:solidFill>
                  <a:schemeClr val="bg1"/>
                </a:solidFill>
              </a:rPr>
              <a:t>Church History</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BE2CF74-29BF-415E-A044-FEDE53FD0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05" y="2791830"/>
            <a:ext cx="3255264" cy="3767328"/>
          </a:xfrm>
          <a:prstGeom prst="rect">
            <a:avLst/>
          </a:prstGeom>
        </p:spPr>
      </p:pic>
    </p:spTree>
    <p:extLst>
      <p:ext uri="{BB962C8B-B14F-4D97-AF65-F5344CB8AC3E}">
        <p14:creationId xmlns:p14="http://schemas.microsoft.com/office/powerpoint/2010/main" val="100689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53A30B-B638-4DCE-A0A7-A89D62C95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2904703" cy="4708981"/>
          </a:xfrm>
          <a:prstGeom prst="rect">
            <a:avLst/>
          </a:prstGeom>
          <a:noFill/>
        </p:spPr>
        <p:txBody>
          <a:bodyPr wrap="square">
            <a:spAutoFit/>
          </a:bodyPr>
          <a:lstStyle/>
          <a:p>
            <a:pPr fontAlgn="base"/>
            <a:r>
              <a:rPr lang="en-US" dirty="0">
                <a:solidFill>
                  <a:schemeClr val="bg1"/>
                </a:solidFill>
              </a:rPr>
              <a:t>Many men who had served with Zion’s Camp were blessed with opportunities to serve in the Lord’s kingdom. </a:t>
            </a:r>
          </a:p>
          <a:p>
            <a:pPr fontAlgn="base"/>
            <a:endParaRPr lang="en-US" dirty="0">
              <a:solidFill>
                <a:schemeClr val="bg1"/>
              </a:solidFill>
            </a:endParaRPr>
          </a:p>
          <a:p>
            <a:pPr fontAlgn="base"/>
            <a:r>
              <a:rPr lang="en-US" dirty="0">
                <a:solidFill>
                  <a:schemeClr val="bg1"/>
                </a:solidFill>
              </a:rPr>
              <a:t>In February 1835, the Quorum of the Twelve Apostles and the First Quorum of the Seventy were organized. </a:t>
            </a:r>
          </a:p>
          <a:p>
            <a:pPr fontAlgn="base"/>
            <a:endParaRPr lang="en-US" dirty="0">
              <a:solidFill>
                <a:schemeClr val="bg1"/>
              </a:solidFill>
            </a:endParaRPr>
          </a:p>
          <a:p>
            <a:pPr fontAlgn="base"/>
            <a:r>
              <a:rPr lang="en-US" dirty="0">
                <a:solidFill>
                  <a:schemeClr val="bg1"/>
                </a:solidFill>
              </a:rPr>
              <a:t>Nine of the original Apostles and all of the members of the Quorum of the Seventy served in Zion’s Camp. </a:t>
            </a:r>
          </a:p>
          <a:p>
            <a:pPr fontAlgn="base"/>
            <a:r>
              <a:rPr lang="en-US" sz="1200" dirty="0">
                <a:solidFill>
                  <a:schemeClr val="bg1"/>
                </a:solidFill>
              </a:rPr>
              <a:t>Church History</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Blessings of Those Who Served in Zion’s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105:18-19</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717483967"/>
              </p:ext>
            </p:extLst>
          </p:nvPr>
        </p:nvGraphicFramePr>
        <p:xfrm>
          <a:off x="6934862" y="1060004"/>
          <a:ext cx="4672740" cy="5349500"/>
        </p:xfrm>
        <a:graphic>
          <a:graphicData uri="http://schemas.openxmlformats.org/drawingml/2006/table">
            <a:tbl>
              <a:tblPr/>
              <a:tblGrid>
                <a:gridCol w="2336370">
                  <a:extLst>
                    <a:ext uri="{9D8B030D-6E8A-4147-A177-3AD203B41FA5}">
                      <a16:colId xmlns:a16="http://schemas.microsoft.com/office/drawing/2014/main" val="20000"/>
                    </a:ext>
                  </a:extLst>
                </a:gridCol>
                <a:gridCol w="2336370">
                  <a:extLst>
                    <a:ext uri="{9D8B030D-6E8A-4147-A177-3AD203B41FA5}">
                      <a16:colId xmlns:a16="http://schemas.microsoft.com/office/drawing/2014/main" val="20001"/>
                    </a:ext>
                  </a:extLst>
                </a:gridCol>
              </a:tblGrid>
              <a:tr h="394827">
                <a:tc>
                  <a:txBody>
                    <a:bodyPr/>
                    <a:lstStyle/>
                    <a:p>
                      <a:pPr fontAlgn="base"/>
                      <a:r>
                        <a:rPr lang="en-US" sz="1800" dirty="0">
                          <a:solidFill>
                            <a:schemeClr val="bg1"/>
                          </a:solidFill>
                          <a:effectLst/>
                        </a:rPr>
                        <a:t>Name</a:t>
                      </a:r>
                    </a:p>
                  </a:txBody>
                  <a:tcPr marL="68590" marR="68590" marT="68590" marB="68590" anchor="ctr">
                    <a:lnL>
                      <a:noFill/>
                    </a:lnL>
                    <a:lnR>
                      <a:noFill/>
                    </a:lnR>
                    <a:lnT>
                      <a:noFill/>
                    </a:lnT>
                    <a:lnB>
                      <a:noFill/>
                    </a:lnB>
                  </a:tcPr>
                </a:tc>
                <a:tc>
                  <a:txBody>
                    <a:bodyPr/>
                    <a:lstStyle/>
                    <a:p>
                      <a:pPr fontAlgn="base"/>
                      <a:r>
                        <a:rPr lang="en-US" sz="1800">
                          <a:solidFill>
                            <a:schemeClr val="bg1"/>
                          </a:solidFill>
                          <a:effectLst/>
                        </a:rPr>
                        <a:t>Age at Call</a:t>
                      </a:r>
                    </a:p>
                  </a:txBody>
                  <a:tcPr marL="68590" marR="68590" marT="68590" marB="68590" anchor="ctr">
                    <a:lnL>
                      <a:noFill/>
                    </a:lnL>
                    <a:lnR>
                      <a:noFill/>
                    </a:lnR>
                    <a:lnT>
                      <a:noFill/>
                    </a:lnT>
                    <a:lnB>
                      <a:noFill/>
                    </a:lnB>
                  </a:tcPr>
                </a:tc>
                <a:extLst>
                  <a:ext uri="{0D108BD9-81ED-4DB2-BD59-A6C34878D82A}">
                    <a16:rowId xmlns:a16="http://schemas.microsoft.com/office/drawing/2014/main" val="10000"/>
                  </a:ext>
                </a:extLst>
              </a:tr>
              <a:tr h="394827">
                <a:tc>
                  <a:txBody>
                    <a:bodyPr/>
                    <a:lstStyle/>
                    <a:p>
                      <a:pPr fontAlgn="base"/>
                      <a:r>
                        <a:rPr lang="en-US" sz="1800" dirty="0">
                          <a:solidFill>
                            <a:schemeClr val="bg1"/>
                          </a:solidFill>
                          <a:effectLst/>
                        </a:rPr>
                        <a:t>Thomas B. Marsh*</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35</a:t>
                      </a:r>
                    </a:p>
                  </a:txBody>
                  <a:tcPr marL="68590" marR="68590" marT="68590" marB="68590" anchor="ctr">
                    <a:lnL>
                      <a:noFill/>
                    </a:lnL>
                    <a:lnR>
                      <a:noFill/>
                    </a:lnR>
                    <a:lnT>
                      <a:noFill/>
                    </a:lnT>
                    <a:lnB>
                      <a:noFill/>
                    </a:lnB>
                  </a:tcPr>
                </a:tc>
                <a:extLst>
                  <a:ext uri="{0D108BD9-81ED-4DB2-BD59-A6C34878D82A}">
                    <a16:rowId xmlns:a16="http://schemas.microsoft.com/office/drawing/2014/main" val="10001"/>
                  </a:ext>
                </a:extLst>
              </a:tr>
              <a:tr h="394827">
                <a:tc>
                  <a:txBody>
                    <a:bodyPr/>
                    <a:lstStyle/>
                    <a:p>
                      <a:pPr fontAlgn="base"/>
                      <a:r>
                        <a:rPr lang="en-US" sz="1800" dirty="0">
                          <a:solidFill>
                            <a:schemeClr val="bg1"/>
                          </a:solidFill>
                          <a:effectLst/>
                        </a:rPr>
                        <a:t>David W. Patten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35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2"/>
                  </a:ext>
                </a:extLst>
              </a:tr>
              <a:tr h="394827">
                <a:tc>
                  <a:txBody>
                    <a:bodyPr/>
                    <a:lstStyle/>
                    <a:p>
                      <a:pPr fontAlgn="base"/>
                      <a:r>
                        <a:rPr lang="en-US" sz="1800">
                          <a:solidFill>
                            <a:schemeClr val="bg1"/>
                          </a:solidFill>
                          <a:effectLst/>
                        </a:rPr>
                        <a:t>Brigham Young</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3"/>
                  </a:ext>
                </a:extLst>
              </a:tr>
              <a:tr h="394827">
                <a:tc>
                  <a:txBody>
                    <a:bodyPr/>
                    <a:lstStyle/>
                    <a:p>
                      <a:pPr fontAlgn="base"/>
                      <a:r>
                        <a:rPr lang="en-US" sz="1800">
                          <a:solidFill>
                            <a:schemeClr val="bg1"/>
                          </a:solidFill>
                          <a:effectLst/>
                        </a:rPr>
                        <a:t>Heber C. Kimball</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4"/>
                  </a:ext>
                </a:extLst>
              </a:tr>
              <a:tr h="394827">
                <a:tc>
                  <a:txBody>
                    <a:bodyPr/>
                    <a:lstStyle/>
                    <a:p>
                      <a:pPr fontAlgn="base"/>
                      <a:r>
                        <a:rPr lang="en-US" sz="1800">
                          <a:solidFill>
                            <a:schemeClr val="bg1"/>
                          </a:solidFill>
                          <a:effectLst/>
                        </a:rPr>
                        <a:t>Orson Hyde</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30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5"/>
                  </a:ext>
                </a:extLst>
              </a:tr>
              <a:tr h="394827">
                <a:tc>
                  <a:txBody>
                    <a:bodyPr/>
                    <a:lstStyle/>
                    <a:p>
                      <a:pPr fontAlgn="base"/>
                      <a:r>
                        <a:rPr lang="en-US" sz="1800">
                          <a:solidFill>
                            <a:schemeClr val="bg1"/>
                          </a:solidFill>
                          <a:effectLst/>
                        </a:rPr>
                        <a:t>William E. McLellin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29  </a:t>
                      </a:r>
                    </a:p>
                  </a:txBody>
                  <a:tcPr marL="68590" marR="68590" marT="68590" marB="68590" anchor="ctr">
                    <a:lnL>
                      <a:noFill/>
                    </a:lnL>
                    <a:lnR>
                      <a:noFill/>
                    </a:lnR>
                    <a:lnT>
                      <a:noFill/>
                    </a:lnT>
                    <a:lnB>
                      <a:noFill/>
                    </a:lnB>
                  </a:tcPr>
                </a:tc>
                <a:extLst>
                  <a:ext uri="{0D108BD9-81ED-4DB2-BD59-A6C34878D82A}">
                    <a16:rowId xmlns:a16="http://schemas.microsoft.com/office/drawing/2014/main" val="10006"/>
                  </a:ext>
                </a:extLst>
              </a:tr>
              <a:tr h="394827">
                <a:tc>
                  <a:txBody>
                    <a:bodyPr/>
                    <a:lstStyle/>
                    <a:p>
                      <a:pPr fontAlgn="base"/>
                      <a:r>
                        <a:rPr lang="en-US" sz="1800">
                          <a:solidFill>
                            <a:schemeClr val="bg1"/>
                          </a:solidFill>
                          <a:effectLst/>
                        </a:rPr>
                        <a:t>Parley P. Pratt</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27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7"/>
                  </a:ext>
                </a:extLst>
              </a:tr>
              <a:tr h="394827">
                <a:tc>
                  <a:txBody>
                    <a:bodyPr/>
                    <a:lstStyle/>
                    <a:p>
                      <a:pPr fontAlgn="base"/>
                      <a:r>
                        <a:rPr lang="en-US" sz="1800">
                          <a:solidFill>
                            <a:schemeClr val="bg1"/>
                          </a:solidFill>
                          <a:effectLst/>
                        </a:rPr>
                        <a:t>Luke S. Johnson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27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8"/>
                  </a:ext>
                </a:extLst>
              </a:tr>
              <a:tr h="394827">
                <a:tc>
                  <a:txBody>
                    <a:bodyPr/>
                    <a:lstStyle/>
                    <a:p>
                      <a:pPr fontAlgn="base"/>
                      <a:r>
                        <a:rPr lang="en-US" sz="1800">
                          <a:solidFill>
                            <a:schemeClr val="bg1"/>
                          </a:solidFill>
                          <a:effectLst/>
                        </a:rPr>
                        <a:t>William B. Smith</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9"/>
                  </a:ext>
                </a:extLst>
              </a:tr>
              <a:tr h="394827">
                <a:tc>
                  <a:txBody>
                    <a:bodyPr/>
                    <a:lstStyle/>
                    <a:p>
                      <a:pPr fontAlgn="base"/>
                      <a:r>
                        <a:rPr lang="en-US" sz="1800">
                          <a:solidFill>
                            <a:schemeClr val="bg1"/>
                          </a:solidFill>
                          <a:effectLst/>
                        </a:rPr>
                        <a:t>Orson Pratt</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10"/>
                  </a:ext>
                </a:extLst>
              </a:tr>
              <a:tr h="394827">
                <a:tc>
                  <a:txBody>
                    <a:bodyPr/>
                    <a:lstStyle/>
                    <a:p>
                      <a:pPr fontAlgn="base"/>
                      <a:r>
                        <a:rPr lang="en-US" sz="1800">
                          <a:solidFill>
                            <a:schemeClr val="bg1"/>
                          </a:solidFill>
                          <a:effectLst/>
                        </a:rPr>
                        <a:t>John F. Boynton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a:t>
                      </a:r>
                    </a:p>
                  </a:txBody>
                  <a:tcPr marL="68590" marR="68590" marT="68590" marB="68590" anchor="ctr">
                    <a:lnL>
                      <a:noFill/>
                    </a:lnL>
                    <a:lnR>
                      <a:noFill/>
                    </a:lnR>
                    <a:lnT>
                      <a:noFill/>
                    </a:lnT>
                    <a:lnB>
                      <a:noFill/>
                    </a:lnB>
                  </a:tcPr>
                </a:tc>
                <a:extLst>
                  <a:ext uri="{0D108BD9-81ED-4DB2-BD59-A6C34878D82A}">
                    <a16:rowId xmlns:a16="http://schemas.microsoft.com/office/drawing/2014/main" val="10011"/>
                  </a:ext>
                </a:extLst>
              </a:tr>
              <a:tr h="394827">
                <a:tc>
                  <a:txBody>
                    <a:bodyPr/>
                    <a:lstStyle/>
                    <a:p>
                      <a:pPr fontAlgn="base"/>
                      <a:r>
                        <a:rPr lang="en-US" sz="1800" dirty="0">
                          <a:solidFill>
                            <a:schemeClr val="bg1"/>
                          </a:solidFill>
                          <a:effectLst/>
                        </a:rPr>
                        <a:t>Lyman E. Johnson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12"/>
                  </a:ext>
                </a:extLst>
              </a:tr>
            </a:tbl>
          </a:graphicData>
        </a:graphic>
      </p:graphicFrame>
      <p:pic>
        <p:nvPicPr>
          <p:cNvPr id="5" name="Picture 4">
            <a:extLst>
              <a:ext uri="{FF2B5EF4-FFF2-40B4-BE49-F238E27FC236}">
                <a16:creationId xmlns:a16="http://schemas.microsoft.com/office/drawing/2014/main" id="{DA69F5DD-4565-458E-ABB6-34D8CBE04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841" y="1881187"/>
            <a:ext cx="3095625" cy="3095625"/>
          </a:xfrm>
          <a:prstGeom prst="rect">
            <a:avLst/>
          </a:prstGeom>
        </p:spPr>
      </p:pic>
    </p:spTree>
    <p:extLst>
      <p:ext uri="{BB962C8B-B14F-4D97-AF65-F5344CB8AC3E}">
        <p14:creationId xmlns:p14="http://schemas.microsoft.com/office/powerpoint/2010/main" val="163672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8202F-1ABC-409F-BE44-B92B54CB8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256846" y="1719757"/>
            <a:ext cx="6343362" cy="3724096"/>
          </a:xfrm>
          <a:prstGeom prst="rect">
            <a:avLst/>
          </a:prstGeom>
          <a:noFill/>
        </p:spPr>
        <p:txBody>
          <a:bodyPr wrap="square">
            <a:spAutoFit/>
          </a:bodyPr>
          <a:lstStyle/>
          <a:p>
            <a:pPr fontAlgn="base"/>
            <a:r>
              <a:rPr lang="en-US" sz="2800" dirty="0">
                <a:solidFill>
                  <a:srgbClr val="FFFF00"/>
                </a:solidFill>
              </a:rPr>
              <a:t>“God did not want you to fight. He could not organize His kingdom with twelve men to open the Gospel door to the nations of the earth, and with seventy men under their direction to follow in their tracks, unless He took them from a body of men who had offered their lives, and who had made as great a sacrifice as did Abraham” </a:t>
            </a:r>
          </a:p>
          <a:p>
            <a:pPr fontAlgn="base"/>
            <a:r>
              <a:rPr lang="en-US" sz="1200" dirty="0">
                <a:solidFill>
                  <a:srgbClr val="FFFF00"/>
                </a:solidFill>
              </a:rPr>
              <a:t>History of the Church</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2" name="Picture 2" descr="Brother Jose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03" y="1665242"/>
            <a:ext cx="2909596" cy="389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3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338D6F-D51F-45ED-9F30-CF55735C2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1" y="997565"/>
            <a:ext cx="4785019" cy="5078313"/>
          </a:xfrm>
          <a:prstGeom prst="rect">
            <a:avLst/>
          </a:prstGeom>
          <a:noFill/>
        </p:spPr>
        <p:txBody>
          <a:bodyPr wrap="square">
            <a:spAutoFit/>
          </a:bodyPr>
          <a:lstStyle/>
          <a:p>
            <a:pPr fontAlgn="base"/>
            <a:r>
              <a:rPr lang="en-US" dirty="0">
                <a:solidFill>
                  <a:schemeClr val="bg1"/>
                </a:solidFill>
              </a:rPr>
              <a:t>On 2 June 1834 the army crossed the Illinois River at Phillips Ferry. </a:t>
            </a:r>
          </a:p>
          <a:p>
            <a:pPr fontAlgn="base"/>
            <a:endParaRPr lang="en-US" dirty="0">
              <a:solidFill>
                <a:schemeClr val="bg1"/>
              </a:solidFill>
            </a:endParaRPr>
          </a:p>
          <a:p>
            <a:pPr fontAlgn="base"/>
            <a:r>
              <a:rPr lang="en-US" dirty="0">
                <a:solidFill>
                  <a:schemeClr val="bg1"/>
                </a:solidFill>
              </a:rPr>
              <a:t>The Prophet and a few others walked along the bluffs and found a huge mound with human bones scattered about and what appeared to be the remains of three ancient altars. </a:t>
            </a:r>
          </a:p>
          <a:p>
            <a:pPr fontAlgn="base"/>
            <a:endParaRPr lang="en-US" dirty="0">
              <a:solidFill>
                <a:schemeClr val="bg1"/>
              </a:solidFill>
            </a:endParaRPr>
          </a:p>
          <a:p>
            <a:pPr fontAlgn="base"/>
            <a:r>
              <a:rPr lang="en-US" dirty="0">
                <a:solidFill>
                  <a:schemeClr val="bg1"/>
                </a:solidFill>
              </a:rPr>
              <a:t>A hole was dug and a large human skeleton was discovered with a stone arrowhead between its ribs. </a:t>
            </a:r>
          </a:p>
          <a:p>
            <a:pPr fontAlgn="base"/>
            <a:endParaRPr lang="en-US" dirty="0">
              <a:solidFill>
                <a:schemeClr val="bg1"/>
              </a:solidFill>
            </a:endParaRPr>
          </a:p>
          <a:p>
            <a:pPr fontAlgn="base"/>
            <a:r>
              <a:rPr lang="en-US" dirty="0">
                <a:solidFill>
                  <a:schemeClr val="bg1"/>
                </a:solidFill>
              </a:rPr>
              <a:t>As the brethren left the hill, the Prophet inquired of the Lord and learned in an open vision that the remains were those of a man named </a:t>
            </a:r>
            <a:r>
              <a:rPr lang="en-US" dirty="0" err="1">
                <a:solidFill>
                  <a:schemeClr val="bg1"/>
                </a:solidFill>
              </a:rPr>
              <a:t>Zelph</a:t>
            </a:r>
            <a:r>
              <a:rPr lang="en-US" dirty="0">
                <a:solidFill>
                  <a:schemeClr val="bg1"/>
                </a:solidFill>
              </a:rPr>
              <a:t>, a former Lamanite warrior chieftain who was killed “during the last great struggle of the Lamanites and </a:t>
            </a:r>
            <a:r>
              <a:rPr lang="en-US" dirty="0" err="1">
                <a:solidFill>
                  <a:schemeClr val="bg1"/>
                </a:solidFill>
              </a:rPr>
              <a:t>Nephites</a:t>
            </a:r>
            <a:r>
              <a:rPr lang="en-US" dirty="0">
                <a:solidFill>
                  <a:schemeClr val="bg1"/>
                </a:solidFill>
              </a:rPr>
              <a:t>.”</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Human Skeleton</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History of the Church</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C54950B8-4EC5-49C9-AB1D-5DA9AE876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776" y="1067793"/>
            <a:ext cx="6267231" cy="2914141"/>
          </a:xfrm>
          <a:prstGeom prst="rect">
            <a:avLst/>
          </a:prstGeom>
        </p:spPr>
      </p:pic>
      <p:pic>
        <p:nvPicPr>
          <p:cNvPr id="13" name="Picture 12">
            <a:extLst>
              <a:ext uri="{FF2B5EF4-FFF2-40B4-BE49-F238E27FC236}">
                <a16:creationId xmlns:a16="http://schemas.microsoft.com/office/drawing/2014/main" id="{E9640272-EA94-4BD7-B6F2-9F703135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392" y="4126397"/>
            <a:ext cx="3695700" cy="2457450"/>
          </a:xfrm>
          <a:prstGeom prst="rect">
            <a:avLst/>
          </a:prstGeom>
        </p:spPr>
      </p:pic>
      <p:pic>
        <p:nvPicPr>
          <p:cNvPr id="17" name="Picture 16">
            <a:extLst>
              <a:ext uri="{FF2B5EF4-FFF2-40B4-BE49-F238E27FC236}">
                <a16:creationId xmlns:a16="http://schemas.microsoft.com/office/drawing/2014/main" id="{1CFF72D0-ADBC-4BCE-A677-76A9B27A9A5F}"/>
              </a:ext>
            </a:extLst>
          </p:cNvPr>
          <p:cNvPicPr>
            <a:picLocks noChangeAspect="1"/>
          </p:cNvPicPr>
          <p:nvPr/>
        </p:nvPicPr>
        <p:blipFill rotWithShape="1">
          <a:blip r:embed="rId5">
            <a:extLst>
              <a:ext uri="{28A0092B-C50C-407E-A947-70E740481C1C}">
                <a14:useLocalDpi xmlns:a14="http://schemas.microsoft.com/office/drawing/2010/main" val="0"/>
              </a:ext>
            </a:extLst>
          </a:blip>
          <a:srcRect t="4259" r="27526"/>
          <a:stretch/>
        </p:blipFill>
        <p:spPr>
          <a:xfrm>
            <a:off x="9486582" y="4008474"/>
            <a:ext cx="1868990" cy="2644121"/>
          </a:xfrm>
          <a:prstGeom prst="rect">
            <a:avLst/>
          </a:prstGeom>
        </p:spPr>
      </p:pic>
    </p:spTree>
    <p:extLst>
      <p:ext uri="{BB962C8B-B14F-4D97-AF65-F5344CB8AC3E}">
        <p14:creationId xmlns:p14="http://schemas.microsoft.com/office/powerpoint/2010/main" val="20987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9844E8-5A31-4615-BB9A-165092911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0740" y="1440428"/>
            <a:ext cx="5905481" cy="4524315"/>
          </a:xfrm>
          <a:prstGeom prst="rect">
            <a:avLst/>
          </a:prstGeom>
          <a:noFill/>
        </p:spPr>
        <p:txBody>
          <a:bodyPr wrap="square">
            <a:spAutoFit/>
          </a:bodyPr>
          <a:lstStyle/>
          <a:p>
            <a:pPr fontAlgn="base"/>
            <a:r>
              <a:rPr lang="en-US" sz="2400" dirty="0">
                <a:solidFill>
                  <a:schemeClr val="bg1"/>
                </a:solidFill>
              </a:rPr>
              <a:t>The day before the revelation was given two men contracted cholera. Three days later several more were struck with the dreaded disease, which was carried in contaminated water. </a:t>
            </a:r>
          </a:p>
          <a:p>
            <a:pPr fontAlgn="base"/>
            <a:endParaRPr lang="en-US" sz="2400" dirty="0">
              <a:solidFill>
                <a:schemeClr val="bg1"/>
              </a:solidFill>
            </a:endParaRPr>
          </a:p>
          <a:p>
            <a:pPr fontAlgn="base"/>
            <a:r>
              <a:rPr lang="en-US" sz="2400" dirty="0">
                <a:solidFill>
                  <a:schemeClr val="bg1"/>
                </a:solidFill>
              </a:rPr>
              <a:t>The epidemic spread, causing severe diarrhea, vomiting, and cramps. Before it ended, about sixty-eight people, including Joseph Smith, were stricken by the disease, and fourteen members of the camp died, one of whom was a woman named Betsy Parrish</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Cholera Attacks</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105:19</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B1CE057B-900B-400E-BB12-BB3740175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455" y="1354440"/>
            <a:ext cx="2581275" cy="1952625"/>
          </a:xfrm>
          <a:prstGeom prst="rect">
            <a:avLst/>
          </a:prstGeom>
        </p:spPr>
      </p:pic>
      <p:pic>
        <p:nvPicPr>
          <p:cNvPr id="11" name="Picture 10">
            <a:extLst>
              <a:ext uri="{FF2B5EF4-FFF2-40B4-BE49-F238E27FC236}">
                <a16:creationId xmlns:a16="http://schemas.microsoft.com/office/drawing/2014/main" id="{242E8429-53D7-4FF6-B81E-2FEF8B648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519" y="1079499"/>
            <a:ext cx="3124200" cy="2349500"/>
          </a:xfrm>
          <a:prstGeom prst="rect">
            <a:avLst/>
          </a:prstGeom>
        </p:spPr>
      </p:pic>
      <p:pic>
        <p:nvPicPr>
          <p:cNvPr id="13" name="Picture 12">
            <a:extLst>
              <a:ext uri="{FF2B5EF4-FFF2-40B4-BE49-F238E27FC236}">
                <a16:creationId xmlns:a16="http://schemas.microsoft.com/office/drawing/2014/main" id="{46F6C1E1-5F9F-432A-B127-3F4AB5DA691C}"/>
              </a:ext>
            </a:extLst>
          </p:cNvPr>
          <p:cNvPicPr>
            <a:picLocks noChangeAspect="1"/>
          </p:cNvPicPr>
          <p:nvPr/>
        </p:nvPicPr>
        <p:blipFill rotWithShape="1">
          <a:blip r:embed="rId5">
            <a:extLst>
              <a:ext uri="{28A0092B-C50C-407E-A947-70E740481C1C}">
                <a14:useLocalDpi xmlns:a14="http://schemas.microsoft.com/office/drawing/2010/main" val="0"/>
              </a:ext>
            </a:extLst>
          </a:blip>
          <a:srcRect r="6847"/>
          <a:stretch/>
        </p:blipFill>
        <p:spPr>
          <a:xfrm>
            <a:off x="7508099" y="3738175"/>
            <a:ext cx="2741687" cy="2781300"/>
          </a:xfrm>
          <a:prstGeom prst="rect">
            <a:avLst/>
          </a:prstGeom>
        </p:spPr>
      </p:pic>
    </p:spTree>
    <p:extLst>
      <p:ext uri="{BB962C8B-B14F-4D97-AF65-F5344CB8AC3E}">
        <p14:creationId xmlns:p14="http://schemas.microsoft.com/office/powerpoint/2010/main" val="22772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7D09EF-D11A-4423-B96F-C62186BAD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5132748" cy="3693319"/>
          </a:xfrm>
          <a:prstGeom prst="rect">
            <a:avLst/>
          </a:prstGeom>
          <a:noFill/>
        </p:spPr>
        <p:txBody>
          <a:bodyPr wrap="square">
            <a:spAutoFit/>
          </a:bodyPr>
          <a:lstStyle/>
          <a:p>
            <a:pPr fontAlgn="base"/>
            <a:r>
              <a:rPr lang="en-US" dirty="0">
                <a:solidFill>
                  <a:schemeClr val="bg1"/>
                </a:solidFill>
              </a:rPr>
              <a:t>Before it ended, about 68 people, including Joseph Smith, were stricken with the disease, and 13 camp members and 2 local members died.</a:t>
            </a:r>
          </a:p>
          <a:p>
            <a:pPr fontAlgn="base"/>
            <a:endParaRPr lang="en-US" dirty="0">
              <a:solidFill>
                <a:schemeClr val="bg1"/>
              </a:solidFill>
            </a:endParaRPr>
          </a:p>
          <a:p>
            <a:pPr fontAlgn="base"/>
            <a:r>
              <a:rPr lang="en-US" dirty="0">
                <a:solidFill>
                  <a:schemeClr val="bg1"/>
                </a:solidFill>
              </a:rPr>
              <a:t>Joseph Smith said that on July 2, he “told them that if they would humble themselves before the Lord and covenant to keep His commandments and obey my counsel, the plague should be stayed from that hour, and there should not be another case of the cholera among them. </a:t>
            </a:r>
          </a:p>
          <a:p>
            <a:pPr fontAlgn="base"/>
            <a:endParaRPr lang="en-US" dirty="0">
              <a:solidFill>
                <a:schemeClr val="bg1"/>
              </a:solidFill>
            </a:endParaRPr>
          </a:p>
          <a:p>
            <a:pPr fontAlgn="base"/>
            <a:r>
              <a:rPr lang="en-US" dirty="0">
                <a:solidFill>
                  <a:schemeClr val="bg1"/>
                </a:solidFill>
              </a:rPr>
              <a:t>The brethren covenanted to that effect with uplifted hands, and the plague was stayed”</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Disbanding the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105:20-22  Church History</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453005" y="4645836"/>
            <a:ext cx="7401076" cy="2031325"/>
          </a:xfrm>
          <a:prstGeom prst="rect">
            <a:avLst/>
          </a:prstGeom>
        </p:spPr>
        <p:txBody>
          <a:bodyPr wrap="square">
            <a:spAutoFit/>
          </a:bodyPr>
          <a:lstStyle/>
          <a:p>
            <a:r>
              <a:rPr lang="en-US" b="0" i="0" dirty="0">
                <a:solidFill>
                  <a:schemeClr val="bg1"/>
                </a:solidFill>
                <a:effectLst/>
              </a:rPr>
              <a:t>The Lord accepted the sacrifices of the camp members and blessed them for what they were willing to do. </a:t>
            </a:r>
          </a:p>
          <a:p>
            <a:endParaRPr lang="en-US" dirty="0">
              <a:solidFill>
                <a:schemeClr val="bg1"/>
              </a:solidFill>
            </a:endParaRPr>
          </a:p>
          <a:p>
            <a:r>
              <a:rPr lang="en-US" b="0" i="0" dirty="0">
                <a:solidFill>
                  <a:schemeClr val="bg1"/>
                </a:solidFill>
                <a:effectLst/>
              </a:rPr>
              <a:t>In July 1834 the Prophet Joseph Smith disbanded Zion’s Camp. </a:t>
            </a:r>
          </a:p>
          <a:p>
            <a:endParaRPr lang="en-US" dirty="0">
              <a:solidFill>
                <a:schemeClr val="bg1"/>
              </a:solidFill>
            </a:endParaRPr>
          </a:p>
          <a:p>
            <a:r>
              <a:rPr lang="en-US" b="0" i="0" dirty="0">
                <a:solidFill>
                  <a:schemeClr val="bg1"/>
                </a:solidFill>
                <a:effectLst/>
              </a:rPr>
              <a:t>While some did not pass the test of their faith and left the Church, those who were faithful were strengthened by the experience.</a:t>
            </a:r>
            <a:endParaRPr lang="en-US" dirty="0">
              <a:solidFill>
                <a:schemeClr val="bg1"/>
              </a:solidFill>
            </a:endParaRPr>
          </a:p>
        </p:txBody>
      </p:sp>
      <p:pic>
        <p:nvPicPr>
          <p:cNvPr id="6" name="Picture 5">
            <a:extLst>
              <a:ext uri="{FF2B5EF4-FFF2-40B4-BE49-F238E27FC236}">
                <a16:creationId xmlns:a16="http://schemas.microsoft.com/office/drawing/2014/main" id="{D03698B9-393C-4A64-BF7E-3A838515F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512" y="1067793"/>
            <a:ext cx="2481072" cy="3651504"/>
          </a:xfrm>
          <a:prstGeom prst="rect">
            <a:avLst/>
          </a:prstGeom>
        </p:spPr>
      </p:pic>
    </p:spTree>
    <p:extLst>
      <p:ext uri="{BB962C8B-B14F-4D97-AF65-F5344CB8AC3E}">
        <p14:creationId xmlns:p14="http://schemas.microsoft.com/office/powerpoint/2010/main" val="11125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850C6A-4F7D-4029-A32E-CD0324241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07975" y="1348833"/>
            <a:ext cx="5132748" cy="4708981"/>
          </a:xfrm>
          <a:prstGeom prst="rect">
            <a:avLst/>
          </a:prstGeom>
          <a:noFill/>
        </p:spPr>
        <p:txBody>
          <a:bodyPr wrap="square">
            <a:spAutoFit/>
          </a:bodyPr>
          <a:lstStyle/>
          <a:p>
            <a:pPr fontAlgn="base"/>
            <a:r>
              <a:rPr lang="en-US" sz="2000" dirty="0">
                <a:solidFill>
                  <a:schemeClr val="bg1"/>
                </a:solidFill>
              </a:rPr>
              <a:t>Zion’s Camp failed to help the Missouri Saints regain their lands and was marred by some dissension, apostasy, and unfavorable publicity, but a number of positive results came from the journey. </a:t>
            </a:r>
          </a:p>
          <a:p>
            <a:pPr fontAlgn="base"/>
            <a:endParaRPr lang="en-US" sz="2000" dirty="0">
              <a:solidFill>
                <a:schemeClr val="bg1"/>
              </a:solidFill>
            </a:endParaRPr>
          </a:p>
          <a:p>
            <a:pPr fontAlgn="base"/>
            <a:r>
              <a:rPr lang="en-US" sz="2000" dirty="0">
                <a:solidFill>
                  <a:schemeClr val="bg1"/>
                </a:solidFill>
              </a:rPr>
              <a:t>By volunteering, the members demonstrated their faith in the Lord and his prophet and their earnest desire to comply with latter-day revelation. </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They showed their concern for the exiled Saints in Missouri by their willingness to lay down their lives if necessary to assist them.</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Failure to Regain Lands</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105:24-40  Church History  </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B4B0608-B006-4E5D-B362-389E9584E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767840"/>
            <a:ext cx="4956048" cy="3322320"/>
          </a:xfrm>
          <a:prstGeom prst="rect">
            <a:avLst/>
          </a:prstGeom>
        </p:spPr>
      </p:pic>
    </p:spTree>
    <p:extLst>
      <p:ext uri="{BB962C8B-B14F-4D97-AF65-F5344CB8AC3E}">
        <p14:creationId xmlns:p14="http://schemas.microsoft.com/office/powerpoint/2010/main" val="2780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027277-861C-4C33-81E3-9A596BD20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84718" y="1067793"/>
            <a:ext cx="4970218" cy="2677656"/>
          </a:xfrm>
          <a:prstGeom prst="rect">
            <a:avLst/>
          </a:prstGeom>
          <a:noFill/>
        </p:spPr>
        <p:txBody>
          <a:bodyPr wrap="square">
            <a:spAutoFit/>
          </a:bodyPr>
          <a:lstStyle/>
          <a:p>
            <a:pPr fontAlgn="base"/>
            <a:r>
              <a:rPr lang="en-US" sz="2400" dirty="0">
                <a:solidFill>
                  <a:schemeClr val="bg1"/>
                </a:solidFill>
              </a:rPr>
              <a:t>Zion’s Camp chastened, polished, and spiritually refined many of the Lord’s servants. The observant and dedicated received invaluable practical training and spiritual experience that served them well in later struggles for the Church. </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Failure to Regain Lands</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105:24-40  Church History</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605725" y="2697666"/>
            <a:ext cx="6096000" cy="3785652"/>
          </a:xfrm>
          <a:prstGeom prst="rect">
            <a:avLst/>
          </a:prstGeom>
        </p:spPr>
        <p:txBody>
          <a:bodyPr>
            <a:spAutoFit/>
          </a:bodyPr>
          <a:lstStyle/>
          <a:p>
            <a:pPr fontAlgn="base"/>
            <a:r>
              <a:rPr lang="en-US" sz="2400" dirty="0">
                <a:solidFill>
                  <a:schemeClr val="bg1"/>
                </a:solidFill>
              </a:rPr>
              <a:t>The hardships and challenges experienced over its thousand miles provided invaluable training for Brigham Young, Heber C. Kimball, and others who led the exiled Saints from Missouri to Illinois and from Nauvoo across the plains to the Rocky Mountains. When a skeptic asked what he had gained from his journey, Brigham Young promptly replied, “I would not exchange the knowledge I have received this season for the whole of Geauga County</a:t>
            </a:r>
          </a:p>
        </p:txBody>
      </p:sp>
      <p:pic>
        <p:nvPicPr>
          <p:cNvPr id="19458" name="Picture 2" descr="http://www.gapages.com/kimbah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034" y="3942406"/>
            <a:ext cx="1757966" cy="234395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upload.wikimedia.org/wikipedia/commons/0/05/Brigham_You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369" y="3968919"/>
            <a:ext cx="1813998" cy="231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7D504B4-4BD2-4F63-AE4F-E3B95487F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1480" y="0"/>
            <a:ext cx="12004895" cy="5570756"/>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b="0" i="0" dirty="0">
                <a:solidFill>
                  <a:schemeClr val="bg1"/>
                </a:solidFill>
                <a:effectLst/>
              </a:rPr>
              <a:t>“</a:t>
            </a:r>
            <a:r>
              <a:rPr lang="en-US" b="0" i="0" u="none" strike="noStrike" dirty="0">
                <a:solidFill>
                  <a:schemeClr val="bg1"/>
                </a:solidFill>
                <a:effectLst/>
              </a:rPr>
              <a:t>Zion’s Camp</a:t>
            </a:r>
            <a:r>
              <a:rPr lang="en-US" b="0" i="0" dirty="0">
                <a:solidFill>
                  <a:schemeClr val="bg1"/>
                </a:solidFill>
                <a:effectLst/>
              </a:rPr>
              <a:t>” (21:29) from time code 19:16 to 21:29.</a:t>
            </a:r>
          </a:p>
          <a:p>
            <a:endParaRPr lang="en-US" dirty="0">
              <a:solidFill>
                <a:schemeClr val="bg1"/>
              </a:solidFill>
            </a:endParaRPr>
          </a:p>
          <a:p>
            <a:r>
              <a:rPr lang="en-US" sz="1800" b="0" i="0" dirty="0">
                <a:solidFill>
                  <a:schemeClr val="bg1"/>
                </a:solidFill>
                <a:effectLst/>
              </a:rPr>
              <a:t>Brigham Young, “</a:t>
            </a:r>
            <a:r>
              <a:rPr lang="en-US" sz="1800" b="0" i="1" dirty="0">
                <a:solidFill>
                  <a:schemeClr val="bg1"/>
                </a:solidFill>
                <a:effectLst/>
              </a:rPr>
              <a:t>Discourse</a:t>
            </a:r>
            <a:r>
              <a:rPr lang="en-US" sz="1800" b="0" i="0" dirty="0">
                <a:solidFill>
                  <a:schemeClr val="bg1"/>
                </a:solidFill>
                <a:effectLst/>
              </a:rPr>
              <a:t>,” </a:t>
            </a:r>
            <a:r>
              <a:rPr lang="en-US" sz="1800" b="0" i="1" dirty="0">
                <a:solidFill>
                  <a:schemeClr val="bg1"/>
                </a:solidFill>
                <a:effectLst/>
              </a:rPr>
              <a:t>Deseret News</a:t>
            </a:r>
            <a:r>
              <a:rPr lang="en-US" sz="1800" b="0" i="0" dirty="0">
                <a:solidFill>
                  <a:schemeClr val="bg1"/>
                </a:solidFill>
                <a:effectLst/>
              </a:rPr>
              <a:t>, Dec. 3, 1862, 177</a:t>
            </a:r>
            <a:endParaRPr lang="en-US" dirty="0">
              <a:solidFill>
                <a:schemeClr val="bg1"/>
              </a:solidFill>
            </a:endParaRPr>
          </a:p>
          <a:p>
            <a:r>
              <a:rPr lang="en-US" dirty="0">
                <a:solidFill>
                  <a:schemeClr val="bg1"/>
                </a:solidFill>
              </a:rPr>
              <a:t>Deseret News By Kenneth Mays, For the Deseret News Published: Wednesday, Jan. 9, 2013 5:00 a.m. MST</a:t>
            </a:r>
          </a:p>
          <a:p>
            <a:r>
              <a:rPr lang="en-US" b="0" i="0" dirty="0">
                <a:solidFill>
                  <a:schemeClr val="bg1"/>
                </a:solidFill>
                <a:effectLst/>
              </a:rPr>
              <a:t>President Lorenzo Snow (In </a:t>
            </a:r>
            <a:r>
              <a:rPr lang="en-US" b="0" i="1" dirty="0">
                <a:solidFill>
                  <a:schemeClr val="bg1"/>
                </a:solidFill>
                <a:effectLst/>
              </a:rPr>
              <a:t>Journal of Discourses,</a:t>
            </a:r>
            <a:r>
              <a:rPr lang="en-US" b="0" i="0" dirty="0">
                <a:solidFill>
                  <a:schemeClr val="bg1"/>
                </a:solidFill>
                <a:effectLst/>
              </a:rPr>
              <a:t> 16:276; see also </a:t>
            </a:r>
            <a:r>
              <a:rPr lang="en-US" b="0" i="0" u="none" strike="noStrike" dirty="0">
                <a:solidFill>
                  <a:schemeClr val="bg1"/>
                </a:solidFill>
                <a:effectLst/>
              </a:rPr>
              <a:t>Notes and Commentary on D&amp;C 101:1–8</a:t>
            </a:r>
            <a:r>
              <a:rPr lang="en-US" b="0" i="0" dirty="0">
                <a:solidFill>
                  <a:schemeClr val="bg1"/>
                </a:solidFill>
                <a:effectLst/>
              </a:rPr>
              <a:t>; </a:t>
            </a:r>
            <a:r>
              <a:rPr lang="en-US" b="0" i="0" u="none" strike="noStrike" dirty="0">
                <a:solidFill>
                  <a:schemeClr val="bg1"/>
                </a:solidFill>
                <a:effectLst/>
              </a:rPr>
              <a:t>96:1</a:t>
            </a:r>
            <a:r>
              <a:rPr lang="en-US" b="0" i="0" dirty="0">
                <a:solidFill>
                  <a:schemeClr val="bg1"/>
                </a:solidFill>
                <a:effectLst/>
              </a:rPr>
              <a:t>.)</a:t>
            </a:r>
            <a:endParaRPr lang="en-US" dirty="0">
              <a:solidFill>
                <a:schemeClr val="bg1"/>
              </a:solidFill>
            </a:endParaRPr>
          </a:p>
          <a:p>
            <a:pPr fontAlgn="base"/>
            <a:r>
              <a:rPr lang="en-US" dirty="0">
                <a:solidFill>
                  <a:schemeClr val="bg1"/>
                </a:solidFill>
              </a:rPr>
              <a:t>President Henry B. </a:t>
            </a:r>
            <a:r>
              <a:rPr lang="en-US" dirty="0" err="1">
                <a:solidFill>
                  <a:schemeClr val="bg1"/>
                </a:solidFill>
              </a:rPr>
              <a:t>Eyring</a:t>
            </a:r>
            <a:r>
              <a:rPr lang="en-US" dirty="0">
                <a:solidFill>
                  <a:schemeClr val="bg1"/>
                </a:solidFill>
              </a:rPr>
              <a:t> </a:t>
            </a:r>
            <a:r>
              <a:rPr lang="en-US" i="1" dirty="0">
                <a:solidFill>
                  <a:schemeClr val="bg1"/>
                </a:solidFill>
              </a:rPr>
              <a:t>Our Hearts Knit as One </a:t>
            </a:r>
            <a:r>
              <a:rPr lang="en-US" dirty="0">
                <a:solidFill>
                  <a:schemeClr val="bg1"/>
                </a:solidFill>
              </a:rPr>
              <a:t>Oct. 2008 Gen. Conf.</a:t>
            </a:r>
          </a:p>
          <a:p>
            <a:pPr fontAlgn="base"/>
            <a:r>
              <a:rPr lang="en-US" b="0" i="0" dirty="0">
                <a:solidFill>
                  <a:schemeClr val="bg1"/>
                </a:solidFill>
                <a:effectLst/>
              </a:rPr>
              <a:t>Alexander L. Baugh, “Joseph Smith and Zion’s Camp,”</a:t>
            </a:r>
            <a:r>
              <a:rPr lang="en-US" b="0" i="1" dirty="0">
                <a:solidFill>
                  <a:schemeClr val="bg1"/>
                </a:solidFill>
                <a:effectLst/>
              </a:rPr>
              <a:t> Ensign,</a:t>
            </a:r>
            <a:r>
              <a:rPr lang="en-US" b="0" i="0" dirty="0">
                <a:solidFill>
                  <a:schemeClr val="bg1"/>
                </a:solidFill>
                <a:effectLst/>
              </a:rPr>
              <a:t> June 2005, 45).</a:t>
            </a:r>
            <a:endParaRPr lang="en-US" dirty="0">
              <a:solidFill>
                <a:schemeClr val="bg1"/>
              </a:solidFill>
            </a:endParaRPr>
          </a:p>
          <a:p>
            <a:pPr fontAlgn="base"/>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681</a:t>
            </a:r>
          </a:p>
          <a:p>
            <a:pPr fontAlgn="base"/>
            <a:r>
              <a:rPr lang="en-US" sz="1800" dirty="0">
                <a:solidFill>
                  <a:schemeClr val="bg1"/>
                </a:solidFill>
              </a:rPr>
              <a:t>Presentation by ©http://fashionsbylynda.com/blog/ </a:t>
            </a:r>
            <a:endParaRPr lang="en-US" dirty="0">
              <a:solidFill>
                <a:schemeClr val="bg1"/>
              </a:solidFill>
            </a:endParaRPr>
          </a:p>
          <a:p>
            <a:pPr fontAlgn="base"/>
            <a:r>
              <a:rPr lang="en-US" dirty="0">
                <a:solidFill>
                  <a:schemeClr val="bg1"/>
                </a:solidFill>
              </a:rPr>
              <a:t>President Dieter F. Uchtdorf Come, Join with Us October 2013 General Conference</a:t>
            </a:r>
          </a:p>
          <a:p>
            <a:pPr fontAlgn="base"/>
            <a:r>
              <a:rPr lang="en-US" i="1" dirty="0">
                <a:solidFill>
                  <a:schemeClr val="bg1"/>
                </a:solidFill>
              </a:rPr>
              <a:t>Doctrine and Covenants Student Manual Religion 324-325 </a:t>
            </a:r>
            <a:r>
              <a:rPr lang="en-US" dirty="0">
                <a:solidFill>
                  <a:schemeClr val="bg1"/>
                </a:solidFill>
              </a:rPr>
              <a:t>Section 105</a:t>
            </a:r>
          </a:p>
          <a:p>
            <a:pPr fontAlgn="base"/>
            <a:r>
              <a:rPr lang="en-US" i="1" dirty="0">
                <a:solidFill>
                  <a:schemeClr val="bg1"/>
                </a:solidFill>
              </a:rPr>
              <a:t>Church History in the </a:t>
            </a:r>
            <a:r>
              <a:rPr lang="en-US" i="1" dirty="0" err="1">
                <a:solidFill>
                  <a:schemeClr val="bg1"/>
                </a:solidFill>
              </a:rPr>
              <a:t>Fulness</a:t>
            </a:r>
            <a:r>
              <a:rPr lang="en-US" i="1" dirty="0">
                <a:solidFill>
                  <a:schemeClr val="bg1"/>
                </a:solidFill>
              </a:rPr>
              <a:t> of Times Student Manual,</a:t>
            </a:r>
            <a:r>
              <a:rPr lang="en-US" dirty="0">
                <a:solidFill>
                  <a:schemeClr val="bg1"/>
                </a:solidFill>
              </a:rPr>
              <a:t> 2nd ed. [Church Educational System manual, 2003], 143–45.)</a:t>
            </a:r>
          </a:p>
          <a:p>
            <a:pPr fontAlgn="base"/>
            <a:r>
              <a:rPr lang="en-US" dirty="0">
                <a:solidFill>
                  <a:schemeClr val="bg1"/>
                </a:solidFill>
              </a:rPr>
              <a:t>	Zion’s Camp Chapter 12 </a:t>
            </a:r>
            <a:r>
              <a:rPr lang="en-US" i="1" dirty="0">
                <a:solidFill>
                  <a:schemeClr val="bg1"/>
                </a:solidFill>
              </a:rPr>
              <a:t>Church History In The </a:t>
            </a:r>
            <a:r>
              <a:rPr lang="en-US" i="1" dirty="0" err="1">
                <a:solidFill>
                  <a:schemeClr val="bg1"/>
                </a:solidFill>
              </a:rPr>
              <a:t>Fulness</a:t>
            </a:r>
            <a:r>
              <a:rPr lang="en-US" i="1" dirty="0">
                <a:solidFill>
                  <a:schemeClr val="bg1"/>
                </a:solidFill>
              </a:rPr>
              <a:t> Of Times Student Manual</a:t>
            </a:r>
            <a:r>
              <a:rPr lang="en-US" dirty="0">
                <a:solidFill>
                  <a:schemeClr val="bg1"/>
                </a:solidFill>
              </a:rPr>
              <a:t>, (2003), 141–152</a:t>
            </a:r>
          </a:p>
          <a:p>
            <a:pPr fontAlgn="base"/>
            <a:r>
              <a:rPr lang="en-US" sz="1600" dirty="0">
                <a:solidFill>
                  <a:schemeClr val="bg1"/>
                </a:solidFill>
              </a:rPr>
              <a:t>	 Church History in the </a:t>
            </a:r>
            <a:r>
              <a:rPr lang="en-US" sz="1600" dirty="0" err="1">
                <a:solidFill>
                  <a:schemeClr val="bg1"/>
                </a:solidFill>
              </a:rPr>
              <a:t>Fulness</a:t>
            </a:r>
            <a:r>
              <a:rPr lang="en-US" sz="1600" dirty="0">
                <a:solidFill>
                  <a:schemeClr val="bg1"/>
                </a:solidFill>
              </a:rPr>
              <a:t> of Times, pp. 151, 164–67),</a:t>
            </a:r>
          </a:p>
          <a:p>
            <a:pPr fontAlgn="base"/>
            <a:r>
              <a:rPr lang="en-US" sz="1600" dirty="0">
                <a:solidFill>
                  <a:schemeClr val="bg1"/>
                </a:solidFill>
              </a:rPr>
              <a:t>	History of the Church 2:182</a:t>
            </a:r>
          </a:p>
          <a:p>
            <a:pPr fontAlgn="base"/>
            <a:r>
              <a:rPr lang="en-US" b="0" i="0" dirty="0">
                <a:solidFill>
                  <a:schemeClr val="bg1"/>
                </a:solidFill>
                <a:effectLst/>
              </a:rPr>
              <a:t>George A. Smith, in </a:t>
            </a:r>
            <a:r>
              <a:rPr lang="en-US" b="0" i="1" dirty="0">
                <a:solidFill>
                  <a:schemeClr val="bg1"/>
                </a:solidFill>
                <a:effectLst/>
              </a:rPr>
              <a:t>Teachings of Presidents of the Church: Joseph Smith</a:t>
            </a:r>
            <a:r>
              <a:rPr lang="en-US" b="0" i="0" dirty="0">
                <a:solidFill>
                  <a:schemeClr val="bg1"/>
                </a:solidFill>
                <a:effectLst/>
              </a:rPr>
              <a:t> [2007], </a:t>
            </a:r>
            <a:r>
              <a:rPr lang="en-US" b="0" i="0" u="none" strike="noStrike" dirty="0">
                <a:solidFill>
                  <a:schemeClr val="bg1"/>
                </a:solidFill>
                <a:effectLst/>
              </a:rPr>
              <a:t>287–88</a:t>
            </a:r>
          </a:p>
          <a:p>
            <a:pPr fontAlgn="base"/>
            <a:r>
              <a:rPr lang="en-US" b="0" i="0" dirty="0">
                <a:solidFill>
                  <a:schemeClr val="bg1"/>
                </a:solidFill>
                <a:effectLst/>
              </a:rPr>
              <a:t>Heber C. Kimball, in </a:t>
            </a:r>
            <a:r>
              <a:rPr lang="en-US" b="0" i="1" dirty="0">
                <a:solidFill>
                  <a:schemeClr val="bg1"/>
                </a:solidFill>
                <a:effectLst/>
              </a:rPr>
              <a:t>Teachings of Presidents of the Church: Joseph Smith</a:t>
            </a:r>
            <a:r>
              <a:rPr lang="en-US" b="0" i="0" dirty="0">
                <a:solidFill>
                  <a:schemeClr val="bg1"/>
                </a:solidFill>
                <a:effectLst/>
              </a:rPr>
              <a:t> [2007], </a:t>
            </a:r>
            <a:r>
              <a:rPr lang="en-US" b="0" i="0" u="none" strike="noStrike" dirty="0">
                <a:solidFill>
                  <a:schemeClr val="bg1"/>
                </a:solidFill>
                <a:effectLst/>
              </a:rPr>
              <a:t>288–89</a:t>
            </a:r>
            <a:r>
              <a:rPr lang="en-US" b="0" i="0" dirty="0">
                <a:solidFill>
                  <a:schemeClr val="bg1"/>
                </a:solidFill>
                <a:effectLst/>
              </a:rPr>
              <a:t>)</a:t>
            </a:r>
            <a:endParaRPr lang="en-US" dirty="0">
              <a:solidFill>
                <a:schemeClr val="bg1"/>
              </a:solidFill>
            </a:endParaRPr>
          </a:p>
        </p:txBody>
      </p:sp>
      <p:grpSp>
        <p:nvGrpSpPr>
          <p:cNvPr id="5" name="Group 4"/>
          <p:cNvGrpSpPr/>
          <p:nvPr/>
        </p:nvGrpSpPr>
        <p:grpSpPr>
          <a:xfrm>
            <a:off x="5290313" y="337017"/>
            <a:ext cx="805687" cy="1020537"/>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4AD497E1-DC0F-4B00-8E31-565070570C38}"/>
              </a:ext>
            </a:extLst>
          </p:cNvPr>
          <p:cNvSpPr>
            <a:spLocks noGrp="1"/>
          </p:cNvSpPr>
          <p:nvPr/>
        </p:nvSpPr>
        <p:spPr>
          <a:xfrm>
            <a:off x="76376" y="64104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28732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r>
              <a:rPr lang="en-US" sz="1200" b="1" i="0" dirty="0">
                <a:solidFill>
                  <a:srgbClr val="2F393A"/>
                </a:solidFill>
                <a:effectLst/>
                <a:latin typeface="Abadi" panose="020B0604020104020204" pitchFamily="34" charset="0"/>
              </a:rPr>
              <a:t>Celestial Laws:</a:t>
            </a:r>
          </a:p>
          <a:p>
            <a:r>
              <a:rPr lang="en-US" sz="1200" b="0" i="0" dirty="0">
                <a:solidFill>
                  <a:srgbClr val="2F393A"/>
                </a:solidFill>
                <a:effectLst/>
                <a:latin typeface="Abadi" panose="020B0604020104020204" pitchFamily="34" charset="0"/>
              </a:rPr>
              <a:t>Elder Joseph F. Smith explained: “Those who profess to be Latter-day Saints must become acquainted with the laws of the celestial kingdom, must abide by them, must comply with the requirements of heaven and hearken to the word of the Lord, in order that Zion may be built up acceptably, and that we may partake of the benefits and blessings of this labor. For it is a labor which devolves upon those who have been called out from the midst of the world in this dispensation. We have been called, and so far as we will be faithful we are chosen to do this work. But notwithstanding we have been called, if we do not prove faithful we will be rejected. I do not speak this in reference to the whole Church, but in reference to individual members of the Church.” (In Conference Report, Apr. 1880, p. 34; see also Smith, Church History and Modern Revelation, 2:3–4.)</a:t>
            </a:r>
            <a:endParaRPr lang="en-US" sz="1200" dirty="0"/>
          </a:p>
        </p:txBody>
      </p:sp>
      <p:sp>
        <p:nvSpPr>
          <p:cNvPr id="3" name="Rectangle 2"/>
          <p:cNvSpPr/>
          <p:nvPr/>
        </p:nvSpPr>
        <p:spPr>
          <a:xfrm>
            <a:off x="0" y="2308324"/>
            <a:ext cx="6096000" cy="2492990"/>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Promised Endowment:</a:t>
            </a:r>
          </a:p>
          <a:p>
            <a:pPr fontAlgn="base"/>
            <a:r>
              <a:rPr lang="en-US" sz="1200" b="0" i="0" dirty="0">
                <a:solidFill>
                  <a:srgbClr val="2F393A"/>
                </a:solidFill>
                <a:effectLst/>
                <a:latin typeface="Abadi" panose="020B0604020104020204" pitchFamily="34" charset="0"/>
              </a:rPr>
              <a:t>President Joseph Fielding Smith wrote: “In January1836, over two months before the dedication, the first ceremonies of endowment were given in the temple. They were not as complete as are the ceremonies today, but nevertheless, it was the beginning of the revealing and bestowing of the heavenly blessings in this dispensation. Washings and </a:t>
            </a:r>
            <a:r>
              <a:rPr lang="en-US" sz="1200" b="0" i="0" dirty="0" err="1">
                <a:solidFill>
                  <a:srgbClr val="2F393A"/>
                </a:solidFill>
                <a:effectLst/>
                <a:latin typeface="Abadi" panose="020B0604020104020204" pitchFamily="34" charset="0"/>
              </a:rPr>
              <a:t>anointings</a:t>
            </a:r>
            <a:r>
              <a:rPr lang="en-US" sz="1200" b="0" i="0" dirty="0">
                <a:solidFill>
                  <a:srgbClr val="2F393A"/>
                </a:solidFill>
                <a:effectLst/>
                <a:latin typeface="Abadi" panose="020B0604020104020204" pitchFamily="34" charset="0"/>
              </a:rPr>
              <a:t> were given, and the Prophet saw wonderful visions of the celestial kingdom” (</a:t>
            </a:r>
            <a:r>
              <a:rPr lang="en-US" sz="1200" b="0" i="1" dirty="0">
                <a:solidFill>
                  <a:srgbClr val="2F393A"/>
                </a:solidFill>
                <a:effectLst/>
                <a:latin typeface="Abadi" panose="020B0604020104020204" pitchFamily="34" charset="0"/>
              </a:rPr>
              <a:t>Doctrines of Salvation,</a:t>
            </a:r>
            <a:r>
              <a:rPr lang="en-US" sz="1200" b="0" i="0" dirty="0">
                <a:solidFill>
                  <a:srgbClr val="2F393A"/>
                </a:solidFill>
                <a:effectLst/>
                <a:latin typeface="Abadi" panose="020B0604020104020204" pitchFamily="34" charset="0"/>
              </a:rPr>
              <a:t> 2:241).</a:t>
            </a:r>
          </a:p>
          <a:p>
            <a:pPr fontAlgn="base"/>
            <a:endParaRPr lang="en-US" sz="1200" b="0" i="0" dirty="0">
              <a:solidFill>
                <a:srgbClr val="2F393A"/>
              </a:solidFill>
              <a:effectLst/>
              <a:latin typeface="Abadi" panose="020B0604020104020204" pitchFamily="34" charset="0"/>
            </a:endParaRPr>
          </a:p>
          <a:p>
            <a:pPr fontAlgn="base"/>
            <a:r>
              <a:rPr lang="en-US" sz="1200" b="0" i="0" dirty="0">
                <a:solidFill>
                  <a:srgbClr val="2F393A"/>
                </a:solidFill>
                <a:effectLst/>
                <a:latin typeface="Abadi" panose="020B0604020104020204" pitchFamily="34" charset="0"/>
              </a:rPr>
              <a:t>The promise of endowment in these verses was also realized in the restoration of keys. President Joseph Fielding Smith noted that the Kirtland Temple “was built </a:t>
            </a:r>
            <a:r>
              <a:rPr lang="en-US" sz="1200" b="0" i="1" dirty="0">
                <a:solidFill>
                  <a:srgbClr val="2F393A"/>
                </a:solidFill>
                <a:effectLst/>
                <a:latin typeface="Abadi" panose="020B0604020104020204" pitchFamily="34" charset="0"/>
              </a:rPr>
              <a:t>primarily</a:t>
            </a:r>
            <a:r>
              <a:rPr lang="en-US" sz="1200" b="0" i="0" dirty="0">
                <a:solidFill>
                  <a:srgbClr val="2F393A"/>
                </a:solidFill>
                <a:effectLst/>
                <a:latin typeface="Abadi" panose="020B0604020104020204" pitchFamily="34" charset="0"/>
              </a:rPr>
              <a:t> for the restoration of keys of authority. </a:t>
            </a:r>
            <a:r>
              <a:rPr lang="en-US" sz="1200" b="0" i="1" dirty="0">
                <a:solidFill>
                  <a:srgbClr val="2F393A"/>
                </a:solidFill>
                <a:effectLst/>
                <a:latin typeface="Abadi" panose="020B0604020104020204" pitchFamily="34" charset="0"/>
              </a:rPr>
              <a:t>In the receiving of these keys the </a:t>
            </a:r>
            <a:r>
              <a:rPr lang="en-US" sz="1200" b="0" i="1" dirty="0" err="1">
                <a:solidFill>
                  <a:srgbClr val="2F393A"/>
                </a:solidFill>
                <a:effectLst/>
                <a:latin typeface="Abadi" panose="020B0604020104020204" pitchFamily="34" charset="0"/>
              </a:rPr>
              <a:t>fulness</a:t>
            </a:r>
            <a:r>
              <a:rPr lang="en-US" sz="1200" b="0" i="1" dirty="0">
                <a:solidFill>
                  <a:srgbClr val="2F393A"/>
                </a:solidFill>
                <a:effectLst/>
                <a:latin typeface="Abadi" panose="020B0604020104020204" pitchFamily="34" charset="0"/>
              </a:rPr>
              <a:t> of gospel ordinances is revealed”</a:t>
            </a:r>
            <a:r>
              <a:rPr lang="en-US" sz="1200" b="0" i="0" dirty="0">
                <a:solidFill>
                  <a:srgbClr val="2F393A"/>
                </a:solidFill>
                <a:effectLst/>
                <a:latin typeface="Abadi" panose="020B0604020104020204" pitchFamily="34" charset="0"/>
              </a:rPr>
              <a:t> (</a:t>
            </a:r>
            <a:r>
              <a:rPr lang="en-US" sz="1200" b="0" i="1" dirty="0">
                <a:solidFill>
                  <a:srgbClr val="2F393A"/>
                </a:solidFill>
                <a:effectLst/>
                <a:latin typeface="Abadi" panose="020B0604020104020204" pitchFamily="34" charset="0"/>
              </a:rPr>
              <a:t>Doctrines of Salvation,</a:t>
            </a:r>
            <a:r>
              <a:rPr lang="en-US" sz="1200" b="0" i="0" dirty="0">
                <a:solidFill>
                  <a:srgbClr val="2F393A"/>
                </a:solidFill>
                <a:effectLst/>
                <a:latin typeface="Abadi" panose="020B0604020104020204" pitchFamily="34" charset="0"/>
              </a:rPr>
              <a:t> 2:242). These keys included those for performing additional priesthood ordinances that became available in the Nauvoo Temple.</a:t>
            </a:r>
          </a:p>
        </p:txBody>
      </p:sp>
      <p:pic>
        <p:nvPicPr>
          <p:cNvPr id="4" name="table"/>
          <p:cNvPicPr/>
          <p:nvPr/>
        </p:nvPicPr>
        <p:blipFill>
          <a:blip r:embed="rId2"/>
          <a:stretch>
            <a:fillRect/>
          </a:stretch>
        </p:blipFill>
        <p:spPr>
          <a:xfrm>
            <a:off x="6096000" y="0"/>
            <a:ext cx="5943600" cy="4055745"/>
          </a:xfrm>
          <a:prstGeom prst="rect">
            <a:avLst/>
          </a:prstGeom>
        </p:spPr>
      </p:pic>
      <p:sp>
        <p:nvSpPr>
          <p:cNvPr id="5" name="Rectangle 4"/>
          <p:cNvSpPr/>
          <p:nvPr/>
        </p:nvSpPr>
        <p:spPr>
          <a:xfrm>
            <a:off x="6096000" y="4055745"/>
            <a:ext cx="5943600" cy="2492990"/>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Cholera</a:t>
            </a:r>
            <a:r>
              <a:rPr lang="en-US" sz="1200" b="0" i="0" dirty="0">
                <a:effectLst/>
                <a:latin typeface="Arial" panose="020B0604020202020204" pitchFamily="34" charset="0"/>
              </a:rPr>
              <a:t> is an infection of the </a:t>
            </a:r>
            <a:r>
              <a:rPr lang="en-US" sz="1200" b="0" i="0" u="none" strike="noStrike" dirty="0">
                <a:effectLst/>
                <a:latin typeface="Arial" panose="020B0604020202020204" pitchFamily="34" charset="0"/>
              </a:rPr>
              <a:t>small intestine</a:t>
            </a:r>
            <a:r>
              <a:rPr lang="en-US" sz="1200" b="0" i="0" dirty="0">
                <a:effectLst/>
                <a:latin typeface="Arial" panose="020B0604020202020204" pitchFamily="34" charset="0"/>
              </a:rPr>
              <a:t> caused by the </a:t>
            </a:r>
            <a:r>
              <a:rPr lang="en-US" sz="1200" b="0" i="0" u="none" strike="noStrike" dirty="0">
                <a:effectLst/>
                <a:latin typeface="Arial" panose="020B0604020202020204" pitchFamily="34" charset="0"/>
              </a:rPr>
              <a:t>bacterium</a:t>
            </a:r>
            <a:r>
              <a:rPr lang="en-US" sz="1200" b="0" i="0" dirty="0">
                <a:effectLst/>
                <a:latin typeface="Arial" panose="020B0604020202020204" pitchFamily="34" charset="0"/>
              </a:rPr>
              <a:t> </a:t>
            </a:r>
            <a:r>
              <a:rPr lang="en-US" sz="1200" b="0" i="1" u="none" strike="noStrike" dirty="0">
                <a:effectLst/>
                <a:latin typeface="Arial" panose="020B0604020202020204" pitchFamily="34" charset="0"/>
              </a:rPr>
              <a:t>Vibrio </a:t>
            </a:r>
            <a:r>
              <a:rPr lang="en-US" sz="1200" b="0" i="1" u="none" strike="noStrike" dirty="0" err="1">
                <a:effectLst/>
                <a:latin typeface="Arial" panose="020B0604020202020204" pitchFamily="34" charset="0"/>
              </a:rPr>
              <a:t>cholerae</a:t>
            </a:r>
            <a:r>
              <a:rPr lang="en-US" sz="1200" b="0" i="0" dirty="0">
                <a:effectLst/>
                <a:latin typeface="Arial" panose="020B0604020202020204" pitchFamily="34" charset="0"/>
              </a:rPr>
              <a:t>.</a:t>
            </a:r>
          </a:p>
          <a:p>
            <a:r>
              <a:rPr lang="en-US" sz="1200" b="0" i="0" dirty="0">
                <a:effectLst/>
                <a:latin typeface="Arial" panose="020B0604020202020204" pitchFamily="34" charset="0"/>
              </a:rPr>
              <a:t>The main symptoms are watery </a:t>
            </a:r>
            <a:r>
              <a:rPr lang="en-US" sz="1200" b="0" i="0" u="none" strike="noStrike" dirty="0">
                <a:effectLst/>
                <a:latin typeface="Arial" panose="020B0604020202020204" pitchFamily="34" charset="0"/>
              </a:rPr>
              <a:t>diarrhea</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vomiting</a:t>
            </a:r>
            <a:r>
              <a:rPr lang="en-US" sz="1200" b="0" i="0" dirty="0">
                <a:effectLst/>
                <a:latin typeface="Arial" panose="020B0604020202020204" pitchFamily="34" charset="0"/>
              </a:rPr>
              <a:t>. This may result in dehydration and in severe cases grayish-bluish skin. Transmission occurs primarily by drinking water or eating food that has been contaminated by the </a:t>
            </a:r>
            <a:r>
              <a:rPr lang="en-US" sz="1200" b="0" i="0" u="none" strike="noStrike" dirty="0">
                <a:effectLst/>
                <a:latin typeface="Arial" panose="020B0604020202020204" pitchFamily="34" charset="0"/>
              </a:rPr>
              <a:t>feces</a:t>
            </a:r>
            <a:r>
              <a:rPr lang="en-US" sz="1200" b="0" i="0" dirty="0">
                <a:effectLst/>
                <a:latin typeface="Arial" panose="020B0604020202020204" pitchFamily="34" charset="0"/>
              </a:rPr>
              <a:t> (waste product) of an infected person, including one with no apparent symptoms.</a:t>
            </a:r>
          </a:p>
          <a:p>
            <a:r>
              <a:rPr lang="en-US" sz="1200" b="0" i="0" dirty="0">
                <a:effectLst/>
                <a:latin typeface="Arial" panose="020B0604020202020204" pitchFamily="34" charset="0"/>
              </a:rPr>
              <a:t>The severity of the diarrhea and vomiting can lead to rapid </a:t>
            </a:r>
            <a:r>
              <a:rPr lang="en-US" sz="1200" b="0" i="0" u="none" strike="noStrike" dirty="0">
                <a:effectLst/>
                <a:latin typeface="Arial" panose="020B0604020202020204" pitchFamily="34" charset="0"/>
              </a:rPr>
              <a:t>dehydration</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electrolyte</a:t>
            </a:r>
            <a:r>
              <a:rPr lang="en-US" sz="1200" b="0" i="0" dirty="0">
                <a:effectLst/>
                <a:latin typeface="Arial" panose="020B0604020202020204" pitchFamily="34" charset="0"/>
              </a:rPr>
              <a:t> imbalance, and death in some cases. The primary treatment is </a:t>
            </a:r>
            <a:r>
              <a:rPr lang="en-US" sz="1200" b="0" i="0" u="none" strike="noStrike" dirty="0">
                <a:effectLst/>
                <a:latin typeface="Arial" panose="020B0604020202020204" pitchFamily="34" charset="0"/>
              </a:rPr>
              <a:t>oral rehydration therapy</a:t>
            </a:r>
            <a:r>
              <a:rPr lang="en-US" sz="1200" b="0" i="0" dirty="0">
                <a:effectLst/>
                <a:latin typeface="Arial" panose="020B0604020202020204" pitchFamily="34" charset="0"/>
              </a:rPr>
              <a:t>, typically with oral rehydration solution, to replace water and electrolytes. If this is not tolerated or does not provide improvement fast enough, </a:t>
            </a:r>
            <a:r>
              <a:rPr lang="en-US" sz="1200" b="0" i="0" u="none" strike="noStrike" dirty="0" err="1">
                <a:effectLst/>
                <a:latin typeface="Arial" panose="020B0604020202020204" pitchFamily="34" charset="0"/>
              </a:rPr>
              <a:t>intravenos</a:t>
            </a:r>
            <a:r>
              <a:rPr lang="en-US" sz="1200" b="0" i="0" dirty="0">
                <a:effectLst/>
                <a:latin typeface="Arial" panose="020B0604020202020204" pitchFamily="34" charset="0"/>
              </a:rPr>
              <a:t> fluids can also be used. </a:t>
            </a:r>
            <a:r>
              <a:rPr lang="en-US" sz="1200" b="0" i="0" u="none" strike="noStrike" dirty="0" err="1">
                <a:effectLst/>
                <a:latin typeface="Arial" panose="020B0604020202020204" pitchFamily="34" charset="0"/>
              </a:rPr>
              <a:t>Antibacteril</a:t>
            </a:r>
            <a:r>
              <a:rPr lang="en-US" sz="1200" b="0" i="0" dirty="0">
                <a:effectLst/>
                <a:latin typeface="Arial" panose="020B0604020202020204" pitchFamily="34" charset="0"/>
              </a:rPr>
              <a:t> drugs are beneficial in those with severe disease to shorten its duration and severity.</a:t>
            </a:r>
          </a:p>
          <a:p>
            <a:r>
              <a:rPr lang="en-US" sz="1200" dirty="0" err="1">
                <a:latin typeface="Arial" panose="020B0604020202020204" pitchFamily="34" charset="0"/>
              </a:rPr>
              <a:t>wikipedia</a:t>
            </a:r>
            <a:endParaRPr lang="en-US" sz="1200" b="0" i="0" dirty="0">
              <a:effectLst/>
              <a:latin typeface="Arial" panose="020B0604020202020204" pitchFamily="34" charset="0"/>
            </a:endParaRPr>
          </a:p>
        </p:txBody>
      </p:sp>
    </p:spTree>
    <p:extLst>
      <p:ext uri="{BB962C8B-B14F-4D97-AF65-F5344CB8AC3E}">
        <p14:creationId xmlns:p14="http://schemas.microsoft.com/office/powerpoint/2010/main" val="215967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437A29-0E1B-3621-1657-E6F08F20E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D97E147-04D1-9865-6ACD-910F2D175D0D}"/>
              </a:ext>
            </a:extLst>
          </p:cNvPr>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Marching with Camp of Israel</a:t>
            </a:r>
          </a:p>
        </p:txBody>
      </p:sp>
      <p:sp>
        <p:nvSpPr>
          <p:cNvPr id="5" name="TextBox 4">
            <a:extLst>
              <a:ext uri="{FF2B5EF4-FFF2-40B4-BE49-F238E27FC236}">
                <a16:creationId xmlns:a16="http://schemas.microsoft.com/office/drawing/2014/main" id="{3AD07E79-3ABA-52BF-7C1D-0065392AC07A}"/>
              </a:ext>
            </a:extLst>
          </p:cNvPr>
          <p:cNvSpPr txBox="1"/>
          <p:nvPr/>
        </p:nvSpPr>
        <p:spPr>
          <a:xfrm>
            <a:off x="468086" y="1014012"/>
            <a:ext cx="6934201" cy="1631216"/>
          </a:xfrm>
          <a:prstGeom prst="rect">
            <a:avLst/>
          </a:prstGeom>
          <a:noFill/>
        </p:spPr>
        <p:txBody>
          <a:bodyPr wrap="square">
            <a:spAutoFit/>
          </a:bodyPr>
          <a:lstStyle/>
          <a:p>
            <a:r>
              <a:rPr lang="en-US" sz="2000" b="0" i="0" dirty="0">
                <a:solidFill>
                  <a:schemeClr val="bg1"/>
                </a:solidFill>
                <a:effectLst/>
              </a:rPr>
              <a:t>The Camp of Israel left Kirtland, Ohio, in May 1834 to begin a journey of over 800 miles (1,280 kilometers) on foot. </a:t>
            </a:r>
          </a:p>
          <a:p>
            <a:endParaRPr lang="en-US" sz="2000" dirty="0">
              <a:solidFill>
                <a:schemeClr val="bg1"/>
              </a:solidFill>
            </a:endParaRPr>
          </a:p>
          <a:p>
            <a:r>
              <a:rPr lang="en-US" sz="2000" b="0" i="0" dirty="0">
                <a:solidFill>
                  <a:schemeClr val="bg1"/>
                </a:solidFill>
                <a:effectLst/>
              </a:rPr>
              <a:t>Although members of the camp faced many difficulties and hardships along the way, they also experienced many blessings.</a:t>
            </a:r>
            <a:endParaRPr lang="en-US" sz="2000" dirty="0">
              <a:solidFill>
                <a:schemeClr val="bg1"/>
              </a:solidFill>
            </a:endParaRPr>
          </a:p>
        </p:txBody>
      </p:sp>
      <p:pic>
        <p:nvPicPr>
          <p:cNvPr id="7" name="Picture 6">
            <a:extLst>
              <a:ext uri="{FF2B5EF4-FFF2-40B4-BE49-F238E27FC236}">
                <a16:creationId xmlns:a16="http://schemas.microsoft.com/office/drawing/2014/main" id="{F235A437-ADEF-9BFF-F0CB-9F7878E0F8B8}"/>
              </a:ext>
            </a:extLst>
          </p:cNvPr>
          <p:cNvPicPr>
            <a:picLocks noChangeAspect="1"/>
          </p:cNvPicPr>
          <p:nvPr/>
        </p:nvPicPr>
        <p:blipFill>
          <a:blip r:embed="rId3"/>
          <a:stretch>
            <a:fillRect/>
          </a:stretch>
        </p:blipFill>
        <p:spPr>
          <a:xfrm>
            <a:off x="440538" y="3067884"/>
            <a:ext cx="4801270" cy="3429479"/>
          </a:xfrm>
          <a:prstGeom prst="rect">
            <a:avLst/>
          </a:prstGeom>
        </p:spPr>
      </p:pic>
      <p:sp>
        <p:nvSpPr>
          <p:cNvPr id="9" name="TextBox 8">
            <a:extLst>
              <a:ext uri="{FF2B5EF4-FFF2-40B4-BE49-F238E27FC236}">
                <a16:creationId xmlns:a16="http://schemas.microsoft.com/office/drawing/2014/main" id="{73875C3E-7192-A60B-7214-0C613C079AC1}"/>
              </a:ext>
            </a:extLst>
          </p:cNvPr>
          <p:cNvSpPr txBox="1"/>
          <p:nvPr/>
        </p:nvSpPr>
        <p:spPr>
          <a:xfrm>
            <a:off x="5426864" y="2735910"/>
            <a:ext cx="6580080" cy="4093428"/>
          </a:xfrm>
          <a:prstGeom prst="rect">
            <a:avLst/>
          </a:prstGeom>
          <a:noFill/>
        </p:spPr>
        <p:txBody>
          <a:bodyPr wrap="square">
            <a:spAutoFit/>
          </a:bodyPr>
          <a:lstStyle/>
          <a:p>
            <a:r>
              <a:rPr lang="en-US" sz="2000" b="0" i="0" dirty="0">
                <a:solidFill>
                  <a:schemeClr val="bg1"/>
                </a:solidFill>
                <a:effectLst/>
              </a:rPr>
              <a:t>In May 1834, members of the Camp of Israel began their journey of over 800 miles (1,280 kilometers) toward Missouri. </a:t>
            </a:r>
          </a:p>
          <a:p>
            <a:endParaRPr lang="en-US" sz="2000" dirty="0">
              <a:solidFill>
                <a:schemeClr val="bg1"/>
              </a:solidFill>
            </a:endParaRPr>
          </a:p>
          <a:p>
            <a:r>
              <a:rPr lang="en-US" sz="2000" b="0" i="0" dirty="0">
                <a:solidFill>
                  <a:schemeClr val="bg1"/>
                </a:solidFill>
                <a:effectLst/>
              </a:rPr>
              <a:t>Two contingents of the camp left at the same time from Kirtland, Ohio, and from Pontiac, Michigan Territory. </a:t>
            </a:r>
          </a:p>
          <a:p>
            <a:endParaRPr lang="en-US" sz="2000" dirty="0">
              <a:solidFill>
                <a:schemeClr val="bg1"/>
              </a:solidFill>
            </a:endParaRPr>
          </a:p>
          <a:p>
            <a:r>
              <a:rPr lang="en-US" sz="2000" b="0" i="0" dirty="0">
                <a:solidFill>
                  <a:schemeClr val="bg1"/>
                </a:solidFill>
                <a:effectLst/>
              </a:rPr>
              <a:t>The two groups eventually joined in Missouri. </a:t>
            </a:r>
          </a:p>
          <a:p>
            <a:endParaRPr lang="en-US" sz="2000" dirty="0">
              <a:solidFill>
                <a:schemeClr val="bg1"/>
              </a:solidFill>
            </a:endParaRPr>
          </a:p>
          <a:p>
            <a:r>
              <a:rPr lang="en-US" sz="2000" b="0" i="0" dirty="0">
                <a:solidFill>
                  <a:schemeClr val="bg1"/>
                </a:solidFill>
                <a:effectLst/>
              </a:rPr>
              <a:t>The Camp of Israel, later known as Zion’s Camp, consisted of approximately 200 men, 12 women, and 10 children. </a:t>
            </a:r>
          </a:p>
          <a:p>
            <a:endParaRPr lang="en-US" sz="2000" dirty="0">
              <a:solidFill>
                <a:schemeClr val="bg1"/>
              </a:solidFill>
            </a:endParaRPr>
          </a:p>
          <a:p>
            <a:r>
              <a:rPr lang="en-US" sz="2000" b="0" i="0" dirty="0">
                <a:solidFill>
                  <a:schemeClr val="bg1"/>
                </a:solidFill>
                <a:effectLst/>
              </a:rPr>
              <a:t>Their purpose was to help restore the Saints in Missouri to their lands that had been unfairly taken from them.</a:t>
            </a:r>
            <a:endParaRPr lang="en-US" sz="2000" dirty="0">
              <a:solidFill>
                <a:schemeClr val="bg1"/>
              </a:solidFill>
            </a:endParaRPr>
          </a:p>
        </p:txBody>
      </p:sp>
      <p:grpSp>
        <p:nvGrpSpPr>
          <p:cNvPr id="12" name="Group 11">
            <a:extLst>
              <a:ext uri="{FF2B5EF4-FFF2-40B4-BE49-F238E27FC236}">
                <a16:creationId xmlns:a16="http://schemas.microsoft.com/office/drawing/2014/main" id="{8D9C4E7D-80E7-91BA-2206-1A16A132CBA7}"/>
              </a:ext>
            </a:extLst>
          </p:cNvPr>
          <p:cNvGrpSpPr/>
          <p:nvPr/>
        </p:nvGrpSpPr>
        <p:grpSpPr>
          <a:xfrm>
            <a:off x="8262258" y="1003441"/>
            <a:ext cx="2082484" cy="1702505"/>
            <a:chOff x="1447800" y="4572000"/>
            <a:chExt cx="4194313" cy="3429000"/>
          </a:xfrm>
        </p:grpSpPr>
        <p:grpSp>
          <p:nvGrpSpPr>
            <p:cNvPr id="13" name="Group 69">
              <a:extLst>
                <a:ext uri="{FF2B5EF4-FFF2-40B4-BE49-F238E27FC236}">
                  <a16:creationId xmlns:a16="http://schemas.microsoft.com/office/drawing/2014/main" id="{7275FA74-DDF9-9075-D54A-63C57D2AD56A}"/>
                </a:ext>
              </a:extLst>
            </p:cNvPr>
            <p:cNvGrpSpPr/>
            <p:nvPr/>
          </p:nvGrpSpPr>
          <p:grpSpPr>
            <a:xfrm>
              <a:off x="4267200" y="6477000"/>
              <a:ext cx="1374913" cy="1381539"/>
              <a:chOff x="609600" y="4953000"/>
              <a:chExt cx="1676400" cy="1676400"/>
            </a:xfrm>
          </p:grpSpPr>
          <p:sp>
            <p:nvSpPr>
              <p:cNvPr id="48" name="Rectangle 47">
                <a:extLst>
                  <a:ext uri="{FF2B5EF4-FFF2-40B4-BE49-F238E27FC236}">
                    <a16:creationId xmlns:a16="http://schemas.microsoft.com/office/drawing/2014/main" id="{BF9239E2-C80B-A1B1-3772-2BFD562EF32F}"/>
                  </a:ext>
                </a:extLst>
              </p:cNvPr>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2AE005D-62C7-1AC9-379E-D3E9E5C4597F}"/>
                  </a:ext>
                </a:extLst>
              </p:cNvPr>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7720B12-F836-D91D-8DFC-F4AC67AA2FE6}"/>
                  </a:ext>
                </a:extLst>
              </p:cNvPr>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C3DC078-2B81-E4D2-DC9B-EF2CD34F09CD}"/>
                  </a:ext>
                </a:extLst>
              </p:cNvPr>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nut 4">
                <a:extLst>
                  <a:ext uri="{FF2B5EF4-FFF2-40B4-BE49-F238E27FC236}">
                    <a16:creationId xmlns:a16="http://schemas.microsoft.com/office/drawing/2014/main" id="{9E93C260-BF01-539F-10BB-1D24AD9CB079}"/>
                  </a:ext>
                </a:extLst>
              </p:cNvPr>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Group 9">
                <a:extLst>
                  <a:ext uri="{FF2B5EF4-FFF2-40B4-BE49-F238E27FC236}">
                    <a16:creationId xmlns:a16="http://schemas.microsoft.com/office/drawing/2014/main" id="{6ECDF070-8D2A-EB8B-C462-64677BFB7043}"/>
                  </a:ext>
                </a:extLst>
              </p:cNvPr>
              <p:cNvGrpSpPr/>
              <p:nvPr/>
            </p:nvGrpSpPr>
            <p:grpSpPr>
              <a:xfrm>
                <a:off x="1219200" y="5562600"/>
                <a:ext cx="453081" cy="453081"/>
                <a:chOff x="1371600" y="1600200"/>
                <a:chExt cx="762000" cy="762000"/>
              </a:xfrm>
            </p:grpSpPr>
            <p:sp>
              <p:nvSpPr>
                <p:cNvPr id="54" name="Donut 43">
                  <a:extLst>
                    <a:ext uri="{FF2B5EF4-FFF2-40B4-BE49-F238E27FC236}">
                      <a16:creationId xmlns:a16="http://schemas.microsoft.com/office/drawing/2014/main" id="{AA8F4991-C79F-D958-E172-283ABFEEC9DF}"/>
                    </a:ext>
                  </a:extLst>
                </p:cNvPr>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6">
                  <a:extLst>
                    <a:ext uri="{FF2B5EF4-FFF2-40B4-BE49-F238E27FC236}">
                      <a16:creationId xmlns:a16="http://schemas.microsoft.com/office/drawing/2014/main" id="{7AB65BAB-4485-120C-7086-E4027EC876FE}"/>
                    </a:ext>
                  </a:extLst>
                </p:cNvPr>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60">
              <a:extLst>
                <a:ext uri="{FF2B5EF4-FFF2-40B4-BE49-F238E27FC236}">
                  <a16:creationId xmlns:a16="http://schemas.microsoft.com/office/drawing/2014/main" id="{FACCF535-3AEE-C05C-AD6C-7F698851B880}"/>
                </a:ext>
              </a:extLst>
            </p:cNvPr>
            <p:cNvGrpSpPr/>
            <p:nvPr/>
          </p:nvGrpSpPr>
          <p:grpSpPr>
            <a:xfrm>
              <a:off x="2057400" y="6477000"/>
              <a:ext cx="1374913" cy="1381539"/>
              <a:chOff x="609600" y="4953000"/>
              <a:chExt cx="1676400" cy="1676400"/>
            </a:xfrm>
          </p:grpSpPr>
          <p:sp>
            <p:nvSpPr>
              <p:cNvPr id="40" name="Rectangle 39">
                <a:extLst>
                  <a:ext uri="{FF2B5EF4-FFF2-40B4-BE49-F238E27FC236}">
                    <a16:creationId xmlns:a16="http://schemas.microsoft.com/office/drawing/2014/main" id="{C60C17DD-C863-1C81-ADD8-87B11687F77E}"/>
                  </a:ext>
                </a:extLst>
              </p:cNvPr>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67F2A37-2A92-4A4C-66B6-92B1FE462934}"/>
                  </a:ext>
                </a:extLst>
              </p:cNvPr>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8472028-9D48-60D2-1B0B-28B29CF76CCC}"/>
                  </a:ext>
                </a:extLst>
              </p:cNvPr>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669741F-BEAA-7F8B-93C1-1349D01C037C}"/>
                  </a:ext>
                </a:extLst>
              </p:cNvPr>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
                <a:extLst>
                  <a:ext uri="{FF2B5EF4-FFF2-40B4-BE49-F238E27FC236}">
                    <a16:creationId xmlns:a16="http://schemas.microsoft.com/office/drawing/2014/main" id="{C30F612E-7EDA-2131-274E-29C52565A958}"/>
                  </a:ext>
                </a:extLst>
              </p:cNvPr>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 name="Group 9">
                <a:extLst>
                  <a:ext uri="{FF2B5EF4-FFF2-40B4-BE49-F238E27FC236}">
                    <a16:creationId xmlns:a16="http://schemas.microsoft.com/office/drawing/2014/main" id="{2EAA1614-2468-F463-6519-0B21BD564945}"/>
                  </a:ext>
                </a:extLst>
              </p:cNvPr>
              <p:cNvGrpSpPr/>
              <p:nvPr/>
            </p:nvGrpSpPr>
            <p:grpSpPr>
              <a:xfrm>
                <a:off x="1219200" y="5562600"/>
                <a:ext cx="453081" cy="453081"/>
                <a:chOff x="1371600" y="1600200"/>
                <a:chExt cx="762000" cy="762000"/>
              </a:xfrm>
            </p:grpSpPr>
            <p:sp>
              <p:nvSpPr>
                <p:cNvPr id="46" name="Donut 35">
                  <a:extLst>
                    <a:ext uri="{FF2B5EF4-FFF2-40B4-BE49-F238E27FC236}">
                      <a16:creationId xmlns:a16="http://schemas.microsoft.com/office/drawing/2014/main" id="{930B8360-9956-AC33-E611-FC8E9C2C11C3}"/>
                    </a:ext>
                  </a:extLst>
                </p:cNvPr>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6">
                  <a:extLst>
                    <a:ext uri="{FF2B5EF4-FFF2-40B4-BE49-F238E27FC236}">
                      <a16:creationId xmlns:a16="http://schemas.microsoft.com/office/drawing/2014/main" id="{AA0B5D7F-E88D-20E9-7DAC-14348E3E2C84}"/>
                    </a:ext>
                  </a:extLst>
                </p:cNvPr>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ounded Rectangle 4">
              <a:extLst>
                <a:ext uri="{FF2B5EF4-FFF2-40B4-BE49-F238E27FC236}">
                  <a16:creationId xmlns:a16="http://schemas.microsoft.com/office/drawing/2014/main" id="{69FB36EF-7C6C-4E56-B908-8CF111D1545B}"/>
                </a:ext>
              </a:extLst>
            </p:cNvPr>
            <p:cNvSpPr/>
            <p:nvPr/>
          </p:nvSpPr>
          <p:spPr>
            <a:xfrm>
              <a:off x="1905000" y="4572000"/>
              <a:ext cx="3581400" cy="1905000"/>
            </a:xfrm>
            <a:prstGeom prst="roundRect">
              <a:avLst>
                <a:gd name="adj" fmla="val 250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FE9A12EF-5EF7-EC4E-0418-63B446769B91}"/>
                </a:ext>
              </a:extLst>
            </p:cNvPr>
            <p:cNvSpPr/>
            <p:nvPr/>
          </p:nvSpPr>
          <p:spPr>
            <a:xfrm rot="10800000">
              <a:off x="47244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3A2409-1B1F-10D1-AA56-7962EA78BC1A}"/>
                </a:ext>
              </a:extLst>
            </p:cNvPr>
            <p:cNvSpPr/>
            <p:nvPr/>
          </p:nvSpPr>
          <p:spPr>
            <a:xfrm>
              <a:off x="1447800" y="6400800"/>
              <a:ext cx="304800" cy="304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a:extLst>
                <a:ext uri="{FF2B5EF4-FFF2-40B4-BE49-F238E27FC236}">
                  <a16:creationId xmlns:a16="http://schemas.microsoft.com/office/drawing/2014/main" id="{AE147043-A144-ECBA-49F3-7F361B396DD4}"/>
                </a:ext>
              </a:extLst>
            </p:cNvPr>
            <p:cNvSpPr/>
            <p:nvPr/>
          </p:nvSpPr>
          <p:spPr>
            <a:xfrm rot="10800000">
              <a:off x="2667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99BAB013-4711-6C26-EE55-F7569AFA3FC8}"/>
                </a:ext>
              </a:extLst>
            </p:cNvPr>
            <p:cNvSpPr/>
            <p:nvPr/>
          </p:nvSpPr>
          <p:spPr>
            <a:xfrm rot="10800000">
              <a:off x="3429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a:extLst>
                <a:ext uri="{FF2B5EF4-FFF2-40B4-BE49-F238E27FC236}">
                  <a16:creationId xmlns:a16="http://schemas.microsoft.com/office/drawing/2014/main" id="{71A9B831-CA4C-87F0-4E92-FCAADA2C2B42}"/>
                </a:ext>
              </a:extLst>
            </p:cNvPr>
            <p:cNvSpPr/>
            <p:nvPr/>
          </p:nvSpPr>
          <p:spPr>
            <a:xfrm rot="10800000">
              <a:off x="41148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81A07B2-0821-435C-4F87-91AFF0AF4A83}"/>
                </a:ext>
              </a:extLst>
            </p:cNvPr>
            <p:cNvSpPr/>
            <p:nvPr/>
          </p:nvSpPr>
          <p:spPr>
            <a:xfrm>
              <a:off x="1676400" y="6172200"/>
              <a:ext cx="38862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2">
              <a:extLst>
                <a:ext uri="{FF2B5EF4-FFF2-40B4-BE49-F238E27FC236}">
                  <a16:creationId xmlns:a16="http://schemas.microsoft.com/office/drawing/2014/main" id="{A809280C-D627-BD5B-D162-03905F9419E2}"/>
                </a:ext>
              </a:extLst>
            </p:cNvPr>
            <p:cNvGrpSpPr/>
            <p:nvPr/>
          </p:nvGrpSpPr>
          <p:grpSpPr>
            <a:xfrm>
              <a:off x="1600200" y="6324600"/>
              <a:ext cx="1676400" cy="1676400"/>
              <a:chOff x="609600" y="4953000"/>
              <a:chExt cx="1676400" cy="1676400"/>
            </a:xfrm>
          </p:grpSpPr>
          <p:sp>
            <p:nvSpPr>
              <p:cNvPr id="32" name="Rectangle 31">
                <a:extLst>
                  <a:ext uri="{FF2B5EF4-FFF2-40B4-BE49-F238E27FC236}">
                    <a16:creationId xmlns:a16="http://schemas.microsoft.com/office/drawing/2014/main" id="{08005F6D-3F7E-D9D5-E263-507E7E5BB0E8}"/>
                  </a:ext>
                </a:extLst>
              </p:cNvPr>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8">
                <a:extLst>
                  <a:ext uri="{FF2B5EF4-FFF2-40B4-BE49-F238E27FC236}">
                    <a16:creationId xmlns:a16="http://schemas.microsoft.com/office/drawing/2014/main" id="{8F7E8B40-9A32-535E-E762-A48B0B0BFE80}"/>
                  </a:ext>
                </a:extLst>
              </p:cNvPr>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D32037-0A00-1839-78F5-55BB761DDC59}"/>
                  </a:ext>
                </a:extLst>
              </p:cNvPr>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EA0AA69-C5D0-8DA7-0DF5-A56C3EB7BE6C}"/>
                  </a:ext>
                </a:extLst>
              </p:cNvPr>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nut 4">
                <a:extLst>
                  <a:ext uri="{FF2B5EF4-FFF2-40B4-BE49-F238E27FC236}">
                    <a16:creationId xmlns:a16="http://schemas.microsoft.com/office/drawing/2014/main" id="{7FBB96A7-E246-42D7-CA00-5D2BB136F997}"/>
                  </a:ext>
                </a:extLst>
              </p:cNvPr>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 name="Group 9">
                <a:extLst>
                  <a:ext uri="{FF2B5EF4-FFF2-40B4-BE49-F238E27FC236}">
                    <a16:creationId xmlns:a16="http://schemas.microsoft.com/office/drawing/2014/main" id="{C8170784-938C-2C77-840E-C647035395B8}"/>
                  </a:ext>
                </a:extLst>
              </p:cNvPr>
              <p:cNvGrpSpPr/>
              <p:nvPr/>
            </p:nvGrpSpPr>
            <p:grpSpPr>
              <a:xfrm>
                <a:off x="1219200" y="5562600"/>
                <a:ext cx="453081" cy="453081"/>
                <a:chOff x="1371600" y="1600200"/>
                <a:chExt cx="762000" cy="762000"/>
              </a:xfrm>
            </p:grpSpPr>
            <p:sp>
              <p:nvSpPr>
                <p:cNvPr id="38" name="Donut 27">
                  <a:extLst>
                    <a:ext uri="{FF2B5EF4-FFF2-40B4-BE49-F238E27FC236}">
                      <a16:creationId xmlns:a16="http://schemas.microsoft.com/office/drawing/2014/main" id="{0C1B060B-25D4-34E9-15D1-542C6F869B77}"/>
                    </a:ext>
                  </a:extLst>
                </p:cNvPr>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6">
                  <a:extLst>
                    <a:ext uri="{FF2B5EF4-FFF2-40B4-BE49-F238E27FC236}">
                      <a16:creationId xmlns:a16="http://schemas.microsoft.com/office/drawing/2014/main" id="{2CBDE521-10D6-C6B8-3A3C-0A9409E96EC0}"/>
                    </a:ext>
                  </a:extLst>
                </p:cNvPr>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50">
              <a:extLst>
                <a:ext uri="{FF2B5EF4-FFF2-40B4-BE49-F238E27FC236}">
                  <a16:creationId xmlns:a16="http://schemas.microsoft.com/office/drawing/2014/main" id="{6150FACE-068A-FAC2-F6A4-8360397C591B}"/>
                </a:ext>
              </a:extLst>
            </p:cNvPr>
            <p:cNvGrpSpPr/>
            <p:nvPr/>
          </p:nvGrpSpPr>
          <p:grpSpPr>
            <a:xfrm>
              <a:off x="3886200" y="6324600"/>
              <a:ext cx="1676400" cy="1676400"/>
              <a:chOff x="609600" y="4953000"/>
              <a:chExt cx="1676400" cy="1676400"/>
            </a:xfrm>
          </p:grpSpPr>
          <p:sp>
            <p:nvSpPr>
              <p:cNvPr id="24" name="Rectangle 23">
                <a:extLst>
                  <a:ext uri="{FF2B5EF4-FFF2-40B4-BE49-F238E27FC236}">
                    <a16:creationId xmlns:a16="http://schemas.microsoft.com/office/drawing/2014/main" id="{ED430067-B689-D52E-F0C4-273A6059E383}"/>
                  </a:ext>
                </a:extLst>
              </p:cNvPr>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5D274C-0FB6-935E-C11D-04AB6CABBDC2}"/>
                  </a:ext>
                </a:extLst>
              </p:cNvPr>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93C5AFD-AF70-A6B5-ED0D-142BEC54F747}"/>
                  </a:ext>
                </a:extLst>
              </p:cNvPr>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8414206-61FA-1D92-AD3A-B827151F6A41}"/>
                  </a:ext>
                </a:extLst>
              </p:cNvPr>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4">
                <a:extLst>
                  <a:ext uri="{FF2B5EF4-FFF2-40B4-BE49-F238E27FC236}">
                    <a16:creationId xmlns:a16="http://schemas.microsoft.com/office/drawing/2014/main" id="{B566D5FD-59DA-927B-E541-DCDC3DCC7A3C}"/>
                  </a:ext>
                </a:extLst>
              </p:cNvPr>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9">
                <a:extLst>
                  <a:ext uri="{FF2B5EF4-FFF2-40B4-BE49-F238E27FC236}">
                    <a16:creationId xmlns:a16="http://schemas.microsoft.com/office/drawing/2014/main" id="{035EFCBF-DB56-7F12-4A40-982E20EDA086}"/>
                  </a:ext>
                </a:extLst>
              </p:cNvPr>
              <p:cNvGrpSpPr/>
              <p:nvPr/>
            </p:nvGrpSpPr>
            <p:grpSpPr>
              <a:xfrm>
                <a:off x="1219200" y="5562600"/>
                <a:ext cx="453081" cy="453081"/>
                <a:chOff x="1371600" y="1600200"/>
                <a:chExt cx="762000" cy="762000"/>
              </a:xfrm>
            </p:grpSpPr>
            <p:sp>
              <p:nvSpPr>
                <p:cNvPr id="30" name="Donut 19">
                  <a:extLst>
                    <a:ext uri="{FF2B5EF4-FFF2-40B4-BE49-F238E27FC236}">
                      <a16:creationId xmlns:a16="http://schemas.microsoft.com/office/drawing/2014/main" id="{6F3C7D2A-0B14-9CA5-CC97-86F97AAD3880}"/>
                    </a:ext>
                  </a:extLst>
                </p:cNvPr>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6">
                  <a:extLst>
                    <a:ext uri="{FF2B5EF4-FFF2-40B4-BE49-F238E27FC236}">
                      <a16:creationId xmlns:a16="http://schemas.microsoft.com/office/drawing/2014/main" id="{6328F49C-2182-81BC-7AB0-F11C4B762F7A}"/>
                    </a:ext>
                  </a:extLst>
                </p:cNvPr>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3724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5962918" cy="6863417"/>
          </a:xfrm>
          <a:prstGeom prst="rect">
            <a:avLst/>
          </a:prstGeom>
          <a:ln>
            <a:solidFill>
              <a:schemeClr val="tx1"/>
            </a:solidFill>
          </a:ln>
        </p:spPr>
        <p:txBody>
          <a:bodyPr wrap="square">
            <a:spAutoFit/>
          </a:bodyPr>
          <a:lstStyle/>
          <a:p>
            <a:r>
              <a:rPr lang="en-US" sz="1200" b="1" i="0" u="none" strike="noStrike" dirty="0">
                <a:effectLst/>
                <a:latin typeface="Arial" panose="020B0604020202020204" pitchFamily="34" charset="0"/>
              </a:rPr>
              <a:t>Accounts of </a:t>
            </a:r>
            <a:r>
              <a:rPr lang="en-US" sz="1200" b="1" i="0" u="none" strike="noStrike" dirty="0" err="1">
                <a:effectLst/>
                <a:latin typeface="Arial" panose="020B0604020202020204" pitchFamily="34" charset="0"/>
              </a:rPr>
              <a:t>Zelph</a:t>
            </a:r>
            <a:r>
              <a:rPr lang="en-US" sz="1200" b="1" i="0" u="none" strike="noStrike" dirty="0">
                <a:effectLst/>
                <a:latin typeface="Arial" panose="020B0604020202020204" pitchFamily="34" charset="0"/>
              </a:rPr>
              <a:t>, the Lamanite:</a:t>
            </a:r>
          </a:p>
          <a:p>
            <a:r>
              <a:rPr lang="en-US" sz="1200" b="0" i="0" u="none" strike="noStrike" dirty="0">
                <a:effectLst/>
                <a:latin typeface="Arial" panose="020B0604020202020204" pitchFamily="34" charset="0"/>
              </a:rPr>
              <a:t>Heber C. Kimball</a:t>
            </a:r>
            <a:r>
              <a:rPr lang="en-US" sz="1200" b="0" i="0" dirty="0">
                <a:effectLst/>
                <a:latin typeface="Arial" panose="020B0604020202020204" pitchFamily="34" charset="0"/>
              </a:rPr>
              <a:t> wrote in 1841 that several of the group, along with Joseph Smith, walked to the top of a mound that they had located on the bank of the </a:t>
            </a:r>
            <a:r>
              <a:rPr lang="en-US" sz="1200" b="0" i="0" u="none" strike="noStrike" dirty="0">
                <a:effectLst/>
                <a:latin typeface="Arial" panose="020B0604020202020204" pitchFamily="34" charset="0"/>
              </a:rPr>
              <a:t>Illinois</a:t>
            </a:r>
            <a:r>
              <a:rPr lang="en-US" sz="1200" b="0" i="0" dirty="0">
                <a:effectLst/>
                <a:latin typeface="Arial" panose="020B0604020202020204" pitchFamily="34" charset="0"/>
              </a:rPr>
              <a:t> river. Kimball states that "[o]n the top of this mound there was the appearance of three altars, which had been built of stone, one above another, according to the ancient order; and the ground was strewn over with human bones." This prompted Kimball and the others to dig into the mound after sending for a shovel and a hoe. "At about one foot deep we discovered the skeleton of a man, almost entire; and between two of his ribs we found an Indian arrow, which had evidently been the cause of his death. We took the leg and thigh bones and carried them along with us to Clay county. All four appeared sound."</a:t>
            </a:r>
          </a:p>
          <a:p>
            <a:r>
              <a:rPr lang="en-US" sz="1200" b="0" i="0" dirty="0">
                <a:effectLst/>
                <a:latin typeface="Arial" panose="020B0604020202020204" pitchFamily="34" charset="0"/>
              </a:rPr>
              <a:t>After continuing on their journey, Kimball reports that "[</a:t>
            </a:r>
            <a:r>
              <a:rPr lang="en-US" sz="1200" b="0" i="0" dirty="0" err="1">
                <a:effectLst/>
                <a:latin typeface="Arial" panose="020B0604020202020204" pitchFamily="34" charset="0"/>
              </a:rPr>
              <a:t>i</a:t>
            </a:r>
            <a:r>
              <a:rPr lang="en-US" sz="1200" b="0" i="0" dirty="0">
                <a:effectLst/>
                <a:latin typeface="Arial" panose="020B0604020202020204" pitchFamily="34" charset="0"/>
              </a:rPr>
              <a:t>]t was made known to Joseph that he had been an officer who fell in battle, in the last destruction among the Lamanites, and his name was </a:t>
            </a:r>
            <a:r>
              <a:rPr lang="en-US" sz="1200" b="0" i="0" dirty="0" err="1">
                <a:effectLst/>
                <a:latin typeface="Arial" panose="020B0604020202020204" pitchFamily="34" charset="0"/>
              </a:rPr>
              <a:t>Zelph</a:t>
            </a:r>
            <a:r>
              <a:rPr lang="en-US" sz="1200" b="0" i="0" dirty="0">
                <a:effectLst/>
                <a:latin typeface="Arial" panose="020B0604020202020204" pitchFamily="34" charset="0"/>
              </a:rPr>
              <a:t>. This caused us to rejoice much, to think that God was so mindful of us as to show these things to his servant. Brother Joseph had enquired of the Lord and it was made known in a vision.“</a:t>
            </a:r>
          </a:p>
          <a:p>
            <a:endParaRPr lang="en-US" sz="1200" b="0" i="0" dirty="0">
              <a:effectLst/>
              <a:latin typeface="Arial" panose="020B0604020202020204" pitchFamily="34" charset="0"/>
            </a:endParaRPr>
          </a:p>
          <a:p>
            <a:r>
              <a:rPr lang="en-US" sz="1200" b="0" i="0" dirty="0">
                <a:effectLst/>
                <a:latin typeface="Arial" panose="020B0604020202020204" pitchFamily="34" charset="0"/>
              </a:rPr>
              <a:t>Reuben McBride’s journal account states that "His name was </a:t>
            </a:r>
            <a:r>
              <a:rPr lang="en-US" sz="1200" b="0" i="0" dirty="0" err="1">
                <a:effectLst/>
                <a:latin typeface="Arial" panose="020B0604020202020204" pitchFamily="34" charset="0"/>
              </a:rPr>
              <a:t>Zelph</a:t>
            </a:r>
            <a:r>
              <a:rPr lang="en-US" sz="1200" b="0" i="0" dirty="0">
                <a:effectLst/>
                <a:latin typeface="Arial" panose="020B0604020202020204" pitchFamily="34" charset="0"/>
              </a:rPr>
              <a:t> a war[r]</a:t>
            </a:r>
            <a:r>
              <a:rPr lang="en-US" sz="1200" b="0" i="0" dirty="0" err="1">
                <a:effectLst/>
                <a:latin typeface="Arial" panose="020B0604020202020204" pitchFamily="34" charset="0"/>
              </a:rPr>
              <a:t>ior</a:t>
            </a:r>
            <a:r>
              <a:rPr lang="en-US" sz="1200" b="0" i="0" dirty="0">
                <a:effectLst/>
                <a:latin typeface="Arial" panose="020B0604020202020204" pitchFamily="34" charset="0"/>
              </a:rPr>
              <a:t> under the Prophet </a:t>
            </a:r>
            <a:r>
              <a:rPr lang="en-US" sz="1200" b="0" i="0" dirty="0" err="1">
                <a:effectLst/>
                <a:latin typeface="Arial" panose="020B0604020202020204" pitchFamily="34" charset="0"/>
              </a:rPr>
              <a:t>Onandagus</a:t>
            </a:r>
            <a:r>
              <a:rPr lang="en-US" sz="1200" b="0" i="0" dirty="0">
                <a:effectLst/>
                <a:latin typeface="Arial" panose="020B0604020202020204" pitchFamily="34" charset="0"/>
              </a:rPr>
              <a:t> </a:t>
            </a:r>
            <a:r>
              <a:rPr lang="en-US" sz="1200" b="0" i="0" dirty="0" err="1">
                <a:effectLst/>
                <a:latin typeface="Arial" panose="020B0604020202020204" pitchFamily="34" charset="0"/>
              </a:rPr>
              <a:t>Zelph</a:t>
            </a:r>
            <a:r>
              <a:rPr lang="en-US" sz="1200" b="0" i="0" dirty="0">
                <a:effectLst/>
                <a:latin typeface="Arial" panose="020B0604020202020204" pitchFamily="34" charset="0"/>
              </a:rPr>
              <a:t> a white </a:t>
            </a:r>
            <a:r>
              <a:rPr lang="en-US" sz="1200" b="0" i="0" dirty="0" err="1">
                <a:effectLst/>
                <a:latin typeface="Arial" panose="020B0604020202020204" pitchFamily="34" charset="0"/>
              </a:rPr>
              <a:t>Laman</a:t>
            </a:r>
            <a:r>
              <a:rPr lang="en-US" sz="1200" b="0" i="0" dirty="0">
                <a:effectLst/>
                <a:latin typeface="Arial" panose="020B0604020202020204" pitchFamily="34" charset="0"/>
              </a:rPr>
              <a:t>[</a:t>
            </a:r>
            <a:r>
              <a:rPr lang="en-US" sz="1200" b="0" i="0" dirty="0" err="1">
                <a:effectLst/>
                <a:latin typeface="Arial" panose="020B0604020202020204" pitchFamily="34" charset="0"/>
              </a:rPr>
              <a:t>i</a:t>
            </a:r>
            <a:r>
              <a:rPr lang="en-US" sz="1200" b="0" i="0" dirty="0">
                <a:effectLst/>
                <a:latin typeface="Arial" panose="020B0604020202020204" pitchFamily="34" charset="0"/>
              </a:rPr>
              <a:t>]</a:t>
            </a:r>
            <a:r>
              <a:rPr lang="en-US" sz="1200" b="0" i="0" dirty="0" err="1">
                <a:effectLst/>
                <a:latin typeface="Arial" panose="020B0604020202020204" pitchFamily="34" charset="0"/>
              </a:rPr>
              <a:t>te</a:t>
            </a:r>
            <a:r>
              <a:rPr lang="en-US" sz="1200" b="0" i="0" dirty="0">
                <a:effectLst/>
                <a:latin typeface="Arial" panose="020B0604020202020204" pitchFamily="34" charset="0"/>
              </a:rPr>
              <a:t>." McBride also wrote that "an arrow was found in his Ribs…which he said he sup[p]</a:t>
            </a:r>
            <a:r>
              <a:rPr lang="en-US" sz="1200" b="0" i="0" dirty="0" err="1">
                <a:effectLst/>
                <a:latin typeface="Arial" panose="020B0604020202020204" pitchFamily="34" charset="0"/>
              </a:rPr>
              <a:t>osed</a:t>
            </a:r>
            <a:r>
              <a:rPr lang="en-US" sz="1200" b="0" i="0" dirty="0">
                <a:effectLst/>
                <a:latin typeface="Arial" panose="020B0604020202020204" pitchFamily="34" charset="0"/>
              </a:rPr>
              <a:t> </a:t>
            </a:r>
            <a:r>
              <a:rPr lang="en-US" sz="1200" b="0" i="0" dirty="0" err="1">
                <a:effectLst/>
                <a:latin typeface="Arial" panose="020B0604020202020204" pitchFamily="34" charset="0"/>
              </a:rPr>
              <a:t>oc</a:t>
            </a:r>
            <a:r>
              <a:rPr lang="en-US" sz="1200" b="0" i="0" dirty="0">
                <a:effectLst/>
                <a:latin typeface="Arial" panose="020B0604020202020204" pitchFamily="34" charset="0"/>
              </a:rPr>
              <a:t>[c]</a:t>
            </a:r>
            <a:r>
              <a:rPr lang="en-US" sz="1200" b="0" i="0" dirty="0" err="1">
                <a:effectLst/>
                <a:latin typeface="Arial" panose="020B0604020202020204" pitchFamily="34" charset="0"/>
              </a:rPr>
              <a:t>aisoned</a:t>
            </a:r>
            <a:r>
              <a:rPr lang="en-US" sz="1200" b="0" i="0" dirty="0">
                <a:effectLst/>
                <a:latin typeface="Arial" panose="020B0604020202020204" pitchFamily="34" charset="0"/>
              </a:rPr>
              <a:t> his death." McBride wrote that </a:t>
            </a:r>
            <a:r>
              <a:rPr lang="en-US" sz="1200" b="0" i="0" dirty="0" err="1">
                <a:effectLst/>
                <a:latin typeface="Arial" panose="020B0604020202020204" pitchFamily="34" charset="0"/>
              </a:rPr>
              <a:t>Zelph</a:t>
            </a:r>
            <a:r>
              <a:rPr lang="en-US" sz="1200" b="0" i="0" dirty="0">
                <a:effectLst/>
                <a:latin typeface="Arial" panose="020B0604020202020204" pitchFamily="34" charset="0"/>
              </a:rPr>
              <a:t> "was known from the </a:t>
            </a:r>
            <a:r>
              <a:rPr lang="en-US" sz="1200" b="0" i="0" dirty="0" err="1">
                <a:effectLst/>
                <a:latin typeface="Arial" panose="020B0604020202020204" pitchFamily="34" charset="0"/>
              </a:rPr>
              <a:t>atlantic</a:t>
            </a:r>
            <a:r>
              <a:rPr lang="en-US" sz="1200" b="0" i="0" dirty="0">
                <a:effectLst/>
                <a:latin typeface="Arial" panose="020B0604020202020204" pitchFamily="34" charset="0"/>
              </a:rPr>
              <a:t> to the Rocky Mountains.“</a:t>
            </a:r>
            <a:r>
              <a:rPr lang="en-US" sz="1200" baseline="30000" dirty="0">
                <a:latin typeface="Arial" panose="020B0604020202020204" pitchFamily="34" charset="0"/>
              </a:rPr>
              <a:t> </a:t>
            </a:r>
            <a:r>
              <a:rPr lang="en-US" sz="1200" b="0" i="0" dirty="0">
                <a:effectLst/>
                <a:latin typeface="Arial" panose="020B0604020202020204" pitchFamily="34" charset="0"/>
              </a:rPr>
              <a:t>Moses Martin stated "Soon after this Joseph had a vision and the Lord shewed him that this man was once a mighty Prophet and many other things concerning his dead which had </a:t>
            </a:r>
            <a:r>
              <a:rPr lang="en-US" sz="1200" b="0" i="0" dirty="0" err="1">
                <a:effectLst/>
                <a:latin typeface="Arial" panose="020B0604020202020204" pitchFamily="34" charset="0"/>
              </a:rPr>
              <a:t>fal</a:t>
            </a:r>
            <a:r>
              <a:rPr lang="en-US" sz="1200" b="0" i="0" dirty="0">
                <a:effectLst/>
                <a:latin typeface="Arial" panose="020B0604020202020204" pitchFamily="34" charset="0"/>
              </a:rPr>
              <a:t>[l]</a:t>
            </a:r>
            <a:r>
              <a:rPr lang="en-US" sz="1200" b="0" i="0" dirty="0" err="1">
                <a:effectLst/>
                <a:latin typeface="Arial" panose="020B0604020202020204" pitchFamily="34" charset="0"/>
              </a:rPr>
              <a:t>en</a:t>
            </a:r>
            <a:r>
              <a:rPr lang="en-US" sz="1200" b="0" i="0" dirty="0">
                <a:effectLst/>
                <a:latin typeface="Arial" panose="020B0604020202020204" pitchFamily="34" charset="0"/>
              </a:rPr>
              <a:t> no doubt in some great bat[t]les.“</a:t>
            </a:r>
            <a:r>
              <a:rPr lang="en-US" sz="1200" baseline="30000" dirty="0">
                <a:latin typeface="Arial" panose="020B0604020202020204" pitchFamily="34" charset="0"/>
              </a:rPr>
              <a:t> </a:t>
            </a:r>
            <a:r>
              <a:rPr lang="en-US" sz="1200" b="0" i="0" dirty="0">
                <a:effectLst/>
                <a:latin typeface="Arial" panose="020B0604020202020204" pitchFamily="34" charset="0"/>
              </a:rPr>
              <a:t>Martin also described the skeleton "to be eight or nine feet tall because of the size of the thigh bone." </a:t>
            </a:r>
          </a:p>
          <a:p>
            <a:endParaRPr lang="en-US" sz="1200" u="none" strike="noStrike" dirty="0">
              <a:latin typeface="Arial" panose="020B0604020202020204" pitchFamily="34" charset="0"/>
            </a:endParaRPr>
          </a:p>
          <a:p>
            <a:r>
              <a:rPr lang="en-US" sz="1200" b="0" i="0" u="none" strike="noStrike" dirty="0">
                <a:effectLst/>
                <a:latin typeface="Arial" panose="020B0604020202020204" pitchFamily="34" charset="0"/>
              </a:rPr>
              <a:t>Levi Hancock</a:t>
            </a:r>
            <a:r>
              <a:rPr lang="en-US" sz="1200" b="0" i="0" dirty="0">
                <a:effectLst/>
                <a:latin typeface="Arial" panose="020B0604020202020204" pitchFamily="34" charset="0"/>
              </a:rPr>
              <a:t>'s journal also refers to "</a:t>
            </a:r>
            <a:r>
              <a:rPr lang="en-US" sz="1200" b="0" i="0" dirty="0" err="1">
                <a:effectLst/>
                <a:latin typeface="Arial" panose="020B0604020202020204" pitchFamily="34" charset="0"/>
              </a:rPr>
              <a:t>Onendagus</a:t>
            </a:r>
            <a:r>
              <a:rPr lang="en-US" sz="1200" b="0" i="0" dirty="0">
                <a:effectLst/>
                <a:latin typeface="Arial" panose="020B0604020202020204" pitchFamily="34" charset="0"/>
              </a:rPr>
              <a:t>," stating that "</a:t>
            </a:r>
            <a:r>
              <a:rPr lang="en-US" sz="1200" b="0" i="0" dirty="0" err="1">
                <a:effectLst/>
                <a:latin typeface="Arial" panose="020B0604020202020204" pitchFamily="34" charset="0"/>
              </a:rPr>
              <a:t>Zelf</a:t>
            </a:r>
            <a:r>
              <a:rPr lang="en-US" sz="1200" b="0" i="0" dirty="0">
                <a:effectLst/>
                <a:latin typeface="Arial" panose="020B0604020202020204" pitchFamily="34" charset="0"/>
              </a:rPr>
              <a:t> he was a white Lamanite who fought with the people of </a:t>
            </a:r>
            <a:r>
              <a:rPr lang="en-US" sz="1200" b="0" i="0" dirty="0" err="1">
                <a:effectLst/>
                <a:latin typeface="Arial" panose="020B0604020202020204" pitchFamily="34" charset="0"/>
              </a:rPr>
              <a:t>Onendagus</a:t>
            </a:r>
            <a:r>
              <a:rPr lang="en-US" sz="1200" b="0" i="0" dirty="0">
                <a:effectLst/>
                <a:latin typeface="Arial" panose="020B0604020202020204" pitchFamily="34" charset="0"/>
              </a:rPr>
              <a:t> for freedom." </a:t>
            </a:r>
            <a:r>
              <a:rPr lang="en-US" sz="1200" b="0" i="0" dirty="0" err="1">
                <a:effectLst/>
                <a:latin typeface="Arial" panose="020B0604020202020204" pitchFamily="34" charset="0"/>
              </a:rPr>
              <a:t>Onandaga</a:t>
            </a:r>
            <a:r>
              <a:rPr lang="en-US" sz="1200" b="0" i="0" dirty="0">
                <a:effectLst/>
                <a:latin typeface="Arial" panose="020B0604020202020204" pitchFamily="34" charset="0"/>
              </a:rPr>
              <a:t> is the name of a county in New York state as well as the name of a tribe of the </a:t>
            </a:r>
            <a:r>
              <a:rPr lang="en-US" sz="1200" b="0" i="0" u="none" strike="noStrike" dirty="0">
                <a:effectLst/>
                <a:latin typeface="Arial" panose="020B0604020202020204" pitchFamily="34" charset="0"/>
              </a:rPr>
              <a:t>Iroquois Confederacy</a:t>
            </a:r>
            <a:r>
              <a:rPr lang="en-US" sz="1200" b="0" i="0" dirty="0">
                <a:effectLst/>
                <a:latin typeface="Arial" panose="020B0604020202020204" pitchFamily="34" charset="0"/>
              </a:rPr>
              <a:t> that once occupied the area.</a:t>
            </a:r>
            <a:r>
              <a:rPr lang="en-US" sz="1200" baseline="30000" dirty="0">
                <a:latin typeface="Arial" panose="020B0604020202020204" pitchFamily="34" charset="0"/>
              </a:rPr>
              <a:t> </a:t>
            </a:r>
          </a:p>
          <a:p>
            <a:endParaRPr lang="en-US" sz="1200" b="0" i="0" baseline="30000" dirty="0">
              <a:effectLst/>
              <a:latin typeface="Arial" panose="020B0604020202020204" pitchFamily="34" charset="0"/>
            </a:endParaRPr>
          </a:p>
          <a:p>
            <a:r>
              <a:rPr lang="en-US" sz="1200" b="0" i="0" dirty="0" err="1">
                <a:effectLst/>
                <a:latin typeface="Arial" panose="020B0604020202020204" pitchFamily="34" charset="0"/>
              </a:rPr>
              <a:t>Wilford</a:t>
            </a:r>
            <a:r>
              <a:rPr lang="en-US" sz="1200" b="0" i="0" dirty="0">
                <a:effectLst/>
                <a:latin typeface="Arial" panose="020B0604020202020204" pitchFamily="34" charset="0"/>
              </a:rPr>
              <a:t> Woodruff's journal mentions that the bones were "probably" from the Lamanites and </a:t>
            </a:r>
            <a:r>
              <a:rPr lang="en-US" sz="1200" b="0" i="0" dirty="0" err="1">
                <a:effectLst/>
                <a:latin typeface="Arial" panose="020B0604020202020204" pitchFamily="34" charset="0"/>
              </a:rPr>
              <a:t>Nephites</a:t>
            </a:r>
            <a:r>
              <a:rPr lang="en-US" sz="1200" b="0" i="0" dirty="0">
                <a:effectLst/>
                <a:latin typeface="Arial" panose="020B0604020202020204" pitchFamily="34" charset="0"/>
              </a:rPr>
              <a:t>, even though the printed vision omitted the "probably." After comparing the various accounts Williams Hamblin argued that "there are many difficulties that make it nearly impossible for us to know exactly what Joseph Smith said in 1834 as he reflected on the ruins his group encountered in Illinois.“</a:t>
            </a:r>
          </a:p>
          <a:p>
            <a:r>
              <a:rPr lang="en-US" sz="1200" dirty="0" err="1">
                <a:latin typeface="Arial" panose="020B0604020202020204" pitchFamily="34" charset="0"/>
              </a:rPr>
              <a:t>wikipedia</a:t>
            </a:r>
            <a:endParaRPr lang="en-US" sz="1200" b="0" i="0" dirty="0">
              <a:effectLst/>
              <a:latin typeface="Arial" panose="020B0604020202020204" pitchFamily="34" charset="0"/>
            </a:endParaRPr>
          </a:p>
        </p:txBody>
      </p:sp>
      <p:sp>
        <p:nvSpPr>
          <p:cNvPr id="8" name="Rectangle 7"/>
          <p:cNvSpPr/>
          <p:nvPr/>
        </p:nvSpPr>
        <p:spPr>
          <a:xfrm>
            <a:off x="5962918" y="0"/>
            <a:ext cx="6229082" cy="3231654"/>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After </a:t>
            </a:r>
            <a:r>
              <a:rPr lang="en-US" sz="1200" b="1" dirty="0">
                <a:latin typeface="Abadi" panose="020B0604020104020204" pitchFamily="34" charset="0"/>
              </a:rPr>
              <a:t>Zion’s Camp:</a:t>
            </a:r>
          </a:p>
          <a:p>
            <a:pPr fontAlgn="base"/>
            <a:r>
              <a:rPr lang="en-US" sz="1200" b="0" i="0" dirty="0">
                <a:effectLst/>
                <a:latin typeface="Abadi" panose="020B0604020104020204" pitchFamily="34" charset="0"/>
              </a:rPr>
              <a:t>The camp dispersed after being released by the Prophet. Some people remained in Missouri in accordance with the Fishing River revelation (see </a:t>
            </a:r>
            <a:r>
              <a:rPr lang="en-US" sz="1200" b="0" i="0" u="none" strike="noStrike" dirty="0">
                <a:effectLst/>
                <a:latin typeface="Abadi" panose="020B0604020104020204" pitchFamily="34" charset="0"/>
              </a:rPr>
              <a:t>D&amp;C 105:20</a:t>
            </a:r>
            <a:r>
              <a:rPr lang="en-US" sz="1200" b="0" i="0" dirty="0">
                <a:effectLst/>
                <a:latin typeface="Abadi" panose="020B0604020104020204" pitchFamily="34" charset="0"/>
              </a:rPr>
              <a:t>), and some returned to the mission field, but most of them returned to their families in the East. On that same day, 3 July, the Prophet organized a presidency and high council in Missouri to help Bishop Edward Partridge administer the affairs of the Church in that area. Joseph Smith discouraged the Missouri Saints from holding Church meetings, however, in an attempt to allay the fears of local citizens.</a:t>
            </a:r>
          </a:p>
          <a:p>
            <a:pPr fontAlgn="base"/>
            <a:endParaRPr lang="en-US" sz="1200" b="0" i="0" dirty="0">
              <a:effectLst/>
              <a:latin typeface="Abadi" panose="020B0604020104020204" pitchFamily="34" charset="0"/>
            </a:endParaRPr>
          </a:p>
          <a:p>
            <a:pPr fontAlgn="base"/>
            <a:r>
              <a:rPr lang="en-US" sz="1200" b="1" i="0" dirty="0">
                <a:effectLst/>
                <a:latin typeface="Abadi" panose="020B0604020104020204" pitchFamily="34" charset="0"/>
              </a:rPr>
              <a:t>Life in Clay County </a:t>
            </a:r>
            <a:r>
              <a:rPr lang="en-US" sz="1200" b="0" i="0" dirty="0">
                <a:effectLst/>
                <a:latin typeface="Abadi" panose="020B0604020104020204" pitchFamily="34" charset="0"/>
              </a:rPr>
              <a:t>was easier for the Saints throughout the rest of 1834 and during 1835. This period was relatively free from persecution, and the Saints enjoyed some prosperity. Most of the non-Mormons in Clay County were cordial. The spirit of good will, however, began to change when Saints continued to migrate to Missouri in anticipation of returning to Jackson County and when some members of the Church bought property in Clay County. Unfortunately, a few of the members had not learned from the persecutions of Jackson County, and they incited the old settlers with talk that their lands would eventually belong to the Saints. Collectively the members failed to observe the Lord’s counsel:</a:t>
            </a:r>
          </a:p>
        </p:txBody>
      </p:sp>
    </p:spTree>
    <p:extLst>
      <p:ext uri="{BB962C8B-B14F-4D97-AF65-F5344CB8AC3E}">
        <p14:creationId xmlns:p14="http://schemas.microsoft.com/office/powerpoint/2010/main" val="10293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A252-8BC4-B417-67AD-95D79F46EF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B4E9156-80E8-D1C5-A4FA-AF629B3D2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422896C-D4C0-998B-AC33-7159711A5E9E}"/>
              </a:ext>
            </a:extLst>
          </p:cNvPr>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Experience 1 at Camp</a:t>
            </a:r>
          </a:p>
        </p:txBody>
      </p:sp>
      <p:sp>
        <p:nvSpPr>
          <p:cNvPr id="5" name="TextBox 4">
            <a:extLst>
              <a:ext uri="{FF2B5EF4-FFF2-40B4-BE49-F238E27FC236}">
                <a16:creationId xmlns:a16="http://schemas.microsoft.com/office/drawing/2014/main" id="{234F64E8-1B77-01D9-C5E8-F4411F75C255}"/>
              </a:ext>
            </a:extLst>
          </p:cNvPr>
          <p:cNvSpPr txBox="1"/>
          <p:nvPr/>
        </p:nvSpPr>
        <p:spPr>
          <a:xfrm>
            <a:off x="544284" y="920621"/>
            <a:ext cx="6466115" cy="2862322"/>
          </a:xfrm>
          <a:prstGeom prst="rect">
            <a:avLst/>
          </a:prstGeom>
          <a:noFill/>
        </p:spPr>
        <p:txBody>
          <a:bodyPr wrap="square">
            <a:spAutoFit/>
          </a:bodyPr>
          <a:lstStyle/>
          <a:p>
            <a:r>
              <a:rPr lang="en-US" b="0" i="0" dirty="0">
                <a:solidFill>
                  <a:schemeClr val="bg1"/>
                </a:solidFill>
                <a:effectLst/>
              </a:rPr>
              <a:t>The Prophet Joseph took a full share of the fatigues of the entire journey. In addition to the care of providing for the Camp and presiding over it, he walked most of the time and had a full proportion of blistered, bloody, and sore feet, which was the natural result of walking from 25 to 40 miles a day in a hot season of the year. But during the entire trip he never uttered a murmur or complaint, while most of the men in the Camp complained to him of sore toes, blistered feet, long drives, scanty supply of provisions, poor quality of bread, bad [corn bread], [spoiled] butter, strong honey, maggoty bacon and cheese, etc. …</a:t>
            </a:r>
            <a:endParaRPr lang="en-US" dirty="0">
              <a:solidFill>
                <a:schemeClr val="bg1"/>
              </a:solidFill>
            </a:endParaRPr>
          </a:p>
        </p:txBody>
      </p:sp>
      <p:sp>
        <p:nvSpPr>
          <p:cNvPr id="7" name="TextBox 6">
            <a:extLst>
              <a:ext uri="{FF2B5EF4-FFF2-40B4-BE49-F238E27FC236}">
                <a16:creationId xmlns:a16="http://schemas.microsoft.com/office/drawing/2014/main" id="{53E28FFC-5879-51FC-478B-F67BED9A1F80}"/>
              </a:ext>
            </a:extLst>
          </p:cNvPr>
          <p:cNvSpPr txBox="1"/>
          <p:nvPr/>
        </p:nvSpPr>
        <p:spPr>
          <a:xfrm>
            <a:off x="5282374" y="4479209"/>
            <a:ext cx="6868885" cy="1754326"/>
          </a:xfrm>
          <a:prstGeom prst="rect">
            <a:avLst/>
          </a:prstGeom>
          <a:noFill/>
        </p:spPr>
        <p:txBody>
          <a:bodyPr wrap="square">
            <a:spAutoFit/>
          </a:bodyPr>
          <a:lstStyle/>
          <a:p>
            <a:r>
              <a:rPr lang="en-US" b="0" i="0" dirty="0">
                <a:solidFill>
                  <a:schemeClr val="bg1"/>
                </a:solidFill>
                <a:effectLst/>
              </a:rPr>
              <a:t>Yet we were the Camp of Zion, and many of us were prayerless, thoughtless, careless, heedless, foolish, or devilish, and yet we did not know it. Joseph had to bear with us and tutor us like children. There were many, however, in the Camp who never murmured and who were always ready and willing to do as our leader desired. </a:t>
            </a:r>
          </a:p>
          <a:p>
            <a:r>
              <a:rPr lang="en-US" sz="1400" b="0" i="0" dirty="0">
                <a:solidFill>
                  <a:schemeClr val="bg1"/>
                </a:solidFill>
                <a:effectLst/>
              </a:rPr>
              <a:t>George A. Smith</a:t>
            </a:r>
            <a:endParaRPr lang="en-US" sz="1400" dirty="0">
              <a:solidFill>
                <a:schemeClr val="bg1"/>
              </a:solidFill>
            </a:endParaRPr>
          </a:p>
        </p:txBody>
      </p:sp>
      <p:pic>
        <p:nvPicPr>
          <p:cNvPr id="9" name="Picture 8" descr="A person in a suit and tie&#10;&#10;Description automatically generated">
            <a:extLst>
              <a:ext uri="{FF2B5EF4-FFF2-40B4-BE49-F238E27FC236}">
                <a16:creationId xmlns:a16="http://schemas.microsoft.com/office/drawing/2014/main" id="{F79480E7-D046-FCA5-0294-3C13B41B4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256588"/>
            <a:ext cx="1702213" cy="2127766"/>
          </a:xfrm>
          <a:prstGeom prst="rect">
            <a:avLst/>
          </a:prstGeom>
        </p:spPr>
      </p:pic>
    </p:spTree>
    <p:extLst>
      <p:ext uri="{BB962C8B-B14F-4D97-AF65-F5344CB8AC3E}">
        <p14:creationId xmlns:p14="http://schemas.microsoft.com/office/powerpoint/2010/main" val="199291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B65F4-08AA-45D2-BB97-73B62123E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9D33B71-6338-9130-A1B5-4905BEA2A66C}"/>
              </a:ext>
            </a:extLst>
          </p:cNvPr>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Experience 2 at Camp</a:t>
            </a:r>
          </a:p>
        </p:txBody>
      </p:sp>
      <p:sp>
        <p:nvSpPr>
          <p:cNvPr id="5" name="TextBox 4">
            <a:extLst>
              <a:ext uri="{FF2B5EF4-FFF2-40B4-BE49-F238E27FC236}">
                <a16:creationId xmlns:a16="http://schemas.microsoft.com/office/drawing/2014/main" id="{C7417EEB-2EE8-5B30-4F6F-A9AFB32D567E}"/>
              </a:ext>
            </a:extLst>
          </p:cNvPr>
          <p:cNvSpPr txBox="1"/>
          <p:nvPr/>
        </p:nvSpPr>
        <p:spPr>
          <a:xfrm>
            <a:off x="3505198" y="1610764"/>
            <a:ext cx="6466115" cy="3170099"/>
          </a:xfrm>
          <a:prstGeom prst="rect">
            <a:avLst/>
          </a:prstGeom>
          <a:noFill/>
        </p:spPr>
        <p:txBody>
          <a:bodyPr wrap="square">
            <a:spAutoFit/>
          </a:bodyPr>
          <a:lstStyle/>
          <a:p>
            <a:r>
              <a:rPr lang="en-US" sz="2400" b="0" i="0" dirty="0">
                <a:solidFill>
                  <a:schemeClr val="bg1"/>
                </a:solidFill>
                <a:effectLst/>
              </a:rPr>
              <a:t>Notwithstanding our enemies were continually breathing threats of violence, we did not fear, neither did we hesitate to prosecute our journey, for God was with us, and His angels went before us, and the faith of our little band was unwavering. We know that angels were our companions, for we saw them. </a:t>
            </a:r>
          </a:p>
          <a:p>
            <a:r>
              <a:rPr lang="en-US" sz="1400" b="0" i="0" dirty="0">
                <a:solidFill>
                  <a:schemeClr val="bg1"/>
                </a:solidFill>
                <a:effectLst/>
              </a:rPr>
              <a:t>Heber C. Kimball</a:t>
            </a:r>
          </a:p>
          <a:p>
            <a:endParaRPr lang="en-US" dirty="0">
              <a:solidFill>
                <a:schemeClr val="bg1"/>
              </a:solidFill>
            </a:endParaRPr>
          </a:p>
        </p:txBody>
      </p:sp>
      <p:pic>
        <p:nvPicPr>
          <p:cNvPr id="11" name="Picture 10" descr="A person in a suit and bow tie&#10;&#10;Description automatically generated">
            <a:extLst>
              <a:ext uri="{FF2B5EF4-FFF2-40B4-BE49-F238E27FC236}">
                <a16:creationId xmlns:a16="http://schemas.microsoft.com/office/drawing/2014/main" id="{6162C1B7-596E-6DFE-F19B-D8A8CA26C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599" y="2076379"/>
            <a:ext cx="1360714" cy="1814285"/>
          </a:xfrm>
          <a:prstGeom prst="rect">
            <a:avLst/>
          </a:prstGeom>
        </p:spPr>
      </p:pic>
    </p:spTree>
    <p:extLst>
      <p:ext uri="{BB962C8B-B14F-4D97-AF65-F5344CB8AC3E}">
        <p14:creationId xmlns:p14="http://schemas.microsoft.com/office/powerpoint/2010/main" val="145622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CED2E-2C37-9CDF-AEC8-DB8CC40A5F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5D4294F-ACBF-7CF2-6FB0-46DEE5706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9BC7DFA-8533-10FD-C5AD-BCC9C2CBBE97}"/>
              </a:ext>
            </a:extLst>
          </p:cNvPr>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Experience 3 at Camp</a:t>
            </a:r>
          </a:p>
        </p:txBody>
      </p:sp>
      <p:sp>
        <p:nvSpPr>
          <p:cNvPr id="5" name="TextBox 4">
            <a:extLst>
              <a:ext uri="{FF2B5EF4-FFF2-40B4-BE49-F238E27FC236}">
                <a16:creationId xmlns:a16="http://schemas.microsoft.com/office/drawing/2014/main" id="{2EFE181D-CF79-5A2B-711B-31A24670CA2A}"/>
              </a:ext>
            </a:extLst>
          </p:cNvPr>
          <p:cNvSpPr txBox="1"/>
          <p:nvPr/>
        </p:nvSpPr>
        <p:spPr>
          <a:xfrm>
            <a:off x="544284" y="920621"/>
            <a:ext cx="6466115" cy="5139869"/>
          </a:xfrm>
          <a:prstGeom prst="rect">
            <a:avLst/>
          </a:prstGeom>
          <a:noFill/>
        </p:spPr>
        <p:txBody>
          <a:bodyPr wrap="square">
            <a:spAutoFit/>
          </a:bodyPr>
          <a:lstStyle/>
          <a:p>
            <a:pPr algn="l" fontAlgn="base"/>
            <a:r>
              <a:rPr lang="en-US" b="0" i="0" dirty="0">
                <a:solidFill>
                  <a:schemeClr val="bg1"/>
                </a:solidFill>
                <a:effectLst/>
              </a:rPr>
              <a:t>When the Camp of Israel was only a day’s journey from Jackson County, five men with weapons approached them. The men boasted that more than three hundred others were on their way to attack the camp. As camp members discussed what to do, the Prophet Joseph Smith said, “Stand still and see the salvation of God.”</a:t>
            </a:r>
          </a:p>
          <a:p>
            <a:pPr algn="l" fontAlgn="base"/>
            <a:endParaRPr lang="en-US" b="0" i="0" dirty="0">
              <a:solidFill>
                <a:schemeClr val="bg1"/>
              </a:solidFill>
              <a:effectLst/>
            </a:endParaRPr>
          </a:p>
          <a:p>
            <a:pPr algn="l" fontAlgn="base"/>
            <a:r>
              <a:rPr lang="en-US" b="0" i="0" dirty="0">
                <a:solidFill>
                  <a:schemeClr val="bg1"/>
                </a:solidFill>
                <a:effectLst/>
              </a:rPr>
              <a:t>Twenty minutes later, a heavy rainstorm ripped through the camp. The storm caused the waters of a nearby river to rise significantly, preventing their enemies from crossing and attacking. Many members of the Camp of Israel found shelter in a small church nearby. After a moment, a rain-soaked Joseph Smith entered the church and exclaimed, “God is in this storm!”</a:t>
            </a:r>
          </a:p>
          <a:p>
            <a:pPr algn="l" fontAlgn="base"/>
            <a:endParaRPr lang="en-US" b="0" i="0" dirty="0">
              <a:solidFill>
                <a:schemeClr val="bg1"/>
              </a:solidFill>
              <a:effectLst/>
            </a:endParaRPr>
          </a:p>
          <a:p>
            <a:pPr algn="l" fontAlgn="base"/>
            <a:r>
              <a:rPr lang="en-US" b="0" i="0" dirty="0">
                <a:solidFill>
                  <a:schemeClr val="bg1"/>
                </a:solidFill>
                <a:effectLst/>
              </a:rPr>
              <a:t>The morning after the storm, members of the camp found their tents and supplies soaked and scattered, but no men had attacked. </a:t>
            </a:r>
            <a:r>
              <a:rPr lang="en-US" sz="1100" b="0" i="0" dirty="0">
                <a:solidFill>
                  <a:schemeClr val="bg1"/>
                </a:solidFill>
                <a:effectLst/>
              </a:rPr>
              <a:t>(quoted and summarized from </a:t>
            </a:r>
          </a:p>
          <a:p>
            <a:pPr algn="l" fontAlgn="base"/>
            <a:r>
              <a:rPr lang="en-US" sz="1100" b="0" i="1" dirty="0">
                <a:solidFill>
                  <a:schemeClr val="bg1"/>
                </a:solidFill>
                <a:effectLst/>
              </a:rPr>
              <a:t>Saints: The Story of the Church of Jesus Christ in the Latter Days</a:t>
            </a:r>
            <a:r>
              <a:rPr lang="en-US" sz="1100" b="0" i="0" dirty="0">
                <a:solidFill>
                  <a:schemeClr val="bg1"/>
                </a:solidFill>
                <a:effectLst/>
              </a:rPr>
              <a:t>, vol. 1, </a:t>
            </a:r>
            <a:r>
              <a:rPr lang="en-US" sz="1100" b="0" i="1" dirty="0">
                <a:solidFill>
                  <a:schemeClr val="bg1"/>
                </a:solidFill>
                <a:effectLst/>
              </a:rPr>
              <a:t>The Standard of Truth, 1815–1846</a:t>
            </a:r>
            <a:r>
              <a:rPr lang="en-US" sz="1100" b="0" i="0" dirty="0">
                <a:solidFill>
                  <a:schemeClr val="bg1"/>
                </a:solidFill>
                <a:effectLst/>
              </a:rPr>
              <a:t> [2018], </a:t>
            </a:r>
            <a:r>
              <a:rPr lang="en-US" sz="1100" b="0" i="0" u="none" strike="noStrike" dirty="0">
                <a:solidFill>
                  <a:schemeClr val="bg1"/>
                </a:solidFill>
                <a:effectLst/>
              </a:rPr>
              <a:t>203–04</a:t>
            </a:r>
            <a:r>
              <a:rPr lang="en-US" sz="1100" b="0" i="0" dirty="0">
                <a:solidFill>
                  <a:schemeClr val="bg1"/>
                </a:solidFill>
                <a:effectLst/>
              </a:rPr>
              <a:t>).</a:t>
            </a:r>
          </a:p>
        </p:txBody>
      </p:sp>
      <p:pic>
        <p:nvPicPr>
          <p:cNvPr id="6" name="Picture 5">
            <a:extLst>
              <a:ext uri="{FF2B5EF4-FFF2-40B4-BE49-F238E27FC236}">
                <a16:creationId xmlns:a16="http://schemas.microsoft.com/office/drawing/2014/main" id="{05AFB9CB-C75B-8211-A171-640D84AC1EF4}"/>
              </a:ext>
            </a:extLst>
          </p:cNvPr>
          <p:cNvPicPr>
            <a:picLocks noChangeAspect="1"/>
          </p:cNvPicPr>
          <p:nvPr/>
        </p:nvPicPr>
        <p:blipFill>
          <a:blip r:embed="rId3"/>
          <a:stretch>
            <a:fillRect/>
          </a:stretch>
        </p:blipFill>
        <p:spPr>
          <a:xfrm>
            <a:off x="7165601" y="1634180"/>
            <a:ext cx="4559422" cy="3589640"/>
          </a:xfrm>
          <a:prstGeom prst="rect">
            <a:avLst/>
          </a:prstGeom>
        </p:spPr>
      </p:pic>
    </p:spTree>
    <p:extLst>
      <p:ext uri="{BB962C8B-B14F-4D97-AF65-F5344CB8AC3E}">
        <p14:creationId xmlns:p14="http://schemas.microsoft.com/office/powerpoint/2010/main" val="16902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3CC8B3-18CF-488B-9E8C-D11614DDD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27856" y="639149"/>
            <a:ext cx="2571184" cy="923330"/>
          </a:xfrm>
          <a:prstGeom prst="rect">
            <a:avLst/>
          </a:prstGeom>
          <a:noFill/>
        </p:spPr>
        <p:txBody>
          <a:bodyPr wrap="square" rtlCol="0">
            <a:spAutoFit/>
          </a:bodyPr>
          <a:lstStyle/>
          <a:p>
            <a:r>
              <a:rPr lang="en-US" dirty="0">
                <a:solidFill>
                  <a:schemeClr val="bg1"/>
                </a:solidFill>
              </a:rPr>
              <a:t>Zion’s Camp arrived at Fishing River, Missouri, on 19 June 1834.</a:t>
            </a:r>
          </a:p>
        </p:txBody>
      </p:sp>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Background-Fishing River</a:t>
            </a:r>
          </a:p>
        </p:txBody>
      </p:sp>
      <p:sp>
        <p:nvSpPr>
          <p:cNvPr id="2" name="Rectangle 1"/>
          <p:cNvSpPr/>
          <p:nvPr/>
        </p:nvSpPr>
        <p:spPr>
          <a:xfrm>
            <a:off x="4072771" y="1281961"/>
            <a:ext cx="4409038" cy="2585323"/>
          </a:xfrm>
          <a:prstGeom prst="rect">
            <a:avLst/>
          </a:prstGeom>
        </p:spPr>
        <p:txBody>
          <a:bodyPr wrap="square">
            <a:spAutoFit/>
          </a:bodyPr>
          <a:lstStyle/>
          <a:p>
            <a:r>
              <a:rPr lang="en-US" b="0" i="0" dirty="0">
                <a:solidFill>
                  <a:schemeClr val="bg1"/>
                </a:solidFill>
                <a:effectLst/>
              </a:rPr>
              <a:t>A group of Missourians were waiting to launch an assault in response to the perceived threat. </a:t>
            </a:r>
          </a:p>
          <a:p>
            <a:endParaRPr lang="en-US" dirty="0">
              <a:solidFill>
                <a:schemeClr val="bg1"/>
              </a:solidFill>
            </a:endParaRPr>
          </a:p>
          <a:p>
            <a:r>
              <a:rPr lang="en-US" b="0" i="0" dirty="0">
                <a:solidFill>
                  <a:schemeClr val="bg1"/>
                </a:solidFill>
                <a:effectLst/>
              </a:rPr>
              <a:t>Around the time of the attack on the Mormons, a violent storm with torrential rains, wind and lightning swept in on the site. This caused Fishing River to rise and swell way beyond its normal level.</a:t>
            </a:r>
            <a:endParaRPr lang="en-US" dirty="0">
              <a:solidFill>
                <a:schemeClr val="bg1"/>
              </a:solidFill>
            </a:endParaRPr>
          </a:p>
        </p:txBody>
      </p:sp>
      <p:sp>
        <p:nvSpPr>
          <p:cNvPr id="3" name="Rectangle 2"/>
          <p:cNvSpPr/>
          <p:nvPr/>
        </p:nvSpPr>
        <p:spPr>
          <a:xfrm>
            <a:off x="7993390" y="4951204"/>
            <a:ext cx="4396643" cy="1200329"/>
          </a:xfrm>
          <a:prstGeom prst="rect">
            <a:avLst/>
          </a:prstGeom>
        </p:spPr>
        <p:txBody>
          <a:bodyPr wrap="square">
            <a:spAutoFit/>
          </a:bodyPr>
          <a:lstStyle/>
          <a:p>
            <a:r>
              <a:rPr lang="en-US" b="0" i="0" dirty="0">
                <a:solidFill>
                  <a:schemeClr val="bg1"/>
                </a:solidFill>
                <a:effectLst/>
              </a:rPr>
              <a:t>Joseph and some of the Zion's Camp members found shelter in an old church building and sang hymns as they waited out the storm.</a:t>
            </a:r>
          </a:p>
        </p:txBody>
      </p:sp>
      <p:sp>
        <p:nvSpPr>
          <p:cNvPr id="5" name="Rectangle 4"/>
          <p:cNvSpPr/>
          <p:nvPr/>
        </p:nvSpPr>
        <p:spPr>
          <a:xfrm>
            <a:off x="484581" y="4584224"/>
            <a:ext cx="3826094" cy="1754326"/>
          </a:xfrm>
          <a:prstGeom prst="rect">
            <a:avLst/>
          </a:prstGeom>
        </p:spPr>
        <p:txBody>
          <a:bodyPr wrap="square">
            <a:spAutoFit/>
          </a:bodyPr>
          <a:lstStyle/>
          <a:p>
            <a:r>
              <a:rPr lang="en-US" b="0" i="0" dirty="0">
                <a:solidFill>
                  <a:schemeClr val="bg1"/>
                </a:solidFill>
                <a:effectLst/>
              </a:rPr>
              <a:t>Because the Missourians were unable to cross the swollen river under such conditions, some members of Zion's Camp believed that the river, as a barrier, prevented the impending battle from taking place.</a:t>
            </a:r>
          </a:p>
        </p:txBody>
      </p:sp>
      <p:sp>
        <p:nvSpPr>
          <p:cNvPr id="13" name="TextBox 12"/>
          <p:cNvSpPr txBox="1"/>
          <p:nvPr/>
        </p:nvSpPr>
        <p:spPr>
          <a:xfrm>
            <a:off x="9353" y="6483318"/>
            <a:ext cx="4032031" cy="276999"/>
          </a:xfrm>
          <a:prstGeom prst="rect">
            <a:avLst/>
          </a:prstGeom>
          <a:noFill/>
        </p:spPr>
        <p:txBody>
          <a:bodyPr wrap="square" rtlCol="0">
            <a:spAutoFit/>
          </a:bodyPr>
          <a:lstStyle/>
          <a:p>
            <a:r>
              <a:rPr lang="en-US" sz="1200" dirty="0">
                <a:solidFill>
                  <a:schemeClr val="bg1"/>
                </a:solidFill>
              </a:rPr>
              <a:t>Deseret News</a:t>
            </a:r>
          </a:p>
        </p:txBody>
      </p:sp>
      <p:pic>
        <p:nvPicPr>
          <p:cNvPr id="11" name="Picture 10">
            <a:extLst>
              <a:ext uri="{FF2B5EF4-FFF2-40B4-BE49-F238E27FC236}">
                <a16:creationId xmlns:a16="http://schemas.microsoft.com/office/drawing/2014/main" id="{3351A47A-F599-4BB8-A75F-8C6EF2A02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050" y="4261893"/>
            <a:ext cx="3401568" cy="2279904"/>
          </a:xfrm>
          <a:prstGeom prst="rect">
            <a:avLst/>
          </a:prstGeom>
        </p:spPr>
      </p:pic>
      <p:pic>
        <p:nvPicPr>
          <p:cNvPr id="14" name="Picture 13" descr="Watercolor painting of a river and trees&#10;&#10;Description automatically generated">
            <a:extLst>
              <a:ext uri="{FF2B5EF4-FFF2-40B4-BE49-F238E27FC236}">
                <a16:creationId xmlns:a16="http://schemas.microsoft.com/office/drawing/2014/main" id="{CAE8B51C-70B5-C237-F753-180A29FCD3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915" y="1707247"/>
            <a:ext cx="3440103" cy="2574173"/>
          </a:xfrm>
          <a:prstGeom prst="rect">
            <a:avLst/>
          </a:prstGeom>
        </p:spPr>
      </p:pic>
      <p:pic>
        <p:nvPicPr>
          <p:cNvPr id="1026" name="Picture 2" descr="Clouds Lightning GIF by Tirol - Find &amp; Share on GIPHY">
            <a:extLst>
              <a:ext uri="{FF2B5EF4-FFF2-40B4-BE49-F238E27FC236}">
                <a16:creationId xmlns:a16="http://schemas.microsoft.com/office/drawing/2014/main" id="{799F3DAF-AC4E-84FD-5252-0270D5719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2468" y="1281960"/>
            <a:ext cx="3275682" cy="215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5235FB-2502-42B2-AAA5-EF3D0FC81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Almighty Power</a:t>
            </a:r>
          </a:p>
        </p:txBody>
      </p:sp>
      <p:sp>
        <p:nvSpPr>
          <p:cNvPr id="2" name="Rectangle 1"/>
          <p:cNvSpPr/>
          <p:nvPr/>
        </p:nvSpPr>
        <p:spPr>
          <a:xfrm>
            <a:off x="2881141" y="1118001"/>
            <a:ext cx="6148591" cy="5632311"/>
          </a:xfrm>
          <a:prstGeom prst="rect">
            <a:avLst/>
          </a:prstGeom>
        </p:spPr>
        <p:txBody>
          <a:bodyPr wrap="square">
            <a:spAutoFit/>
          </a:bodyPr>
          <a:lstStyle/>
          <a:p>
            <a:r>
              <a:rPr lang="en-US" dirty="0">
                <a:solidFill>
                  <a:schemeClr val="bg1"/>
                </a:solidFill>
              </a:rPr>
              <a:t>Two days later, “on Saturday, the 21st of June, Colonel </a:t>
            </a:r>
            <a:r>
              <a:rPr lang="en-US" dirty="0" err="1">
                <a:solidFill>
                  <a:schemeClr val="bg1"/>
                </a:solidFill>
              </a:rPr>
              <a:t>Scounce</a:t>
            </a:r>
            <a:r>
              <a:rPr lang="en-US" dirty="0">
                <a:solidFill>
                  <a:schemeClr val="bg1"/>
                </a:solidFill>
              </a:rPr>
              <a:t> and two other leading men of Ray County visited Joseph, and begged to know his intentions, stating: </a:t>
            </a:r>
          </a:p>
          <a:p>
            <a:endParaRPr lang="en-US" dirty="0">
              <a:solidFill>
                <a:schemeClr val="bg1"/>
              </a:solidFill>
            </a:endParaRPr>
          </a:p>
          <a:p>
            <a:r>
              <a:rPr lang="en-US" dirty="0">
                <a:solidFill>
                  <a:schemeClr val="bg1"/>
                </a:solidFill>
              </a:rPr>
              <a:t>‘We see that there is an Almighty Power that protects this people.’ </a:t>
            </a:r>
          </a:p>
          <a:p>
            <a:endParaRPr lang="en-US" dirty="0">
              <a:solidFill>
                <a:schemeClr val="bg1"/>
              </a:solidFill>
            </a:endParaRPr>
          </a:p>
          <a:p>
            <a:r>
              <a:rPr lang="en-US" dirty="0">
                <a:solidFill>
                  <a:schemeClr val="bg1"/>
                </a:solidFill>
              </a:rPr>
              <a:t>Colonel </a:t>
            </a:r>
            <a:r>
              <a:rPr lang="en-US" dirty="0" err="1">
                <a:solidFill>
                  <a:schemeClr val="bg1"/>
                </a:solidFill>
              </a:rPr>
              <a:t>Scounce</a:t>
            </a:r>
            <a:r>
              <a:rPr lang="en-US" dirty="0">
                <a:solidFill>
                  <a:schemeClr val="bg1"/>
                </a:solidFill>
              </a:rPr>
              <a:t> confessed that he had been leading a company of armed men to fall upon the Prophet, but had been driven back by the storm. </a:t>
            </a:r>
          </a:p>
          <a:p>
            <a:endParaRPr lang="en-US" dirty="0">
              <a:solidFill>
                <a:schemeClr val="bg1"/>
              </a:solidFill>
            </a:endParaRPr>
          </a:p>
          <a:p>
            <a:r>
              <a:rPr lang="en-US" dirty="0">
                <a:solidFill>
                  <a:schemeClr val="bg1"/>
                </a:solidFill>
              </a:rPr>
              <a:t>The Prophet with all the mildness and dignity which ever sat so becomingly upon him, and which always impressed his hearers, answered that he had come to administer to the wants of his afflicted friends and did not wish to molest or injure anybody. He then made a full and fair statement of the difficulties as he understood them; and when he had closed the three ambassadors, melted into compassion, offered their hands and declared that they would use every endeavor to allay the excitement.” </a:t>
            </a:r>
            <a:r>
              <a:rPr lang="en-US" sz="1200" dirty="0">
                <a:solidFill>
                  <a:schemeClr val="bg1"/>
                </a:solidFill>
              </a:rPr>
              <a:t>(Cannon, </a:t>
            </a:r>
            <a:r>
              <a:rPr lang="en-US" sz="1200" i="1" dirty="0">
                <a:solidFill>
                  <a:schemeClr val="bg1"/>
                </a:solidFill>
              </a:rPr>
              <a:t>Life of Joseph Smith,</a:t>
            </a:r>
            <a:r>
              <a:rPr lang="en-US" sz="1200" dirty="0">
                <a:solidFill>
                  <a:schemeClr val="bg1"/>
                </a:solidFill>
              </a:rPr>
              <a:t> p. 180.)</a:t>
            </a:r>
          </a:p>
        </p:txBody>
      </p:sp>
      <p:sp>
        <p:nvSpPr>
          <p:cNvPr id="13" name="TextBox 12"/>
          <p:cNvSpPr txBox="1"/>
          <p:nvPr/>
        </p:nvSpPr>
        <p:spPr>
          <a:xfrm>
            <a:off x="9353" y="6483318"/>
            <a:ext cx="4032031" cy="276999"/>
          </a:xfrm>
          <a:prstGeom prst="rect">
            <a:avLst/>
          </a:prstGeom>
          <a:noFill/>
        </p:spPr>
        <p:txBody>
          <a:bodyPr wrap="square" rtlCol="0">
            <a:spAutoFit/>
          </a:bodyPr>
          <a:lstStyle/>
          <a:p>
            <a:r>
              <a:rPr lang="en-US" sz="1200" dirty="0">
                <a:solidFill>
                  <a:schemeClr val="bg1"/>
                </a:solidFill>
              </a:rPr>
              <a:t>Student Manual</a:t>
            </a:r>
          </a:p>
        </p:txBody>
      </p:sp>
      <p:pic>
        <p:nvPicPr>
          <p:cNvPr id="4" name="Picture 3">
            <a:extLst>
              <a:ext uri="{FF2B5EF4-FFF2-40B4-BE49-F238E27FC236}">
                <a16:creationId xmlns:a16="http://schemas.microsoft.com/office/drawing/2014/main" id="{D4B603D9-49DC-4359-92F1-66B92D4C2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00" y="1742943"/>
            <a:ext cx="2560542" cy="3377477"/>
          </a:xfrm>
          <a:prstGeom prst="rect">
            <a:avLst/>
          </a:prstGeom>
        </p:spPr>
      </p:pic>
      <p:pic>
        <p:nvPicPr>
          <p:cNvPr id="17" name="Picture 16">
            <a:extLst>
              <a:ext uri="{FF2B5EF4-FFF2-40B4-BE49-F238E27FC236}">
                <a16:creationId xmlns:a16="http://schemas.microsoft.com/office/drawing/2014/main" id="{4A52542C-2E2E-4E9F-8F86-88BE41EC5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152" y="1886558"/>
            <a:ext cx="2865368" cy="3633531"/>
          </a:xfrm>
          <a:prstGeom prst="rect">
            <a:avLst/>
          </a:prstGeom>
        </p:spPr>
      </p:pic>
    </p:spTree>
    <p:extLst>
      <p:ext uri="{BB962C8B-B14F-4D97-AF65-F5344CB8AC3E}">
        <p14:creationId xmlns:p14="http://schemas.microsoft.com/office/powerpoint/2010/main" val="358330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FBF4CB-A648-400F-B58A-CCC322BF7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Practicing Truth in Unity</a:t>
            </a:r>
          </a:p>
        </p:txBody>
      </p:sp>
      <p:sp>
        <p:nvSpPr>
          <p:cNvPr id="2" name="Rectangle 1"/>
          <p:cNvSpPr/>
          <p:nvPr/>
        </p:nvSpPr>
        <p:spPr>
          <a:xfrm>
            <a:off x="6769837" y="3883660"/>
            <a:ext cx="4050326" cy="2831544"/>
          </a:xfrm>
          <a:prstGeom prst="rect">
            <a:avLst/>
          </a:prstGeom>
        </p:spPr>
        <p:txBody>
          <a:bodyPr wrap="square">
            <a:spAutoFit/>
          </a:bodyPr>
          <a:lstStyle/>
          <a:p>
            <a:r>
              <a:rPr lang="en-US" sz="2000" dirty="0">
                <a:solidFill>
                  <a:schemeClr val="bg1"/>
                </a:solidFill>
              </a:rPr>
              <a:t>“The miracle of unity is being granted to us as we pray and work for it in the Lord’s way. Our hearts will be knit together in unity. God has promised that blessing to His faithful Saints whatever their differences in background and whatever conflict rages around them.”</a:t>
            </a:r>
          </a:p>
          <a:p>
            <a:r>
              <a:rPr lang="en-US" sz="1200" dirty="0">
                <a:solidFill>
                  <a:schemeClr val="bg1"/>
                </a:solidFill>
              </a:rPr>
              <a:t>President Henry B. </a:t>
            </a:r>
            <a:r>
              <a:rPr lang="en-US" sz="1200" dirty="0" err="1">
                <a:solidFill>
                  <a:schemeClr val="bg1"/>
                </a:solidFill>
              </a:rPr>
              <a:t>Eyring</a:t>
            </a:r>
            <a:r>
              <a:rPr lang="en-US" dirty="0">
                <a:solidFill>
                  <a:schemeClr val="bg1"/>
                </a:solidFill>
              </a:rPr>
              <a:t> </a:t>
            </a:r>
            <a:endParaRPr lang="en-US" sz="1200" dirty="0">
              <a:solidFill>
                <a:schemeClr val="bg1"/>
              </a:solidFill>
            </a:endParaRP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105:1-4</a:t>
            </a:r>
          </a:p>
        </p:txBody>
      </p:sp>
      <p:sp>
        <p:nvSpPr>
          <p:cNvPr id="3" name="Rectangle 2"/>
          <p:cNvSpPr/>
          <p:nvPr/>
        </p:nvSpPr>
        <p:spPr>
          <a:xfrm>
            <a:off x="549244" y="1287049"/>
            <a:ext cx="3886954" cy="1661993"/>
          </a:xfrm>
          <a:prstGeom prst="rect">
            <a:avLst/>
          </a:prstGeom>
        </p:spPr>
        <p:txBody>
          <a:bodyPr wrap="square">
            <a:spAutoFit/>
          </a:bodyPr>
          <a:lstStyle/>
          <a:p>
            <a:r>
              <a:rPr lang="en-US" dirty="0">
                <a:solidFill>
                  <a:schemeClr val="bg1"/>
                </a:solidFill>
              </a:rPr>
              <a:t>“W</a:t>
            </a:r>
            <a:r>
              <a:rPr lang="en-US" b="0" i="0" dirty="0">
                <a:solidFill>
                  <a:schemeClr val="bg1"/>
                </a:solidFill>
                <a:effectLst/>
              </a:rPr>
              <a:t>e shall not be permitted to enter the land from whence we were expelled, till our hearts are prepared to honor this law, and we become sanctified through the practice of the truth.” </a:t>
            </a:r>
            <a:r>
              <a:rPr lang="en-US" sz="1200" b="0" i="0" dirty="0">
                <a:solidFill>
                  <a:schemeClr val="bg1"/>
                </a:solidFill>
                <a:effectLst/>
              </a:rPr>
              <a:t>President Lorenzo Snow</a:t>
            </a:r>
            <a:endParaRPr lang="en-US" sz="1200" dirty="0">
              <a:solidFill>
                <a:schemeClr val="bg1"/>
              </a:solidFill>
            </a:endParaRPr>
          </a:p>
        </p:txBody>
      </p:sp>
      <p:pic>
        <p:nvPicPr>
          <p:cNvPr id="5" name="Picture 4">
            <a:extLst>
              <a:ext uri="{FF2B5EF4-FFF2-40B4-BE49-F238E27FC236}">
                <a16:creationId xmlns:a16="http://schemas.microsoft.com/office/drawing/2014/main" id="{E45A3CE3-5586-4B8D-BF81-F55F14899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339" y="1287049"/>
            <a:ext cx="2651760" cy="2182368"/>
          </a:xfrm>
          <a:prstGeom prst="rect">
            <a:avLst/>
          </a:prstGeom>
        </p:spPr>
      </p:pic>
      <p:pic>
        <p:nvPicPr>
          <p:cNvPr id="10" name="Picture 9">
            <a:extLst>
              <a:ext uri="{FF2B5EF4-FFF2-40B4-BE49-F238E27FC236}">
                <a16:creationId xmlns:a16="http://schemas.microsoft.com/office/drawing/2014/main" id="{F6B9282D-395F-40C8-B08C-A3B9DF39A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554" y="3429000"/>
            <a:ext cx="3810000" cy="2859024"/>
          </a:xfrm>
          <a:prstGeom prst="rect">
            <a:avLst/>
          </a:prstGeom>
        </p:spPr>
      </p:pic>
    </p:spTree>
    <p:extLst>
      <p:ext uri="{BB962C8B-B14F-4D97-AF65-F5344CB8AC3E}">
        <p14:creationId xmlns:p14="http://schemas.microsoft.com/office/powerpoint/2010/main" val="4580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4623</Words>
  <Application>Microsoft Office PowerPoint</Application>
  <PresentationFormat>Widescreen</PresentationFormat>
  <Paragraphs>271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Abadi</vt:lpstr>
      <vt:lpstr>Arial</vt:lpstr>
      <vt:lpstr>Calibri</vt:lpstr>
      <vt:lpstr>Open Sans</vt:lpstr>
      <vt:lpstr>Berlin Sans FB Demi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35</cp:revision>
  <dcterms:created xsi:type="dcterms:W3CDTF">2015-01-22T13:33:04Z</dcterms:created>
  <dcterms:modified xsi:type="dcterms:W3CDTF">2024-11-29T17:09:22Z</dcterms:modified>
</cp:coreProperties>
</file>