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73" r:id="rId3"/>
    <p:sldId id="258" r:id="rId4"/>
    <p:sldId id="259" r:id="rId5"/>
    <p:sldId id="262" r:id="rId6"/>
    <p:sldId id="263" r:id="rId7"/>
    <p:sldId id="264" r:id="rId8"/>
    <p:sldId id="265" r:id="rId9"/>
    <p:sldId id="274" r:id="rId10"/>
    <p:sldId id="275" r:id="rId11"/>
    <p:sldId id="276" r:id="rId12"/>
    <p:sldId id="277" r:id="rId13"/>
    <p:sldId id="267" r:id="rId14"/>
    <p:sldId id="266" r:id="rId15"/>
    <p:sldId id="268" r:id="rId16"/>
    <p:sldId id="269" r:id="rId17"/>
    <p:sldId id="270" r:id="rId18"/>
    <p:sldId id="271" r:id="rId19"/>
    <p:sldId id="279" r:id="rId20"/>
    <p:sldId id="272" r:id="rId21"/>
    <p:sldId id="257" r:id="rId22"/>
    <p:sldId id="260" r:id="rId23"/>
    <p:sldId id="261" r:id="rId24"/>
  </p:sldIdLst>
  <p:sldSz cx="12192000" cy="6858000"/>
  <p:notesSz cx="6858000" cy="9144000"/>
  <p:embeddedFontLst>
    <p:embeddedFont>
      <p:font typeface="Abadi" panose="020B0604020104020204" pitchFamily="34" charset="0"/>
      <p:regular r:id="rId25"/>
    </p:embeddedFont>
    <p:embeddedFont>
      <p:font typeface="Angsana New" panose="02020603050405020304" pitchFamily="18" charset="-34"/>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Sitka Small" panose="02000505000000020004" pitchFamily="2"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8" d="100"/>
          <a:sy n="88" d="100"/>
        </p:scale>
        <p:origin x="90"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1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687DF0-3F20-494B-A30A-B295FC49EA37}"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352254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687DF0-3F20-494B-A30A-B295FC49EA37}"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148532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687DF0-3F20-494B-A30A-B295FC49EA37}"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49707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687DF0-3F20-494B-A30A-B295FC49EA37}"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151770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687DF0-3F20-494B-A30A-B295FC49EA37}"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174237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687DF0-3F20-494B-A30A-B295FC49EA37}"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339367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687DF0-3F20-494B-A30A-B295FC49EA37}"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3292022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687DF0-3F20-494B-A30A-B295FC49EA37}"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234588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87DF0-3F20-494B-A30A-B295FC49EA37}"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374722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687DF0-3F20-494B-A30A-B295FC49EA37}"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7035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687DF0-3F20-494B-A30A-B295FC49EA37}"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421691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87DF0-3F20-494B-A30A-B295FC49EA37}" type="datetimeFigureOut">
              <a:rPr lang="en-US" smtClean="0"/>
              <a:t>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5ACC6-FAFB-4D7F-9F16-E22BB785458A}" type="slidenum">
              <a:rPr lang="en-US" smtClean="0"/>
              <a:t>‹#›</a:t>
            </a:fld>
            <a:endParaRPr lang="en-US"/>
          </a:p>
        </p:txBody>
      </p:sp>
    </p:spTree>
    <p:extLst>
      <p:ext uri="{BB962C8B-B14F-4D97-AF65-F5344CB8AC3E}">
        <p14:creationId xmlns:p14="http://schemas.microsoft.com/office/powerpoint/2010/main" val="3776533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hyperlink" Target="https://www.churchofjesuschrist.org/study/general-conference/2020/04/46nelson?lang=eng"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lds.org/liahona/2008/05/ask-in-faith?lang=eng&amp;para=p17-p24#p17"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okerstore.com/images/felt_v_navyblue.jpg">
            <a:extLst>
              <a:ext uri="{FF2B5EF4-FFF2-40B4-BE49-F238E27FC236}">
                <a16:creationId xmlns:a16="http://schemas.microsoft.com/office/drawing/2014/main" id="{DECD2C4D-A7F5-1A1B-DD87-DB1128861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180B1F-DC16-C9EB-AB49-9185723859D6}"/>
              </a:ext>
            </a:extLst>
          </p:cNvPr>
          <p:cNvSpPr txBox="1"/>
          <p:nvPr/>
        </p:nvSpPr>
        <p:spPr>
          <a:xfrm>
            <a:off x="0" y="414196"/>
            <a:ext cx="12192000" cy="2308324"/>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Doctrine and Covenants 109:47-80</a:t>
            </a:r>
          </a:p>
          <a:p>
            <a:pPr algn="ctr"/>
            <a:endParaRPr lang="en-US" sz="4800" dirty="0">
              <a:solidFill>
                <a:schemeClr val="bg1"/>
              </a:solidFill>
              <a:latin typeface="Sitka Small" panose="02000505000000020004" pitchFamily="2" charset="0"/>
            </a:endParaRPr>
          </a:p>
          <a:p>
            <a:pPr algn="ctr"/>
            <a:r>
              <a:rPr lang="en-US" sz="4800" dirty="0">
                <a:solidFill>
                  <a:schemeClr val="bg1"/>
                </a:solidFill>
                <a:latin typeface="Sitka Small" panose="02000505000000020004" pitchFamily="2" charset="0"/>
              </a:rPr>
              <a:t>Prayer for the People</a:t>
            </a:r>
          </a:p>
        </p:txBody>
      </p:sp>
      <p:pic>
        <p:nvPicPr>
          <p:cNvPr id="4" name="Picture 3">
            <a:extLst>
              <a:ext uri="{FF2B5EF4-FFF2-40B4-BE49-F238E27FC236}">
                <a16:creationId xmlns:a16="http://schemas.microsoft.com/office/drawing/2014/main" id="{FCE1F5AE-E8FF-BB0B-A3EB-46A5F784F840}"/>
              </a:ext>
            </a:extLst>
          </p:cNvPr>
          <p:cNvPicPr>
            <a:picLocks noChangeAspect="1"/>
          </p:cNvPicPr>
          <p:nvPr/>
        </p:nvPicPr>
        <p:blipFill>
          <a:blip r:embed="rId3">
            <a:extLst>
              <a:ext uri="{28A0092B-C50C-407E-A947-70E740481C1C}">
                <a14:useLocalDpi xmlns:a14="http://schemas.microsoft.com/office/drawing/2010/main" val="0"/>
              </a:ext>
            </a:extLst>
          </a:blip>
          <a:srcRect l="52811" t="38195" r="3751" b="6388"/>
          <a:stretch/>
        </p:blipFill>
        <p:spPr>
          <a:xfrm>
            <a:off x="6800850" y="2879119"/>
            <a:ext cx="4933950" cy="3540731"/>
          </a:xfrm>
          <a:prstGeom prst="rect">
            <a:avLst/>
          </a:prstGeom>
        </p:spPr>
      </p:pic>
      <p:pic>
        <p:nvPicPr>
          <p:cNvPr id="5" name="Picture 4">
            <a:extLst>
              <a:ext uri="{FF2B5EF4-FFF2-40B4-BE49-F238E27FC236}">
                <a16:creationId xmlns:a16="http://schemas.microsoft.com/office/drawing/2014/main" id="{3C8256EB-BEA2-E312-EEEC-8CA953FC326A}"/>
              </a:ext>
            </a:extLst>
          </p:cNvPr>
          <p:cNvPicPr>
            <a:picLocks noChangeAspect="1"/>
          </p:cNvPicPr>
          <p:nvPr/>
        </p:nvPicPr>
        <p:blipFill>
          <a:blip r:embed="rId3">
            <a:extLst>
              <a:ext uri="{28A0092B-C50C-407E-A947-70E740481C1C}">
                <a14:useLocalDpi xmlns:a14="http://schemas.microsoft.com/office/drawing/2010/main" val="0"/>
              </a:ext>
            </a:extLst>
          </a:blip>
          <a:srcRect l="3044" t="52778" r="50003" b="26249"/>
          <a:stretch/>
        </p:blipFill>
        <p:spPr>
          <a:xfrm>
            <a:off x="371475" y="3619499"/>
            <a:ext cx="5724525" cy="1438275"/>
          </a:xfrm>
          <a:prstGeom prst="rect">
            <a:avLst/>
          </a:prstGeom>
        </p:spPr>
      </p:pic>
      <p:sp>
        <p:nvSpPr>
          <p:cNvPr id="6" name="Footer Placeholder 14">
            <a:extLst>
              <a:ext uri="{FF2B5EF4-FFF2-40B4-BE49-F238E27FC236}">
                <a16:creationId xmlns:a16="http://schemas.microsoft.com/office/drawing/2014/main" id="{58F70437-6751-A501-EB30-16C392F2CE9B}"/>
              </a:ext>
            </a:extLst>
          </p:cNvPr>
          <p:cNvSpPr>
            <a:spLocks noGrp="1"/>
          </p:cNvSpPr>
          <p:nvPr/>
        </p:nvSpPr>
        <p:spPr>
          <a:xfrm>
            <a:off x="0" y="661264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1595220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592551"/>
            <a:ext cx="6096000" cy="369332"/>
          </a:xfrm>
          <a:prstGeom prst="rect">
            <a:avLst/>
          </a:prstGeom>
        </p:spPr>
        <p:txBody>
          <a:bodyPr>
            <a:spAutoFit/>
          </a:bodyPr>
          <a:lstStyle/>
          <a:p>
            <a:r>
              <a:rPr lang="en-US" b="0" i="0" dirty="0">
                <a:solidFill>
                  <a:schemeClr val="bg1"/>
                </a:solidFill>
                <a:effectLst/>
              </a:rPr>
              <a:t>D&amp;C 109:54-58</a:t>
            </a:r>
            <a:endParaRPr lang="en-US" dirty="0">
              <a:solidFill>
                <a:schemeClr val="bg1"/>
              </a:solidFill>
            </a:endParaRPr>
          </a:p>
        </p:txBody>
      </p:sp>
      <p:sp>
        <p:nvSpPr>
          <p:cNvPr id="2" name="Rectangle 1">
            <a:extLst>
              <a:ext uri="{FF2B5EF4-FFF2-40B4-BE49-F238E27FC236}">
                <a16:creationId xmlns:a16="http://schemas.microsoft.com/office/drawing/2014/main" id="{43228180-DB59-47CC-B3E2-8FA9F6EC09BF}"/>
              </a:ext>
            </a:extLst>
          </p:cNvPr>
          <p:cNvSpPr/>
          <p:nvPr/>
        </p:nvSpPr>
        <p:spPr>
          <a:xfrm>
            <a:off x="3675585" y="1283725"/>
            <a:ext cx="8401878" cy="4524315"/>
          </a:xfrm>
          <a:prstGeom prst="rect">
            <a:avLst/>
          </a:prstGeom>
        </p:spPr>
        <p:txBody>
          <a:bodyPr wrap="square">
            <a:spAutoFit/>
          </a:bodyPr>
          <a:lstStyle/>
          <a:p>
            <a:r>
              <a:rPr lang="en-US" sz="2400" i="1" dirty="0">
                <a:solidFill>
                  <a:schemeClr val="bg1"/>
                </a:solidFill>
                <a:latin typeface="Abadi" panose="020B0604020104020204" pitchFamily="34" charset="0"/>
              </a:rPr>
              <a:t>“We properly pray for the safety and success of the full-time missionaries throughout the world. And a common element in many of our prayers is a request that the missionaries will be led to individuals and families who are prepared to receive the message of the Restoration. </a:t>
            </a:r>
          </a:p>
          <a:p>
            <a:endParaRPr lang="en-US" sz="2400" i="1" dirty="0">
              <a:solidFill>
                <a:schemeClr val="bg1"/>
              </a:solidFill>
              <a:latin typeface="Abadi" panose="020B0604020104020204" pitchFamily="34" charset="0"/>
            </a:endParaRPr>
          </a:p>
          <a:p>
            <a:r>
              <a:rPr lang="en-US" sz="2400" i="1" dirty="0">
                <a:solidFill>
                  <a:schemeClr val="bg1"/>
                </a:solidFill>
                <a:latin typeface="Abadi" panose="020B0604020104020204" pitchFamily="34" charset="0"/>
              </a:rPr>
              <a:t>But ultimately it is my responsibility and your responsibility to find people for the missionaries to teach. </a:t>
            </a:r>
          </a:p>
          <a:p>
            <a:endParaRPr lang="en-US" sz="2400" i="1" dirty="0">
              <a:solidFill>
                <a:schemeClr val="bg1"/>
              </a:solidFill>
              <a:latin typeface="Abadi" panose="020B0604020104020204" pitchFamily="34" charset="0"/>
            </a:endParaRPr>
          </a:p>
          <a:p>
            <a:r>
              <a:rPr lang="en-US" sz="2400" i="1" dirty="0">
                <a:solidFill>
                  <a:schemeClr val="bg1"/>
                </a:solidFill>
                <a:latin typeface="Abadi" panose="020B0604020104020204" pitchFamily="34" charset="0"/>
              </a:rPr>
              <a:t>Missionaries are full-time teachers; you and I are full-time finders. And you and I as lifelong missionaries should not be praying for the full-time missionaries to do our work!</a:t>
            </a:r>
            <a:endParaRPr lang="en-US" sz="2400" dirty="0">
              <a:solidFill>
                <a:schemeClr val="bg1"/>
              </a:solidFill>
              <a:latin typeface="Abadi" panose="020B0604020104020204" pitchFamily="34" charset="0"/>
            </a:endParaRPr>
          </a:p>
        </p:txBody>
      </p:sp>
      <p:pic>
        <p:nvPicPr>
          <p:cNvPr id="7" name="Picture 6">
            <a:extLst>
              <a:ext uri="{FF2B5EF4-FFF2-40B4-BE49-F238E27FC236}">
                <a16:creationId xmlns:a16="http://schemas.microsoft.com/office/drawing/2014/main" id="{ABD69CCD-6504-45D5-8117-73BB993C3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949" y="1941028"/>
            <a:ext cx="2682539" cy="3373093"/>
          </a:xfrm>
          <a:prstGeom prst="rect">
            <a:avLst/>
          </a:prstGeom>
        </p:spPr>
      </p:pic>
    </p:spTree>
    <p:extLst>
      <p:ext uri="{BB962C8B-B14F-4D97-AF65-F5344CB8AC3E}">
        <p14:creationId xmlns:p14="http://schemas.microsoft.com/office/powerpoint/2010/main" val="64195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511302"/>
            <a:ext cx="6096000" cy="369332"/>
          </a:xfrm>
          <a:prstGeom prst="rect">
            <a:avLst/>
          </a:prstGeom>
        </p:spPr>
        <p:txBody>
          <a:bodyPr>
            <a:spAutoFit/>
          </a:bodyPr>
          <a:lstStyle/>
          <a:p>
            <a:r>
              <a:rPr lang="en-US" b="0" i="0" dirty="0">
                <a:solidFill>
                  <a:schemeClr val="bg1"/>
                </a:solidFill>
                <a:effectLst/>
              </a:rPr>
              <a:t>Elder Bednar</a:t>
            </a:r>
            <a:endParaRPr lang="en-US" dirty="0">
              <a:solidFill>
                <a:schemeClr val="bg1"/>
              </a:solidFill>
            </a:endParaRPr>
          </a:p>
        </p:txBody>
      </p:sp>
      <p:sp>
        <p:nvSpPr>
          <p:cNvPr id="2" name="Rectangle 1">
            <a:extLst>
              <a:ext uri="{FF2B5EF4-FFF2-40B4-BE49-F238E27FC236}">
                <a16:creationId xmlns:a16="http://schemas.microsoft.com/office/drawing/2014/main" id="{43228180-DB59-47CC-B3E2-8FA9F6EC09BF}"/>
              </a:ext>
            </a:extLst>
          </p:cNvPr>
          <p:cNvSpPr/>
          <p:nvPr/>
        </p:nvSpPr>
        <p:spPr>
          <a:xfrm>
            <a:off x="1054730" y="1439164"/>
            <a:ext cx="6831970" cy="4524315"/>
          </a:xfrm>
          <a:prstGeom prst="rect">
            <a:avLst/>
          </a:prstGeom>
        </p:spPr>
        <p:txBody>
          <a:bodyPr wrap="square">
            <a:spAutoFit/>
          </a:bodyPr>
          <a:lstStyle/>
          <a:p>
            <a:r>
              <a:rPr lang="en-US" sz="3200" i="1" dirty="0">
                <a:solidFill>
                  <a:schemeClr val="bg1"/>
                </a:solidFill>
              </a:rPr>
              <a:t>“If you and I would truly pray and ask in faith, as did Joseph Smith—if we would pray with the expectation to act and not just to express—then the work of proclaiming the gospel would move forward in a remarkable way. Such a prayer of faith might include some of the following elements:</a:t>
            </a:r>
          </a:p>
          <a:p>
            <a:endParaRPr lang="en-US" sz="3200" dirty="0">
              <a:solidFill>
                <a:schemeClr val="bg1"/>
              </a:solidFill>
            </a:endParaRPr>
          </a:p>
        </p:txBody>
      </p:sp>
      <p:pic>
        <p:nvPicPr>
          <p:cNvPr id="3" name="Picture 2" descr="Image result for joseph smith prayer">
            <a:extLst>
              <a:ext uri="{FF2B5EF4-FFF2-40B4-BE49-F238E27FC236}">
                <a16:creationId xmlns:a16="http://schemas.microsoft.com/office/drawing/2014/main" id="{4B8BFF01-3174-45EE-B0D6-3682E59387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678" r="11879" b="23285"/>
          <a:stretch/>
        </p:blipFill>
        <p:spPr bwMode="auto">
          <a:xfrm>
            <a:off x="9037980" y="702366"/>
            <a:ext cx="2769704" cy="526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7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3228180-DB59-47CC-B3E2-8FA9F6EC09BF}"/>
              </a:ext>
            </a:extLst>
          </p:cNvPr>
          <p:cNvSpPr/>
          <p:nvPr/>
        </p:nvSpPr>
        <p:spPr>
          <a:xfrm>
            <a:off x="1457739" y="439495"/>
            <a:ext cx="10601739" cy="6001643"/>
          </a:xfrm>
          <a:prstGeom prst="rect">
            <a:avLst/>
          </a:prstGeom>
        </p:spPr>
        <p:txBody>
          <a:bodyPr wrap="square">
            <a:spAutoFit/>
          </a:bodyPr>
          <a:lstStyle/>
          <a:p>
            <a:pPr fontAlgn="base"/>
            <a:r>
              <a:rPr lang="en-US" sz="2400" i="1" dirty="0">
                <a:solidFill>
                  <a:schemeClr val="bg1"/>
                </a:solidFill>
              </a:rPr>
              <a:t>“Thanking Heavenly Father for the doctrines and ordinances of the restored gospel of Jesus Christ, which bring hope and happiness into our lives.</a:t>
            </a:r>
          </a:p>
          <a:p>
            <a:pPr fontAlgn="base"/>
            <a:endParaRPr lang="en-US" sz="2400" i="1" dirty="0">
              <a:solidFill>
                <a:schemeClr val="bg1"/>
              </a:solidFill>
            </a:endParaRPr>
          </a:p>
          <a:p>
            <a:pPr fontAlgn="base"/>
            <a:r>
              <a:rPr lang="en-US" sz="2400" i="1" dirty="0">
                <a:solidFill>
                  <a:schemeClr val="bg1"/>
                </a:solidFill>
              </a:rPr>
              <a:t>“Asking for courage and boldness to open our mouths and share the gospel with our family and friends.</a:t>
            </a:r>
          </a:p>
          <a:p>
            <a:pPr fontAlgn="base"/>
            <a:endParaRPr lang="en-US" sz="2400" i="1" dirty="0">
              <a:solidFill>
                <a:schemeClr val="bg1"/>
              </a:solidFill>
            </a:endParaRPr>
          </a:p>
          <a:p>
            <a:pPr fontAlgn="base"/>
            <a:r>
              <a:rPr lang="en-US" sz="2400" i="1" dirty="0">
                <a:solidFill>
                  <a:schemeClr val="bg1"/>
                </a:solidFill>
              </a:rPr>
              <a:t>“Entreating Heavenly Father to help us identify individuals and families who will be receptive to our invitation to be taught by the missionaries in our homes.</a:t>
            </a:r>
          </a:p>
          <a:p>
            <a:pPr fontAlgn="base"/>
            <a:endParaRPr lang="en-US" sz="2400" i="1" dirty="0">
              <a:solidFill>
                <a:schemeClr val="bg1"/>
              </a:solidFill>
            </a:endParaRPr>
          </a:p>
          <a:p>
            <a:pPr fontAlgn="base"/>
            <a:r>
              <a:rPr lang="en-US" sz="2400" i="1" dirty="0">
                <a:solidFill>
                  <a:schemeClr val="bg1"/>
                </a:solidFill>
              </a:rPr>
              <a:t>“Pledging to do our part this day and this week and petitioning for help to overcome anxiety, fear, and hesitation.</a:t>
            </a:r>
          </a:p>
          <a:p>
            <a:pPr fontAlgn="base"/>
            <a:endParaRPr lang="en-US" sz="2400" i="1" dirty="0">
              <a:solidFill>
                <a:schemeClr val="bg1"/>
              </a:solidFill>
            </a:endParaRPr>
          </a:p>
          <a:p>
            <a:pPr fontAlgn="base"/>
            <a:r>
              <a:rPr lang="en-US" sz="2400" i="1" dirty="0">
                <a:solidFill>
                  <a:schemeClr val="bg1"/>
                </a:solidFill>
              </a:rPr>
              <a:t>“Seeking for the gift of discernment—for eyes to see and ears to hear missionary opportunities as they occur.</a:t>
            </a:r>
          </a:p>
          <a:p>
            <a:pPr fontAlgn="base"/>
            <a:endParaRPr lang="en-US" sz="2400" i="1" dirty="0">
              <a:solidFill>
                <a:schemeClr val="bg1"/>
              </a:solidFill>
            </a:endParaRPr>
          </a:p>
          <a:p>
            <a:pPr fontAlgn="base"/>
            <a:r>
              <a:rPr lang="en-US" sz="2400" i="1" dirty="0">
                <a:solidFill>
                  <a:schemeClr val="bg1"/>
                </a:solidFill>
              </a:rPr>
              <a:t>“Praying fervently for the strength to act as we know we should”</a:t>
            </a:r>
            <a:endParaRPr lang="en-US" sz="2400" dirty="0">
              <a:solidFill>
                <a:schemeClr val="bg1"/>
              </a:solidFill>
            </a:endParaRPr>
          </a:p>
        </p:txBody>
      </p:sp>
      <p:grpSp>
        <p:nvGrpSpPr>
          <p:cNvPr id="3" name="Group 2">
            <a:extLst>
              <a:ext uri="{FF2B5EF4-FFF2-40B4-BE49-F238E27FC236}">
                <a16:creationId xmlns:a16="http://schemas.microsoft.com/office/drawing/2014/main" id="{2352A7EE-08D4-46E0-9292-3EFC741D1ECC}"/>
              </a:ext>
            </a:extLst>
          </p:cNvPr>
          <p:cNvGrpSpPr/>
          <p:nvPr/>
        </p:nvGrpSpPr>
        <p:grpSpPr>
          <a:xfrm>
            <a:off x="324507" y="338877"/>
            <a:ext cx="808466" cy="947057"/>
            <a:chOff x="7819284" y="696686"/>
            <a:chExt cx="808466" cy="947057"/>
          </a:xfrm>
        </p:grpSpPr>
        <p:sp>
          <p:nvSpPr>
            <p:cNvPr id="6" name="Rounded Rectangle 110">
              <a:extLst>
                <a:ext uri="{FF2B5EF4-FFF2-40B4-BE49-F238E27FC236}">
                  <a16:creationId xmlns:a16="http://schemas.microsoft.com/office/drawing/2014/main" id="{EB7A1DA3-9991-497E-BAB8-33E19353CD8A}"/>
                </a:ext>
              </a:extLst>
            </p:cNvPr>
            <p:cNvSpPr/>
            <p:nvPr/>
          </p:nvSpPr>
          <p:spPr>
            <a:xfrm>
              <a:off x="7819284" y="732773"/>
              <a:ext cx="808466" cy="808466"/>
            </a:xfrm>
            <a:prstGeom prst="roundRect">
              <a:avLst>
                <a:gd name="adj" fmla="val 10186"/>
              </a:avLst>
            </a:prstGeom>
            <a:solidFill>
              <a:srgbClr val="F8E49A"/>
            </a:solidFill>
            <a:ln>
              <a:solidFill>
                <a:schemeClr val="tx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D176DB6-57C7-4F89-846F-1F6B5BF3A5A0}"/>
                </a:ext>
              </a:extLst>
            </p:cNvPr>
            <p:cNvSpPr txBox="1"/>
            <p:nvPr/>
          </p:nvSpPr>
          <p:spPr>
            <a:xfrm>
              <a:off x="7968343" y="696686"/>
              <a:ext cx="509035" cy="947057"/>
            </a:xfrm>
            <a:prstGeom prst="rect">
              <a:avLst/>
            </a:prstGeom>
            <a:noFill/>
          </p:spPr>
          <p:txBody>
            <a:bodyPr wrap="square" rtlCol="0">
              <a:spAutoFit/>
            </a:bodyPr>
            <a:lstStyle/>
            <a:p>
              <a:r>
                <a:rPr lang="en-US" sz="5400" dirty="0"/>
                <a:t>P</a:t>
              </a:r>
            </a:p>
          </p:txBody>
        </p:sp>
      </p:grpSp>
      <p:grpSp>
        <p:nvGrpSpPr>
          <p:cNvPr id="8" name="Group 7">
            <a:extLst>
              <a:ext uri="{FF2B5EF4-FFF2-40B4-BE49-F238E27FC236}">
                <a16:creationId xmlns:a16="http://schemas.microsoft.com/office/drawing/2014/main" id="{71C1733A-C268-4FE1-BCAB-05AF22B4A9EA}"/>
              </a:ext>
            </a:extLst>
          </p:cNvPr>
          <p:cNvGrpSpPr/>
          <p:nvPr/>
        </p:nvGrpSpPr>
        <p:grpSpPr>
          <a:xfrm>
            <a:off x="324637" y="1400011"/>
            <a:ext cx="808466" cy="947057"/>
            <a:chOff x="7666884" y="1661491"/>
            <a:chExt cx="808466" cy="947057"/>
          </a:xfrm>
        </p:grpSpPr>
        <p:sp>
          <p:nvSpPr>
            <p:cNvPr id="9" name="Rounded Rectangle 110">
              <a:extLst>
                <a:ext uri="{FF2B5EF4-FFF2-40B4-BE49-F238E27FC236}">
                  <a16:creationId xmlns:a16="http://schemas.microsoft.com/office/drawing/2014/main" id="{6EB56A68-7CCD-4186-B829-1DFA0E62EA61}"/>
                </a:ext>
              </a:extLst>
            </p:cNvPr>
            <p:cNvSpPr/>
            <p:nvPr/>
          </p:nvSpPr>
          <p:spPr>
            <a:xfrm>
              <a:off x="7666884" y="1730787"/>
              <a:ext cx="808466" cy="808466"/>
            </a:xfrm>
            <a:prstGeom prst="roundRect">
              <a:avLst>
                <a:gd name="adj" fmla="val 10186"/>
              </a:avLst>
            </a:prstGeom>
            <a:solidFill>
              <a:srgbClr val="F8E49A"/>
            </a:solidFill>
            <a:ln>
              <a:solidFill>
                <a:schemeClr val="tx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DA25700-D5A5-4FDA-8CD7-EE9B1BADF725}"/>
                </a:ext>
              </a:extLst>
            </p:cNvPr>
            <p:cNvSpPr txBox="1"/>
            <p:nvPr/>
          </p:nvSpPr>
          <p:spPr>
            <a:xfrm>
              <a:off x="7815942" y="1661491"/>
              <a:ext cx="509035" cy="947057"/>
            </a:xfrm>
            <a:prstGeom prst="rect">
              <a:avLst/>
            </a:prstGeom>
            <a:noFill/>
          </p:spPr>
          <p:txBody>
            <a:bodyPr wrap="square" rtlCol="0">
              <a:spAutoFit/>
            </a:bodyPr>
            <a:lstStyle/>
            <a:p>
              <a:r>
                <a:rPr lang="en-US" sz="5400" dirty="0"/>
                <a:t>R</a:t>
              </a:r>
            </a:p>
          </p:txBody>
        </p:sp>
      </p:grpSp>
      <p:grpSp>
        <p:nvGrpSpPr>
          <p:cNvPr id="11" name="Group 10">
            <a:extLst>
              <a:ext uri="{FF2B5EF4-FFF2-40B4-BE49-F238E27FC236}">
                <a16:creationId xmlns:a16="http://schemas.microsoft.com/office/drawing/2014/main" id="{0404CC19-B649-423B-92E3-DD0AB2903692}"/>
              </a:ext>
            </a:extLst>
          </p:cNvPr>
          <p:cNvGrpSpPr/>
          <p:nvPr/>
        </p:nvGrpSpPr>
        <p:grpSpPr>
          <a:xfrm>
            <a:off x="323979" y="5644549"/>
            <a:ext cx="808466" cy="947057"/>
            <a:chOff x="7666884" y="1661491"/>
            <a:chExt cx="808466" cy="947057"/>
          </a:xfrm>
        </p:grpSpPr>
        <p:sp>
          <p:nvSpPr>
            <p:cNvPr id="12" name="Rounded Rectangle 110">
              <a:extLst>
                <a:ext uri="{FF2B5EF4-FFF2-40B4-BE49-F238E27FC236}">
                  <a16:creationId xmlns:a16="http://schemas.microsoft.com/office/drawing/2014/main" id="{FBDEB7DC-2B3B-4AEA-BBFF-3CBD4B264C0D}"/>
                </a:ext>
              </a:extLst>
            </p:cNvPr>
            <p:cNvSpPr/>
            <p:nvPr/>
          </p:nvSpPr>
          <p:spPr>
            <a:xfrm>
              <a:off x="7666884" y="1730787"/>
              <a:ext cx="808466" cy="808466"/>
            </a:xfrm>
            <a:prstGeom prst="roundRect">
              <a:avLst>
                <a:gd name="adj" fmla="val 10186"/>
              </a:avLst>
            </a:prstGeom>
            <a:solidFill>
              <a:srgbClr val="F8E49A"/>
            </a:solidFill>
            <a:ln>
              <a:solidFill>
                <a:schemeClr val="tx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26D95DB-0179-4851-89F0-D9B388EC53A2}"/>
                </a:ext>
              </a:extLst>
            </p:cNvPr>
            <p:cNvSpPr txBox="1"/>
            <p:nvPr/>
          </p:nvSpPr>
          <p:spPr>
            <a:xfrm>
              <a:off x="7815942" y="1661491"/>
              <a:ext cx="509035" cy="947057"/>
            </a:xfrm>
            <a:prstGeom prst="rect">
              <a:avLst/>
            </a:prstGeom>
            <a:noFill/>
          </p:spPr>
          <p:txBody>
            <a:bodyPr wrap="square" rtlCol="0">
              <a:spAutoFit/>
            </a:bodyPr>
            <a:lstStyle/>
            <a:p>
              <a:r>
                <a:rPr lang="en-US" sz="5400" dirty="0"/>
                <a:t>R</a:t>
              </a:r>
            </a:p>
          </p:txBody>
        </p:sp>
      </p:grpSp>
      <p:grpSp>
        <p:nvGrpSpPr>
          <p:cNvPr id="14" name="Group 13">
            <a:extLst>
              <a:ext uri="{FF2B5EF4-FFF2-40B4-BE49-F238E27FC236}">
                <a16:creationId xmlns:a16="http://schemas.microsoft.com/office/drawing/2014/main" id="{514F4E22-AD2A-4493-8827-79496FED8455}"/>
              </a:ext>
            </a:extLst>
          </p:cNvPr>
          <p:cNvGrpSpPr/>
          <p:nvPr/>
        </p:nvGrpSpPr>
        <p:grpSpPr>
          <a:xfrm>
            <a:off x="324111" y="2461145"/>
            <a:ext cx="808466" cy="947057"/>
            <a:chOff x="7666884" y="1661491"/>
            <a:chExt cx="808466" cy="947057"/>
          </a:xfrm>
        </p:grpSpPr>
        <p:sp>
          <p:nvSpPr>
            <p:cNvPr id="15" name="Rounded Rectangle 110">
              <a:extLst>
                <a:ext uri="{FF2B5EF4-FFF2-40B4-BE49-F238E27FC236}">
                  <a16:creationId xmlns:a16="http://schemas.microsoft.com/office/drawing/2014/main" id="{34743996-5229-4AA6-A96A-E3E7B44D2DC7}"/>
                </a:ext>
              </a:extLst>
            </p:cNvPr>
            <p:cNvSpPr/>
            <p:nvPr/>
          </p:nvSpPr>
          <p:spPr>
            <a:xfrm>
              <a:off x="7666884" y="1730787"/>
              <a:ext cx="808466" cy="808466"/>
            </a:xfrm>
            <a:prstGeom prst="roundRect">
              <a:avLst>
                <a:gd name="adj" fmla="val 10186"/>
              </a:avLst>
            </a:prstGeom>
            <a:solidFill>
              <a:srgbClr val="F8E49A"/>
            </a:solidFill>
            <a:ln>
              <a:solidFill>
                <a:schemeClr val="tx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04CE7F2-C36B-481A-9274-BB394092FC79}"/>
                </a:ext>
              </a:extLst>
            </p:cNvPr>
            <p:cNvSpPr txBox="1"/>
            <p:nvPr/>
          </p:nvSpPr>
          <p:spPr>
            <a:xfrm>
              <a:off x="7766218" y="1661491"/>
              <a:ext cx="509035" cy="947057"/>
            </a:xfrm>
            <a:prstGeom prst="rect">
              <a:avLst/>
            </a:prstGeom>
            <a:noFill/>
          </p:spPr>
          <p:txBody>
            <a:bodyPr wrap="square" rtlCol="0">
              <a:spAutoFit/>
            </a:bodyPr>
            <a:lstStyle/>
            <a:p>
              <a:r>
                <a:rPr lang="en-US" sz="5400" dirty="0"/>
                <a:t>A</a:t>
              </a:r>
            </a:p>
          </p:txBody>
        </p:sp>
      </p:grpSp>
      <p:grpSp>
        <p:nvGrpSpPr>
          <p:cNvPr id="17" name="Group 16">
            <a:extLst>
              <a:ext uri="{FF2B5EF4-FFF2-40B4-BE49-F238E27FC236}">
                <a16:creationId xmlns:a16="http://schemas.microsoft.com/office/drawing/2014/main" id="{C35DBBF9-8161-4D2D-B04B-C0435064E445}"/>
              </a:ext>
            </a:extLst>
          </p:cNvPr>
          <p:cNvGrpSpPr/>
          <p:nvPr/>
        </p:nvGrpSpPr>
        <p:grpSpPr>
          <a:xfrm>
            <a:off x="324243" y="3522279"/>
            <a:ext cx="808466" cy="947057"/>
            <a:chOff x="7666884" y="1661491"/>
            <a:chExt cx="808466" cy="947057"/>
          </a:xfrm>
        </p:grpSpPr>
        <p:sp>
          <p:nvSpPr>
            <p:cNvPr id="18" name="Rounded Rectangle 110">
              <a:extLst>
                <a:ext uri="{FF2B5EF4-FFF2-40B4-BE49-F238E27FC236}">
                  <a16:creationId xmlns:a16="http://schemas.microsoft.com/office/drawing/2014/main" id="{5B5FE922-1344-434A-9C36-A394DEC75884}"/>
                </a:ext>
              </a:extLst>
            </p:cNvPr>
            <p:cNvSpPr/>
            <p:nvPr/>
          </p:nvSpPr>
          <p:spPr>
            <a:xfrm>
              <a:off x="7666884" y="1730787"/>
              <a:ext cx="808466" cy="808466"/>
            </a:xfrm>
            <a:prstGeom prst="roundRect">
              <a:avLst>
                <a:gd name="adj" fmla="val 10186"/>
              </a:avLst>
            </a:prstGeom>
            <a:solidFill>
              <a:srgbClr val="F8E49A"/>
            </a:solidFill>
            <a:ln>
              <a:solidFill>
                <a:schemeClr val="tx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0DE5188-89B1-4A76-8AA2-79854C953867}"/>
                </a:ext>
              </a:extLst>
            </p:cNvPr>
            <p:cNvSpPr txBox="1"/>
            <p:nvPr/>
          </p:nvSpPr>
          <p:spPr>
            <a:xfrm>
              <a:off x="7815942" y="1661491"/>
              <a:ext cx="509035" cy="947057"/>
            </a:xfrm>
            <a:prstGeom prst="rect">
              <a:avLst/>
            </a:prstGeom>
            <a:noFill/>
          </p:spPr>
          <p:txBody>
            <a:bodyPr wrap="square" rtlCol="0">
              <a:spAutoFit/>
            </a:bodyPr>
            <a:lstStyle/>
            <a:p>
              <a:r>
                <a:rPr lang="en-US" sz="5400" dirty="0"/>
                <a:t>Y</a:t>
              </a:r>
            </a:p>
          </p:txBody>
        </p:sp>
      </p:grpSp>
      <p:grpSp>
        <p:nvGrpSpPr>
          <p:cNvPr id="20" name="Group 19">
            <a:extLst>
              <a:ext uri="{FF2B5EF4-FFF2-40B4-BE49-F238E27FC236}">
                <a16:creationId xmlns:a16="http://schemas.microsoft.com/office/drawing/2014/main" id="{CC01D81C-3A8B-43EE-B740-C55835E7584A}"/>
              </a:ext>
            </a:extLst>
          </p:cNvPr>
          <p:cNvGrpSpPr/>
          <p:nvPr/>
        </p:nvGrpSpPr>
        <p:grpSpPr>
          <a:xfrm>
            <a:off x="324375" y="4583413"/>
            <a:ext cx="808466" cy="947057"/>
            <a:chOff x="7666884" y="1661491"/>
            <a:chExt cx="808466" cy="947057"/>
          </a:xfrm>
        </p:grpSpPr>
        <p:sp>
          <p:nvSpPr>
            <p:cNvPr id="21" name="Rounded Rectangle 110">
              <a:extLst>
                <a:ext uri="{FF2B5EF4-FFF2-40B4-BE49-F238E27FC236}">
                  <a16:creationId xmlns:a16="http://schemas.microsoft.com/office/drawing/2014/main" id="{413FB283-04BD-47C9-AFFA-7592CCF1A257}"/>
                </a:ext>
              </a:extLst>
            </p:cNvPr>
            <p:cNvSpPr/>
            <p:nvPr/>
          </p:nvSpPr>
          <p:spPr>
            <a:xfrm>
              <a:off x="7666884" y="1730787"/>
              <a:ext cx="808466" cy="808466"/>
            </a:xfrm>
            <a:prstGeom prst="roundRect">
              <a:avLst>
                <a:gd name="adj" fmla="val 10186"/>
              </a:avLst>
            </a:prstGeom>
            <a:solidFill>
              <a:srgbClr val="F8E49A"/>
            </a:solidFill>
            <a:ln>
              <a:solidFill>
                <a:schemeClr val="tx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2C3F9BA-6881-4A65-B4BF-7752F0E0130A}"/>
                </a:ext>
              </a:extLst>
            </p:cNvPr>
            <p:cNvSpPr txBox="1"/>
            <p:nvPr/>
          </p:nvSpPr>
          <p:spPr>
            <a:xfrm>
              <a:off x="7815942" y="1661491"/>
              <a:ext cx="509035" cy="947057"/>
            </a:xfrm>
            <a:prstGeom prst="rect">
              <a:avLst/>
            </a:prstGeom>
            <a:noFill/>
          </p:spPr>
          <p:txBody>
            <a:bodyPr wrap="square" rtlCol="0">
              <a:spAutoFit/>
            </a:bodyPr>
            <a:lstStyle/>
            <a:p>
              <a:r>
                <a:rPr lang="en-US" sz="5400" dirty="0"/>
                <a:t>E</a:t>
              </a:r>
            </a:p>
          </p:txBody>
        </p:sp>
      </p:grpSp>
      <p:sp>
        <p:nvSpPr>
          <p:cNvPr id="23" name="Rectangle 22">
            <a:extLst>
              <a:ext uri="{FF2B5EF4-FFF2-40B4-BE49-F238E27FC236}">
                <a16:creationId xmlns:a16="http://schemas.microsoft.com/office/drawing/2014/main" id="{3869A355-01BF-4033-8094-25B9FB396AA5}"/>
              </a:ext>
            </a:extLst>
          </p:cNvPr>
          <p:cNvSpPr/>
          <p:nvPr/>
        </p:nvSpPr>
        <p:spPr>
          <a:xfrm>
            <a:off x="-39757" y="6602988"/>
            <a:ext cx="6096000" cy="369332"/>
          </a:xfrm>
          <a:prstGeom prst="rect">
            <a:avLst/>
          </a:prstGeom>
        </p:spPr>
        <p:txBody>
          <a:bodyPr>
            <a:spAutoFit/>
          </a:bodyPr>
          <a:lstStyle/>
          <a:p>
            <a:r>
              <a:rPr lang="en-US" b="0" i="0" dirty="0">
                <a:solidFill>
                  <a:schemeClr val="bg1"/>
                </a:solidFill>
                <a:effectLst/>
              </a:rPr>
              <a:t>Elder Bednar</a:t>
            </a:r>
            <a:endParaRPr lang="en-US" dirty="0">
              <a:solidFill>
                <a:schemeClr val="bg1"/>
              </a:solidFill>
            </a:endParaRPr>
          </a:p>
        </p:txBody>
      </p:sp>
    </p:spTree>
    <p:extLst>
      <p:ext uri="{BB962C8B-B14F-4D97-AF65-F5344CB8AC3E}">
        <p14:creationId xmlns:p14="http://schemas.microsoft.com/office/powerpoint/2010/main" val="81172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wipe(left)">
                                      <p:cBhvr>
                                        <p:cTn id="39" dur="500"/>
                                        <p:tgtEl>
                                          <p:spTgt spid="2">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wipe(left)">
                                      <p:cBhvr>
                                        <p:cTn id="47" dur="500"/>
                                        <p:tgtEl>
                                          <p:spTgt spid="2">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Soften the Hearts of the Leaders</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109:54-58 </a:t>
            </a:r>
            <a:r>
              <a:rPr lang="en-US" sz="1200" b="0" i="0" dirty="0">
                <a:solidFill>
                  <a:schemeClr val="bg1"/>
                </a:solidFill>
                <a:effectLst/>
              </a:rPr>
              <a:t>President Gordon B. Hinckley</a:t>
            </a:r>
            <a:endParaRPr lang="en-US" sz="1200" dirty="0">
              <a:solidFill>
                <a:schemeClr val="bg1"/>
              </a:solidFill>
            </a:endParaRPr>
          </a:p>
        </p:txBody>
      </p:sp>
      <p:sp>
        <p:nvSpPr>
          <p:cNvPr id="29" name="Rectangle 28"/>
          <p:cNvSpPr/>
          <p:nvPr/>
        </p:nvSpPr>
        <p:spPr>
          <a:xfrm>
            <a:off x="66044" y="1218944"/>
            <a:ext cx="6096000" cy="815608"/>
          </a:xfrm>
          <a:prstGeom prst="rect">
            <a:avLst/>
          </a:prstGeom>
        </p:spPr>
        <p:txBody>
          <a:bodyPr>
            <a:spAutoFit/>
          </a:bodyPr>
          <a:lstStyle/>
          <a:p>
            <a:r>
              <a:rPr lang="en-US" dirty="0">
                <a:solidFill>
                  <a:schemeClr val="bg1"/>
                </a:solidFill>
              </a:rPr>
              <a:t>“The prayer recognizes that leaders of nations are the gates through which missionaries must pass to enter their countries.”</a:t>
            </a:r>
          </a:p>
          <a:p>
            <a:r>
              <a:rPr lang="en-US" sz="1100" dirty="0">
                <a:solidFill>
                  <a:schemeClr val="bg1"/>
                </a:solidFill>
              </a:rPr>
              <a:t>McConkie and </a:t>
            </a:r>
            <a:r>
              <a:rPr lang="en-US" sz="1100" dirty="0" err="1">
                <a:solidFill>
                  <a:schemeClr val="bg1"/>
                </a:solidFill>
              </a:rPr>
              <a:t>Ostler</a:t>
            </a:r>
            <a:r>
              <a:rPr lang="en-US" sz="1100" dirty="0">
                <a:solidFill>
                  <a:schemeClr val="bg1"/>
                </a:solidFill>
              </a:rPr>
              <a:t> </a:t>
            </a:r>
          </a:p>
        </p:txBody>
      </p:sp>
      <p:sp>
        <p:nvSpPr>
          <p:cNvPr id="2" name="Rectangle 1"/>
          <p:cNvSpPr/>
          <p:nvPr/>
        </p:nvSpPr>
        <p:spPr>
          <a:xfrm>
            <a:off x="994372" y="659251"/>
            <a:ext cx="10203256" cy="369332"/>
          </a:xfrm>
          <a:prstGeom prst="rect">
            <a:avLst/>
          </a:prstGeom>
        </p:spPr>
        <p:txBody>
          <a:bodyPr wrap="square">
            <a:spAutoFit/>
          </a:bodyPr>
          <a:lstStyle/>
          <a:p>
            <a:r>
              <a:rPr lang="en-US" dirty="0">
                <a:solidFill>
                  <a:srgbClr val="FF0000"/>
                </a:solidFill>
                <a:latin typeface="Abadi" panose="020B0604020104020204" pitchFamily="34" charset="0"/>
              </a:rPr>
              <a:t>Prejudice—a preconceived judgment that closes the hearts and minds of people to light and truth</a:t>
            </a:r>
            <a:endParaRPr lang="en-US" dirty="0">
              <a:solidFill>
                <a:srgbClr val="FF0000"/>
              </a:solidFill>
            </a:endParaRPr>
          </a:p>
        </p:txBody>
      </p:sp>
      <p:sp>
        <p:nvSpPr>
          <p:cNvPr id="3" name="Rectangle 2"/>
          <p:cNvSpPr/>
          <p:nvPr/>
        </p:nvSpPr>
        <p:spPr>
          <a:xfrm>
            <a:off x="5573917" y="4007405"/>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“Others may not agree with us, but I am confident that they will respect us. We will not be left alone. There are many not of our faith but who feel as we do. They will support us. They will sustain us in our efforts.”</a:t>
            </a:r>
            <a:endParaRPr lang="en-US" dirty="0">
              <a:solidFill>
                <a:schemeClr val="bg1"/>
              </a:solidFill>
            </a:endParaRPr>
          </a:p>
        </p:txBody>
      </p:sp>
      <p:sp>
        <p:nvSpPr>
          <p:cNvPr id="7" name="Rectangle 6"/>
          <p:cNvSpPr/>
          <p:nvPr/>
        </p:nvSpPr>
        <p:spPr>
          <a:xfrm>
            <a:off x="4434108" y="5521229"/>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“While we cannot agree with others on certain matters, we must never be disagreeable. We must be friendly, soft-spoken, neighborly, and understanding.”</a:t>
            </a:r>
            <a:endParaRPr lang="en-US" dirty="0">
              <a:solidFill>
                <a:schemeClr val="bg1"/>
              </a:solidFill>
            </a:endParaRPr>
          </a:p>
        </p:txBody>
      </p:sp>
      <p:sp>
        <p:nvSpPr>
          <p:cNvPr id="9" name="Rectangle 8"/>
          <p:cNvSpPr/>
          <p:nvPr/>
        </p:nvSpPr>
        <p:spPr>
          <a:xfrm>
            <a:off x="4135344" y="2056329"/>
            <a:ext cx="3741171" cy="923330"/>
          </a:xfrm>
          <a:prstGeom prst="rect">
            <a:avLst/>
          </a:prstGeom>
        </p:spPr>
        <p:txBody>
          <a:bodyPr wrap="square">
            <a:spAutoFit/>
          </a:bodyPr>
          <a:lstStyle/>
          <a:p>
            <a:r>
              <a:rPr lang="en-US" dirty="0">
                <a:solidFill>
                  <a:srgbClr val="FFFF00"/>
                </a:solidFill>
              </a:rPr>
              <a:t>We are counseled to pray for the Leaders of the Nation—that their hearts will be softened</a:t>
            </a:r>
            <a:endParaRPr lang="en-US" sz="1100" dirty="0">
              <a:solidFill>
                <a:srgbClr val="FFFF00"/>
              </a:solidFill>
            </a:endParaRPr>
          </a:p>
        </p:txBody>
      </p:sp>
      <p:pic>
        <p:nvPicPr>
          <p:cNvPr id="11" name="Picture 10">
            <a:extLst>
              <a:ext uri="{FF2B5EF4-FFF2-40B4-BE49-F238E27FC236}">
                <a16:creationId xmlns:a16="http://schemas.microsoft.com/office/drawing/2014/main" id="{1F4FFC0F-8362-4FF7-8C18-7B07B8769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260" y="1410551"/>
            <a:ext cx="3151905" cy="2267909"/>
          </a:xfrm>
          <a:prstGeom prst="rect">
            <a:avLst/>
          </a:prstGeom>
        </p:spPr>
      </p:pic>
      <p:pic>
        <p:nvPicPr>
          <p:cNvPr id="13" name="Picture 12">
            <a:extLst>
              <a:ext uri="{FF2B5EF4-FFF2-40B4-BE49-F238E27FC236}">
                <a16:creationId xmlns:a16="http://schemas.microsoft.com/office/drawing/2014/main" id="{2DD054AB-DA10-4314-AA50-F7C0ED7AAE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802" y="3250448"/>
            <a:ext cx="5006314" cy="2168473"/>
          </a:xfrm>
          <a:prstGeom prst="rect">
            <a:avLst/>
          </a:prstGeom>
        </p:spPr>
      </p:pic>
    </p:spTree>
    <p:extLst>
      <p:ext uri="{BB962C8B-B14F-4D97-AF65-F5344CB8AC3E}">
        <p14:creationId xmlns:p14="http://schemas.microsoft.com/office/powerpoint/2010/main" val="119571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A Prayer For The Future</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109:59-67</a:t>
            </a:r>
            <a:endParaRPr lang="en-US" sz="1200" dirty="0">
              <a:solidFill>
                <a:schemeClr val="bg1"/>
              </a:solidFill>
            </a:endParaRPr>
          </a:p>
        </p:txBody>
      </p:sp>
      <p:sp>
        <p:nvSpPr>
          <p:cNvPr id="29" name="Rectangle 28"/>
          <p:cNvSpPr/>
          <p:nvPr/>
        </p:nvSpPr>
        <p:spPr>
          <a:xfrm>
            <a:off x="7838195" y="1481762"/>
            <a:ext cx="4084807" cy="2585323"/>
          </a:xfrm>
          <a:prstGeom prst="rect">
            <a:avLst/>
          </a:prstGeom>
        </p:spPr>
        <p:txBody>
          <a:bodyPr wrap="square">
            <a:spAutoFit/>
          </a:bodyPr>
          <a:lstStyle/>
          <a:p>
            <a:r>
              <a:rPr lang="en-US" dirty="0">
                <a:solidFill>
                  <a:schemeClr val="bg1"/>
                </a:solidFill>
              </a:rPr>
              <a:t>Joseph Smith prayed that the Lord would establish more stakes of Zion so people throughout the world could gather to them.</a:t>
            </a:r>
          </a:p>
          <a:p>
            <a:endParaRPr lang="en-US" dirty="0">
              <a:solidFill>
                <a:schemeClr val="bg1"/>
              </a:solidFill>
            </a:endParaRPr>
          </a:p>
          <a:p>
            <a:r>
              <a:rPr lang="en-US" dirty="0">
                <a:solidFill>
                  <a:schemeClr val="bg1"/>
                </a:solidFill>
              </a:rPr>
              <a:t>He specifically prayed for the descendants of the prophet Jacob (Israel) to come to know the truth and be converted to the </a:t>
            </a:r>
            <a:r>
              <a:rPr lang="en-US" dirty="0" err="1">
                <a:solidFill>
                  <a:schemeClr val="bg1"/>
                </a:solidFill>
              </a:rPr>
              <a:t>fulness</a:t>
            </a:r>
            <a:r>
              <a:rPr lang="en-US" dirty="0">
                <a:solidFill>
                  <a:schemeClr val="bg1"/>
                </a:solidFill>
              </a:rPr>
              <a:t> of the gospel. </a:t>
            </a:r>
            <a:endParaRPr lang="en-US" sz="1100" dirty="0">
              <a:solidFill>
                <a:schemeClr val="bg1"/>
              </a:solidFill>
            </a:endParaRPr>
          </a:p>
        </p:txBody>
      </p:sp>
      <p:sp>
        <p:nvSpPr>
          <p:cNvPr id="8" name="Rectangle 7"/>
          <p:cNvSpPr/>
          <p:nvPr/>
        </p:nvSpPr>
        <p:spPr>
          <a:xfrm>
            <a:off x="4177947" y="5345196"/>
            <a:ext cx="3726509" cy="1384995"/>
          </a:xfrm>
          <a:prstGeom prst="rect">
            <a:avLst/>
          </a:prstGeom>
        </p:spPr>
        <p:txBody>
          <a:bodyPr wrap="square">
            <a:spAutoFit/>
          </a:bodyPr>
          <a:lstStyle/>
          <a:p>
            <a:pPr algn="ctr"/>
            <a:r>
              <a:rPr lang="en-US" sz="2800" dirty="0">
                <a:solidFill>
                  <a:srgbClr val="FFFF00"/>
                </a:solidFill>
              </a:rPr>
              <a:t>This is an important way that Israel is gathered in the latter days.</a:t>
            </a:r>
          </a:p>
        </p:txBody>
      </p:sp>
      <p:sp>
        <p:nvSpPr>
          <p:cNvPr id="9" name="Rectangle 8"/>
          <p:cNvSpPr/>
          <p:nvPr/>
        </p:nvSpPr>
        <p:spPr>
          <a:xfrm>
            <a:off x="356853" y="830997"/>
            <a:ext cx="3648547" cy="4431983"/>
          </a:xfrm>
          <a:prstGeom prst="rect">
            <a:avLst/>
          </a:prstGeom>
        </p:spPr>
        <p:txBody>
          <a:bodyPr wrap="square">
            <a:spAutoFit/>
          </a:bodyPr>
          <a:lstStyle/>
          <a:p>
            <a:r>
              <a:rPr lang="en-US" b="0" i="0" dirty="0">
                <a:solidFill>
                  <a:schemeClr val="bg1"/>
                </a:solidFill>
                <a:effectLst/>
              </a:rPr>
              <a:t>Jacob was a great prophet who lived hundreds of years before the time of Christ. </a:t>
            </a:r>
          </a:p>
          <a:p>
            <a:endParaRPr lang="en-US" dirty="0">
              <a:solidFill>
                <a:schemeClr val="bg1"/>
              </a:solidFill>
            </a:endParaRPr>
          </a:p>
          <a:p>
            <a:r>
              <a:rPr lang="en-US" b="0" i="0" dirty="0">
                <a:solidFill>
                  <a:schemeClr val="bg1"/>
                </a:solidFill>
                <a:effectLst/>
              </a:rPr>
              <a:t>Because Jacob was faithful, the Lord gave him the special name of Israel, which means “one who prevails with God” or “let God prevail”.</a:t>
            </a:r>
          </a:p>
          <a:p>
            <a:endParaRPr lang="en-US" dirty="0">
              <a:solidFill>
                <a:schemeClr val="bg1"/>
              </a:solidFill>
            </a:endParaRPr>
          </a:p>
          <a:p>
            <a:r>
              <a:rPr lang="en-US" b="0" i="0" dirty="0">
                <a:solidFill>
                  <a:schemeClr val="bg1"/>
                </a:solidFill>
                <a:effectLst/>
              </a:rPr>
              <a:t> Jacob had twelve sons. These sons and their families became known as the twelve tribes of Israel, or Israelites.</a:t>
            </a:r>
          </a:p>
          <a:p>
            <a:endParaRPr lang="en-US" dirty="0">
              <a:solidFill>
                <a:schemeClr val="bg1"/>
              </a:solidFill>
            </a:endParaRPr>
          </a:p>
          <a:p>
            <a:r>
              <a:rPr lang="en-US" b="0" i="0" dirty="0">
                <a:solidFill>
                  <a:schemeClr val="bg1"/>
                </a:solidFill>
                <a:effectLst/>
              </a:rPr>
              <a:t>See notes on their scattering*</a:t>
            </a:r>
          </a:p>
          <a:p>
            <a:r>
              <a:rPr lang="en-US" sz="1200" b="0" i="0" u="none" strike="noStrike" dirty="0">
                <a:solidFill>
                  <a:schemeClr val="bg1"/>
                </a:solidFill>
                <a:effectLst/>
              </a:rPr>
              <a:t>Bible Dictionary and Genesis 49:28</a:t>
            </a:r>
            <a:endParaRPr lang="en-US" sz="1200" dirty="0">
              <a:solidFill>
                <a:schemeClr val="bg1"/>
              </a:solidFill>
            </a:endParaRPr>
          </a:p>
        </p:txBody>
      </p:sp>
      <p:pic>
        <p:nvPicPr>
          <p:cNvPr id="3" name="Picture 2">
            <a:extLst>
              <a:ext uri="{FF2B5EF4-FFF2-40B4-BE49-F238E27FC236}">
                <a16:creationId xmlns:a16="http://schemas.microsoft.com/office/drawing/2014/main" id="{0395D2B6-A79B-43C5-8A05-EF7B91147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747" y="982325"/>
            <a:ext cx="2832100" cy="4241800"/>
          </a:xfrm>
          <a:prstGeom prst="rect">
            <a:avLst/>
          </a:prstGeom>
        </p:spPr>
      </p:pic>
    </p:spTree>
    <p:extLst>
      <p:ext uri="{BB962C8B-B14F-4D97-AF65-F5344CB8AC3E}">
        <p14:creationId xmlns:p14="http://schemas.microsoft.com/office/powerpoint/2010/main" val="368798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Joseph—the Gentile</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109:54-58 </a:t>
            </a:r>
            <a:r>
              <a:rPr lang="en-US" sz="1200" b="0" i="0" dirty="0">
                <a:solidFill>
                  <a:schemeClr val="bg1"/>
                </a:solidFill>
                <a:effectLst/>
              </a:rPr>
              <a:t>McConkie and </a:t>
            </a:r>
            <a:r>
              <a:rPr lang="en-US" sz="1200" b="0" i="0" dirty="0" err="1">
                <a:solidFill>
                  <a:schemeClr val="bg1"/>
                </a:solidFill>
                <a:effectLst/>
              </a:rPr>
              <a:t>Ostler</a:t>
            </a:r>
            <a:endParaRPr lang="en-US" sz="1200" dirty="0">
              <a:solidFill>
                <a:schemeClr val="bg1"/>
              </a:solidFill>
            </a:endParaRPr>
          </a:p>
        </p:txBody>
      </p:sp>
      <p:sp>
        <p:nvSpPr>
          <p:cNvPr id="29" name="Rectangle 28"/>
          <p:cNvSpPr/>
          <p:nvPr/>
        </p:nvSpPr>
        <p:spPr>
          <a:xfrm>
            <a:off x="2352378" y="1104944"/>
            <a:ext cx="2763908" cy="923330"/>
          </a:xfrm>
          <a:prstGeom prst="rect">
            <a:avLst/>
          </a:prstGeom>
        </p:spPr>
        <p:txBody>
          <a:bodyPr wrap="square">
            <a:spAutoFit/>
          </a:bodyPr>
          <a:lstStyle/>
          <a:p>
            <a:r>
              <a:rPr lang="en-US" dirty="0">
                <a:solidFill>
                  <a:schemeClr val="bg1"/>
                </a:solidFill>
              </a:rPr>
              <a:t>“As a Jew is a Jewish national, so is a Gentile a citizen of a gentile nation.”</a:t>
            </a:r>
            <a:endParaRPr lang="en-US" sz="1100" dirty="0">
              <a:solidFill>
                <a:schemeClr val="bg1"/>
              </a:solidFill>
            </a:endParaRPr>
          </a:p>
        </p:txBody>
      </p:sp>
      <p:sp>
        <p:nvSpPr>
          <p:cNvPr id="2" name="Rectangle 1"/>
          <p:cNvSpPr/>
          <p:nvPr/>
        </p:nvSpPr>
        <p:spPr>
          <a:xfrm>
            <a:off x="4333827" y="626185"/>
            <a:ext cx="4816444" cy="369332"/>
          </a:xfrm>
          <a:prstGeom prst="rect">
            <a:avLst/>
          </a:prstGeom>
        </p:spPr>
        <p:txBody>
          <a:bodyPr wrap="square">
            <a:spAutoFit/>
          </a:bodyPr>
          <a:lstStyle/>
          <a:p>
            <a:r>
              <a:rPr lang="en-US" dirty="0">
                <a:solidFill>
                  <a:srgbClr val="FF0000"/>
                </a:solidFill>
                <a:latin typeface="Abadi" panose="020B0604020104020204" pitchFamily="34" charset="0"/>
              </a:rPr>
              <a:t>Gentile—Nation—a collective body</a:t>
            </a:r>
            <a:endParaRPr lang="en-US" dirty="0">
              <a:solidFill>
                <a:srgbClr val="FF0000"/>
              </a:solidFill>
            </a:endParaRPr>
          </a:p>
        </p:txBody>
      </p:sp>
      <p:sp>
        <p:nvSpPr>
          <p:cNvPr id="3" name="Rectangle 2"/>
          <p:cNvSpPr/>
          <p:nvPr/>
        </p:nvSpPr>
        <p:spPr>
          <a:xfrm>
            <a:off x="6742049" y="4053307"/>
            <a:ext cx="4716858" cy="1015663"/>
          </a:xfrm>
          <a:prstGeom prst="rect">
            <a:avLst/>
          </a:prstGeom>
        </p:spPr>
        <p:txBody>
          <a:bodyPr wrap="square">
            <a:spAutoFit/>
          </a:bodyPr>
          <a:lstStyle/>
          <a:p>
            <a:r>
              <a:rPr lang="en-US" sz="2000" b="0" i="0" dirty="0">
                <a:solidFill>
                  <a:schemeClr val="bg1"/>
                </a:solidFill>
                <a:effectLst/>
              </a:rPr>
              <a:t>“By this definition Latter-day Saints are Israelites by descent but Gentile by culture.”</a:t>
            </a:r>
            <a:endParaRPr lang="en-US" sz="2000" dirty="0">
              <a:solidFill>
                <a:schemeClr val="bg1"/>
              </a:solidFill>
            </a:endParaRPr>
          </a:p>
        </p:txBody>
      </p:sp>
      <p:sp>
        <p:nvSpPr>
          <p:cNvPr id="7" name="Rectangle 6"/>
          <p:cNvSpPr/>
          <p:nvPr/>
        </p:nvSpPr>
        <p:spPr>
          <a:xfrm>
            <a:off x="7758994" y="5498516"/>
            <a:ext cx="4212532" cy="1323439"/>
          </a:xfrm>
          <a:prstGeom prst="rect">
            <a:avLst/>
          </a:prstGeom>
        </p:spPr>
        <p:txBody>
          <a:bodyPr wrap="square">
            <a:spAutoFit/>
          </a:bodyPr>
          <a:lstStyle/>
          <a:p>
            <a:r>
              <a:rPr lang="en-US" sz="2000" b="0" i="0" dirty="0">
                <a:solidFill>
                  <a:schemeClr val="bg1"/>
                </a:solidFill>
                <a:effectLst/>
              </a:rPr>
              <a:t>“Any nation that does not have prophets at its head, revelation as its constitution, and the Messiah as its king is a gentile nation.”</a:t>
            </a:r>
            <a:endParaRPr lang="en-US" sz="2000" dirty="0">
              <a:solidFill>
                <a:schemeClr val="bg1"/>
              </a:solidFill>
            </a:endParaRPr>
          </a:p>
        </p:txBody>
      </p:sp>
      <p:sp>
        <p:nvSpPr>
          <p:cNvPr id="8" name="Rectangle 7"/>
          <p:cNvSpPr/>
          <p:nvPr/>
        </p:nvSpPr>
        <p:spPr>
          <a:xfrm>
            <a:off x="965097" y="3498305"/>
            <a:ext cx="5043859" cy="2585323"/>
          </a:xfrm>
          <a:prstGeom prst="rect">
            <a:avLst/>
          </a:prstGeom>
        </p:spPr>
        <p:txBody>
          <a:bodyPr wrap="square">
            <a:spAutoFit/>
          </a:bodyPr>
          <a:lstStyle/>
          <a:p>
            <a:r>
              <a:rPr lang="en-US" b="0" i="1" dirty="0">
                <a:solidFill>
                  <a:srgbClr val="FFFF00"/>
                </a:solidFill>
                <a:effectLst/>
                <a:latin typeface="Georgia" panose="02040502050405020303" pitchFamily="18" charset="0"/>
              </a:rPr>
              <a:t>And then shall the work of the Father commence at that day, even when this gospel shall be preached among the remnant of this people. Verily I say unto you, at that day shall the work of the Father commence among all the dispersed of my people, yea, even the tribes which have been lost, which the Father hath led away out of Jerusalem.</a:t>
            </a:r>
          </a:p>
          <a:p>
            <a:r>
              <a:rPr lang="en-US" i="1" dirty="0">
                <a:solidFill>
                  <a:srgbClr val="FFFF00"/>
                </a:solidFill>
                <a:latin typeface="Georgia" panose="02040502050405020303" pitchFamily="18" charset="0"/>
              </a:rPr>
              <a:t>3 Nephi 21:26</a:t>
            </a:r>
            <a:endParaRPr lang="en-US" i="1" dirty="0">
              <a:solidFill>
                <a:srgbClr val="FFFF00"/>
              </a:solidFill>
            </a:endParaRPr>
          </a:p>
        </p:txBody>
      </p:sp>
      <p:pic>
        <p:nvPicPr>
          <p:cNvPr id="13" name="Picture 12">
            <a:extLst>
              <a:ext uri="{FF2B5EF4-FFF2-40B4-BE49-F238E27FC236}">
                <a16:creationId xmlns:a16="http://schemas.microsoft.com/office/drawing/2014/main" id="{F022AC26-C0A2-4EC2-8A5A-DD0CC0C53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14" y="526322"/>
            <a:ext cx="1932599" cy="2578832"/>
          </a:xfrm>
          <a:prstGeom prst="rect">
            <a:avLst/>
          </a:prstGeom>
        </p:spPr>
      </p:pic>
      <p:pic>
        <p:nvPicPr>
          <p:cNvPr id="15" name="Picture 14">
            <a:extLst>
              <a:ext uri="{FF2B5EF4-FFF2-40B4-BE49-F238E27FC236}">
                <a16:creationId xmlns:a16="http://schemas.microsoft.com/office/drawing/2014/main" id="{109693C1-F34F-4296-8EE1-DDF6713BB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386" y="1313163"/>
            <a:ext cx="6285521" cy="2036240"/>
          </a:xfrm>
          <a:prstGeom prst="rect">
            <a:avLst/>
          </a:prstGeom>
        </p:spPr>
      </p:pic>
    </p:spTree>
    <p:extLst>
      <p:ext uri="{BB962C8B-B14F-4D97-AF65-F5344CB8AC3E}">
        <p14:creationId xmlns:p14="http://schemas.microsoft.com/office/powerpoint/2010/main" val="167357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Western Tribes of Indians</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109:61-67</a:t>
            </a:r>
            <a:endParaRPr lang="en-US" sz="1200" dirty="0">
              <a:solidFill>
                <a:schemeClr val="bg1"/>
              </a:solidFill>
            </a:endParaRPr>
          </a:p>
        </p:txBody>
      </p:sp>
      <p:sp>
        <p:nvSpPr>
          <p:cNvPr id="29" name="Rectangle 28"/>
          <p:cNvSpPr/>
          <p:nvPr/>
        </p:nvSpPr>
        <p:spPr>
          <a:xfrm>
            <a:off x="314650" y="1058167"/>
            <a:ext cx="3506236" cy="3862596"/>
          </a:xfrm>
          <a:prstGeom prst="rect">
            <a:avLst/>
          </a:prstGeom>
        </p:spPr>
        <p:txBody>
          <a:bodyPr wrap="square">
            <a:spAutoFit/>
          </a:bodyPr>
          <a:lstStyle/>
          <a:p>
            <a:r>
              <a:rPr lang="en-US" dirty="0">
                <a:solidFill>
                  <a:schemeClr val="bg1"/>
                </a:solidFill>
              </a:rPr>
              <a:t>The Prophet Joseph Smith wrote that in reading the Book of Mormon </a:t>
            </a:r>
          </a:p>
          <a:p>
            <a:endParaRPr lang="en-US" dirty="0">
              <a:solidFill>
                <a:schemeClr val="bg1"/>
              </a:solidFill>
            </a:endParaRPr>
          </a:p>
          <a:p>
            <a:r>
              <a:rPr lang="en-US" dirty="0">
                <a:solidFill>
                  <a:schemeClr val="bg1"/>
                </a:solidFill>
              </a:rPr>
              <a:t>“…and that the land of America is a promised land unto them, and unto it all the tribes of Israel will come, with as many of the Gentiles as shall comply with the requisitions of the new covenant. </a:t>
            </a:r>
          </a:p>
          <a:p>
            <a:endParaRPr lang="en-US" dirty="0">
              <a:solidFill>
                <a:schemeClr val="bg1"/>
              </a:solidFill>
            </a:endParaRPr>
          </a:p>
          <a:p>
            <a:r>
              <a:rPr lang="en-US" dirty="0">
                <a:solidFill>
                  <a:schemeClr val="bg1"/>
                </a:solidFill>
              </a:rPr>
              <a:t>But the tribe of Judah will return to old Jerusalem.”</a:t>
            </a:r>
          </a:p>
          <a:p>
            <a:r>
              <a:rPr lang="en-US" sz="1100" dirty="0">
                <a:solidFill>
                  <a:schemeClr val="bg1"/>
                </a:solidFill>
              </a:rPr>
              <a:t>Student Manual</a:t>
            </a:r>
          </a:p>
        </p:txBody>
      </p:sp>
      <p:sp>
        <p:nvSpPr>
          <p:cNvPr id="2" name="Rectangle 1"/>
          <p:cNvSpPr/>
          <p:nvPr/>
        </p:nvSpPr>
        <p:spPr>
          <a:xfrm>
            <a:off x="3505200" y="626185"/>
            <a:ext cx="5645071" cy="369332"/>
          </a:xfrm>
          <a:prstGeom prst="rect">
            <a:avLst/>
          </a:prstGeom>
        </p:spPr>
        <p:txBody>
          <a:bodyPr wrap="square">
            <a:spAutoFit/>
          </a:bodyPr>
          <a:lstStyle/>
          <a:p>
            <a:r>
              <a:rPr lang="en-US" dirty="0">
                <a:solidFill>
                  <a:srgbClr val="FF0000"/>
                </a:solidFill>
                <a:latin typeface="Abadi" panose="020B0604020104020204" pitchFamily="34" charset="0"/>
              </a:rPr>
              <a:t>Descendants from Joseph who was sold in Egypt</a:t>
            </a:r>
            <a:endParaRPr lang="en-US" dirty="0">
              <a:solidFill>
                <a:srgbClr val="FF0000"/>
              </a:solidFill>
            </a:endParaRPr>
          </a:p>
        </p:txBody>
      </p:sp>
      <p:sp>
        <p:nvSpPr>
          <p:cNvPr id="4" name="Rectangle 3"/>
          <p:cNvSpPr/>
          <p:nvPr/>
        </p:nvSpPr>
        <p:spPr>
          <a:xfrm>
            <a:off x="4267200" y="2205977"/>
            <a:ext cx="2950029" cy="1477328"/>
          </a:xfrm>
          <a:prstGeom prst="rect">
            <a:avLst/>
          </a:prstGeom>
        </p:spPr>
        <p:txBody>
          <a:bodyPr wrap="square">
            <a:spAutoFit/>
          </a:bodyPr>
          <a:lstStyle/>
          <a:p>
            <a:pPr fontAlgn="base"/>
            <a:r>
              <a:rPr lang="en-US" b="0" i="0" dirty="0">
                <a:solidFill>
                  <a:schemeClr val="bg1"/>
                </a:solidFill>
                <a:effectLst/>
              </a:rPr>
              <a:t>Let them, therefore, who are among the Gentiles flee unto Zion.</a:t>
            </a:r>
          </a:p>
          <a:p>
            <a:pPr fontAlgn="base"/>
            <a:r>
              <a:rPr lang="en-US" dirty="0">
                <a:solidFill>
                  <a:schemeClr val="bg1"/>
                </a:solidFill>
              </a:rPr>
              <a:t>D&amp;C 133:12</a:t>
            </a:r>
            <a:endParaRPr lang="en-US" b="0" i="0" dirty="0">
              <a:solidFill>
                <a:schemeClr val="bg1"/>
              </a:solidFill>
              <a:effectLst/>
            </a:endParaRPr>
          </a:p>
          <a:p>
            <a:pPr fontAlgn="base"/>
            <a:endParaRPr lang="en-US" dirty="0">
              <a:solidFill>
                <a:schemeClr val="bg1"/>
              </a:solidFill>
            </a:endParaRPr>
          </a:p>
        </p:txBody>
      </p:sp>
      <p:sp>
        <p:nvSpPr>
          <p:cNvPr id="18" name="Rectangle 17"/>
          <p:cNvSpPr/>
          <p:nvPr/>
        </p:nvSpPr>
        <p:spPr>
          <a:xfrm>
            <a:off x="8144277" y="4820862"/>
            <a:ext cx="3799115" cy="1200329"/>
          </a:xfrm>
          <a:prstGeom prst="rect">
            <a:avLst/>
          </a:prstGeom>
        </p:spPr>
        <p:txBody>
          <a:bodyPr wrap="square">
            <a:spAutoFit/>
          </a:bodyPr>
          <a:lstStyle/>
          <a:p>
            <a:pPr fontAlgn="base"/>
            <a:r>
              <a:rPr lang="en-US" b="0" i="0" dirty="0">
                <a:solidFill>
                  <a:schemeClr val="bg1"/>
                </a:solidFill>
                <a:effectLst/>
              </a:rPr>
              <a:t> And let them who be of Judah flee unto Jerusalem, unto the mountains of the Lord’s house.</a:t>
            </a:r>
            <a:endParaRPr lang="en-US" dirty="0">
              <a:solidFill>
                <a:schemeClr val="bg1"/>
              </a:solidFill>
            </a:endParaRPr>
          </a:p>
          <a:p>
            <a:pPr fontAlgn="base"/>
            <a:r>
              <a:rPr lang="en-US" b="0" i="0" dirty="0">
                <a:solidFill>
                  <a:schemeClr val="bg1"/>
                </a:solidFill>
                <a:effectLst/>
              </a:rPr>
              <a:t>D&amp;C 133:13</a:t>
            </a:r>
          </a:p>
        </p:txBody>
      </p:sp>
      <p:pic>
        <p:nvPicPr>
          <p:cNvPr id="7" name="Picture 6">
            <a:extLst>
              <a:ext uri="{FF2B5EF4-FFF2-40B4-BE49-F238E27FC236}">
                <a16:creationId xmlns:a16="http://schemas.microsoft.com/office/drawing/2014/main" id="{CE2F7B73-0804-448D-8F11-3F5205945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7229" y="1086178"/>
            <a:ext cx="4619625" cy="3076575"/>
          </a:xfrm>
          <a:prstGeom prst="rect">
            <a:avLst/>
          </a:prstGeom>
        </p:spPr>
      </p:pic>
      <p:pic>
        <p:nvPicPr>
          <p:cNvPr id="8" name="Picture 7" descr="A tree with a yellow dome in the background&#10;&#10;Description automatically generated">
            <a:extLst>
              <a:ext uri="{FF2B5EF4-FFF2-40B4-BE49-F238E27FC236}">
                <a16:creationId xmlns:a16="http://schemas.microsoft.com/office/drawing/2014/main" id="{78E23B95-0EC0-D88D-684C-69C5AF4AE8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5536" y="4033811"/>
            <a:ext cx="3506236" cy="2629677"/>
          </a:xfrm>
          <a:prstGeom prst="rect">
            <a:avLst/>
          </a:prstGeom>
        </p:spPr>
      </p:pic>
    </p:spTree>
    <p:extLst>
      <p:ext uri="{BB962C8B-B14F-4D97-AF65-F5344CB8AC3E}">
        <p14:creationId xmlns:p14="http://schemas.microsoft.com/office/powerpoint/2010/main" val="347533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When Will the Mountains Flow Down?</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109:74</a:t>
            </a:r>
            <a:endParaRPr lang="en-US" sz="1200" dirty="0">
              <a:solidFill>
                <a:schemeClr val="bg1"/>
              </a:solidFill>
            </a:endParaRPr>
          </a:p>
        </p:txBody>
      </p:sp>
      <p:sp>
        <p:nvSpPr>
          <p:cNvPr id="29" name="Rectangle 28"/>
          <p:cNvSpPr/>
          <p:nvPr/>
        </p:nvSpPr>
        <p:spPr>
          <a:xfrm>
            <a:off x="151364" y="930321"/>
            <a:ext cx="5095549" cy="2677656"/>
          </a:xfrm>
          <a:prstGeom prst="rect">
            <a:avLst/>
          </a:prstGeom>
        </p:spPr>
        <p:txBody>
          <a:bodyPr wrap="square">
            <a:spAutoFit/>
          </a:bodyPr>
          <a:lstStyle/>
          <a:p>
            <a:pPr fontAlgn="base"/>
            <a:r>
              <a:rPr lang="en-US" sz="2400" dirty="0">
                <a:solidFill>
                  <a:schemeClr val="bg1"/>
                </a:solidFill>
              </a:rPr>
              <a:t>“In the resurrection which now approaches…and in connection with the glorious coming of Jesus Christ, the earth will undergo a change in its physical features, climate, soil, productions, and in its political, moral and spiritual government.</a:t>
            </a:r>
          </a:p>
        </p:txBody>
      </p:sp>
      <p:sp>
        <p:nvSpPr>
          <p:cNvPr id="11" name="Rectangle 10"/>
          <p:cNvSpPr/>
          <p:nvPr/>
        </p:nvSpPr>
        <p:spPr>
          <a:xfrm>
            <a:off x="6498771" y="3972434"/>
            <a:ext cx="5290457" cy="2492990"/>
          </a:xfrm>
          <a:prstGeom prst="rect">
            <a:avLst/>
          </a:prstGeom>
        </p:spPr>
        <p:txBody>
          <a:bodyPr wrap="square">
            <a:spAutoFit/>
          </a:bodyPr>
          <a:lstStyle/>
          <a:p>
            <a:pPr fontAlgn="base"/>
            <a:r>
              <a:rPr lang="en-US" sz="2400" dirty="0">
                <a:solidFill>
                  <a:schemeClr val="bg1"/>
                </a:solidFill>
              </a:rPr>
              <a:t>“Its mountains will be levelled, its valleys exalted, its swamps and sickly places will be drained and become healthy, while its burning deserts and its frigid polar regions will be redeemed and become temperate and fruitful.” </a:t>
            </a:r>
          </a:p>
          <a:p>
            <a:pPr fontAlgn="base"/>
            <a:r>
              <a:rPr lang="en-US" sz="1200" dirty="0">
                <a:solidFill>
                  <a:schemeClr val="bg1"/>
                </a:solidFill>
              </a:rPr>
              <a:t>Elder Parley P. Pratt</a:t>
            </a:r>
          </a:p>
        </p:txBody>
      </p:sp>
      <p:pic>
        <p:nvPicPr>
          <p:cNvPr id="4" name="Picture 3">
            <a:extLst>
              <a:ext uri="{FF2B5EF4-FFF2-40B4-BE49-F238E27FC236}">
                <a16:creationId xmlns:a16="http://schemas.microsoft.com/office/drawing/2014/main" id="{0289FC9A-EC34-4420-B1FD-29EC3B1B8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905" y="3823192"/>
            <a:ext cx="4505325" cy="2524125"/>
          </a:xfrm>
          <a:prstGeom prst="rect">
            <a:avLst/>
          </a:prstGeom>
        </p:spPr>
      </p:pic>
      <p:pic>
        <p:nvPicPr>
          <p:cNvPr id="9" name="Picture 8">
            <a:extLst>
              <a:ext uri="{FF2B5EF4-FFF2-40B4-BE49-F238E27FC236}">
                <a16:creationId xmlns:a16="http://schemas.microsoft.com/office/drawing/2014/main" id="{BC7850DF-CD5D-41CA-BDCB-EF794CC1D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9073" y="843996"/>
            <a:ext cx="5371042" cy="2773920"/>
          </a:xfrm>
          <a:prstGeom prst="rect">
            <a:avLst/>
          </a:prstGeom>
        </p:spPr>
      </p:pic>
    </p:spTree>
    <p:extLst>
      <p:ext uri="{BB962C8B-B14F-4D97-AF65-F5344CB8AC3E}">
        <p14:creationId xmlns:p14="http://schemas.microsoft.com/office/powerpoint/2010/main" val="25442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The Spirit of God</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 William W. Phelps</a:t>
            </a:r>
            <a:endParaRPr lang="en-US" sz="1200" dirty="0">
              <a:solidFill>
                <a:schemeClr val="bg1"/>
              </a:solidFill>
            </a:endParaRPr>
          </a:p>
        </p:txBody>
      </p:sp>
      <p:sp>
        <p:nvSpPr>
          <p:cNvPr id="29" name="Rectangle 28"/>
          <p:cNvSpPr/>
          <p:nvPr/>
        </p:nvSpPr>
        <p:spPr>
          <a:xfrm>
            <a:off x="2699657" y="560057"/>
            <a:ext cx="8839200" cy="461665"/>
          </a:xfrm>
          <a:prstGeom prst="rect">
            <a:avLst/>
          </a:prstGeom>
        </p:spPr>
        <p:txBody>
          <a:bodyPr wrap="square">
            <a:spAutoFit/>
          </a:bodyPr>
          <a:lstStyle/>
          <a:p>
            <a:pPr fontAlgn="base"/>
            <a:r>
              <a:rPr lang="en-US" sz="2400" dirty="0">
                <a:solidFill>
                  <a:srgbClr val="FF0000"/>
                </a:solidFill>
              </a:rPr>
              <a:t> A choir sang it immediately after the dedicatory prayer</a:t>
            </a:r>
          </a:p>
        </p:txBody>
      </p:sp>
      <p:sp>
        <p:nvSpPr>
          <p:cNvPr id="2" name="Rectangle 1"/>
          <p:cNvSpPr/>
          <p:nvPr/>
        </p:nvSpPr>
        <p:spPr>
          <a:xfrm>
            <a:off x="206828" y="1648873"/>
            <a:ext cx="5094514" cy="3139321"/>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1. The Spirit of God like a fire is burning!</a:t>
            </a:r>
          </a:p>
          <a:p>
            <a:pPr fontAlgn="base"/>
            <a:r>
              <a:rPr lang="en-US" b="0" i="0" dirty="0">
                <a:solidFill>
                  <a:schemeClr val="bg1"/>
                </a:solidFill>
                <a:effectLst/>
                <a:latin typeface="Abadi" panose="020B0604020104020204" pitchFamily="34" charset="0"/>
              </a:rPr>
              <a:t>The latter-day glory begins to come forth;</a:t>
            </a:r>
          </a:p>
          <a:p>
            <a:pPr fontAlgn="base"/>
            <a:r>
              <a:rPr lang="en-US" b="0" i="0" dirty="0">
                <a:solidFill>
                  <a:schemeClr val="bg1"/>
                </a:solidFill>
                <a:effectLst/>
                <a:latin typeface="Abadi" panose="020B0604020104020204" pitchFamily="34" charset="0"/>
              </a:rPr>
              <a:t>The visions and blessings of old are returning,</a:t>
            </a:r>
          </a:p>
          <a:p>
            <a:pPr fontAlgn="base"/>
            <a:r>
              <a:rPr lang="en-US" b="0" i="0" dirty="0">
                <a:solidFill>
                  <a:schemeClr val="bg1"/>
                </a:solidFill>
                <a:effectLst/>
                <a:latin typeface="Abadi" panose="020B0604020104020204" pitchFamily="34" charset="0"/>
              </a:rPr>
              <a:t>And angels are coming to visit the earth.</a:t>
            </a:r>
          </a:p>
          <a:p>
            <a:pPr fontAlgn="base"/>
            <a:endParaRPr lang="en-US" b="0" i="0" dirty="0">
              <a:solidFill>
                <a:schemeClr val="bg1"/>
              </a:solidFill>
              <a:effectLst/>
              <a:latin typeface="Abadi" panose="020B0604020104020204" pitchFamily="34" charset="0"/>
            </a:endParaRPr>
          </a:p>
          <a:p>
            <a:pPr fontAlgn="base"/>
            <a:r>
              <a:rPr lang="en-US" b="0" i="0" dirty="0">
                <a:solidFill>
                  <a:schemeClr val="bg1"/>
                </a:solidFill>
                <a:effectLst/>
                <a:latin typeface="Abadi" panose="020B0604020104020204" pitchFamily="34" charset="0"/>
              </a:rPr>
              <a:t>(Chorus]</a:t>
            </a:r>
          </a:p>
          <a:p>
            <a:pPr fontAlgn="base"/>
            <a:r>
              <a:rPr lang="en-US" b="0" i="0" dirty="0">
                <a:solidFill>
                  <a:schemeClr val="bg1"/>
                </a:solidFill>
                <a:effectLst/>
                <a:latin typeface="Abadi" panose="020B0604020104020204" pitchFamily="34" charset="0"/>
              </a:rPr>
              <a:t>We'll sing and we'll shout with the armies of heaven,</a:t>
            </a:r>
          </a:p>
          <a:p>
            <a:pPr fontAlgn="base"/>
            <a:r>
              <a:rPr lang="en-US" b="0" i="0" dirty="0">
                <a:solidFill>
                  <a:schemeClr val="bg1"/>
                </a:solidFill>
                <a:effectLst/>
                <a:latin typeface="Abadi" panose="020B0604020104020204" pitchFamily="34" charset="0"/>
              </a:rPr>
              <a:t>Hosanna, hosanna to God and the Lamb!</a:t>
            </a:r>
          </a:p>
          <a:p>
            <a:pPr fontAlgn="base"/>
            <a:r>
              <a:rPr lang="en-US" b="0" i="0" dirty="0">
                <a:solidFill>
                  <a:schemeClr val="bg1"/>
                </a:solidFill>
                <a:effectLst/>
                <a:latin typeface="Abadi" panose="020B0604020104020204" pitchFamily="34" charset="0"/>
              </a:rPr>
              <a:t>Let glory to them in the highest be given,</a:t>
            </a:r>
          </a:p>
          <a:p>
            <a:pPr fontAlgn="base"/>
            <a:r>
              <a:rPr lang="en-US" b="0" i="0" dirty="0">
                <a:solidFill>
                  <a:schemeClr val="bg1"/>
                </a:solidFill>
                <a:effectLst/>
                <a:latin typeface="Abadi" panose="020B0604020104020204" pitchFamily="34" charset="0"/>
              </a:rPr>
              <a:t>Henceforth and forever, Amen and amen!</a:t>
            </a:r>
          </a:p>
        </p:txBody>
      </p:sp>
      <p:sp>
        <p:nvSpPr>
          <p:cNvPr id="4" name="Rectangle 3"/>
          <p:cNvSpPr/>
          <p:nvPr/>
        </p:nvSpPr>
        <p:spPr>
          <a:xfrm>
            <a:off x="5301342" y="1693083"/>
            <a:ext cx="6096000" cy="1200329"/>
          </a:xfrm>
          <a:prstGeom prst="rect">
            <a:avLst/>
          </a:prstGeom>
        </p:spPr>
        <p:txBody>
          <a:bodyPr>
            <a:spAutoFit/>
          </a:bodyPr>
          <a:lstStyle/>
          <a:p>
            <a:pPr fontAlgn="base"/>
            <a:r>
              <a:rPr lang="en-US" b="0" i="0" dirty="0">
                <a:solidFill>
                  <a:schemeClr val="bg1"/>
                </a:solidFill>
                <a:effectLst/>
                <a:latin typeface="Abadi" panose="020B0604020104020204" pitchFamily="34" charset="0"/>
              </a:rPr>
              <a:t>2. The Lord is extending the Saints' understanding,</a:t>
            </a:r>
          </a:p>
          <a:p>
            <a:pPr fontAlgn="base"/>
            <a:r>
              <a:rPr lang="en-US" b="0" i="0" dirty="0">
                <a:solidFill>
                  <a:schemeClr val="bg1"/>
                </a:solidFill>
                <a:effectLst/>
                <a:latin typeface="Abadi" panose="020B0604020104020204" pitchFamily="34" charset="0"/>
              </a:rPr>
              <a:t>Restoring their judges and all as at first.</a:t>
            </a:r>
          </a:p>
          <a:p>
            <a:pPr fontAlgn="base"/>
            <a:r>
              <a:rPr lang="en-US" b="0" i="0" dirty="0">
                <a:solidFill>
                  <a:schemeClr val="bg1"/>
                </a:solidFill>
                <a:effectLst/>
                <a:latin typeface="Abadi" panose="020B0604020104020204" pitchFamily="34" charset="0"/>
              </a:rPr>
              <a:t>The knowledge and power of God are expanding;</a:t>
            </a:r>
          </a:p>
          <a:p>
            <a:pPr fontAlgn="base"/>
            <a:r>
              <a:rPr lang="en-US" b="0" i="0" dirty="0">
                <a:solidFill>
                  <a:schemeClr val="bg1"/>
                </a:solidFill>
                <a:effectLst/>
                <a:latin typeface="Abadi" panose="020B0604020104020204" pitchFamily="34" charset="0"/>
              </a:rPr>
              <a:t>The veil o'er the earth is beginning to burst.</a:t>
            </a:r>
          </a:p>
        </p:txBody>
      </p:sp>
      <p:sp>
        <p:nvSpPr>
          <p:cNvPr id="8" name="Rectangle 7"/>
          <p:cNvSpPr/>
          <p:nvPr/>
        </p:nvSpPr>
        <p:spPr>
          <a:xfrm>
            <a:off x="5301342" y="4490447"/>
            <a:ext cx="6096000" cy="1200329"/>
          </a:xfrm>
          <a:prstGeom prst="rect">
            <a:avLst/>
          </a:prstGeom>
        </p:spPr>
        <p:txBody>
          <a:bodyPr>
            <a:spAutoFit/>
          </a:bodyPr>
          <a:lstStyle/>
          <a:p>
            <a:pPr fontAlgn="base"/>
            <a:r>
              <a:rPr lang="en-US" b="0" i="0" dirty="0">
                <a:solidFill>
                  <a:schemeClr val="bg1"/>
                </a:solidFill>
                <a:effectLst/>
                <a:latin typeface="Abadi" panose="020B0604020104020204" pitchFamily="34" charset="0"/>
              </a:rPr>
              <a:t>4. How blessed the day when the lamb and the lion</a:t>
            </a:r>
          </a:p>
          <a:p>
            <a:pPr fontAlgn="base"/>
            <a:r>
              <a:rPr lang="en-US" b="0" i="0" dirty="0">
                <a:solidFill>
                  <a:schemeClr val="bg1"/>
                </a:solidFill>
                <a:effectLst/>
                <a:latin typeface="Abadi" panose="020B0604020104020204" pitchFamily="34" charset="0"/>
              </a:rPr>
              <a:t>Shall lie down together without any ire,</a:t>
            </a:r>
          </a:p>
          <a:p>
            <a:pPr fontAlgn="base"/>
            <a:r>
              <a:rPr lang="en-US" b="0" i="0" dirty="0">
                <a:solidFill>
                  <a:schemeClr val="bg1"/>
                </a:solidFill>
                <a:effectLst/>
                <a:latin typeface="Abadi" panose="020B0604020104020204" pitchFamily="34" charset="0"/>
              </a:rPr>
              <a:t>And Ephraim be crowned with his blessing in Zion,</a:t>
            </a:r>
          </a:p>
          <a:p>
            <a:pPr fontAlgn="base"/>
            <a:r>
              <a:rPr lang="en-US" b="0" i="0" dirty="0">
                <a:solidFill>
                  <a:schemeClr val="bg1"/>
                </a:solidFill>
                <a:effectLst/>
                <a:latin typeface="Abadi" panose="020B0604020104020204" pitchFamily="34" charset="0"/>
              </a:rPr>
              <a:t>As Jesus descends with his chariot of fire!</a:t>
            </a:r>
          </a:p>
        </p:txBody>
      </p:sp>
      <p:sp>
        <p:nvSpPr>
          <p:cNvPr id="9" name="Rectangle 8"/>
          <p:cNvSpPr/>
          <p:nvPr/>
        </p:nvSpPr>
        <p:spPr>
          <a:xfrm>
            <a:off x="5301342" y="3013709"/>
            <a:ext cx="6096000" cy="1200329"/>
          </a:xfrm>
          <a:prstGeom prst="rect">
            <a:avLst/>
          </a:prstGeom>
        </p:spPr>
        <p:txBody>
          <a:bodyPr>
            <a:spAutoFit/>
          </a:bodyPr>
          <a:lstStyle/>
          <a:p>
            <a:pPr fontAlgn="base"/>
            <a:r>
              <a:rPr lang="en-US" b="0" i="0" dirty="0">
                <a:solidFill>
                  <a:schemeClr val="bg1"/>
                </a:solidFill>
                <a:effectLst/>
                <a:latin typeface="Abadi" panose="020B0604020104020204" pitchFamily="34" charset="0"/>
              </a:rPr>
              <a:t>3. We'll call in our solemn assemblies in spirit,</a:t>
            </a:r>
          </a:p>
          <a:p>
            <a:pPr fontAlgn="base"/>
            <a:r>
              <a:rPr lang="en-US" b="0" i="0" dirty="0">
                <a:solidFill>
                  <a:schemeClr val="bg1"/>
                </a:solidFill>
                <a:effectLst/>
                <a:latin typeface="Abadi" panose="020B0604020104020204" pitchFamily="34" charset="0"/>
              </a:rPr>
              <a:t>To spread forth the kingdom of heaven abroad,</a:t>
            </a:r>
          </a:p>
          <a:p>
            <a:pPr fontAlgn="base"/>
            <a:r>
              <a:rPr lang="en-US" b="0" i="0" dirty="0">
                <a:solidFill>
                  <a:schemeClr val="bg1"/>
                </a:solidFill>
                <a:effectLst/>
                <a:latin typeface="Abadi" panose="020B0604020104020204" pitchFamily="34" charset="0"/>
              </a:rPr>
              <a:t>That we through our faith may begin to inherit</a:t>
            </a:r>
          </a:p>
          <a:p>
            <a:pPr fontAlgn="base"/>
            <a:r>
              <a:rPr lang="en-US" b="0" i="0" dirty="0">
                <a:solidFill>
                  <a:schemeClr val="bg1"/>
                </a:solidFill>
                <a:effectLst/>
                <a:latin typeface="Abadi" panose="020B0604020104020204" pitchFamily="34" charset="0"/>
              </a:rPr>
              <a:t>The visions and blessings and glories of God.</a:t>
            </a:r>
          </a:p>
        </p:txBody>
      </p:sp>
      <p:sp>
        <p:nvSpPr>
          <p:cNvPr id="16" name="Rectangle 15"/>
          <p:cNvSpPr/>
          <p:nvPr/>
        </p:nvSpPr>
        <p:spPr>
          <a:xfrm>
            <a:off x="2797628" y="5835858"/>
            <a:ext cx="9274629" cy="523220"/>
          </a:xfrm>
          <a:prstGeom prst="rect">
            <a:avLst/>
          </a:prstGeom>
        </p:spPr>
        <p:txBody>
          <a:bodyPr wrap="square">
            <a:spAutoFit/>
          </a:bodyPr>
          <a:lstStyle/>
          <a:p>
            <a:pPr fontAlgn="base"/>
            <a:r>
              <a:rPr lang="en-US" sz="2800" dirty="0">
                <a:solidFill>
                  <a:srgbClr val="FFFF00"/>
                </a:solidFill>
              </a:rPr>
              <a:t>This Hymn continues to be sung at temple dedications today.</a:t>
            </a:r>
          </a:p>
        </p:txBody>
      </p:sp>
      <p:grpSp>
        <p:nvGrpSpPr>
          <p:cNvPr id="17" name="Group 16"/>
          <p:cNvGrpSpPr/>
          <p:nvPr/>
        </p:nvGrpSpPr>
        <p:grpSpPr>
          <a:xfrm>
            <a:off x="1043701" y="159886"/>
            <a:ext cx="1007325" cy="985089"/>
            <a:chOff x="2133600" y="3352800"/>
            <a:chExt cx="1558400" cy="1524000"/>
          </a:xfrm>
          <a:solidFill>
            <a:schemeClr val="bg1"/>
          </a:solidFill>
        </p:grpSpPr>
        <p:sp>
          <p:nvSpPr>
            <p:cNvPr id="18" name="Rectangle 17"/>
            <p:cNvSpPr/>
            <p:nvPr/>
          </p:nvSpPr>
          <p:spPr>
            <a:xfrm>
              <a:off x="2667000" y="3581400"/>
              <a:ext cx="152400" cy="9906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133600" y="4343400"/>
              <a:ext cx="685800" cy="533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505200" y="3352800"/>
              <a:ext cx="152400" cy="9906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971800" y="4114800"/>
              <a:ext cx="685800" cy="533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5315348">
              <a:off x="3062634" y="3000212"/>
              <a:ext cx="248758" cy="10099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0685254" y="68090"/>
            <a:ext cx="1424175" cy="2057400"/>
            <a:chOff x="5401235" y="685800"/>
            <a:chExt cx="2752165" cy="3975848"/>
          </a:xfrm>
        </p:grpSpPr>
        <p:sp>
          <p:nvSpPr>
            <p:cNvPr id="24" name="Rectangle 23"/>
            <p:cNvSpPr/>
            <p:nvPr/>
          </p:nvSpPr>
          <p:spPr>
            <a:xfrm>
              <a:off x="5486400" y="685800"/>
              <a:ext cx="2667000" cy="3962400"/>
            </a:xfrm>
            <a:prstGeom prst="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ame 24"/>
            <p:cNvSpPr/>
            <p:nvPr/>
          </p:nvSpPr>
          <p:spPr>
            <a:xfrm>
              <a:off x="5638800" y="762000"/>
              <a:ext cx="2362200" cy="3810000"/>
            </a:xfrm>
            <a:prstGeom prst="frame">
              <a:avLst>
                <a:gd name="adj1" fmla="val 1873"/>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5791200" y="914401"/>
              <a:ext cx="2057400" cy="1011103"/>
            </a:xfrm>
            <a:prstGeom prst="rect">
              <a:avLst/>
            </a:prstGeom>
            <a:noFill/>
            <a:ln w="12700">
              <a:noFill/>
            </a:ln>
          </p:spPr>
          <p:txBody>
            <a:bodyPr wrap="square" rtlCol="0">
              <a:spAutoFit/>
            </a:bodyPr>
            <a:lstStyle/>
            <a:p>
              <a:pPr algn="ctr"/>
              <a:r>
                <a:rPr lang="en-US" sz="2800" dirty="0">
                  <a:solidFill>
                    <a:schemeClr val="bg2">
                      <a:lumMod val="75000"/>
                    </a:schemeClr>
                  </a:solidFill>
                  <a:latin typeface="Angsana New" pitchFamily="18" charset="-34"/>
                  <a:cs typeface="Angsana New" pitchFamily="18" charset="-34"/>
                </a:rPr>
                <a:t>HYMNS</a:t>
              </a:r>
            </a:p>
          </p:txBody>
        </p:sp>
        <p:grpSp>
          <p:nvGrpSpPr>
            <p:cNvPr id="27" name="Group 80"/>
            <p:cNvGrpSpPr/>
            <p:nvPr/>
          </p:nvGrpSpPr>
          <p:grpSpPr>
            <a:xfrm>
              <a:off x="6199094" y="1676400"/>
              <a:ext cx="1219136" cy="745062"/>
              <a:chOff x="2931459" y="4937760"/>
              <a:chExt cx="4020670" cy="1965955"/>
            </a:xfrm>
          </p:grpSpPr>
          <p:grpSp>
            <p:nvGrpSpPr>
              <p:cNvPr id="30" name="Group 9"/>
              <p:cNvGrpSpPr/>
              <p:nvPr/>
            </p:nvGrpSpPr>
            <p:grpSpPr>
              <a:xfrm>
                <a:off x="2931459" y="5266765"/>
                <a:ext cx="381000" cy="1600200"/>
                <a:chOff x="3854824" y="4876800"/>
                <a:chExt cx="381000" cy="1600200"/>
              </a:xfrm>
            </p:grpSpPr>
            <p:sp>
              <p:nvSpPr>
                <p:cNvPr id="97" name="Rounded Rectangle 5"/>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6"/>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7"/>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8"/>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0"/>
              <p:cNvGrpSpPr/>
              <p:nvPr/>
            </p:nvGrpSpPr>
            <p:grpSpPr>
              <a:xfrm>
                <a:off x="6571129" y="5275729"/>
                <a:ext cx="381000" cy="1600200"/>
                <a:chOff x="3854824" y="4876800"/>
                <a:chExt cx="381000" cy="1600200"/>
              </a:xfrm>
            </p:grpSpPr>
            <p:sp>
              <p:nvSpPr>
                <p:cNvPr id="93" name="Rounded Rectangle 11"/>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12"/>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13"/>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14"/>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5"/>
              <p:cNvGrpSpPr/>
              <p:nvPr/>
            </p:nvGrpSpPr>
            <p:grpSpPr>
              <a:xfrm>
                <a:off x="4343400" y="4937760"/>
                <a:ext cx="457200" cy="1920240"/>
                <a:chOff x="3854824" y="4876800"/>
                <a:chExt cx="381000" cy="1600200"/>
              </a:xfrm>
            </p:grpSpPr>
            <p:sp>
              <p:nvSpPr>
                <p:cNvPr id="89" name="Rounded Rectangle 88"/>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0"/>
              <p:cNvGrpSpPr/>
              <p:nvPr/>
            </p:nvGrpSpPr>
            <p:grpSpPr>
              <a:xfrm>
                <a:off x="5029200" y="4937760"/>
                <a:ext cx="457200" cy="1920240"/>
                <a:chOff x="3854824" y="4876800"/>
                <a:chExt cx="381000" cy="1600200"/>
              </a:xfrm>
            </p:grpSpPr>
            <p:sp>
              <p:nvSpPr>
                <p:cNvPr id="85" name="Rounded Rectangle 84"/>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5"/>
              <p:cNvGrpSpPr/>
              <p:nvPr/>
            </p:nvGrpSpPr>
            <p:grpSpPr>
              <a:xfrm>
                <a:off x="3505200" y="5577840"/>
                <a:ext cx="304800" cy="1280160"/>
                <a:chOff x="3854824" y="4876800"/>
                <a:chExt cx="381000" cy="1600200"/>
              </a:xfrm>
            </p:grpSpPr>
            <p:sp>
              <p:nvSpPr>
                <p:cNvPr id="81" name="Rounded Rectangle 26"/>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27"/>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28"/>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0"/>
              <p:cNvGrpSpPr/>
              <p:nvPr/>
            </p:nvGrpSpPr>
            <p:grpSpPr>
              <a:xfrm>
                <a:off x="6042212" y="5586805"/>
                <a:ext cx="304800" cy="1280159"/>
                <a:chOff x="3854824" y="4876800"/>
                <a:chExt cx="381000" cy="1600199"/>
              </a:xfrm>
            </p:grpSpPr>
            <p:sp>
              <p:nvSpPr>
                <p:cNvPr id="77" name="Rounded Rectangle 76"/>
                <p:cNvSpPr/>
                <p:nvPr/>
              </p:nvSpPr>
              <p:spPr>
                <a:xfrm>
                  <a:off x="3962400" y="5257799"/>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4025153" y="5262281"/>
                <a:ext cx="367553" cy="1586753"/>
                <a:chOff x="3854824" y="4876800"/>
                <a:chExt cx="381000" cy="1600200"/>
              </a:xfrm>
            </p:grpSpPr>
            <p:sp>
              <p:nvSpPr>
                <p:cNvPr id="73" name="Rounded Rectangle 72"/>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40"/>
              <p:cNvGrpSpPr/>
              <p:nvPr/>
            </p:nvGrpSpPr>
            <p:grpSpPr>
              <a:xfrm>
                <a:off x="5459506" y="5271246"/>
                <a:ext cx="389966" cy="1582271"/>
                <a:chOff x="3854824" y="4876800"/>
                <a:chExt cx="381000" cy="1600200"/>
              </a:xfrm>
            </p:grpSpPr>
            <p:sp>
              <p:nvSpPr>
                <p:cNvPr id="69" name="Rounded Rectangle 68"/>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p:cNvSpPr/>
              <p:nvPr/>
            </p:nvSpPr>
            <p:spPr>
              <a:xfrm>
                <a:off x="4701988" y="5732930"/>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4648200" y="5867400"/>
                <a:ext cx="152400" cy="9906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809565" y="5867401"/>
                <a:ext cx="152400" cy="9906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4979894" y="5867400"/>
                <a:ext cx="152400" cy="9906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4688541" y="5862918"/>
                <a:ext cx="416859" cy="8068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Block Arc 42"/>
              <p:cNvSpPr/>
              <p:nvPr/>
            </p:nvSpPr>
            <p:spPr>
              <a:xfrm rot="10800000">
                <a:off x="4724400" y="5410200"/>
                <a:ext cx="333375" cy="381000"/>
              </a:xfrm>
              <a:prstGeom prst="blockArc">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ounded Rectangle 43"/>
              <p:cNvSpPr/>
              <p:nvPr/>
            </p:nvSpPr>
            <p:spPr>
              <a:xfrm>
                <a:off x="4267200" y="6042212"/>
                <a:ext cx="206187" cy="815788"/>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5351928" y="6033247"/>
                <a:ext cx="210671" cy="815788"/>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989293" y="6060140"/>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3836893" y="6060140"/>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3720352" y="606910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63"/>
              <p:cNvGrpSpPr/>
              <p:nvPr/>
            </p:nvGrpSpPr>
            <p:grpSpPr>
              <a:xfrm>
                <a:off x="3191434" y="6051175"/>
                <a:ext cx="407895" cy="797859"/>
                <a:chOff x="3191434" y="6051175"/>
                <a:chExt cx="407895" cy="797859"/>
              </a:xfrm>
            </p:grpSpPr>
            <p:sp>
              <p:nvSpPr>
                <p:cNvPr id="66" name="Rounded Rectangle 65"/>
                <p:cNvSpPr/>
                <p:nvPr/>
              </p:nvSpPr>
              <p:spPr>
                <a:xfrm>
                  <a:off x="3460376"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3316940"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3191434"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64"/>
              <p:cNvGrpSpPr/>
              <p:nvPr/>
            </p:nvGrpSpPr>
            <p:grpSpPr>
              <a:xfrm>
                <a:off x="6275294" y="6060141"/>
                <a:ext cx="407895" cy="797859"/>
                <a:chOff x="3191434" y="6051175"/>
                <a:chExt cx="407895" cy="797859"/>
              </a:xfrm>
            </p:grpSpPr>
            <p:sp>
              <p:nvSpPr>
                <p:cNvPr id="63" name="Rounded Rectangle 62"/>
                <p:cNvSpPr/>
                <p:nvPr/>
              </p:nvSpPr>
              <p:spPr>
                <a:xfrm>
                  <a:off x="3460376"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316940"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3191434"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68"/>
              <p:cNvGrpSpPr/>
              <p:nvPr/>
            </p:nvGrpSpPr>
            <p:grpSpPr>
              <a:xfrm>
                <a:off x="5715000" y="6060141"/>
                <a:ext cx="407895" cy="797859"/>
                <a:chOff x="3191434" y="6051175"/>
                <a:chExt cx="407895" cy="797859"/>
              </a:xfrm>
            </p:grpSpPr>
            <p:sp>
              <p:nvSpPr>
                <p:cNvPr id="60" name="Rounded Rectangle 59"/>
                <p:cNvSpPr/>
                <p:nvPr/>
              </p:nvSpPr>
              <p:spPr>
                <a:xfrm>
                  <a:off x="3460376"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3316940"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3191434"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ounded Rectangle 51"/>
              <p:cNvSpPr/>
              <p:nvPr/>
            </p:nvSpPr>
            <p:spPr>
              <a:xfrm flipV="1">
                <a:off x="3048000" y="6750423"/>
                <a:ext cx="3810000" cy="15329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flipV="1">
                <a:off x="3200400" y="6042211"/>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flipV="1">
                <a:off x="6275294" y="6033246"/>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flipV="1">
                <a:off x="3729318" y="6024282"/>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flipV="1">
                <a:off x="5728447" y="6024282"/>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flipV="1">
                <a:off x="4262718" y="6033246"/>
                <a:ext cx="197224" cy="89648"/>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flipV="1">
                <a:off x="5342965" y="6019799"/>
                <a:ext cx="215153" cy="5827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648200" y="6615952"/>
                <a:ext cx="533400" cy="24204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flipH="1">
              <a:off x="5401235" y="699248"/>
              <a:ext cx="85165" cy="3962400"/>
            </a:xfrm>
            <a:prstGeom prst="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807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892E6-0474-8F65-9AD5-60329B950599}"/>
            </a:ext>
          </a:extLst>
        </p:cNvPr>
        <p:cNvGrpSpPr/>
        <p:nvPr/>
      </p:nvGrpSpPr>
      <p:grpSpPr>
        <a:xfrm>
          <a:off x="0" y="0"/>
          <a:ext cx="0" cy="0"/>
          <a:chOff x="0" y="0"/>
          <a:chExt cx="0" cy="0"/>
        </a:xfrm>
      </p:grpSpPr>
      <p:pic>
        <p:nvPicPr>
          <p:cNvPr id="1026" name="Picture 2" descr="http://www.pokerstore.com/images/felt_v_navyblue.jpg">
            <a:extLst>
              <a:ext uri="{FF2B5EF4-FFF2-40B4-BE49-F238E27FC236}">
                <a16:creationId xmlns:a16="http://schemas.microsoft.com/office/drawing/2014/main" id="{C5417C95-DDEC-5E3D-5890-701E21C9D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CAF54F-AA20-2797-E35A-7668C38E94CA}"/>
              </a:ext>
            </a:extLst>
          </p:cNvPr>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Hosanna Shout</a:t>
            </a:r>
          </a:p>
        </p:txBody>
      </p:sp>
      <p:sp>
        <p:nvSpPr>
          <p:cNvPr id="5" name="Rectangle 4">
            <a:extLst>
              <a:ext uri="{FF2B5EF4-FFF2-40B4-BE49-F238E27FC236}">
                <a16:creationId xmlns:a16="http://schemas.microsoft.com/office/drawing/2014/main" id="{B0375BBD-79CF-2E43-318C-2E0BDE994345}"/>
              </a:ext>
            </a:extLst>
          </p:cNvPr>
          <p:cNvSpPr/>
          <p:nvPr/>
        </p:nvSpPr>
        <p:spPr>
          <a:xfrm>
            <a:off x="0" y="6504161"/>
            <a:ext cx="7315200" cy="369332"/>
          </a:xfrm>
          <a:prstGeom prst="rect">
            <a:avLst/>
          </a:prstGeom>
        </p:spPr>
        <p:txBody>
          <a:bodyPr wrap="square">
            <a:spAutoFit/>
          </a:bodyPr>
          <a:lstStyle/>
          <a:p>
            <a:r>
              <a:rPr lang="en-US" b="0" i="0" dirty="0">
                <a:solidFill>
                  <a:schemeClr val="bg1"/>
                </a:solidFill>
                <a:effectLst/>
              </a:rPr>
              <a:t> D&amp;C 109:79-80; </a:t>
            </a:r>
            <a:r>
              <a:rPr lang="en-US" sz="1400" b="0" i="0" dirty="0">
                <a:solidFill>
                  <a:schemeClr val="bg1"/>
                </a:solidFill>
                <a:effectLst/>
              </a:rPr>
              <a:t>Matthew 21:1, 8-9; Mark 11:8-10; John 12:12-13</a:t>
            </a:r>
            <a:endParaRPr lang="en-US" sz="1400" dirty="0">
              <a:solidFill>
                <a:schemeClr val="bg1"/>
              </a:solidFill>
            </a:endParaRPr>
          </a:p>
        </p:txBody>
      </p:sp>
      <p:sp>
        <p:nvSpPr>
          <p:cNvPr id="2" name="Rectangle 1">
            <a:extLst>
              <a:ext uri="{FF2B5EF4-FFF2-40B4-BE49-F238E27FC236}">
                <a16:creationId xmlns:a16="http://schemas.microsoft.com/office/drawing/2014/main" id="{99F86277-C37E-4A58-715F-301EA2E8B5E5}"/>
              </a:ext>
            </a:extLst>
          </p:cNvPr>
          <p:cNvSpPr/>
          <p:nvPr/>
        </p:nvSpPr>
        <p:spPr>
          <a:xfrm>
            <a:off x="3548743" y="1593657"/>
            <a:ext cx="5094514" cy="3693319"/>
          </a:xfrm>
          <a:prstGeom prst="rect">
            <a:avLst/>
          </a:prstGeom>
        </p:spPr>
        <p:txBody>
          <a:bodyPr wrap="square">
            <a:spAutoFit/>
          </a:bodyPr>
          <a:lstStyle/>
          <a:p>
            <a:pPr fontAlgn="base"/>
            <a:r>
              <a:rPr lang="en-US" sz="2000" dirty="0">
                <a:solidFill>
                  <a:schemeClr val="bg1"/>
                </a:solidFill>
              </a:rPr>
              <a:t>Those who attend a temple dedication participate in the Hosanna Shout. This shout is reminiscent of the praise offered by followers of Jesus Christ at His triumphal entry into Jerusalem.</a:t>
            </a:r>
          </a:p>
          <a:p>
            <a:pPr fontAlgn="base"/>
            <a:endParaRPr lang="en-US" sz="2000" dirty="0">
              <a:solidFill>
                <a:schemeClr val="bg1"/>
              </a:solidFill>
            </a:endParaRPr>
          </a:p>
          <a:p>
            <a:pPr fontAlgn="base"/>
            <a:r>
              <a:rPr lang="en-US" sz="2000" dirty="0">
                <a:solidFill>
                  <a:schemeClr val="bg1"/>
                </a:solidFill>
              </a:rPr>
              <a:t>The congregation stands, waves white handkerchiefs, and unites in shouting three times the words, “Hosanna, Hosanna, Hosanna to God and the Lamb.” The shout concludes with “Amen, Amen, and Amen.” </a:t>
            </a:r>
          </a:p>
          <a:p>
            <a:pPr fontAlgn="base"/>
            <a:r>
              <a:rPr lang="en-US" sz="1400" dirty="0">
                <a:solidFill>
                  <a:schemeClr val="bg1"/>
                </a:solidFill>
              </a:rPr>
              <a:t>Church History Topics</a:t>
            </a:r>
            <a:endParaRPr lang="en-US" sz="1400" b="0" i="0" dirty="0">
              <a:solidFill>
                <a:schemeClr val="bg1"/>
              </a:solidFill>
              <a:effectLst/>
            </a:endParaRPr>
          </a:p>
        </p:txBody>
      </p:sp>
      <p:pic>
        <p:nvPicPr>
          <p:cNvPr id="7" name="Picture 6">
            <a:extLst>
              <a:ext uri="{FF2B5EF4-FFF2-40B4-BE49-F238E27FC236}">
                <a16:creationId xmlns:a16="http://schemas.microsoft.com/office/drawing/2014/main" id="{945BEF95-8BFD-E089-389B-FBC5BF50BA8B}"/>
              </a:ext>
            </a:extLst>
          </p:cNvPr>
          <p:cNvPicPr>
            <a:picLocks noChangeAspect="1"/>
          </p:cNvPicPr>
          <p:nvPr/>
        </p:nvPicPr>
        <p:blipFill>
          <a:blip r:embed="rId3"/>
          <a:stretch>
            <a:fillRect/>
          </a:stretch>
        </p:blipFill>
        <p:spPr>
          <a:xfrm>
            <a:off x="363618" y="1928978"/>
            <a:ext cx="2821508" cy="3200130"/>
          </a:xfrm>
          <a:prstGeom prst="rect">
            <a:avLst/>
          </a:prstGeom>
        </p:spPr>
      </p:pic>
      <p:pic>
        <p:nvPicPr>
          <p:cNvPr id="13" name="Picture 12">
            <a:extLst>
              <a:ext uri="{FF2B5EF4-FFF2-40B4-BE49-F238E27FC236}">
                <a16:creationId xmlns:a16="http://schemas.microsoft.com/office/drawing/2014/main" id="{22D4C2E7-068F-72A7-6968-7FB8A14F4975}"/>
              </a:ext>
            </a:extLst>
          </p:cNvPr>
          <p:cNvPicPr>
            <a:picLocks noChangeAspect="1"/>
          </p:cNvPicPr>
          <p:nvPr/>
        </p:nvPicPr>
        <p:blipFill>
          <a:blip r:embed="rId4"/>
          <a:stretch>
            <a:fillRect/>
          </a:stretch>
        </p:blipFill>
        <p:spPr>
          <a:xfrm>
            <a:off x="8743745" y="2101866"/>
            <a:ext cx="2934109" cy="2676899"/>
          </a:xfrm>
          <a:prstGeom prst="rect">
            <a:avLst/>
          </a:prstGeom>
        </p:spPr>
      </p:pic>
    </p:spTree>
    <p:extLst>
      <p:ext uri="{BB962C8B-B14F-4D97-AF65-F5344CB8AC3E}">
        <p14:creationId xmlns:p14="http://schemas.microsoft.com/office/powerpoint/2010/main" val="374361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80" name="Rectangle 79"/>
          <p:cNvSpPr/>
          <p:nvPr/>
        </p:nvSpPr>
        <p:spPr>
          <a:xfrm>
            <a:off x="625556" y="4218036"/>
            <a:ext cx="2389165" cy="646331"/>
          </a:xfrm>
          <a:prstGeom prst="rect">
            <a:avLst/>
          </a:prstGeom>
        </p:spPr>
        <p:txBody>
          <a:bodyPr wrap="square">
            <a:spAutoFit/>
          </a:bodyPr>
          <a:lstStyle/>
          <a:p>
            <a:pPr algn="ctr" fontAlgn="base"/>
            <a:r>
              <a:rPr lang="en-US" b="0" i="0" dirty="0">
                <a:solidFill>
                  <a:schemeClr val="bg1"/>
                </a:solidFill>
                <a:effectLst/>
                <a:latin typeface="Abadi" panose="020B0604020104020204" pitchFamily="34" charset="0"/>
              </a:rPr>
              <a:t>Someone you love has suffered</a:t>
            </a:r>
          </a:p>
        </p:txBody>
      </p:sp>
      <p:sp>
        <p:nvSpPr>
          <p:cNvPr id="81" name="Rectangle 80"/>
          <p:cNvSpPr/>
          <p:nvPr/>
        </p:nvSpPr>
        <p:spPr>
          <a:xfrm>
            <a:off x="3476130" y="4221889"/>
            <a:ext cx="2389165" cy="646331"/>
          </a:xfrm>
          <a:prstGeom prst="rect">
            <a:avLst/>
          </a:prstGeom>
        </p:spPr>
        <p:txBody>
          <a:bodyPr wrap="square">
            <a:spAutoFit/>
          </a:bodyPr>
          <a:lstStyle/>
          <a:p>
            <a:pPr algn="ctr" fontAlgn="base"/>
            <a:r>
              <a:rPr lang="en-US" b="0" i="0" dirty="0">
                <a:solidFill>
                  <a:schemeClr val="bg1"/>
                </a:solidFill>
                <a:effectLst/>
                <a:latin typeface="Abadi" panose="020B0604020104020204" pitchFamily="34" charset="0"/>
              </a:rPr>
              <a:t>You feed and nurture them</a:t>
            </a:r>
          </a:p>
        </p:txBody>
      </p:sp>
      <p:sp>
        <p:nvSpPr>
          <p:cNvPr id="82" name="Rectangle 81"/>
          <p:cNvSpPr/>
          <p:nvPr/>
        </p:nvSpPr>
        <p:spPr>
          <a:xfrm>
            <a:off x="9177279" y="4225741"/>
            <a:ext cx="2389165" cy="646331"/>
          </a:xfrm>
          <a:prstGeom prst="rect">
            <a:avLst/>
          </a:prstGeom>
        </p:spPr>
        <p:txBody>
          <a:bodyPr wrap="square">
            <a:spAutoFit/>
          </a:bodyPr>
          <a:lstStyle/>
          <a:p>
            <a:pPr algn="ctr" fontAlgn="base"/>
            <a:r>
              <a:rPr lang="en-US" b="0" i="0" dirty="0">
                <a:solidFill>
                  <a:schemeClr val="bg1"/>
                </a:solidFill>
                <a:effectLst/>
                <a:latin typeface="Abadi" panose="020B0604020104020204" pitchFamily="34" charset="0"/>
              </a:rPr>
              <a:t>But somehow there is nothing you can do</a:t>
            </a:r>
          </a:p>
        </p:txBody>
      </p:sp>
      <p:sp>
        <p:nvSpPr>
          <p:cNvPr id="83" name="Rectangle 82"/>
          <p:cNvSpPr/>
          <p:nvPr/>
        </p:nvSpPr>
        <p:spPr>
          <a:xfrm>
            <a:off x="6326704" y="4214183"/>
            <a:ext cx="2389165" cy="646331"/>
          </a:xfrm>
          <a:prstGeom prst="rect">
            <a:avLst/>
          </a:prstGeom>
        </p:spPr>
        <p:txBody>
          <a:bodyPr wrap="square">
            <a:spAutoFit/>
          </a:bodyPr>
          <a:lstStyle/>
          <a:p>
            <a:pPr algn="ctr" fontAlgn="base"/>
            <a:r>
              <a:rPr lang="en-US" b="0" i="0" dirty="0">
                <a:solidFill>
                  <a:schemeClr val="bg1"/>
                </a:solidFill>
                <a:effectLst/>
                <a:latin typeface="Abadi" panose="020B0604020104020204" pitchFamily="34" charset="0"/>
              </a:rPr>
              <a:t>You give them support and comfort</a:t>
            </a:r>
          </a:p>
        </p:txBody>
      </p:sp>
      <p:sp>
        <p:nvSpPr>
          <p:cNvPr id="84" name="Rectangle 83"/>
          <p:cNvSpPr/>
          <p:nvPr/>
        </p:nvSpPr>
        <p:spPr>
          <a:xfrm>
            <a:off x="0" y="6671225"/>
            <a:ext cx="2389165" cy="261610"/>
          </a:xfrm>
          <a:prstGeom prst="rect">
            <a:avLst/>
          </a:prstGeom>
        </p:spPr>
        <p:txBody>
          <a:bodyPr wrap="square">
            <a:spAutoFit/>
          </a:bodyPr>
          <a:lstStyle/>
          <a:p>
            <a:pPr fontAlgn="base"/>
            <a:r>
              <a:rPr lang="en-US" sz="1100" b="0" i="0" dirty="0">
                <a:solidFill>
                  <a:schemeClr val="bg1"/>
                </a:solidFill>
                <a:effectLst/>
                <a:latin typeface="Abadi" panose="020B0604020104020204" pitchFamily="34" charset="0"/>
              </a:rPr>
              <a:t>Source: Idea from…</a:t>
            </a:r>
          </a:p>
        </p:txBody>
      </p:sp>
      <p:pic>
        <p:nvPicPr>
          <p:cNvPr id="4" name="Picture 3">
            <a:extLst>
              <a:ext uri="{FF2B5EF4-FFF2-40B4-BE49-F238E27FC236}">
                <a16:creationId xmlns:a16="http://schemas.microsoft.com/office/drawing/2014/main" id="{D11E50FC-A400-454B-8D2D-9EC401364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22" y="1397189"/>
            <a:ext cx="2663952" cy="1700784"/>
          </a:xfrm>
          <a:prstGeom prst="rect">
            <a:avLst/>
          </a:prstGeom>
        </p:spPr>
      </p:pic>
      <p:pic>
        <p:nvPicPr>
          <p:cNvPr id="6" name="Picture 5">
            <a:extLst>
              <a:ext uri="{FF2B5EF4-FFF2-40B4-BE49-F238E27FC236}">
                <a16:creationId xmlns:a16="http://schemas.microsoft.com/office/drawing/2014/main" id="{79EB77E4-9102-4D69-8836-0AB666C4A2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149" y="1345515"/>
            <a:ext cx="2663952" cy="1877568"/>
          </a:xfrm>
          <a:prstGeom prst="rect">
            <a:avLst/>
          </a:prstGeom>
        </p:spPr>
      </p:pic>
      <p:pic>
        <p:nvPicPr>
          <p:cNvPr id="8" name="Picture 7">
            <a:extLst>
              <a:ext uri="{FF2B5EF4-FFF2-40B4-BE49-F238E27FC236}">
                <a16:creationId xmlns:a16="http://schemas.microsoft.com/office/drawing/2014/main" id="{D79265FE-F09C-41FF-BF83-E63632E5AA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1648" y="1456736"/>
            <a:ext cx="2621280" cy="1840992"/>
          </a:xfrm>
          <a:prstGeom prst="rect">
            <a:avLst/>
          </a:prstGeom>
        </p:spPr>
      </p:pic>
      <p:grpSp>
        <p:nvGrpSpPr>
          <p:cNvPr id="10" name="Group 9"/>
          <p:cNvGrpSpPr/>
          <p:nvPr/>
        </p:nvGrpSpPr>
        <p:grpSpPr>
          <a:xfrm>
            <a:off x="338968" y="868653"/>
            <a:ext cx="5734002" cy="2730524"/>
            <a:chOff x="127271" y="1123820"/>
            <a:chExt cx="7737673" cy="3678840"/>
          </a:xfrm>
        </p:grpSpPr>
        <p:grpSp>
          <p:nvGrpSpPr>
            <p:cNvPr id="11" name="Group 10"/>
            <p:cNvGrpSpPr/>
            <p:nvPr/>
          </p:nvGrpSpPr>
          <p:grpSpPr>
            <a:xfrm>
              <a:off x="127271" y="1123821"/>
              <a:ext cx="3950459" cy="3678839"/>
              <a:chOff x="662730" y="2936145"/>
              <a:chExt cx="4060273" cy="3921855"/>
            </a:xfrm>
          </p:grpSpPr>
          <p:sp>
            <p:nvSpPr>
              <p:cNvPr id="29" name="Rounded Rectangle 28"/>
              <p:cNvSpPr/>
              <p:nvPr/>
            </p:nvSpPr>
            <p:spPr>
              <a:xfrm>
                <a:off x="662731" y="29361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62731" y="60610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4555221" y="2936145"/>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62730" y="2975994"/>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830511" y="3094488"/>
                <a:ext cx="3712129" cy="471881"/>
                <a:chOff x="830511" y="3094488"/>
                <a:chExt cx="3712129" cy="471881"/>
              </a:xfrm>
            </p:grpSpPr>
            <p:sp>
              <p:nvSpPr>
                <p:cNvPr id="40" name="Rounded Rectangle 39"/>
                <p:cNvSpPr/>
                <p:nvPr/>
              </p:nvSpPr>
              <p:spPr>
                <a:xfrm>
                  <a:off x="830511"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830511" y="6223582"/>
                <a:ext cx="3712129" cy="471881"/>
                <a:chOff x="830511" y="3094488"/>
                <a:chExt cx="3712129" cy="471881"/>
              </a:xfrm>
            </p:grpSpPr>
            <p:sp>
              <p:nvSpPr>
                <p:cNvPr id="35" name="Rounded Rectangle 34"/>
                <p:cNvSpPr/>
                <p:nvPr/>
              </p:nvSpPr>
              <p:spPr>
                <a:xfrm>
                  <a:off x="830511"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a:off x="3914485" y="1123820"/>
              <a:ext cx="3950459" cy="3678839"/>
              <a:chOff x="662730" y="2936145"/>
              <a:chExt cx="4060273" cy="3921855"/>
            </a:xfrm>
          </p:grpSpPr>
          <p:sp>
            <p:nvSpPr>
              <p:cNvPr id="13" name="Rounded Rectangle 12"/>
              <p:cNvSpPr/>
              <p:nvPr/>
            </p:nvSpPr>
            <p:spPr>
              <a:xfrm>
                <a:off x="662731" y="29361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62731" y="60610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555221" y="2936145"/>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62730" y="2975994"/>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973123" y="3094488"/>
                <a:ext cx="3569517" cy="471881"/>
                <a:chOff x="973123" y="3094488"/>
                <a:chExt cx="3569517" cy="471881"/>
              </a:xfrm>
            </p:grpSpPr>
            <p:sp>
              <p:nvSpPr>
                <p:cNvPr id="24" name="Rounded Rectangle 23"/>
                <p:cNvSpPr/>
                <p:nvPr/>
              </p:nvSpPr>
              <p:spPr>
                <a:xfrm>
                  <a:off x="973123"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036645" y="6223582"/>
                <a:ext cx="3505995" cy="482799"/>
                <a:chOff x="1036645" y="3094488"/>
                <a:chExt cx="3505995" cy="482799"/>
              </a:xfrm>
            </p:grpSpPr>
            <p:sp>
              <p:nvSpPr>
                <p:cNvPr id="19" name="Rounded Rectangle 18"/>
                <p:cNvSpPr/>
                <p:nvPr/>
              </p:nvSpPr>
              <p:spPr>
                <a:xfrm>
                  <a:off x="1036645" y="3113795"/>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4102" name="Picture 4101">
            <a:extLst>
              <a:ext uri="{FF2B5EF4-FFF2-40B4-BE49-F238E27FC236}">
                <a16:creationId xmlns:a16="http://schemas.microsoft.com/office/drawing/2014/main" id="{31AB91DA-345D-4DAE-88A6-9367599D32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3197" y="1369007"/>
            <a:ext cx="2692931" cy="1827119"/>
          </a:xfrm>
          <a:prstGeom prst="rect">
            <a:avLst/>
          </a:prstGeom>
        </p:spPr>
      </p:pic>
      <p:grpSp>
        <p:nvGrpSpPr>
          <p:cNvPr id="45" name="Group 44"/>
          <p:cNvGrpSpPr/>
          <p:nvPr/>
        </p:nvGrpSpPr>
        <p:grpSpPr>
          <a:xfrm>
            <a:off x="5997797" y="868653"/>
            <a:ext cx="5734002" cy="2730524"/>
            <a:chOff x="127271" y="1123820"/>
            <a:chExt cx="7737673" cy="3678840"/>
          </a:xfrm>
        </p:grpSpPr>
        <p:grpSp>
          <p:nvGrpSpPr>
            <p:cNvPr id="46" name="Group 45"/>
            <p:cNvGrpSpPr/>
            <p:nvPr/>
          </p:nvGrpSpPr>
          <p:grpSpPr>
            <a:xfrm>
              <a:off x="127271" y="1123821"/>
              <a:ext cx="3950459" cy="3678839"/>
              <a:chOff x="662730" y="2936145"/>
              <a:chExt cx="4060273" cy="3921855"/>
            </a:xfrm>
          </p:grpSpPr>
          <p:sp>
            <p:nvSpPr>
              <p:cNvPr id="64" name="Rounded Rectangle 63"/>
              <p:cNvSpPr/>
              <p:nvPr/>
            </p:nvSpPr>
            <p:spPr>
              <a:xfrm>
                <a:off x="662731" y="29361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662731" y="60610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4555221" y="2936145"/>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662730" y="2975994"/>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830511" y="3094488"/>
                <a:ext cx="3712129" cy="471881"/>
                <a:chOff x="830511" y="3094488"/>
                <a:chExt cx="3712129" cy="471881"/>
              </a:xfrm>
            </p:grpSpPr>
            <p:sp>
              <p:nvSpPr>
                <p:cNvPr id="75" name="Rounded Rectangle 74"/>
                <p:cNvSpPr/>
                <p:nvPr/>
              </p:nvSpPr>
              <p:spPr>
                <a:xfrm>
                  <a:off x="830511"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830511" y="6223582"/>
                <a:ext cx="3712129" cy="471881"/>
                <a:chOff x="830511" y="3094488"/>
                <a:chExt cx="3712129" cy="471881"/>
              </a:xfrm>
            </p:grpSpPr>
            <p:sp>
              <p:nvSpPr>
                <p:cNvPr id="70" name="Rounded Rectangle 69"/>
                <p:cNvSpPr/>
                <p:nvPr/>
              </p:nvSpPr>
              <p:spPr>
                <a:xfrm>
                  <a:off x="830511"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p:cNvGrpSpPr/>
            <p:nvPr/>
          </p:nvGrpSpPr>
          <p:grpSpPr>
            <a:xfrm>
              <a:off x="3914485" y="1123820"/>
              <a:ext cx="3950459" cy="3678839"/>
              <a:chOff x="662730" y="2936145"/>
              <a:chExt cx="4060273" cy="3921855"/>
            </a:xfrm>
          </p:grpSpPr>
          <p:sp>
            <p:nvSpPr>
              <p:cNvPr id="48" name="Rounded Rectangle 47"/>
              <p:cNvSpPr/>
              <p:nvPr/>
            </p:nvSpPr>
            <p:spPr>
              <a:xfrm>
                <a:off x="662731" y="29361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662731" y="60610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4555221" y="2936145"/>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662730" y="2975994"/>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973123" y="3094488"/>
                <a:ext cx="3569517" cy="471881"/>
                <a:chOff x="973123" y="3094488"/>
                <a:chExt cx="3569517" cy="471881"/>
              </a:xfrm>
            </p:grpSpPr>
            <p:sp>
              <p:nvSpPr>
                <p:cNvPr id="59" name="Rounded Rectangle 58"/>
                <p:cNvSpPr/>
                <p:nvPr/>
              </p:nvSpPr>
              <p:spPr>
                <a:xfrm>
                  <a:off x="973123"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1036645" y="6223582"/>
                <a:ext cx="3505995" cy="482799"/>
                <a:chOff x="1036645" y="3094488"/>
                <a:chExt cx="3505995" cy="482799"/>
              </a:xfrm>
            </p:grpSpPr>
            <p:sp>
              <p:nvSpPr>
                <p:cNvPr id="54" name="Rounded Rectangle 53"/>
                <p:cNvSpPr/>
                <p:nvPr/>
              </p:nvSpPr>
              <p:spPr>
                <a:xfrm>
                  <a:off x="1036645" y="3113795"/>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16366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left)">
                                      <p:cBhvr>
                                        <p:cTn id="10" dur="10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wipe(left)">
                                      <p:cBhvr>
                                        <p:cTn id="18" dur="1000"/>
                                        <p:tgtEl>
                                          <p:spTgt spid="8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wipe(left)">
                                      <p:cBhvr>
                                        <p:cTn id="26" dur="1000"/>
                                        <p:tgtEl>
                                          <p:spTgt spid="8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animEffect transition="in" filter="wipe(left)">
                                      <p:cBhvr>
                                        <p:cTn id="31" dur="1000"/>
                                        <p:tgtEl>
                                          <p:spTgt spid="410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wipe(left)">
                                      <p:cBhvr>
                                        <p:cTn id="34"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After the Temple Dedication </a:t>
            </a:r>
          </a:p>
        </p:txBody>
      </p:sp>
      <p:sp>
        <p:nvSpPr>
          <p:cNvPr id="5" name="Rectangle 4"/>
          <p:cNvSpPr/>
          <p:nvPr/>
        </p:nvSpPr>
        <p:spPr>
          <a:xfrm>
            <a:off x="0" y="6612827"/>
            <a:ext cx="6096000" cy="276999"/>
          </a:xfrm>
          <a:prstGeom prst="rect">
            <a:avLst/>
          </a:prstGeom>
        </p:spPr>
        <p:txBody>
          <a:bodyPr>
            <a:spAutoFit/>
          </a:bodyPr>
          <a:lstStyle/>
          <a:p>
            <a:r>
              <a:rPr lang="en-US" sz="1200" b="0" i="0" dirty="0">
                <a:solidFill>
                  <a:schemeClr val="bg1"/>
                </a:solidFill>
                <a:effectLst/>
              </a:rPr>
              <a:t>History of the Church</a:t>
            </a:r>
            <a:endParaRPr lang="en-US" sz="1200" dirty="0">
              <a:solidFill>
                <a:schemeClr val="bg1"/>
              </a:solidFill>
            </a:endParaRPr>
          </a:p>
        </p:txBody>
      </p:sp>
      <p:sp>
        <p:nvSpPr>
          <p:cNvPr id="3" name="Rectangle 2"/>
          <p:cNvSpPr/>
          <p:nvPr/>
        </p:nvSpPr>
        <p:spPr>
          <a:xfrm>
            <a:off x="-1" y="897466"/>
            <a:ext cx="6096000" cy="1200329"/>
          </a:xfrm>
          <a:prstGeom prst="rect">
            <a:avLst/>
          </a:prstGeom>
        </p:spPr>
        <p:txBody>
          <a:bodyPr>
            <a:spAutoFit/>
          </a:bodyPr>
          <a:lstStyle/>
          <a:p>
            <a:pPr fontAlgn="base"/>
            <a:r>
              <a:rPr lang="en-US" b="0" i="0" dirty="0">
                <a:solidFill>
                  <a:schemeClr val="bg1"/>
                </a:solidFill>
                <a:effectLst/>
                <a:latin typeface="Abadi" panose="020B0604020104020204" pitchFamily="34" charset="0"/>
              </a:rPr>
              <a:t>That evening, priesthood quorums met in the temple. Joseph Smith said that he “gave them instructions in relation to the spirit of prophecy, and called upon the congregation to speak. …</a:t>
            </a:r>
          </a:p>
        </p:txBody>
      </p:sp>
      <p:sp>
        <p:nvSpPr>
          <p:cNvPr id="101" name="Rectangle 100"/>
          <p:cNvSpPr/>
          <p:nvPr/>
        </p:nvSpPr>
        <p:spPr>
          <a:xfrm>
            <a:off x="3986399" y="601098"/>
            <a:ext cx="4430485" cy="369332"/>
          </a:xfrm>
          <a:prstGeom prst="rect">
            <a:avLst/>
          </a:prstGeom>
        </p:spPr>
        <p:txBody>
          <a:bodyPr wrap="square">
            <a:spAutoFit/>
          </a:bodyPr>
          <a:lstStyle/>
          <a:p>
            <a:pPr algn="ctr" fontAlgn="base"/>
            <a:r>
              <a:rPr lang="en-US" b="0" i="0" dirty="0">
                <a:solidFill>
                  <a:srgbClr val="FF0000"/>
                </a:solidFill>
                <a:effectLst/>
                <a:latin typeface="Abadi" panose="020B0604020104020204" pitchFamily="34" charset="0"/>
              </a:rPr>
              <a:t>Evening of March 27, 1836</a:t>
            </a:r>
          </a:p>
        </p:txBody>
      </p:sp>
      <p:sp>
        <p:nvSpPr>
          <p:cNvPr id="7" name="Rectangle 6"/>
          <p:cNvSpPr/>
          <p:nvPr/>
        </p:nvSpPr>
        <p:spPr>
          <a:xfrm>
            <a:off x="3410935" y="1809483"/>
            <a:ext cx="6367157" cy="2031325"/>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George A. Smith arose and began to prophesy, when a noise was heard like the sound of a rushing mighty wind, which filled the Temple, and all the congregation simultaneously arose, being moved upon by an invisible power; many began to speak in tongues and prophesy; others saw glorious visions; and I beheld the Temple was filled with angels, which fact I declared to the congregation. </a:t>
            </a:r>
          </a:p>
        </p:txBody>
      </p:sp>
      <p:sp>
        <p:nvSpPr>
          <p:cNvPr id="10" name="Rectangle 9"/>
          <p:cNvSpPr/>
          <p:nvPr/>
        </p:nvSpPr>
        <p:spPr>
          <a:xfrm>
            <a:off x="3986398" y="3882850"/>
            <a:ext cx="6096000" cy="1200329"/>
          </a:xfrm>
          <a:prstGeom prst="rect">
            <a:avLst/>
          </a:prstGeom>
        </p:spPr>
        <p:txBody>
          <a:bodyPr>
            <a:spAutoFit/>
          </a:bodyPr>
          <a:lstStyle/>
          <a:p>
            <a:pPr fontAlgn="base"/>
            <a:r>
              <a:rPr lang="en-US" b="0" i="0" dirty="0">
                <a:solidFill>
                  <a:schemeClr val="bg1"/>
                </a:solidFill>
                <a:effectLst/>
                <a:latin typeface="Abadi" panose="020B0604020104020204" pitchFamily="34" charset="0"/>
              </a:rPr>
              <a:t>The people of the neighborhood came running together (hearing an unusual sound within, and seeing a bright light like a pillar of fire resting upon the Temple), and were astonished at what was taking place.</a:t>
            </a:r>
          </a:p>
        </p:txBody>
      </p:sp>
      <p:sp>
        <p:nvSpPr>
          <p:cNvPr id="102" name="Rectangle 101"/>
          <p:cNvSpPr/>
          <p:nvPr/>
        </p:nvSpPr>
        <p:spPr>
          <a:xfrm>
            <a:off x="3331856" y="5737643"/>
            <a:ext cx="3995057" cy="646331"/>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Some people saw angels above the temple and heard singing.</a:t>
            </a:r>
          </a:p>
        </p:txBody>
      </p:sp>
      <p:pic>
        <p:nvPicPr>
          <p:cNvPr id="4" name="Picture 3">
            <a:extLst>
              <a:ext uri="{FF2B5EF4-FFF2-40B4-BE49-F238E27FC236}">
                <a16:creationId xmlns:a16="http://schemas.microsoft.com/office/drawing/2014/main" id="{459B6EDB-A12A-4FD1-BA3D-98C7516EE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28" y="2436614"/>
            <a:ext cx="2844800" cy="3594100"/>
          </a:xfrm>
          <a:prstGeom prst="rect">
            <a:avLst/>
          </a:prstGeom>
        </p:spPr>
      </p:pic>
      <p:pic>
        <p:nvPicPr>
          <p:cNvPr id="9" name="Picture 8">
            <a:extLst>
              <a:ext uri="{FF2B5EF4-FFF2-40B4-BE49-F238E27FC236}">
                <a16:creationId xmlns:a16="http://schemas.microsoft.com/office/drawing/2014/main" id="{C98CCA77-A613-4D1E-9641-483463D643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1856" y="1490122"/>
            <a:ext cx="1999488" cy="2670048"/>
          </a:xfrm>
          <a:prstGeom prst="rect">
            <a:avLst/>
          </a:prstGeom>
        </p:spPr>
      </p:pic>
      <p:pic>
        <p:nvPicPr>
          <p:cNvPr id="2" name="Picture 1">
            <a:extLst>
              <a:ext uri="{FF2B5EF4-FFF2-40B4-BE49-F238E27FC236}">
                <a16:creationId xmlns:a16="http://schemas.microsoft.com/office/drawing/2014/main" id="{4A257B00-C0E6-819F-F9E1-CDE292C60CD7}"/>
              </a:ext>
            </a:extLst>
          </p:cNvPr>
          <p:cNvPicPr>
            <a:picLocks noChangeAspect="1"/>
          </p:cNvPicPr>
          <p:nvPr/>
        </p:nvPicPr>
        <p:blipFill>
          <a:blip r:embed="rId5"/>
          <a:stretch>
            <a:fillRect/>
          </a:stretch>
        </p:blipFill>
        <p:spPr>
          <a:xfrm>
            <a:off x="7326913" y="5305555"/>
            <a:ext cx="2743583" cy="1457528"/>
          </a:xfrm>
          <a:prstGeom prst="rect">
            <a:avLst/>
          </a:prstGeom>
        </p:spPr>
      </p:pic>
    </p:spTree>
    <p:extLst>
      <p:ext uri="{BB962C8B-B14F-4D97-AF65-F5344CB8AC3E}">
        <p14:creationId xmlns:p14="http://schemas.microsoft.com/office/powerpoint/2010/main" val="174006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0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An Answer to Prayer</a:t>
            </a:r>
            <a:r>
              <a:rPr lang="en-US" dirty="0">
                <a:solidFill>
                  <a:schemeClr val="bg1"/>
                </a:solidFill>
              </a:rPr>
              <a:t> (4:21)</a:t>
            </a:r>
          </a:p>
          <a:p>
            <a:r>
              <a:rPr lang="en-US" b="0" i="0" dirty="0">
                <a:solidFill>
                  <a:schemeClr val="bg1"/>
                </a:solidFill>
                <a:effectLst/>
                <a:latin typeface="Abadi" panose="020B0604020104020204" pitchFamily="34" charset="0"/>
              </a:rPr>
              <a:t>Hosanna Shout;  </a:t>
            </a:r>
            <a:r>
              <a:rPr lang="en-US" b="0" i="0" dirty="0">
                <a:solidFill>
                  <a:schemeClr val="bg1"/>
                </a:solidFill>
                <a:effectLst/>
                <a:latin typeface="Abadi" panose="020B0604020104020204" pitchFamily="34" charset="0"/>
                <a:hlinkClick r:id="rId3">
                  <a:extLst>
                    <a:ext uri="{A12FA001-AC4F-418D-AE19-62706E023703}">
                      <ahyp:hlinkClr xmlns:ahyp="http://schemas.microsoft.com/office/drawing/2018/hyperlinkcolor" val="tx"/>
                    </a:ext>
                  </a:extLst>
                </a:hlinkClick>
              </a:rPr>
              <a:t>https://www.churchofjesuschrist.org/study/general-conference/2020/04/46nelson?lang=eng</a:t>
            </a:r>
            <a:r>
              <a:rPr lang="en-US" b="0" i="0" dirty="0">
                <a:solidFill>
                  <a:schemeClr val="bg1"/>
                </a:solidFill>
                <a:effectLst/>
                <a:latin typeface="Abadi" panose="020B0604020104020204" pitchFamily="34" charset="0"/>
              </a:rPr>
              <a:t> (2:28)</a:t>
            </a:r>
          </a:p>
          <a:p>
            <a:endParaRPr lang="en-US" dirty="0">
              <a:solidFill>
                <a:schemeClr val="bg1"/>
              </a:solidFill>
            </a:endParaRPr>
          </a:p>
          <a:p>
            <a:endParaRPr lang="en-US" dirty="0">
              <a:solidFill>
                <a:schemeClr val="bg1"/>
              </a:solidFill>
            </a:endParaRPr>
          </a:p>
          <a:p>
            <a:pPr fontAlgn="base"/>
            <a:r>
              <a:rPr lang="en-US" dirty="0">
                <a:solidFill>
                  <a:schemeClr val="bg1"/>
                </a:solidFill>
                <a:latin typeface="Abadi" panose="020B0604020104020204" pitchFamily="34" charset="0"/>
              </a:rPr>
              <a:t>Elder David A. Bednar </a:t>
            </a:r>
            <a:r>
              <a:rPr lang="en-US" i="1" dirty="0">
                <a:solidFill>
                  <a:schemeClr val="bg1"/>
                </a:solidFill>
              </a:rPr>
              <a:t>Pray Always </a:t>
            </a:r>
            <a:r>
              <a:rPr lang="en-US" b="0" i="0" dirty="0">
                <a:solidFill>
                  <a:schemeClr val="bg1"/>
                </a:solidFill>
                <a:effectLst/>
                <a:latin typeface="Abadi" panose="020B0604020104020204" pitchFamily="34" charset="0"/>
              </a:rPr>
              <a:t>April 2008 Gen. Conf.. And  </a:t>
            </a:r>
            <a:r>
              <a:rPr lang="en-US" i="1" dirty="0">
                <a:solidFill>
                  <a:schemeClr val="bg1"/>
                </a:solidFill>
              </a:rPr>
              <a:t>(</a:t>
            </a:r>
            <a:r>
              <a:rPr lang="en-US" i="1" dirty="0">
                <a:solidFill>
                  <a:schemeClr val="bg1"/>
                </a:solidFill>
                <a:hlinkClick r:id="rId4">
                  <a:extLst>
                    <a:ext uri="{A12FA001-AC4F-418D-AE19-62706E023703}">
                      <ahyp:hlinkClr xmlns:ahyp="http://schemas.microsoft.com/office/drawing/2018/hyperlinkcolor" val="tx"/>
                    </a:ext>
                  </a:extLst>
                </a:hlinkClick>
              </a:rPr>
              <a:t>“Ask in Faith,”</a:t>
            </a:r>
            <a:r>
              <a:rPr lang="en-US" i="1" dirty="0">
                <a:solidFill>
                  <a:schemeClr val="bg1"/>
                </a:solidFill>
              </a:rPr>
              <a:t> Ensign or Liahona, May 2008, 95–96).</a:t>
            </a:r>
            <a:endParaRPr lang="en-US" dirty="0">
              <a:solidFill>
                <a:schemeClr val="bg1"/>
              </a:solidFill>
              <a:latin typeface="Abadi" panose="020B0604020104020204" pitchFamily="34" charset="0"/>
            </a:endParaRPr>
          </a:p>
          <a:p>
            <a:pPr fontAlgn="base"/>
            <a:r>
              <a:rPr lang="en-US" dirty="0">
                <a:solidFill>
                  <a:schemeClr val="bg1"/>
                </a:solidFill>
              </a:rPr>
              <a:t>Joseph Fielding McConkie and Craig J. Ostler </a:t>
            </a:r>
            <a:r>
              <a:rPr lang="en-US" i="1" dirty="0">
                <a:solidFill>
                  <a:schemeClr val="bg1"/>
                </a:solidFill>
              </a:rPr>
              <a:t>Revelations of the Restoration </a:t>
            </a:r>
            <a:r>
              <a:rPr lang="en-US" dirty="0">
                <a:solidFill>
                  <a:schemeClr val="bg1"/>
                </a:solidFill>
              </a:rPr>
              <a:t>pg. 878</a:t>
            </a:r>
          </a:p>
          <a:p>
            <a:pPr fontAlgn="base"/>
            <a:r>
              <a:rPr lang="en-US" dirty="0">
                <a:solidFill>
                  <a:schemeClr val="bg1"/>
                </a:solidFill>
              </a:rPr>
              <a:t>President Gordon B. Hinckley </a:t>
            </a:r>
            <a:r>
              <a:rPr lang="en-US" i="1" dirty="0">
                <a:solidFill>
                  <a:schemeClr val="bg1"/>
                </a:solidFill>
              </a:rPr>
              <a:t>An Ensign to the Nations, a Light to the World </a:t>
            </a:r>
            <a:r>
              <a:rPr lang="en-US" dirty="0">
                <a:solidFill>
                  <a:schemeClr val="bg1"/>
                </a:solidFill>
              </a:rPr>
              <a:t>Oct. 2003 Gen. Conf.</a:t>
            </a:r>
          </a:p>
          <a:p>
            <a:pPr fontAlgn="base"/>
            <a:r>
              <a:rPr lang="en-US" i="1" dirty="0">
                <a:solidFill>
                  <a:schemeClr val="bg1"/>
                </a:solidFill>
              </a:rPr>
              <a:t>Doctrine and Covenants Student Manual Religion 324-325 </a:t>
            </a:r>
            <a:r>
              <a:rPr lang="en-US" dirty="0">
                <a:solidFill>
                  <a:schemeClr val="bg1"/>
                </a:solidFill>
              </a:rPr>
              <a:t>Section 109</a:t>
            </a:r>
          </a:p>
          <a:p>
            <a:pPr fontAlgn="base"/>
            <a:r>
              <a:rPr lang="en-US" dirty="0">
                <a:solidFill>
                  <a:schemeClr val="bg1"/>
                </a:solidFill>
              </a:rPr>
              <a:t>Elder Parley P. Pratt (</a:t>
            </a:r>
            <a:r>
              <a:rPr lang="en-US" i="1" dirty="0">
                <a:solidFill>
                  <a:schemeClr val="bg1"/>
                </a:solidFill>
              </a:rPr>
              <a:t>Key to the Science of Theology,</a:t>
            </a:r>
            <a:r>
              <a:rPr lang="en-US" dirty="0">
                <a:solidFill>
                  <a:schemeClr val="bg1"/>
                </a:solidFill>
              </a:rPr>
              <a:t> p. 132</a:t>
            </a:r>
          </a:p>
          <a:p>
            <a:pPr fontAlgn="base"/>
            <a:r>
              <a:rPr lang="en-US" sz="1800" dirty="0">
                <a:solidFill>
                  <a:schemeClr val="bg1"/>
                </a:solidFill>
              </a:rPr>
              <a:t>Presentation by ©http://fashionsbylynda.com/blog/ </a:t>
            </a:r>
            <a:endParaRPr lang="en-US" dirty="0">
              <a:solidFill>
                <a:schemeClr val="bg1"/>
              </a:solidFill>
            </a:endParaRPr>
          </a:p>
          <a:p>
            <a:pPr fontAlgn="base"/>
            <a:r>
              <a:rPr lang="en-US" b="0" i="0" dirty="0">
                <a:solidFill>
                  <a:schemeClr val="bg1"/>
                </a:solidFill>
                <a:effectLst/>
                <a:latin typeface="Abadi" panose="020B0604020104020204" pitchFamily="34" charset="0"/>
              </a:rPr>
              <a:t>Text: William W. Phelps, 1792-1872. Included in the first LDS hymnbook, 1835. Sung at the Kirtland Temple dedication in 1836.</a:t>
            </a:r>
          </a:p>
          <a:p>
            <a:pPr fontAlgn="base"/>
            <a:r>
              <a:rPr lang="en-US" b="0" i="0" dirty="0">
                <a:solidFill>
                  <a:schemeClr val="bg1"/>
                </a:solidFill>
                <a:effectLst/>
                <a:latin typeface="Abadi" panose="020B0604020104020204" pitchFamily="34" charset="0"/>
              </a:rPr>
              <a:t>Music: Anon., ca. 1844</a:t>
            </a:r>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(in </a:t>
            </a:r>
            <a:r>
              <a:rPr lang="en-US" b="0" i="1" dirty="0">
                <a:solidFill>
                  <a:schemeClr val="bg1"/>
                </a:solidFill>
                <a:effectLst/>
                <a:latin typeface="Abadi" panose="020B0604020104020204" pitchFamily="34" charset="0"/>
              </a:rPr>
              <a:t>History of the Church,</a:t>
            </a:r>
            <a:r>
              <a:rPr lang="en-US" b="0" i="0" dirty="0">
                <a:solidFill>
                  <a:schemeClr val="bg1"/>
                </a:solidFill>
                <a:effectLst/>
                <a:latin typeface="Abadi" panose="020B0604020104020204" pitchFamily="34" charset="0"/>
              </a:rPr>
              <a:t> 2:428). Some people saw angels above the temple and heard singing (see </a:t>
            </a:r>
            <a:r>
              <a:rPr lang="en-US" b="0" i="1" dirty="0">
                <a:solidFill>
                  <a:schemeClr val="bg1"/>
                </a:solidFill>
                <a:effectLst/>
                <a:latin typeface="Abadi" panose="020B0604020104020204" pitchFamily="34" charset="0"/>
              </a:rPr>
              <a:t>Church History in the </a:t>
            </a:r>
            <a:r>
              <a:rPr lang="en-US" b="0" i="1" dirty="0" err="1">
                <a:solidFill>
                  <a:schemeClr val="bg1"/>
                </a:solidFill>
                <a:effectLst/>
                <a:latin typeface="Abadi" panose="020B0604020104020204" pitchFamily="34" charset="0"/>
              </a:rPr>
              <a:t>Fulness</a:t>
            </a:r>
            <a:r>
              <a:rPr lang="en-US" b="0" i="1" dirty="0">
                <a:solidFill>
                  <a:schemeClr val="bg1"/>
                </a:solidFill>
                <a:effectLst/>
                <a:latin typeface="Abadi" panose="020B0604020104020204" pitchFamily="34" charset="0"/>
              </a:rPr>
              <a:t> of Times Student Manual,</a:t>
            </a:r>
            <a:r>
              <a:rPr lang="en-US" b="0" i="0" dirty="0">
                <a:solidFill>
                  <a:schemeClr val="bg1"/>
                </a:solidFill>
                <a:effectLst/>
                <a:latin typeface="Abadi" panose="020B0604020104020204" pitchFamily="34" charset="0"/>
              </a:rPr>
              <a:t> 2nd ed. [Church Educational System manual, 2003], 167).</a:t>
            </a:r>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Idea from: http://www.chess.com/blog/amrita1/love-amp-sorrow</a:t>
            </a:r>
          </a:p>
          <a:p>
            <a:pPr fontAlgn="base"/>
            <a:r>
              <a:rPr lang="en-US" dirty="0">
                <a:solidFill>
                  <a:schemeClr val="bg1"/>
                </a:solidFill>
              </a:rPr>
              <a:t>Church History Topics, “Temple Dedications and Dedicatory Prayers,” ChurchofJesusChrist.org/study/history/topics)</a:t>
            </a:r>
          </a:p>
          <a:p>
            <a:endParaRPr lang="en-US" dirty="0">
              <a:solidFill>
                <a:schemeClr val="bg1"/>
              </a:solidFill>
            </a:endParaRPr>
          </a:p>
        </p:txBody>
      </p:sp>
      <p:sp>
        <p:nvSpPr>
          <p:cNvPr id="5" name="Footer Placeholder 14">
            <a:extLst>
              <a:ext uri="{FF2B5EF4-FFF2-40B4-BE49-F238E27FC236}">
                <a16:creationId xmlns:a16="http://schemas.microsoft.com/office/drawing/2014/main" id="{5C772106-7EED-409E-AD6A-4AFF34252880}"/>
              </a:ext>
            </a:extLst>
          </p:cNvPr>
          <p:cNvSpPr>
            <a:spLocks noGrp="1"/>
          </p:cNvSpPr>
          <p:nvPr/>
        </p:nvSpPr>
        <p:spPr>
          <a:xfrm>
            <a:off x="0" y="654042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grpSp>
        <p:nvGrpSpPr>
          <p:cNvPr id="6" name="Group 5">
            <a:extLst>
              <a:ext uri="{FF2B5EF4-FFF2-40B4-BE49-F238E27FC236}">
                <a16:creationId xmlns:a16="http://schemas.microsoft.com/office/drawing/2014/main" id="{40DBFEB9-D3C4-41E7-9F5E-A7C94F60D309}"/>
              </a:ext>
            </a:extLst>
          </p:cNvPr>
          <p:cNvGrpSpPr/>
          <p:nvPr/>
        </p:nvGrpSpPr>
        <p:grpSpPr>
          <a:xfrm>
            <a:off x="4024171" y="394692"/>
            <a:ext cx="642422" cy="813735"/>
            <a:chOff x="7543800" y="3810000"/>
            <a:chExt cx="1143000" cy="1447800"/>
          </a:xfrm>
        </p:grpSpPr>
        <p:sp>
          <p:nvSpPr>
            <p:cNvPr id="7" name="Trapezoid 6">
              <a:extLst>
                <a:ext uri="{FF2B5EF4-FFF2-40B4-BE49-F238E27FC236}">
                  <a16:creationId xmlns:a16="http://schemas.microsoft.com/office/drawing/2014/main" id="{1B88AB3A-6BD1-41D5-84A7-CBFA7D2A18B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0133F0CF-FACE-4FA5-AA48-C7532ED4589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2ACA837C-70B0-4736-8179-591F62AEBE46}"/>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88AD7736-5A1F-4FD6-B62C-6CAB2C54037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F1FCC76-CE31-40C2-A3FD-FDD0379792FD}"/>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3958135C-94EE-4510-B787-C54D4FA8F390}"/>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198514F3-5F32-404A-8B22-9C432A2E47D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93C6F4B-A236-4C79-8521-AB6532D39F2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579E11C-002B-433B-A71F-43AC5CB5952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F0F0DBF-7E17-4130-991A-95D2C46F9F7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D9DBEE79-07BF-497E-9B97-06999657746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8F849431-A5DD-428E-8742-85D2700E1F9F}"/>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1E0E6619-A0AA-454A-BD71-4A4F08D69BED}"/>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6994484E-F5FB-46B3-B217-D1184FE9199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3E0C9C3-FA15-4B61-A270-B1EF9A24BC3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1F9D7E-E4FF-4084-BAB0-1F022579D1A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53F271-7DD1-44C5-A032-707C0D2B043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80151E31-2235-48B1-90A5-25CC3308B56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83754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53"/>
            <a:ext cx="5060887" cy="3600986"/>
          </a:xfrm>
          <a:prstGeom prst="rect">
            <a:avLst/>
          </a:prstGeom>
          <a:ln>
            <a:solidFill>
              <a:schemeClr val="tx1"/>
            </a:solidFill>
          </a:ln>
        </p:spPr>
        <p:txBody>
          <a:bodyPr wrap="square">
            <a:spAutoFit/>
          </a:bodyPr>
          <a:lstStyle/>
          <a:p>
            <a:r>
              <a:rPr lang="en-US" sz="1200" b="1" i="0" dirty="0">
                <a:effectLst/>
                <a:latin typeface="Arial" panose="020B0604020202020204" pitchFamily="34" charset="0"/>
              </a:rPr>
              <a:t>Arnold </a:t>
            </a:r>
            <a:r>
              <a:rPr lang="en-US" sz="1200" b="1" i="0" dirty="0" err="1">
                <a:effectLst/>
                <a:latin typeface="Arial" panose="020B0604020202020204" pitchFamily="34" charset="0"/>
              </a:rPr>
              <a:t>Friberg</a:t>
            </a:r>
            <a:r>
              <a:rPr lang="en-US" sz="1200" b="0" i="0" dirty="0">
                <a:effectLst/>
                <a:latin typeface="Arial" panose="020B0604020202020204" pitchFamily="34" charset="0"/>
              </a:rPr>
              <a:t> (December 21, 1913 – July 1, 2010) was an American </a:t>
            </a:r>
            <a:r>
              <a:rPr lang="en-US" sz="1200" b="0" i="0" u="none" strike="noStrike" dirty="0">
                <a:effectLst/>
                <a:latin typeface="Arial" panose="020B0604020202020204" pitchFamily="34" charset="0"/>
              </a:rPr>
              <a:t>illustrator</a:t>
            </a:r>
            <a:r>
              <a:rPr lang="en-US" sz="1200" b="0" i="0" dirty="0">
                <a:effectLst/>
                <a:latin typeface="Arial" panose="020B0604020202020204" pitchFamily="34" charset="0"/>
              </a:rPr>
              <a:t> and </a:t>
            </a:r>
            <a:r>
              <a:rPr lang="en-US" sz="1200" b="0" i="0" u="none" strike="noStrike" dirty="0">
                <a:effectLst/>
                <a:latin typeface="Arial" panose="020B0604020202020204" pitchFamily="34" charset="0"/>
              </a:rPr>
              <a:t>painter</a:t>
            </a:r>
            <a:r>
              <a:rPr lang="en-US" sz="1200" b="0" i="0" dirty="0">
                <a:effectLst/>
                <a:latin typeface="Arial" panose="020B0604020202020204" pitchFamily="34" charset="0"/>
              </a:rPr>
              <a:t> noted for his </a:t>
            </a:r>
            <a:r>
              <a:rPr lang="en-US" sz="1200" b="0" i="0" u="none" strike="noStrike" dirty="0">
                <a:effectLst/>
                <a:latin typeface="Arial" panose="020B0604020202020204" pitchFamily="34" charset="0"/>
              </a:rPr>
              <a:t>religious</a:t>
            </a:r>
            <a:r>
              <a:rPr lang="en-US" sz="1200" b="0" i="0" dirty="0">
                <a:effectLst/>
                <a:latin typeface="Arial" panose="020B0604020202020204" pitchFamily="34" charset="0"/>
              </a:rPr>
              <a:t> and </a:t>
            </a:r>
            <a:r>
              <a:rPr lang="en-US" sz="1200" b="0" i="0" u="none" strike="noStrike" dirty="0">
                <a:effectLst/>
                <a:latin typeface="Arial" panose="020B0604020202020204" pitchFamily="34" charset="0"/>
              </a:rPr>
              <a:t>patriotic</a:t>
            </a:r>
            <a:r>
              <a:rPr lang="en-US" sz="1200" b="0" i="0" dirty="0">
                <a:effectLst/>
                <a:latin typeface="Arial" panose="020B0604020202020204" pitchFamily="34" charset="0"/>
              </a:rPr>
              <a:t> works. He is perhaps best known for his 1975 painting </a:t>
            </a:r>
            <a:r>
              <a:rPr lang="en-US" sz="1200" b="0" i="1" dirty="0">
                <a:effectLst/>
                <a:latin typeface="Arial" panose="020B0604020202020204" pitchFamily="34" charset="0"/>
              </a:rPr>
              <a:t>The Prayer at Valley Forge</a:t>
            </a:r>
            <a:r>
              <a:rPr lang="en-US" sz="1200" b="0" i="0" dirty="0">
                <a:effectLst/>
                <a:latin typeface="Arial" panose="020B0604020202020204" pitchFamily="34" charset="0"/>
              </a:rPr>
              <a:t>, a depiction of </a:t>
            </a:r>
            <a:r>
              <a:rPr lang="en-US" sz="1200" b="0" i="0" u="none" strike="noStrike" dirty="0">
                <a:effectLst/>
                <a:latin typeface="Arial" panose="020B0604020202020204" pitchFamily="34" charset="0"/>
              </a:rPr>
              <a:t>George Washington</a:t>
            </a:r>
            <a:r>
              <a:rPr lang="en-US" sz="1200" b="0" i="0" dirty="0">
                <a:effectLst/>
                <a:latin typeface="Arial" panose="020B0604020202020204" pitchFamily="34" charset="0"/>
              </a:rPr>
              <a:t> praying at </a:t>
            </a:r>
            <a:r>
              <a:rPr lang="en-US" sz="1200" b="0" i="0" u="none" strike="noStrike" dirty="0">
                <a:effectLst/>
                <a:latin typeface="Arial" panose="020B0604020202020204" pitchFamily="34" charset="0"/>
              </a:rPr>
              <a:t>Valley Forge</a:t>
            </a:r>
            <a:r>
              <a:rPr lang="en-US" sz="1200" dirty="0">
                <a:latin typeface="Arial" panose="020B0604020202020204" pitchFamily="34" charset="0"/>
              </a:rPr>
              <a:t>.</a:t>
            </a:r>
            <a:r>
              <a:rPr lang="en-US" sz="1200" b="0" i="0" dirty="0">
                <a:effectLst/>
                <a:latin typeface="Arial" panose="020B0604020202020204" pitchFamily="34" charset="0"/>
              </a:rPr>
              <a:t> </a:t>
            </a:r>
          </a:p>
          <a:p>
            <a:r>
              <a:rPr lang="en-US" sz="1200" b="0" i="0" dirty="0">
                <a:effectLst/>
                <a:latin typeface="Arial" panose="020B0604020202020204" pitchFamily="34" charset="0"/>
              </a:rPr>
              <a:t>He also did a series of paintings depicting scenes from the </a:t>
            </a:r>
            <a:r>
              <a:rPr lang="en-US" sz="1200" b="0" i="0" u="none" strike="noStrike" dirty="0">
                <a:effectLst/>
                <a:latin typeface="Arial" panose="020B0604020202020204" pitchFamily="34" charset="0"/>
              </a:rPr>
              <a:t>Book of Mormon</a:t>
            </a:r>
            <a:r>
              <a:rPr lang="en-US" sz="1200" b="0" i="0" dirty="0">
                <a:effectLst/>
                <a:latin typeface="Arial" panose="020B0604020202020204" pitchFamily="34" charset="0"/>
              </a:rPr>
              <a:t> for Adele Cannon Howells, the </a:t>
            </a:r>
            <a:r>
              <a:rPr lang="en-US" sz="1200" b="0" i="0" u="none" strike="noStrike" dirty="0">
                <a:effectLst/>
                <a:latin typeface="Arial" panose="020B0604020202020204" pitchFamily="34" charset="0"/>
              </a:rPr>
              <a:t>Primary</a:t>
            </a:r>
            <a:r>
              <a:rPr lang="en-US" sz="1200" b="0" i="0" dirty="0">
                <a:effectLst/>
                <a:latin typeface="Arial" panose="020B0604020202020204" pitchFamily="34" charset="0"/>
              </a:rPr>
              <a:t> President of </a:t>
            </a:r>
            <a:r>
              <a:rPr lang="en-US" sz="1200" b="0" i="0" u="none" strike="noStrike" dirty="0">
                <a:effectLst/>
                <a:latin typeface="Arial" panose="020B0604020202020204" pitchFamily="34" charset="0"/>
              </a:rPr>
              <a:t>The Church of Jesus Christ of Latter-day Saints</a:t>
            </a:r>
            <a:r>
              <a:rPr lang="en-US" sz="1200" dirty="0">
                <a:latin typeface="Arial" panose="020B0604020202020204" pitchFamily="34" charset="0"/>
              </a:rPr>
              <a:t>.</a:t>
            </a:r>
          </a:p>
          <a:p>
            <a:r>
              <a:rPr lang="en-US" sz="1200" b="0" i="0" dirty="0">
                <a:effectLst/>
                <a:latin typeface="Arial" panose="020B0604020202020204" pitchFamily="34" charset="0"/>
              </a:rPr>
              <a:t>Some of his most LDS famous paintings</a:t>
            </a:r>
            <a:r>
              <a:rPr lang="en-US" sz="1200" dirty="0">
                <a:latin typeface="Arial" panose="020B0604020202020204" pitchFamily="34" charset="0"/>
              </a:rPr>
              <a:t>:</a:t>
            </a:r>
          </a:p>
          <a:p>
            <a:r>
              <a:rPr lang="en-US" sz="1200" b="0" i="0" dirty="0" err="1">
                <a:effectLst/>
                <a:latin typeface="Arial" panose="020B0604020202020204" pitchFamily="34" charset="0"/>
              </a:rPr>
              <a:t>Abinadi</a:t>
            </a:r>
            <a:r>
              <a:rPr lang="en-US" sz="1200" b="0" i="0" dirty="0">
                <a:effectLst/>
                <a:latin typeface="Arial" panose="020B0604020202020204" pitchFamily="34" charset="0"/>
              </a:rPr>
              <a:t> Before the King Noah</a:t>
            </a:r>
          </a:p>
          <a:p>
            <a:r>
              <a:rPr lang="en-US" sz="1200" dirty="0">
                <a:latin typeface="Arial" panose="020B0604020202020204" pitchFamily="34" charset="0"/>
              </a:rPr>
              <a:t>Alma baptizes in the waters of Mormon</a:t>
            </a:r>
          </a:p>
          <a:p>
            <a:r>
              <a:rPr lang="en-US" sz="1200" b="0" i="0" dirty="0">
                <a:effectLst/>
                <a:latin typeface="Arial" panose="020B0604020202020204" pitchFamily="34" charset="0"/>
              </a:rPr>
              <a:t>Ammon Defends the Flocks</a:t>
            </a:r>
          </a:p>
          <a:p>
            <a:r>
              <a:rPr lang="en-US" sz="1200" dirty="0">
                <a:latin typeface="Arial" panose="020B0604020202020204" pitchFamily="34" charset="0"/>
              </a:rPr>
              <a:t>Christ Appears Among the Nephites</a:t>
            </a:r>
          </a:p>
          <a:p>
            <a:r>
              <a:rPr lang="en-US" sz="1200" b="0" i="0" dirty="0">
                <a:effectLst/>
                <a:latin typeface="Arial" panose="020B0604020202020204" pitchFamily="34" charset="0"/>
              </a:rPr>
              <a:t>The Finger of the Lord</a:t>
            </a:r>
            <a:endParaRPr lang="en-US" sz="1200" dirty="0">
              <a:latin typeface="Arial" panose="020B0604020202020204" pitchFamily="34" charset="0"/>
            </a:endParaRPr>
          </a:p>
          <a:p>
            <a:r>
              <a:rPr lang="en-US" sz="1200" b="0" i="0" dirty="0">
                <a:effectLst/>
                <a:latin typeface="Arial" panose="020B0604020202020204" pitchFamily="34" charset="0"/>
              </a:rPr>
              <a:t>Lehi and his people arrive in the Promised Land</a:t>
            </a:r>
          </a:p>
          <a:p>
            <a:r>
              <a:rPr lang="en-US" sz="1200" dirty="0">
                <a:latin typeface="Arial" panose="020B0604020202020204" pitchFamily="34" charset="0"/>
              </a:rPr>
              <a:t>The Liahona</a:t>
            </a:r>
          </a:p>
          <a:p>
            <a:r>
              <a:rPr lang="en-US" sz="1200" dirty="0">
                <a:latin typeface="Arial" panose="020B0604020202020204" pitchFamily="34" charset="0"/>
              </a:rPr>
              <a:t>Samuel the Lamanite on the Wall</a:t>
            </a:r>
          </a:p>
          <a:p>
            <a:r>
              <a:rPr lang="en-US" sz="1200" b="0" i="0" dirty="0">
                <a:effectLst/>
                <a:latin typeface="Arial" panose="020B0604020202020204" pitchFamily="34" charset="0"/>
              </a:rPr>
              <a:t>Two Thousand Young Warriors</a:t>
            </a:r>
          </a:p>
          <a:p>
            <a:r>
              <a:rPr lang="en-US" sz="1200" dirty="0">
                <a:latin typeface="Arial" panose="020B0604020202020204" pitchFamily="34" charset="0"/>
              </a:rPr>
              <a:t>Wikipedia</a:t>
            </a:r>
            <a:endParaRPr lang="en-US" sz="1200" b="0" i="0" dirty="0">
              <a:effectLst/>
              <a:latin typeface="Arial" panose="020B0604020202020204" pitchFamily="34" charset="0"/>
            </a:endParaRPr>
          </a:p>
        </p:txBody>
      </p:sp>
      <p:sp>
        <p:nvSpPr>
          <p:cNvPr id="7" name="Rectangle 6"/>
          <p:cNvSpPr/>
          <p:nvPr/>
        </p:nvSpPr>
        <p:spPr>
          <a:xfrm>
            <a:off x="5060887" y="0"/>
            <a:ext cx="6355533" cy="3416320"/>
          </a:xfrm>
          <a:prstGeom prst="rect">
            <a:avLst/>
          </a:prstGeom>
          <a:ln>
            <a:solidFill>
              <a:schemeClr val="tx1"/>
            </a:solidFill>
          </a:ln>
        </p:spPr>
        <p:txBody>
          <a:bodyPr wrap="square">
            <a:spAutoFit/>
          </a:bodyPr>
          <a:lstStyle/>
          <a:p>
            <a:pPr fontAlgn="base"/>
            <a:r>
              <a:rPr lang="en-US" sz="1200" b="1" i="0" dirty="0">
                <a:effectLst/>
                <a:latin typeface="Georgia" panose="02040502050405020303" pitchFamily="18" charset="0"/>
              </a:rPr>
              <a:t>The House of Israel Was Scattered</a:t>
            </a:r>
          </a:p>
          <a:p>
            <a:pPr fontAlgn="base"/>
            <a:r>
              <a:rPr lang="en-US" sz="1200" b="0" i="0" dirty="0">
                <a:effectLst/>
                <a:latin typeface="Abadi" panose="020B0604020104020204" pitchFamily="34" charset="0"/>
              </a:rPr>
              <a:t>Again and again prophets of the Lord warned the house of Israel what would happen if they were wicked. </a:t>
            </a:r>
            <a:r>
              <a:rPr lang="en-US" sz="1200" b="0" i="0" u="none" strike="noStrike" dirty="0">
                <a:effectLst/>
                <a:latin typeface="Abadi" panose="020B0604020104020204" pitchFamily="34" charset="0"/>
              </a:rPr>
              <a:t>Moses</a:t>
            </a:r>
            <a:r>
              <a:rPr lang="en-US" sz="1200" b="0" i="0" dirty="0">
                <a:effectLst/>
                <a:latin typeface="Abadi" panose="020B0604020104020204" pitchFamily="34" charset="0"/>
              </a:rPr>
              <a:t> prophesied, “And the Lord shall scatter thee among all people, from the one end of the earth even unto the other” (</a:t>
            </a:r>
            <a:r>
              <a:rPr lang="en-US" sz="1200" b="0" i="0" u="none" strike="noStrike" dirty="0">
                <a:effectLst/>
                <a:latin typeface="Abadi" panose="020B0604020104020204" pitchFamily="34" charset="0"/>
              </a:rPr>
              <a:t>Deuteronomy 28:64</a:t>
            </a:r>
            <a:r>
              <a:rPr lang="en-US" sz="1200" b="0" i="0" dirty="0">
                <a:effectLst/>
                <a:latin typeface="Abadi" panose="020B0604020104020204" pitchFamily="34" charset="0"/>
              </a:rPr>
              <a:t>).</a:t>
            </a:r>
          </a:p>
          <a:p>
            <a:pPr fontAlgn="base"/>
            <a:r>
              <a:rPr lang="en-US" sz="1200" b="0" i="0" dirty="0">
                <a:effectLst/>
                <a:latin typeface="Abadi" panose="020B0604020104020204" pitchFamily="34" charset="0"/>
              </a:rPr>
              <a:t>Despite this warning, the Israelites consistently broke the commandments of God. They fought among themselves and split into two kingdoms: the Northern Kingdom, called the kingdom of Israel, and the Southern Kingdom, called the kingdom of Judah. Ten of the twelve tribes of Israel lived in the Northern Kingdom. During a war they were conquered by their enemies and carried away into captivity. Some of them later escaped into the lands of the north and became lost to the rest of the world.</a:t>
            </a:r>
          </a:p>
          <a:p>
            <a:pPr fontAlgn="base"/>
            <a:r>
              <a:rPr lang="en-US" sz="1200" b="0" i="0" dirty="0">
                <a:effectLst/>
                <a:latin typeface="Abadi" panose="020B0604020104020204" pitchFamily="34" charset="0"/>
              </a:rPr>
              <a:t>About 100 years after the capture of the Northern Kingdom, the Southern Kingdom was conquered. The capital city of Jerusalem was destroyed in 586 B.C., and many members of the remaining two tribes of Israel were taken captive. Later, some of the members of these tribes returned and rebuilt Jerusalem. Just before Jerusalem was destroyed, Lehi and his </a:t>
            </a:r>
            <a:r>
              <a:rPr lang="en-US" sz="1200" b="0" i="0" u="none" strike="noStrike" dirty="0">
                <a:effectLst/>
                <a:latin typeface="Abadi" panose="020B0604020104020204" pitchFamily="34" charset="0"/>
              </a:rPr>
              <a:t>family</a:t>
            </a:r>
            <a:r>
              <a:rPr lang="en-US" sz="1200" b="0" i="0" dirty="0">
                <a:effectLst/>
                <a:latin typeface="Abadi" panose="020B0604020104020204" pitchFamily="34" charset="0"/>
              </a:rPr>
              <a:t>, who were members of the house of Israel, left the city and settled in the Americas.</a:t>
            </a:r>
          </a:p>
          <a:p>
            <a:pPr fontAlgn="base"/>
            <a:r>
              <a:rPr lang="en-US" sz="1200" b="0" i="0" dirty="0">
                <a:effectLst/>
                <a:latin typeface="Abadi" panose="020B0604020104020204" pitchFamily="34" charset="0"/>
              </a:rPr>
              <a:t>After the time of Christ, Jerusalem was again destroyed, this time by Roman soldiers. The Jews were scattered over much of the world. Today Israelites are found in all countries of the world. Many of these people do not know that they are descended from the ancient house of Israel.</a:t>
            </a:r>
          </a:p>
        </p:txBody>
      </p:sp>
      <p:sp>
        <p:nvSpPr>
          <p:cNvPr id="9" name="Rectangle 8"/>
          <p:cNvSpPr/>
          <p:nvPr/>
        </p:nvSpPr>
        <p:spPr>
          <a:xfrm>
            <a:off x="1306286" y="4127480"/>
            <a:ext cx="9481457" cy="2492990"/>
          </a:xfrm>
          <a:prstGeom prst="rect">
            <a:avLst/>
          </a:prstGeom>
          <a:ln>
            <a:solidFill>
              <a:schemeClr val="tx1"/>
            </a:solidFill>
          </a:ln>
        </p:spPr>
        <p:txBody>
          <a:bodyPr wrap="square">
            <a:spAutoFit/>
          </a:bodyPr>
          <a:lstStyle/>
          <a:p>
            <a:r>
              <a:rPr lang="en-US" sz="1200" b="1" i="0" dirty="0">
                <a:effectLst/>
                <a:latin typeface="Open Sans"/>
              </a:rPr>
              <a:t>The Kirtland Temple was dedicated </a:t>
            </a:r>
            <a:r>
              <a:rPr lang="en-US" sz="1200" b="0" i="0" dirty="0">
                <a:effectLst/>
                <a:latin typeface="Open Sans"/>
              </a:rPr>
              <a:t>in an eight-hour service on March 27, 1836. </a:t>
            </a:r>
            <a:r>
              <a:rPr lang="en-US" sz="1200" b="0" i="0" dirty="0">
                <a:solidFill>
                  <a:srgbClr val="1C0800"/>
                </a:solidFill>
                <a:effectLst/>
                <a:latin typeface="Open Sans"/>
              </a:rPr>
              <a:t>A reported "one thousand persons" attended the gathering, which introduced such traditional dedication rites as the Hosanna Shout and singing of W. W. Phelps's hymn "The Spirit of God Like a Fire Is Burning." Following a two-and-a-half hour sermon given by Church leader Sidney Rigdon, Smith offered a dedicatory prayer that had been prepared by a committee of church leaders, which he indicated was given to him by revelation. Two other church leaders, Brigham Young and David W. Patten, were reported to have been inspired to speak in tongues following the prayer.</a:t>
            </a:r>
          </a:p>
          <a:p>
            <a:r>
              <a:rPr lang="en-US" sz="1200" b="0" i="0" dirty="0">
                <a:solidFill>
                  <a:srgbClr val="1C0800"/>
                </a:solidFill>
                <a:effectLst/>
                <a:latin typeface="Open Sans"/>
              </a:rPr>
              <a:t> </a:t>
            </a:r>
          </a:p>
          <a:p>
            <a:r>
              <a:rPr lang="en-US" sz="1200" b="0" i="0" dirty="0">
                <a:solidFill>
                  <a:srgbClr val="1C0800"/>
                </a:solidFill>
                <a:effectLst/>
                <a:latin typeface="Open Sans"/>
              </a:rPr>
              <a:t>It is often told that angels and religious manifestations occurred there and were witnessed by the congregations. It is also told that much wine was consumed there by the congregation.</a:t>
            </a:r>
          </a:p>
          <a:p>
            <a:r>
              <a:rPr lang="en-US" sz="1200" b="1" i="0" u="none" strike="noStrike" dirty="0">
                <a:solidFill>
                  <a:srgbClr val="000000"/>
                </a:solidFill>
                <a:effectLst/>
                <a:latin typeface="Abadi" panose="020B0604020104020204" pitchFamily="34" charset="0"/>
              </a:rPr>
              <a:t>Visions and Miracles</a:t>
            </a:r>
          </a:p>
          <a:p>
            <a:r>
              <a:rPr lang="en-US" sz="1200" b="0" i="0" dirty="0">
                <a:solidFill>
                  <a:srgbClr val="1C0800"/>
                </a:solidFill>
                <a:effectLst/>
                <a:latin typeface="Open Sans"/>
              </a:rPr>
              <a:t>So what happened? If the faithful accounts are correct, then many glorious, angelic visitations occurred at the temple that day and witnessed by hundred of saints. If the critics are correct then the stories are either untrue or exaggerations - perhaps fueled by the intense fasting and the wine that was given to the saints to commemorate the occasion.</a:t>
            </a:r>
          </a:p>
        </p:txBody>
      </p:sp>
    </p:spTree>
    <p:extLst>
      <p:ext uri="{BB962C8B-B14F-4D97-AF65-F5344CB8AC3E}">
        <p14:creationId xmlns:p14="http://schemas.microsoft.com/office/powerpoint/2010/main" val="3848047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714" y="0"/>
            <a:ext cx="6096000" cy="5847755"/>
          </a:xfrm>
          <a:prstGeom prst="rect">
            <a:avLst/>
          </a:prstGeom>
          <a:ln>
            <a:solidFill>
              <a:schemeClr val="tx1"/>
            </a:solidFill>
          </a:ln>
        </p:spPr>
        <p:txBody>
          <a:bodyPr>
            <a:spAutoFit/>
          </a:bodyPr>
          <a:lstStyle/>
          <a:p>
            <a:r>
              <a:rPr lang="en-US" sz="1100" b="1" i="0" u="none" strike="noStrike" dirty="0">
                <a:solidFill>
                  <a:srgbClr val="000000"/>
                </a:solidFill>
                <a:effectLst/>
                <a:latin typeface="Abadi" panose="020B0604020104020204" pitchFamily="34" charset="0"/>
              </a:rPr>
              <a:t>Accounts supporting the angelic manifestations</a:t>
            </a:r>
          </a:p>
          <a:p>
            <a:r>
              <a:rPr lang="en-US" sz="1100" b="0" i="0" dirty="0">
                <a:solidFill>
                  <a:srgbClr val="1C0800"/>
                </a:solidFill>
                <a:effectLst/>
                <a:latin typeface="Open Sans"/>
              </a:rPr>
              <a:t>There are many accounts that suggest something of a Pentecostal nature happened at the Kirtland Temple dedication. Here's several prominent accounts:</a:t>
            </a:r>
          </a:p>
          <a:p>
            <a:r>
              <a:rPr lang="en-US" sz="1100" b="1" i="0" dirty="0">
                <a:solidFill>
                  <a:srgbClr val="1C0800"/>
                </a:solidFill>
                <a:effectLst/>
                <a:latin typeface="Open Sans"/>
              </a:rPr>
              <a:t>Joseph Smith, Jr.</a:t>
            </a:r>
            <a:br>
              <a:rPr lang="en-US" sz="1100" b="0" i="0" dirty="0">
                <a:solidFill>
                  <a:srgbClr val="1C0800"/>
                </a:solidFill>
                <a:effectLst/>
                <a:latin typeface="Open Sans"/>
              </a:rPr>
            </a:br>
            <a:r>
              <a:rPr lang="en-US" sz="1100" b="0" i="0" dirty="0">
                <a:solidFill>
                  <a:srgbClr val="1C0800"/>
                </a:solidFill>
                <a:effectLst/>
                <a:latin typeface="Open Sans"/>
              </a:rPr>
              <a:t>"Brother George A. Smith arose and began to prophesy, when a noise was heard like the sound of a rushing mighty wind, which filled the Temple, and all the congregation simultaneously arose, being moved upon by an invisible power; many began to speak in tongues and prophesy; others saw glorious visions; and I beheld the Temple was filled with angels, which fact I declared to the congregation. The people of the neighborhood came running together (hearing an unusual sound within, and seeing a bright light like a pillar of fire resting upon the Temple), and were astonished at what was taking place."</a:t>
            </a:r>
          </a:p>
          <a:p>
            <a:r>
              <a:rPr lang="en-US" sz="1100" b="1" i="0" dirty="0">
                <a:solidFill>
                  <a:srgbClr val="1C0800"/>
                </a:solidFill>
                <a:effectLst/>
                <a:latin typeface="Open Sans"/>
              </a:rPr>
              <a:t>Reference:</a:t>
            </a:r>
            <a:r>
              <a:rPr lang="en-US" sz="1100" b="0" i="0" dirty="0">
                <a:solidFill>
                  <a:srgbClr val="1C0800"/>
                </a:solidFill>
                <a:effectLst/>
                <a:latin typeface="Open Sans"/>
              </a:rPr>
              <a:t> Joseph Smith, History of The Church of Jesus Christ of Latter-day Saints, 7 vols., introduction and notes by B. H. Roberts (Salt Lake City: The Church of Jesus Christ of Latter-day Saints, 1932-1951), 2:428.</a:t>
            </a:r>
          </a:p>
          <a:p>
            <a:r>
              <a:rPr lang="en-US" sz="1100" b="1" i="0" dirty="0">
                <a:solidFill>
                  <a:srgbClr val="1C0800"/>
                </a:solidFill>
                <a:effectLst/>
                <a:latin typeface="Open Sans"/>
              </a:rPr>
              <a:t>Oliver Cowdery</a:t>
            </a:r>
            <a:br>
              <a:rPr lang="en-US" sz="1100" b="0" i="0" dirty="0">
                <a:solidFill>
                  <a:srgbClr val="1C0800"/>
                </a:solidFill>
                <a:effectLst/>
                <a:latin typeface="Open Sans"/>
              </a:rPr>
            </a:br>
            <a:r>
              <a:rPr lang="en-US" sz="1100" b="0" i="0" dirty="0">
                <a:solidFill>
                  <a:srgbClr val="1C0800"/>
                </a:solidFill>
                <a:effectLst/>
                <a:latin typeface="Open Sans"/>
              </a:rPr>
              <a:t>"Sunday, the 27th attended on the dedication of the Lord's house. For the particulars of this great event see my account written by myself, and printed in the March No. of The Messenger and Advocate, signed C. In the evening I met with the officers of the church in the Lord's house. The Spirit was poured out--I saw the glory of God, like a great cloud, come down and rest upon the house, and fill the same like a mighty rushing wind. I also saw cloven tongues, like as of fire rest upon many, (for there were 316 present,) while they </a:t>
            </a:r>
            <a:r>
              <a:rPr lang="en-US" sz="1100" b="0" i="0" dirty="0" err="1">
                <a:solidFill>
                  <a:srgbClr val="1C0800"/>
                </a:solidFill>
                <a:effectLst/>
                <a:latin typeface="Open Sans"/>
              </a:rPr>
              <a:t>spake</a:t>
            </a:r>
            <a:r>
              <a:rPr lang="en-US" sz="1100" b="0" i="0" dirty="0">
                <a:solidFill>
                  <a:srgbClr val="1C0800"/>
                </a:solidFill>
                <a:effectLst/>
                <a:latin typeface="Open Sans"/>
              </a:rPr>
              <a:t> with other tongues and prophesied."</a:t>
            </a:r>
          </a:p>
          <a:p>
            <a:r>
              <a:rPr lang="en-US" sz="1100" b="1" i="0" dirty="0">
                <a:solidFill>
                  <a:srgbClr val="1C0800"/>
                </a:solidFill>
                <a:effectLst/>
                <a:latin typeface="Open Sans"/>
              </a:rPr>
              <a:t>Reference: </a:t>
            </a:r>
            <a:r>
              <a:rPr lang="en-US" sz="1100" b="0" i="0" dirty="0">
                <a:solidFill>
                  <a:srgbClr val="1C0800"/>
                </a:solidFill>
                <a:effectLst/>
                <a:latin typeface="Open Sans"/>
              </a:rPr>
              <a:t>Leonard J. Arrington, "Oliver </a:t>
            </a:r>
            <a:r>
              <a:rPr lang="en-US" sz="1100" b="0" i="0" dirty="0" err="1">
                <a:solidFill>
                  <a:srgbClr val="1C0800"/>
                </a:solidFill>
                <a:effectLst/>
                <a:latin typeface="Open Sans"/>
              </a:rPr>
              <a:t>Cowdery's</a:t>
            </a:r>
            <a:r>
              <a:rPr lang="en-US" sz="1100" b="0" i="0" dirty="0">
                <a:solidFill>
                  <a:srgbClr val="1C0800"/>
                </a:solidFill>
                <a:effectLst/>
                <a:latin typeface="Open Sans"/>
              </a:rPr>
              <a:t> Kirtland Ohio 'Sketch Book,'" BYU Studies, Volume 12, (Summer 1972), 426.</a:t>
            </a:r>
          </a:p>
          <a:p>
            <a:r>
              <a:rPr lang="en-US" sz="1100" b="1" i="0" dirty="0">
                <a:solidFill>
                  <a:srgbClr val="1C0800"/>
                </a:solidFill>
                <a:effectLst/>
                <a:latin typeface="Open Sans"/>
              </a:rPr>
              <a:t>Heber C. Kimball</a:t>
            </a:r>
            <a:br>
              <a:rPr lang="en-US" sz="1100" b="0" i="0" dirty="0">
                <a:solidFill>
                  <a:srgbClr val="1C0800"/>
                </a:solidFill>
                <a:effectLst/>
                <a:latin typeface="Open Sans"/>
              </a:rPr>
            </a:br>
            <a:r>
              <a:rPr lang="en-US" sz="1100" b="0" i="0" dirty="0">
                <a:solidFill>
                  <a:srgbClr val="1C0800"/>
                </a:solidFill>
                <a:effectLst/>
                <a:latin typeface="Open Sans"/>
              </a:rPr>
              <a:t>"During the ceremonies of the dedication, an angel appeared and sat near President Joseph Smith, Sen., and Frederick G. Williams, so that they had a fair view of his person. He was a very tall personage, black eyes, white hair, and stoop shouldered; his garment was whole, extending to near his ankles; on his feet he had sandals. He was sent as a messenger to accept of the dedication...While these things were being attended to the beloved disciple John was seen in our midst by the Prophet Joseph, Oliver Cowdery and others."</a:t>
            </a:r>
          </a:p>
          <a:p>
            <a:r>
              <a:rPr lang="en-US" sz="1100" b="1" i="0" dirty="0">
                <a:solidFill>
                  <a:srgbClr val="1C0800"/>
                </a:solidFill>
                <a:effectLst/>
                <a:latin typeface="Open Sans"/>
              </a:rPr>
              <a:t>Reference: </a:t>
            </a:r>
            <a:r>
              <a:rPr lang="en-US" sz="1100" b="0" i="0" dirty="0">
                <a:solidFill>
                  <a:srgbClr val="1C0800"/>
                </a:solidFill>
                <a:effectLst/>
                <a:latin typeface="Open Sans"/>
              </a:rPr>
              <a:t>Journal of Discourses, 26 vols. (London: Latter-day Saints' Book Depot, 1854-1886), 9: 376.</a:t>
            </a:r>
          </a:p>
        </p:txBody>
      </p:sp>
      <p:sp>
        <p:nvSpPr>
          <p:cNvPr id="5" name="Rectangle 4"/>
          <p:cNvSpPr/>
          <p:nvPr/>
        </p:nvSpPr>
        <p:spPr>
          <a:xfrm>
            <a:off x="6313714" y="0"/>
            <a:ext cx="5878286" cy="6355586"/>
          </a:xfrm>
          <a:prstGeom prst="rect">
            <a:avLst/>
          </a:prstGeom>
          <a:ln>
            <a:solidFill>
              <a:schemeClr val="tx1"/>
            </a:solidFill>
          </a:ln>
        </p:spPr>
        <p:txBody>
          <a:bodyPr wrap="square">
            <a:spAutoFit/>
          </a:bodyPr>
          <a:lstStyle/>
          <a:p>
            <a:r>
              <a:rPr lang="en-US" sz="1100" b="1" i="0" dirty="0">
                <a:solidFill>
                  <a:srgbClr val="1C0800"/>
                </a:solidFill>
                <a:effectLst/>
                <a:latin typeface="Open Sans"/>
              </a:rPr>
              <a:t>George A. Smith</a:t>
            </a:r>
            <a:br>
              <a:rPr lang="en-US" sz="1100" b="0" i="0" dirty="0">
                <a:solidFill>
                  <a:srgbClr val="1C0800"/>
                </a:solidFill>
                <a:effectLst/>
                <a:latin typeface="Open Sans"/>
              </a:rPr>
            </a:br>
            <a:r>
              <a:rPr lang="en-US" sz="1100" b="0" i="0" dirty="0">
                <a:solidFill>
                  <a:srgbClr val="1C0800"/>
                </a:solidFill>
                <a:effectLst/>
                <a:latin typeface="Open Sans"/>
              </a:rPr>
              <a:t>"There were great manifestations of power, such as speaking in tongues, seeing visions, administration of angels. Many individuals bore testimony that they saw angels, and David Whitmer bore testimony that he saw three angels passing up the south aisle, and there came a shock on the house like the sound of a mighty rushing wind, and almost every man in the house arose, and hundreds of them were speaking in tongues, </a:t>
            </a:r>
            <a:r>
              <a:rPr lang="en-US" sz="1100" b="0" i="0" dirty="0" err="1">
                <a:solidFill>
                  <a:srgbClr val="1C0800"/>
                </a:solidFill>
                <a:effectLst/>
                <a:latin typeface="Open Sans"/>
              </a:rPr>
              <a:t>prophecying</a:t>
            </a:r>
            <a:r>
              <a:rPr lang="en-US" sz="1100" b="0" i="0" dirty="0">
                <a:solidFill>
                  <a:srgbClr val="1C0800"/>
                </a:solidFill>
                <a:effectLst/>
                <a:latin typeface="Open Sans"/>
              </a:rPr>
              <a:t> or declaring visions, almost with one voice."</a:t>
            </a:r>
          </a:p>
          <a:p>
            <a:r>
              <a:rPr lang="en-US" sz="1100" b="1" i="0" dirty="0">
                <a:solidFill>
                  <a:srgbClr val="1C0800"/>
                </a:solidFill>
                <a:effectLst/>
                <a:latin typeface="Open Sans"/>
              </a:rPr>
              <a:t>Reference: </a:t>
            </a:r>
            <a:r>
              <a:rPr lang="en-US" sz="1100" b="0" i="0" dirty="0">
                <a:solidFill>
                  <a:srgbClr val="1C0800"/>
                </a:solidFill>
                <a:effectLst/>
                <a:latin typeface="Open Sans"/>
              </a:rPr>
              <a:t>Ibid, 11:10.</a:t>
            </a:r>
          </a:p>
          <a:p>
            <a:r>
              <a:rPr lang="en-US" sz="1100" b="1" i="0" dirty="0">
                <a:solidFill>
                  <a:srgbClr val="1C0800"/>
                </a:solidFill>
                <a:effectLst/>
                <a:latin typeface="Open Sans"/>
              </a:rPr>
              <a:t>Eliza R. Snow</a:t>
            </a:r>
            <a:br>
              <a:rPr lang="en-US" sz="1100" b="0" i="0" dirty="0">
                <a:solidFill>
                  <a:srgbClr val="1C0800"/>
                </a:solidFill>
                <a:effectLst/>
                <a:latin typeface="Open Sans"/>
              </a:rPr>
            </a:br>
            <a:r>
              <a:rPr lang="en-US" sz="1100" b="0" i="0" dirty="0">
                <a:solidFill>
                  <a:srgbClr val="1C0800"/>
                </a:solidFill>
                <a:effectLst/>
                <a:latin typeface="Open Sans"/>
              </a:rPr>
              <a:t>"One striking feature of the ceremonies, was the grand shout of hosanna, which was given by the whole assembly, in standing position, with uplifted hands. The form of the shout is as follows: 'Hosanna-hosanna-hosanna-to God and the Lamb-amen-amen, and amen.' The foregoing was deliberately and emphatically pronounced, and three times repeated, and with such power as seemed almost sufficient to raise the roof from the building.</a:t>
            </a:r>
          </a:p>
          <a:p>
            <a:r>
              <a:rPr lang="en-US" sz="1100" b="1" i="0" dirty="0">
                <a:solidFill>
                  <a:srgbClr val="1C0800"/>
                </a:solidFill>
                <a:effectLst/>
                <a:latin typeface="Open Sans"/>
              </a:rPr>
              <a:t>Reference: </a:t>
            </a:r>
            <a:r>
              <a:rPr lang="en-US" sz="1100" b="0" i="0" dirty="0">
                <a:solidFill>
                  <a:srgbClr val="1C0800"/>
                </a:solidFill>
                <a:effectLst/>
                <a:latin typeface="Open Sans"/>
              </a:rPr>
              <a:t>Edward W. </a:t>
            </a:r>
            <a:r>
              <a:rPr lang="en-US" sz="1100" b="0" i="0" dirty="0" err="1">
                <a:solidFill>
                  <a:srgbClr val="1C0800"/>
                </a:solidFill>
                <a:effectLst/>
                <a:latin typeface="Open Sans"/>
              </a:rPr>
              <a:t>Tullidge</a:t>
            </a:r>
            <a:r>
              <a:rPr lang="en-US" sz="1100" b="0" i="0" dirty="0">
                <a:solidFill>
                  <a:srgbClr val="1C0800"/>
                </a:solidFill>
                <a:effectLst/>
                <a:latin typeface="Open Sans"/>
              </a:rPr>
              <a:t>, The Women of </a:t>
            </a:r>
            <a:r>
              <a:rPr lang="en-US" sz="1100" b="0" i="0" dirty="0" err="1">
                <a:solidFill>
                  <a:srgbClr val="1C0800"/>
                </a:solidFill>
                <a:effectLst/>
                <a:latin typeface="Open Sans"/>
              </a:rPr>
              <a:t>Mormondom</a:t>
            </a:r>
            <a:r>
              <a:rPr lang="en-US" sz="1100" b="0" i="0" dirty="0">
                <a:solidFill>
                  <a:srgbClr val="1C0800"/>
                </a:solidFill>
                <a:effectLst/>
                <a:latin typeface="Open Sans"/>
              </a:rPr>
              <a:t> (New York: </a:t>
            </a:r>
            <a:r>
              <a:rPr lang="en-US" sz="1100" b="0" i="0" dirty="0" err="1">
                <a:solidFill>
                  <a:srgbClr val="1C0800"/>
                </a:solidFill>
                <a:effectLst/>
                <a:latin typeface="Open Sans"/>
              </a:rPr>
              <a:t>Tullidge</a:t>
            </a:r>
            <a:r>
              <a:rPr lang="en-US" sz="1100" b="0" i="0" dirty="0">
                <a:solidFill>
                  <a:srgbClr val="1C0800"/>
                </a:solidFill>
                <a:effectLst/>
                <a:latin typeface="Open Sans"/>
              </a:rPr>
              <a:t> &amp;amp; Crandall, 1877), 95.</a:t>
            </a:r>
          </a:p>
          <a:p>
            <a:r>
              <a:rPr lang="en-US" sz="1100" b="1" i="0" dirty="0">
                <a:solidFill>
                  <a:srgbClr val="1C0800"/>
                </a:solidFill>
                <a:effectLst/>
                <a:latin typeface="Open Sans"/>
              </a:rPr>
              <a:t>Benjamin Brown</a:t>
            </a:r>
            <a:br>
              <a:rPr lang="en-US" sz="1100" b="0" i="0" dirty="0">
                <a:solidFill>
                  <a:srgbClr val="1C0800"/>
                </a:solidFill>
                <a:effectLst/>
                <a:latin typeface="Open Sans"/>
              </a:rPr>
            </a:br>
            <a:r>
              <a:rPr lang="en-US" sz="1100" b="0" i="0" dirty="0">
                <a:solidFill>
                  <a:srgbClr val="1C0800"/>
                </a:solidFill>
                <a:effectLst/>
                <a:latin typeface="Open Sans"/>
              </a:rPr>
              <a:t>"There the Spirit of the Lord, as on the day of Pentecost, was profusely poured out. Hundreds of Elders spoke in tongues. We had a most glorious and never-to-be-forgotten time. Angels were seen by numbers present. It was also at this time that Elijah the Prophet appeared, and conferred upon Joseph the keys of turning the hearts of the fathers to the children, previous to the re-institution of the ordinance of baptism for the dead."</a:t>
            </a:r>
          </a:p>
          <a:p>
            <a:r>
              <a:rPr lang="en-US" sz="1100" b="1" i="0" dirty="0">
                <a:solidFill>
                  <a:srgbClr val="1C0800"/>
                </a:solidFill>
                <a:effectLst/>
                <a:latin typeface="Open Sans"/>
              </a:rPr>
              <a:t>Reference: </a:t>
            </a:r>
            <a:r>
              <a:rPr lang="en-US" sz="1100" b="0" i="0" dirty="0">
                <a:solidFill>
                  <a:srgbClr val="1C0800"/>
                </a:solidFill>
                <a:effectLst/>
                <a:latin typeface="Open Sans"/>
              </a:rPr>
              <a:t>Benjamin Brown, "Testimony for the Truth," Gems for the Young Folks (Salt Lake City: Juvenile Instructor Office, 1881), 65.</a:t>
            </a:r>
          </a:p>
          <a:p>
            <a:r>
              <a:rPr lang="en-US" sz="1100" b="1" i="0" dirty="0">
                <a:solidFill>
                  <a:srgbClr val="1C0800"/>
                </a:solidFill>
                <a:effectLst/>
                <a:latin typeface="Open Sans"/>
              </a:rPr>
              <a:t>Truman Angell</a:t>
            </a:r>
            <a:br>
              <a:rPr lang="en-US" sz="1100" b="0" i="0" dirty="0">
                <a:solidFill>
                  <a:srgbClr val="1C0800"/>
                </a:solidFill>
                <a:effectLst/>
                <a:latin typeface="Open Sans"/>
              </a:rPr>
            </a:br>
            <a:r>
              <a:rPr lang="en-US" sz="1100" b="0" i="0" dirty="0">
                <a:solidFill>
                  <a:srgbClr val="1C0800"/>
                </a:solidFill>
                <a:effectLst/>
                <a:latin typeface="Open Sans"/>
              </a:rPr>
              <a:t>"When about midway during the prayer, there was a glorious sensation passed through the house [Kirtland Temple]; and we, having our heads bowed in prayer, felt a sensation very elevating to the soul. At the close of the prayer, F. [Frederick] G. Williams being in the upper east stand- -Joseph being in the speaking stand next below--rose and testified that midway during the prayer an holy angel came and seated himself in the stand. When the afternoon meeting assembled, Joseph, feeling very much elated, arose the first thing and said the personage who had appeared in the morning was the Angel Peter come to accept the dedication."</a:t>
            </a:r>
          </a:p>
          <a:p>
            <a:r>
              <a:rPr lang="en-US" sz="1100" b="1" i="0" dirty="0">
                <a:solidFill>
                  <a:srgbClr val="1C0800"/>
                </a:solidFill>
                <a:effectLst/>
                <a:latin typeface="Open Sans"/>
              </a:rPr>
              <a:t>Reference:</a:t>
            </a:r>
            <a:r>
              <a:rPr lang="en-US" sz="1100" b="0" i="0" dirty="0">
                <a:solidFill>
                  <a:srgbClr val="1C0800"/>
                </a:solidFill>
                <a:effectLst/>
                <a:latin typeface="Open Sans"/>
              </a:rPr>
              <a:t> Truman Angell, Autobiography, Our Pioneer Heritage, Writings of Early Latter-day Saints, 198.</a:t>
            </a:r>
          </a:p>
        </p:txBody>
      </p:sp>
      <p:sp>
        <p:nvSpPr>
          <p:cNvPr id="6" name="Rectangle 5"/>
          <p:cNvSpPr/>
          <p:nvPr/>
        </p:nvSpPr>
        <p:spPr>
          <a:xfrm>
            <a:off x="108857" y="6509474"/>
            <a:ext cx="6096000" cy="276999"/>
          </a:xfrm>
          <a:prstGeom prst="rect">
            <a:avLst/>
          </a:prstGeom>
        </p:spPr>
        <p:txBody>
          <a:bodyPr>
            <a:spAutoFit/>
          </a:bodyPr>
          <a:lstStyle/>
          <a:p>
            <a:r>
              <a:rPr lang="en-US" sz="1200" dirty="0"/>
              <a:t>http://mormonthink.com/glossary/kirtlandtemplededication.htm</a:t>
            </a:r>
          </a:p>
        </p:txBody>
      </p:sp>
    </p:spTree>
    <p:extLst>
      <p:ext uri="{BB962C8B-B14F-4D97-AF65-F5344CB8AC3E}">
        <p14:creationId xmlns:p14="http://schemas.microsoft.com/office/powerpoint/2010/main" val="1508536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7818" y="1110435"/>
            <a:ext cx="5395865" cy="1200329"/>
          </a:xfrm>
          <a:prstGeom prst="rect">
            <a:avLst/>
          </a:prstGeom>
          <a:noFill/>
        </p:spPr>
        <p:txBody>
          <a:bodyPr wrap="square" rtlCol="0">
            <a:spAutoFit/>
          </a:bodyPr>
          <a:lstStyle/>
          <a:p>
            <a:r>
              <a:rPr lang="en-US" sz="2400" dirty="0">
                <a:solidFill>
                  <a:srgbClr val="FFFF00"/>
                </a:solidFill>
              </a:rPr>
              <a:t>In what ways can you help relieve someone’s suffering, even when there is nothing you can do personally?</a:t>
            </a:r>
          </a:p>
        </p:txBody>
      </p:sp>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When There’s Nothing You Can Do</a:t>
            </a:r>
          </a:p>
        </p:txBody>
      </p:sp>
      <p:sp>
        <p:nvSpPr>
          <p:cNvPr id="2" name="Rectangle 1"/>
          <p:cNvSpPr/>
          <p:nvPr/>
        </p:nvSpPr>
        <p:spPr>
          <a:xfrm>
            <a:off x="5071641" y="3784237"/>
            <a:ext cx="6618083" cy="2677656"/>
          </a:xfrm>
          <a:prstGeom prst="rect">
            <a:avLst/>
          </a:prstGeom>
        </p:spPr>
        <p:txBody>
          <a:bodyPr wrap="square">
            <a:spAutoFit/>
          </a:bodyPr>
          <a:lstStyle/>
          <a:p>
            <a:pPr algn="ctr"/>
            <a:r>
              <a:rPr lang="en-US" sz="2400" dirty="0">
                <a:solidFill>
                  <a:schemeClr val="bg1"/>
                </a:solidFill>
                <a:latin typeface="Abadi" panose="020B0604020104020204" pitchFamily="34" charset="0"/>
              </a:rPr>
              <a:t>Saints in Missouri Suffered---Prophet in Ohio</a:t>
            </a:r>
            <a:endParaRPr lang="en-US" sz="2400" b="0" i="0" dirty="0">
              <a:solidFill>
                <a:schemeClr val="bg1"/>
              </a:solidFill>
              <a:effectLst/>
              <a:latin typeface="Abadi" panose="020B0604020104020204" pitchFamily="34" charset="0"/>
            </a:endParaRPr>
          </a:p>
          <a:p>
            <a:endParaRPr lang="en-US" sz="2400" dirty="0">
              <a:solidFill>
                <a:schemeClr val="bg1"/>
              </a:solidFill>
              <a:latin typeface="Abadi" panose="020B0604020104020204" pitchFamily="34" charset="0"/>
            </a:endParaRPr>
          </a:p>
          <a:p>
            <a:r>
              <a:rPr lang="en-US" sz="2400" b="0" i="0" dirty="0">
                <a:solidFill>
                  <a:schemeClr val="bg1"/>
                </a:solidFill>
                <a:effectLst/>
                <a:latin typeface="Abadi" panose="020B0604020104020204" pitchFamily="34" charset="0"/>
              </a:rPr>
              <a:t>Although at the time the Prophet was unable to do anything personally to relieve the suffering of the Saints in Missouri, he did something during the dedication of the Kirtland Temple to help strengthen them</a:t>
            </a:r>
            <a:endParaRPr lang="en-US" sz="2400" dirty="0">
              <a:solidFill>
                <a:schemeClr val="bg1"/>
              </a:solidFill>
            </a:endParaRPr>
          </a:p>
        </p:txBody>
      </p:sp>
      <p:pic>
        <p:nvPicPr>
          <p:cNvPr id="8" name="Picture 7">
            <a:extLst>
              <a:ext uri="{FF2B5EF4-FFF2-40B4-BE49-F238E27FC236}">
                <a16:creationId xmlns:a16="http://schemas.microsoft.com/office/drawing/2014/main" id="{B1C28B20-EB44-4C9A-BBFD-9E8C208D4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682" y="1034414"/>
            <a:ext cx="3810000" cy="2552700"/>
          </a:xfrm>
          <a:prstGeom prst="rect">
            <a:avLst/>
          </a:prstGeom>
        </p:spPr>
      </p:pic>
      <p:pic>
        <p:nvPicPr>
          <p:cNvPr id="10" name="Picture 9">
            <a:extLst>
              <a:ext uri="{FF2B5EF4-FFF2-40B4-BE49-F238E27FC236}">
                <a16:creationId xmlns:a16="http://schemas.microsoft.com/office/drawing/2014/main" id="{D4935BA2-83BD-4040-B619-0E2EB28C34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891" y="3498608"/>
            <a:ext cx="4285859" cy="2085013"/>
          </a:xfrm>
          <a:prstGeom prst="rect">
            <a:avLst/>
          </a:prstGeom>
        </p:spPr>
      </p:pic>
    </p:spTree>
    <p:extLst>
      <p:ext uri="{BB962C8B-B14F-4D97-AF65-F5344CB8AC3E}">
        <p14:creationId xmlns:p14="http://schemas.microsoft.com/office/powerpoint/2010/main" val="262380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Pray For Those In Need</a:t>
            </a:r>
          </a:p>
        </p:txBody>
      </p:sp>
      <p:grpSp>
        <p:nvGrpSpPr>
          <p:cNvPr id="7" name="Group 6"/>
          <p:cNvGrpSpPr/>
          <p:nvPr/>
        </p:nvGrpSpPr>
        <p:grpSpPr>
          <a:xfrm>
            <a:off x="857438" y="1127704"/>
            <a:ext cx="2667000" cy="5029200"/>
            <a:chOff x="838200" y="76200"/>
            <a:chExt cx="2667000" cy="5029200"/>
          </a:xfrm>
        </p:grpSpPr>
        <p:grpSp>
          <p:nvGrpSpPr>
            <p:cNvPr id="8" name="Group 17"/>
            <p:cNvGrpSpPr/>
            <p:nvPr/>
          </p:nvGrpSpPr>
          <p:grpSpPr>
            <a:xfrm>
              <a:off x="838200" y="76200"/>
              <a:ext cx="2667000" cy="5029200"/>
              <a:chOff x="838200" y="76200"/>
              <a:chExt cx="2667000" cy="5029200"/>
            </a:xfrm>
          </p:grpSpPr>
          <p:grpSp>
            <p:nvGrpSpPr>
              <p:cNvPr id="10" name="Group 17"/>
              <p:cNvGrpSpPr/>
              <p:nvPr/>
            </p:nvGrpSpPr>
            <p:grpSpPr>
              <a:xfrm flipH="1">
                <a:off x="2209800" y="1447800"/>
                <a:ext cx="1295400" cy="3429000"/>
                <a:chOff x="685800" y="1447800"/>
                <a:chExt cx="1295400" cy="3124200"/>
              </a:xfrm>
            </p:grpSpPr>
            <p:sp>
              <p:nvSpPr>
                <p:cNvPr id="26" name="Bent Arrow 25"/>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26"/>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6"/>
              <p:cNvGrpSpPr/>
              <p:nvPr/>
            </p:nvGrpSpPr>
            <p:grpSpPr>
              <a:xfrm>
                <a:off x="838200" y="1447800"/>
                <a:ext cx="1295400" cy="3429000"/>
                <a:chOff x="685800" y="1447800"/>
                <a:chExt cx="1295400" cy="3429000"/>
              </a:xfrm>
            </p:grpSpPr>
            <p:sp>
              <p:nvSpPr>
                <p:cNvPr id="24" name="Bent Arrow 23"/>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16"/>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219200" y="2232392"/>
              <a:ext cx="1905000" cy="1631216"/>
            </a:xfrm>
            <a:prstGeom prst="rect">
              <a:avLst/>
            </a:prstGeom>
          </p:spPr>
          <p:txBody>
            <a:bodyPr wrap="square">
              <a:spAutoFit/>
            </a:bodyPr>
            <a:lstStyle/>
            <a:p>
              <a:pPr algn="ctr"/>
              <a:r>
                <a:rPr lang="en-US" sz="2000" dirty="0"/>
                <a:t> </a:t>
              </a:r>
              <a:r>
                <a:rPr lang="en-US" sz="2000" b="1" i="1" dirty="0"/>
                <a:t>Our prayers can bring help and strength to those who are in need</a:t>
              </a:r>
              <a:endParaRPr lang="en-US" sz="2000" dirty="0">
                <a:solidFill>
                  <a:schemeClr val="bg1"/>
                </a:solidFill>
              </a:endParaRPr>
            </a:p>
          </p:txBody>
        </p:sp>
      </p:grpSp>
      <p:sp>
        <p:nvSpPr>
          <p:cNvPr id="3" name="Rectangle 2"/>
          <p:cNvSpPr/>
          <p:nvPr/>
        </p:nvSpPr>
        <p:spPr>
          <a:xfrm>
            <a:off x="3847892" y="1174713"/>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As part of the dedicatory prayer, the Prophet Joseph Smith pleaded with the Lord to remember the Saints in Missouri in their afflictions. He beseeched the Lord to have mercy on the mobs so that they might repent </a:t>
            </a:r>
            <a:endParaRPr lang="en-US" dirty="0">
              <a:solidFill>
                <a:schemeClr val="bg1"/>
              </a:solidFill>
            </a:endParaRP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109:47-49</a:t>
            </a:r>
            <a:endParaRPr lang="en-US" dirty="0">
              <a:solidFill>
                <a:schemeClr val="bg1"/>
              </a:solidFill>
            </a:endParaRPr>
          </a:p>
        </p:txBody>
      </p:sp>
      <p:sp>
        <p:nvSpPr>
          <p:cNvPr id="28" name="Rectangle 27"/>
          <p:cNvSpPr/>
          <p:nvPr/>
        </p:nvSpPr>
        <p:spPr>
          <a:xfrm>
            <a:off x="4854415" y="5471104"/>
            <a:ext cx="6856492" cy="830997"/>
          </a:xfrm>
          <a:prstGeom prst="rect">
            <a:avLst/>
          </a:prstGeom>
        </p:spPr>
        <p:txBody>
          <a:bodyPr wrap="square">
            <a:spAutoFit/>
          </a:bodyPr>
          <a:lstStyle/>
          <a:p>
            <a:r>
              <a:rPr lang="en-US" b="0" i="0" dirty="0">
                <a:solidFill>
                  <a:schemeClr val="bg1"/>
                </a:solidFill>
                <a:effectLst/>
                <a:latin typeface="Abadi" panose="020B0604020104020204" pitchFamily="34" charset="0"/>
              </a:rPr>
              <a:t>“…praying for others with all of the energy of our souls increases our capacity to hear and to heed the voice of the Lord.”</a:t>
            </a:r>
          </a:p>
          <a:p>
            <a:r>
              <a:rPr lang="en-US" sz="1200" dirty="0">
                <a:solidFill>
                  <a:schemeClr val="bg1"/>
                </a:solidFill>
                <a:latin typeface="Abadi" panose="020B0604020104020204" pitchFamily="34" charset="0"/>
              </a:rPr>
              <a:t>Elder David A. Bednar</a:t>
            </a:r>
            <a:endParaRPr lang="en-US" sz="1200" dirty="0">
              <a:solidFill>
                <a:schemeClr val="bg1"/>
              </a:solidFill>
            </a:endParaRPr>
          </a:p>
        </p:txBody>
      </p:sp>
      <p:pic>
        <p:nvPicPr>
          <p:cNvPr id="4" name="Picture 3">
            <a:extLst>
              <a:ext uri="{FF2B5EF4-FFF2-40B4-BE49-F238E27FC236}">
                <a16:creationId xmlns:a16="http://schemas.microsoft.com/office/drawing/2014/main" id="{F685DE43-EAD7-4E1B-A2C6-CD8009FC7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112" y="2569514"/>
            <a:ext cx="4286250" cy="2676525"/>
          </a:xfrm>
          <a:prstGeom prst="rect">
            <a:avLst/>
          </a:prstGeom>
        </p:spPr>
      </p:pic>
    </p:spTree>
    <p:extLst>
      <p:ext uri="{BB962C8B-B14F-4D97-AF65-F5344CB8AC3E}">
        <p14:creationId xmlns:p14="http://schemas.microsoft.com/office/powerpoint/2010/main" val="398341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A Prayer For Others</a:t>
            </a:r>
          </a:p>
        </p:txBody>
      </p:sp>
      <p:sp>
        <p:nvSpPr>
          <p:cNvPr id="3" name="Rectangle 2"/>
          <p:cNvSpPr/>
          <p:nvPr/>
        </p:nvSpPr>
        <p:spPr>
          <a:xfrm>
            <a:off x="3464459" y="690501"/>
            <a:ext cx="6096000" cy="461665"/>
          </a:xfrm>
          <a:prstGeom prst="rect">
            <a:avLst/>
          </a:prstGeom>
        </p:spPr>
        <p:txBody>
          <a:bodyPr>
            <a:spAutoFit/>
          </a:bodyPr>
          <a:lstStyle/>
          <a:p>
            <a:r>
              <a:rPr lang="en-US" sz="2400" b="0" i="0" dirty="0">
                <a:solidFill>
                  <a:srgbClr val="FFFF00"/>
                </a:solidFill>
                <a:effectLst/>
                <a:latin typeface="Abadi" panose="020B0604020104020204" pitchFamily="34" charset="0"/>
              </a:rPr>
              <a:t>Where do we hear a prayer for others?</a:t>
            </a:r>
            <a:endParaRPr lang="en-US" sz="2400" dirty="0">
              <a:solidFill>
                <a:srgbClr val="FFFF00"/>
              </a:solidFill>
            </a:endParaRP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109:47-49</a:t>
            </a:r>
            <a:endParaRPr lang="en-US" dirty="0">
              <a:solidFill>
                <a:schemeClr val="bg1"/>
              </a:solidFill>
            </a:endParaRPr>
          </a:p>
        </p:txBody>
      </p:sp>
      <p:grpSp>
        <p:nvGrpSpPr>
          <p:cNvPr id="36" name="Group 35"/>
          <p:cNvGrpSpPr/>
          <p:nvPr/>
        </p:nvGrpSpPr>
        <p:grpSpPr>
          <a:xfrm>
            <a:off x="261796" y="1411075"/>
            <a:ext cx="3180784" cy="2125022"/>
            <a:chOff x="261796" y="1411075"/>
            <a:chExt cx="3180784" cy="2125022"/>
          </a:xfrm>
        </p:grpSpPr>
        <p:sp>
          <p:nvSpPr>
            <p:cNvPr id="28" name="Rectangle 27"/>
            <p:cNvSpPr/>
            <p:nvPr/>
          </p:nvSpPr>
          <p:spPr>
            <a:xfrm>
              <a:off x="656376" y="1411075"/>
              <a:ext cx="2391624" cy="369332"/>
            </a:xfrm>
            <a:prstGeom prst="rect">
              <a:avLst/>
            </a:prstGeom>
          </p:spPr>
          <p:txBody>
            <a:bodyPr wrap="square">
              <a:spAutoFit/>
            </a:bodyPr>
            <a:lstStyle/>
            <a:p>
              <a:pPr algn="ctr"/>
              <a:r>
                <a:rPr lang="en-US" dirty="0">
                  <a:solidFill>
                    <a:schemeClr val="bg1"/>
                  </a:solidFill>
                  <a:latin typeface="Abadi" panose="020B0604020104020204" pitchFamily="34" charset="0"/>
                </a:rPr>
                <a:t>Family Prayers</a:t>
              </a:r>
              <a:endParaRPr lang="en-US" dirty="0">
                <a:solidFill>
                  <a:schemeClr val="bg1"/>
                </a:solidFill>
              </a:endParaRPr>
            </a:p>
          </p:txBody>
        </p:sp>
        <p:sp>
          <p:nvSpPr>
            <p:cNvPr id="2" name="Rectangle 1"/>
            <p:cNvSpPr/>
            <p:nvPr/>
          </p:nvSpPr>
          <p:spPr>
            <a:xfrm>
              <a:off x="261796" y="2058769"/>
              <a:ext cx="3180784" cy="1477328"/>
            </a:xfrm>
            <a:prstGeom prst="rect">
              <a:avLst/>
            </a:prstGeom>
          </p:spPr>
          <p:txBody>
            <a:bodyPr wrap="square">
              <a:spAutoFit/>
            </a:bodyPr>
            <a:lstStyle/>
            <a:p>
              <a:r>
                <a:rPr lang="en-US" b="0" i="1" dirty="0">
                  <a:solidFill>
                    <a:schemeClr val="bg1"/>
                  </a:solidFill>
                  <a:effectLst/>
                  <a:latin typeface="Abadi" panose="020B0604020104020204" pitchFamily="34" charset="0"/>
                </a:rPr>
                <a:t>“Pray in your families unto the Father, always in my name, that your wives and your children may be blessed.” </a:t>
              </a:r>
            </a:p>
            <a:p>
              <a:r>
                <a:rPr lang="en-US" b="0" i="1" dirty="0">
                  <a:solidFill>
                    <a:schemeClr val="bg1"/>
                  </a:solidFill>
                  <a:effectLst/>
                  <a:latin typeface="Abadi" panose="020B0604020104020204" pitchFamily="34" charset="0"/>
                </a:rPr>
                <a:t>(</a:t>
              </a:r>
              <a:r>
                <a:rPr lang="en-US" b="0" i="1" u="none" strike="noStrike" dirty="0">
                  <a:solidFill>
                    <a:schemeClr val="bg1"/>
                  </a:solidFill>
                  <a:effectLst/>
                  <a:latin typeface="Abadi" panose="020B0604020104020204" pitchFamily="34" charset="0"/>
                </a:rPr>
                <a:t>3 Ne. 21</a:t>
              </a:r>
              <a:r>
                <a:rPr lang="en-US" b="0" i="1" dirty="0">
                  <a:solidFill>
                    <a:schemeClr val="bg1"/>
                  </a:solidFill>
                  <a:effectLst/>
                  <a:latin typeface="Abadi" panose="020B0604020104020204" pitchFamily="34" charset="0"/>
                </a:rPr>
                <a:t>.)</a:t>
              </a:r>
              <a:endParaRPr lang="en-US" i="1" dirty="0">
                <a:solidFill>
                  <a:schemeClr val="bg1"/>
                </a:solidFill>
              </a:endParaRPr>
            </a:p>
          </p:txBody>
        </p:sp>
      </p:grpSp>
      <p:grpSp>
        <p:nvGrpSpPr>
          <p:cNvPr id="38" name="Group 37"/>
          <p:cNvGrpSpPr/>
          <p:nvPr/>
        </p:nvGrpSpPr>
        <p:grpSpPr>
          <a:xfrm>
            <a:off x="7292269" y="1387673"/>
            <a:ext cx="3081951" cy="2300347"/>
            <a:chOff x="6959097" y="1824662"/>
            <a:chExt cx="3081951" cy="2300347"/>
          </a:xfrm>
        </p:grpSpPr>
        <p:sp>
          <p:nvSpPr>
            <p:cNvPr id="30" name="Rectangle 29"/>
            <p:cNvSpPr/>
            <p:nvPr/>
          </p:nvSpPr>
          <p:spPr>
            <a:xfrm>
              <a:off x="6959097" y="1824662"/>
              <a:ext cx="3070634" cy="369332"/>
            </a:xfrm>
            <a:prstGeom prst="rect">
              <a:avLst/>
            </a:prstGeom>
          </p:spPr>
          <p:txBody>
            <a:bodyPr wrap="square">
              <a:spAutoFit/>
            </a:bodyPr>
            <a:lstStyle/>
            <a:p>
              <a:pPr algn="ctr"/>
              <a:r>
                <a:rPr lang="en-US" dirty="0">
                  <a:solidFill>
                    <a:schemeClr val="bg1"/>
                  </a:solidFill>
                  <a:latin typeface="Abadi" panose="020B0604020104020204" pitchFamily="34" charset="0"/>
                </a:rPr>
                <a:t>Temple Prayers</a:t>
              </a:r>
              <a:endParaRPr lang="en-US" dirty="0">
                <a:solidFill>
                  <a:schemeClr val="bg1"/>
                </a:solidFill>
              </a:endParaRPr>
            </a:p>
          </p:txBody>
        </p:sp>
        <p:sp>
          <p:nvSpPr>
            <p:cNvPr id="4" name="Rectangle 3"/>
            <p:cNvSpPr/>
            <p:nvPr/>
          </p:nvSpPr>
          <p:spPr>
            <a:xfrm>
              <a:off x="7388382" y="2370683"/>
              <a:ext cx="2652666" cy="1754326"/>
            </a:xfrm>
            <a:prstGeom prst="rect">
              <a:avLst/>
            </a:prstGeom>
          </p:spPr>
          <p:txBody>
            <a:bodyPr wrap="square">
              <a:spAutoFit/>
            </a:bodyPr>
            <a:lstStyle/>
            <a:p>
              <a:r>
                <a:rPr lang="en-US" b="0" i="1" dirty="0">
                  <a:solidFill>
                    <a:schemeClr val="bg1"/>
                  </a:solidFill>
                  <a:effectLst/>
                  <a:latin typeface="Georgia" panose="02040502050405020303" pitchFamily="18" charset="0"/>
                </a:rPr>
                <a:t>Now Peter and John went up together into the temple at the hour of prayer, being the ninth hour.</a:t>
              </a:r>
            </a:p>
            <a:p>
              <a:r>
                <a:rPr lang="en-US" i="1" dirty="0">
                  <a:solidFill>
                    <a:schemeClr val="bg1"/>
                  </a:solidFill>
                  <a:latin typeface="Georgia" panose="02040502050405020303" pitchFamily="18" charset="0"/>
                </a:rPr>
                <a:t>Acts 3:1</a:t>
              </a:r>
              <a:endParaRPr lang="en-US" i="1" dirty="0">
                <a:solidFill>
                  <a:schemeClr val="bg1"/>
                </a:solidFill>
              </a:endParaRPr>
            </a:p>
          </p:txBody>
        </p:sp>
      </p:grpSp>
      <p:grpSp>
        <p:nvGrpSpPr>
          <p:cNvPr id="37" name="Group 36"/>
          <p:cNvGrpSpPr/>
          <p:nvPr/>
        </p:nvGrpSpPr>
        <p:grpSpPr>
          <a:xfrm>
            <a:off x="3577407" y="1387673"/>
            <a:ext cx="3784349" cy="3026281"/>
            <a:chOff x="3112882" y="2202534"/>
            <a:chExt cx="3784349" cy="3026281"/>
          </a:xfrm>
        </p:grpSpPr>
        <p:sp>
          <p:nvSpPr>
            <p:cNvPr id="29" name="Rectangle 28"/>
            <p:cNvSpPr/>
            <p:nvPr/>
          </p:nvSpPr>
          <p:spPr>
            <a:xfrm>
              <a:off x="3266792" y="2202534"/>
              <a:ext cx="3070634" cy="369332"/>
            </a:xfrm>
            <a:prstGeom prst="rect">
              <a:avLst/>
            </a:prstGeom>
          </p:spPr>
          <p:txBody>
            <a:bodyPr wrap="square">
              <a:spAutoFit/>
            </a:bodyPr>
            <a:lstStyle/>
            <a:p>
              <a:pPr algn="ctr"/>
              <a:r>
                <a:rPr lang="en-US" dirty="0">
                  <a:solidFill>
                    <a:schemeClr val="bg1"/>
                  </a:solidFill>
                  <a:latin typeface="Abadi" panose="020B0604020104020204" pitchFamily="34" charset="0"/>
                </a:rPr>
                <a:t>Church Sacrament Meetings</a:t>
              </a:r>
              <a:endParaRPr lang="en-US" dirty="0">
                <a:solidFill>
                  <a:schemeClr val="bg1"/>
                </a:solidFill>
              </a:endParaRPr>
            </a:p>
          </p:txBody>
        </p:sp>
        <p:sp>
          <p:nvSpPr>
            <p:cNvPr id="33" name="Rectangle 32"/>
            <p:cNvSpPr/>
            <p:nvPr/>
          </p:nvSpPr>
          <p:spPr>
            <a:xfrm>
              <a:off x="3112882" y="3197490"/>
              <a:ext cx="3784349" cy="2031325"/>
            </a:xfrm>
            <a:prstGeom prst="rect">
              <a:avLst/>
            </a:prstGeom>
          </p:spPr>
          <p:txBody>
            <a:bodyPr wrap="square">
              <a:spAutoFit/>
            </a:bodyPr>
            <a:lstStyle/>
            <a:p>
              <a:r>
                <a:rPr lang="en-US" b="0" i="1" dirty="0">
                  <a:solidFill>
                    <a:schemeClr val="bg1"/>
                  </a:solidFill>
                  <a:effectLst/>
                  <a:latin typeface="Georgia" panose="02040502050405020303" pitchFamily="18" charset="0"/>
                </a:rPr>
                <a:t>Nevertheless the children of God were commanded that they should gather themselves together oft, and join in fasting and mighty prayer in behalf of the welfare of the souls of those who knew not God. Alma 6:6</a:t>
              </a:r>
              <a:endParaRPr lang="en-US" i="1" dirty="0">
                <a:solidFill>
                  <a:schemeClr val="bg1"/>
                </a:solidFill>
              </a:endParaRPr>
            </a:p>
          </p:txBody>
        </p:sp>
      </p:grpSp>
      <p:grpSp>
        <p:nvGrpSpPr>
          <p:cNvPr id="40" name="Group 39"/>
          <p:cNvGrpSpPr/>
          <p:nvPr/>
        </p:nvGrpSpPr>
        <p:grpSpPr>
          <a:xfrm>
            <a:off x="7335947" y="4986050"/>
            <a:ext cx="4449024" cy="1511762"/>
            <a:chOff x="6771992" y="5346238"/>
            <a:chExt cx="4449024" cy="1511762"/>
          </a:xfrm>
        </p:grpSpPr>
        <p:sp>
          <p:nvSpPr>
            <p:cNvPr id="32" name="Rectangle 31"/>
            <p:cNvSpPr/>
            <p:nvPr/>
          </p:nvSpPr>
          <p:spPr>
            <a:xfrm>
              <a:off x="6771992" y="5346238"/>
              <a:ext cx="3070634" cy="369332"/>
            </a:xfrm>
            <a:prstGeom prst="rect">
              <a:avLst/>
            </a:prstGeom>
          </p:spPr>
          <p:txBody>
            <a:bodyPr wrap="square">
              <a:spAutoFit/>
            </a:bodyPr>
            <a:lstStyle/>
            <a:p>
              <a:pPr algn="ctr"/>
              <a:r>
                <a:rPr lang="en-US" dirty="0">
                  <a:solidFill>
                    <a:schemeClr val="bg1"/>
                  </a:solidFill>
                  <a:latin typeface="Abadi" panose="020B0604020104020204" pitchFamily="34" charset="0"/>
                </a:rPr>
                <a:t>Your Own Personal Prayers</a:t>
              </a:r>
              <a:endParaRPr lang="en-US" dirty="0">
                <a:solidFill>
                  <a:schemeClr val="bg1"/>
                </a:solidFill>
              </a:endParaRPr>
            </a:p>
          </p:txBody>
        </p:sp>
        <p:sp>
          <p:nvSpPr>
            <p:cNvPr id="34" name="Rectangle 33"/>
            <p:cNvSpPr/>
            <p:nvPr/>
          </p:nvSpPr>
          <p:spPr>
            <a:xfrm>
              <a:off x="7066984" y="5657671"/>
              <a:ext cx="4154032" cy="1200329"/>
            </a:xfrm>
            <a:prstGeom prst="rect">
              <a:avLst/>
            </a:prstGeom>
          </p:spPr>
          <p:txBody>
            <a:bodyPr wrap="square">
              <a:spAutoFit/>
            </a:bodyPr>
            <a:lstStyle/>
            <a:p>
              <a:r>
                <a:rPr lang="en-US" b="0" i="1" dirty="0">
                  <a:solidFill>
                    <a:schemeClr val="bg1"/>
                  </a:solidFill>
                  <a:effectLst/>
                  <a:latin typeface="Georgia" panose="02040502050405020303" pitchFamily="18" charset="0"/>
                </a:rPr>
                <a:t>And again, O God, when I did turn to my house thou didst hear me in my prayer.</a:t>
              </a:r>
            </a:p>
            <a:p>
              <a:r>
                <a:rPr lang="en-US" i="1" dirty="0">
                  <a:solidFill>
                    <a:schemeClr val="bg1"/>
                  </a:solidFill>
                  <a:latin typeface="Georgia" panose="02040502050405020303" pitchFamily="18" charset="0"/>
                </a:rPr>
                <a:t>Alma 33:6</a:t>
              </a:r>
              <a:endParaRPr lang="en-US" i="1" dirty="0">
                <a:solidFill>
                  <a:schemeClr val="bg1"/>
                </a:solidFill>
              </a:endParaRPr>
            </a:p>
          </p:txBody>
        </p:sp>
      </p:grpSp>
      <p:grpSp>
        <p:nvGrpSpPr>
          <p:cNvPr id="39" name="Group 38"/>
          <p:cNvGrpSpPr/>
          <p:nvPr/>
        </p:nvGrpSpPr>
        <p:grpSpPr>
          <a:xfrm>
            <a:off x="2218804" y="5180327"/>
            <a:ext cx="2864229" cy="1200329"/>
            <a:chOff x="9403533" y="1824662"/>
            <a:chExt cx="3372732" cy="1200329"/>
          </a:xfrm>
        </p:grpSpPr>
        <p:sp>
          <p:nvSpPr>
            <p:cNvPr id="31" name="Rectangle 30"/>
            <p:cNvSpPr/>
            <p:nvPr/>
          </p:nvSpPr>
          <p:spPr>
            <a:xfrm>
              <a:off x="9403533" y="1824662"/>
              <a:ext cx="3070634" cy="369332"/>
            </a:xfrm>
            <a:prstGeom prst="rect">
              <a:avLst/>
            </a:prstGeom>
          </p:spPr>
          <p:txBody>
            <a:bodyPr wrap="square">
              <a:spAutoFit/>
            </a:bodyPr>
            <a:lstStyle/>
            <a:p>
              <a:pPr algn="ctr"/>
              <a:r>
                <a:rPr lang="en-US" dirty="0">
                  <a:solidFill>
                    <a:schemeClr val="bg1"/>
                  </a:solidFill>
                  <a:latin typeface="Abadi" panose="020B0604020104020204" pitchFamily="34" charset="0"/>
                </a:rPr>
                <a:t>Missionary Prayers</a:t>
              </a:r>
              <a:endParaRPr lang="en-US" dirty="0">
                <a:solidFill>
                  <a:schemeClr val="bg1"/>
                </a:solidFill>
              </a:endParaRPr>
            </a:p>
          </p:txBody>
        </p:sp>
        <p:sp>
          <p:nvSpPr>
            <p:cNvPr id="35" name="Rectangle 34"/>
            <p:cNvSpPr/>
            <p:nvPr/>
          </p:nvSpPr>
          <p:spPr>
            <a:xfrm>
              <a:off x="9456784" y="2193994"/>
              <a:ext cx="3319481" cy="830997"/>
            </a:xfrm>
            <a:prstGeom prst="rect">
              <a:avLst/>
            </a:prstGeom>
          </p:spPr>
          <p:txBody>
            <a:bodyPr wrap="square">
              <a:spAutoFit/>
            </a:bodyPr>
            <a:lstStyle/>
            <a:p>
              <a:r>
                <a:rPr lang="en-US" b="0" i="0" dirty="0">
                  <a:solidFill>
                    <a:schemeClr val="bg1"/>
                  </a:solidFill>
                  <a:effectLst/>
                  <a:latin typeface="Abadi" panose="020B0604020104020204" pitchFamily="34" charset="0"/>
                </a:rPr>
                <a:t>Pray for people by name and consider their needs?</a:t>
              </a:r>
            </a:p>
            <a:p>
              <a:r>
                <a:rPr lang="en-US" sz="1200" dirty="0">
                  <a:solidFill>
                    <a:schemeClr val="bg1"/>
                  </a:solidFill>
                  <a:latin typeface="Abadi" panose="020B0604020104020204" pitchFamily="34" charset="0"/>
                </a:rPr>
                <a:t>Preach My Gospel Chapter 4</a:t>
              </a:r>
              <a:endParaRPr lang="en-US" sz="1200" dirty="0">
                <a:solidFill>
                  <a:schemeClr val="bg1"/>
                </a:solidFill>
              </a:endParaRPr>
            </a:p>
          </p:txBody>
        </p:sp>
      </p:grpSp>
      <p:pic>
        <p:nvPicPr>
          <p:cNvPr id="8" name="Picture 7">
            <a:extLst>
              <a:ext uri="{FF2B5EF4-FFF2-40B4-BE49-F238E27FC236}">
                <a16:creationId xmlns:a16="http://schemas.microsoft.com/office/drawing/2014/main" id="{5869E303-FA03-405B-A9BB-88ADC4E86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847" y="3835479"/>
            <a:ext cx="1838325" cy="1590675"/>
          </a:xfrm>
          <a:prstGeom prst="rect">
            <a:avLst/>
          </a:prstGeom>
        </p:spPr>
      </p:pic>
      <p:pic>
        <p:nvPicPr>
          <p:cNvPr id="10" name="Picture 9">
            <a:extLst>
              <a:ext uri="{FF2B5EF4-FFF2-40B4-BE49-F238E27FC236}">
                <a16:creationId xmlns:a16="http://schemas.microsoft.com/office/drawing/2014/main" id="{DBA6DB50-170E-4CF5-ACD0-FCC5D52BC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4950" y="1609645"/>
            <a:ext cx="1631950" cy="2203450"/>
          </a:xfrm>
          <a:prstGeom prst="rect">
            <a:avLst/>
          </a:prstGeom>
        </p:spPr>
      </p:pic>
      <p:pic>
        <p:nvPicPr>
          <p:cNvPr id="12" name="Picture 11">
            <a:extLst>
              <a:ext uri="{FF2B5EF4-FFF2-40B4-BE49-F238E27FC236}">
                <a16:creationId xmlns:a16="http://schemas.microsoft.com/office/drawing/2014/main" id="{D363A763-A8CF-4DDC-A58A-FCE9CB9A8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4409" y="5161047"/>
            <a:ext cx="2222500" cy="1473200"/>
          </a:xfrm>
          <a:prstGeom prst="rect">
            <a:avLst/>
          </a:prstGeom>
        </p:spPr>
      </p:pic>
    </p:spTree>
    <p:extLst>
      <p:ext uri="{BB962C8B-B14F-4D97-AF65-F5344CB8AC3E}">
        <p14:creationId xmlns:p14="http://schemas.microsoft.com/office/powerpoint/2010/main" val="161619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923330"/>
          </a:xfrm>
          <a:prstGeom prst="rect">
            <a:avLst/>
          </a:prstGeom>
          <a:noFill/>
        </p:spPr>
        <p:txBody>
          <a:bodyPr wrap="square" rtlCol="0">
            <a:spAutoFit/>
          </a:bodyPr>
          <a:lstStyle/>
          <a:p>
            <a:pPr algn="ctr"/>
            <a:r>
              <a:rPr lang="en-US" sz="5400" dirty="0">
                <a:solidFill>
                  <a:schemeClr val="bg1"/>
                </a:solidFill>
                <a:latin typeface="Sitka Small" panose="02000505000000020004" pitchFamily="2" charset="0"/>
              </a:rPr>
              <a:t>Pray For Repentance</a:t>
            </a:r>
          </a:p>
        </p:txBody>
      </p:sp>
      <p:sp>
        <p:nvSpPr>
          <p:cNvPr id="3" name="Rectangle 2"/>
          <p:cNvSpPr/>
          <p:nvPr/>
        </p:nvSpPr>
        <p:spPr>
          <a:xfrm>
            <a:off x="2712736" y="792684"/>
            <a:ext cx="6990404" cy="461665"/>
          </a:xfrm>
          <a:prstGeom prst="rect">
            <a:avLst/>
          </a:prstGeom>
        </p:spPr>
        <p:txBody>
          <a:bodyPr wrap="square">
            <a:spAutoFit/>
          </a:bodyPr>
          <a:lstStyle/>
          <a:p>
            <a:r>
              <a:rPr lang="en-US" sz="2400" dirty="0">
                <a:solidFill>
                  <a:srgbClr val="FFFF00"/>
                </a:solidFill>
              </a:rPr>
              <a:t>What if the people we pray for choose not to repent?</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109:50-53</a:t>
            </a:r>
            <a:endParaRPr lang="en-US" dirty="0">
              <a:solidFill>
                <a:schemeClr val="bg1"/>
              </a:solidFill>
            </a:endParaRPr>
          </a:p>
        </p:txBody>
      </p:sp>
      <p:grpSp>
        <p:nvGrpSpPr>
          <p:cNvPr id="24" name="Group 23"/>
          <p:cNvGrpSpPr/>
          <p:nvPr/>
        </p:nvGrpSpPr>
        <p:grpSpPr>
          <a:xfrm>
            <a:off x="479044" y="480515"/>
            <a:ext cx="2117677" cy="3993333"/>
            <a:chOff x="838200" y="76200"/>
            <a:chExt cx="2667000" cy="5029200"/>
          </a:xfrm>
        </p:grpSpPr>
        <p:grpSp>
          <p:nvGrpSpPr>
            <p:cNvPr id="25" name="Group 17"/>
            <p:cNvGrpSpPr/>
            <p:nvPr/>
          </p:nvGrpSpPr>
          <p:grpSpPr>
            <a:xfrm>
              <a:off x="838200" y="76200"/>
              <a:ext cx="2667000" cy="5029200"/>
              <a:chOff x="838200" y="76200"/>
              <a:chExt cx="2667000" cy="5029200"/>
            </a:xfrm>
          </p:grpSpPr>
          <p:grpSp>
            <p:nvGrpSpPr>
              <p:cNvPr id="27" name="Group 17"/>
              <p:cNvGrpSpPr/>
              <p:nvPr/>
            </p:nvGrpSpPr>
            <p:grpSpPr>
              <a:xfrm flipH="1">
                <a:off x="2209800" y="1447800"/>
                <a:ext cx="1295400" cy="3429000"/>
                <a:chOff x="685800" y="1447800"/>
                <a:chExt cx="1295400" cy="3124200"/>
              </a:xfrm>
            </p:grpSpPr>
            <p:sp>
              <p:nvSpPr>
                <p:cNvPr id="57" name="Bent Arrow 5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Bent Arrow 5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16"/>
              <p:cNvGrpSpPr/>
              <p:nvPr/>
            </p:nvGrpSpPr>
            <p:grpSpPr>
              <a:xfrm>
                <a:off x="838200" y="1447800"/>
                <a:ext cx="1295400" cy="3429000"/>
                <a:chOff x="685800" y="1447800"/>
                <a:chExt cx="1295400" cy="3429000"/>
              </a:xfrm>
            </p:grpSpPr>
            <p:sp>
              <p:nvSpPr>
                <p:cNvPr id="55" name="Bent Arrow 5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nut 4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1219200" y="2242989"/>
              <a:ext cx="1904999" cy="830997"/>
            </a:xfrm>
            <a:prstGeom prst="rect">
              <a:avLst/>
            </a:prstGeom>
          </p:spPr>
          <p:txBody>
            <a:bodyPr wrap="square">
              <a:spAutoFit/>
            </a:bodyPr>
            <a:lstStyle/>
            <a:p>
              <a:pPr algn="ctr"/>
              <a:r>
                <a:rPr lang="en-US" sz="1600" b="1" i="1" dirty="0"/>
                <a:t>Our prayers can help influence people to repent</a:t>
              </a:r>
              <a:endParaRPr lang="en-US" sz="1600" dirty="0">
                <a:solidFill>
                  <a:schemeClr val="bg1"/>
                </a:solidFill>
              </a:endParaRPr>
            </a:p>
          </p:txBody>
        </p:sp>
      </p:grpSp>
      <p:sp>
        <p:nvSpPr>
          <p:cNvPr id="7" name="Rectangle 6"/>
          <p:cNvSpPr/>
          <p:nvPr/>
        </p:nvSpPr>
        <p:spPr>
          <a:xfrm>
            <a:off x="4868092" y="1642140"/>
            <a:ext cx="4838611" cy="1908215"/>
          </a:xfrm>
          <a:prstGeom prst="rect">
            <a:avLst/>
          </a:prstGeom>
        </p:spPr>
        <p:txBody>
          <a:bodyPr wrap="square">
            <a:spAutoFit/>
          </a:bodyPr>
          <a:lstStyle/>
          <a:p>
            <a:r>
              <a:rPr lang="en-US" b="0" i="0" dirty="0">
                <a:solidFill>
                  <a:schemeClr val="bg1"/>
                </a:solidFill>
                <a:effectLst/>
              </a:rPr>
              <a:t>Heavenly Father has given us agency, the ability to choose right from wrong and to act for ourselves</a:t>
            </a:r>
          </a:p>
          <a:p>
            <a:endParaRPr lang="en-US" dirty="0">
              <a:solidFill>
                <a:schemeClr val="bg1"/>
              </a:solidFill>
            </a:endParaRPr>
          </a:p>
          <a:p>
            <a:r>
              <a:rPr lang="en-US" dirty="0">
                <a:solidFill>
                  <a:schemeClr val="bg1"/>
                </a:solidFill>
              </a:rPr>
              <a:t>While we are free to choose our course of action, we are not free to choose the consequences.</a:t>
            </a:r>
          </a:p>
          <a:p>
            <a:r>
              <a:rPr lang="en-US" sz="1000" dirty="0">
                <a:solidFill>
                  <a:schemeClr val="bg1"/>
                </a:solidFill>
              </a:rPr>
              <a:t>Taken from “For the Strength of Youth” Pamphlet (Agency and Accountability</a:t>
            </a:r>
          </a:p>
        </p:txBody>
      </p:sp>
      <p:sp>
        <p:nvSpPr>
          <p:cNvPr id="8" name="Rectangle 7"/>
          <p:cNvSpPr/>
          <p:nvPr/>
        </p:nvSpPr>
        <p:spPr>
          <a:xfrm>
            <a:off x="3992529" y="4539822"/>
            <a:ext cx="5991118" cy="646331"/>
          </a:xfrm>
          <a:prstGeom prst="rect">
            <a:avLst/>
          </a:prstGeom>
        </p:spPr>
        <p:txBody>
          <a:bodyPr wrap="square">
            <a:spAutoFit/>
          </a:bodyPr>
          <a:lstStyle/>
          <a:p>
            <a:pPr fontAlgn="base"/>
            <a:r>
              <a:rPr lang="en-US" b="0" i="0" dirty="0">
                <a:solidFill>
                  <a:schemeClr val="bg1"/>
                </a:solidFill>
                <a:effectLst/>
                <a:latin typeface="Georgia" panose="02040502050405020303" pitchFamily="18" charset="0"/>
              </a:rPr>
              <a:t>And forgive us our debts, as we forgive our debtors. (Matthew 6:12)</a:t>
            </a:r>
          </a:p>
        </p:txBody>
      </p:sp>
      <p:grpSp>
        <p:nvGrpSpPr>
          <p:cNvPr id="59" name="Group 161"/>
          <p:cNvGrpSpPr/>
          <p:nvPr/>
        </p:nvGrpSpPr>
        <p:grpSpPr>
          <a:xfrm>
            <a:off x="3351860" y="4228660"/>
            <a:ext cx="599349" cy="1288398"/>
            <a:chOff x="533400" y="381000"/>
            <a:chExt cx="2281003" cy="4903390"/>
          </a:xfrm>
        </p:grpSpPr>
        <p:sp>
          <p:nvSpPr>
            <p:cNvPr id="60" name="Cloud 59"/>
            <p:cNvSpPr/>
            <p:nvPr/>
          </p:nvSpPr>
          <p:spPr>
            <a:xfrm rot="4581231">
              <a:off x="1610138" y="7910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47"/>
            <p:cNvGrpSpPr/>
            <p:nvPr/>
          </p:nvGrpSpPr>
          <p:grpSpPr>
            <a:xfrm rot="2613352">
              <a:off x="991411" y="4510244"/>
              <a:ext cx="666047" cy="774146"/>
              <a:chOff x="6106804" y="4039302"/>
              <a:chExt cx="666047" cy="774146"/>
            </a:xfrm>
          </p:grpSpPr>
          <p:sp>
            <p:nvSpPr>
              <p:cNvPr id="108" name="Oval 107"/>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46"/>
            <p:cNvGrpSpPr/>
            <p:nvPr/>
          </p:nvGrpSpPr>
          <p:grpSpPr>
            <a:xfrm>
              <a:off x="1708441" y="4507745"/>
              <a:ext cx="666047" cy="774146"/>
              <a:chOff x="6106804" y="4039302"/>
              <a:chExt cx="666047" cy="774146"/>
            </a:xfrm>
          </p:grpSpPr>
          <p:sp>
            <p:nvSpPr>
              <p:cNvPr id="105" name="Oval 43"/>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44"/>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45"/>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Oval 62"/>
            <p:cNvSpPr/>
            <p:nvPr/>
          </p:nvSpPr>
          <p:spPr>
            <a:xfrm>
              <a:off x="2364699" y="3319072"/>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33400" y="3301584"/>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0537193">
              <a:off x="1817582" y="1706433"/>
              <a:ext cx="797234" cy="2034750"/>
            </a:xfrm>
            <a:prstGeom prst="trapezoid">
              <a:avLst>
                <a:gd name="adj" fmla="val 30461"/>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005497">
              <a:off x="752833" y="1686577"/>
              <a:ext cx="797234" cy="2081404"/>
            </a:xfrm>
            <a:prstGeom prst="trapezoid">
              <a:avLst>
                <a:gd name="adj" fmla="val 37064"/>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926892" y="1676400"/>
              <a:ext cx="1676400" cy="3048000"/>
            </a:xfrm>
            <a:prstGeom prst="trapezoid">
              <a:avLst>
                <a:gd name="adj" fmla="val 31259"/>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a:off x="926892" y="1524000"/>
              <a:ext cx="1676400" cy="2590800"/>
            </a:xfrm>
            <a:prstGeom prst="trapezoid">
              <a:avLst>
                <a:gd name="adj" fmla="val 32153"/>
              </a:avLst>
            </a:prstGeom>
            <a:solidFill>
              <a:srgbClr val="AE88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21039729">
              <a:off x="1887528" y="1854467"/>
              <a:ext cx="606620" cy="2332130"/>
            </a:xfrm>
            <a:prstGeom prst="trapezoid">
              <a:avLst>
                <a:gd name="adj" fmla="val 30878"/>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508364">
              <a:off x="915370" y="1810187"/>
              <a:ext cx="654825" cy="2332130"/>
            </a:xfrm>
            <a:prstGeom prst="trapezoid">
              <a:avLst>
                <a:gd name="adj" fmla="val 36236"/>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3"/>
            <p:cNvSpPr/>
            <p:nvPr/>
          </p:nvSpPr>
          <p:spPr>
            <a:xfrm>
              <a:off x="1372849" y="1340370"/>
              <a:ext cx="734519" cy="8669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4"/>
            <p:cNvSpPr/>
            <p:nvPr/>
          </p:nvSpPr>
          <p:spPr>
            <a:xfrm>
              <a:off x="1160488" y="483433"/>
              <a:ext cx="1141751" cy="14902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26"/>
            <p:cNvGrpSpPr/>
            <p:nvPr/>
          </p:nvGrpSpPr>
          <p:grpSpPr>
            <a:xfrm rot="4901522">
              <a:off x="1193513" y="2786195"/>
              <a:ext cx="2047109" cy="485838"/>
              <a:chOff x="5029200" y="1371600"/>
              <a:chExt cx="6791793" cy="1933731"/>
            </a:xfrm>
          </p:grpSpPr>
          <p:grpSp>
            <p:nvGrpSpPr>
              <p:cNvPr id="93" name="Group 92"/>
              <p:cNvGrpSpPr/>
              <p:nvPr/>
            </p:nvGrpSpPr>
            <p:grpSpPr>
              <a:xfrm>
                <a:off x="5029200" y="1371600"/>
                <a:ext cx="1752600" cy="1905000"/>
                <a:chOff x="5029200" y="1371600"/>
                <a:chExt cx="1752600" cy="1905000"/>
              </a:xfrm>
            </p:grpSpPr>
            <p:sp>
              <p:nvSpPr>
                <p:cNvPr id="103"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7"/>
              <p:cNvGrpSpPr/>
              <p:nvPr/>
            </p:nvGrpSpPr>
            <p:grpSpPr>
              <a:xfrm>
                <a:off x="6713095" y="1400331"/>
                <a:ext cx="1752600" cy="1905000"/>
                <a:chOff x="5029200" y="1371600"/>
                <a:chExt cx="1752600" cy="1905000"/>
              </a:xfrm>
            </p:grpSpPr>
            <p:sp>
              <p:nvSpPr>
                <p:cNvPr id="101" name="4-Point Star 10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4-Point Star 10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20"/>
              <p:cNvGrpSpPr/>
              <p:nvPr/>
            </p:nvGrpSpPr>
            <p:grpSpPr>
              <a:xfrm>
                <a:off x="8404486" y="1389088"/>
                <a:ext cx="1752600" cy="1905000"/>
                <a:chOff x="5029200" y="1371600"/>
                <a:chExt cx="1752600" cy="1905000"/>
              </a:xfrm>
            </p:grpSpPr>
            <p:sp>
              <p:nvSpPr>
                <p:cNvPr id="99" name="4-Point Star 9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4-Point Star 9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3"/>
              <p:cNvGrpSpPr/>
              <p:nvPr/>
            </p:nvGrpSpPr>
            <p:grpSpPr>
              <a:xfrm>
                <a:off x="10068393" y="1389089"/>
                <a:ext cx="1752600" cy="1905000"/>
                <a:chOff x="5029200" y="1371600"/>
                <a:chExt cx="1752600" cy="1905000"/>
              </a:xfrm>
            </p:grpSpPr>
            <p:sp>
              <p:nvSpPr>
                <p:cNvPr id="97"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27"/>
            <p:cNvGrpSpPr/>
            <p:nvPr/>
          </p:nvGrpSpPr>
          <p:grpSpPr>
            <a:xfrm rot="5946383">
              <a:off x="249488" y="2811691"/>
              <a:ext cx="1944170" cy="461165"/>
              <a:chOff x="5029200" y="1371600"/>
              <a:chExt cx="6791793" cy="1933731"/>
            </a:xfrm>
          </p:grpSpPr>
          <p:grpSp>
            <p:nvGrpSpPr>
              <p:cNvPr id="81" name="Group 16"/>
              <p:cNvGrpSpPr/>
              <p:nvPr/>
            </p:nvGrpSpPr>
            <p:grpSpPr>
              <a:xfrm>
                <a:off x="5029200" y="1371600"/>
                <a:ext cx="1752600" cy="1905000"/>
                <a:chOff x="5029200" y="1371600"/>
                <a:chExt cx="1752600" cy="1905000"/>
              </a:xfrm>
            </p:grpSpPr>
            <p:sp>
              <p:nvSpPr>
                <p:cNvPr id="91" name="4-Point Star 9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4-Point Star 9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17"/>
              <p:cNvGrpSpPr/>
              <p:nvPr/>
            </p:nvGrpSpPr>
            <p:grpSpPr>
              <a:xfrm>
                <a:off x="6713095" y="1400331"/>
                <a:ext cx="1752600" cy="1905000"/>
                <a:chOff x="5029200" y="1371600"/>
                <a:chExt cx="1752600" cy="1905000"/>
              </a:xfrm>
            </p:grpSpPr>
            <p:sp>
              <p:nvSpPr>
                <p:cNvPr id="89" name="4-Point Star 8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4-Point Star 8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20"/>
              <p:cNvGrpSpPr/>
              <p:nvPr/>
            </p:nvGrpSpPr>
            <p:grpSpPr>
              <a:xfrm>
                <a:off x="8404486" y="1389088"/>
                <a:ext cx="1752600" cy="1905000"/>
                <a:chOff x="5029200" y="1371600"/>
                <a:chExt cx="1752600" cy="1905000"/>
              </a:xfrm>
            </p:grpSpPr>
            <p:sp>
              <p:nvSpPr>
                <p:cNvPr id="87" name="4-Point Star 8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4-Point Star 8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23"/>
              <p:cNvGrpSpPr/>
              <p:nvPr/>
            </p:nvGrpSpPr>
            <p:grpSpPr>
              <a:xfrm>
                <a:off x="10068393" y="1389089"/>
                <a:ext cx="1752600" cy="1905000"/>
                <a:chOff x="5029200" y="1371600"/>
                <a:chExt cx="1752600" cy="1905000"/>
              </a:xfrm>
            </p:grpSpPr>
            <p:sp>
              <p:nvSpPr>
                <p:cNvPr id="85" name="4-Point Star 8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4-Point Star 8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5" name="Rounded Rectangle 74"/>
            <p:cNvSpPr/>
            <p:nvPr/>
          </p:nvSpPr>
          <p:spPr>
            <a:xfrm>
              <a:off x="1460292" y="2438400"/>
              <a:ext cx="533400" cy="228600"/>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1447800" y="2881859"/>
              <a:ext cx="545892" cy="242341"/>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a:off x="1155492" y="381000"/>
              <a:ext cx="1143000" cy="457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rot="5799345">
              <a:off x="619539" y="8672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rot="5799345">
              <a:off x="1332146" y="1533361"/>
              <a:ext cx="844105" cy="73416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524000" y="1600200"/>
              <a:ext cx="397239" cy="287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59"/>
          <p:cNvGrpSpPr/>
          <p:nvPr/>
        </p:nvGrpSpPr>
        <p:grpSpPr>
          <a:xfrm>
            <a:off x="4034646" y="5577308"/>
            <a:ext cx="567003" cy="1244545"/>
            <a:chOff x="6172200" y="838200"/>
            <a:chExt cx="2362200" cy="4812748"/>
          </a:xfrm>
        </p:grpSpPr>
        <p:sp>
          <p:nvSpPr>
            <p:cNvPr id="112" name="Cloud 111"/>
            <p:cNvSpPr/>
            <p:nvPr/>
          </p:nvSpPr>
          <p:spPr>
            <a:xfrm rot="18382183">
              <a:off x="6366850" y="1239255"/>
              <a:ext cx="81180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rot="5749123">
              <a:off x="7608274" y="1294247"/>
              <a:ext cx="74824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6128217">
              <a:off x="7471454" y="506433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4472555">
              <a:off x="6854616" y="508030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2901859">
              <a:off x="6303943" y="3357581"/>
              <a:ext cx="384472" cy="64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0226769">
              <a:off x="8076666" y="3320225"/>
              <a:ext cx="457734" cy="5721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7405412"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a:off x="6780150"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a:off x="6502253" y="2374067"/>
              <a:ext cx="1806313" cy="267666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10800000">
              <a:off x="7127517" y="2374067"/>
              <a:ext cx="555789" cy="292977"/>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1442139">
              <a:off x="6432499" y="2221432"/>
              <a:ext cx="627799"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20249249">
              <a:off x="7745414" y="2212148"/>
              <a:ext cx="572700"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10675" y="943572"/>
              <a:ext cx="1320000" cy="16450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rot="600599">
              <a:off x="6753239" y="838200"/>
              <a:ext cx="1278512" cy="68257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62"/>
            <p:cNvGrpSpPr/>
            <p:nvPr/>
          </p:nvGrpSpPr>
          <p:grpSpPr>
            <a:xfrm>
              <a:off x="6629400" y="1143000"/>
              <a:ext cx="1524000" cy="228600"/>
              <a:chOff x="6571728" y="1086622"/>
              <a:chExt cx="1528420" cy="286099"/>
            </a:xfrm>
          </p:grpSpPr>
          <p:sp>
            <p:nvSpPr>
              <p:cNvPr id="152" name="Rounded Rectangle 151"/>
              <p:cNvSpPr/>
              <p:nvPr/>
            </p:nvSpPr>
            <p:spPr>
              <a:xfrm>
                <a:off x="6571728" y="1086622"/>
                <a:ext cx="1528420" cy="286099"/>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Cloud 126"/>
            <p:cNvSpPr/>
            <p:nvPr/>
          </p:nvSpPr>
          <p:spPr>
            <a:xfrm rot="985445">
              <a:off x="6909699" y="2058571"/>
              <a:ext cx="803565" cy="70072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4566761">
              <a:off x="7199907" y="2105383"/>
              <a:ext cx="254322" cy="39268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63"/>
            <p:cNvGrpSpPr/>
            <p:nvPr/>
          </p:nvGrpSpPr>
          <p:grpSpPr>
            <a:xfrm>
              <a:off x="6629395" y="3352800"/>
              <a:ext cx="1428751" cy="1371600"/>
              <a:chOff x="7543801" y="3581401"/>
              <a:chExt cx="1176618" cy="1066800"/>
            </a:xfrm>
          </p:grpSpPr>
          <p:sp>
            <p:nvSpPr>
              <p:cNvPr id="147" name="Rounded Rectangle 146"/>
              <p:cNvSpPr/>
              <p:nvPr/>
            </p:nvSpPr>
            <p:spPr>
              <a:xfrm>
                <a:off x="7696201" y="3657600"/>
                <a:ext cx="1024218" cy="172434"/>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62"/>
              <p:cNvGrpSpPr/>
              <p:nvPr/>
            </p:nvGrpSpPr>
            <p:grpSpPr>
              <a:xfrm>
                <a:off x="7543801" y="3581401"/>
                <a:ext cx="457200" cy="1066800"/>
                <a:chOff x="6827799" y="4800600"/>
                <a:chExt cx="868401" cy="2043177"/>
              </a:xfrm>
              <a:solidFill>
                <a:srgbClr val="D98A33"/>
              </a:solidFill>
            </p:grpSpPr>
            <p:sp>
              <p:nvSpPr>
                <p:cNvPr id="149" name="Double Wave 14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ouble Wave 14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 name="Group 169"/>
            <p:cNvGrpSpPr/>
            <p:nvPr/>
          </p:nvGrpSpPr>
          <p:grpSpPr>
            <a:xfrm>
              <a:off x="6477000" y="4495800"/>
              <a:ext cx="1800069" cy="609600"/>
              <a:chOff x="0" y="4648200"/>
              <a:chExt cx="3986134" cy="1541489"/>
            </a:xfrm>
          </p:grpSpPr>
          <p:grpSp>
            <p:nvGrpSpPr>
              <p:cNvPr id="132" name="Group 138"/>
              <p:cNvGrpSpPr/>
              <p:nvPr/>
            </p:nvGrpSpPr>
            <p:grpSpPr>
              <a:xfrm>
                <a:off x="0" y="4648200"/>
                <a:ext cx="1600200" cy="1524000"/>
                <a:chOff x="533400" y="4648200"/>
                <a:chExt cx="1905000" cy="1828800"/>
              </a:xfrm>
            </p:grpSpPr>
            <p:sp>
              <p:nvSpPr>
                <p:cNvPr id="143" name="Plus 142"/>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9"/>
              <p:cNvGrpSpPr/>
              <p:nvPr/>
            </p:nvGrpSpPr>
            <p:grpSpPr>
              <a:xfrm>
                <a:off x="1182973" y="4665689"/>
                <a:ext cx="1600200" cy="1524000"/>
                <a:chOff x="533400" y="4648200"/>
                <a:chExt cx="1905000" cy="1828800"/>
              </a:xfrm>
            </p:grpSpPr>
            <p:sp>
              <p:nvSpPr>
                <p:cNvPr id="139" name="Plus 138"/>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44"/>
              <p:cNvGrpSpPr/>
              <p:nvPr/>
            </p:nvGrpSpPr>
            <p:grpSpPr>
              <a:xfrm>
                <a:off x="2385934" y="4665689"/>
                <a:ext cx="1600200" cy="1524000"/>
                <a:chOff x="533400" y="4648200"/>
                <a:chExt cx="1905000" cy="1828800"/>
              </a:xfrm>
            </p:grpSpPr>
            <p:sp>
              <p:nvSpPr>
                <p:cNvPr id="135" name="Plus 134"/>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8" name="Rectangle 157"/>
          <p:cNvSpPr/>
          <p:nvPr/>
        </p:nvSpPr>
        <p:spPr>
          <a:xfrm>
            <a:off x="4638806" y="5820912"/>
            <a:ext cx="5991118" cy="646331"/>
          </a:xfrm>
          <a:prstGeom prst="rect">
            <a:avLst/>
          </a:prstGeom>
        </p:spPr>
        <p:txBody>
          <a:bodyPr wrap="square">
            <a:spAutoFit/>
          </a:bodyPr>
          <a:lstStyle/>
          <a:p>
            <a:pPr fontAlgn="base"/>
            <a:r>
              <a:rPr lang="en-US" b="0" i="0" dirty="0">
                <a:solidFill>
                  <a:schemeClr val="bg1"/>
                </a:solidFill>
                <a:effectLst/>
                <a:latin typeface="Georgia" panose="02040502050405020303" pitchFamily="18" charset="0"/>
              </a:rPr>
              <a:t> And forgive us our sins; for we also forgive every one that is indebted to us (Luke 11:4)</a:t>
            </a:r>
          </a:p>
        </p:txBody>
      </p:sp>
      <p:sp>
        <p:nvSpPr>
          <p:cNvPr id="159" name="Rectangle 158"/>
          <p:cNvSpPr/>
          <p:nvPr/>
        </p:nvSpPr>
        <p:spPr>
          <a:xfrm>
            <a:off x="4227935" y="3730178"/>
            <a:ext cx="4379811" cy="461665"/>
          </a:xfrm>
          <a:prstGeom prst="rect">
            <a:avLst/>
          </a:prstGeom>
        </p:spPr>
        <p:txBody>
          <a:bodyPr wrap="square">
            <a:spAutoFit/>
          </a:bodyPr>
          <a:lstStyle/>
          <a:p>
            <a:r>
              <a:rPr lang="en-US" sz="2400" dirty="0">
                <a:solidFill>
                  <a:srgbClr val="FFFF00"/>
                </a:solidFill>
              </a:rPr>
              <a:t>Jesus Taught</a:t>
            </a:r>
          </a:p>
        </p:txBody>
      </p:sp>
      <p:pic>
        <p:nvPicPr>
          <p:cNvPr id="4" name="Picture 3">
            <a:extLst>
              <a:ext uri="{FF2B5EF4-FFF2-40B4-BE49-F238E27FC236}">
                <a16:creationId xmlns:a16="http://schemas.microsoft.com/office/drawing/2014/main" id="{97E5C9D9-7598-4AC2-B143-5F671110B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3140" y="1763887"/>
            <a:ext cx="2152650" cy="1076325"/>
          </a:xfrm>
          <a:prstGeom prst="rect">
            <a:avLst/>
          </a:prstGeom>
        </p:spPr>
      </p:pic>
    </p:spTree>
    <p:extLst>
      <p:ext uri="{BB962C8B-B14F-4D97-AF65-F5344CB8AC3E}">
        <p14:creationId xmlns:p14="http://schemas.microsoft.com/office/powerpoint/2010/main" val="20196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58" grpId="0"/>
      <p:bldP spid="1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Those Who Do Repent--Mercy</a:t>
            </a:r>
          </a:p>
        </p:txBody>
      </p:sp>
      <p:grpSp>
        <p:nvGrpSpPr>
          <p:cNvPr id="7" name="Group 6"/>
          <p:cNvGrpSpPr/>
          <p:nvPr/>
        </p:nvGrpSpPr>
        <p:grpSpPr>
          <a:xfrm>
            <a:off x="531325" y="590257"/>
            <a:ext cx="3080819" cy="6056114"/>
            <a:chOff x="838200" y="76200"/>
            <a:chExt cx="2667000" cy="5242650"/>
          </a:xfrm>
        </p:grpSpPr>
        <p:grpSp>
          <p:nvGrpSpPr>
            <p:cNvPr id="8" name="Group 17"/>
            <p:cNvGrpSpPr/>
            <p:nvPr/>
          </p:nvGrpSpPr>
          <p:grpSpPr>
            <a:xfrm>
              <a:off x="838200" y="76200"/>
              <a:ext cx="2667000" cy="5029200"/>
              <a:chOff x="838200" y="76200"/>
              <a:chExt cx="2667000" cy="5029200"/>
            </a:xfrm>
          </p:grpSpPr>
          <p:grpSp>
            <p:nvGrpSpPr>
              <p:cNvPr id="10" name="Group 17"/>
              <p:cNvGrpSpPr/>
              <p:nvPr/>
            </p:nvGrpSpPr>
            <p:grpSpPr>
              <a:xfrm flipH="1">
                <a:off x="2209800" y="1447800"/>
                <a:ext cx="1295400" cy="3429000"/>
                <a:chOff x="685800" y="1447800"/>
                <a:chExt cx="1295400" cy="3124200"/>
              </a:xfrm>
            </p:grpSpPr>
            <p:sp>
              <p:nvSpPr>
                <p:cNvPr id="26" name="Bent Arrow 25"/>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26"/>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6"/>
              <p:cNvGrpSpPr/>
              <p:nvPr/>
            </p:nvGrpSpPr>
            <p:grpSpPr>
              <a:xfrm>
                <a:off x="838200" y="1447800"/>
                <a:ext cx="1295400" cy="3429000"/>
                <a:chOff x="685800" y="1447800"/>
                <a:chExt cx="1295400" cy="3429000"/>
              </a:xfrm>
            </p:grpSpPr>
            <p:sp>
              <p:nvSpPr>
                <p:cNvPr id="24" name="Bent Arrow 23"/>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16"/>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219200" y="2148751"/>
              <a:ext cx="1905000" cy="3170099"/>
            </a:xfrm>
            <a:prstGeom prst="rect">
              <a:avLst/>
            </a:prstGeom>
          </p:spPr>
          <p:txBody>
            <a:bodyPr wrap="square">
              <a:spAutoFit/>
            </a:bodyPr>
            <a:lstStyle/>
            <a:p>
              <a:pPr algn="ctr"/>
              <a:r>
                <a:rPr lang="en-US" sz="2000" dirty="0"/>
                <a:t> </a:t>
              </a:r>
              <a:r>
                <a:rPr lang="en-US" sz="2000" b="1" i="1" dirty="0"/>
                <a:t>Because of Jesus Christ’s atoning sacrifice, Heavenly Father’s wrath will be turned away from those who repent</a:t>
              </a:r>
              <a:endParaRPr lang="en-US" sz="2000" dirty="0">
                <a:solidFill>
                  <a:schemeClr val="bg1"/>
                </a:solidFill>
              </a:endParaRPr>
            </a:p>
          </p:txBody>
        </p:sp>
      </p:grpSp>
      <p:sp>
        <p:nvSpPr>
          <p:cNvPr id="3" name="Rectangle 2"/>
          <p:cNvSpPr/>
          <p:nvPr/>
        </p:nvSpPr>
        <p:spPr>
          <a:xfrm>
            <a:off x="4509987" y="1029569"/>
            <a:ext cx="6096000" cy="2031325"/>
          </a:xfrm>
          <a:prstGeom prst="rect">
            <a:avLst/>
          </a:prstGeom>
        </p:spPr>
        <p:txBody>
          <a:bodyPr>
            <a:spAutoFit/>
          </a:bodyPr>
          <a:lstStyle/>
          <a:p>
            <a:r>
              <a:rPr lang="en-US" dirty="0">
                <a:solidFill>
                  <a:schemeClr val="bg1"/>
                </a:solidFill>
              </a:rPr>
              <a:t>God’s wrath is often expressed in the punishment or suffering we experience because of our sins, according to His justice. </a:t>
            </a:r>
          </a:p>
          <a:p>
            <a:endParaRPr lang="en-US" dirty="0">
              <a:solidFill>
                <a:schemeClr val="bg1"/>
              </a:solidFill>
            </a:endParaRPr>
          </a:p>
          <a:p>
            <a:r>
              <a:rPr lang="en-US" dirty="0">
                <a:solidFill>
                  <a:schemeClr val="bg1"/>
                </a:solidFill>
              </a:rPr>
              <a:t>“when thou </a:t>
            </a:r>
            <a:r>
              <a:rPr lang="en-US" dirty="0" err="1">
                <a:solidFill>
                  <a:schemeClr val="bg1"/>
                </a:solidFill>
              </a:rPr>
              <a:t>lookest</a:t>
            </a:r>
            <a:r>
              <a:rPr lang="en-US" dirty="0">
                <a:solidFill>
                  <a:schemeClr val="bg1"/>
                </a:solidFill>
              </a:rPr>
              <a:t> upon the face of thine Anointed”—</a:t>
            </a:r>
          </a:p>
          <a:p>
            <a:endParaRPr lang="en-US" dirty="0">
              <a:solidFill>
                <a:schemeClr val="bg1"/>
              </a:solidFill>
            </a:endParaRPr>
          </a:p>
          <a:p>
            <a:r>
              <a:rPr lang="en-US" dirty="0">
                <a:solidFill>
                  <a:schemeClr val="bg1"/>
                </a:solidFill>
              </a:rPr>
              <a:t>Heavenly Father’s willingness to grant mercy because of the atoning sacrifice of His Son, Jesus Christ.</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109:53</a:t>
            </a:r>
            <a:endParaRPr lang="en-US" dirty="0">
              <a:solidFill>
                <a:schemeClr val="bg1"/>
              </a:solidFill>
            </a:endParaRPr>
          </a:p>
        </p:txBody>
      </p:sp>
      <p:pic>
        <p:nvPicPr>
          <p:cNvPr id="4" name="Picture 3" descr="A person with his hands folded in prayer&#10;&#10;Description automatically generated">
            <a:extLst>
              <a:ext uri="{FF2B5EF4-FFF2-40B4-BE49-F238E27FC236}">
                <a16:creationId xmlns:a16="http://schemas.microsoft.com/office/drawing/2014/main" id="{3C0DD0E6-E90D-07F6-2431-48145380D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6104" y="3237399"/>
            <a:ext cx="5010150" cy="3352800"/>
          </a:xfrm>
          <a:prstGeom prst="rect">
            <a:avLst/>
          </a:prstGeom>
        </p:spPr>
      </p:pic>
    </p:spTree>
    <p:extLst>
      <p:ext uri="{BB962C8B-B14F-4D97-AF65-F5344CB8AC3E}">
        <p14:creationId xmlns:p14="http://schemas.microsoft.com/office/powerpoint/2010/main" val="244472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Conditions of Repentance</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109:53</a:t>
            </a:r>
            <a:endParaRPr lang="en-US" dirty="0">
              <a:solidFill>
                <a:schemeClr val="bg1"/>
              </a:solidFill>
            </a:endParaRPr>
          </a:p>
        </p:txBody>
      </p:sp>
      <p:sp>
        <p:nvSpPr>
          <p:cNvPr id="29" name="Rectangle 28"/>
          <p:cNvSpPr/>
          <p:nvPr/>
        </p:nvSpPr>
        <p:spPr>
          <a:xfrm>
            <a:off x="283328" y="912839"/>
            <a:ext cx="6096000" cy="923330"/>
          </a:xfrm>
          <a:prstGeom prst="rect">
            <a:avLst/>
          </a:prstGeom>
        </p:spPr>
        <p:txBody>
          <a:bodyPr>
            <a:spAutoFit/>
          </a:bodyPr>
          <a:lstStyle/>
          <a:p>
            <a:r>
              <a:rPr lang="en-US" dirty="0">
                <a:solidFill>
                  <a:schemeClr val="bg1"/>
                </a:solidFill>
              </a:rPr>
              <a:t>Mercy is available only upon conditions of repentance. Divine justice cannot be denied for the wicked that drove the Saints from their homes in Missouri</a:t>
            </a:r>
          </a:p>
        </p:txBody>
      </p:sp>
      <p:sp>
        <p:nvSpPr>
          <p:cNvPr id="2" name="Rectangle 1"/>
          <p:cNvSpPr/>
          <p:nvPr/>
        </p:nvSpPr>
        <p:spPr>
          <a:xfrm>
            <a:off x="6835366" y="2334761"/>
            <a:ext cx="4816444" cy="3139321"/>
          </a:xfrm>
          <a:prstGeom prst="rect">
            <a:avLst/>
          </a:prstGeom>
        </p:spPr>
        <p:txBody>
          <a:bodyPr wrap="square">
            <a:spAutoFit/>
          </a:bodyPr>
          <a:lstStyle/>
          <a:p>
            <a:r>
              <a:rPr lang="en-US" b="0" i="0" dirty="0">
                <a:solidFill>
                  <a:schemeClr val="bg1"/>
                </a:solidFill>
                <a:effectLst/>
                <a:latin typeface="Abadi" panose="020B0604020104020204" pitchFamily="34" charset="0"/>
              </a:rPr>
              <a:t>Mercy is the compassionate treatment of a person greater than what is deserved, and it is made possible through the </a:t>
            </a:r>
            <a:r>
              <a:rPr lang="en-US" dirty="0">
                <a:solidFill>
                  <a:schemeClr val="bg1"/>
                </a:solidFill>
              </a:rPr>
              <a:t>Atonement</a:t>
            </a:r>
            <a:r>
              <a:rPr lang="en-US" b="0" i="0" dirty="0">
                <a:solidFill>
                  <a:schemeClr val="bg1"/>
                </a:solidFill>
                <a:effectLst/>
                <a:latin typeface="Abadi" panose="020B0604020104020204" pitchFamily="34" charset="0"/>
              </a:rPr>
              <a:t> of Jesus Christ.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Our Heavenly Father knows our weaknesses and sins.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He shows mercy when He forgives us of our sins and helps us return to dwell in His presence.</a:t>
            </a:r>
            <a:endParaRPr lang="en-US" dirty="0">
              <a:solidFill>
                <a:schemeClr val="bg1"/>
              </a:solidFill>
            </a:endParaRPr>
          </a:p>
        </p:txBody>
      </p:sp>
      <p:sp>
        <p:nvSpPr>
          <p:cNvPr id="4" name="Rectangle 3"/>
          <p:cNvSpPr/>
          <p:nvPr/>
        </p:nvSpPr>
        <p:spPr>
          <a:xfrm>
            <a:off x="125988" y="3396589"/>
            <a:ext cx="3881750" cy="1015663"/>
          </a:xfrm>
          <a:prstGeom prst="rect">
            <a:avLst/>
          </a:prstGeom>
        </p:spPr>
        <p:txBody>
          <a:bodyPr wrap="square">
            <a:spAutoFit/>
          </a:bodyPr>
          <a:lstStyle/>
          <a:p>
            <a:r>
              <a:rPr lang="en-US" sz="2400" b="0" i="1" dirty="0">
                <a:solidFill>
                  <a:srgbClr val="FFFF00"/>
                </a:solidFill>
                <a:effectLst/>
                <a:latin typeface="Georgia" panose="02040502050405020303" pitchFamily="18" charset="0"/>
              </a:rPr>
              <a:t>Blessed are the merciful: for they shall obtain mercy</a:t>
            </a:r>
          </a:p>
          <a:p>
            <a:r>
              <a:rPr lang="en-US" sz="1200" i="1" dirty="0">
                <a:solidFill>
                  <a:srgbClr val="FFFF00"/>
                </a:solidFill>
                <a:latin typeface="Georgia" panose="02040502050405020303" pitchFamily="18" charset="0"/>
              </a:rPr>
              <a:t>Matthew 5:7</a:t>
            </a:r>
            <a:endParaRPr lang="en-US" sz="1200" i="1" dirty="0">
              <a:solidFill>
                <a:srgbClr val="FFFF00"/>
              </a:solidFill>
            </a:endParaRPr>
          </a:p>
        </p:txBody>
      </p:sp>
      <p:pic>
        <p:nvPicPr>
          <p:cNvPr id="10" name="Picture 9">
            <a:extLst>
              <a:ext uri="{FF2B5EF4-FFF2-40B4-BE49-F238E27FC236}">
                <a16:creationId xmlns:a16="http://schemas.microsoft.com/office/drawing/2014/main" id="{63377E7C-7B75-26DA-1BF7-806C89D959A8}"/>
              </a:ext>
            </a:extLst>
          </p:cNvPr>
          <p:cNvPicPr>
            <a:picLocks noChangeAspect="1"/>
          </p:cNvPicPr>
          <p:nvPr/>
        </p:nvPicPr>
        <p:blipFill>
          <a:blip r:embed="rId3"/>
          <a:stretch>
            <a:fillRect/>
          </a:stretch>
        </p:blipFill>
        <p:spPr>
          <a:xfrm>
            <a:off x="4294410" y="2132085"/>
            <a:ext cx="2254283" cy="4076159"/>
          </a:xfrm>
          <a:prstGeom prst="rect">
            <a:avLst/>
          </a:prstGeom>
        </p:spPr>
      </p:pic>
    </p:spTree>
    <p:extLst>
      <p:ext uri="{BB962C8B-B14F-4D97-AF65-F5344CB8AC3E}">
        <p14:creationId xmlns:p14="http://schemas.microsoft.com/office/powerpoint/2010/main" val="117352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Have You…</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109:54</a:t>
            </a:r>
            <a:endParaRPr lang="en-US" dirty="0">
              <a:solidFill>
                <a:schemeClr val="bg1"/>
              </a:solidFill>
            </a:endParaRPr>
          </a:p>
        </p:txBody>
      </p:sp>
      <p:sp>
        <p:nvSpPr>
          <p:cNvPr id="3" name="Rectangle 2">
            <a:extLst>
              <a:ext uri="{FF2B5EF4-FFF2-40B4-BE49-F238E27FC236}">
                <a16:creationId xmlns:a16="http://schemas.microsoft.com/office/drawing/2014/main" id="{F1D12DC1-055B-4CA4-9ED3-80DF8D02F026}"/>
              </a:ext>
            </a:extLst>
          </p:cNvPr>
          <p:cNvSpPr/>
          <p:nvPr/>
        </p:nvSpPr>
        <p:spPr>
          <a:xfrm>
            <a:off x="0" y="3240016"/>
            <a:ext cx="11767930" cy="2554545"/>
          </a:xfrm>
          <a:prstGeom prst="rect">
            <a:avLst/>
          </a:prstGeom>
        </p:spPr>
        <p:txBody>
          <a:bodyPr wrap="square">
            <a:spAutoFit/>
          </a:bodyPr>
          <a:lstStyle/>
          <a:p>
            <a:pPr algn="ctr" fontAlgn="base"/>
            <a:r>
              <a:rPr lang="en-US" sz="3200" dirty="0">
                <a:solidFill>
                  <a:srgbClr val="FFFF00"/>
                </a:solidFill>
                <a:latin typeface="Open Sans"/>
              </a:rPr>
              <a:t>Prayed for the full-time missionaries</a:t>
            </a:r>
          </a:p>
          <a:p>
            <a:pPr algn="ctr" fontAlgn="base"/>
            <a:endParaRPr lang="en-US" sz="3200" dirty="0">
              <a:solidFill>
                <a:srgbClr val="FFFF00"/>
              </a:solidFill>
              <a:latin typeface="Open Sans"/>
            </a:endParaRPr>
          </a:p>
          <a:p>
            <a:pPr algn="ctr" fontAlgn="base"/>
            <a:r>
              <a:rPr lang="en-US" sz="3200" dirty="0">
                <a:solidFill>
                  <a:srgbClr val="FFFF00"/>
                </a:solidFill>
                <a:latin typeface="Open Sans"/>
              </a:rPr>
              <a:t>Prayed for people investigating the Church</a:t>
            </a:r>
          </a:p>
          <a:p>
            <a:pPr algn="ctr" fontAlgn="base"/>
            <a:endParaRPr lang="en-US" sz="3200" dirty="0">
              <a:solidFill>
                <a:srgbClr val="FFFF00"/>
              </a:solidFill>
              <a:latin typeface="Open Sans"/>
            </a:endParaRPr>
          </a:p>
          <a:p>
            <a:pPr algn="ctr" fontAlgn="base"/>
            <a:r>
              <a:rPr lang="en-US" sz="3200" dirty="0">
                <a:solidFill>
                  <a:srgbClr val="FFFF00"/>
                </a:solidFill>
                <a:latin typeface="Open Sans"/>
              </a:rPr>
              <a:t>Prayed for people who have not yet heard the gospel</a:t>
            </a:r>
            <a:endParaRPr lang="en-US" sz="3200" b="0" i="0" dirty="0">
              <a:solidFill>
                <a:srgbClr val="FFFF00"/>
              </a:solidFill>
              <a:effectLst/>
              <a:latin typeface="Open Sans"/>
            </a:endParaRPr>
          </a:p>
        </p:txBody>
      </p:sp>
      <p:pic>
        <p:nvPicPr>
          <p:cNvPr id="10" name="Picture 2" descr="http://www.uni.edu/becker/anImated%20question%20mark%20.gif">
            <a:extLst>
              <a:ext uri="{FF2B5EF4-FFF2-40B4-BE49-F238E27FC236}">
                <a16:creationId xmlns:a16="http://schemas.microsoft.com/office/drawing/2014/main" id="{1B55FD77-C090-4EE1-A9D5-F9B9C5B0E9B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0715" y="711793"/>
            <a:ext cx="1330569" cy="225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05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4091</Words>
  <Application>Microsoft Office PowerPoint</Application>
  <PresentationFormat>Widescreen</PresentationFormat>
  <Paragraphs>246</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Georgia</vt:lpstr>
      <vt:lpstr>Angsana New</vt:lpstr>
      <vt:lpstr>Open Sans</vt:lpstr>
      <vt:lpstr>Calibri</vt:lpstr>
      <vt:lpstr>Arial</vt:lpstr>
      <vt:lpstr>Sitka Small</vt:lpstr>
      <vt:lpstr>Abadi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40</cp:revision>
  <dcterms:created xsi:type="dcterms:W3CDTF">2015-02-03T13:06:09Z</dcterms:created>
  <dcterms:modified xsi:type="dcterms:W3CDTF">2024-12-02T16:01:21Z</dcterms:modified>
</cp:coreProperties>
</file>