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58" r:id="rId3"/>
    <p:sldId id="262" r:id="rId4"/>
    <p:sldId id="261" r:id="rId5"/>
    <p:sldId id="259" r:id="rId6"/>
    <p:sldId id="263" r:id="rId7"/>
    <p:sldId id="264" r:id="rId8"/>
    <p:sldId id="266" r:id="rId9"/>
    <p:sldId id="276" r:id="rId10"/>
    <p:sldId id="267" r:id="rId11"/>
    <p:sldId id="273" r:id="rId12"/>
    <p:sldId id="268" r:id="rId13"/>
    <p:sldId id="274" r:id="rId14"/>
    <p:sldId id="265" r:id="rId15"/>
    <p:sldId id="270" r:id="rId16"/>
    <p:sldId id="277" r:id="rId17"/>
    <p:sldId id="271" r:id="rId18"/>
    <p:sldId id="272" r:id="rId19"/>
    <p:sldId id="257" r:id="rId20"/>
    <p:sldId id="269" r:id="rId21"/>
    <p:sldId id="260" r:id="rId22"/>
  </p:sldIdLst>
  <p:sldSz cx="12192000" cy="6858000"/>
  <p:notesSz cx="6858000" cy="9144000"/>
  <p:embeddedFontLst>
    <p:embeddedFont>
      <p:font typeface="Abadi" panose="020B0604020104020204" pitchFamily="34" charset="0"/>
      <p:regular r:id="rId23"/>
    </p:embeddedFont>
    <p:embeddedFont>
      <p:font typeface="Algerian" panose="04020705040A02060702" pitchFamily="8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6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F67138-8D2A-4C6C-9B63-938080B5CEE2}"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07697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68790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7013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73293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67138-8D2A-4C6C-9B63-938080B5CEE2}"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34561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F67138-8D2A-4C6C-9B63-938080B5CEE2}"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34150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F67138-8D2A-4C6C-9B63-938080B5CEE2}"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52997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F67138-8D2A-4C6C-9B63-938080B5CEE2}"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99878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67138-8D2A-4C6C-9B63-938080B5CEE2}"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39972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67138-8D2A-4C6C-9B63-938080B5CEE2}"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376333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67138-8D2A-4C6C-9B63-938080B5CEE2}"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424129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67138-8D2A-4C6C-9B63-938080B5CEE2}" type="datetimeFigureOut">
              <a:rPr lang="en-US" smtClean="0"/>
              <a:t>12/17/2024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1FD66-AFE8-4E49-AFB4-63F3C0E62FE8}" type="slidenum">
              <a:rPr lang="en-US" smtClean="0"/>
              <a:t>‹#›</a:t>
            </a:fld>
            <a:endParaRPr lang="en-US"/>
          </a:p>
        </p:txBody>
      </p:sp>
    </p:spTree>
    <p:extLst>
      <p:ext uri="{BB962C8B-B14F-4D97-AF65-F5344CB8AC3E}">
        <p14:creationId xmlns:p14="http://schemas.microsoft.com/office/powerpoint/2010/main" val="18608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44FBC-9673-826B-8CA0-E26ECF2D2C1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03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9D6DBFE-F592-4AEB-99B5-CE622EE61ACC}"/>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Concern Not…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111:5-6</a:t>
            </a:r>
          </a:p>
        </p:txBody>
      </p:sp>
      <p:grpSp>
        <p:nvGrpSpPr>
          <p:cNvPr id="21" name="Group 20"/>
          <p:cNvGrpSpPr/>
          <p:nvPr/>
        </p:nvGrpSpPr>
        <p:grpSpPr>
          <a:xfrm>
            <a:off x="325925" y="792248"/>
            <a:ext cx="3140044" cy="2674852"/>
            <a:chOff x="2699441" y="1218076"/>
            <a:chExt cx="3140044" cy="2674852"/>
          </a:xfrm>
        </p:grpSpPr>
        <p:grpSp>
          <p:nvGrpSpPr>
            <p:cNvPr id="15" name="Group 14"/>
            <p:cNvGrpSpPr/>
            <p:nvPr/>
          </p:nvGrpSpPr>
          <p:grpSpPr>
            <a:xfrm>
              <a:off x="2699441" y="1218076"/>
              <a:ext cx="3140044" cy="2674852"/>
              <a:chOff x="609600" y="914400"/>
              <a:chExt cx="4114800" cy="3505200"/>
            </a:xfrm>
          </p:grpSpPr>
          <p:sp>
            <p:nvSpPr>
              <p:cNvPr id="16" name="Rounded Rectangle 1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447800" y="3200400"/>
                <a:ext cx="2590800" cy="1143000"/>
                <a:chOff x="1447800" y="4724400"/>
                <a:chExt cx="2590800" cy="1143000"/>
              </a:xfrm>
            </p:grpSpPr>
            <p:sp>
              <p:nvSpPr>
                <p:cNvPr id="19" name="Rounded Rectangle 1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10" name="Rectangle 9"/>
            <p:cNvSpPr/>
            <p:nvPr/>
          </p:nvSpPr>
          <p:spPr>
            <a:xfrm>
              <a:off x="3093500" y="1482194"/>
              <a:ext cx="2351927" cy="1323439"/>
            </a:xfrm>
            <a:prstGeom prst="rect">
              <a:avLst/>
            </a:prstGeom>
            <a:noFill/>
          </p:spPr>
          <p:txBody>
            <a:bodyPr wrap="non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DEBT</a:t>
              </a:r>
            </a:p>
          </p:txBody>
        </p:sp>
      </p:grpSp>
      <p:grpSp>
        <p:nvGrpSpPr>
          <p:cNvPr id="22" name="Group 21"/>
          <p:cNvGrpSpPr/>
          <p:nvPr/>
        </p:nvGrpSpPr>
        <p:grpSpPr>
          <a:xfrm>
            <a:off x="8826639" y="785483"/>
            <a:ext cx="3140044" cy="2674852"/>
            <a:chOff x="2699441" y="1218076"/>
            <a:chExt cx="3140044" cy="2674852"/>
          </a:xfrm>
        </p:grpSpPr>
        <p:grpSp>
          <p:nvGrpSpPr>
            <p:cNvPr id="23" name="Group 22"/>
            <p:cNvGrpSpPr/>
            <p:nvPr/>
          </p:nvGrpSpPr>
          <p:grpSpPr>
            <a:xfrm>
              <a:off x="2699441" y="1218076"/>
              <a:ext cx="3140044" cy="2674852"/>
              <a:chOff x="609600" y="914400"/>
              <a:chExt cx="4114800" cy="3505200"/>
            </a:xfrm>
          </p:grpSpPr>
          <p:sp>
            <p:nvSpPr>
              <p:cNvPr id="25" name="Rounded Rectangle 24"/>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447800" y="3200400"/>
                <a:ext cx="2590800" cy="1143000"/>
                <a:chOff x="1447800" y="4724400"/>
                <a:chExt cx="2590800" cy="1143000"/>
              </a:xfrm>
            </p:grpSpPr>
            <p:sp>
              <p:nvSpPr>
                <p:cNvPr id="28" name="Rounded Rectangle 27"/>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24" name="Rectangle 23"/>
            <p:cNvSpPr/>
            <p:nvPr/>
          </p:nvSpPr>
          <p:spPr>
            <a:xfrm>
              <a:off x="3136782" y="1482194"/>
              <a:ext cx="2265364" cy="1323439"/>
            </a:xfrm>
            <a:prstGeom prst="rect">
              <a:avLst/>
            </a:prstGeom>
            <a:noFill/>
          </p:spPr>
          <p:txBody>
            <a:bodyPr wrap="non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ZION</a:t>
              </a:r>
            </a:p>
          </p:txBody>
        </p:sp>
      </p:grpSp>
      <p:sp>
        <p:nvSpPr>
          <p:cNvPr id="30" name="&quot;No&quot; Symbol 29"/>
          <p:cNvSpPr/>
          <p:nvPr/>
        </p:nvSpPr>
        <p:spPr>
          <a:xfrm>
            <a:off x="1168619" y="996235"/>
            <a:ext cx="1342065" cy="1430169"/>
          </a:xfrm>
          <a:prstGeom prst="noSmoking">
            <a:avLst>
              <a:gd name="adj" fmla="val 67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9725628" y="996235"/>
            <a:ext cx="1342065" cy="1430169"/>
          </a:xfrm>
          <a:prstGeom prst="noSmoking">
            <a:avLst>
              <a:gd name="adj" fmla="val 67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8329806" y="5500831"/>
            <a:ext cx="3119765" cy="553998"/>
          </a:xfrm>
          <a:prstGeom prst="rect">
            <a:avLst/>
          </a:prstGeom>
        </p:spPr>
        <p:txBody>
          <a:bodyPr wrap="none">
            <a:spAutoFit/>
          </a:bodyPr>
          <a:lstStyle/>
          <a:p>
            <a:r>
              <a:rPr lang="en-US" b="0" i="0" dirty="0">
                <a:solidFill>
                  <a:schemeClr val="bg1"/>
                </a:solidFill>
                <a:effectLst/>
                <a:latin typeface="Calibri" panose="020F0502020204030204" pitchFamily="34" charset="0"/>
              </a:rPr>
              <a:t>“Find joy in the journey—now.”</a:t>
            </a:r>
          </a:p>
          <a:p>
            <a:r>
              <a:rPr lang="en-US" sz="1200" dirty="0">
                <a:solidFill>
                  <a:schemeClr val="bg1"/>
                </a:solidFill>
                <a:latin typeface="Calibri" panose="020F0502020204030204" pitchFamily="34" charset="0"/>
              </a:rPr>
              <a:t>Thomas S. Monson</a:t>
            </a:r>
            <a:endParaRPr lang="en-US" sz="1200" dirty="0">
              <a:solidFill>
                <a:schemeClr val="bg1"/>
              </a:solidFill>
            </a:endParaRPr>
          </a:p>
        </p:txBody>
      </p:sp>
      <p:sp>
        <p:nvSpPr>
          <p:cNvPr id="33" name="Rectangle 32"/>
          <p:cNvSpPr/>
          <p:nvPr/>
        </p:nvSpPr>
        <p:spPr>
          <a:xfrm>
            <a:off x="686410" y="5223832"/>
            <a:ext cx="2695838" cy="1107996"/>
          </a:xfrm>
          <a:prstGeom prst="rect">
            <a:avLst/>
          </a:prstGeom>
        </p:spPr>
        <p:txBody>
          <a:bodyPr wrap="square">
            <a:spAutoFit/>
          </a:bodyPr>
          <a:lstStyle/>
          <a:p>
            <a:r>
              <a:rPr lang="en-US" b="0" i="0" dirty="0">
                <a:solidFill>
                  <a:schemeClr val="bg1"/>
                </a:solidFill>
                <a:effectLst/>
                <a:latin typeface="Calibri" panose="020F0502020204030204" pitchFamily="34" charset="0"/>
              </a:rPr>
              <a:t>“What is important in the end is what we have become by our labors.”</a:t>
            </a:r>
          </a:p>
          <a:p>
            <a:r>
              <a:rPr lang="en-US" sz="1200" dirty="0">
                <a:solidFill>
                  <a:schemeClr val="bg1"/>
                </a:solidFill>
                <a:latin typeface="Calibri" panose="020F0502020204030204" pitchFamily="34" charset="0"/>
              </a:rPr>
              <a:t>Elder Dallin H. Oaks</a:t>
            </a:r>
            <a:endParaRPr lang="en-US" sz="1200" dirty="0">
              <a:solidFill>
                <a:schemeClr val="bg1"/>
              </a:solidFill>
            </a:endParaRPr>
          </a:p>
        </p:txBody>
      </p:sp>
      <p:sp>
        <p:nvSpPr>
          <p:cNvPr id="34" name="Rectangle 33"/>
          <p:cNvSpPr/>
          <p:nvPr/>
        </p:nvSpPr>
        <p:spPr>
          <a:xfrm>
            <a:off x="3540208" y="2477095"/>
            <a:ext cx="5437546" cy="2492990"/>
          </a:xfrm>
          <a:prstGeom prst="rect">
            <a:avLst/>
          </a:prstGeom>
        </p:spPr>
        <p:txBody>
          <a:bodyPr wrap="square">
            <a:spAutoFit/>
          </a:bodyPr>
          <a:lstStyle/>
          <a:p>
            <a:r>
              <a:rPr lang="en-US" b="0" i="0" dirty="0">
                <a:solidFill>
                  <a:schemeClr val="bg1"/>
                </a:solidFill>
                <a:effectLst/>
                <a:latin typeface="Calibri" panose="020F0502020204030204" pitchFamily="34" charset="0"/>
              </a:rPr>
              <a:t>“Pause for a moment and check where your own heart and thoughts are. Are you focused on the things that matter most? How you spend your quiet time may provide a valuable clue. Where do your thoughts go when the pressure of deadlines is gone? Are your thoughts and heart focused on those short-lived fleeting things that matter only in the moment or on things that matter most?”</a:t>
            </a:r>
          </a:p>
          <a:p>
            <a:pPr fontAlgn="base"/>
            <a:r>
              <a:rPr lang="en-US" sz="1200" dirty="0">
                <a:solidFill>
                  <a:schemeClr val="bg1"/>
                </a:solidFill>
              </a:rPr>
              <a:t>President Dieter F. </a:t>
            </a:r>
            <a:r>
              <a:rPr lang="en-US" sz="1200" dirty="0" err="1">
                <a:solidFill>
                  <a:schemeClr val="bg1"/>
                </a:solidFill>
              </a:rPr>
              <a:t>Uchtodorf</a:t>
            </a:r>
            <a:r>
              <a:rPr lang="en-US" sz="1200" dirty="0">
                <a:solidFill>
                  <a:schemeClr val="bg1"/>
                </a:solidFill>
              </a:rPr>
              <a:t> </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95" y="5063894"/>
            <a:ext cx="1232576" cy="1536166"/>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005" y="987234"/>
            <a:ext cx="1218114" cy="1521419"/>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4711" y="5115719"/>
            <a:ext cx="1161464" cy="1538792"/>
          </a:xfrm>
          <a:prstGeom prst="rect">
            <a:avLst/>
          </a:prstGeom>
        </p:spPr>
      </p:pic>
    </p:spTree>
    <p:extLst>
      <p:ext uri="{BB962C8B-B14F-4D97-AF65-F5344CB8AC3E}">
        <p14:creationId xmlns:p14="http://schemas.microsoft.com/office/powerpoint/2010/main" val="36578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B82F420-67FD-4084-AAF5-63573F35C01F}"/>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111:7-9</a:t>
            </a:r>
          </a:p>
        </p:txBody>
      </p:sp>
      <p:sp>
        <p:nvSpPr>
          <p:cNvPr id="33" name="TextBox 32">
            <a:extLst>
              <a:ext uri="{FF2B5EF4-FFF2-40B4-BE49-F238E27FC236}">
                <a16:creationId xmlns:a16="http://schemas.microsoft.com/office/drawing/2014/main" id="{38E9EFDA-6A25-4497-874C-42B4B86BC2C9}"/>
              </a:ext>
            </a:extLst>
          </p:cNvPr>
          <p:cNvSpPr txBox="1"/>
          <p:nvPr/>
        </p:nvSpPr>
        <p:spPr>
          <a:xfrm>
            <a:off x="282167" y="1257769"/>
            <a:ext cx="5088047" cy="646331"/>
          </a:xfrm>
          <a:prstGeom prst="rect">
            <a:avLst/>
          </a:prstGeom>
          <a:noFill/>
        </p:spPr>
        <p:txBody>
          <a:bodyPr wrap="square" rtlCol="0">
            <a:spAutoFit/>
          </a:bodyPr>
          <a:lstStyle/>
          <a:p>
            <a:r>
              <a:rPr lang="en-US" dirty="0">
                <a:solidFill>
                  <a:schemeClr val="bg1"/>
                </a:solidFill>
              </a:rPr>
              <a:t>They rented a house, preached publicly, and went from house to house to teach the gospel.</a:t>
            </a:r>
          </a:p>
        </p:txBody>
      </p:sp>
      <p:sp>
        <p:nvSpPr>
          <p:cNvPr id="34" name="TextBox 33">
            <a:extLst>
              <a:ext uri="{FF2B5EF4-FFF2-40B4-BE49-F238E27FC236}">
                <a16:creationId xmlns:a16="http://schemas.microsoft.com/office/drawing/2014/main" id="{74CAAF93-0AB6-44E1-BE3C-E2DD90B4A858}"/>
              </a:ext>
            </a:extLst>
          </p:cNvPr>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Where to Stay?</a:t>
            </a:r>
          </a:p>
        </p:txBody>
      </p:sp>
      <p:sp>
        <p:nvSpPr>
          <p:cNvPr id="2" name="Rectangle 1">
            <a:extLst>
              <a:ext uri="{FF2B5EF4-FFF2-40B4-BE49-F238E27FC236}">
                <a16:creationId xmlns:a16="http://schemas.microsoft.com/office/drawing/2014/main" id="{02F38DCA-E45B-4E91-9480-59DC46E3B467}"/>
              </a:ext>
            </a:extLst>
          </p:cNvPr>
          <p:cNvSpPr/>
          <p:nvPr/>
        </p:nvSpPr>
        <p:spPr>
          <a:xfrm>
            <a:off x="3435944" y="4993467"/>
            <a:ext cx="6096000" cy="1569660"/>
          </a:xfrm>
          <a:prstGeom prst="rect">
            <a:avLst/>
          </a:prstGeom>
          <a:effectLst>
            <a:glow rad="139700">
              <a:schemeClr val="accent2">
                <a:satMod val="175000"/>
                <a:alpha val="40000"/>
              </a:schemeClr>
            </a:glow>
          </a:effectLst>
        </p:spPr>
        <p:txBody>
          <a:bodyPr>
            <a:spAutoFit/>
          </a:bodyPr>
          <a:lstStyle/>
          <a:p>
            <a:r>
              <a:rPr lang="en-US" sz="2400" dirty="0">
                <a:solidFill>
                  <a:srgbClr val="FFFF00"/>
                </a:solidFill>
                <a:effectLst>
                  <a:glow rad="139700">
                    <a:schemeClr val="accent2">
                      <a:satMod val="175000"/>
                      <a:alpha val="40000"/>
                    </a:schemeClr>
                  </a:glow>
                </a:effectLst>
                <a:latin typeface="Calibri" panose="020F0502020204030204" pitchFamily="34" charset="0"/>
              </a:rPr>
              <a:t>When did the Lord say He would gather out the people He had in Salem?</a:t>
            </a:r>
          </a:p>
          <a:p>
            <a:endParaRPr lang="en-US" sz="2400" dirty="0">
              <a:solidFill>
                <a:srgbClr val="FFFF00"/>
              </a:solidFill>
              <a:effectLst>
                <a:glow rad="139700">
                  <a:schemeClr val="accent2">
                    <a:satMod val="175000"/>
                    <a:alpha val="40000"/>
                  </a:schemeClr>
                </a:glow>
              </a:effectLst>
              <a:latin typeface="Calibri" panose="020F0502020204030204" pitchFamily="34" charset="0"/>
            </a:endParaRPr>
          </a:p>
          <a:p>
            <a:pPr algn="ctr"/>
            <a:r>
              <a:rPr lang="en-US" sz="2400" dirty="0">
                <a:solidFill>
                  <a:srgbClr val="FFFF00"/>
                </a:solidFill>
                <a:effectLst>
                  <a:glow rad="139700">
                    <a:schemeClr val="accent2">
                      <a:satMod val="175000"/>
                      <a:alpha val="40000"/>
                    </a:schemeClr>
                  </a:glow>
                </a:effectLst>
                <a:latin typeface="Calibri" panose="020F0502020204030204" pitchFamily="34" charset="0"/>
              </a:rPr>
              <a:t>In due time</a:t>
            </a:r>
            <a:endParaRPr lang="en-US" sz="2400" dirty="0">
              <a:solidFill>
                <a:srgbClr val="FFFF00"/>
              </a:solidFill>
              <a:effectLst>
                <a:glow rad="139700">
                  <a:schemeClr val="accent2">
                    <a:satMod val="175000"/>
                    <a:alpha val="40000"/>
                  </a:schemeClr>
                </a:glow>
              </a:effectLst>
            </a:endParaRPr>
          </a:p>
        </p:txBody>
      </p:sp>
      <p:pic>
        <p:nvPicPr>
          <p:cNvPr id="4" name="Picture 3">
            <a:extLst>
              <a:ext uri="{FF2B5EF4-FFF2-40B4-BE49-F238E27FC236}">
                <a16:creationId xmlns:a16="http://schemas.microsoft.com/office/drawing/2014/main" id="{195FE1D2-5CCF-3F05-4699-E5008080D50D}"/>
              </a:ext>
            </a:extLst>
          </p:cNvPr>
          <p:cNvPicPr>
            <a:picLocks noChangeAspect="1"/>
          </p:cNvPicPr>
          <p:nvPr/>
        </p:nvPicPr>
        <p:blipFill>
          <a:blip r:embed="rId3"/>
          <a:stretch>
            <a:fillRect/>
          </a:stretch>
        </p:blipFill>
        <p:spPr>
          <a:xfrm>
            <a:off x="3533916" y="1903244"/>
            <a:ext cx="4772691" cy="2629267"/>
          </a:xfrm>
          <a:prstGeom prst="rect">
            <a:avLst/>
          </a:prstGeom>
        </p:spPr>
      </p:pic>
    </p:spTree>
    <p:extLst>
      <p:ext uri="{BB962C8B-B14F-4D97-AF65-F5344CB8AC3E}">
        <p14:creationId xmlns:p14="http://schemas.microsoft.com/office/powerpoint/2010/main" val="11756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834B08-5C4C-48B8-BA02-2B34807FD47D}"/>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The County Seat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111:8-9</a:t>
            </a:r>
          </a:p>
        </p:txBody>
      </p:sp>
      <p:sp>
        <p:nvSpPr>
          <p:cNvPr id="34" name="Rectangle 33"/>
          <p:cNvSpPr/>
          <p:nvPr/>
        </p:nvSpPr>
        <p:spPr>
          <a:xfrm>
            <a:off x="384956" y="1674673"/>
            <a:ext cx="531045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Robert Smith, the first of the Prophet Joseph Smith’s family in America, had settled in Massachusetts. Also, many of the ancestors of the Saints had originated in the new found colonies</a:t>
            </a:r>
            <a:endParaRPr lang="en-US" sz="1200" dirty="0">
              <a:solidFill>
                <a:schemeClr val="bg1"/>
              </a:solidFill>
            </a:endParaRPr>
          </a:p>
        </p:txBody>
      </p:sp>
      <p:sp>
        <p:nvSpPr>
          <p:cNvPr id="38" name="Rectangle 37"/>
          <p:cNvSpPr/>
          <p:nvPr/>
        </p:nvSpPr>
        <p:spPr>
          <a:xfrm>
            <a:off x="6981804" y="1120675"/>
            <a:ext cx="4472459" cy="1107996"/>
          </a:xfrm>
          <a:prstGeom prst="rect">
            <a:avLst/>
          </a:prstGeom>
        </p:spPr>
        <p:txBody>
          <a:bodyPr wrap="square">
            <a:spAutoFit/>
          </a:bodyPr>
          <a:lstStyle/>
          <a:p>
            <a:r>
              <a:rPr lang="en-US" b="0" i="0" dirty="0">
                <a:solidFill>
                  <a:schemeClr val="bg1"/>
                </a:solidFill>
                <a:effectLst/>
                <a:latin typeface="Calibri" panose="020F0502020204030204" pitchFamily="34" charset="0"/>
              </a:rPr>
              <a:t>“At Salem, the County seat of Essex County, Massachusetts, the records for all the towns in the county were kept.”</a:t>
            </a:r>
          </a:p>
          <a:p>
            <a:r>
              <a:rPr lang="en-US" sz="1200" dirty="0">
                <a:solidFill>
                  <a:schemeClr val="bg1"/>
                </a:solidFill>
                <a:latin typeface="Calibri" panose="020F0502020204030204" pitchFamily="34" charset="0"/>
              </a:rPr>
              <a:t>Smith and Sjodahl</a:t>
            </a:r>
            <a:endParaRPr lang="en-US" sz="1200" dirty="0">
              <a:solidFill>
                <a:schemeClr val="bg1"/>
              </a:solidFill>
            </a:endParaRPr>
          </a:p>
        </p:txBody>
      </p:sp>
      <p:pic>
        <p:nvPicPr>
          <p:cNvPr id="3" name="Picture 2">
            <a:extLst>
              <a:ext uri="{FF2B5EF4-FFF2-40B4-BE49-F238E27FC236}">
                <a16:creationId xmlns:a16="http://schemas.microsoft.com/office/drawing/2014/main" id="{CB2912B9-0813-4752-91F0-7B828A31C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53" y="3311718"/>
            <a:ext cx="3727915" cy="2795936"/>
          </a:xfrm>
          <a:prstGeom prst="rect">
            <a:avLst/>
          </a:prstGeom>
        </p:spPr>
      </p:pic>
      <p:pic>
        <p:nvPicPr>
          <p:cNvPr id="6" name="Picture 5">
            <a:extLst>
              <a:ext uri="{FF2B5EF4-FFF2-40B4-BE49-F238E27FC236}">
                <a16:creationId xmlns:a16="http://schemas.microsoft.com/office/drawing/2014/main" id="{82CAFEE0-9CE6-4C33-A8CC-4D5E32368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804" y="2465017"/>
            <a:ext cx="4762500" cy="3632200"/>
          </a:xfrm>
          <a:prstGeom prst="rect">
            <a:avLst/>
          </a:prstGeom>
        </p:spPr>
      </p:pic>
    </p:spTree>
    <p:extLst>
      <p:ext uri="{BB962C8B-B14F-4D97-AF65-F5344CB8AC3E}">
        <p14:creationId xmlns:p14="http://schemas.microsoft.com/office/powerpoint/2010/main" val="10920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390CB8-5A52-4DC2-AC85-F3E85586801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Persecution</a:t>
            </a:r>
          </a:p>
        </p:txBody>
      </p:sp>
      <p:sp>
        <p:nvSpPr>
          <p:cNvPr id="9" name="TextBox 8"/>
          <p:cNvSpPr txBox="1"/>
          <p:nvPr/>
        </p:nvSpPr>
        <p:spPr>
          <a:xfrm>
            <a:off x="0" y="6493195"/>
            <a:ext cx="2275367" cy="369332"/>
          </a:xfrm>
          <a:prstGeom prst="rect">
            <a:avLst/>
          </a:prstGeom>
          <a:noFill/>
        </p:spPr>
        <p:txBody>
          <a:bodyPr wrap="square" rtlCol="0">
            <a:spAutoFit/>
          </a:bodyPr>
          <a:lstStyle/>
          <a:p>
            <a:r>
              <a:rPr lang="en-US" dirty="0">
                <a:solidFill>
                  <a:schemeClr val="bg1"/>
                </a:solidFill>
              </a:rPr>
              <a:t>D&amp;C 111:9 HC</a:t>
            </a:r>
          </a:p>
        </p:txBody>
      </p:sp>
      <p:sp>
        <p:nvSpPr>
          <p:cNvPr id="10" name="TextBox 9"/>
          <p:cNvSpPr txBox="1"/>
          <p:nvPr/>
        </p:nvSpPr>
        <p:spPr>
          <a:xfrm>
            <a:off x="233917" y="866924"/>
            <a:ext cx="6305106" cy="2308324"/>
          </a:xfrm>
          <a:prstGeom prst="rect">
            <a:avLst/>
          </a:prstGeom>
          <a:noFill/>
        </p:spPr>
        <p:txBody>
          <a:bodyPr wrap="square" rtlCol="0">
            <a:spAutoFit/>
          </a:bodyPr>
          <a:lstStyle/>
          <a:p>
            <a:r>
              <a:rPr lang="en-US" sz="2400" dirty="0">
                <a:solidFill>
                  <a:schemeClr val="bg1"/>
                </a:solidFill>
              </a:rPr>
              <a:t>They visited historical sites while they were in Salem. From these visits they learned that some residents of Salem, Massachusetts, and the surrounding New England area had been persecuted and killed as a result of religious intolerance and bigotry.</a:t>
            </a:r>
          </a:p>
        </p:txBody>
      </p:sp>
      <p:sp>
        <p:nvSpPr>
          <p:cNvPr id="2" name="Rectangle 1">
            <a:extLst>
              <a:ext uri="{FF2B5EF4-FFF2-40B4-BE49-F238E27FC236}">
                <a16:creationId xmlns:a16="http://schemas.microsoft.com/office/drawing/2014/main" id="{610ECD5B-CF64-478C-939D-2792EC21755F}"/>
              </a:ext>
            </a:extLst>
          </p:cNvPr>
          <p:cNvSpPr/>
          <p:nvPr/>
        </p:nvSpPr>
        <p:spPr>
          <a:xfrm>
            <a:off x="7141535" y="1718094"/>
            <a:ext cx="4710223" cy="1938992"/>
          </a:xfrm>
          <a:prstGeom prst="rect">
            <a:avLst/>
          </a:prstGeom>
        </p:spPr>
        <p:txBody>
          <a:bodyPr wrap="square">
            <a:spAutoFit/>
          </a:bodyPr>
          <a:lstStyle/>
          <a:p>
            <a:r>
              <a:rPr lang="en-US" sz="2400" dirty="0">
                <a:solidFill>
                  <a:schemeClr val="bg1"/>
                </a:solidFill>
                <a:latin typeface="Calibri" panose="020F0502020204030204" pitchFamily="34" charset="0"/>
              </a:rPr>
              <a:t>“When will man cease to war with man, and wrest [or take] from him his sacred rights of worshiping his God according as his conscience dictates?” </a:t>
            </a:r>
            <a:endParaRPr lang="en-US" sz="2400" dirty="0">
              <a:solidFill>
                <a:schemeClr val="bg1"/>
              </a:solidFill>
            </a:endParaRPr>
          </a:p>
        </p:txBody>
      </p:sp>
      <p:sp>
        <p:nvSpPr>
          <p:cNvPr id="4" name="Rectangle 3">
            <a:extLst>
              <a:ext uri="{FF2B5EF4-FFF2-40B4-BE49-F238E27FC236}">
                <a16:creationId xmlns:a16="http://schemas.microsoft.com/office/drawing/2014/main" id="{32DE1F12-BD93-4CD3-8047-F77FA50E6651}"/>
              </a:ext>
            </a:extLst>
          </p:cNvPr>
          <p:cNvSpPr/>
          <p:nvPr/>
        </p:nvSpPr>
        <p:spPr>
          <a:xfrm>
            <a:off x="3804144" y="5412890"/>
            <a:ext cx="8210647" cy="1200329"/>
          </a:xfrm>
          <a:prstGeom prst="rect">
            <a:avLst/>
          </a:prstGeom>
        </p:spPr>
        <p:txBody>
          <a:bodyPr wrap="square">
            <a:spAutoFit/>
          </a:bodyPr>
          <a:lstStyle/>
          <a:p>
            <a:r>
              <a:rPr lang="en-US" sz="2400" dirty="0">
                <a:solidFill>
                  <a:schemeClr val="bg1"/>
                </a:solidFill>
                <a:latin typeface="Calibri" panose="020F0502020204030204" pitchFamily="34" charset="0"/>
              </a:rPr>
              <a:t>Later, the Prophet reiterated the importance of allowing all people to exercise the right of religious liberty.</a:t>
            </a:r>
          </a:p>
          <a:p>
            <a:r>
              <a:rPr lang="en-US" sz="2400" dirty="0">
                <a:solidFill>
                  <a:schemeClr val="bg1"/>
                </a:solidFill>
                <a:latin typeface="Calibri" panose="020F0502020204030204" pitchFamily="34" charset="0"/>
              </a:rPr>
              <a:t>See Articles of Faith 1:11 </a:t>
            </a:r>
            <a:endParaRPr lang="en-US" sz="2400" dirty="0">
              <a:solidFill>
                <a:schemeClr val="bg1"/>
              </a:solidFill>
            </a:endParaRPr>
          </a:p>
        </p:txBody>
      </p:sp>
      <p:pic>
        <p:nvPicPr>
          <p:cNvPr id="3074" name="Picture 2" descr="Related image">
            <a:extLst>
              <a:ext uri="{FF2B5EF4-FFF2-40B4-BE49-F238E27FC236}">
                <a16:creationId xmlns:a16="http://schemas.microsoft.com/office/drawing/2014/main" id="{E5FCE4DB-762A-4BDA-BBB3-698A013FC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227" y="2835336"/>
            <a:ext cx="3161414" cy="22195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b/be/MaryWalcott_Longfellow-Corey.jpg/220px-MaryWalcott_Longfellow-Corey.jpg">
            <a:extLst>
              <a:ext uri="{FF2B5EF4-FFF2-40B4-BE49-F238E27FC236}">
                <a16:creationId xmlns:a16="http://schemas.microsoft.com/office/drawing/2014/main" id="{C12CF6C7-9EDA-4C44-96B1-87686BA7D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48" y="3628172"/>
            <a:ext cx="2756048" cy="21547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DCE77FA-6D61-4EAE-8D9D-F89EF8BA6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024" y="3750224"/>
            <a:ext cx="1115593" cy="1403251"/>
          </a:xfrm>
          <a:prstGeom prst="rect">
            <a:avLst/>
          </a:prstGeom>
        </p:spPr>
      </p:pic>
    </p:spTree>
    <p:extLst>
      <p:ext uri="{BB962C8B-B14F-4D97-AF65-F5344CB8AC3E}">
        <p14:creationId xmlns:p14="http://schemas.microsoft.com/office/powerpoint/2010/main" val="1525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390CB8-5A52-4DC2-AC85-F3E85586801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From Door to Door</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111:10</a:t>
            </a:r>
          </a:p>
        </p:txBody>
      </p:sp>
      <p:sp>
        <p:nvSpPr>
          <p:cNvPr id="10" name="TextBox 9"/>
          <p:cNvSpPr txBox="1"/>
          <p:nvPr/>
        </p:nvSpPr>
        <p:spPr>
          <a:xfrm>
            <a:off x="5188688" y="1774064"/>
            <a:ext cx="5494086" cy="1477328"/>
          </a:xfrm>
          <a:prstGeom prst="rect">
            <a:avLst/>
          </a:prstGeom>
          <a:noFill/>
        </p:spPr>
        <p:txBody>
          <a:bodyPr wrap="square" rtlCol="0">
            <a:spAutoFit/>
          </a:bodyPr>
          <a:lstStyle/>
          <a:p>
            <a:r>
              <a:rPr lang="en-US" dirty="0">
                <a:solidFill>
                  <a:schemeClr val="bg1"/>
                </a:solidFill>
              </a:rPr>
              <a:t>There were many souls in Salem whom the Lord knew would accept the gospel. Their conversion would greatly benefit the Lord’s work because these new members of the Church would unite their efforts with those of the Saints and contribute generously to the cause of Zion.</a:t>
            </a:r>
            <a:endParaRPr lang="en-US" sz="1200" dirty="0">
              <a:solidFill>
                <a:schemeClr val="bg1"/>
              </a:solidFill>
            </a:endParaRPr>
          </a:p>
        </p:txBody>
      </p:sp>
      <p:sp>
        <p:nvSpPr>
          <p:cNvPr id="5" name="Rectangle 4"/>
          <p:cNvSpPr/>
          <p:nvPr/>
        </p:nvSpPr>
        <p:spPr>
          <a:xfrm>
            <a:off x="450252" y="5301109"/>
            <a:ext cx="4390930" cy="1092607"/>
          </a:xfrm>
          <a:prstGeom prst="rect">
            <a:avLst/>
          </a:prstGeom>
        </p:spPr>
        <p:txBody>
          <a:bodyPr wrap="square">
            <a:spAutoFit/>
          </a:bodyPr>
          <a:lstStyle/>
          <a:p>
            <a:r>
              <a:rPr lang="en-US" b="0" i="0" dirty="0">
                <a:solidFill>
                  <a:schemeClr val="bg1"/>
                </a:solidFill>
                <a:effectLst/>
              </a:rPr>
              <a:t>Five years later, Erastus Snow was called on a mission to Salem, where he organized a branch of 120 members  </a:t>
            </a:r>
          </a:p>
          <a:p>
            <a:r>
              <a:rPr lang="en-US" sz="1100" b="0" i="1" dirty="0">
                <a:solidFill>
                  <a:schemeClr val="bg1"/>
                </a:solidFill>
                <a:effectLst/>
              </a:rPr>
              <a:t>Church History in the </a:t>
            </a:r>
            <a:r>
              <a:rPr lang="en-US" sz="1100" b="0" i="1" dirty="0" err="1">
                <a:solidFill>
                  <a:schemeClr val="bg1"/>
                </a:solidFill>
                <a:effectLst/>
              </a:rPr>
              <a:t>Fulness</a:t>
            </a:r>
            <a:r>
              <a:rPr lang="en-US" sz="1100" b="0" i="1" dirty="0">
                <a:solidFill>
                  <a:schemeClr val="bg1"/>
                </a:solidFill>
                <a:effectLst/>
              </a:rPr>
              <a:t> of Times Student Manual</a:t>
            </a:r>
            <a:endParaRPr lang="en-US" sz="1100" dirty="0">
              <a:solidFill>
                <a:schemeClr val="bg1"/>
              </a:solidFill>
            </a:endParaRPr>
          </a:p>
        </p:txBody>
      </p:sp>
      <p:pic>
        <p:nvPicPr>
          <p:cNvPr id="7170" name="Picture 2" descr="http://wchsutah.org/people/erastus-snow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182" y="4645439"/>
            <a:ext cx="1715947" cy="19990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16960" y="4554203"/>
            <a:ext cx="5115208" cy="1938992"/>
          </a:xfrm>
          <a:prstGeom prst="rect">
            <a:avLst/>
          </a:prstGeom>
        </p:spPr>
        <p:txBody>
          <a:bodyPr wrap="square">
            <a:spAutoFit/>
          </a:bodyPr>
          <a:lstStyle/>
          <a:p>
            <a:r>
              <a:rPr lang="en-US" b="0" i="0" dirty="0">
                <a:solidFill>
                  <a:schemeClr val="bg1"/>
                </a:solidFill>
                <a:effectLst/>
              </a:rPr>
              <a:t>Later entries in his journal show that Elder Snow baptized over one hundred people from the time he arrived in Salem until he returned to Nauvoo on 11 April 1843. For example, Elder Snow indicated that there were ninety members in the Salem Branch on 28 May 1842</a:t>
            </a:r>
          </a:p>
          <a:p>
            <a:r>
              <a:rPr lang="en-US" sz="1200" dirty="0">
                <a:solidFill>
                  <a:schemeClr val="bg1"/>
                </a:solidFill>
              </a:rPr>
              <a:t>Student Manual</a:t>
            </a:r>
          </a:p>
        </p:txBody>
      </p:sp>
      <p:pic>
        <p:nvPicPr>
          <p:cNvPr id="3" name="Picture 2">
            <a:extLst>
              <a:ext uri="{FF2B5EF4-FFF2-40B4-BE49-F238E27FC236}">
                <a16:creationId xmlns:a16="http://schemas.microsoft.com/office/drawing/2014/main" id="{072D07BF-ED90-4924-ADC3-0905F270A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543" y="1313548"/>
            <a:ext cx="3162300" cy="2794000"/>
          </a:xfrm>
          <a:prstGeom prst="rect">
            <a:avLst/>
          </a:prstGeom>
        </p:spPr>
      </p:pic>
    </p:spTree>
    <p:extLst>
      <p:ext uri="{BB962C8B-B14F-4D97-AF65-F5344CB8AC3E}">
        <p14:creationId xmlns:p14="http://schemas.microsoft.com/office/powerpoint/2010/main" val="39226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B82F420-67FD-4084-AAF5-63573F35C01F}"/>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Obtaining Treasures</a:t>
            </a:r>
          </a:p>
        </p:txBody>
      </p:sp>
      <p:sp>
        <p:nvSpPr>
          <p:cNvPr id="9" name="TextBox 8"/>
          <p:cNvSpPr txBox="1"/>
          <p:nvPr/>
        </p:nvSpPr>
        <p:spPr>
          <a:xfrm>
            <a:off x="0" y="6493195"/>
            <a:ext cx="2721935" cy="369332"/>
          </a:xfrm>
          <a:prstGeom prst="rect">
            <a:avLst/>
          </a:prstGeom>
          <a:noFill/>
        </p:spPr>
        <p:txBody>
          <a:bodyPr wrap="square" rtlCol="0">
            <a:spAutoFit/>
          </a:bodyPr>
          <a:lstStyle/>
          <a:p>
            <a:r>
              <a:rPr lang="en-US" dirty="0">
                <a:solidFill>
                  <a:schemeClr val="bg1"/>
                </a:solidFill>
              </a:rPr>
              <a:t>D&amp;C 111:9-11</a:t>
            </a:r>
          </a:p>
        </p:txBody>
      </p:sp>
      <p:grpSp>
        <p:nvGrpSpPr>
          <p:cNvPr id="10" name="Group 9"/>
          <p:cNvGrpSpPr/>
          <p:nvPr/>
        </p:nvGrpSpPr>
        <p:grpSpPr>
          <a:xfrm>
            <a:off x="7968423" y="1303682"/>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9712" y="2267623"/>
              <a:ext cx="1905000" cy="1477328"/>
            </a:xfrm>
            <a:prstGeom prst="rect">
              <a:avLst/>
            </a:prstGeom>
          </p:spPr>
          <p:txBody>
            <a:bodyPr wrap="square">
              <a:spAutoFit/>
            </a:bodyPr>
            <a:lstStyle/>
            <a:p>
              <a:pPr algn="ctr"/>
              <a:r>
                <a:rPr lang="en-US" b="1" i="1" dirty="0"/>
                <a:t>If we are wise and avoid sin, then the Lord will arrange all things for our good</a:t>
              </a:r>
              <a:endParaRPr lang="en-US" dirty="0">
                <a:solidFill>
                  <a:schemeClr val="bg1"/>
                </a:solidFill>
              </a:endParaRPr>
            </a:p>
          </p:txBody>
        </p:sp>
      </p:grpSp>
      <p:sp>
        <p:nvSpPr>
          <p:cNvPr id="2" name="Rectangle 1">
            <a:extLst>
              <a:ext uri="{FF2B5EF4-FFF2-40B4-BE49-F238E27FC236}">
                <a16:creationId xmlns:a16="http://schemas.microsoft.com/office/drawing/2014/main" id="{C49FE97D-5400-462C-A1AD-E1E049CD0035}"/>
              </a:ext>
            </a:extLst>
          </p:cNvPr>
          <p:cNvSpPr/>
          <p:nvPr/>
        </p:nvSpPr>
        <p:spPr>
          <a:xfrm>
            <a:off x="511771" y="946013"/>
            <a:ext cx="6096000" cy="1200329"/>
          </a:xfrm>
          <a:prstGeom prst="rect">
            <a:avLst/>
          </a:prstGeom>
        </p:spPr>
        <p:txBody>
          <a:bodyPr>
            <a:spAutoFit/>
          </a:bodyPr>
          <a:lstStyle/>
          <a:p>
            <a:r>
              <a:rPr lang="en-US" dirty="0">
                <a:solidFill>
                  <a:schemeClr val="bg1"/>
                </a:solidFill>
                <a:latin typeface="Calibri" panose="020F0502020204030204" pitchFamily="34" charset="0"/>
              </a:rPr>
              <a:t>Although Joseph Smith and his companions did not obtain the money they thought they might find in Salem, they obtained other treasures from this journey, including treasures of knowledge.</a:t>
            </a:r>
            <a:endParaRPr lang="en-US" dirty="0">
              <a:solidFill>
                <a:schemeClr val="bg1"/>
              </a:solidFill>
            </a:endParaRPr>
          </a:p>
        </p:txBody>
      </p:sp>
      <p:pic>
        <p:nvPicPr>
          <p:cNvPr id="2054" name="Picture 2053">
            <a:extLst>
              <a:ext uri="{FF2B5EF4-FFF2-40B4-BE49-F238E27FC236}">
                <a16:creationId xmlns:a16="http://schemas.microsoft.com/office/drawing/2014/main" id="{D956E630-1923-418B-BE93-8EF939BAA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090" y="4128777"/>
            <a:ext cx="2908044" cy="2511770"/>
          </a:xfrm>
          <a:prstGeom prst="rect">
            <a:avLst/>
          </a:prstGeom>
        </p:spPr>
      </p:pic>
      <p:pic>
        <p:nvPicPr>
          <p:cNvPr id="2056" name="Picture 2055">
            <a:extLst>
              <a:ext uri="{FF2B5EF4-FFF2-40B4-BE49-F238E27FC236}">
                <a16:creationId xmlns:a16="http://schemas.microsoft.com/office/drawing/2014/main" id="{FAB2BABF-6776-44D5-8CF5-BA61E9543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256" y="4241662"/>
            <a:ext cx="1676545" cy="1944793"/>
          </a:xfrm>
          <a:prstGeom prst="rect">
            <a:avLst/>
          </a:prstGeom>
        </p:spPr>
      </p:pic>
      <p:pic>
        <p:nvPicPr>
          <p:cNvPr id="2058" name="Picture 2057">
            <a:extLst>
              <a:ext uri="{FF2B5EF4-FFF2-40B4-BE49-F238E27FC236}">
                <a16:creationId xmlns:a16="http://schemas.microsoft.com/office/drawing/2014/main" id="{4F34684A-7FE4-4202-820E-AA1EE4476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9178" y="2163987"/>
            <a:ext cx="2725148" cy="1865538"/>
          </a:xfrm>
          <a:prstGeom prst="rect">
            <a:avLst/>
          </a:prstGeom>
        </p:spPr>
      </p:pic>
      <p:pic>
        <p:nvPicPr>
          <p:cNvPr id="2060" name="Picture 2059">
            <a:extLst>
              <a:ext uri="{FF2B5EF4-FFF2-40B4-BE49-F238E27FC236}">
                <a16:creationId xmlns:a16="http://schemas.microsoft.com/office/drawing/2014/main" id="{C240CB07-78FF-43C7-93B8-41F3E8AE3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434" y="2323114"/>
            <a:ext cx="1542422" cy="2511770"/>
          </a:xfrm>
          <a:prstGeom prst="rect">
            <a:avLst/>
          </a:prstGeom>
        </p:spPr>
      </p:pic>
    </p:spTree>
    <p:extLst>
      <p:ext uri="{BB962C8B-B14F-4D97-AF65-F5344CB8AC3E}">
        <p14:creationId xmlns:p14="http://schemas.microsoft.com/office/powerpoint/2010/main" val="10412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2D0FB-95DC-DEC1-8702-9AF488521F6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9456A8E-5F6E-EB17-9F79-57B6A8E56EB4}"/>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a:extLst>
              <a:ext uri="{FF2B5EF4-FFF2-40B4-BE49-F238E27FC236}">
                <a16:creationId xmlns:a16="http://schemas.microsoft.com/office/drawing/2014/main" id="{5DEDDE7E-B3D7-3144-96CE-D0E202202E6F}"/>
              </a:ext>
            </a:extLst>
          </p:cNvPr>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Work Together for Good</a:t>
            </a:r>
          </a:p>
        </p:txBody>
      </p:sp>
      <p:sp>
        <p:nvSpPr>
          <p:cNvPr id="9" name="TextBox 8">
            <a:extLst>
              <a:ext uri="{FF2B5EF4-FFF2-40B4-BE49-F238E27FC236}">
                <a16:creationId xmlns:a16="http://schemas.microsoft.com/office/drawing/2014/main" id="{218F26D5-F4B0-B159-615E-6E928EC9B005}"/>
              </a:ext>
            </a:extLst>
          </p:cNvPr>
          <p:cNvSpPr txBox="1"/>
          <p:nvPr/>
        </p:nvSpPr>
        <p:spPr>
          <a:xfrm>
            <a:off x="0" y="6493195"/>
            <a:ext cx="2721935" cy="369332"/>
          </a:xfrm>
          <a:prstGeom prst="rect">
            <a:avLst/>
          </a:prstGeom>
          <a:noFill/>
        </p:spPr>
        <p:txBody>
          <a:bodyPr wrap="square" rtlCol="0">
            <a:spAutoFit/>
          </a:bodyPr>
          <a:lstStyle/>
          <a:p>
            <a:r>
              <a:rPr lang="en-US" dirty="0">
                <a:solidFill>
                  <a:schemeClr val="bg1"/>
                </a:solidFill>
              </a:rPr>
              <a:t>D&amp;C 111:11</a:t>
            </a:r>
          </a:p>
        </p:txBody>
      </p:sp>
      <p:sp>
        <p:nvSpPr>
          <p:cNvPr id="2" name="Rectangle 1">
            <a:extLst>
              <a:ext uri="{FF2B5EF4-FFF2-40B4-BE49-F238E27FC236}">
                <a16:creationId xmlns:a16="http://schemas.microsoft.com/office/drawing/2014/main" id="{9F8DD6B7-AFBB-0A18-30DA-5E1AC49759DB}"/>
              </a:ext>
            </a:extLst>
          </p:cNvPr>
          <p:cNvSpPr/>
          <p:nvPr/>
        </p:nvSpPr>
        <p:spPr>
          <a:xfrm>
            <a:off x="809517" y="4274940"/>
            <a:ext cx="2210164" cy="369332"/>
          </a:xfrm>
          <a:prstGeom prst="rect">
            <a:avLst/>
          </a:prstGeom>
          <a:solidFill>
            <a:srgbClr val="C00000"/>
          </a:solidFill>
        </p:spPr>
        <p:txBody>
          <a:bodyPr wrap="square">
            <a:spAutoFit/>
          </a:bodyPr>
          <a:lstStyle/>
          <a:p>
            <a:pPr algn="ctr"/>
            <a:r>
              <a:rPr lang="en-US" dirty="0">
                <a:solidFill>
                  <a:schemeClr val="bg1"/>
                </a:solidFill>
                <a:latin typeface="Calibri" panose="020F0502020204030204" pitchFamily="34" charset="0"/>
              </a:rPr>
              <a:t>Romans 8:28</a:t>
            </a:r>
            <a:endParaRPr lang="en-US" dirty="0">
              <a:solidFill>
                <a:schemeClr val="bg1"/>
              </a:solidFill>
            </a:endParaRPr>
          </a:p>
        </p:txBody>
      </p:sp>
      <p:sp>
        <p:nvSpPr>
          <p:cNvPr id="4" name="TextBox 3">
            <a:extLst>
              <a:ext uri="{FF2B5EF4-FFF2-40B4-BE49-F238E27FC236}">
                <a16:creationId xmlns:a16="http://schemas.microsoft.com/office/drawing/2014/main" id="{72370113-4466-324C-4E6E-AAE97F13D34B}"/>
              </a:ext>
            </a:extLst>
          </p:cNvPr>
          <p:cNvSpPr txBox="1"/>
          <p:nvPr/>
        </p:nvSpPr>
        <p:spPr>
          <a:xfrm>
            <a:off x="642006" y="4801674"/>
            <a:ext cx="2993572" cy="1477328"/>
          </a:xfrm>
          <a:prstGeom prst="rect">
            <a:avLst/>
          </a:prstGeom>
          <a:noFill/>
        </p:spPr>
        <p:txBody>
          <a:bodyPr wrap="square">
            <a:spAutoFit/>
          </a:bodyPr>
          <a:lstStyle/>
          <a:p>
            <a:r>
              <a:rPr lang="en-US" b="1" i="1" dirty="0">
                <a:solidFill>
                  <a:srgbClr val="FFFF00"/>
                </a:solidFill>
                <a:effectLst/>
              </a:rPr>
              <a:t>And we know that all things work together for good to them that love God, to them who are the called according to his purpose.</a:t>
            </a:r>
            <a:endParaRPr lang="en-US" b="1" i="1" dirty="0">
              <a:solidFill>
                <a:srgbClr val="FFFF00"/>
              </a:solidFill>
            </a:endParaRPr>
          </a:p>
        </p:txBody>
      </p:sp>
      <p:sp>
        <p:nvSpPr>
          <p:cNvPr id="6" name="TextBox 5">
            <a:extLst>
              <a:ext uri="{FF2B5EF4-FFF2-40B4-BE49-F238E27FC236}">
                <a16:creationId xmlns:a16="http://schemas.microsoft.com/office/drawing/2014/main" id="{49C61CC1-1142-69B3-02F1-E2EA9EF02323}"/>
              </a:ext>
            </a:extLst>
          </p:cNvPr>
          <p:cNvSpPr txBox="1"/>
          <p:nvPr/>
        </p:nvSpPr>
        <p:spPr>
          <a:xfrm>
            <a:off x="4332353" y="1798179"/>
            <a:ext cx="3690256" cy="1754326"/>
          </a:xfrm>
          <a:prstGeom prst="rect">
            <a:avLst/>
          </a:prstGeom>
          <a:noFill/>
        </p:spPr>
        <p:txBody>
          <a:bodyPr wrap="square">
            <a:spAutoFit/>
          </a:bodyPr>
          <a:lstStyle/>
          <a:p>
            <a:r>
              <a:rPr lang="en-US" b="1" i="1" dirty="0">
                <a:solidFill>
                  <a:srgbClr val="FFFF00"/>
                </a:solidFill>
                <a:effectLst/>
              </a:rPr>
              <a:t>Search diligently, pray always, and be believing, and all things shall work together for your good, if ye walk uprightly and remember the covenant wherewith ye have covenanted one with another.</a:t>
            </a:r>
            <a:endParaRPr lang="en-US" b="1" i="1" dirty="0">
              <a:solidFill>
                <a:srgbClr val="FFFF00"/>
              </a:solidFill>
            </a:endParaRPr>
          </a:p>
        </p:txBody>
      </p:sp>
      <p:sp>
        <p:nvSpPr>
          <p:cNvPr id="8" name="Rectangle 7">
            <a:extLst>
              <a:ext uri="{FF2B5EF4-FFF2-40B4-BE49-F238E27FC236}">
                <a16:creationId xmlns:a16="http://schemas.microsoft.com/office/drawing/2014/main" id="{F95638D0-3574-D572-BAB0-68667105F4D9}"/>
              </a:ext>
            </a:extLst>
          </p:cNvPr>
          <p:cNvSpPr/>
          <p:nvPr/>
        </p:nvSpPr>
        <p:spPr>
          <a:xfrm>
            <a:off x="4990918" y="1230318"/>
            <a:ext cx="2210164" cy="369332"/>
          </a:xfrm>
          <a:prstGeom prst="rect">
            <a:avLst/>
          </a:prstGeom>
          <a:solidFill>
            <a:srgbClr val="C00000"/>
          </a:solidFill>
        </p:spPr>
        <p:txBody>
          <a:bodyPr wrap="square">
            <a:spAutoFit/>
          </a:bodyPr>
          <a:lstStyle/>
          <a:p>
            <a:pPr algn="ctr"/>
            <a:r>
              <a:rPr lang="en-US" dirty="0">
                <a:solidFill>
                  <a:schemeClr val="bg1"/>
                </a:solidFill>
                <a:latin typeface="Calibri" panose="020F0502020204030204" pitchFamily="34" charset="0"/>
              </a:rPr>
              <a:t>D&amp;C 90:24</a:t>
            </a:r>
            <a:endParaRPr lang="en-US" dirty="0">
              <a:solidFill>
                <a:schemeClr val="bg1"/>
              </a:solidFill>
            </a:endParaRPr>
          </a:p>
        </p:txBody>
      </p:sp>
      <p:sp>
        <p:nvSpPr>
          <p:cNvPr id="32" name="Rectangle 31">
            <a:extLst>
              <a:ext uri="{FF2B5EF4-FFF2-40B4-BE49-F238E27FC236}">
                <a16:creationId xmlns:a16="http://schemas.microsoft.com/office/drawing/2014/main" id="{2009BD2B-58EC-D096-7B2B-1A941417E846}"/>
              </a:ext>
            </a:extLst>
          </p:cNvPr>
          <p:cNvSpPr/>
          <p:nvPr/>
        </p:nvSpPr>
        <p:spPr>
          <a:xfrm>
            <a:off x="9056300" y="4003464"/>
            <a:ext cx="2210164" cy="369332"/>
          </a:xfrm>
          <a:prstGeom prst="rect">
            <a:avLst/>
          </a:prstGeom>
          <a:solidFill>
            <a:srgbClr val="C00000"/>
          </a:solidFill>
        </p:spPr>
        <p:txBody>
          <a:bodyPr wrap="square">
            <a:spAutoFit/>
          </a:bodyPr>
          <a:lstStyle/>
          <a:p>
            <a:pPr algn="ctr"/>
            <a:r>
              <a:rPr lang="en-US" dirty="0">
                <a:solidFill>
                  <a:schemeClr val="bg1"/>
                </a:solidFill>
                <a:latin typeface="Calibri" panose="020F0502020204030204" pitchFamily="34" charset="0"/>
              </a:rPr>
              <a:t>Romans 8:28</a:t>
            </a:r>
            <a:endParaRPr lang="en-US" dirty="0">
              <a:solidFill>
                <a:schemeClr val="bg1"/>
              </a:solidFill>
            </a:endParaRPr>
          </a:p>
        </p:txBody>
      </p:sp>
      <p:sp>
        <p:nvSpPr>
          <p:cNvPr id="34" name="TextBox 33">
            <a:extLst>
              <a:ext uri="{FF2B5EF4-FFF2-40B4-BE49-F238E27FC236}">
                <a16:creationId xmlns:a16="http://schemas.microsoft.com/office/drawing/2014/main" id="{FCA9F378-3C6B-7302-6FC2-5F27DF4F4B25}"/>
              </a:ext>
            </a:extLst>
          </p:cNvPr>
          <p:cNvSpPr txBox="1"/>
          <p:nvPr/>
        </p:nvSpPr>
        <p:spPr>
          <a:xfrm>
            <a:off x="8652913" y="4644272"/>
            <a:ext cx="3418113" cy="1477328"/>
          </a:xfrm>
          <a:prstGeom prst="rect">
            <a:avLst/>
          </a:prstGeom>
          <a:noFill/>
        </p:spPr>
        <p:txBody>
          <a:bodyPr wrap="square">
            <a:spAutoFit/>
          </a:bodyPr>
          <a:lstStyle/>
          <a:p>
            <a:r>
              <a:rPr lang="en-US" b="1" i="1" dirty="0">
                <a:solidFill>
                  <a:srgbClr val="FFFF00"/>
                </a:solidFill>
                <a:effectLst/>
              </a:rPr>
              <a:t> Therefore, let your hearts be comforted; for all things shall work together for good to them that walk uprightly, and to the sanctification of the church.</a:t>
            </a:r>
            <a:endParaRPr lang="en-US" b="1" i="1" dirty="0">
              <a:solidFill>
                <a:srgbClr val="FFFF00"/>
              </a:solidFill>
            </a:endParaRPr>
          </a:p>
        </p:txBody>
      </p:sp>
      <p:pic>
        <p:nvPicPr>
          <p:cNvPr id="38" name="Picture 37">
            <a:extLst>
              <a:ext uri="{FF2B5EF4-FFF2-40B4-BE49-F238E27FC236}">
                <a16:creationId xmlns:a16="http://schemas.microsoft.com/office/drawing/2014/main" id="{D41DA966-57E6-D731-457F-F3A68A999E30}"/>
              </a:ext>
            </a:extLst>
          </p:cNvPr>
          <p:cNvPicPr>
            <a:picLocks noChangeAspect="1"/>
          </p:cNvPicPr>
          <p:nvPr/>
        </p:nvPicPr>
        <p:blipFill>
          <a:blip r:embed="rId3"/>
          <a:stretch>
            <a:fillRect/>
          </a:stretch>
        </p:blipFill>
        <p:spPr>
          <a:xfrm>
            <a:off x="8723558" y="1251503"/>
            <a:ext cx="2767492" cy="2410269"/>
          </a:xfrm>
          <a:prstGeom prst="rect">
            <a:avLst/>
          </a:prstGeom>
        </p:spPr>
      </p:pic>
      <p:pic>
        <p:nvPicPr>
          <p:cNvPr id="40" name="Picture 39">
            <a:extLst>
              <a:ext uri="{FF2B5EF4-FFF2-40B4-BE49-F238E27FC236}">
                <a16:creationId xmlns:a16="http://schemas.microsoft.com/office/drawing/2014/main" id="{3D7DC654-C609-7414-E042-58AC325F53D2}"/>
              </a:ext>
            </a:extLst>
          </p:cNvPr>
          <p:cNvPicPr>
            <a:picLocks noChangeAspect="1"/>
          </p:cNvPicPr>
          <p:nvPr/>
        </p:nvPicPr>
        <p:blipFill>
          <a:blip r:embed="rId4"/>
          <a:stretch>
            <a:fillRect/>
          </a:stretch>
        </p:blipFill>
        <p:spPr>
          <a:xfrm>
            <a:off x="889538" y="1034516"/>
            <a:ext cx="2498508" cy="3026231"/>
          </a:xfrm>
          <a:prstGeom prst="rect">
            <a:avLst/>
          </a:prstGeom>
        </p:spPr>
      </p:pic>
      <p:pic>
        <p:nvPicPr>
          <p:cNvPr id="42" name="Picture 41">
            <a:extLst>
              <a:ext uri="{FF2B5EF4-FFF2-40B4-BE49-F238E27FC236}">
                <a16:creationId xmlns:a16="http://schemas.microsoft.com/office/drawing/2014/main" id="{6A58D357-CB1F-56FD-88CF-9F23EE880FB8}"/>
              </a:ext>
            </a:extLst>
          </p:cNvPr>
          <p:cNvPicPr>
            <a:picLocks noChangeAspect="1"/>
          </p:cNvPicPr>
          <p:nvPr/>
        </p:nvPicPr>
        <p:blipFill>
          <a:blip r:embed="rId5"/>
          <a:stretch>
            <a:fillRect/>
          </a:stretch>
        </p:blipFill>
        <p:spPr>
          <a:xfrm>
            <a:off x="4638968" y="3596679"/>
            <a:ext cx="2669126" cy="3026231"/>
          </a:xfrm>
          <a:prstGeom prst="rect">
            <a:avLst/>
          </a:prstGeom>
        </p:spPr>
      </p:pic>
    </p:spTree>
    <p:extLst>
      <p:ext uri="{BB962C8B-B14F-4D97-AF65-F5344CB8AC3E}">
        <p14:creationId xmlns:p14="http://schemas.microsoft.com/office/powerpoint/2010/main" val="3679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32"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64A25-D1E8-4AB9-83D5-B3CB2EA5F3FC}"/>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Brigham Young and L.C. Johnson</a:t>
            </a:r>
          </a:p>
        </p:txBody>
      </p:sp>
      <p:sp>
        <p:nvSpPr>
          <p:cNvPr id="9" name="TextBox 8"/>
          <p:cNvSpPr txBox="1"/>
          <p:nvPr/>
        </p:nvSpPr>
        <p:spPr>
          <a:xfrm>
            <a:off x="341014" y="966746"/>
            <a:ext cx="8111870" cy="1938992"/>
          </a:xfrm>
          <a:prstGeom prst="rect">
            <a:avLst/>
          </a:prstGeom>
          <a:noFill/>
        </p:spPr>
        <p:txBody>
          <a:bodyPr wrap="square" rtlCol="0">
            <a:spAutoFit/>
          </a:bodyPr>
          <a:lstStyle/>
          <a:p>
            <a:r>
              <a:rPr lang="en-US" sz="2000" b="1" dirty="0">
                <a:solidFill>
                  <a:schemeClr val="bg1"/>
                </a:solidFill>
              </a:rPr>
              <a:t>“While there, Brothers Brigham Young and L. C. Johnson arrived. Brother Young had been through New York, Vermont, and Massachusetts, in company with his brother, Joseph Young, having visited their connection in this country, and baptized a good number into the church. They staid [stayed] in Boston two or three weeks, and baptized seventeen persons. We had a good visit with the brethren, for which I feel very thankful.”</a:t>
            </a:r>
          </a:p>
        </p:txBody>
      </p:sp>
      <p:sp>
        <p:nvSpPr>
          <p:cNvPr id="2" name="Rectangle 1"/>
          <p:cNvSpPr/>
          <p:nvPr/>
        </p:nvSpPr>
        <p:spPr>
          <a:xfrm>
            <a:off x="5754986" y="4422291"/>
            <a:ext cx="6096000" cy="1754326"/>
          </a:xfrm>
          <a:prstGeom prst="rect">
            <a:avLst/>
          </a:prstGeom>
        </p:spPr>
        <p:txBody>
          <a:bodyPr>
            <a:spAutoFit/>
          </a:bodyPr>
          <a:lstStyle/>
          <a:p>
            <a:r>
              <a:rPr lang="en-US" b="1" dirty="0">
                <a:solidFill>
                  <a:schemeClr val="bg1"/>
                </a:solidFill>
              </a:rPr>
              <a:t>Joseph returned to Kirtland, sometime in the month of September. </a:t>
            </a:r>
          </a:p>
          <a:p>
            <a:endParaRPr lang="en-US" b="1" dirty="0">
              <a:solidFill>
                <a:schemeClr val="bg1"/>
              </a:solidFill>
            </a:endParaRPr>
          </a:p>
          <a:p>
            <a:r>
              <a:rPr lang="en-US" b="1" dirty="0">
                <a:solidFill>
                  <a:schemeClr val="bg1"/>
                </a:solidFill>
              </a:rPr>
              <a:t>During this month the church in Clay County, Missouri, commenced removing to their newly selected location on Shoal Creek, in the territory attached to Ray County</a:t>
            </a:r>
          </a:p>
        </p:txBody>
      </p:sp>
      <p:pic>
        <p:nvPicPr>
          <p:cNvPr id="6" name="Picture 5">
            <a:extLst>
              <a:ext uri="{FF2B5EF4-FFF2-40B4-BE49-F238E27FC236}">
                <a16:creationId xmlns:a16="http://schemas.microsoft.com/office/drawing/2014/main" id="{CD7F97B9-D1B2-48A4-AF2A-520E28CF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853" y="1102954"/>
            <a:ext cx="2322777" cy="3139712"/>
          </a:xfrm>
          <a:prstGeom prst="rect">
            <a:avLst/>
          </a:prstGeom>
        </p:spPr>
      </p:pic>
      <p:pic>
        <p:nvPicPr>
          <p:cNvPr id="10" name="Picture 9">
            <a:extLst>
              <a:ext uri="{FF2B5EF4-FFF2-40B4-BE49-F238E27FC236}">
                <a16:creationId xmlns:a16="http://schemas.microsoft.com/office/drawing/2014/main" id="{105CBE6E-29F0-435D-A584-B0118472A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174" y="4136065"/>
            <a:ext cx="2976747" cy="2243042"/>
          </a:xfrm>
          <a:prstGeom prst="rect">
            <a:avLst/>
          </a:prstGeom>
        </p:spPr>
      </p:pic>
      <p:pic>
        <p:nvPicPr>
          <p:cNvPr id="13" name="Picture 12">
            <a:extLst>
              <a:ext uri="{FF2B5EF4-FFF2-40B4-BE49-F238E27FC236}">
                <a16:creationId xmlns:a16="http://schemas.microsoft.com/office/drawing/2014/main" id="{738AF2C8-BC03-46C9-B556-77ED2F4DC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14" y="3243560"/>
            <a:ext cx="1980836" cy="1998212"/>
          </a:xfrm>
          <a:prstGeom prst="rect">
            <a:avLst/>
          </a:prstGeom>
        </p:spPr>
      </p:pic>
    </p:spTree>
    <p:extLst>
      <p:ext uri="{BB962C8B-B14F-4D97-AF65-F5344CB8AC3E}">
        <p14:creationId xmlns:p14="http://schemas.microsoft.com/office/powerpoint/2010/main" val="17309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B7322D6-D36C-4B83-B2B6-39F0F7769EDA}"/>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90534" y="-131028"/>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Brigham Young</a:t>
            </a:r>
          </a:p>
        </p:txBody>
      </p:sp>
      <p:sp>
        <p:nvSpPr>
          <p:cNvPr id="2" name="Rectangle 1"/>
          <p:cNvSpPr/>
          <p:nvPr/>
        </p:nvSpPr>
        <p:spPr>
          <a:xfrm>
            <a:off x="0" y="468741"/>
            <a:ext cx="9478977" cy="6494085"/>
          </a:xfrm>
          <a:prstGeom prst="rect">
            <a:avLst/>
          </a:prstGeom>
        </p:spPr>
        <p:txBody>
          <a:bodyPr wrap="square">
            <a:spAutoFit/>
          </a:bodyPr>
          <a:lstStyle/>
          <a:p>
            <a:r>
              <a:rPr lang="en-US" sz="1600" dirty="0">
                <a:solidFill>
                  <a:schemeClr val="bg1"/>
                </a:solidFill>
              </a:rPr>
              <a:t>He was born on June 1, 1801, at </a:t>
            </a:r>
            <a:r>
              <a:rPr lang="en-US" sz="1600" dirty="0" err="1">
                <a:solidFill>
                  <a:schemeClr val="bg1"/>
                </a:solidFill>
              </a:rPr>
              <a:t>Whittingham</a:t>
            </a:r>
            <a:r>
              <a:rPr lang="en-US" sz="1600" dirty="0">
                <a:solidFill>
                  <a:schemeClr val="bg1"/>
                </a:solidFill>
              </a:rPr>
              <a:t>, Vermont to John and Abigail “</a:t>
            </a:r>
            <a:r>
              <a:rPr lang="en-US" sz="1600" dirty="0" err="1">
                <a:solidFill>
                  <a:schemeClr val="bg1"/>
                </a:solidFill>
              </a:rPr>
              <a:t>Nabby</a:t>
            </a:r>
            <a:r>
              <a:rPr lang="en-US" sz="1600" dirty="0">
                <a:solidFill>
                  <a:schemeClr val="bg1"/>
                </a:solidFill>
              </a:rPr>
              <a:t>” Young</a:t>
            </a:r>
          </a:p>
          <a:p>
            <a:endParaRPr lang="en-US" sz="1600" dirty="0">
              <a:solidFill>
                <a:schemeClr val="bg1"/>
              </a:solidFill>
            </a:endParaRPr>
          </a:p>
          <a:p>
            <a:r>
              <a:rPr lang="en-US" sz="1600" dirty="0">
                <a:solidFill>
                  <a:schemeClr val="bg1"/>
                </a:solidFill>
              </a:rPr>
              <a:t>He worked as a traveling carpenter and blacksmith along with other trades</a:t>
            </a:r>
          </a:p>
          <a:p>
            <a:endParaRPr lang="en-US" sz="1600" dirty="0">
              <a:solidFill>
                <a:schemeClr val="bg1"/>
              </a:solidFill>
            </a:endParaRPr>
          </a:p>
          <a:p>
            <a:r>
              <a:rPr lang="en-US" sz="1600" dirty="0">
                <a:solidFill>
                  <a:schemeClr val="bg1"/>
                </a:solidFill>
              </a:rPr>
              <a:t>He first married Miriam Angeline Works in 1824, but later died in 1832</a:t>
            </a:r>
          </a:p>
          <a:p>
            <a:endParaRPr lang="en-US" sz="1600" dirty="0">
              <a:solidFill>
                <a:schemeClr val="bg1"/>
              </a:solidFill>
            </a:endParaRPr>
          </a:p>
          <a:p>
            <a:r>
              <a:rPr lang="en-US" sz="1600" dirty="0">
                <a:solidFill>
                  <a:schemeClr val="bg1"/>
                </a:solidFill>
              </a:rPr>
              <a:t>He was of the Methodist faith in 1823, but after reading the Book of Mormon in 1830, he officially joined the Church in 1832 and joined the Saints in Kirtland, Ohio</a:t>
            </a:r>
          </a:p>
          <a:p>
            <a:endParaRPr lang="en-US" sz="1600" dirty="0">
              <a:solidFill>
                <a:schemeClr val="bg1"/>
              </a:solidFill>
            </a:endParaRPr>
          </a:p>
          <a:p>
            <a:r>
              <a:rPr lang="en-US" sz="1600" dirty="0">
                <a:solidFill>
                  <a:schemeClr val="bg1"/>
                </a:solidFill>
              </a:rPr>
              <a:t>He was a missionary in Upper Canada, and ordained a member of the original Quorum of the Twelve Apostles in 1835</a:t>
            </a:r>
          </a:p>
          <a:p>
            <a:endParaRPr lang="en-US" sz="1600" dirty="0">
              <a:solidFill>
                <a:schemeClr val="bg1"/>
              </a:solidFill>
            </a:endParaRPr>
          </a:p>
          <a:p>
            <a:r>
              <a:rPr lang="en-US" sz="1600" dirty="0">
                <a:solidFill>
                  <a:schemeClr val="bg1"/>
                </a:solidFill>
              </a:rPr>
              <a:t>He was the successor of the Prophet Joseph Smith following the Martyrdom in 1844</a:t>
            </a:r>
          </a:p>
          <a:p>
            <a:endParaRPr lang="en-US" sz="1600" dirty="0">
              <a:solidFill>
                <a:schemeClr val="bg1"/>
              </a:solidFill>
            </a:endParaRPr>
          </a:p>
          <a:p>
            <a:r>
              <a:rPr lang="en-US" sz="1600" dirty="0">
                <a:solidFill>
                  <a:schemeClr val="bg1"/>
                </a:solidFill>
              </a:rPr>
              <a:t>Many of Young's followers would later reminisce that while Young spoke to the congregation, he looked or sounded exactly like Smith, to which they attributed the power of God</a:t>
            </a:r>
          </a:p>
          <a:p>
            <a:endParaRPr lang="en-US" sz="1600" dirty="0">
              <a:solidFill>
                <a:schemeClr val="bg1"/>
              </a:solidFill>
            </a:endParaRPr>
          </a:p>
          <a:p>
            <a:r>
              <a:rPr lang="en-US" sz="1600" dirty="0">
                <a:solidFill>
                  <a:schemeClr val="bg1"/>
                </a:solidFill>
              </a:rPr>
              <a:t>He was the leader of the exodus of  the Saints from Nauvoo to the Rocky Mountains in 1846-1847, and was the founder of Salt Lake City</a:t>
            </a:r>
          </a:p>
          <a:p>
            <a:endParaRPr lang="en-US" sz="1600" dirty="0">
              <a:solidFill>
                <a:schemeClr val="bg1"/>
              </a:solidFill>
            </a:endParaRPr>
          </a:p>
          <a:p>
            <a:r>
              <a:rPr lang="en-US" sz="1600" dirty="0">
                <a:solidFill>
                  <a:schemeClr val="bg1"/>
                </a:solidFill>
              </a:rPr>
              <a:t>He was ordained the Prophet and President of the Church in December 27,  1847</a:t>
            </a:r>
          </a:p>
          <a:p>
            <a:endParaRPr lang="en-US" sz="1600" dirty="0">
              <a:solidFill>
                <a:schemeClr val="bg1"/>
              </a:solidFill>
            </a:endParaRPr>
          </a:p>
          <a:p>
            <a:r>
              <a:rPr lang="en-US" sz="1600" dirty="0">
                <a:solidFill>
                  <a:schemeClr val="bg1"/>
                </a:solidFill>
              </a:rPr>
              <a:t>The Salt Lake, St. George, and Logan Temples were under his direction, and brought the telegraph and the railroad to Utah </a:t>
            </a:r>
          </a:p>
          <a:p>
            <a:endParaRPr lang="en-US" sz="1600" dirty="0">
              <a:solidFill>
                <a:schemeClr val="bg1"/>
              </a:solidFill>
            </a:endParaRPr>
          </a:p>
          <a:p>
            <a:r>
              <a:rPr lang="en-US" sz="1600" dirty="0">
                <a:solidFill>
                  <a:schemeClr val="bg1"/>
                </a:solidFill>
              </a:rPr>
              <a:t>He died August 29, 1877</a:t>
            </a:r>
          </a:p>
        </p:txBody>
      </p:sp>
      <p:sp>
        <p:nvSpPr>
          <p:cNvPr id="3" name="TextBox 2"/>
          <p:cNvSpPr txBox="1"/>
          <p:nvPr/>
        </p:nvSpPr>
        <p:spPr>
          <a:xfrm>
            <a:off x="10684632" y="6493194"/>
            <a:ext cx="1525581" cy="369332"/>
          </a:xfrm>
          <a:prstGeom prst="rect">
            <a:avLst/>
          </a:prstGeom>
          <a:noFill/>
        </p:spPr>
        <p:txBody>
          <a:bodyPr wrap="square" rtlCol="0">
            <a:spAutoFit/>
          </a:bodyPr>
          <a:lstStyle/>
          <a:p>
            <a:endParaRPr lang="en-US" dirty="0">
              <a:solidFill>
                <a:schemeClr val="bg1"/>
              </a:solidFill>
            </a:endParaRPr>
          </a:p>
        </p:txBody>
      </p:sp>
      <p:grpSp>
        <p:nvGrpSpPr>
          <p:cNvPr id="4" name="Group 3">
            <a:extLst>
              <a:ext uri="{FF2B5EF4-FFF2-40B4-BE49-F238E27FC236}">
                <a16:creationId xmlns:a16="http://schemas.microsoft.com/office/drawing/2014/main" id="{85BC1BA5-4707-C0C9-B8AB-F63FA34480A5}"/>
              </a:ext>
            </a:extLst>
          </p:cNvPr>
          <p:cNvGrpSpPr/>
          <p:nvPr/>
        </p:nvGrpSpPr>
        <p:grpSpPr>
          <a:xfrm>
            <a:off x="9194833" y="777406"/>
            <a:ext cx="2165432" cy="5490585"/>
            <a:chOff x="1366041" y="1061486"/>
            <a:chExt cx="2165432" cy="5490585"/>
          </a:xfrm>
        </p:grpSpPr>
        <p:sp>
          <p:nvSpPr>
            <p:cNvPr id="5" name="Oval 4">
              <a:extLst>
                <a:ext uri="{FF2B5EF4-FFF2-40B4-BE49-F238E27FC236}">
                  <a16:creationId xmlns:a16="http://schemas.microsoft.com/office/drawing/2014/main" id="{3C873CE8-8EBE-1B33-BED6-51297D538346}"/>
                </a:ext>
              </a:extLst>
            </p:cNvPr>
            <p:cNvSpPr/>
            <p:nvPr/>
          </p:nvSpPr>
          <p:spPr>
            <a:xfrm rot="1499614">
              <a:off x="1366041" y="4230063"/>
              <a:ext cx="387210" cy="6723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0954EF-4873-8932-B56E-0C1E13827F73}"/>
                </a:ext>
              </a:extLst>
            </p:cNvPr>
            <p:cNvSpPr/>
            <p:nvPr/>
          </p:nvSpPr>
          <p:spPr>
            <a:xfrm rot="20218618">
              <a:off x="3144263" y="4053679"/>
              <a:ext cx="387210" cy="704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5D82DAF-A127-B3B9-9569-E14E98CFA349}"/>
                </a:ext>
              </a:extLst>
            </p:cNvPr>
            <p:cNvSpPr/>
            <p:nvPr/>
          </p:nvSpPr>
          <p:spPr>
            <a:xfrm rot="1512299">
              <a:off x="1516196" y="2927460"/>
              <a:ext cx="742620" cy="1684389"/>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a:extLst>
                <a:ext uri="{FF2B5EF4-FFF2-40B4-BE49-F238E27FC236}">
                  <a16:creationId xmlns:a16="http://schemas.microsoft.com/office/drawing/2014/main" id="{9D72E2D4-90D4-967A-F210-674CC6F9C842}"/>
                </a:ext>
              </a:extLst>
            </p:cNvPr>
            <p:cNvSpPr/>
            <p:nvPr/>
          </p:nvSpPr>
          <p:spPr>
            <a:xfrm rot="20220284">
              <a:off x="2627846" y="2929427"/>
              <a:ext cx="676391" cy="1637398"/>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E3669CB-F042-E2FD-CA4A-4907099959F4}"/>
                </a:ext>
              </a:extLst>
            </p:cNvPr>
            <p:cNvSpPr/>
            <p:nvPr/>
          </p:nvSpPr>
          <p:spPr>
            <a:xfrm rot="2704841" flipH="1">
              <a:off x="1951941" y="5997630"/>
              <a:ext cx="421100" cy="6694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4529CF53-010A-DCF3-6A14-703CED44EFB9}"/>
                </a:ext>
              </a:extLst>
            </p:cNvPr>
            <p:cNvSpPr/>
            <p:nvPr/>
          </p:nvSpPr>
          <p:spPr>
            <a:xfrm>
              <a:off x="1913979" y="3096281"/>
              <a:ext cx="1106315" cy="154812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AFF8813-8E7E-D2B9-05F3-132F78A9BB1A}"/>
                </a:ext>
              </a:extLst>
            </p:cNvPr>
            <p:cNvSpPr/>
            <p:nvPr/>
          </p:nvSpPr>
          <p:spPr>
            <a:xfrm rot="17610301" flipH="1">
              <a:off x="2563377" y="6051477"/>
              <a:ext cx="426416" cy="57477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0DB09AAD-9851-DF64-08B1-00515DD2CEC8}"/>
                </a:ext>
              </a:extLst>
            </p:cNvPr>
            <p:cNvSpPr/>
            <p:nvPr/>
          </p:nvSpPr>
          <p:spPr>
            <a:xfrm rot="10800000">
              <a:off x="1777534"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5CF96C4C-6A15-F698-7240-607879EEEC6E}"/>
                </a:ext>
              </a:extLst>
            </p:cNvPr>
            <p:cNvSpPr/>
            <p:nvPr/>
          </p:nvSpPr>
          <p:spPr>
            <a:xfrm rot="10800000">
              <a:off x="2319628" y="4727906"/>
              <a:ext cx="851862" cy="159689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24192B3-F96D-5098-4C32-E30F47318252}"/>
                </a:ext>
              </a:extLst>
            </p:cNvPr>
            <p:cNvSpPr/>
            <p:nvPr/>
          </p:nvSpPr>
          <p:spPr>
            <a:xfrm>
              <a:off x="2282751" y="4735472"/>
              <a:ext cx="460964" cy="3642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7EDC1504-3A29-8CD5-6B07-57AE2ADF6509}"/>
                </a:ext>
              </a:extLst>
            </p:cNvPr>
            <p:cNvSpPr/>
            <p:nvPr/>
          </p:nvSpPr>
          <p:spPr>
            <a:xfrm rot="16200000">
              <a:off x="1829674" y="3730364"/>
              <a:ext cx="1274926" cy="553157"/>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5B390081-BE76-4244-BB5D-1F79C11FD1DB}"/>
                </a:ext>
              </a:extLst>
            </p:cNvPr>
            <p:cNvSpPr/>
            <p:nvPr/>
          </p:nvSpPr>
          <p:spPr>
            <a:xfrm>
              <a:off x="2474866" y="3054490"/>
              <a:ext cx="553157" cy="1520449"/>
            </a:xfrm>
            <a:prstGeom prst="trapezoid">
              <a:avLst>
                <a:gd name="adj" fmla="val 2897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6710FEE5-63F3-9676-3F64-5CD184DD6D51}"/>
                </a:ext>
              </a:extLst>
            </p:cNvPr>
            <p:cNvSpPr/>
            <p:nvPr/>
          </p:nvSpPr>
          <p:spPr>
            <a:xfrm>
              <a:off x="1889079" y="3007301"/>
              <a:ext cx="553157" cy="1548125"/>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ADB682A-8183-8545-B125-75FAEDC8754C}"/>
                </a:ext>
              </a:extLst>
            </p:cNvPr>
            <p:cNvSpPr/>
            <p:nvPr/>
          </p:nvSpPr>
          <p:spPr>
            <a:xfrm>
              <a:off x="1913979" y="4559812"/>
              <a:ext cx="1106315" cy="17566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BE2DB4F-8104-D240-4658-9A20241B8681}"/>
                </a:ext>
              </a:extLst>
            </p:cNvPr>
            <p:cNvSpPr/>
            <p:nvPr/>
          </p:nvSpPr>
          <p:spPr>
            <a:xfrm>
              <a:off x="2374944" y="3915876"/>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63F5A40-FCAD-8D46-A202-94E04E5EDF34}"/>
                </a:ext>
              </a:extLst>
            </p:cNvPr>
            <p:cNvSpPr/>
            <p:nvPr/>
          </p:nvSpPr>
          <p:spPr>
            <a:xfrm>
              <a:off x="2374944" y="4280141"/>
              <a:ext cx="162694" cy="160706"/>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ata 54">
              <a:extLst>
                <a:ext uri="{FF2B5EF4-FFF2-40B4-BE49-F238E27FC236}">
                  <a16:creationId xmlns:a16="http://schemas.microsoft.com/office/drawing/2014/main" id="{6F90D21F-A90B-6188-CD24-7EF9342EFDDD}"/>
                </a:ext>
              </a:extLst>
            </p:cNvPr>
            <p:cNvSpPr/>
            <p:nvPr/>
          </p:nvSpPr>
          <p:spPr>
            <a:xfrm rot="7555777">
              <a:off x="2051875" y="3108025"/>
              <a:ext cx="472582" cy="124227"/>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a:extLst>
                <a:ext uri="{FF2B5EF4-FFF2-40B4-BE49-F238E27FC236}">
                  <a16:creationId xmlns:a16="http://schemas.microsoft.com/office/drawing/2014/main" id="{63187552-ABEF-264D-B00E-47B6E787A675}"/>
                </a:ext>
              </a:extLst>
            </p:cNvPr>
            <p:cNvSpPr/>
            <p:nvPr/>
          </p:nvSpPr>
          <p:spPr>
            <a:xfrm rot="13171078" flipH="1">
              <a:off x="2388998" y="3115635"/>
              <a:ext cx="478429" cy="123513"/>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A1964FE7-6E30-18F5-839C-7C1173D76C39}"/>
                </a:ext>
              </a:extLst>
            </p:cNvPr>
            <p:cNvGrpSpPr/>
            <p:nvPr/>
          </p:nvGrpSpPr>
          <p:grpSpPr>
            <a:xfrm>
              <a:off x="2029629" y="2890375"/>
              <a:ext cx="857844" cy="181279"/>
              <a:chOff x="4168535" y="4384768"/>
              <a:chExt cx="857844" cy="181279"/>
            </a:xfrm>
          </p:grpSpPr>
          <p:sp>
            <p:nvSpPr>
              <p:cNvPr id="64" name="Flowchart: Data 63">
                <a:extLst>
                  <a:ext uri="{FF2B5EF4-FFF2-40B4-BE49-F238E27FC236}">
                    <a16:creationId xmlns:a16="http://schemas.microsoft.com/office/drawing/2014/main" id="{296C160C-BCBC-CCA3-56D6-3D4093E60EF6}"/>
                  </a:ext>
                </a:extLst>
              </p:cNvPr>
              <p:cNvSpPr/>
              <p:nvPr/>
            </p:nvSpPr>
            <p:spPr>
              <a:xfrm rot="10800000">
                <a:off x="4168535"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ata 64">
                <a:extLst>
                  <a:ext uri="{FF2B5EF4-FFF2-40B4-BE49-F238E27FC236}">
                    <a16:creationId xmlns:a16="http://schemas.microsoft.com/office/drawing/2014/main" id="{F5BE9EE0-9FDE-9B11-AFC6-33EDE52FE52D}"/>
                  </a:ext>
                </a:extLst>
              </p:cNvPr>
              <p:cNvSpPr/>
              <p:nvPr/>
            </p:nvSpPr>
            <p:spPr>
              <a:xfrm rot="10800000" flipH="1">
                <a:off x="4547950" y="4384768"/>
                <a:ext cx="478429" cy="172809"/>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0">
                <a:extLst>
                  <a:ext uri="{FF2B5EF4-FFF2-40B4-BE49-F238E27FC236}">
                    <a16:creationId xmlns:a16="http://schemas.microsoft.com/office/drawing/2014/main" id="{F4AB1EBE-6C60-5BE8-05DE-DFD3F6181467}"/>
                  </a:ext>
                </a:extLst>
              </p:cNvPr>
              <p:cNvSpPr/>
              <p:nvPr/>
            </p:nvSpPr>
            <p:spPr>
              <a:xfrm rot="10800000">
                <a:off x="4522296" y="4391646"/>
                <a:ext cx="208243" cy="17440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57">
              <a:extLst>
                <a:ext uri="{FF2B5EF4-FFF2-40B4-BE49-F238E27FC236}">
                  <a16:creationId xmlns:a16="http://schemas.microsoft.com/office/drawing/2014/main" id="{B27B6F5F-57C5-9291-C0A7-A6A7ADE51787}"/>
                </a:ext>
              </a:extLst>
            </p:cNvPr>
            <p:cNvSpPr/>
            <p:nvPr/>
          </p:nvSpPr>
          <p:spPr>
            <a:xfrm rot="12435341">
              <a:off x="1684891" y="1167918"/>
              <a:ext cx="1619219" cy="1593815"/>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5">
              <a:extLst>
                <a:ext uri="{FF2B5EF4-FFF2-40B4-BE49-F238E27FC236}">
                  <a16:creationId xmlns:a16="http://schemas.microsoft.com/office/drawing/2014/main" id="{DEC4752F-5B47-CA14-A014-AF45A87483C3}"/>
                </a:ext>
              </a:extLst>
            </p:cNvPr>
            <p:cNvSpPr/>
            <p:nvPr/>
          </p:nvSpPr>
          <p:spPr>
            <a:xfrm>
              <a:off x="1806997" y="1261000"/>
              <a:ext cx="1341297" cy="1892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id="{495B4ABB-F446-D9D5-D26A-EB2FAE626A2C}"/>
                </a:ext>
              </a:extLst>
            </p:cNvPr>
            <p:cNvSpPr/>
            <p:nvPr/>
          </p:nvSpPr>
          <p:spPr>
            <a:xfrm rot="11345926">
              <a:off x="1988232" y="2352018"/>
              <a:ext cx="998242" cy="908822"/>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C5842FA1-3285-BC08-34F8-1B48CD3A6D79}"/>
                </a:ext>
              </a:extLst>
            </p:cNvPr>
            <p:cNvSpPr/>
            <p:nvPr/>
          </p:nvSpPr>
          <p:spPr>
            <a:xfrm>
              <a:off x="2374944" y="2546358"/>
              <a:ext cx="286606" cy="1216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22BB524-4DD2-36D0-E087-F7907AE25848}"/>
                </a:ext>
              </a:extLst>
            </p:cNvPr>
            <p:cNvSpPr/>
            <p:nvPr/>
          </p:nvSpPr>
          <p:spPr>
            <a:xfrm rot="3922138">
              <a:off x="2382150" y="1195447"/>
              <a:ext cx="287062" cy="294707"/>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id="{F4D20A49-8339-A961-68B5-671A0C832668}"/>
                </a:ext>
              </a:extLst>
            </p:cNvPr>
            <p:cNvSpPr/>
            <p:nvPr/>
          </p:nvSpPr>
          <p:spPr>
            <a:xfrm rot="11345926">
              <a:off x="2157420" y="1061486"/>
              <a:ext cx="773055" cy="511329"/>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8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08F9E-E9F7-4868-95D4-4EDCED90A508}"/>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127590" y="41603"/>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I'm a Mormon, Addict Caretaker, and Voice for the Homeless</a:t>
            </a:r>
            <a:r>
              <a:rPr lang="en-US" dirty="0">
                <a:solidFill>
                  <a:schemeClr val="bg1"/>
                </a:solidFill>
              </a:rPr>
              <a:t> (2:10)</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Vol. 2 pg. 463</a:t>
            </a: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Vol. 2 </a:t>
            </a:r>
            <a:r>
              <a:rPr lang="en-US" dirty="0">
                <a:solidFill>
                  <a:schemeClr val="bg1"/>
                </a:solidFill>
              </a:rPr>
              <a:t>pg. 253</a:t>
            </a:r>
            <a:endParaRPr lang="en-US" i="1"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728-729</a:t>
            </a:r>
            <a:endParaRPr lang="en-US" i="1" dirty="0">
              <a:solidFill>
                <a:schemeClr val="bg1"/>
              </a:solidFill>
            </a:endParaRP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896</a:t>
            </a:r>
            <a:endParaRPr lang="en-US" i="1" dirty="0">
              <a:solidFill>
                <a:schemeClr val="bg1"/>
              </a:solidFill>
            </a:endParaRPr>
          </a:p>
          <a:p>
            <a:r>
              <a:rPr lang="en-US" b="0" i="1" dirty="0">
                <a:solidFill>
                  <a:schemeClr val="bg1"/>
                </a:solidFill>
                <a:effectLst/>
                <a:latin typeface="Calibri" panose="020F0502020204030204" pitchFamily="34" charset="0"/>
              </a:rPr>
              <a:t>Church History in the </a:t>
            </a:r>
            <a:r>
              <a:rPr lang="en-US" b="0" i="1" dirty="0" err="1">
                <a:solidFill>
                  <a:schemeClr val="bg1"/>
                </a:solidFill>
                <a:effectLst/>
                <a:latin typeface="Calibri" panose="020F0502020204030204" pitchFamily="34" charset="0"/>
              </a:rPr>
              <a:t>Fulness</a:t>
            </a:r>
            <a:r>
              <a:rPr lang="en-US" b="0" i="1" dirty="0">
                <a:solidFill>
                  <a:schemeClr val="bg1"/>
                </a:solidFill>
                <a:effectLst/>
                <a:latin typeface="Calibri" panose="020F0502020204030204" pitchFamily="34" charset="0"/>
              </a:rPr>
              <a:t> of Times Student Manual,</a:t>
            </a:r>
            <a:r>
              <a:rPr lang="en-US" b="0" i="0" dirty="0">
                <a:solidFill>
                  <a:schemeClr val="bg1"/>
                </a:solidFill>
                <a:effectLst/>
                <a:latin typeface="Calibri" panose="020F0502020204030204" pitchFamily="34" charset="0"/>
              </a:rPr>
              <a:t> 2nd ed. [Church Educational System manual, 2003], 170–71</a:t>
            </a:r>
            <a:endParaRPr lang="en-US" dirty="0">
              <a:solidFill>
                <a:schemeClr val="bg1"/>
              </a:solidFill>
              <a:latin typeface="Calibri" panose="020F0502020204030204" pitchFamily="34" charset="0"/>
            </a:endParaRPr>
          </a:p>
          <a:p>
            <a:r>
              <a:rPr lang="en-US" i="1" dirty="0">
                <a:solidFill>
                  <a:schemeClr val="bg1"/>
                </a:solidFill>
              </a:rPr>
              <a:t>Doctrine and Covenants Student Manual Religion 324-325 </a:t>
            </a:r>
            <a:r>
              <a:rPr lang="en-US" dirty="0">
                <a:solidFill>
                  <a:schemeClr val="bg1"/>
                </a:solidFill>
              </a:rPr>
              <a:t>Section 111</a:t>
            </a:r>
          </a:p>
          <a:p>
            <a:r>
              <a:rPr lang="en-US" i="1" dirty="0">
                <a:solidFill>
                  <a:schemeClr val="bg1"/>
                </a:solidFill>
              </a:rPr>
              <a:t>History of the Church</a:t>
            </a:r>
            <a:r>
              <a:rPr lang="en-US" dirty="0">
                <a:solidFill>
                  <a:schemeClr val="bg1"/>
                </a:solidFill>
              </a:rPr>
              <a:t> 2:464–65.</a:t>
            </a:r>
            <a:endParaRPr lang="en-US" dirty="0">
              <a:solidFill>
                <a:schemeClr val="bg1"/>
              </a:solidFill>
              <a:latin typeface="Calibri" panose="020F0502020204030204" pitchFamily="34" charset="0"/>
            </a:endParaRPr>
          </a:p>
          <a:p>
            <a:pPr fontAlgn="base"/>
            <a:r>
              <a:rPr lang="en-US" dirty="0">
                <a:solidFill>
                  <a:schemeClr val="bg1"/>
                </a:solidFill>
              </a:rPr>
              <a:t>President Thomas S. Monson Finding Joy in the Journey Oct. 2008 Gen. Conf.</a:t>
            </a:r>
          </a:p>
          <a:p>
            <a:pPr fontAlgn="base"/>
            <a:r>
              <a:rPr lang="en-US" dirty="0">
                <a:solidFill>
                  <a:schemeClr val="bg1"/>
                </a:solidFill>
              </a:rPr>
              <a:t>Elder Dallin H. Oaks The Challenge to Become Oct. 2000 Gen. Conf.</a:t>
            </a:r>
          </a:p>
          <a:p>
            <a:pPr fontAlgn="base"/>
            <a:r>
              <a:rPr lang="en-US" dirty="0">
                <a:solidFill>
                  <a:schemeClr val="bg1"/>
                </a:solidFill>
              </a:rPr>
              <a:t>President Dieter F. </a:t>
            </a:r>
            <a:r>
              <a:rPr lang="en-US" dirty="0" err="1">
                <a:solidFill>
                  <a:schemeClr val="bg1"/>
                </a:solidFill>
              </a:rPr>
              <a:t>Uchtodorf</a:t>
            </a:r>
            <a:r>
              <a:rPr lang="en-US" dirty="0">
                <a:solidFill>
                  <a:schemeClr val="bg1"/>
                </a:solidFill>
              </a:rPr>
              <a:t> We Are Doing a Great Work and Cannot Come Down April 2009</a:t>
            </a:r>
          </a:p>
          <a:p>
            <a:pPr fontAlgn="base"/>
            <a:r>
              <a:rPr lang="en-US" dirty="0">
                <a:solidFill>
                  <a:schemeClr val="bg1"/>
                </a:solidFill>
              </a:rPr>
              <a:t>H</a:t>
            </a:r>
            <a:r>
              <a:rPr lang="en-US" sz="1800" dirty="0">
                <a:solidFill>
                  <a:schemeClr val="bg1"/>
                </a:solidFill>
              </a:rPr>
              <a:t>istorical introduction to “Revelation, 6 August 1836 [D&amp;C 111],” 35, josephsmithpapers.org.)</a:t>
            </a:r>
          </a:p>
          <a:p>
            <a:pPr fontAlgn="base"/>
            <a:r>
              <a:rPr lang="en-US" dirty="0">
                <a:solidFill>
                  <a:schemeClr val="bg1"/>
                </a:solidFill>
              </a:rPr>
              <a:t>Casey Paul Griffiths Doctrine and Covenants Central 111:1-5</a:t>
            </a:r>
          </a:p>
          <a:p>
            <a:pPr fontAlgn="base"/>
            <a:r>
              <a:rPr lang="en-US" sz="1800" dirty="0">
                <a:solidFill>
                  <a:schemeClr val="bg1"/>
                </a:solidFill>
              </a:rPr>
              <a:t>Presentation by ©http://fashionsbylynda.com/blog/ </a:t>
            </a:r>
          </a:p>
          <a:p>
            <a:pPr fontAlgn="base"/>
            <a:r>
              <a:rPr lang="en-US" dirty="0">
                <a:solidFill>
                  <a:schemeClr val="bg1"/>
                </a:solidFill>
              </a:rPr>
              <a:t>Brigham Young  https://www.lds.org/churchhistory/presidents/controllers/potcController.jsp?leader=2&amp;topic=facts</a:t>
            </a:r>
          </a:p>
          <a:p>
            <a:pPr fontAlgn="base"/>
            <a:r>
              <a:rPr lang="en-US" dirty="0">
                <a:solidFill>
                  <a:schemeClr val="bg1"/>
                </a:solidFill>
              </a:rPr>
              <a:t> Wikipedia</a:t>
            </a:r>
          </a:p>
          <a:p>
            <a:pPr fontAlgn="base"/>
            <a:endParaRPr lang="en-US" dirty="0">
              <a:solidFill>
                <a:schemeClr val="bg1"/>
              </a:solidFill>
            </a:endParaRPr>
          </a:p>
          <a:p>
            <a:endParaRPr lang="en-US" dirty="0">
              <a:solidFill>
                <a:schemeClr val="bg1"/>
              </a:solidFill>
            </a:endParaRPr>
          </a:p>
        </p:txBody>
      </p:sp>
      <p:sp>
        <p:nvSpPr>
          <p:cNvPr id="28" name="Footer Placeholder 14">
            <a:extLst>
              <a:ext uri="{FF2B5EF4-FFF2-40B4-BE49-F238E27FC236}">
                <a16:creationId xmlns:a16="http://schemas.microsoft.com/office/drawing/2014/main" id="{2020B8C9-69F3-402B-B69D-60C9F7C59CE0}"/>
              </a:ext>
            </a:extLst>
          </p:cNvPr>
          <p:cNvSpPr>
            <a:spLocks noGrp="1"/>
          </p:cNvSpPr>
          <p:nvPr/>
        </p:nvSpPr>
        <p:spPr>
          <a:xfrm>
            <a:off x="127590" y="64167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29" name="Group 28">
            <a:extLst>
              <a:ext uri="{FF2B5EF4-FFF2-40B4-BE49-F238E27FC236}">
                <a16:creationId xmlns:a16="http://schemas.microsoft.com/office/drawing/2014/main" id="{6DE43378-4B17-402B-AC58-29655037462F}"/>
              </a:ext>
            </a:extLst>
          </p:cNvPr>
          <p:cNvGrpSpPr/>
          <p:nvPr/>
        </p:nvGrpSpPr>
        <p:grpSpPr>
          <a:xfrm>
            <a:off x="6818811" y="324701"/>
            <a:ext cx="719280" cy="911088"/>
            <a:chOff x="7543800" y="3810000"/>
            <a:chExt cx="1143000" cy="1447800"/>
          </a:xfrm>
        </p:grpSpPr>
        <p:sp>
          <p:nvSpPr>
            <p:cNvPr id="30" name="Trapezoid 29">
              <a:extLst>
                <a:ext uri="{FF2B5EF4-FFF2-40B4-BE49-F238E27FC236}">
                  <a16:creationId xmlns:a16="http://schemas.microsoft.com/office/drawing/2014/main" id="{1626B323-D9B7-4029-A359-707EF491C23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79">
              <a:extLst>
                <a:ext uri="{FF2B5EF4-FFF2-40B4-BE49-F238E27FC236}">
                  <a16:creationId xmlns:a16="http://schemas.microsoft.com/office/drawing/2014/main" id="{8A5F1548-07E4-43B5-9712-42A42CDF3FD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0">
              <a:extLst>
                <a:ext uri="{FF2B5EF4-FFF2-40B4-BE49-F238E27FC236}">
                  <a16:creationId xmlns:a16="http://schemas.microsoft.com/office/drawing/2014/main" id="{47BE5DAB-FF43-44B8-9492-56F9F4962EC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81">
              <a:extLst>
                <a:ext uri="{FF2B5EF4-FFF2-40B4-BE49-F238E27FC236}">
                  <a16:creationId xmlns:a16="http://schemas.microsoft.com/office/drawing/2014/main" id="{8F277CF1-4503-4DED-BB8B-16278C6C090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97F0E-9602-4266-B0B0-ED3FBD325FAA}"/>
                </a:ext>
              </a:extLst>
            </p:cNvPr>
            <p:cNvGrpSpPr/>
            <p:nvPr/>
          </p:nvGrpSpPr>
          <p:grpSpPr>
            <a:xfrm>
              <a:off x="7924800" y="3810000"/>
              <a:ext cx="645353" cy="610017"/>
              <a:chOff x="7924800" y="5867400"/>
              <a:chExt cx="645353" cy="610017"/>
            </a:xfrm>
          </p:grpSpPr>
          <p:grpSp>
            <p:nvGrpSpPr>
              <p:cNvPr id="42" name="Group 13">
                <a:extLst>
                  <a:ext uri="{FF2B5EF4-FFF2-40B4-BE49-F238E27FC236}">
                    <a16:creationId xmlns:a16="http://schemas.microsoft.com/office/drawing/2014/main" id="{A7013433-4A4A-4A00-B6C7-6C92959456B0}"/>
                  </a:ext>
                </a:extLst>
              </p:cNvPr>
              <p:cNvGrpSpPr/>
              <p:nvPr/>
            </p:nvGrpSpPr>
            <p:grpSpPr>
              <a:xfrm>
                <a:off x="7924800" y="5867400"/>
                <a:ext cx="645353" cy="610017"/>
                <a:chOff x="3037563" y="3121795"/>
                <a:chExt cx="1250371" cy="1224010"/>
              </a:xfrm>
            </p:grpSpPr>
            <p:sp>
              <p:nvSpPr>
                <p:cNvPr id="44" name="Oval 43">
                  <a:extLst>
                    <a:ext uri="{FF2B5EF4-FFF2-40B4-BE49-F238E27FC236}">
                      <a16:creationId xmlns:a16="http://schemas.microsoft.com/office/drawing/2014/main" id="{10F5591E-8B4B-424A-9B71-9162C9AB02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64977C-0E3D-49EF-AA35-E902D38C69D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7FFF2B0-1ADC-4B2E-947D-276E1A0ADE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D6525D0-3F14-4CB1-8BF8-A2453242A1B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13F77000-0378-42FC-95B4-B022D5010CC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45EA3FA-C7C1-4C2A-8222-E1957B955D7F}"/>
                </a:ext>
              </a:extLst>
            </p:cNvPr>
            <p:cNvGrpSpPr/>
            <p:nvPr/>
          </p:nvGrpSpPr>
          <p:grpSpPr>
            <a:xfrm>
              <a:off x="7543800" y="4038600"/>
              <a:ext cx="403070" cy="381000"/>
              <a:chOff x="7924800" y="5867400"/>
              <a:chExt cx="645353" cy="610017"/>
            </a:xfrm>
          </p:grpSpPr>
          <p:grpSp>
            <p:nvGrpSpPr>
              <p:cNvPr id="36" name="Group 13">
                <a:extLst>
                  <a:ext uri="{FF2B5EF4-FFF2-40B4-BE49-F238E27FC236}">
                    <a16:creationId xmlns:a16="http://schemas.microsoft.com/office/drawing/2014/main" id="{DF091A1E-7ACE-4783-BD8A-D86C5DA10BDC}"/>
                  </a:ext>
                </a:extLst>
              </p:cNvPr>
              <p:cNvGrpSpPr/>
              <p:nvPr/>
            </p:nvGrpSpPr>
            <p:grpSpPr>
              <a:xfrm>
                <a:off x="7924800" y="5867400"/>
                <a:ext cx="645353" cy="610017"/>
                <a:chOff x="3037563" y="3121795"/>
                <a:chExt cx="1250371" cy="1224010"/>
              </a:xfrm>
            </p:grpSpPr>
            <p:sp>
              <p:nvSpPr>
                <p:cNvPr id="38" name="Oval 37">
                  <a:extLst>
                    <a:ext uri="{FF2B5EF4-FFF2-40B4-BE49-F238E27FC236}">
                      <a16:creationId xmlns:a16="http://schemas.microsoft.com/office/drawing/2014/main" id="{E870C5B6-43B0-410C-B4B5-50AC7A80BF9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82192CA-D8CA-459C-B7E5-E3CDCDD19A4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AB91527-BFDB-40C0-B678-0E53FF5787D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C24DAE-CCC3-45A7-8C86-E79486AE212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7704450B-ABB0-45F0-994A-A0F2D09D550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801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0829E0-59F8-41A2-826D-6A66F1C149A7}"/>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2135011" y="197485"/>
            <a:ext cx="1439501" cy="369332"/>
          </a:xfrm>
          <a:prstGeom prst="rect">
            <a:avLst/>
          </a:prstGeom>
          <a:noFill/>
        </p:spPr>
        <p:txBody>
          <a:bodyPr wrap="square" rtlCol="0">
            <a:spAutoFit/>
          </a:bodyPr>
          <a:lstStyle/>
          <a:p>
            <a:r>
              <a:rPr lang="en-US" dirty="0">
                <a:solidFill>
                  <a:schemeClr val="bg1"/>
                </a:solidFill>
              </a:rPr>
              <a:t>July 25, 1836</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Background</a:t>
            </a:r>
          </a:p>
        </p:txBody>
      </p:sp>
      <p:sp>
        <p:nvSpPr>
          <p:cNvPr id="8" name="TextBox 7"/>
          <p:cNvSpPr txBox="1"/>
          <p:nvPr/>
        </p:nvSpPr>
        <p:spPr>
          <a:xfrm>
            <a:off x="4819337" y="4319360"/>
            <a:ext cx="5665117" cy="1323439"/>
          </a:xfrm>
          <a:prstGeom prst="rect">
            <a:avLst/>
          </a:prstGeom>
          <a:noFill/>
        </p:spPr>
        <p:txBody>
          <a:bodyPr wrap="square" rtlCol="0">
            <a:spAutoFit/>
          </a:bodyPr>
          <a:lstStyle/>
          <a:p>
            <a:r>
              <a:rPr lang="en-US" sz="2000" dirty="0">
                <a:solidFill>
                  <a:schemeClr val="bg1"/>
                </a:solidFill>
              </a:rPr>
              <a:t>Joseph Smith, Hyrum Smith, Sidney Rigdon, and Oliver Cowdery left Kirtland on the Charles Townsend steamer bound for the east…and then onto Salem, Massachusetts.</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pic>
        <p:nvPicPr>
          <p:cNvPr id="14" name="Picture 13">
            <a:extLst>
              <a:ext uri="{FF2B5EF4-FFF2-40B4-BE49-F238E27FC236}">
                <a16:creationId xmlns:a16="http://schemas.microsoft.com/office/drawing/2014/main" id="{440D6BC6-F10D-4A1C-9B35-CE27D1BA3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52" y="2410507"/>
            <a:ext cx="4389433" cy="2960315"/>
          </a:xfrm>
          <a:prstGeom prst="rect">
            <a:avLst/>
          </a:prstGeom>
        </p:spPr>
      </p:pic>
      <p:sp>
        <p:nvSpPr>
          <p:cNvPr id="11" name="TextBox 10">
            <a:extLst>
              <a:ext uri="{FF2B5EF4-FFF2-40B4-BE49-F238E27FC236}">
                <a16:creationId xmlns:a16="http://schemas.microsoft.com/office/drawing/2014/main" id="{E261898D-5479-73C2-A823-FBA75B2B74AA}"/>
              </a:ext>
            </a:extLst>
          </p:cNvPr>
          <p:cNvSpPr txBox="1"/>
          <p:nvPr/>
        </p:nvSpPr>
        <p:spPr>
          <a:xfrm>
            <a:off x="3096722" y="941411"/>
            <a:ext cx="6161518" cy="1200329"/>
          </a:xfrm>
          <a:prstGeom prst="rect">
            <a:avLst/>
          </a:prstGeom>
          <a:noFill/>
        </p:spPr>
        <p:txBody>
          <a:bodyPr wrap="square">
            <a:spAutoFit/>
          </a:bodyPr>
          <a:lstStyle/>
          <a:p>
            <a:r>
              <a:rPr lang="en-US" b="0" i="0" dirty="0">
                <a:solidFill>
                  <a:schemeClr val="bg1"/>
                </a:solidFill>
                <a:effectLst/>
              </a:rPr>
              <a:t>In 1836, the Church was deeply in debt. The Prophet Joseph Smith and other Church leaders traveled to Salem, Massachusetts, where they hoped to obtain money to pay the Church’s debts.</a:t>
            </a:r>
            <a:endParaRPr lang="en-US" dirty="0">
              <a:solidFill>
                <a:schemeClr val="bg1"/>
              </a:solidFill>
            </a:endParaRPr>
          </a:p>
        </p:txBody>
      </p:sp>
      <p:sp>
        <p:nvSpPr>
          <p:cNvPr id="12" name="TextBox 11">
            <a:extLst>
              <a:ext uri="{FF2B5EF4-FFF2-40B4-BE49-F238E27FC236}">
                <a16:creationId xmlns:a16="http://schemas.microsoft.com/office/drawing/2014/main" id="{68BAE560-E7FB-1DB2-EACF-943FE026F7EB}"/>
              </a:ext>
            </a:extLst>
          </p:cNvPr>
          <p:cNvSpPr txBox="1"/>
          <p:nvPr/>
        </p:nvSpPr>
        <p:spPr>
          <a:xfrm>
            <a:off x="2113392" y="5795315"/>
            <a:ext cx="7965216" cy="830997"/>
          </a:xfrm>
          <a:prstGeom prst="rect">
            <a:avLst/>
          </a:prstGeom>
          <a:noFill/>
        </p:spPr>
        <p:txBody>
          <a:bodyPr wrap="square">
            <a:spAutoFit/>
          </a:bodyPr>
          <a:lstStyle/>
          <a:p>
            <a:pPr algn="ctr"/>
            <a:r>
              <a:rPr lang="en-US" sz="2400" b="0" i="0" dirty="0">
                <a:solidFill>
                  <a:srgbClr val="FFFF00"/>
                </a:solidFill>
                <a:effectLst/>
              </a:rPr>
              <a:t>In August while in Salem, Massachusetts Joseph Smith received a revelation recorded in Doctrine and Covenants 111</a:t>
            </a:r>
            <a:endParaRPr lang="en-US" sz="2400" dirty="0">
              <a:solidFill>
                <a:srgbClr val="FFFF00"/>
              </a:solidFill>
            </a:endParaRPr>
          </a:p>
        </p:txBody>
      </p:sp>
      <p:pic>
        <p:nvPicPr>
          <p:cNvPr id="15" name="Picture 14">
            <a:extLst>
              <a:ext uri="{FF2B5EF4-FFF2-40B4-BE49-F238E27FC236}">
                <a16:creationId xmlns:a16="http://schemas.microsoft.com/office/drawing/2014/main" id="{D2AAD61C-0CAC-1DC7-7E9A-D19AFAA2A99C}"/>
              </a:ext>
            </a:extLst>
          </p:cNvPr>
          <p:cNvPicPr>
            <a:picLocks noChangeAspect="1"/>
          </p:cNvPicPr>
          <p:nvPr/>
        </p:nvPicPr>
        <p:blipFill>
          <a:blip r:embed="rId4"/>
          <a:stretch>
            <a:fillRect/>
          </a:stretch>
        </p:blipFill>
        <p:spPr>
          <a:xfrm>
            <a:off x="6824263" y="1994936"/>
            <a:ext cx="4867954" cy="2324424"/>
          </a:xfrm>
          <a:prstGeom prst="rect">
            <a:avLst/>
          </a:prstGeom>
        </p:spPr>
      </p:pic>
    </p:spTree>
    <p:extLst>
      <p:ext uri="{BB962C8B-B14F-4D97-AF65-F5344CB8AC3E}">
        <p14:creationId xmlns:p14="http://schemas.microsoft.com/office/powerpoint/2010/main" val="1274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188"/>
            <a:ext cx="6096000" cy="2308324"/>
          </a:xfrm>
          <a:prstGeom prst="rect">
            <a:avLst/>
          </a:prstGeom>
          <a:ln>
            <a:solidFill>
              <a:schemeClr val="tx1"/>
            </a:solidFill>
          </a:ln>
        </p:spPr>
        <p:txBody>
          <a:bodyPr>
            <a:spAutoFit/>
          </a:bodyPr>
          <a:lstStyle/>
          <a:p>
            <a:pPr fontAlgn="base"/>
            <a:r>
              <a:rPr lang="en-US" sz="1200" b="1" i="0" dirty="0">
                <a:effectLst/>
                <a:latin typeface="Abadi" panose="020B0604020104020204" pitchFamily="34" charset="0"/>
              </a:rPr>
              <a:t>Salem County Records: </a:t>
            </a:r>
          </a:p>
          <a:p>
            <a:pPr fontAlgn="base"/>
            <a:r>
              <a:rPr lang="en-US" sz="1200" b="0" i="0" dirty="0">
                <a:effectLst/>
                <a:latin typeface="Abadi" panose="020B0604020104020204" pitchFamily="34" charset="0"/>
              </a:rPr>
              <a:t>Our Archives Room is a repository for archival volumes and documents dating from the late 1600s and newspapers dating back to the early 1800s.</a:t>
            </a:r>
          </a:p>
          <a:p>
            <a:pPr fontAlgn="base"/>
            <a:r>
              <a:rPr lang="en-US" sz="1200" b="0" i="0" dirty="0">
                <a:effectLst/>
                <a:latin typeface="Abadi" panose="020B0604020104020204" pitchFamily="34" charset="0"/>
              </a:rPr>
              <a:t>The Archives houses indexes for marriages, naturalization records, Civil War soldiers and more. Historians find the Archives of great interest in their studies of Salem County.</a:t>
            </a:r>
          </a:p>
          <a:p>
            <a:pPr fontAlgn="base"/>
            <a:endParaRPr lang="en-US" sz="1200" dirty="0">
              <a:latin typeface="Abadi" panose="020B0604020104020204" pitchFamily="34" charset="0"/>
            </a:endParaRPr>
          </a:p>
          <a:p>
            <a:pPr fontAlgn="base"/>
            <a:r>
              <a:rPr lang="en-US" sz="1200" dirty="0"/>
              <a:t>We have records dating as far back as 1698</a:t>
            </a:r>
          </a:p>
          <a:p>
            <a:pPr fontAlgn="base"/>
            <a:endParaRPr lang="en-US" sz="1200" b="0" i="0" dirty="0">
              <a:effectLst/>
              <a:latin typeface="Abadi" panose="020B0604020104020204" pitchFamily="34" charset="0"/>
            </a:endParaRPr>
          </a:p>
          <a:p>
            <a:pPr fontAlgn="base"/>
            <a:r>
              <a:rPr lang="en-US" sz="1200" dirty="0"/>
              <a:t>Birth records are kept in the Vital Statistics office of the municipality where born. Marriage Certificates are in the municipality where the marriage was held.</a:t>
            </a:r>
          </a:p>
          <a:p>
            <a:pPr fontAlgn="base"/>
            <a:r>
              <a:rPr lang="en-US" sz="1200" dirty="0"/>
              <a:t>For those genealogy enthusiasts </a:t>
            </a:r>
          </a:p>
          <a:p>
            <a:pPr fontAlgn="base"/>
            <a:r>
              <a:rPr lang="en-US" sz="1200" b="0" i="0" dirty="0">
                <a:effectLst/>
                <a:latin typeface="Abadi" panose="020B0604020104020204" pitchFamily="34" charset="0"/>
              </a:rPr>
              <a:t>http://salemcountyclerk.org/archives-room/</a:t>
            </a:r>
          </a:p>
        </p:txBody>
      </p:sp>
      <p:sp>
        <p:nvSpPr>
          <p:cNvPr id="3" name="Rectangle 2"/>
          <p:cNvSpPr/>
          <p:nvPr/>
        </p:nvSpPr>
        <p:spPr>
          <a:xfrm>
            <a:off x="0" y="2379512"/>
            <a:ext cx="6096000" cy="2492990"/>
          </a:xfrm>
          <a:prstGeom prst="rect">
            <a:avLst/>
          </a:prstGeom>
          <a:ln>
            <a:solidFill>
              <a:schemeClr val="tx1"/>
            </a:solidFill>
          </a:ln>
        </p:spPr>
        <p:txBody>
          <a:bodyPr>
            <a:spAutoFit/>
          </a:bodyPr>
          <a:lstStyle/>
          <a:p>
            <a:r>
              <a:rPr lang="en-US" sz="1200" b="1" i="0" dirty="0">
                <a:effectLst/>
                <a:latin typeface="Calibri" panose="020F0502020204030204" pitchFamily="34" charset="0"/>
              </a:rPr>
              <a:t>D&amp;C 111:4</a:t>
            </a:r>
          </a:p>
          <a:p>
            <a:r>
              <a:rPr lang="en-US" sz="1200" b="0" i="0" dirty="0">
                <a:effectLst/>
                <a:latin typeface="Calibri" panose="020F0502020204030204" pitchFamily="34" charset="0"/>
              </a:rPr>
              <a:t>“In due time the Almighty will give Salem into ‘your’ hands (vs. 4), that the Elders shall have power over it, insomuch that ‘they,’ probably meaning the people of the city, shall not discover ‘your secret parts’. (Cf. </a:t>
            </a:r>
            <a:r>
              <a:rPr lang="en-US" sz="1200" b="0" i="0" u="none" strike="noStrike" dirty="0">
                <a:effectLst/>
                <a:latin typeface="Calibri" panose="020F0502020204030204" pitchFamily="34" charset="0"/>
              </a:rPr>
              <a:t>Isa. 3:17</a:t>
            </a:r>
            <a:r>
              <a:rPr lang="en-US" sz="1200" b="0" i="0" dirty="0">
                <a:effectLst/>
                <a:latin typeface="Calibri" panose="020F0502020204030204" pitchFamily="34" charset="0"/>
              </a:rPr>
              <a:t>, ‘shame.’) Not only that, but also the wealth of the city, its gold and silver, shall be in possession of the brethren. This verse is obviously a prophecy of some future happening, even yet future, and evidently looks forward to a day when the Lord’s Kingdom will be established upon the earth, when towns, cities, and nations will be governed under his direction by brethren holding the Priesthood. </a:t>
            </a:r>
          </a:p>
          <a:p>
            <a:endParaRPr lang="en-US" sz="1200" dirty="0">
              <a:latin typeface="Calibri" panose="020F0502020204030204" pitchFamily="34" charset="0"/>
            </a:endParaRPr>
          </a:p>
          <a:p>
            <a:r>
              <a:rPr lang="en-US" sz="1200" b="0" i="0" dirty="0">
                <a:effectLst/>
                <a:latin typeface="Calibri" panose="020F0502020204030204" pitchFamily="34" charset="0"/>
              </a:rPr>
              <a:t>When that day comes, the Elders of the Church will govern even Salem without being shamed by the people of the city. Its wealth will also be theirs. The meaning here is that it will be used, not so much for their own personal desires, as for righteous purposes.” (Sperry, </a:t>
            </a:r>
            <a:r>
              <a:rPr lang="en-US" sz="1200" b="0" i="1" dirty="0">
                <a:effectLst/>
                <a:latin typeface="Calibri" panose="020F0502020204030204" pitchFamily="34" charset="0"/>
              </a:rPr>
              <a:t>Compendium,</a:t>
            </a:r>
            <a:r>
              <a:rPr lang="en-US" sz="1200" b="0" i="0" dirty="0">
                <a:effectLst/>
                <a:latin typeface="Calibri" panose="020F0502020204030204" pitchFamily="34" charset="0"/>
              </a:rPr>
              <a:t> pp. 609–10.)</a:t>
            </a:r>
            <a:endParaRPr lang="en-US" sz="1200" dirty="0"/>
          </a:p>
        </p:txBody>
      </p:sp>
      <p:sp>
        <p:nvSpPr>
          <p:cNvPr id="4" name="Rectangle 3"/>
          <p:cNvSpPr/>
          <p:nvPr/>
        </p:nvSpPr>
        <p:spPr>
          <a:xfrm>
            <a:off x="6096000" y="71188"/>
            <a:ext cx="6096000" cy="1569660"/>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Ancient Inhabitants of Salem:</a:t>
            </a:r>
          </a:p>
          <a:p>
            <a:r>
              <a:rPr lang="en-US" sz="1200" b="0" i="0" dirty="0">
                <a:solidFill>
                  <a:srgbClr val="333333"/>
                </a:solidFill>
                <a:effectLst/>
                <a:latin typeface="Calibri" panose="020F0502020204030204" pitchFamily="34" charset="0"/>
              </a:rPr>
              <a:t> Elder B. H. Roberts said that the Lord’s instructions to learn about the ancient inhabitants of Salem were given, “doubtless having in view the securing of their genealogies and redemption of the past generations of men who had lived there; so that if for a moment the weakness of men was manifested in this journey, we see that fault reproved and the strength and wisdom of God made manifest by directing the attention of his servants to the real and true treasures that he would have them seek, even the salvation of men, both the living and the dead” (</a:t>
            </a:r>
            <a:r>
              <a:rPr lang="en-US" sz="1200" b="0" i="1" dirty="0">
                <a:solidFill>
                  <a:srgbClr val="333333"/>
                </a:solidFill>
                <a:effectLst/>
                <a:latin typeface="Calibri" panose="020F0502020204030204" pitchFamily="34" charset="0"/>
              </a:rPr>
              <a:t>Comprehensive History of the Church,</a:t>
            </a:r>
            <a:r>
              <a:rPr lang="en-US" sz="1200" b="0" i="0" dirty="0">
                <a:solidFill>
                  <a:srgbClr val="333333"/>
                </a:solidFill>
                <a:effectLst/>
                <a:latin typeface="Calibri" panose="020F0502020204030204" pitchFamily="34" charset="0"/>
              </a:rPr>
              <a:t> 1:412).</a:t>
            </a:r>
            <a:endParaRPr lang="en-US" sz="1200" dirty="0"/>
          </a:p>
        </p:txBody>
      </p:sp>
      <p:sp>
        <p:nvSpPr>
          <p:cNvPr id="5" name="Rectangle 4">
            <a:extLst>
              <a:ext uri="{FF2B5EF4-FFF2-40B4-BE49-F238E27FC236}">
                <a16:creationId xmlns:a16="http://schemas.microsoft.com/office/drawing/2014/main" id="{FC942048-BF14-4A22-9A76-2E4D3942C880}"/>
              </a:ext>
            </a:extLst>
          </p:cNvPr>
          <p:cNvSpPr/>
          <p:nvPr/>
        </p:nvSpPr>
        <p:spPr>
          <a:xfrm>
            <a:off x="6096000" y="1648448"/>
            <a:ext cx="6096000" cy="1323439"/>
          </a:xfrm>
          <a:prstGeom prst="rect">
            <a:avLst/>
          </a:prstGeom>
          <a:ln>
            <a:solidFill>
              <a:schemeClr val="tx1"/>
            </a:solidFill>
          </a:ln>
        </p:spPr>
        <p:txBody>
          <a:bodyPr wrap="square">
            <a:spAutoFit/>
          </a:bodyPr>
          <a:lstStyle/>
          <a:p>
            <a:r>
              <a:rPr lang="en-US" sz="1600" dirty="0">
                <a:latin typeface="Calibri" panose="020F0502020204030204" pitchFamily="34" charset="0"/>
              </a:rPr>
              <a:t>After Joseph Smith and his companions arrived in Salem, Massachusetts, they leased a house. This was not the house that supposedly had money in the cellar. It was this leased house that the Lord referred to when He said, “This place you may obtain by hire” (D&amp;C 111:9).</a:t>
            </a:r>
            <a:endParaRPr lang="en-US" sz="1600" dirty="0"/>
          </a:p>
        </p:txBody>
      </p:sp>
      <p:sp>
        <p:nvSpPr>
          <p:cNvPr id="7" name="TextBox 6">
            <a:extLst>
              <a:ext uri="{FF2B5EF4-FFF2-40B4-BE49-F238E27FC236}">
                <a16:creationId xmlns:a16="http://schemas.microsoft.com/office/drawing/2014/main" id="{80F35ECD-B3DE-7407-3A10-F4AE35E970D7}"/>
              </a:ext>
            </a:extLst>
          </p:cNvPr>
          <p:cNvSpPr txBox="1"/>
          <p:nvPr/>
        </p:nvSpPr>
        <p:spPr>
          <a:xfrm>
            <a:off x="0" y="4878597"/>
            <a:ext cx="6101442" cy="2031325"/>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Follies D&amp;C 111:1:</a:t>
            </a:r>
          </a:p>
          <a:p>
            <a:pPr algn="l" fontAlgn="base"/>
            <a:r>
              <a:rPr lang="en-US" sz="1400" b="0" i="0" dirty="0">
                <a:solidFill>
                  <a:srgbClr val="212225"/>
                </a:solidFill>
                <a:effectLst/>
              </a:rPr>
              <a:t>Mistakes are inevitable in the process of growth in mortality. To avoid all possibility of error is to avoid all possibility of growth. In the parable of the talents, the Savior told of a servant who was so anxious to minimize the risk of loss through a mistaken investment that he hid up his talent and did nothing with it. That servant was condemned by his master (see </a:t>
            </a:r>
            <a:r>
              <a:rPr lang="en-US" sz="1400" b="0" i="0" u="none" strike="noStrike" dirty="0">
                <a:solidFill>
                  <a:srgbClr val="212225"/>
                </a:solidFill>
                <a:effectLst/>
              </a:rPr>
              <a:t>Matt. 25:24–30</a:t>
            </a:r>
            <a:r>
              <a:rPr lang="en-US" sz="1400" b="0" i="0" dirty="0">
                <a:solidFill>
                  <a:srgbClr val="212225"/>
                </a:solidFill>
                <a:effectLst/>
              </a:rPr>
              <a:t>).</a:t>
            </a:r>
          </a:p>
          <a:p>
            <a:pPr algn="l" fontAlgn="base"/>
            <a:r>
              <a:rPr lang="en-US" sz="1400" b="0" i="0" dirty="0">
                <a:solidFill>
                  <a:srgbClr val="212225"/>
                </a:solidFill>
                <a:effectLst/>
              </a:rPr>
              <a:t>If we are willing to be corrected for our mistakes, … innocent mistakes can be a source of growth and progress. (Dallin H. Oaks, “</a:t>
            </a:r>
            <a:r>
              <a:rPr lang="en-US" sz="1400" b="0" i="0" u="none" strike="noStrike" dirty="0">
                <a:solidFill>
                  <a:srgbClr val="212225"/>
                </a:solidFill>
                <a:effectLst/>
              </a:rPr>
              <a:t>Sins and Mistakes</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Oct. 1996, 67)</a:t>
            </a:r>
          </a:p>
        </p:txBody>
      </p:sp>
      <p:sp>
        <p:nvSpPr>
          <p:cNvPr id="9" name="TextBox 8">
            <a:extLst>
              <a:ext uri="{FF2B5EF4-FFF2-40B4-BE49-F238E27FC236}">
                <a16:creationId xmlns:a16="http://schemas.microsoft.com/office/drawing/2014/main" id="{F51BCE26-1AC4-F26D-B695-EAEC5DA3E502}"/>
              </a:ext>
            </a:extLst>
          </p:cNvPr>
          <p:cNvSpPr txBox="1"/>
          <p:nvPr/>
        </p:nvSpPr>
        <p:spPr>
          <a:xfrm>
            <a:off x="6093279" y="2986868"/>
            <a:ext cx="6101442" cy="2246769"/>
          </a:xfrm>
          <a:prstGeom prst="rect">
            <a:avLst/>
          </a:prstGeom>
          <a:noFill/>
          <a:ln>
            <a:solidFill>
              <a:schemeClr val="tx1"/>
            </a:solidFill>
          </a:ln>
        </p:spPr>
        <p:txBody>
          <a:bodyPr wrap="square">
            <a:spAutoFit/>
          </a:bodyPr>
          <a:lstStyle/>
          <a:p>
            <a:r>
              <a:rPr lang="en-US" sz="1400" b="1" i="0" dirty="0">
                <a:solidFill>
                  <a:srgbClr val="212225"/>
                </a:solidFill>
                <a:effectLst/>
              </a:rPr>
              <a:t>Wise as Serpents D&amp;C 111:11: </a:t>
            </a:r>
          </a:p>
          <a:p>
            <a:r>
              <a:rPr lang="en-US" sz="1400" b="0" i="0" dirty="0">
                <a:solidFill>
                  <a:srgbClr val="212225"/>
                </a:solidFill>
                <a:effectLst/>
              </a:rPr>
              <a:t>When the Savior sent His disciples out to preach the gospel, He told them to be “wise as serpents, and harmless as doves” (</a:t>
            </a:r>
            <a:r>
              <a:rPr lang="en-US" sz="1400" b="0" i="0" u="none" strike="noStrike" dirty="0">
                <a:effectLst/>
              </a:rPr>
              <a:t>Matthew 10:16</a:t>
            </a:r>
            <a:r>
              <a:rPr lang="en-US" sz="1400" b="0" i="0" dirty="0">
                <a:solidFill>
                  <a:srgbClr val="212225"/>
                </a:solidFill>
                <a:effectLst/>
              </a:rPr>
              <a:t>). In modern times, the Savior gave similar counsel to His disciples, declaring, “Be ye as wise as serpents and yet without sin” (</a:t>
            </a:r>
            <a:r>
              <a:rPr lang="en-US" sz="1400" b="0" i="0" u="none" strike="noStrike" dirty="0">
                <a:effectLst/>
              </a:rPr>
              <a:t>D&amp;C 111:11</a:t>
            </a:r>
            <a:r>
              <a:rPr lang="en-US" sz="1400" b="0" i="0" dirty="0">
                <a:solidFill>
                  <a:srgbClr val="212225"/>
                </a:solidFill>
                <a:effectLst/>
              </a:rPr>
              <a:t>). Both accounts teach that the Savior’s disciples should combine wisdom with innocence and purity. The Joseph Smith Translation emphasizes the importance of being a wise servant of the Master: “Be ye therefore wise </a:t>
            </a:r>
            <a:r>
              <a:rPr lang="en-US" sz="1400" b="0" i="1" dirty="0">
                <a:solidFill>
                  <a:srgbClr val="212225"/>
                </a:solidFill>
                <a:effectLst/>
              </a:rPr>
              <a:t>servants</a:t>
            </a:r>
            <a:r>
              <a:rPr lang="en-US" sz="1400" b="0" i="0" dirty="0">
                <a:solidFill>
                  <a:srgbClr val="212225"/>
                </a:solidFill>
                <a:effectLst/>
              </a:rPr>
              <a:t>, and as harmless as doves” (Joseph Smith Translation, Matthew 10:14; compare </a:t>
            </a:r>
            <a:r>
              <a:rPr lang="en-US" sz="1400" b="0" i="0" u="none" strike="noStrike" dirty="0">
                <a:effectLst/>
              </a:rPr>
              <a:t>Matthew 10:16</a:t>
            </a:r>
            <a:r>
              <a:rPr lang="en-US" sz="1400" b="0" i="0" dirty="0">
                <a:solidFill>
                  <a:srgbClr val="212225"/>
                </a:solidFill>
                <a:effectLst/>
              </a:rPr>
              <a:t>). (</a:t>
            </a:r>
            <a:r>
              <a:rPr lang="en-US" sz="1400" b="0" i="1" dirty="0">
                <a:solidFill>
                  <a:srgbClr val="212225"/>
                </a:solidFill>
                <a:effectLst/>
              </a:rPr>
              <a:t>New Testament Student Manual</a:t>
            </a:r>
            <a:r>
              <a:rPr lang="en-US" sz="1400" b="0" i="0" dirty="0">
                <a:solidFill>
                  <a:srgbClr val="212225"/>
                </a:solidFill>
                <a:effectLst/>
              </a:rPr>
              <a:t> [2018], 36–37)</a:t>
            </a:r>
            <a:endParaRPr lang="en-US" sz="1400" dirty="0"/>
          </a:p>
        </p:txBody>
      </p:sp>
    </p:spTree>
    <p:extLst>
      <p:ext uri="{BB962C8B-B14F-4D97-AF65-F5344CB8AC3E}">
        <p14:creationId xmlns:p14="http://schemas.microsoft.com/office/powerpoint/2010/main" val="412256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016758"/>
          </a:xfrm>
          <a:prstGeom prst="rect">
            <a:avLst/>
          </a:prstGeom>
          <a:ln>
            <a:solidFill>
              <a:schemeClr val="tx1"/>
            </a:solidFill>
          </a:ln>
        </p:spPr>
        <p:txBody>
          <a:bodyPr wrap="square">
            <a:spAutoFit/>
          </a:bodyPr>
          <a:lstStyle/>
          <a:p>
            <a:r>
              <a:rPr lang="en-US" sz="1000" b="1" i="0" u="sng" dirty="0">
                <a:solidFill>
                  <a:srgbClr val="000000"/>
                </a:solidFill>
                <a:effectLst/>
                <a:latin typeface="Arial" panose="020B0604020202020204" pitchFamily="34" charset="0"/>
              </a:rPr>
              <a:t>BIOGRAPHY  Erastus Fairbanks Snow</a:t>
            </a:r>
          </a:p>
          <a:p>
            <a:r>
              <a:rPr lang="en-US" sz="1000" b="0" i="0" dirty="0">
                <a:solidFill>
                  <a:srgbClr val="000000"/>
                </a:solidFill>
                <a:effectLst/>
                <a:latin typeface="Arial" panose="020B0604020202020204" pitchFamily="34" charset="0"/>
              </a:rPr>
              <a:t>Erastus Snow, son of Levi and Lucina Snow, was born November 19, 1818, in St. </a:t>
            </a:r>
            <a:r>
              <a:rPr lang="en-US" sz="1000" b="0" i="0" dirty="0" err="1">
                <a:solidFill>
                  <a:srgbClr val="000000"/>
                </a:solidFill>
                <a:effectLst/>
                <a:latin typeface="Arial" panose="020B0604020202020204" pitchFamily="34" charset="0"/>
              </a:rPr>
              <a:t>Johnsbury</a:t>
            </a:r>
            <a:r>
              <a:rPr lang="en-US" sz="1000" b="0" i="0" dirty="0">
                <a:solidFill>
                  <a:srgbClr val="000000"/>
                </a:solidFill>
                <a:effectLst/>
                <a:latin typeface="Arial" panose="020B0604020202020204" pitchFamily="34" charset="0"/>
              </a:rPr>
              <a:t>, Vermont. </a:t>
            </a:r>
            <a:br>
              <a:rPr lang="en-US" sz="1000" dirty="0"/>
            </a:br>
            <a:br>
              <a:rPr lang="en-US" sz="1000" dirty="0"/>
            </a:br>
            <a:r>
              <a:rPr lang="en-US" sz="1000" b="0" i="0" dirty="0">
                <a:solidFill>
                  <a:srgbClr val="000000"/>
                </a:solidFill>
                <a:effectLst/>
                <a:latin typeface="Arial" panose="020B0604020202020204" pitchFamily="34" charset="0"/>
              </a:rPr>
              <a:t>When he was fourteen years old, two missionaries from the Church of Jesus Christ of Latter-day Saints visited his family and taught them the principles of salvation as outlined by the Prophet Joseph Smith and found in the Book of Mormon. After listening to their message, most of the family (excluding the father and two sons) eventually joined the Church. Erastus Snow was baptized on February 3, 1833, by his older brother William. Erastus Snow developed a great love for the gospel and studied the scriptures diligently to become more conversant with Church doctrine. In addition to his studies, he eagerly served the Church by spending a great amount of time sharing his testimony with others. </a:t>
            </a:r>
            <a:br>
              <a:rPr lang="en-US" sz="1000" dirty="0"/>
            </a:br>
            <a:br>
              <a:rPr lang="en-US" sz="1000" dirty="0"/>
            </a:br>
            <a:r>
              <a:rPr lang="en-US" sz="1000" b="0" i="0" dirty="0">
                <a:solidFill>
                  <a:srgbClr val="000000"/>
                </a:solidFill>
                <a:effectLst/>
                <a:latin typeface="Arial" panose="020B0604020202020204" pitchFamily="34" charset="0"/>
              </a:rPr>
              <a:t>On June 28, 1834, when 16 years old, he was ordained to the office of a Teacher in the Aaronic Priesthood and less than five months later to the office of Priest. On August 16, 1835, he was ordained an elder in the Melchizedek Priesthood and from that time forward became very active in missionary work, preaching the gospel in many part of the United State and Europe. Many people accepted Mormonism as a result of his labors. </a:t>
            </a:r>
            <a:br>
              <a:rPr lang="en-US" sz="1000" dirty="0"/>
            </a:br>
            <a:br>
              <a:rPr lang="en-US" sz="1000" dirty="0"/>
            </a:br>
            <a:r>
              <a:rPr lang="en-US" sz="1000" b="0" i="0" dirty="0">
                <a:solidFill>
                  <a:srgbClr val="000000"/>
                </a:solidFill>
                <a:effectLst/>
                <a:latin typeface="Arial" panose="020B0604020202020204" pitchFamily="34" charset="0"/>
              </a:rPr>
              <a:t>In addition to his missionary work, Snow participated in several significant events in early Church history. In 1835, he met the Prophet Joseph Smith in Kirtland Ohio, and while there attended a special Elder's School with 300 other elders. </a:t>
            </a:r>
            <a:br>
              <a:rPr lang="en-US" sz="1000" dirty="0"/>
            </a:br>
            <a:br>
              <a:rPr lang="en-US" sz="1000" dirty="0"/>
            </a:br>
            <a:r>
              <a:rPr lang="en-US" sz="1000" b="0" i="0" dirty="0">
                <a:solidFill>
                  <a:srgbClr val="000000"/>
                </a:solidFill>
                <a:effectLst/>
                <a:latin typeface="Arial" panose="020B0604020202020204" pitchFamily="34" charset="0"/>
              </a:rPr>
              <a:t>When persecution increased in Kirtland, he helped relocate the Church to Far West, Missouri, where he later married his first wife, </a:t>
            </a:r>
            <a:r>
              <a:rPr lang="en-US" sz="1000" b="0" i="0" dirty="0" err="1">
                <a:solidFill>
                  <a:srgbClr val="000000"/>
                </a:solidFill>
                <a:effectLst/>
                <a:latin typeface="Arial" panose="020B0604020202020204" pitchFamily="34" charset="0"/>
              </a:rPr>
              <a:t>Artemesia</a:t>
            </a:r>
            <a:r>
              <a:rPr lang="en-US" sz="1000" b="0" i="0" dirty="0">
                <a:solidFill>
                  <a:srgbClr val="000000"/>
                </a:solidFill>
                <a:effectLst/>
                <a:latin typeface="Arial" panose="020B0604020202020204" pitchFamily="34" charset="0"/>
              </a:rPr>
              <a:t> </a:t>
            </a:r>
            <a:r>
              <a:rPr lang="en-US" sz="1000" b="0" i="0" dirty="0" err="1">
                <a:solidFill>
                  <a:srgbClr val="000000"/>
                </a:solidFill>
                <a:effectLst/>
                <a:latin typeface="Arial" panose="020B0604020202020204" pitchFamily="34" charset="0"/>
              </a:rPr>
              <a:t>Beman</a:t>
            </a:r>
            <a:r>
              <a:rPr lang="en-US" sz="1000" b="0" i="0" dirty="0">
                <a:solidFill>
                  <a:srgbClr val="000000"/>
                </a:solidFill>
                <a:effectLst/>
                <a:latin typeface="Arial" panose="020B0604020202020204" pitchFamily="34" charset="0"/>
              </a:rPr>
              <a:t>, on December 3, 1838. </a:t>
            </a:r>
            <a:br>
              <a:rPr lang="en-US" sz="1000" dirty="0"/>
            </a:br>
            <a:br>
              <a:rPr lang="en-US" sz="1000" dirty="0"/>
            </a:br>
            <a:r>
              <a:rPr lang="en-US" sz="1000" b="0" i="0" dirty="0">
                <a:solidFill>
                  <a:srgbClr val="000000"/>
                </a:solidFill>
                <a:effectLst/>
                <a:latin typeface="Arial" panose="020B0604020202020204" pitchFamily="34" charset="0"/>
              </a:rPr>
              <a:t>With the intensification of anti-Mormon persecution in Far West, the saints were forced to flee again, this time to Nauvoo. While residing in Nauvoo, Snow married a second wife, </a:t>
            </a:r>
            <a:r>
              <a:rPr lang="en-US" sz="1000" b="0" i="0" dirty="0" err="1">
                <a:solidFill>
                  <a:srgbClr val="000000"/>
                </a:solidFill>
                <a:effectLst/>
                <a:latin typeface="Arial" panose="020B0604020202020204" pitchFamily="34" charset="0"/>
              </a:rPr>
              <a:t>Minerve</a:t>
            </a:r>
            <a:r>
              <a:rPr lang="en-US" sz="1000" b="0" i="0" dirty="0">
                <a:solidFill>
                  <a:srgbClr val="000000"/>
                </a:solidFill>
                <a:effectLst/>
                <a:latin typeface="Arial" panose="020B0604020202020204" pitchFamily="34" charset="0"/>
              </a:rPr>
              <a:t> White, in January of 1846 in compliance with the doctrine of plural marriage as instituted by Joseph Smith. Later he married a third wife, Elizabeth R. Ashby, on December 19, 1847, and a fourth wife, Julia Josephine Spencer, on April 11, 1856. </a:t>
            </a:r>
            <a:br>
              <a:rPr lang="en-US" sz="1000" dirty="0"/>
            </a:br>
            <a:br>
              <a:rPr lang="en-US" sz="1000" dirty="0"/>
            </a:br>
            <a:r>
              <a:rPr lang="en-US" sz="1000" b="0" i="0" dirty="0">
                <a:solidFill>
                  <a:srgbClr val="000000"/>
                </a:solidFill>
                <a:effectLst/>
                <a:latin typeface="Arial" panose="020B0604020202020204" pitchFamily="34" charset="0"/>
              </a:rPr>
              <a:t>Under the leadership of Brigham Young, Joseph Smith's successor, Erastus Snow and his family left their home in Nauvoo to migrate to the Great Basin where the Saints hoped to find rest from the continued persecution. In his move he organized and led various parties of the saints. </a:t>
            </a:r>
            <a:br>
              <a:rPr lang="en-US" sz="1000" dirty="0"/>
            </a:br>
            <a:br>
              <a:rPr lang="en-US" sz="1000" dirty="0"/>
            </a:br>
            <a:r>
              <a:rPr lang="en-US" sz="1000" b="0" i="0" dirty="0">
                <a:solidFill>
                  <a:srgbClr val="000000"/>
                </a:solidFill>
                <a:effectLst/>
                <a:latin typeface="Arial" panose="020B0604020202020204" pitchFamily="34" charset="0"/>
              </a:rPr>
              <a:t>After their arrival in the Salt Lake Valley, he was called to serve in a Stake Presidency, and in 1849 he was ordained a member of the Quorum of the Twelve Apostles. As an apostle he served a mission to Denmark and was responsible for the translation of the Book of Mormon, the Doctrine and Covenants, and other Church literature into the Danish language. </a:t>
            </a:r>
            <a:br>
              <a:rPr lang="en-US" sz="1000" dirty="0"/>
            </a:br>
            <a:br>
              <a:rPr lang="en-US" sz="1000" dirty="0"/>
            </a:br>
            <a:r>
              <a:rPr lang="en-US" sz="1000" b="0" i="0" dirty="0">
                <a:solidFill>
                  <a:srgbClr val="000000"/>
                </a:solidFill>
                <a:effectLst/>
                <a:latin typeface="Arial" panose="020B0604020202020204" pitchFamily="34" charset="0"/>
              </a:rPr>
              <a:t>After returning, he was appointed to organize and supervise the settlement of Church members in Southern Utah. He was the presiding Mormon leader during the colonization of St. George. </a:t>
            </a:r>
            <a:br>
              <a:rPr lang="en-US" sz="1000" dirty="0"/>
            </a:br>
            <a:br>
              <a:rPr lang="en-US" sz="1000" dirty="0"/>
            </a:br>
            <a:r>
              <a:rPr lang="en-US" sz="1000" b="0" i="0" dirty="0">
                <a:solidFill>
                  <a:srgbClr val="000000"/>
                </a:solidFill>
                <a:effectLst/>
                <a:latin typeface="Arial" panose="020B0604020202020204" pitchFamily="34" charset="0"/>
              </a:rPr>
              <a:t>In these and many other assignments he served efficiently and enthusiastically until his death in Salt Lake City on May 27, 1888.</a:t>
            </a:r>
          </a:p>
          <a:p>
            <a:endParaRPr lang="en-US" sz="1000" dirty="0">
              <a:solidFill>
                <a:srgbClr val="000000"/>
              </a:solidFill>
              <a:latin typeface="Arial" panose="020B0604020202020204" pitchFamily="34" charset="0"/>
            </a:endParaRPr>
          </a:p>
          <a:p>
            <a:r>
              <a:rPr lang="en-US" sz="1000" b="0" i="0" dirty="0">
                <a:solidFill>
                  <a:srgbClr val="000000"/>
                </a:solidFill>
                <a:effectLst/>
                <a:latin typeface="Arial" panose="020B0604020202020204" pitchFamily="34" charset="0"/>
              </a:rPr>
              <a:t>http://wchsutah.org/people/erastus-snow.php </a:t>
            </a:r>
            <a:br>
              <a:rPr lang="en-US" sz="1000" dirty="0"/>
            </a:br>
            <a:endParaRPr lang="en-US" sz="1000" dirty="0"/>
          </a:p>
        </p:txBody>
      </p:sp>
    </p:spTree>
    <p:extLst>
      <p:ext uri="{BB962C8B-B14F-4D97-AF65-F5344CB8AC3E}">
        <p14:creationId xmlns:p14="http://schemas.microsoft.com/office/powerpoint/2010/main" val="221777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27B471-EB94-4146-A7A6-8A5EF8C1D761}"/>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469553" y="772954"/>
            <a:ext cx="5088047" cy="369332"/>
          </a:xfrm>
          <a:prstGeom prst="rect">
            <a:avLst/>
          </a:prstGeom>
          <a:noFill/>
        </p:spPr>
        <p:txBody>
          <a:bodyPr wrap="square" rtlCol="0">
            <a:spAutoFit/>
          </a:bodyPr>
          <a:lstStyle/>
          <a:p>
            <a:r>
              <a:rPr lang="en-US" dirty="0">
                <a:solidFill>
                  <a:schemeClr val="bg1"/>
                </a:solidFill>
              </a:rPr>
              <a:t>D&amp;C 104:78</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Church Debt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sp>
        <p:nvSpPr>
          <p:cNvPr id="11" name="Rectangle 4"/>
          <p:cNvSpPr>
            <a:spLocks noChangeArrowheads="1"/>
          </p:cNvSpPr>
          <p:nvPr/>
        </p:nvSpPr>
        <p:spPr bwMode="auto">
          <a:xfrm>
            <a:off x="288483" y="1278583"/>
            <a:ext cx="670861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solidFill>
                  <a:schemeClr val="bg1"/>
                </a:solidFill>
              </a:rPr>
              <a:t>In the summer of 1836, Joseph Smith and other Church leaders were experiencing concern over the Church’s finances. In the preceding years, the Church had incurred a large amount of debt as Church leaders had obeyed the Lord’s commands to build the Kirtland Temple, purchase lands in Ohio and Missouri, and fund Zion’s Camp. The Church also needed funds to buy land for the Saints in Missouri who had been forced from their homes. </a:t>
            </a:r>
          </a:p>
          <a:p>
            <a:pPr lvl="0" eaLnBrk="0" fontAlgn="base" hangingPunct="0">
              <a:spcBef>
                <a:spcPct val="0"/>
              </a:spcBef>
              <a:spcAft>
                <a:spcPct val="0"/>
              </a:spcAft>
            </a:pPr>
            <a:endParaRPr lang="en-US" dirty="0">
              <a:solidFill>
                <a:schemeClr val="bg1"/>
              </a:solidFill>
            </a:endParaRPr>
          </a:p>
          <a:p>
            <a:pPr lvl="0" eaLnBrk="0" fontAlgn="base" hangingPunct="0">
              <a:spcBef>
                <a:spcPct val="0"/>
              </a:spcBef>
              <a:spcAft>
                <a:spcPct val="0"/>
              </a:spcAft>
            </a:pPr>
            <a:r>
              <a:rPr lang="en-US" dirty="0">
                <a:solidFill>
                  <a:schemeClr val="bg1"/>
                </a:solidFill>
              </a:rPr>
              <a:t>In 1834, the Lord had instructed Joseph Smith and other Church leaders to “pay all [their] debts”</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 name="Rectangle 1"/>
          <p:cNvSpPr/>
          <p:nvPr/>
        </p:nvSpPr>
        <p:spPr>
          <a:xfrm>
            <a:off x="4710223" y="4889083"/>
            <a:ext cx="7292408" cy="1569660"/>
          </a:xfrm>
          <a:prstGeom prst="rect">
            <a:avLst/>
          </a:prstGeom>
        </p:spPr>
        <p:txBody>
          <a:bodyPr wrap="square">
            <a:spAutoFit/>
          </a:bodyPr>
          <a:lstStyle/>
          <a:p>
            <a:pPr lvl="0" eaLnBrk="0" fontAlgn="base" hangingPunct="0">
              <a:spcBef>
                <a:spcPct val="0"/>
              </a:spcBef>
              <a:spcAft>
                <a:spcPct val="0"/>
              </a:spcAft>
            </a:pPr>
            <a:r>
              <a:rPr lang="en-US" sz="2400" dirty="0">
                <a:solidFill>
                  <a:schemeClr val="bg1"/>
                </a:solidFill>
              </a:rPr>
              <a:t>However, their efforts to pay these debts had been hampered by the loss of income-producing businesses in Missouri. Thus, Church leaders did not have sufficient funds to meet the demands of the Church’s creditors.</a:t>
            </a:r>
            <a:endParaRPr lang="en-US" altLang="en-US" sz="2400"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5A3E6222-B7A1-4CDE-9F3F-3120CA3D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62" y="1215283"/>
            <a:ext cx="2495898" cy="3381847"/>
          </a:xfrm>
          <a:prstGeom prst="rect">
            <a:avLst/>
          </a:prstGeom>
        </p:spPr>
      </p:pic>
    </p:spTree>
    <p:extLst>
      <p:ext uri="{BB962C8B-B14F-4D97-AF65-F5344CB8AC3E}">
        <p14:creationId xmlns:p14="http://schemas.microsoft.com/office/powerpoint/2010/main" val="36467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16F65A-4158-40CA-A0ED-06B6E6E595F0}"/>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534155" y="825927"/>
            <a:ext cx="1439501" cy="369332"/>
          </a:xfrm>
          <a:prstGeom prst="rect">
            <a:avLst/>
          </a:prstGeom>
          <a:noFill/>
        </p:spPr>
        <p:txBody>
          <a:bodyPr wrap="square" rtlCol="0">
            <a:spAutoFit/>
          </a:bodyPr>
          <a:lstStyle/>
          <a:p>
            <a:r>
              <a:rPr lang="en-US" dirty="0">
                <a:solidFill>
                  <a:schemeClr val="bg1"/>
                </a:solidFill>
              </a:rPr>
              <a:t>July 30, 1836</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New York—The Last Days</a:t>
            </a:r>
          </a:p>
        </p:txBody>
      </p:sp>
      <p:sp>
        <p:nvSpPr>
          <p:cNvPr id="8" name="TextBox 7"/>
          <p:cNvSpPr txBox="1"/>
          <p:nvPr/>
        </p:nvSpPr>
        <p:spPr>
          <a:xfrm>
            <a:off x="308540" y="1441306"/>
            <a:ext cx="4175156" cy="2585323"/>
          </a:xfrm>
          <a:prstGeom prst="rect">
            <a:avLst/>
          </a:prstGeom>
          <a:noFill/>
        </p:spPr>
        <p:txBody>
          <a:bodyPr wrap="square" rtlCol="0">
            <a:spAutoFit/>
          </a:bodyPr>
          <a:lstStyle/>
          <a:p>
            <a:r>
              <a:rPr lang="en-US" b="1" dirty="0">
                <a:solidFill>
                  <a:schemeClr val="bg1"/>
                </a:solidFill>
              </a:rPr>
              <a:t>"While here I visited the burnt district-that part of the city where it was estimated fifteen millions of property were consumed by fire on the 16th of December 1835”. . . .</a:t>
            </a:r>
          </a:p>
          <a:p>
            <a:endParaRPr lang="en-US" b="1" dirty="0">
              <a:solidFill>
                <a:schemeClr val="bg1"/>
              </a:solidFill>
            </a:endParaRPr>
          </a:p>
          <a:p>
            <a:endParaRPr lang="en-US" b="1" dirty="0">
              <a:solidFill>
                <a:schemeClr val="bg1"/>
              </a:solidFill>
            </a:endParaRPr>
          </a:p>
          <a:p>
            <a:r>
              <a:rPr lang="en-US" b="1" dirty="0">
                <a:solidFill>
                  <a:schemeClr val="bg1"/>
                </a:solidFill>
              </a:rPr>
              <a:t>Joseph noted the prophecies of the ancient Prophets</a:t>
            </a:r>
            <a:endParaRPr lang="en-US" dirty="0">
              <a:solidFill>
                <a:schemeClr val="bg1"/>
              </a:solidFill>
            </a:endParaRP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sp>
        <p:nvSpPr>
          <p:cNvPr id="2" name="Rectangle 1"/>
          <p:cNvSpPr/>
          <p:nvPr/>
        </p:nvSpPr>
        <p:spPr>
          <a:xfrm>
            <a:off x="2604660" y="4670496"/>
            <a:ext cx="4392845" cy="1938992"/>
          </a:xfrm>
          <a:prstGeom prst="rect">
            <a:avLst/>
          </a:prstGeom>
        </p:spPr>
        <p:txBody>
          <a:bodyPr wrap="square">
            <a:spAutoFit/>
          </a:bodyPr>
          <a:lstStyle/>
          <a:p>
            <a:r>
              <a:rPr lang="en-US" sz="2400" b="0" i="1" dirty="0">
                <a:solidFill>
                  <a:srgbClr val="FFFF00"/>
                </a:solidFill>
                <a:effectLst/>
                <a:latin typeface="Abadi" panose="020B0604020104020204" pitchFamily="34" charset="0"/>
              </a:rPr>
              <a:t>And I will shew wonders in heaven above, and signs in the earth beneath; blood, and fire, and </a:t>
            </a:r>
            <a:r>
              <a:rPr lang="en-US" sz="2400" b="0" i="1" dirty="0" err="1">
                <a:solidFill>
                  <a:srgbClr val="FFFF00"/>
                </a:solidFill>
                <a:effectLst/>
                <a:latin typeface="Abadi" panose="020B0604020104020204" pitchFamily="34" charset="0"/>
              </a:rPr>
              <a:t>vapour</a:t>
            </a:r>
            <a:r>
              <a:rPr lang="en-US" sz="2400" b="0" i="1" dirty="0">
                <a:solidFill>
                  <a:srgbClr val="FFFF00"/>
                </a:solidFill>
                <a:effectLst/>
                <a:latin typeface="Abadi" panose="020B0604020104020204" pitchFamily="34" charset="0"/>
              </a:rPr>
              <a:t> of smoke:</a:t>
            </a:r>
          </a:p>
          <a:p>
            <a:r>
              <a:rPr lang="en-US" sz="2400" i="1" dirty="0">
                <a:solidFill>
                  <a:srgbClr val="FFFF00"/>
                </a:solidFill>
                <a:latin typeface="Abadi" panose="020B0604020104020204" pitchFamily="34" charset="0"/>
              </a:rPr>
              <a:t>Acts 2:19</a:t>
            </a:r>
            <a:endParaRPr lang="en-US" sz="2400" i="1" dirty="0">
              <a:solidFill>
                <a:srgbClr val="FFFF00"/>
              </a:solidFill>
            </a:endParaRPr>
          </a:p>
        </p:txBody>
      </p:sp>
      <p:sp>
        <p:nvSpPr>
          <p:cNvPr id="13" name="TextBox 12"/>
          <p:cNvSpPr txBox="1"/>
          <p:nvPr/>
        </p:nvSpPr>
        <p:spPr>
          <a:xfrm>
            <a:off x="6277755" y="6466333"/>
            <a:ext cx="1439501" cy="369332"/>
          </a:xfrm>
          <a:prstGeom prst="rect">
            <a:avLst/>
          </a:prstGeom>
          <a:noFill/>
        </p:spPr>
        <p:txBody>
          <a:bodyPr wrap="square" rtlCol="0">
            <a:spAutoFit/>
          </a:bodyPr>
          <a:lstStyle/>
          <a:p>
            <a:r>
              <a:rPr lang="en-US" dirty="0">
                <a:solidFill>
                  <a:schemeClr val="bg1"/>
                </a:solidFill>
              </a:rPr>
              <a:t>9/11/2001</a:t>
            </a:r>
          </a:p>
        </p:txBody>
      </p:sp>
      <p:sp>
        <p:nvSpPr>
          <p:cNvPr id="3" name="Rectangle 2"/>
          <p:cNvSpPr/>
          <p:nvPr/>
        </p:nvSpPr>
        <p:spPr>
          <a:xfrm>
            <a:off x="8445778" y="1017987"/>
            <a:ext cx="3595245" cy="2723823"/>
          </a:xfrm>
          <a:prstGeom prst="rect">
            <a:avLst/>
          </a:prstGeom>
        </p:spPr>
        <p:txBody>
          <a:bodyPr wrap="square">
            <a:spAutoFit/>
          </a:bodyPr>
          <a:lstStyle/>
          <a:p>
            <a:r>
              <a:rPr lang="en-US" sz="1600" b="0" i="0" dirty="0">
                <a:solidFill>
                  <a:schemeClr val="bg1"/>
                </a:solidFill>
                <a:effectLst/>
              </a:rPr>
              <a:t>Reported that the cause of the fire was a gas pipe that had burst and ignited by a coal stove. </a:t>
            </a:r>
          </a:p>
          <a:p>
            <a:endParaRPr lang="en-US" sz="1600" dirty="0">
              <a:solidFill>
                <a:schemeClr val="bg1"/>
              </a:solidFill>
            </a:endParaRPr>
          </a:p>
          <a:p>
            <a:r>
              <a:rPr lang="en-US" sz="1600" dirty="0">
                <a:solidFill>
                  <a:schemeClr val="bg1"/>
                </a:solidFill>
              </a:rPr>
              <a:t> 17 blocks of the city had been destroyed and between 530 and 700 buildings.</a:t>
            </a:r>
            <a:r>
              <a:rPr lang="en-US" sz="1600" baseline="30000" dirty="0">
                <a:solidFill>
                  <a:schemeClr val="bg1"/>
                </a:solidFill>
              </a:rPr>
              <a:t> </a:t>
            </a:r>
            <a:r>
              <a:rPr lang="en-US" sz="1600" dirty="0">
                <a:solidFill>
                  <a:schemeClr val="bg1"/>
                </a:solidFill>
              </a:rPr>
              <a:t>The estimated damage at the time is valued at twenty million dollars, and twenty people were also killed. (The Great Fire of New York-1835)</a:t>
            </a:r>
          </a:p>
          <a:p>
            <a:r>
              <a:rPr lang="en-US" sz="1100" b="0" i="0" dirty="0">
                <a:solidFill>
                  <a:schemeClr val="bg1"/>
                </a:solidFill>
                <a:effectLst/>
              </a:rPr>
              <a:t>Wikipedia</a:t>
            </a:r>
            <a:endParaRPr lang="en-US" sz="1100" dirty="0">
              <a:solidFill>
                <a:schemeClr val="bg1"/>
              </a:solidFill>
            </a:endParaRPr>
          </a:p>
        </p:txBody>
      </p:sp>
      <p:pic>
        <p:nvPicPr>
          <p:cNvPr id="14" name="Picture 13">
            <a:extLst>
              <a:ext uri="{FF2B5EF4-FFF2-40B4-BE49-F238E27FC236}">
                <a16:creationId xmlns:a16="http://schemas.microsoft.com/office/drawing/2014/main" id="{44A6CA3C-5A6E-49F1-BD79-3CD203C8CF44}"/>
              </a:ext>
            </a:extLst>
          </p:cNvPr>
          <p:cNvPicPr>
            <a:picLocks noChangeAspect="1"/>
          </p:cNvPicPr>
          <p:nvPr/>
        </p:nvPicPr>
        <p:blipFill rotWithShape="1">
          <a:blip r:embed="rId3">
            <a:extLst>
              <a:ext uri="{28A0092B-C50C-407E-A947-70E740481C1C}">
                <a14:useLocalDpi xmlns:a14="http://schemas.microsoft.com/office/drawing/2010/main" val="0"/>
              </a:ext>
            </a:extLst>
          </a:blip>
          <a:srcRect l="4968" t="8278" r="4505" b="10214"/>
          <a:stretch/>
        </p:blipFill>
        <p:spPr>
          <a:xfrm>
            <a:off x="7552363" y="4122991"/>
            <a:ext cx="4069954" cy="2585323"/>
          </a:xfrm>
          <a:prstGeom prst="rect">
            <a:avLst/>
          </a:prstGeom>
        </p:spPr>
      </p:pic>
      <p:pic>
        <p:nvPicPr>
          <p:cNvPr id="5" name="Picture 4">
            <a:extLst>
              <a:ext uri="{FF2B5EF4-FFF2-40B4-BE49-F238E27FC236}">
                <a16:creationId xmlns:a16="http://schemas.microsoft.com/office/drawing/2014/main" id="{9AA5601F-A8B8-9616-1414-6DFB207DBB44}"/>
              </a:ext>
            </a:extLst>
          </p:cNvPr>
          <p:cNvPicPr>
            <a:picLocks noChangeAspect="1"/>
          </p:cNvPicPr>
          <p:nvPr/>
        </p:nvPicPr>
        <p:blipFill>
          <a:blip r:embed="rId4"/>
          <a:stretch>
            <a:fillRect/>
          </a:stretch>
        </p:blipFill>
        <p:spPr>
          <a:xfrm>
            <a:off x="4210568" y="1192794"/>
            <a:ext cx="3933825" cy="2780512"/>
          </a:xfrm>
          <a:prstGeom prst="rect">
            <a:avLst/>
          </a:prstGeom>
        </p:spPr>
      </p:pic>
    </p:spTree>
    <p:extLst>
      <p:ext uri="{BB962C8B-B14F-4D97-AF65-F5344CB8AC3E}">
        <p14:creationId xmlns:p14="http://schemas.microsoft.com/office/powerpoint/2010/main" val="20248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F15BE6-CC60-491D-A921-8B6796BDC9D7}"/>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3322622" y="830998"/>
            <a:ext cx="5088047" cy="369332"/>
          </a:xfrm>
          <a:prstGeom prst="rect">
            <a:avLst/>
          </a:prstGeom>
          <a:noFill/>
        </p:spPr>
        <p:txBody>
          <a:bodyPr wrap="square" rtlCol="0">
            <a:spAutoFit/>
          </a:bodyPr>
          <a:lstStyle/>
          <a:p>
            <a:r>
              <a:rPr lang="en-US" dirty="0">
                <a:solidFill>
                  <a:schemeClr val="bg1"/>
                </a:solidFill>
              </a:rPr>
              <a:t>August 1836 Joseph writes his feelings about Salem</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Salem, Massachusetts</a:t>
            </a:r>
          </a:p>
        </p:txBody>
      </p:sp>
      <p:sp>
        <p:nvSpPr>
          <p:cNvPr id="9" name="TextBox 8"/>
          <p:cNvSpPr txBox="1"/>
          <p:nvPr/>
        </p:nvSpPr>
        <p:spPr>
          <a:xfrm>
            <a:off x="0" y="6493195"/>
            <a:ext cx="10872216" cy="307777"/>
          </a:xfrm>
          <a:prstGeom prst="rect">
            <a:avLst/>
          </a:prstGeom>
          <a:noFill/>
        </p:spPr>
        <p:txBody>
          <a:bodyPr wrap="square" rtlCol="0">
            <a:spAutoFit/>
          </a:bodyPr>
          <a:lstStyle/>
          <a:p>
            <a:r>
              <a:rPr lang="en-US" sz="1400" dirty="0">
                <a:solidFill>
                  <a:schemeClr val="bg1"/>
                </a:solidFill>
              </a:rPr>
              <a:t>HC</a:t>
            </a:r>
          </a:p>
        </p:txBody>
      </p:sp>
      <p:sp>
        <p:nvSpPr>
          <p:cNvPr id="11" name="Rectangle 4"/>
          <p:cNvSpPr>
            <a:spLocks noChangeArrowheads="1"/>
          </p:cNvSpPr>
          <p:nvPr/>
        </p:nvSpPr>
        <p:spPr bwMode="auto">
          <a:xfrm>
            <a:off x="363227" y="1352105"/>
            <a:ext cx="67086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rPr>
              <a:t>"The early settlers of Boston (the Emporium of New England), who had fled from their mother country to avoid persecution and death, soon became so lost to principles of justice and religious liberty as to whip and hang the Baptist and the Quaker, who, like themselves, had fled from tyranny to a land of freedom; and the Fathers of Salem from 1691 to 1693, whipped, imprisoned, tortured, and hung many of their citizens for supposed witchcraft;…” </a:t>
            </a:r>
            <a:endParaRPr kumimoji="0" lang="en-US" altLang="en-US" sz="2000" b="0" i="0" u="none" strike="noStrike" cap="none" normalizeH="0" baseline="0" dirty="0">
              <a:ln>
                <a:noFill/>
              </a:ln>
              <a:solidFill>
                <a:schemeClr val="bg1"/>
              </a:solidFill>
              <a:effectLst/>
            </a:endParaRPr>
          </a:p>
        </p:txBody>
      </p:sp>
      <p:pic>
        <p:nvPicPr>
          <p:cNvPr id="3" name="Picture 2">
            <a:extLst>
              <a:ext uri="{FF2B5EF4-FFF2-40B4-BE49-F238E27FC236}">
                <a16:creationId xmlns:a16="http://schemas.microsoft.com/office/drawing/2014/main" id="{DBDA4DB7-5AF2-4B88-A869-33A862766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502" y="3649567"/>
            <a:ext cx="6010275" cy="2857500"/>
          </a:xfrm>
          <a:prstGeom prst="rect">
            <a:avLst/>
          </a:prstGeom>
        </p:spPr>
      </p:pic>
    </p:spTree>
    <p:extLst>
      <p:ext uri="{BB962C8B-B14F-4D97-AF65-F5344CB8AC3E}">
        <p14:creationId xmlns:p14="http://schemas.microsoft.com/office/powerpoint/2010/main" val="193739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7531DB-16AD-480F-960C-7A6D1E72044B}"/>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469553" y="1239023"/>
            <a:ext cx="5088047" cy="1754326"/>
          </a:xfrm>
          <a:prstGeom prst="rect">
            <a:avLst/>
          </a:prstGeom>
          <a:noFill/>
        </p:spPr>
        <p:txBody>
          <a:bodyPr wrap="square" rtlCol="0">
            <a:spAutoFit/>
          </a:bodyPr>
          <a:lstStyle/>
          <a:p>
            <a:r>
              <a:rPr lang="en-US" sz="2400" dirty="0">
                <a:solidFill>
                  <a:schemeClr val="bg1"/>
                </a:solidFill>
              </a:rPr>
              <a:t>“Folly—could be described as an honest mistake, an unwise decision, or a sincere error in judgment”</a:t>
            </a:r>
          </a:p>
          <a:p>
            <a:r>
              <a:rPr lang="en-US" sz="1200" dirty="0" err="1">
                <a:solidFill>
                  <a:schemeClr val="bg1"/>
                </a:solidFill>
              </a:rPr>
              <a:t>Otten</a:t>
            </a:r>
            <a:r>
              <a:rPr lang="en-US" sz="1200" dirty="0">
                <a:solidFill>
                  <a:schemeClr val="bg1"/>
                </a:solidFill>
              </a:rPr>
              <a:t> and Caldwell</a:t>
            </a:r>
          </a:p>
          <a:p>
            <a:endParaRPr lang="en-US" sz="2400" dirty="0">
              <a:solidFill>
                <a:schemeClr val="bg1"/>
              </a:solidFill>
            </a:endParaRP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Follies—Honest Mistakes</a:t>
            </a:r>
          </a:p>
        </p:txBody>
      </p:sp>
      <p:sp>
        <p:nvSpPr>
          <p:cNvPr id="9" name="TextBox 8"/>
          <p:cNvSpPr txBox="1"/>
          <p:nvPr/>
        </p:nvSpPr>
        <p:spPr>
          <a:xfrm>
            <a:off x="0" y="6493195"/>
            <a:ext cx="3856776" cy="369332"/>
          </a:xfrm>
          <a:prstGeom prst="rect">
            <a:avLst/>
          </a:prstGeom>
          <a:noFill/>
        </p:spPr>
        <p:txBody>
          <a:bodyPr wrap="square" rtlCol="0">
            <a:spAutoFit/>
          </a:bodyPr>
          <a:lstStyle/>
          <a:p>
            <a:r>
              <a:rPr lang="en-US" dirty="0">
                <a:solidFill>
                  <a:schemeClr val="bg1"/>
                </a:solidFill>
              </a:rPr>
              <a:t>D&amp;C 111:1</a:t>
            </a:r>
          </a:p>
        </p:txBody>
      </p:sp>
      <p:sp>
        <p:nvSpPr>
          <p:cNvPr id="12" name="TextBox 11"/>
          <p:cNvSpPr txBox="1"/>
          <p:nvPr/>
        </p:nvSpPr>
        <p:spPr>
          <a:xfrm>
            <a:off x="3977327" y="4585978"/>
            <a:ext cx="6681457" cy="2123658"/>
          </a:xfrm>
          <a:prstGeom prst="rect">
            <a:avLst/>
          </a:prstGeom>
          <a:noFill/>
        </p:spPr>
        <p:txBody>
          <a:bodyPr wrap="square" rtlCol="0">
            <a:spAutoFit/>
          </a:bodyPr>
          <a:lstStyle/>
          <a:p>
            <a:r>
              <a:rPr lang="en-US" sz="2400" dirty="0">
                <a:solidFill>
                  <a:srgbClr val="FFFF00"/>
                </a:solidFill>
              </a:rPr>
              <a:t>“A merciful God overlooks the follies of His children, when the motives are pure…</a:t>
            </a:r>
          </a:p>
          <a:p>
            <a:endParaRPr lang="en-US" sz="2400" dirty="0">
              <a:solidFill>
                <a:srgbClr val="FFFF00"/>
              </a:solidFill>
            </a:endParaRPr>
          </a:p>
          <a:p>
            <a:r>
              <a:rPr lang="en-US" sz="2400" dirty="0">
                <a:solidFill>
                  <a:srgbClr val="FFFF00"/>
                </a:solidFill>
              </a:rPr>
              <a:t>The Lord assured them that He was not displeased with them.”</a:t>
            </a:r>
          </a:p>
          <a:p>
            <a:r>
              <a:rPr lang="en-US" sz="1200" dirty="0">
                <a:solidFill>
                  <a:srgbClr val="FFFF00"/>
                </a:solidFill>
              </a:rPr>
              <a:t>Smith and Sjodahl</a:t>
            </a:r>
          </a:p>
        </p:txBody>
      </p:sp>
      <p:pic>
        <p:nvPicPr>
          <p:cNvPr id="3" name="Picture 2">
            <a:extLst>
              <a:ext uri="{FF2B5EF4-FFF2-40B4-BE49-F238E27FC236}">
                <a16:creationId xmlns:a16="http://schemas.microsoft.com/office/drawing/2014/main" id="{B79751D5-581E-4553-B962-94D73B514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668" y="1080194"/>
            <a:ext cx="2533650" cy="2533650"/>
          </a:xfrm>
          <a:prstGeom prst="rect">
            <a:avLst/>
          </a:prstGeom>
        </p:spPr>
      </p:pic>
      <p:pic>
        <p:nvPicPr>
          <p:cNvPr id="8" name="Picture 7">
            <a:extLst>
              <a:ext uri="{FF2B5EF4-FFF2-40B4-BE49-F238E27FC236}">
                <a16:creationId xmlns:a16="http://schemas.microsoft.com/office/drawing/2014/main" id="{8530383A-25A9-4DC1-A168-FB7572110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62" y="2948573"/>
            <a:ext cx="2857500" cy="2857500"/>
          </a:xfrm>
          <a:prstGeom prst="rect">
            <a:avLst/>
          </a:prstGeom>
        </p:spPr>
      </p:pic>
      <p:grpSp>
        <p:nvGrpSpPr>
          <p:cNvPr id="2" name="Group 1">
            <a:extLst>
              <a:ext uri="{FF2B5EF4-FFF2-40B4-BE49-F238E27FC236}">
                <a16:creationId xmlns:a16="http://schemas.microsoft.com/office/drawing/2014/main" id="{935C8E90-B340-2EA9-D89C-DEAE391796D7}"/>
              </a:ext>
            </a:extLst>
          </p:cNvPr>
          <p:cNvGrpSpPr/>
          <p:nvPr/>
        </p:nvGrpSpPr>
        <p:grpSpPr>
          <a:xfrm>
            <a:off x="10013791" y="1483414"/>
            <a:ext cx="1451735" cy="2893909"/>
            <a:chOff x="838200" y="76200"/>
            <a:chExt cx="2667000" cy="5029200"/>
          </a:xfrm>
        </p:grpSpPr>
        <p:grpSp>
          <p:nvGrpSpPr>
            <p:cNvPr id="4" name="Group 17">
              <a:extLst>
                <a:ext uri="{FF2B5EF4-FFF2-40B4-BE49-F238E27FC236}">
                  <a16:creationId xmlns:a16="http://schemas.microsoft.com/office/drawing/2014/main" id="{DE2A074A-BEB2-0471-2BE1-DFFB7C862C86}"/>
                </a:ext>
              </a:extLst>
            </p:cNvPr>
            <p:cNvGrpSpPr/>
            <p:nvPr/>
          </p:nvGrpSpPr>
          <p:grpSpPr>
            <a:xfrm>
              <a:off x="838200" y="76200"/>
              <a:ext cx="2667000" cy="5029200"/>
              <a:chOff x="838200" y="76200"/>
              <a:chExt cx="2667000" cy="5029200"/>
            </a:xfrm>
          </p:grpSpPr>
          <p:grpSp>
            <p:nvGrpSpPr>
              <p:cNvPr id="11" name="Group 17">
                <a:extLst>
                  <a:ext uri="{FF2B5EF4-FFF2-40B4-BE49-F238E27FC236}">
                    <a16:creationId xmlns:a16="http://schemas.microsoft.com/office/drawing/2014/main" id="{EF9D53DB-E293-2988-EDF3-7830DB6350C6}"/>
                  </a:ext>
                </a:extLst>
              </p:cNvPr>
              <p:cNvGrpSpPr/>
              <p:nvPr/>
            </p:nvGrpSpPr>
            <p:grpSpPr>
              <a:xfrm flipH="1">
                <a:off x="2209800" y="1447800"/>
                <a:ext cx="1295400" cy="3429000"/>
                <a:chOff x="685800" y="1447800"/>
                <a:chExt cx="1295400" cy="3124200"/>
              </a:xfrm>
            </p:grpSpPr>
            <p:sp>
              <p:nvSpPr>
                <p:cNvPr id="28" name="Bent Arrow 28">
                  <a:extLst>
                    <a:ext uri="{FF2B5EF4-FFF2-40B4-BE49-F238E27FC236}">
                      <a16:creationId xmlns:a16="http://schemas.microsoft.com/office/drawing/2014/main" id="{86454CCF-0264-CD53-D278-38457D38C1A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9">
                  <a:extLst>
                    <a:ext uri="{FF2B5EF4-FFF2-40B4-BE49-F238E27FC236}">
                      <a16:creationId xmlns:a16="http://schemas.microsoft.com/office/drawing/2014/main" id="{203E6AD7-9C9D-B5C3-3A73-53D3EC105AB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83A3AC34-B25B-5175-1319-0586BEE79EA7}"/>
                  </a:ext>
                </a:extLst>
              </p:cNvPr>
              <p:cNvGrpSpPr/>
              <p:nvPr/>
            </p:nvGrpSpPr>
            <p:grpSpPr>
              <a:xfrm>
                <a:off x="838200" y="1447800"/>
                <a:ext cx="1295400" cy="3429000"/>
                <a:chOff x="685800" y="1447800"/>
                <a:chExt cx="1295400" cy="3429000"/>
              </a:xfrm>
            </p:grpSpPr>
            <p:sp>
              <p:nvSpPr>
                <p:cNvPr id="26" name="Bent Arrow 26">
                  <a:extLst>
                    <a:ext uri="{FF2B5EF4-FFF2-40B4-BE49-F238E27FC236}">
                      <a16:creationId xmlns:a16="http://schemas.microsoft.com/office/drawing/2014/main" id="{7C2CCE7F-8066-8804-C7C3-7594EA7D5C1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BB81CDB5-E24D-5314-BB9E-1221E40BE89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FA51A54C-00C9-707B-2819-468C248E721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CC25B1E9-C58A-84D7-FED6-53B690717FE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B44811A5-B5C4-9251-ACC3-51D950BFF58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F7BF0D37-4A8B-97AC-A972-00676D85BE5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CB3A6E12-8D06-1098-DBCA-36C6DA47EAB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9">
                <a:extLst>
                  <a:ext uri="{FF2B5EF4-FFF2-40B4-BE49-F238E27FC236}">
                    <a16:creationId xmlns:a16="http://schemas.microsoft.com/office/drawing/2014/main" id="{9F7ABAFB-FE7D-F098-E1BE-DA63C1B713D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1E2284E6-B28C-8754-81B2-E902D34F8CE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4F64A63-87F2-1D5E-2638-64E7BA6A927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D2B61BD2-14E5-23F8-54DD-580287CBD60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28D8AF89-53FB-B7B1-3BDD-20D4E41F316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4C99DD05-2CAD-9EB2-A7B2-823D561178E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8AD465B2-E222-F890-A019-7D8F811E57F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3DC68637-35CB-9BFC-41B2-6C6843E695C9}"/>
                </a:ext>
              </a:extLst>
            </p:cNvPr>
            <p:cNvSpPr/>
            <p:nvPr/>
          </p:nvSpPr>
          <p:spPr>
            <a:xfrm>
              <a:off x="1298762" y="2336514"/>
              <a:ext cx="1866900" cy="555876"/>
            </a:xfrm>
            <a:prstGeom prst="rect">
              <a:avLst/>
            </a:prstGeom>
          </p:spPr>
          <p:txBody>
            <a:bodyPr wrap="square">
              <a:spAutoFit/>
            </a:bodyPr>
            <a:lstStyle/>
            <a:p>
              <a:pPr algn="ctr"/>
              <a:r>
                <a:rPr lang="en-US" sz="1200" b="1" i="0" dirty="0">
                  <a:solidFill>
                    <a:srgbClr val="53575B"/>
                  </a:solidFill>
                  <a:effectLst/>
                </a:rPr>
                <a:t>God is merciful with our follies</a:t>
              </a:r>
              <a:r>
                <a:rPr lang="en-US" sz="1200" b="0" i="0" dirty="0">
                  <a:solidFill>
                    <a:srgbClr val="53575B"/>
                  </a:solidFill>
                  <a:effectLst/>
                </a:rPr>
                <a:t> </a:t>
              </a:r>
              <a:endParaRPr lang="en-US" sz="1200" dirty="0">
                <a:solidFill>
                  <a:schemeClr val="bg1"/>
                </a:solidFill>
              </a:endParaRPr>
            </a:p>
          </p:txBody>
        </p:sp>
      </p:grpSp>
    </p:spTree>
    <p:extLst>
      <p:ext uri="{BB962C8B-B14F-4D97-AF65-F5344CB8AC3E}">
        <p14:creationId xmlns:p14="http://schemas.microsoft.com/office/powerpoint/2010/main" val="31268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8B0D28-CE66-4EE1-BDD1-70DED2EA36A0}"/>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414156" y="3037892"/>
            <a:ext cx="5088047" cy="1754326"/>
          </a:xfrm>
          <a:prstGeom prst="rect">
            <a:avLst/>
          </a:prstGeom>
          <a:noFill/>
        </p:spPr>
        <p:txBody>
          <a:bodyPr wrap="square" rtlCol="0">
            <a:spAutoFit/>
          </a:bodyPr>
          <a:lstStyle/>
          <a:p>
            <a:r>
              <a:rPr lang="en-US" dirty="0">
                <a:solidFill>
                  <a:schemeClr val="bg1"/>
                </a:solidFill>
              </a:rPr>
              <a:t>The most valuable treasure on this earth is the soul of a man. Apparently, Joseph Smith had allowed his concern for the church’s financial need to, momentarily , take precedence. </a:t>
            </a:r>
          </a:p>
          <a:p>
            <a:endParaRPr lang="en-US" dirty="0">
              <a:solidFill>
                <a:schemeClr val="bg1"/>
              </a:solidFill>
            </a:endParaRPr>
          </a:p>
          <a:p>
            <a:r>
              <a:rPr lang="en-US" dirty="0">
                <a:solidFill>
                  <a:schemeClr val="bg1"/>
                </a:solidFill>
              </a:rPr>
              <a:t>Priorities were reestablished by the Savior</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Treasure in the City</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111:1-2</a:t>
            </a:r>
          </a:p>
        </p:txBody>
      </p:sp>
      <p:sp>
        <p:nvSpPr>
          <p:cNvPr id="10" name="TextBox 9"/>
          <p:cNvSpPr txBox="1"/>
          <p:nvPr/>
        </p:nvSpPr>
        <p:spPr>
          <a:xfrm>
            <a:off x="8803775" y="1165763"/>
            <a:ext cx="2615099" cy="1384995"/>
          </a:xfrm>
          <a:prstGeom prst="rect">
            <a:avLst/>
          </a:prstGeom>
          <a:noFill/>
        </p:spPr>
        <p:txBody>
          <a:bodyPr wrap="square" rtlCol="0">
            <a:spAutoFit/>
          </a:bodyPr>
          <a:lstStyle/>
          <a:p>
            <a:r>
              <a:rPr lang="en-US" dirty="0">
                <a:solidFill>
                  <a:schemeClr val="bg1"/>
                </a:solidFill>
              </a:rPr>
              <a:t>“The hidden treasure in Salem, that which is of greatest worth to god, was his children.”</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2" name="Rectangle 1"/>
          <p:cNvSpPr/>
          <p:nvPr/>
        </p:nvSpPr>
        <p:spPr>
          <a:xfrm>
            <a:off x="4461954" y="4766083"/>
            <a:ext cx="3651564" cy="1477328"/>
          </a:xfrm>
          <a:prstGeom prst="rect">
            <a:avLst/>
          </a:prstGeom>
        </p:spPr>
        <p:txBody>
          <a:bodyPr wrap="square">
            <a:spAutoFit/>
          </a:bodyPr>
          <a:lstStyle/>
          <a:p>
            <a:r>
              <a:rPr lang="en-US" b="0" i="1" dirty="0">
                <a:solidFill>
                  <a:srgbClr val="FFFF00"/>
                </a:solidFill>
                <a:effectLst/>
                <a:latin typeface="Abadi" panose="020B0604020104020204" pitchFamily="34" charset="0"/>
              </a:rPr>
              <a:t>For the </a:t>
            </a:r>
            <a:r>
              <a:rPr lang="en-US" b="0" i="1" cap="small" dirty="0">
                <a:solidFill>
                  <a:srgbClr val="FFFF00"/>
                </a:solidFill>
                <a:effectLst/>
                <a:latin typeface="Abadi" panose="020B0604020104020204" pitchFamily="34" charset="0"/>
              </a:rPr>
              <a:t>Lord</a:t>
            </a:r>
            <a:r>
              <a:rPr lang="en-US" b="0" i="1" dirty="0">
                <a:solidFill>
                  <a:srgbClr val="FFFF00"/>
                </a:solidFill>
                <a:effectLst/>
                <a:latin typeface="Abadi" panose="020B0604020104020204" pitchFamily="34" charset="0"/>
              </a:rPr>
              <a:t> hath chosen Jacob unto himself, and Israel for his peculiar treasure.</a:t>
            </a:r>
          </a:p>
          <a:p>
            <a:r>
              <a:rPr lang="en-US" i="1" dirty="0">
                <a:solidFill>
                  <a:srgbClr val="FFFF00"/>
                </a:solidFill>
                <a:latin typeface="Abadi" panose="020B0604020104020204" pitchFamily="34" charset="0"/>
              </a:rPr>
              <a:t>Psalm 135:4</a:t>
            </a:r>
            <a:endParaRPr lang="en-US" i="1" dirty="0">
              <a:solidFill>
                <a:srgbClr val="FFFF00"/>
              </a:solidFill>
            </a:endParaRPr>
          </a:p>
        </p:txBody>
      </p:sp>
      <p:pic>
        <p:nvPicPr>
          <p:cNvPr id="8" name="Picture 7">
            <a:extLst>
              <a:ext uri="{FF2B5EF4-FFF2-40B4-BE49-F238E27FC236}">
                <a16:creationId xmlns:a16="http://schemas.microsoft.com/office/drawing/2014/main" id="{74987EB5-56F6-410C-9118-25A7D2389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100" y="1247457"/>
            <a:ext cx="3029975" cy="2706859"/>
          </a:xfrm>
          <a:prstGeom prst="rect">
            <a:avLst/>
          </a:prstGeom>
        </p:spPr>
      </p:pic>
      <p:pic>
        <p:nvPicPr>
          <p:cNvPr id="13" name="Picture 12">
            <a:extLst>
              <a:ext uri="{FF2B5EF4-FFF2-40B4-BE49-F238E27FC236}">
                <a16:creationId xmlns:a16="http://schemas.microsoft.com/office/drawing/2014/main" id="{A80C722B-0F28-488A-BE0F-BC9CF75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047" y="4307243"/>
            <a:ext cx="3381375" cy="2095500"/>
          </a:xfrm>
          <a:prstGeom prst="rect">
            <a:avLst/>
          </a:prstGeom>
        </p:spPr>
      </p:pic>
      <p:sp>
        <p:nvSpPr>
          <p:cNvPr id="3" name="TextBox 2">
            <a:extLst>
              <a:ext uri="{FF2B5EF4-FFF2-40B4-BE49-F238E27FC236}">
                <a16:creationId xmlns:a16="http://schemas.microsoft.com/office/drawing/2014/main" id="{990EEEB5-3E49-D991-21F2-B4060A840324}"/>
              </a:ext>
            </a:extLst>
          </p:cNvPr>
          <p:cNvSpPr txBox="1"/>
          <p:nvPr/>
        </p:nvSpPr>
        <p:spPr>
          <a:xfrm>
            <a:off x="409702" y="923330"/>
            <a:ext cx="4969889" cy="1923604"/>
          </a:xfrm>
          <a:prstGeom prst="rect">
            <a:avLst/>
          </a:prstGeom>
          <a:noFill/>
        </p:spPr>
        <p:txBody>
          <a:bodyPr wrap="square">
            <a:spAutoFit/>
          </a:bodyPr>
          <a:lstStyle/>
          <a:p>
            <a:r>
              <a:rPr lang="en-US" b="0" i="0" dirty="0">
                <a:solidFill>
                  <a:schemeClr val="bg1"/>
                </a:solidFill>
                <a:effectLst/>
              </a:rPr>
              <a:t>While the reason for their trip is not certain, they may have been acting on information they thought could help them relieve the debt of the Church. One account states that a Church member had told Joseph Smith about a house in Salem in which was hidden a large amount of money.</a:t>
            </a:r>
          </a:p>
          <a:p>
            <a:r>
              <a:rPr lang="en-US" sz="1100" b="0" i="0" dirty="0">
                <a:solidFill>
                  <a:schemeClr val="bg1"/>
                </a:solidFill>
                <a:effectLst/>
              </a:rPr>
              <a:t>(Joseph Smith Papers)</a:t>
            </a:r>
            <a:endParaRPr lang="en-US" sz="1100" dirty="0">
              <a:solidFill>
                <a:schemeClr val="bg1"/>
              </a:solidFill>
            </a:endParaRPr>
          </a:p>
        </p:txBody>
      </p:sp>
    </p:spTree>
    <p:extLst>
      <p:ext uri="{BB962C8B-B14F-4D97-AF65-F5344CB8AC3E}">
        <p14:creationId xmlns:p14="http://schemas.microsoft.com/office/powerpoint/2010/main" val="4728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8EF58A-B8DA-4CEA-A3A3-563B0288624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561317" y="1222375"/>
            <a:ext cx="2743198" cy="2000548"/>
          </a:xfrm>
          <a:prstGeom prst="rect">
            <a:avLst/>
          </a:prstGeom>
          <a:noFill/>
        </p:spPr>
        <p:txBody>
          <a:bodyPr wrap="square" rtlCol="0">
            <a:spAutoFit/>
          </a:bodyPr>
          <a:lstStyle/>
          <a:p>
            <a:r>
              <a:rPr lang="en-US" sz="2800" dirty="0">
                <a:solidFill>
                  <a:srgbClr val="FFFF00"/>
                </a:solidFill>
              </a:rPr>
              <a:t>“A successful missionary has the faculty of making friends.”</a:t>
            </a:r>
          </a:p>
          <a:p>
            <a:r>
              <a:rPr lang="en-US" sz="1200" dirty="0">
                <a:solidFill>
                  <a:srgbClr val="FFFF00"/>
                </a:solidFill>
              </a:rPr>
              <a:t>Smith and Sjodahl</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Form Acquaintances</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066" y="989197"/>
            <a:ext cx="3135210" cy="23514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272" y="4004381"/>
            <a:ext cx="3318418" cy="24888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445" y="4049989"/>
            <a:ext cx="3399972" cy="254997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726" y="3643979"/>
            <a:ext cx="3604791" cy="270359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6690" y="989197"/>
            <a:ext cx="3412055" cy="2559041"/>
          </a:xfrm>
          <a:prstGeom prst="rect">
            <a:avLst/>
          </a:prstGeom>
        </p:spPr>
      </p:pic>
    </p:spTree>
    <p:extLst>
      <p:ext uri="{BB962C8B-B14F-4D97-AF65-F5344CB8AC3E}">
        <p14:creationId xmlns:p14="http://schemas.microsoft.com/office/powerpoint/2010/main" val="13327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85C18-6A30-F9D9-4B4C-98DC1662898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ED7FBCC-5D84-217F-290B-DA90D27175C0}"/>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a:extLst>
              <a:ext uri="{FF2B5EF4-FFF2-40B4-BE49-F238E27FC236}">
                <a16:creationId xmlns:a16="http://schemas.microsoft.com/office/drawing/2014/main" id="{941D290F-FF6B-17DB-94D9-458895391B06}"/>
              </a:ext>
            </a:extLst>
          </p:cNvPr>
          <p:cNvSpPr txBox="1"/>
          <p:nvPr/>
        </p:nvSpPr>
        <p:spPr>
          <a:xfrm>
            <a:off x="8392886" y="1268224"/>
            <a:ext cx="2743198" cy="523220"/>
          </a:xfrm>
          <a:prstGeom prst="rect">
            <a:avLst/>
          </a:prstGeom>
          <a:noFill/>
        </p:spPr>
        <p:txBody>
          <a:bodyPr wrap="square" rtlCol="0">
            <a:spAutoFit/>
          </a:bodyPr>
          <a:lstStyle/>
          <a:p>
            <a:r>
              <a:rPr lang="en-US" sz="2800" dirty="0">
                <a:solidFill>
                  <a:srgbClr val="FFFF00"/>
                </a:solidFill>
              </a:rPr>
              <a:t>Secret Parts</a:t>
            </a:r>
            <a:endParaRPr lang="en-US" sz="1200" dirty="0">
              <a:solidFill>
                <a:srgbClr val="FFFF00"/>
              </a:solidFill>
            </a:endParaRPr>
          </a:p>
        </p:txBody>
      </p:sp>
      <p:sp>
        <p:nvSpPr>
          <p:cNvPr id="7" name="TextBox 6">
            <a:extLst>
              <a:ext uri="{FF2B5EF4-FFF2-40B4-BE49-F238E27FC236}">
                <a16:creationId xmlns:a16="http://schemas.microsoft.com/office/drawing/2014/main" id="{0FAEB620-3CF2-2618-FD33-7F5ED04E5F6D}"/>
              </a:ext>
            </a:extLst>
          </p:cNvPr>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A Quick Fix</a:t>
            </a:r>
          </a:p>
        </p:txBody>
      </p:sp>
      <p:sp>
        <p:nvSpPr>
          <p:cNvPr id="9" name="TextBox 8">
            <a:extLst>
              <a:ext uri="{FF2B5EF4-FFF2-40B4-BE49-F238E27FC236}">
                <a16:creationId xmlns:a16="http://schemas.microsoft.com/office/drawing/2014/main" id="{7B3E8192-A579-5C41-4DCB-EEB039218A6A}"/>
              </a:ext>
            </a:extLst>
          </p:cNvPr>
          <p:cNvSpPr txBox="1"/>
          <p:nvPr/>
        </p:nvSpPr>
        <p:spPr>
          <a:xfrm>
            <a:off x="0" y="6493195"/>
            <a:ext cx="3429000" cy="369332"/>
          </a:xfrm>
          <a:prstGeom prst="rect">
            <a:avLst/>
          </a:prstGeom>
          <a:noFill/>
        </p:spPr>
        <p:txBody>
          <a:bodyPr wrap="square" rtlCol="0">
            <a:spAutoFit/>
          </a:bodyPr>
          <a:lstStyle/>
          <a:p>
            <a:r>
              <a:rPr lang="en-US" dirty="0">
                <a:solidFill>
                  <a:schemeClr val="bg1"/>
                </a:solidFill>
              </a:rPr>
              <a:t>D&amp;C 111:4-5 </a:t>
            </a:r>
            <a:r>
              <a:rPr lang="en-US" sz="1400" dirty="0">
                <a:solidFill>
                  <a:schemeClr val="bg1"/>
                </a:solidFill>
              </a:rPr>
              <a:t>Casey Paul Griffiths</a:t>
            </a:r>
          </a:p>
        </p:txBody>
      </p:sp>
      <p:sp>
        <p:nvSpPr>
          <p:cNvPr id="4" name="TextBox 3">
            <a:extLst>
              <a:ext uri="{FF2B5EF4-FFF2-40B4-BE49-F238E27FC236}">
                <a16:creationId xmlns:a16="http://schemas.microsoft.com/office/drawing/2014/main" id="{EC41BC31-C074-8473-2F99-2FCE7E8E2130}"/>
              </a:ext>
            </a:extLst>
          </p:cNvPr>
          <p:cNvSpPr txBox="1"/>
          <p:nvPr/>
        </p:nvSpPr>
        <p:spPr>
          <a:xfrm>
            <a:off x="7130143" y="1980596"/>
            <a:ext cx="4789714" cy="2862322"/>
          </a:xfrm>
          <a:prstGeom prst="rect">
            <a:avLst/>
          </a:prstGeom>
          <a:noFill/>
        </p:spPr>
        <p:txBody>
          <a:bodyPr wrap="square">
            <a:spAutoFit/>
          </a:bodyPr>
          <a:lstStyle/>
          <a:p>
            <a:r>
              <a:rPr lang="en-US" sz="2000" dirty="0">
                <a:solidFill>
                  <a:schemeClr val="bg1"/>
                </a:solidFill>
              </a:rPr>
              <a:t>A</a:t>
            </a:r>
            <a:r>
              <a:rPr lang="en-US" sz="2000" b="0" i="0" dirty="0">
                <a:solidFill>
                  <a:schemeClr val="bg1"/>
                </a:solidFill>
                <a:effectLst/>
              </a:rPr>
              <a:t> Hebrew idiom for being publicly. The brethren may have been worried about embarrassment linked to the failure of their plan to find treasure in Salem. In context, the journey to Salem demonstrates the sincere desire of Joseph and the other leaders to follow the Lord’s command to pay their debts (D&amp;C 104:78) and deal justly with their creditors.</a:t>
            </a:r>
            <a:endParaRPr lang="en-US" sz="2000" dirty="0">
              <a:solidFill>
                <a:schemeClr val="bg1"/>
              </a:solidFill>
            </a:endParaRPr>
          </a:p>
        </p:txBody>
      </p:sp>
      <p:sp>
        <p:nvSpPr>
          <p:cNvPr id="5" name="TextBox 4">
            <a:extLst>
              <a:ext uri="{FF2B5EF4-FFF2-40B4-BE49-F238E27FC236}">
                <a16:creationId xmlns:a16="http://schemas.microsoft.com/office/drawing/2014/main" id="{CC52D62B-D83C-5201-A53F-E3D165DE03C3}"/>
              </a:ext>
            </a:extLst>
          </p:cNvPr>
          <p:cNvSpPr txBox="1"/>
          <p:nvPr/>
        </p:nvSpPr>
        <p:spPr>
          <a:xfrm>
            <a:off x="7402286" y="4989611"/>
            <a:ext cx="4789714" cy="1200329"/>
          </a:xfrm>
          <a:prstGeom prst="rect">
            <a:avLst/>
          </a:prstGeom>
          <a:noFill/>
        </p:spPr>
        <p:txBody>
          <a:bodyPr wrap="square" rtlCol="0">
            <a:spAutoFit/>
          </a:bodyPr>
          <a:lstStyle/>
          <a:p>
            <a:r>
              <a:rPr lang="en-US" i="1" dirty="0">
                <a:solidFill>
                  <a:srgbClr val="FFFF00"/>
                </a:solidFill>
              </a:rPr>
              <a:t>Therefore the Lord will smite with a scab the crown of the head of the daughters of Zion, and the LORD will discover their secret parts.</a:t>
            </a:r>
          </a:p>
          <a:p>
            <a:r>
              <a:rPr lang="en-US" i="1" dirty="0">
                <a:solidFill>
                  <a:srgbClr val="FFFF00"/>
                </a:solidFill>
              </a:rPr>
              <a:t>Isaiah 3:17</a:t>
            </a:r>
          </a:p>
        </p:txBody>
      </p:sp>
      <p:sp>
        <p:nvSpPr>
          <p:cNvPr id="15" name="TextBox 14">
            <a:extLst>
              <a:ext uri="{FF2B5EF4-FFF2-40B4-BE49-F238E27FC236}">
                <a16:creationId xmlns:a16="http://schemas.microsoft.com/office/drawing/2014/main" id="{60D5D662-A485-34B9-5C38-0BDD3E06A8F7}"/>
              </a:ext>
            </a:extLst>
          </p:cNvPr>
          <p:cNvSpPr txBox="1"/>
          <p:nvPr/>
        </p:nvSpPr>
        <p:spPr>
          <a:xfrm>
            <a:off x="272143" y="745068"/>
            <a:ext cx="6858000" cy="2554545"/>
          </a:xfrm>
          <a:prstGeom prst="rect">
            <a:avLst/>
          </a:prstGeom>
          <a:noFill/>
        </p:spPr>
        <p:txBody>
          <a:bodyPr wrap="square">
            <a:spAutoFit/>
          </a:bodyPr>
          <a:lstStyle/>
          <a:p>
            <a:r>
              <a:rPr lang="en-US" sz="2000" b="0" i="0" dirty="0">
                <a:solidFill>
                  <a:schemeClr val="bg1"/>
                </a:solidFill>
                <a:effectLst/>
              </a:rPr>
              <a:t>The leaders of the Church may have seen the rumors of treasure in Salem as a quick answer to their prayers and sincerely desired a quick end to their troubles. However, the path to overcoming difficulty often requires extended effort and sacrifice over a long period of time. </a:t>
            </a:r>
          </a:p>
          <a:p>
            <a:endParaRPr lang="en-US" sz="2000" dirty="0">
              <a:solidFill>
                <a:schemeClr val="bg1"/>
              </a:solidFill>
            </a:endParaRPr>
          </a:p>
          <a:p>
            <a:r>
              <a:rPr lang="en-US" sz="2000" b="0" i="0" dirty="0">
                <a:solidFill>
                  <a:schemeClr val="bg1"/>
                </a:solidFill>
                <a:effectLst/>
              </a:rPr>
              <a:t>Quick fixes for our problems are rare—problems are normally overcome with sustained effort and the assistance of the Lord.</a:t>
            </a:r>
            <a:endParaRPr lang="en-US" sz="2000" dirty="0">
              <a:solidFill>
                <a:schemeClr val="bg1"/>
              </a:solidFill>
            </a:endParaRPr>
          </a:p>
        </p:txBody>
      </p:sp>
      <p:pic>
        <p:nvPicPr>
          <p:cNvPr id="1026" name="Picture 2" descr="Gold Coins Treasure Chest Flat Animated Icons After Effects">
            <a:extLst>
              <a:ext uri="{FF2B5EF4-FFF2-40B4-BE49-F238E27FC236}">
                <a16:creationId xmlns:a16="http://schemas.microsoft.com/office/drawing/2014/main" id="{57DDB3D7-65EA-81BE-3B85-FE8846A0E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085" y="346765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CFF2DB3-1962-E378-68E3-6BC47E509D93}"/>
              </a:ext>
            </a:extLst>
          </p:cNvPr>
          <p:cNvSpPr txBox="1"/>
          <p:nvPr/>
        </p:nvSpPr>
        <p:spPr>
          <a:xfrm>
            <a:off x="2095460" y="3919588"/>
            <a:ext cx="3603250" cy="1569660"/>
          </a:xfrm>
          <a:prstGeom prst="rect">
            <a:avLst/>
          </a:prstGeom>
          <a:noFill/>
        </p:spPr>
        <p:txBody>
          <a:bodyPr wrap="square">
            <a:spAutoFit/>
          </a:bodyPr>
          <a:lstStyle/>
          <a:p>
            <a:pPr algn="ctr"/>
            <a:r>
              <a:rPr lang="en-US" sz="2400" b="0" i="0" dirty="0">
                <a:solidFill>
                  <a:srgbClr val="FFFF00"/>
                </a:solidFill>
                <a:effectLst>
                  <a:glow rad="228600">
                    <a:schemeClr val="accent2">
                      <a:satMod val="175000"/>
                      <a:alpha val="40000"/>
                    </a:schemeClr>
                  </a:glow>
                </a:effectLst>
              </a:rPr>
              <a:t>Concern not yourselves about your debts, for I will give you power to pay them.</a:t>
            </a:r>
            <a:endParaRPr lang="en-US" sz="2400" dirty="0">
              <a:solidFill>
                <a:srgbClr val="FFFF0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7664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15" grpId="0"/>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3558</Words>
  <Application>Microsoft Office PowerPoint</Application>
  <PresentationFormat>Widescreen</PresentationFormat>
  <Paragraphs>183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Calibri Light</vt:lpstr>
      <vt:lpstr>Abadi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2015-02-06T12:59:37Z</dcterms:created>
  <dcterms:modified xsi:type="dcterms:W3CDTF">2024-12-18T01:54:51Z</dcterms:modified>
</cp:coreProperties>
</file>