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3" r:id="rId2"/>
    <p:sldId id="258" r:id="rId3"/>
    <p:sldId id="260" r:id="rId4"/>
    <p:sldId id="261" r:id="rId5"/>
    <p:sldId id="262" r:id="rId6"/>
    <p:sldId id="263" r:id="rId7"/>
    <p:sldId id="266" r:id="rId8"/>
    <p:sldId id="267" r:id="rId9"/>
    <p:sldId id="268" r:id="rId10"/>
    <p:sldId id="269" r:id="rId11"/>
    <p:sldId id="271" r:id="rId12"/>
    <p:sldId id="272" r:id="rId13"/>
    <p:sldId id="257" r:id="rId14"/>
    <p:sldId id="264" r:id="rId15"/>
    <p:sldId id="265" r:id="rId16"/>
    <p:sldId id="259" r:id="rId17"/>
    <p:sldId id="270" r:id="rId18"/>
  </p:sldIdLst>
  <p:sldSz cx="12192000" cy="6858000"/>
  <p:notesSz cx="6858000" cy="9144000"/>
  <p:embeddedFontLst>
    <p:embeddedFont>
      <p:font typeface="Abadi" panose="020B0604020104020204" pitchFamily="34" charset="0"/>
      <p:regular r:id="rId19"/>
    </p:embeddedFont>
    <p:embeddedFont>
      <p:font typeface="Aharoni" panose="02010803020104030203" pitchFamily="2" charset="-79"/>
      <p:bold r:id="rId20"/>
    </p:embeddedFont>
    <p:embeddedFont>
      <p:font typeface="Open Sans" panose="020B0606030504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12" d="100"/>
          <a:sy n="112" d="100"/>
        </p:scale>
        <p:origin x="3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B241CB-FE3A-46E4-AA2C-8A764669D25A}"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C9D8C-D523-43BC-8245-C0D1CDBDA787}" type="slidenum">
              <a:rPr lang="en-US" smtClean="0"/>
              <a:t>‹#›</a:t>
            </a:fld>
            <a:endParaRPr lang="en-US"/>
          </a:p>
        </p:txBody>
      </p:sp>
    </p:spTree>
    <p:extLst>
      <p:ext uri="{BB962C8B-B14F-4D97-AF65-F5344CB8AC3E}">
        <p14:creationId xmlns:p14="http://schemas.microsoft.com/office/powerpoint/2010/main" val="3529471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241CB-FE3A-46E4-AA2C-8A764669D25A}"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C9D8C-D523-43BC-8245-C0D1CDBDA787}" type="slidenum">
              <a:rPr lang="en-US" smtClean="0"/>
              <a:t>‹#›</a:t>
            </a:fld>
            <a:endParaRPr lang="en-US"/>
          </a:p>
        </p:txBody>
      </p:sp>
    </p:spTree>
    <p:extLst>
      <p:ext uri="{BB962C8B-B14F-4D97-AF65-F5344CB8AC3E}">
        <p14:creationId xmlns:p14="http://schemas.microsoft.com/office/powerpoint/2010/main" val="3717562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241CB-FE3A-46E4-AA2C-8A764669D25A}"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C9D8C-D523-43BC-8245-C0D1CDBDA787}" type="slidenum">
              <a:rPr lang="en-US" smtClean="0"/>
              <a:t>‹#›</a:t>
            </a:fld>
            <a:endParaRPr lang="en-US"/>
          </a:p>
        </p:txBody>
      </p:sp>
    </p:spTree>
    <p:extLst>
      <p:ext uri="{BB962C8B-B14F-4D97-AF65-F5344CB8AC3E}">
        <p14:creationId xmlns:p14="http://schemas.microsoft.com/office/powerpoint/2010/main" val="60341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241CB-FE3A-46E4-AA2C-8A764669D25A}"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C9D8C-D523-43BC-8245-C0D1CDBDA787}" type="slidenum">
              <a:rPr lang="en-US" smtClean="0"/>
              <a:t>‹#›</a:t>
            </a:fld>
            <a:endParaRPr lang="en-US"/>
          </a:p>
        </p:txBody>
      </p:sp>
    </p:spTree>
    <p:extLst>
      <p:ext uri="{BB962C8B-B14F-4D97-AF65-F5344CB8AC3E}">
        <p14:creationId xmlns:p14="http://schemas.microsoft.com/office/powerpoint/2010/main" val="93980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B241CB-FE3A-46E4-AA2C-8A764669D25A}"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C9D8C-D523-43BC-8245-C0D1CDBDA787}" type="slidenum">
              <a:rPr lang="en-US" smtClean="0"/>
              <a:t>‹#›</a:t>
            </a:fld>
            <a:endParaRPr lang="en-US"/>
          </a:p>
        </p:txBody>
      </p:sp>
    </p:spTree>
    <p:extLst>
      <p:ext uri="{BB962C8B-B14F-4D97-AF65-F5344CB8AC3E}">
        <p14:creationId xmlns:p14="http://schemas.microsoft.com/office/powerpoint/2010/main" val="34763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B241CB-FE3A-46E4-AA2C-8A764669D25A}"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C9D8C-D523-43BC-8245-C0D1CDBDA787}" type="slidenum">
              <a:rPr lang="en-US" smtClean="0"/>
              <a:t>‹#›</a:t>
            </a:fld>
            <a:endParaRPr lang="en-US"/>
          </a:p>
        </p:txBody>
      </p:sp>
    </p:spTree>
    <p:extLst>
      <p:ext uri="{BB962C8B-B14F-4D97-AF65-F5344CB8AC3E}">
        <p14:creationId xmlns:p14="http://schemas.microsoft.com/office/powerpoint/2010/main" val="1074531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B241CB-FE3A-46E4-AA2C-8A764669D25A}"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C9D8C-D523-43BC-8245-C0D1CDBDA787}" type="slidenum">
              <a:rPr lang="en-US" smtClean="0"/>
              <a:t>‹#›</a:t>
            </a:fld>
            <a:endParaRPr lang="en-US"/>
          </a:p>
        </p:txBody>
      </p:sp>
    </p:spTree>
    <p:extLst>
      <p:ext uri="{BB962C8B-B14F-4D97-AF65-F5344CB8AC3E}">
        <p14:creationId xmlns:p14="http://schemas.microsoft.com/office/powerpoint/2010/main" val="4203771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B241CB-FE3A-46E4-AA2C-8A764669D25A}"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C9D8C-D523-43BC-8245-C0D1CDBDA787}" type="slidenum">
              <a:rPr lang="en-US" smtClean="0"/>
              <a:t>‹#›</a:t>
            </a:fld>
            <a:endParaRPr lang="en-US"/>
          </a:p>
        </p:txBody>
      </p:sp>
    </p:spTree>
    <p:extLst>
      <p:ext uri="{BB962C8B-B14F-4D97-AF65-F5344CB8AC3E}">
        <p14:creationId xmlns:p14="http://schemas.microsoft.com/office/powerpoint/2010/main" val="2257519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B241CB-FE3A-46E4-AA2C-8A764669D25A}"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C9D8C-D523-43BC-8245-C0D1CDBDA787}" type="slidenum">
              <a:rPr lang="en-US" smtClean="0"/>
              <a:t>‹#›</a:t>
            </a:fld>
            <a:endParaRPr lang="en-US"/>
          </a:p>
        </p:txBody>
      </p:sp>
    </p:spTree>
    <p:extLst>
      <p:ext uri="{BB962C8B-B14F-4D97-AF65-F5344CB8AC3E}">
        <p14:creationId xmlns:p14="http://schemas.microsoft.com/office/powerpoint/2010/main" val="2716904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B241CB-FE3A-46E4-AA2C-8A764669D25A}"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C9D8C-D523-43BC-8245-C0D1CDBDA787}" type="slidenum">
              <a:rPr lang="en-US" smtClean="0"/>
              <a:t>‹#›</a:t>
            </a:fld>
            <a:endParaRPr lang="en-US"/>
          </a:p>
        </p:txBody>
      </p:sp>
    </p:spTree>
    <p:extLst>
      <p:ext uri="{BB962C8B-B14F-4D97-AF65-F5344CB8AC3E}">
        <p14:creationId xmlns:p14="http://schemas.microsoft.com/office/powerpoint/2010/main" val="1727702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B241CB-FE3A-46E4-AA2C-8A764669D25A}"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C9D8C-D523-43BC-8245-C0D1CDBDA787}" type="slidenum">
              <a:rPr lang="en-US" smtClean="0"/>
              <a:t>‹#›</a:t>
            </a:fld>
            <a:endParaRPr lang="en-US"/>
          </a:p>
        </p:txBody>
      </p:sp>
    </p:spTree>
    <p:extLst>
      <p:ext uri="{BB962C8B-B14F-4D97-AF65-F5344CB8AC3E}">
        <p14:creationId xmlns:p14="http://schemas.microsoft.com/office/powerpoint/2010/main" val="3040501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B241CB-FE3A-46E4-AA2C-8A764669D25A}" type="datetimeFigureOut">
              <a:rPr lang="en-US" smtClean="0"/>
              <a:t>12/5/2024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C9D8C-D523-43BC-8245-C0D1CDBDA787}" type="slidenum">
              <a:rPr lang="en-US" smtClean="0"/>
              <a:t>‹#›</a:t>
            </a:fld>
            <a:endParaRPr lang="en-US"/>
          </a:p>
        </p:txBody>
      </p:sp>
    </p:spTree>
    <p:extLst>
      <p:ext uri="{BB962C8B-B14F-4D97-AF65-F5344CB8AC3E}">
        <p14:creationId xmlns:p14="http://schemas.microsoft.com/office/powerpoint/2010/main" val="3104202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131A27-E8BF-A5F0-9AA8-E3DAA02F441A}"/>
              </a:ext>
            </a:extLst>
          </p:cNvPr>
          <p:cNvPicPr>
            <a:picLocks noChangeAspect="1"/>
          </p:cNvPicPr>
          <p:nvPr/>
        </p:nvPicPr>
        <p:blipFill>
          <a:blip r:embed="rId2"/>
          <a:stretch>
            <a:fillRect/>
          </a:stretch>
        </p:blipFill>
        <p:spPr>
          <a:xfrm>
            <a:off x="0" y="0"/>
            <a:ext cx="12257512" cy="6858000"/>
          </a:xfrm>
          <a:prstGeom prst="rect">
            <a:avLst/>
          </a:prstGeom>
        </p:spPr>
      </p:pic>
    </p:spTree>
    <p:extLst>
      <p:ext uri="{BB962C8B-B14F-4D97-AF65-F5344CB8AC3E}">
        <p14:creationId xmlns:p14="http://schemas.microsoft.com/office/powerpoint/2010/main" val="4116372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9954982-E57C-4359-8E86-BFD3B23203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7" cy="6851155"/>
          </a:xfrm>
          <a:prstGeom prst="rect">
            <a:avLst/>
          </a:prstGeom>
        </p:spPr>
      </p:pic>
      <p:sp>
        <p:nvSpPr>
          <p:cNvPr id="6" name="TextBox 5"/>
          <p:cNvSpPr txBox="1"/>
          <p:nvPr/>
        </p:nvSpPr>
        <p:spPr>
          <a:xfrm>
            <a:off x="21769" y="130629"/>
            <a:ext cx="12192001" cy="1015663"/>
          </a:xfrm>
          <a:prstGeom prst="rect">
            <a:avLst/>
          </a:prstGeom>
          <a:noFill/>
        </p:spPr>
        <p:txBody>
          <a:bodyPr wrap="square" rtlCol="0">
            <a:spAutoFit/>
          </a:bodyPr>
          <a:lstStyle/>
          <a:p>
            <a:pPr algn="ctr"/>
            <a:r>
              <a:rPr lang="en-US" sz="6000" dirty="0">
                <a:latin typeface="Aharoni" panose="02010803020104030203" pitchFamily="2" charset="-79"/>
                <a:cs typeface="Aharoni" panose="02010803020104030203" pitchFamily="2" charset="-79"/>
              </a:rPr>
              <a:t>Defending Joseph</a:t>
            </a:r>
          </a:p>
        </p:txBody>
      </p:sp>
      <p:sp>
        <p:nvSpPr>
          <p:cNvPr id="8" name="Rectangle 7"/>
          <p:cNvSpPr/>
          <p:nvPr/>
        </p:nvSpPr>
        <p:spPr>
          <a:xfrm>
            <a:off x="206829" y="1146292"/>
            <a:ext cx="6096000" cy="1477328"/>
          </a:xfrm>
          <a:prstGeom prst="rect">
            <a:avLst/>
          </a:prstGeom>
        </p:spPr>
        <p:txBody>
          <a:bodyPr>
            <a:spAutoFit/>
          </a:bodyPr>
          <a:lstStyle/>
          <a:p>
            <a:pPr fontAlgn="base"/>
            <a:r>
              <a:rPr lang="en-US" b="1" dirty="0"/>
              <a:t>“At this time the spirit of speculation, disaffection and apostasy imbibed by many of the Twelve, and which ran through all the Quorums of the Church, prevailed so extensively that it was difficult for any to see clearly the path to pursue.”</a:t>
            </a:r>
          </a:p>
        </p:txBody>
      </p:sp>
      <p:sp>
        <p:nvSpPr>
          <p:cNvPr id="2" name="Rectangle 1"/>
          <p:cNvSpPr/>
          <p:nvPr/>
        </p:nvSpPr>
        <p:spPr>
          <a:xfrm>
            <a:off x="3415797" y="3089743"/>
            <a:ext cx="6096000" cy="923330"/>
          </a:xfrm>
          <a:prstGeom prst="rect">
            <a:avLst/>
          </a:prstGeom>
        </p:spPr>
        <p:txBody>
          <a:bodyPr>
            <a:spAutoFit/>
          </a:bodyPr>
          <a:lstStyle/>
          <a:p>
            <a:pPr fontAlgn="base"/>
            <a:r>
              <a:rPr lang="en-US" b="1" dirty="0"/>
              <a:t>… This was a crisis when earth and hell seemed leagued to overthrow the Prophet and Church of God. The knees of many of the strongest men in the Church faltered.”</a:t>
            </a:r>
          </a:p>
        </p:txBody>
      </p:sp>
      <p:sp>
        <p:nvSpPr>
          <p:cNvPr id="4" name="Rectangle 3"/>
          <p:cNvSpPr/>
          <p:nvPr/>
        </p:nvSpPr>
        <p:spPr>
          <a:xfrm>
            <a:off x="4283529" y="4271921"/>
            <a:ext cx="4038600" cy="1754326"/>
          </a:xfrm>
          <a:prstGeom prst="rect">
            <a:avLst/>
          </a:prstGeom>
        </p:spPr>
        <p:txBody>
          <a:bodyPr wrap="square">
            <a:spAutoFit/>
          </a:bodyPr>
          <a:lstStyle/>
          <a:p>
            <a:pPr fontAlgn="base"/>
            <a:r>
              <a:rPr lang="en-US" b="1" dirty="0"/>
              <a:t>During this siege of darkness I stood close by Joseph, and, with all the wisdom and power God bestowed upon me, put forth my utmost energies to sustain the servant of God and unite the quorums of the church.”</a:t>
            </a:r>
          </a:p>
        </p:txBody>
      </p:sp>
      <p:sp>
        <p:nvSpPr>
          <p:cNvPr id="11" name="Rectangle 10"/>
          <p:cNvSpPr/>
          <p:nvPr/>
        </p:nvSpPr>
        <p:spPr>
          <a:xfrm>
            <a:off x="-1" y="6475860"/>
            <a:ext cx="6096000" cy="369332"/>
          </a:xfrm>
          <a:prstGeom prst="rect">
            <a:avLst/>
          </a:prstGeom>
        </p:spPr>
        <p:txBody>
          <a:bodyPr>
            <a:spAutoFit/>
          </a:bodyPr>
          <a:lstStyle/>
          <a:p>
            <a:pPr fontAlgn="base"/>
            <a:r>
              <a:rPr lang="en-US" b="1" dirty="0"/>
              <a:t>Brigham Young</a:t>
            </a:r>
          </a:p>
        </p:txBody>
      </p:sp>
      <p:pic>
        <p:nvPicPr>
          <p:cNvPr id="7" name="Picture 6">
            <a:extLst>
              <a:ext uri="{FF2B5EF4-FFF2-40B4-BE49-F238E27FC236}">
                <a16:creationId xmlns:a16="http://schemas.microsoft.com/office/drawing/2014/main" id="{7A0851F9-D376-46DD-A010-EAB7C7993C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5082" y="1112648"/>
            <a:ext cx="2857500" cy="1924050"/>
          </a:xfrm>
          <a:prstGeom prst="rect">
            <a:avLst/>
          </a:prstGeom>
        </p:spPr>
      </p:pic>
      <p:pic>
        <p:nvPicPr>
          <p:cNvPr id="12" name="Picture 11">
            <a:extLst>
              <a:ext uri="{FF2B5EF4-FFF2-40B4-BE49-F238E27FC236}">
                <a16:creationId xmlns:a16="http://schemas.microsoft.com/office/drawing/2014/main" id="{9D665D10-31C3-4B4B-9423-7C4C16EB0D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979" y="4155554"/>
            <a:ext cx="2794000" cy="2095500"/>
          </a:xfrm>
          <a:prstGeom prst="rect">
            <a:avLst/>
          </a:prstGeom>
        </p:spPr>
      </p:pic>
      <p:pic>
        <p:nvPicPr>
          <p:cNvPr id="15" name="Picture 14">
            <a:extLst>
              <a:ext uri="{FF2B5EF4-FFF2-40B4-BE49-F238E27FC236}">
                <a16:creationId xmlns:a16="http://schemas.microsoft.com/office/drawing/2014/main" id="{A294244D-2D95-4511-835A-80A693915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5850" y="3955438"/>
            <a:ext cx="3048264" cy="2792210"/>
          </a:xfrm>
          <a:prstGeom prst="rect">
            <a:avLst/>
          </a:prstGeom>
        </p:spPr>
      </p:pic>
    </p:spTree>
    <p:extLst>
      <p:ext uri="{BB962C8B-B14F-4D97-AF65-F5344CB8AC3E}">
        <p14:creationId xmlns:p14="http://schemas.microsoft.com/office/powerpoint/2010/main" val="198626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175F32-A31C-4189-9223-52C74A3189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7" cy="6851155"/>
          </a:xfrm>
          <a:prstGeom prst="rect">
            <a:avLst/>
          </a:prstGeom>
        </p:spPr>
      </p:pic>
      <p:sp>
        <p:nvSpPr>
          <p:cNvPr id="6" name="TextBox 5"/>
          <p:cNvSpPr txBox="1"/>
          <p:nvPr/>
        </p:nvSpPr>
        <p:spPr>
          <a:xfrm>
            <a:off x="21769" y="130629"/>
            <a:ext cx="12192001" cy="1015663"/>
          </a:xfrm>
          <a:prstGeom prst="rect">
            <a:avLst/>
          </a:prstGeom>
          <a:noFill/>
        </p:spPr>
        <p:txBody>
          <a:bodyPr wrap="square" rtlCol="0">
            <a:spAutoFit/>
          </a:bodyPr>
          <a:lstStyle/>
          <a:p>
            <a:pPr algn="ctr"/>
            <a:r>
              <a:rPr lang="en-US" sz="6000" dirty="0">
                <a:latin typeface="Aharoni" panose="02010803020104030203" pitchFamily="2" charset="-79"/>
                <a:cs typeface="Aharoni" panose="02010803020104030203" pitchFamily="2" charset="-79"/>
              </a:rPr>
              <a:t>Extermination Order</a:t>
            </a:r>
          </a:p>
        </p:txBody>
      </p:sp>
      <p:sp>
        <p:nvSpPr>
          <p:cNvPr id="8" name="Rectangle 7"/>
          <p:cNvSpPr/>
          <p:nvPr/>
        </p:nvSpPr>
        <p:spPr>
          <a:xfrm>
            <a:off x="250372" y="1385777"/>
            <a:ext cx="6096000" cy="2308324"/>
          </a:xfrm>
          <a:prstGeom prst="rect">
            <a:avLst/>
          </a:prstGeom>
        </p:spPr>
        <p:txBody>
          <a:bodyPr>
            <a:spAutoFit/>
          </a:bodyPr>
          <a:lstStyle/>
          <a:p>
            <a:r>
              <a:rPr lang="en-US" b="1" dirty="0"/>
              <a:t>In October 1838, a battle between some members of the Church and Missouri militiamen left a few men dead on each side. Exaggerated reports of the battle reached Governor Lilburn W. Boggs, governor of the state of Missouri, who then issued what has become known as the extermination order: “The Mormons must be treated as enemies and </a:t>
            </a:r>
            <a:r>
              <a:rPr lang="en-US" b="1" i="1" dirty="0"/>
              <a:t>must be exterminated</a:t>
            </a:r>
            <a:r>
              <a:rPr lang="en-US" b="1" dirty="0"/>
              <a:t> or driven from the state, if necessary for the public good” </a:t>
            </a:r>
            <a:r>
              <a:rPr lang="en-US" sz="1200" b="1" dirty="0"/>
              <a:t>History of the Church</a:t>
            </a:r>
          </a:p>
        </p:txBody>
      </p:sp>
      <p:sp>
        <p:nvSpPr>
          <p:cNvPr id="7" name="Rectangle 6"/>
          <p:cNvSpPr/>
          <p:nvPr/>
        </p:nvSpPr>
        <p:spPr>
          <a:xfrm>
            <a:off x="5910944" y="4999835"/>
            <a:ext cx="6096000" cy="1477328"/>
          </a:xfrm>
          <a:prstGeom prst="rect">
            <a:avLst/>
          </a:prstGeom>
        </p:spPr>
        <p:txBody>
          <a:bodyPr>
            <a:spAutoFit/>
          </a:bodyPr>
          <a:lstStyle/>
          <a:p>
            <a:r>
              <a:rPr lang="en-US" b="1" dirty="0"/>
              <a:t>Soon, the city of Far West was surrounded by a militia that outnumbered the Saints’ forces five to one. Joseph Smith and other Church leaders were imprisoned in Liberty Jail, where they remained all winter. The rest of the Saints were forced to leave the state.</a:t>
            </a:r>
          </a:p>
        </p:txBody>
      </p:sp>
      <p:pic>
        <p:nvPicPr>
          <p:cNvPr id="3" name="Picture 2">
            <a:extLst>
              <a:ext uri="{FF2B5EF4-FFF2-40B4-BE49-F238E27FC236}">
                <a16:creationId xmlns:a16="http://schemas.microsoft.com/office/drawing/2014/main" id="{5175C57B-9137-4116-AFEC-EABC11600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22" y="4015328"/>
            <a:ext cx="3721100" cy="2514600"/>
          </a:xfrm>
          <a:prstGeom prst="rect">
            <a:avLst/>
          </a:prstGeom>
        </p:spPr>
      </p:pic>
      <p:pic>
        <p:nvPicPr>
          <p:cNvPr id="11" name="Picture 10">
            <a:extLst>
              <a:ext uri="{FF2B5EF4-FFF2-40B4-BE49-F238E27FC236}">
                <a16:creationId xmlns:a16="http://schemas.microsoft.com/office/drawing/2014/main" id="{50417C99-9B01-4A12-858F-4CAC953B93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9096" y="1276921"/>
            <a:ext cx="2139696" cy="3395472"/>
          </a:xfrm>
          <a:prstGeom prst="rect">
            <a:avLst/>
          </a:prstGeom>
        </p:spPr>
      </p:pic>
    </p:spTree>
    <p:extLst>
      <p:ext uri="{BB962C8B-B14F-4D97-AF65-F5344CB8AC3E}">
        <p14:creationId xmlns:p14="http://schemas.microsoft.com/office/powerpoint/2010/main" val="234409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175F32-A31C-4189-9223-52C74A3189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7" cy="6851155"/>
          </a:xfrm>
          <a:prstGeom prst="rect">
            <a:avLst/>
          </a:prstGeom>
        </p:spPr>
      </p:pic>
      <p:sp>
        <p:nvSpPr>
          <p:cNvPr id="6" name="TextBox 5"/>
          <p:cNvSpPr txBox="1"/>
          <p:nvPr/>
        </p:nvSpPr>
        <p:spPr>
          <a:xfrm>
            <a:off x="21769" y="130629"/>
            <a:ext cx="12192001" cy="1015663"/>
          </a:xfrm>
          <a:prstGeom prst="rect">
            <a:avLst/>
          </a:prstGeom>
          <a:noFill/>
        </p:spPr>
        <p:txBody>
          <a:bodyPr wrap="square" rtlCol="0">
            <a:spAutoFit/>
          </a:bodyPr>
          <a:lstStyle/>
          <a:p>
            <a:pPr algn="ctr"/>
            <a:r>
              <a:rPr lang="en-US" sz="6000" dirty="0">
                <a:latin typeface="Aharoni" panose="02010803020104030203" pitchFamily="2" charset="-79"/>
                <a:cs typeface="Aharoni" panose="02010803020104030203" pitchFamily="2" charset="-79"/>
              </a:rPr>
              <a:t>Eliza R. Snow</a:t>
            </a:r>
          </a:p>
        </p:txBody>
      </p:sp>
      <p:sp>
        <p:nvSpPr>
          <p:cNvPr id="2" name="Rectangle 1">
            <a:extLst>
              <a:ext uri="{FF2B5EF4-FFF2-40B4-BE49-F238E27FC236}">
                <a16:creationId xmlns:a16="http://schemas.microsoft.com/office/drawing/2014/main" id="{D4FA1F98-45E5-465D-B48E-A7DD6D8F444B}"/>
              </a:ext>
            </a:extLst>
          </p:cNvPr>
          <p:cNvSpPr/>
          <p:nvPr/>
        </p:nvSpPr>
        <p:spPr>
          <a:xfrm>
            <a:off x="4950343" y="2004499"/>
            <a:ext cx="6751675" cy="4154984"/>
          </a:xfrm>
          <a:prstGeom prst="rect">
            <a:avLst/>
          </a:prstGeom>
        </p:spPr>
        <p:txBody>
          <a:bodyPr wrap="square">
            <a:spAutoFit/>
          </a:bodyPr>
          <a:lstStyle/>
          <a:p>
            <a:r>
              <a:rPr lang="en-US" sz="2400" b="1" i="1" dirty="0">
                <a:latin typeface="Open Sans"/>
              </a:rPr>
              <a:t>“Many who had been humble and faithful to the performance of every duty—ready to go and come at every call of the Priesthood, were getting haughty in their spirits, and lifted up in the pride of their hearts. </a:t>
            </a:r>
          </a:p>
          <a:p>
            <a:endParaRPr lang="en-US" sz="2400" b="1" i="1" dirty="0">
              <a:latin typeface="Open Sans"/>
            </a:endParaRPr>
          </a:p>
          <a:p>
            <a:r>
              <a:rPr lang="en-US" sz="2400" b="1" i="1" dirty="0">
                <a:latin typeface="Open Sans"/>
              </a:rPr>
              <a:t>As the Saints drank in the love and spirit of the world, the Spirit of the Lord withdrew from their hearts, and they were filled with pride and hatred toward those who maintained their integrity.”</a:t>
            </a:r>
            <a:endParaRPr lang="en-US" sz="2400" b="1" dirty="0"/>
          </a:p>
        </p:txBody>
      </p:sp>
      <p:grpSp>
        <p:nvGrpSpPr>
          <p:cNvPr id="13" name="Group 12">
            <a:extLst>
              <a:ext uri="{FF2B5EF4-FFF2-40B4-BE49-F238E27FC236}">
                <a16:creationId xmlns:a16="http://schemas.microsoft.com/office/drawing/2014/main" id="{EB84F08A-C28C-4AD5-8ACB-5A9065AC1F11}"/>
              </a:ext>
            </a:extLst>
          </p:cNvPr>
          <p:cNvGrpSpPr/>
          <p:nvPr/>
        </p:nvGrpSpPr>
        <p:grpSpPr>
          <a:xfrm>
            <a:off x="969334" y="1751281"/>
            <a:ext cx="3597349" cy="3597349"/>
            <a:chOff x="831111" y="1642720"/>
            <a:chExt cx="3597349" cy="3597349"/>
          </a:xfrm>
        </p:grpSpPr>
        <p:pic>
          <p:nvPicPr>
            <p:cNvPr id="5" name="Picture 4">
              <a:extLst>
                <a:ext uri="{FF2B5EF4-FFF2-40B4-BE49-F238E27FC236}">
                  <a16:creationId xmlns:a16="http://schemas.microsoft.com/office/drawing/2014/main" id="{772AC887-343C-43D1-A4C8-39A608154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486" y="1887269"/>
              <a:ext cx="2514600" cy="3352800"/>
            </a:xfrm>
            <a:prstGeom prst="ellipse">
              <a:avLst/>
            </a:prstGeom>
            <a:ln>
              <a:noFill/>
            </a:ln>
            <a:effectLst>
              <a:softEdge rad="112500"/>
            </a:effectLst>
          </p:spPr>
        </p:pic>
        <p:pic>
          <p:nvPicPr>
            <p:cNvPr id="12" name="Picture 11">
              <a:extLst>
                <a:ext uri="{FF2B5EF4-FFF2-40B4-BE49-F238E27FC236}">
                  <a16:creationId xmlns:a16="http://schemas.microsoft.com/office/drawing/2014/main" id="{B3945DB0-1E09-4F37-A64F-68CEA609A0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111" y="1642720"/>
              <a:ext cx="3597349" cy="3597349"/>
            </a:xfrm>
            <a:prstGeom prst="rect">
              <a:avLst/>
            </a:prstGeom>
          </p:spPr>
        </p:pic>
      </p:grpSp>
      <p:sp>
        <p:nvSpPr>
          <p:cNvPr id="14" name="Rectangle 13">
            <a:extLst>
              <a:ext uri="{FF2B5EF4-FFF2-40B4-BE49-F238E27FC236}">
                <a16:creationId xmlns:a16="http://schemas.microsoft.com/office/drawing/2014/main" id="{99B589B6-DBAC-4AA0-8ADD-049069BE0738}"/>
              </a:ext>
            </a:extLst>
          </p:cNvPr>
          <p:cNvSpPr/>
          <p:nvPr/>
        </p:nvSpPr>
        <p:spPr>
          <a:xfrm>
            <a:off x="2094614" y="904059"/>
            <a:ext cx="8516679" cy="646331"/>
          </a:xfrm>
          <a:prstGeom prst="rect">
            <a:avLst/>
          </a:prstGeom>
        </p:spPr>
        <p:txBody>
          <a:bodyPr wrap="square">
            <a:spAutoFit/>
          </a:bodyPr>
          <a:lstStyle/>
          <a:p>
            <a:pPr algn="ctr"/>
            <a:r>
              <a:rPr lang="en-US" b="1" dirty="0">
                <a:latin typeface="Open Sans"/>
              </a:rPr>
              <a:t>Eliza R. Snow, who was living in Kirtland at this time and later served as the second president of the Relief Society, described this period in Kirtland:</a:t>
            </a:r>
            <a:endParaRPr lang="en-US" b="1" dirty="0"/>
          </a:p>
        </p:txBody>
      </p:sp>
    </p:spTree>
    <p:extLst>
      <p:ext uri="{BB962C8B-B14F-4D97-AF65-F5344CB8AC3E}">
        <p14:creationId xmlns:p14="http://schemas.microsoft.com/office/powerpoint/2010/main" val="267823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563E4C-8894-45D1-86BB-226D690D3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7" cy="6851155"/>
          </a:xfrm>
          <a:prstGeom prst="rect">
            <a:avLst/>
          </a:prstGeom>
        </p:spPr>
      </p:pic>
      <p:sp>
        <p:nvSpPr>
          <p:cNvPr id="4" name="TextBox 3"/>
          <p:cNvSpPr txBox="1"/>
          <p:nvPr/>
        </p:nvSpPr>
        <p:spPr>
          <a:xfrm>
            <a:off x="76200" y="141515"/>
            <a:ext cx="12115800" cy="3416320"/>
          </a:xfrm>
          <a:prstGeom prst="rect">
            <a:avLst/>
          </a:prstGeom>
          <a:noFill/>
        </p:spPr>
        <p:txBody>
          <a:bodyPr wrap="square" rtlCol="0">
            <a:spAutoFit/>
          </a:bodyPr>
          <a:lstStyle/>
          <a:p>
            <a:r>
              <a:rPr lang="en-US" b="1" dirty="0"/>
              <a:t>Sources:</a:t>
            </a:r>
          </a:p>
          <a:p>
            <a:endParaRPr lang="en-US" b="1" dirty="0"/>
          </a:p>
          <a:p>
            <a:r>
              <a:rPr lang="en-US" b="1" dirty="0"/>
              <a:t> Video:   </a:t>
            </a:r>
          </a:p>
          <a:p>
            <a:r>
              <a:rPr lang="en-US" b="1" dirty="0"/>
              <a:t>“Required to Forgive.” (7:25) </a:t>
            </a:r>
          </a:p>
          <a:p>
            <a:r>
              <a:rPr lang="en-US" b="1" dirty="0"/>
              <a:t>Trial of Your Faith (0:52)</a:t>
            </a:r>
          </a:p>
          <a:p>
            <a:endParaRPr lang="en-US" b="1" dirty="0"/>
          </a:p>
          <a:p>
            <a:r>
              <a:rPr lang="en-US" b="1" dirty="0"/>
              <a:t>BYU Religious Study Center</a:t>
            </a:r>
          </a:p>
          <a:p>
            <a:r>
              <a:rPr lang="en-US" b="1" i="0" dirty="0">
                <a:solidFill>
                  <a:srgbClr val="333333"/>
                </a:solidFill>
                <a:effectLst/>
              </a:rPr>
              <a:t>Brigham Young (</a:t>
            </a:r>
            <a:r>
              <a:rPr lang="en-US" b="1" i="1" dirty="0">
                <a:solidFill>
                  <a:srgbClr val="333333"/>
                </a:solidFill>
                <a:effectLst/>
              </a:rPr>
              <a:t>Manuscript History of Brigham Young 1801–1844,</a:t>
            </a:r>
            <a:r>
              <a:rPr lang="en-US" b="1" i="0" dirty="0">
                <a:solidFill>
                  <a:srgbClr val="333333"/>
                </a:solidFill>
                <a:effectLst/>
              </a:rPr>
              <a:t>ed. Elden Jay Watson [1968], 15–16-17)</a:t>
            </a:r>
            <a:endParaRPr lang="en-US" b="1" dirty="0">
              <a:solidFill>
                <a:srgbClr val="333333"/>
              </a:solidFill>
            </a:endParaRPr>
          </a:p>
          <a:p>
            <a:r>
              <a:rPr lang="en-US" b="1" i="1" dirty="0">
                <a:effectLst/>
              </a:rPr>
              <a:t>Church History in the </a:t>
            </a:r>
            <a:r>
              <a:rPr lang="en-US" b="1" i="1" dirty="0" err="1">
                <a:effectLst/>
              </a:rPr>
              <a:t>Fulness</a:t>
            </a:r>
            <a:r>
              <a:rPr lang="en-US" b="1" i="1" dirty="0">
                <a:effectLst/>
              </a:rPr>
              <a:t> of Times,</a:t>
            </a:r>
            <a:r>
              <a:rPr lang="en-US" b="1" i="0" dirty="0">
                <a:effectLst/>
              </a:rPr>
              <a:t> 191–92.</a:t>
            </a:r>
          </a:p>
          <a:p>
            <a:r>
              <a:rPr lang="en-US" sz="1800" b="1" dirty="0"/>
              <a:t>Presentation by ©http://fashionsbylynda.com/blog/ </a:t>
            </a:r>
            <a:endParaRPr lang="en-US" b="1" dirty="0"/>
          </a:p>
          <a:p>
            <a:r>
              <a:rPr lang="en-US" b="1" i="1" dirty="0"/>
              <a:t>History of the Church,</a:t>
            </a:r>
            <a:r>
              <a:rPr lang="en-US" b="1" dirty="0"/>
              <a:t> 3:175</a:t>
            </a:r>
          </a:p>
          <a:p>
            <a:r>
              <a:rPr lang="en-US" b="1" i="1" dirty="0"/>
              <a:t>Eliza R Snow (Biography and Family Record of Lorenzo Snow[1884], 20).</a:t>
            </a:r>
            <a:endParaRPr lang="en-US" b="1" dirty="0"/>
          </a:p>
        </p:txBody>
      </p:sp>
      <p:grpSp>
        <p:nvGrpSpPr>
          <p:cNvPr id="6" name="Group 5">
            <a:extLst>
              <a:ext uri="{FF2B5EF4-FFF2-40B4-BE49-F238E27FC236}">
                <a16:creationId xmlns:a16="http://schemas.microsoft.com/office/drawing/2014/main" id="{15D028B8-4CAD-4CA4-9C37-A82B3668309A}"/>
              </a:ext>
            </a:extLst>
          </p:cNvPr>
          <p:cNvGrpSpPr/>
          <p:nvPr/>
        </p:nvGrpSpPr>
        <p:grpSpPr>
          <a:xfrm>
            <a:off x="6868633" y="474771"/>
            <a:ext cx="876338" cy="1035052"/>
            <a:chOff x="7543800" y="3810000"/>
            <a:chExt cx="1143000" cy="1447800"/>
          </a:xfrm>
        </p:grpSpPr>
        <p:sp>
          <p:nvSpPr>
            <p:cNvPr id="7" name="Trapezoid 6">
              <a:extLst>
                <a:ext uri="{FF2B5EF4-FFF2-40B4-BE49-F238E27FC236}">
                  <a16:creationId xmlns:a16="http://schemas.microsoft.com/office/drawing/2014/main" id="{D4300D70-1861-4364-BF85-B2E4C1347097}"/>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2D2EDC33-983D-4C89-A6B5-81165C745DEB}"/>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F0F5E460-EE72-4A1D-B88F-69021835DFD8}"/>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8E87F1A4-96E3-47F8-B016-4A13F6ED3D1D}"/>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A8AF437-1A6A-42A1-AFA1-8053EB383BE0}"/>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E303429F-0D97-45B4-9EDB-CEF93445F7A1}"/>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4148D85E-E1EC-40CD-BDE0-586C4DE4D686}"/>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93C4AF6-C61D-4BD6-802C-6C360F465FB8}"/>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304C3EE-E531-43B6-80F4-BC83D6F05BF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A07F189-6782-4521-A6A2-C73C008B54F4}"/>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21CECC8F-A646-4EDE-8EFD-81B8DCE1744C}"/>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CF9F2DE-2B20-4438-85D8-B6428181C176}"/>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877773BB-3164-4F33-9C31-A3DF82C2830B}"/>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72666EC5-A2B5-4FB4-A4F3-9C97A11F5098}"/>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82F9945-C96F-4030-AC02-C171031FCD0E}"/>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34911B3-B063-49FA-9E78-84A4C5E588A4}"/>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A7AF4D2-8204-41AF-AC97-24EFB4222B75}"/>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8440F7E7-5C75-4877-BF88-94FF5D4C877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240BC9C3-FC27-4287-9C7C-0030155B3C29}"/>
              </a:ext>
            </a:extLst>
          </p:cNvPr>
          <p:cNvSpPr>
            <a:spLocks noGrp="1"/>
          </p:cNvSpPr>
          <p:nvPr/>
        </p:nvSpPr>
        <p:spPr>
          <a:xfrm>
            <a:off x="76200" y="635136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 </a:t>
            </a:r>
          </a:p>
        </p:txBody>
      </p:sp>
    </p:spTree>
    <p:extLst>
      <p:ext uri="{BB962C8B-B14F-4D97-AF65-F5344CB8AC3E}">
        <p14:creationId xmlns:p14="http://schemas.microsoft.com/office/powerpoint/2010/main" val="1439803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743" y="85636"/>
            <a:ext cx="5148943" cy="4524315"/>
          </a:xfrm>
          <a:prstGeom prst="rect">
            <a:avLst/>
          </a:prstGeom>
          <a:ln>
            <a:solidFill>
              <a:schemeClr val="tx1"/>
            </a:solidFill>
          </a:ln>
        </p:spPr>
        <p:txBody>
          <a:bodyPr wrap="square">
            <a:spAutoFit/>
          </a:bodyPr>
          <a:lstStyle/>
          <a:p>
            <a:r>
              <a:rPr lang="en-US" sz="1600" b="1" i="0" dirty="0">
                <a:solidFill>
                  <a:srgbClr val="333333"/>
                </a:solidFill>
                <a:effectLst/>
              </a:rPr>
              <a:t>Group 1:</a:t>
            </a:r>
          </a:p>
          <a:p>
            <a:r>
              <a:rPr lang="en-US" sz="1600" b="0" i="0" dirty="0">
                <a:solidFill>
                  <a:srgbClr val="333333"/>
                </a:solidFill>
                <a:effectLst/>
              </a:rPr>
              <a:t>To help the Saints be more self-sufficient in their finances, Joseph Smith and other Church leaders established a company similar to a bank and called it the Kirtland Safety Society.</a:t>
            </a:r>
          </a:p>
          <a:p>
            <a:r>
              <a:rPr lang="en-US" sz="1600" dirty="0"/>
              <a:t>Because of a widespread economic depression during this time, many banks failed throughout the nation. The Kirtland Safety Society also failed in the fall of 1837. Two hundred investors in the bank lost almost everything, with Joseph Smith sustaining the greatest losses. Even though the Kirtland Safety Society was not funded by the Church, some of the Saints considered it a Church bank or the Prophet’s bank and blamed Joseph Smith for their financial problems. Some even began calling him a fallen prophet. But despite the bank’s failure, many others who lost money continued in the faith and stayed true to the Prophet. (See </a:t>
            </a:r>
            <a:r>
              <a:rPr lang="en-US" sz="1600" i="1" dirty="0"/>
              <a:t>Church History in the </a:t>
            </a:r>
            <a:r>
              <a:rPr lang="en-US" sz="1600" i="1" dirty="0" err="1"/>
              <a:t>Fulness</a:t>
            </a:r>
            <a:r>
              <a:rPr lang="en-US" sz="1600" i="1" dirty="0"/>
              <a:t> of Times Student Manual</a:t>
            </a:r>
            <a:r>
              <a:rPr lang="en-US" sz="1600" dirty="0"/>
              <a:t> [Church Educational System manual, 2003], 171–73.)</a:t>
            </a:r>
          </a:p>
        </p:txBody>
      </p:sp>
      <p:sp>
        <p:nvSpPr>
          <p:cNvPr id="3" name="Rectangle 2"/>
          <p:cNvSpPr/>
          <p:nvPr/>
        </p:nvSpPr>
        <p:spPr>
          <a:xfrm>
            <a:off x="5421084" y="136543"/>
            <a:ext cx="6540543" cy="6247864"/>
          </a:xfrm>
          <a:prstGeom prst="rect">
            <a:avLst/>
          </a:prstGeom>
          <a:ln>
            <a:solidFill>
              <a:schemeClr val="tx1"/>
            </a:solidFill>
          </a:ln>
        </p:spPr>
        <p:txBody>
          <a:bodyPr wrap="square">
            <a:spAutoFit/>
          </a:bodyPr>
          <a:lstStyle/>
          <a:p>
            <a:r>
              <a:rPr lang="en-US" sz="1600" b="0" i="0" dirty="0">
                <a:solidFill>
                  <a:srgbClr val="333333"/>
                </a:solidFill>
                <a:effectLst/>
              </a:rPr>
              <a:t>By June 1838, approximately 200 or 300 apostates had left the Church, including four Apostles, the Three Witnesses of the Book of Mormon, and a member of the First Presidency (see </a:t>
            </a:r>
            <a:r>
              <a:rPr lang="en-US" sz="1600" b="0" i="1" dirty="0">
                <a:solidFill>
                  <a:srgbClr val="333333"/>
                </a:solidFill>
                <a:effectLst/>
              </a:rPr>
              <a:t>Church History in the </a:t>
            </a:r>
            <a:r>
              <a:rPr lang="en-US" sz="1600" b="0" i="1" dirty="0" err="1">
                <a:solidFill>
                  <a:srgbClr val="333333"/>
                </a:solidFill>
                <a:effectLst/>
              </a:rPr>
              <a:t>Fulness</a:t>
            </a:r>
            <a:r>
              <a:rPr lang="en-US" sz="1600" b="0" i="1" dirty="0">
                <a:solidFill>
                  <a:srgbClr val="333333"/>
                </a:solidFill>
                <a:effectLst/>
              </a:rPr>
              <a:t> of Times,</a:t>
            </a:r>
            <a:r>
              <a:rPr lang="en-US" sz="1600" b="0" i="0" dirty="0">
                <a:solidFill>
                  <a:srgbClr val="333333"/>
                </a:solidFill>
                <a:effectLst/>
              </a:rPr>
              <a:t> 177). However, most of the Saints responded to this period of testing with faith, much like Brigham Young did. They were strengthened by the Lord, and they remained true to their testimonies. Several of those who left the Church during this period of apostasy later returned and requested that they be reunited again with the Lord’s Church. Among them were Oliver Cowdery, Martin Harris, Luke Johnson, and Frederick G. Williams.</a:t>
            </a:r>
          </a:p>
          <a:p>
            <a:endParaRPr lang="en-US" sz="1600" dirty="0">
              <a:solidFill>
                <a:srgbClr val="333333"/>
              </a:solidFill>
            </a:endParaRPr>
          </a:p>
          <a:p>
            <a:pPr fontAlgn="base"/>
            <a:r>
              <a:rPr lang="en-US" sz="1600" dirty="0"/>
              <a:t>In the midst of these struggles in Kirtland, a few apostates sought to kill Joseph Smith. Warned by the Spirit, he and Sidney Rigdon left during the night on January 12, 1838. Their enemies pursued them for days, but the Lord protected them. They arrived with their families in Far West, Missouri, on March 14, 1838.</a:t>
            </a:r>
          </a:p>
          <a:p>
            <a:pPr fontAlgn="base"/>
            <a:endParaRPr lang="en-US" sz="1600" dirty="0"/>
          </a:p>
          <a:p>
            <a:pPr fontAlgn="base"/>
            <a:endParaRPr lang="en-US" sz="1600" dirty="0"/>
          </a:p>
          <a:p>
            <a:pPr fontAlgn="base"/>
            <a:endParaRPr lang="en-US" sz="1600" b="1" dirty="0"/>
          </a:p>
          <a:p>
            <a:pPr fontAlgn="base"/>
            <a:r>
              <a:rPr lang="en-US" sz="1600" b="1" dirty="0"/>
              <a:t>Discuss the following questions as a group:</a:t>
            </a:r>
          </a:p>
          <a:p>
            <a:pPr fontAlgn="base"/>
            <a:r>
              <a:rPr lang="en-US" sz="1600" dirty="0"/>
              <a:t>• What principles can we learn from these historical events?</a:t>
            </a:r>
          </a:p>
          <a:p>
            <a:pPr fontAlgn="base"/>
            <a:r>
              <a:rPr lang="en-US" sz="1600" dirty="0"/>
              <a:t>• What would you have done to remain faithful to the Prophet during this time of faultfinding?</a:t>
            </a:r>
          </a:p>
          <a:p>
            <a:pPr fontAlgn="base"/>
            <a:r>
              <a:rPr lang="en-US" sz="1600" dirty="0"/>
              <a:t>• When has enduring a trial with faith strengthened your faith in the Savior?</a:t>
            </a:r>
          </a:p>
          <a:p>
            <a:pPr fontAlgn="base"/>
            <a:r>
              <a:rPr lang="en-US" sz="1600" dirty="0"/>
              <a:t>• In what ways has following the prophet been a spiritual protection for you?</a:t>
            </a:r>
          </a:p>
          <a:p>
            <a:endParaRPr lang="en-US" sz="1600" dirty="0"/>
          </a:p>
        </p:txBody>
      </p:sp>
      <p:sp>
        <p:nvSpPr>
          <p:cNvPr id="4" name="Rectangle 3">
            <a:extLst>
              <a:ext uri="{FF2B5EF4-FFF2-40B4-BE49-F238E27FC236}">
                <a16:creationId xmlns:a16="http://schemas.microsoft.com/office/drawing/2014/main" id="{C018905A-5895-4D81-8A30-72BCF5507369}"/>
              </a:ext>
            </a:extLst>
          </p:cNvPr>
          <p:cNvSpPr/>
          <p:nvPr/>
        </p:nvSpPr>
        <p:spPr>
          <a:xfrm>
            <a:off x="119742" y="4609951"/>
            <a:ext cx="5148943" cy="1815882"/>
          </a:xfrm>
          <a:prstGeom prst="rect">
            <a:avLst/>
          </a:prstGeom>
          <a:ln>
            <a:solidFill>
              <a:schemeClr val="tx1"/>
            </a:solidFill>
          </a:ln>
        </p:spPr>
        <p:txBody>
          <a:bodyPr wrap="square">
            <a:spAutoFit/>
          </a:bodyPr>
          <a:lstStyle/>
          <a:p>
            <a:r>
              <a:rPr lang="en-US" sz="1600" b="1" dirty="0">
                <a:solidFill>
                  <a:srgbClr val="222222"/>
                </a:solidFill>
              </a:rPr>
              <a:t>Black Sheep:</a:t>
            </a:r>
          </a:p>
          <a:p>
            <a:r>
              <a:rPr lang="en-US" sz="1600" dirty="0">
                <a:solidFill>
                  <a:srgbClr val="222222"/>
                </a:solidFill>
              </a:rPr>
              <a:t>The term originated from the occasional </a:t>
            </a:r>
            <a:r>
              <a:rPr lang="en-US" sz="1600" b="1" dirty="0">
                <a:solidFill>
                  <a:srgbClr val="222222"/>
                </a:solidFill>
              </a:rPr>
              <a:t>black sheep</a:t>
            </a:r>
            <a:r>
              <a:rPr lang="en-US" sz="1600" dirty="0">
                <a:solidFill>
                  <a:srgbClr val="222222"/>
                </a:solidFill>
              </a:rPr>
              <a:t> which are born into a flock of white </a:t>
            </a:r>
            <a:r>
              <a:rPr lang="en-US" sz="1600" b="1" dirty="0">
                <a:solidFill>
                  <a:srgbClr val="222222"/>
                </a:solidFill>
              </a:rPr>
              <a:t>sheep</a:t>
            </a:r>
            <a:r>
              <a:rPr lang="en-US" sz="1600" dirty="0">
                <a:solidFill>
                  <a:srgbClr val="222222"/>
                </a:solidFill>
              </a:rPr>
              <a:t> due to a genetic process of recessive traits. </a:t>
            </a:r>
            <a:r>
              <a:rPr lang="en-US" sz="1600" b="1" dirty="0">
                <a:solidFill>
                  <a:srgbClr val="222222"/>
                </a:solidFill>
              </a:rPr>
              <a:t>Black</a:t>
            </a:r>
            <a:r>
              <a:rPr lang="en-US" sz="1600" dirty="0">
                <a:solidFill>
                  <a:srgbClr val="222222"/>
                </a:solidFill>
              </a:rPr>
              <a:t> wool was considered commercially undesirable because it could not be dyed. In 18th and 19th century England, the </a:t>
            </a:r>
            <a:r>
              <a:rPr lang="en-US" sz="1600" b="1" dirty="0">
                <a:solidFill>
                  <a:srgbClr val="222222"/>
                </a:solidFill>
              </a:rPr>
              <a:t>black</a:t>
            </a:r>
            <a:r>
              <a:rPr lang="en-US" sz="1600" dirty="0">
                <a:solidFill>
                  <a:srgbClr val="222222"/>
                </a:solidFill>
              </a:rPr>
              <a:t> color of the </a:t>
            </a:r>
            <a:r>
              <a:rPr lang="en-US" sz="1600" b="1" dirty="0">
                <a:solidFill>
                  <a:srgbClr val="222222"/>
                </a:solidFill>
              </a:rPr>
              <a:t>sheep</a:t>
            </a:r>
            <a:r>
              <a:rPr lang="en-US" sz="1600" dirty="0">
                <a:solidFill>
                  <a:srgbClr val="222222"/>
                </a:solidFill>
              </a:rPr>
              <a:t> was seen as the mark of the devil.</a:t>
            </a:r>
            <a:endParaRPr lang="en-US" sz="1600" dirty="0"/>
          </a:p>
        </p:txBody>
      </p:sp>
    </p:spTree>
    <p:extLst>
      <p:ext uri="{BB962C8B-B14F-4D97-AF65-F5344CB8AC3E}">
        <p14:creationId xmlns:p14="http://schemas.microsoft.com/office/powerpoint/2010/main" val="4280424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286" y="360632"/>
            <a:ext cx="6096000" cy="5509200"/>
          </a:xfrm>
          <a:prstGeom prst="rect">
            <a:avLst/>
          </a:prstGeom>
          <a:ln>
            <a:solidFill>
              <a:schemeClr val="tx1"/>
            </a:solidFill>
          </a:ln>
        </p:spPr>
        <p:txBody>
          <a:bodyPr>
            <a:spAutoFit/>
          </a:bodyPr>
          <a:lstStyle/>
          <a:p>
            <a:pPr fontAlgn="base"/>
            <a:r>
              <a:rPr lang="en-US" sz="1600" b="1" i="0" dirty="0">
                <a:solidFill>
                  <a:srgbClr val="333333"/>
                </a:solidFill>
                <a:effectLst/>
              </a:rPr>
              <a:t>Group 2: </a:t>
            </a:r>
          </a:p>
          <a:p>
            <a:pPr fontAlgn="base"/>
            <a:r>
              <a:rPr lang="en-US" sz="1600" b="0" i="0" dirty="0">
                <a:solidFill>
                  <a:srgbClr val="333333"/>
                </a:solidFill>
                <a:effectLst/>
              </a:rPr>
              <a:t>In the summer of 1836, when citizens of Clay County, Missouri, were pressuring the Saints to find a more permanent home, John Whitmer and William W. Phelps, the two counselors in the Missouri stake presidency, used Church money to purchase land in a place known as Far West in northern Missouri. However, when they offered parcels of land to incoming Saints, they sold the land for a small profit, which they kept for themselves. Upset by this and other offenses, the high council in Missouri removed the stake presidency from office.</a:t>
            </a:r>
          </a:p>
          <a:p>
            <a:pPr fontAlgn="base"/>
            <a:r>
              <a:rPr lang="en-US" sz="1600" b="0" i="0" dirty="0">
                <a:solidFill>
                  <a:srgbClr val="333333"/>
                </a:solidFill>
                <a:effectLst/>
              </a:rPr>
              <a:t>Joseph Smith upheld the council’s action, and William W. Phelps was offended. In November 1838, Brother Phelps signed an affidavit against the Prophet. This affidavit contributed to Joseph Smith and others being arrested and thrown into Liberty Jail for the winter. Brother Phelps was excommunicated from the Church shortly thereafter.</a:t>
            </a:r>
          </a:p>
          <a:p>
            <a:pPr fontAlgn="base"/>
            <a:r>
              <a:rPr lang="en-US" sz="1600" b="0" i="0" dirty="0">
                <a:solidFill>
                  <a:srgbClr val="333333"/>
                </a:solidFill>
                <a:effectLst/>
              </a:rPr>
              <a:t>In jail, Joseph Smith and those with him suffered immensely, not only from the brutal conditions of their imprisonment but also from reports of the Saints being driven from their homes and abused in many ways. The Missouri mobs, unchecked by the governor, destroyed property and lives, including the massacre of 17 people at a mill owned by a man named Jacob </a:t>
            </a:r>
            <a:r>
              <a:rPr lang="en-US" sz="1600" b="0" i="0" dirty="0" err="1">
                <a:solidFill>
                  <a:srgbClr val="333333"/>
                </a:solidFill>
                <a:effectLst/>
              </a:rPr>
              <a:t>Haun</a:t>
            </a:r>
            <a:r>
              <a:rPr lang="en-US" sz="1600" b="0" i="0" dirty="0">
                <a:solidFill>
                  <a:srgbClr val="333333"/>
                </a:solidFill>
                <a:effectLst/>
              </a:rPr>
              <a:t>.</a:t>
            </a:r>
          </a:p>
          <a:p>
            <a:pPr fontAlgn="base"/>
            <a:r>
              <a:rPr lang="en-US" sz="1600" dirty="0"/>
              <a:t>William W. Phelps suffered spiritually for his actions, and he wrote Joseph Smith a letter asking for forgiveness a year later. </a:t>
            </a:r>
            <a:endParaRPr lang="en-US" sz="1600" b="0" i="0" dirty="0">
              <a:solidFill>
                <a:srgbClr val="333333"/>
              </a:solidFill>
              <a:effectLst/>
            </a:endParaRPr>
          </a:p>
        </p:txBody>
      </p:sp>
      <p:sp>
        <p:nvSpPr>
          <p:cNvPr id="4" name="Rectangle 1"/>
          <p:cNvSpPr>
            <a:spLocks noChangeArrowheads="1"/>
          </p:cNvSpPr>
          <p:nvPr/>
        </p:nvSpPr>
        <p:spPr bwMode="auto">
          <a:xfrm>
            <a:off x="6480037" y="265984"/>
            <a:ext cx="5279572" cy="57554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33333"/>
                </a:solidFill>
                <a:effectLst/>
                <a:latin typeface="+mn-lt"/>
              </a:rPr>
              <a:t>The Prophet wrote back:</a:t>
            </a: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33333"/>
                </a:solidFill>
                <a:effectLst/>
                <a:latin typeface="+mn-l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33333"/>
                </a:solidFill>
                <a:effectLst/>
                <a:latin typeface="+mn-lt"/>
              </a:rPr>
              <a:t>“It is true, that we have suffered much in consequence of your behavior. …</a:t>
            </a: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33333"/>
                </a:solidFill>
                <a:effectLst/>
                <a:latin typeface="+mn-lt"/>
              </a:rPr>
              <a:t>“However, the cup has been drunk, the will of our Father has been done, and we are yet alive, for which we thank the Lord. …</a:t>
            </a: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33333"/>
                </a:solidFill>
                <a:effectLst/>
                <a:latin typeface="+mn-lt"/>
              </a:rPr>
              <a:t>“Believing your confession to be real, and your repentance genuine, I shall be happy once again to give you the right hand of fellowship, and rejoice over the returning prodigal. …</a:t>
            </a: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33333"/>
                </a:solidFill>
                <a:effectLst/>
                <a:latin typeface="+mn-lt"/>
              </a:rPr>
              <a:t>“‘Come on dear brother, since the war is past,</a:t>
            </a: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33333"/>
                </a:solidFill>
                <a:effectLst/>
                <a:latin typeface="+mn-lt"/>
              </a:rPr>
              <a:t>“‘For friends at first, are friends again at last’” (in </a:t>
            </a:r>
            <a:r>
              <a:rPr kumimoji="0" lang="en-US" altLang="en-US" sz="1600" b="0" i="1" u="none" strike="noStrike" cap="none" normalizeH="0" baseline="0" dirty="0">
                <a:ln>
                  <a:noFill/>
                </a:ln>
                <a:solidFill>
                  <a:srgbClr val="333333"/>
                </a:solidFill>
                <a:effectLst/>
                <a:latin typeface="+mn-lt"/>
              </a:rPr>
              <a:t>History of the Church,</a:t>
            </a:r>
            <a:r>
              <a:rPr kumimoji="0" lang="en-US" altLang="en-US" sz="1600" b="0" i="0" u="none" strike="noStrike" cap="none" normalizeH="0" baseline="0" dirty="0">
                <a:ln>
                  <a:noFill/>
                </a:ln>
                <a:solidFill>
                  <a:srgbClr val="333333"/>
                </a:solidFill>
                <a:effectLst/>
                <a:latin typeface="+mn-lt"/>
              </a:rPr>
              <a:t> 4:163, 164).</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solidFill>
                <a:srgbClr val="333333"/>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33333"/>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solidFill>
                <a:srgbClr val="333333"/>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33333"/>
              </a:solidFill>
              <a:effectLst/>
              <a:latin typeface="+mn-lt"/>
            </a:endParaRPr>
          </a:p>
          <a:p>
            <a:r>
              <a:rPr lang="en-US" sz="1600" b="1" dirty="0">
                <a:latin typeface="+mn-lt"/>
              </a:rPr>
              <a:t>Discuss the following questions as a group:</a:t>
            </a:r>
          </a:p>
          <a:p>
            <a:r>
              <a:rPr lang="en-US" sz="1600" dirty="0">
                <a:latin typeface="+mn-lt"/>
              </a:rPr>
              <a:t>• Why is it difficult to forgive a friend who has betrayed you and caused you to suffer?</a:t>
            </a:r>
          </a:p>
          <a:p>
            <a:r>
              <a:rPr lang="en-US" sz="1600" dirty="0">
                <a:latin typeface="+mn-lt"/>
              </a:rPr>
              <a:t>• What principles can we learn from Joseph Smith’s example?</a:t>
            </a:r>
          </a:p>
          <a:p>
            <a:r>
              <a:rPr lang="en-US" sz="1600" dirty="0">
                <a:latin typeface="+mn-lt"/>
              </a:rPr>
              <a:t>• What other lessons can we learn from this experience?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33333"/>
              </a:solidFill>
              <a:effectLst/>
              <a:latin typeface="+mn-lt"/>
            </a:endParaRPr>
          </a:p>
        </p:txBody>
      </p:sp>
    </p:spTree>
    <p:extLst>
      <p:ext uri="{BB962C8B-B14F-4D97-AF65-F5344CB8AC3E}">
        <p14:creationId xmlns:p14="http://schemas.microsoft.com/office/powerpoint/2010/main" val="1782790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478" y="117693"/>
            <a:ext cx="6096000" cy="6740307"/>
          </a:xfrm>
          <a:prstGeom prst="rect">
            <a:avLst/>
          </a:prstGeom>
          <a:ln>
            <a:solidFill>
              <a:schemeClr val="tx1"/>
            </a:solidFill>
          </a:ln>
        </p:spPr>
        <p:txBody>
          <a:bodyPr>
            <a:spAutoFit/>
          </a:bodyPr>
          <a:lstStyle/>
          <a:p>
            <a:r>
              <a:rPr lang="en-US" sz="1200" b="1" i="0" dirty="0">
                <a:solidFill>
                  <a:srgbClr val="444444"/>
                </a:solidFill>
                <a:effectLst/>
              </a:rPr>
              <a:t>Even though 1837 </a:t>
            </a:r>
            <a:r>
              <a:rPr lang="en-US" sz="1200" b="0" i="0" dirty="0">
                <a:solidFill>
                  <a:srgbClr val="444444"/>
                </a:solidFill>
                <a:effectLst/>
              </a:rPr>
              <a:t>was a difficult, sometimes discouraging year, it is one we need to understand. Exploring it helps us to understand Joseph Smith, but there are also lessons we can learn. One is that we are all susceptible to what may be called the cycle of prosperity, also known as the Nephite disease. President Brigham Young, a year after Joseph Smith’s death, gave an interesting sermon in Nauvoo, one of his best before he went west, in which he said essentially that for twelve years under Joseph Smith the Saints had suffered through adversity and were still fine spiritually. Despite setbacks, they had made it through; they had done what they needed to do. Not so in prosperity, he concluded—one year of prosperity had almost killed them. Since Joseph’s death, they had had some peace, some good times, and it had been too much. Adversity is a better environment for making Saints, perhaps. Another thing we can learn is how adversity tries men and women, revealing character as they make decisions in difficult circumstances. The 1837 Kirtland crisis, or Kirtland apostasy as it is sometimes known, cost us perhaps a third of the leadership—not a third of the members, but some of the elite, some of the well-educated, some of the more prosperous. And it happened so suddenly that it is a lesson for all of us.</a:t>
            </a:r>
          </a:p>
          <a:p>
            <a:endParaRPr lang="en-US" sz="1200" dirty="0">
              <a:solidFill>
                <a:srgbClr val="444444"/>
              </a:solidFill>
            </a:endParaRPr>
          </a:p>
          <a:p>
            <a:r>
              <a:rPr lang="en-US" sz="1200" b="1" dirty="0"/>
              <a:t>Another lesson of 1837 </a:t>
            </a:r>
            <a:r>
              <a:rPr lang="en-US" sz="1200" dirty="0"/>
              <a:t>is the importance of having our loyalties in the right place. There was a cultural war going on in the Church in 1837 over what Joseph Smith was trying to introduce: a new way of thinking about society and religion based on ancient scripture models and modern revelation. This was the model of Enoch leading his people or Moses at the head of the children of Israel, where a religious leader had a great deal to say about everyday life and about how society was organized. This model was not the American way, nor is it today. People had to look into their hearts and decide what they were willing to do at the behest of a religious leader. Some liked the American civil religion, as it has sometimes been called. They liked the idea that they were free as Americans to do their business six days a week and on the seventh day go to church where a preacher would teach them morals and maybe a little doctrine. But they did not expect this preacher to interject himself into their politics, their property, or their economic organization. This was the Protestant model, the model most early Latter-day Saints grew up with. Yet little by little, Joseph Smith was trying to teach them the model of Enoch and of Moses, of organizing society around religious principles and around religious leaders. So one of the lessons we learn is that if we are in a situation where much is demanded, ultimately we will have to decide where our loyalties are. Very good people, including some leaders who left for a while and came back, had difficulty with that. For a while they thought their real loyalty was what they had done as “Sons of ‘76.” They wanted to live life as Americans and not as Latter-day Saints or as children of Israel. Think of these lessons as we see how 1837 unfolds.</a:t>
            </a:r>
          </a:p>
          <a:p>
            <a:r>
              <a:rPr lang="en-US" sz="1200" dirty="0"/>
              <a:t>BYU Religious Education </a:t>
            </a:r>
          </a:p>
        </p:txBody>
      </p:sp>
      <p:sp>
        <p:nvSpPr>
          <p:cNvPr id="3" name="Rectangle 2"/>
          <p:cNvSpPr/>
          <p:nvPr/>
        </p:nvSpPr>
        <p:spPr>
          <a:xfrm>
            <a:off x="6209414" y="117693"/>
            <a:ext cx="4517571" cy="3600986"/>
          </a:xfrm>
          <a:prstGeom prst="rect">
            <a:avLst/>
          </a:prstGeom>
          <a:ln>
            <a:solidFill>
              <a:schemeClr val="tx1"/>
            </a:solidFill>
          </a:ln>
        </p:spPr>
        <p:txBody>
          <a:bodyPr wrap="square">
            <a:spAutoFit/>
          </a:bodyPr>
          <a:lstStyle/>
          <a:p>
            <a:r>
              <a:rPr lang="en-US" sz="1200" b="1" i="0" dirty="0">
                <a:solidFill>
                  <a:srgbClr val="444444"/>
                </a:solidFill>
                <a:effectLst/>
                <a:latin typeface="Abadi" panose="020B0604020104020204" pitchFamily="34" charset="0"/>
              </a:rPr>
              <a:t>In 1838, Oliver Cowdery </a:t>
            </a:r>
            <a:r>
              <a:rPr lang="en-US" sz="1200" b="0" i="0" dirty="0">
                <a:solidFill>
                  <a:srgbClr val="444444"/>
                </a:solidFill>
                <a:effectLst/>
                <a:latin typeface="Abadi" panose="020B0604020104020204" pitchFamily="34" charset="0"/>
              </a:rPr>
              <a:t>was excommunicated. He was charged, among other things, with virtually denying the faith by declaring that he would not be governed by any ecclesiastical authority nor revelation whatever in his temporal affairs. He was essentially asked, “If your church organization and ecclesiastical leaders offered guidance to help organize your temporal life, would you submit to their guidance?” Oliver Cowdery said he would not. He answered by paraphrasing in writing a central charge against him: “I will not be influenced, governed, or controlled, in my temporal interests by any ecclesiastical authority or pretended revelation whatever, contrary to my own judgment.” He said, “Such being still my opinion [I] shall only remark that the three great principles of English liberty, as laid down in the books, are ‘the right of personal security, the right of personal liberty, and the right of private property.’” He continued: “My venerable ancestor was among the little band, who landed on the rocks of Plymouth in 1620. . . . I am wholly unwilling to exchange [his American principles] for anything less liberal, less benevolent, or less free.” BYU Studies</a:t>
            </a:r>
            <a:endParaRPr lang="en-US" sz="1200" dirty="0"/>
          </a:p>
        </p:txBody>
      </p:sp>
      <p:cxnSp>
        <p:nvCxnSpPr>
          <p:cNvPr id="5" name="Straight Connector 4">
            <a:extLst>
              <a:ext uri="{FF2B5EF4-FFF2-40B4-BE49-F238E27FC236}">
                <a16:creationId xmlns:a16="http://schemas.microsoft.com/office/drawing/2014/main" id="{26F4DF0C-3BD8-40AF-84C8-3957C6F26A4F}"/>
              </a:ext>
            </a:extLst>
          </p:cNvPr>
          <p:cNvCxnSpPr/>
          <p:nvPr/>
        </p:nvCxnSpPr>
        <p:spPr>
          <a:xfrm>
            <a:off x="95693" y="2977116"/>
            <a:ext cx="61137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37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2" y="0"/>
            <a:ext cx="6096000" cy="5262979"/>
          </a:xfrm>
          <a:prstGeom prst="rect">
            <a:avLst/>
          </a:prstGeom>
          <a:ln>
            <a:solidFill>
              <a:schemeClr val="tx1"/>
            </a:solidFill>
          </a:ln>
        </p:spPr>
        <p:txBody>
          <a:bodyPr>
            <a:spAutoFit/>
          </a:bodyPr>
          <a:lstStyle/>
          <a:p>
            <a:pPr fontAlgn="base"/>
            <a:r>
              <a:rPr lang="en-US" sz="1200" b="1" i="0" dirty="0">
                <a:solidFill>
                  <a:srgbClr val="333333"/>
                </a:solidFill>
                <a:effectLst/>
                <a:latin typeface="Open Sans"/>
              </a:rPr>
              <a:t>During 1837 a dark spirit </a:t>
            </a:r>
            <a:r>
              <a:rPr lang="en-US" sz="1200" b="0" i="0" dirty="0">
                <a:solidFill>
                  <a:srgbClr val="333333"/>
                </a:solidFill>
                <a:effectLst/>
                <a:latin typeface="Open Sans"/>
              </a:rPr>
              <a:t>afflicted some members of the Church in Kirtland, Ohio:</a:t>
            </a:r>
          </a:p>
          <a:p>
            <a:pPr fontAlgn="base"/>
            <a:r>
              <a:rPr lang="en-US" sz="1200" b="0" i="0" dirty="0">
                <a:solidFill>
                  <a:srgbClr val="333333"/>
                </a:solidFill>
                <a:effectLst/>
                <a:latin typeface="Open Sans"/>
              </a:rPr>
              <a:t>“At this time the spirit of speculation in lands and property of all kinds, which was so prevalent throughout the whole nation, was taking deep root in the Church. As the fruits of this spirit, evil </a:t>
            </a:r>
            <a:r>
              <a:rPr lang="en-US" sz="1200" b="0" i="0" dirty="0" err="1">
                <a:solidFill>
                  <a:srgbClr val="333333"/>
                </a:solidFill>
                <a:effectLst/>
                <a:latin typeface="Open Sans"/>
              </a:rPr>
              <a:t>surmisings</a:t>
            </a:r>
            <a:r>
              <a:rPr lang="en-US" sz="1200" b="0" i="0" dirty="0">
                <a:solidFill>
                  <a:srgbClr val="333333"/>
                </a:solidFill>
                <a:effectLst/>
                <a:latin typeface="Open Sans"/>
              </a:rPr>
              <a:t>, fault-finding, disunion, dissension, and apostasy followed in quick succession, and it seemed as though all the powers of earth and hell were combining their influence in an especial manner to overthrow the Church at once, and make a final end” (</a:t>
            </a:r>
            <a:r>
              <a:rPr lang="en-US" sz="1200" b="0" i="1" dirty="0">
                <a:solidFill>
                  <a:srgbClr val="333333"/>
                </a:solidFill>
                <a:effectLst/>
                <a:latin typeface="Open Sans"/>
              </a:rPr>
              <a:t>History of the Church,</a:t>
            </a:r>
            <a:r>
              <a:rPr lang="en-US" sz="1200" b="0" i="0" dirty="0">
                <a:solidFill>
                  <a:srgbClr val="333333"/>
                </a:solidFill>
                <a:effectLst/>
                <a:latin typeface="Open Sans"/>
              </a:rPr>
              <a:t> 2:487).</a:t>
            </a:r>
          </a:p>
          <a:p>
            <a:pPr fontAlgn="base"/>
            <a:r>
              <a:rPr lang="en-US" sz="1200" b="0" i="0" dirty="0">
                <a:solidFill>
                  <a:srgbClr val="333333"/>
                </a:solidFill>
                <a:effectLst/>
                <a:latin typeface="Open Sans"/>
              </a:rPr>
              <a:t>Eliza R. Snow, who was living in Kirtland at this time and later served as the second president of the Relief Society, described this period in Kirtland:</a:t>
            </a:r>
          </a:p>
          <a:p>
            <a:pPr fontAlgn="base"/>
            <a:r>
              <a:rPr lang="en-US" sz="1200" b="0" i="0" dirty="0">
                <a:solidFill>
                  <a:srgbClr val="333333"/>
                </a:solidFill>
                <a:effectLst/>
                <a:latin typeface="Open Sans"/>
              </a:rPr>
              <a:t>“Many who had been humble and faithful to the performance of every duty—ready to go and come at every call of the Priesthood, were getting haughty in their spirits, and lifted up in the pride of their hearts. As the Saints drank in the love and spirit of the world, the Spirit of the Lord withdrew from their hearts, and they were filled with pride and hatred toward those who maintained their integrity” (</a:t>
            </a:r>
            <a:r>
              <a:rPr lang="en-US" sz="1200" b="0" i="1" dirty="0">
                <a:solidFill>
                  <a:srgbClr val="333333"/>
                </a:solidFill>
                <a:effectLst/>
                <a:latin typeface="Open Sans"/>
              </a:rPr>
              <a:t>Biography and </a:t>
            </a:r>
            <a:r>
              <a:rPr lang="en-US" sz="1200" b="0" i="1" u="none" strike="noStrike" dirty="0">
                <a:solidFill>
                  <a:srgbClr val="2F393A"/>
                </a:solidFill>
                <a:effectLst/>
                <a:latin typeface="Open Sans"/>
              </a:rPr>
              <a:t>Family</a:t>
            </a:r>
            <a:r>
              <a:rPr lang="en-US" sz="1200" b="0" i="1" dirty="0">
                <a:solidFill>
                  <a:srgbClr val="333333"/>
                </a:solidFill>
                <a:effectLst/>
                <a:latin typeface="Open Sans"/>
              </a:rPr>
              <a:t> Record of Lorenzo Snow</a:t>
            </a:r>
            <a:r>
              <a:rPr lang="en-US" sz="1200" b="0" i="0" dirty="0">
                <a:solidFill>
                  <a:srgbClr val="333333"/>
                </a:solidFill>
                <a:effectLst/>
                <a:latin typeface="Open Sans"/>
              </a:rPr>
              <a:t> [1884], 20).</a:t>
            </a:r>
          </a:p>
          <a:p>
            <a:pPr fontAlgn="base"/>
            <a:endParaRPr lang="en-US" sz="1200" dirty="0">
              <a:solidFill>
                <a:srgbClr val="333333"/>
              </a:solidFill>
              <a:latin typeface="Open Sans"/>
            </a:endParaRPr>
          </a:p>
          <a:p>
            <a:pPr fontAlgn="base"/>
            <a:r>
              <a:rPr lang="en-US" sz="1200" dirty="0"/>
              <a:t>Brigham Young described the climate in the Church during 1837 and his efforts to defend the Prophet Joseph Smith:</a:t>
            </a:r>
          </a:p>
          <a:p>
            <a:pPr fontAlgn="base"/>
            <a:r>
              <a:rPr lang="en-US" sz="1200" dirty="0"/>
              <a:t>“At this time the spirit of speculation, disaffection and apostasy imbibed by many of the Twelve, and which ran through all the Quorums of the Church, prevailed so extensively that it was difficult for any to see clearly the path to pursue.</a:t>
            </a:r>
          </a:p>
          <a:p>
            <a:pPr fontAlgn="base"/>
            <a:r>
              <a:rPr lang="en-US" sz="1200" dirty="0"/>
              <a:t>“… This was a crisis when earth and hell seemed leagued to overthrow the Prophet and Church of God. The knees of many of the strongest men in the Church faltered.</a:t>
            </a:r>
          </a:p>
          <a:p>
            <a:pPr fontAlgn="base"/>
            <a:r>
              <a:rPr lang="en-US" sz="1200" dirty="0"/>
              <a:t>“During this siege of darkness I stood close by Joseph, and, with all the wisdom and power God bestowed upon me, put forth my utmost energies to sustain the servant of God and unite the quorums of the church” (</a:t>
            </a:r>
            <a:r>
              <a:rPr lang="en-US" sz="1200" i="1" dirty="0"/>
              <a:t>Manuscript History of Brigham Young 1801–1844,</a:t>
            </a:r>
            <a:r>
              <a:rPr lang="en-US" sz="1200" dirty="0"/>
              <a:t> ed. </a:t>
            </a:r>
            <a:r>
              <a:rPr lang="en-US" sz="1200" dirty="0" err="1"/>
              <a:t>Elden</a:t>
            </a:r>
            <a:r>
              <a:rPr lang="en-US" sz="1200" dirty="0"/>
              <a:t> Jay Watson [1968], 15, 16–17).</a:t>
            </a:r>
          </a:p>
          <a:p>
            <a:pPr fontAlgn="base"/>
            <a:endParaRPr lang="en-US" sz="1200" b="0" i="0" dirty="0">
              <a:solidFill>
                <a:srgbClr val="333333"/>
              </a:solidFill>
              <a:effectLst/>
              <a:latin typeface="Open Sans"/>
            </a:endParaRPr>
          </a:p>
        </p:txBody>
      </p:sp>
      <p:sp>
        <p:nvSpPr>
          <p:cNvPr id="3" name="Rectangle 2"/>
          <p:cNvSpPr/>
          <p:nvPr/>
        </p:nvSpPr>
        <p:spPr>
          <a:xfrm>
            <a:off x="6270172" y="-10886"/>
            <a:ext cx="5649686" cy="6924973"/>
          </a:xfrm>
          <a:prstGeom prst="rect">
            <a:avLst/>
          </a:prstGeom>
          <a:ln>
            <a:solidFill>
              <a:schemeClr val="tx1"/>
            </a:solidFill>
          </a:ln>
        </p:spPr>
        <p:txBody>
          <a:bodyPr wrap="square">
            <a:spAutoFit/>
          </a:bodyPr>
          <a:lstStyle/>
          <a:p>
            <a:pPr fontAlgn="base"/>
            <a:r>
              <a:rPr lang="en-US" sz="1200" b="1" i="0" dirty="0">
                <a:solidFill>
                  <a:srgbClr val="3C424E"/>
                </a:solidFill>
                <a:effectLst/>
                <a:latin typeface="Abadi" panose="020B0604020104020204" pitchFamily="34" charset="0"/>
              </a:rPr>
              <a:t>Factors contributing to the financial troubles in Kirtland</a:t>
            </a:r>
          </a:p>
          <a:p>
            <a:pPr fontAlgn="base"/>
            <a:r>
              <a:rPr lang="en-US" sz="1200" b="0" i="0" dirty="0">
                <a:solidFill>
                  <a:srgbClr val="333333"/>
                </a:solidFill>
                <a:effectLst/>
                <a:latin typeface="Open Sans"/>
              </a:rPr>
              <a:t>In 1837, greed took hold of the hearts of some Church members and even some prominent Church leaders in Kirtland. Gold and silver money was scarce. People used paper money from a number of banks in the area. To help the Saints be more financially self-sufficient, Joseph Smith and other Church leaders established a bank-like company called the Kirtland Safety Society. Many Saints bought stock in the new bank. Within a few months of the company opening its doors, a financial crisis, later called the panic of 1837, began in New York City and swept westward, resulting in the failure of hundreds of banks, including the Kirtland Safety Society.</a:t>
            </a:r>
          </a:p>
          <a:p>
            <a:pPr fontAlgn="base"/>
            <a:r>
              <a:rPr lang="en-US" sz="1200" b="0" i="0" dirty="0">
                <a:solidFill>
                  <a:srgbClr val="333333"/>
                </a:solidFill>
                <a:effectLst/>
                <a:latin typeface="Open Sans"/>
              </a:rPr>
              <a:t>Other factors contributed to the instability of the Kirtland Safety Society. Many other banks refused to accept the Safety Society’s notes as legal tender, and the anti-Mormon newspapers branded the currency as worthless. Furthermore, the society’s capital was primarily in the form of land; it did not possess much hard currency, such as gold and silver, for satisfying any large demands for redemption of its paper currency. Enemies of the Church obtained enough notes to initiate a run on the bank, forcing the society to suspend payment in gold and silver to its customers only a few weeks after the first notes were issued. As a result, Joseph Smith and Sidney Rigdon were charged with violating the banking statutes of Ohio and brought to trial. Joseph and Sidney were each fined $1,000.</a:t>
            </a:r>
          </a:p>
          <a:p>
            <a:pPr fontAlgn="base"/>
            <a:endParaRPr lang="en-US" sz="1200" dirty="0">
              <a:solidFill>
                <a:srgbClr val="333333"/>
              </a:solidFill>
              <a:latin typeface="Open Sans"/>
            </a:endParaRPr>
          </a:p>
          <a:p>
            <a:pPr fontAlgn="base"/>
            <a:r>
              <a:rPr lang="en-US" sz="1200" dirty="0"/>
              <a:t>Joseph Smith did all he could to persuade investors to give more funds to sustain the bank, but he finally turned its operation over to others. However, this failed to solve the problem. Inexperienced and dishonest managers further destabilized the bank. Warren Parrish, the bank’s cashier and Joseph’s personal scribe, stole over 20,000 dollars.</a:t>
            </a:r>
          </a:p>
          <a:p>
            <a:pPr fontAlgn="base"/>
            <a:r>
              <a:rPr lang="en-US" sz="1200" dirty="0"/>
              <a:t>A growing spirit of speculation in Kirtland also added to the Church’s economic problems. With the availability of supposed money, which they borrowed from the bank, many people went into debt to purchase land for resale at a substantial profit.</a:t>
            </a:r>
          </a:p>
          <a:p>
            <a:pPr fontAlgn="base"/>
            <a:r>
              <a:rPr lang="en-US" sz="1200" dirty="0"/>
              <a:t>By the fall of 1837, the Kirtland Safety Society had to close its doors. Hundreds of individuals lost almost everything they had invested, with Joseph Smith sustaining the greatest losses. Because the Safety Society was considered by many to be a Church bank or the Prophet’s bank, some of the Saints blamed Joseph Smith for their financial problems and even began calling him a fallen prophet. Others who also lost money continued in the faith and stayed true to the Prophet. (See </a:t>
            </a:r>
            <a:r>
              <a:rPr lang="en-US" sz="1200" i="1" dirty="0"/>
              <a:t>Church History in the </a:t>
            </a:r>
            <a:r>
              <a:rPr lang="en-US" sz="1200" i="1" dirty="0" err="1"/>
              <a:t>Fulness</a:t>
            </a:r>
            <a:r>
              <a:rPr lang="en-US" sz="1200" i="1" dirty="0"/>
              <a:t> of Times Student Manual</a:t>
            </a:r>
            <a:r>
              <a:rPr lang="en-US" sz="1200" dirty="0"/>
              <a:t> [Church Educational System manual, 2003], 171–73.)</a:t>
            </a:r>
          </a:p>
          <a:p>
            <a:pPr fontAlgn="base"/>
            <a:endParaRPr lang="en-US" sz="1200" b="0" i="0" dirty="0">
              <a:solidFill>
                <a:srgbClr val="333333"/>
              </a:solidFill>
              <a:effectLst/>
              <a:latin typeface="Open Sans"/>
            </a:endParaRPr>
          </a:p>
        </p:txBody>
      </p:sp>
    </p:spTree>
    <p:extLst>
      <p:ext uri="{BB962C8B-B14F-4D97-AF65-F5344CB8AC3E}">
        <p14:creationId xmlns:p14="http://schemas.microsoft.com/office/powerpoint/2010/main" val="3579037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60B56ED-05E6-4379-8F7C-B0361099F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7" cy="6851155"/>
          </a:xfrm>
          <a:prstGeom prst="rect">
            <a:avLst/>
          </a:prstGeom>
        </p:spPr>
      </p:pic>
      <p:sp>
        <p:nvSpPr>
          <p:cNvPr id="6" name="TextBox 5"/>
          <p:cNvSpPr txBox="1"/>
          <p:nvPr/>
        </p:nvSpPr>
        <p:spPr>
          <a:xfrm>
            <a:off x="21769" y="130629"/>
            <a:ext cx="12192001" cy="1015663"/>
          </a:xfrm>
          <a:prstGeom prst="rect">
            <a:avLst/>
          </a:prstGeom>
          <a:noFill/>
        </p:spPr>
        <p:txBody>
          <a:bodyPr wrap="square" rtlCol="0">
            <a:spAutoFit/>
          </a:bodyPr>
          <a:lstStyle/>
          <a:p>
            <a:pPr algn="ctr"/>
            <a:r>
              <a:rPr lang="en-US" sz="6000" dirty="0">
                <a:latin typeface="Aharoni" panose="02010803020104030203" pitchFamily="2" charset="-79"/>
                <a:cs typeface="Aharoni" panose="02010803020104030203" pitchFamily="2" charset="-79"/>
              </a:rPr>
              <a:t>Difficult Season</a:t>
            </a:r>
          </a:p>
        </p:txBody>
      </p:sp>
      <p:sp>
        <p:nvSpPr>
          <p:cNvPr id="2" name="Rectangle 1"/>
          <p:cNvSpPr/>
          <p:nvPr/>
        </p:nvSpPr>
        <p:spPr>
          <a:xfrm>
            <a:off x="770163" y="2900681"/>
            <a:ext cx="2579915" cy="2031325"/>
          </a:xfrm>
          <a:prstGeom prst="rect">
            <a:avLst/>
          </a:prstGeom>
        </p:spPr>
        <p:txBody>
          <a:bodyPr wrap="square">
            <a:spAutoFit/>
          </a:bodyPr>
          <a:lstStyle/>
          <a:p>
            <a:r>
              <a:rPr lang="en-US" b="1" i="0" dirty="0">
                <a:solidFill>
                  <a:srgbClr val="333333"/>
                </a:solidFill>
                <a:effectLst/>
              </a:rPr>
              <a:t>Economic Distress</a:t>
            </a:r>
          </a:p>
          <a:p>
            <a:endParaRPr lang="en-US" b="1" dirty="0">
              <a:solidFill>
                <a:srgbClr val="333333"/>
              </a:solidFill>
            </a:endParaRPr>
          </a:p>
          <a:p>
            <a:r>
              <a:rPr lang="en-US" b="1" i="0" dirty="0">
                <a:solidFill>
                  <a:srgbClr val="333333"/>
                </a:solidFill>
                <a:effectLst/>
              </a:rPr>
              <a:t>Greed</a:t>
            </a:r>
          </a:p>
          <a:p>
            <a:endParaRPr lang="en-US" b="1" dirty="0">
              <a:solidFill>
                <a:srgbClr val="333333"/>
              </a:solidFill>
            </a:endParaRPr>
          </a:p>
          <a:p>
            <a:r>
              <a:rPr lang="en-US" b="1" i="0" dirty="0">
                <a:solidFill>
                  <a:srgbClr val="333333"/>
                </a:solidFill>
                <a:effectLst/>
              </a:rPr>
              <a:t>Faultfinding</a:t>
            </a:r>
          </a:p>
          <a:p>
            <a:endParaRPr lang="en-US" b="1" dirty="0">
              <a:solidFill>
                <a:srgbClr val="333333"/>
              </a:solidFill>
            </a:endParaRPr>
          </a:p>
          <a:p>
            <a:r>
              <a:rPr lang="en-US" b="1" i="0" dirty="0">
                <a:solidFill>
                  <a:srgbClr val="333333"/>
                </a:solidFill>
                <a:effectLst/>
              </a:rPr>
              <a:t>Persecution  </a:t>
            </a:r>
            <a:endParaRPr lang="en-US" b="1" dirty="0"/>
          </a:p>
        </p:txBody>
      </p:sp>
      <p:sp>
        <p:nvSpPr>
          <p:cNvPr id="7" name="Rectangle 6"/>
          <p:cNvSpPr/>
          <p:nvPr/>
        </p:nvSpPr>
        <p:spPr>
          <a:xfrm>
            <a:off x="563951" y="1060967"/>
            <a:ext cx="2971800" cy="923330"/>
          </a:xfrm>
          <a:prstGeom prst="rect">
            <a:avLst/>
          </a:prstGeom>
        </p:spPr>
        <p:txBody>
          <a:bodyPr wrap="square">
            <a:spAutoFit/>
          </a:bodyPr>
          <a:lstStyle/>
          <a:p>
            <a:pPr marL="342900" indent="-342900">
              <a:buAutoNum type="arabicPlain" startAt="1837"/>
            </a:pPr>
            <a:r>
              <a:rPr lang="en-US" b="1" i="0" dirty="0">
                <a:solidFill>
                  <a:srgbClr val="333333"/>
                </a:solidFill>
                <a:effectLst/>
              </a:rPr>
              <a:t> was emotionally disastrous and ended in apostasy and division</a:t>
            </a:r>
          </a:p>
        </p:txBody>
      </p:sp>
      <p:sp>
        <p:nvSpPr>
          <p:cNvPr id="3" name="Rectangle 2"/>
          <p:cNvSpPr/>
          <p:nvPr/>
        </p:nvSpPr>
        <p:spPr>
          <a:xfrm>
            <a:off x="2882605" y="4895891"/>
            <a:ext cx="7143137" cy="1569660"/>
          </a:xfrm>
          <a:prstGeom prst="rect">
            <a:avLst/>
          </a:prstGeom>
        </p:spPr>
        <p:txBody>
          <a:bodyPr wrap="square">
            <a:spAutoFit/>
          </a:bodyPr>
          <a:lstStyle/>
          <a:p>
            <a:r>
              <a:rPr lang="en-US" sz="2400" b="1" i="0" dirty="0">
                <a:solidFill>
                  <a:srgbClr val="333333"/>
                </a:solidFill>
                <a:effectLst/>
              </a:rPr>
              <a:t>As a result 10 to 15 percent of the Saints in Kirtland, Ohio, and northern Missouri apostatized, including some prominent Church leaders. Faithful Saints in Ohio began moving to join those in northern Missouri.</a:t>
            </a:r>
            <a:endParaRPr lang="en-US" sz="2400" b="1" dirty="0"/>
          </a:p>
        </p:txBody>
      </p:sp>
      <p:sp>
        <p:nvSpPr>
          <p:cNvPr id="10" name="Rectangle 9"/>
          <p:cNvSpPr/>
          <p:nvPr/>
        </p:nvSpPr>
        <p:spPr>
          <a:xfrm>
            <a:off x="8771777" y="1173058"/>
            <a:ext cx="2971800" cy="923330"/>
          </a:xfrm>
          <a:prstGeom prst="rect">
            <a:avLst/>
          </a:prstGeom>
        </p:spPr>
        <p:txBody>
          <a:bodyPr wrap="square">
            <a:spAutoFit/>
          </a:bodyPr>
          <a:lstStyle/>
          <a:p>
            <a:r>
              <a:rPr lang="en-US" b="1" dirty="0"/>
              <a:t>1838 in Missouri was militarily disastrous and ended in pain and suffering</a:t>
            </a:r>
          </a:p>
        </p:txBody>
      </p:sp>
      <p:pic>
        <p:nvPicPr>
          <p:cNvPr id="5" name="Picture 4">
            <a:extLst>
              <a:ext uri="{FF2B5EF4-FFF2-40B4-BE49-F238E27FC236}">
                <a16:creationId xmlns:a16="http://schemas.microsoft.com/office/drawing/2014/main" id="{3C2BE2D0-8CD1-4004-8342-71611C1AC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4275" y="1173058"/>
            <a:ext cx="4743450" cy="3248025"/>
          </a:xfrm>
          <a:prstGeom prst="rect">
            <a:avLst/>
          </a:prstGeom>
        </p:spPr>
      </p:pic>
    </p:spTree>
    <p:extLst>
      <p:ext uri="{BB962C8B-B14F-4D97-AF65-F5344CB8AC3E}">
        <p14:creationId xmlns:p14="http://schemas.microsoft.com/office/powerpoint/2010/main" val="88010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4B8E38-82AA-46FD-8E52-F81BB05ED3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7" cy="6851155"/>
          </a:xfrm>
          <a:prstGeom prst="rect">
            <a:avLst/>
          </a:prstGeom>
        </p:spPr>
      </p:pic>
      <p:sp>
        <p:nvSpPr>
          <p:cNvPr id="6" name="TextBox 5"/>
          <p:cNvSpPr txBox="1"/>
          <p:nvPr/>
        </p:nvSpPr>
        <p:spPr>
          <a:xfrm>
            <a:off x="21769" y="130629"/>
            <a:ext cx="12192001" cy="1015663"/>
          </a:xfrm>
          <a:prstGeom prst="rect">
            <a:avLst/>
          </a:prstGeom>
          <a:noFill/>
        </p:spPr>
        <p:txBody>
          <a:bodyPr wrap="square" rtlCol="0">
            <a:spAutoFit/>
          </a:bodyPr>
          <a:lstStyle/>
          <a:p>
            <a:pPr algn="ctr"/>
            <a:r>
              <a:rPr lang="en-US" sz="6000" dirty="0">
                <a:latin typeface="Aharoni" panose="02010803020104030203" pitchFamily="2" charset="-79"/>
                <a:cs typeface="Aharoni" panose="02010803020104030203" pitchFamily="2" charset="-79"/>
              </a:rPr>
              <a:t>The Diary of Joseph Smith</a:t>
            </a:r>
          </a:p>
        </p:txBody>
      </p:sp>
      <p:sp>
        <p:nvSpPr>
          <p:cNvPr id="4" name="Rectangle 3"/>
          <p:cNvSpPr/>
          <p:nvPr/>
        </p:nvSpPr>
        <p:spPr>
          <a:xfrm>
            <a:off x="195943" y="1416822"/>
            <a:ext cx="6096000" cy="2308324"/>
          </a:xfrm>
          <a:prstGeom prst="rect">
            <a:avLst/>
          </a:prstGeom>
        </p:spPr>
        <p:txBody>
          <a:bodyPr>
            <a:spAutoFit/>
          </a:bodyPr>
          <a:lstStyle/>
          <a:p>
            <a:r>
              <a:rPr lang="en-US" b="1" i="0" dirty="0">
                <a:effectLst/>
                <a:latin typeface="Abadi" panose="020B0604020104020204" pitchFamily="34" charset="0"/>
              </a:rPr>
              <a:t>Joseph Smith kept a wonderful diary from the fall of 1835 into the spring of 1836. </a:t>
            </a:r>
          </a:p>
          <a:p>
            <a:endParaRPr lang="en-US" b="1" dirty="0">
              <a:latin typeface="Abadi" panose="020B0604020104020204" pitchFamily="34" charset="0"/>
            </a:endParaRPr>
          </a:p>
          <a:p>
            <a:r>
              <a:rPr lang="en-US" b="1" i="0" dirty="0">
                <a:effectLst/>
                <a:latin typeface="Abadi" panose="020B0604020104020204" pitchFamily="34" charset="0"/>
              </a:rPr>
              <a:t>It ended on April 3, 1836, with the coming of Elijah, Elias, and Moses to the Kirtland Temple. </a:t>
            </a:r>
          </a:p>
          <a:p>
            <a:endParaRPr lang="en-US" b="1" dirty="0">
              <a:latin typeface="Abadi" panose="020B0604020104020204" pitchFamily="34" charset="0"/>
            </a:endParaRPr>
          </a:p>
          <a:p>
            <a:r>
              <a:rPr lang="en-US" b="1" i="0" dirty="0">
                <a:effectLst/>
                <a:latin typeface="Abadi" panose="020B0604020104020204" pitchFamily="34" charset="0"/>
              </a:rPr>
              <a:t>That closed his best diary of the 1830s, although we have a pretty decent one for part of 1838 in Missouri. </a:t>
            </a:r>
            <a:endParaRPr lang="en-US" b="1" dirty="0"/>
          </a:p>
        </p:txBody>
      </p:sp>
      <p:sp>
        <p:nvSpPr>
          <p:cNvPr id="5" name="Rectangle 4"/>
          <p:cNvSpPr/>
          <p:nvPr/>
        </p:nvSpPr>
        <p:spPr>
          <a:xfrm>
            <a:off x="5573486" y="4364426"/>
            <a:ext cx="6096000" cy="1200329"/>
          </a:xfrm>
          <a:prstGeom prst="rect">
            <a:avLst/>
          </a:prstGeom>
        </p:spPr>
        <p:txBody>
          <a:bodyPr>
            <a:spAutoFit/>
          </a:bodyPr>
          <a:lstStyle/>
          <a:p>
            <a:r>
              <a:rPr lang="en-US" b="1" i="0" dirty="0">
                <a:solidFill>
                  <a:srgbClr val="444444"/>
                </a:solidFill>
                <a:effectLst/>
                <a:latin typeface="Abadi" panose="020B0604020104020204" pitchFamily="34" charset="0"/>
              </a:rPr>
              <a:t>But from early April 1836 through all of 1837 and well into 1838, we have no Joseph Smith diary. Not until March 13, 1838, when he arrived in Far West, Missouri, did the Prophet begin a new diary.</a:t>
            </a:r>
            <a:endParaRPr lang="en-US" b="1" dirty="0"/>
          </a:p>
        </p:txBody>
      </p:sp>
      <p:sp>
        <p:nvSpPr>
          <p:cNvPr id="9" name="Rectangle 8"/>
          <p:cNvSpPr/>
          <p:nvPr/>
        </p:nvSpPr>
        <p:spPr>
          <a:xfrm>
            <a:off x="979714" y="4691408"/>
            <a:ext cx="3494314" cy="1200329"/>
          </a:xfrm>
          <a:prstGeom prst="rect">
            <a:avLst/>
          </a:prstGeom>
        </p:spPr>
        <p:txBody>
          <a:bodyPr wrap="square">
            <a:spAutoFit/>
          </a:bodyPr>
          <a:lstStyle/>
          <a:p>
            <a:r>
              <a:rPr lang="en-US" b="1" i="0" dirty="0">
                <a:solidFill>
                  <a:srgbClr val="444444"/>
                </a:solidFill>
                <a:effectLst/>
                <a:latin typeface="Abadi" panose="020B0604020104020204" pitchFamily="34" charset="0"/>
              </a:rPr>
              <a:t>Not only do we not have any diary from Joseph Smith, we do not have any from his closest associates.</a:t>
            </a:r>
            <a:endParaRPr lang="en-US" b="1" dirty="0"/>
          </a:p>
        </p:txBody>
      </p:sp>
      <p:pic>
        <p:nvPicPr>
          <p:cNvPr id="3" name="Picture 2">
            <a:extLst>
              <a:ext uri="{FF2B5EF4-FFF2-40B4-BE49-F238E27FC236}">
                <a16:creationId xmlns:a16="http://schemas.microsoft.com/office/drawing/2014/main" id="{F4EA74DE-83E1-463D-9FC3-27C5D43E0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3159" y="1411267"/>
            <a:ext cx="4438650" cy="2505075"/>
          </a:xfrm>
          <a:prstGeom prst="rect">
            <a:avLst/>
          </a:prstGeom>
        </p:spPr>
      </p:pic>
    </p:spTree>
    <p:extLst>
      <p:ext uri="{BB962C8B-B14F-4D97-AF65-F5344CB8AC3E}">
        <p14:creationId xmlns:p14="http://schemas.microsoft.com/office/powerpoint/2010/main" val="241399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E43524-9A40-417D-BD75-DEE535C472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7" cy="6851155"/>
          </a:xfrm>
          <a:prstGeom prst="rect">
            <a:avLst/>
          </a:prstGeom>
        </p:spPr>
      </p:pic>
      <p:sp>
        <p:nvSpPr>
          <p:cNvPr id="6" name="TextBox 5"/>
          <p:cNvSpPr txBox="1"/>
          <p:nvPr/>
        </p:nvSpPr>
        <p:spPr>
          <a:xfrm>
            <a:off x="21769" y="130629"/>
            <a:ext cx="12192001" cy="1015663"/>
          </a:xfrm>
          <a:prstGeom prst="rect">
            <a:avLst/>
          </a:prstGeom>
          <a:noFill/>
        </p:spPr>
        <p:txBody>
          <a:bodyPr wrap="square" rtlCol="0">
            <a:spAutoFit/>
          </a:bodyPr>
          <a:lstStyle/>
          <a:p>
            <a:pPr algn="ctr"/>
            <a:r>
              <a:rPr lang="en-US" sz="6000" dirty="0">
                <a:latin typeface="Aharoni" panose="02010803020104030203" pitchFamily="2" charset="-79"/>
                <a:cs typeface="Aharoni" panose="02010803020104030203" pitchFamily="2" charset="-79"/>
              </a:rPr>
              <a:t>The Missouri Saints</a:t>
            </a:r>
          </a:p>
        </p:txBody>
      </p:sp>
      <p:sp>
        <p:nvSpPr>
          <p:cNvPr id="4" name="Rectangle 3"/>
          <p:cNvSpPr/>
          <p:nvPr/>
        </p:nvSpPr>
        <p:spPr>
          <a:xfrm>
            <a:off x="4359964" y="4527026"/>
            <a:ext cx="7209184" cy="1815882"/>
          </a:xfrm>
          <a:prstGeom prst="rect">
            <a:avLst/>
          </a:prstGeom>
        </p:spPr>
        <p:txBody>
          <a:bodyPr wrap="square">
            <a:spAutoFit/>
          </a:bodyPr>
          <a:lstStyle/>
          <a:p>
            <a:endParaRPr lang="en-US" sz="2800" b="1" dirty="0"/>
          </a:p>
          <a:p>
            <a:r>
              <a:rPr lang="en-US" sz="2800" b="1" dirty="0"/>
              <a:t>However, after the Saints had lived there for almost three years, these citizens began pressuring them to leave the county.</a:t>
            </a:r>
          </a:p>
        </p:txBody>
      </p:sp>
      <p:sp>
        <p:nvSpPr>
          <p:cNvPr id="8" name="Rectangle 7"/>
          <p:cNvSpPr/>
          <p:nvPr/>
        </p:nvSpPr>
        <p:spPr>
          <a:xfrm>
            <a:off x="348343" y="1341123"/>
            <a:ext cx="6096000" cy="2677656"/>
          </a:xfrm>
          <a:prstGeom prst="rect">
            <a:avLst/>
          </a:prstGeom>
        </p:spPr>
        <p:txBody>
          <a:bodyPr>
            <a:spAutoFit/>
          </a:bodyPr>
          <a:lstStyle/>
          <a:p>
            <a:r>
              <a:rPr lang="en-US" sz="2800" b="1" dirty="0"/>
              <a:t>When the Saints were driven from Jackson County, Missouri, in 1833, the citizens of neighboring Clay County welcomed many of them and gave them relief, anticipating that the Saints would stay only temporarily. </a:t>
            </a:r>
          </a:p>
        </p:txBody>
      </p:sp>
      <p:pic>
        <p:nvPicPr>
          <p:cNvPr id="7" name="Picture 6">
            <a:extLst>
              <a:ext uri="{FF2B5EF4-FFF2-40B4-BE49-F238E27FC236}">
                <a16:creationId xmlns:a16="http://schemas.microsoft.com/office/drawing/2014/main" id="{FC35408C-2FE4-4A34-B65A-192BD9563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6212" y="1276921"/>
            <a:ext cx="3048264" cy="3310415"/>
          </a:xfrm>
          <a:prstGeom prst="rect">
            <a:avLst/>
          </a:prstGeom>
        </p:spPr>
      </p:pic>
    </p:spTree>
    <p:extLst>
      <p:ext uri="{BB962C8B-B14F-4D97-AF65-F5344CB8AC3E}">
        <p14:creationId xmlns:p14="http://schemas.microsoft.com/office/powerpoint/2010/main" val="335111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5D36EB8-6D13-4FD4-B79B-634C2FD00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7" cy="6851155"/>
          </a:xfrm>
          <a:prstGeom prst="rect">
            <a:avLst/>
          </a:prstGeom>
        </p:spPr>
      </p:pic>
      <p:sp>
        <p:nvSpPr>
          <p:cNvPr id="6" name="TextBox 5"/>
          <p:cNvSpPr txBox="1"/>
          <p:nvPr/>
        </p:nvSpPr>
        <p:spPr>
          <a:xfrm>
            <a:off x="21769" y="130629"/>
            <a:ext cx="12192001" cy="1015663"/>
          </a:xfrm>
          <a:prstGeom prst="rect">
            <a:avLst/>
          </a:prstGeom>
          <a:noFill/>
        </p:spPr>
        <p:txBody>
          <a:bodyPr wrap="square" rtlCol="0">
            <a:spAutoFit/>
          </a:bodyPr>
          <a:lstStyle/>
          <a:p>
            <a:pPr algn="ctr"/>
            <a:r>
              <a:rPr lang="en-US" sz="6000" dirty="0">
                <a:latin typeface="Aharoni" panose="02010803020104030203" pitchFamily="2" charset="-79"/>
                <a:cs typeface="Aharoni" panose="02010803020104030203" pitchFamily="2" charset="-79"/>
              </a:rPr>
              <a:t>The Ohio Saints</a:t>
            </a:r>
          </a:p>
        </p:txBody>
      </p:sp>
      <p:sp>
        <p:nvSpPr>
          <p:cNvPr id="8" name="Rectangle 7"/>
          <p:cNvSpPr/>
          <p:nvPr/>
        </p:nvSpPr>
        <p:spPr>
          <a:xfrm>
            <a:off x="268830" y="1051848"/>
            <a:ext cx="7364422" cy="2246769"/>
          </a:xfrm>
          <a:prstGeom prst="rect">
            <a:avLst/>
          </a:prstGeom>
        </p:spPr>
        <p:txBody>
          <a:bodyPr wrap="square">
            <a:spAutoFit/>
          </a:bodyPr>
          <a:lstStyle/>
          <a:p>
            <a:r>
              <a:rPr lang="en-US" sz="2800" b="1" dirty="0"/>
              <a:t>The year after the Kirtland Temple was dedicated, the Saints experienced trials that tested their faith. A number of Saints apostatized and left the Church, including some prominent Church leaders.</a:t>
            </a:r>
          </a:p>
        </p:txBody>
      </p:sp>
      <p:sp>
        <p:nvSpPr>
          <p:cNvPr id="5" name="Rectangle 4"/>
          <p:cNvSpPr/>
          <p:nvPr/>
        </p:nvSpPr>
        <p:spPr>
          <a:xfrm>
            <a:off x="4880344" y="3654652"/>
            <a:ext cx="6691170" cy="2739211"/>
          </a:xfrm>
          <a:prstGeom prst="rect">
            <a:avLst/>
          </a:prstGeom>
        </p:spPr>
        <p:txBody>
          <a:bodyPr wrap="square">
            <a:spAutoFit/>
          </a:bodyPr>
          <a:lstStyle/>
          <a:p>
            <a:r>
              <a:rPr lang="en-US" sz="1600" b="1" i="0" dirty="0">
                <a:effectLst/>
                <a:latin typeface="Abadi" panose="020B0604020104020204" pitchFamily="34" charset="0"/>
              </a:rPr>
              <a:t>“I went up to the house of God to worship &amp; O what a meeting. May it be Printed upon my heart as a memorial forever. For on this day the God of Israel Sharply reproved this stake of Zion (Kirtland) through the Prophets &amp; Apostles for all our sins &amp; backslidings &amp; also a timely warning that we may escape the Judgments of God that otherwise will fall upon us.” </a:t>
            </a:r>
          </a:p>
          <a:p>
            <a:r>
              <a:rPr lang="en-US" sz="1200" b="1" i="0" dirty="0">
                <a:effectLst/>
                <a:latin typeface="Abadi" panose="020B0604020104020204" pitchFamily="34" charset="0"/>
              </a:rPr>
              <a:t>Wilford Woodruff</a:t>
            </a:r>
            <a:endParaRPr lang="en-US" sz="1200" b="1" dirty="0">
              <a:latin typeface="Abadi" panose="020B0604020104020204" pitchFamily="34" charset="0"/>
            </a:endParaRPr>
          </a:p>
          <a:p>
            <a:endParaRPr lang="en-US" sz="1600" b="1" i="0" dirty="0">
              <a:effectLst/>
              <a:latin typeface="Abadi" panose="020B0604020104020204" pitchFamily="34" charset="0"/>
            </a:endParaRPr>
          </a:p>
          <a:p>
            <a:r>
              <a:rPr lang="en-US" sz="1600" b="1" i="0" dirty="0">
                <a:effectLst/>
                <a:latin typeface="Abadi" panose="020B0604020104020204" pitchFamily="34" charset="0"/>
              </a:rPr>
              <a:t>Wilford did not mention what the failings were, but he did record that Joseph Smith and other Church leaders pointedly chastised the Saints and warned them to repent and mend their ways or face the consequences. </a:t>
            </a:r>
            <a:r>
              <a:rPr lang="en-US" sz="1200" b="1" i="0" dirty="0">
                <a:effectLst/>
                <a:latin typeface="Abadi" panose="020B0604020104020204" pitchFamily="34" charset="0"/>
              </a:rPr>
              <a:t>BYU Study</a:t>
            </a:r>
            <a:endParaRPr lang="en-US" sz="1200" b="1" dirty="0"/>
          </a:p>
        </p:txBody>
      </p:sp>
      <p:pic>
        <p:nvPicPr>
          <p:cNvPr id="3" name="Picture 2">
            <a:extLst>
              <a:ext uri="{FF2B5EF4-FFF2-40B4-BE49-F238E27FC236}">
                <a16:creationId xmlns:a16="http://schemas.microsoft.com/office/drawing/2014/main" id="{D7332B76-DE19-48FF-BCD5-3FFE8E1F8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086" y="3817586"/>
            <a:ext cx="2514600" cy="2514600"/>
          </a:xfrm>
          <a:prstGeom prst="rect">
            <a:avLst/>
          </a:prstGeom>
        </p:spPr>
      </p:pic>
      <p:pic>
        <p:nvPicPr>
          <p:cNvPr id="7" name="Picture 6">
            <a:extLst>
              <a:ext uri="{FF2B5EF4-FFF2-40B4-BE49-F238E27FC236}">
                <a16:creationId xmlns:a16="http://schemas.microsoft.com/office/drawing/2014/main" id="{785B5CDB-4512-4FDC-BBB9-D6251000A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319" y="326471"/>
            <a:ext cx="2247900" cy="3187700"/>
          </a:xfrm>
          <a:prstGeom prst="rect">
            <a:avLst/>
          </a:prstGeom>
        </p:spPr>
      </p:pic>
      <p:pic>
        <p:nvPicPr>
          <p:cNvPr id="11" name="Picture 10">
            <a:extLst>
              <a:ext uri="{FF2B5EF4-FFF2-40B4-BE49-F238E27FC236}">
                <a16:creationId xmlns:a16="http://schemas.microsoft.com/office/drawing/2014/main" id="{4D49251C-7B05-443C-A9D2-BC50297932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8541" y="4219836"/>
            <a:ext cx="1412947" cy="1784350"/>
          </a:xfrm>
          <a:prstGeom prst="rect">
            <a:avLst/>
          </a:prstGeom>
        </p:spPr>
      </p:pic>
    </p:spTree>
    <p:extLst>
      <p:ext uri="{BB962C8B-B14F-4D97-AF65-F5344CB8AC3E}">
        <p14:creationId xmlns:p14="http://schemas.microsoft.com/office/powerpoint/2010/main" val="58878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F80F43-5861-47E1-87FA-301633AFE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7" cy="6851155"/>
          </a:xfrm>
          <a:prstGeom prst="rect">
            <a:avLst/>
          </a:prstGeom>
        </p:spPr>
      </p:pic>
      <p:sp>
        <p:nvSpPr>
          <p:cNvPr id="6" name="TextBox 5"/>
          <p:cNvSpPr txBox="1"/>
          <p:nvPr/>
        </p:nvSpPr>
        <p:spPr>
          <a:xfrm>
            <a:off x="21769" y="130629"/>
            <a:ext cx="12192001" cy="1015663"/>
          </a:xfrm>
          <a:prstGeom prst="rect">
            <a:avLst/>
          </a:prstGeom>
          <a:noFill/>
        </p:spPr>
        <p:txBody>
          <a:bodyPr wrap="square" rtlCol="0">
            <a:spAutoFit/>
          </a:bodyPr>
          <a:lstStyle/>
          <a:p>
            <a:pPr algn="ctr"/>
            <a:r>
              <a:rPr lang="en-US" sz="6000" dirty="0">
                <a:latin typeface="Aharoni" panose="02010803020104030203" pitchFamily="2" charset="-79"/>
                <a:cs typeface="Aharoni" panose="02010803020104030203" pitchFamily="2" charset="-79"/>
              </a:rPr>
              <a:t>Murmuring</a:t>
            </a:r>
          </a:p>
        </p:txBody>
      </p:sp>
      <p:sp>
        <p:nvSpPr>
          <p:cNvPr id="2" name="Rectangle 1"/>
          <p:cNvSpPr/>
          <p:nvPr/>
        </p:nvSpPr>
        <p:spPr>
          <a:xfrm>
            <a:off x="283027" y="486394"/>
            <a:ext cx="2677889" cy="2585323"/>
          </a:xfrm>
          <a:prstGeom prst="rect">
            <a:avLst/>
          </a:prstGeom>
        </p:spPr>
        <p:txBody>
          <a:bodyPr wrap="square">
            <a:spAutoFit/>
          </a:bodyPr>
          <a:lstStyle/>
          <a:p>
            <a:r>
              <a:rPr lang="en-US" b="1" i="0" dirty="0">
                <a:effectLst/>
                <a:latin typeface="Abadi" panose="020B0604020104020204" pitchFamily="34" charset="0"/>
              </a:rPr>
              <a:t>This undercurrent of murmuring emerged early in the year (1837) while there was still a feeling of prosperity. Before the bank failed, before the severe economic downturn, the murmuring had already begun.</a:t>
            </a:r>
            <a:endParaRPr lang="en-US" b="1" dirty="0"/>
          </a:p>
        </p:txBody>
      </p:sp>
      <p:sp>
        <p:nvSpPr>
          <p:cNvPr id="3" name="Rectangle 2"/>
          <p:cNvSpPr/>
          <p:nvPr/>
        </p:nvSpPr>
        <p:spPr>
          <a:xfrm>
            <a:off x="3526972" y="1240974"/>
            <a:ext cx="6096000" cy="1477328"/>
          </a:xfrm>
          <a:prstGeom prst="rect">
            <a:avLst/>
          </a:prstGeom>
        </p:spPr>
        <p:txBody>
          <a:bodyPr>
            <a:spAutoFit/>
          </a:bodyPr>
          <a:lstStyle/>
          <a:p>
            <a:r>
              <a:rPr lang="en-US" b="1" i="0" dirty="0">
                <a:solidFill>
                  <a:srgbClr val="333333"/>
                </a:solidFill>
                <a:effectLst/>
                <a:latin typeface="Open Sans"/>
              </a:rPr>
              <a:t>A spirit of apostasy and faultfinding spread among many of the Saints. Brigham Young described an occasion when some of the Church leaders and Saints met to renounce Joseph Smith and appoint a new prophet:</a:t>
            </a:r>
            <a:endParaRPr lang="en-US" b="1" dirty="0"/>
          </a:p>
        </p:txBody>
      </p:sp>
      <p:sp>
        <p:nvSpPr>
          <p:cNvPr id="4" name="Rectangle 3"/>
          <p:cNvSpPr/>
          <p:nvPr/>
        </p:nvSpPr>
        <p:spPr>
          <a:xfrm>
            <a:off x="5606144" y="2664493"/>
            <a:ext cx="6096000" cy="4185761"/>
          </a:xfrm>
          <a:prstGeom prst="rect">
            <a:avLst/>
          </a:prstGeom>
        </p:spPr>
        <p:txBody>
          <a:bodyPr>
            <a:spAutoFit/>
          </a:bodyPr>
          <a:lstStyle/>
          <a:p>
            <a:r>
              <a:rPr lang="en-US" b="1" i="0" dirty="0">
                <a:solidFill>
                  <a:srgbClr val="333333"/>
                </a:solidFill>
                <a:effectLst/>
                <a:latin typeface="Open Sans"/>
              </a:rPr>
              <a:t>“Several of the Twelve, the witnesses to the </a:t>
            </a:r>
            <a:r>
              <a:rPr lang="en-US" b="1" i="0" u="none" strike="noStrike" dirty="0">
                <a:solidFill>
                  <a:srgbClr val="2F393A"/>
                </a:solidFill>
                <a:effectLst/>
                <a:latin typeface="Open Sans"/>
              </a:rPr>
              <a:t>Book of Mormon</a:t>
            </a:r>
            <a:r>
              <a:rPr lang="en-US" b="1" i="0" dirty="0">
                <a:solidFill>
                  <a:srgbClr val="333333"/>
                </a:solidFill>
                <a:effectLst/>
                <a:latin typeface="Open Sans"/>
              </a:rPr>
              <a:t>, and others of the Authorities of the Church, held a council in the upper room of the Temple. The question before them was to ascertain how the Prophet Joseph could be deposed, and David Whitmer appointed President of the Church. … I rose up, and in a plain and forcible manner told them that Joseph was a Prophet, and I knew it, and that they might rail and slander him as much as they pleased, they could not destroy the appointment of the Prophet of God, they could only destroy their own authority, cut the thread that bound them to the Prophet and to God and sink themselves to hell.” </a:t>
            </a:r>
          </a:p>
          <a:p>
            <a:r>
              <a:rPr lang="en-US" sz="1400" b="1" i="0" dirty="0">
                <a:solidFill>
                  <a:srgbClr val="333333"/>
                </a:solidFill>
                <a:effectLst/>
                <a:latin typeface="Open Sans"/>
              </a:rPr>
              <a:t>Brigham Young</a:t>
            </a:r>
            <a:endParaRPr lang="en-US" sz="1400" b="1" dirty="0"/>
          </a:p>
        </p:txBody>
      </p:sp>
      <p:pic>
        <p:nvPicPr>
          <p:cNvPr id="7170" name="Picture 2" descr="President Brigham Yo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232" y="3582071"/>
            <a:ext cx="1817160" cy="2412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82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childTnLst>
                                </p:cTn>
                              </p:par>
                              <p:par>
                                <p:cTn id="13" presetID="10" presetClass="exit" presetSubtype="0" fill="hold" grpId="1"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F8B37E-85DB-4DC1-9457-C5CC96D74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7" cy="6851155"/>
          </a:xfrm>
          <a:prstGeom prst="rect">
            <a:avLst/>
          </a:prstGeom>
        </p:spPr>
      </p:pic>
      <p:sp>
        <p:nvSpPr>
          <p:cNvPr id="6" name="TextBox 5"/>
          <p:cNvSpPr txBox="1"/>
          <p:nvPr/>
        </p:nvSpPr>
        <p:spPr>
          <a:xfrm>
            <a:off x="21769" y="130629"/>
            <a:ext cx="12192001" cy="1015663"/>
          </a:xfrm>
          <a:prstGeom prst="rect">
            <a:avLst/>
          </a:prstGeom>
          <a:noFill/>
        </p:spPr>
        <p:txBody>
          <a:bodyPr wrap="square" rtlCol="0">
            <a:spAutoFit/>
          </a:bodyPr>
          <a:lstStyle/>
          <a:p>
            <a:pPr algn="ctr"/>
            <a:r>
              <a:rPr lang="en-US" sz="6000" dirty="0">
                <a:latin typeface="Aharoni" panose="02010803020104030203" pitchFamily="2" charset="-79"/>
                <a:cs typeface="Aharoni" panose="02010803020104030203" pitchFamily="2" charset="-79"/>
              </a:rPr>
              <a:t>Negative Feelings in Missouri</a:t>
            </a:r>
          </a:p>
        </p:txBody>
      </p:sp>
      <p:sp>
        <p:nvSpPr>
          <p:cNvPr id="2" name="Rectangle 1"/>
          <p:cNvSpPr/>
          <p:nvPr/>
        </p:nvSpPr>
        <p:spPr>
          <a:xfrm>
            <a:off x="362400" y="1370657"/>
            <a:ext cx="4326558" cy="1200329"/>
          </a:xfrm>
          <a:prstGeom prst="rect">
            <a:avLst/>
          </a:prstGeom>
        </p:spPr>
        <p:txBody>
          <a:bodyPr wrap="square">
            <a:spAutoFit/>
          </a:bodyPr>
          <a:lstStyle/>
          <a:p>
            <a:r>
              <a:rPr lang="en-US" sz="2400" b="1" dirty="0"/>
              <a:t>1838 some citizens of Missouri had negative feelings toward Latter-day Saints. </a:t>
            </a:r>
          </a:p>
        </p:txBody>
      </p:sp>
      <p:sp>
        <p:nvSpPr>
          <p:cNvPr id="5" name="Rectangle 4"/>
          <p:cNvSpPr/>
          <p:nvPr/>
        </p:nvSpPr>
        <p:spPr>
          <a:xfrm>
            <a:off x="5239364" y="1679681"/>
            <a:ext cx="6096000" cy="1938992"/>
          </a:xfrm>
          <a:prstGeom prst="rect">
            <a:avLst/>
          </a:prstGeom>
        </p:spPr>
        <p:txBody>
          <a:bodyPr>
            <a:spAutoFit/>
          </a:bodyPr>
          <a:lstStyle/>
          <a:p>
            <a:r>
              <a:rPr lang="en-US" sz="2400" b="1" i="0" dirty="0">
                <a:solidFill>
                  <a:srgbClr val="333333"/>
                </a:solidFill>
                <a:effectLst/>
              </a:rPr>
              <a:t>In 1837 and 1838, some disaffected and excommunicated members of the Church living among the Saints in Far West began to bring lawsuits against the Church and its leaders and to harass the Church. </a:t>
            </a:r>
            <a:endParaRPr lang="en-US" sz="2400" b="1" dirty="0"/>
          </a:p>
        </p:txBody>
      </p:sp>
      <p:sp>
        <p:nvSpPr>
          <p:cNvPr id="7" name="Rectangle 6"/>
          <p:cNvSpPr/>
          <p:nvPr/>
        </p:nvSpPr>
        <p:spPr>
          <a:xfrm>
            <a:off x="1174860" y="4845318"/>
            <a:ext cx="5157043" cy="830997"/>
          </a:xfrm>
          <a:prstGeom prst="rect">
            <a:avLst/>
          </a:prstGeom>
        </p:spPr>
        <p:txBody>
          <a:bodyPr wrap="square">
            <a:spAutoFit/>
          </a:bodyPr>
          <a:lstStyle/>
          <a:p>
            <a:r>
              <a:rPr lang="en-US" sz="2400" b="1" i="0" dirty="0">
                <a:solidFill>
                  <a:srgbClr val="333333"/>
                </a:solidFill>
                <a:effectLst/>
              </a:rPr>
              <a:t>Some of the Saints began to grow impatient with these dissenters.</a:t>
            </a:r>
            <a:endParaRPr lang="en-US" sz="2400" b="1" dirty="0"/>
          </a:p>
        </p:txBody>
      </p:sp>
      <p:pic>
        <p:nvPicPr>
          <p:cNvPr id="4" name="Picture 3">
            <a:extLst>
              <a:ext uri="{FF2B5EF4-FFF2-40B4-BE49-F238E27FC236}">
                <a16:creationId xmlns:a16="http://schemas.microsoft.com/office/drawing/2014/main" id="{E449F958-EC38-4C08-A506-E013819C1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382" y="2570986"/>
            <a:ext cx="1905000" cy="1905000"/>
          </a:xfrm>
          <a:prstGeom prst="rect">
            <a:avLst/>
          </a:prstGeom>
        </p:spPr>
      </p:pic>
      <p:pic>
        <p:nvPicPr>
          <p:cNvPr id="10" name="Picture 9">
            <a:extLst>
              <a:ext uri="{FF2B5EF4-FFF2-40B4-BE49-F238E27FC236}">
                <a16:creationId xmlns:a16="http://schemas.microsoft.com/office/drawing/2014/main" id="{8E3E4DFB-4441-4230-ADAF-AE2EB0620A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8603" y="3764454"/>
            <a:ext cx="3834384" cy="2877312"/>
          </a:xfrm>
          <a:prstGeom prst="rect">
            <a:avLst/>
          </a:prstGeom>
        </p:spPr>
      </p:pic>
    </p:spTree>
    <p:extLst>
      <p:ext uri="{BB962C8B-B14F-4D97-AF65-F5344CB8AC3E}">
        <p14:creationId xmlns:p14="http://schemas.microsoft.com/office/powerpoint/2010/main" val="373907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DE357FB-9500-44E4-9992-5307EA75E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7" cy="6851155"/>
          </a:xfrm>
          <a:prstGeom prst="rect">
            <a:avLst/>
          </a:prstGeom>
        </p:spPr>
      </p:pic>
      <p:sp>
        <p:nvSpPr>
          <p:cNvPr id="6" name="TextBox 5"/>
          <p:cNvSpPr txBox="1"/>
          <p:nvPr/>
        </p:nvSpPr>
        <p:spPr>
          <a:xfrm>
            <a:off x="21769" y="130629"/>
            <a:ext cx="12192001" cy="1015663"/>
          </a:xfrm>
          <a:prstGeom prst="rect">
            <a:avLst/>
          </a:prstGeom>
          <a:noFill/>
        </p:spPr>
        <p:txBody>
          <a:bodyPr wrap="square" rtlCol="0">
            <a:spAutoFit/>
          </a:bodyPr>
          <a:lstStyle/>
          <a:p>
            <a:pPr algn="ctr"/>
            <a:r>
              <a:rPr lang="en-US" sz="6000" dirty="0">
                <a:latin typeface="Aharoni" panose="02010803020104030203" pitchFamily="2" charset="-79"/>
                <a:cs typeface="Aharoni" panose="02010803020104030203" pitchFamily="2" charset="-79"/>
              </a:rPr>
              <a:t>The Salt Sermon</a:t>
            </a:r>
          </a:p>
        </p:txBody>
      </p:sp>
      <p:sp>
        <p:nvSpPr>
          <p:cNvPr id="8" name="Rectangle 7"/>
          <p:cNvSpPr/>
          <p:nvPr/>
        </p:nvSpPr>
        <p:spPr>
          <a:xfrm>
            <a:off x="250372" y="1146292"/>
            <a:ext cx="6096000" cy="2308324"/>
          </a:xfrm>
          <a:prstGeom prst="rect">
            <a:avLst/>
          </a:prstGeom>
        </p:spPr>
        <p:txBody>
          <a:bodyPr>
            <a:spAutoFit/>
          </a:bodyPr>
          <a:lstStyle/>
          <a:p>
            <a:r>
              <a:rPr lang="en-US" b="1" i="0" dirty="0">
                <a:effectLst/>
              </a:rPr>
              <a:t>In June 1838, Sidney Rigdon spoke heatedly in what has become known as the “Salt Sermon.” </a:t>
            </a:r>
          </a:p>
          <a:p>
            <a:endParaRPr lang="en-US" b="1" dirty="0"/>
          </a:p>
          <a:p>
            <a:r>
              <a:rPr lang="en-US" b="1" i="0" dirty="0">
                <a:effectLst/>
              </a:rPr>
              <a:t>He referenced </a:t>
            </a:r>
            <a:r>
              <a:rPr lang="en-US" b="1" i="0" u="none" strike="noStrike" dirty="0">
                <a:effectLst/>
              </a:rPr>
              <a:t>Matthew 5:13</a:t>
            </a:r>
            <a:r>
              <a:rPr lang="en-US" b="1" i="0" dirty="0">
                <a:effectLst/>
              </a:rPr>
              <a:t> and said that if the salt loses its savor, it is good for nothing and should be cast out, implying that those who had left the Church should be cast out from among the Saints. Additionally, 84 Church members signed a document ordering the apostates to leave the county.</a:t>
            </a:r>
            <a:endParaRPr lang="en-US" b="1" dirty="0"/>
          </a:p>
        </p:txBody>
      </p:sp>
      <p:sp>
        <p:nvSpPr>
          <p:cNvPr id="3" name="Rectangle 2"/>
          <p:cNvSpPr/>
          <p:nvPr/>
        </p:nvSpPr>
        <p:spPr>
          <a:xfrm>
            <a:off x="5976257" y="3863646"/>
            <a:ext cx="5867400" cy="2585323"/>
          </a:xfrm>
          <a:prstGeom prst="rect">
            <a:avLst/>
          </a:prstGeom>
        </p:spPr>
        <p:txBody>
          <a:bodyPr wrap="square">
            <a:spAutoFit/>
          </a:bodyPr>
          <a:lstStyle/>
          <a:p>
            <a:r>
              <a:rPr lang="en-US" b="1" i="0" dirty="0">
                <a:effectLst/>
              </a:rPr>
              <a:t>Two weeks later, on July 4, Sidney Rigdon gave a speech in which he promised that the Saints would defend themselves even if it came to a “war of extermination.” </a:t>
            </a:r>
          </a:p>
          <a:p>
            <a:endParaRPr lang="en-US" b="1" dirty="0"/>
          </a:p>
          <a:p>
            <a:r>
              <a:rPr lang="en-US" b="1" i="0" dirty="0">
                <a:effectLst/>
              </a:rPr>
              <a:t>Though both of these speeches seemed to contradict the Lord’s instruction to “sue for peace” (</a:t>
            </a:r>
            <a:r>
              <a:rPr lang="en-US" b="1" i="0" u="none" strike="noStrike" dirty="0">
                <a:effectLst/>
              </a:rPr>
              <a:t>D&amp;C 105:38</a:t>
            </a:r>
            <a:r>
              <a:rPr lang="en-US" b="1" i="0" dirty="0">
                <a:effectLst/>
              </a:rPr>
              <a:t>), both speeches were published and caused great alarm among non–Latter-day Saints. </a:t>
            </a:r>
            <a:endParaRPr lang="en-US" b="1" dirty="0"/>
          </a:p>
          <a:p>
            <a:r>
              <a:rPr lang="en-US" b="1" i="1" dirty="0">
                <a:effectLst/>
              </a:rPr>
              <a:t>Church History</a:t>
            </a:r>
            <a:endParaRPr lang="en-US" b="1" dirty="0"/>
          </a:p>
        </p:txBody>
      </p:sp>
      <p:pic>
        <p:nvPicPr>
          <p:cNvPr id="7" name="Picture 6">
            <a:extLst>
              <a:ext uri="{FF2B5EF4-FFF2-40B4-BE49-F238E27FC236}">
                <a16:creationId xmlns:a16="http://schemas.microsoft.com/office/drawing/2014/main" id="{D2215E05-844E-4F6B-BABA-2719F469DD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893" y="1002006"/>
            <a:ext cx="1786128" cy="2596896"/>
          </a:xfrm>
          <a:prstGeom prst="rect">
            <a:avLst/>
          </a:prstGeom>
        </p:spPr>
      </p:pic>
      <p:grpSp>
        <p:nvGrpSpPr>
          <p:cNvPr id="12" name="Group 11">
            <a:extLst>
              <a:ext uri="{FF2B5EF4-FFF2-40B4-BE49-F238E27FC236}">
                <a16:creationId xmlns:a16="http://schemas.microsoft.com/office/drawing/2014/main" id="{BEE5466F-FD15-419D-AD1C-AFFE5D711CD1}"/>
              </a:ext>
            </a:extLst>
          </p:cNvPr>
          <p:cNvGrpSpPr/>
          <p:nvPr/>
        </p:nvGrpSpPr>
        <p:grpSpPr>
          <a:xfrm>
            <a:off x="583095" y="4470279"/>
            <a:ext cx="4812631" cy="2257092"/>
            <a:chOff x="583095" y="4470279"/>
            <a:chExt cx="4812631" cy="2257092"/>
          </a:xfrm>
        </p:grpSpPr>
        <p:pic>
          <p:nvPicPr>
            <p:cNvPr id="11" name="Picture 10">
              <a:extLst>
                <a:ext uri="{FF2B5EF4-FFF2-40B4-BE49-F238E27FC236}">
                  <a16:creationId xmlns:a16="http://schemas.microsoft.com/office/drawing/2014/main" id="{9A75E45C-1E09-40FF-9B1A-56D82CDBE8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095" y="4470279"/>
              <a:ext cx="1835189" cy="1835189"/>
            </a:xfrm>
            <a:prstGeom prst="rect">
              <a:avLst/>
            </a:prstGeom>
          </p:spPr>
        </p:pic>
        <p:pic>
          <p:nvPicPr>
            <p:cNvPr id="16" name="Picture 15">
              <a:extLst>
                <a:ext uri="{FF2B5EF4-FFF2-40B4-BE49-F238E27FC236}">
                  <a16:creationId xmlns:a16="http://schemas.microsoft.com/office/drawing/2014/main" id="{DF42CB41-2DC4-4F98-98B8-5A7C122748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9738" y="4892182"/>
              <a:ext cx="1835189" cy="1835189"/>
            </a:xfrm>
            <a:prstGeom prst="rect">
              <a:avLst/>
            </a:prstGeom>
          </p:spPr>
        </p:pic>
        <p:pic>
          <p:nvPicPr>
            <p:cNvPr id="17" name="Picture 16">
              <a:extLst>
                <a:ext uri="{FF2B5EF4-FFF2-40B4-BE49-F238E27FC236}">
                  <a16:creationId xmlns:a16="http://schemas.microsoft.com/office/drawing/2014/main" id="{59E375C7-2CC5-4CD0-8712-AD31FF9342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4927" y="4964669"/>
              <a:ext cx="1340799" cy="1340799"/>
            </a:xfrm>
            <a:prstGeom prst="rect">
              <a:avLst/>
            </a:prstGeom>
          </p:spPr>
        </p:pic>
      </p:grpSp>
    </p:spTree>
    <p:extLst>
      <p:ext uri="{BB962C8B-B14F-4D97-AF65-F5344CB8AC3E}">
        <p14:creationId xmlns:p14="http://schemas.microsoft.com/office/powerpoint/2010/main" val="374102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2" presetClass="exit" presetSubtype="8" fill="hold" nodeType="withEffect">
                                  <p:stCondLst>
                                    <p:cond delay="0"/>
                                  </p:stCondLst>
                                  <p:childTnLst>
                                    <p:anim calcmode="lin" valueType="num">
                                      <p:cBhvr additive="base">
                                        <p:cTn id="8" dur="1000"/>
                                        <p:tgtEl>
                                          <p:spTgt spid="12"/>
                                        </p:tgtEl>
                                        <p:attrNameLst>
                                          <p:attrName>ppt_x</p:attrName>
                                        </p:attrNameLst>
                                      </p:cBhvr>
                                      <p:tavLst>
                                        <p:tav tm="0">
                                          <p:val>
                                            <p:strVal val="ppt_x"/>
                                          </p:val>
                                        </p:tav>
                                        <p:tav tm="100000">
                                          <p:val>
                                            <p:strVal val="0-ppt_w/2"/>
                                          </p:val>
                                        </p:tav>
                                      </p:tavLst>
                                    </p:anim>
                                    <p:anim calcmode="lin" valueType="num">
                                      <p:cBhvr additive="base">
                                        <p:cTn id="9" dur="1000"/>
                                        <p:tgtEl>
                                          <p:spTgt spid="12"/>
                                        </p:tgtEl>
                                        <p:attrNameLst>
                                          <p:attrName>ppt_y</p:attrName>
                                        </p:attrNameLst>
                                      </p:cBhvr>
                                      <p:tavLst>
                                        <p:tav tm="0">
                                          <p:val>
                                            <p:strVal val="ppt_y"/>
                                          </p:val>
                                        </p:tav>
                                        <p:tav tm="100000">
                                          <p:val>
                                            <p:strVal val="ppt_y"/>
                                          </p:val>
                                        </p:tav>
                                      </p:tavLst>
                                    </p:anim>
                                    <p:set>
                                      <p:cBhvr>
                                        <p:cTn id="10" dur="1" fill="hold">
                                          <p:stCondLst>
                                            <p:cond delay="999"/>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D6C5BB-BF42-43D1-9A97-2FE47D2E62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7" cy="6851155"/>
          </a:xfrm>
          <a:prstGeom prst="rect">
            <a:avLst/>
          </a:prstGeom>
        </p:spPr>
      </p:pic>
      <p:sp>
        <p:nvSpPr>
          <p:cNvPr id="6" name="TextBox 5"/>
          <p:cNvSpPr txBox="1"/>
          <p:nvPr/>
        </p:nvSpPr>
        <p:spPr>
          <a:xfrm>
            <a:off x="21769" y="130629"/>
            <a:ext cx="12192001" cy="1015663"/>
          </a:xfrm>
          <a:prstGeom prst="rect">
            <a:avLst/>
          </a:prstGeom>
          <a:noFill/>
        </p:spPr>
        <p:txBody>
          <a:bodyPr wrap="square" rtlCol="0">
            <a:spAutoFit/>
          </a:bodyPr>
          <a:lstStyle/>
          <a:p>
            <a:pPr algn="ctr"/>
            <a:r>
              <a:rPr lang="en-US" sz="6000" dirty="0">
                <a:latin typeface="Aharoni" panose="02010803020104030203" pitchFamily="2" charset="-79"/>
                <a:cs typeface="Aharoni" panose="02010803020104030203" pitchFamily="2" charset="-79"/>
              </a:rPr>
              <a:t>Misunderstandings</a:t>
            </a:r>
          </a:p>
        </p:txBody>
      </p:sp>
      <p:sp>
        <p:nvSpPr>
          <p:cNvPr id="8" name="Rectangle 7"/>
          <p:cNvSpPr/>
          <p:nvPr/>
        </p:nvSpPr>
        <p:spPr>
          <a:xfrm>
            <a:off x="250372" y="1146292"/>
            <a:ext cx="6096000" cy="2031325"/>
          </a:xfrm>
          <a:prstGeom prst="rect">
            <a:avLst/>
          </a:prstGeom>
        </p:spPr>
        <p:txBody>
          <a:bodyPr>
            <a:spAutoFit/>
          </a:bodyPr>
          <a:lstStyle/>
          <a:p>
            <a:r>
              <a:rPr lang="en-US" b="1" dirty="0"/>
              <a:t>On August 6, 1838, as a group of Saints tried to vote in Gallatin, Missouri, they were pushed aside by a group of Missourians, and one local man hit one of the Saints. The Saints fought back, and a number of men were injured on both sides. This incident led to additional conflicts and threats and increased the misunderstanding between the Latter-day Saints and their neighbors in Missouri.</a:t>
            </a:r>
          </a:p>
        </p:txBody>
      </p:sp>
      <p:sp>
        <p:nvSpPr>
          <p:cNvPr id="3" name="Rectangle 2"/>
          <p:cNvSpPr/>
          <p:nvPr/>
        </p:nvSpPr>
        <p:spPr>
          <a:xfrm>
            <a:off x="4923211" y="3531682"/>
            <a:ext cx="7102548" cy="3139321"/>
          </a:xfrm>
          <a:prstGeom prst="rect">
            <a:avLst/>
          </a:prstGeom>
        </p:spPr>
        <p:txBody>
          <a:bodyPr wrap="square">
            <a:spAutoFit/>
          </a:bodyPr>
          <a:lstStyle/>
          <a:p>
            <a:r>
              <a:rPr lang="en-US" b="1" dirty="0"/>
              <a:t>During this time, a convert named Sampson </a:t>
            </a:r>
            <a:r>
              <a:rPr lang="en-US" b="1" dirty="0" err="1"/>
              <a:t>Avard</a:t>
            </a:r>
            <a:r>
              <a:rPr lang="en-US" b="1" dirty="0"/>
              <a:t> administered secret oaths to those who would join him in forming a band of marauders called the Danites. </a:t>
            </a:r>
          </a:p>
          <a:p>
            <a:endParaRPr lang="en-US" b="1" dirty="0"/>
          </a:p>
          <a:p>
            <a:r>
              <a:rPr lang="en-US" b="1" dirty="0" err="1"/>
              <a:t>Avard</a:t>
            </a:r>
            <a:r>
              <a:rPr lang="en-US" b="1" dirty="0"/>
              <a:t> instructed them to rob and plunder the Missourians, saying that this would help build up the kingdom of God. </a:t>
            </a:r>
            <a:r>
              <a:rPr lang="en-US" b="1" dirty="0" err="1"/>
              <a:t>Avard</a:t>
            </a:r>
            <a:r>
              <a:rPr lang="en-US" b="1" dirty="0"/>
              <a:t> convinced his followers that his directions were coming from the First Presidency. </a:t>
            </a:r>
          </a:p>
          <a:p>
            <a:endParaRPr lang="en-US" b="1" dirty="0"/>
          </a:p>
          <a:p>
            <a:r>
              <a:rPr lang="en-US" b="1" dirty="0"/>
              <a:t>The truth was later discovered, and </a:t>
            </a:r>
            <a:r>
              <a:rPr lang="en-US" b="1" dirty="0" err="1"/>
              <a:t>Avard</a:t>
            </a:r>
            <a:r>
              <a:rPr lang="en-US" b="1" dirty="0"/>
              <a:t> was excommunicated. </a:t>
            </a:r>
            <a:r>
              <a:rPr lang="en-US" b="1" dirty="0" err="1"/>
              <a:t>Avard’s</a:t>
            </a:r>
            <a:r>
              <a:rPr lang="en-US" b="1" dirty="0"/>
              <a:t> actions caused significant damage to the image of the Church and helped lead to the Prophet’s imprisonment in Liberty Jail.</a:t>
            </a:r>
          </a:p>
        </p:txBody>
      </p:sp>
      <p:pic>
        <p:nvPicPr>
          <p:cNvPr id="4" name="Picture 3">
            <a:extLst>
              <a:ext uri="{FF2B5EF4-FFF2-40B4-BE49-F238E27FC236}">
                <a16:creationId xmlns:a16="http://schemas.microsoft.com/office/drawing/2014/main" id="{E202BF1F-5DF7-4E78-9082-32E70C2A3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4643" y="1133892"/>
            <a:ext cx="3286584" cy="2257740"/>
          </a:xfrm>
          <a:prstGeom prst="rect">
            <a:avLst/>
          </a:prstGeom>
        </p:spPr>
      </p:pic>
      <p:pic>
        <p:nvPicPr>
          <p:cNvPr id="12" name="Picture 11">
            <a:extLst>
              <a:ext uri="{FF2B5EF4-FFF2-40B4-BE49-F238E27FC236}">
                <a16:creationId xmlns:a16="http://schemas.microsoft.com/office/drawing/2014/main" id="{118F89DF-F0BB-47C6-A904-F223388049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9282" y="3429000"/>
            <a:ext cx="2559131" cy="2890163"/>
          </a:xfrm>
          <a:prstGeom prst="rect">
            <a:avLst/>
          </a:prstGeom>
        </p:spPr>
      </p:pic>
    </p:spTree>
    <p:extLst>
      <p:ext uri="{BB962C8B-B14F-4D97-AF65-F5344CB8AC3E}">
        <p14:creationId xmlns:p14="http://schemas.microsoft.com/office/powerpoint/2010/main" val="313166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4173</Words>
  <Application>Microsoft Office PowerPoint</Application>
  <PresentationFormat>Widescreen</PresentationFormat>
  <Paragraphs>136</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Aharoni</vt:lpstr>
      <vt:lpstr>Open Sans</vt:lpstr>
      <vt:lpstr>Calibri Light</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22</cp:revision>
  <dcterms:created xsi:type="dcterms:W3CDTF">2015-02-10T17:34:44Z</dcterms:created>
  <dcterms:modified xsi:type="dcterms:W3CDTF">2024-12-05T16:16:17Z</dcterms:modified>
</cp:coreProperties>
</file>