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0" r:id="rId2"/>
    <p:sldId id="259" r:id="rId3"/>
    <p:sldId id="261" r:id="rId4"/>
    <p:sldId id="263" r:id="rId5"/>
    <p:sldId id="262" r:id="rId6"/>
    <p:sldId id="264" r:id="rId7"/>
    <p:sldId id="265" r:id="rId8"/>
    <p:sldId id="269" r:id="rId9"/>
    <p:sldId id="268" r:id="rId10"/>
    <p:sldId id="266" r:id="rId11"/>
    <p:sldId id="267" r:id="rId12"/>
    <p:sldId id="257" r:id="rId13"/>
    <p:sldId id="260" r:id="rId14"/>
  </p:sldIdLst>
  <p:sldSz cx="12192000" cy="6858000"/>
  <p:notesSz cx="6858000" cy="9144000"/>
  <p:embeddedFontLst>
    <p:embeddedFont>
      <p:font typeface="Open Sans" panose="020B060603050402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8" d="100"/>
          <a:sy n="88" d="100"/>
        </p:scale>
        <p:origin x="84"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5EB9A2-8AE0-42AB-8DB9-B3B3B23ED518}"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A6A5D-E788-464E-A7B5-E2F74DA49872}" type="slidenum">
              <a:rPr lang="en-US" smtClean="0"/>
              <a:t>‹#›</a:t>
            </a:fld>
            <a:endParaRPr lang="en-US"/>
          </a:p>
        </p:txBody>
      </p:sp>
    </p:spTree>
    <p:extLst>
      <p:ext uri="{BB962C8B-B14F-4D97-AF65-F5344CB8AC3E}">
        <p14:creationId xmlns:p14="http://schemas.microsoft.com/office/powerpoint/2010/main" val="44725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EB9A2-8AE0-42AB-8DB9-B3B3B23ED518}"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A6A5D-E788-464E-A7B5-E2F74DA49872}" type="slidenum">
              <a:rPr lang="en-US" smtClean="0"/>
              <a:t>‹#›</a:t>
            </a:fld>
            <a:endParaRPr lang="en-US"/>
          </a:p>
        </p:txBody>
      </p:sp>
    </p:spTree>
    <p:extLst>
      <p:ext uri="{BB962C8B-B14F-4D97-AF65-F5344CB8AC3E}">
        <p14:creationId xmlns:p14="http://schemas.microsoft.com/office/powerpoint/2010/main" val="3496435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EB9A2-8AE0-42AB-8DB9-B3B3B23ED518}"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A6A5D-E788-464E-A7B5-E2F74DA49872}" type="slidenum">
              <a:rPr lang="en-US" smtClean="0"/>
              <a:t>‹#›</a:t>
            </a:fld>
            <a:endParaRPr lang="en-US"/>
          </a:p>
        </p:txBody>
      </p:sp>
    </p:spTree>
    <p:extLst>
      <p:ext uri="{BB962C8B-B14F-4D97-AF65-F5344CB8AC3E}">
        <p14:creationId xmlns:p14="http://schemas.microsoft.com/office/powerpoint/2010/main" val="355671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EB9A2-8AE0-42AB-8DB9-B3B3B23ED518}"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A6A5D-E788-464E-A7B5-E2F74DA49872}" type="slidenum">
              <a:rPr lang="en-US" smtClean="0"/>
              <a:t>‹#›</a:t>
            </a:fld>
            <a:endParaRPr lang="en-US"/>
          </a:p>
        </p:txBody>
      </p:sp>
    </p:spTree>
    <p:extLst>
      <p:ext uri="{BB962C8B-B14F-4D97-AF65-F5344CB8AC3E}">
        <p14:creationId xmlns:p14="http://schemas.microsoft.com/office/powerpoint/2010/main" val="3808407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5EB9A2-8AE0-42AB-8DB9-B3B3B23ED518}"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A6A5D-E788-464E-A7B5-E2F74DA49872}" type="slidenum">
              <a:rPr lang="en-US" smtClean="0"/>
              <a:t>‹#›</a:t>
            </a:fld>
            <a:endParaRPr lang="en-US"/>
          </a:p>
        </p:txBody>
      </p:sp>
    </p:spTree>
    <p:extLst>
      <p:ext uri="{BB962C8B-B14F-4D97-AF65-F5344CB8AC3E}">
        <p14:creationId xmlns:p14="http://schemas.microsoft.com/office/powerpoint/2010/main" val="1669243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5EB9A2-8AE0-42AB-8DB9-B3B3B23ED518}"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A6A5D-E788-464E-A7B5-E2F74DA49872}" type="slidenum">
              <a:rPr lang="en-US" smtClean="0"/>
              <a:t>‹#›</a:t>
            </a:fld>
            <a:endParaRPr lang="en-US"/>
          </a:p>
        </p:txBody>
      </p:sp>
    </p:spTree>
    <p:extLst>
      <p:ext uri="{BB962C8B-B14F-4D97-AF65-F5344CB8AC3E}">
        <p14:creationId xmlns:p14="http://schemas.microsoft.com/office/powerpoint/2010/main" val="1124533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5EB9A2-8AE0-42AB-8DB9-B3B3B23ED518}"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9A6A5D-E788-464E-A7B5-E2F74DA49872}" type="slidenum">
              <a:rPr lang="en-US" smtClean="0"/>
              <a:t>‹#›</a:t>
            </a:fld>
            <a:endParaRPr lang="en-US"/>
          </a:p>
        </p:txBody>
      </p:sp>
    </p:spTree>
    <p:extLst>
      <p:ext uri="{BB962C8B-B14F-4D97-AF65-F5344CB8AC3E}">
        <p14:creationId xmlns:p14="http://schemas.microsoft.com/office/powerpoint/2010/main" val="2268113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5EB9A2-8AE0-42AB-8DB9-B3B3B23ED518}"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9A6A5D-E788-464E-A7B5-E2F74DA49872}" type="slidenum">
              <a:rPr lang="en-US" smtClean="0"/>
              <a:t>‹#›</a:t>
            </a:fld>
            <a:endParaRPr lang="en-US"/>
          </a:p>
        </p:txBody>
      </p:sp>
    </p:spTree>
    <p:extLst>
      <p:ext uri="{BB962C8B-B14F-4D97-AF65-F5344CB8AC3E}">
        <p14:creationId xmlns:p14="http://schemas.microsoft.com/office/powerpoint/2010/main" val="297055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EB9A2-8AE0-42AB-8DB9-B3B3B23ED518}"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9A6A5D-E788-464E-A7B5-E2F74DA49872}" type="slidenum">
              <a:rPr lang="en-US" smtClean="0"/>
              <a:t>‹#›</a:t>
            </a:fld>
            <a:endParaRPr lang="en-US"/>
          </a:p>
        </p:txBody>
      </p:sp>
    </p:spTree>
    <p:extLst>
      <p:ext uri="{BB962C8B-B14F-4D97-AF65-F5344CB8AC3E}">
        <p14:creationId xmlns:p14="http://schemas.microsoft.com/office/powerpoint/2010/main" val="354943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5EB9A2-8AE0-42AB-8DB9-B3B3B23ED518}"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A6A5D-E788-464E-A7B5-E2F74DA49872}" type="slidenum">
              <a:rPr lang="en-US" smtClean="0"/>
              <a:t>‹#›</a:t>
            </a:fld>
            <a:endParaRPr lang="en-US"/>
          </a:p>
        </p:txBody>
      </p:sp>
    </p:spTree>
    <p:extLst>
      <p:ext uri="{BB962C8B-B14F-4D97-AF65-F5344CB8AC3E}">
        <p14:creationId xmlns:p14="http://schemas.microsoft.com/office/powerpoint/2010/main" val="405235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5EB9A2-8AE0-42AB-8DB9-B3B3B23ED518}"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A6A5D-E788-464E-A7B5-E2F74DA49872}" type="slidenum">
              <a:rPr lang="en-US" smtClean="0"/>
              <a:t>‹#›</a:t>
            </a:fld>
            <a:endParaRPr lang="en-US"/>
          </a:p>
        </p:txBody>
      </p:sp>
    </p:spTree>
    <p:extLst>
      <p:ext uri="{BB962C8B-B14F-4D97-AF65-F5344CB8AC3E}">
        <p14:creationId xmlns:p14="http://schemas.microsoft.com/office/powerpoint/2010/main" val="250840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EB9A2-8AE0-42AB-8DB9-B3B3B23ED518}" type="datetimeFigureOut">
              <a:rPr lang="en-US" smtClean="0"/>
              <a:t>12/5/2024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A6A5D-E788-464E-A7B5-E2F74DA49872}" type="slidenum">
              <a:rPr lang="en-US" smtClean="0"/>
              <a:t>‹#›</a:t>
            </a:fld>
            <a:endParaRPr lang="en-US"/>
          </a:p>
        </p:txBody>
      </p:sp>
    </p:spTree>
    <p:extLst>
      <p:ext uri="{BB962C8B-B14F-4D97-AF65-F5344CB8AC3E}">
        <p14:creationId xmlns:p14="http://schemas.microsoft.com/office/powerpoint/2010/main" val="2127345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7EE86E-65BA-4BD5-AD2E-FBAA7D5313BD}"/>
              </a:ext>
            </a:extLst>
          </p:cNvPr>
          <p:cNvSpPr/>
          <p:nvPr/>
        </p:nvSpPr>
        <p:spPr>
          <a:xfrm>
            <a:off x="0" y="0"/>
            <a:ext cx="1219200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3172853-DCAB-EC69-A9C7-AB9E08643688}"/>
              </a:ext>
            </a:extLst>
          </p:cNvPr>
          <p:cNvSpPr txBox="1"/>
          <p:nvPr/>
        </p:nvSpPr>
        <p:spPr>
          <a:xfrm>
            <a:off x="241425" y="5098"/>
            <a:ext cx="11950575" cy="2769989"/>
          </a:xfrm>
          <a:prstGeom prst="rect">
            <a:avLst/>
          </a:prstGeom>
          <a:noFill/>
        </p:spPr>
        <p:txBody>
          <a:bodyPr wrap="square" rtlCol="0">
            <a:spAutoFit/>
          </a:bodyPr>
          <a:lstStyle/>
          <a:p>
            <a:pPr algn="ctr"/>
            <a:r>
              <a:rPr lang="en-US" sz="5400" b="1" dirty="0">
                <a:solidFill>
                  <a:schemeClr val="bg1"/>
                </a:solidFill>
                <a:latin typeface="Courier New" panose="02070309020205020404" pitchFamily="49" charset="0"/>
                <a:cs typeface="Courier New" panose="02070309020205020404" pitchFamily="49" charset="0"/>
              </a:rPr>
              <a:t>Doctrine and Covenants 114</a:t>
            </a:r>
          </a:p>
          <a:p>
            <a:pPr algn="ctr"/>
            <a:endParaRPr lang="en-US" sz="6000" b="1" dirty="0">
              <a:solidFill>
                <a:schemeClr val="bg1"/>
              </a:solidFill>
              <a:latin typeface="Courier New" panose="02070309020205020404" pitchFamily="49" charset="0"/>
              <a:cs typeface="Courier New" panose="02070309020205020404" pitchFamily="49" charset="0"/>
            </a:endParaRPr>
          </a:p>
          <a:p>
            <a:pPr algn="ctr"/>
            <a:r>
              <a:rPr lang="en-US" sz="6000" b="1" dirty="0">
                <a:solidFill>
                  <a:schemeClr val="bg1"/>
                </a:solidFill>
                <a:latin typeface="Courier New" panose="02070309020205020404" pitchFamily="49" charset="0"/>
                <a:cs typeface="Courier New" panose="02070309020205020404" pitchFamily="49" charset="0"/>
              </a:rPr>
              <a:t>David W. Patten</a:t>
            </a:r>
          </a:p>
        </p:txBody>
      </p:sp>
      <p:grpSp>
        <p:nvGrpSpPr>
          <p:cNvPr id="4" name="Group 3">
            <a:extLst>
              <a:ext uri="{FF2B5EF4-FFF2-40B4-BE49-F238E27FC236}">
                <a16:creationId xmlns:a16="http://schemas.microsoft.com/office/drawing/2014/main" id="{EDABE5DE-D17E-7FFD-8365-A228539E3A8E}"/>
              </a:ext>
            </a:extLst>
          </p:cNvPr>
          <p:cNvGrpSpPr/>
          <p:nvPr/>
        </p:nvGrpSpPr>
        <p:grpSpPr>
          <a:xfrm>
            <a:off x="9429750" y="1906926"/>
            <a:ext cx="2057717" cy="4661687"/>
            <a:chOff x="3894488" y="443713"/>
            <a:chExt cx="2057717" cy="4661687"/>
          </a:xfrm>
        </p:grpSpPr>
        <p:sp>
          <p:nvSpPr>
            <p:cNvPr id="5" name="Oval 4">
              <a:extLst>
                <a:ext uri="{FF2B5EF4-FFF2-40B4-BE49-F238E27FC236}">
                  <a16:creationId xmlns:a16="http://schemas.microsoft.com/office/drawing/2014/main" id="{DA612482-8E3C-C318-AAE5-5C5DEAC3D491}"/>
                </a:ext>
              </a:extLst>
            </p:cNvPr>
            <p:cNvSpPr/>
            <p:nvPr/>
          </p:nvSpPr>
          <p:spPr>
            <a:xfrm rot="19338880">
              <a:off x="5576554" y="2941607"/>
              <a:ext cx="347672" cy="5477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89E64BD1-3500-00D3-5018-6D328C8A70EB}"/>
                </a:ext>
              </a:extLst>
            </p:cNvPr>
            <p:cNvGrpSpPr/>
            <p:nvPr/>
          </p:nvGrpSpPr>
          <p:grpSpPr>
            <a:xfrm>
              <a:off x="3894488" y="443713"/>
              <a:ext cx="2057717" cy="4661687"/>
              <a:chOff x="3894488" y="443713"/>
              <a:chExt cx="2057717" cy="4661687"/>
            </a:xfrm>
          </p:grpSpPr>
          <p:sp>
            <p:nvSpPr>
              <p:cNvPr id="7" name="Oval 6">
                <a:extLst>
                  <a:ext uri="{FF2B5EF4-FFF2-40B4-BE49-F238E27FC236}">
                    <a16:creationId xmlns:a16="http://schemas.microsoft.com/office/drawing/2014/main" id="{8020F24B-2394-E8DC-CC1B-94767CF10671}"/>
                  </a:ext>
                </a:extLst>
              </p:cNvPr>
              <p:cNvSpPr/>
              <p:nvPr/>
            </p:nvSpPr>
            <p:spPr>
              <a:xfrm rot="1933618">
                <a:off x="3961027" y="2917195"/>
                <a:ext cx="347672" cy="5477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06C9428F-E431-5E3C-8F68-90D98B1D65AA}"/>
                  </a:ext>
                </a:extLst>
              </p:cNvPr>
              <p:cNvSpPr/>
              <p:nvPr/>
            </p:nvSpPr>
            <p:spPr>
              <a:xfrm rot="1297750" flipH="1">
                <a:off x="3894488" y="2734119"/>
                <a:ext cx="524711" cy="544869"/>
              </a:xfrm>
              <a:prstGeom prst="trapezoid">
                <a:avLst>
                  <a:gd name="adj" fmla="val 20011"/>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E562FCB0-BC1E-F0C9-26B2-674ED0DC4ACB}"/>
                  </a:ext>
                </a:extLst>
              </p:cNvPr>
              <p:cNvSpPr/>
              <p:nvPr/>
            </p:nvSpPr>
            <p:spPr>
              <a:xfrm rot="20302250">
                <a:off x="5427494" y="2751974"/>
                <a:ext cx="524711" cy="544869"/>
              </a:xfrm>
              <a:prstGeom prst="trapezoid">
                <a:avLst>
                  <a:gd name="adj" fmla="val 11213"/>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8F1A91A-B9B4-B16A-D1C9-0B5E05A44298}"/>
                  </a:ext>
                </a:extLst>
              </p:cNvPr>
              <p:cNvSpPr/>
              <p:nvPr/>
            </p:nvSpPr>
            <p:spPr>
              <a:xfrm rot="4886474">
                <a:off x="4967706" y="4603876"/>
                <a:ext cx="365745" cy="636603"/>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267C2C8-2689-BC8B-8041-FA7EC58627B4}"/>
                  </a:ext>
                </a:extLst>
              </p:cNvPr>
              <p:cNvSpPr/>
              <p:nvPr/>
            </p:nvSpPr>
            <p:spPr>
              <a:xfrm rot="4886474">
                <a:off x="4471087" y="4621691"/>
                <a:ext cx="323429" cy="64399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71F68AA2-712C-6C2F-836F-CA6ADBE63D7A}"/>
                  </a:ext>
                </a:extLst>
              </p:cNvPr>
              <p:cNvSpPr/>
              <p:nvPr/>
            </p:nvSpPr>
            <p:spPr>
              <a:xfrm>
                <a:off x="4800742" y="3348258"/>
                <a:ext cx="685053" cy="1553943"/>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F0E221C3-B533-4666-BFDA-E4CF6167FC89}"/>
                  </a:ext>
                </a:extLst>
              </p:cNvPr>
              <p:cNvSpPr/>
              <p:nvPr/>
            </p:nvSpPr>
            <p:spPr>
              <a:xfrm rot="263894">
                <a:off x="4355084" y="3281331"/>
                <a:ext cx="615465" cy="1648866"/>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84F1A083-6A97-8E09-3845-8D79108E578D}"/>
                  </a:ext>
                </a:extLst>
              </p:cNvPr>
              <p:cNvSpPr/>
              <p:nvPr/>
            </p:nvSpPr>
            <p:spPr>
              <a:xfrm rot="1375821">
                <a:off x="4128653" y="1794932"/>
                <a:ext cx="524711" cy="131976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854BDEC6-B5E8-3EC1-0B08-4388B8CB1C0F}"/>
                  </a:ext>
                </a:extLst>
              </p:cNvPr>
              <p:cNvSpPr/>
              <p:nvPr/>
            </p:nvSpPr>
            <p:spPr>
              <a:xfrm rot="20337671">
                <a:off x="5219551" y="1821825"/>
                <a:ext cx="524711" cy="1285406"/>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2EA9BFD6-B094-63C8-B6D0-221D63F0AA60}"/>
                  </a:ext>
                </a:extLst>
              </p:cNvPr>
              <p:cNvSpPr/>
              <p:nvPr/>
            </p:nvSpPr>
            <p:spPr>
              <a:xfrm>
                <a:off x="4393987" y="1805675"/>
                <a:ext cx="1110285" cy="1670100"/>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1BC7B5C-F032-EF92-7E98-958060DA1A4A}"/>
                  </a:ext>
                </a:extLst>
              </p:cNvPr>
              <p:cNvSpPr/>
              <p:nvPr/>
            </p:nvSpPr>
            <p:spPr>
              <a:xfrm>
                <a:off x="4643736" y="718635"/>
                <a:ext cx="582748" cy="141672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038470EB-6E6F-9703-6AA3-AC91AF07E250}"/>
                  </a:ext>
                </a:extLst>
              </p:cNvPr>
              <p:cNvCxnSpPr>
                <a:endCxn id="16" idx="2"/>
              </p:cNvCxnSpPr>
              <p:nvPr/>
            </p:nvCxnSpPr>
            <p:spPr>
              <a:xfrm flipH="1">
                <a:off x="4949129" y="2175754"/>
                <a:ext cx="7119" cy="13000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ardrop 18">
                <a:extLst>
                  <a:ext uri="{FF2B5EF4-FFF2-40B4-BE49-F238E27FC236}">
                    <a16:creationId xmlns:a16="http://schemas.microsoft.com/office/drawing/2014/main" id="{A39BFD08-F48F-6807-D07E-0F98508DBC26}"/>
                  </a:ext>
                </a:extLst>
              </p:cNvPr>
              <p:cNvSpPr/>
              <p:nvPr/>
            </p:nvSpPr>
            <p:spPr>
              <a:xfrm rot="711584">
                <a:off x="4297473" y="666481"/>
                <a:ext cx="408107" cy="769470"/>
              </a:xfrm>
              <a:prstGeom prst="teardrop">
                <a:avLst/>
              </a:prstGeom>
              <a:solidFill>
                <a:srgbClr val="B189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B95FF6A-DCC0-9082-6BED-1CF5E026A5E3}"/>
                  </a:ext>
                </a:extLst>
              </p:cNvPr>
              <p:cNvSpPr/>
              <p:nvPr/>
            </p:nvSpPr>
            <p:spPr>
              <a:xfrm rot="15873315">
                <a:off x="4660157" y="3322940"/>
                <a:ext cx="458453" cy="839588"/>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F00ECED8-5C92-A042-FEA7-4D20FC8EA586}"/>
                  </a:ext>
                </a:extLst>
              </p:cNvPr>
              <p:cNvSpPr/>
              <p:nvPr/>
            </p:nvSpPr>
            <p:spPr>
              <a:xfrm rot="20888416" flipH="1">
                <a:off x="5152156" y="765231"/>
                <a:ext cx="408107" cy="769470"/>
              </a:xfrm>
              <a:prstGeom prst="teardrop">
                <a:avLst/>
              </a:prstGeom>
              <a:solidFill>
                <a:srgbClr val="B189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Wave 21">
                <a:extLst>
                  <a:ext uri="{FF2B5EF4-FFF2-40B4-BE49-F238E27FC236}">
                    <a16:creationId xmlns:a16="http://schemas.microsoft.com/office/drawing/2014/main" id="{BB2CD23E-856C-CAC1-BB8E-25C81124D13F}"/>
                  </a:ext>
                </a:extLst>
              </p:cNvPr>
              <p:cNvSpPr/>
              <p:nvPr/>
            </p:nvSpPr>
            <p:spPr>
              <a:xfrm rot="858469">
                <a:off x="4447949" y="492998"/>
                <a:ext cx="1049419" cy="604584"/>
              </a:xfrm>
              <a:prstGeom prst="wave">
                <a:avLst>
                  <a:gd name="adj1" fmla="val 13676"/>
                  <a:gd name="adj2" fmla="val -10000"/>
                </a:avLst>
              </a:prstGeom>
              <a:solidFill>
                <a:srgbClr val="B189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8CCF1BE-4BA2-7609-9C75-F7C6A95E29DA}"/>
                  </a:ext>
                </a:extLst>
              </p:cNvPr>
              <p:cNvSpPr/>
              <p:nvPr/>
            </p:nvSpPr>
            <p:spPr>
              <a:xfrm>
                <a:off x="4393987" y="718635"/>
                <a:ext cx="332999" cy="265636"/>
              </a:xfrm>
              <a:prstGeom prst="ellipse">
                <a:avLst/>
              </a:prstGeom>
              <a:solidFill>
                <a:srgbClr val="B18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6379D96-B286-2560-86DF-7A48500B80C4}"/>
                  </a:ext>
                </a:extLst>
              </p:cNvPr>
              <p:cNvSpPr/>
              <p:nvPr/>
            </p:nvSpPr>
            <p:spPr>
              <a:xfrm>
                <a:off x="5162822" y="2057233"/>
                <a:ext cx="83250" cy="1328181"/>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9CCDAC4-4C14-3CBE-753E-3EC7AD4081AC}"/>
                  </a:ext>
                </a:extLst>
              </p:cNvPr>
              <p:cNvSpPr/>
              <p:nvPr/>
            </p:nvSpPr>
            <p:spPr>
              <a:xfrm>
                <a:off x="4643736" y="2046817"/>
                <a:ext cx="83250" cy="1328181"/>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a:extLst>
                  <a:ext uri="{FF2B5EF4-FFF2-40B4-BE49-F238E27FC236}">
                    <a16:creationId xmlns:a16="http://schemas.microsoft.com/office/drawing/2014/main" id="{EC339A01-CE60-9EAA-C5F9-8EA16091EC84}"/>
                  </a:ext>
                </a:extLst>
              </p:cNvPr>
              <p:cNvSpPr/>
              <p:nvPr/>
            </p:nvSpPr>
            <p:spPr>
              <a:xfrm>
                <a:off x="4393987" y="3321028"/>
                <a:ext cx="1127639" cy="142515"/>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Input 26">
                <a:extLst>
                  <a:ext uri="{FF2B5EF4-FFF2-40B4-BE49-F238E27FC236}">
                    <a16:creationId xmlns:a16="http://schemas.microsoft.com/office/drawing/2014/main" id="{FB30FF3E-C422-EE08-1A68-682771602176}"/>
                  </a:ext>
                </a:extLst>
              </p:cNvPr>
              <p:cNvSpPr/>
              <p:nvPr/>
            </p:nvSpPr>
            <p:spPr>
              <a:xfrm rot="7269359" flipV="1">
                <a:off x="4869457" y="1846418"/>
                <a:ext cx="596300" cy="193324"/>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Input 27">
                <a:extLst>
                  <a:ext uri="{FF2B5EF4-FFF2-40B4-BE49-F238E27FC236}">
                    <a16:creationId xmlns:a16="http://schemas.microsoft.com/office/drawing/2014/main" id="{A91926A9-9E1E-90D9-9E6A-5EEBEDC7804F}"/>
                  </a:ext>
                </a:extLst>
              </p:cNvPr>
              <p:cNvSpPr/>
              <p:nvPr/>
            </p:nvSpPr>
            <p:spPr>
              <a:xfrm rot="14330641" flipH="1" flipV="1">
                <a:off x="4403047" y="1846418"/>
                <a:ext cx="596300" cy="193324"/>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295CDA9-53C2-2670-CEF7-178E4DC01473}"/>
                  </a:ext>
                </a:extLst>
              </p:cNvPr>
              <p:cNvSpPr/>
              <p:nvPr/>
            </p:nvSpPr>
            <p:spPr>
              <a:xfrm>
                <a:off x="4477236" y="718635"/>
                <a:ext cx="832498" cy="12641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ame 29">
                <a:extLst>
                  <a:ext uri="{FF2B5EF4-FFF2-40B4-BE49-F238E27FC236}">
                    <a16:creationId xmlns:a16="http://schemas.microsoft.com/office/drawing/2014/main" id="{8FE3366A-BA94-36DB-78BB-FD1CF5DEA52E}"/>
                  </a:ext>
                </a:extLst>
              </p:cNvPr>
              <p:cNvSpPr/>
              <p:nvPr/>
            </p:nvSpPr>
            <p:spPr>
              <a:xfrm>
                <a:off x="4878913" y="3305133"/>
                <a:ext cx="172859" cy="166679"/>
              </a:xfrm>
              <a:prstGeom prst="fram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Frame 30">
                <a:extLst>
                  <a:ext uri="{FF2B5EF4-FFF2-40B4-BE49-F238E27FC236}">
                    <a16:creationId xmlns:a16="http://schemas.microsoft.com/office/drawing/2014/main" id="{700CB2AC-9B70-4F99-EF4A-8C68C34E2A12}"/>
                  </a:ext>
                </a:extLst>
              </p:cNvPr>
              <p:cNvSpPr/>
              <p:nvPr/>
            </p:nvSpPr>
            <p:spPr>
              <a:xfrm>
                <a:off x="4574868" y="2361307"/>
                <a:ext cx="201842" cy="92665"/>
              </a:xfrm>
              <a:prstGeom prst="frame">
                <a:avLst/>
              </a:prstGeom>
              <a:solidFill>
                <a:schemeClr val="bg2">
                  <a:lumMod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Wave 31">
                <a:extLst>
                  <a:ext uri="{FF2B5EF4-FFF2-40B4-BE49-F238E27FC236}">
                    <a16:creationId xmlns:a16="http://schemas.microsoft.com/office/drawing/2014/main" id="{4333BDEE-F31D-C406-5A20-1CCEFF843510}"/>
                  </a:ext>
                </a:extLst>
              </p:cNvPr>
              <p:cNvSpPr/>
              <p:nvPr/>
            </p:nvSpPr>
            <p:spPr>
              <a:xfrm rot="858469">
                <a:off x="4446106" y="443713"/>
                <a:ext cx="1049419" cy="765163"/>
              </a:xfrm>
              <a:prstGeom prst="wave">
                <a:avLst>
                  <a:gd name="adj1" fmla="val 13676"/>
                  <a:gd name="adj2" fmla="val -10000"/>
                </a:avLst>
              </a:prstGeom>
              <a:solidFill>
                <a:srgbClr val="B189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3A36834-3E24-93FA-FF40-BE305A1493B7}"/>
                  </a:ext>
                </a:extLst>
              </p:cNvPr>
              <p:cNvSpPr/>
              <p:nvPr/>
            </p:nvSpPr>
            <p:spPr>
              <a:xfrm>
                <a:off x="5191225" y="850041"/>
                <a:ext cx="279667" cy="220676"/>
              </a:xfrm>
              <a:prstGeom prst="ellipse">
                <a:avLst/>
              </a:prstGeom>
              <a:solidFill>
                <a:srgbClr val="B18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90B3371-8377-59D6-EC49-4C1EA0D364E5}"/>
                  </a:ext>
                </a:extLst>
              </p:cNvPr>
              <p:cNvSpPr/>
              <p:nvPr/>
            </p:nvSpPr>
            <p:spPr>
              <a:xfrm rot="19267899">
                <a:off x="4315120" y="721928"/>
                <a:ext cx="356291" cy="265636"/>
              </a:xfrm>
              <a:prstGeom prst="ellipse">
                <a:avLst/>
              </a:prstGeom>
              <a:solidFill>
                <a:srgbClr val="B18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ame 34">
                <a:extLst>
                  <a:ext uri="{FF2B5EF4-FFF2-40B4-BE49-F238E27FC236}">
                    <a16:creationId xmlns:a16="http://schemas.microsoft.com/office/drawing/2014/main" id="{08DE6E16-5CD1-6727-9C80-E7E9FE443D65}"/>
                  </a:ext>
                </a:extLst>
              </p:cNvPr>
              <p:cNvSpPr/>
              <p:nvPr/>
            </p:nvSpPr>
            <p:spPr>
              <a:xfrm>
                <a:off x="5103526" y="2368678"/>
                <a:ext cx="201842" cy="92665"/>
              </a:xfrm>
              <a:prstGeom prst="frame">
                <a:avLst/>
              </a:prstGeom>
              <a:solidFill>
                <a:schemeClr val="bg2">
                  <a:lumMod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Oval 35">
                <a:extLst>
                  <a:ext uri="{FF2B5EF4-FFF2-40B4-BE49-F238E27FC236}">
                    <a16:creationId xmlns:a16="http://schemas.microsoft.com/office/drawing/2014/main" id="{5C89CE70-AAB3-D475-155F-228B46E9240E}"/>
                  </a:ext>
                </a:extLst>
              </p:cNvPr>
              <p:cNvSpPr/>
              <p:nvPr/>
            </p:nvSpPr>
            <p:spPr>
              <a:xfrm flipV="1">
                <a:off x="4949129" y="2496446"/>
                <a:ext cx="89628" cy="716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40FDEF7-6116-DB3A-C1E8-B7E07669174F}"/>
                  </a:ext>
                </a:extLst>
              </p:cNvPr>
              <p:cNvSpPr/>
              <p:nvPr/>
            </p:nvSpPr>
            <p:spPr>
              <a:xfrm flipV="1">
                <a:off x="4953311" y="2788166"/>
                <a:ext cx="89628" cy="716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E22E935-6F70-06BC-1B6B-6E72A0041A9D}"/>
                  </a:ext>
                </a:extLst>
              </p:cNvPr>
              <p:cNvSpPr/>
              <p:nvPr/>
            </p:nvSpPr>
            <p:spPr>
              <a:xfrm flipV="1">
                <a:off x="4962144" y="3022433"/>
                <a:ext cx="89628" cy="716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9" name="Picture 38">
            <a:extLst>
              <a:ext uri="{FF2B5EF4-FFF2-40B4-BE49-F238E27FC236}">
                <a16:creationId xmlns:a16="http://schemas.microsoft.com/office/drawing/2014/main" id="{63BB5C66-0544-FE96-2CE7-0DB77FAE0C7F}"/>
              </a:ext>
            </a:extLst>
          </p:cNvPr>
          <p:cNvPicPr>
            <a:picLocks noChangeAspect="1"/>
          </p:cNvPicPr>
          <p:nvPr/>
        </p:nvPicPr>
        <p:blipFill>
          <a:blip r:embed="rId2">
            <a:extLst>
              <a:ext uri="{28A0092B-C50C-407E-A947-70E740481C1C}">
                <a14:useLocalDpi xmlns:a14="http://schemas.microsoft.com/office/drawing/2010/main" val="0"/>
              </a:ext>
            </a:extLst>
          </a:blip>
          <a:srcRect l="22656" t="56111" r="27266" b="16945"/>
          <a:stretch/>
        </p:blipFill>
        <p:spPr>
          <a:xfrm>
            <a:off x="2762250" y="3848100"/>
            <a:ext cx="6105525" cy="1847850"/>
          </a:xfrm>
          <a:prstGeom prst="rect">
            <a:avLst/>
          </a:prstGeom>
        </p:spPr>
      </p:pic>
      <p:sp>
        <p:nvSpPr>
          <p:cNvPr id="40" name="Footer Placeholder 14">
            <a:extLst>
              <a:ext uri="{FF2B5EF4-FFF2-40B4-BE49-F238E27FC236}">
                <a16:creationId xmlns:a16="http://schemas.microsoft.com/office/drawing/2014/main" id="{C17190D9-6E2C-BBD8-349C-26F21AD5F047}"/>
              </a:ext>
            </a:extLst>
          </p:cNvPr>
          <p:cNvSpPr>
            <a:spLocks noGrp="1"/>
          </p:cNvSpPr>
          <p:nvPr/>
        </p:nvSpPr>
        <p:spPr>
          <a:xfrm>
            <a:off x="67232" y="651914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1717272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02121F90-442B-4870-B14B-1F13161AF992}"/>
              </a:ext>
            </a:extLst>
          </p:cNvPr>
          <p:cNvGrpSpPr/>
          <p:nvPr/>
        </p:nvGrpSpPr>
        <p:grpSpPr>
          <a:xfrm>
            <a:off x="4424049" y="343317"/>
            <a:ext cx="3216309" cy="6065040"/>
            <a:chOff x="1345059" y="1089061"/>
            <a:chExt cx="2667000" cy="5029200"/>
          </a:xfrm>
        </p:grpSpPr>
        <p:grpSp>
          <p:nvGrpSpPr>
            <p:cNvPr id="9" name="Group 17">
              <a:extLst>
                <a:ext uri="{FF2B5EF4-FFF2-40B4-BE49-F238E27FC236}">
                  <a16:creationId xmlns:a16="http://schemas.microsoft.com/office/drawing/2014/main" id="{D5662D11-8E00-4DF7-A7FE-E777C8166C40}"/>
                </a:ext>
              </a:extLst>
            </p:cNvPr>
            <p:cNvGrpSpPr/>
            <p:nvPr/>
          </p:nvGrpSpPr>
          <p:grpSpPr>
            <a:xfrm>
              <a:off x="1345059" y="1089061"/>
              <a:ext cx="2667000" cy="5029200"/>
              <a:chOff x="838200" y="76200"/>
              <a:chExt cx="2667000" cy="5029200"/>
            </a:xfrm>
          </p:grpSpPr>
          <p:grpSp>
            <p:nvGrpSpPr>
              <p:cNvPr id="11" name="Group 17">
                <a:extLst>
                  <a:ext uri="{FF2B5EF4-FFF2-40B4-BE49-F238E27FC236}">
                    <a16:creationId xmlns:a16="http://schemas.microsoft.com/office/drawing/2014/main" id="{16D67A61-130E-4790-9631-2BD39E8B2711}"/>
                  </a:ext>
                </a:extLst>
              </p:cNvPr>
              <p:cNvGrpSpPr/>
              <p:nvPr/>
            </p:nvGrpSpPr>
            <p:grpSpPr>
              <a:xfrm flipH="1">
                <a:off x="2209800" y="1447800"/>
                <a:ext cx="1295400" cy="3429000"/>
                <a:chOff x="685800" y="1447800"/>
                <a:chExt cx="1295400" cy="3124200"/>
              </a:xfrm>
            </p:grpSpPr>
            <p:sp>
              <p:nvSpPr>
                <p:cNvPr id="27" name="Bent Arrow 25">
                  <a:extLst>
                    <a:ext uri="{FF2B5EF4-FFF2-40B4-BE49-F238E27FC236}">
                      <a16:creationId xmlns:a16="http://schemas.microsoft.com/office/drawing/2014/main" id="{F2A42465-5D10-4758-9E3B-9BFF11A57282}"/>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6">
                  <a:extLst>
                    <a:ext uri="{FF2B5EF4-FFF2-40B4-BE49-F238E27FC236}">
                      <a16:creationId xmlns:a16="http://schemas.microsoft.com/office/drawing/2014/main" id="{AB939927-7C78-434E-972A-CEE5C0C851B8}"/>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6">
                <a:extLst>
                  <a:ext uri="{FF2B5EF4-FFF2-40B4-BE49-F238E27FC236}">
                    <a16:creationId xmlns:a16="http://schemas.microsoft.com/office/drawing/2014/main" id="{1ADC3818-9B4D-437B-8D69-819508766907}"/>
                  </a:ext>
                </a:extLst>
              </p:cNvPr>
              <p:cNvGrpSpPr/>
              <p:nvPr/>
            </p:nvGrpSpPr>
            <p:grpSpPr>
              <a:xfrm>
                <a:off x="838200" y="1447800"/>
                <a:ext cx="1295400" cy="3429000"/>
                <a:chOff x="685800" y="1447800"/>
                <a:chExt cx="1295400" cy="3429000"/>
              </a:xfrm>
            </p:grpSpPr>
            <p:sp>
              <p:nvSpPr>
                <p:cNvPr id="25" name="Bent Arrow 23">
                  <a:extLst>
                    <a:ext uri="{FF2B5EF4-FFF2-40B4-BE49-F238E27FC236}">
                      <a16:creationId xmlns:a16="http://schemas.microsoft.com/office/drawing/2014/main" id="{6809EA1C-4AAD-4BEA-9FF0-23243EC4A99E}"/>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14">
                  <a:extLst>
                    <a:ext uri="{FF2B5EF4-FFF2-40B4-BE49-F238E27FC236}">
                      <a16:creationId xmlns:a16="http://schemas.microsoft.com/office/drawing/2014/main" id="{4FDD4BF2-B54D-412B-A775-EB0C2B6D5F8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Oval 2">
                <a:extLst>
                  <a:ext uri="{FF2B5EF4-FFF2-40B4-BE49-F238E27FC236}">
                    <a16:creationId xmlns:a16="http://schemas.microsoft.com/office/drawing/2014/main" id="{6A069AE6-5E88-4A74-AE95-2997E7311B74}"/>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3">
                <a:extLst>
                  <a:ext uri="{FF2B5EF4-FFF2-40B4-BE49-F238E27FC236}">
                    <a16:creationId xmlns:a16="http://schemas.microsoft.com/office/drawing/2014/main" id="{2B208F6B-A71E-412A-B92A-F87CB7C8413E}"/>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4">
                <a:extLst>
                  <a:ext uri="{FF2B5EF4-FFF2-40B4-BE49-F238E27FC236}">
                    <a16:creationId xmlns:a16="http://schemas.microsoft.com/office/drawing/2014/main" id="{63E77E14-78DA-4283-8BAF-3856F53EF1BB}"/>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4">
                <a:extLst>
                  <a:ext uri="{FF2B5EF4-FFF2-40B4-BE49-F238E27FC236}">
                    <a16:creationId xmlns:a16="http://schemas.microsoft.com/office/drawing/2014/main" id="{DC124370-BB87-4EFF-AAC9-57E1488C518F}"/>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5">
                <a:extLst>
                  <a:ext uri="{FF2B5EF4-FFF2-40B4-BE49-F238E27FC236}">
                    <a16:creationId xmlns:a16="http://schemas.microsoft.com/office/drawing/2014/main" id="{89D1E852-7BCF-406D-B7EC-BB16626CF12F}"/>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6">
                <a:extLst>
                  <a:ext uri="{FF2B5EF4-FFF2-40B4-BE49-F238E27FC236}">
                    <a16:creationId xmlns:a16="http://schemas.microsoft.com/office/drawing/2014/main" id="{478730D5-9727-412B-9B29-DCE2013C656C}"/>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7">
                <a:extLst>
                  <a:ext uri="{FF2B5EF4-FFF2-40B4-BE49-F238E27FC236}">
                    <a16:creationId xmlns:a16="http://schemas.microsoft.com/office/drawing/2014/main" id="{7C2D7499-FE72-4FF3-BA8F-F2DEBBBFACC6}"/>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16ED2476-0A9A-4F6F-948A-47028EC2A65C}"/>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
                <a:extLst>
                  <a:ext uri="{FF2B5EF4-FFF2-40B4-BE49-F238E27FC236}">
                    <a16:creationId xmlns:a16="http://schemas.microsoft.com/office/drawing/2014/main" id="{3D9B31AD-6364-43BC-A842-9E04FAA3F783}"/>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a:extLst>
                  <a:ext uri="{FF2B5EF4-FFF2-40B4-BE49-F238E27FC236}">
                    <a16:creationId xmlns:a16="http://schemas.microsoft.com/office/drawing/2014/main" id="{0AB485A5-F4E1-4A99-A513-AA8C58F19D67}"/>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2">
                <a:extLst>
                  <a:ext uri="{FF2B5EF4-FFF2-40B4-BE49-F238E27FC236}">
                    <a16:creationId xmlns:a16="http://schemas.microsoft.com/office/drawing/2014/main" id="{6DB1D047-6575-48A9-8ECE-43C01B0555D1}"/>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13">
                <a:extLst>
                  <a:ext uri="{FF2B5EF4-FFF2-40B4-BE49-F238E27FC236}">
                    <a16:creationId xmlns:a16="http://schemas.microsoft.com/office/drawing/2014/main" id="{5F6CDAB3-D07E-4FEC-A841-F3DAECAA0284}"/>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9F5D5319-BAAA-4DDB-AC81-9E71C0CA4F8D}"/>
                </a:ext>
              </a:extLst>
            </p:cNvPr>
            <p:cNvSpPr/>
            <p:nvPr/>
          </p:nvSpPr>
          <p:spPr>
            <a:xfrm>
              <a:off x="1746870" y="3355938"/>
              <a:ext cx="1939576" cy="1352623"/>
            </a:xfrm>
            <a:prstGeom prst="rect">
              <a:avLst/>
            </a:prstGeom>
          </p:spPr>
          <p:txBody>
            <a:bodyPr wrap="square">
              <a:spAutoFit/>
            </a:bodyPr>
            <a:lstStyle/>
            <a:p>
              <a:pPr algn="ctr"/>
              <a:r>
                <a:rPr lang="en-US" sz="2000" b="1" dirty="0"/>
                <a:t>If we heed the Lord’s direction, we will be prepared for whatever He has planned for us</a:t>
              </a:r>
              <a:endParaRPr lang="en-US" sz="2000" dirty="0"/>
            </a:p>
          </p:txBody>
        </p:sp>
      </p:grpSp>
      <p:pic>
        <p:nvPicPr>
          <p:cNvPr id="5" name="Picture 4">
            <a:extLst>
              <a:ext uri="{FF2B5EF4-FFF2-40B4-BE49-F238E27FC236}">
                <a16:creationId xmlns:a16="http://schemas.microsoft.com/office/drawing/2014/main" id="{DD85E9F9-5FBF-46FC-88B5-AF583E17B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043" y="307577"/>
            <a:ext cx="11741914" cy="6242845"/>
          </a:xfrm>
          <a:prstGeom prst="rect">
            <a:avLst/>
          </a:prstGeom>
        </p:spPr>
      </p:pic>
    </p:spTree>
    <p:extLst>
      <p:ext uri="{BB962C8B-B14F-4D97-AF65-F5344CB8AC3E}">
        <p14:creationId xmlns:p14="http://schemas.microsoft.com/office/powerpoint/2010/main" val="447062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1425" y="5098"/>
            <a:ext cx="11950575" cy="1015663"/>
          </a:xfrm>
          <a:prstGeom prst="rect">
            <a:avLst/>
          </a:prstGeom>
          <a:noFill/>
        </p:spPr>
        <p:txBody>
          <a:bodyPr wrap="square" rtlCol="0">
            <a:spAutoFit/>
          </a:bodyPr>
          <a:lstStyle/>
          <a:p>
            <a:pPr algn="ctr"/>
            <a:r>
              <a:rPr lang="en-US" sz="6000" b="1" dirty="0">
                <a:solidFill>
                  <a:schemeClr val="bg1"/>
                </a:solidFill>
                <a:latin typeface="Courier New" panose="02070309020205020404" pitchFamily="49" charset="0"/>
                <a:cs typeface="Courier New" panose="02070309020205020404" pitchFamily="49" charset="0"/>
              </a:rPr>
              <a:t>On His Deathbed</a:t>
            </a:r>
          </a:p>
        </p:txBody>
      </p:sp>
      <p:sp>
        <p:nvSpPr>
          <p:cNvPr id="75" name="TextBox 74"/>
          <p:cNvSpPr txBox="1"/>
          <p:nvPr/>
        </p:nvSpPr>
        <p:spPr>
          <a:xfrm>
            <a:off x="976301" y="1684169"/>
            <a:ext cx="6297598" cy="4154984"/>
          </a:xfrm>
          <a:prstGeom prst="rect">
            <a:avLst/>
          </a:prstGeom>
          <a:noFill/>
        </p:spPr>
        <p:txBody>
          <a:bodyPr wrap="square" rtlCol="0">
            <a:spAutoFit/>
          </a:bodyPr>
          <a:lstStyle/>
          <a:p>
            <a:r>
              <a:rPr lang="en-US" sz="3600" dirty="0">
                <a:solidFill>
                  <a:schemeClr val="bg1"/>
                </a:solidFill>
              </a:rPr>
              <a:t> “O that they were in my situation! For I feel that I have kept the faith, I have finished my course, henceforth there is laid up for me a crown, which the Lord, the righteous Judge, will give me.” </a:t>
            </a:r>
          </a:p>
          <a:p>
            <a:r>
              <a:rPr lang="en-US" sz="1200" dirty="0">
                <a:solidFill>
                  <a:schemeClr val="bg1"/>
                </a:solidFill>
              </a:rPr>
              <a:t>Patten</a:t>
            </a:r>
            <a:endParaRPr lang="en-US" sz="1200" i="1" dirty="0">
              <a:solidFill>
                <a:schemeClr val="bg1"/>
              </a:solidFill>
            </a:endParaRPr>
          </a:p>
        </p:txBody>
      </p:sp>
      <p:pic>
        <p:nvPicPr>
          <p:cNvPr id="8" name="Picture 2" descr="David W. Patten 1bpblogspotcomIPT0NeT5PBYUHrRprWa8dIAAAAAAA">
            <a:extLst>
              <a:ext uri="{FF2B5EF4-FFF2-40B4-BE49-F238E27FC236}">
                <a16:creationId xmlns:a16="http://schemas.microsoft.com/office/drawing/2014/main" id="{0F745995-331E-450C-9536-7662A0841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3189" y="1570098"/>
            <a:ext cx="3192510" cy="426905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918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9588" y="0"/>
            <a:ext cx="11950574" cy="397031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i="1" dirty="0">
                <a:solidFill>
                  <a:schemeClr val="bg1"/>
                </a:solidFill>
              </a:rPr>
              <a:t>Video:</a:t>
            </a:r>
          </a:p>
          <a:p>
            <a:r>
              <a:rPr lang="en-US" b="1" dirty="0">
                <a:solidFill>
                  <a:schemeClr val="bg1"/>
                </a:solidFill>
              </a:rPr>
              <a:t>Courage</a:t>
            </a:r>
            <a:r>
              <a:rPr lang="en-US" dirty="0">
                <a:solidFill>
                  <a:schemeClr val="bg1"/>
                </a:solidFill>
              </a:rPr>
              <a:t> (3:19)</a:t>
            </a:r>
            <a:endParaRPr lang="en-US" i="1" dirty="0">
              <a:solidFill>
                <a:schemeClr val="bg1"/>
              </a:solidFill>
            </a:endParaRPr>
          </a:p>
          <a:p>
            <a:endParaRPr lang="en-US" i="1" dirty="0">
              <a:solidFill>
                <a:schemeClr val="bg1"/>
              </a:solidFill>
            </a:endParaRPr>
          </a:p>
          <a:p>
            <a:r>
              <a:rPr lang="en-US" i="1" dirty="0">
                <a:solidFill>
                  <a:schemeClr val="bg1"/>
                </a:solidFill>
              </a:rPr>
              <a:t>Doctrine and Covenants Who’s Who </a:t>
            </a:r>
            <a:r>
              <a:rPr lang="en-US" dirty="0">
                <a:solidFill>
                  <a:schemeClr val="bg1"/>
                </a:solidFill>
              </a:rPr>
              <a:t>by Ed J. </a:t>
            </a:r>
            <a:r>
              <a:rPr lang="en-US" dirty="0" err="1">
                <a:solidFill>
                  <a:schemeClr val="bg1"/>
                </a:solidFill>
              </a:rPr>
              <a:t>Pinegar</a:t>
            </a:r>
            <a:r>
              <a:rPr lang="en-US" dirty="0">
                <a:solidFill>
                  <a:schemeClr val="bg1"/>
                </a:solidFill>
              </a:rPr>
              <a:t> and Richard J. Allen pgs. 111-12</a:t>
            </a:r>
          </a:p>
          <a:p>
            <a:r>
              <a:rPr lang="en-US" b="0" i="1" dirty="0">
                <a:solidFill>
                  <a:schemeClr val="bg1"/>
                </a:solidFill>
                <a:effectLst/>
                <a:latin typeface="Arial" panose="020B0604020202020204" pitchFamily="34" charset="0"/>
              </a:rPr>
              <a:t>Life of David W. Patten: The First Apostolic Martyr </a:t>
            </a:r>
            <a:r>
              <a:rPr lang="en-US" b="0" dirty="0">
                <a:solidFill>
                  <a:schemeClr val="bg1"/>
                </a:solidFill>
                <a:effectLst/>
                <a:latin typeface="Arial" panose="020B0604020202020204" pitchFamily="34" charset="0"/>
              </a:rPr>
              <a:t>by Lycurgus Arnold Wilson…1856   page 15</a:t>
            </a:r>
          </a:p>
          <a:p>
            <a:r>
              <a:rPr lang="en-US" sz="1800" dirty="0">
                <a:solidFill>
                  <a:schemeClr val="bg1"/>
                </a:solidFill>
              </a:rPr>
              <a:t>Presentation by ©http://fashionsbylynda.com/blog/ </a:t>
            </a:r>
            <a:endParaRPr lang="en-US" i="1" dirty="0">
              <a:solidFill>
                <a:schemeClr val="bg1"/>
              </a:solidFill>
              <a:latin typeface="Arial" panose="020B0604020202020204" pitchFamily="34" charset="0"/>
            </a:endParaRPr>
          </a:p>
          <a:p>
            <a:r>
              <a:rPr lang="en-US" dirty="0">
                <a:solidFill>
                  <a:schemeClr val="bg1"/>
                </a:solidFill>
              </a:rPr>
              <a:t>Joseph Smith </a:t>
            </a:r>
            <a:r>
              <a:rPr lang="en-US" i="1" dirty="0">
                <a:solidFill>
                  <a:schemeClr val="bg1"/>
                </a:solidFill>
              </a:rPr>
              <a:t>History of the Church,</a:t>
            </a:r>
            <a:r>
              <a:rPr lang="en-US" dirty="0">
                <a:solidFill>
                  <a:schemeClr val="bg1"/>
                </a:solidFill>
              </a:rPr>
              <a:t> 3:171</a:t>
            </a:r>
          </a:p>
          <a:p>
            <a:r>
              <a:rPr lang="en-US" dirty="0">
                <a:solidFill>
                  <a:schemeClr val="bg1"/>
                </a:solidFill>
              </a:rPr>
              <a:t>Joseph Fielding McConkie and Craig J. Ostler </a:t>
            </a:r>
            <a:r>
              <a:rPr lang="en-US" i="1" dirty="0">
                <a:solidFill>
                  <a:schemeClr val="bg1"/>
                </a:solidFill>
              </a:rPr>
              <a:t>Revelations of the Restoration pgs. 914-15</a:t>
            </a:r>
          </a:p>
          <a:p>
            <a:r>
              <a:rPr lang="en-US" dirty="0">
                <a:solidFill>
                  <a:schemeClr val="bg1"/>
                </a:solidFill>
              </a:rPr>
              <a:t>Patten: quoted by Heber C. Kimball, in </a:t>
            </a:r>
            <a:r>
              <a:rPr lang="en-US" i="1" dirty="0">
                <a:solidFill>
                  <a:schemeClr val="bg1"/>
                </a:solidFill>
              </a:rPr>
              <a:t>Life of David W. Patten,</a:t>
            </a:r>
            <a:r>
              <a:rPr lang="en-US" dirty="0">
                <a:solidFill>
                  <a:schemeClr val="bg1"/>
                </a:solidFill>
              </a:rPr>
              <a:t> 69).</a:t>
            </a:r>
            <a:endParaRPr lang="en-US" i="1" dirty="0">
              <a:solidFill>
                <a:schemeClr val="bg1"/>
              </a:solidFill>
            </a:endParaRPr>
          </a:p>
          <a:p>
            <a:endParaRPr lang="en-US" dirty="0">
              <a:solidFill>
                <a:schemeClr val="bg1"/>
              </a:solidFill>
            </a:endParaRPr>
          </a:p>
          <a:p>
            <a:endParaRPr lang="en-US" b="0" i="1" dirty="0">
              <a:solidFill>
                <a:schemeClr val="bg1"/>
              </a:solidFill>
              <a:effectLst/>
              <a:latin typeface="Arial" panose="020B0604020202020204" pitchFamily="34" charset="0"/>
            </a:endParaRPr>
          </a:p>
          <a:p>
            <a:endParaRPr lang="en-US" dirty="0">
              <a:solidFill>
                <a:schemeClr val="bg1"/>
              </a:solidFill>
            </a:endParaRPr>
          </a:p>
        </p:txBody>
      </p:sp>
      <p:grpSp>
        <p:nvGrpSpPr>
          <p:cNvPr id="6" name="Group 5">
            <a:extLst>
              <a:ext uri="{FF2B5EF4-FFF2-40B4-BE49-F238E27FC236}">
                <a16:creationId xmlns:a16="http://schemas.microsoft.com/office/drawing/2014/main" id="{96288088-32FE-41E1-AEC7-51AA3DFC4308}"/>
              </a:ext>
            </a:extLst>
          </p:cNvPr>
          <p:cNvGrpSpPr/>
          <p:nvPr/>
        </p:nvGrpSpPr>
        <p:grpSpPr>
          <a:xfrm>
            <a:off x="1707798" y="496036"/>
            <a:ext cx="699628" cy="886196"/>
            <a:chOff x="7543800" y="3810000"/>
            <a:chExt cx="1143000" cy="1447800"/>
          </a:xfrm>
        </p:grpSpPr>
        <p:sp>
          <p:nvSpPr>
            <p:cNvPr id="7" name="Trapezoid 6">
              <a:extLst>
                <a:ext uri="{FF2B5EF4-FFF2-40B4-BE49-F238E27FC236}">
                  <a16:creationId xmlns:a16="http://schemas.microsoft.com/office/drawing/2014/main" id="{58BCE5BC-D63D-4FFD-B25E-55BDB9476C9C}"/>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FACD97EA-4981-4180-BF79-641DEAF6069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170B9429-55CD-4866-95FB-EB8FEC5E0190}"/>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98748730-F527-45F0-A9EC-E333A856E79B}"/>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C23AD51-0BC5-4C83-8BA2-698AADED05D8}"/>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3CD44D81-2EEE-4372-86DA-790C5F1CB6B0}"/>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343E4545-4D2B-4A01-9F97-F5596EB2877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5D36E08-59D5-4613-8DA3-DF914C53FBE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6479754-8548-4570-AA24-98BEB66D2DC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47A3D0A-6F93-455B-8D5D-7F04CBFA938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2458FCA0-1DB8-4768-88DF-DB6503CF8D9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76E2CECF-B42A-4AF2-8D77-B64A83C92F6B}"/>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D0589680-F967-4F3B-BE0E-F0C42BCF5CC5}"/>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8F341880-F87A-47A3-8564-6BB5AF627CC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E22E17D-CDBD-4F2F-8ED3-9F559179C5F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3D8224F-8575-463B-ACCD-DE143D844F3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AABE40-9FE9-4005-89E6-95B6BF767B59}"/>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351E5AAE-8E6A-4CFC-BE29-2901F6E8C9E4}"/>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E0A5C76E-E925-413F-82FE-57F0FC3B77E7}"/>
              </a:ext>
            </a:extLst>
          </p:cNvPr>
          <p:cNvSpPr>
            <a:spLocks noGrp="1"/>
          </p:cNvSpPr>
          <p:nvPr/>
        </p:nvSpPr>
        <p:spPr>
          <a:xfrm>
            <a:off x="67232" y="651914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1459288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4708981"/>
          </a:xfrm>
          <a:prstGeom prst="rect">
            <a:avLst/>
          </a:prstGeom>
          <a:ln>
            <a:solidFill>
              <a:schemeClr val="tx1"/>
            </a:solidFill>
          </a:ln>
        </p:spPr>
        <p:txBody>
          <a:bodyPr>
            <a:spAutoFit/>
          </a:bodyPr>
          <a:lstStyle/>
          <a:p>
            <a:r>
              <a:rPr lang="en-US" sz="1200" b="1" i="0" dirty="0">
                <a:effectLst/>
                <a:latin typeface="Arial" panose="020B0604020202020204" pitchFamily="34" charset="0"/>
              </a:rPr>
              <a:t>Patten died </a:t>
            </a:r>
            <a:r>
              <a:rPr lang="en-US" sz="1200" b="0" i="0" dirty="0">
                <a:effectLst/>
                <a:latin typeface="Arial" panose="020B0604020202020204" pitchFamily="34" charset="0"/>
              </a:rPr>
              <a:t>due to wounds received in the </a:t>
            </a:r>
            <a:r>
              <a:rPr lang="en-US" sz="1200" b="0" i="0" u="none" strike="noStrike" dirty="0">
                <a:effectLst/>
                <a:latin typeface="Arial" panose="020B0604020202020204" pitchFamily="34" charset="0"/>
              </a:rPr>
              <a:t>Battle of Crooked River. </a:t>
            </a:r>
            <a:r>
              <a:rPr lang="en-US" sz="1200" b="0" i="0" dirty="0">
                <a:effectLst/>
                <a:latin typeface="Arial" panose="020B0604020202020204" pitchFamily="34" charset="0"/>
              </a:rPr>
              <a:t>This conflict was primarily caused by deteriorating conditions between </a:t>
            </a:r>
            <a:r>
              <a:rPr lang="en-US" sz="1200" b="0" i="0" u="none" strike="noStrike" dirty="0">
                <a:effectLst/>
                <a:latin typeface="Arial" panose="020B0604020202020204" pitchFamily="34" charset="0"/>
              </a:rPr>
              <a:t>Mormon</a:t>
            </a:r>
            <a:r>
              <a:rPr lang="en-US" sz="1200" b="0" i="0" dirty="0">
                <a:effectLst/>
                <a:latin typeface="Arial" panose="020B0604020202020204" pitchFamily="34" charset="0"/>
              </a:rPr>
              <a:t> settlers and other religious groups in Missouri. As tensions between Mormon and non-Mormon groups increased, a group of men from the state militia abducted three Mormon men on October 24, 1838. In response, Patten led a group of Mormon men to rescue the men. Before daybreak on the 25th, as the Mormon militia approached the ford where the state militia was camped, a non-Mormon guard, John Lockhart, called out, "Who goes there?" and immediately fired at the Mormons. The shot hit Patrick </a:t>
            </a:r>
            <a:r>
              <a:rPr lang="en-US" sz="1200" b="0" i="0" dirty="0" err="1">
                <a:effectLst/>
                <a:latin typeface="Arial" panose="020B0604020202020204" pitchFamily="34" charset="0"/>
              </a:rPr>
              <a:t>O'Bannion</a:t>
            </a:r>
            <a:r>
              <a:rPr lang="en-US" sz="1200" b="0" i="0" dirty="0">
                <a:effectLst/>
                <a:latin typeface="Arial" panose="020B0604020202020204" pitchFamily="34" charset="0"/>
              </a:rPr>
              <a:t>, one of Patten's guides, and mortally wounded him. Crying, "God and liberty," Patten ordered a charge and led the Mormon militia in the attack. Fighting in the resulting battle led to 16 casualties and four fatalities, among them Patten, who was serving as commander of the Mormon militia group and was shot in the bowels. The three men kidnapped by the state militia were rescued.</a:t>
            </a:r>
          </a:p>
          <a:p>
            <a:r>
              <a:rPr lang="en-US" sz="1200" b="0" i="0" dirty="0">
                <a:effectLst/>
                <a:latin typeface="Arial" panose="020B0604020202020204" pitchFamily="34" charset="0"/>
              </a:rPr>
              <a:t>The wounded Patten was carried from the battlefield to the home of Stephen Winchester, four miles distant. </a:t>
            </a:r>
            <a:r>
              <a:rPr lang="en-US" sz="1200" b="0" i="0" dirty="0" err="1">
                <a:effectLst/>
                <a:latin typeface="Arial" panose="020B0604020202020204" pitchFamily="34" charset="0"/>
              </a:rPr>
              <a:t>En</a:t>
            </a:r>
            <a:r>
              <a:rPr lang="en-US" sz="1200" b="0" i="0" dirty="0">
                <a:effectLst/>
                <a:latin typeface="Arial" panose="020B0604020202020204" pitchFamily="34" charset="0"/>
              </a:rPr>
              <a:t> route he was visited by </a:t>
            </a:r>
            <a:r>
              <a:rPr lang="en-US" sz="1200" b="0" i="0" u="none" strike="noStrike" dirty="0">
                <a:effectLst/>
                <a:latin typeface="Arial" panose="020B0604020202020204" pitchFamily="34" charset="0"/>
              </a:rPr>
              <a:t>Joseph Smith</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Hyrum Smith</a:t>
            </a:r>
            <a:r>
              <a:rPr lang="en-US" sz="1200" b="0" i="0" dirty="0">
                <a:effectLst/>
                <a:latin typeface="Arial" panose="020B0604020202020204" pitchFamily="34" charset="0"/>
              </a:rPr>
              <a:t>, and his wife. Patten reiterated his testimony of the church to his visitors. Upon seeing her husband dying, Ann Patten exclaimed, "Oh God! Oh my husband! How pale you look.“</a:t>
            </a:r>
            <a:r>
              <a:rPr lang="en-US" sz="1200" baseline="30000" dirty="0">
                <a:latin typeface="Arial" panose="020B0604020202020204" pitchFamily="34" charset="0"/>
              </a:rPr>
              <a:t> </a:t>
            </a:r>
            <a:r>
              <a:rPr lang="en-US" sz="1200" b="0" i="0" dirty="0">
                <a:effectLst/>
                <a:latin typeface="Arial" panose="020B0604020202020204" pitchFamily="34" charset="0"/>
              </a:rPr>
              <a:t>His final words to his wife were, "Whatever you do else, O do not deny the faith," after which he addressed the others in the room saying, "I feel that I have kept the faith, I have finished my course, henceforth there is laid up for me a crown, which the Lord will give me.“</a:t>
            </a:r>
            <a:r>
              <a:rPr lang="en-US" sz="1200" baseline="30000" dirty="0">
                <a:latin typeface="Arial" panose="020B0604020202020204" pitchFamily="34" charset="0"/>
              </a:rPr>
              <a:t> </a:t>
            </a:r>
            <a:r>
              <a:rPr lang="en-US" sz="1200" b="0" i="0" dirty="0">
                <a:effectLst/>
                <a:latin typeface="Arial" panose="020B0604020202020204" pitchFamily="34" charset="0"/>
              </a:rPr>
              <a:t>Moments after this, about 10 p.m., he died. Regarding Patten's death, Joseph Smith said, "There lies a man who has done just as he said he would—he has laid down his life for his friends.“</a:t>
            </a:r>
            <a:r>
              <a:rPr lang="en-US" sz="1200" baseline="30000" dirty="0">
                <a:latin typeface="Arial" panose="020B0604020202020204" pitchFamily="34" charset="0"/>
              </a:rPr>
              <a:t> </a:t>
            </a:r>
            <a:r>
              <a:rPr lang="en-US" sz="1200" b="0" i="0" dirty="0">
                <a:effectLst/>
                <a:latin typeface="Arial" panose="020B0604020202020204" pitchFamily="34" charset="0"/>
              </a:rPr>
              <a:t>Patten was buried in an unmarked grave on October 27, 1838, in Far West, Missouri.</a:t>
            </a:r>
            <a:endParaRPr lang="en-US" sz="1200" baseline="30000" dirty="0">
              <a:latin typeface="Arial" panose="020B0604020202020204" pitchFamily="34" charset="0"/>
            </a:endParaRPr>
          </a:p>
          <a:p>
            <a:r>
              <a:rPr lang="en-US" sz="1200" b="0" i="0" baseline="30000" dirty="0">
                <a:effectLst/>
                <a:latin typeface="Arial" panose="020B0604020202020204" pitchFamily="34" charset="0"/>
              </a:rPr>
              <a:t>Wikipedia</a:t>
            </a:r>
            <a:endParaRPr lang="en-US" sz="1200" b="0" i="0" dirty="0">
              <a:effectLst/>
              <a:latin typeface="Arial" panose="020B0604020202020204" pitchFamily="34" charset="0"/>
            </a:endParaRPr>
          </a:p>
        </p:txBody>
      </p:sp>
      <p:sp>
        <p:nvSpPr>
          <p:cNvPr id="3" name="Rectangle 2"/>
          <p:cNvSpPr/>
          <p:nvPr/>
        </p:nvSpPr>
        <p:spPr>
          <a:xfrm>
            <a:off x="0" y="4708981"/>
            <a:ext cx="6096000" cy="1292662"/>
          </a:xfrm>
          <a:prstGeom prst="rect">
            <a:avLst/>
          </a:prstGeom>
          <a:ln>
            <a:solidFill>
              <a:schemeClr val="tx1"/>
            </a:solidFill>
          </a:ln>
        </p:spPr>
        <p:txBody>
          <a:bodyPr>
            <a:spAutoFit/>
          </a:bodyPr>
          <a:lstStyle/>
          <a:p>
            <a:r>
              <a:rPr lang="en-US" b="0" i="0" dirty="0">
                <a:solidFill>
                  <a:srgbClr val="252525"/>
                </a:solidFill>
                <a:effectLst/>
                <a:latin typeface="Arial" panose="020B0604020202020204" pitchFamily="34" charset="0"/>
              </a:rPr>
              <a:t>Joseph Smith said, "There lies a man who has done just as he said he would—he has laid down his life for his friends.“</a:t>
            </a:r>
            <a:endParaRPr lang="en-US" baseline="30000" dirty="0">
              <a:solidFill>
                <a:srgbClr val="0B0080"/>
              </a:solidFill>
              <a:latin typeface="Arial" panose="020B0604020202020204" pitchFamily="34" charset="0"/>
            </a:endParaRPr>
          </a:p>
          <a:p>
            <a:r>
              <a:rPr lang="en-US" sz="1200" dirty="0"/>
              <a:t>Flake, Lawrence R., ed. (2001), </a:t>
            </a:r>
            <a:r>
              <a:rPr lang="en-US" sz="1200" i="1" dirty="0"/>
              <a:t>Prophets and Apostles of the Last Dispensation</a:t>
            </a:r>
            <a:r>
              <a:rPr lang="en-US" sz="1200" dirty="0"/>
              <a:t>, Salt Lake City, UT: Deseret Book Co., ISBN 1-57345-797-3</a:t>
            </a:r>
          </a:p>
        </p:txBody>
      </p:sp>
      <p:sp>
        <p:nvSpPr>
          <p:cNvPr id="4" name="Rectangle 3"/>
          <p:cNvSpPr/>
          <p:nvPr/>
        </p:nvSpPr>
        <p:spPr>
          <a:xfrm>
            <a:off x="6096000" y="0"/>
            <a:ext cx="5702300" cy="5262979"/>
          </a:xfrm>
          <a:prstGeom prst="rect">
            <a:avLst/>
          </a:prstGeom>
          <a:ln>
            <a:solidFill>
              <a:schemeClr val="tx1"/>
            </a:solidFill>
          </a:ln>
        </p:spPr>
        <p:txBody>
          <a:bodyPr wrap="square">
            <a:spAutoFit/>
          </a:bodyPr>
          <a:lstStyle/>
          <a:p>
            <a:r>
              <a:rPr lang="en-US" sz="1400" i="0" dirty="0">
                <a:effectLst/>
                <a:latin typeface="Arial" panose="020B0604020202020204" pitchFamily="34" charset="0"/>
              </a:rPr>
              <a:t>*</a:t>
            </a:r>
            <a:r>
              <a:rPr lang="en-US" sz="1400" b="1" i="0" dirty="0">
                <a:effectLst/>
                <a:latin typeface="Arial" panose="020B0604020202020204" pitchFamily="34" charset="0"/>
              </a:rPr>
              <a:t>While on his third mission, he and Reynolds </a:t>
            </a:r>
            <a:r>
              <a:rPr lang="en-US" sz="1400" b="1" i="0" dirty="0" err="1">
                <a:effectLst/>
                <a:latin typeface="Arial" panose="020B0604020202020204" pitchFamily="34" charset="0"/>
              </a:rPr>
              <a:t>Cahoon</a:t>
            </a:r>
            <a:r>
              <a:rPr lang="en-US" sz="1400" b="1" i="0" dirty="0">
                <a:effectLst/>
                <a:latin typeface="Arial" panose="020B0604020202020204" pitchFamily="34" charset="0"/>
              </a:rPr>
              <a:t> had an appointment to preach at the house of Father </a:t>
            </a:r>
            <a:r>
              <a:rPr lang="en-US" sz="1400" b="1" i="0" dirty="0" err="1">
                <a:effectLst/>
                <a:latin typeface="Arial" panose="020B0604020202020204" pitchFamily="34" charset="0"/>
              </a:rPr>
              <a:t>Bosley</a:t>
            </a:r>
            <a:r>
              <a:rPr lang="en-US" sz="1400" b="1" i="0" dirty="0">
                <a:effectLst/>
                <a:latin typeface="Arial" panose="020B0604020202020204" pitchFamily="34" charset="0"/>
              </a:rPr>
              <a:t>, at Avon, Ohio.</a:t>
            </a:r>
          </a:p>
          <a:p>
            <a:r>
              <a:rPr lang="en-US" sz="1400" b="0" i="0" dirty="0">
                <a:effectLst/>
                <a:latin typeface="Arial" panose="020B0604020202020204" pitchFamily="34" charset="0"/>
              </a:rPr>
              <a:t>	Several meetings had been held here before by other Elders, and among the assembled neighbors, was a man known as the “County Bully,” who was the source of a great deal of annoyance to the speakers.</a:t>
            </a:r>
          </a:p>
          <a:p>
            <a:r>
              <a:rPr lang="en-US" sz="1400" dirty="0">
                <a:latin typeface="Arial" panose="020B0604020202020204" pitchFamily="34" charset="0"/>
              </a:rPr>
              <a:t>	Sitting by the door in the hallway, this man would every little while, contradict the speaker, or call out some irreverent suggestion, or ask for a sign. He boisterously refused to be quiet, and on the evening of David’s meeting at the house, was particularly noisy, asking David, among other things, to cast the devil out. Whether it was from a sense of humor at the fellow’s unlucky remark, or because he was tired of the disturbance, we cannot say, but David finally determined to silence his persecutor.</a:t>
            </a:r>
          </a:p>
          <a:p>
            <a:r>
              <a:rPr lang="en-US" sz="1400" b="0" i="0" dirty="0">
                <a:effectLst/>
                <a:latin typeface="Arial" panose="020B0604020202020204" pitchFamily="34" charset="0"/>
              </a:rPr>
              <a:t>	Walking to the hallway, he quietly picked the man up bodily, carried him to the outside door, and with a swing sent the fellow about ten feet onto the wood pile. There was no more disturbance that night, and the saying was the current mirth provoker of the neighborhood for weeks afterward, “Patten cast out one devil, soul and body.”</a:t>
            </a:r>
          </a:p>
          <a:p>
            <a:endParaRPr lang="en-US" sz="1400" dirty="0">
              <a:latin typeface="Arial" panose="020B0604020202020204" pitchFamily="34" charset="0"/>
            </a:endParaRPr>
          </a:p>
          <a:p>
            <a:r>
              <a:rPr lang="en-US" sz="1400" b="0" i="1" dirty="0">
                <a:effectLst/>
                <a:latin typeface="Arial" panose="020B0604020202020204" pitchFamily="34" charset="0"/>
              </a:rPr>
              <a:t>Life of David W. </a:t>
            </a:r>
            <a:r>
              <a:rPr lang="en-US" sz="1400" b="0" i="1" err="1">
                <a:effectLst/>
                <a:latin typeface="Arial" panose="020B0604020202020204" pitchFamily="34" charset="0"/>
              </a:rPr>
              <a:t>Patten</a:t>
            </a:r>
            <a:r>
              <a:rPr lang="en-US" sz="1400" b="0" i="1">
                <a:effectLst/>
                <a:latin typeface="Arial" panose="020B0604020202020204" pitchFamily="34" charset="0"/>
              </a:rPr>
              <a:t>: The </a:t>
            </a:r>
            <a:r>
              <a:rPr lang="en-US" sz="1400" b="0" i="1" dirty="0">
                <a:effectLst/>
                <a:latin typeface="Arial" panose="020B0604020202020204" pitchFamily="34" charset="0"/>
              </a:rPr>
              <a:t>First Apostolic Martyr </a:t>
            </a:r>
            <a:r>
              <a:rPr lang="en-US" sz="1400" b="0" dirty="0">
                <a:effectLst/>
                <a:latin typeface="Arial" panose="020B0604020202020204" pitchFamily="34" charset="0"/>
              </a:rPr>
              <a:t>by Lycurgus Arnold </a:t>
            </a:r>
            <a:r>
              <a:rPr lang="en-US" sz="1400" b="0" dirty="0" err="1">
                <a:effectLst/>
                <a:latin typeface="Arial" panose="020B0604020202020204" pitchFamily="34" charset="0"/>
              </a:rPr>
              <a:t>Willson</a:t>
            </a:r>
            <a:r>
              <a:rPr lang="en-US" sz="1400" b="0" dirty="0">
                <a:effectLst/>
                <a:latin typeface="Arial" panose="020B0604020202020204" pitchFamily="34" charset="0"/>
              </a:rPr>
              <a:t>…1856   page 15</a:t>
            </a:r>
            <a:endParaRPr lang="en-US" sz="1400" b="0" i="1" dirty="0">
              <a:effectLst/>
              <a:latin typeface="Arial" panose="020B0604020202020204" pitchFamily="34" charset="0"/>
            </a:endParaRPr>
          </a:p>
        </p:txBody>
      </p:sp>
    </p:spTree>
    <p:extLst>
      <p:ext uri="{BB962C8B-B14F-4D97-AF65-F5344CB8AC3E}">
        <p14:creationId xmlns:p14="http://schemas.microsoft.com/office/powerpoint/2010/main" val="2373118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488048" y="6418685"/>
            <a:ext cx="3703952" cy="369332"/>
          </a:xfrm>
          <a:prstGeom prst="rect">
            <a:avLst/>
          </a:prstGeom>
          <a:noFill/>
        </p:spPr>
        <p:txBody>
          <a:bodyPr wrap="square" rtlCol="0">
            <a:spAutoFit/>
          </a:bodyPr>
          <a:lstStyle/>
          <a:p>
            <a:r>
              <a:rPr lang="en-US" dirty="0">
                <a:solidFill>
                  <a:schemeClr val="bg1"/>
                </a:solidFill>
              </a:rPr>
              <a:t>Wilson, Who’s Who, and Wikipedia</a:t>
            </a:r>
          </a:p>
        </p:txBody>
      </p:sp>
      <p:sp>
        <p:nvSpPr>
          <p:cNvPr id="6" name="TextBox 5"/>
          <p:cNvSpPr txBox="1"/>
          <p:nvPr/>
        </p:nvSpPr>
        <p:spPr>
          <a:xfrm>
            <a:off x="241425" y="5098"/>
            <a:ext cx="11950575" cy="1015663"/>
          </a:xfrm>
          <a:prstGeom prst="rect">
            <a:avLst/>
          </a:prstGeom>
          <a:noFill/>
        </p:spPr>
        <p:txBody>
          <a:bodyPr wrap="square" rtlCol="0">
            <a:spAutoFit/>
          </a:bodyPr>
          <a:lstStyle/>
          <a:p>
            <a:pPr algn="ctr"/>
            <a:r>
              <a:rPr lang="en-US" sz="6000" b="1" dirty="0">
                <a:solidFill>
                  <a:schemeClr val="bg1"/>
                </a:solidFill>
                <a:latin typeface="Courier New" panose="02070309020205020404" pitchFamily="49" charset="0"/>
                <a:cs typeface="Courier New" panose="02070309020205020404" pitchFamily="49" charset="0"/>
              </a:rPr>
              <a:t>David W. Patten</a:t>
            </a:r>
          </a:p>
        </p:txBody>
      </p:sp>
      <p:grpSp>
        <p:nvGrpSpPr>
          <p:cNvPr id="40" name="Group 39"/>
          <p:cNvGrpSpPr/>
          <p:nvPr/>
        </p:nvGrpSpPr>
        <p:grpSpPr>
          <a:xfrm>
            <a:off x="9679653" y="986921"/>
            <a:ext cx="2057717" cy="4661687"/>
            <a:chOff x="3894488" y="443713"/>
            <a:chExt cx="2057717" cy="4661687"/>
          </a:xfrm>
        </p:grpSpPr>
        <p:sp>
          <p:nvSpPr>
            <p:cNvPr id="41" name="Oval 40"/>
            <p:cNvSpPr/>
            <p:nvPr/>
          </p:nvSpPr>
          <p:spPr>
            <a:xfrm rot="19338880">
              <a:off x="5576554" y="2941607"/>
              <a:ext cx="347672" cy="5477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3894488" y="443713"/>
              <a:ext cx="2057717" cy="4661687"/>
              <a:chOff x="3894488" y="443713"/>
              <a:chExt cx="2057717" cy="4661687"/>
            </a:xfrm>
          </p:grpSpPr>
          <p:sp>
            <p:nvSpPr>
              <p:cNvPr id="43" name="Oval 42"/>
              <p:cNvSpPr/>
              <p:nvPr/>
            </p:nvSpPr>
            <p:spPr>
              <a:xfrm rot="1933618">
                <a:off x="3961027" y="2917195"/>
                <a:ext cx="347672" cy="5477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297750" flipH="1">
                <a:off x="3894488" y="2734119"/>
                <a:ext cx="524711" cy="544869"/>
              </a:xfrm>
              <a:prstGeom prst="trapezoid">
                <a:avLst>
                  <a:gd name="adj" fmla="val 20011"/>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20302250">
                <a:off x="5427494" y="2751974"/>
                <a:ext cx="524711" cy="544869"/>
              </a:xfrm>
              <a:prstGeom prst="trapezoid">
                <a:avLst>
                  <a:gd name="adj" fmla="val 11213"/>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4886474">
                <a:off x="4967706" y="4603876"/>
                <a:ext cx="365745" cy="636603"/>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4886474">
                <a:off x="4471087" y="4621691"/>
                <a:ext cx="323429" cy="64399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4800742" y="3348258"/>
                <a:ext cx="685053" cy="1553943"/>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263894">
                <a:off x="4355084" y="3281331"/>
                <a:ext cx="615465" cy="1648866"/>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375821">
                <a:off x="4128653" y="1794932"/>
                <a:ext cx="524711" cy="131976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20337671">
                <a:off x="5219551" y="1821825"/>
                <a:ext cx="524711" cy="1285406"/>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4393987" y="1805675"/>
                <a:ext cx="1110285" cy="1670100"/>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643736" y="718635"/>
                <a:ext cx="582748" cy="141672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a:endCxn id="52" idx="2"/>
              </p:cNvCxnSpPr>
              <p:nvPr/>
            </p:nvCxnSpPr>
            <p:spPr>
              <a:xfrm flipH="1">
                <a:off x="4949129" y="2175754"/>
                <a:ext cx="7119" cy="13000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ardrop 54"/>
              <p:cNvSpPr/>
              <p:nvPr/>
            </p:nvSpPr>
            <p:spPr>
              <a:xfrm rot="711584">
                <a:off x="4297473" y="666481"/>
                <a:ext cx="408107" cy="769470"/>
              </a:xfrm>
              <a:prstGeom prst="teardrop">
                <a:avLst/>
              </a:prstGeom>
              <a:solidFill>
                <a:srgbClr val="B189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5873315">
                <a:off x="4660157" y="3322940"/>
                <a:ext cx="458453" cy="839588"/>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ardrop 56"/>
              <p:cNvSpPr/>
              <p:nvPr/>
            </p:nvSpPr>
            <p:spPr>
              <a:xfrm rot="20888416" flipH="1">
                <a:off x="5152156" y="765231"/>
                <a:ext cx="408107" cy="769470"/>
              </a:xfrm>
              <a:prstGeom prst="teardrop">
                <a:avLst/>
              </a:prstGeom>
              <a:solidFill>
                <a:srgbClr val="B189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Wave 57"/>
              <p:cNvSpPr/>
              <p:nvPr/>
            </p:nvSpPr>
            <p:spPr>
              <a:xfrm rot="858469">
                <a:off x="4447949" y="492998"/>
                <a:ext cx="1049419" cy="604584"/>
              </a:xfrm>
              <a:prstGeom prst="wave">
                <a:avLst>
                  <a:gd name="adj1" fmla="val 13676"/>
                  <a:gd name="adj2" fmla="val -10000"/>
                </a:avLst>
              </a:prstGeom>
              <a:solidFill>
                <a:srgbClr val="B189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393987" y="718635"/>
                <a:ext cx="332999" cy="265636"/>
              </a:xfrm>
              <a:prstGeom prst="ellipse">
                <a:avLst/>
              </a:prstGeom>
              <a:solidFill>
                <a:srgbClr val="B18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162822" y="2057233"/>
                <a:ext cx="83250" cy="1328181"/>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643736" y="2046817"/>
                <a:ext cx="83250" cy="1328181"/>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4393987" y="3321028"/>
                <a:ext cx="1127639" cy="142515"/>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Manual Input 62"/>
              <p:cNvSpPr/>
              <p:nvPr/>
            </p:nvSpPr>
            <p:spPr>
              <a:xfrm rot="7269359" flipV="1">
                <a:off x="4869457" y="1846418"/>
                <a:ext cx="596300" cy="193324"/>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Manual Input 63"/>
              <p:cNvSpPr/>
              <p:nvPr/>
            </p:nvSpPr>
            <p:spPr>
              <a:xfrm rot="14330641" flipH="1" flipV="1">
                <a:off x="4403047" y="1846418"/>
                <a:ext cx="596300" cy="193324"/>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477236" y="718635"/>
                <a:ext cx="832498" cy="12641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ame 65"/>
              <p:cNvSpPr/>
              <p:nvPr/>
            </p:nvSpPr>
            <p:spPr>
              <a:xfrm>
                <a:off x="4878913" y="3305133"/>
                <a:ext cx="172859" cy="166679"/>
              </a:xfrm>
              <a:prstGeom prst="fram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Frame 66"/>
              <p:cNvSpPr/>
              <p:nvPr/>
            </p:nvSpPr>
            <p:spPr>
              <a:xfrm>
                <a:off x="4574868" y="2361307"/>
                <a:ext cx="201842" cy="92665"/>
              </a:xfrm>
              <a:prstGeom prst="frame">
                <a:avLst/>
              </a:prstGeom>
              <a:solidFill>
                <a:schemeClr val="bg2">
                  <a:lumMod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Wave 67"/>
              <p:cNvSpPr/>
              <p:nvPr/>
            </p:nvSpPr>
            <p:spPr>
              <a:xfrm rot="858469">
                <a:off x="4446106" y="443713"/>
                <a:ext cx="1049419" cy="765163"/>
              </a:xfrm>
              <a:prstGeom prst="wave">
                <a:avLst>
                  <a:gd name="adj1" fmla="val 13676"/>
                  <a:gd name="adj2" fmla="val -10000"/>
                </a:avLst>
              </a:prstGeom>
              <a:solidFill>
                <a:srgbClr val="B189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191225" y="850041"/>
                <a:ext cx="279667" cy="220676"/>
              </a:xfrm>
              <a:prstGeom prst="ellipse">
                <a:avLst/>
              </a:prstGeom>
              <a:solidFill>
                <a:srgbClr val="B18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9267899">
                <a:off x="4315120" y="721928"/>
                <a:ext cx="356291" cy="265636"/>
              </a:xfrm>
              <a:prstGeom prst="ellipse">
                <a:avLst/>
              </a:prstGeom>
              <a:solidFill>
                <a:srgbClr val="B18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ame 70"/>
              <p:cNvSpPr/>
              <p:nvPr/>
            </p:nvSpPr>
            <p:spPr>
              <a:xfrm>
                <a:off x="5103526" y="2368678"/>
                <a:ext cx="201842" cy="92665"/>
              </a:xfrm>
              <a:prstGeom prst="frame">
                <a:avLst/>
              </a:prstGeom>
              <a:solidFill>
                <a:schemeClr val="bg2">
                  <a:lumMod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Oval 71"/>
              <p:cNvSpPr/>
              <p:nvPr/>
            </p:nvSpPr>
            <p:spPr>
              <a:xfrm flipV="1">
                <a:off x="4949129" y="2496446"/>
                <a:ext cx="89628" cy="716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flipV="1">
                <a:off x="4953311" y="2788166"/>
                <a:ext cx="89628" cy="716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flipV="1">
                <a:off x="4962144" y="3022433"/>
                <a:ext cx="89628" cy="716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5" name="TextBox 74"/>
          <p:cNvSpPr txBox="1"/>
          <p:nvPr/>
        </p:nvSpPr>
        <p:spPr>
          <a:xfrm>
            <a:off x="103311" y="1057262"/>
            <a:ext cx="9323290" cy="4770537"/>
          </a:xfrm>
          <a:prstGeom prst="rect">
            <a:avLst/>
          </a:prstGeom>
          <a:noFill/>
        </p:spPr>
        <p:txBody>
          <a:bodyPr wrap="square" rtlCol="0">
            <a:spAutoFit/>
          </a:bodyPr>
          <a:lstStyle/>
          <a:p>
            <a:r>
              <a:rPr lang="en-US" sz="1600" dirty="0">
                <a:solidFill>
                  <a:schemeClr val="bg1"/>
                </a:solidFill>
              </a:rPr>
              <a:t>He was born November 14, 1799, in Theresa, Indian River Falls to(Benoni Patten and Abagail (Edith) Cole</a:t>
            </a:r>
          </a:p>
          <a:p>
            <a:endParaRPr lang="en-US" sz="1600" dirty="0">
              <a:solidFill>
                <a:schemeClr val="bg1"/>
              </a:solidFill>
            </a:endParaRPr>
          </a:p>
          <a:p>
            <a:r>
              <a:rPr lang="en-US" sz="1600" dirty="0">
                <a:solidFill>
                  <a:schemeClr val="bg1"/>
                </a:solidFill>
              </a:rPr>
              <a:t>He moved from his home at a very early age to Michigan and later became acquainted with the church through his brother John</a:t>
            </a:r>
          </a:p>
          <a:p>
            <a:endParaRPr lang="en-US" sz="1600" dirty="0">
              <a:solidFill>
                <a:schemeClr val="bg1"/>
              </a:solidFill>
            </a:endParaRPr>
          </a:p>
          <a:p>
            <a:r>
              <a:rPr lang="en-US" sz="1600" dirty="0">
                <a:solidFill>
                  <a:schemeClr val="bg1"/>
                </a:solidFill>
              </a:rPr>
              <a:t>In 1828 he married Phoebe Ann Babcock. They had no children</a:t>
            </a:r>
          </a:p>
          <a:p>
            <a:endParaRPr lang="en-US" sz="1600" dirty="0">
              <a:solidFill>
                <a:schemeClr val="bg1"/>
              </a:solidFill>
            </a:endParaRPr>
          </a:p>
          <a:p>
            <a:r>
              <a:rPr lang="en-US" sz="1600" dirty="0">
                <a:solidFill>
                  <a:schemeClr val="bg1"/>
                </a:solidFill>
              </a:rPr>
              <a:t>He was baptized June 15, 1832, and 2 days later ordained an Elder</a:t>
            </a:r>
          </a:p>
          <a:p>
            <a:endParaRPr lang="en-US" sz="1600" dirty="0">
              <a:solidFill>
                <a:schemeClr val="bg1"/>
              </a:solidFill>
            </a:endParaRPr>
          </a:p>
          <a:p>
            <a:r>
              <a:rPr lang="en-US" sz="1600" dirty="0">
                <a:solidFill>
                  <a:schemeClr val="bg1"/>
                </a:solidFill>
              </a:rPr>
              <a:t>He served many short missions to the eastern and southern states and called as one of the Twelve Apostles on February 15, 1835</a:t>
            </a:r>
          </a:p>
          <a:p>
            <a:endParaRPr lang="en-US" sz="1600" dirty="0">
              <a:solidFill>
                <a:schemeClr val="bg1"/>
              </a:solidFill>
            </a:endParaRPr>
          </a:p>
          <a:p>
            <a:r>
              <a:rPr lang="en-US" sz="1600" dirty="0">
                <a:solidFill>
                  <a:schemeClr val="bg1"/>
                </a:solidFill>
              </a:rPr>
              <a:t>He had a gift for healing and was known throughout the community as “Captain Fear Not” *(See Story)</a:t>
            </a:r>
          </a:p>
          <a:p>
            <a:endParaRPr lang="en-US" sz="1600" dirty="0">
              <a:solidFill>
                <a:schemeClr val="bg1"/>
              </a:solidFill>
            </a:endParaRPr>
          </a:p>
          <a:p>
            <a:r>
              <a:rPr lang="en-US" sz="1600" dirty="0">
                <a:solidFill>
                  <a:schemeClr val="bg1"/>
                </a:solidFill>
              </a:rPr>
              <a:t>In October 1838 he led a charge against the mobs in defense of the Saints in the Battle of Crooked River and died with a gunshot wound on October 25, 1838, and buried in an unmarked grave in Far West</a:t>
            </a:r>
          </a:p>
          <a:p>
            <a:endParaRPr lang="en-US" sz="1600" dirty="0">
              <a:solidFill>
                <a:schemeClr val="bg1"/>
              </a:solidFill>
            </a:endParaRPr>
          </a:p>
          <a:p>
            <a:r>
              <a:rPr lang="en-US" sz="1600" dirty="0">
                <a:solidFill>
                  <a:schemeClr val="bg1"/>
                </a:solidFill>
              </a:rPr>
              <a:t>Wilford Woodruff said, "Thus fell the noble David W. Patten as a martyr for the cause of God and he will receive a martyr's crown.”</a:t>
            </a:r>
          </a:p>
        </p:txBody>
      </p:sp>
    </p:spTree>
    <p:extLst>
      <p:ext uri="{BB962C8B-B14F-4D97-AF65-F5344CB8AC3E}">
        <p14:creationId xmlns:p14="http://schemas.microsoft.com/office/powerpoint/2010/main" val="18388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animEffect transition="in" filter="wipe(down)">
                                      <p:cBhvr>
                                        <p:cTn id="9" dur="580">
                                          <p:stCondLst>
                                            <p:cond delay="0"/>
                                          </p:stCondLst>
                                        </p:cTn>
                                        <p:tgtEl>
                                          <p:spTgt spid="40"/>
                                        </p:tgtEl>
                                      </p:cBhvr>
                                    </p:animEffect>
                                    <p:anim calcmode="lin" valueType="num">
                                      <p:cBhvr>
                                        <p:cTn id="10"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5" dur="26">
                                          <p:stCondLst>
                                            <p:cond delay="650"/>
                                          </p:stCondLst>
                                        </p:cTn>
                                        <p:tgtEl>
                                          <p:spTgt spid="40"/>
                                        </p:tgtEl>
                                      </p:cBhvr>
                                      <p:to x="100000" y="60000"/>
                                    </p:animScale>
                                    <p:animScale>
                                      <p:cBhvr>
                                        <p:cTn id="16" dur="166" decel="50000">
                                          <p:stCondLst>
                                            <p:cond delay="676"/>
                                          </p:stCondLst>
                                        </p:cTn>
                                        <p:tgtEl>
                                          <p:spTgt spid="40"/>
                                        </p:tgtEl>
                                      </p:cBhvr>
                                      <p:to x="100000" y="100000"/>
                                    </p:animScale>
                                    <p:animScale>
                                      <p:cBhvr>
                                        <p:cTn id="17" dur="26">
                                          <p:stCondLst>
                                            <p:cond delay="1312"/>
                                          </p:stCondLst>
                                        </p:cTn>
                                        <p:tgtEl>
                                          <p:spTgt spid="40"/>
                                        </p:tgtEl>
                                      </p:cBhvr>
                                      <p:to x="100000" y="80000"/>
                                    </p:animScale>
                                    <p:animScale>
                                      <p:cBhvr>
                                        <p:cTn id="18" dur="166" decel="50000">
                                          <p:stCondLst>
                                            <p:cond delay="1338"/>
                                          </p:stCondLst>
                                        </p:cTn>
                                        <p:tgtEl>
                                          <p:spTgt spid="40"/>
                                        </p:tgtEl>
                                      </p:cBhvr>
                                      <p:to x="100000" y="100000"/>
                                    </p:animScale>
                                    <p:animScale>
                                      <p:cBhvr>
                                        <p:cTn id="19" dur="26">
                                          <p:stCondLst>
                                            <p:cond delay="1642"/>
                                          </p:stCondLst>
                                        </p:cTn>
                                        <p:tgtEl>
                                          <p:spTgt spid="40"/>
                                        </p:tgtEl>
                                      </p:cBhvr>
                                      <p:to x="100000" y="90000"/>
                                    </p:animScale>
                                    <p:animScale>
                                      <p:cBhvr>
                                        <p:cTn id="20" dur="166" decel="50000">
                                          <p:stCondLst>
                                            <p:cond delay="1668"/>
                                          </p:stCondLst>
                                        </p:cTn>
                                        <p:tgtEl>
                                          <p:spTgt spid="40"/>
                                        </p:tgtEl>
                                      </p:cBhvr>
                                      <p:to x="100000" y="100000"/>
                                    </p:animScale>
                                    <p:animScale>
                                      <p:cBhvr>
                                        <p:cTn id="21" dur="26">
                                          <p:stCondLst>
                                            <p:cond delay="1808"/>
                                          </p:stCondLst>
                                        </p:cTn>
                                        <p:tgtEl>
                                          <p:spTgt spid="40"/>
                                        </p:tgtEl>
                                      </p:cBhvr>
                                      <p:to x="100000" y="95000"/>
                                    </p:animScale>
                                    <p:animScale>
                                      <p:cBhvr>
                                        <p:cTn id="22" dur="166" decel="50000">
                                          <p:stCondLst>
                                            <p:cond delay="1834"/>
                                          </p:stCondLst>
                                        </p:cTn>
                                        <p:tgtEl>
                                          <p:spTgt spid="4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1425" y="5098"/>
            <a:ext cx="11950575" cy="1015663"/>
          </a:xfrm>
          <a:prstGeom prst="rect">
            <a:avLst/>
          </a:prstGeom>
          <a:noFill/>
        </p:spPr>
        <p:txBody>
          <a:bodyPr wrap="square" rtlCol="0">
            <a:spAutoFit/>
          </a:bodyPr>
          <a:lstStyle/>
          <a:p>
            <a:pPr algn="ctr"/>
            <a:r>
              <a:rPr lang="en-US" sz="6000" b="1" dirty="0">
                <a:solidFill>
                  <a:schemeClr val="bg1"/>
                </a:solidFill>
                <a:latin typeface="Courier New" panose="02070309020205020404" pitchFamily="49" charset="0"/>
                <a:cs typeface="Courier New" panose="02070309020205020404" pitchFamily="49" charset="0"/>
              </a:rPr>
              <a:t>Background</a:t>
            </a:r>
          </a:p>
        </p:txBody>
      </p:sp>
      <p:sp>
        <p:nvSpPr>
          <p:cNvPr id="75" name="TextBox 74"/>
          <p:cNvSpPr txBox="1"/>
          <p:nvPr/>
        </p:nvSpPr>
        <p:spPr>
          <a:xfrm>
            <a:off x="6816436" y="4913909"/>
            <a:ext cx="4391753" cy="830997"/>
          </a:xfrm>
          <a:prstGeom prst="rect">
            <a:avLst/>
          </a:prstGeom>
          <a:noFill/>
        </p:spPr>
        <p:txBody>
          <a:bodyPr wrap="square" rtlCol="0">
            <a:spAutoFit/>
          </a:bodyPr>
          <a:lstStyle/>
          <a:p>
            <a:r>
              <a:rPr lang="en-US" sz="2400" dirty="0">
                <a:solidFill>
                  <a:schemeClr val="bg1"/>
                </a:solidFill>
              </a:rPr>
              <a:t>Elder Patten asked Joseph Smith to seek a revelation on his behalf</a:t>
            </a:r>
          </a:p>
        </p:txBody>
      </p:sp>
      <p:sp>
        <p:nvSpPr>
          <p:cNvPr id="2" name="Rectangle 1"/>
          <p:cNvSpPr/>
          <p:nvPr/>
        </p:nvSpPr>
        <p:spPr>
          <a:xfrm>
            <a:off x="513029" y="1617593"/>
            <a:ext cx="5453205" cy="3970318"/>
          </a:xfrm>
          <a:prstGeom prst="rect">
            <a:avLst/>
          </a:prstGeom>
        </p:spPr>
        <p:txBody>
          <a:bodyPr wrap="square">
            <a:spAutoFit/>
          </a:bodyPr>
          <a:lstStyle/>
          <a:p>
            <a:r>
              <a:rPr lang="en-US" b="0" i="0" dirty="0">
                <a:solidFill>
                  <a:schemeClr val="bg1"/>
                </a:solidFill>
                <a:effectLst/>
                <a:latin typeface="Open Sans"/>
              </a:rPr>
              <a:t>Elder Patten was one of the original Apostles and “had for some time been located in Missouri and with Elder Thomas B. Marsh was maintaining a steady influence amidst the opposition of disaffected brethren, including the three who had been appointed to preside, David Whitmer, William W. Phelps and John Whitmer. </a:t>
            </a:r>
          </a:p>
          <a:p>
            <a:endParaRPr lang="en-US" dirty="0">
              <a:solidFill>
                <a:schemeClr val="bg1"/>
              </a:solidFill>
              <a:latin typeface="Open Sans"/>
            </a:endParaRPr>
          </a:p>
          <a:p>
            <a:endParaRPr lang="en-US" b="0" i="0" dirty="0">
              <a:solidFill>
                <a:schemeClr val="bg1"/>
              </a:solidFill>
              <a:effectLst/>
              <a:latin typeface="Open Sans"/>
            </a:endParaRPr>
          </a:p>
          <a:p>
            <a:r>
              <a:rPr lang="en-US" b="0" i="0" dirty="0">
                <a:solidFill>
                  <a:schemeClr val="bg1"/>
                </a:solidFill>
                <a:effectLst/>
                <a:latin typeface="Open Sans"/>
              </a:rPr>
              <a:t>The Lord called upon Elder Patten to settle up his business as soon as possible, make a disposition of his merchandise, and prepare to take a mission the following spring, in company with others to preach the Gospel to all the world. </a:t>
            </a:r>
            <a:endParaRPr lang="en-US" dirty="0">
              <a:solidFill>
                <a:schemeClr val="bg1"/>
              </a:solidFill>
            </a:endParaRPr>
          </a:p>
        </p:txBody>
      </p:sp>
      <p:pic>
        <p:nvPicPr>
          <p:cNvPr id="5" name="Picture 4">
            <a:extLst>
              <a:ext uri="{FF2B5EF4-FFF2-40B4-BE49-F238E27FC236}">
                <a16:creationId xmlns:a16="http://schemas.microsoft.com/office/drawing/2014/main" id="{35018AD5-CFD8-40F6-B93E-2D1687B5B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2044" y="1309223"/>
            <a:ext cx="2505456" cy="3316224"/>
          </a:xfrm>
          <a:prstGeom prst="rect">
            <a:avLst/>
          </a:prstGeom>
        </p:spPr>
      </p:pic>
    </p:spTree>
    <p:extLst>
      <p:ext uri="{BB962C8B-B14F-4D97-AF65-F5344CB8AC3E}">
        <p14:creationId xmlns:p14="http://schemas.microsoft.com/office/powerpoint/2010/main" val="237099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1425" y="5098"/>
            <a:ext cx="11950575" cy="1015663"/>
          </a:xfrm>
          <a:prstGeom prst="rect">
            <a:avLst/>
          </a:prstGeom>
          <a:noFill/>
        </p:spPr>
        <p:txBody>
          <a:bodyPr wrap="square" rtlCol="0">
            <a:spAutoFit/>
          </a:bodyPr>
          <a:lstStyle/>
          <a:p>
            <a:pPr algn="ctr"/>
            <a:r>
              <a:rPr lang="en-US" sz="6000" b="1" dirty="0">
                <a:solidFill>
                  <a:schemeClr val="bg1"/>
                </a:solidFill>
                <a:latin typeface="Courier New" panose="02070309020205020404" pitchFamily="49" charset="0"/>
                <a:cs typeface="Courier New" panose="02070309020205020404" pitchFamily="49" charset="0"/>
              </a:rPr>
              <a:t>Three Taken Captive</a:t>
            </a:r>
          </a:p>
        </p:txBody>
      </p:sp>
      <p:sp>
        <p:nvSpPr>
          <p:cNvPr id="75" name="TextBox 74"/>
          <p:cNvSpPr txBox="1"/>
          <p:nvPr/>
        </p:nvSpPr>
        <p:spPr>
          <a:xfrm>
            <a:off x="5950283" y="4539267"/>
            <a:ext cx="5715755" cy="1938992"/>
          </a:xfrm>
          <a:prstGeom prst="rect">
            <a:avLst/>
          </a:prstGeom>
          <a:noFill/>
        </p:spPr>
        <p:txBody>
          <a:bodyPr wrap="square" rtlCol="0">
            <a:spAutoFit/>
          </a:bodyPr>
          <a:lstStyle/>
          <a:p>
            <a:r>
              <a:rPr lang="en-US" sz="2400" dirty="0">
                <a:solidFill>
                  <a:schemeClr val="bg1"/>
                </a:solidFill>
              </a:rPr>
              <a:t>“He was one of the Twelve Apostles, and died as he had lived, a man of God, and strong in the faith of a glorious resurrection, in a world where mobs will have no power or place” Joseph Smith</a:t>
            </a:r>
          </a:p>
        </p:txBody>
      </p:sp>
      <p:sp>
        <p:nvSpPr>
          <p:cNvPr id="2" name="Rectangle 1"/>
          <p:cNvSpPr/>
          <p:nvPr/>
        </p:nvSpPr>
        <p:spPr>
          <a:xfrm>
            <a:off x="322906" y="1246401"/>
            <a:ext cx="5453205" cy="3693319"/>
          </a:xfrm>
          <a:prstGeom prst="rect">
            <a:avLst/>
          </a:prstGeom>
        </p:spPr>
        <p:txBody>
          <a:bodyPr wrap="square">
            <a:spAutoFit/>
          </a:bodyPr>
          <a:lstStyle/>
          <a:p>
            <a:r>
              <a:rPr lang="en-US" dirty="0">
                <a:solidFill>
                  <a:schemeClr val="bg1"/>
                </a:solidFill>
              </a:rPr>
              <a:t>In October 1838 the persecutions of mobs in Missouri threatened not only the property of the Saints but also their lives. </a:t>
            </a:r>
          </a:p>
          <a:p>
            <a:endParaRPr lang="en-US" dirty="0">
              <a:solidFill>
                <a:schemeClr val="bg1"/>
              </a:solidFill>
            </a:endParaRPr>
          </a:p>
          <a:p>
            <a:r>
              <a:rPr lang="en-US" dirty="0">
                <a:solidFill>
                  <a:schemeClr val="bg1"/>
                </a:solidFill>
              </a:rPr>
              <a:t>A group took three prisoners and promised to murder them, saying they would come the next morning to burn the Saints out. </a:t>
            </a:r>
          </a:p>
          <a:p>
            <a:endParaRPr lang="en-US" dirty="0">
              <a:solidFill>
                <a:schemeClr val="bg1"/>
              </a:solidFill>
            </a:endParaRPr>
          </a:p>
          <a:p>
            <a:r>
              <a:rPr lang="en-US" dirty="0">
                <a:solidFill>
                  <a:schemeClr val="bg1"/>
                </a:solidFill>
              </a:rPr>
              <a:t>The Prophet Joseph Smith appointed Elder Patten to lead seventy-five volunteers against the mob of thirty or forty, hoping to rout them without bloodshed and free the three prisoners. In the confrontation Elder Patten was shot in the stomach and died that night.</a:t>
            </a:r>
          </a:p>
        </p:txBody>
      </p:sp>
      <p:sp>
        <p:nvSpPr>
          <p:cNvPr id="3" name="Rectangle 2"/>
          <p:cNvSpPr/>
          <p:nvPr/>
        </p:nvSpPr>
        <p:spPr>
          <a:xfrm>
            <a:off x="712381" y="5032925"/>
            <a:ext cx="4632505" cy="1569660"/>
          </a:xfrm>
          <a:prstGeom prst="rect">
            <a:avLst/>
          </a:prstGeom>
        </p:spPr>
        <p:txBody>
          <a:bodyPr wrap="square">
            <a:spAutoFit/>
          </a:bodyPr>
          <a:lstStyle/>
          <a:p>
            <a:r>
              <a:rPr lang="en-US" sz="2400" b="0" i="0" dirty="0">
                <a:solidFill>
                  <a:srgbClr val="FFFF00"/>
                </a:solidFill>
                <a:effectLst/>
                <a:latin typeface="Open Sans"/>
              </a:rPr>
              <a:t>Section 114 was added to the </a:t>
            </a:r>
            <a:r>
              <a:rPr lang="en-US" sz="2400" b="0" i="0" u="none" strike="noStrike" dirty="0">
                <a:solidFill>
                  <a:srgbClr val="FFFF00"/>
                </a:solidFill>
                <a:effectLst/>
                <a:latin typeface="Open Sans"/>
              </a:rPr>
              <a:t>Doctrine and Covenants </a:t>
            </a:r>
            <a:r>
              <a:rPr lang="en-US" sz="2400" b="0" i="0" dirty="0">
                <a:solidFill>
                  <a:srgbClr val="FFFF00"/>
                </a:solidFill>
                <a:effectLst/>
                <a:latin typeface="Open Sans"/>
              </a:rPr>
              <a:t>in 1876 under the direction of President Brigham Young.</a:t>
            </a:r>
            <a:endParaRPr lang="en-US" sz="2400" dirty="0">
              <a:solidFill>
                <a:srgbClr val="FFFF00"/>
              </a:solidFill>
            </a:endParaRPr>
          </a:p>
        </p:txBody>
      </p:sp>
      <p:pic>
        <p:nvPicPr>
          <p:cNvPr id="7" name="Picture 6">
            <a:extLst>
              <a:ext uri="{FF2B5EF4-FFF2-40B4-BE49-F238E27FC236}">
                <a16:creationId xmlns:a16="http://schemas.microsoft.com/office/drawing/2014/main" id="{D32352A2-3921-424A-9299-8B47CFFDB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5891" y="1246401"/>
            <a:ext cx="4286250" cy="3238500"/>
          </a:xfrm>
          <a:prstGeom prst="rect">
            <a:avLst/>
          </a:prstGeom>
        </p:spPr>
      </p:pic>
    </p:spTree>
    <p:extLst>
      <p:ext uri="{BB962C8B-B14F-4D97-AF65-F5344CB8AC3E}">
        <p14:creationId xmlns:p14="http://schemas.microsoft.com/office/powerpoint/2010/main" val="218437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1425" y="5098"/>
            <a:ext cx="11950575" cy="1015663"/>
          </a:xfrm>
          <a:prstGeom prst="rect">
            <a:avLst/>
          </a:prstGeom>
          <a:noFill/>
        </p:spPr>
        <p:txBody>
          <a:bodyPr wrap="square" rtlCol="0">
            <a:spAutoFit/>
          </a:bodyPr>
          <a:lstStyle/>
          <a:p>
            <a:pPr algn="ctr"/>
            <a:r>
              <a:rPr lang="en-US" sz="6000" b="1" dirty="0">
                <a:solidFill>
                  <a:schemeClr val="bg1"/>
                </a:solidFill>
                <a:latin typeface="Courier New" panose="02070309020205020404" pitchFamily="49" charset="0"/>
                <a:cs typeface="Courier New" panose="02070309020205020404" pitchFamily="49" charset="0"/>
              </a:rPr>
              <a:t>The Mission</a:t>
            </a:r>
          </a:p>
        </p:txBody>
      </p:sp>
      <p:sp>
        <p:nvSpPr>
          <p:cNvPr id="75" name="TextBox 74"/>
          <p:cNvSpPr txBox="1"/>
          <p:nvPr/>
        </p:nvSpPr>
        <p:spPr>
          <a:xfrm>
            <a:off x="241425" y="3770909"/>
            <a:ext cx="3558013" cy="1569660"/>
          </a:xfrm>
          <a:prstGeom prst="rect">
            <a:avLst/>
          </a:prstGeom>
          <a:noFill/>
        </p:spPr>
        <p:txBody>
          <a:bodyPr wrap="square" rtlCol="0">
            <a:spAutoFit/>
          </a:bodyPr>
          <a:lstStyle/>
          <a:p>
            <a:r>
              <a:rPr lang="en-US" sz="2400" dirty="0">
                <a:solidFill>
                  <a:schemeClr val="bg1"/>
                </a:solidFill>
              </a:rPr>
              <a:t>The tragedy occurred six months after the revelation to David Patten was given.</a:t>
            </a:r>
          </a:p>
        </p:txBody>
      </p:sp>
      <p:sp>
        <p:nvSpPr>
          <p:cNvPr id="2" name="Rectangle 1"/>
          <p:cNvSpPr/>
          <p:nvPr/>
        </p:nvSpPr>
        <p:spPr>
          <a:xfrm>
            <a:off x="523916" y="1223112"/>
            <a:ext cx="2948628" cy="2246769"/>
          </a:xfrm>
          <a:prstGeom prst="rect">
            <a:avLst/>
          </a:prstGeom>
        </p:spPr>
        <p:txBody>
          <a:bodyPr wrap="square">
            <a:spAutoFit/>
          </a:bodyPr>
          <a:lstStyle/>
          <a:p>
            <a:r>
              <a:rPr lang="en-US" sz="2000" dirty="0">
                <a:solidFill>
                  <a:schemeClr val="bg1"/>
                </a:solidFill>
              </a:rPr>
              <a:t>The Twelve were to leave Far West on 26 April 1839 for England. </a:t>
            </a:r>
          </a:p>
          <a:p>
            <a:endParaRPr lang="en-US" sz="2000" dirty="0">
              <a:solidFill>
                <a:schemeClr val="bg1"/>
              </a:solidFill>
            </a:endParaRPr>
          </a:p>
          <a:p>
            <a:r>
              <a:rPr lang="en-US" sz="2000" dirty="0">
                <a:solidFill>
                  <a:schemeClr val="bg1"/>
                </a:solidFill>
              </a:rPr>
              <a:t>David W. Patten was supposed to be one among them.</a:t>
            </a:r>
          </a:p>
        </p:txBody>
      </p:sp>
      <p:sp>
        <p:nvSpPr>
          <p:cNvPr id="8" name="Rectangle 7"/>
          <p:cNvSpPr/>
          <p:nvPr/>
        </p:nvSpPr>
        <p:spPr>
          <a:xfrm>
            <a:off x="7773047" y="1223112"/>
            <a:ext cx="4257908" cy="1631216"/>
          </a:xfrm>
          <a:prstGeom prst="rect">
            <a:avLst/>
          </a:prstGeom>
        </p:spPr>
        <p:txBody>
          <a:bodyPr wrap="square">
            <a:spAutoFit/>
          </a:bodyPr>
          <a:lstStyle/>
          <a:p>
            <a:r>
              <a:rPr lang="en-US" sz="2000" dirty="0">
                <a:solidFill>
                  <a:schemeClr val="bg1"/>
                </a:solidFill>
              </a:rPr>
              <a:t>Thomas B. Marsh, William E. </a:t>
            </a:r>
            <a:r>
              <a:rPr lang="en-US" sz="2000" dirty="0" err="1">
                <a:solidFill>
                  <a:schemeClr val="bg1"/>
                </a:solidFill>
              </a:rPr>
              <a:t>McLellin</a:t>
            </a:r>
            <a:r>
              <a:rPr lang="en-US" sz="2000" dirty="0">
                <a:solidFill>
                  <a:schemeClr val="bg1"/>
                </a:solidFill>
              </a:rPr>
              <a:t>, Luke S. Johnson, John F. Boynton, and Lyman E. Johnson had all apostatized and lost their membership in the Quorum, and in the church. </a:t>
            </a:r>
          </a:p>
        </p:txBody>
      </p:sp>
      <p:sp>
        <p:nvSpPr>
          <p:cNvPr id="14" name="Rectangle 13"/>
          <p:cNvSpPr/>
          <p:nvPr/>
        </p:nvSpPr>
        <p:spPr>
          <a:xfrm>
            <a:off x="3925739" y="4122953"/>
            <a:ext cx="4712813" cy="1323439"/>
          </a:xfrm>
          <a:prstGeom prst="rect">
            <a:avLst/>
          </a:prstGeom>
        </p:spPr>
        <p:txBody>
          <a:bodyPr wrap="square">
            <a:spAutoFit/>
          </a:bodyPr>
          <a:lstStyle/>
          <a:p>
            <a:r>
              <a:rPr lang="en-US" sz="2000" dirty="0">
                <a:solidFill>
                  <a:schemeClr val="bg1"/>
                </a:solidFill>
              </a:rPr>
              <a:t>The newly called members of the Twelve were John Taylor, John E. Page, </a:t>
            </a:r>
            <a:r>
              <a:rPr lang="en-US" sz="2000" dirty="0" err="1">
                <a:solidFill>
                  <a:schemeClr val="bg1"/>
                </a:solidFill>
              </a:rPr>
              <a:t>Wilford</a:t>
            </a:r>
            <a:r>
              <a:rPr lang="en-US" sz="2000" dirty="0">
                <a:solidFill>
                  <a:schemeClr val="bg1"/>
                </a:solidFill>
              </a:rPr>
              <a:t> Woodruff, and Willard Richards. </a:t>
            </a:r>
          </a:p>
          <a:p>
            <a:r>
              <a:rPr lang="en-US" sz="2000" dirty="0">
                <a:solidFill>
                  <a:schemeClr val="bg1"/>
                </a:solidFill>
              </a:rPr>
              <a:t>(D&amp;C 118:6)</a:t>
            </a:r>
          </a:p>
        </p:txBody>
      </p:sp>
      <p:sp>
        <p:nvSpPr>
          <p:cNvPr id="23" name="Rectangle 22"/>
          <p:cNvSpPr/>
          <p:nvPr/>
        </p:nvSpPr>
        <p:spPr>
          <a:xfrm>
            <a:off x="58052" y="6359011"/>
            <a:ext cx="2948628" cy="400110"/>
          </a:xfrm>
          <a:prstGeom prst="rect">
            <a:avLst/>
          </a:prstGeom>
        </p:spPr>
        <p:txBody>
          <a:bodyPr wrap="square">
            <a:spAutoFit/>
          </a:bodyPr>
          <a:lstStyle/>
          <a:p>
            <a:r>
              <a:rPr lang="en-US" sz="2000">
                <a:solidFill>
                  <a:schemeClr val="bg1"/>
                </a:solidFill>
              </a:rPr>
              <a:t>D&amp;C 114:1</a:t>
            </a:r>
            <a:endParaRPr lang="en-US" sz="2000" dirty="0">
              <a:solidFill>
                <a:schemeClr val="bg1"/>
              </a:solidFill>
            </a:endParaRPr>
          </a:p>
        </p:txBody>
      </p:sp>
      <p:pic>
        <p:nvPicPr>
          <p:cNvPr id="7" name="Picture 6">
            <a:extLst>
              <a:ext uri="{FF2B5EF4-FFF2-40B4-BE49-F238E27FC236}">
                <a16:creationId xmlns:a16="http://schemas.microsoft.com/office/drawing/2014/main" id="{76384293-965A-4AD7-A4AF-BB5D94A77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5739" y="1108330"/>
            <a:ext cx="3688400" cy="2676376"/>
          </a:xfrm>
          <a:prstGeom prst="rect">
            <a:avLst/>
          </a:prstGeom>
        </p:spPr>
      </p:pic>
      <p:pic>
        <p:nvPicPr>
          <p:cNvPr id="11" name="Picture 10">
            <a:extLst>
              <a:ext uri="{FF2B5EF4-FFF2-40B4-BE49-F238E27FC236}">
                <a16:creationId xmlns:a16="http://schemas.microsoft.com/office/drawing/2014/main" id="{98C182B1-1139-413D-B539-B71B47CADC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0431" y="4968291"/>
            <a:ext cx="1244983" cy="1647861"/>
          </a:xfrm>
          <a:prstGeom prst="rect">
            <a:avLst/>
          </a:prstGeom>
        </p:spPr>
      </p:pic>
      <p:pic>
        <p:nvPicPr>
          <p:cNvPr id="13" name="Picture 12">
            <a:extLst>
              <a:ext uri="{FF2B5EF4-FFF2-40B4-BE49-F238E27FC236}">
                <a16:creationId xmlns:a16="http://schemas.microsoft.com/office/drawing/2014/main" id="{1E988662-873D-46E2-8169-1ADD131CE2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6218" y="3187381"/>
            <a:ext cx="2523963" cy="3194581"/>
          </a:xfrm>
          <a:prstGeom prst="rect">
            <a:avLst/>
          </a:prstGeom>
        </p:spPr>
      </p:pic>
    </p:spTree>
    <p:extLst>
      <p:ext uri="{BB962C8B-B14F-4D97-AF65-F5344CB8AC3E}">
        <p14:creationId xmlns:p14="http://schemas.microsoft.com/office/powerpoint/2010/main" val="78299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fade">
                                      <p:cBhvr>
                                        <p:cTn id="18" dur="500"/>
                                        <p:tgtEl>
                                          <p:spTgt spid="75"/>
                                        </p:tgtEl>
                                      </p:cBhvr>
                                    </p:animEffec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1425" y="5098"/>
            <a:ext cx="11950575" cy="923330"/>
          </a:xfrm>
          <a:prstGeom prst="rect">
            <a:avLst/>
          </a:prstGeom>
          <a:noFill/>
        </p:spPr>
        <p:txBody>
          <a:bodyPr wrap="square" rtlCol="0">
            <a:spAutoFit/>
          </a:bodyPr>
          <a:lstStyle/>
          <a:p>
            <a:pPr algn="ctr"/>
            <a:r>
              <a:rPr lang="en-US" sz="5400" b="1" dirty="0">
                <a:solidFill>
                  <a:schemeClr val="bg1"/>
                </a:solidFill>
                <a:latin typeface="Courier New" panose="02070309020205020404" pitchFamily="49" charset="0"/>
                <a:cs typeface="Courier New" panose="02070309020205020404" pitchFamily="49" charset="0"/>
              </a:rPr>
              <a:t>The Mission to Great Britain</a:t>
            </a:r>
          </a:p>
        </p:txBody>
      </p:sp>
      <p:sp>
        <p:nvSpPr>
          <p:cNvPr id="8" name="Rectangle 7"/>
          <p:cNvSpPr/>
          <p:nvPr/>
        </p:nvSpPr>
        <p:spPr>
          <a:xfrm>
            <a:off x="58051" y="6359011"/>
            <a:ext cx="4569277" cy="400110"/>
          </a:xfrm>
          <a:prstGeom prst="rect">
            <a:avLst/>
          </a:prstGeom>
        </p:spPr>
        <p:txBody>
          <a:bodyPr wrap="square">
            <a:spAutoFit/>
          </a:bodyPr>
          <a:lstStyle/>
          <a:p>
            <a:r>
              <a:rPr lang="en-US" sz="2000" dirty="0">
                <a:solidFill>
                  <a:schemeClr val="bg1"/>
                </a:solidFill>
              </a:rPr>
              <a:t>D&amp;C 114:1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pic>
        <p:nvPicPr>
          <p:cNvPr id="14" name="Picture 13">
            <a:extLst>
              <a:ext uri="{FF2B5EF4-FFF2-40B4-BE49-F238E27FC236}">
                <a16:creationId xmlns:a16="http://schemas.microsoft.com/office/drawing/2014/main" id="{8932A675-B5DB-4E92-9FA3-6A0AC83A8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87" y="912130"/>
            <a:ext cx="9260627" cy="2139881"/>
          </a:xfrm>
          <a:prstGeom prst="rect">
            <a:avLst/>
          </a:prstGeom>
        </p:spPr>
      </p:pic>
      <p:pic>
        <p:nvPicPr>
          <p:cNvPr id="21" name="Picture 20">
            <a:extLst>
              <a:ext uri="{FF2B5EF4-FFF2-40B4-BE49-F238E27FC236}">
                <a16:creationId xmlns:a16="http://schemas.microsoft.com/office/drawing/2014/main" id="{9E915678-589B-49BA-BF32-0C94E9957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185" y="3303520"/>
            <a:ext cx="9096020" cy="3255546"/>
          </a:xfrm>
          <a:prstGeom prst="rect">
            <a:avLst/>
          </a:prstGeom>
        </p:spPr>
      </p:pic>
      <p:pic>
        <p:nvPicPr>
          <p:cNvPr id="24" name="Picture 23">
            <a:extLst>
              <a:ext uri="{FF2B5EF4-FFF2-40B4-BE49-F238E27FC236}">
                <a16:creationId xmlns:a16="http://schemas.microsoft.com/office/drawing/2014/main" id="{3168EA8F-983D-46EA-9DCE-8936FB9F31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00" y="2582779"/>
            <a:ext cx="4554107" cy="1883827"/>
          </a:xfrm>
          <a:prstGeom prst="rect">
            <a:avLst/>
          </a:prstGeom>
        </p:spPr>
      </p:pic>
    </p:spTree>
    <p:extLst>
      <p:ext uri="{BB962C8B-B14F-4D97-AF65-F5344CB8AC3E}">
        <p14:creationId xmlns:p14="http://schemas.microsoft.com/office/powerpoint/2010/main" val="152415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1425" y="5098"/>
            <a:ext cx="11950575" cy="1292662"/>
          </a:xfrm>
          <a:prstGeom prst="rect">
            <a:avLst/>
          </a:prstGeom>
          <a:noFill/>
        </p:spPr>
        <p:txBody>
          <a:bodyPr wrap="square" rtlCol="0">
            <a:spAutoFit/>
          </a:bodyPr>
          <a:lstStyle/>
          <a:p>
            <a:pPr algn="ctr"/>
            <a:r>
              <a:rPr lang="en-US" sz="6000" b="1" dirty="0">
                <a:solidFill>
                  <a:schemeClr val="bg1"/>
                </a:solidFill>
                <a:latin typeface="Courier New" panose="02070309020205020404" pitchFamily="49" charset="0"/>
                <a:cs typeface="Courier New" panose="02070309020205020404" pitchFamily="49" charset="0"/>
              </a:rPr>
              <a:t>Battle at Crooked River</a:t>
            </a:r>
          </a:p>
          <a:p>
            <a:pPr algn="ctr"/>
            <a:r>
              <a:rPr lang="en-US" b="1" dirty="0">
                <a:solidFill>
                  <a:schemeClr val="bg1"/>
                </a:solidFill>
                <a:latin typeface="Courier New" panose="02070309020205020404" pitchFamily="49" charset="0"/>
                <a:cs typeface="Courier New" panose="02070309020205020404" pitchFamily="49" charset="0"/>
              </a:rPr>
              <a:t>Shortened Version</a:t>
            </a:r>
          </a:p>
        </p:txBody>
      </p:sp>
      <p:sp>
        <p:nvSpPr>
          <p:cNvPr id="75" name="TextBox 74"/>
          <p:cNvSpPr txBox="1"/>
          <p:nvPr/>
        </p:nvSpPr>
        <p:spPr>
          <a:xfrm>
            <a:off x="261659" y="1278010"/>
            <a:ext cx="3079076" cy="3693319"/>
          </a:xfrm>
          <a:prstGeom prst="rect">
            <a:avLst/>
          </a:prstGeom>
          <a:noFill/>
        </p:spPr>
        <p:txBody>
          <a:bodyPr wrap="square" rtlCol="0">
            <a:spAutoFit/>
          </a:bodyPr>
          <a:lstStyle/>
          <a:p>
            <a:r>
              <a:rPr lang="en-US" dirty="0">
                <a:solidFill>
                  <a:schemeClr val="bg1"/>
                </a:solidFill>
              </a:rPr>
              <a:t>Patten died due to wounds received in the Battle of Crooked River. This conflict was primarily caused by deteriorating conditions between Mormon settlers and other religious groups in Missouri. As tensions between Mormon and non-Mormon groups increased, a group of men from the state militia abducted three Mormon men on October 24, 1838. </a:t>
            </a:r>
            <a:endParaRPr lang="en-US" sz="4000" i="1" dirty="0">
              <a:solidFill>
                <a:schemeClr val="bg1"/>
              </a:solidFill>
            </a:endParaRPr>
          </a:p>
        </p:txBody>
      </p:sp>
      <p:sp>
        <p:nvSpPr>
          <p:cNvPr id="8" name="Rectangle 7">
            <a:extLst>
              <a:ext uri="{FF2B5EF4-FFF2-40B4-BE49-F238E27FC236}">
                <a16:creationId xmlns:a16="http://schemas.microsoft.com/office/drawing/2014/main" id="{CFFB92A6-510E-4086-B308-0CEECAE90E6B}"/>
              </a:ext>
            </a:extLst>
          </p:cNvPr>
          <p:cNvSpPr/>
          <p:nvPr/>
        </p:nvSpPr>
        <p:spPr>
          <a:xfrm>
            <a:off x="9334535" y="1310466"/>
            <a:ext cx="2790836" cy="3416320"/>
          </a:xfrm>
          <a:prstGeom prst="rect">
            <a:avLst/>
          </a:prstGeom>
        </p:spPr>
        <p:txBody>
          <a:bodyPr wrap="square">
            <a:spAutoFit/>
          </a:bodyPr>
          <a:lstStyle/>
          <a:p>
            <a:r>
              <a:rPr lang="en-US" dirty="0">
                <a:solidFill>
                  <a:schemeClr val="bg1"/>
                </a:solidFill>
                <a:latin typeface="Calibri" panose="020F0502020204030204" pitchFamily="34" charset="0"/>
              </a:rPr>
              <a:t>In response, Patten led a group of Mormon men to rescue the men. Before daybreak on the 25th, as the Mormon militia approached the ford where the state militia was camped, a non-Mormon guard, John Lockhart, called out, "Who goes there?" and immediately fired at the Mormons. </a:t>
            </a:r>
            <a:endParaRPr lang="en-US" dirty="0">
              <a:solidFill>
                <a:schemeClr val="bg1"/>
              </a:solidFill>
            </a:endParaRPr>
          </a:p>
        </p:txBody>
      </p:sp>
      <p:sp>
        <p:nvSpPr>
          <p:cNvPr id="9" name="Rectangle 8">
            <a:extLst>
              <a:ext uri="{FF2B5EF4-FFF2-40B4-BE49-F238E27FC236}">
                <a16:creationId xmlns:a16="http://schemas.microsoft.com/office/drawing/2014/main" id="{CB643BCB-5ED8-47BE-9350-9025A1419962}"/>
              </a:ext>
            </a:extLst>
          </p:cNvPr>
          <p:cNvSpPr/>
          <p:nvPr/>
        </p:nvSpPr>
        <p:spPr>
          <a:xfrm>
            <a:off x="2782395" y="4828325"/>
            <a:ext cx="6868633" cy="1569660"/>
          </a:xfrm>
          <a:prstGeom prst="rect">
            <a:avLst/>
          </a:prstGeom>
        </p:spPr>
        <p:txBody>
          <a:bodyPr wrap="square">
            <a:spAutoFit/>
          </a:bodyPr>
          <a:lstStyle/>
          <a:p>
            <a:r>
              <a:rPr lang="en-US" sz="2400" dirty="0">
                <a:solidFill>
                  <a:schemeClr val="bg1"/>
                </a:solidFill>
                <a:latin typeface="Calibri" panose="020F0502020204030204" pitchFamily="34" charset="0"/>
              </a:rPr>
              <a:t>Fighting in the resulting battle led to 16 casualties and four fatalities, among them Patten, who was serving as commander of the Mormon militia group and was shot in the bowels.</a:t>
            </a:r>
            <a:endParaRPr lang="en-US" sz="2400" dirty="0">
              <a:solidFill>
                <a:schemeClr val="bg1"/>
              </a:solidFill>
            </a:endParaRPr>
          </a:p>
        </p:txBody>
      </p:sp>
      <p:sp>
        <p:nvSpPr>
          <p:cNvPr id="10" name="Rectangle 9">
            <a:extLst>
              <a:ext uri="{FF2B5EF4-FFF2-40B4-BE49-F238E27FC236}">
                <a16:creationId xmlns:a16="http://schemas.microsoft.com/office/drawing/2014/main" id="{603D755B-598C-4BE6-BA22-35E7D7124CEC}"/>
              </a:ext>
            </a:extLst>
          </p:cNvPr>
          <p:cNvSpPr/>
          <p:nvPr/>
        </p:nvSpPr>
        <p:spPr>
          <a:xfrm>
            <a:off x="174437" y="6499524"/>
            <a:ext cx="2607958" cy="276999"/>
          </a:xfrm>
          <a:prstGeom prst="rect">
            <a:avLst/>
          </a:prstGeom>
        </p:spPr>
        <p:txBody>
          <a:bodyPr wrap="none">
            <a:spAutoFit/>
          </a:bodyPr>
          <a:lstStyle/>
          <a:p>
            <a:r>
              <a:rPr lang="en-US" sz="1200" dirty="0">
                <a:solidFill>
                  <a:schemeClr val="bg1"/>
                </a:solidFill>
              </a:rPr>
              <a:t>https://alchetron.com/David-W-Patten</a:t>
            </a:r>
          </a:p>
        </p:txBody>
      </p:sp>
      <p:pic>
        <p:nvPicPr>
          <p:cNvPr id="13" name="Picture 12">
            <a:extLst>
              <a:ext uri="{FF2B5EF4-FFF2-40B4-BE49-F238E27FC236}">
                <a16:creationId xmlns:a16="http://schemas.microsoft.com/office/drawing/2014/main" id="{9A3FC4FF-4466-4AED-A8AE-D53800E58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7129" y="1432492"/>
            <a:ext cx="4039164" cy="3172268"/>
          </a:xfrm>
          <a:prstGeom prst="rect">
            <a:avLst/>
          </a:prstGeom>
        </p:spPr>
      </p:pic>
    </p:spTree>
    <p:extLst>
      <p:ext uri="{BB962C8B-B14F-4D97-AF65-F5344CB8AC3E}">
        <p14:creationId xmlns:p14="http://schemas.microsoft.com/office/powerpoint/2010/main" val="163180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98"/>
            <a:ext cx="1219200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1425" y="5098"/>
            <a:ext cx="11950575" cy="707886"/>
          </a:xfrm>
          <a:prstGeom prst="rect">
            <a:avLst/>
          </a:prstGeom>
          <a:noFill/>
        </p:spPr>
        <p:txBody>
          <a:bodyPr wrap="square" rtlCol="0">
            <a:spAutoFit/>
          </a:bodyPr>
          <a:lstStyle/>
          <a:p>
            <a:pPr algn="ctr"/>
            <a:r>
              <a:rPr lang="en-US" sz="4000" b="1" dirty="0">
                <a:solidFill>
                  <a:schemeClr val="bg1"/>
                </a:solidFill>
                <a:latin typeface="Courier New" panose="02070309020205020404" pitchFamily="49" charset="0"/>
                <a:cs typeface="Courier New" panose="02070309020205020404" pitchFamily="49" charset="0"/>
              </a:rPr>
              <a:t>At the Home of Stephen Winchester Sr.</a:t>
            </a:r>
          </a:p>
        </p:txBody>
      </p:sp>
      <p:sp>
        <p:nvSpPr>
          <p:cNvPr id="75" name="TextBox 74"/>
          <p:cNvSpPr txBox="1"/>
          <p:nvPr/>
        </p:nvSpPr>
        <p:spPr>
          <a:xfrm>
            <a:off x="687992" y="1356026"/>
            <a:ext cx="4840938" cy="4401205"/>
          </a:xfrm>
          <a:prstGeom prst="rect">
            <a:avLst/>
          </a:prstGeom>
          <a:noFill/>
        </p:spPr>
        <p:txBody>
          <a:bodyPr wrap="square" rtlCol="0">
            <a:spAutoFit/>
          </a:bodyPr>
          <a:lstStyle/>
          <a:p>
            <a:r>
              <a:rPr lang="en-US" sz="2000" dirty="0">
                <a:solidFill>
                  <a:schemeClr val="bg1"/>
                </a:solidFill>
              </a:rPr>
              <a:t>The wounded Patten was carried from the battlefield to the home of Stephen Winchester, four miles distant. </a:t>
            </a:r>
          </a:p>
          <a:p>
            <a:endParaRPr lang="en-US" sz="2000" dirty="0">
              <a:solidFill>
                <a:schemeClr val="bg1"/>
              </a:solidFill>
            </a:endParaRPr>
          </a:p>
          <a:p>
            <a:r>
              <a:rPr lang="en-US" sz="2000" dirty="0" err="1">
                <a:solidFill>
                  <a:schemeClr val="bg1"/>
                </a:solidFill>
              </a:rPr>
              <a:t>En</a:t>
            </a:r>
            <a:r>
              <a:rPr lang="en-US" sz="2000" dirty="0">
                <a:solidFill>
                  <a:schemeClr val="bg1"/>
                </a:solidFill>
              </a:rPr>
              <a:t> route he was visited by Joseph Smith, Hyrum Smith, and his wife. Patten reiterated his testimony of the church to his visitors. </a:t>
            </a:r>
          </a:p>
          <a:p>
            <a:endParaRPr lang="en-US" sz="2000" dirty="0">
              <a:solidFill>
                <a:schemeClr val="bg1"/>
              </a:solidFill>
            </a:endParaRPr>
          </a:p>
          <a:p>
            <a:r>
              <a:rPr lang="en-US" sz="2000" dirty="0">
                <a:solidFill>
                  <a:schemeClr val="bg1"/>
                </a:solidFill>
              </a:rPr>
              <a:t>Upon seeing her husband dying, (Phoebe) Ann Patten exclaimed, "Oh God! Oh my husband! How pale you look." </a:t>
            </a:r>
          </a:p>
          <a:p>
            <a:endParaRPr lang="en-US" sz="2000" dirty="0">
              <a:solidFill>
                <a:schemeClr val="bg1"/>
              </a:solidFill>
            </a:endParaRPr>
          </a:p>
          <a:p>
            <a:r>
              <a:rPr lang="en-US" sz="2000" dirty="0">
                <a:solidFill>
                  <a:schemeClr val="bg1"/>
                </a:solidFill>
              </a:rPr>
              <a:t>His final words to his wife were, "Whatever you do else, O do not deny the faith," </a:t>
            </a:r>
            <a:endParaRPr lang="en-US" sz="2000" i="1" dirty="0">
              <a:solidFill>
                <a:schemeClr val="bg1"/>
              </a:solidFill>
            </a:endParaRPr>
          </a:p>
        </p:txBody>
      </p:sp>
      <p:pic>
        <p:nvPicPr>
          <p:cNvPr id="4100" name="Picture 4" descr="https://content.ldschurch.org/overlandtravel/bc/Pioneer%20Photos/Pioneers%20W/Winchester_Stephen%20Jr%20%20KWVG-P9N.jpg">
            <a:extLst>
              <a:ext uri="{FF2B5EF4-FFF2-40B4-BE49-F238E27FC236}">
                <a16:creationId xmlns:a16="http://schemas.microsoft.com/office/drawing/2014/main" id="{468C4C79-7577-41BF-8C35-8B5DE84BFF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9556" y="1871330"/>
            <a:ext cx="3353903" cy="343775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4DAFF0D-AAF7-4467-B6C7-553F65EC09BB}"/>
              </a:ext>
            </a:extLst>
          </p:cNvPr>
          <p:cNvSpPr/>
          <p:nvPr/>
        </p:nvSpPr>
        <p:spPr>
          <a:xfrm>
            <a:off x="174437" y="6499524"/>
            <a:ext cx="2607958" cy="276999"/>
          </a:xfrm>
          <a:prstGeom prst="rect">
            <a:avLst/>
          </a:prstGeom>
        </p:spPr>
        <p:txBody>
          <a:bodyPr wrap="none">
            <a:spAutoFit/>
          </a:bodyPr>
          <a:lstStyle/>
          <a:p>
            <a:r>
              <a:rPr lang="en-US" sz="1200" dirty="0">
                <a:solidFill>
                  <a:schemeClr val="bg1"/>
                </a:solidFill>
              </a:rPr>
              <a:t>https://alchetron.com/David-W-Patten</a:t>
            </a:r>
          </a:p>
        </p:txBody>
      </p:sp>
    </p:spTree>
    <p:extLst>
      <p:ext uri="{BB962C8B-B14F-4D97-AF65-F5344CB8AC3E}">
        <p14:creationId xmlns:p14="http://schemas.microsoft.com/office/powerpoint/2010/main" val="208867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1425" y="5098"/>
            <a:ext cx="11950575" cy="1015663"/>
          </a:xfrm>
          <a:prstGeom prst="rect">
            <a:avLst/>
          </a:prstGeom>
          <a:noFill/>
        </p:spPr>
        <p:txBody>
          <a:bodyPr wrap="square" rtlCol="0">
            <a:spAutoFit/>
          </a:bodyPr>
          <a:lstStyle/>
          <a:p>
            <a:pPr algn="ctr"/>
            <a:r>
              <a:rPr lang="en-US" sz="6000" b="1" dirty="0">
                <a:solidFill>
                  <a:schemeClr val="bg1"/>
                </a:solidFill>
                <a:latin typeface="Courier New" panose="02070309020205020404" pitchFamily="49" charset="0"/>
                <a:cs typeface="Courier New" panose="02070309020205020404" pitchFamily="49" charset="0"/>
              </a:rPr>
              <a:t>D&amp;C 124:19</a:t>
            </a:r>
          </a:p>
        </p:txBody>
      </p:sp>
      <p:sp>
        <p:nvSpPr>
          <p:cNvPr id="75" name="TextBox 74"/>
          <p:cNvSpPr txBox="1"/>
          <p:nvPr/>
        </p:nvSpPr>
        <p:spPr>
          <a:xfrm>
            <a:off x="571353" y="1455558"/>
            <a:ext cx="7258358" cy="4031873"/>
          </a:xfrm>
          <a:prstGeom prst="rect">
            <a:avLst/>
          </a:prstGeom>
          <a:noFill/>
        </p:spPr>
        <p:txBody>
          <a:bodyPr wrap="square" rtlCol="0">
            <a:spAutoFit/>
          </a:bodyPr>
          <a:lstStyle/>
          <a:p>
            <a:r>
              <a:rPr lang="en-US" sz="3200" i="1" dirty="0">
                <a:solidFill>
                  <a:schemeClr val="bg1"/>
                </a:solidFill>
              </a:rPr>
              <a:t>That when he shall finish his work I may receive him unto myself, even as I did my servant David Patten, who is with me at this time, and also my servant Edward Partridge, and also my aged servant Joseph Smith, Sen., who </a:t>
            </a:r>
            <a:r>
              <a:rPr lang="en-US" sz="3200" i="1" dirty="0" err="1">
                <a:solidFill>
                  <a:schemeClr val="bg1"/>
                </a:solidFill>
              </a:rPr>
              <a:t>sitteth</a:t>
            </a:r>
            <a:r>
              <a:rPr lang="en-US" sz="3200" i="1" dirty="0">
                <a:solidFill>
                  <a:schemeClr val="bg1"/>
                </a:solidFill>
              </a:rPr>
              <a:t> with Abraham at his right hand, and blessed and holy is he, for he is mine.</a:t>
            </a:r>
          </a:p>
        </p:txBody>
      </p:sp>
      <p:pic>
        <p:nvPicPr>
          <p:cNvPr id="3" name="Picture 2">
            <a:extLst>
              <a:ext uri="{FF2B5EF4-FFF2-40B4-BE49-F238E27FC236}">
                <a16:creationId xmlns:a16="http://schemas.microsoft.com/office/drawing/2014/main" id="{4F62C75B-8AD2-40AB-9864-A4FE18BC69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2189" y="1845316"/>
            <a:ext cx="2505456" cy="3316224"/>
          </a:xfrm>
          <a:prstGeom prst="rect">
            <a:avLst/>
          </a:prstGeom>
        </p:spPr>
      </p:pic>
      <p:pic>
        <p:nvPicPr>
          <p:cNvPr id="7" name="Picture 6">
            <a:extLst>
              <a:ext uri="{FF2B5EF4-FFF2-40B4-BE49-F238E27FC236}">
                <a16:creationId xmlns:a16="http://schemas.microsoft.com/office/drawing/2014/main" id="{ABFD3296-A5B0-4E9C-8D00-3A60D020E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469" y="1103838"/>
            <a:ext cx="4103746" cy="4735315"/>
          </a:xfrm>
          <a:prstGeom prst="rect">
            <a:avLst/>
          </a:prstGeom>
        </p:spPr>
      </p:pic>
    </p:spTree>
    <p:extLst>
      <p:ext uri="{BB962C8B-B14F-4D97-AF65-F5344CB8AC3E}">
        <p14:creationId xmlns:p14="http://schemas.microsoft.com/office/powerpoint/2010/main" val="3890980571"/>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1865</Words>
  <Application>Microsoft Office PowerPoint</Application>
  <PresentationFormat>Widescreen</PresentationFormat>
  <Paragraphs>91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Arial</vt:lpstr>
      <vt:lpstr>Open Sans</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28</cp:revision>
  <dcterms:created xsi:type="dcterms:W3CDTF">2015-02-11T13:42:16Z</dcterms:created>
  <dcterms:modified xsi:type="dcterms:W3CDTF">2024-12-05T16:11:59Z</dcterms:modified>
</cp:coreProperties>
</file>