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77" r:id="rId4"/>
    <p:sldId id="258" r:id="rId5"/>
    <p:sldId id="262" r:id="rId6"/>
    <p:sldId id="260" r:id="rId7"/>
    <p:sldId id="263" r:id="rId8"/>
    <p:sldId id="276" r:id="rId9"/>
    <p:sldId id="266" r:id="rId10"/>
    <p:sldId id="267" r:id="rId11"/>
    <p:sldId id="269" r:id="rId12"/>
    <p:sldId id="268" r:id="rId13"/>
    <p:sldId id="271" r:id="rId14"/>
    <p:sldId id="272" r:id="rId15"/>
    <p:sldId id="273" r:id="rId16"/>
    <p:sldId id="274" r:id="rId17"/>
    <p:sldId id="257" r:id="rId18"/>
    <p:sldId id="261" r:id="rId19"/>
    <p:sldId id="270" r:id="rId20"/>
  </p:sldIdLst>
  <p:sldSz cx="12192000" cy="6858000"/>
  <p:notesSz cx="6858000" cy="9144000"/>
  <p:embeddedFontLst>
    <p:embeddedFont>
      <p:font typeface="Abadi" panose="020B0604020104020204" pitchFamily="34" charset="0"/>
      <p:regular r:id="rId21"/>
    </p:embeddedFont>
    <p:embeddedFont>
      <p:font typeface="georgia" panose="02040502050405020303" pitchFamily="18" charset="0"/>
      <p:regular r:id="rId22"/>
      <p:bold r:id="rId23"/>
      <p:italic r:id="rId24"/>
      <p:boldItalic r:id="rId25"/>
    </p:embeddedFont>
    <p:embeddedFont>
      <p:font typeface="Open Sans" panose="020B0606030504020204" pitchFamily="34" charset="0"/>
      <p:regular r:id="rId26"/>
      <p:bold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5" d="100"/>
          <a:sy n="105"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182CEA-AE31-490C-80AA-0A806734748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208314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182CEA-AE31-490C-80AA-0A806734748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410008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182CEA-AE31-490C-80AA-0A806734748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255042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182CEA-AE31-490C-80AA-0A806734748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71167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182CEA-AE31-490C-80AA-0A806734748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338263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182CEA-AE31-490C-80AA-0A8067347489}"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328255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182CEA-AE31-490C-80AA-0A8067347489}"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64571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182CEA-AE31-490C-80AA-0A8067347489}"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274537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82CEA-AE31-490C-80AA-0A8067347489}"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31673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182CEA-AE31-490C-80AA-0A8067347489}"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274517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182CEA-AE31-490C-80AA-0A8067347489}"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206424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82CEA-AE31-490C-80AA-0A8067347489}" type="datetimeFigureOut">
              <a:rPr lang="en-US" smtClean="0"/>
              <a:t>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9884B-63A5-4A04-801F-14F12FDD389A}" type="slidenum">
              <a:rPr lang="en-US" smtClean="0"/>
              <a:t>‹#›</a:t>
            </a:fld>
            <a:endParaRPr lang="en-US"/>
          </a:p>
        </p:txBody>
      </p:sp>
    </p:spTree>
    <p:extLst>
      <p:ext uri="{BB962C8B-B14F-4D97-AF65-F5344CB8AC3E}">
        <p14:creationId xmlns:p14="http://schemas.microsoft.com/office/powerpoint/2010/main" val="364028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8937E3-E0E0-BDC8-826F-040AB13BD9BA}"/>
              </a:ext>
            </a:extLst>
          </p:cNvPr>
          <p:cNvGrpSpPr/>
          <p:nvPr/>
        </p:nvGrpSpPr>
        <p:grpSpPr>
          <a:xfrm>
            <a:off x="0" y="0"/>
            <a:ext cx="12192000" cy="6858000"/>
            <a:chOff x="0" y="0"/>
            <a:chExt cx="12192000" cy="6858000"/>
          </a:xfrm>
        </p:grpSpPr>
        <p:pic>
          <p:nvPicPr>
            <p:cNvPr id="81" name="Picture 80">
              <a:extLst>
                <a:ext uri="{FF2B5EF4-FFF2-40B4-BE49-F238E27FC236}">
                  <a16:creationId xmlns:a16="http://schemas.microsoft.com/office/drawing/2014/main" id="{685C731C-6BCD-4C20-AB2F-650C06CDD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BE43E598-24D5-AF40-E6DF-0FFA12034111}"/>
                </a:ext>
              </a:extLst>
            </p:cNvPr>
            <p:cNvPicPr>
              <a:picLocks noChangeAspect="1"/>
            </p:cNvPicPr>
            <p:nvPr/>
          </p:nvPicPr>
          <p:blipFill>
            <a:blip r:embed="rId2">
              <a:extLst>
                <a:ext uri="{28A0092B-C50C-407E-A947-70E740481C1C}">
                  <a14:useLocalDpi xmlns:a14="http://schemas.microsoft.com/office/drawing/2010/main" val="0"/>
                </a:ext>
              </a:extLst>
            </a:blip>
            <a:srcRect t="8744" r="85900" b="78546"/>
            <a:stretch/>
          </p:blipFill>
          <p:spPr>
            <a:xfrm>
              <a:off x="0" y="68367"/>
              <a:ext cx="1719129" cy="871671"/>
            </a:xfrm>
            <a:prstGeom prst="rect">
              <a:avLst/>
            </a:prstGeom>
          </p:spPr>
        </p:pic>
      </p:grpSp>
    </p:spTree>
    <p:extLst>
      <p:ext uri="{BB962C8B-B14F-4D97-AF65-F5344CB8AC3E}">
        <p14:creationId xmlns:p14="http://schemas.microsoft.com/office/powerpoint/2010/main" val="1051302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9976" y="6183928"/>
            <a:ext cx="1475715" cy="674072"/>
            <a:chOff x="685800" y="1219200"/>
            <a:chExt cx="3352800" cy="2057400"/>
          </a:xfrm>
          <a:solidFill>
            <a:srgbClr val="FFFF00"/>
          </a:solidFill>
        </p:grpSpPr>
        <p:sp>
          <p:nvSpPr>
            <p:cNvPr id="13" name="Rectangle 12"/>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63375" y="6488668"/>
            <a:ext cx="1191352" cy="369332"/>
          </a:xfrm>
          <a:prstGeom prst="rect">
            <a:avLst/>
          </a:prstGeom>
        </p:spPr>
        <p:txBody>
          <a:bodyPr wrap="none">
            <a:spAutoFit/>
          </a:bodyPr>
          <a:lstStyle/>
          <a:p>
            <a:r>
              <a:rPr lang="en-US" b="0" i="0" dirty="0">
                <a:effectLst/>
                <a:latin typeface="Calibri" panose="020F0502020204030204" pitchFamily="34" charset="0"/>
              </a:rPr>
              <a:t>D&amp;C 115:6</a:t>
            </a:r>
            <a:endParaRPr lang="en-US" dirty="0"/>
          </a:p>
        </p:txBody>
      </p:sp>
      <p:sp>
        <p:nvSpPr>
          <p:cNvPr id="5" name="Rectangle 4"/>
          <p:cNvSpPr/>
          <p:nvPr/>
        </p:nvSpPr>
        <p:spPr>
          <a:xfrm>
            <a:off x="2712207" y="1416495"/>
            <a:ext cx="6096000" cy="954107"/>
          </a:xfrm>
          <a:prstGeom prst="rect">
            <a:avLst/>
          </a:prstGeom>
        </p:spPr>
        <p:txBody>
          <a:bodyPr>
            <a:spAutoFit/>
          </a:bodyPr>
          <a:lstStyle/>
          <a:p>
            <a:r>
              <a:rPr lang="en-US" sz="2800" dirty="0">
                <a:solidFill>
                  <a:schemeClr val="bg1"/>
                </a:solidFill>
                <a:latin typeface="Calibri" panose="020F0502020204030204" pitchFamily="34" charset="0"/>
              </a:rPr>
              <a:t>What do we need to defend ourselves against? </a:t>
            </a:r>
          </a:p>
        </p:txBody>
      </p:sp>
      <p:grpSp>
        <p:nvGrpSpPr>
          <p:cNvPr id="9" name="Group 8"/>
          <p:cNvGrpSpPr/>
          <p:nvPr/>
        </p:nvGrpSpPr>
        <p:grpSpPr>
          <a:xfrm>
            <a:off x="775876" y="1537991"/>
            <a:ext cx="1475715" cy="674072"/>
            <a:chOff x="775876" y="1537991"/>
            <a:chExt cx="1475715" cy="674072"/>
          </a:xfrm>
        </p:grpSpPr>
        <p:grpSp>
          <p:nvGrpSpPr>
            <p:cNvPr id="18" name="Group 17"/>
            <p:cNvGrpSpPr/>
            <p:nvPr/>
          </p:nvGrpSpPr>
          <p:grpSpPr>
            <a:xfrm>
              <a:off x="775876" y="1537991"/>
              <a:ext cx="1475715" cy="674072"/>
              <a:chOff x="685800" y="1219200"/>
              <a:chExt cx="3352800" cy="2057400"/>
            </a:xfrm>
            <a:solidFill>
              <a:srgbClr val="FF0000"/>
            </a:solidFill>
          </p:grpSpPr>
          <p:sp>
            <p:nvSpPr>
              <p:cNvPr id="19" name="Rectangle 18"/>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ight Arrow 6"/>
            <p:cNvSpPr/>
            <p:nvPr/>
          </p:nvSpPr>
          <p:spPr>
            <a:xfrm>
              <a:off x="1051754" y="1796015"/>
              <a:ext cx="961271" cy="30781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27914" y="2785134"/>
            <a:ext cx="1475715" cy="674072"/>
            <a:chOff x="790190" y="2587533"/>
            <a:chExt cx="1475715" cy="674072"/>
          </a:xfrm>
        </p:grpSpPr>
        <p:grpSp>
          <p:nvGrpSpPr>
            <p:cNvPr id="23" name="Group 22"/>
            <p:cNvGrpSpPr/>
            <p:nvPr/>
          </p:nvGrpSpPr>
          <p:grpSpPr>
            <a:xfrm>
              <a:off x="790190" y="2587533"/>
              <a:ext cx="1475715" cy="674072"/>
              <a:chOff x="685800" y="1219200"/>
              <a:chExt cx="3352800" cy="2057400"/>
            </a:xfrm>
            <a:solidFill>
              <a:srgbClr val="00B050"/>
            </a:solidFill>
          </p:grpSpPr>
          <p:sp>
            <p:nvSpPr>
              <p:cNvPr id="24" name="Rectangle 23"/>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ight Arrow 33"/>
            <p:cNvSpPr/>
            <p:nvPr/>
          </p:nvSpPr>
          <p:spPr>
            <a:xfrm>
              <a:off x="1069599" y="2804980"/>
              <a:ext cx="961271" cy="30781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16" name="Group 9215"/>
          <p:cNvGrpSpPr/>
          <p:nvPr/>
        </p:nvGrpSpPr>
        <p:grpSpPr>
          <a:xfrm>
            <a:off x="4661428" y="4086593"/>
            <a:ext cx="1475715" cy="674072"/>
            <a:chOff x="835088" y="3662327"/>
            <a:chExt cx="1475715" cy="674072"/>
          </a:xfrm>
        </p:grpSpPr>
        <p:grpSp>
          <p:nvGrpSpPr>
            <p:cNvPr id="28" name="Group 27"/>
            <p:cNvGrpSpPr/>
            <p:nvPr/>
          </p:nvGrpSpPr>
          <p:grpSpPr>
            <a:xfrm>
              <a:off x="835088" y="3662327"/>
              <a:ext cx="1475715" cy="674072"/>
              <a:chOff x="685800" y="1219200"/>
              <a:chExt cx="3352800" cy="2057400"/>
            </a:xfrm>
            <a:solidFill>
              <a:srgbClr val="0070C0"/>
            </a:solidFill>
          </p:grpSpPr>
          <p:sp>
            <p:nvSpPr>
              <p:cNvPr id="29" name="Rectangle 28"/>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ight Arrow 34"/>
            <p:cNvSpPr/>
            <p:nvPr/>
          </p:nvSpPr>
          <p:spPr>
            <a:xfrm>
              <a:off x="1070744" y="3904290"/>
              <a:ext cx="961271" cy="30781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4483038" y="2934928"/>
            <a:ext cx="6096000" cy="523220"/>
          </a:xfrm>
          <a:prstGeom prst="rect">
            <a:avLst/>
          </a:prstGeom>
        </p:spPr>
        <p:txBody>
          <a:bodyPr>
            <a:spAutoFit/>
          </a:bodyPr>
          <a:lstStyle/>
          <a:p>
            <a:r>
              <a:rPr lang="en-US" sz="2800" dirty="0">
                <a:solidFill>
                  <a:schemeClr val="bg1"/>
                </a:solidFill>
                <a:latin typeface="Calibri" panose="020F0502020204030204" pitchFamily="34" charset="0"/>
              </a:rPr>
              <a:t>What do we need refuge from? </a:t>
            </a:r>
          </a:p>
        </p:txBody>
      </p:sp>
      <p:sp>
        <p:nvSpPr>
          <p:cNvPr id="40" name="Rectangle 39"/>
          <p:cNvSpPr/>
          <p:nvPr/>
        </p:nvSpPr>
        <p:spPr>
          <a:xfrm>
            <a:off x="6423780" y="4086593"/>
            <a:ext cx="5280348" cy="1815882"/>
          </a:xfrm>
          <a:prstGeom prst="rect">
            <a:avLst/>
          </a:prstGeom>
        </p:spPr>
        <p:txBody>
          <a:bodyPr wrap="square">
            <a:spAutoFit/>
          </a:bodyPr>
          <a:lstStyle/>
          <a:p>
            <a:r>
              <a:rPr lang="en-US" sz="2800" dirty="0">
                <a:solidFill>
                  <a:schemeClr val="bg1"/>
                </a:solidFill>
                <a:latin typeface="Calibri" panose="020F0502020204030204" pitchFamily="34" charset="0"/>
              </a:rPr>
              <a:t>In what ways have you seen that gathering together as Saints helps us defend ourselves and find refuge?</a:t>
            </a:r>
            <a:endParaRPr lang="en-US" sz="2800"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434" t="6512" r="10508" b="33028"/>
          <a:stretch/>
        </p:blipFill>
        <p:spPr>
          <a:xfrm>
            <a:off x="1683327" y="187036"/>
            <a:ext cx="8354291" cy="696192"/>
          </a:xfrm>
          <a:prstGeom prst="rect">
            <a:avLst/>
          </a:prstGeom>
        </p:spPr>
      </p:pic>
    </p:spTree>
    <p:extLst>
      <p:ext uri="{BB962C8B-B14F-4D97-AF65-F5344CB8AC3E}">
        <p14:creationId xmlns:p14="http://schemas.microsoft.com/office/powerpoint/2010/main" val="197911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216"/>
                                        </p:tgtEl>
                                        <p:attrNameLst>
                                          <p:attrName>style.visibility</p:attrName>
                                        </p:attrNameLst>
                                      </p:cBhvr>
                                      <p:to>
                                        <p:strVal val="visible"/>
                                      </p:to>
                                    </p:set>
                                    <p:animEffect transition="in" filter="wipe(left)">
                                      <p:cBhvr>
                                        <p:cTn id="23" dur="500"/>
                                        <p:tgtEl>
                                          <p:spTgt spid="92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9D204EC-1CA1-4834-A894-55F9D2A55678}"/>
              </a:ext>
            </a:extLst>
          </p:cNvPr>
          <p:cNvGrpSpPr/>
          <p:nvPr/>
        </p:nvGrpSpPr>
        <p:grpSpPr>
          <a:xfrm>
            <a:off x="0" y="104578"/>
            <a:ext cx="1475715" cy="674072"/>
            <a:chOff x="0" y="6197539"/>
            <a:chExt cx="1475715" cy="674072"/>
          </a:xfrm>
        </p:grpSpPr>
        <p:grpSp>
          <p:nvGrpSpPr>
            <p:cNvPr id="12" name="Group 11"/>
            <p:cNvGrpSpPr/>
            <p:nvPr/>
          </p:nvGrpSpPr>
          <p:grpSpPr>
            <a:xfrm>
              <a:off x="0" y="6197539"/>
              <a:ext cx="1475715" cy="674072"/>
              <a:chOff x="685800" y="1219200"/>
              <a:chExt cx="3352800" cy="2057400"/>
            </a:xfrm>
            <a:solidFill>
              <a:srgbClr val="FF9933"/>
            </a:solidFill>
          </p:grpSpPr>
          <p:sp>
            <p:nvSpPr>
              <p:cNvPr id="13" name="Rectangle 12"/>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63375" y="6488668"/>
              <a:ext cx="1191352" cy="369332"/>
            </a:xfrm>
            <a:prstGeom prst="rect">
              <a:avLst/>
            </a:prstGeom>
          </p:spPr>
          <p:txBody>
            <a:bodyPr wrap="none">
              <a:spAutoFit/>
            </a:bodyPr>
            <a:lstStyle/>
            <a:p>
              <a:r>
                <a:rPr lang="en-US" b="0" i="0" dirty="0">
                  <a:effectLst/>
                  <a:latin typeface="Calibri" panose="020F0502020204030204" pitchFamily="34" charset="0"/>
                </a:rPr>
                <a:t>D&amp;C 115:6</a:t>
              </a:r>
              <a:endParaRPr lang="en-US" dirty="0"/>
            </a:p>
          </p:txBody>
        </p:sp>
      </p:grpSp>
      <p:sp>
        <p:nvSpPr>
          <p:cNvPr id="9217" name="TextBox 9216"/>
          <p:cNvSpPr txBox="1"/>
          <p:nvPr/>
        </p:nvSpPr>
        <p:spPr>
          <a:xfrm>
            <a:off x="3944752" y="2750110"/>
            <a:ext cx="5654893" cy="1384995"/>
          </a:xfrm>
          <a:prstGeom prst="rect">
            <a:avLst/>
          </a:prstGeom>
          <a:noFill/>
        </p:spPr>
        <p:txBody>
          <a:bodyPr wrap="square" rtlCol="0">
            <a:spAutoFit/>
          </a:bodyPr>
          <a:lstStyle/>
          <a:p>
            <a:r>
              <a:rPr lang="en-US" dirty="0">
                <a:solidFill>
                  <a:schemeClr val="bg1"/>
                </a:solidFill>
              </a:rPr>
              <a:t>“As the stakes of Zion spread across the face of the earth, we expect temples to follow. The hope is…every faithful Latter=day Saint will find themselves within some reasonable proximity of a temple”</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42" name="Picture 2" descr="http://images.mocpages.com/user_images/52056/12742381385_SPL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7063" y="928395"/>
            <a:ext cx="2491747" cy="18688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cdn.thebrickblogger.com/wp-content/uploads/2012/06/LEGO-Architecture-Mayan-Temple.jpg"/>
          <p:cNvPicPr>
            <a:picLocks noChangeAspect="1" noChangeArrowheads="1"/>
          </p:cNvPicPr>
          <p:nvPr/>
        </p:nvPicPr>
        <p:blipFill rotWithShape="1">
          <a:blip r:embed="rId4">
            <a:extLst>
              <a:ext uri="{28A0092B-C50C-407E-A947-70E740481C1C}">
                <a14:useLocalDpi xmlns:a14="http://schemas.microsoft.com/office/drawing/2010/main" val="0"/>
              </a:ext>
            </a:extLst>
          </a:blip>
          <a:srcRect l="14328" t="-651" r="15434" b="-1"/>
          <a:stretch/>
        </p:blipFill>
        <p:spPr bwMode="auto">
          <a:xfrm>
            <a:off x="449799" y="1082436"/>
            <a:ext cx="3211286" cy="18982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ksl.com/slc/2495/249593/249593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11" y="3284442"/>
            <a:ext cx="3160359" cy="22961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mocpages.com/user_images/52056/12739811824_SPLAS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5777" y="3245397"/>
            <a:ext cx="1827089" cy="27351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rickshelf.com/gallery/bricktales/z-godbricks/ld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9389" y="883228"/>
            <a:ext cx="2593221" cy="17201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3.bp.blogspot.com/-1GBCc7qA0vQ/U3-qvDlrM7I/AAAAAAAAEEM/0uqLeTLTGwk/s1600/IMG_032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7394" y="3940387"/>
            <a:ext cx="2560451" cy="19203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l="2199" t="4460" r="2657" b="33610"/>
          <a:stretch/>
        </p:blipFill>
        <p:spPr>
          <a:xfrm>
            <a:off x="1643409" y="61676"/>
            <a:ext cx="9570027" cy="716974"/>
          </a:xfrm>
          <a:prstGeom prst="rect">
            <a:avLst/>
          </a:prstGeom>
        </p:spPr>
      </p:pic>
      <p:grpSp>
        <p:nvGrpSpPr>
          <p:cNvPr id="18" name="Group 17">
            <a:extLst>
              <a:ext uri="{FF2B5EF4-FFF2-40B4-BE49-F238E27FC236}">
                <a16:creationId xmlns:a16="http://schemas.microsoft.com/office/drawing/2014/main" id="{265D0996-93BE-41B7-B0F1-C7C5FF6C3C97}"/>
              </a:ext>
            </a:extLst>
          </p:cNvPr>
          <p:cNvGrpSpPr/>
          <p:nvPr/>
        </p:nvGrpSpPr>
        <p:grpSpPr>
          <a:xfrm>
            <a:off x="1858248" y="6139585"/>
            <a:ext cx="8821073" cy="679224"/>
            <a:chOff x="219059" y="1014192"/>
            <a:chExt cx="8821073" cy="679224"/>
          </a:xfrm>
        </p:grpSpPr>
        <p:grpSp>
          <p:nvGrpSpPr>
            <p:cNvPr id="19" name="Group 18">
              <a:extLst>
                <a:ext uri="{FF2B5EF4-FFF2-40B4-BE49-F238E27FC236}">
                  <a16:creationId xmlns:a16="http://schemas.microsoft.com/office/drawing/2014/main" id="{86E51455-FFF7-4CB5-AC87-BFD9AB677C20}"/>
                </a:ext>
              </a:extLst>
            </p:cNvPr>
            <p:cNvGrpSpPr/>
            <p:nvPr/>
          </p:nvGrpSpPr>
          <p:grpSpPr>
            <a:xfrm>
              <a:off x="219059" y="1019344"/>
              <a:ext cx="1475715" cy="674072"/>
              <a:chOff x="685800" y="1219200"/>
              <a:chExt cx="3352800" cy="2057400"/>
            </a:xfrm>
            <a:solidFill>
              <a:schemeClr val="bg1"/>
            </a:solidFill>
          </p:grpSpPr>
          <p:sp>
            <p:nvSpPr>
              <p:cNvPr id="52" name="Rectangle 51">
                <a:extLst>
                  <a:ext uri="{FF2B5EF4-FFF2-40B4-BE49-F238E27FC236}">
                    <a16:creationId xmlns:a16="http://schemas.microsoft.com/office/drawing/2014/main" id="{18999D2C-8FEA-4FE4-80BE-17C30FF350C0}"/>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64312B3-5901-46A8-A3D0-6EA9C7AF1DA0}"/>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6E9FE77-E0B5-45AE-83E6-1067049C6208}"/>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FA160DF-EA57-4E08-AA3C-936545F35B62}"/>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991676E0-7CFD-4F0D-B19E-EDC810523DA1}"/>
                </a:ext>
              </a:extLst>
            </p:cNvPr>
            <p:cNvGrpSpPr/>
            <p:nvPr/>
          </p:nvGrpSpPr>
          <p:grpSpPr>
            <a:xfrm>
              <a:off x="1694774" y="1019344"/>
              <a:ext cx="1475715" cy="674072"/>
              <a:chOff x="685800" y="1219200"/>
              <a:chExt cx="3352800" cy="2057400"/>
            </a:xfrm>
            <a:solidFill>
              <a:schemeClr val="bg1"/>
            </a:solidFill>
          </p:grpSpPr>
          <p:sp>
            <p:nvSpPr>
              <p:cNvPr id="48" name="Rectangle 47">
                <a:extLst>
                  <a:ext uri="{FF2B5EF4-FFF2-40B4-BE49-F238E27FC236}">
                    <a16:creationId xmlns:a16="http://schemas.microsoft.com/office/drawing/2014/main" id="{4109CE94-2AD2-4880-A8BC-CFB2CE473445}"/>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3E95D50-239B-4A65-AD4B-3CA36354FD1C}"/>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B69B906-76CA-41E4-9DC5-5C08108DCFFD}"/>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C63A5B-E848-4902-9075-C67C05BC02CA}"/>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E89408F-EFF5-46E0-B1E6-832B700CE89D}"/>
                </a:ext>
              </a:extLst>
            </p:cNvPr>
            <p:cNvGrpSpPr/>
            <p:nvPr/>
          </p:nvGrpSpPr>
          <p:grpSpPr>
            <a:xfrm>
              <a:off x="3128982" y="1019344"/>
              <a:ext cx="1475715" cy="674072"/>
              <a:chOff x="685800" y="1219200"/>
              <a:chExt cx="3352800" cy="2057400"/>
            </a:xfrm>
            <a:solidFill>
              <a:schemeClr val="bg1"/>
            </a:solidFill>
          </p:grpSpPr>
          <p:sp>
            <p:nvSpPr>
              <p:cNvPr id="44" name="Rectangle 43">
                <a:extLst>
                  <a:ext uri="{FF2B5EF4-FFF2-40B4-BE49-F238E27FC236}">
                    <a16:creationId xmlns:a16="http://schemas.microsoft.com/office/drawing/2014/main" id="{185A4C73-A9F5-4091-9702-7A333222AE4C}"/>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182E6A9-A649-4C5E-8854-77FC1882E72B}"/>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57A6C03-5273-4A11-81B3-DAAC0F33DAB0}"/>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558DE57-1F54-49CF-97C0-74A67D3A1F78}"/>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E16100DA-09F6-4EFF-99AD-ADCD42298103}"/>
                </a:ext>
              </a:extLst>
            </p:cNvPr>
            <p:cNvSpPr/>
            <p:nvPr/>
          </p:nvSpPr>
          <p:spPr>
            <a:xfrm>
              <a:off x="375715" y="1241459"/>
              <a:ext cx="1172244" cy="369332"/>
            </a:xfrm>
            <a:prstGeom prst="rect">
              <a:avLst/>
            </a:prstGeom>
          </p:spPr>
          <p:txBody>
            <a:bodyPr wrap="none">
              <a:spAutoFit/>
            </a:bodyPr>
            <a:lstStyle/>
            <a:p>
              <a:r>
                <a:rPr lang="en-US" b="1" dirty="0">
                  <a:solidFill>
                    <a:srgbClr val="333333"/>
                  </a:solidFill>
                  <a:latin typeface="Calibri" panose="020F0502020204030204" pitchFamily="34" charset="0"/>
                </a:rPr>
                <a:t>We gather</a:t>
              </a:r>
              <a:endParaRPr lang="en-US" dirty="0"/>
            </a:p>
          </p:txBody>
        </p:sp>
        <p:sp>
          <p:nvSpPr>
            <p:cNvPr id="23" name="Rectangle 22">
              <a:extLst>
                <a:ext uri="{FF2B5EF4-FFF2-40B4-BE49-F238E27FC236}">
                  <a16:creationId xmlns:a16="http://schemas.microsoft.com/office/drawing/2014/main" id="{6C7F183F-E1CF-429D-9F74-95CEAFF574DE}"/>
                </a:ext>
              </a:extLst>
            </p:cNvPr>
            <p:cNvSpPr/>
            <p:nvPr/>
          </p:nvSpPr>
          <p:spPr>
            <a:xfrm>
              <a:off x="1990342" y="1241459"/>
              <a:ext cx="757900" cy="369332"/>
            </a:xfrm>
            <a:prstGeom prst="rect">
              <a:avLst/>
            </a:prstGeom>
          </p:spPr>
          <p:txBody>
            <a:bodyPr wrap="none">
              <a:spAutoFit/>
            </a:bodyPr>
            <a:lstStyle/>
            <a:p>
              <a:r>
                <a:rPr lang="en-US" b="1" dirty="0">
                  <a:solidFill>
                    <a:srgbClr val="333333"/>
                  </a:solidFill>
                  <a:latin typeface="Calibri" panose="020F0502020204030204" pitchFamily="34" charset="0"/>
                </a:rPr>
                <a:t>to the</a:t>
              </a:r>
              <a:endParaRPr lang="en-US" dirty="0"/>
            </a:p>
          </p:txBody>
        </p:sp>
        <p:sp>
          <p:nvSpPr>
            <p:cNvPr id="24" name="Rectangle 23">
              <a:extLst>
                <a:ext uri="{FF2B5EF4-FFF2-40B4-BE49-F238E27FC236}">
                  <a16:creationId xmlns:a16="http://schemas.microsoft.com/office/drawing/2014/main" id="{BAFA023B-34E2-4904-A075-D1AC58E89D70}"/>
                </a:ext>
              </a:extLst>
            </p:cNvPr>
            <p:cNvSpPr/>
            <p:nvPr/>
          </p:nvSpPr>
          <p:spPr>
            <a:xfrm>
              <a:off x="3294082" y="1249541"/>
              <a:ext cx="1046569" cy="369332"/>
            </a:xfrm>
            <a:prstGeom prst="rect">
              <a:avLst/>
            </a:prstGeom>
          </p:spPr>
          <p:txBody>
            <a:bodyPr wrap="none">
              <a:spAutoFit/>
            </a:bodyPr>
            <a:lstStyle/>
            <a:p>
              <a:r>
                <a:rPr lang="en-US" b="1" dirty="0">
                  <a:solidFill>
                    <a:srgbClr val="333333"/>
                  </a:solidFill>
                  <a:latin typeface="Calibri" panose="020F0502020204030204" pitchFamily="34" charset="0"/>
                </a:rPr>
                <a:t>Stakes of</a:t>
              </a:r>
              <a:endParaRPr lang="en-US" dirty="0"/>
            </a:p>
          </p:txBody>
        </p:sp>
        <p:grpSp>
          <p:nvGrpSpPr>
            <p:cNvPr id="25" name="Group 24">
              <a:extLst>
                <a:ext uri="{FF2B5EF4-FFF2-40B4-BE49-F238E27FC236}">
                  <a16:creationId xmlns:a16="http://schemas.microsoft.com/office/drawing/2014/main" id="{14317253-F5D2-4D5F-B395-88E2A25453DB}"/>
                </a:ext>
              </a:extLst>
            </p:cNvPr>
            <p:cNvGrpSpPr/>
            <p:nvPr/>
          </p:nvGrpSpPr>
          <p:grpSpPr>
            <a:xfrm>
              <a:off x="4612989" y="1019344"/>
              <a:ext cx="1475715" cy="674072"/>
              <a:chOff x="685800" y="1219200"/>
              <a:chExt cx="3352800" cy="2057400"/>
            </a:xfrm>
            <a:solidFill>
              <a:schemeClr val="bg1"/>
            </a:solidFill>
          </p:grpSpPr>
          <p:sp>
            <p:nvSpPr>
              <p:cNvPr id="39" name="Rectangle 38">
                <a:extLst>
                  <a:ext uri="{FF2B5EF4-FFF2-40B4-BE49-F238E27FC236}">
                    <a16:creationId xmlns:a16="http://schemas.microsoft.com/office/drawing/2014/main" id="{2B7FD244-D1CB-4501-BBB3-1E89F5D9AE05}"/>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C4F718F-A837-4990-BC59-F0B9FF8D5FC7}"/>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6A2197D-3183-4F55-AEC2-94AB46DAC3D9}"/>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1453668-3EA1-48E5-94F6-C701C4D98A05}"/>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A24526A9-B3C9-4DE1-9A1C-F60A787B9313}"/>
                </a:ext>
              </a:extLst>
            </p:cNvPr>
            <p:cNvSpPr/>
            <p:nvPr/>
          </p:nvSpPr>
          <p:spPr>
            <a:xfrm>
              <a:off x="4823358" y="1257623"/>
              <a:ext cx="926600" cy="369332"/>
            </a:xfrm>
            <a:prstGeom prst="rect">
              <a:avLst/>
            </a:prstGeom>
          </p:spPr>
          <p:txBody>
            <a:bodyPr wrap="none">
              <a:spAutoFit/>
            </a:bodyPr>
            <a:lstStyle/>
            <a:p>
              <a:r>
                <a:rPr lang="en-US" b="1" dirty="0">
                  <a:solidFill>
                    <a:srgbClr val="333333"/>
                  </a:solidFill>
                  <a:latin typeface="Calibri" panose="020F0502020204030204" pitchFamily="34" charset="0"/>
                </a:rPr>
                <a:t>Zion for</a:t>
              </a:r>
              <a:endParaRPr lang="en-US" dirty="0"/>
            </a:p>
          </p:txBody>
        </p:sp>
        <p:grpSp>
          <p:nvGrpSpPr>
            <p:cNvPr id="27" name="Group 26">
              <a:extLst>
                <a:ext uri="{FF2B5EF4-FFF2-40B4-BE49-F238E27FC236}">
                  <a16:creationId xmlns:a16="http://schemas.microsoft.com/office/drawing/2014/main" id="{B0F9E94A-7423-4077-8435-CC028D69FF73}"/>
                </a:ext>
              </a:extLst>
            </p:cNvPr>
            <p:cNvGrpSpPr/>
            <p:nvPr/>
          </p:nvGrpSpPr>
          <p:grpSpPr>
            <a:xfrm>
              <a:off x="7564417" y="1014192"/>
              <a:ext cx="1475715" cy="674072"/>
              <a:chOff x="685800" y="1219200"/>
              <a:chExt cx="3352800" cy="2057400"/>
            </a:xfrm>
            <a:solidFill>
              <a:schemeClr val="bg1"/>
            </a:solidFill>
          </p:grpSpPr>
          <p:sp>
            <p:nvSpPr>
              <p:cNvPr id="35" name="Rectangle 34">
                <a:extLst>
                  <a:ext uri="{FF2B5EF4-FFF2-40B4-BE49-F238E27FC236}">
                    <a16:creationId xmlns:a16="http://schemas.microsoft.com/office/drawing/2014/main" id="{57C3AF0F-CA30-4DBF-9DC0-38B89AF386BD}"/>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A2D5A34-E5B9-4733-87F5-9F4C8C99996E}"/>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7F6B25D-4F88-4497-8BFD-4C968932A1FA}"/>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E736B1-8EE8-439A-9DEC-B4FED56B50D4}"/>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034EE930-E04C-4897-8F46-46E8EBAD5E05}"/>
                </a:ext>
              </a:extLst>
            </p:cNvPr>
            <p:cNvGrpSpPr/>
            <p:nvPr/>
          </p:nvGrpSpPr>
          <p:grpSpPr>
            <a:xfrm>
              <a:off x="6088479" y="1019344"/>
              <a:ext cx="1475715" cy="674072"/>
              <a:chOff x="685800" y="1219200"/>
              <a:chExt cx="3352800" cy="2057400"/>
            </a:xfrm>
            <a:solidFill>
              <a:schemeClr val="bg1"/>
            </a:solidFill>
          </p:grpSpPr>
          <p:sp>
            <p:nvSpPr>
              <p:cNvPr id="31" name="Rectangle 30">
                <a:extLst>
                  <a:ext uri="{FF2B5EF4-FFF2-40B4-BE49-F238E27FC236}">
                    <a16:creationId xmlns:a16="http://schemas.microsoft.com/office/drawing/2014/main" id="{651C4EFD-A077-4D33-B674-477980F5B5E0}"/>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76266B4-8A87-432B-A196-34434434D26B}"/>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1190521-E471-4DAC-B3EC-475776F493DF}"/>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F406631-91B5-42F5-BC20-F4C139773852}"/>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CD7DB10-63AE-4FA0-BA51-357D048C3BE6}"/>
                </a:ext>
              </a:extLst>
            </p:cNvPr>
            <p:cNvSpPr/>
            <p:nvPr/>
          </p:nvSpPr>
          <p:spPr>
            <a:xfrm>
              <a:off x="6122596" y="1241459"/>
              <a:ext cx="1350754" cy="369332"/>
            </a:xfrm>
            <a:prstGeom prst="rect">
              <a:avLst/>
            </a:prstGeom>
          </p:spPr>
          <p:txBody>
            <a:bodyPr wrap="none">
              <a:spAutoFit/>
            </a:bodyPr>
            <a:lstStyle/>
            <a:p>
              <a:r>
                <a:rPr lang="en-US" b="1" dirty="0">
                  <a:solidFill>
                    <a:srgbClr val="333333"/>
                  </a:solidFill>
                  <a:latin typeface="Calibri" panose="020F0502020204030204" pitchFamily="34" charset="0"/>
                </a:rPr>
                <a:t>defense and</a:t>
              </a:r>
              <a:endParaRPr lang="en-US" dirty="0"/>
            </a:p>
          </p:txBody>
        </p:sp>
        <p:sp>
          <p:nvSpPr>
            <p:cNvPr id="30" name="Rectangle 29">
              <a:extLst>
                <a:ext uri="{FF2B5EF4-FFF2-40B4-BE49-F238E27FC236}">
                  <a16:creationId xmlns:a16="http://schemas.microsoft.com/office/drawing/2014/main" id="{191FBF9A-0571-43E0-82CC-619F82E62E46}"/>
                </a:ext>
              </a:extLst>
            </p:cNvPr>
            <p:cNvSpPr/>
            <p:nvPr/>
          </p:nvSpPr>
          <p:spPr>
            <a:xfrm>
              <a:off x="7619824" y="1246611"/>
              <a:ext cx="1157753" cy="369332"/>
            </a:xfrm>
            <a:prstGeom prst="rect">
              <a:avLst/>
            </a:prstGeom>
          </p:spPr>
          <p:txBody>
            <a:bodyPr wrap="none">
              <a:spAutoFit/>
            </a:bodyPr>
            <a:lstStyle/>
            <a:p>
              <a:r>
                <a:rPr lang="en-US" b="1" dirty="0">
                  <a:solidFill>
                    <a:srgbClr val="333333"/>
                  </a:solidFill>
                  <a:latin typeface="Calibri" panose="020F0502020204030204" pitchFamily="34" charset="0"/>
                </a:rPr>
                <a:t>For refuge</a:t>
              </a:r>
              <a:endParaRPr lang="en-US" dirty="0"/>
            </a:p>
          </p:txBody>
        </p:sp>
      </p:grpSp>
    </p:spTree>
    <p:extLst>
      <p:ext uri="{BB962C8B-B14F-4D97-AF65-F5344CB8AC3E}">
        <p14:creationId xmlns:p14="http://schemas.microsoft.com/office/powerpoint/2010/main" val="261814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5061" y="6174059"/>
            <a:ext cx="2034110" cy="674072"/>
            <a:chOff x="685800" y="1219200"/>
            <a:chExt cx="3352800" cy="2057400"/>
          </a:xfrm>
          <a:solidFill>
            <a:srgbClr val="7030A0"/>
          </a:solidFill>
        </p:grpSpPr>
        <p:sp>
          <p:nvSpPr>
            <p:cNvPr id="18" name="Rectangle 17"/>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4798" y="6418089"/>
            <a:ext cx="1495922"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115:7-19</a:t>
            </a:r>
            <a:endParaRPr lang="en-US" dirty="0">
              <a:solidFill>
                <a:schemeClr val="bg1"/>
              </a:solidFill>
            </a:endParaRPr>
          </a:p>
        </p:txBody>
      </p:sp>
      <p:sp>
        <p:nvSpPr>
          <p:cNvPr id="5" name="Rectangle 4"/>
          <p:cNvSpPr/>
          <p:nvPr/>
        </p:nvSpPr>
        <p:spPr>
          <a:xfrm>
            <a:off x="164798" y="1005844"/>
            <a:ext cx="6096000" cy="1477328"/>
          </a:xfrm>
          <a:prstGeom prst="rect">
            <a:avLst/>
          </a:prstGeom>
        </p:spPr>
        <p:txBody>
          <a:bodyPr>
            <a:spAutoFit/>
          </a:bodyPr>
          <a:lstStyle/>
          <a:p>
            <a:r>
              <a:rPr lang="en-US" dirty="0">
                <a:solidFill>
                  <a:schemeClr val="bg1"/>
                </a:solidFill>
                <a:latin typeface="Calibri" panose="020F0502020204030204" pitchFamily="34" charset="0"/>
              </a:rPr>
              <a:t>After the Saints began moving to Far West, Missouri, in 1836, Church leaders made plans to build a temple similar to the one in Kirtland, Ohio. Even though some preliminary excavation was done, further construction was suspended until Joseph Smith could receive additional instruction from the Lord.</a:t>
            </a:r>
            <a:endParaRPr lang="en-US" dirty="0">
              <a:solidFill>
                <a:schemeClr val="bg1"/>
              </a:solidFill>
            </a:endParaRPr>
          </a:p>
        </p:txBody>
      </p:sp>
      <p:sp>
        <p:nvSpPr>
          <p:cNvPr id="23" name="Rectangle 22"/>
          <p:cNvSpPr/>
          <p:nvPr/>
        </p:nvSpPr>
        <p:spPr>
          <a:xfrm>
            <a:off x="5347620" y="4698519"/>
            <a:ext cx="6564879" cy="1384995"/>
          </a:xfrm>
          <a:prstGeom prst="rect">
            <a:avLst/>
          </a:prstGeom>
        </p:spPr>
        <p:txBody>
          <a:bodyPr wrap="square">
            <a:spAutoFit/>
          </a:bodyPr>
          <a:lstStyle/>
          <a:p>
            <a:r>
              <a:rPr lang="en-US" dirty="0">
                <a:solidFill>
                  <a:schemeClr val="bg1"/>
                </a:solidFill>
                <a:latin typeface="Calibri" panose="020F0502020204030204" pitchFamily="34" charset="0"/>
              </a:rPr>
              <a:t>“At this time there were about 150 houses at Far West, and among them were stores, hotels, and a fine schoolhouse.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city had sprung up, as by magic, in the midst of a rolling prairie.”</a:t>
            </a:r>
          </a:p>
          <a:p>
            <a:r>
              <a:rPr lang="en-US" sz="1200" dirty="0">
                <a:solidFill>
                  <a:schemeClr val="bg1"/>
                </a:solidFill>
                <a:latin typeface="Calibri" panose="020F0502020204030204" pitchFamily="34" charset="0"/>
              </a:rPr>
              <a:t>Smith and Sjodahl</a:t>
            </a:r>
            <a:endParaRPr lang="en-US" sz="1200" dirty="0">
              <a:solidFill>
                <a:schemeClr val="bg1"/>
              </a:solidFill>
            </a:endParaRPr>
          </a:p>
        </p:txBody>
      </p:sp>
      <p:pic>
        <p:nvPicPr>
          <p:cNvPr id="3074" name="Picture 2" descr="http://therebelchick.com/wp-content/uploads/2012/07/colorado-history-museum-lego-exhibit-3.jpg"/>
          <p:cNvPicPr>
            <a:picLocks noChangeAspect="1" noChangeArrowheads="1"/>
          </p:cNvPicPr>
          <p:nvPr/>
        </p:nvPicPr>
        <p:blipFill rotWithShape="1">
          <a:blip r:embed="rId3">
            <a:extLst>
              <a:ext uri="{28A0092B-C50C-407E-A947-70E740481C1C}">
                <a14:useLocalDpi xmlns:a14="http://schemas.microsoft.com/office/drawing/2010/main" val="0"/>
              </a:ext>
            </a:extLst>
          </a:blip>
          <a:srcRect l="6972" t="41469" r="5027" b="25660"/>
          <a:stretch/>
        </p:blipFill>
        <p:spPr bwMode="auto">
          <a:xfrm>
            <a:off x="5696360" y="2386320"/>
            <a:ext cx="5867400" cy="16437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drwebman.com/img/want/exin/exin_school_house_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805" y="3603601"/>
            <a:ext cx="3707397" cy="218983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7755115" y="851762"/>
            <a:ext cx="3808645" cy="1200329"/>
          </a:xfrm>
          <a:prstGeom prst="rect">
            <a:avLst/>
          </a:prstGeom>
        </p:spPr>
        <p:txBody>
          <a:bodyPr wrap="square">
            <a:spAutoFit/>
          </a:bodyPr>
          <a:lstStyle/>
          <a:p>
            <a:r>
              <a:rPr lang="en-US" b="0" i="0" dirty="0">
                <a:solidFill>
                  <a:schemeClr val="bg1"/>
                </a:solidFill>
                <a:effectLst/>
                <a:latin typeface="Calibri" panose="020F0502020204030204" pitchFamily="34" charset="0"/>
              </a:rPr>
              <a:t>May 19, 1838</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Lord reveals His will concerning a temple in Far West</a:t>
            </a:r>
            <a:endParaRPr lang="en-US" dirty="0">
              <a:solidFill>
                <a:schemeClr val="bg1"/>
              </a:solidFill>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9984" t="9708" r="13645" b="32755"/>
          <a:stretch/>
        </p:blipFill>
        <p:spPr>
          <a:xfrm>
            <a:off x="2313064" y="83493"/>
            <a:ext cx="7346373" cy="831272"/>
          </a:xfrm>
          <a:prstGeom prst="rect">
            <a:avLst/>
          </a:prstGeom>
        </p:spPr>
      </p:pic>
    </p:spTree>
    <p:extLst>
      <p:ext uri="{BB962C8B-B14F-4D97-AF65-F5344CB8AC3E}">
        <p14:creationId xmlns:p14="http://schemas.microsoft.com/office/powerpoint/2010/main" val="397670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500"/>
                                        <p:tgtEl>
                                          <p:spTgt spid="307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5061" y="6174059"/>
            <a:ext cx="2034110" cy="674072"/>
            <a:chOff x="685800" y="1219200"/>
            <a:chExt cx="3352800" cy="2057400"/>
          </a:xfrm>
          <a:solidFill>
            <a:srgbClr val="FF0000"/>
          </a:solidFill>
        </p:grpSpPr>
        <p:sp>
          <p:nvSpPr>
            <p:cNvPr id="18" name="Rectangle 17"/>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4798" y="6418089"/>
            <a:ext cx="1612942"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115:10-16</a:t>
            </a:r>
            <a:endParaRPr lang="en-US" dirty="0">
              <a:solidFill>
                <a:schemeClr val="bg1"/>
              </a:solidFill>
            </a:endParaRPr>
          </a:p>
        </p:txBody>
      </p:sp>
      <p:sp>
        <p:nvSpPr>
          <p:cNvPr id="5" name="Rectangle 4"/>
          <p:cNvSpPr/>
          <p:nvPr/>
        </p:nvSpPr>
        <p:spPr>
          <a:xfrm>
            <a:off x="540429" y="1436776"/>
            <a:ext cx="6096000" cy="2492990"/>
          </a:xfrm>
          <a:prstGeom prst="rect">
            <a:avLst/>
          </a:prstGeom>
        </p:spPr>
        <p:txBody>
          <a:bodyPr>
            <a:spAutoFit/>
          </a:bodyPr>
          <a:lstStyle/>
          <a:p>
            <a:r>
              <a:rPr lang="en-US" dirty="0">
                <a:solidFill>
                  <a:schemeClr val="bg1"/>
                </a:solidFill>
              </a:rPr>
              <a:t>“The corner stones of the Temple were laid on the 4th of July, 1838. The excavation, one historian says, 120 by 80 feet in area, and 5 feet in depth was completed in half a day, more than 500 men being employed in the work. </a:t>
            </a:r>
          </a:p>
          <a:p>
            <a:endParaRPr lang="en-US" dirty="0">
              <a:solidFill>
                <a:schemeClr val="bg1"/>
              </a:solidFill>
            </a:endParaRPr>
          </a:p>
          <a:p>
            <a:r>
              <a:rPr lang="en-US" dirty="0">
                <a:solidFill>
                  <a:schemeClr val="bg1"/>
                </a:solidFill>
              </a:rPr>
              <a:t>Little else was done, however, for the storm of persecution broke loose in all its fury, and the Saints at that place went into exile again.” </a:t>
            </a:r>
          </a:p>
          <a:p>
            <a:r>
              <a:rPr lang="en-US" sz="1200" dirty="0">
                <a:solidFill>
                  <a:schemeClr val="bg1"/>
                </a:solidFill>
              </a:rPr>
              <a:t>Smith and Sjodahl</a:t>
            </a:r>
          </a:p>
        </p:txBody>
      </p:sp>
      <p:sp>
        <p:nvSpPr>
          <p:cNvPr id="2" name="Rectangle 1"/>
          <p:cNvSpPr/>
          <p:nvPr/>
        </p:nvSpPr>
        <p:spPr>
          <a:xfrm>
            <a:off x="5475514" y="4365009"/>
            <a:ext cx="6096000" cy="1661993"/>
          </a:xfrm>
          <a:prstGeom prst="rect">
            <a:avLst/>
          </a:prstGeom>
        </p:spPr>
        <p:txBody>
          <a:bodyPr>
            <a:spAutoFit/>
          </a:bodyPr>
          <a:lstStyle/>
          <a:p>
            <a:r>
              <a:rPr lang="en-US" dirty="0">
                <a:solidFill>
                  <a:schemeClr val="bg1"/>
                </a:solidFill>
                <a:latin typeface="Calibri" panose="020F0502020204030204" pitchFamily="34" charset="0"/>
              </a:rPr>
              <a:t>“It is quite probable that if the Saints had gathered in greater numbers and built up their Stakes and cities more rapidly, the enemies would have had less power to execute their designs. That they did not do their duty in this respect, (may be inferred from Section 117:1–6).” </a:t>
            </a:r>
          </a:p>
          <a:p>
            <a:r>
              <a:rPr lang="en-US" sz="1200" dirty="0">
                <a:solidFill>
                  <a:schemeClr val="bg1"/>
                </a:solidFill>
                <a:latin typeface="Calibri" panose="020F0502020204030204" pitchFamily="34" charset="0"/>
              </a:rPr>
              <a:t>Smith and Sjodahl</a:t>
            </a:r>
            <a:endParaRPr lang="en-US" sz="1200" dirty="0">
              <a:solidFill>
                <a:schemeClr val="bg1"/>
              </a:solidFill>
            </a:endParaRPr>
          </a:p>
        </p:txBody>
      </p:sp>
      <p:pic>
        <p:nvPicPr>
          <p:cNvPr id="4098" name="Picture 2" descr="http://www.mechnism.com/wp-content/uploads/2013/03/lego2-328x2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858" y="1352550"/>
            <a:ext cx="2804574" cy="18640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mormonmissionprep.com/wp-content/uploads/2014/04/lego-building-with-four-cornerstones.jpg"/>
          <p:cNvPicPr>
            <a:picLocks noChangeAspect="1" noChangeArrowheads="1"/>
          </p:cNvPicPr>
          <p:nvPr/>
        </p:nvPicPr>
        <p:blipFill rotWithShape="1">
          <a:blip r:embed="rId4">
            <a:extLst>
              <a:ext uri="{28A0092B-C50C-407E-A947-70E740481C1C}">
                <a14:useLocalDpi xmlns:a14="http://schemas.microsoft.com/office/drawing/2010/main" val="0"/>
              </a:ext>
            </a:extLst>
          </a:blip>
          <a:srcRect l="18041" t="12269" r="8099" b="29981"/>
          <a:stretch/>
        </p:blipFill>
        <p:spPr bwMode="auto">
          <a:xfrm flipH="1">
            <a:off x="1922522" y="3872971"/>
            <a:ext cx="3012562" cy="23555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883" t="9277" r="3337" b="35362"/>
          <a:stretch/>
        </p:blipFill>
        <p:spPr>
          <a:xfrm>
            <a:off x="1431954" y="89379"/>
            <a:ext cx="9123218" cy="789709"/>
          </a:xfrm>
          <a:prstGeom prst="rect">
            <a:avLst/>
          </a:prstGeom>
        </p:spPr>
      </p:pic>
    </p:spTree>
    <p:extLst>
      <p:ext uri="{BB962C8B-B14F-4D97-AF65-F5344CB8AC3E}">
        <p14:creationId xmlns:p14="http://schemas.microsoft.com/office/powerpoint/2010/main" val="343516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fade">
                                      <p:cBhvr>
                                        <p:cTn id="10" dur="500"/>
                                        <p:tgtEl>
                                          <p:spTgt spid="4102"/>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5061" y="6174059"/>
            <a:ext cx="2034110" cy="674072"/>
            <a:chOff x="685800" y="1219200"/>
            <a:chExt cx="3352800" cy="2057400"/>
          </a:xfrm>
          <a:solidFill>
            <a:srgbClr val="FFFF00"/>
          </a:solidFill>
        </p:grpSpPr>
        <p:sp>
          <p:nvSpPr>
            <p:cNvPr id="18" name="Rectangle 17"/>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4798" y="6418089"/>
            <a:ext cx="1612942" cy="369332"/>
          </a:xfrm>
          <a:prstGeom prst="rect">
            <a:avLst/>
          </a:prstGeom>
        </p:spPr>
        <p:txBody>
          <a:bodyPr wrap="none">
            <a:spAutoFit/>
          </a:bodyPr>
          <a:lstStyle/>
          <a:p>
            <a:r>
              <a:rPr lang="en-US" b="0" i="0" dirty="0">
                <a:effectLst/>
                <a:latin typeface="Calibri" panose="020F0502020204030204" pitchFamily="34" charset="0"/>
              </a:rPr>
              <a:t>D&amp;C 115:18-19</a:t>
            </a:r>
            <a:endParaRPr lang="en-US" dirty="0"/>
          </a:p>
        </p:txBody>
      </p:sp>
      <p:sp>
        <p:nvSpPr>
          <p:cNvPr id="2" name="Rectangle 1"/>
          <p:cNvSpPr/>
          <p:nvPr/>
        </p:nvSpPr>
        <p:spPr>
          <a:xfrm>
            <a:off x="5475514" y="4365009"/>
            <a:ext cx="6096000" cy="1384995"/>
          </a:xfrm>
          <a:prstGeom prst="rect">
            <a:avLst/>
          </a:prstGeom>
        </p:spPr>
        <p:txBody>
          <a:bodyPr>
            <a:spAutoFit/>
          </a:bodyPr>
          <a:lstStyle/>
          <a:p>
            <a:r>
              <a:rPr lang="en-US" sz="2400" dirty="0">
                <a:solidFill>
                  <a:schemeClr val="bg1"/>
                </a:solidFill>
                <a:latin typeface="Calibri" panose="020F0502020204030204" pitchFamily="34" charset="0"/>
              </a:rPr>
              <a:t>“The Prophet Joseph Smith, received revelation explain the proper order for organizing a stake of Zion”</a:t>
            </a:r>
          </a:p>
          <a:p>
            <a:r>
              <a:rPr lang="en-US" sz="1200" dirty="0">
                <a:solidFill>
                  <a:schemeClr val="bg1"/>
                </a:solidFill>
                <a:latin typeface="Calibri" panose="020F0502020204030204" pitchFamily="34" charset="0"/>
              </a:rPr>
              <a:t>McConkie and </a:t>
            </a:r>
            <a:r>
              <a:rPr lang="en-US" sz="1200" dirty="0" err="1">
                <a:solidFill>
                  <a:schemeClr val="bg1"/>
                </a:solidFill>
                <a:latin typeface="Calibri" panose="020F0502020204030204" pitchFamily="34" charset="0"/>
              </a:rPr>
              <a:t>Ostler</a:t>
            </a:r>
            <a:endParaRPr lang="en-US" sz="1200" dirty="0">
              <a:solidFill>
                <a:schemeClr val="bg1"/>
              </a:solidFill>
            </a:endParaRPr>
          </a:p>
        </p:txBody>
      </p:sp>
      <p:pic>
        <p:nvPicPr>
          <p:cNvPr id="5122" name="Picture 2" descr="http://4.bp.blogspot.com/-rlFlFRyJCeU/UduiIpCNCqI/AAAAAAAARU8/uCNhZkllRWs/s1600/Lego+Joseph+Smith.jpg"/>
          <p:cNvPicPr>
            <a:picLocks noChangeAspect="1" noChangeArrowheads="1"/>
          </p:cNvPicPr>
          <p:nvPr/>
        </p:nvPicPr>
        <p:blipFill rotWithShape="1">
          <a:blip r:embed="rId3">
            <a:extLst>
              <a:ext uri="{28A0092B-C50C-407E-A947-70E740481C1C}">
                <a14:useLocalDpi xmlns:a14="http://schemas.microsoft.com/office/drawing/2010/main" val="0"/>
              </a:ext>
            </a:extLst>
          </a:blip>
          <a:srcRect l="40847" t="14448" r="32309" b="36790"/>
          <a:stretch/>
        </p:blipFill>
        <p:spPr bwMode="auto">
          <a:xfrm>
            <a:off x="7086600" y="1095764"/>
            <a:ext cx="2373086" cy="32330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29980" y="1151327"/>
            <a:ext cx="5165049" cy="4519788"/>
            <a:chOff x="229980" y="1151327"/>
            <a:chExt cx="5165049" cy="4519788"/>
          </a:xfrm>
        </p:grpSpPr>
        <p:grpSp>
          <p:nvGrpSpPr>
            <p:cNvPr id="14" name="Group 13"/>
            <p:cNvGrpSpPr/>
            <p:nvPr/>
          </p:nvGrpSpPr>
          <p:grpSpPr>
            <a:xfrm>
              <a:off x="229980" y="1151327"/>
              <a:ext cx="5165049" cy="2501440"/>
              <a:chOff x="685800" y="1219200"/>
              <a:chExt cx="3352800" cy="2057400"/>
            </a:xfrm>
            <a:solidFill>
              <a:srgbClr val="00B050"/>
            </a:solidFill>
          </p:grpSpPr>
          <p:sp>
            <p:nvSpPr>
              <p:cNvPr id="15" name="Rectangle 14"/>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96981" y="1911652"/>
              <a:ext cx="5031045" cy="1384995"/>
            </a:xfrm>
            <a:prstGeom prst="rect">
              <a:avLst/>
            </a:prstGeom>
          </p:spPr>
          <p:txBody>
            <a:bodyPr wrap="square">
              <a:spAutoFit/>
            </a:bodyPr>
            <a:lstStyle/>
            <a:p>
              <a:pPr algn="ctr"/>
              <a:r>
                <a:rPr lang="en-US" sz="2800" b="1" dirty="0">
                  <a:solidFill>
                    <a:schemeClr val="bg1"/>
                  </a:solidFill>
                  <a:latin typeface="Calibri" panose="020F0502020204030204" pitchFamily="34" charset="0"/>
                </a:rPr>
                <a:t>The President of the Church holds the keys to direct the Lord’s work upon the earth.</a:t>
              </a:r>
              <a:endParaRPr lang="en-US" sz="2800" dirty="0">
                <a:solidFill>
                  <a:schemeClr val="bg1"/>
                </a:solidFill>
              </a:endParaRPr>
            </a:p>
          </p:txBody>
        </p:sp>
        <p:grpSp>
          <p:nvGrpSpPr>
            <p:cNvPr id="10" name="Group 9"/>
            <p:cNvGrpSpPr/>
            <p:nvPr/>
          </p:nvGrpSpPr>
          <p:grpSpPr>
            <a:xfrm>
              <a:off x="2207243" y="3211107"/>
              <a:ext cx="1088573" cy="2460008"/>
              <a:chOff x="2207243" y="3211107"/>
              <a:chExt cx="1088573" cy="2460008"/>
            </a:xfrm>
          </p:grpSpPr>
          <p:pic>
            <p:nvPicPr>
              <p:cNvPr id="5126" name="Picture 6" descr="http://cache.lego.com/e/dynamic/is/image/LEGO/850808?$main$"/>
              <p:cNvPicPr>
                <a:picLocks noChangeAspect="1" noChangeArrowheads="1"/>
              </p:cNvPicPr>
              <p:nvPr/>
            </p:nvPicPr>
            <p:blipFill rotWithShape="1">
              <a:blip r:embed="rId4">
                <a:extLst>
                  <a:ext uri="{28A0092B-C50C-407E-A947-70E740481C1C}">
                    <a14:useLocalDpi xmlns:a14="http://schemas.microsoft.com/office/drawing/2010/main" val="0"/>
                  </a:ext>
                </a:extLst>
              </a:blip>
              <a:srcRect l="28027" t="1930" r="38341"/>
              <a:stretch/>
            </p:blipFill>
            <p:spPr bwMode="auto">
              <a:xfrm>
                <a:off x="2207243" y="3290432"/>
                <a:ext cx="1088573" cy="23806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695117" y="3211107"/>
                <a:ext cx="167826" cy="263600"/>
                <a:chOff x="2695117" y="3296647"/>
                <a:chExt cx="275144" cy="432162"/>
              </a:xfrm>
            </p:grpSpPr>
            <p:sp>
              <p:nvSpPr>
                <p:cNvPr id="4" name="Oval 3"/>
                <p:cNvSpPr/>
                <p:nvPr/>
              </p:nvSpPr>
              <p:spPr>
                <a:xfrm>
                  <a:off x="2695117" y="3296647"/>
                  <a:ext cx="275144" cy="2044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1378072">
                  <a:off x="2710549" y="3363337"/>
                  <a:ext cx="203908" cy="3654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085" t="4108" r="2122" b="26690"/>
          <a:stretch/>
        </p:blipFill>
        <p:spPr>
          <a:xfrm>
            <a:off x="1456459" y="61597"/>
            <a:ext cx="9279082" cy="987136"/>
          </a:xfrm>
          <a:prstGeom prst="rect">
            <a:avLst/>
          </a:prstGeom>
        </p:spPr>
      </p:pic>
    </p:spTree>
    <p:extLst>
      <p:ext uri="{BB962C8B-B14F-4D97-AF65-F5344CB8AC3E}">
        <p14:creationId xmlns:p14="http://schemas.microsoft.com/office/powerpoint/2010/main" val="170515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ldschurchtemples.com/adamondiahman/gallery/images/adam-ondi-ahman-mormon-templ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9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429"/>
            <a:ext cx="12192000" cy="1200329"/>
          </a:xfrm>
          <a:prstGeom prst="rect">
            <a:avLst/>
          </a:prstGeom>
          <a:noFill/>
        </p:spPr>
        <p:txBody>
          <a:bodyPr wrap="square" rtlCol="0">
            <a:spAutoFit/>
          </a:bodyPr>
          <a:lstStyle/>
          <a:p>
            <a:pPr algn="ctr"/>
            <a:r>
              <a:rPr lang="en-US" sz="3600" dirty="0">
                <a:latin typeface="Abadi" panose="020B0604020104020204" pitchFamily="34" charset="0"/>
                <a:cs typeface="Times New Roman" panose="02020603050405020304" pitchFamily="18" charset="0"/>
              </a:rPr>
              <a:t>Adam-</a:t>
            </a:r>
            <a:r>
              <a:rPr lang="en-US" sz="3600" dirty="0" err="1">
                <a:latin typeface="Abadi" panose="020B0604020104020204" pitchFamily="34" charset="0"/>
                <a:cs typeface="Times New Roman" panose="02020603050405020304" pitchFamily="18" charset="0"/>
              </a:rPr>
              <a:t>ondi</a:t>
            </a:r>
            <a:r>
              <a:rPr lang="en-US" sz="3600" dirty="0">
                <a:latin typeface="Abadi" panose="020B0604020104020204" pitchFamily="34" charset="0"/>
                <a:cs typeface="Times New Roman" panose="02020603050405020304" pitchFamily="18" charset="0"/>
              </a:rPr>
              <a:t>-Ahman</a:t>
            </a:r>
            <a:r>
              <a:rPr lang="en-US" sz="3600" b="0" i="0" dirty="0">
                <a:effectLst/>
                <a:latin typeface="Abadi" panose="020B0604020104020204" pitchFamily="34" charset="0"/>
              </a:rPr>
              <a:t> </a:t>
            </a:r>
          </a:p>
          <a:p>
            <a:pPr algn="ctr"/>
            <a:r>
              <a:rPr lang="en-US" sz="3600" b="0" i="0" dirty="0">
                <a:effectLst/>
                <a:latin typeface="Abadi" panose="020B0604020104020204" pitchFamily="34" charset="0"/>
              </a:rPr>
              <a:t>Spring Hill, Missouri. </a:t>
            </a:r>
            <a:r>
              <a:rPr lang="en-US" sz="3600" dirty="0">
                <a:latin typeface="Abadi" panose="020B0604020104020204" pitchFamily="34" charset="0"/>
                <a:cs typeface="Times New Roman" panose="02020603050405020304" pitchFamily="18" charset="0"/>
              </a:rPr>
              <a:t> </a:t>
            </a:r>
          </a:p>
        </p:txBody>
      </p:sp>
      <p:sp>
        <p:nvSpPr>
          <p:cNvPr id="8" name="Rectangle 7"/>
          <p:cNvSpPr/>
          <p:nvPr/>
        </p:nvSpPr>
        <p:spPr>
          <a:xfrm>
            <a:off x="164798" y="6418089"/>
            <a:ext cx="1191352"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116:1</a:t>
            </a:r>
            <a:endParaRPr lang="en-US" dirty="0">
              <a:solidFill>
                <a:schemeClr val="bg1"/>
              </a:solidFill>
            </a:endParaRPr>
          </a:p>
        </p:txBody>
      </p:sp>
      <p:sp>
        <p:nvSpPr>
          <p:cNvPr id="2" name="Rectangle 1"/>
          <p:cNvSpPr/>
          <p:nvPr/>
        </p:nvSpPr>
        <p:spPr>
          <a:xfrm>
            <a:off x="5535301" y="1497722"/>
            <a:ext cx="6096000" cy="4708981"/>
          </a:xfrm>
          <a:prstGeom prst="rect">
            <a:avLst/>
          </a:prstGeom>
        </p:spPr>
        <p:txBody>
          <a:bodyPr>
            <a:spAutoFit/>
          </a:bodyPr>
          <a:lstStyle/>
          <a:p>
            <a:r>
              <a:rPr lang="en-US" sz="2400" dirty="0">
                <a:solidFill>
                  <a:schemeClr val="bg1"/>
                </a:solidFill>
              </a:rPr>
              <a:t>“</a:t>
            </a:r>
            <a:r>
              <a:rPr lang="en-US" sz="2400" i="1" dirty="0" err="1">
                <a:solidFill>
                  <a:schemeClr val="bg1"/>
                </a:solidFill>
              </a:rPr>
              <a:t>Ahman</a:t>
            </a:r>
            <a:r>
              <a:rPr lang="en-US" sz="2400" dirty="0">
                <a:solidFill>
                  <a:schemeClr val="bg1"/>
                </a:solidFill>
              </a:rPr>
              <a:t> is one of the names by which God was known to </a:t>
            </a:r>
            <a:r>
              <a:rPr lang="en-US" sz="2400" dirty="0" err="1">
                <a:solidFill>
                  <a:schemeClr val="bg1"/>
                </a:solidFill>
              </a:rPr>
              <a:t>Adam.</a:t>
            </a:r>
            <a:r>
              <a:rPr lang="en-US" sz="2400" i="1" dirty="0" err="1">
                <a:solidFill>
                  <a:schemeClr val="bg1"/>
                </a:solidFill>
              </a:rPr>
              <a:t>Adam-ondi-Ahman</a:t>
            </a:r>
            <a:r>
              <a:rPr lang="en-US" sz="2400" i="1" dirty="0">
                <a:solidFill>
                  <a:schemeClr val="bg1"/>
                </a:solidFill>
              </a:rPr>
              <a:t>,</a:t>
            </a:r>
            <a:r>
              <a:rPr lang="en-US" sz="2400" dirty="0">
                <a:solidFill>
                  <a:schemeClr val="bg1"/>
                </a:solidFill>
              </a:rPr>
              <a:t> a name carried over from the pure </a:t>
            </a:r>
            <a:r>
              <a:rPr lang="en-US" sz="2400" dirty="0" err="1">
                <a:solidFill>
                  <a:schemeClr val="bg1"/>
                </a:solidFill>
              </a:rPr>
              <a:t>Adamic</a:t>
            </a:r>
            <a:r>
              <a:rPr lang="en-US" sz="2400" dirty="0">
                <a:solidFill>
                  <a:schemeClr val="bg1"/>
                </a:solidFill>
              </a:rPr>
              <a:t> language into English, is one for which we have not been given a revealed, literal translation. </a:t>
            </a:r>
          </a:p>
          <a:p>
            <a:endParaRPr lang="en-US" sz="2400" dirty="0">
              <a:solidFill>
                <a:schemeClr val="bg1"/>
              </a:solidFill>
            </a:endParaRPr>
          </a:p>
          <a:p>
            <a:r>
              <a:rPr lang="en-US" sz="2400" dirty="0">
                <a:solidFill>
                  <a:schemeClr val="bg1"/>
                </a:solidFill>
              </a:rPr>
              <a:t>As near as we can judge—and this view comes down from the early brethren who associated with the Prophet Joseph Smith, who was the first one to use the name in this dispensation—</a:t>
            </a:r>
            <a:r>
              <a:rPr lang="en-US" sz="2400" i="1" dirty="0">
                <a:solidFill>
                  <a:schemeClr val="bg1"/>
                </a:solidFill>
              </a:rPr>
              <a:t>Adam-</a:t>
            </a:r>
            <a:r>
              <a:rPr lang="en-US" sz="2400" i="1" dirty="0" err="1">
                <a:solidFill>
                  <a:schemeClr val="bg1"/>
                </a:solidFill>
              </a:rPr>
              <a:t>ondi</a:t>
            </a:r>
            <a:r>
              <a:rPr lang="en-US" sz="2400" i="1" dirty="0">
                <a:solidFill>
                  <a:schemeClr val="bg1"/>
                </a:solidFill>
              </a:rPr>
              <a:t>-</a:t>
            </a:r>
            <a:r>
              <a:rPr lang="en-US" sz="2400" i="1" dirty="0" err="1">
                <a:solidFill>
                  <a:schemeClr val="bg1"/>
                </a:solidFill>
              </a:rPr>
              <a:t>Ahman</a:t>
            </a:r>
            <a:r>
              <a:rPr lang="en-US" sz="2400" i="1" dirty="0">
                <a:solidFill>
                  <a:schemeClr val="bg1"/>
                </a:solidFill>
              </a:rPr>
              <a:t> means the place or land of God where Adam dwelt</a:t>
            </a:r>
            <a:r>
              <a:rPr lang="en-US" sz="2400" dirty="0">
                <a:solidFill>
                  <a:schemeClr val="bg1"/>
                </a:solidFill>
              </a:rPr>
              <a:t>” </a:t>
            </a:r>
          </a:p>
          <a:p>
            <a:r>
              <a:rPr lang="en-US" sz="1200" dirty="0">
                <a:solidFill>
                  <a:schemeClr val="bg1"/>
                </a:solidFill>
              </a:rPr>
              <a:t>Elder Bruce R. McConkie</a:t>
            </a:r>
          </a:p>
        </p:txBody>
      </p:sp>
    </p:spTree>
    <p:extLst>
      <p:ext uri="{BB962C8B-B14F-4D97-AF65-F5344CB8AC3E}">
        <p14:creationId xmlns:p14="http://schemas.microsoft.com/office/powerpoint/2010/main" val="41916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64798" y="6418089"/>
            <a:ext cx="1191352"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116:1</a:t>
            </a:r>
            <a:endParaRPr lang="en-US" dirty="0">
              <a:solidFill>
                <a:schemeClr val="bg1"/>
              </a:solidFill>
            </a:endParaRPr>
          </a:p>
        </p:txBody>
      </p:sp>
      <p:sp>
        <p:nvSpPr>
          <p:cNvPr id="2" name="Rectangle 1"/>
          <p:cNvSpPr/>
          <p:nvPr/>
        </p:nvSpPr>
        <p:spPr>
          <a:xfrm>
            <a:off x="812828" y="987733"/>
            <a:ext cx="6096000" cy="5078313"/>
          </a:xfrm>
          <a:prstGeom prst="rect">
            <a:avLst/>
          </a:prstGeom>
        </p:spPr>
        <p:txBody>
          <a:bodyPr>
            <a:spAutoFit/>
          </a:bodyPr>
          <a:lstStyle/>
          <a:p>
            <a:pPr fontAlgn="base"/>
            <a:r>
              <a:rPr lang="en-US" sz="2400" dirty="0">
                <a:solidFill>
                  <a:schemeClr val="bg1"/>
                </a:solidFill>
              </a:rPr>
              <a:t>“He [Christ] will come in private to his prophet and to the apostles then living. Those who have held keys and powers and authorities in all ages from Adam to the present will also be present. And further, all the faithful members of the Church then living and all the faithful saints of all the ages past will be present. It will be the greatest congregation of faithful saints ever assembled on planet earth. It will be a sacrament meeting. It will be a day of judgment for the faithful of all the ages. And it will take place in Daviess County, Missouri, at a place called Adam-</a:t>
            </a:r>
            <a:r>
              <a:rPr lang="en-US" sz="2400" dirty="0" err="1">
                <a:solidFill>
                  <a:schemeClr val="bg1"/>
                </a:solidFill>
              </a:rPr>
              <a:t>ondi</a:t>
            </a:r>
            <a:r>
              <a:rPr lang="en-US" sz="2400" dirty="0">
                <a:solidFill>
                  <a:schemeClr val="bg1"/>
                </a:solidFill>
              </a:rPr>
              <a:t>-</a:t>
            </a:r>
            <a:r>
              <a:rPr lang="en-US" sz="2400" dirty="0" err="1">
                <a:solidFill>
                  <a:schemeClr val="bg1"/>
                </a:solidFill>
              </a:rPr>
              <a:t>Ahman</a:t>
            </a:r>
            <a:r>
              <a:rPr lang="en-US" sz="2400" dirty="0">
                <a:solidFill>
                  <a:schemeClr val="bg1"/>
                </a:solidFill>
              </a:rPr>
              <a:t>.” </a:t>
            </a:r>
          </a:p>
          <a:p>
            <a:r>
              <a:rPr lang="en-US" sz="1200" dirty="0">
                <a:solidFill>
                  <a:schemeClr val="bg1"/>
                </a:solidFill>
              </a:rPr>
              <a:t>Elder Bruce R. McConkie</a:t>
            </a:r>
          </a:p>
        </p:txBody>
      </p:sp>
      <p:pic>
        <p:nvPicPr>
          <p:cNvPr id="6148" name="Picture 4" descr="map, western Missou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632" y="1904999"/>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52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ncitrio.com/wp-content/uploads/2014/02/Le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3.gstatic.com/images?q=tbn:ANd9GcQxoria6LpWIuhTbdLmcSWXxG9_bKu6TINhBAfX79QhB1uWuU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886" y="247650"/>
            <a:ext cx="8915400" cy="6384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92728" y="359229"/>
            <a:ext cx="8757558" cy="7086555"/>
          </a:xfrm>
          <a:prstGeom prst="rect">
            <a:avLst/>
          </a:prstGeom>
          <a:noFill/>
        </p:spPr>
        <p:txBody>
          <a:bodyPr wrap="square" rtlCol="0">
            <a:spAutoFit/>
          </a:bodyPr>
          <a:lstStyle/>
          <a:p>
            <a:r>
              <a:rPr lang="en-US" dirty="0">
                <a:solidFill>
                  <a:schemeClr val="bg1"/>
                </a:solidFill>
              </a:rPr>
              <a:t>Sources:</a:t>
            </a:r>
          </a:p>
          <a:p>
            <a:endParaRPr lang="en-US" i="1" dirty="0">
              <a:solidFill>
                <a:schemeClr val="bg1"/>
              </a:solidFill>
            </a:endParaRPr>
          </a:p>
          <a:p>
            <a:r>
              <a:rPr lang="en-US" dirty="0">
                <a:solidFill>
                  <a:schemeClr val="bg1"/>
                </a:solidFill>
              </a:rPr>
              <a:t>Videos: </a:t>
            </a:r>
          </a:p>
          <a:p>
            <a:r>
              <a:rPr lang="en-US" b="1" dirty="0">
                <a:solidFill>
                  <a:schemeClr val="bg1"/>
                </a:solidFill>
              </a:rPr>
              <a:t>Introduction to the Theme</a:t>
            </a:r>
            <a:r>
              <a:rPr lang="en-US" dirty="0">
                <a:solidFill>
                  <a:schemeClr val="bg1"/>
                </a:solidFill>
              </a:rPr>
              <a:t> (4:04)</a:t>
            </a:r>
          </a:p>
          <a:p>
            <a:r>
              <a:rPr lang="en-US" b="1" dirty="0">
                <a:solidFill>
                  <a:schemeClr val="bg1"/>
                </a:solidFill>
              </a:rPr>
              <a:t>Light in Their Eyes</a:t>
            </a:r>
            <a:r>
              <a:rPr lang="en-US" dirty="0">
                <a:solidFill>
                  <a:schemeClr val="bg1"/>
                </a:solidFill>
              </a:rPr>
              <a:t> (2:29)</a:t>
            </a:r>
          </a:p>
          <a:p>
            <a:r>
              <a:rPr lang="en-US" dirty="0">
                <a:solidFill>
                  <a:schemeClr val="bg1"/>
                </a:solidFill>
              </a:rPr>
              <a:t>195 Dresses (5:10)</a:t>
            </a:r>
          </a:p>
          <a:p>
            <a:endParaRPr lang="en-US" dirty="0">
              <a:solidFill>
                <a:schemeClr val="bg1"/>
              </a:solidFill>
            </a:endParaRPr>
          </a:p>
          <a:p>
            <a:r>
              <a:rPr lang="en-US" sz="1800" b="0" i="0" dirty="0">
                <a:solidFill>
                  <a:schemeClr val="bg1"/>
                </a:solidFill>
                <a:effectLst/>
              </a:rPr>
              <a:t>Russell M. Nelson, “</a:t>
            </a:r>
            <a:r>
              <a:rPr lang="en-US" sz="1800" b="0" i="0" u="none" strike="noStrike" dirty="0">
                <a:solidFill>
                  <a:schemeClr val="bg1"/>
                </a:solidFill>
                <a:effectLst/>
              </a:rPr>
              <a:t>The Correct Name of the Church</a:t>
            </a:r>
            <a:r>
              <a:rPr lang="en-US" sz="1800" b="0" i="0" dirty="0">
                <a:solidFill>
                  <a:schemeClr val="bg1"/>
                </a:solidFill>
                <a:effectLst/>
              </a:rPr>
              <a:t>,” </a:t>
            </a:r>
            <a:r>
              <a:rPr lang="en-US" sz="1800" b="0" i="1" dirty="0">
                <a:solidFill>
                  <a:schemeClr val="bg1"/>
                </a:solidFill>
                <a:effectLst/>
              </a:rPr>
              <a:t>Ensign</a:t>
            </a:r>
            <a:r>
              <a:rPr lang="en-US" sz="1800" b="0" i="0" dirty="0">
                <a:solidFill>
                  <a:schemeClr val="bg1"/>
                </a:solidFill>
                <a:effectLst/>
              </a:rPr>
              <a:t> or </a:t>
            </a:r>
            <a:r>
              <a:rPr lang="en-US" sz="1800" b="0" i="1" dirty="0">
                <a:solidFill>
                  <a:schemeClr val="bg1"/>
                </a:solidFill>
                <a:effectLst/>
              </a:rPr>
              <a:t>Liahona</a:t>
            </a:r>
            <a:r>
              <a:rPr lang="en-US" sz="1800" b="0" i="0" dirty="0">
                <a:solidFill>
                  <a:schemeClr val="bg1"/>
                </a:solidFill>
                <a:effectLst/>
              </a:rPr>
              <a:t>, Nov. 2018, 87, 89</a:t>
            </a:r>
            <a:endParaRPr lang="en-US" b="0" i="0" dirty="0">
              <a:solidFill>
                <a:schemeClr val="bg1"/>
              </a:solidFill>
              <a:effectLst/>
              <a:latin typeface="Calibri" panose="020F0502020204030204" pitchFamily="34" charset="0"/>
            </a:endParaRPr>
          </a:p>
          <a:p>
            <a:r>
              <a:rPr lang="en-US" b="0" i="0" dirty="0">
                <a:solidFill>
                  <a:schemeClr val="bg1"/>
                </a:solidFill>
                <a:effectLst/>
                <a:latin typeface="Calibri" panose="020F0502020204030204" pitchFamily="34" charset="0"/>
              </a:rPr>
              <a:t>History of the Church, 2:509; Smith, Essentials in Church History, p. 569</a:t>
            </a:r>
            <a:endParaRPr lang="en-US" dirty="0">
              <a:solidFill>
                <a:schemeClr val="bg1"/>
              </a:solidFill>
              <a:latin typeface="Calibri" panose="020F0502020204030204" pitchFamily="34" charset="0"/>
            </a:endParaRPr>
          </a:p>
          <a:p>
            <a:r>
              <a:rPr lang="en-US" dirty="0">
                <a:solidFill>
                  <a:schemeClr val="bg1"/>
                </a:solidFill>
              </a:rPr>
              <a:t>Elder M. Russell Ballard </a:t>
            </a:r>
            <a:r>
              <a:rPr lang="en-US" b="0" i="0" dirty="0">
                <a:solidFill>
                  <a:schemeClr val="bg1"/>
                </a:solidFill>
                <a:effectLst/>
                <a:latin typeface="Calibri" panose="020F0502020204030204" pitchFamily="34" charset="0"/>
              </a:rPr>
              <a:t>(</a:t>
            </a:r>
            <a:r>
              <a:rPr lang="en-US" b="0" i="0" u="none" strike="noStrike" dirty="0">
                <a:solidFill>
                  <a:schemeClr val="bg1"/>
                </a:solidFill>
                <a:effectLst/>
                <a:latin typeface="Calibri" panose="020F0502020204030204" pitchFamily="34" charset="0"/>
              </a:rPr>
              <a:t>“The Importance of a Name,”</a:t>
            </a:r>
            <a:r>
              <a:rPr lang="en-US" i="1" dirty="0">
                <a:solidFill>
                  <a:schemeClr val="bg1"/>
                </a:solidFill>
                <a:latin typeface="Calibri" panose="020F0502020204030204" pitchFamily="34" charset="0"/>
              </a:rPr>
              <a:t>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or </a:t>
            </a:r>
            <a:r>
              <a:rPr lang="en-US" b="0" i="1" dirty="0">
                <a:solidFill>
                  <a:schemeClr val="bg1"/>
                </a:solidFill>
                <a:effectLst/>
                <a:latin typeface="Calibri" panose="020F0502020204030204" pitchFamily="34" charset="0"/>
              </a:rPr>
              <a:t>Liahona,</a:t>
            </a:r>
            <a:r>
              <a:rPr lang="en-US" b="0" i="0" dirty="0">
                <a:solidFill>
                  <a:schemeClr val="bg1"/>
                </a:solidFill>
                <a:effectLst/>
                <a:latin typeface="Calibri" panose="020F0502020204030204" pitchFamily="34" charset="0"/>
              </a:rPr>
              <a:t> Nov. 2011, 80)</a:t>
            </a:r>
            <a:endParaRPr lang="en-US" dirty="0">
              <a:solidFill>
                <a:schemeClr val="bg1"/>
              </a:solidFill>
              <a:latin typeface="Calibri" panose="020F0502020204030204" pitchFamily="34" charset="0"/>
            </a:endParaRPr>
          </a:p>
          <a:p>
            <a:r>
              <a:rPr lang="en-US" dirty="0">
                <a:solidFill>
                  <a:schemeClr val="bg1"/>
                </a:solidFill>
              </a:rPr>
              <a:t>Joseph Fielding McConkie and Craig J. </a:t>
            </a:r>
            <a:r>
              <a:rPr lang="en-US" dirty="0" err="1">
                <a:solidFill>
                  <a:schemeClr val="bg1"/>
                </a:solidFill>
              </a:rPr>
              <a:t>Ostler</a:t>
            </a:r>
            <a:r>
              <a:rPr lang="en-US" dirty="0">
                <a:solidFill>
                  <a:schemeClr val="bg1"/>
                </a:solidFill>
              </a:rPr>
              <a:t> </a:t>
            </a:r>
            <a:r>
              <a:rPr lang="en-US" i="1" dirty="0">
                <a:solidFill>
                  <a:schemeClr val="bg1"/>
                </a:solidFill>
              </a:rPr>
              <a:t>Revelations of the Restoration </a:t>
            </a:r>
            <a:r>
              <a:rPr lang="en-US" dirty="0">
                <a:solidFill>
                  <a:schemeClr val="bg1"/>
                </a:solidFill>
              </a:rPr>
              <a:t>pg. 916</a:t>
            </a:r>
          </a:p>
          <a:p>
            <a:r>
              <a:rPr lang="en-US" sz="1800" dirty="0">
                <a:solidFill>
                  <a:schemeClr val="bg1"/>
                </a:solidFill>
              </a:rPr>
              <a:t>Presentation by ©http://fashionsbylynda.com/blog/ </a:t>
            </a:r>
            <a:endParaRPr lang="en-US" i="1" dirty="0">
              <a:solidFill>
                <a:schemeClr val="bg1"/>
              </a:solidFill>
            </a:endParaRPr>
          </a:p>
          <a:p>
            <a:r>
              <a:rPr lang="en-US" dirty="0">
                <a:solidFill>
                  <a:schemeClr val="bg1"/>
                </a:solidFill>
              </a:rPr>
              <a:t>Elder John A. </a:t>
            </a:r>
            <a:r>
              <a:rPr lang="en-US" dirty="0" err="1">
                <a:solidFill>
                  <a:schemeClr val="bg1"/>
                </a:solidFill>
              </a:rPr>
              <a:t>Widtsoe</a:t>
            </a:r>
            <a:r>
              <a:rPr lang="en-US" dirty="0">
                <a:solidFill>
                  <a:schemeClr val="bg1"/>
                </a:solidFill>
              </a:rPr>
              <a:t> (In Conference Report, Apr. 1940, p. 35.)</a:t>
            </a:r>
            <a:endParaRPr lang="en-US" sz="1200" b="0" i="0" dirty="0">
              <a:solidFill>
                <a:schemeClr val="bg1"/>
              </a:solidFill>
              <a:effectLst/>
              <a:latin typeface="Calibri" panose="020F0502020204030204" pitchFamily="34" charset="0"/>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pgs. 742-43</a:t>
            </a:r>
            <a:endParaRPr lang="en-US" i="1" dirty="0">
              <a:solidFill>
                <a:schemeClr val="bg1"/>
              </a:solidFill>
            </a:endParaRPr>
          </a:p>
          <a:p>
            <a:r>
              <a:rPr lang="en-US" dirty="0">
                <a:solidFill>
                  <a:schemeClr val="bg1"/>
                </a:solidFill>
              </a:rPr>
              <a:t>Elder Bruce R. McConkie (</a:t>
            </a:r>
            <a:r>
              <a:rPr lang="en-US" i="1" dirty="0">
                <a:solidFill>
                  <a:schemeClr val="bg1"/>
                </a:solidFill>
              </a:rPr>
              <a:t>Mormon Doctrine,</a:t>
            </a:r>
            <a:r>
              <a:rPr lang="en-US" dirty="0">
                <a:solidFill>
                  <a:schemeClr val="bg1"/>
                </a:solidFill>
              </a:rPr>
              <a:t> 2nd ed. [1966], 19–20).</a:t>
            </a:r>
            <a:endParaRPr lang="en-US" sz="1050" dirty="0">
              <a:solidFill>
                <a:schemeClr val="bg1"/>
              </a:solidFill>
            </a:endParaRPr>
          </a:p>
          <a:p>
            <a:r>
              <a:rPr lang="en-US" dirty="0">
                <a:solidFill>
                  <a:schemeClr val="bg1"/>
                </a:solidFill>
              </a:rPr>
              <a:t>	(</a:t>
            </a:r>
            <a:r>
              <a:rPr lang="en-US" i="1" dirty="0">
                <a:solidFill>
                  <a:schemeClr val="bg1"/>
                </a:solidFill>
              </a:rPr>
              <a:t>The Millennial Messiah: The Second Coming of the Son of Man</a:t>
            </a:r>
            <a:r>
              <a:rPr lang="en-US" dirty="0">
                <a:solidFill>
                  <a:schemeClr val="bg1"/>
                </a:solidFill>
              </a:rPr>
              <a:t> [1982], 578–79).</a:t>
            </a:r>
          </a:p>
          <a:p>
            <a:r>
              <a:rPr lang="en-US" dirty="0">
                <a:solidFill>
                  <a:schemeClr val="bg1"/>
                </a:solidFill>
              </a:rPr>
              <a:t>3 Key aspects: https://www.churchofjesuschrist.org/church/news/3-key-aspects-of-the-new-church-symbol-its-purpose-and-use?lang=eng</a:t>
            </a:r>
          </a:p>
          <a:p>
            <a:r>
              <a:rPr lang="en-US" dirty="0">
                <a:solidFill>
                  <a:schemeClr val="bg1"/>
                </a:solidFill>
              </a:rPr>
              <a:t>THANK YOU TO ALL THE LEGO FANS</a:t>
            </a:r>
          </a:p>
          <a:p>
            <a:endParaRPr lang="en-US" sz="1050" dirty="0">
              <a:solidFill>
                <a:schemeClr val="bg1"/>
              </a:solidFill>
            </a:endParaRPr>
          </a:p>
          <a:p>
            <a:r>
              <a:rPr lang="en-US" i="1" dirty="0">
                <a:solidFill>
                  <a:schemeClr val="bg1"/>
                </a:solidFill>
              </a:rPr>
              <a:t> </a:t>
            </a:r>
          </a:p>
          <a:p>
            <a:endParaRPr lang="en-US" sz="1200" b="0" i="0" dirty="0">
              <a:solidFill>
                <a:schemeClr val="bg1"/>
              </a:solidFill>
              <a:effectLst/>
              <a:latin typeface="Calibri" panose="020F0502020204030204" pitchFamily="34" charset="0"/>
            </a:endParaRPr>
          </a:p>
          <a:p>
            <a:endParaRPr lang="en-US" i="1" dirty="0">
              <a:solidFill>
                <a:schemeClr val="bg1"/>
              </a:solidFill>
            </a:endParaRPr>
          </a:p>
          <a:p>
            <a:endParaRPr lang="en-US" b="0" i="0" dirty="0">
              <a:solidFill>
                <a:schemeClr val="bg1"/>
              </a:solidFill>
              <a:effectLst/>
              <a:latin typeface="Calibri" panose="020F0502020204030204" pitchFamily="34" charset="0"/>
            </a:endParaRPr>
          </a:p>
          <a:p>
            <a:endParaRPr lang="en-US" dirty="0">
              <a:solidFill>
                <a:schemeClr val="bg1"/>
              </a:solidFill>
            </a:endParaRPr>
          </a:p>
          <a:p>
            <a:endParaRPr lang="en-US" dirty="0">
              <a:solidFill>
                <a:schemeClr val="bg1"/>
              </a:solidFill>
            </a:endParaRPr>
          </a:p>
        </p:txBody>
      </p:sp>
      <p:grpSp>
        <p:nvGrpSpPr>
          <p:cNvPr id="5" name="Group 4"/>
          <p:cNvGrpSpPr/>
          <p:nvPr/>
        </p:nvGrpSpPr>
        <p:grpSpPr>
          <a:xfrm>
            <a:off x="5069384" y="1105785"/>
            <a:ext cx="640300" cy="795001"/>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7"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51C50245-8A26-47FB-AF1B-1210B5B05799}"/>
              </a:ext>
            </a:extLst>
          </p:cNvPr>
          <p:cNvSpPr>
            <a:spLocks noGrp="1"/>
          </p:cNvSpPr>
          <p:nvPr/>
        </p:nvSpPr>
        <p:spPr>
          <a:xfrm>
            <a:off x="130230" y="650994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305199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400799" cy="6647974"/>
          </a:xfrm>
          <a:prstGeom prst="rect">
            <a:avLst/>
          </a:prstGeom>
          <a:ln>
            <a:solidFill>
              <a:schemeClr val="tx1"/>
            </a:solidFill>
          </a:ln>
        </p:spPr>
        <p:txBody>
          <a:bodyPr wrap="square">
            <a:spAutoFit/>
          </a:bodyPr>
          <a:lstStyle/>
          <a:p>
            <a:pPr fontAlgn="base"/>
            <a:r>
              <a:rPr lang="en-US" sz="1200" b="1" i="0" dirty="0">
                <a:solidFill>
                  <a:srgbClr val="333333"/>
                </a:solidFill>
                <a:effectLst/>
                <a:latin typeface="Calibri" panose="020F0502020204030204" pitchFamily="34" charset="0"/>
              </a:rPr>
              <a:t>The Logo of the Church:</a:t>
            </a:r>
          </a:p>
          <a:p>
            <a:pPr fontAlgn="base"/>
            <a:r>
              <a:rPr lang="en-US" sz="1200" b="0" i="0" dirty="0">
                <a:solidFill>
                  <a:srgbClr val="333333"/>
                </a:solidFill>
                <a:effectLst/>
                <a:latin typeface="Calibri" panose="020F0502020204030204" pitchFamily="34" charset="0"/>
              </a:rPr>
              <a:t>With the recent releases of the logo of the Church in Bosnian, Macedonian, Montenegrin, Persian, Tshiluba, and Yapese, the Church identifier has now been published in more than 100 languages.</a:t>
            </a:r>
          </a:p>
          <a:p>
            <a:pPr fontAlgn="base"/>
            <a:r>
              <a:rPr lang="en-US" sz="1200" b="0" i="0" dirty="0">
                <a:solidFill>
                  <a:srgbClr val="333333"/>
                </a:solidFill>
                <a:effectLst/>
                <a:latin typeface="Calibri" panose="020F0502020204030204" pitchFamily="34" charset="0"/>
              </a:rPr>
              <a:t>The growing number of languages into which the Church's logo has been translated is simply a reflection of the Church's growth around the world.</a:t>
            </a:r>
          </a:p>
          <a:p>
            <a:pPr fontAlgn="base"/>
            <a:r>
              <a:rPr lang="en-US" sz="1200" b="0" i="0" dirty="0">
                <a:solidFill>
                  <a:srgbClr val="333333"/>
                </a:solidFill>
                <a:effectLst/>
                <a:latin typeface="Calibri" panose="020F0502020204030204" pitchFamily="34" charset="0"/>
              </a:rPr>
              <a:t>The project began in December 1995, when President Gordon B. Hinckley (1910–2008) directed that a new Church logo be adopted. The logo was designed so that the name of the Savior was the most prominent feature in the Church’s official name and has been translated into various languages since.</a:t>
            </a:r>
          </a:p>
          <a:p>
            <a:pPr fontAlgn="base"/>
            <a:r>
              <a:rPr lang="en-US" sz="1200" b="0" i="0" dirty="0">
                <a:solidFill>
                  <a:srgbClr val="333333"/>
                </a:solidFill>
                <a:effectLst/>
                <a:latin typeface="Calibri" panose="020F0502020204030204" pitchFamily="34" charset="0"/>
              </a:rPr>
              <a:t>Because the Church’s name and logotype are important identifiers—and because they are registered trademarks or otherwise protected worldwide—the Church has created guidelines for appropriately using the name and logotype of the Church.</a:t>
            </a:r>
          </a:p>
          <a:p>
            <a:pPr fontAlgn="base"/>
            <a:r>
              <a:rPr lang="en-US" sz="1200" dirty="0"/>
              <a:t>Because the Church’s name and logotype are important identifiers—and because they are registered trademarks or otherwise protected worldwide—the Church has created guidelines for appropriately using the name and logotype of the Church.</a:t>
            </a:r>
          </a:p>
          <a:p>
            <a:pPr fontAlgn="base"/>
            <a:r>
              <a:rPr lang="en-US" sz="1200" dirty="0"/>
              <a:t>Local units may use the written name of the Church (not the logotype) when all of the following conditions are met:</a:t>
            </a:r>
          </a:p>
          <a:p>
            <a:pPr fontAlgn="base"/>
            <a:r>
              <a:rPr lang="en-US" sz="1200" dirty="0"/>
              <a:t>The activity or function with which the name is associated is officially sponsored by the unit—for example, in a sacrament meeting program.</a:t>
            </a:r>
          </a:p>
          <a:p>
            <a:pPr fontAlgn="base"/>
            <a:r>
              <a:rPr lang="en-US" sz="1200" dirty="0"/>
              <a:t>The name of the local unit is used as a prelude to the name of the Church.</a:t>
            </a:r>
          </a:p>
          <a:p>
            <a:pPr fontAlgn="base"/>
            <a:r>
              <a:rPr lang="en-US" sz="1200" dirty="0"/>
              <a:t>The typeface does not imitate or resemble that of the official Church logotype.</a:t>
            </a:r>
          </a:p>
          <a:p>
            <a:pPr fontAlgn="base"/>
            <a:endParaRPr lang="en-US" sz="1200" dirty="0"/>
          </a:p>
          <a:p>
            <a:pPr fontAlgn="base"/>
            <a:r>
              <a:rPr lang="en-US" sz="1200" b="1" dirty="0"/>
              <a:t>The Church’s official logotype is to be used only for items approved by the Correlation Department at Church headquarters, such as the following:</a:t>
            </a:r>
          </a:p>
          <a:p>
            <a:pPr fontAlgn="base"/>
            <a:r>
              <a:rPr lang="en-US" sz="1200" b="1" dirty="0"/>
              <a:t>Official Church publications and stationery</a:t>
            </a:r>
          </a:p>
          <a:p>
            <a:pPr fontAlgn="base"/>
            <a:r>
              <a:rPr lang="en-US" sz="1200" b="1" dirty="0"/>
              <a:t>Missionary name tags</a:t>
            </a:r>
          </a:p>
          <a:p>
            <a:pPr fontAlgn="base"/>
            <a:r>
              <a:rPr lang="en-US" sz="1200" b="1" dirty="0"/>
              <a:t>Meetinghouse exterior signs</a:t>
            </a:r>
          </a:p>
          <a:p>
            <a:pPr fontAlgn="base"/>
            <a:r>
              <a:rPr lang="en-US" sz="1200" b="1" dirty="0"/>
              <a:t>The logotype may not be used as a decorative element or a computer screensaver. It also cannot be used in any personal, commercial, or promotional way.</a:t>
            </a:r>
          </a:p>
          <a:p>
            <a:pPr fontAlgn="base"/>
            <a:r>
              <a:rPr lang="en-US" sz="1200" b="1" dirty="0"/>
              <a:t>The importance of the Church's name stems from the fact that it was given to Joseph Smith through revelation in 1838. The revelation can be found in Doctrine and Covenants 115:4.</a:t>
            </a:r>
          </a:p>
          <a:p>
            <a:pPr fontAlgn="base"/>
            <a:endParaRPr lang="en-US" sz="1200" b="0" i="0" dirty="0">
              <a:solidFill>
                <a:srgbClr val="333333"/>
              </a:solidFill>
              <a:effectLst/>
              <a:latin typeface="Calibri" panose="020F0502020204030204" pitchFamily="34" charset="0"/>
            </a:endParaRPr>
          </a:p>
          <a:p>
            <a:pPr fontAlgn="base"/>
            <a:r>
              <a:rPr lang="en-US" sz="1000" dirty="0"/>
              <a:t>Church Logo Published in More Than 100 Languages</a:t>
            </a:r>
          </a:p>
          <a:p>
            <a:pPr fontAlgn="base"/>
            <a:r>
              <a:rPr lang="en-US" sz="1000" dirty="0"/>
              <a:t>Contributed By </a:t>
            </a:r>
            <a:r>
              <a:rPr lang="en-US" sz="1000" dirty="0" err="1"/>
              <a:t>Chelsee</a:t>
            </a:r>
            <a:r>
              <a:rPr lang="en-US" sz="1000" dirty="0"/>
              <a:t> </a:t>
            </a:r>
            <a:r>
              <a:rPr lang="en-US" sz="1000" dirty="0" err="1"/>
              <a:t>Niebergall</a:t>
            </a:r>
            <a:r>
              <a:rPr lang="en-US" sz="1000" dirty="0"/>
              <a:t>, Church News and Events</a:t>
            </a:r>
          </a:p>
          <a:p>
            <a:pPr fontAlgn="base"/>
            <a:r>
              <a:rPr lang="en-US" sz="1000" cap="all" dirty="0"/>
              <a:t>23 MAY 2011</a:t>
            </a:r>
          </a:p>
        </p:txBody>
      </p:sp>
      <p:sp>
        <p:nvSpPr>
          <p:cNvPr id="3" name="AutoShape 6" descr="Image result for men in black le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6400800" y="0"/>
            <a:ext cx="5791200" cy="4154984"/>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President Joseph Fielding Smith taught about the time when Adam will come to visit his people:</a:t>
            </a:r>
          </a:p>
          <a:p>
            <a:pPr fontAlgn="base"/>
            <a:r>
              <a:rPr lang="en-US" sz="1200" dirty="0">
                <a:solidFill>
                  <a:srgbClr val="333333"/>
                </a:solidFill>
                <a:latin typeface="Calibri" panose="020F0502020204030204" pitchFamily="34" charset="0"/>
              </a:rPr>
              <a:t>“This gathering of the children of Adam, where the thousands, and the tens of thousands are assembled in the judgment, will be one of the greatest events this troubled earth has ever seen. At this conference, or council, all who have held keys of dispensations will render a report of their stewardship. Adam will do likewise, and then he will surrender to Christ all authority. Then Adam will be confirmed in his calling as the prince over his posterity and will be officially installed and crowned eternally in this presiding calling. Then Christ will be received as King of kings, and Lord of lords. We do not know how long a time this gathering will be in session, or how many sessions may be held at this grand council. It is sufficient to know that it is a gathering of the Priesthood of God from the beginning of this earth down to the present, in which reports will be made and all who have been given dispensations (talents) will declare their keys and ministry and make report of their stewardship according to the parable. Judgment will be rendered unto them for this is a gathering of the righteous, those who have held and who hold keys of authority in the Kingdom of God upon this earth. It is not to be the judgment of the wicked. When all things are prepared and every key and power set in order with a full and perfect report of each man’s stewardship, then Christ will receive these reports and be installed as rightful Ruler of this earth. At this grand council he will take his place by the united voice of the thousands who by right of Priesthood are there assembled. </a:t>
            </a:r>
            <a:r>
              <a:rPr lang="en-US" sz="1200" dirty="0"/>
              <a:t>This will precede the great day of destruction of the wicked and will be the preparation for the Millennial Reign” (</a:t>
            </a:r>
            <a:r>
              <a:rPr lang="en-US" sz="1200" i="1" dirty="0"/>
              <a:t>The Progress of Man</a:t>
            </a:r>
            <a:r>
              <a:rPr lang="en-US" sz="1200" dirty="0"/>
              <a:t>[1952], 481–82).</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2051301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1" y="24086"/>
            <a:ext cx="12192000" cy="7078861"/>
          </a:xfrm>
          <a:prstGeom prst="rect">
            <a:avLst/>
          </a:prstGeom>
        </p:spPr>
        <p:txBody>
          <a:bodyPr wrap="square">
            <a:spAutoFit/>
          </a:bodyPr>
          <a:lstStyle/>
          <a:p>
            <a:r>
              <a:rPr lang="en-US" sz="1100" b="1" dirty="0">
                <a:solidFill>
                  <a:srgbClr val="464646"/>
                </a:solidFill>
                <a:latin typeface="georgia" panose="02040502050405020303" pitchFamily="18" charset="0"/>
              </a:rPr>
              <a:t>Andrew H. Johnson shows his Lego replicas of the Washington D.C. and Nauvoo Illinois temples</a:t>
            </a:r>
            <a:r>
              <a:rPr lang="en-US" sz="1100" dirty="0">
                <a:solidFill>
                  <a:srgbClr val="464646"/>
                </a:solidFill>
                <a:latin typeface="georgia" panose="02040502050405020303" pitchFamily="18" charset="0"/>
              </a:rPr>
              <a:t>.</a:t>
            </a:r>
          </a:p>
          <a:p>
            <a:r>
              <a:rPr lang="en-US" sz="1100" dirty="0">
                <a:solidFill>
                  <a:srgbClr val="464646"/>
                </a:solidFill>
                <a:latin typeface="arial" panose="020B0604020202020204" pitchFamily="34" charset="0"/>
              </a:rPr>
              <a:t>Natalie J. </a:t>
            </a:r>
            <a:r>
              <a:rPr lang="en-US" sz="1100" dirty="0" err="1">
                <a:solidFill>
                  <a:srgbClr val="464646"/>
                </a:solidFill>
                <a:latin typeface="arial" panose="020B0604020202020204" pitchFamily="34" charset="0"/>
              </a:rPr>
              <a:t>Pakiz</a:t>
            </a:r>
            <a:endParaRPr lang="en-US" sz="1100" dirty="0">
              <a:solidFill>
                <a:srgbClr val="464646"/>
              </a:solidFill>
              <a:latin typeface="arial" panose="020B0604020202020204" pitchFamily="34" charset="0"/>
            </a:endParaRPr>
          </a:p>
          <a:p>
            <a:endParaRPr lang="en-US" sz="1100" b="0" i="0" dirty="0">
              <a:solidFill>
                <a:srgbClr val="464646"/>
              </a:solidFill>
              <a:effectLst/>
              <a:latin typeface="arial" panose="020B0604020202020204" pitchFamily="34" charset="0"/>
            </a:endParaRPr>
          </a:p>
          <a:p>
            <a:r>
              <a:rPr lang="en-US" sz="1100" dirty="0"/>
              <a:t>DENVER — Andrew H. Johnson has four models of Mormon temples in his home.</a:t>
            </a:r>
          </a:p>
          <a:p>
            <a:r>
              <a:rPr lang="en-US" sz="1100" dirty="0"/>
              <a:t>James Holmes has one of the Salt Lake Temple he built as a freshman in his high school geometry class. It took him and a partner 40 hours to fashion since it had to meet strict geometric standards as well as resemble a world famous icon.</a:t>
            </a:r>
          </a:p>
          <a:p>
            <a:r>
              <a:rPr lang="en-US" sz="1100" dirty="0"/>
              <a:t>It resides in the library of East Lincoln High School in Denver, N.C.</a:t>
            </a:r>
          </a:p>
          <a:p>
            <a:r>
              <a:rPr lang="en-US" sz="1100" dirty="0"/>
              <a:t>And while the replicas were built to meet different goals, they all represent the faith and love of temples of their builders.</a:t>
            </a:r>
          </a:p>
          <a:p>
            <a:r>
              <a:rPr lang="en-US" sz="1100" dirty="0"/>
              <a:t>Holmes found building a wooden temple an opportunity to let his classmates know about his faith and what he believes in. Between the project and playing high school soccer, he is now well known as the "Mormon," said his mother. The family lives outside Charlotte, N.C.</a:t>
            </a:r>
          </a:p>
          <a:p>
            <a:r>
              <a:rPr lang="en-US" sz="1100" dirty="0"/>
              <a:t>Johnson, of Denver, Colo., had always wanted to be an architect. Growing up, he dreamed that one day he would design and build a series of temples representing the buildings sacred to members of The Church of Jesus Christ of Latter-day Saints.</a:t>
            </a:r>
          </a:p>
          <a:p>
            <a:r>
              <a:rPr lang="en-US" sz="1100" dirty="0"/>
              <a:t>In 1999, he found himself unemployed with time on his hands so he decided to get rid of his stress by devoting himself to building an authentic model of an existing temple.</a:t>
            </a:r>
          </a:p>
          <a:p>
            <a:r>
              <a:rPr lang="en-US" sz="1100" dirty="0"/>
              <a:t>"At that time, the Nauvoo Temple had not been announced as a rebuild, so I found the original blueprints and built it from those," Johnson said. "My family loved it and forbade me from ever taking it apart. It's still sitting on our entertainment center in our home."</a:t>
            </a:r>
          </a:p>
          <a:p>
            <a:r>
              <a:rPr lang="en-US" sz="1100" dirty="0"/>
              <a:t>After that, Johnson built the Denver Colorado Temple, the Salt Lake Temple and the Washington D.C. Temple.</a:t>
            </a:r>
          </a:p>
          <a:p>
            <a:r>
              <a:rPr lang="en-US" sz="1100" dirty="0"/>
              <a:t>The Nauvoo Illinois Temple was built with Lego building bricks Johnson had on hand. (He soon starting shopping on bricklink.com to find his material.)</a:t>
            </a:r>
          </a:p>
          <a:p>
            <a:r>
              <a:rPr lang="en-US" sz="1100" dirty="0"/>
              <a:t>"That's a lot of white," Johnson said, "Then when I got to the top, my wife found a submarine model with the right pieces. I then blew $35 to get four yellow dome pieces.“</a:t>
            </a:r>
          </a:p>
          <a:p>
            <a:r>
              <a:rPr lang="en-US" sz="1100" dirty="0"/>
              <a:t>The Salt Lake Temple took 22,500 bricks, five years and took over the Johnson's son's room.</a:t>
            </a:r>
          </a:p>
          <a:p>
            <a:r>
              <a:rPr lang="en-US" sz="1100" dirty="0"/>
              <a:t>The iconic Mormon temple is the largest of Johnson's models at 3 1/2 feet square. There are wires threaded through the six towers so it can be lighted.</a:t>
            </a:r>
          </a:p>
          <a:p>
            <a:r>
              <a:rPr lang="en-US" sz="1100" dirty="0"/>
              <a:t>"I still look at it today and ask myself, 'How did I get that done?' It's a monster," Johnson said.</a:t>
            </a:r>
          </a:p>
          <a:p>
            <a:r>
              <a:rPr lang="en-US" sz="1100" dirty="0"/>
              <a:t>"I kept track of every single brick and kept a journal so if I had to rebuild it I could."</a:t>
            </a:r>
          </a:p>
          <a:p>
            <a:r>
              <a:rPr lang="en-US" sz="1100" dirty="0"/>
              <a:t>The Nauvoo Illinois Temple measures 1 1/2 feet by 2 feet and has no </a:t>
            </a:r>
            <a:r>
              <a:rPr lang="en-US" sz="1100" dirty="0" err="1"/>
              <a:t>Moroni</a:t>
            </a:r>
            <a:r>
              <a:rPr lang="en-US" sz="1100" dirty="0"/>
              <a:t>. The other three have little yellow figures for the </a:t>
            </a:r>
          </a:p>
          <a:p>
            <a:r>
              <a:rPr lang="en-US" sz="1100" dirty="0"/>
              <a:t>familiar gold angel atop the steeple.</a:t>
            </a:r>
          </a:p>
          <a:p>
            <a:r>
              <a:rPr lang="en-US" sz="1100" dirty="0"/>
              <a:t>The Denver Colorado Temple was built as a template for a future temple kit.</a:t>
            </a:r>
          </a:p>
          <a:p>
            <a:r>
              <a:rPr lang="en-US" sz="1100" dirty="0"/>
              <a:t>"The smaller ones are actually harder to create because they need to retain the look of the actual temple," Johnson said.</a:t>
            </a:r>
          </a:p>
          <a:p>
            <a:r>
              <a:rPr lang="en-US" sz="1100" dirty="0"/>
              <a:t>"The larger it is, the easier to build," he said.</a:t>
            </a:r>
          </a:p>
          <a:p>
            <a:r>
              <a:rPr lang="en-US" sz="1100" dirty="0"/>
              <a:t>As far as paying for the building the temples, Johnson built the first one a little at a time (hence the five-year build time). </a:t>
            </a:r>
          </a:p>
          <a:p>
            <a:r>
              <a:rPr lang="en-US" sz="1100" dirty="0"/>
              <a:t>The others average about a dime per brick.</a:t>
            </a:r>
          </a:p>
          <a:p>
            <a:r>
              <a:rPr lang="en-US" sz="1100" dirty="0"/>
              <a:t>Fortunately, Johnson said, his wife doesn't keep strict track of the cost involved.</a:t>
            </a:r>
          </a:p>
          <a:p>
            <a:r>
              <a:rPr lang="en-US" sz="1100" dirty="0"/>
              <a:t>"It can get way expensive," Johnson said. "Look at the towers, for them we need hexagonal pieces and borders for all four corners.“</a:t>
            </a:r>
          </a:p>
          <a:p>
            <a:r>
              <a:rPr lang="en-US" sz="1100" dirty="0"/>
              <a:t>Johnson said before starting a temple project he looks at his arsenal of bricks and tries to envision what he'll use for each area </a:t>
            </a:r>
          </a:p>
          <a:p>
            <a:r>
              <a:rPr lang="en-US" sz="1100" dirty="0"/>
              <a:t>such as the moonstones, </a:t>
            </a:r>
            <a:r>
              <a:rPr lang="en-US" sz="1100" dirty="0" err="1"/>
              <a:t>Moroni</a:t>
            </a:r>
            <a:r>
              <a:rPr lang="en-US" sz="1100" dirty="0"/>
              <a:t>, the cornices and ledges. He knows he has to get the base right so it will be stable. </a:t>
            </a:r>
          </a:p>
          <a:p>
            <a:r>
              <a:rPr lang="en-US" sz="1100" dirty="0"/>
              <a:t>(He doesn't glue anything together.)</a:t>
            </a:r>
          </a:p>
          <a:p>
            <a:r>
              <a:rPr lang="en-US" sz="1100" dirty="0"/>
              <a:t>He tries to visualize the end result.</a:t>
            </a:r>
          </a:p>
          <a:p>
            <a:r>
              <a:rPr lang="en-US" sz="1100" dirty="0"/>
              <a:t>"You do that enough, you get excited."</a:t>
            </a:r>
          </a:p>
          <a:p>
            <a:r>
              <a:rPr lang="en-US" sz="1100" dirty="0"/>
              <a:t>By Sharon Haddock, For the Deseret News</a:t>
            </a:r>
          </a:p>
          <a:p>
            <a:r>
              <a:rPr lang="en-US" sz="1100" dirty="0"/>
              <a:t>Published: Monday, Jan. 9 2012 5:00 a.m. MST</a:t>
            </a:r>
          </a:p>
          <a:p>
            <a:endParaRPr lang="en-US" sz="1200" dirty="0"/>
          </a:p>
          <a:p>
            <a:endParaRPr lang="en-US" sz="1200" dirty="0"/>
          </a:p>
          <a:p>
            <a:endParaRPr lang="en-US" sz="1200" b="0" i="0" dirty="0">
              <a:solidFill>
                <a:srgbClr val="464646"/>
              </a:solidFill>
              <a:effectLst/>
              <a:latin typeface="arial" panose="020B0604020202020204" pitchFamily="34" charset="0"/>
            </a:endParaRPr>
          </a:p>
        </p:txBody>
      </p:sp>
      <p:pic>
        <p:nvPicPr>
          <p:cNvPr id="2050" name="Picture 2" descr="http://img.deseretnews.com/images/article/contentimage/715626/7156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946" y="3655106"/>
            <a:ext cx="4143375"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67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0" name="Rectangle 59"/>
          <p:cNvSpPr/>
          <p:nvPr/>
        </p:nvSpPr>
        <p:spPr>
          <a:xfrm>
            <a:off x="3991823" y="1376293"/>
            <a:ext cx="3808645" cy="4524315"/>
          </a:xfrm>
          <a:prstGeom prst="rect">
            <a:avLst/>
          </a:prstGeom>
        </p:spPr>
        <p:txBody>
          <a:bodyPr wrap="square">
            <a:spAutoFit/>
          </a:bodyPr>
          <a:lstStyle/>
          <a:p>
            <a:pPr algn="ctr" fontAlgn="base"/>
            <a:r>
              <a:rPr lang="en-US" sz="3200" dirty="0">
                <a:solidFill>
                  <a:srgbClr val="FFFF00"/>
                </a:solidFill>
              </a:rPr>
              <a:t>What does the name of the organization communicate?</a:t>
            </a:r>
          </a:p>
          <a:p>
            <a:pPr algn="ctr" fontAlgn="base"/>
            <a:endParaRPr lang="en-US" sz="3200" dirty="0">
              <a:solidFill>
                <a:srgbClr val="FFFF00"/>
              </a:solidFill>
            </a:endParaRPr>
          </a:p>
          <a:p>
            <a:pPr algn="ctr" fontAlgn="base"/>
            <a:r>
              <a:rPr lang="en-US" sz="3200" dirty="0">
                <a:solidFill>
                  <a:srgbClr val="FFFF00"/>
                </a:solidFill>
              </a:rPr>
              <a:t>Who leads the organization?</a:t>
            </a:r>
          </a:p>
          <a:p>
            <a:pPr algn="ctr" fontAlgn="base"/>
            <a:endParaRPr lang="en-US" sz="3200" dirty="0">
              <a:solidFill>
                <a:srgbClr val="FFFF00"/>
              </a:solidFill>
            </a:endParaRPr>
          </a:p>
          <a:p>
            <a:pPr algn="ctr" fontAlgn="base"/>
            <a:r>
              <a:rPr lang="en-US" sz="3200" dirty="0">
                <a:solidFill>
                  <a:srgbClr val="FFFF00"/>
                </a:solidFill>
              </a:rPr>
              <a:t>What does the organization do?</a:t>
            </a:r>
          </a:p>
        </p:txBody>
      </p:sp>
      <p:pic>
        <p:nvPicPr>
          <p:cNvPr id="4098" name="Picture 2" descr="http://brandongaille.com/wp-content/uploads/2013/07/Dell-Company-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5468" y="1181672"/>
            <a:ext cx="2252961" cy="22473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toyshopuk.co.uk/assets/gfx/lego-toy-company-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456" y="1113421"/>
            <a:ext cx="2315579" cy="231557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brandongaille.com/wp-content/uploads/2013/08/Quaker-Company-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489" y="3980744"/>
            <a:ext cx="2867515" cy="247084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content6.flixster.com/question/63/30/96/6330968_st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8980" y="3879835"/>
            <a:ext cx="3057525"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24968" t="4070" r="25352" b="29772"/>
          <a:stretch/>
        </p:blipFill>
        <p:spPr>
          <a:xfrm>
            <a:off x="3597499" y="-12150"/>
            <a:ext cx="4997002" cy="837127"/>
          </a:xfrm>
          <a:prstGeom prst="rect">
            <a:avLst/>
          </a:prstGeom>
        </p:spPr>
      </p:pic>
    </p:spTree>
    <p:extLst>
      <p:ext uri="{BB962C8B-B14F-4D97-AF65-F5344CB8AC3E}">
        <p14:creationId xmlns:p14="http://schemas.microsoft.com/office/powerpoint/2010/main" val="29143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par>
                                <p:cTn id="8" presetID="10" presetClass="entr" presetSubtype="0" fill="hold" nodeType="withEffect">
                                  <p:stCondLst>
                                    <p:cond delay="0"/>
                                  </p:stCondLst>
                                  <p:childTnLst>
                                    <p:set>
                                      <p:cBhvr>
                                        <p:cTn id="9" dur="1" fill="hold">
                                          <p:stCondLst>
                                            <p:cond delay="0"/>
                                          </p:stCondLst>
                                        </p:cTn>
                                        <p:tgtEl>
                                          <p:spTgt spid="60">
                                            <p:txEl>
                                              <p:pRg st="0" end="0"/>
                                            </p:txEl>
                                          </p:spTgt>
                                        </p:tgtEl>
                                        <p:attrNameLst>
                                          <p:attrName>style.visibility</p:attrName>
                                        </p:attrNameLst>
                                      </p:cBhvr>
                                      <p:to>
                                        <p:strVal val="visible"/>
                                      </p:to>
                                    </p:set>
                                    <p:animEffect transition="in" filter="fade">
                                      <p:cBhvr>
                                        <p:cTn id="10" dur="500"/>
                                        <p:tgtEl>
                                          <p:spTgt spid="6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par>
                                <p:cTn id="16" presetID="10" presetClass="entr" presetSubtype="0" fill="hold" nodeType="withEffect">
                                  <p:stCondLst>
                                    <p:cond delay="0"/>
                                  </p:stCondLst>
                                  <p:childTnLst>
                                    <p:set>
                                      <p:cBhvr>
                                        <p:cTn id="17" dur="1" fill="hold">
                                          <p:stCondLst>
                                            <p:cond delay="0"/>
                                          </p:stCondLst>
                                        </p:cTn>
                                        <p:tgtEl>
                                          <p:spTgt spid="60">
                                            <p:txEl>
                                              <p:pRg st="2" end="2"/>
                                            </p:txEl>
                                          </p:spTgt>
                                        </p:tgtEl>
                                        <p:attrNameLst>
                                          <p:attrName>style.visibility</p:attrName>
                                        </p:attrNameLst>
                                      </p:cBhvr>
                                      <p:to>
                                        <p:strVal val="visible"/>
                                      </p:to>
                                    </p:set>
                                    <p:animEffect transition="in" filter="fade">
                                      <p:cBhvr>
                                        <p:cTn id="18" dur="500"/>
                                        <p:tgtEl>
                                          <p:spTgt spid="6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4"/>
                                        </p:tgtEl>
                                        <p:attrNameLst>
                                          <p:attrName>style.visibility</p:attrName>
                                        </p:attrNameLst>
                                      </p:cBhvr>
                                      <p:to>
                                        <p:strVal val="visible"/>
                                      </p:to>
                                    </p:set>
                                    <p:animEffect transition="in" filter="fade">
                                      <p:cBhvr>
                                        <p:cTn id="23" dur="500"/>
                                        <p:tgtEl>
                                          <p:spTgt spid="4104"/>
                                        </p:tgtEl>
                                      </p:cBhvr>
                                    </p:animEffect>
                                  </p:childTnLst>
                                </p:cTn>
                              </p:par>
                              <p:par>
                                <p:cTn id="24" presetID="10" presetClass="entr" presetSubtype="0" fill="hold" nodeType="withEffect">
                                  <p:stCondLst>
                                    <p:cond delay="0"/>
                                  </p:stCondLst>
                                  <p:childTnLst>
                                    <p:set>
                                      <p:cBhvr>
                                        <p:cTn id="25" dur="1" fill="hold">
                                          <p:stCondLst>
                                            <p:cond delay="0"/>
                                          </p:stCondLst>
                                        </p:cTn>
                                        <p:tgtEl>
                                          <p:spTgt spid="4106"/>
                                        </p:tgtEl>
                                        <p:attrNameLst>
                                          <p:attrName>style.visibility</p:attrName>
                                        </p:attrNameLst>
                                      </p:cBhvr>
                                      <p:to>
                                        <p:strVal val="visible"/>
                                      </p:to>
                                    </p:set>
                                    <p:animEffect transition="in" filter="fade">
                                      <p:cBhvr>
                                        <p:cTn id="26" dur="500"/>
                                        <p:tgtEl>
                                          <p:spTgt spid="4106"/>
                                        </p:tgtEl>
                                      </p:cBhvr>
                                    </p:animEffect>
                                  </p:childTnLst>
                                </p:cTn>
                              </p:par>
                              <p:par>
                                <p:cTn id="27" presetID="10" presetClass="entr" presetSubtype="0" fill="hold" nodeType="withEffect">
                                  <p:stCondLst>
                                    <p:cond delay="0"/>
                                  </p:stCondLst>
                                  <p:childTnLst>
                                    <p:set>
                                      <p:cBhvr>
                                        <p:cTn id="28" dur="1" fill="hold">
                                          <p:stCondLst>
                                            <p:cond delay="0"/>
                                          </p:stCondLst>
                                        </p:cTn>
                                        <p:tgtEl>
                                          <p:spTgt spid="60">
                                            <p:txEl>
                                              <p:pRg st="4" end="4"/>
                                            </p:txEl>
                                          </p:spTgt>
                                        </p:tgtEl>
                                        <p:attrNameLst>
                                          <p:attrName>style.visibility</p:attrName>
                                        </p:attrNameLst>
                                      </p:cBhvr>
                                      <p:to>
                                        <p:strVal val="visible"/>
                                      </p:to>
                                    </p:set>
                                    <p:animEffect transition="in" filter="fade">
                                      <p:cBhvr>
                                        <p:cTn id="29" dur="500"/>
                                        <p:tgtEl>
                                          <p:spTgt spid="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3.gstatic.com/images?q=tbn:ANd9GcQxoria6LpWIuhTbdLmcSWXxG9_bKu6TINhBAfX79QhB1uWuUwN">
            <a:extLst>
              <a:ext uri="{FF2B5EF4-FFF2-40B4-BE49-F238E27FC236}">
                <a16:creationId xmlns:a16="http://schemas.microsoft.com/office/drawing/2014/main" id="{19551283-2AE1-9D6E-9483-5A2F7AAAD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7190548-0541-C02F-E729-358F92C6B8F7}"/>
              </a:ext>
            </a:extLst>
          </p:cNvPr>
          <p:cNvPicPr>
            <a:picLocks noChangeAspect="1"/>
          </p:cNvPicPr>
          <p:nvPr/>
        </p:nvPicPr>
        <p:blipFill>
          <a:blip r:embed="rId3"/>
          <a:stretch>
            <a:fillRect/>
          </a:stretch>
        </p:blipFill>
        <p:spPr>
          <a:xfrm>
            <a:off x="3477461" y="2018050"/>
            <a:ext cx="5123368" cy="2821900"/>
          </a:xfrm>
          <a:prstGeom prst="rect">
            <a:avLst/>
          </a:prstGeom>
        </p:spPr>
      </p:pic>
      <p:sp>
        <p:nvSpPr>
          <p:cNvPr id="3" name="TextBox 2">
            <a:extLst>
              <a:ext uri="{FF2B5EF4-FFF2-40B4-BE49-F238E27FC236}">
                <a16:creationId xmlns:a16="http://schemas.microsoft.com/office/drawing/2014/main" id="{43FDCA44-6710-43CC-912A-1A9E1C102198}"/>
              </a:ext>
            </a:extLst>
          </p:cNvPr>
          <p:cNvSpPr txBox="1"/>
          <p:nvPr/>
        </p:nvSpPr>
        <p:spPr>
          <a:xfrm>
            <a:off x="2146063" y="235471"/>
            <a:ext cx="2019300" cy="476250"/>
          </a:xfrm>
          <a:prstGeom prst="rect">
            <a:avLst/>
          </a:prstGeom>
          <a:noFill/>
        </p:spPr>
        <p:txBody>
          <a:bodyPr wrap="square" rtlCol="0">
            <a:spAutoFit/>
          </a:bodyPr>
          <a:lstStyle/>
          <a:p>
            <a:endParaRPr lang="en-US"/>
          </a:p>
        </p:txBody>
      </p:sp>
      <p:pic>
        <p:nvPicPr>
          <p:cNvPr id="12" name="Picture 11" descr="A black background with white text&#10;&#10;Description automatically generated">
            <a:extLst>
              <a:ext uri="{FF2B5EF4-FFF2-40B4-BE49-F238E27FC236}">
                <a16:creationId xmlns:a16="http://schemas.microsoft.com/office/drawing/2014/main" id="{008F8EFB-2995-CB68-F652-F624307829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436" y="195136"/>
            <a:ext cx="11829126" cy="1282943"/>
          </a:xfrm>
          <a:prstGeom prst="rect">
            <a:avLst/>
          </a:prstGeom>
        </p:spPr>
      </p:pic>
      <p:sp>
        <p:nvSpPr>
          <p:cNvPr id="14" name="TextBox 13">
            <a:extLst>
              <a:ext uri="{FF2B5EF4-FFF2-40B4-BE49-F238E27FC236}">
                <a16:creationId xmlns:a16="http://schemas.microsoft.com/office/drawing/2014/main" id="{7ADC6181-DA66-F361-A483-6AB62DEB4CE3}"/>
              </a:ext>
            </a:extLst>
          </p:cNvPr>
          <p:cNvSpPr txBox="1"/>
          <p:nvPr/>
        </p:nvSpPr>
        <p:spPr>
          <a:xfrm>
            <a:off x="223390" y="2244437"/>
            <a:ext cx="3270902" cy="2031325"/>
          </a:xfrm>
          <a:prstGeom prst="rect">
            <a:avLst/>
          </a:prstGeom>
          <a:noFill/>
        </p:spPr>
        <p:txBody>
          <a:bodyPr wrap="square">
            <a:spAutoFit/>
          </a:bodyPr>
          <a:lstStyle/>
          <a:p>
            <a:r>
              <a:rPr lang="en-US" b="0" i="0" dirty="0">
                <a:solidFill>
                  <a:schemeClr val="bg1"/>
                </a:solidFill>
                <a:effectLst/>
              </a:rPr>
              <a:t>As President </a:t>
            </a:r>
            <a:r>
              <a:rPr lang="en-US" b="1" i="0" u="none" strike="noStrike" dirty="0">
                <a:solidFill>
                  <a:schemeClr val="bg1"/>
                </a:solidFill>
                <a:effectLst/>
              </a:rPr>
              <a:t>Russell M. Nelson</a:t>
            </a:r>
            <a:r>
              <a:rPr lang="en-US" b="0" i="0" dirty="0">
                <a:solidFill>
                  <a:schemeClr val="bg1"/>
                </a:solidFill>
                <a:effectLst/>
              </a:rPr>
              <a:t> announced </a:t>
            </a:r>
            <a:r>
              <a:rPr lang="en-US" b="1" i="0" u="none" strike="noStrike" dirty="0">
                <a:solidFill>
                  <a:schemeClr val="bg1"/>
                </a:solidFill>
                <a:effectLst/>
              </a:rPr>
              <a:t>a new symbol</a:t>
            </a:r>
            <a:r>
              <a:rPr lang="en-US" b="0" i="0" dirty="0">
                <a:solidFill>
                  <a:schemeClr val="bg1"/>
                </a:solidFill>
                <a:effectLst/>
              </a:rPr>
              <a:t> to identify The Church of Jesus Christ of Latter-day Saints, he emphasized how it depicts the central place of the Savior in His Church. </a:t>
            </a:r>
            <a:endParaRPr lang="en-US" dirty="0">
              <a:solidFill>
                <a:schemeClr val="bg1"/>
              </a:solidFill>
            </a:endParaRPr>
          </a:p>
        </p:txBody>
      </p:sp>
      <p:sp>
        <p:nvSpPr>
          <p:cNvPr id="16" name="TextBox 15">
            <a:extLst>
              <a:ext uri="{FF2B5EF4-FFF2-40B4-BE49-F238E27FC236}">
                <a16:creationId xmlns:a16="http://schemas.microsoft.com/office/drawing/2014/main" id="{EC9F1DE7-0AB1-E6BF-2BC5-18CB54FE3862}"/>
              </a:ext>
            </a:extLst>
          </p:cNvPr>
          <p:cNvSpPr txBox="1"/>
          <p:nvPr/>
        </p:nvSpPr>
        <p:spPr>
          <a:xfrm>
            <a:off x="4591227" y="1229662"/>
            <a:ext cx="6191428" cy="369332"/>
          </a:xfrm>
          <a:prstGeom prst="rect">
            <a:avLst/>
          </a:prstGeom>
          <a:noFill/>
        </p:spPr>
        <p:txBody>
          <a:bodyPr wrap="square">
            <a:spAutoFit/>
          </a:bodyPr>
          <a:lstStyle/>
          <a:p>
            <a:r>
              <a:rPr lang="en-US" dirty="0">
                <a:solidFill>
                  <a:schemeClr val="bg1"/>
                </a:solidFill>
              </a:rPr>
              <a:t>April 2020 General Conference.</a:t>
            </a:r>
          </a:p>
        </p:txBody>
      </p:sp>
      <p:sp>
        <p:nvSpPr>
          <p:cNvPr id="18" name="TextBox 17">
            <a:extLst>
              <a:ext uri="{FF2B5EF4-FFF2-40B4-BE49-F238E27FC236}">
                <a16:creationId xmlns:a16="http://schemas.microsoft.com/office/drawing/2014/main" id="{50DC9889-09E8-ACCA-4B87-A6B39CB1360E}"/>
              </a:ext>
            </a:extLst>
          </p:cNvPr>
          <p:cNvSpPr txBox="1"/>
          <p:nvPr/>
        </p:nvSpPr>
        <p:spPr>
          <a:xfrm>
            <a:off x="3477461" y="5177785"/>
            <a:ext cx="6191428"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bg1"/>
                </a:solidFill>
                <a:effectLst/>
                <a:cs typeface="Open Sans" panose="020B0606030504020204" pitchFamily="34" charset="0"/>
              </a:rPr>
              <a:t>The symbol is a representation, not a logo.</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bg1"/>
                </a:solidFill>
                <a:effectLst/>
                <a:cs typeface="Open Sans" panose="020B0606030504020204" pitchFamily="34" charset="0"/>
              </a:rPr>
              <a:t>The symbol is a visual identifier for the Church.</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bg1"/>
                </a:solidFill>
                <a:effectLst/>
                <a:cs typeface="Open Sans" panose="020B0606030504020204" pitchFamily="34" charset="0"/>
              </a:rPr>
              <a:t>The symbol represents Christ as the foundation of the Church and His Resurrection.</a:t>
            </a:r>
          </a:p>
        </p:txBody>
      </p:sp>
      <p:pic>
        <p:nvPicPr>
          <p:cNvPr id="19" name="Picture 2">
            <a:extLst>
              <a:ext uri="{FF2B5EF4-FFF2-40B4-BE49-F238E27FC236}">
                <a16:creationId xmlns:a16="http://schemas.microsoft.com/office/drawing/2014/main" id="{0F607796-453A-FA7A-80A0-92474537A6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36" y="5405586"/>
            <a:ext cx="1000125" cy="12477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F8B4C6F-5BD1-64AB-A311-8F2255AF1C08}"/>
              </a:ext>
            </a:extLst>
          </p:cNvPr>
          <p:cNvSpPr txBox="1"/>
          <p:nvPr/>
        </p:nvSpPr>
        <p:spPr>
          <a:xfrm>
            <a:off x="8614230" y="1647624"/>
            <a:ext cx="3354380" cy="10772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bg1"/>
                </a:solidFill>
                <a:effectLst/>
                <a:cs typeface="Open Sans" panose="020B0606030504020204" pitchFamily="34" charset="0"/>
              </a:rPr>
              <a:t>Jesus stands under an arch as a reminder of His Resurrection. He is a living Savior who reaches out to embrace all who will come unto Him.</a:t>
            </a:r>
          </a:p>
        </p:txBody>
      </p:sp>
      <p:sp>
        <p:nvSpPr>
          <p:cNvPr id="24" name="TextBox 23">
            <a:extLst>
              <a:ext uri="{FF2B5EF4-FFF2-40B4-BE49-F238E27FC236}">
                <a16:creationId xmlns:a16="http://schemas.microsoft.com/office/drawing/2014/main" id="{D8389F68-2823-FBEC-3070-4EDE0BB7644A}"/>
              </a:ext>
            </a:extLst>
          </p:cNvPr>
          <p:cNvSpPr txBox="1"/>
          <p:nvPr/>
        </p:nvSpPr>
        <p:spPr>
          <a:xfrm>
            <a:off x="8853461" y="2945449"/>
            <a:ext cx="2959396"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bg1"/>
                </a:solidFill>
                <a:effectLst/>
                <a:cs typeface="Open Sans" panose="020B0606030504020204" pitchFamily="34" charset="0"/>
              </a:rPr>
              <a:t>The center is a representation of Thorvaldsen’s marble statue, the Christus.</a:t>
            </a:r>
          </a:p>
        </p:txBody>
      </p:sp>
      <p:sp>
        <p:nvSpPr>
          <p:cNvPr id="26" name="TextBox 25">
            <a:extLst>
              <a:ext uri="{FF2B5EF4-FFF2-40B4-BE49-F238E27FC236}">
                <a16:creationId xmlns:a16="http://schemas.microsoft.com/office/drawing/2014/main" id="{FD4E0B4B-D441-516A-9D5B-F99CAA504653}"/>
              </a:ext>
            </a:extLst>
          </p:cNvPr>
          <p:cNvSpPr txBox="1"/>
          <p:nvPr/>
        </p:nvSpPr>
        <p:spPr>
          <a:xfrm>
            <a:off x="8853461" y="4025232"/>
            <a:ext cx="3231584" cy="126188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bg1"/>
                </a:solidFill>
                <a:effectLst/>
                <a:cs typeface="Open Sans" panose="020B0606030504020204" pitchFamily="34" charset="0"/>
              </a:rPr>
              <a:t>The name of the Church within a rectangular shape represents a cornerstone. Jesus Christ is the chief cornerstone.</a:t>
            </a: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chemeClr val="bg1"/>
                </a:solidFill>
                <a:effectLst/>
                <a:cs typeface="Open Sans" panose="020B0606030504020204" pitchFamily="34" charset="0"/>
              </a:rPr>
              <a:t>(Ephesians 2:20)</a:t>
            </a:r>
          </a:p>
        </p:txBody>
      </p:sp>
      <p:sp>
        <p:nvSpPr>
          <p:cNvPr id="28" name="TextBox 27">
            <a:extLst>
              <a:ext uri="{FF2B5EF4-FFF2-40B4-BE49-F238E27FC236}">
                <a16:creationId xmlns:a16="http://schemas.microsoft.com/office/drawing/2014/main" id="{BA7E2228-69C4-1FF6-F4CC-7441304E4C68}"/>
              </a:ext>
            </a:extLst>
          </p:cNvPr>
          <p:cNvSpPr txBox="1"/>
          <p:nvPr/>
        </p:nvSpPr>
        <p:spPr>
          <a:xfrm>
            <a:off x="1362997" y="6408172"/>
            <a:ext cx="6191428" cy="307777"/>
          </a:xfrm>
          <a:prstGeom prst="rect">
            <a:avLst/>
          </a:prstGeom>
          <a:noFill/>
        </p:spPr>
        <p:txBody>
          <a:bodyPr wrap="square">
            <a:spAutoFit/>
          </a:bodyPr>
          <a:lstStyle/>
          <a:p>
            <a:r>
              <a:rPr kumimoji="0" lang="en-US" altLang="en-US" sz="1400" b="0" i="0" u="none" strike="noStrike" cap="none" normalizeH="0" baseline="0" dirty="0">
                <a:ln>
                  <a:noFill/>
                </a:ln>
                <a:solidFill>
                  <a:schemeClr val="bg1"/>
                </a:solidFill>
                <a:effectLst/>
                <a:cs typeface="Open Sans" panose="020B0606030504020204" pitchFamily="34" charset="0"/>
              </a:rPr>
              <a:t>3 Key Aspects...</a:t>
            </a:r>
            <a:endParaRPr lang="en-US" sz="1400" dirty="0"/>
          </a:p>
        </p:txBody>
      </p:sp>
    </p:spTree>
    <p:extLst>
      <p:ext uri="{BB962C8B-B14F-4D97-AF65-F5344CB8AC3E}">
        <p14:creationId xmlns:p14="http://schemas.microsoft.com/office/powerpoint/2010/main" val="5817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38535" y="2688108"/>
            <a:ext cx="3995393" cy="2308324"/>
          </a:xfrm>
          <a:prstGeom prst="rect">
            <a:avLst/>
          </a:prstGeom>
        </p:spPr>
        <p:txBody>
          <a:bodyPr wrap="square">
            <a:spAutoFit/>
          </a:bodyPr>
          <a:lstStyle/>
          <a:p>
            <a:r>
              <a:rPr lang="en-US" dirty="0">
                <a:solidFill>
                  <a:schemeClr val="bg1"/>
                </a:solidFill>
                <a:latin typeface="Calibri" panose="020F0502020204030204" pitchFamily="34" charset="0"/>
              </a:rPr>
              <a:t>The Lord reveals the name of the Church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names of the Church that existed in the early years were:</a:t>
            </a:r>
          </a:p>
          <a:p>
            <a:r>
              <a:rPr lang="en-US" dirty="0">
                <a:solidFill>
                  <a:schemeClr val="bg1"/>
                </a:solidFill>
                <a:latin typeface="Calibri" panose="020F0502020204030204" pitchFamily="34" charset="0"/>
              </a:rPr>
              <a:t> “The Church of Christ”, </a:t>
            </a:r>
          </a:p>
          <a:p>
            <a:r>
              <a:rPr lang="en-US" dirty="0">
                <a:solidFill>
                  <a:schemeClr val="bg1"/>
                </a:solidFill>
                <a:latin typeface="Calibri" panose="020F0502020204030204" pitchFamily="34" charset="0"/>
              </a:rPr>
              <a:t>“The Church of Jesus Christ”, </a:t>
            </a:r>
          </a:p>
          <a:p>
            <a:r>
              <a:rPr lang="en-US" dirty="0">
                <a:solidFill>
                  <a:schemeClr val="bg1"/>
                </a:solidFill>
                <a:latin typeface="Calibri" panose="020F0502020204030204" pitchFamily="34" charset="0"/>
              </a:rPr>
              <a:t>“The Church of God”,</a:t>
            </a:r>
          </a:p>
          <a:p>
            <a:r>
              <a:rPr lang="en-US" dirty="0">
                <a:solidFill>
                  <a:schemeClr val="bg1"/>
                </a:solidFill>
                <a:latin typeface="Calibri" panose="020F0502020204030204" pitchFamily="34" charset="0"/>
              </a:rPr>
              <a:t> and “The Church of Latter-day Saints”</a:t>
            </a:r>
            <a:endParaRPr lang="en-US" dirty="0">
              <a:solidFill>
                <a:schemeClr val="bg1"/>
              </a:solidFill>
            </a:endParaRPr>
          </a:p>
        </p:txBody>
      </p:sp>
      <p:sp>
        <p:nvSpPr>
          <p:cNvPr id="62" name="Rectangle 61"/>
          <p:cNvSpPr/>
          <p:nvPr/>
        </p:nvSpPr>
        <p:spPr>
          <a:xfrm>
            <a:off x="7743824" y="1155627"/>
            <a:ext cx="3526231" cy="1107996"/>
          </a:xfrm>
          <a:prstGeom prst="rect">
            <a:avLst/>
          </a:prstGeom>
        </p:spPr>
        <p:txBody>
          <a:bodyPr wrap="square">
            <a:spAutoFit/>
          </a:bodyPr>
          <a:lstStyle/>
          <a:p>
            <a:r>
              <a:rPr lang="en-US" b="0" i="0" dirty="0">
                <a:solidFill>
                  <a:schemeClr val="bg1"/>
                </a:solidFill>
                <a:effectLst/>
                <a:latin typeface="Calibri" panose="020F0502020204030204" pitchFamily="34" charset="0"/>
              </a:rPr>
              <a:t>“This caused some problems for missionaries because many congregations used these names.”</a:t>
            </a:r>
          </a:p>
          <a:p>
            <a:r>
              <a:rPr lang="en-US" sz="1200" dirty="0">
                <a:solidFill>
                  <a:schemeClr val="bg1"/>
                </a:solidFill>
                <a:latin typeface="Calibri" panose="020F0502020204030204" pitchFamily="34" charset="0"/>
              </a:rPr>
              <a:t>McConkie and </a:t>
            </a:r>
            <a:r>
              <a:rPr lang="en-US" sz="1200" dirty="0" err="1">
                <a:solidFill>
                  <a:schemeClr val="bg1"/>
                </a:solidFill>
                <a:latin typeface="Calibri" panose="020F0502020204030204" pitchFamily="34" charset="0"/>
              </a:rPr>
              <a:t>Ostler</a:t>
            </a:r>
            <a:endParaRPr lang="en-US" sz="1200" b="0" i="0" dirty="0">
              <a:solidFill>
                <a:schemeClr val="bg1"/>
              </a:solidFill>
              <a:effectLst/>
              <a:latin typeface="Calibri" panose="020F0502020204030204" pitchFamily="34" charset="0"/>
            </a:endParaRPr>
          </a:p>
        </p:txBody>
      </p:sp>
      <p:sp>
        <p:nvSpPr>
          <p:cNvPr id="63" name="Rectangle 62"/>
          <p:cNvSpPr/>
          <p:nvPr/>
        </p:nvSpPr>
        <p:spPr>
          <a:xfrm>
            <a:off x="5629275" y="5758817"/>
            <a:ext cx="5167170" cy="646331"/>
          </a:xfrm>
          <a:prstGeom prst="rect">
            <a:avLst/>
          </a:prstGeom>
        </p:spPr>
        <p:txBody>
          <a:bodyPr wrap="square">
            <a:spAutoFit/>
          </a:bodyPr>
          <a:lstStyle/>
          <a:p>
            <a:r>
              <a:rPr lang="en-US" b="0" i="0" dirty="0">
                <a:solidFill>
                  <a:schemeClr val="bg1"/>
                </a:solidFill>
                <a:effectLst/>
                <a:latin typeface="Calibri" panose="020F0502020204030204" pitchFamily="34" charset="0"/>
              </a:rPr>
              <a:t>In order to distinguish between the Churches, the name needed to be changed</a:t>
            </a:r>
            <a:endParaRPr lang="en-US" sz="1200" b="0" i="0" dirty="0">
              <a:solidFill>
                <a:schemeClr val="bg1"/>
              </a:solidFill>
              <a:effectLst/>
              <a:latin typeface="Calibri" panose="020F0502020204030204" pitchFamily="34" charset="0"/>
            </a:endParaRPr>
          </a:p>
        </p:txBody>
      </p:sp>
      <p:pic>
        <p:nvPicPr>
          <p:cNvPr id="2052" name="Picture 4" descr="http://doroteos2.files.wordpress.com/2013/04/lutherk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795" y="2441102"/>
            <a:ext cx="2302179" cy="20494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physics.sfsu.edu/~skane/personal/lego/creations/church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3866" y="5125945"/>
            <a:ext cx="1505250" cy="16225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ldsliving.com/images/stories/large/186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0328" y="2845380"/>
            <a:ext cx="3692686" cy="246058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mages.mocpages.com/user_images/9113/1251033718m_SPLAS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314" y="186646"/>
            <a:ext cx="2583949" cy="19379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29705" t="8517" r="30730" b="31435"/>
          <a:stretch/>
        </p:blipFill>
        <p:spPr>
          <a:xfrm>
            <a:off x="3986730" y="81080"/>
            <a:ext cx="3979572" cy="759853"/>
          </a:xfrm>
          <a:prstGeom prst="rect">
            <a:avLst/>
          </a:prstGeom>
        </p:spPr>
      </p:pic>
      <p:sp>
        <p:nvSpPr>
          <p:cNvPr id="5" name="TextBox 4">
            <a:extLst>
              <a:ext uri="{FF2B5EF4-FFF2-40B4-BE49-F238E27FC236}">
                <a16:creationId xmlns:a16="http://schemas.microsoft.com/office/drawing/2014/main" id="{FD9BA5A0-34CB-3BB2-B49E-763E974F708C}"/>
              </a:ext>
            </a:extLst>
          </p:cNvPr>
          <p:cNvSpPr txBox="1"/>
          <p:nvPr/>
        </p:nvSpPr>
        <p:spPr>
          <a:xfrm>
            <a:off x="3145263" y="913519"/>
            <a:ext cx="3995393" cy="1477328"/>
          </a:xfrm>
          <a:prstGeom prst="rect">
            <a:avLst/>
          </a:prstGeom>
          <a:noFill/>
        </p:spPr>
        <p:txBody>
          <a:bodyPr wrap="square">
            <a:spAutoFit/>
          </a:bodyPr>
          <a:lstStyle/>
          <a:p>
            <a:r>
              <a:rPr lang="en-US" b="0" i="0" dirty="0">
                <a:solidFill>
                  <a:schemeClr val="bg1"/>
                </a:solidFill>
                <a:effectLst/>
              </a:rPr>
              <a:t>To escape persecution in Jackson County, Missouri, thousands of Saints gathered about 50 miles (80 km) north and created a new settlement called Far West </a:t>
            </a:r>
            <a:r>
              <a:rPr lang="en-US" dirty="0">
                <a:solidFill>
                  <a:schemeClr val="bg1"/>
                </a:solidFill>
              </a:rPr>
              <a:t>on April 26, 1838.</a:t>
            </a:r>
          </a:p>
        </p:txBody>
      </p:sp>
    </p:spTree>
    <p:extLst>
      <p:ext uri="{BB962C8B-B14F-4D97-AF65-F5344CB8AC3E}">
        <p14:creationId xmlns:p14="http://schemas.microsoft.com/office/powerpoint/2010/main" val="6219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2"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0" name="Rectangle 59"/>
          <p:cNvSpPr/>
          <p:nvPr/>
        </p:nvSpPr>
        <p:spPr>
          <a:xfrm>
            <a:off x="6761765" y="3522404"/>
            <a:ext cx="3808645"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Assistant Counselors:</a:t>
            </a:r>
          </a:p>
          <a:p>
            <a:r>
              <a:rPr lang="en-US" dirty="0">
                <a:solidFill>
                  <a:schemeClr val="bg1"/>
                </a:solidFill>
                <a:latin typeface="Calibri" panose="020F0502020204030204" pitchFamily="34" charset="0"/>
              </a:rPr>
              <a:t>Joseph Smith Sr. and John Smith</a:t>
            </a:r>
            <a:endParaRPr lang="en-US" dirty="0">
              <a:solidFill>
                <a:schemeClr val="bg1"/>
              </a:solidFill>
            </a:endParaRPr>
          </a:p>
        </p:txBody>
      </p:sp>
      <p:sp>
        <p:nvSpPr>
          <p:cNvPr id="3" name="Rectangle 2"/>
          <p:cNvSpPr/>
          <p:nvPr/>
        </p:nvSpPr>
        <p:spPr>
          <a:xfrm>
            <a:off x="529975" y="1352048"/>
            <a:ext cx="4861711" cy="1384995"/>
          </a:xfrm>
          <a:prstGeom prst="rect">
            <a:avLst/>
          </a:prstGeom>
        </p:spPr>
        <p:txBody>
          <a:bodyPr wrap="square">
            <a:spAutoFit/>
          </a:bodyPr>
          <a:lstStyle/>
          <a:p>
            <a:r>
              <a:rPr lang="en-US" b="0" i="0" dirty="0">
                <a:solidFill>
                  <a:schemeClr val="bg1"/>
                </a:solidFill>
                <a:effectLst/>
                <a:latin typeface="Calibri" panose="020F0502020204030204" pitchFamily="34" charset="0"/>
              </a:rPr>
              <a:t>Hyrum Smith was set </a:t>
            </a:r>
            <a:r>
              <a:rPr lang="en-US" dirty="0">
                <a:solidFill>
                  <a:schemeClr val="bg1"/>
                </a:solidFill>
                <a:latin typeface="Calibri" panose="020F0502020204030204" pitchFamily="34" charset="0"/>
              </a:rPr>
              <a:t>apart as second counselor </a:t>
            </a:r>
            <a:r>
              <a:rPr lang="en-US" b="0" i="0" dirty="0">
                <a:solidFill>
                  <a:schemeClr val="bg1"/>
                </a:solidFill>
                <a:effectLst/>
                <a:latin typeface="Calibri" panose="020F0502020204030204" pitchFamily="34" charset="0"/>
              </a:rPr>
              <a:t>in the First Presidency </a:t>
            </a:r>
            <a:r>
              <a:rPr lang="en-US" dirty="0">
                <a:solidFill>
                  <a:schemeClr val="bg1"/>
                </a:solidFill>
                <a:latin typeface="Calibri" panose="020F0502020204030204" pitchFamily="34" charset="0"/>
              </a:rPr>
              <a:t>on November 7, 1837, in the place of </a:t>
            </a:r>
            <a:r>
              <a:rPr lang="en-US" b="0" i="0" dirty="0">
                <a:solidFill>
                  <a:schemeClr val="bg1"/>
                </a:solidFill>
                <a:effectLst/>
                <a:latin typeface="Calibri" panose="020F0502020204030204" pitchFamily="34" charset="0"/>
              </a:rPr>
              <a:t>Frederick G. Williams and Oliver Cowdery who had lost their membership in the Church. </a:t>
            </a:r>
          </a:p>
          <a:p>
            <a:r>
              <a:rPr lang="en-US" sz="1200" b="0" i="0" dirty="0">
                <a:solidFill>
                  <a:schemeClr val="bg1"/>
                </a:solidFill>
                <a:effectLst/>
                <a:latin typeface="Calibri" panose="020F0502020204030204" pitchFamily="34" charset="0"/>
              </a:rPr>
              <a:t>History of the Church</a:t>
            </a:r>
            <a:endParaRPr lang="en-US" sz="1200" dirty="0">
              <a:solidFill>
                <a:schemeClr val="bg1"/>
              </a:solidFill>
            </a:endParaRPr>
          </a:p>
        </p:txBody>
      </p:sp>
      <p:pic>
        <p:nvPicPr>
          <p:cNvPr id="7170" name="Picture 2" descr="https://c2.staticflickr.com/8/7038/6974150173_ef5d3ddf5e.jpg"/>
          <p:cNvPicPr>
            <a:picLocks noChangeAspect="1" noChangeArrowheads="1"/>
          </p:cNvPicPr>
          <p:nvPr/>
        </p:nvPicPr>
        <p:blipFill rotWithShape="1">
          <a:blip r:embed="rId3">
            <a:extLst>
              <a:ext uri="{28A0092B-C50C-407E-A947-70E740481C1C}">
                <a14:useLocalDpi xmlns:a14="http://schemas.microsoft.com/office/drawing/2010/main" val="0"/>
              </a:ext>
            </a:extLst>
          </a:blip>
          <a:srcRect l="53953" t="3136"/>
          <a:stretch/>
        </p:blipFill>
        <p:spPr bwMode="auto">
          <a:xfrm>
            <a:off x="2416757" y="2799742"/>
            <a:ext cx="1369117" cy="216003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media.tumblr.com/906b0acf3afdeeb35c0796a02ca3f0b0/tumblr_inline_msv5i6hFZz1qz4rg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9838" y="4390955"/>
            <a:ext cx="1508404" cy="22331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391400" y="1536714"/>
            <a:ext cx="4270625" cy="369332"/>
          </a:xfrm>
          <a:prstGeom prst="rect">
            <a:avLst/>
          </a:prstGeom>
        </p:spPr>
        <p:txBody>
          <a:bodyPr wrap="square">
            <a:spAutoFit/>
          </a:bodyPr>
          <a:lstStyle/>
          <a:p>
            <a:r>
              <a:rPr lang="en-US" b="0" i="0" dirty="0">
                <a:solidFill>
                  <a:schemeClr val="bg1"/>
                </a:solidFill>
                <a:effectLst/>
                <a:latin typeface="Calibri" panose="020F0502020204030204" pitchFamily="34" charset="0"/>
              </a:rPr>
              <a:t>The Presiding Bishop--Edward Partridge</a:t>
            </a:r>
            <a:endParaRPr lang="en-US" dirty="0">
              <a:solidFill>
                <a:schemeClr val="bg1"/>
              </a:solidFill>
            </a:endParaRPr>
          </a:p>
        </p:txBody>
      </p:sp>
      <p:pic>
        <p:nvPicPr>
          <p:cNvPr id="7176" name="Picture 8" descr="http://i.ebayimg.com/00/s/MzAwWDI5OQ==/z/PMsAAOSwfcVUABjX/$_35.JPG?set_i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2822" y="1978631"/>
            <a:ext cx="1466284" cy="147118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88905" y="6183928"/>
            <a:ext cx="1475715" cy="674072"/>
            <a:chOff x="685800" y="1219200"/>
            <a:chExt cx="3352800" cy="2057400"/>
          </a:xfrm>
          <a:solidFill>
            <a:srgbClr val="FF0000"/>
          </a:solidFill>
        </p:grpSpPr>
        <p:sp>
          <p:nvSpPr>
            <p:cNvPr id="13" name="Rectangle 12"/>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63375" y="6488668"/>
            <a:ext cx="1378904"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115:1-2</a:t>
            </a:r>
            <a:endParaRPr lang="en-US" dirty="0">
              <a:solidFill>
                <a:schemeClr val="bg1"/>
              </a:solidFill>
            </a:endParaRP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4553" t="7962" r="6972" b="34024"/>
          <a:stretch/>
        </p:blipFill>
        <p:spPr>
          <a:xfrm>
            <a:off x="1687133" y="167425"/>
            <a:ext cx="8899302" cy="734096"/>
          </a:xfrm>
          <a:prstGeom prst="rect">
            <a:avLst/>
          </a:prstGeom>
        </p:spPr>
      </p:pic>
      <p:pic>
        <p:nvPicPr>
          <p:cNvPr id="6" name="Picture 5">
            <a:extLst>
              <a:ext uri="{FF2B5EF4-FFF2-40B4-BE49-F238E27FC236}">
                <a16:creationId xmlns:a16="http://schemas.microsoft.com/office/drawing/2014/main" id="{B44011C1-B4B3-9F07-C3AA-40D1B728EF30}"/>
              </a:ext>
            </a:extLst>
          </p:cNvPr>
          <p:cNvPicPr>
            <a:picLocks noChangeAspect="1"/>
          </p:cNvPicPr>
          <p:nvPr/>
        </p:nvPicPr>
        <p:blipFill>
          <a:blip r:embed="rId7"/>
          <a:stretch>
            <a:fillRect/>
          </a:stretch>
        </p:blipFill>
        <p:spPr>
          <a:xfrm>
            <a:off x="5609076" y="979373"/>
            <a:ext cx="1316551" cy="2160037"/>
          </a:xfrm>
          <a:prstGeom prst="rect">
            <a:avLst/>
          </a:prstGeom>
        </p:spPr>
      </p:pic>
      <p:pic>
        <p:nvPicPr>
          <p:cNvPr id="8" name="Picture 7">
            <a:extLst>
              <a:ext uri="{FF2B5EF4-FFF2-40B4-BE49-F238E27FC236}">
                <a16:creationId xmlns:a16="http://schemas.microsoft.com/office/drawing/2014/main" id="{4B1827AD-812E-8DFF-9986-5F22B490D645}"/>
              </a:ext>
            </a:extLst>
          </p:cNvPr>
          <p:cNvPicPr>
            <a:picLocks noChangeAspect="1"/>
          </p:cNvPicPr>
          <p:nvPr/>
        </p:nvPicPr>
        <p:blipFill>
          <a:blip r:embed="rId8"/>
          <a:stretch>
            <a:fillRect/>
          </a:stretch>
        </p:blipFill>
        <p:spPr>
          <a:xfrm>
            <a:off x="6760522" y="4390955"/>
            <a:ext cx="1433001" cy="2282379"/>
          </a:xfrm>
          <a:prstGeom prst="rect">
            <a:avLst/>
          </a:prstGeom>
        </p:spPr>
      </p:pic>
    </p:spTree>
    <p:extLst>
      <p:ext uri="{BB962C8B-B14F-4D97-AF65-F5344CB8AC3E}">
        <p14:creationId xmlns:p14="http://schemas.microsoft.com/office/powerpoint/2010/main" val="398292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500"/>
                                        <p:tgtEl>
                                          <p:spTgt spid="71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0" name="Rectangle 59"/>
          <p:cNvSpPr/>
          <p:nvPr/>
        </p:nvSpPr>
        <p:spPr>
          <a:xfrm>
            <a:off x="7097162" y="1321972"/>
            <a:ext cx="3808645" cy="4524315"/>
          </a:xfrm>
          <a:prstGeom prst="rect">
            <a:avLst/>
          </a:prstGeom>
        </p:spPr>
        <p:txBody>
          <a:bodyPr wrap="square">
            <a:spAutoFit/>
          </a:bodyPr>
          <a:lstStyle/>
          <a:p>
            <a:pPr algn="ctr" fontAlgn="base"/>
            <a:r>
              <a:rPr lang="en-US" sz="3200" dirty="0">
                <a:solidFill>
                  <a:srgbClr val="FFFF00"/>
                </a:solidFill>
              </a:rPr>
              <a:t>What does the name of the organization communicate?</a:t>
            </a:r>
          </a:p>
          <a:p>
            <a:pPr algn="ctr" fontAlgn="base"/>
            <a:endParaRPr lang="en-US" sz="3200" dirty="0">
              <a:solidFill>
                <a:srgbClr val="FFFF00"/>
              </a:solidFill>
            </a:endParaRPr>
          </a:p>
          <a:p>
            <a:pPr algn="ctr" fontAlgn="base"/>
            <a:r>
              <a:rPr lang="en-US" sz="3200" dirty="0">
                <a:solidFill>
                  <a:srgbClr val="FFFF00"/>
                </a:solidFill>
              </a:rPr>
              <a:t>Who leads the organization?</a:t>
            </a:r>
          </a:p>
          <a:p>
            <a:pPr algn="ctr" fontAlgn="base"/>
            <a:endParaRPr lang="en-US" sz="3200" dirty="0">
              <a:solidFill>
                <a:srgbClr val="FFFF00"/>
              </a:solidFill>
            </a:endParaRPr>
          </a:p>
          <a:p>
            <a:pPr algn="ctr" fontAlgn="base"/>
            <a:r>
              <a:rPr lang="en-US" sz="3200" dirty="0">
                <a:solidFill>
                  <a:srgbClr val="FFFF00"/>
                </a:solidFill>
              </a:rPr>
              <a:t>What does the organization do?</a:t>
            </a:r>
          </a:p>
        </p:txBody>
      </p:sp>
      <p:pic>
        <p:nvPicPr>
          <p:cNvPr id="3" name="Picture 2">
            <a:extLst>
              <a:ext uri="{FF2B5EF4-FFF2-40B4-BE49-F238E27FC236}">
                <a16:creationId xmlns:a16="http://schemas.microsoft.com/office/drawing/2014/main" id="{B5772A05-EC54-1F20-BA3B-150B7C0AF1E4}"/>
              </a:ext>
            </a:extLst>
          </p:cNvPr>
          <p:cNvPicPr>
            <a:picLocks noChangeAspect="1"/>
          </p:cNvPicPr>
          <p:nvPr/>
        </p:nvPicPr>
        <p:blipFill>
          <a:blip r:embed="rId3"/>
          <a:stretch>
            <a:fillRect/>
          </a:stretch>
        </p:blipFill>
        <p:spPr>
          <a:xfrm>
            <a:off x="446685" y="2019301"/>
            <a:ext cx="6029186" cy="3348224"/>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B65E5203-3A6A-851F-C9E2-08C1F1A790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1561"/>
            <a:ext cx="12192000" cy="1601585"/>
          </a:xfrm>
          <a:prstGeom prst="rect">
            <a:avLst/>
          </a:prstGeom>
        </p:spPr>
      </p:pic>
    </p:spTree>
    <p:extLst>
      <p:ext uri="{BB962C8B-B14F-4D97-AF65-F5344CB8AC3E}">
        <p14:creationId xmlns:p14="http://schemas.microsoft.com/office/powerpoint/2010/main" val="334116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94099" y="1905506"/>
            <a:ext cx="6096000" cy="3693319"/>
          </a:xfrm>
          <a:prstGeom prst="rect">
            <a:avLst/>
          </a:prstGeom>
        </p:spPr>
        <p:txBody>
          <a:bodyPr>
            <a:spAutoFit/>
          </a:bodyPr>
          <a:lstStyle/>
          <a:p>
            <a:pPr fontAlgn="base"/>
            <a:r>
              <a:rPr lang="en-US" b="0" i="0" dirty="0">
                <a:solidFill>
                  <a:schemeClr val="bg1"/>
                </a:solidFill>
                <a:effectLst/>
                <a:latin typeface="Calibri" panose="020F0502020204030204" pitchFamily="34" charset="0"/>
              </a:rPr>
              <a:t>“The word </a:t>
            </a:r>
            <a:r>
              <a:rPr lang="en-US" b="0" i="1" dirty="0">
                <a:solidFill>
                  <a:schemeClr val="bg1"/>
                </a:solidFill>
                <a:effectLst/>
                <a:latin typeface="Calibri" panose="020F0502020204030204" pitchFamily="34" charset="0"/>
              </a:rPr>
              <a:t>The</a:t>
            </a:r>
            <a:r>
              <a:rPr lang="en-US" b="0" i="0" dirty="0">
                <a:solidFill>
                  <a:schemeClr val="bg1"/>
                </a:solidFill>
                <a:effectLst/>
                <a:latin typeface="Calibri" panose="020F0502020204030204" pitchFamily="34" charset="0"/>
              </a:rPr>
              <a:t> indicates the unique position of the restored Church among the religions of the world.</a:t>
            </a: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“The words </a:t>
            </a:r>
            <a:r>
              <a:rPr lang="en-US" b="0" i="1" dirty="0">
                <a:solidFill>
                  <a:schemeClr val="bg1"/>
                </a:solidFill>
                <a:effectLst/>
                <a:latin typeface="Calibri" panose="020F0502020204030204" pitchFamily="34" charset="0"/>
              </a:rPr>
              <a:t>Church of Jesus Christ </a:t>
            </a:r>
            <a:r>
              <a:rPr lang="en-US" b="0" i="0" dirty="0">
                <a:solidFill>
                  <a:schemeClr val="bg1"/>
                </a:solidFill>
                <a:effectLst/>
                <a:latin typeface="Calibri" panose="020F0502020204030204" pitchFamily="34" charset="0"/>
              </a:rPr>
              <a:t>declare that it is His Church. …</a:t>
            </a: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a:t>
            </a:r>
            <a:r>
              <a:rPr lang="en-US" b="0" i="1" dirty="0">
                <a:solidFill>
                  <a:schemeClr val="bg1"/>
                </a:solidFill>
                <a:effectLst/>
                <a:latin typeface="Calibri" panose="020F0502020204030204" pitchFamily="34" charset="0"/>
              </a:rPr>
              <a:t>Of Latter-day</a:t>
            </a:r>
            <a:r>
              <a:rPr lang="en-US" b="0" i="0" dirty="0">
                <a:solidFill>
                  <a:schemeClr val="bg1"/>
                </a:solidFill>
                <a:effectLst/>
                <a:latin typeface="Calibri" panose="020F0502020204030204" pitchFamily="34" charset="0"/>
              </a:rPr>
              <a:t> explains that it is the same Church as the Church that Jesus Christ established during His mortal ministry but restored in these latter days. …</a:t>
            </a: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a:t>
            </a:r>
            <a:r>
              <a:rPr lang="en-US" b="0" i="1" dirty="0">
                <a:solidFill>
                  <a:schemeClr val="bg1"/>
                </a:solidFill>
                <a:effectLst/>
                <a:latin typeface="Calibri" panose="020F0502020204030204" pitchFamily="34" charset="0"/>
              </a:rPr>
              <a:t>Saints</a:t>
            </a:r>
            <a:r>
              <a:rPr lang="en-US" b="0" i="0" dirty="0">
                <a:solidFill>
                  <a:schemeClr val="bg1"/>
                </a:solidFill>
                <a:effectLst/>
                <a:latin typeface="Calibri" panose="020F0502020204030204" pitchFamily="34" charset="0"/>
              </a:rPr>
              <a:t> … simply refers to those who seek to make their lives holy by covenanting to follow Christ.” </a:t>
            </a:r>
          </a:p>
          <a:p>
            <a:pPr fontAlgn="base"/>
            <a:r>
              <a:rPr lang="en-US" sz="1200" dirty="0">
                <a:solidFill>
                  <a:schemeClr val="bg1"/>
                </a:solidFill>
              </a:rPr>
              <a:t>Elder M. Russell Ballard</a:t>
            </a:r>
            <a:r>
              <a:rPr lang="en-US" sz="1200" dirty="0"/>
              <a:t> </a:t>
            </a:r>
            <a:endParaRPr lang="en-US" sz="1200" b="0" i="0" dirty="0">
              <a:solidFill>
                <a:schemeClr val="bg1"/>
              </a:solidFill>
              <a:effectLst/>
              <a:latin typeface="Calibri" panose="020F0502020204030204" pitchFamily="34" charset="0"/>
            </a:endParaRPr>
          </a:p>
        </p:txBody>
      </p:sp>
      <p:pic>
        <p:nvPicPr>
          <p:cNvPr id="6146" name="Picture 2" descr="https://localtvkstu.files.wordpress.com/2015/02/lds-church-sign.jpeg?w=1200"/>
          <p:cNvPicPr>
            <a:picLocks noChangeAspect="1" noChangeArrowheads="1"/>
          </p:cNvPicPr>
          <p:nvPr/>
        </p:nvPicPr>
        <p:blipFill rotWithShape="1">
          <a:blip r:embed="rId3">
            <a:extLst>
              <a:ext uri="{28A0092B-C50C-407E-A947-70E740481C1C}">
                <a14:useLocalDpi xmlns:a14="http://schemas.microsoft.com/office/drawing/2010/main" val="0"/>
              </a:ext>
            </a:extLst>
          </a:blip>
          <a:srcRect t="1251" r="14651"/>
          <a:stretch/>
        </p:blipFill>
        <p:spPr bwMode="auto">
          <a:xfrm>
            <a:off x="6790099" y="1742545"/>
            <a:ext cx="5133118" cy="33407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3375" y="6488668"/>
            <a:ext cx="1378904"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115:3-4</a:t>
            </a:r>
            <a:endParaRPr lang="en-US" dirty="0">
              <a:solidFill>
                <a:schemeClr val="bg1"/>
              </a:solidFill>
            </a:endParaRPr>
          </a:p>
        </p:txBody>
      </p:sp>
      <p:pic>
        <p:nvPicPr>
          <p:cNvPr id="4" name="Picture 3">
            <a:extLst>
              <a:ext uri="{FF2B5EF4-FFF2-40B4-BE49-F238E27FC236}">
                <a16:creationId xmlns:a16="http://schemas.microsoft.com/office/drawing/2014/main" id="{C94B53F5-DF03-4ED3-A72A-1DA549D7D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397" y="74431"/>
            <a:ext cx="1054747" cy="1318434"/>
          </a:xfrm>
          <a:prstGeom prst="rect">
            <a:avLst/>
          </a:prstGeom>
        </p:spPr>
      </p:pic>
      <p:pic>
        <p:nvPicPr>
          <p:cNvPr id="5" name="Picture 4" descr="A screenshot of a video game&#10;&#10;Description automatically generated">
            <a:extLst>
              <a:ext uri="{FF2B5EF4-FFF2-40B4-BE49-F238E27FC236}">
                <a16:creationId xmlns:a16="http://schemas.microsoft.com/office/drawing/2014/main" id="{23C9D3E4-17B9-F437-021B-E1C4C84EA6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7675" y="229801"/>
            <a:ext cx="8556650" cy="1282943"/>
          </a:xfrm>
          <a:prstGeom prst="rect">
            <a:avLst/>
          </a:prstGeom>
        </p:spPr>
      </p:pic>
    </p:spTree>
    <p:extLst>
      <p:ext uri="{BB962C8B-B14F-4D97-AF65-F5344CB8AC3E}">
        <p14:creationId xmlns:p14="http://schemas.microsoft.com/office/powerpoint/2010/main" val="207769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encrypted-tbn3.gstatic.com/images?q=tbn:ANd9GcQxoria6LpWIuhTbdLmcSWXxG9_bKu6TINhBAfX79QhB1uWuUwN">
            <a:extLst>
              <a:ext uri="{FF2B5EF4-FFF2-40B4-BE49-F238E27FC236}">
                <a16:creationId xmlns:a16="http://schemas.microsoft.com/office/drawing/2014/main" id="{7E571268-F4B5-A582-E37F-B61D27AFB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882CC7F7-284F-36AE-62D7-D114A92CEF67}"/>
              </a:ext>
            </a:extLst>
          </p:cNvPr>
          <p:cNvGrpSpPr/>
          <p:nvPr/>
        </p:nvGrpSpPr>
        <p:grpSpPr>
          <a:xfrm>
            <a:off x="8124205" y="612394"/>
            <a:ext cx="2569030" cy="5419454"/>
            <a:chOff x="4627416" y="719273"/>
            <a:chExt cx="2569030" cy="5419454"/>
          </a:xfrm>
        </p:grpSpPr>
        <p:grpSp>
          <p:nvGrpSpPr>
            <p:cNvPr id="14" name="Group 13">
              <a:extLst>
                <a:ext uri="{FF2B5EF4-FFF2-40B4-BE49-F238E27FC236}">
                  <a16:creationId xmlns:a16="http://schemas.microsoft.com/office/drawing/2014/main" id="{C3102EB8-D190-B698-9C25-DF6A05DA9FAF}"/>
                </a:ext>
              </a:extLst>
            </p:cNvPr>
            <p:cNvGrpSpPr/>
            <p:nvPr/>
          </p:nvGrpSpPr>
          <p:grpSpPr>
            <a:xfrm>
              <a:off x="5583875" y="4593007"/>
              <a:ext cx="719370" cy="1109377"/>
              <a:chOff x="9243239" y="4664236"/>
              <a:chExt cx="719370" cy="1109377"/>
            </a:xfrm>
          </p:grpSpPr>
          <p:sp>
            <p:nvSpPr>
              <p:cNvPr id="12" name="Wave 11">
                <a:extLst>
                  <a:ext uri="{FF2B5EF4-FFF2-40B4-BE49-F238E27FC236}">
                    <a16:creationId xmlns:a16="http://schemas.microsoft.com/office/drawing/2014/main" id="{1896A7FD-4887-F37B-3B78-39DEBCAD577E}"/>
                  </a:ext>
                </a:extLst>
              </p:cNvPr>
              <p:cNvSpPr/>
              <p:nvPr/>
            </p:nvSpPr>
            <p:spPr>
              <a:xfrm rot="17141728">
                <a:off x="9067073" y="4863393"/>
                <a:ext cx="1094694" cy="696379"/>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5">
                <a:extLst>
                  <a:ext uri="{FF2B5EF4-FFF2-40B4-BE49-F238E27FC236}">
                    <a16:creationId xmlns:a16="http://schemas.microsoft.com/office/drawing/2014/main" id="{4F95E86E-02F0-5B62-871C-2B4F594DEB2C}"/>
                  </a:ext>
                </a:extLst>
              </p:cNvPr>
              <p:cNvSpPr/>
              <p:nvPr/>
            </p:nvSpPr>
            <p:spPr>
              <a:xfrm>
                <a:off x="9243239" y="5620081"/>
                <a:ext cx="586740" cy="153532"/>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E1A14401-808A-8B40-FAB5-80FCB3EDF951}"/>
                </a:ext>
              </a:extLst>
            </p:cNvPr>
            <p:cNvGrpSpPr/>
            <p:nvPr/>
          </p:nvGrpSpPr>
          <p:grpSpPr>
            <a:xfrm>
              <a:off x="4627416" y="719273"/>
              <a:ext cx="2569030" cy="5419454"/>
              <a:chOff x="4615541" y="59869"/>
              <a:chExt cx="2569030" cy="5419454"/>
            </a:xfrm>
          </p:grpSpPr>
          <p:grpSp>
            <p:nvGrpSpPr>
              <p:cNvPr id="3" name="Group 2">
                <a:extLst>
                  <a:ext uri="{FF2B5EF4-FFF2-40B4-BE49-F238E27FC236}">
                    <a16:creationId xmlns:a16="http://schemas.microsoft.com/office/drawing/2014/main" id="{BB89775B-5591-1B24-C2CD-9716FCA01DC4}"/>
                  </a:ext>
                </a:extLst>
              </p:cNvPr>
              <p:cNvGrpSpPr/>
              <p:nvPr/>
            </p:nvGrpSpPr>
            <p:grpSpPr>
              <a:xfrm>
                <a:off x="4615541" y="59869"/>
                <a:ext cx="2569030" cy="5419454"/>
                <a:chOff x="4615541" y="59869"/>
                <a:chExt cx="2569030" cy="5419454"/>
              </a:xfrm>
            </p:grpSpPr>
            <p:sp>
              <p:nvSpPr>
                <p:cNvPr id="5" name="Rectangle: Rounded Corners 4">
                  <a:extLst>
                    <a:ext uri="{FF2B5EF4-FFF2-40B4-BE49-F238E27FC236}">
                      <a16:creationId xmlns:a16="http://schemas.microsoft.com/office/drawing/2014/main" id="{7C59F903-1E42-267F-6EDE-EA89AF376217}"/>
                    </a:ext>
                  </a:extLst>
                </p:cNvPr>
                <p:cNvSpPr/>
                <p:nvPr/>
              </p:nvSpPr>
              <p:spPr>
                <a:xfrm>
                  <a:off x="4792187" y="2430919"/>
                  <a:ext cx="2373086" cy="2911475"/>
                </a:xfrm>
                <a:prstGeom prst="roundRect">
                  <a:avLst>
                    <a:gd name="adj" fmla="val 29970"/>
                  </a:avLst>
                </a:prstGeom>
                <a:solidFill>
                  <a:srgbClr val="FFFF00">
                    <a:alpha val="71000"/>
                  </a:srgbClr>
                </a:solidFill>
                <a:ln>
                  <a:solidFill>
                    <a:schemeClr val="tx1"/>
                  </a:solidFill>
                </a:ln>
                <a:effectLst>
                  <a:softEdge rad="63500"/>
                </a:effectLst>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A5ACDEC-0B1F-40FD-71F5-C575102FF215}"/>
                    </a:ext>
                  </a:extLst>
                </p:cNvPr>
                <p:cNvSpPr/>
                <p:nvPr/>
              </p:nvSpPr>
              <p:spPr>
                <a:xfrm rot="16200000">
                  <a:off x="4487501" y="2782252"/>
                  <a:ext cx="2825112" cy="2569029"/>
                </a:xfrm>
                <a:custGeom>
                  <a:avLst/>
                  <a:gdLst>
                    <a:gd name="connsiteX0" fmla="*/ 764 w 2825112"/>
                    <a:gd name="connsiteY0" fmla="*/ 216154 h 2569029"/>
                    <a:gd name="connsiteX1" fmla="*/ 764 w 2825112"/>
                    <a:gd name="connsiteY1" fmla="*/ 216155 h 2569029"/>
                    <a:gd name="connsiteX2" fmla="*/ 764 w 2825112"/>
                    <a:gd name="connsiteY2" fmla="*/ 216154 h 2569029"/>
                    <a:gd name="connsiteX3" fmla="*/ 2825112 w 2825112"/>
                    <a:gd name="connsiteY3" fmla="*/ 216155 h 2569029"/>
                    <a:gd name="connsiteX4" fmla="*/ 2825111 w 2825112"/>
                    <a:gd name="connsiteY4" fmla="*/ 216155 h 2569029"/>
                    <a:gd name="connsiteX5" fmla="*/ 2608956 w 2825112"/>
                    <a:gd name="connsiteY5" fmla="*/ 432310 h 2569029"/>
                    <a:gd name="connsiteX6" fmla="*/ 432310 w 2825112"/>
                    <a:gd name="connsiteY6" fmla="*/ 432309 h 2569029"/>
                    <a:gd name="connsiteX7" fmla="*/ 432310 w 2825112"/>
                    <a:gd name="connsiteY7" fmla="*/ 2136719 h 2569029"/>
                    <a:gd name="connsiteX8" fmla="*/ 2608957 w 2825112"/>
                    <a:gd name="connsiteY8" fmla="*/ 2136719 h 2569029"/>
                    <a:gd name="connsiteX9" fmla="*/ 2825112 w 2825112"/>
                    <a:gd name="connsiteY9" fmla="*/ 2352874 h 2569029"/>
                    <a:gd name="connsiteX10" fmla="*/ 2825111 w 2825112"/>
                    <a:gd name="connsiteY10" fmla="*/ 2352874 h 2569029"/>
                    <a:gd name="connsiteX11" fmla="*/ 2608956 w 2825112"/>
                    <a:gd name="connsiteY11" fmla="*/ 2569029 h 2569029"/>
                    <a:gd name="connsiteX12" fmla="*/ 216919 w 2825112"/>
                    <a:gd name="connsiteY12" fmla="*/ 2569028 h 2569029"/>
                    <a:gd name="connsiteX13" fmla="*/ 5156 w 2825112"/>
                    <a:gd name="connsiteY13" fmla="*/ 2396436 h 2569029"/>
                    <a:gd name="connsiteX14" fmla="*/ 764 w 2825112"/>
                    <a:gd name="connsiteY14" fmla="*/ 2352874 h 2569029"/>
                    <a:gd name="connsiteX15" fmla="*/ 5156 w 2825112"/>
                    <a:gd name="connsiteY15" fmla="*/ 2309311 h 2569029"/>
                    <a:gd name="connsiteX16" fmla="*/ 6457 w 2825112"/>
                    <a:gd name="connsiteY16" fmla="*/ 2305119 h 2569029"/>
                    <a:gd name="connsiteX17" fmla="*/ 4392 w 2825112"/>
                    <a:gd name="connsiteY17" fmla="*/ 2298465 h 2569029"/>
                    <a:gd name="connsiteX18" fmla="*/ 0 w 2825112"/>
                    <a:gd name="connsiteY18" fmla="*/ 2254902 h 2569029"/>
                    <a:gd name="connsiteX19" fmla="*/ 1 w 2825112"/>
                    <a:gd name="connsiteY19" fmla="*/ 254749 h 2569029"/>
                    <a:gd name="connsiteX20" fmla="*/ 2963 w 2825112"/>
                    <a:gd name="connsiteY20" fmla="*/ 237966 h 2569029"/>
                    <a:gd name="connsiteX21" fmla="*/ 764 w 2825112"/>
                    <a:gd name="connsiteY21" fmla="*/ 216154 h 2569029"/>
                    <a:gd name="connsiteX22" fmla="*/ 5156 w 2825112"/>
                    <a:gd name="connsiteY22" fmla="*/ 172592 h 2569029"/>
                    <a:gd name="connsiteX23" fmla="*/ 216919 w 2825112"/>
                    <a:gd name="connsiteY23" fmla="*/ 0 h 2569029"/>
                    <a:gd name="connsiteX24" fmla="*/ 2608957 w 2825112"/>
                    <a:gd name="connsiteY24" fmla="*/ 0 h 2569029"/>
                    <a:gd name="connsiteX25" fmla="*/ 2825112 w 2825112"/>
                    <a:gd name="connsiteY25" fmla="*/ 216155 h 256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25112" h="2569029">
                      <a:moveTo>
                        <a:pt x="764" y="216154"/>
                      </a:moveTo>
                      <a:lnTo>
                        <a:pt x="764" y="216155"/>
                      </a:lnTo>
                      <a:lnTo>
                        <a:pt x="764" y="216154"/>
                      </a:lnTo>
                      <a:close/>
                      <a:moveTo>
                        <a:pt x="2825112" y="216155"/>
                      </a:moveTo>
                      <a:lnTo>
                        <a:pt x="2825111" y="216155"/>
                      </a:lnTo>
                      <a:cubicBezTo>
                        <a:pt x="2825111" y="335534"/>
                        <a:pt x="2728335" y="432310"/>
                        <a:pt x="2608956" y="432310"/>
                      </a:cubicBezTo>
                      <a:lnTo>
                        <a:pt x="432310" y="432309"/>
                      </a:lnTo>
                      <a:lnTo>
                        <a:pt x="432310" y="2136719"/>
                      </a:lnTo>
                      <a:lnTo>
                        <a:pt x="2608957" y="2136719"/>
                      </a:lnTo>
                      <a:cubicBezTo>
                        <a:pt x="2728336" y="2136719"/>
                        <a:pt x="2825112" y="2233495"/>
                        <a:pt x="2825112" y="2352874"/>
                      </a:cubicBezTo>
                      <a:lnTo>
                        <a:pt x="2825111" y="2352874"/>
                      </a:lnTo>
                      <a:cubicBezTo>
                        <a:pt x="2825111" y="2472253"/>
                        <a:pt x="2728335" y="2569029"/>
                        <a:pt x="2608956" y="2569029"/>
                      </a:cubicBezTo>
                      <a:lnTo>
                        <a:pt x="216919" y="2569028"/>
                      </a:lnTo>
                      <a:cubicBezTo>
                        <a:pt x="112463" y="2569028"/>
                        <a:pt x="25311" y="2494934"/>
                        <a:pt x="5156" y="2396436"/>
                      </a:cubicBezTo>
                      <a:lnTo>
                        <a:pt x="764" y="2352874"/>
                      </a:lnTo>
                      <a:lnTo>
                        <a:pt x="5156" y="2309311"/>
                      </a:lnTo>
                      <a:lnTo>
                        <a:pt x="6457" y="2305119"/>
                      </a:lnTo>
                      <a:lnTo>
                        <a:pt x="4392" y="2298465"/>
                      </a:lnTo>
                      <a:cubicBezTo>
                        <a:pt x="1512" y="2284394"/>
                        <a:pt x="0" y="2269825"/>
                        <a:pt x="0" y="2254902"/>
                      </a:cubicBezTo>
                      <a:lnTo>
                        <a:pt x="1" y="254749"/>
                      </a:lnTo>
                      <a:lnTo>
                        <a:pt x="2963" y="237966"/>
                      </a:lnTo>
                      <a:lnTo>
                        <a:pt x="764" y="216154"/>
                      </a:lnTo>
                      <a:lnTo>
                        <a:pt x="5156" y="172592"/>
                      </a:lnTo>
                      <a:cubicBezTo>
                        <a:pt x="25311" y="74094"/>
                        <a:pt x="112463" y="0"/>
                        <a:pt x="216919" y="0"/>
                      </a:cubicBezTo>
                      <a:lnTo>
                        <a:pt x="2608957" y="0"/>
                      </a:lnTo>
                      <a:cubicBezTo>
                        <a:pt x="2728336" y="0"/>
                        <a:pt x="2825112" y="96776"/>
                        <a:pt x="2825112" y="216155"/>
                      </a:cubicBez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3C0313E2-880D-67C4-3545-BD47E0A75714}"/>
                    </a:ext>
                  </a:extLst>
                </p:cNvPr>
                <p:cNvSpPr/>
                <p:nvPr/>
              </p:nvSpPr>
              <p:spPr>
                <a:xfrm rot="5400000">
                  <a:off x="4487500" y="274273"/>
                  <a:ext cx="2825112" cy="2569029"/>
                </a:xfrm>
                <a:custGeom>
                  <a:avLst/>
                  <a:gdLst>
                    <a:gd name="connsiteX0" fmla="*/ 764 w 2825112"/>
                    <a:gd name="connsiteY0" fmla="*/ 216154 h 2569029"/>
                    <a:gd name="connsiteX1" fmla="*/ 764 w 2825112"/>
                    <a:gd name="connsiteY1" fmla="*/ 216155 h 2569029"/>
                    <a:gd name="connsiteX2" fmla="*/ 764 w 2825112"/>
                    <a:gd name="connsiteY2" fmla="*/ 216154 h 2569029"/>
                    <a:gd name="connsiteX3" fmla="*/ 2825112 w 2825112"/>
                    <a:gd name="connsiteY3" fmla="*/ 216155 h 2569029"/>
                    <a:gd name="connsiteX4" fmla="*/ 2825111 w 2825112"/>
                    <a:gd name="connsiteY4" fmla="*/ 216155 h 2569029"/>
                    <a:gd name="connsiteX5" fmla="*/ 2608956 w 2825112"/>
                    <a:gd name="connsiteY5" fmla="*/ 432310 h 2569029"/>
                    <a:gd name="connsiteX6" fmla="*/ 432310 w 2825112"/>
                    <a:gd name="connsiteY6" fmla="*/ 432309 h 2569029"/>
                    <a:gd name="connsiteX7" fmla="*/ 432310 w 2825112"/>
                    <a:gd name="connsiteY7" fmla="*/ 2136719 h 2569029"/>
                    <a:gd name="connsiteX8" fmla="*/ 2608957 w 2825112"/>
                    <a:gd name="connsiteY8" fmla="*/ 2136719 h 2569029"/>
                    <a:gd name="connsiteX9" fmla="*/ 2825112 w 2825112"/>
                    <a:gd name="connsiteY9" fmla="*/ 2352874 h 2569029"/>
                    <a:gd name="connsiteX10" fmla="*/ 2825111 w 2825112"/>
                    <a:gd name="connsiteY10" fmla="*/ 2352874 h 2569029"/>
                    <a:gd name="connsiteX11" fmla="*/ 2608956 w 2825112"/>
                    <a:gd name="connsiteY11" fmla="*/ 2569029 h 2569029"/>
                    <a:gd name="connsiteX12" fmla="*/ 216919 w 2825112"/>
                    <a:gd name="connsiteY12" fmla="*/ 2569028 h 2569029"/>
                    <a:gd name="connsiteX13" fmla="*/ 5156 w 2825112"/>
                    <a:gd name="connsiteY13" fmla="*/ 2396436 h 2569029"/>
                    <a:gd name="connsiteX14" fmla="*/ 764 w 2825112"/>
                    <a:gd name="connsiteY14" fmla="*/ 2352874 h 2569029"/>
                    <a:gd name="connsiteX15" fmla="*/ 5156 w 2825112"/>
                    <a:gd name="connsiteY15" fmla="*/ 2309311 h 2569029"/>
                    <a:gd name="connsiteX16" fmla="*/ 6457 w 2825112"/>
                    <a:gd name="connsiteY16" fmla="*/ 2305119 h 2569029"/>
                    <a:gd name="connsiteX17" fmla="*/ 4392 w 2825112"/>
                    <a:gd name="connsiteY17" fmla="*/ 2298465 h 2569029"/>
                    <a:gd name="connsiteX18" fmla="*/ 0 w 2825112"/>
                    <a:gd name="connsiteY18" fmla="*/ 2254902 h 2569029"/>
                    <a:gd name="connsiteX19" fmla="*/ 1 w 2825112"/>
                    <a:gd name="connsiteY19" fmla="*/ 254749 h 2569029"/>
                    <a:gd name="connsiteX20" fmla="*/ 2963 w 2825112"/>
                    <a:gd name="connsiteY20" fmla="*/ 237966 h 2569029"/>
                    <a:gd name="connsiteX21" fmla="*/ 764 w 2825112"/>
                    <a:gd name="connsiteY21" fmla="*/ 216154 h 2569029"/>
                    <a:gd name="connsiteX22" fmla="*/ 5156 w 2825112"/>
                    <a:gd name="connsiteY22" fmla="*/ 172592 h 2569029"/>
                    <a:gd name="connsiteX23" fmla="*/ 216919 w 2825112"/>
                    <a:gd name="connsiteY23" fmla="*/ 0 h 2569029"/>
                    <a:gd name="connsiteX24" fmla="*/ 2608957 w 2825112"/>
                    <a:gd name="connsiteY24" fmla="*/ 0 h 2569029"/>
                    <a:gd name="connsiteX25" fmla="*/ 2825112 w 2825112"/>
                    <a:gd name="connsiteY25" fmla="*/ 216155 h 256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25112" h="2569029">
                      <a:moveTo>
                        <a:pt x="764" y="216154"/>
                      </a:moveTo>
                      <a:lnTo>
                        <a:pt x="764" y="216155"/>
                      </a:lnTo>
                      <a:lnTo>
                        <a:pt x="764" y="216154"/>
                      </a:lnTo>
                      <a:close/>
                      <a:moveTo>
                        <a:pt x="2825112" y="216155"/>
                      </a:moveTo>
                      <a:lnTo>
                        <a:pt x="2825111" y="216155"/>
                      </a:lnTo>
                      <a:cubicBezTo>
                        <a:pt x="2825111" y="335534"/>
                        <a:pt x="2728335" y="432310"/>
                        <a:pt x="2608956" y="432310"/>
                      </a:cubicBezTo>
                      <a:lnTo>
                        <a:pt x="432310" y="432309"/>
                      </a:lnTo>
                      <a:lnTo>
                        <a:pt x="432310" y="2136719"/>
                      </a:lnTo>
                      <a:lnTo>
                        <a:pt x="2608957" y="2136719"/>
                      </a:lnTo>
                      <a:cubicBezTo>
                        <a:pt x="2728336" y="2136719"/>
                        <a:pt x="2825112" y="2233495"/>
                        <a:pt x="2825112" y="2352874"/>
                      </a:cubicBezTo>
                      <a:lnTo>
                        <a:pt x="2825111" y="2352874"/>
                      </a:lnTo>
                      <a:cubicBezTo>
                        <a:pt x="2825111" y="2472253"/>
                        <a:pt x="2728335" y="2569029"/>
                        <a:pt x="2608956" y="2569029"/>
                      </a:cubicBezTo>
                      <a:lnTo>
                        <a:pt x="216919" y="2569028"/>
                      </a:lnTo>
                      <a:cubicBezTo>
                        <a:pt x="112463" y="2569028"/>
                        <a:pt x="25311" y="2494934"/>
                        <a:pt x="5156" y="2396436"/>
                      </a:cubicBezTo>
                      <a:lnTo>
                        <a:pt x="764" y="2352874"/>
                      </a:lnTo>
                      <a:lnTo>
                        <a:pt x="5156" y="2309311"/>
                      </a:lnTo>
                      <a:lnTo>
                        <a:pt x="6457" y="2305119"/>
                      </a:lnTo>
                      <a:lnTo>
                        <a:pt x="4392" y="2298465"/>
                      </a:lnTo>
                      <a:cubicBezTo>
                        <a:pt x="1512" y="2284394"/>
                        <a:pt x="0" y="2269825"/>
                        <a:pt x="0" y="2254902"/>
                      </a:cubicBezTo>
                      <a:lnTo>
                        <a:pt x="1" y="254749"/>
                      </a:lnTo>
                      <a:lnTo>
                        <a:pt x="2963" y="237966"/>
                      </a:lnTo>
                      <a:lnTo>
                        <a:pt x="764" y="216154"/>
                      </a:lnTo>
                      <a:lnTo>
                        <a:pt x="5156" y="172592"/>
                      </a:lnTo>
                      <a:cubicBezTo>
                        <a:pt x="25311" y="74094"/>
                        <a:pt x="112463" y="0"/>
                        <a:pt x="216919" y="0"/>
                      </a:cubicBezTo>
                      <a:lnTo>
                        <a:pt x="2608957" y="0"/>
                      </a:lnTo>
                      <a:cubicBezTo>
                        <a:pt x="2728336" y="0"/>
                        <a:pt x="2825112" y="96776"/>
                        <a:pt x="2825112" y="216155"/>
                      </a:cubicBez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ylinder 7">
                  <a:extLst>
                    <a:ext uri="{FF2B5EF4-FFF2-40B4-BE49-F238E27FC236}">
                      <a16:creationId xmlns:a16="http://schemas.microsoft.com/office/drawing/2014/main" id="{A8CAC994-9BF3-11D4-059C-644326CE149C}"/>
                    </a:ext>
                  </a:extLst>
                </p:cNvPr>
                <p:cNvSpPr/>
                <p:nvPr/>
              </p:nvSpPr>
              <p:spPr>
                <a:xfrm>
                  <a:off x="4634839" y="2356787"/>
                  <a:ext cx="2530434" cy="712520"/>
                </a:xfrm>
                <a:prstGeom prst="can">
                  <a:avLst>
                    <a:gd name="adj" fmla="val 2512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ylinder 8">
                  <a:extLst>
                    <a:ext uri="{FF2B5EF4-FFF2-40B4-BE49-F238E27FC236}">
                      <a16:creationId xmlns:a16="http://schemas.microsoft.com/office/drawing/2014/main" id="{2A88BE90-1B21-3CB6-81B2-752EA8E7A0AD}"/>
                    </a:ext>
                  </a:extLst>
                </p:cNvPr>
                <p:cNvSpPr/>
                <p:nvPr/>
              </p:nvSpPr>
              <p:spPr>
                <a:xfrm>
                  <a:off x="5572000" y="2015934"/>
                  <a:ext cx="656112" cy="414985"/>
                </a:xfrm>
                <a:prstGeom prst="can">
                  <a:avLst>
                    <a:gd name="adj" fmla="val 2512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1E8AA41-F50C-0CB3-1DB9-8ABB90490661}"/>
                    </a:ext>
                  </a:extLst>
                </p:cNvPr>
                <p:cNvSpPr/>
                <p:nvPr/>
              </p:nvSpPr>
              <p:spPr>
                <a:xfrm>
                  <a:off x="5383973" y="59869"/>
                  <a:ext cx="1040578" cy="560120"/>
                </a:xfrm>
                <a:prstGeom prst="roundRect">
                  <a:avLst>
                    <a:gd name="adj" fmla="val 2527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6EB0B9E-6BBC-A28E-AFB4-0DF116AB0A89}"/>
                  </a:ext>
                </a:extLst>
              </p:cNvPr>
              <p:cNvSpPr txBox="1"/>
              <p:nvPr/>
            </p:nvSpPr>
            <p:spPr>
              <a:xfrm>
                <a:off x="4956203" y="3312197"/>
                <a:ext cx="1887705" cy="1569660"/>
              </a:xfrm>
              <a:prstGeom prst="rect">
                <a:avLst/>
              </a:prstGeom>
              <a:noFill/>
            </p:spPr>
            <p:txBody>
              <a:bodyPr wrap="square">
                <a:spAutoFit/>
              </a:bodyPr>
              <a:lstStyle/>
              <a:p>
                <a:pPr algn="ctr"/>
                <a:r>
                  <a:rPr lang="en-US" sz="1600" b="1" i="0" dirty="0">
                    <a:effectLst/>
                  </a:rPr>
                  <a:t>Jesus Christ declared that the name of His Church is The Church of Jesus Christ of Latter-day Saints</a:t>
                </a:r>
                <a:r>
                  <a:rPr lang="en-US" sz="1600" b="0" i="0" dirty="0">
                    <a:effectLst/>
                  </a:rPr>
                  <a:t>.</a:t>
                </a:r>
                <a:endParaRPr lang="en-US" sz="1600" dirty="0"/>
              </a:p>
            </p:txBody>
          </p:sp>
        </p:grpSp>
      </p:grpSp>
      <p:sp>
        <p:nvSpPr>
          <p:cNvPr id="17" name="TextBox 16">
            <a:extLst>
              <a:ext uri="{FF2B5EF4-FFF2-40B4-BE49-F238E27FC236}">
                <a16:creationId xmlns:a16="http://schemas.microsoft.com/office/drawing/2014/main" id="{A1E4DC22-C709-1906-377D-99B431202C35}"/>
              </a:ext>
            </a:extLst>
          </p:cNvPr>
          <p:cNvSpPr txBox="1"/>
          <p:nvPr/>
        </p:nvSpPr>
        <p:spPr>
          <a:xfrm>
            <a:off x="1541317" y="1356343"/>
            <a:ext cx="6192982" cy="5016758"/>
          </a:xfrm>
          <a:prstGeom prst="rect">
            <a:avLst/>
          </a:prstGeom>
          <a:noFill/>
        </p:spPr>
        <p:txBody>
          <a:bodyPr wrap="square">
            <a:spAutoFit/>
          </a:bodyPr>
          <a:lstStyle/>
          <a:p>
            <a:pPr algn="l" fontAlgn="base"/>
            <a:r>
              <a:rPr lang="en-US" sz="2000" b="0" i="0" dirty="0">
                <a:solidFill>
                  <a:schemeClr val="bg1"/>
                </a:solidFill>
                <a:effectLst/>
              </a:rPr>
              <a:t>The name of the Church is not negotiable. When the Savior clearly states what the name of His Church should be and even precedes His declaration with, “Thus shall my church be called,” He is serious. …</a:t>
            </a:r>
          </a:p>
          <a:p>
            <a:pPr algn="l" fontAlgn="base"/>
            <a:endParaRPr lang="en-US" sz="2000" b="0" i="0" dirty="0">
              <a:solidFill>
                <a:schemeClr val="bg1"/>
              </a:solidFill>
              <a:effectLst/>
            </a:endParaRPr>
          </a:p>
          <a:p>
            <a:pPr algn="l" fontAlgn="base"/>
            <a:r>
              <a:rPr lang="en-US" sz="2000" b="0" i="0" dirty="0">
                <a:solidFill>
                  <a:schemeClr val="bg1"/>
                </a:solidFill>
                <a:effectLst/>
              </a:rPr>
              <a:t>My dear brothers and sisters, I promise you that if we will do our best to restore the correct name of the Lord’s Church, He whose Church this is will pour down His power and blessings upon the heads of the Latter-day Saints, the likes of which we have never seen. </a:t>
            </a:r>
          </a:p>
          <a:p>
            <a:pPr algn="l" fontAlgn="base"/>
            <a:endParaRPr lang="en-US" sz="2000" dirty="0">
              <a:solidFill>
                <a:schemeClr val="bg1"/>
              </a:solidFill>
            </a:endParaRPr>
          </a:p>
          <a:p>
            <a:pPr algn="l" fontAlgn="base"/>
            <a:r>
              <a:rPr lang="en-US" sz="2000" b="0" i="0" dirty="0">
                <a:solidFill>
                  <a:schemeClr val="bg1"/>
                </a:solidFill>
                <a:effectLst/>
              </a:rPr>
              <a:t>We will have the knowledge and power of God to help us take the blessings of the restored gospel of Jesus Christ to every nation, kindred, tongue, and people and to prepare the world for the Second Coming of the Lord. </a:t>
            </a:r>
          </a:p>
          <a:p>
            <a:pPr algn="l" fontAlgn="base"/>
            <a:r>
              <a:rPr lang="en-US" sz="1400" b="0" i="0" dirty="0">
                <a:solidFill>
                  <a:schemeClr val="bg1"/>
                </a:solidFill>
                <a:effectLst/>
              </a:rPr>
              <a:t>Russell M. Nelson</a:t>
            </a:r>
          </a:p>
        </p:txBody>
      </p:sp>
      <p:pic>
        <p:nvPicPr>
          <p:cNvPr id="19" name="Picture 18" descr="A close-up of a person smiling&#10;&#10;Description automatically generated">
            <a:extLst>
              <a:ext uri="{FF2B5EF4-FFF2-40B4-BE49-F238E27FC236}">
                <a16:creationId xmlns:a16="http://schemas.microsoft.com/office/drawing/2014/main" id="{D6DF1F84-7B81-A13F-B1FD-33CFEFA8F1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2" y="79608"/>
            <a:ext cx="1089280" cy="1363648"/>
          </a:xfrm>
          <a:prstGeom prst="rect">
            <a:avLst/>
          </a:prstGeom>
        </p:spPr>
      </p:pic>
    </p:spTree>
    <p:extLst>
      <p:ext uri="{BB962C8B-B14F-4D97-AF65-F5344CB8AC3E}">
        <p14:creationId xmlns:p14="http://schemas.microsoft.com/office/powerpoint/2010/main" val="3702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38995" y="1312379"/>
            <a:ext cx="5948324" cy="1938992"/>
          </a:xfrm>
          <a:prstGeom prst="rect">
            <a:avLst/>
          </a:prstGeom>
        </p:spPr>
        <p:txBody>
          <a:bodyPr wrap="square">
            <a:spAutoFit/>
          </a:bodyPr>
          <a:lstStyle/>
          <a:p>
            <a:pPr fontAlgn="base"/>
            <a:r>
              <a:rPr lang="en-US" dirty="0">
                <a:solidFill>
                  <a:schemeClr val="bg1"/>
                </a:solidFill>
              </a:rPr>
              <a:t>“…the Church of itself cannot be this standard. Since the Church is made up of individuals, it becomes an individual responsibility to make the Church a standard for the nations. It must be a standard in my life. I must so conduct myself that I may be a standard worthy of being followed by those who seek the greater joy in life.” </a:t>
            </a:r>
          </a:p>
          <a:p>
            <a:pPr fontAlgn="base"/>
            <a:r>
              <a:rPr lang="en-US" sz="1200" dirty="0">
                <a:solidFill>
                  <a:schemeClr val="bg1"/>
                </a:solidFill>
              </a:rPr>
              <a:t>Elder John A. </a:t>
            </a:r>
            <a:r>
              <a:rPr lang="en-US" sz="1200" dirty="0" err="1">
                <a:solidFill>
                  <a:schemeClr val="bg1"/>
                </a:solidFill>
              </a:rPr>
              <a:t>Widtsoe</a:t>
            </a:r>
            <a:endParaRPr lang="en-US" sz="1200" b="0" i="0" dirty="0">
              <a:solidFill>
                <a:schemeClr val="bg1"/>
              </a:solidFill>
              <a:effectLst/>
              <a:latin typeface="Calibri" panose="020F0502020204030204" pitchFamily="34" charset="0"/>
            </a:endParaRPr>
          </a:p>
        </p:txBody>
      </p:sp>
      <p:sp>
        <p:nvSpPr>
          <p:cNvPr id="3" name="Rectangle 2"/>
          <p:cNvSpPr/>
          <p:nvPr/>
        </p:nvSpPr>
        <p:spPr>
          <a:xfrm>
            <a:off x="6602993" y="3429000"/>
            <a:ext cx="5359653" cy="2031325"/>
          </a:xfrm>
          <a:prstGeom prst="rect">
            <a:avLst/>
          </a:prstGeom>
        </p:spPr>
        <p:txBody>
          <a:bodyPr wrap="square">
            <a:spAutoFit/>
          </a:bodyPr>
          <a:lstStyle/>
          <a:p>
            <a:r>
              <a:rPr lang="en-US" sz="3600" b="0" i="0" dirty="0">
                <a:solidFill>
                  <a:schemeClr val="bg1"/>
                </a:solidFill>
                <a:effectLst/>
                <a:latin typeface="Times New Roman" panose="02020603050405020304" pitchFamily="18" charset="0"/>
                <a:cs typeface="Times New Roman" panose="02020603050405020304" pitchFamily="18" charset="0"/>
              </a:rPr>
              <a:t>“Standard for the nations”</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 A standard is a flag or banner that serves as a rallying point or inspirational symbol. Our example as Church members can inspire others and draw them to the Lord.</a:t>
            </a:r>
            <a:endParaRPr lang="en-US" dirty="0">
              <a:solidFill>
                <a:schemeClr val="bg1"/>
              </a:solidFill>
            </a:endParaRPr>
          </a:p>
        </p:txBody>
      </p:sp>
      <p:pic>
        <p:nvPicPr>
          <p:cNvPr id="9218" name="Picture 2" descr="http://farm4.staticflickr.com/3003/2782682551_54313bf18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497" y="3358695"/>
            <a:ext cx="3533052" cy="245193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826313" y="1505789"/>
            <a:ext cx="4228157" cy="1418480"/>
            <a:chOff x="8999145" y="1167897"/>
            <a:chExt cx="1403288" cy="470781"/>
          </a:xfrm>
        </p:grpSpPr>
        <p:pic>
          <p:nvPicPr>
            <p:cNvPr id="9220" name="Picture 4" descr="https://encrypted-tbn1.gstatic.com/images?q=tbn:ANd9GcT08aUpWAjga5BEAjVPqDEffUeUSYNagyr3p27dRhaCfiHfaG9a"/>
            <p:cNvPicPr>
              <a:picLocks noChangeAspect="1" noChangeArrowheads="1"/>
            </p:cNvPicPr>
            <p:nvPr/>
          </p:nvPicPr>
          <p:blipFill rotWithShape="1">
            <a:blip r:embed="rId4">
              <a:extLst>
                <a:ext uri="{28A0092B-C50C-407E-A947-70E740481C1C}">
                  <a14:useLocalDpi xmlns:a14="http://schemas.microsoft.com/office/drawing/2010/main" val="0"/>
                </a:ext>
              </a:extLst>
            </a:blip>
            <a:srcRect l="42522" t="47690" r="40444" b="26578"/>
            <a:stretch/>
          </p:blipFill>
          <p:spPr bwMode="auto">
            <a:xfrm>
              <a:off x="9949758" y="1167897"/>
              <a:ext cx="452675" cy="4436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1.gstatic.com/images?q=tbn:ANd9GcT08aUpWAjga5BEAjVPqDEffUeUSYNagyr3p27dRhaCfiHfaG9a"/>
            <p:cNvPicPr>
              <a:picLocks noChangeAspect="1" noChangeArrowheads="1"/>
            </p:cNvPicPr>
            <p:nvPr/>
          </p:nvPicPr>
          <p:blipFill rotWithShape="1">
            <a:blip r:embed="rId4">
              <a:extLst>
                <a:ext uri="{28A0092B-C50C-407E-A947-70E740481C1C}">
                  <a14:useLocalDpi xmlns:a14="http://schemas.microsoft.com/office/drawing/2010/main" val="0"/>
                </a:ext>
              </a:extLst>
            </a:blip>
            <a:srcRect l="71877" t="47927" r="12793" b="24766"/>
            <a:stretch/>
          </p:blipFill>
          <p:spPr bwMode="auto">
            <a:xfrm>
              <a:off x="9460871" y="1167897"/>
              <a:ext cx="407406" cy="4707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encrypted-tbn1.gstatic.com/images?q=tbn:ANd9GcT08aUpWAjga5BEAjVPqDEffUeUSYNagyr3p27dRhaCfiHfaG9a"/>
            <p:cNvPicPr>
              <a:picLocks noChangeAspect="1" noChangeArrowheads="1"/>
            </p:cNvPicPr>
            <p:nvPr/>
          </p:nvPicPr>
          <p:blipFill rotWithShape="1">
            <a:blip r:embed="rId4">
              <a:extLst>
                <a:ext uri="{28A0092B-C50C-407E-A947-70E740481C1C}">
                  <a14:useLocalDpi xmlns:a14="http://schemas.microsoft.com/office/drawing/2010/main" val="0"/>
                </a:ext>
              </a:extLst>
            </a:blip>
            <a:srcRect l="27228" t="351" r="58463" b="73392"/>
            <a:stretch/>
          </p:blipFill>
          <p:spPr bwMode="auto">
            <a:xfrm>
              <a:off x="8999145" y="1167897"/>
              <a:ext cx="380245" cy="4526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E5267992-0327-4CDA-80F7-A08298DBE756}"/>
              </a:ext>
            </a:extLst>
          </p:cNvPr>
          <p:cNvGrpSpPr/>
          <p:nvPr/>
        </p:nvGrpSpPr>
        <p:grpSpPr>
          <a:xfrm>
            <a:off x="0" y="0"/>
            <a:ext cx="1475715" cy="674072"/>
            <a:chOff x="0" y="6183928"/>
            <a:chExt cx="1475715" cy="674072"/>
          </a:xfrm>
        </p:grpSpPr>
        <p:grpSp>
          <p:nvGrpSpPr>
            <p:cNvPr id="12" name="Group 11"/>
            <p:cNvGrpSpPr/>
            <p:nvPr/>
          </p:nvGrpSpPr>
          <p:grpSpPr>
            <a:xfrm>
              <a:off x="0" y="6183928"/>
              <a:ext cx="1475715" cy="674072"/>
              <a:chOff x="685800" y="1219200"/>
              <a:chExt cx="3352800" cy="2057400"/>
            </a:xfrm>
            <a:solidFill>
              <a:srgbClr val="00B050"/>
            </a:solidFill>
          </p:grpSpPr>
          <p:sp>
            <p:nvSpPr>
              <p:cNvPr id="13" name="Rectangle 12"/>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63375" y="6488668"/>
              <a:ext cx="1191352" cy="369332"/>
            </a:xfrm>
            <a:prstGeom prst="rect">
              <a:avLst/>
            </a:prstGeom>
          </p:spPr>
          <p:txBody>
            <a:bodyPr wrap="none">
              <a:spAutoFit/>
            </a:bodyPr>
            <a:lstStyle/>
            <a:p>
              <a:r>
                <a:rPr lang="en-US" b="0" i="0" dirty="0">
                  <a:solidFill>
                    <a:schemeClr val="bg1"/>
                  </a:solidFill>
                  <a:effectLst/>
                  <a:latin typeface="Calibri" panose="020F0502020204030204" pitchFamily="34" charset="0"/>
                </a:rPr>
                <a:t>D&amp;C 115:5</a:t>
              </a:r>
              <a:endParaRPr lang="en-US" dirty="0">
                <a:solidFill>
                  <a:schemeClr val="bg1"/>
                </a:solidFill>
              </a:endParaRPr>
            </a:p>
          </p:txBody>
        </p:sp>
      </p:gr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939" t="3888" r="10585" b="34509"/>
          <a:stretch/>
        </p:blipFill>
        <p:spPr>
          <a:xfrm>
            <a:off x="1999754" y="80118"/>
            <a:ext cx="8094518" cy="758537"/>
          </a:xfrm>
          <a:prstGeom prst="rect">
            <a:avLst/>
          </a:prstGeom>
        </p:spPr>
      </p:pic>
      <p:grpSp>
        <p:nvGrpSpPr>
          <p:cNvPr id="18" name="Group 17">
            <a:extLst>
              <a:ext uri="{FF2B5EF4-FFF2-40B4-BE49-F238E27FC236}">
                <a16:creationId xmlns:a16="http://schemas.microsoft.com/office/drawing/2014/main" id="{057FB863-C3BB-4EF0-91F5-D79B8C7CC855}"/>
              </a:ext>
            </a:extLst>
          </p:cNvPr>
          <p:cNvGrpSpPr/>
          <p:nvPr/>
        </p:nvGrpSpPr>
        <p:grpSpPr>
          <a:xfrm>
            <a:off x="33427" y="6007184"/>
            <a:ext cx="12148494" cy="692170"/>
            <a:chOff x="136899" y="1022511"/>
            <a:chExt cx="12148494" cy="692170"/>
          </a:xfrm>
        </p:grpSpPr>
        <p:grpSp>
          <p:nvGrpSpPr>
            <p:cNvPr id="19" name="Group 18">
              <a:extLst>
                <a:ext uri="{FF2B5EF4-FFF2-40B4-BE49-F238E27FC236}">
                  <a16:creationId xmlns:a16="http://schemas.microsoft.com/office/drawing/2014/main" id="{732CCD54-2C4E-4D2C-8279-A37BF49338F1}"/>
                </a:ext>
              </a:extLst>
            </p:cNvPr>
            <p:cNvGrpSpPr/>
            <p:nvPr/>
          </p:nvGrpSpPr>
          <p:grpSpPr>
            <a:xfrm>
              <a:off x="136899" y="1040609"/>
              <a:ext cx="428039" cy="674072"/>
              <a:chOff x="947631" y="1219200"/>
              <a:chExt cx="3352800" cy="2057400"/>
            </a:xfrm>
            <a:solidFill>
              <a:schemeClr val="bg1"/>
            </a:solidFill>
          </p:grpSpPr>
          <p:sp>
            <p:nvSpPr>
              <p:cNvPr id="69" name="Rectangle 68">
                <a:extLst>
                  <a:ext uri="{FF2B5EF4-FFF2-40B4-BE49-F238E27FC236}">
                    <a16:creationId xmlns:a16="http://schemas.microsoft.com/office/drawing/2014/main" id="{F35ACEFB-9808-42CE-8CFB-C32A52150CAC}"/>
                  </a:ext>
                </a:extLst>
              </p:cNvPr>
              <p:cNvSpPr/>
              <p:nvPr/>
            </p:nvSpPr>
            <p:spPr>
              <a:xfrm>
                <a:off x="947631" y="1676401"/>
                <a:ext cx="3352800" cy="160019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5CDFF10-1060-4049-A3D9-86FC9B94D56B}"/>
                  </a:ext>
                </a:extLst>
              </p:cNvPr>
              <p:cNvSpPr/>
              <p:nvPr/>
            </p:nvSpPr>
            <p:spPr>
              <a:xfrm>
                <a:off x="1411513" y="1219200"/>
                <a:ext cx="2322284" cy="45720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04856B7-F94D-4817-AC4E-53AB0F15AE44}"/>
                </a:ext>
              </a:extLst>
            </p:cNvPr>
            <p:cNvGrpSpPr/>
            <p:nvPr/>
          </p:nvGrpSpPr>
          <p:grpSpPr>
            <a:xfrm>
              <a:off x="531511" y="1040609"/>
              <a:ext cx="1475715" cy="674072"/>
              <a:chOff x="685800" y="1219200"/>
              <a:chExt cx="3352800" cy="2057400"/>
            </a:xfrm>
            <a:solidFill>
              <a:schemeClr val="bg1"/>
            </a:solidFill>
          </p:grpSpPr>
          <p:sp>
            <p:nvSpPr>
              <p:cNvPr id="65" name="Rectangle 64">
                <a:extLst>
                  <a:ext uri="{FF2B5EF4-FFF2-40B4-BE49-F238E27FC236}">
                    <a16:creationId xmlns:a16="http://schemas.microsoft.com/office/drawing/2014/main" id="{9DF9E8EC-D30C-411B-A063-5539A8708791}"/>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229F351-8162-4116-86FB-F4C423B88251}"/>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E7FE382-E409-43F4-86BC-48D1BB43694A}"/>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486FEA6-74CB-4CBD-99AD-9522F3C309B8}"/>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45FA1CC-A831-432F-B740-8ED1D07912F3}"/>
                </a:ext>
              </a:extLst>
            </p:cNvPr>
            <p:cNvGrpSpPr/>
            <p:nvPr/>
          </p:nvGrpSpPr>
          <p:grpSpPr>
            <a:xfrm>
              <a:off x="2007226" y="1040609"/>
              <a:ext cx="1475715" cy="674072"/>
              <a:chOff x="685800" y="1219200"/>
              <a:chExt cx="3352800" cy="2057400"/>
            </a:xfrm>
            <a:solidFill>
              <a:schemeClr val="bg1"/>
            </a:solidFill>
          </p:grpSpPr>
          <p:sp>
            <p:nvSpPr>
              <p:cNvPr id="61" name="Rectangle 60">
                <a:extLst>
                  <a:ext uri="{FF2B5EF4-FFF2-40B4-BE49-F238E27FC236}">
                    <a16:creationId xmlns:a16="http://schemas.microsoft.com/office/drawing/2014/main" id="{658A38E3-9D10-4736-9ABF-CEBFD0D38AD4}"/>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F2B673A-C653-4DC8-8F85-815A13FA12B5}"/>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4729EEB-900F-4318-ABC4-F0A18AAB6873}"/>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4622F00-4477-4BC3-B371-4F4694392195}"/>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EF9776A2-BC5B-43BA-BE3B-98FCFB589D3E}"/>
                </a:ext>
              </a:extLst>
            </p:cNvPr>
            <p:cNvGrpSpPr/>
            <p:nvPr/>
          </p:nvGrpSpPr>
          <p:grpSpPr>
            <a:xfrm>
              <a:off x="3441434" y="1040609"/>
              <a:ext cx="1475715" cy="674072"/>
              <a:chOff x="685800" y="1219200"/>
              <a:chExt cx="3352800" cy="2057400"/>
            </a:xfrm>
            <a:solidFill>
              <a:schemeClr val="bg1"/>
            </a:solidFill>
          </p:grpSpPr>
          <p:sp>
            <p:nvSpPr>
              <p:cNvPr id="57" name="Rectangle 56">
                <a:extLst>
                  <a:ext uri="{FF2B5EF4-FFF2-40B4-BE49-F238E27FC236}">
                    <a16:creationId xmlns:a16="http://schemas.microsoft.com/office/drawing/2014/main" id="{BB5BCA1B-7A8F-42E3-8EAC-DBF62ABDF9E8}"/>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B696302-20CB-4F35-B217-0073FCBC278D}"/>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10F14C0-6B6E-4D39-912C-83BEFBC164E1}"/>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18F5AC9-5EF3-439D-A577-21924116A7CF}"/>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AF9D5AA-A93B-4D98-8ECE-8E8CD4B3CD4A}"/>
                </a:ext>
              </a:extLst>
            </p:cNvPr>
            <p:cNvSpPr/>
            <p:nvPr/>
          </p:nvSpPr>
          <p:spPr>
            <a:xfrm>
              <a:off x="184830" y="1262724"/>
              <a:ext cx="319318" cy="369332"/>
            </a:xfrm>
            <a:prstGeom prst="rect">
              <a:avLst/>
            </a:prstGeom>
          </p:spPr>
          <p:txBody>
            <a:bodyPr wrap="none">
              <a:spAutoFit/>
            </a:bodyPr>
            <a:lstStyle/>
            <a:p>
              <a:r>
                <a:rPr lang="en-US" b="1" dirty="0">
                  <a:solidFill>
                    <a:srgbClr val="333333"/>
                  </a:solidFill>
                  <a:latin typeface="Calibri" panose="020F0502020204030204" pitchFamily="34" charset="0"/>
                </a:rPr>
                <a:t>If</a:t>
              </a:r>
              <a:endParaRPr lang="en-US" dirty="0"/>
            </a:p>
          </p:txBody>
        </p:sp>
        <p:sp>
          <p:nvSpPr>
            <p:cNvPr id="24" name="Rectangle 23">
              <a:extLst>
                <a:ext uri="{FF2B5EF4-FFF2-40B4-BE49-F238E27FC236}">
                  <a16:creationId xmlns:a16="http://schemas.microsoft.com/office/drawing/2014/main" id="{EAFF4312-6E79-4038-853D-C92A905FB2F1}"/>
                </a:ext>
              </a:extLst>
            </p:cNvPr>
            <p:cNvSpPr/>
            <p:nvPr/>
          </p:nvSpPr>
          <p:spPr>
            <a:xfrm>
              <a:off x="793134" y="1267876"/>
              <a:ext cx="1034066" cy="369332"/>
            </a:xfrm>
            <a:prstGeom prst="rect">
              <a:avLst/>
            </a:prstGeom>
          </p:spPr>
          <p:txBody>
            <a:bodyPr wrap="none">
              <a:spAutoFit/>
            </a:bodyPr>
            <a:lstStyle/>
            <a:p>
              <a:r>
                <a:rPr lang="en-US" b="1" dirty="0">
                  <a:solidFill>
                    <a:srgbClr val="333333"/>
                  </a:solidFill>
                  <a:latin typeface="Calibri" panose="020F0502020204030204" pitchFamily="34" charset="0"/>
                </a:rPr>
                <a:t>we arise </a:t>
              </a:r>
              <a:endParaRPr lang="en-US" dirty="0"/>
            </a:p>
          </p:txBody>
        </p:sp>
        <p:sp>
          <p:nvSpPr>
            <p:cNvPr id="25" name="Rectangle 24">
              <a:extLst>
                <a:ext uri="{FF2B5EF4-FFF2-40B4-BE49-F238E27FC236}">
                  <a16:creationId xmlns:a16="http://schemas.microsoft.com/office/drawing/2014/main" id="{D4E23551-CFDC-4AE2-AE47-F76F3D4C56F3}"/>
                </a:ext>
              </a:extLst>
            </p:cNvPr>
            <p:cNvSpPr/>
            <p:nvPr/>
          </p:nvSpPr>
          <p:spPr>
            <a:xfrm>
              <a:off x="2166953" y="1267876"/>
              <a:ext cx="1160895" cy="369332"/>
            </a:xfrm>
            <a:prstGeom prst="rect">
              <a:avLst/>
            </a:prstGeom>
          </p:spPr>
          <p:txBody>
            <a:bodyPr wrap="none">
              <a:spAutoFit/>
            </a:bodyPr>
            <a:lstStyle/>
            <a:p>
              <a:r>
                <a:rPr lang="en-US" b="1" dirty="0">
                  <a:solidFill>
                    <a:srgbClr val="333333"/>
                  </a:solidFill>
                  <a:latin typeface="Calibri" panose="020F0502020204030204" pitchFamily="34" charset="0"/>
                </a:rPr>
                <a:t>and shine </a:t>
              </a:r>
              <a:endParaRPr lang="en-US" dirty="0"/>
            </a:p>
          </p:txBody>
        </p:sp>
        <p:sp>
          <p:nvSpPr>
            <p:cNvPr id="26" name="Rectangle 25">
              <a:extLst>
                <a:ext uri="{FF2B5EF4-FFF2-40B4-BE49-F238E27FC236}">
                  <a16:creationId xmlns:a16="http://schemas.microsoft.com/office/drawing/2014/main" id="{EA547E7C-F6BB-45E0-8C52-DA80F895927D}"/>
                </a:ext>
              </a:extLst>
            </p:cNvPr>
            <p:cNvSpPr/>
            <p:nvPr/>
          </p:nvSpPr>
          <p:spPr>
            <a:xfrm>
              <a:off x="3736536" y="1267876"/>
              <a:ext cx="775918" cy="369332"/>
            </a:xfrm>
            <a:prstGeom prst="rect">
              <a:avLst/>
            </a:prstGeom>
          </p:spPr>
          <p:txBody>
            <a:bodyPr wrap="none">
              <a:spAutoFit/>
            </a:bodyPr>
            <a:lstStyle/>
            <a:p>
              <a:r>
                <a:rPr lang="en-US" b="1" dirty="0">
                  <a:solidFill>
                    <a:srgbClr val="333333"/>
                  </a:solidFill>
                  <a:latin typeface="Calibri" panose="020F0502020204030204" pitchFamily="34" charset="0"/>
                </a:rPr>
                <a:t>forth, </a:t>
              </a:r>
              <a:endParaRPr lang="en-US" dirty="0"/>
            </a:p>
          </p:txBody>
        </p:sp>
        <p:grpSp>
          <p:nvGrpSpPr>
            <p:cNvPr id="27" name="Group 26">
              <a:extLst>
                <a:ext uri="{FF2B5EF4-FFF2-40B4-BE49-F238E27FC236}">
                  <a16:creationId xmlns:a16="http://schemas.microsoft.com/office/drawing/2014/main" id="{2640575D-C221-4B35-A64D-F592A65397D6}"/>
                </a:ext>
              </a:extLst>
            </p:cNvPr>
            <p:cNvGrpSpPr/>
            <p:nvPr/>
          </p:nvGrpSpPr>
          <p:grpSpPr>
            <a:xfrm>
              <a:off x="4925441" y="1040609"/>
              <a:ext cx="1475715" cy="674072"/>
              <a:chOff x="685800" y="1219200"/>
              <a:chExt cx="3352800" cy="2057400"/>
            </a:xfrm>
            <a:solidFill>
              <a:schemeClr val="bg1"/>
            </a:solidFill>
          </p:grpSpPr>
          <p:sp>
            <p:nvSpPr>
              <p:cNvPr id="53" name="Rectangle 52">
                <a:extLst>
                  <a:ext uri="{FF2B5EF4-FFF2-40B4-BE49-F238E27FC236}">
                    <a16:creationId xmlns:a16="http://schemas.microsoft.com/office/drawing/2014/main" id="{8E4C1B70-6029-48C0-A29B-C54B882825A4}"/>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0671BCC-1BEA-4B83-A7D3-2592F5303940}"/>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F18796F-FFC4-40AC-9D0C-9569C3361385}"/>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C19295C-34E5-409B-96BF-A63F0B7D109A}"/>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A1B66767-F9C2-4B19-A153-FADFC52E340D}"/>
                </a:ext>
              </a:extLst>
            </p:cNvPr>
            <p:cNvSpPr/>
            <p:nvPr/>
          </p:nvSpPr>
          <p:spPr>
            <a:xfrm>
              <a:off x="5086634" y="1267876"/>
              <a:ext cx="1041760" cy="369332"/>
            </a:xfrm>
            <a:prstGeom prst="rect">
              <a:avLst/>
            </a:prstGeom>
          </p:spPr>
          <p:txBody>
            <a:bodyPr wrap="none">
              <a:spAutoFit/>
            </a:bodyPr>
            <a:lstStyle/>
            <a:p>
              <a:r>
                <a:rPr lang="en-US" b="1" dirty="0">
                  <a:solidFill>
                    <a:srgbClr val="333333"/>
                  </a:solidFill>
                  <a:latin typeface="Calibri" panose="020F0502020204030204" pitchFamily="34" charset="0"/>
                </a:rPr>
                <a:t>our light </a:t>
              </a:r>
              <a:endParaRPr lang="en-US" dirty="0"/>
            </a:p>
          </p:txBody>
        </p:sp>
        <p:grpSp>
          <p:nvGrpSpPr>
            <p:cNvPr id="29" name="Group 28">
              <a:extLst>
                <a:ext uri="{FF2B5EF4-FFF2-40B4-BE49-F238E27FC236}">
                  <a16:creationId xmlns:a16="http://schemas.microsoft.com/office/drawing/2014/main" id="{02AFC8C9-8D96-4BD6-AC21-65F5ABBA675C}"/>
                </a:ext>
              </a:extLst>
            </p:cNvPr>
            <p:cNvGrpSpPr/>
            <p:nvPr/>
          </p:nvGrpSpPr>
          <p:grpSpPr>
            <a:xfrm>
              <a:off x="10809678" y="1022511"/>
              <a:ext cx="1475715" cy="674072"/>
              <a:chOff x="685800" y="1219200"/>
              <a:chExt cx="3352800" cy="2057400"/>
            </a:xfrm>
            <a:solidFill>
              <a:schemeClr val="bg1"/>
            </a:solidFill>
          </p:grpSpPr>
          <p:sp>
            <p:nvSpPr>
              <p:cNvPr id="49" name="Rectangle 48">
                <a:extLst>
                  <a:ext uri="{FF2B5EF4-FFF2-40B4-BE49-F238E27FC236}">
                    <a16:creationId xmlns:a16="http://schemas.microsoft.com/office/drawing/2014/main" id="{D464FEB6-F215-4335-94C9-EC4BBF40CA1F}"/>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79EE70E-6A7A-4C70-98CE-91095DFE8715}"/>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D9ECA6F-F8D4-411B-A6E8-41FE25AD3A7E}"/>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023151F-B9AB-4671-AF75-E4E5CF299493}"/>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C09EC635-8CC5-45BA-9A8F-97D515A2C714}"/>
                </a:ext>
              </a:extLst>
            </p:cNvPr>
            <p:cNvGrpSpPr/>
            <p:nvPr/>
          </p:nvGrpSpPr>
          <p:grpSpPr>
            <a:xfrm>
              <a:off x="9359269" y="1022511"/>
              <a:ext cx="1475715" cy="674072"/>
              <a:chOff x="685800" y="1219200"/>
              <a:chExt cx="3352800" cy="2057400"/>
            </a:xfrm>
            <a:solidFill>
              <a:schemeClr val="bg1"/>
            </a:solidFill>
          </p:grpSpPr>
          <p:sp>
            <p:nvSpPr>
              <p:cNvPr id="45" name="Rectangle 44">
                <a:extLst>
                  <a:ext uri="{FF2B5EF4-FFF2-40B4-BE49-F238E27FC236}">
                    <a16:creationId xmlns:a16="http://schemas.microsoft.com/office/drawing/2014/main" id="{3F6A2056-6DFD-4423-BF20-EA7511BAE2D9}"/>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E2D214C-5CE0-4B57-AA97-490AD0EAC528}"/>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A89A333-C9F4-4EB2-8043-E98FE039CC7C}"/>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61D8A8D-669D-466B-9944-004A9C18DF2F}"/>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B275DB72-61E1-4354-B747-68DDBAB204C0}"/>
                </a:ext>
              </a:extLst>
            </p:cNvPr>
            <p:cNvGrpSpPr/>
            <p:nvPr/>
          </p:nvGrpSpPr>
          <p:grpSpPr>
            <a:xfrm>
              <a:off x="7876869" y="1035457"/>
              <a:ext cx="1475715" cy="674072"/>
              <a:chOff x="685800" y="1219200"/>
              <a:chExt cx="3352800" cy="2057400"/>
            </a:xfrm>
            <a:solidFill>
              <a:schemeClr val="bg1"/>
            </a:solidFill>
          </p:grpSpPr>
          <p:sp>
            <p:nvSpPr>
              <p:cNvPr id="41" name="Rectangle 40">
                <a:extLst>
                  <a:ext uri="{FF2B5EF4-FFF2-40B4-BE49-F238E27FC236}">
                    <a16:creationId xmlns:a16="http://schemas.microsoft.com/office/drawing/2014/main" id="{F5F7D7CE-764D-48E3-9293-4BDE2BCBFB88}"/>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233307A-C7CF-47C0-8B37-9C69BD5FB429}"/>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5CDF512-06DB-42A4-B804-D52A589DDBDC}"/>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5D3B32A-6147-4BBA-BB0A-1DFE73CFC432}"/>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1991293-9C83-45AF-B6B9-31B10C911CB4}"/>
                </a:ext>
              </a:extLst>
            </p:cNvPr>
            <p:cNvGrpSpPr/>
            <p:nvPr/>
          </p:nvGrpSpPr>
          <p:grpSpPr>
            <a:xfrm>
              <a:off x="6400931" y="1040609"/>
              <a:ext cx="1475715" cy="674072"/>
              <a:chOff x="685800" y="1219200"/>
              <a:chExt cx="3352800" cy="2057400"/>
            </a:xfrm>
            <a:solidFill>
              <a:schemeClr val="bg1"/>
            </a:solidFill>
          </p:grpSpPr>
          <p:sp>
            <p:nvSpPr>
              <p:cNvPr id="37" name="Rectangle 36">
                <a:extLst>
                  <a:ext uri="{FF2B5EF4-FFF2-40B4-BE49-F238E27FC236}">
                    <a16:creationId xmlns:a16="http://schemas.microsoft.com/office/drawing/2014/main" id="{301DE6B8-7B9A-41F4-9E69-664D1975B68A}"/>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0479581-2BFC-4804-A27F-DDEE9C9240F0}"/>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D6A5C38-B19E-4413-83AA-DF9FE5CCAB79}"/>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1DA3D90-051D-4BFF-A481-484DC0EBF708}"/>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738BFECF-0B6E-427B-A1B4-62BB0D80EF55}"/>
                </a:ext>
              </a:extLst>
            </p:cNvPr>
            <p:cNvSpPr/>
            <p:nvPr/>
          </p:nvSpPr>
          <p:spPr>
            <a:xfrm>
              <a:off x="6583745" y="1267876"/>
              <a:ext cx="1035861" cy="369332"/>
            </a:xfrm>
            <a:prstGeom prst="rect">
              <a:avLst/>
            </a:prstGeom>
          </p:spPr>
          <p:txBody>
            <a:bodyPr wrap="none">
              <a:spAutoFit/>
            </a:bodyPr>
            <a:lstStyle/>
            <a:p>
              <a:r>
                <a:rPr lang="en-US" b="1" dirty="0">
                  <a:solidFill>
                    <a:srgbClr val="333333"/>
                  </a:solidFill>
                  <a:latin typeface="Calibri" panose="020F0502020204030204" pitchFamily="34" charset="0"/>
                </a:rPr>
                <a:t>will be a </a:t>
              </a:r>
              <a:endParaRPr lang="en-US" dirty="0"/>
            </a:p>
          </p:txBody>
        </p:sp>
        <p:sp>
          <p:nvSpPr>
            <p:cNvPr id="34" name="Rectangle 33">
              <a:extLst>
                <a:ext uri="{FF2B5EF4-FFF2-40B4-BE49-F238E27FC236}">
                  <a16:creationId xmlns:a16="http://schemas.microsoft.com/office/drawing/2014/main" id="{9390360A-1896-470A-94E9-849221E68DB5}"/>
                </a:ext>
              </a:extLst>
            </p:cNvPr>
            <p:cNvSpPr/>
            <p:nvPr/>
          </p:nvSpPr>
          <p:spPr>
            <a:xfrm>
              <a:off x="7932276" y="1267876"/>
              <a:ext cx="1247842" cy="369332"/>
            </a:xfrm>
            <a:prstGeom prst="rect">
              <a:avLst/>
            </a:prstGeom>
          </p:spPr>
          <p:txBody>
            <a:bodyPr wrap="none">
              <a:spAutoFit/>
            </a:bodyPr>
            <a:lstStyle/>
            <a:p>
              <a:r>
                <a:rPr lang="en-US" b="1" dirty="0">
                  <a:solidFill>
                    <a:srgbClr val="333333"/>
                  </a:solidFill>
                  <a:latin typeface="Calibri" panose="020F0502020204030204" pitchFamily="34" charset="0"/>
                </a:rPr>
                <a:t>a standard </a:t>
              </a:r>
              <a:endParaRPr lang="en-US" dirty="0"/>
            </a:p>
          </p:txBody>
        </p:sp>
        <p:sp>
          <p:nvSpPr>
            <p:cNvPr id="35" name="Rectangle 34">
              <a:extLst>
                <a:ext uri="{FF2B5EF4-FFF2-40B4-BE49-F238E27FC236}">
                  <a16:creationId xmlns:a16="http://schemas.microsoft.com/office/drawing/2014/main" id="{A030EF54-6868-4F62-A93A-0F231ABDA3E9}"/>
                </a:ext>
              </a:extLst>
            </p:cNvPr>
            <p:cNvSpPr/>
            <p:nvPr/>
          </p:nvSpPr>
          <p:spPr>
            <a:xfrm>
              <a:off x="9424477" y="1267876"/>
              <a:ext cx="832023" cy="369332"/>
            </a:xfrm>
            <a:prstGeom prst="rect">
              <a:avLst/>
            </a:prstGeom>
          </p:spPr>
          <p:txBody>
            <a:bodyPr wrap="none">
              <a:spAutoFit/>
            </a:bodyPr>
            <a:lstStyle/>
            <a:p>
              <a:r>
                <a:rPr lang="en-US" b="1" dirty="0">
                  <a:solidFill>
                    <a:srgbClr val="333333"/>
                  </a:solidFill>
                  <a:latin typeface="Calibri" panose="020F0502020204030204" pitchFamily="34" charset="0"/>
                </a:rPr>
                <a:t>for the</a:t>
              </a:r>
              <a:endParaRPr lang="en-US" dirty="0"/>
            </a:p>
          </p:txBody>
        </p:sp>
        <p:sp>
          <p:nvSpPr>
            <p:cNvPr id="36" name="Rectangle 35">
              <a:extLst>
                <a:ext uri="{FF2B5EF4-FFF2-40B4-BE49-F238E27FC236}">
                  <a16:creationId xmlns:a16="http://schemas.microsoft.com/office/drawing/2014/main" id="{64B5A0ED-7118-48B1-9E37-09C68D7F52A0}"/>
                </a:ext>
              </a:extLst>
            </p:cNvPr>
            <p:cNvSpPr/>
            <p:nvPr/>
          </p:nvSpPr>
          <p:spPr>
            <a:xfrm>
              <a:off x="11021714" y="1262724"/>
              <a:ext cx="894284" cy="369332"/>
            </a:xfrm>
            <a:prstGeom prst="rect">
              <a:avLst/>
            </a:prstGeom>
          </p:spPr>
          <p:txBody>
            <a:bodyPr wrap="none">
              <a:spAutoFit/>
            </a:bodyPr>
            <a:lstStyle/>
            <a:p>
              <a:r>
                <a:rPr lang="en-US" b="1" dirty="0">
                  <a:solidFill>
                    <a:srgbClr val="333333"/>
                  </a:solidFill>
                  <a:latin typeface="Calibri" panose="020F0502020204030204" pitchFamily="34" charset="0"/>
                </a:rPr>
                <a:t>nations</a:t>
              </a:r>
              <a:endParaRPr lang="en-US" dirty="0"/>
            </a:p>
          </p:txBody>
        </p:sp>
      </p:grpSp>
    </p:spTree>
    <p:extLst>
      <p:ext uri="{BB962C8B-B14F-4D97-AF65-F5344CB8AC3E}">
        <p14:creationId xmlns:p14="http://schemas.microsoft.com/office/powerpoint/2010/main" val="174835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3158</Words>
  <Application>Microsoft Office PowerPoint</Application>
  <PresentationFormat>Widescreen</PresentationFormat>
  <Paragraphs>193</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Times New Roman</vt:lpstr>
      <vt:lpstr>Calibri Light</vt:lpstr>
      <vt:lpstr>Arial</vt:lpstr>
      <vt:lpstr>georgia</vt:lpstr>
      <vt:lpstr>Open Sans</vt:lpstr>
      <vt:lpstr>Calibri</vt:lpstr>
      <vt:lpstr>Arial</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45</cp:revision>
  <dcterms:created xsi:type="dcterms:W3CDTF">2015-02-12T12:44:57Z</dcterms:created>
  <dcterms:modified xsi:type="dcterms:W3CDTF">2024-12-06T15:39:20Z</dcterms:modified>
</cp:coreProperties>
</file>