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8" r:id="rId3"/>
    <p:sldId id="259" r:id="rId4"/>
    <p:sldId id="260" r:id="rId5"/>
    <p:sldId id="263" r:id="rId6"/>
    <p:sldId id="265" r:id="rId7"/>
    <p:sldId id="266" r:id="rId8"/>
    <p:sldId id="267" r:id="rId9"/>
    <p:sldId id="268" r:id="rId10"/>
    <p:sldId id="261" r:id="rId11"/>
    <p:sldId id="262" r:id="rId12"/>
    <p:sldId id="269" r:id="rId13"/>
    <p:sldId id="270" r:id="rId14"/>
    <p:sldId id="272" r:id="rId15"/>
    <p:sldId id="271" r:id="rId16"/>
    <p:sldId id="257" r:id="rId17"/>
    <p:sldId id="264" r:id="rId18"/>
  </p:sldIdLst>
  <p:sldSz cx="12192000" cy="6858000"/>
  <p:notesSz cx="6858000" cy="9144000"/>
  <p:embeddedFontLst>
    <p:embeddedFont>
      <p:font typeface="Abadi" panose="020B0604020104020204" pitchFamily="34" charset="0"/>
      <p:regular r:id="rId19"/>
    </p:embeddedFont>
    <p:embeddedFont>
      <p:font typeface="AR JULIAN"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8" d="100"/>
          <a:sy n="88" d="100"/>
        </p:scale>
        <p:origin x="90"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A1CD0C-5147-45F3-ACC3-D041F5FAFBE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236544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1CD0C-5147-45F3-ACC3-D041F5FAFBE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172539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1CD0C-5147-45F3-ACC3-D041F5FAFBE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51355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1CD0C-5147-45F3-ACC3-D041F5FAFBE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65318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1CD0C-5147-45F3-ACC3-D041F5FAFBE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4839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A1CD0C-5147-45F3-ACC3-D041F5FAFBEB}"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383435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A1CD0C-5147-45F3-ACC3-D041F5FAFBEB}"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81903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A1CD0C-5147-45F3-ACC3-D041F5FAFBEB}"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56746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1CD0C-5147-45F3-ACC3-D041F5FAFBEB}"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188001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A1CD0C-5147-45F3-ACC3-D041F5FAFBEB}"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42690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A1CD0C-5147-45F3-ACC3-D041F5FAFBEB}"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94995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1CD0C-5147-45F3-ACC3-D041F5FAFBEB}"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4854-C0ED-4DD3-8459-8749143A8B31}" type="slidenum">
              <a:rPr lang="en-US" smtClean="0"/>
              <a:t>‹#›</a:t>
            </a:fld>
            <a:endParaRPr lang="en-US"/>
          </a:p>
        </p:txBody>
      </p:sp>
    </p:spTree>
    <p:extLst>
      <p:ext uri="{BB962C8B-B14F-4D97-AF65-F5344CB8AC3E}">
        <p14:creationId xmlns:p14="http://schemas.microsoft.com/office/powerpoint/2010/main" val="395614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0817-DCFF-AC81-17D3-BAE0020B2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153222F-07F6-EDD8-E44D-D31F1BBC5ADF}"/>
              </a:ext>
            </a:extLst>
          </p:cNvPr>
          <p:cNvSpPr txBox="1"/>
          <p:nvPr/>
        </p:nvSpPr>
        <p:spPr>
          <a:xfrm>
            <a:off x="470778" y="0"/>
            <a:ext cx="11250441" cy="3139321"/>
          </a:xfrm>
          <a:prstGeom prst="rect">
            <a:avLst/>
          </a:prstGeom>
          <a:noFill/>
        </p:spPr>
        <p:txBody>
          <a:bodyPr wrap="square" rtlCol="0">
            <a:spAutoFit/>
          </a:bodyPr>
          <a:lstStyle/>
          <a:p>
            <a:pPr algn="ctr"/>
            <a:r>
              <a:rPr lang="en-US" sz="6600" dirty="0">
                <a:latin typeface="AR JULIAN" panose="02000000000000000000" pitchFamily="2" charset="0"/>
              </a:rPr>
              <a:t>Doctrine and Covenants 119-120</a:t>
            </a:r>
          </a:p>
          <a:p>
            <a:pPr algn="ctr"/>
            <a:r>
              <a:rPr lang="en-US" sz="6600" dirty="0">
                <a:latin typeface="AR JULIAN" panose="02000000000000000000" pitchFamily="2" charset="0"/>
              </a:rPr>
              <a:t>The Law of Tithing</a:t>
            </a:r>
          </a:p>
        </p:txBody>
      </p:sp>
      <p:grpSp>
        <p:nvGrpSpPr>
          <p:cNvPr id="4" name="Group 3">
            <a:extLst>
              <a:ext uri="{FF2B5EF4-FFF2-40B4-BE49-F238E27FC236}">
                <a16:creationId xmlns:a16="http://schemas.microsoft.com/office/drawing/2014/main" id="{A236D298-20E5-453C-F752-189E46503BBD}"/>
              </a:ext>
            </a:extLst>
          </p:cNvPr>
          <p:cNvGrpSpPr/>
          <p:nvPr/>
        </p:nvGrpSpPr>
        <p:grpSpPr>
          <a:xfrm>
            <a:off x="1507357" y="4178795"/>
            <a:ext cx="3942897" cy="1945548"/>
            <a:chOff x="228600" y="1177360"/>
            <a:chExt cx="3942897" cy="1945548"/>
          </a:xfrm>
        </p:grpSpPr>
        <p:sp>
          <p:nvSpPr>
            <p:cNvPr id="5" name="Cube 4">
              <a:extLst>
                <a:ext uri="{FF2B5EF4-FFF2-40B4-BE49-F238E27FC236}">
                  <a16:creationId xmlns:a16="http://schemas.microsoft.com/office/drawing/2014/main" id="{8A1B8E2F-C483-2316-289D-C5DEC9456BC0}"/>
                </a:ext>
              </a:extLst>
            </p:cNvPr>
            <p:cNvSpPr/>
            <p:nvPr/>
          </p:nvSpPr>
          <p:spPr>
            <a:xfrm>
              <a:off x="381000" y="1219200"/>
              <a:ext cx="3673607" cy="1849005"/>
            </a:xfrm>
            <a:prstGeom prst="cube">
              <a:avLst>
                <a:gd name="adj" fmla="val 945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6">
              <a:extLst>
                <a:ext uri="{FF2B5EF4-FFF2-40B4-BE49-F238E27FC236}">
                  <a16:creationId xmlns:a16="http://schemas.microsoft.com/office/drawing/2014/main" id="{69B02DF5-B055-146F-4D2B-1B4C4EDD50FE}"/>
                </a:ext>
              </a:extLst>
            </p:cNvPr>
            <p:cNvSpPr/>
            <p:nvPr/>
          </p:nvSpPr>
          <p:spPr>
            <a:xfrm rot="16200000">
              <a:off x="1801985" y="1246015"/>
              <a:ext cx="533400" cy="47977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7">
              <a:extLst>
                <a:ext uri="{FF2B5EF4-FFF2-40B4-BE49-F238E27FC236}">
                  <a16:creationId xmlns:a16="http://schemas.microsoft.com/office/drawing/2014/main" id="{3BC3F5C8-8FD2-068B-333F-C28097DF3399}"/>
                </a:ext>
              </a:extLst>
            </p:cNvPr>
            <p:cNvSpPr/>
            <p:nvPr/>
          </p:nvSpPr>
          <p:spPr>
            <a:xfrm>
              <a:off x="228600" y="1177360"/>
              <a:ext cx="3942897" cy="201396"/>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58">
              <a:extLst>
                <a:ext uri="{FF2B5EF4-FFF2-40B4-BE49-F238E27FC236}">
                  <a16:creationId xmlns:a16="http://schemas.microsoft.com/office/drawing/2014/main" id="{9BE88389-6A6B-24EF-4614-6F86313A3EC0}"/>
                </a:ext>
              </a:extLst>
            </p:cNvPr>
            <p:cNvSpPr/>
            <p:nvPr/>
          </p:nvSpPr>
          <p:spPr>
            <a:xfrm rot="16200000">
              <a:off x="1933460"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E3BD2CD-1EB7-D434-FABA-54E470FCB325}"/>
                </a:ext>
              </a:extLst>
            </p:cNvPr>
            <p:cNvGrpSpPr/>
            <p:nvPr/>
          </p:nvGrpSpPr>
          <p:grpSpPr>
            <a:xfrm>
              <a:off x="1917881" y="1472804"/>
              <a:ext cx="543089" cy="656081"/>
              <a:chOff x="563116" y="3623028"/>
              <a:chExt cx="1631523" cy="1970968"/>
            </a:xfrm>
          </p:grpSpPr>
          <p:sp>
            <p:nvSpPr>
              <p:cNvPr id="42" name="Block Arc 41">
                <a:extLst>
                  <a:ext uri="{FF2B5EF4-FFF2-40B4-BE49-F238E27FC236}">
                    <a16:creationId xmlns:a16="http://schemas.microsoft.com/office/drawing/2014/main" id="{03D17F94-7018-3E5E-F41D-57F3E44DC6AE}"/>
                  </a:ext>
                </a:extLst>
              </p:cNvPr>
              <p:cNvSpPr/>
              <p:nvPr/>
            </p:nvSpPr>
            <p:spPr>
              <a:xfrm>
                <a:off x="638476" y="3623028"/>
                <a:ext cx="1506653" cy="1611424"/>
              </a:xfrm>
              <a:prstGeom prst="blockArc">
                <a:avLst>
                  <a:gd name="adj1" fmla="val 10800000"/>
                  <a:gd name="adj2" fmla="val 171140"/>
                  <a:gd name="adj3" fmla="val 15122"/>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ord 42">
                <a:extLst>
                  <a:ext uri="{FF2B5EF4-FFF2-40B4-BE49-F238E27FC236}">
                    <a16:creationId xmlns:a16="http://schemas.microsoft.com/office/drawing/2014/main" id="{42939958-9019-75C1-86B4-F4CC5E508A4D}"/>
                  </a:ext>
                </a:extLst>
              </p:cNvPr>
              <p:cNvSpPr/>
              <p:nvPr/>
            </p:nvSpPr>
            <p:spPr>
              <a:xfrm rot="17633250">
                <a:off x="543465" y="3942822"/>
                <a:ext cx="1670825" cy="1631523"/>
              </a:xfrm>
              <a:prstGeom prst="chord">
                <a:avLst>
                  <a:gd name="adj1" fmla="val 2631420"/>
                  <a:gd name="adj2" fmla="val 1620000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193F06F-2CE3-C9C8-92D1-9ADB9BBEC874}"/>
                  </a:ext>
                </a:extLst>
              </p:cNvPr>
              <p:cNvSpPr/>
              <p:nvPr/>
            </p:nvSpPr>
            <p:spPr>
              <a:xfrm>
                <a:off x="1255982" y="4572000"/>
                <a:ext cx="231362"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1E8D877C-64DC-DD2E-AE9A-9375E02FE075}"/>
                  </a:ext>
                </a:extLst>
              </p:cNvPr>
              <p:cNvSpPr/>
              <p:nvPr/>
            </p:nvSpPr>
            <p:spPr>
              <a:xfrm>
                <a:off x="1226477" y="4852427"/>
                <a:ext cx="304800" cy="40639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70">
              <a:extLst>
                <a:ext uri="{FF2B5EF4-FFF2-40B4-BE49-F238E27FC236}">
                  <a16:creationId xmlns:a16="http://schemas.microsoft.com/office/drawing/2014/main" id="{95D5B3DD-861A-B405-A0A6-63D1E2C39740}"/>
                </a:ext>
              </a:extLst>
            </p:cNvPr>
            <p:cNvSpPr/>
            <p:nvPr/>
          </p:nvSpPr>
          <p:spPr>
            <a:xfrm rot="16200000">
              <a:off x="2059044"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87EF1FF-66B8-C697-5B54-B3701127E74D}"/>
                </a:ext>
              </a:extLst>
            </p:cNvPr>
            <p:cNvGrpSpPr/>
            <p:nvPr/>
          </p:nvGrpSpPr>
          <p:grpSpPr>
            <a:xfrm rot="19690219">
              <a:off x="405168" y="2405904"/>
              <a:ext cx="1023520" cy="717004"/>
              <a:chOff x="381000" y="4267200"/>
              <a:chExt cx="2059525" cy="1861344"/>
            </a:xfrm>
          </p:grpSpPr>
          <p:grpSp>
            <p:nvGrpSpPr>
              <p:cNvPr id="34" name="Group 64">
                <a:extLst>
                  <a:ext uri="{FF2B5EF4-FFF2-40B4-BE49-F238E27FC236}">
                    <a16:creationId xmlns:a16="http://schemas.microsoft.com/office/drawing/2014/main" id="{4C0A7A39-5623-2CBA-A70C-EAA5D5D74700}"/>
                  </a:ext>
                </a:extLst>
              </p:cNvPr>
              <p:cNvGrpSpPr/>
              <p:nvPr/>
            </p:nvGrpSpPr>
            <p:grpSpPr>
              <a:xfrm rot="1664190">
                <a:off x="459326" y="4770263"/>
                <a:ext cx="1981199" cy="1358281"/>
                <a:chOff x="1447800" y="4687869"/>
                <a:chExt cx="1981199" cy="1358281"/>
              </a:xfrm>
            </p:grpSpPr>
            <p:sp>
              <p:nvSpPr>
                <p:cNvPr id="39" name="Wave 38">
                  <a:extLst>
                    <a:ext uri="{FF2B5EF4-FFF2-40B4-BE49-F238E27FC236}">
                      <a16:creationId xmlns:a16="http://schemas.microsoft.com/office/drawing/2014/main" id="{42495279-B59F-3F2D-C2EA-A81774EFD1BF}"/>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AC52ADA-0138-EF1A-95F7-F30131DC0E54}"/>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FE6C749-0008-9F84-6730-F7BEF1E38E3D}"/>
                    </a:ext>
                  </a:extLst>
                </p:cNvPr>
                <p:cNvSpPr txBox="1"/>
                <p:nvPr/>
              </p:nvSpPr>
              <p:spPr>
                <a:xfrm>
                  <a:off x="2819399" y="4687869"/>
                  <a:ext cx="609600" cy="1358281"/>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35" name="Oval 34">
                <a:extLst>
                  <a:ext uri="{FF2B5EF4-FFF2-40B4-BE49-F238E27FC236}">
                    <a16:creationId xmlns:a16="http://schemas.microsoft.com/office/drawing/2014/main" id="{5F149F61-4E2E-1125-7E68-96FF6E43B190}"/>
                  </a:ext>
                </a:extLst>
              </p:cNvPr>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6" name="Oval 35">
                <a:extLst>
                  <a:ext uri="{FF2B5EF4-FFF2-40B4-BE49-F238E27FC236}">
                    <a16:creationId xmlns:a16="http://schemas.microsoft.com/office/drawing/2014/main" id="{A1E15E62-1DAF-ACF6-8A15-1761AE6CE580}"/>
                  </a:ext>
                </a:extLst>
              </p:cNvPr>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Oval 36">
                <a:extLst>
                  <a:ext uri="{FF2B5EF4-FFF2-40B4-BE49-F238E27FC236}">
                    <a16:creationId xmlns:a16="http://schemas.microsoft.com/office/drawing/2014/main" id="{E7F69D42-1A35-438F-E276-BA52EE304010}"/>
                  </a:ext>
                </a:extLst>
              </p:cNvPr>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8" name="Oval 37">
                <a:extLst>
                  <a:ext uri="{FF2B5EF4-FFF2-40B4-BE49-F238E27FC236}">
                    <a16:creationId xmlns:a16="http://schemas.microsoft.com/office/drawing/2014/main" id="{FC095C5B-BEA4-B476-C5A3-192873BE9974}"/>
                  </a:ext>
                </a:extLst>
              </p:cNvPr>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2" name="Group 11">
              <a:extLst>
                <a:ext uri="{FF2B5EF4-FFF2-40B4-BE49-F238E27FC236}">
                  <a16:creationId xmlns:a16="http://schemas.microsoft.com/office/drawing/2014/main" id="{2A8990A8-4C62-5145-9A5E-495B244FB8F0}"/>
                </a:ext>
              </a:extLst>
            </p:cNvPr>
            <p:cNvGrpSpPr/>
            <p:nvPr/>
          </p:nvGrpSpPr>
          <p:grpSpPr>
            <a:xfrm rot="10070662">
              <a:off x="2859151" y="2328907"/>
              <a:ext cx="1023520" cy="717004"/>
              <a:chOff x="381000" y="4267200"/>
              <a:chExt cx="2059526" cy="1861345"/>
            </a:xfrm>
          </p:grpSpPr>
          <p:grpSp>
            <p:nvGrpSpPr>
              <p:cNvPr id="26" name="Group 64">
                <a:extLst>
                  <a:ext uri="{FF2B5EF4-FFF2-40B4-BE49-F238E27FC236}">
                    <a16:creationId xmlns:a16="http://schemas.microsoft.com/office/drawing/2014/main" id="{80A60413-6211-FAE7-33B2-0026084C8360}"/>
                  </a:ext>
                </a:extLst>
              </p:cNvPr>
              <p:cNvGrpSpPr/>
              <p:nvPr/>
            </p:nvGrpSpPr>
            <p:grpSpPr>
              <a:xfrm rot="1664190">
                <a:off x="459326" y="4770264"/>
                <a:ext cx="1981200" cy="1358281"/>
                <a:chOff x="1447800" y="4687870"/>
                <a:chExt cx="1981200" cy="1358281"/>
              </a:xfrm>
            </p:grpSpPr>
            <p:sp>
              <p:nvSpPr>
                <p:cNvPr id="31" name="Wave 30">
                  <a:extLst>
                    <a:ext uri="{FF2B5EF4-FFF2-40B4-BE49-F238E27FC236}">
                      <a16:creationId xmlns:a16="http://schemas.microsoft.com/office/drawing/2014/main" id="{81D00995-28F3-D13F-3D5F-CBF7563C51DC}"/>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D251E6C-B9DE-9575-1102-4C56027C6782}"/>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7D960F6-0BAF-286F-400B-DA4C0C382430}"/>
                    </a:ext>
                  </a:extLst>
                </p:cNvPr>
                <p:cNvSpPr txBox="1"/>
                <p:nvPr/>
              </p:nvSpPr>
              <p:spPr>
                <a:xfrm>
                  <a:off x="2819400" y="4687870"/>
                  <a:ext cx="609600" cy="1358281"/>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27" name="Oval 26">
                <a:extLst>
                  <a:ext uri="{FF2B5EF4-FFF2-40B4-BE49-F238E27FC236}">
                    <a16:creationId xmlns:a16="http://schemas.microsoft.com/office/drawing/2014/main" id="{9EDEAE9A-EFDA-FA9D-DF65-D5A907A11E80}"/>
                  </a:ext>
                </a:extLst>
              </p:cNvPr>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8" name="Oval 27">
                <a:extLst>
                  <a:ext uri="{FF2B5EF4-FFF2-40B4-BE49-F238E27FC236}">
                    <a16:creationId xmlns:a16="http://schemas.microsoft.com/office/drawing/2014/main" id="{B6A313D6-C85A-044F-AFD8-90E7B5510DCB}"/>
                  </a:ext>
                </a:extLst>
              </p:cNvPr>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9" name="Oval 28">
                <a:extLst>
                  <a:ext uri="{FF2B5EF4-FFF2-40B4-BE49-F238E27FC236}">
                    <a16:creationId xmlns:a16="http://schemas.microsoft.com/office/drawing/2014/main" id="{3634E29C-8A5E-05B7-FD90-272C5019019E}"/>
                  </a:ext>
                </a:extLst>
              </p:cNvPr>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30" name="Oval 29">
                <a:extLst>
                  <a:ext uri="{FF2B5EF4-FFF2-40B4-BE49-F238E27FC236}">
                    <a16:creationId xmlns:a16="http://schemas.microsoft.com/office/drawing/2014/main" id="{5015D94F-78A2-AD4D-044E-D1706A550E65}"/>
                  </a:ext>
                </a:extLst>
              </p:cNvPr>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13" name="Group 12">
              <a:extLst>
                <a:ext uri="{FF2B5EF4-FFF2-40B4-BE49-F238E27FC236}">
                  <a16:creationId xmlns:a16="http://schemas.microsoft.com/office/drawing/2014/main" id="{3C7F1DF7-3663-6CD2-AF21-D0530C4F9733}"/>
                </a:ext>
              </a:extLst>
            </p:cNvPr>
            <p:cNvGrpSpPr/>
            <p:nvPr/>
          </p:nvGrpSpPr>
          <p:grpSpPr>
            <a:xfrm rot="496858">
              <a:off x="1661045" y="2243308"/>
              <a:ext cx="1329686" cy="705354"/>
              <a:chOff x="969467" y="5362229"/>
              <a:chExt cx="1329686" cy="705354"/>
            </a:xfrm>
          </p:grpSpPr>
          <p:grpSp>
            <p:nvGrpSpPr>
              <p:cNvPr id="14" name="Group 64">
                <a:extLst>
                  <a:ext uri="{FF2B5EF4-FFF2-40B4-BE49-F238E27FC236}">
                    <a16:creationId xmlns:a16="http://schemas.microsoft.com/office/drawing/2014/main" id="{461FF4E4-517F-4B33-2447-4A1633ADF16D}"/>
                  </a:ext>
                </a:extLst>
              </p:cNvPr>
              <p:cNvGrpSpPr/>
              <p:nvPr/>
            </p:nvGrpSpPr>
            <p:grpSpPr>
              <a:xfrm rot="21354409">
                <a:off x="1234626" y="5362229"/>
                <a:ext cx="918942" cy="523220"/>
                <a:chOff x="1447800" y="4715323"/>
                <a:chExt cx="1981200" cy="1303376"/>
              </a:xfrm>
            </p:grpSpPr>
            <p:sp>
              <p:nvSpPr>
                <p:cNvPr id="23" name="Wave 22">
                  <a:extLst>
                    <a:ext uri="{FF2B5EF4-FFF2-40B4-BE49-F238E27FC236}">
                      <a16:creationId xmlns:a16="http://schemas.microsoft.com/office/drawing/2014/main" id="{2B9A29FE-7D82-5B9F-01BF-566B983190E8}"/>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2BE1182-5DFA-43FE-93AD-151B89F9F901}"/>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1F5451A-13C7-63E6-CF30-90BC0817A0AE}"/>
                    </a:ext>
                  </a:extLst>
                </p:cNvPr>
                <p:cNvSpPr txBox="1"/>
                <p:nvPr/>
              </p:nvSpPr>
              <p:spPr>
                <a:xfrm>
                  <a:off x="2819401" y="4715323"/>
                  <a:ext cx="609599" cy="1303376"/>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15" name="Group 64">
                <a:extLst>
                  <a:ext uri="{FF2B5EF4-FFF2-40B4-BE49-F238E27FC236}">
                    <a16:creationId xmlns:a16="http://schemas.microsoft.com/office/drawing/2014/main" id="{B6E369DD-46D6-D3DD-6004-2F0B41D0C240}"/>
                  </a:ext>
                </a:extLst>
              </p:cNvPr>
              <p:cNvGrpSpPr/>
              <p:nvPr/>
            </p:nvGrpSpPr>
            <p:grpSpPr>
              <a:xfrm rot="1577349">
                <a:off x="1380211" y="5513293"/>
                <a:ext cx="918942" cy="523220"/>
                <a:chOff x="1447800" y="4715325"/>
                <a:chExt cx="1981200" cy="1303376"/>
              </a:xfrm>
            </p:grpSpPr>
            <p:sp>
              <p:nvSpPr>
                <p:cNvPr id="20" name="Wave 19">
                  <a:extLst>
                    <a:ext uri="{FF2B5EF4-FFF2-40B4-BE49-F238E27FC236}">
                      <a16:creationId xmlns:a16="http://schemas.microsoft.com/office/drawing/2014/main" id="{FF782101-624C-5109-8754-2669402DA58B}"/>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E93C0B5-C582-DFCA-F838-EBCBB6647188}"/>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3B6E1FB-0DD7-13A0-1AF8-100E7CEBF55A}"/>
                    </a:ext>
                  </a:extLst>
                </p:cNvPr>
                <p:cNvSpPr txBox="1"/>
                <p:nvPr/>
              </p:nvSpPr>
              <p:spPr>
                <a:xfrm>
                  <a:off x="2819401" y="4715325"/>
                  <a:ext cx="609599" cy="1303376"/>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16" name="Group 64">
                <a:extLst>
                  <a:ext uri="{FF2B5EF4-FFF2-40B4-BE49-F238E27FC236}">
                    <a16:creationId xmlns:a16="http://schemas.microsoft.com/office/drawing/2014/main" id="{C931A733-1D00-1B8C-A288-2BB86A39222D}"/>
                  </a:ext>
                </a:extLst>
              </p:cNvPr>
              <p:cNvGrpSpPr/>
              <p:nvPr/>
            </p:nvGrpSpPr>
            <p:grpSpPr>
              <a:xfrm rot="21354409">
                <a:off x="969467" y="5544363"/>
                <a:ext cx="918942" cy="523220"/>
                <a:chOff x="1447800" y="4474645"/>
                <a:chExt cx="1981200" cy="1784733"/>
              </a:xfrm>
            </p:grpSpPr>
            <p:sp>
              <p:nvSpPr>
                <p:cNvPr id="17" name="Wave 16">
                  <a:extLst>
                    <a:ext uri="{FF2B5EF4-FFF2-40B4-BE49-F238E27FC236}">
                      <a16:creationId xmlns:a16="http://schemas.microsoft.com/office/drawing/2014/main" id="{0441AD18-659D-7A85-8C43-095D4359EE44}"/>
                    </a:ext>
                  </a:extLst>
                </p:cNvPr>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35C569-CE01-3692-00E3-B52CD4B41CB0}"/>
                    </a:ext>
                  </a:extLst>
                </p:cNvPr>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DCEBF3-D6AD-A589-E8B3-308C96F2FFB7}"/>
                    </a:ext>
                  </a:extLst>
                </p:cNvPr>
                <p:cNvSpPr txBox="1"/>
                <p:nvPr/>
              </p:nvSpPr>
              <p:spPr>
                <a:xfrm>
                  <a:off x="2819401" y="4474645"/>
                  <a:ext cx="609599" cy="1784733"/>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grpSp>
        <p:nvGrpSpPr>
          <p:cNvPr id="54" name="Group 53">
            <a:extLst>
              <a:ext uri="{FF2B5EF4-FFF2-40B4-BE49-F238E27FC236}">
                <a16:creationId xmlns:a16="http://schemas.microsoft.com/office/drawing/2014/main" id="{8D9E461D-5B5E-3D73-B506-ED25CBF436C5}"/>
              </a:ext>
            </a:extLst>
          </p:cNvPr>
          <p:cNvGrpSpPr/>
          <p:nvPr/>
        </p:nvGrpSpPr>
        <p:grpSpPr>
          <a:xfrm>
            <a:off x="5910046" y="4599037"/>
            <a:ext cx="4665542" cy="1828800"/>
            <a:chOff x="3260046" y="4115349"/>
            <a:chExt cx="4665542" cy="1828800"/>
          </a:xfrm>
        </p:grpSpPr>
        <p:grpSp>
          <p:nvGrpSpPr>
            <p:cNvPr id="55" name="Group 54">
              <a:extLst>
                <a:ext uri="{FF2B5EF4-FFF2-40B4-BE49-F238E27FC236}">
                  <a16:creationId xmlns:a16="http://schemas.microsoft.com/office/drawing/2014/main" id="{21B0C2D0-3815-709A-8E06-CE0263417925}"/>
                </a:ext>
              </a:extLst>
            </p:cNvPr>
            <p:cNvGrpSpPr/>
            <p:nvPr/>
          </p:nvGrpSpPr>
          <p:grpSpPr>
            <a:xfrm>
              <a:off x="4165887" y="5196422"/>
              <a:ext cx="3048000" cy="572820"/>
              <a:chOff x="4165887" y="5196422"/>
              <a:chExt cx="3048000" cy="572820"/>
            </a:xfrm>
          </p:grpSpPr>
          <p:sp>
            <p:nvSpPr>
              <p:cNvPr id="70" name="Rounded Rectangle 31">
                <a:extLst>
                  <a:ext uri="{FF2B5EF4-FFF2-40B4-BE49-F238E27FC236}">
                    <a16:creationId xmlns:a16="http://schemas.microsoft.com/office/drawing/2014/main" id="{9BD84F36-C328-19D3-9DB8-B5D51F19FC1E}"/>
                  </a:ext>
                </a:extLst>
              </p:cNvPr>
              <p:cNvSpPr/>
              <p:nvPr/>
            </p:nvSpPr>
            <p:spPr>
              <a:xfrm>
                <a:off x="4165887" y="5202855"/>
                <a:ext cx="3048000" cy="566387"/>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004DEA6D-576A-729B-0C1C-FF43C6F3F82B}"/>
                  </a:ext>
                </a:extLst>
              </p:cNvPr>
              <p:cNvCxnSpPr/>
              <p:nvPr/>
            </p:nvCxnSpPr>
            <p:spPr>
              <a:xfrm>
                <a:off x="4572000" y="5200776"/>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93F925A-DB56-73EF-C1DB-192072BDCFD4}"/>
                  </a:ext>
                </a:extLst>
              </p:cNvPr>
              <p:cNvCxnSpPr/>
              <p:nvPr/>
            </p:nvCxnSpPr>
            <p:spPr>
              <a:xfrm>
                <a:off x="4724400" y="5205130"/>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517AFE-6CE1-14BC-F058-CD74A7B191E9}"/>
                  </a:ext>
                </a:extLst>
              </p:cNvPr>
              <p:cNvCxnSpPr/>
              <p:nvPr/>
            </p:nvCxnSpPr>
            <p:spPr>
              <a:xfrm>
                <a:off x="6518365"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63B9F6E-E555-D989-FED5-E19334ED902C}"/>
                  </a:ext>
                </a:extLst>
              </p:cNvPr>
              <p:cNvCxnSpPr/>
              <p:nvPr/>
            </p:nvCxnSpPr>
            <p:spPr>
              <a:xfrm>
                <a:off x="6657703" y="5196422"/>
                <a:ext cx="0" cy="5641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6" name="Rounded Rectangle 17">
              <a:extLst>
                <a:ext uri="{FF2B5EF4-FFF2-40B4-BE49-F238E27FC236}">
                  <a16:creationId xmlns:a16="http://schemas.microsoft.com/office/drawing/2014/main" id="{E8C1ABD5-B9BE-AFDB-156A-20DCDF187E03}"/>
                </a:ext>
              </a:extLst>
            </p:cNvPr>
            <p:cNvSpPr/>
            <p:nvPr/>
          </p:nvSpPr>
          <p:spPr>
            <a:xfrm>
              <a:off x="4503890" y="4814784"/>
              <a:ext cx="2506510" cy="374334"/>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7">
              <a:extLst>
                <a:ext uri="{FF2B5EF4-FFF2-40B4-BE49-F238E27FC236}">
                  <a16:creationId xmlns:a16="http://schemas.microsoft.com/office/drawing/2014/main" id="{6FB2E691-F0B0-1796-7F7A-190122C0BC52}"/>
                </a:ext>
              </a:extLst>
            </p:cNvPr>
            <p:cNvGrpSpPr/>
            <p:nvPr/>
          </p:nvGrpSpPr>
          <p:grpSpPr>
            <a:xfrm>
              <a:off x="6880064" y="4115349"/>
              <a:ext cx="1045524" cy="1828800"/>
              <a:chOff x="2438400" y="402137"/>
              <a:chExt cx="2514600" cy="4398463"/>
            </a:xfrm>
          </p:grpSpPr>
          <p:sp>
            <p:nvSpPr>
              <p:cNvPr id="66" name="Snip Same Side Corner Rectangle 27">
                <a:extLst>
                  <a:ext uri="{FF2B5EF4-FFF2-40B4-BE49-F238E27FC236}">
                    <a16:creationId xmlns:a16="http://schemas.microsoft.com/office/drawing/2014/main" id="{9D1778CC-C6DC-1A2F-77B3-7C574A4B645B}"/>
                  </a:ext>
                </a:extLst>
              </p:cNvPr>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9B1708E-FFD8-ABB0-5AAE-23C1455DE9BF}"/>
                  </a:ext>
                </a:extLst>
              </p:cNvPr>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2C74978-B29A-9EEE-9D2E-01171D2D269D}"/>
                  </a:ext>
                </a:extLst>
              </p:cNvPr>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a:extLst>
                  <a:ext uri="{FF2B5EF4-FFF2-40B4-BE49-F238E27FC236}">
                    <a16:creationId xmlns:a16="http://schemas.microsoft.com/office/drawing/2014/main" id="{2732E34E-89F1-6735-712C-E2E669376132}"/>
                  </a:ext>
                </a:extLst>
              </p:cNvPr>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20B538A9-DD46-9196-7D26-2348DB12C5B3}"/>
                </a:ext>
              </a:extLst>
            </p:cNvPr>
            <p:cNvGrpSpPr/>
            <p:nvPr/>
          </p:nvGrpSpPr>
          <p:grpSpPr>
            <a:xfrm>
              <a:off x="3260046" y="5510256"/>
              <a:ext cx="3073839" cy="410092"/>
              <a:chOff x="2379074" y="4762968"/>
              <a:chExt cx="3073839" cy="410092"/>
            </a:xfrm>
          </p:grpSpPr>
          <p:sp>
            <p:nvSpPr>
              <p:cNvPr id="60" name="Rectangle 59">
                <a:extLst>
                  <a:ext uri="{FF2B5EF4-FFF2-40B4-BE49-F238E27FC236}">
                    <a16:creationId xmlns:a16="http://schemas.microsoft.com/office/drawing/2014/main" id="{05A2D59C-4F9E-AA8E-A59E-2C5F4EAC9E50}"/>
                  </a:ext>
                </a:extLst>
              </p:cNvPr>
              <p:cNvSpPr/>
              <p:nvPr/>
            </p:nvSpPr>
            <p:spPr>
              <a:xfrm>
                <a:off x="2387600" y="5009391"/>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939A44C-37BA-8868-37A4-A5E63AE0F12D}"/>
                  </a:ext>
                </a:extLst>
              </p:cNvPr>
              <p:cNvSpPr/>
              <p:nvPr/>
            </p:nvSpPr>
            <p:spPr>
              <a:xfrm>
                <a:off x="3928913" y="5012509"/>
                <a:ext cx="1524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erge 61">
                <a:extLst>
                  <a:ext uri="{FF2B5EF4-FFF2-40B4-BE49-F238E27FC236}">
                    <a16:creationId xmlns:a16="http://schemas.microsoft.com/office/drawing/2014/main" id="{14078233-C209-CBC4-A226-4F38CC4A84D1}"/>
                  </a:ext>
                </a:extLst>
              </p:cNvPr>
              <p:cNvSpPr/>
              <p:nvPr/>
            </p:nvSpPr>
            <p:spPr>
              <a:xfrm>
                <a:off x="3740892" y="5003800"/>
                <a:ext cx="366564" cy="169260"/>
              </a:xfrm>
              <a:prstGeom prst="flowChartMerg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4B9136FC-22F6-17A1-6367-76F1ABB81CCA}"/>
                  </a:ext>
                </a:extLst>
              </p:cNvPr>
              <p:cNvSpPr/>
              <p:nvPr/>
            </p:nvSpPr>
            <p:spPr>
              <a:xfrm rot="5400000">
                <a:off x="3004258" y="4137784"/>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F067B61B-0BCB-3608-0445-C2938BC1B64F}"/>
                  </a:ext>
                </a:extLst>
              </p:cNvPr>
              <p:cNvSpPr/>
              <p:nvPr/>
            </p:nvSpPr>
            <p:spPr>
              <a:xfrm rot="5400000">
                <a:off x="4523813" y="4142993"/>
                <a:ext cx="299576" cy="1549944"/>
              </a:xfrm>
              <a:prstGeom prst="moon">
                <a:avLst>
                  <a:gd name="adj" fmla="val 83623"/>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erge 64">
                <a:extLst>
                  <a:ext uri="{FF2B5EF4-FFF2-40B4-BE49-F238E27FC236}">
                    <a16:creationId xmlns:a16="http://schemas.microsoft.com/office/drawing/2014/main" id="{6D79E6E5-8C6C-42BD-AFB7-B49EDF31DF67}"/>
                  </a:ext>
                </a:extLst>
              </p:cNvPr>
              <p:cNvSpPr/>
              <p:nvPr/>
            </p:nvSpPr>
            <p:spPr>
              <a:xfrm>
                <a:off x="3740892" y="4979379"/>
                <a:ext cx="366564" cy="169260"/>
              </a:xfrm>
              <a:prstGeom prst="flowChartMer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C8227420-BF99-9A01-1D2F-0C7312A0A2E3}"/>
                </a:ext>
              </a:extLst>
            </p:cNvPr>
            <p:cNvSpPr/>
            <p:nvPr/>
          </p:nvSpPr>
          <p:spPr>
            <a:xfrm>
              <a:off x="4606834" y="4868092"/>
              <a:ext cx="2281646" cy="25254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a:extLst>
              <a:ext uri="{FF2B5EF4-FFF2-40B4-BE49-F238E27FC236}">
                <a16:creationId xmlns:a16="http://schemas.microsoft.com/office/drawing/2014/main" id="{074AF142-123D-67FA-559F-3EE2F0414900}"/>
              </a:ext>
            </a:extLst>
          </p:cNvPr>
          <p:cNvSpPr txBox="1"/>
          <p:nvPr/>
        </p:nvSpPr>
        <p:spPr>
          <a:xfrm>
            <a:off x="5705475" y="3161613"/>
            <a:ext cx="4158412" cy="1477328"/>
          </a:xfrm>
          <a:prstGeom prst="rect">
            <a:avLst/>
          </a:prstGeom>
          <a:noFill/>
        </p:spPr>
        <p:txBody>
          <a:bodyPr wrap="square" rtlCol="0">
            <a:spAutoFit/>
          </a:bodyPr>
          <a:lstStyle/>
          <a:p>
            <a:pPr algn="ctr"/>
            <a:r>
              <a:rPr lang="en-US" i="1" dirty="0">
                <a:latin typeface="Abadi" panose="020B0604020104020204" pitchFamily="34" charset="0"/>
              </a:rPr>
              <a:t>For all these have of their abundance cast in unto the offerings of God: but she of her penury hath cast in all the living that she had.</a:t>
            </a:r>
          </a:p>
          <a:p>
            <a:pPr algn="ctr"/>
            <a:r>
              <a:rPr lang="en-US" i="1" dirty="0">
                <a:latin typeface="Abadi" panose="020B0604020104020204" pitchFamily="34" charset="0"/>
              </a:rPr>
              <a:t>Luke 21:4</a:t>
            </a:r>
          </a:p>
        </p:txBody>
      </p:sp>
    </p:spTree>
    <p:extLst>
      <p:ext uri="{BB962C8B-B14F-4D97-AF65-F5344CB8AC3E}">
        <p14:creationId xmlns:p14="http://schemas.microsoft.com/office/powerpoint/2010/main" val="84128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87ABF7-BA34-4289-B4DE-F6AC9172B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The Rest of the Story</a:t>
            </a:r>
          </a:p>
        </p:txBody>
      </p:sp>
      <p:sp>
        <p:nvSpPr>
          <p:cNvPr id="3" name="Rectangle 2"/>
          <p:cNvSpPr/>
          <p:nvPr/>
        </p:nvSpPr>
        <p:spPr>
          <a:xfrm>
            <a:off x="733532" y="1361535"/>
            <a:ext cx="7070755" cy="1631216"/>
          </a:xfrm>
          <a:prstGeom prst="rect">
            <a:avLst/>
          </a:prstGeom>
        </p:spPr>
        <p:txBody>
          <a:bodyPr wrap="square">
            <a:spAutoFit/>
          </a:bodyPr>
          <a:lstStyle/>
          <a:p>
            <a:pPr fontAlgn="base"/>
            <a:r>
              <a:rPr lang="en-US" sz="2000" dirty="0"/>
              <a:t>“The next day I was in my office; I tried to find a way to be able to take the tests that would begin on Wednesday. The more I thought, the further I felt from a solution. At that time I worked in an attorney’s office, and my employer was the most strict and austere person I had ever met.</a:t>
            </a:r>
          </a:p>
        </p:txBody>
      </p:sp>
      <p:sp>
        <p:nvSpPr>
          <p:cNvPr id="9" name="Rectangle 8"/>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sp>
        <p:nvSpPr>
          <p:cNvPr id="16" name="Rectangle 15"/>
          <p:cNvSpPr/>
          <p:nvPr/>
        </p:nvSpPr>
        <p:spPr>
          <a:xfrm>
            <a:off x="5308979" y="3415055"/>
            <a:ext cx="6182475" cy="3170099"/>
          </a:xfrm>
          <a:prstGeom prst="rect">
            <a:avLst/>
          </a:prstGeom>
        </p:spPr>
        <p:txBody>
          <a:bodyPr wrap="square">
            <a:spAutoFit/>
          </a:bodyPr>
          <a:lstStyle/>
          <a:p>
            <a:pPr fontAlgn="base"/>
            <a:r>
              <a:rPr lang="en-US" sz="2000" dirty="0"/>
              <a:t>“The working period was ending when my employer approached and gave the last orders of the day. When he had done so, with his briefcase in his hand he bid farewell. </a:t>
            </a:r>
          </a:p>
          <a:p>
            <a:pPr fontAlgn="base"/>
            <a:endParaRPr lang="en-US" sz="2000" dirty="0"/>
          </a:p>
          <a:p>
            <a:pPr fontAlgn="base"/>
            <a:r>
              <a:rPr lang="en-US" sz="2000" dirty="0"/>
              <a:t>… Suddenly, he halted, and looking at me he asked, ‘How is your college?’ I was surprised, and I couldn’t believe what I was hearing. The only thing I could answer with a trembling voice was, ‘Everything is all right!’ He looked thoughtfully at me and bid farewell again. …</a:t>
            </a:r>
          </a:p>
        </p:txBody>
      </p:sp>
      <p:pic>
        <p:nvPicPr>
          <p:cNvPr id="5" name="Picture 4">
            <a:extLst>
              <a:ext uri="{FF2B5EF4-FFF2-40B4-BE49-F238E27FC236}">
                <a16:creationId xmlns:a16="http://schemas.microsoft.com/office/drawing/2014/main" id="{BFF4FF56-2621-46AB-8483-CBE2FC2C5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37" y="3184026"/>
            <a:ext cx="3749040" cy="2816352"/>
          </a:xfrm>
          <a:prstGeom prst="rect">
            <a:avLst/>
          </a:prstGeom>
        </p:spPr>
      </p:pic>
      <p:pic>
        <p:nvPicPr>
          <p:cNvPr id="11" name="Picture 10">
            <a:extLst>
              <a:ext uri="{FF2B5EF4-FFF2-40B4-BE49-F238E27FC236}">
                <a16:creationId xmlns:a16="http://schemas.microsoft.com/office/drawing/2014/main" id="{6AE69951-4B64-4F0A-B4E4-01FE24052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681" y="1161234"/>
            <a:ext cx="2200582" cy="2200582"/>
          </a:xfrm>
          <a:prstGeom prst="rect">
            <a:avLst/>
          </a:prstGeom>
        </p:spPr>
      </p:pic>
    </p:spTree>
    <p:extLst>
      <p:ext uri="{BB962C8B-B14F-4D97-AF65-F5344CB8AC3E}">
        <p14:creationId xmlns:p14="http://schemas.microsoft.com/office/powerpoint/2010/main" val="14346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11A9E2B-5D86-48EE-806F-C171BEDC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sp>
        <p:nvSpPr>
          <p:cNvPr id="2" name="Rectangle 1"/>
          <p:cNvSpPr/>
          <p:nvPr/>
        </p:nvSpPr>
        <p:spPr>
          <a:xfrm>
            <a:off x="751943" y="1921490"/>
            <a:ext cx="6346029" cy="2031325"/>
          </a:xfrm>
          <a:prstGeom prst="rect">
            <a:avLst/>
          </a:prstGeom>
        </p:spPr>
        <p:txBody>
          <a:bodyPr wrap="square">
            <a:spAutoFit/>
          </a:bodyPr>
          <a:lstStyle/>
          <a:p>
            <a:pPr fontAlgn="base"/>
            <a:r>
              <a:rPr lang="en-US" b="0" i="0" dirty="0">
                <a:solidFill>
                  <a:srgbClr val="333333"/>
                </a:solidFill>
                <a:effectLst/>
              </a:rPr>
              <a:t>“Suddenly the secretary entered the room, saying that I was a very fortunate person! When I asked her why, she simply answered: ‘The employer has just said that from today on the company is going to pay fully for your college and your books. </a:t>
            </a:r>
          </a:p>
          <a:p>
            <a:pPr fontAlgn="base"/>
            <a:endParaRPr lang="en-US" dirty="0">
              <a:solidFill>
                <a:srgbClr val="333333"/>
              </a:solidFill>
            </a:endParaRPr>
          </a:p>
          <a:p>
            <a:pPr fontAlgn="base"/>
            <a:r>
              <a:rPr lang="en-US" b="0" i="0" dirty="0">
                <a:solidFill>
                  <a:srgbClr val="333333"/>
                </a:solidFill>
                <a:effectLst/>
              </a:rPr>
              <a:t>Before you leave, stop at my desk and inform me of the costs so that tomorrow I can give you the check.’</a:t>
            </a:r>
          </a:p>
        </p:txBody>
      </p:sp>
      <p:sp>
        <p:nvSpPr>
          <p:cNvPr id="14" name="Rectangle 13"/>
          <p:cNvSpPr/>
          <p:nvPr/>
        </p:nvSpPr>
        <p:spPr>
          <a:xfrm>
            <a:off x="5862958" y="4857066"/>
            <a:ext cx="5285866" cy="923330"/>
          </a:xfrm>
          <a:prstGeom prst="rect">
            <a:avLst/>
          </a:prstGeom>
        </p:spPr>
        <p:txBody>
          <a:bodyPr wrap="square">
            <a:spAutoFit/>
          </a:bodyPr>
          <a:lstStyle/>
          <a:p>
            <a:pPr fontAlgn="base"/>
            <a:r>
              <a:rPr lang="en-US" b="0" i="0" dirty="0">
                <a:solidFill>
                  <a:srgbClr val="333333"/>
                </a:solidFill>
                <a:effectLst/>
              </a:rPr>
              <a:t>“After she left, crying and feeling very humble, I knelt exactly where I was and thanked the Lord for His generosity. </a:t>
            </a:r>
          </a:p>
        </p:txBody>
      </p:sp>
      <p:pic>
        <p:nvPicPr>
          <p:cNvPr id="5" name="Picture 4">
            <a:extLst>
              <a:ext uri="{FF2B5EF4-FFF2-40B4-BE49-F238E27FC236}">
                <a16:creationId xmlns:a16="http://schemas.microsoft.com/office/drawing/2014/main" id="{D481006B-41F4-4C78-82C9-6771C3502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25" y="312389"/>
            <a:ext cx="2152650" cy="1409700"/>
          </a:xfrm>
          <a:prstGeom prst="rect">
            <a:avLst/>
          </a:prstGeom>
        </p:spPr>
      </p:pic>
      <p:pic>
        <p:nvPicPr>
          <p:cNvPr id="10" name="Picture 9">
            <a:extLst>
              <a:ext uri="{FF2B5EF4-FFF2-40B4-BE49-F238E27FC236}">
                <a16:creationId xmlns:a16="http://schemas.microsoft.com/office/drawing/2014/main" id="{E70A4CC4-2DCC-4757-B08C-B414AD16A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558" y="1282643"/>
            <a:ext cx="3505200" cy="2324100"/>
          </a:xfrm>
          <a:prstGeom prst="rect">
            <a:avLst/>
          </a:prstGeom>
        </p:spPr>
      </p:pic>
      <p:pic>
        <p:nvPicPr>
          <p:cNvPr id="12" name="Picture 11">
            <a:extLst>
              <a:ext uri="{FF2B5EF4-FFF2-40B4-BE49-F238E27FC236}">
                <a16:creationId xmlns:a16="http://schemas.microsoft.com/office/drawing/2014/main" id="{AF7E7520-BB89-4BB4-BD4B-E72B6A46CE93}"/>
              </a:ext>
            </a:extLst>
          </p:cNvPr>
          <p:cNvPicPr>
            <a:picLocks noChangeAspect="1"/>
          </p:cNvPicPr>
          <p:nvPr/>
        </p:nvPicPr>
        <p:blipFill rotWithShape="1">
          <a:blip r:embed="rId5">
            <a:extLst>
              <a:ext uri="{28A0092B-C50C-407E-A947-70E740481C1C}">
                <a14:useLocalDpi xmlns:a14="http://schemas.microsoft.com/office/drawing/2010/main" val="0"/>
              </a:ext>
            </a:extLst>
          </a:blip>
          <a:srcRect t="3395"/>
          <a:stretch/>
        </p:blipFill>
        <p:spPr>
          <a:xfrm>
            <a:off x="2111883" y="4148919"/>
            <a:ext cx="2907792" cy="2326166"/>
          </a:xfrm>
          <a:prstGeom prst="rect">
            <a:avLst/>
          </a:prstGeom>
        </p:spPr>
      </p:pic>
    </p:spTree>
    <p:extLst>
      <p:ext uri="{BB962C8B-B14F-4D97-AF65-F5344CB8AC3E}">
        <p14:creationId xmlns:p14="http://schemas.microsoft.com/office/powerpoint/2010/main" val="5446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8E419D-299B-4389-96CD-44CB722CD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830997"/>
          </a:xfrm>
          <a:prstGeom prst="rect">
            <a:avLst/>
          </a:prstGeom>
          <a:noFill/>
        </p:spPr>
        <p:txBody>
          <a:bodyPr wrap="square" rtlCol="0">
            <a:spAutoFit/>
          </a:bodyPr>
          <a:lstStyle/>
          <a:p>
            <a:pPr algn="ctr"/>
            <a:r>
              <a:rPr lang="en-US" sz="4800" dirty="0">
                <a:latin typeface="AR JULIAN" panose="02000000000000000000" pitchFamily="2" charset="0"/>
              </a:rPr>
              <a:t>The Council of the Disposition</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2024</a:t>
            </a:r>
            <a:endParaRPr lang="en-US" sz="1200" dirty="0"/>
          </a:p>
        </p:txBody>
      </p:sp>
      <p:sp>
        <p:nvSpPr>
          <p:cNvPr id="5" name="Rectangle 4"/>
          <p:cNvSpPr/>
          <p:nvPr/>
        </p:nvSpPr>
        <p:spPr>
          <a:xfrm>
            <a:off x="645091" y="1337152"/>
            <a:ext cx="11076127" cy="830997"/>
          </a:xfrm>
          <a:prstGeom prst="rect">
            <a:avLst/>
          </a:prstGeom>
        </p:spPr>
        <p:txBody>
          <a:bodyPr wrap="square">
            <a:spAutoFit/>
          </a:bodyPr>
          <a:lstStyle/>
          <a:p>
            <a:pPr algn="ctr"/>
            <a:r>
              <a:rPr lang="en-US" sz="2400" dirty="0"/>
              <a:t>The council is composed of the First Presidency, the Quorum of the Twelve Apostles, and the Presiding Bishopric.</a:t>
            </a:r>
            <a:endParaRPr lang="en-US" sz="1200" dirty="0"/>
          </a:p>
        </p:txBody>
      </p:sp>
      <p:sp>
        <p:nvSpPr>
          <p:cNvPr id="6" name="Rectangle 5"/>
          <p:cNvSpPr/>
          <p:nvPr/>
        </p:nvSpPr>
        <p:spPr>
          <a:xfrm>
            <a:off x="4943101" y="726805"/>
            <a:ext cx="2643672" cy="646331"/>
          </a:xfrm>
          <a:prstGeom prst="rect">
            <a:avLst/>
          </a:prstGeom>
        </p:spPr>
        <p:txBody>
          <a:bodyPr wrap="none">
            <a:spAutoFit/>
          </a:bodyPr>
          <a:lstStyle/>
          <a:p>
            <a:r>
              <a:rPr lang="en-US" sz="3600" dirty="0"/>
              <a:t>of the Tithes </a:t>
            </a:r>
          </a:p>
        </p:txBody>
      </p:sp>
      <p:sp>
        <p:nvSpPr>
          <p:cNvPr id="8" name="Rectangle 7"/>
          <p:cNvSpPr/>
          <p:nvPr/>
        </p:nvSpPr>
        <p:spPr>
          <a:xfrm>
            <a:off x="579293" y="4653246"/>
            <a:ext cx="10862630" cy="1815882"/>
          </a:xfrm>
          <a:prstGeom prst="rect">
            <a:avLst/>
          </a:prstGeom>
        </p:spPr>
        <p:txBody>
          <a:bodyPr wrap="square">
            <a:spAutoFit/>
          </a:bodyPr>
          <a:lstStyle/>
          <a:p>
            <a:pPr algn="ctr"/>
            <a:r>
              <a:rPr lang="en-US" sz="3200" dirty="0">
                <a:solidFill>
                  <a:srgbClr val="333333"/>
                </a:solidFill>
              </a:rPr>
              <a:t>H</a:t>
            </a:r>
            <a:r>
              <a:rPr lang="en-US" sz="3200" b="0" i="0" dirty="0">
                <a:solidFill>
                  <a:srgbClr val="333333"/>
                </a:solidFill>
                <a:effectLst/>
              </a:rPr>
              <a:t>ow are the members of this council to decide how to use tithing funds? </a:t>
            </a:r>
          </a:p>
          <a:p>
            <a:endParaRPr lang="en-US" sz="2400" dirty="0">
              <a:solidFill>
                <a:srgbClr val="333333"/>
              </a:solidFill>
            </a:endParaRPr>
          </a:p>
          <a:p>
            <a:pPr algn="ctr"/>
            <a:r>
              <a:rPr lang="en-US" sz="2400" b="0" i="0" dirty="0">
                <a:solidFill>
                  <a:srgbClr val="333333"/>
                </a:solidFill>
                <a:effectLst/>
              </a:rPr>
              <a:t>By the Savior’s “own voice unto them.” In other words, by revelation</a:t>
            </a:r>
            <a:endParaRPr lang="en-US" sz="2400" dirty="0"/>
          </a:p>
        </p:txBody>
      </p:sp>
      <p:pic>
        <p:nvPicPr>
          <p:cNvPr id="7" name="Picture 6" descr="A group of men in suits&#10;&#10;Description automatically generated">
            <a:extLst>
              <a:ext uri="{FF2B5EF4-FFF2-40B4-BE49-F238E27FC236}">
                <a16:creationId xmlns:a16="http://schemas.microsoft.com/office/drawing/2014/main" id="{AF8D8015-196E-D436-FA51-720D1D7E2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20" y="2316557"/>
            <a:ext cx="2101544" cy="2224885"/>
          </a:xfrm>
          <a:prstGeom prst="rect">
            <a:avLst/>
          </a:prstGeom>
        </p:spPr>
      </p:pic>
      <p:pic>
        <p:nvPicPr>
          <p:cNvPr id="12" name="Picture 11" descr="A group of men in suits&#10;&#10;Description automatically generated">
            <a:extLst>
              <a:ext uri="{FF2B5EF4-FFF2-40B4-BE49-F238E27FC236}">
                <a16:creationId xmlns:a16="http://schemas.microsoft.com/office/drawing/2014/main" id="{77525D2E-294E-EDCA-5EA3-96B69321E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350" y="2417306"/>
            <a:ext cx="4595812" cy="2017890"/>
          </a:xfrm>
          <a:prstGeom prst="rect">
            <a:avLst/>
          </a:prstGeom>
        </p:spPr>
      </p:pic>
      <p:pic>
        <p:nvPicPr>
          <p:cNvPr id="16" name="Picture 15">
            <a:extLst>
              <a:ext uri="{FF2B5EF4-FFF2-40B4-BE49-F238E27FC236}">
                <a16:creationId xmlns:a16="http://schemas.microsoft.com/office/drawing/2014/main" id="{B0075940-075F-1510-07CD-461C0D565F49}"/>
              </a:ext>
            </a:extLst>
          </p:cNvPr>
          <p:cNvPicPr>
            <a:picLocks noChangeAspect="1"/>
          </p:cNvPicPr>
          <p:nvPr/>
        </p:nvPicPr>
        <p:blipFill>
          <a:blip r:embed="rId5"/>
          <a:stretch>
            <a:fillRect/>
          </a:stretch>
        </p:blipFill>
        <p:spPr>
          <a:xfrm>
            <a:off x="8169469" y="2489265"/>
            <a:ext cx="3225011" cy="1842864"/>
          </a:xfrm>
          <a:prstGeom prst="rect">
            <a:avLst/>
          </a:prstGeom>
        </p:spPr>
      </p:pic>
    </p:spTree>
    <p:extLst>
      <p:ext uri="{BB962C8B-B14F-4D97-AF65-F5344CB8AC3E}">
        <p14:creationId xmlns:p14="http://schemas.microsoft.com/office/powerpoint/2010/main" val="23135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EF81F1-026C-4483-ABFF-7DCFC98F7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830997"/>
          </a:xfrm>
          <a:prstGeom prst="rect">
            <a:avLst/>
          </a:prstGeom>
          <a:noFill/>
        </p:spPr>
        <p:txBody>
          <a:bodyPr wrap="square" rtlCol="0">
            <a:spAutoFit/>
          </a:bodyPr>
          <a:lstStyle/>
          <a:p>
            <a:pPr algn="ctr"/>
            <a:r>
              <a:rPr lang="en-US" sz="4800" dirty="0">
                <a:latin typeface="AR JULIAN" panose="02000000000000000000" pitchFamily="2" charset="0"/>
              </a:rPr>
              <a:t>Collection of Tithing Funds</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120</a:t>
            </a:r>
            <a:endParaRPr lang="en-US" sz="1200" dirty="0"/>
          </a:p>
        </p:txBody>
      </p:sp>
      <p:sp>
        <p:nvSpPr>
          <p:cNvPr id="5" name="Rectangle 4"/>
          <p:cNvSpPr/>
          <p:nvPr/>
        </p:nvSpPr>
        <p:spPr>
          <a:xfrm>
            <a:off x="4031815" y="1544541"/>
            <a:ext cx="3960801" cy="4524315"/>
          </a:xfrm>
          <a:prstGeom prst="rect">
            <a:avLst/>
          </a:prstGeom>
        </p:spPr>
        <p:txBody>
          <a:bodyPr wrap="square">
            <a:spAutoFit/>
          </a:bodyPr>
          <a:lstStyle/>
          <a:p>
            <a:r>
              <a:rPr lang="en-US" sz="2400" dirty="0"/>
              <a:t>Each ward or branch submits its collected tithing funds to Church headquarters. </a:t>
            </a:r>
          </a:p>
          <a:p>
            <a:endParaRPr lang="en-US" sz="2400" dirty="0"/>
          </a:p>
          <a:p>
            <a:r>
              <a:rPr lang="en-US" sz="2400" dirty="0"/>
              <a:t>Local leaders do not determine how these sacred funds are used. </a:t>
            </a:r>
          </a:p>
          <a:p>
            <a:endParaRPr lang="en-US" sz="2400" dirty="0"/>
          </a:p>
          <a:p>
            <a:r>
              <a:rPr lang="en-US" sz="2400" dirty="0"/>
              <a:t>The Council on the Disposition of the Tithes makes those decisions under the direction of the Lord.</a:t>
            </a:r>
            <a:endParaRPr lang="en-US" sz="1200" dirty="0"/>
          </a:p>
        </p:txBody>
      </p:sp>
      <p:grpSp>
        <p:nvGrpSpPr>
          <p:cNvPr id="12" name="Group 11"/>
          <p:cNvGrpSpPr/>
          <p:nvPr/>
        </p:nvGrpSpPr>
        <p:grpSpPr>
          <a:xfrm>
            <a:off x="971574" y="1107996"/>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316591"/>
              <a:ext cx="1905000" cy="1200329"/>
            </a:xfrm>
            <a:prstGeom prst="rect">
              <a:avLst/>
            </a:prstGeom>
          </p:spPr>
          <p:txBody>
            <a:bodyPr wrap="square">
              <a:spAutoFit/>
            </a:bodyPr>
            <a:lstStyle/>
            <a:p>
              <a:pPr algn="ctr"/>
              <a:r>
                <a:rPr lang="en-US" b="1" dirty="0"/>
                <a:t>The Lord directs the use of tithing funds through His chosen servants</a:t>
              </a:r>
              <a:endParaRPr lang="en-US" dirty="0">
                <a:solidFill>
                  <a:schemeClr val="bg1"/>
                </a:solidFill>
              </a:endParaRPr>
            </a:p>
          </p:txBody>
        </p:sp>
      </p:grpSp>
      <p:pic>
        <p:nvPicPr>
          <p:cNvPr id="8" name="Picture 7">
            <a:extLst>
              <a:ext uri="{FF2B5EF4-FFF2-40B4-BE49-F238E27FC236}">
                <a16:creationId xmlns:a16="http://schemas.microsoft.com/office/drawing/2014/main" id="{0D01BAB2-276E-472C-9478-B59C2A030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761" y="1411227"/>
            <a:ext cx="3193961" cy="4790941"/>
          </a:xfrm>
          <a:prstGeom prst="rect">
            <a:avLst/>
          </a:prstGeom>
        </p:spPr>
      </p:pic>
    </p:spTree>
    <p:extLst>
      <p:ext uri="{BB962C8B-B14F-4D97-AF65-F5344CB8AC3E}">
        <p14:creationId xmlns:p14="http://schemas.microsoft.com/office/powerpoint/2010/main" val="20024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6E7EBC-8D2A-4CD3-834F-3FC9D1C68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5" name="Rectangle 4"/>
          <p:cNvSpPr/>
          <p:nvPr/>
        </p:nvSpPr>
        <p:spPr>
          <a:xfrm>
            <a:off x="1702433" y="345615"/>
            <a:ext cx="9101638" cy="6186309"/>
          </a:xfrm>
          <a:prstGeom prst="rect">
            <a:avLst/>
          </a:prstGeom>
        </p:spPr>
        <p:txBody>
          <a:bodyPr wrap="square">
            <a:spAutoFit/>
          </a:bodyPr>
          <a:lstStyle/>
          <a:p>
            <a:pPr fontAlgn="base"/>
            <a:r>
              <a:rPr lang="en-US" sz="2400" dirty="0"/>
              <a:t>“It is remarkable to witness this council heed the Lord’s voice. </a:t>
            </a:r>
          </a:p>
          <a:p>
            <a:pPr fontAlgn="base"/>
            <a:endParaRPr lang="en-US" sz="2400" dirty="0"/>
          </a:p>
          <a:p>
            <a:pPr fontAlgn="base"/>
            <a:r>
              <a:rPr lang="en-US" sz="2400" dirty="0"/>
              <a:t>Each member is aware of and participates in all the council’s decisions. </a:t>
            </a:r>
          </a:p>
          <a:p>
            <a:pPr fontAlgn="base"/>
            <a:endParaRPr lang="en-US" sz="2400" dirty="0"/>
          </a:p>
          <a:p>
            <a:pPr fontAlgn="base"/>
            <a:r>
              <a:rPr lang="en-US" sz="2400" dirty="0"/>
              <a:t>No decision is made until the council is unanimous. </a:t>
            </a:r>
          </a:p>
          <a:p>
            <a:pPr fontAlgn="base"/>
            <a:endParaRPr lang="en-US" sz="2400" dirty="0"/>
          </a:p>
          <a:p>
            <a:pPr fontAlgn="base"/>
            <a:r>
              <a:rPr lang="en-US" sz="2400" dirty="0"/>
              <a:t>All tithing funds are spent for the purposes of the Church, including welfare—care for the poor and needy—temples, buildings and upkeep of meetinghouses, education, curriculum—in short, the work of the Lord. …</a:t>
            </a:r>
          </a:p>
          <a:p>
            <a:pPr fontAlgn="base"/>
            <a:endParaRPr lang="en-US" sz="2400" dirty="0"/>
          </a:p>
          <a:p>
            <a:pPr fontAlgn="base"/>
            <a:r>
              <a:rPr lang="en-US" sz="2400" dirty="0"/>
              <a:t>“To Church members and others throughout the world, I bear my testimony of the Council on the Disposition of the Tithes. I have sat on this council … as the Presiding Bishop of the Church and now as a member of the Quorum of the Twelve Apostles. Without exception, the tithing funds of this Church have been used for His purposes.” </a:t>
            </a:r>
          </a:p>
          <a:p>
            <a:pPr fontAlgn="base"/>
            <a:r>
              <a:rPr lang="en-US" sz="1200" dirty="0"/>
              <a:t>Elder Robert D. Hales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64" y="186341"/>
            <a:ext cx="1409700" cy="1771650"/>
          </a:xfrm>
          <a:prstGeom prst="rect">
            <a:avLst/>
          </a:prstGeom>
        </p:spPr>
      </p:pic>
    </p:spTree>
    <p:extLst>
      <p:ext uri="{BB962C8B-B14F-4D97-AF65-F5344CB8AC3E}">
        <p14:creationId xmlns:p14="http://schemas.microsoft.com/office/powerpoint/2010/main" val="133189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9E1960-7BBA-4AFB-B246-C1247115E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dirty="0">
                <a:solidFill>
                  <a:srgbClr val="333333"/>
                </a:solidFill>
              </a:rPr>
              <a:t>Art by  </a:t>
            </a:r>
            <a:r>
              <a:rPr lang="en-US" dirty="0"/>
              <a:t>James C. Christensen</a:t>
            </a:r>
            <a:r>
              <a:rPr lang="en-US" dirty="0">
                <a:solidFill>
                  <a:srgbClr val="333333"/>
                </a:solidFill>
              </a:rPr>
              <a:t> </a:t>
            </a:r>
            <a:endParaRPr lang="en-US" sz="1200" dirty="0"/>
          </a:p>
        </p:txBody>
      </p:sp>
      <p:sp>
        <p:nvSpPr>
          <p:cNvPr id="5" name="Rectangle 4"/>
          <p:cNvSpPr/>
          <p:nvPr/>
        </p:nvSpPr>
        <p:spPr>
          <a:xfrm>
            <a:off x="5454658" y="652151"/>
            <a:ext cx="5646932" cy="5816977"/>
          </a:xfrm>
          <a:prstGeom prst="rect">
            <a:avLst/>
          </a:prstGeom>
        </p:spPr>
        <p:txBody>
          <a:bodyPr wrap="square">
            <a:spAutoFit/>
          </a:bodyPr>
          <a:lstStyle/>
          <a:p>
            <a:r>
              <a:rPr lang="en-US" sz="2400" dirty="0"/>
              <a:t>“I keep on the credenza behind my desk a widow’s mite that was given me in Jerusalem many years ago as a reminder, a constant reminder, of the sanctity of the funds with which we have to deal. </a:t>
            </a:r>
          </a:p>
          <a:p>
            <a:endParaRPr lang="en-US" sz="2400" dirty="0"/>
          </a:p>
          <a:p>
            <a:r>
              <a:rPr lang="en-US" sz="2400" dirty="0"/>
              <a:t>They come from the widow, they are her offering as well as the tithe of the rich man, and they are to be used with care and discretion for the purposes of the Lord. We treat them carefully and safeguard them and try in every way that we can to see that they are used as we feel the Lord would have them used for the </a:t>
            </a:r>
            <a:r>
              <a:rPr lang="en-US" sz="2400" dirty="0" err="1"/>
              <a:t>upbuilding</a:t>
            </a:r>
            <a:r>
              <a:rPr lang="en-US" sz="2400" dirty="0"/>
              <a:t> of His work and the betterment of people” </a:t>
            </a:r>
          </a:p>
          <a:p>
            <a:r>
              <a:rPr lang="en-US" sz="1200" dirty="0"/>
              <a:t>President Gordon B. Hinckley</a:t>
            </a:r>
          </a:p>
        </p:txBody>
      </p:sp>
      <p:pic>
        <p:nvPicPr>
          <p:cNvPr id="10" name="Picture 9">
            <a:extLst>
              <a:ext uri="{FF2B5EF4-FFF2-40B4-BE49-F238E27FC236}">
                <a16:creationId xmlns:a16="http://schemas.microsoft.com/office/drawing/2014/main" id="{32FFB4FC-C59C-4D6E-A081-D7696AC97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71" y="2506231"/>
            <a:ext cx="4474852" cy="4096867"/>
          </a:xfrm>
          <a:prstGeom prst="rect">
            <a:avLst/>
          </a:prstGeom>
        </p:spPr>
      </p:pic>
      <p:pic>
        <p:nvPicPr>
          <p:cNvPr id="13" name="Picture 12">
            <a:extLst>
              <a:ext uri="{FF2B5EF4-FFF2-40B4-BE49-F238E27FC236}">
                <a16:creationId xmlns:a16="http://schemas.microsoft.com/office/drawing/2014/main" id="{8E92C0BF-283A-48E5-BE7F-D2D1408AA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433" y="254902"/>
            <a:ext cx="1543050" cy="1924050"/>
          </a:xfrm>
          <a:prstGeom prst="rect">
            <a:avLst/>
          </a:prstGeom>
        </p:spPr>
      </p:pic>
    </p:spTree>
    <p:extLst>
      <p:ext uri="{BB962C8B-B14F-4D97-AF65-F5344CB8AC3E}">
        <p14:creationId xmlns:p14="http://schemas.microsoft.com/office/powerpoint/2010/main" val="17037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54CF928-F1B7-4587-BA9F-EAA3740A1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82843" y="222101"/>
            <a:ext cx="11340973" cy="4247317"/>
          </a:xfrm>
          <a:prstGeom prst="rect">
            <a:avLst/>
          </a:prstGeom>
          <a:noFill/>
        </p:spPr>
        <p:txBody>
          <a:bodyPr wrap="square" rtlCol="0">
            <a:spAutoFit/>
          </a:bodyPr>
          <a:lstStyle/>
          <a:p>
            <a:r>
              <a:rPr lang="en-US" dirty="0"/>
              <a:t>Sources:</a:t>
            </a:r>
          </a:p>
          <a:p>
            <a:endParaRPr lang="en-US" dirty="0"/>
          </a:p>
          <a:p>
            <a:r>
              <a:rPr lang="en-US" dirty="0"/>
              <a:t>Videos:    Tithing Funds the Lord's Work (0:41)</a:t>
            </a:r>
          </a:p>
          <a:p>
            <a:r>
              <a:rPr lang="en-US" dirty="0"/>
              <a:t>	A Standing Law unto the Church (5:16)</a:t>
            </a:r>
          </a:p>
          <a:p>
            <a:r>
              <a:rPr lang="en-US" dirty="0"/>
              <a:t>	The Miracle of Tithing (1:22)</a:t>
            </a:r>
          </a:p>
          <a:p>
            <a:r>
              <a:rPr lang="en-US" b="0" i="0" dirty="0">
                <a:solidFill>
                  <a:srgbClr val="53575B"/>
                </a:solidFill>
                <a:effectLst/>
                <a:latin typeface="Calibri" panose="020F0502020204030204" pitchFamily="34" charset="0"/>
              </a:rPr>
              <a:t>“</a:t>
            </a:r>
            <a:r>
              <a:rPr lang="en-US" b="0" i="0" u="none" strike="noStrike" dirty="0">
                <a:effectLst/>
                <a:latin typeface="Calibri" panose="020F0502020204030204" pitchFamily="34" charset="0"/>
              </a:rPr>
              <a:t>Tithing: I Will Make a Leap of Faith</a:t>
            </a:r>
            <a:r>
              <a:rPr lang="en-US" b="0" i="0" dirty="0">
                <a:solidFill>
                  <a:srgbClr val="53575B"/>
                </a:solidFill>
                <a:effectLst/>
                <a:latin typeface="Calibri" panose="020F0502020204030204" pitchFamily="34" charset="0"/>
              </a:rPr>
              <a:t>” (4:47) </a:t>
            </a:r>
          </a:p>
          <a:p>
            <a:r>
              <a:rPr lang="en-US" b="0" i="0" dirty="0">
                <a:solidFill>
                  <a:srgbClr val="53575B"/>
                </a:solidFill>
                <a:effectLst/>
                <a:latin typeface="Calibri" panose="020F0502020204030204" pitchFamily="34" charset="0"/>
              </a:rPr>
              <a:t> “</a:t>
            </a:r>
            <a:r>
              <a:rPr lang="en-US" b="0" i="0" u="none" strike="noStrike" dirty="0">
                <a:effectLst/>
                <a:latin typeface="Calibri" panose="020F0502020204030204" pitchFamily="34" charset="0"/>
              </a:rPr>
              <a:t>The Language of the Gospel</a:t>
            </a:r>
            <a:r>
              <a:rPr lang="en-US" b="0" i="0" dirty="0">
                <a:solidFill>
                  <a:srgbClr val="53575B"/>
                </a:solidFill>
                <a:effectLst/>
                <a:latin typeface="Calibri" panose="020F0502020204030204" pitchFamily="34" charset="0"/>
              </a:rPr>
              <a:t>” (12:27)</a:t>
            </a:r>
            <a:endParaRPr lang="en-US" dirty="0"/>
          </a:p>
          <a:p>
            <a:endParaRPr lang="en-US" dirty="0"/>
          </a:p>
          <a:p>
            <a:r>
              <a:rPr lang="en-US" b="0" i="0" dirty="0">
                <a:effectLst/>
              </a:rPr>
              <a:t>Joseph Smith (</a:t>
            </a:r>
            <a:r>
              <a:rPr lang="en-US" b="0" i="1" dirty="0">
                <a:effectLst/>
              </a:rPr>
              <a:t>History of the Church,</a:t>
            </a:r>
            <a:r>
              <a:rPr lang="en-US" b="0" i="0" dirty="0">
                <a:effectLst/>
              </a:rPr>
              <a:t> 3:44.)</a:t>
            </a:r>
          </a:p>
          <a:p>
            <a:r>
              <a:rPr lang="en-US" sz="1800" dirty="0"/>
              <a:t>Presentation by ©http://fashionsbylynda.com/blog/</a:t>
            </a:r>
            <a:endParaRPr lang="en-US" dirty="0"/>
          </a:p>
          <a:p>
            <a:r>
              <a:rPr lang="en-US" dirty="0"/>
              <a:t>President Gordon B. Hinckley (“We Walk by Faith,”</a:t>
            </a:r>
            <a:r>
              <a:rPr lang="en-US" i="1" dirty="0"/>
              <a:t> Ensign,</a:t>
            </a:r>
            <a:r>
              <a:rPr lang="en-US" dirty="0"/>
              <a:t> May 2002, 73).</a:t>
            </a:r>
          </a:p>
          <a:p>
            <a:r>
              <a:rPr lang="en-US" dirty="0"/>
              <a:t>			(“This Thing Was Not Done in a Corner,”</a:t>
            </a:r>
            <a:r>
              <a:rPr lang="en-US" i="1" dirty="0"/>
              <a:t> Ensign,</a:t>
            </a:r>
            <a:r>
              <a:rPr lang="en-US" dirty="0"/>
              <a:t> Nov. 1996, 50).</a:t>
            </a:r>
          </a:p>
          <a:p>
            <a:r>
              <a:rPr lang="en-US" i="1" dirty="0"/>
              <a:t>Church History In The Fulness Of Times Student Manual</a:t>
            </a:r>
            <a:r>
              <a:rPr lang="en-US" dirty="0"/>
              <a:t>, (2003), 181–192</a:t>
            </a:r>
          </a:p>
          <a:p>
            <a:r>
              <a:rPr lang="en-US" dirty="0"/>
              <a:t>President Howard W. Hunter </a:t>
            </a:r>
            <a:r>
              <a:rPr lang="en-US" b="0" i="0" dirty="0">
                <a:solidFill>
                  <a:srgbClr val="333333"/>
                </a:solidFill>
                <a:effectLst/>
              </a:rPr>
              <a:t>(in Conference Report, Apr. 1964, 35).</a:t>
            </a:r>
            <a:endParaRPr lang="en-US" dirty="0">
              <a:solidFill>
                <a:srgbClr val="333333"/>
              </a:solidFill>
            </a:endParaRPr>
          </a:p>
          <a:p>
            <a:r>
              <a:rPr lang="en-US" dirty="0"/>
              <a:t>Elder Robert D. Hales (“Tithing: A Test of Faith with Eternal Blessings,”</a:t>
            </a:r>
            <a:r>
              <a:rPr lang="en-US" i="1" dirty="0"/>
              <a:t> Ensign,</a:t>
            </a:r>
            <a:r>
              <a:rPr lang="en-US" dirty="0"/>
              <a:t> Nov. 2002, 28).</a:t>
            </a:r>
          </a:p>
        </p:txBody>
      </p:sp>
      <p:grpSp>
        <p:nvGrpSpPr>
          <p:cNvPr id="8" name="Group 7"/>
          <p:cNvGrpSpPr/>
          <p:nvPr/>
        </p:nvGrpSpPr>
        <p:grpSpPr>
          <a:xfrm>
            <a:off x="5348455" y="854556"/>
            <a:ext cx="1143000" cy="1447800"/>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Footer Placeholder 14">
            <a:extLst>
              <a:ext uri="{FF2B5EF4-FFF2-40B4-BE49-F238E27FC236}">
                <a16:creationId xmlns:a16="http://schemas.microsoft.com/office/drawing/2014/main" id="{FE35A7EC-1BBA-42DA-94F3-0E0504E34FFD}"/>
              </a:ext>
            </a:extLst>
          </p:cNvPr>
          <p:cNvSpPr>
            <a:spLocks noGrp="1"/>
          </p:cNvSpPr>
          <p:nvPr/>
        </p:nvSpPr>
        <p:spPr>
          <a:xfrm>
            <a:off x="535476" y="64254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78873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35" y="5683825"/>
            <a:ext cx="7492619" cy="646331"/>
          </a:xfrm>
          <a:prstGeom prst="rect">
            <a:avLst/>
          </a:prstGeom>
          <a:ln>
            <a:solidFill>
              <a:schemeClr val="tx1"/>
            </a:solidFill>
          </a:ln>
        </p:spPr>
        <p:txBody>
          <a:bodyPr wrap="square">
            <a:spAutoFit/>
          </a:bodyPr>
          <a:lstStyle/>
          <a:p>
            <a:r>
              <a:rPr lang="en-US" b="1" dirty="0"/>
              <a:t>Lower Canada in 1837: Rebellion Power Pt presentation </a:t>
            </a:r>
            <a:r>
              <a:rPr lang="en-US" dirty="0"/>
              <a:t>http://www.slideshare.net/norm52/rebellions-of-1837-1838-power-point</a:t>
            </a:r>
          </a:p>
        </p:txBody>
      </p:sp>
      <p:sp>
        <p:nvSpPr>
          <p:cNvPr id="3" name="Rectangle 2"/>
          <p:cNvSpPr/>
          <p:nvPr/>
        </p:nvSpPr>
        <p:spPr>
          <a:xfrm>
            <a:off x="6204857" y="2616139"/>
            <a:ext cx="3883594" cy="1938992"/>
          </a:xfrm>
          <a:prstGeom prst="rect">
            <a:avLst/>
          </a:prstGeom>
          <a:ln>
            <a:solidFill>
              <a:schemeClr val="tx1"/>
            </a:solidFill>
          </a:ln>
        </p:spPr>
        <p:txBody>
          <a:bodyPr wrap="square">
            <a:spAutoFit/>
          </a:bodyPr>
          <a:lstStyle/>
          <a:p>
            <a:r>
              <a:rPr lang="en-US" sz="1200" b="1" i="0" dirty="0">
                <a:effectLst/>
              </a:rPr>
              <a:t>James C. Christensen</a:t>
            </a:r>
            <a:r>
              <a:rPr lang="en-US" sz="1200" b="0" i="0" dirty="0">
                <a:effectLst/>
              </a:rPr>
              <a:t> (born September 26, 1942) is a popular </a:t>
            </a:r>
            <a:r>
              <a:rPr lang="en-US" sz="1200" b="0" i="0" u="none" strike="noStrike" dirty="0">
                <a:effectLst/>
              </a:rPr>
              <a:t>American</a:t>
            </a:r>
            <a:r>
              <a:rPr lang="en-US" sz="1200" b="0" i="0" dirty="0">
                <a:effectLst/>
              </a:rPr>
              <a:t> </a:t>
            </a:r>
            <a:r>
              <a:rPr lang="en-US" sz="1200" b="0" i="0" u="none" strike="noStrike" dirty="0">
                <a:effectLst/>
              </a:rPr>
              <a:t>artist</a:t>
            </a:r>
            <a:r>
              <a:rPr lang="en-US" sz="1200" b="0" i="0" dirty="0">
                <a:effectLst/>
              </a:rPr>
              <a:t> of religious and fantasy art and formerly an instructor at </a:t>
            </a:r>
            <a:r>
              <a:rPr lang="en-US" sz="1200" b="0" i="0" u="none" strike="noStrike" dirty="0">
                <a:effectLst/>
              </a:rPr>
              <a:t>Brigham Young University</a:t>
            </a:r>
            <a:r>
              <a:rPr lang="en-US" sz="1200" b="0" i="0" dirty="0">
                <a:effectLst/>
              </a:rPr>
              <a:t>. Christensen says his inspirations are </a:t>
            </a:r>
            <a:r>
              <a:rPr lang="en-US" sz="1200" b="0" i="0" u="none" strike="noStrike" dirty="0">
                <a:effectLst/>
              </a:rPr>
              <a:t>myths</a:t>
            </a:r>
            <a:r>
              <a:rPr lang="en-US" sz="1200" b="0" i="0" dirty="0">
                <a:effectLst/>
              </a:rPr>
              <a:t>, </a:t>
            </a:r>
            <a:r>
              <a:rPr lang="en-US" sz="1200" b="0" i="0" u="none" strike="noStrike" dirty="0">
                <a:effectLst/>
              </a:rPr>
              <a:t>fables</a:t>
            </a:r>
            <a:r>
              <a:rPr lang="en-US" sz="1200" b="0" i="0" dirty="0">
                <a:effectLst/>
              </a:rPr>
              <a:t>, </a:t>
            </a:r>
            <a:r>
              <a:rPr lang="en-US" sz="1200" b="0" i="0" u="none" strike="noStrike" dirty="0">
                <a:effectLst/>
              </a:rPr>
              <a:t>fantasies</a:t>
            </a:r>
            <a:r>
              <a:rPr lang="en-US" sz="1200" b="0" i="0" dirty="0">
                <a:effectLst/>
              </a:rPr>
              <a:t>, and tales of imagination.</a:t>
            </a:r>
          </a:p>
          <a:p>
            <a:r>
              <a:rPr lang="en-US" sz="1200" dirty="0"/>
              <a:t>Christensen was raised in Culver City, California and attended UCLA. He then moved to Utah to finish his higher education at Brigham Young University. He taught art for over 20 years at Brigham Young University until the late 1990s.</a:t>
            </a:r>
          </a:p>
        </p:txBody>
      </p:sp>
      <p:sp>
        <p:nvSpPr>
          <p:cNvPr id="4" name="Rectangle 3"/>
          <p:cNvSpPr/>
          <p:nvPr/>
        </p:nvSpPr>
        <p:spPr>
          <a:xfrm>
            <a:off x="108857" y="123149"/>
            <a:ext cx="6096000" cy="2308324"/>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An honest Tithe:</a:t>
            </a:r>
          </a:p>
          <a:p>
            <a:r>
              <a:rPr lang="en-US" sz="1200" b="0" i="0" dirty="0">
                <a:solidFill>
                  <a:srgbClr val="333333"/>
                </a:solidFill>
                <a:effectLst/>
                <a:latin typeface="Calibri" panose="020F0502020204030204" pitchFamily="34" charset="0"/>
              </a:rPr>
              <a:t>Elder John A. </a:t>
            </a:r>
            <a:r>
              <a:rPr lang="en-US" sz="1200" b="0" i="0" dirty="0" err="1">
                <a:solidFill>
                  <a:srgbClr val="333333"/>
                </a:solidFill>
                <a:effectLst/>
                <a:latin typeface="Calibri" panose="020F0502020204030204" pitchFamily="34" charset="0"/>
              </a:rPr>
              <a:t>Widtsoe</a:t>
            </a:r>
            <a:r>
              <a:rPr lang="en-US" sz="1200" b="0" i="0" dirty="0">
                <a:solidFill>
                  <a:srgbClr val="333333"/>
                </a:solidFill>
                <a:effectLst/>
                <a:latin typeface="Calibri" panose="020F0502020204030204" pitchFamily="34" charset="0"/>
              </a:rPr>
              <a:t> explained: “Tithing means one-tenth. Those who give less do not really pay tithing; they are lesser contributors to the Latter-day cause of the Lord. Tithing means one-tenth of a person’s income, interest, or increase. The merchant should pay tithing upon the net income of his business, the farmer upon the net income of his farming operations; the wage earner or salaried man upon the wage or salary earned by him. Out of the remaining nine-tenths he pays his current expenses … etc. To deduct living costs … and similar expenses from the income and pay tithing upon the remainder does not conform to the Lord’s commandment. Under such a system most people would show nothing on which to pay tithing. There is really no place for quibbling on this point. Tithing should be given upon the basis of our full earned income. If the nature of a business requires special interpretation, the tithe payer should consult the father of his ward, the bishop.” (</a:t>
            </a:r>
            <a:r>
              <a:rPr lang="en-US" sz="1200" b="0" i="1" dirty="0">
                <a:solidFill>
                  <a:srgbClr val="333333"/>
                </a:solidFill>
                <a:effectLst/>
                <a:latin typeface="Calibri" panose="020F0502020204030204" pitchFamily="34" charset="0"/>
              </a:rPr>
              <a:t>Evidences and Reconciliations,</a:t>
            </a:r>
            <a:r>
              <a:rPr lang="en-US" sz="1200" b="0" i="0" dirty="0">
                <a:solidFill>
                  <a:srgbClr val="333333"/>
                </a:solidFill>
                <a:effectLst/>
                <a:latin typeface="Calibri" panose="020F0502020204030204" pitchFamily="34" charset="0"/>
              </a:rPr>
              <a:t>2:86.)</a:t>
            </a:r>
            <a:endParaRPr lang="en-US" sz="1200" dirty="0"/>
          </a:p>
        </p:txBody>
      </p:sp>
      <p:sp>
        <p:nvSpPr>
          <p:cNvPr id="5" name="Rectangle 4"/>
          <p:cNvSpPr/>
          <p:nvPr/>
        </p:nvSpPr>
        <p:spPr>
          <a:xfrm>
            <a:off x="108857" y="2409187"/>
            <a:ext cx="6096000" cy="1938992"/>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The Law of the tithe:</a:t>
            </a:r>
          </a:p>
          <a:p>
            <a:pPr fontAlgn="base"/>
            <a:r>
              <a:rPr lang="en-US" sz="1200" b="0" i="0" dirty="0">
                <a:effectLst/>
                <a:latin typeface="Calibri" panose="020F0502020204030204" pitchFamily="34" charset="0"/>
              </a:rPr>
              <a:t>Elder Robert D. Hales of the Quorum of the Twelve Apostles explained some of the spiritual purposes of paying our tithing:</a:t>
            </a:r>
          </a:p>
          <a:p>
            <a:pPr fontAlgn="base"/>
            <a:r>
              <a:rPr lang="en-US" sz="1200" b="0" i="0" dirty="0">
                <a:effectLst/>
                <a:latin typeface="Calibri" panose="020F0502020204030204" pitchFamily="34" charset="0"/>
              </a:rPr>
              <a:t>“The foundation of provident living is the law of the tithe. The primary purpose of this law is to help us develop faith in our Heavenly Father and His Son, </a:t>
            </a:r>
            <a:r>
              <a:rPr lang="en-US" sz="1200" b="0" i="0" u="none" strike="noStrike" dirty="0">
                <a:effectLst/>
                <a:latin typeface="Calibri" panose="020F0502020204030204" pitchFamily="34" charset="0"/>
              </a:rPr>
              <a:t>Jesus Christ</a:t>
            </a:r>
            <a:r>
              <a:rPr lang="en-US" sz="1200" b="0" i="0" dirty="0">
                <a:effectLst/>
                <a:latin typeface="Calibri" panose="020F0502020204030204" pitchFamily="34" charset="0"/>
              </a:rPr>
              <a:t>. Tithing helps us overcome our desires for the things of this world and willingly make sacrifices for others. Tithing is the great equitable law, for no matter how rich or poor we are, all of us pay the same one-tenth of our increase annually (see </a:t>
            </a:r>
            <a:r>
              <a:rPr lang="en-US" sz="1200" b="0" i="0" u="none" strike="noStrike" dirty="0">
                <a:effectLst/>
                <a:latin typeface="Calibri" panose="020F0502020204030204" pitchFamily="34" charset="0"/>
              </a:rPr>
              <a:t>D&amp;C 119:4</a:t>
            </a:r>
            <a:r>
              <a:rPr lang="en-US" sz="1200" b="0" i="0" dirty="0">
                <a:effectLst/>
                <a:latin typeface="Calibri" panose="020F0502020204030204" pitchFamily="34" charset="0"/>
              </a:rPr>
              <a:t>), and all of us receive blessings so great ‘that there shall not be room enough to receive [them]’ (</a:t>
            </a:r>
            <a:r>
              <a:rPr lang="en-US" sz="1200" b="0" i="0" u="none" strike="noStrike" dirty="0">
                <a:effectLst/>
                <a:latin typeface="Calibri" panose="020F0502020204030204" pitchFamily="34" charset="0"/>
              </a:rPr>
              <a:t>Malachi 3:10</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“Becoming Provident Providers Temporally and Spiritually,”</a:t>
            </a:r>
            <a:r>
              <a:rPr lang="en-US" sz="1200" i="1" dirty="0">
                <a:latin typeface="Calibri" panose="020F0502020204030204" pitchFamily="34" charset="0"/>
              </a:rPr>
              <a:t> </a:t>
            </a:r>
            <a:r>
              <a:rPr lang="en-US" sz="1200" b="0" i="1" dirty="0">
                <a:effectLst/>
                <a:latin typeface="Calibri" panose="020F0502020204030204" pitchFamily="34" charset="0"/>
              </a:rPr>
              <a:t>Ensign</a:t>
            </a:r>
            <a:r>
              <a:rPr lang="en-US" sz="1200" b="0" i="0" dirty="0">
                <a:effectLst/>
                <a:latin typeface="Calibri" panose="020F0502020204030204" pitchFamily="34" charset="0"/>
              </a:rPr>
              <a:t> or </a:t>
            </a:r>
            <a:r>
              <a:rPr lang="en-US" sz="1200" b="0" i="1" dirty="0">
                <a:effectLst/>
                <a:latin typeface="Calibri" panose="020F0502020204030204" pitchFamily="34" charset="0"/>
              </a:rPr>
              <a:t>Liahona,</a:t>
            </a:r>
            <a:r>
              <a:rPr lang="en-US" sz="1200" b="0" i="0" dirty="0">
                <a:effectLst/>
                <a:latin typeface="Calibri" panose="020F0502020204030204" pitchFamily="34" charset="0"/>
              </a:rPr>
              <a:t> May 2009, 9).</a:t>
            </a:r>
          </a:p>
        </p:txBody>
      </p:sp>
      <p:sp>
        <p:nvSpPr>
          <p:cNvPr id="6" name="Rectangle 5"/>
          <p:cNvSpPr/>
          <p:nvPr/>
        </p:nvSpPr>
        <p:spPr>
          <a:xfrm>
            <a:off x="6191978" y="123149"/>
            <a:ext cx="5701048" cy="2492990"/>
          </a:xfrm>
          <a:prstGeom prst="rect">
            <a:avLst/>
          </a:prstGeom>
          <a:ln>
            <a:solidFill>
              <a:schemeClr val="tx1"/>
            </a:solidFill>
          </a:ln>
        </p:spPr>
        <p:txBody>
          <a:bodyPr wrap="square">
            <a:spAutoFit/>
          </a:bodyPr>
          <a:lstStyle/>
          <a:p>
            <a:r>
              <a:rPr lang="en-US" sz="1200" b="0" i="0" dirty="0">
                <a:solidFill>
                  <a:srgbClr val="252525"/>
                </a:solidFill>
                <a:effectLst/>
              </a:rPr>
              <a:t>The Presiding Bishopric consists of three men, the Presiding Bishop and his two counselors, who comprise one of the presiding councils of The Church of Jesus Christ of Latter-day Saints. These General Authorities, who each hold the office of bishop, serve in their positions under the direct supervision of the First Presidency. Since its formation, the Presiding Bishopric has been responsible for many of the temporal affairs of the Church. These have included involvement in receiving, distributing, and accounting for member tithes, offerings, and contributions; administration of programs to assist the poor and needy; design, construction, and maintenance of places of worship; and auditing and transferring records of membership. Men chosen to be Presiding Bishops have been recognized for their business and management skills as well as their religious commitment.</a:t>
            </a:r>
          </a:p>
          <a:p>
            <a:r>
              <a:rPr lang="en-US" sz="1200" dirty="0"/>
              <a:t>Presiding Bishopric of the Church, Bishop </a:t>
            </a:r>
            <a:r>
              <a:rPr lang="en-US" sz="1200" dirty="0" err="1"/>
              <a:t>Gérald</a:t>
            </a:r>
            <a:r>
              <a:rPr lang="en-US" sz="1200" dirty="0"/>
              <a:t> </a:t>
            </a:r>
            <a:r>
              <a:rPr lang="en-US" sz="1200" dirty="0" err="1"/>
              <a:t>Caussé</a:t>
            </a:r>
            <a:r>
              <a:rPr lang="en-US" sz="1200" dirty="0"/>
              <a:t>, first counselor; Presiding Bishop Gary E. Stevenson; Bishop Dean M. Davies, second counselor</a:t>
            </a:r>
          </a:p>
        </p:txBody>
      </p:sp>
      <p:sp>
        <p:nvSpPr>
          <p:cNvPr id="7" name="TextBox 6">
            <a:extLst>
              <a:ext uri="{FF2B5EF4-FFF2-40B4-BE49-F238E27FC236}">
                <a16:creationId xmlns:a16="http://schemas.microsoft.com/office/drawing/2014/main" id="{2617DBBE-E976-46E8-9924-8D63E830F546}"/>
              </a:ext>
            </a:extLst>
          </p:cNvPr>
          <p:cNvSpPr txBox="1"/>
          <p:nvPr/>
        </p:nvSpPr>
        <p:spPr>
          <a:xfrm>
            <a:off x="4708477" y="5129827"/>
            <a:ext cx="2415654" cy="369332"/>
          </a:xfrm>
          <a:prstGeom prst="rect">
            <a:avLst/>
          </a:prstGeom>
          <a:noFill/>
        </p:spPr>
        <p:txBody>
          <a:bodyPr wrap="square" rtlCol="0">
            <a:spAutoFit/>
          </a:bodyPr>
          <a:lstStyle/>
          <a:p>
            <a:r>
              <a:rPr lang="en-US" b="1" dirty="0"/>
              <a:t>Something of Interest</a:t>
            </a:r>
          </a:p>
        </p:txBody>
      </p:sp>
    </p:spTree>
    <p:extLst>
      <p:ext uri="{BB962C8B-B14F-4D97-AF65-F5344CB8AC3E}">
        <p14:creationId xmlns:p14="http://schemas.microsoft.com/office/powerpoint/2010/main" val="210174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BA145B-07E4-4F2E-AB3E-B33A17A1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06170" y="986238"/>
            <a:ext cx="2596832" cy="400110"/>
          </a:xfrm>
          <a:prstGeom prst="rect">
            <a:avLst/>
          </a:prstGeom>
          <a:noFill/>
        </p:spPr>
        <p:txBody>
          <a:bodyPr wrap="square" rtlCol="0">
            <a:spAutoFit/>
          </a:bodyPr>
          <a:lstStyle/>
          <a:p>
            <a:r>
              <a:rPr lang="en-US" sz="2000" dirty="0"/>
              <a:t>The summer of 1838</a:t>
            </a:r>
          </a:p>
        </p:txBody>
      </p:sp>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Background</a:t>
            </a:r>
          </a:p>
        </p:txBody>
      </p:sp>
      <p:sp>
        <p:nvSpPr>
          <p:cNvPr id="8" name="TextBox 7"/>
          <p:cNvSpPr txBox="1"/>
          <p:nvPr/>
        </p:nvSpPr>
        <p:spPr>
          <a:xfrm>
            <a:off x="4743673" y="1654260"/>
            <a:ext cx="3714043" cy="2862322"/>
          </a:xfrm>
          <a:prstGeom prst="rect">
            <a:avLst/>
          </a:prstGeom>
          <a:noFill/>
        </p:spPr>
        <p:txBody>
          <a:bodyPr wrap="square" rtlCol="0">
            <a:spAutoFit/>
          </a:bodyPr>
          <a:lstStyle/>
          <a:p>
            <a:r>
              <a:rPr lang="en-US" sz="2000" dirty="0"/>
              <a:t>The Saints were experiencing significant financial difficulties as they attempted to build up the Church in northern Missouri. </a:t>
            </a:r>
          </a:p>
          <a:p>
            <a:endParaRPr lang="en-US" sz="2000" dirty="0"/>
          </a:p>
          <a:p>
            <a:r>
              <a:rPr lang="en-US" sz="2000" b="0" i="0" dirty="0">
                <a:solidFill>
                  <a:srgbClr val="212225"/>
                </a:solidFill>
                <a:effectLst/>
              </a:rPr>
              <a:t>The Church members had been instructed to relocate to northern Missouri and build a temple in Far West</a:t>
            </a:r>
            <a:endParaRPr lang="en-US" sz="2000" dirty="0"/>
          </a:p>
        </p:txBody>
      </p:sp>
      <p:sp>
        <p:nvSpPr>
          <p:cNvPr id="2" name="Rectangle 1"/>
          <p:cNvSpPr/>
          <p:nvPr/>
        </p:nvSpPr>
        <p:spPr>
          <a:xfrm>
            <a:off x="2792995" y="5241015"/>
            <a:ext cx="6096000" cy="892552"/>
          </a:xfrm>
          <a:prstGeom prst="rect">
            <a:avLst/>
          </a:prstGeom>
        </p:spPr>
        <p:txBody>
          <a:bodyPr>
            <a:spAutoFit/>
          </a:bodyPr>
          <a:lstStyle/>
          <a:p>
            <a:r>
              <a:rPr lang="en-US" sz="2000" b="0" i="0" dirty="0">
                <a:effectLst/>
              </a:rPr>
              <a:t>“O Lord! Show unto thy servant how much thou </a:t>
            </a:r>
            <a:r>
              <a:rPr lang="en-US" sz="2000" b="0" i="0" dirty="0" err="1">
                <a:effectLst/>
              </a:rPr>
              <a:t>requirest</a:t>
            </a:r>
            <a:r>
              <a:rPr lang="en-US" sz="2000" b="0" i="0" dirty="0">
                <a:effectLst/>
              </a:rPr>
              <a:t> of the properties of thy people for a tithing.” </a:t>
            </a:r>
            <a:r>
              <a:rPr lang="en-US" sz="1200" b="0" i="0" dirty="0">
                <a:effectLst/>
              </a:rPr>
              <a:t>Joseph Smith</a:t>
            </a:r>
            <a:endParaRPr lang="en-US" sz="1200" dirty="0"/>
          </a:p>
        </p:txBody>
      </p:sp>
      <p:pic>
        <p:nvPicPr>
          <p:cNvPr id="6" name="Picture 5">
            <a:extLst>
              <a:ext uri="{FF2B5EF4-FFF2-40B4-BE49-F238E27FC236}">
                <a16:creationId xmlns:a16="http://schemas.microsoft.com/office/drawing/2014/main" id="{FC51845C-3DBE-444E-A13C-EB9C6C7B5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70" y="1559917"/>
            <a:ext cx="4017264" cy="3328416"/>
          </a:xfrm>
          <a:prstGeom prst="rect">
            <a:avLst/>
          </a:prstGeom>
        </p:spPr>
      </p:pic>
      <p:pic>
        <p:nvPicPr>
          <p:cNvPr id="11" name="Picture 10">
            <a:extLst>
              <a:ext uri="{FF2B5EF4-FFF2-40B4-BE49-F238E27FC236}">
                <a16:creationId xmlns:a16="http://schemas.microsoft.com/office/drawing/2014/main" id="{835D2581-64FA-4A09-B619-D8272DB87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59" y="2988499"/>
            <a:ext cx="2730500" cy="3771900"/>
          </a:xfrm>
          <a:prstGeom prst="rect">
            <a:avLst/>
          </a:prstGeom>
        </p:spPr>
      </p:pic>
    </p:spTree>
    <p:extLst>
      <p:ext uri="{BB962C8B-B14F-4D97-AF65-F5344CB8AC3E}">
        <p14:creationId xmlns:p14="http://schemas.microsoft.com/office/powerpoint/2010/main" val="13858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859773-13F1-4844-B15D-B0CCD1B97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336609" y="1130444"/>
            <a:ext cx="4780230" cy="923330"/>
          </a:xfrm>
          <a:prstGeom prst="rect">
            <a:avLst/>
          </a:prstGeom>
          <a:noFill/>
        </p:spPr>
        <p:txBody>
          <a:bodyPr wrap="square" rtlCol="0">
            <a:spAutoFit/>
          </a:bodyPr>
          <a:lstStyle/>
          <a:p>
            <a:pPr fontAlgn="base"/>
            <a:r>
              <a:rPr lang="en-US" dirty="0"/>
              <a:t>“A woman in São Paulo, Brazil … worked while going to school to provide for her family. I use her own words in telling this story. She says:</a:t>
            </a:r>
          </a:p>
        </p:txBody>
      </p:sp>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Sao Paulo, Brazil</a:t>
            </a:r>
          </a:p>
        </p:txBody>
      </p:sp>
      <p:sp>
        <p:nvSpPr>
          <p:cNvPr id="11" name="TextBox 10"/>
          <p:cNvSpPr txBox="1"/>
          <p:nvPr/>
        </p:nvSpPr>
        <p:spPr>
          <a:xfrm>
            <a:off x="685043" y="2289228"/>
            <a:ext cx="4780230" cy="923330"/>
          </a:xfrm>
          <a:prstGeom prst="rect">
            <a:avLst/>
          </a:prstGeom>
          <a:noFill/>
        </p:spPr>
        <p:txBody>
          <a:bodyPr wrap="square" rtlCol="0">
            <a:spAutoFit/>
          </a:bodyPr>
          <a:lstStyle/>
          <a:p>
            <a:pPr fontAlgn="base"/>
            <a:r>
              <a:rPr lang="en-US" dirty="0"/>
              <a:t>“‘The university in which I studied had a regulation that prohibited the students that were in debt from taking tests.’ …</a:t>
            </a:r>
          </a:p>
        </p:txBody>
      </p:sp>
      <p:sp>
        <p:nvSpPr>
          <p:cNvPr id="12" name="TextBox 11"/>
          <p:cNvSpPr txBox="1"/>
          <p:nvPr/>
        </p:nvSpPr>
        <p:spPr>
          <a:xfrm>
            <a:off x="6595447" y="3024949"/>
            <a:ext cx="4780230" cy="1754326"/>
          </a:xfrm>
          <a:prstGeom prst="rect">
            <a:avLst/>
          </a:prstGeom>
          <a:noFill/>
        </p:spPr>
        <p:txBody>
          <a:bodyPr wrap="square" rtlCol="0">
            <a:spAutoFit/>
          </a:bodyPr>
          <a:lstStyle/>
          <a:p>
            <a:pPr fontAlgn="base"/>
            <a:r>
              <a:rPr lang="en-US" dirty="0"/>
              <a:t>“‘I remember a time when I … faced serious financial difficulties. … When I figured the monthly budget, I noticed that there wouldn’t be enough to pay [both] my tithing and my university. I would have to choose between them. </a:t>
            </a:r>
          </a:p>
        </p:txBody>
      </p:sp>
      <p:sp>
        <p:nvSpPr>
          <p:cNvPr id="3" name="Rectangle 2"/>
          <p:cNvSpPr/>
          <p:nvPr/>
        </p:nvSpPr>
        <p:spPr>
          <a:xfrm>
            <a:off x="685043" y="5378001"/>
            <a:ext cx="6096000" cy="1200329"/>
          </a:xfrm>
          <a:prstGeom prst="rect">
            <a:avLst/>
          </a:prstGeom>
        </p:spPr>
        <p:txBody>
          <a:bodyPr>
            <a:spAutoFit/>
          </a:bodyPr>
          <a:lstStyle/>
          <a:p>
            <a:pPr fontAlgn="base"/>
            <a:r>
              <a:rPr lang="en-US" dirty="0"/>
              <a:t>The bimonthly tests would start the following week, and if I didn’t take them I could lose the school year. I felt great agony. … I had a painful decision before me, and I didn’t know what to decide.’”</a:t>
            </a:r>
          </a:p>
        </p:txBody>
      </p:sp>
      <p:sp>
        <p:nvSpPr>
          <p:cNvPr id="9" name="Rectangle 8"/>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pic>
        <p:nvPicPr>
          <p:cNvPr id="8" name="Picture 7">
            <a:extLst>
              <a:ext uri="{FF2B5EF4-FFF2-40B4-BE49-F238E27FC236}">
                <a16:creationId xmlns:a16="http://schemas.microsoft.com/office/drawing/2014/main" id="{1AB8F37D-EF7E-4C1A-BDA3-4FC9B958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346" y="1107996"/>
            <a:ext cx="1990709" cy="1594829"/>
          </a:xfrm>
          <a:prstGeom prst="rect">
            <a:avLst/>
          </a:prstGeom>
        </p:spPr>
      </p:pic>
      <p:pic>
        <p:nvPicPr>
          <p:cNvPr id="14" name="Picture 13">
            <a:extLst>
              <a:ext uri="{FF2B5EF4-FFF2-40B4-BE49-F238E27FC236}">
                <a16:creationId xmlns:a16="http://schemas.microsoft.com/office/drawing/2014/main" id="{53752778-DBE5-4454-9434-2A44D8BBE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112" y="3338154"/>
            <a:ext cx="3619500" cy="1762125"/>
          </a:xfrm>
          <a:prstGeom prst="rect">
            <a:avLst/>
          </a:prstGeom>
        </p:spPr>
      </p:pic>
      <p:pic>
        <p:nvPicPr>
          <p:cNvPr id="17" name="Picture 16">
            <a:extLst>
              <a:ext uri="{FF2B5EF4-FFF2-40B4-BE49-F238E27FC236}">
                <a16:creationId xmlns:a16="http://schemas.microsoft.com/office/drawing/2014/main" id="{EC01E650-9039-40C9-A3BB-DACD18E79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976" y="4619778"/>
            <a:ext cx="1609725" cy="2076450"/>
          </a:xfrm>
          <a:prstGeom prst="rect">
            <a:avLst/>
          </a:prstGeom>
        </p:spPr>
      </p:pic>
    </p:spTree>
    <p:extLst>
      <p:ext uri="{BB962C8B-B14F-4D97-AF65-F5344CB8AC3E}">
        <p14:creationId xmlns:p14="http://schemas.microsoft.com/office/powerpoint/2010/main" val="10142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A8A49-6818-49DF-A04B-83A78D6E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70491" y="506565"/>
            <a:ext cx="4780230" cy="2862322"/>
          </a:xfrm>
          <a:prstGeom prst="rect">
            <a:avLst/>
          </a:prstGeom>
          <a:noFill/>
        </p:spPr>
        <p:txBody>
          <a:bodyPr wrap="square" rtlCol="0">
            <a:spAutoFit/>
          </a:bodyPr>
          <a:lstStyle/>
          <a:p>
            <a:pPr fontAlgn="base"/>
            <a:r>
              <a:rPr lang="en-US" dirty="0"/>
              <a:t>“‘This feeling consumed my soul and remained with me [for days]. It was then that I remembered that when I was baptized I had agreed to live the law of tithing. </a:t>
            </a:r>
          </a:p>
          <a:p>
            <a:pPr fontAlgn="base"/>
            <a:endParaRPr lang="en-US" dirty="0"/>
          </a:p>
          <a:p>
            <a:pPr fontAlgn="base"/>
            <a:r>
              <a:rPr lang="en-US" dirty="0"/>
              <a:t>I had taken upon myself an obligation, not with the missionaries, but with my Heavenly Father. At that moment, the anguish started to disappear, giving place to a pleasant sensation of tranquility and determination. …</a:t>
            </a:r>
          </a:p>
        </p:txBody>
      </p:sp>
      <p:sp>
        <p:nvSpPr>
          <p:cNvPr id="2" name="Rectangle 1"/>
          <p:cNvSpPr/>
          <p:nvPr/>
        </p:nvSpPr>
        <p:spPr>
          <a:xfrm>
            <a:off x="5257045" y="4416549"/>
            <a:ext cx="6096000" cy="1477328"/>
          </a:xfrm>
          <a:prstGeom prst="rect">
            <a:avLst/>
          </a:prstGeom>
        </p:spPr>
        <p:txBody>
          <a:bodyPr>
            <a:spAutoFit/>
          </a:bodyPr>
          <a:lstStyle/>
          <a:p>
            <a:pPr fontAlgn="base"/>
            <a:endParaRPr lang="en-US" dirty="0"/>
          </a:p>
          <a:p>
            <a:pPr fontAlgn="base"/>
            <a:r>
              <a:rPr lang="en-US" dirty="0"/>
              <a:t>“‘That night when I prayed, I asked the Lord to forgive me for my indecision. On Sunday, … with great pleasure I paid my tithing and offerings. That was a special day. I felt happy and peaceful within myself and with Heavenly Father’”</a:t>
            </a:r>
          </a:p>
        </p:txBody>
      </p:sp>
      <p:sp>
        <p:nvSpPr>
          <p:cNvPr id="16" name="Rectangle 15"/>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pic>
        <p:nvPicPr>
          <p:cNvPr id="8" name="Picture 7">
            <a:extLst>
              <a:ext uri="{FF2B5EF4-FFF2-40B4-BE49-F238E27FC236}">
                <a16:creationId xmlns:a16="http://schemas.microsoft.com/office/drawing/2014/main" id="{D21DF216-3AEF-4CEE-A76C-7F3E2A5C8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865" y="3690666"/>
            <a:ext cx="2217242" cy="2767976"/>
          </a:xfrm>
          <a:prstGeom prst="rect">
            <a:avLst/>
          </a:prstGeom>
        </p:spPr>
      </p:pic>
      <p:pic>
        <p:nvPicPr>
          <p:cNvPr id="10" name="Picture 9">
            <a:extLst>
              <a:ext uri="{FF2B5EF4-FFF2-40B4-BE49-F238E27FC236}">
                <a16:creationId xmlns:a16="http://schemas.microsoft.com/office/drawing/2014/main" id="{C12004AF-CD96-453E-9ABA-16BD3914B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059" y="485931"/>
            <a:ext cx="2733108" cy="3911039"/>
          </a:xfrm>
          <a:prstGeom prst="rect">
            <a:avLst/>
          </a:prstGeom>
        </p:spPr>
      </p:pic>
    </p:spTree>
    <p:extLst>
      <p:ext uri="{BB962C8B-B14F-4D97-AF65-F5344CB8AC3E}">
        <p14:creationId xmlns:p14="http://schemas.microsoft.com/office/powerpoint/2010/main" val="40489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7A7A1A-1ECC-45D6-A851-95BA5C934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Economic Depression</a:t>
            </a:r>
          </a:p>
        </p:txBody>
      </p:sp>
      <p:sp>
        <p:nvSpPr>
          <p:cNvPr id="3" name="Rectangle 2"/>
          <p:cNvSpPr/>
          <p:nvPr/>
        </p:nvSpPr>
        <p:spPr>
          <a:xfrm>
            <a:off x="579635" y="1107996"/>
            <a:ext cx="6855308" cy="5632311"/>
          </a:xfrm>
          <a:prstGeom prst="rect">
            <a:avLst/>
          </a:prstGeom>
        </p:spPr>
        <p:txBody>
          <a:bodyPr wrap="square">
            <a:spAutoFit/>
          </a:bodyPr>
          <a:lstStyle/>
          <a:p>
            <a:r>
              <a:rPr lang="en-US" b="0" i="0" dirty="0">
                <a:effectLst/>
              </a:rPr>
              <a:t>The </a:t>
            </a:r>
            <a:r>
              <a:rPr lang="en-US" b="1" i="0" dirty="0">
                <a:effectLst/>
              </a:rPr>
              <a:t>Panic of 1837</a:t>
            </a:r>
            <a:r>
              <a:rPr lang="en-US" b="0" i="0" dirty="0">
                <a:effectLst/>
              </a:rPr>
              <a:t> was a </a:t>
            </a:r>
            <a:r>
              <a:rPr lang="en-US" b="0" i="0" u="none" strike="noStrike" dirty="0">
                <a:effectLst/>
              </a:rPr>
              <a:t>financial crisis</a:t>
            </a:r>
            <a:r>
              <a:rPr lang="en-US" b="0" i="0" dirty="0">
                <a:effectLst/>
              </a:rPr>
              <a:t> in the United States that touched off a major recession that lasted until the mid-1840s. </a:t>
            </a:r>
          </a:p>
          <a:p>
            <a:endParaRPr lang="en-US" dirty="0"/>
          </a:p>
          <a:p>
            <a:r>
              <a:rPr lang="en-US" b="0" i="0" dirty="0">
                <a:effectLst/>
              </a:rPr>
              <a:t>Profits, prices and wages went down while unemployment went up. </a:t>
            </a:r>
          </a:p>
          <a:p>
            <a:endParaRPr lang="en-US" dirty="0"/>
          </a:p>
          <a:p>
            <a:r>
              <a:rPr lang="en-US" b="0" i="0" dirty="0">
                <a:effectLst/>
              </a:rPr>
              <a:t>A sharp decline in cotton prices, a collapsing land bubble, international specie flows, and restrictive lending policies in Great Britain were all to blame. </a:t>
            </a:r>
          </a:p>
          <a:p>
            <a:endParaRPr lang="en-US" dirty="0"/>
          </a:p>
          <a:p>
            <a:r>
              <a:rPr lang="en-US" b="0" i="0" dirty="0">
                <a:effectLst/>
              </a:rPr>
              <a:t>On May 10, 1837, banks in New York City suspended </a:t>
            </a:r>
            <a:r>
              <a:rPr lang="en-US" b="0" i="0" u="none" strike="noStrike" dirty="0">
                <a:effectLst/>
              </a:rPr>
              <a:t>specie payments</a:t>
            </a:r>
            <a:r>
              <a:rPr lang="en-US" b="0" i="0" dirty="0">
                <a:effectLst/>
              </a:rPr>
              <a:t>, meaning that they would no longer redeem </a:t>
            </a:r>
            <a:r>
              <a:rPr lang="en-US" b="0" i="0" u="none" strike="noStrike" dirty="0">
                <a:effectLst/>
              </a:rPr>
              <a:t>commercial paper</a:t>
            </a:r>
            <a:r>
              <a:rPr lang="en-US" b="0" i="0" dirty="0">
                <a:effectLst/>
              </a:rPr>
              <a:t> in specie at full </a:t>
            </a:r>
            <a:r>
              <a:rPr lang="en-US" b="0" i="0" u="none" strike="noStrike" dirty="0">
                <a:effectLst/>
              </a:rPr>
              <a:t>face value</a:t>
            </a:r>
            <a:r>
              <a:rPr lang="en-US" b="0" i="0" dirty="0">
                <a:effectLst/>
              </a:rPr>
              <a:t>. </a:t>
            </a:r>
          </a:p>
          <a:p>
            <a:endParaRPr lang="en-US" dirty="0"/>
          </a:p>
          <a:p>
            <a:r>
              <a:rPr lang="en-US" b="0" i="0" dirty="0">
                <a:effectLst/>
              </a:rPr>
              <a:t>Despite a brief recovery in 1838, the </a:t>
            </a:r>
            <a:r>
              <a:rPr lang="en-US" b="0" i="0" u="none" strike="noStrike" dirty="0">
                <a:effectLst/>
              </a:rPr>
              <a:t>recession</a:t>
            </a:r>
            <a:r>
              <a:rPr lang="en-US" b="0" i="0" dirty="0">
                <a:effectLst/>
              </a:rPr>
              <a:t> persisted for approximately seven years. Banks collapsed, businesses failed, prices declined, and thousands of workers lost their jobs. </a:t>
            </a:r>
          </a:p>
          <a:p>
            <a:endParaRPr lang="en-US" dirty="0"/>
          </a:p>
          <a:p>
            <a:r>
              <a:rPr lang="en-US" b="0" i="0" dirty="0">
                <a:effectLst/>
              </a:rPr>
              <a:t>Unemployment may have been as high as 25% in some locales. The years 1837 to 1844 were, generally speaking, years of </a:t>
            </a:r>
            <a:r>
              <a:rPr lang="en-US" b="0" i="0" u="none" strike="noStrike" dirty="0">
                <a:effectLst/>
              </a:rPr>
              <a:t>deflation</a:t>
            </a:r>
            <a:r>
              <a:rPr lang="en-US" b="0" i="0" dirty="0">
                <a:effectLst/>
              </a:rPr>
              <a:t> in wages and prices</a:t>
            </a:r>
            <a:endParaRPr lang="en-US" dirty="0"/>
          </a:p>
        </p:txBody>
      </p:sp>
      <p:sp>
        <p:nvSpPr>
          <p:cNvPr id="6" name="TextBox 5"/>
          <p:cNvSpPr txBox="1"/>
          <p:nvPr/>
        </p:nvSpPr>
        <p:spPr>
          <a:xfrm>
            <a:off x="10059845" y="6623909"/>
            <a:ext cx="3567448" cy="261610"/>
          </a:xfrm>
          <a:prstGeom prst="rect">
            <a:avLst/>
          </a:prstGeom>
          <a:noFill/>
        </p:spPr>
        <p:txBody>
          <a:bodyPr wrap="square" rtlCol="0">
            <a:spAutoFit/>
          </a:bodyPr>
          <a:lstStyle/>
          <a:p>
            <a:r>
              <a:rPr lang="en-US" sz="1100" dirty="0"/>
              <a:t>Wikipedia Panic of 1837</a:t>
            </a:r>
          </a:p>
        </p:txBody>
      </p:sp>
      <p:pic>
        <p:nvPicPr>
          <p:cNvPr id="5" name="Picture 4">
            <a:extLst>
              <a:ext uri="{FF2B5EF4-FFF2-40B4-BE49-F238E27FC236}">
                <a16:creationId xmlns:a16="http://schemas.microsoft.com/office/drawing/2014/main" id="{BF83C3EE-BEC6-43E2-8214-3A32C6AF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0" y="1096181"/>
            <a:ext cx="2663952" cy="1999488"/>
          </a:xfrm>
          <a:prstGeom prst="rect">
            <a:avLst/>
          </a:prstGeom>
        </p:spPr>
      </p:pic>
      <p:pic>
        <p:nvPicPr>
          <p:cNvPr id="9" name="Picture 8">
            <a:extLst>
              <a:ext uri="{FF2B5EF4-FFF2-40B4-BE49-F238E27FC236}">
                <a16:creationId xmlns:a16="http://schemas.microsoft.com/office/drawing/2014/main" id="{84A4B092-0775-42D0-BE15-223946785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976" y="3200251"/>
            <a:ext cx="3267075" cy="1447800"/>
          </a:xfrm>
          <a:prstGeom prst="rect">
            <a:avLst/>
          </a:prstGeom>
        </p:spPr>
      </p:pic>
      <p:pic>
        <p:nvPicPr>
          <p:cNvPr id="13" name="Picture 12">
            <a:extLst>
              <a:ext uri="{FF2B5EF4-FFF2-40B4-BE49-F238E27FC236}">
                <a16:creationId xmlns:a16="http://schemas.microsoft.com/office/drawing/2014/main" id="{15F69431-E05A-4253-A200-21BBDC0AC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854" y="4782917"/>
            <a:ext cx="2340864" cy="1840992"/>
          </a:xfrm>
          <a:prstGeom prst="rect">
            <a:avLst/>
          </a:prstGeom>
        </p:spPr>
      </p:pic>
    </p:spTree>
    <p:extLst>
      <p:ext uri="{BB962C8B-B14F-4D97-AF65-F5344CB8AC3E}">
        <p14:creationId xmlns:p14="http://schemas.microsoft.com/office/powerpoint/2010/main" val="16489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DBF900-A9B9-4C54-A70F-E065F4C3B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Saints Gathering</a:t>
            </a:r>
          </a:p>
        </p:txBody>
      </p:sp>
      <p:sp>
        <p:nvSpPr>
          <p:cNvPr id="3" name="Rectangle 2"/>
          <p:cNvSpPr/>
          <p:nvPr/>
        </p:nvSpPr>
        <p:spPr>
          <a:xfrm>
            <a:off x="579635" y="1107996"/>
            <a:ext cx="5080936" cy="2308324"/>
          </a:xfrm>
          <a:prstGeom prst="rect">
            <a:avLst/>
          </a:prstGeom>
        </p:spPr>
        <p:txBody>
          <a:bodyPr wrap="square">
            <a:spAutoFit/>
          </a:bodyPr>
          <a:lstStyle/>
          <a:p>
            <a:r>
              <a:rPr lang="en-US" dirty="0"/>
              <a:t>By 1838, with more Saints gathering to Caldwell County, Missouri, the Church needed money to accomplish what the Lord had commanded them to do, such as the building of the temple in Far West. </a:t>
            </a:r>
          </a:p>
          <a:p>
            <a:endParaRPr lang="en-US" dirty="0"/>
          </a:p>
          <a:p>
            <a:r>
              <a:rPr lang="en-US" dirty="0"/>
              <a:t>The bishops in Ohio and Missouri had been encouraging the Saints to bring their tithes and offerings to the storehouse.</a:t>
            </a:r>
          </a:p>
        </p:txBody>
      </p:sp>
      <p:sp>
        <p:nvSpPr>
          <p:cNvPr id="2" name="Rectangle 1"/>
          <p:cNvSpPr/>
          <p:nvPr/>
        </p:nvSpPr>
        <p:spPr>
          <a:xfrm>
            <a:off x="4567286" y="4486852"/>
            <a:ext cx="6946427" cy="1938992"/>
          </a:xfrm>
          <a:prstGeom prst="rect">
            <a:avLst/>
          </a:prstGeom>
        </p:spPr>
        <p:txBody>
          <a:bodyPr wrap="square">
            <a:spAutoFit/>
          </a:bodyPr>
          <a:lstStyle/>
          <a:p>
            <a:r>
              <a:rPr lang="en-US" b="0" i="0" dirty="0">
                <a:solidFill>
                  <a:srgbClr val="333333"/>
                </a:solidFill>
                <a:effectLst/>
              </a:rPr>
              <a:t> July 25, 1838 </a:t>
            </a:r>
          </a:p>
          <a:p>
            <a:r>
              <a:rPr lang="en-US" dirty="0">
                <a:solidFill>
                  <a:srgbClr val="333333"/>
                </a:solidFill>
              </a:rPr>
              <a:t>A</a:t>
            </a:r>
            <a:r>
              <a:rPr lang="en-US" b="0" i="0" dirty="0">
                <a:solidFill>
                  <a:srgbClr val="333333"/>
                </a:solidFill>
                <a:effectLst/>
              </a:rPr>
              <a:t>pproximately one hundred families of immigrating Saints were camped on the Crooked River in lower Ray County….</a:t>
            </a:r>
            <a:r>
              <a:rPr lang="en-US" dirty="0"/>
              <a:t> “To prevent mobbing and confusion, and pestilence and death,” Church leaders advised the immigrants to “scatter among the people” in the settlements and find temporary lodgings and work. </a:t>
            </a:r>
            <a:endParaRPr lang="en-US" b="0" i="0" dirty="0">
              <a:solidFill>
                <a:srgbClr val="333333"/>
              </a:solidFill>
              <a:effectLst/>
            </a:endParaRPr>
          </a:p>
          <a:p>
            <a:r>
              <a:rPr lang="en-US" sz="1200" dirty="0">
                <a:solidFill>
                  <a:srgbClr val="333333"/>
                </a:solidFill>
              </a:rPr>
              <a:t>Student Manual</a:t>
            </a:r>
            <a:endParaRPr lang="en-US" sz="1200" dirty="0"/>
          </a:p>
        </p:txBody>
      </p:sp>
      <p:pic>
        <p:nvPicPr>
          <p:cNvPr id="6" name="Picture 5">
            <a:extLst>
              <a:ext uri="{FF2B5EF4-FFF2-40B4-BE49-F238E27FC236}">
                <a16:creationId xmlns:a16="http://schemas.microsoft.com/office/drawing/2014/main" id="{310342FD-3F62-4DFD-9171-6EBBB4E5D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09" y="1481524"/>
            <a:ext cx="2785872" cy="3005328"/>
          </a:xfrm>
          <a:prstGeom prst="rect">
            <a:avLst/>
          </a:prstGeom>
        </p:spPr>
      </p:pic>
      <p:pic>
        <p:nvPicPr>
          <p:cNvPr id="9" name="Picture 8">
            <a:extLst>
              <a:ext uri="{FF2B5EF4-FFF2-40B4-BE49-F238E27FC236}">
                <a16:creationId xmlns:a16="http://schemas.microsoft.com/office/drawing/2014/main" id="{18B5449B-AEE4-4429-9232-DB75D18AC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433" y="1444948"/>
            <a:ext cx="2383536" cy="3041904"/>
          </a:xfrm>
          <a:prstGeom prst="rect">
            <a:avLst/>
          </a:prstGeom>
        </p:spPr>
      </p:pic>
      <p:pic>
        <p:nvPicPr>
          <p:cNvPr id="13" name="Picture 12">
            <a:extLst>
              <a:ext uri="{FF2B5EF4-FFF2-40B4-BE49-F238E27FC236}">
                <a16:creationId xmlns:a16="http://schemas.microsoft.com/office/drawing/2014/main" id="{F3F9D757-77A5-41A5-8160-5501090F9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269" y="3946471"/>
            <a:ext cx="3590544" cy="2584704"/>
          </a:xfrm>
          <a:prstGeom prst="rect">
            <a:avLst/>
          </a:prstGeom>
        </p:spPr>
      </p:pic>
    </p:spTree>
    <p:extLst>
      <p:ext uri="{BB962C8B-B14F-4D97-AF65-F5344CB8AC3E}">
        <p14:creationId xmlns:p14="http://schemas.microsoft.com/office/powerpoint/2010/main" val="18997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44DC450-6695-4466-AC07-7811B2C4C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Tithing of the People</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One-Tenth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119</a:t>
            </a:r>
            <a:endParaRPr lang="en-US" sz="1200" dirty="0"/>
          </a:p>
        </p:txBody>
      </p:sp>
      <p:grpSp>
        <p:nvGrpSpPr>
          <p:cNvPr id="12" name="Group 11"/>
          <p:cNvGrpSpPr/>
          <p:nvPr/>
        </p:nvGrpSpPr>
        <p:grpSpPr>
          <a:xfrm>
            <a:off x="971574" y="1107996"/>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316591"/>
              <a:ext cx="1905000" cy="1477328"/>
            </a:xfrm>
            <a:prstGeom prst="rect">
              <a:avLst/>
            </a:prstGeom>
          </p:spPr>
          <p:txBody>
            <a:bodyPr wrap="square">
              <a:spAutoFit/>
            </a:bodyPr>
            <a:lstStyle/>
            <a:p>
              <a:pPr algn="ctr"/>
              <a:r>
                <a:rPr lang="en-US" b="1" dirty="0"/>
                <a:t>The Lord commands us to pay one-tenth of our increase to Him as tithing</a:t>
              </a:r>
              <a:endParaRPr lang="en-US" dirty="0">
                <a:solidFill>
                  <a:schemeClr val="bg1"/>
                </a:solidFill>
              </a:endParaRPr>
            </a:p>
          </p:txBody>
        </p:sp>
      </p:grpSp>
      <p:sp>
        <p:nvSpPr>
          <p:cNvPr id="5" name="Rectangle 4"/>
          <p:cNvSpPr/>
          <p:nvPr/>
        </p:nvSpPr>
        <p:spPr>
          <a:xfrm>
            <a:off x="3867147" y="2119904"/>
            <a:ext cx="4950282" cy="3970318"/>
          </a:xfrm>
          <a:prstGeom prst="rect">
            <a:avLst/>
          </a:prstGeom>
        </p:spPr>
        <p:txBody>
          <a:bodyPr wrap="square">
            <a:spAutoFit/>
          </a:bodyPr>
          <a:lstStyle/>
          <a:p>
            <a:pPr algn="just"/>
            <a:r>
              <a:rPr lang="en-US" sz="2400" b="0" i="0" dirty="0">
                <a:solidFill>
                  <a:srgbClr val="333333"/>
                </a:solidFill>
                <a:effectLst/>
              </a:rPr>
              <a:t>“The law is simply stated as ‘one-tenth of all their interest.’ Interest means profit, compensation, increase. It is the wage of one employed, the profit from the operation of a business, the increase of one who grows or produces, or the income to a person from any other source. The Lord said it is a standing law ‘forever’ as it has been in the past” </a:t>
            </a:r>
          </a:p>
          <a:p>
            <a:pPr algn="just"/>
            <a:r>
              <a:rPr lang="en-US" sz="1200" dirty="0"/>
              <a:t>President Howard W. Hunter</a:t>
            </a:r>
          </a:p>
        </p:txBody>
      </p:sp>
      <p:pic>
        <p:nvPicPr>
          <p:cNvPr id="10242" name="Picture 2" descr="President Howard W. Hu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278" y="2513981"/>
            <a:ext cx="1989417" cy="26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6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A4DCD8-E171-465D-9943-4B4131EA7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Tithing Slip</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119</a:t>
            </a:r>
            <a:endParaRPr lang="en-US" sz="1200" dirty="0"/>
          </a:p>
        </p:txBody>
      </p:sp>
      <p:sp>
        <p:nvSpPr>
          <p:cNvPr id="5" name="Rectangle 4"/>
          <p:cNvSpPr/>
          <p:nvPr/>
        </p:nvSpPr>
        <p:spPr>
          <a:xfrm>
            <a:off x="7737182" y="889914"/>
            <a:ext cx="4950282" cy="461665"/>
          </a:xfrm>
          <a:prstGeom prst="rect">
            <a:avLst/>
          </a:prstGeom>
        </p:spPr>
        <p:txBody>
          <a:bodyPr wrap="square">
            <a:spAutoFit/>
          </a:bodyPr>
          <a:lstStyle/>
          <a:p>
            <a:pPr algn="just"/>
            <a:r>
              <a:rPr lang="en-US" sz="2400" b="0" i="0" dirty="0">
                <a:solidFill>
                  <a:srgbClr val="333333"/>
                </a:solidFill>
                <a:effectLst/>
              </a:rPr>
              <a:t>Ten percent of income</a:t>
            </a:r>
            <a:endParaRPr lang="en-US" sz="1200" dirty="0"/>
          </a:p>
        </p:txBody>
      </p:sp>
      <p:pic>
        <p:nvPicPr>
          <p:cNvPr id="11266" name="Picture 2" descr="http://1.bp.blogspot.com/-oGMgc2mQUXI/T3HeOypBVjI/AAAAAAAAAHk/lZgBrv4rJdI/s1600/tithingSlip.jpg"/>
          <p:cNvPicPr>
            <a:picLocks noChangeAspect="1" noChangeArrowheads="1"/>
          </p:cNvPicPr>
          <p:nvPr/>
        </p:nvPicPr>
        <p:blipFill rotWithShape="1">
          <a:blip r:embed="rId3">
            <a:extLst>
              <a:ext uri="{28A0092B-C50C-407E-A947-70E740481C1C}">
                <a14:useLocalDpi xmlns:a14="http://schemas.microsoft.com/office/drawing/2010/main" val="0"/>
              </a:ext>
            </a:extLst>
          </a:blip>
          <a:srcRect l="360" t="6497" r="-1213" b="28929"/>
          <a:stretch/>
        </p:blipFill>
        <p:spPr bwMode="auto">
          <a:xfrm>
            <a:off x="3489002" y="1437858"/>
            <a:ext cx="4272434" cy="5235476"/>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rot="19465397" flipV="1">
            <a:off x="4360706" y="2252694"/>
            <a:ext cx="3800640" cy="24247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0687" y="1211833"/>
            <a:ext cx="2723900" cy="3139321"/>
          </a:xfrm>
          <a:prstGeom prst="rect">
            <a:avLst/>
          </a:prstGeom>
        </p:spPr>
        <p:txBody>
          <a:bodyPr wrap="square">
            <a:spAutoFit/>
          </a:bodyPr>
          <a:lstStyle/>
          <a:p>
            <a:r>
              <a:rPr lang="en-US" b="0" i="0" dirty="0">
                <a:solidFill>
                  <a:srgbClr val="333333"/>
                </a:solidFill>
                <a:effectLst/>
                <a:latin typeface="Calibri" panose="020F0502020204030204" pitchFamily="34" charset="0"/>
              </a:rPr>
              <a:t>In the Church today, one Sabbath day each month is set aside for the purpose of fasting. Members of the Church go without food and water for two consecutive meals in a 24-hour period and then contribute the money that would have been spent for that food to those in need </a:t>
            </a:r>
            <a:endParaRPr lang="en-US" dirty="0"/>
          </a:p>
        </p:txBody>
      </p:sp>
      <p:sp>
        <p:nvSpPr>
          <p:cNvPr id="36" name="Left Arrow 35"/>
          <p:cNvSpPr/>
          <p:nvPr/>
        </p:nvSpPr>
        <p:spPr>
          <a:xfrm rot="13663155">
            <a:off x="2570360" y="3171827"/>
            <a:ext cx="1235478" cy="20261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25533" y="5380672"/>
            <a:ext cx="3918855" cy="1477328"/>
          </a:xfrm>
          <a:prstGeom prst="rect">
            <a:avLst/>
          </a:prstGeom>
        </p:spPr>
        <p:txBody>
          <a:bodyPr wrap="square">
            <a:spAutoFit/>
          </a:bodyPr>
          <a:lstStyle/>
          <a:p>
            <a:r>
              <a:rPr lang="en-US" b="0" i="0" dirty="0">
                <a:solidFill>
                  <a:srgbClr val="333333"/>
                </a:solidFill>
                <a:effectLst/>
                <a:latin typeface="Calibri" panose="020F0502020204030204" pitchFamily="34" charset="0"/>
              </a:rPr>
              <a:t>Donations to the Humanitarian Aid Fund allows the Church to help people throughout the world by providing relief and help, especially during disasters.</a:t>
            </a:r>
            <a:endParaRPr lang="en-US" dirty="0"/>
          </a:p>
        </p:txBody>
      </p:sp>
      <p:sp>
        <p:nvSpPr>
          <p:cNvPr id="38" name="Left Arrow 37"/>
          <p:cNvSpPr/>
          <p:nvPr/>
        </p:nvSpPr>
        <p:spPr>
          <a:xfrm rot="954007">
            <a:off x="5406358" y="5417715"/>
            <a:ext cx="2369240" cy="22748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77162" y="2143521"/>
            <a:ext cx="3567044" cy="2031325"/>
          </a:xfrm>
          <a:prstGeom prst="rect">
            <a:avLst/>
          </a:prstGeom>
        </p:spPr>
        <p:txBody>
          <a:bodyPr wrap="square">
            <a:spAutoFit/>
          </a:bodyPr>
          <a:lstStyle/>
          <a:p>
            <a:r>
              <a:rPr lang="en-US" b="0" i="0" dirty="0">
                <a:solidFill>
                  <a:srgbClr val="2F393A"/>
                </a:solidFill>
                <a:effectLst/>
                <a:latin typeface="Abadi" panose="020B0604020104020204" pitchFamily="34" charset="0"/>
              </a:rPr>
              <a:t>Not all (</a:t>
            </a:r>
            <a:r>
              <a:rPr lang="en-US" dirty="0">
                <a:solidFill>
                  <a:srgbClr val="2F393A"/>
                </a:solidFill>
                <a:latin typeface="Abadi" panose="020B0604020104020204" pitchFamily="34" charset="0"/>
              </a:rPr>
              <a:t>those who want to serve a mission) </a:t>
            </a:r>
            <a:r>
              <a:rPr lang="en-US" b="0" i="0" dirty="0">
                <a:solidFill>
                  <a:srgbClr val="2F393A"/>
                </a:solidFill>
                <a:effectLst/>
                <a:latin typeface="Abadi" panose="020B0604020104020204" pitchFamily="34" charset="0"/>
              </a:rPr>
              <a:t>have the financial resources, however, to fully fund a full-time mission. Generous donors provide needed funding so that all who want to serve a full-time mission may do so.</a:t>
            </a:r>
            <a:endParaRPr lang="en-US" dirty="0"/>
          </a:p>
        </p:txBody>
      </p:sp>
      <p:sp>
        <p:nvSpPr>
          <p:cNvPr id="40" name="Left Arrow 39"/>
          <p:cNvSpPr/>
          <p:nvPr/>
        </p:nvSpPr>
        <p:spPr>
          <a:xfrm rot="19465397" flipV="1">
            <a:off x="5049897" y="3213093"/>
            <a:ext cx="3170295" cy="24595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flipV="1">
            <a:off x="5274238" y="4635646"/>
            <a:ext cx="3170295" cy="24595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475092" y="4296957"/>
            <a:ext cx="3269296" cy="923330"/>
          </a:xfrm>
          <a:prstGeom prst="rect">
            <a:avLst/>
          </a:prstGeom>
        </p:spPr>
        <p:txBody>
          <a:bodyPr wrap="square">
            <a:spAutoFit/>
          </a:bodyPr>
          <a:lstStyle/>
          <a:p>
            <a:r>
              <a:rPr lang="en-US" b="0" i="0" dirty="0">
                <a:solidFill>
                  <a:srgbClr val="2F393A"/>
                </a:solidFill>
                <a:effectLst/>
                <a:latin typeface="Abadi" panose="020B0604020104020204" pitchFamily="34" charset="0"/>
              </a:rPr>
              <a:t>Donations to those who want to serve a mission specifically from your ward</a:t>
            </a:r>
            <a:endParaRPr lang="en-US" dirty="0"/>
          </a:p>
        </p:txBody>
      </p:sp>
      <p:sp>
        <p:nvSpPr>
          <p:cNvPr id="43" name="Left Arrow 42"/>
          <p:cNvSpPr/>
          <p:nvPr/>
        </p:nvSpPr>
        <p:spPr>
          <a:xfrm rot="10800000">
            <a:off x="2697042" y="5671456"/>
            <a:ext cx="1274142" cy="25722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0778" y="5182284"/>
            <a:ext cx="2335127" cy="646331"/>
          </a:xfrm>
          <a:prstGeom prst="rect">
            <a:avLst/>
          </a:prstGeom>
        </p:spPr>
        <p:txBody>
          <a:bodyPr wrap="square">
            <a:spAutoFit/>
          </a:bodyPr>
          <a:lstStyle/>
          <a:p>
            <a:r>
              <a:rPr lang="en-US" dirty="0">
                <a:solidFill>
                  <a:srgbClr val="333333"/>
                </a:solidFill>
                <a:latin typeface="Calibri" panose="020F0502020204030204" pitchFamily="34" charset="0"/>
              </a:rPr>
              <a:t>Donating to a specific group or individual</a:t>
            </a:r>
            <a:endParaRPr lang="en-US" dirty="0"/>
          </a:p>
        </p:txBody>
      </p:sp>
    </p:spTree>
    <p:extLst>
      <p:ext uri="{BB962C8B-B14F-4D97-AF65-F5344CB8AC3E}">
        <p14:creationId xmlns:p14="http://schemas.microsoft.com/office/powerpoint/2010/main" val="37160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up)">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22" presetClass="entr" presetSubtype="2"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22" presetClass="entr" presetSubtype="2"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36" grpId="0" animBg="1"/>
      <p:bldP spid="9" grpId="0"/>
      <p:bldP spid="38" grpId="0" animBg="1"/>
      <p:bldP spid="11" grpId="0"/>
      <p:bldP spid="40" grpId="0" animBg="1"/>
      <p:bldP spid="41" grpId="0" animBg="1"/>
      <p:bldP spid="42" grpId="0"/>
      <p:bldP spid="43"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240464-0C34-4047-B42C-B0F13392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What Does Tithing Go To?</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119</a:t>
            </a:r>
            <a:endParaRPr lang="en-US" sz="1200" dirty="0"/>
          </a:p>
        </p:txBody>
      </p:sp>
      <p:sp>
        <p:nvSpPr>
          <p:cNvPr id="5" name="Rectangle 4"/>
          <p:cNvSpPr/>
          <p:nvPr/>
        </p:nvSpPr>
        <p:spPr>
          <a:xfrm>
            <a:off x="638532" y="1382286"/>
            <a:ext cx="5457466" cy="4832092"/>
          </a:xfrm>
          <a:prstGeom prst="rect">
            <a:avLst/>
          </a:prstGeom>
        </p:spPr>
        <p:txBody>
          <a:bodyPr wrap="square">
            <a:spAutoFit/>
          </a:bodyPr>
          <a:lstStyle/>
          <a:p>
            <a:r>
              <a:rPr lang="en-US" sz="2800" dirty="0"/>
              <a:t>Tithing is used “for the building of [the Lord’s] house” [building temples] and “for the laying of the foundation of Zion and for the priesthood” [financing other aspects of the Lord’s work, such as building and maintaining meetinghouses, translating and publishing the scriptures, and supporting missionary and family history work throughout the world]</a:t>
            </a:r>
          </a:p>
        </p:txBody>
      </p:sp>
      <p:pic>
        <p:nvPicPr>
          <p:cNvPr id="8" name="Picture 7">
            <a:extLst>
              <a:ext uri="{FF2B5EF4-FFF2-40B4-BE49-F238E27FC236}">
                <a16:creationId xmlns:a16="http://schemas.microsoft.com/office/drawing/2014/main" id="{8F2DDB1C-B163-42DB-AD2C-CCC655734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593" y="2041821"/>
            <a:ext cx="4767072" cy="3182112"/>
          </a:xfrm>
          <a:prstGeom prst="rect">
            <a:avLst/>
          </a:prstGeom>
        </p:spPr>
      </p:pic>
    </p:spTree>
    <p:extLst>
      <p:ext uri="{BB962C8B-B14F-4D97-AF65-F5344CB8AC3E}">
        <p14:creationId xmlns:p14="http://schemas.microsoft.com/office/powerpoint/2010/main" val="1503635616"/>
      </p:ext>
    </p:extLst>
  </p:cSld>
  <p:clrMapOvr>
    <a:masterClrMapping/>
  </p:clrMapOvr>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2529</Words>
  <Application>Microsoft Office PowerPoint</Application>
  <PresentationFormat>Widescreen</PresentationFormat>
  <Paragraphs>132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 Light</vt:lpstr>
      <vt:lpstr>Calibri</vt:lpstr>
      <vt:lpstr>Arial</vt:lpstr>
      <vt:lpstr>AR JULIAN</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29</cp:revision>
  <dcterms:created xsi:type="dcterms:W3CDTF">2015-02-18T12:55:51Z</dcterms:created>
  <dcterms:modified xsi:type="dcterms:W3CDTF">2024-12-06T16:06:23Z</dcterms:modified>
</cp:coreProperties>
</file>