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2" r:id="rId5"/>
    <p:sldId id="263" r:id="rId6"/>
    <p:sldId id="264" r:id="rId7"/>
    <p:sldId id="260" r:id="rId8"/>
    <p:sldId id="265" r:id="rId9"/>
    <p:sldId id="267" r:id="rId10"/>
    <p:sldId id="268" r:id="rId11"/>
    <p:sldId id="269" r:id="rId12"/>
    <p:sldId id="266" r:id="rId13"/>
    <p:sldId id="270" r:id="rId14"/>
    <p:sldId id="271" r:id="rId15"/>
    <p:sldId id="272"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2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8672C-58BD-4F07-9C01-E838874E3A60}"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21519-E35C-4598-93A0-CD22EDDA7064}" type="slidenum">
              <a:rPr lang="en-US" smtClean="0"/>
              <a:t>‹#›</a:t>
            </a:fld>
            <a:endParaRPr lang="en-US"/>
          </a:p>
        </p:txBody>
      </p:sp>
    </p:spTree>
    <p:extLst>
      <p:ext uri="{BB962C8B-B14F-4D97-AF65-F5344CB8AC3E}">
        <p14:creationId xmlns:p14="http://schemas.microsoft.com/office/powerpoint/2010/main" val="260575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21519-E35C-4598-93A0-CD22EDDA7064}" type="slidenum">
              <a:rPr lang="en-US" smtClean="0"/>
              <a:t>1</a:t>
            </a:fld>
            <a:endParaRPr lang="en-US"/>
          </a:p>
        </p:txBody>
      </p:sp>
    </p:spTree>
    <p:extLst>
      <p:ext uri="{BB962C8B-B14F-4D97-AF65-F5344CB8AC3E}">
        <p14:creationId xmlns:p14="http://schemas.microsoft.com/office/powerpoint/2010/main" val="313995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544A4-BD7C-81C7-ED89-48A799ACE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57935-CDF4-FCFC-D44A-E69358099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38E52-C2F0-4BCD-E3C3-1C42C5ACAB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3CAA7-EF21-411B-0056-11FB25D9C314}"/>
              </a:ext>
            </a:extLst>
          </p:cNvPr>
          <p:cNvSpPr>
            <a:spLocks noGrp="1"/>
          </p:cNvSpPr>
          <p:nvPr>
            <p:ph type="sldNum" sz="quarter" idx="5"/>
          </p:nvPr>
        </p:nvSpPr>
        <p:spPr/>
        <p:txBody>
          <a:bodyPr/>
          <a:lstStyle/>
          <a:p>
            <a:fld id="{A9621519-E35C-4598-93A0-CD22EDDA7064}" type="slidenum">
              <a:rPr lang="en-US" smtClean="0"/>
              <a:t>2</a:t>
            </a:fld>
            <a:endParaRPr lang="en-US"/>
          </a:p>
        </p:txBody>
      </p:sp>
    </p:spTree>
    <p:extLst>
      <p:ext uri="{BB962C8B-B14F-4D97-AF65-F5344CB8AC3E}">
        <p14:creationId xmlns:p14="http://schemas.microsoft.com/office/powerpoint/2010/main" val="31198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97A3-3955-A688-054E-D2E51ABE1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7A2C9-11A4-E852-6AEC-C3BAA8BDA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1DBF5-47E5-35EB-2E93-843EBF0FA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0A663-BA72-69F7-D8C4-536AE9D3A142}"/>
              </a:ext>
            </a:extLst>
          </p:cNvPr>
          <p:cNvSpPr>
            <a:spLocks noGrp="1"/>
          </p:cNvSpPr>
          <p:nvPr>
            <p:ph type="sldNum" sz="quarter" idx="5"/>
          </p:nvPr>
        </p:nvSpPr>
        <p:spPr/>
        <p:txBody>
          <a:bodyPr/>
          <a:lstStyle/>
          <a:p>
            <a:fld id="{A9621519-E35C-4598-93A0-CD22EDDA7064}" type="slidenum">
              <a:rPr lang="en-US" smtClean="0"/>
              <a:t>3</a:t>
            </a:fld>
            <a:endParaRPr lang="en-US"/>
          </a:p>
        </p:txBody>
      </p:sp>
    </p:spTree>
    <p:extLst>
      <p:ext uri="{BB962C8B-B14F-4D97-AF65-F5344CB8AC3E}">
        <p14:creationId xmlns:p14="http://schemas.microsoft.com/office/powerpoint/2010/main" val="72830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B413-F326-9FCD-FF56-672F8B8C9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3105E-4A52-93C7-B182-BE3AB9D16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64C97-0CEE-BAF4-C15D-4BF6E862A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923E30-1EF4-A85F-E293-0AF457A0580D}"/>
              </a:ext>
            </a:extLst>
          </p:cNvPr>
          <p:cNvSpPr>
            <a:spLocks noGrp="1"/>
          </p:cNvSpPr>
          <p:nvPr>
            <p:ph type="sldNum" sz="quarter" idx="5"/>
          </p:nvPr>
        </p:nvSpPr>
        <p:spPr/>
        <p:txBody>
          <a:bodyPr/>
          <a:lstStyle/>
          <a:p>
            <a:fld id="{A9621519-E35C-4598-93A0-CD22EDDA7064}" type="slidenum">
              <a:rPr lang="en-US" smtClean="0"/>
              <a:t>4</a:t>
            </a:fld>
            <a:endParaRPr lang="en-US"/>
          </a:p>
        </p:txBody>
      </p:sp>
    </p:spTree>
    <p:extLst>
      <p:ext uri="{BB962C8B-B14F-4D97-AF65-F5344CB8AC3E}">
        <p14:creationId xmlns:p14="http://schemas.microsoft.com/office/powerpoint/2010/main" val="255781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21519-E35C-4598-93A0-CD22EDDA7064}" type="slidenum">
              <a:rPr lang="en-US" smtClean="0"/>
              <a:t>6</a:t>
            </a:fld>
            <a:endParaRPr lang="en-US"/>
          </a:p>
        </p:txBody>
      </p:sp>
    </p:spTree>
    <p:extLst>
      <p:ext uri="{BB962C8B-B14F-4D97-AF65-F5344CB8AC3E}">
        <p14:creationId xmlns:p14="http://schemas.microsoft.com/office/powerpoint/2010/main" val="232657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489F3-D31B-6FBC-0717-32F807DD5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0B473-0FBC-FD6D-2A8F-7F5985390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2B01C-9BBF-4E7C-8CB0-D8BE694D3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1F1469-AC00-F45A-3046-BCBE0838C78C}"/>
              </a:ext>
            </a:extLst>
          </p:cNvPr>
          <p:cNvSpPr>
            <a:spLocks noGrp="1"/>
          </p:cNvSpPr>
          <p:nvPr>
            <p:ph type="sldNum" sz="quarter" idx="5"/>
          </p:nvPr>
        </p:nvSpPr>
        <p:spPr/>
        <p:txBody>
          <a:bodyPr/>
          <a:lstStyle/>
          <a:p>
            <a:fld id="{A9621519-E35C-4598-93A0-CD22EDDA7064}" type="slidenum">
              <a:rPr lang="en-US" smtClean="0"/>
              <a:t>7</a:t>
            </a:fld>
            <a:endParaRPr lang="en-US"/>
          </a:p>
        </p:txBody>
      </p:sp>
    </p:spTree>
    <p:extLst>
      <p:ext uri="{BB962C8B-B14F-4D97-AF65-F5344CB8AC3E}">
        <p14:creationId xmlns:p14="http://schemas.microsoft.com/office/powerpoint/2010/main" val="347270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29E9-1753-ECB0-071F-E8B26722A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C1067-4B4D-D2C2-D0E8-0C855D814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F24C9F-0F14-2BD5-A35C-4EB7D51AE1C6}"/>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85F526ED-2ABD-FEC2-6FE4-A366ED938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21178-A345-70BC-996A-92DD3085D187}"/>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185670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951C-7031-9EBC-06D7-21D0A55120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6B47D-1F46-5255-7A27-665A9E305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DCE45-1B0A-98EF-9AE6-D7F4584329DE}"/>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8DE7ACE6-6A60-73C4-3430-0C8FC6543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15E24-2508-EC84-FC8E-1F73426DDB08}"/>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190929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40B7E-7B26-D6AC-CA0B-81E97631DA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DE3497-9D60-1628-805F-BD60B496C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BB2EE-3F0E-6728-AEAC-5D1C598467F6}"/>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976E1FC2-B01B-9E09-E36A-160E30A9C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5BC09-E893-7F6B-8BB5-8E93955DB069}"/>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370385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D4C0-3210-3231-D73F-A1F6C4D90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15119-89AB-AC14-D5BD-6A8789195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D7038-81AC-2298-6106-0CF342F7085E}"/>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55DDF792-B874-A827-2134-2A83C6B62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3342F-7843-D0F4-0B05-C2826D6FE801}"/>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242920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4C69-4B8E-CF6D-324D-0280CFBA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DB340-C541-54B1-1381-9F3938A6BA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142D14-15F0-6235-0AC0-42522F31BBB1}"/>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836C8183-4F1F-8032-1CBA-E42C1C5DA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65284-C594-F87C-8671-1355F8098FD4}"/>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306817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6503-FD1D-193A-0C7E-FA2D42DB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24762-DEC8-B747-3E72-3992E497F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CA0A8A-EAE0-E3D9-DFAF-201105F0A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89E5FB-8916-6875-2715-28DAE612BD02}"/>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6" name="Footer Placeholder 5">
            <a:extLst>
              <a:ext uri="{FF2B5EF4-FFF2-40B4-BE49-F238E27FC236}">
                <a16:creationId xmlns:a16="http://schemas.microsoft.com/office/drawing/2014/main" id="{64A11A94-8DB0-C5EC-815A-10A3C1BA9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650C8-D332-0D0A-D8A4-7D91F902EA8F}"/>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333570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9537-D190-1B4F-5F9E-B285207708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5316E-B9A0-9D74-72A3-52FDA9A4D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3C864-3ABE-3EF3-A66E-E93E54F81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5F200C-1BD4-23F0-4D90-C0A273861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F2D894-74F6-F5F8-2E34-6F31F3AB44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CF962F-7BA4-5105-557C-5A9544AD08E5}"/>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8" name="Footer Placeholder 7">
            <a:extLst>
              <a:ext uri="{FF2B5EF4-FFF2-40B4-BE49-F238E27FC236}">
                <a16:creationId xmlns:a16="http://schemas.microsoft.com/office/drawing/2014/main" id="{A7449AD7-DB4C-35D4-45C2-EA9F08CE32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9C3AF-F045-F003-A29B-C9549BFD0E57}"/>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94271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16C3-D33C-3BFF-6270-75E734357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77955D-8F8F-E835-83ED-191487061259}"/>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4" name="Footer Placeholder 3">
            <a:extLst>
              <a:ext uri="{FF2B5EF4-FFF2-40B4-BE49-F238E27FC236}">
                <a16:creationId xmlns:a16="http://schemas.microsoft.com/office/drawing/2014/main" id="{A8645B65-24A8-A0C9-CF37-EB70ED50A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83D601-F867-CAEC-3D4F-530035167E70}"/>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147452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6B889-77BA-05B2-5BEE-617933B1ED5F}"/>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3" name="Footer Placeholder 2">
            <a:extLst>
              <a:ext uri="{FF2B5EF4-FFF2-40B4-BE49-F238E27FC236}">
                <a16:creationId xmlns:a16="http://schemas.microsoft.com/office/drawing/2014/main" id="{F7193338-EEBB-1ACE-990E-FE21A4C02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BC56F8-EF5E-01A8-28F0-B1C3E597503F}"/>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417838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B7FC-97A5-C3A4-4E76-F0C127A36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7B9287-C62A-9A1D-E4D6-1C0C64616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17494-212F-ED02-3754-6A4E659E3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FFB46-CBAD-7C80-33AA-5FB0C03773E1}"/>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6" name="Footer Placeholder 5">
            <a:extLst>
              <a:ext uri="{FF2B5EF4-FFF2-40B4-BE49-F238E27FC236}">
                <a16:creationId xmlns:a16="http://schemas.microsoft.com/office/drawing/2014/main" id="{EE4758FF-0745-7F1D-0228-F0323027D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A23FD-235F-0BB2-8847-8AD706CA852E}"/>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1031161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BBE1-720A-4D87-2BCA-62681CA41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AA43-B04C-B252-D6CE-68535734D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2B000-575D-CE2A-E5C0-515028381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10693-055F-877E-16C1-9E45CE870759}"/>
              </a:ext>
            </a:extLst>
          </p:cNvPr>
          <p:cNvSpPr>
            <a:spLocks noGrp="1"/>
          </p:cNvSpPr>
          <p:nvPr>
            <p:ph type="dt" sz="half" idx="10"/>
          </p:nvPr>
        </p:nvSpPr>
        <p:spPr/>
        <p:txBody>
          <a:bodyPr/>
          <a:lstStyle/>
          <a:p>
            <a:fld id="{E218106B-D0C9-4685-BD5C-B32F7188562E}" type="datetimeFigureOut">
              <a:rPr lang="en-US" smtClean="0"/>
              <a:t>12/10/2024</a:t>
            </a:fld>
            <a:endParaRPr lang="en-US"/>
          </a:p>
        </p:txBody>
      </p:sp>
      <p:sp>
        <p:nvSpPr>
          <p:cNvPr id="6" name="Footer Placeholder 5">
            <a:extLst>
              <a:ext uri="{FF2B5EF4-FFF2-40B4-BE49-F238E27FC236}">
                <a16:creationId xmlns:a16="http://schemas.microsoft.com/office/drawing/2014/main" id="{01F95260-3C79-7018-E7A2-F7B168FB8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B1C8A-B8DD-2273-40C4-90BC49C863F7}"/>
              </a:ext>
            </a:extLst>
          </p:cNvPr>
          <p:cNvSpPr>
            <a:spLocks noGrp="1"/>
          </p:cNvSpPr>
          <p:nvPr>
            <p:ph type="sldNum" sz="quarter" idx="12"/>
          </p:nvPr>
        </p:nvSpPr>
        <p:spPr/>
        <p:txBody>
          <a:bodyPr/>
          <a:lstStyle/>
          <a:p>
            <a:fld id="{3C5B3DDE-BA2C-4F0F-BA00-CB52C33D19A9}" type="slidenum">
              <a:rPr lang="en-US" smtClean="0"/>
              <a:t>‹#›</a:t>
            </a:fld>
            <a:endParaRPr lang="en-US"/>
          </a:p>
        </p:txBody>
      </p:sp>
    </p:spTree>
    <p:extLst>
      <p:ext uri="{BB962C8B-B14F-4D97-AF65-F5344CB8AC3E}">
        <p14:creationId xmlns:p14="http://schemas.microsoft.com/office/powerpoint/2010/main" val="178776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AC680-E523-9004-1552-FD8065B6E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479451-BA3C-C9BF-6DA2-A62900831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FB0D1-F89E-C7DA-3B6E-169D84F4FE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18106B-D0C9-4685-BD5C-B32F7188562E}" type="datetimeFigureOut">
              <a:rPr lang="en-US" smtClean="0"/>
              <a:t>12/10/2024</a:t>
            </a:fld>
            <a:endParaRPr lang="en-US"/>
          </a:p>
        </p:txBody>
      </p:sp>
      <p:sp>
        <p:nvSpPr>
          <p:cNvPr id="5" name="Footer Placeholder 4">
            <a:extLst>
              <a:ext uri="{FF2B5EF4-FFF2-40B4-BE49-F238E27FC236}">
                <a16:creationId xmlns:a16="http://schemas.microsoft.com/office/drawing/2014/main" id="{D9279C57-35EF-BC34-1A9C-04D074171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86D0AC-F5D6-17FB-28F7-491CA58DF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5B3DDE-BA2C-4F0F-BA00-CB52C33D19A9}" type="slidenum">
              <a:rPr lang="en-US" smtClean="0"/>
              <a:t>‹#›</a:t>
            </a:fld>
            <a:endParaRPr lang="en-US"/>
          </a:p>
        </p:txBody>
      </p:sp>
    </p:spTree>
    <p:extLst>
      <p:ext uri="{BB962C8B-B14F-4D97-AF65-F5344CB8AC3E}">
        <p14:creationId xmlns:p14="http://schemas.microsoft.com/office/powerpoint/2010/main" val="21705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3F2C8-3E82-C756-B52A-D52C57A78636}"/>
              </a:ext>
            </a:extLst>
          </p:cNvPr>
          <p:cNvPicPr>
            <a:picLocks noChangeAspect="1"/>
          </p:cNvPicPr>
          <p:nvPr/>
        </p:nvPicPr>
        <p:blipFill>
          <a:blip r:embed="rId3"/>
          <a:srcRect r="4628"/>
          <a:stretch/>
        </p:blipFill>
        <p:spPr>
          <a:xfrm>
            <a:off x="0" y="0"/>
            <a:ext cx="12192000" cy="6858000"/>
          </a:xfrm>
          <a:prstGeom prst="rect">
            <a:avLst/>
          </a:prstGeom>
        </p:spPr>
      </p:pic>
      <p:sp>
        <p:nvSpPr>
          <p:cNvPr id="6" name="TextBox 5">
            <a:extLst>
              <a:ext uri="{FF2B5EF4-FFF2-40B4-BE49-F238E27FC236}">
                <a16:creationId xmlns:a16="http://schemas.microsoft.com/office/drawing/2014/main" id="{8350DBBC-A31E-2E73-F147-A34FD2B1CF35}"/>
              </a:ext>
            </a:extLst>
          </p:cNvPr>
          <p:cNvSpPr txBox="1"/>
          <p:nvPr/>
        </p:nvSpPr>
        <p:spPr>
          <a:xfrm>
            <a:off x="4621323" y="1578981"/>
            <a:ext cx="3124200" cy="2585323"/>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Expulsion From Missouri</a:t>
            </a:r>
          </a:p>
        </p:txBody>
      </p:sp>
      <p:grpSp>
        <p:nvGrpSpPr>
          <p:cNvPr id="7" name="Group 6">
            <a:extLst>
              <a:ext uri="{FF2B5EF4-FFF2-40B4-BE49-F238E27FC236}">
                <a16:creationId xmlns:a16="http://schemas.microsoft.com/office/drawing/2014/main" id="{6A664CF3-D255-0AB9-76AE-091590A10442}"/>
              </a:ext>
            </a:extLst>
          </p:cNvPr>
          <p:cNvGrpSpPr/>
          <p:nvPr/>
        </p:nvGrpSpPr>
        <p:grpSpPr>
          <a:xfrm>
            <a:off x="7559644" y="3786612"/>
            <a:ext cx="3444385" cy="2815907"/>
            <a:chOff x="1447800" y="4572000"/>
            <a:chExt cx="4194313" cy="3429000"/>
          </a:xfrm>
        </p:grpSpPr>
        <p:grpSp>
          <p:nvGrpSpPr>
            <p:cNvPr id="8" name="Group 69">
              <a:extLst>
                <a:ext uri="{FF2B5EF4-FFF2-40B4-BE49-F238E27FC236}">
                  <a16:creationId xmlns:a16="http://schemas.microsoft.com/office/drawing/2014/main" id="{FBDAA095-4AAE-90F1-CD6C-85594EA0B910}"/>
                </a:ext>
              </a:extLst>
            </p:cNvPr>
            <p:cNvGrpSpPr/>
            <p:nvPr/>
          </p:nvGrpSpPr>
          <p:grpSpPr>
            <a:xfrm>
              <a:off x="4267200" y="6477000"/>
              <a:ext cx="1374913" cy="1381539"/>
              <a:chOff x="609600" y="4953000"/>
              <a:chExt cx="1676400" cy="1676400"/>
            </a:xfrm>
          </p:grpSpPr>
          <p:sp>
            <p:nvSpPr>
              <p:cNvPr id="43" name="Rectangle 42">
                <a:extLst>
                  <a:ext uri="{FF2B5EF4-FFF2-40B4-BE49-F238E27FC236}">
                    <a16:creationId xmlns:a16="http://schemas.microsoft.com/office/drawing/2014/main" id="{65277FD0-8864-6154-17F0-A97CCCF9DC3B}"/>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6ACF158-3F48-08FC-6E60-8DDC2E4EF72D}"/>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84A8DF-F777-1BFA-CE68-AF1B35094CA2}"/>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EB84D89-75C2-CB2A-16C6-DB6B196440D4}"/>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nut 4">
                <a:extLst>
                  <a:ext uri="{FF2B5EF4-FFF2-40B4-BE49-F238E27FC236}">
                    <a16:creationId xmlns:a16="http://schemas.microsoft.com/office/drawing/2014/main" id="{4CB0AE4C-CD5B-32E9-9D92-978F54236B6C}"/>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9">
                <a:extLst>
                  <a:ext uri="{FF2B5EF4-FFF2-40B4-BE49-F238E27FC236}">
                    <a16:creationId xmlns:a16="http://schemas.microsoft.com/office/drawing/2014/main" id="{D7B05A0A-B59D-6C12-1E3F-D0869432CB65}"/>
                  </a:ext>
                </a:extLst>
              </p:cNvPr>
              <p:cNvGrpSpPr/>
              <p:nvPr/>
            </p:nvGrpSpPr>
            <p:grpSpPr>
              <a:xfrm>
                <a:off x="1219200" y="5562600"/>
                <a:ext cx="453081" cy="453081"/>
                <a:chOff x="1371600" y="1600200"/>
                <a:chExt cx="762000" cy="762000"/>
              </a:xfrm>
            </p:grpSpPr>
            <p:sp>
              <p:nvSpPr>
                <p:cNvPr id="49" name="Donut 43">
                  <a:extLst>
                    <a:ext uri="{FF2B5EF4-FFF2-40B4-BE49-F238E27FC236}">
                      <a16:creationId xmlns:a16="http://schemas.microsoft.com/office/drawing/2014/main" id="{A2BDE7B2-9458-4947-218A-60672DFA08E2}"/>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6">
                  <a:extLst>
                    <a:ext uri="{FF2B5EF4-FFF2-40B4-BE49-F238E27FC236}">
                      <a16:creationId xmlns:a16="http://schemas.microsoft.com/office/drawing/2014/main" id="{12874275-F20F-06A0-955A-423507F2A59F}"/>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60">
              <a:extLst>
                <a:ext uri="{FF2B5EF4-FFF2-40B4-BE49-F238E27FC236}">
                  <a16:creationId xmlns:a16="http://schemas.microsoft.com/office/drawing/2014/main" id="{5BA88BF7-9B44-A949-0C5B-4962C966DCDA}"/>
                </a:ext>
              </a:extLst>
            </p:cNvPr>
            <p:cNvGrpSpPr/>
            <p:nvPr/>
          </p:nvGrpSpPr>
          <p:grpSpPr>
            <a:xfrm>
              <a:off x="2057400" y="6477000"/>
              <a:ext cx="1374913" cy="1381539"/>
              <a:chOff x="609600" y="4953000"/>
              <a:chExt cx="1676400" cy="1676400"/>
            </a:xfrm>
          </p:grpSpPr>
          <p:sp>
            <p:nvSpPr>
              <p:cNvPr id="35" name="Rectangle 34">
                <a:extLst>
                  <a:ext uri="{FF2B5EF4-FFF2-40B4-BE49-F238E27FC236}">
                    <a16:creationId xmlns:a16="http://schemas.microsoft.com/office/drawing/2014/main" id="{DE5185D2-FF54-27C0-B246-FC805C91304A}"/>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50F61E8-2ED7-1D89-1367-4C18E8130E58}"/>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E4F3591-5468-B029-788D-9677BDBE14DD}"/>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AB7E367-05EB-17D6-22D4-73DD6D310997}"/>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4">
                <a:extLst>
                  <a:ext uri="{FF2B5EF4-FFF2-40B4-BE49-F238E27FC236}">
                    <a16:creationId xmlns:a16="http://schemas.microsoft.com/office/drawing/2014/main" id="{682C3B77-2ABB-A422-40C1-D2775A28D8E0}"/>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9">
                <a:extLst>
                  <a:ext uri="{FF2B5EF4-FFF2-40B4-BE49-F238E27FC236}">
                    <a16:creationId xmlns:a16="http://schemas.microsoft.com/office/drawing/2014/main" id="{DDA0BC33-9B59-A96B-0B58-CF365A87A551}"/>
                  </a:ext>
                </a:extLst>
              </p:cNvPr>
              <p:cNvGrpSpPr/>
              <p:nvPr/>
            </p:nvGrpSpPr>
            <p:grpSpPr>
              <a:xfrm>
                <a:off x="1219200" y="5562600"/>
                <a:ext cx="453081" cy="453081"/>
                <a:chOff x="1371600" y="1600200"/>
                <a:chExt cx="762000" cy="762000"/>
              </a:xfrm>
            </p:grpSpPr>
            <p:sp>
              <p:nvSpPr>
                <p:cNvPr id="41" name="Donut 35">
                  <a:extLst>
                    <a:ext uri="{FF2B5EF4-FFF2-40B4-BE49-F238E27FC236}">
                      <a16:creationId xmlns:a16="http://schemas.microsoft.com/office/drawing/2014/main" id="{42F88B30-B18E-3B0C-0E87-5AC8E3C5C6A9}"/>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6">
                  <a:extLst>
                    <a:ext uri="{FF2B5EF4-FFF2-40B4-BE49-F238E27FC236}">
                      <a16:creationId xmlns:a16="http://schemas.microsoft.com/office/drawing/2014/main" id="{AFAF4436-5FAD-EF73-6A59-04ACC18C1CF1}"/>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ounded Rectangle 4">
              <a:extLst>
                <a:ext uri="{FF2B5EF4-FFF2-40B4-BE49-F238E27FC236}">
                  <a16:creationId xmlns:a16="http://schemas.microsoft.com/office/drawing/2014/main" id="{2C52E368-DB59-97FF-DC26-232946B249E5}"/>
                </a:ext>
              </a:extLst>
            </p:cNvPr>
            <p:cNvSpPr/>
            <p:nvPr/>
          </p:nvSpPr>
          <p:spPr>
            <a:xfrm>
              <a:off x="1905000" y="4572000"/>
              <a:ext cx="3581400" cy="1905000"/>
            </a:xfrm>
            <a:prstGeom prst="roundRect">
              <a:avLst>
                <a:gd name="adj" fmla="val 2501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on 10">
              <a:extLst>
                <a:ext uri="{FF2B5EF4-FFF2-40B4-BE49-F238E27FC236}">
                  <a16:creationId xmlns:a16="http://schemas.microsoft.com/office/drawing/2014/main" id="{164178AB-593A-A490-834F-C5A2494F7E6A}"/>
                </a:ext>
              </a:extLst>
            </p:cNvPr>
            <p:cNvSpPr/>
            <p:nvPr/>
          </p:nvSpPr>
          <p:spPr>
            <a:xfrm rot="10800000">
              <a:off x="47244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09CBFE-9DE5-E2FA-49BB-69C749BC8686}"/>
                </a:ext>
              </a:extLst>
            </p:cNvPr>
            <p:cNvSpPr/>
            <p:nvPr/>
          </p:nvSpPr>
          <p:spPr>
            <a:xfrm>
              <a:off x="1447800" y="6400800"/>
              <a:ext cx="304800" cy="304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a:extLst>
                <a:ext uri="{FF2B5EF4-FFF2-40B4-BE49-F238E27FC236}">
                  <a16:creationId xmlns:a16="http://schemas.microsoft.com/office/drawing/2014/main" id="{EAD6752C-72DE-B079-E5B9-4E3D4F8B003C}"/>
                </a:ext>
              </a:extLst>
            </p:cNvPr>
            <p:cNvSpPr/>
            <p:nvPr/>
          </p:nvSpPr>
          <p:spPr>
            <a:xfrm rot="10800000">
              <a:off x="2667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a:extLst>
                <a:ext uri="{FF2B5EF4-FFF2-40B4-BE49-F238E27FC236}">
                  <a16:creationId xmlns:a16="http://schemas.microsoft.com/office/drawing/2014/main" id="{79945F6A-6806-7C5B-0DDB-E3F6F7525E43}"/>
                </a:ext>
              </a:extLst>
            </p:cNvPr>
            <p:cNvSpPr/>
            <p:nvPr/>
          </p:nvSpPr>
          <p:spPr>
            <a:xfrm rot="10800000">
              <a:off x="3429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a:extLst>
                <a:ext uri="{FF2B5EF4-FFF2-40B4-BE49-F238E27FC236}">
                  <a16:creationId xmlns:a16="http://schemas.microsoft.com/office/drawing/2014/main" id="{075660CD-B99C-1C97-9687-F6B4DE039054}"/>
                </a:ext>
              </a:extLst>
            </p:cNvPr>
            <p:cNvSpPr/>
            <p:nvPr/>
          </p:nvSpPr>
          <p:spPr>
            <a:xfrm rot="10800000">
              <a:off x="41148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1885C6-DC4B-2CB0-5F9F-9BDCF4F081FD}"/>
                </a:ext>
              </a:extLst>
            </p:cNvPr>
            <p:cNvSpPr/>
            <p:nvPr/>
          </p:nvSpPr>
          <p:spPr>
            <a:xfrm>
              <a:off x="1676400" y="6172200"/>
              <a:ext cx="38862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2">
              <a:extLst>
                <a:ext uri="{FF2B5EF4-FFF2-40B4-BE49-F238E27FC236}">
                  <a16:creationId xmlns:a16="http://schemas.microsoft.com/office/drawing/2014/main" id="{9BF53EB2-CE83-EE17-5682-4FABFE17FBD8}"/>
                </a:ext>
              </a:extLst>
            </p:cNvPr>
            <p:cNvGrpSpPr/>
            <p:nvPr/>
          </p:nvGrpSpPr>
          <p:grpSpPr>
            <a:xfrm>
              <a:off x="1600200" y="6324600"/>
              <a:ext cx="1676400" cy="1676400"/>
              <a:chOff x="609600" y="4953000"/>
              <a:chExt cx="1676400" cy="1676400"/>
            </a:xfrm>
          </p:grpSpPr>
          <p:sp>
            <p:nvSpPr>
              <p:cNvPr id="27" name="Rectangle 26">
                <a:extLst>
                  <a:ext uri="{FF2B5EF4-FFF2-40B4-BE49-F238E27FC236}">
                    <a16:creationId xmlns:a16="http://schemas.microsoft.com/office/drawing/2014/main" id="{D177F5C6-0A23-8058-9805-A5BC225E6C4D}"/>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B9CF7FB7-2CDB-94D9-C5A1-67AA8B8BE79D}"/>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40A3260-ECEC-6744-DCF7-7789DC355052}"/>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295A01B-F9A1-E22C-6D43-7DE9D7DEE1FE}"/>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4">
                <a:extLst>
                  <a:ext uri="{FF2B5EF4-FFF2-40B4-BE49-F238E27FC236}">
                    <a16:creationId xmlns:a16="http://schemas.microsoft.com/office/drawing/2014/main" id="{7292D4DC-79E8-5C62-0FD5-440C293101DE}"/>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9">
                <a:extLst>
                  <a:ext uri="{FF2B5EF4-FFF2-40B4-BE49-F238E27FC236}">
                    <a16:creationId xmlns:a16="http://schemas.microsoft.com/office/drawing/2014/main" id="{D779943E-7123-62A3-592D-0FD8CDA8A7EE}"/>
                  </a:ext>
                </a:extLst>
              </p:cNvPr>
              <p:cNvGrpSpPr/>
              <p:nvPr/>
            </p:nvGrpSpPr>
            <p:grpSpPr>
              <a:xfrm>
                <a:off x="1219200" y="5562600"/>
                <a:ext cx="453081" cy="453081"/>
                <a:chOff x="1371600" y="1600200"/>
                <a:chExt cx="762000" cy="762000"/>
              </a:xfrm>
            </p:grpSpPr>
            <p:sp>
              <p:nvSpPr>
                <p:cNvPr id="33" name="Donut 27">
                  <a:extLst>
                    <a:ext uri="{FF2B5EF4-FFF2-40B4-BE49-F238E27FC236}">
                      <a16:creationId xmlns:a16="http://schemas.microsoft.com/office/drawing/2014/main" id="{820041B7-DF3A-148F-05E5-E52C327A9E14}"/>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6">
                  <a:extLst>
                    <a:ext uri="{FF2B5EF4-FFF2-40B4-BE49-F238E27FC236}">
                      <a16:creationId xmlns:a16="http://schemas.microsoft.com/office/drawing/2014/main" id="{2FC5AB63-497B-ADF7-910C-F1160C4D2A79}"/>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50">
              <a:extLst>
                <a:ext uri="{FF2B5EF4-FFF2-40B4-BE49-F238E27FC236}">
                  <a16:creationId xmlns:a16="http://schemas.microsoft.com/office/drawing/2014/main" id="{29EE1549-DA38-C845-ED34-14F2A1223E44}"/>
                </a:ext>
              </a:extLst>
            </p:cNvPr>
            <p:cNvGrpSpPr/>
            <p:nvPr/>
          </p:nvGrpSpPr>
          <p:grpSpPr>
            <a:xfrm>
              <a:off x="3886200" y="6324600"/>
              <a:ext cx="1676400" cy="1676400"/>
              <a:chOff x="609600" y="4953000"/>
              <a:chExt cx="1676400" cy="1676400"/>
            </a:xfrm>
          </p:grpSpPr>
          <p:sp>
            <p:nvSpPr>
              <p:cNvPr id="19" name="Rectangle 18">
                <a:extLst>
                  <a:ext uri="{FF2B5EF4-FFF2-40B4-BE49-F238E27FC236}">
                    <a16:creationId xmlns:a16="http://schemas.microsoft.com/office/drawing/2014/main" id="{F285693D-8F75-AD25-D89D-04785D826CB3}"/>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FE3DB02-CA18-33E6-22D8-349122453573}"/>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06F1D8-EF16-F4CA-1FD8-DD35CB5D5ED4}"/>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C17A2F-C1F1-E6A4-1857-9E863A86F84C}"/>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4">
                <a:extLst>
                  <a:ext uri="{FF2B5EF4-FFF2-40B4-BE49-F238E27FC236}">
                    <a16:creationId xmlns:a16="http://schemas.microsoft.com/office/drawing/2014/main" id="{79071B8D-EE1E-71DF-AE63-E189AD2DD775}"/>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9">
                <a:extLst>
                  <a:ext uri="{FF2B5EF4-FFF2-40B4-BE49-F238E27FC236}">
                    <a16:creationId xmlns:a16="http://schemas.microsoft.com/office/drawing/2014/main" id="{F0875234-3019-214C-05FB-C6C67B5481F6}"/>
                  </a:ext>
                </a:extLst>
              </p:cNvPr>
              <p:cNvGrpSpPr/>
              <p:nvPr/>
            </p:nvGrpSpPr>
            <p:grpSpPr>
              <a:xfrm>
                <a:off x="1219200" y="5562600"/>
                <a:ext cx="453081" cy="453081"/>
                <a:chOff x="1371600" y="1600200"/>
                <a:chExt cx="762000" cy="762000"/>
              </a:xfrm>
            </p:grpSpPr>
            <p:sp>
              <p:nvSpPr>
                <p:cNvPr id="25" name="Donut 19">
                  <a:extLst>
                    <a:ext uri="{FF2B5EF4-FFF2-40B4-BE49-F238E27FC236}">
                      <a16:creationId xmlns:a16="http://schemas.microsoft.com/office/drawing/2014/main" id="{AC7071DA-D178-F2CD-89B5-76752917E10B}"/>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6">
                  <a:extLst>
                    <a:ext uri="{FF2B5EF4-FFF2-40B4-BE49-F238E27FC236}">
                      <a16:creationId xmlns:a16="http://schemas.microsoft.com/office/drawing/2014/main" id="{963ECEAA-B635-0730-B8AC-254A4D13AA8C}"/>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 name="Group 50">
            <a:extLst>
              <a:ext uri="{FF2B5EF4-FFF2-40B4-BE49-F238E27FC236}">
                <a16:creationId xmlns:a16="http://schemas.microsoft.com/office/drawing/2014/main" id="{61656572-5D42-8741-F728-FD7B3C7A2AAD}"/>
              </a:ext>
            </a:extLst>
          </p:cNvPr>
          <p:cNvGrpSpPr/>
          <p:nvPr/>
        </p:nvGrpSpPr>
        <p:grpSpPr>
          <a:xfrm>
            <a:off x="1096597" y="3727462"/>
            <a:ext cx="3444385" cy="2815907"/>
            <a:chOff x="1447800" y="4572000"/>
            <a:chExt cx="4194313" cy="3429000"/>
          </a:xfrm>
        </p:grpSpPr>
        <p:grpSp>
          <p:nvGrpSpPr>
            <p:cNvPr id="52" name="Group 69">
              <a:extLst>
                <a:ext uri="{FF2B5EF4-FFF2-40B4-BE49-F238E27FC236}">
                  <a16:creationId xmlns:a16="http://schemas.microsoft.com/office/drawing/2014/main" id="{3C0AB016-9C7C-B537-725F-E0B161269408}"/>
                </a:ext>
              </a:extLst>
            </p:cNvPr>
            <p:cNvGrpSpPr/>
            <p:nvPr/>
          </p:nvGrpSpPr>
          <p:grpSpPr>
            <a:xfrm>
              <a:off x="4267200" y="6477000"/>
              <a:ext cx="1374913" cy="1381539"/>
              <a:chOff x="609600" y="4953000"/>
              <a:chExt cx="1676400" cy="1676400"/>
            </a:xfrm>
          </p:grpSpPr>
          <p:sp>
            <p:nvSpPr>
              <p:cNvPr id="87" name="Rectangle 86">
                <a:extLst>
                  <a:ext uri="{FF2B5EF4-FFF2-40B4-BE49-F238E27FC236}">
                    <a16:creationId xmlns:a16="http://schemas.microsoft.com/office/drawing/2014/main" id="{5E9BE93B-A0FB-95D4-C13A-7D5406A125AC}"/>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E6BD2FF-5E78-80A6-DD40-ED5886E52787}"/>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12477E1-4760-11EF-23ED-6B7CC01C92ED}"/>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F22375B-1BA7-E508-8B08-D9703A9DFABA}"/>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nut 4">
                <a:extLst>
                  <a:ext uri="{FF2B5EF4-FFF2-40B4-BE49-F238E27FC236}">
                    <a16:creationId xmlns:a16="http://schemas.microsoft.com/office/drawing/2014/main" id="{2696B962-AD1E-093E-0522-A878DB759901}"/>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9">
                <a:extLst>
                  <a:ext uri="{FF2B5EF4-FFF2-40B4-BE49-F238E27FC236}">
                    <a16:creationId xmlns:a16="http://schemas.microsoft.com/office/drawing/2014/main" id="{F71E610B-75E2-CE67-AC2F-13944CECA68A}"/>
                  </a:ext>
                </a:extLst>
              </p:cNvPr>
              <p:cNvGrpSpPr/>
              <p:nvPr/>
            </p:nvGrpSpPr>
            <p:grpSpPr>
              <a:xfrm>
                <a:off x="1219200" y="5562600"/>
                <a:ext cx="453081" cy="453081"/>
                <a:chOff x="1371600" y="1600200"/>
                <a:chExt cx="762000" cy="762000"/>
              </a:xfrm>
            </p:grpSpPr>
            <p:sp>
              <p:nvSpPr>
                <p:cNvPr id="93" name="Donut 43">
                  <a:extLst>
                    <a:ext uri="{FF2B5EF4-FFF2-40B4-BE49-F238E27FC236}">
                      <a16:creationId xmlns:a16="http://schemas.microsoft.com/office/drawing/2014/main" id="{E15983D4-551F-061F-6E09-35B70182D9A1}"/>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Oval 6">
                  <a:extLst>
                    <a:ext uri="{FF2B5EF4-FFF2-40B4-BE49-F238E27FC236}">
                      <a16:creationId xmlns:a16="http://schemas.microsoft.com/office/drawing/2014/main" id="{6E0ED04E-DEF0-381E-7419-03CD1E83B07C}"/>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60">
              <a:extLst>
                <a:ext uri="{FF2B5EF4-FFF2-40B4-BE49-F238E27FC236}">
                  <a16:creationId xmlns:a16="http://schemas.microsoft.com/office/drawing/2014/main" id="{4B2B0C30-7BCD-CF8A-0CC6-1575B9965B38}"/>
                </a:ext>
              </a:extLst>
            </p:cNvPr>
            <p:cNvGrpSpPr/>
            <p:nvPr/>
          </p:nvGrpSpPr>
          <p:grpSpPr>
            <a:xfrm>
              <a:off x="2057400" y="6477000"/>
              <a:ext cx="1374913" cy="1381539"/>
              <a:chOff x="609600" y="4953000"/>
              <a:chExt cx="1676400" cy="1676400"/>
            </a:xfrm>
          </p:grpSpPr>
          <p:sp>
            <p:nvSpPr>
              <p:cNvPr id="79" name="Rectangle 78">
                <a:extLst>
                  <a:ext uri="{FF2B5EF4-FFF2-40B4-BE49-F238E27FC236}">
                    <a16:creationId xmlns:a16="http://schemas.microsoft.com/office/drawing/2014/main" id="{96477485-153B-7734-0E87-ED0F24DE9DA7}"/>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4C8D37A-845E-B839-9E8A-F8C96067FAEC}"/>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C7BE84C-D7DF-F52B-E71F-A76CD82B3B6B}"/>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E33A0ED-0C6B-E662-21D2-7C890F07FF09}"/>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4">
                <a:extLst>
                  <a:ext uri="{FF2B5EF4-FFF2-40B4-BE49-F238E27FC236}">
                    <a16:creationId xmlns:a16="http://schemas.microsoft.com/office/drawing/2014/main" id="{77EFA2A7-64E3-FA1E-ABEE-84C283E45B55}"/>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4" name="Group 9">
                <a:extLst>
                  <a:ext uri="{FF2B5EF4-FFF2-40B4-BE49-F238E27FC236}">
                    <a16:creationId xmlns:a16="http://schemas.microsoft.com/office/drawing/2014/main" id="{718CCFAF-5F33-6516-9F3D-3327FFA8EC58}"/>
                  </a:ext>
                </a:extLst>
              </p:cNvPr>
              <p:cNvGrpSpPr/>
              <p:nvPr/>
            </p:nvGrpSpPr>
            <p:grpSpPr>
              <a:xfrm>
                <a:off x="1219200" y="5562600"/>
                <a:ext cx="453081" cy="453081"/>
                <a:chOff x="1371600" y="1600200"/>
                <a:chExt cx="762000" cy="762000"/>
              </a:xfrm>
            </p:grpSpPr>
            <p:sp>
              <p:nvSpPr>
                <p:cNvPr id="85" name="Donut 35">
                  <a:extLst>
                    <a:ext uri="{FF2B5EF4-FFF2-40B4-BE49-F238E27FC236}">
                      <a16:creationId xmlns:a16="http://schemas.microsoft.com/office/drawing/2014/main" id="{22ACC121-BF98-93F9-C6F8-75764275440C}"/>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Oval 6">
                  <a:extLst>
                    <a:ext uri="{FF2B5EF4-FFF2-40B4-BE49-F238E27FC236}">
                      <a16:creationId xmlns:a16="http://schemas.microsoft.com/office/drawing/2014/main" id="{5A07BE24-79DD-5544-CF07-5512D5BDD8CC}"/>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Rounded Rectangle 4">
              <a:extLst>
                <a:ext uri="{FF2B5EF4-FFF2-40B4-BE49-F238E27FC236}">
                  <a16:creationId xmlns:a16="http://schemas.microsoft.com/office/drawing/2014/main" id="{BA183A00-CE2C-91F0-D40F-E7ACF705E56E}"/>
                </a:ext>
              </a:extLst>
            </p:cNvPr>
            <p:cNvSpPr/>
            <p:nvPr/>
          </p:nvSpPr>
          <p:spPr>
            <a:xfrm>
              <a:off x="1905000" y="4572000"/>
              <a:ext cx="3581400" cy="1905000"/>
            </a:xfrm>
            <a:prstGeom prst="roundRect">
              <a:avLst>
                <a:gd name="adj" fmla="val 2501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882927FF-3079-48FB-CC2C-82A859BE0DAF}"/>
                </a:ext>
              </a:extLst>
            </p:cNvPr>
            <p:cNvSpPr/>
            <p:nvPr/>
          </p:nvSpPr>
          <p:spPr>
            <a:xfrm rot="10800000">
              <a:off x="47244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75B19E5-F751-78B3-12D2-5E03BFDA11F0}"/>
                </a:ext>
              </a:extLst>
            </p:cNvPr>
            <p:cNvSpPr/>
            <p:nvPr/>
          </p:nvSpPr>
          <p:spPr>
            <a:xfrm>
              <a:off x="1447800" y="6400800"/>
              <a:ext cx="304800" cy="304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E691CB24-95AE-BD62-D4C0-00E01E239C0B}"/>
                </a:ext>
              </a:extLst>
            </p:cNvPr>
            <p:cNvSpPr/>
            <p:nvPr/>
          </p:nvSpPr>
          <p:spPr>
            <a:xfrm rot="10800000">
              <a:off x="2667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613269FE-D74B-D3F1-434E-F4EF414F0467}"/>
                </a:ext>
              </a:extLst>
            </p:cNvPr>
            <p:cNvSpPr/>
            <p:nvPr/>
          </p:nvSpPr>
          <p:spPr>
            <a:xfrm rot="10800000">
              <a:off x="3429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D47E5FD2-6E56-7624-53E2-1612DA1E6231}"/>
                </a:ext>
              </a:extLst>
            </p:cNvPr>
            <p:cNvSpPr/>
            <p:nvPr/>
          </p:nvSpPr>
          <p:spPr>
            <a:xfrm rot="10800000">
              <a:off x="41148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01D5AD0-E848-F78F-98D7-B3CB999C41F6}"/>
                </a:ext>
              </a:extLst>
            </p:cNvPr>
            <p:cNvSpPr/>
            <p:nvPr/>
          </p:nvSpPr>
          <p:spPr>
            <a:xfrm>
              <a:off x="1676400" y="6172200"/>
              <a:ext cx="38862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32">
              <a:extLst>
                <a:ext uri="{FF2B5EF4-FFF2-40B4-BE49-F238E27FC236}">
                  <a16:creationId xmlns:a16="http://schemas.microsoft.com/office/drawing/2014/main" id="{01620051-53D8-DCC9-9033-99212C667E87}"/>
                </a:ext>
              </a:extLst>
            </p:cNvPr>
            <p:cNvGrpSpPr/>
            <p:nvPr/>
          </p:nvGrpSpPr>
          <p:grpSpPr>
            <a:xfrm>
              <a:off x="1600200" y="6324600"/>
              <a:ext cx="1676400" cy="1676400"/>
              <a:chOff x="609600" y="4953000"/>
              <a:chExt cx="1676400" cy="1676400"/>
            </a:xfrm>
          </p:grpSpPr>
          <p:sp>
            <p:nvSpPr>
              <p:cNvPr id="71" name="Rectangle 70">
                <a:extLst>
                  <a:ext uri="{FF2B5EF4-FFF2-40B4-BE49-F238E27FC236}">
                    <a16:creationId xmlns:a16="http://schemas.microsoft.com/office/drawing/2014/main" id="{B5CC91AE-0DB4-CAB4-0CE7-7328121E8259}"/>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18">
                <a:extLst>
                  <a:ext uri="{FF2B5EF4-FFF2-40B4-BE49-F238E27FC236}">
                    <a16:creationId xmlns:a16="http://schemas.microsoft.com/office/drawing/2014/main" id="{BBDB8332-CF03-8D85-B6F9-F240C24F7509}"/>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B904ADB-4A0A-E00D-FEEA-72529C22E15E}"/>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EE591F-7671-ED49-B19B-79EA6102E8FF}"/>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nut 4">
                <a:extLst>
                  <a:ext uri="{FF2B5EF4-FFF2-40B4-BE49-F238E27FC236}">
                    <a16:creationId xmlns:a16="http://schemas.microsoft.com/office/drawing/2014/main" id="{5E302582-27C4-13EF-F140-DBBA63F8EA0D}"/>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6" name="Group 9">
                <a:extLst>
                  <a:ext uri="{FF2B5EF4-FFF2-40B4-BE49-F238E27FC236}">
                    <a16:creationId xmlns:a16="http://schemas.microsoft.com/office/drawing/2014/main" id="{98E82D85-9564-0B67-DEA0-F85C791DAEAA}"/>
                  </a:ext>
                </a:extLst>
              </p:cNvPr>
              <p:cNvGrpSpPr/>
              <p:nvPr/>
            </p:nvGrpSpPr>
            <p:grpSpPr>
              <a:xfrm>
                <a:off x="1219200" y="5562600"/>
                <a:ext cx="453081" cy="453081"/>
                <a:chOff x="1371600" y="1600200"/>
                <a:chExt cx="762000" cy="762000"/>
              </a:xfrm>
            </p:grpSpPr>
            <p:sp>
              <p:nvSpPr>
                <p:cNvPr id="77" name="Donut 27">
                  <a:extLst>
                    <a:ext uri="{FF2B5EF4-FFF2-40B4-BE49-F238E27FC236}">
                      <a16:creationId xmlns:a16="http://schemas.microsoft.com/office/drawing/2014/main" id="{918A499A-E991-5FDC-C4CA-18549DA14037}"/>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Oval 6">
                  <a:extLst>
                    <a:ext uri="{FF2B5EF4-FFF2-40B4-BE49-F238E27FC236}">
                      <a16:creationId xmlns:a16="http://schemas.microsoft.com/office/drawing/2014/main" id="{9F35D05A-C8CA-8E50-EC9E-D71068940A59}"/>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50">
              <a:extLst>
                <a:ext uri="{FF2B5EF4-FFF2-40B4-BE49-F238E27FC236}">
                  <a16:creationId xmlns:a16="http://schemas.microsoft.com/office/drawing/2014/main" id="{A09F8794-CAA0-CD09-7376-7438F2A47F10}"/>
                </a:ext>
              </a:extLst>
            </p:cNvPr>
            <p:cNvGrpSpPr/>
            <p:nvPr/>
          </p:nvGrpSpPr>
          <p:grpSpPr>
            <a:xfrm>
              <a:off x="3886200" y="6324600"/>
              <a:ext cx="1676400" cy="1676400"/>
              <a:chOff x="609600" y="4953000"/>
              <a:chExt cx="1676400" cy="1676400"/>
            </a:xfrm>
          </p:grpSpPr>
          <p:sp>
            <p:nvSpPr>
              <p:cNvPr id="63" name="Rectangle 62">
                <a:extLst>
                  <a:ext uri="{FF2B5EF4-FFF2-40B4-BE49-F238E27FC236}">
                    <a16:creationId xmlns:a16="http://schemas.microsoft.com/office/drawing/2014/main" id="{EF0CF3E3-9362-4DA9-BED9-2B8ECCE824B1}"/>
                  </a:ext>
                </a:extLst>
              </p:cNvPr>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3D3DD89-96EE-F759-3AFF-3CB6B5C4A0B8}"/>
                  </a:ext>
                </a:extLst>
              </p:cNvPr>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58EA12F-11F2-E379-060A-D5147BB8E412}"/>
                  </a:ext>
                </a:extLst>
              </p:cNvPr>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0965F13-26FC-3090-90A4-9ECF1258FDA3}"/>
                  </a:ext>
                </a:extLst>
              </p:cNvPr>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nut 4">
                <a:extLst>
                  <a:ext uri="{FF2B5EF4-FFF2-40B4-BE49-F238E27FC236}">
                    <a16:creationId xmlns:a16="http://schemas.microsoft.com/office/drawing/2014/main" id="{283ABB4D-CC67-9797-E3DF-69F31990C806}"/>
                  </a:ext>
                </a:extLst>
              </p:cNvPr>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8" name="Group 9">
                <a:extLst>
                  <a:ext uri="{FF2B5EF4-FFF2-40B4-BE49-F238E27FC236}">
                    <a16:creationId xmlns:a16="http://schemas.microsoft.com/office/drawing/2014/main" id="{5DD4A933-3BFA-D168-E19F-5313D580FF7D}"/>
                  </a:ext>
                </a:extLst>
              </p:cNvPr>
              <p:cNvGrpSpPr/>
              <p:nvPr/>
            </p:nvGrpSpPr>
            <p:grpSpPr>
              <a:xfrm>
                <a:off x="1219200" y="5562600"/>
                <a:ext cx="453081" cy="453081"/>
                <a:chOff x="1371600" y="1600200"/>
                <a:chExt cx="762000" cy="762000"/>
              </a:xfrm>
            </p:grpSpPr>
            <p:sp>
              <p:nvSpPr>
                <p:cNvPr id="69" name="Donut 19">
                  <a:extLst>
                    <a:ext uri="{FF2B5EF4-FFF2-40B4-BE49-F238E27FC236}">
                      <a16:creationId xmlns:a16="http://schemas.microsoft.com/office/drawing/2014/main" id="{63BFFE6C-4C12-F3E7-B882-AA9BC467E52C}"/>
                    </a:ext>
                  </a:extLst>
                </p:cNvPr>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
                  <a:extLst>
                    <a:ext uri="{FF2B5EF4-FFF2-40B4-BE49-F238E27FC236}">
                      <a16:creationId xmlns:a16="http://schemas.microsoft.com/office/drawing/2014/main" id="{4DA1ADC6-FFB9-F96E-25D2-38D2FEAF8F41}"/>
                    </a:ext>
                  </a:extLst>
                </p:cNvPr>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extBox 2">
            <a:extLst>
              <a:ext uri="{FF2B5EF4-FFF2-40B4-BE49-F238E27FC236}">
                <a16:creationId xmlns:a16="http://schemas.microsoft.com/office/drawing/2014/main" id="{13AEC40C-3F63-0B91-60BE-8CE71BB6E942}"/>
              </a:ext>
            </a:extLst>
          </p:cNvPr>
          <p:cNvSpPr txBox="1"/>
          <p:nvPr/>
        </p:nvSpPr>
        <p:spPr>
          <a:xfrm>
            <a:off x="31029" y="6543369"/>
            <a:ext cx="6204856" cy="369332"/>
          </a:xfrm>
          <a:prstGeom prst="rect">
            <a:avLst/>
          </a:prstGeom>
          <a:noFill/>
        </p:spPr>
        <p:txBody>
          <a:bodyPr wrap="square">
            <a:spAutoFit/>
          </a:bodyPr>
          <a:lstStyle/>
          <a:p>
            <a:r>
              <a:rPr lang="en-US" sz="1800" dirty="0">
                <a:solidFill>
                  <a:schemeClr val="bg1"/>
                </a:solidFill>
              </a:rPr>
              <a:t>Presentation by http://fashionsbylynda.com/blog/</a:t>
            </a:r>
          </a:p>
        </p:txBody>
      </p:sp>
    </p:spTree>
    <p:extLst>
      <p:ext uri="{BB962C8B-B14F-4D97-AF65-F5344CB8AC3E}">
        <p14:creationId xmlns:p14="http://schemas.microsoft.com/office/powerpoint/2010/main" val="285623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E298E-C2B8-2332-0B9A-A049F031A1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EBB9AD-B9AB-7C68-113D-FBC6EEE26914}"/>
              </a:ext>
            </a:extLst>
          </p:cNvPr>
          <p:cNvPicPr>
            <a:picLocks noChangeAspect="1"/>
          </p:cNvPicPr>
          <p:nvPr/>
        </p:nvPicPr>
        <p:blipFill>
          <a:blip r:embed="rId2"/>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0794B8CF-F742-34E1-6065-394F305BD5E3}"/>
              </a:ext>
            </a:extLst>
          </p:cNvPr>
          <p:cNvSpPr txBox="1"/>
          <p:nvPr/>
        </p:nvSpPr>
        <p:spPr>
          <a:xfrm>
            <a:off x="1895559" y="18190"/>
            <a:ext cx="8400881"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Alma’s Wound</a:t>
            </a:r>
          </a:p>
        </p:txBody>
      </p:sp>
      <p:sp>
        <p:nvSpPr>
          <p:cNvPr id="5" name="TextBox 4">
            <a:extLst>
              <a:ext uri="{FF2B5EF4-FFF2-40B4-BE49-F238E27FC236}">
                <a16:creationId xmlns:a16="http://schemas.microsoft.com/office/drawing/2014/main" id="{2F97CA8D-9405-EE21-85C9-DB1F030066F6}"/>
              </a:ext>
            </a:extLst>
          </p:cNvPr>
          <p:cNvSpPr txBox="1"/>
          <p:nvPr/>
        </p:nvSpPr>
        <p:spPr>
          <a:xfrm>
            <a:off x="5774287" y="1268270"/>
            <a:ext cx="6096000" cy="5262979"/>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As Amanda finished her prayer, she heard a voice direct her to mix ashes with water. She used the solution to wash Alma’s wound until it was clean. Next, Amanda felt prompted to take roots from an elm tree and grind them to a pulp. She put the pulp on Alma’s wound and wrapped it with linen.</a:t>
            </a:r>
          </a:p>
          <a:p>
            <a:pPr algn="l" fontAlgn="base"/>
            <a:r>
              <a:rPr lang="en-US" sz="2400" b="0" i="0" dirty="0">
                <a:solidFill>
                  <a:schemeClr val="bg1"/>
                </a:solidFill>
                <a:effectLst/>
                <a:latin typeface="Abadi" panose="020B0604020104020204" pitchFamily="34" charset="0"/>
              </a:rPr>
              <a:t>“Now you lie like that, and don’t move,” she told her son, “and the Lord will make you another hip.”</a:t>
            </a:r>
          </a:p>
          <a:p>
            <a:pPr algn="l" fontAlgn="base"/>
            <a:r>
              <a:rPr lang="en-US" sz="2400" b="0" i="0" dirty="0">
                <a:solidFill>
                  <a:schemeClr val="bg1"/>
                </a:solidFill>
                <a:effectLst/>
                <a:latin typeface="Abadi" panose="020B0604020104020204" pitchFamily="34" charset="0"/>
              </a:rPr>
              <a:t>Alma’s wound prevented Amanda and her family from evacuating after the attack. As weeks passed, the mob set a deadline for her and other remaining Saints to leave.</a:t>
            </a:r>
          </a:p>
        </p:txBody>
      </p:sp>
      <p:pic>
        <p:nvPicPr>
          <p:cNvPr id="7" name="Picture 6">
            <a:extLst>
              <a:ext uri="{FF2B5EF4-FFF2-40B4-BE49-F238E27FC236}">
                <a16:creationId xmlns:a16="http://schemas.microsoft.com/office/drawing/2014/main" id="{12558B05-14DA-9B5E-64A4-1CF334FC5BC5}"/>
              </a:ext>
            </a:extLst>
          </p:cNvPr>
          <p:cNvPicPr>
            <a:picLocks noChangeAspect="1"/>
          </p:cNvPicPr>
          <p:nvPr/>
        </p:nvPicPr>
        <p:blipFill>
          <a:blip r:embed="rId3"/>
          <a:stretch>
            <a:fillRect/>
          </a:stretch>
        </p:blipFill>
        <p:spPr>
          <a:xfrm>
            <a:off x="493594" y="1872344"/>
            <a:ext cx="4958980" cy="3686676"/>
          </a:xfrm>
          <a:prstGeom prst="rect">
            <a:avLst/>
          </a:prstGeom>
        </p:spPr>
      </p:pic>
    </p:spTree>
    <p:extLst>
      <p:ext uri="{BB962C8B-B14F-4D97-AF65-F5344CB8AC3E}">
        <p14:creationId xmlns:p14="http://schemas.microsoft.com/office/powerpoint/2010/main" val="24570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9855-24DF-7BA0-E97E-DB2B68FB0C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65B6AB-1DA1-8B74-6BF7-7C3BE5392A67}"/>
              </a:ext>
            </a:extLst>
          </p:cNvPr>
          <p:cNvPicPr>
            <a:picLocks noChangeAspect="1"/>
          </p:cNvPicPr>
          <p:nvPr/>
        </p:nvPicPr>
        <p:blipFill>
          <a:blip r:embed="rId2"/>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C4D80BE5-64CB-BD9C-23F6-71CCD4CD3CC4}"/>
              </a:ext>
            </a:extLst>
          </p:cNvPr>
          <p:cNvSpPr txBox="1"/>
          <p:nvPr/>
        </p:nvSpPr>
        <p:spPr>
          <a:xfrm>
            <a:off x="276706" y="0"/>
            <a:ext cx="8400881" cy="707886"/>
          </a:xfrm>
          <a:prstGeom prst="rect">
            <a:avLst/>
          </a:prstGeom>
          <a:noFill/>
        </p:spPr>
        <p:txBody>
          <a:bodyPr wrap="square" rtlCol="0">
            <a:spAutoFit/>
          </a:bodyPr>
          <a:lstStyle/>
          <a:p>
            <a:pPr algn="ctr"/>
            <a:r>
              <a:rPr lang="en-US" sz="4000" dirty="0">
                <a:solidFill>
                  <a:schemeClr val="bg1"/>
                </a:solidFill>
                <a:latin typeface="Berlin Sans FB Demi" panose="020E0802020502020306" pitchFamily="34" charset="0"/>
              </a:rPr>
              <a:t>“How Firm A Foundation”</a:t>
            </a:r>
          </a:p>
        </p:txBody>
      </p:sp>
      <p:sp>
        <p:nvSpPr>
          <p:cNvPr id="5" name="TextBox 4">
            <a:extLst>
              <a:ext uri="{FF2B5EF4-FFF2-40B4-BE49-F238E27FC236}">
                <a16:creationId xmlns:a16="http://schemas.microsoft.com/office/drawing/2014/main" id="{C9E481FC-79E3-A651-7937-77298991C1AF}"/>
              </a:ext>
            </a:extLst>
          </p:cNvPr>
          <p:cNvSpPr txBox="1"/>
          <p:nvPr/>
        </p:nvSpPr>
        <p:spPr>
          <a:xfrm>
            <a:off x="115422" y="767023"/>
            <a:ext cx="7852921" cy="3416320"/>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Amanda’s fear increased as the deadline came. She hid in a bundle of cornstalks so she could pray aloud without being heard. She then heard a voice that repeated these words:</a:t>
            </a:r>
          </a:p>
          <a:p>
            <a:pPr algn="l" fontAlgn="base"/>
            <a:endParaRPr lang="en-US" sz="2400" b="0" i="0" dirty="0">
              <a:solidFill>
                <a:schemeClr val="bg1"/>
              </a:solidFill>
              <a:effectLst/>
              <a:latin typeface="Abadi" panose="020B0604020104020204" pitchFamily="34" charset="0"/>
            </a:endParaRPr>
          </a:p>
          <a:p>
            <a:pPr algn="l" fontAlgn="base"/>
            <a:r>
              <a:rPr lang="en-US" sz="2400" b="0" i="1" dirty="0">
                <a:solidFill>
                  <a:schemeClr val="bg1"/>
                </a:solidFill>
                <a:effectLst/>
                <a:latin typeface="Abadi" panose="020B0604020104020204" pitchFamily="34" charset="0"/>
              </a:rPr>
              <a:t>The soul that on Jesus hath leaned for repose,</a:t>
            </a:r>
            <a:endParaRPr lang="en-US" sz="2400" b="0" i="0" dirty="0">
              <a:solidFill>
                <a:schemeClr val="bg1"/>
              </a:solidFill>
              <a:effectLst/>
              <a:latin typeface="Abadi" panose="020B0604020104020204" pitchFamily="34" charset="0"/>
            </a:endParaRPr>
          </a:p>
          <a:p>
            <a:pPr algn="l" fontAlgn="base"/>
            <a:r>
              <a:rPr lang="en-US" sz="2400" b="0" i="1" dirty="0">
                <a:solidFill>
                  <a:schemeClr val="bg1"/>
                </a:solidFill>
                <a:effectLst/>
                <a:latin typeface="Abadi" panose="020B0604020104020204" pitchFamily="34" charset="0"/>
              </a:rPr>
              <a:t>I will not, I cannot desert to his foes;</a:t>
            </a:r>
            <a:endParaRPr lang="en-US" sz="2400" b="0" i="0" dirty="0">
              <a:solidFill>
                <a:schemeClr val="bg1"/>
              </a:solidFill>
              <a:effectLst/>
              <a:latin typeface="Abadi" panose="020B0604020104020204" pitchFamily="34" charset="0"/>
            </a:endParaRPr>
          </a:p>
          <a:p>
            <a:pPr algn="l" fontAlgn="base"/>
            <a:r>
              <a:rPr lang="en-US" sz="2400" b="0" i="1" dirty="0">
                <a:solidFill>
                  <a:schemeClr val="bg1"/>
                </a:solidFill>
                <a:effectLst/>
                <a:latin typeface="Abadi" panose="020B0604020104020204" pitchFamily="34" charset="0"/>
              </a:rPr>
              <a:t>That soul, though all hell should endeavor to shake,</a:t>
            </a:r>
            <a:endParaRPr lang="en-US" sz="2400" b="0" i="0" dirty="0">
              <a:solidFill>
                <a:schemeClr val="bg1"/>
              </a:solidFill>
              <a:effectLst/>
              <a:latin typeface="Abadi" panose="020B0604020104020204" pitchFamily="34" charset="0"/>
            </a:endParaRPr>
          </a:p>
          <a:p>
            <a:pPr algn="l" fontAlgn="base"/>
            <a:r>
              <a:rPr lang="en-US" sz="2400" b="0" i="1" dirty="0">
                <a:solidFill>
                  <a:schemeClr val="bg1"/>
                </a:solidFill>
                <a:effectLst/>
                <a:latin typeface="Abadi" panose="020B0604020104020204" pitchFamily="34" charset="0"/>
              </a:rPr>
              <a:t>I’ll never, no never, no never forsake!”</a:t>
            </a:r>
            <a:endParaRPr lang="en-US" sz="2400" b="0" i="0" dirty="0">
              <a:solidFill>
                <a:schemeClr val="bg1"/>
              </a:solidFill>
              <a:effectLst/>
              <a:latin typeface="Abadi" panose="020B0604020104020204" pitchFamily="34" charset="0"/>
            </a:endParaRPr>
          </a:p>
        </p:txBody>
      </p:sp>
      <p:sp>
        <p:nvSpPr>
          <p:cNvPr id="7" name="TextBox 6">
            <a:extLst>
              <a:ext uri="{FF2B5EF4-FFF2-40B4-BE49-F238E27FC236}">
                <a16:creationId xmlns:a16="http://schemas.microsoft.com/office/drawing/2014/main" id="{1C75AB11-C2F6-9245-6812-6EE34045A9AA}"/>
              </a:ext>
            </a:extLst>
          </p:cNvPr>
          <p:cNvSpPr txBox="1"/>
          <p:nvPr/>
        </p:nvSpPr>
        <p:spPr>
          <a:xfrm>
            <a:off x="4685716" y="4707319"/>
            <a:ext cx="7419199" cy="1938992"/>
          </a:xfrm>
          <a:prstGeom prst="rect">
            <a:avLst/>
          </a:prstGeom>
          <a:noFill/>
        </p:spPr>
        <p:txBody>
          <a:bodyPr wrap="square">
            <a:spAutoFit/>
          </a:bodyPr>
          <a:lstStyle/>
          <a:p>
            <a:r>
              <a:rPr lang="en-US" sz="2400" b="0" i="0" dirty="0">
                <a:solidFill>
                  <a:schemeClr val="bg1"/>
                </a:solidFill>
                <a:effectLst/>
                <a:latin typeface="Abadi" panose="020B0604020104020204" pitchFamily="34" charset="0"/>
              </a:rPr>
              <a:t>Not long after, Amanda was outside when she heard her children screaming inside her house. She rushed to the house and saw Alma running around the room. “I’m well, Ma, I’m well!” he cried. Amanda and her children left Hawn’s Mill soon after.</a:t>
            </a:r>
            <a:endParaRPr lang="en-US" sz="2400" dirty="0">
              <a:solidFill>
                <a:schemeClr val="bg1"/>
              </a:solidFill>
              <a:latin typeface="Abadi" panose="020B0604020104020204" pitchFamily="34" charset="0"/>
            </a:endParaRPr>
          </a:p>
        </p:txBody>
      </p:sp>
      <p:pic>
        <p:nvPicPr>
          <p:cNvPr id="11" name="Picture 10">
            <a:extLst>
              <a:ext uri="{FF2B5EF4-FFF2-40B4-BE49-F238E27FC236}">
                <a16:creationId xmlns:a16="http://schemas.microsoft.com/office/drawing/2014/main" id="{2FA29045-F2C8-F1DF-24FA-383555516F27}"/>
              </a:ext>
            </a:extLst>
          </p:cNvPr>
          <p:cNvPicPr>
            <a:picLocks noChangeAspect="1"/>
          </p:cNvPicPr>
          <p:nvPr/>
        </p:nvPicPr>
        <p:blipFill>
          <a:blip r:embed="rId3"/>
          <a:stretch>
            <a:fillRect/>
          </a:stretch>
        </p:blipFill>
        <p:spPr>
          <a:xfrm>
            <a:off x="559898" y="4252783"/>
            <a:ext cx="3917249" cy="2533275"/>
          </a:xfrm>
          <a:prstGeom prst="rect">
            <a:avLst/>
          </a:prstGeom>
        </p:spPr>
      </p:pic>
      <p:pic>
        <p:nvPicPr>
          <p:cNvPr id="12" name="Picture 11">
            <a:extLst>
              <a:ext uri="{FF2B5EF4-FFF2-40B4-BE49-F238E27FC236}">
                <a16:creationId xmlns:a16="http://schemas.microsoft.com/office/drawing/2014/main" id="{2EC2FD2F-FF91-0E44-EB87-F718294EEAC3}"/>
              </a:ext>
            </a:extLst>
          </p:cNvPr>
          <p:cNvPicPr>
            <a:picLocks noChangeAspect="1"/>
          </p:cNvPicPr>
          <p:nvPr/>
        </p:nvPicPr>
        <p:blipFill>
          <a:blip r:embed="rId4"/>
          <a:stretch>
            <a:fillRect/>
          </a:stretch>
        </p:blipFill>
        <p:spPr>
          <a:xfrm>
            <a:off x="8046621" y="278182"/>
            <a:ext cx="3420818" cy="4217448"/>
          </a:xfrm>
          <a:prstGeom prst="rect">
            <a:avLst/>
          </a:prstGeom>
        </p:spPr>
      </p:pic>
    </p:spTree>
    <p:extLst>
      <p:ext uri="{BB962C8B-B14F-4D97-AF65-F5344CB8AC3E}">
        <p14:creationId xmlns:p14="http://schemas.microsoft.com/office/powerpoint/2010/main" val="29143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9F28CB-7DF7-8FDA-5988-210AE529C8D0}"/>
              </a:ext>
            </a:extLst>
          </p:cNvPr>
          <p:cNvPicPr>
            <a:picLocks noChangeAspect="1"/>
          </p:cNvPicPr>
          <p:nvPr/>
        </p:nvPicPr>
        <p:blipFill>
          <a:blip r:embed="rId2"/>
          <a:srcRect r="4628"/>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484BF80-C14C-4D21-326C-9477EC0AECEE}"/>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Trials of Your Faith</a:t>
            </a:r>
          </a:p>
        </p:txBody>
      </p:sp>
      <p:sp>
        <p:nvSpPr>
          <p:cNvPr id="17" name="TextBox 16">
            <a:extLst>
              <a:ext uri="{FF2B5EF4-FFF2-40B4-BE49-F238E27FC236}">
                <a16:creationId xmlns:a16="http://schemas.microsoft.com/office/drawing/2014/main" id="{23D366C8-A94B-B9A4-7FFB-F10A9E1F7B58}"/>
              </a:ext>
            </a:extLst>
          </p:cNvPr>
          <p:cNvSpPr txBox="1"/>
          <p:nvPr/>
        </p:nvSpPr>
        <p:spPr>
          <a:xfrm>
            <a:off x="3324686" y="1025470"/>
            <a:ext cx="5051502" cy="2862322"/>
          </a:xfrm>
          <a:prstGeom prst="rect">
            <a:avLst/>
          </a:prstGeom>
          <a:noFill/>
        </p:spPr>
        <p:txBody>
          <a:bodyPr wrap="square">
            <a:spAutoFit/>
          </a:bodyPr>
          <a:lstStyle/>
          <a:p>
            <a:pPr algn="l" fontAlgn="base"/>
            <a:r>
              <a:rPr lang="en-US" sz="2000" b="0" i="0" dirty="0">
                <a:solidFill>
                  <a:schemeClr val="bg1"/>
                </a:solidFill>
                <a:effectLst/>
                <a:latin typeface="Abadi" panose="020B0604020104020204" pitchFamily="34" charset="0"/>
              </a:rPr>
              <a:t>By definition, trials will be trying.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There may be anguish, confusion, sleepless nights, and pillows wet with tears.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But our trials need not be spiritually fatal.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They need not take us from our covenants or from the household of God. …</a:t>
            </a:r>
            <a:endParaRPr lang="en-US" sz="2000" dirty="0">
              <a:solidFill>
                <a:schemeClr val="bg1"/>
              </a:solidFill>
              <a:latin typeface="Abadi" panose="020B0604020104020204" pitchFamily="34" charset="0"/>
            </a:endParaRPr>
          </a:p>
        </p:txBody>
      </p:sp>
      <p:pic>
        <p:nvPicPr>
          <p:cNvPr id="25" name="Picture 24">
            <a:extLst>
              <a:ext uri="{FF2B5EF4-FFF2-40B4-BE49-F238E27FC236}">
                <a16:creationId xmlns:a16="http://schemas.microsoft.com/office/drawing/2014/main" id="{67483BB9-67F1-FF5D-25B2-9F60848759C1}"/>
              </a:ext>
            </a:extLst>
          </p:cNvPr>
          <p:cNvPicPr>
            <a:picLocks noChangeAspect="1"/>
          </p:cNvPicPr>
          <p:nvPr/>
        </p:nvPicPr>
        <p:blipFill>
          <a:blip r:embed="rId3"/>
          <a:srcRect l="6658"/>
          <a:stretch/>
        </p:blipFill>
        <p:spPr>
          <a:xfrm>
            <a:off x="435535" y="916045"/>
            <a:ext cx="2584105" cy="3159523"/>
          </a:xfrm>
          <a:prstGeom prst="rect">
            <a:avLst/>
          </a:prstGeom>
        </p:spPr>
      </p:pic>
      <p:pic>
        <p:nvPicPr>
          <p:cNvPr id="27" name="Picture 26">
            <a:extLst>
              <a:ext uri="{FF2B5EF4-FFF2-40B4-BE49-F238E27FC236}">
                <a16:creationId xmlns:a16="http://schemas.microsoft.com/office/drawing/2014/main" id="{B6C39649-0BB5-3A32-39F9-5AC8565AD2BF}"/>
              </a:ext>
            </a:extLst>
          </p:cNvPr>
          <p:cNvPicPr>
            <a:picLocks noChangeAspect="1"/>
          </p:cNvPicPr>
          <p:nvPr/>
        </p:nvPicPr>
        <p:blipFill>
          <a:blip r:embed="rId4"/>
          <a:stretch>
            <a:fillRect/>
          </a:stretch>
        </p:blipFill>
        <p:spPr>
          <a:xfrm>
            <a:off x="8376188" y="1000082"/>
            <a:ext cx="3240975" cy="2401646"/>
          </a:xfrm>
          <a:prstGeom prst="rect">
            <a:avLst/>
          </a:prstGeom>
        </p:spPr>
      </p:pic>
      <p:sp>
        <p:nvSpPr>
          <p:cNvPr id="29" name="TextBox 28">
            <a:extLst>
              <a:ext uri="{FF2B5EF4-FFF2-40B4-BE49-F238E27FC236}">
                <a16:creationId xmlns:a16="http://schemas.microsoft.com/office/drawing/2014/main" id="{C22703DF-2F17-DC21-CE8D-D27D4D806B80}"/>
              </a:ext>
            </a:extLst>
          </p:cNvPr>
          <p:cNvSpPr txBox="1"/>
          <p:nvPr/>
        </p:nvSpPr>
        <p:spPr>
          <a:xfrm>
            <a:off x="587297" y="4412685"/>
            <a:ext cx="3045211" cy="2246769"/>
          </a:xfrm>
          <a:prstGeom prst="rect">
            <a:avLst/>
          </a:prstGeom>
          <a:noFill/>
        </p:spPr>
        <p:txBody>
          <a:bodyPr wrap="square">
            <a:spAutoFit/>
          </a:bodyPr>
          <a:lstStyle/>
          <a:p>
            <a:pPr algn="l" fontAlgn="base"/>
            <a:r>
              <a:rPr lang="en-US" sz="2000" b="0" i="0" dirty="0">
                <a:solidFill>
                  <a:schemeClr val="bg1"/>
                </a:solidFill>
                <a:effectLst/>
                <a:latin typeface="Abadi" panose="020B0604020104020204" pitchFamily="34" charset="0"/>
              </a:rPr>
              <a:t>Like the intense fire that transforms iron into steel, as we remain faithful during the fiery trial of our faith, we are spiritually refined and strengthened. </a:t>
            </a:r>
            <a:r>
              <a:rPr lang="en-US" sz="1200" b="0" i="0" dirty="0">
                <a:solidFill>
                  <a:schemeClr val="bg1"/>
                </a:solidFill>
                <a:effectLst/>
                <a:latin typeface="Abadi" panose="020B0604020104020204" pitchFamily="34" charset="0"/>
              </a:rPr>
              <a:t>Neil L. Andersen</a:t>
            </a:r>
          </a:p>
        </p:txBody>
      </p:sp>
      <p:pic>
        <p:nvPicPr>
          <p:cNvPr id="31" name="Picture 30" descr="A person in a suit and tie&#10;&#10;Description automatically generated">
            <a:extLst>
              <a:ext uri="{FF2B5EF4-FFF2-40B4-BE49-F238E27FC236}">
                <a16:creationId xmlns:a16="http://schemas.microsoft.com/office/drawing/2014/main" id="{EBF4CC5C-394F-A654-8437-20077CCAF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065" y="5134018"/>
            <a:ext cx="1085850" cy="1447800"/>
          </a:xfrm>
          <a:prstGeom prst="rect">
            <a:avLst/>
          </a:prstGeom>
        </p:spPr>
      </p:pic>
      <p:pic>
        <p:nvPicPr>
          <p:cNvPr id="35" name="Picture 34">
            <a:extLst>
              <a:ext uri="{FF2B5EF4-FFF2-40B4-BE49-F238E27FC236}">
                <a16:creationId xmlns:a16="http://schemas.microsoft.com/office/drawing/2014/main" id="{FC3A0441-B270-81AE-E131-6D536DF699BB}"/>
              </a:ext>
            </a:extLst>
          </p:cNvPr>
          <p:cNvPicPr>
            <a:picLocks noChangeAspect="1"/>
          </p:cNvPicPr>
          <p:nvPr/>
        </p:nvPicPr>
        <p:blipFill>
          <a:blip r:embed="rId6"/>
          <a:stretch>
            <a:fillRect/>
          </a:stretch>
        </p:blipFill>
        <p:spPr>
          <a:xfrm>
            <a:off x="3785041" y="3957425"/>
            <a:ext cx="3856729" cy="2800265"/>
          </a:xfrm>
          <a:prstGeom prst="rect">
            <a:avLst/>
          </a:prstGeom>
        </p:spPr>
      </p:pic>
    </p:spTree>
    <p:extLst>
      <p:ext uri="{BB962C8B-B14F-4D97-AF65-F5344CB8AC3E}">
        <p14:creationId xmlns:p14="http://schemas.microsoft.com/office/powerpoint/2010/main" val="41962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B5D5-9073-5441-7B90-688D167F8A3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98BB63C-0B64-A6ED-7EF6-3B19D2DEA156}"/>
              </a:ext>
            </a:extLst>
          </p:cNvPr>
          <p:cNvPicPr>
            <a:picLocks noChangeAspect="1"/>
          </p:cNvPicPr>
          <p:nvPr/>
        </p:nvPicPr>
        <p:blipFill>
          <a:blip r:embed="rId2"/>
          <a:srcRect r="4628"/>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7A92572-698D-7738-2C5C-026C682B197F}"/>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Emma Smith</a:t>
            </a:r>
          </a:p>
        </p:txBody>
      </p:sp>
      <p:sp>
        <p:nvSpPr>
          <p:cNvPr id="17" name="TextBox 16">
            <a:extLst>
              <a:ext uri="{FF2B5EF4-FFF2-40B4-BE49-F238E27FC236}">
                <a16:creationId xmlns:a16="http://schemas.microsoft.com/office/drawing/2014/main" id="{129E206F-7B13-E34F-7AC0-4E3A04042A1A}"/>
              </a:ext>
            </a:extLst>
          </p:cNvPr>
          <p:cNvSpPr txBox="1"/>
          <p:nvPr/>
        </p:nvSpPr>
        <p:spPr>
          <a:xfrm>
            <a:off x="679458" y="1397675"/>
            <a:ext cx="5051502" cy="4431983"/>
          </a:xfrm>
          <a:prstGeom prst="rect">
            <a:avLst/>
          </a:prstGeom>
          <a:noFill/>
        </p:spPr>
        <p:txBody>
          <a:bodyPr wrap="square">
            <a:spAutoFit/>
          </a:bodyPr>
          <a:lstStyle/>
          <a:p>
            <a:pPr fontAlgn="base"/>
            <a:r>
              <a:rPr lang="en-US" dirty="0">
                <a:solidFill>
                  <a:schemeClr val="bg1"/>
                </a:solidFill>
                <a:latin typeface="Abadi" panose="020B0604020104020204" pitchFamily="34" charset="0"/>
              </a:rPr>
              <a:t>In early February (1839), Emma left Far West with her four children—eight-year-old Julia, six-year-old Joseph III, two-year-old Frederick, and seven-month-old Alexander.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Almost everything she and Joseph owned had been stolen or left behind in Far West, so she traveled with friends who supplied a wagon and horses for the journey.</a:t>
            </a:r>
          </a:p>
          <a:p>
            <a:pPr fontAlgn="base"/>
            <a:r>
              <a:rPr lang="en-US" sz="2000" dirty="0">
                <a:solidFill>
                  <a:schemeClr val="bg1"/>
                </a:solidFill>
                <a:latin typeface="Abadi" panose="020B0604020104020204" pitchFamily="34" charset="0"/>
              </a:rPr>
              <a:t>Joseph, her husband, had been arrested at this time.</a:t>
            </a:r>
          </a:p>
          <a:p>
            <a:pPr fontAlgn="base"/>
            <a:endParaRPr lang="en-US" sz="2000" dirty="0">
              <a:solidFill>
                <a:schemeClr val="bg1"/>
              </a:solidFill>
              <a:latin typeface="Abadi" panose="020B0604020104020204" pitchFamily="34" charset="0"/>
            </a:endParaRPr>
          </a:p>
          <a:p>
            <a:pPr fontAlgn="base"/>
            <a:r>
              <a:rPr lang="en-US" sz="2000" dirty="0">
                <a:solidFill>
                  <a:schemeClr val="bg1"/>
                </a:solidFill>
                <a:latin typeface="Abadi" panose="020B0604020104020204" pitchFamily="34" charset="0"/>
              </a:rPr>
              <a:t>She walked across the Mississippi River while it was icy carrying Alexander and the other 3 children by her side.</a:t>
            </a:r>
          </a:p>
        </p:txBody>
      </p:sp>
      <p:pic>
        <p:nvPicPr>
          <p:cNvPr id="3" name="Picture 2">
            <a:extLst>
              <a:ext uri="{FF2B5EF4-FFF2-40B4-BE49-F238E27FC236}">
                <a16:creationId xmlns:a16="http://schemas.microsoft.com/office/drawing/2014/main" id="{B29DBC6E-7CE9-12E6-8F7A-CA562C031823}"/>
              </a:ext>
            </a:extLst>
          </p:cNvPr>
          <p:cNvPicPr>
            <a:picLocks noChangeAspect="1"/>
          </p:cNvPicPr>
          <p:nvPr/>
        </p:nvPicPr>
        <p:blipFill>
          <a:blip r:embed="rId3"/>
          <a:stretch>
            <a:fillRect/>
          </a:stretch>
        </p:blipFill>
        <p:spPr>
          <a:xfrm>
            <a:off x="6410418" y="1421121"/>
            <a:ext cx="3796217" cy="4577610"/>
          </a:xfrm>
          <a:prstGeom prst="rect">
            <a:avLst/>
          </a:prstGeom>
        </p:spPr>
      </p:pic>
    </p:spTree>
    <p:extLst>
      <p:ext uri="{BB962C8B-B14F-4D97-AF65-F5344CB8AC3E}">
        <p14:creationId xmlns:p14="http://schemas.microsoft.com/office/powerpoint/2010/main" val="33644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73C8-D58D-2F90-A77A-C47EEDDFEA7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0B86883-E932-04BE-87A1-6F347427D211}"/>
              </a:ext>
            </a:extLst>
          </p:cNvPr>
          <p:cNvPicPr>
            <a:picLocks noChangeAspect="1"/>
          </p:cNvPicPr>
          <p:nvPr/>
        </p:nvPicPr>
        <p:blipFill>
          <a:blip r:embed="rId2"/>
          <a:srcRect r="4628"/>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CE6A4D0-D0F0-F81F-F595-AC7150CB9D9A}"/>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Quincy, Illinois</a:t>
            </a:r>
          </a:p>
        </p:txBody>
      </p:sp>
      <p:sp>
        <p:nvSpPr>
          <p:cNvPr id="17" name="TextBox 16">
            <a:extLst>
              <a:ext uri="{FF2B5EF4-FFF2-40B4-BE49-F238E27FC236}">
                <a16:creationId xmlns:a16="http://schemas.microsoft.com/office/drawing/2014/main" id="{3B6386E8-2D96-4991-1769-1E5C4F68E710}"/>
              </a:ext>
            </a:extLst>
          </p:cNvPr>
          <p:cNvSpPr txBox="1"/>
          <p:nvPr/>
        </p:nvSpPr>
        <p:spPr>
          <a:xfrm>
            <a:off x="635915" y="2544045"/>
            <a:ext cx="5051502" cy="2308324"/>
          </a:xfrm>
          <a:prstGeom prst="rect">
            <a:avLst/>
          </a:prstGeom>
          <a:noFill/>
        </p:spPr>
        <p:txBody>
          <a:bodyPr wrap="square">
            <a:spAutoFit/>
          </a:bodyPr>
          <a:lstStyle/>
          <a:p>
            <a:pPr fontAlgn="base"/>
            <a:r>
              <a:rPr lang="en-US" sz="2400" dirty="0">
                <a:solidFill>
                  <a:schemeClr val="bg1"/>
                </a:solidFill>
                <a:latin typeface="Abadi" panose="020B0604020104020204" pitchFamily="34" charset="0"/>
              </a:rPr>
              <a:t>Many found temporary refuge across the Mississippi River in Quincy, Illinois, a small town of about 1,600 settlers located about 170 miles (275 km) from Far West. This was in the winter of 1839.</a:t>
            </a:r>
          </a:p>
        </p:txBody>
      </p:sp>
      <p:pic>
        <p:nvPicPr>
          <p:cNvPr id="2" name="Picture 1">
            <a:extLst>
              <a:ext uri="{FF2B5EF4-FFF2-40B4-BE49-F238E27FC236}">
                <a16:creationId xmlns:a16="http://schemas.microsoft.com/office/drawing/2014/main" id="{EFA26789-3134-C6E0-CE41-06EB783AC7B7}"/>
              </a:ext>
            </a:extLst>
          </p:cNvPr>
          <p:cNvPicPr>
            <a:picLocks noChangeAspect="1"/>
          </p:cNvPicPr>
          <p:nvPr/>
        </p:nvPicPr>
        <p:blipFill>
          <a:blip r:embed="rId3"/>
          <a:stretch>
            <a:fillRect/>
          </a:stretch>
        </p:blipFill>
        <p:spPr>
          <a:xfrm>
            <a:off x="6338960" y="1831078"/>
            <a:ext cx="4795619" cy="4788729"/>
          </a:xfrm>
          <a:prstGeom prst="rect">
            <a:avLst/>
          </a:prstGeom>
        </p:spPr>
      </p:pic>
    </p:spTree>
    <p:extLst>
      <p:ext uri="{BB962C8B-B14F-4D97-AF65-F5344CB8AC3E}">
        <p14:creationId xmlns:p14="http://schemas.microsoft.com/office/powerpoint/2010/main" val="3200843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A1129-E905-707E-6326-30B16B49EF7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81ED2F7-4E3C-14C2-544A-48AA1E4D78E3}"/>
              </a:ext>
            </a:extLst>
          </p:cNvPr>
          <p:cNvPicPr>
            <a:picLocks noChangeAspect="1"/>
          </p:cNvPicPr>
          <p:nvPr/>
        </p:nvPicPr>
        <p:blipFill>
          <a:blip r:embed="rId2"/>
          <a:srcRect r="4628"/>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BFCE8FB-E875-B730-7E15-FE58CC23A153}"/>
              </a:ext>
            </a:extLst>
          </p:cNvPr>
          <p:cNvSpPr txBox="1"/>
          <p:nvPr/>
        </p:nvSpPr>
        <p:spPr>
          <a:xfrm>
            <a:off x="435429" y="76752"/>
            <a:ext cx="11234057" cy="707886"/>
          </a:xfrm>
          <a:prstGeom prst="rect">
            <a:avLst/>
          </a:prstGeom>
          <a:noFill/>
        </p:spPr>
        <p:txBody>
          <a:bodyPr wrap="square" rtlCol="0">
            <a:spAutoFit/>
          </a:bodyPr>
          <a:lstStyle/>
          <a:p>
            <a:pPr algn="ctr"/>
            <a:r>
              <a:rPr lang="en-US" sz="4000" dirty="0">
                <a:solidFill>
                  <a:schemeClr val="bg1"/>
                </a:solidFill>
                <a:latin typeface="Berlin Sans FB Demi" panose="020E0802020502020306" pitchFamily="34" charset="0"/>
              </a:rPr>
              <a:t>Kindness from the Citizens of Quincy, Illinois</a:t>
            </a:r>
          </a:p>
        </p:txBody>
      </p:sp>
      <p:sp>
        <p:nvSpPr>
          <p:cNvPr id="4" name="TextBox 3">
            <a:extLst>
              <a:ext uri="{FF2B5EF4-FFF2-40B4-BE49-F238E27FC236}">
                <a16:creationId xmlns:a16="http://schemas.microsoft.com/office/drawing/2014/main" id="{3E86DA95-4C27-1C3F-01A1-F444748A8D8F}"/>
              </a:ext>
            </a:extLst>
          </p:cNvPr>
          <p:cNvSpPr txBox="1"/>
          <p:nvPr/>
        </p:nvSpPr>
        <p:spPr>
          <a:xfrm>
            <a:off x="293914" y="1510584"/>
            <a:ext cx="5290457" cy="5016758"/>
          </a:xfrm>
          <a:prstGeom prst="rect">
            <a:avLst/>
          </a:prstGeom>
          <a:noFill/>
        </p:spPr>
        <p:txBody>
          <a:bodyPr wrap="square">
            <a:spAutoFit/>
          </a:bodyPr>
          <a:lstStyle/>
          <a:p>
            <a:pPr algn="l" fontAlgn="base"/>
            <a:r>
              <a:rPr lang="en-US" sz="2000" b="1" i="1" dirty="0">
                <a:solidFill>
                  <a:srgbClr val="FFFF00"/>
                </a:solidFill>
                <a:effectLst/>
                <a:latin typeface="Abadi" panose="020B0604020104020204" pitchFamily="34" charset="0"/>
              </a:rPr>
              <a:t>“The strangers recently arrived here from the State of Missouri, known by the name of the Latter Day Saints, are entitled to our sympathy and kindest regard, and … we recommend to the Citizens of Quincy, to extend to them all the kindness in their power to bestow, as persons who are in affliction. …</a:t>
            </a:r>
          </a:p>
          <a:p>
            <a:pPr algn="l" fontAlgn="base"/>
            <a:endParaRPr lang="en-US" sz="2000" b="1" i="1" dirty="0">
              <a:solidFill>
                <a:srgbClr val="FFFF00"/>
              </a:solidFill>
              <a:effectLst/>
              <a:latin typeface="Abadi" panose="020B0604020104020204" pitchFamily="34" charset="0"/>
            </a:endParaRPr>
          </a:p>
          <a:p>
            <a:pPr algn="l" fontAlgn="base"/>
            <a:r>
              <a:rPr lang="en-US" sz="2000" b="1" i="1" dirty="0">
                <a:solidFill>
                  <a:srgbClr val="FFFF00"/>
                </a:solidFill>
                <a:effectLst/>
                <a:latin typeface="Abadi" panose="020B0604020104020204" pitchFamily="34" charset="0"/>
              </a:rPr>
              <a:t>… We recommend to all the citizens of Quincy, that in all their intercourse with the strangers, that they … be particularly careful not to indulge in any conversation or expressions calculated to wound their feelings, or in any way to reflect upon those, who by every law of humanity, are entitled to our sympathy. “</a:t>
            </a:r>
          </a:p>
          <a:p>
            <a:pPr algn="l" fontAlgn="base"/>
            <a:r>
              <a:rPr lang="en-US" sz="2000" b="1" i="1" dirty="0">
                <a:solidFill>
                  <a:srgbClr val="FFFF00"/>
                </a:solidFill>
                <a:effectLst/>
                <a:latin typeface="Abadi" panose="020B0604020104020204" pitchFamily="34" charset="0"/>
              </a:rPr>
              <a:t>Quincy Argus</a:t>
            </a:r>
          </a:p>
        </p:txBody>
      </p:sp>
      <p:sp>
        <p:nvSpPr>
          <p:cNvPr id="6" name="TextBox 5">
            <a:extLst>
              <a:ext uri="{FF2B5EF4-FFF2-40B4-BE49-F238E27FC236}">
                <a16:creationId xmlns:a16="http://schemas.microsoft.com/office/drawing/2014/main" id="{863507AC-0E8C-9B3A-9DCA-C3AE50AB45A0}"/>
              </a:ext>
            </a:extLst>
          </p:cNvPr>
          <p:cNvSpPr txBox="1"/>
          <p:nvPr/>
        </p:nvSpPr>
        <p:spPr>
          <a:xfrm>
            <a:off x="3048000" y="718261"/>
            <a:ext cx="6096000" cy="461665"/>
          </a:xfrm>
          <a:prstGeom prst="rect">
            <a:avLst/>
          </a:prstGeom>
          <a:noFill/>
        </p:spPr>
        <p:txBody>
          <a:bodyPr wrap="square">
            <a:spAutoFit/>
          </a:bodyPr>
          <a:lstStyle/>
          <a:p>
            <a:pPr algn="ctr" fontAlgn="base"/>
            <a:r>
              <a:rPr lang="en-US" sz="2400" b="1" dirty="0">
                <a:solidFill>
                  <a:schemeClr val="bg1"/>
                </a:solidFill>
                <a:latin typeface="Abadi" panose="020B0604020104020204" pitchFamily="34" charset="0"/>
              </a:rPr>
              <a:t>March 16, 1839</a:t>
            </a:r>
            <a:endParaRPr lang="en-US" sz="2400" b="1" dirty="0">
              <a:solidFill>
                <a:schemeClr val="bg1"/>
              </a:solidFill>
              <a:effectLst/>
              <a:latin typeface="Abadi" panose="020B0604020104020204" pitchFamily="34" charset="0"/>
            </a:endParaRPr>
          </a:p>
        </p:txBody>
      </p:sp>
      <p:pic>
        <p:nvPicPr>
          <p:cNvPr id="8" name="Picture 7">
            <a:extLst>
              <a:ext uri="{FF2B5EF4-FFF2-40B4-BE49-F238E27FC236}">
                <a16:creationId xmlns:a16="http://schemas.microsoft.com/office/drawing/2014/main" id="{7566670D-868C-F2AE-289A-66CFB89B8C65}"/>
              </a:ext>
            </a:extLst>
          </p:cNvPr>
          <p:cNvPicPr>
            <a:picLocks noChangeAspect="1"/>
          </p:cNvPicPr>
          <p:nvPr/>
        </p:nvPicPr>
        <p:blipFill>
          <a:blip r:embed="rId3"/>
          <a:stretch>
            <a:fillRect/>
          </a:stretch>
        </p:blipFill>
        <p:spPr>
          <a:xfrm>
            <a:off x="5731328" y="2389225"/>
            <a:ext cx="6313715" cy="3750514"/>
          </a:xfrm>
          <a:prstGeom prst="rect">
            <a:avLst/>
          </a:prstGeom>
        </p:spPr>
      </p:pic>
    </p:spTree>
    <p:extLst>
      <p:ext uri="{BB962C8B-B14F-4D97-AF65-F5344CB8AC3E}">
        <p14:creationId xmlns:p14="http://schemas.microsoft.com/office/powerpoint/2010/main" val="37986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6B00D-7E42-0383-37AE-DCEDE86298DD}"/>
              </a:ext>
            </a:extLst>
          </p:cNvPr>
          <p:cNvPicPr>
            <a:picLocks noChangeAspect="1"/>
          </p:cNvPicPr>
          <p:nvPr/>
        </p:nvPicPr>
        <p:blipFill>
          <a:blip r:embed="rId2"/>
          <a:srcRect r="4628"/>
          <a:stretch/>
        </p:blipFill>
        <p:spPr>
          <a:xfrm>
            <a:off x="0" y="0"/>
            <a:ext cx="12192000" cy="6858000"/>
          </a:xfrm>
          <a:prstGeom prst="rect">
            <a:avLst/>
          </a:prstGeom>
        </p:spPr>
      </p:pic>
      <p:sp>
        <p:nvSpPr>
          <p:cNvPr id="5" name="TextBox 4">
            <a:extLst>
              <a:ext uri="{FF2B5EF4-FFF2-40B4-BE49-F238E27FC236}">
                <a16:creationId xmlns:a16="http://schemas.microsoft.com/office/drawing/2014/main" id="{5E106740-90FB-D60A-8DDF-95F25118EF7D}"/>
              </a:ext>
            </a:extLst>
          </p:cNvPr>
          <p:cNvSpPr txBox="1"/>
          <p:nvPr/>
        </p:nvSpPr>
        <p:spPr>
          <a:xfrm>
            <a:off x="119742" y="0"/>
            <a:ext cx="10907486" cy="6463308"/>
          </a:xfrm>
          <a:prstGeom prst="rect">
            <a:avLst/>
          </a:prstGeom>
          <a:noFill/>
        </p:spPr>
        <p:txBody>
          <a:bodyPr wrap="square">
            <a:spAutoFit/>
          </a:bodyPr>
          <a:lstStyle/>
          <a:p>
            <a:r>
              <a:rPr lang="en-US" sz="1800" b="0" i="0" dirty="0">
                <a:solidFill>
                  <a:schemeClr val="bg1"/>
                </a:solidFill>
                <a:effectLst/>
                <a:latin typeface="Abadi" panose="020B0604020104020204" pitchFamily="34" charset="0"/>
              </a:rPr>
              <a:t>Sources:</a:t>
            </a:r>
          </a:p>
          <a:p>
            <a:endParaRPr lang="en-US" dirty="0">
              <a:solidFill>
                <a:schemeClr val="bg1"/>
              </a:solidFill>
              <a:latin typeface="Abadi" panose="020B0604020104020204" pitchFamily="34" charset="0"/>
            </a:endParaRPr>
          </a:p>
          <a:p>
            <a:r>
              <a:rPr lang="en-US" sz="1800" b="0" i="0" dirty="0">
                <a:solidFill>
                  <a:schemeClr val="bg1"/>
                </a:solidFill>
                <a:effectLst/>
                <a:latin typeface="Abadi" panose="020B0604020104020204" pitchFamily="34" charset="0"/>
              </a:rPr>
              <a:t>Video: https://www.churchofjesuschrist.org/media/video/2010-07-0102-hauns-mill?lang=eng</a:t>
            </a:r>
          </a:p>
          <a:p>
            <a:endParaRPr lang="en-US" sz="1800" b="0" i="0" dirty="0">
              <a:solidFill>
                <a:schemeClr val="bg1"/>
              </a:solidFill>
              <a:effectLst/>
              <a:latin typeface="Abadi" panose="020B0604020104020204" pitchFamily="34" charset="0"/>
            </a:endParaRPr>
          </a:p>
          <a:p>
            <a:r>
              <a:rPr lang="en-US" sz="1800" b="0" i="0" dirty="0">
                <a:solidFill>
                  <a:schemeClr val="bg1"/>
                </a:solidFill>
                <a:effectLst/>
                <a:latin typeface="Abadi" panose="020B0604020104020204" pitchFamily="34" charset="0"/>
              </a:rPr>
              <a:t>Joseph B. </a:t>
            </a:r>
            <a:r>
              <a:rPr lang="en-US" sz="1800" b="0" i="0" dirty="0" err="1">
                <a:solidFill>
                  <a:schemeClr val="bg1"/>
                </a:solidFill>
                <a:effectLst/>
                <a:latin typeface="Abadi" panose="020B0604020104020204" pitchFamily="34" charset="0"/>
              </a:rPr>
              <a:t>Wirthlin</a:t>
            </a:r>
            <a:r>
              <a:rPr lang="en-US" sz="1800" b="0" i="0" dirty="0">
                <a:solidFill>
                  <a:schemeClr val="bg1"/>
                </a:solidFill>
                <a:effectLst/>
                <a:latin typeface="Abadi" panose="020B0604020104020204" pitchFamily="34" charset="0"/>
              </a:rPr>
              <a:t>, “</a:t>
            </a:r>
            <a:r>
              <a:rPr lang="en-US" sz="1800" b="0" i="0" u="none" strike="noStrike" dirty="0">
                <a:solidFill>
                  <a:schemeClr val="bg1"/>
                </a:solidFill>
                <a:effectLst/>
                <a:latin typeface="Abadi" panose="020B0604020104020204" pitchFamily="34" charset="0"/>
              </a:rPr>
              <a:t>Come What May, and Love It</a:t>
            </a:r>
            <a:r>
              <a:rPr lang="en-US" sz="1800" b="0" i="0" dirty="0">
                <a:solidFill>
                  <a:schemeClr val="bg1"/>
                </a:solidFill>
                <a:effectLst/>
                <a:latin typeface="Abadi" panose="020B0604020104020204" pitchFamily="34" charset="0"/>
              </a:rPr>
              <a:t>,” </a:t>
            </a:r>
            <a:r>
              <a:rPr lang="en-US" sz="1800" b="0" i="1" dirty="0">
                <a:solidFill>
                  <a:schemeClr val="bg1"/>
                </a:solidFill>
                <a:effectLst/>
                <a:latin typeface="Abadi" panose="020B0604020104020204" pitchFamily="34" charset="0"/>
              </a:rPr>
              <a:t>Ensign</a:t>
            </a:r>
            <a:r>
              <a:rPr lang="en-US" sz="1800" b="0" i="0" dirty="0">
                <a:solidFill>
                  <a:schemeClr val="bg1"/>
                </a:solidFill>
                <a:effectLst/>
                <a:latin typeface="Abadi" panose="020B0604020104020204" pitchFamily="34" charset="0"/>
              </a:rPr>
              <a:t> or </a:t>
            </a:r>
            <a:r>
              <a:rPr lang="en-US" sz="1800" b="0" i="1" dirty="0">
                <a:solidFill>
                  <a:schemeClr val="bg1"/>
                </a:solidFill>
                <a:effectLst/>
                <a:latin typeface="Abadi" panose="020B0604020104020204" pitchFamily="34" charset="0"/>
              </a:rPr>
              <a:t>Liahona</a:t>
            </a:r>
            <a:r>
              <a:rPr lang="en-US" sz="1800" b="0" i="0" dirty="0">
                <a:solidFill>
                  <a:schemeClr val="bg1"/>
                </a:solidFill>
                <a:effectLst/>
                <a:latin typeface="Abadi" panose="020B0604020104020204" pitchFamily="34" charset="0"/>
              </a:rPr>
              <a:t>, Nov. 2008, 26)</a:t>
            </a:r>
            <a:endParaRPr lang="en-US" dirty="0">
              <a:solidFill>
                <a:schemeClr val="bg1"/>
              </a:solidFill>
              <a:latin typeface="Abadi" panose="020B0604020104020204" pitchFamily="34" charset="0"/>
            </a:endParaRPr>
          </a:p>
          <a:p>
            <a:r>
              <a:rPr lang="en-US" sz="1800" b="0" i="0" dirty="0">
                <a:solidFill>
                  <a:schemeClr val="bg1"/>
                </a:solidFill>
                <a:effectLst/>
                <a:latin typeface="Abadi" panose="020B0604020104020204" pitchFamily="34" charset="0"/>
              </a:rPr>
              <a:t>Saints 1:347-78</a:t>
            </a:r>
          </a:p>
          <a:p>
            <a:r>
              <a:rPr lang="en-US" sz="1800" dirty="0">
                <a:solidFill>
                  <a:schemeClr val="bg1"/>
                </a:solidFill>
                <a:latin typeface="Abadi" panose="020B0604020104020204" pitchFamily="34" charset="0"/>
              </a:rPr>
              <a:t>Presentation by http://fashionsbylynda.com/blog/</a:t>
            </a:r>
          </a:p>
          <a:p>
            <a:endParaRPr lang="en-US" sz="1800"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Other information for this section:</a:t>
            </a:r>
          </a:p>
          <a:p>
            <a:endParaRPr lang="en-US" sz="1800"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Timeline of Oct. 1838:</a:t>
            </a:r>
          </a:p>
          <a:p>
            <a:r>
              <a:rPr lang="en-US" dirty="0">
                <a:solidFill>
                  <a:schemeClr val="bg1"/>
                </a:solidFill>
                <a:latin typeface="Abadi" panose="020B0604020104020204" pitchFamily="34" charset="0"/>
              </a:rPr>
              <a:t>https://www.churchofjesuschrist.org/study/manual/church-history-in-the-fulness-of-times/chapter-sixteen?lang=eng</a:t>
            </a:r>
          </a:p>
          <a:p>
            <a:endParaRPr lang="en-US" b="0" i="0" dirty="0">
              <a:solidFill>
                <a:schemeClr val="bg1"/>
              </a:solidFill>
              <a:effectLst/>
              <a:latin typeface="Abadi" panose="020B0604020104020204" pitchFamily="34" charset="0"/>
            </a:endParaRP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a:t>
            </a:r>
            <a:r>
              <a:rPr lang="en-US" b="0" i="0" u="none" strike="noStrike" dirty="0">
                <a:solidFill>
                  <a:schemeClr val="bg1"/>
                </a:solidFill>
                <a:effectLst/>
                <a:latin typeface="Abadi" panose="020B0604020104020204" pitchFamily="34" charset="0"/>
              </a:rPr>
              <a:t>Mormon-Missouri War of 1838</a:t>
            </a:r>
            <a:r>
              <a:rPr lang="en-US" b="0" i="0" dirty="0">
                <a:solidFill>
                  <a:schemeClr val="bg1"/>
                </a:solidFill>
                <a:effectLst/>
                <a:latin typeface="Abadi" panose="020B0604020104020204" pitchFamily="34" charset="0"/>
              </a:rPr>
              <a:t>,” ChurchofJesusChrist.org/study/history/</a:t>
            </a:r>
            <a:r>
              <a:rPr lang="en-US" b="0" i="0" dirty="0" err="1">
                <a:solidFill>
                  <a:schemeClr val="bg1"/>
                </a:solidFill>
                <a:effectLst/>
                <a:latin typeface="Abadi" panose="020B0604020104020204" pitchFamily="34" charset="0"/>
              </a:rPr>
              <a:t>topics.</a:t>
            </a:r>
            <a:r>
              <a:rPr lang="en-US" b="0" i="0" u="none" strike="noStrike" dirty="0" err="1">
                <a:solidFill>
                  <a:schemeClr val="bg1"/>
                </a:solidFill>
                <a:effectLst/>
                <a:latin typeface="Abadi" panose="020B0604020104020204" pitchFamily="34" charset="0"/>
              </a:rPr>
              <a:t>War</a:t>
            </a:r>
            <a:r>
              <a:rPr lang="en-US" b="0" i="0" u="none" strike="noStrike" dirty="0">
                <a:solidFill>
                  <a:schemeClr val="bg1"/>
                </a:solidFill>
                <a:effectLst/>
                <a:latin typeface="Abadi" panose="020B0604020104020204" pitchFamily="34" charset="0"/>
              </a:rPr>
              <a:t> of 1838</a:t>
            </a:r>
            <a:r>
              <a:rPr lang="en-US" b="0" i="0" dirty="0">
                <a:solidFill>
                  <a:schemeClr val="bg1"/>
                </a:solidFill>
                <a:effectLst/>
                <a:latin typeface="Abadi" panose="020B0604020104020204" pitchFamily="34" charset="0"/>
              </a:rPr>
              <a:t>,” ChurchofJesusChrist.org/study/history/topics.</a:t>
            </a:r>
            <a:endParaRPr lang="en-US" dirty="0">
              <a:solidFill>
                <a:schemeClr val="bg1"/>
              </a:solidFill>
              <a:latin typeface="Abadi" panose="020B0604020104020204" pitchFamily="34" charset="0"/>
            </a:endParaRPr>
          </a:p>
          <a:p>
            <a:endParaRPr lang="en-US" dirty="0">
              <a:solidFill>
                <a:schemeClr val="bg1"/>
              </a:solidFill>
              <a:latin typeface="Abadi" panose="020B0604020104020204" pitchFamily="34" charset="0"/>
            </a:endParaRPr>
          </a:p>
          <a:p>
            <a:r>
              <a:rPr lang="en-US" sz="1800" b="0" i="0" dirty="0">
                <a:solidFill>
                  <a:schemeClr val="bg1"/>
                </a:solidFill>
                <a:effectLst/>
                <a:latin typeface="Abadi" panose="020B0604020104020204" pitchFamily="34" charset="0"/>
              </a:rPr>
              <a:t>Neil L. Andersen, “</a:t>
            </a:r>
            <a:r>
              <a:rPr lang="en-US" sz="1800" b="0" i="0" u="none" strike="noStrike" dirty="0">
                <a:solidFill>
                  <a:schemeClr val="bg1"/>
                </a:solidFill>
                <a:effectLst/>
                <a:latin typeface="Abadi" panose="020B0604020104020204" pitchFamily="34" charset="0"/>
              </a:rPr>
              <a:t>Trial of Your Faith</a:t>
            </a:r>
            <a:r>
              <a:rPr lang="en-US" sz="1800" b="0" i="0" dirty="0">
                <a:solidFill>
                  <a:schemeClr val="bg1"/>
                </a:solidFill>
                <a:effectLst/>
                <a:latin typeface="Abadi" panose="020B0604020104020204" pitchFamily="34" charset="0"/>
              </a:rPr>
              <a:t>,” </a:t>
            </a:r>
            <a:r>
              <a:rPr lang="en-US" sz="1800" b="0" i="1" dirty="0">
                <a:solidFill>
                  <a:schemeClr val="bg1"/>
                </a:solidFill>
                <a:effectLst/>
                <a:latin typeface="Abadi" panose="020B0604020104020204" pitchFamily="34" charset="0"/>
              </a:rPr>
              <a:t>Ensign</a:t>
            </a:r>
            <a:r>
              <a:rPr lang="en-US" sz="1800" b="0" i="0" dirty="0">
                <a:solidFill>
                  <a:schemeClr val="bg1"/>
                </a:solidFill>
                <a:effectLst/>
                <a:latin typeface="Abadi" panose="020B0604020104020204" pitchFamily="34" charset="0"/>
              </a:rPr>
              <a:t> or </a:t>
            </a:r>
            <a:r>
              <a:rPr lang="en-US" sz="1800" b="0" i="1" dirty="0">
                <a:solidFill>
                  <a:schemeClr val="bg1"/>
                </a:solidFill>
                <a:effectLst/>
                <a:latin typeface="Abadi" panose="020B0604020104020204" pitchFamily="34" charset="0"/>
              </a:rPr>
              <a:t>Liahona</a:t>
            </a:r>
            <a:r>
              <a:rPr lang="en-US" sz="1800" b="0" i="0" dirty="0">
                <a:solidFill>
                  <a:schemeClr val="bg1"/>
                </a:solidFill>
                <a:effectLst/>
                <a:latin typeface="Abadi" panose="020B0604020104020204" pitchFamily="34" charset="0"/>
              </a:rPr>
              <a:t>, Nov. 2012, 41–42</a:t>
            </a:r>
          </a:p>
          <a:p>
            <a:r>
              <a:rPr lang="en-US" sz="1800" b="1" i="1" dirty="0">
                <a:solidFill>
                  <a:schemeClr val="bg1"/>
                </a:solidFill>
                <a:effectLst/>
                <a:latin typeface="Abadi" panose="020B0604020104020204" pitchFamily="34" charset="0"/>
              </a:rPr>
              <a:t>Quincy Argus, Mar. 16, 1839, [1]; spelling standardized)</a:t>
            </a:r>
          </a:p>
          <a:p>
            <a:endParaRPr lang="en-US" b="1" i="1"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Town of Quincy, Illinois https://www.ldsliving.com/the-quincy-miracle-how-one-town-saved-thousands-of-mormon-refugees/s/83610</a:t>
            </a:r>
          </a:p>
        </p:txBody>
      </p:sp>
    </p:spTree>
    <p:extLst>
      <p:ext uri="{BB962C8B-B14F-4D97-AF65-F5344CB8AC3E}">
        <p14:creationId xmlns:p14="http://schemas.microsoft.com/office/powerpoint/2010/main" val="2777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7ACE-83C1-A39D-E40C-D4566B0B16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7EE134-479D-58FF-8E61-5C8C70518F38}"/>
              </a:ext>
            </a:extLst>
          </p:cNvPr>
          <p:cNvPicPr>
            <a:picLocks noChangeAspect="1"/>
          </p:cNvPicPr>
          <p:nvPr/>
        </p:nvPicPr>
        <p:blipFill>
          <a:blip r:embed="rId3"/>
          <a:srcRect r="4628"/>
          <a:stretch/>
        </p:blipFill>
        <p:spPr>
          <a:xfrm>
            <a:off x="0" y="0"/>
            <a:ext cx="12192000" cy="6858000"/>
          </a:xfrm>
          <a:prstGeom prst="rect">
            <a:avLst/>
          </a:prstGeom>
        </p:spPr>
      </p:pic>
      <p:sp>
        <p:nvSpPr>
          <p:cNvPr id="6" name="TextBox 5">
            <a:extLst>
              <a:ext uri="{FF2B5EF4-FFF2-40B4-BE49-F238E27FC236}">
                <a16:creationId xmlns:a16="http://schemas.microsoft.com/office/drawing/2014/main" id="{34662267-F336-A34F-D9B3-332E1C9FD541}"/>
              </a:ext>
            </a:extLst>
          </p:cNvPr>
          <p:cNvSpPr txBox="1"/>
          <p:nvPr/>
        </p:nvSpPr>
        <p:spPr>
          <a:xfrm>
            <a:off x="3197847" y="163838"/>
            <a:ext cx="5796306"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Extreme Hardship</a:t>
            </a:r>
          </a:p>
        </p:txBody>
      </p:sp>
      <p:sp>
        <p:nvSpPr>
          <p:cNvPr id="3" name="TextBox 2">
            <a:extLst>
              <a:ext uri="{FF2B5EF4-FFF2-40B4-BE49-F238E27FC236}">
                <a16:creationId xmlns:a16="http://schemas.microsoft.com/office/drawing/2014/main" id="{CEE80E8F-1A45-10B1-84D7-EF32547AC09A}"/>
              </a:ext>
            </a:extLst>
          </p:cNvPr>
          <p:cNvSpPr txBox="1"/>
          <p:nvPr/>
        </p:nvSpPr>
        <p:spPr>
          <a:xfrm>
            <a:off x="925285" y="1887808"/>
            <a:ext cx="6096000" cy="1631216"/>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The fall and winter of 1838–39 was a time of extreme hardship for the Saints in Missouri.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As tensions escalated between Church members and other Missouri residents, </a:t>
            </a:r>
          </a:p>
        </p:txBody>
      </p:sp>
      <p:pic>
        <p:nvPicPr>
          <p:cNvPr id="95" name="Picture 94">
            <a:extLst>
              <a:ext uri="{FF2B5EF4-FFF2-40B4-BE49-F238E27FC236}">
                <a16:creationId xmlns:a16="http://schemas.microsoft.com/office/drawing/2014/main" id="{207E5354-20CF-7F0A-29AE-D7DE51812329}"/>
              </a:ext>
            </a:extLst>
          </p:cNvPr>
          <p:cNvPicPr>
            <a:picLocks noChangeAspect="1"/>
          </p:cNvPicPr>
          <p:nvPr/>
        </p:nvPicPr>
        <p:blipFill>
          <a:blip r:embed="rId4"/>
          <a:stretch>
            <a:fillRect/>
          </a:stretch>
        </p:blipFill>
        <p:spPr>
          <a:xfrm>
            <a:off x="7905580" y="1301066"/>
            <a:ext cx="2124371" cy="2934109"/>
          </a:xfrm>
          <a:prstGeom prst="rect">
            <a:avLst/>
          </a:prstGeom>
        </p:spPr>
      </p:pic>
      <p:sp>
        <p:nvSpPr>
          <p:cNvPr id="97" name="TextBox 96">
            <a:extLst>
              <a:ext uri="{FF2B5EF4-FFF2-40B4-BE49-F238E27FC236}">
                <a16:creationId xmlns:a16="http://schemas.microsoft.com/office/drawing/2014/main" id="{0B1D75B8-B513-4216-F962-84E89FCA1529}"/>
              </a:ext>
            </a:extLst>
          </p:cNvPr>
          <p:cNvSpPr txBox="1"/>
          <p:nvPr/>
        </p:nvSpPr>
        <p:spPr>
          <a:xfrm>
            <a:off x="5370906" y="4449073"/>
            <a:ext cx="6096000" cy="1938992"/>
          </a:xfrm>
          <a:prstGeom prst="rect">
            <a:avLst/>
          </a:prstGeom>
          <a:noFill/>
        </p:spPr>
        <p:txBody>
          <a:bodyPr wrap="square">
            <a:spAutoFit/>
          </a:bodyPr>
          <a:lstStyle/>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Governor Lilburn W. Boggs ordered that the Saints be driven from the state.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During these difficulties, many turned to God and received His help.</a:t>
            </a:r>
            <a:endParaRPr lang="en-US" sz="2000" dirty="0">
              <a:solidFill>
                <a:schemeClr val="bg1"/>
              </a:solidFill>
              <a:latin typeface="Abadi" panose="020B0604020104020204" pitchFamily="34" charset="0"/>
            </a:endParaRPr>
          </a:p>
        </p:txBody>
      </p:sp>
      <p:pic>
        <p:nvPicPr>
          <p:cNvPr id="99" name="Picture 98" descr="A close-up of a person&#10;&#10;Description automatically generated">
            <a:extLst>
              <a:ext uri="{FF2B5EF4-FFF2-40B4-BE49-F238E27FC236}">
                <a16:creationId xmlns:a16="http://schemas.microsoft.com/office/drawing/2014/main" id="{E4048AAB-9A80-0F7B-42D7-E452B07FD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973" y="4012328"/>
            <a:ext cx="1474839" cy="2352368"/>
          </a:xfrm>
          <a:prstGeom prst="rect">
            <a:avLst/>
          </a:prstGeom>
        </p:spPr>
      </p:pic>
    </p:spTree>
    <p:extLst>
      <p:ext uri="{BB962C8B-B14F-4D97-AF65-F5344CB8AC3E}">
        <p14:creationId xmlns:p14="http://schemas.microsoft.com/office/powerpoint/2010/main" val="2474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6D159-41ED-5302-4F83-2C0A26E073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9A719A-E78E-B114-6D45-293902CCFECE}"/>
              </a:ext>
            </a:extLst>
          </p:cNvPr>
          <p:cNvPicPr>
            <a:picLocks noChangeAspect="1"/>
          </p:cNvPicPr>
          <p:nvPr/>
        </p:nvPicPr>
        <p:blipFill>
          <a:blip r:embed="rId3"/>
          <a:srcRect r="4628"/>
          <a:stretch/>
        </p:blipFill>
        <p:spPr>
          <a:xfrm>
            <a:off x="0" y="0"/>
            <a:ext cx="12192000" cy="6858000"/>
          </a:xfrm>
          <a:prstGeom prst="rect">
            <a:avLst/>
          </a:prstGeom>
        </p:spPr>
      </p:pic>
      <p:sp>
        <p:nvSpPr>
          <p:cNvPr id="6" name="TextBox 5">
            <a:extLst>
              <a:ext uri="{FF2B5EF4-FFF2-40B4-BE49-F238E27FC236}">
                <a16:creationId xmlns:a16="http://schemas.microsoft.com/office/drawing/2014/main" id="{D9C9A44E-1FF8-E3AD-3DD0-EB18A3795B5C}"/>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Where Do You Turn?</a:t>
            </a:r>
          </a:p>
        </p:txBody>
      </p:sp>
      <p:sp>
        <p:nvSpPr>
          <p:cNvPr id="3" name="TextBox 2">
            <a:extLst>
              <a:ext uri="{FF2B5EF4-FFF2-40B4-BE49-F238E27FC236}">
                <a16:creationId xmlns:a16="http://schemas.microsoft.com/office/drawing/2014/main" id="{BF3C5D8E-22F1-8FE7-F411-C6ACAF01B6D3}"/>
              </a:ext>
            </a:extLst>
          </p:cNvPr>
          <p:cNvSpPr txBox="1"/>
          <p:nvPr/>
        </p:nvSpPr>
        <p:spPr>
          <a:xfrm>
            <a:off x="3254829" y="1076834"/>
            <a:ext cx="6096000" cy="877163"/>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The way we react to adversity can be a major factor in how happy and successful we can be in life. </a:t>
            </a:r>
          </a:p>
          <a:p>
            <a:r>
              <a:rPr lang="en-US" sz="1100" b="0" i="0" dirty="0">
                <a:solidFill>
                  <a:schemeClr val="bg1"/>
                </a:solidFill>
                <a:effectLst/>
                <a:latin typeface="Abadi" panose="020B0604020104020204" pitchFamily="34" charset="0"/>
              </a:rPr>
              <a:t>Joseph B. </a:t>
            </a:r>
            <a:r>
              <a:rPr lang="en-US" sz="1100" b="0" i="0" dirty="0" err="1">
                <a:solidFill>
                  <a:schemeClr val="bg1"/>
                </a:solidFill>
                <a:effectLst/>
                <a:latin typeface="Abadi" panose="020B0604020104020204" pitchFamily="34" charset="0"/>
              </a:rPr>
              <a:t>Wirthlin</a:t>
            </a:r>
            <a:endParaRPr lang="en-US" sz="1100" dirty="0">
              <a:solidFill>
                <a:schemeClr val="bg1"/>
              </a:solidFill>
              <a:latin typeface="Abadi" panose="020B0604020104020204" pitchFamily="34" charset="0"/>
            </a:endParaRPr>
          </a:p>
        </p:txBody>
      </p:sp>
      <p:sp>
        <p:nvSpPr>
          <p:cNvPr id="95" name="TextBox 94">
            <a:extLst>
              <a:ext uri="{FF2B5EF4-FFF2-40B4-BE49-F238E27FC236}">
                <a16:creationId xmlns:a16="http://schemas.microsoft.com/office/drawing/2014/main" id="{74E8D0C5-F6AC-8148-6750-9D291B617BF6}"/>
              </a:ext>
            </a:extLst>
          </p:cNvPr>
          <p:cNvSpPr txBox="1"/>
          <p:nvPr/>
        </p:nvSpPr>
        <p:spPr>
          <a:xfrm>
            <a:off x="548248" y="3048000"/>
            <a:ext cx="3668486" cy="2031325"/>
          </a:xfrm>
          <a:prstGeom prst="rect">
            <a:avLst/>
          </a:prstGeom>
          <a:noFill/>
        </p:spPr>
        <p:txBody>
          <a:bodyPr wrap="square">
            <a:spAutoFit/>
          </a:bodyPr>
          <a:lstStyle/>
          <a:p>
            <a:r>
              <a:rPr lang="en-US" b="0" i="0" dirty="0">
                <a:solidFill>
                  <a:schemeClr val="bg1"/>
                </a:solidFill>
                <a:effectLst/>
                <a:latin typeface="Abadi" panose="020B0604020104020204" pitchFamily="34" charset="0"/>
              </a:rPr>
              <a:t>In 1839, approximately 8,000 to 10,000 Saints were living in northern Missouri.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Between January and March, most were forced to leave their lands and homes.</a:t>
            </a:r>
            <a:endParaRPr lang="en-US" dirty="0">
              <a:solidFill>
                <a:schemeClr val="bg1"/>
              </a:solidFill>
              <a:latin typeface="Abadi" panose="020B0604020104020204" pitchFamily="34" charset="0"/>
            </a:endParaRPr>
          </a:p>
        </p:txBody>
      </p:sp>
      <p:pic>
        <p:nvPicPr>
          <p:cNvPr id="99" name="Picture 98">
            <a:extLst>
              <a:ext uri="{FF2B5EF4-FFF2-40B4-BE49-F238E27FC236}">
                <a16:creationId xmlns:a16="http://schemas.microsoft.com/office/drawing/2014/main" id="{962EB93C-801B-AD19-F7DC-4FBFD760BCB6}"/>
              </a:ext>
            </a:extLst>
          </p:cNvPr>
          <p:cNvPicPr>
            <a:picLocks noChangeAspect="1"/>
          </p:cNvPicPr>
          <p:nvPr/>
        </p:nvPicPr>
        <p:blipFill>
          <a:blip r:embed="rId4"/>
          <a:stretch>
            <a:fillRect/>
          </a:stretch>
        </p:blipFill>
        <p:spPr>
          <a:xfrm>
            <a:off x="4310742" y="2844859"/>
            <a:ext cx="7119257" cy="2845459"/>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D2F57A3E-016D-FF75-A945-6037AB910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48" y="289610"/>
            <a:ext cx="1567543" cy="1959429"/>
          </a:xfrm>
          <a:prstGeom prst="rect">
            <a:avLst/>
          </a:prstGeom>
        </p:spPr>
      </p:pic>
    </p:spTree>
    <p:extLst>
      <p:ext uri="{BB962C8B-B14F-4D97-AF65-F5344CB8AC3E}">
        <p14:creationId xmlns:p14="http://schemas.microsoft.com/office/powerpoint/2010/main" val="300039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9BA9C-7F27-8B90-FCEB-B5DFD91CEB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BB3FCB-B688-EB6A-2B0C-A295790D2F4A}"/>
              </a:ext>
            </a:extLst>
          </p:cNvPr>
          <p:cNvPicPr>
            <a:picLocks noChangeAspect="1"/>
          </p:cNvPicPr>
          <p:nvPr/>
        </p:nvPicPr>
        <p:blipFill>
          <a:blip r:embed="rId3"/>
          <a:srcRect r="4628"/>
          <a:stretch/>
        </p:blipFill>
        <p:spPr>
          <a:xfrm>
            <a:off x="0" y="0"/>
            <a:ext cx="12192000" cy="6858000"/>
          </a:xfrm>
          <a:prstGeom prst="rect">
            <a:avLst/>
          </a:prstGeom>
        </p:spPr>
      </p:pic>
      <p:sp>
        <p:nvSpPr>
          <p:cNvPr id="6" name="TextBox 5">
            <a:extLst>
              <a:ext uri="{FF2B5EF4-FFF2-40B4-BE49-F238E27FC236}">
                <a16:creationId xmlns:a16="http://schemas.microsoft.com/office/drawing/2014/main" id="{56B2FFE7-E44D-B8BA-6A54-3765FF695714}"/>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Timeline- 1838</a:t>
            </a:r>
          </a:p>
        </p:txBody>
      </p:sp>
      <p:cxnSp>
        <p:nvCxnSpPr>
          <p:cNvPr id="4" name="Straight Connector 3">
            <a:extLst>
              <a:ext uri="{FF2B5EF4-FFF2-40B4-BE49-F238E27FC236}">
                <a16:creationId xmlns:a16="http://schemas.microsoft.com/office/drawing/2014/main" id="{1F2F1C5B-DEC2-CA9B-E17B-ED21C213F76F}"/>
              </a:ext>
            </a:extLst>
          </p:cNvPr>
          <p:cNvCxnSpPr/>
          <p:nvPr/>
        </p:nvCxnSpPr>
        <p:spPr>
          <a:xfrm>
            <a:off x="386443" y="1564574"/>
            <a:ext cx="11419114"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A149029-7F20-36F3-01E5-51EDB5C57736}"/>
              </a:ext>
            </a:extLst>
          </p:cNvPr>
          <p:cNvCxnSpPr>
            <a:cxnSpLocks/>
          </p:cNvCxnSpPr>
          <p:nvPr/>
        </p:nvCxnSpPr>
        <p:spPr>
          <a:xfrm flipV="1">
            <a:off x="1055914" y="1564574"/>
            <a:ext cx="24741" cy="153785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6243A48-ECF4-A616-4B67-27BC95B7AB5E}"/>
              </a:ext>
            </a:extLst>
          </p:cNvPr>
          <p:cNvSpPr txBox="1"/>
          <p:nvPr/>
        </p:nvSpPr>
        <p:spPr>
          <a:xfrm>
            <a:off x="389203" y="1078944"/>
            <a:ext cx="1251710"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6 August </a:t>
            </a:r>
            <a:endParaRPr lang="en-US" dirty="0">
              <a:solidFill>
                <a:schemeClr val="bg1"/>
              </a:solidFill>
              <a:latin typeface="Abadi" panose="020B0604020104020204" pitchFamily="34" charset="0"/>
            </a:endParaRPr>
          </a:p>
        </p:txBody>
      </p:sp>
      <p:sp>
        <p:nvSpPr>
          <p:cNvPr id="19" name="TextBox 18">
            <a:extLst>
              <a:ext uri="{FF2B5EF4-FFF2-40B4-BE49-F238E27FC236}">
                <a16:creationId xmlns:a16="http://schemas.microsoft.com/office/drawing/2014/main" id="{D892166E-6DA1-77F0-6DFC-CFA6DBD63CA3}"/>
              </a:ext>
            </a:extLst>
          </p:cNvPr>
          <p:cNvSpPr txBox="1"/>
          <p:nvPr/>
        </p:nvSpPr>
        <p:spPr>
          <a:xfrm>
            <a:off x="293914" y="3109357"/>
            <a:ext cx="1992086" cy="646331"/>
          </a:xfrm>
          <a:prstGeom prst="rect">
            <a:avLst/>
          </a:prstGeom>
          <a:noFill/>
        </p:spPr>
        <p:txBody>
          <a:bodyPr wrap="square">
            <a:spAutoFit/>
          </a:bodyPr>
          <a:lstStyle/>
          <a:p>
            <a:r>
              <a:rPr lang="en-US" b="0" i="0" dirty="0">
                <a:solidFill>
                  <a:schemeClr val="bg1"/>
                </a:solidFill>
                <a:effectLst/>
                <a:latin typeface="Abadi" panose="020B0604020104020204" pitchFamily="34" charset="0"/>
              </a:rPr>
              <a:t>Election Day Battle at Gallatin</a:t>
            </a:r>
            <a:endParaRPr lang="en-US" dirty="0">
              <a:solidFill>
                <a:schemeClr val="bg1"/>
              </a:solidFill>
              <a:latin typeface="Abadi" panose="020B0604020104020204" pitchFamily="34" charset="0"/>
            </a:endParaRPr>
          </a:p>
        </p:txBody>
      </p:sp>
      <p:sp>
        <p:nvSpPr>
          <p:cNvPr id="20" name="TextBox 19">
            <a:extLst>
              <a:ext uri="{FF2B5EF4-FFF2-40B4-BE49-F238E27FC236}">
                <a16:creationId xmlns:a16="http://schemas.microsoft.com/office/drawing/2014/main" id="{87BC4E70-FB90-7985-68D9-5ABD1C4036D9}"/>
              </a:ext>
            </a:extLst>
          </p:cNvPr>
          <p:cNvSpPr txBox="1"/>
          <p:nvPr/>
        </p:nvSpPr>
        <p:spPr>
          <a:xfrm>
            <a:off x="958528" y="5163374"/>
            <a:ext cx="2569029" cy="1200329"/>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Joseph Smith and Lyman Wight were tried before Judge Austin King</a:t>
            </a:r>
            <a:endParaRPr lang="en-US" dirty="0">
              <a:solidFill>
                <a:schemeClr val="bg1"/>
              </a:solidFill>
              <a:latin typeface="Abadi" panose="020B0604020104020204" pitchFamily="34" charset="0"/>
            </a:endParaRPr>
          </a:p>
        </p:txBody>
      </p:sp>
      <p:cxnSp>
        <p:nvCxnSpPr>
          <p:cNvPr id="23" name="Straight Connector 22">
            <a:extLst>
              <a:ext uri="{FF2B5EF4-FFF2-40B4-BE49-F238E27FC236}">
                <a16:creationId xmlns:a16="http://schemas.microsoft.com/office/drawing/2014/main" id="{05B94243-0C2E-56FB-B370-511737079620}"/>
              </a:ext>
            </a:extLst>
          </p:cNvPr>
          <p:cNvCxnSpPr>
            <a:cxnSpLocks/>
          </p:cNvCxnSpPr>
          <p:nvPr/>
        </p:nvCxnSpPr>
        <p:spPr>
          <a:xfrm flipV="1">
            <a:off x="2214046" y="1525024"/>
            <a:ext cx="33031" cy="338544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9A00AF4-9397-205D-E04B-7EB736F3013D}"/>
              </a:ext>
            </a:extLst>
          </p:cNvPr>
          <p:cNvSpPr txBox="1"/>
          <p:nvPr/>
        </p:nvSpPr>
        <p:spPr>
          <a:xfrm>
            <a:off x="1534789" y="1068366"/>
            <a:ext cx="1323523" cy="379910"/>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7 Sept. </a:t>
            </a:r>
            <a:endParaRPr lang="en-US" dirty="0">
              <a:solidFill>
                <a:schemeClr val="bg1"/>
              </a:solidFill>
              <a:latin typeface="Abadi" panose="020B0604020104020204" pitchFamily="34" charset="0"/>
            </a:endParaRPr>
          </a:p>
        </p:txBody>
      </p:sp>
      <p:cxnSp>
        <p:nvCxnSpPr>
          <p:cNvPr id="27" name="Straight Connector 26">
            <a:extLst>
              <a:ext uri="{FF2B5EF4-FFF2-40B4-BE49-F238E27FC236}">
                <a16:creationId xmlns:a16="http://schemas.microsoft.com/office/drawing/2014/main" id="{C42BE612-15F0-502D-0C54-F9190DE11E6D}"/>
              </a:ext>
            </a:extLst>
          </p:cNvPr>
          <p:cNvCxnSpPr>
            <a:cxnSpLocks/>
          </p:cNvCxnSpPr>
          <p:nvPr/>
        </p:nvCxnSpPr>
        <p:spPr>
          <a:xfrm flipV="1">
            <a:off x="3252242" y="1591011"/>
            <a:ext cx="16165" cy="150293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0FEC8DD-0BCF-BEC8-1C6A-EFB2088D3778}"/>
              </a:ext>
            </a:extLst>
          </p:cNvPr>
          <p:cNvSpPr txBox="1"/>
          <p:nvPr/>
        </p:nvSpPr>
        <p:spPr>
          <a:xfrm>
            <a:off x="2404525" y="1078944"/>
            <a:ext cx="1530803"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1-7 Oct. </a:t>
            </a:r>
            <a:endParaRPr lang="en-US" dirty="0">
              <a:solidFill>
                <a:schemeClr val="bg1"/>
              </a:solidFill>
              <a:latin typeface="Abadi" panose="020B0604020104020204" pitchFamily="34" charset="0"/>
            </a:endParaRPr>
          </a:p>
        </p:txBody>
      </p:sp>
      <p:sp>
        <p:nvSpPr>
          <p:cNvPr id="30" name="TextBox 29">
            <a:extLst>
              <a:ext uri="{FF2B5EF4-FFF2-40B4-BE49-F238E27FC236}">
                <a16:creationId xmlns:a16="http://schemas.microsoft.com/office/drawing/2014/main" id="{BB2E25AE-A99E-2D4E-DA70-D479DE32513C}"/>
              </a:ext>
            </a:extLst>
          </p:cNvPr>
          <p:cNvSpPr txBox="1"/>
          <p:nvPr/>
        </p:nvSpPr>
        <p:spPr>
          <a:xfrm>
            <a:off x="2498630" y="3171797"/>
            <a:ext cx="1716469" cy="376173"/>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Battle at Dewitt</a:t>
            </a:r>
            <a:endParaRPr lang="en-US" dirty="0">
              <a:solidFill>
                <a:schemeClr val="bg1"/>
              </a:solidFill>
              <a:latin typeface="Abadi" panose="020B0604020104020204" pitchFamily="34" charset="0"/>
            </a:endParaRPr>
          </a:p>
        </p:txBody>
      </p:sp>
      <p:sp>
        <p:nvSpPr>
          <p:cNvPr id="2" name="TextBox 1">
            <a:extLst>
              <a:ext uri="{FF2B5EF4-FFF2-40B4-BE49-F238E27FC236}">
                <a16:creationId xmlns:a16="http://schemas.microsoft.com/office/drawing/2014/main" id="{E2C71191-1852-DD2F-14A5-AF9FFF2B2534}"/>
              </a:ext>
            </a:extLst>
          </p:cNvPr>
          <p:cNvSpPr txBox="1"/>
          <p:nvPr/>
        </p:nvSpPr>
        <p:spPr>
          <a:xfrm>
            <a:off x="3599635" y="1068163"/>
            <a:ext cx="1647658"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18-19 Oct. </a:t>
            </a:r>
            <a:endParaRPr lang="en-US" dirty="0">
              <a:solidFill>
                <a:schemeClr val="bg1"/>
              </a:solidFill>
              <a:latin typeface="Abadi" panose="020B0604020104020204" pitchFamily="34" charset="0"/>
            </a:endParaRPr>
          </a:p>
        </p:txBody>
      </p:sp>
      <p:cxnSp>
        <p:nvCxnSpPr>
          <p:cNvPr id="3" name="Straight Connector 2">
            <a:extLst>
              <a:ext uri="{FF2B5EF4-FFF2-40B4-BE49-F238E27FC236}">
                <a16:creationId xmlns:a16="http://schemas.microsoft.com/office/drawing/2014/main" id="{513B72D3-5BE1-E164-0D27-54A11196468F}"/>
              </a:ext>
            </a:extLst>
          </p:cNvPr>
          <p:cNvCxnSpPr>
            <a:cxnSpLocks/>
          </p:cNvCxnSpPr>
          <p:nvPr/>
        </p:nvCxnSpPr>
        <p:spPr>
          <a:xfrm flipV="1">
            <a:off x="7417044" y="1564574"/>
            <a:ext cx="0" cy="145217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7B5A7DD-96FC-A8EB-0A5F-FED9335ECB06}"/>
              </a:ext>
            </a:extLst>
          </p:cNvPr>
          <p:cNvSpPr txBox="1"/>
          <p:nvPr/>
        </p:nvSpPr>
        <p:spPr>
          <a:xfrm>
            <a:off x="3431430" y="5629116"/>
            <a:ext cx="2344678" cy="646331"/>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Guerrilla warfare in Daviess County</a:t>
            </a:r>
            <a:endParaRPr lang="en-US" dirty="0">
              <a:solidFill>
                <a:schemeClr val="bg1"/>
              </a:solidFill>
              <a:latin typeface="Abadi" panose="020B0604020104020204" pitchFamily="34" charset="0"/>
            </a:endParaRPr>
          </a:p>
        </p:txBody>
      </p:sp>
      <p:sp>
        <p:nvSpPr>
          <p:cNvPr id="9" name="TextBox 8">
            <a:extLst>
              <a:ext uri="{FF2B5EF4-FFF2-40B4-BE49-F238E27FC236}">
                <a16:creationId xmlns:a16="http://schemas.microsoft.com/office/drawing/2014/main" id="{2166255F-19AD-A069-A5FD-83C76550F600}"/>
              </a:ext>
            </a:extLst>
          </p:cNvPr>
          <p:cNvSpPr txBox="1"/>
          <p:nvPr/>
        </p:nvSpPr>
        <p:spPr>
          <a:xfrm>
            <a:off x="4676651" y="1085515"/>
            <a:ext cx="2198914"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25 Oct. </a:t>
            </a:r>
            <a:endParaRPr lang="en-US" dirty="0">
              <a:solidFill>
                <a:schemeClr val="bg1"/>
              </a:solidFill>
              <a:latin typeface="Abadi" panose="020B0604020104020204" pitchFamily="34" charset="0"/>
            </a:endParaRPr>
          </a:p>
        </p:txBody>
      </p:sp>
      <p:cxnSp>
        <p:nvCxnSpPr>
          <p:cNvPr id="10" name="Straight Connector 9">
            <a:extLst>
              <a:ext uri="{FF2B5EF4-FFF2-40B4-BE49-F238E27FC236}">
                <a16:creationId xmlns:a16="http://schemas.microsoft.com/office/drawing/2014/main" id="{CD9B43F7-34FB-3B02-ED1B-72A4FCA8F3CC}"/>
              </a:ext>
            </a:extLst>
          </p:cNvPr>
          <p:cNvCxnSpPr>
            <a:cxnSpLocks/>
          </p:cNvCxnSpPr>
          <p:nvPr/>
        </p:nvCxnSpPr>
        <p:spPr>
          <a:xfrm flipV="1">
            <a:off x="5776108" y="1577716"/>
            <a:ext cx="0" cy="2444178"/>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313B3EE-9940-0BAF-FD7C-CD8606DC64A0}"/>
              </a:ext>
            </a:extLst>
          </p:cNvPr>
          <p:cNvSpPr txBox="1"/>
          <p:nvPr/>
        </p:nvSpPr>
        <p:spPr>
          <a:xfrm>
            <a:off x="5070344" y="4021894"/>
            <a:ext cx="1600197" cy="646331"/>
          </a:xfrm>
          <a:prstGeom prst="rect">
            <a:avLst/>
          </a:prstGeom>
          <a:noFill/>
        </p:spPr>
        <p:txBody>
          <a:bodyPr wrap="square">
            <a:spAutoFit/>
          </a:bodyPr>
          <a:lstStyle/>
          <a:p>
            <a:pPr algn="ctr"/>
            <a:r>
              <a:rPr lang="en-US" dirty="0">
                <a:solidFill>
                  <a:schemeClr val="bg1"/>
                </a:solidFill>
                <a:latin typeface="Abadi" panose="020B0604020104020204" pitchFamily="34" charset="0"/>
              </a:rPr>
              <a:t>Battle at Crooked River</a:t>
            </a:r>
          </a:p>
        </p:txBody>
      </p:sp>
      <p:cxnSp>
        <p:nvCxnSpPr>
          <p:cNvPr id="14" name="Straight Connector 13">
            <a:extLst>
              <a:ext uri="{FF2B5EF4-FFF2-40B4-BE49-F238E27FC236}">
                <a16:creationId xmlns:a16="http://schemas.microsoft.com/office/drawing/2014/main" id="{C4F6D5C6-C9C6-6BE9-9B61-55432B863B02}"/>
              </a:ext>
            </a:extLst>
          </p:cNvPr>
          <p:cNvCxnSpPr>
            <a:cxnSpLocks/>
          </p:cNvCxnSpPr>
          <p:nvPr/>
        </p:nvCxnSpPr>
        <p:spPr>
          <a:xfrm flipV="1">
            <a:off x="4501576" y="1577716"/>
            <a:ext cx="47457" cy="3937439"/>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265ACA9-888C-7586-5CC7-D76822F0D7DC}"/>
              </a:ext>
            </a:extLst>
          </p:cNvPr>
          <p:cNvSpPr txBox="1"/>
          <p:nvPr/>
        </p:nvSpPr>
        <p:spPr>
          <a:xfrm>
            <a:off x="6295111" y="1078944"/>
            <a:ext cx="2198914"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27 Oct.</a:t>
            </a:r>
            <a:endParaRPr lang="en-US" dirty="0">
              <a:solidFill>
                <a:schemeClr val="bg1"/>
              </a:solidFill>
              <a:latin typeface="Abadi" panose="020B0604020104020204" pitchFamily="34" charset="0"/>
            </a:endParaRPr>
          </a:p>
        </p:txBody>
      </p:sp>
      <p:sp>
        <p:nvSpPr>
          <p:cNvPr id="21" name="TextBox 20">
            <a:extLst>
              <a:ext uri="{FF2B5EF4-FFF2-40B4-BE49-F238E27FC236}">
                <a16:creationId xmlns:a16="http://schemas.microsoft.com/office/drawing/2014/main" id="{F633EA34-D610-9B1C-6671-33D0A717874D}"/>
              </a:ext>
            </a:extLst>
          </p:cNvPr>
          <p:cNvSpPr txBox="1"/>
          <p:nvPr/>
        </p:nvSpPr>
        <p:spPr>
          <a:xfrm>
            <a:off x="6443978" y="3029886"/>
            <a:ext cx="2569029" cy="646331"/>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Governor Boggs’s Extermination Order</a:t>
            </a:r>
            <a:endParaRPr lang="en-US" dirty="0">
              <a:solidFill>
                <a:schemeClr val="bg1"/>
              </a:solidFill>
              <a:latin typeface="Abadi" panose="020B0604020104020204" pitchFamily="34" charset="0"/>
            </a:endParaRPr>
          </a:p>
        </p:txBody>
      </p:sp>
      <p:cxnSp>
        <p:nvCxnSpPr>
          <p:cNvPr id="25" name="Straight Connector 24">
            <a:extLst>
              <a:ext uri="{FF2B5EF4-FFF2-40B4-BE49-F238E27FC236}">
                <a16:creationId xmlns:a16="http://schemas.microsoft.com/office/drawing/2014/main" id="{76C2F509-387B-FBEF-3BFA-B0C992B7F96D}"/>
              </a:ext>
            </a:extLst>
          </p:cNvPr>
          <p:cNvCxnSpPr>
            <a:cxnSpLocks/>
          </p:cNvCxnSpPr>
          <p:nvPr/>
        </p:nvCxnSpPr>
        <p:spPr>
          <a:xfrm flipV="1">
            <a:off x="9184142" y="1564574"/>
            <a:ext cx="0" cy="297237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3FAE03-3092-1ED9-E186-F02ACD3FB7C7}"/>
              </a:ext>
            </a:extLst>
          </p:cNvPr>
          <p:cNvSpPr txBox="1"/>
          <p:nvPr/>
        </p:nvSpPr>
        <p:spPr>
          <a:xfrm>
            <a:off x="8084685" y="1078944"/>
            <a:ext cx="2198914" cy="369332"/>
          </a:xfrm>
          <a:prstGeom prst="rect">
            <a:avLst/>
          </a:prstGeom>
          <a:noFill/>
        </p:spPr>
        <p:txBody>
          <a:bodyPr wrap="square">
            <a:spAutoFit/>
          </a:bodyPr>
          <a:lstStyle/>
          <a:p>
            <a:pPr algn="ctr"/>
            <a:r>
              <a:rPr lang="en-US" b="1" dirty="0">
                <a:solidFill>
                  <a:schemeClr val="bg1"/>
                </a:solidFill>
                <a:latin typeface="Abadi" panose="020B0604020104020204" pitchFamily="34" charset="0"/>
              </a:rPr>
              <a:t>30</a:t>
            </a:r>
            <a:r>
              <a:rPr lang="en-US" b="1" i="0" dirty="0">
                <a:solidFill>
                  <a:schemeClr val="bg1"/>
                </a:solidFill>
                <a:effectLst/>
                <a:latin typeface="Abadi" panose="020B0604020104020204" pitchFamily="34" charset="0"/>
              </a:rPr>
              <a:t> Oct.</a:t>
            </a:r>
            <a:endParaRPr lang="en-US" dirty="0">
              <a:solidFill>
                <a:schemeClr val="bg1"/>
              </a:solidFill>
              <a:latin typeface="Abadi" panose="020B0604020104020204" pitchFamily="34" charset="0"/>
            </a:endParaRPr>
          </a:p>
        </p:txBody>
      </p:sp>
      <p:sp>
        <p:nvSpPr>
          <p:cNvPr id="29" name="TextBox 28">
            <a:extLst>
              <a:ext uri="{FF2B5EF4-FFF2-40B4-BE49-F238E27FC236}">
                <a16:creationId xmlns:a16="http://schemas.microsoft.com/office/drawing/2014/main" id="{087615F9-BD43-FAB6-66DC-DB0157B6786F}"/>
              </a:ext>
            </a:extLst>
          </p:cNvPr>
          <p:cNvSpPr txBox="1"/>
          <p:nvPr/>
        </p:nvSpPr>
        <p:spPr>
          <a:xfrm>
            <a:off x="7899627" y="4598775"/>
            <a:ext cx="2569029" cy="369332"/>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Hawn’s Mill Massacre</a:t>
            </a:r>
            <a:endParaRPr lang="en-US" dirty="0">
              <a:solidFill>
                <a:schemeClr val="bg1"/>
              </a:solidFill>
              <a:latin typeface="Abadi" panose="020B0604020104020204" pitchFamily="34" charset="0"/>
            </a:endParaRPr>
          </a:p>
        </p:txBody>
      </p:sp>
      <p:sp>
        <p:nvSpPr>
          <p:cNvPr id="35" name="TextBox 34">
            <a:extLst>
              <a:ext uri="{FF2B5EF4-FFF2-40B4-BE49-F238E27FC236}">
                <a16:creationId xmlns:a16="http://schemas.microsoft.com/office/drawing/2014/main" id="{8A566E3A-F26C-E8CC-724E-49C6E292D2EA}"/>
              </a:ext>
            </a:extLst>
          </p:cNvPr>
          <p:cNvSpPr txBox="1"/>
          <p:nvPr/>
        </p:nvSpPr>
        <p:spPr>
          <a:xfrm>
            <a:off x="9874257" y="1078944"/>
            <a:ext cx="2198914" cy="369332"/>
          </a:xfrm>
          <a:prstGeom prst="rect">
            <a:avLst/>
          </a:prstGeom>
          <a:noFill/>
        </p:spPr>
        <p:txBody>
          <a:bodyPr wrap="square">
            <a:spAutoFit/>
          </a:bodyPr>
          <a:lstStyle/>
          <a:p>
            <a:pPr algn="ctr"/>
            <a:r>
              <a:rPr lang="en-US" b="1" dirty="0">
                <a:solidFill>
                  <a:schemeClr val="bg1"/>
                </a:solidFill>
                <a:latin typeface="Abadi" panose="020B0604020104020204" pitchFamily="34" charset="0"/>
              </a:rPr>
              <a:t>30</a:t>
            </a:r>
            <a:r>
              <a:rPr lang="en-US" b="1" i="0" dirty="0">
                <a:solidFill>
                  <a:schemeClr val="bg1"/>
                </a:solidFill>
                <a:effectLst/>
                <a:latin typeface="Abadi" panose="020B0604020104020204" pitchFamily="34" charset="0"/>
              </a:rPr>
              <a:t> Oct.-6 Nov.</a:t>
            </a:r>
            <a:endParaRPr lang="en-US" dirty="0">
              <a:solidFill>
                <a:schemeClr val="bg1"/>
              </a:solidFill>
              <a:latin typeface="Abadi" panose="020B0604020104020204" pitchFamily="34" charset="0"/>
            </a:endParaRPr>
          </a:p>
        </p:txBody>
      </p:sp>
      <p:cxnSp>
        <p:nvCxnSpPr>
          <p:cNvPr id="36" name="Straight Connector 35">
            <a:extLst>
              <a:ext uri="{FF2B5EF4-FFF2-40B4-BE49-F238E27FC236}">
                <a16:creationId xmlns:a16="http://schemas.microsoft.com/office/drawing/2014/main" id="{4CD185E2-F9B1-0A6C-1B81-FE4DAC0F0479}"/>
              </a:ext>
            </a:extLst>
          </p:cNvPr>
          <p:cNvCxnSpPr>
            <a:cxnSpLocks/>
          </p:cNvCxnSpPr>
          <p:nvPr/>
        </p:nvCxnSpPr>
        <p:spPr>
          <a:xfrm flipV="1">
            <a:off x="10645302" y="1615278"/>
            <a:ext cx="0" cy="145217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D4C2FF-5383-05AC-9890-C0059A0C9633}"/>
              </a:ext>
            </a:extLst>
          </p:cNvPr>
          <p:cNvSpPr txBox="1"/>
          <p:nvPr/>
        </p:nvSpPr>
        <p:spPr>
          <a:xfrm>
            <a:off x="9512118" y="3120140"/>
            <a:ext cx="2569029" cy="369332"/>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Siege Far </a:t>
            </a:r>
            <a:r>
              <a:rPr lang="en-US" b="0" i="0" dirty="0" err="1">
                <a:solidFill>
                  <a:schemeClr val="bg1"/>
                </a:solidFill>
                <a:effectLst/>
                <a:latin typeface="Abadi" panose="020B0604020104020204" pitchFamily="34" charset="0"/>
              </a:rPr>
              <a:t>Westof</a:t>
            </a:r>
            <a:r>
              <a:rPr lang="en-US" b="0" i="0" dirty="0">
                <a:solidFill>
                  <a:schemeClr val="bg1"/>
                </a:solidFill>
                <a:effectLst/>
                <a:latin typeface="Abadi" panose="020B0604020104020204" pitchFamily="34" charset="0"/>
              </a:rPr>
              <a:t> </a:t>
            </a:r>
            <a:endParaRPr lang="en-US" dirty="0">
              <a:solidFill>
                <a:schemeClr val="bg1"/>
              </a:solidFill>
              <a:latin typeface="Abadi" panose="020B0604020104020204" pitchFamily="34" charset="0"/>
            </a:endParaRPr>
          </a:p>
        </p:txBody>
      </p:sp>
      <p:sp>
        <p:nvSpPr>
          <p:cNvPr id="39" name="TextBox 38">
            <a:extLst>
              <a:ext uri="{FF2B5EF4-FFF2-40B4-BE49-F238E27FC236}">
                <a16:creationId xmlns:a16="http://schemas.microsoft.com/office/drawing/2014/main" id="{C8EDFD79-9075-94E8-1B51-2EF263AE951B}"/>
              </a:ext>
            </a:extLst>
          </p:cNvPr>
          <p:cNvSpPr txBox="1"/>
          <p:nvPr/>
        </p:nvSpPr>
        <p:spPr>
          <a:xfrm>
            <a:off x="6875565" y="6519358"/>
            <a:ext cx="5121406" cy="276999"/>
          </a:xfrm>
          <a:prstGeom prst="rect">
            <a:avLst/>
          </a:prstGeom>
          <a:noFill/>
        </p:spPr>
        <p:txBody>
          <a:bodyPr wrap="square">
            <a:spAutoFit/>
          </a:bodyPr>
          <a:lstStyle/>
          <a:p>
            <a:pPr algn="ctr"/>
            <a:r>
              <a:rPr lang="en-US" sz="1200" b="0" i="0" dirty="0">
                <a:solidFill>
                  <a:schemeClr val="bg1"/>
                </a:solidFill>
                <a:effectLst/>
                <a:latin typeface="Abadi" panose="020B0604020104020204" pitchFamily="34" charset="0"/>
              </a:rPr>
              <a:t>Church History in the Fulness of times Student Manual Chapter 16</a:t>
            </a:r>
            <a:endParaRPr lang="en-US" sz="1200" dirty="0">
              <a:solidFill>
                <a:schemeClr val="bg1"/>
              </a:solidFill>
              <a:latin typeface="Abadi" panose="020B0604020104020204" pitchFamily="34" charset="0"/>
            </a:endParaRPr>
          </a:p>
        </p:txBody>
      </p:sp>
    </p:spTree>
    <p:extLst>
      <p:ext uri="{BB962C8B-B14F-4D97-AF65-F5344CB8AC3E}">
        <p14:creationId xmlns:p14="http://schemas.microsoft.com/office/powerpoint/2010/main" val="411410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03157-8EAB-2DCE-3915-0C15C0E63971}"/>
              </a:ext>
            </a:extLst>
          </p:cNvPr>
          <p:cNvPicPr>
            <a:picLocks noChangeAspect="1"/>
          </p:cNvPicPr>
          <p:nvPr/>
        </p:nvPicPr>
        <p:blipFill>
          <a:blip r:embed="rId2"/>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5DF7470E-6B70-00F3-A67B-71A7A8AEB70F}"/>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Executive Order</a:t>
            </a:r>
          </a:p>
        </p:txBody>
      </p:sp>
      <p:sp>
        <p:nvSpPr>
          <p:cNvPr id="5" name="TextBox 4">
            <a:extLst>
              <a:ext uri="{FF2B5EF4-FFF2-40B4-BE49-F238E27FC236}">
                <a16:creationId xmlns:a16="http://schemas.microsoft.com/office/drawing/2014/main" id="{314408E9-17B1-48ED-8676-F9B3C42E4B26}"/>
              </a:ext>
            </a:extLst>
          </p:cNvPr>
          <p:cNvSpPr txBox="1"/>
          <p:nvPr/>
        </p:nvSpPr>
        <p:spPr>
          <a:xfrm>
            <a:off x="7366738" y="1402652"/>
            <a:ext cx="4288972" cy="3785652"/>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Missouri Governor Lilburn W. Boggs received highly exaggerated reports claiming that 50 to 60 Missourians had been killed in the battle.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The governor also received sworn statements from angry former Church leaders who falsely testified against Joseph Smith. On October 27, 1838,</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Governor Boggs issued an executive order, declaring</a:t>
            </a:r>
            <a:endParaRPr lang="en-US" sz="2000" dirty="0">
              <a:solidFill>
                <a:schemeClr val="bg1"/>
              </a:solidFill>
              <a:latin typeface="Abadi" panose="020B0604020104020204" pitchFamily="34" charset="0"/>
            </a:endParaRPr>
          </a:p>
        </p:txBody>
      </p:sp>
      <p:sp>
        <p:nvSpPr>
          <p:cNvPr id="7" name="TextBox 6">
            <a:extLst>
              <a:ext uri="{FF2B5EF4-FFF2-40B4-BE49-F238E27FC236}">
                <a16:creationId xmlns:a16="http://schemas.microsoft.com/office/drawing/2014/main" id="{B0C90716-C546-A4A4-1CA7-337117009A7A}"/>
              </a:ext>
            </a:extLst>
          </p:cNvPr>
          <p:cNvSpPr txBox="1"/>
          <p:nvPr/>
        </p:nvSpPr>
        <p:spPr>
          <a:xfrm>
            <a:off x="3058884" y="5590874"/>
            <a:ext cx="7075715" cy="830997"/>
          </a:xfrm>
          <a:prstGeom prst="rect">
            <a:avLst/>
          </a:prstGeom>
          <a:noFill/>
        </p:spPr>
        <p:txBody>
          <a:bodyPr wrap="square">
            <a:spAutoFit/>
          </a:bodyPr>
          <a:lstStyle/>
          <a:p>
            <a:pPr algn="ctr"/>
            <a:r>
              <a:rPr lang="en-US" sz="2400" b="0" i="0" dirty="0">
                <a:solidFill>
                  <a:srgbClr val="FFFF00"/>
                </a:solidFill>
                <a:effectLst/>
                <a:latin typeface="Abadi" panose="020B0604020104020204" pitchFamily="34" charset="0"/>
              </a:rPr>
              <a:t>“The Mormons must be treated as enemies and must be exterminated or driven from the state”</a:t>
            </a:r>
            <a:endParaRPr lang="en-US" sz="2400" dirty="0">
              <a:solidFill>
                <a:srgbClr val="FFFF00"/>
              </a:solidFill>
            </a:endParaRPr>
          </a:p>
        </p:txBody>
      </p:sp>
      <p:pic>
        <p:nvPicPr>
          <p:cNvPr id="9" name="Picture 8">
            <a:extLst>
              <a:ext uri="{FF2B5EF4-FFF2-40B4-BE49-F238E27FC236}">
                <a16:creationId xmlns:a16="http://schemas.microsoft.com/office/drawing/2014/main" id="{1185182D-3043-1F65-6D3B-3855106DF9B7}"/>
              </a:ext>
            </a:extLst>
          </p:cNvPr>
          <p:cNvPicPr>
            <a:picLocks noChangeAspect="1"/>
          </p:cNvPicPr>
          <p:nvPr/>
        </p:nvPicPr>
        <p:blipFill>
          <a:blip r:embed="rId3"/>
          <a:stretch>
            <a:fillRect/>
          </a:stretch>
        </p:blipFill>
        <p:spPr>
          <a:xfrm>
            <a:off x="293067" y="1402652"/>
            <a:ext cx="6957667" cy="3492611"/>
          </a:xfrm>
          <a:prstGeom prst="rect">
            <a:avLst/>
          </a:prstGeom>
        </p:spPr>
      </p:pic>
    </p:spTree>
    <p:extLst>
      <p:ext uri="{BB962C8B-B14F-4D97-AF65-F5344CB8AC3E}">
        <p14:creationId xmlns:p14="http://schemas.microsoft.com/office/powerpoint/2010/main" val="9356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9F1199-D97D-E2F9-DCF6-C29E9E0D4D55}"/>
              </a:ext>
            </a:extLst>
          </p:cNvPr>
          <p:cNvPicPr>
            <a:picLocks noChangeAspect="1"/>
          </p:cNvPicPr>
          <p:nvPr/>
        </p:nvPicPr>
        <p:blipFill>
          <a:blip r:embed="rId3"/>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119009CD-DE11-24E1-0A13-822B086CE714}"/>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Arrest and Attack</a:t>
            </a:r>
          </a:p>
        </p:txBody>
      </p:sp>
      <p:sp>
        <p:nvSpPr>
          <p:cNvPr id="7" name="TextBox 6">
            <a:extLst>
              <a:ext uri="{FF2B5EF4-FFF2-40B4-BE49-F238E27FC236}">
                <a16:creationId xmlns:a16="http://schemas.microsoft.com/office/drawing/2014/main" id="{CFBD45E8-07F1-C406-F4E1-524A3B93A539}"/>
              </a:ext>
            </a:extLst>
          </p:cNvPr>
          <p:cNvSpPr txBox="1"/>
          <p:nvPr/>
        </p:nvSpPr>
        <p:spPr>
          <a:xfrm>
            <a:off x="664029" y="1482217"/>
            <a:ext cx="6096000" cy="1938992"/>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After Governor Boggs issued his order, the Prophet Joseph Smith and other Church leaders were arrested by members of the Missouri militia.</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Mobs attacked the town of Far West and other Latter-day Saint settlements</a:t>
            </a:r>
            <a:endParaRPr lang="en-US" sz="2000" dirty="0">
              <a:solidFill>
                <a:schemeClr val="bg1"/>
              </a:solidFill>
              <a:latin typeface="Abadi" panose="020B0604020104020204" pitchFamily="34" charset="0"/>
            </a:endParaRPr>
          </a:p>
        </p:txBody>
      </p:sp>
      <p:pic>
        <p:nvPicPr>
          <p:cNvPr id="9" name="Picture 8">
            <a:extLst>
              <a:ext uri="{FF2B5EF4-FFF2-40B4-BE49-F238E27FC236}">
                <a16:creationId xmlns:a16="http://schemas.microsoft.com/office/drawing/2014/main" id="{F077873E-5F7A-75F9-FD7B-91EAB0C17C0E}"/>
              </a:ext>
            </a:extLst>
          </p:cNvPr>
          <p:cNvPicPr>
            <a:picLocks noChangeAspect="1"/>
          </p:cNvPicPr>
          <p:nvPr/>
        </p:nvPicPr>
        <p:blipFill>
          <a:blip r:embed="rId4"/>
          <a:stretch>
            <a:fillRect/>
          </a:stretch>
        </p:blipFill>
        <p:spPr>
          <a:xfrm>
            <a:off x="6408894" y="3268958"/>
            <a:ext cx="4818571" cy="3268936"/>
          </a:xfrm>
          <a:prstGeom prst="rect">
            <a:avLst/>
          </a:prstGeom>
        </p:spPr>
      </p:pic>
    </p:spTree>
    <p:extLst>
      <p:ext uri="{BB962C8B-B14F-4D97-AF65-F5344CB8AC3E}">
        <p14:creationId xmlns:p14="http://schemas.microsoft.com/office/powerpoint/2010/main" val="4163849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E515-A5A8-5FD8-E15C-B9B4F00B51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44168D-E9A4-54E6-A5D2-B913E86FF568}"/>
              </a:ext>
            </a:extLst>
          </p:cNvPr>
          <p:cNvPicPr>
            <a:picLocks noChangeAspect="1"/>
          </p:cNvPicPr>
          <p:nvPr/>
        </p:nvPicPr>
        <p:blipFill>
          <a:blip r:embed="rId3"/>
          <a:srcRect r="4628"/>
          <a:stretch/>
        </p:blipFill>
        <p:spPr>
          <a:xfrm>
            <a:off x="0" y="0"/>
            <a:ext cx="12192000" cy="6858000"/>
          </a:xfrm>
          <a:prstGeom prst="rect">
            <a:avLst/>
          </a:prstGeom>
        </p:spPr>
      </p:pic>
      <p:sp>
        <p:nvSpPr>
          <p:cNvPr id="6" name="TextBox 5">
            <a:extLst>
              <a:ext uri="{FF2B5EF4-FFF2-40B4-BE49-F238E27FC236}">
                <a16:creationId xmlns:a16="http://schemas.microsoft.com/office/drawing/2014/main" id="{A089651E-2E4A-FAB7-5BF7-7DBEE086D6A0}"/>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Timeline   1838-1839</a:t>
            </a:r>
          </a:p>
        </p:txBody>
      </p:sp>
      <p:cxnSp>
        <p:nvCxnSpPr>
          <p:cNvPr id="4" name="Straight Connector 3">
            <a:extLst>
              <a:ext uri="{FF2B5EF4-FFF2-40B4-BE49-F238E27FC236}">
                <a16:creationId xmlns:a16="http://schemas.microsoft.com/office/drawing/2014/main" id="{44EF1DB0-FFE3-9638-4EBB-1DAE80241EC2}"/>
              </a:ext>
            </a:extLst>
          </p:cNvPr>
          <p:cNvCxnSpPr/>
          <p:nvPr/>
        </p:nvCxnSpPr>
        <p:spPr>
          <a:xfrm>
            <a:off x="386443" y="1564574"/>
            <a:ext cx="11419114"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2953B47-7979-AA15-A621-45E6F84448EC}"/>
              </a:ext>
            </a:extLst>
          </p:cNvPr>
          <p:cNvCxnSpPr>
            <a:cxnSpLocks/>
          </p:cNvCxnSpPr>
          <p:nvPr/>
        </p:nvCxnSpPr>
        <p:spPr>
          <a:xfrm flipV="1">
            <a:off x="1055914" y="1564574"/>
            <a:ext cx="24741" cy="153785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A04E3CE-CF41-F007-27A8-8DAE037398AD}"/>
              </a:ext>
            </a:extLst>
          </p:cNvPr>
          <p:cNvSpPr txBox="1"/>
          <p:nvPr/>
        </p:nvSpPr>
        <p:spPr>
          <a:xfrm>
            <a:off x="190500" y="1034823"/>
            <a:ext cx="2198914"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December 1, 1838</a:t>
            </a:r>
            <a:endParaRPr lang="en-US" dirty="0">
              <a:solidFill>
                <a:schemeClr val="bg1"/>
              </a:solidFill>
              <a:latin typeface="Abadi" panose="020B0604020104020204" pitchFamily="34" charset="0"/>
            </a:endParaRPr>
          </a:p>
        </p:txBody>
      </p:sp>
      <p:sp>
        <p:nvSpPr>
          <p:cNvPr id="19" name="TextBox 18">
            <a:extLst>
              <a:ext uri="{FF2B5EF4-FFF2-40B4-BE49-F238E27FC236}">
                <a16:creationId xmlns:a16="http://schemas.microsoft.com/office/drawing/2014/main" id="{C9C836AD-5C31-941B-1558-8FA85405340B}"/>
              </a:ext>
            </a:extLst>
          </p:cNvPr>
          <p:cNvSpPr txBox="1"/>
          <p:nvPr/>
        </p:nvSpPr>
        <p:spPr>
          <a:xfrm>
            <a:off x="293914" y="3109357"/>
            <a:ext cx="1992086" cy="1477328"/>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Joseph Smith and five other Church members were imprisoned in Liberty Jail.</a:t>
            </a:r>
            <a:endParaRPr lang="en-US" dirty="0">
              <a:solidFill>
                <a:schemeClr val="bg1"/>
              </a:solidFill>
              <a:latin typeface="Abadi" panose="020B0604020104020204" pitchFamily="34" charset="0"/>
            </a:endParaRPr>
          </a:p>
        </p:txBody>
      </p:sp>
      <p:sp>
        <p:nvSpPr>
          <p:cNvPr id="20" name="TextBox 19">
            <a:extLst>
              <a:ext uri="{FF2B5EF4-FFF2-40B4-BE49-F238E27FC236}">
                <a16:creationId xmlns:a16="http://schemas.microsoft.com/office/drawing/2014/main" id="{9B36229C-16DA-0186-D8D8-0383B3CFBCE9}"/>
              </a:ext>
            </a:extLst>
          </p:cNvPr>
          <p:cNvSpPr txBox="1"/>
          <p:nvPr/>
        </p:nvSpPr>
        <p:spPr>
          <a:xfrm>
            <a:off x="2286000" y="4586685"/>
            <a:ext cx="2569029" cy="1754326"/>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In a letter from Liberty Jail, the First Presidency appointed the Quorum of the Twelve Apostles to temporarily manage Church affairs.</a:t>
            </a:r>
            <a:endParaRPr lang="en-US" dirty="0">
              <a:solidFill>
                <a:schemeClr val="bg1"/>
              </a:solidFill>
              <a:latin typeface="Abadi" panose="020B0604020104020204" pitchFamily="34" charset="0"/>
            </a:endParaRPr>
          </a:p>
        </p:txBody>
      </p:sp>
      <p:cxnSp>
        <p:nvCxnSpPr>
          <p:cNvPr id="23" name="Straight Connector 22">
            <a:extLst>
              <a:ext uri="{FF2B5EF4-FFF2-40B4-BE49-F238E27FC236}">
                <a16:creationId xmlns:a16="http://schemas.microsoft.com/office/drawing/2014/main" id="{B3DA255C-16DC-8446-9890-3F97239D4742}"/>
              </a:ext>
            </a:extLst>
          </p:cNvPr>
          <p:cNvCxnSpPr>
            <a:cxnSpLocks/>
          </p:cNvCxnSpPr>
          <p:nvPr/>
        </p:nvCxnSpPr>
        <p:spPr>
          <a:xfrm flipV="1">
            <a:off x="3317669" y="1564574"/>
            <a:ext cx="0" cy="2713512"/>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0DE7E6B-248A-58C6-9756-06656B9BDCDD}"/>
              </a:ext>
            </a:extLst>
          </p:cNvPr>
          <p:cNvSpPr txBox="1"/>
          <p:nvPr/>
        </p:nvSpPr>
        <p:spPr>
          <a:xfrm>
            <a:off x="2389414" y="1071309"/>
            <a:ext cx="2198914"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January 16, 1839</a:t>
            </a:r>
            <a:endParaRPr lang="en-US" dirty="0">
              <a:solidFill>
                <a:schemeClr val="bg1"/>
              </a:solidFill>
              <a:latin typeface="Abadi" panose="020B0604020104020204" pitchFamily="34" charset="0"/>
            </a:endParaRPr>
          </a:p>
        </p:txBody>
      </p:sp>
      <p:cxnSp>
        <p:nvCxnSpPr>
          <p:cNvPr id="27" name="Straight Connector 26">
            <a:extLst>
              <a:ext uri="{FF2B5EF4-FFF2-40B4-BE49-F238E27FC236}">
                <a16:creationId xmlns:a16="http://schemas.microsoft.com/office/drawing/2014/main" id="{8621505F-791C-BE4F-BF40-D618E21E7278}"/>
              </a:ext>
            </a:extLst>
          </p:cNvPr>
          <p:cNvCxnSpPr>
            <a:cxnSpLocks/>
          </p:cNvCxnSpPr>
          <p:nvPr/>
        </p:nvCxnSpPr>
        <p:spPr>
          <a:xfrm flipV="1">
            <a:off x="5740232" y="1546761"/>
            <a:ext cx="0" cy="145217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74EA640-E21F-981E-FA2C-79F3F4A25F9A}"/>
              </a:ext>
            </a:extLst>
          </p:cNvPr>
          <p:cNvSpPr txBox="1"/>
          <p:nvPr/>
        </p:nvSpPr>
        <p:spPr>
          <a:xfrm>
            <a:off x="4648692" y="1034823"/>
            <a:ext cx="2198914" cy="369332"/>
          </a:xfrm>
          <a:prstGeom prst="rect">
            <a:avLst/>
          </a:prstGeom>
          <a:noFill/>
        </p:spPr>
        <p:txBody>
          <a:bodyPr wrap="square">
            <a:spAutoFit/>
          </a:bodyPr>
          <a:lstStyle/>
          <a:p>
            <a:pPr algn="ctr"/>
            <a:r>
              <a:rPr lang="en-US" b="1" i="0" dirty="0">
                <a:solidFill>
                  <a:schemeClr val="bg1"/>
                </a:solidFill>
                <a:effectLst/>
                <a:latin typeface="Abadi" panose="020B0604020104020204" pitchFamily="34" charset="0"/>
              </a:rPr>
              <a:t>January 26, 1839</a:t>
            </a:r>
            <a:endParaRPr lang="en-US" dirty="0">
              <a:solidFill>
                <a:schemeClr val="bg1"/>
              </a:solidFill>
              <a:latin typeface="Abadi" panose="020B0604020104020204" pitchFamily="34" charset="0"/>
            </a:endParaRPr>
          </a:p>
        </p:txBody>
      </p:sp>
      <p:sp>
        <p:nvSpPr>
          <p:cNvPr id="30" name="TextBox 29">
            <a:extLst>
              <a:ext uri="{FF2B5EF4-FFF2-40B4-BE49-F238E27FC236}">
                <a16:creationId xmlns:a16="http://schemas.microsoft.com/office/drawing/2014/main" id="{C55FD6DA-A700-7BFD-D5E6-7C076954199A}"/>
              </a:ext>
            </a:extLst>
          </p:cNvPr>
          <p:cNvSpPr txBox="1"/>
          <p:nvPr/>
        </p:nvSpPr>
        <p:spPr>
          <a:xfrm>
            <a:off x="4455721" y="3108919"/>
            <a:ext cx="2892630" cy="923330"/>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A Church committee was formed to help the poor evacuate from Missouri.</a:t>
            </a:r>
            <a:endParaRPr lang="en-US" dirty="0">
              <a:solidFill>
                <a:schemeClr val="bg1"/>
              </a:solidFill>
              <a:latin typeface="Abadi" panose="020B0604020104020204" pitchFamily="34" charset="0"/>
            </a:endParaRPr>
          </a:p>
        </p:txBody>
      </p:sp>
      <p:cxnSp>
        <p:nvCxnSpPr>
          <p:cNvPr id="2" name="Straight Connector 1">
            <a:extLst>
              <a:ext uri="{FF2B5EF4-FFF2-40B4-BE49-F238E27FC236}">
                <a16:creationId xmlns:a16="http://schemas.microsoft.com/office/drawing/2014/main" id="{047D72A0-ABBA-435A-24C6-86E92BB4DEBB}"/>
              </a:ext>
            </a:extLst>
          </p:cNvPr>
          <p:cNvCxnSpPr>
            <a:cxnSpLocks/>
          </p:cNvCxnSpPr>
          <p:nvPr/>
        </p:nvCxnSpPr>
        <p:spPr>
          <a:xfrm flipV="1">
            <a:off x="8011885" y="1546761"/>
            <a:ext cx="0" cy="230126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2F1F9B3-748D-E5F1-39A0-724BD438A347}"/>
              </a:ext>
            </a:extLst>
          </p:cNvPr>
          <p:cNvSpPr txBox="1"/>
          <p:nvPr/>
        </p:nvSpPr>
        <p:spPr>
          <a:xfrm>
            <a:off x="6847606" y="1052636"/>
            <a:ext cx="2198914" cy="369332"/>
          </a:xfrm>
          <a:prstGeom prst="rect">
            <a:avLst/>
          </a:prstGeom>
          <a:noFill/>
        </p:spPr>
        <p:txBody>
          <a:bodyPr wrap="square">
            <a:spAutoFit/>
          </a:bodyPr>
          <a:lstStyle/>
          <a:p>
            <a:pPr algn="ctr"/>
            <a:r>
              <a:rPr lang="en-US" b="1" dirty="0">
                <a:solidFill>
                  <a:schemeClr val="bg1"/>
                </a:solidFill>
                <a:latin typeface="Abadi" panose="020B0604020104020204" pitchFamily="34" charset="0"/>
              </a:rPr>
              <a:t>February </a:t>
            </a:r>
            <a:r>
              <a:rPr lang="en-US" b="1" i="0" dirty="0">
                <a:solidFill>
                  <a:schemeClr val="bg1"/>
                </a:solidFill>
                <a:effectLst/>
                <a:latin typeface="Abadi" panose="020B0604020104020204" pitchFamily="34" charset="0"/>
              </a:rPr>
              <a:t>1839</a:t>
            </a:r>
            <a:endParaRPr lang="en-US" dirty="0">
              <a:solidFill>
                <a:schemeClr val="bg1"/>
              </a:solidFill>
              <a:latin typeface="Abadi" panose="020B0604020104020204" pitchFamily="34" charset="0"/>
            </a:endParaRPr>
          </a:p>
        </p:txBody>
      </p:sp>
      <p:sp>
        <p:nvSpPr>
          <p:cNvPr id="8" name="TextBox 7">
            <a:extLst>
              <a:ext uri="{FF2B5EF4-FFF2-40B4-BE49-F238E27FC236}">
                <a16:creationId xmlns:a16="http://schemas.microsoft.com/office/drawing/2014/main" id="{C3FD6095-1B43-B77B-3565-11255A6DE7E6}"/>
              </a:ext>
            </a:extLst>
          </p:cNvPr>
          <p:cNvSpPr txBox="1"/>
          <p:nvPr/>
        </p:nvSpPr>
        <p:spPr>
          <a:xfrm>
            <a:off x="7141029" y="3954913"/>
            <a:ext cx="1741712" cy="1200329"/>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Most Saints began to evacuate from Missouri</a:t>
            </a:r>
            <a:endParaRPr lang="en-US" dirty="0">
              <a:solidFill>
                <a:schemeClr val="bg1"/>
              </a:solidFill>
              <a:latin typeface="Abadi" panose="020B0604020104020204" pitchFamily="34" charset="0"/>
            </a:endParaRPr>
          </a:p>
        </p:txBody>
      </p:sp>
      <p:sp>
        <p:nvSpPr>
          <p:cNvPr id="9" name="TextBox 8">
            <a:extLst>
              <a:ext uri="{FF2B5EF4-FFF2-40B4-BE49-F238E27FC236}">
                <a16:creationId xmlns:a16="http://schemas.microsoft.com/office/drawing/2014/main" id="{C9D35C46-4412-B9C0-60CF-4B230A640E18}"/>
              </a:ext>
            </a:extLst>
          </p:cNvPr>
          <p:cNvSpPr txBox="1"/>
          <p:nvPr/>
        </p:nvSpPr>
        <p:spPr>
          <a:xfrm>
            <a:off x="9606643" y="1035503"/>
            <a:ext cx="2198914" cy="369332"/>
          </a:xfrm>
          <a:prstGeom prst="rect">
            <a:avLst/>
          </a:prstGeom>
          <a:noFill/>
        </p:spPr>
        <p:txBody>
          <a:bodyPr wrap="square">
            <a:spAutoFit/>
          </a:bodyPr>
          <a:lstStyle/>
          <a:p>
            <a:pPr algn="ctr"/>
            <a:r>
              <a:rPr lang="en-US" b="1" dirty="0">
                <a:solidFill>
                  <a:schemeClr val="bg1"/>
                </a:solidFill>
                <a:latin typeface="Abadi" panose="020B0604020104020204" pitchFamily="34" charset="0"/>
              </a:rPr>
              <a:t>February 27, </a:t>
            </a:r>
            <a:r>
              <a:rPr lang="en-US" b="1" i="0" dirty="0">
                <a:solidFill>
                  <a:schemeClr val="bg1"/>
                </a:solidFill>
                <a:effectLst/>
                <a:latin typeface="Abadi" panose="020B0604020104020204" pitchFamily="34" charset="0"/>
              </a:rPr>
              <a:t>1839</a:t>
            </a:r>
            <a:endParaRPr lang="en-US"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1D0126F6-54DE-BBE4-B34C-EEECA0F88CE7}"/>
              </a:ext>
            </a:extLst>
          </p:cNvPr>
          <p:cNvSpPr txBox="1"/>
          <p:nvPr/>
        </p:nvSpPr>
        <p:spPr>
          <a:xfrm>
            <a:off x="9483188" y="3223906"/>
            <a:ext cx="2569030" cy="1754326"/>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A committee of citizens of Quincy, Illinois, passed a resolution to provide assistance and employment to the Saints.</a:t>
            </a:r>
            <a:endParaRPr lang="en-US" dirty="0">
              <a:solidFill>
                <a:schemeClr val="bg1"/>
              </a:solidFill>
              <a:latin typeface="Abadi" panose="020B0604020104020204" pitchFamily="34" charset="0"/>
            </a:endParaRPr>
          </a:p>
        </p:txBody>
      </p:sp>
      <p:cxnSp>
        <p:nvCxnSpPr>
          <p:cNvPr id="14" name="Straight Connector 13">
            <a:extLst>
              <a:ext uri="{FF2B5EF4-FFF2-40B4-BE49-F238E27FC236}">
                <a16:creationId xmlns:a16="http://schemas.microsoft.com/office/drawing/2014/main" id="{4878BFE0-5380-133D-F436-A44CB109F531}"/>
              </a:ext>
            </a:extLst>
          </p:cNvPr>
          <p:cNvCxnSpPr>
            <a:cxnSpLocks/>
          </p:cNvCxnSpPr>
          <p:nvPr/>
        </p:nvCxnSpPr>
        <p:spPr>
          <a:xfrm flipV="1">
            <a:off x="10706100" y="1546761"/>
            <a:ext cx="0" cy="145217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A1C30E5-239C-AC4C-334D-4D48E109DF3B}"/>
              </a:ext>
            </a:extLst>
          </p:cNvPr>
          <p:cNvSpPr txBox="1"/>
          <p:nvPr/>
        </p:nvSpPr>
        <p:spPr>
          <a:xfrm>
            <a:off x="6875565" y="6519358"/>
            <a:ext cx="5121406" cy="276999"/>
          </a:xfrm>
          <a:prstGeom prst="rect">
            <a:avLst/>
          </a:prstGeom>
          <a:noFill/>
        </p:spPr>
        <p:txBody>
          <a:bodyPr wrap="square">
            <a:spAutoFit/>
          </a:bodyPr>
          <a:lstStyle/>
          <a:p>
            <a:pPr algn="ctr"/>
            <a:r>
              <a:rPr lang="en-US" sz="1200" b="0" i="0" dirty="0">
                <a:solidFill>
                  <a:schemeClr val="bg1"/>
                </a:solidFill>
                <a:effectLst/>
                <a:latin typeface="Abadi" panose="020B0604020104020204" pitchFamily="34" charset="0"/>
              </a:rPr>
              <a:t>Teacher Manual lesson 18 </a:t>
            </a:r>
            <a:endParaRPr lang="en-US" sz="1200" dirty="0">
              <a:solidFill>
                <a:schemeClr val="bg1"/>
              </a:solidFill>
              <a:latin typeface="Abadi" panose="020B0604020104020204" pitchFamily="34" charset="0"/>
            </a:endParaRPr>
          </a:p>
        </p:txBody>
      </p:sp>
    </p:spTree>
    <p:extLst>
      <p:ext uri="{BB962C8B-B14F-4D97-AF65-F5344CB8AC3E}">
        <p14:creationId xmlns:p14="http://schemas.microsoft.com/office/powerpoint/2010/main" val="226808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6A96D-1E0F-F170-3EAE-253DF906E338}"/>
              </a:ext>
            </a:extLst>
          </p:cNvPr>
          <p:cNvPicPr>
            <a:picLocks noChangeAspect="1"/>
          </p:cNvPicPr>
          <p:nvPr/>
        </p:nvPicPr>
        <p:blipFill>
          <a:blip r:embed="rId2"/>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9D97043D-373E-E3E2-FA62-5428479A57DE}"/>
              </a:ext>
            </a:extLst>
          </p:cNvPr>
          <p:cNvSpPr txBox="1"/>
          <p:nvPr/>
        </p:nvSpPr>
        <p:spPr>
          <a:xfrm>
            <a:off x="2680776" y="76752"/>
            <a:ext cx="6830448"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Hawn’s Mill</a:t>
            </a:r>
          </a:p>
        </p:txBody>
      </p:sp>
      <p:sp>
        <p:nvSpPr>
          <p:cNvPr id="5" name="TextBox 4">
            <a:extLst>
              <a:ext uri="{FF2B5EF4-FFF2-40B4-BE49-F238E27FC236}">
                <a16:creationId xmlns:a16="http://schemas.microsoft.com/office/drawing/2014/main" id="{AFCF5613-0697-5486-A3B2-C1AEAA927C08}"/>
              </a:ext>
            </a:extLst>
          </p:cNvPr>
          <p:cNvSpPr txBox="1"/>
          <p:nvPr/>
        </p:nvSpPr>
        <p:spPr>
          <a:xfrm>
            <a:off x="4612734" y="1112885"/>
            <a:ext cx="3755572" cy="5632311"/>
          </a:xfrm>
          <a:prstGeom prst="rect">
            <a:avLst/>
          </a:prstGeom>
          <a:noFill/>
        </p:spPr>
        <p:txBody>
          <a:bodyPr wrap="square">
            <a:spAutoFit/>
          </a:bodyPr>
          <a:lstStyle/>
          <a:p>
            <a:r>
              <a:rPr lang="en-US" sz="2400" b="0" i="0" dirty="0">
                <a:solidFill>
                  <a:schemeClr val="bg1"/>
                </a:solidFill>
                <a:effectLst/>
                <a:latin typeface="Abadi" panose="020B0604020104020204" pitchFamily="34" charset="0"/>
              </a:rPr>
              <a:t>On October 30, 1838, Missouri mobs attacked a Latter-day Saint settlement known as Hawn’s Mill. </a:t>
            </a:r>
          </a:p>
          <a:p>
            <a:endParaRPr lang="en-US" sz="2400" dirty="0">
              <a:solidFill>
                <a:schemeClr val="bg1"/>
              </a:solidFill>
              <a:latin typeface="Abadi" panose="020B0604020104020204" pitchFamily="34" charset="0"/>
            </a:endParaRPr>
          </a:p>
          <a:p>
            <a:r>
              <a:rPr lang="en-US" sz="2400" b="0" i="0" dirty="0">
                <a:solidFill>
                  <a:schemeClr val="bg1"/>
                </a:solidFill>
                <a:effectLst/>
                <a:latin typeface="Abadi" panose="020B0604020104020204" pitchFamily="34" charset="0"/>
              </a:rPr>
              <a:t>The mob shot at men and boys who had entered a blacksmith shop to seek shelter and defend their people. </a:t>
            </a:r>
          </a:p>
          <a:p>
            <a:endParaRPr lang="en-US" sz="2400" dirty="0">
              <a:solidFill>
                <a:schemeClr val="bg1"/>
              </a:solidFill>
              <a:latin typeface="Abadi" panose="020B0604020104020204" pitchFamily="34" charset="0"/>
            </a:endParaRPr>
          </a:p>
          <a:p>
            <a:r>
              <a:rPr lang="en-US" sz="2400" b="0" i="0" dirty="0">
                <a:solidFill>
                  <a:schemeClr val="bg1"/>
                </a:solidFill>
                <a:effectLst/>
                <a:latin typeface="Abadi" panose="020B0604020104020204" pitchFamily="34" charset="0"/>
              </a:rPr>
              <a:t>Seventeen Latter-day Saints were killed in the attack, and more than a dozen were injured.</a:t>
            </a:r>
            <a:endParaRPr lang="en-US" sz="2400" dirty="0">
              <a:solidFill>
                <a:schemeClr val="bg1"/>
              </a:solidFill>
              <a:latin typeface="Abadi" panose="020B0604020104020204" pitchFamily="34" charset="0"/>
            </a:endParaRPr>
          </a:p>
        </p:txBody>
      </p:sp>
      <p:pic>
        <p:nvPicPr>
          <p:cNvPr id="8" name="Picture 7">
            <a:extLst>
              <a:ext uri="{FF2B5EF4-FFF2-40B4-BE49-F238E27FC236}">
                <a16:creationId xmlns:a16="http://schemas.microsoft.com/office/drawing/2014/main" id="{286741FC-EA00-D438-6E58-907C5DCAF0A4}"/>
              </a:ext>
            </a:extLst>
          </p:cNvPr>
          <p:cNvPicPr>
            <a:picLocks noChangeAspect="1"/>
          </p:cNvPicPr>
          <p:nvPr/>
        </p:nvPicPr>
        <p:blipFill>
          <a:blip r:embed="rId3"/>
          <a:stretch>
            <a:fillRect/>
          </a:stretch>
        </p:blipFill>
        <p:spPr>
          <a:xfrm>
            <a:off x="103674" y="1598254"/>
            <a:ext cx="4359556" cy="2675865"/>
          </a:xfrm>
          <a:prstGeom prst="rect">
            <a:avLst/>
          </a:prstGeom>
        </p:spPr>
      </p:pic>
      <p:pic>
        <p:nvPicPr>
          <p:cNvPr id="9" name="Picture 8">
            <a:extLst>
              <a:ext uri="{FF2B5EF4-FFF2-40B4-BE49-F238E27FC236}">
                <a16:creationId xmlns:a16="http://schemas.microsoft.com/office/drawing/2014/main" id="{FCA8DD9C-02C4-9B94-C570-0CE9CA4854E9}"/>
              </a:ext>
            </a:extLst>
          </p:cNvPr>
          <p:cNvPicPr>
            <a:picLocks noChangeAspect="1"/>
          </p:cNvPicPr>
          <p:nvPr/>
        </p:nvPicPr>
        <p:blipFill>
          <a:blip r:embed="rId4"/>
          <a:stretch>
            <a:fillRect/>
          </a:stretch>
        </p:blipFill>
        <p:spPr>
          <a:xfrm>
            <a:off x="8109857" y="3747611"/>
            <a:ext cx="3875320" cy="2689840"/>
          </a:xfrm>
          <a:prstGeom prst="rect">
            <a:avLst/>
          </a:prstGeom>
        </p:spPr>
      </p:pic>
    </p:spTree>
    <p:extLst>
      <p:ext uri="{BB962C8B-B14F-4D97-AF65-F5344CB8AC3E}">
        <p14:creationId xmlns:p14="http://schemas.microsoft.com/office/powerpoint/2010/main" val="40865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6781-DEA2-B0CC-1617-C0D09F96CAE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36587D-ACEB-3D28-C7BD-FE780E5DA1C1}"/>
              </a:ext>
            </a:extLst>
          </p:cNvPr>
          <p:cNvPicPr>
            <a:picLocks noChangeAspect="1"/>
          </p:cNvPicPr>
          <p:nvPr/>
        </p:nvPicPr>
        <p:blipFill>
          <a:blip r:embed="rId2"/>
          <a:srcRect r="4628"/>
          <a:stretch/>
        </p:blipFill>
        <p:spPr>
          <a:xfrm>
            <a:off x="0" y="0"/>
            <a:ext cx="12192000" cy="6858000"/>
          </a:xfrm>
          <a:prstGeom prst="rect">
            <a:avLst/>
          </a:prstGeom>
        </p:spPr>
      </p:pic>
      <p:sp>
        <p:nvSpPr>
          <p:cNvPr id="3" name="TextBox 2">
            <a:extLst>
              <a:ext uri="{FF2B5EF4-FFF2-40B4-BE49-F238E27FC236}">
                <a16:creationId xmlns:a16="http://schemas.microsoft.com/office/drawing/2014/main" id="{483462AA-201B-909E-E5C0-3000E7F9442E}"/>
              </a:ext>
            </a:extLst>
          </p:cNvPr>
          <p:cNvSpPr txBox="1"/>
          <p:nvPr/>
        </p:nvSpPr>
        <p:spPr>
          <a:xfrm>
            <a:off x="1895559" y="18190"/>
            <a:ext cx="8400881"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Amanda Barnes Smith</a:t>
            </a:r>
          </a:p>
        </p:txBody>
      </p:sp>
      <p:sp>
        <p:nvSpPr>
          <p:cNvPr id="5" name="TextBox 4">
            <a:extLst>
              <a:ext uri="{FF2B5EF4-FFF2-40B4-BE49-F238E27FC236}">
                <a16:creationId xmlns:a16="http://schemas.microsoft.com/office/drawing/2014/main" id="{10E115A6-70D0-8A88-8379-C362632055A0}"/>
              </a:ext>
            </a:extLst>
          </p:cNvPr>
          <p:cNvSpPr txBox="1"/>
          <p:nvPr/>
        </p:nvSpPr>
        <p:spPr>
          <a:xfrm>
            <a:off x="385858" y="1112885"/>
            <a:ext cx="6096000" cy="5632311"/>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Among the injured was six-year-old Alma Smith, whose entire hip joint was gone after he had been shot. Alma’s mother,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Amanda Barnes Smith, was distraught when she found him. She also mourned for her husband and her 10-year-old son, who were both killed in the attack.</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With nobody available to help her, Amanda gathered her remaining children together and prayed for guidance. “Oh, my Heavenly Father,” she prayed, “Thou </a:t>
            </a:r>
            <a:r>
              <a:rPr lang="en-US" sz="2400" b="0" i="0" dirty="0" err="1">
                <a:solidFill>
                  <a:schemeClr val="bg1"/>
                </a:solidFill>
                <a:effectLst/>
                <a:latin typeface="Abadi" panose="020B0604020104020204" pitchFamily="34" charset="0"/>
              </a:rPr>
              <a:t>seest</a:t>
            </a:r>
            <a:r>
              <a:rPr lang="en-US" sz="2400" b="0" i="0" dirty="0">
                <a:solidFill>
                  <a:schemeClr val="bg1"/>
                </a:solidFill>
                <a:effectLst/>
                <a:latin typeface="Abadi" panose="020B0604020104020204" pitchFamily="34" charset="0"/>
              </a:rPr>
              <a:t> my poor wounded boy and knowest my inexperience. Oh, Heavenly Father, direct me what to do.”</a:t>
            </a:r>
          </a:p>
        </p:txBody>
      </p:sp>
      <p:pic>
        <p:nvPicPr>
          <p:cNvPr id="4" name="Picture 3">
            <a:extLst>
              <a:ext uri="{FF2B5EF4-FFF2-40B4-BE49-F238E27FC236}">
                <a16:creationId xmlns:a16="http://schemas.microsoft.com/office/drawing/2014/main" id="{0D72A9EC-FF86-FB1B-03FA-988AEDEAC7F2}"/>
              </a:ext>
            </a:extLst>
          </p:cNvPr>
          <p:cNvPicPr>
            <a:picLocks noChangeAspect="1"/>
          </p:cNvPicPr>
          <p:nvPr/>
        </p:nvPicPr>
        <p:blipFill>
          <a:blip r:embed="rId3"/>
          <a:stretch>
            <a:fillRect/>
          </a:stretch>
        </p:blipFill>
        <p:spPr>
          <a:xfrm>
            <a:off x="6867715" y="1807028"/>
            <a:ext cx="4812657" cy="3723799"/>
          </a:xfrm>
          <a:prstGeom prst="rect">
            <a:avLst/>
          </a:prstGeom>
        </p:spPr>
      </p:pic>
    </p:spTree>
    <p:extLst>
      <p:ext uri="{BB962C8B-B14F-4D97-AF65-F5344CB8AC3E}">
        <p14:creationId xmlns:p14="http://schemas.microsoft.com/office/powerpoint/2010/main" val="35052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TotalTime>
  <Words>1384</Words>
  <Application>Microsoft Office PowerPoint</Application>
  <PresentationFormat>Widescreen</PresentationFormat>
  <Paragraphs>131</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Abadi</vt:lpstr>
      <vt:lpstr>Aptos</vt:lpstr>
      <vt:lpstr>Aptos Display</vt:lpstr>
      <vt:lpstr>Arial</vt:lpstr>
      <vt:lpstr>Berlin Sans FB Demi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Brad Blau</dc:creator>
  <cp:lastModifiedBy>Brad Blau</cp:lastModifiedBy>
  <cp:revision>6</cp:revision>
  <dcterms:created xsi:type="dcterms:W3CDTF">2024-12-06T16:08:39Z</dcterms:created>
  <dcterms:modified xsi:type="dcterms:W3CDTF">2024-12-11T02:54:09Z</dcterms:modified>
</cp:coreProperties>
</file>