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9" r:id="rId3"/>
    <p:sldId id="257" r:id="rId4"/>
    <p:sldId id="280" r:id="rId5"/>
    <p:sldId id="259" r:id="rId6"/>
    <p:sldId id="260" r:id="rId7"/>
    <p:sldId id="263" r:id="rId8"/>
    <p:sldId id="262" r:id="rId9"/>
    <p:sldId id="278" r:id="rId10"/>
    <p:sldId id="264" r:id="rId11"/>
    <p:sldId id="265" r:id="rId12"/>
    <p:sldId id="269" r:id="rId13"/>
    <p:sldId id="271" r:id="rId14"/>
    <p:sldId id="270" r:id="rId15"/>
    <p:sldId id="272" r:id="rId16"/>
    <p:sldId id="274" r:id="rId17"/>
    <p:sldId id="275" r:id="rId18"/>
    <p:sldId id="276" r:id="rId19"/>
    <p:sldId id="277" r:id="rId20"/>
    <p:sldId id="258" r:id="rId21"/>
    <p:sldId id="261" r:id="rId22"/>
    <p:sldId id="266" r:id="rId23"/>
    <p:sldId id="267" r:id="rId24"/>
    <p:sldId id="268" r:id="rId25"/>
  </p:sldIdLst>
  <p:sldSz cx="12192000" cy="6858000"/>
  <p:notesSz cx="6858000" cy="9144000"/>
  <p:embeddedFontLst>
    <p:embeddedFont>
      <p:font typeface="Abadi" panose="020B0604020104020204" pitchFamily="34" charset="0"/>
      <p:regular r:id="rId26"/>
    </p:embeddedFont>
    <p:embeddedFont>
      <p:font typeface="Aharoni" panose="02010803020104030203" pitchFamily="2" charset="-79"/>
      <p:bold r:id="rId27"/>
    </p:embeddedFont>
    <p:embeddedFont>
      <p:font typeface="Californian FB" panose="0207040306080B030204" pitchFamily="18" charset="0"/>
      <p:regular r:id="rId28"/>
      <p:bold r:id="rId29"/>
      <p:italic r:id="rId30"/>
    </p:embeddedFont>
    <p:embeddedFont>
      <p:font typeface="Open Sans" panose="020B060603050402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3" d="100"/>
          <a:sy n="63" d="100"/>
        </p:scale>
        <p:origin x="1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03EF16-1976-4150-A97B-4C11AF65B897}"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E38C2-77AD-4AAA-AD71-ED0206DDF167}" type="slidenum">
              <a:rPr lang="en-US" smtClean="0"/>
              <a:t>‹#›</a:t>
            </a:fld>
            <a:endParaRPr lang="en-US"/>
          </a:p>
        </p:txBody>
      </p:sp>
    </p:spTree>
    <p:extLst>
      <p:ext uri="{BB962C8B-B14F-4D97-AF65-F5344CB8AC3E}">
        <p14:creationId xmlns:p14="http://schemas.microsoft.com/office/powerpoint/2010/main" val="3033900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03EF16-1976-4150-A97B-4C11AF65B897}"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E38C2-77AD-4AAA-AD71-ED0206DDF167}" type="slidenum">
              <a:rPr lang="en-US" smtClean="0"/>
              <a:t>‹#›</a:t>
            </a:fld>
            <a:endParaRPr lang="en-US"/>
          </a:p>
        </p:txBody>
      </p:sp>
    </p:spTree>
    <p:extLst>
      <p:ext uri="{BB962C8B-B14F-4D97-AF65-F5344CB8AC3E}">
        <p14:creationId xmlns:p14="http://schemas.microsoft.com/office/powerpoint/2010/main" val="518682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03EF16-1976-4150-A97B-4C11AF65B897}"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E38C2-77AD-4AAA-AD71-ED0206DDF167}" type="slidenum">
              <a:rPr lang="en-US" smtClean="0"/>
              <a:t>‹#›</a:t>
            </a:fld>
            <a:endParaRPr lang="en-US"/>
          </a:p>
        </p:txBody>
      </p:sp>
    </p:spTree>
    <p:extLst>
      <p:ext uri="{BB962C8B-B14F-4D97-AF65-F5344CB8AC3E}">
        <p14:creationId xmlns:p14="http://schemas.microsoft.com/office/powerpoint/2010/main" val="2101497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03EF16-1976-4150-A97B-4C11AF65B897}"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E38C2-77AD-4AAA-AD71-ED0206DDF167}" type="slidenum">
              <a:rPr lang="en-US" smtClean="0"/>
              <a:t>‹#›</a:t>
            </a:fld>
            <a:endParaRPr lang="en-US"/>
          </a:p>
        </p:txBody>
      </p:sp>
    </p:spTree>
    <p:extLst>
      <p:ext uri="{BB962C8B-B14F-4D97-AF65-F5344CB8AC3E}">
        <p14:creationId xmlns:p14="http://schemas.microsoft.com/office/powerpoint/2010/main" val="209663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03EF16-1976-4150-A97B-4C11AF65B897}"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E38C2-77AD-4AAA-AD71-ED0206DDF167}" type="slidenum">
              <a:rPr lang="en-US" smtClean="0"/>
              <a:t>‹#›</a:t>
            </a:fld>
            <a:endParaRPr lang="en-US"/>
          </a:p>
        </p:txBody>
      </p:sp>
    </p:spTree>
    <p:extLst>
      <p:ext uri="{BB962C8B-B14F-4D97-AF65-F5344CB8AC3E}">
        <p14:creationId xmlns:p14="http://schemas.microsoft.com/office/powerpoint/2010/main" val="1457280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03EF16-1976-4150-A97B-4C11AF65B897}"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E38C2-77AD-4AAA-AD71-ED0206DDF167}" type="slidenum">
              <a:rPr lang="en-US" smtClean="0"/>
              <a:t>‹#›</a:t>
            </a:fld>
            <a:endParaRPr lang="en-US"/>
          </a:p>
        </p:txBody>
      </p:sp>
    </p:spTree>
    <p:extLst>
      <p:ext uri="{BB962C8B-B14F-4D97-AF65-F5344CB8AC3E}">
        <p14:creationId xmlns:p14="http://schemas.microsoft.com/office/powerpoint/2010/main" val="3806919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03EF16-1976-4150-A97B-4C11AF65B897}" type="datetimeFigureOut">
              <a:rPr lang="en-US" smtClean="0"/>
              <a:t>12/12/2024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2E38C2-77AD-4AAA-AD71-ED0206DDF167}" type="slidenum">
              <a:rPr lang="en-US" smtClean="0"/>
              <a:t>‹#›</a:t>
            </a:fld>
            <a:endParaRPr lang="en-US"/>
          </a:p>
        </p:txBody>
      </p:sp>
    </p:spTree>
    <p:extLst>
      <p:ext uri="{BB962C8B-B14F-4D97-AF65-F5344CB8AC3E}">
        <p14:creationId xmlns:p14="http://schemas.microsoft.com/office/powerpoint/2010/main" val="366039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03EF16-1976-4150-A97B-4C11AF65B897}" type="datetimeFigureOut">
              <a:rPr lang="en-US" smtClean="0"/>
              <a:t>12/12/2024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2E38C2-77AD-4AAA-AD71-ED0206DDF167}" type="slidenum">
              <a:rPr lang="en-US" smtClean="0"/>
              <a:t>‹#›</a:t>
            </a:fld>
            <a:endParaRPr lang="en-US"/>
          </a:p>
        </p:txBody>
      </p:sp>
    </p:spTree>
    <p:extLst>
      <p:ext uri="{BB962C8B-B14F-4D97-AF65-F5344CB8AC3E}">
        <p14:creationId xmlns:p14="http://schemas.microsoft.com/office/powerpoint/2010/main" val="1269579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03EF16-1976-4150-A97B-4C11AF65B897}" type="datetimeFigureOut">
              <a:rPr lang="en-US" smtClean="0"/>
              <a:t>12/12/2024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2E38C2-77AD-4AAA-AD71-ED0206DDF167}" type="slidenum">
              <a:rPr lang="en-US" smtClean="0"/>
              <a:t>‹#›</a:t>
            </a:fld>
            <a:endParaRPr lang="en-US"/>
          </a:p>
        </p:txBody>
      </p:sp>
    </p:spTree>
    <p:extLst>
      <p:ext uri="{BB962C8B-B14F-4D97-AF65-F5344CB8AC3E}">
        <p14:creationId xmlns:p14="http://schemas.microsoft.com/office/powerpoint/2010/main" val="1473530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03EF16-1976-4150-A97B-4C11AF65B897}"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E38C2-77AD-4AAA-AD71-ED0206DDF167}" type="slidenum">
              <a:rPr lang="en-US" smtClean="0"/>
              <a:t>‹#›</a:t>
            </a:fld>
            <a:endParaRPr lang="en-US"/>
          </a:p>
        </p:txBody>
      </p:sp>
    </p:spTree>
    <p:extLst>
      <p:ext uri="{BB962C8B-B14F-4D97-AF65-F5344CB8AC3E}">
        <p14:creationId xmlns:p14="http://schemas.microsoft.com/office/powerpoint/2010/main" val="1139533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03EF16-1976-4150-A97B-4C11AF65B897}"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E38C2-77AD-4AAA-AD71-ED0206DDF167}" type="slidenum">
              <a:rPr lang="en-US" smtClean="0"/>
              <a:t>‹#›</a:t>
            </a:fld>
            <a:endParaRPr lang="en-US"/>
          </a:p>
        </p:txBody>
      </p:sp>
    </p:spTree>
    <p:extLst>
      <p:ext uri="{BB962C8B-B14F-4D97-AF65-F5344CB8AC3E}">
        <p14:creationId xmlns:p14="http://schemas.microsoft.com/office/powerpoint/2010/main" val="514305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03EF16-1976-4150-A97B-4C11AF65B897}" type="datetimeFigureOut">
              <a:rPr lang="en-US" smtClean="0"/>
              <a:t>12/12/2024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2E38C2-77AD-4AAA-AD71-ED0206DDF167}" type="slidenum">
              <a:rPr lang="en-US" smtClean="0"/>
              <a:t>‹#›</a:t>
            </a:fld>
            <a:endParaRPr lang="en-US"/>
          </a:p>
        </p:txBody>
      </p:sp>
    </p:spTree>
    <p:extLst>
      <p:ext uri="{BB962C8B-B14F-4D97-AF65-F5344CB8AC3E}">
        <p14:creationId xmlns:p14="http://schemas.microsoft.com/office/powerpoint/2010/main" val="3659175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g"/><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883A2C-A715-49DC-A039-BE00444610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5378" y="608820"/>
            <a:ext cx="12121244" cy="1631216"/>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Powers of Heaven</a:t>
            </a:r>
          </a:p>
          <a:p>
            <a:pPr algn="ctr"/>
            <a:r>
              <a:rPr lang="en-US" sz="4000" dirty="0">
                <a:solidFill>
                  <a:schemeClr val="bg1"/>
                </a:solidFill>
                <a:latin typeface="Aharoni" panose="02010803020104030203" pitchFamily="2" charset="-79"/>
                <a:cs typeface="Aharoni" panose="02010803020104030203" pitchFamily="2" charset="-79"/>
              </a:rPr>
              <a:t>Doctrine and Covenants 121:34-46</a:t>
            </a:r>
          </a:p>
        </p:txBody>
      </p:sp>
      <p:grpSp>
        <p:nvGrpSpPr>
          <p:cNvPr id="7" name="Group 6"/>
          <p:cNvGrpSpPr/>
          <p:nvPr/>
        </p:nvGrpSpPr>
        <p:grpSpPr>
          <a:xfrm>
            <a:off x="692495" y="2936156"/>
            <a:ext cx="4149370" cy="3452948"/>
            <a:chOff x="2798409" y="2125436"/>
            <a:chExt cx="4149370" cy="3452948"/>
          </a:xfrm>
        </p:grpSpPr>
        <p:sp>
          <p:nvSpPr>
            <p:cNvPr id="8" name="Quad Arrow Callout 7"/>
            <p:cNvSpPr/>
            <p:nvPr/>
          </p:nvSpPr>
          <p:spPr>
            <a:xfrm>
              <a:off x="3790289" y="2125436"/>
              <a:ext cx="381000" cy="410139"/>
            </a:xfrm>
            <a:prstGeom prst="quadArrowCallout">
              <a:avLst>
                <a:gd name="adj1" fmla="val 34515"/>
                <a:gd name="adj2" fmla="val 18515"/>
                <a:gd name="adj3" fmla="val 18515"/>
                <a:gd name="adj4" fmla="val 48123"/>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409289" y="5349784"/>
              <a:ext cx="1143000" cy="2286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ardrop 9"/>
            <p:cNvSpPr/>
            <p:nvPr/>
          </p:nvSpPr>
          <p:spPr>
            <a:xfrm rot="18779555">
              <a:off x="3148547" y="3824220"/>
              <a:ext cx="1664485" cy="1681257"/>
            </a:xfrm>
            <a:prstGeom prst="teardrop">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4446506" y="4818561"/>
              <a:ext cx="2072640" cy="548640"/>
            </a:xfrm>
            <a:custGeom>
              <a:avLst/>
              <a:gdLst>
                <a:gd name="connsiteX0" fmla="*/ 0 w 2072640"/>
                <a:gd name="connsiteY0" fmla="*/ 548640 h 548640"/>
                <a:gd name="connsiteX1" fmla="*/ 418012 w 2072640"/>
                <a:gd name="connsiteY1" fmla="*/ 539932 h 548640"/>
                <a:gd name="connsiteX2" fmla="*/ 478972 w 2072640"/>
                <a:gd name="connsiteY2" fmla="*/ 522514 h 548640"/>
                <a:gd name="connsiteX3" fmla="*/ 583474 w 2072640"/>
                <a:gd name="connsiteY3" fmla="*/ 505097 h 548640"/>
                <a:gd name="connsiteX4" fmla="*/ 653143 w 2072640"/>
                <a:gd name="connsiteY4" fmla="*/ 478972 h 548640"/>
                <a:gd name="connsiteX5" fmla="*/ 705394 w 2072640"/>
                <a:gd name="connsiteY5" fmla="*/ 461554 h 548640"/>
                <a:gd name="connsiteX6" fmla="*/ 731520 w 2072640"/>
                <a:gd name="connsiteY6" fmla="*/ 452846 h 548640"/>
                <a:gd name="connsiteX7" fmla="*/ 757646 w 2072640"/>
                <a:gd name="connsiteY7" fmla="*/ 435429 h 548640"/>
                <a:gd name="connsiteX8" fmla="*/ 792480 w 2072640"/>
                <a:gd name="connsiteY8" fmla="*/ 426720 h 548640"/>
                <a:gd name="connsiteX9" fmla="*/ 870857 w 2072640"/>
                <a:gd name="connsiteY9" fmla="*/ 365760 h 548640"/>
                <a:gd name="connsiteX10" fmla="*/ 888274 w 2072640"/>
                <a:gd name="connsiteY10" fmla="*/ 339634 h 548640"/>
                <a:gd name="connsiteX11" fmla="*/ 905692 w 2072640"/>
                <a:gd name="connsiteY11" fmla="*/ 322217 h 548640"/>
                <a:gd name="connsiteX12" fmla="*/ 923109 w 2072640"/>
                <a:gd name="connsiteY12" fmla="*/ 269966 h 548640"/>
                <a:gd name="connsiteX13" fmla="*/ 931817 w 2072640"/>
                <a:gd name="connsiteY13" fmla="*/ 243840 h 548640"/>
                <a:gd name="connsiteX14" fmla="*/ 914400 w 2072640"/>
                <a:gd name="connsiteY14" fmla="*/ 113212 h 548640"/>
                <a:gd name="connsiteX15" fmla="*/ 888274 w 2072640"/>
                <a:gd name="connsiteY15" fmla="*/ 60960 h 548640"/>
                <a:gd name="connsiteX16" fmla="*/ 862149 w 2072640"/>
                <a:gd name="connsiteY16" fmla="*/ 43543 h 548640"/>
                <a:gd name="connsiteX17" fmla="*/ 809897 w 2072640"/>
                <a:gd name="connsiteY17" fmla="*/ 0 h 548640"/>
                <a:gd name="connsiteX18" fmla="*/ 731520 w 2072640"/>
                <a:gd name="connsiteY18" fmla="*/ 26126 h 548640"/>
                <a:gd name="connsiteX19" fmla="*/ 740229 w 2072640"/>
                <a:gd name="connsiteY19" fmla="*/ 87086 h 548640"/>
                <a:gd name="connsiteX20" fmla="*/ 757646 w 2072640"/>
                <a:gd name="connsiteY20" fmla="*/ 156754 h 548640"/>
                <a:gd name="connsiteX21" fmla="*/ 783772 w 2072640"/>
                <a:gd name="connsiteY21" fmla="*/ 174172 h 548640"/>
                <a:gd name="connsiteX22" fmla="*/ 844732 w 2072640"/>
                <a:gd name="connsiteY22" fmla="*/ 243840 h 548640"/>
                <a:gd name="connsiteX23" fmla="*/ 896983 w 2072640"/>
                <a:gd name="connsiteY23" fmla="*/ 278674 h 548640"/>
                <a:gd name="connsiteX24" fmla="*/ 940526 w 2072640"/>
                <a:gd name="connsiteY24" fmla="*/ 313509 h 548640"/>
                <a:gd name="connsiteX25" fmla="*/ 992777 w 2072640"/>
                <a:gd name="connsiteY25" fmla="*/ 330926 h 548640"/>
                <a:gd name="connsiteX26" fmla="*/ 1018903 w 2072640"/>
                <a:gd name="connsiteY26" fmla="*/ 348343 h 548640"/>
                <a:gd name="connsiteX27" fmla="*/ 1062446 w 2072640"/>
                <a:gd name="connsiteY27" fmla="*/ 357052 h 548640"/>
                <a:gd name="connsiteX28" fmla="*/ 1088572 w 2072640"/>
                <a:gd name="connsiteY28" fmla="*/ 365760 h 548640"/>
                <a:gd name="connsiteX29" fmla="*/ 1497874 w 2072640"/>
                <a:gd name="connsiteY29" fmla="*/ 357052 h 548640"/>
                <a:gd name="connsiteX30" fmla="*/ 1515292 w 2072640"/>
                <a:gd name="connsiteY30" fmla="*/ 339634 h 548640"/>
                <a:gd name="connsiteX31" fmla="*/ 1550126 w 2072640"/>
                <a:gd name="connsiteY31" fmla="*/ 330926 h 548640"/>
                <a:gd name="connsiteX32" fmla="*/ 1619794 w 2072640"/>
                <a:gd name="connsiteY32" fmla="*/ 313509 h 548640"/>
                <a:gd name="connsiteX33" fmla="*/ 1637212 w 2072640"/>
                <a:gd name="connsiteY33" fmla="*/ 296092 h 548640"/>
                <a:gd name="connsiteX34" fmla="*/ 1706880 w 2072640"/>
                <a:gd name="connsiteY34" fmla="*/ 287383 h 548640"/>
                <a:gd name="connsiteX35" fmla="*/ 1741714 w 2072640"/>
                <a:gd name="connsiteY35" fmla="*/ 278674 h 548640"/>
                <a:gd name="connsiteX36" fmla="*/ 1994263 w 2072640"/>
                <a:gd name="connsiteY36" fmla="*/ 287383 h 548640"/>
                <a:gd name="connsiteX37" fmla="*/ 2020389 w 2072640"/>
                <a:gd name="connsiteY37" fmla="*/ 304800 h 548640"/>
                <a:gd name="connsiteX38" fmla="*/ 2046514 w 2072640"/>
                <a:gd name="connsiteY38" fmla="*/ 313509 h 548640"/>
                <a:gd name="connsiteX39" fmla="*/ 2072640 w 2072640"/>
                <a:gd name="connsiteY39" fmla="*/ 348343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2640" h="548640">
                  <a:moveTo>
                    <a:pt x="0" y="548640"/>
                  </a:moveTo>
                  <a:lnTo>
                    <a:pt x="418012" y="539932"/>
                  </a:lnTo>
                  <a:cubicBezTo>
                    <a:pt x="444808" y="538901"/>
                    <a:pt x="454487" y="527411"/>
                    <a:pt x="478972" y="522514"/>
                  </a:cubicBezTo>
                  <a:cubicBezTo>
                    <a:pt x="513601" y="515588"/>
                    <a:pt x="583474" y="505097"/>
                    <a:pt x="583474" y="505097"/>
                  </a:cubicBezTo>
                  <a:cubicBezTo>
                    <a:pt x="616497" y="472076"/>
                    <a:pt x="586086" y="495737"/>
                    <a:pt x="653143" y="478972"/>
                  </a:cubicBezTo>
                  <a:cubicBezTo>
                    <a:pt x="670954" y="474519"/>
                    <a:pt x="687977" y="467360"/>
                    <a:pt x="705394" y="461554"/>
                  </a:cubicBezTo>
                  <a:lnTo>
                    <a:pt x="731520" y="452846"/>
                  </a:lnTo>
                  <a:cubicBezTo>
                    <a:pt x="740229" y="447040"/>
                    <a:pt x="748026" y="439552"/>
                    <a:pt x="757646" y="435429"/>
                  </a:cubicBezTo>
                  <a:cubicBezTo>
                    <a:pt x="768647" y="430714"/>
                    <a:pt x="782675" y="433584"/>
                    <a:pt x="792480" y="426720"/>
                  </a:cubicBezTo>
                  <a:cubicBezTo>
                    <a:pt x="899286" y="351956"/>
                    <a:pt x="803453" y="388230"/>
                    <a:pt x="870857" y="365760"/>
                  </a:cubicBezTo>
                  <a:cubicBezTo>
                    <a:pt x="876663" y="357051"/>
                    <a:pt x="881736" y="347807"/>
                    <a:pt x="888274" y="339634"/>
                  </a:cubicBezTo>
                  <a:cubicBezTo>
                    <a:pt x="893403" y="333223"/>
                    <a:pt x="902020" y="329561"/>
                    <a:pt x="905692" y="322217"/>
                  </a:cubicBezTo>
                  <a:cubicBezTo>
                    <a:pt x="913903" y="305796"/>
                    <a:pt x="917303" y="287383"/>
                    <a:pt x="923109" y="269966"/>
                  </a:cubicBezTo>
                  <a:lnTo>
                    <a:pt x="931817" y="243840"/>
                  </a:lnTo>
                  <a:cubicBezTo>
                    <a:pt x="926011" y="200297"/>
                    <a:pt x="921622" y="156542"/>
                    <a:pt x="914400" y="113212"/>
                  </a:cubicBezTo>
                  <a:cubicBezTo>
                    <a:pt x="911566" y="96211"/>
                    <a:pt x="900312" y="72998"/>
                    <a:pt x="888274" y="60960"/>
                  </a:cubicBezTo>
                  <a:cubicBezTo>
                    <a:pt x="880873" y="53559"/>
                    <a:pt x="870189" y="50243"/>
                    <a:pt x="862149" y="43543"/>
                  </a:cubicBezTo>
                  <a:cubicBezTo>
                    <a:pt x="795102" y="-12330"/>
                    <a:pt x="874757" y="43239"/>
                    <a:pt x="809897" y="0"/>
                  </a:cubicBezTo>
                  <a:cubicBezTo>
                    <a:pt x="808238" y="277"/>
                    <a:pt x="736230" y="4933"/>
                    <a:pt x="731520" y="26126"/>
                  </a:cubicBezTo>
                  <a:cubicBezTo>
                    <a:pt x="727067" y="46164"/>
                    <a:pt x="736855" y="66839"/>
                    <a:pt x="740229" y="87086"/>
                  </a:cubicBezTo>
                  <a:cubicBezTo>
                    <a:pt x="740572" y="89144"/>
                    <a:pt x="750560" y="147897"/>
                    <a:pt x="757646" y="156754"/>
                  </a:cubicBezTo>
                  <a:cubicBezTo>
                    <a:pt x="764185" y="164927"/>
                    <a:pt x="775063" y="168366"/>
                    <a:pt x="783772" y="174172"/>
                  </a:cubicBezTo>
                  <a:cubicBezTo>
                    <a:pt x="812576" y="217377"/>
                    <a:pt x="793787" y="192894"/>
                    <a:pt x="844732" y="243840"/>
                  </a:cubicBezTo>
                  <a:cubicBezTo>
                    <a:pt x="877349" y="276458"/>
                    <a:pt x="859172" y="266071"/>
                    <a:pt x="896983" y="278674"/>
                  </a:cubicBezTo>
                  <a:cubicBezTo>
                    <a:pt x="911460" y="293152"/>
                    <a:pt x="920749" y="304719"/>
                    <a:pt x="940526" y="313509"/>
                  </a:cubicBezTo>
                  <a:cubicBezTo>
                    <a:pt x="957303" y="320965"/>
                    <a:pt x="977501" y="320742"/>
                    <a:pt x="992777" y="330926"/>
                  </a:cubicBezTo>
                  <a:cubicBezTo>
                    <a:pt x="1001486" y="336732"/>
                    <a:pt x="1009103" y="344668"/>
                    <a:pt x="1018903" y="348343"/>
                  </a:cubicBezTo>
                  <a:cubicBezTo>
                    <a:pt x="1032762" y="353540"/>
                    <a:pt x="1048086" y="353462"/>
                    <a:pt x="1062446" y="357052"/>
                  </a:cubicBezTo>
                  <a:cubicBezTo>
                    <a:pt x="1071352" y="359278"/>
                    <a:pt x="1079863" y="362857"/>
                    <a:pt x="1088572" y="365760"/>
                  </a:cubicBezTo>
                  <a:cubicBezTo>
                    <a:pt x="1225006" y="362857"/>
                    <a:pt x="1361664" y="365391"/>
                    <a:pt x="1497874" y="357052"/>
                  </a:cubicBezTo>
                  <a:cubicBezTo>
                    <a:pt x="1506070" y="356550"/>
                    <a:pt x="1507948" y="343306"/>
                    <a:pt x="1515292" y="339634"/>
                  </a:cubicBezTo>
                  <a:cubicBezTo>
                    <a:pt x="1525997" y="334281"/>
                    <a:pt x="1538442" y="333522"/>
                    <a:pt x="1550126" y="330926"/>
                  </a:cubicBezTo>
                  <a:cubicBezTo>
                    <a:pt x="1613175" y="316915"/>
                    <a:pt x="1573112" y="329069"/>
                    <a:pt x="1619794" y="313509"/>
                  </a:cubicBezTo>
                  <a:cubicBezTo>
                    <a:pt x="1625600" y="307703"/>
                    <a:pt x="1629348" y="298451"/>
                    <a:pt x="1637212" y="296092"/>
                  </a:cubicBezTo>
                  <a:cubicBezTo>
                    <a:pt x="1659628" y="289367"/>
                    <a:pt x="1683795" y="291231"/>
                    <a:pt x="1706880" y="287383"/>
                  </a:cubicBezTo>
                  <a:cubicBezTo>
                    <a:pt x="1718686" y="285415"/>
                    <a:pt x="1730103" y="281577"/>
                    <a:pt x="1741714" y="278674"/>
                  </a:cubicBezTo>
                  <a:cubicBezTo>
                    <a:pt x="1825897" y="281577"/>
                    <a:pt x="1910398" y="279521"/>
                    <a:pt x="1994263" y="287383"/>
                  </a:cubicBezTo>
                  <a:cubicBezTo>
                    <a:pt x="2004684" y="288360"/>
                    <a:pt x="2011028" y="300119"/>
                    <a:pt x="2020389" y="304800"/>
                  </a:cubicBezTo>
                  <a:cubicBezTo>
                    <a:pt x="2028599" y="308905"/>
                    <a:pt x="2037806" y="310606"/>
                    <a:pt x="2046514" y="313509"/>
                  </a:cubicBezTo>
                  <a:cubicBezTo>
                    <a:pt x="2068522" y="335516"/>
                    <a:pt x="2060260" y="323582"/>
                    <a:pt x="2072640" y="348343"/>
                  </a:cubicBezTo>
                </a:path>
              </a:pathLst>
            </a:custGeom>
            <a:no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539637" y="5075682"/>
              <a:ext cx="400018" cy="76200"/>
            </a:xfrm>
            <a:prstGeom prst="roundRect">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6547761" y="5240926"/>
              <a:ext cx="400018" cy="76200"/>
            </a:xfrm>
            <a:prstGeom prst="roundRect">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6410290" y="5044984"/>
              <a:ext cx="421083" cy="322217"/>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4170669" y="2899157"/>
              <a:ext cx="172731" cy="1617073"/>
              <a:chOff x="5785601" y="1657537"/>
              <a:chExt cx="381000" cy="1312630"/>
            </a:xfrm>
          </p:grpSpPr>
          <p:sp>
            <p:nvSpPr>
              <p:cNvPr id="17" name="Oval 16"/>
              <p:cNvSpPr/>
              <p:nvPr/>
            </p:nvSpPr>
            <p:spPr>
              <a:xfrm>
                <a:off x="5880142" y="1657537"/>
                <a:ext cx="139658" cy="171263"/>
              </a:xfrm>
              <a:prstGeom prst="ellipse">
                <a:avLst/>
              </a:prstGeom>
              <a:solidFill>
                <a:srgbClr val="DEA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880142" y="1773554"/>
                <a:ext cx="139658" cy="171263"/>
              </a:xfrm>
              <a:prstGeom prst="ellipse">
                <a:avLst/>
              </a:prstGeom>
              <a:solidFill>
                <a:srgbClr val="DEA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884497" y="1891120"/>
                <a:ext cx="139658" cy="171263"/>
              </a:xfrm>
              <a:prstGeom prst="ellipse">
                <a:avLst/>
              </a:prstGeom>
              <a:solidFill>
                <a:srgbClr val="DEA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888852" y="2008686"/>
                <a:ext cx="139658" cy="171263"/>
              </a:xfrm>
              <a:prstGeom prst="ellipse">
                <a:avLst/>
              </a:prstGeom>
              <a:solidFill>
                <a:srgbClr val="DEA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893207" y="2126252"/>
                <a:ext cx="139658" cy="171263"/>
              </a:xfrm>
              <a:prstGeom prst="ellipse">
                <a:avLst/>
              </a:prstGeom>
              <a:solidFill>
                <a:srgbClr val="DEA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897562" y="2243818"/>
                <a:ext cx="139658" cy="171263"/>
              </a:xfrm>
              <a:prstGeom prst="ellipse">
                <a:avLst/>
              </a:prstGeom>
              <a:solidFill>
                <a:srgbClr val="DEA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901917" y="2361384"/>
                <a:ext cx="139658" cy="171263"/>
              </a:xfrm>
              <a:prstGeom prst="ellipse">
                <a:avLst/>
              </a:prstGeom>
              <a:solidFill>
                <a:srgbClr val="DEA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906272" y="2478950"/>
                <a:ext cx="139658" cy="171263"/>
              </a:xfrm>
              <a:prstGeom prst="ellipse">
                <a:avLst/>
              </a:prstGeom>
              <a:solidFill>
                <a:srgbClr val="DEA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Quad Arrow Callout 24"/>
              <p:cNvSpPr/>
              <p:nvPr/>
            </p:nvSpPr>
            <p:spPr>
              <a:xfrm>
                <a:off x="5785601" y="2560028"/>
                <a:ext cx="381000" cy="410139"/>
              </a:xfrm>
              <a:prstGeom prst="quadArrowCallout">
                <a:avLst>
                  <a:gd name="adj1" fmla="val 34515"/>
                  <a:gd name="adj2" fmla="val 18515"/>
                  <a:gd name="adj3" fmla="val 18515"/>
                  <a:gd name="adj4" fmla="val 48123"/>
                </a:avLst>
              </a:prstGeom>
              <a:solidFill>
                <a:srgbClr val="DEA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rapezoid 15"/>
            <p:cNvSpPr/>
            <p:nvPr/>
          </p:nvSpPr>
          <p:spPr>
            <a:xfrm>
              <a:off x="2798409" y="2454184"/>
              <a:ext cx="2286000" cy="1295400"/>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rot="1631857">
            <a:off x="9495290" y="2283278"/>
            <a:ext cx="823585" cy="4390103"/>
            <a:chOff x="7158228" y="2114006"/>
            <a:chExt cx="823585" cy="4390103"/>
          </a:xfrm>
        </p:grpSpPr>
        <p:sp>
          <p:nvSpPr>
            <p:cNvPr id="27" name="Frame 26"/>
            <p:cNvSpPr/>
            <p:nvPr/>
          </p:nvSpPr>
          <p:spPr>
            <a:xfrm rot="18780817">
              <a:off x="7159416" y="2542312"/>
              <a:ext cx="821210" cy="823585"/>
            </a:xfrm>
            <a:prstGeom prst="frame">
              <a:avLst>
                <a:gd name="adj1" fmla="val 8159"/>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hord 27"/>
            <p:cNvSpPr/>
            <p:nvPr/>
          </p:nvSpPr>
          <p:spPr>
            <a:xfrm rot="9883911">
              <a:off x="7267484" y="2257936"/>
              <a:ext cx="581365" cy="549033"/>
            </a:xfrm>
            <a:prstGeom prst="chord">
              <a:avLst>
                <a:gd name="adj1" fmla="val 2700000"/>
                <a:gd name="adj2" fmla="val 1014323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7342526" y="3378925"/>
              <a:ext cx="486480" cy="3125184"/>
              <a:chOff x="7235622" y="388855"/>
              <a:chExt cx="1035131" cy="5972649"/>
            </a:xfrm>
          </p:grpSpPr>
          <p:sp>
            <p:nvSpPr>
              <p:cNvPr id="38" name="Rounded Rectangle 37"/>
              <p:cNvSpPr/>
              <p:nvPr/>
            </p:nvSpPr>
            <p:spPr>
              <a:xfrm>
                <a:off x="7494999" y="2999351"/>
                <a:ext cx="428897" cy="1499505"/>
              </a:xfrm>
              <a:prstGeom prst="roundRect">
                <a:avLst>
                  <a:gd name="adj" fmla="val 26819"/>
                </a:avLst>
              </a:prstGeom>
              <a:solidFill>
                <a:srgbClr val="00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a:off x="7235622" y="6042346"/>
                <a:ext cx="1035131" cy="319158"/>
              </a:xfrm>
              <a:prstGeom prst="trapezoid">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Delay 39"/>
              <p:cNvSpPr/>
              <p:nvPr/>
            </p:nvSpPr>
            <p:spPr>
              <a:xfrm rot="16200000">
                <a:off x="7560100" y="5398512"/>
                <a:ext cx="355509" cy="884342"/>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p:cNvSpPr/>
              <p:nvPr/>
            </p:nvSpPr>
            <p:spPr>
              <a:xfrm>
                <a:off x="7484503" y="5662928"/>
                <a:ext cx="488949" cy="677770"/>
              </a:xfrm>
              <a:prstGeom prst="diamond">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7504143" y="4290794"/>
                <a:ext cx="428897" cy="1499505"/>
              </a:xfrm>
              <a:prstGeom prst="roundRect">
                <a:avLst>
                  <a:gd name="adj" fmla="val 26819"/>
                </a:avLst>
              </a:prstGeom>
              <a:solidFill>
                <a:srgbClr val="00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7445829" y="4282086"/>
                <a:ext cx="527623" cy="141868"/>
              </a:xfrm>
              <a:prstGeom prst="roundRect">
                <a:avLst>
                  <a:gd name="adj" fmla="val 2681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7570746" y="388855"/>
                <a:ext cx="277401" cy="2598390"/>
              </a:xfrm>
              <a:prstGeom prst="roundRect">
                <a:avLst>
                  <a:gd name="adj" fmla="val 2681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7440768" y="2915841"/>
                <a:ext cx="541393" cy="167645"/>
              </a:xfrm>
              <a:prstGeom prst="roundRect">
                <a:avLst>
                  <a:gd name="adj" fmla="val 2681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ounded Rectangle 29"/>
            <p:cNvSpPr/>
            <p:nvPr/>
          </p:nvSpPr>
          <p:spPr>
            <a:xfrm>
              <a:off x="7443292" y="3381821"/>
              <a:ext cx="254438" cy="87720"/>
            </a:xfrm>
            <a:prstGeom prst="roundRect">
              <a:avLst>
                <a:gd name="adj" fmla="val 26819"/>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499896" y="2540726"/>
              <a:ext cx="130497" cy="846909"/>
            </a:xfrm>
            <a:prstGeom prst="roundRect">
              <a:avLst>
                <a:gd name="adj" fmla="val 26819"/>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265125" y="2704482"/>
              <a:ext cx="606011" cy="58250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7297783" y="2347429"/>
              <a:ext cx="531223" cy="204184"/>
            </a:xfrm>
            <a:prstGeom prst="roundRect">
              <a:avLst>
                <a:gd name="adj" fmla="val 2681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461069" y="2114006"/>
              <a:ext cx="167640" cy="16764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360920" y="2353492"/>
              <a:ext cx="102326" cy="189411"/>
            </a:xfrm>
            <a:prstGeom prst="ellipse">
              <a:avLst/>
            </a:prstGeom>
            <a:solidFill>
              <a:srgbClr val="FF0000"/>
            </a:solidFill>
            <a:ln>
              <a:solidFill>
                <a:schemeClr val="tx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7522029" y="2357846"/>
              <a:ext cx="102326" cy="189411"/>
            </a:xfrm>
            <a:prstGeom prst="ellipse">
              <a:avLst/>
            </a:prstGeom>
            <a:solidFill>
              <a:srgbClr val="FF0000"/>
            </a:solidFill>
            <a:ln>
              <a:solidFill>
                <a:schemeClr val="tx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687491" y="2357846"/>
              <a:ext cx="102326" cy="189411"/>
            </a:xfrm>
            <a:prstGeom prst="ellipse">
              <a:avLst/>
            </a:prstGeom>
            <a:solidFill>
              <a:srgbClr val="FF0000"/>
            </a:solidFill>
            <a:ln>
              <a:solidFill>
                <a:schemeClr val="tx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130863" y="3997468"/>
            <a:ext cx="4365298" cy="646331"/>
          </a:xfrm>
          <a:prstGeom prst="rect">
            <a:avLst/>
          </a:prstGeom>
        </p:spPr>
        <p:txBody>
          <a:bodyPr wrap="none">
            <a:spAutoFit/>
          </a:bodyPr>
          <a:lstStyle/>
          <a:p>
            <a:r>
              <a:rPr lang="en-US" i="1" dirty="0">
                <a:solidFill>
                  <a:schemeClr val="bg1"/>
                </a:solidFill>
                <a:latin typeface="Open Sans"/>
              </a:rPr>
              <a:t>For many are called, but few are chosen.</a:t>
            </a:r>
          </a:p>
          <a:p>
            <a:pPr algn="ctr"/>
            <a:r>
              <a:rPr lang="en-US" i="1" dirty="0">
                <a:solidFill>
                  <a:schemeClr val="bg1"/>
                </a:solidFill>
                <a:latin typeface="Open Sans"/>
              </a:rPr>
              <a:t>Matthew 22:14</a:t>
            </a:r>
            <a:endParaRPr lang="en-US" i="1" dirty="0">
              <a:solidFill>
                <a:schemeClr val="bg1"/>
              </a:solidFill>
            </a:endParaRPr>
          </a:p>
        </p:txBody>
      </p:sp>
      <p:sp>
        <p:nvSpPr>
          <p:cNvPr id="47" name="Footer Placeholder 14">
            <a:extLst>
              <a:ext uri="{FF2B5EF4-FFF2-40B4-BE49-F238E27FC236}">
                <a16:creationId xmlns:a16="http://schemas.microsoft.com/office/drawing/2014/main" id="{55D395B4-1108-453E-BA3D-5C349350DF8F}"/>
              </a:ext>
            </a:extLst>
          </p:cNvPr>
          <p:cNvSpPr>
            <a:spLocks noGrp="1"/>
          </p:cNvSpPr>
          <p:nvPr/>
        </p:nvSpPr>
        <p:spPr>
          <a:xfrm>
            <a:off x="141514" y="6470974"/>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spTree>
    <p:extLst>
      <p:ext uri="{BB962C8B-B14F-4D97-AF65-F5344CB8AC3E}">
        <p14:creationId xmlns:p14="http://schemas.microsoft.com/office/powerpoint/2010/main" val="2332698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20ECEB4-D37C-4922-AD78-B5E9C617D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00801"/>
            <a:ext cx="1796143" cy="369332"/>
          </a:xfrm>
          <a:prstGeom prst="rect">
            <a:avLst/>
          </a:prstGeom>
          <a:noFill/>
        </p:spPr>
        <p:txBody>
          <a:bodyPr wrap="square" rtlCol="0">
            <a:spAutoFit/>
          </a:bodyPr>
          <a:lstStyle/>
          <a:p>
            <a:r>
              <a:rPr lang="en-US" dirty="0">
                <a:solidFill>
                  <a:schemeClr val="bg1"/>
                </a:solidFill>
              </a:rPr>
              <a:t>D&amp;C 121:38</a:t>
            </a:r>
          </a:p>
        </p:txBody>
      </p:sp>
      <p:sp>
        <p:nvSpPr>
          <p:cNvPr id="6" name="TextBox 5"/>
          <p:cNvSpPr txBox="1"/>
          <p:nvPr/>
        </p:nvSpPr>
        <p:spPr>
          <a:xfrm>
            <a:off x="70756" y="0"/>
            <a:ext cx="12121244" cy="707886"/>
          </a:xfrm>
          <a:prstGeom prst="rect">
            <a:avLst/>
          </a:prstGeom>
          <a:noFill/>
        </p:spPr>
        <p:txBody>
          <a:bodyPr wrap="square" rtlCol="0">
            <a:spAutoFit/>
          </a:bodyPr>
          <a:lstStyle/>
          <a:p>
            <a:pPr algn="ctr"/>
            <a:r>
              <a:rPr lang="en-US" sz="4000" dirty="0">
                <a:solidFill>
                  <a:schemeClr val="bg1"/>
                </a:solidFill>
                <a:latin typeface="Aharoni" panose="02010803020104030203" pitchFamily="2" charset="-79"/>
                <a:cs typeface="Aharoni" panose="02010803020104030203" pitchFamily="2" charset="-79"/>
              </a:rPr>
              <a:t>Unrighteousness Priesthood Holders</a:t>
            </a:r>
          </a:p>
        </p:txBody>
      </p:sp>
      <p:grpSp>
        <p:nvGrpSpPr>
          <p:cNvPr id="7" name="Group 6"/>
          <p:cNvGrpSpPr/>
          <p:nvPr/>
        </p:nvGrpSpPr>
        <p:grpSpPr>
          <a:xfrm>
            <a:off x="466830" y="1330279"/>
            <a:ext cx="4100024" cy="1260521"/>
            <a:chOff x="466830" y="1330279"/>
            <a:chExt cx="4100024" cy="3740243"/>
          </a:xfrm>
        </p:grpSpPr>
        <p:sp>
          <p:nvSpPr>
            <p:cNvPr id="5" name="Rounded Rectangle 4"/>
            <p:cNvSpPr/>
            <p:nvPr/>
          </p:nvSpPr>
          <p:spPr>
            <a:xfrm>
              <a:off x="466830" y="1330279"/>
              <a:ext cx="4100024" cy="3740243"/>
            </a:xfrm>
            <a:prstGeom prst="roundRect">
              <a:avLst>
                <a:gd name="adj" fmla="val 4356"/>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780571" y="1581710"/>
              <a:ext cx="3472543" cy="1015663"/>
            </a:xfrm>
            <a:prstGeom prst="rect">
              <a:avLst/>
            </a:prstGeom>
          </p:spPr>
          <p:txBody>
            <a:bodyPr wrap="square">
              <a:spAutoFit/>
            </a:bodyPr>
            <a:lstStyle/>
            <a:p>
              <a:r>
                <a:rPr lang="en-US" sz="2000" dirty="0"/>
                <a:t>The powers of heaven withdraw, and his authority becomes useless. </a:t>
              </a:r>
            </a:p>
          </p:txBody>
        </p:sp>
      </p:grpSp>
      <p:sp>
        <p:nvSpPr>
          <p:cNvPr id="3" name="Rectangle 2"/>
          <p:cNvSpPr/>
          <p:nvPr/>
        </p:nvSpPr>
        <p:spPr>
          <a:xfrm>
            <a:off x="5033684" y="1042391"/>
            <a:ext cx="6096000" cy="523220"/>
          </a:xfrm>
          <a:prstGeom prst="rect">
            <a:avLst/>
          </a:prstGeom>
        </p:spPr>
        <p:txBody>
          <a:bodyPr>
            <a:spAutoFit/>
          </a:bodyPr>
          <a:lstStyle/>
          <a:p>
            <a:r>
              <a:rPr lang="en-US" sz="2800" dirty="0">
                <a:solidFill>
                  <a:srgbClr val="FFFF00"/>
                </a:solidFill>
                <a:latin typeface="Open Sans"/>
              </a:rPr>
              <a:t>Kick against the pricks</a:t>
            </a:r>
            <a:endParaRPr lang="en-US" sz="2800" dirty="0">
              <a:solidFill>
                <a:srgbClr val="FFFF00"/>
              </a:solidFill>
            </a:endParaRPr>
          </a:p>
        </p:txBody>
      </p:sp>
      <p:sp>
        <p:nvSpPr>
          <p:cNvPr id="27" name="Rectangle 26"/>
          <p:cNvSpPr/>
          <p:nvPr/>
        </p:nvSpPr>
        <p:spPr>
          <a:xfrm>
            <a:off x="6096000" y="2099998"/>
            <a:ext cx="3472543" cy="1015663"/>
          </a:xfrm>
          <a:prstGeom prst="rect">
            <a:avLst/>
          </a:prstGeom>
        </p:spPr>
        <p:txBody>
          <a:bodyPr wrap="square">
            <a:spAutoFit/>
          </a:bodyPr>
          <a:lstStyle/>
          <a:p>
            <a:r>
              <a:rPr lang="en-US" sz="2000" b="0" i="0" dirty="0">
                <a:solidFill>
                  <a:schemeClr val="bg1"/>
                </a:solidFill>
                <a:effectLst/>
              </a:rPr>
              <a:t>An animal resisting a sharp stick used to guide it toward a desired destination</a:t>
            </a:r>
            <a:endParaRPr lang="en-US" sz="1100" dirty="0">
              <a:solidFill>
                <a:schemeClr val="bg1"/>
              </a:solidFill>
            </a:endParaRPr>
          </a:p>
        </p:txBody>
      </p:sp>
      <p:sp>
        <p:nvSpPr>
          <p:cNvPr id="28" name="Rectangle 27"/>
          <p:cNvSpPr/>
          <p:nvPr/>
        </p:nvSpPr>
        <p:spPr>
          <a:xfrm>
            <a:off x="5478026" y="3429000"/>
            <a:ext cx="3472543" cy="707886"/>
          </a:xfrm>
          <a:prstGeom prst="rect">
            <a:avLst/>
          </a:prstGeom>
        </p:spPr>
        <p:txBody>
          <a:bodyPr wrap="square">
            <a:spAutoFit/>
          </a:bodyPr>
          <a:lstStyle/>
          <a:p>
            <a:r>
              <a:rPr lang="en-US" sz="2000" b="0" i="0" dirty="0">
                <a:solidFill>
                  <a:schemeClr val="bg1"/>
                </a:solidFill>
                <a:effectLst/>
              </a:rPr>
              <a:t>For us—resisting direction from the Lord or His servants</a:t>
            </a:r>
            <a:endParaRPr lang="en-US" sz="1100" dirty="0">
              <a:solidFill>
                <a:schemeClr val="bg1"/>
              </a:solidFill>
            </a:endParaRPr>
          </a:p>
        </p:txBody>
      </p:sp>
      <p:pic>
        <p:nvPicPr>
          <p:cNvPr id="10" name="Picture 9">
            <a:extLst>
              <a:ext uri="{FF2B5EF4-FFF2-40B4-BE49-F238E27FC236}">
                <a16:creationId xmlns:a16="http://schemas.microsoft.com/office/drawing/2014/main" id="{27260AF4-F518-4CB2-A9AC-977A507D77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3204" y="1115794"/>
            <a:ext cx="2019300" cy="2266950"/>
          </a:xfrm>
          <a:prstGeom prst="rect">
            <a:avLst/>
          </a:prstGeom>
        </p:spPr>
      </p:pic>
      <p:pic>
        <p:nvPicPr>
          <p:cNvPr id="12" name="Picture 11">
            <a:extLst>
              <a:ext uri="{FF2B5EF4-FFF2-40B4-BE49-F238E27FC236}">
                <a16:creationId xmlns:a16="http://schemas.microsoft.com/office/drawing/2014/main" id="{26B122BD-B959-4DF2-8714-E058E14FB8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508" y="3115661"/>
            <a:ext cx="4230624" cy="3176016"/>
          </a:xfrm>
          <a:prstGeom prst="rect">
            <a:avLst/>
          </a:prstGeom>
        </p:spPr>
      </p:pic>
      <p:pic>
        <p:nvPicPr>
          <p:cNvPr id="15" name="Picture 14">
            <a:extLst>
              <a:ext uri="{FF2B5EF4-FFF2-40B4-BE49-F238E27FC236}">
                <a16:creationId xmlns:a16="http://schemas.microsoft.com/office/drawing/2014/main" id="{57DC1D66-4B30-4E3A-908C-653DEC96DE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7208" y="4112658"/>
            <a:ext cx="3000375" cy="2657475"/>
          </a:xfrm>
          <a:prstGeom prst="rect">
            <a:avLst/>
          </a:prstGeom>
        </p:spPr>
      </p:pic>
    </p:spTree>
    <p:extLst>
      <p:ext uri="{BB962C8B-B14F-4D97-AF65-F5344CB8AC3E}">
        <p14:creationId xmlns:p14="http://schemas.microsoft.com/office/powerpoint/2010/main" val="134434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F57CC2A-2A3E-470F-9F12-3415951303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70756" y="0"/>
            <a:ext cx="12121244" cy="707886"/>
          </a:xfrm>
          <a:prstGeom prst="rect">
            <a:avLst/>
          </a:prstGeom>
          <a:noFill/>
        </p:spPr>
        <p:txBody>
          <a:bodyPr wrap="square" rtlCol="0">
            <a:spAutoFit/>
          </a:bodyPr>
          <a:lstStyle/>
          <a:p>
            <a:pPr algn="ctr"/>
            <a:r>
              <a:rPr lang="en-US" sz="4000" dirty="0">
                <a:solidFill>
                  <a:schemeClr val="bg1"/>
                </a:solidFill>
                <a:latin typeface="Aharoni" panose="02010803020104030203" pitchFamily="2" charset="-79"/>
                <a:cs typeface="Aharoni" panose="02010803020104030203" pitchFamily="2" charset="-79"/>
              </a:rPr>
              <a:t>Those Who Lost Site of the Authorship</a:t>
            </a:r>
          </a:p>
        </p:txBody>
      </p:sp>
      <p:sp>
        <p:nvSpPr>
          <p:cNvPr id="3" name="Rectangle 2"/>
          <p:cNvSpPr/>
          <p:nvPr/>
        </p:nvSpPr>
        <p:spPr>
          <a:xfrm>
            <a:off x="6490607" y="5446694"/>
            <a:ext cx="6096000" cy="954107"/>
          </a:xfrm>
          <a:prstGeom prst="rect">
            <a:avLst/>
          </a:prstGeom>
        </p:spPr>
        <p:txBody>
          <a:bodyPr>
            <a:spAutoFit/>
          </a:bodyPr>
          <a:lstStyle/>
          <a:p>
            <a:r>
              <a:rPr lang="en-US" sz="2800" dirty="0">
                <a:solidFill>
                  <a:srgbClr val="FFFF00"/>
                </a:solidFill>
                <a:latin typeface="Open Sans"/>
              </a:rPr>
              <a:t>All lost their rights to and the authority of the priesthood</a:t>
            </a:r>
            <a:endParaRPr lang="en-US" sz="2800" dirty="0">
              <a:solidFill>
                <a:srgbClr val="FFFF00"/>
              </a:solidFill>
            </a:endParaRPr>
          </a:p>
        </p:txBody>
      </p:sp>
      <p:sp>
        <p:nvSpPr>
          <p:cNvPr id="27" name="Rectangle 26"/>
          <p:cNvSpPr/>
          <p:nvPr/>
        </p:nvSpPr>
        <p:spPr>
          <a:xfrm>
            <a:off x="307669" y="824022"/>
            <a:ext cx="3472543" cy="707886"/>
          </a:xfrm>
          <a:prstGeom prst="rect">
            <a:avLst/>
          </a:prstGeom>
        </p:spPr>
        <p:txBody>
          <a:bodyPr wrap="square">
            <a:spAutoFit/>
          </a:bodyPr>
          <a:lstStyle/>
          <a:p>
            <a:pPr algn="ctr"/>
            <a:r>
              <a:rPr lang="en-US" sz="2000" b="0" i="0" dirty="0">
                <a:solidFill>
                  <a:schemeClr val="bg1"/>
                </a:solidFill>
                <a:effectLst/>
              </a:rPr>
              <a:t>The Three Witnesses to the Book of Mormon</a:t>
            </a:r>
            <a:endParaRPr lang="en-US" sz="1100" dirty="0">
              <a:solidFill>
                <a:schemeClr val="bg1"/>
              </a:solidFill>
            </a:endParaRPr>
          </a:p>
        </p:txBody>
      </p:sp>
      <p:sp>
        <p:nvSpPr>
          <p:cNvPr id="28" name="Rectangle 27"/>
          <p:cNvSpPr/>
          <p:nvPr/>
        </p:nvSpPr>
        <p:spPr>
          <a:xfrm>
            <a:off x="7973785" y="824022"/>
            <a:ext cx="3472543" cy="707886"/>
          </a:xfrm>
          <a:prstGeom prst="rect">
            <a:avLst/>
          </a:prstGeom>
        </p:spPr>
        <p:txBody>
          <a:bodyPr wrap="square">
            <a:spAutoFit/>
          </a:bodyPr>
          <a:lstStyle/>
          <a:p>
            <a:pPr algn="ctr"/>
            <a:r>
              <a:rPr lang="en-US" sz="2000" b="0" i="0" dirty="0">
                <a:solidFill>
                  <a:schemeClr val="bg1"/>
                </a:solidFill>
                <a:effectLst/>
              </a:rPr>
              <a:t>Six members of the Quorum of the Twelve Apostles</a:t>
            </a:r>
            <a:endParaRPr lang="en-US" sz="1100" dirty="0">
              <a:solidFill>
                <a:schemeClr val="bg1"/>
              </a:solidFill>
            </a:endParaRPr>
          </a:p>
        </p:txBody>
      </p:sp>
      <p:sp>
        <p:nvSpPr>
          <p:cNvPr id="11" name="Rectangle 10"/>
          <p:cNvSpPr/>
          <p:nvPr/>
        </p:nvSpPr>
        <p:spPr>
          <a:xfrm>
            <a:off x="3973285" y="845950"/>
            <a:ext cx="3472543" cy="707886"/>
          </a:xfrm>
          <a:prstGeom prst="rect">
            <a:avLst/>
          </a:prstGeom>
        </p:spPr>
        <p:txBody>
          <a:bodyPr wrap="square">
            <a:spAutoFit/>
          </a:bodyPr>
          <a:lstStyle/>
          <a:p>
            <a:pPr algn="ctr"/>
            <a:r>
              <a:rPr lang="en-US" sz="2000" b="0" i="0" dirty="0">
                <a:solidFill>
                  <a:schemeClr val="bg1"/>
                </a:solidFill>
                <a:effectLst/>
              </a:rPr>
              <a:t>The Presidency of the Church in Missouri</a:t>
            </a:r>
            <a:endParaRPr lang="en-US" sz="1100" dirty="0">
              <a:solidFill>
                <a:schemeClr val="bg1"/>
              </a:solidFill>
            </a:endParaRPr>
          </a:p>
        </p:txBody>
      </p:sp>
      <p:sp>
        <p:nvSpPr>
          <p:cNvPr id="12" name="Rectangle 11"/>
          <p:cNvSpPr/>
          <p:nvPr/>
        </p:nvSpPr>
        <p:spPr>
          <a:xfrm>
            <a:off x="1295547" y="3191511"/>
            <a:ext cx="4969329" cy="3170099"/>
          </a:xfrm>
          <a:prstGeom prst="rect">
            <a:avLst/>
          </a:prstGeom>
        </p:spPr>
        <p:txBody>
          <a:bodyPr wrap="square">
            <a:spAutoFit/>
          </a:bodyPr>
          <a:lstStyle/>
          <a:p>
            <a:r>
              <a:rPr lang="en-US" sz="2000" b="0" i="0" dirty="0">
                <a:solidFill>
                  <a:schemeClr val="bg1"/>
                </a:solidFill>
                <a:effectLst/>
              </a:rPr>
              <a:t>And Thomas B. Marsh –the President of the Quorum of Twelve Apostles</a:t>
            </a:r>
          </a:p>
          <a:p>
            <a:endParaRPr lang="en-US" sz="2000" dirty="0">
              <a:solidFill>
                <a:schemeClr val="bg1"/>
              </a:solidFill>
            </a:endParaRPr>
          </a:p>
          <a:p>
            <a:r>
              <a:rPr lang="en-US" sz="2000" dirty="0">
                <a:solidFill>
                  <a:schemeClr val="bg1"/>
                </a:solidFill>
              </a:rPr>
              <a:t>However:</a:t>
            </a:r>
          </a:p>
          <a:p>
            <a:endParaRPr lang="en-US" sz="2000" dirty="0">
              <a:solidFill>
                <a:schemeClr val="bg1"/>
              </a:solidFill>
            </a:endParaRPr>
          </a:p>
          <a:p>
            <a:r>
              <a:rPr lang="en-US" sz="2000" dirty="0">
                <a:solidFill>
                  <a:schemeClr val="bg1"/>
                </a:solidFill>
              </a:rPr>
              <a:t>After the Saints had been driven from Nauvoo, Illinois, and settled in the Rocky Mountains, he went to Sal Lake City, where he confessed to the wrongs he had committed and pleaded for Forgiveness. </a:t>
            </a:r>
            <a:endParaRPr lang="en-US" sz="1100" dirty="0">
              <a:solidFill>
                <a:schemeClr val="bg1"/>
              </a:solidFill>
            </a:endParaRPr>
          </a:p>
        </p:txBody>
      </p:sp>
      <p:grpSp>
        <p:nvGrpSpPr>
          <p:cNvPr id="15" name="Group 14">
            <a:extLst>
              <a:ext uri="{FF2B5EF4-FFF2-40B4-BE49-F238E27FC236}">
                <a16:creationId xmlns:a16="http://schemas.microsoft.com/office/drawing/2014/main" id="{83AB6795-ECFA-47A2-AE2F-7E5DC059FB03}"/>
              </a:ext>
            </a:extLst>
          </p:cNvPr>
          <p:cNvGrpSpPr/>
          <p:nvPr/>
        </p:nvGrpSpPr>
        <p:grpSpPr>
          <a:xfrm>
            <a:off x="4641851" y="1622732"/>
            <a:ext cx="2075175" cy="1158157"/>
            <a:chOff x="4458812" y="1063427"/>
            <a:chExt cx="3100584" cy="1730438"/>
          </a:xfrm>
          <a:solidFill>
            <a:srgbClr val="FFFF00"/>
          </a:solidFill>
        </p:grpSpPr>
        <p:grpSp>
          <p:nvGrpSpPr>
            <p:cNvPr id="16" name="Group 15">
              <a:extLst>
                <a:ext uri="{FF2B5EF4-FFF2-40B4-BE49-F238E27FC236}">
                  <a16:creationId xmlns:a16="http://schemas.microsoft.com/office/drawing/2014/main" id="{69323577-4FC3-43D7-B424-11F2E04D5519}"/>
                </a:ext>
              </a:extLst>
            </p:cNvPr>
            <p:cNvGrpSpPr/>
            <p:nvPr/>
          </p:nvGrpSpPr>
          <p:grpSpPr>
            <a:xfrm>
              <a:off x="4458812" y="1338795"/>
              <a:ext cx="1076099" cy="1455070"/>
              <a:chOff x="6696052" y="1382055"/>
              <a:chExt cx="1076099" cy="1455070"/>
            </a:xfrm>
            <a:grpFill/>
          </p:grpSpPr>
          <p:sp>
            <p:nvSpPr>
              <p:cNvPr id="23" name="Oval 22">
                <a:extLst>
                  <a:ext uri="{FF2B5EF4-FFF2-40B4-BE49-F238E27FC236}">
                    <a16:creationId xmlns:a16="http://schemas.microsoft.com/office/drawing/2014/main" id="{ED47C644-9C6F-464D-8867-F7DF42314B3E}"/>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Delay 23">
                <a:extLst>
                  <a:ext uri="{FF2B5EF4-FFF2-40B4-BE49-F238E27FC236}">
                    <a16:creationId xmlns:a16="http://schemas.microsoft.com/office/drawing/2014/main" id="{29E95943-1101-4E76-8F89-2E3AA38606FF}"/>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34C2E10D-7444-4B14-8827-D86094800EC8}"/>
                </a:ext>
              </a:extLst>
            </p:cNvPr>
            <p:cNvGrpSpPr/>
            <p:nvPr/>
          </p:nvGrpSpPr>
          <p:grpSpPr>
            <a:xfrm>
              <a:off x="6483297" y="1338795"/>
              <a:ext cx="1076099" cy="1455070"/>
              <a:chOff x="6696052" y="1382055"/>
              <a:chExt cx="1076099" cy="1455070"/>
            </a:xfrm>
            <a:grpFill/>
          </p:grpSpPr>
          <p:sp>
            <p:nvSpPr>
              <p:cNvPr id="21" name="Oval 20">
                <a:extLst>
                  <a:ext uri="{FF2B5EF4-FFF2-40B4-BE49-F238E27FC236}">
                    <a16:creationId xmlns:a16="http://schemas.microsoft.com/office/drawing/2014/main" id="{AAC987A3-FC35-412D-B516-29757FE433CF}"/>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Delay 21">
                <a:extLst>
                  <a:ext uri="{FF2B5EF4-FFF2-40B4-BE49-F238E27FC236}">
                    <a16:creationId xmlns:a16="http://schemas.microsoft.com/office/drawing/2014/main" id="{7ED0FAC1-0A75-423A-9B5D-EDD27F04AF74}"/>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3F91C3AD-4225-4CFF-A64D-8116FDA39945}"/>
                </a:ext>
              </a:extLst>
            </p:cNvPr>
            <p:cNvGrpSpPr/>
            <p:nvPr/>
          </p:nvGrpSpPr>
          <p:grpSpPr>
            <a:xfrm>
              <a:off x="5339218" y="1063427"/>
              <a:ext cx="1271794" cy="1719683"/>
              <a:chOff x="6696052" y="1382055"/>
              <a:chExt cx="1076099" cy="1455070"/>
            </a:xfrm>
            <a:grpFill/>
          </p:grpSpPr>
          <p:sp>
            <p:nvSpPr>
              <p:cNvPr id="19" name="Oval 18">
                <a:extLst>
                  <a:ext uri="{FF2B5EF4-FFF2-40B4-BE49-F238E27FC236}">
                    <a16:creationId xmlns:a16="http://schemas.microsoft.com/office/drawing/2014/main" id="{426BE9B4-0265-42C7-96E8-FE7DA316691D}"/>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elay 19">
                <a:extLst>
                  <a:ext uri="{FF2B5EF4-FFF2-40B4-BE49-F238E27FC236}">
                    <a16:creationId xmlns:a16="http://schemas.microsoft.com/office/drawing/2014/main" id="{28B82E5A-EB72-4A33-81A1-A42D74B7DAC2}"/>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24">
            <a:extLst>
              <a:ext uri="{FF2B5EF4-FFF2-40B4-BE49-F238E27FC236}">
                <a16:creationId xmlns:a16="http://schemas.microsoft.com/office/drawing/2014/main" id="{16285CC6-919A-45C4-9592-6713226ED96B}"/>
              </a:ext>
            </a:extLst>
          </p:cNvPr>
          <p:cNvGrpSpPr/>
          <p:nvPr/>
        </p:nvGrpSpPr>
        <p:grpSpPr>
          <a:xfrm>
            <a:off x="8675546" y="1585921"/>
            <a:ext cx="2365930" cy="1380001"/>
            <a:chOff x="2404654" y="3258336"/>
            <a:chExt cx="4004439" cy="2215889"/>
          </a:xfrm>
          <a:solidFill>
            <a:schemeClr val="accent5">
              <a:lumMod val="75000"/>
            </a:schemeClr>
          </a:solidFill>
        </p:grpSpPr>
        <p:grpSp>
          <p:nvGrpSpPr>
            <p:cNvPr id="30" name="Group 29">
              <a:extLst>
                <a:ext uri="{FF2B5EF4-FFF2-40B4-BE49-F238E27FC236}">
                  <a16:creationId xmlns:a16="http://schemas.microsoft.com/office/drawing/2014/main" id="{CF3235DA-B520-4ED8-9557-D03EC6DD1D24}"/>
                </a:ext>
              </a:extLst>
            </p:cNvPr>
            <p:cNvGrpSpPr/>
            <p:nvPr/>
          </p:nvGrpSpPr>
          <p:grpSpPr>
            <a:xfrm>
              <a:off x="2947096" y="3258336"/>
              <a:ext cx="1076099" cy="1455070"/>
              <a:chOff x="6696052" y="1382055"/>
              <a:chExt cx="1076099" cy="1455070"/>
            </a:xfrm>
            <a:grpFill/>
          </p:grpSpPr>
          <p:sp>
            <p:nvSpPr>
              <p:cNvPr id="58" name="Oval 57">
                <a:extLst>
                  <a:ext uri="{FF2B5EF4-FFF2-40B4-BE49-F238E27FC236}">
                    <a16:creationId xmlns:a16="http://schemas.microsoft.com/office/drawing/2014/main" id="{BDF69AC6-9351-4CD7-A008-AAAFD2CFD58F}"/>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Delay 58">
                <a:extLst>
                  <a:ext uri="{FF2B5EF4-FFF2-40B4-BE49-F238E27FC236}">
                    <a16:creationId xmlns:a16="http://schemas.microsoft.com/office/drawing/2014/main" id="{83EB1256-D055-4A68-B982-7F039DCA7ECA}"/>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DBC3148-57DB-46D0-A53F-E05E9D528CDD}"/>
                </a:ext>
              </a:extLst>
            </p:cNvPr>
            <p:cNvGrpSpPr/>
            <p:nvPr/>
          </p:nvGrpSpPr>
          <p:grpSpPr>
            <a:xfrm>
              <a:off x="4140045" y="3258336"/>
              <a:ext cx="1076099" cy="1455070"/>
              <a:chOff x="6696052" y="1382055"/>
              <a:chExt cx="1076099" cy="1455070"/>
            </a:xfrm>
            <a:grpFill/>
          </p:grpSpPr>
          <p:sp>
            <p:nvSpPr>
              <p:cNvPr id="56" name="Oval 55">
                <a:extLst>
                  <a:ext uri="{FF2B5EF4-FFF2-40B4-BE49-F238E27FC236}">
                    <a16:creationId xmlns:a16="http://schemas.microsoft.com/office/drawing/2014/main" id="{DC8F65D8-675E-4573-940C-2D362D4157D9}"/>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Delay 56">
                <a:extLst>
                  <a:ext uri="{FF2B5EF4-FFF2-40B4-BE49-F238E27FC236}">
                    <a16:creationId xmlns:a16="http://schemas.microsoft.com/office/drawing/2014/main" id="{86E981AB-6829-4309-877B-21E4FF4C3A3B}"/>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3C15F2C2-0EA9-4C83-AB9D-AA48C6CE1AE4}"/>
                </a:ext>
              </a:extLst>
            </p:cNvPr>
            <p:cNvGrpSpPr/>
            <p:nvPr/>
          </p:nvGrpSpPr>
          <p:grpSpPr>
            <a:xfrm>
              <a:off x="5332994" y="3258336"/>
              <a:ext cx="1076099" cy="1455070"/>
              <a:chOff x="6696052" y="1382055"/>
              <a:chExt cx="1076099" cy="1455070"/>
            </a:xfrm>
            <a:grpFill/>
          </p:grpSpPr>
          <p:sp>
            <p:nvSpPr>
              <p:cNvPr id="54" name="Oval 53">
                <a:extLst>
                  <a:ext uri="{FF2B5EF4-FFF2-40B4-BE49-F238E27FC236}">
                    <a16:creationId xmlns:a16="http://schemas.microsoft.com/office/drawing/2014/main" id="{80D33747-A106-4286-9C77-732D831E3E3C}"/>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Delay 54">
                <a:extLst>
                  <a:ext uri="{FF2B5EF4-FFF2-40B4-BE49-F238E27FC236}">
                    <a16:creationId xmlns:a16="http://schemas.microsoft.com/office/drawing/2014/main" id="{95920050-90A7-4DDF-86AB-FAF5AD27DEEC}"/>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24F0EEFC-D86F-4E74-B5D3-45E54E8B5E29}"/>
                </a:ext>
              </a:extLst>
            </p:cNvPr>
            <p:cNvGrpSpPr/>
            <p:nvPr/>
          </p:nvGrpSpPr>
          <p:grpSpPr>
            <a:xfrm>
              <a:off x="4858456" y="4019155"/>
              <a:ext cx="1076099" cy="1455070"/>
              <a:chOff x="6696052" y="1382055"/>
              <a:chExt cx="1076099" cy="1455070"/>
            </a:xfrm>
            <a:grpFill/>
          </p:grpSpPr>
          <p:sp>
            <p:nvSpPr>
              <p:cNvPr id="48" name="Oval 47">
                <a:extLst>
                  <a:ext uri="{FF2B5EF4-FFF2-40B4-BE49-F238E27FC236}">
                    <a16:creationId xmlns:a16="http://schemas.microsoft.com/office/drawing/2014/main" id="{12F9821B-F20E-4961-85B2-3354619604C9}"/>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Delay 48">
                <a:extLst>
                  <a:ext uri="{FF2B5EF4-FFF2-40B4-BE49-F238E27FC236}">
                    <a16:creationId xmlns:a16="http://schemas.microsoft.com/office/drawing/2014/main" id="{4F97BEA6-51C0-4962-B474-7E2ECD69A608}"/>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078C148C-D198-472D-A564-D59C4F78CC74}"/>
                </a:ext>
              </a:extLst>
            </p:cNvPr>
            <p:cNvGrpSpPr/>
            <p:nvPr/>
          </p:nvGrpSpPr>
          <p:grpSpPr>
            <a:xfrm>
              <a:off x="3661660" y="3985871"/>
              <a:ext cx="1076099" cy="1455070"/>
              <a:chOff x="6696052" y="1382055"/>
              <a:chExt cx="1076099" cy="1455070"/>
            </a:xfrm>
            <a:grpFill/>
          </p:grpSpPr>
          <p:sp>
            <p:nvSpPr>
              <p:cNvPr id="46" name="Oval 45">
                <a:extLst>
                  <a:ext uri="{FF2B5EF4-FFF2-40B4-BE49-F238E27FC236}">
                    <a16:creationId xmlns:a16="http://schemas.microsoft.com/office/drawing/2014/main" id="{97D63521-7C45-428B-88C5-3DDF6B749CF6}"/>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Delay 46">
                <a:extLst>
                  <a:ext uri="{FF2B5EF4-FFF2-40B4-BE49-F238E27FC236}">
                    <a16:creationId xmlns:a16="http://schemas.microsoft.com/office/drawing/2014/main" id="{B8D2727C-5A73-4590-A107-BE3C5A16E974}"/>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C07E84A4-C4D5-44EA-AB41-BBE88B3E212F}"/>
                </a:ext>
              </a:extLst>
            </p:cNvPr>
            <p:cNvGrpSpPr/>
            <p:nvPr/>
          </p:nvGrpSpPr>
          <p:grpSpPr>
            <a:xfrm>
              <a:off x="2404654" y="3985871"/>
              <a:ext cx="1076099" cy="1455070"/>
              <a:chOff x="6696052" y="1382055"/>
              <a:chExt cx="1076099" cy="1455070"/>
            </a:xfrm>
            <a:grpFill/>
          </p:grpSpPr>
          <p:sp>
            <p:nvSpPr>
              <p:cNvPr id="44" name="Oval 43">
                <a:extLst>
                  <a:ext uri="{FF2B5EF4-FFF2-40B4-BE49-F238E27FC236}">
                    <a16:creationId xmlns:a16="http://schemas.microsoft.com/office/drawing/2014/main" id="{81B1106B-341D-499F-AC9E-2F98C3DE2522}"/>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Delay 44">
                <a:extLst>
                  <a:ext uri="{FF2B5EF4-FFF2-40B4-BE49-F238E27FC236}">
                    <a16:creationId xmlns:a16="http://schemas.microsoft.com/office/drawing/2014/main" id="{2043522B-5DE5-4719-B115-D916B38D88D2}"/>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5F73317E-C105-4BBD-84A8-EBE16360DBE0}"/>
              </a:ext>
            </a:extLst>
          </p:cNvPr>
          <p:cNvGrpSpPr/>
          <p:nvPr/>
        </p:nvGrpSpPr>
        <p:grpSpPr>
          <a:xfrm>
            <a:off x="884179" y="1534087"/>
            <a:ext cx="2627567" cy="1302074"/>
            <a:chOff x="5964575" y="4001157"/>
            <a:chExt cx="3198736" cy="1585112"/>
          </a:xfrm>
          <a:solidFill>
            <a:schemeClr val="accent2">
              <a:lumMod val="75000"/>
            </a:schemeClr>
          </a:solidFill>
        </p:grpSpPr>
        <p:grpSp>
          <p:nvGrpSpPr>
            <p:cNvPr id="65" name="Group 64">
              <a:extLst>
                <a:ext uri="{FF2B5EF4-FFF2-40B4-BE49-F238E27FC236}">
                  <a16:creationId xmlns:a16="http://schemas.microsoft.com/office/drawing/2014/main" id="{F1472378-1759-4053-9EC5-2134B5F306F5}"/>
                </a:ext>
              </a:extLst>
            </p:cNvPr>
            <p:cNvGrpSpPr/>
            <p:nvPr/>
          </p:nvGrpSpPr>
          <p:grpSpPr>
            <a:xfrm>
              <a:off x="5969391" y="4042509"/>
              <a:ext cx="1076099" cy="1455070"/>
              <a:chOff x="6696052" y="1382055"/>
              <a:chExt cx="1076099" cy="1455070"/>
            </a:xfrm>
            <a:grpFill/>
          </p:grpSpPr>
          <p:sp>
            <p:nvSpPr>
              <p:cNvPr id="75" name="Oval 74">
                <a:extLst>
                  <a:ext uri="{FF2B5EF4-FFF2-40B4-BE49-F238E27FC236}">
                    <a16:creationId xmlns:a16="http://schemas.microsoft.com/office/drawing/2014/main" id="{023C4C19-AC9C-47C1-86D0-743DB18F14D1}"/>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lowchart: Delay 75">
                <a:extLst>
                  <a:ext uri="{FF2B5EF4-FFF2-40B4-BE49-F238E27FC236}">
                    <a16:creationId xmlns:a16="http://schemas.microsoft.com/office/drawing/2014/main" id="{778F52F7-E5DD-4AD9-AA1A-7B45B991D481}"/>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76E89166-6E86-4290-957E-B137AE22CEBC}"/>
                </a:ext>
              </a:extLst>
            </p:cNvPr>
            <p:cNvGrpSpPr/>
            <p:nvPr/>
          </p:nvGrpSpPr>
          <p:grpSpPr>
            <a:xfrm>
              <a:off x="8077198" y="4042509"/>
              <a:ext cx="1076099" cy="1455070"/>
              <a:chOff x="6696052" y="1382055"/>
              <a:chExt cx="1076099" cy="1455070"/>
            </a:xfrm>
            <a:grpFill/>
          </p:grpSpPr>
          <p:sp>
            <p:nvSpPr>
              <p:cNvPr id="73" name="Oval 72">
                <a:extLst>
                  <a:ext uri="{FF2B5EF4-FFF2-40B4-BE49-F238E27FC236}">
                    <a16:creationId xmlns:a16="http://schemas.microsoft.com/office/drawing/2014/main" id="{B6390DDD-3EEA-4885-8D8F-84D0DC8C313D}"/>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lowchart: Delay 73">
                <a:extLst>
                  <a:ext uri="{FF2B5EF4-FFF2-40B4-BE49-F238E27FC236}">
                    <a16:creationId xmlns:a16="http://schemas.microsoft.com/office/drawing/2014/main" id="{FFC1F590-C7FE-47CA-9E4E-47E99845BD63}"/>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D024FF4B-AEE0-48E5-9C51-409F4FBD2558}"/>
                </a:ext>
              </a:extLst>
            </p:cNvPr>
            <p:cNvGrpSpPr/>
            <p:nvPr/>
          </p:nvGrpSpPr>
          <p:grpSpPr>
            <a:xfrm>
              <a:off x="7045491" y="4031753"/>
              <a:ext cx="1076100" cy="1455071"/>
              <a:chOff x="6696052" y="1382055"/>
              <a:chExt cx="1076099" cy="1455070"/>
            </a:xfrm>
            <a:grpFill/>
          </p:grpSpPr>
          <p:sp>
            <p:nvSpPr>
              <p:cNvPr id="71" name="Oval 70">
                <a:extLst>
                  <a:ext uri="{FF2B5EF4-FFF2-40B4-BE49-F238E27FC236}">
                    <a16:creationId xmlns:a16="http://schemas.microsoft.com/office/drawing/2014/main" id="{9FA06852-5044-4D9D-83BC-1A55EFE3503A}"/>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Delay 71">
                <a:extLst>
                  <a:ext uri="{FF2B5EF4-FFF2-40B4-BE49-F238E27FC236}">
                    <a16:creationId xmlns:a16="http://schemas.microsoft.com/office/drawing/2014/main" id="{1768323B-1ED4-4C1D-BBFD-A2EAB382D3DE}"/>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8" name="Picture 67">
              <a:extLst>
                <a:ext uri="{FF2B5EF4-FFF2-40B4-BE49-F238E27FC236}">
                  <a16:creationId xmlns:a16="http://schemas.microsoft.com/office/drawing/2014/main" id="{D7AE7C10-DB4D-477E-B735-C64284C6ACD7}"/>
                </a:ext>
              </a:extLst>
            </p:cNvPr>
            <p:cNvPicPr>
              <a:picLocks noChangeAspect="1"/>
            </p:cNvPicPr>
            <p:nvPr/>
          </p:nvPicPr>
          <p:blipFill rotWithShape="1">
            <a:blip r:embed="rId3">
              <a:extLst>
                <a:ext uri="{28A0092B-C50C-407E-A947-70E740481C1C}">
                  <a14:useLocalDpi xmlns:a14="http://schemas.microsoft.com/office/drawing/2010/main" val="0"/>
                </a:ext>
              </a:extLst>
            </a:blip>
            <a:srcRect l="64514" t="13775" r="3885" b="14540"/>
            <a:stretch/>
          </p:blipFill>
          <p:spPr>
            <a:xfrm>
              <a:off x="8017948" y="4024663"/>
              <a:ext cx="1145363" cy="1418280"/>
            </a:xfrm>
            <a:prstGeom prst="ellipse">
              <a:avLst/>
            </a:prstGeom>
            <a:grpFill/>
            <a:ln>
              <a:noFill/>
            </a:ln>
            <a:effectLst>
              <a:softEdge rad="112500"/>
            </a:effectLst>
          </p:spPr>
        </p:pic>
        <p:pic>
          <p:nvPicPr>
            <p:cNvPr id="69" name="Picture 68">
              <a:extLst>
                <a:ext uri="{FF2B5EF4-FFF2-40B4-BE49-F238E27FC236}">
                  <a16:creationId xmlns:a16="http://schemas.microsoft.com/office/drawing/2014/main" id="{6E59D869-003B-4F86-94D0-26846ECEBCD0}"/>
                </a:ext>
              </a:extLst>
            </p:cNvPr>
            <p:cNvPicPr>
              <a:picLocks noChangeAspect="1"/>
            </p:cNvPicPr>
            <p:nvPr/>
          </p:nvPicPr>
          <p:blipFill rotWithShape="1">
            <a:blip r:embed="rId3">
              <a:extLst>
                <a:ext uri="{28A0092B-C50C-407E-A947-70E740481C1C}">
                  <a14:useLocalDpi xmlns:a14="http://schemas.microsoft.com/office/drawing/2010/main" val="0"/>
                </a:ext>
              </a:extLst>
            </a:blip>
            <a:srcRect l="37496" t="18196" r="37011" b="9599"/>
            <a:stretch/>
          </p:blipFill>
          <p:spPr>
            <a:xfrm>
              <a:off x="7021473" y="4001157"/>
              <a:ext cx="1236127" cy="1585112"/>
            </a:xfrm>
            <a:prstGeom prst="ellipse">
              <a:avLst/>
            </a:prstGeom>
            <a:grpFill/>
            <a:ln>
              <a:noFill/>
            </a:ln>
            <a:effectLst>
              <a:softEdge rad="112500"/>
            </a:effectLst>
          </p:spPr>
        </p:pic>
        <p:pic>
          <p:nvPicPr>
            <p:cNvPr id="70" name="Picture 69">
              <a:extLst>
                <a:ext uri="{FF2B5EF4-FFF2-40B4-BE49-F238E27FC236}">
                  <a16:creationId xmlns:a16="http://schemas.microsoft.com/office/drawing/2014/main" id="{79ECD70D-47F3-4E28-A33A-7288EB62CFE2}"/>
                </a:ext>
              </a:extLst>
            </p:cNvPr>
            <p:cNvPicPr>
              <a:picLocks noChangeAspect="1"/>
            </p:cNvPicPr>
            <p:nvPr/>
          </p:nvPicPr>
          <p:blipFill rotWithShape="1">
            <a:blip r:embed="rId3">
              <a:extLst>
                <a:ext uri="{28A0092B-C50C-407E-A947-70E740481C1C}">
                  <a14:useLocalDpi xmlns:a14="http://schemas.microsoft.com/office/drawing/2010/main" val="0"/>
                </a:ext>
              </a:extLst>
            </a:blip>
            <a:srcRect l="4971" t="17980" r="66529" b="19507"/>
            <a:stretch/>
          </p:blipFill>
          <p:spPr>
            <a:xfrm>
              <a:off x="5964575" y="4035418"/>
              <a:ext cx="1184562" cy="1418279"/>
            </a:xfrm>
            <a:prstGeom prst="ellipse">
              <a:avLst/>
            </a:prstGeom>
            <a:grpFill/>
            <a:ln>
              <a:noFill/>
            </a:ln>
            <a:effectLst>
              <a:softEdge rad="112500"/>
            </a:effectLst>
          </p:spPr>
        </p:pic>
      </p:grpSp>
      <p:grpSp>
        <p:nvGrpSpPr>
          <p:cNvPr id="10" name="Group 9">
            <a:extLst>
              <a:ext uri="{FF2B5EF4-FFF2-40B4-BE49-F238E27FC236}">
                <a16:creationId xmlns:a16="http://schemas.microsoft.com/office/drawing/2014/main" id="{CEB88D92-C4D2-4FCA-96E6-C798F2BB8549}"/>
              </a:ext>
            </a:extLst>
          </p:cNvPr>
          <p:cNvGrpSpPr/>
          <p:nvPr/>
        </p:nvGrpSpPr>
        <p:grpSpPr>
          <a:xfrm>
            <a:off x="6522237" y="3160946"/>
            <a:ext cx="1277293" cy="1828549"/>
            <a:chOff x="8423569" y="3498359"/>
            <a:chExt cx="1277293" cy="1828549"/>
          </a:xfrm>
        </p:grpSpPr>
        <p:grpSp>
          <p:nvGrpSpPr>
            <p:cNvPr id="9" name="Group 8">
              <a:extLst>
                <a:ext uri="{FF2B5EF4-FFF2-40B4-BE49-F238E27FC236}">
                  <a16:creationId xmlns:a16="http://schemas.microsoft.com/office/drawing/2014/main" id="{83671E4E-1596-4DFC-85CD-E764C578B4ED}"/>
                </a:ext>
              </a:extLst>
            </p:cNvPr>
            <p:cNvGrpSpPr/>
            <p:nvPr/>
          </p:nvGrpSpPr>
          <p:grpSpPr>
            <a:xfrm>
              <a:off x="8423569" y="3599789"/>
              <a:ext cx="1277293" cy="1727119"/>
              <a:chOff x="8423569" y="3599789"/>
              <a:chExt cx="851193" cy="1150959"/>
            </a:xfrm>
            <a:solidFill>
              <a:schemeClr val="accent3">
                <a:lumMod val="75000"/>
              </a:schemeClr>
            </a:solidFill>
          </p:grpSpPr>
          <p:sp>
            <p:nvSpPr>
              <p:cNvPr id="77" name="Oval 76">
                <a:extLst>
                  <a:ext uri="{FF2B5EF4-FFF2-40B4-BE49-F238E27FC236}">
                    <a16:creationId xmlns:a16="http://schemas.microsoft.com/office/drawing/2014/main" id="{85EB8679-D6A0-4DCE-8CDF-1A50105E4FE3}"/>
                  </a:ext>
                </a:extLst>
              </p:cNvPr>
              <p:cNvSpPr/>
              <p:nvPr/>
            </p:nvSpPr>
            <p:spPr>
              <a:xfrm>
                <a:off x="8509048" y="3599789"/>
                <a:ext cx="680236" cy="680236"/>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Delay 77">
                <a:extLst>
                  <a:ext uri="{FF2B5EF4-FFF2-40B4-BE49-F238E27FC236}">
                    <a16:creationId xmlns:a16="http://schemas.microsoft.com/office/drawing/2014/main" id="{BCDEBC3F-EB51-4E39-9D94-B418A9908DC1}"/>
                  </a:ext>
                </a:extLst>
              </p:cNvPr>
              <p:cNvSpPr/>
              <p:nvPr/>
            </p:nvSpPr>
            <p:spPr>
              <a:xfrm rot="16200000">
                <a:off x="8590678" y="4066663"/>
                <a:ext cx="516976" cy="851193"/>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454D181D-7589-465C-8C08-21FE2648A7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1838" y="3498359"/>
              <a:ext cx="1012228" cy="1352977"/>
            </a:xfrm>
            <a:prstGeom prst="ellipse">
              <a:avLst/>
            </a:prstGeom>
            <a:ln>
              <a:noFill/>
            </a:ln>
            <a:effectLst>
              <a:softEdge rad="112500"/>
            </a:effectLst>
          </p:spPr>
        </p:pic>
      </p:grpSp>
    </p:spTree>
    <p:extLst>
      <p:ext uri="{BB962C8B-B14F-4D97-AF65-F5344CB8AC3E}">
        <p14:creationId xmlns:p14="http://schemas.microsoft.com/office/powerpoint/2010/main" val="178483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6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par>
                                <p:cTn id="28" presetID="1"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12">
                                            <p:txEl>
                                              <p:pRg st="0" end="0"/>
                                            </p:txEl>
                                          </p:spTgt>
                                        </p:tgtEl>
                                        <p:attrNameLst>
                                          <p:attrName>style.visibility</p:attrName>
                                        </p:attrNameLst>
                                      </p:cBhvr>
                                      <p:to>
                                        <p:strVal val="visible"/>
                                      </p:to>
                                    </p:set>
                                    <p:animEffect transition="in" filter="fade">
                                      <p:cBhvr>
                                        <p:cTn id="34" dur="1000"/>
                                        <p:tgtEl>
                                          <p:spTgt spid="12">
                                            <p:txEl>
                                              <p:pRg st="0" end="0"/>
                                            </p:txEl>
                                          </p:spTgt>
                                        </p:tgtEl>
                                      </p:cBhvr>
                                    </p:animEffect>
                                    <p:anim calcmode="lin" valueType="num">
                                      <p:cBhvr>
                                        <p:cTn id="3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2">
                                            <p:txEl>
                                              <p:pRg st="2" end="2"/>
                                            </p:txEl>
                                          </p:spTgt>
                                        </p:tgtEl>
                                        <p:attrNameLst>
                                          <p:attrName>style.visibility</p:attrName>
                                        </p:attrNameLst>
                                      </p:cBhvr>
                                      <p:to>
                                        <p:strVal val="visible"/>
                                      </p:to>
                                    </p:set>
                                    <p:animEffect transition="in" filter="fade">
                                      <p:cBhvr>
                                        <p:cTn id="43" dur="500"/>
                                        <p:tgtEl>
                                          <p:spTgt spid="12">
                                            <p:txEl>
                                              <p:pRg st="2" end="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2">
                                            <p:txEl>
                                              <p:pRg st="4" end="4"/>
                                            </p:txEl>
                                          </p:spTgt>
                                        </p:tgtEl>
                                        <p:attrNameLst>
                                          <p:attrName>style.visibility</p:attrName>
                                        </p:attrNameLst>
                                      </p:cBhvr>
                                      <p:to>
                                        <p:strVal val="visible"/>
                                      </p:to>
                                    </p:set>
                                    <p:animEffect transition="in" filter="fade">
                                      <p:cBhvr>
                                        <p:cTn id="46" dur="500"/>
                                        <p:tgtEl>
                                          <p:spTgt spid="12">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p:bldP spid="2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D5F49FD-2C42-4705-A962-35895C79D3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00801"/>
            <a:ext cx="1796143" cy="369332"/>
          </a:xfrm>
          <a:prstGeom prst="rect">
            <a:avLst/>
          </a:prstGeom>
          <a:noFill/>
        </p:spPr>
        <p:txBody>
          <a:bodyPr wrap="square" rtlCol="0">
            <a:spAutoFit/>
          </a:bodyPr>
          <a:lstStyle/>
          <a:p>
            <a:r>
              <a:rPr lang="en-US" dirty="0">
                <a:solidFill>
                  <a:schemeClr val="bg1"/>
                </a:solidFill>
              </a:rPr>
              <a:t>D&amp;C 121:35-39</a:t>
            </a:r>
          </a:p>
        </p:txBody>
      </p:sp>
      <p:sp>
        <p:nvSpPr>
          <p:cNvPr id="6" name="TextBox 5"/>
          <p:cNvSpPr txBox="1"/>
          <p:nvPr/>
        </p:nvSpPr>
        <p:spPr>
          <a:xfrm>
            <a:off x="70756" y="0"/>
            <a:ext cx="12121244" cy="707886"/>
          </a:xfrm>
          <a:prstGeom prst="rect">
            <a:avLst/>
          </a:prstGeom>
          <a:noFill/>
        </p:spPr>
        <p:txBody>
          <a:bodyPr wrap="square" rtlCol="0">
            <a:spAutoFit/>
          </a:bodyPr>
          <a:lstStyle/>
          <a:p>
            <a:pPr algn="ctr"/>
            <a:r>
              <a:rPr lang="en-US" sz="4000" dirty="0">
                <a:solidFill>
                  <a:schemeClr val="bg1"/>
                </a:solidFill>
                <a:latin typeface="Aharoni" panose="02010803020104030203" pitchFamily="2" charset="-79"/>
                <a:cs typeface="Aharoni" panose="02010803020104030203" pitchFamily="2" charset="-79"/>
              </a:rPr>
              <a:t>Unrighteousness Attitudes and Actions</a:t>
            </a:r>
          </a:p>
        </p:txBody>
      </p:sp>
      <p:grpSp>
        <p:nvGrpSpPr>
          <p:cNvPr id="10" name="Group 9"/>
          <p:cNvGrpSpPr/>
          <p:nvPr/>
        </p:nvGrpSpPr>
        <p:grpSpPr>
          <a:xfrm>
            <a:off x="526603" y="4646472"/>
            <a:ext cx="3862157" cy="1260521"/>
            <a:chOff x="466830" y="1330279"/>
            <a:chExt cx="4100024" cy="1260521"/>
          </a:xfrm>
        </p:grpSpPr>
        <p:sp>
          <p:nvSpPr>
            <p:cNvPr id="5" name="Rounded Rectangle 4"/>
            <p:cNvSpPr/>
            <p:nvPr/>
          </p:nvSpPr>
          <p:spPr>
            <a:xfrm>
              <a:off x="466830" y="1330279"/>
              <a:ext cx="4100024" cy="1260521"/>
            </a:xfrm>
            <a:prstGeom prst="roundRect">
              <a:avLst>
                <a:gd name="adj" fmla="val 4356"/>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44499" y="1360374"/>
              <a:ext cx="3744685" cy="1200329"/>
            </a:xfrm>
            <a:prstGeom prst="rect">
              <a:avLst/>
            </a:prstGeom>
          </p:spPr>
          <p:txBody>
            <a:bodyPr wrap="square">
              <a:spAutoFit/>
            </a:bodyPr>
            <a:lstStyle/>
            <a:p>
              <a:r>
                <a:rPr lang="en-US" b="0" i="0" dirty="0">
                  <a:solidFill>
                    <a:srgbClr val="333333"/>
                  </a:solidFill>
                  <a:effectLst/>
                  <a:latin typeface="Open Sans"/>
                </a:rPr>
                <a:t>To fit in with some of his popular peers, a priesthood holder joins them in making fun of a classmate at school.</a:t>
              </a:r>
              <a:endParaRPr lang="en-US" dirty="0"/>
            </a:p>
          </p:txBody>
        </p:sp>
      </p:grpSp>
      <p:grpSp>
        <p:nvGrpSpPr>
          <p:cNvPr id="11" name="Group 10"/>
          <p:cNvGrpSpPr/>
          <p:nvPr/>
        </p:nvGrpSpPr>
        <p:grpSpPr>
          <a:xfrm>
            <a:off x="4444182" y="627947"/>
            <a:ext cx="4845399" cy="2534150"/>
            <a:chOff x="4984008" y="1083938"/>
            <a:chExt cx="4845399" cy="2534150"/>
          </a:xfrm>
        </p:grpSpPr>
        <p:sp>
          <p:nvSpPr>
            <p:cNvPr id="12" name="Rounded Rectangle 11"/>
            <p:cNvSpPr/>
            <p:nvPr/>
          </p:nvSpPr>
          <p:spPr>
            <a:xfrm>
              <a:off x="4984008" y="1083938"/>
              <a:ext cx="4845399" cy="2534150"/>
            </a:xfrm>
            <a:prstGeom prst="roundRect">
              <a:avLst>
                <a:gd name="adj" fmla="val 4356"/>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207461" y="1244109"/>
              <a:ext cx="4582886" cy="2308324"/>
            </a:xfrm>
            <a:prstGeom prst="rect">
              <a:avLst/>
            </a:prstGeom>
          </p:spPr>
          <p:txBody>
            <a:bodyPr wrap="square">
              <a:spAutoFit/>
            </a:bodyPr>
            <a:lstStyle/>
            <a:p>
              <a:r>
                <a:rPr lang="en-US" b="0" i="0" dirty="0">
                  <a:solidFill>
                    <a:srgbClr val="333333"/>
                  </a:solidFill>
                  <a:effectLst/>
                  <a:latin typeface="Open Sans"/>
                </a:rPr>
                <a:t>A teachers quorum president loves sports, and he refuses to participate in the planning of any quorum activity that does not involve soccer or basketball. Whenever the quorum participates in an activity or gives service, he demands that the other young men do as he says because he is the quorum president.</a:t>
              </a:r>
              <a:endParaRPr lang="en-US" dirty="0"/>
            </a:p>
          </p:txBody>
        </p:sp>
      </p:grpSp>
      <p:sp>
        <p:nvSpPr>
          <p:cNvPr id="15" name="Rectangle 14">
            <a:extLst>
              <a:ext uri="{FF2B5EF4-FFF2-40B4-BE49-F238E27FC236}">
                <a16:creationId xmlns:a16="http://schemas.microsoft.com/office/drawing/2014/main" id="{7B1F82B9-A673-4DD2-A14F-B280E38B0715}"/>
              </a:ext>
            </a:extLst>
          </p:cNvPr>
          <p:cNvSpPr/>
          <p:nvPr/>
        </p:nvSpPr>
        <p:spPr>
          <a:xfrm>
            <a:off x="4516444" y="3567466"/>
            <a:ext cx="4970563" cy="2862322"/>
          </a:xfrm>
          <a:prstGeom prst="rect">
            <a:avLst/>
          </a:prstGeom>
        </p:spPr>
        <p:txBody>
          <a:bodyPr wrap="square">
            <a:spAutoFit/>
          </a:bodyPr>
          <a:lstStyle/>
          <a:p>
            <a:pPr fontAlgn="base"/>
            <a:r>
              <a:rPr lang="en-US" dirty="0">
                <a:solidFill>
                  <a:srgbClr val="FFFF00"/>
                </a:solidFill>
                <a:latin typeface="Open Sans"/>
              </a:rPr>
              <a:t>What are some examples of people trying to cover their sins?</a:t>
            </a:r>
          </a:p>
          <a:p>
            <a:pPr fontAlgn="base"/>
            <a:endParaRPr lang="en-US" dirty="0">
              <a:solidFill>
                <a:srgbClr val="FFFF00"/>
              </a:solidFill>
              <a:latin typeface="Open Sans"/>
            </a:endParaRPr>
          </a:p>
          <a:p>
            <a:pPr fontAlgn="base"/>
            <a:r>
              <a:rPr lang="en-US" dirty="0">
                <a:solidFill>
                  <a:srgbClr val="FFFF00"/>
                </a:solidFill>
                <a:latin typeface="Open Sans"/>
              </a:rPr>
              <a:t>What are some examples of people setting their hearts on the things of the world and aspiring to the honors of men?</a:t>
            </a:r>
          </a:p>
          <a:p>
            <a:pPr fontAlgn="base"/>
            <a:endParaRPr lang="en-US" dirty="0">
              <a:solidFill>
                <a:srgbClr val="FFFF00"/>
              </a:solidFill>
              <a:latin typeface="Open Sans"/>
            </a:endParaRPr>
          </a:p>
          <a:p>
            <a:pPr fontAlgn="base"/>
            <a:r>
              <a:rPr lang="en-US" dirty="0">
                <a:solidFill>
                  <a:srgbClr val="FFFF00"/>
                </a:solidFill>
                <a:latin typeface="Open Sans"/>
              </a:rPr>
              <a:t>Why do you think these attitudes and actions prevent priesthood holders from drawing on the powers of heaven?</a:t>
            </a:r>
            <a:endParaRPr lang="en-US" b="0" i="0" dirty="0">
              <a:solidFill>
                <a:srgbClr val="FFFF00"/>
              </a:solidFill>
              <a:effectLst/>
              <a:latin typeface="Open Sans"/>
            </a:endParaRPr>
          </a:p>
        </p:txBody>
      </p:sp>
      <p:pic>
        <p:nvPicPr>
          <p:cNvPr id="7" name="Picture 6">
            <a:extLst>
              <a:ext uri="{FF2B5EF4-FFF2-40B4-BE49-F238E27FC236}">
                <a16:creationId xmlns:a16="http://schemas.microsoft.com/office/drawing/2014/main" id="{E55727B6-CA3F-A573-08E9-0C07EBEE8A5E}"/>
              </a:ext>
            </a:extLst>
          </p:cNvPr>
          <p:cNvPicPr>
            <a:picLocks noChangeAspect="1"/>
          </p:cNvPicPr>
          <p:nvPr/>
        </p:nvPicPr>
        <p:blipFill>
          <a:blip r:embed="rId3"/>
          <a:stretch>
            <a:fillRect/>
          </a:stretch>
        </p:blipFill>
        <p:spPr>
          <a:xfrm>
            <a:off x="1641249" y="1311405"/>
            <a:ext cx="1981477" cy="2981741"/>
          </a:xfrm>
          <a:prstGeom prst="rect">
            <a:avLst/>
          </a:prstGeom>
        </p:spPr>
      </p:pic>
      <p:pic>
        <p:nvPicPr>
          <p:cNvPr id="17" name="Picture 16">
            <a:extLst>
              <a:ext uri="{FF2B5EF4-FFF2-40B4-BE49-F238E27FC236}">
                <a16:creationId xmlns:a16="http://schemas.microsoft.com/office/drawing/2014/main" id="{352BC38B-F738-4D99-438C-A4BCAF7E8EF4}"/>
              </a:ext>
            </a:extLst>
          </p:cNvPr>
          <p:cNvPicPr>
            <a:picLocks noChangeAspect="1"/>
          </p:cNvPicPr>
          <p:nvPr/>
        </p:nvPicPr>
        <p:blipFill>
          <a:blip r:embed="rId4"/>
          <a:stretch>
            <a:fillRect/>
          </a:stretch>
        </p:blipFill>
        <p:spPr>
          <a:xfrm>
            <a:off x="9558961" y="1119360"/>
            <a:ext cx="2419688" cy="3505689"/>
          </a:xfrm>
          <a:prstGeom prst="rect">
            <a:avLst/>
          </a:prstGeom>
        </p:spPr>
      </p:pic>
    </p:spTree>
    <p:extLst>
      <p:ext uri="{BB962C8B-B14F-4D97-AF65-F5344CB8AC3E}">
        <p14:creationId xmlns:p14="http://schemas.microsoft.com/office/powerpoint/2010/main" val="346270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a:extLst>
              <a:ext uri="{FF2B5EF4-FFF2-40B4-BE49-F238E27FC236}">
                <a16:creationId xmlns:a16="http://schemas.microsoft.com/office/drawing/2014/main" id="{2A7EF72A-3F66-410A-8C73-E0292C61C3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00801"/>
            <a:ext cx="1796143" cy="369332"/>
          </a:xfrm>
          <a:prstGeom prst="rect">
            <a:avLst/>
          </a:prstGeom>
          <a:noFill/>
        </p:spPr>
        <p:txBody>
          <a:bodyPr wrap="square" rtlCol="0">
            <a:spAutoFit/>
          </a:bodyPr>
          <a:lstStyle/>
          <a:p>
            <a:r>
              <a:rPr lang="en-US" dirty="0">
                <a:solidFill>
                  <a:schemeClr val="bg1"/>
                </a:solidFill>
              </a:rPr>
              <a:t>D&amp;C 121:39-40</a:t>
            </a:r>
          </a:p>
        </p:txBody>
      </p:sp>
      <p:sp>
        <p:nvSpPr>
          <p:cNvPr id="6" name="TextBox 5"/>
          <p:cNvSpPr txBox="1"/>
          <p:nvPr/>
        </p:nvSpPr>
        <p:spPr>
          <a:xfrm>
            <a:off x="70756" y="0"/>
            <a:ext cx="12121244" cy="707886"/>
          </a:xfrm>
          <a:prstGeom prst="rect">
            <a:avLst/>
          </a:prstGeom>
          <a:noFill/>
        </p:spPr>
        <p:txBody>
          <a:bodyPr wrap="square" rtlCol="0">
            <a:spAutoFit/>
          </a:bodyPr>
          <a:lstStyle/>
          <a:p>
            <a:pPr algn="ctr"/>
            <a:r>
              <a:rPr lang="en-US" sz="4000" dirty="0">
                <a:solidFill>
                  <a:schemeClr val="bg1"/>
                </a:solidFill>
                <a:latin typeface="Aharoni" panose="02010803020104030203" pitchFamily="2" charset="-79"/>
                <a:cs typeface="Aharoni" panose="02010803020104030203" pitchFamily="2" charset="-79"/>
              </a:rPr>
              <a:t>Unrighteous Dominion</a:t>
            </a:r>
          </a:p>
        </p:txBody>
      </p:sp>
      <p:sp>
        <p:nvSpPr>
          <p:cNvPr id="2" name="TextBox 1"/>
          <p:cNvSpPr txBox="1"/>
          <p:nvPr/>
        </p:nvSpPr>
        <p:spPr>
          <a:xfrm>
            <a:off x="578520" y="817513"/>
            <a:ext cx="6444306" cy="1200329"/>
          </a:xfrm>
          <a:prstGeom prst="rect">
            <a:avLst/>
          </a:prstGeom>
          <a:noFill/>
        </p:spPr>
        <p:txBody>
          <a:bodyPr wrap="square" rtlCol="0">
            <a:spAutoFit/>
          </a:bodyPr>
          <a:lstStyle/>
          <a:p>
            <a:r>
              <a:rPr lang="en-US" sz="3600" dirty="0">
                <a:solidFill>
                  <a:srgbClr val="FFFF00"/>
                </a:solidFill>
              </a:rPr>
              <a:t>Why do some people exercise unrighteous dominion?</a:t>
            </a:r>
          </a:p>
        </p:txBody>
      </p:sp>
      <p:grpSp>
        <p:nvGrpSpPr>
          <p:cNvPr id="16" name="Group 15"/>
          <p:cNvGrpSpPr/>
          <p:nvPr/>
        </p:nvGrpSpPr>
        <p:grpSpPr>
          <a:xfrm>
            <a:off x="2283379" y="3645355"/>
            <a:ext cx="2357352" cy="2657099"/>
            <a:chOff x="2042327" y="2760555"/>
            <a:chExt cx="3162083" cy="3675721"/>
          </a:xfrm>
        </p:grpSpPr>
        <p:sp>
          <p:nvSpPr>
            <p:cNvPr id="17" name="Oval 16"/>
            <p:cNvSpPr/>
            <p:nvPr/>
          </p:nvSpPr>
          <p:spPr>
            <a:xfrm>
              <a:off x="3379522" y="5971575"/>
              <a:ext cx="316450" cy="3094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3379522" y="5632085"/>
              <a:ext cx="303904" cy="463915"/>
            </a:xfrm>
            <a:prstGeom prst="trapezoid">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323791" y="5238367"/>
              <a:ext cx="340036" cy="4647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uble Wave 19"/>
            <p:cNvSpPr/>
            <p:nvPr/>
          </p:nvSpPr>
          <p:spPr>
            <a:xfrm rot="5400000">
              <a:off x="2708695" y="4966028"/>
              <a:ext cx="2216990" cy="723506"/>
            </a:xfrm>
            <a:prstGeom prst="doubleWave">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a:off x="2805320" y="3883259"/>
              <a:ext cx="1717014" cy="1355108"/>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a:off x="2042327" y="3418558"/>
              <a:ext cx="1717014" cy="1355108"/>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p:cNvSpPr/>
            <p:nvPr/>
          </p:nvSpPr>
          <p:spPr>
            <a:xfrm>
              <a:off x="3246110" y="3825808"/>
              <a:ext cx="1367705" cy="1079425"/>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loud 23"/>
            <p:cNvSpPr/>
            <p:nvPr/>
          </p:nvSpPr>
          <p:spPr>
            <a:xfrm>
              <a:off x="2752196" y="2760555"/>
              <a:ext cx="1717014" cy="1355108"/>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p:cNvSpPr/>
            <p:nvPr/>
          </p:nvSpPr>
          <p:spPr>
            <a:xfrm rot="17255797">
              <a:off x="3816624" y="3237250"/>
              <a:ext cx="1477880" cy="1297693"/>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7802725" y="3754003"/>
            <a:ext cx="3155166" cy="2629602"/>
            <a:chOff x="6324600" y="3886200"/>
            <a:chExt cx="3155166" cy="2629602"/>
          </a:xfrm>
        </p:grpSpPr>
        <p:grpSp>
          <p:nvGrpSpPr>
            <p:cNvPr id="33" name="Group 32"/>
            <p:cNvGrpSpPr/>
            <p:nvPr/>
          </p:nvGrpSpPr>
          <p:grpSpPr>
            <a:xfrm>
              <a:off x="6812766" y="4534602"/>
              <a:ext cx="2667000" cy="1981200"/>
              <a:chOff x="5029200" y="3124200"/>
              <a:chExt cx="2667000" cy="1981200"/>
            </a:xfrm>
          </p:grpSpPr>
          <p:sp>
            <p:nvSpPr>
              <p:cNvPr id="34" name="Trapezoid 33"/>
              <p:cNvSpPr/>
              <p:nvPr/>
            </p:nvSpPr>
            <p:spPr>
              <a:xfrm>
                <a:off x="5181600" y="3124200"/>
                <a:ext cx="2362200" cy="1143000"/>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5029200" y="3886200"/>
                <a:ext cx="2667000" cy="685800"/>
              </a:xfrm>
              <a:prstGeom prst="roundRect">
                <a:avLst>
                  <a:gd name="adj" fmla="val 3355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a:off x="5334000" y="3352800"/>
                <a:ext cx="2057400" cy="914400"/>
              </a:xfrm>
              <a:prstGeom prst="trapezoi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5181600" y="3962401"/>
                <a:ext cx="2362200" cy="457200"/>
              </a:xfrm>
              <a:prstGeom prst="roundRect">
                <a:avLst>
                  <a:gd name="adj" fmla="val 3355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5334000" y="4419600"/>
                <a:ext cx="457200" cy="685800"/>
              </a:xfrm>
              <a:prstGeom prst="roundRect">
                <a:avLst>
                  <a:gd name="adj" fmla="val 3080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6781800" y="4419600"/>
                <a:ext cx="457200" cy="685800"/>
              </a:xfrm>
              <a:prstGeom prst="roundRect">
                <a:avLst>
                  <a:gd name="adj" fmla="val 3080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5257800" y="4419600"/>
                <a:ext cx="609600" cy="228600"/>
              </a:xfrm>
              <a:prstGeom prst="roundRect">
                <a:avLst>
                  <a:gd name="adj" fmla="val 30809"/>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6705600" y="4419600"/>
                <a:ext cx="609600" cy="228600"/>
              </a:xfrm>
              <a:prstGeom prst="roundRect">
                <a:avLst>
                  <a:gd name="adj" fmla="val 30809"/>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410200" y="4038600"/>
                <a:ext cx="457200" cy="4572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781800" y="4038600"/>
                <a:ext cx="457200" cy="4572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39"/>
              <p:cNvGrpSpPr/>
              <p:nvPr/>
            </p:nvGrpSpPr>
            <p:grpSpPr>
              <a:xfrm>
                <a:off x="5895109" y="4121727"/>
                <a:ext cx="838200" cy="228600"/>
                <a:chOff x="1600200" y="4343400"/>
                <a:chExt cx="2057400" cy="685800"/>
              </a:xfrm>
            </p:grpSpPr>
            <p:sp>
              <p:nvSpPr>
                <p:cNvPr id="46" name="Rectangle 45"/>
                <p:cNvSpPr/>
                <p:nvPr/>
              </p:nvSpPr>
              <p:spPr>
                <a:xfrm>
                  <a:off x="1600200" y="4343400"/>
                  <a:ext cx="2057400" cy="685800"/>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600200" y="4419600"/>
                  <a:ext cx="2057400" cy="762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600200" y="4572000"/>
                  <a:ext cx="2057400" cy="762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600200" y="4724400"/>
                  <a:ext cx="2057400" cy="762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600200" y="4876800"/>
                  <a:ext cx="2057400" cy="762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Block Arc 44"/>
              <p:cNvSpPr/>
              <p:nvPr/>
            </p:nvSpPr>
            <p:spPr>
              <a:xfrm>
                <a:off x="6601691" y="3761509"/>
                <a:ext cx="457200" cy="381000"/>
              </a:xfrm>
              <a:prstGeom prst="blockArc">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6324600" y="3886200"/>
              <a:ext cx="1560742" cy="2590800"/>
              <a:chOff x="2406757" y="253558"/>
              <a:chExt cx="2831485" cy="4467328"/>
            </a:xfrm>
            <a:solidFill>
              <a:schemeClr val="bg1"/>
            </a:solidFill>
          </p:grpSpPr>
          <p:sp>
            <p:nvSpPr>
              <p:cNvPr id="27" name="Oval 26"/>
              <p:cNvSpPr/>
              <p:nvPr/>
            </p:nvSpPr>
            <p:spPr>
              <a:xfrm>
                <a:off x="2819400" y="381000"/>
                <a:ext cx="990600" cy="9906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a:off x="2971800" y="1524000"/>
                <a:ext cx="838200" cy="1447800"/>
              </a:xfrm>
              <a:prstGeom prst="trapezoid">
                <a:avLst>
                  <a:gd name="adj" fmla="val 22619"/>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rot="2920314">
                <a:off x="4019042" y="216227"/>
                <a:ext cx="457200" cy="198120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rot="18930080">
                <a:off x="2406757" y="253558"/>
                <a:ext cx="457200" cy="198120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p:cNvSpPr/>
              <p:nvPr/>
            </p:nvSpPr>
            <p:spPr>
              <a:xfrm rot="9725688">
                <a:off x="3620881" y="2736475"/>
                <a:ext cx="457200" cy="198120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rot="11760183">
                <a:off x="2749187" y="2739686"/>
                <a:ext cx="457200" cy="198120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p:cNvGrpSpPr/>
          <p:nvPr/>
        </p:nvGrpSpPr>
        <p:grpSpPr>
          <a:xfrm>
            <a:off x="5117825" y="1508251"/>
            <a:ext cx="2066129" cy="2548983"/>
            <a:chOff x="1295400" y="914400"/>
            <a:chExt cx="3636386" cy="4097129"/>
          </a:xfrm>
          <a:solidFill>
            <a:schemeClr val="bg1"/>
          </a:solidFill>
        </p:grpSpPr>
        <p:sp>
          <p:nvSpPr>
            <p:cNvPr id="52" name="Oval 51"/>
            <p:cNvSpPr/>
            <p:nvPr/>
          </p:nvSpPr>
          <p:spPr>
            <a:xfrm>
              <a:off x="1295400" y="914400"/>
              <a:ext cx="1229301" cy="122930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707577" y="2006310"/>
              <a:ext cx="368790" cy="221274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p:cNvSpPr/>
            <p:nvPr/>
          </p:nvSpPr>
          <p:spPr>
            <a:xfrm rot="15047263">
              <a:off x="2130726" y="1844919"/>
              <a:ext cx="296228" cy="103460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rot="16988078">
              <a:off x="2224390" y="2186852"/>
              <a:ext cx="259123" cy="85118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rot="11760182">
              <a:off x="1575813" y="3703964"/>
              <a:ext cx="306057" cy="130756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rot="9760774">
              <a:off x="1956914" y="3760127"/>
              <a:ext cx="303955" cy="118694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p:cNvSpPr/>
            <p:nvPr/>
          </p:nvSpPr>
          <p:spPr>
            <a:xfrm rot="7474278">
              <a:off x="2581723" y="2454153"/>
              <a:ext cx="548105" cy="265889"/>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p:nvPr/>
          </p:nvSpPr>
          <p:spPr>
            <a:xfrm>
              <a:off x="3505200" y="1219200"/>
              <a:ext cx="1143000" cy="1143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3810000" y="1676400"/>
              <a:ext cx="411480" cy="246888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p:cNvSpPr/>
            <p:nvPr/>
          </p:nvSpPr>
          <p:spPr>
            <a:xfrm rot="9760774">
              <a:off x="4074751" y="3463800"/>
              <a:ext cx="339140" cy="132433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p:cNvSpPr/>
            <p:nvPr/>
          </p:nvSpPr>
          <p:spPr>
            <a:xfrm rot="11760182">
              <a:off x="3684448" y="3341125"/>
              <a:ext cx="341485" cy="14589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p:cNvSpPr/>
            <p:nvPr/>
          </p:nvSpPr>
          <p:spPr>
            <a:xfrm rot="15357100">
              <a:off x="3501631" y="2385359"/>
              <a:ext cx="289632" cy="99258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rot="7474278">
              <a:off x="2581723" y="1920753"/>
              <a:ext cx="548105" cy="265889"/>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p:cNvSpPr/>
            <p:nvPr/>
          </p:nvSpPr>
          <p:spPr>
            <a:xfrm rot="17810757">
              <a:off x="4265995" y="2413380"/>
              <a:ext cx="338396" cy="99318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TextBox 64"/>
          <p:cNvSpPr txBox="1"/>
          <p:nvPr/>
        </p:nvSpPr>
        <p:spPr>
          <a:xfrm>
            <a:off x="8748338" y="3105834"/>
            <a:ext cx="1752105" cy="646331"/>
          </a:xfrm>
          <a:prstGeom prst="rect">
            <a:avLst/>
          </a:prstGeom>
          <a:noFill/>
        </p:spPr>
        <p:txBody>
          <a:bodyPr wrap="square" rtlCol="0">
            <a:spAutoFit/>
          </a:bodyPr>
          <a:lstStyle/>
          <a:p>
            <a:r>
              <a:rPr lang="en-US" sz="3600" dirty="0">
                <a:solidFill>
                  <a:srgbClr val="FF0000"/>
                </a:solidFill>
              </a:rPr>
              <a:t>Pride?</a:t>
            </a:r>
          </a:p>
        </p:txBody>
      </p:sp>
      <p:sp>
        <p:nvSpPr>
          <p:cNvPr id="67" name="TextBox 66"/>
          <p:cNvSpPr txBox="1"/>
          <p:nvPr/>
        </p:nvSpPr>
        <p:spPr>
          <a:xfrm>
            <a:off x="969379" y="3155898"/>
            <a:ext cx="3445005" cy="1200329"/>
          </a:xfrm>
          <a:prstGeom prst="rect">
            <a:avLst/>
          </a:prstGeom>
          <a:noFill/>
        </p:spPr>
        <p:txBody>
          <a:bodyPr wrap="square" rtlCol="0">
            <a:spAutoFit/>
          </a:bodyPr>
          <a:lstStyle/>
          <a:p>
            <a:r>
              <a:rPr lang="en-US" sz="3600" dirty="0">
                <a:solidFill>
                  <a:srgbClr val="FF0000"/>
                </a:solidFill>
              </a:rPr>
              <a:t>Something to hide?</a:t>
            </a:r>
          </a:p>
        </p:txBody>
      </p:sp>
    </p:spTree>
    <p:extLst>
      <p:ext uri="{BB962C8B-B14F-4D97-AF65-F5344CB8AC3E}">
        <p14:creationId xmlns:p14="http://schemas.microsoft.com/office/powerpoint/2010/main" val="178696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fade">
                                      <p:cBhvr>
                                        <p:cTn id="1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4708A36-2C9B-4560-B94E-628370DBF7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00801"/>
            <a:ext cx="1796143" cy="369332"/>
          </a:xfrm>
          <a:prstGeom prst="rect">
            <a:avLst/>
          </a:prstGeom>
          <a:noFill/>
        </p:spPr>
        <p:txBody>
          <a:bodyPr wrap="square" rtlCol="0">
            <a:spAutoFit/>
          </a:bodyPr>
          <a:lstStyle/>
          <a:p>
            <a:r>
              <a:rPr lang="en-US" dirty="0">
                <a:solidFill>
                  <a:schemeClr val="bg1"/>
                </a:solidFill>
              </a:rPr>
              <a:t>D&amp;C 121:39</a:t>
            </a:r>
          </a:p>
        </p:txBody>
      </p:sp>
      <p:sp>
        <p:nvSpPr>
          <p:cNvPr id="6" name="TextBox 5"/>
          <p:cNvSpPr txBox="1"/>
          <p:nvPr/>
        </p:nvSpPr>
        <p:spPr>
          <a:xfrm>
            <a:off x="70756" y="0"/>
            <a:ext cx="12121244" cy="707886"/>
          </a:xfrm>
          <a:prstGeom prst="rect">
            <a:avLst/>
          </a:prstGeom>
          <a:noFill/>
        </p:spPr>
        <p:txBody>
          <a:bodyPr wrap="square" rtlCol="0">
            <a:spAutoFit/>
          </a:bodyPr>
          <a:lstStyle/>
          <a:p>
            <a:pPr algn="ctr"/>
            <a:r>
              <a:rPr lang="en-US" sz="4000" dirty="0">
                <a:solidFill>
                  <a:schemeClr val="bg1"/>
                </a:solidFill>
                <a:latin typeface="Aharoni" panose="02010803020104030203" pitchFamily="2" charset="-79"/>
                <a:cs typeface="Aharoni" panose="02010803020104030203" pitchFamily="2" charset="-79"/>
              </a:rPr>
              <a:t>Cause of Unrighteous Attitudes and Actions</a:t>
            </a:r>
          </a:p>
        </p:txBody>
      </p:sp>
      <p:grpSp>
        <p:nvGrpSpPr>
          <p:cNvPr id="11" name="Group 10"/>
          <p:cNvGrpSpPr/>
          <p:nvPr/>
        </p:nvGrpSpPr>
        <p:grpSpPr>
          <a:xfrm>
            <a:off x="3907461" y="763731"/>
            <a:ext cx="4845399" cy="1592378"/>
            <a:chOff x="4984008" y="1083938"/>
            <a:chExt cx="4845399" cy="2534150"/>
          </a:xfrm>
        </p:grpSpPr>
        <p:sp>
          <p:nvSpPr>
            <p:cNvPr id="12" name="Rounded Rectangle 11"/>
            <p:cNvSpPr/>
            <p:nvPr/>
          </p:nvSpPr>
          <p:spPr>
            <a:xfrm>
              <a:off x="4984008" y="1083938"/>
              <a:ext cx="4845399" cy="2534150"/>
            </a:xfrm>
            <a:prstGeom prst="roundRect">
              <a:avLst>
                <a:gd name="adj" fmla="val 4356"/>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207461" y="1244109"/>
              <a:ext cx="4582886" cy="1200329"/>
            </a:xfrm>
            <a:prstGeom prst="rect">
              <a:avLst/>
            </a:prstGeom>
          </p:spPr>
          <p:txBody>
            <a:bodyPr wrap="square">
              <a:spAutoFit/>
            </a:bodyPr>
            <a:lstStyle/>
            <a:p>
              <a:pPr fontAlgn="base"/>
              <a:r>
                <a:rPr lang="en-US" dirty="0"/>
                <a:t>These actions cause—</a:t>
              </a:r>
            </a:p>
            <a:p>
              <a:pPr fontAlgn="base"/>
              <a:r>
                <a:rPr lang="en-US" dirty="0"/>
                <a:t>1. The heavens to withdraw themselves.</a:t>
              </a:r>
            </a:p>
            <a:p>
              <a:pPr fontAlgn="base"/>
              <a:r>
                <a:rPr lang="en-US" dirty="0"/>
                <a:t>2. The Spirit of the Lord to be grieved.</a:t>
              </a:r>
            </a:p>
            <a:p>
              <a:pPr fontAlgn="base"/>
              <a:r>
                <a:rPr lang="en-US" dirty="0"/>
                <a:t>3. A withdrawal of power and authority.</a:t>
              </a:r>
            </a:p>
          </p:txBody>
        </p:sp>
      </p:grpSp>
      <p:sp>
        <p:nvSpPr>
          <p:cNvPr id="2" name="Rectangle 1"/>
          <p:cNvSpPr/>
          <p:nvPr/>
        </p:nvSpPr>
        <p:spPr>
          <a:xfrm>
            <a:off x="2124951" y="5015807"/>
            <a:ext cx="8826584" cy="1569660"/>
          </a:xfrm>
          <a:prstGeom prst="rect">
            <a:avLst/>
          </a:prstGeom>
        </p:spPr>
        <p:txBody>
          <a:bodyPr wrap="square">
            <a:spAutoFit/>
          </a:bodyPr>
          <a:lstStyle/>
          <a:p>
            <a:r>
              <a:rPr lang="en-US" sz="2400" dirty="0">
                <a:solidFill>
                  <a:srgbClr val="FFFF00"/>
                </a:solidFill>
                <a:latin typeface="Open Sans"/>
              </a:rPr>
              <a:t>If a priesthood holder senses this power withdrawing because of the presence of compulsion, contention, disunity, or rebellion, he should immediately evaluate his actions to be sure he has not been exercising unrighteous dominion.</a:t>
            </a:r>
            <a:endParaRPr lang="en-US" sz="2400" dirty="0">
              <a:solidFill>
                <a:srgbClr val="FFFF00"/>
              </a:solidFill>
            </a:endParaRPr>
          </a:p>
        </p:txBody>
      </p:sp>
      <p:pic>
        <p:nvPicPr>
          <p:cNvPr id="7" name="Picture 6" descr="A silhouette of a person with his head in his hands&#10;&#10;Description automatically generated">
            <a:extLst>
              <a:ext uri="{FF2B5EF4-FFF2-40B4-BE49-F238E27FC236}">
                <a16:creationId xmlns:a16="http://schemas.microsoft.com/office/drawing/2014/main" id="{62B99B70-97E6-CABE-0526-6B7AEC8E16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0576" y="2209493"/>
            <a:ext cx="3476625" cy="2486025"/>
          </a:xfrm>
          <a:prstGeom prst="rect">
            <a:avLst/>
          </a:prstGeom>
        </p:spPr>
      </p:pic>
      <p:pic>
        <p:nvPicPr>
          <p:cNvPr id="10" name="Picture 9" descr="A silhouette of a person&#10;&#10;Description automatically generated">
            <a:extLst>
              <a:ext uri="{FF2B5EF4-FFF2-40B4-BE49-F238E27FC236}">
                <a16:creationId xmlns:a16="http://schemas.microsoft.com/office/drawing/2014/main" id="{B25DACD2-E148-3CD8-DF20-F37076C78F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0039" y="2224801"/>
            <a:ext cx="3190875" cy="2324100"/>
          </a:xfrm>
          <a:prstGeom prst="rect">
            <a:avLst/>
          </a:prstGeom>
        </p:spPr>
      </p:pic>
    </p:spTree>
    <p:extLst>
      <p:ext uri="{BB962C8B-B14F-4D97-AF65-F5344CB8AC3E}">
        <p14:creationId xmlns:p14="http://schemas.microsoft.com/office/powerpoint/2010/main" val="212570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FA0484F-1687-41DF-A55D-E8AEEC2790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00801"/>
            <a:ext cx="1796143" cy="369332"/>
          </a:xfrm>
          <a:prstGeom prst="rect">
            <a:avLst/>
          </a:prstGeom>
          <a:noFill/>
        </p:spPr>
        <p:txBody>
          <a:bodyPr wrap="square" rtlCol="0">
            <a:spAutoFit/>
          </a:bodyPr>
          <a:lstStyle/>
          <a:p>
            <a:r>
              <a:rPr lang="en-US" dirty="0">
                <a:solidFill>
                  <a:schemeClr val="bg1"/>
                </a:solidFill>
              </a:rPr>
              <a:t>D&amp;C 121:41-42</a:t>
            </a:r>
          </a:p>
        </p:txBody>
      </p:sp>
      <p:sp>
        <p:nvSpPr>
          <p:cNvPr id="6" name="TextBox 5"/>
          <p:cNvSpPr txBox="1"/>
          <p:nvPr/>
        </p:nvSpPr>
        <p:spPr>
          <a:xfrm>
            <a:off x="70756" y="66630"/>
            <a:ext cx="12121244" cy="707886"/>
          </a:xfrm>
          <a:prstGeom prst="rect">
            <a:avLst/>
          </a:prstGeom>
          <a:noFill/>
        </p:spPr>
        <p:txBody>
          <a:bodyPr wrap="square" rtlCol="0">
            <a:spAutoFit/>
          </a:bodyPr>
          <a:lstStyle/>
          <a:p>
            <a:pPr algn="ctr"/>
            <a:r>
              <a:rPr lang="en-US" sz="4000" dirty="0">
                <a:solidFill>
                  <a:schemeClr val="bg1"/>
                </a:solidFill>
                <a:latin typeface="Aharoni" panose="02010803020104030203" pitchFamily="2" charset="-79"/>
                <a:cs typeface="Aharoni" panose="02010803020104030203" pitchFamily="2" charset="-79"/>
              </a:rPr>
              <a:t>Qualities of a Righteous Priesthood Holder</a:t>
            </a:r>
          </a:p>
        </p:txBody>
      </p:sp>
      <p:grpSp>
        <p:nvGrpSpPr>
          <p:cNvPr id="13" name="Group 12"/>
          <p:cNvGrpSpPr/>
          <p:nvPr/>
        </p:nvGrpSpPr>
        <p:grpSpPr>
          <a:xfrm>
            <a:off x="1343756" y="1036425"/>
            <a:ext cx="4845399" cy="2548089"/>
            <a:chOff x="4984008" y="1083938"/>
            <a:chExt cx="4845399" cy="4055092"/>
          </a:xfrm>
        </p:grpSpPr>
        <p:sp>
          <p:nvSpPr>
            <p:cNvPr id="15" name="Rounded Rectangle 14"/>
            <p:cNvSpPr/>
            <p:nvPr/>
          </p:nvSpPr>
          <p:spPr>
            <a:xfrm>
              <a:off x="4984008" y="1083938"/>
              <a:ext cx="4845399" cy="4055092"/>
            </a:xfrm>
            <a:prstGeom prst="roundRect">
              <a:avLst>
                <a:gd name="adj" fmla="val 4356"/>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207461" y="1244109"/>
              <a:ext cx="4582886" cy="3673524"/>
            </a:xfrm>
            <a:prstGeom prst="rect">
              <a:avLst/>
            </a:prstGeom>
          </p:spPr>
          <p:txBody>
            <a:bodyPr wrap="square">
              <a:spAutoFit/>
            </a:bodyPr>
            <a:lstStyle/>
            <a:p>
              <a:pPr fontAlgn="base"/>
              <a:r>
                <a:rPr lang="en-US" dirty="0"/>
                <a:t>Kind</a:t>
              </a:r>
            </a:p>
            <a:p>
              <a:pPr fontAlgn="base"/>
              <a:r>
                <a:rPr lang="en-US" dirty="0"/>
                <a:t>Knowledgeable in the things of God</a:t>
              </a:r>
            </a:p>
            <a:p>
              <a:pPr fontAlgn="base"/>
              <a:r>
                <a:rPr lang="en-US" dirty="0"/>
                <a:t>Honest</a:t>
              </a:r>
            </a:p>
            <a:p>
              <a:pPr fontAlgn="base"/>
              <a:r>
                <a:rPr lang="en-US" dirty="0"/>
                <a:t>Virtuous</a:t>
              </a:r>
            </a:p>
            <a:p>
              <a:pPr fontAlgn="base"/>
              <a:r>
                <a:rPr lang="en-US" dirty="0"/>
                <a:t>Long suffering</a:t>
              </a:r>
            </a:p>
            <a:p>
              <a:pPr fontAlgn="base"/>
              <a:endParaRPr lang="en-US" dirty="0"/>
            </a:p>
            <a:p>
              <a:pPr fontAlgn="base"/>
              <a:r>
                <a:rPr lang="en-US" dirty="0"/>
                <a:t>Those who maintain these qualities, will retain the Holy Spirit</a:t>
              </a:r>
            </a:p>
          </p:txBody>
        </p:sp>
      </p:grpSp>
      <p:sp>
        <p:nvSpPr>
          <p:cNvPr id="17" name="TextBox 16"/>
          <p:cNvSpPr txBox="1"/>
          <p:nvPr/>
        </p:nvSpPr>
        <p:spPr>
          <a:xfrm>
            <a:off x="7394120" y="841146"/>
            <a:ext cx="4558394" cy="2677656"/>
          </a:xfrm>
          <a:prstGeom prst="rect">
            <a:avLst/>
          </a:prstGeom>
          <a:noFill/>
        </p:spPr>
        <p:txBody>
          <a:bodyPr wrap="square" rtlCol="0">
            <a:spAutoFit/>
          </a:bodyPr>
          <a:lstStyle/>
          <a:p>
            <a:r>
              <a:rPr lang="en-US" sz="2400" dirty="0">
                <a:solidFill>
                  <a:schemeClr val="bg1"/>
                </a:solidFill>
              </a:rPr>
              <a:t>“Truly the kingdom of the Christ is not of this world. If it were of this world its reliance would be upon effective government, the government which rests on force…not of physical force, but of moral persuasion.” </a:t>
            </a:r>
            <a:r>
              <a:rPr lang="en-US" sz="1200" dirty="0">
                <a:solidFill>
                  <a:schemeClr val="bg1"/>
                </a:solidFill>
              </a:rPr>
              <a:t>B.H. Roberts</a:t>
            </a:r>
          </a:p>
        </p:txBody>
      </p:sp>
      <p:sp>
        <p:nvSpPr>
          <p:cNvPr id="5" name="Rectangle 4"/>
          <p:cNvSpPr/>
          <p:nvPr/>
        </p:nvSpPr>
        <p:spPr>
          <a:xfrm>
            <a:off x="718456" y="3876946"/>
            <a:ext cx="6096000" cy="2308324"/>
          </a:xfrm>
          <a:prstGeom prst="rect">
            <a:avLst/>
          </a:prstGeom>
        </p:spPr>
        <p:txBody>
          <a:bodyPr>
            <a:spAutoFit/>
          </a:bodyPr>
          <a:lstStyle/>
          <a:p>
            <a:r>
              <a:rPr lang="en-US" sz="2400" b="1" i="1" dirty="0">
                <a:solidFill>
                  <a:srgbClr val="FF0000"/>
                </a:solidFill>
                <a:latin typeface="Abadi" panose="020B0604020104020204" pitchFamily="34" charset="0"/>
              </a:rPr>
              <a:t>Jesus answered, My kingdom is not of this world: if my kingdom were of this world, then would my servants fight, that I should not be delivered to the Jews: but now is my kingdom not from hence.</a:t>
            </a:r>
          </a:p>
          <a:p>
            <a:r>
              <a:rPr lang="en-US" sz="2400" b="1" i="1" dirty="0">
                <a:solidFill>
                  <a:srgbClr val="FF0000"/>
                </a:solidFill>
                <a:latin typeface="Abadi" panose="020B0604020104020204" pitchFamily="34" charset="0"/>
              </a:rPr>
              <a:t>John 18:36</a:t>
            </a:r>
            <a:endParaRPr lang="en-US" sz="2400" b="1" i="1" dirty="0">
              <a:solidFill>
                <a:srgbClr val="FF0000"/>
              </a:solidFill>
            </a:endParaRPr>
          </a:p>
        </p:txBody>
      </p:sp>
      <p:pic>
        <p:nvPicPr>
          <p:cNvPr id="3" name="Picture 2">
            <a:extLst>
              <a:ext uri="{FF2B5EF4-FFF2-40B4-BE49-F238E27FC236}">
                <a16:creationId xmlns:a16="http://schemas.microsoft.com/office/drawing/2014/main" id="{D9FD523D-3664-4D2B-9A37-4DEEFC37E1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2912" y="3698507"/>
            <a:ext cx="3840480" cy="2865120"/>
          </a:xfrm>
          <a:prstGeom prst="rect">
            <a:avLst/>
          </a:prstGeom>
        </p:spPr>
      </p:pic>
    </p:spTree>
    <p:extLst>
      <p:ext uri="{BB962C8B-B14F-4D97-AF65-F5344CB8AC3E}">
        <p14:creationId xmlns:p14="http://schemas.microsoft.com/office/powerpoint/2010/main" val="403487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DC0A581-C6E5-43B4-A563-45236ADAF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00801"/>
            <a:ext cx="4996543" cy="369332"/>
          </a:xfrm>
          <a:prstGeom prst="rect">
            <a:avLst/>
          </a:prstGeom>
          <a:noFill/>
        </p:spPr>
        <p:txBody>
          <a:bodyPr wrap="square" rtlCol="0">
            <a:spAutoFit/>
          </a:bodyPr>
          <a:lstStyle/>
          <a:p>
            <a:r>
              <a:rPr lang="en-US" dirty="0">
                <a:solidFill>
                  <a:schemeClr val="bg1"/>
                </a:solidFill>
              </a:rPr>
              <a:t>D&amp;C 121:41-42 </a:t>
            </a:r>
            <a:r>
              <a:rPr lang="en-US" sz="1200" dirty="0">
                <a:solidFill>
                  <a:schemeClr val="bg1"/>
                </a:solidFill>
              </a:rPr>
              <a:t>President Hugh B. Brown</a:t>
            </a:r>
          </a:p>
        </p:txBody>
      </p:sp>
      <p:sp>
        <p:nvSpPr>
          <p:cNvPr id="6" name="TextBox 5"/>
          <p:cNvSpPr txBox="1"/>
          <p:nvPr/>
        </p:nvSpPr>
        <p:spPr>
          <a:xfrm>
            <a:off x="70756" y="66630"/>
            <a:ext cx="12121244" cy="707886"/>
          </a:xfrm>
          <a:prstGeom prst="rect">
            <a:avLst/>
          </a:prstGeom>
          <a:noFill/>
        </p:spPr>
        <p:txBody>
          <a:bodyPr wrap="square" rtlCol="0">
            <a:spAutoFit/>
          </a:bodyPr>
          <a:lstStyle/>
          <a:p>
            <a:pPr algn="ctr"/>
            <a:r>
              <a:rPr lang="en-US" sz="4000" dirty="0">
                <a:solidFill>
                  <a:schemeClr val="bg1"/>
                </a:solidFill>
                <a:latin typeface="Aharoni" panose="02010803020104030203" pitchFamily="2" charset="-79"/>
                <a:cs typeface="Aharoni" panose="02010803020104030203" pitchFamily="2" charset="-79"/>
              </a:rPr>
              <a:t>Between Home and Priesthood Duties</a:t>
            </a:r>
          </a:p>
        </p:txBody>
      </p:sp>
      <p:sp>
        <p:nvSpPr>
          <p:cNvPr id="2" name="Rectangle 1"/>
          <p:cNvSpPr/>
          <p:nvPr/>
        </p:nvSpPr>
        <p:spPr>
          <a:xfrm>
            <a:off x="199933" y="1222404"/>
            <a:ext cx="6318311" cy="3416320"/>
          </a:xfrm>
          <a:prstGeom prst="rect">
            <a:avLst/>
          </a:prstGeom>
        </p:spPr>
        <p:txBody>
          <a:bodyPr wrap="square">
            <a:spAutoFit/>
          </a:bodyPr>
          <a:lstStyle/>
          <a:p>
            <a:r>
              <a:rPr lang="en-US" dirty="0">
                <a:solidFill>
                  <a:schemeClr val="bg1"/>
                </a:solidFill>
                <a:latin typeface="Open Sans"/>
              </a:rPr>
              <a:t>“I should like to say to you fathers tonight that our conduct in our homes determines in large measure our worthiness to hold and exercise the priesthood, which is the power of God delegated to man. </a:t>
            </a:r>
          </a:p>
          <a:p>
            <a:endParaRPr lang="en-US" dirty="0">
              <a:solidFill>
                <a:schemeClr val="bg1"/>
              </a:solidFill>
              <a:latin typeface="Open Sans"/>
            </a:endParaRPr>
          </a:p>
          <a:p>
            <a:r>
              <a:rPr lang="en-US" dirty="0">
                <a:solidFill>
                  <a:schemeClr val="bg1"/>
                </a:solidFill>
                <a:latin typeface="Open Sans"/>
              </a:rPr>
              <a:t>Almost any man can make a good showing when on parade before the public, but one’s integrity is tested when ‘off duty.’ </a:t>
            </a:r>
          </a:p>
          <a:p>
            <a:endParaRPr lang="en-US" dirty="0">
              <a:solidFill>
                <a:schemeClr val="bg1"/>
              </a:solidFill>
              <a:latin typeface="Open Sans"/>
            </a:endParaRPr>
          </a:p>
          <a:p>
            <a:r>
              <a:rPr lang="en-US" dirty="0">
                <a:solidFill>
                  <a:schemeClr val="bg1"/>
                </a:solidFill>
                <a:latin typeface="Open Sans"/>
              </a:rPr>
              <a:t>The real man is seen and known in the comparative solitude of the home. </a:t>
            </a:r>
          </a:p>
          <a:p>
            <a:endParaRPr lang="en-US" dirty="0">
              <a:solidFill>
                <a:schemeClr val="bg1"/>
              </a:solidFill>
              <a:latin typeface="Open Sans"/>
            </a:endParaRPr>
          </a:p>
          <a:p>
            <a:r>
              <a:rPr lang="en-US" dirty="0">
                <a:solidFill>
                  <a:schemeClr val="bg1"/>
                </a:solidFill>
                <a:latin typeface="Open Sans"/>
              </a:rPr>
              <a:t>An office or title will not erase a fault nor guarantee a virtue.” </a:t>
            </a:r>
          </a:p>
        </p:txBody>
      </p:sp>
      <p:sp>
        <p:nvSpPr>
          <p:cNvPr id="8" name="Rectangle 7"/>
          <p:cNvSpPr/>
          <p:nvPr/>
        </p:nvSpPr>
        <p:spPr>
          <a:xfrm>
            <a:off x="4084434" y="5908916"/>
            <a:ext cx="7734941" cy="646331"/>
          </a:xfrm>
          <a:prstGeom prst="rect">
            <a:avLst/>
          </a:prstGeom>
        </p:spPr>
        <p:txBody>
          <a:bodyPr wrap="square">
            <a:spAutoFit/>
          </a:bodyPr>
          <a:lstStyle/>
          <a:p>
            <a:r>
              <a:rPr lang="en-US" dirty="0">
                <a:solidFill>
                  <a:srgbClr val="FFFF00"/>
                </a:solidFill>
                <a:latin typeface="Open Sans"/>
              </a:rPr>
              <a:t>And though these verses refer to the priesthood, their principles apply to all who serve in the Church, family, or society at large.</a:t>
            </a:r>
            <a:endParaRPr lang="en-US" dirty="0">
              <a:solidFill>
                <a:srgbClr val="FFFF00"/>
              </a:solidFill>
            </a:endParaRPr>
          </a:p>
        </p:txBody>
      </p:sp>
      <p:pic>
        <p:nvPicPr>
          <p:cNvPr id="11" name="Picture 10">
            <a:extLst>
              <a:ext uri="{FF2B5EF4-FFF2-40B4-BE49-F238E27FC236}">
                <a16:creationId xmlns:a16="http://schemas.microsoft.com/office/drawing/2014/main" id="{66F34E7F-411E-48FA-8415-0E90AA2D9165}"/>
              </a:ext>
            </a:extLst>
          </p:cNvPr>
          <p:cNvPicPr>
            <a:picLocks noChangeAspect="1"/>
          </p:cNvPicPr>
          <p:nvPr/>
        </p:nvPicPr>
        <p:blipFill rotWithShape="1">
          <a:blip r:embed="rId3">
            <a:extLst>
              <a:ext uri="{28A0092B-C50C-407E-A947-70E740481C1C}">
                <a14:useLocalDpi xmlns:a14="http://schemas.microsoft.com/office/drawing/2010/main" val="0"/>
              </a:ext>
            </a:extLst>
          </a:blip>
          <a:srcRect t="2526"/>
          <a:stretch/>
        </p:blipFill>
        <p:spPr>
          <a:xfrm>
            <a:off x="9624815" y="3133472"/>
            <a:ext cx="2194560" cy="2632315"/>
          </a:xfrm>
          <a:prstGeom prst="rect">
            <a:avLst/>
          </a:prstGeom>
        </p:spPr>
      </p:pic>
      <p:pic>
        <p:nvPicPr>
          <p:cNvPr id="15" name="Picture 14">
            <a:extLst>
              <a:ext uri="{FF2B5EF4-FFF2-40B4-BE49-F238E27FC236}">
                <a16:creationId xmlns:a16="http://schemas.microsoft.com/office/drawing/2014/main" id="{54D6EA77-B19B-4E6B-A9FF-DF7DDE5E0C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821" y="161646"/>
            <a:ext cx="799052" cy="972891"/>
          </a:xfrm>
          <a:prstGeom prst="rect">
            <a:avLst/>
          </a:prstGeom>
        </p:spPr>
      </p:pic>
      <p:pic>
        <p:nvPicPr>
          <p:cNvPr id="16" name="Picture 15">
            <a:extLst>
              <a:ext uri="{FF2B5EF4-FFF2-40B4-BE49-F238E27FC236}">
                <a16:creationId xmlns:a16="http://schemas.microsoft.com/office/drawing/2014/main" id="{FFBBA908-6D3F-48C7-6DAF-F5367E853D45}"/>
              </a:ext>
            </a:extLst>
          </p:cNvPr>
          <p:cNvPicPr>
            <a:picLocks noChangeAspect="1"/>
          </p:cNvPicPr>
          <p:nvPr/>
        </p:nvPicPr>
        <p:blipFill>
          <a:blip r:embed="rId5"/>
          <a:stretch>
            <a:fillRect/>
          </a:stretch>
        </p:blipFill>
        <p:spPr>
          <a:xfrm>
            <a:off x="6935004" y="596189"/>
            <a:ext cx="2574920" cy="2426684"/>
          </a:xfrm>
          <a:prstGeom prst="rect">
            <a:avLst/>
          </a:prstGeom>
        </p:spPr>
      </p:pic>
      <p:pic>
        <p:nvPicPr>
          <p:cNvPr id="18" name="Picture 17">
            <a:extLst>
              <a:ext uri="{FF2B5EF4-FFF2-40B4-BE49-F238E27FC236}">
                <a16:creationId xmlns:a16="http://schemas.microsoft.com/office/drawing/2014/main" id="{85E476A6-AC80-6250-A051-F90D5069A00D}"/>
              </a:ext>
            </a:extLst>
          </p:cNvPr>
          <p:cNvPicPr>
            <a:picLocks noChangeAspect="1"/>
          </p:cNvPicPr>
          <p:nvPr/>
        </p:nvPicPr>
        <p:blipFill>
          <a:blip r:embed="rId6"/>
          <a:stretch>
            <a:fillRect/>
          </a:stretch>
        </p:blipFill>
        <p:spPr>
          <a:xfrm>
            <a:off x="6718177" y="3125971"/>
            <a:ext cx="1865049" cy="2632316"/>
          </a:xfrm>
          <a:prstGeom prst="rect">
            <a:avLst/>
          </a:prstGeom>
        </p:spPr>
      </p:pic>
    </p:spTree>
    <p:extLst>
      <p:ext uri="{BB962C8B-B14F-4D97-AF65-F5344CB8AC3E}">
        <p14:creationId xmlns:p14="http://schemas.microsoft.com/office/powerpoint/2010/main" val="89808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897536A-38E9-425D-9A8D-DBB8DD6E70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00801"/>
            <a:ext cx="4996543" cy="369332"/>
          </a:xfrm>
          <a:prstGeom prst="rect">
            <a:avLst/>
          </a:prstGeom>
          <a:noFill/>
        </p:spPr>
        <p:txBody>
          <a:bodyPr wrap="square" rtlCol="0">
            <a:spAutoFit/>
          </a:bodyPr>
          <a:lstStyle/>
          <a:p>
            <a:r>
              <a:rPr lang="en-US" dirty="0">
                <a:solidFill>
                  <a:schemeClr val="bg1"/>
                </a:solidFill>
              </a:rPr>
              <a:t>D&amp;C 1221:43</a:t>
            </a:r>
            <a:endParaRPr lang="en-US" sz="1200" dirty="0">
              <a:solidFill>
                <a:schemeClr val="bg1"/>
              </a:solidFill>
            </a:endParaRPr>
          </a:p>
        </p:txBody>
      </p:sp>
      <p:sp>
        <p:nvSpPr>
          <p:cNvPr id="6" name="TextBox 5"/>
          <p:cNvSpPr txBox="1"/>
          <p:nvPr/>
        </p:nvSpPr>
        <p:spPr>
          <a:xfrm>
            <a:off x="70756" y="66630"/>
            <a:ext cx="12121244" cy="707886"/>
          </a:xfrm>
          <a:prstGeom prst="rect">
            <a:avLst/>
          </a:prstGeom>
          <a:noFill/>
        </p:spPr>
        <p:txBody>
          <a:bodyPr wrap="square" rtlCol="0">
            <a:spAutoFit/>
          </a:bodyPr>
          <a:lstStyle/>
          <a:p>
            <a:pPr algn="ctr"/>
            <a:r>
              <a:rPr lang="en-US" sz="4000" dirty="0">
                <a:solidFill>
                  <a:schemeClr val="bg1"/>
                </a:solidFill>
                <a:latin typeface="Aharoni" panose="02010803020104030203" pitchFamily="2" charset="-79"/>
                <a:cs typeface="Aharoni" panose="02010803020104030203" pitchFamily="2" charset="-79"/>
              </a:rPr>
              <a:t>Reproving With Increased Love</a:t>
            </a:r>
          </a:p>
        </p:txBody>
      </p:sp>
      <p:sp>
        <p:nvSpPr>
          <p:cNvPr id="2" name="Rectangle 1"/>
          <p:cNvSpPr/>
          <p:nvPr/>
        </p:nvSpPr>
        <p:spPr>
          <a:xfrm>
            <a:off x="241481" y="1413061"/>
            <a:ext cx="3849553" cy="1200329"/>
          </a:xfrm>
          <a:prstGeom prst="rect">
            <a:avLst/>
          </a:prstGeom>
        </p:spPr>
        <p:txBody>
          <a:bodyPr wrap="square">
            <a:spAutoFit/>
          </a:bodyPr>
          <a:lstStyle/>
          <a:p>
            <a:r>
              <a:rPr lang="en-US" i="1" dirty="0">
                <a:solidFill>
                  <a:schemeClr val="bg1"/>
                </a:solidFill>
              </a:rPr>
              <a:t>Reproving</a:t>
            </a:r>
            <a:r>
              <a:rPr lang="en-US" dirty="0">
                <a:solidFill>
                  <a:schemeClr val="bg1"/>
                </a:solidFill>
              </a:rPr>
              <a:t> -- the act of telling someone that he or she is doing something wrong, usually in a gentle or kind manner. </a:t>
            </a:r>
            <a:endParaRPr lang="en-US" dirty="0">
              <a:solidFill>
                <a:schemeClr val="bg1"/>
              </a:solidFill>
              <a:latin typeface="Open Sans"/>
            </a:endParaRPr>
          </a:p>
        </p:txBody>
      </p:sp>
      <p:sp>
        <p:nvSpPr>
          <p:cNvPr id="8" name="Rectangle 7"/>
          <p:cNvSpPr/>
          <p:nvPr/>
        </p:nvSpPr>
        <p:spPr>
          <a:xfrm>
            <a:off x="2787134" y="4150024"/>
            <a:ext cx="6221185" cy="2308324"/>
          </a:xfrm>
          <a:prstGeom prst="rect">
            <a:avLst/>
          </a:prstGeom>
        </p:spPr>
        <p:txBody>
          <a:bodyPr wrap="square">
            <a:spAutoFit/>
          </a:bodyPr>
          <a:lstStyle/>
          <a:p>
            <a:r>
              <a:rPr lang="en-US" sz="2400" dirty="0">
                <a:solidFill>
                  <a:srgbClr val="FFFF00"/>
                </a:solidFill>
              </a:rPr>
              <a:t>Why do you think it is important for a priesthood leader to reprove clearly, at the right time, and according to the guidance of the Holy Ghost? </a:t>
            </a:r>
          </a:p>
          <a:p>
            <a:endParaRPr lang="en-US" sz="2400" dirty="0">
              <a:solidFill>
                <a:srgbClr val="FFFF00"/>
              </a:solidFill>
            </a:endParaRPr>
          </a:p>
          <a:p>
            <a:r>
              <a:rPr lang="en-US" sz="2400" dirty="0">
                <a:solidFill>
                  <a:srgbClr val="FFFF00"/>
                </a:solidFill>
              </a:rPr>
              <a:t>Why do you think it is important to show increased love after reproving someone? </a:t>
            </a:r>
            <a:endParaRPr lang="en-US" sz="2400" dirty="0">
              <a:solidFill>
                <a:srgbClr val="FFFF00"/>
              </a:solidFill>
              <a:latin typeface="Open Sans"/>
            </a:endParaRPr>
          </a:p>
        </p:txBody>
      </p:sp>
      <p:sp>
        <p:nvSpPr>
          <p:cNvPr id="3" name="Rectangle 2"/>
          <p:cNvSpPr/>
          <p:nvPr/>
        </p:nvSpPr>
        <p:spPr>
          <a:xfrm>
            <a:off x="8980714" y="1920374"/>
            <a:ext cx="2307771" cy="646331"/>
          </a:xfrm>
          <a:prstGeom prst="rect">
            <a:avLst/>
          </a:prstGeom>
        </p:spPr>
        <p:txBody>
          <a:bodyPr wrap="square">
            <a:spAutoFit/>
          </a:bodyPr>
          <a:lstStyle/>
          <a:p>
            <a:r>
              <a:rPr lang="en-US" i="1" dirty="0">
                <a:solidFill>
                  <a:schemeClr val="bg1"/>
                </a:solidFill>
              </a:rPr>
              <a:t>Betimes</a:t>
            </a:r>
            <a:r>
              <a:rPr lang="en-US" dirty="0">
                <a:solidFill>
                  <a:schemeClr val="bg1"/>
                </a:solidFill>
              </a:rPr>
              <a:t> -- “early” or “in a timely manner.”</a:t>
            </a:r>
            <a:endParaRPr lang="en-US" dirty="0">
              <a:solidFill>
                <a:schemeClr val="bg1"/>
              </a:solidFill>
              <a:latin typeface="Open Sans"/>
            </a:endParaRPr>
          </a:p>
        </p:txBody>
      </p:sp>
      <p:sp>
        <p:nvSpPr>
          <p:cNvPr id="5" name="Rectangle 4"/>
          <p:cNvSpPr/>
          <p:nvPr/>
        </p:nvSpPr>
        <p:spPr>
          <a:xfrm>
            <a:off x="3244853" y="3385233"/>
            <a:ext cx="6096000" cy="369332"/>
          </a:xfrm>
          <a:prstGeom prst="rect">
            <a:avLst/>
          </a:prstGeom>
        </p:spPr>
        <p:txBody>
          <a:bodyPr>
            <a:spAutoFit/>
          </a:bodyPr>
          <a:lstStyle/>
          <a:p>
            <a:r>
              <a:rPr lang="en-US" i="1" dirty="0">
                <a:solidFill>
                  <a:schemeClr val="bg1"/>
                </a:solidFill>
              </a:rPr>
              <a:t>Sharpness</a:t>
            </a:r>
            <a:r>
              <a:rPr lang="en-US" dirty="0">
                <a:solidFill>
                  <a:schemeClr val="bg1"/>
                </a:solidFill>
              </a:rPr>
              <a:t> could refer to the need to express ourselves clearly </a:t>
            </a:r>
            <a:endParaRPr lang="en-US" dirty="0">
              <a:solidFill>
                <a:schemeClr val="bg1"/>
              </a:solidFill>
              <a:latin typeface="Open Sans"/>
            </a:endParaRPr>
          </a:p>
        </p:txBody>
      </p:sp>
      <p:pic>
        <p:nvPicPr>
          <p:cNvPr id="23" name="Picture 22">
            <a:extLst>
              <a:ext uri="{FF2B5EF4-FFF2-40B4-BE49-F238E27FC236}">
                <a16:creationId xmlns:a16="http://schemas.microsoft.com/office/drawing/2014/main" id="{BA530DF6-BFE7-8A00-78D0-A6B30761B05B}"/>
              </a:ext>
            </a:extLst>
          </p:cNvPr>
          <p:cNvPicPr>
            <a:picLocks noChangeAspect="1"/>
          </p:cNvPicPr>
          <p:nvPr/>
        </p:nvPicPr>
        <p:blipFill>
          <a:blip r:embed="rId3"/>
          <a:stretch>
            <a:fillRect/>
          </a:stretch>
        </p:blipFill>
        <p:spPr>
          <a:xfrm>
            <a:off x="4185920" y="917879"/>
            <a:ext cx="4302635" cy="2379487"/>
          </a:xfrm>
          <a:prstGeom prst="rect">
            <a:avLst/>
          </a:prstGeom>
        </p:spPr>
      </p:pic>
      <p:pic>
        <p:nvPicPr>
          <p:cNvPr id="25" name="Picture 24">
            <a:extLst>
              <a:ext uri="{FF2B5EF4-FFF2-40B4-BE49-F238E27FC236}">
                <a16:creationId xmlns:a16="http://schemas.microsoft.com/office/drawing/2014/main" id="{BEB67DC7-E499-BEB6-69DC-077990315A73}"/>
              </a:ext>
            </a:extLst>
          </p:cNvPr>
          <p:cNvPicPr>
            <a:picLocks noChangeAspect="1"/>
          </p:cNvPicPr>
          <p:nvPr/>
        </p:nvPicPr>
        <p:blipFill>
          <a:blip r:embed="rId4"/>
          <a:stretch>
            <a:fillRect/>
          </a:stretch>
        </p:blipFill>
        <p:spPr>
          <a:xfrm>
            <a:off x="9097158" y="3842432"/>
            <a:ext cx="2698295" cy="2788238"/>
          </a:xfrm>
          <a:prstGeom prst="rect">
            <a:avLst/>
          </a:prstGeom>
        </p:spPr>
      </p:pic>
      <p:pic>
        <p:nvPicPr>
          <p:cNvPr id="27" name="Picture 26">
            <a:extLst>
              <a:ext uri="{FF2B5EF4-FFF2-40B4-BE49-F238E27FC236}">
                <a16:creationId xmlns:a16="http://schemas.microsoft.com/office/drawing/2014/main" id="{B84CD095-9C6D-2223-5176-4A613017C859}"/>
              </a:ext>
            </a:extLst>
          </p:cNvPr>
          <p:cNvPicPr>
            <a:picLocks noChangeAspect="1"/>
          </p:cNvPicPr>
          <p:nvPr/>
        </p:nvPicPr>
        <p:blipFill>
          <a:blip r:embed="rId5"/>
          <a:stretch>
            <a:fillRect/>
          </a:stretch>
        </p:blipFill>
        <p:spPr>
          <a:xfrm>
            <a:off x="712512" y="3429000"/>
            <a:ext cx="1785759" cy="2540386"/>
          </a:xfrm>
          <a:prstGeom prst="rect">
            <a:avLst/>
          </a:prstGeom>
        </p:spPr>
      </p:pic>
    </p:spTree>
    <p:extLst>
      <p:ext uri="{BB962C8B-B14F-4D97-AF65-F5344CB8AC3E}">
        <p14:creationId xmlns:p14="http://schemas.microsoft.com/office/powerpoint/2010/main" val="349435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84">
            <a:extLst>
              <a:ext uri="{FF2B5EF4-FFF2-40B4-BE49-F238E27FC236}">
                <a16:creationId xmlns:a16="http://schemas.microsoft.com/office/drawing/2014/main" id="{A590680D-CAC9-4A59-B12A-9BEBD816D8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00801"/>
            <a:ext cx="4996543" cy="369332"/>
          </a:xfrm>
          <a:prstGeom prst="rect">
            <a:avLst/>
          </a:prstGeom>
          <a:noFill/>
        </p:spPr>
        <p:txBody>
          <a:bodyPr wrap="square" rtlCol="0">
            <a:spAutoFit/>
          </a:bodyPr>
          <a:lstStyle/>
          <a:p>
            <a:r>
              <a:rPr lang="en-US" dirty="0">
                <a:solidFill>
                  <a:schemeClr val="bg1"/>
                </a:solidFill>
              </a:rPr>
              <a:t>D&amp;C 121:45-46</a:t>
            </a:r>
            <a:endParaRPr lang="en-US" sz="1200" dirty="0">
              <a:solidFill>
                <a:schemeClr val="bg1"/>
              </a:solidFill>
            </a:endParaRPr>
          </a:p>
        </p:txBody>
      </p:sp>
      <p:sp>
        <p:nvSpPr>
          <p:cNvPr id="6" name="TextBox 5"/>
          <p:cNvSpPr txBox="1"/>
          <p:nvPr/>
        </p:nvSpPr>
        <p:spPr>
          <a:xfrm>
            <a:off x="70756" y="66630"/>
            <a:ext cx="12121244" cy="707886"/>
          </a:xfrm>
          <a:prstGeom prst="rect">
            <a:avLst/>
          </a:prstGeom>
          <a:noFill/>
        </p:spPr>
        <p:txBody>
          <a:bodyPr wrap="square" rtlCol="0">
            <a:spAutoFit/>
          </a:bodyPr>
          <a:lstStyle/>
          <a:p>
            <a:pPr algn="ctr"/>
            <a:r>
              <a:rPr lang="en-US" sz="4000" dirty="0">
                <a:solidFill>
                  <a:schemeClr val="bg1"/>
                </a:solidFill>
                <a:latin typeface="Aharoni" panose="02010803020104030203" pitchFamily="2" charset="-79"/>
                <a:cs typeface="Aharoni" panose="02010803020104030203" pitchFamily="2" charset="-79"/>
              </a:rPr>
              <a:t>Drawing on the Powers of Heaven</a:t>
            </a:r>
          </a:p>
        </p:txBody>
      </p:sp>
      <p:sp>
        <p:nvSpPr>
          <p:cNvPr id="2" name="Rectangle 1"/>
          <p:cNvSpPr/>
          <p:nvPr/>
        </p:nvSpPr>
        <p:spPr>
          <a:xfrm>
            <a:off x="391802" y="1000137"/>
            <a:ext cx="3272079" cy="1323439"/>
          </a:xfrm>
          <a:prstGeom prst="rect">
            <a:avLst/>
          </a:prstGeom>
        </p:spPr>
        <p:txBody>
          <a:bodyPr wrap="square">
            <a:spAutoFit/>
          </a:bodyPr>
          <a:lstStyle/>
          <a:p>
            <a:r>
              <a:rPr lang="en-US" sz="2000" dirty="0">
                <a:solidFill>
                  <a:schemeClr val="bg1"/>
                </a:solidFill>
              </a:rPr>
              <a:t>Scepter of Righteousness:</a:t>
            </a:r>
          </a:p>
          <a:p>
            <a:r>
              <a:rPr lang="en-US" sz="2000" dirty="0">
                <a:solidFill>
                  <a:schemeClr val="bg1"/>
                </a:solidFill>
              </a:rPr>
              <a:t>Scepter is a staff carried by a king or queen. It is a symbol of authority and power</a:t>
            </a:r>
          </a:p>
        </p:txBody>
      </p:sp>
      <p:grpSp>
        <p:nvGrpSpPr>
          <p:cNvPr id="12" name="Group 11"/>
          <p:cNvGrpSpPr/>
          <p:nvPr/>
        </p:nvGrpSpPr>
        <p:grpSpPr>
          <a:xfrm>
            <a:off x="2630912" y="2175386"/>
            <a:ext cx="823585" cy="4390103"/>
            <a:chOff x="7158228" y="2114006"/>
            <a:chExt cx="823585" cy="4390103"/>
          </a:xfrm>
        </p:grpSpPr>
        <p:sp>
          <p:nvSpPr>
            <p:cNvPr id="13" name="Frame 12"/>
            <p:cNvSpPr/>
            <p:nvPr/>
          </p:nvSpPr>
          <p:spPr>
            <a:xfrm rot="18780817">
              <a:off x="7159416" y="2542312"/>
              <a:ext cx="821210" cy="823585"/>
            </a:xfrm>
            <a:prstGeom prst="frame">
              <a:avLst>
                <a:gd name="adj1" fmla="val 8159"/>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ord 13"/>
            <p:cNvSpPr/>
            <p:nvPr/>
          </p:nvSpPr>
          <p:spPr>
            <a:xfrm rot="9883911">
              <a:off x="7267484" y="2257936"/>
              <a:ext cx="581365" cy="549033"/>
            </a:xfrm>
            <a:prstGeom prst="chord">
              <a:avLst>
                <a:gd name="adj1" fmla="val 2700000"/>
                <a:gd name="adj2" fmla="val 1014323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7342526" y="3378925"/>
              <a:ext cx="486480" cy="3125184"/>
              <a:chOff x="7235622" y="388855"/>
              <a:chExt cx="1035131" cy="5972649"/>
            </a:xfrm>
          </p:grpSpPr>
          <p:sp>
            <p:nvSpPr>
              <p:cNvPr id="24" name="Rounded Rectangle 23"/>
              <p:cNvSpPr/>
              <p:nvPr/>
            </p:nvSpPr>
            <p:spPr>
              <a:xfrm>
                <a:off x="7494999" y="2999351"/>
                <a:ext cx="428897" cy="1499505"/>
              </a:xfrm>
              <a:prstGeom prst="roundRect">
                <a:avLst>
                  <a:gd name="adj" fmla="val 26819"/>
                </a:avLst>
              </a:prstGeom>
              <a:solidFill>
                <a:srgbClr val="00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a:off x="7235622" y="6042346"/>
                <a:ext cx="1035131" cy="319158"/>
              </a:xfrm>
              <a:prstGeom prst="trapezoid">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Delay 25"/>
              <p:cNvSpPr/>
              <p:nvPr/>
            </p:nvSpPr>
            <p:spPr>
              <a:xfrm rot="16200000">
                <a:off x="7560100" y="5398512"/>
                <a:ext cx="355509" cy="884342"/>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iamond 26"/>
              <p:cNvSpPr/>
              <p:nvPr/>
            </p:nvSpPr>
            <p:spPr>
              <a:xfrm>
                <a:off x="7484503" y="5662928"/>
                <a:ext cx="488949" cy="677770"/>
              </a:xfrm>
              <a:prstGeom prst="diamond">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7504143" y="4290794"/>
                <a:ext cx="428897" cy="1499505"/>
              </a:xfrm>
              <a:prstGeom prst="roundRect">
                <a:avLst>
                  <a:gd name="adj" fmla="val 26819"/>
                </a:avLst>
              </a:prstGeom>
              <a:solidFill>
                <a:srgbClr val="00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7445829" y="4282086"/>
                <a:ext cx="527623" cy="141868"/>
              </a:xfrm>
              <a:prstGeom prst="roundRect">
                <a:avLst>
                  <a:gd name="adj" fmla="val 2681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7570746" y="388855"/>
                <a:ext cx="277401" cy="2598390"/>
              </a:xfrm>
              <a:prstGeom prst="roundRect">
                <a:avLst>
                  <a:gd name="adj" fmla="val 2681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440768" y="2915841"/>
                <a:ext cx="541393" cy="167645"/>
              </a:xfrm>
              <a:prstGeom prst="roundRect">
                <a:avLst>
                  <a:gd name="adj" fmla="val 2681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ounded Rectangle 15"/>
            <p:cNvSpPr/>
            <p:nvPr/>
          </p:nvSpPr>
          <p:spPr>
            <a:xfrm>
              <a:off x="7443292" y="3381821"/>
              <a:ext cx="254438" cy="87720"/>
            </a:xfrm>
            <a:prstGeom prst="roundRect">
              <a:avLst>
                <a:gd name="adj" fmla="val 26819"/>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7499896" y="2540726"/>
              <a:ext cx="130497" cy="846909"/>
            </a:xfrm>
            <a:prstGeom prst="roundRect">
              <a:avLst>
                <a:gd name="adj" fmla="val 26819"/>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265125" y="2704482"/>
              <a:ext cx="606011" cy="58250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297783" y="2347429"/>
              <a:ext cx="531223" cy="204184"/>
            </a:xfrm>
            <a:prstGeom prst="roundRect">
              <a:avLst>
                <a:gd name="adj" fmla="val 2681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461069" y="2114006"/>
              <a:ext cx="167640" cy="16764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360920" y="2353492"/>
              <a:ext cx="102326" cy="189411"/>
            </a:xfrm>
            <a:prstGeom prst="ellipse">
              <a:avLst/>
            </a:prstGeom>
            <a:solidFill>
              <a:srgbClr val="FF0000"/>
            </a:solidFill>
            <a:ln>
              <a:solidFill>
                <a:schemeClr val="tx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522029" y="2357846"/>
              <a:ext cx="102326" cy="189411"/>
            </a:xfrm>
            <a:prstGeom prst="ellipse">
              <a:avLst/>
            </a:prstGeom>
            <a:solidFill>
              <a:srgbClr val="FF0000"/>
            </a:solidFill>
            <a:ln>
              <a:solidFill>
                <a:schemeClr val="tx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687491" y="2357846"/>
              <a:ext cx="102326" cy="189411"/>
            </a:xfrm>
            <a:prstGeom prst="ellipse">
              <a:avLst/>
            </a:prstGeom>
            <a:solidFill>
              <a:srgbClr val="FF0000"/>
            </a:solidFill>
            <a:ln>
              <a:solidFill>
                <a:schemeClr val="tx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4744785" y="5569804"/>
            <a:ext cx="7428762" cy="1015663"/>
          </a:xfrm>
          <a:prstGeom prst="rect">
            <a:avLst/>
          </a:prstGeom>
        </p:spPr>
        <p:txBody>
          <a:bodyPr wrap="square">
            <a:spAutoFit/>
          </a:bodyPr>
          <a:lstStyle/>
          <a:p>
            <a:r>
              <a:rPr lang="en-US" sz="2000" dirty="0">
                <a:solidFill>
                  <a:schemeClr val="bg1"/>
                </a:solidFill>
              </a:rPr>
              <a:t>Dews from Heaven:</a:t>
            </a:r>
          </a:p>
          <a:p>
            <a:r>
              <a:rPr lang="en-US" sz="2000" dirty="0">
                <a:solidFill>
                  <a:schemeClr val="bg1"/>
                </a:solidFill>
              </a:rPr>
              <a:t>Dew appears when the temperature cools and water forms out of the air from condensation. It forms quietly and accumulates gradually</a:t>
            </a:r>
          </a:p>
        </p:txBody>
      </p:sp>
      <p:sp>
        <p:nvSpPr>
          <p:cNvPr id="33" name="Rectangle 32"/>
          <p:cNvSpPr/>
          <p:nvPr/>
        </p:nvSpPr>
        <p:spPr>
          <a:xfrm>
            <a:off x="4288708" y="1842439"/>
            <a:ext cx="1981200" cy="707886"/>
          </a:xfrm>
          <a:prstGeom prst="rect">
            <a:avLst/>
          </a:prstGeom>
        </p:spPr>
        <p:txBody>
          <a:bodyPr wrap="square">
            <a:spAutoFit/>
          </a:bodyPr>
          <a:lstStyle/>
          <a:p>
            <a:r>
              <a:rPr lang="en-US" sz="2000" dirty="0">
                <a:solidFill>
                  <a:schemeClr val="bg1"/>
                </a:solidFill>
              </a:rPr>
              <a:t>Bowels of Charity</a:t>
            </a:r>
          </a:p>
        </p:txBody>
      </p:sp>
      <p:grpSp>
        <p:nvGrpSpPr>
          <p:cNvPr id="34" name="Group 33"/>
          <p:cNvGrpSpPr/>
          <p:nvPr/>
        </p:nvGrpSpPr>
        <p:grpSpPr>
          <a:xfrm>
            <a:off x="7423470" y="4390201"/>
            <a:ext cx="2508323" cy="1214738"/>
            <a:chOff x="1942721" y="1031149"/>
            <a:chExt cx="2508323" cy="1214738"/>
          </a:xfrm>
        </p:grpSpPr>
        <p:sp>
          <p:nvSpPr>
            <p:cNvPr id="35" name="Moon 34"/>
            <p:cNvSpPr/>
            <p:nvPr/>
          </p:nvSpPr>
          <p:spPr>
            <a:xfrm>
              <a:off x="2669612" y="1295400"/>
              <a:ext cx="207680" cy="762000"/>
            </a:xfrm>
            <a:prstGeom prst="mo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a:off x="2892572" y="1328590"/>
              <a:ext cx="207680" cy="762000"/>
            </a:xfrm>
            <a:prstGeom prst="mo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p:cNvSpPr/>
            <p:nvPr/>
          </p:nvSpPr>
          <p:spPr>
            <a:xfrm rot="9757120">
              <a:off x="2408982" y="1049044"/>
              <a:ext cx="304624" cy="1117697"/>
            </a:xfrm>
            <a:prstGeom prst="mo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p:cNvSpPr/>
            <p:nvPr/>
          </p:nvSpPr>
          <p:spPr>
            <a:xfrm rot="11596061">
              <a:off x="3032968" y="1062781"/>
              <a:ext cx="304624" cy="1117697"/>
            </a:xfrm>
            <a:prstGeom prst="mo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a:off x="2756465" y="1031149"/>
              <a:ext cx="304624" cy="1117697"/>
            </a:xfrm>
            <a:prstGeom prst="mo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a:off x="3222617" y="1318048"/>
              <a:ext cx="207680" cy="762000"/>
            </a:xfrm>
            <a:prstGeom prst="mo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a:off x="3445577" y="1351238"/>
              <a:ext cx="207680" cy="762000"/>
            </a:xfrm>
            <a:prstGeom prst="mo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9757120">
              <a:off x="2961987" y="1071692"/>
              <a:ext cx="304624" cy="1117697"/>
            </a:xfrm>
            <a:prstGeom prst="mo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11596061">
              <a:off x="3585973" y="1085429"/>
              <a:ext cx="304624" cy="1117697"/>
            </a:xfrm>
            <a:prstGeom prst="mo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a:off x="3309470" y="1053797"/>
              <a:ext cx="304624" cy="1117697"/>
            </a:xfrm>
            <a:prstGeom prst="mo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44"/>
            <p:cNvSpPr/>
            <p:nvPr/>
          </p:nvSpPr>
          <p:spPr>
            <a:xfrm>
              <a:off x="2203351" y="1360809"/>
              <a:ext cx="207680" cy="762000"/>
            </a:xfrm>
            <a:prstGeom prst="mo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45"/>
            <p:cNvSpPr/>
            <p:nvPr/>
          </p:nvSpPr>
          <p:spPr>
            <a:xfrm>
              <a:off x="2426311" y="1393999"/>
              <a:ext cx="207680" cy="762000"/>
            </a:xfrm>
            <a:prstGeom prst="mo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46"/>
            <p:cNvSpPr/>
            <p:nvPr/>
          </p:nvSpPr>
          <p:spPr>
            <a:xfrm rot="9757120">
              <a:off x="1942721" y="1114453"/>
              <a:ext cx="304624" cy="1117697"/>
            </a:xfrm>
            <a:prstGeom prst="mo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11596061">
              <a:off x="2566707" y="1128190"/>
              <a:ext cx="304624" cy="1117697"/>
            </a:xfrm>
            <a:prstGeom prst="mo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a:off x="2290204" y="1096558"/>
              <a:ext cx="304624" cy="1117697"/>
            </a:xfrm>
            <a:prstGeom prst="mo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11474128">
              <a:off x="3783064" y="1341414"/>
              <a:ext cx="207680" cy="762000"/>
            </a:xfrm>
            <a:prstGeom prst="mo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rot="11474128">
              <a:off x="4006024" y="1374604"/>
              <a:ext cx="207680" cy="762000"/>
            </a:xfrm>
            <a:prstGeom prst="mo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p:cNvSpPr/>
            <p:nvPr/>
          </p:nvSpPr>
          <p:spPr>
            <a:xfrm rot="21231248">
              <a:off x="3522434" y="1095058"/>
              <a:ext cx="304624" cy="1117697"/>
            </a:xfrm>
            <a:prstGeom prst="mo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p:cNvSpPr/>
            <p:nvPr/>
          </p:nvSpPr>
          <p:spPr>
            <a:xfrm rot="1470189">
              <a:off x="4146420" y="1108795"/>
              <a:ext cx="304624" cy="1117697"/>
            </a:xfrm>
            <a:prstGeom prst="mo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p:cNvSpPr/>
            <p:nvPr/>
          </p:nvSpPr>
          <p:spPr>
            <a:xfrm rot="11474128">
              <a:off x="3869917" y="1077163"/>
              <a:ext cx="304624" cy="1117697"/>
            </a:xfrm>
            <a:prstGeom prst="mo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7297797" y="4307860"/>
            <a:ext cx="2700639" cy="620699"/>
            <a:chOff x="1855510" y="952660"/>
            <a:chExt cx="2700639" cy="620699"/>
          </a:xfrm>
        </p:grpSpPr>
        <p:grpSp>
          <p:nvGrpSpPr>
            <p:cNvPr id="56" name="Group 55"/>
            <p:cNvGrpSpPr/>
            <p:nvPr/>
          </p:nvGrpSpPr>
          <p:grpSpPr>
            <a:xfrm>
              <a:off x="1855510" y="952660"/>
              <a:ext cx="1605790" cy="484153"/>
              <a:chOff x="1853521" y="866054"/>
              <a:chExt cx="1955620" cy="589628"/>
            </a:xfrm>
          </p:grpSpPr>
          <p:sp>
            <p:nvSpPr>
              <p:cNvPr id="65" name="Teardrop 64"/>
              <p:cNvSpPr/>
              <p:nvPr/>
            </p:nvSpPr>
            <p:spPr>
              <a:xfrm rot="19113143">
                <a:off x="1853521" y="904382"/>
                <a:ext cx="297252" cy="276720"/>
              </a:xfrm>
              <a:prstGeom prst="teardrop">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ardrop 65"/>
              <p:cNvSpPr/>
              <p:nvPr/>
            </p:nvSpPr>
            <p:spPr>
              <a:xfrm rot="19113143">
                <a:off x="2093112" y="1113977"/>
                <a:ext cx="297252" cy="276720"/>
              </a:xfrm>
              <a:prstGeom prst="teardrop">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ardrop 66"/>
              <p:cNvSpPr/>
              <p:nvPr/>
            </p:nvSpPr>
            <p:spPr>
              <a:xfrm rot="19113143">
                <a:off x="2459056" y="1038544"/>
                <a:ext cx="297252" cy="276720"/>
              </a:xfrm>
              <a:prstGeom prst="teardrop">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ardrop 67"/>
              <p:cNvSpPr/>
              <p:nvPr/>
            </p:nvSpPr>
            <p:spPr>
              <a:xfrm rot="19113143">
                <a:off x="2807147" y="1178962"/>
                <a:ext cx="297252" cy="276720"/>
              </a:xfrm>
              <a:prstGeom prst="teardrop">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ardrop 68"/>
              <p:cNvSpPr/>
              <p:nvPr/>
            </p:nvSpPr>
            <p:spPr>
              <a:xfrm rot="19113143">
                <a:off x="3174554" y="1091019"/>
                <a:ext cx="297252" cy="276720"/>
              </a:xfrm>
              <a:prstGeom prst="teardrop">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ardrop 69"/>
              <p:cNvSpPr/>
              <p:nvPr/>
            </p:nvSpPr>
            <p:spPr>
              <a:xfrm rot="19113143">
                <a:off x="3511889" y="952039"/>
                <a:ext cx="297252" cy="276720"/>
              </a:xfrm>
              <a:prstGeom prst="teardrop">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ardrop 70"/>
              <p:cNvSpPr/>
              <p:nvPr/>
            </p:nvSpPr>
            <p:spPr>
              <a:xfrm rot="19113143">
                <a:off x="2762363" y="866054"/>
                <a:ext cx="297252" cy="276720"/>
              </a:xfrm>
              <a:prstGeom prst="teardrop">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flipH="1">
              <a:off x="3064705" y="1123682"/>
              <a:ext cx="1491444" cy="449677"/>
              <a:chOff x="1853521" y="866054"/>
              <a:chExt cx="1955620" cy="589628"/>
            </a:xfrm>
          </p:grpSpPr>
          <p:sp>
            <p:nvSpPr>
              <p:cNvPr id="58" name="Teardrop 57"/>
              <p:cNvSpPr/>
              <p:nvPr/>
            </p:nvSpPr>
            <p:spPr>
              <a:xfrm rot="19113143">
                <a:off x="1853521" y="904382"/>
                <a:ext cx="297252" cy="276720"/>
              </a:xfrm>
              <a:prstGeom prst="teardrop">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ardrop 58"/>
              <p:cNvSpPr/>
              <p:nvPr/>
            </p:nvSpPr>
            <p:spPr>
              <a:xfrm rot="19113143">
                <a:off x="2093112" y="1113977"/>
                <a:ext cx="297252" cy="276720"/>
              </a:xfrm>
              <a:prstGeom prst="teardrop">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ardrop 59"/>
              <p:cNvSpPr/>
              <p:nvPr/>
            </p:nvSpPr>
            <p:spPr>
              <a:xfrm rot="19113143">
                <a:off x="2459056" y="1038544"/>
                <a:ext cx="297252" cy="276720"/>
              </a:xfrm>
              <a:prstGeom prst="teardrop">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p:cNvSpPr/>
              <p:nvPr/>
            </p:nvSpPr>
            <p:spPr>
              <a:xfrm rot="19113143">
                <a:off x="2807147" y="1178962"/>
                <a:ext cx="297252" cy="276720"/>
              </a:xfrm>
              <a:prstGeom prst="teardrop">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ardrop 61"/>
              <p:cNvSpPr/>
              <p:nvPr/>
            </p:nvSpPr>
            <p:spPr>
              <a:xfrm rot="19113143">
                <a:off x="3174554" y="1091019"/>
                <a:ext cx="297252" cy="276720"/>
              </a:xfrm>
              <a:prstGeom prst="teardrop">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ardrop 62"/>
              <p:cNvSpPr/>
              <p:nvPr/>
            </p:nvSpPr>
            <p:spPr>
              <a:xfrm rot="19113143">
                <a:off x="3511889" y="952039"/>
                <a:ext cx="297252" cy="276720"/>
              </a:xfrm>
              <a:prstGeom prst="teardrop">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ardrop 63"/>
              <p:cNvSpPr/>
              <p:nvPr/>
            </p:nvSpPr>
            <p:spPr>
              <a:xfrm rot="19113143">
                <a:off x="2762363" y="866054"/>
                <a:ext cx="297252" cy="276720"/>
              </a:xfrm>
              <a:prstGeom prst="teardrop">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2" name="Group 71"/>
          <p:cNvGrpSpPr/>
          <p:nvPr/>
        </p:nvGrpSpPr>
        <p:grpSpPr>
          <a:xfrm>
            <a:off x="5368157" y="1063790"/>
            <a:ext cx="2136585" cy="2610912"/>
            <a:chOff x="1295400" y="914400"/>
            <a:chExt cx="3352800" cy="4097129"/>
          </a:xfrm>
          <a:solidFill>
            <a:schemeClr val="bg1"/>
          </a:solidFill>
        </p:grpSpPr>
        <p:sp>
          <p:nvSpPr>
            <p:cNvPr id="73" name="Oval 72"/>
            <p:cNvSpPr/>
            <p:nvPr/>
          </p:nvSpPr>
          <p:spPr>
            <a:xfrm>
              <a:off x="1295400" y="914400"/>
              <a:ext cx="1229301" cy="12293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1707577" y="2006310"/>
              <a:ext cx="368790" cy="22127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p:cNvSpPr/>
            <p:nvPr/>
          </p:nvSpPr>
          <p:spPr>
            <a:xfrm rot="15047263">
              <a:off x="2130726" y="1844919"/>
              <a:ext cx="296228" cy="10346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rot="16988078">
              <a:off x="2224390" y="2186852"/>
              <a:ext cx="259123" cy="8511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rot="11760182">
              <a:off x="1575813" y="3703964"/>
              <a:ext cx="306057" cy="13075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p:cNvSpPr/>
            <p:nvPr/>
          </p:nvSpPr>
          <p:spPr>
            <a:xfrm rot="9760774">
              <a:off x="1956914" y="3760127"/>
              <a:ext cx="303955" cy="11869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p:nvPr/>
          </p:nvSpPr>
          <p:spPr>
            <a:xfrm>
              <a:off x="3505200" y="1219200"/>
              <a:ext cx="1143000" cy="1143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810000" y="1676400"/>
              <a:ext cx="411480" cy="2468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rot="9760774">
              <a:off x="4074751" y="3463800"/>
              <a:ext cx="339140" cy="13243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rot="11760182">
              <a:off x="3684448" y="3341125"/>
              <a:ext cx="341485" cy="14589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rot="15357100">
              <a:off x="3572186" y="2507862"/>
              <a:ext cx="289631" cy="9925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p:cNvSpPr/>
            <p:nvPr/>
          </p:nvSpPr>
          <p:spPr>
            <a:xfrm rot="15866519">
              <a:off x="3558266" y="2224129"/>
              <a:ext cx="289631" cy="8288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Heart 8"/>
          <p:cNvSpPr/>
          <p:nvPr/>
        </p:nvSpPr>
        <p:spPr>
          <a:xfrm>
            <a:off x="6039453" y="1880097"/>
            <a:ext cx="740138" cy="79105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28087" y="1797541"/>
            <a:ext cx="3450392" cy="923330"/>
          </a:xfrm>
          <a:prstGeom prst="rect">
            <a:avLst/>
          </a:prstGeom>
        </p:spPr>
        <p:txBody>
          <a:bodyPr wrap="square">
            <a:spAutoFit/>
          </a:bodyPr>
          <a:lstStyle/>
          <a:p>
            <a:r>
              <a:rPr lang="en-US" dirty="0">
                <a:solidFill>
                  <a:schemeClr val="bg1"/>
                </a:solidFill>
                <a:latin typeface="Open Sans"/>
              </a:rPr>
              <a:t>Keep our thoughts pure and lofty and our words and actions selfless and loving </a:t>
            </a:r>
            <a:endParaRPr lang="en-US" dirty="0">
              <a:solidFill>
                <a:schemeClr val="bg1"/>
              </a:solidFill>
            </a:endParaRPr>
          </a:p>
        </p:txBody>
      </p:sp>
    </p:spTree>
    <p:extLst>
      <p:ext uri="{BB962C8B-B14F-4D97-AF65-F5344CB8AC3E}">
        <p14:creationId xmlns:p14="http://schemas.microsoft.com/office/powerpoint/2010/main" val="161664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1000"/>
                                        <p:tgtEl>
                                          <p:spTgt spid="72"/>
                                        </p:tgtEl>
                                      </p:cBhvr>
                                    </p:animEffect>
                                    <p:anim calcmode="lin" valueType="num">
                                      <p:cBhvr>
                                        <p:cTn id="25" dur="1000" fill="hold"/>
                                        <p:tgtEl>
                                          <p:spTgt spid="72"/>
                                        </p:tgtEl>
                                        <p:attrNameLst>
                                          <p:attrName>ppt_x</p:attrName>
                                        </p:attrNameLst>
                                      </p:cBhvr>
                                      <p:tavLst>
                                        <p:tav tm="0">
                                          <p:val>
                                            <p:strVal val="#ppt_x"/>
                                          </p:val>
                                        </p:tav>
                                        <p:tav tm="100000">
                                          <p:val>
                                            <p:strVal val="#ppt_x"/>
                                          </p:val>
                                        </p:tav>
                                      </p:tavLst>
                                    </p:anim>
                                    <p:anim calcmode="lin" valueType="num">
                                      <p:cBhvr>
                                        <p:cTn id="26"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2000"/>
                                        <p:tgtEl>
                                          <p:spTgt spid="9"/>
                                        </p:tgtEl>
                                      </p:cBhvr>
                                    </p:animEffect>
                                    <p:anim calcmode="lin" valueType="num">
                                      <p:cBhvr>
                                        <p:cTn id="32" dur="2000" fill="hold"/>
                                        <p:tgtEl>
                                          <p:spTgt spid="9"/>
                                        </p:tgtEl>
                                        <p:attrNameLst>
                                          <p:attrName>ppt_w</p:attrName>
                                        </p:attrNameLst>
                                      </p:cBhvr>
                                      <p:tavLst>
                                        <p:tav tm="0" fmla="#ppt_w*sin(2.5*pi*$)">
                                          <p:val>
                                            <p:fltVal val="0"/>
                                          </p:val>
                                        </p:tav>
                                        <p:tav tm="100000">
                                          <p:val>
                                            <p:fltVal val="1"/>
                                          </p:val>
                                        </p:tav>
                                      </p:tavLst>
                                    </p:anim>
                                    <p:anim calcmode="lin" valueType="num">
                                      <p:cBhvr>
                                        <p:cTn id="33" dur="2000" fill="hold"/>
                                        <p:tgtEl>
                                          <p:spTgt spid="9"/>
                                        </p:tgtEl>
                                        <p:attrNameLst>
                                          <p:attrName>ppt_h</p:attrName>
                                        </p:attrNameLst>
                                      </p:cBhvr>
                                      <p:tavLst>
                                        <p:tav tm="0">
                                          <p:val>
                                            <p:strVal val="#ppt_h"/>
                                          </p:val>
                                        </p:tav>
                                        <p:tav tm="100000">
                                          <p:val>
                                            <p:strVal val="#ppt_h"/>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50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par>
                                <p:cTn id="51" presetID="10" presetClass="entr" presetSubtype="0" fill="hold" nodeType="withEffect">
                                  <p:stCondLst>
                                    <p:cond delay="100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5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33" grpId="0"/>
      <p:bldP spid="9" grpId="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E2FF4AE-3A38-44F6-9451-BFD1EBC95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00801"/>
            <a:ext cx="4996543" cy="369332"/>
          </a:xfrm>
          <a:prstGeom prst="rect">
            <a:avLst/>
          </a:prstGeom>
          <a:noFill/>
        </p:spPr>
        <p:txBody>
          <a:bodyPr wrap="square" rtlCol="0">
            <a:spAutoFit/>
          </a:bodyPr>
          <a:lstStyle/>
          <a:p>
            <a:r>
              <a:rPr lang="en-US" dirty="0">
                <a:solidFill>
                  <a:schemeClr val="bg1"/>
                </a:solidFill>
              </a:rPr>
              <a:t>D&amp;C 121:45-46 </a:t>
            </a:r>
            <a:r>
              <a:rPr lang="en-US" sz="1200" dirty="0">
                <a:solidFill>
                  <a:schemeClr val="bg1"/>
                </a:solidFill>
              </a:rPr>
              <a:t>Student Manual</a:t>
            </a:r>
          </a:p>
        </p:txBody>
      </p:sp>
      <p:sp>
        <p:nvSpPr>
          <p:cNvPr id="6" name="TextBox 5"/>
          <p:cNvSpPr txBox="1"/>
          <p:nvPr/>
        </p:nvSpPr>
        <p:spPr>
          <a:xfrm>
            <a:off x="70756" y="66630"/>
            <a:ext cx="12121244" cy="707886"/>
          </a:xfrm>
          <a:prstGeom prst="rect">
            <a:avLst/>
          </a:prstGeom>
          <a:noFill/>
        </p:spPr>
        <p:txBody>
          <a:bodyPr wrap="square" rtlCol="0">
            <a:spAutoFit/>
          </a:bodyPr>
          <a:lstStyle/>
          <a:p>
            <a:pPr algn="ctr"/>
            <a:r>
              <a:rPr lang="en-US" sz="4000" dirty="0">
                <a:solidFill>
                  <a:schemeClr val="bg1"/>
                </a:solidFill>
                <a:latin typeface="Aharoni" panose="02010803020104030203" pitchFamily="2" charset="-79"/>
                <a:cs typeface="Aharoni" panose="02010803020104030203" pitchFamily="2" charset="-79"/>
              </a:rPr>
              <a:t>Developing Charity and Virtue</a:t>
            </a:r>
          </a:p>
        </p:txBody>
      </p:sp>
      <p:sp>
        <p:nvSpPr>
          <p:cNvPr id="2" name="Rectangle 1"/>
          <p:cNvSpPr/>
          <p:nvPr/>
        </p:nvSpPr>
        <p:spPr>
          <a:xfrm>
            <a:off x="2155371" y="1233845"/>
            <a:ext cx="8196489" cy="400110"/>
          </a:xfrm>
          <a:prstGeom prst="rect">
            <a:avLst/>
          </a:prstGeom>
        </p:spPr>
        <p:txBody>
          <a:bodyPr wrap="square">
            <a:spAutoFit/>
          </a:bodyPr>
          <a:lstStyle/>
          <a:p>
            <a:pPr fontAlgn="base"/>
            <a:r>
              <a:rPr lang="en-US" sz="2000" dirty="0">
                <a:solidFill>
                  <a:schemeClr val="bg1"/>
                </a:solidFill>
              </a:rPr>
              <a:t>1. Our confidence in our ability to perform spiritual duties will increase.</a:t>
            </a:r>
          </a:p>
        </p:txBody>
      </p:sp>
      <p:sp>
        <p:nvSpPr>
          <p:cNvPr id="9" name="Heart 8"/>
          <p:cNvSpPr/>
          <p:nvPr/>
        </p:nvSpPr>
        <p:spPr>
          <a:xfrm>
            <a:off x="1681933" y="1158402"/>
            <a:ext cx="473438" cy="506004"/>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674257" y="2184737"/>
            <a:ext cx="4953657" cy="1323439"/>
          </a:xfrm>
          <a:prstGeom prst="rect">
            <a:avLst/>
          </a:prstGeom>
        </p:spPr>
        <p:txBody>
          <a:bodyPr wrap="square">
            <a:spAutoFit/>
          </a:bodyPr>
          <a:lstStyle/>
          <a:p>
            <a:pPr fontAlgn="base"/>
            <a:r>
              <a:rPr lang="en-US" sz="2000" dirty="0">
                <a:solidFill>
                  <a:schemeClr val="bg1"/>
                </a:solidFill>
              </a:rPr>
              <a:t>2. We will gain a testimony of the priesthood and will receive inspiration to help us fulfill our callings.</a:t>
            </a:r>
          </a:p>
          <a:p>
            <a:pPr fontAlgn="base"/>
            <a:endParaRPr lang="en-US" sz="2000" dirty="0">
              <a:solidFill>
                <a:schemeClr val="bg1"/>
              </a:solidFill>
            </a:endParaRPr>
          </a:p>
        </p:txBody>
      </p:sp>
      <p:sp>
        <p:nvSpPr>
          <p:cNvPr id="3" name="Rectangle 2"/>
          <p:cNvSpPr/>
          <p:nvPr/>
        </p:nvSpPr>
        <p:spPr>
          <a:xfrm>
            <a:off x="2155371" y="3705497"/>
            <a:ext cx="7435395" cy="369332"/>
          </a:xfrm>
          <a:prstGeom prst="rect">
            <a:avLst/>
          </a:prstGeom>
        </p:spPr>
        <p:txBody>
          <a:bodyPr wrap="square">
            <a:spAutoFit/>
          </a:bodyPr>
          <a:lstStyle/>
          <a:p>
            <a:pPr fontAlgn="base"/>
            <a:r>
              <a:rPr lang="en-US" dirty="0">
                <a:solidFill>
                  <a:schemeClr val="bg1"/>
                </a:solidFill>
              </a:rPr>
              <a:t>3. We will have the constant companionship of a member of the Godhead.</a:t>
            </a:r>
          </a:p>
        </p:txBody>
      </p:sp>
      <p:sp>
        <p:nvSpPr>
          <p:cNvPr id="86" name="Heart 85"/>
          <p:cNvSpPr/>
          <p:nvPr/>
        </p:nvSpPr>
        <p:spPr>
          <a:xfrm>
            <a:off x="200819" y="2186564"/>
            <a:ext cx="473438" cy="506004"/>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1137330" y="4637495"/>
            <a:ext cx="6096000" cy="646331"/>
          </a:xfrm>
          <a:prstGeom prst="rect">
            <a:avLst/>
          </a:prstGeom>
        </p:spPr>
        <p:txBody>
          <a:bodyPr>
            <a:spAutoFit/>
          </a:bodyPr>
          <a:lstStyle/>
          <a:p>
            <a:pPr fontAlgn="base"/>
            <a:r>
              <a:rPr lang="en-US" dirty="0">
                <a:solidFill>
                  <a:schemeClr val="bg1"/>
                </a:solidFill>
              </a:rPr>
              <a:t>4. Those we lead will follow us willingly, without our exercising any degree of force.</a:t>
            </a:r>
          </a:p>
        </p:txBody>
      </p:sp>
      <p:sp>
        <p:nvSpPr>
          <p:cNvPr id="88" name="Heart 87"/>
          <p:cNvSpPr/>
          <p:nvPr/>
        </p:nvSpPr>
        <p:spPr>
          <a:xfrm>
            <a:off x="1638843" y="3663035"/>
            <a:ext cx="473438" cy="506004"/>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Heart 88"/>
          <p:cNvSpPr/>
          <p:nvPr/>
        </p:nvSpPr>
        <p:spPr>
          <a:xfrm>
            <a:off x="577033" y="4640668"/>
            <a:ext cx="473438" cy="506004"/>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E990C52-B174-4C43-8860-2DC3ABE0F0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0046" y="626240"/>
            <a:ext cx="1737360" cy="2170176"/>
          </a:xfrm>
          <a:prstGeom prst="rect">
            <a:avLst/>
          </a:prstGeom>
        </p:spPr>
      </p:pic>
      <p:pic>
        <p:nvPicPr>
          <p:cNvPr id="10" name="Picture 9">
            <a:extLst>
              <a:ext uri="{FF2B5EF4-FFF2-40B4-BE49-F238E27FC236}">
                <a16:creationId xmlns:a16="http://schemas.microsoft.com/office/drawing/2014/main" id="{B8AE4819-E1CC-41F2-943F-BC372F2381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1378" y="1924548"/>
            <a:ext cx="2651760" cy="1499616"/>
          </a:xfrm>
          <a:prstGeom prst="rect">
            <a:avLst/>
          </a:prstGeom>
        </p:spPr>
      </p:pic>
      <p:pic>
        <p:nvPicPr>
          <p:cNvPr id="12" name="Picture 11">
            <a:extLst>
              <a:ext uri="{FF2B5EF4-FFF2-40B4-BE49-F238E27FC236}">
                <a16:creationId xmlns:a16="http://schemas.microsoft.com/office/drawing/2014/main" id="{E9AAF027-ECF9-48B3-AA33-4D969B138D15}"/>
              </a:ext>
            </a:extLst>
          </p:cNvPr>
          <p:cNvPicPr>
            <a:picLocks noChangeAspect="1"/>
          </p:cNvPicPr>
          <p:nvPr/>
        </p:nvPicPr>
        <p:blipFill rotWithShape="1">
          <a:blip r:embed="rId5">
            <a:extLst>
              <a:ext uri="{28A0092B-C50C-407E-A947-70E740481C1C}">
                <a14:useLocalDpi xmlns:a14="http://schemas.microsoft.com/office/drawing/2010/main" val="0"/>
              </a:ext>
            </a:extLst>
          </a:blip>
          <a:srcRect l="25552"/>
          <a:stretch/>
        </p:blipFill>
        <p:spPr>
          <a:xfrm>
            <a:off x="9832848" y="3223575"/>
            <a:ext cx="1892019" cy="1890927"/>
          </a:xfrm>
          <a:prstGeom prst="rect">
            <a:avLst/>
          </a:prstGeom>
        </p:spPr>
      </p:pic>
      <p:pic>
        <p:nvPicPr>
          <p:cNvPr id="8" name="Picture 7">
            <a:extLst>
              <a:ext uri="{FF2B5EF4-FFF2-40B4-BE49-F238E27FC236}">
                <a16:creationId xmlns:a16="http://schemas.microsoft.com/office/drawing/2014/main" id="{9D9B7216-A666-A555-10EB-8360D62AAA4A}"/>
              </a:ext>
            </a:extLst>
          </p:cNvPr>
          <p:cNvPicPr>
            <a:picLocks noChangeAspect="1"/>
          </p:cNvPicPr>
          <p:nvPr/>
        </p:nvPicPr>
        <p:blipFill>
          <a:blip r:embed="rId6"/>
          <a:stretch>
            <a:fillRect/>
          </a:stretch>
        </p:blipFill>
        <p:spPr>
          <a:xfrm>
            <a:off x="6391397" y="4996401"/>
            <a:ext cx="2201616" cy="1577119"/>
          </a:xfrm>
          <a:prstGeom prst="rect">
            <a:avLst/>
          </a:prstGeom>
        </p:spPr>
      </p:pic>
    </p:spTree>
    <p:extLst>
      <p:ext uri="{BB962C8B-B14F-4D97-AF65-F5344CB8AC3E}">
        <p14:creationId xmlns:p14="http://schemas.microsoft.com/office/powerpoint/2010/main" val="61662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fade">
                                      <p:cBhvr>
                                        <p:cTn id="22" dur="1000"/>
                                        <p:tgtEl>
                                          <p:spTgt spid="85"/>
                                        </p:tgtEl>
                                      </p:cBhvr>
                                    </p:animEffect>
                                    <p:anim calcmode="lin" valueType="num">
                                      <p:cBhvr>
                                        <p:cTn id="23" dur="1000" fill="hold"/>
                                        <p:tgtEl>
                                          <p:spTgt spid="85"/>
                                        </p:tgtEl>
                                        <p:attrNameLst>
                                          <p:attrName>ppt_x</p:attrName>
                                        </p:attrNameLst>
                                      </p:cBhvr>
                                      <p:tavLst>
                                        <p:tav tm="0">
                                          <p:val>
                                            <p:strVal val="#ppt_x"/>
                                          </p:val>
                                        </p:tav>
                                        <p:tav tm="100000">
                                          <p:val>
                                            <p:strVal val="#ppt_x"/>
                                          </p:val>
                                        </p:tav>
                                      </p:tavLst>
                                    </p:anim>
                                    <p:anim calcmode="lin" valueType="num">
                                      <p:cBhvr>
                                        <p:cTn id="24" dur="1000" fill="hold"/>
                                        <p:tgtEl>
                                          <p:spTgt spid="8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6"/>
                                        </p:tgtEl>
                                        <p:attrNameLst>
                                          <p:attrName>style.visibility</p:attrName>
                                        </p:attrNameLst>
                                      </p:cBhvr>
                                      <p:to>
                                        <p:strVal val="visible"/>
                                      </p:to>
                                    </p:set>
                                    <p:animEffect transition="in" filter="fade">
                                      <p:cBhvr>
                                        <p:cTn id="27" dur="1000"/>
                                        <p:tgtEl>
                                          <p:spTgt spid="86"/>
                                        </p:tgtEl>
                                      </p:cBhvr>
                                    </p:animEffect>
                                    <p:anim calcmode="lin" valueType="num">
                                      <p:cBhvr>
                                        <p:cTn id="28" dur="1000" fill="hold"/>
                                        <p:tgtEl>
                                          <p:spTgt spid="86"/>
                                        </p:tgtEl>
                                        <p:attrNameLst>
                                          <p:attrName>ppt_x</p:attrName>
                                        </p:attrNameLst>
                                      </p:cBhvr>
                                      <p:tavLst>
                                        <p:tav tm="0">
                                          <p:val>
                                            <p:strVal val="#ppt_x"/>
                                          </p:val>
                                        </p:tav>
                                        <p:tav tm="100000">
                                          <p:val>
                                            <p:strVal val="#ppt_x"/>
                                          </p:val>
                                        </p:tav>
                                      </p:tavLst>
                                    </p:anim>
                                    <p:anim calcmode="lin" valueType="num">
                                      <p:cBhvr>
                                        <p:cTn id="29" dur="1000" fill="hold"/>
                                        <p:tgtEl>
                                          <p:spTgt spid="86"/>
                                        </p:tgtEl>
                                        <p:attrNameLst>
                                          <p:attrName>ppt_y</p:attrName>
                                        </p:attrNameLst>
                                      </p:cBhvr>
                                      <p:tavLst>
                                        <p:tav tm="0">
                                          <p:val>
                                            <p:strVal val="#ppt_y+.1"/>
                                          </p:val>
                                        </p:tav>
                                        <p:tav tm="100000">
                                          <p:val>
                                            <p:strVal val="#ppt_y"/>
                                          </p:val>
                                        </p:tav>
                                      </p:tavLst>
                                    </p:anim>
                                  </p:childTnLst>
                                </p:cTn>
                              </p:par>
                              <p:par>
                                <p:cTn id="30" presetID="10"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par>
                                <p:cTn id="45" presetID="10"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89"/>
                                        </p:tgtEl>
                                        <p:attrNameLst>
                                          <p:attrName>style.visibility</p:attrName>
                                        </p:attrNameLst>
                                      </p:cBhvr>
                                      <p:to>
                                        <p:strVal val="visible"/>
                                      </p:to>
                                    </p:set>
                                    <p:animEffect transition="in" filter="fade">
                                      <p:cBhvr>
                                        <p:cTn id="52" dur="1000"/>
                                        <p:tgtEl>
                                          <p:spTgt spid="89"/>
                                        </p:tgtEl>
                                      </p:cBhvr>
                                    </p:animEffect>
                                    <p:anim calcmode="lin" valueType="num">
                                      <p:cBhvr>
                                        <p:cTn id="53" dur="1000" fill="hold"/>
                                        <p:tgtEl>
                                          <p:spTgt spid="89"/>
                                        </p:tgtEl>
                                        <p:attrNameLst>
                                          <p:attrName>ppt_x</p:attrName>
                                        </p:attrNameLst>
                                      </p:cBhvr>
                                      <p:tavLst>
                                        <p:tav tm="0">
                                          <p:val>
                                            <p:strVal val="#ppt_x"/>
                                          </p:val>
                                        </p:tav>
                                        <p:tav tm="100000">
                                          <p:val>
                                            <p:strVal val="#ppt_x"/>
                                          </p:val>
                                        </p:tav>
                                      </p:tavLst>
                                    </p:anim>
                                    <p:anim calcmode="lin" valueType="num">
                                      <p:cBhvr>
                                        <p:cTn id="54" dur="1000" fill="hold"/>
                                        <p:tgtEl>
                                          <p:spTgt spid="8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fade">
                                      <p:cBhvr>
                                        <p:cTn id="57" dur="1000"/>
                                        <p:tgtEl>
                                          <p:spTgt spid="87"/>
                                        </p:tgtEl>
                                      </p:cBhvr>
                                    </p:animEffect>
                                    <p:anim calcmode="lin" valueType="num">
                                      <p:cBhvr>
                                        <p:cTn id="58" dur="1000" fill="hold"/>
                                        <p:tgtEl>
                                          <p:spTgt spid="87"/>
                                        </p:tgtEl>
                                        <p:attrNameLst>
                                          <p:attrName>ppt_x</p:attrName>
                                        </p:attrNameLst>
                                      </p:cBhvr>
                                      <p:tavLst>
                                        <p:tav tm="0">
                                          <p:val>
                                            <p:strVal val="#ppt_x"/>
                                          </p:val>
                                        </p:tav>
                                        <p:tav tm="100000">
                                          <p:val>
                                            <p:strVal val="#ppt_x"/>
                                          </p:val>
                                        </p:tav>
                                      </p:tavLst>
                                    </p:anim>
                                    <p:anim calcmode="lin" valueType="num">
                                      <p:cBhvr>
                                        <p:cTn id="59" dur="1000" fill="hold"/>
                                        <p:tgtEl>
                                          <p:spTgt spid="87"/>
                                        </p:tgtEl>
                                        <p:attrNameLst>
                                          <p:attrName>ppt_y</p:attrName>
                                        </p:attrNameLst>
                                      </p:cBhvr>
                                      <p:tavLst>
                                        <p:tav tm="0">
                                          <p:val>
                                            <p:strVal val="#ppt_y+.1"/>
                                          </p:val>
                                        </p:tav>
                                        <p:tav tm="100000">
                                          <p:val>
                                            <p:strVal val="#ppt_y"/>
                                          </p:val>
                                        </p:tav>
                                      </p:tavLst>
                                    </p:anim>
                                  </p:childTnLst>
                                </p:cTn>
                              </p:par>
                              <p:par>
                                <p:cTn id="60" presetID="1" presetClass="entr" presetSubtype="0" fill="hold" nodeType="withEffect">
                                  <p:stCondLst>
                                    <p:cond delay="0"/>
                                  </p:stCondLst>
                                  <p:childTnLst>
                                    <p:set>
                                      <p:cBhvr>
                                        <p:cTn id="6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85" grpId="0"/>
      <p:bldP spid="3" grpId="0"/>
      <p:bldP spid="86" grpId="0" animBg="1"/>
      <p:bldP spid="87" grpId="0"/>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C0A11D-B1B4-CD7C-1569-FEE0B4802B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247AB65D-0E27-7F88-72D9-BDE3BC512641}"/>
              </a:ext>
            </a:extLst>
          </p:cNvPr>
          <p:cNvSpPr txBox="1"/>
          <p:nvPr/>
        </p:nvSpPr>
        <p:spPr>
          <a:xfrm>
            <a:off x="70756" y="0"/>
            <a:ext cx="12121244" cy="707886"/>
          </a:xfrm>
          <a:prstGeom prst="rect">
            <a:avLst/>
          </a:prstGeom>
          <a:noFill/>
        </p:spPr>
        <p:txBody>
          <a:bodyPr wrap="square" rtlCol="0">
            <a:spAutoFit/>
          </a:bodyPr>
          <a:lstStyle/>
          <a:p>
            <a:pPr algn="ctr"/>
            <a:r>
              <a:rPr lang="en-US" sz="4000" dirty="0">
                <a:solidFill>
                  <a:schemeClr val="bg1"/>
                </a:solidFill>
                <a:latin typeface="Aharoni" panose="02010803020104030203" pitchFamily="2" charset="-79"/>
                <a:cs typeface="Aharoni" panose="02010803020104030203" pitchFamily="2" charset="-79"/>
              </a:rPr>
              <a:t>Background</a:t>
            </a:r>
          </a:p>
        </p:txBody>
      </p:sp>
      <p:sp>
        <p:nvSpPr>
          <p:cNvPr id="5" name="TextBox 4">
            <a:extLst>
              <a:ext uri="{FF2B5EF4-FFF2-40B4-BE49-F238E27FC236}">
                <a16:creationId xmlns:a16="http://schemas.microsoft.com/office/drawing/2014/main" id="{456BD7E5-C9D5-6659-7FC8-C82853DF34AC}"/>
              </a:ext>
            </a:extLst>
          </p:cNvPr>
          <p:cNvSpPr txBox="1"/>
          <p:nvPr/>
        </p:nvSpPr>
        <p:spPr>
          <a:xfrm>
            <a:off x="562510" y="2259449"/>
            <a:ext cx="4276618" cy="3046988"/>
          </a:xfrm>
          <a:prstGeom prst="rect">
            <a:avLst/>
          </a:prstGeom>
          <a:noFill/>
        </p:spPr>
        <p:txBody>
          <a:bodyPr wrap="square">
            <a:spAutoFit/>
          </a:bodyPr>
          <a:lstStyle/>
          <a:p>
            <a:r>
              <a:rPr lang="en-US" sz="3200" b="0" i="0" dirty="0">
                <a:solidFill>
                  <a:schemeClr val="bg1"/>
                </a:solidFill>
                <a:effectLst/>
              </a:rPr>
              <a:t>While Joseph Smith was imprisoned in Liberty Jail, the Lord taught him the importance of our personal connection to heavenly power.</a:t>
            </a:r>
            <a:endParaRPr lang="en-US" sz="3200" dirty="0">
              <a:solidFill>
                <a:schemeClr val="bg1"/>
              </a:solidFill>
            </a:endParaRPr>
          </a:p>
        </p:txBody>
      </p:sp>
      <p:pic>
        <p:nvPicPr>
          <p:cNvPr id="11" name="Picture 10">
            <a:extLst>
              <a:ext uri="{FF2B5EF4-FFF2-40B4-BE49-F238E27FC236}">
                <a16:creationId xmlns:a16="http://schemas.microsoft.com/office/drawing/2014/main" id="{BF141ED8-097E-98B8-85CB-BF6691FAD389}"/>
              </a:ext>
            </a:extLst>
          </p:cNvPr>
          <p:cNvPicPr>
            <a:picLocks noChangeAspect="1"/>
          </p:cNvPicPr>
          <p:nvPr/>
        </p:nvPicPr>
        <p:blipFill>
          <a:blip r:embed="rId3"/>
          <a:stretch>
            <a:fillRect/>
          </a:stretch>
        </p:blipFill>
        <p:spPr>
          <a:xfrm>
            <a:off x="5307426" y="1566697"/>
            <a:ext cx="6322064" cy="4015613"/>
          </a:xfrm>
          <a:prstGeom prst="rect">
            <a:avLst/>
          </a:prstGeom>
        </p:spPr>
      </p:pic>
    </p:spTree>
    <p:extLst>
      <p:ext uri="{BB962C8B-B14F-4D97-AF65-F5344CB8AC3E}">
        <p14:creationId xmlns:p14="http://schemas.microsoft.com/office/powerpoint/2010/main" val="536234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9AD2C7C0-C05E-4FAA-BCD7-855D1063A1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41514" y="119744"/>
            <a:ext cx="11919857" cy="6001643"/>
          </a:xfrm>
          <a:prstGeom prst="rect">
            <a:avLst/>
          </a:prstGeom>
          <a:noFill/>
        </p:spPr>
        <p:txBody>
          <a:bodyPr wrap="square" rtlCol="0">
            <a:spAutoFit/>
          </a:bodyPr>
          <a:lstStyle/>
          <a:p>
            <a:r>
              <a:rPr lang="en-US" sz="1600" dirty="0">
                <a:solidFill>
                  <a:schemeClr val="bg1"/>
                </a:solidFill>
              </a:rPr>
              <a:t>Sources:</a:t>
            </a:r>
          </a:p>
          <a:p>
            <a:endParaRPr lang="en-US" sz="1600" dirty="0">
              <a:solidFill>
                <a:schemeClr val="bg1"/>
              </a:solidFill>
            </a:endParaRPr>
          </a:p>
          <a:p>
            <a:r>
              <a:rPr lang="en-US" sz="1600" dirty="0">
                <a:solidFill>
                  <a:schemeClr val="bg1"/>
                </a:solidFill>
              </a:rPr>
              <a:t>Videos: </a:t>
            </a:r>
          </a:p>
          <a:p>
            <a:r>
              <a:rPr lang="en-US" sz="1600" dirty="0">
                <a:solidFill>
                  <a:schemeClr val="bg1"/>
                </a:solidFill>
              </a:rPr>
              <a:t>Many Called; Few Chosen (1:18)</a:t>
            </a:r>
          </a:p>
          <a:p>
            <a:r>
              <a:rPr lang="en-US" sz="1600" dirty="0">
                <a:solidFill>
                  <a:schemeClr val="bg1"/>
                </a:solidFill>
              </a:rPr>
              <a:t>“The Powers of Heaven” (9:14)</a:t>
            </a:r>
          </a:p>
          <a:p>
            <a:r>
              <a:rPr lang="en-US" sz="1600" dirty="0">
                <a:solidFill>
                  <a:schemeClr val="bg1"/>
                </a:solidFill>
              </a:rPr>
              <a:t>Our Constant Companion (1:37)</a:t>
            </a:r>
          </a:p>
          <a:p>
            <a:r>
              <a:rPr lang="en-US" sz="1600" b="1" dirty="0">
                <a:solidFill>
                  <a:schemeClr val="bg1"/>
                </a:solidFill>
              </a:rPr>
              <a:t>The Power of the Priesthood in the Family: </a:t>
            </a:r>
          </a:p>
          <a:p>
            <a:r>
              <a:rPr lang="en-US" sz="1600" b="1" dirty="0">
                <a:solidFill>
                  <a:schemeClr val="bg1"/>
                </a:solidFill>
              </a:rPr>
              <a:t>Priesthood Power and Priesthood Authority</a:t>
            </a:r>
            <a:r>
              <a:rPr lang="en-US" sz="1600" dirty="0">
                <a:solidFill>
                  <a:schemeClr val="bg1"/>
                </a:solidFill>
              </a:rPr>
              <a:t> (1:49)</a:t>
            </a:r>
          </a:p>
          <a:p>
            <a:endParaRPr lang="en-US" sz="1600" dirty="0">
              <a:solidFill>
                <a:schemeClr val="bg1"/>
              </a:solidFill>
            </a:endParaRPr>
          </a:p>
          <a:p>
            <a:r>
              <a:rPr lang="en-US" sz="1600" dirty="0">
                <a:solidFill>
                  <a:schemeClr val="bg1"/>
                </a:solidFill>
              </a:rPr>
              <a:t>President James E. Faust </a:t>
            </a:r>
            <a:r>
              <a:rPr lang="en-US" sz="1600" b="0" i="0" dirty="0">
                <a:solidFill>
                  <a:schemeClr val="bg1"/>
                </a:solidFill>
                <a:effectLst/>
              </a:rPr>
              <a:t>(</a:t>
            </a:r>
            <a:r>
              <a:rPr lang="en-US" sz="1600" b="0" i="0" u="none" strike="noStrike" dirty="0">
                <a:solidFill>
                  <a:schemeClr val="bg1"/>
                </a:solidFill>
                <a:effectLst/>
              </a:rPr>
              <a:t>“Called and Chosen,”</a:t>
            </a:r>
            <a:r>
              <a:rPr lang="en-US" sz="1600" b="0" i="1" dirty="0">
                <a:solidFill>
                  <a:schemeClr val="bg1"/>
                </a:solidFill>
                <a:effectLst/>
              </a:rPr>
              <a:t> Ensig</a:t>
            </a:r>
            <a:r>
              <a:rPr lang="en-US" sz="1600" i="1" dirty="0">
                <a:solidFill>
                  <a:schemeClr val="bg1"/>
                </a:solidFill>
              </a:rPr>
              <a:t>n </a:t>
            </a:r>
            <a:r>
              <a:rPr lang="en-US" sz="1600" b="0" i="0" dirty="0">
                <a:solidFill>
                  <a:schemeClr val="bg1"/>
                </a:solidFill>
                <a:effectLst/>
              </a:rPr>
              <a:t>or </a:t>
            </a:r>
            <a:r>
              <a:rPr lang="en-US" sz="1600" b="0" i="1" dirty="0">
                <a:solidFill>
                  <a:schemeClr val="bg1"/>
                </a:solidFill>
                <a:effectLst/>
              </a:rPr>
              <a:t>Liahona,</a:t>
            </a:r>
            <a:r>
              <a:rPr lang="en-US" sz="1600" b="0" i="0" dirty="0">
                <a:solidFill>
                  <a:schemeClr val="bg1"/>
                </a:solidFill>
                <a:effectLst/>
              </a:rPr>
              <a:t> Nov. 2005, 55).</a:t>
            </a:r>
          </a:p>
          <a:p>
            <a:r>
              <a:rPr lang="en-US" sz="1600" dirty="0">
                <a:solidFill>
                  <a:schemeClr val="bg1"/>
                </a:solidFill>
              </a:rPr>
              <a:t>Elder Boyd K. Packer (“The Power of the Priesthood,”</a:t>
            </a:r>
            <a:r>
              <a:rPr lang="en-US" sz="1600" i="1" dirty="0">
                <a:solidFill>
                  <a:schemeClr val="bg1"/>
                </a:solidFill>
              </a:rPr>
              <a:t> Ensign</a:t>
            </a:r>
            <a:r>
              <a:rPr lang="en-US" sz="1600" dirty="0">
                <a:solidFill>
                  <a:schemeClr val="bg1"/>
                </a:solidFill>
              </a:rPr>
              <a:t> or </a:t>
            </a:r>
            <a:r>
              <a:rPr lang="en-US" sz="1600" i="1" dirty="0">
                <a:solidFill>
                  <a:schemeClr val="bg1"/>
                </a:solidFill>
              </a:rPr>
              <a:t>Liahona,</a:t>
            </a:r>
            <a:r>
              <a:rPr lang="en-US" sz="1600" dirty="0">
                <a:solidFill>
                  <a:schemeClr val="bg1"/>
                </a:solidFill>
              </a:rPr>
              <a:t> May 2010, 9).</a:t>
            </a:r>
          </a:p>
          <a:p>
            <a:r>
              <a:rPr lang="en-US" sz="1600" dirty="0">
                <a:solidFill>
                  <a:schemeClr val="bg1"/>
                </a:solidFill>
              </a:rPr>
              <a:t>Joseph Fielding McConkie and Craig J. Ostler </a:t>
            </a:r>
            <a:r>
              <a:rPr lang="en-US" sz="1600" i="1" dirty="0">
                <a:solidFill>
                  <a:schemeClr val="bg1"/>
                </a:solidFill>
              </a:rPr>
              <a:t>Revelations of the Restoration </a:t>
            </a:r>
            <a:r>
              <a:rPr lang="en-US" sz="1600" dirty="0">
                <a:solidFill>
                  <a:schemeClr val="bg1"/>
                </a:solidFill>
              </a:rPr>
              <a:t>pg. 953</a:t>
            </a:r>
          </a:p>
          <a:p>
            <a:r>
              <a:rPr lang="en-US" sz="1600" dirty="0">
                <a:solidFill>
                  <a:schemeClr val="bg1"/>
                </a:solidFill>
              </a:rPr>
              <a:t>Presentation by ©http://fashionsbylynda.com/blog/ </a:t>
            </a:r>
            <a:endParaRPr lang="en-US" sz="1600" i="1" dirty="0">
              <a:solidFill>
                <a:schemeClr val="bg1"/>
              </a:solidFill>
            </a:endParaRPr>
          </a:p>
          <a:p>
            <a:r>
              <a:rPr lang="en-US" sz="1600" dirty="0">
                <a:solidFill>
                  <a:schemeClr val="bg1"/>
                </a:solidFill>
              </a:rPr>
              <a:t>Elder David A. Bednar</a:t>
            </a:r>
            <a:r>
              <a:rPr lang="en-US" sz="1600" b="0" i="0" dirty="0">
                <a:solidFill>
                  <a:schemeClr val="bg1"/>
                </a:solidFill>
                <a:effectLst/>
              </a:rPr>
              <a:t>(</a:t>
            </a:r>
            <a:r>
              <a:rPr lang="en-US" sz="1600" b="0" i="0" u="none" strike="noStrike" dirty="0">
                <a:solidFill>
                  <a:schemeClr val="bg1"/>
                </a:solidFill>
                <a:effectLst/>
              </a:rPr>
              <a:t>“The Powers of Heaven,” </a:t>
            </a:r>
            <a:r>
              <a:rPr lang="en-US" sz="1600" b="0" i="1" dirty="0">
                <a:solidFill>
                  <a:schemeClr val="bg1"/>
                </a:solidFill>
                <a:effectLst/>
              </a:rPr>
              <a:t>Ensign</a:t>
            </a:r>
            <a:r>
              <a:rPr lang="en-US" sz="1600" b="0" i="0" dirty="0">
                <a:solidFill>
                  <a:schemeClr val="bg1"/>
                </a:solidFill>
                <a:effectLst/>
              </a:rPr>
              <a:t> or </a:t>
            </a:r>
            <a:r>
              <a:rPr lang="en-US" sz="1600" b="0" i="1" dirty="0">
                <a:solidFill>
                  <a:schemeClr val="bg1"/>
                </a:solidFill>
                <a:effectLst/>
              </a:rPr>
              <a:t>Liahona,</a:t>
            </a:r>
            <a:r>
              <a:rPr lang="en-US" sz="1600" b="0" i="0" dirty="0">
                <a:solidFill>
                  <a:schemeClr val="bg1"/>
                </a:solidFill>
                <a:effectLst/>
              </a:rPr>
              <a:t> May 2012, 49).</a:t>
            </a:r>
            <a:endParaRPr lang="en-US" sz="1600" dirty="0">
              <a:solidFill>
                <a:schemeClr val="bg1"/>
              </a:solidFill>
            </a:endParaRPr>
          </a:p>
          <a:p>
            <a:r>
              <a:rPr lang="en-US" sz="1600" b="0" i="0" dirty="0">
                <a:solidFill>
                  <a:schemeClr val="bg1"/>
                </a:solidFill>
                <a:effectLst/>
              </a:rPr>
              <a:t>B.H. Roberts </a:t>
            </a:r>
            <a:r>
              <a:rPr lang="en-US" sz="1600" b="0" i="1" dirty="0">
                <a:solidFill>
                  <a:schemeClr val="bg1"/>
                </a:solidFill>
                <a:effectLst/>
              </a:rPr>
              <a:t>The History of the Church </a:t>
            </a:r>
            <a:r>
              <a:rPr lang="en-US" sz="1600" b="0" dirty="0">
                <a:solidFill>
                  <a:schemeClr val="bg1"/>
                </a:solidFill>
                <a:effectLst/>
              </a:rPr>
              <a:t> 1:528-29</a:t>
            </a:r>
          </a:p>
          <a:p>
            <a:r>
              <a:rPr lang="en-US" sz="1600" dirty="0">
                <a:solidFill>
                  <a:schemeClr val="bg1"/>
                </a:solidFill>
              </a:rPr>
              <a:t>Presentation by ©http://fashionsbylynda.com/blog/ </a:t>
            </a:r>
          </a:p>
          <a:p>
            <a:r>
              <a:rPr lang="en-US" sz="1600" dirty="0">
                <a:solidFill>
                  <a:schemeClr val="bg1"/>
                </a:solidFill>
              </a:rPr>
              <a:t>President Hugh B. Brown (In Conference Report, Apr. 1962, p. 88.)</a:t>
            </a:r>
          </a:p>
          <a:p>
            <a:r>
              <a:rPr lang="en-US" sz="1600" i="1" dirty="0">
                <a:solidFill>
                  <a:schemeClr val="bg1"/>
                </a:solidFill>
              </a:rPr>
              <a:t>Doctrine and Covenants Student Manual Religion 324-325 </a:t>
            </a:r>
            <a:r>
              <a:rPr lang="en-US" sz="1600" dirty="0">
                <a:solidFill>
                  <a:schemeClr val="bg1"/>
                </a:solidFill>
              </a:rPr>
              <a:t>Section 121</a:t>
            </a:r>
          </a:p>
          <a:p>
            <a:r>
              <a:rPr lang="en-US" sz="1600" b="0" i="0" dirty="0">
                <a:solidFill>
                  <a:schemeClr val="bg1"/>
                </a:solidFill>
                <a:effectLst/>
              </a:rPr>
              <a:t>Russell M. Nelson, “</a:t>
            </a:r>
            <a:r>
              <a:rPr lang="en-US" sz="1600" b="0" i="0" u="none" strike="noStrike" dirty="0">
                <a:solidFill>
                  <a:schemeClr val="bg1"/>
                </a:solidFill>
                <a:effectLst/>
              </a:rPr>
              <a:t>We Can Do Better and Be Better</a:t>
            </a:r>
            <a:r>
              <a:rPr lang="en-US" sz="1600" b="0" i="0" dirty="0">
                <a:solidFill>
                  <a:schemeClr val="bg1"/>
                </a:solidFill>
                <a:effectLst/>
              </a:rPr>
              <a:t>,” </a:t>
            </a:r>
            <a:r>
              <a:rPr lang="en-US" sz="1600" b="0" i="1" dirty="0">
                <a:solidFill>
                  <a:schemeClr val="bg1"/>
                </a:solidFill>
                <a:effectLst/>
              </a:rPr>
              <a:t>Ensign</a:t>
            </a:r>
            <a:r>
              <a:rPr lang="en-US" sz="1600" b="0" i="0" dirty="0">
                <a:solidFill>
                  <a:schemeClr val="bg1"/>
                </a:solidFill>
                <a:effectLst/>
              </a:rPr>
              <a:t> or </a:t>
            </a:r>
            <a:r>
              <a:rPr lang="en-US" sz="1600" b="0" i="1" dirty="0">
                <a:solidFill>
                  <a:schemeClr val="bg1"/>
                </a:solidFill>
                <a:effectLst/>
              </a:rPr>
              <a:t>Liahona</a:t>
            </a:r>
            <a:r>
              <a:rPr lang="en-US" sz="1600" b="0" i="0" dirty="0">
                <a:solidFill>
                  <a:schemeClr val="bg1"/>
                </a:solidFill>
                <a:effectLst/>
              </a:rPr>
              <a:t>, May 2019, 68</a:t>
            </a:r>
            <a:endParaRPr lang="en-US" sz="1600" dirty="0">
              <a:solidFill>
                <a:schemeClr val="bg1"/>
              </a:solidFill>
            </a:endParaRPr>
          </a:p>
          <a:p>
            <a:endParaRPr lang="en-US" sz="1600" dirty="0">
              <a:solidFill>
                <a:schemeClr val="bg1"/>
              </a:solidFill>
            </a:endParaRPr>
          </a:p>
          <a:p>
            <a:endParaRPr lang="en-US" sz="1600" b="0" i="0" dirty="0">
              <a:solidFill>
                <a:schemeClr val="bg1"/>
              </a:solidFill>
              <a:effectLst/>
            </a:endParaRPr>
          </a:p>
          <a:p>
            <a:endParaRPr lang="en-US" sz="1600" i="1" dirty="0">
              <a:solidFill>
                <a:schemeClr val="bg1"/>
              </a:solidFill>
            </a:endParaRPr>
          </a:p>
          <a:p>
            <a:endParaRPr lang="en-US" sz="1600" dirty="0">
              <a:solidFill>
                <a:schemeClr val="bg1"/>
              </a:solidFill>
            </a:endParaRPr>
          </a:p>
          <a:p>
            <a:endParaRPr lang="en-US" sz="1600" dirty="0">
              <a:solidFill>
                <a:schemeClr val="bg1"/>
              </a:solidFill>
            </a:endParaRPr>
          </a:p>
        </p:txBody>
      </p:sp>
      <p:grpSp>
        <p:nvGrpSpPr>
          <p:cNvPr id="25" name="Group 24"/>
          <p:cNvGrpSpPr/>
          <p:nvPr/>
        </p:nvGrpSpPr>
        <p:grpSpPr>
          <a:xfrm>
            <a:off x="4685775" y="823669"/>
            <a:ext cx="925033" cy="1185003"/>
            <a:chOff x="7543800" y="3810000"/>
            <a:chExt cx="1143000" cy="1447800"/>
          </a:xfrm>
        </p:grpSpPr>
        <p:sp>
          <p:nvSpPr>
            <p:cNvPr id="26" name="Trapezoid 2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7924800" y="3810000"/>
              <a:ext cx="645353" cy="610017"/>
              <a:chOff x="7924800" y="5867400"/>
              <a:chExt cx="645353" cy="610017"/>
            </a:xfrm>
          </p:grpSpPr>
          <p:grpSp>
            <p:nvGrpSpPr>
              <p:cNvPr id="38" name="Group 13"/>
              <p:cNvGrpSpPr/>
              <p:nvPr/>
            </p:nvGrpSpPr>
            <p:grpSpPr>
              <a:xfrm>
                <a:off x="7924800" y="5867400"/>
                <a:ext cx="645353" cy="610017"/>
                <a:chOff x="3037563" y="3121795"/>
                <a:chExt cx="1250371" cy="1224010"/>
              </a:xfrm>
            </p:grpSpPr>
            <p:sp>
              <p:nvSpPr>
                <p:cNvPr id="40" name="Oval 3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7543800" y="4038600"/>
              <a:ext cx="403070" cy="381000"/>
              <a:chOff x="7924800" y="5867400"/>
              <a:chExt cx="645353" cy="610017"/>
            </a:xfrm>
          </p:grpSpPr>
          <p:grpSp>
            <p:nvGrpSpPr>
              <p:cNvPr id="32" name="Group 13"/>
              <p:cNvGrpSpPr/>
              <p:nvPr/>
            </p:nvGrpSpPr>
            <p:grpSpPr>
              <a:xfrm>
                <a:off x="7924800" y="5867400"/>
                <a:ext cx="645353" cy="610017"/>
                <a:chOff x="3037563" y="3121795"/>
                <a:chExt cx="1250371" cy="1224010"/>
              </a:xfrm>
            </p:grpSpPr>
            <p:sp>
              <p:nvSpPr>
                <p:cNvPr id="34" name="Oval 3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Footer Placeholder 14">
            <a:extLst>
              <a:ext uri="{FF2B5EF4-FFF2-40B4-BE49-F238E27FC236}">
                <a16:creationId xmlns:a16="http://schemas.microsoft.com/office/drawing/2014/main" id="{565F6578-18C1-EE74-0EF0-5BC38DBF4F0E}"/>
              </a:ext>
            </a:extLst>
          </p:cNvPr>
          <p:cNvSpPr>
            <a:spLocks noGrp="1"/>
          </p:cNvSpPr>
          <p:nvPr/>
        </p:nvSpPr>
        <p:spPr>
          <a:xfrm>
            <a:off x="141514" y="6470974"/>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spTree>
    <p:extLst>
      <p:ext uri="{BB962C8B-B14F-4D97-AF65-F5344CB8AC3E}">
        <p14:creationId xmlns:p14="http://schemas.microsoft.com/office/powerpoint/2010/main" val="32453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2677656"/>
          </a:xfrm>
          <a:prstGeom prst="rect">
            <a:avLst/>
          </a:prstGeom>
          <a:ln>
            <a:solidFill>
              <a:schemeClr val="tx1"/>
            </a:solidFill>
          </a:ln>
        </p:spPr>
        <p:txBody>
          <a:bodyPr>
            <a:spAutoFit/>
          </a:bodyPr>
          <a:lstStyle/>
          <a:p>
            <a:pPr fontAlgn="base"/>
            <a:r>
              <a:rPr lang="en-US" sz="1200" b="1" i="0" dirty="0">
                <a:solidFill>
                  <a:srgbClr val="333333"/>
                </a:solidFill>
                <a:effectLst/>
              </a:rPr>
              <a:t>To Be Called to the Priesthood:</a:t>
            </a:r>
          </a:p>
          <a:p>
            <a:pPr fontAlgn="base"/>
            <a:r>
              <a:rPr lang="en-US" sz="1200" b="0" i="0" dirty="0">
                <a:solidFill>
                  <a:srgbClr val="333333"/>
                </a:solidFill>
                <a:effectLst/>
              </a:rPr>
              <a:t>Elder Bruce R. McConkie indicated:</a:t>
            </a:r>
          </a:p>
          <a:p>
            <a:pPr fontAlgn="base"/>
            <a:r>
              <a:rPr lang="en-US" sz="1200" b="0" i="0" dirty="0">
                <a:solidFill>
                  <a:srgbClr val="333333"/>
                </a:solidFill>
                <a:effectLst/>
              </a:rPr>
              <a:t>“To be called is to be a member of the Church and kingdom of God on earth; it is to be numbered with the saints; it is to accept the gospel and receive the everlasting covenant; it is to have part and lot in the earthly Zion; it is to be born again, to be a son or a daughter of the Lord Jesus Christ; to have membership in the household of faith; it is to be on the path leading to eternal life and to have the hope of eternal glory; it is to have a conditional promise of eternal life; it is to be an inheritor of all the blessings of the gospel, provided there is continued obedience to the laws and ordinances thereof.</a:t>
            </a:r>
          </a:p>
          <a:p>
            <a:pPr fontAlgn="base"/>
            <a:r>
              <a:rPr lang="en-US" sz="1200" dirty="0"/>
              <a:t>“Within this over-all framework, there are individual calls to positions of trust and responsibility, but these are simply assignments to labor on the Lord’s errand, in particular places, for a time and a season. The call itself is to the gospel cause; it is not reserved for apostles and prophets or for the great and mighty in Israel; it is for all the members of the kingdom.” (</a:t>
            </a:r>
            <a:r>
              <a:rPr lang="en-US" sz="1200" i="1" dirty="0"/>
              <a:t>Doctrinal New Testament Commentary,</a:t>
            </a:r>
            <a:r>
              <a:rPr lang="en-US" sz="1200" dirty="0"/>
              <a:t> 3:326.)</a:t>
            </a:r>
            <a:endParaRPr lang="en-US" sz="1200" b="0" i="0" dirty="0">
              <a:solidFill>
                <a:srgbClr val="333333"/>
              </a:solidFill>
              <a:effectLst/>
            </a:endParaRPr>
          </a:p>
        </p:txBody>
      </p:sp>
      <p:grpSp>
        <p:nvGrpSpPr>
          <p:cNvPr id="8" name="Group 7"/>
          <p:cNvGrpSpPr/>
          <p:nvPr/>
        </p:nvGrpSpPr>
        <p:grpSpPr>
          <a:xfrm>
            <a:off x="95721" y="3579430"/>
            <a:ext cx="3380812" cy="3231654"/>
            <a:chOff x="4984009" y="1019008"/>
            <a:chExt cx="3380812" cy="5142934"/>
          </a:xfrm>
        </p:grpSpPr>
        <p:sp>
          <p:nvSpPr>
            <p:cNvPr id="9" name="Rounded Rectangle 8"/>
            <p:cNvSpPr/>
            <p:nvPr/>
          </p:nvSpPr>
          <p:spPr>
            <a:xfrm>
              <a:off x="4984009" y="1019008"/>
              <a:ext cx="3380812" cy="5142934"/>
            </a:xfrm>
            <a:prstGeom prst="roundRect">
              <a:avLst>
                <a:gd name="adj" fmla="val 4356"/>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984009" y="1019008"/>
              <a:ext cx="3045832" cy="4849052"/>
            </a:xfrm>
            <a:prstGeom prst="rect">
              <a:avLst/>
            </a:prstGeom>
          </p:spPr>
          <p:txBody>
            <a:bodyPr wrap="square">
              <a:spAutoFit/>
            </a:bodyPr>
            <a:lstStyle/>
            <a:p>
              <a:pPr fontAlgn="base"/>
              <a:r>
                <a:rPr lang="en-US" sz="1200" dirty="0"/>
                <a:t>When the hearts of men:</a:t>
              </a:r>
            </a:p>
            <a:p>
              <a:pPr fontAlgn="base"/>
              <a:r>
                <a:rPr lang="en-US" sz="1200" dirty="0"/>
                <a:t>Are set on the things of the world, or aspire to the honors of men</a:t>
              </a:r>
            </a:p>
            <a:p>
              <a:pPr fontAlgn="base"/>
              <a:endParaRPr lang="en-US" sz="1200" dirty="0"/>
            </a:p>
            <a:p>
              <a:pPr fontAlgn="base"/>
              <a:r>
                <a:rPr lang="en-US" sz="1200" dirty="0"/>
                <a:t>They will act in ways detrimental to spiritual growth, including:</a:t>
              </a:r>
            </a:p>
            <a:p>
              <a:pPr fontAlgn="base"/>
              <a:endParaRPr lang="en-US" sz="1200" dirty="0"/>
            </a:p>
            <a:p>
              <a:pPr fontAlgn="base"/>
              <a:r>
                <a:rPr lang="en-US" sz="1200" dirty="0"/>
                <a:t>Covering their sins</a:t>
              </a:r>
            </a:p>
            <a:p>
              <a:pPr fontAlgn="base"/>
              <a:r>
                <a:rPr lang="en-US" sz="1200" dirty="0"/>
                <a:t>Gratifying their pride and vain ambitions</a:t>
              </a:r>
            </a:p>
            <a:p>
              <a:pPr fontAlgn="base"/>
              <a:r>
                <a:rPr lang="en-US" sz="1200" dirty="0"/>
                <a:t>Exercising unrighteous dominion over others</a:t>
              </a:r>
            </a:p>
            <a:p>
              <a:pPr fontAlgn="base"/>
              <a:endParaRPr lang="en-US" sz="1200" dirty="0"/>
            </a:p>
            <a:p>
              <a:pPr fontAlgn="base"/>
              <a:r>
                <a:rPr lang="en-US" sz="1200" dirty="0"/>
                <a:t>These actions cause:</a:t>
              </a:r>
            </a:p>
            <a:p>
              <a:pPr fontAlgn="base"/>
              <a:endParaRPr lang="en-US" sz="1200" dirty="0"/>
            </a:p>
            <a:p>
              <a:pPr fontAlgn="base"/>
              <a:r>
                <a:rPr lang="en-US" sz="1200" dirty="0"/>
                <a:t>The heavens to withdraw themselves</a:t>
              </a:r>
            </a:p>
            <a:p>
              <a:pPr fontAlgn="base"/>
              <a:r>
                <a:rPr lang="en-US" sz="1200" dirty="0"/>
                <a:t>The Spirit of the Lord to be grieved</a:t>
              </a:r>
            </a:p>
            <a:p>
              <a:pPr fontAlgn="base"/>
              <a:r>
                <a:rPr lang="en-US" sz="1200" dirty="0"/>
                <a:t>A withdrawal of power and authority</a:t>
              </a:r>
            </a:p>
          </p:txBody>
        </p:sp>
      </p:grpSp>
      <p:grpSp>
        <p:nvGrpSpPr>
          <p:cNvPr id="11" name="Group 10"/>
          <p:cNvGrpSpPr/>
          <p:nvPr/>
        </p:nvGrpSpPr>
        <p:grpSpPr>
          <a:xfrm>
            <a:off x="3588849" y="3570377"/>
            <a:ext cx="3380812" cy="3231654"/>
            <a:chOff x="4984009" y="1019008"/>
            <a:chExt cx="3380812" cy="5142934"/>
          </a:xfrm>
        </p:grpSpPr>
        <p:sp>
          <p:nvSpPr>
            <p:cNvPr id="12" name="Rounded Rectangle 11"/>
            <p:cNvSpPr/>
            <p:nvPr/>
          </p:nvSpPr>
          <p:spPr>
            <a:xfrm>
              <a:off x="4984009" y="1019008"/>
              <a:ext cx="3380812" cy="5142934"/>
            </a:xfrm>
            <a:prstGeom prst="roundRect">
              <a:avLst>
                <a:gd name="adj" fmla="val 4356"/>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984009" y="1019008"/>
              <a:ext cx="3380812" cy="5142934"/>
            </a:xfrm>
            <a:prstGeom prst="rect">
              <a:avLst/>
            </a:prstGeom>
          </p:spPr>
          <p:txBody>
            <a:bodyPr wrap="square">
              <a:spAutoFit/>
            </a:bodyPr>
            <a:lstStyle/>
            <a:p>
              <a:pPr fontAlgn="base"/>
              <a:r>
                <a:rPr lang="en-US" sz="1200" dirty="0"/>
                <a:t>When the hearts of men:</a:t>
              </a:r>
            </a:p>
            <a:p>
              <a:pPr fontAlgn="base"/>
              <a:r>
                <a:rPr lang="en-US" sz="1200" dirty="0"/>
                <a:t>Are set on the things of God, and aspire to God’s approval</a:t>
              </a:r>
            </a:p>
            <a:p>
              <a:pPr fontAlgn="base"/>
              <a:endParaRPr lang="en-US" sz="1200" dirty="0"/>
            </a:p>
            <a:p>
              <a:pPr fontAlgn="base"/>
              <a:r>
                <a:rPr lang="en-US" sz="1200" dirty="0"/>
                <a:t>They will act in ways beneficial to spiritual growth, including:</a:t>
              </a:r>
            </a:p>
            <a:p>
              <a:pPr fontAlgn="base"/>
              <a:endParaRPr lang="en-US" sz="1200" dirty="0"/>
            </a:p>
            <a:p>
              <a:pPr fontAlgn="base"/>
              <a:r>
                <a:rPr lang="en-US" sz="1200" dirty="0"/>
                <a:t>Repenting of their sins</a:t>
              </a:r>
            </a:p>
            <a:p>
              <a:pPr fontAlgn="base"/>
              <a:r>
                <a:rPr lang="en-US" sz="1200" dirty="0"/>
                <a:t>Humbling themselves</a:t>
              </a:r>
            </a:p>
            <a:p>
              <a:pPr fontAlgn="base"/>
              <a:r>
                <a:rPr lang="en-US" sz="1200" dirty="0"/>
                <a:t>Seeking the kingdom of God first</a:t>
              </a:r>
            </a:p>
            <a:p>
              <a:pPr fontAlgn="base"/>
              <a:r>
                <a:rPr lang="en-US" sz="1200" dirty="0"/>
                <a:t>Exercising love and charity toward others</a:t>
              </a:r>
            </a:p>
            <a:p>
              <a:pPr fontAlgn="base"/>
              <a:endParaRPr lang="en-US" sz="1200" dirty="0"/>
            </a:p>
            <a:p>
              <a:pPr fontAlgn="base"/>
              <a:r>
                <a:rPr lang="en-US" sz="1200" dirty="0"/>
                <a:t>These actions cause:</a:t>
              </a:r>
            </a:p>
            <a:p>
              <a:pPr fontAlgn="base"/>
              <a:endParaRPr lang="en-US" sz="1200" dirty="0"/>
            </a:p>
            <a:p>
              <a:pPr fontAlgn="base"/>
              <a:r>
                <a:rPr lang="en-US" sz="1200" dirty="0"/>
                <a:t>The heaven to draw near</a:t>
              </a:r>
            </a:p>
            <a:p>
              <a:pPr fontAlgn="base"/>
              <a:r>
                <a:rPr lang="en-US" sz="1200" dirty="0"/>
                <a:t>The Sprit of the Lord to be near</a:t>
              </a:r>
            </a:p>
            <a:p>
              <a:pPr fontAlgn="base"/>
              <a:r>
                <a:rPr lang="en-US" sz="1200" dirty="0"/>
                <a:t>An increase in power and authority</a:t>
              </a:r>
            </a:p>
          </p:txBody>
        </p:sp>
      </p:grpSp>
      <p:sp>
        <p:nvSpPr>
          <p:cNvPr id="3" name="Rectangle 2"/>
          <p:cNvSpPr/>
          <p:nvPr/>
        </p:nvSpPr>
        <p:spPr>
          <a:xfrm>
            <a:off x="6096000" y="19007"/>
            <a:ext cx="6096000" cy="1384995"/>
          </a:xfrm>
          <a:prstGeom prst="rect">
            <a:avLst/>
          </a:prstGeom>
          <a:ln>
            <a:solidFill>
              <a:schemeClr val="tx1"/>
            </a:solidFill>
          </a:ln>
        </p:spPr>
        <p:txBody>
          <a:bodyPr>
            <a:spAutoFit/>
          </a:bodyPr>
          <a:lstStyle/>
          <a:p>
            <a:r>
              <a:rPr lang="en-US" sz="1200" b="1" dirty="0">
                <a:solidFill>
                  <a:srgbClr val="333333"/>
                </a:solidFill>
                <a:latin typeface="Open Sans"/>
              </a:rPr>
              <a:t>Kicking against the </a:t>
            </a:r>
            <a:r>
              <a:rPr lang="en-US" sz="1200" b="1" dirty="0" err="1">
                <a:solidFill>
                  <a:srgbClr val="333333"/>
                </a:solidFill>
                <a:latin typeface="Open Sans"/>
              </a:rPr>
              <a:t>pircks</a:t>
            </a:r>
            <a:r>
              <a:rPr lang="en-US" sz="1200" b="1" dirty="0">
                <a:solidFill>
                  <a:srgbClr val="333333"/>
                </a:solidFill>
                <a:latin typeface="Open Sans"/>
              </a:rPr>
              <a:t>:</a:t>
            </a:r>
          </a:p>
          <a:p>
            <a:r>
              <a:rPr lang="en-US" sz="1200" dirty="0">
                <a:solidFill>
                  <a:srgbClr val="333333"/>
                </a:solidFill>
                <a:latin typeface="Open Sans"/>
              </a:rPr>
              <a:t>Elder Howard W. Hunter explained: “This proverbial expression of kicking against the pricks usually refers to the ox goad which was a piece of pointed iron stuck in the end of a stick used to urge the ox while drawing the plow. Sometimes a stubborn ox will kick back against the goad only to receive its sharpness more severely. It has become a proverb to signify the absurdity of rebelling against lawful authority.” (In Conference Report, Oct. 1964, p. 108.)</a:t>
            </a:r>
            <a:endParaRPr lang="en-US" sz="1200" dirty="0"/>
          </a:p>
        </p:txBody>
      </p:sp>
      <p:sp>
        <p:nvSpPr>
          <p:cNvPr id="14" name="Rectangle 13"/>
          <p:cNvSpPr/>
          <p:nvPr/>
        </p:nvSpPr>
        <p:spPr>
          <a:xfrm>
            <a:off x="6096000" y="1422074"/>
            <a:ext cx="6096000" cy="1785104"/>
          </a:xfrm>
          <a:prstGeom prst="rect">
            <a:avLst/>
          </a:prstGeom>
          <a:ln>
            <a:solidFill>
              <a:schemeClr val="tx1"/>
            </a:solidFill>
          </a:ln>
        </p:spPr>
        <p:txBody>
          <a:bodyPr>
            <a:spAutoFit/>
          </a:bodyPr>
          <a:lstStyle/>
          <a:p>
            <a:r>
              <a:rPr lang="en-US" sz="1100" dirty="0">
                <a:solidFill>
                  <a:srgbClr val="333333"/>
                </a:solidFill>
                <a:latin typeface="Open Sans"/>
              </a:rPr>
              <a:t>Elder Orson F. Whitney noted: “</a:t>
            </a:r>
            <a:r>
              <a:rPr lang="en-US" sz="1100" b="1" dirty="0">
                <a:solidFill>
                  <a:srgbClr val="333333"/>
                </a:solidFill>
                <a:latin typeface="Open Sans"/>
              </a:rPr>
              <a:t>All men who hold position(s) </a:t>
            </a:r>
            <a:r>
              <a:rPr lang="en-US" sz="1100" dirty="0">
                <a:solidFill>
                  <a:srgbClr val="333333"/>
                </a:solidFill>
                <a:latin typeface="Open Sans"/>
              </a:rPr>
              <a:t>do not abuse its privileges, and the man who serves God humbly and faithfully never will, for the moment he yielded to the temptation so to do, that moment would he cease to serve the Lord; but there are many, alas! who sadly misuse the functions of their office, and prostitute every power and privilege to the gratification of self and the injury and embarrassment of their fellow men. It is dangerous to put some men into power. They swell up and become so distended with the ideas of their greatness and importance, that we are forcibly reminded of so many inflated toy balloons, which the slightest prick of a pin would burst and ruin forever. A very small office and a very little authority is sufficient to intoxicate some men and render them entirely unfit for duty.” (In Rich, </a:t>
            </a:r>
            <a:r>
              <a:rPr lang="en-US" sz="1100" i="1" dirty="0">
                <a:solidFill>
                  <a:srgbClr val="333333"/>
                </a:solidFill>
                <a:latin typeface="Open Sans"/>
              </a:rPr>
              <a:t>Scrapbook of Mormon Literature,</a:t>
            </a:r>
            <a:r>
              <a:rPr lang="en-US" sz="1100" dirty="0">
                <a:solidFill>
                  <a:srgbClr val="333333"/>
                </a:solidFill>
                <a:latin typeface="Open Sans"/>
              </a:rPr>
              <a:t> 2:511–12.)</a:t>
            </a:r>
            <a:endParaRPr lang="en-US" sz="1100" dirty="0"/>
          </a:p>
        </p:txBody>
      </p:sp>
    </p:spTree>
    <p:extLst>
      <p:ext uri="{BB962C8B-B14F-4D97-AF65-F5344CB8AC3E}">
        <p14:creationId xmlns:p14="http://schemas.microsoft.com/office/powerpoint/2010/main" val="1115144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12192001" cy="5909310"/>
          </a:xfrm>
          <a:prstGeom prst="rect">
            <a:avLst/>
          </a:prstGeom>
          <a:ln>
            <a:solidFill>
              <a:schemeClr val="tx1"/>
            </a:solidFill>
          </a:ln>
        </p:spPr>
        <p:txBody>
          <a:bodyPr wrap="square">
            <a:spAutoFit/>
          </a:bodyPr>
          <a:lstStyle/>
          <a:p>
            <a:r>
              <a:rPr lang="en-US" sz="1400" b="1" i="0" dirty="0">
                <a:solidFill>
                  <a:srgbClr val="333333"/>
                </a:solidFill>
                <a:effectLst/>
              </a:rPr>
              <a:t>Falling Away Martin Harris</a:t>
            </a:r>
          </a:p>
          <a:p>
            <a:r>
              <a:rPr lang="en-US" sz="1400" b="0" i="0" dirty="0">
                <a:solidFill>
                  <a:srgbClr val="333333"/>
                </a:solidFill>
                <a:effectLst/>
              </a:rPr>
              <a:t>From a position of great influence and authority, all three witnesses fell, each in his own way. During 1837 there were intense financial and spiritual conflicts in Kirtland, Ohio. Martin Harris later said that he “lost confidence in Joseph Smith” and “his mind became darkened” (quoted in Anderson, </a:t>
            </a:r>
            <a:r>
              <a:rPr lang="en-US" sz="1400" b="0" i="1" dirty="0">
                <a:solidFill>
                  <a:srgbClr val="333333"/>
                </a:solidFill>
                <a:effectLst/>
              </a:rPr>
              <a:t>Investigating the Book of Mormon Witnesses,</a:t>
            </a:r>
            <a:r>
              <a:rPr lang="en-US" sz="1400" b="0" i="0" dirty="0">
                <a:solidFill>
                  <a:srgbClr val="333333"/>
                </a:solidFill>
                <a:effectLst/>
              </a:rPr>
              <a:t> 110). He was released from the high council in September 1837 and three months later was excommunicated.</a:t>
            </a:r>
          </a:p>
          <a:p>
            <a:endParaRPr lang="en-US" sz="1400" dirty="0">
              <a:solidFill>
                <a:srgbClr val="333333"/>
              </a:solidFill>
            </a:endParaRPr>
          </a:p>
          <a:p>
            <a:r>
              <a:rPr lang="en-US" sz="1400" dirty="0"/>
              <a:t>When most of the Saints moved on—to Missouri, to Nauvoo, and to the West—Martin Harris remained in Kirtland. There he was rebaptized by a visiting missionary in 1842. In 1856 Caroline and their four children took the long journey to Utah, but Martin, then 73 years of age, remained on his property in Kirtland. In 1860 he told a census taker that he was a “Mormon preacher,” evidence of his continuing loyalty to the restored gospel. Later he would tell a visitor, “I never did leave the Church; the Church left me” (quoted in William H. Homer Jr., “‘Publish It Upon the Mountains’: The Story of Martin Harris,” </a:t>
            </a:r>
            <a:r>
              <a:rPr lang="en-US" sz="1400" i="1" dirty="0"/>
              <a:t>Improvement Era,</a:t>
            </a:r>
            <a:r>
              <a:rPr lang="en-US" sz="1400" dirty="0"/>
              <a:t> July 1955, 505), meaning of course that Brigham Young led the Church west and the aging Martin remained in Kirtland.</a:t>
            </a:r>
          </a:p>
          <a:p>
            <a:endParaRPr lang="en-US" sz="1400" dirty="0"/>
          </a:p>
          <a:p>
            <a:r>
              <a:rPr lang="en-US" sz="1400" dirty="0"/>
              <a:t>During part of his remaining years in Kirtland, Martin Harris acted as a self-appointed guide-caretaker of the deserted Kirtland Temple, which he loved. Visitors reported his alienation from the leaders of the Church in Utah but also his fervent reaffirmation of his published testimony of the Book of Mormon.</a:t>
            </a:r>
          </a:p>
          <a:p>
            <a:endParaRPr lang="en-US" sz="1400" dirty="0"/>
          </a:p>
          <a:p>
            <a:r>
              <a:rPr lang="en-US" sz="1400" dirty="0"/>
              <a:t>Finally, in 1870, Martin’s desire to be reunited with his family in Utah resulted in a warm invitation from Brigham Young, a ticket for his passage, and an official escort from one of the Presidents of Seventy. A Utah interviewer of the 87-year-old man described him as “remarkably vigorous for one of his years, … his memory being very good” (</a:t>
            </a:r>
            <a:r>
              <a:rPr lang="en-US" sz="1400" i="1" dirty="0"/>
              <a:t>Deseret News,</a:t>
            </a:r>
            <a:r>
              <a:rPr lang="en-US" sz="1400" dirty="0"/>
              <a:t> 31 Aug. 1870). He was rebaptized, a common practice at that time, and spoke twice to audiences in this Tabernacle.</a:t>
            </a:r>
          </a:p>
          <a:p>
            <a:endParaRPr lang="en-US" sz="1400" dirty="0"/>
          </a:p>
          <a:p>
            <a:r>
              <a:rPr lang="en-US" sz="1400" dirty="0"/>
              <a:t>One reported Martin saying, “It is not a mere belief, but is a matter of knowledge. I saw the plates and the inscriptions thereon. I saw the angel, and he showed them unto me” (quoted in Anderson, </a:t>
            </a:r>
            <a:r>
              <a:rPr lang="en-US" sz="1400" i="1" dirty="0"/>
              <a:t>Investigating the Book of Mormon Witnesses,</a:t>
            </a:r>
            <a:r>
              <a:rPr lang="en-US" sz="1400" dirty="0"/>
              <a:t> 116).</a:t>
            </a:r>
          </a:p>
          <a:p>
            <a:endParaRPr lang="en-US" sz="1400" dirty="0"/>
          </a:p>
          <a:p>
            <a:pPr fontAlgn="base"/>
            <a:r>
              <a:rPr lang="en-US" sz="1400" dirty="0"/>
              <a:t>When he reiterated his testimony of the Book of Mormon in the closing days of his life, Martin Harris declared, “I tell you of these things that you may tell others that what I have said is true, and I dare not deny it; I heard the voice of God commanding me to testify to the same” (quoted in Anderson, </a:t>
            </a:r>
            <a:r>
              <a:rPr lang="en-US" sz="1400" i="1" dirty="0"/>
              <a:t>Investigating the Book of Mormon Witnesses,</a:t>
            </a:r>
            <a:r>
              <a:rPr lang="en-US" sz="1400" dirty="0"/>
              <a:t> 118).</a:t>
            </a:r>
          </a:p>
          <a:p>
            <a:pPr fontAlgn="base"/>
            <a:r>
              <a:rPr lang="en-US" sz="1400" dirty="0"/>
              <a:t>Martin Harris died in Clarkston, Utah, in 1875, at age 92. His life is commemorated in the memorable pageant, </a:t>
            </a:r>
            <a:r>
              <a:rPr lang="en-US" sz="1400" i="1" dirty="0"/>
              <a:t>Martin Harris: The Man Who Knew,</a:t>
            </a:r>
            <a:r>
              <a:rPr lang="en-US" sz="1400" dirty="0"/>
              <a:t> produced each summer in Clarkston, Utah.</a:t>
            </a:r>
          </a:p>
          <a:p>
            <a:pPr fontAlgn="base"/>
            <a:r>
              <a:rPr lang="en-US" sz="1400" dirty="0"/>
              <a:t>Dallin H. Oaks The Witness: Martin Harris  April 1999 Gen. Conf. </a:t>
            </a:r>
          </a:p>
        </p:txBody>
      </p:sp>
    </p:spTree>
    <p:extLst>
      <p:ext uri="{BB962C8B-B14F-4D97-AF65-F5344CB8AC3E}">
        <p14:creationId xmlns:p14="http://schemas.microsoft.com/office/powerpoint/2010/main" val="3236685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84" y="0"/>
            <a:ext cx="12181115" cy="6063198"/>
          </a:xfrm>
          <a:prstGeom prst="rect">
            <a:avLst/>
          </a:prstGeom>
          <a:ln>
            <a:solidFill>
              <a:schemeClr val="tx1"/>
            </a:solidFill>
          </a:ln>
        </p:spPr>
        <p:txBody>
          <a:bodyPr wrap="square">
            <a:spAutoFit/>
          </a:bodyPr>
          <a:lstStyle/>
          <a:p>
            <a:r>
              <a:rPr lang="en-US" sz="1200" b="1" i="0" dirty="0">
                <a:solidFill>
                  <a:srgbClr val="333333"/>
                </a:solidFill>
                <a:effectLst/>
                <a:latin typeface="Abadi" panose="020B0604020104020204" pitchFamily="34" charset="0"/>
              </a:rPr>
              <a:t>The Falling Away of Oliver Cowdery:</a:t>
            </a:r>
          </a:p>
          <a:p>
            <a:endParaRPr lang="en-US" sz="1200" b="1" i="0" dirty="0">
              <a:solidFill>
                <a:srgbClr val="333333"/>
              </a:solidFill>
              <a:effectLst/>
              <a:latin typeface="Abadi" panose="020B0604020104020204" pitchFamily="34" charset="0"/>
            </a:endParaRPr>
          </a:p>
          <a:p>
            <a:r>
              <a:rPr lang="en-US" sz="1400" i="0" dirty="0">
                <a:solidFill>
                  <a:srgbClr val="333333"/>
                </a:solidFill>
                <a:effectLst/>
                <a:latin typeface="Abadi" panose="020B0604020104020204" pitchFamily="34" charset="0"/>
              </a:rPr>
              <a:t>Oliver Cowdery was excommunicated from the church on April 11, 1838 in Far West, Missouri. Neither the prophet nor Oliver was not in attendance at his excommunication. The decision was made by the high council of the church at Far West.</a:t>
            </a:r>
          </a:p>
          <a:p>
            <a:r>
              <a:rPr lang="en-US" sz="1400" dirty="0"/>
              <a:t>Oliver had exhibited the spirit of apostasy. He disagreed with the prophet regarding the rights of the church to advise the members on the handling of their property, etc.</a:t>
            </a:r>
          </a:p>
          <a:p>
            <a:r>
              <a:rPr lang="en-US" sz="1400" dirty="0"/>
              <a:t>"Upon carefully inquiring as to his long absence from the body of the Church, he stated that he had never met the Prophet Joseph, after his expulsion from the Church, while he lived, apparently feeling that the Prophet could with equal propriety inquire after him as for him to visit the Prophet, and as his pride would seemingly not allow him to become suppliant without that inquiry, it was never made; while he felt quite sure that had he ever met the Prophet there would have been no difficulty in cheering a reconciliation, as a feeling of jealousy towards him, on the part of his accusers, had entered largely into their purpose of having him removed, which he thought Joseph must have discovered after going up to Missouri." (Samuel W. Richards, "Oliver Cowdery," </a:t>
            </a:r>
            <a:r>
              <a:rPr lang="en-US" sz="1400" i="1" dirty="0"/>
              <a:t>The Improvement Era, </a:t>
            </a:r>
            <a:r>
              <a:rPr lang="en-US" sz="1400" dirty="0"/>
              <a:t>p. 94 as taken from </a:t>
            </a:r>
            <a:r>
              <a:rPr lang="en-US" sz="1400" i="1" dirty="0"/>
              <a:t>The Case of the Book of Mormon Witnesses </a:t>
            </a:r>
            <a:r>
              <a:rPr lang="en-US" sz="1400" dirty="0"/>
              <a:t>by </a:t>
            </a:r>
            <a:r>
              <a:rPr lang="en-US" sz="1400" dirty="0" err="1"/>
              <a:t>Eldin</a:t>
            </a:r>
            <a:r>
              <a:rPr lang="en-US" sz="1400" dirty="0"/>
              <a:t> Ricks, p. 11)</a:t>
            </a:r>
          </a:p>
          <a:p>
            <a:endParaRPr lang="en-US" sz="1400" dirty="0"/>
          </a:p>
          <a:p>
            <a:pPr fontAlgn="base"/>
            <a:r>
              <a:rPr lang="en-US" sz="1400" dirty="0"/>
              <a:t>In spite of the fact that no resolution between Oliver and the church came for another 10 years, during that interval, he remained true to the testimony he gave regarding the plates. The following incident is instructive:          </a:t>
            </a:r>
          </a:p>
          <a:p>
            <a:pPr fontAlgn="base"/>
            <a:r>
              <a:rPr lang="en-US" sz="1400" dirty="0"/>
              <a:t>"A gentleman in Michigan said to him, when he was pleading law, 'Mr. Cowdery, I see your name attached to this book; if you believe it to be true, why are you in Michigan?' The gentleman read over the names of the witnesses, and said, 'Mr. Cowdery, do you believe this book?' 'No, sir,' replied Oliver Cowdery. 'That is very well, but your name is attached to it, and you say that you saw an angel, and the plates from which this book is said to be translated, and now you say that you do not believe it. Which time was you right?' Mr. Cowdery replied, 'There is my name attached to that book, and what I have there said that I saw, I know that I saw, and belief has nothing to do with it, for knowledge has swallowed up the belief that I had in the work, </a:t>
            </a:r>
            <a:r>
              <a:rPr lang="en-US" sz="1400" u="sng" dirty="0"/>
              <a:t>since I know it is true</a:t>
            </a:r>
            <a:r>
              <a:rPr lang="en-US" sz="1400" dirty="0"/>
              <a:t>.'" (Brigham Young, </a:t>
            </a:r>
            <a:r>
              <a:rPr lang="en-US" sz="1400" i="1" dirty="0"/>
              <a:t>Journal of Discourses, </a:t>
            </a:r>
            <a:r>
              <a:rPr lang="en-US" sz="1400" dirty="0"/>
              <a:t>2:257-8 as taken from </a:t>
            </a:r>
            <a:r>
              <a:rPr lang="en-US" sz="1400" i="1" dirty="0"/>
              <a:t>Testimony of the Book of Mormon Witnesses</a:t>
            </a:r>
            <a:r>
              <a:rPr lang="en-US" sz="1400" dirty="0"/>
              <a:t> by Preston Nibley)</a:t>
            </a:r>
          </a:p>
          <a:p>
            <a:r>
              <a:rPr lang="en-US" sz="1400" dirty="0"/>
              <a:t>"In October 1848, Oliver Cowdery, with his wife and daughter, arrived at Council Bluffs, Iowa, the gathering place of the Saints who were preparing to make the long journey across the plains to Utah. Here he requested of Orson Hyde, who was presiding over that branch at the time, the privilege of again being baptized into the Church. At a special conference of the members held on October 21st [1848], the request was granted and shortly afterwards Oliver Cowdery was baptized by Orson Hyde. (Preston Nibley, </a:t>
            </a:r>
            <a:r>
              <a:rPr lang="en-US" sz="1400" i="1" dirty="0"/>
              <a:t>Testimony of the Book of Mormon Witnesses,</a:t>
            </a:r>
            <a:r>
              <a:rPr lang="en-US" sz="1400" dirty="0"/>
              <a:t> p.41)</a:t>
            </a:r>
          </a:p>
          <a:p>
            <a:r>
              <a:rPr lang="en-US" sz="1400" dirty="0"/>
              <a:t>"...Oliver Cowdery just before breathing his last, asked his attendants to raise him up in bed that he might talk to the family and his friends, who were present. He then told them to live according to the teachings contained in the Book of Mormon, and promised them, if they would do this, that they would meet him in heaven. He then said, 'Lay me down and let me fall asleep.' A few moments later he died without a struggle."</a:t>
            </a:r>
          </a:p>
        </p:txBody>
      </p:sp>
    </p:spTree>
    <p:extLst>
      <p:ext uri="{BB962C8B-B14F-4D97-AF65-F5344CB8AC3E}">
        <p14:creationId xmlns:p14="http://schemas.microsoft.com/office/powerpoint/2010/main" val="222071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11343" cy="6463308"/>
          </a:xfrm>
          <a:prstGeom prst="rect">
            <a:avLst/>
          </a:prstGeom>
          <a:ln>
            <a:solidFill>
              <a:schemeClr val="tx1"/>
            </a:solidFill>
          </a:ln>
        </p:spPr>
        <p:txBody>
          <a:bodyPr wrap="square">
            <a:spAutoFit/>
          </a:bodyPr>
          <a:lstStyle/>
          <a:p>
            <a:r>
              <a:rPr lang="en-US" sz="1200" b="1" i="0" dirty="0">
                <a:solidFill>
                  <a:srgbClr val="000000"/>
                </a:solidFill>
                <a:effectLst/>
              </a:rPr>
              <a:t>The Falling Away of David </a:t>
            </a:r>
            <a:r>
              <a:rPr lang="en-US" sz="1200" b="1" i="0" dirty="0" err="1">
                <a:solidFill>
                  <a:srgbClr val="000000"/>
                </a:solidFill>
                <a:effectLst/>
              </a:rPr>
              <a:t>Witmer</a:t>
            </a:r>
            <a:r>
              <a:rPr lang="en-US" sz="1200" b="1" i="0" dirty="0">
                <a:solidFill>
                  <a:srgbClr val="000000"/>
                </a:solidFill>
                <a:effectLst/>
              </a:rPr>
              <a:t>:</a:t>
            </a:r>
          </a:p>
          <a:p>
            <a:endParaRPr lang="en-US" sz="1200" dirty="0"/>
          </a:p>
          <a:p>
            <a:r>
              <a:rPr lang="en-US" sz="1200" dirty="0"/>
              <a:t>The year 1837 was a time of disillusion and financial trial for the Saints in Kirtland. To help shore up the local economy, Joseph Smith and other leaders organized a banking society (see Kirtland Economy). When it failed, many members who lost their savings were embittered. </a:t>
            </a:r>
          </a:p>
          <a:p>
            <a:endParaRPr lang="en-US" sz="1200" dirty="0"/>
          </a:p>
          <a:p>
            <a:r>
              <a:rPr lang="en-US" sz="1200" dirty="0"/>
              <a:t>Even earlier, in February 1837, some dissenters wanted to depose Joseph Smith and replace him with David Whitmer. Whitmer, a proud and stubborn man, was still smarting from conflicts over his leadership in Missouri. In the disciplinary council that excommunicated Whitmer, on April 13, 1838, one of the main charges brought against him was "possessing the same spirit with the Dissenters" (Donald Q. Cannon and Lyndon W. Cook, eds., </a:t>
            </a:r>
            <a:r>
              <a:rPr lang="en-US" sz="1200" i="1" dirty="0"/>
              <a:t>Far West Record, Minutes of The Church of Jesus Christ of Latter-day Saints, 1830</a:t>
            </a:r>
            <a:r>
              <a:rPr lang="en-US" sz="1200" dirty="0"/>
              <a:t> -</a:t>
            </a:r>
            <a:r>
              <a:rPr lang="en-US" sz="1200" i="1" dirty="0"/>
              <a:t>1844</a:t>
            </a:r>
            <a:r>
              <a:rPr lang="en-US" sz="1200" dirty="0"/>
              <a:t>, Salt Lake City, 1983, p. 177; see Disciplinary Procedures).</a:t>
            </a:r>
          </a:p>
          <a:p>
            <a:endParaRPr lang="en-US" sz="1200" dirty="0"/>
          </a:p>
          <a:p>
            <a:r>
              <a:rPr lang="en-US" sz="1200" dirty="0"/>
              <a:t>His call to separate himself from the Saints:</a:t>
            </a:r>
          </a:p>
          <a:p>
            <a:endParaRPr lang="en-US" sz="1200" b="0" i="0" dirty="0">
              <a:solidFill>
                <a:srgbClr val="000000"/>
              </a:solidFill>
              <a:effectLst/>
            </a:endParaRPr>
          </a:p>
          <a:p>
            <a:r>
              <a:rPr lang="en-US" sz="1200" b="0" i="0" dirty="0">
                <a:solidFill>
                  <a:srgbClr val="000000"/>
                </a:solidFill>
                <a:effectLst/>
              </a:rPr>
              <a:t> “If you believe my testimony to the Book of Mormon; if you believe that God </a:t>
            </a:r>
            <a:r>
              <a:rPr lang="en-US" sz="1200" b="0" i="0" dirty="0" err="1">
                <a:solidFill>
                  <a:srgbClr val="000000"/>
                </a:solidFill>
                <a:effectLst/>
              </a:rPr>
              <a:t>spake</a:t>
            </a:r>
            <a:r>
              <a:rPr lang="en-US" sz="1200" b="0" i="0" dirty="0">
                <a:solidFill>
                  <a:srgbClr val="000000"/>
                </a:solidFill>
                <a:effectLst/>
              </a:rPr>
              <a:t> to us three witnesses by his own voice, then I tell you that in June, 1838, God </a:t>
            </a:r>
            <a:r>
              <a:rPr lang="en-US" sz="1200" b="0" i="0" dirty="0" err="1">
                <a:solidFill>
                  <a:srgbClr val="000000"/>
                </a:solidFill>
                <a:effectLst/>
              </a:rPr>
              <a:t>spake</a:t>
            </a:r>
            <a:r>
              <a:rPr lang="en-US" sz="1200" b="0" i="0" dirty="0">
                <a:solidFill>
                  <a:srgbClr val="000000"/>
                </a:solidFill>
                <a:effectLst/>
              </a:rPr>
              <a:t> to me again by his own voice from the heavens, and told me to "separate myself from among the Latter Day Saints, for as they sought to do unto me, should it be done unto them.“</a:t>
            </a:r>
            <a:r>
              <a:rPr lang="en-US" sz="1200" dirty="0"/>
              <a:t> (David Whitmer, </a:t>
            </a:r>
            <a:r>
              <a:rPr lang="en-US" sz="1200" i="1" dirty="0"/>
              <a:t>An Address to All Believers in Christ by a Witness to the Divine Authenticity of The Book of Mormon</a:t>
            </a:r>
            <a:r>
              <a:rPr lang="en-US" sz="1200" dirty="0"/>
              <a:t> (David Whitmer: Richmond, Virginia, 1887)</a:t>
            </a:r>
          </a:p>
          <a:p>
            <a:endParaRPr lang="en-US" sz="1200" dirty="0"/>
          </a:p>
          <a:p>
            <a:pPr fontAlgn="base"/>
            <a:r>
              <a:rPr lang="en-US" sz="1200" dirty="0"/>
              <a:t>After Whitmer left the Church, he moved to Richmond, Missouri, and opened a livery stable, which he ran until 1888. A respected citizen in the community, he served on fair boards, was a member of the city council, and was elected mayor. Over his lifetime, hundreds of visitors inquired about and heard his testimony of the Book of Mormon.</a:t>
            </a:r>
          </a:p>
          <a:p>
            <a:pPr fontAlgn="base"/>
            <a:endParaRPr lang="en-US" sz="1200" dirty="0"/>
          </a:p>
          <a:p>
            <a:pPr fontAlgn="base"/>
            <a:r>
              <a:rPr lang="en-US" sz="1200" dirty="0"/>
              <a:t>A year before his death Whitmer wrote a pamphlet, </a:t>
            </a:r>
            <a:r>
              <a:rPr lang="en-US" sz="1200" i="1" dirty="0"/>
              <a:t>An Address to All Believers in Christ</a:t>
            </a:r>
            <a:r>
              <a:rPr lang="en-US" sz="1200" dirty="0"/>
              <a:t> (1887), apparently to justify his separation from the Church. In the pamphlet, he again gave witness to the truth of the Book of Mormon, but claimed that Joseph Smith drifted into errors after completing the translation. Whitmer rejected many later developments in the Church, such as the offices of high priest and prophet, seer, and revelator; the Doctrine and Covenants; and the doctrines of gathering and of plural marriage.</a:t>
            </a:r>
          </a:p>
          <a:p>
            <a:pPr fontAlgn="base"/>
            <a:endParaRPr lang="en-US" sz="1200" dirty="0"/>
          </a:p>
          <a:p>
            <a:pPr fontAlgn="base"/>
            <a:r>
              <a:rPr lang="en-US" sz="1200" dirty="0"/>
              <a:t>Shortly before his death, Whitmer repeated once more, for the </a:t>
            </a:r>
            <a:r>
              <a:rPr lang="en-US" sz="1200" i="1" dirty="0"/>
              <a:t>Richmond Conservator</a:t>
            </a:r>
            <a:r>
              <a:rPr lang="en-US" sz="1200" dirty="0"/>
              <a:t>, what he had written in the </a:t>
            </a:r>
            <a:r>
              <a:rPr lang="en-US" sz="1200" i="1" dirty="0"/>
              <a:t>Address</a:t>
            </a:r>
            <a:r>
              <a:rPr lang="en-US" sz="1200" dirty="0"/>
              <a:t>: "I have never at any time denied that testimony or any part thereof, which has so long since been published with that Book, as one of the three witnesses. Those who know me best, well know that I have always adhered to that testimony." He died in Richmond, Missouri, on January 25, 1888, bearing testimony again on his deathbed of the authenticity of the Book of Mormon.</a:t>
            </a:r>
          </a:p>
          <a:p>
            <a:pPr fontAlgn="base"/>
            <a:r>
              <a:rPr lang="en-US" sz="1200" dirty="0"/>
              <a:t>Author: Perkins, Keith W.  BYU Harold B. Lee Library</a:t>
            </a:r>
          </a:p>
          <a:p>
            <a:endParaRPr lang="en-US" sz="1200" dirty="0"/>
          </a:p>
          <a:p>
            <a:endParaRPr lang="en-US" sz="1200" dirty="0"/>
          </a:p>
        </p:txBody>
      </p:sp>
    </p:spTree>
    <p:extLst>
      <p:ext uri="{BB962C8B-B14F-4D97-AF65-F5344CB8AC3E}">
        <p14:creationId xmlns:p14="http://schemas.microsoft.com/office/powerpoint/2010/main" val="743268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96B592CB-208C-4AA2-88BF-133D015591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ounded Rectangle 1"/>
          <p:cNvSpPr/>
          <p:nvPr/>
        </p:nvSpPr>
        <p:spPr>
          <a:xfrm>
            <a:off x="1092462" y="1309791"/>
            <a:ext cx="7115595" cy="3740243"/>
          </a:xfrm>
          <a:prstGeom prst="roundRect">
            <a:avLst>
              <a:gd name="adj" fmla="val 4356"/>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2537152" y="1394266"/>
            <a:ext cx="4149370" cy="3452948"/>
            <a:chOff x="2798409" y="2125436"/>
            <a:chExt cx="4149370" cy="3452948"/>
          </a:xfrm>
        </p:grpSpPr>
        <p:sp>
          <p:nvSpPr>
            <p:cNvPr id="7" name="Quad Arrow Callout 6"/>
            <p:cNvSpPr/>
            <p:nvPr/>
          </p:nvSpPr>
          <p:spPr>
            <a:xfrm>
              <a:off x="3790289" y="2125436"/>
              <a:ext cx="381000" cy="410139"/>
            </a:xfrm>
            <a:prstGeom prst="quadArrowCallout">
              <a:avLst>
                <a:gd name="adj1" fmla="val 34515"/>
                <a:gd name="adj2" fmla="val 18515"/>
                <a:gd name="adj3" fmla="val 18515"/>
                <a:gd name="adj4" fmla="val 48123"/>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409289" y="5349784"/>
              <a:ext cx="1143000" cy="2286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ardrop 8"/>
            <p:cNvSpPr/>
            <p:nvPr/>
          </p:nvSpPr>
          <p:spPr>
            <a:xfrm rot="18779555">
              <a:off x="3148547" y="3824220"/>
              <a:ext cx="1664485" cy="1681257"/>
            </a:xfrm>
            <a:prstGeom prst="teardrop">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446506" y="4818561"/>
              <a:ext cx="2072640" cy="548640"/>
            </a:xfrm>
            <a:custGeom>
              <a:avLst/>
              <a:gdLst>
                <a:gd name="connsiteX0" fmla="*/ 0 w 2072640"/>
                <a:gd name="connsiteY0" fmla="*/ 548640 h 548640"/>
                <a:gd name="connsiteX1" fmla="*/ 418012 w 2072640"/>
                <a:gd name="connsiteY1" fmla="*/ 539932 h 548640"/>
                <a:gd name="connsiteX2" fmla="*/ 478972 w 2072640"/>
                <a:gd name="connsiteY2" fmla="*/ 522514 h 548640"/>
                <a:gd name="connsiteX3" fmla="*/ 583474 w 2072640"/>
                <a:gd name="connsiteY3" fmla="*/ 505097 h 548640"/>
                <a:gd name="connsiteX4" fmla="*/ 653143 w 2072640"/>
                <a:gd name="connsiteY4" fmla="*/ 478972 h 548640"/>
                <a:gd name="connsiteX5" fmla="*/ 705394 w 2072640"/>
                <a:gd name="connsiteY5" fmla="*/ 461554 h 548640"/>
                <a:gd name="connsiteX6" fmla="*/ 731520 w 2072640"/>
                <a:gd name="connsiteY6" fmla="*/ 452846 h 548640"/>
                <a:gd name="connsiteX7" fmla="*/ 757646 w 2072640"/>
                <a:gd name="connsiteY7" fmla="*/ 435429 h 548640"/>
                <a:gd name="connsiteX8" fmla="*/ 792480 w 2072640"/>
                <a:gd name="connsiteY8" fmla="*/ 426720 h 548640"/>
                <a:gd name="connsiteX9" fmla="*/ 870857 w 2072640"/>
                <a:gd name="connsiteY9" fmla="*/ 365760 h 548640"/>
                <a:gd name="connsiteX10" fmla="*/ 888274 w 2072640"/>
                <a:gd name="connsiteY10" fmla="*/ 339634 h 548640"/>
                <a:gd name="connsiteX11" fmla="*/ 905692 w 2072640"/>
                <a:gd name="connsiteY11" fmla="*/ 322217 h 548640"/>
                <a:gd name="connsiteX12" fmla="*/ 923109 w 2072640"/>
                <a:gd name="connsiteY12" fmla="*/ 269966 h 548640"/>
                <a:gd name="connsiteX13" fmla="*/ 931817 w 2072640"/>
                <a:gd name="connsiteY13" fmla="*/ 243840 h 548640"/>
                <a:gd name="connsiteX14" fmla="*/ 914400 w 2072640"/>
                <a:gd name="connsiteY14" fmla="*/ 113212 h 548640"/>
                <a:gd name="connsiteX15" fmla="*/ 888274 w 2072640"/>
                <a:gd name="connsiteY15" fmla="*/ 60960 h 548640"/>
                <a:gd name="connsiteX16" fmla="*/ 862149 w 2072640"/>
                <a:gd name="connsiteY16" fmla="*/ 43543 h 548640"/>
                <a:gd name="connsiteX17" fmla="*/ 809897 w 2072640"/>
                <a:gd name="connsiteY17" fmla="*/ 0 h 548640"/>
                <a:gd name="connsiteX18" fmla="*/ 731520 w 2072640"/>
                <a:gd name="connsiteY18" fmla="*/ 26126 h 548640"/>
                <a:gd name="connsiteX19" fmla="*/ 740229 w 2072640"/>
                <a:gd name="connsiteY19" fmla="*/ 87086 h 548640"/>
                <a:gd name="connsiteX20" fmla="*/ 757646 w 2072640"/>
                <a:gd name="connsiteY20" fmla="*/ 156754 h 548640"/>
                <a:gd name="connsiteX21" fmla="*/ 783772 w 2072640"/>
                <a:gd name="connsiteY21" fmla="*/ 174172 h 548640"/>
                <a:gd name="connsiteX22" fmla="*/ 844732 w 2072640"/>
                <a:gd name="connsiteY22" fmla="*/ 243840 h 548640"/>
                <a:gd name="connsiteX23" fmla="*/ 896983 w 2072640"/>
                <a:gd name="connsiteY23" fmla="*/ 278674 h 548640"/>
                <a:gd name="connsiteX24" fmla="*/ 940526 w 2072640"/>
                <a:gd name="connsiteY24" fmla="*/ 313509 h 548640"/>
                <a:gd name="connsiteX25" fmla="*/ 992777 w 2072640"/>
                <a:gd name="connsiteY25" fmla="*/ 330926 h 548640"/>
                <a:gd name="connsiteX26" fmla="*/ 1018903 w 2072640"/>
                <a:gd name="connsiteY26" fmla="*/ 348343 h 548640"/>
                <a:gd name="connsiteX27" fmla="*/ 1062446 w 2072640"/>
                <a:gd name="connsiteY27" fmla="*/ 357052 h 548640"/>
                <a:gd name="connsiteX28" fmla="*/ 1088572 w 2072640"/>
                <a:gd name="connsiteY28" fmla="*/ 365760 h 548640"/>
                <a:gd name="connsiteX29" fmla="*/ 1497874 w 2072640"/>
                <a:gd name="connsiteY29" fmla="*/ 357052 h 548640"/>
                <a:gd name="connsiteX30" fmla="*/ 1515292 w 2072640"/>
                <a:gd name="connsiteY30" fmla="*/ 339634 h 548640"/>
                <a:gd name="connsiteX31" fmla="*/ 1550126 w 2072640"/>
                <a:gd name="connsiteY31" fmla="*/ 330926 h 548640"/>
                <a:gd name="connsiteX32" fmla="*/ 1619794 w 2072640"/>
                <a:gd name="connsiteY32" fmla="*/ 313509 h 548640"/>
                <a:gd name="connsiteX33" fmla="*/ 1637212 w 2072640"/>
                <a:gd name="connsiteY33" fmla="*/ 296092 h 548640"/>
                <a:gd name="connsiteX34" fmla="*/ 1706880 w 2072640"/>
                <a:gd name="connsiteY34" fmla="*/ 287383 h 548640"/>
                <a:gd name="connsiteX35" fmla="*/ 1741714 w 2072640"/>
                <a:gd name="connsiteY35" fmla="*/ 278674 h 548640"/>
                <a:gd name="connsiteX36" fmla="*/ 1994263 w 2072640"/>
                <a:gd name="connsiteY36" fmla="*/ 287383 h 548640"/>
                <a:gd name="connsiteX37" fmla="*/ 2020389 w 2072640"/>
                <a:gd name="connsiteY37" fmla="*/ 304800 h 548640"/>
                <a:gd name="connsiteX38" fmla="*/ 2046514 w 2072640"/>
                <a:gd name="connsiteY38" fmla="*/ 313509 h 548640"/>
                <a:gd name="connsiteX39" fmla="*/ 2072640 w 2072640"/>
                <a:gd name="connsiteY39" fmla="*/ 348343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2640" h="548640">
                  <a:moveTo>
                    <a:pt x="0" y="548640"/>
                  </a:moveTo>
                  <a:lnTo>
                    <a:pt x="418012" y="539932"/>
                  </a:lnTo>
                  <a:cubicBezTo>
                    <a:pt x="444808" y="538901"/>
                    <a:pt x="454487" y="527411"/>
                    <a:pt x="478972" y="522514"/>
                  </a:cubicBezTo>
                  <a:cubicBezTo>
                    <a:pt x="513601" y="515588"/>
                    <a:pt x="583474" y="505097"/>
                    <a:pt x="583474" y="505097"/>
                  </a:cubicBezTo>
                  <a:cubicBezTo>
                    <a:pt x="616497" y="472076"/>
                    <a:pt x="586086" y="495737"/>
                    <a:pt x="653143" y="478972"/>
                  </a:cubicBezTo>
                  <a:cubicBezTo>
                    <a:pt x="670954" y="474519"/>
                    <a:pt x="687977" y="467360"/>
                    <a:pt x="705394" y="461554"/>
                  </a:cubicBezTo>
                  <a:lnTo>
                    <a:pt x="731520" y="452846"/>
                  </a:lnTo>
                  <a:cubicBezTo>
                    <a:pt x="740229" y="447040"/>
                    <a:pt x="748026" y="439552"/>
                    <a:pt x="757646" y="435429"/>
                  </a:cubicBezTo>
                  <a:cubicBezTo>
                    <a:pt x="768647" y="430714"/>
                    <a:pt x="782675" y="433584"/>
                    <a:pt x="792480" y="426720"/>
                  </a:cubicBezTo>
                  <a:cubicBezTo>
                    <a:pt x="899286" y="351956"/>
                    <a:pt x="803453" y="388230"/>
                    <a:pt x="870857" y="365760"/>
                  </a:cubicBezTo>
                  <a:cubicBezTo>
                    <a:pt x="876663" y="357051"/>
                    <a:pt x="881736" y="347807"/>
                    <a:pt x="888274" y="339634"/>
                  </a:cubicBezTo>
                  <a:cubicBezTo>
                    <a:pt x="893403" y="333223"/>
                    <a:pt x="902020" y="329561"/>
                    <a:pt x="905692" y="322217"/>
                  </a:cubicBezTo>
                  <a:cubicBezTo>
                    <a:pt x="913903" y="305796"/>
                    <a:pt x="917303" y="287383"/>
                    <a:pt x="923109" y="269966"/>
                  </a:cubicBezTo>
                  <a:lnTo>
                    <a:pt x="931817" y="243840"/>
                  </a:lnTo>
                  <a:cubicBezTo>
                    <a:pt x="926011" y="200297"/>
                    <a:pt x="921622" y="156542"/>
                    <a:pt x="914400" y="113212"/>
                  </a:cubicBezTo>
                  <a:cubicBezTo>
                    <a:pt x="911566" y="96211"/>
                    <a:pt x="900312" y="72998"/>
                    <a:pt x="888274" y="60960"/>
                  </a:cubicBezTo>
                  <a:cubicBezTo>
                    <a:pt x="880873" y="53559"/>
                    <a:pt x="870189" y="50243"/>
                    <a:pt x="862149" y="43543"/>
                  </a:cubicBezTo>
                  <a:cubicBezTo>
                    <a:pt x="795102" y="-12330"/>
                    <a:pt x="874757" y="43239"/>
                    <a:pt x="809897" y="0"/>
                  </a:cubicBezTo>
                  <a:cubicBezTo>
                    <a:pt x="808238" y="277"/>
                    <a:pt x="736230" y="4933"/>
                    <a:pt x="731520" y="26126"/>
                  </a:cubicBezTo>
                  <a:cubicBezTo>
                    <a:pt x="727067" y="46164"/>
                    <a:pt x="736855" y="66839"/>
                    <a:pt x="740229" y="87086"/>
                  </a:cubicBezTo>
                  <a:cubicBezTo>
                    <a:pt x="740572" y="89144"/>
                    <a:pt x="750560" y="147897"/>
                    <a:pt x="757646" y="156754"/>
                  </a:cubicBezTo>
                  <a:cubicBezTo>
                    <a:pt x="764185" y="164927"/>
                    <a:pt x="775063" y="168366"/>
                    <a:pt x="783772" y="174172"/>
                  </a:cubicBezTo>
                  <a:cubicBezTo>
                    <a:pt x="812576" y="217377"/>
                    <a:pt x="793787" y="192894"/>
                    <a:pt x="844732" y="243840"/>
                  </a:cubicBezTo>
                  <a:cubicBezTo>
                    <a:pt x="877349" y="276458"/>
                    <a:pt x="859172" y="266071"/>
                    <a:pt x="896983" y="278674"/>
                  </a:cubicBezTo>
                  <a:cubicBezTo>
                    <a:pt x="911460" y="293152"/>
                    <a:pt x="920749" y="304719"/>
                    <a:pt x="940526" y="313509"/>
                  </a:cubicBezTo>
                  <a:cubicBezTo>
                    <a:pt x="957303" y="320965"/>
                    <a:pt x="977501" y="320742"/>
                    <a:pt x="992777" y="330926"/>
                  </a:cubicBezTo>
                  <a:cubicBezTo>
                    <a:pt x="1001486" y="336732"/>
                    <a:pt x="1009103" y="344668"/>
                    <a:pt x="1018903" y="348343"/>
                  </a:cubicBezTo>
                  <a:cubicBezTo>
                    <a:pt x="1032762" y="353540"/>
                    <a:pt x="1048086" y="353462"/>
                    <a:pt x="1062446" y="357052"/>
                  </a:cubicBezTo>
                  <a:cubicBezTo>
                    <a:pt x="1071352" y="359278"/>
                    <a:pt x="1079863" y="362857"/>
                    <a:pt x="1088572" y="365760"/>
                  </a:cubicBezTo>
                  <a:cubicBezTo>
                    <a:pt x="1225006" y="362857"/>
                    <a:pt x="1361664" y="365391"/>
                    <a:pt x="1497874" y="357052"/>
                  </a:cubicBezTo>
                  <a:cubicBezTo>
                    <a:pt x="1506070" y="356550"/>
                    <a:pt x="1507948" y="343306"/>
                    <a:pt x="1515292" y="339634"/>
                  </a:cubicBezTo>
                  <a:cubicBezTo>
                    <a:pt x="1525997" y="334281"/>
                    <a:pt x="1538442" y="333522"/>
                    <a:pt x="1550126" y="330926"/>
                  </a:cubicBezTo>
                  <a:cubicBezTo>
                    <a:pt x="1613175" y="316915"/>
                    <a:pt x="1573112" y="329069"/>
                    <a:pt x="1619794" y="313509"/>
                  </a:cubicBezTo>
                  <a:cubicBezTo>
                    <a:pt x="1625600" y="307703"/>
                    <a:pt x="1629348" y="298451"/>
                    <a:pt x="1637212" y="296092"/>
                  </a:cubicBezTo>
                  <a:cubicBezTo>
                    <a:pt x="1659628" y="289367"/>
                    <a:pt x="1683795" y="291231"/>
                    <a:pt x="1706880" y="287383"/>
                  </a:cubicBezTo>
                  <a:cubicBezTo>
                    <a:pt x="1718686" y="285415"/>
                    <a:pt x="1730103" y="281577"/>
                    <a:pt x="1741714" y="278674"/>
                  </a:cubicBezTo>
                  <a:cubicBezTo>
                    <a:pt x="1825897" y="281577"/>
                    <a:pt x="1910398" y="279521"/>
                    <a:pt x="1994263" y="287383"/>
                  </a:cubicBezTo>
                  <a:cubicBezTo>
                    <a:pt x="2004684" y="288360"/>
                    <a:pt x="2011028" y="300119"/>
                    <a:pt x="2020389" y="304800"/>
                  </a:cubicBezTo>
                  <a:cubicBezTo>
                    <a:pt x="2028599" y="308905"/>
                    <a:pt x="2037806" y="310606"/>
                    <a:pt x="2046514" y="313509"/>
                  </a:cubicBezTo>
                  <a:cubicBezTo>
                    <a:pt x="2068522" y="335516"/>
                    <a:pt x="2060260" y="323582"/>
                    <a:pt x="2072640" y="348343"/>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539637" y="5075682"/>
              <a:ext cx="400018" cy="76200"/>
            </a:xfrm>
            <a:prstGeom prst="roundRect">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547761" y="5240926"/>
              <a:ext cx="400018" cy="76200"/>
            </a:xfrm>
            <a:prstGeom prst="roundRect">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6410290" y="5044984"/>
              <a:ext cx="421083" cy="32221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4170669" y="2899157"/>
              <a:ext cx="172731" cy="1617073"/>
              <a:chOff x="5785601" y="1657537"/>
              <a:chExt cx="381000" cy="1312630"/>
            </a:xfrm>
          </p:grpSpPr>
          <p:sp>
            <p:nvSpPr>
              <p:cNvPr id="16" name="Oval 15"/>
              <p:cNvSpPr/>
              <p:nvPr/>
            </p:nvSpPr>
            <p:spPr>
              <a:xfrm>
                <a:off x="5880142" y="1657537"/>
                <a:ext cx="139658" cy="171263"/>
              </a:xfrm>
              <a:prstGeom prst="ellipse">
                <a:avLst/>
              </a:prstGeom>
              <a:solidFill>
                <a:srgbClr val="DEA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880142" y="1773554"/>
                <a:ext cx="139658" cy="171263"/>
              </a:xfrm>
              <a:prstGeom prst="ellipse">
                <a:avLst/>
              </a:prstGeom>
              <a:solidFill>
                <a:srgbClr val="DEA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884497" y="1891120"/>
                <a:ext cx="139658" cy="171263"/>
              </a:xfrm>
              <a:prstGeom prst="ellipse">
                <a:avLst/>
              </a:prstGeom>
              <a:solidFill>
                <a:srgbClr val="DEA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888852" y="2008686"/>
                <a:ext cx="139658" cy="171263"/>
              </a:xfrm>
              <a:prstGeom prst="ellipse">
                <a:avLst/>
              </a:prstGeom>
              <a:solidFill>
                <a:srgbClr val="DEA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893207" y="2126252"/>
                <a:ext cx="139658" cy="171263"/>
              </a:xfrm>
              <a:prstGeom prst="ellipse">
                <a:avLst/>
              </a:prstGeom>
              <a:solidFill>
                <a:srgbClr val="DEA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897562" y="2243818"/>
                <a:ext cx="139658" cy="171263"/>
              </a:xfrm>
              <a:prstGeom prst="ellipse">
                <a:avLst/>
              </a:prstGeom>
              <a:solidFill>
                <a:srgbClr val="DEA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901917" y="2361384"/>
                <a:ext cx="139658" cy="171263"/>
              </a:xfrm>
              <a:prstGeom prst="ellipse">
                <a:avLst/>
              </a:prstGeom>
              <a:solidFill>
                <a:srgbClr val="DEA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906272" y="2478950"/>
                <a:ext cx="139658" cy="171263"/>
              </a:xfrm>
              <a:prstGeom prst="ellipse">
                <a:avLst/>
              </a:prstGeom>
              <a:solidFill>
                <a:srgbClr val="DEA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Quad Arrow Callout 23"/>
              <p:cNvSpPr/>
              <p:nvPr/>
            </p:nvSpPr>
            <p:spPr>
              <a:xfrm>
                <a:off x="5785601" y="2560028"/>
                <a:ext cx="381000" cy="410139"/>
              </a:xfrm>
              <a:prstGeom prst="quadArrowCallout">
                <a:avLst>
                  <a:gd name="adj1" fmla="val 34515"/>
                  <a:gd name="adj2" fmla="val 18515"/>
                  <a:gd name="adj3" fmla="val 18515"/>
                  <a:gd name="adj4" fmla="val 48123"/>
                </a:avLst>
              </a:prstGeom>
              <a:solidFill>
                <a:srgbClr val="DEA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rapezoid 14"/>
            <p:cNvSpPr/>
            <p:nvPr/>
          </p:nvSpPr>
          <p:spPr>
            <a:xfrm>
              <a:off x="2798409" y="2454184"/>
              <a:ext cx="2286000" cy="1295400"/>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9214709" y="404237"/>
            <a:ext cx="1371600" cy="2095500"/>
            <a:chOff x="6227789" y="2933700"/>
            <a:chExt cx="1371600" cy="2095500"/>
          </a:xfrm>
        </p:grpSpPr>
        <p:sp>
          <p:nvSpPr>
            <p:cNvPr id="26" name="Rounded Rectangle 25"/>
            <p:cNvSpPr/>
            <p:nvPr/>
          </p:nvSpPr>
          <p:spPr>
            <a:xfrm>
              <a:off x="6227789" y="2933700"/>
              <a:ext cx="1371600" cy="2095500"/>
            </a:xfrm>
            <a:prstGeom prst="roundRect">
              <a:avLst>
                <a:gd name="adj" fmla="val 10952"/>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6540017" y="3169208"/>
              <a:ext cx="768916" cy="723900"/>
              <a:chOff x="6535783" y="3219450"/>
              <a:chExt cx="768916" cy="723900"/>
            </a:xfrm>
          </p:grpSpPr>
          <p:sp>
            <p:nvSpPr>
              <p:cNvPr id="34" name="Rectangle 33"/>
              <p:cNvSpPr/>
              <p:nvPr/>
            </p:nvSpPr>
            <p:spPr>
              <a:xfrm>
                <a:off x="6781800" y="3399608"/>
                <a:ext cx="45719" cy="2873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002781" y="3399607"/>
                <a:ext cx="53338" cy="2873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hord 35"/>
              <p:cNvSpPr/>
              <p:nvPr/>
            </p:nvSpPr>
            <p:spPr>
              <a:xfrm rot="17503896">
                <a:off x="6858000" y="3723731"/>
                <a:ext cx="152400" cy="152400"/>
              </a:xfrm>
              <a:prstGeom prst="chor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6535783" y="3219450"/>
                <a:ext cx="768916" cy="723900"/>
              </a:xfrm>
              <a:prstGeom prst="roundRect">
                <a:avLst>
                  <a:gd name="adj" fmla="val 2538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49742" y="4112351"/>
              <a:ext cx="768916" cy="723900"/>
              <a:chOff x="6535783" y="3219450"/>
              <a:chExt cx="768916" cy="723900"/>
            </a:xfrm>
          </p:grpSpPr>
          <p:sp>
            <p:nvSpPr>
              <p:cNvPr id="30" name="Rectangle 29"/>
              <p:cNvSpPr/>
              <p:nvPr/>
            </p:nvSpPr>
            <p:spPr>
              <a:xfrm>
                <a:off x="6781800" y="3399608"/>
                <a:ext cx="45719" cy="2873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7002781" y="3399607"/>
                <a:ext cx="53338" cy="2873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hord 31"/>
              <p:cNvSpPr/>
              <p:nvPr/>
            </p:nvSpPr>
            <p:spPr>
              <a:xfrm rot="17503896">
                <a:off x="6858000" y="3723731"/>
                <a:ext cx="152400" cy="152400"/>
              </a:xfrm>
              <a:prstGeom prst="chor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6535783" y="3219450"/>
                <a:ext cx="768916" cy="723900"/>
              </a:xfrm>
              <a:prstGeom prst="roundRect">
                <a:avLst>
                  <a:gd name="adj" fmla="val 2538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Oval 28"/>
            <p:cNvSpPr/>
            <p:nvPr/>
          </p:nvSpPr>
          <p:spPr>
            <a:xfrm>
              <a:off x="6864089" y="3932736"/>
              <a:ext cx="98999" cy="125731"/>
            </a:xfrm>
            <a:prstGeom prst="ellipse">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6322138" y="380919"/>
            <a:ext cx="2865162" cy="523220"/>
          </a:xfrm>
          <a:prstGeom prst="rect">
            <a:avLst/>
          </a:prstGeom>
          <a:noFill/>
        </p:spPr>
        <p:txBody>
          <a:bodyPr wrap="square" rtlCol="0">
            <a:spAutoFit/>
          </a:bodyPr>
          <a:lstStyle/>
          <a:p>
            <a:r>
              <a:rPr lang="en-US" sz="2800" b="1" dirty="0">
                <a:solidFill>
                  <a:srgbClr val="FFFF00"/>
                </a:solidFill>
              </a:rPr>
              <a:t>Powers of Heaven</a:t>
            </a:r>
          </a:p>
        </p:txBody>
      </p:sp>
      <p:sp>
        <p:nvSpPr>
          <p:cNvPr id="38" name="Right Arrow 37"/>
          <p:cNvSpPr/>
          <p:nvPr/>
        </p:nvSpPr>
        <p:spPr>
          <a:xfrm>
            <a:off x="7663543" y="956116"/>
            <a:ext cx="1688132" cy="16511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372311" y="5304844"/>
            <a:ext cx="7260771" cy="1384995"/>
          </a:xfrm>
          <a:prstGeom prst="rect">
            <a:avLst/>
          </a:prstGeom>
        </p:spPr>
        <p:txBody>
          <a:bodyPr wrap="square">
            <a:spAutoFit/>
          </a:bodyPr>
          <a:lstStyle/>
          <a:p>
            <a:r>
              <a:rPr lang="en-US" sz="2800" b="0" i="0" dirty="0">
                <a:solidFill>
                  <a:srgbClr val="FFFF00"/>
                </a:solidFill>
                <a:effectLst/>
                <a:latin typeface="Open Sans"/>
              </a:rPr>
              <a:t>Light from the lamp represents blessings people can receive from God through the service of a priesthood holder.</a:t>
            </a:r>
            <a:endParaRPr lang="en-US" sz="2800" dirty="0">
              <a:solidFill>
                <a:srgbClr val="FFFF00"/>
              </a:solidFill>
            </a:endParaRPr>
          </a:p>
        </p:txBody>
      </p:sp>
      <p:sp>
        <p:nvSpPr>
          <p:cNvPr id="41" name="TextBox 40"/>
          <p:cNvSpPr txBox="1"/>
          <p:nvPr/>
        </p:nvSpPr>
        <p:spPr>
          <a:xfrm>
            <a:off x="5137535" y="3084185"/>
            <a:ext cx="2865162" cy="369332"/>
          </a:xfrm>
          <a:prstGeom prst="rect">
            <a:avLst/>
          </a:prstGeom>
          <a:noFill/>
        </p:spPr>
        <p:txBody>
          <a:bodyPr wrap="square" rtlCol="0">
            <a:spAutoFit/>
          </a:bodyPr>
          <a:lstStyle/>
          <a:p>
            <a:r>
              <a:rPr lang="en-US" b="1" dirty="0"/>
              <a:t>Principles of Righteousness</a:t>
            </a:r>
          </a:p>
        </p:txBody>
      </p:sp>
      <p:sp>
        <p:nvSpPr>
          <p:cNvPr id="42" name="Right Arrow 41"/>
          <p:cNvSpPr/>
          <p:nvPr/>
        </p:nvSpPr>
        <p:spPr>
          <a:xfrm rot="10800000">
            <a:off x="4217675" y="3440266"/>
            <a:ext cx="1688132" cy="16511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253941" y="4639929"/>
            <a:ext cx="2865162" cy="369332"/>
          </a:xfrm>
          <a:prstGeom prst="rect">
            <a:avLst/>
          </a:prstGeom>
          <a:noFill/>
        </p:spPr>
        <p:txBody>
          <a:bodyPr wrap="square" rtlCol="0">
            <a:spAutoFit/>
          </a:bodyPr>
          <a:lstStyle/>
          <a:p>
            <a:r>
              <a:rPr lang="en-US" b="1" dirty="0"/>
              <a:t>Priesthood Authority</a:t>
            </a:r>
          </a:p>
        </p:txBody>
      </p:sp>
      <p:sp>
        <p:nvSpPr>
          <p:cNvPr id="44" name="Right Arrow 43"/>
          <p:cNvSpPr/>
          <p:nvPr/>
        </p:nvSpPr>
        <p:spPr>
          <a:xfrm rot="15602396">
            <a:off x="5453906" y="4537304"/>
            <a:ext cx="213713" cy="1330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2945900" y="3779880"/>
            <a:ext cx="1468503" cy="646331"/>
          </a:xfrm>
          <a:prstGeom prst="rect">
            <a:avLst/>
          </a:prstGeom>
          <a:noFill/>
        </p:spPr>
        <p:txBody>
          <a:bodyPr wrap="square" rtlCol="0">
            <a:spAutoFit/>
          </a:bodyPr>
          <a:lstStyle/>
          <a:p>
            <a:pPr algn="ctr"/>
            <a:r>
              <a:rPr lang="en-US" b="1" dirty="0"/>
              <a:t>Priesthood</a:t>
            </a:r>
          </a:p>
          <a:p>
            <a:pPr algn="ctr"/>
            <a:r>
              <a:rPr lang="en-US" b="1" dirty="0"/>
              <a:t>Holder</a:t>
            </a:r>
          </a:p>
        </p:txBody>
      </p:sp>
      <p:grpSp>
        <p:nvGrpSpPr>
          <p:cNvPr id="47" name="Group 46">
            <a:extLst>
              <a:ext uri="{FF2B5EF4-FFF2-40B4-BE49-F238E27FC236}">
                <a16:creationId xmlns:a16="http://schemas.microsoft.com/office/drawing/2014/main" id="{4F6C9747-332F-427F-83EB-F86F5AFD63DB}"/>
              </a:ext>
            </a:extLst>
          </p:cNvPr>
          <p:cNvGrpSpPr/>
          <p:nvPr/>
        </p:nvGrpSpPr>
        <p:grpSpPr>
          <a:xfrm>
            <a:off x="3116866" y="5115644"/>
            <a:ext cx="898723" cy="1525555"/>
            <a:chOff x="432408" y="4235257"/>
            <a:chExt cx="1310754" cy="2224964"/>
          </a:xfrm>
        </p:grpSpPr>
        <p:pic>
          <p:nvPicPr>
            <p:cNvPr id="48" name="Picture 47">
              <a:extLst>
                <a:ext uri="{FF2B5EF4-FFF2-40B4-BE49-F238E27FC236}">
                  <a16:creationId xmlns:a16="http://schemas.microsoft.com/office/drawing/2014/main" id="{48C5FE22-6318-475E-B5BD-0CC5080A45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408" y="4235257"/>
              <a:ext cx="1310754" cy="2145978"/>
            </a:xfrm>
            <a:prstGeom prst="rect">
              <a:avLst/>
            </a:prstGeom>
          </p:spPr>
        </p:pic>
        <p:sp>
          <p:nvSpPr>
            <p:cNvPr id="49" name="Trapezoid 48">
              <a:extLst>
                <a:ext uri="{FF2B5EF4-FFF2-40B4-BE49-F238E27FC236}">
                  <a16:creationId xmlns:a16="http://schemas.microsoft.com/office/drawing/2014/main" id="{05AB0CC8-E6FF-49CA-AAA4-117E0C126F04}"/>
                </a:ext>
              </a:extLst>
            </p:cNvPr>
            <p:cNvSpPr/>
            <p:nvPr/>
          </p:nvSpPr>
          <p:spPr>
            <a:xfrm rot="10800000">
              <a:off x="897622" y="6384021"/>
              <a:ext cx="381000" cy="76200"/>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6506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right)">
                                      <p:cBhvr>
                                        <p:cTn id="27" dur="500"/>
                                        <p:tgtEl>
                                          <p:spTgt spid="41"/>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right)">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down)">
                                      <p:cBhvr>
                                        <p:cTn id="35" dur="500"/>
                                        <p:tgtEl>
                                          <p:spTgt spid="43"/>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wipe(down)">
                                      <p:cBhvr>
                                        <p:cTn id="38" dur="500"/>
                                        <p:tgtEl>
                                          <p:spTgt spid="4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par>
                                <p:cTn id="44" presetID="1" presetClass="entr" presetSubtype="0" fill="hold" nodeType="withEffect">
                                  <p:stCondLst>
                                    <p:cond delay="0"/>
                                  </p:stCondLst>
                                  <p:childTnLst>
                                    <p:set>
                                      <p:cBhvr>
                                        <p:cTn id="45"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8" grpId="0" animBg="1"/>
      <p:bldP spid="39" grpId="0"/>
      <p:bldP spid="41" grpId="0"/>
      <p:bldP spid="42" grpId="0" animBg="1"/>
      <p:bldP spid="43" grpId="0"/>
      <p:bldP spid="44" grpId="0" animBg="1"/>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6BADA-7724-E7D0-3B7B-B32A36B72E4E}"/>
            </a:ext>
          </a:extLst>
        </p:cNvPr>
        <p:cNvGrpSpPr/>
        <p:nvPr/>
      </p:nvGrpSpPr>
      <p:grpSpPr>
        <a:xfrm>
          <a:off x="0" y="0"/>
          <a:ext cx="0" cy="0"/>
          <a:chOff x="0" y="0"/>
          <a:chExt cx="0" cy="0"/>
        </a:xfrm>
      </p:grpSpPr>
      <p:pic>
        <p:nvPicPr>
          <p:cNvPr id="46" name="Picture 45">
            <a:extLst>
              <a:ext uri="{FF2B5EF4-FFF2-40B4-BE49-F238E27FC236}">
                <a16:creationId xmlns:a16="http://schemas.microsoft.com/office/drawing/2014/main" id="{42D98C4B-A305-61FE-EC44-39B15BDEBE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3" name="TextBox 42">
            <a:extLst>
              <a:ext uri="{FF2B5EF4-FFF2-40B4-BE49-F238E27FC236}">
                <a16:creationId xmlns:a16="http://schemas.microsoft.com/office/drawing/2014/main" id="{CB67B443-2324-E237-1C92-2E02E0DD1A8B}"/>
              </a:ext>
            </a:extLst>
          </p:cNvPr>
          <p:cNvSpPr txBox="1"/>
          <p:nvPr/>
        </p:nvSpPr>
        <p:spPr>
          <a:xfrm>
            <a:off x="5253941" y="4639929"/>
            <a:ext cx="2865162" cy="369332"/>
          </a:xfrm>
          <a:prstGeom prst="rect">
            <a:avLst/>
          </a:prstGeom>
          <a:noFill/>
        </p:spPr>
        <p:txBody>
          <a:bodyPr wrap="square" rtlCol="0">
            <a:spAutoFit/>
          </a:bodyPr>
          <a:lstStyle/>
          <a:p>
            <a:r>
              <a:rPr lang="en-US" b="1" dirty="0"/>
              <a:t>Priesthood Authority</a:t>
            </a:r>
          </a:p>
        </p:txBody>
      </p:sp>
      <p:sp>
        <p:nvSpPr>
          <p:cNvPr id="6" name="TextBox 5">
            <a:extLst>
              <a:ext uri="{FF2B5EF4-FFF2-40B4-BE49-F238E27FC236}">
                <a16:creationId xmlns:a16="http://schemas.microsoft.com/office/drawing/2014/main" id="{39031F90-4599-0092-FA2E-BA3D5153D248}"/>
              </a:ext>
            </a:extLst>
          </p:cNvPr>
          <p:cNvSpPr txBox="1"/>
          <p:nvPr/>
        </p:nvSpPr>
        <p:spPr>
          <a:xfrm>
            <a:off x="3154440" y="1402463"/>
            <a:ext cx="6647105" cy="1785104"/>
          </a:xfrm>
          <a:prstGeom prst="rect">
            <a:avLst/>
          </a:prstGeom>
          <a:noFill/>
        </p:spPr>
        <p:txBody>
          <a:bodyPr wrap="square">
            <a:spAutoFit/>
          </a:bodyPr>
          <a:lstStyle/>
          <a:p>
            <a:r>
              <a:rPr lang="en-US" sz="2400" b="0" i="0" dirty="0">
                <a:solidFill>
                  <a:schemeClr val="bg1"/>
                </a:solidFill>
                <a:effectLst/>
              </a:rPr>
              <a:t>We know what will give us greater access to the powers of heaven. We also know what will hinder our progress—what we need to stop doing to increase our access to the powers of heaven.</a:t>
            </a:r>
          </a:p>
          <a:p>
            <a:r>
              <a:rPr lang="en-US" sz="1400" b="0" i="0" dirty="0">
                <a:solidFill>
                  <a:schemeClr val="bg1"/>
                </a:solidFill>
                <a:effectLst/>
              </a:rPr>
              <a:t>Russell M. Nelson</a:t>
            </a:r>
            <a:endParaRPr lang="en-US" sz="1400" dirty="0">
              <a:solidFill>
                <a:schemeClr val="bg1"/>
              </a:solidFill>
            </a:endParaRPr>
          </a:p>
        </p:txBody>
      </p:sp>
      <p:sp>
        <p:nvSpPr>
          <p:cNvPr id="40" name="TextBox 39">
            <a:extLst>
              <a:ext uri="{FF2B5EF4-FFF2-40B4-BE49-F238E27FC236}">
                <a16:creationId xmlns:a16="http://schemas.microsoft.com/office/drawing/2014/main" id="{4A7F4BA0-FA07-76CE-4405-3AEBE197B0BF}"/>
              </a:ext>
            </a:extLst>
          </p:cNvPr>
          <p:cNvSpPr txBox="1"/>
          <p:nvPr/>
        </p:nvSpPr>
        <p:spPr>
          <a:xfrm>
            <a:off x="142675" y="159024"/>
            <a:ext cx="12121244" cy="707886"/>
          </a:xfrm>
          <a:prstGeom prst="rect">
            <a:avLst/>
          </a:prstGeom>
          <a:noFill/>
        </p:spPr>
        <p:txBody>
          <a:bodyPr wrap="square" rtlCol="0">
            <a:spAutoFit/>
          </a:bodyPr>
          <a:lstStyle/>
          <a:p>
            <a:pPr algn="ctr"/>
            <a:r>
              <a:rPr lang="en-US" sz="4000" dirty="0">
                <a:solidFill>
                  <a:schemeClr val="bg1"/>
                </a:solidFill>
                <a:latin typeface="Aharoni" panose="02010803020104030203" pitchFamily="2" charset="-79"/>
                <a:cs typeface="Aharoni" panose="02010803020104030203" pitchFamily="2" charset="-79"/>
              </a:rPr>
              <a:t>Hinderance</a:t>
            </a:r>
          </a:p>
        </p:txBody>
      </p:sp>
      <p:pic>
        <p:nvPicPr>
          <p:cNvPr id="51" name="Picture 50" descr="A close-up of a person smiling&#10;&#10;Description automatically generated">
            <a:extLst>
              <a:ext uri="{FF2B5EF4-FFF2-40B4-BE49-F238E27FC236}">
                <a16:creationId xmlns:a16="http://schemas.microsoft.com/office/drawing/2014/main" id="{9C7BF50B-E4DA-8A28-95B4-33D5563CC9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191" y="265832"/>
            <a:ext cx="1448335" cy="1813141"/>
          </a:xfrm>
          <a:prstGeom prst="rect">
            <a:avLst/>
          </a:prstGeom>
        </p:spPr>
      </p:pic>
      <p:pic>
        <p:nvPicPr>
          <p:cNvPr id="53" name="Picture 52">
            <a:extLst>
              <a:ext uri="{FF2B5EF4-FFF2-40B4-BE49-F238E27FC236}">
                <a16:creationId xmlns:a16="http://schemas.microsoft.com/office/drawing/2014/main" id="{CE5D4B2F-B72F-A1EA-BFEE-CA0CE8D7B6F0}"/>
              </a:ext>
            </a:extLst>
          </p:cNvPr>
          <p:cNvPicPr>
            <a:picLocks noChangeAspect="1"/>
          </p:cNvPicPr>
          <p:nvPr/>
        </p:nvPicPr>
        <p:blipFill>
          <a:blip r:embed="rId4"/>
          <a:stretch>
            <a:fillRect/>
          </a:stretch>
        </p:blipFill>
        <p:spPr>
          <a:xfrm>
            <a:off x="4449798" y="3429000"/>
            <a:ext cx="2819794" cy="3077004"/>
          </a:xfrm>
          <a:prstGeom prst="rect">
            <a:avLst/>
          </a:prstGeom>
        </p:spPr>
      </p:pic>
    </p:spTree>
    <p:extLst>
      <p:ext uri="{BB962C8B-B14F-4D97-AF65-F5344CB8AC3E}">
        <p14:creationId xmlns:p14="http://schemas.microsoft.com/office/powerpoint/2010/main" val="414336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817EE3AF-E353-4F0D-B415-3723C20B03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00801"/>
            <a:ext cx="1796143" cy="369332"/>
          </a:xfrm>
          <a:prstGeom prst="rect">
            <a:avLst/>
          </a:prstGeom>
          <a:noFill/>
        </p:spPr>
        <p:txBody>
          <a:bodyPr wrap="square" rtlCol="0">
            <a:spAutoFit/>
          </a:bodyPr>
          <a:lstStyle/>
          <a:p>
            <a:r>
              <a:rPr lang="en-US" dirty="0">
                <a:solidFill>
                  <a:schemeClr val="bg1"/>
                </a:solidFill>
              </a:rPr>
              <a:t>D&amp;C 121:34</a:t>
            </a:r>
          </a:p>
        </p:txBody>
      </p:sp>
      <p:sp>
        <p:nvSpPr>
          <p:cNvPr id="6" name="TextBox 5"/>
          <p:cNvSpPr txBox="1"/>
          <p:nvPr/>
        </p:nvSpPr>
        <p:spPr>
          <a:xfrm>
            <a:off x="70756" y="0"/>
            <a:ext cx="12121244" cy="707886"/>
          </a:xfrm>
          <a:prstGeom prst="rect">
            <a:avLst/>
          </a:prstGeom>
          <a:noFill/>
        </p:spPr>
        <p:txBody>
          <a:bodyPr wrap="square" rtlCol="0">
            <a:spAutoFit/>
          </a:bodyPr>
          <a:lstStyle/>
          <a:p>
            <a:pPr algn="ctr"/>
            <a:r>
              <a:rPr lang="en-US" sz="4000" dirty="0">
                <a:solidFill>
                  <a:schemeClr val="bg1"/>
                </a:solidFill>
                <a:latin typeface="Aharoni" panose="02010803020104030203" pitchFamily="2" charset="-79"/>
                <a:cs typeface="Aharoni" panose="02010803020104030203" pitchFamily="2" charset="-79"/>
              </a:rPr>
              <a:t>Priesthood Righteousness</a:t>
            </a:r>
          </a:p>
        </p:txBody>
      </p:sp>
      <p:grpSp>
        <p:nvGrpSpPr>
          <p:cNvPr id="7" name="Group 6"/>
          <p:cNvGrpSpPr/>
          <p:nvPr/>
        </p:nvGrpSpPr>
        <p:grpSpPr>
          <a:xfrm>
            <a:off x="414562" y="988862"/>
            <a:ext cx="4100024" cy="3740243"/>
            <a:chOff x="414562" y="988862"/>
            <a:chExt cx="4100024" cy="3740243"/>
          </a:xfrm>
        </p:grpSpPr>
        <p:sp>
          <p:nvSpPr>
            <p:cNvPr id="5" name="Rounded Rectangle 4"/>
            <p:cNvSpPr/>
            <p:nvPr/>
          </p:nvSpPr>
          <p:spPr>
            <a:xfrm>
              <a:off x="414562" y="988862"/>
              <a:ext cx="4100024" cy="3740243"/>
            </a:xfrm>
            <a:prstGeom prst="roundRect">
              <a:avLst>
                <a:gd name="adj" fmla="val 4356"/>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742510" y="1634676"/>
              <a:ext cx="3472543" cy="2739211"/>
            </a:xfrm>
            <a:prstGeom prst="rect">
              <a:avLst/>
            </a:prstGeom>
          </p:spPr>
          <p:txBody>
            <a:bodyPr wrap="square">
              <a:spAutoFit/>
            </a:bodyPr>
            <a:lstStyle/>
            <a:p>
              <a:r>
                <a:rPr lang="en-US" sz="2000" b="0" i="0" dirty="0">
                  <a:effectLst/>
                </a:rPr>
                <a:t>	“We are called when 	hands are laid upon our heads and we are given the priesthood, but we are not chosen until we have demonstrated to God our righteousness, our faithfulness, and our commitment” </a:t>
              </a:r>
            </a:p>
            <a:p>
              <a:r>
                <a:rPr lang="en-US" sz="1200" dirty="0"/>
                <a:t>President James E. Faust</a:t>
              </a:r>
            </a:p>
          </p:txBody>
        </p:sp>
      </p:grpSp>
      <p:sp>
        <p:nvSpPr>
          <p:cNvPr id="3" name="Rectangle 2"/>
          <p:cNvSpPr/>
          <p:nvPr/>
        </p:nvSpPr>
        <p:spPr>
          <a:xfrm>
            <a:off x="5733647" y="1168104"/>
            <a:ext cx="6096000" cy="2246769"/>
          </a:xfrm>
          <a:prstGeom prst="rect">
            <a:avLst/>
          </a:prstGeom>
        </p:spPr>
        <p:txBody>
          <a:bodyPr>
            <a:spAutoFit/>
          </a:bodyPr>
          <a:lstStyle/>
          <a:p>
            <a:r>
              <a:rPr lang="en-US" sz="2800" dirty="0">
                <a:solidFill>
                  <a:srgbClr val="FFFF00"/>
                </a:solidFill>
                <a:latin typeface="Open Sans"/>
              </a:rPr>
              <a:t>H</a:t>
            </a:r>
            <a:r>
              <a:rPr lang="en-US" sz="2800" b="0" i="0" dirty="0">
                <a:solidFill>
                  <a:srgbClr val="FFFF00"/>
                </a:solidFill>
                <a:effectLst/>
                <a:latin typeface="Open Sans"/>
              </a:rPr>
              <a:t>ow does a priesthood holder’s personal righteousness affect his ability to help other people to receive the blessings of the priesthood?</a:t>
            </a:r>
            <a:endParaRPr lang="en-US" sz="2800" dirty="0">
              <a:solidFill>
                <a:srgbClr val="FFFF00"/>
              </a:solidFill>
            </a:endParaRPr>
          </a:p>
        </p:txBody>
      </p:sp>
      <p:grpSp>
        <p:nvGrpSpPr>
          <p:cNvPr id="8" name="Group 7"/>
          <p:cNvGrpSpPr/>
          <p:nvPr/>
        </p:nvGrpSpPr>
        <p:grpSpPr>
          <a:xfrm>
            <a:off x="4024216" y="2678488"/>
            <a:ext cx="1620027" cy="3906979"/>
            <a:chOff x="3733752" y="2438400"/>
            <a:chExt cx="1068023" cy="3276600"/>
          </a:xfrm>
        </p:grpSpPr>
        <p:sp>
          <p:nvSpPr>
            <p:cNvPr id="9" name="Oval 8"/>
            <p:cNvSpPr/>
            <p:nvPr/>
          </p:nvSpPr>
          <p:spPr>
            <a:xfrm>
              <a:off x="3733752" y="4481768"/>
              <a:ext cx="384251" cy="24500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0" name="Oval 9"/>
            <p:cNvSpPr/>
            <p:nvPr/>
          </p:nvSpPr>
          <p:spPr>
            <a:xfrm>
              <a:off x="4417524" y="4482059"/>
              <a:ext cx="384251" cy="24500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 name="Flowchart: Manual Operation 10"/>
            <p:cNvSpPr/>
            <p:nvPr/>
          </p:nvSpPr>
          <p:spPr>
            <a:xfrm rot="10800000">
              <a:off x="3872905" y="4701373"/>
              <a:ext cx="463841" cy="878424"/>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2" name="Flowchart: Manual Operation 49"/>
            <p:cNvSpPr/>
            <p:nvPr/>
          </p:nvSpPr>
          <p:spPr>
            <a:xfrm rot="10800000">
              <a:off x="4151209" y="4701373"/>
              <a:ext cx="572270" cy="878424"/>
            </a:xfrm>
            <a:prstGeom prst="flowChartManualOperation">
              <a:avLst/>
            </a:prstGeom>
            <a:solidFill>
              <a:schemeClr val="tx1">
                <a:lumMod val="85000"/>
                <a:lumOff val="1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3" name="Flowchart: Manual Operation 12"/>
            <p:cNvSpPr/>
            <p:nvPr/>
          </p:nvSpPr>
          <p:spPr>
            <a:xfrm rot="11916454" flipH="1">
              <a:off x="3864715" y="3597159"/>
              <a:ext cx="405973" cy="1039402"/>
            </a:xfrm>
            <a:prstGeom prst="flowChartManualOperati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4" name="Flowchart: Manual Operation 13"/>
            <p:cNvSpPr/>
            <p:nvPr/>
          </p:nvSpPr>
          <p:spPr>
            <a:xfrm rot="9898055">
              <a:off x="4293745" y="3593077"/>
              <a:ext cx="405973" cy="1050412"/>
            </a:xfrm>
            <a:prstGeom prst="flowChartManualOperati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5" name="Flowchart: Extract 14"/>
            <p:cNvSpPr/>
            <p:nvPr/>
          </p:nvSpPr>
          <p:spPr>
            <a:xfrm>
              <a:off x="3919289" y="3219035"/>
              <a:ext cx="782733" cy="1361743"/>
            </a:xfrm>
            <a:prstGeom prst="flowChartExtra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6" name="Oval 15"/>
            <p:cNvSpPr/>
            <p:nvPr/>
          </p:nvSpPr>
          <p:spPr>
            <a:xfrm>
              <a:off x="3872905" y="5469995"/>
              <a:ext cx="384251" cy="245005"/>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7" name="Oval 16"/>
            <p:cNvSpPr/>
            <p:nvPr/>
          </p:nvSpPr>
          <p:spPr>
            <a:xfrm>
              <a:off x="4290362" y="5469995"/>
              <a:ext cx="384251" cy="245005"/>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8" name="Rectangle 17"/>
            <p:cNvSpPr/>
            <p:nvPr/>
          </p:nvSpPr>
          <p:spPr>
            <a:xfrm>
              <a:off x="4203809" y="3877852"/>
              <a:ext cx="184730" cy="923330"/>
            </a:xfrm>
            <a:prstGeom prst="rect">
              <a:avLst/>
            </a:prstGeom>
            <a:noFill/>
          </p:spPr>
          <p:txBody>
            <a:bodyPr wrap="none" lIns="91440" tIns="45720" rIns="91440" bIns="45720">
              <a:spAutoFit/>
            </a:bodyPr>
            <a:lstStyle/>
            <a:p>
              <a:pPr algn="ctr"/>
              <a:endParaRPr lang="en-US" sz="5400" b="0" u="sng"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9" name="Flowchart: Extract 18"/>
            <p:cNvSpPr/>
            <p:nvPr/>
          </p:nvSpPr>
          <p:spPr>
            <a:xfrm rot="10800000">
              <a:off x="4197594" y="3658246"/>
              <a:ext cx="231921" cy="267900"/>
            </a:xfrm>
            <a:prstGeom prst="flowChartExtra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0" name="Oval 19"/>
            <p:cNvSpPr/>
            <p:nvPr/>
          </p:nvSpPr>
          <p:spPr>
            <a:xfrm>
              <a:off x="3919289" y="2450413"/>
              <a:ext cx="742146" cy="126273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1" name="Pentagon 20"/>
            <p:cNvSpPr/>
            <p:nvPr/>
          </p:nvSpPr>
          <p:spPr>
            <a:xfrm rot="5400000" flipV="1">
              <a:off x="4001675" y="4076700"/>
              <a:ext cx="609600" cy="76200"/>
            </a:xfrm>
            <a:prstGeom prst="homePlate">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Punched Tape 21"/>
            <p:cNvSpPr/>
            <p:nvPr/>
          </p:nvSpPr>
          <p:spPr>
            <a:xfrm>
              <a:off x="3887375" y="2438400"/>
              <a:ext cx="609600" cy="304800"/>
            </a:xfrm>
            <a:prstGeom prst="flowChartPunchedTape">
              <a:avLst/>
            </a:prstGeom>
            <a:solidFill>
              <a:srgbClr val="A36B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Punched Tape 22"/>
            <p:cNvSpPr/>
            <p:nvPr/>
          </p:nvSpPr>
          <p:spPr>
            <a:xfrm rot="4932495">
              <a:off x="4289194" y="2658469"/>
              <a:ext cx="609600" cy="189527"/>
            </a:xfrm>
            <a:prstGeom prst="flowChartPunchedTape">
              <a:avLst/>
            </a:prstGeom>
            <a:solidFill>
              <a:srgbClr val="A36B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420775" y="2514600"/>
              <a:ext cx="152400" cy="152400"/>
            </a:xfrm>
            <a:prstGeom prst="ellipse">
              <a:avLst/>
            </a:prstGeom>
            <a:solidFill>
              <a:srgbClr val="A36B19"/>
            </a:solidFill>
            <a:ln>
              <a:solidFill>
                <a:srgbClr val="A36B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963575" y="4572000"/>
              <a:ext cx="685800" cy="152400"/>
            </a:xfrm>
            <a:prstGeom prst="rect">
              <a:avLst/>
            </a:prstGeom>
            <a:solidFill>
              <a:schemeClr val="tx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p:cNvSpPr/>
          <p:nvPr/>
        </p:nvSpPr>
        <p:spPr>
          <a:xfrm>
            <a:off x="6787916" y="3961549"/>
            <a:ext cx="4329322" cy="1754326"/>
          </a:xfrm>
          <a:prstGeom prst="rect">
            <a:avLst/>
          </a:prstGeom>
        </p:spPr>
        <p:txBody>
          <a:bodyPr wrap="square">
            <a:spAutoFit/>
          </a:bodyPr>
          <a:lstStyle/>
          <a:p>
            <a:r>
              <a:rPr lang="en-US" sz="2400" b="0" i="0" dirty="0">
                <a:solidFill>
                  <a:schemeClr val="bg1"/>
                </a:solidFill>
                <a:effectLst/>
              </a:rPr>
              <a:t>“To be chosen is to have chosen to honor every opportunity to serve the Lord and to stand in defense of the gospel cause.” </a:t>
            </a:r>
          </a:p>
          <a:p>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pic>
        <p:nvPicPr>
          <p:cNvPr id="29" name="Picture 28">
            <a:extLst>
              <a:ext uri="{FF2B5EF4-FFF2-40B4-BE49-F238E27FC236}">
                <a16:creationId xmlns:a16="http://schemas.microsoft.com/office/drawing/2014/main" id="{78265EEB-D527-4F40-BB63-E14D25A91E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319" y="1135402"/>
            <a:ext cx="922461" cy="1111399"/>
          </a:xfrm>
          <a:prstGeom prst="rect">
            <a:avLst/>
          </a:prstGeom>
        </p:spPr>
      </p:pic>
      <p:pic>
        <p:nvPicPr>
          <p:cNvPr id="31" name="Picture 30">
            <a:extLst>
              <a:ext uri="{FF2B5EF4-FFF2-40B4-BE49-F238E27FC236}">
                <a16:creationId xmlns:a16="http://schemas.microsoft.com/office/drawing/2014/main" id="{1813DD19-F073-4D67-AC2A-832E04D1D2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4765" y="5589389"/>
            <a:ext cx="1643307" cy="898444"/>
          </a:xfrm>
          <a:prstGeom prst="rect">
            <a:avLst/>
          </a:prstGeom>
        </p:spPr>
      </p:pic>
    </p:spTree>
    <p:extLst>
      <p:ext uri="{BB962C8B-B14F-4D97-AF65-F5344CB8AC3E}">
        <p14:creationId xmlns:p14="http://schemas.microsoft.com/office/powerpoint/2010/main" val="247423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Picture 129">
            <a:extLst>
              <a:ext uri="{FF2B5EF4-FFF2-40B4-BE49-F238E27FC236}">
                <a16:creationId xmlns:a16="http://schemas.microsoft.com/office/drawing/2014/main" id="{432B9782-4587-49F1-8080-712341C4B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00801"/>
            <a:ext cx="1796143" cy="369332"/>
          </a:xfrm>
          <a:prstGeom prst="rect">
            <a:avLst/>
          </a:prstGeom>
          <a:noFill/>
        </p:spPr>
        <p:txBody>
          <a:bodyPr wrap="square" rtlCol="0">
            <a:spAutoFit/>
          </a:bodyPr>
          <a:lstStyle/>
          <a:p>
            <a:r>
              <a:rPr lang="en-US" dirty="0">
                <a:solidFill>
                  <a:schemeClr val="bg1"/>
                </a:solidFill>
              </a:rPr>
              <a:t>D&amp;C 121:34</a:t>
            </a:r>
          </a:p>
        </p:txBody>
      </p:sp>
      <p:sp>
        <p:nvSpPr>
          <p:cNvPr id="6" name="TextBox 5"/>
          <p:cNvSpPr txBox="1"/>
          <p:nvPr/>
        </p:nvSpPr>
        <p:spPr>
          <a:xfrm>
            <a:off x="70756" y="0"/>
            <a:ext cx="12121244" cy="707886"/>
          </a:xfrm>
          <a:prstGeom prst="rect">
            <a:avLst/>
          </a:prstGeom>
          <a:noFill/>
        </p:spPr>
        <p:txBody>
          <a:bodyPr wrap="square" rtlCol="0">
            <a:spAutoFit/>
          </a:bodyPr>
          <a:lstStyle/>
          <a:p>
            <a:pPr algn="ctr"/>
            <a:r>
              <a:rPr lang="en-US" sz="4000" dirty="0">
                <a:solidFill>
                  <a:schemeClr val="bg1"/>
                </a:solidFill>
                <a:latin typeface="Aharoni" panose="02010803020104030203" pitchFamily="2" charset="-79"/>
                <a:cs typeface="Aharoni" panose="02010803020104030203" pitchFamily="2" charset="-79"/>
              </a:rPr>
              <a:t>To Be Called—To Be Chosen</a:t>
            </a:r>
          </a:p>
        </p:txBody>
      </p:sp>
      <p:sp>
        <p:nvSpPr>
          <p:cNvPr id="3" name="Rectangle 2"/>
          <p:cNvSpPr/>
          <p:nvPr/>
        </p:nvSpPr>
        <p:spPr>
          <a:xfrm>
            <a:off x="3272941" y="1019303"/>
            <a:ext cx="6096000" cy="1323439"/>
          </a:xfrm>
          <a:prstGeom prst="rect">
            <a:avLst/>
          </a:prstGeom>
        </p:spPr>
        <p:txBody>
          <a:bodyPr>
            <a:spAutoFit/>
          </a:bodyPr>
          <a:lstStyle/>
          <a:p>
            <a:r>
              <a:rPr lang="en-US" sz="2000" dirty="0">
                <a:solidFill>
                  <a:srgbClr val="FFFF00"/>
                </a:solidFill>
                <a:latin typeface="Open Sans"/>
              </a:rPr>
              <a:t>To become one of God’s  “Chosen,’ a priesthood holder must live in a way that enables him to draw on the powers of heaven to help others receive the blessings of the priesthood.</a:t>
            </a:r>
            <a:endParaRPr lang="en-US" sz="2000" dirty="0">
              <a:solidFill>
                <a:srgbClr val="FFFF00"/>
              </a:solidFill>
            </a:endParaRPr>
          </a:p>
        </p:txBody>
      </p:sp>
      <p:grpSp>
        <p:nvGrpSpPr>
          <p:cNvPr id="27" name="Group 26"/>
          <p:cNvGrpSpPr/>
          <p:nvPr/>
        </p:nvGrpSpPr>
        <p:grpSpPr>
          <a:xfrm>
            <a:off x="1274935" y="401095"/>
            <a:ext cx="1371600" cy="2095500"/>
            <a:chOff x="6227789" y="2933700"/>
            <a:chExt cx="1371600" cy="2095500"/>
          </a:xfrm>
        </p:grpSpPr>
        <p:sp>
          <p:nvSpPr>
            <p:cNvPr id="28" name="Rounded Rectangle 27"/>
            <p:cNvSpPr/>
            <p:nvPr/>
          </p:nvSpPr>
          <p:spPr>
            <a:xfrm>
              <a:off x="6227789" y="2933700"/>
              <a:ext cx="1371600" cy="2095500"/>
            </a:xfrm>
            <a:prstGeom prst="roundRect">
              <a:avLst>
                <a:gd name="adj" fmla="val 10952"/>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6540017" y="3169208"/>
              <a:ext cx="768916" cy="723900"/>
              <a:chOff x="6535783" y="3219450"/>
              <a:chExt cx="768916" cy="723900"/>
            </a:xfrm>
          </p:grpSpPr>
          <p:sp>
            <p:nvSpPr>
              <p:cNvPr id="36" name="Rectangle 35"/>
              <p:cNvSpPr/>
              <p:nvPr/>
            </p:nvSpPr>
            <p:spPr>
              <a:xfrm>
                <a:off x="6781800" y="3399608"/>
                <a:ext cx="45719" cy="2873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002781" y="3399607"/>
                <a:ext cx="53338" cy="2873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hord 37"/>
              <p:cNvSpPr/>
              <p:nvPr/>
            </p:nvSpPr>
            <p:spPr>
              <a:xfrm rot="17503896">
                <a:off x="6858000" y="3723731"/>
                <a:ext cx="152400" cy="152400"/>
              </a:xfrm>
              <a:prstGeom prst="chor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6535783" y="3219450"/>
                <a:ext cx="768916" cy="723900"/>
              </a:xfrm>
              <a:prstGeom prst="roundRect">
                <a:avLst>
                  <a:gd name="adj" fmla="val 2538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6549742" y="4112351"/>
              <a:ext cx="768916" cy="723900"/>
              <a:chOff x="6535783" y="3219450"/>
              <a:chExt cx="768916" cy="723900"/>
            </a:xfrm>
          </p:grpSpPr>
          <p:sp>
            <p:nvSpPr>
              <p:cNvPr id="32" name="Rectangle 31"/>
              <p:cNvSpPr/>
              <p:nvPr/>
            </p:nvSpPr>
            <p:spPr>
              <a:xfrm>
                <a:off x="6781800" y="3399608"/>
                <a:ext cx="45719" cy="2873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002781" y="3399607"/>
                <a:ext cx="53338" cy="2873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hord 33"/>
              <p:cNvSpPr/>
              <p:nvPr/>
            </p:nvSpPr>
            <p:spPr>
              <a:xfrm rot="17503896">
                <a:off x="6858000" y="3723731"/>
                <a:ext cx="152400" cy="152400"/>
              </a:xfrm>
              <a:prstGeom prst="chor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6535783" y="3219450"/>
                <a:ext cx="768916" cy="723900"/>
              </a:xfrm>
              <a:prstGeom prst="roundRect">
                <a:avLst>
                  <a:gd name="adj" fmla="val 2538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Oval 30"/>
            <p:cNvSpPr/>
            <p:nvPr/>
          </p:nvSpPr>
          <p:spPr>
            <a:xfrm>
              <a:off x="6864089" y="3932736"/>
              <a:ext cx="98999" cy="125731"/>
            </a:xfrm>
            <a:prstGeom prst="ellipse">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p:cNvSpPr/>
          <p:nvPr/>
        </p:nvSpPr>
        <p:spPr>
          <a:xfrm>
            <a:off x="6094818" y="3452621"/>
            <a:ext cx="6096000" cy="3139321"/>
          </a:xfrm>
          <a:prstGeom prst="rect">
            <a:avLst/>
          </a:prstGeom>
        </p:spPr>
        <p:txBody>
          <a:bodyPr>
            <a:spAutoFit/>
          </a:bodyPr>
          <a:lstStyle/>
          <a:p>
            <a:pPr fontAlgn="base"/>
            <a:r>
              <a:rPr lang="en-US" b="0" i="0" dirty="0">
                <a:solidFill>
                  <a:schemeClr val="bg1"/>
                </a:solidFill>
                <a:effectLst/>
              </a:rPr>
              <a:t>“The power of the priesthood is God’s power operating through men and boys like us and requires personal righteousness, faithfulness, obedience, and diligence. A boy or a man may receive priesthood authority by the laying on of hands but will have no priesthood power if he is disobedient, unworthy, or unwilling to serve. …</a:t>
            </a:r>
          </a:p>
          <a:p>
            <a:pPr fontAlgn="base"/>
            <a:endParaRPr lang="en-US" b="0" i="0" dirty="0">
              <a:solidFill>
                <a:schemeClr val="bg1"/>
              </a:solidFill>
              <a:effectLst/>
            </a:endParaRPr>
          </a:p>
          <a:p>
            <a:pPr fontAlgn="base"/>
            <a:r>
              <a:rPr lang="en-US" b="0" i="0" dirty="0">
                <a:solidFill>
                  <a:schemeClr val="bg1"/>
                </a:solidFill>
                <a:effectLst/>
              </a:rPr>
              <a:t>“… Priesthood holders young and old need both authority and power—the necessary permission and the spiritual capacity to represent God in the work of salvation” </a:t>
            </a:r>
          </a:p>
          <a:p>
            <a:pPr fontAlgn="base"/>
            <a:r>
              <a:rPr lang="en-US" dirty="0">
                <a:solidFill>
                  <a:schemeClr val="bg1"/>
                </a:solidFill>
              </a:rPr>
              <a:t>Elder David A. Bednar</a:t>
            </a:r>
            <a:endParaRPr lang="en-US" b="0" i="0" dirty="0">
              <a:solidFill>
                <a:schemeClr val="bg1"/>
              </a:solidFill>
              <a:effectLst/>
            </a:endParaRPr>
          </a:p>
        </p:txBody>
      </p:sp>
      <p:sp>
        <p:nvSpPr>
          <p:cNvPr id="40" name="TextBox 39"/>
          <p:cNvSpPr txBox="1"/>
          <p:nvPr/>
        </p:nvSpPr>
        <p:spPr>
          <a:xfrm>
            <a:off x="6976559" y="2774907"/>
            <a:ext cx="3048000" cy="584775"/>
          </a:xfrm>
          <a:prstGeom prst="rect">
            <a:avLst/>
          </a:prstGeom>
          <a:noFill/>
        </p:spPr>
        <p:txBody>
          <a:bodyPr wrap="square" rtlCol="0">
            <a:spAutoFit/>
          </a:bodyPr>
          <a:lstStyle/>
          <a:p>
            <a:r>
              <a:rPr lang="en-US" sz="3200" dirty="0">
                <a:solidFill>
                  <a:srgbClr val="FF0000"/>
                </a:solidFill>
              </a:rPr>
              <a:t>To the Guys:</a:t>
            </a:r>
          </a:p>
        </p:txBody>
      </p:sp>
      <p:grpSp>
        <p:nvGrpSpPr>
          <p:cNvPr id="57" name="Group 56"/>
          <p:cNvGrpSpPr/>
          <p:nvPr/>
        </p:nvGrpSpPr>
        <p:grpSpPr>
          <a:xfrm>
            <a:off x="694233" y="3433568"/>
            <a:ext cx="1192634" cy="2945529"/>
            <a:chOff x="303733" y="2048407"/>
            <a:chExt cx="1854827" cy="4580991"/>
          </a:xfrm>
        </p:grpSpPr>
        <p:grpSp>
          <p:nvGrpSpPr>
            <p:cNvPr id="58" name="Group 57"/>
            <p:cNvGrpSpPr/>
            <p:nvPr/>
          </p:nvGrpSpPr>
          <p:grpSpPr>
            <a:xfrm>
              <a:off x="303733" y="2048407"/>
              <a:ext cx="1854827" cy="4580991"/>
              <a:chOff x="837234" y="1181898"/>
              <a:chExt cx="1679029" cy="3756736"/>
            </a:xfrm>
          </p:grpSpPr>
          <p:sp>
            <p:nvSpPr>
              <p:cNvPr id="60" name="Oval 59"/>
              <p:cNvSpPr/>
              <p:nvPr/>
            </p:nvSpPr>
            <p:spPr>
              <a:xfrm rot="2760997" flipH="1">
                <a:off x="1050799" y="2875725"/>
                <a:ext cx="287583" cy="7147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18839003">
                <a:off x="2049749" y="2937628"/>
                <a:ext cx="272059" cy="6609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a:off x="1648421" y="3657600"/>
                <a:ext cx="457200" cy="1143000"/>
              </a:xfrm>
              <a:prstGeom prst="trapezoid">
                <a:avLst>
                  <a:gd name="adj" fmla="val 12532"/>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a:off x="1343621" y="3657600"/>
                <a:ext cx="381000" cy="1143000"/>
              </a:xfrm>
              <a:prstGeom prst="trapezoid">
                <a:avLst>
                  <a:gd name="adj" fmla="val 12532"/>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rot="1832865" flipH="1">
                <a:off x="1122952" y="2583717"/>
                <a:ext cx="480065" cy="762000"/>
              </a:xfrm>
              <a:prstGeom prst="trapezoid">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rot="19767135">
                <a:off x="1808751" y="2583717"/>
                <a:ext cx="480065" cy="762000"/>
              </a:xfrm>
              <a:prstGeom prst="trapezoid">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a:off x="1343621" y="2590800"/>
                <a:ext cx="762000" cy="1143000"/>
              </a:xfrm>
              <a:prstGeom prst="trapezoid">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516803" y="2105891"/>
                <a:ext cx="381000" cy="685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267421" y="1295400"/>
                <a:ext cx="914400" cy="1371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1572221" y="3810000"/>
                <a:ext cx="228600" cy="2286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5400000">
                <a:off x="1322377" y="4593244"/>
                <a:ext cx="214234" cy="476546"/>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5400000">
                <a:off x="1779577" y="4593244"/>
                <a:ext cx="214234" cy="476546"/>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 Diagonal Corner Rectangle 71"/>
              <p:cNvSpPr/>
              <p:nvPr/>
            </p:nvSpPr>
            <p:spPr>
              <a:xfrm rot="17714317">
                <a:off x="1021228" y="1359548"/>
                <a:ext cx="755321" cy="400022"/>
              </a:xfrm>
              <a:prstGeom prst="round2DiagRect">
                <a:avLst>
                  <a:gd name="adj1" fmla="val 0"/>
                  <a:gd name="adj2"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 Diagonal Corner Rectangle 72"/>
              <p:cNvSpPr/>
              <p:nvPr/>
            </p:nvSpPr>
            <p:spPr>
              <a:xfrm rot="1483725">
                <a:off x="1495854" y="1316151"/>
                <a:ext cx="755321" cy="400022"/>
              </a:xfrm>
              <a:prstGeom prst="round2DiagRect">
                <a:avLst>
                  <a:gd name="adj1" fmla="val 0"/>
                  <a:gd name="adj2"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p:cNvSpPr/>
            <p:nvPr/>
          </p:nvSpPr>
          <p:spPr>
            <a:xfrm>
              <a:off x="967543" y="2153153"/>
              <a:ext cx="316488" cy="43764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2054716" y="2981685"/>
            <a:ext cx="1032943" cy="3431590"/>
            <a:chOff x="6107731" y="1524000"/>
            <a:chExt cx="1440683" cy="4038600"/>
          </a:xfrm>
        </p:grpSpPr>
        <p:sp>
          <p:nvSpPr>
            <p:cNvPr id="75" name="Oval 74"/>
            <p:cNvSpPr/>
            <p:nvPr/>
          </p:nvSpPr>
          <p:spPr>
            <a:xfrm>
              <a:off x="6107731" y="4139946"/>
              <a:ext cx="467591" cy="34553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7080823" y="4139946"/>
              <a:ext cx="467591" cy="34553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Manual Operation 49"/>
            <p:cNvSpPr/>
            <p:nvPr/>
          </p:nvSpPr>
          <p:spPr>
            <a:xfrm rot="10800000">
              <a:off x="6667500" y="4362451"/>
              <a:ext cx="813953" cy="1036613"/>
            </a:xfrm>
            <a:prstGeom prst="flowChartManualOperation">
              <a:avLst/>
            </a:prstGeom>
            <a:solidFill>
              <a:schemeClr val="tx1">
                <a:lumMod val="85000"/>
                <a:lumOff val="1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Manual Operation 77"/>
            <p:cNvSpPr/>
            <p:nvPr/>
          </p:nvSpPr>
          <p:spPr>
            <a:xfrm rot="10800000">
              <a:off x="6312474" y="4353218"/>
              <a:ext cx="623454" cy="1036613"/>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Manual Operation 78"/>
            <p:cNvSpPr/>
            <p:nvPr/>
          </p:nvSpPr>
          <p:spPr>
            <a:xfrm rot="11701945" flipH="1">
              <a:off x="6323542" y="2793759"/>
              <a:ext cx="494024" cy="1465896"/>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Manual Operation 79"/>
            <p:cNvSpPr/>
            <p:nvPr/>
          </p:nvSpPr>
          <p:spPr>
            <a:xfrm rot="9898055">
              <a:off x="6883060" y="2865560"/>
              <a:ext cx="494024" cy="1481425"/>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Extract 80"/>
            <p:cNvSpPr/>
            <p:nvPr/>
          </p:nvSpPr>
          <p:spPr>
            <a:xfrm>
              <a:off x="6381750" y="2239108"/>
              <a:ext cx="952500" cy="2123343"/>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6312474" y="5217062"/>
              <a:ext cx="467591" cy="34553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6935929" y="5217062"/>
              <a:ext cx="467591" cy="34553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Pentagon 83"/>
            <p:cNvSpPr/>
            <p:nvPr/>
          </p:nvSpPr>
          <p:spPr>
            <a:xfrm rot="5400000">
              <a:off x="6350244" y="3574807"/>
              <a:ext cx="1015512" cy="190500"/>
            </a:xfrm>
            <a:prstGeom prst="homePlat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 Diagonal Corner Rectangle 84"/>
            <p:cNvSpPr/>
            <p:nvPr/>
          </p:nvSpPr>
          <p:spPr>
            <a:xfrm>
              <a:off x="6953250" y="3346939"/>
              <a:ext cx="285750" cy="184639"/>
            </a:xfrm>
            <a:prstGeom prst="round2Diag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 Diagonal Corner Rectangle 85"/>
            <p:cNvSpPr/>
            <p:nvPr/>
          </p:nvSpPr>
          <p:spPr>
            <a:xfrm>
              <a:off x="6381750" y="4177812"/>
              <a:ext cx="952500" cy="184639"/>
            </a:xfrm>
            <a:prstGeom prst="round2Diag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lowchart: Extract 86"/>
            <p:cNvSpPr/>
            <p:nvPr/>
          </p:nvSpPr>
          <p:spPr>
            <a:xfrm rot="10800000">
              <a:off x="6667500" y="3069981"/>
              <a:ext cx="381000" cy="276958"/>
            </a:xfrm>
            <a:prstGeom prst="flowChartExtra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6336331" y="1524000"/>
              <a:ext cx="1095410" cy="1524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loud 88"/>
            <p:cNvSpPr/>
            <p:nvPr/>
          </p:nvSpPr>
          <p:spPr>
            <a:xfrm>
              <a:off x="6336331" y="1524000"/>
              <a:ext cx="1143000" cy="381000"/>
            </a:xfrm>
            <a:prstGeom prst="clou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0" name="Group 89"/>
          <p:cNvGrpSpPr/>
          <p:nvPr/>
        </p:nvGrpSpPr>
        <p:grpSpPr>
          <a:xfrm>
            <a:off x="4694397" y="2815630"/>
            <a:ext cx="1447800" cy="3606567"/>
            <a:chOff x="6858001" y="815909"/>
            <a:chExt cx="1724447" cy="3970325"/>
          </a:xfrm>
        </p:grpSpPr>
        <p:sp>
          <p:nvSpPr>
            <p:cNvPr id="91" name="Cloud 90"/>
            <p:cNvSpPr/>
            <p:nvPr/>
          </p:nvSpPr>
          <p:spPr>
            <a:xfrm rot="20543232">
              <a:off x="7244776" y="830425"/>
              <a:ext cx="1223697" cy="123507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Cloud 91"/>
            <p:cNvSpPr/>
            <p:nvPr/>
          </p:nvSpPr>
          <p:spPr>
            <a:xfrm rot="722499">
              <a:off x="7170824" y="815909"/>
              <a:ext cx="533400" cy="1143000"/>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2760997" flipH="1">
              <a:off x="7015619" y="2630645"/>
              <a:ext cx="399477" cy="7147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18839003">
              <a:off x="8025353" y="2630643"/>
              <a:ext cx="399477" cy="7147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a:off x="7668221" y="3400222"/>
              <a:ext cx="457200" cy="1236667"/>
            </a:xfrm>
            <a:prstGeom prst="trapezoid">
              <a:avLst>
                <a:gd name="adj" fmla="val 12532"/>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a:off x="7363421" y="3400222"/>
              <a:ext cx="381000" cy="1236667"/>
            </a:xfrm>
            <a:prstGeom prst="trapezoid">
              <a:avLst>
                <a:gd name="adj" fmla="val 12532"/>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rot="1832865" flipH="1">
              <a:off x="7142752" y="2238336"/>
              <a:ext cx="480065" cy="824444"/>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p:cNvSpPr/>
            <p:nvPr/>
          </p:nvSpPr>
          <p:spPr>
            <a:xfrm rot="19767135">
              <a:off x="7828551" y="2238336"/>
              <a:ext cx="480065" cy="824444"/>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p:cNvSpPr/>
            <p:nvPr/>
          </p:nvSpPr>
          <p:spPr>
            <a:xfrm>
              <a:off x="7363421" y="2246000"/>
              <a:ext cx="762000" cy="1236667"/>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7592021" y="3565111"/>
              <a:ext cx="228600" cy="247333"/>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rot="5400000">
              <a:off x="7333399" y="4432066"/>
              <a:ext cx="231790" cy="476546"/>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5400000">
              <a:off x="7790599" y="4432066"/>
              <a:ext cx="231790" cy="476546"/>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Isosceles Triangle 102"/>
            <p:cNvSpPr/>
            <p:nvPr/>
          </p:nvSpPr>
          <p:spPr>
            <a:xfrm>
              <a:off x="7696200" y="2438400"/>
              <a:ext cx="228600" cy="609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34"/>
            <p:cNvGrpSpPr/>
            <p:nvPr/>
          </p:nvGrpSpPr>
          <p:grpSpPr>
            <a:xfrm>
              <a:off x="7391400" y="2286000"/>
              <a:ext cx="609600" cy="831481"/>
              <a:chOff x="1830857" y="3740519"/>
              <a:chExt cx="607543" cy="831481"/>
            </a:xfrm>
          </p:grpSpPr>
          <p:sp>
            <p:nvSpPr>
              <p:cNvPr id="107" name="Rectangle 106"/>
              <p:cNvSpPr/>
              <p:nvPr/>
            </p:nvSpPr>
            <p:spPr>
              <a:xfrm>
                <a:off x="1981200" y="3962400"/>
                <a:ext cx="3810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3"/>
              <p:cNvGrpSpPr/>
              <p:nvPr/>
            </p:nvGrpSpPr>
            <p:grpSpPr>
              <a:xfrm>
                <a:off x="2058195" y="3933861"/>
                <a:ext cx="232807" cy="485739"/>
                <a:chOff x="1463040" y="844062"/>
                <a:chExt cx="685800" cy="1957755"/>
              </a:xfrm>
            </p:grpSpPr>
            <p:sp>
              <p:nvSpPr>
                <p:cNvPr id="111" name="Pentagon 110"/>
                <p:cNvSpPr/>
                <p:nvPr/>
              </p:nvSpPr>
              <p:spPr>
                <a:xfrm rot="5400000">
                  <a:off x="1104900" y="1925516"/>
                  <a:ext cx="1371600" cy="381001"/>
                </a:xfrm>
                <a:prstGeom prst="homePlat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Diamond 111"/>
                <p:cNvSpPr/>
                <p:nvPr/>
              </p:nvSpPr>
              <p:spPr>
                <a:xfrm>
                  <a:off x="1463040" y="844062"/>
                  <a:ext cx="685800" cy="908538"/>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Parallelogram 108"/>
              <p:cNvSpPr/>
              <p:nvPr/>
            </p:nvSpPr>
            <p:spPr>
              <a:xfrm rot="18839164">
                <a:off x="2187031" y="3817865"/>
                <a:ext cx="328716" cy="174023"/>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Parallelogram 109"/>
              <p:cNvSpPr/>
              <p:nvPr/>
            </p:nvSpPr>
            <p:spPr>
              <a:xfrm rot="2432673" flipH="1">
                <a:off x="1830857" y="3807943"/>
                <a:ext cx="328716" cy="180431"/>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Oval 104"/>
            <p:cNvSpPr/>
            <p:nvPr/>
          </p:nvSpPr>
          <p:spPr>
            <a:xfrm>
              <a:off x="7498080" y="1752600"/>
              <a:ext cx="502920" cy="762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7315200" y="838200"/>
              <a:ext cx="914400" cy="15664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p:nvPr/>
        </p:nvGrpSpPr>
        <p:grpSpPr>
          <a:xfrm>
            <a:off x="3331705" y="2843895"/>
            <a:ext cx="1269661" cy="3556906"/>
            <a:chOff x="5410200" y="990600"/>
            <a:chExt cx="1905000" cy="4788699"/>
          </a:xfrm>
        </p:grpSpPr>
        <p:sp>
          <p:nvSpPr>
            <p:cNvPr id="114" name="Rounded Rectangle 113"/>
            <p:cNvSpPr/>
            <p:nvPr/>
          </p:nvSpPr>
          <p:spPr>
            <a:xfrm rot="731251">
              <a:off x="5434270" y="1248254"/>
              <a:ext cx="381000" cy="990600"/>
            </a:xfrm>
            <a:prstGeom prst="roundRect">
              <a:avLst>
                <a:gd name="adj" fmla="val 5000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rot="21194807">
              <a:off x="6762522" y="1238165"/>
              <a:ext cx="381000" cy="990600"/>
            </a:xfrm>
            <a:prstGeom prst="roundRect">
              <a:avLst>
                <a:gd name="adj" fmla="val 49585"/>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17610301" flipH="1">
              <a:off x="6345730" y="5179622"/>
              <a:ext cx="427527" cy="658734"/>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rot="2704841" flipH="1">
              <a:off x="5656803" y="5236169"/>
              <a:ext cx="427527" cy="658734"/>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5410200" y="3657600"/>
              <a:ext cx="381000" cy="609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6934200" y="3657600"/>
              <a:ext cx="381000" cy="609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lowchart: Manual Operation 119"/>
            <p:cNvSpPr/>
            <p:nvPr/>
          </p:nvSpPr>
          <p:spPr>
            <a:xfrm rot="9438105" flipH="1">
              <a:off x="6592727" y="2648441"/>
              <a:ext cx="573321" cy="1295400"/>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lowchart: Manual Operation 120"/>
            <p:cNvSpPr/>
            <p:nvPr/>
          </p:nvSpPr>
          <p:spPr>
            <a:xfrm rot="11918038">
              <a:off x="5525926" y="2648442"/>
              <a:ext cx="573321" cy="1295400"/>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lowchart: Manual Operation 121"/>
            <p:cNvSpPr/>
            <p:nvPr/>
          </p:nvSpPr>
          <p:spPr>
            <a:xfrm rot="10800000">
              <a:off x="5715000" y="2590800"/>
              <a:ext cx="1219200" cy="1447800"/>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5486400" y="990600"/>
              <a:ext cx="1600200" cy="1828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lowchart: Manual Operation 123"/>
            <p:cNvSpPr/>
            <p:nvPr/>
          </p:nvSpPr>
          <p:spPr>
            <a:xfrm rot="10800000">
              <a:off x="5638800" y="4038600"/>
              <a:ext cx="838200" cy="1447800"/>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lowchart: Manual Operation 124"/>
            <p:cNvSpPr/>
            <p:nvPr/>
          </p:nvSpPr>
          <p:spPr>
            <a:xfrm rot="10800000">
              <a:off x="6172200" y="4038600"/>
              <a:ext cx="838200" cy="1447800"/>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a:off x="5715000" y="3886200"/>
              <a:ext cx="1219200" cy="1524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Pentagon 126"/>
            <p:cNvSpPr/>
            <p:nvPr/>
          </p:nvSpPr>
          <p:spPr>
            <a:xfrm rot="16010993">
              <a:off x="6429754" y="3034310"/>
              <a:ext cx="498921" cy="72321"/>
            </a:xfrm>
            <a:prstGeom prst="homePlat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Pentagon 127"/>
            <p:cNvSpPr/>
            <p:nvPr/>
          </p:nvSpPr>
          <p:spPr>
            <a:xfrm rot="5400000">
              <a:off x="6400800" y="3048000"/>
              <a:ext cx="381000" cy="381000"/>
            </a:xfrm>
            <a:prstGeom prst="homePlate">
              <a:avLst>
                <a:gd name="adj" fmla="val 298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6172200" y="3886200"/>
              <a:ext cx="304800" cy="1524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C7A774B1-C46B-40D6-AF80-CA5715F731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9739" y="1878662"/>
            <a:ext cx="1177819" cy="1481020"/>
          </a:xfrm>
          <a:prstGeom prst="rect">
            <a:avLst/>
          </a:prstGeom>
        </p:spPr>
      </p:pic>
    </p:spTree>
    <p:extLst>
      <p:ext uri="{BB962C8B-B14F-4D97-AF65-F5344CB8AC3E}">
        <p14:creationId xmlns:p14="http://schemas.microsoft.com/office/powerpoint/2010/main" val="42802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xEl>
                                              <p:pRg st="0" end="0"/>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6">
                                            <p:txEl>
                                              <p:pRg st="2" end="2"/>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6">
                                            <p:txEl>
                                              <p:pRg st="3" end="3"/>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90"/>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1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74"/>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FA6E5E63-4F98-418A-BD7F-3453508228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oup 4"/>
          <p:cNvGrpSpPr/>
          <p:nvPr/>
        </p:nvGrpSpPr>
        <p:grpSpPr>
          <a:xfrm>
            <a:off x="3788228" y="202664"/>
            <a:ext cx="7265096" cy="6045737"/>
            <a:chOff x="2798409" y="2125436"/>
            <a:chExt cx="4149370" cy="3452948"/>
          </a:xfrm>
        </p:grpSpPr>
        <p:sp>
          <p:nvSpPr>
            <p:cNvPr id="7" name="Quad Arrow Callout 6"/>
            <p:cNvSpPr/>
            <p:nvPr/>
          </p:nvSpPr>
          <p:spPr>
            <a:xfrm>
              <a:off x="3790289" y="2125436"/>
              <a:ext cx="381000" cy="410139"/>
            </a:xfrm>
            <a:prstGeom prst="quadArrowCallout">
              <a:avLst>
                <a:gd name="adj1" fmla="val 34515"/>
                <a:gd name="adj2" fmla="val 18515"/>
                <a:gd name="adj3" fmla="val 18515"/>
                <a:gd name="adj4" fmla="val 48123"/>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409289" y="5349784"/>
              <a:ext cx="1143000" cy="2286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ardrop 8"/>
            <p:cNvSpPr/>
            <p:nvPr/>
          </p:nvSpPr>
          <p:spPr>
            <a:xfrm rot="18779555">
              <a:off x="3148547" y="3824220"/>
              <a:ext cx="1664485" cy="1681257"/>
            </a:xfrm>
            <a:prstGeom prst="teardrop">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446506" y="4818561"/>
              <a:ext cx="2072640" cy="548640"/>
            </a:xfrm>
            <a:custGeom>
              <a:avLst/>
              <a:gdLst>
                <a:gd name="connsiteX0" fmla="*/ 0 w 2072640"/>
                <a:gd name="connsiteY0" fmla="*/ 548640 h 548640"/>
                <a:gd name="connsiteX1" fmla="*/ 418012 w 2072640"/>
                <a:gd name="connsiteY1" fmla="*/ 539932 h 548640"/>
                <a:gd name="connsiteX2" fmla="*/ 478972 w 2072640"/>
                <a:gd name="connsiteY2" fmla="*/ 522514 h 548640"/>
                <a:gd name="connsiteX3" fmla="*/ 583474 w 2072640"/>
                <a:gd name="connsiteY3" fmla="*/ 505097 h 548640"/>
                <a:gd name="connsiteX4" fmla="*/ 653143 w 2072640"/>
                <a:gd name="connsiteY4" fmla="*/ 478972 h 548640"/>
                <a:gd name="connsiteX5" fmla="*/ 705394 w 2072640"/>
                <a:gd name="connsiteY5" fmla="*/ 461554 h 548640"/>
                <a:gd name="connsiteX6" fmla="*/ 731520 w 2072640"/>
                <a:gd name="connsiteY6" fmla="*/ 452846 h 548640"/>
                <a:gd name="connsiteX7" fmla="*/ 757646 w 2072640"/>
                <a:gd name="connsiteY7" fmla="*/ 435429 h 548640"/>
                <a:gd name="connsiteX8" fmla="*/ 792480 w 2072640"/>
                <a:gd name="connsiteY8" fmla="*/ 426720 h 548640"/>
                <a:gd name="connsiteX9" fmla="*/ 870857 w 2072640"/>
                <a:gd name="connsiteY9" fmla="*/ 365760 h 548640"/>
                <a:gd name="connsiteX10" fmla="*/ 888274 w 2072640"/>
                <a:gd name="connsiteY10" fmla="*/ 339634 h 548640"/>
                <a:gd name="connsiteX11" fmla="*/ 905692 w 2072640"/>
                <a:gd name="connsiteY11" fmla="*/ 322217 h 548640"/>
                <a:gd name="connsiteX12" fmla="*/ 923109 w 2072640"/>
                <a:gd name="connsiteY12" fmla="*/ 269966 h 548640"/>
                <a:gd name="connsiteX13" fmla="*/ 931817 w 2072640"/>
                <a:gd name="connsiteY13" fmla="*/ 243840 h 548640"/>
                <a:gd name="connsiteX14" fmla="*/ 914400 w 2072640"/>
                <a:gd name="connsiteY14" fmla="*/ 113212 h 548640"/>
                <a:gd name="connsiteX15" fmla="*/ 888274 w 2072640"/>
                <a:gd name="connsiteY15" fmla="*/ 60960 h 548640"/>
                <a:gd name="connsiteX16" fmla="*/ 862149 w 2072640"/>
                <a:gd name="connsiteY16" fmla="*/ 43543 h 548640"/>
                <a:gd name="connsiteX17" fmla="*/ 809897 w 2072640"/>
                <a:gd name="connsiteY17" fmla="*/ 0 h 548640"/>
                <a:gd name="connsiteX18" fmla="*/ 731520 w 2072640"/>
                <a:gd name="connsiteY18" fmla="*/ 26126 h 548640"/>
                <a:gd name="connsiteX19" fmla="*/ 740229 w 2072640"/>
                <a:gd name="connsiteY19" fmla="*/ 87086 h 548640"/>
                <a:gd name="connsiteX20" fmla="*/ 757646 w 2072640"/>
                <a:gd name="connsiteY20" fmla="*/ 156754 h 548640"/>
                <a:gd name="connsiteX21" fmla="*/ 783772 w 2072640"/>
                <a:gd name="connsiteY21" fmla="*/ 174172 h 548640"/>
                <a:gd name="connsiteX22" fmla="*/ 844732 w 2072640"/>
                <a:gd name="connsiteY22" fmla="*/ 243840 h 548640"/>
                <a:gd name="connsiteX23" fmla="*/ 896983 w 2072640"/>
                <a:gd name="connsiteY23" fmla="*/ 278674 h 548640"/>
                <a:gd name="connsiteX24" fmla="*/ 940526 w 2072640"/>
                <a:gd name="connsiteY24" fmla="*/ 313509 h 548640"/>
                <a:gd name="connsiteX25" fmla="*/ 992777 w 2072640"/>
                <a:gd name="connsiteY25" fmla="*/ 330926 h 548640"/>
                <a:gd name="connsiteX26" fmla="*/ 1018903 w 2072640"/>
                <a:gd name="connsiteY26" fmla="*/ 348343 h 548640"/>
                <a:gd name="connsiteX27" fmla="*/ 1062446 w 2072640"/>
                <a:gd name="connsiteY27" fmla="*/ 357052 h 548640"/>
                <a:gd name="connsiteX28" fmla="*/ 1088572 w 2072640"/>
                <a:gd name="connsiteY28" fmla="*/ 365760 h 548640"/>
                <a:gd name="connsiteX29" fmla="*/ 1497874 w 2072640"/>
                <a:gd name="connsiteY29" fmla="*/ 357052 h 548640"/>
                <a:gd name="connsiteX30" fmla="*/ 1515292 w 2072640"/>
                <a:gd name="connsiteY30" fmla="*/ 339634 h 548640"/>
                <a:gd name="connsiteX31" fmla="*/ 1550126 w 2072640"/>
                <a:gd name="connsiteY31" fmla="*/ 330926 h 548640"/>
                <a:gd name="connsiteX32" fmla="*/ 1619794 w 2072640"/>
                <a:gd name="connsiteY32" fmla="*/ 313509 h 548640"/>
                <a:gd name="connsiteX33" fmla="*/ 1637212 w 2072640"/>
                <a:gd name="connsiteY33" fmla="*/ 296092 h 548640"/>
                <a:gd name="connsiteX34" fmla="*/ 1706880 w 2072640"/>
                <a:gd name="connsiteY34" fmla="*/ 287383 h 548640"/>
                <a:gd name="connsiteX35" fmla="*/ 1741714 w 2072640"/>
                <a:gd name="connsiteY35" fmla="*/ 278674 h 548640"/>
                <a:gd name="connsiteX36" fmla="*/ 1994263 w 2072640"/>
                <a:gd name="connsiteY36" fmla="*/ 287383 h 548640"/>
                <a:gd name="connsiteX37" fmla="*/ 2020389 w 2072640"/>
                <a:gd name="connsiteY37" fmla="*/ 304800 h 548640"/>
                <a:gd name="connsiteX38" fmla="*/ 2046514 w 2072640"/>
                <a:gd name="connsiteY38" fmla="*/ 313509 h 548640"/>
                <a:gd name="connsiteX39" fmla="*/ 2072640 w 2072640"/>
                <a:gd name="connsiteY39" fmla="*/ 348343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2640" h="548640">
                  <a:moveTo>
                    <a:pt x="0" y="548640"/>
                  </a:moveTo>
                  <a:lnTo>
                    <a:pt x="418012" y="539932"/>
                  </a:lnTo>
                  <a:cubicBezTo>
                    <a:pt x="444808" y="538901"/>
                    <a:pt x="454487" y="527411"/>
                    <a:pt x="478972" y="522514"/>
                  </a:cubicBezTo>
                  <a:cubicBezTo>
                    <a:pt x="513601" y="515588"/>
                    <a:pt x="583474" y="505097"/>
                    <a:pt x="583474" y="505097"/>
                  </a:cubicBezTo>
                  <a:cubicBezTo>
                    <a:pt x="616497" y="472076"/>
                    <a:pt x="586086" y="495737"/>
                    <a:pt x="653143" y="478972"/>
                  </a:cubicBezTo>
                  <a:cubicBezTo>
                    <a:pt x="670954" y="474519"/>
                    <a:pt x="687977" y="467360"/>
                    <a:pt x="705394" y="461554"/>
                  </a:cubicBezTo>
                  <a:lnTo>
                    <a:pt x="731520" y="452846"/>
                  </a:lnTo>
                  <a:cubicBezTo>
                    <a:pt x="740229" y="447040"/>
                    <a:pt x="748026" y="439552"/>
                    <a:pt x="757646" y="435429"/>
                  </a:cubicBezTo>
                  <a:cubicBezTo>
                    <a:pt x="768647" y="430714"/>
                    <a:pt x="782675" y="433584"/>
                    <a:pt x="792480" y="426720"/>
                  </a:cubicBezTo>
                  <a:cubicBezTo>
                    <a:pt x="899286" y="351956"/>
                    <a:pt x="803453" y="388230"/>
                    <a:pt x="870857" y="365760"/>
                  </a:cubicBezTo>
                  <a:cubicBezTo>
                    <a:pt x="876663" y="357051"/>
                    <a:pt x="881736" y="347807"/>
                    <a:pt x="888274" y="339634"/>
                  </a:cubicBezTo>
                  <a:cubicBezTo>
                    <a:pt x="893403" y="333223"/>
                    <a:pt x="902020" y="329561"/>
                    <a:pt x="905692" y="322217"/>
                  </a:cubicBezTo>
                  <a:cubicBezTo>
                    <a:pt x="913903" y="305796"/>
                    <a:pt x="917303" y="287383"/>
                    <a:pt x="923109" y="269966"/>
                  </a:cubicBezTo>
                  <a:lnTo>
                    <a:pt x="931817" y="243840"/>
                  </a:lnTo>
                  <a:cubicBezTo>
                    <a:pt x="926011" y="200297"/>
                    <a:pt x="921622" y="156542"/>
                    <a:pt x="914400" y="113212"/>
                  </a:cubicBezTo>
                  <a:cubicBezTo>
                    <a:pt x="911566" y="96211"/>
                    <a:pt x="900312" y="72998"/>
                    <a:pt x="888274" y="60960"/>
                  </a:cubicBezTo>
                  <a:cubicBezTo>
                    <a:pt x="880873" y="53559"/>
                    <a:pt x="870189" y="50243"/>
                    <a:pt x="862149" y="43543"/>
                  </a:cubicBezTo>
                  <a:cubicBezTo>
                    <a:pt x="795102" y="-12330"/>
                    <a:pt x="874757" y="43239"/>
                    <a:pt x="809897" y="0"/>
                  </a:cubicBezTo>
                  <a:cubicBezTo>
                    <a:pt x="808238" y="277"/>
                    <a:pt x="736230" y="4933"/>
                    <a:pt x="731520" y="26126"/>
                  </a:cubicBezTo>
                  <a:cubicBezTo>
                    <a:pt x="727067" y="46164"/>
                    <a:pt x="736855" y="66839"/>
                    <a:pt x="740229" y="87086"/>
                  </a:cubicBezTo>
                  <a:cubicBezTo>
                    <a:pt x="740572" y="89144"/>
                    <a:pt x="750560" y="147897"/>
                    <a:pt x="757646" y="156754"/>
                  </a:cubicBezTo>
                  <a:cubicBezTo>
                    <a:pt x="764185" y="164927"/>
                    <a:pt x="775063" y="168366"/>
                    <a:pt x="783772" y="174172"/>
                  </a:cubicBezTo>
                  <a:cubicBezTo>
                    <a:pt x="812576" y="217377"/>
                    <a:pt x="793787" y="192894"/>
                    <a:pt x="844732" y="243840"/>
                  </a:cubicBezTo>
                  <a:cubicBezTo>
                    <a:pt x="877349" y="276458"/>
                    <a:pt x="859172" y="266071"/>
                    <a:pt x="896983" y="278674"/>
                  </a:cubicBezTo>
                  <a:cubicBezTo>
                    <a:pt x="911460" y="293152"/>
                    <a:pt x="920749" y="304719"/>
                    <a:pt x="940526" y="313509"/>
                  </a:cubicBezTo>
                  <a:cubicBezTo>
                    <a:pt x="957303" y="320965"/>
                    <a:pt x="977501" y="320742"/>
                    <a:pt x="992777" y="330926"/>
                  </a:cubicBezTo>
                  <a:cubicBezTo>
                    <a:pt x="1001486" y="336732"/>
                    <a:pt x="1009103" y="344668"/>
                    <a:pt x="1018903" y="348343"/>
                  </a:cubicBezTo>
                  <a:cubicBezTo>
                    <a:pt x="1032762" y="353540"/>
                    <a:pt x="1048086" y="353462"/>
                    <a:pt x="1062446" y="357052"/>
                  </a:cubicBezTo>
                  <a:cubicBezTo>
                    <a:pt x="1071352" y="359278"/>
                    <a:pt x="1079863" y="362857"/>
                    <a:pt x="1088572" y="365760"/>
                  </a:cubicBezTo>
                  <a:cubicBezTo>
                    <a:pt x="1225006" y="362857"/>
                    <a:pt x="1361664" y="365391"/>
                    <a:pt x="1497874" y="357052"/>
                  </a:cubicBezTo>
                  <a:cubicBezTo>
                    <a:pt x="1506070" y="356550"/>
                    <a:pt x="1507948" y="343306"/>
                    <a:pt x="1515292" y="339634"/>
                  </a:cubicBezTo>
                  <a:cubicBezTo>
                    <a:pt x="1525997" y="334281"/>
                    <a:pt x="1538442" y="333522"/>
                    <a:pt x="1550126" y="330926"/>
                  </a:cubicBezTo>
                  <a:cubicBezTo>
                    <a:pt x="1613175" y="316915"/>
                    <a:pt x="1573112" y="329069"/>
                    <a:pt x="1619794" y="313509"/>
                  </a:cubicBezTo>
                  <a:cubicBezTo>
                    <a:pt x="1625600" y="307703"/>
                    <a:pt x="1629348" y="298451"/>
                    <a:pt x="1637212" y="296092"/>
                  </a:cubicBezTo>
                  <a:cubicBezTo>
                    <a:pt x="1659628" y="289367"/>
                    <a:pt x="1683795" y="291231"/>
                    <a:pt x="1706880" y="287383"/>
                  </a:cubicBezTo>
                  <a:cubicBezTo>
                    <a:pt x="1718686" y="285415"/>
                    <a:pt x="1730103" y="281577"/>
                    <a:pt x="1741714" y="278674"/>
                  </a:cubicBezTo>
                  <a:cubicBezTo>
                    <a:pt x="1825897" y="281577"/>
                    <a:pt x="1910398" y="279521"/>
                    <a:pt x="1994263" y="287383"/>
                  </a:cubicBezTo>
                  <a:cubicBezTo>
                    <a:pt x="2004684" y="288360"/>
                    <a:pt x="2011028" y="300119"/>
                    <a:pt x="2020389" y="304800"/>
                  </a:cubicBezTo>
                  <a:cubicBezTo>
                    <a:pt x="2028599" y="308905"/>
                    <a:pt x="2037806" y="310606"/>
                    <a:pt x="2046514" y="313509"/>
                  </a:cubicBezTo>
                  <a:cubicBezTo>
                    <a:pt x="2068522" y="335516"/>
                    <a:pt x="2060260" y="323582"/>
                    <a:pt x="2072640" y="348343"/>
                  </a:cubicBezTo>
                </a:path>
              </a:pathLst>
            </a:custGeom>
            <a:no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539637" y="5075682"/>
              <a:ext cx="400018" cy="76200"/>
            </a:xfrm>
            <a:prstGeom prst="roundRect">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547761" y="5240926"/>
              <a:ext cx="400018" cy="76200"/>
            </a:xfrm>
            <a:prstGeom prst="roundRect">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6410290" y="5044984"/>
              <a:ext cx="421083" cy="322217"/>
            </a:xfrm>
            <a:prstGeom prst="round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4170669" y="2899157"/>
              <a:ext cx="172731" cy="1617073"/>
              <a:chOff x="5785601" y="1657537"/>
              <a:chExt cx="381000" cy="1312630"/>
            </a:xfrm>
          </p:grpSpPr>
          <p:sp>
            <p:nvSpPr>
              <p:cNvPr id="16" name="Oval 15"/>
              <p:cNvSpPr/>
              <p:nvPr/>
            </p:nvSpPr>
            <p:spPr>
              <a:xfrm>
                <a:off x="5880142" y="1657537"/>
                <a:ext cx="139658" cy="171263"/>
              </a:xfrm>
              <a:prstGeom prst="ellipse">
                <a:avLst/>
              </a:prstGeom>
              <a:solidFill>
                <a:srgbClr val="DEA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880142" y="1773554"/>
                <a:ext cx="139658" cy="171263"/>
              </a:xfrm>
              <a:prstGeom prst="ellipse">
                <a:avLst/>
              </a:prstGeom>
              <a:solidFill>
                <a:srgbClr val="DEA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884497" y="1891120"/>
                <a:ext cx="139658" cy="171263"/>
              </a:xfrm>
              <a:prstGeom prst="ellipse">
                <a:avLst/>
              </a:prstGeom>
              <a:solidFill>
                <a:srgbClr val="DEA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888852" y="2008686"/>
                <a:ext cx="139658" cy="171263"/>
              </a:xfrm>
              <a:prstGeom prst="ellipse">
                <a:avLst/>
              </a:prstGeom>
              <a:solidFill>
                <a:srgbClr val="DEA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893207" y="2126252"/>
                <a:ext cx="139658" cy="171263"/>
              </a:xfrm>
              <a:prstGeom prst="ellipse">
                <a:avLst/>
              </a:prstGeom>
              <a:solidFill>
                <a:srgbClr val="DEA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897562" y="2243818"/>
                <a:ext cx="139658" cy="171263"/>
              </a:xfrm>
              <a:prstGeom prst="ellipse">
                <a:avLst/>
              </a:prstGeom>
              <a:solidFill>
                <a:srgbClr val="DEA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901917" y="2361384"/>
                <a:ext cx="139658" cy="171263"/>
              </a:xfrm>
              <a:prstGeom prst="ellipse">
                <a:avLst/>
              </a:prstGeom>
              <a:solidFill>
                <a:srgbClr val="DEA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906272" y="2478950"/>
                <a:ext cx="139658" cy="171263"/>
              </a:xfrm>
              <a:prstGeom prst="ellipse">
                <a:avLst/>
              </a:prstGeom>
              <a:solidFill>
                <a:srgbClr val="DEA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Quad Arrow Callout 23"/>
              <p:cNvSpPr/>
              <p:nvPr/>
            </p:nvSpPr>
            <p:spPr>
              <a:xfrm>
                <a:off x="5785601" y="2560028"/>
                <a:ext cx="381000" cy="410139"/>
              </a:xfrm>
              <a:prstGeom prst="quadArrowCallout">
                <a:avLst>
                  <a:gd name="adj1" fmla="val 34515"/>
                  <a:gd name="adj2" fmla="val 18515"/>
                  <a:gd name="adj3" fmla="val 18515"/>
                  <a:gd name="adj4" fmla="val 48123"/>
                </a:avLst>
              </a:prstGeom>
              <a:solidFill>
                <a:srgbClr val="DEA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rapezoid 14"/>
            <p:cNvSpPr/>
            <p:nvPr/>
          </p:nvSpPr>
          <p:spPr>
            <a:xfrm>
              <a:off x="2798409" y="2454184"/>
              <a:ext cx="2286000" cy="1295400"/>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273414" y="1004248"/>
            <a:ext cx="3032166" cy="1938992"/>
          </a:xfrm>
          <a:prstGeom prst="rect">
            <a:avLst/>
          </a:prstGeom>
        </p:spPr>
        <p:txBody>
          <a:bodyPr wrap="square">
            <a:spAutoFit/>
          </a:bodyPr>
          <a:lstStyle/>
          <a:p>
            <a:pPr algn="ctr"/>
            <a:r>
              <a:rPr lang="en-US" sz="2400" b="1" i="1" dirty="0">
                <a:solidFill>
                  <a:srgbClr val="333333"/>
                </a:solidFill>
                <a:effectLst/>
                <a:latin typeface="Open Sans"/>
              </a:rPr>
              <a:t>Priesthood holders can draw upon the powers of heaven only if they live righteously</a:t>
            </a:r>
            <a:endParaRPr lang="en-US" sz="2400" dirty="0"/>
          </a:p>
        </p:txBody>
      </p:sp>
    </p:spTree>
    <p:extLst>
      <p:ext uri="{BB962C8B-B14F-4D97-AF65-F5344CB8AC3E}">
        <p14:creationId xmlns:p14="http://schemas.microsoft.com/office/powerpoint/2010/main" val="381947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A4214C7-A1FA-48C2-BCF4-1BC1D2CC2A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70756" y="0"/>
            <a:ext cx="12121244" cy="707886"/>
          </a:xfrm>
          <a:prstGeom prst="rect">
            <a:avLst/>
          </a:prstGeom>
          <a:noFill/>
        </p:spPr>
        <p:txBody>
          <a:bodyPr wrap="square" rtlCol="0">
            <a:spAutoFit/>
          </a:bodyPr>
          <a:lstStyle/>
          <a:p>
            <a:pPr algn="ctr"/>
            <a:r>
              <a:rPr lang="en-US" sz="4000" dirty="0">
                <a:solidFill>
                  <a:schemeClr val="bg1"/>
                </a:solidFill>
                <a:latin typeface="Aharoni" panose="02010803020104030203" pitchFamily="2" charset="-79"/>
                <a:cs typeface="Aharoni" panose="02010803020104030203" pitchFamily="2" charset="-79"/>
              </a:rPr>
              <a:t>Doctrinal Mastery</a:t>
            </a:r>
          </a:p>
        </p:txBody>
      </p:sp>
      <p:grpSp>
        <p:nvGrpSpPr>
          <p:cNvPr id="7" name="Group 6"/>
          <p:cNvGrpSpPr/>
          <p:nvPr/>
        </p:nvGrpSpPr>
        <p:grpSpPr>
          <a:xfrm>
            <a:off x="5595257" y="956204"/>
            <a:ext cx="5918843" cy="5705853"/>
            <a:chOff x="414562" y="988862"/>
            <a:chExt cx="4100024" cy="3740243"/>
          </a:xfrm>
        </p:grpSpPr>
        <p:sp>
          <p:nvSpPr>
            <p:cNvPr id="5" name="Rounded Rectangle 4"/>
            <p:cNvSpPr/>
            <p:nvPr/>
          </p:nvSpPr>
          <p:spPr>
            <a:xfrm>
              <a:off x="414562" y="988862"/>
              <a:ext cx="4100024" cy="3740243"/>
            </a:xfrm>
            <a:prstGeom prst="roundRect">
              <a:avLst>
                <a:gd name="adj" fmla="val 4356"/>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47265" y="1250206"/>
              <a:ext cx="3901523" cy="3288534"/>
            </a:xfrm>
            <a:prstGeom prst="rect">
              <a:avLst/>
            </a:prstGeom>
          </p:spPr>
          <p:txBody>
            <a:bodyPr wrap="square">
              <a:spAutoFit/>
            </a:bodyPr>
            <a:lstStyle/>
            <a:p>
              <a:r>
                <a:rPr lang="en-US" sz="2000" dirty="0"/>
                <a:t>That the rights of the priesthood are inseparably connected with the powers of heaven, and that the powers of heaven cannot be controlled nor handled only upon the principles of righteousness.</a:t>
              </a:r>
            </a:p>
            <a:p>
              <a:endParaRPr lang="en-US" sz="2000" dirty="0"/>
            </a:p>
            <a:p>
              <a:endParaRPr lang="en-US" sz="2000" dirty="0"/>
            </a:p>
            <a:p>
              <a:pPr fontAlgn="base"/>
              <a:r>
                <a:rPr lang="en-US" sz="2000" b="0" i="0" dirty="0">
                  <a:solidFill>
                    <a:srgbClr val="333333"/>
                  </a:solidFill>
                  <a:effectLst/>
                </a:rPr>
                <a:t>No power or influence can or ought to be maintained by virtue of the priesthood, only by persuasion, by long-suffering, by gentleness and meekness, and by love unfeigned;</a:t>
              </a:r>
            </a:p>
            <a:p>
              <a:pPr fontAlgn="base"/>
              <a:endParaRPr lang="en-US" sz="2000" dirty="0">
                <a:solidFill>
                  <a:srgbClr val="0091BC"/>
                </a:solidFill>
              </a:endParaRPr>
            </a:p>
            <a:p>
              <a:pPr fontAlgn="base"/>
              <a:endParaRPr lang="en-US" sz="2000" b="0" i="0" dirty="0">
                <a:solidFill>
                  <a:srgbClr val="0091BC"/>
                </a:solidFill>
                <a:effectLst/>
              </a:endParaRPr>
            </a:p>
            <a:p>
              <a:pPr fontAlgn="base"/>
              <a:r>
                <a:rPr lang="en-US" sz="2000" b="0" i="0" dirty="0">
                  <a:solidFill>
                    <a:srgbClr val="333333"/>
                  </a:solidFill>
                  <a:effectLst/>
                </a:rPr>
                <a:t>By kindness, and pure knowledge, which shall greatly enlarge the soul without hypocrisy, and without guile—</a:t>
              </a:r>
            </a:p>
            <a:p>
              <a:endParaRPr lang="en-US" sz="2000" dirty="0"/>
            </a:p>
          </p:txBody>
        </p:sp>
      </p:grpSp>
      <p:grpSp>
        <p:nvGrpSpPr>
          <p:cNvPr id="29" name="Group 28"/>
          <p:cNvGrpSpPr/>
          <p:nvPr/>
        </p:nvGrpSpPr>
        <p:grpSpPr>
          <a:xfrm>
            <a:off x="360862" y="1831524"/>
            <a:ext cx="3379865" cy="3491345"/>
            <a:chOff x="2611407" y="2667000"/>
            <a:chExt cx="3886200" cy="3931920"/>
          </a:xfrm>
        </p:grpSpPr>
        <p:grpSp>
          <p:nvGrpSpPr>
            <p:cNvPr id="30" name="Group 13"/>
            <p:cNvGrpSpPr/>
            <p:nvPr/>
          </p:nvGrpSpPr>
          <p:grpSpPr>
            <a:xfrm>
              <a:off x="3048000" y="2667000"/>
              <a:ext cx="2971800" cy="3931920"/>
              <a:chOff x="152400" y="152400"/>
              <a:chExt cx="4953000" cy="6553200"/>
            </a:xfrm>
          </p:grpSpPr>
          <p:sp>
            <p:nvSpPr>
              <p:cNvPr id="34" name="Rounded Rectangle 33"/>
              <p:cNvSpPr/>
              <p:nvPr/>
            </p:nvSpPr>
            <p:spPr>
              <a:xfrm>
                <a:off x="4572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1524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a:off x="2611407" y="3898948"/>
              <a:ext cx="3886200" cy="450600"/>
            </a:xfrm>
            <a:prstGeom prst="rect">
              <a:avLst/>
            </a:prstGeom>
            <a:noFill/>
          </p:spPr>
          <p:txBody>
            <a:bodyPr wrap="square" rtlCol="0">
              <a:spAutoFit/>
            </a:bodyPr>
            <a:lstStyle/>
            <a:p>
              <a:pPr algn="ctr"/>
              <a:r>
                <a:rPr lang="en-US" sz="2000" b="1" dirty="0">
                  <a:solidFill>
                    <a:schemeClr val="bg2"/>
                  </a:solidFill>
                  <a:latin typeface="Californian FB" pitchFamily="18" charset="0"/>
                </a:rPr>
                <a:t>D&amp;C 121:34, 41-42</a:t>
              </a:r>
            </a:p>
          </p:txBody>
        </p:sp>
        <p:sp>
          <p:nvSpPr>
            <p:cNvPr id="32" name="TextBox 31"/>
            <p:cNvSpPr txBox="1"/>
            <p:nvPr/>
          </p:nvSpPr>
          <p:spPr>
            <a:xfrm>
              <a:off x="3124200" y="5257800"/>
              <a:ext cx="2667000" cy="338554"/>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33" name="Straight Connector 32"/>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Right Arrow 27"/>
          <p:cNvSpPr/>
          <p:nvPr/>
        </p:nvSpPr>
        <p:spPr>
          <a:xfrm>
            <a:off x="3539357" y="3031163"/>
            <a:ext cx="1762191" cy="1051469"/>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299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par>
                                <p:cTn id="11" presetID="2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F57CC2A-2A3E-470F-9F12-3415951303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F44250-E9A6-47C9-9947-ACEC58B725BA}"/>
              </a:ext>
            </a:extLst>
          </p:cNvPr>
          <p:cNvSpPr/>
          <p:nvPr/>
        </p:nvSpPr>
        <p:spPr>
          <a:xfrm>
            <a:off x="4386497" y="725712"/>
            <a:ext cx="7543233" cy="5632311"/>
          </a:xfrm>
          <a:prstGeom prst="rect">
            <a:avLst/>
          </a:prstGeom>
        </p:spPr>
        <p:txBody>
          <a:bodyPr wrap="square">
            <a:spAutoFit/>
          </a:bodyPr>
          <a:lstStyle/>
          <a:p>
            <a:r>
              <a:rPr lang="en-US" sz="4000" dirty="0">
                <a:solidFill>
                  <a:schemeClr val="bg1"/>
                </a:solidFill>
                <a:latin typeface="Abadi" panose="020B0604020104020204" pitchFamily="34" charset="0"/>
              </a:rPr>
              <a:t>“</a:t>
            </a:r>
            <a:r>
              <a:rPr lang="en-US" sz="4000" i="1" dirty="0">
                <a:solidFill>
                  <a:schemeClr val="bg1"/>
                </a:solidFill>
                <a:latin typeface="Abadi" panose="020B0604020104020204" pitchFamily="34" charset="0"/>
              </a:rPr>
              <a:t>Authority</a:t>
            </a:r>
            <a:r>
              <a:rPr lang="en-US" sz="4000" dirty="0">
                <a:solidFill>
                  <a:schemeClr val="bg1"/>
                </a:solidFill>
                <a:latin typeface="Abadi" panose="020B0604020104020204" pitchFamily="34" charset="0"/>
              </a:rPr>
              <a:t> in the priesthood comes by way of ordination; </a:t>
            </a:r>
            <a:r>
              <a:rPr lang="en-US" sz="4000" i="1" dirty="0">
                <a:solidFill>
                  <a:schemeClr val="bg1"/>
                </a:solidFill>
                <a:latin typeface="Abadi" panose="020B0604020104020204" pitchFamily="34" charset="0"/>
              </a:rPr>
              <a:t>power</a:t>
            </a:r>
            <a:r>
              <a:rPr lang="en-US" sz="4000" dirty="0">
                <a:solidFill>
                  <a:schemeClr val="bg1"/>
                </a:solidFill>
                <a:latin typeface="Abadi" panose="020B0604020104020204" pitchFamily="34" charset="0"/>
              </a:rPr>
              <a:t> in the priesthood comes through faithful and obedient living in honoring covenants. It is increased by exercising and using the priesthood in righteousness.” </a:t>
            </a:r>
            <a:endParaRPr lang="en-US" sz="4000" dirty="0">
              <a:solidFill>
                <a:schemeClr val="bg1"/>
              </a:solidFill>
            </a:endParaRPr>
          </a:p>
        </p:txBody>
      </p:sp>
      <p:pic>
        <p:nvPicPr>
          <p:cNvPr id="8" name="Picture 7">
            <a:extLst>
              <a:ext uri="{FF2B5EF4-FFF2-40B4-BE49-F238E27FC236}">
                <a16:creationId xmlns:a16="http://schemas.microsoft.com/office/drawing/2014/main" id="{9B947780-5573-4DDC-86FC-09E81DBF09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630" y="1616802"/>
            <a:ext cx="3089237" cy="3850133"/>
          </a:xfrm>
          <a:prstGeom prst="rect">
            <a:avLst/>
          </a:prstGeom>
        </p:spPr>
      </p:pic>
    </p:spTree>
    <p:extLst>
      <p:ext uri="{BB962C8B-B14F-4D97-AF65-F5344CB8AC3E}">
        <p14:creationId xmlns:p14="http://schemas.microsoft.com/office/powerpoint/2010/main" val="2823796968"/>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TotalTime>
  <Words>4174</Words>
  <Application>Microsoft Office PowerPoint</Application>
  <PresentationFormat>Widescreen</PresentationFormat>
  <Paragraphs>223</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Abadi</vt:lpstr>
      <vt:lpstr>Aharoni</vt:lpstr>
      <vt:lpstr>Open Sans</vt:lpstr>
      <vt:lpstr>Calibri Light</vt:lpstr>
      <vt:lpstr>Californian FB</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42</cp:revision>
  <dcterms:created xsi:type="dcterms:W3CDTF">2015-02-26T15:46:01Z</dcterms:created>
  <dcterms:modified xsi:type="dcterms:W3CDTF">2024-12-12T16:53:24Z</dcterms:modified>
</cp:coreProperties>
</file>