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8" r:id="rId3"/>
    <p:sldId id="259" r:id="rId4"/>
    <p:sldId id="272" r:id="rId5"/>
    <p:sldId id="262" r:id="rId6"/>
    <p:sldId id="260" r:id="rId7"/>
    <p:sldId id="263" r:id="rId8"/>
    <p:sldId id="264" r:id="rId9"/>
    <p:sldId id="265" r:id="rId10"/>
    <p:sldId id="266" r:id="rId11"/>
    <p:sldId id="268" r:id="rId12"/>
    <p:sldId id="267" r:id="rId13"/>
    <p:sldId id="271" r:id="rId14"/>
    <p:sldId id="269" r:id="rId15"/>
    <p:sldId id="270" r:id="rId16"/>
    <p:sldId id="257" r:id="rId17"/>
    <p:sldId id="261" r:id="rId18"/>
  </p:sldIdLst>
  <p:sldSz cx="12192000" cy="6858000"/>
  <p:notesSz cx="6858000" cy="9144000"/>
  <p:embeddedFontLst>
    <p:embeddedFont>
      <p:font typeface="Baskerville Old Face" panose="02020602080505020303" pitchFamily="18" charset="0"/>
      <p:regular r:id="rId19"/>
    </p:embeddedFont>
    <p:embeddedFont>
      <p:font typeface="Georgia" panose="02040502050405020303" pitchFamily="18"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1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688E19-C71D-440E-9E1A-6BF98F609C6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68877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0243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18094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88E19-C71D-440E-9E1A-6BF98F609C6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346249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88E19-C71D-440E-9E1A-6BF98F609C6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0568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688E19-C71D-440E-9E1A-6BF98F609C6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20063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688E19-C71D-440E-9E1A-6BF98F609C61}"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49963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688E19-C71D-440E-9E1A-6BF98F609C61}"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402673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88E19-C71D-440E-9E1A-6BF98F609C61}"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33802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88E19-C71D-440E-9E1A-6BF98F609C6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401192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88E19-C71D-440E-9E1A-6BF98F609C6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F0F51-8667-4256-8AF4-06C45DA9F5C9}" type="slidenum">
              <a:rPr lang="en-US" smtClean="0"/>
              <a:t>‹#›</a:t>
            </a:fld>
            <a:endParaRPr lang="en-US"/>
          </a:p>
        </p:txBody>
      </p:sp>
    </p:spTree>
    <p:extLst>
      <p:ext uri="{BB962C8B-B14F-4D97-AF65-F5344CB8AC3E}">
        <p14:creationId xmlns:p14="http://schemas.microsoft.com/office/powerpoint/2010/main" val="135766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88E19-C71D-440E-9E1A-6BF98F609C61}"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F0F51-8667-4256-8AF4-06C45DA9F5C9}" type="slidenum">
              <a:rPr lang="en-US" smtClean="0"/>
              <a:t>‹#›</a:t>
            </a:fld>
            <a:endParaRPr lang="en-US"/>
          </a:p>
        </p:txBody>
      </p:sp>
    </p:spTree>
    <p:extLst>
      <p:ext uri="{BB962C8B-B14F-4D97-AF65-F5344CB8AC3E}">
        <p14:creationId xmlns:p14="http://schemas.microsoft.com/office/powerpoint/2010/main" val="188032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ojs.lib.byu.edu/spc/index.php/BYUStudies/article/viewFile/6551/620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960C8-2930-FAC3-9870-5D9836D70C9C}"/>
              </a:ext>
            </a:extLst>
          </p:cNvPr>
          <p:cNvPicPr>
            <a:picLocks noChangeAspect="1"/>
          </p:cNvPicPr>
          <p:nvPr/>
        </p:nvPicPr>
        <p:blipFill>
          <a:blip r:embed="rId2"/>
          <a:stretch>
            <a:fillRect/>
          </a:stretch>
        </p:blipFill>
        <p:spPr>
          <a:xfrm>
            <a:off x="0" y="0"/>
            <a:ext cx="12192000" cy="7030720"/>
          </a:xfrm>
          <a:prstGeom prst="rect">
            <a:avLst/>
          </a:prstGeom>
        </p:spPr>
      </p:pic>
    </p:spTree>
    <p:extLst>
      <p:ext uri="{BB962C8B-B14F-4D97-AF65-F5344CB8AC3E}">
        <p14:creationId xmlns:p14="http://schemas.microsoft.com/office/powerpoint/2010/main" val="168668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033D67-7167-4D0A-BA35-7D80B579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Falsehoods of the Church</a:t>
            </a:r>
          </a:p>
        </p:txBody>
      </p:sp>
      <p:sp>
        <p:nvSpPr>
          <p:cNvPr id="3" name="Rectangle 2"/>
          <p:cNvSpPr/>
          <p:nvPr/>
        </p:nvSpPr>
        <p:spPr>
          <a:xfrm>
            <a:off x="468086" y="1153609"/>
            <a:ext cx="6096000" cy="3139321"/>
          </a:xfrm>
          <a:prstGeom prst="rect">
            <a:avLst/>
          </a:prstGeom>
        </p:spPr>
        <p:txBody>
          <a:bodyPr>
            <a:spAutoFit/>
          </a:bodyPr>
          <a:lstStyle/>
          <a:p>
            <a:r>
              <a:rPr lang="en-US" b="0" i="0" dirty="0">
                <a:solidFill>
                  <a:schemeClr val="bg1"/>
                </a:solidFill>
                <a:effectLst/>
                <a:latin typeface="Open Sans"/>
              </a:rPr>
              <a:t>Many through the years, whether through malice or ignorance, have given false reports of the Church. </a:t>
            </a:r>
          </a:p>
          <a:p>
            <a:endParaRPr lang="en-US" dirty="0">
              <a:solidFill>
                <a:schemeClr val="bg1"/>
              </a:solidFill>
              <a:latin typeface="Open Sans"/>
            </a:endParaRPr>
          </a:p>
          <a:p>
            <a:r>
              <a:rPr lang="en-US" b="0" i="0" dirty="0">
                <a:solidFill>
                  <a:schemeClr val="bg1"/>
                </a:solidFill>
                <a:effectLst/>
                <a:latin typeface="Open Sans"/>
              </a:rPr>
              <a:t>Great numbers of honest people have believed and passed on these falsehoods because they had no better information.</a:t>
            </a:r>
          </a:p>
          <a:p>
            <a:endParaRPr lang="en-US" dirty="0">
              <a:solidFill>
                <a:schemeClr val="bg1"/>
              </a:solidFill>
              <a:latin typeface="Open Sans"/>
            </a:endParaRPr>
          </a:p>
          <a:p>
            <a:r>
              <a:rPr lang="en-US" b="0" i="0" dirty="0">
                <a:solidFill>
                  <a:schemeClr val="bg1"/>
                </a:solidFill>
                <a:effectLst/>
                <a:latin typeface="Open Sans"/>
              </a:rPr>
              <a:t>The Saints have a duty to keep the name of the Church unsullied, to defend its reputation, and to correct misrepresentations, so the pure in heart will have the information they need.</a:t>
            </a:r>
            <a:endParaRPr lang="en-US" dirty="0">
              <a:solidFill>
                <a:schemeClr val="bg1"/>
              </a:solidFill>
            </a:endParaRPr>
          </a:p>
        </p:txBody>
      </p:sp>
      <p:sp>
        <p:nvSpPr>
          <p:cNvPr id="4" name="Rectangle 3"/>
          <p:cNvSpPr/>
          <p:nvPr/>
        </p:nvSpPr>
        <p:spPr>
          <a:xfrm>
            <a:off x="5236029" y="4989635"/>
            <a:ext cx="6096000" cy="1384995"/>
          </a:xfrm>
          <a:prstGeom prst="rect">
            <a:avLst/>
          </a:prstGeom>
        </p:spPr>
        <p:txBody>
          <a:bodyPr>
            <a:spAutoFit/>
          </a:bodyPr>
          <a:lstStyle/>
          <a:p>
            <a:pPr algn="ctr"/>
            <a:r>
              <a:rPr lang="en-US" sz="2800" b="0" i="0" dirty="0">
                <a:solidFill>
                  <a:srgbClr val="FFFF00"/>
                </a:solidFill>
                <a:effectLst/>
                <a:latin typeface="Open Sans"/>
              </a:rPr>
              <a:t>While we should oppose evil, the Lord has directed the Saints to show love for enemies of the Church. </a:t>
            </a:r>
            <a:endParaRPr lang="en-US" sz="2800" dirty="0">
              <a:solidFill>
                <a:srgbClr val="FFFF00"/>
              </a:solidFill>
            </a:endParaRPr>
          </a:p>
        </p:txBody>
      </p:sp>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123:11-14 Student Manual</a:t>
            </a:r>
            <a:endParaRPr lang="en-US" sz="1200" dirty="0">
              <a:solidFill>
                <a:schemeClr val="bg1"/>
              </a:solidFill>
            </a:endParaRPr>
          </a:p>
        </p:txBody>
      </p:sp>
      <p:pic>
        <p:nvPicPr>
          <p:cNvPr id="5" name="Picture 4">
            <a:extLst>
              <a:ext uri="{FF2B5EF4-FFF2-40B4-BE49-F238E27FC236}">
                <a16:creationId xmlns:a16="http://schemas.microsoft.com/office/drawing/2014/main" id="{619B2293-980A-446D-8F21-81D1F269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586" y="900497"/>
            <a:ext cx="3149600" cy="3975100"/>
          </a:xfrm>
          <a:prstGeom prst="rect">
            <a:avLst/>
          </a:prstGeom>
        </p:spPr>
      </p:pic>
      <p:pic>
        <p:nvPicPr>
          <p:cNvPr id="8" name="Picture 7">
            <a:extLst>
              <a:ext uri="{FF2B5EF4-FFF2-40B4-BE49-F238E27FC236}">
                <a16:creationId xmlns:a16="http://schemas.microsoft.com/office/drawing/2014/main" id="{5D997B81-234E-44A6-ACF8-0176CCD95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959" y="4406968"/>
            <a:ext cx="3767070" cy="2047741"/>
          </a:xfrm>
          <a:prstGeom prst="rect">
            <a:avLst/>
          </a:prstGeom>
        </p:spPr>
      </p:pic>
    </p:spTree>
    <p:extLst>
      <p:ext uri="{BB962C8B-B14F-4D97-AF65-F5344CB8AC3E}">
        <p14:creationId xmlns:p14="http://schemas.microsoft.com/office/powerpoint/2010/main" val="21406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C89F38-1894-40A4-A247-91E9DCE00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3" name="Rectangle 2"/>
          <p:cNvSpPr/>
          <p:nvPr/>
        </p:nvSpPr>
        <p:spPr>
          <a:xfrm>
            <a:off x="217715" y="428179"/>
            <a:ext cx="7990114" cy="5632311"/>
          </a:xfrm>
          <a:prstGeom prst="rect">
            <a:avLst/>
          </a:prstGeom>
        </p:spPr>
        <p:txBody>
          <a:bodyPr wrap="square">
            <a:spAutoFit/>
          </a:bodyPr>
          <a:lstStyle/>
          <a:p>
            <a:r>
              <a:rPr lang="en-US" sz="2400" dirty="0">
                <a:solidFill>
                  <a:schemeClr val="bg1"/>
                </a:solidFill>
              </a:rPr>
              <a:t>“Brothers and sisters, pray for the critics of the Church; love your enemies. </a:t>
            </a:r>
          </a:p>
          <a:p>
            <a:endParaRPr lang="en-US" sz="2400" dirty="0">
              <a:solidFill>
                <a:schemeClr val="bg1"/>
              </a:solidFill>
            </a:endParaRPr>
          </a:p>
          <a:p>
            <a:r>
              <a:rPr lang="en-US" sz="2400" dirty="0">
                <a:solidFill>
                  <a:schemeClr val="bg1"/>
                </a:solidFill>
              </a:rPr>
              <a:t>Keep the faith and stay on the straight and narrow path. </a:t>
            </a:r>
          </a:p>
          <a:p>
            <a:endParaRPr lang="en-US" sz="2400" dirty="0">
              <a:solidFill>
                <a:schemeClr val="bg1"/>
              </a:solidFill>
            </a:endParaRPr>
          </a:p>
          <a:p>
            <a:r>
              <a:rPr lang="en-US" sz="2400" dirty="0">
                <a:solidFill>
                  <a:schemeClr val="bg1"/>
                </a:solidFill>
              </a:rPr>
              <a:t>Use wisdom and judgment in what you say and do, so that we do not give cause to others to hold the Church or its people in disrepute. </a:t>
            </a:r>
          </a:p>
          <a:p>
            <a:endParaRPr lang="en-US" sz="2400" dirty="0">
              <a:solidFill>
                <a:schemeClr val="bg1"/>
              </a:solidFill>
            </a:endParaRPr>
          </a:p>
          <a:p>
            <a:r>
              <a:rPr lang="en-US" sz="2400" dirty="0">
                <a:solidFill>
                  <a:schemeClr val="bg1"/>
                </a:solidFill>
              </a:rPr>
              <a:t>Do not be surprised or dismayed if trials and challenges come upon us. </a:t>
            </a:r>
          </a:p>
          <a:p>
            <a:endParaRPr lang="en-US" sz="2400" dirty="0">
              <a:solidFill>
                <a:schemeClr val="bg1"/>
              </a:solidFill>
            </a:endParaRPr>
          </a:p>
          <a:p>
            <a:r>
              <a:rPr lang="en-US" sz="2400" dirty="0">
                <a:solidFill>
                  <a:schemeClr val="bg1"/>
                </a:solidFill>
              </a:rPr>
              <a:t>This work, which Satan seeks in vain to tear down, is that which God has placed on earth to lift mankind up!” </a:t>
            </a:r>
          </a:p>
          <a:p>
            <a:r>
              <a:rPr lang="en-US" sz="1200" dirty="0">
                <a:solidFill>
                  <a:schemeClr val="bg1"/>
                </a:solidFill>
              </a:rPr>
              <a:t>President Spencer W. Kimball</a:t>
            </a:r>
          </a:p>
        </p:txBody>
      </p:sp>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123:11-14 </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757" y="1304754"/>
            <a:ext cx="3016917" cy="3963932"/>
          </a:xfrm>
          <a:prstGeom prst="rect">
            <a:avLst/>
          </a:prstGeom>
        </p:spPr>
      </p:pic>
    </p:spTree>
    <p:extLst>
      <p:ext uri="{BB962C8B-B14F-4D97-AF65-F5344CB8AC3E}">
        <p14:creationId xmlns:p14="http://schemas.microsoft.com/office/powerpoint/2010/main" val="15205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B692E26-67D2-4250-9692-E6BE728D8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123:12</a:t>
            </a:r>
            <a:endParaRPr lang="en-US" sz="1200" dirty="0">
              <a:solidFill>
                <a:schemeClr val="bg1"/>
              </a:solidFill>
            </a:endParaRPr>
          </a:p>
        </p:txBody>
      </p:sp>
      <p:grpSp>
        <p:nvGrpSpPr>
          <p:cNvPr id="9" name="Group 8"/>
          <p:cNvGrpSpPr/>
          <p:nvPr/>
        </p:nvGrpSpPr>
        <p:grpSpPr>
          <a:xfrm>
            <a:off x="1100908" y="1076236"/>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48335" y="2245311"/>
              <a:ext cx="1905000" cy="1754326"/>
            </a:xfrm>
            <a:prstGeom prst="rect">
              <a:avLst/>
            </a:prstGeom>
          </p:spPr>
          <p:txBody>
            <a:bodyPr wrap="square">
              <a:spAutoFit/>
            </a:bodyPr>
            <a:lstStyle/>
            <a:p>
              <a:pPr algn="ctr"/>
              <a:r>
                <a:rPr lang="en-US" b="1" dirty="0"/>
                <a:t>There are many who are kept from the truth because they do not know where to find it</a:t>
              </a:r>
              <a:endParaRPr lang="en-US" dirty="0">
                <a:solidFill>
                  <a:schemeClr val="bg1"/>
                </a:solidFill>
              </a:endParaRPr>
            </a:p>
          </p:txBody>
        </p:sp>
      </p:grpSp>
      <p:sp>
        <p:nvSpPr>
          <p:cNvPr id="2" name="Rectangle 1"/>
          <p:cNvSpPr/>
          <p:nvPr/>
        </p:nvSpPr>
        <p:spPr>
          <a:xfrm>
            <a:off x="4484914" y="1076236"/>
            <a:ext cx="6096000" cy="3231654"/>
          </a:xfrm>
          <a:prstGeom prst="rect">
            <a:avLst/>
          </a:prstGeom>
        </p:spPr>
        <p:txBody>
          <a:bodyPr>
            <a:spAutoFit/>
          </a:bodyPr>
          <a:lstStyle/>
          <a:p>
            <a:r>
              <a:rPr lang="en-US" sz="2400" b="0" i="0" dirty="0">
                <a:solidFill>
                  <a:schemeClr val="bg1"/>
                </a:solidFill>
                <a:effectLst/>
              </a:rPr>
              <a:t>“Far too many people have a poor understanding of the Church because most of the information they hear about us is from news media reports that are often driven by controversies. Too much attention to controversy has a negative impact on peoples’ perceptions of what The Church of </a:t>
            </a:r>
            <a:r>
              <a:rPr lang="en-US" sz="2400" b="0" i="0" u="none" strike="noStrike" dirty="0">
                <a:solidFill>
                  <a:schemeClr val="bg1"/>
                </a:solidFill>
                <a:effectLst/>
              </a:rPr>
              <a:t>Jesus Christ</a:t>
            </a:r>
            <a:r>
              <a:rPr lang="en-US" sz="2400" b="0" i="0" dirty="0">
                <a:solidFill>
                  <a:schemeClr val="bg1"/>
                </a:solidFill>
                <a:effectLst/>
              </a:rPr>
              <a:t> of Latter-day Saints really is.” </a:t>
            </a:r>
          </a:p>
          <a:p>
            <a:r>
              <a:rPr lang="en-US" sz="1200" dirty="0">
                <a:solidFill>
                  <a:schemeClr val="bg1"/>
                </a:solidFill>
              </a:rPr>
              <a:t>Elder M. Russell Ballard </a:t>
            </a:r>
          </a:p>
        </p:txBody>
      </p:sp>
      <p:pic>
        <p:nvPicPr>
          <p:cNvPr id="11266"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378" y="3795077"/>
            <a:ext cx="2053022" cy="25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104297-DDC4-4DE7-8A61-5D2CA57AA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123:12-14</a:t>
            </a:r>
            <a:endParaRPr lang="en-US" sz="1200" dirty="0">
              <a:solidFill>
                <a:schemeClr val="bg1"/>
              </a:solidFill>
            </a:endParaRPr>
          </a:p>
        </p:txBody>
      </p:sp>
      <p:sp>
        <p:nvSpPr>
          <p:cNvPr id="2" name="Rectangle 1"/>
          <p:cNvSpPr/>
          <p:nvPr/>
        </p:nvSpPr>
        <p:spPr>
          <a:xfrm>
            <a:off x="143895" y="2068827"/>
            <a:ext cx="4787876" cy="2677656"/>
          </a:xfrm>
          <a:prstGeom prst="rect">
            <a:avLst/>
          </a:prstGeom>
        </p:spPr>
        <p:txBody>
          <a:bodyPr wrap="square">
            <a:spAutoFit/>
          </a:bodyPr>
          <a:lstStyle/>
          <a:p>
            <a:r>
              <a:rPr lang="en-US" sz="2400" dirty="0">
                <a:solidFill>
                  <a:schemeClr val="bg1"/>
                </a:solidFill>
              </a:rPr>
              <a:t>Some authors who write about the Church and its history present information out of context or include partial truths that can be misleading. The intent of some of these writings is to destroy faith in the Church and its leaders.</a:t>
            </a:r>
            <a:endParaRPr lang="en-US" sz="1200" dirty="0">
              <a:solidFill>
                <a:schemeClr val="bg1"/>
              </a:solidFill>
            </a:endParaRPr>
          </a:p>
        </p:txBody>
      </p:sp>
      <p:grpSp>
        <p:nvGrpSpPr>
          <p:cNvPr id="8" name="Group 7"/>
          <p:cNvGrpSpPr/>
          <p:nvPr/>
        </p:nvGrpSpPr>
        <p:grpSpPr>
          <a:xfrm>
            <a:off x="4341312" y="4549676"/>
            <a:ext cx="7668012" cy="1938992"/>
            <a:chOff x="4341312" y="4549676"/>
            <a:chExt cx="7668012" cy="1938992"/>
          </a:xfrm>
        </p:grpSpPr>
        <p:sp>
          <p:nvSpPr>
            <p:cNvPr id="4" name="Rectangle 3"/>
            <p:cNvSpPr/>
            <p:nvPr/>
          </p:nvSpPr>
          <p:spPr>
            <a:xfrm>
              <a:off x="5913324" y="4549676"/>
              <a:ext cx="6096000" cy="1938992"/>
            </a:xfrm>
            <a:prstGeom prst="rect">
              <a:avLst/>
            </a:prstGeom>
          </p:spPr>
          <p:txBody>
            <a:bodyPr>
              <a:spAutoFit/>
            </a:bodyPr>
            <a:lstStyle/>
            <a:p>
              <a:pPr fontAlgn="base"/>
              <a:r>
                <a:rPr lang="en-US" dirty="0">
                  <a:solidFill>
                    <a:schemeClr val="bg1"/>
                  </a:solidFill>
                </a:rPr>
                <a:t>“W</a:t>
              </a:r>
              <a:r>
                <a:rPr lang="en-US" b="0" i="0" dirty="0">
                  <a:solidFill>
                    <a:schemeClr val="bg1"/>
                  </a:solidFill>
                  <a:effectLst/>
                </a:rPr>
                <a:t>e need to remember that the Spirit of the Lord will not guide us if our own attitude is one of faultfinding. That principle applies to readers and writers. …</a:t>
              </a:r>
            </a:p>
            <a:p>
              <a:pPr fontAlgn="base"/>
              <a:r>
                <a:rPr lang="en-US" b="0" i="0" dirty="0">
                  <a:solidFill>
                    <a:schemeClr val="bg1"/>
                  </a:solidFill>
                  <a:effectLst/>
                </a:rPr>
                <a:t>“Our individual, personal testimonies are based on the witness of the Spirit, not on any combination or accumulation of historical facts.” </a:t>
              </a:r>
            </a:p>
            <a:p>
              <a:pPr fontAlgn="base"/>
              <a:r>
                <a:rPr lang="en-US" sz="1200" b="0" i="0" dirty="0">
                  <a:solidFill>
                    <a:schemeClr val="bg1"/>
                  </a:solidFill>
                  <a:effectLst/>
                </a:rPr>
                <a:t>Elder Dallin H. Oaks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312" y="4746483"/>
              <a:ext cx="1371051" cy="1708749"/>
            </a:xfrm>
            <a:prstGeom prst="rect">
              <a:avLst/>
            </a:prstGeom>
          </p:spPr>
        </p:pic>
      </p:grpSp>
      <p:grpSp>
        <p:nvGrpSpPr>
          <p:cNvPr id="7" name="Group 6"/>
          <p:cNvGrpSpPr/>
          <p:nvPr/>
        </p:nvGrpSpPr>
        <p:grpSpPr>
          <a:xfrm>
            <a:off x="4338610" y="472867"/>
            <a:ext cx="7394044" cy="1739815"/>
            <a:chOff x="4338610" y="472867"/>
            <a:chExt cx="7394044" cy="1739815"/>
          </a:xfrm>
        </p:grpSpPr>
        <p:sp>
          <p:nvSpPr>
            <p:cNvPr id="3" name="Rectangle 2"/>
            <p:cNvSpPr/>
            <p:nvPr/>
          </p:nvSpPr>
          <p:spPr>
            <a:xfrm>
              <a:off x="5636654" y="550689"/>
              <a:ext cx="6096000" cy="1661993"/>
            </a:xfrm>
            <a:prstGeom prst="rect">
              <a:avLst/>
            </a:prstGeom>
          </p:spPr>
          <p:txBody>
            <a:bodyPr>
              <a:spAutoFit/>
            </a:bodyPr>
            <a:lstStyle/>
            <a:p>
              <a:pPr fontAlgn="base"/>
              <a:r>
                <a:rPr lang="en-US" b="0" i="0" dirty="0">
                  <a:solidFill>
                    <a:schemeClr val="bg1"/>
                  </a:solidFill>
                  <a:effectLst/>
                </a:rPr>
                <a:t>“There have always been a few who want to discredit the Church and to destroy faith. Today they use the Internet.</a:t>
              </a:r>
            </a:p>
            <a:p>
              <a:pPr fontAlgn="base"/>
              <a:r>
                <a:rPr lang="en-US" b="0" i="0" dirty="0">
                  <a:solidFill>
                    <a:schemeClr val="bg1"/>
                  </a:solidFill>
                  <a:effectLst/>
                </a:rPr>
                <a:t>Some of the information about the Church, no matter how convincing, is just not true.”</a:t>
              </a:r>
            </a:p>
            <a:p>
              <a:pPr fontAlgn="base"/>
              <a:r>
                <a:rPr lang="en-US" sz="1200" dirty="0">
                  <a:solidFill>
                    <a:schemeClr val="bg1"/>
                  </a:solidFill>
                </a:rPr>
                <a:t>Elder Neil L. Andersen</a:t>
              </a:r>
              <a:endParaRPr lang="en-US" sz="1200" b="0" i="0" dirty="0">
                <a:solidFill>
                  <a:schemeClr val="bg1"/>
                </a:solidFill>
                <a:effectLst/>
              </a:endParaRPr>
            </a:p>
            <a:p>
              <a:pPr fontAlgn="base"/>
              <a:r>
                <a:rPr lang="en-US" b="0" i="0" dirty="0">
                  <a:solidFill>
                    <a:schemeClr val="bg1"/>
                  </a:solidFill>
                  <a:effectLst/>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610" y="472867"/>
              <a:ext cx="1085850" cy="1447800"/>
            </a:xfrm>
            <a:prstGeom prst="rect">
              <a:avLst/>
            </a:prstGeom>
          </p:spPr>
        </p:pic>
      </p:grpSp>
      <p:pic>
        <p:nvPicPr>
          <p:cNvPr id="10" name="Picture 9">
            <a:extLst>
              <a:ext uri="{FF2B5EF4-FFF2-40B4-BE49-F238E27FC236}">
                <a16:creationId xmlns:a16="http://schemas.microsoft.com/office/drawing/2014/main" id="{62E7AE3B-BDB4-4BBB-9115-E12C83265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989" y="1527961"/>
            <a:ext cx="3871436" cy="2832944"/>
          </a:xfrm>
          <a:prstGeom prst="rect">
            <a:avLst/>
          </a:prstGeom>
        </p:spPr>
      </p:pic>
    </p:spTree>
    <p:extLst>
      <p:ext uri="{BB962C8B-B14F-4D97-AF65-F5344CB8AC3E}">
        <p14:creationId xmlns:p14="http://schemas.microsoft.com/office/powerpoint/2010/main" val="1041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www.britexfabrics.com/media/catalog/product/cache/1/image/900x600/9df78eab33525d08d6e5fb8d27136e95/w/o/wool-felt-dkchr24-lighter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BBABBE-C968-4577-83F1-CDE14EB4C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34"/>
            <a:ext cx="12409714" cy="6906768"/>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t>D&amp;C 123:12</a:t>
            </a:r>
            <a:endParaRPr lang="en-US" sz="1200" dirty="0"/>
          </a:p>
        </p:txBody>
      </p:sp>
      <p:sp>
        <p:nvSpPr>
          <p:cNvPr id="2" name="Rectangle 1"/>
          <p:cNvSpPr/>
          <p:nvPr/>
        </p:nvSpPr>
        <p:spPr>
          <a:xfrm>
            <a:off x="5442464" y="118293"/>
            <a:ext cx="6096000" cy="2308324"/>
          </a:xfrm>
          <a:prstGeom prst="rect">
            <a:avLst/>
          </a:prstGeom>
        </p:spPr>
        <p:txBody>
          <a:bodyPr>
            <a:spAutoFit/>
          </a:bodyPr>
          <a:lstStyle/>
          <a:p>
            <a:r>
              <a:rPr lang="en-US" sz="2400" b="0" i="0" dirty="0">
                <a:effectLst/>
              </a:rPr>
              <a:t>“</a:t>
            </a:r>
            <a:r>
              <a:rPr lang="en-US" sz="2400" dirty="0">
                <a:latin typeface="Open Sans"/>
              </a:rPr>
              <a:t>N</a:t>
            </a:r>
            <a:r>
              <a:rPr lang="en-US" sz="2400" b="0" i="0" dirty="0">
                <a:effectLst/>
                <a:latin typeface="Open Sans"/>
              </a:rPr>
              <a:t>ow, may I ask that you join the conversation by participating on the Internet to share the gospel and to explain in simple and clear terms the message of the Restoration. … </a:t>
            </a:r>
          </a:p>
          <a:p>
            <a:endParaRPr lang="en-US" sz="2400" dirty="0">
              <a:latin typeface="Open Sans"/>
            </a:endParaRPr>
          </a:p>
        </p:txBody>
      </p:sp>
      <p:sp>
        <p:nvSpPr>
          <p:cNvPr id="3" name="Rectangle 2"/>
          <p:cNvSpPr/>
          <p:nvPr/>
        </p:nvSpPr>
        <p:spPr>
          <a:xfrm>
            <a:off x="5758543" y="2076142"/>
            <a:ext cx="6096000" cy="1084912"/>
          </a:xfrm>
          <a:prstGeom prst="rect">
            <a:avLst/>
          </a:prstGeom>
        </p:spPr>
        <p:txBody>
          <a:bodyPr>
            <a:spAutoFit/>
          </a:bodyPr>
          <a:lstStyle/>
          <a:p>
            <a:r>
              <a:rPr lang="en-US" b="0" i="1" dirty="0">
                <a:effectLst/>
                <a:latin typeface="Open Sans"/>
              </a:rPr>
              <a:t>This, of course, requires that you understand the basic principles of the gospel.</a:t>
            </a:r>
            <a:r>
              <a:rPr lang="en-US" b="0" i="0" dirty="0">
                <a:effectLst/>
                <a:latin typeface="Open Sans"/>
              </a:rPr>
              <a:t> It is essential that you are able to offer a </a:t>
            </a:r>
            <a:r>
              <a:rPr lang="en-US" b="0" i="1" dirty="0">
                <a:effectLst/>
                <a:latin typeface="Open Sans"/>
              </a:rPr>
              <a:t>clear</a:t>
            </a:r>
            <a:r>
              <a:rPr lang="en-US" b="0" i="0" dirty="0">
                <a:effectLst/>
                <a:latin typeface="Open Sans"/>
              </a:rPr>
              <a:t> and </a:t>
            </a:r>
            <a:r>
              <a:rPr lang="en-US" b="0" i="1" dirty="0">
                <a:effectLst/>
                <a:latin typeface="Open Sans"/>
              </a:rPr>
              <a:t>correct </a:t>
            </a:r>
            <a:r>
              <a:rPr lang="en-US" b="0" i="0" dirty="0">
                <a:effectLst/>
                <a:latin typeface="Open Sans"/>
              </a:rPr>
              <a:t>witness of gospel truths”</a:t>
            </a:r>
            <a:endParaRPr lang="en-US" b="0" i="0" dirty="0">
              <a:effectLst/>
            </a:endParaRPr>
          </a:p>
          <a:p>
            <a:r>
              <a:rPr lang="en-US" sz="1050" dirty="0"/>
              <a:t>Elder M. Russell Ballard </a:t>
            </a:r>
          </a:p>
        </p:txBody>
      </p:sp>
      <p:sp>
        <p:nvSpPr>
          <p:cNvPr id="31" name="Rectangle 30"/>
          <p:cNvSpPr/>
          <p:nvPr/>
        </p:nvSpPr>
        <p:spPr>
          <a:xfrm>
            <a:off x="2479764" y="6150114"/>
            <a:ext cx="8447315" cy="523220"/>
          </a:xfrm>
          <a:prstGeom prst="rect">
            <a:avLst/>
          </a:prstGeom>
        </p:spPr>
        <p:txBody>
          <a:bodyPr wrap="square">
            <a:spAutoFit/>
          </a:bodyPr>
          <a:lstStyle/>
          <a:p>
            <a:r>
              <a:rPr lang="en-US" sz="2800" b="0" i="1" dirty="0">
                <a:effectLst/>
                <a:latin typeface="Open Sans"/>
              </a:rPr>
              <a:t>Where can you find truthful sources for your blog? </a:t>
            </a:r>
            <a:endParaRPr lang="en-US" sz="2800" dirty="0"/>
          </a:p>
        </p:txBody>
      </p:sp>
      <p:pic>
        <p:nvPicPr>
          <p:cNvPr id="9" name="Picture 8">
            <a:extLst>
              <a:ext uri="{FF2B5EF4-FFF2-40B4-BE49-F238E27FC236}">
                <a16:creationId xmlns:a16="http://schemas.microsoft.com/office/drawing/2014/main" id="{6797FDB3-EC62-4C24-EE77-6171237CC09E}"/>
              </a:ext>
            </a:extLst>
          </p:cNvPr>
          <p:cNvPicPr>
            <a:picLocks noChangeAspect="1"/>
          </p:cNvPicPr>
          <p:nvPr/>
        </p:nvPicPr>
        <p:blipFill>
          <a:blip r:embed="rId4"/>
          <a:stretch>
            <a:fillRect/>
          </a:stretch>
        </p:blipFill>
        <p:spPr>
          <a:xfrm>
            <a:off x="260474" y="118293"/>
            <a:ext cx="2624240" cy="1822850"/>
          </a:xfrm>
          <a:prstGeom prst="rect">
            <a:avLst/>
          </a:prstGeom>
        </p:spPr>
      </p:pic>
    </p:spTree>
    <p:extLst>
      <p:ext uri="{BB962C8B-B14F-4D97-AF65-F5344CB8AC3E}">
        <p14:creationId xmlns:p14="http://schemas.microsoft.com/office/powerpoint/2010/main" val="21968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DECB8-1EFA-4D8D-B725-6A46F2BDC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14" name="TextBox 1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123:17</a:t>
            </a:r>
            <a:endParaRPr lang="en-US" sz="1200" dirty="0">
              <a:solidFill>
                <a:schemeClr val="bg1"/>
              </a:solidFill>
            </a:endParaRPr>
          </a:p>
        </p:txBody>
      </p:sp>
      <p:sp>
        <p:nvSpPr>
          <p:cNvPr id="2" name="Rectangle 1"/>
          <p:cNvSpPr/>
          <p:nvPr/>
        </p:nvSpPr>
        <p:spPr>
          <a:xfrm>
            <a:off x="273523" y="1015663"/>
            <a:ext cx="4822745" cy="2031325"/>
          </a:xfrm>
          <a:prstGeom prst="rect">
            <a:avLst/>
          </a:prstGeom>
        </p:spPr>
        <p:txBody>
          <a:bodyPr wrap="square">
            <a:spAutoFit/>
          </a:bodyPr>
          <a:lstStyle/>
          <a:p>
            <a:pPr fontAlgn="base"/>
            <a:r>
              <a:rPr lang="en-US" dirty="0">
                <a:solidFill>
                  <a:schemeClr val="bg1"/>
                </a:solidFill>
              </a:rPr>
              <a:t>T</a:t>
            </a:r>
            <a:r>
              <a:rPr lang="en-US" b="0" i="0" dirty="0">
                <a:solidFill>
                  <a:schemeClr val="bg1"/>
                </a:solidFill>
                <a:effectLst/>
              </a:rPr>
              <a:t>he Lord commanded the Saints to bring the accounts of their suffering and persecution to the attention of government leaders, including the president of the United States. On November 29, 1839, the Prophet Joseph Smith and Elias </a:t>
            </a:r>
            <a:r>
              <a:rPr lang="en-US" b="0" i="0" dirty="0" err="1">
                <a:solidFill>
                  <a:schemeClr val="bg1"/>
                </a:solidFill>
                <a:effectLst/>
              </a:rPr>
              <a:t>Higbee</a:t>
            </a:r>
            <a:r>
              <a:rPr lang="en-US" b="0" i="0" dirty="0">
                <a:solidFill>
                  <a:schemeClr val="bg1"/>
                </a:solidFill>
                <a:effectLst/>
              </a:rPr>
              <a:t>, a judge, met with the president of the United States, Martin Van Buren.</a:t>
            </a:r>
          </a:p>
        </p:txBody>
      </p:sp>
      <p:sp>
        <p:nvSpPr>
          <p:cNvPr id="31" name="TextBox 3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President Van Buren</a:t>
            </a:r>
          </a:p>
        </p:txBody>
      </p:sp>
      <p:sp>
        <p:nvSpPr>
          <p:cNvPr id="3" name="Rectangle 2"/>
          <p:cNvSpPr/>
          <p:nvPr/>
        </p:nvSpPr>
        <p:spPr>
          <a:xfrm>
            <a:off x="5635120" y="1273510"/>
            <a:ext cx="6096000" cy="5355312"/>
          </a:xfrm>
          <a:prstGeom prst="rect">
            <a:avLst/>
          </a:prstGeom>
        </p:spPr>
        <p:txBody>
          <a:bodyPr>
            <a:spAutoFit/>
          </a:bodyPr>
          <a:lstStyle/>
          <a:p>
            <a:pPr fontAlgn="base"/>
            <a:r>
              <a:rPr lang="en-US" b="0" i="0" dirty="0">
                <a:solidFill>
                  <a:schemeClr val="bg1"/>
                </a:solidFill>
                <a:effectLst/>
              </a:rPr>
              <a:t>“At first Van Buren was inconsiderate of the Prophet’s plea. However, as the discussion progressed, the president promised to reconsider his position and ‘felt to sympathize with [the Mormons], on account of [their] sufferings’ </a:t>
            </a:r>
          </a:p>
          <a:p>
            <a:pPr fontAlgn="base"/>
            <a:endParaRPr lang="en-US" b="0" i="0" dirty="0">
              <a:solidFill>
                <a:schemeClr val="bg1"/>
              </a:solidFill>
              <a:effectLst/>
            </a:endParaRPr>
          </a:p>
          <a:p>
            <a:pPr fontAlgn="base"/>
            <a:r>
              <a:rPr lang="en-US" b="0" i="0" dirty="0">
                <a:solidFill>
                  <a:schemeClr val="bg1"/>
                </a:solidFill>
                <a:effectLst/>
              </a:rPr>
              <a:t>“After their visit with President Van Buren, the Prophet and Elias </a:t>
            </a:r>
            <a:r>
              <a:rPr lang="en-US" b="0" i="0" dirty="0" err="1">
                <a:solidFill>
                  <a:schemeClr val="bg1"/>
                </a:solidFill>
                <a:effectLst/>
              </a:rPr>
              <a:t>Higbee</a:t>
            </a:r>
            <a:r>
              <a:rPr lang="en-US" b="0" i="0" dirty="0">
                <a:solidFill>
                  <a:schemeClr val="bg1"/>
                </a:solidFill>
                <a:effectLst/>
              </a:rPr>
              <a:t> stayed two months in the East, trying to gain support from senators and representatives who might be willing to espouse their cause. </a:t>
            </a:r>
          </a:p>
          <a:p>
            <a:pPr fontAlgn="base"/>
            <a:endParaRPr lang="en-US" dirty="0">
              <a:solidFill>
                <a:schemeClr val="bg1"/>
              </a:solidFill>
            </a:endParaRPr>
          </a:p>
          <a:p>
            <a:pPr fontAlgn="base"/>
            <a:r>
              <a:rPr lang="en-US" b="0" i="0" dirty="0">
                <a:solidFill>
                  <a:schemeClr val="bg1"/>
                </a:solidFill>
                <a:effectLst/>
              </a:rPr>
              <a:t>They met with President Van Buren again in February 1840. By this time, Van Buren had lost any sympathetic feelings he might have had for the Church. </a:t>
            </a:r>
          </a:p>
          <a:p>
            <a:pPr fontAlgn="base"/>
            <a:endParaRPr lang="en-US" dirty="0">
              <a:solidFill>
                <a:schemeClr val="bg1"/>
              </a:solidFill>
            </a:endParaRPr>
          </a:p>
          <a:p>
            <a:pPr fontAlgn="base"/>
            <a:r>
              <a:rPr lang="en-US" b="0" i="0" dirty="0">
                <a:solidFill>
                  <a:schemeClr val="bg1"/>
                </a:solidFill>
                <a:effectLst/>
              </a:rPr>
              <a:t>According to the Prophet, the president treated them rudely and declared: ‘Gentlemen, your cause is just, but I can do nothing for you. … If I take up for you I shall lose the vote of Missouri’ </a:t>
            </a:r>
          </a:p>
          <a:p>
            <a:pPr fontAlgn="base"/>
            <a:r>
              <a:rPr lang="en-US" b="0" i="0" dirty="0">
                <a:solidFill>
                  <a:schemeClr val="bg1"/>
                </a:solidFill>
                <a:effectLst/>
              </a:rPr>
              <a:t>HC</a:t>
            </a:r>
          </a:p>
        </p:txBody>
      </p:sp>
      <p:pic>
        <p:nvPicPr>
          <p:cNvPr id="5" name="Picture 4">
            <a:extLst>
              <a:ext uri="{FF2B5EF4-FFF2-40B4-BE49-F238E27FC236}">
                <a16:creationId xmlns:a16="http://schemas.microsoft.com/office/drawing/2014/main" id="{EBD88850-7901-47E4-8829-7780F76F8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14" y="3074546"/>
            <a:ext cx="3054361" cy="3554276"/>
          </a:xfrm>
          <a:prstGeom prst="rect">
            <a:avLst/>
          </a:prstGeom>
        </p:spPr>
      </p:pic>
    </p:spTree>
    <p:extLst>
      <p:ext uri="{BB962C8B-B14F-4D97-AF65-F5344CB8AC3E}">
        <p14:creationId xmlns:p14="http://schemas.microsoft.com/office/powerpoint/2010/main" val="14984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BDE9360-FA67-40BA-845C-34FC65F87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81481" y="72427"/>
            <a:ext cx="12023002"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Many Seek the Truth (1:17)</a:t>
            </a:r>
          </a:p>
          <a:p>
            <a:r>
              <a:rPr lang="en-US" sz="1600" dirty="0">
                <a:solidFill>
                  <a:schemeClr val="bg1"/>
                </a:solidFill>
              </a:rPr>
              <a:t>Flecks of Gold (3:15)</a:t>
            </a:r>
          </a:p>
          <a:p>
            <a:endParaRPr lang="en-US" sz="1600" dirty="0">
              <a:solidFill>
                <a:schemeClr val="bg1"/>
              </a:solidFill>
            </a:endParaRPr>
          </a:p>
          <a:p>
            <a:r>
              <a:rPr lang="en-US" sz="1600" dirty="0">
                <a:solidFill>
                  <a:schemeClr val="bg1"/>
                </a:solidFill>
              </a:rPr>
              <a:t> (Delia Reed, in </a:t>
            </a:r>
            <a:r>
              <a:rPr lang="en-US" sz="1600" i="1" dirty="0">
                <a:solidFill>
                  <a:schemeClr val="bg1"/>
                </a:solidFill>
              </a:rPr>
              <a:t>Mormon Redress Petitions: Documents of the 1833–1838 Missouri Conflict,</a:t>
            </a:r>
            <a:r>
              <a:rPr lang="en-US" sz="1600" dirty="0">
                <a:solidFill>
                  <a:schemeClr val="bg1"/>
                </a:solidFill>
              </a:rPr>
              <a:t> ed. Clark V. Johnson [1992], 523; punctuation, capitalization, and spelling standardized).</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763-765</a:t>
            </a:r>
            <a:endParaRPr lang="en-US" sz="1600" i="1" dirty="0">
              <a:solidFill>
                <a:schemeClr val="bg1"/>
              </a:solidFill>
            </a:endParaRP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961</a:t>
            </a:r>
            <a:endParaRPr lang="en-US" sz="1600" i="1" dirty="0">
              <a:solidFill>
                <a:schemeClr val="bg1"/>
              </a:solidFill>
            </a:endParaRPr>
          </a:p>
          <a:p>
            <a:r>
              <a:rPr lang="en-US" sz="1600" dirty="0">
                <a:solidFill>
                  <a:schemeClr val="bg1"/>
                </a:solidFill>
              </a:rPr>
              <a:t>L.G. </a:t>
            </a:r>
            <a:r>
              <a:rPr lang="en-US" sz="1600" dirty="0" err="1">
                <a:solidFill>
                  <a:schemeClr val="bg1"/>
                </a:solidFill>
              </a:rPr>
              <a:t>Otten</a:t>
            </a:r>
            <a:r>
              <a:rPr lang="en-US" sz="1600" dirty="0">
                <a:solidFill>
                  <a:schemeClr val="bg1"/>
                </a:solidFill>
              </a:rPr>
              <a:t> and C.M. Caldwell </a:t>
            </a:r>
            <a:r>
              <a:rPr lang="en-US" sz="1600" i="1" dirty="0">
                <a:solidFill>
                  <a:schemeClr val="bg1"/>
                </a:solidFill>
              </a:rPr>
              <a:t>Sacred Truths of the Doctrine and Covenants </a:t>
            </a:r>
            <a:r>
              <a:rPr lang="en-US" sz="1600" dirty="0">
                <a:solidFill>
                  <a:schemeClr val="bg1"/>
                </a:solidFill>
              </a:rPr>
              <a:t>pg. 307</a:t>
            </a:r>
            <a:endParaRPr lang="en-US" sz="1600" i="1"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123</a:t>
            </a:r>
          </a:p>
          <a:p>
            <a:r>
              <a:rPr lang="en-US" sz="1600" dirty="0">
                <a:solidFill>
                  <a:schemeClr val="bg1"/>
                </a:solidFill>
              </a:rPr>
              <a:t>Presentation by ©http://fashionsbylynda.com/blog/ </a:t>
            </a:r>
          </a:p>
          <a:p>
            <a:r>
              <a:rPr lang="en-US" sz="1600" dirty="0">
                <a:solidFill>
                  <a:schemeClr val="bg1"/>
                </a:solidFill>
              </a:rPr>
              <a:t>Elder M. Russell Ballard </a:t>
            </a:r>
            <a:r>
              <a:rPr lang="en-US" sz="1600" b="0" i="0" dirty="0">
                <a:solidFill>
                  <a:schemeClr val="bg1"/>
                </a:solidFill>
                <a:effectLst/>
              </a:rPr>
              <a:t>(</a:t>
            </a:r>
            <a:r>
              <a:rPr lang="en-US" sz="1600" b="0" i="0" u="none" strike="noStrike" dirty="0">
                <a:solidFill>
                  <a:schemeClr val="bg1"/>
                </a:solidFill>
                <a:effectLst/>
              </a:rPr>
              <a:t>“Sharing the Gospel Using the Internet,”</a:t>
            </a:r>
            <a:r>
              <a:rPr lang="en-US" sz="1600" b="0" i="1" dirty="0">
                <a:solidFill>
                  <a:schemeClr val="bg1"/>
                </a:solidFill>
                <a:effectLst/>
              </a:rPr>
              <a:t> Ensign,</a:t>
            </a:r>
            <a:r>
              <a:rPr lang="en-US" sz="1600" b="0" i="0" dirty="0">
                <a:solidFill>
                  <a:schemeClr val="bg1"/>
                </a:solidFill>
                <a:effectLst/>
              </a:rPr>
              <a:t> July 2008, 62).</a:t>
            </a:r>
            <a:endParaRPr lang="en-US" sz="1600" dirty="0">
              <a:solidFill>
                <a:schemeClr val="bg1"/>
              </a:solidFill>
            </a:endParaRPr>
          </a:p>
          <a:p>
            <a:r>
              <a:rPr lang="en-US" sz="1600" dirty="0">
                <a:solidFill>
                  <a:schemeClr val="bg1"/>
                </a:solidFill>
              </a:rPr>
              <a:t>President Spencer W. Kimball (In Conference Report, Apr. 1980, p. 6; or </a:t>
            </a:r>
            <a:r>
              <a:rPr lang="en-US" sz="1600" i="1" dirty="0">
                <a:solidFill>
                  <a:schemeClr val="bg1"/>
                </a:solidFill>
              </a:rPr>
              <a:t>Ensign,</a:t>
            </a:r>
            <a:r>
              <a:rPr lang="en-US" sz="1600" dirty="0">
                <a:solidFill>
                  <a:schemeClr val="bg1"/>
                </a:solidFill>
              </a:rPr>
              <a:t> May 1980, p. 6.)</a:t>
            </a:r>
          </a:p>
          <a:p>
            <a:pPr fontAlgn="base"/>
            <a:r>
              <a:rPr lang="en-US" sz="1600" dirty="0">
                <a:solidFill>
                  <a:schemeClr val="bg1"/>
                </a:solidFill>
              </a:rPr>
              <a:t>Elder Neil L. Andersen</a:t>
            </a:r>
            <a:r>
              <a:rPr lang="en-US" sz="1600" b="0" i="0" dirty="0">
                <a:solidFill>
                  <a:schemeClr val="bg1"/>
                </a:solidFill>
                <a:effectLst/>
                <a:latin typeface="Open Sans"/>
              </a:rPr>
              <a:t> (</a:t>
            </a:r>
            <a:r>
              <a:rPr lang="en-US" sz="1600" b="0" i="0" u="none" strike="noStrike" dirty="0">
                <a:solidFill>
                  <a:schemeClr val="bg1"/>
                </a:solidFill>
                <a:effectLst/>
                <a:latin typeface="Open Sans"/>
              </a:rPr>
              <a:t>“Trial of Your Faith,”</a:t>
            </a:r>
            <a:r>
              <a:rPr lang="en-US" sz="1600" i="1" dirty="0">
                <a:solidFill>
                  <a:schemeClr val="bg1"/>
                </a:solidFill>
                <a:latin typeface="Open Sans"/>
              </a:rPr>
              <a:t> </a:t>
            </a:r>
            <a:r>
              <a:rPr lang="en-US" sz="1600" b="0" i="1" dirty="0">
                <a:solidFill>
                  <a:schemeClr val="bg1"/>
                </a:solidFill>
                <a:effectLst/>
                <a:latin typeface="Open Sans"/>
              </a:rPr>
              <a:t>Ensign </a:t>
            </a:r>
            <a:r>
              <a:rPr lang="en-US" sz="1600" b="0" i="0" dirty="0">
                <a:solidFill>
                  <a:schemeClr val="bg1"/>
                </a:solidFill>
                <a:effectLst/>
                <a:latin typeface="Open Sans"/>
              </a:rPr>
              <a:t>or </a:t>
            </a:r>
            <a:r>
              <a:rPr lang="en-US" sz="1600" b="0" i="1" dirty="0">
                <a:solidFill>
                  <a:schemeClr val="bg1"/>
                </a:solidFill>
                <a:effectLst/>
                <a:latin typeface="Open Sans"/>
              </a:rPr>
              <a:t>Liahona,</a:t>
            </a:r>
            <a:r>
              <a:rPr lang="en-US" sz="1600" b="0" i="0" dirty="0">
                <a:solidFill>
                  <a:schemeClr val="bg1"/>
                </a:solidFill>
                <a:effectLst/>
                <a:latin typeface="Open Sans"/>
              </a:rPr>
              <a:t> Nov. 2012, 41).</a:t>
            </a:r>
          </a:p>
          <a:p>
            <a:pPr fontAlgn="base"/>
            <a:r>
              <a:rPr lang="en-US" sz="1600" b="0" i="0" dirty="0">
                <a:solidFill>
                  <a:schemeClr val="bg1"/>
                </a:solidFill>
                <a:effectLst/>
                <a:latin typeface="Open Sans"/>
              </a:rPr>
              <a:t>Elder Dallin H. Oaks(“Reading Church History,” in </a:t>
            </a:r>
            <a:r>
              <a:rPr lang="en-US" sz="1600" b="0" i="1" dirty="0">
                <a:solidFill>
                  <a:schemeClr val="bg1"/>
                </a:solidFill>
                <a:effectLst/>
                <a:latin typeface="Open Sans"/>
              </a:rPr>
              <a:t>Symposium Speeches</a:t>
            </a:r>
            <a:r>
              <a:rPr lang="en-US" sz="1600" b="0" i="0" dirty="0">
                <a:solidFill>
                  <a:schemeClr val="bg1"/>
                </a:solidFill>
                <a:effectLst/>
                <a:latin typeface="Open Sans"/>
              </a:rPr>
              <a:t> [symposium on the Doctrine and Covenants and Church history, Aug. 14–16, 1985], 4, 5).</a:t>
            </a:r>
            <a:endParaRPr lang="en-US" sz="1600" dirty="0">
              <a:solidFill>
                <a:schemeClr val="bg1"/>
              </a:solidFill>
            </a:endParaRPr>
          </a:p>
          <a:p>
            <a:r>
              <a:rPr lang="en-US" sz="1600" b="0" i="0" dirty="0">
                <a:solidFill>
                  <a:schemeClr val="bg1"/>
                </a:solidFill>
                <a:effectLst/>
              </a:rPr>
              <a:t>History of the Church</a:t>
            </a:r>
            <a:r>
              <a:rPr lang="en-US" sz="1600" b="0" i="1" dirty="0">
                <a:solidFill>
                  <a:schemeClr val="bg1"/>
                </a:solidFill>
                <a:effectLst/>
              </a:rPr>
              <a:t>,</a:t>
            </a:r>
            <a:r>
              <a:rPr lang="en-US" sz="1600" b="0" i="0" dirty="0">
                <a:solidFill>
                  <a:schemeClr val="bg1"/>
                </a:solidFill>
                <a:effectLst/>
              </a:rPr>
              <a:t> 4:40-43; 4:80]” (Arnold K. Garr, </a:t>
            </a:r>
            <a:r>
              <a:rPr lang="en-US" sz="1600" b="0" i="0" u="none" strike="noStrike" dirty="0">
                <a:solidFill>
                  <a:schemeClr val="bg1"/>
                </a:solidFill>
                <a:effectLst/>
              </a:rPr>
              <a:t>“Joseph Smith: Campaign for President of the United States,”</a:t>
            </a:r>
            <a:r>
              <a:rPr lang="en-US" sz="1600" b="0" i="1" dirty="0">
                <a:solidFill>
                  <a:schemeClr val="bg1"/>
                </a:solidFill>
                <a:effectLst/>
              </a:rPr>
              <a:t> Ensign,</a:t>
            </a:r>
            <a:r>
              <a:rPr lang="en-US" sz="1600" b="0" i="0" dirty="0">
                <a:solidFill>
                  <a:schemeClr val="bg1"/>
                </a:solidFill>
                <a:effectLst/>
              </a:rPr>
              <a:t> Feb. 2009, 49).</a:t>
            </a:r>
            <a:r>
              <a:rPr lang="en-US" sz="1600" dirty="0">
                <a:solidFill>
                  <a:schemeClr val="bg1"/>
                </a:solidFill>
              </a:rPr>
              <a:t> </a:t>
            </a:r>
          </a:p>
        </p:txBody>
      </p:sp>
      <p:grpSp>
        <p:nvGrpSpPr>
          <p:cNvPr id="5" name="Group 4"/>
          <p:cNvGrpSpPr/>
          <p:nvPr/>
        </p:nvGrpSpPr>
        <p:grpSpPr>
          <a:xfrm>
            <a:off x="3456529" y="300897"/>
            <a:ext cx="607913" cy="770023"/>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2FED204E-48CB-4B8C-96C6-4C27D0DFD765}"/>
              </a:ext>
            </a:extLst>
          </p:cNvPr>
          <p:cNvSpPr>
            <a:spLocks noGrp="1"/>
          </p:cNvSpPr>
          <p:nvPr/>
        </p:nvSpPr>
        <p:spPr>
          <a:xfrm>
            <a:off x="81481" y="65188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3995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23330"/>
          </a:xfrm>
          <a:prstGeom prst="rect">
            <a:avLst/>
          </a:prstGeom>
        </p:spPr>
        <p:txBody>
          <a:bodyPr wrap="square">
            <a:spAutoFit/>
          </a:bodyPr>
          <a:lstStyle/>
          <a:p>
            <a:r>
              <a:rPr lang="en-US" dirty="0"/>
              <a:t>For Joseph Young’s Affidavit visit:</a:t>
            </a:r>
          </a:p>
          <a:p>
            <a:r>
              <a:rPr lang="en-US" dirty="0">
                <a:hlinkClick r:id="rId2"/>
              </a:rPr>
              <a:t>https://ojs.lib.byu.edu/spc/index.php/BYUStudies/article/viewFile/6551/6200</a:t>
            </a:r>
            <a:endParaRPr lang="en-US" dirty="0"/>
          </a:p>
          <a:p>
            <a:endParaRPr lang="en-US" dirty="0"/>
          </a:p>
        </p:txBody>
      </p:sp>
      <p:sp>
        <p:nvSpPr>
          <p:cNvPr id="3" name="Rectangle 2"/>
          <p:cNvSpPr/>
          <p:nvPr/>
        </p:nvSpPr>
        <p:spPr>
          <a:xfrm>
            <a:off x="0" y="704583"/>
            <a:ext cx="6096000" cy="4893647"/>
          </a:xfrm>
          <a:prstGeom prst="rect">
            <a:avLst/>
          </a:prstGeom>
          <a:ln>
            <a:solidFill>
              <a:schemeClr val="tx1"/>
            </a:solidFill>
          </a:ln>
        </p:spPr>
        <p:txBody>
          <a:bodyPr>
            <a:spAutoFit/>
          </a:bodyPr>
          <a:lstStyle/>
          <a:p>
            <a:pPr fontAlgn="base"/>
            <a:r>
              <a:rPr lang="en-US" sz="1200" b="0" i="0" dirty="0">
                <a:solidFill>
                  <a:srgbClr val="333333"/>
                </a:solidFill>
                <a:effectLst/>
              </a:rPr>
              <a:t>President Joseph Fielding Smith wrote: </a:t>
            </a:r>
            <a:r>
              <a:rPr lang="en-US" sz="1400" b="1" i="0" dirty="0">
                <a:solidFill>
                  <a:srgbClr val="333333"/>
                </a:solidFill>
                <a:effectLst/>
              </a:rPr>
              <a:t>“The law of retribution</a:t>
            </a:r>
            <a:r>
              <a:rPr lang="en-US" sz="1400" b="0" i="0" dirty="0">
                <a:solidFill>
                  <a:srgbClr val="333333"/>
                </a:solidFill>
                <a:effectLst/>
              </a:rPr>
              <a:t> </a:t>
            </a:r>
            <a:r>
              <a:rPr lang="en-US" sz="1200" b="0" i="0" dirty="0">
                <a:solidFill>
                  <a:srgbClr val="333333"/>
                </a:solidFill>
                <a:effectLst/>
              </a:rPr>
              <a:t>is often slow, but it is sure. The Lord promised to punish his enemies and mete out to them suitable reward for all the evil they had heaped upon his servants. Punishment for sin does not always follow in this mortal life; the greater part of it quite generally is held in reserve for a future day. That records might be kept on earth as well as in heaven, the Lord commanded (Sec. 123) that there be gathered all the knowledge of all the acts, and sufferings and the abuses put upon the members of the Church by the State of Missouri. Also a record should be kept of all the property destroyed, the damages sustained, both to the character and the personal injuries and to the real property of the saints. The names of those who were engaged in this wickedness and these murders and </a:t>
            </a:r>
            <a:r>
              <a:rPr lang="en-US" sz="1200" b="0" i="0" dirty="0" err="1">
                <a:solidFill>
                  <a:srgbClr val="333333"/>
                </a:solidFill>
                <a:effectLst/>
              </a:rPr>
              <a:t>drivings</a:t>
            </a:r>
            <a:r>
              <a:rPr lang="en-US" sz="1200" b="0" i="0" dirty="0">
                <a:solidFill>
                  <a:srgbClr val="333333"/>
                </a:solidFill>
                <a:effectLst/>
              </a:rPr>
              <a:t> were also to be gathered and preserved. </a:t>
            </a:r>
            <a:r>
              <a:rPr lang="en-US" sz="1200" dirty="0"/>
              <a:t>A committee was appointed to gather this evidence that it might be on file. This information would be of value when presented before the Government of the United States when the Church should seek justice at the seat of government. If redress could not be obtained there, then the evidence would stand against those who were guilty, before the Eternal Tribunal which will try all men and all things.</a:t>
            </a:r>
          </a:p>
          <a:p>
            <a:pPr fontAlgn="base"/>
            <a:r>
              <a:rPr lang="en-US" sz="1200" dirty="0"/>
              <a:t>“This gathering of information was not to be confined to the deeds committed in Missouri, but should reach out to embrace the wickedness, falsehoods and deeds of those who fought the truth throughout all time. Magazine articles, writings in encyclopedias, all libelous histories, and other writings and ‘the whole concatenation of diabolical rascality and nefarious and murderous impositions that have been practiced upon this people,’ were to be gathered that they might be published to the world, sent to the heads of government ‘in all the dark and hellish hue, as the last effort which is enjoined on us by our Heavenly Father, before we can fully and completely claim that promise which shall call him forth from his hiding place; and also that the whole nation may be left without excuse before he can send forth the power of his mighty arm.’” (</a:t>
            </a:r>
            <a:r>
              <a:rPr lang="en-US" sz="1200" i="1" dirty="0"/>
              <a:t>Church History and Modern Revelation,</a:t>
            </a:r>
            <a:r>
              <a:rPr lang="en-US" sz="1200" dirty="0"/>
              <a:t> 2:182–83.)</a:t>
            </a:r>
          </a:p>
          <a:p>
            <a:endParaRPr lang="en-US" sz="1200" dirty="0"/>
          </a:p>
        </p:txBody>
      </p:sp>
      <p:sp>
        <p:nvSpPr>
          <p:cNvPr id="6" name="Rectangle 5"/>
          <p:cNvSpPr/>
          <p:nvPr/>
        </p:nvSpPr>
        <p:spPr>
          <a:xfrm>
            <a:off x="6096000" y="704583"/>
            <a:ext cx="6096000" cy="4893647"/>
          </a:xfrm>
          <a:prstGeom prst="rect">
            <a:avLst/>
          </a:prstGeom>
          <a:ln>
            <a:solidFill>
              <a:schemeClr val="tx1"/>
            </a:solidFill>
          </a:ln>
        </p:spPr>
        <p:txBody>
          <a:bodyPr>
            <a:spAutoFit/>
          </a:bodyPr>
          <a:lstStyle/>
          <a:p>
            <a:pPr fontAlgn="base"/>
            <a:r>
              <a:rPr lang="en-US" sz="1400" b="1" i="0" dirty="0">
                <a:effectLst/>
              </a:rPr>
              <a:t>Extermination Order 44 Lifted:</a:t>
            </a:r>
          </a:p>
          <a:p>
            <a:pPr fontAlgn="base"/>
            <a:r>
              <a:rPr lang="en-US" sz="1200" b="0" i="0" dirty="0">
                <a:effectLst/>
              </a:rPr>
              <a:t>As the years have come and gone, and the terrible injustices of Missouri have been revealed by the records and by the patience and righteousness of the Saints of God, the tardy remorse of that state is felt in a statement President Spencer W. Kimball delivered to the membership of the Church:</a:t>
            </a:r>
          </a:p>
          <a:p>
            <a:pPr fontAlgn="base"/>
            <a:r>
              <a:rPr lang="en-US" sz="1200" b="0" i="0" dirty="0">
                <a:effectLst/>
              </a:rPr>
              <a:t>“Since our last conference we have had a delightful message from Christopher S. Bond, governor of the state of Missouri, who advised us that he has rescinded the 138-year-old executive order of Governor Lilburn W. Boggs calling for the extermination or expulsion of the Mormons from the state of Missouri. Governor Bond, present Missouri governor, writes:</a:t>
            </a:r>
          </a:p>
          <a:p>
            <a:pPr fontAlgn="base"/>
            <a:r>
              <a:rPr lang="en-US" sz="1200" b="0" i="0" dirty="0">
                <a:effectLst/>
              </a:rPr>
              <a:t>“‘Expressing on behalf of all Missourians our deep regret for the injustice and undue suffering which was caused by this 1838 order, I hereby rescind Executive Order No. 44 dated October 27, 1838, issued by Governor Lilburn W. Boggs.’</a:t>
            </a:r>
          </a:p>
          <a:p>
            <a:pPr fontAlgn="base"/>
            <a:r>
              <a:rPr lang="en-US" sz="1200" b="0" i="0" dirty="0">
                <a:effectLst/>
              </a:rPr>
              <a:t>“To Governor Bond and the people of Missouri, we extend our deep appreciation for this reversal and for the present friendly associations between the membership of The Church of </a:t>
            </a:r>
            <a:r>
              <a:rPr lang="en-US" sz="1200" b="0" i="0" u="none" strike="noStrike" dirty="0">
                <a:effectLst/>
              </a:rPr>
              <a:t>Jesus Christ</a:t>
            </a:r>
            <a:r>
              <a:rPr lang="en-US" sz="1200" b="0" i="0" dirty="0">
                <a:effectLst/>
              </a:rPr>
              <a:t> of Latter-day Saints and the people of Missouri as it is now in effect.</a:t>
            </a:r>
          </a:p>
          <a:p>
            <a:pPr fontAlgn="base"/>
            <a:r>
              <a:rPr lang="en-US" sz="1200" dirty="0"/>
              <a:t>“In Missouri now we have five stakes in fifty-one communities, with approximately 15,000 members of the Church, who, we are confident, are law-abiding citizens of the state of Missouri. Thank you, Governor Bond.” (In Conference Report, Oct. 1976, p. 4–5; or </a:t>
            </a:r>
            <a:r>
              <a:rPr lang="en-US" sz="1200" i="1" dirty="0"/>
              <a:t>Ensign,</a:t>
            </a:r>
            <a:r>
              <a:rPr lang="en-US" sz="1200" dirty="0"/>
              <a:t> Nov. 1976, p. 4.)</a:t>
            </a:r>
          </a:p>
          <a:p>
            <a:pPr fontAlgn="base"/>
            <a:r>
              <a:rPr lang="en-US" sz="1200" dirty="0"/>
              <a:t>(By the year 2001 there was a temple in St. Louis and over 50,000 members of the Church in Missouri.)</a:t>
            </a:r>
          </a:p>
          <a:p>
            <a:pPr fontAlgn="base"/>
            <a:endParaRPr lang="en-US" sz="1200" dirty="0"/>
          </a:p>
          <a:p>
            <a:pPr fontAlgn="base"/>
            <a:r>
              <a:rPr lang="en-US" sz="1200" dirty="0">
                <a:latin typeface="Open Sans"/>
              </a:rPr>
              <a:t>The Extermination Order was finally rescinded on June 25, 1976 by Governor Christopher Samuel "Kit" Bond</a:t>
            </a:r>
          </a:p>
          <a:p>
            <a:pPr fontAlgn="base"/>
            <a:endParaRPr lang="en-US" sz="1200" dirty="0"/>
          </a:p>
          <a:p>
            <a:pPr fontAlgn="base"/>
            <a:endParaRPr lang="en-US" sz="1200" b="0" i="0" dirty="0">
              <a:effectLst/>
            </a:endParaRPr>
          </a:p>
        </p:txBody>
      </p:sp>
      <p:sp>
        <p:nvSpPr>
          <p:cNvPr id="7" name="Rectangle 6"/>
          <p:cNvSpPr/>
          <p:nvPr/>
        </p:nvSpPr>
        <p:spPr>
          <a:xfrm>
            <a:off x="0" y="5598230"/>
            <a:ext cx="12192000" cy="954107"/>
          </a:xfrm>
          <a:prstGeom prst="rect">
            <a:avLst/>
          </a:prstGeom>
          <a:ln>
            <a:solidFill>
              <a:schemeClr val="tx1"/>
            </a:solidFill>
          </a:ln>
        </p:spPr>
        <p:txBody>
          <a:bodyPr wrap="square">
            <a:spAutoFit/>
          </a:bodyPr>
          <a:lstStyle/>
          <a:p>
            <a:pPr fontAlgn="base"/>
            <a:r>
              <a:rPr lang="en-US" sz="1400" b="1" dirty="0"/>
              <a:t>Elder Dallin H. Oaks</a:t>
            </a:r>
            <a:r>
              <a:rPr lang="en-US" sz="1400" dirty="0"/>
              <a:t> ”</a:t>
            </a:r>
            <a:r>
              <a:rPr lang="en-US" sz="1400" b="0" i="0" dirty="0">
                <a:effectLst/>
              </a:rPr>
              <a:t>If we are so grounded, no alteration of historical facts can shake our testimonies. Our Heavenly Father gave us powers of reason, and we are expected to use them to the fullest. But he also gave us the Comforter, who he said would lead us into truth and by whose power we may know the truth of all things. That is the ultimate guide for Latter-day Saints who are worthy and willing to rely on it” (“Reading Church History,” in </a:t>
            </a:r>
            <a:r>
              <a:rPr lang="en-US" sz="1400" b="0" i="1" dirty="0">
                <a:effectLst/>
              </a:rPr>
              <a:t>Symposium Speeches</a:t>
            </a:r>
            <a:r>
              <a:rPr lang="en-US" sz="1400" b="0" i="0" dirty="0">
                <a:effectLst/>
              </a:rPr>
              <a:t> [symposium on the Doctrine and Covenants and Church history, Aug. 14–16, 1985], 4, 5).</a:t>
            </a:r>
          </a:p>
        </p:txBody>
      </p:sp>
    </p:spTree>
    <p:extLst>
      <p:ext uri="{BB962C8B-B14F-4D97-AF65-F5344CB8AC3E}">
        <p14:creationId xmlns:p14="http://schemas.microsoft.com/office/powerpoint/2010/main" val="347235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048AEE-C2C6-4A1D-AD5E-674078A0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398351" y="1190118"/>
            <a:ext cx="4472413" cy="1938992"/>
          </a:xfrm>
          <a:prstGeom prst="rect">
            <a:avLst/>
          </a:prstGeom>
          <a:noFill/>
        </p:spPr>
        <p:txBody>
          <a:bodyPr wrap="square" rtlCol="0">
            <a:spAutoFit/>
          </a:bodyPr>
          <a:lstStyle/>
          <a:p>
            <a:r>
              <a:rPr lang="en-US" sz="2400" dirty="0">
                <a:solidFill>
                  <a:schemeClr val="bg1"/>
                </a:solidFill>
              </a:rPr>
              <a:t>While the Prophet Joseph Smith was imprisoned in Liberty Jail from December 1, 1838, to April 6, 1839, he wrote letters of comfort and counsel to the Saints.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Background</a:t>
            </a:r>
          </a:p>
        </p:txBody>
      </p:sp>
      <p:sp>
        <p:nvSpPr>
          <p:cNvPr id="5" name="TextBox 4"/>
          <p:cNvSpPr txBox="1"/>
          <p:nvPr/>
        </p:nvSpPr>
        <p:spPr>
          <a:xfrm>
            <a:off x="6734268" y="3153211"/>
            <a:ext cx="4472413" cy="2677656"/>
          </a:xfrm>
          <a:prstGeom prst="rect">
            <a:avLst/>
          </a:prstGeom>
          <a:noFill/>
        </p:spPr>
        <p:txBody>
          <a:bodyPr wrap="square" rtlCol="0">
            <a:spAutoFit/>
          </a:bodyPr>
          <a:lstStyle/>
          <a:p>
            <a:r>
              <a:rPr lang="en-US" sz="2400" dirty="0">
                <a:solidFill>
                  <a:schemeClr val="bg1"/>
                </a:solidFill>
              </a:rPr>
              <a:t>The letter dated March 20, 1839 is included in Doctrine and Covenants Section 123.</a:t>
            </a:r>
          </a:p>
          <a:p>
            <a:endParaRPr lang="en-US" sz="2400" dirty="0">
              <a:solidFill>
                <a:schemeClr val="bg1"/>
              </a:solidFill>
            </a:endParaRPr>
          </a:p>
          <a:p>
            <a:r>
              <a:rPr lang="en-US" sz="2400" dirty="0">
                <a:solidFill>
                  <a:schemeClr val="bg1"/>
                </a:solidFill>
              </a:rPr>
              <a:t>Joseph Smith ask the Saints to collect and publish the accounts of the persecutions they had faced.</a:t>
            </a:r>
          </a:p>
        </p:txBody>
      </p:sp>
      <p:pic>
        <p:nvPicPr>
          <p:cNvPr id="7" name="Picture 6">
            <a:extLst>
              <a:ext uri="{FF2B5EF4-FFF2-40B4-BE49-F238E27FC236}">
                <a16:creationId xmlns:a16="http://schemas.microsoft.com/office/drawing/2014/main" id="{ABD1C676-C36D-4FD3-8A55-08C7EEFB5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14" y="3501721"/>
            <a:ext cx="4787088" cy="2797787"/>
          </a:xfrm>
          <a:prstGeom prst="rect">
            <a:avLst/>
          </a:prstGeom>
        </p:spPr>
      </p:pic>
      <p:pic>
        <p:nvPicPr>
          <p:cNvPr id="10" name="Picture 9">
            <a:extLst>
              <a:ext uri="{FF2B5EF4-FFF2-40B4-BE49-F238E27FC236}">
                <a16:creationId xmlns:a16="http://schemas.microsoft.com/office/drawing/2014/main" id="{3D392E18-8F0A-428A-A095-88BD8F2F7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486" y="1068487"/>
            <a:ext cx="2847975" cy="1847850"/>
          </a:xfrm>
          <a:prstGeom prst="rect">
            <a:avLst/>
          </a:prstGeom>
        </p:spPr>
      </p:pic>
    </p:spTree>
    <p:extLst>
      <p:ext uri="{BB962C8B-B14F-4D97-AF65-F5344CB8AC3E}">
        <p14:creationId xmlns:p14="http://schemas.microsoft.com/office/powerpoint/2010/main" val="14744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C2CF4-C7EF-4321-93B6-BBFFD1164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272938" y="1597729"/>
            <a:ext cx="4472413" cy="3662541"/>
          </a:xfrm>
          <a:prstGeom prst="rect">
            <a:avLst/>
          </a:prstGeom>
          <a:noFill/>
        </p:spPr>
        <p:txBody>
          <a:bodyPr wrap="square" rtlCol="0">
            <a:spAutoFit/>
          </a:bodyPr>
          <a:lstStyle/>
          <a:p>
            <a:r>
              <a:rPr lang="en-US" sz="2000" dirty="0">
                <a:solidFill>
                  <a:schemeClr val="bg1"/>
                </a:solidFill>
              </a:rPr>
              <a:t>“This may certify that I, Delia Reed, moved to Missouri in the year 1836. My husband died soon after we arrived and left me with seven small children. … When the troubles came on between the inhabitants and the Mormons, I, with the rest of our society, was obliged to leave the state. … I was obliged to sacrifice the most of my property [and] my family [became] scattered, and I had to gain a daily pittance among strangers.” </a:t>
            </a:r>
          </a:p>
          <a:p>
            <a:r>
              <a:rPr lang="en-US" sz="1200" dirty="0">
                <a:solidFill>
                  <a:schemeClr val="bg1"/>
                </a:solidFill>
              </a:rPr>
              <a:t>Delia Reed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Delia Reed</a:t>
            </a:r>
          </a:p>
        </p:txBody>
      </p:sp>
      <p:sp>
        <p:nvSpPr>
          <p:cNvPr id="3" name="Rectangle 2"/>
          <p:cNvSpPr/>
          <p:nvPr/>
        </p:nvSpPr>
        <p:spPr>
          <a:xfrm>
            <a:off x="541679" y="6184640"/>
            <a:ext cx="11728293" cy="523220"/>
          </a:xfrm>
          <a:prstGeom prst="rect">
            <a:avLst/>
          </a:prstGeom>
        </p:spPr>
        <p:txBody>
          <a:bodyPr wrap="square">
            <a:spAutoFit/>
          </a:bodyPr>
          <a:lstStyle/>
          <a:p>
            <a:r>
              <a:rPr lang="en-US" sz="2800" b="0" i="0" dirty="0">
                <a:solidFill>
                  <a:srgbClr val="FFFF00"/>
                </a:solidFill>
                <a:effectLst/>
                <a:latin typeface="Open Sans"/>
              </a:rPr>
              <a:t>This was an official statement Sister Reed gave to a judicial official. </a:t>
            </a:r>
            <a:endParaRPr lang="en-US" sz="2800" dirty="0">
              <a:solidFill>
                <a:srgbClr val="FFFF00"/>
              </a:solidFill>
            </a:endParaRPr>
          </a:p>
        </p:txBody>
      </p:sp>
      <p:pic>
        <p:nvPicPr>
          <p:cNvPr id="8" name="Picture 7">
            <a:extLst>
              <a:ext uri="{FF2B5EF4-FFF2-40B4-BE49-F238E27FC236}">
                <a16:creationId xmlns:a16="http://schemas.microsoft.com/office/drawing/2014/main" id="{E50B7F2C-1533-4E9C-9335-39CC85303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289" y="1313514"/>
            <a:ext cx="3578662" cy="4871126"/>
          </a:xfrm>
          <a:prstGeom prst="rect">
            <a:avLst/>
          </a:prstGeom>
        </p:spPr>
      </p:pic>
      <p:grpSp>
        <p:nvGrpSpPr>
          <p:cNvPr id="12" name="Group 11">
            <a:extLst>
              <a:ext uri="{FF2B5EF4-FFF2-40B4-BE49-F238E27FC236}">
                <a16:creationId xmlns:a16="http://schemas.microsoft.com/office/drawing/2014/main" id="{ECB0D53C-3BEB-467D-AE8E-8067533B2C82}"/>
              </a:ext>
            </a:extLst>
          </p:cNvPr>
          <p:cNvGrpSpPr/>
          <p:nvPr/>
        </p:nvGrpSpPr>
        <p:grpSpPr>
          <a:xfrm>
            <a:off x="9099961" y="857589"/>
            <a:ext cx="2667000" cy="5029200"/>
            <a:chOff x="838200" y="76200"/>
            <a:chExt cx="2667000" cy="5029200"/>
          </a:xfrm>
        </p:grpSpPr>
        <p:grpSp>
          <p:nvGrpSpPr>
            <p:cNvPr id="13" name="Group 17">
              <a:extLst>
                <a:ext uri="{FF2B5EF4-FFF2-40B4-BE49-F238E27FC236}">
                  <a16:creationId xmlns:a16="http://schemas.microsoft.com/office/drawing/2014/main" id="{49E7C8FB-027A-4D50-AF02-06B6041D2DAE}"/>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3C2CFC4C-03D2-4052-981A-E412732DF7DD}"/>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93355A29-867C-4922-BD25-F1D879DB01E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C72C374C-8E2B-49F5-B82F-08122F3533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632270F2-655B-4D89-8F38-755460E57577}"/>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0BE77289-2E09-440E-A44F-7873F475E21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687A5DF0-710C-47DD-A725-BA22515463B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CE654FAB-6E4F-4DC9-81F0-2D51603143A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CC0885B5-CE58-4311-A9C4-0E9FB0575BF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1A85FAC8-2E63-47E6-8BBD-D70F1F2581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0B93D749-25CC-4684-B9A1-2914D75BB15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CD42E845-61A7-4DAD-8556-62D6826910E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9869C7FE-D811-48A1-80DC-E8426996FB6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297D609D-45BD-4293-BFF2-0A7626FB652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6DC4B192-718F-46CD-A6F0-1909C851D53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069E115-33CF-41AE-9B5A-480423CB012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BCE70363-B001-4407-96B6-6EB402EBFA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7CFB18A1-5D32-47A7-9341-7CE7B45D99AB}"/>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AEAB4B09-515B-4AAD-B248-E628686782B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01E3BFE-6F0F-423A-9760-8C417EF1880F}"/>
                </a:ext>
              </a:extLst>
            </p:cNvPr>
            <p:cNvSpPr/>
            <p:nvPr/>
          </p:nvSpPr>
          <p:spPr>
            <a:xfrm>
              <a:off x="1251857" y="2362201"/>
              <a:ext cx="1905000" cy="1323439"/>
            </a:xfrm>
            <a:prstGeom prst="rect">
              <a:avLst/>
            </a:prstGeom>
          </p:spPr>
          <p:txBody>
            <a:bodyPr wrap="square">
              <a:spAutoFit/>
            </a:bodyPr>
            <a:lstStyle/>
            <a:p>
              <a:pPr algn="ctr"/>
              <a:r>
                <a:rPr lang="en-US" sz="1600" b="1" dirty="0"/>
                <a:t>There are many who are kept from the truth because they do not know where to find it</a:t>
              </a:r>
              <a:endParaRPr lang="en-US" sz="1600" dirty="0">
                <a:solidFill>
                  <a:schemeClr val="bg1"/>
                </a:solidFill>
              </a:endParaRPr>
            </a:p>
          </p:txBody>
        </p:sp>
      </p:grpSp>
    </p:spTree>
    <p:extLst>
      <p:ext uri="{BB962C8B-B14F-4D97-AF65-F5344CB8AC3E}">
        <p14:creationId xmlns:p14="http://schemas.microsoft.com/office/powerpoint/2010/main" val="11865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C2CF4-C7EF-4321-93B6-BBFFD1164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Collecting Accounts </a:t>
            </a:r>
          </a:p>
        </p:txBody>
      </p:sp>
      <p:grpSp>
        <p:nvGrpSpPr>
          <p:cNvPr id="12" name="Group 11">
            <a:extLst>
              <a:ext uri="{FF2B5EF4-FFF2-40B4-BE49-F238E27FC236}">
                <a16:creationId xmlns:a16="http://schemas.microsoft.com/office/drawing/2014/main" id="{ECB0D53C-3BEB-467D-AE8E-8067533B2C82}"/>
              </a:ext>
            </a:extLst>
          </p:cNvPr>
          <p:cNvGrpSpPr/>
          <p:nvPr/>
        </p:nvGrpSpPr>
        <p:grpSpPr>
          <a:xfrm>
            <a:off x="9289000" y="1321504"/>
            <a:ext cx="2667000" cy="5029200"/>
            <a:chOff x="838200" y="76200"/>
            <a:chExt cx="2667000" cy="5029200"/>
          </a:xfrm>
        </p:grpSpPr>
        <p:grpSp>
          <p:nvGrpSpPr>
            <p:cNvPr id="13" name="Group 17">
              <a:extLst>
                <a:ext uri="{FF2B5EF4-FFF2-40B4-BE49-F238E27FC236}">
                  <a16:creationId xmlns:a16="http://schemas.microsoft.com/office/drawing/2014/main" id="{49E7C8FB-027A-4D50-AF02-06B6041D2DAE}"/>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3C2CFC4C-03D2-4052-981A-E412732DF7DD}"/>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93355A29-867C-4922-BD25-F1D879DB01E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C72C374C-8E2B-49F5-B82F-08122F3533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632270F2-655B-4D89-8F38-755460E57577}"/>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0BE77289-2E09-440E-A44F-7873F475E21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687A5DF0-710C-47DD-A725-BA22515463B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CE654FAB-6E4F-4DC9-81F0-2D51603143A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CC0885B5-CE58-4311-A9C4-0E9FB0575BF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1A85FAC8-2E63-47E6-8BBD-D70F1F2581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0B93D749-25CC-4684-B9A1-2914D75BB15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CD42E845-61A7-4DAD-8556-62D6826910E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9869C7FE-D811-48A1-80DC-E8426996FB6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297D609D-45BD-4293-BFF2-0A7626FB652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6DC4B192-718F-46CD-A6F0-1909C851D53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069E115-33CF-41AE-9B5A-480423CB012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BCE70363-B001-4407-96B6-6EB402EBFA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7CFB18A1-5D32-47A7-9341-7CE7B45D99AB}"/>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AEAB4B09-515B-4AAD-B248-E628686782B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01E3BFE-6F0F-423A-9760-8C417EF1880F}"/>
                </a:ext>
              </a:extLst>
            </p:cNvPr>
            <p:cNvSpPr/>
            <p:nvPr/>
          </p:nvSpPr>
          <p:spPr>
            <a:xfrm>
              <a:off x="1229590" y="2256472"/>
              <a:ext cx="1905000" cy="1477328"/>
            </a:xfrm>
            <a:prstGeom prst="rect">
              <a:avLst/>
            </a:prstGeom>
          </p:spPr>
          <p:txBody>
            <a:bodyPr wrap="square">
              <a:spAutoFit/>
            </a:bodyPr>
            <a:lstStyle/>
            <a:p>
              <a:pPr algn="ctr"/>
              <a:r>
                <a:rPr lang="en-US" b="1" dirty="0"/>
                <a:t>The Lord will fulfill His promises after we have done our part</a:t>
              </a:r>
              <a:endParaRPr lang="en-US" sz="1600" dirty="0">
                <a:solidFill>
                  <a:schemeClr val="bg1"/>
                </a:solidFill>
              </a:endParaRPr>
            </a:p>
          </p:txBody>
        </p:sp>
      </p:grpSp>
      <p:sp>
        <p:nvSpPr>
          <p:cNvPr id="2" name="Rectangle 1">
            <a:extLst>
              <a:ext uri="{FF2B5EF4-FFF2-40B4-BE49-F238E27FC236}">
                <a16:creationId xmlns:a16="http://schemas.microsoft.com/office/drawing/2014/main" id="{133CE368-64C5-4A9A-B3AC-8077403C42FB}"/>
              </a:ext>
            </a:extLst>
          </p:cNvPr>
          <p:cNvSpPr/>
          <p:nvPr/>
        </p:nvSpPr>
        <p:spPr>
          <a:xfrm>
            <a:off x="177417" y="1758612"/>
            <a:ext cx="5098972" cy="4154984"/>
          </a:xfrm>
          <a:prstGeom prst="rect">
            <a:avLst/>
          </a:prstGeom>
        </p:spPr>
        <p:txBody>
          <a:bodyPr wrap="square">
            <a:spAutoFit/>
          </a:bodyPr>
          <a:lstStyle/>
          <a:p>
            <a:r>
              <a:rPr lang="en-US" sz="2400" i="1" dirty="0">
                <a:solidFill>
                  <a:schemeClr val="bg1"/>
                </a:solidFill>
              </a:rPr>
              <a:t>That we may not only publish to all the world, but present them to the heads of government in all their dark and hellish hue, as the last effort which is enjoined on us by our Heavenly Father, before we can fully and completely claim that promise which shall call him forth from his hiding place; and also that the whole nation may be left without excuse before he can send forth the power of his mighty arm.</a:t>
            </a:r>
          </a:p>
        </p:txBody>
      </p:sp>
      <p:sp>
        <p:nvSpPr>
          <p:cNvPr id="33" name="TextBox 32">
            <a:extLst>
              <a:ext uri="{FF2B5EF4-FFF2-40B4-BE49-F238E27FC236}">
                <a16:creationId xmlns:a16="http://schemas.microsoft.com/office/drawing/2014/main" id="{54087AE7-3728-47F9-85DB-2B6FB2F69EDB}"/>
              </a:ext>
            </a:extLst>
          </p:cNvPr>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123:6</a:t>
            </a:r>
          </a:p>
        </p:txBody>
      </p:sp>
      <p:pic>
        <p:nvPicPr>
          <p:cNvPr id="3074" name="Picture 2" descr="Image result for the saints lds">
            <a:extLst>
              <a:ext uri="{FF2B5EF4-FFF2-40B4-BE49-F238E27FC236}">
                <a16:creationId xmlns:a16="http://schemas.microsoft.com/office/drawing/2014/main" id="{215A9972-2A1D-4203-8E84-65F762555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06" y="1779508"/>
            <a:ext cx="3521222" cy="35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488FA4-DED1-4B74-A6B3-04EE70A3E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Gathering Knowledge and Facts</a:t>
            </a:r>
          </a:p>
        </p:txBody>
      </p:sp>
      <p:sp>
        <p:nvSpPr>
          <p:cNvPr id="5" name="TextBox 4"/>
          <p:cNvSpPr txBox="1"/>
          <p:nvPr/>
        </p:nvSpPr>
        <p:spPr>
          <a:xfrm>
            <a:off x="5468765" y="2427242"/>
            <a:ext cx="6045561" cy="3416320"/>
          </a:xfrm>
          <a:prstGeom prst="rect">
            <a:avLst/>
          </a:prstGeom>
          <a:noFill/>
        </p:spPr>
        <p:txBody>
          <a:bodyPr wrap="square" rtlCol="0">
            <a:spAutoFit/>
          </a:bodyPr>
          <a:lstStyle/>
          <a:p>
            <a:r>
              <a:rPr lang="en-US" dirty="0">
                <a:solidFill>
                  <a:schemeClr val="bg1"/>
                </a:solidFill>
              </a:rPr>
              <a:t>Joseph Young’s account of the </a:t>
            </a:r>
            <a:r>
              <a:rPr lang="en-US" dirty="0" err="1">
                <a:solidFill>
                  <a:schemeClr val="bg1"/>
                </a:solidFill>
              </a:rPr>
              <a:t>Haun’s</a:t>
            </a:r>
            <a:r>
              <a:rPr lang="en-US" dirty="0">
                <a:solidFill>
                  <a:schemeClr val="bg1"/>
                </a:solidFill>
              </a:rPr>
              <a:t> Mill Massacre was noted in the State of Illinois, County of Adams:</a:t>
            </a:r>
          </a:p>
          <a:p>
            <a:endParaRPr lang="en-US" dirty="0">
              <a:solidFill>
                <a:schemeClr val="bg1"/>
              </a:solidFill>
            </a:endParaRPr>
          </a:p>
          <a:p>
            <a:r>
              <a:rPr lang="en-US" dirty="0">
                <a:solidFill>
                  <a:schemeClr val="bg1"/>
                </a:solidFill>
              </a:rPr>
              <a:t>“I hereby certify that Joseph Young this day came before me and made oath in due form of law, that the statements contained in the foregoing sheet are true, according to the best of his knowledge and belief. In testimony whereof I have hereunto set my hand and affixed the seal of the Circuit Court at Quincy, the fourth day of June, in the year of our Lord one thousand eight hundred and thirty-nine.”</a:t>
            </a:r>
          </a:p>
          <a:p>
            <a:r>
              <a:rPr lang="en-US" dirty="0">
                <a:solidFill>
                  <a:schemeClr val="bg1"/>
                </a:solidFill>
              </a:rPr>
              <a:t>			C.M. Woods,</a:t>
            </a:r>
          </a:p>
          <a:p>
            <a:r>
              <a:rPr lang="en-US" dirty="0">
                <a:solidFill>
                  <a:schemeClr val="bg1"/>
                </a:solidFill>
              </a:rPr>
              <a:t>			Clerk Circuit Court, Adams co., Ill.</a:t>
            </a:r>
          </a:p>
        </p:txBody>
      </p:sp>
      <p:sp>
        <p:nvSpPr>
          <p:cNvPr id="9" name="TextBox 8"/>
          <p:cNvSpPr txBox="1"/>
          <p:nvPr/>
        </p:nvSpPr>
        <p:spPr>
          <a:xfrm>
            <a:off x="446315" y="1535668"/>
            <a:ext cx="4472413" cy="1200329"/>
          </a:xfrm>
          <a:prstGeom prst="rect">
            <a:avLst/>
          </a:prstGeom>
          <a:noFill/>
        </p:spPr>
        <p:txBody>
          <a:bodyPr wrap="square" rtlCol="0">
            <a:spAutoFit/>
          </a:bodyPr>
          <a:lstStyle/>
          <a:p>
            <a:r>
              <a:rPr lang="en-US" sz="2000" dirty="0">
                <a:solidFill>
                  <a:schemeClr val="bg1"/>
                </a:solidFill>
              </a:rPr>
              <a:t>“The Spirit of Revelation prompted the Prophet to suggest that all the facts be ascertained and placed on record.”</a:t>
            </a:r>
          </a:p>
          <a:p>
            <a:r>
              <a:rPr lang="en-US" sz="1200" dirty="0">
                <a:solidFill>
                  <a:schemeClr val="bg1"/>
                </a:solidFill>
              </a:rPr>
              <a:t>Smith and Sjodahl</a:t>
            </a:r>
          </a:p>
        </p:txBody>
      </p:sp>
      <p:pic>
        <p:nvPicPr>
          <p:cNvPr id="10" name="Picture 9">
            <a:extLst>
              <a:ext uri="{FF2B5EF4-FFF2-40B4-BE49-F238E27FC236}">
                <a16:creationId xmlns:a16="http://schemas.microsoft.com/office/drawing/2014/main" id="{C76886F8-F9C8-409F-802F-9388EF50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33" y="2685830"/>
            <a:ext cx="3170195" cy="3853006"/>
          </a:xfrm>
          <a:prstGeom prst="rect">
            <a:avLst/>
          </a:prstGeom>
        </p:spPr>
      </p:pic>
    </p:spTree>
    <p:extLst>
      <p:ext uri="{BB962C8B-B14F-4D97-AF65-F5344CB8AC3E}">
        <p14:creationId xmlns:p14="http://schemas.microsoft.com/office/powerpoint/2010/main" val="2331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D840B9-5C22-4F15-B03F-CFD35DB6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Libelous Histories</a:t>
            </a:r>
          </a:p>
        </p:txBody>
      </p:sp>
      <p:sp>
        <p:nvSpPr>
          <p:cNvPr id="5" name="TextBox 4"/>
          <p:cNvSpPr txBox="1"/>
          <p:nvPr/>
        </p:nvSpPr>
        <p:spPr>
          <a:xfrm>
            <a:off x="217284" y="753360"/>
            <a:ext cx="8327142" cy="1200329"/>
          </a:xfrm>
          <a:prstGeom prst="rect">
            <a:avLst/>
          </a:prstGeom>
          <a:noFill/>
        </p:spPr>
        <p:txBody>
          <a:bodyPr wrap="square" rtlCol="0">
            <a:spAutoFit/>
          </a:bodyPr>
          <a:lstStyle/>
          <a:p>
            <a:r>
              <a:rPr lang="en-US" dirty="0">
                <a:solidFill>
                  <a:schemeClr val="bg1"/>
                </a:solidFill>
              </a:rPr>
              <a:t>Libel--to publish in print (including pictures), writing or broadcast through radio, television or film, an untruth about another which will do harm to that person or his/her reputation, by tending to bring the target into ridicule, hatred, scorn or contempt of others</a:t>
            </a:r>
          </a:p>
        </p:txBody>
      </p:sp>
      <p:sp>
        <p:nvSpPr>
          <p:cNvPr id="9" name="TextBox 8"/>
          <p:cNvSpPr txBox="1"/>
          <p:nvPr/>
        </p:nvSpPr>
        <p:spPr>
          <a:xfrm>
            <a:off x="6743857" y="2420685"/>
            <a:ext cx="5001376" cy="3970318"/>
          </a:xfrm>
          <a:prstGeom prst="rect">
            <a:avLst/>
          </a:prstGeom>
          <a:noFill/>
        </p:spPr>
        <p:txBody>
          <a:bodyPr wrap="square" rtlCol="0">
            <a:spAutoFit/>
          </a:bodyPr>
          <a:lstStyle/>
          <a:p>
            <a:r>
              <a:rPr lang="en-US" sz="2400" dirty="0">
                <a:solidFill>
                  <a:schemeClr val="bg1"/>
                </a:solidFill>
              </a:rPr>
              <a:t>The Saints took every precaution to send sworn, legal documents authenticated by the seals of local government official's They even sent documents authenticating the officials themselves. During the ensuing years the Mormons presented these documents to the federal government in an effort to obtain reparation for their sufferings in Missouri.” </a:t>
            </a:r>
          </a:p>
          <a:p>
            <a:r>
              <a:rPr lang="en-US" sz="1200" dirty="0">
                <a:solidFill>
                  <a:schemeClr val="bg1"/>
                </a:solidFill>
              </a:rPr>
              <a:t>McConkie and Ostler</a:t>
            </a:r>
          </a:p>
        </p:txBody>
      </p:sp>
      <p:pic>
        <p:nvPicPr>
          <p:cNvPr id="8" name="Picture 7">
            <a:extLst>
              <a:ext uri="{FF2B5EF4-FFF2-40B4-BE49-F238E27FC236}">
                <a16:creationId xmlns:a16="http://schemas.microsoft.com/office/drawing/2014/main" id="{00D20036-7645-4123-A2F8-FB6757CA1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969" y="2891716"/>
            <a:ext cx="4304149" cy="3596952"/>
          </a:xfrm>
          <a:prstGeom prst="rect">
            <a:avLst/>
          </a:prstGeom>
        </p:spPr>
      </p:pic>
    </p:spTree>
    <p:extLst>
      <p:ext uri="{BB962C8B-B14F-4D97-AF65-F5344CB8AC3E}">
        <p14:creationId xmlns:p14="http://schemas.microsoft.com/office/powerpoint/2010/main" val="18962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B05E84-E908-4560-9B87-F948A3A66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4472413" cy="369332"/>
          </a:xfrm>
          <a:prstGeom prst="rect">
            <a:avLst/>
          </a:prstGeom>
          <a:noFill/>
        </p:spPr>
        <p:txBody>
          <a:bodyPr wrap="square" rtlCol="0">
            <a:spAutoFit/>
          </a:bodyPr>
          <a:lstStyle/>
          <a:p>
            <a:r>
              <a:rPr lang="en-US" dirty="0">
                <a:solidFill>
                  <a:schemeClr val="bg1"/>
                </a:solidFill>
              </a:rPr>
              <a:t>D&amp;C 123:6-13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Purpose of Gathering Information</a:t>
            </a:r>
          </a:p>
        </p:txBody>
      </p:sp>
      <p:sp>
        <p:nvSpPr>
          <p:cNvPr id="5" name="TextBox 4"/>
          <p:cNvSpPr txBox="1"/>
          <p:nvPr/>
        </p:nvSpPr>
        <p:spPr>
          <a:xfrm>
            <a:off x="666571" y="1180283"/>
            <a:ext cx="6045561" cy="4708981"/>
          </a:xfrm>
          <a:prstGeom prst="rect">
            <a:avLst/>
          </a:prstGeom>
          <a:noFill/>
        </p:spPr>
        <p:txBody>
          <a:bodyPr wrap="square" rtlCol="0">
            <a:spAutoFit/>
          </a:bodyPr>
          <a:lstStyle/>
          <a:p>
            <a:r>
              <a:rPr lang="en-US" sz="2400" dirty="0">
                <a:solidFill>
                  <a:schemeClr val="bg1"/>
                </a:solidFill>
              </a:rPr>
              <a:t>That they might publish such information to the heads of government and to all the world.</a:t>
            </a:r>
          </a:p>
          <a:p>
            <a:endParaRPr lang="en-US" sz="2400" dirty="0">
              <a:solidFill>
                <a:schemeClr val="bg1"/>
              </a:solidFill>
            </a:endParaRPr>
          </a:p>
          <a:p>
            <a:r>
              <a:rPr lang="en-US" sz="2400" dirty="0">
                <a:solidFill>
                  <a:schemeClr val="bg1"/>
                </a:solidFill>
              </a:rPr>
              <a:t>That the nation might be left without excuse.</a:t>
            </a:r>
          </a:p>
          <a:p>
            <a:endParaRPr lang="en-US" sz="2400" dirty="0">
              <a:solidFill>
                <a:schemeClr val="bg1"/>
              </a:solidFill>
            </a:endParaRPr>
          </a:p>
          <a:p>
            <a:r>
              <a:rPr lang="en-US" sz="2400" dirty="0">
                <a:solidFill>
                  <a:schemeClr val="bg1"/>
                </a:solidFill>
              </a:rPr>
              <a:t>That the saints might be justified in calling upon the Lord to send forth His power in their behalf.</a:t>
            </a:r>
          </a:p>
          <a:p>
            <a:endParaRPr lang="en-US" sz="2400" dirty="0">
              <a:solidFill>
                <a:schemeClr val="bg1"/>
              </a:solidFill>
            </a:endParaRPr>
          </a:p>
          <a:p>
            <a:r>
              <a:rPr lang="en-US" sz="2400" dirty="0">
                <a:solidFill>
                  <a:schemeClr val="bg1"/>
                </a:solidFill>
              </a:rPr>
              <a:t>That the saints might fulfill their duty before the Lord, angels, wives, children, and the rising generations.</a:t>
            </a:r>
          </a:p>
          <a:p>
            <a:r>
              <a:rPr lang="en-US" sz="1200" dirty="0" err="1">
                <a:solidFill>
                  <a:schemeClr val="bg1"/>
                </a:solidFill>
              </a:rPr>
              <a:t>Otten</a:t>
            </a:r>
            <a:r>
              <a:rPr lang="en-US" sz="1200" dirty="0">
                <a:solidFill>
                  <a:schemeClr val="bg1"/>
                </a:solidFill>
              </a:rPr>
              <a:t> and Caldwell</a:t>
            </a:r>
          </a:p>
        </p:txBody>
      </p:sp>
      <p:grpSp>
        <p:nvGrpSpPr>
          <p:cNvPr id="10" name="Group 9">
            <a:extLst>
              <a:ext uri="{FF2B5EF4-FFF2-40B4-BE49-F238E27FC236}">
                <a16:creationId xmlns:a16="http://schemas.microsoft.com/office/drawing/2014/main" id="{DADB6C10-D190-48D2-9E67-08803BA8ECBB}"/>
              </a:ext>
            </a:extLst>
          </p:cNvPr>
          <p:cNvGrpSpPr/>
          <p:nvPr/>
        </p:nvGrpSpPr>
        <p:grpSpPr>
          <a:xfrm>
            <a:off x="7010471" y="1579881"/>
            <a:ext cx="4317444" cy="4547055"/>
            <a:chOff x="7010471" y="1579881"/>
            <a:chExt cx="4317444" cy="4547055"/>
          </a:xfrm>
        </p:grpSpPr>
        <p:sp>
          <p:nvSpPr>
            <p:cNvPr id="2" name="Rectangle 1"/>
            <p:cNvSpPr/>
            <p:nvPr/>
          </p:nvSpPr>
          <p:spPr>
            <a:xfrm>
              <a:off x="7010471" y="5172829"/>
              <a:ext cx="4317444" cy="954107"/>
            </a:xfrm>
            <a:prstGeom prst="rect">
              <a:avLst/>
            </a:prstGeom>
          </p:spPr>
          <p:txBody>
            <a:bodyPr wrap="square">
              <a:spAutoFit/>
            </a:bodyPr>
            <a:lstStyle/>
            <a:p>
              <a:pPr algn="ctr"/>
              <a:r>
                <a:rPr lang="en-US" sz="1400" dirty="0">
                  <a:solidFill>
                    <a:schemeClr val="bg1"/>
                  </a:solidFill>
                  <a:latin typeface="Georgia" panose="02040502050405020303" pitchFamily="18" charset="0"/>
                </a:rPr>
                <a:t>The Great Seal of the United States is used to authenticate certain documents issued by the United States federal government. It was first used publicly in 1782.</a:t>
              </a:r>
            </a:p>
          </p:txBody>
        </p:sp>
        <p:pic>
          <p:nvPicPr>
            <p:cNvPr id="8" name="Picture 7">
              <a:extLst>
                <a:ext uri="{FF2B5EF4-FFF2-40B4-BE49-F238E27FC236}">
                  <a16:creationId xmlns:a16="http://schemas.microsoft.com/office/drawing/2014/main" id="{0E8043C7-53C5-4E9C-93E6-F6FC45E7E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693" y="1579881"/>
              <a:ext cx="3295650" cy="3305175"/>
            </a:xfrm>
            <a:prstGeom prst="rect">
              <a:avLst/>
            </a:prstGeom>
          </p:spPr>
        </p:pic>
      </p:grpSp>
    </p:spTree>
    <p:extLst>
      <p:ext uri="{BB962C8B-B14F-4D97-AF65-F5344CB8AC3E}">
        <p14:creationId xmlns:p14="http://schemas.microsoft.com/office/powerpoint/2010/main" val="8808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DC136F-FA47-4222-B162-E6E2712FB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sp>
        <p:nvSpPr>
          <p:cNvPr id="4" name="TextBox 3"/>
          <p:cNvSpPr txBox="1"/>
          <p:nvPr/>
        </p:nvSpPr>
        <p:spPr>
          <a:xfrm>
            <a:off x="0" y="6488668"/>
            <a:ext cx="5769429" cy="369332"/>
          </a:xfrm>
          <a:prstGeom prst="rect">
            <a:avLst/>
          </a:prstGeom>
          <a:noFill/>
        </p:spPr>
        <p:txBody>
          <a:bodyPr wrap="square" rtlCol="0">
            <a:spAutoFit/>
          </a:bodyPr>
          <a:lstStyle/>
          <a:p>
            <a:r>
              <a:rPr lang="en-US" dirty="0">
                <a:solidFill>
                  <a:schemeClr val="bg1"/>
                </a:solidFill>
              </a:rPr>
              <a:t>D&amp;C 123:7 </a:t>
            </a:r>
            <a:r>
              <a:rPr lang="en-US" sz="1200" dirty="0">
                <a:solidFill>
                  <a:schemeClr val="bg1"/>
                </a:solidFill>
              </a:rPr>
              <a:t>Smith and Sjodahl  “The Pioneer” by Frederick </a:t>
            </a:r>
            <a:r>
              <a:rPr lang="en-US" sz="1200" dirty="0" err="1">
                <a:solidFill>
                  <a:schemeClr val="bg1"/>
                </a:solidFill>
              </a:rPr>
              <a:t>McCubbin</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Imperative Duty</a:t>
            </a:r>
          </a:p>
        </p:txBody>
      </p:sp>
      <p:sp>
        <p:nvSpPr>
          <p:cNvPr id="9" name="Rectangle 8"/>
          <p:cNvSpPr/>
          <p:nvPr/>
        </p:nvSpPr>
        <p:spPr>
          <a:xfrm>
            <a:off x="167920" y="1554871"/>
            <a:ext cx="4136571" cy="2031325"/>
          </a:xfrm>
          <a:prstGeom prst="rect">
            <a:avLst/>
          </a:prstGeom>
        </p:spPr>
        <p:txBody>
          <a:bodyPr wrap="square">
            <a:spAutoFit/>
          </a:bodyPr>
          <a:lstStyle/>
          <a:p>
            <a:r>
              <a:rPr lang="en-US" b="0" i="1" dirty="0">
                <a:solidFill>
                  <a:schemeClr val="bg1"/>
                </a:solidFill>
                <a:effectLst/>
                <a:latin typeface="Open Sans"/>
              </a:rPr>
              <a:t>“</a:t>
            </a:r>
            <a:r>
              <a:rPr lang="en-US" b="0" i="0" dirty="0">
                <a:solidFill>
                  <a:schemeClr val="bg1"/>
                </a:solidFill>
                <a:effectLst/>
                <a:latin typeface="Open Sans"/>
              </a:rPr>
              <a:t>God knew that the Saints were not guilty of the crimes charged to them by enemies, and that they did not hold the doctrines credited to them, but inasmuch as they claimed to be the people of God, their vindication was, in a sense, the vindication of the Deity.”</a:t>
            </a:r>
          </a:p>
        </p:txBody>
      </p:sp>
      <p:sp>
        <p:nvSpPr>
          <p:cNvPr id="3" name="Rectangle 2"/>
          <p:cNvSpPr/>
          <p:nvPr/>
        </p:nvSpPr>
        <p:spPr>
          <a:xfrm>
            <a:off x="7627828" y="2904359"/>
            <a:ext cx="3603170" cy="1200329"/>
          </a:xfrm>
          <a:prstGeom prst="rect">
            <a:avLst/>
          </a:prstGeom>
        </p:spPr>
        <p:txBody>
          <a:bodyPr wrap="square">
            <a:spAutoFit/>
          </a:bodyPr>
          <a:lstStyle/>
          <a:p>
            <a:r>
              <a:rPr lang="en-US" i="1" dirty="0">
                <a:solidFill>
                  <a:schemeClr val="bg1"/>
                </a:solidFill>
                <a:latin typeface="Open Sans"/>
              </a:rPr>
              <a:t>“</a:t>
            </a:r>
            <a:r>
              <a:rPr lang="en-US" b="0" i="0" dirty="0">
                <a:solidFill>
                  <a:schemeClr val="bg1"/>
                </a:solidFill>
                <a:effectLst/>
                <a:latin typeface="Open Sans"/>
              </a:rPr>
              <a:t>The angels who are sent to administer to the Saints have a right to know whether such accusations are true or false.”</a:t>
            </a:r>
            <a:endParaRPr lang="en-US" dirty="0">
              <a:solidFill>
                <a:schemeClr val="bg1"/>
              </a:solidFill>
            </a:endParaRPr>
          </a:p>
        </p:txBody>
      </p:sp>
      <p:sp>
        <p:nvSpPr>
          <p:cNvPr id="7" name="Rectangle 6"/>
          <p:cNvSpPr/>
          <p:nvPr/>
        </p:nvSpPr>
        <p:spPr>
          <a:xfrm>
            <a:off x="1883228" y="4895514"/>
            <a:ext cx="6487886" cy="1200329"/>
          </a:xfrm>
          <a:prstGeom prst="rect">
            <a:avLst/>
          </a:prstGeom>
        </p:spPr>
        <p:txBody>
          <a:bodyPr wrap="square">
            <a:spAutoFit/>
          </a:bodyPr>
          <a:lstStyle/>
          <a:p>
            <a:r>
              <a:rPr lang="en-US" b="0" i="1" dirty="0">
                <a:solidFill>
                  <a:schemeClr val="bg1"/>
                </a:solidFill>
                <a:effectLst/>
                <a:latin typeface="Open Sans"/>
              </a:rPr>
              <a:t>Our wives and children— “S</a:t>
            </a:r>
            <a:r>
              <a:rPr lang="en-US" b="0" i="0" dirty="0">
                <a:solidFill>
                  <a:schemeClr val="bg1"/>
                </a:solidFill>
                <a:effectLst/>
                <a:latin typeface="Open Sans"/>
              </a:rPr>
              <a:t>ilence is sometimes more eloquent than words; but at this time it was necessary to place the accusers and persecutors in the limelight of public opinion, because wives and children had a right to know the full truth.”</a:t>
            </a:r>
            <a:endParaRPr lang="en-US" dirty="0">
              <a:solidFill>
                <a:schemeClr val="bg1"/>
              </a:solidFill>
            </a:endParaRPr>
          </a:p>
        </p:txBody>
      </p:sp>
      <p:pic>
        <p:nvPicPr>
          <p:cNvPr id="5" name="Picture 4">
            <a:extLst>
              <a:ext uri="{FF2B5EF4-FFF2-40B4-BE49-F238E27FC236}">
                <a16:creationId xmlns:a16="http://schemas.microsoft.com/office/drawing/2014/main" id="{E4FBDF2F-862D-49CB-9031-3DB947DA4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045" y="1604225"/>
            <a:ext cx="2800350" cy="2895600"/>
          </a:xfrm>
          <a:prstGeom prst="rect">
            <a:avLst/>
          </a:prstGeom>
        </p:spPr>
      </p:pic>
      <p:pic>
        <p:nvPicPr>
          <p:cNvPr id="10" name="Picture 9">
            <a:extLst>
              <a:ext uri="{FF2B5EF4-FFF2-40B4-BE49-F238E27FC236}">
                <a16:creationId xmlns:a16="http://schemas.microsoft.com/office/drawing/2014/main" id="{B616E29E-E368-4FE5-B3D8-C0C85FBB3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766" y="459538"/>
            <a:ext cx="1752600" cy="2371725"/>
          </a:xfrm>
          <a:prstGeom prst="rect">
            <a:avLst/>
          </a:prstGeom>
        </p:spPr>
      </p:pic>
      <p:pic>
        <p:nvPicPr>
          <p:cNvPr id="13" name="Picture 12">
            <a:extLst>
              <a:ext uri="{FF2B5EF4-FFF2-40B4-BE49-F238E27FC236}">
                <a16:creationId xmlns:a16="http://schemas.microsoft.com/office/drawing/2014/main" id="{52AD20BD-E2DC-48B7-8244-6CE94E1C9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360" y="4177784"/>
            <a:ext cx="2124075" cy="2495550"/>
          </a:xfrm>
          <a:prstGeom prst="rect">
            <a:avLst/>
          </a:prstGeom>
        </p:spPr>
      </p:pic>
    </p:spTree>
    <p:extLst>
      <p:ext uri="{BB962C8B-B14F-4D97-AF65-F5344CB8AC3E}">
        <p14:creationId xmlns:p14="http://schemas.microsoft.com/office/powerpoint/2010/main" val="29102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8B7A91-913A-492D-A62D-DD4CA53EB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8000"/>
          </a:xfrm>
          <a:prstGeom prst="rect">
            <a:avLst/>
          </a:prstGeom>
        </p:spPr>
      </p:pic>
      <p:pic>
        <p:nvPicPr>
          <p:cNvPr id="4" name="Picture 3">
            <a:extLst>
              <a:ext uri="{FF2B5EF4-FFF2-40B4-BE49-F238E27FC236}">
                <a16:creationId xmlns:a16="http://schemas.microsoft.com/office/drawing/2014/main" id="{522BCA42-FB54-4ECD-BF05-1488FAD3D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989" y="1119372"/>
            <a:ext cx="4699000" cy="53848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Assignment—a paper on the Church</a:t>
            </a:r>
          </a:p>
        </p:txBody>
      </p:sp>
      <p:sp>
        <p:nvSpPr>
          <p:cNvPr id="2" name="Rectangle 1"/>
          <p:cNvSpPr/>
          <p:nvPr/>
        </p:nvSpPr>
        <p:spPr>
          <a:xfrm>
            <a:off x="4374970" y="1951215"/>
            <a:ext cx="3964410" cy="646331"/>
          </a:xfrm>
          <a:prstGeom prst="rect">
            <a:avLst/>
          </a:prstGeom>
        </p:spPr>
        <p:txBody>
          <a:bodyPr wrap="square">
            <a:spAutoFit/>
          </a:bodyPr>
          <a:lstStyle/>
          <a:p>
            <a:pPr fontAlgn="base"/>
            <a:r>
              <a:rPr lang="en-US" dirty="0"/>
              <a:t>What sources might you use for your paper?</a:t>
            </a:r>
          </a:p>
        </p:txBody>
      </p:sp>
      <p:sp>
        <p:nvSpPr>
          <p:cNvPr id="5" name="Rectangle 4"/>
          <p:cNvSpPr/>
          <p:nvPr/>
        </p:nvSpPr>
        <p:spPr>
          <a:xfrm>
            <a:off x="4389648" y="3311969"/>
            <a:ext cx="4212771" cy="646331"/>
          </a:xfrm>
          <a:prstGeom prst="rect">
            <a:avLst/>
          </a:prstGeom>
        </p:spPr>
        <p:txBody>
          <a:bodyPr wrap="square">
            <a:spAutoFit/>
          </a:bodyPr>
          <a:lstStyle/>
          <a:p>
            <a:pPr fontAlgn="base"/>
            <a:r>
              <a:rPr lang="en-US" dirty="0"/>
              <a:t>Why does it matter what sources you use to write about the Church?</a:t>
            </a:r>
          </a:p>
        </p:txBody>
      </p:sp>
      <p:sp>
        <p:nvSpPr>
          <p:cNvPr id="8" name="Rectangle 7"/>
          <p:cNvSpPr/>
          <p:nvPr/>
        </p:nvSpPr>
        <p:spPr>
          <a:xfrm>
            <a:off x="4389648" y="4730329"/>
            <a:ext cx="4042456" cy="646331"/>
          </a:xfrm>
          <a:prstGeom prst="rect">
            <a:avLst/>
          </a:prstGeom>
        </p:spPr>
        <p:txBody>
          <a:bodyPr wrap="square">
            <a:spAutoFit/>
          </a:bodyPr>
          <a:lstStyle/>
          <a:p>
            <a:pPr fontAlgn="base"/>
            <a:r>
              <a:rPr lang="en-US" dirty="0"/>
              <a:t>How do you know which sources accurately describe the Church?</a:t>
            </a:r>
          </a:p>
        </p:txBody>
      </p:sp>
      <p:pic>
        <p:nvPicPr>
          <p:cNvPr id="11" name="Picture 10">
            <a:extLst>
              <a:ext uri="{FF2B5EF4-FFF2-40B4-BE49-F238E27FC236}">
                <a16:creationId xmlns:a16="http://schemas.microsoft.com/office/drawing/2014/main" id="{B1C76DA7-CC11-474E-8966-0D90A1427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46" y="1216406"/>
            <a:ext cx="11272481" cy="2170364"/>
          </a:xfrm>
          <a:prstGeom prst="rect">
            <a:avLst/>
          </a:prstGeom>
        </p:spPr>
      </p:pic>
      <p:pic>
        <p:nvPicPr>
          <p:cNvPr id="14" name="Picture 13">
            <a:extLst>
              <a:ext uri="{FF2B5EF4-FFF2-40B4-BE49-F238E27FC236}">
                <a16:creationId xmlns:a16="http://schemas.microsoft.com/office/drawing/2014/main" id="{217ECBF3-B114-4D7F-8471-090E0D1C4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61" y="4303111"/>
            <a:ext cx="10924979" cy="2145978"/>
          </a:xfrm>
          <a:prstGeom prst="rect">
            <a:avLst/>
          </a:prstGeom>
        </p:spPr>
      </p:pic>
    </p:spTree>
    <p:extLst>
      <p:ext uri="{BB962C8B-B14F-4D97-AF65-F5344CB8AC3E}">
        <p14:creationId xmlns:p14="http://schemas.microsoft.com/office/powerpoint/2010/main" val="42129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2794</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Open Sans</vt:lpstr>
      <vt:lpstr>Calibri</vt:lpstr>
      <vt:lpstr>Arial</vt:lpstr>
      <vt:lpstr>Baskerville Old Face</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29</cp:revision>
  <dcterms:created xsi:type="dcterms:W3CDTF">2015-03-01T15:36:11Z</dcterms:created>
  <dcterms:modified xsi:type="dcterms:W3CDTF">2024-12-12T17:05:02Z</dcterms:modified>
</cp:coreProperties>
</file>