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3" r:id="rId2"/>
    <p:sldId id="264" r:id="rId3"/>
    <p:sldId id="261" r:id="rId4"/>
    <p:sldId id="262" r:id="rId5"/>
    <p:sldId id="263" r:id="rId6"/>
    <p:sldId id="266" r:id="rId7"/>
    <p:sldId id="267" r:id="rId8"/>
    <p:sldId id="268" r:id="rId9"/>
    <p:sldId id="269" r:id="rId10"/>
    <p:sldId id="270" r:id="rId11"/>
    <p:sldId id="271" r:id="rId12"/>
    <p:sldId id="273" r:id="rId13"/>
    <p:sldId id="274" r:id="rId14"/>
    <p:sldId id="275" r:id="rId15"/>
    <p:sldId id="277" r:id="rId16"/>
    <p:sldId id="278" r:id="rId17"/>
    <p:sldId id="279" r:id="rId18"/>
    <p:sldId id="284" r:id="rId19"/>
    <p:sldId id="280" r:id="rId20"/>
    <p:sldId id="281" r:id="rId21"/>
    <p:sldId id="282" r:id="rId22"/>
    <p:sldId id="260" r:id="rId23"/>
    <p:sldId id="265" r:id="rId24"/>
    <p:sldId id="276" r:id="rId25"/>
  </p:sldIdLst>
  <p:sldSz cx="12192000" cy="6858000"/>
  <p:notesSz cx="6858000" cy="9144000"/>
  <p:embeddedFontLst>
    <p:embeddedFont>
      <p:font typeface="Abadi" panose="020B0604020104020204" pitchFamily="34" charset="0"/>
      <p:regular r:id="rId26"/>
    </p:embeddedFont>
    <p:embeddedFont>
      <p:font typeface="AR ESSENCE" panose="020B0604020202020204" charset="0"/>
      <p:regular r:id="rId27"/>
    </p:embeddedFont>
    <p:embeddedFont>
      <p:font typeface="Open Sans" panose="020B060603050402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DFD7"/>
    <a:srgbClr val="FFF6F3"/>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8" autoAdjust="0"/>
    <p:restoredTop sz="94660"/>
  </p:normalViewPr>
  <p:slideViewPr>
    <p:cSldViewPr snapToGrid="0">
      <p:cViewPr varScale="1">
        <p:scale>
          <a:sx n="63" d="100"/>
          <a:sy n="63" d="100"/>
        </p:scale>
        <p:origin x="68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6D88BF7-C31F-4B7E-96FF-62A69152404F}" type="datetimeFigureOut">
              <a:rPr lang="en-US" smtClean="0"/>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014247-4DB2-4007-A1B1-741DB5D68D88}" type="slidenum">
              <a:rPr lang="en-US" smtClean="0"/>
              <a:t>‹#›</a:t>
            </a:fld>
            <a:endParaRPr lang="en-US"/>
          </a:p>
        </p:txBody>
      </p:sp>
    </p:spTree>
    <p:extLst>
      <p:ext uri="{BB962C8B-B14F-4D97-AF65-F5344CB8AC3E}">
        <p14:creationId xmlns:p14="http://schemas.microsoft.com/office/powerpoint/2010/main" val="2305361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D88BF7-C31F-4B7E-96FF-62A69152404F}" type="datetimeFigureOut">
              <a:rPr lang="en-US" smtClean="0"/>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014247-4DB2-4007-A1B1-741DB5D68D88}" type="slidenum">
              <a:rPr lang="en-US" smtClean="0"/>
              <a:t>‹#›</a:t>
            </a:fld>
            <a:endParaRPr lang="en-US"/>
          </a:p>
        </p:txBody>
      </p:sp>
    </p:spTree>
    <p:extLst>
      <p:ext uri="{BB962C8B-B14F-4D97-AF65-F5344CB8AC3E}">
        <p14:creationId xmlns:p14="http://schemas.microsoft.com/office/powerpoint/2010/main" val="2915469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D88BF7-C31F-4B7E-96FF-62A69152404F}" type="datetimeFigureOut">
              <a:rPr lang="en-US" smtClean="0"/>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014247-4DB2-4007-A1B1-741DB5D68D88}" type="slidenum">
              <a:rPr lang="en-US" smtClean="0"/>
              <a:t>‹#›</a:t>
            </a:fld>
            <a:endParaRPr lang="en-US"/>
          </a:p>
        </p:txBody>
      </p:sp>
    </p:spTree>
    <p:extLst>
      <p:ext uri="{BB962C8B-B14F-4D97-AF65-F5344CB8AC3E}">
        <p14:creationId xmlns:p14="http://schemas.microsoft.com/office/powerpoint/2010/main" val="1732256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D88BF7-C31F-4B7E-96FF-62A69152404F}" type="datetimeFigureOut">
              <a:rPr lang="en-US" smtClean="0"/>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014247-4DB2-4007-A1B1-741DB5D68D88}" type="slidenum">
              <a:rPr lang="en-US" smtClean="0"/>
              <a:t>‹#›</a:t>
            </a:fld>
            <a:endParaRPr lang="en-US"/>
          </a:p>
        </p:txBody>
      </p:sp>
    </p:spTree>
    <p:extLst>
      <p:ext uri="{BB962C8B-B14F-4D97-AF65-F5344CB8AC3E}">
        <p14:creationId xmlns:p14="http://schemas.microsoft.com/office/powerpoint/2010/main" val="1234844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D88BF7-C31F-4B7E-96FF-62A69152404F}" type="datetimeFigureOut">
              <a:rPr lang="en-US" smtClean="0"/>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014247-4DB2-4007-A1B1-741DB5D68D88}" type="slidenum">
              <a:rPr lang="en-US" smtClean="0"/>
              <a:t>‹#›</a:t>
            </a:fld>
            <a:endParaRPr lang="en-US"/>
          </a:p>
        </p:txBody>
      </p:sp>
    </p:spTree>
    <p:extLst>
      <p:ext uri="{BB962C8B-B14F-4D97-AF65-F5344CB8AC3E}">
        <p14:creationId xmlns:p14="http://schemas.microsoft.com/office/powerpoint/2010/main" val="1220531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6D88BF7-C31F-4B7E-96FF-62A69152404F}" type="datetimeFigureOut">
              <a:rPr lang="en-US" smtClean="0"/>
              <a:t>12/14/2024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014247-4DB2-4007-A1B1-741DB5D68D88}" type="slidenum">
              <a:rPr lang="en-US" smtClean="0"/>
              <a:t>‹#›</a:t>
            </a:fld>
            <a:endParaRPr lang="en-US"/>
          </a:p>
        </p:txBody>
      </p:sp>
    </p:spTree>
    <p:extLst>
      <p:ext uri="{BB962C8B-B14F-4D97-AF65-F5344CB8AC3E}">
        <p14:creationId xmlns:p14="http://schemas.microsoft.com/office/powerpoint/2010/main" val="3928243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D88BF7-C31F-4B7E-96FF-62A69152404F}" type="datetimeFigureOut">
              <a:rPr lang="en-US" smtClean="0"/>
              <a:t>12/14/2024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014247-4DB2-4007-A1B1-741DB5D68D88}" type="slidenum">
              <a:rPr lang="en-US" smtClean="0"/>
              <a:t>‹#›</a:t>
            </a:fld>
            <a:endParaRPr lang="en-US"/>
          </a:p>
        </p:txBody>
      </p:sp>
    </p:spTree>
    <p:extLst>
      <p:ext uri="{BB962C8B-B14F-4D97-AF65-F5344CB8AC3E}">
        <p14:creationId xmlns:p14="http://schemas.microsoft.com/office/powerpoint/2010/main" val="255285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D88BF7-C31F-4B7E-96FF-62A69152404F}" type="datetimeFigureOut">
              <a:rPr lang="en-US" smtClean="0"/>
              <a:t>12/14/2024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014247-4DB2-4007-A1B1-741DB5D68D88}" type="slidenum">
              <a:rPr lang="en-US" smtClean="0"/>
              <a:t>‹#›</a:t>
            </a:fld>
            <a:endParaRPr lang="en-US"/>
          </a:p>
        </p:txBody>
      </p:sp>
    </p:spTree>
    <p:extLst>
      <p:ext uri="{BB962C8B-B14F-4D97-AF65-F5344CB8AC3E}">
        <p14:creationId xmlns:p14="http://schemas.microsoft.com/office/powerpoint/2010/main" val="1116546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D88BF7-C31F-4B7E-96FF-62A69152404F}" type="datetimeFigureOut">
              <a:rPr lang="en-US" smtClean="0"/>
              <a:t>12/14/2024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014247-4DB2-4007-A1B1-741DB5D68D88}" type="slidenum">
              <a:rPr lang="en-US" smtClean="0"/>
              <a:t>‹#›</a:t>
            </a:fld>
            <a:endParaRPr lang="en-US"/>
          </a:p>
        </p:txBody>
      </p:sp>
    </p:spTree>
    <p:extLst>
      <p:ext uri="{BB962C8B-B14F-4D97-AF65-F5344CB8AC3E}">
        <p14:creationId xmlns:p14="http://schemas.microsoft.com/office/powerpoint/2010/main" val="3531129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D88BF7-C31F-4B7E-96FF-62A69152404F}" type="datetimeFigureOut">
              <a:rPr lang="en-US" smtClean="0"/>
              <a:t>12/14/2024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014247-4DB2-4007-A1B1-741DB5D68D88}" type="slidenum">
              <a:rPr lang="en-US" smtClean="0"/>
              <a:t>‹#›</a:t>
            </a:fld>
            <a:endParaRPr lang="en-US"/>
          </a:p>
        </p:txBody>
      </p:sp>
    </p:spTree>
    <p:extLst>
      <p:ext uri="{BB962C8B-B14F-4D97-AF65-F5344CB8AC3E}">
        <p14:creationId xmlns:p14="http://schemas.microsoft.com/office/powerpoint/2010/main" val="2048702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D88BF7-C31F-4B7E-96FF-62A69152404F}" type="datetimeFigureOut">
              <a:rPr lang="en-US" smtClean="0"/>
              <a:t>12/14/2024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014247-4DB2-4007-A1B1-741DB5D68D88}" type="slidenum">
              <a:rPr lang="en-US" smtClean="0"/>
              <a:t>‹#›</a:t>
            </a:fld>
            <a:endParaRPr lang="en-US"/>
          </a:p>
        </p:txBody>
      </p:sp>
    </p:spTree>
    <p:extLst>
      <p:ext uri="{BB962C8B-B14F-4D97-AF65-F5344CB8AC3E}">
        <p14:creationId xmlns:p14="http://schemas.microsoft.com/office/powerpoint/2010/main" val="811412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D88BF7-C31F-4B7E-96FF-62A69152404F}" type="datetimeFigureOut">
              <a:rPr lang="en-US" smtClean="0"/>
              <a:t>12/14/2024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014247-4DB2-4007-A1B1-741DB5D68D88}" type="slidenum">
              <a:rPr lang="en-US" smtClean="0"/>
              <a:t>‹#›</a:t>
            </a:fld>
            <a:endParaRPr lang="en-US"/>
          </a:p>
        </p:txBody>
      </p:sp>
    </p:spTree>
    <p:extLst>
      <p:ext uri="{BB962C8B-B14F-4D97-AF65-F5344CB8AC3E}">
        <p14:creationId xmlns:p14="http://schemas.microsoft.com/office/powerpoint/2010/main" val="3764900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jp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4.jp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55.jpg"/><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8.jpg"/></Relationships>
</file>

<file path=ppt/slides/_rels/slide2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0.jpg"/></Relationships>
</file>

<file path=ppt/slides/_rels/slide22.xml.rels><?xml version="1.0" encoding="UTF-8" standalone="yes"?>
<Relationships xmlns="http://schemas.openxmlformats.org/package/2006/relationships"><Relationship Id="rId2" Type="http://schemas.openxmlformats.org/officeDocument/2006/relationships/hyperlink" Target="http://amateurmormonhistorian.blogspot.com/2012/05/henry-g-sherwood-and-200-saints-from.html"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A6075F-B7D7-78C6-A5B1-E3B7649577DF}"/>
              </a:ext>
            </a:extLst>
          </p:cNvPr>
          <p:cNvPicPr>
            <a:picLocks noChangeAspect="1"/>
          </p:cNvPicPr>
          <p:nvPr/>
        </p:nvPicPr>
        <p:blipFill>
          <a:blip r:embed="rId2"/>
          <a:srcRect l="582"/>
          <a:stretch/>
        </p:blipFill>
        <p:spPr>
          <a:xfrm>
            <a:off x="0" y="0"/>
            <a:ext cx="12219154" cy="6858000"/>
          </a:xfrm>
          <a:prstGeom prst="rect">
            <a:avLst/>
          </a:prstGeom>
        </p:spPr>
      </p:pic>
      <p:sp>
        <p:nvSpPr>
          <p:cNvPr id="6" name="Rectangle 5">
            <a:extLst>
              <a:ext uri="{FF2B5EF4-FFF2-40B4-BE49-F238E27FC236}">
                <a16:creationId xmlns:a16="http://schemas.microsoft.com/office/drawing/2014/main" id="{FAB14508-11DF-37FC-ED84-7C3D41E1CBCA}"/>
              </a:ext>
            </a:extLst>
          </p:cNvPr>
          <p:cNvSpPr/>
          <p:nvPr/>
        </p:nvSpPr>
        <p:spPr>
          <a:xfrm>
            <a:off x="1715595" y="388045"/>
            <a:ext cx="8870900" cy="830997"/>
          </a:xfrm>
          <a:prstGeom prst="rect">
            <a:avLst/>
          </a:prstGeom>
          <a:solidFill>
            <a:srgbClr val="FDDFD7"/>
          </a:solidFill>
          <a:ln w="57150">
            <a:solidFill>
              <a:schemeClr val="accent2">
                <a:lumMod val="75000"/>
              </a:schemeClr>
            </a:solidFill>
          </a:ln>
        </p:spPr>
        <p:txBody>
          <a:bodyPr wrap="square" lIns="91440" tIns="45720" rIns="91440" bIns="45720">
            <a:spAutoFit/>
          </a:bodyPr>
          <a:lstStyle/>
          <a:p>
            <a:pPr algn="ctr"/>
            <a:r>
              <a:rPr lang="en-US" sz="4800" b="1" dirty="0">
                <a:ln w="6600">
                  <a:solidFill>
                    <a:schemeClr val="accent2"/>
                  </a:solidFill>
                  <a:prstDash val="solid"/>
                </a:ln>
                <a:solidFill>
                  <a:srgbClr val="FFFFFF"/>
                </a:solidFill>
                <a:effectLst>
                  <a:outerShdw dist="38100" dir="2700000" algn="tl" rotWithShape="0">
                    <a:schemeClr val="accent2"/>
                  </a:outerShdw>
                </a:effectLst>
                <a:latin typeface="AR ESSENCE" panose="02000000000000000000" pitchFamily="2" charset="0"/>
              </a:rPr>
              <a:t>Establishing Nauvoo</a:t>
            </a:r>
            <a:endParaRPr lang="en-US" sz="4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7" name="Picture 6">
            <a:extLst>
              <a:ext uri="{FF2B5EF4-FFF2-40B4-BE49-F238E27FC236}">
                <a16:creationId xmlns:a16="http://schemas.microsoft.com/office/drawing/2014/main" id="{44CA7F2E-7F3F-3B45-C81F-E742009C9DB3}"/>
              </a:ext>
            </a:extLst>
          </p:cNvPr>
          <p:cNvPicPr>
            <a:picLocks noChangeAspect="1"/>
          </p:cNvPicPr>
          <p:nvPr/>
        </p:nvPicPr>
        <p:blipFill>
          <a:blip r:embed="rId3">
            <a:extLst>
              <a:ext uri="{28A0092B-C50C-407E-A947-70E740481C1C}">
                <a14:useLocalDpi xmlns:a14="http://schemas.microsoft.com/office/drawing/2010/main" val="0"/>
              </a:ext>
            </a:extLst>
          </a:blip>
          <a:srcRect l="2417" t="50000" r="46750" b="31407"/>
          <a:stretch/>
        </p:blipFill>
        <p:spPr>
          <a:xfrm>
            <a:off x="294640" y="3429000"/>
            <a:ext cx="6197600" cy="1275080"/>
          </a:xfrm>
          <a:prstGeom prst="rect">
            <a:avLst/>
          </a:prstGeom>
        </p:spPr>
      </p:pic>
      <p:pic>
        <p:nvPicPr>
          <p:cNvPr id="8" name="Picture 7">
            <a:extLst>
              <a:ext uri="{FF2B5EF4-FFF2-40B4-BE49-F238E27FC236}">
                <a16:creationId xmlns:a16="http://schemas.microsoft.com/office/drawing/2014/main" id="{0B707FD8-4D58-0705-AEFC-28DBB62245B0}"/>
              </a:ext>
            </a:extLst>
          </p:cNvPr>
          <p:cNvPicPr>
            <a:picLocks noChangeAspect="1"/>
          </p:cNvPicPr>
          <p:nvPr/>
        </p:nvPicPr>
        <p:blipFill>
          <a:blip r:embed="rId3">
            <a:extLst>
              <a:ext uri="{28A0092B-C50C-407E-A947-70E740481C1C}">
                <a14:useLocalDpi xmlns:a14="http://schemas.microsoft.com/office/drawing/2010/main" val="0"/>
              </a:ext>
            </a:extLst>
          </a:blip>
          <a:srcRect l="54666" t="36148" r="2668" b="6962"/>
          <a:stretch/>
        </p:blipFill>
        <p:spPr>
          <a:xfrm>
            <a:off x="6786880" y="2407920"/>
            <a:ext cx="5201920" cy="3901440"/>
          </a:xfrm>
          <a:prstGeom prst="rect">
            <a:avLst/>
          </a:prstGeom>
        </p:spPr>
      </p:pic>
    </p:spTree>
    <p:extLst>
      <p:ext uri="{BB962C8B-B14F-4D97-AF65-F5344CB8AC3E}">
        <p14:creationId xmlns:p14="http://schemas.microsoft.com/office/powerpoint/2010/main" val="3116666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74B3DA-13C1-B3AC-EA50-E8DD209D0285}"/>
              </a:ext>
            </a:extLst>
          </p:cNvPr>
          <p:cNvPicPr>
            <a:picLocks noChangeAspect="1"/>
          </p:cNvPicPr>
          <p:nvPr/>
        </p:nvPicPr>
        <p:blipFill>
          <a:blip r:embed="rId2"/>
          <a:srcRect l="666"/>
          <a:stretch/>
        </p:blipFill>
        <p:spPr>
          <a:xfrm>
            <a:off x="0" y="0"/>
            <a:ext cx="12219154" cy="6858000"/>
          </a:xfrm>
          <a:prstGeom prst="rect">
            <a:avLst/>
          </a:prstGeom>
        </p:spPr>
      </p:pic>
      <p:sp>
        <p:nvSpPr>
          <p:cNvPr id="2" name="Rectangle 1"/>
          <p:cNvSpPr/>
          <p:nvPr/>
        </p:nvSpPr>
        <p:spPr>
          <a:xfrm>
            <a:off x="2111825" y="122900"/>
            <a:ext cx="7968349" cy="923330"/>
          </a:xfrm>
          <a:prstGeom prst="rect">
            <a:avLst/>
          </a:prstGeom>
          <a:solidFill>
            <a:srgbClr val="FDDFD7"/>
          </a:solidFill>
          <a:ln w="57150">
            <a:solidFill>
              <a:schemeClr val="accent2">
                <a:lumMod val="75000"/>
              </a:schemeClr>
            </a:solidFill>
          </a:ln>
        </p:spPr>
        <p:txBody>
          <a:bodyPr wrap="square" lIns="91440" tIns="45720" rIns="91440" bIns="45720">
            <a:spAutoFit/>
          </a:bodyPr>
          <a:lstStyle/>
          <a:p>
            <a:pPr algn="r"/>
            <a:r>
              <a:rPr lang="en-US" sz="5400" b="1" cap="none" spc="0" dirty="0">
                <a:ln w="6600">
                  <a:solidFill>
                    <a:schemeClr val="accent2"/>
                  </a:solidFill>
                  <a:prstDash val="solid"/>
                </a:ln>
                <a:solidFill>
                  <a:srgbClr val="FFFFFF"/>
                </a:solidFill>
                <a:effectLst>
                  <a:outerShdw dist="38100" dir="2700000" algn="tl" rotWithShape="0">
                    <a:schemeClr val="accent2"/>
                  </a:outerShdw>
                </a:effectLst>
                <a:latin typeface="AR ESSENCE" panose="02000000000000000000" pitchFamily="2" charset="0"/>
              </a:rPr>
              <a:t>Improving Your Circumstances</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0" name="Rectangle 19"/>
          <p:cNvSpPr/>
          <p:nvPr/>
        </p:nvSpPr>
        <p:spPr>
          <a:xfrm>
            <a:off x="593575" y="1646002"/>
            <a:ext cx="2993707" cy="923330"/>
          </a:xfrm>
          <a:prstGeom prst="rect">
            <a:avLst/>
          </a:prstGeom>
          <a:solidFill>
            <a:srgbClr val="FDDFD7"/>
          </a:solidFill>
          <a:ln w="76200">
            <a:solidFill>
              <a:schemeClr val="accent2">
                <a:lumMod val="75000"/>
              </a:schemeClr>
            </a:solidFill>
          </a:ln>
        </p:spPr>
        <p:txBody>
          <a:bodyPr wrap="square">
            <a:spAutoFit/>
          </a:bodyPr>
          <a:lstStyle/>
          <a:p>
            <a:pPr algn="ctr"/>
            <a:r>
              <a:rPr lang="en-US" b="1" i="1" dirty="0"/>
              <a:t>As we seek to improve the circumstances around us, we also improve ourselves</a:t>
            </a:r>
            <a:endParaRPr lang="en-US" i="1" dirty="0"/>
          </a:p>
        </p:txBody>
      </p:sp>
      <p:pic>
        <p:nvPicPr>
          <p:cNvPr id="15" name="Picture 14">
            <a:extLst>
              <a:ext uri="{FF2B5EF4-FFF2-40B4-BE49-F238E27FC236}">
                <a16:creationId xmlns:a16="http://schemas.microsoft.com/office/drawing/2014/main" id="{B403B570-03C8-4F2D-8ABF-5B4EDF5B7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575" y="3398547"/>
            <a:ext cx="2712955" cy="2828789"/>
          </a:xfrm>
          <a:prstGeom prst="rect">
            <a:avLst/>
          </a:prstGeom>
        </p:spPr>
      </p:pic>
      <p:pic>
        <p:nvPicPr>
          <p:cNvPr id="19" name="Picture 18">
            <a:extLst>
              <a:ext uri="{FF2B5EF4-FFF2-40B4-BE49-F238E27FC236}">
                <a16:creationId xmlns:a16="http://schemas.microsoft.com/office/drawing/2014/main" id="{B76BD272-2C2E-4714-853F-9851424CD6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3787" y="1173638"/>
            <a:ext cx="3139712" cy="2895851"/>
          </a:xfrm>
          <a:prstGeom prst="rect">
            <a:avLst/>
          </a:prstGeom>
        </p:spPr>
      </p:pic>
      <p:pic>
        <p:nvPicPr>
          <p:cNvPr id="23" name="Picture 22">
            <a:extLst>
              <a:ext uri="{FF2B5EF4-FFF2-40B4-BE49-F238E27FC236}">
                <a16:creationId xmlns:a16="http://schemas.microsoft.com/office/drawing/2014/main" id="{F39CA07D-127A-4370-BE85-3F94F64785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3558" y="4196897"/>
            <a:ext cx="4822354" cy="2414225"/>
          </a:xfrm>
          <a:prstGeom prst="rect">
            <a:avLst/>
          </a:prstGeom>
        </p:spPr>
      </p:pic>
      <p:pic>
        <p:nvPicPr>
          <p:cNvPr id="25" name="Picture 24">
            <a:extLst>
              <a:ext uri="{FF2B5EF4-FFF2-40B4-BE49-F238E27FC236}">
                <a16:creationId xmlns:a16="http://schemas.microsoft.com/office/drawing/2014/main" id="{46268234-9633-4EBD-972F-FA8A84A691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47238" y="4120690"/>
            <a:ext cx="2255716" cy="2566638"/>
          </a:xfrm>
          <a:prstGeom prst="rect">
            <a:avLst/>
          </a:prstGeom>
        </p:spPr>
      </p:pic>
      <p:grpSp>
        <p:nvGrpSpPr>
          <p:cNvPr id="8" name="Group 7">
            <a:extLst>
              <a:ext uri="{FF2B5EF4-FFF2-40B4-BE49-F238E27FC236}">
                <a16:creationId xmlns:a16="http://schemas.microsoft.com/office/drawing/2014/main" id="{912DCCF2-0B59-FC90-10FC-741C086B4ECD}"/>
              </a:ext>
            </a:extLst>
          </p:cNvPr>
          <p:cNvGrpSpPr/>
          <p:nvPr/>
        </p:nvGrpSpPr>
        <p:grpSpPr>
          <a:xfrm>
            <a:off x="4067174" y="1510224"/>
            <a:ext cx="3718882" cy="2559265"/>
            <a:chOff x="4067174" y="1510224"/>
            <a:chExt cx="3718882" cy="2559265"/>
          </a:xfrm>
        </p:grpSpPr>
        <p:pic>
          <p:nvPicPr>
            <p:cNvPr id="17" name="Picture 16">
              <a:extLst>
                <a:ext uri="{FF2B5EF4-FFF2-40B4-BE49-F238E27FC236}">
                  <a16:creationId xmlns:a16="http://schemas.microsoft.com/office/drawing/2014/main" id="{D1B4EE43-9FF1-4CD1-9849-0AC600C6D1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7174" y="1515044"/>
              <a:ext cx="3718882" cy="2554445"/>
            </a:xfrm>
            <a:prstGeom prst="rect">
              <a:avLst/>
            </a:prstGeom>
          </p:spPr>
        </p:pic>
        <p:pic>
          <p:nvPicPr>
            <p:cNvPr id="7" name="Picture 6">
              <a:extLst>
                <a:ext uri="{FF2B5EF4-FFF2-40B4-BE49-F238E27FC236}">
                  <a16:creationId xmlns:a16="http://schemas.microsoft.com/office/drawing/2014/main" id="{838B950C-A508-170B-1D22-129E09941229}"/>
                </a:ext>
              </a:extLst>
            </p:cNvPr>
            <p:cNvPicPr>
              <a:picLocks noChangeAspect="1"/>
            </p:cNvPicPr>
            <p:nvPr/>
          </p:nvPicPr>
          <p:blipFill>
            <a:blip r:embed="rId8"/>
            <a:stretch>
              <a:fillRect/>
            </a:stretch>
          </p:blipFill>
          <p:spPr>
            <a:xfrm>
              <a:off x="4373878" y="1510224"/>
              <a:ext cx="3106242" cy="2118215"/>
            </a:xfrm>
            <a:prstGeom prst="rect">
              <a:avLst/>
            </a:prstGeom>
          </p:spPr>
        </p:pic>
      </p:grpSp>
    </p:spTree>
    <p:extLst>
      <p:ext uri="{BB962C8B-B14F-4D97-AF65-F5344CB8AC3E}">
        <p14:creationId xmlns:p14="http://schemas.microsoft.com/office/powerpoint/2010/main" val="366320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3FA4BE-94B5-4D0D-8337-786EDF3068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Rectangle 1"/>
          <p:cNvSpPr/>
          <p:nvPr/>
        </p:nvSpPr>
        <p:spPr>
          <a:xfrm>
            <a:off x="2991293" y="219656"/>
            <a:ext cx="6209414" cy="923330"/>
          </a:xfrm>
          <a:prstGeom prst="rect">
            <a:avLst/>
          </a:prstGeom>
          <a:solidFill>
            <a:srgbClr val="FDDFD7"/>
          </a:solidFill>
          <a:ln w="57150">
            <a:solidFill>
              <a:schemeClr val="accent2">
                <a:lumMod val="75000"/>
              </a:schemeClr>
            </a:solidFill>
          </a:ln>
        </p:spPr>
        <p:txBody>
          <a:bodyPr wrap="squar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latin typeface="AR ESSENCE" panose="02000000000000000000" pitchFamily="2" charset="0"/>
              </a:rPr>
              <a:t>The Relief Society</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0" name="Rectangle 19"/>
          <p:cNvSpPr/>
          <p:nvPr/>
        </p:nvSpPr>
        <p:spPr>
          <a:xfrm>
            <a:off x="593575" y="1646002"/>
            <a:ext cx="6057596" cy="4247317"/>
          </a:xfrm>
          <a:prstGeom prst="rect">
            <a:avLst/>
          </a:prstGeom>
          <a:solidFill>
            <a:srgbClr val="FDDFD7"/>
          </a:solidFill>
          <a:ln w="76200">
            <a:solidFill>
              <a:schemeClr val="accent2">
                <a:lumMod val="75000"/>
              </a:schemeClr>
            </a:solidFill>
          </a:ln>
        </p:spPr>
        <p:txBody>
          <a:bodyPr wrap="square">
            <a:spAutoFit/>
          </a:bodyPr>
          <a:lstStyle/>
          <a:p>
            <a:r>
              <a:rPr lang="en-US" dirty="0"/>
              <a:t>In 1842 some women in Nauvoo assembled to discuss ways they could assist with the construction of the Nauvoo Temple.</a:t>
            </a:r>
          </a:p>
          <a:p>
            <a:endParaRPr lang="en-US" dirty="0"/>
          </a:p>
          <a:p>
            <a:r>
              <a:rPr lang="en-US" dirty="0"/>
              <a:t>They formed a society and wrote a constitution and bylaws to govern their work. </a:t>
            </a:r>
          </a:p>
          <a:p>
            <a:endParaRPr lang="en-US" dirty="0"/>
          </a:p>
          <a:p>
            <a:r>
              <a:rPr lang="en-US" dirty="0"/>
              <a:t>They presented their constitution and bylaws to the Prophet Joseph Smith, who said they were “the best he had ever seen.” But then he said that the Lord had “something better for them than a written constitution.” </a:t>
            </a:r>
          </a:p>
          <a:p>
            <a:endParaRPr lang="en-US" dirty="0"/>
          </a:p>
          <a:p>
            <a:r>
              <a:rPr lang="en-US" dirty="0"/>
              <a:t>He invited them to meet with him within the next week, when he would “organize the women under the priesthood after the pattern of the priesthood.” </a:t>
            </a:r>
          </a:p>
          <a:p>
            <a:r>
              <a:rPr lang="en-US" sz="1200" dirty="0"/>
              <a:t>Sarah M. Kimball</a:t>
            </a:r>
            <a:endParaRPr lang="en-US" sz="1200" i="1" dirty="0"/>
          </a:p>
        </p:txBody>
      </p:sp>
      <p:sp>
        <p:nvSpPr>
          <p:cNvPr id="21" name="Rectangle 20"/>
          <p:cNvSpPr/>
          <p:nvPr/>
        </p:nvSpPr>
        <p:spPr>
          <a:xfrm>
            <a:off x="7190814" y="5668272"/>
            <a:ext cx="4461541" cy="646331"/>
          </a:xfrm>
          <a:prstGeom prst="rect">
            <a:avLst/>
          </a:prstGeom>
          <a:solidFill>
            <a:srgbClr val="FDDFD7"/>
          </a:solidFill>
          <a:ln w="76200">
            <a:solidFill>
              <a:schemeClr val="accent2">
                <a:lumMod val="75000"/>
              </a:schemeClr>
            </a:solidFill>
          </a:ln>
        </p:spPr>
        <p:txBody>
          <a:bodyPr wrap="square">
            <a:spAutoFit/>
          </a:bodyPr>
          <a:lstStyle/>
          <a:p>
            <a:r>
              <a:rPr lang="en-US" b="1" i="1" dirty="0"/>
              <a:t>Relief Society is an inspired part of the Restoration of the Church of Jesus Christ.</a:t>
            </a:r>
            <a:endParaRPr lang="en-US" i="1" dirty="0"/>
          </a:p>
        </p:txBody>
      </p:sp>
      <p:grpSp>
        <p:nvGrpSpPr>
          <p:cNvPr id="10" name="Group 9">
            <a:extLst>
              <a:ext uri="{FF2B5EF4-FFF2-40B4-BE49-F238E27FC236}">
                <a16:creationId xmlns:a16="http://schemas.microsoft.com/office/drawing/2014/main" id="{15E6F830-F973-4771-82C1-4284C661216D}"/>
              </a:ext>
            </a:extLst>
          </p:cNvPr>
          <p:cNvGrpSpPr/>
          <p:nvPr/>
        </p:nvGrpSpPr>
        <p:grpSpPr>
          <a:xfrm>
            <a:off x="7190814" y="1646002"/>
            <a:ext cx="4355203" cy="3447971"/>
            <a:chOff x="7190814" y="1646002"/>
            <a:chExt cx="4355203" cy="3447971"/>
          </a:xfrm>
        </p:grpSpPr>
        <p:pic>
          <p:nvPicPr>
            <p:cNvPr id="6" name="Picture 5">
              <a:extLst>
                <a:ext uri="{FF2B5EF4-FFF2-40B4-BE49-F238E27FC236}">
                  <a16:creationId xmlns:a16="http://schemas.microsoft.com/office/drawing/2014/main" id="{F1D496B7-56DC-479B-A1FB-D46E7E46C7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623" y="1853054"/>
              <a:ext cx="3962400" cy="3105150"/>
            </a:xfrm>
            <a:prstGeom prst="rect">
              <a:avLst/>
            </a:prstGeom>
          </p:spPr>
        </p:pic>
        <p:pic>
          <p:nvPicPr>
            <p:cNvPr id="9" name="Picture 8">
              <a:extLst>
                <a:ext uri="{FF2B5EF4-FFF2-40B4-BE49-F238E27FC236}">
                  <a16:creationId xmlns:a16="http://schemas.microsoft.com/office/drawing/2014/main" id="{7F640791-CBB4-4B67-A891-8FCFF860CE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0814" y="1646002"/>
              <a:ext cx="4355203" cy="3447971"/>
            </a:xfrm>
            <a:prstGeom prst="rect">
              <a:avLst/>
            </a:prstGeom>
          </p:spPr>
        </p:pic>
      </p:grpSp>
    </p:spTree>
    <p:extLst>
      <p:ext uri="{BB962C8B-B14F-4D97-AF65-F5344CB8AC3E}">
        <p14:creationId xmlns:p14="http://schemas.microsoft.com/office/powerpoint/2010/main" val="143522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AF3A78C-E599-409E-846D-CEA19DBA4E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3" name="Rectangle 2"/>
          <p:cNvSpPr/>
          <p:nvPr/>
        </p:nvSpPr>
        <p:spPr>
          <a:xfrm>
            <a:off x="193661" y="1379234"/>
            <a:ext cx="4461541" cy="1477328"/>
          </a:xfrm>
          <a:prstGeom prst="rect">
            <a:avLst/>
          </a:prstGeom>
          <a:solidFill>
            <a:srgbClr val="FDDFD7"/>
          </a:solidFill>
          <a:ln w="76200">
            <a:solidFill>
              <a:schemeClr val="accent2">
                <a:lumMod val="75000"/>
              </a:schemeClr>
            </a:solidFill>
          </a:ln>
        </p:spPr>
        <p:txBody>
          <a:bodyPr wrap="square">
            <a:spAutoFit/>
          </a:bodyPr>
          <a:lstStyle/>
          <a:p>
            <a:r>
              <a:rPr lang="en-US" dirty="0"/>
              <a:t>Emma Smith was called to be the first general president of the Relief Society.</a:t>
            </a:r>
          </a:p>
          <a:p>
            <a:endParaRPr lang="en-US" dirty="0"/>
          </a:p>
          <a:p>
            <a:r>
              <a:rPr lang="en-US" dirty="0"/>
              <a:t>Eliza R. Snow, the secretary of the Relief Society in Nauvoo.</a:t>
            </a:r>
            <a:endParaRPr lang="en-US" i="1" dirty="0"/>
          </a:p>
        </p:txBody>
      </p:sp>
      <p:sp>
        <p:nvSpPr>
          <p:cNvPr id="4" name="Rectangle 3"/>
          <p:cNvSpPr/>
          <p:nvPr/>
        </p:nvSpPr>
        <p:spPr>
          <a:xfrm>
            <a:off x="6248220" y="4752173"/>
            <a:ext cx="5442055" cy="2031325"/>
          </a:xfrm>
          <a:prstGeom prst="rect">
            <a:avLst/>
          </a:prstGeom>
          <a:solidFill>
            <a:srgbClr val="FDDFD7"/>
          </a:solidFill>
          <a:ln w="76200">
            <a:solidFill>
              <a:schemeClr val="accent2">
                <a:lumMod val="75000"/>
              </a:schemeClr>
            </a:solidFill>
          </a:ln>
        </p:spPr>
        <p:txBody>
          <a:bodyPr wrap="square">
            <a:spAutoFit/>
          </a:bodyPr>
          <a:lstStyle/>
          <a:p>
            <a:r>
              <a:rPr lang="en-US" dirty="0"/>
              <a:t>The second general president of the Relief Society, taught: “Although the name [Relief Society] may be of modern date, the institution is of ancient origin. </a:t>
            </a:r>
          </a:p>
          <a:p>
            <a:endParaRPr lang="en-US" dirty="0"/>
          </a:p>
          <a:p>
            <a:r>
              <a:rPr lang="en-US" dirty="0"/>
              <a:t>We were told by [the Prophet Joseph Smith] that the same organization existed in the church anciently” </a:t>
            </a:r>
          </a:p>
          <a:p>
            <a:r>
              <a:rPr lang="en-US" dirty="0"/>
              <a:t>D</a:t>
            </a:r>
            <a:r>
              <a:rPr lang="en-US" i="1" dirty="0"/>
              <a:t>eseret News</a:t>
            </a:r>
          </a:p>
        </p:txBody>
      </p:sp>
      <p:sp>
        <p:nvSpPr>
          <p:cNvPr id="6" name="Rectangle 5"/>
          <p:cNvSpPr/>
          <p:nvPr/>
        </p:nvSpPr>
        <p:spPr>
          <a:xfrm>
            <a:off x="3336851" y="148320"/>
            <a:ext cx="5518297" cy="923330"/>
          </a:xfrm>
          <a:prstGeom prst="rect">
            <a:avLst/>
          </a:prstGeom>
          <a:solidFill>
            <a:srgbClr val="FDDFD7"/>
          </a:solidFill>
          <a:ln w="57150">
            <a:solidFill>
              <a:schemeClr val="accent2">
                <a:lumMod val="75000"/>
              </a:schemeClr>
            </a:solidFill>
          </a:ln>
        </p:spPr>
        <p:txBody>
          <a:bodyPr wrap="squar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latin typeface="AR ESSENCE" panose="02000000000000000000" pitchFamily="2" charset="0"/>
              </a:rPr>
              <a:t>The Presidency</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5" name="Rectangle 14">
            <a:extLst>
              <a:ext uri="{FF2B5EF4-FFF2-40B4-BE49-F238E27FC236}">
                <a16:creationId xmlns:a16="http://schemas.microsoft.com/office/drawing/2014/main" id="{E8B34FE7-F9FB-42CA-9093-BF4488FF6BAE}"/>
              </a:ext>
            </a:extLst>
          </p:cNvPr>
          <p:cNvSpPr/>
          <p:nvPr/>
        </p:nvSpPr>
        <p:spPr>
          <a:xfrm>
            <a:off x="9570291" y="2117898"/>
            <a:ext cx="2278677" cy="1384995"/>
          </a:xfrm>
          <a:prstGeom prst="rect">
            <a:avLst/>
          </a:prstGeom>
          <a:solidFill>
            <a:srgbClr val="FDDFD7"/>
          </a:solidFill>
          <a:ln w="76200">
            <a:solidFill>
              <a:schemeClr val="accent2">
                <a:lumMod val="75000"/>
              </a:schemeClr>
            </a:solidFill>
          </a:ln>
        </p:spPr>
        <p:txBody>
          <a:bodyPr wrap="square">
            <a:spAutoFit/>
          </a:bodyPr>
          <a:lstStyle/>
          <a:p>
            <a:r>
              <a:rPr lang="en-US" sz="1200" b="1" dirty="0"/>
              <a:t>Elizabeth Ann Whitney, Emmeline B. Wells (standing), and Eliza R. Snow. </a:t>
            </a:r>
          </a:p>
          <a:p>
            <a:endParaRPr lang="en-US" sz="1200" b="1" dirty="0"/>
          </a:p>
          <a:p>
            <a:r>
              <a:rPr lang="en-US" sz="1200" b="1" dirty="0"/>
              <a:t>They directed the work of Relief Society in the 1870s and 1880s. (From Women of Covenant)</a:t>
            </a:r>
          </a:p>
        </p:txBody>
      </p:sp>
      <p:pic>
        <p:nvPicPr>
          <p:cNvPr id="16" name="Picture 15">
            <a:extLst>
              <a:ext uri="{FF2B5EF4-FFF2-40B4-BE49-F238E27FC236}">
                <a16:creationId xmlns:a16="http://schemas.microsoft.com/office/drawing/2014/main" id="{85F04D9E-7E7A-4904-BE6F-93F140AE8E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0948" y="1106449"/>
            <a:ext cx="2780017" cy="3645724"/>
          </a:xfrm>
          <a:prstGeom prst="rect">
            <a:avLst/>
          </a:prstGeom>
        </p:spPr>
      </p:pic>
      <p:pic>
        <p:nvPicPr>
          <p:cNvPr id="18" name="Picture 17">
            <a:extLst>
              <a:ext uri="{FF2B5EF4-FFF2-40B4-BE49-F238E27FC236}">
                <a16:creationId xmlns:a16="http://schemas.microsoft.com/office/drawing/2014/main" id="{A98257B1-B4BF-4B7C-A456-9B34DBE2D8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8627" y="2674036"/>
            <a:ext cx="2667372" cy="3324689"/>
          </a:xfrm>
          <a:prstGeom prst="rect">
            <a:avLst/>
          </a:prstGeom>
        </p:spPr>
      </p:pic>
      <p:pic>
        <p:nvPicPr>
          <p:cNvPr id="20" name="Picture 19">
            <a:extLst>
              <a:ext uri="{FF2B5EF4-FFF2-40B4-BE49-F238E27FC236}">
                <a16:creationId xmlns:a16="http://schemas.microsoft.com/office/drawing/2014/main" id="{75C29FFD-9084-48DB-A2D3-A8FA9DE67E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032" y="3164146"/>
            <a:ext cx="2664183" cy="3505504"/>
          </a:xfrm>
          <a:prstGeom prst="rect">
            <a:avLst/>
          </a:prstGeom>
        </p:spPr>
      </p:pic>
    </p:spTree>
    <p:extLst>
      <p:ext uri="{BB962C8B-B14F-4D97-AF65-F5344CB8AC3E}">
        <p14:creationId xmlns:p14="http://schemas.microsoft.com/office/powerpoint/2010/main" val="344767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F75314-06B9-4205-BA67-6A708A9017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Rectangle 1"/>
          <p:cNvSpPr/>
          <p:nvPr/>
        </p:nvSpPr>
        <p:spPr>
          <a:xfrm>
            <a:off x="971106" y="289436"/>
            <a:ext cx="10249786" cy="923330"/>
          </a:xfrm>
          <a:prstGeom prst="rect">
            <a:avLst/>
          </a:prstGeom>
          <a:solidFill>
            <a:srgbClr val="FDDFD7"/>
          </a:solidFill>
          <a:ln w="57150">
            <a:solidFill>
              <a:schemeClr val="accent2">
                <a:lumMod val="75000"/>
              </a:schemeClr>
            </a:solidFill>
          </a:ln>
        </p:spPr>
        <p:txBody>
          <a:bodyPr wrap="squar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latin typeface="AR ESSENCE" panose="02000000000000000000" pitchFamily="2" charset="0"/>
              </a:rPr>
              <a:t>Preparing the Daughters of God</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0" name="Rectangle 19"/>
          <p:cNvSpPr/>
          <p:nvPr/>
        </p:nvSpPr>
        <p:spPr>
          <a:xfrm>
            <a:off x="3843392" y="1991347"/>
            <a:ext cx="4263545" cy="3600986"/>
          </a:xfrm>
          <a:prstGeom prst="rect">
            <a:avLst/>
          </a:prstGeom>
          <a:solidFill>
            <a:srgbClr val="FDDFD7"/>
          </a:solidFill>
          <a:ln w="76200">
            <a:solidFill>
              <a:schemeClr val="accent2">
                <a:lumMod val="75000"/>
              </a:schemeClr>
            </a:solidFill>
          </a:ln>
        </p:spPr>
        <p:txBody>
          <a:bodyPr wrap="square">
            <a:spAutoFit/>
          </a:bodyPr>
          <a:lstStyle/>
          <a:p>
            <a:r>
              <a:rPr lang="en-US" sz="2400" dirty="0"/>
              <a:t>“Relief Society was established to help prepare daughters of God for the blessings of eternal life. The purposes of Relief Society are to increase faith and personal righteousness, strengthen families and homes, and provide relief by seeking out and helping those in need.” </a:t>
            </a:r>
          </a:p>
          <a:p>
            <a:r>
              <a:rPr lang="en-US" sz="1200" dirty="0"/>
              <a:t>(</a:t>
            </a:r>
            <a:r>
              <a:rPr lang="en-US" sz="1200" i="1" dirty="0"/>
              <a:t>Daughters in My Kingdom,</a:t>
            </a:r>
            <a:r>
              <a:rPr lang="en-US" sz="1200" dirty="0"/>
              <a:t> xi).</a:t>
            </a:r>
            <a:endParaRPr lang="en-US" sz="1200" i="1" dirty="0"/>
          </a:p>
        </p:txBody>
      </p:sp>
      <p:grpSp>
        <p:nvGrpSpPr>
          <p:cNvPr id="6" name="Group 5">
            <a:extLst>
              <a:ext uri="{FF2B5EF4-FFF2-40B4-BE49-F238E27FC236}">
                <a16:creationId xmlns:a16="http://schemas.microsoft.com/office/drawing/2014/main" id="{8B7C292E-1CBB-445B-93A4-C8BD2147A070}"/>
              </a:ext>
            </a:extLst>
          </p:cNvPr>
          <p:cNvGrpSpPr/>
          <p:nvPr/>
        </p:nvGrpSpPr>
        <p:grpSpPr>
          <a:xfrm>
            <a:off x="12101" y="1634999"/>
            <a:ext cx="3933210" cy="4535424"/>
            <a:chOff x="-200279" y="1669616"/>
            <a:chExt cx="3933210" cy="4535424"/>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414" y="2225355"/>
              <a:ext cx="2857825" cy="3620056"/>
            </a:xfrm>
            <a:prstGeom prst="ellipse">
              <a:avLst/>
            </a:prstGeom>
            <a:ln>
              <a:noFill/>
            </a:ln>
            <a:effectLst>
              <a:softEdge rad="112500"/>
            </a:effectLst>
          </p:spPr>
        </p:pic>
        <p:pic>
          <p:nvPicPr>
            <p:cNvPr id="5" name="Picture 4">
              <a:extLst>
                <a:ext uri="{FF2B5EF4-FFF2-40B4-BE49-F238E27FC236}">
                  <a16:creationId xmlns:a16="http://schemas.microsoft.com/office/drawing/2014/main" id="{1E416433-1F0F-4EA6-A0FA-DA1534897C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279" y="1669616"/>
              <a:ext cx="3933210" cy="4535424"/>
            </a:xfrm>
            <a:prstGeom prst="rect">
              <a:avLst/>
            </a:prstGeom>
          </p:spPr>
        </p:pic>
      </p:grpSp>
      <p:pic>
        <p:nvPicPr>
          <p:cNvPr id="14" name="Picture 13">
            <a:extLst>
              <a:ext uri="{FF2B5EF4-FFF2-40B4-BE49-F238E27FC236}">
                <a16:creationId xmlns:a16="http://schemas.microsoft.com/office/drawing/2014/main" id="{02E7A59E-F39A-435B-9FDB-9F1DB4909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0804" y="1433617"/>
            <a:ext cx="3584759" cy="4938188"/>
          </a:xfrm>
          <a:prstGeom prst="rect">
            <a:avLst/>
          </a:prstGeom>
        </p:spPr>
      </p:pic>
    </p:spTree>
    <p:extLst>
      <p:ext uri="{BB962C8B-B14F-4D97-AF65-F5344CB8AC3E}">
        <p14:creationId xmlns:p14="http://schemas.microsoft.com/office/powerpoint/2010/main" val="353606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96DAE7-8D8A-4975-9463-9DE28E3EBF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1651590" y="217963"/>
            <a:ext cx="8888819" cy="923330"/>
          </a:xfrm>
          <a:prstGeom prst="rect">
            <a:avLst/>
          </a:prstGeom>
          <a:solidFill>
            <a:srgbClr val="FDDFD7"/>
          </a:solidFill>
          <a:ln w="57150">
            <a:solidFill>
              <a:schemeClr val="accent2">
                <a:lumMod val="75000"/>
              </a:schemeClr>
            </a:solidFill>
          </a:ln>
        </p:spPr>
        <p:txBody>
          <a:bodyPr wrap="squar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latin typeface="AR ESSENCE" panose="02000000000000000000" pitchFamily="2" charset="0"/>
              </a:rPr>
              <a:t>Adding Fuel to the Flame</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2" name="Rectangle 11"/>
          <p:cNvSpPr/>
          <p:nvPr/>
        </p:nvSpPr>
        <p:spPr>
          <a:xfrm>
            <a:off x="48996" y="1837793"/>
            <a:ext cx="4191435" cy="1569660"/>
          </a:xfrm>
          <a:prstGeom prst="rect">
            <a:avLst/>
          </a:prstGeom>
          <a:solidFill>
            <a:srgbClr val="FDDFD7"/>
          </a:solidFill>
          <a:ln w="76200">
            <a:solidFill>
              <a:schemeClr val="accent2">
                <a:lumMod val="75000"/>
              </a:schemeClr>
            </a:solidFill>
          </a:ln>
        </p:spPr>
        <p:txBody>
          <a:bodyPr wrap="square">
            <a:spAutoFit/>
          </a:bodyPr>
          <a:lstStyle/>
          <a:p>
            <a:r>
              <a:rPr lang="en-US" sz="2400" dirty="0"/>
              <a:t>Prophet Joseph Smith wrote in a letter to a newspaper editor named John Wentworth on March 1, 1842:</a:t>
            </a:r>
            <a:endParaRPr lang="en-US" sz="2400" i="1" dirty="0"/>
          </a:p>
        </p:txBody>
      </p:sp>
      <p:sp>
        <p:nvSpPr>
          <p:cNvPr id="21" name="Rectangle 20"/>
          <p:cNvSpPr/>
          <p:nvPr/>
        </p:nvSpPr>
        <p:spPr>
          <a:xfrm>
            <a:off x="6809417" y="1359256"/>
            <a:ext cx="4854759" cy="5016758"/>
          </a:xfrm>
          <a:prstGeom prst="rect">
            <a:avLst/>
          </a:prstGeom>
          <a:solidFill>
            <a:srgbClr val="FDDFD7"/>
          </a:solidFill>
          <a:ln w="76200">
            <a:solidFill>
              <a:schemeClr val="accent2">
                <a:lumMod val="75000"/>
              </a:schemeClr>
            </a:solidFill>
          </a:ln>
        </p:spPr>
        <p:txBody>
          <a:bodyPr wrap="square">
            <a:spAutoFit/>
          </a:bodyPr>
          <a:lstStyle/>
          <a:p>
            <a:pPr fontAlgn="base"/>
            <a:r>
              <a:rPr lang="en-US" sz="2000" dirty="0"/>
              <a:t>“Persecution has not stopped the progress of truth, but has only added fuel to the flame. …</a:t>
            </a:r>
          </a:p>
          <a:p>
            <a:pPr fontAlgn="base"/>
            <a:endParaRPr lang="en-US" sz="2000" dirty="0"/>
          </a:p>
          <a:p>
            <a:pPr fontAlgn="base"/>
            <a:r>
              <a:rPr lang="en-US" sz="2000" dirty="0"/>
              <a:t>“… The Standard of Truth has been erected; no unhallowed hand can stop the work from progressing; persecutions may rage, mobs may combine, armies may assemble, calumny may defame, but the truth of God will go forth boldly, nobly, and independent, till it has penetrated every continent, visited every clime, swept every country, and sounded in every ear, till the purposes of God shall be accomplished, and the Great Jehovah shall say the work is done.” </a:t>
            </a:r>
          </a:p>
          <a:p>
            <a:pPr fontAlgn="base"/>
            <a:r>
              <a:rPr lang="en-US" sz="2000" dirty="0"/>
              <a:t>HC</a:t>
            </a:r>
            <a:endParaRPr lang="en-US" sz="2000" i="1" dirty="0"/>
          </a:p>
        </p:txBody>
      </p:sp>
      <p:sp>
        <p:nvSpPr>
          <p:cNvPr id="22" name="Rectangle 21"/>
          <p:cNvSpPr/>
          <p:nvPr/>
        </p:nvSpPr>
        <p:spPr>
          <a:xfrm>
            <a:off x="838440" y="5001645"/>
            <a:ext cx="3679386" cy="1200329"/>
          </a:xfrm>
          <a:prstGeom prst="rect">
            <a:avLst/>
          </a:prstGeom>
          <a:solidFill>
            <a:srgbClr val="FDDFD7"/>
          </a:solidFill>
          <a:ln w="76200">
            <a:solidFill>
              <a:schemeClr val="accent2">
                <a:lumMod val="75000"/>
              </a:schemeClr>
            </a:solidFill>
          </a:ln>
        </p:spPr>
        <p:txBody>
          <a:bodyPr wrap="square">
            <a:spAutoFit/>
          </a:bodyPr>
          <a:lstStyle/>
          <a:p>
            <a:r>
              <a:rPr lang="en-US" sz="2400" b="1" i="1" dirty="0"/>
              <a:t>Nothing will stop the progress of God’s work throughout the earth.</a:t>
            </a:r>
            <a:endParaRPr lang="en-US" sz="2400" i="1" dirty="0"/>
          </a:p>
        </p:txBody>
      </p:sp>
      <p:pic>
        <p:nvPicPr>
          <p:cNvPr id="6" name="Picture 5">
            <a:extLst>
              <a:ext uri="{FF2B5EF4-FFF2-40B4-BE49-F238E27FC236}">
                <a16:creationId xmlns:a16="http://schemas.microsoft.com/office/drawing/2014/main" id="{FCBBD64D-582F-4640-A06F-9A3BB81216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4320" y="1723516"/>
            <a:ext cx="2467319" cy="3181794"/>
          </a:xfrm>
          <a:prstGeom prst="rect">
            <a:avLst/>
          </a:prstGeom>
        </p:spPr>
      </p:pic>
      <p:pic>
        <p:nvPicPr>
          <p:cNvPr id="8" name="Picture 7">
            <a:extLst>
              <a:ext uri="{FF2B5EF4-FFF2-40B4-BE49-F238E27FC236}">
                <a16:creationId xmlns:a16="http://schemas.microsoft.com/office/drawing/2014/main" id="{3F1FDCCE-F5AC-4182-829C-72F1FCE0F3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4065" y="164801"/>
            <a:ext cx="900222" cy="113234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7756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A053E1E-23E0-45FC-9315-66D99F5F94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228552" y="107852"/>
            <a:ext cx="11734896" cy="1200329"/>
          </a:xfrm>
          <a:prstGeom prst="rect">
            <a:avLst/>
          </a:prstGeom>
          <a:solidFill>
            <a:srgbClr val="FDDFD7"/>
          </a:solidFill>
          <a:ln w="57150">
            <a:solidFill>
              <a:schemeClr val="accent2">
                <a:lumMod val="75000"/>
              </a:schemeClr>
            </a:solidFill>
          </a:ln>
        </p:spPr>
        <p:txBody>
          <a:bodyPr wrap="square" lIns="91440" tIns="45720" rIns="91440" bIns="45720">
            <a:spAutoFit/>
          </a:bodyPr>
          <a:lstStyle/>
          <a:p>
            <a:pPr algn="ctr"/>
            <a:r>
              <a:rPr lang="en-US" sz="3600" b="1" dirty="0">
                <a:ln w="6600">
                  <a:solidFill>
                    <a:schemeClr val="accent2"/>
                  </a:solidFill>
                  <a:prstDash val="solid"/>
                </a:ln>
                <a:solidFill>
                  <a:srgbClr val="FFFFFF"/>
                </a:solidFill>
                <a:effectLst>
                  <a:outerShdw dist="38100" dir="2700000" algn="tl" rotWithShape="0">
                    <a:schemeClr val="accent2"/>
                  </a:outerShdw>
                </a:effectLst>
                <a:latin typeface="AR ESSENCE" panose="02000000000000000000" pitchFamily="2" charset="0"/>
              </a:rPr>
              <a:t>Wilford Woodruff—preaching in Herefordshire, England</a:t>
            </a:r>
          </a:p>
          <a:p>
            <a:pPr algn="ctr"/>
            <a:r>
              <a:rPr lang="en-US" sz="3600" b="1" cap="none" spc="0" dirty="0">
                <a:ln w="6600">
                  <a:solidFill>
                    <a:schemeClr val="accent2"/>
                  </a:solidFill>
                  <a:prstDash val="solid"/>
                </a:ln>
                <a:solidFill>
                  <a:srgbClr val="FFFFFF"/>
                </a:solidFill>
                <a:effectLst>
                  <a:outerShdw dist="38100" dir="2700000" algn="tl" rotWithShape="0">
                    <a:schemeClr val="accent2"/>
                  </a:outerShdw>
                </a:effectLst>
                <a:latin typeface="AR ESSENCE" panose="02000000000000000000" pitchFamily="2" charset="0"/>
              </a:rPr>
              <a:t>1840</a:t>
            </a:r>
            <a:endParaRPr lang="en-US" sz="3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16" name="Picture 15">
            <a:extLst>
              <a:ext uri="{FF2B5EF4-FFF2-40B4-BE49-F238E27FC236}">
                <a16:creationId xmlns:a16="http://schemas.microsoft.com/office/drawing/2014/main" id="{29303D75-EF4B-4481-9011-FF19DFF4FD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015" y="1990219"/>
            <a:ext cx="4962574" cy="1438781"/>
          </a:xfrm>
          <a:prstGeom prst="rect">
            <a:avLst/>
          </a:prstGeom>
        </p:spPr>
      </p:pic>
      <p:pic>
        <p:nvPicPr>
          <p:cNvPr id="18" name="Picture 17">
            <a:extLst>
              <a:ext uri="{FF2B5EF4-FFF2-40B4-BE49-F238E27FC236}">
                <a16:creationId xmlns:a16="http://schemas.microsoft.com/office/drawing/2014/main" id="{415FB34A-6063-430B-B29A-B7343A96EB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018" y="3909434"/>
            <a:ext cx="5017443" cy="2761727"/>
          </a:xfrm>
          <a:prstGeom prst="rect">
            <a:avLst/>
          </a:prstGeom>
        </p:spPr>
      </p:pic>
      <p:pic>
        <p:nvPicPr>
          <p:cNvPr id="20" name="Picture 19">
            <a:extLst>
              <a:ext uri="{FF2B5EF4-FFF2-40B4-BE49-F238E27FC236}">
                <a16:creationId xmlns:a16="http://schemas.microsoft.com/office/drawing/2014/main" id="{A78369B1-5E96-4939-83DE-001733667A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4412" y="1567701"/>
            <a:ext cx="3340898" cy="1402202"/>
          </a:xfrm>
          <a:prstGeom prst="rect">
            <a:avLst/>
          </a:prstGeom>
        </p:spPr>
      </p:pic>
      <p:pic>
        <p:nvPicPr>
          <p:cNvPr id="24" name="Picture 23">
            <a:extLst>
              <a:ext uri="{FF2B5EF4-FFF2-40B4-BE49-F238E27FC236}">
                <a16:creationId xmlns:a16="http://schemas.microsoft.com/office/drawing/2014/main" id="{2BB2E6A0-D8D0-4248-8279-00012E4D7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4412" y="3158757"/>
            <a:ext cx="5054022" cy="1353429"/>
          </a:xfrm>
          <a:prstGeom prst="rect">
            <a:avLst/>
          </a:prstGeom>
        </p:spPr>
      </p:pic>
      <p:pic>
        <p:nvPicPr>
          <p:cNvPr id="26" name="Picture 25">
            <a:extLst>
              <a:ext uri="{FF2B5EF4-FFF2-40B4-BE49-F238E27FC236}">
                <a16:creationId xmlns:a16="http://schemas.microsoft.com/office/drawing/2014/main" id="{6ED2E297-7D9D-4A1A-AB0E-48966B920E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6000" y="4770235"/>
            <a:ext cx="5188146" cy="1402202"/>
          </a:xfrm>
          <a:prstGeom prst="rect">
            <a:avLst/>
          </a:prstGeom>
        </p:spPr>
      </p:pic>
    </p:spTree>
    <p:extLst>
      <p:ext uri="{BB962C8B-B14F-4D97-AF65-F5344CB8AC3E}">
        <p14:creationId xmlns:p14="http://schemas.microsoft.com/office/powerpoint/2010/main" val="340015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53BA7BB-E89E-418E-87D5-87AF5C49B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Picture 29">
            <a:extLst>
              <a:ext uri="{FF2B5EF4-FFF2-40B4-BE49-F238E27FC236}">
                <a16:creationId xmlns:a16="http://schemas.microsoft.com/office/drawing/2014/main" id="{452D16C5-B12E-412F-860E-6AF7241F8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776" y="263882"/>
            <a:ext cx="2926334" cy="1402202"/>
          </a:xfrm>
          <a:prstGeom prst="rect">
            <a:avLst/>
          </a:prstGeom>
        </p:spPr>
      </p:pic>
      <p:pic>
        <p:nvPicPr>
          <p:cNvPr id="7168" name="Picture 7167">
            <a:extLst>
              <a:ext uri="{FF2B5EF4-FFF2-40B4-BE49-F238E27FC236}">
                <a16:creationId xmlns:a16="http://schemas.microsoft.com/office/drawing/2014/main" id="{D5C47286-66D5-41AB-927D-629B476823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037" y="2102452"/>
            <a:ext cx="3158002" cy="1396105"/>
          </a:xfrm>
          <a:prstGeom prst="rect">
            <a:avLst/>
          </a:prstGeom>
        </p:spPr>
      </p:pic>
      <p:pic>
        <p:nvPicPr>
          <p:cNvPr id="7170" name="Picture 7169">
            <a:extLst>
              <a:ext uri="{FF2B5EF4-FFF2-40B4-BE49-F238E27FC236}">
                <a16:creationId xmlns:a16="http://schemas.microsoft.com/office/drawing/2014/main" id="{2C344D29-8997-4C7F-A7F7-F1826673B1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420" y="3934926"/>
            <a:ext cx="4170025" cy="2438611"/>
          </a:xfrm>
          <a:prstGeom prst="rect">
            <a:avLst/>
          </a:prstGeom>
        </p:spPr>
      </p:pic>
      <p:pic>
        <p:nvPicPr>
          <p:cNvPr id="7173" name="Picture 7172">
            <a:extLst>
              <a:ext uri="{FF2B5EF4-FFF2-40B4-BE49-F238E27FC236}">
                <a16:creationId xmlns:a16="http://schemas.microsoft.com/office/drawing/2014/main" id="{29C4A6D2-629A-4D48-BFEF-D5B3F6FF51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0486" y="96567"/>
            <a:ext cx="7090263" cy="1383912"/>
          </a:xfrm>
          <a:prstGeom prst="rect">
            <a:avLst/>
          </a:prstGeom>
        </p:spPr>
      </p:pic>
      <p:pic>
        <p:nvPicPr>
          <p:cNvPr id="7175" name="Picture 7174">
            <a:extLst>
              <a:ext uri="{FF2B5EF4-FFF2-40B4-BE49-F238E27FC236}">
                <a16:creationId xmlns:a16="http://schemas.microsoft.com/office/drawing/2014/main" id="{37384B1C-493D-4569-87F6-E95098A30A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83242" y="1828828"/>
            <a:ext cx="5358848" cy="1414395"/>
          </a:xfrm>
          <a:prstGeom prst="rect">
            <a:avLst/>
          </a:prstGeom>
        </p:spPr>
      </p:pic>
      <p:pic>
        <p:nvPicPr>
          <p:cNvPr id="7177" name="Picture 7176">
            <a:extLst>
              <a:ext uri="{FF2B5EF4-FFF2-40B4-BE49-F238E27FC236}">
                <a16:creationId xmlns:a16="http://schemas.microsoft.com/office/drawing/2014/main" id="{B8CB48B4-152D-4BAA-9799-54582AF3DE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83242" y="3495573"/>
            <a:ext cx="6230652" cy="1347333"/>
          </a:xfrm>
          <a:prstGeom prst="rect">
            <a:avLst/>
          </a:prstGeom>
        </p:spPr>
      </p:pic>
      <p:pic>
        <p:nvPicPr>
          <p:cNvPr id="7179" name="Picture 7178">
            <a:extLst>
              <a:ext uri="{FF2B5EF4-FFF2-40B4-BE49-F238E27FC236}">
                <a16:creationId xmlns:a16="http://schemas.microsoft.com/office/drawing/2014/main" id="{F18B2920-0483-49C0-9C0F-73DEC032F5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81206" y="5191744"/>
            <a:ext cx="6255038" cy="1402202"/>
          </a:xfrm>
          <a:prstGeom prst="rect">
            <a:avLst/>
          </a:prstGeom>
        </p:spPr>
      </p:pic>
    </p:spTree>
    <p:extLst>
      <p:ext uri="{BB962C8B-B14F-4D97-AF65-F5344CB8AC3E}">
        <p14:creationId xmlns:p14="http://schemas.microsoft.com/office/powerpoint/2010/main" val="156739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3F84310-53B3-4F0D-A73A-4FD43B9BEA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Rectangle 23"/>
          <p:cNvSpPr/>
          <p:nvPr/>
        </p:nvSpPr>
        <p:spPr>
          <a:xfrm>
            <a:off x="7750630" y="5612905"/>
            <a:ext cx="3955768" cy="923330"/>
          </a:xfrm>
          <a:prstGeom prst="rect">
            <a:avLst/>
          </a:prstGeom>
          <a:solidFill>
            <a:srgbClr val="FDDFD7"/>
          </a:solidFill>
          <a:ln w="76200">
            <a:solidFill>
              <a:schemeClr val="accent2">
                <a:lumMod val="75000"/>
              </a:schemeClr>
            </a:solidFill>
          </a:ln>
        </p:spPr>
        <p:txBody>
          <a:bodyPr wrap="square">
            <a:spAutoFit/>
          </a:bodyPr>
          <a:lstStyle/>
          <a:p>
            <a:r>
              <a:rPr lang="en-US" dirty="0"/>
              <a:t>Story:</a:t>
            </a:r>
          </a:p>
          <a:p>
            <a:r>
              <a:rPr lang="en-US" dirty="0"/>
              <a:t>(Adapted from Wilford Woodruff, </a:t>
            </a:r>
            <a:r>
              <a:rPr lang="en-US" i="1" dirty="0"/>
              <a:t>Leaves from My Journal</a:t>
            </a:r>
            <a:r>
              <a:rPr lang="en-US" dirty="0"/>
              <a:t>[1881], 80–81.)</a:t>
            </a:r>
            <a:endParaRPr lang="en-US" i="1" dirty="0"/>
          </a:p>
        </p:txBody>
      </p:sp>
      <p:pic>
        <p:nvPicPr>
          <p:cNvPr id="7171" name="Picture 7170">
            <a:extLst>
              <a:ext uri="{FF2B5EF4-FFF2-40B4-BE49-F238E27FC236}">
                <a16:creationId xmlns:a16="http://schemas.microsoft.com/office/drawing/2014/main" id="{A053084B-3337-418A-A4B5-B848C0CF8A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416" y="4914852"/>
            <a:ext cx="3407959" cy="1396105"/>
          </a:xfrm>
          <a:prstGeom prst="rect">
            <a:avLst/>
          </a:prstGeom>
        </p:spPr>
      </p:pic>
      <p:pic>
        <p:nvPicPr>
          <p:cNvPr id="7174" name="Picture 7173">
            <a:extLst>
              <a:ext uri="{FF2B5EF4-FFF2-40B4-BE49-F238E27FC236}">
                <a16:creationId xmlns:a16="http://schemas.microsoft.com/office/drawing/2014/main" id="{89B2347C-8721-4EB7-8605-CBE93C2FDE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286" y="2692928"/>
            <a:ext cx="4206605" cy="1865538"/>
          </a:xfrm>
          <a:prstGeom prst="rect">
            <a:avLst/>
          </a:prstGeom>
        </p:spPr>
      </p:pic>
      <p:pic>
        <p:nvPicPr>
          <p:cNvPr id="7176" name="Picture 7175">
            <a:extLst>
              <a:ext uri="{FF2B5EF4-FFF2-40B4-BE49-F238E27FC236}">
                <a16:creationId xmlns:a16="http://schemas.microsoft.com/office/drawing/2014/main" id="{B6C49935-6A88-4047-92DE-17EAB88D10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694" y="387299"/>
            <a:ext cx="4060288" cy="1871634"/>
          </a:xfrm>
          <a:prstGeom prst="rect">
            <a:avLst/>
          </a:prstGeom>
        </p:spPr>
      </p:pic>
      <p:pic>
        <p:nvPicPr>
          <p:cNvPr id="7178" name="Picture 7177">
            <a:extLst>
              <a:ext uri="{FF2B5EF4-FFF2-40B4-BE49-F238E27FC236}">
                <a16:creationId xmlns:a16="http://schemas.microsoft.com/office/drawing/2014/main" id="{72601092-CC2E-435A-91D2-955A18DE61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9675" y="323772"/>
            <a:ext cx="7132938" cy="1597290"/>
          </a:xfrm>
          <a:prstGeom prst="rect">
            <a:avLst/>
          </a:prstGeom>
        </p:spPr>
      </p:pic>
    </p:spTree>
    <p:extLst>
      <p:ext uri="{BB962C8B-B14F-4D97-AF65-F5344CB8AC3E}">
        <p14:creationId xmlns:p14="http://schemas.microsoft.com/office/powerpoint/2010/main" val="385266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C74A3-54A7-8900-0243-64F097E47B5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CCB21CCC-57B8-F045-615A-8C298AEF6F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116D4E5C-3FC7-884E-2B27-DEFA6E900DFB}"/>
              </a:ext>
            </a:extLst>
          </p:cNvPr>
          <p:cNvSpPr/>
          <p:nvPr/>
        </p:nvSpPr>
        <p:spPr>
          <a:xfrm>
            <a:off x="4317981" y="447039"/>
            <a:ext cx="3858518" cy="5909310"/>
          </a:xfrm>
          <a:prstGeom prst="rect">
            <a:avLst/>
          </a:prstGeom>
          <a:solidFill>
            <a:srgbClr val="FDDFD7"/>
          </a:solidFill>
          <a:ln w="76200">
            <a:solidFill>
              <a:schemeClr val="accent2">
                <a:lumMod val="75000"/>
              </a:schemeClr>
            </a:solidFill>
          </a:ln>
        </p:spPr>
        <p:txBody>
          <a:bodyPr wrap="square">
            <a:spAutoFit/>
          </a:bodyPr>
          <a:lstStyle/>
          <a:p>
            <a:pPr fontAlgn="base"/>
            <a:r>
              <a:rPr lang="en-US" dirty="0"/>
              <a:t>According to our records, it is estimated that between 7,500 and 8,000 were baptized during the two missions of the Twelve to the British Isles. This laid the foundation for missionary work in Europe. </a:t>
            </a:r>
          </a:p>
          <a:p>
            <a:pPr fontAlgn="base"/>
            <a:endParaRPr lang="en-US" dirty="0"/>
          </a:p>
          <a:p>
            <a:pPr fontAlgn="base"/>
            <a:r>
              <a:rPr lang="en-US" dirty="0"/>
              <a:t>By the end of the 19th century, some 90,000 had gathered to America, with the most of these coming from the British Isles and Scandinavia. </a:t>
            </a:r>
          </a:p>
          <a:p>
            <a:pPr fontAlgn="base"/>
            <a:endParaRPr lang="en-US" dirty="0"/>
          </a:p>
          <a:p>
            <a:pPr fontAlgn="base"/>
            <a:r>
              <a:rPr lang="en-US" dirty="0"/>
              <a:t>The Lord had inspired Joseph and those faithful missionaries who went to work to achieve a harvest that must have, at the time, seemed beyond them. </a:t>
            </a:r>
          </a:p>
          <a:p>
            <a:pPr fontAlgn="base"/>
            <a:endParaRPr lang="en-US" dirty="0"/>
          </a:p>
          <a:p>
            <a:pPr fontAlgn="base"/>
            <a:r>
              <a:rPr lang="en-US" dirty="0"/>
              <a:t>But the Lord, with His perfect foresight and preparation, made it possible. </a:t>
            </a:r>
          </a:p>
          <a:p>
            <a:pPr fontAlgn="base"/>
            <a:r>
              <a:rPr lang="en-US" dirty="0"/>
              <a:t>Henry B. Eyring</a:t>
            </a:r>
            <a:endParaRPr lang="en-US" sz="2000" i="1" dirty="0"/>
          </a:p>
        </p:txBody>
      </p:sp>
      <p:pic>
        <p:nvPicPr>
          <p:cNvPr id="4" name="Picture 3" descr="A group of men in suits&#10;&#10;Description automatically generated">
            <a:extLst>
              <a:ext uri="{FF2B5EF4-FFF2-40B4-BE49-F238E27FC236}">
                <a16:creationId xmlns:a16="http://schemas.microsoft.com/office/drawing/2014/main" id="{7ED41EA7-B7F5-E8A7-72D0-DF61B4309A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663" y="447039"/>
            <a:ext cx="3784336" cy="2313175"/>
          </a:xfrm>
          <a:prstGeom prst="rect">
            <a:avLst/>
          </a:prstGeom>
        </p:spPr>
      </p:pic>
      <p:pic>
        <p:nvPicPr>
          <p:cNvPr id="6" name="Picture 5">
            <a:extLst>
              <a:ext uri="{FF2B5EF4-FFF2-40B4-BE49-F238E27FC236}">
                <a16:creationId xmlns:a16="http://schemas.microsoft.com/office/drawing/2014/main" id="{A87C6144-5137-9CD7-849A-F83AB13695A3}"/>
              </a:ext>
            </a:extLst>
          </p:cNvPr>
          <p:cNvPicPr>
            <a:picLocks noChangeAspect="1"/>
          </p:cNvPicPr>
          <p:nvPr/>
        </p:nvPicPr>
        <p:blipFill>
          <a:blip r:embed="rId4"/>
          <a:stretch>
            <a:fillRect/>
          </a:stretch>
        </p:blipFill>
        <p:spPr>
          <a:xfrm>
            <a:off x="8336164" y="447039"/>
            <a:ext cx="3479173" cy="2708308"/>
          </a:xfrm>
          <a:prstGeom prst="rect">
            <a:avLst/>
          </a:prstGeom>
        </p:spPr>
      </p:pic>
      <p:pic>
        <p:nvPicPr>
          <p:cNvPr id="8" name="Picture 7">
            <a:extLst>
              <a:ext uri="{FF2B5EF4-FFF2-40B4-BE49-F238E27FC236}">
                <a16:creationId xmlns:a16="http://schemas.microsoft.com/office/drawing/2014/main" id="{6F3B41CA-F39B-4BD6-29A6-4B5A1B8D1E15}"/>
              </a:ext>
            </a:extLst>
          </p:cNvPr>
          <p:cNvPicPr>
            <a:picLocks noChangeAspect="1"/>
          </p:cNvPicPr>
          <p:nvPr/>
        </p:nvPicPr>
        <p:blipFill>
          <a:blip r:embed="rId5"/>
          <a:stretch>
            <a:fillRect/>
          </a:stretch>
        </p:blipFill>
        <p:spPr>
          <a:xfrm>
            <a:off x="8333481" y="3780629"/>
            <a:ext cx="3733862" cy="2630332"/>
          </a:xfrm>
          <a:prstGeom prst="rect">
            <a:avLst/>
          </a:prstGeom>
        </p:spPr>
      </p:pic>
      <p:pic>
        <p:nvPicPr>
          <p:cNvPr id="10" name="Picture 9" descr="A group of men in suits&#10;&#10;Description automatically generated">
            <a:extLst>
              <a:ext uri="{FF2B5EF4-FFF2-40B4-BE49-F238E27FC236}">
                <a16:creationId xmlns:a16="http://schemas.microsoft.com/office/drawing/2014/main" id="{49F5B9BC-DCA4-C08B-8D3A-B85D69802A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2480" y="3120708"/>
            <a:ext cx="3751357" cy="3290253"/>
          </a:xfrm>
          <a:prstGeom prst="rect">
            <a:avLst/>
          </a:prstGeom>
        </p:spPr>
      </p:pic>
    </p:spTree>
    <p:extLst>
      <p:ext uri="{BB962C8B-B14F-4D97-AF65-F5344CB8AC3E}">
        <p14:creationId xmlns:p14="http://schemas.microsoft.com/office/powerpoint/2010/main" val="3950430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D58899-38B1-1CD2-D39E-98A31902B2F8}"/>
              </a:ext>
            </a:extLst>
          </p:cNvPr>
          <p:cNvPicPr>
            <a:picLocks noChangeAspect="1"/>
          </p:cNvPicPr>
          <p:nvPr/>
        </p:nvPicPr>
        <p:blipFill>
          <a:blip r:embed="rId2"/>
          <a:srcRect l="666"/>
          <a:stretch/>
        </p:blipFill>
        <p:spPr>
          <a:xfrm>
            <a:off x="0" y="0"/>
            <a:ext cx="12219154" cy="6858000"/>
          </a:xfrm>
          <a:prstGeom prst="rect">
            <a:avLst/>
          </a:prstGeom>
        </p:spPr>
      </p:pic>
      <p:sp>
        <p:nvSpPr>
          <p:cNvPr id="2" name="Rectangle 1"/>
          <p:cNvSpPr/>
          <p:nvPr/>
        </p:nvSpPr>
        <p:spPr>
          <a:xfrm>
            <a:off x="1648046" y="141137"/>
            <a:ext cx="8509842" cy="769441"/>
          </a:xfrm>
          <a:prstGeom prst="rect">
            <a:avLst/>
          </a:prstGeom>
          <a:solidFill>
            <a:srgbClr val="FDDFD7"/>
          </a:solidFill>
          <a:ln w="57150">
            <a:solidFill>
              <a:schemeClr val="accent2">
                <a:lumMod val="75000"/>
              </a:schemeClr>
            </a:solidFill>
          </a:ln>
        </p:spPr>
        <p:txBody>
          <a:bodyPr wrap="square" lIns="91440" tIns="45720" rIns="91440" bIns="45720">
            <a:spAutoFit/>
          </a:bodyPr>
          <a:lstStyle/>
          <a:p>
            <a:pPr algn="ctr"/>
            <a:r>
              <a:rPr lang="en-US" sz="4400" b="1" dirty="0">
                <a:ln w="6600">
                  <a:solidFill>
                    <a:schemeClr val="accent2"/>
                  </a:solidFill>
                  <a:prstDash val="solid"/>
                </a:ln>
                <a:solidFill>
                  <a:srgbClr val="FFFFFF"/>
                </a:solidFill>
                <a:effectLst>
                  <a:outerShdw dist="38100" dir="2700000" algn="tl" rotWithShape="0">
                    <a:schemeClr val="accent2"/>
                  </a:outerShdw>
                </a:effectLst>
                <a:latin typeface="AR ESSENCE" panose="02000000000000000000" pitchFamily="2" charset="0"/>
              </a:rPr>
              <a:t>Revelations Revealed in Nauvoo</a:t>
            </a:r>
            <a:endParaRPr lang="en-US" sz="4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0" name="Rectangle 19"/>
          <p:cNvSpPr/>
          <p:nvPr/>
        </p:nvSpPr>
        <p:spPr>
          <a:xfrm>
            <a:off x="343357" y="1416761"/>
            <a:ext cx="6416672" cy="5078313"/>
          </a:xfrm>
          <a:prstGeom prst="rect">
            <a:avLst/>
          </a:prstGeom>
          <a:solidFill>
            <a:srgbClr val="FDDFD7"/>
          </a:solidFill>
          <a:ln w="76200">
            <a:solidFill>
              <a:schemeClr val="accent2">
                <a:lumMod val="75000"/>
              </a:schemeClr>
            </a:solidFill>
          </a:ln>
        </p:spPr>
        <p:txBody>
          <a:bodyPr wrap="square">
            <a:spAutoFit/>
          </a:bodyPr>
          <a:lstStyle/>
          <a:p>
            <a:r>
              <a:rPr lang="en-US" dirty="0"/>
              <a:t>Ongoing revelations occurred as the Saints labored to build the Nauvoo Temple, in which the Lord promised to reveal ordinances and knowledge that had “been kept hid from before the foundation of the world” </a:t>
            </a:r>
          </a:p>
          <a:p>
            <a:endParaRPr lang="en-US" dirty="0"/>
          </a:p>
          <a:p>
            <a:r>
              <a:rPr lang="en-US" dirty="0"/>
              <a:t>During this time, the Lord revealed the ordinances of baptism for the dead, the temple endowment, and the marriage sealing. He also revealed more about the nature of the Godhead.</a:t>
            </a:r>
          </a:p>
          <a:p>
            <a:endParaRPr lang="en-US" dirty="0"/>
          </a:p>
          <a:p>
            <a:r>
              <a:rPr lang="en-US" dirty="0"/>
              <a:t>From 1842 to 1844, the Prophet Joseph Smith wrote the Articles of Faith and published the book of Abraham, which clarified difficult passages in other scriptural texts and revealed truths of the gospel of Jesus Christ that had been previously unknown or little understood. </a:t>
            </a:r>
          </a:p>
          <a:p>
            <a:endParaRPr lang="en-US" dirty="0"/>
          </a:p>
          <a:p>
            <a:r>
              <a:rPr lang="en-US" dirty="0"/>
              <a:t>The Prophet also conferred the keys of the kingdom upon the Quorum of the Twelve Apostles so they would be prepared to lead the Church after his death.</a:t>
            </a:r>
            <a:endParaRPr lang="en-US" i="1" dirty="0"/>
          </a:p>
        </p:txBody>
      </p:sp>
      <p:pic>
        <p:nvPicPr>
          <p:cNvPr id="4" name="Picture 3">
            <a:extLst>
              <a:ext uri="{FF2B5EF4-FFF2-40B4-BE49-F238E27FC236}">
                <a16:creationId xmlns:a16="http://schemas.microsoft.com/office/drawing/2014/main" id="{14F2B804-5362-40A4-BAFC-1FDBD86CEA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9779" y="1324424"/>
            <a:ext cx="4131371" cy="5065674"/>
          </a:xfrm>
          <a:prstGeom prst="rect">
            <a:avLst/>
          </a:prstGeom>
        </p:spPr>
      </p:pic>
    </p:spTree>
    <p:extLst>
      <p:ext uri="{BB962C8B-B14F-4D97-AF65-F5344CB8AC3E}">
        <p14:creationId xmlns:p14="http://schemas.microsoft.com/office/powerpoint/2010/main" val="88771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D318F7-6487-AA6B-4211-C8D383B642C7}"/>
              </a:ext>
            </a:extLst>
          </p:cNvPr>
          <p:cNvPicPr>
            <a:picLocks noChangeAspect="1"/>
          </p:cNvPicPr>
          <p:nvPr/>
        </p:nvPicPr>
        <p:blipFill>
          <a:blip r:embed="rId2"/>
          <a:srcRect l="666"/>
          <a:stretch/>
        </p:blipFill>
        <p:spPr>
          <a:xfrm>
            <a:off x="0" y="0"/>
            <a:ext cx="12219154" cy="6858000"/>
          </a:xfrm>
          <a:prstGeom prst="rect">
            <a:avLst/>
          </a:prstGeom>
        </p:spPr>
      </p:pic>
      <p:sp>
        <p:nvSpPr>
          <p:cNvPr id="5" name="Rectangle 4"/>
          <p:cNvSpPr/>
          <p:nvPr/>
        </p:nvSpPr>
        <p:spPr>
          <a:xfrm>
            <a:off x="1330021" y="3994450"/>
            <a:ext cx="7128163" cy="2308324"/>
          </a:xfrm>
          <a:prstGeom prst="rect">
            <a:avLst/>
          </a:prstGeom>
          <a:solidFill>
            <a:srgbClr val="FDDFD7"/>
          </a:solidFill>
          <a:ln w="76200">
            <a:solidFill>
              <a:schemeClr val="accent2">
                <a:lumMod val="75000"/>
              </a:schemeClr>
            </a:solidFill>
          </a:ln>
        </p:spPr>
        <p:txBody>
          <a:bodyPr wrap="square">
            <a:spAutoFit/>
          </a:bodyPr>
          <a:lstStyle/>
          <a:p>
            <a:r>
              <a:rPr lang="en-US" sz="2400" dirty="0"/>
              <a:t>Situated on the horseshoe bend of the Mississippi, Nauvoo is nearly surrounded by the river. The Sac and Fox Indians settled in the area first. Later Captain James White traded two hundred sacks of corn for the Indians' vast acreage. Captain White established a fur-trading village on the banks of the river--</a:t>
            </a:r>
            <a:r>
              <a:rPr lang="en-US" sz="1200" dirty="0"/>
              <a:t>Wikipedia</a:t>
            </a:r>
            <a:endParaRPr lang="en-US" sz="1200" i="1" dirty="0"/>
          </a:p>
        </p:txBody>
      </p:sp>
      <p:sp>
        <p:nvSpPr>
          <p:cNvPr id="7" name="TextBox 6"/>
          <p:cNvSpPr txBox="1"/>
          <p:nvPr/>
        </p:nvSpPr>
        <p:spPr>
          <a:xfrm>
            <a:off x="4502277" y="204764"/>
            <a:ext cx="3041121" cy="1422560"/>
          </a:xfrm>
          <a:prstGeom prst="rect">
            <a:avLst/>
          </a:prstGeom>
          <a:solidFill>
            <a:srgbClr val="FDDFD7"/>
          </a:solidFill>
          <a:ln w="57150">
            <a:solidFill>
              <a:schemeClr val="accent2">
                <a:lumMod val="75000"/>
              </a:schemeClr>
            </a:solidFill>
          </a:ln>
        </p:spPr>
        <p:txBody>
          <a:bodyPr wrap="square" rtlCol="0">
            <a:spAutoFit/>
          </a:bodyPr>
          <a:lstStyle/>
          <a:p>
            <a:pPr algn="ctr"/>
            <a:endParaRPr lang="en-US" sz="8800" b="1" spc="50" dirty="0">
              <a:ln w="0"/>
              <a:solidFill>
                <a:schemeClr val="bg2"/>
              </a:solidFill>
              <a:effectLst>
                <a:innerShdw blurRad="63500" dist="50800" dir="13500000">
                  <a:srgbClr val="000000">
                    <a:alpha val="50000"/>
                  </a:srgbClr>
                </a:innerShdw>
              </a:effectLst>
              <a:latin typeface="AR ESSENCE" panose="02000000000000000000" pitchFamily="2" charset="0"/>
            </a:endParaRPr>
          </a:p>
        </p:txBody>
      </p:sp>
      <p:sp>
        <p:nvSpPr>
          <p:cNvPr id="6" name="Rectangle 5"/>
          <p:cNvSpPr/>
          <p:nvPr/>
        </p:nvSpPr>
        <p:spPr>
          <a:xfrm>
            <a:off x="3615071" y="209756"/>
            <a:ext cx="4843113" cy="1415772"/>
          </a:xfrm>
          <a:prstGeom prst="rect">
            <a:avLst/>
          </a:prstGeom>
          <a:noFill/>
        </p:spPr>
        <p:txBody>
          <a:bodyPr wrap="squar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latin typeface="AR ESSENCE" panose="02000000000000000000" pitchFamily="2" charset="0"/>
              </a:rPr>
              <a:t>Nauvoo</a:t>
            </a:r>
          </a:p>
          <a:p>
            <a:pPr algn="ctr"/>
            <a:r>
              <a:rPr lang="en-US" sz="3200" b="1" dirty="0">
                <a:ln w="6600">
                  <a:solidFill>
                    <a:schemeClr val="accent2"/>
                  </a:solidFill>
                  <a:prstDash val="solid"/>
                </a:ln>
                <a:solidFill>
                  <a:srgbClr val="FFFFFF"/>
                </a:solidFill>
                <a:effectLst>
                  <a:outerShdw dist="38100" dir="2700000" algn="tl" rotWithShape="0">
                    <a:schemeClr val="accent2"/>
                  </a:outerShdw>
                </a:effectLst>
                <a:latin typeface="AR ESSENCE" panose="02000000000000000000" pitchFamily="2" charset="0"/>
              </a:rPr>
              <a:t>1839-1846</a:t>
            </a:r>
            <a:endParaRPr lang="en-US" sz="3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4" name="Picture 3">
            <a:extLst>
              <a:ext uri="{FF2B5EF4-FFF2-40B4-BE49-F238E27FC236}">
                <a16:creationId xmlns:a16="http://schemas.microsoft.com/office/drawing/2014/main" id="{997BBEF3-88FE-47FC-A0EA-C56640B5F5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339" y="1226336"/>
            <a:ext cx="3972418" cy="2471727"/>
          </a:xfrm>
          <a:prstGeom prst="rect">
            <a:avLst/>
          </a:prstGeom>
        </p:spPr>
      </p:pic>
      <p:pic>
        <p:nvPicPr>
          <p:cNvPr id="9" name="Picture 8">
            <a:extLst>
              <a:ext uri="{FF2B5EF4-FFF2-40B4-BE49-F238E27FC236}">
                <a16:creationId xmlns:a16="http://schemas.microsoft.com/office/drawing/2014/main" id="{D0D6219B-1699-4EE7-A8FB-FB6AB4C114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2754" y="671421"/>
            <a:ext cx="3529890" cy="5742930"/>
          </a:xfrm>
          <a:prstGeom prst="rect">
            <a:avLst/>
          </a:prstGeom>
        </p:spPr>
      </p:pic>
    </p:spTree>
    <p:extLst>
      <p:ext uri="{BB962C8B-B14F-4D97-AF65-F5344CB8AC3E}">
        <p14:creationId xmlns:p14="http://schemas.microsoft.com/office/powerpoint/2010/main" val="58680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CD4081-6C7F-4D0B-89F9-D0FA2B74DD8E}"/>
              </a:ext>
            </a:extLst>
          </p:cNvPr>
          <p:cNvPicPr>
            <a:picLocks noChangeAspect="1"/>
          </p:cNvPicPr>
          <p:nvPr/>
        </p:nvPicPr>
        <p:blipFill>
          <a:blip r:embed="rId2"/>
          <a:srcRect l="666"/>
          <a:stretch/>
        </p:blipFill>
        <p:spPr>
          <a:xfrm>
            <a:off x="0" y="0"/>
            <a:ext cx="12219154" cy="6858000"/>
          </a:xfrm>
          <a:prstGeom prst="rect">
            <a:avLst/>
          </a:prstGeom>
        </p:spPr>
      </p:pic>
      <p:sp>
        <p:nvSpPr>
          <p:cNvPr id="2" name="Rectangle 1"/>
          <p:cNvSpPr/>
          <p:nvPr/>
        </p:nvSpPr>
        <p:spPr>
          <a:xfrm>
            <a:off x="1258185" y="230087"/>
            <a:ext cx="9675629" cy="769441"/>
          </a:xfrm>
          <a:prstGeom prst="rect">
            <a:avLst/>
          </a:prstGeom>
          <a:solidFill>
            <a:srgbClr val="FDDFD7"/>
          </a:solidFill>
          <a:ln w="57150">
            <a:solidFill>
              <a:schemeClr val="accent2">
                <a:lumMod val="75000"/>
              </a:schemeClr>
            </a:solidFill>
          </a:ln>
        </p:spPr>
        <p:txBody>
          <a:bodyPr wrap="square" lIns="91440" tIns="45720" rIns="91440" bIns="45720">
            <a:spAutoFit/>
          </a:bodyPr>
          <a:lstStyle/>
          <a:p>
            <a:pPr algn="ctr"/>
            <a:r>
              <a:rPr lang="en-US" sz="4400" b="1" dirty="0">
                <a:ln w="6600">
                  <a:solidFill>
                    <a:schemeClr val="accent2"/>
                  </a:solidFill>
                  <a:prstDash val="solid"/>
                </a:ln>
                <a:solidFill>
                  <a:srgbClr val="FFFFFF"/>
                </a:solidFill>
                <a:effectLst>
                  <a:outerShdw dist="38100" dir="2700000" algn="tl" rotWithShape="0">
                    <a:schemeClr val="accent2"/>
                  </a:outerShdw>
                </a:effectLst>
                <a:latin typeface="AR ESSENCE" panose="02000000000000000000" pitchFamily="2" charset="0"/>
              </a:rPr>
              <a:t>Ascend the Throne of Eternal Power</a:t>
            </a:r>
            <a:endParaRPr lang="en-US" sz="4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0" name="Rectangle 19"/>
          <p:cNvSpPr/>
          <p:nvPr/>
        </p:nvSpPr>
        <p:spPr>
          <a:xfrm>
            <a:off x="343357" y="1416761"/>
            <a:ext cx="6416672" cy="2308324"/>
          </a:xfrm>
          <a:prstGeom prst="rect">
            <a:avLst/>
          </a:prstGeom>
          <a:solidFill>
            <a:srgbClr val="FDDFD7"/>
          </a:solidFill>
          <a:ln w="76200">
            <a:solidFill>
              <a:schemeClr val="accent2">
                <a:lumMod val="75000"/>
              </a:schemeClr>
            </a:solidFill>
          </a:ln>
        </p:spPr>
        <p:txBody>
          <a:bodyPr wrap="square">
            <a:spAutoFit/>
          </a:bodyPr>
          <a:lstStyle/>
          <a:p>
            <a:pPr fontAlgn="base"/>
            <a:r>
              <a:rPr lang="en-US" dirty="0">
                <a:latin typeface="Open Sans"/>
              </a:rPr>
              <a:t>“Here, then, is eternal life—to know the only wise and true God; and you have got to learn how to be gods yourselves, and to be kings and priests to God, … by going from one small degree to another, and from a small capacity to a great one; from grace to grace, from exaltation to exaltation, until you attain to the resurrection of the dead, and are able to dwell in everlasting burnings, and to sit in glory, as do those who sit enthroned in everlasting power. …</a:t>
            </a:r>
          </a:p>
        </p:txBody>
      </p:sp>
      <p:sp>
        <p:nvSpPr>
          <p:cNvPr id="6" name="Rectangle 5"/>
          <p:cNvSpPr/>
          <p:nvPr/>
        </p:nvSpPr>
        <p:spPr>
          <a:xfrm>
            <a:off x="5361671" y="4349269"/>
            <a:ext cx="6416672" cy="2215991"/>
          </a:xfrm>
          <a:prstGeom prst="rect">
            <a:avLst/>
          </a:prstGeom>
          <a:solidFill>
            <a:srgbClr val="FDDFD7"/>
          </a:solidFill>
          <a:ln w="76200">
            <a:solidFill>
              <a:schemeClr val="accent2">
                <a:lumMod val="75000"/>
              </a:schemeClr>
            </a:solidFill>
          </a:ln>
        </p:spPr>
        <p:txBody>
          <a:bodyPr wrap="square">
            <a:spAutoFit/>
          </a:bodyPr>
          <a:lstStyle/>
          <a:p>
            <a:pPr fontAlgn="base"/>
            <a:r>
              <a:rPr lang="en-US" dirty="0">
                <a:latin typeface="Open Sans"/>
              </a:rPr>
              <a:t>“… [The righteous who have died] shall rise again to dwell in everlasting burnings in immortal glory, not to sorrow, suffer, or die any more, but they shall be heirs of God and joint heirs with Jesus Christ. What is it? To inherit the same power, the same glory and the same exaltation, until you arrive at the station of a god, and ascend the throne of eternal power, the same as those who have gone before” </a:t>
            </a:r>
          </a:p>
          <a:p>
            <a:pPr fontAlgn="base"/>
            <a:r>
              <a:rPr lang="en-US" sz="1200" i="1" dirty="0">
                <a:latin typeface="Open Sans"/>
              </a:rPr>
              <a:t>Teachings of Joseph Smith</a:t>
            </a:r>
            <a:endParaRPr lang="en-US" sz="1200" dirty="0">
              <a:latin typeface="Open Sans"/>
            </a:endParaRPr>
          </a:p>
        </p:txBody>
      </p:sp>
      <p:pic>
        <p:nvPicPr>
          <p:cNvPr id="4" name="Picture 3">
            <a:extLst>
              <a:ext uri="{FF2B5EF4-FFF2-40B4-BE49-F238E27FC236}">
                <a16:creationId xmlns:a16="http://schemas.microsoft.com/office/drawing/2014/main" id="{343EE7E3-3A28-4437-A635-8C16EDCA9B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3690" y="1316110"/>
            <a:ext cx="2647950" cy="2886075"/>
          </a:xfrm>
          <a:prstGeom prst="rect">
            <a:avLst/>
          </a:prstGeom>
        </p:spPr>
      </p:pic>
      <p:pic>
        <p:nvPicPr>
          <p:cNvPr id="7" name="Picture 6">
            <a:extLst>
              <a:ext uri="{FF2B5EF4-FFF2-40B4-BE49-F238E27FC236}">
                <a16:creationId xmlns:a16="http://schemas.microsoft.com/office/drawing/2014/main" id="{958DD7D2-BB9D-49EA-9764-8A5F8F1B83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3335" y="4046050"/>
            <a:ext cx="3302000" cy="2476500"/>
          </a:xfrm>
          <a:prstGeom prst="rect">
            <a:avLst/>
          </a:prstGeom>
        </p:spPr>
      </p:pic>
    </p:spTree>
    <p:extLst>
      <p:ext uri="{BB962C8B-B14F-4D97-AF65-F5344CB8AC3E}">
        <p14:creationId xmlns:p14="http://schemas.microsoft.com/office/powerpoint/2010/main" val="150949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294170-E2E0-9E1E-907F-38DF039FE536}"/>
              </a:ext>
            </a:extLst>
          </p:cNvPr>
          <p:cNvPicPr>
            <a:picLocks noChangeAspect="1"/>
          </p:cNvPicPr>
          <p:nvPr/>
        </p:nvPicPr>
        <p:blipFill>
          <a:blip r:embed="rId2"/>
          <a:srcRect l="666"/>
          <a:stretch/>
        </p:blipFill>
        <p:spPr>
          <a:xfrm>
            <a:off x="0" y="0"/>
            <a:ext cx="12219154" cy="6858000"/>
          </a:xfrm>
          <a:prstGeom prst="rect">
            <a:avLst/>
          </a:prstGeom>
        </p:spPr>
      </p:pic>
      <p:sp>
        <p:nvSpPr>
          <p:cNvPr id="2" name="Rectangle 1"/>
          <p:cNvSpPr/>
          <p:nvPr/>
        </p:nvSpPr>
        <p:spPr>
          <a:xfrm>
            <a:off x="1258185" y="230087"/>
            <a:ext cx="9675629" cy="769441"/>
          </a:xfrm>
          <a:prstGeom prst="rect">
            <a:avLst/>
          </a:prstGeom>
          <a:solidFill>
            <a:srgbClr val="FDDFD7"/>
          </a:solidFill>
          <a:ln w="57150">
            <a:solidFill>
              <a:schemeClr val="accent2">
                <a:lumMod val="75000"/>
              </a:schemeClr>
            </a:solidFill>
          </a:ln>
        </p:spPr>
        <p:txBody>
          <a:bodyPr wrap="square" lIns="91440" tIns="45720" rIns="91440" bIns="45720">
            <a:spAutoFit/>
          </a:bodyPr>
          <a:lstStyle/>
          <a:p>
            <a:pPr algn="ctr"/>
            <a:r>
              <a:rPr lang="en-US" sz="4400" b="1" dirty="0">
                <a:ln w="6600">
                  <a:solidFill>
                    <a:schemeClr val="accent2"/>
                  </a:solidFill>
                  <a:prstDash val="solid"/>
                </a:ln>
                <a:solidFill>
                  <a:srgbClr val="FFFFFF"/>
                </a:solidFill>
                <a:effectLst>
                  <a:outerShdw dist="38100" dir="2700000" algn="tl" rotWithShape="0">
                    <a:schemeClr val="accent2"/>
                  </a:outerShdw>
                </a:effectLst>
                <a:latin typeface="AR ESSENCE" panose="02000000000000000000" pitchFamily="2" charset="0"/>
              </a:rPr>
              <a:t>Construction of the Nauvoo Temple</a:t>
            </a:r>
            <a:endParaRPr lang="en-US" sz="4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0" name="Rectangle 19"/>
          <p:cNvSpPr/>
          <p:nvPr/>
        </p:nvSpPr>
        <p:spPr>
          <a:xfrm>
            <a:off x="972673" y="1799670"/>
            <a:ext cx="5752643" cy="4401205"/>
          </a:xfrm>
          <a:prstGeom prst="rect">
            <a:avLst/>
          </a:prstGeom>
          <a:solidFill>
            <a:srgbClr val="FDDFD7"/>
          </a:solidFill>
          <a:ln w="76200">
            <a:solidFill>
              <a:schemeClr val="accent2">
                <a:lumMod val="75000"/>
              </a:schemeClr>
            </a:solidFill>
          </a:ln>
        </p:spPr>
        <p:txBody>
          <a:bodyPr wrap="square">
            <a:spAutoFit/>
          </a:bodyPr>
          <a:lstStyle/>
          <a:p>
            <a:pPr fontAlgn="base"/>
            <a:r>
              <a:rPr lang="en-US" sz="2000" dirty="0">
                <a:latin typeface="Open Sans"/>
              </a:rPr>
              <a:t>“This building [the Nauvoo Temple] was to be concerned with the things of eternity. It was to stand as a witness to all who should look upon it that those who built it had a compelling faith and a certain knowledge that the grave is not the end, but that the soul is immortal and goes on growing. In March of the year he died—1844—the Prophet had amplified this doctrine in a monumental address which he delivered in the grove which was just below the temple site. The text of that address has become an important doctrinal document in the theology of the Church. It is known as the King Follett Sermon”</a:t>
            </a:r>
          </a:p>
          <a:p>
            <a:pPr fontAlgn="base"/>
            <a:r>
              <a:rPr lang="en-US" sz="1200" dirty="0">
                <a:latin typeface="Open Sans"/>
              </a:rPr>
              <a:t>President Gordon B. Hinckley</a:t>
            </a:r>
          </a:p>
        </p:txBody>
      </p:sp>
      <p:pic>
        <p:nvPicPr>
          <p:cNvPr id="5" name="Picture 4">
            <a:extLst>
              <a:ext uri="{FF2B5EF4-FFF2-40B4-BE49-F238E27FC236}">
                <a16:creationId xmlns:a16="http://schemas.microsoft.com/office/drawing/2014/main" id="{C1E80D44-9367-48A5-8A99-5E18A1E5FC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073" y="106056"/>
            <a:ext cx="1008039" cy="1256938"/>
          </a:xfrm>
          <a:prstGeom prst="rect">
            <a:avLst/>
          </a:prstGeom>
        </p:spPr>
      </p:pic>
      <p:pic>
        <p:nvPicPr>
          <p:cNvPr id="10" name="Picture 9">
            <a:extLst>
              <a:ext uri="{FF2B5EF4-FFF2-40B4-BE49-F238E27FC236}">
                <a16:creationId xmlns:a16="http://schemas.microsoft.com/office/drawing/2014/main" id="{FFF732AE-4B07-4EB7-B36C-2EB9E3BA3A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8232" y="1799670"/>
            <a:ext cx="4219575" cy="3705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509796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FDDFD7"/>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17696" y="117695"/>
            <a:ext cx="11950573" cy="5078313"/>
          </a:xfrm>
          <a:prstGeom prst="rect">
            <a:avLst/>
          </a:prstGeom>
          <a:noFill/>
          <a:ln w="38100">
            <a:noFill/>
          </a:ln>
        </p:spPr>
        <p:txBody>
          <a:bodyPr wrap="square" rtlCol="0">
            <a:spAutoFit/>
          </a:bodyPr>
          <a:lstStyle/>
          <a:p>
            <a:r>
              <a:rPr lang="en-US" sz="1600" dirty="0"/>
              <a:t>Sources:</a:t>
            </a:r>
          </a:p>
          <a:p>
            <a:r>
              <a:rPr lang="en-US" sz="1600" dirty="0"/>
              <a:t>Videos:</a:t>
            </a:r>
          </a:p>
          <a:p>
            <a:r>
              <a:rPr lang="en-US" b="1" dirty="0"/>
              <a:t>Relief Society: An Enduring Legacy (3:17)</a:t>
            </a:r>
          </a:p>
          <a:p>
            <a:r>
              <a:rPr lang="en-US" sz="1600" b="1" i="0" dirty="0">
                <a:solidFill>
                  <a:srgbClr val="53575B"/>
                </a:solidFill>
                <a:effectLst/>
              </a:rPr>
              <a:t>Society: “</a:t>
            </a:r>
            <a:r>
              <a:rPr lang="en-US" sz="1600" b="1" i="0" u="none" strike="noStrike" dirty="0">
                <a:effectLst/>
              </a:rPr>
              <a:t>The Nauvoo Female Relief Society</a:t>
            </a:r>
            <a:r>
              <a:rPr lang="en-US" sz="1600" b="1" i="0" dirty="0">
                <a:solidFill>
                  <a:srgbClr val="53575B"/>
                </a:solidFill>
                <a:effectLst/>
              </a:rPr>
              <a:t>” (7:19).</a:t>
            </a:r>
          </a:p>
          <a:p>
            <a:r>
              <a:rPr lang="en-US" sz="1600" b="1" i="0" dirty="0">
                <a:solidFill>
                  <a:srgbClr val="53575B"/>
                </a:solidFill>
                <a:effectLst/>
              </a:rPr>
              <a:t>“</a:t>
            </a:r>
            <a:r>
              <a:rPr lang="en-US" sz="1600" b="1" i="0" u="none" strike="noStrike" dirty="0">
                <a:effectLst/>
              </a:rPr>
              <a:t>The Heart and a Willing Mind</a:t>
            </a:r>
            <a:r>
              <a:rPr lang="en-US" sz="1600" b="1" i="0" dirty="0">
                <a:solidFill>
                  <a:srgbClr val="53575B"/>
                </a:solidFill>
                <a:effectLst/>
              </a:rPr>
              <a:t>,” from time code 4:00 to 7:57</a:t>
            </a:r>
            <a:endParaRPr lang="en-US" sz="1600" b="1" dirty="0"/>
          </a:p>
          <a:p>
            <a:endParaRPr lang="en-US" sz="1600" dirty="0"/>
          </a:p>
          <a:p>
            <a:r>
              <a:rPr lang="en-US" sz="1600" i="1" dirty="0"/>
              <a:t>Church History in the </a:t>
            </a:r>
            <a:r>
              <a:rPr lang="en-US" sz="1600" i="1" dirty="0" err="1"/>
              <a:t>Fulness</a:t>
            </a:r>
            <a:r>
              <a:rPr lang="en-US" sz="1600" i="1" dirty="0"/>
              <a:t> of Times Student Manual,</a:t>
            </a:r>
            <a:r>
              <a:rPr lang="en-US" sz="1600" dirty="0"/>
              <a:t> 2nd ed. [Church Educational System manual, 2003], 217–18;  4:540</a:t>
            </a:r>
            <a:endParaRPr lang="en-US" sz="1600" i="1" dirty="0"/>
          </a:p>
          <a:p>
            <a:r>
              <a:rPr lang="en-US" sz="1600" i="1" dirty="0">
                <a:hlinkClick r:id="rId2"/>
              </a:rPr>
              <a:t>http://amateurmormonhistorian.blogspot.com/2012/05/henry-g-sherwood-and-200-saints-from.html</a:t>
            </a:r>
            <a:endParaRPr lang="en-US" sz="1600" i="1" dirty="0"/>
          </a:p>
          <a:p>
            <a:r>
              <a:rPr lang="en-US" sz="1600" i="1" dirty="0"/>
              <a:t>Doctrine and Covenants Who’s Who </a:t>
            </a:r>
            <a:r>
              <a:rPr lang="en-US" sz="1600" dirty="0"/>
              <a:t>by Ed J. </a:t>
            </a:r>
            <a:r>
              <a:rPr lang="en-US" sz="1600" dirty="0" err="1"/>
              <a:t>Pinegar</a:t>
            </a:r>
            <a:r>
              <a:rPr lang="en-US" sz="1600" dirty="0"/>
              <a:t> and Richard J. Allen pg. 131</a:t>
            </a:r>
          </a:p>
          <a:p>
            <a:r>
              <a:rPr lang="en-US" sz="1600" i="1" dirty="0"/>
              <a:t>Sherwood, Henry Garlick—Joseph Smith Papers</a:t>
            </a:r>
          </a:p>
          <a:p>
            <a:r>
              <a:rPr lang="en-US" sz="1600" dirty="0"/>
              <a:t>(</a:t>
            </a:r>
            <a:r>
              <a:rPr lang="en-US" sz="1600" i="1" dirty="0"/>
              <a:t>Church History in the </a:t>
            </a:r>
            <a:r>
              <a:rPr lang="en-US" sz="1600" i="1" dirty="0" err="1"/>
              <a:t>Fulness</a:t>
            </a:r>
            <a:r>
              <a:rPr lang="en-US" sz="1600" i="1" dirty="0"/>
              <a:t> of Times,</a:t>
            </a:r>
            <a:r>
              <a:rPr lang="en-US" sz="1600" dirty="0"/>
              <a:t>219). Wilford Woodruff Journals, July 22, 1839, quoted in </a:t>
            </a:r>
            <a:r>
              <a:rPr lang="en-US" sz="1600" i="1" dirty="0"/>
              <a:t>Church History in the Fulness of Times,</a:t>
            </a:r>
            <a:r>
              <a:rPr lang="en-US" sz="1600" dirty="0"/>
              <a:t> 218).</a:t>
            </a:r>
            <a:endParaRPr lang="en-US" sz="1600" i="1" dirty="0"/>
          </a:p>
          <a:p>
            <a:r>
              <a:rPr lang="en-US" sz="1600" dirty="0"/>
              <a:t>Sarah M. Kimball, “Auto-biography,” </a:t>
            </a:r>
            <a:r>
              <a:rPr lang="en-US" sz="1600" i="1" dirty="0"/>
              <a:t>Woman’s Exponent, </a:t>
            </a:r>
            <a:r>
              <a:rPr lang="en-US" sz="1600" dirty="0"/>
              <a:t>Sept. 1, 1883, 51; quoted in </a:t>
            </a:r>
            <a:r>
              <a:rPr lang="en-US" sz="1600" i="1" dirty="0"/>
              <a:t>Daughters in My Kingdom: The History and Work of Relief Society</a:t>
            </a:r>
            <a:r>
              <a:rPr lang="en-US" sz="1600" dirty="0"/>
              <a:t> [2011], 12.</a:t>
            </a:r>
          </a:p>
          <a:p>
            <a:r>
              <a:rPr lang="en-US" sz="1600" dirty="0"/>
              <a:t>Presentation by ©http://fashionsbylynda.com/blog/</a:t>
            </a:r>
          </a:p>
          <a:p>
            <a:r>
              <a:rPr lang="en-US" sz="1600" dirty="0"/>
              <a:t>(“Female Relief Society,” </a:t>
            </a:r>
            <a:r>
              <a:rPr lang="en-US" sz="1600" i="1" dirty="0"/>
              <a:t>Deseret News,</a:t>
            </a:r>
            <a:r>
              <a:rPr lang="en-US" sz="1600" dirty="0"/>
              <a:t> Apr. 22, 1868, 1; see also </a:t>
            </a:r>
            <a:r>
              <a:rPr lang="en-US" sz="1600" i="1" dirty="0"/>
              <a:t>Daughters in My Kingdom,</a:t>
            </a:r>
            <a:r>
              <a:rPr lang="en-US" sz="1600" dirty="0"/>
              <a:t> 7).</a:t>
            </a:r>
          </a:p>
          <a:p>
            <a:r>
              <a:rPr lang="en-US" sz="1600" b="1" dirty="0">
                <a:solidFill>
                  <a:srgbClr val="000000"/>
                </a:solidFill>
              </a:rPr>
              <a:t>Map of Nauvoo with profile of Joseph Smith </a:t>
            </a:r>
            <a:r>
              <a:rPr lang="en-US" sz="1600" dirty="0">
                <a:solidFill>
                  <a:srgbClr val="000000"/>
                </a:solidFill>
              </a:rPr>
              <a:t>Lithograph, John Childs, 1844, from a plat by </a:t>
            </a:r>
            <a:r>
              <a:rPr lang="en-US" sz="1600" dirty="0" err="1">
                <a:solidFill>
                  <a:srgbClr val="000000"/>
                </a:solidFill>
              </a:rPr>
              <a:t>Gustavus</a:t>
            </a:r>
            <a:r>
              <a:rPr lang="en-US" sz="1600" dirty="0">
                <a:solidFill>
                  <a:srgbClr val="000000"/>
                </a:solidFill>
              </a:rPr>
              <a:t> Hills, 1842; insert of temple by William Weeks, 1842; insert of Joseph Smith by Sutcliffe </a:t>
            </a:r>
            <a:r>
              <a:rPr lang="en-US" sz="1600" dirty="0" err="1">
                <a:solidFill>
                  <a:srgbClr val="000000"/>
                </a:solidFill>
              </a:rPr>
              <a:t>Maudsley</a:t>
            </a:r>
            <a:r>
              <a:rPr lang="en-US" sz="1600" dirty="0">
                <a:solidFill>
                  <a:srgbClr val="000000"/>
                </a:solidFill>
              </a:rPr>
              <a:t>, 1842. (Church History Library, Salt Lake City.)</a:t>
            </a:r>
          </a:p>
          <a:p>
            <a:r>
              <a:rPr lang="en-US" sz="1600" dirty="0"/>
              <a:t>(</a:t>
            </a:r>
            <a:r>
              <a:rPr lang="en-US" sz="1600" i="1" dirty="0"/>
              <a:t>Teachings: Joseph Smith, </a:t>
            </a:r>
            <a:r>
              <a:rPr lang="en-US" sz="1600" dirty="0"/>
              <a:t>221–22).’</a:t>
            </a:r>
          </a:p>
          <a:p>
            <a:r>
              <a:rPr lang="en-US" i="1" dirty="0"/>
              <a:t>President Gordon B. Hinkley (“Nauvoo’s Holy Temple,” Ensign, Sept. 1994, 62).</a:t>
            </a:r>
          </a:p>
          <a:p>
            <a:r>
              <a:rPr lang="en-US" sz="1600" dirty="0"/>
              <a:t>Henry B. Eyring, “He Goes before Us,” </a:t>
            </a:r>
            <a:r>
              <a:rPr lang="en-US" sz="1600" i="1" dirty="0"/>
              <a:t>Ensign</a:t>
            </a:r>
            <a:r>
              <a:rPr lang="en-US" sz="1600" dirty="0"/>
              <a:t> or </a:t>
            </a:r>
            <a:r>
              <a:rPr lang="en-US" sz="1600" i="1" dirty="0"/>
              <a:t>Liahona</a:t>
            </a:r>
            <a:r>
              <a:rPr lang="en-US" sz="1600" dirty="0"/>
              <a:t>, May 2020, 68</a:t>
            </a:r>
          </a:p>
        </p:txBody>
      </p:sp>
      <p:grpSp>
        <p:nvGrpSpPr>
          <p:cNvPr id="5" name="Group 4">
            <a:extLst>
              <a:ext uri="{FF2B5EF4-FFF2-40B4-BE49-F238E27FC236}">
                <a16:creationId xmlns:a16="http://schemas.microsoft.com/office/drawing/2014/main" id="{36E1E3C1-618E-4C14-93D7-702CF7568F0D}"/>
              </a:ext>
            </a:extLst>
          </p:cNvPr>
          <p:cNvGrpSpPr/>
          <p:nvPr/>
        </p:nvGrpSpPr>
        <p:grpSpPr>
          <a:xfrm>
            <a:off x="4543882" y="416883"/>
            <a:ext cx="631790" cy="758605"/>
            <a:chOff x="7543800" y="3810000"/>
            <a:chExt cx="1143000" cy="1447800"/>
          </a:xfrm>
        </p:grpSpPr>
        <p:sp>
          <p:nvSpPr>
            <p:cNvPr id="6" name="Trapezoid 5">
              <a:extLst>
                <a:ext uri="{FF2B5EF4-FFF2-40B4-BE49-F238E27FC236}">
                  <a16:creationId xmlns:a16="http://schemas.microsoft.com/office/drawing/2014/main" id="{4A25404B-6161-467D-9F90-513507E555D3}"/>
                </a:ext>
              </a:extLst>
            </p:cNvPr>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79">
              <a:extLst>
                <a:ext uri="{FF2B5EF4-FFF2-40B4-BE49-F238E27FC236}">
                  <a16:creationId xmlns:a16="http://schemas.microsoft.com/office/drawing/2014/main" id="{7289E57D-78B8-4A66-B881-4CDC05855851}"/>
                </a:ext>
              </a:extLst>
            </p:cNvPr>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80">
              <a:extLst>
                <a:ext uri="{FF2B5EF4-FFF2-40B4-BE49-F238E27FC236}">
                  <a16:creationId xmlns:a16="http://schemas.microsoft.com/office/drawing/2014/main" id="{4A067F40-28D7-447D-8422-01646E73D26C}"/>
                </a:ext>
              </a:extLst>
            </p:cNvPr>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1">
              <a:extLst>
                <a:ext uri="{FF2B5EF4-FFF2-40B4-BE49-F238E27FC236}">
                  <a16:creationId xmlns:a16="http://schemas.microsoft.com/office/drawing/2014/main" id="{9C079FF4-8D1F-4303-9F9B-67A6C6C789E7}"/>
                </a:ext>
              </a:extLst>
            </p:cNvPr>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EFC69A01-62A2-4DC5-A625-CDBDCE821D4D}"/>
                </a:ext>
              </a:extLst>
            </p:cNvPr>
            <p:cNvGrpSpPr/>
            <p:nvPr/>
          </p:nvGrpSpPr>
          <p:grpSpPr>
            <a:xfrm>
              <a:off x="7924800" y="3810000"/>
              <a:ext cx="645353" cy="610017"/>
              <a:chOff x="7924800" y="5867400"/>
              <a:chExt cx="645353" cy="610017"/>
            </a:xfrm>
          </p:grpSpPr>
          <p:grpSp>
            <p:nvGrpSpPr>
              <p:cNvPr id="18" name="Group 13">
                <a:extLst>
                  <a:ext uri="{FF2B5EF4-FFF2-40B4-BE49-F238E27FC236}">
                    <a16:creationId xmlns:a16="http://schemas.microsoft.com/office/drawing/2014/main" id="{A673515B-2088-453C-A385-1B5108D407A5}"/>
                  </a:ext>
                </a:extLst>
              </p:cNvPr>
              <p:cNvGrpSpPr/>
              <p:nvPr/>
            </p:nvGrpSpPr>
            <p:grpSpPr>
              <a:xfrm>
                <a:off x="7924800" y="5867400"/>
                <a:ext cx="645353" cy="610017"/>
                <a:chOff x="3037563" y="3121795"/>
                <a:chExt cx="1250371" cy="1224010"/>
              </a:xfrm>
            </p:grpSpPr>
            <p:sp>
              <p:nvSpPr>
                <p:cNvPr id="20" name="Oval 19">
                  <a:extLst>
                    <a:ext uri="{FF2B5EF4-FFF2-40B4-BE49-F238E27FC236}">
                      <a16:creationId xmlns:a16="http://schemas.microsoft.com/office/drawing/2014/main" id="{785A6FDC-C4EE-40CA-83D8-3F8646346AB2}"/>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1B97B47-38FC-4F78-B100-D8318AE1A2E3}"/>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3E15583-D63E-41E0-A714-85F8609DAA89}"/>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94C9AD8-15A3-43A5-BB5A-4BCDFBC1DDBA}"/>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Oval 18">
                <a:extLst>
                  <a:ext uri="{FF2B5EF4-FFF2-40B4-BE49-F238E27FC236}">
                    <a16:creationId xmlns:a16="http://schemas.microsoft.com/office/drawing/2014/main" id="{A5AC449F-4D78-43CE-884D-08F57ADC03A5}"/>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309C1BBF-CF7A-4791-B3B8-F23D1285F30B}"/>
                </a:ext>
              </a:extLst>
            </p:cNvPr>
            <p:cNvGrpSpPr/>
            <p:nvPr/>
          </p:nvGrpSpPr>
          <p:grpSpPr>
            <a:xfrm>
              <a:off x="7543800" y="4038600"/>
              <a:ext cx="403070" cy="381000"/>
              <a:chOff x="7924800" y="5867400"/>
              <a:chExt cx="645353" cy="610017"/>
            </a:xfrm>
          </p:grpSpPr>
          <p:grpSp>
            <p:nvGrpSpPr>
              <p:cNvPr id="12" name="Group 13">
                <a:extLst>
                  <a:ext uri="{FF2B5EF4-FFF2-40B4-BE49-F238E27FC236}">
                    <a16:creationId xmlns:a16="http://schemas.microsoft.com/office/drawing/2014/main" id="{B66F0EF0-DC9E-40B2-AEC5-35CA5A40F13F}"/>
                  </a:ext>
                </a:extLst>
              </p:cNvPr>
              <p:cNvGrpSpPr/>
              <p:nvPr/>
            </p:nvGrpSpPr>
            <p:grpSpPr>
              <a:xfrm>
                <a:off x="7924800" y="5867400"/>
                <a:ext cx="645353" cy="610017"/>
                <a:chOff x="3037563" y="3121795"/>
                <a:chExt cx="1250371" cy="1224010"/>
              </a:xfrm>
            </p:grpSpPr>
            <p:sp>
              <p:nvSpPr>
                <p:cNvPr id="14" name="Oval 13">
                  <a:extLst>
                    <a:ext uri="{FF2B5EF4-FFF2-40B4-BE49-F238E27FC236}">
                      <a16:creationId xmlns:a16="http://schemas.microsoft.com/office/drawing/2014/main" id="{95F03AF6-BD91-4AA2-8865-7F76C4811B0A}"/>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23B69BB-C6D6-44B8-8AF1-136EA56EFAEC}"/>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90D4370-941C-403A-93D8-2202E3AE3EE5}"/>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BBA0C66-2728-43B8-BF65-DA1C19ECBEFA}"/>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a:extLst>
                  <a:ext uri="{FF2B5EF4-FFF2-40B4-BE49-F238E27FC236}">
                    <a16:creationId xmlns:a16="http://schemas.microsoft.com/office/drawing/2014/main" id="{AAAAA169-665F-4202-A2F4-454B34DB1511}"/>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 name="Footer Placeholder 14">
            <a:extLst>
              <a:ext uri="{FF2B5EF4-FFF2-40B4-BE49-F238E27FC236}">
                <a16:creationId xmlns:a16="http://schemas.microsoft.com/office/drawing/2014/main" id="{5E2B981B-2A49-4B72-8AE3-D378F7BC2ED8}"/>
              </a:ext>
            </a:extLst>
          </p:cNvPr>
          <p:cNvSpPr>
            <a:spLocks noGrp="1"/>
          </p:cNvSpPr>
          <p:nvPr/>
        </p:nvSpPr>
        <p:spPr>
          <a:xfrm>
            <a:off x="117696" y="6317671"/>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t>Presentation by ©http://fashionsbylynda.com/blog/</a:t>
            </a:r>
          </a:p>
        </p:txBody>
      </p:sp>
    </p:spTree>
    <p:extLst>
      <p:ext uri="{BB962C8B-B14F-4D97-AF65-F5344CB8AC3E}">
        <p14:creationId xmlns:p14="http://schemas.microsoft.com/office/powerpoint/2010/main" val="26673428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genealogytrails.com/ill/govcarl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84" y="95650"/>
            <a:ext cx="1475750" cy="206551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9084" y="2413223"/>
            <a:ext cx="4568826" cy="3970318"/>
          </a:xfrm>
          <a:prstGeom prst="rect">
            <a:avLst/>
          </a:prstGeom>
        </p:spPr>
        <p:txBody>
          <a:bodyPr wrap="square">
            <a:spAutoFit/>
          </a:bodyPr>
          <a:lstStyle/>
          <a:p>
            <a:r>
              <a:rPr lang="en-US" sz="1400" b="0" i="0" dirty="0">
                <a:solidFill>
                  <a:srgbClr val="000000"/>
                </a:solidFill>
                <a:effectLst/>
              </a:rPr>
              <a:t>Thomas Carlin, the founder of Carrollton Illinois, county seat Greene, was born near Shelbyville, Kentucky in 1786. In 1803 the family moved to Missouri where his father died. Thomas Carlin served as a ranger during the War of 1812. In 1814 he owned a ferry crossing the Mississippi near the present site of Edwardsville Junction with his brother James and William Carlin 1814 .</a:t>
            </a:r>
            <a:br>
              <a:rPr lang="en-US" sz="1400" dirty="0"/>
            </a:br>
            <a:br>
              <a:rPr lang="en-US" sz="1400" dirty="0"/>
            </a:br>
            <a:r>
              <a:rPr lang="en-US" sz="1400" b="0" i="0" dirty="0">
                <a:solidFill>
                  <a:srgbClr val="000000"/>
                </a:solidFill>
                <a:effectLst/>
              </a:rPr>
              <a:t>While living there he married Miss Rebecca </a:t>
            </a:r>
            <a:r>
              <a:rPr lang="en-US" sz="1400" b="0" i="0" dirty="0" err="1">
                <a:solidFill>
                  <a:srgbClr val="000000"/>
                </a:solidFill>
                <a:effectLst/>
              </a:rPr>
              <a:t>Huitt</a:t>
            </a:r>
            <a:r>
              <a:rPr lang="en-US" sz="1400" b="0" i="0" dirty="0">
                <a:solidFill>
                  <a:srgbClr val="000000"/>
                </a:solidFill>
                <a:effectLst/>
              </a:rPr>
              <a:t>, (sister of John Wilkinson </a:t>
            </a:r>
            <a:r>
              <a:rPr lang="en-US" sz="1400" b="0" i="0" dirty="0" err="1">
                <a:solidFill>
                  <a:srgbClr val="000000"/>
                </a:solidFill>
                <a:effectLst/>
              </a:rPr>
              <a:t>Huitt</a:t>
            </a:r>
            <a:r>
              <a:rPr lang="en-US" sz="1400" b="0" i="0" dirty="0">
                <a:solidFill>
                  <a:srgbClr val="000000"/>
                </a:solidFill>
                <a:effectLst/>
              </a:rPr>
              <a:t>) in 1818.</a:t>
            </a:r>
          </a:p>
          <a:p>
            <a:r>
              <a:rPr lang="en-US" sz="1400" dirty="0"/>
              <a:t>He was first sheriff of the county his commission dated </a:t>
            </a:r>
            <a:r>
              <a:rPr lang="en-US" sz="1400" dirty="0" err="1"/>
              <a:t>dated</a:t>
            </a:r>
            <a:r>
              <a:rPr lang="en-US" sz="1400" dirty="0"/>
              <a:t> April 14, 1821. </a:t>
            </a:r>
            <a:br>
              <a:rPr lang="en-US" sz="1400" dirty="0"/>
            </a:br>
            <a:r>
              <a:rPr lang="en-US" sz="1400" dirty="0"/>
              <a:t>He served as state senator in fourth and fifth general assemblies (1824 - 1828)</a:t>
            </a:r>
            <a:br>
              <a:rPr lang="en-US" sz="1400" dirty="0"/>
            </a:br>
            <a:r>
              <a:rPr lang="en-US" sz="1400" dirty="0"/>
              <a:t>In the Black Hawk was he commanded a spy battalion.</a:t>
            </a:r>
            <a:br>
              <a:rPr lang="en-US" sz="1400" dirty="0"/>
            </a:br>
            <a:r>
              <a:rPr lang="en-US" sz="1400" dirty="0"/>
              <a:t>He was elected the sixth governor of Illinois in 1838 serving until 1842. when he returned to Carrollton, He was elected to the legislature in 1849</a:t>
            </a:r>
          </a:p>
        </p:txBody>
      </p:sp>
      <p:sp>
        <p:nvSpPr>
          <p:cNvPr id="3" name="Rectangle 2"/>
          <p:cNvSpPr/>
          <p:nvPr/>
        </p:nvSpPr>
        <p:spPr>
          <a:xfrm>
            <a:off x="1669400" y="991616"/>
            <a:ext cx="2191400" cy="738664"/>
          </a:xfrm>
          <a:prstGeom prst="rect">
            <a:avLst/>
          </a:prstGeom>
        </p:spPr>
        <p:txBody>
          <a:bodyPr wrap="square">
            <a:spAutoFit/>
          </a:bodyPr>
          <a:lstStyle/>
          <a:p>
            <a:r>
              <a:rPr lang="en-US" sz="1400" b="1" i="0" dirty="0">
                <a:solidFill>
                  <a:srgbClr val="000000"/>
                </a:solidFill>
                <a:effectLst/>
              </a:rPr>
              <a:t>Thomas Carlin</a:t>
            </a:r>
            <a:r>
              <a:rPr lang="en-US" sz="1400" b="0" i="0" dirty="0">
                <a:solidFill>
                  <a:srgbClr val="000000"/>
                </a:solidFill>
                <a:effectLst/>
              </a:rPr>
              <a:t>, Democratic --- 1838–1842 [wife: Rebecca </a:t>
            </a:r>
            <a:r>
              <a:rPr lang="en-US" sz="1400" b="0" i="0" dirty="0" err="1">
                <a:solidFill>
                  <a:srgbClr val="000000"/>
                </a:solidFill>
                <a:effectLst/>
              </a:rPr>
              <a:t>Huitt</a:t>
            </a:r>
            <a:r>
              <a:rPr lang="en-US" sz="1400" b="0" i="0" dirty="0">
                <a:solidFill>
                  <a:srgbClr val="000000"/>
                </a:solidFill>
                <a:effectLst/>
              </a:rPr>
              <a:t> Carlin ]</a:t>
            </a:r>
            <a:endParaRPr lang="en-US" sz="1400" dirty="0"/>
          </a:p>
        </p:txBody>
      </p:sp>
      <p:pic>
        <p:nvPicPr>
          <p:cNvPr id="10244" name="Picture 4" descr="http://genealogytrails.com/ill/govfo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8627" y="207682"/>
            <a:ext cx="1262622" cy="189393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821249" y="95650"/>
            <a:ext cx="6194739" cy="307777"/>
          </a:xfrm>
          <a:prstGeom prst="rect">
            <a:avLst/>
          </a:prstGeom>
        </p:spPr>
        <p:txBody>
          <a:bodyPr wrap="square">
            <a:spAutoFit/>
          </a:bodyPr>
          <a:lstStyle/>
          <a:p>
            <a:r>
              <a:rPr lang="en-US" sz="1400" b="1" i="0" dirty="0">
                <a:solidFill>
                  <a:srgbClr val="000000"/>
                </a:solidFill>
                <a:effectLst/>
              </a:rPr>
              <a:t>Thomas Ford</a:t>
            </a:r>
            <a:r>
              <a:rPr lang="en-US" sz="1400" b="0" i="0" dirty="0">
                <a:solidFill>
                  <a:srgbClr val="000000"/>
                </a:solidFill>
                <a:effectLst/>
              </a:rPr>
              <a:t>, Democratic --- 1842–1846 [wife: Frances </a:t>
            </a:r>
            <a:r>
              <a:rPr lang="en-US" sz="1400" b="0" i="0" dirty="0" err="1">
                <a:solidFill>
                  <a:srgbClr val="000000"/>
                </a:solidFill>
                <a:effectLst/>
              </a:rPr>
              <a:t>Hambaugh</a:t>
            </a:r>
            <a:r>
              <a:rPr lang="en-US" sz="1400" b="0" i="0" dirty="0">
                <a:solidFill>
                  <a:srgbClr val="000000"/>
                </a:solidFill>
                <a:effectLst/>
              </a:rPr>
              <a:t> Ford]</a:t>
            </a:r>
            <a:endParaRPr lang="en-US" sz="1400" dirty="0"/>
          </a:p>
        </p:txBody>
      </p:sp>
      <p:sp>
        <p:nvSpPr>
          <p:cNvPr id="7" name="Rectangle 6"/>
          <p:cNvSpPr/>
          <p:nvPr/>
        </p:nvSpPr>
        <p:spPr>
          <a:xfrm>
            <a:off x="5950532" y="403427"/>
            <a:ext cx="6322785" cy="6555641"/>
          </a:xfrm>
          <a:prstGeom prst="rect">
            <a:avLst/>
          </a:prstGeom>
        </p:spPr>
        <p:txBody>
          <a:bodyPr wrap="square">
            <a:spAutoFit/>
          </a:bodyPr>
          <a:lstStyle/>
          <a:p>
            <a:r>
              <a:rPr lang="en-US" sz="1400" dirty="0"/>
              <a:t>Ford was born in Uniontown, Fayette County, Pennsylvania in 1800. His widowed mother took him and his siblings west in hopes of crossing the Mississippi River in 1804 to buy cheap land. At St. Louis she was told about the Louisiana Purchase and that land was no longer cheap there because it now belonged to America. So she settled in Illinois instead. </a:t>
            </a:r>
            <a:br>
              <a:rPr lang="en-US" sz="1400" dirty="0"/>
            </a:br>
            <a:r>
              <a:rPr lang="en-US" sz="1400" dirty="0"/>
              <a:t>Ford was the half-brother to George </a:t>
            </a:r>
            <a:r>
              <a:rPr lang="en-US" sz="1400" dirty="0" err="1"/>
              <a:t>Forquer</a:t>
            </a:r>
            <a:r>
              <a:rPr lang="en-US" sz="1400" dirty="0"/>
              <a:t>, who later became the state's attorney general. The two would eventually share a law office together, and </a:t>
            </a:r>
            <a:r>
              <a:rPr lang="en-US" sz="1400" dirty="0" err="1"/>
              <a:t>Forquer</a:t>
            </a:r>
            <a:r>
              <a:rPr lang="en-US" sz="1400" dirty="0"/>
              <a:t> aided Ford in his early years as a lawyer and judge. But, he took a brief time away from the law to become a spy against Black Hawk shortly before the Black Hawk War in 1832.</a:t>
            </a:r>
          </a:p>
          <a:p>
            <a:r>
              <a:rPr lang="en-US" sz="1400" dirty="0"/>
              <a:t>He was the state's attorney in Western Illinois, then was elected as a state court judge in the north in 1836. He later served as a municipal judge in Chicago, before becoming a state court judge again. This led to his joining the Supreme Court of Illinois as an associate justice, 1841-42.</a:t>
            </a:r>
            <a:br>
              <a:rPr lang="en-US" sz="1400" dirty="0"/>
            </a:br>
            <a:r>
              <a:rPr lang="en-US" sz="1400" dirty="0"/>
              <a:t>Elected as governor, he inherited a financial crisis. When he took office in 1842, the cost of building the Illinois-Michigan Canal and a disastrous public railroad project had put Illinois $15 million in debt. The state was so broke it couldn't buy postage stamps, and many citizens wanted to renege on the debt. Instead, Ford got some of the debt cancelled, then persuaded the legislature to pass a property tax. The tax enabled the state to pay back its debt, finish the Illinois-Michigan Canal and begin the industrial age with a good credit rating. </a:t>
            </a:r>
          </a:p>
          <a:p>
            <a:r>
              <a:rPr lang="en-US" sz="1400" dirty="0"/>
              <a:t>http://genealogytrails.com/ill/governors.html</a:t>
            </a:r>
            <a:br>
              <a:rPr lang="en-US" sz="1400" dirty="0"/>
            </a:br>
            <a:r>
              <a:rPr lang="en-US" sz="1400" dirty="0"/>
              <a:t>Constitutionally prohibited from succeeding himself, Ford retired when his term of office ended in 1846. He was remembered largely for the Illinois Mormon War.</a:t>
            </a:r>
          </a:p>
          <a:p>
            <a:r>
              <a:rPr lang="en-US" sz="1400" dirty="0"/>
              <a:t>Ford married Frances </a:t>
            </a:r>
            <a:r>
              <a:rPr lang="en-US" sz="1400" dirty="0" err="1"/>
              <a:t>Hambaugh</a:t>
            </a:r>
            <a:r>
              <a:rPr lang="en-US" sz="1400" dirty="0"/>
              <a:t> in 1828 and had five children by her. His wife died of cancer in 1850 at the age of 38, and he followed her in death three weeks later from tuberculosis. Of his three daughters, two were said to have died young. His two sons were both lynched as outlaws in Kansas in the 1870s, one dying under mysterious circumstances. Ford died in Peoria, Illinois. Interment was at Springdale Cemetery, Peoria. </a:t>
            </a:r>
            <a:br>
              <a:rPr lang="en-US" sz="1400" dirty="0"/>
            </a:br>
            <a:r>
              <a:rPr lang="en-US" sz="1400" dirty="0"/>
              <a:t>Ford County, Illinois is named for him.</a:t>
            </a:r>
          </a:p>
        </p:txBody>
      </p:sp>
      <p:sp>
        <p:nvSpPr>
          <p:cNvPr id="8" name="Rectangle 7"/>
          <p:cNvSpPr/>
          <p:nvPr/>
        </p:nvSpPr>
        <p:spPr>
          <a:xfrm>
            <a:off x="90279" y="6510483"/>
            <a:ext cx="4453783" cy="369332"/>
          </a:xfrm>
          <a:prstGeom prst="rect">
            <a:avLst/>
          </a:prstGeom>
        </p:spPr>
        <p:txBody>
          <a:bodyPr wrap="none">
            <a:spAutoFit/>
          </a:bodyPr>
          <a:lstStyle/>
          <a:p>
            <a:r>
              <a:rPr lang="en-US" dirty="0"/>
              <a:t>http://genealogytrails.com/ill/governors.html</a:t>
            </a:r>
          </a:p>
        </p:txBody>
      </p:sp>
      <p:sp>
        <p:nvSpPr>
          <p:cNvPr id="9" name="TextBox 8"/>
          <p:cNvSpPr txBox="1"/>
          <p:nvPr/>
        </p:nvSpPr>
        <p:spPr>
          <a:xfrm>
            <a:off x="1858673" y="18377"/>
            <a:ext cx="2612231" cy="923330"/>
          </a:xfrm>
          <a:prstGeom prst="rect">
            <a:avLst/>
          </a:prstGeom>
          <a:noFill/>
          <a:ln>
            <a:solidFill>
              <a:schemeClr val="tx1"/>
            </a:solidFill>
          </a:ln>
        </p:spPr>
        <p:txBody>
          <a:bodyPr wrap="square" rtlCol="0">
            <a:spAutoFit/>
          </a:bodyPr>
          <a:lstStyle/>
          <a:p>
            <a:pPr algn="ctr"/>
            <a:r>
              <a:rPr lang="en-US" dirty="0"/>
              <a:t>Governors during the Mormon’s Settlement in Nauvoo</a:t>
            </a:r>
          </a:p>
        </p:txBody>
      </p:sp>
    </p:spTree>
    <p:extLst>
      <p:ext uri="{BB962C8B-B14F-4D97-AF65-F5344CB8AC3E}">
        <p14:creationId xmlns:p14="http://schemas.microsoft.com/office/powerpoint/2010/main" val="259601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6096000" cy="2492990"/>
          </a:xfrm>
          <a:prstGeom prst="rect">
            <a:avLst/>
          </a:prstGeom>
          <a:ln>
            <a:solidFill>
              <a:schemeClr val="tx1"/>
            </a:solidFill>
          </a:ln>
        </p:spPr>
        <p:txBody>
          <a:bodyPr>
            <a:spAutoFit/>
          </a:bodyPr>
          <a:lstStyle/>
          <a:p>
            <a:r>
              <a:rPr lang="en-US" sz="1200" b="1" dirty="0">
                <a:solidFill>
                  <a:srgbClr val="333333"/>
                </a:solidFill>
                <a:latin typeface="Open Sans"/>
              </a:rPr>
              <a:t>Wilford Woodruff:</a:t>
            </a:r>
          </a:p>
          <a:p>
            <a:r>
              <a:rPr lang="en-US" sz="1200" dirty="0">
                <a:solidFill>
                  <a:srgbClr val="333333"/>
                </a:solidFill>
                <a:latin typeface="Open Sans"/>
              </a:rPr>
              <a:t>While serving a mission in England, Wilford Woodruff received an impression from the Spirit to leave where he was preaching and go to another part of England. Elder Woodruff ended up in Herefordshire, where he found numerous souls who were ready to receive the restored gospel. “Through the efforts of Wilford Woodruff and others, some eighteen hundred people were converted in the three-county area of Hereford, Worcester, and Gloucester. … Reflecting on this extraordinary period of his life, Wilford Woodruff wrote, ‘The whole history of this Herefordshire mission shows the importance of listening to the still small voice of the spirit of God, and the revelations of the </a:t>
            </a:r>
            <a:r>
              <a:rPr lang="en-US" sz="1200" dirty="0">
                <a:solidFill>
                  <a:srgbClr val="2F393A"/>
                </a:solidFill>
                <a:latin typeface="Open Sans"/>
              </a:rPr>
              <a:t>Holy Ghost</a:t>
            </a:r>
            <a:r>
              <a:rPr lang="en-US" sz="1200" dirty="0">
                <a:solidFill>
                  <a:srgbClr val="333333"/>
                </a:solidFill>
                <a:latin typeface="Open Sans"/>
              </a:rPr>
              <a:t>. The people were praying for light and truth, and the Lord sent me to them’ [in Matthias F. Cowley, ed., </a:t>
            </a:r>
            <a:r>
              <a:rPr lang="en-US" sz="1200" i="1" dirty="0">
                <a:solidFill>
                  <a:srgbClr val="333333"/>
                </a:solidFill>
                <a:latin typeface="Open Sans"/>
              </a:rPr>
              <a:t>Wilford Woodruff</a:t>
            </a:r>
            <a:r>
              <a:rPr lang="en-US" sz="1200" dirty="0">
                <a:solidFill>
                  <a:srgbClr val="333333"/>
                </a:solidFill>
                <a:latin typeface="Open Sans"/>
              </a:rPr>
              <a:t> (1979), 120]” (</a:t>
            </a:r>
            <a:r>
              <a:rPr lang="en-US" sz="1200" i="1" dirty="0">
                <a:solidFill>
                  <a:srgbClr val="333333"/>
                </a:solidFill>
                <a:latin typeface="Open Sans"/>
              </a:rPr>
              <a:t>Church History in the </a:t>
            </a:r>
            <a:r>
              <a:rPr lang="en-US" sz="1200" i="1" dirty="0" err="1">
                <a:solidFill>
                  <a:srgbClr val="333333"/>
                </a:solidFill>
                <a:latin typeface="Open Sans"/>
              </a:rPr>
              <a:t>Fulness</a:t>
            </a:r>
            <a:r>
              <a:rPr lang="en-US" sz="1200" i="1" dirty="0">
                <a:solidFill>
                  <a:srgbClr val="333333"/>
                </a:solidFill>
                <a:latin typeface="Open Sans"/>
              </a:rPr>
              <a:t> of Times Student Manual,</a:t>
            </a:r>
            <a:r>
              <a:rPr lang="en-US" sz="1200" dirty="0">
                <a:solidFill>
                  <a:srgbClr val="333333"/>
                </a:solidFill>
                <a:latin typeface="Open Sans"/>
              </a:rPr>
              <a:t> 2nd ed. [Church Educational System student manual, 2003], 231).</a:t>
            </a:r>
            <a:endParaRPr lang="en-US" sz="1200" dirty="0"/>
          </a:p>
        </p:txBody>
      </p:sp>
      <p:sp>
        <p:nvSpPr>
          <p:cNvPr id="5" name="Rectangle 4"/>
          <p:cNvSpPr/>
          <p:nvPr/>
        </p:nvSpPr>
        <p:spPr>
          <a:xfrm>
            <a:off x="0" y="2492990"/>
            <a:ext cx="6096000" cy="1754326"/>
          </a:xfrm>
          <a:prstGeom prst="rect">
            <a:avLst/>
          </a:prstGeom>
          <a:ln>
            <a:solidFill>
              <a:schemeClr val="tx1"/>
            </a:solidFill>
          </a:ln>
        </p:spPr>
        <p:txBody>
          <a:bodyPr>
            <a:spAutoFit/>
          </a:bodyPr>
          <a:lstStyle/>
          <a:p>
            <a:pPr fontAlgn="base"/>
            <a:r>
              <a:rPr lang="en-US" sz="1200" b="1" dirty="0">
                <a:latin typeface="Open Sans"/>
              </a:rPr>
              <a:t>In the King Follett sermon</a:t>
            </a:r>
            <a:r>
              <a:rPr lang="en-US" sz="1200" dirty="0">
                <a:latin typeface="Open Sans"/>
              </a:rPr>
              <a:t>, delivered at the funeral of a man named King Follett, the Prophet Joseph Smith explained that we lived with Heavenly Father before we came to earth and that God instituted laws to allow us to progress:</a:t>
            </a:r>
          </a:p>
          <a:p>
            <a:pPr fontAlgn="base"/>
            <a:r>
              <a:rPr lang="en-US" sz="1200" dirty="0">
                <a:latin typeface="Open Sans"/>
              </a:rPr>
              <a:t>“God himself, finding he was in the midst of spirits and glory, because he was more intelligent, saw proper to institute laws whereby the rest could have a privilege to advance like himself. The relationship we have with God places us in a situation to advance in knowledge. He has power to institute laws to instruct the weaker intelligences, that they may be exalted with himself” (</a:t>
            </a:r>
            <a:r>
              <a:rPr lang="en-US" sz="1200" i="1" dirty="0">
                <a:latin typeface="Open Sans"/>
              </a:rPr>
              <a:t>Teachings of Presidents of the Church: Joseph Smith</a:t>
            </a:r>
            <a:r>
              <a:rPr lang="en-US" sz="1200" dirty="0">
                <a:latin typeface="Open Sans"/>
              </a:rPr>
              <a:t> [2007], 210).</a:t>
            </a:r>
            <a:endParaRPr lang="en-US" sz="1200" b="0" i="0" dirty="0">
              <a:effectLst/>
              <a:latin typeface="Open Sans"/>
            </a:endParaRPr>
          </a:p>
        </p:txBody>
      </p:sp>
      <p:sp>
        <p:nvSpPr>
          <p:cNvPr id="7" name="Rectangle 6"/>
          <p:cNvSpPr/>
          <p:nvPr/>
        </p:nvSpPr>
        <p:spPr>
          <a:xfrm>
            <a:off x="6096000" y="0"/>
            <a:ext cx="5606143" cy="3046988"/>
          </a:xfrm>
          <a:prstGeom prst="rect">
            <a:avLst/>
          </a:prstGeom>
          <a:ln>
            <a:solidFill>
              <a:schemeClr val="tx1"/>
            </a:solidFill>
          </a:ln>
        </p:spPr>
        <p:txBody>
          <a:bodyPr wrap="square">
            <a:spAutoFit/>
          </a:bodyPr>
          <a:lstStyle/>
          <a:p>
            <a:pPr fontAlgn="base"/>
            <a:r>
              <a:rPr lang="en-US" sz="1200" b="1" dirty="0">
                <a:solidFill>
                  <a:srgbClr val="333333"/>
                </a:solidFill>
                <a:latin typeface="Open Sans"/>
              </a:rPr>
              <a:t>On January 26, 1839, Brigham Young created the Committee on Removal to facilitate the exodus.</a:t>
            </a:r>
          </a:p>
          <a:p>
            <a:pPr fontAlgn="base"/>
            <a:r>
              <a:rPr lang="en-US" sz="1200" dirty="0">
                <a:solidFill>
                  <a:srgbClr val="333333"/>
                </a:solidFill>
                <a:latin typeface="Open Sans"/>
              </a:rPr>
              <a:t>“Throughout the winter and spring this committee arranged to feed, clothe, and transport the poor. By formal resolution nearly four hundred Latter-day Saints covenanted to place all of their available property at the disposal of the committee ‘for the purpose of providing means for the removing from this state of the poor and destitute who shall be considered worthy, till there shall not be one left who desires to remove from the state’ [in </a:t>
            </a:r>
            <a:r>
              <a:rPr lang="en-US" sz="1200" i="1" dirty="0">
                <a:solidFill>
                  <a:srgbClr val="333333"/>
                </a:solidFill>
                <a:latin typeface="Open Sans"/>
              </a:rPr>
              <a:t>History of the Church,</a:t>
            </a:r>
            <a:r>
              <a:rPr lang="en-US" sz="1200" dirty="0">
                <a:solidFill>
                  <a:srgbClr val="333333"/>
                </a:solidFill>
                <a:latin typeface="Open Sans"/>
              </a:rPr>
              <a:t> 3:251]. …</a:t>
            </a:r>
          </a:p>
          <a:p>
            <a:pPr fontAlgn="base"/>
            <a:r>
              <a:rPr lang="en-US" sz="1200" dirty="0">
                <a:solidFill>
                  <a:srgbClr val="333333"/>
                </a:solidFill>
                <a:latin typeface="Open Sans"/>
              </a:rPr>
              <a:t>“By mid-February conditions were such that a large scale migration of the Saints began. Wagons and teams, although not of the best quality, had been acquired; food reserves were in place along the migration route; and there was a temporary break in the weather. Nevertheless, leaving Missouri was not easy for the refugees. Many people sold precious possessions and lands at unreasonably low prices to obtain means to flee the state” (</a:t>
            </a:r>
            <a:r>
              <a:rPr lang="en-US" sz="1200" i="1" dirty="0">
                <a:solidFill>
                  <a:srgbClr val="333333"/>
                </a:solidFill>
                <a:latin typeface="Open Sans"/>
              </a:rPr>
              <a:t>Church History in the </a:t>
            </a:r>
            <a:r>
              <a:rPr lang="en-US" sz="1200" i="1" dirty="0" err="1">
                <a:solidFill>
                  <a:srgbClr val="333333"/>
                </a:solidFill>
                <a:latin typeface="Open Sans"/>
              </a:rPr>
              <a:t>Fulness</a:t>
            </a:r>
            <a:r>
              <a:rPr lang="en-US" sz="1200" i="1" dirty="0">
                <a:solidFill>
                  <a:srgbClr val="333333"/>
                </a:solidFill>
                <a:latin typeface="Open Sans"/>
              </a:rPr>
              <a:t> of Times,</a:t>
            </a:r>
            <a:r>
              <a:rPr lang="en-US" sz="1200" dirty="0">
                <a:solidFill>
                  <a:srgbClr val="333333"/>
                </a:solidFill>
                <a:latin typeface="Open Sans"/>
              </a:rPr>
              <a:t> 212).</a:t>
            </a:r>
            <a:endParaRPr lang="en-US" sz="1200" b="0" i="0" dirty="0">
              <a:solidFill>
                <a:srgbClr val="333333"/>
              </a:solidFill>
              <a:effectLst/>
              <a:latin typeface="Open Sans"/>
            </a:endParaRPr>
          </a:p>
        </p:txBody>
      </p:sp>
      <p:sp>
        <p:nvSpPr>
          <p:cNvPr id="2" name="Rectangle 1">
            <a:extLst>
              <a:ext uri="{FF2B5EF4-FFF2-40B4-BE49-F238E27FC236}">
                <a16:creationId xmlns:a16="http://schemas.microsoft.com/office/drawing/2014/main" id="{7318393D-7AD3-454B-ABD1-CC1017E46A9A}"/>
              </a:ext>
            </a:extLst>
          </p:cNvPr>
          <p:cNvSpPr/>
          <p:nvPr/>
        </p:nvSpPr>
        <p:spPr>
          <a:xfrm>
            <a:off x="0" y="4247316"/>
            <a:ext cx="6096000" cy="1938992"/>
          </a:xfrm>
          <a:prstGeom prst="rect">
            <a:avLst/>
          </a:prstGeom>
          <a:ln>
            <a:solidFill>
              <a:schemeClr val="tx1"/>
            </a:solidFill>
          </a:ln>
        </p:spPr>
        <p:txBody>
          <a:bodyPr>
            <a:spAutoFit/>
          </a:bodyPr>
          <a:lstStyle/>
          <a:p>
            <a:pPr fontAlgn="base"/>
            <a:r>
              <a:rPr lang="en-US" sz="1200" i="1" dirty="0"/>
              <a:t>“Here, then, is eternal life—to know the only wise and true God; and you have got to learn how to be gods yourselves, and to be kings and priests to God, … by going from one small degree to another, and from a small capacity to a great one; from grace to grace, from exaltation to exaltation, until you attain to the resurrection of the dead, and are able to dwell in everlasting burnings, and to sit in glory, as do those who sit enthroned in everlasting power. …</a:t>
            </a:r>
          </a:p>
          <a:p>
            <a:pPr fontAlgn="base"/>
            <a:r>
              <a:rPr lang="en-US" sz="1200" i="1" dirty="0"/>
              <a:t>“… [The righteous who have died] shall rise again to dwell in everlasting burnings in immortal glory, not to sorrow, suffer, or die any more, but they shall be heirs of God and joint heirs with Jesus Christ. What is it? To inherit the same power, the same glory and the same exaltation, until you arrive at the station of a god, and ascend the throne of eternal power, the same as those who have gone before” (Teachings: Joseph Smith, 221–22).</a:t>
            </a:r>
            <a:endParaRPr lang="en-US" sz="1200" b="0" i="1" dirty="0">
              <a:effectLst/>
            </a:endParaRPr>
          </a:p>
        </p:txBody>
      </p:sp>
    </p:spTree>
    <p:extLst>
      <p:ext uri="{BB962C8B-B14F-4D97-AF65-F5344CB8AC3E}">
        <p14:creationId xmlns:p14="http://schemas.microsoft.com/office/powerpoint/2010/main" val="411828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08AA06-4E33-68A6-7115-ED34858B55A2}"/>
              </a:ext>
            </a:extLst>
          </p:cNvPr>
          <p:cNvPicPr>
            <a:picLocks noChangeAspect="1"/>
          </p:cNvPicPr>
          <p:nvPr/>
        </p:nvPicPr>
        <p:blipFill>
          <a:blip r:embed="rId2"/>
          <a:srcRect l="666"/>
          <a:stretch/>
        </p:blipFill>
        <p:spPr>
          <a:xfrm>
            <a:off x="0" y="0"/>
            <a:ext cx="12219154" cy="6858000"/>
          </a:xfrm>
          <a:prstGeom prst="rect">
            <a:avLst/>
          </a:prstGeom>
        </p:spPr>
      </p:pic>
      <p:sp>
        <p:nvSpPr>
          <p:cNvPr id="5" name="Rectangle 4"/>
          <p:cNvSpPr/>
          <p:nvPr/>
        </p:nvSpPr>
        <p:spPr>
          <a:xfrm>
            <a:off x="8400274" y="4990652"/>
            <a:ext cx="3260912" cy="923330"/>
          </a:xfrm>
          <a:prstGeom prst="rect">
            <a:avLst/>
          </a:prstGeom>
          <a:solidFill>
            <a:srgbClr val="FDDFD7"/>
          </a:solidFill>
          <a:ln w="76200">
            <a:solidFill>
              <a:schemeClr val="accent2">
                <a:lumMod val="75000"/>
              </a:schemeClr>
            </a:solidFill>
          </a:ln>
        </p:spPr>
        <p:txBody>
          <a:bodyPr wrap="square">
            <a:spAutoFit/>
          </a:bodyPr>
          <a:lstStyle/>
          <a:p>
            <a:r>
              <a:rPr lang="en-US" dirty="0"/>
              <a:t>They turned swampland along the Mississippi River into the city of Nauvoo, a place of beauty.</a:t>
            </a:r>
            <a:endParaRPr lang="en-US" i="1" dirty="0"/>
          </a:p>
        </p:txBody>
      </p:sp>
      <p:sp>
        <p:nvSpPr>
          <p:cNvPr id="2" name="Rectangle 1"/>
          <p:cNvSpPr/>
          <p:nvPr/>
        </p:nvSpPr>
        <p:spPr>
          <a:xfrm>
            <a:off x="1715595" y="388045"/>
            <a:ext cx="8870900" cy="830997"/>
          </a:xfrm>
          <a:prstGeom prst="rect">
            <a:avLst/>
          </a:prstGeom>
          <a:solidFill>
            <a:srgbClr val="FDDFD7"/>
          </a:solidFill>
          <a:ln w="57150">
            <a:solidFill>
              <a:schemeClr val="accent2">
                <a:lumMod val="75000"/>
              </a:schemeClr>
            </a:solidFill>
          </a:ln>
        </p:spPr>
        <p:txBody>
          <a:bodyPr wrap="square" lIns="91440" tIns="45720" rIns="91440" bIns="45720">
            <a:spAutoFit/>
          </a:bodyPr>
          <a:lstStyle/>
          <a:p>
            <a:pPr algn="ctr"/>
            <a:r>
              <a:rPr lang="en-US" sz="4800" b="1" cap="none" spc="0" dirty="0">
                <a:ln w="6600">
                  <a:solidFill>
                    <a:schemeClr val="accent2"/>
                  </a:solidFill>
                  <a:prstDash val="solid"/>
                </a:ln>
                <a:solidFill>
                  <a:srgbClr val="FFFFFF"/>
                </a:solidFill>
                <a:effectLst>
                  <a:outerShdw dist="38100" dir="2700000" algn="tl" rotWithShape="0">
                    <a:schemeClr val="accent2"/>
                  </a:outerShdw>
                </a:effectLst>
                <a:latin typeface="AR ESSENCE" panose="02000000000000000000" pitchFamily="2" charset="0"/>
              </a:rPr>
              <a:t>Move From Missouri To Illinois</a:t>
            </a:r>
            <a:endParaRPr lang="en-US" sz="4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nvGrpSpPr>
          <p:cNvPr id="11" name="Group 32"/>
          <p:cNvGrpSpPr/>
          <p:nvPr/>
        </p:nvGrpSpPr>
        <p:grpSpPr>
          <a:xfrm>
            <a:off x="3963621" y="3592641"/>
            <a:ext cx="508503" cy="508503"/>
            <a:chOff x="609600" y="4953000"/>
            <a:chExt cx="1676400" cy="1676400"/>
          </a:xfrm>
        </p:grpSpPr>
        <p:sp>
          <p:nvSpPr>
            <p:cNvPr id="12" name="Rectangle 11"/>
            <p:cNvSpPr/>
            <p:nvPr/>
          </p:nvSpPr>
          <p:spPr>
            <a:xfrm rot="2774533" flipH="1">
              <a:off x="1403995" y="5036107"/>
              <a:ext cx="102696" cy="1448303"/>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8"/>
            <p:cNvSpPr/>
            <p:nvPr/>
          </p:nvSpPr>
          <p:spPr>
            <a:xfrm rot="18825467">
              <a:off x="1389379" y="5078792"/>
              <a:ext cx="121069" cy="1448303"/>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16200000">
              <a:off x="1394792" y="5002696"/>
              <a:ext cx="106017" cy="16002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364974" y="5029200"/>
              <a:ext cx="106017" cy="16002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nut 4"/>
            <p:cNvSpPr/>
            <p:nvPr/>
          </p:nvSpPr>
          <p:spPr>
            <a:xfrm>
              <a:off x="609600" y="4953000"/>
              <a:ext cx="1676400" cy="1676400"/>
            </a:xfrm>
            <a:prstGeom prst="donut">
              <a:avLst>
                <a:gd name="adj" fmla="val 711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7" name="Group 9"/>
            <p:cNvGrpSpPr/>
            <p:nvPr/>
          </p:nvGrpSpPr>
          <p:grpSpPr>
            <a:xfrm>
              <a:off x="1219200" y="5562600"/>
              <a:ext cx="453081" cy="453081"/>
              <a:chOff x="1371600" y="1600200"/>
              <a:chExt cx="762000" cy="762000"/>
            </a:xfrm>
          </p:grpSpPr>
          <p:sp>
            <p:nvSpPr>
              <p:cNvPr id="18" name="Donut 17"/>
              <p:cNvSpPr/>
              <p:nvPr/>
            </p:nvSpPr>
            <p:spPr>
              <a:xfrm>
                <a:off x="1371600" y="1600200"/>
                <a:ext cx="762000" cy="762000"/>
              </a:xfrm>
              <a:prstGeom prst="donut">
                <a:avLst>
                  <a:gd name="adj" fmla="val 2254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Oval 6"/>
              <p:cNvSpPr/>
              <p:nvPr/>
            </p:nvSpPr>
            <p:spPr>
              <a:xfrm>
                <a:off x="1600199" y="1828799"/>
                <a:ext cx="304799" cy="30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Rectangle 19"/>
          <p:cNvSpPr/>
          <p:nvPr/>
        </p:nvSpPr>
        <p:spPr>
          <a:xfrm>
            <a:off x="592438" y="4309104"/>
            <a:ext cx="2619913" cy="1754326"/>
          </a:xfrm>
          <a:prstGeom prst="rect">
            <a:avLst/>
          </a:prstGeom>
          <a:solidFill>
            <a:srgbClr val="FDDFD7"/>
          </a:solidFill>
          <a:ln w="76200">
            <a:solidFill>
              <a:schemeClr val="accent2">
                <a:lumMod val="75000"/>
              </a:schemeClr>
            </a:solidFill>
          </a:ln>
        </p:spPr>
        <p:txBody>
          <a:bodyPr wrap="square">
            <a:spAutoFit/>
          </a:bodyPr>
          <a:lstStyle/>
          <a:p>
            <a:r>
              <a:rPr lang="en-US" dirty="0"/>
              <a:t>Following the Saints’ expulsion from Missouri, they found refuge in Quincy, Illinois, and other small communities.</a:t>
            </a:r>
          </a:p>
          <a:p>
            <a:pPr algn="ctr"/>
            <a:r>
              <a:rPr lang="en-US" i="1" dirty="0"/>
              <a:t>1838-39 Winter</a:t>
            </a:r>
          </a:p>
        </p:txBody>
      </p:sp>
      <p:sp>
        <p:nvSpPr>
          <p:cNvPr id="26" name="Rectangle 25">
            <a:extLst>
              <a:ext uri="{FF2B5EF4-FFF2-40B4-BE49-F238E27FC236}">
                <a16:creationId xmlns:a16="http://schemas.microsoft.com/office/drawing/2014/main" id="{4E7DD2D5-0D73-452E-91DF-B04B1CDBD029}"/>
              </a:ext>
            </a:extLst>
          </p:cNvPr>
          <p:cNvSpPr/>
          <p:nvPr/>
        </p:nvSpPr>
        <p:spPr>
          <a:xfrm>
            <a:off x="772842" y="1846965"/>
            <a:ext cx="2087316" cy="1930586"/>
          </a:xfrm>
          <a:prstGeom prst="rect">
            <a:avLst/>
          </a:prstGeom>
          <a:solidFill>
            <a:srgbClr val="FDDFD7"/>
          </a:solidFill>
          <a:ln w="57150">
            <a:solidFill>
              <a:schemeClr val="accent2">
                <a:lumMod val="75000"/>
              </a:schemeClr>
            </a:solidFill>
          </a:ln>
        </p:spPr>
        <p:txBody>
          <a:bodyPr wrap="square" lIns="91440" tIns="45720" rIns="91440" bIns="45720">
            <a:spAutoFit/>
          </a:bodyPr>
          <a:lstStyle/>
          <a:p>
            <a:pPr algn="ctr"/>
            <a:endParaRPr lang="en-US" sz="4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9" name="Picture 8">
            <a:extLst>
              <a:ext uri="{FF2B5EF4-FFF2-40B4-BE49-F238E27FC236}">
                <a16:creationId xmlns:a16="http://schemas.microsoft.com/office/drawing/2014/main" id="{C8241BE3-B001-4E6F-B5E6-0B482568AE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163" y="2085526"/>
            <a:ext cx="1432684" cy="1530229"/>
          </a:xfrm>
          <a:prstGeom prst="rect">
            <a:avLst/>
          </a:prstGeom>
        </p:spPr>
      </p:pic>
      <p:pic>
        <p:nvPicPr>
          <p:cNvPr id="24" name="Picture 23">
            <a:extLst>
              <a:ext uri="{FF2B5EF4-FFF2-40B4-BE49-F238E27FC236}">
                <a16:creationId xmlns:a16="http://schemas.microsoft.com/office/drawing/2014/main" id="{DA60C57F-25E8-4E67-8FF6-933D43A35B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1727" y="1914647"/>
            <a:ext cx="4229100" cy="4305300"/>
          </a:xfrm>
          <a:prstGeom prst="rect">
            <a:avLst/>
          </a:prstGeom>
        </p:spPr>
      </p:pic>
      <p:pic>
        <p:nvPicPr>
          <p:cNvPr id="27" name="Picture 26">
            <a:extLst>
              <a:ext uri="{FF2B5EF4-FFF2-40B4-BE49-F238E27FC236}">
                <a16:creationId xmlns:a16="http://schemas.microsoft.com/office/drawing/2014/main" id="{90ADAD3B-0539-45DC-AD07-3114CCD314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4201" y="1846965"/>
            <a:ext cx="3219450" cy="2381250"/>
          </a:xfrm>
          <a:prstGeom prst="rect">
            <a:avLst/>
          </a:prstGeom>
        </p:spPr>
      </p:pic>
    </p:spTree>
    <p:extLst>
      <p:ext uri="{BB962C8B-B14F-4D97-AF65-F5344CB8AC3E}">
        <p14:creationId xmlns:p14="http://schemas.microsoft.com/office/powerpoint/2010/main" val="139285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FE6129-45F0-219E-7F9D-647951DF226A}"/>
              </a:ext>
            </a:extLst>
          </p:cNvPr>
          <p:cNvPicPr>
            <a:picLocks noChangeAspect="1"/>
          </p:cNvPicPr>
          <p:nvPr/>
        </p:nvPicPr>
        <p:blipFill>
          <a:blip r:embed="rId2"/>
          <a:srcRect l="666"/>
          <a:stretch/>
        </p:blipFill>
        <p:spPr>
          <a:xfrm>
            <a:off x="0" y="0"/>
            <a:ext cx="12219154" cy="6858000"/>
          </a:xfrm>
          <a:prstGeom prst="rect">
            <a:avLst/>
          </a:prstGeom>
        </p:spPr>
      </p:pic>
      <p:sp>
        <p:nvSpPr>
          <p:cNvPr id="5" name="Rectangle 4"/>
          <p:cNvSpPr/>
          <p:nvPr/>
        </p:nvSpPr>
        <p:spPr>
          <a:xfrm>
            <a:off x="8461743" y="1977031"/>
            <a:ext cx="3260912" cy="3693319"/>
          </a:xfrm>
          <a:prstGeom prst="rect">
            <a:avLst/>
          </a:prstGeom>
          <a:solidFill>
            <a:srgbClr val="FDDFD7"/>
          </a:solidFill>
          <a:ln w="76200">
            <a:solidFill>
              <a:schemeClr val="accent2">
                <a:lumMod val="75000"/>
              </a:schemeClr>
            </a:solidFill>
          </a:ln>
        </p:spPr>
        <p:txBody>
          <a:bodyPr wrap="square">
            <a:spAutoFit/>
          </a:bodyPr>
          <a:lstStyle/>
          <a:p>
            <a:r>
              <a:rPr lang="en-US" dirty="0"/>
              <a:t>About a week later, Joseph Smith was reunited with his family in Quincy. </a:t>
            </a:r>
          </a:p>
          <a:p>
            <a:endParaRPr lang="en-US" dirty="0"/>
          </a:p>
          <a:p>
            <a:r>
              <a:rPr lang="en-US" dirty="0"/>
              <a:t>Under Joseph Smith’s direction, the Church purchased land on both sides of the Mississippi River north of Quincy. </a:t>
            </a:r>
          </a:p>
          <a:p>
            <a:endParaRPr lang="en-US" dirty="0"/>
          </a:p>
          <a:p>
            <a:r>
              <a:rPr lang="en-US" dirty="0"/>
              <a:t>The west side of the river was part of Iowa Territory, and the east side was part of the state of Illinois</a:t>
            </a:r>
            <a:endParaRPr lang="en-US" i="1" dirty="0"/>
          </a:p>
        </p:txBody>
      </p:sp>
      <p:sp>
        <p:nvSpPr>
          <p:cNvPr id="2" name="Rectangle 1"/>
          <p:cNvSpPr/>
          <p:nvPr/>
        </p:nvSpPr>
        <p:spPr>
          <a:xfrm>
            <a:off x="3183440" y="385346"/>
            <a:ext cx="5825119" cy="923330"/>
          </a:xfrm>
          <a:prstGeom prst="rect">
            <a:avLst/>
          </a:prstGeom>
          <a:solidFill>
            <a:srgbClr val="FDDFD7"/>
          </a:solidFill>
          <a:ln w="57150">
            <a:solidFill>
              <a:schemeClr val="accent2">
                <a:lumMod val="75000"/>
              </a:schemeClr>
            </a:solidFill>
          </a:ln>
        </p:spPr>
        <p:txBody>
          <a:bodyPr wrap="squar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latin typeface="AR ESSENCE" panose="02000000000000000000" pitchFamily="2" charset="0"/>
              </a:rPr>
              <a:t>Allowed to Escape</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0" name="Rectangle 19"/>
          <p:cNvSpPr/>
          <p:nvPr/>
        </p:nvSpPr>
        <p:spPr>
          <a:xfrm>
            <a:off x="735242" y="1977031"/>
            <a:ext cx="2619913" cy="3139321"/>
          </a:xfrm>
          <a:prstGeom prst="rect">
            <a:avLst/>
          </a:prstGeom>
          <a:solidFill>
            <a:srgbClr val="FDDFD7"/>
          </a:solidFill>
          <a:ln w="76200">
            <a:solidFill>
              <a:schemeClr val="accent2">
                <a:lumMod val="75000"/>
              </a:schemeClr>
            </a:solidFill>
          </a:ln>
        </p:spPr>
        <p:txBody>
          <a:bodyPr wrap="square">
            <a:spAutoFit/>
          </a:bodyPr>
          <a:lstStyle/>
          <a:p>
            <a:r>
              <a:rPr lang="en-US" dirty="0"/>
              <a:t>On April 15, 1839, Joseph Smith and his fellow prisoners were told they would be transferred to another location. On the way to the new location, their guards allowed them to escape, acknowledging the injustice of holding them any longer</a:t>
            </a:r>
            <a:endParaRPr lang="en-US" i="1" dirty="0"/>
          </a:p>
        </p:txBody>
      </p:sp>
      <p:pic>
        <p:nvPicPr>
          <p:cNvPr id="8" name="Picture 7">
            <a:extLst>
              <a:ext uri="{FF2B5EF4-FFF2-40B4-BE49-F238E27FC236}">
                <a16:creationId xmlns:a16="http://schemas.microsoft.com/office/drawing/2014/main" id="{BCAB62EA-E635-4872-AFC5-424F6465BC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449" y="4417241"/>
            <a:ext cx="2455101" cy="2275734"/>
          </a:xfrm>
          <a:prstGeom prst="rect">
            <a:avLst/>
          </a:prstGeom>
        </p:spPr>
      </p:pic>
      <p:pic>
        <p:nvPicPr>
          <p:cNvPr id="10" name="Picture 9">
            <a:extLst>
              <a:ext uri="{FF2B5EF4-FFF2-40B4-BE49-F238E27FC236}">
                <a16:creationId xmlns:a16="http://schemas.microsoft.com/office/drawing/2014/main" id="{83F5F0FE-98FC-4EAA-9501-01797F5ADC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4541" y="1679539"/>
            <a:ext cx="3771900" cy="2552700"/>
          </a:xfrm>
          <a:prstGeom prst="rect">
            <a:avLst/>
          </a:prstGeom>
        </p:spPr>
      </p:pic>
    </p:spTree>
    <p:extLst>
      <p:ext uri="{BB962C8B-B14F-4D97-AF65-F5344CB8AC3E}">
        <p14:creationId xmlns:p14="http://schemas.microsoft.com/office/powerpoint/2010/main" val="204231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236C2B-8A4F-4638-AFCF-87574D8C710E}"/>
              </a:ext>
            </a:extLst>
          </p:cNvPr>
          <p:cNvPicPr>
            <a:picLocks noChangeAspect="1"/>
          </p:cNvPicPr>
          <p:nvPr/>
        </p:nvPicPr>
        <p:blipFill>
          <a:blip r:embed="rId2"/>
          <a:srcRect l="666"/>
          <a:stretch/>
        </p:blipFill>
        <p:spPr>
          <a:xfrm>
            <a:off x="0" y="0"/>
            <a:ext cx="12219154" cy="6858000"/>
          </a:xfrm>
          <a:prstGeom prst="rect">
            <a:avLst/>
          </a:prstGeom>
        </p:spPr>
      </p:pic>
      <p:sp>
        <p:nvSpPr>
          <p:cNvPr id="5" name="Rectangle 4"/>
          <p:cNvSpPr/>
          <p:nvPr/>
        </p:nvSpPr>
        <p:spPr>
          <a:xfrm>
            <a:off x="4277993" y="1888727"/>
            <a:ext cx="3260912" cy="923330"/>
          </a:xfrm>
          <a:prstGeom prst="rect">
            <a:avLst/>
          </a:prstGeom>
          <a:solidFill>
            <a:srgbClr val="FDDFD7"/>
          </a:solidFill>
          <a:ln w="76200">
            <a:solidFill>
              <a:schemeClr val="accent2">
                <a:lumMod val="75000"/>
              </a:schemeClr>
            </a:solidFill>
          </a:ln>
        </p:spPr>
        <p:txBody>
          <a:bodyPr wrap="square">
            <a:spAutoFit/>
          </a:bodyPr>
          <a:lstStyle/>
          <a:p>
            <a:r>
              <a:rPr lang="en-US" dirty="0"/>
              <a:t>Nauvoo-- a Hebrew word that means beautiful.</a:t>
            </a:r>
          </a:p>
          <a:p>
            <a:endParaRPr lang="en-US" i="1" dirty="0"/>
          </a:p>
        </p:txBody>
      </p:sp>
      <p:sp>
        <p:nvSpPr>
          <p:cNvPr id="2" name="Rectangle 1"/>
          <p:cNvSpPr/>
          <p:nvPr/>
        </p:nvSpPr>
        <p:spPr>
          <a:xfrm>
            <a:off x="1726018" y="325980"/>
            <a:ext cx="8739963" cy="923330"/>
          </a:xfrm>
          <a:prstGeom prst="rect">
            <a:avLst/>
          </a:prstGeom>
          <a:solidFill>
            <a:srgbClr val="FDDFD7"/>
          </a:solidFill>
          <a:ln w="57150">
            <a:solidFill>
              <a:schemeClr val="accent2">
                <a:lumMod val="75000"/>
              </a:schemeClr>
            </a:solidFill>
          </a:ln>
        </p:spPr>
        <p:txBody>
          <a:bodyPr wrap="squar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latin typeface="AR ESSENCE" panose="02000000000000000000" pitchFamily="2" charset="0"/>
              </a:rPr>
              <a:t>Headquarters of the Church</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0" name="Rectangle 19"/>
          <p:cNvSpPr/>
          <p:nvPr/>
        </p:nvSpPr>
        <p:spPr>
          <a:xfrm>
            <a:off x="654578" y="3922435"/>
            <a:ext cx="2619913" cy="2031325"/>
          </a:xfrm>
          <a:prstGeom prst="rect">
            <a:avLst/>
          </a:prstGeom>
          <a:solidFill>
            <a:srgbClr val="FDDFD7"/>
          </a:solidFill>
          <a:ln w="76200">
            <a:solidFill>
              <a:schemeClr val="accent2">
                <a:lumMod val="75000"/>
              </a:schemeClr>
            </a:solidFill>
          </a:ln>
        </p:spPr>
        <p:txBody>
          <a:bodyPr wrap="square">
            <a:spAutoFit/>
          </a:bodyPr>
          <a:lstStyle/>
          <a:p>
            <a:r>
              <a:rPr lang="en-US" dirty="0"/>
              <a:t>The new place was called ‘Commerce’ then was  changed to ‘Nauvoo’ </a:t>
            </a:r>
          </a:p>
          <a:p>
            <a:endParaRPr lang="en-US" i="1" dirty="0"/>
          </a:p>
          <a:p>
            <a:r>
              <a:rPr lang="en-US" i="1" dirty="0"/>
              <a:t>This was the Church’s headquarters from 1839 to 1846</a:t>
            </a:r>
          </a:p>
        </p:txBody>
      </p:sp>
      <p:sp>
        <p:nvSpPr>
          <p:cNvPr id="12" name="Rectangle 11"/>
          <p:cNvSpPr/>
          <p:nvPr/>
        </p:nvSpPr>
        <p:spPr>
          <a:xfrm>
            <a:off x="7999480" y="1351595"/>
            <a:ext cx="4060440" cy="5355312"/>
          </a:xfrm>
          <a:prstGeom prst="rect">
            <a:avLst/>
          </a:prstGeom>
          <a:solidFill>
            <a:srgbClr val="FDDFD7"/>
          </a:solidFill>
          <a:ln w="76200">
            <a:solidFill>
              <a:schemeClr val="accent2">
                <a:lumMod val="75000"/>
              </a:schemeClr>
            </a:solidFill>
          </a:ln>
        </p:spPr>
        <p:txBody>
          <a:bodyPr wrap="square">
            <a:spAutoFit/>
          </a:bodyPr>
          <a:lstStyle/>
          <a:p>
            <a:r>
              <a:rPr lang="en-US" dirty="0"/>
              <a:t>The Lord directed the Saints to buy and gather inexpensive swampland near the edge of the Missouri River. They lived in tents and wagons while they began to build a city.</a:t>
            </a:r>
          </a:p>
          <a:p>
            <a:endParaRPr lang="en-US" dirty="0"/>
          </a:p>
          <a:p>
            <a:r>
              <a:rPr lang="en-US" dirty="0"/>
              <a:t>Much of the land was a swamp and infested with mosquitos. The mosquitos carried a disease called malaria, which caused severe fevers and chills and could result in death. </a:t>
            </a:r>
          </a:p>
          <a:p>
            <a:endParaRPr lang="en-US" dirty="0"/>
          </a:p>
          <a:p>
            <a:r>
              <a:rPr lang="en-US" dirty="0"/>
              <a:t>Many of the Saints were infected and became ill. </a:t>
            </a:r>
          </a:p>
          <a:p>
            <a:endParaRPr lang="en-US" dirty="0"/>
          </a:p>
          <a:p>
            <a:r>
              <a:rPr lang="en-US" dirty="0"/>
              <a:t>Some of the afflicted were so sick that they could only crawl around as they tried to help each other, and some died. </a:t>
            </a:r>
            <a:r>
              <a:rPr lang="en-US" sz="1200" dirty="0"/>
              <a:t>Church History</a:t>
            </a:r>
            <a:endParaRPr lang="en-US" sz="1200" i="1" dirty="0"/>
          </a:p>
        </p:txBody>
      </p:sp>
      <p:sp>
        <p:nvSpPr>
          <p:cNvPr id="4" name="Rectangle 3"/>
          <p:cNvSpPr>
            <a:spLocks noChangeArrowheads="1"/>
          </p:cNvSpPr>
          <p:nvPr/>
        </p:nvSpPr>
        <p:spPr bwMode="auto">
          <a:xfrm>
            <a:off x="6328063" y="2238478"/>
            <a:ext cx="805323" cy="4898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6348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he-IL" altLang="en-US" sz="3600" b="0" i="0" u="none" strike="noStrike" cap="none" normalizeH="0" baseline="0" dirty="0">
                <a:ln>
                  <a:noFill/>
                </a:ln>
                <a:solidFill>
                  <a:srgbClr val="212121"/>
                </a:solidFill>
                <a:effectLst/>
                <a:latin typeface="Abadi" panose="020B0604020104020204" pitchFamily="34" charset="0"/>
                <a:cs typeface="Arial" panose="020B0604020202020204" pitchFamily="34" charset="0"/>
              </a:rPr>
              <a:t>יפה</a:t>
            </a:r>
            <a:r>
              <a:rPr kumimoji="0" lang="en-US" altLang="en-US" sz="8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id="{C1D389C6-1B30-4769-BC7E-1EA51D2216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121" y="1501122"/>
            <a:ext cx="1900512" cy="1908497"/>
          </a:xfrm>
          <a:prstGeom prst="rect">
            <a:avLst/>
          </a:prstGeom>
        </p:spPr>
      </p:pic>
      <p:pic>
        <p:nvPicPr>
          <p:cNvPr id="10" name="Picture 9">
            <a:extLst>
              <a:ext uri="{FF2B5EF4-FFF2-40B4-BE49-F238E27FC236}">
                <a16:creationId xmlns:a16="http://schemas.microsoft.com/office/drawing/2014/main" id="{1781D6D6-BF09-4167-B5DD-0972CA49FA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7993" y="3711796"/>
            <a:ext cx="3429000" cy="2730500"/>
          </a:xfrm>
          <a:prstGeom prst="rect">
            <a:avLst/>
          </a:prstGeom>
        </p:spPr>
      </p:pic>
    </p:spTree>
    <p:extLst>
      <p:ext uri="{BB962C8B-B14F-4D97-AF65-F5344CB8AC3E}">
        <p14:creationId xmlns:p14="http://schemas.microsoft.com/office/powerpoint/2010/main" val="281865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4BC3CA-4802-A32A-AC9C-6EBAA3CEA57A}"/>
              </a:ext>
            </a:extLst>
          </p:cNvPr>
          <p:cNvPicPr>
            <a:picLocks noChangeAspect="1"/>
          </p:cNvPicPr>
          <p:nvPr/>
        </p:nvPicPr>
        <p:blipFill>
          <a:blip r:embed="rId2"/>
          <a:srcRect l="666"/>
          <a:stretch/>
        </p:blipFill>
        <p:spPr>
          <a:xfrm>
            <a:off x="0" y="0"/>
            <a:ext cx="12219154" cy="6858000"/>
          </a:xfrm>
          <a:prstGeom prst="rect">
            <a:avLst/>
          </a:prstGeom>
        </p:spPr>
      </p:pic>
      <p:sp>
        <p:nvSpPr>
          <p:cNvPr id="5" name="Rectangle 4"/>
          <p:cNvSpPr/>
          <p:nvPr/>
        </p:nvSpPr>
        <p:spPr>
          <a:xfrm>
            <a:off x="8012866" y="2107668"/>
            <a:ext cx="3260912" cy="4524315"/>
          </a:xfrm>
          <a:prstGeom prst="rect">
            <a:avLst/>
          </a:prstGeom>
          <a:solidFill>
            <a:srgbClr val="FDDFD7"/>
          </a:solidFill>
          <a:ln w="76200">
            <a:solidFill>
              <a:schemeClr val="accent2">
                <a:lumMod val="75000"/>
              </a:schemeClr>
            </a:solidFill>
          </a:ln>
        </p:spPr>
        <p:txBody>
          <a:bodyPr wrap="square">
            <a:spAutoFit/>
          </a:bodyPr>
          <a:lstStyle/>
          <a:p>
            <a:r>
              <a:rPr lang="en-US" sz="2400" dirty="0"/>
              <a:t>In one instance, Joseph approached a tent belonging to a Church member named Henry G. Sherwood, who was near death. When the Prophet commanded him to rise and come out of the tent, Brother Sherwood obeyed and was healed.</a:t>
            </a:r>
            <a:endParaRPr lang="en-US" sz="2400" i="1" dirty="0"/>
          </a:p>
          <a:p>
            <a:endParaRPr lang="en-US" sz="2400" i="1" dirty="0"/>
          </a:p>
        </p:txBody>
      </p:sp>
      <p:sp>
        <p:nvSpPr>
          <p:cNvPr id="2" name="Rectangle 1"/>
          <p:cNvSpPr/>
          <p:nvPr/>
        </p:nvSpPr>
        <p:spPr>
          <a:xfrm>
            <a:off x="3400647" y="255733"/>
            <a:ext cx="5390706" cy="923330"/>
          </a:xfrm>
          <a:prstGeom prst="rect">
            <a:avLst/>
          </a:prstGeom>
          <a:solidFill>
            <a:srgbClr val="FDDFD7"/>
          </a:solidFill>
          <a:ln w="57150">
            <a:solidFill>
              <a:schemeClr val="accent2">
                <a:lumMod val="75000"/>
              </a:schemeClr>
            </a:solidFill>
          </a:ln>
        </p:spPr>
        <p:txBody>
          <a:bodyPr wrap="squar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latin typeface="AR ESSENCE" panose="02000000000000000000" pitchFamily="2" charset="0"/>
              </a:rPr>
              <a:t>Blessing the Sick</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0" name="Rectangle 19"/>
          <p:cNvSpPr/>
          <p:nvPr/>
        </p:nvSpPr>
        <p:spPr>
          <a:xfrm>
            <a:off x="735242" y="1356067"/>
            <a:ext cx="3047049" cy="3416320"/>
          </a:xfrm>
          <a:prstGeom prst="rect">
            <a:avLst/>
          </a:prstGeom>
          <a:solidFill>
            <a:srgbClr val="FDDFD7"/>
          </a:solidFill>
          <a:ln w="76200">
            <a:solidFill>
              <a:schemeClr val="accent2">
                <a:lumMod val="75000"/>
              </a:schemeClr>
            </a:solidFill>
          </a:ln>
        </p:spPr>
        <p:txBody>
          <a:bodyPr wrap="square">
            <a:spAutoFit/>
          </a:bodyPr>
          <a:lstStyle/>
          <a:p>
            <a:r>
              <a:rPr lang="en-US" sz="2400" dirty="0"/>
              <a:t>Joseph Smith also contracted malaria, but after several days of sickness, he arose on July 22, 1839, and was filled with the Spirit of God. He blessed many of the sick near his home. </a:t>
            </a:r>
            <a:endParaRPr lang="en-US" sz="2400" i="1" dirty="0"/>
          </a:p>
        </p:txBody>
      </p:sp>
      <p:grpSp>
        <p:nvGrpSpPr>
          <p:cNvPr id="18" name="Group 17">
            <a:extLst>
              <a:ext uri="{FF2B5EF4-FFF2-40B4-BE49-F238E27FC236}">
                <a16:creationId xmlns:a16="http://schemas.microsoft.com/office/drawing/2014/main" id="{458C5F20-59FD-4C61-9F47-34728C4C3E87}"/>
              </a:ext>
            </a:extLst>
          </p:cNvPr>
          <p:cNvGrpSpPr/>
          <p:nvPr/>
        </p:nvGrpSpPr>
        <p:grpSpPr>
          <a:xfrm>
            <a:off x="4063131" y="1862919"/>
            <a:ext cx="3577903" cy="3687276"/>
            <a:chOff x="4063131" y="1862919"/>
            <a:chExt cx="3577903" cy="3687276"/>
          </a:xfrm>
        </p:grpSpPr>
        <p:pic>
          <p:nvPicPr>
            <p:cNvPr id="16" name="Picture 15">
              <a:extLst>
                <a:ext uri="{FF2B5EF4-FFF2-40B4-BE49-F238E27FC236}">
                  <a16:creationId xmlns:a16="http://schemas.microsoft.com/office/drawing/2014/main" id="{F48B6141-8477-46FB-B59A-E20A2F1F99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3131" y="1862919"/>
              <a:ext cx="3577903" cy="3416320"/>
            </a:xfrm>
            <a:prstGeom prst="rect">
              <a:avLst/>
            </a:prstGeom>
          </p:spPr>
        </p:pic>
        <p:sp>
          <p:nvSpPr>
            <p:cNvPr id="17" name="TextBox 16">
              <a:extLst>
                <a:ext uri="{FF2B5EF4-FFF2-40B4-BE49-F238E27FC236}">
                  <a16:creationId xmlns:a16="http://schemas.microsoft.com/office/drawing/2014/main" id="{4AC600DC-0BA5-48E5-AF90-3B38AAC1664E}"/>
                </a:ext>
              </a:extLst>
            </p:cNvPr>
            <p:cNvSpPr txBox="1"/>
            <p:nvPr/>
          </p:nvSpPr>
          <p:spPr>
            <a:xfrm>
              <a:off x="5348795" y="5279239"/>
              <a:ext cx="1168963" cy="270956"/>
            </a:xfrm>
            <a:prstGeom prst="rect">
              <a:avLst/>
            </a:prstGeom>
            <a:noFill/>
          </p:spPr>
          <p:txBody>
            <a:bodyPr wrap="square" rtlCol="0">
              <a:spAutoFit/>
            </a:bodyPr>
            <a:lstStyle/>
            <a:p>
              <a:r>
                <a:rPr lang="en-US" sz="1100" dirty="0">
                  <a:solidFill>
                    <a:schemeClr val="bg1"/>
                  </a:solidFill>
                </a:rPr>
                <a:t>Unknown Photo</a:t>
              </a:r>
            </a:p>
          </p:txBody>
        </p:sp>
      </p:grpSp>
    </p:spTree>
    <p:extLst>
      <p:ext uri="{BB962C8B-B14F-4D97-AF65-F5344CB8AC3E}">
        <p14:creationId xmlns:p14="http://schemas.microsoft.com/office/powerpoint/2010/main" val="87237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FDDFD7"/>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17696" y="-33930"/>
            <a:ext cx="11950573" cy="1200329"/>
          </a:xfrm>
          <a:prstGeom prst="rect">
            <a:avLst/>
          </a:prstGeom>
          <a:noFill/>
          <a:ln w="38100">
            <a:noFill/>
          </a:ln>
        </p:spPr>
        <p:txBody>
          <a:bodyPr wrap="square" rtlCol="0">
            <a:spAutoFit/>
          </a:bodyPr>
          <a:lstStyle/>
          <a:p>
            <a:pPr algn="ctr"/>
            <a:r>
              <a:rPr lang="en-US" sz="5400" dirty="0"/>
              <a:t>Henry </a:t>
            </a:r>
            <a:r>
              <a:rPr lang="en-US" sz="5400" dirty="0" err="1"/>
              <a:t>Garlick</a:t>
            </a:r>
            <a:r>
              <a:rPr lang="en-US" sz="5400" dirty="0"/>
              <a:t> Sherwood</a:t>
            </a:r>
            <a:endParaRPr lang="en-US" sz="5400" i="1" dirty="0"/>
          </a:p>
          <a:p>
            <a:pPr algn="ctr"/>
            <a:endParaRPr lang="en-US" dirty="0"/>
          </a:p>
        </p:txBody>
      </p:sp>
      <p:sp>
        <p:nvSpPr>
          <p:cNvPr id="3" name="Rectangle 2"/>
          <p:cNvSpPr/>
          <p:nvPr/>
        </p:nvSpPr>
        <p:spPr>
          <a:xfrm>
            <a:off x="146408" y="706066"/>
            <a:ext cx="9695089" cy="6247864"/>
          </a:xfrm>
          <a:prstGeom prst="rect">
            <a:avLst/>
          </a:prstGeom>
        </p:spPr>
        <p:txBody>
          <a:bodyPr wrap="square">
            <a:spAutoFit/>
          </a:bodyPr>
          <a:lstStyle/>
          <a:p>
            <a:r>
              <a:rPr lang="en-US" sz="1600" dirty="0"/>
              <a:t>He was born on April 20, 1785, in Kingsbury, New York to Newcomb Sherwood and (     ) Tolman</a:t>
            </a:r>
          </a:p>
          <a:p>
            <a:endParaRPr lang="en-US" sz="1600" i="1" dirty="0"/>
          </a:p>
          <a:p>
            <a:r>
              <a:rPr lang="en-US" sz="1600" dirty="0"/>
              <a:t>He was baptized in August 1832 and ordained an elder that same month</a:t>
            </a:r>
          </a:p>
          <a:p>
            <a:endParaRPr lang="en-US" sz="1600" dirty="0"/>
          </a:p>
          <a:p>
            <a:r>
              <a:rPr lang="en-US" sz="1600" dirty="0"/>
              <a:t>He married first Jane J. </a:t>
            </a:r>
            <a:r>
              <a:rPr lang="en-US" sz="1600" dirty="0" err="1"/>
              <a:t>McManagal</a:t>
            </a:r>
            <a:r>
              <a:rPr lang="en-US" sz="1600" dirty="0"/>
              <a:t> (</a:t>
            </a:r>
            <a:r>
              <a:rPr lang="en-US" sz="1600" dirty="0" err="1"/>
              <a:t>McMangle</a:t>
            </a:r>
            <a:r>
              <a:rPr lang="en-US" sz="1600" dirty="0"/>
              <a:t>) of Glasgow, Lanark, Scotland, in 1824, then Marcia Abbott of Windham Co., Vermont, in 1835</a:t>
            </a:r>
          </a:p>
          <a:p>
            <a:endParaRPr lang="en-US" sz="1600" dirty="0"/>
          </a:p>
          <a:p>
            <a:r>
              <a:rPr lang="en-US" sz="1600" dirty="0"/>
              <a:t>He moved to Kirtland soon thereafter and engaged in missionary work for the Church</a:t>
            </a:r>
          </a:p>
          <a:p>
            <a:endParaRPr lang="en-US" sz="1600" dirty="0"/>
          </a:p>
          <a:p>
            <a:r>
              <a:rPr lang="en-US" sz="1600" dirty="0"/>
              <a:t>Between 1836-1837 along with Abraham O. Smoot, they brought about 200 people from Tennessee to Far West</a:t>
            </a:r>
          </a:p>
          <a:p>
            <a:endParaRPr lang="en-US" sz="1600" dirty="0"/>
          </a:p>
          <a:p>
            <a:r>
              <a:rPr lang="en-US" sz="1600" dirty="0"/>
              <a:t>In 1837 he was appointed to the Kirtland high council</a:t>
            </a:r>
          </a:p>
          <a:p>
            <a:endParaRPr lang="en-US" sz="1600" dirty="0"/>
          </a:p>
          <a:p>
            <a:r>
              <a:rPr lang="en-US" sz="1600" dirty="0"/>
              <a:t>He moved with the Saints to Nauvoo where his life was saved, from malaria, miraculously through a blessing by the Prophet Joseph Smith in 1839</a:t>
            </a:r>
          </a:p>
          <a:p>
            <a:endParaRPr lang="en-US" sz="1600" dirty="0"/>
          </a:p>
          <a:p>
            <a:r>
              <a:rPr lang="en-US" sz="1600" dirty="0"/>
              <a:t>He was the first marshal of Nauvoo and a stockholder in the Nauvoo House project</a:t>
            </a:r>
          </a:p>
          <a:p>
            <a:endParaRPr lang="en-US" sz="1600" dirty="0"/>
          </a:p>
          <a:p>
            <a:r>
              <a:rPr lang="en-US" sz="1600" dirty="0"/>
              <a:t>In 1847, with Brigham Young’s company, he journeyed west, then served on a colonizing mission to San Bernardino, Los Angeles Co., California, 1852.</a:t>
            </a:r>
          </a:p>
          <a:p>
            <a:endParaRPr lang="en-US" sz="1600" dirty="0"/>
          </a:p>
          <a:p>
            <a:r>
              <a:rPr lang="en-US" sz="1600" dirty="0"/>
              <a:t>He made the initial drawing of the survey plan for Salt Lake City where there was a dispute with Church leaders in 1855, which led to his departure from the Church</a:t>
            </a:r>
          </a:p>
          <a:p>
            <a:endParaRPr lang="en-US" sz="1600" dirty="0"/>
          </a:p>
          <a:p>
            <a:r>
              <a:rPr lang="en-US" sz="1600" dirty="0"/>
              <a:t>He passed away in California on November 24, in 1862 (some records say 1867)</a:t>
            </a:r>
          </a:p>
        </p:txBody>
      </p:sp>
      <p:grpSp>
        <p:nvGrpSpPr>
          <p:cNvPr id="5" name="Group 4"/>
          <p:cNvGrpSpPr/>
          <p:nvPr/>
        </p:nvGrpSpPr>
        <p:grpSpPr>
          <a:xfrm>
            <a:off x="9542900" y="948690"/>
            <a:ext cx="2279374" cy="5398805"/>
            <a:chOff x="476418" y="723624"/>
            <a:chExt cx="2279374" cy="5398805"/>
          </a:xfrm>
        </p:grpSpPr>
        <p:grpSp>
          <p:nvGrpSpPr>
            <p:cNvPr id="6" name="Group 5"/>
            <p:cNvGrpSpPr/>
            <p:nvPr/>
          </p:nvGrpSpPr>
          <p:grpSpPr>
            <a:xfrm>
              <a:off x="792166" y="990990"/>
              <a:ext cx="1763476" cy="5131439"/>
              <a:chOff x="6831468" y="1098535"/>
              <a:chExt cx="1389035" cy="4041876"/>
            </a:xfrm>
          </p:grpSpPr>
          <p:grpSp>
            <p:nvGrpSpPr>
              <p:cNvPr id="22" name="Group 21"/>
              <p:cNvGrpSpPr/>
              <p:nvPr/>
            </p:nvGrpSpPr>
            <p:grpSpPr>
              <a:xfrm>
                <a:off x="6831468" y="1098535"/>
                <a:ext cx="1281814" cy="1078716"/>
                <a:chOff x="5729819" y="430212"/>
                <a:chExt cx="1210540" cy="1078716"/>
              </a:xfrm>
            </p:grpSpPr>
            <p:grpSp>
              <p:nvGrpSpPr>
                <p:cNvPr id="45" name="Group 44"/>
                <p:cNvGrpSpPr/>
                <p:nvPr/>
              </p:nvGrpSpPr>
              <p:grpSpPr>
                <a:xfrm>
                  <a:off x="5729819" y="430212"/>
                  <a:ext cx="1210540" cy="1078716"/>
                  <a:chOff x="5699404" y="23186"/>
                  <a:chExt cx="1210540" cy="1078716"/>
                </a:xfrm>
                <a:solidFill>
                  <a:srgbClr val="9C6F34"/>
                </a:solidFill>
              </p:grpSpPr>
              <p:grpSp>
                <p:nvGrpSpPr>
                  <p:cNvPr id="47" name="Group 46"/>
                  <p:cNvGrpSpPr/>
                  <p:nvPr/>
                </p:nvGrpSpPr>
                <p:grpSpPr>
                  <a:xfrm>
                    <a:off x="5699404" y="23186"/>
                    <a:ext cx="1210540" cy="1078716"/>
                    <a:chOff x="6869325" y="1077146"/>
                    <a:chExt cx="1210540" cy="1078716"/>
                  </a:xfrm>
                  <a:grpFill/>
                </p:grpSpPr>
                <p:grpSp>
                  <p:nvGrpSpPr>
                    <p:cNvPr id="49" name="Group 48"/>
                    <p:cNvGrpSpPr/>
                    <p:nvPr/>
                  </p:nvGrpSpPr>
                  <p:grpSpPr>
                    <a:xfrm rot="3172924" flipH="1">
                      <a:off x="7291238" y="1367235"/>
                      <a:ext cx="1078716" cy="498538"/>
                      <a:chOff x="5860313" y="1169413"/>
                      <a:chExt cx="806731" cy="498538"/>
                    </a:xfrm>
                    <a:grpFill/>
                  </p:grpSpPr>
                  <p:sp>
                    <p:nvSpPr>
                      <p:cNvPr id="59" name="Round Diagonal Corner Rectangle 58"/>
                      <p:cNvSpPr/>
                      <p:nvPr/>
                    </p:nvSpPr>
                    <p:spPr>
                      <a:xfrm rot="4044659">
                        <a:off x="6266327" y="1221777"/>
                        <a:ext cx="453081" cy="348353"/>
                      </a:xfrm>
                      <a:prstGeom prst="round2DiagRect">
                        <a:avLst>
                          <a:gd name="adj1" fmla="val 50000"/>
                          <a:gd name="adj2" fmla="val 0"/>
                        </a:avLst>
                      </a:prstGeom>
                      <a:solidFill>
                        <a:srgbClr val="6C2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 Diagonal Corner Rectangle 59"/>
                      <p:cNvSpPr/>
                      <p:nvPr/>
                    </p:nvSpPr>
                    <p:spPr>
                      <a:xfrm rot="19599230">
                        <a:off x="5860313" y="1319598"/>
                        <a:ext cx="580329" cy="348353"/>
                      </a:xfrm>
                      <a:prstGeom prst="round2DiagRect">
                        <a:avLst>
                          <a:gd name="adj1" fmla="val 50000"/>
                          <a:gd name="adj2" fmla="val 0"/>
                        </a:avLst>
                      </a:prstGeom>
                      <a:solidFill>
                        <a:srgbClr val="6C2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6316742" y="1242536"/>
                        <a:ext cx="176125" cy="3068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rot="19049039">
                      <a:off x="6869325" y="1291085"/>
                      <a:ext cx="705317" cy="767237"/>
                      <a:chOff x="5955111" y="1134801"/>
                      <a:chExt cx="711933" cy="767237"/>
                    </a:xfrm>
                    <a:grpFill/>
                  </p:grpSpPr>
                  <p:sp>
                    <p:nvSpPr>
                      <p:cNvPr id="56" name="Round Diagonal Corner Rectangle 55"/>
                      <p:cNvSpPr/>
                      <p:nvPr/>
                    </p:nvSpPr>
                    <p:spPr>
                      <a:xfrm rot="4044659">
                        <a:off x="6266327" y="1221777"/>
                        <a:ext cx="453081" cy="348353"/>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 Diagonal Corner Rectangle 56"/>
                      <p:cNvSpPr/>
                      <p:nvPr/>
                    </p:nvSpPr>
                    <p:spPr>
                      <a:xfrm rot="18750961">
                        <a:off x="5737527" y="1352385"/>
                        <a:ext cx="767237" cy="332069"/>
                      </a:xfrm>
                      <a:prstGeom prst="round2DiagRect">
                        <a:avLst>
                          <a:gd name="adj1" fmla="val 50000"/>
                          <a:gd name="adj2" fmla="val 0"/>
                        </a:avLst>
                      </a:prstGeom>
                      <a:solidFill>
                        <a:srgbClr val="6C2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6316742" y="1242536"/>
                        <a:ext cx="176125" cy="3068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p:cNvGrpSpPr/>
                    <p:nvPr/>
                  </p:nvGrpSpPr>
                  <p:grpSpPr>
                    <a:xfrm rot="763921">
                      <a:off x="7053669" y="1189298"/>
                      <a:ext cx="946298" cy="453081"/>
                      <a:chOff x="5959344" y="1169413"/>
                      <a:chExt cx="707700" cy="453081"/>
                    </a:xfrm>
                    <a:grpFill/>
                  </p:grpSpPr>
                  <p:sp>
                    <p:nvSpPr>
                      <p:cNvPr id="53" name="Round Diagonal Corner Rectangle 52"/>
                      <p:cNvSpPr/>
                      <p:nvPr/>
                    </p:nvSpPr>
                    <p:spPr>
                      <a:xfrm rot="4044659">
                        <a:off x="6266327" y="1221777"/>
                        <a:ext cx="453081" cy="348353"/>
                      </a:xfrm>
                      <a:prstGeom prst="round2DiagRect">
                        <a:avLst>
                          <a:gd name="adj1" fmla="val 50000"/>
                          <a:gd name="adj2" fmla="val 0"/>
                        </a:avLst>
                      </a:prstGeom>
                      <a:solidFill>
                        <a:srgbClr val="6C2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 Diagonal Corner Rectangle 53"/>
                      <p:cNvSpPr/>
                      <p:nvPr/>
                    </p:nvSpPr>
                    <p:spPr>
                      <a:xfrm rot="21002302">
                        <a:off x="5959344" y="1259791"/>
                        <a:ext cx="453081" cy="348353"/>
                      </a:xfrm>
                      <a:prstGeom prst="round2DiagRect">
                        <a:avLst>
                          <a:gd name="adj1" fmla="val 44704"/>
                          <a:gd name="adj2" fmla="val 0"/>
                        </a:avLst>
                      </a:prstGeom>
                      <a:solidFill>
                        <a:srgbClr val="6C2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6316742" y="1242536"/>
                        <a:ext cx="176125" cy="3068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Oval 51"/>
                    <p:cNvSpPr/>
                    <p:nvPr/>
                  </p:nvSpPr>
                  <p:spPr>
                    <a:xfrm rot="3824772" flipH="1">
                      <a:off x="7378775" y="1149607"/>
                      <a:ext cx="454908" cy="436549"/>
                    </a:xfrm>
                    <a:prstGeom prst="ellipse">
                      <a:avLst/>
                    </a:prstGeom>
                    <a:solidFill>
                      <a:srgbClr val="6C2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Oval 47"/>
                  <p:cNvSpPr/>
                  <p:nvPr/>
                </p:nvSpPr>
                <p:spPr>
                  <a:xfrm rot="3824772" flipH="1">
                    <a:off x="5912012" y="287106"/>
                    <a:ext cx="312901" cy="436549"/>
                  </a:xfrm>
                  <a:prstGeom prst="ellipse">
                    <a:avLst/>
                  </a:prstGeom>
                  <a:solidFill>
                    <a:srgbClr val="6C2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Oval 45"/>
                <p:cNvSpPr/>
                <p:nvPr/>
              </p:nvSpPr>
              <p:spPr>
                <a:xfrm rot="3824772" flipH="1">
                  <a:off x="6512670" y="884792"/>
                  <a:ext cx="407864" cy="305295"/>
                </a:xfrm>
                <a:prstGeom prst="ellipse">
                  <a:avLst/>
                </a:prstGeom>
                <a:solidFill>
                  <a:srgbClr val="6C2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p:cNvSpPr/>
              <p:nvPr/>
            </p:nvSpPr>
            <p:spPr>
              <a:xfrm rot="2843460">
                <a:off x="7090631" y="4713381"/>
                <a:ext cx="315517" cy="440622"/>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19900530">
                <a:off x="7612461" y="4699789"/>
                <a:ext cx="315517" cy="440622"/>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6841412" y="3393931"/>
                <a:ext cx="239296" cy="34140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20689303">
                <a:off x="7981207" y="3400807"/>
                <a:ext cx="239296" cy="34140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p:cNvSpPr/>
              <p:nvPr/>
            </p:nvSpPr>
            <p:spPr>
              <a:xfrm rot="20203792">
                <a:off x="7561339" y="2245245"/>
                <a:ext cx="567223" cy="1380364"/>
              </a:xfrm>
              <a:prstGeom prst="trapezoid">
                <a:avLst>
                  <a:gd name="adj" fmla="val 17618"/>
                </a:avLst>
              </a:prstGeom>
              <a:solidFill>
                <a:srgbClr val="D3AD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rapezoid 27"/>
              <p:cNvSpPr/>
              <p:nvPr/>
            </p:nvSpPr>
            <p:spPr>
              <a:xfrm rot="1050082">
                <a:off x="6940436" y="2218848"/>
                <a:ext cx="567223" cy="1380364"/>
              </a:xfrm>
              <a:prstGeom prst="trapezoid">
                <a:avLst>
                  <a:gd name="adj" fmla="val 17618"/>
                </a:avLst>
              </a:prstGeom>
              <a:solidFill>
                <a:srgbClr val="D3AD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rapezoid 28"/>
              <p:cNvSpPr/>
              <p:nvPr/>
            </p:nvSpPr>
            <p:spPr>
              <a:xfrm>
                <a:off x="7109361" y="2252451"/>
                <a:ext cx="834915" cy="1457217"/>
              </a:xfrm>
              <a:prstGeom prst="trapezoid">
                <a:avLst/>
              </a:prstGeom>
              <a:solidFill>
                <a:srgbClr val="D3AD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p:cNvSpPr/>
              <p:nvPr/>
            </p:nvSpPr>
            <p:spPr>
              <a:xfrm>
                <a:off x="7441703" y="2891620"/>
                <a:ext cx="88386" cy="75472"/>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448992" y="3092455"/>
                <a:ext cx="88386" cy="75472"/>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460283" y="3306604"/>
                <a:ext cx="88386" cy="75472"/>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463370" y="3496039"/>
                <a:ext cx="88386" cy="75472"/>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apezoid 33"/>
              <p:cNvSpPr/>
              <p:nvPr/>
            </p:nvSpPr>
            <p:spPr>
              <a:xfrm>
                <a:off x="7066096" y="3614242"/>
                <a:ext cx="567223" cy="1267229"/>
              </a:xfrm>
              <a:prstGeom prst="trapezoid">
                <a:avLst>
                  <a:gd name="adj" fmla="val 17618"/>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rapezoid 34"/>
              <p:cNvSpPr/>
              <p:nvPr/>
            </p:nvSpPr>
            <p:spPr>
              <a:xfrm rot="21416046">
                <a:off x="7465391" y="3614243"/>
                <a:ext cx="567223" cy="1267228"/>
              </a:xfrm>
              <a:prstGeom prst="trapezoid">
                <a:avLst>
                  <a:gd name="adj" fmla="val 1761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7270320" y="3641343"/>
                <a:ext cx="525326" cy="440786"/>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7109361" y="3571511"/>
                <a:ext cx="834915" cy="138157"/>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ame 37"/>
              <p:cNvSpPr/>
              <p:nvPr/>
            </p:nvSpPr>
            <p:spPr>
              <a:xfrm>
                <a:off x="7370239" y="3533775"/>
                <a:ext cx="286782" cy="175893"/>
              </a:xfrm>
              <a:prstGeom prst="fram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Isosceles Triangle 38"/>
              <p:cNvSpPr/>
              <p:nvPr/>
            </p:nvSpPr>
            <p:spPr>
              <a:xfrm rot="10800000">
                <a:off x="7181810" y="2140670"/>
                <a:ext cx="642553" cy="485151"/>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hord 39"/>
              <p:cNvSpPr/>
              <p:nvPr/>
            </p:nvSpPr>
            <p:spPr>
              <a:xfrm rot="20214723">
                <a:off x="7239260" y="2245473"/>
                <a:ext cx="230660" cy="473508"/>
              </a:xfrm>
              <a:prstGeom prst="chord">
                <a:avLst/>
              </a:prstGeom>
              <a:solidFill>
                <a:srgbClr val="D3AD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hord 40"/>
              <p:cNvSpPr/>
              <p:nvPr/>
            </p:nvSpPr>
            <p:spPr>
              <a:xfrm rot="1385277" flipH="1">
                <a:off x="7538453" y="2266832"/>
                <a:ext cx="221041" cy="443829"/>
              </a:xfrm>
              <a:prstGeom prst="chord">
                <a:avLst/>
              </a:prstGeom>
              <a:solidFill>
                <a:srgbClr val="D3AD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7019509" y="1282245"/>
                <a:ext cx="947351" cy="1062681"/>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p:cNvCxnSpPr>
                <a:stCxn id="41" idx="0"/>
                <a:endCxn id="33" idx="0"/>
              </p:cNvCxnSpPr>
              <p:nvPr/>
            </p:nvCxnSpPr>
            <p:spPr>
              <a:xfrm flipH="1">
                <a:off x="7507563" y="2540957"/>
                <a:ext cx="11609" cy="9550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Pentagon 43"/>
              <p:cNvSpPr/>
              <p:nvPr/>
            </p:nvSpPr>
            <p:spPr>
              <a:xfrm rot="5400000">
                <a:off x="7553312" y="2849689"/>
                <a:ext cx="267533" cy="198908"/>
              </a:xfrm>
              <a:prstGeom prst="homePlate">
                <a:avLst/>
              </a:prstGeom>
              <a:solidFill>
                <a:srgbClr val="D3AD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113"/>
            <p:cNvGrpSpPr/>
            <p:nvPr/>
          </p:nvGrpSpPr>
          <p:grpSpPr>
            <a:xfrm>
              <a:off x="476418" y="723624"/>
              <a:ext cx="2279374" cy="899312"/>
              <a:chOff x="5257800" y="1210603"/>
              <a:chExt cx="1364974" cy="843484"/>
            </a:xfrm>
          </p:grpSpPr>
          <p:grpSp>
            <p:nvGrpSpPr>
              <p:cNvPr id="15" name="Group 111"/>
              <p:cNvGrpSpPr/>
              <p:nvPr/>
            </p:nvGrpSpPr>
            <p:grpSpPr>
              <a:xfrm>
                <a:off x="5257800" y="1295400"/>
                <a:ext cx="1364974" cy="758687"/>
                <a:chOff x="3657600" y="990600"/>
                <a:chExt cx="2637183" cy="1395537"/>
              </a:xfrm>
            </p:grpSpPr>
            <p:sp>
              <p:nvSpPr>
                <p:cNvPr id="17" name="Teardrop 16"/>
                <p:cNvSpPr/>
                <p:nvPr/>
              </p:nvSpPr>
              <p:spPr>
                <a:xfrm rot="11051829">
                  <a:off x="4876800" y="1828799"/>
                  <a:ext cx="1417983" cy="556591"/>
                </a:xfrm>
                <a:prstGeom prst="teardrop">
                  <a:avLst/>
                </a:prstGeom>
                <a:solidFill>
                  <a:srgbClr val="F3CB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ardrop 17"/>
                <p:cNvSpPr/>
                <p:nvPr/>
              </p:nvSpPr>
              <p:spPr>
                <a:xfrm>
                  <a:off x="3657600" y="1905000"/>
                  <a:ext cx="1371600" cy="457200"/>
                </a:xfrm>
                <a:prstGeom prst="teardrop">
                  <a:avLst/>
                </a:prstGeom>
                <a:solidFill>
                  <a:srgbClr val="F3CB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oon 18"/>
                <p:cNvSpPr/>
                <p:nvPr/>
              </p:nvSpPr>
              <p:spPr>
                <a:xfrm rot="5400000">
                  <a:off x="4914864" y="1369979"/>
                  <a:ext cx="305546" cy="1726770"/>
                </a:xfrm>
                <a:prstGeom prst="moon">
                  <a:avLst>
                    <a:gd name="adj" fmla="val 87500"/>
                  </a:avLst>
                </a:prstGeom>
                <a:solidFill>
                  <a:srgbClr val="F0BE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p:cNvSpPr/>
                <p:nvPr/>
              </p:nvSpPr>
              <p:spPr>
                <a:xfrm>
                  <a:off x="4343400" y="990600"/>
                  <a:ext cx="1371600" cy="914400"/>
                </a:xfrm>
                <a:prstGeom prst="trapezoid">
                  <a:avLst>
                    <a:gd name="adj" fmla="val 38725"/>
                  </a:avLst>
                </a:prstGeom>
                <a:solidFill>
                  <a:srgbClr val="F3CB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oon 20"/>
                <p:cNvSpPr/>
                <p:nvPr/>
              </p:nvSpPr>
              <p:spPr>
                <a:xfrm rot="5400000" flipH="1" flipV="1">
                  <a:off x="4914901" y="1257299"/>
                  <a:ext cx="228598" cy="1371600"/>
                </a:xfrm>
                <a:prstGeom prst="moon">
                  <a:avLst>
                    <a:gd name="adj" fmla="val 87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Oval 15"/>
              <p:cNvSpPr/>
              <p:nvPr/>
            </p:nvSpPr>
            <p:spPr>
              <a:xfrm>
                <a:off x="5701023" y="1210603"/>
                <a:ext cx="533400" cy="228600"/>
              </a:xfrm>
              <a:prstGeom prst="ellipse">
                <a:avLst/>
              </a:prstGeom>
              <a:solidFill>
                <a:srgbClr val="F3CB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rot="19318348">
              <a:off x="1501619" y="2247129"/>
              <a:ext cx="740931" cy="947879"/>
              <a:chOff x="2764269" y="1828263"/>
              <a:chExt cx="1502931" cy="1922711"/>
            </a:xfrm>
          </p:grpSpPr>
          <p:sp>
            <p:nvSpPr>
              <p:cNvPr id="9" name="Isosceles Triangle 8"/>
              <p:cNvSpPr/>
              <p:nvPr/>
            </p:nvSpPr>
            <p:spPr>
              <a:xfrm>
                <a:off x="2764269" y="1828263"/>
                <a:ext cx="1274332" cy="914937"/>
              </a:xfrm>
              <a:prstGeom prst="triangle">
                <a:avLst>
                  <a:gd name="adj" fmla="val 12597"/>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3622586" y="2455965"/>
                <a:ext cx="644614" cy="1295009"/>
                <a:chOff x="3622586" y="2455966"/>
                <a:chExt cx="565083" cy="1135234"/>
              </a:xfrm>
            </p:grpSpPr>
            <p:sp>
              <p:nvSpPr>
                <p:cNvPr id="11" name="Isosceles Triangle 10"/>
                <p:cNvSpPr/>
                <p:nvPr/>
              </p:nvSpPr>
              <p:spPr>
                <a:xfrm rot="10800000">
                  <a:off x="3653245" y="2716659"/>
                  <a:ext cx="383004" cy="874541"/>
                </a:xfrm>
                <a:prstGeom prst="triangle">
                  <a:avLst>
                    <a:gd name="adj" fmla="val 12597"/>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rot="9129202">
                  <a:off x="3804665" y="2644330"/>
                  <a:ext cx="383004" cy="874541"/>
                </a:xfrm>
                <a:prstGeom prst="triangle">
                  <a:avLst>
                    <a:gd name="adj" fmla="val 12597"/>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622586" y="2455966"/>
                  <a:ext cx="413663" cy="47401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oon 13"/>
                <p:cNvSpPr/>
                <p:nvPr/>
              </p:nvSpPr>
              <p:spPr>
                <a:xfrm rot="15291721">
                  <a:off x="3748906" y="2518505"/>
                  <a:ext cx="216729" cy="427607"/>
                </a:xfrm>
                <a:prstGeom prst="moon">
                  <a:avLst>
                    <a:gd name="adj" fmla="val 875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62" name="TextBox 61"/>
          <p:cNvSpPr txBox="1"/>
          <p:nvPr/>
        </p:nvSpPr>
        <p:spPr>
          <a:xfrm>
            <a:off x="7990401" y="6534201"/>
            <a:ext cx="4260447" cy="369332"/>
          </a:xfrm>
          <a:prstGeom prst="rect">
            <a:avLst/>
          </a:prstGeom>
          <a:noFill/>
        </p:spPr>
        <p:txBody>
          <a:bodyPr wrap="square" rtlCol="0">
            <a:spAutoFit/>
          </a:bodyPr>
          <a:lstStyle/>
          <a:p>
            <a:r>
              <a:rPr lang="en-US" dirty="0"/>
              <a:t>Who’s Who—Blog—Joseph Smith Papers</a:t>
            </a:r>
          </a:p>
        </p:txBody>
      </p:sp>
    </p:spTree>
    <p:extLst>
      <p:ext uri="{BB962C8B-B14F-4D97-AF65-F5344CB8AC3E}">
        <p14:creationId xmlns:p14="http://schemas.microsoft.com/office/powerpoint/2010/main" val="110065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down)">
                                      <p:cBhvr>
                                        <p:cTn id="9" dur="580">
                                          <p:stCondLst>
                                            <p:cond delay="0"/>
                                          </p:stCondLst>
                                        </p:cTn>
                                        <p:tgtEl>
                                          <p:spTgt spid="5"/>
                                        </p:tgtEl>
                                      </p:cBhvr>
                                    </p:animEffect>
                                    <p:anim calcmode="lin" valueType="num">
                                      <p:cBhvr>
                                        <p:cTn id="1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5" dur="26">
                                          <p:stCondLst>
                                            <p:cond delay="650"/>
                                          </p:stCondLst>
                                        </p:cTn>
                                        <p:tgtEl>
                                          <p:spTgt spid="5"/>
                                        </p:tgtEl>
                                      </p:cBhvr>
                                      <p:to x="100000" y="60000"/>
                                    </p:animScale>
                                    <p:animScale>
                                      <p:cBhvr>
                                        <p:cTn id="16" dur="166" decel="50000">
                                          <p:stCondLst>
                                            <p:cond delay="676"/>
                                          </p:stCondLst>
                                        </p:cTn>
                                        <p:tgtEl>
                                          <p:spTgt spid="5"/>
                                        </p:tgtEl>
                                      </p:cBhvr>
                                      <p:to x="100000" y="100000"/>
                                    </p:animScale>
                                    <p:animScale>
                                      <p:cBhvr>
                                        <p:cTn id="17" dur="26">
                                          <p:stCondLst>
                                            <p:cond delay="1312"/>
                                          </p:stCondLst>
                                        </p:cTn>
                                        <p:tgtEl>
                                          <p:spTgt spid="5"/>
                                        </p:tgtEl>
                                      </p:cBhvr>
                                      <p:to x="100000" y="80000"/>
                                    </p:animScale>
                                    <p:animScale>
                                      <p:cBhvr>
                                        <p:cTn id="18" dur="166" decel="50000">
                                          <p:stCondLst>
                                            <p:cond delay="1338"/>
                                          </p:stCondLst>
                                        </p:cTn>
                                        <p:tgtEl>
                                          <p:spTgt spid="5"/>
                                        </p:tgtEl>
                                      </p:cBhvr>
                                      <p:to x="100000" y="100000"/>
                                    </p:animScale>
                                    <p:animScale>
                                      <p:cBhvr>
                                        <p:cTn id="19" dur="26">
                                          <p:stCondLst>
                                            <p:cond delay="1642"/>
                                          </p:stCondLst>
                                        </p:cTn>
                                        <p:tgtEl>
                                          <p:spTgt spid="5"/>
                                        </p:tgtEl>
                                      </p:cBhvr>
                                      <p:to x="100000" y="90000"/>
                                    </p:animScale>
                                    <p:animScale>
                                      <p:cBhvr>
                                        <p:cTn id="20" dur="166" decel="50000">
                                          <p:stCondLst>
                                            <p:cond delay="1668"/>
                                          </p:stCondLst>
                                        </p:cTn>
                                        <p:tgtEl>
                                          <p:spTgt spid="5"/>
                                        </p:tgtEl>
                                      </p:cBhvr>
                                      <p:to x="100000" y="100000"/>
                                    </p:animScale>
                                    <p:animScale>
                                      <p:cBhvr>
                                        <p:cTn id="21" dur="26">
                                          <p:stCondLst>
                                            <p:cond delay="1808"/>
                                          </p:stCondLst>
                                        </p:cTn>
                                        <p:tgtEl>
                                          <p:spTgt spid="5"/>
                                        </p:tgtEl>
                                      </p:cBhvr>
                                      <p:to x="100000" y="95000"/>
                                    </p:animScale>
                                    <p:animScale>
                                      <p:cBhvr>
                                        <p:cTn id="22" dur="166" decel="50000">
                                          <p:stCondLst>
                                            <p:cond delay="1834"/>
                                          </p:stCondLst>
                                        </p:cTn>
                                        <p:tgtEl>
                                          <p:spTgt spid="5"/>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0E2328-30D9-7E58-191A-BEE5C25F942D}"/>
              </a:ext>
            </a:extLst>
          </p:cNvPr>
          <p:cNvPicPr>
            <a:picLocks noChangeAspect="1"/>
          </p:cNvPicPr>
          <p:nvPr/>
        </p:nvPicPr>
        <p:blipFill>
          <a:blip r:embed="rId2"/>
          <a:srcRect l="666"/>
          <a:stretch/>
        </p:blipFill>
        <p:spPr>
          <a:xfrm>
            <a:off x="0" y="0"/>
            <a:ext cx="12219154" cy="6858000"/>
          </a:xfrm>
          <a:prstGeom prst="rect">
            <a:avLst/>
          </a:prstGeom>
        </p:spPr>
      </p:pic>
      <p:sp>
        <p:nvSpPr>
          <p:cNvPr id="5" name="Rectangle 4"/>
          <p:cNvSpPr/>
          <p:nvPr/>
        </p:nvSpPr>
        <p:spPr>
          <a:xfrm>
            <a:off x="8012865" y="2107668"/>
            <a:ext cx="3541031" cy="2246769"/>
          </a:xfrm>
          <a:prstGeom prst="rect">
            <a:avLst/>
          </a:prstGeom>
          <a:solidFill>
            <a:srgbClr val="FDDFD7"/>
          </a:solidFill>
          <a:ln w="76200">
            <a:solidFill>
              <a:schemeClr val="accent2">
                <a:lumMod val="75000"/>
              </a:schemeClr>
            </a:solidFill>
          </a:ln>
        </p:spPr>
        <p:txBody>
          <a:bodyPr wrap="square">
            <a:spAutoFit/>
          </a:bodyPr>
          <a:lstStyle/>
          <a:p>
            <a:r>
              <a:rPr lang="en-US" sz="2000" dirty="0"/>
              <a:t>“Joseph said he could not go, but he gave Wilford Woodruff a red silk handkerchief and told him to administer to them, promising that when he wiped their faces with it they would be healed”</a:t>
            </a:r>
            <a:endParaRPr lang="en-US" sz="2000" i="1" dirty="0"/>
          </a:p>
        </p:txBody>
      </p:sp>
      <p:sp>
        <p:nvSpPr>
          <p:cNvPr id="2" name="Rectangle 1"/>
          <p:cNvSpPr/>
          <p:nvPr/>
        </p:nvSpPr>
        <p:spPr>
          <a:xfrm>
            <a:off x="3125972" y="297606"/>
            <a:ext cx="5571461" cy="923330"/>
          </a:xfrm>
          <a:prstGeom prst="rect">
            <a:avLst/>
          </a:prstGeom>
          <a:solidFill>
            <a:srgbClr val="FDDFD7"/>
          </a:solidFill>
          <a:ln w="57150">
            <a:solidFill>
              <a:schemeClr val="accent2">
                <a:lumMod val="75000"/>
              </a:schemeClr>
            </a:solidFill>
          </a:ln>
        </p:spPr>
        <p:txBody>
          <a:bodyPr wrap="squar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latin typeface="AR ESSENCE" panose="02000000000000000000" pitchFamily="2" charset="0"/>
              </a:rPr>
              <a:t>The Red Silk Scarf</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0" name="Rectangle 19"/>
          <p:cNvSpPr/>
          <p:nvPr/>
        </p:nvSpPr>
        <p:spPr>
          <a:xfrm>
            <a:off x="462562" y="1492114"/>
            <a:ext cx="2844969" cy="3477875"/>
          </a:xfrm>
          <a:prstGeom prst="rect">
            <a:avLst/>
          </a:prstGeom>
          <a:solidFill>
            <a:srgbClr val="FDDFD7"/>
          </a:solidFill>
          <a:ln w="76200">
            <a:solidFill>
              <a:schemeClr val="accent2">
                <a:lumMod val="75000"/>
              </a:schemeClr>
            </a:solidFill>
          </a:ln>
        </p:spPr>
        <p:txBody>
          <a:bodyPr wrap="square">
            <a:spAutoFit/>
          </a:bodyPr>
          <a:lstStyle/>
          <a:p>
            <a:r>
              <a:rPr lang="en-US" sz="2000" dirty="0"/>
              <a:t>Joseph crossed to the Iowa side of the river and continued to bless the sick. As Joseph was preparing to return to the Illinois side, a man who was not a member of the Church asked the Prophet if he would come bless his twin babies about two miles away.</a:t>
            </a:r>
            <a:endParaRPr lang="en-US" sz="2000" i="1" dirty="0"/>
          </a:p>
        </p:txBody>
      </p:sp>
      <p:sp>
        <p:nvSpPr>
          <p:cNvPr id="7" name="Rectangle 6"/>
          <p:cNvSpPr/>
          <p:nvPr/>
        </p:nvSpPr>
        <p:spPr>
          <a:xfrm>
            <a:off x="4026022" y="4833942"/>
            <a:ext cx="3541031" cy="1631216"/>
          </a:xfrm>
          <a:prstGeom prst="rect">
            <a:avLst/>
          </a:prstGeom>
          <a:solidFill>
            <a:srgbClr val="FDDFD7"/>
          </a:solidFill>
          <a:ln w="76200">
            <a:solidFill>
              <a:schemeClr val="accent2">
                <a:lumMod val="75000"/>
              </a:schemeClr>
            </a:solidFill>
          </a:ln>
        </p:spPr>
        <p:txBody>
          <a:bodyPr wrap="square">
            <a:spAutoFit/>
          </a:bodyPr>
          <a:lstStyle/>
          <a:p>
            <a:r>
              <a:rPr lang="en-US" sz="2000" dirty="0"/>
              <a:t>Wilford followed this instruction, and the children were healed. Wilford called that day “a day of God’s power”</a:t>
            </a:r>
          </a:p>
          <a:p>
            <a:r>
              <a:rPr lang="en-US" sz="2000" dirty="0"/>
              <a:t>HC</a:t>
            </a:r>
            <a:endParaRPr lang="en-US" sz="2000" i="1" dirty="0"/>
          </a:p>
        </p:txBody>
      </p:sp>
      <p:pic>
        <p:nvPicPr>
          <p:cNvPr id="4" name="Picture 3">
            <a:extLst>
              <a:ext uri="{FF2B5EF4-FFF2-40B4-BE49-F238E27FC236}">
                <a16:creationId xmlns:a16="http://schemas.microsoft.com/office/drawing/2014/main" id="{FD361A03-CA40-4713-B075-A459DFEB4D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9243" y="1761469"/>
            <a:ext cx="1800225" cy="254317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icture 7">
            <a:extLst>
              <a:ext uri="{FF2B5EF4-FFF2-40B4-BE49-F238E27FC236}">
                <a16:creationId xmlns:a16="http://schemas.microsoft.com/office/drawing/2014/main" id="{B33AC8C2-2C01-4A99-8CCB-2C86B380E7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8553" y="1564019"/>
            <a:ext cx="1752600" cy="2781300"/>
          </a:xfrm>
          <a:prstGeom prst="rect">
            <a:avLst/>
          </a:prstGeom>
        </p:spPr>
      </p:pic>
    </p:spTree>
    <p:extLst>
      <p:ext uri="{BB962C8B-B14F-4D97-AF65-F5344CB8AC3E}">
        <p14:creationId xmlns:p14="http://schemas.microsoft.com/office/powerpoint/2010/main" val="111760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9AF153-5F18-FACD-20F1-547F5ED67767}"/>
              </a:ext>
            </a:extLst>
          </p:cNvPr>
          <p:cNvPicPr>
            <a:picLocks noChangeAspect="1"/>
          </p:cNvPicPr>
          <p:nvPr/>
        </p:nvPicPr>
        <p:blipFill>
          <a:blip r:embed="rId2"/>
          <a:srcRect l="666"/>
          <a:stretch/>
        </p:blipFill>
        <p:spPr>
          <a:xfrm>
            <a:off x="0" y="0"/>
            <a:ext cx="12219154" cy="6858000"/>
          </a:xfrm>
          <a:prstGeom prst="rect">
            <a:avLst/>
          </a:prstGeom>
        </p:spPr>
      </p:pic>
      <p:sp>
        <p:nvSpPr>
          <p:cNvPr id="5" name="Rectangle 4"/>
          <p:cNvSpPr/>
          <p:nvPr/>
        </p:nvSpPr>
        <p:spPr>
          <a:xfrm>
            <a:off x="8497467" y="1946078"/>
            <a:ext cx="3260912" cy="2031325"/>
          </a:xfrm>
          <a:prstGeom prst="rect">
            <a:avLst/>
          </a:prstGeom>
          <a:solidFill>
            <a:srgbClr val="FDDFD7"/>
          </a:solidFill>
          <a:ln w="76200">
            <a:solidFill>
              <a:schemeClr val="accent2">
                <a:lumMod val="75000"/>
              </a:schemeClr>
            </a:solidFill>
          </a:ln>
        </p:spPr>
        <p:txBody>
          <a:bodyPr wrap="square">
            <a:spAutoFit/>
          </a:bodyPr>
          <a:lstStyle/>
          <a:p>
            <a:r>
              <a:rPr lang="en-US" dirty="0"/>
              <a:t>However, they continued to care for one another and worked to build their new home. They dug ditches to drain water from the swamps to the river, which made the land more usable and reduced the mosquito problem.</a:t>
            </a:r>
            <a:endParaRPr lang="en-US" i="1" dirty="0"/>
          </a:p>
        </p:txBody>
      </p:sp>
      <p:sp>
        <p:nvSpPr>
          <p:cNvPr id="2" name="Rectangle 1"/>
          <p:cNvSpPr/>
          <p:nvPr/>
        </p:nvSpPr>
        <p:spPr>
          <a:xfrm>
            <a:off x="1539949" y="323962"/>
            <a:ext cx="9112102" cy="923330"/>
          </a:xfrm>
          <a:prstGeom prst="rect">
            <a:avLst/>
          </a:prstGeom>
          <a:solidFill>
            <a:srgbClr val="FDDFD7"/>
          </a:solidFill>
          <a:ln w="57150">
            <a:solidFill>
              <a:schemeClr val="accent2">
                <a:lumMod val="75000"/>
              </a:schemeClr>
            </a:solidFill>
          </a:ln>
        </p:spPr>
        <p:txBody>
          <a:bodyPr wrap="squar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latin typeface="AR ESSENCE" panose="02000000000000000000" pitchFamily="2" charset="0"/>
              </a:rPr>
              <a:t>Building Their New Homes</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0" name="Rectangle 19"/>
          <p:cNvSpPr/>
          <p:nvPr/>
        </p:nvSpPr>
        <p:spPr>
          <a:xfrm>
            <a:off x="593575" y="1646002"/>
            <a:ext cx="2619913" cy="1477328"/>
          </a:xfrm>
          <a:prstGeom prst="rect">
            <a:avLst/>
          </a:prstGeom>
          <a:solidFill>
            <a:srgbClr val="FDDFD7"/>
          </a:solidFill>
          <a:ln w="76200">
            <a:solidFill>
              <a:schemeClr val="accent2">
                <a:lumMod val="75000"/>
              </a:schemeClr>
            </a:solidFill>
          </a:ln>
        </p:spPr>
        <p:txBody>
          <a:bodyPr wrap="square">
            <a:spAutoFit/>
          </a:bodyPr>
          <a:lstStyle/>
          <a:p>
            <a:r>
              <a:rPr lang="en-US" dirty="0"/>
              <a:t>Despite the faith and power of that day, sickness continued among the Saints for the next several months. </a:t>
            </a:r>
            <a:endParaRPr lang="en-US" i="1" dirty="0"/>
          </a:p>
        </p:txBody>
      </p:sp>
      <p:sp>
        <p:nvSpPr>
          <p:cNvPr id="7" name="Rectangle 6"/>
          <p:cNvSpPr/>
          <p:nvPr/>
        </p:nvSpPr>
        <p:spPr>
          <a:xfrm>
            <a:off x="3837964" y="4845178"/>
            <a:ext cx="3260912" cy="1754326"/>
          </a:xfrm>
          <a:prstGeom prst="rect">
            <a:avLst/>
          </a:prstGeom>
          <a:solidFill>
            <a:srgbClr val="FDDFD7"/>
          </a:solidFill>
          <a:ln w="76200">
            <a:solidFill>
              <a:schemeClr val="accent2">
                <a:lumMod val="75000"/>
              </a:schemeClr>
            </a:solidFill>
          </a:ln>
        </p:spPr>
        <p:txBody>
          <a:bodyPr wrap="square">
            <a:spAutoFit/>
          </a:bodyPr>
          <a:lstStyle/>
          <a:p>
            <a:r>
              <a:rPr lang="en-US" dirty="0"/>
              <a:t>Eventually they built many homes and other structures, including the Nauvoo Temple, which was considered by some to be one of the finest buildings in the country.</a:t>
            </a:r>
            <a:endParaRPr lang="en-US" i="1" dirty="0"/>
          </a:p>
        </p:txBody>
      </p:sp>
      <p:pic>
        <p:nvPicPr>
          <p:cNvPr id="8" name="Picture 7">
            <a:extLst>
              <a:ext uri="{FF2B5EF4-FFF2-40B4-BE49-F238E27FC236}">
                <a16:creationId xmlns:a16="http://schemas.microsoft.com/office/drawing/2014/main" id="{EAC8CE5C-AC70-4838-A2F6-A9C7B41F11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482" y="3872892"/>
            <a:ext cx="3429000" cy="2209800"/>
          </a:xfrm>
          <a:prstGeom prst="rect">
            <a:avLst/>
          </a:prstGeom>
        </p:spPr>
      </p:pic>
      <p:pic>
        <p:nvPicPr>
          <p:cNvPr id="13" name="Picture 12">
            <a:extLst>
              <a:ext uri="{FF2B5EF4-FFF2-40B4-BE49-F238E27FC236}">
                <a16:creationId xmlns:a16="http://schemas.microsoft.com/office/drawing/2014/main" id="{ED8CF67F-595F-415F-A5A1-906E7D277F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4534" y="1586116"/>
            <a:ext cx="4560203" cy="2920237"/>
          </a:xfrm>
          <a:prstGeom prst="rect">
            <a:avLst/>
          </a:prstGeom>
        </p:spPr>
      </p:pic>
      <p:pic>
        <p:nvPicPr>
          <p:cNvPr id="15" name="Picture 14">
            <a:extLst>
              <a:ext uri="{FF2B5EF4-FFF2-40B4-BE49-F238E27FC236}">
                <a16:creationId xmlns:a16="http://schemas.microsoft.com/office/drawing/2014/main" id="{4B2BD808-1150-487D-B0E1-575A0A60DB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5789" y="4274760"/>
            <a:ext cx="3285744" cy="2462784"/>
          </a:xfrm>
          <a:prstGeom prst="rect">
            <a:avLst/>
          </a:prstGeom>
        </p:spPr>
      </p:pic>
    </p:spTree>
    <p:extLst>
      <p:ext uri="{BB962C8B-B14F-4D97-AF65-F5344CB8AC3E}">
        <p14:creationId xmlns:p14="http://schemas.microsoft.com/office/powerpoint/2010/main" val="427837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TotalTime>
  <Words>3693</Words>
  <Application>Microsoft Office PowerPoint</Application>
  <PresentationFormat>Widescreen</PresentationFormat>
  <Paragraphs>162</Paragraphs>
  <Slides>24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Abadi</vt:lpstr>
      <vt:lpstr>Calibri</vt:lpstr>
      <vt:lpstr>Arial</vt:lpstr>
      <vt:lpstr>Calibri Light</vt:lpstr>
      <vt:lpstr>AR ESSENCE</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44</cp:revision>
  <dcterms:created xsi:type="dcterms:W3CDTF">2015-03-02T14:42:53Z</dcterms:created>
  <dcterms:modified xsi:type="dcterms:W3CDTF">2024-12-14T21:29:12Z</dcterms:modified>
</cp:coreProperties>
</file>