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58" r:id="rId3"/>
    <p:sldId id="263" r:id="rId4"/>
    <p:sldId id="259" r:id="rId5"/>
    <p:sldId id="260" r:id="rId6"/>
    <p:sldId id="265" r:id="rId7"/>
    <p:sldId id="264" r:id="rId8"/>
    <p:sldId id="267" r:id="rId9"/>
    <p:sldId id="268" r:id="rId10"/>
    <p:sldId id="269" r:id="rId11"/>
    <p:sldId id="270" r:id="rId12"/>
    <p:sldId id="272" r:id="rId13"/>
    <p:sldId id="273" r:id="rId14"/>
    <p:sldId id="274" r:id="rId15"/>
    <p:sldId id="275" r:id="rId16"/>
    <p:sldId id="276" r:id="rId17"/>
    <p:sldId id="279" r:id="rId18"/>
    <p:sldId id="278" r:id="rId19"/>
    <p:sldId id="280" r:id="rId20"/>
    <p:sldId id="282" r:id="rId21"/>
    <p:sldId id="283" r:id="rId22"/>
    <p:sldId id="284" r:id="rId23"/>
    <p:sldId id="257" r:id="rId24"/>
    <p:sldId id="261" r:id="rId25"/>
    <p:sldId id="266" r:id="rId26"/>
    <p:sldId id="271" r:id="rId27"/>
  </p:sldIdLst>
  <p:sldSz cx="12192000" cy="6858000"/>
  <p:notesSz cx="6858000" cy="9144000"/>
  <p:embeddedFontLst>
    <p:embeddedFont>
      <p:font typeface="Comic Sans MS" panose="030F0702030302020204" pitchFamily="66" charset="0"/>
      <p:regular r:id="rId28"/>
      <p:bold r:id="rId29"/>
      <p:italic r:id="rId30"/>
      <p:boldItalic r:id="rId31"/>
    </p:embeddedFont>
    <p:embeddedFont>
      <p:font typeface="Cooper Black" panose="0208090404030B020404" pitchFamily="18" charset="0"/>
      <p:regular r:id="rId32"/>
    </p:embeddedFont>
    <p:embeddedFont>
      <p:font typeface="georgia" panose="02040502050405020303" pitchFamily="18"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F5D"/>
    <a:srgbClr val="000066"/>
    <a:srgbClr val="1C325E"/>
    <a:srgbClr val="1B4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48" d="100"/>
          <a:sy n="48" d="100"/>
        </p:scale>
        <p:origin x="5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B86929-7309-4BB0-BC0B-8B160101750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6332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86929-7309-4BB0-BC0B-8B160101750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401460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86929-7309-4BB0-BC0B-8B160101750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7638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86929-7309-4BB0-BC0B-8B160101750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53024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86929-7309-4BB0-BC0B-8B160101750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403575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B86929-7309-4BB0-BC0B-8B160101750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212511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86929-7309-4BB0-BC0B-8B1601017500}"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418556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B86929-7309-4BB0-BC0B-8B1601017500}"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209028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86929-7309-4BB0-BC0B-8B1601017500}"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37606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86929-7309-4BB0-BC0B-8B160101750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9447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86929-7309-4BB0-BC0B-8B160101750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C5DB-A2EF-45FB-B131-FF8FD008AEB8}" type="slidenum">
              <a:rPr lang="en-US" smtClean="0"/>
              <a:t>‹#›</a:t>
            </a:fld>
            <a:endParaRPr lang="en-US"/>
          </a:p>
        </p:txBody>
      </p:sp>
    </p:spTree>
    <p:extLst>
      <p:ext uri="{BB962C8B-B14F-4D97-AF65-F5344CB8AC3E}">
        <p14:creationId xmlns:p14="http://schemas.microsoft.com/office/powerpoint/2010/main" val="38973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6929-7309-4BB0-BC0B-8B1601017500}" type="datetimeFigureOut">
              <a:rPr lang="en-US" smtClean="0"/>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4C5DB-A2EF-45FB-B131-FF8FD008AEB8}" type="slidenum">
              <a:rPr lang="en-US" smtClean="0"/>
              <a:t>‹#›</a:t>
            </a:fld>
            <a:endParaRPr lang="en-US"/>
          </a:p>
        </p:txBody>
      </p:sp>
    </p:spTree>
    <p:extLst>
      <p:ext uri="{BB962C8B-B14F-4D97-AF65-F5344CB8AC3E}">
        <p14:creationId xmlns:p14="http://schemas.microsoft.com/office/powerpoint/2010/main" val="345483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BF9CC-8378-1D5E-2B87-176D80C16A9D}"/>
              </a:ext>
            </a:extLst>
          </p:cNvPr>
          <p:cNvPicPr>
            <a:picLocks noChangeAspect="1"/>
          </p:cNvPicPr>
          <p:nvPr/>
        </p:nvPicPr>
        <p:blipFill>
          <a:blip r:embed="rId2"/>
          <a:stretch>
            <a:fillRect/>
          </a:stretch>
        </p:blipFill>
        <p:spPr>
          <a:xfrm>
            <a:off x="0" y="0"/>
            <a:ext cx="12192000" cy="6861728"/>
          </a:xfrm>
          <a:prstGeom prst="rect">
            <a:avLst/>
          </a:prstGeom>
        </p:spPr>
      </p:pic>
    </p:spTree>
    <p:extLst>
      <p:ext uri="{BB962C8B-B14F-4D97-AF65-F5344CB8AC3E}">
        <p14:creationId xmlns:p14="http://schemas.microsoft.com/office/powerpoint/2010/main" val="117250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 name="Picture 890">
            <a:extLst>
              <a:ext uri="{FF2B5EF4-FFF2-40B4-BE49-F238E27FC236}">
                <a16:creationId xmlns:a16="http://schemas.microsoft.com/office/drawing/2014/main" id="{CE70C5FB-3E15-44F9-B7EA-CF579705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Things to Yet Be Restored</a:t>
            </a: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Calibri" panose="020F0502020204030204" pitchFamily="34" charset="0"/>
              </a:rPr>
              <a:t>D&amp;C 127:8 </a:t>
            </a:r>
            <a:r>
              <a:rPr lang="en-US" sz="900" dirty="0">
                <a:solidFill>
                  <a:schemeClr val="bg1"/>
                </a:solidFill>
                <a:latin typeface="Calibri" panose="020F0502020204030204" pitchFamily="34" charset="0"/>
              </a:rPr>
              <a:t>McConkie and </a:t>
            </a:r>
            <a:r>
              <a:rPr lang="en-US" sz="900" dirty="0" err="1">
                <a:solidFill>
                  <a:schemeClr val="bg1"/>
                </a:solidFill>
                <a:latin typeface="Calibri" panose="020F0502020204030204" pitchFamily="34" charset="0"/>
              </a:rPr>
              <a:t>Ostler</a:t>
            </a:r>
            <a:r>
              <a:rPr lang="en-US" sz="900" dirty="0">
                <a:solidFill>
                  <a:schemeClr val="bg1"/>
                </a:solidFill>
                <a:latin typeface="Calibri" panose="020F0502020204030204" pitchFamily="34" charset="0"/>
              </a:rPr>
              <a:t>/Student Manual</a:t>
            </a:r>
            <a:endParaRPr lang="en-US" sz="900" b="0" i="0" dirty="0">
              <a:solidFill>
                <a:schemeClr val="bg1"/>
              </a:solidFill>
              <a:effectLst/>
              <a:latin typeface="Calibri" panose="020F0502020204030204" pitchFamily="34" charset="0"/>
            </a:endParaRPr>
          </a:p>
        </p:txBody>
      </p:sp>
      <p:sp>
        <p:nvSpPr>
          <p:cNvPr id="13" name="Rectangle 12"/>
          <p:cNvSpPr/>
          <p:nvPr/>
        </p:nvSpPr>
        <p:spPr>
          <a:xfrm>
            <a:off x="174170" y="1417651"/>
            <a:ext cx="4702628" cy="2308324"/>
          </a:xfrm>
          <a:prstGeom prst="rect">
            <a:avLst/>
          </a:prstGeom>
        </p:spPr>
        <p:txBody>
          <a:bodyPr wrap="square">
            <a:spAutoFit/>
          </a:bodyPr>
          <a:lstStyle/>
          <a:p>
            <a:r>
              <a:rPr lang="en-US" dirty="0">
                <a:solidFill>
                  <a:schemeClr val="bg1"/>
                </a:solidFill>
                <a:latin typeface="Calibri" panose="020F0502020204030204" pitchFamily="34" charset="0"/>
              </a:rPr>
              <a:t>It was in Nauvoo that the fullness of the priesthood was restored</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Keys were given to those who succeeded Joseph Smith in this great latter-day work</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The twelve received the rights of the priesthood and all the powers and blessings of the temple</a:t>
            </a:r>
            <a:endParaRPr lang="en-US" b="0" i="0" dirty="0">
              <a:solidFill>
                <a:schemeClr val="bg1"/>
              </a:solidFill>
              <a:effectLst/>
              <a:latin typeface="Calibri" panose="020F0502020204030204" pitchFamily="34" charset="0"/>
            </a:endParaRPr>
          </a:p>
        </p:txBody>
      </p:sp>
      <p:sp>
        <p:nvSpPr>
          <p:cNvPr id="7" name="Rectangle 6"/>
          <p:cNvSpPr/>
          <p:nvPr/>
        </p:nvSpPr>
        <p:spPr>
          <a:xfrm>
            <a:off x="6908847" y="1876800"/>
            <a:ext cx="4702628" cy="923330"/>
          </a:xfrm>
          <a:prstGeom prst="rect">
            <a:avLst/>
          </a:prstGeom>
        </p:spPr>
        <p:txBody>
          <a:bodyPr wrap="square">
            <a:spAutoFit/>
          </a:bodyPr>
          <a:lstStyle/>
          <a:p>
            <a:r>
              <a:rPr lang="en-US" dirty="0">
                <a:solidFill>
                  <a:schemeClr val="bg1"/>
                </a:solidFill>
                <a:latin typeface="Calibri" panose="020F0502020204030204" pitchFamily="34" charset="0"/>
              </a:rPr>
              <a:t>Nauvoo was a place where thousands were clothed in the blessings of the priesthood and endowed with power from on high</a:t>
            </a:r>
            <a:endParaRPr lang="en-US" b="0" i="0" dirty="0">
              <a:solidFill>
                <a:schemeClr val="bg1"/>
              </a:solidFill>
              <a:effectLst/>
              <a:latin typeface="Calibri" panose="020F0502020204030204" pitchFamily="34" charset="0"/>
            </a:endParaRPr>
          </a:p>
        </p:txBody>
      </p:sp>
      <p:sp>
        <p:nvSpPr>
          <p:cNvPr id="2" name="Rectangle 1"/>
          <p:cNvSpPr/>
          <p:nvPr/>
        </p:nvSpPr>
        <p:spPr>
          <a:xfrm>
            <a:off x="7964411" y="3656586"/>
            <a:ext cx="4007291" cy="2308324"/>
          </a:xfrm>
          <a:prstGeom prst="rect">
            <a:avLst/>
          </a:prstGeom>
        </p:spPr>
        <p:txBody>
          <a:bodyPr wrap="square">
            <a:spAutoFit/>
          </a:bodyPr>
          <a:lstStyle/>
          <a:p>
            <a:r>
              <a:rPr lang="en-US" b="0" i="0" dirty="0">
                <a:solidFill>
                  <a:schemeClr val="bg1"/>
                </a:solidFill>
                <a:effectLst/>
                <a:latin typeface="Calibri" panose="020F0502020204030204" pitchFamily="34" charset="0"/>
              </a:rPr>
              <a:t>During the Nauvoo period the Lord bestowed knowledge and keys for marriage for time and eternity. </a:t>
            </a:r>
          </a:p>
          <a:p>
            <a:r>
              <a:rPr lang="en-US" b="0" i="0" dirty="0">
                <a:solidFill>
                  <a:schemeClr val="bg1"/>
                </a:solidFill>
                <a:effectLst/>
                <a:latin typeface="Calibri" panose="020F0502020204030204" pitchFamily="34" charset="0"/>
              </a:rPr>
              <a:t>(D&amp;C 132)</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And temples are to house sacred ordinances, endowments, and baptism for the dead.</a:t>
            </a:r>
            <a:endParaRPr lang="en-US" dirty="0">
              <a:solidFill>
                <a:schemeClr val="bg1"/>
              </a:solidFill>
            </a:endParaRPr>
          </a:p>
        </p:txBody>
      </p:sp>
      <p:grpSp>
        <p:nvGrpSpPr>
          <p:cNvPr id="9" name="Group 8"/>
          <p:cNvGrpSpPr/>
          <p:nvPr/>
        </p:nvGrpSpPr>
        <p:grpSpPr>
          <a:xfrm>
            <a:off x="4121100" y="441228"/>
            <a:ext cx="3612343" cy="6291696"/>
            <a:chOff x="2057400" y="-9331"/>
            <a:chExt cx="3713066" cy="6682027"/>
          </a:xfrm>
        </p:grpSpPr>
        <p:grpSp>
          <p:nvGrpSpPr>
            <p:cNvPr id="11" name="Group 10"/>
            <p:cNvGrpSpPr/>
            <p:nvPr/>
          </p:nvGrpSpPr>
          <p:grpSpPr>
            <a:xfrm>
              <a:off x="4187601" y="3320798"/>
              <a:ext cx="298754" cy="693091"/>
              <a:chOff x="4762370" y="4708120"/>
              <a:chExt cx="705369" cy="824165"/>
            </a:xfrm>
          </p:grpSpPr>
          <p:sp>
            <p:nvSpPr>
              <p:cNvPr id="889" name="Rectangle 888"/>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Trapezoid 889"/>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578012" y="3313715"/>
              <a:ext cx="263603" cy="693091"/>
              <a:chOff x="3466354" y="4718359"/>
              <a:chExt cx="705369" cy="824165"/>
            </a:xfrm>
          </p:grpSpPr>
          <p:sp>
            <p:nvSpPr>
              <p:cNvPr id="887" name="Rectangle 886"/>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rapezoid 887"/>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3823481" y="3352303"/>
              <a:ext cx="378570" cy="67041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480410" y="3759120"/>
              <a:ext cx="197311" cy="264569"/>
              <a:chOff x="657122" y="3657600"/>
              <a:chExt cx="562077" cy="533400"/>
            </a:xfrm>
          </p:grpSpPr>
          <p:sp>
            <p:nvSpPr>
              <p:cNvPr id="885" name="Rectangle 884"/>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6" name="Picture 2" descr="http://fc08.deviantart.net/fs6/i/2005/056/c/2/Silver_Star_icon_by_sgrav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72" y="3683866"/>
                <a:ext cx="497608" cy="49761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6" name="Flowchart: Delay 15"/>
            <p:cNvSpPr/>
            <p:nvPr/>
          </p:nvSpPr>
          <p:spPr>
            <a:xfrm rot="16200000">
              <a:off x="3636023" y="940573"/>
              <a:ext cx="725778" cy="490726"/>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36558" y="1325520"/>
              <a:ext cx="537122" cy="537334"/>
              <a:chOff x="3695339" y="4718358"/>
              <a:chExt cx="1559660" cy="896109"/>
            </a:xfrm>
          </p:grpSpPr>
          <p:grpSp>
            <p:nvGrpSpPr>
              <p:cNvPr id="876" name="Group 875"/>
              <p:cNvGrpSpPr/>
              <p:nvPr/>
            </p:nvGrpSpPr>
            <p:grpSpPr>
              <a:xfrm>
                <a:off x="4753040" y="4726782"/>
                <a:ext cx="501959" cy="887685"/>
                <a:chOff x="4762370" y="4708120"/>
                <a:chExt cx="705369" cy="887685"/>
              </a:xfrm>
            </p:grpSpPr>
            <p:sp>
              <p:nvSpPr>
                <p:cNvPr id="883" name="Rectangle 882"/>
                <p:cNvSpPr/>
                <p:nvPr/>
              </p:nvSpPr>
              <p:spPr>
                <a:xfrm>
                  <a:off x="4787039" y="4774312"/>
                  <a:ext cx="636062" cy="8214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Trapezoid 883"/>
                <p:cNvSpPr/>
                <p:nvPr/>
              </p:nvSpPr>
              <p:spPr>
                <a:xfrm rot="10800000">
                  <a:off x="4762370" y="4708120"/>
                  <a:ext cx="705369" cy="114639"/>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876"/>
              <p:cNvGrpSpPr/>
              <p:nvPr/>
            </p:nvGrpSpPr>
            <p:grpSpPr>
              <a:xfrm>
                <a:off x="3695339" y="4718358"/>
                <a:ext cx="476386" cy="888348"/>
                <a:chOff x="3413021" y="4718358"/>
                <a:chExt cx="758702" cy="888348"/>
              </a:xfrm>
            </p:grpSpPr>
            <p:sp>
              <p:nvSpPr>
                <p:cNvPr id="881" name="Rectangle 880"/>
                <p:cNvSpPr/>
                <p:nvPr/>
              </p:nvSpPr>
              <p:spPr>
                <a:xfrm>
                  <a:off x="3491025" y="4784553"/>
                  <a:ext cx="636062" cy="8221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Trapezoid 881"/>
                <p:cNvSpPr/>
                <p:nvPr/>
              </p:nvSpPr>
              <p:spPr>
                <a:xfrm rot="10800000">
                  <a:off x="3413021" y="4718358"/>
                  <a:ext cx="758702" cy="10996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877"/>
              <p:cNvGrpSpPr/>
              <p:nvPr/>
            </p:nvGrpSpPr>
            <p:grpSpPr>
              <a:xfrm>
                <a:off x="4141255" y="4724400"/>
                <a:ext cx="641567" cy="837043"/>
                <a:chOff x="4150583" y="4936351"/>
                <a:chExt cx="641567" cy="602743"/>
              </a:xfrm>
            </p:grpSpPr>
            <p:sp>
              <p:nvSpPr>
                <p:cNvPr id="879" name="Rectangle 878"/>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3689227" y="1825914"/>
              <a:ext cx="654876" cy="604177"/>
              <a:chOff x="3728825" y="4718359"/>
              <a:chExt cx="1526174" cy="864035"/>
            </a:xfrm>
          </p:grpSpPr>
          <p:grpSp>
            <p:nvGrpSpPr>
              <p:cNvPr id="867" name="Group 866"/>
              <p:cNvGrpSpPr/>
              <p:nvPr/>
            </p:nvGrpSpPr>
            <p:grpSpPr>
              <a:xfrm>
                <a:off x="4753040" y="4726782"/>
                <a:ext cx="501959" cy="855612"/>
                <a:chOff x="4762370" y="4708120"/>
                <a:chExt cx="705369" cy="855612"/>
              </a:xfrm>
            </p:grpSpPr>
            <p:sp>
              <p:nvSpPr>
                <p:cNvPr id="874" name="Rectangle 873"/>
                <p:cNvSpPr/>
                <p:nvPr/>
              </p:nvSpPr>
              <p:spPr>
                <a:xfrm>
                  <a:off x="4787040" y="4774313"/>
                  <a:ext cx="636062" cy="7894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Trapezoid 874"/>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8" name="Group 867"/>
              <p:cNvGrpSpPr/>
              <p:nvPr/>
            </p:nvGrpSpPr>
            <p:grpSpPr>
              <a:xfrm>
                <a:off x="3728825" y="4718359"/>
                <a:ext cx="442898" cy="824165"/>
                <a:chOff x="3466354" y="4718359"/>
                <a:chExt cx="705369" cy="824165"/>
              </a:xfrm>
            </p:grpSpPr>
            <p:sp>
              <p:nvSpPr>
                <p:cNvPr id="872" name="Rectangle 871"/>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Trapezoid 872"/>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9" name="Group 868"/>
              <p:cNvGrpSpPr/>
              <p:nvPr/>
            </p:nvGrpSpPr>
            <p:grpSpPr>
              <a:xfrm>
                <a:off x="4141255" y="4724400"/>
                <a:ext cx="641567" cy="837043"/>
                <a:chOff x="4150583" y="4936351"/>
                <a:chExt cx="641567" cy="602743"/>
              </a:xfrm>
            </p:grpSpPr>
            <p:sp>
              <p:nvSpPr>
                <p:cNvPr id="870" name="Rectangle 869"/>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3618359" y="2413338"/>
              <a:ext cx="772350" cy="933009"/>
              <a:chOff x="3684409" y="4718358"/>
              <a:chExt cx="1570590" cy="843085"/>
            </a:xfrm>
          </p:grpSpPr>
          <p:grpSp>
            <p:nvGrpSpPr>
              <p:cNvPr id="858" name="Group 857"/>
              <p:cNvGrpSpPr/>
              <p:nvPr/>
            </p:nvGrpSpPr>
            <p:grpSpPr>
              <a:xfrm>
                <a:off x="4753040" y="4726782"/>
                <a:ext cx="501959" cy="824165"/>
                <a:chOff x="4762370" y="4708120"/>
                <a:chExt cx="705369" cy="824165"/>
              </a:xfrm>
            </p:grpSpPr>
            <p:sp>
              <p:nvSpPr>
                <p:cNvPr id="865" name="Rectangle 864"/>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Trapezoid 865"/>
                <p:cNvSpPr/>
                <p:nvPr/>
              </p:nvSpPr>
              <p:spPr>
                <a:xfrm rot="10800000">
                  <a:off x="4762370" y="4708120"/>
                  <a:ext cx="705369" cy="93210"/>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9" name="Group 858"/>
              <p:cNvGrpSpPr/>
              <p:nvPr/>
            </p:nvGrpSpPr>
            <p:grpSpPr>
              <a:xfrm>
                <a:off x="3684409" y="4718358"/>
                <a:ext cx="514913" cy="824166"/>
                <a:chOff x="3395613" y="4718358"/>
                <a:chExt cx="820061" cy="824166"/>
              </a:xfrm>
            </p:grpSpPr>
            <p:sp>
              <p:nvSpPr>
                <p:cNvPr id="863" name="Rectangle 862"/>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rapezoid 863"/>
                <p:cNvSpPr/>
                <p:nvPr/>
              </p:nvSpPr>
              <p:spPr>
                <a:xfrm rot="10800000">
                  <a:off x="3395613" y="4718358"/>
                  <a:ext cx="820061" cy="107034"/>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0" name="Group 859"/>
              <p:cNvGrpSpPr/>
              <p:nvPr/>
            </p:nvGrpSpPr>
            <p:grpSpPr>
              <a:xfrm>
                <a:off x="4141255" y="4724400"/>
                <a:ext cx="641567" cy="837043"/>
                <a:chOff x="4150583" y="4936351"/>
                <a:chExt cx="641567" cy="602743"/>
              </a:xfrm>
            </p:grpSpPr>
            <p:sp>
              <p:nvSpPr>
                <p:cNvPr id="861" name="Rectangle 860"/>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3906900" y="2571854"/>
              <a:ext cx="153769" cy="577115"/>
              <a:chOff x="2420926" y="609144"/>
              <a:chExt cx="874773" cy="1514617"/>
            </a:xfrm>
          </p:grpSpPr>
          <p:sp>
            <p:nvSpPr>
              <p:cNvPr id="842" name="Flowchart: Delay 841"/>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4" name="Straight Connector 843"/>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198043" y="2597664"/>
              <a:ext cx="142745" cy="514030"/>
              <a:chOff x="2420926" y="609144"/>
              <a:chExt cx="874773" cy="1514617"/>
            </a:xfrm>
          </p:grpSpPr>
          <p:sp>
            <p:nvSpPr>
              <p:cNvPr id="826" name="Flowchart: Delay 825"/>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8" name="Straight Connector 827"/>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72324" y="2592433"/>
              <a:ext cx="142745" cy="514030"/>
              <a:chOff x="2420926" y="609144"/>
              <a:chExt cx="874773" cy="1514617"/>
            </a:xfrm>
          </p:grpSpPr>
          <p:sp>
            <p:nvSpPr>
              <p:cNvPr id="810" name="Flowchart: Delay 809"/>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2" name="Straight Connector 811"/>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 name="Picture 8" descr="http://images.clipartlogo.com/files/images/19/193879/clock_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321" y="2026388"/>
              <a:ext cx="243180" cy="261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177316" y="1999776"/>
              <a:ext cx="93059" cy="261469"/>
              <a:chOff x="2420926" y="609144"/>
              <a:chExt cx="874773" cy="1514617"/>
            </a:xfrm>
          </p:grpSpPr>
          <p:sp>
            <p:nvSpPr>
              <p:cNvPr id="794" name="Flowchart: Delay 793"/>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6" name="Straight Connector 795"/>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723851" y="1986873"/>
              <a:ext cx="93059" cy="261469"/>
              <a:chOff x="2420926" y="609144"/>
              <a:chExt cx="874773" cy="1514617"/>
            </a:xfrm>
          </p:grpSpPr>
          <p:sp>
            <p:nvSpPr>
              <p:cNvPr id="778" name="Flowchart: Delay 777"/>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ectangle 778"/>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0" name="Straight Connector 779"/>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952383" y="1453579"/>
              <a:ext cx="93059" cy="261469"/>
              <a:chOff x="2420926" y="609144"/>
              <a:chExt cx="874773" cy="1514617"/>
            </a:xfrm>
          </p:grpSpPr>
          <p:sp>
            <p:nvSpPr>
              <p:cNvPr id="762" name="Flowchart: Delay 761"/>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4" name="Straight Connector 763"/>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168691" y="1469059"/>
              <a:ext cx="64668" cy="261469"/>
              <a:chOff x="2420926" y="609144"/>
              <a:chExt cx="874773" cy="1514617"/>
            </a:xfrm>
          </p:grpSpPr>
          <p:sp>
            <p:nvSpPr>
              <p:cNvPr id="746" name="Flowchart: Delay 745"/>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ectangle 746"/>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8" name="Straight Connector 747"/>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776255" y="1471673"/>
              <a:ext cx="64668" cy="261469"/>
              <a:chOff x="2420926" y="609144"/>
              <a:chExt cx="874773" cy="1514617"/>
            </a:xfrm>
          </p:grpSpPr>
          <p:sp>
            <p:nvSpPr>
              <p:cNvPr id="730" name="Flowchart: Delay 729"/>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2" name="Straight Connector 731"/>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720455" y="1202650"/>
              <a:ext cx="196036" cy="127848"/>
              <a:chOff x="1701181" y="1143000"/>
              <a:chExt cx="1429602" cy="685800"/>
            </a:xfrm>
          </p:grpSpPr>
          <p:sp>
            <p:nvSpPr>
              <p:cNvPr id="728" name="Isosceles Triangle 727"/>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Isosceles Triangle 728"/>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911105" y="1196918"/>
              <a:ext cx="202107" cy="136991"/>
              <a:chOff x="1701181" y="1143000"/>
              <a:chExt cx="1429602" cy="685800"/>
            </a:xfrm>
          </p:grpSpPr>
          <p:sp>
            <p:nvSpPr>
              <p:cNvPr id="726" name="Isosceles Triangle 725"/>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Isosceles Triangle 726"/>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088509" y="1197234"/>
              <a:ext cx="202107" cy="136991"/>
              <a:chOff x="1701181" y="1143000"/>
              <a:chExt cx="1429602" cy="685800"/>
            </a:xfrm>
          </p:grpSpPr>
          <p:sp>
            <p:nvSpPr>
              <p:cNvPr id="724" name="Isosceles Triangle 723"/>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Isosceles Triangle 724"/>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lowchart: Manual Operation 31"/>
            <p:cNvSpPr/>
            <p:nvPr/>
          </p:nvSpPr>
          <p:spPr>
            <a:xfrm rot="10800000">
              <a:off x="3919714" y="743915"/>
              <a:ext cx="148052" cy="67860"/>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40456" y="547727"/>
              <a:ext cx="97231" cy="18300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985974" y="56550"/>
              <a:ext cx="3098" cy="490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942735" y="243683"/>
              <a:ext cx="88876" cy="13182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1990" y="-9331"/>
              <a:ext cx="79211" cy="9255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rot="16398613">
              <a:off x="3868633" y="-113231"/>
              <a:ext cx="193917" cy="518068"/>
              <a:chOff x="2088659" y="721126"/>
              <a:chExt cx="636518" cy="2402768"/>
            </a:xfrm>
          </p:grpSpPr>
          <p:sp>
            <p:nvSpPr>
              <p:cNvPr id="712" name="Oval 711"/>
              <p:cNvSpPr/>
              <p:nvPr/>
            </p:nvSpPr>
            <p:spPr>
              <a:xfrm rot="360928">
                <a:off x="2125797" y="2862907"/>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360928">
                <a:off x="2323755" y="2894444"/>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4" name="Group 713"/>
              <p:cNvGrpSpPr/>
              <p:nvPr/>
            </p:nvGrpSpPr>
            <p:grpSpPr>
              <a:xfrm rot="9830930">
                <a:off x="2164289" y="721126"/>
                <a:ext cx="264856" cy="698380"/>
                <a:chOff x="1376116" y="1222610"/>
                <a:chExt cx="681963" cy="1229196"/>
              </a:xfrm>
            </p:grpSpPr>
            <p:grpSp>
              <p:nvGrpSpPr>
                <p:cNvPr id="720" name="Group 719"/>
                <p:cNvGrpSpPr/>
                <p:nvPr/>
              </p:nvGrpSpPr>
              <p:grpSpPr>
                <a:xfrm>
                  <a:off x="1376116" y="1222610"/>
                  <a:ext cx="681963" cy="1229196"/>
                  <a:chOff x="1376117" y="1213096"/>
                  <a:chExt cx="238318" cy="459428"/>
                </a:xfrm>
              </p:grpSpPr>
              <p:sp>
                <p:nvSpPr>
                  <p:cNvPr id="722" name="Isosceles Triangle 721"/>
                  <p:cNvSpPr/>
                  <p:nvPr/>
                </p:nvSpPr>
                <p:spPr>
                  <a:xfrm>
                    <a:off x="1376117" y="1543486"/>
                    <a:ext cx="238318" cy="129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p:cNvSpPr/>
                  <p:nvPr/>
                </p:nvSpPr>
                <p:spPr>
                  <a:xfrm flipH="1">
                    <a:off x="1471159" y="1213096"/>
                    <a:ext cx="45719" cy="39829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1" name="Isosceles Triangle 720"/>
                <p:cNvSpPr/>
                <p:nvPr/>
              </p:nvSpPr>
              <p:spPr>
                <a:xfrm>
                  <a:off x="1501858" y="2165585"/>
                  <a:ext cx="430698" cy="218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p:cNvGrpSpPr/>
              <p:nvPr/>
            </p:nvGrpSpPr>
            <p:grpSpPr>
              <a:xfrm rot="360928">
                <a:off x="2088659" y="1223510"/>
                <a:ext cx="636518" cy="1720286"/>
                <a:chOff x="2223779" y="1165416"/>
                <a:chExt cx="301846" cy="815784"/>
              </a:xfrm>
            </p:grpSpPr>
            <p:sp>
              <p:nvSpPr>
                <p:cNvPr id="718" name="Isosceles Triangle 717"/>
                <p:cNvSpPr/>
                <p:nvPr/>
              </p:nvSpPr>
              <p:spPr>
                <a:xfrm>
                  <a:off x="2223779" y="1295400"/>
                  <a:ext cx="301846" cy="685800"/>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89193" y="1165416"/>
                  <a:ext cx="163365" cy="21761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6" name="Rectangle 715"/>
              <p:cNvSpPr/>
              <p:nvPr/>
            </p:nvSpPr>
            <p:spPr>
              <a:xfrm rot="8649416" flipH="1">
                <a:off x="2201811" y="1319125"/>
                <a:ext cx="94505" cy="75919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ectangle 716"/>
              <p:cNvSpPr/>
              <p:nvPr/>
            </p:nvSpPr>
            <p:spPr>
              <a:xfrm rot="1652458" flipH="1">
                <a:off x="2106038" y="922663"/>
                <a:ext cx="62995" cy="623431"/>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057400" y="4038600"/>
              <a:ext cx="3713066" cy="2634096"/>
              <a:chOff x="975126" y="955264"/>
              <a:chExt cx="8071940" cy="5726336"/>
            </a:xfrm>
          </p:grpSpPr>
          <p:sp>
            <p:nvSpPr>
              <p:cNvPr id="84" name="Rectangle 83"/>
              <p:cNvSpPr/>
              <p:nvPr/>
            </p:nvSpPr>
            <p:spPr>
              <a:xfrm>
                <a:off x="1243683" y="2869129"/>
                <a:ext cx="7535288" cy="338798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246602" y="2862530"/>
                <a:ext cx="7532369"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5820104" y="4385902"/>
                <a:ext cx="1149288" cy="794615"/>
                <a:chOff x="3337556" y="838199"/>
                <a:chExt cx="1632345" cy="1037181"/>
              </a:xfrm>
            </p:grpSpPr>
            <p:sp>
              <p:nvSpPr>
                <p:cNvPr id="701" name="Flowchart: Manual Operation 700"/>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Flowchart: Manual Operation 701"/>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Flowchart: Manual Operation 702"/>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Flowchart: Manual Operation 703"/>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Flowchart: Manual Operation 704"/>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Pentagon 705"/>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Pentagon 706"/>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Pentagon 707"/>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Pentagon 708"/>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Pentagon 709"/>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Pentagon 710"/>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423428" y="4236969"/>
                <a:ext cx="1149288" cy="909137"/>
                <a:chOff x="3337556" y="763928"/>
                <a:chExt cx="1632345" cy="1111452"/>
              </a:xfrm>
            </p:grpSpPr>
            <p:sp>
              <p:nvSpPr>
                <p:cNvPr id="690" name="Flowchart: Manual Operation 689"/>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Flowchart: Manual Operation 690"/>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Flowchart: Manual Operation 691"/>
                <p:cNvSpPr/>
                <p:nvPr/>
              </p:nvSpPr>
              <p:spPr>
                <a:xfrm>
                  <a:off x="3962401" y="763928"/>
                  <a:ext cx="291371" cy="760072"/>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lowchart: Manual Operation 692"/>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Flowchart: Manual Operation 693"/>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Pentagon 694"/>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Pentagon 695"/>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Pentagon 696"/>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Pentagon 697"/>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Pentagon 698"/>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Pentagon 699"/>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3033645" y="4375805"/>
                <a:ext cx="1149288" cy="781398"/>
                <a:chOff x="3337556" y="838199"/>
                <a:chExt cx="1632345" cy="1037181"/>
              </a:xfrm>
            </p:grpSpPr>
            <p:sp>
              <p:nvSpPr>
                <p:cNvPr id="679" name="Flowchart: Manual Operation 678"/>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Flowchart: Manual Operation 679"/>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Flowchart: Manual Operation 680"/>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Flowchart: Manual Operation 681"/>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Flowchart: Manual Operation 682"/>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Pentagon 683"/>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Pentagon 684"/>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Pentagon 685"/>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Pentagon 686"/>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Pentagon 687"/>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Pentagon 688"/>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1037421" y="2871368"/>
                <a:ext cx="715688" cy="3379228"/>
                <a:chOff x="4305300" y="227465"/>
                <a:chExt cx="876300" cy="3706360"/>
              </a:xfrm>
            </p:grpSpPr>
            <p:sp>
              <p:nvSpPr>
                <p:cNvPr id="673" name="Rectangle 672"/>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Flowchart: Manual Operation 673"/>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6"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77" name="Flowchart: Manual Operation 676"/>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235413" y="2881094"/>
                <a:ext cx="715688" cy="3379228"/>
                <a:chOff x="4305300" y="227465"/>
                <a:chExt cx="876300" cy="3706360"/>
              </a:xfrm>
            </p:grpSpPr>
            <p:sp>
              <p:nvSpPr>
                <p:cNvPr id="667" name="Rectangle 666"/>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Flowchart: Manual Operation 667"/>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0"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71" name="Flowchart: Manual Operation 670"/>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552672" y="2868319"/>
                <a:ext cx="715688" cy="3379228"/>
                <a:chOff x="4305300" y="227465"/>
                <a:chExt cx="876300" cy="3706360"/>
              </a:xfrm>
            </p:grpSpPr>
            <p:sp>
              <p:nvSpPr>
                <p:cNvPr id="661" name="Rectangle 660"/>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Flowchart: Manual Operation 661"/>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4"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65" name="Flowchart: Manual Operation 664"/>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6710479" y="2875474"/>
                <a:ext cx="715688" cy="3379228"/>
                <a:chOff x="4305300" y="227465"/>
                <a:chExt cx="876300" cy="3706360"/>
              </a:xfrm>
            </p:grpSpPr>
            <p:sp>
              <p:nvSpPr>
                <p:cNvPr id="655" name="Rectangle 65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lowchart: Manual Operation 65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8"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59" name="Flowchart: Manual Operation 658"/>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ectangle 659"/>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p:cNvSpPr/>
              <p:nvPr/>
            </p:nvSpPr>
            <p:spPr>
              <a:xfrm>
                <a:off x="2354353" y="6254702"/>
                <a:ext cx="6472281" cy="42689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336617" y="6305439"/>
                <a:ext cx="545911"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8201523" y="6599164"/>
                <a:ext cx="845543" cy="678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305656" y="6247827"/>
                <a:ext cx="576873" cy="5974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24351" y="6315164"/>
                <a:ext cx="908956"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421040" y="6256404"/>
                <a:ext cx="892733" cy="575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421038" y="6603374"/>
                <a:ext cx="892733" cy="700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990600" y="6254012"/>
                <a:ext cx="2227715" cy="427588"/>
                <a:chOff x="2958570" y="6039327"/>
                <a:chExt cx="2138031" cy="590073"/>
              </a:xfrm>
            </p:grpSpPr>
            <p:sp>
              <p:nvSpPr>
                <p:cNvPr id="644" name="Rectangle 643"/>
                <p:cNvSpPr/>
                <p:nvPr/>
              </p:nvSpPr>
              <p:spPr>
                <a:xfrm>
                  <a:off x="3074201" y="6130365"/>
                  <a:ext cx="46726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lowchart: Manual Operation 644"/>
                <p:cNvSpPr/>
                <p:nvPr/>
              </p:nvSpPr>
              <p:spPr>
                <a:xfrm rot="10800000">
                  <a:off x="2958570" y="6535706"/>
                  <a:ext cx="723724" cy="936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p:nvSpPr>
              <p:spPr>
                <a:xfrm>
                  <a:off x="3047700" y="6050860"/>
                  <a:ext cx="493762" cy="824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7" name="Group 646"/>
                <p:cNvGrpSpPr/>
                <p:nvPr/>
              </p:nvGrpSpPr>
              <p:grpSpPr>
                <a:xfrm>
                  <a:off x="3541462" y="6053960"/>
                  <a:ext cx="778001" cy="575440"/>
                  <a:chOff x="3541462" y="6053960"/>
                  <a:chExt cx="778001" cy="575440"/>
                </a:xfrm>
              </p:grpSpPr>
              <p:sp>
                <p:nvSpPr>
                  <p:cNvPr id="652" name="Rectangle 651"/>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647"/>
                <p:cNvGrpSpPr/>
                <p:nvPr/>
              </p:nvGrpSpPr>
              <p:grpSpPr>
                <a:xfrm>
                  <a:off x="4318600" y="6039327"/>
                  <a:ext cx="778001" cy="575440"/>
                  <a:chOff x="3541462" y="6053960"/>
                  <a:chExt cx="778001" cy="575440"/>
                </a:xfrm>
              </p:grpSpPr>
              <p:sp>
                <p:nvSpPr>
                  <p:cNvPr id="649" name="Rectangle 648"/>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ectangle 649"/>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ectangle 650"/>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6513091" y="6247827"/>
                <a:ext cx="908956" cy="416985"/>
                <a:chOff x="3541462" y="6053960"/>
                <a:chExt cx="778001" cy="575440"/>
              </a:xfrm>
            </p:grpSpPr>
            <p:sp>
              <p:nvSpPr>
                <p:cNvPr id="641" name="Rectangle 640"/>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279712" y="6258149"/>
                <a:ext cx="5140319" cy="423451"/>
                <a:chOff x="4318600" y="6045036"/>
                <a:chExt cx="3128844" cy="584364"/>
              </a:xfrm>
            </p:grpSpPr>
            <p:sp>
              <p:nvSpPr>
                <p:cNvPr id="636" name="Rectangle 635"/>
                <p:cNvSpPr/>
                <p:nvPr/>
              </p:nvSpPr>
              <p:spPr>
                <a:xfrm>
                  <a:off x="4318600" y="6525234"/>
                  <a:ext cx="3128844" cy="1041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4429167" y="6407590"/>
                  <a:ext cx="2916995" cy="11764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p:nvSpPr>
              <p:spPr>
                <a:xfrm>
                  <a:off x="4557670" y="6281412"/>
                  <a:ext cx="2645564" cy="128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4710070" y="6144563"/>
                  <a:ext cx="2376530" cy="11368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p:nvSpPr>
              <p:spPr>
                <a:xfrm>
                  <a:off x="4862470" y="6045036"/>
                  <a:ext cx="2098167" cy="9450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5353510" y="2869544"/>
                <a:ext cx="715688" cy="3379228"/>
                <a:chOff x="4305300" y="227465"/>
                <a:chExt cx="876300" cy="3706360"/>
              </a:xfrm>
            </p:grpSpPr>
            <p:sp>
              <p:nvSpPr>
                <p:cNvPr id="630" name="Rectangle 62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Flowchart: Manual Operation 63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ectangle 63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3"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34" name="Flowchart: Manual Operation 633"/>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899959" y="2871723"/>
                <a:ext cx="715688" cy="3379228"/>
                <a:chOff x="4305300" y="227465"/>
                <a:chExt cx="876300" cy="3706360"/>
              </a:xfrm>
            </p:grpSpPr>
            <p:sp>
              <p:nvSpPr>
                <p:cNvPr id="624" name="Rectangle 623"/>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lowchart: Manual Operation 624"/>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7" name="Picture 10" descr="http://imagehost.vendio.com/a/35058187/aview/S34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28" name="Flowchart: Manual Operation 62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879201" y="3268156"/>
                <a:ext cx="449139" cy="846643"/>
                <a:chOff x="1879201" y="3268156"/>
                <a:chExt cx="449139" cy="846643"/>
              </a:xfrm>
            </p:grpSpPr>
            <p:grpSp>
              <p:nvGrpSpPr>
                <p:cNvPr id="596" name="Group 595"/>
                <p:cNvGrpSpPr/>
                <p:nvPr/>
              </p:nvGrpSpPr>
              <p:grpSpPr>
                <a:xfrm>
                  <a:off x="1879201" y="3268156"/>
                  <a:ext cx="449139" cy="355262"/>
                  <a:chOff x="3337556" y="838199"/>
                  <a:chExt cx="1632345" cy="1037181"/>
                </a:xfrm>
              </p:grpSpPr>
              <p:sp>
                <p:nvSpPr>
                  <p:cNvPr id="613" name="Flowchart: Manual Operation 612"/>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Flowchart: Manual Operation 613"/>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anual Operation 614"/>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Flowchart: Manual Operation 615"/>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lowchart: Manual Operation 616"/>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Pentagon 617"/>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Pentagon 618"/>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Pentagon 619"/>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Pentagon 620"/>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Pentagon 621"/>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Pentagon 622"/>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7" name="Flowchart: Delay 596"/>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9" name="Straight Connector 598"/>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Flowchart: Delay 105"/>
              <p:cNvSpPr/>
              <p:nvPr/>
            </p:nvSpPr>
            <p:spPr>
              <a:xfrm rot="16200000">
                <a:off x="2853806" y="5166345"/>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106"/>
              <p:cNvSpPr/>
              <p:nvPr/>
            </p:nvSpPr>
            <p:spPr>
              <a:xfrm rot="16200000">
                <a:off x="4276588" y="5148070"/>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107"/>
              <p:cNvSpPr/>
              <p:nvPr/>
            </p:nvSpPr>
            <p:spPr>
              <a:xfrm rot="16200000">
                <a:off x="5655727" y="5169326"/>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489661" y="5617519"/>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013670" y="5628026"/>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3488105" y="4813356"/>
                <a:ext cx="193577" cy="699527"/>
                <a:chOff x="3488105" y="4813356"/>
                <a:chExt cx="193577" cy="699527"/>
              </a:xfrm>
            </p:grpSpPr>
            <p:cxnSp>
              <p:nvCxnSpPr>
                <p:cNvPr id="587" name="Straight Connector 586"/>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8" name="Group 587"/>
                <p:cNvGrpSpPr/>
                <p:nvPr/>
              </p:nvGrpSpPr>
              <p:grpSpPr>
                <a:xfrm>
                  <a:off x="3488105" y="5251346"/>
                  <a:ext cx="193577" cy="261537"/>
                  <a:chOff x="3998672" y="420790"/>
                  <a:chExt cx="876357" cy="1228560"/>
                </a:xfrm>
              </p:grpSpPr>
              <p:sp>
                <p:nvSpPr>
                  <p:cNvPr id="589" name="Flowchart: Preparation 588"/>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Flowchart: Preparation 589"/>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lowchart: Preparation 594"/>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111"/>
              <p:cNvGrpSpPr/>
              <p:nvPr/>
            </p:nvGrpSpPr>
            <p:grpSpPr>
              <a:xfrm>
                <a:off x="4894178" y="4825506"/>
                <a:ext cx="193577" cy="699527"/>
                <a:chOff x="3488105" y="4813356"/>
                <a:chExt cx="193577" cy="699527"/>
              </a:xfrm>
            </p:grpSpPr>
            <p:cxnSp>
              <p:nvCxnSpPr>
                <p:cNvPr id="578" name="Straight Connector 577"/>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9" name="Group 578"/>
                <p:cNvGrpSpPr/>
                <p:nvPr/>
              </p:nvGrpSpPr>
              <p:grpSpPr>
                <a:xfrm>
                  <a:off x="3488105" y="5251346"/>
                  <a:ext cx="193577" cy="261537"/>
                  <a:chOff x="3998672" y="420790"/>
                  <a:chExt cx="876357" cy="1228560"/>
                </a:xfrm>
              </p:grpSpPr>
              <p:sp>
                <p:nvSpPr>
                  <p:cNvPr id="580" name="Flowchart: Preparation 579"/>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Flowchart: Preparation 580"/>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Preparation 585"/>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6289609" y="4815332"/>
                <a:ext cx="193577" cy="699527"/>
                <a:chOff x="3488105" y="4813356"/>
                <a:chExt cx="193577" cy="699527"/>
              </a:xfrm>
            </p:grpSpPr>
            <p:cxnSp>
              <p:nvCxnSpPr>
                <p:cNvPr id="569" name="Straight Connector 568"/>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0" name="Group 569"/>
                <p:cNvGrpSpPr/>
                <p:nvPr/>
              </p:nvGrpSpPr>
              <p:grpSpPr>
                <a:xfrm>
                  <a:off x="3488105" y="5251346"/>
                  <a:ext cx="193577" cy="261537"/>
                  <a:chOff x="3998672" y="420790"/>
                  <a:chExt cx="876357" cy="1228560"/>
                </a:xfrm>
              </p:grpSpPr>
              <p:sp>
                <p:nvSpPr>
                  <p:cNvPr id="571" name="Flowchart: Preparation 570"/>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Flowchart: Preparation 571"/>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ectangle 574"/>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Flowchart: Preparation 576"/>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p:cNvGrpSpPr/>
              <p:nvPr/>
            </p:nvGrpSpPr>
            <p:grpSpPr>
              <a:xfrm>
                <a:off x="1802940" y="4289464"/>
                <a:ext cx="605568" cy="591469"/>
                <a:chOff x="6159935" y="398112"/>
                <a:chExt cx="1180212" cy="1192753"/>
              </a:xfrm>
            </p:grpSpPr>
            <p:grpSp>
              <p:nvGrpSpPr>
                <p:cNvPr id="539" name="Group 538"/>
                <p:cNvGrpSpPr/>
                <p:nvPr/>
              </p:nvGrpSpPr>
              <p:grpSpPr>
                <a:xfrm>
                  <a:off x="6190859" y="398112"/>
                  <a:ext cx="1149288" cy="630149"/>
                  <a:chOff x="3337556" y="838199"/>
                  <a:chExt cx="1632345" cy="1037181"/>
                </a:xfrm>
              </p:grpSpPr>
              <p:sp>
                <p:nvSpPr>
                  <p:cNvPr id="558" name="Flowchart: Manual Operation 55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Flowchart: Manual Operation 55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Flowchart: Manual Operation 55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Flowchart: Manual Operation 56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Flowchart: Manual Operation 56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Pentagon 56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Pentagon 56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Pentagon 56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Pentagon 56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Pentagon 56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Pentagon 56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p:cNvGrpSpPr/>
                <p:nvPr/>
              </p:nvGrpSpPr>
              <p:grpSpPr>
                <a:xfrm rot="10800000">
                  <a:off x="6159935" y="960716"/>
                  <a:ext cx="1149288" cy="630149"/>
                  <a:chOff x="3337556" y="838199"/>
                  <a:chExt cx="1632345" cy="1037181"/>
                </a:xfrm>
              </p:grpSpPr>
              <p:sp>
                <p:nvSpPr>
                  <p:cNvPr id="547" name="Flowchart: Manual Operation 546"/>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Manual Operation 547"/>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lowchart: Manual Operation 548"/>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lowchart: Manual Operation 549"/>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lowchart: Manual Operation 550"/>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Pentagon 551"/>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Pentagon 552"/>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Pentagon 553"/>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Pentagon 554"/>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Pentagon 555"/>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Pentagon 556"/>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540"/>
                <p:cNvGrpSpPr/>
                <p:nvPr/>
              </p:nvGrpSpPr>
              <p:grpSpPr>
                <a:xfrm>
                  <a:off x="6534500" y="791049"/>
                  <a:ext cx="447550" cy="438810"/>
                  <a:chOff x="4257803" y="1137265"/>
                  <a:chExt cx="680927" cy="667629"/>
                </a:xfrm>
              </p:grpSpPr>
              <p:sp>
                <p:nvSpPr>
                  <p:cNvPr id="542" name="Oval 541"/>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3" name="Straight Connector 542"/>
                  <p:cNvCxnSpPr>
                    <a:stCxn id="542" idx="0"/>
                    <a:endCxn id="542"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a:stCxn id="542" idx="1"/>
                    <a:endCxn id="542"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7489521" y="4301105"/>
                <a:ext cx="605568" cy="591469"/>
                <a:chOff x="6159935" y="398112"/>
                <a:chExt cx="1180212" cy="1192753"/>
              </a:xfrm>
            </p:grpSpPr>
            <p:grpSp>
              <p:nvGrpSpPr>
                <p:cNvPr id="509" name="Group 508"/>
                <p:cNvGrpSpPr/>
                <p:nvPr/>
              </p:nvGrpSpPr>
              <p:grpSpPr>
                <a:xfrm>
                  <a:off x="6190859" y="398112"/>
                  <a:ext cx="1149288" cy="630149"/>
                  <a:chOff x="3337556" y="838199"/>
                  <a:chExt cx="1632345" cy="1037181"/>
                </a:xfrm>
              </p:grpSpPr>
              <p:sp>
                <p:nvSpPr>
                  <p:cNvPr id="528" name="Flowchart: Manual Operation 52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lowchart: Manual Operation 52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Manual Operation 52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anual Operation 53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lowchart: Manual Operation 53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Pentagon 53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Pentagon 53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Pentagon 53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entagon 53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Pentagon 53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Pentagon 53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509"/>
                <p:cNvGrpSpPr/>
                <p:nvPr/>
              </p:nvGrpSpPr>
              <p:grpSpPr>
                <a:xfrm rot="10800000">
                  <a:off x="6159935" y="960716"/>
                  <a:ext cx="1149288" cy="630149"/>
                  <a:chOff x="3337556" y="838199"/>
                  <a:chExt cx="1632345" cy="1037181"/>
                </a:xfrm>
              </p:grpSpPr>
              <p:sp>
                <p:nvSpPr>
                  <p:cNvPr id="517" name="Flowchart: Manual Operation 516"/>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lowchart: Manual Operation 517"/>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anual Operation 518"/>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lowchart: Manual Operation 519"/>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lowchart: Manual Operation 520"/>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Pentagon 521"/>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Pentagon 522"/>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Pentagon 523"/>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Pentagon 524"/>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Pentagon 525"/>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Pentagon 526"/>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p:cNvGrpSpPr/>
                <p:nvPr/>
              </p:nvGrpSpPr>
              <p:grpSpPr>
                <a:xfrm>
                  <a:off x="6534500" y="791049"/>
                  <a:ext cx="447550" cy="438810"/>
                  <a:chOff x="4257803" y="1137265"/>
                  <a:chExt cx="680927" cy="667629"/>
                </a:xfrm>
              </p:grpSpPr>
              <p:sp>
                <p:nvSpPr>
                  <p:cNvPr id="512" name="Oval 511"/>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3" name="Straight Connector 512"/>
                  <p:cNvCxnSpPr>
                    <a:stCxn id="512" idx="0"/>
                    <a:endCxn id="512"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a:stCxn id="512" idx="1"/>
                    <a:endCxn id="512"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6" name="Group 115"/>
              <p:cNvGrpSpPr/>
              <p:nvPr/>
            </p:nvGrpSpPr>
            <p:grpSpPr>
              <a:xfrm>
                <a:off x="3319810" y="3261416"/>
                <a:ext cx="449139" cy="846643"/>
                <a:chOff x="1879201" y="3268156"/>
                <a:chExt cx="449139" cy="846643"/>
              </a:xfrm>
            </p:grpSpPr>
            <p:grpSp>
              <p:nvGrpSpPr>
                <p:cNvPr id="481" name="Group 480"/>
                <p:cNvGrpSpPr/>
                <p:nvPr/>
              </p:nvGrpSpPr>
              <p:grpSpPr>
                <a:xfrm>
                  <a:off x="1879201" y="3268156"/>
                  <a:ext cx="449139" cy="355262"/>
                  <a:chOff x="3337556" y="838199"/>
                  <a:chExt cx="1632345" cy="1037181"/>
                </a:xfrm>
              </p:grpSpPr>
              <p:sp>
                <p:nvSpPr>
                  <p:cNvPr id="498" name="Flowchart: Manual Operation 49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lowchart: Manual Operation 49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lowchart: Manual Operation 49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lowchart: Manual Operation 50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Manual Operation 50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Pentagon 50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Pentagon 50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Pentagon 50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Pentagon 50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Pentagon 50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Pentagon 50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Flowchart: Delay 481"/>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4" name="Straight Connector 483"/>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4736880" y="3243327"/>
                <a:ext cx="449139" cy="846643"/>
                <a:chOff x="1879201" y="3268156"/>
                <a:chExt cx="449139" cy="846643"/>
              </a:xfrm>
            </p:grpSpPr>
            <p:grpSp>
              <p:nvGrpSpPr>
                <p:cNvPr id="453" name="Group 452"/>
                <p:cNvGrpSpPr/>
                <p:nvPr/>
              </p:nvGrpSpPr>
              <p:grpSpPr>
                <a:xfrm>
                  <a:off x="1879201" y="3268156"/>
                  <a:ext cx="449139" cy="355262"/>
                  <a:chOff x="3337556" y="838199"/>
                  <a:chExt cx="1632345" cy="1037181"/>
                </a:xfrm>
              </p:grpSpPr>
              <p:sp>
                <p:nvSpPr>
                  <p:cNvPr id="470" name="Flowchart: Manual Operation 469"/>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anual Operation 470"/>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lowchart: Manual Operation 471"/>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lowchart: Manual Operation 472"/>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lowchart: Manual Operation 473"/>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Pentagon 474"/>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Pentagon 475"/>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Pentagon 476"/>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Pentagon 477"/>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Pentagon 478"/>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Pentagon 479"/>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Flowchart: Delay 453"/>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6" name="Straight Connector 455"/>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6175335" y="3261416"/>
                <a:ext cx="449139" cy="846643"/>
                <a:chOff x="1879201" y="3268156"/>
                <a:chExt cx="449139" cy="846643"/>
              </a:xfrm>
            </p:grpSpPr>
            <p:grpSp>
              <p:nvGrpSpPr>
                <p:cNvPr id="425" name="Group 424"/>
                <p:cNvGrpSpPr/>
                <p:nvPr/>
              </p:nvGrpSpPr>
              <p:grpSpPr>
                <a:xfrm>
                  <a:off x="1879201" y="3268156"/>
                  <a:ext cx="449139" cy="355262"/>
                  <a:chOff x="3337556" y="838199"/>
                  <a:chExt cx="1632345" cy="1037181"/>
                </a:xfrm>
              </p:grpSpPr>
              <p:sp>
                <p:nvSpPr>
                  <p:cNvPr id="442" name="Flowchart: Manual Operation 441"/>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lowchart: Manual Operation 442"/>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lowchart: Manual Operation 443"/>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lowchart: Manual Operation 444"/>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lowchart: Manual Operation 445"/>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Pentagon 446"/>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Pentagon 447"/>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Pentagon 448"/>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Pentagon 449"/>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Pentagon 450"/>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Pentagon 451"/>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6" name="Flowchart: Delay 425"/>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8" name="Straight Connector 427"/>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7602645" y="3252819"/>
                <a:ext cx="449139" cy="846643"/>
                <a:chOff x="1879201" y="3268156"/>
                <a:chExt cx="449139" cy="846643"/>
              </a:xfrm>
            </p:grpSpPr>
            <p:grpSp>
              <p:nvGrpSpPr>
                <p:cNvPr id="397" name="Group 396"/>
                <p:cNvGrpSpPr/>
                <p:nvPr/>
              </p:nvGrpSpPr>
              <p:grpSpPr>
                <a:xfrm>
                  <a:off x="1879201" y="3268156"/>
                  <a:ext cx="449139" cy="355262"/>
                  <a:chOff x="3337556" y="838199"/>
                  <a:chExt cx="1632345" cy="1037181"/>
                </a:xfrm>
              </p:grpSpPr>
              <p:sp>
                <p:nvSpPr>
                  <p:cNvPr id="414" name="Flowchart: Manual Operation 413"/>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Manual Operation 414"/>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lowchart: Manual Operation 415"/>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lowchart: Manual Operation 416"/>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Manual Operation 417"/>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Pentagon 418"/>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Pentagon 419"/>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Pentagon 420"/>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Pentagon 421"/>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Pentagon 422"/>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Pentagon 423"/>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Flowchart: Delay 397"/>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1873025" y="5080626"/>
                <a:ext cx="449139" cy="846643"/>
                <a:chOff x="1879201" y="3268156"/>
                <a:chExt cx="449139" cy="846643"/>
              </a:xfrm>
            </p:grpSpPr>
            <p:grpSp>
              <p:nvGrpSpPr>
                <p:cNvPr id="369" name="Group 368"/>
                <p:cNvGrpSpPr/>
                <p:nvPr/>
              </p:nvGrpSpPr>
              <p:grpSpPr>
                <a:xfrm>
                  <a:off x="1879201" y="3268156"/>
                  <a:ext cx="449139" cy="355262"/>
                  <a:chOff x="3337556" y="838199"/>
                  <a:chExt cx="1632345" cy="1037181"/>
                </a:xfrm>
              </p:grpSpPr>
              <p:sp>
                <p:nvSpPr>
                  <p:cNvPr id="386" name="Flowchart: Manual Operation 385"/>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anual Operation 386"/>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lowchart: Manual Operation 387"/>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lowchart: Manual Operation 388"/>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lowchart: Manual Operation 389"/>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Pentagon 390"/>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Pentagon 391"/>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Pentagon 392"/>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Pentagon 393"/>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Pentagon 394"/>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Pentagon 395"/>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 name="Flowchart: Delay 369"/>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7603446" y="5100236"/>
                <a:ext cx="449139" cy="846643"/>
                <a:chOff x="1879201" y="3268156"/>
                <a:chExt cx="449139" cy="846643"/>
              </a:xfrm>
            </p:grpSpPr>
            <p:grpSp>
              <p:nvGrpSpPr>
                <p:cNvPr id="341" name="Group 340"/>
                <p:cNvGrpSpPr/>
                <p:nvPr/>
              </p:nvGrpSpPr>
              <p:grpSpPr>
                <a:xfrm>
                  <a:off x="1879201" y="3268156"/>
                  <a:ext cx="449139" cy="355262"/>
                  <a:chOff x="3337556" y="838199"/>
                  <a:chExt cx="1632345" cy="1037181"/>
                </a:xfrm>
              </p:grpSpPr>
              <p:sp>
                <p:nvSpPr>
                  <p:cNvPr id="358" name="Flowchart: Manual Operation 357"/>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Manual Operation 358"/>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Manual Operation 359"/>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Manual Operation 360"/>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Manual Operation 361"/>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Pentagon 362"/>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Pentagon 363"/>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Pentagon 364"/>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Pentagon 365"/>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Pentagon 366"/>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Pentagon 367"/>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Flowchart: Delay 341"/>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1111081" y="2285995"/>
                <a:ext cx="7771448" cy="557866"/>
                <a:chOff x="762000" y="2438400"/>
                <a:chExt cx="7541894" cy="557866"/>
              </a:xfrm>
            </p:grpSpPr>
            <p:sp>
              <p:nvSpPr>
                <p:cNvPr id="338" name="Rectangle 337"/>
                <p:cNvSpPr/>
                <p:nvPr/>
              </p:nvSpPr>
              <p:spPr>
                <a:xfrm>
                  <a:off x="762000" y="2438400"/>
                  <a:ext cx="7532369" cy="5578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771525" y="286702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771525" y="250507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1239852" y="2283299"/>
                <a:ext cx="334720" cy="557866"/>
                <a:chOff x="2743201" y="1066800"/>
                <a:chExt cx="457200" cy="762000"/>
              </a:xfrm>
            </p:grpSpPr>
            <p:sp>
              <p:nvSpPr>
                <p:cNvPr id="334" name="Rectangle 333"/>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24" name="Group 123"/>
              <p:cNvGrpSpPr/>
              <p:nvPr/>
            </p:nvGrpSpPr>
            <p:grpSpPr>
              <a:xfrm>
                <a:off x="7617389" y="2305417"/>
                <a:ext cx="500030" cy="529768"/>
                <a:chOff x="6495800" y="414760"/>
                <a:chExt cx="1380063" cy="1462139"/>
              </a:xfrm>
            </p:grpSpPr>
            <p:grpSp>
              <p:nvGrpSpPr>
                <p:cNvPr id="317" name="Group 316"/>
                <p:cNvGrpSpPr/>
                <p:nvPr/>
              </p:nvGrpSpPr>
              <p:grpSpPr>
                <a:xfrm>
                  <a:off x="6758918" y="414760"/>
                  <a:ext cx="854011" cy="316026"/>
                  <a:chOff x="5502461" y="414759"/>
                  <a:chExt cx="1994799" cy="738174"/>
                </a:xfrm>
              </p:grpSpPr>
              <p:sp>
                <p:nvSpPr>
                  <p:cNvPr id="331" name="Trapezoid 33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rot="5400000">
                  <a:off x="7290844" y="974291"/>
                  <a:ext cx="854011" cy="316026"/>
                  <a:chOff x="5502461" y="414759"/>
                  <a:chExt cx="1994799" cy="738174"/>
                </a:xfrm>
              </p:grpSpPr>
              <p:sp>
                <p:nvSpPr>
                  <p:cNvPr id="328" name="Trapezoid 32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rot="16200000">
                  <a:off x="6226809" y="969141"/>
                  <a:ext cx="854006" cy="316024"/>
                  <a:chOff x="5502461" y="414759"/>
                  <a:chExt cx="1994799" cy="738174"/>
                </a:xfrm>
              </p:grpSpPr>
              <p:sp>
                <p:nvSpPr>
                  <p:cNvPr id="325" name="Trapezoid 324"/>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p:cNvGrpSpPr/>
                <p:nvPr/>
              </p:nvGrpSpPr>
              <p:grpSpPr>
                <a:xfrm flipH="1" flipV="1">
                  <a:off x="6765502" y="1560873"/>
                  <a:ext cx="854011" cy="316026"/>
                  <a:chOff x="5502461" y="414759"/>
                  <a:chExt cx="1994799" cy="738174"/>
                </a:xfrm>
              </p:grpSpPr>
              <p:sp>
                <p:nvSpPr>
                  <p:cNvPr id="322" name="Trapezoid 321"/>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1" name="Picture 3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5" name="Group 124"/>
              <p:cNvGrpSpPr/>
              <p:nvPr/>
            </p:nvGrpSpPr>
            <p:grpSpPr>
              <a:xfrm>
                <a:off x="8371866" y="2276101"/>
                <a:ext cx="334720" cy="557866"/>
                <a:chOff x="2743201" y="1066800"/>
                <a:chExt cx="457200" cy="762000"/>
              </a:xfrm>
            </p:grpSpPr>
            <p:sp>
              <p:nvSpPr>
                <p:cNvPr id="313" name="Rectangle 312"/>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6"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26" name="Group 125"/>
              <p:cNvGrpSpPr/>
              <p:nvPr/>
            </p:nvGrpSpPr>
            <p:grpSpPr>
              <a:xfrm>
                <a:off x="6092217" y="2314779"/>
                <a:ext cx="500030" cy="529768"/>
                <a:chOff x="6495800" y="414760"/>
                <a:chExt cx="1380063" cy="1462139"/>
              </a:xfrm>
            </p:grpSpPr>
            <p:grpSp>
              <p:nvGrpSpPr>
                <p:cNvPr id="296" name="Group 295"/>
                <p:cNvGrpSpPr/>
                <p:nvPr/>
              </p:nvGrpSpPr>
              <p:grpSpPr>
                <a:xfrm>
                  <a:off x="6758918" y="414760"/>
                  <a:ext cx="854011" cy="316026"/>
                  <a:chOff x="5502461" y="414759"/>
                  <a:chExt cx="1994799" cy="738174"/>
                </a:xfrm>
              </p:grpSpPr>
              <p:sp>
                <p:nvSpPr>
                  <p:cNvPr id="310" name="Trapezoid 309"/>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rot="5400000">
                  <a:off x="7290844" y="974291"/>
                  <a:ext cx="854011" cy="316026"/>
                  <a:chOff x="5502461" y="414759"/>
                  <a:chExt cx="1994799" cy="738174"/>
                </a:xfrm>
              </p:grpSpPr>
              <p:sp>
                <p:nvSpPr>
                  <p:cNvPr id="307" name="Trapezoid 306"/>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rot="16200000">
                  <a:off x="6226809" y="969141"/>
                  <a:ext cx="854006" cy="316024"/>
                  <a:chOff x="5502461" y="414759"/>
                  <a:chExt cx="1994799" cy="738174"/>
                </a:xfrm>
              </p:grpSpPr>
              <p:sp>
                <p:nvSpPr>
                  <p:cNvPr id="304" name="Trapezoid 303"/>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flipH="1" flipV="1">
                  <a:off x="6765502" y="1560873"/>
                  <a:ext cx="854011" cy="316026"/>
                  <a:chOff x="5502461" y="414759"/>
                  <a:chExt cx="1994799" cy="738174"/>
                </a:xfrm>
              </p:grpSpPr>
              <p:sp>
                <p:nvSpPr>
                  <p:cNvPr id="301" name="Trapezoid 30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0" name="Picture 2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7" name="Group 126"/>
              <p:cNvGrpSpPr/>
              <p:nvPr/>
            </p:nvGrpSpPr>
            <p:grpSpPr>
              <a:xfrm>
                <a:off x="6911169" y="2284184"/>
                <a:ext cx="334720" cy="557866"/>
                <a:chOff x="2743201" y="1066800"/>
                <a:chExt cx="457200" cy="762000"/>
              </a:xfrm>
            </p:grpSpPr>
            <p:sp>
              <p:nvSpPr>
                <p:cNvPr id="292" name="Rectangle 291"/>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5"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28" name="Group 127"/>
              <p:cNvGrpSpPr/>
              <p:nvPr/>
            </p:nvGrpSpPr>
            <p:grpSpPr>
              <a:xfrm>
                <a:off x="4730406" y="2297290"/>
                <a:ext cx="500030" cy="529768"/>
                <a:chOff x="6495800" y="414760"/>
                <a:chExt cx="1380063" cy="1462139"/>
              </a:xfrm>
            </p:grpSpPr>
            <p:grpSp>
              <p:nvGrpSpPr>
                <p:cNvPr id="275" name="Group 274"/>
                <p:cNvGrpSpPr/>
                <p:nvPr/>
              </p:nvGrpSpPr>
              <p:grpSpPr>
                <a:xfrm>
                  <a:off x="6758918" y="414760"/>
                  <a:ext cx="854011" cy="316026"/>
                  <a:chOff x="5502461" y="414759"/>
                  <a:chExt cx="1994799" cy="738174"/>
                </a:xfrm>
              </p:grpSpPr>
              <p:sp>
                <p:nvSpPr>
                  <p:cNvPr id="289" name="Trapezoid 288"/>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rot="5400000">
                  <a:off x="7290844" y="974291"/>
                  <a:ext cx="854011" cy="316026"/>
                  <a:chOff x="5502461" y="414759"/>
                  <a:chExt cx="1994799" cy="738174"/>
                </a:xfrm>
              </p:grpSpPr>
              <p:sp>
                <p:nvSpPr>
                  <p:cNvPr id="286" name="Trapezoid 285"/>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rot="16200000">
                  <a:off x="6226809" y="969141"/>
                  <a:ext cx="854006" cy="316024"/>
                  <a:chOff x="5502461" y="414759"/>
                  <a:chExt cx="1994799" cy="738174"/>
                </a:xfrm>
              </p:grpSpPr>
              <p:sp>
                <p:nvSpPr>
                  <p:cNvPr id="283" name="Trapezoid 282"/>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flipH="1" flipV="1">
                  <a:off x="6765502" y="1560873"/>
                  <a:ext cx="854011" cy="316026"/>
                  <a:chOff x="5502461" y="414759"/>
                  <a:chExt cx="1994799" cy="738174"/>
                </a:xfrm>
              </p:grpSpPr>
              <p:sp>
                <p:nvSpPr>
                  <p:cNvPr id="280" name="Trapezoid 279"/>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9" name="Picture 2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9" name="Group 128"/>
              <p:cNvGrpSpPr/>
              <p:nvPr/>
            </p:nvGrpSpPr>
            <p:grpSpPr>
              <a:xfrm>
                <a:off x="5542304" y="2273480"/>
                <a:ext cx="334720" cy="557866"/>
                <a:chOff x="2743201" y="1066800"/>
                <a:chExt cx="457200" cy="762000"/>
              </a:xfrm>
            </p:grpSpPr>
            <p:sp>
              <p:nvSpPr>
                <p:cNvPr id="271" name="Rectangle 270"/>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4"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30" name="Group 129"/>
              <p:cNvGrpSpPr/>
              <p:nvPr/>
            </p:nvGrpSpPr>
            <p:grpSpPr>
              <a:xfrm>
                <a:off x="3324388" y="2315314"/>
                <a:ext cx="500030" cy="529768"/>
                <a:chOff x="6495800" y="414760"/>
                <a:chExt cx="1380063" cy="1462139"/>
              </a:xfrm>
            </p:grpSpPr>
            <p:grpSp>
              <p:nvGrpSpPr>
                <p:cNvPr id="254" name="Group 253"/>
                <p:cNvGrpSpPr/>
                <p:nvPr/>
              </p:nvGrpSpPr>
              <p:grpSpPr>
                <a:xfrm>
                  <a:off x="6758918" y="414760"/>
                  <a:ext cx="854011" cy="316026"/>
                  <a:chOff x="5502461" y="414759"/>
                  <a:chExt cx="1994799" cy="738174"/>
                </a:xfrm>
              </p:grpSpPr>
              <p:sp>
                <p:nvSpPr>
                  <p:cNvPr id="268" name="Trapezoid 26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rot="5400000">
                  <a:off x="7290844" y="974291"/>
                  <a:ext cx="854011" cy="316026"/>
                  <a:chOff x="5502461" y="414759"/>
                  <a:chExt cx="1994799" cy="738174"/>
                </a:xfrm>
              </p:grpSpPr>
              <p:sp>
                <p:nvSpPr>
                  <p:cNvPr id="265" name="Trapezoid 264"/>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rot="16200000">
                  <a:off x="6226809" y="969141"/>
                  <a:ext cx="854006" cy="316024"/>
                  <a:chOff x="5502461" y="414759"/>
                  <a:chExt cx="1994799" cy="738174"/>
                </a:xfrm>
              </p:grpSpPr>
              <p:sp>
                <p:nvSpPr>
                  <p:cNvPr id="262" name="Trapezoid 261"/>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flipH="1" flipV="1">
                  <a:off x="6765502" y="1560873"/>
                  <a:ext cx="854011" cy="316026"/>
                  <a:chOff x="5502461" y="414759"/>
                  <a:chExt cx="1994799" cy="738174"/>
                </a:xfrm>
              </p:grpSpPr>
              <p:sp>
                <p:nvSpPr>
                  <p:cNvPr id="259" name="Trapezoid 258"/>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8" name="Picture 2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31" name="Group 130"/>
              <p:cNvGrpSpPr/>
              <p:nvPr/>
            </p:nvGrpSpPr>
            <p:grpSpPr>
              <a:xfrm>
                <a:off x="4086946" y="2283299"/>
                <a:ext cx="334720" cy="557866"/>
                <a:chOff x="2743201" y="1066800"/>
                <a:chExt cx="457200" cy="762000"/>
              </a:xfrm>
            </p:grpSpPr>
            <p:sp>
              <p:nvSpPr>
                <p:cNvPr id="250" name="Rectangle 249"/>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3"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32" name="Group 131"/>
              <p:cNvGrpSpPr/>
              <p:nvPr/>
            </p:nvGrpSpPr>
            <p:grpSpPr>
              <a:xfrm>
                <a:off x="1857248" y="2307756"/>
                <a:ext cx="500030" cy="529768"/>
                <a:chOff x="6495800" y="414760"/>
                <a:chExt cx="1380063" cy="1462139"/>
              </a:xfrm>
            </p:grpSpPr>
            <p:grpSp>
              <p:nvGrpSpPr>
                <p:cNvPr id="233" name="Group 232"/>
                <p:cNvGrpSpPr/>
                <p:nvPr/>
              </p:nvGrpSpPr>
              <p:grpSpPr>
                <a:xfrm>
                  <a:off x="6758918" y="414760"/>
                  <a:ext cx="854011" cy="316026"/>
                  <a:chOff x="5502461" y="414759"/>
                  <a:chExt cx="1994799" cy="738174"/>
                </a:xfrm>
              </p:grpSpPr>
              <p:sp>
                <p:nvSpPr>
                  <p:cNvPr id="247" name="Trapezoid 246"/>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rot="5400000">
                  <a:off x="7290844" y="974291"/>
                  <a:ext cx="854011" cy="316026"/>
                  <a:chOff x="5502461" y="414759"/>
                  <a:chExt cx="1994799" cy="738174"/>
                </a:xfrm>
              </p:grpSpPr>
              <p:sp>
                <p:nvSpPr>
                  <p:cNvPr id="244" name="Trapezoid 243"/>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rot="16200000">
                  <a:off x="6226809" y="969141"/>
                  <a:ext cx="854006" cy="316024"/>
                  <a:chOff x="5502461" y="414759"/>
                  <a:chExt cx="1994799" cy="738174"/>
                </a:xfrm>
              </p:grpSpPr>
              <p:sp>
                <p:nvSpPr>
                  <p:cNvPr id="241" name="Trapezoid 240"/>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flipH="1" flipV="1">
                  <a:off x="6765502" y="1560873"/>
                  <a:ext cx="854011" cy="316026"/>
                  <a:chOff x="5502461" y="414759"/>
                  <a:chExt cx="1994799" cy="738174"/>
                </a:xfrm>
              </p:grpSpPr>
              <p:sp>
                <p:nvSpPr>
                  <p:cNvPr id="238" name="Trapezoid 237"/>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7" name="Picture 2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33" name="Group 132"/>
              <p:cNvGrpSpPr/>
              <p:nvPr/>
            </p:nvGrpSpPr>
            <p:grpSpPr>
              <a:xfrm>
                <a:off x="2722449" y="2295287"/>
                <a:ext cx="334720" cy="557866"/>
                <a:chOff x="2743201" y="1066800"/>
                <a:chExt cx="457200" cy="762000"/>
              </a:xfrm>
            </p:grpSpPr>
            <p:sp>
              <p:nvSpPr>
                <p:cNvPr id="229" name="Rectangle 228"/>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 descr="http://users.marshall.edu/~brown/nauvoo/images/nt-ds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34" name="Trapezoid 133"/>
              <p:cNvSpPr/>
              <p:nvPr/>
            </p:nvSpPr>
            <p:spPr>
              <a:xfrm rot="10800000">
                <a:off x="994176" y="2145889"/>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092446" y="1106574"/>
                <a:ext cx="7790082" cy="10137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flipV="1">
                <a:off x="1092446" y="2068724"/>
                <a:ext cx="7761633" cy="45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a:off x="7583951" y="1238547"/>
                <a:ext cx="609506" cy="744738"/>
                <a:chOff x="4193214" y="1038010"/>
                <a:chExt cx="874773" cy="1116915"/>
              </a:xfrm>
            </p:grpSpPr>
            <p:cxnSp>
              <p:nvCxnSpPr>
                <p:cNvPr id="218" name="Straight Connector 217"/>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6050324" y="1237834"/>
                <a:ext cx="609506" cy="744738"/>
                <a:chOff x="4193214" y="1038010"/>
                <a:chExt cx="874773" cy="1116915"/>
              </a:xfrm>
            </p:grpSpPr>
            <p:cxnSp>
              <p:nvCxnSpPr>
                <p:cNvPr id="207" name="Straight Connector 206"/>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3297236" y="1236712"/>
                <a:ext cx="609506" cy="744738"/>
                <a:chOff x="4193214" y="1038010"/>
                <a:chExt cx="874773" cy="1116915"/>
              </a:xfrm>
            </p:grpSpPr>
            <p:cxnSp>
              <p:nvCxnSpPr>
                <p:cNvPr id="196" name="Straight Connector 195"/>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1867634" y="1238250"/>
                <a:ext cx="609506" cy="744738"/>
                <a:chOff x="4193214" y="1038010"/>
                <a:chExt cx="874773" cy="1116915"/>
              </a:xfrm>
            </p:grpSpPr>
            <p:cxnSp>
              <p:nvCxnSpPr>
                <p:cNvPr id="185" name="Straight Connector 184"/>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1218879" y="1105353"/>
                <a:ext cx="370656" cy="947450"/>
                <a:chOff x="4305300" y="227465"/>
                <a:chExt cx="876300" cy="3706360"/>
              </a:xfrm>
            </p:grpSpPr>
            <p:sp>
              <p:nvSpPr>
                <p:cNvPr id="180" name="Rectangle 17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anual Operation 18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18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2695516" y="1095970"/>
                <a:ext cx="370656" cy="947450"/>
                <a:chOff x="4305300" y="227465"/>
                <a:chExt cx="876300" cy="3706360"/>
              </a:xfrm>
            </p:grpSpPr>
            <p:sp>
              <p:nvSpPr>
                <p:cNvPr id="175" name="Rectangle 17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anual Operation 17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17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4075741" y="1095970"/>
                <a:ext cx="370656" cy="947450"/>
                <a:chOff x="4305300" y="227465"/>
                <a:chExt cx="876300" cy="3706360"/>
              </a:xfrm>
            </p:grpSpPr>
            <p:sp>
              <p:nvSpPr>
                <p:cNvPr id="170" name="Rectangle 16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Manual Operation 17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Manual Operation 17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5514634" y="1104994"/>
                <a:ext cx="370656" cy="947450"/>
                <a:chOff x="4305300" y="227465"/>
                <a:chExt cx="876300" cy="3706360"/>
              </a:xfrm>
            </p:grpSpPr>
            <p:sp>
              <p:nvSpPr>
                <p:cNvPr id="165" name="Rectangle 16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Manual Operation 16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Manual Operation 16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6898277" y="1124607"/>
                <a:ext cx="370656" cy="947450"/>
                <a:chOff x="4305300" y="227465"/>
                <a:chExt cx="876300" cy="3706360"/>
              </a:xfrm>
            </p:grpSpPr>
            <p:sp>
              <p:nvSpPr>
                <p:cNvPr id="160" name="Rectangle 159"/>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Operation 160"/>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Manual Operation 162"/>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8353898" y="1095970"/>
                <a:ext cx="370656" cy="947450"/>
                <a:chOff x="4305300" y="227465"/>
                <a:chExt cx="876300" cy="3706360"/>
              </a:xfrm>
            </p:grpSpPr>
            <p:sp>
              <p:nvSpPr>
                <p:cNvPr id="155" name="Rectangle 154"/>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Manual Operation 155"/>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Manual Operation 157"/>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rapezoid 146"/>
              <p:cNvSpPr/>
              <p:nvPr/>
            </p:nvSpPr>
            <p:spPr>
              <a:xfrm rot="10800000">
                <a:off x="975126" y="955264"/>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5400000">
                <a:off x="1255768" y="5794513"/>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5400000">
                <a:off x="2817857" y="5803148"/>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5400000">
                <a:off x="4142556" y="5815207"/>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5400000">
                <a:off x="5599152" y="5840904"/>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5400000">
                <a:off x="6961204"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5400000">
                <a:off x="8477552"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4227235" y="1168657"/>
                <a:ext cx="1490061" cy="852713"/>
              </a:xfrm>
              <a:prstGeom prst="rect">
                <a:avLst/>
              </a:prstGeom>
              <a:noFill/>
              <a:ln w="19050">
                <a:solidFill>
                  <a:schemeClr val="tx1"/>
                </a:solidFill>
              </a:ln>
            </p:spPr>
            <p:txBody>
              <a:bodyPr wrap="square" rtlCol="0">
                <a:spAutoFit/>
              </a:bodyPr>
              <a:lstStyle/>
              <a:p>
                <a:pPr algn="ctr"/>
                <a:r>
                  <a:rPr lang="en-US" sz="300" dirty="0"/>
                  <a:t>THE HOUSE OF THE LORD</a:t>
                </a:r>
              </a:p>
              <a:p>
                <a:pPr algn="ctr"/>
                <a:r>
                  <a:rPr lang="en-US" sz="300" dirty="0"/>
                  <a:t>Built by</a:t>
                </a:r>
              </a:p>
              <a:p>
                <a:pPr algn="ctr"/>
                <a:r>
                  <a:rPr lang="en-US" sz="300" dirty="0"/>
                  <a:t>THE CHURCH OF JESUS CHRIST OF LATTER-DAY SAINTS</a:t>
                </a:r>
              </a:p>
              <a:p>
                <a:pPr algn="ctr"/>
                <a:r>
                  <a:rPr lang="en-US" sz="300" dirty="0"/>
                  <a:t>COMMENCED APRIL 6, 1841</a:t>
                </a:r>
              </a:p>
              <a:p>
                <a:pPr algn="ctr"/>
                <a:r>
                  <a:rPr lang="en-US" sz="300" dirty="0"/>
                  <a:t>HOLINESS TO THE LORD</a:t>
                </a:r>
              </a:p>
            </p:txBody>
          </p:sp>
        </p:grpSp>
        <p:grpSp>
          <p:nvGrpSpPr>
            <p:cNvPr id="39" name="Group 38"/>
            <p:cNvGrpSpPr/>
            <p:nvPr/>
          </p:nvGrpSpPr>
          <p:grpSpPr>
            <a:xfrm>
              <a:off x="2156883" y="3778246"/>
              <a:ext cx="154748" cy="232346"/>
              <a:chOff x="657122" y="3633701"/>
              <a:chExt cx="562077" cy="557299"/>
            </a:xfrm>
          </p:grpSpPr>
          <p:sp>
            <p:nvSpPr>
              <p:cNvPr id="82" name="Rectangle 81"/>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2860009" y="3778246"/>
              <a:ext cx="154748" cy="232346"/>
              <a:chOff x="657122" y="3633701"/>
              <a:chExt cx="562077" cy="557299"/>
            </a:xfrm>
          </p:grpSpPr>
          <p:sp>
            <p:nvSpPr>
              <p:cNvPr id="80" name="Rectangle 79"/>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4807956" y="3780052"/>
              <a:ext cx="154748" cy="232346"/>
              <a:chOff x="657122" y="3633701"/>
              <a:chExt cx="562077" cy="557299"/>
            </a:xfrm>
          </p:grpSpPr>
          <p:sp>
            <p:nvSpPr>
              <p:cNvPr id="78" name="Rectangle 77"/>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5487422" y="3786881"/>
              <a:ext cx="154748" cy="232346"/>
              <a:chOff x="657122" y="3633701"/>
              <a:chExt cx="562077" cy="557299"/>
            </a:xfrm>
          </p:grpSpPr>
          <p:sp>
            <p:nvSpPr>
              <p:cNvPr id="76" name="Rectangle 75"/>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descr="http://fc08.deviantart.net/fs6/i/2005/056/c/2/Silver_Star_icon_by_sgr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43" name="Rectangle 42"/>
            <p:cNvSpPr/>
            <p:nvPr/>
          </p:nvSpPr>
          <p:spPr>
            <a:xfrm flipV="1">
              <a:off x="2070615" y="3765692"/>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5726260" y="3767891"/>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2381418" y="3807661"/>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2469715" y="380985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2558114" y="381083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2646513"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2734911"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flipV="1">
              <a:off x="3062620" y="381541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flipV="1">
              <a:off x="3150917" y="381760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V="1">
              <a:off x="3239316" y="381858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V="1">
              <a:off x="3327715" y="381956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V="1">
              <a:off x="3416113" y="382054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flipV="1">
              <a:off x="4364949"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flipV="1">
              <a:off x="4453246"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flipV="1">
              <a:off x="4541645"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V="1">
              <a:off x="4630044"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flipV="1">
              <a:off x="4718443"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V="1">
              <a:off x="5026161"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flipV="1">
              <a:off x="5114458"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flipV="1">
              <a:off x="5202857"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flipV="1">
              <a:off x="5291256"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flipV="1">
              <a:off x="5379655"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flipV="1">
              <a:off x="3720038" y="381024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V="1">
              <a:off x="3808336" y="381243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flipV="1">
              <a:off x="3896734" y="38134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3985133" y="38143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4073532" y="38153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826757" y="3318795"/>
              <a:ext cx="378570" cy="8039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356028" y="3763653"/>
              <a:ext cx="197311" cy="264569"/>
              <a:chOff x="657122" y="3657600"/>
              <a:chExt cx="562077" cy="533400"/>
            </a:xfrm>
          </p:grpSpPr>
          <p:sp>
            <p:nvSpPr>
              <p:cNvPr id="74" name="Rectangle 73"/>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descr="http://fc08.deviantart.net/fs6/i/2005/056/c/2/Silver_Star_icon_by_sgrave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272" y="3706291"/>
                <a:ext cx="475186" cy="47518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73" name="Rectangle 72"/>
            <p:cNvSpPr/>
            <p:nvPr/>
          </p:nvSpPr>
          <p:spPr>
            <a:xfrm flipV="1">
              <a:off x="2087656" y="3771617"/>
              <a:ext cx="3638813" cy="3231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4B038D3-D6C6-45D2-9FAB-82288BF054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2930" y="5447959"/>
            <a:ext cx="1813692" cy="991598"/>
          </a:xfrm>
          <a:prstGeom prst="rect">
            <a:avLst/>
          </a:prstGeom>
        </p:spPr>
      </p:pic>
    </p:spTree>
    <p:extLst>
      <p:ext uri="{BB962C8B-B14F-4D97-AF65-F5344CB8AC3E}">
        <p14:creationId xmlns:p14="http://schemas.microsoft.com/office/powerpoint/2010/main" val="8456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129EF5-7165-4FDF-AC25-A4454C3CD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Records</a:t>
            </a:r>
          </a:p>
        </p:txBody>
      </p:sp>
      <p:sp>
        <p:nvSpPr>
          <p:cNvPr id="10" name="Rectangle 9"/>
          <p:cNvSpPr/>
          <p:nvPr/>
        </p:nvSpPr>
        <p:spPr>
          <a:xfrm>
            <a:off x="10624458" y="6479907"/>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127:9</a:t>
            </a:r>
            <a:endParaRPr lang="en-US" sz="900" b="0" i="0" dirty="0">
              <a:solidFill>
                <a:schemeClr val="bg1"/>
              </a:solidFill>
              <a:effectLst/>
              <a:latin typeface="Calibri" panose="020F0502020204030204" pitchFamily="34" charset="0"/>
            </a:endParaRPr>
          </a:p>
        </p:txBody>
      </p:sp>
      <p:sp>
        <p:nvSpPr>
          <p:cNvPr id="13" name="Rectangle 12"/>
          <p:cNvSpPr/>
          <p:nvPr/>
        </p:nvSpPr>
        <p:spPr>
          <a:xfrm>
            <a:off x="386442" y="843677"/>
            <a:ext cx="4702628" cy="2308324"/>
          </a:xfrm>
          <a:prstGeom prst="rect">
            <a:avLst/>
          </a:prstGeom>
        </p:spPr>
        <p:txBody>
          <a:bodyPr wrap="square">
            <a:spAutoFit/>
          </a:bodyPr>
          <a:lstStyle/>
          <a:p>
            <a:r>
              <a:rPr lang="en-US" dirty="0">
                <a:solidFill>
                  <a:schemeClr val="bg1"/>
                </a:solidFill>
                <a:latin typeface="Calibri" panose="020F0502020204030204" pitchFamily="34" charset="0"/>
              </a:rPr>
              <a:t>Temple records contain the names and ordinance dates for all persons for whom temple work has been done in this dispensation.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important data is stored in computers for ease of retrieval. This kind of record keeping fulfills the Lord’s requirement for “all the records [to] be had in order” </a:t>
            </a:r>
            <a:endParaRPr lang="en-US" b="0" i="0" dirty="0">
              <a:solidFill>
                <a:schemeClr val="bg1"/>
              </a:solidFill>
              <a:effectLst/>
              <a:latin typeface="Calibri" panose="020F0502020204030204" pitchFamily="34" charset="0"/>
            </a:endParaRPr>
          </a:p>
        </p:txBody>
      </p:sp>
      <p:sp>
        <p:nvSpPr>
          <p:cNvPr id="3" name="Rectangle 2"/>
          <p:cNvSpPr/>
          <p:nvPr/>
        </p:nvSpPr>
        <p:spPr>
          <a:xfrm>
            <a:off x="6284913" y="4282332"/>
            <a:ext cx="5635741" cy="2031325"/>
          </a:xfrm>
          <a:prstGeom prst="rect">
            <a:avLst/>
          </a:prstGeom>
        </p:spPr>
        <p:txBody>
          <a:bodyPr wrap="square">
            <a:spAutoFit/>
          </a:bodyPr>
          <a:lstStyle/>
          <a:p>
            <a:pPr fontAlgn="base"/>
            <a:r>
              <a:rPr lang="en-US" sz="1400" b="0" i="0" cap="all" dirty="0">
                <a:solidFill>
                  <a:schemeClr val="bg1"/>
                </a:solidFill>
                <a:effectLst/>
                <a:latin typeface="georgia" panose="02040502050405020303" pitchFamily="18" charset="0"/>
              </a:rPr>
              <a:t>SALT LAKE CITY —</a:t>
            </a:r>
            <a:r>
              <a:rPr lang="en-US" b="0" i="0" cap="all" dirty="0">
                <a:solidFill>
                  <a:schemeClr val="bg1"/>
                </a:solidFill>
                <a:effectLst/>
                <a:latin typeface="georgia" panose="02040502050405020303" pitchFamily="18" charset="0"/>
              </a:rPr>
              <a:t> </a:t>
            </a:r>
            <a:r>
              <a:rPr lang="en-US" b="0" i="0" dirty="0">
                <a:solidFill>
                  <a:schemeClr val="bg1"/>
                </a:solidFill>
                <a:effectLst/>
                <a:latin typeface="georgia" panose="02040502050405020303" pitchFamily="18" charset="0"/>
              </a:rPr>
              <a:t>A massive excavation carved 700 feet into a solid granite mountain near Salt Lake City houses millions of feet of microfilm — all historical documents The Church of Jesus Christ of Latter-day Saints has been keeping since 1938. The records are being digitized and published through </a:t>
            </a:r>
            <a:r>
              <a:rPr lang="en-US" b="0" i="0" u="sng" dirty="0" err="1">
                <a:solidFill>
                  <a:schemeClr val="bg1"/>
                </a:solidFill>
                <a:effectLst/>
                <a:latin typeface="georgia" panose="02040502050405020303" pitchFamily="18" charset="0"/>
              </a:rPr>
              <a:t>FamilySearch</a:t>
            </a:r>
            <a:r>
              <a:rPr lang="en-US" b="0" i="0" dirty="0">
                <a:solidFill>
                  <a:schemeClr val="bg1"/>
                </a:solidFill>
                <a:effectLst/>
                <a:latin typeface="georgia" panose="02040502050405020303" pitchFamily="18" charset="0"/>
              </a:rPr>
              <a:t>, a genealogical resource provided free to the public.</a:t>
            </a:r>
          </a:p>
        </p:txBody>
      </p:sp>
      <p:pic>
        <p:nvPicPr>
          <p:cNvPr id="7" name="Picture 6">
            <a:extLst>
              <a:ext uri="{FF2B5EF4-FFF2-40B4-BE49-F238E27FC236}">
                <a16:creationId xmlns:a16="http://schemas.microsoft.com/office/drawing/2014/main" id="{5A918EBE-971D-4A75-8ACC-D404CF21E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935" y="1175346"/>
            <a:ext cx="4775200" cy="2705100"/>
          </a:xfrm>
          <a:prstGeom prst="rect">
            <a:avLst/>
          </a:prstGeom>
        </p:spPr>
      </p:pic>
      <p:pic>
        <p:nvPicPr>
          <p:cNvPr id="9" name="Picture 8">
            <a:extLst>
              <a:ext uri="{FF2B5EF4-FFF2-40B4-BE49-F238E27FC236}">
                <a16:creationId xmlns:a16="http://schemas.microsoft.com/office/drawing/2014/main" id="{B8A91141-E725-4FF6-89E1-D381BAF7F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91" y="3647851"/>
            <a:ext cx="5541744" cy="3084843"/>
          </a:xfrm>
          <a:prstGeom prst="rect">
            <a:avLst/>
          </a:prstGeom>
        </p:spPr>
      </p:pic>
    </p:spTree>
    <p:extLst>
      <p:ext uri="{BB962C8B-B14F-4D97-AF65-F5344CB8AC3E}">
        <p14:creationId xmlns:p14="http://schemas.microsoft.com/office/powerpoint/2010/main" val="33171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9C43B5-5D63-4007-A632-CD95B9B40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The Words of John</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127:11</a:t>
            </a:r>
            <a:endParaRPr lang="en-US" sz="900" b="0" i="0" dirty="0">
              <a:solidFill>
                <a:schemeClr val="bg1"/>
              </a:solidFill>
              <a:effectLst/>
              <a:latin typeface="Calibri" panose="020F0502020204030204" pitchFamily="34" charset="0"/>
            </a:endParaRPr>
          </a:p>
        </p:txBody>
      </p:sp>
      <p:sp>
        <p:nvSpPr>
          <p:cNvPr id="13" name="Rectangle 12"/>
          <p:cNvSpPr/>
          <p:nvPr/>
        </p:nvSpPr>
        <p:spPr>
          <a:xfrm>
            <a:off x="429985" y="1475048"/>
            <a:ext cx="4702628" cy="923330"/>
          </a:xfrm>
          <a:prstGeom prst="rect">
            <a:avLst/>
          </a:prstGeom>
        </p:spPr>
        <p:txBody>
          <a:bodyPr wrap="square">
            <a:spAutoFit/>
          </a:bodyPr>
          <a:lstStyle/>
          <a:p>
            <a:r>
              <a:rPr lang="en-US" i="1" dirty="0">
                <a:solidFill>
                  <a:schemeClr val="bg1"/>
                </a:solidFill>
                <a:latin typeface="Calibri" panose="020F0502020204030204" pitchFamily="34" charset="0"/>
              </a:rPr>
              <a:t>“The prince of this world cometh, but he hath nothing in me.”</a:t>
            </a:r>
          </a:p>
          <a:p>
            <a:r>
              <a:rPr lang="en-US" b="0" i="1" dirty="0">
                <a:solidFill>
                  <a:schemeClr val="bg1"/>
                </a:solidFill>
                <a:effectLst/>
                <a:latin typeface="Calibri" panose="020F0502020204030204" pitchFamily="34" charset="0"/>
              </a:rPr>
              <a:t>John 14:30</a:t>
            </a:r>
          </a:p>
        </p:txBody>
      </p:sp>
      <p:sp>
        <p:nvSpPr>
          <p:cNvPr id="11" name="Rectangle 10"/>
          <p:cNvSpPr/>
          <p:nvPr/>
        </p:nvSpPr>
        <p:spPr>
          <a:xfrm>
            <a:off x="1932211" y="3058528"/>
            <a:ext cx="3423557" cy="923330"/>
          </a:xfrm>
          <a:prstGeom prst="rect">
            <a:avLst/>
          </a:prstGeom>
        </p:spPr>
        <p:txBody>
          <a:bodyPr wrap="square">
            <a:spAutoFit/>
          </a:bodyPr>
          <a:lstStyle/>
          <a:p>
            <a:r>
              <a:rPr lang="en-US" dirty="0">
                <a:solidFill>
                  <a:schemeClr val="bg1"/>
                </a:solidFill>
                <a:latin typeface="Calibri" panose="020F0502020204030204" pitchFamily="34" charset="0"/>
              </a:rPr>
              <a:t>These words were spoken by the Savior to disciples at the Last Supper. </a:t>
            </a:r>
            <a:endParaRPr lang="en-US" b="0" i="0" dirty="0">
              <a:solidFill>
                <a:schemeClr val="bg1"/>
              </a:solidFill>
              <a:effectLst/>
              <a:latin typeface="Calibri" panose="020F0502020204030204" pitchFamily="34" charset="0"/>
            </a:endParaRPr>
          </a:p>
        </p:txBody>
      </p:sp>
      <p:sp>
        <p:nvSpPr>
          <p:cNvPr id="12" name="Rectangle 11"/>
          <p:cNvSpPr/>
          <p:nvPr/>
        </p:nvSpPr>
        <p:spPr>
          <a:xfrm>
            <a:off x="6019419" y="4931274"/>
            <a:ext cx="5006544" cy="1200329"/>
          </a:xfrm>
          <a:prstGeom prst="rect">
            <a:avLst/>
          </a:prstGeom>
        </p:spPr>
        <p:txBody>
          <a:bodyPr wrap="square">
            <a:spAutoFit/>
          </a:bodyPr>
          <a:lstStyle/>
          <a:p>
            <a:r>
              <a:rPr lang="en-US" i="1" dirty="0">
                <a:solidFill>
                  <a:schemeClr val="bg1"/>
                </a:solidFill>
                <a:latin typeface="Calibri" panose="020F0502020204030204" pitchFamily="34" charset="0"/>
              </a:rPr>
              <a:t>JST Passage:</a:t>
            </a:r>
          </a:p>
          <a:p>
            <a:r>
              <a:rPr lang="en-US" b="0" i="1" dirty="0">
                <a:solidFill>
                  <a:schemeClr val="bg1"/>
                </a:solidFill>
                <a:effectLst/>
                <a:latin typeface="Calibri" panose="020F0502020204030204" pitchFamily="34" charset="0"/>
              </a:rPr>
              <a:t>“For the prince of darkness, who is of this world, cometh, but hath no power over me, but he hath power over you [meaning the Twelve].”</a:t>
            </a:r>
          </a:p>
        </p:txBody>
      </p:sp>
      <p:pic>
        <p:nvPicPr>
          <p:cNvPr id="3" name="Picture 2">
            <a:extLst>
              <a:ext uri="{FF2B5EF4-FFF2-40B4-BE49-F238E27FC236}">
                <a16:creationId xmlns:a16="http://schemas.microsoft.com/office/drawing/2014/main" id="{C3C30441-1392-42D8-AE6F-66890FD17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68" y="1248882"/>
            <a:ext cx="6146800" cy="3467100"/>
          </a:xfrm>
          <a:prstGeom prst="rect">
            <a:avLst/>
          </a:prstGeom>
        </p:spPr>
      </p:pic>
    </p:spTree>
    <p:extLst>
      <p:ext uri="{BB962C8B-B14F-4D97-AF65-F5344CB8AC3E}">
        <p14:creationId xmlns:p14="http://schemas.microsoft.com/office/powerpoint/2010/main" val="31154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3E1F1-1FFB-43C4-B8D7-583BF4C33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Privileges of a Passport</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128:1-5</a:t>
            </a:r>
            <a:endParaRPr lang="en-US" sz="900" b="0" i="0" dirty="0">
              <a:solidFill>
                <a:schemeClr val="bg1"/>
              </a:solidFill>
              <a:effectLst/>
              <a:latin typeface="Calibri" panose="020F0502020204030204" pitchFamily="34" charset="0"/>
            </a:endParaRPr>
          </a:p>
        </p:txBody>
      </p:sp>
      <p:sp>
        <p:nvSpPr>
          <p:cNvPr id="11" name="Rectangle 10"/>
          <p:cNvSpPr/>
          <p:nvPr/>
        </p:nvSpPr>
        <p:spPr>
          <a:xfrm>
            <a:off x="647700" y="1225689"/>
            <a:ext cx="5029200" cy="5262979"/>
          </a:xfrm>
          <a:prstGeom prst="rect">
            <a:avLst/>
          </a:prstGeom>
        </p:spPr>
        <p:txBody>
          <a:bodyPr wrap="square">
            <a:spAutoFit/>
          </a:bodyPr>
          <a:lstStyle/>
          <a:p>
            <a:pPr fontAlgn="base"/>
            <a:r>
              <a:rPr lang="en-US" sz="2400" b="1" dirty="0">
                <a:solidFill>
                  <a:schemeClr val="accent4">
                    <a:lumMod val="60000"/>
                    <a:lumOff val="40000"/>
                  </a:schemeClr>
                </a:solidFill>
                <a:latin typeface="Calibri" panose="020F0502020204030204" pitchFamily="34" charset="0"/>
              </a:rPr>
              <a:t>Why will another person’s passport not qualify you to enter another country?</a:t>
            </a:r>
          </a:p>
          <a:p>
            <a:pPr fontAlgn="base"/>
            <a:endParaRPr lang="en-US" sz="2400" b="1" dirty="0">
              <a:solidFill>
                <a:schemeClr val="accent4">
                  <a:lumMod val="60000"/>
                  <a:lumOff val="40000"/>
                </a:schemeClr>
              </a:solidFill>
              <a:latin typeface="Calibri" panose="020F0502020204030204" pitchFamily="34" charset="0"/>
            </a:endParaRPr>
          </a:p>
          <a:p>
            <a:pPr fontAlgn="base"/>
            <a:endParaRPr lang="en-US" sz="2400" b="1" dirty="0">
              <a:solidFill>
                <a:schemeClr val="accent4">
                  <a:lumMod val="60000"/>
                  <a:lumOff val="40000"/>
                </a:schemeClr>
              </a:solidFill>
              <a:latin typeface="Calibri" panose="020F0502020204030204" pitchFamily="34" charset="0"/>
            </a:endParaRPr>
          </a:p>
          <a:p>
            <a:pPr fontAlgn="base"/>
            <a:r>
              <a:rPr lang="en-US" sz="2400" b="1" dirty="0">
                <a:solidFill>
                  <a:schemeClr val="accent4">
                    <a:lumMod val="60000"/>
                    <a:lumOff val="40000"/>
                  </a:schemeClr>
                </a:solidFill>
                <a:latin typeface="Calibri" panose="020F0502020204030204" pitchFamily="34" charset="0"/>
              </a:rPr>
              <a:t>What could happen if you tried to enter another country but the information inside your passport was not complete?</a:t>
            </a:r>
          </a:p>
          <a:p>
            <a:pPr fontAlgn="base"/>
            <a:endParaRPr lang="en-US" sz="2400" b="1" dirty="0">
              <a:solidFill>
                <a:schemeClr val="accent4">
                  <a:lumMod val="60000"/>
                  <a:lumOff val="40000"/>
                </a:schemeClr>
              </a:solidFill>
              <a:latin typeface="Calibri" panose="020F0502020204030204" pitchFamily="34" charset="0"/>
            </a:endParaRPr>
          </a:p>
          <a:p>
            <a:pPr fontAlgn="base"/>
            <a:endParaRPr lang="en-US" sz="2400" b="1" dirty="0">
              <a:solidFill>
                <a:schemeClr val="accent4">
                  <a:lumMod val="60000"/>
                  <a:lumOff val="40000"/>
                </a:schemeClr>
              </a:solidFill>
              <a:latin typeface="Calibri" panose="020F0502020204030204" pitchFamily="34" charset="0"/>
            </a:endParaRPr>
          </a:p>
          <a:p>
            <a:pPr fontAlgn="base"/>
            <a:r>
              <a:rPr lang="en-US" sz="2400" b="1" dirty="0">
                <a:solidFill>
                  <a:schemeClr val="accent4">
                    <a:lumMod val="60000"/>
                    <a:lumOff val="40000"/>
                  </a:schemeClr>
                </a:solidFill>
                <a:latin typeface="Calibri" panose="020F0502020204030204" pitchFamily="34" charset="0"/>
              </a:rPr>
              <a:t>What do you need to do to keep your passport current?</a:t>
            </a:r>
          </a:p>
          <a:p>
            <a:endParaRPr lang="en-US" sz="2400" b="1" i="0" dirty="0">
              <a:solidFill>
                <a:schemeClr val="accent4">
                  <a:lumMod val="60000"/>
                  <a:lumOff val="40000"/>
                </a:schemeClr>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4E4A4269-5EA3-4DB3-970B-30CE2B53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102" y="1333580"/>
            <a:ext cx="3333750" cy="4724400"/>
          </a:xfrm>
          <a:prstGeom prst="rect">
            <a:avLst/>
          </a:prstGeom>
        </p:spPr>
      </p:pic>
    </p:spTree>
    <p:extLst>
      <p:ext uri="{BB962C8B-B14F-4D97-AF65-F5344CB8AC3E}">
        <p14:creationId xmlns:p14="http://schemas.microsoft.com/office/powerpoint/2010/main" val="23783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26EF21C-F06B-4A70-8E3D-4DFB87B39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Eternal Passport</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128:1-5</a:t>
            </a:r>
            <a:endParaRPr lang="en-US" sz="900" b="0" i="0" dirty="0">
              <a:solidFill>
                <a:schemeClr val="bg1"/>
              </a:solidFill>
              <a:effectLst/>
              <a:latin typeface="Calibri" panose="020F0502020204030204" pitchFamily="34" charset="0"/>
            </a:endParaRPr>
          </a:p>
        </p:txBody>
      </p:sp>
      <p:sp>
        <p:nvSpPr>
          <p:cNvPr id="11" name="Rectangle 10"/>
          <p:cNvSpPr/>
          <p:nvPr/>
        </p:nvSpPr>
        <p:spPr>
          <a:xfrm>
            <a:off x="949779" y="1064291"/>
            <a:ext cx="5029200" cy="5262979"/>
          </a:xfrm>
          <a:prstGeom prst="rect">
            <a:avLst/>
          </a:prstGeom>
        </p:spPr>
        <p:txBody>
          <a:bodyPr wrap="square">
            <a:spAutoFit/>
          </a:bodyPr>
          <a:lstStyle/>
          <a:p>
            <a:pPr fontAlgn="base"/>
            <a:r>
              <a:rPr lang="en-US" sz="2400" b="1" dirty="0">
                <a:solidFill>
                  <a:schemeClr val="accent4">
                    <a:lumMod val="60000"/>
                    <a:lumOff val="40000"/>
                  </a:schemeClr>
                </a:solidFill>
                <a:latin typeface="Calibri" panose="020F0502020204030204" pitchFamily="34" charset="0"/>
              </a:rPr>
              <a:t>Why will another person’s passport not qualify you to enter another kingdom?</a:t>
            </a:r>
          </a:p>
          <a:p>
            <a:pPr fontAlgn="base"/>
            <a:endParaRPr lang="en-US" sz="2400" b="1" dirty="0">
              <a:solidFill>
                <a:schemeClr val="accent4">
                  <a:lumMod val="60000"/>
                  <a:lumOff val="40000"/>
                </a:schemeClr>
              </a:solidFill>
              <a:latin typeface="Calibri" panose="020F0502020204030204" pitchFamily="34" charset="0"/>
            </a:endParaRPr>
          </a:p>
          <a:p>
            <a:pPr fontAlgn="base"/>
            <a:endParaRPr lang="en-US" sz="2400" b="1" dirty="0">
              <a:solidFill>
                <a:schemeClr val="accent4">
                  <a:lumMod val="60000"/>
                  <a:lumOff val="40000"/>
                </a:schemeClr>
              </a:solidFill>
              <a:latin typeface="Calibri" panose="020F0502020204030204" pitchFamily="34" charset="0"/>
            </a:endParaRPr>
          </a:p>
          <a:p>
            <a:pPr fontAlgn="base"/>
            <a:r>
              <a:rPr lang="en-US" sz="2400" b="1" dirty="0">
                <a:solidFill>
                  <a:schemeClr val="accent4">
                    <a:lumMod val="60000"/>
                    <a:lumOff val="40000"/>
                  </a:schemeClr>
                </a:solidFill>
                <a:latin typeface="Calibri" panose="020F0502020204030204" pitchFamily="34" charset="0"/>
              </a:rPr>
              <a:t>What could happen if you tried to enter another kingdom but the information inside your passport was not complete?</a:t>
            </a:r>
          </a:p>
          <a:p>
            <a:pPr fontAlgn="base"/>
            <a:endParaRPr lang="en-US" sz="2400" b="1" dirty="0">
              <a:solidFill>
                <a:schemeClr val="accent4">
                  <a:lumMod val="60000"/>
                  <a:lumOff val="40000"/>
                </a:schemeClr>
              </a:solidFill>
              <a:latin typeface="Calibri" panose="020F0502020204030204" pitchFamily="34" charset="0"/>
            </a:endParaRPr>
          </a:p>
          <a:p>
            <a:pPr fontAlgn="base"/>
            <a:endParaRPr lang="en-US" sz="2400" b="1" dirty="0">
              <a:solidFill>
                <a:schemeClr val="accent4">
                  <a:lumMod val="60000"/>
                  <a:lumOff val="40000"/>
                </a:schemeClr>
              </a:solidFill>
              <a:latin typeface="Calibri" panose="020F0502020204030204" pitchFamily="34" charset="0"/>
            </a:endParaRPr>
          </a:p>
          <a:p>
            <a:pPr fontAlgn="base"/>
            <a:r>
              <a:rPr lang="en-US" sz="2400" b="1" dirty="0">
                <a:solidFill>
                  <a:schemeClr val="accent4">
                    <a:lumMod val="60000"/>
                    <a:lumOff val="40000"/>
                  </a:schemeClr>
                </a:solidFill>
                <a:latin typeface="Calibri" panose="020F0502020204030204" pitchFamily="34" charset="0"/>
              </a:rPr>
              <a:t>What do you need to do to keep your own passport current?</a:t>
            </a:r>
          </a:p>
          <a:p>
            <a:endParaRPr lang="en-US" sz="2400" b="1" i="0" dirty="0">
              <a:solidFill>
                <a:schemeClr val="accent4">
                  <a:lumMod val="60000"/>
                  <a:lumOff val="40000"/>
                </a:schemeClr>
              </a:solidFill>
              <a:effectLst/>
              <a:latin typeface="Calibri" panose="020F0502020204030204" pitchFamily="34" charset="0"/>
            </a:endParaRPr>
          </a:p>
        </p:txBody>
      </p:sp>
      <p:pic>
        <p:nvPicPr>
          <p:cNvPr id="13" name="Picture 12">
            <a:extLst>
              <a:ext uri="{FF2B5EF4-FFF2-40B4-BE49-F238E27FC236}">
                <a16:creationId xmlns:a16="http://schemas.microsoft.com/office/drawing/2014/main" id="{44990DE8-53B7-4B02-970C-F7B0357FE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788" y="1449209"/>
            <a:ext cx="3261643" cy="4493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092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944215-BBF7-4EC9-87C8-82FD84085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Properly Witnessed</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128:1-5</a:t>
            </a:r>
            <a:endParaRPr lang="en-US" sz="900" b="0" i="0" dirty="0">
              <a:solidFill>
                <a:schemeClr val="bg1"/>
              </a:solidFill>
              <a:effectLst/>
              <a:latin typeface="Calibri" panose="020F0502020204030204" pitchFamily="34" charset="0"/>
            </a:endParaRPr>
          </a:p>
        </p:txBody>
      </p:sp>
      <p:sp>
        <p:nvSpPr>
          <p:cNvPr id="11" name="Rectangle 10"/>
          <p:cNvSpPr/>
          <p:nvPr/>
        </p:nvSpPr>
        <p:spPr>
          <a:xfrm>
            <a:off x="1287235" y="1441217"/>
            <a:ext cx="5690507" cy="3600986"/>
          </a:xfrm>
          <a:prstGeom prst="rect">
            <a:avLst/>
          </a:prstGeom>
        </p:spPr>
        <p:txBody>
          <a:bodyPr wrap="square">
            <a:spAutoFit/>
          </a:bodyPr>
          <a:lstStyle/>
          <a:p>
            <a:pPr fontAlgn="base"/>
            <a:r>
              <a:rPr lang="en-US" sz="2400" b="1" dirty="0">
                <a:solidFill>
                  <a:schemeClr val="bg1"/>
                </a:solidFill>
                <a:latin typeface="Calibri" panose="020F0502020204030204" pitchFamily="34" charset="0"/>
              </a:rPr>
              <a:t>“In the early days of the Church, some baptisms for the dead that were not properly witnessed and recorded, were rejected of the Lord, and the work had to be done over again. </a:t>
            </a:r>
          </a:p>
          <a:p>
            <a:pPr fontAlgn="base"/>
            <a:endParaRPr lang="en-US" sz="2400" b="1" dirty="0">
              <a:solidFill>
                <a:schemeClr val="bg1"/>
              </a:solidFill>
              <a:latin typeface="Calibri" panose="020F0502020204030204" pitchFamily="34" charset="0"/>
            </a:endParaRPr>
          </a:p>
          <a:p>
            <a:pPr fontAlgn="base"/>
            <a:r>
              <a:rPr lang="en-US" sz="2400" b="1" dirty="0">
                <a:solidFill>
                  <a:schemeClr val="bg1"/>
                </a:solidFill>
                <a:latin typeface="Calibri" panose="020F0502020204030204" pitchFamily="34" charset="0"/>
              </a:rPr>
              <a:t>Nothing that is done in the Temple will be accepted of the Lord, except it is properly witnessed and recorded.”</a:t>
            </a:r>
          </a:p>
          <a:p>
            <a:pPr fontAlgn="base"/>
            <a:r>
              <a:rPr lang="en-US" sz="1200" b="1" dirty="0" err="1">
                <a:solidFill>
                  <a:schemeClr val="bg1"/>
                </a:solidFill>
                <a:latin typeface="Calibri" panose="020F0502020204030204" pitchFamily="34" charset="0"/>
              </a:rPr>
              <a:t>Rudger</a:t>
            </a:r>
            <a:r>
              <a:rPr lang="en-US" sz="1200" b="1" dirty="0">
                <a:solidFill>
                  <a:schemeClr val="bg1"/>
                </a:solidFill>
                <a:latin typeface="Calibri" panose="020F0502020204030204" pitchFamily="34" charset="0"/>
              </a:rPr>
              <a:t> Clawson</a:t>
            </a:r>
          </a:p>
        </p:txBody>
      </p:sp>
      <p:pic>
        <p:nvPicPr>
          <p:cNvPr id="3" name="Picture 2">
            <a:extLst>
              <a:ext uri="{FF2B5EF4-FFF2-40B4-BE49-F238E27FC236}">
                <a16:creationId xmlns:a16="http://schemas.microsoft.com/office/drawing/2014/main" id="{683994FC-480B-4FD1-BC70-4444B498D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916" y="1693326"/>
            <a:ext cx="2267712" cy="3096768"/>
          </a:xfrm>
          <a:prstGeom prst="rect">
            <a:avLst/>
          </a:prstGeom>
        </p:spPr>
      </p:pic>
    </p:spTree>
    <p:extLst>
      <p:ext uri="{BB962C8B-B14F-4D97-AF65-F5344CB8AC3E}">
        <p14:creationId xmlns:p14="http://schemas.microsoft.com/office/powerpoint/2010/main" val="186696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61B505-902E-4C37-AAE1-852288C14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Book of Life—Kept on Earth</a:t>
            </a: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128:6-9</a:t>
            </a:r>
            <a:endParaRPr lang="en-US" sz="900" b="0" i="0" dirty="0">
              <a:solidFill>
                <a:schemeClr val="bg1"/>
              </a:solidFill>
              <a:effectLst/>
              <a:latin typeface="Calibri" panose="020F0502020204030204" pitchFamily="34" charset="0"/>
            </a:endParaRPr>
          </a:p>
        </p:txBody>
      </p:sp>
      <p:sp>
        <p:nvSpPr>
          <p:cNvPr id="11" name="Rectangle 10"/>
          <p:cNvSpPr/>
          <p:nvPr/>
        </p:nvSpPr>
        <p:spPr>
          <a:xfrm>
            <a:off x="242206" y="1570900"/>
            <a:ext cx="5690507" cy="1938992"/>
          </a:xfrm>
          <a:prstGeom prst="rect">
            <a:avLst/>
          </a:prstGeom>
        </p:spPr>
        <p:txBody>
          <a:bodyPr wrap="square">
            <a:spAutoFit/>
          </a:bodyPr>
          <a:lstStyle/>
          <a:p>
            <a:pPr fontAlgn="base"/>
            <a:r>
              <a:rPr lang="en-US" sz="2000" i="1" dirty="0">
                <a:solidFill>
                  <a:schemeClr val="bg1"/>
                </a:solidFill>
                <a:latin typeface="Calibri" panose="020F0502020204030204" pitchFamily="34" charset="0"/>
              </a:rPr>
              <a:t>And I saw the dead, small and great, stand before God; and the books were opened: and another book was opened, which is the book of life: and the dead were judged out of those things which were written in the books, according to their works.</a:t>
            </a:r>
          </a:p>
          <a:p>
            <a:pPr fontAlgn="base"/>
            <a:r>
              <a:rPr lang="en-US" sz="2000" i="1" dirty="0">
                <a:solidFill>
                  <a:schemeClr val="bg1"/>
                </a:solidFill>
                <a:latin typeface="Calibri" panose="020F0502020204030204" pitchFamily="34" charset="0"/>
              </a:rPr>
              <a:t>Revelation 20:12</a:t>
            </a:r>
          </a:p>
        </p:txBody>
      </p:sp>
      <p:sp>
        <p:nvSpPr>
          <p:cNvPr id="2" name="Rectangle 1"/>
          <p:cNvSpPr/>
          <p:nvPr/>
        </p:nvSpPr>
        <p:spPr>
          <a:xfrm>
            <a:off x="5649686" y="4815657"/>
            <a:ext cx="6096000" cy="1661993"/>
          </a:xfrm>
          <a:prstGeom prst="rect">
            <a:avLst/>
          </a:prstGeom>
        </p:spPr>
        <p:txBody>
          <a:bodyPr>
            <a:spAutoFit/>
          </a:bodyPr>
          <a:lstStyle/>
          <a:p>
            <a:r>
              <a:rPr lang="en-US" b="0" i="0" dirty="0">
                <a:solidFill>
                  <a:schemeClr val="bg1"/>
                </a:solidFill>
                <a:effectLst/>
                <a:latin typeface="Calibri" panose="020F0502020204030204" pitchFamily="34" charset="0"/>
              </a:rPr>
              <a:t>Figurative: “Our own life, and being, the record of our acts transcribed in our souls, an account of our obedience or disobedience written in our bodies. Literally, it is the record kept in heaven of the names and righteous deeds of the faithful.” </a:t>
            </a:r>
          </a:p>
          <a:p>
            <a:r>
              <a:rPr lang="en-US" sz="1200" b="0" i="0" dirty="0">
                <a:solidFill>
                  <a:schemeClr val="bg1"/>
                </a:solidFill>
                <a:effectLst/>
                <a:latin typeface="Calibri" panose="020F0502020204030204" pitchFamily="34" charset="0"/>
              </a:rPr>
              <a:t>Elder Bruce R. McConkie</a:t>
            </a:r>
            <a:endParaRPr lang="en-US" sz="1200" dirty="0">
              <a:solidFill>
                <a:schemeClr val="bg1"/>
              </a:solidFill>
            </a:endParaRPr>
          </a:p>
        </p:txBody>
      </p:sp>
      <p:sp>
        <p:nvSpPr>
          <p:cNvPr id="7" name="Rectangle 6"/>
          <p:cNvSpPr/>
          <p:nvPr/>
        </p:nvSpPr>
        <p:spPr>
          <a:xfrm>
            <a:off x="1690520" y="685164"/>
            <a:ext cx="8810959" cy="830997"/>
          </a:xfrm>
          <a:prstGeom prst="rect">
            <a:avLst/>
          </a:prstGeom>
        </p:spPr>
        <p:txBody>
          <a:bodyPr wrap="square">
            <a:spAutoFit/>
          </a:bodyPr>
          <a:lstStyle/>
          <a:p>
            <a:pPr algn="ctr"/>
            <a:r>
              <a:rPr lang="en-US" sz="2400" b="0" i="0" dirty="0">
                <a:solidFill>
                  <a:srgbClr val="FF0000"/>
                </a:solidFill>
                <a:effectLst/>
                <a:latin typeface="Calibri" panose="020F0502020204030204" pitchFamily="34" charset="0"/>
              </a:rPr>
              <a:t>A record kept in heaven which contains the names of the faithful and an account of their righteous covenants and deeds</a:t>
            </a:r>
            <a:endParaRPr lang="en-US" sz="2400" dirty="0">
              <a:solidFill>
                <a:srgbClr val="FF0000"/>
              </a:solidFill>
            </a:endParaRPr>
          </a:p>
        </p:txBody>
      </p:sp>
      <p:pic>
        <p:nvPicPr>
          <p:cNvPr id="9" name="Picture 2" descr="http://danielbeazley.com/wp-content/uploads/2013/01/How-to-Write-6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67798" b="430"/>
          <a:stretch/>
        </p:blipFill>
        <p:spPr bwMode="auto">
          <a:xfrm>
            <a:off x="5932713" y="2030963"/>
            <a:ext cx="1647612" cy="25472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danielbeazley.com/wp-content/uploads/2013/01/How-to-Write-6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32846" t="-471" r="33020"/>
          <a:stretch/>
        </p:blipFill>
        <p:spPr bwMode="auto">
          <a:xfrm>
            <a:off x="7580324" y="2030963"/>
            <a:ext cx="1730828" cy="2547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danielbeazley.com/wp-content/uploads/2013/01/How-to-Write-600x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89" t="-470"/>
          <a:stretch/>
        </p:blipFill>
        <p:spPr bwMode="auto">
          <a:xfrm>
            <a:off x="9290421" y="2030962"/>
            <a:ext cx="1653590" cy="25472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5467" y="4413462"/>
            <a:ext cx="4081780" cy="1631216"/>
          </a:xfrm>
          <a:prstGeom prst="rect">
            <a:avLst/>
          </a:prstGeom>
        </p:spPr>
        <p:txBody>
          <a:bodyPr wrap="square">
            <a:spAutoFit/>
          </a:bodyPr>
          <a:lstStyle/>
          <a:p>
            <a:r>
              <a:rPr lang="en-US" sz="2000" i="1" dirty="0">
                <a:solidFill>
                  <a:srgbClr val="FFFF00"/>
                </a:solidFill>
                <a:latin typeface="Calibri" panose="020F0502020204030204" pitchFamily="34" charset="0"/>
              </a:rPr>
              <a:t>Notwithstanding in this rejoice not, that the spirits are subject unto you; but rather rejoice, because your names are written in heaven.</a:t>
            </a:r>
          </a:p>
          <a:p>
            <a:r>
              <a:rPr lang="en-US" sz="2000" i="1" dirty="0">
                <a:solidFill>
                  <a:srgbClr val="FFFF00"/>
                </a:solidFill>
                <a:latin typeface="Calibri" panose="020F0502020204030204" pitchFamily="34" charset="0"/>
              </a:rPr>
              <a:t>Luke 10:20</a:t>
            </a:r>
          </a:p>
        </p:txBody>
      </p:sp>
    </p:spTree>
    <p:extLst>
      <p:ext uri="{BB962C8B-B14F-4D97-AF65-F5344CB8AC3E}">
        <p14:creationId xmlns:p14="http://schemas.microsoft.com/office/powerpoint/2010/main" val="12998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20B01B-C9F3-4963-952A-0B9BDDE8B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i="1" dirty="0" err="1">
                <a:solidFill>
                  <a:schemeClr val="bg1"/>
                </a:solidFill>
                <a:latin typeface="Calibri" panose="020F0502020204030204" pitchFamily="34" charset="0"/>
              </a:rPr>
              <a:t>propria</a:t>
            </a:r>
            <a:r>
              <a:rPr lang="en-US" sz="5400" i="1" dirty="0">
                <a:solidFill>
                  <a:schemeClr val="bg1"/>
                </a:solidFill>
                <a:latin typeface="Calibri" panose="020F0502020204030204" pitchFamily="34" charset="0"/>
              </a:rPr>
              <a:t> persona</a:t>
            </a:r>
            <a:endParaRPr lang="en-US" sz="5400" dirty="0">
              <a:solidFill>
                <a:schemeClr val="bg1"/>
              </a:solidFill>
              <a:latin typeface="Calibri" panose="020F0502020204030204" pitchFamily="34" charset="0"/>
            </a:endParaRP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128:8</a:t>
            </a:r>
            <a:endParaRPr lang="en-US" sz="900" b="0" i="0" dirty="0">
              <a:solidFill>
                <a:schemeClr val="bg1"/>
              </a:solidFill>
              <a:effectLst/>
              <a:latin typeface="Calibri" panose="020F0502020204030204" pitchFamily="34" charset="0"/>
            </a:endParaRPr>
          </a:p>
        </p:txBody>
      </p:sp>
      <p:sp>
        <p:nvSpPr>
          <p:cNvPr id="2" name="Rectangle 1"/>
          <p:cNvSpPr/>
          <p:nvPr/>
        </p:nvSpPr>
        <p:spPr>
          <a:xfrm>
            <a:off x="2649096" y="923330"/>
            <a:ext cx="6962180" cy="646331"/>
          </a:xfrm>
          <a:prstGeom prst="rect">
            <a:avLst/>
          </a:prstGeom>
        </p:spPr>
        <p:txBody>
          <a:bodyPr wrap="square">
            <a:spAutoFit/>
          </a:bodyPr>
          <a:lstStyle/>
          <a:p>
            <a:pPr algn="ctr"/>
            <a:r>
              <a:rPr lang="en-US" dirty="0">
                <a:solidFill>
                  <a:schemeClr val="bg1"/>
                </a:solidFill>
                <a:latin typeface="Calibri" panose="020F0502020204030204" pitchFamily="34" charset="0"/>
              </a:rPr>
              <a:t>People who are baptized for themselves and the phrase “their own agents” refers to those who are baptized as proxies</a:t>
            </a:r>
            <a:endParaRPr lang="en-US" dirty="0">
              <a:solidFill>
                <a:schemeClr val="bg1"/>
              </a:solidFill>
            </a:endParaRPr>
          </a:p>
        </p:txBody>
      </p:sp>
      <p:sp>
        <p:nvSpPr>
          <p:cNvPr id="3" name="Rectangle 2"/>
          <p:cNvSpPr/>
          <p:nvPr/>
        </p:nvSpPr>
        <p:spPr>
          <a:xfrm>
            <a:off x="3870186" y="2121356"/>
            <a:ext cx="3796660" cy="1107996"/>
          </a:xfrm>
          <a:prstGeom prst="rect">
            <a:avLst/>
          </a:prstGeom>
        </p:spPr>
        <p:txBody>
          <a:bodyPr wrap="square">
            <a:spAutoFit/>
          </a:bodyPr>
          <a:lstStyle/>
          <a:p>
            <a:r>
              <a:rPr lang="en-US" dirty="0">
                <a:solidFill>
                  <a:schemeClr val="bg1"/>
                </a:solidFill>
                <a:latin typeface="Calibri" panose="020F0502020204030204" pitchFamily="34" charset="0"/>
              </a:rPr>
              <a:t>“Ordinances and covenants become our credentials for admission into [God’s] presence”</a:t>
            </a:r>
          </a:p>
          <a:p>
            <a:r>
              <a:rPr lang="en-US" sz="1200" dirty="0">
                <a:solidFill>
                  <a:schemeClr val="bg1"/>
                </a:solidFill>
                <a:latin typeface="Calibri" panose="020F0502020204030204" pitchFamily="34" charset="0"/>
              </a:rPr>
              <a:t>Elder Boyd K. Packer</a:t>
            </a:r>
            <a:endParaRPr lang="en-US" sz="1200" dirty="0">
              <a:solidFill>
                <a:schemeClr val="bg1"/>
              </a:solidFill>
            </a:endParaRPr>
          </a:p>
        </p:txBody>
      </p:sp>
      <p:pic>
        <p:nvPicPr>
          <p:cNvPr id="7" name="Picture 6">
            <a:extLst>
              <a:ext uri="{FF2B5EF4-FFF2-40B4-BE49-F238E27FC236}">
                <a16:creationId xmlns:a16="http://schemas.microsoft.com/office/drawing/2014/main" id="{5D0C89B3-D385-4040-92A4-57612D628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5" y="1796946"/>
            <a:ext cx="3086100" cy="2171700"/>
          </a:xfrm>
          <a:prstGeom prst="rect">
            <a:avLst/>
          </a:prstGeom>
        </p:spPr>
      </p:pic>
      <p:pic>
        <p:nvPicPr>
          <p:cNvPr id="9" name="Picture 8">
            <a:extLst>
              <a:ext uri="{FF2B5EF4-FFF2-40B4-BE49-F238E27FC236}">
                <a16:creationId xmlns:a16="http://schemas.microsoft.com/office/drawing/2014/main" id="{08C0DE75-54DD-4CC9-BDA1-1859CAB28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537" y="3687362"/>
            <a:ext cx="4228105" cy="2801306"/>
          </a:xfrm>
          <a:prstGeom prst="rect">
            <a:avLst/>
          </a:prstGeom>
        </p:spPr>
      </p:pic>
      <p:grpSp>
        <p:nvGrpSpPr>
          <p:cNvPr id="17" name="Group 16">
            <a:extLst>
              <a:ext uri="{FF2B5EF4-FFF2-40B4-BE49-F238E27FC236}">
                <a16:creationId xmlns:a16="http://schemas.microsoft.com/office/drawing/2014/main" id="{DDB7B341-1DDA-47D5-9EF3-54D9693A6C1C}"/>
              </a:ext>
            </a:extLst>
          </p:cNvPr>
          <p:cNvGrpSpPr/>
          <p:nvPr/>
        </p:nvGrpSpPr>
        <p:grpSpPr>
          <a:xfrm>
            <a:off x="9037674" y="1010093"/>
            <a:ext cx="2933215" cy="5161919"/>
            <a:chOff x="1345059" y="1089061"/>
            <a:chExt cx="2667000" cy="5029200"/>
          </a:xfrm>
        </p:grpSpPr>
        <p:grpSp>
          <p:nvGrpSpPr>
            <p:cNvPr id="18" name="Group 17">
              <a:extLst>
                <a:ext uri="{FF2B5EF4-FFF2-40B4-BE49-F238E27FC236}">
                  <a16:creationId xmlns:a16="http://schemas.microsoft.com/office/drawing/2014/main" id="{473A4893-E556-4A93-A1FA-FED45D1D7F9C}"/>
                </a:ext>
              </a:extLst>
            </p:cNvPr>
            <p:cNvGrpSpPr/>
            <p:nvPr/>
          </p:nvGrpSpPr>
          <p:grpSpPr>
            <a:xfrm>
              <a:off x="1345059" y="1089061"/>
              <a:ext cx="2667000" cy="5029200"/>
              <a:chOff x="838200" y="76200"/>
              <a:chExt cx="2667000" cy="5029200"/>
            </a:xfrm>
          </p:grpSpPr>
          <p:grpSp>
            <p:nvGrpSpPr>
              <p:cNvPr id="20" name="Group 17">
                <a:extLst>
                  <a:ext uri="{FF2B5EF4-FFF2-40B4-BE49-F238E27FC236}">
                    <a16:creationId xmlns:a16="http://schemas.microsoft.com/office/drawing/2014/main" id="{5E0C9F2F-5242-412A-8EA8-A92994DAE26F}"/>
                  </a:ext>
                </a:extLst>
              </p:cNvPr>
              <p:cNvGrpSpPr/>
              <p:nvPr/>
            </p:nvGrpSpPr>
            <p:grpSpPr>
              <a:xfrm flipH="1">
                <a:off x="2209800" y="1447800"/>
                <a:ext cx="1295400" cy="3429000"/>
                <a:chOff x="685800" y="1447800"/>
                <a:chExt cx="1295400" cy="3124200"/>
              </a:xfrm>
            </p:grpSpPr>
            <p:sp>
              <p:nvSpPr>
                <p:cNvPr id="36" name="Bent Arrow 25">
                  <a:extLst>
                    <a:ext uri="{FF2B5EF4-FFF2-40B4-BE49-F238E27FC236}">
                      <a16:creationId xmlns:a16="http://schemas.microsoft.com/office/drawing/2014/main" id="{BCE8AEAF-18E1-48FC-BAC7-11845EC94A10}"/>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26">
                  <a:extLst>
                    <a:ext uri="{FF2B5EF4-FFF2-40B4-BE49-F238E27FC236}">
                      <a16:creationId xmlns:a16="http://schemas.microsoft.com/office/drawing/2014/main" id="{9E962481-3866-4E77-899F-E91DEE8EFF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6">
                <a:extLst>
                  <a:ext uri="{FF2B5EF4-FFF2-40B4-BE49-F238E27FC236}">
                    <a16:creationId xmlns:a16="http://schemas.microsoft.com/office/drawing/2014/main" id="{FEAAC72E-D256-47B8-948C-D1B2B1294B7B}"/>
                  </a:ext>
                </a:extLst>
              </p:cNvPr>
              <p:cNvGrpSpPr/>
              <p:nvPr/>
            </p:nvGrpSpPr>
            <p:grpSpPr>
              <a:xfrm>
                <a:off x="838200" y="1447800"/>
                <a:ext cx="1295400" cy="3429000"/>
                <a:chOff x="685800" y="1447800"/>
                <a:chExt cx="1295400" cy="3429000"/>
              </a:xfrm>
            </p:grpSpPr>
            <p:sp>
              <p:nvSpPr>
                <p:cNvPr id="34" name="Bent Arrow 23">
                  <a:extLst>
                    <a:ext uri="{FF2B5EF4-FFF2-40B4-BE49-F238E27FC236}">
                      <a16:creationId xmlns:a16="http://schemas.microsoft.com/office/drawing/2014/main" id="{94CA48BB-29CF-498D-BE6E-021E7B5D4B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14">
                  <a:extLst>
                    <a:ext uri="{FF2B5EF4-FFF2-40B4-BE49-F238E27FC236}">
                      <a16:creationId xmlns:a16="http://schemas.microsoft.com/office/drawing/2014/main" id="{BB6D7BA5-F5E5-458D-B9C5-46F94235A15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Oval 2">
                <a:extLst>
                  <a:ext uri="{FF2B5EF4-FFF2-40B4-BE49-F238E27FC236}">
                    <a16:creationId xmlns:a16="http://schemas.microsoft.com/office/drawing/2014/main" id="{249161C7-E2C7-44A3-B641-54CA6D58BD92}"/>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3">
                <a:extLst>
                  <a:ext uri="{FF2B5EF4-FFF2-40B4-BE49-F238E27FC236}">
                    <a16:creationId xmlns:a16="http://schemas.microsoft.com/office/drawing/2014/main" id="{C4E6468B-738D-44B7-9BEE-FDA56CC8ABB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4">
                <a:extLst>
                  <a:ext uri="{FF2B5EF4-FFF2-40B4-BE49-F238E27FC236}">
                    <a16:creationId xmlns:a16="http://schemas.microsoft.com/office/drawing/2014/main" id="{433241E7-64EC-4803-BD6F-B99BB2FF7E24}"/>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
                <a:extLst>
                  <a:ext uri="{FF2B5EF4-FFF2-40B4-BE49-F238E27FC236}">
                    <a16:creationId xmlns:a16="http://schemas.microsoft.com/office/drawing/2014/main" id="{DB0413D3-766E-457E-A497-E85388A8138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5">
                <a:extLst>
                  <a:ext uri="{FF2B5EF4-FFF2-40B4-BE49-F238E27FC236}">
                    <a16:creationId xmlns:a16="http://schemas.microsoft.com/office/drawing/2014/main" id="{8D4219A8-75B7-45A3-B495-2DCD0AE1DD0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nut 16">
                <a:extLst>
                  <a:ext uri="{FF2B5EF4-FFF2-40B4-BE49-F238E27FC236}">
                    <a16:creationId xmlns:a16="http://schemas.microsoft.com/office/drawing/2014/main" id="{7AE78F5E-B760-4D3C-9E27-D5340819E964}"/>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7">
                <a:extLst>
                  <a:ext uri="{FF2B5EF4-FFF2-40B4-BE49-F238E27FC236}">
                    <a16:creationId xmlns:a16="http://schemas.microsoft.com/office/drawing/2014/main" id="{70CC60FB-0F89-4507-90E8-DC931B0546F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48B4E88D-6BB3-4474-A4D3-52E666857E5F}"/>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10">
                <a:extLst>
                  <a:ext uri="{FF2B5EF4-FFF2-40B4-BE49-F238E27FC236}">
                    <a16:creationId xmlns:a16="http://schemas.microsoft.com/office/drawing/2014/main" id="{1533C8CA-BF63-4388-853F-A088AC433EA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1">
                <a:extLst>
                  <a:ext uri="{FF2B5EF4-FFF2-40B4-BE49-F238E27FC236}">
                    <a16:creationId xmlns:a16="http://schemas.microsoft.com/office/drawing/2014/main" id="{6867CB88-EBFD-4777-8BC4-DC6F4259E54A}"/>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2">
                <a:extLst>
                  <a:ext uri="{FF2B5EF4-FFF2-40B4-BE49-F238E27FC236}">
                    <a16:creationId xmlns:a16="http://schemas.microsoft.com/office/drawing/2014/main" id="{362B9D2C-A0A2-4AA3-B2FB-CA7981303CC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13">
                <a:extLst>
                  <a:ext uri="{FF2B5EF4-FFF2-40B4-BE49-F238E27FC236}">
                    <a16:creationId xmlns:a16="http://schemas.microsoft.com/office/drawing/2014/main" id="{8B2045F4-456D-46CA-BB68-71EF1E919FA1}"/>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FC48F26-E0E9-4083-B8F3-35FCD1EFAD9A}"/>
                </a:ext>
              </a:extLst>
            </p:cNvPr>
            <p:cNvSpPr/>
            <p:nvPr/>
          </p:nvSpPr>
          <p:spPr>
            <a:xfrm>
              <a:off x="1726059" y="3222662"/>
              <a:ext cx="1876127" cy="1769194"/>
            </a:xfrm>
            <a:prstGeom prst="rect">
              <a:avLst/>
            </a:prstGeom>
          </p:spPr>
          <p:txBody>
            <a:bodyPr wrap="square">
              <a:spAutoFit/>
            </a:bodyPr>
            <a:lstStyle/>
            <a:p>
              <a:pPr algn="ctr" fontAlgn="base"/>
              <a:r>
                <a:rPr lang="en-US" sz="1600" b="1" i="1" dirty="0"/>
                <a:t>When an ordinance is performed by priesthood authority and a proper record is kept, the ordinance is binding on earth and in heaven.</a:t>
              </a:r>
              <a:endParaRPr lang="en-US" sz="1000" b="1" dirty="0">
                <a:latin typeface="Calibri" panose="020F0502020204030204" pitchFamily="34" charset="0"/>
              </a:endParaRPr>
            </a:p>
          </p:txBody>
        </p:sp>
      </p:grpSp>
      <p:pic>
        <p:nvPicPr>
          <p:cNvPr id="4" name="Picture 3">
            <a:extLst>
              <a:ext uri="{FF2B5EF4-FFF2-40B4-BE49-F238E27FC236}">
                <a16:creationId xmlns:a16="http://schemas.microsoft.com/office/drawing/2014/main" id="{EF525B28-CE70-DF6F-0EFF-223308F2AC6C}"/>
              </a:ext>
            </a:extLst>
          </p:cNvPr>
          <p:cNvPicPr>
            <a:picLocks noChangeAspect="1"/>
          </p:cNvPicPr>
          <p:nvPr/>
        </p:nvPicPr>
        <p:blipFill>
          <a:blip r:embed="rId5"/>
          <a:stretch>
            <a:fillRect/>
          </a:stretch>
        </p:blipFill>
        <p:spPr>
          <a:xfrm>
            <a:off x="187060" y="4103110"/>
            <a:ext cx="3572669" cy="2148598"/>
          </a:xfrm>
          <a:prstGeom prst="rect">
            <a:avLst/>
          </a:prstGeom>
        </p:spPr>
      </p:pic>
    </p:spTree>
    <p:extLst>
      <p:ext uri="{BB962C8B-B14F-4D97-AF65-F5344CB8AC3E}">
        <p14:creationId xmlns:p14="http://schemas.microsoft.com/office/powerpoint/2010/main" val="37085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EBED02-6A01-4F1C-B327-F33732863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The Rock of Revelation</a:t>
            </a:r>
          </a:p>
        </p:txBody>
      </p:sp>
      <p:sp>
        <p:nvSpPr>
          <p:cNvPr id="10" name="Rectangle 9"/>
          <p:cNvSpPr/>
          <p:nvPr/>
        </p:nvSpPr>
        <p:spPr>
          <a:xfrm>
            <a:off x="0" y="6488668"/>
            <a:ext cx="4365938" cy="369332"/>
          </a:xfrm>
          <a:prstGeom prst="rect">
            <a:avLst/>
          </a:prstGeom>
        </p:spPr>
        <p:txBody>
          <a:bodyPr wrap="square">
            <a:spAutoFit/>
          </a:bodyPr>
          <a:lstStyle/>
          <a:p>
            <a:r>
              <a:rPr lang="en-US" dirty="0">
                <a:solidFill>
                  <a:schemeClr val="bg1"/>
                </a:solidFill>
                <a:latin typeface="Calibri" panose="020F0502020204030204" pitchFamily="34" charset="0"/>
              </a:rPr>
              <a:t>D&amp;C 128:10   Matthew 16:18,19</a:t>
            </a:r>
            <a:endParaRPr lang="en-US" sz="900" b="0" i="0" dirty="0">
              <a:solidFill>
                <a:schemeClr val="bg1"/>
              </a:solidFill>
              <a:effectLst/>
              <a:latin typeface="Calibri" panose="020F0502020204030204" pitchFamily="34" charset="0"/>
            </a:endParaRPr>
          </a:p>
        </p:txBody>
      </p:sp>
      <p:sp>
        <p:nvSpPr>
          <p:cNvPr id="2" name="Rectangle 1"/>
          <p:cNvSpPr/>
          <p:nvPr/>
        </p:nvSpPr>
        <p:spPr>
          <a:xfrm>
            <a:off x="193183" y="1202791"/>
            <a:ext cx="6951895" cy="2769989"/>
          </a:xfrm>
          <a:prstGeom prst="rect">
            <a:avLst/>
          </a:prstGeom>
        </p:spPr>
        <p:txBody>
          <a:bodyPr wrap="square">
            <a:spAutoFit/>
          </a:bodyPr>
          <a:lstStyle/>
          <a:p>
            <a:r>
              <a:rPr lang="en-US" b="0" i="0" dirty="0">
                <a:solidFill>
                  <a:schemeClr val="bg1"/>
                </a:solidFill>
                <a:effectLst/>
                <a:latin typeface="Calibri" panose="020F0502020204030204" pitchFamily="34" charset="0"/>
              </a:rPr>
              <a:t>“Jesus is the Christ. All who legitimately profess Christ must know him to be such by the spirit of revelation.”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 should not embrace any doctrine that has not been directed to us by revelation.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is our testimony to all the world that to deny revelation, meaning revelation that is immediate to our day, is to deny the very foundation upon which all true Christianity must rest.”</a:t>
            </a:r>
          </a:p>
          <a:p>
            <a:r>
              <a:rPr lang="en-US" sz="1200" dirty="0">
                <a:solidFill>
                  <a:schemeClr val="bg1"/>
                </a:solidFill>
                <a:latin typeface="Calibri" panose="020F0502020204030204" pitchFamily="34" charset="0"/>
              </a:rPr>
              <a:t>McConkie and </a:t>
            </a:r>
            <a:r>
              <a:rPr lang="en-US" sz="1200" dirty="0" err="1">
                <a:solidFill>
                  <a:schemeClr val="bg1"/>
                </a:solidFill>
                <a:latin typeface="Calibri" panose="020F0502020204030204" pitchFamily="34" charset="0"/>
              </a:rPr>
              <a:t>Ostler</a:t>
            </a:r>
            <a:endParaRPr lang="en-US" sz="1200" dirty="0">
              <a:solidFill>
                <a:schemeClr val="bg1"/>
              </a:solidFill>
              <a:latin typeface="Calibri" panose="020F0502020204030204" pitchFamily="34" charset="0"/>
            </a:endParaRPr>
          </a:p>
        </p:txBody>
      </p:sp>
      <p:sp>
        <p:nvSpPr>
          <p:cNvPr id="14" name="Rectangle 13"/>
          <p:cNvSpPr/>
          <p:nvPr/>
        </p:nvSpPr>
        <p:spPr>
          <a:xfrm>
            <a:off x="7313054" y="4721051"/>
            <a:ext cx="3814292" cy="1384995"/>
          </a:xfrm>
          <a:prstGeom prst="rect">
            <a:avLst/>
          </a:prstGeom>
        </p:spPr>
        <p:txBody>
          <a:bodyPr wrap="square">
            <a:spAutoFit/>
          </a:bodyPr>
          <a:lstStyle/>
          <a:p>
            <a:r>
              <a:rPr lang="en-US" b="0" i="0" dirty="0">
                <a:solidFill>
                  <a:schemeClr val="bg1"/>
                </a:solidFill>
                <a:effectLst/>
                <a:latin typeface="Calibri" panose="020F0502020204030204" pitchFamily="34" charset="0"/>
              </a:rPr>
              <a:t>“Where there is revelation, there is the kingdom of God on earth; where there is no revelation, there the kingdom of God is not.”</a:t>
            </a:r>
          </a:p>
          <a:p>
            <a:r>
              <a:rPr lang="en-US" sz="1200" dirty="0">
                <a:solidFill>
                  <a:schemeClr val="bg1"/>
                </a:solidFill>
                <a:latin typeface="Calibri" panose="020F0502020204030204" pitchFamily="34" charset="0"/>
              </a:rPr>
              <a:t>Bruce R. McConkie</a:t>
            </a:r>
          </a:p>
        </p:txBody>
      </p:sp>
      <p:pic>
        <p:nvPicPr>
          <p:cNvPr id="4" name="Picture 3">
            <a:extLst>
              <a:ext uri="{FF2B5EF4-FFF2-40B4-BE49-F238E27FC236}">
                <a16:creationId xmlns:a16="http://schemas.microsoft.com/office/drawing/2014/main" id="{E7F673FD-E536-48A1-A9B6-4AD7AEF6D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654" y="4148684"/>
            <a:ext cx="5425440" cy="2164080"/>
          </a:xfrm>
          <a:prstGeom prst="rect">
            <a:avLst/>
          </a:prstGeom>
        </p:spPr>
      </p:pic>
      <p:pic>
        <p:nvPicPr>
          <p:cNvPr id="7" name="Picture 6">
            <a:extLst>
              <a:ext uri="{FF2B5EF4-FFF2-40B4-BE49-F238E27FC236}">
                <a16:creationId xmlns:a16="http://schemas.microsoft.com/office/drawing/2014/main" id="{5195033A-9C3F-4C81-ABDB-3769F3E63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895" y="1164147"/>
            <a:ext cx="3305175" cy="3295650"/>
          </a:xfrm>
          <a:prstGeom prst="rect">
            <a:avLst/>
          </a:prstGeom>
        </p:spPr>
      </p:pic>
      <p:pic>
        <p:nvPicPr>
          <p:cNvPr id="11" name="Picture 10">
            <a:extLst>
              <a:ext uri="{FF2B5EF4-FFF2-40B4-BE49-F238E27FC236}">
                <a16:creationId xmlns:a16="http://schemas.microsoft.com/office/drawing/2014/main" id="{2B2ADB8C-15C2-4437-88C3-63EEECC91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0914" y="148295"/>
            <a:ext cx="1081215" cy="1509196"/>
          </a:xfrm>
          <a:prstGeom prst="rect">
            <a:avLst/>
          </a:prstGeom>
        </p:spPr>
      </p:pic>
    </p:spTree>
    <p:extLst>
      <p:ext uri="{BB962C8B-B14F-4D97-AF65-F5344CB8AC3E}">
        <p14:creationId xmlns:p14="http://schemas.microsoft.com/office/powerpoint/2010/main" val="37025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C63641-4826-4A3B-9512-D060729EE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i="1" dirty="0" err="1">
                <a:solidFill>
                  <a:schemeClr val="bg1"/>
                </a:solidFill>
              </a:rPr>
              <a:t>summum</a:t>
            </a:r>
            <a:r>
              <a:rPr lang="en-US" sz="5400" i="1" dirty="0">
                <a:solidFill>
                  <a:schemeClr val="bg1"/>
                </a:solidFill>
              </a:rPr>
              <a:t> </a:t>
            </a:r>
            <a:r>
              <a:rPr lang="en-US" sz="5400" i="1" dirty="0" err="1">
                <a:solidFill>
                  <a:schemeClr val="bg1"/>
                </a:solidFill>
              </a:rPr>
              <a:t>bonum</a:t>
            </a:r>
            <a:endParaRPr lang="en-US" sz="5400" dirty="0">
              <a:solidFill>
                <a:schemeClr val="bg1"/>
              </a:solidFill>
              <a:latin typeface="Calibri" panose="020F0502020204030204" pitchFamily="34" charset="0"/>
            </a:endParaRPr>
          </a:p>
        </p:txBody>
      </p:sp>
      <p:sp>
        <p:nvSpPr>
          <p:cNvPr id="10" name="Rectangle 9"/>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128:11</a:t>
            </a:r>
            <a:endParaRPr lang="en-US" sz="900" b="0" i="0" dirty="0">
              <a:solidFill>
                <a:schemeClr val="bg1"/>
              </a:solidFill>
              <a:effectLst/>
              <a:latin typeface="Calibri" panose="020F0502020204030204" pitchFamily="34" charset="0"/>
            </a:endParaRPr>
          </a:p>
        </p:txBody>
      </p:sp>
      <p:sp>
        <p:nvSpPr>
          <p:cNvPr id="2" name="Rectangle 1"/>
          <p:cNvSpPr/>
          <p:nvPr/>
        </p:nvSpPr>
        <p:spPr>
          <a:xfrm>
            <a:off x="459345" y="1145781"/>
            <a:ext cx="5542209" cy="923330"/>
          </a:xfrm>
          <a:prstGeom prst="rect">
            <a:avLst/>
          </a:prstGeom>
        </p:spPr>
        <p:txBody>
          <a:bodyPr wrap="square">
            <a:spAutoFit/>
          </a:bodyPr>
          <a:lstStyle/>
          <a:p>
            <a:r>
              <a:rPr lang="en-US" dirty="0">
                <a:solidFill>
                  <a:schemeClr val="bg1"/>
                </a:solidFill>
                <a:latin typeface="Calibri" panose="020F0502020204030204" pitchFamily="34" charset="0"/>
              </a:rPr>
              <a:t>The highest good, especially as the ultimate goal according to which values and priorities are established in an ethical system.</a:t>
            </a:r>
          </a:p>
        </p:txBody>
      </p:sp>
      <p:sp>
        <p:nvSpPr>
          <p:cNvPr id="13" name="Rectangle 12"/>
          <p:cNvSpPr/>
          <p:nvPr/>
        </p:nvSpPr>
        <p:spPr>
          <a:xfrm>
            <a:off x="5881452" y="2069111"/>
            <a:ext cx="6044822" cy="3600986"/>
          </a:xfrm>
          <a:prstGeom prst="rect">
            <a:avLst/>
          </a:prstGeom>
        </p:spPr>
        <p:txBody>
          <a:bodyPr wrap="square">
            <a:spAutoFit/>
          </a:bodyPr>
          <a:lstStyle/>
          <a:p>
            <a:r>
              <a:rPr lang="en-US" sz="2400" dirty="0">
                <a:solidFill>
                  <a:schemeClr val="bg1"/>
                </a:solidFill>
                <a:latin typeface="Calibri" panose="020F0502020204030204" pitchFamily="34" charset="0"/>
              </a:rPr>
              <a:t>“The man standing at the head of the Church and Kingdom of God, the prophet seer, and revelator, to whom the keys of the kingdom have been given, has the right to unlock the heavens and obtain whatever intelligence is necessary to direct the sealing work in our temples or to direct the teaching of the gospel and the performance of gospel ordinances among any who dwell upon the earth.”</a:t>
            </a:r>
          </a:p>
          <a:p>
            <a:r>
              <a:rPr lang="en-US" sz="1200" dirty="0">
                <a:solidFill>
                  <a:schemeClr val="bg1"/>
                </a:solidFill>
                <a:latin typeface="Calibri" panose="020F0502020204030204" pitchFamily="34" charset="0"/>
              </a:rPr>
              <a:t>McConkie and </a:t>
            </a:r>
            <a:r>
              <a:rPr lang="en-US" sz="1200" dirty="0" err="1">
                <a:solidFill>
                  <a:schemeClr val="bg1"/>
                </a:solidFill>
                <a:latin typeface="Calibri" panose="020F0502020204030204" pitchFamily="34" charset="0"/>
              </a:rPr>
              <a:t>Ostler</a:t>
            </a:r>
            <a:endParaRPr lang="en-US" sz="1200" dirty="0">
              <a:solidFill>
                <a:schemeClr val="bg1"/>
              </a:solidFill>
              <a:latin typeface="Calibri" panose="020F0502020204030204" pitchFamily="34" charset="0"/>
            </a:endParaRPr>
          </a:p>
        </p:txBody>
      </p:sp>
      <p:pic>
        <p:nvPicPr>
          <p:cNvPr id="4" name="Picture 3">
            <a:extLst>
              <a:ext uri="{FF2B5EF4-FFF2-40B4-BE49-F238E27FC236}">
                <a16:creationId xmlns:a16="http://schemas.microsoft.com/office/drawing/2014/main" id="{A666C673-A559-421C-AF45-52B67A84F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45" y="2311999"/>
            <a:ext cx="5078408" cy="4017612"/>
          </a:xfrm>
          <a:prstGeom prst="rect">
            <a:avLst/>
          </a:prstGeom>
        </p:spPr>
      </p:pic>
    </p:spTree>
    <p:extLst>
      <p:ext uri="{BB962C8B-B14F-4D97-AF65-F5344CB8AC3E}">
        <p14:creationId xmlns:p14="http://schemas.microsoft.com/office/powerpoint/2010/main" val="12072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D506AF-680F-4E56-AC11-8B5470578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4" name="TextBox 3"/>
          <p:cNvSpPr txBox="1"/>
          <p:nvPr/>
        </p:nvSpPr>
        <p:spPr>
          <a:xfrm>
            <a:off x="533395" y="839742"/>
            <a:ext cx="2590801" cy="369332"/>
          </a:xfrm>
          <a:prstGeom prst="rect">
            <a:avLst/>
          </a:prstGeom>
          <a:noFill/>
        </p:spPr>
        <p:txBody>
          <a:bodyPr wrap="square" rtlCol="0">
            <a:spAutoFit/>
          </a:bodyPr>
          <a:lstStyle/>
          <a:p>
            <a:r>
              <a:rPr lang="en-US" dirty="0">
                <a:solidFill>
                  <a:schemeClr val="bg1"/>
                </a:solidFill>
                <a:latin typeface="Calibri" panose="020F0502020204030204" pitchFamily="34" charset="0"/>
              </a:rPr>
              <a:t>September</a:t>
            </a:r>
            <a:r>
              <a:rPr lang="en-US" dirty="0">
                <a:solidFill>
                  <a:schemeClr val="bg1"/>
                </a:solidFill>
              </a:rPr>
              <a:t> 1, 1842</a:t>
            </a:r>
          </a:p>
        </p:txBody>
      </p:sp>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Background</a:t>
            </a:r>
          </a:p>
        </p:txBody>
      </p:sp>
      <p:sp>
        <p:nvSpPr>
          <p:cNvPr id="2" name="Rectangle 1"/>
          <p:cNvSpPr/>
          <p:nvPr/>
        </p:nvSpPr>
        <p:spPr>
          <a:xfrm>
            <a:off x="228599" y="1234274"/>
            <a:ext cx="6096000" cy="1938992"/>
          </a:xfrm>
          <a:prstGeom prst="rect">
            <a:avLst/>
          </a:prstGeom>
        </p:spPr>
        <p:txBody>
          <a:bodyPr>
            <a:spAutoFit/>
          </a:bodyPr>
          <a:lstStyle/>
          <a:p>
            <a:r>
              <a:rPr lang="en-US" b="0" i="0" dirty="0">
                <a:solidFill>
                  <a:schemeClr val="bg1"/>
                </a:solidFill>
                <a:effectLst/>
                <a:latin typeface="Calibri" panose="020F0502020204030204" pitchFamily="34" charset="0"/>
              </a:rPr>
              <a:t>As early as 10 August 1840, in an address at the funeral of Seymour Brunson, the Prophet introduced the doctrine of </a:t>
            </a:r>
            <a:r>
              <a:rPr lang="en-US" b="0" i="0" u="none" strike="noStrike" dirty="0">
                <a:solidFill>
                  <a:schemeClr val="bg1"/>
                </a:solidFill>
                <a:effectLst/>
                <a:latin typeface="Calibri" panose="020F0502020204030204" pitchFamily="34" charset="0"/>
              </a:rPr>
              <a:t>baptism</a:t>
            </a:r>
            <a:r>
              <a:rPr lang="en-US" b="0" i="0" dirty="0">
                <a:solidFill>
                  <a:schemeClr val="bg1"/>
                </a:solidFill>
                <a:effectLst/>
                <a:latin typeface="Calibri" panose="020F0502020204030204" pitchFamily="34" charset="0"/>
              </a:rPr>
              <a:t> for the dead to a startled congregation of Saints. Thereafter it was frequently a topic of addresses of the Brethren, and baptisms for the dead were performed in the nearby Mississippi River.</a:t>
            </a:r>
          </a:p>
          <a:p>
            <a:r>
              <a:rPr lang="en-US" sz="1200" b="0" i="0" dirty="0">
                <a:solidFill>
                  <a:schemeClr val="bg1"/>
                </a:solidFill>
                <a:effectLst/>
                <a:latin typeface="Calibri" panose="020F0502020204030204" pitchFamily="34" charset="0"/>
              </a:rPr>
              <a:t>J</a:t>
            </a:r>
            <a:r>
              <a:rPr lang="en-US" sz="1200" b="0" i="0" u="none" strike="noStrike" dirty="0">
                <a:solidFill>
                  <a:schemeClr val="bg1"/>
                </a:solidFill>
                <a:effectLst/>
                <a:latin typeface="Calibri" panose="020F0502020204030204" pitchFamily="34" charset="0"/>
              </a:rPr>
              <a:t>oseph Smith</a:t>
            </a:r>
            <a:r>
              <a:rPr lang="en-US" sz="1200" b="0" i="0" dirty="0">
                <a:solidFill>
                  <a:schemeClr val="bg1"/>
                </a:solidFill>
                <a:effectLst/>
                <a:latin typeface="Calibri" panose="020F0502020204030204" pitchFamily="34" charset="0"/>
              </a:rPr>
              <a:t> Letter Book</a:t>
            </a:r>
            <a:endParaRPr lang="en-US" sz="1200" dirty="0">
              <a:solidFill>
                <a:schemeClr val="bg1"/>
              </a:solidFill>
            </a:endParaRPr>
          </a:p>
        </p:txBody>
      </p:sp>
      <p:sp>
        <p:nvSpPr>
          <p:cNvPr id="3" name="Rectangle 2"/>
          <p:cNvSpPr/>
          <p:nvPr/>
        </p:nvSpPr>
        <p:spPr>
          <a:xfrm>
            <a:off x="5366657" y="4215648"/>
            <a:ext cx="6477000" cy="2215991"/>
          </a:xfrm>
          <a:prstGeom prst="rect">
            <a:avLst/>
          </a:prstGeom>
        </p:spPr>
        <p:txBody>
          <a:bodyPr wrap="square">
            <a:spAutoFit/>
          </a:bodyPr>
          <a:lstStyle/>
          <a:p>
            <a:r>
              <a:rPr lang="en-US" b="0" i="0" dirty="0">
                <a:solidFill>
                  <a:schemeClr val="bg1"/>
                </a:solidFill>
                <a:effectLst/>
                <a:latin typeface="Calibri" panose="020F0502020204030204" pitchFamily="34" charset="0"/>
              </a:rPr>
              <a:t>According to the minutes of the general conference of the Church held in Nauvoo on 2 October 1841, the Prophet declared it was the Lord’s will that baptisms for the dead stop until they could be performed in His house.</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first baptisms for the dead in the uncompleted Nauvoo Temple were performed Sunday, 21 November 1841.</a:t>
            </a:r>
          </a:p>
          <a:p>
            <a:r>
              <a:rPr lang="en-US" sz="1200" b="0" i="0" dirty="0">
                <a:solidFill>
                  <a:schemeClr val="bg1"/>
                </a:solidFill>
                <a:effectLst/>
                <a:latin typeface="Calibri" panose="020F0502020204030204" pitchFamily="34" charset="0"/>
              </a:rPr>
              <a:t>HC</a:t>
            </a:r>
            <a:endParaRPr lang="en-US" sz="1200" dirty="0">
              <a:solidFill>
                <a:schemeClr val="bg1"/>
              </a:solidFill>
            </a:endParaRPr>
          </a:p>
        </p:txBody>
      </p:sp>
      <p:pic>
        <p:nvPicPr>
          <p:cNvPr id="7" name="Picture 2" descr="https://content.ldschurch.org/overlandtravel/bc/Pioneer%20Photos/Pioneers%20B/1080x1080/Brunson_Seymour%20%20KWJ8-186.jpg">
            <a:extLst>
              <a:ext uri="{FF2B5EF4-FFF2-40B4-BE49-F238E27FC236}">
                <a16:creationId xmlns:a16="http://schemas.microsoft.com/office/drawing/2014/main" id="{21B0715C-6A2F-49F1-9E41-8FAED0B6320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37" r="9944"/>
          <a:stretch/>
        </p:blipFill>
        <p:spPr bwMode="auto">
          <a:xfrm>
            <a:off x="6553197" y="1217558"/>
            <a:ext cx="2099301" cy="2486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B18466E-C977-498B-AA80-0553DB840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7256" y="929998"/>
            <a:ext cx="2239463" cy="2993934"/>
          </a:xfrm>
          <a:prstGeom prst="rect">
            <a:avLst/>
          </a:prstGeom>
        </p:spPr>
      </p:pic>
      <p:grpSp>
        <p:nvGrpSpPr>
          <p:cNvPr id="13" name="Group 12">
            <a:extLst>
              <a:ext uri="{FF2B5EF4-FFF2-40B4-BE49-F238E27FC236}">
                <a16:creationId xmlns:a16="http://schemas.microsoft.com/office/drawing/2014/main" id="{DFCCF1A1-4C10-436F-AD00-B894B681136B}"/>
              </a:ext>
            </a:extLst>
          </p:cNvPr>
          <p:cNvGrpSpPr/>
          <p:nvPr/>
        </p:nvGrpSpPr>
        <p:grpSpPr>
          <a:xfrm>
            <a:off x="2105326" y="3412314"/>
            <a:ext cx="2458302" cy="3287273"/>
            <a:chOff x="2105326" y="3412314"/>
            <a:chExt cx="2458302" cy="3287273"/>
          </a:xfrm>
        </p:grpSpPr>
        <p:sp>
          <p:nvSpPr>
            <p:cNvPr id="5" name="Rectangle 4"/>
            <p:cNvSpPr/>
            <p:nvPr/>
          </p:nvSpPr>
          <p:spPr>
            <a:xfrm>
              <a:off x="2105326" y="6422588"/>
              <a:ext cx="2272545" cy="276999"/>
            </a:xfrm>
            <a:prstGeom prst="rect">
              <a:avLst/>
            </a:prstGeom>
          </p:spPr>
          <p:txBody>
            <a:bodyPr wrap="none">
              <a:spAutoFit/>
            </a:bodyPr>
            <a:lstStyle/>
            <a:p>
              <a:r>
                <a:rPr lang="en-US" sz="1200" dirty="0">
                  <a:solidFill>
                    <a:schemeClr val="bg1"/>
                  </a:solidFill>
                  <a:latin typeface="Calibri" panose="020F0502020204030204" pitchFamily="34" charset="0"/>
                </a:rPr>
                <a:t>Carver of Oxen in Nauvoo Temple</a:t>
              </a:r>
              <a:endParaRPr lang="en-US" sz="1200" dirty="0">
                <a:solidFill>
                  <a:schemeClr val="bg1"/>
                </a:solidFill>
              </a:endParaRPr>
            </a:p>
          </p:txBody>
        </p:sp>
        <p:pic>
          <p:nvPicPr>
            <p:cNvPr id="12" name="Picture 11">
              <a:extLst>
                <a:ext uri="{FF2B5EF4-FFF2-40B4-BE49-F238E27FC236}">
                  <a16:creationId xmlns:a16="http://schemas.microsoft.com/office/drawing/2014/main" id="{6A7EFFB0-8EA7-4E10-9514-11D460F63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300" y="3412314"/>
              <a:ext cx="2243328" cy="2901696"/>
            </a:xfrm>
            <a:prstGeom prst="rect">
              <a:avLst/>
            </a:prstGeom>
          </p:spPr>
        </p:pic>
      </p:grpSp>
    </p:spTree>
    <p:extLst>
      <p:ext uri="{BB962C8B-B14F-4D97-AF65-F5344CB8AC3E}">
        <p14:creationId xmlns:p14="http://schemas.microsoft.com/office/powerpoint/2010/main" val="42673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32CDE-1852-264F-582F-AF8A25597CB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718D5E7-3137-A43B-BE77-AD04EF98F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a:extLst>
              <a:ext uri="{FF2B5EF4-FFF2-40B4-BE49-F238E27FC236}">
                <a16:creationId xmlns:a16="http://schemas.microsoft.com/office/drawing/2014/main" id="{56793B8E-A2D6-2ED2-CC03-49EAFC2AC746}"/>
              </a:ext>
            </a:extLst>
          </p:cNvPr>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Immersed in Water </a:t>
            </a:r>
          </a:p>
        </p:txBody>
      </p:sp>
      <p:sp>
        <p:nvSpPr>
          <p:cNvPr id="10" name="Rectangle 9">
            <a:extLst>
              <a:ext uri="{FF2B5EF4-FFF2-40B4-BE49-F238E27FC236}">
                <a16:creationId xmlns:a16="http://schemas.microsoft.com/office/drawing/2014/main" id="{4A5D92F5-DDC6-8FCF-5133-FB726E6C48AE}"/>
              </a:ext>
            </a:extLst>
          </p:cNvPr>
          <p:cNvSpPr/>
          <p:nvPr/>
        </p:nvSpPr>
        <p:spPr>
          <a:xfrm>
            <a:off x="0" y="6488668"/>
            <a:ext cx="1899558" cy="369332"/>
          </a:xfrm>
          <a:prstGeom prst="rect">
            <a:avLst/>
          </a:prstGeom>
        </p:spPr>
        <p:txBody>
          <a:bodyPr wrap="square">
            <a:spAutoFit/>
          </a:bodyPr>
          <a:lstStyle/>
          <a:p>
            <a:r>
              <a:rPr lang="en-US" dirty="0">
                <a:solidFill>
                  <a:schemeClr val="bg1"/>
                </a:solidFill>
                <a:latin typeface="Calibri" panose="020F0502020204030204" pitchFamily="34" charset="0"/>
              </a:rPr>
              <a:t>D&amp;C 128:12</a:t>
            </a:r>
            <a:endParaRPr lang="en-US" sz="900" b="0" i="0" dirty="0">
              <a:solidFill>
                <a:schemeClr val="bg1"/>
              </a:solidFill>
              <a:effectLst/>
              <a:latin typeface="Calibri" panose="020F0502020204030204" pitchFamily="34" charset="0"/>
            </a:endParaRPr>
          </a:p>
        </p:txBody>
      </p:sp>
      <p:sp>
        <p:nvSpPr>
          <p:cNvPr id="2" name="Rectangle 1">
            <a:extLst>
              <a:ext uri="{FF2B5EF4-FFF2-40B4-BE49-F238E27FC236}">
                <a16:creationId xmlns:a16="http://schemas.microsoft.com/office/drawing/2014/main" id="{AF86B8FE-FE0E-329A-9B35-16637E27CD6C}"/>
              </a:ext>
            </a:extLst>
          </p:cNvPr>
          <p:cNvSpPr/>
          <p:nvPr/>
        </p:nvSpPr>
        <p:spPr>
          <a:xfrm>
            <a:off x="1137462" y="1138623"/>
            <a:ext cx="2442881" cy="400110"/>
          </a:xfrm>
          <a:prstGeom prst="rect">
            <a:avLst/>
          </a:prstGeom>
          <a:solidFill>
            <a:schemeClr val="accent2"/>
          </a:solidFill>
        </p:spPr>
        <p:txBody>
          <a:bodyPr wrap="square">
            <a:spAutoFit/>
          </a:bodyPr>
          <a:lstStyle/>
          <a:p>
            <a:pPr algn="ctr"/>
            <a:r>
              <a:rPr lang="en-US" sz="2000" dirty="0">
                <a:solidFill>
                  <a:schemeClr val="bg1"/>
                </a:solidFill>
                <a:latin typeface="Calibri" panose="020F0502020204030204" pitchFamily="34" charset="0"/>
              </a:rPr>
              <a:t>Matthew 3:13-17</a:t>
            </a:r>
          </a:p>
        </p:txBody>
      </p:sp>
      <p:sp>
        <p:nvSpPr>
          <p:cNvPr id="3" name="Rectangle 2">
            <a:extLst>
              <a:ext uri="{FF2B5EF4-FFF2-40B4-BE49-F238E27FC236}">
                <a16:creationId xmlns:a16="http://schemas.microsoft.com/office/drawing/2014/main" id="{2FA2B67D-48B3-2A2D-AA54-A5600D4EE30B}"/>
              </a:ext>
            </a:extLst>
          </p:cNvPr>
          <p:cNvSpPr/>
          <p:nvPr/>
        </p:nvSpPr>
        <p:spPr>
          <a:xfrm>
            <a:off x="4874559" y="1085892"/>
            <a:ext cx="2442881" cy="400110"/>
          </a:xfrm>
          <a:prstGeom prst="rect">
            <a:avLst/>
          </a:prstGeom>
          <a:solidFill>
            <a:schemeClr val="accent2"/>
          </a:solidFill>
        </p:spPr>
        <p:txBody>
          <a:bodyPr wrap="square">
            <a:spAutoFit/>
          </a:bodyPr>
          <a:lstStyle/>
          <a:p>
            <a:pPr algn="ctr"/>
            <a:r>
              <a:rPr lang="en-US" sz="2000" dirty="0">
                <a:solidFill>
                  <a:schemeClr val="bg1"/>
                </a:solidFill>
                <a:latin typeface="Calibri" panose="020F0502020204030204" pitchFamily="34" charset="0"/>
              </a:rPr>
              <a:t>John 3:5</a:t>
            </a:r>
          </a:p>
        </p:txBody>
      </p:sp>
      <p:sp>
        <p:nvSpPr>
          <p:cNvPr id="5" name="Rectangle 4">
            <a:extLst>
              <a:ext uri="{FF2B5EF4-FFF2-40B4-BE49-F238E27FC236}">
                <a16:creationId xmlns:a16="http://schemas.microsoft.com/office/drawing/2014/main" id="{2F96153F-BA70-ECC3-8047-B0765F6C2A7C}"/>
              </a:ext>
            </a:extLst>
          </p:cNvPr>
          <p:cNvSpPr/>
          <p:nvPr/>
        </p:nvSpPr>
        <p:spPr>
          <a:xfrm>
            <a:off x="8611657" y="1085892"/>
            <a:ext cx="2442881" cy="400110"/>
          </a:xfrm>
          <a:prstGeom prst="rect">
            <a:avLst/>
          </a:prstGeom>
          <a:solidFill>
            <a:schemeClr val="accent2"/>
          </a:solidFill>
        </p:spPr>
        <p:txBody>
          <a:bodyPr wrap="square">
            <a:spAutoFit/>
          </a:bodyPr>
          <a:lstStyle/>
          <a:p>
            <a:pPr algn="ctr"/>
            <a:r>
              <a:rPr lang="en-US" sz="2000" dirty="0">
                <a:solidFill>
                  <a:schemeClr val="bg1"/>
                </a:solidFill>
                <a:latin typeface="Calibri" panose="020F0502020204030204" pitchFamily="34" charset="0"/>
              </a:rPr>
              <a:t>2 Nephi 31:4-11</a:t>
            </a:r>
          </a:p>
        </p:txBody>
      </p:sp>
      <p:pic>
        <p:nvPicPr>
          <p:cNvPr id="15" name="Picture 14">
            <a:extLst>
              <a:ext uri="{FF2B5EF4-FFF2-40B4-BE49-F238E27FC236}">
                <a16:creationId xmlns:a16="http://schemas.microsoft.com/office/drawing/2014/main" id="{A13466E7-1945-3544-44C9-3AC6573A7BAF}"/>
              </a:ext>
            </a:extLst>
          </p:cNvPr>
          <p:cNvPicPr>
            <a:picLocks noChangeAspect="1"/>
          </p:cNvPicPr>
          <p:nvPr/>
        </p:nvPicPr>
        <p:blipFill>
          <a:blip r:embed="rId3"/>
          <a:stretch>
            <a:fillRect/>
          </a:stretch>
        </p:blipFill>
        <p:spPr>
          <a:xfrm>
            <a:off x="682268" y="1946487"/>
            <a:ext cx="3353268" cy="4134427"/>
          </a:xfrm>
          <a:prstGeom prst="rect">
            <a:avLst/>
          </a:prstGeom>
        </p:spPr>
      </p:pic>
      <p:pic>
        <p:nvPicPr>
          <p:cNvPr id="21" name="Picture 20">
            <a:extLst>
              <a:ext uri="{FF2B5EF4-FFF2-40B4-BE49-F238E27FC236}">
                <a16:creationId xmlns:a16="http://schemas.microsoft.com/office/drawing/2014/main" id="{E063979A-8966-FAAD-5409-9B724B1C37B5}"/>
              </a:ext>
            </a:extLst>
          </p:cNvPr>
          <p:cNvPicPr>
            <a:picLocks noChangeAspect="1"/>
          </p:cNvPicPr>
          <p:nvPr/>
        </p:nvPicPr>
        <p:blipFill>
          <a:blip r:embed="rId4"/>
          <a:stretch>
            <a:fillRect/>
          </a:stretch>
        </p:blipFill>
        <p:spPr>
          <a:xfrm>
            <a:off x="4500339" y="1946487"/>
            <a:ext cx="3191320" cy="4096322"/>
          </a:xfrm>
          <a:prstGeom prst="rect">
            <a:avLst/>
          </a:prstGeom>
        </p:spPr>
      </p:pic>
      <p:pic>
        <p:nvPicPr>
          <p:cNvPr id="25" name="Picture 24">
            <a:extLst>
              <a:ext uri="{FF2B5EF4-FFF2-40B4-BE49-F238E27FC236}">
                <a16:creationId xmlns:a16="http://schemas.microsoft.com/office/drawing/2014/main" id="{B05675F9-A183-DD5E-9422-4A48F8681895}"/>
              </a:ext>
            </a:extLst>
          </p:cNvPr>
          <p:cNvPicPr>
            <a:picLocks noChangeAspect="1"/>
          </p:cNvPicPr>
          <p:nvPr/>
        </p:nvPicPr>
        <p:blipFill>
          <a:blip r:embed="rId5"/>
          <a:stretch>
            <a:fillRect/>
          </a:stretch>
        </p:blipFill>
        <p:spPr>
          <a:xfrm>
            <a:off x="8328330" y="1946487"/>
            <a:ext cx="3009534" cy="3977235"/>
          </a:xfrm>
          <a:prstGeom prst="rect">
            <a:avLst/>
          </a:prstGeom>
        </p:spPr>
      </p:pic>
    </p:spTree>
    <p:extLst>
      <p:ext uri="{BB962C8B-B14F-4D97-AF65-F5344CB8AC3E}">
        <p14:creationId xmlns:p14="http://schemas.microsoft.com/office/powerpoint/2010/main" val="114560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958D-0ABD-5B7C-C868-2BD2A93B05C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568C54-C5F1-ABF0-AD91-F5211325E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9972" cy="6858000"/>
          </a:xfrm>
          <a:prstGeom prst="rect">
            <a:avLst/>
          </a:prstGeom>
        </p:spPr>
      </p:pic>
      <p:sp>
        <p:nvSpPr>
          <p:cNvPr id="6" name="TextBox 5">
            <a:extLst>
              <a:ext uri="{FF2B5EF4-FFF2-40B4-BE49-F238E27FC236}">
                <a16:creationId xmlns:a16="http://schemas.microsoft.com/office/drawing/2014/main" id="{31BB50F2-2CBD-9224-BFCB-ED922EF05F34}"/>
              </a:ext>
            </a:extLst>
          </p:cNvPr>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rPr>
              <a:t>Heavenly Father’s Plan</a:t>
            </a:r>
            <a:endParaRPr lang="en-US" sz="5400" dirty="0">
              <a:solidFill>
                <a:schemeClr val="bg1"/>
              </a:solidFill>
              <a:latin typeface="Calibri" panose="020F0502020204030204" pitchFamily="34" charset="0"/>
            </a:endParaRPr>
          </a:p>
        </p:txBody>
      </p:sp>
      <p:sp>
        <p:nvSpPr>
          <p:cNvPr id="5" name="TextBox 4">
            <a:extLst>
              <a:ext uri="{FF2B5EF4-FFF2-40B4-BE49-F238E27FC236}">
                <a16:creationId xmlns:a16="http://schemas.microsoft.com/office/drawing/2014/main" id="{3A04C161-8CB8-61C2-2082-62473743C7D6}"/>
              </a:ext>
            </a:extLst>
          </p:cNvPr>
          <p:cNvSpPr txBox="1"/>
          <p:nvPr/>
        </p:nvSpPr>
        <p:spPr>
          <a:xfrm>
            <a:off x="457198" y="923330"/>
            <a:ext cx="6937513" cy="1015663"/>
          </a:xfrm>
          <a:prstGeom prst="rect">
            <a:avLst/>
          </a:prstGeom>
          <a:noFill/>
        </p:spPr>
        <p:txBody>
          <a:bodyPr wrap="square">
            <a:spAutoFit/>
          </a:bodyPr>
          <a:lstStyle/>
          <a:p>
            <a:r>
              <a:rPr lang="en-US" sz="2000" b="1" i="1" dirty="0">
                <a:solidFill>
                  <a:srgbClr val="FFFF00"/>
                </a:solidFill>
                <a:effectLst/>
              </a:rPr>
              <a:t>Else what shall they do which are baptized for the dead, if the dead rise not at all? why are they then baptized for the dead?</a:t>
            </a:r>
          </a:p>
          <a:p>
            <a:r>
              <a:rPr lang="en-US" sz="2000" b="1" i="1" dirty="0">
                <a:solidFill>
                  <a:srgbClr val="FFFF00"/>
                </a:solidFill>
              </a:rPr>
              <a:t>1 Corinthians 15:29</a:t>
            </a:r>
          </a:p>
        </p:txBody>
      </p:sp>
      <p:sp>
        <p:nvSpPr>
          <p:cNvPr id="8" name="TextBox 7">
            <a:extLst>
              <a:ext uri="{FF2B5EF4-FFF2-40B4-BE49-F238E27FC236}">
                <a16:creationId xmlns:a16="http://schemas.microsoft.com/office/drawing/2014/main" id="{BEB3083E-C6AD-89BB-F685-28EC77911289}"/>
              </a:ext>
            </a:extLst>
          </p:cNvPr>
          <p:cNvSpPr txBox="1"/>
          <p:nvPr/>
        </p:nvSpPr>
        <p:spPr>
          <a:xfrm>
            <a:off x="3359426" y="1632854"/>
            <a:ext cx="7242313" cy="954107"/>
          </a:xfrm>
          <a:prstGeom prst="rect">
            <a:avLst/>
          </a:prstGeom>
          <a:noFill/>
        </p:spPr>
        <p:txBody>
          <a:bodyPr wrap="square">
            <a:spAutoFit/>
          </a:bodyPr>
          <a:lstStyle/>
          <a:p>
            <a:r>
              <a:rPr lang="en-US" sz="2800" b="0" i="0" dirty="0">
                <a:solidFill>
                  <a:schemeClr val="bg1"/>
                </a:solidFill>
                <a:effectLst/>
              </a:rPr>
              <a:t>God’s plan allowed a living person to be baptized vicariously for someone who had died.</a:t>
            </a:r>
            <a:endParaRPr lang="en-US" sz="2800" dirty="0">
              <a:solidFill>
                <a:schemeClr val="bg1"/>
              </a:solidFill>
            </a:endParaRPr>
          </a:p>
        </p:txBody>
      </p:sp>
      <p:pic>
        <p:nvPicPr>
          <p:cNvPr id="12" name="Picture 11">
            <a:extLst>
              <a:ext uri="{FF2B5EF4-FFF2-40B4-BE49-F238E27FC236}">
                <a16:creationId xmlns:a16="http://schemas.microsoft.com/office/drawing/2014/main" id="{76EEDD7E-0B76-C03D-0795-B7B8ABD6A9B5}"/>
              </a:ext>
            </a:extLst>
          </p:cNvPr>
          <p:cNvPicPr>
            <a:picLocks noChangeAspect="1"/>
          </p:cNvPicPr>
          <p:nvPr/>
        </p:nvPicPr>
        <p:blipFill>
          <a:blip r:embed="rId3"/>
          <a:stretch>
            <a:fillRect/>
          </a:stretch>
        </p:blipFill>
        <p:spPr>
          <a:xfrm>
            <a:off x="4211997" y="2668954"/>
            <a:ext cx="6937513" cy="3574564"/>
          </a:xfrm>
          <a:prstGeom prst="rect">
            <a:avLst/>
          </a:prstGeom>
        </p:spPr>
      </p:pic>
      <p:sp>
        <p:nvSpPr>
          <p:cNvPr id="14" name="TextBox 13">
            <a:extLst>
              <a:ext uri="{FF2B5EF4-FFF2-40B4-BE49-F238E27FC236}">
                <a16:creationId xmlns:a16="http://schemas.microsoft.com/office/drawing/2014/main" id="{846E16F1-A833-1135-CBC5-CAAF3F19DCBC}"/>
              </a:ext>
            </a:extLst>
          </p:cNvPr>
          <p:cNvSpPr txBox="1"/>
          <p:nvPr/>
        </p:nvSpPr>
        <p:spPr>
          <a:xfrm>
            <a:off x="457198" y="3705999"/>
            <a:ext cx="3520649" cy="1384995"/>
          </a:xfrm>
          <a:prstGeom prst="rect">
            <a:avLst/>
          </a:prstGeom>
          <a:noFill/>
        </p:spPr>
        <p:txBody>
          <a:bodyPr wrap="square">
            <a:spAutoFit/>
          </a:bodyPr>
          <a:lstStyle/>
          <a:p>
            <a:pPr algn="ctr"/>
            <a:r>
              <a:rPr lang="en-US" sz="2800" b="0" i="0" dirty="0">
                <a:solidFill>
                  <a:schemeClr val="bg1"/>
                </a:solidFill>
                <a:effectLst/>
              </a:rPr>
              <a:t>Baptism by proxy can only be preformed in Temples.</a:t>
            </a:r>
            <a:endParaRPr lang="en-US" sz="2800" dirty="0">
              <a:solidFill>
                <a:schemeClr val="bg1"/>
              </a:solidFill>
            </a:endParaRPr>
          </a:p>
        </p:txBody>
      </p:sp>
    </p:spTree>
    <p:extLst>
      <p:ext uri="{BB962C8B-B14F-4D97-AF65-F5344CB8AC3E}">
        <p14:creationId xmlns:p14="http://schemas.microsoft.com/office/powerpoint/2010/main" val="112131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5F18B-86F6-1B8B-CF88-C86111AE665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666E1B3-CE45-AAF2-564B-195CECE70F8B}"/>
              </a:ext>
            </a:extLst>
          </p:cNvPr>
          <p:cNvPicPr>
            <a:picLocks noChangeAspect="1"/>
          </p:cNvPicPr>
          <p:nvPr/>
        </p:nvPicPr>
        <p:blipFill>
          <a:blip r:embed="rId2">
            <a:extLst>
              <a:ext uri="{28A0092B-C50C-407E-A947-70E740481C1C}">
                <a14:useLocalDpi xmlns:a14="http://schemas.microsoft.com/office/drawing/2010/main" val="0"/>
              </a:ext>
            </a:extLst>
          </a:blip>
          <a:srcRect r="1322"/>
          <a:stretch/>
        </p:blipFill>
        <p:spPr>
          <a:xfrm>
            <a:off x="1" y="-97750"/>
            <a:ext cx="12324522" cy="6955750"/>
          </a:xfrm>
          <a:prstGeom prst="rect">
            <a:avLst/>
          </a:prstGeom>
        </p:spPr>
      </p:pic>
      <p:grpSp>
        <p:nvGrpSpPr>
          <p:cNvPr id="3" name="Group 2">
            <a:extLst>
              <a:ext uri="{FF2B5EF4-FFF2-40B4-BE49-F238E27FC236}">
                <a16:creationId xmlns:a16="http://schemas.microsoft.com/office/drawing/2014/main" id="{B0706B81-B904-C3E9-3310-72E6E1FE9F41}"/>
              </a:ext>
            </a:extLst>
          </p:cNvPr>
          <p:cNvGrpSpPr/>
          <p:nvPr/>
        </p:nvGrpSpPr>
        <p:grpSpPr>
          <a:xfrm>
            <a:off x="1177005" y="178446"/>
            <a:ext cx="3750674" cy="6600497"/>
            <a:chOff x="1345059" y="1089061"/>
            <a:chExt cx="2667000" cy="5029200"/>
          </a:xfrm>
        </p:grpSpPr>
        <p:grpSp>
          <p:nvGrpSpPr>
            <p:cNvPr id="5" name="Group 4">
              <a:extLst>
                <a:ext uri="{FF2B5EF4-FFF2-40B4-BE49-F238E27FC236}">
                  <a16:creationId xmlns:a16="http://schemas.microsoft.com/office/drawing/2014/main" id="{956EA595-4A2E-B9B8-5668-5DA2BA352909}"/>
                </a:ext>
              </a:extLst>
            </p:cNvPr>
            <p:cNvGrpSpPr/>
            <p:nvPr/>
          </p:nvGrpSpPr>
          <p:grpSpPr>
            <a:xfrm>
              <a:off x="1345059" y="1089061"/>
              <a:ext cx="2667000" cy="5029200"/>
              <a:chOff x="838200" y="76200"/>
              <a:chExt cx="2667000" cy="5029200"/>
            </a:xfrm>
          </p:grpSpPr>
          <p:grpSp>
            <p:nvGrpSpPr>
              <p:cNvPr id="8" name="Group 17">
                <a:extLst>
                  <a:ext uri="{FF2B5EF4-FFF2-40B4-BE49-F238E27FC236}">
                    <a16:creationId xmlns:a16="http://schemas.microsoft.com/office/drawing/2014/main" id="{2DEA2296-73EF-8AD8-C9BE-ABBBFBC5B5E9}"/>
                  </a:ext>
                </a:extLst>
              </p:cNvPr>
              <p:cNvGrpSpPr/>
              <p:nvPr/>
            </p:nvGrpSpPr>
            <p:grpSpPr>
              <a:xfrm flipH="1">
                <a:off x="2209800" y="1447800"/>
                <a:ext cx="1295400" cy="3429000"/>
                <a:chOff x="685800" y="1447800"/>
                <a:chExt cx="1295400" cy="3124200"/>
              </a:xfrm>
            </p:grpSpPr>
            <p:sp>
              <p:nvSpPr>
                <p:cNvPr id="27" name="Bent Arrow 25">
                  <a:extLst>
                    <a:ext uri="{FF2B5EF4-FFF2-40B4-BE49-F238E27FC236}">
                      <a16:creationId xmlns:a16="http://schemas.microsoft.com/office/drawing/2014/main" id="{CFB73976-F0F1-DDA0-2C18-FC156EA45E37}"/>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6">
                  <a:extLst>
                    <a:ext uri="{FF2B5EF4-FFF2-40B4-BE49-F238E27FC236}">
                      <a16:creationId xmlns:a16="http://schemas.microsoft.com/office/drawing/2014/main" id="{32C741C5-8299-5943-77F0-9800410CFA4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16">
                <a:extLst>
                  <a:ext uri="{FF2B5EF4-FFF2-40B4-BE49-F238E27FC236}">
                    <a16:creationId xmlns:a16="http://schemas.microsoft.com/office/drawing/2014/main" id="{D09AB9EF-94DF-C5B2-0352-DA9FD127065F}"/>
                  </a:ext>
                </a:extLst>
              </p:cNvPr>
              <p:cNvGrpSpPr/>
              <p:nvPr/>
            </p:nvGrpSpPr>
            <p:grpSpPr>
              <a:xfrm>
                <a:off x="838200" y="1447800"/>
                <a:ext cx="1295400" cy="3429000"/>
                <a:chOff x="685800" y="1447800"/>
                <a:chExt cx="1295400" cy="3429000"/>
              </a:xfrm>
            </p:grpSpPr>
            <p:sp>
              <p:nvSpPr>
                <p:cNvPr id="25" name="Bent Arrow 23">
                  <a:extLst>
                    <a:ext uri="{FF2B5EF4-FFF2-40B4-BE49-F238E27FC236}">
                      <a16:creationId xmlns:a16="http://schemas.microsoft.com/office/drawing/2014/main" id="{6B83044F-D3D3-FE6F-CAEA-512C593D9A6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a:extLst>
                    <a:ext uri="{FF2B5EF4-FFF2-40B4-BE49-F238E27FC236}">
                      <a16:creationId xmlns:a16="http://schemas.microsoft.com/office/drawing/2014/main" id="{3ECCBA72-C7E8-E275-1339-608317F7C88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a:extLst>
                  <a:ext uri="{FF2B5EF4-FFF2-40B4-BE49-F238E27FC236}">
                    <a16:creationId xmlns:a16="http://schemas.microsoft.com/office/drawing/2014/main" id="{7E9383B2-7E3F-714E-BB6D-FF1CC80E0D5B}"/>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a:extLst>
                  <a:ext uri="{FF2B5EF4-FFF2-40B4-BE49-F238E27FC236}">
                    <a16:creationId xmlns:a16="http://schemas.microsoft.com/office/drawing/2014/main" id="{F2B87AAF-19CF-EB5F-C2ED-03DBC49AA29A}"/>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a:extLst>
                  <a:ext uri="{FF2B5EF4-FFF2-40B4-BE49-F238E27FC236}">
                    <a16:creationId xmlns:a16="http://schemas.microsoft.com/office/drawing/2014/main" id="{9027A93E-001B-B9E0-CF11-98091EAFF7B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9ACCDEBB-CF9E-5B44-7740-9492580737C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a:extLst>
                  <a:ext uri="{FF2B5EF4-FFF2-40B4-BE49-F238E27FC236}">
                    <a16:creationId xmlns:a16="http://schemas.microsoft.com/office/drawing/2014/main" id="{B2E175A0-5797-8D99-542E-45D572373B5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6">
                <a:extLst>
                  <a:ext uri="{FF2B5EF4-FFF2-40B4-BE49-F238E27FC236}">
                    <a16:creationId xmlns:a16="http://schemas.microsoft.com/office/drawing/2014/main" id="{0F8A026C-229D-0416-08FD-6DBA66E44AA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a:extLst>
                  <a:ext uri="{FF2B5EF4-FFF2-40B4-BE49-F238E27FC236}">
                    <a16:creationId xmlns:a16="http://schemas.microsoft.com/office/drawing/2014/main" id="{1C0317A4-13F0-2275-F5F0-513C86C3761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C1B71ED4-07C0-21A6-EE20-C541F42FF713}"/>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10">
                <a:extLst>
                  <a:ext uri="{FF2B5EF4-FFF2-40B4-BE49-F238E27FC236}">
                    <a16:creationId xmlns:a16="http://schemas.microsoft.com/office/drawing/2014/main" id="{13712A81-D526-2BFB-58B3-2EC6352E69C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a:extLst>
                  <a:ext uri="{FF2B5EF4-FFF2-40B4-BE49-F238E27FC236}">
                    <a16:creationId xmlns:a16="http://schemas.microsoft.com/office/drawing/2014/main" id="{5BACF9F7-96C6-62FE-5EAB-759EB141390D}"/>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a:extLst>
                  <a:ext uri="{FF2B5EF4-FFF2-40B4-BE49-F238E27FC236}">
                    <a16:creationId xmlns:a16="http://schemas.microsoft.com/office/drawing/2014/main" id="{5CEC8B40-85D4-7355-1CCB-28A0A6853822}"/>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a:extLst>
                  <a:ext uri="{FF2B5EF4-FFF2-40B4-BE49-F238E27FC236}">
                    <a16:creationId xmlns:a16="http://schemas.microsoft.com/office/drawing/2014/main" id="{CC4E833E-137F-52B7-DA1A-CB9F0006645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17FC9FDC-A859-4D82-606A-827367DEEC0C}"/>
                </a:ext>
              </a:extLst>
            </p:cNvPr>
            <p:cNvSpPr/>
            <p:nvPr/>
          </p:nvSpPr>
          <p:spPr>
            <a:xfrm>
              <a:off x="1771537" y="3306363"/>
              <a:ext cx="1876127" cy="1477401"/>
            </a:xfrm>
            <a:prstGeom prst="rect">
              <a:avLst/>
            </a:prstGeom>
          </p:spPr>
          <p:txBody>
            <a:bodyPr wrap="square">
              <a:spAutoFit/>
            </a:bodyPr>
            <a:lstStyle/>
            <a:p>
              <a:pPr algn="ctr" fontAlgn="base"/>
              <a:r>
                <a:rPr lang="en-US" sz="2000" b="1" i="0" dirty="0">
                  <a:solidFill>
                    <a:srgbClr val="53575B"/>
                  </a:solidFill>
                  <a:effectLst/>
                </a:rPr>
                <a:t>Heavenly Father prepared a way for the salvation of those who die without a knowledge of the gospel.</a:t>
              </a:r>
              <a:r>
                <a:rPr lang="en-US" sz="2000" b="1" i="1" dirty="0"/>
                <a:t>.</a:t>
              </a:r>
              <a:endParaRPr lang="en-US" sz="2000" b="1" dirty="0"/>
            </a:p>
          </p:txBody>
        </p:sp>
      </p:grpSp>
      <p:sp>
        <p:nvSpPr>
          <p:cNvPr id="30" name="TextBox 29">
            <a:extLst>
              <a:ext uri="{FF2B5EF4-FFF2-40B4-BE49-F238E27FC236}">
                <a16:creationId xmlns:a16="http://schemas.microsoft.com/office/drawing/2014/main" id="{96E2AECC-6C6A-2476-283D-5EC076848372}"/>
              </a:ext>
            </a:extLst>
          </p:cNvPr>
          <p:cNvSpPr txBox="1"/>
          <p:nvPr/>
        </p:nvSpPr>
        <p:spPr>
          <a:xfrm>
            <a:off x="6109319" y="2124001"/>
            <a:ext cx="4155541" cy="3754874"/>
          </a:xfrm>
          <a:prstGeom prst="rect">
            <a:avLst/>
          </a:prstGeom>
          <a:noFill/>
        </p:spPr>
        <p:txBody>
          <a:bodyPr wrap="square">
            <a:spAutoFit/>
          </a:bodyPr>
          <a:lstStyle/>
          <a:p>
            <a:r>
              <a:rPr lang="en-US" sz="2800" b="0" i="0" dirty="0">
                <a:solidFill>
                  <a:schemeClr val="bg1"/>
                </a:solidFill>
                <a:effectLst/>
              </a:rPr>
              <a:t>Temple and family history work is not just about us.</a:t>
            </a:r>
          </a:p>
          <a:p>
            <a:endParaRPr lang="en-US" sz="2800" dirty="0">
              <a:solidFill>
                <a:schemeClr val="bg1"/>
              </a:solidFill>
            </a:endParaRPr>
          </a:p>
          <a:p>
            <a:r>
              <a:rPr lang="en-US" sz="2800" b="0" i="0" dirty="0">
                <a:solidFill>
                  <a:schemeClr val="bg1"/>
                </a:solidFill>
                <a:effectLst/>
              </a:rPr>
              <a:t>Think of those on the other side of the veil waiting for the saving ordinances that would free them from the bondage of spirit prison. </a:t>
            </a:r>
          </a:p>
          <a:p>
            <a:r>
              <a:rPr lang="en-US" sz="1400" b="0" i="0" dirty="0">
                <a:solidFill>
                  <a:schemeClr val="bg1"/>
                </a:solidFill>
                <a:effectLst/>
              </a:rPr>
              <a:t>Quentin L. Cook</a:t>
            </a:r>
            <a:endParaRPr lang="en-US" sz="1400" dirty="0">
              <a:solidFill>
                <a:schemeClr val="bg1"/>
              </a:solidFill>
            </a:endParaRPr>
          </a:p>
        </p:txBody>
      </p:sp>
      <p:pic>
        <p:nvPicPr>
          <p:cNvPr id="33" name="Picture 32" descr="A person in a suit and tie&#10;&#10;Description automatically generated">
            <a:extLst>
              <a:ext uri="{FF2B5EF4-FFF2-40B4-BE49-F238E27FC236}">
                <a16:creationId xmlns:a16="http://schemas.microsoft.com/office/drawing/2014/main" id="{C43AE523-7E29-A005-BC52-0039002E9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2174" y="60867"/>
            <a:ext cx="1669826" cy="2235305"/>
          </a:xfrm>
          <a:prstGeom prst="rect">
            <a:avLst/>
          </a:prstGeom>
        </p:spPr>
      </p:pic>
    </p:spTree>
    <p:extLst>
      <p:ext uri="{BB962C8B-B14F-4D97-AF65-F5344CB8AC3E}">
        <p14:creationId xmlns:p14="http://schemas.microsoft.com/office/powerpoint/2010/main" val="36893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6A58-9BF4-4B3B-A10C-F13974D33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750"/>
            <a:ext cx="12489711" cy="6955750"/>
          </a:xfrm>
          <a:prstGeom prst="rect">
            <a:avLst/>
          </a:prstGeom>
        </p:spPr>
      </p:pic>
      <p:sp>
        <p:nvSpPr>
          <p:cNvPr id="4" name="TextBox 3"/>
          <p:cNvSpPr txBox="1"/>
          <p:nvPr/>
        </p:nvSpPr>
        <p:spPr>
          <a:xfrm>
            <a:off x="0" y="189716"/>
            <a:ext cx="12192000" cy="578619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0" i="0" dirty="0">
                <a:solidFill>
                  <a:schemeClr val="bg1"/>
                </a:solidFill>
                <a:effectLst/>
              </a:rPr>
              <a:t>Videos:</a:t>
            </a:r>
          </a:p>
          <a:p>
            <a:r>
              <a:rPr lang="en-US" b="1" i="0" dirty="0">
                <a:solidFill>
                  <a:schemeClr val="bg1"/>
                </a:solidFill>
                <a:effectLst/>
              </a:rPr>
              <a:t> “</a:t>
            </a:r>
            <a:r>
              <a:rPr lang="en-US" b="1" i="0" u="none" strike="noStrike" dirty="0">
                <a:solidFill>
                  <a:schemeClr val="bg1"/>
                </a:solidFill>
                <a:effectLst/>
              </a:rPr>
              <a:t>What Are Baptisms for the Dead?</a:t>
            </a:r>
            <a:r>
              <a:rPr lang="en-US" b="1" i="0" dirty="0">
                <a:solidFill>
                  <a:schemeClr val="bg1"/>
                </a:solidFill>
                <a:effectLst/>
              </a:rPr>
              <a:t>” (1:22)</a:t>
            </a:r>
          </a:p>
          <a:p>
            <a:r>
              <a:rPr lang="en-US" b="1" dirty="0">
                <a:solidFill>
                  <a:schemeClr val="bg1"/>
                </a:solidFill>
              </a:rPr>
              <a:t>The Sealing Power Binds and Looses on Earth and in Heaven( 0:42)</a:t>
            </a:r>
          </a:p>
          <a:p>
            <a:r>
              <a:rPr lang="en-US" b="1" dirty="0">
                <a:solidFill>
                  <a:schemeClr val="bg1"/>
                </a:solidFill>
              </a:rPr>
              <a:t>Now We're Sealed—Now It's Forever (5:56)</a:t>
            </a:r>
          </a:p>
          <a:p>
            <a:r>
              <a:rPr lang="en-US" b="1" dirty="0">
                <a:solidFill>
                  <a:schemeClr val="bg1"/>
                </a:solidFill>
              </a:rPr>
              <a:t>I’m a Mormon, a Barrister, and I’m Grateful for Trials (3:41)</a:t>
            </a:r>
          </a:p>
          <a:p>
            <a:r>
              <a:rPr lang="en-US" b="1" i="0" dirty="0">
                <a:solidFill>
                  <a:schemeClr val="bg1"/>
                </a:solidFill>
                <a:effectLst/>
              </a:rPr>
              <a:t>“</a:t>
            </a:r>
            <a:r>
              <a:rPr lang="en-US" b="1" i="0" u="none" strike="noStrike" dirty="0">
                <a:solidFill>
                  <a:schemeClr val="bg1"/>
                </a:solidFill>
                <a:effectLst/>
              </a:rPr>
              <a:t>Glad Tidings: The History of Baptisms for the Dead</a:t>
            </a:r>
            <a:r>
              <a:rPr lang="en-US" b="1" i="0" dirty="0">
                <a:solidFill>
                  <a:schemeClr val="bg1"/>
                </a:solidFill>
                <a:effectLst/>
              </a:rPr>
              <a:t>” (6:55).</a:t>
            </a:r>
            <a:endParaRPr lang="en-US" b="1" dirty="0">
              <a:solidFill>
                <a:schemeClr val="bg1"/>
              </a:solidFill>
            </a:endParaRPr>
          </a:p>
          <a:p>
            <a:endParaRPr lang="en-US" dirty="0">
              <a:solidFill>
                <a:schemeClr val="bg1"/>
              </a:solidFill>
            </a:endParaRPr>
          </a:p>
          <a:p>
            <a:r>
              <a:rPr lang="en-US" sz="1600" b="1" i="0" u="none" strike="noStrike" dirty="0">
                <a:solidFill>
                  <a:schemeClr val="bg1"/>
                </a:solidFill>
                <a:effectLst/>
              </a:rPr>
              <a:t>Joseph Smith</a:t>
            </a:r>
            <a:r>
              <a:rPr lang="en-US" sz="1600" b="1" i="0" dirty="0">
                <a:solidFill>
                  <a:schemeClr val="bg1"/>
                </a:solidFill>
                <a:effectLst/>
              </a:rPr>
              <a:t> Letter Book, 6 November 1838–9 February 1843, Historical Department, The Church of </a:t>
            </a:r>
            <a:r>
              <a:rPr lang="en-US" sz="1600" b="1" i="0" u="none" strike="noStrike" dirty="0">
                <a:solidFill>
                  <a:schemeClr val="bg1"/>
                </a:solidFill>
                <a:effectLst/>
              </a:rPr>
              <a:t>Jesus Christ</a:t>
            </a:r>
            <a:r>
              <a:rPr lang="en-US" sz="1600" b="1" i="0" dirty="0">
                <a:solidFill>
                  <a:schemeClr val="bg1"/>
                </a:solidFill>
                <a:effectLst/>
              </a:rPr>
              <a:t> of Latter-day Saints, Salt Lake City, pp. 190–96; see also </a:t>
            </a:r>
            <a:r>
              <a:rPr lang="en-US" sz="1600" b="1" i="0" u="none" strike="noStrike" dirty="0">
                <a:solidFill>
                  <a:schemeClr val="bg1"/>
                </a:solidFill>
                <a:effectLst/>
              </a:rPr>
              <a:t>Notes and Commentary on D&amp;C 124:29–36</a:t>
            </a:r>
            <a:endParaRPr lang="en-US" sz="1600" b="1" dirty="0">
              <a:solidFill>
                <a:schemeClr val="bg1"/>
              </a:solidFill>
            </a:endParaRPr>
          </a:p>
          <a:p>
            <a:r>
              <a:rPr lang="en-US" sz="1600" b="1" i="0" dirty="0">
                <a:solidFill>
                  <a:schemeClr val="bg1"/>
                </a:solidFill>
                <a:effectLst/>
              </a:rPr>
              <a:t>History of the Church, 4:426, 454</a:t>
            </a:r>
            <a:endParaRPr lang="en-US" sz="1600" b="1" dirty="0">
              <a:solidFill>
                <a:schemeClr val="bg1"/>
              </a:solidFill>
            </a:endParaRPr>
          </a:p>
          <a:p>
            <a:r>
              <a:rPr lang="en-US" sz="1600" b="1" dirty="0">
                <a:solidFill>
                  <a:schemeClr val="bg1"/>
                </a:solidFill>
              </a:rPr>
              <a:t>Joseph Fielding Smith, </a:t>
            </a:r>
            <a:r>
              <a:rPr lang="en-US" sz="1600" b="1" i="1" dirty="0">
                <a:solidFill>
                  <a:schemeClr val="bg1"/>
                </a:solidFill>
              </a:rPr>
              <a:t>Church History and Modern Revelation,</a:t>
            </a:r>
            <a:r>
              <a:rPr lang="en-US" sz="1600" b="1" dirty="0">
                <a:solidFill>
                  <a:schemeClr val="bg1"/>
                </a:solidFill>
              </a:rPr>
              <a:t> 2:328, 329</a:t>
            </a:r>
          </a:p>
          <a:p>
            <a:r>
              <a:rPr lang="en-US" sz="1600" b="1" i="1" dirty="0">
                <a:solidFill>
                  <a:schemeClr val="bg1"/>
                </a:solidFill>
              </a:rPr>
              <a:t>Doctrine and Covenants Student Manual Religion 324-325 </a:t>
            </a:r>
            <a:r>
              <a:rPr lang="en-US" sz="1600" b="1" dirty="0">
                <a:solidFill>
                  <a:schemeClr val="bg1"/>
                </a:solidFill>
              </a:rPr>
              <a:t>Section 127</a:t>
            </a:r>
          </a:p>
          <a:p>
            <a:r>
              <a:rPr lang="en-US" sz="1600" b="1" dirty="0">
                <a:solidFill>
                  <a:schemeClr val="bg1"/>
                </a:solidFill>
              </a:rPr>
              <a:t>Joseph Fielding McConkie and Craig J. </a:t>
            </a:r>
            <a:r>
              <a:rPr lang="en-US" sz="1600" b="1" dirty="0" err="1">
                <a:solidFill>
                  <a:schemeClr val="bg1"/>
                </a:solidFill>
              </a:rPr>
              <a:t>Ostler</a:t>
            </a:r>
            <a:r>
              <a:rPr lang="en-US" sz="1600" b="1" dirty="0">
                <a:solidFill>
                  <a:schemeClr val="bg1"/>
                </a:solidFill>
              </a:rPr>
              <a:t> </a:t>
            </a:r>
            <a:r>
              <a:rPr lang="en-US" sz="1600" b="1" i="1" dirty="0">
                <a:solidFill>
                  <a:schemeClr val="bg1"/>
                </a:solidFill>
              </a:rPr>
              <a:t>Revelations of the Restoration </a:t>
            </a:r>
            <a:r>
              <a:rPr lang="en-US" sz="1600" b="1" dirty="0">
                <a:solidFill>
                  <a:schemeClr val="bg1"/>
                </a:solidFill>
              </a:rPr>
              <a:t>pg. 1023, 1028, 1030</a:t>
            </a:r>
            <a:endParaRPr lang="en-US" sz="1600" b="1" i="1" dirty="0">
              <a:solidFill>
                <a:schemeClr val="bg1"/>
              </a:solidFill>
            </a:endParaRPr>
          </a:p>
          <a:p>
            <a:r>
              <a:rPr lang="en-US" sz="1600" b="1" dirty="0" err="1">
                <a:solidFill>
                  <a:schemeClr val="bg1"/>
                </a:solidFill>
              </a:rPr>
              <a:t>Rudger</a:t>
            </a:r>
            <a:r>
              <a:rPr lang="en-US" sz="1600" b="1" dirty="0">
                <a:solidFill>
                  <a:schemeClr val="bg1"/>
                </a:solidFill>
              </a:rPr>
              <a:t> Clawson conference Report April 1900, 43-44</a:t>
            </a:r>
          </a:p>
          <a:p>
            <a:r>
              <a:rPr lang="en-US" sz="1600" b="1" dirty="0">
                <a:solidFill>
                  <a:schemeClr val="bg1"/>
                </a:solidFill>
              </a:rPr>
              <a:t>Elder Boyd K. Packer (“Covenants,”</a:t>
            </a:r>
            <a:r>
              <a:rPr lang="en-US" sz="1600" b="1" i="1" dirty="0">
                <a:solidFill>
                  <a:schemeClr val="bg1"/>
                </a:solidFill>
              </a:rPr>
              <a:t> Ensign,</a:t>
            </a:r>
            <a:r>
              <a:rPr lang="en-US" sz="1600" b="1" dirty="0">
                <a:solidFill>
                  <a:schemeClr val="bg1"/>
                </a:solidFill>
              </a:rPr>
              <a:t> May 1987, 24).</a:t>
            </a:r>
          </a:p>
          <a:p>
            <a:r>
              <a:rPr lang="en-US" sz="1600" dirty="0">
                <a:solidFill>
                  <a:schemeClr val="bg1"/>
                </a:solidFill>
              </a:rPr>
              <a:t>Presentation by ©http://fashionsbylynda.com/blog/ </a:t>
            </a:r>
          </a:p>
          <a:p>
            <a:r>
              <a:rPr lang="en-US" sz="1600" b="1" i="0" dirty="0">
                <a:solidFill>
                  <a:schemeClr val="bg1"/>
                </a:solidFill>
                <a:effectLst/>
              </a:rPr>
              <a:t>Elder Bruce R. McConkie (</a:t>
            </a:r>
            <a:r>
              <a:rPr lang="en-US" sz="1600" b="1" i="1" dirty="0">
                <a:solidFill>
                  <a:schemeClr val="bg1"/>
                </a:solidFill>
                <a:effectLst/>
              </a:rPr>
              <a:t>Mormon Doctrine,</a:t>
            </a:r>
            <a:r>
              <a:rPr lang="en-US" sz="1600" b="1" i="0" dirty="0">
                <a:solidFill>
                  <a:schemeClr val="bg1"/>
                </a:solidFill>
                <a:effectLst/>
              </a:rPr>
              <a:t> p. 97.) (</a:t>
            </a:r>
            <a:r>
              <a:rPr lang="en-US" sz="1600" b="1" i="1" dirty="0">
                <a:solidFill>
                  <a:schemeClr val="bg1"/>
                </a:solidFill>
                <a:effectLst/>
              </a:rPr>
              <a:t>Doctrinal New Testament Commentary, </a:t>
            </a:r>
            <a:r>
              <a:rPr lang="en-US" sz="1600" b="1" dirty="0">
                <a:solidFill>
                  <a:schemeClr val="bg1"/>
                </a:solidFill>
                <a:effectLst/>
              </a:rPr>
              <a:t>1:386)</a:t>
            </a:r>
          </a:p>
          <a:p>
            <a:r>
              <a:rPr lang="en-US" sz="1600" b="0" i="0" dirty="0">
                <a:solidFill>
                  <a:schemeClr val="bg1"/>
                </a:solidFill>
                <a:effectLst/>
              </a:rPr>
              <a:t>Quentin L. Cook, “</a:t>
            </a:r>
            <a:r>
              <a:rPr lang="en-US" sz="1600" b="0" i="0" u="none" strike="noStrike" dirty="0">
                <a:solidFill>
                  <a:schemeClr val="bg1"/>
                </a:solidFill>
                <a:effectLst/>
              </a:rPr>
              <a:t>Roots and Branches</a:t>
            </a:r>
            <a:r>
              <a:rPr lang="en-US" sz="1600" b="0" i="0" dirty="0">
                <a:solidFill>
                  <a:schemeClr val="bg1"/>
                </a:solidFill>
                <a:effectLst/>
              </a:rPr>
              <a:t>,” </a:t>
            </a:r>
            <a:r>
              <a:rPr lang="en-US" sz="1600" b="0" i="1" dirty="0">
                <a:solidFill>
                  <a:schemeClr val="bg1"/>
                </a:solidFill>
                <a:effectLst/>
              </a:rPr>
              <a:t>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May 2014, 46)</a:t>
            </a:r>
            <a:endParaRPr lang="en-US" sz="1600" b="1" dirty="0">
              <a:solidFill>
                <a:schemeClr val="bg1"/>
              </a:solidFill>
              <a:effectLst/>
            </a:endParaRPr>
          </a:p>
          <a:p>
            <a:endParaRPr lang="en-US" sz="1600" b="1" dirty="0">
              <a:solidFill>
                <a:schemeClr val="bg1"/>
              </a:solidFill>
              <a:effectLst/>
            </a:endParaRPr>
          </a:p>
          <a:p>
            <a:endParaRPr lang="en-US" sz="1600" b="1" dirty="0">
              <a:solidFill>
                <a:schemeClr val="bg1"/>
              </a:solidFill>
            </a:endParaRPr>
          </a:p>
        </p:txBody>
      </p:sp>
      <p:grpSp>
        <p:nvGrpSpPr>
          <p:cNvPr id="5" name="Group 4"/>
          <p:cNvGrpSpPr/>
          <p:nvPr/>
        </p:nvGrpSpPr>
        <p:grpSpPr>
          <a:xfrm>
            <a:off x="6592958" y="882085"/>
            <a:ext cx="817202" cy="1035122"/>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Footer Placeholder 14">
            <a:extLst>
              <a:ext uri="{FF2B5EF4-FFF2-40B4-BE49-F238E27FC236}">
                <a16:creationId xmlns:a16="http://schemas.microsoft.com/office/drawing/2014/main" id="{70303335-C0AE-4BAF-97EE-214EBB00F031}"/>
              </a:ext>
            </a:extLst>
          </p:cNvPr>
          <p:cNvSpPr>
            <a:spLocks noGrp="1"/>
          </p:cNvSpPr>
          <p:nvPr/>
        </p:nvSpPr>
        <p:spPr>
          <a:xfrm>
            <a:off x="173217" y="64481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044589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671457" cy="2862322"/>
          </a:xfrm>
          <a:prstGeom prst="rect">
            <a:avLst/>
          </a:prstGeom>
          <a:ln>
            <a:solidFill>
              <a:schemeClr val="tx1"/>
            </a:solidFill>
          </a:ln>
        </p:spPr>
        <p:txBody>
          <a:bodyPr wrap="square">
            <a:spAutoFit/>
          </a:bodyPr>
          <a:lstStyle/>
          <a:p>
            <a:r>
              <a:rPr lang="en-US" sz="1200" b="1" i="0" dirty="0">
                <a:effectLst/>
              </a:rPr>
              <a:t>Seymour Brunson</a:t>
            </a:r>
            <a:r>
              <a:rPr lang="en-US" sz="1200" b="0" i="0" dirty="0">
                <a:effectLst/>
              </a:rPr>
              <a:t> (September 18, 1798 – August 10, 1840)</a:t>
            </a:r>
            <a:r>
              <a:rPr lang="en-US" sz="1200" baseline="30000" dirty="0"/>
              <a:t> </a:t>
            </a:r>
            <a:r>
              <a:rPr lang="en-US" sz="1200" b="0" i="0" dirty="0">
                <a:effectLst/>
              </a:rPr>
              <a:t>was an early </a:t>
            </a:r>
            <a:r>
              <a:rPr lang="en-US" sz="1200" b="0" i="0" u="none" strike="noStrike" dirty="0">
                <a:effectLst/>
              </a:rPr>
              <a:t>Mormon</a:t>
            </a:r>
            <a:r>
              <a:rPr lang="en-US" sz="1200" b="0" i="0" dirty="0">
                <a:effectLst/>
              </a:rPr>
              <a:t> convert. He is most noted since it was at a speech given at his funeral that </a:t>
            </a:r>
            <a:r>
              <a:rPr lang="en-US" sz="1200" b="0" i="0" u="none" strike="noStrike" dirty="0">
                <a:effectLst/>
              </a:rPr>
              <a:t>Joseph Smith</a:t>
            </a:r>
            <a:r>
              <a:rPr lang="en-US" sz="1200" b="0" i="0" dirty="0">
                <a:effectLst/>
              </a:rPr>
              <a:t> first presented the doctrine of </a:t>
            </a:r>
            <a:r>
              <a:rPr lang="en-US" sz="1200" b="0" i="0" u="none" strike="noStrike" dirty="0">
                <a:effectLst/>
              </a:rPr>
              <a:t>Baptism for the Dead</a:t>
            </a:r>
            <a:r>
              <a:rPr lang="en-US" sz="1200" b="0" i="0" dirty="0">
                <a:effectLst/>
              </a:rPr>
              <a:t>.</a:t>
            </a:r>
          </a:p>
          <a:p>
            <a:r>
              <a:rPr lang="en-US" sz="1200" b="0" i="0" dirty="0">
                <a:effectLst/>
              </a:rPr>
              <a:t>Brunson was born in </a:t>
            </a:r>
            <a:r>
              <a:rPr lang="en-US" sz="1200" b="0" i="0" u="none" strike="noStrike" dirty="0">
                <a:effectLst/>
              </a:rPr>
              <a:t>Orwell, Vermont</a:t>
            </a:r>
            <a:r>
              <a:rPr lang="en-US" sz="1200" dirty="0"/>
              <a:t>.</a:t>
            </a:r>
            <a:r>
              <a:rPr lang="en-US" sz="1200" b="0" i="0" dirty="0">
                <a:effectLst/>
              </a:rPr>
              <a:t> In 1813, at the age of 14, he enlisted in the United States military as a 16-year-old and served during the </a:t>
            </a:r>
            <a:r>
              <a:rPr lang="en-US" sz="1200" b="0" i="0" u="none" strike="noStrike" dirty="0">
                <a:effectLst/>
              </a:rPr>
              <a:t>War of 1812</a:t>
            </a:r>
            <a:r>
              <a:rPr lang="en-US" sz="1200" dirty="0"/>
              <a:t>.</a:t>
            </a:r>
            <a:endParaRPr lang="en-US" sz="1200" b="0" i="0" dirty="0">
              <a:effectLst/>
            </a:endParaRPr>
          </a:p>
          <a:p>
            <a:r>
              <a:rPr lang="en-US" sz="1200" b="0" i="0" dirty="0">
                <a:effectLst/>
              </a:rPr>
              <a:t>In 1823, Brunson married Harriet Matilda Gould. They eventually had seven children.</a:t>
            </a:r>
          </a:p>
          <a:p>
            <a:r>
              <a:rPr lang="en-US" sz="1200" b="0" i="0" dirty="0">
                <a:effectLst/>
              </a:rPr>
              <a:t>Brunson was baptized a member of the </a:t>
            </a:r>
            <a:r>
              <a:rPr lang="en-US" sz="1200" b="0" i="0" u="none" strike="noStrike" dirty="0">
                <a:effectLst/>
              </a:rPr>
              <a:t>Church of Christ</a:t>
            </a:r>
            <a:r>
              <a:rPr lang="en-US" sz="1200" b="0" i="0" dirty="0">
                <a:effectLst/>
              </a:rPr>
              <a:t> in early 1831. He served as a </a:t>
            </a:r>
            <a:r>
              <a:rPr lang="en-US" sz="1200" b="0" i="0" u="none" strike="noStrike" dirty="0">
                <a:effectLst/>
              </a:rPr>
              <a:t>missionary</a:t>
            </a:r>
            <a:r>
              <a:rPr lang="en-US" sz="1200" b="0" i="0" dirty="0">
                <a:effectLst/>
              </a:rPr>
              <a:t> in both </a:t>
            </a:r>
            <a:r>
              <a:rPr lang="en-US" sz="1200" b="0" i="0" u="none" strike="noStrike" dirty="0">
                <a:effectLst/>
              </a:rPr>
              <a:t>Ohio</a:t>
            </a:r>
            <a:r>
              <a:rPr lang="en-US" sz="1200" b="0" i="0" dirty="0">
                <a:effectLst/>
              </a:rPr>
              <a:t> and </a:t>
            </a:r>
            <a:r>
              <a:rPr lang="en-US" sz="1200" b="0" i="0" u="none" strike="noStrike" dirty="0">
                <a:effectLst/>
              </a:rPr>
              <a:t>Virginia</a:t>
            </a:r>
            <a:r>
              <a:rPr lang="en-US" sz="1200" b="0" i="0" dirty="0">
                <a:effectLst/>
              </a:rPr>
              <a:t> and then moved to </a:t>
            </a:r>
            <a:r>
              <a:rPr lang="en-US" sz="1200" b="0" i="0" u="none" strike="noStrike" dirty="0">
                <a:effectLst/>
              </a:rPr>
              <a:t>Daviess County, Missouri</a:t>
            </a:r>
            <a:r>
              <a:rPr lang="en-US" sz="1200" b="0" i="0" dirty="0">
                <a:effectLst/>
              </a:rPr>
              <a:t> just south of </a:t>
            </a:r>
            <a:r>
              <a:rPr lang="en-US" sz="1200" b="0" i="0" u="none" strike="noStrike" dirty="0">
                <a:effectLst/>
              </a:rPr>
              <a:t>Far West</a:t>
            </a:r>
            <a:r>
              <a:rPr lang="en-US" sz="1200" b="0" i="0" dirty="0">
                <a:effectLst/>
              </a:rPr>
              <a:t>. After a year he moved into the town. In April 1838 it was Brunson who brought the charges against </a:t>
            </a:r>
            <a:r>
              <a:rPr lang="en-US" sz="1200" b="0" i="0" u="none" strike="noStrike" dirty="0">
                <a:effectLst/>
              </a:rPr>
              <a:t>Oliver Cowdery</a:t>
            </a:r>
            <a:r>
              <a:rPr lang="en-US" sz="1200" b="0" i="0" dirty="0">
                <a:effectLst/>
              </a:rPr>
              <a:t> that led to </a:t>
            </a:r>
            <a:r>
              <a:rPr lang="en-US" sz="1200" b="0" i="0" dirty="0" err="1">
                <a:effectLst/>
              </a:rPr>
              <a:t>Cowdery's</a:t>
            </a:r>
            <a:r>
              <a:rPr lang="en-US" sz="1200" b="0" i="0" dirty="0">
                <a:effectLst/>
              </a:rPr>
              <a:t> </a:t>
            </a:r>
            <a:r>
              <a:rPr lang="en-US" sz="1200" b="0" i="0" u="none" strike="noStrike" dirty="0">
                <a:effectLst/>
              </a:rPr>
              <a:t>excommunication</a:t>
            </a:r>
            <a:r>
              <a:rPr lang="en-US" sz="1200" b="0" i="0" dirty="0">
                <a:effectLst/>
              </a:rPr>
              <a:t>. During that fall Brunson served as a major in the Davies County militia. After this he moved to </a:t>
            </a:r>
            <a:r>
              <a:rPr lang="en-US" sz="1200" b="0" i="0" u="none" strike="noStrike" dirty="0">
                <a:effectLst/>
              </a:rPr>
              <a:t>Quincy, Illinois</a:t>
            </a:r>
            <a:r>
              <a:rPr lang="en-US" sz="1200" b="0" i="0" dirty="0">
                <a:effectLst/>
              </a:rPr>
              <a:t> for a short time and then on to </a:t>
            </a:r>
            <a:r>
              <a:rPr lang="en-US" sz="1200" b="0" i="0" u="none" strike="noStrike" dirty="0">
                <a:effectLst/>
              </a:rPr>
              <a:t>Nauvoo, Illinois</a:t>
            </a:r>
            <a:endParaRPr lang="en-US" sz="1200" b="0" i="0" dirty="0">
              <a:effectLst/>
            </a:endParaRPr>
          </a:p>
          <a:p>
            <a:r>
              <a:rPr lang="en-US" sz="1200" b="0" i="0" dirty="0">
                <a:effectLst/>
              </a:rPr>
              <a:t>At Nauvoo, Brunson served as a member of the </a:t>
            </a:r>
            <a:r>
              <a:rPr lang="en-US" sz="1200" b="0" i="0" u="none" strike="noStrike" dirty="0">
                <a:effectLst/>
              </a:rPr>
              <a:t>High Council</a:t>
            </a:r>
            <a:r>
              <a:rPr lang="en-US" sz="1200" b="0" i="0" dirty="0">
                <a:effectLst/>
              </a:rPr>
              <a:t> and as a Lieutenant Colonel in the Hancock County Militia. He also served as one of Joseph Smith's bodyguards.</a:t>
            </a:r>
          </a:p>
        </p:txBody>
      </p:sp>
      <p:sp>
        <p:nvSpPr>
          <p:cNvPr id="3" name="Rectangle 2"/>
          <p:cNvSpPr/>
          <p:nvPr/>
        </p:nvSpPr>
        <p:spPr>
          <a:xfrm>
            <a:off x="0" y="2862322"/>
            <a:ext cx="5671457" cy="3046988"/>
          </a:xfrm>
          <a:prstGeom prst="rect">
            <a:avLst/>
          </a:prstGeom>
          <a:ln>
            <a:solidFill>
              <a:schemeClr val="tx1"/>
            </a:solidFill>
          </a:ln>
        </p:spPr>
        <p:txBody>
          <a:bodyPr wrap="square">
            <a:spAutoFit/>
          </a:bodyPr>
          <a:lstStyle/>
          <a:p>
            <a:r>
              <a:rPr lang="en-US" sz="1200" b="1" i="0" u="sng" dirty="0">
                <a:solidFill>
                  <a:srgbClr val="000000"/>
                </a:solidFill>
                <a:effectLst/>
              </a:rPr>
              <a:t>Elijah Fordham, Builder of the Font</a:t>
            </a:r>
            <a:endParaRPr lang="en-US" sz="1200" b="1" i="0" dirty="0">
              <a:solidFill>
                <a:srgbClr val="000000"/>
              </a:solidFill>
              <a:effectLst/>
            </a:endParaRPr>
          </a:p>
          <a:p>
            <a:r>
              <a:rPr lang="en-US" sz="1200" b="0" i="0" dirty="0">
                <a:solidFill>
                  <a:srgbClr val="000000"/>
                </a:solidFill>
                <a:effectLst/>
              </a:rPr>
              <a:t>July 22, 1839 was the day of miraculous healing at the site of the future town of Nauvoo. Many, many of the saints were deathly ill with malaria. Joseph Smith called upon the Lord in mighty prayer, and went forth to heal all those that he and his wife were caring for in their home and in tents in their yard. Then he continued on through the makeshift community and into Montrose. He went to Brigham Young’s and healed him, called Wilford along after passing by his door. Without a word, they crossed the city square and entered the house of Elijah Fordham. Elijah was within minutes of dead; he was speechless and unconscious. After rousing him and speaking with him briefly, Joseph commanded him in the name of Jesus of Nazareth to rise up and walk. Elijah immediately was healed, and jumped up out of bed, kicking off his foot poultices, asked for some bread and milk, and after consuming it, put on his hat and continued along with them down the street to heal others.</a:t>
            </a:r>
          </a:p>
          <a:p>
            <a:r>
              <a:rPr lang="en-US" sz="1200" dirty="0"/>
              <a:t>The baptismal font in the basement of the Nauvoo Temple was mounted on 12 oxen and built of Wisconsin pine by Elijah Fordham. Apparently his healing blessing “stuck,” as he outlived all those who were there to witness it. He died in 1879 in Wellsville, Utah.</a:t>
            </a:r>
          </a:p>
        </p:txBody>
      </p:sp>
      <p:sp>
        <p:nvSpPr>
          <p:cNvPr id="4" name="Rectangle 3"/>
          <p:cNvSpPr/>
          <p:nvPr/>
        </p:nvSpPr>
        <p:spPr>
          <a:xfrm>
            <a:off x="5671457" y="0"/>
            <a:ext cx="6520543" cy="6555641"/>
          </a:xfrm>
          <a:prstGeom prst="rect">
            <a:avLst/>
          </a:prstGeom>
          <a:ln>
            <a:solidFill>
              <a:schemeClr val="tx1"/>
            </a:solidFill>
          </a:ln>
        </p:spPr>
        <p:txBody>
          <a:bodyPr wrap="square">
            <a:spAutoFit/>
          </a:bodyPr>
          <a:lstStyle/>
          <a:p>
            <a:r>
              <a:rPr lang="en-US" sz="1200" b="1" i="0" u="sng" dirty="0">
                <a:effectLst/>
              </a:rPr>
              <a:t>Samuel Rolfe, Temple Carpenter and Assistant Doorkeeper</a:t>
            </a:r>
            <a:endParaRPr lang="en-US" sz="1200" b="1" i="0" dirty="0">
              <a:effectLst/>
            </a:endParaRPr>
          </a:p>
          <a:p>
            <a:r>
              <a:rPr lang="en-US" sz="1200" b="1" i="0" dirty="0">
                <a:effectLst/>
              </a:rPr>
              <a:t>D&amp;C 124:142. </a:t>
            </a:r>
            <a:r>
              <a:rPr lang="en-US" sz="1200" b="0" i="0" dirty="0">
                <a:effectLst/>
              </a:rPr>
              <a:t>And again, I say unto you, Samuel Rolfe and his counselors for priests, and the president of the teachers and his counselors, and also the president of the deacons and his counselors, and also the president of the stake and his counselors. </a:t>
            </a:r>
          </a:p>
          <a:p>
            <a:endParaRPr lang="en-US" sz="1200" b="0" i="0" dirty="0">
              <a:effectLst/>
            </a:endParaRPr>
          </a:p>
          <a:p>
            <a:r>
              <a:rPr lang="en-US" sz="1200" b="0" i="0" dirty="0">
                <a:effectLst/>
              </a:rPr>
              <a:t>Thomas B. Marsh, an apostle who had become a bitter apostate over a pint of cream, upon returning to the Church with a broken and repentant heart, quoted David from the Bible and said, “I would rather be a doorkeeper in the house of God than to dwell in the tents of wickedness.” (Black, p. 189) Well, Samuel Rolfe was the personification of that desire. In fact, he was not even a doorkeeper in the house of God, he was an </a:t>
            </a:r>
            <a:r>
              <a:rPr lang="en-US" sz="1200" b="0" i="1" dirty="0">
                <a:effectLst/>
              </a:rPr>
              <a:t>assistant</a:t>
            </a:r>
            <a:r>
              <a:rPr lang="en-US" sz="1200" b="0" i="0" dirty="0">
                <a:effectLst/>
              </a:rPr>
              <a:t> doorkeeper of the Kirtland Temple. He was not a prominent figure in church history. But he was always steadily serving where he could. When in December of 1835, the Prophet Joseph was in financial distress, several of the brethren gave him money. The Prophet was so grateful, he itemized them and their donations in his </a:t>
            </a:r>
            <a:r>
              <a:rPr lang="en-US" sz="1200" b="0" i="1" dirty="0">
                <a:effectLst/>
              </a:rPr>
              <a:t>History of the Church </a:t>
            </a:r>
            <a:r>
              <a:rPr lang="en-US" sz="1200" b="0" i="0" dirty="0">
                <a:effectLst/>
              </a:rPr>
              <a:t>and wrote along with it, “My heart swells with gratitude inexpressible when I realize the great condescension of the heavenly Father, in opening the hearts of these my beloved brethren to administer so liberally to my wants. And I ask God, in the name of Jesus Christ, to multiply blessings without number upon their heads…And whether my days are many or few, whether in life or in death, I say in my heart, O Lord, let me enjoy the society of such brethren.” Elijah Fordham and Samuel Rolfe are both on that list; Elijah having given $5:25, and Samuel $1.25. (Joseph Smith, </a:t>
            </a:r>
            <a:r>
              <a:rPr lang="en-US" sz="1200" b="0" i="1" dirty="0">
                <a:effectLst/>
              </a:rPr>
              <a:t>History of the Church</a:t>
            </a:r>
            <a:r>
              <a:rPr lang="en-US" sz="1200" b="0" i="0" dirty="0">
                <a:effectLst/>
              </a:rPr>
              <a:t> 2:327) At the time, Samuel was a carpenter, working on the Kirtland Temple.</a:t>
            </a:r>
            <a:endParaRPr lang="en-US" sz="1200" dirty="0"/>
          </a:p>
          <a:p>
            <a:r>
              <a:rPr lang="en-US" sz="1200" dirty="0"/>
              <a:t>When the saints began the Nauvoo Temple, Samuel was called to be one of the full-time carpenters there as well. The Nauvoo Temple was finished and dedicated room by room and story by story. The baptismal font, which Elijah Fordham had built, was in the basement to symbolize dying before being reborn, and therefore it was the first part completed. A very unusual blessing took place there for Samuel Rolfe. He was seriously afflicted with a “felon,” an acute and painful inflammation of the deeper tissues of a finger. This would, of course, be a real problem for a carpenter working on the temple.  Samuel Rolfe apparently did not keep a journal, nor did any of his descendants write his history, as far as we know, but according to Edward Stevenson’s biography, Samuel Rolfe was promised that if he would dip his finger in the baptismal font, he would be healed, He did so, and was healed.</a:t>
            </a:r>
            <a:br>
              <a:rPr lang="en-US" sz="1200" dirty="0"/>
            </a:br>
            <a:endParaRPr lang="en-US" sz="1200" dirty="0"/>
          </a:p>
          <a:p>
            <a:r>
              <a:rPr lang="en-US" sz="1200" dirty="0"/>
              <a:t>Just before Joseph’s death, he asked for volunteers to go west scouting for a new home for the Saints. Samuel was one of the few who volunteered. Because of the martyrdom, they did not go. Instead Samuel served as a bishop in Winter Quarters, and a captain of a pioneer company. He died in Utah at the age of 72. (Black, p. 250-251)</a:t>
            </a:r>
          </a:p>
          <a:p>
            <a:endParaRPr lang="en-US" sz="1200" b="0" i="0" dirty="0">
              <a:effectLst/>
            </a:endParaRPr>
          </a:p>
        </p:txBody>
      </p:sp>
      <p:sp>
        <p:nvSpPr>
          <p:cNvPr id="5" name="Rectangle 4"/>
          <p:cNvSpPr/>
          <p:nvPr/>
        </p:nvSpPr>
        <p:spPr>
          <a:xfrm>
            <a:off x="-76200" y="6278642"/>
            <a:ext cx="6096000" cy="646331"/>
          </a:xfrm>
          <a:prstGeom prst="rect">
            <a:avLst/>
          </a:prstGeom>
        </p:spPr>
        <p:txBody>
          <a:bodyPr>
            <a:spAutoFit/>
          </a:bodyPr>
          <a:lstStyle/>
          <a:p>
            <a:r>
              <a:rPr lang="en-US" dirty="0"/>
              <a:t>http://gospeldoctrineplus.blogspot.com/2013/07/doctrine-and-covenants-lesson-30.html</a:t>
            </a:r>
          </a:p>
        </p:txBody>
      </p:sp>
    </p:spTree>
    <p:extLst>
      <p:ext uri="{BB962C8B-B14F-4D97-AF65-F5344CB8AC3E}">
        <p14:creationId xmlns:p14="http://schemas.microsoft.com/office/powerpoint/2010/main" val="400592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9699"/>
            <a:ext cx="7828975" cy="1754326"/>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Falsehoods:</a:t>
            </a:r>
          </a:p>
          <a:p>
            <a:pPr fontAlgn="base"/>
            <a:r>
              <a:rPr lang="en-US" sz="1200" b="0" i="0" dirty="0">
                <a:solidFill>
                  <a:srgbClr val="333333"/>
                </a:solidFill>
                <a:effectLst/>
                <a:latin typeface="Calibri" panose="020F0502020204030204" pitchFamily="34" charset="0"/>
              </a:rPr>
              <a:t>President Brigham Young said of this legal harassment: “Joseph, our Prophet, was hunted and driven, arrested and persecuted, and although no law was ever made in these United States that would bear against him, for he never broke a law, yet to my certain knowledge he was defendant in forty-six lawsuits, and every time Mr. Priest [a priest or a preacher] was at the head of and led the band or mob who hunted and persecuted him. And when Joseph and Hyrum were slain in Carthage jail, the mob, painted like Indians, was led by a preacher.” (In </a:t>
            </a:r>
            <a:r>
              <a:rPr lang="en-US" sz="1200" b="0" i="1" dirty="0">
                <a:solidFill>
                  <a:srgbClr val="333333"/>
                </a:solidFill>
                <a:effectLst/>
                <a:latin typeface="Calibri" panose="020F0502020204030204" pitchFamily="34" charset="0"/>
              </a:rPr>
              <a:t>Journal of Discourses,</a:t>
            </a:r>
            <a:r>
              <a:rPr lang="en-US" sz="1200" b="0" i="0" dirty="0">
                <a:solidFill>
                  <a:srgbClr val="333333"/>
                </a:solidFill>
                <a:effectLst/>
                <a:latin typeface="Calibri" panose="020F0502020204030204" pitchFamily="34" charset="0"/>
              </a:rPr>
              <a:t> 14:199.)</a:t>
            </a:r>
          </a:p>
          <a:p>
            <a:pPr fontAlgn="base"/>
            <a:r>
              <a:rPr lang="en-US" sz="1200" b="0" i="0" dirty="0">
                <a:solidFill>
                  <a:srgbClr val="333333"/>
                </a:solidFill>
                <a:effectLst/>
                <a:latin typeface="Calibri" panose="020F0502020204030204" pitchFamily="34" charset="0"/>
              </a:rPr>
              <a:t>“Joseph Smith, </a:t>
            </a:r>
            <a:r>
              <a:rPr lang="en-US" sz="1200" b="1" i="0" dirty="0">
                <a:solidFill>
                  <a:srgbClr val="333333"/>
                </a:solidFill>
                <a:effectLst/>
                <a:latin typeface="Calibri" panose="020F0502020204030204" pitchFamily="34" charset="0"/>
              </a:rPr>
              <a:t>in forty-seven prosecutions </a:t>
            </a:r>
            <a:r>
              <a:rPr lang="en-US" sz="1200" b="0" i="0" dirty="0">
                <a:solidFill>
                  <a:srgbClr val="333333"/>
                </a:solidFill>
                <a:effectLst/>
                <a:latin typeface="Calibri" panose="020F0502020204030204" pitchFamily="34" charset="0"/>
              </a:rPr>
              <a:t>was never proven guilty of one violation of the laws of his country. They accused him of treason, because he would not fellowship their wickedness.” (Brigham Young, in </a:t>
            </a:r>
            <a:r>
              <a:rPr lang="en-US" sz="1200" b="0" i="1" dirty="0">
                <a:solidFill>
                  <a:srgbClr val="333333"/>
                </a:solidFill>
                <a:effectLst/>
                <a:latin typeface="Calibri" panose="020F0502020204030204" pitchFamily="34" charset="0"/>
              </a:rPr>
              <a:t>Journal of Discourses,</a:t>
            </a:r>
            <a:r>
              <a:rPr lang="en-US" sz="1200" b="0" i="0" dirty="0">
                <a:solidFill>
                  <a:srgbClr val="333333"/>
                </a:solidFill>
                <a:effectLst/>
                <a:latin typeface="Calibri" panose="020F0502020204030204" pitchFamily="34" charset="0"/>
              </a:rPr>
              <a:t> 10:111.)</a:t>
            </a:r>
          </a:p>
        </p:txBody>
      </p:sp>
      <p:sp>
        <p:nvSpPr>
          <p:cNvPr id="3" name="Rectangle 2"/>
          <p:cNvSpPr/>
          <p:nvPr/>
        </p:nvSpPr>
        <p:spPr>
          <a:xfrm>
            <a:off x="-1" y="1919293"/>
            <a:ext cx="7828975" cy="4339650"/>
          </a:xfrm>
          <a:prstGeom prst="rect">
            <a:avLst/>
          </a:prstGeom>
          <a:ln>
            <a:solidFill>
              <a:schemeClr val="tx1"/>
            </a:solidFill>
          </a:ln>
        </p:spPr>
        <p:txBody>
          <a:bodyPr wrap="square">
            <a:spAutoFit/>
          </a:bodyPr>
          <a:lstStyle/>
          <a:p>
            <a:r>
              <a:rPr lang="en-US" sz="1200" b="1" i="0" cap="small" dirty="0">
                <a:effectLst/>
                <a:latin typeface="Times New Roman" panose="02020603050405020304" pitchFamily="18" charset="0"/>
              </a:rPr>
              <a:t>Endowment House Locale</a:t>
            </a:r>
          </a:p>
          <a:p>
            <a:r>
              <a:rPr lang="en-US" sz="1200" b="0" i="0" dirty="0">
                <a:effectLst/>
                <a:latin typeface="Times New Roman" panose="02020603050405020304" pitchFamily="18" charset="0"/>
              </a:rPr>
              <a:t>Once located on the northwest corner of the temple block in Salt Lake City, the Endowment House served as a temporary temple for Church members in Utah Territory from 1855–1889 during construction of the Salt Lake Temple. The two-story adobe structure was razed in 1889, four years prior to the completion of the Salt Lake Temple.</a:t>
            </a:r>
          </a:p>
          <a:p>
            <a:r>
              <a:rPr lang="en-US" sz="1200" dirty="0"/>
              <a:t>Prior to the construction of the Endowment House, temple ordinances were being given on a regular basis in Salt Lake beginning in February 1851. This was done in a variety of locations including Brigham Young's office, the Council House, and the top of Ensign Peak.</a:t>
            </a:r>
          </a:p>
          <a:p>
            <a:r>
              <a:rPr lang="en-US" sz="1200" dirty="0"/>
              <a:t>Recognizing the need for a separate dedicated structure for the administration of the endowment, the Endowment House was built on the northwest corner of Temple Square to function during the construction of the Salt Lake Temple.</a:t>
            </a:r>
          </a:p>
          <a:p>
            <a:r>
              <a:rPr lang="en-US" sz="1200" dirty="0"/>
              <a:t>At the time of its dedication, President Brigham Young declared that the Endowment House was "The House of the Lord."</a:t>
            </a:r>
          </a:p>
          <a:p>
            <a:r>
              <a:rPr lang="en-US" sz="1200" dirty="0"/>
              <a:t>The Endowment House was designed by Church architect Truman O. Angell.</a:t>
            </a:r>
          </a:p>
          <a:p>
            <a:r>
              <a:rPr lang="en-US" sz="1200" dirty="0"/>
              <a:t>The two-story Endowment House featured a washing and anointing room, "garden room," "world room," and "terrestrial room" on the main floor with a "celestial room" on the upper floor.</a:t>
            </a:r>
          </a:p>
          <a:p>
            <a:r>
              <a:rPr lang="en-US" sz="1200" dirty="0"/>
              <a:t>A year after the Endowment House was constructed, it was enlarged to include a </a:t>
            </a:r>
            <a:r>
              <a:rPr lang="en-US" sz="1200" dirty="0" err="1"/>
              <a:t>baptistry</a:t>
            </a:r>
            <a:r>
              <a:rPr lang="en-US" sz="1200" dirty="0"/>
              <a:t>, which was dedicated on October 2, 1856.</a:t>
            </a:r>
          </a:p>
          <a:p>
            <a:r>
              <a:rPr lang="en-US" sz="1200" dirty="0"/>
              <a:t>Baptisms for the dead were administered in the Endowment House until 1876, the year before the St. George Utah Temple (1877) was dedicated. Endowments for the living were performed there until 1884, the year the Logan Utah Temple (1884) was dedicated. And </a:t>
            </a:r>
            <a:r>
              <a:rPr lang="en-US" sz="1200" dirty="0" err="1"/>
              <a:t>sealings</a:t>
            </a:r>
            <a:r>
              <a:rPr lang="en-US" sz="1200" dirty="0"/>
              <a:t> of living couples were performed there until 1889, the year after the Manti Utah Temple (1888) was dedicated.</a:t>
            </a:r>
          </a:p>
          <a:p>
            <a:r>
              <a:rPr lang="en-US" sz="1200" dirty="0"/>
              <a:t>Endowments for the dead were not performed in the Endowment House, which were reserved for the temple only.</a:t>
            </a:r>
          </a:p>
          <a:p>
            <a:r>
              <a:rPr lang="en-US" sz="1200" dirty="0"/>
              <a:t>In 1889, President Wilford Woodruff had the Endowment House razed. The Church had three operating temples by then, and the Salt Lake Temple (1893) was nearing completion.</a:t>
            </a:r>
          </a:p>
          <a:p>
            <a:r>
              <a:rPr lang="en-US" sz="1200" dirty="0"/>
              <a:t>http://www.ldschurchtemples.com/endowment/</a:t>
            </a:r>
            <a:endParaRPr lang="en-US" sz="1200" b="0" i="0" dirty="0">
              <a:effectLst/>
              <a:latin typeface="Times New Roman" panose="02020603050405020304" pitchFamily="18" charset="0"/>
            </a:endParaRPr>
          </a:p>
        </p:txBody>
      </p:sp>
      <p:sp>
        <p:nvSpPr>
          <p:cNvPr id="4" name="Rectangle 3"/>
          <p:cNvSpPr/>
          <p:nvPr/>
        </p:nvSpPr>
        <p:spPr>
          <a:xfrm>
            <a:off x="7828975" y="-19699"/>
            <a:ext cx="4363025" cy="1384995"/>
          </a:xfrm>
          <a:prstGeom prst="rect">
            <a:avLst/>
          </a:prstGeom>
          <a:ln>
            <a:solidFill>
              <a:schemeClr val="tx1"/>
            </a:solidFill>
          </a:ln>
        </p:spPr>
        <p:txBody>
          <a:bodyPr wrap="square">
            <a:spAutoFit/>
          </a:bodyPr>
          <a:lstStyle/>
          <a:p>
            <a:r>
              <a:rPr lang="en-US" sz="1200" b="1" i="0" dirty="0">
                <a:effectLst/>
              </a:rPr>
              <a:t>The Endowment House </a:t>
            </a:r>
            <a:r>
              <a:rPr lang="en-US" sz="1200" b="0" i="0" dirty="0">
                <a:effectLst/>
              </a:rPr>
              <a:t>was used primarily for performing temple ordinances. From 1857 to 1876 the </a:t>
            </a:r>
            <a:r>
              <a:rPr lang="en-US" sz="1200" b="0" i="0" u="none" strike="noStrike" dirty="0">
                <a:effectLst/>
              </a:rPr>
              <a:t>baptismal font</a:t>
            </a:r>
            <a:r>
              <a:rPr lang="en-US" sz="1200" b="0" i="0" dirty="0">
                <a:effectLst/>
              </a:rPr>
              <a:t> was used to perform 134,053 </a:t>
            </a:r>
            <a:r>
              <a:rPr lang="en-US" sz="1200" b="0" i="0" u="none" strike="noStrike" dirty="0">
                <a:effectLst/>
              </a:rPr>
              <a:t>baptisms for the dead</a:t>
            </a:r>
            <a:r>
              <a:rPr lang="en-US" sz="1200" b="0" i="0" dirty="0">
                <a:effectLst/>
              </a:rPr>
              <a:t>. Between 1855 and 1884 54,170 persons received their </a:t>
            </a:r>
            <a:r>
              <a:rPr lang="en-US" sz="1200" b="0" i="0" u="none" strike="noStrike" dirty="0">
                <a:effectLst/>
              </a:rPr>
              <a:t>washings and </a:t>
            </a:r>
            <a:r>
              <a:rPr lang="en-US" sz="1200" b="0" i="0" u="none" strike="noStrike" dirty="0" err="1">
                <a:effectLst/>
              </a:rPr>
              <a:t>anointings</a:t>
            </a:r>
            <a:r>
              <a:rPr lang="en-US" sz="1200" b="0" i="0" dirty="0">
                <a:effectLst/>
              </a:rPr>
              <a:t> and </a:t>
            </a:r>
            <a:r>
              <a:rPr lang="en-US" sz="1200" b="0" i="0" u="none" strike="noStrike" dirty="0">
                <a:effectLst/>
              </a:rPr>
              <a:t>endowments</a:t>
            </a:r>
            <a:r>
              <a:rPr lang="en-US" sz="1200" b="0" i="0" dirty="0">
                <a:effectLst/>
              </a:rPr>
              <a:t>. Between 1855 and 1889 68,767 couples were </a:t>
            </a:r>
            <a:r>
              <a:rPr lang="en-US" sz="1200" b="0" i="0" u="none" strike="noStrike" dirty="0">
                <a:effectLst/>
              </a:rPr>
              <a:t>sealed</a:t>
            </a:r>
            <a:r>
              <a:rPr lang="en-US" sz="1200" b="0" i="0" dirty="0">
                <a:effectLst/>
              </a:rPr>
              <a:t> in marriage—31,052 for the living and 37,715 for the dead.</a:t>
            </a:r>
            <a:endParaRPr lang="en-US" sz="1200" dirty="0"/>
          </a:p>
        </p:txBody>
      </p:sp>
      <p:sp>
        <p:nvSpPr>
          <p:cNvPr id="5" name="Rectangle 4"/>
          <p:cNvSpPr/>
          <p:nvPr/>
        </p:nvSpPr>
        <p:spPr>
          <a:xfrm>
            <a:off x="7828974" y="1365296"/>
            <a:ext cx="4363026" cy="4154984"/>
          </a:xfrm>
          <a:prstGeom prst="rect">
            <a:avLst/>
          </a:prstGeom>
          <a:ln>
            <a:solidFill>
              <a:schemeClr val="tx1"/>
            </a:solidFill>
          </a:ln>
        </p:spPr>
        <p:txBody>
          <a:bodyPr wrap="square">
            <a:spAutoFit/>
          </a:bodyPr>
          <a:lstStyle/>
          <a:p>
            <a:r>
              <a:rPr lang="en-US" sz="1200" b="1" i="0" u="sng" dirty="0">
                <a:solidFill>
                  <a:srgbClr val="000000"/>
                </a:solidFill>
                <a:effectLst/>
                <a:latin typeface="Trebuchet MS" panose="020B0603020202020204" pitchFamily="34" charset="0"/>
              </a:rPr>
              <a:t>The Triumph of the Nauvoo Temple</a:t>
            </a:r>
            <a:endParaRPr lang="en-US" sz="1200" b="1" i="0" dirty="0">
              <a:solidFill>
                <a:srgbClr val="000000"/>
              </a:solidFill>
              <a:effectLst/>
              <a:latin typeface="Trebuchet MS" panose="020B0603020202020204" pitchFamily="34" charset="0"/>
            </a:endParaRPr>
          </a:p>
          <a:p>
            <a:r>
              <a:rPr lang="en-US" sz="1200" b="0" i="0" dirty="0">
                <a:solidFill>
                  <a:srgbClr val="000000"/>
                </a:solidFill>
                <a:effectLst/>
                <a:latin typeface="Trebuchet MS" panose="020B0603020202020204" pitchFamily="34" charset="0"/>
              </a:rPr>
              <a:t>Samuel Rolfe and Elijah Fordham are two of the many, many early Saints who did a great work behind the scenes. The Nauvoo Temple itself did not last. Although ordinances were performed in each room as it was finished and dedicated, the entire temple wasn’t finally dedicated until May 1</a:t>
            </a:r>
            <a:r>
              <a:rPr lang="en-US" sz="1200" b="0" i="0" baseline="30000" dirty="0">
                <a:solidFill>
                  <a:srgbClr val="000000"/>
                </a:solidFill>
                <a:effectLst/>
                <a:latin typeface="Trebuchet MS" panose="020B0603020202020204" pitchFamily="34" charset="0"/>
              </a:rPr>
              <a:t>st</a:t>
            </a:r>
            <a:r>
              <a:rPr lang="en-US" sz="1200" b="0" i="0" dirty="0">
                <a:solidFill>
                  <a:srgbClr val="000000"/>
                </a:solidFill>
                <a:effectLst/>
                <a:latin typeface="Trebuchet MS" panose="020B0603020202020204" pitchFamily="34" charset="0"/>
              </a:rPr>
              <a:t>, 1846, after most of the saints had already left Nauvoo, and as you can see by the For Sale sign, it was placed on the market that very month. A few years later, an arsonist burned it down, and the stones were gradually carted away to be used in other buildings on the area.</a:t>
            </a:r>
          </a:p>
          <a:p>
            <a:br>
              <a:rPr lang="en-US" sz="1200" b="0" i="0" dirty="0">
                <a:solidFill>
                  <a:srgbClr val="000000"/>
                </a:solidFill>
                <a:effectLst/>
                <a:latin typeface="Trebuchet MS" panose="020B0603020202020204" pitchFamily="34" charset="0"/>
              </a:rPr>
            </a:br>
            <a:endParaRPr lang="en-US" sz="1200" b="0" i="0" dirty="0">
              <a:solidFill>
                <a:srgbClr val="000000"/>
              </a:solidFill>
              <a:effectLst/>
              <a:latin typeface="Trebuchet MS" panose="020B0603020202020204" pitchFamily="34" charset="0"/>
            </a:endParaRPr>
          </a:p>
          <a:p>
            <a:r>
              <a:rPr lang="en-US" sz="1200" b="0" i="0" dirty="0">
                <a:solidFill>
                  <a:srgbClr val="000000"/>
                </a:solidFill>
                <a:effectLst/>
                <a:latin typeface="Trebuchet MS" panose="020B0603020202020204" pitchFamily="34" charset="0"/>
              </a:rPr>
              <a:t>But it was not a tragedy, it was a triumph. Because of the temple-building efforts of Samuel and Elijah and the others, many members of the Church were able to have the great joy of receiving their temple ordinances, and being baptized for their deceased family members before they headed out west. It would be 31 years before there would be another temple on the earth.  (St. George, Utah)</a:t>
            </a:r>
          </a:p>
          <a:p>
            <a:endParaRPr lang="en-US" sz="1200" dirty="0">
              <a:solidFill>
                <a:srgbClr val="000000"/>
              </a:solidFill>
              <a:latin typeface="Trebuchet MS" panose="020B0603020202020204" pitchFamily="34" charset="0"/>
            </a:endParaRPr>
          </a:p>
          <a:p>
            <a:endParaRPr lang="en-US" sz="1200" b="0" i="0" dirty="0">
              <a:solidFill>
                <a:srgbClr val="000000"/>
              </a:solidFill>
              <a:effectLst/>
              <a:latin typeface="Trebuchet MS" panose="020B0603020202020204" pitchFamily="34" charset="0"/>
            </a:endParaRPr>
          </a:p>
        </p:txBody>
      </p:sp>
      <p:sp>
        <p:nvSpPr>
          <p:cNvPr id="6" name="Rectangle 5"/>
          <p:cNvSpPr/>
          <p:nvPr/>
        </p:nvSpPr>
        <p:spPr>
          <a:xfrm>
            <a:off x="7828973" y="5138347"/>
            <a:ext cx="3997817" cy="461665"/>
          </a:xfrm>
          <a:prstGeom prst="rect">
            <a:avLst/>
          </a:prstGeom>
        </p:spPr>
        <p:txBody>
          <a:bodyPr wrap="square">
            <a:spAutoFit/>
          </a:bodyPr>
          <a:lstStyle/>
          <a:p>
            <a:r>
              <a:rPr lang="en-US" sz="1200" dirty="0"/>
              <a:t>http://gospeldoctrineplus.blogspot.com/2013/07/doctrine-and-covenants-lesson-30.html</a:t>
            </a:r>
          </a:p>
        </p:txBody>
      </p:sp>
    </p:spTree>
    <p:extLst>
      <p:ext uri="{BB962C8B-B14F-4D97-AF65-F5344CB8AC3E}">
        <p14:creationId xmlns:p14="http://schemas.microsoft.com/office/powerpoint/2010/main" val="54465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0"/>
            <a:ext cx="9013371" cy="6740307"/>
          </a:xfrm>
          <a:prstGeom prst="rect">
            <a:avLst/>
          </a:prstGeom>
        </p:spPr>
        <p:txBody>
          <a:bodyPr wrap="square">
            <a:spAutoFit/>
          </a:bodyPr>
          <a:lstStyle/>
          <a:p>
            <a:pPr fontAlgn="base"/>
            <a:r>
              <a:rPr lang="en-US" sz="1200" b="1" i="0" dirty="0">
                <a:effectLst/>
              </a:rPr>
              <a:t>More on Family Search Records: Available to All</a:t>
            </a:r>
          </a:p>
          <a:p>
            <a:pPr fontAlgn="base"/>
            <a:r>
              <a:rPr lang="en-US" sz="1200" b="0" i="0" dirty="0">
                <a:effectLst/>
              </a:rPr>
              <a:t>The Granite Mountain Records Vault is the official storage unit for 2.4 million rolls of microfilm containing approximately 3.5 billion images. The information links to billions of people in over 100 countries and is recorded in 170 languages.</a:t>
            </a:r>
          </a:p>
          <a:p>
            <a:pPr fontAlgn="base"/>
            <a:r>
              <a:rPr lang="en-US" sz="1200" b="0" i="0" dirty="0">
                <a:effectLst/>
              </a:rPr>
              <a:t>Information on the films is currently being digitized by use of complex computer programs which adjust for density variations in each film. The enormous collection of secured documents: unpublished records from churches and governments, parish registries, passenger lists, birth certificates, censuses, deeds, wills, family, town and county histories and even maps, requires just over 15 minutes to convert a whole microfilm into a digital file. Eventually the vast majority of the collection will be available for </a:t>
            </a:r>
            <a:r>
              <a:rPr lang="en-US" sz="1200" b="0" i="0" u="sng" dirty="0">
                <a:effectLst/>
              </a:rPr>
              <a:t>online research.</a:t>
            </a:r>
            <a:endParaRPr lang="en-US" sz="1200" b="0" i="0" dirty="0">
              <a:effectLst/>
            </a:endParaRPr>
          </a:p>
          <a:p>
            <a:pPr fontAlgn="base"/>
            <a:r>
              <a:rPr lang="en-US" sz="1200" b="0" i="0" dirty="0">
                <a:effectLst/>
              </a:rPr>
              <a:t>Not only does the Church make such vital, historical information available to genealogy researchers, but it returns a copy of the filmed records to the record custodian. In 2004, for example, a cyclone struck the tiny South Pacific island of Niue, destroying all local birth, death and court records. </a:t>
            </a:r>
            <a:r>
              <a:rPr lang="en-US" sz="1200" b="0" i="0" dirty="0" err="1">
                <a:effectLst/>
              </a:rPr>
              <a:t>FamilySearch</a:t>
            </a:r>
            <a:r>
              <a:rPr lang="en-US" sz="1200" b="0" i="0" dirty="0">
                <a:effectLst/>
              </a:rPr>
              <a:t> had filmed the records sometime prior for the archivist of Niue. </a:t>
            </a:r>
            <a:r>
              <a:rPr lang="en-US" sz="1200" b="0" i="0" dirty="0" err="1">
                <a:effectLst/>
              </a:rPr>
              <a:t>FamilySearch</a:t>
            </a:r>
            <a:r>
              <a:rPr lang="en-US" sz="1200" b="0" i="0" dirty="0">
                <a:effectLst/>
              </a:rPr>
              <a:t> was able to provide a copy of the original records to the storm-ravaged island.</a:t>
            </a:r>
          </a:p>
          <a:p>
            <a:pPr fontAlgn="base"/>
            <a:r>
              <a:rPr lang="en-US" sz="1200" b="0" i="0" dirty="0">
                <a:effectLst/>
              </a:rPr>
              <a:t>“Restoring the records of the past is one part of helping this island rebuild and look to the future,” said Jay </a:t>
            </a:r>
            <a:r>
              <a:rPr lang="en-US" sz="1200" b="0" i="0" dirty="0" err="1">
                <a:effectLst/>
              </a:rPr>
              <a:t>Verkler</a:t>
            </a:r>
            <a:r>
              <a:rPr lang="en-US" sz="1200" b="0" i="0" dirty="0">
                <a:effectLst/>
              </a:rPr>
              <a:t>, CEO of </a:t>
            </a:r>
            <a:r>
              <a:rPr lang="en-US" sz="1200" b="0" i="0" dirty="0" err="1">
                <a:effectLst/>
              </a:rPr>
              <a:t>FamilySearch</a:t>
            </a:r>
            <a:r>
              <a:rPr lang="en-US" sz="1200" b="0" i="0" dirty="0">
                <a:effectLst/>
              </a:rPr>
              <a:t>.</a:t>
            </a:r>
          </a:p>
          <a:p>
            <a:pPr fontAlgn="base"/>
            <a:r>
              <a:rPr lang="en-US" sz="1200" b="0" i="0" dirty="0">
                <a:effectLst/>
              </a:rPr>
              <a:t>Maintaining a records collection of such volume requires carefully controlled procedures. The vault, a total of some 65,000 square feet, operates at 55 degrees, 35 percent humidity and with a circulating fresh air system that minimizes dust. Under such conditions the vast collection can be protected against deterioration, natural disasters or man-made calamities.</a:t>
            </a:r>
          </a:p>
          <a:p>
            <a:pPr fontAlgn="base"/>
            <a:r>
              <a:rPr lang="en-US" sz="1200" dirty="0"/>
              <a:t>Organized searching for valued records worldwide began with the 1894 establishment of the Genealogical Society of Utah, a nonprofit group founded by the Church. “Rather than expecting people to travel to original record sources, the Church organized teams to bring copies of the records back to the genealogical researchers,” </a:t>
            </a:r>
            <a:r>
              <a:rPr lang="en-US" sz="1200" dirty="0" err="1"/>
              <a:t>Verkler</a:t>
            </a:r>
            <a:r>
              <a:rPr lang="en-US" sz="1200" dirty="0"/>
              <a:t> explained. “Sometimes the Church copies are the only existing copies of these valuable archival records.”</a:t>
            </a:r>
          </a:p>
          <a:p>
            <a:pPr fontAlgn="base"/>
            <a:r>
              <a:rPr lang="en-US" sz="1200" dirty="0"/>
              <a:t>Record collections continued but were expedited by the development of microfilm technology in the 1930s. A rapidly expanding collection of films, over 100,000 by the early 1950s, prodded Church leaders to create a permanent storage facility. After considering several Salt Lake City locations, the leaders settled on a location in the surrounding hillside, where a slab of solid granite was located in the mountainside nearby. Granite from that location was quarried for both the Salt Lake Temple and later the Church’s Salt Lake City Conference Center.</a:t>
            </a:r>
          </a:p>
          <a:p>
            <a:pPr fontAlgn="base"/>
            <a:r>
              <a:rPr lang="en-US" sz="1200" dirty="0"/>
              <a:t>Construction of the vault began in 1958 and was generally completed by 1963 and considered completely operational in 1965. The site includes a network of storage rooms containing walls of steel cabinets ten feet high. A separate section houses office spaces, shipping docks and microfilm processing stations.</a:t>
            </a:r>
          </a:p>
          <a:p>
            <a:pPr fontAlgn="base"/>
            <a:r>
              <a:rPr lang="en-US" sz="1200" dirty="0"/>
              <a:t>“Preservation and protection of the world’s valuable records has been a longtime goal of the Church,” </a:t>
            </a:r>
            <a:r>
              <a:rPr lang="en-US" sz="1200" dirty="0" err="1"/>
              <a:t>Verkler</a:t>
            </a:r>
            <a:r>
              <a:rPr lang="en-US" sz="1200" dirty="0"/>
              <a:t> added. “Storing the records in the mountain vault where it is already cold provides the perfect facility for safekeeping.” Such a facility provides evidence of the Church’s commitment to not only collecting, but making the collections available to researchers worldwide. Archivists can offer microfilm or digital copies of the records to their reading room patrons without damage to the original vital records.</a:t>
            </a:r>
          </a:p>
          <a:p>
            <a:pPr fontAlgn="base"/>
            <a:r>
              <a:rPr lang="en-US" sz="1200" dirty="0"/>
              <a:t>The genealogical world recognizes the Church as a longtime resource in their work, and in that sense, they think of the vault as a bit of an icon, an icon of protection to these important and accessible records.</a:t>
            </a:r>
          </a:p>
          <a:p>
            <a:pPr fontAlgn="base"/>
            <a:endParaRPr lang="en-US" sz="1200" dirty="0"/>
          </a:p>
          <a:p>
            <a:pPr fontAlgn="base"/>
            <a:r>
              <a:rPr lang="en-US" sz="1200" dirty="0"/>
              <a:t>News Room: http://www.mormonnewsroom.org/article/familysearch-shares-plans-to-digitize-billions-of-records-stored-at-granite-mountain-records-vault</a:t>
            </a:r>
          </a:p>
          <a:p>
            <a:pPr fontAlgn="base"/>
            <a:endParaRPr lang="en-US" sz="1200" b="0" i="0" dirty="0">
              <a:effectLst/>
            </a:endParaRPr>
          </a:p>
        </p:txBody>
      </p:sp>
    </p:spTree>
    <p:extLst>
      <p:ext uri="{BB962C8B-B14F-4D97-AF65-F5344CB8AC3E}">
        <p14:creationId xmlns:p14="http://schemas.microsoft.com/office/powerpoint/2010/main" val="358698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95C3B0-A1A5-4632-823A-AFA0D8601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Trying to Arrest </a:t>
            </a:r>
            <a:r>
              <a:rPr lang="en-US" sz="5400" dirty="0">
                <a:solidFill>
                  <a:schemeClr val="bg1"/>
                </a:solidFill>
                <a:latin typeface="Cooper Black" panose="0208090404030B020404" pitchFamily="18" charset="0"/>
              </a:rPr>
              <a:t>Joseph</a:t>
            </a:r>
            <a:r>
              <a:rPr lang="en-US" sz="6000" dirty="0">
                <a:solidFill>
                  <a:schemeClr val="bg1"/>
                </a:solidFill>
                <a:latin typeface="Cooper Black" panose="0208090404030B020404" pitchFamily="18" charset="0"/>
              </a:rPr>
              <a:t> Smith</a:t>
            </a:r>
          </a:p>
        </p:txBody>
      </p:sp>
      <p:sp>
        <p:nvSpPr>
          <p:cNvPr id="3" name="Rectangle 2"/>
          <p:cNvSpPr/>
          <p:nvPr/>
        </p:nvSpPr>
        <p:spPr>
          <a:xfrm>
            <a:off x="326572" y="1015663"/>
            <a:ext cx="4702628" cy="2308324"/>
          </a:xfrm>
          <a:prstGeom prst="rect">
            <a:avLst/>
          </a:prstGeom>
        </p:spPr>
        <p:txBody>
          <a:bodyPr wrap="square">
            <a:spAutoFit/>
          </a:bodyPr>
          <a:lstStyle/>
          <a:p>
            <a:r>
              <a:rPr lang="en-US" dirty="0">
                <a:solidFill>
                  <a:schemeClr val="bg1"/>
                </a:solidFill>
                <a:latin typeface="Calibri" panose="020F0502020204030204" pitchFamily="34" charset="0"/>
              </a:rPr>
              <a:t>I</a:t>
            </a:r>
            <a:r>
              <a:rPr lang="en-US" b="0" i="0" dirty="0">
                <a:solidFill>
                  <a:schemeClr val="bg1"/>
                </a:solidFill>
                <a:effectLst/>
                <a:latin typeface="Calibri" panose="020F0502020204030204" pitchFamily="34" charset="0"/>
              </a:rPr>
              <a:t>n May 1842, Lilburn W. Boggs, the former governor of Missouri who issued the extermination order against the Saints, was wounded by an unknown would-be assassin. Missouri authorities accused Joseph Smith of arranging for someone to murder Boggs and tried to bring the Prophet back to Missouri for trial. </a:t>
            </a:r>
          </a:p>
        </p:txBody>
      </p:sp>
      <p:sp>
        <p:nvSpPr>
          <p:cNvPr id="16" name="Rectangle 15"/>
          <p:cNvSpPr/>
          <p:nvPr/>
        </p:nvSpPr>
        <p:spPr>
          <a:xfrm>
            <a:off x="0" y="6446851"/>
            <a:ext cx="4702628" cy="369332"/>
          </a:xfrm>
          <a:prstGeom prst="rect">
            <a:avLst/>
          </a:prstGeom>
        </p:spPr>
        <p:txBody>
          <a:bodyPr wrap="square">
            <a:spAutoFit/>
          </a:bodyPr>
          <a:lstStyle/>
          <a:p>
            <a:r>
              <a:rPr lang="en-US" dirty="0">
                <a:solidFill>
                  <a:schemeClr val="bg1"/>
                </a:solidFill>
                <a:latin typeface="Calibri" panose="020F0502020204030204" pitchFamily="34" charset="0"/>
              </a:rPr>
              <a:t>D&amp;C 127:1-2 </a:t>
            </a:r>
            <a:r>
              <a:rPr lang="en-US" sz="1200" dirty="0">
                <a:solidFill>
                  <a:schemeClr val="bg1"/>
                </a:solidFill>
                <a:latin typeface="Calibri" panose="020F0502020204030204" pitchFamily="34" charset="0"/>
              </a:rPr>
              <a:t>Student Manual</a:t>
            </a:r>
            <a:endParaRPr lang="en-US" sz="1200" b="0" i="0" dirty="0">
              <a:solidFill>
                <a:schemeClr val="bg1"/>
              </a:solidFill>
              <a:effectLst/>
              <a:latin typeface="Calibri" panose="020F0502020204030204" pitchFamily="34" charset="0"/>
            </a:endParaRPr>
          </a:p>
        </p:txBody>
      </p:sp>
      <p:sp>
        <p:nvSpPr>
          <p:cNvPr id="20" name="Rectangle 19"/>
          <p:cNvSpPr/>
          <p:nvPr/>
        </p:nvSpPr>
        <p:spPr>
          <a:xfrm>
            <a:off x="5589814" y="3766989"/>
            <a:ext cx="6096000" cy="2031325"/>
          </a:xfrm>
          <a:prstGeom prst="rect">
            <a:avLst/>
          </a:prstGeom>
        </p:spPr>
        <p:txBody>
          <a:bodyPr>
            <a:spAutoFit/>
          </a:bodyPr>
          <a:lstStyle/>
          <a:p>
            <a:r>
              <a:rPr lang="en-US" b="0" i="0" dirty="0">
                <a:solidFill>
                  <a:schemeClr val="bg1"/>
                </a:solidFill>
                <a:effectLst/>
                <a:latin typeface="Calibri" panose="020F0502020204030204" pitchFamily="34" charset="0"/>
              </a:rPr>
              <a:t>Joseph Smith had left Missouri years earlier and was living in the area of Nauvoo, Illinois, at the time. Knowing that if he returned to Missouri he would be killed, the Prophet eluded Missouri officials for a time to avoid being illegally arrested.</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In January 1843 it was determined that the proceedings to arrest Joseph Smith and extradite him to Missouri were illegal.</a:t>
            </a:r>
            <a:endParaRPr lang="en-US" dirty="0">
              <a:solidFill>
                <a:schemeClr val="bg1"/>
              </a:solidFill>
            </a:endParaRPr>
          </a:p>
        </p:txBody>
      </p:sp>
      <p:pic>
        <p:nvPicPr>
          <p:cNvPr id="4" name="Picture 3">
            <a:extLst>
              <a:ext uri="{FF2B5EF4-FFF2-40B4-BE49-F238E27FC236}">
                <a16:creationId xmlns:a16="http://schemas.microsoft.com/office/drawing/2014/main" id="{E16CD391-2012-4335-A700-2B5D152D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314" y="1048194"/>
            <a:ext cx="2349500" cy="2374900"/>
          </a:xfrm>
          <a:prstGeom prst="rect">
            <a:avLst/>
          </a:prstGeom>
          <a:ln>
            <a:noFill/>
          </a:ln>
          <a:effectLst>
            <a:softEdge rad="112500"/>
          </a:effectLst>
        </p:spPr>
      </p:pic>
      <p:pic>
        <p:nvPicPr>
          <p:cNvPr id="7" name="Picture 6">
            <a:extLst>
              <a:ext uri="{FF2B5EF4-FFF2-40B4-BE49-F238E27FC236}">
                <a16:creationId xmlns:a16="http://schemas.microsoft.com/office/drawing/2014/main" id="{AF3B7FF6-AC47-4576-9403-231C02884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37" y="3256687"/>
            <a:ext cx="2190750" cy="3095625"/>
          </a:xfrm>
          <a:prstGeom prst="rect">
            <a:avLst/>
          </a:prstGeom>
        </p:spPr>
      </p:pic>
      <p:pic>
        <p:nvPicPr>
          <p:cNvPr id="9" name="Picture 8">
            <a:extLst>
              <a:ext uri="{FF2B5EF4-FFF2-40B4-BE49-F238E27FC236}">
                <a16:creationId xmlns:a16="http://schemas.microsoft.com/office/drawing/2014/main" id="{6FC5621C-0145-47A1-B953-4329C8E38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72" y="3708919"/>
            <a:ext cx="2182557" cy="2444708"/>
          </a:xfrm>
          <a:prstGeom prst="rect">
            <a:avLst/>
          </a:prstGeom>
        </p:spPr>
      </p:pic>
    </p:spTree>
    <p:extLst>
      <p:ext uri="{BB962C8B-B14F-4D97-AF65-F5344CB8AC3E}">
        <p14:creationId xmlns:p14="http://schemas.microsoft.com/office/powerpoint/2010/main" val="1915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B95940-494F-4B6C-A823-8A132A3E5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28344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Joseph In Hiding</a:t>
            </a:r>
          </a:p>
        </p:txBody>
      </p:sp>
      <p:sp>
        <p:nvSpPr>
          <p:cNvPr id="2" name="Rectangle 1"/>
          <p:cNvSpPr/>
          <p:nvPr/>
        </p:nvSpPr>
        <p:spPr>
          <a:xfrm>
            <a:off x="97971" y="1015663"/>
            <a:ext cx="4419601" cy="2862322"/>
          </a:xfrm>
          <a:prstGeom prst="rect">
            <a:avLst/>
          </a:prstGeom>
        </p:spPr>
        <p:txBody>
          <a:bodyPr wrap="square">
            <a:spAutoFit/>
          </a:bodyPr>
          <a:lstStyle/>
          <a:p>
            <a:r>
              <a:rPr lang="en-US" dirty="0">
                <a:solidFill>
                  <a:schemeClr val="bg1"/>
                </a:solidFill>
                <a:latin typeface="Calibri" panose="020F0502020204030204" pitchFamily="34" charset="0"/>
              </a:rPr>
              <a:t>By the summer of 1842 persecution had grown to the point that the Prophet Joseph Smith was forced into hiding. This revelation was given while he was staying in the home of Brother Taylor, father of John Taylor.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Prophet sent instructions by letter, as did ancient prophets, to the Saints as revelation was received, clarifying the order of baptism for the dead in the house of the Lord.</a:t>
            </a:r>
            <a:endParaRPr lang="en-US" sz="1200" dirty="0">
              <a:solidFill>
                <a:schemeClr val="bg1"/>
              </a:solidFill>
              <a:latin typeface="Calibri" panose="020F0502020204030204" pitchFamily="34" charset="0"/>
            </a:endParaRPr>
          </a:p>
        </p:txBody>
      </p:sp>
      <p:sp>
        <p:nvSpPr>
          <p:cNvPr id="7" name="Rectangle 6"/>
          <p:cNvSpPr/>
          <p:nvPr/>
        </p:nvSpPr>
        <p:spPr>
          <a:xfrm>
            <a:off x="209183" y="4398496"/>
            <a:ext cx="4512128" cy="1938992"/>
          </a:xfrm>
          <a:prstGeom prst="rect">
            <a:avLst/>
          </a:prstGeom>
        </p:spPr>
        <p:txBody>
          <a:bodyPr wrap="square">
            <a:spAutoFit/>
          </a:bodyPr>
          <a:lstStyle/>
          <a:p>
            <a:r>
              <a:rPr lang="en-US" b="0" i="0" dirty="0">
                <a:solidFill>
                  <a:schemeClr val="bg1"/>
                </a:solidFill>
                <a:effectLst/>
                <a:latin typeface="Calibri" panose="020F0502020204030204" pitchFamily="34" charset="0"/>
              </a:rPr>
              <a:t>Oliver K. Granger handled the Prophet’s financial concerns after Joseph fled Kirtland in January 1838, and it </a:t>
            </a:r>
            <a:r>
              <a:rPr lang="en-US" dirty="0">
                <a:solidFill>
                  <a:schemeClr val="bg1"/>
                </a:solidFill>
                <a:latin typeface="Calibri" panose="020F0502020204030204" pitchFamily="34" charset="0"/>
              </a:rPr>
              <a:t> is known that William W. Phelps, William Clayton, Willard Richards, and James Sloan were clerks in the Prophet’s office at this time.</a:t>
            </a:r>
          </a:p>
          <a:p>
            <a:r>
              <a:rPr lang="en-US" sz="1200" dirty="0">
                <a:solidFill>
                  <a:schemeClr val="bg1"/>
                </a:solidFill>
                <a:latin typeface="Calibri" panose="020F0502020204030204" pitchFamily="34" charset="0"/>
              </a:rPr>
              <a:t>Student Manual</a:t>
            </a:r>
          </a:p>
        </p:txBody>
      </p:sp>
      <p:pic>
        <p:nvPicPr>
          <p:cNvPr id="15" name="Picture 14">
            <a:extLst>
              <a:ext uri="{FF2B5EF4-FFF2-40B4-BE49-F238E27FC236}">
                <a16:creationId xmlns:a16="http://schemas.microsoft.com/office/drawing/2014/main" id="{EE1FAA4C-7AA4-4123-A668-D860EBF01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482" y="1347781"/>
            <a:ext cx="3798137" cy="5157663"/>
          </a:xfrm>
          <a:prstGeom prst="rect">
            <a:avLst/>
          </a:prstGeom>
        </p:spPr>
      </p:pic>
      <p:pic>
        <p:nvPicPr>
          <p:cNvPr id="17" name="Picture 16">
            <a:extLst>
              <a:ext uri="{FF2B5EF4-FFF2-40B4-BE49-F238E27FC236}">
                <a16:creationId xmlns:a16="http://schemas.microsoft.com/office/drawing/2014/main" id="{64D18224-1432-404C-A2E4-AC2FBF7FC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936" y="4826675"/>
            <a:ext cx="2749296" cy="1840992"/>
          </a:xfrm>
          <a:prstGeom prst="rect">
            <a:avLst/>
          </a:prstGeom>
        </p:spPr>
      </p:pic>
      <p:pic>
        <p:nvPicPr>
          <p:cNvPr id="19" name="Picture 18">
            <a:extLst>
              <a:ext uri="{FF2B5EF4-FFF2-40B4-BE49-F238E27FC236}">
                <a16:creationId xmlns:a16="http://schemas.microsoft.com/office/drawing/2014/main" id="{FEF05951-24BF-45B5-92A0-6114E414B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240" y="1147870"/>
            <a:ext cx="2280102" cy="3151905"/>
          </a:xfrm>
          <a:prstGeom prst="rect">
            <a:avLst/>
          </a:prstGeom>
        </p:spPr>
      </p:pic>
    </p:spTree>
    <p:extLst>
      <p:ext uri="{BB962C8B-B14F-4D97-AF65-F5344CB8AC3E}">
        <p14:creationId xmlns:p14="http://schemas.microsoft.com/office/powerpoint/2010/main" val="4797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5941BF-A85D-437D-A5E8-4A8B28177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Conspiracy</a:t>
            </a:r>
          </a:p>
        </p:txBody>
      </p:sp>
      <p:sp>
        <p:nvSpPr>
          <p:cNvPr id="3" name="Rectangle 2"/>
          <p:cNvSpPr/>
          <p:nvPr/>
        </p:nvSpPr>
        <p:spPr>
          <a:xfrm>
            <a:off x="76200" y="955162"/>
            <a:ext cx="6477000" cy="2862322"/>
          </a:xfrm>
          <a:prstGeom prst="rect">
            <a:avLst/>
          </a:prstGeom>
        </p:spPr>
        <p:txBody>
          <a:bodyPr wrap="square">
            <a:spAutoFit/>
          </a:bodyPr>
          <a:lstStyle/>
          <a:p>
            <a:r>
              <a:rPr lang="en-US" dirty="0">
                <a:solidFill>
                  <a:schemeClr val="bg1"/>
                </a:solidFill>
                <a:latin typeface="Calibri" panose="020F0502020204030204" pitchFamily="34" charset="0"/>
              </a:rPr>
              <a:t>Before the Prophet Joseph sent this revelation and Doctrine and Covenants 128 to the Saints, an unknown person made a serious attempt on the life of former governor Boggs of Missouri.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Orrin Porter Rockwell, a Mormon, was accused of the crime, and Joseph Smith was named as his accessory.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Residents of Missouri tried to compel the governor of Illinois, Thomas Carlin, to extradite Joseph Smith to Missouri to answer these false charges. </a:t>
            </a:r>
          </a:p>
        </p:txBody>
      </p:sp>
      <p:sp>
        <p:nvSpPr>
          <p:cNvPr id="5" name="Rectangle 4"/>
          <p:cNvSpPr/>
          <p:nvPr/>
        </p:nvSpPr>
        <p:spPr>
          <a:xfrm>
            <a:off x="3179135" y="4322079"/>
            <a:ext cx="8774656" cy="2031325"/>
          </a:xfrm>
          <a:prstGeom prst="rect">
            <a:avLst/>
          </a:prstGeom>
        </p:spPr>
        <p:txBody>
          <a:bodyPr wrap="square">
            <a:spAutoFit/>
          </a:bodyPr>
          <a:lstStyle/>
          <a:p>
            <a:r>
              <a:rPr lang="en-US" dirty="0">
                <a:solidFill>
                  <a:schemeClr val="bg1"/>
                </a:solidFill>
                <a:latin typeface="Calibri" panose="020F0502020204030204" pitchFamily="34" charset="0"/>
              </a:rPr>
              <a:t>“This was a conspiracy to get the Prophet back into the hands of the Missourian </a:t>
            </a:r>
            <a:r>
              <a:rPr lang="en-US" dirty="0" err="1">
                <a:solidFill>
                  <a:schemeClr val="bg1"/>
                </a:solidFill>
                <a:latin typeface="Calibri" panose="020F0502020204030204" pitchFamily="34" charset="0"/>
              </a:rPr>
              <a:t>mobbers</a:t>
            </a:r>
            <a:r>
              <a:rPr lang="en-US" dirty="0">
                <a:solidFill>
                  <a:schemeClr val="bg1"/>
                </a:solidFill>
                <a:latin typeface="Calibri" panose="020F0502020204030204" pitchFamily="34" charset="0"/>
              </a:rPr>
              <a:t>. Governor Carlin of Illinois had joined in this conspiracy contrary to every principle of correct law, as it was later shown in the trial which was held in Springfield [Illinois]. … From his place of concealment, the Prophet wrote these two letters (Sections 127 and 128 in the Doctrine and Covenants) by revelation to the Church.” </a:t>
            </a:r>
            <a:r>
              <a:rPr lang="en-US" sz="1200" dirty="0">
                <a:solidFill>
                  <a:schemeClr val="bg1"/>
                </a:solidFill>
                <a:latin typeface="Calibri" panose="020F0502020204030204" pitchFamily="34" charset="0"/>
              </a:rPr>
              <a:t>Joseph Fielding Smith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Orrin Porter Rockwell was blamed for the attempt on the life of Governor Boggs. </a:t>
            </a:r>
          </a:p>
        </p:txBody>
      </p:sp>
      <p:sp>
        <p:nvSpPr>
          <p:cNvPr id="7" name="Rectangle 6"/>
          <p:cNvSpPr/>
          <p:nvPr/>
        </p:nvSpPr>
        <p:spPr>
          <a:xfrm>
            <a:off x="0" y="6508131"/>
            <a:ext cx="6096000" cy="276999"/>
          </a:xfrm>
          <a:prstGeom prst="rect">
            <a:avLst/>
          </a:prstGeom>
        </p:spPr>
        <p:txBody>
          <a:bodyPr>
            <a:spAutoFit/>
          </a:bodyPr>
          <a:lstStyle/>
          <a:p>
            <a:r>
              <a:rPr lang="en-US" sz="1200" i="1" dirty="0">
                <a:solidFill>
                  <a:schemeClr val="bg1"/>
                </a:solidFill>
              </a:rPr>
              <a:t>Student Manual </a:t>
            </a:r>
            <a:endParaRPr lang="en-US" sz="1200" dirty="0">
              <a:solidFill>
                <a:schemeClr val="bg1"/>
              </a:solidFill>
            </a:endParaRPr>
          </a:p>
        </p:txBody>
      </p:sp>
      <p:pic>
        <p:nvPicPr>
          <p:cNvPr id="4" name="Picture 3">
            <a:extLst>
              <a:ext uri="{FF2B5EF4-FFF2-40B4-BE49-F238E27FC236}">
                <a16:creationId xmlns:a16="http://schemas.microsoft.com/office/drawing/2014/main" id="{CFAF3B79-B867-4F2E-B04D-D22EB8BC6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023" y="1070584"/>
            <a:ext cx="2578608" cy="3096768"/>
          </a:xfrm>
          <a:prstGeom prst="rect">
            <a:avLst/>
          </a:prstGeom>
        </p:spPr>
      </p:pic>
      <p:pic>
        <p:nvPicPr>
          <p:cNvPr id="10" name="Picture 9">
            <a:extLst>
              <a:ext uri="{FF2B5EF4-FFF2-40B4-BE49-F238E27FC236}">
                <a16:creationId xmlns:a16="http://schemas.microsoft.com/office/drawing/2014/main" id="{3D17BA4B-F4B3-4BB7-8EE3-E0783F20E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175" y="4246330"/>
            <a:ext cx="1647825" cy="2400300"/>
          </a:xfrm>
          <a:prstGeom prst="rect">
            <a:avLst/>
          </a:prstGeom>
        </p:spPr>
      </p:pic>
    </p:spTree>
    <p:extLst>
      <p:ext uri="{BB962C8B-B14F-4D97-AF65-F5344CB8AC3E}">
        <p14:creationId xmlns:p14="http://schemas.microsoft.com/office/powerpoint/2010/main" val="4783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6CB09FE4-4544-4DD8-8DC1-BE00BFABE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Tribulation</a:t>
            </a:r>
          </a:p>
        </p:txBody>
      </p:sp>
      <p:sp>
        <p:nvSpPr>
          <p:cNvPr id="16" name="Rectangle 15"/>
          <p:cNvSpPr/>
          <p:nvPr/>
        </p:nvSpPr>
        <p:spPr>
          <a:xfrm>
            <a:off x="0" y="6446851"/>
            <a:ext cx="4702628" cy="369332"/>
          </a:xfrm>
          <a:prstGeom prst="rect">
            <a:avLst/>
          </a:prstGeom>
        </p:spPr>
        <p:txBody>
          <a:bodyPr wrap="square">
            <a:spAutoFit/>
          </a:bodyPr>
          <a:lstStyle/>
          <a:p>
            <a:r>
              <a:rPr lang="en-US" dirty="0">
                <a:solidFill>
                  <a:schemeClr val="bg1"/>
                </a:solidFill>
                <a:latin typeface="Calibri" panose="020F0502020204030204" pitchFamily="34" charset="0"/>
              </a:rPr>
              <a:t>D&amp;C 127:1-2</a:t>
            </a:r>
            <a:endParaRPr lang="en-US" b="0" i="0" dirty="0">
              <a:solidFill>
                <a:schemeClr val="bg1"/>
              </a:solidFill>
              <a:effectLst/>
              <a:latin typeface="Calibri" panose="020F0502020204030204" pitchFamily="34" charset="0"/>
            </a:endParaRPr>
          </a:p>
        </p:txBody>
      </p:sp>
      <p:grpSp>
        <p:nvGrpSpPr>
          <p:cNvPr id="28" name="Group 18"/>
          <p:cNvGrpSpPr/>
          <p:nvPr/>
        </p:nvGrpSpPr>
        <p:grpSpPr>
          <a:xfrm>
            <a:off x="425235" y="1096150"/>
            <a:ext cx="5927292" cy="2963646"/>
            <a:chOff x="965200" y="2286000"/>
            <a:chExt cx="7327900" cy="2743200"/>
          </a:xfrm>
        </p:grpSpPr>
        <p:sp>
          <p:nvSpPr>
            <p:cNvPr id="30" name="Rectangle 2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1" idx="1"/>
              <a:endCxn id="3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545409" y="1117055"/>
            <a:ext cx="5684607" cy="2554545"/>
          </a:xfrm>
          <a:prstGeom prst="rect">
            <a:avLst/>
          </a:prstGeom>
        </p:spPr>
        <p:txBody>
          <a:bodyPr wrap="square">
            <a:spAutoFit/>
          </a:bodyPr>
          <a:lstStyle/>
          <a:p>
            <a:pPr fontAlgn="base"/>
            <a:r>
              <a:rPr lang="en-US" sz="2000" dirty="0">
                <a:solidFill>
                  <a:srgbClr val="FFFF00"/>
                </a:solidFill>
              </a:rPr>
              <a:t>Which ball best represents Joseph Smith’s response to tribulation? Why?</a:t>
            </a:r>
          </a:p>
          <a:p>
            <a:pPr fontAlgn="base"/>
            <a:endParaRPr lang="en-US" sz="2000" dirty="0">
              <a:solidFill>
                <a:srgbClr val="FFFF00"/>
              </a:solidFill>
            </a:endParaRPr>
          </a:p>
          <a:p>
            <a:pPr fontAlgn="base"/>
            <a:r>
              <a:rPr lang="en-US" sz="2000" dirty="0">
                <a:solidFill>
                  <a:srgbClr val="FFFF00"/>
                </a:solidFill>
              </a:rPr>
              <a:t>How did Joseph know that he would triumph over his tribulations and perils?</a:t>
            </a:r>
          </a:p>
          <a:p>
            <a:pPr fontAlgn="base"/>
            <a:endParaRPr lang="en-US" sz="2000" dirty="0">
              <a:solidFill>
                <a:srgbClr val="FFFF00"/>
              </a:solidFill>
            </a:endParaRPr>
          </a:p>
          <a:p>
            <a:pPr fontAlgn="base"/>
            <a:r>
              <a:rPr lang="en-US" sz="2000" dirty="0">
                <a:solidFill>
                  <a:srgbClr val="FFFF00"/>
                </a:solidFill>
              </a:rPr>
              <a:t>According to what Joseph wrote to the Saints, what can help us endure tribulation? </a:t>
            </a:r>
          </a:p>
        </p:txBody>
      </p:sp>
      <p:grpSp>
        <p:nvGrpSpPr>
          <p:cNvPr id="24" name="Group 23"/>
          <p:cNvGrpSpPr/>
          <p:nvPr/>
        </p:nvGrpSpPr>
        <p:grpSpPr>
          <a:xfrm>
            <a:off x="7105982" y="4106905"/>
            <a:ext cx="3390820" cy="2496814"/>
            <a:chOff x="609600" y="2819400"/>
            <a:chExt cx="3048000" cy="2523308"/>
          </a:xfrm>
        </p:grpSpPr>
        <p:sp>
          <p:nvSpPr>
            <p:cNvPr id="25" name="Flowchart: Magnetic Disk 24"/>
            <p:cNvSpPr/>
            <p:nvPr/>
          </p:nvSpPr>
          <p:spPr>
            <a:xfrm>
              <a:off x="609600" y="2819400"/>
              <a:ext cx="3048000" cy="381000"/>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60121" y="3200400"/>
              <a:ext cx="228600" cy="2142308"/>
              <a:chOff x="960121" y="3200400"/>
              <a:chExt cx="228600" cy="2142308"/>
            </a:xfrm>
          </p:grpSpPr>
          <p:sp>
            <p:nvSpPr>
              <p:cNvPr id="43" name="Trapezoid 42"/>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667000" y="3191692"/>
              <a:ext cx="228600" cy="2142308"/>
              <a:chOff x="960121" y="3200400"/>
              <a:chExt cx="228600" cy="2142308"/>
            </a:xfrm>
          </p:grpSpPr>
          <p:sp>
            <p:nvSpPr>
              <p:cNvPr id="41" name="Trapezoid 40"/>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84664" y="3200400"/>
              <a:ext cx="139336" cy="1598022"/>
              <a:chOff x="960121" y="3200400"/>
              <a:chExt cx="228600" cy="2142308"/>
            </a:xfrm>
          </p:grpSpPr>
          <p:sp>
            <p:nvSpPr>
              <p:cNvPr id="39" name="Trapezoid 38"/>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100252" y="3191692"/>
              <a:ext cx="139336" cy="1598022"/>
              <a:chOff x="960121" y="3200400"/>
              <a:chExt cx="228600" cy="2142308"/>
            </a:xfrm>
          </p:grpSpPr>
          <p:sp>
            <p:nvSpPr>
              <p:cNvPr id="37" name="Trapezoid 36"/>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7300958" y="1684585"/>
            <a:ext cx="1524000" cy="2514600"/>
            <a:chOff x="4430486" y="3922033"/>
            <a:chExt cx="1524000" cy="2514600"/>
          </a:xfrm>
        </p:grpSpPr>
        <p:grpSp>
          <p:nvGrpSpPr>
            <p:cNvPr id="17" name="Group 16"/>
            <p:cNvGrpSpPr/>
            <p:nvPr/>
          </p:nvGrpSpPr>
          <p:grpSpPr>
            <a:xfrm>
              <a:off x="4430486" y="3922033"/>
              <a:ext cx="1524000" cy="2514600"/>
              <a:chOff x="4648200" y="609600"/>
              <a:chExt cx="1524000" cy="2514600"/>
            </a:xfrm>
          </p:grpSpPr>
          <p:sp>
            <p:nvSpPr>
              <p:cNvPr id="18" name="Trapezoid 17"/>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4767942" y="1346651"/>
                <a:ext cx="1284514" cy="1777547"/>
              </a:xfrm>
              <a:prstGeom prst="trapezoid">
                <a:avLst>
                  <a:gd name="adj" fmla="val 18847"/>
                </a:avLst>
              </a:prstGeom>
              <a:solidFill>
                <a:srgbClr val="EC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4876798" y="4333180"/>
              <a:ext cx="631371" cy="631371"/>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909469" y="1683176"/>
            <a:ext cx="1524000" cy="2631077"/>
            <a:chOff x="9010196" y="3902278"/>
            <a:chExt cx="1524000" cy="2631077"/>
          </a:xfrm>
        </p:grpSpPr>
        <p:grpSp>
          <p:nvGrpSpPr>
            <p:cNvPr id="21" name="Group 20"/>
            <p:cNvGrpSpPr/>
            <p:nvPr/>
          </p:nvGrpSpPr>
          <p:grpSpPr>
            <a:xfrm>
              <a:off x="9010196" y="3902278"/>
              <a:ext cx="1524000" cy="2514600"/>
              <a:chOff x="4648200" y="609600"/>
              <a:chExt cx="1524000" cy="2514600"/>
            </a:xfrm>
          </p:grpSpPr>
          <p:sp>
            <p:nvSpPr>
              <p:cNvPr id="22" name="Trapezoid 21"/>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4701269" y="920093"/>
                <a:ext cx="1408791" cy="2204105"/>
              </a:xfrm>
              <a:prstGeom prst="trapezoid">
                <a:avLst>
                  <a:gd name="adj" fmla="val 24122"/>
                </a:avLst>
              </a:prstGeom>
              <a:solidFill>
                <a:srgbClr val="EC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4" name="Picture 6" descr="http://icons.iconarchive.com/icons/icons-land/sport/256/Golf-Bal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989" y="5442944"/>
              <a:ext cx="1090411" cy="10904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776534" y="4286395"/>
            <a:ext cx="2225294" cy="2225294"/>
            <a:chOff x="2511241" y="4481414"/>
            <a:chExt cx="2225294" cy="2225294"/>
          </a:xfrm>
        </p:grpSpPr>
        <p:sp>
          <p:nvSpPr>
            <p:cNvPr id="45" name="Oval 44"/>
            <p:cNvSpPr/>
            <p:nvPr/>
          </p:nvSpPr>
          <p:spPr>
            <a:xfrm>
              <a:off x="2511241" y="4481414"/>
              <a:ext cx="2225294" cy="2225294"/>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77180" y="4842544"/>
              <a:ext cx="2093416" cy="1200329"/>
            </a:xfrm>
            <a:prstGeom prst="rect">
              <a:avLst/>
            </a:prstGeom>
          </p:spPr>
          <p:txBody>
            <a:bodyPr wrap="square">
              <a:spAutoFit/>
            </a:bodyPr>
            <a:lstStyle/>
            <a:p>
              <a:pPr algn="ctr"/>
              <a:r>
                <a:rPr lang="en-US" b="1" i="1" dirty="0">
                  <a:solidFill>
                    <a:schemeClr val="bg1"/>
                  </a:solidFill>
                  <a:effectLst/>
                  <a:latin typeface="Calibri" panose="020F0502020204030204" pitchFamily="34" charset="0"/>
                </a:rPr>
                <a:t>Trusting in Heavenly Father can help us endure tribulation</a:t>
              </a:r>
              <a:endParaRPr lang="en-US" dirty="0">
                <a:solidFill>
                  <a:schemeClr val="bg1"/>
                </a:solidFill>
              </a:endParaRPr>
            </a:p>
          </p:txBody>
        </p:sp>
      </p:grpSp>
    </p:spTree>
    <p:extLst>
      <p:ext uri="{BB962C8B-B14F-4D97-AF65-F5344CB8AC3E}">
        <p14:creationId xmlns:p14="http://schemas.microsoft.com/office/powerpoint/2010/main" val="40751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wipe(left)">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xEl>
                                              <p:pRg st="4" end="4"/>
                                            </p:txEl>
                                          </p:spTgt>
                                        </p:tgtEl>
                                        <p:attrNameLst>
                                          <p:attrName>style.visibility</p:attrName>
                                        </p:attrNameLst>
                                      </p:cBhvr>
                                      <p:to>
                                        <p:strVal val="visible"/>
                                      </p:to>
                                    </p:set>
                                    <p:animEffect transition="in" filter="wipe(left)">
                                      <p:cBhvr>
                                        <p:cTn id="17" dur="500"/>
                                        <p:tgtEl>
                                          <p:spTgt spid="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5D3919F-A0C3-45DB-9FC7-9157F7283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Endowment House</a:t>
            </a:r>
          </a:p>
        </p:txBody>
      </p:sp>
      <p:sp>
        <p:nvSpPr>
          <p:cNvPr id="2" name="Rectangle 1"/>
          <p:cNvSpPr/>
          <p:nvPr/>
        </p:nvSpPr>
        <p:spPr>
          <a:xfrm>
            <a:off x="206828" y="1289140"/>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In 1842 the Saints were entering a time of persecution that could have given them cause to stop working on a temple that might never be used. In fact, final work was done on the temple after the decision was made to evacuate Nauvoo in 1846. </a:t>
            </a:r>
            <a:endParaRPr lang="en-US" dirty="0">
              <a:solidFill>
                <a:schemeClr val="bg1"/>
              </a:solidFill>
            </a:endParaRPr>
          </a:p>
        </p:txBody>
      </p:sp>
      <p:sp>
        <p:nvSpPr>
          <p:cNvPr id="4" name="Rectangle 3"/>
          <p:cNvSpPr/>
          <p:nvPr/>
        </p:nvSpPr>
        <p:spPr>
          <a:xfrm>
            <a:off x="5638798" y="4045412"/>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During all of the persecution, the Saints received great blessings and endowments to sustain them in the years of suffering and death that lay ahead.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In the pioneer period that followed, some of the temple ordinances were available in the Endowment House. But it would be thirty-one years before a temple of the Lord was dedicated again.</a:t>
            </a:r>
            <a:endParaRPr lang="en-US" dirty="0">
              <a:solidFill>
                <a:schemeClr val="bg1"/>
              </a:solidFill>
            </a:endParaRP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Calibri" panose="020F0502020204030204" pitchFamily="34" charset="0"/>
              </a:rPr>
              <a:t>D&amp;C 127:3-4 </a:t>
            </a:r>
            <a:r>
              <a:rPr lang="en-US" sz="1200" dirty="0">
                <a:solidFill>
                  <a:schemeClr val="bg1"/>
                </a:solidFill>
                <a:latin typeface="Calibri" panose="020F0502020204030204" pitchFamily="34" charset="0"/>
              </a:rPr>
              <a:t>Student Manual</a:t>
            </a:r>
            <a:endParaRPr lang="en-US" sz="1200" b="0" i="0" dirty="0">
              <a:solidFill>
                <a:schemeClr val="bg1"/>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5B2BCAEA-0567-4ACB-9205-4E8409054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145" y="1069345"/>
            <a:ext cx="5944115" cy="2901948"/>
          </a:xfrm>
          <a:prstGeom prst="rect">
            <a:avLst/>
          </a:prstGeom>
        </p:spPr>
      </p:pic>
      <p:pic>
        <p:nvPicPr>
          <p:cNvPr id="14" name="Picture 13">
            <a:extLst>
              <a:ext uri="{FF2B5EF4-FFF2-40B4-BE49-F238E27FC236}">
                <a16:creationId xmlns:a16="http://schemas.microsoft.com/office/drawing/2014/main" id="{0F24A666-C99A-46B2-B96B-146AE5DBC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68" y="2920969"/>
            <a:ext cx="4724809" cy="3371380"/>
          </a:xfrm>
          <a:prstGeom prst="rect">
            <a:avLst/>
          </a:prstGeom>
        </p:spPr>
      </p:pic>
    </p:spTree>
    <p:extLst>
      <p:ext uri="{BB962C8B-B14F-4D97-AF65-F5344CB8AC3E}">
        <p14:creationId xmlns:p14="http://schemas.microsoft.com/office/powerpoint/2010/main" val="7643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243078F9-F4D0-43EC-BFC4-49BF0F6F3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1015663"/>
          </a:xfrm>
          <a:prstGeom prst="rect">
            <a:avLst/>
          </a:prstGeom>
          <a:noFill/>
        </p:spPr>
        <p:txBody>
          <a:bodyPr wrap="square" rtlCol="0">
            <a:spAutoFit/>
          </a:bodyPr>
          <a:lstStyle/>
          <a:p>
            <a:pPr algn="ctr"/>
            <a:r>
              <a:rPr lang="en-US" sz="6000" dirty="0">
                <a:solidFill>
                  <a:schemeClr val="bg1"/>
                </a:solidFill>
                <a:latin typeface="Cooper Black" panose="0208090404030B020404" pitchFamily="18" charset="0"/>
              </a:rPr>
              <a:t>An Ordinance of Salvation</a:t>
            </a: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Calibri" panose="020F0502020204030204" pitchFamily="34" charset="0"/>
              </a:rPr>
              <a:t>D&amp;C 127:6</a:t>
            </a:r>
            <a:endParaRPr lang="en-US" sz="1200" b="0" i="0" dirty="0">
              <a:solidFill>
                <a:schemeClr val="bg1"/>
              </a:solidFill>
              <a:effectLst/>
              <a:latin typeface="Calibri" panose="020F0502020204030204" pitchFamily="34" charset="0"/>
            </a:endParaRPr>
          </a:p>
        </p:txBody>
      </p:sp>
      <p:sp>
        <p:nvSpPr>
          <p:cNvPr id="13" name="Rectangle 12"/>
          <p:cNvSpPr/>
          <p:nvPr/>
        </p:nvSpPr>
        <p:spPr>
          <a:xfrm>
            <a:off x="1127033" y="1407727"/>
            <a:ext cx="3575595" cy="646331"/>
          </a:xfrm>
          <a:prstGeom prst="rect">
            <a:avLst/>
          </a:prstGeom>
        </p:spPr>
        <p:txBody>
          <a:bodyPr wrap="square">
            <a:spAutoFit/>
          </a:bodyPr>
          <a:lstStyle/>
          <a:p>
            <a:pPr algn="ctr"/>
            <a:r>
              <a:rPr lang="en-US" dirty="0">
                <a:solidFill>
                  <a:schemeClr val="bg1"/>
                </a:solidFill>
                <a:latin typeface="Calibri" panose="020F0502020204030204" pitchFamily="34" charset="0"/>
              </a:rPr>
              <a:t>Salvation: by which men enter into the kingdom of heaven</a:t>
            </a:r>
            <a:endParaRPr lang="en-US" sz="1200" b="0" i="0" dirty="0">
              <a:solidFill>
                <a:schemeClr val="bg1"/>
              </a:solidFill>
              <a:effectLst/>
              <a:latin typeface="Calibri" panose="020F0502020204030204" pitchFamily="34" charset="0"/>
            </a:endParaRPr>
          </a:p>
        </p:txBody>
      </p:sp>
      <p:sp>
        <p:nvSpPr>
          <p:cNvPr id="14" name="Rectangle 13"/>
          <p:cNvSpPr/>
          <p:nvPr/>
        </p:nvSpPr>
        <p:spPr>
          <a:xfrm>
            <a:off x="6030266" y="1610135"/>
            <a:ext cx="4702628" cy="1384995"/>
          </a:xfrm>
          <a:prstGeom prst="rect">
            <a:avLst/>
          </a:prstGeom>
        </p:spPr>
        <p:txBody>
          <a:bodyPr wrap="square">
            <a:spAutoFit/>
          </a:bodyPr>
          <a:lstStyle/>
          <a:p>
            <a:r>
              <a:rPr lang="en-US" dirty="0">
                <a:solidFill>
                  <a:schemeClr val="bg1"/>
                </a:solidFill>
                <a:latin typeface="Calibri" panose="020F0502020204030204" pitchFamily="34" charset="0"/>
              </a:rPr>
              <a:t>Performed only by those who have the authority—one properly commissioned to act—and of equal necessity others sharing that same authority must act as witnesses of the event. </a:t>
            </a:r>
          </a:p>
          <a:p>
            <a:r>
              <a:rPr lang="en-US" sz="1200" b="0" i="0" dirty="0">
                <a:solidFill>
                  <a:schemeClr val="bg1"/>
                </a:solidFill>
                <a:effectLst/>
                <a:latin typeface="Calibri" panose="020F0502020204030204" pitchFamily="34" charset="0"/>
              </a:rPr>
              <a:t>2 Witnesses</a:t>
            </a:r>
          </a:p>
        </p:txBody>
      </p:sp>
      <p:sp>
        <p:nvSpPr>
          <p:cNvPr id="15" name="Rectangle 14"/>
          <p:cNvSpPr/>
          <p:nvPr/>
        </p:nvSpPr>
        <p:spPr>
          <a:xfrm>
            <a:off x="6096223" y="5895644"/>
            <a:ext cx="4702628" cy="646331"/>
          </a:xfrm>
          <a:prstGeom prst="rect">
            <a:avLst/>
          </a:prstGeom>
        </p:spPr>
        <p:txBody>
          <a:bodyPr wrap="square">
            <a:spAutoFit/>
          </a:bodyPr>
          <a:lstStyle/>
          <a:p>
            <a:r>
              <a:rPr lang="en-US" dirty="0">
                <a:solidFill>
                  <a:schemeClr val="bg1"/>
                </a:solidFill>
                <a:latin typeface="Calibri" panose="020F0502020204030204" pitchFamily="34" charset="0"/>
              </a:rPr>
              <a:t>The Order of Heaven--They are also to see that proper records were kept</a:t>
            </a:r>
            <a:endParaRPr lang="en-US" sz="1200" b="0" i="0" dirty="0">
              <a:solidFill>
                <a:schemeClr val="bg1"/>
              </a:solidFill>
              <a:effectLst/>
              <a:latin typeface="Calibri" panose="020F0502020204030204" pitchFamily="34" charset="0"/>
            </a:endParaRPr>
          </a:p>
        </p:txBody>
      </p:sp>
      <p:grpSp>
        <p:nvGrpSpPr>
          <p:cNvPr id="18" name="Group 17"/>
          <p:cNvGrpSpPr/>
          <p:nvPr/>
        </p:nvGrpSpPr>
        <p:grpSpPr>
          <a:xfrm>
            <a:off x="7086599" y="3580690"/>
            <a:ext cx="2558144" cy="1960139"/>
            <a:chOff x="1143000" y="2590800"/>
            <a:chExt cx="3048000" cy="2313944"/>
          </a:xfrm>
        </p:grpSpPr>
        <p:sp>
          <p:nvSpPr>
            <p:cNvPr id="20" name="Rounded Rectangle 3"/>
            <p:cNvSpPr/>
            <p:nvPr/>
          </p:nvSpPr>
          <p:spPr>
            <a:xfrm>
              <a:off x="2667000" y="2590800"/>
              <a:ext cx="1524000" cy="2313944"/>
            </a:xfrm>
            <a:prstGeom prst="roundRect">
              <a:avLst>
                <a:gd name="adj" fmla="val 619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4"/>
            <p:cNvSpPr/>
            <p:nvPr/>
          </p:nvSpPr>
          <p:spPr>
            <a:xfrm>
              <a:off x="1143000" y="2590800"/>
              <a:ext cx="1524000" cy="2313944"/>
            </a:xfrm>
            <a:prstGeom prst="roundRect">
              <a:avLst>
                <a:gd name="adj" fmla="val 428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70200" y="2627118"/>
              <a:ext cx="1301750" cy="210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55967" y="2802020"/>
              <a:ext cx="1063831" cy="553689"/>
            </a:xfrm>
            <a:prstGeom prst="rect">
              <a:avLst/>
            </a:prstGeom>
            <a:noFill/>
          </p:spPr>
          <p:txBody>
            <a:bodyPr wrap="square" rtlCol="0">
              <a:spAutoFit/>
            </a:bodyPr>
            <a:lstStyle/>
            <a:p>
              <a:pPr algn="ctr"/>
              <a:endParaRPr lang="en-US" sz="2800" dirty="0">
                <a:latin typeface="Comic Sans MS" pitchFamily="66" charset="0"/>
              </a:endParaRPr>
            </a:p>
          </p:txBody>
        </p:sp>
        <p:grpSp>
          <p:nvGrpSpPr>
            <p:cNvPr id="24" name="Group 23"/>
            <p:cNvGrpSpPr/>
            <p:nvPr/>
          </p:nvGrpSpPr>
          <p:grpSpPr>
            <a:xfrm>
              <a:off x="2546829" y="2970007"/>
              <a:ext cx="217714" cy="1537165"/>
              <a:chOff x="2489200" y="2992799"/>
              <a:chExt cx="381000" cy="1350209"/>
            </a:xfrm>
          </p:grpSpPr>
          <p:sp>
            <p:nvSpPr>
              <p:cNvPr id="89" name="Frame 12"/>
              <p:cNvSpPr/>
              <p:nvPr/>
            </p:nvSpPr>
            <p:spPr>
              <a:xfrm>
                <a:off x="2489200" y="2992799"/>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p:cNvSpPr/>
              <p:nvPr/>
            </p:nvSpPr>
            <p:spPr>
              <a:xfrm>
                <a:off x="2489200" y="3527257"/>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Frame 90"/>
              <p:cNvSpPr/>
              <p:nvPr/>
            </p:nvSpPr>
            <p:spPr>
              <a:xfrm>
                <a:off x="2489200" y="4033585"/>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a:off x="1251857" y="2717800"/>
              <a:ext cx="1288143" cy="2042886"/>
              <a:chOff x="1251857" y="2717800"/>
              <a:chExt cx="1288143" cy="2042886"/>
            </a:xfrm>
          </p:grpSpPr>
          <p:sp>
            <p:nvSpPr>
              <p:cNvPr id="58"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295400" y="2786743"/>
                <a:ext cx="1172029" cy="667657"/>
                <a:chOff x="5450115" y="914400"/>
                <a:chExt cx="2100942" cy="1436914"/>
              </a:xfrm>
            </p:grpSpPr>
            <p:cxnSp>
              <p:nvCxnSpPr>
                <p:cNvPr id="75" name="Straight Connector 74"/>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324429" y="3933372"/>
                <a:ext cx="1172029" cy="667657"/>
                <a:chOff x="5450115" y="914400"/>
                <a:chExt cx="2100942" cy="1436914"/>
              </a:xfrm>
            </p:grpSpPr>
            <p:cxnSp>
              <p:nvCxnSpPr>
                <p:cNvPr id="61" name="Straight Connector 60"/>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2819400" y="2667000"/>
              <a:ext cx="1288143" cy="2042886"/>
              <a:chOff x="1251857" y="2717800"/>
              <a:chExt cx="1288143" cy="2042886"/>
            </a:xfrm>
          </p:grpSpPr>
          <p:sp>
            <p:nvSpPr>
              <p:cNvPr id="27"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9"/>
              <p:cNvGrpSpPr/>
              <p:nvPr/>
            </p:nvGrpSpPr>
            <p:grpSpPr>
              <a:xfrm>
                <a:off x="1295400" y="2786743"/>
                <a:ext cx="1172029" cy="667657"/>
                <a:chOff x="5450115" y="914400"/>
                <a:chExt cx="2100942" cy="1436914"/>
              </a:xfrm>
            </p:grpSpPr>
            <p:cxnSp>
              <p:nvCxnSpPr>
                <p:cNvPr id="44" name="Straight Connector 43"/>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50"/>
              <p:cNvGrpSpPr/>
              <p:nvPr/>
            </p:nvGrpSpPr>
            <p:grpSpPr>
              <a:xfrm>
                <a:off x="1324429" y="3933372"/>
                <a:ext cx="1172029" cy="667657"/>
                <a:chOff x="5450115" y="914400"/>
                <a:chExt cx="2100942" cy="1436914"/>
              </a:xfrm>
            </p:grpSpPr>
            <p:cxnSp>
              <p:nvCxnSpPr>
                <p:cNvPr id="30" name="Straight Connector 29"/>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7" name="Picture 6">
            <a:extLst>
              <a:ext uri="{FF2B5EF4-FFF2-40B4-BE49-F238E27FC236}">
                <a16:creationId xmlns:a16="http://schemas.microsoft.com/office/drawing/2014/main" id="{147280BC-8F58-8488-584B-989F8C6AB56D}"/>
              </a:ext>
            </a:extLst>
          </p:cNvPr>
          <p:cNvPicPr>
            <a:picLocks noChangeAspect="1"/>
          </p:cNvPicPr>
          <p:nvPr/>
        </p:nvPicPr>
        <p:blipFill>
          <a:blip r:embed="rId3"/>
          <a:stretch>
            <a:fillRect/>
          </a:stretch>
        </p:blipFill>
        <p:spPr>
          <a:xfrm>
            <a:off x="649674" y="2452732"/>
            <a:ext cx="4787925" cy="3196772"/>
          </a:xfrm>
          <a:prstGeom prst="rect">
            <a:avLst/>
          </a:prstGeom>
        </p:spPr>
      </p:pic>
    </p:spTree>
    <p:extLst>
      <p:ext uri="{BB962C8B-B14F-4D97-AF65-F5344CB8AC3E}">
        <p14:creationId xmlns:p14="http://schemas.microsoft.com/office/powerpoint/2010/main" val="9423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92E57C-0D99-47CE-830C-F641FCF66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72"/>
            <a:ext cx="12301870" cy="6891372"/>
          </a:xfrm>
          <a:prstGeom prst="rect">
            <a:avLst/>
          </a:prstGeom>
        </p:spPr>
      </p:pic>
      <p:sp>
        <p:nvSpPr>
          <p:cNvPr id="6" name="TextBox 5"/>
          <p:cNvSpPr txBox="1"/>
          <p:nvPr/>
        </p:nvSpPr>
        <p:spPr>
          <a:xfrm>
            <a:off x="0" y="-20437"/>
            <a:ext cx="12192000" cy="923330"/>
          </a:xfrm>
          <a:prstGeom prst="rect">
            <a:avLst/>
          </a:prstGeom>
          <a:noFill/>
        </p:spPr>
        <p:txBody>
          <a:bodyPr wrap="square" rtlCol="0">
            <a:spAutoFit/>
          </a:bodyPr>
          <a:lstStyle/>
          <a:p>
            <a:pPr algn="ctr"/>
            <a:r>
              <a:rPr lang="en-US" sz="5400" dirty="0">
                <a:solidFill>
                  <a:schemeClr val="bg1"/>
                </a:solidFill>
                <a:latin typeface="Cooper Black" panose="0208090404030B020404" pitchFamily="18" charset="0"/>
              </a:rPr>
              <a:t>Bind on Earth—Bound in Heaven</a:t>
            </a:r>
          </a:p>
        </p:txBody>
      </p:sp>
      <p:sp>
        <p:nvSpPr>
          <p:cNvPr id="10" name="Rectangle 9"/>
          <p:cNvSpPr/>
          <p:nvPr/>
        </p:nvSpPr>
        <p:spPr>
          <a:xfrm>
            <a:off x="0" y="6446851"/>
            <a:ext cx="4702628" cy="369332"/>
          </a:xfrm>
          <a:prstGeom prst="rect">
            <a:avLst/>
          </a:prstGeom>
        </p:spPr>
        <p:txBody>
          <a:bodyPr wrap="square">
            <a:spAutoFit/>
          </a:bodyPr>
          <a:lstStyle/>
          <a:p>
            <a:r>
              <a:rPr lang="en-US" dirty="0">
                <a:solidFill>
                  <a:schemeClr val="bg1"/>
                </a:solidFill>
                <a:latin typeface="Calibri" panose="020F0502020204030204" pitchFamily="34" charset="0"/>
              </a:rPr>
              <a:t>D&amp;C 127:7</a:t>
            </a:r>
            <a:endParaRPr lang="en-US" sz="1200" b="0" i="0" dirty="0">
              <a:solidFill>
                <a:schemeClr val="bg1"/>
              </a:solidFill>
              <a:effectLst/>
              <a:latin typeface="Calibri" panose="020F0502020204030204" pitchFamily="34" charset="0"/>
            </a:endParaRPr>
          </a:p>
        </p:txBody>
      </p:sp>
      <p:sp>
        <p:nvSpPr>
          <p:cNvPr id="13" name="Rectangle 12"/>
          <p:cNvSpPr/>
          <p:nvPr/>
        </p:nvSpPr>
        <p:spPr>
          <a:xfrm>
            <a:off x="326318" y="1262434"/>
            <a:ext cx="4702628" cy="3416320"/>
          </a:xfrm>
          <a:prstGeom prst="rect">
            <a:avLst/>
          </a:prstGeom>
        </p:spPr>
        <p:txBody>
          <a:bodyPr wrap="square">
            <a:spAutoFit/>
          </a:bodyPr>
          <a:lstStyle/>
          <a:p>
            <a:r>
              <a:rPr lang="en-US" dirty="0">
                <a:solidFill>
                  <a:schemeClr val="bg1"/>
                </a:solidFill>
                <a:latin typeface="Calibri" panose="020F0502020204030204" pitchFamily="34" charset="0"/>
              </a:rPr>
              <a:t>“What is bound or sealed in the temples of the Lord is also sealed in heaven.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is the great authority which Elijah restored.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also covers ordinances performed for the living as well as for the dead.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Prophet said that all of the ordinances for the living are required in behalf of all the dead who are entitled to the </a:t>
            </a:r>
            <a:r>
              <a:rPr lang="en-US" dirty="0" err="1">
                <a:solidFill>
                  <a:schemeClr val="bg1"/>
                </a:solidFill>
                <a:latin typeface="Calibri" panose="020F0502020204030204" pitchFamily="34" charset="0"/>
              </a:rPr>
              <a:t>fulness</a:t>
            </a:r>
            <a:r>
              <a:rPr lang="en-US" dirty="0">
                <a:solidFill>
                  <a:schemeClr val="bg1"/>
                </a:solidFill>
                <a:latin typeface="Calibri" panose="020F0502020204030204" pitchFamily="34" charset="0"/>
              </a:rPr>
              <a:t> of the exaltation.” </a:t>
            </a:r>
            <a:r>
              <a:rPr lang="en-US" sz="1200" dirty="0">
                <a:solidFill>
                  <a:schemeClr val="bg1"/>
                </a:solidFill>
                <a:latin typeface="Calibri" panose="020F0502020204030204" pitchFamily="34" charset="0"/>
              </a:rPr>
              <a:t>Joseph Fielding Smith</a:t>
            </a:r>
            <a:endParaRPr lang="en-US" sz="1200" b="0" i="0" dirty="0">
              <a:solidFill>
                <a:schemeClr val="bg1"/>
              </a:solidFill>
              <a:effectLst/>
              <a:latin typeface="Calibri" panose="020F0502020204030204" pitchFamily="34" charset="0"/>
            </a:endParaRPr>
          </a:p>
        </p:txBody>
      </p:sp>
      <p:sp>
        <p:nvSpPr>
          <p:cNvPr id="2" name="Rectangle 1"/>
          <p:cNvSpPr/>
          <p:nvPr/>
        </p:nvSpPr>
        <p:spPr>
          <a:xfrm>
            <a:off x="6432698" y="5912313"/>
            <a:ext cx="4977049" cy="646331"/>
          </a:xfrm>
          <a:prstGeom prst="rect">
            <a:avLst/>
          </a:prstGeom>
        </p:spPr>
        <p:txBody>
          <a:bodyPr wrap="square">
            <a:spAutoFit/>
          </a:bodyPr>
          <a:lstStyle/>
          <a:p>
            <a:pPr algn="ctr"/>
            <a:r>
              <a:rPr lang="en-US" b="1" i="0" dirty="0">
                <a:solidFill>
                  <a:srgbClr val="FFFF00"/>
                </a:solidFill>
                <a:effectLst/>
                <a:latin typeface="Calibri" panose="020F0502020204030204" pitchFamily="34" charset="0"/>
              </a:rPr>
              <a:t>The temple ordinances we perform on the earth are binding in heaven</a:t>
            </a:r>
            <a:endParaRPr lang="en-US" dirty="0">
              <a:solidFill>
                <a:srgbClr val="FFFF00"/>
              </a:solidFill>
            </a:endParaRPr>
          </a:p>
        </p:txBody>
      </p:sp>
      <p:pic>
        <p:nvPicPr>
          <p:cNvPr id="4" name="Picture 3">
            <a:extLst>
              <a:ext uri="{FF2B5EF4-FFF2-40B4-BE49-F238E27FC236}">
                <a16:creationId xmlns:a16="http://schemas.microsoft.com/office/drawing/2014/main" id="{118B0810-E943-4443-A41E-1252F0641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917" y="945687"/>
            <a:ext cx="4762500" cy="4762500"/>
          </a:xfrm>
          <a:prstGeom prst="rect">
            <a:avLst/>
          </a:prstGeom>
        </p:spPr>
      </p:pic>
      <p:pic>
        <p:nvPicPr>
          <p:cNvPr id="7" name="Picture 6">
            <a:extLst>
              <a:ext uri="{FF2B5EF4-FFF2-40B4-BE49-F238E27FC236}">
                <a16:creationId xmlns:a16="http://schemas.microsoft.com/office/drawing/2014/main" id="{C6BDC231-EB55-4D10-8756-53BC4640F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444" y="4821033"/>
            <a:ext cx="1277502" cy="1774308"/>
          </a:xfrm>
          <a:prstGeom prst="rect">
            <a:avLst/>
          </a:prstGeom>
        </p:spPr>
      </p:pic>
    </p:spTree>
    <p:extLst>
      <p:ext uri="{BB962C8B-B14F-4D97-AF65-F5344CB8AC3E}">
        <p14:creationId xmlns:p14="http://schemas.microsoft.com/office/powerpoint/2010/main" val="3292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4921</Words>
  <Application>Microsoft Office PowerPoint</Application>
  <PresentationFormat>Widescreen</PresentationFormat>
  <Paragraphs>229</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Arial</vt:lpstr>
      <vt:lpstr>georgia</vt:lpstr>
      <vt:lpstr>Times New Roman</vt:lpstr>
      <vt:lpstr>Calibri Light</vt:lpstr>
      <vt:lpstr>Cooper Black</vt:lpstr>
      <vt:lpstr>Comic Sans MS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43</cp:revision>
  <dcterms:created xsi:type="dcterms:W3CDTF">2015-03-16T13:40:56Z</dcterms:created>
  <dcterms:modified xsi:type="dcterms:W3CDTF">2024-12-18T14:50:18Z</dcterms:modified>
</cp:coreProperties>
</file>