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2" r:id="rId2"/>
    <p:sldId id="261" r:id="rId3"/>
    <p:sldId id="258" r:id="rId4"/>
    <p:sldId id="274" r:id="rId5"/>
    <p:sldId id="260" r:id="rId6"/>
    <p:sldId id="263" r:id="rId7"/>
    <p:sldId id="264" r:id="rId8"/>
    <p:sldId id="266" r:id="rId9"/>
    <p:sldId id="271" r:id="rId10"/>
    <p:sldId id="268" r:id="rId11"/>
    <p:sldId id="269" r:id="rId12"/>
    <p:sldId id="276" r:id="rId13"/>
    <p:sldId id="282" r:id="rId14"/>
    <p:sldId id="289" r:id="rId15"/>
    <p:sldId id="284" r:id="rId16"/>
    <p:sldId id="285" r:id="rId17"/>
    <p:sldId id="286" r:id="rId18"/>
    <p:sldId id="270" r:id="rId19"/>
    <p:sldId id="272" r:id="rId20"/>
    <p:sldId id="256" r:id="rId21"/>
    <p:sldId id="275" r:id="rId22"/>
    <p:sldId id="283" r:id="rId23"/>
    <p:sldId id="290" r:id="rId24"/>
    <p:sldId id="259" r:id="rId25"/>
    <p:sldId id="265" r:id="rId26"/>
    <p:sldId id="262" r:id="rId27"/>
  </p:sldIdLst>
  <p:sldSz cx="12192000" cy="6858000"/>
  <p:notesSz cx="6858000" cy="9144000"/>
  <p:embeddedFontLst>
    <p:embeddedFont>
      <p:font typeface="AR ESSENCE" panose="020B0604020202020204" charset="0"/>
      <p:regular r:id="rId28"/>
    </p:embeddedFont>
    <p:embeddedFont>
      <p:font typeface="Californian FB" panose="0207040306080B030204" pitchFamily="18" charset="0"/>
      <p:regular r:id="rId29"/>
      <p:bold r:id="rId30"/>
      <p:italic r:id="rId31"/>
    </p:embeddedFont>
    <p:embeddedFont>
      <p:font typeface="Monotype Corsiva" panose="03010101010201010101" pitchFamily="66" charset="0"/>
      <p:italic r:id="rId32"/>
    </p:embeddedFont>
    <p:embeddedFont>
      <p:font typeface="Open Sans" panose="020B0606030504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48" d="100"/>
          <a:sy n="48" d="100"/>
        </p:scale>
        <p:origin x="5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116AD-933D-40A0-9B6E-F48DC7F0370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03634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116AD-933D-40A0-9B6E-F48DC7F0370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74770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116AD-933D-40A0-9B6E-F48DC7F0370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74598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116AD-933D-40A0-9B6E-F48DC7F0370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352477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0116AD-933D-40A0-9B6E-F48DC7F0370D}"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93748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0116AD-933D-40A0-9B6E-F48DC7F0370D}"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31886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0116AD-933D-40A0-9B6E-F48DC7F0370D}"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62758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0116AD-933D-40A0-9B6E-F48DC7F0370D}"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360508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116AD-933D-40A0-9B6E-F48DC7F0370D}"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377699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116AD-933D-40A0-9B6E-F48DC7F0370D}"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334769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116AD-933D-40A0-9B6E-F48DC7F0370D}"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418D1-4D63-4D36-AE45-B26F1FE87320}" type="slidenum">
              <a:rPr lang="en-US" smtClean="0"/>
              <a:t>‹#›</a:t>
            </a:fld>
            <a:endParaRPr lang="en-US"/>
          </a:p>
        </p:txBody>
      </p:sp>
    </p:spTree>
    <p:extLst>
      <p:ext uri="{BB962C8B-B14F-4D97-AF65-F5344CB8AC3E}">
        <p14:creationId xmlns:p14="http://schemas.microsoft.com/office/powerpoint/2010/main" val="151978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116AD-933D-40A0-9B6E-F48DC7F0370D}"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418D1-4D63-4D36-AE45-B26F1FE87320}" type="slidenum">
              <a:rPr lang="en-US" smtClean="0"/>
              <a:t>‹#›</a:t>
            </a:fld>
            <a:endParaRPr lang="en-US"/>
          </a:p>
        </p:txBody>
      </p:sp>
    </p:spTree>
    <p:extLst>
      <p:ext uri="{BB962C8B-B14F-4D97-AF65-F5344CB8AC3E}">
        <p14:creationId xmlns:p14="http://schemas.microsoft.com/office/powerpoint/2010/main" val="785282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841E1B-ED1D-6585-6239-30BA5B4FB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0CDE72F-DB4C-41C3-769F-796BDD3206FE}"/>
              </a:ext>
            </a:extLst>
          </p:cNvPr>
          <p:cNvSpPr txBox="1"/>
          <p:nvPr/>
        </p:nvSpPr>
        <p:spPr>
          <a:xfrm>
            <a:off x="0" y="543339"/>
            <a:ext cx="12192002" cy="341632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Doctrine and Covenants 130:12-23</a:t>
            </a:r>
          </a:p>
          <a:p>
            <a:pPr algn="ctr"/>
            <a:r>
              <a:rPr lang="en-US" sz="5400" dirty="0">
                <a:solidFill>
                  <a:schemeClr val="bg1"/>
                </a:solidFill>
                <a:latin typeface="AR ESSENCE" panose="02000000000000000000" pitchFamily="2" charset="0"/>
              </a:rPr>
              <a:t>Godhead </a:t>
            </a:r>
          </a:p>
          <a:p>
            <a:pPr algn="ctr"/>
            <a:r>
              <a:rPr lang="en-US" sz="5400" dirty="0">
                <a:solidFill>
                  <a:schemeClr val="bg1"/>
                </a:solidFill>
                <a:latin typeface="AR ESSENCE" panose="02000000000000000000" pitchFamily="2" charset="0"/>
              </a:rPr>
              <a:t>and </a:t>
            </a:r>
          </a:p>
          <a:p>
            <a:pPr algn="ctr"/>
            <a:r>
              <a:rPr lang="en-US" sz="5400" dirty="0">
                <a:solidFill>
                  <a:schemeClr val="bg1"/>
                </a:solidFill>
                <a:latin typeface="AR ESSENCE" panose="02000000000000000000" pitchFamily="2" charset="0"/>
              </a:rPr>
              <a:t>When Will He Come?</a:t>
            </a:r>
          </a:p>
        </p:txBody>
      </p:sp>
      <p:grpSp>
        <p:nvGrpSpPr>
          <p:cNvPr id="4" name="Group 3">
            <a:extLst>
              <a:ext uri="{FF2B5EF4-FFF2-40B4-BE49-F238E27FC236}">
                <a16:creationId xmlns:a16="http://schemas.microsoft.com/office/drawing/2014/main" id="{C22D7FE1-D190-DA5F-FDBA-5FBF0B520371}"/>
              </a:ext>
            </a:extLst>
          </p:cNvPr>
          <p:cNvGrpSpPr/>
          <p:nvPr/>
        </p:nvGrpSpPr>
        <p:grpSpPr>
          <a:xfrm>
            <a:off x="1210979" y="3111548"/>
            <a:ext cx="2402830" cy="2457465"/>
            <a:chOff x="1981200" y="1087028"/>
            <a:chExt cx="4344649" cy="4323172"/>
          </a:xfrm>
        </p:grpSpPr>
        <p:sp>
          <p:nvSpPr>
            <p:cNvPr id="5" name="Rounded Rectangle 57">
              <a:extLst>
                <a:ext uri="{FF2B5EF4-FFF2-40B4-BE49-F238E27FC236}">
                  <a16:creationId xmlns:a16="http://schemas.microsoft.com/office/drawing/2014/main" id="{75EE65FE-576C-FA2A-6866-4D4EE7D007DD}"/>
                </a:ext>
              </a:extLst>
            </p:cNvPr>
            <p:cNvSpPr/>
            <p:nvPr/>
          </p:nvSpPr>
          <p:spPr>
            <a:xfrm>
              <a:off x="3429000" y="1828800"/>
              <a:ext cx="228600" cy="381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
              <a:extLst>
                <a:ext uri="{FF2B5EF4-FFF2-40B4-BE49-F238E27FC236}">
                  <a16:creationId xmlns:a16="http://schemas.microsoft.com/office/drawing/2014/main" id="{C149E2E3-3D29-E9B2-967D-E45661CC846B}"/>
                </a:ext>
              </a:extLst>
            </p:cNvPr>
            <p:cNvGrpSpPr/>
            <p:nvPr/>
          </p:nvGrpSpPr>
          <p:grpSpPr>
            <a:xfrm>
              <a:off x="1981200" y="2133600"/>
              <a:ext cx="3276600" cy="3276600"/>
              <a:chOff x="838200" y="457200"/>
              <a:chExt cx="3276600" cy="3276600"/>
            </a:xfrm>
          </p:grpSpPr>
          <p:sp>
            <p:nvSpPr>
              <p:cNvPr id="27" name="Oval 3">
                <a:extLst>
                  <a:ext uri="{FF2B5EF4-FFF2-40B4-BE49-F238E27FC236}">
                    <a16:creationId xmlns:a16="http://schemas.microsoft.com/office/drawing/2014/main" id="{9D3B3AF2-C8FD-BFA2-7D07-A1E3FE2B451F}"/>
                  </a:ext>
                </a:extLst>
              </p:cNvPr>
              <p:cNvSpPr/>
              <p:nvPr/>
            </p:nvSpPr>
            <p:spPr>
              <a:xfrm>
                <a:off x="838200" y="457200"/>
                <a:ext cx="3276600" cy="3276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
                <a:extLst>
                  <a:ext uri="{FF2B5EF4-FFF2-40B4-BE49-F238E27FC236}">
                    <a16:creationId xmlns:a16="http://schemas.microsoft.com/office/drawing/2014/main" id="{A05B54F4-EA31-2D15-229C-EF34160C347B}"/>
                  </a:ext>
                </a:extLst>
              </p:cNvPr>
              <p:cNvSpPr/>
              <p:nvPr/>
            </p:nvSpPr>
            <p:spPr>
              <a:xfrm>
                <a:off x="1066800" y="685800"/>
                <a:ext cx="2819400" cy="28194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96B71B58-7DFF-67B0-208B-59D86684EED5}"/>
                  </a:ext>
                </a:extLst>
              </p:cNvPr>
              <p:cNvSpPr/>
              <p:nvPr/>
            </p:nvSpPr>
            <p:spPr>
              <a:xfrm>
                <a:off x="2286000" y="762000"/>
                <a:ext cx="337279" cy="55713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AC49321A-C3B0-4563-9704-7B17570355A4}"/>
                  </a:ext>
                </a:extLst>
              </p:cNvPr>
              <p:cNvSpPr/>
              <p:nvPr/>
            </p:nvSpPr>
            <p:spPr>
              <a:xfrm>
                <a:off x="2303488" y="2848131"/>
                <a:ext cx="334781" cy="55338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60FFF7BE-49FE-9B52-804A-860D2AE3B412}"/>
                  </a:ext>
                </a:extLst>
              </p:cNvPr>
              <p:cNvSpPr/>
              <p:nvPr/>
            </p:nvSpPr>
            <p:spPr>
              <a:xfrm rot="5400000">
                <a:off x="3425877" y="1865650"/>
                <a:ext cx="333530" cy="46969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D35C8B7F-026B-FA7A-58E9-F4BF7F29D78C}"/>
                  </a:ext>
                </a:extLst>
              </p:cNvPr>
              <p:cNvSpPr/>
              <p:nvPr/>
            </p:nvSpPr>
            <p:spPr>
              <a:xfrm rot="5400000">
                <a:off x="1284156" y="1703881"/>
                <a:ext cx="327286" cy="55213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85">
                <a:extLst>
                  <a:ext uri="{FF2B5EF4-FFF2-40B4-BE49-F238E27FC236}">
                    <a16:creationId xmlns:a16="http://schemas.microsoft.com/office/drawing/2014/main" id="{8FBBB782-8A2D-9B44-5D52-25CFA5147AEC}"/>
                  </a:ext>
                </a:extLst>
              </p:cNvPr>
              <p:cNvSpPr/>
              <p:nvPr/>
            </p:nvSpPr>
            <p:spPr>
              <a:xfrm>
                <a:off x="2362200" y="1394085"/>
                <a:ext cx="216108" cy="89191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86">
                <a:extLst>
                  <a:ext uri="{FF2B5EF4-FFF2-40B4-BE49-F238E27FC236}">
                    <a16:creationId xmlns:a16="http://schemas.microsoft.com/office/drawing/2014/main" id="{08A0F3EC-086E-DC9F-12BB-B886515D5F87}"/>
                  </a:ext>
                </a:extLst>
              </p:cNvPr>
              <p:cNvSpPr/>
              <p:nvPr/>
            </p:nvSpPr>
            <p:spPr>
              <a:xfrm rot="16200000" flipH="1" flipV="1">
                <a:off x="2607663" y="1888137"/>
                <a:ext cx="229223" cy="64145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59BA22B-E0BD-7FA2-47BD-330694F75EEC}"/>
                  </a:ext>
                </a:extLst>
              </p:cNvPr>
              <p:cNvSpPr/>
              <p:nvPr/>
            </p:nvSpPr>
            <p:spPr>
              <a:xfrm>
                <a:off x="2319728" y="2019925"/>
                <a:ext cx="333531" cy="3185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0">
              <a:extLst>
                <a:ext uri="{FF2B5EF4-FFF2-40B4-BE49-F238E27FC236}">
                  <a16:creationId xmlns:a16="http://schemas.microsoft.com/office/drawing/2014/main" id="{11AEBCBF-D7DA-7D5A-B559-687B581BE163}"/>
                </a:ext>
              </a:extLst>
            </p:cNvPr>
            <p:cNvGrpSpPr/>
            <p:nvPr/>
          </p:nvGrpSpPr>
          <p:grpSpPr>
            <a:xfrm>
              <a:off x="3226633" y="1631430"/>
              <a:ext cx="610849" cy="317292"/>
              <a:chOff x="5867400" y="1219200"/>
              <a:chExt cx="1583961" cy="486288"/>
            </a:xfrm>
          </p:grpSpPr>
          <p:sp>
            <p:nvSpPr>
              <p:cNvPr id="21" name="Oval 20">
                <a:extLst>
                  <a:ext uri="{FF2B5EF4-FFF2-40B4-BE49-F238E27FC236}">
                    <a16:creationId xmlns:a16="http://schemas.microsoft.com/office/drawing/2014/main" id="{B056B9A7-B7AE-B68E-7886-403EFB06B393}"/>
                  </a:ext>
                </a:extLst>
              </p:cNvPr>
              <p:cNvSpPr/>
              <p:nvPr/>
            </p:nvSpPr>
            <p:spPr>
              <a:xfrm>
                <a:off x="5867400" y="1219200"/>
                <a:ext cx="1583961" cy="47219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96322FE3-08B6-6409-C9D2-8846F65CBF03}"/>
                  </a:ext>
                </a:extLst>
              </p:cNvPr>
              <p:cNvCxnSpPr>
                <a:stCxn id="21" idx="1"/>
                <a:endCxn id="21" idx="3"/>
              </p:cNvCxnSpPr>
              <p:nvPr/>
            </p:nvCxnSpPr>
            <p:spPr>
              <a:xfrm>
                <a:off x="6099366" y="1288351"/>
                <a:ext cx="0" cy="333888"/>
              </a:xfrm>
              <a:prstGeom prst="line">
                <a:avLst/>
              </a:prstGeom>
              <a:ln w="12700">
                <a:solidFill>
                  <a:srgbClr val="AB6F1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072684-4EA5-DB81-6862-62460DFBEC00}"/>
                  </a:ext>
                </a:extLst>
              </p:cNvPr>
              <p:cNvCxnSpPr/>
              <p:nvPr/>
            </p:nvCxnSpPr>
            <p:spPr>
              <a:xfrm>
                <a:off x="6324600" y="1295400"/>
                <a:ext cx="0" cy="333888"/>
              </a:xfrm>
              <a:prstGeom prst="line">
                <a:avLst/>
              </a:prstGeom>
              <a:ln w="12700">
                <a:solidFill>
                  <a:srgbClr val="AB6F1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7D93C0-3D84-777E-2784-478AE95F379C}"/>
                  </a:ext>
                </a:extLst>
              </p:cNvPr>
              <p:cNvCxnSpPr/>
              <p:nvPr/>
            </p:nvCxnSpPr>
            <p:spPr>
              <a:xfrm>
                <a:off x="6629400" y="1295400"/>
                <a:ext cx="0" cy="333888"/>
              </a:xfrm>
              <a:prstGeom prst="line">
                <a:avLst/>
              </a:prstGeom>
              <a:ln w="12700">
                <a:solidFill>
                  <a:srgbClr val="AB6F1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1CA263-2867-0E08-25CF-4836CA5CA9DC}"/>
                  </a:ext>
                </a:extLst>
              </p:cNvPr>
              <p:cNvCxnSpPr/>
              <p:nvPr/>
            </p:nvCxnSpPr>
            <p:spPr>
              <a:xfrm>
                <a:off x="6934200" y="1371600"/>
                <a:ext cx="0" cy="333888"/>
              </a:xfrm>
              <a:prstGeom prst="line">
                <a:avLst/>
              </a:prstGeom>
              <a:ln w="12700">
                <a:solidFill>
                  <a:srgbClr val="AB6F1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2CFA4CF-D963-80C2-E387-A9EF6875C96D}"/>
                  </a:ext>
                </a:extLst>
              </p:cNvPr>
              <p:cNvCxnSpPr/>
              <p:nvPr/>
            </p:nvCxnSpPr>
            <p:spPr>
              <a:xfrm>
                <a:off x="7162800" y="1295400"/>
                <a:ext cx="0" cy="333888"/>
              </a:xfrm>
              <a:prstGeom prst="line">
                <a:avLst/>
              </a:prstGeom>
              <a:ln w="12700">
                <a:solidFill>
                  <a:srgbClr val="AB6F1F"/>
                </a:solidFill>
              </a:ln>
            </p:spPr>
            <p:style>
              <a:lnRef idx="1">
                <a:schemeClr val="accent1"/>
              </a:lnRef>
              <a:fillRef idx="0">
                <a:schemeClr val="accent1"/>
              </a:fillRef>
              <a:effectRef idx="0">
                <a:schemeClr val="accent1"/>
              </a:effectRef>
              <a:fontRef idx="minor">
                <a:schemeClr val="tx1"/>
              </a:fontRef>
            </p:style>
          </p:cxnSp>
        </p:grpSp>
        <p:sp>
          <p:nvSpPr>
            <p:cNvPr id="8" name="Donut 60">
              <a:extLst>
                <a:ext uri="{FF2B5EF4-FFF2-40B4-BE49-F238E27FC236}">
                  <a16:creationId xmlns:a16="http://schemas.microsoft.com/office/drawing/2014/main" id="{46E65CC0-CD4A-E928-C289-CB5D46F772B9}"/>
                </a:ext>
              </a:extLst>
            </p:cNvPr>
            <p:cNvSpPr/>
            <p:nvPr/>
          </p:nvSpPr>
          <p:spPr>
            <a:xfrm>
              <a:off x="3372787" y="1331626"/>
              <a:ext cx="228600" cy="3810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61">
              <a:extLst>
                <a:ext uri="{FF2B5EF4-FFF2-40B4-BE49-F238E27FC236}">
                  <a16:creationId xmlns:a16="http://schemas.microsoft.com/office/drawing/2014/main" id="{7B9BB456-5788-2345-7EB2-B8A8DAA3A2A7}"/>
                </a:ext>
              </a:extLst>
            </p:cNvPr>
            <p:cNvSpPr/>
            <p:nvPr/>
          </p:nvSpPr>
          <p:spPr>
            <a:xfrm rot="20627223">
              <a:off x="3361612" y="1087028"/>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62">
              <a:extLst>
                <a:ext uri="{FF2B5EF4-FFF2-40B4-BE49-F238E27FC236}">
                  <a16:creationId xmlns:a16="http://schemas.microsoft.com/office/drawing/2014/main" id="{970598FF-C4D6-520E-947F-74CADFA2DEAF}"/>
                </a:ext>
              </a:extLst>
            </p:cNvPr>
            <p:cNvSpPr/>
            <p:nvPr/>
          </p:nvSpPr>
          <p:spPr>
            <a:xfrm rot="972376">
              <a:off x="3840478" y="1239392"/>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63">
              <a:extLst>
                <a:ext uri="{FF2B5EF4-FFF2-40B4-BE49-F238E27FC236}">
                  <a16:creationId xmlns:a16="http://schemas.microsoft.com/office/drawing/2014/main" id="{25A69420-B5F0-74E4-FDC2-BFB46571DBA1}"/>
                </a:ext>
              </a:extLst>
            </p:cNvPr>
            <p:cNvSpPr/>
            <p:nvPr/>
          </p:nvSpPr>
          <p:spPr>
            <a:xfrm rot="2553183">
              <a:off x="4297683" y="1468027"/>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64">
              <a:extLst>
                <a:ext uri="{FF2B5EF4-FFF2-40B4-BE49-F238E27FC236}">
                  <a16:creationId xmlns:a16="http://schemas.microsoft.com/office/drawing/2014/main" id="{4D32B583-4D1C-28E9-143D-1C8AD4AED505}"/>
                </a:ext>
              </a:extLst>
            </p:cNvPr>
            <p:cNvSpPr/>
            <p:nvPr/>
          </p:nvSpPr>
          <p:spPr>
            <a:xfrm rot="2911169">
              <a:off x="4568725" y="1821608"/>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65">
              <a:extLst>
                <a:ext uri="{FF2B5EF4-FFF2-40B4-BE49-F238E27FC236}">
                  <a16:creationId xmlns:a16="http://schemas.microsoft.com/office/drawing/2014/main" id="{76560059-9394-FF27-00A7-4E729426C068}"/>
                </a:ext>
              </a:extLst>
            </p:cNvPr>
            <p:cNvSpPr/>
            <p:nvPr/>
          </p:nvSpPr>
          <p:spPr>
            <a:xfrm rot="3963522">
              <a:off x="4881846" y="2374239"/>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66">
              <a:extLst>
                <a:ext uri="{FF2B5EF4-FFF2-40B4-BE49-F238E27FC236}">
                  <a16:creationId xmlns:a16="http://schemas.microsoft.com/office/drawing/2014/main" id="{F372687D-4C6C-5008-A3AC-FD764F270AEF}"/>
                </a:ext>
              </a:extLst>
            </p:cNvPr>
            <p:cNvSpPr/>
            <p:nvPr/>
          </p:nvSpPr>
          <p:spPr>
            <a:xfrm rot="2911169">
              <a:off x="4721125" y="1974008"/>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67">
              <a:extLst>
                <a:ext uri="{FF2B5EF4-FFF2-40B4-BE49-F238E27FC236}">
                  <a16:creationId xmlns:a16="http://schemas.microsoft.com/office/drawing/2014/main" id="{6E90C8A8-4CD2-C61E-253D-C9F958F337B9}"/>
                </a:ext>
              </a:extLst>
            </p:cNvPr>
            <p:cNvSpPr/>
            <p:nvPr/>
          </p:nvSpPr>
          <p:spPr>
            <a:xfrm rot="4895588">
              <a:off x="5019255" y="2901392"/>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68">
              <a:extLst>
                <a:ext uri="{FF2B5EF4-FFF2-40B4-BE49-F238E27FC236}">
                  <a16:creationId xmlns:a16="http://schemas.microsoft.com/office/drawing/2014/main" id="{79F86555-0B22-35A0-1B07-83732D36939F}"/>
                </a:ext>
              </a:extLst>
            </p:cNvPr>
            <p:cNvSpPr/>
            <p:nvPr/>
          </p:nvSpPr>
          <p:spPr>
            <a:xfrm rot="6306951">
              <a:off x="4930564" y="3483511"/>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69">
              <a:extLst>
                <a:ext uri="{FF2B5EF4-FFF2-40B4-BE49-F238E27FC236}">
                  <a16:creationId xmlns:a16="http://schemas.microsoft.com/office/drawing/2014/main" id="{49956518-C66D-AAAE-B393-358FDD541F42}"/>
                </a:ext>
              </a:extLst>
            </p:cNvPr>
            <p:cNvSpPr/>
            <p:nvPr/>
          </p:nvSpPr>
          <p:spPr>
            <a:xfrm rot="5400000">
              <a:off x="4898663" y="3940537"/>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70">
              <a:extLst>
                <a:ext uri="{FF2B5EF4-FFF2-40B4-BE49-F238E27FC236}">
                  <a16:creationId xmlns:a16="http://schemas.microsoft.com/office/drawing/2014/main" id="{1CA77D1B-32DE-66AD-D9B6-42F4C3757852}"/>
                </a:ext>
              </a:extLst>
            </p:cNvPr>
            <p:cNvSpPr/>
            <p:nvPr/>
          </p:nvSpPr>
          <p:spPr>
            <a:xfrm rot="3737321">
              <a:off x="5051428" y="4506852"/>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71">
              <a:extLst>
                <a:ext uri="{FF2B5EF4-FFF2-40B4-BE49-F238E27FC236}">
                  <a16:creationId xmlns:a16="http://schemas.microsoft.com/office/drawing/2014/main" id="{99C5DF43-E2A8-C6C5-0AF0-10F0F648754A}"/>
                </a:ext>
              </a:extLst>
            </p:cNvPr>
            <p:cNvSpPr/>
            <p:nvPr/>
          </p:nvSpPr>
          <p:spPr>
            <a:xfrm rot="255372">
              <a:off x="5427736" y="4700213"/>
              <a:ext cx="736771" cy="323298"/>
            </a:xfrm>
            <a:prstGeom prst="donu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4C917B27-261C-FC0A-0611-D96904763440}"/>
                </a:ext>
              </a:extLst>
            </p:cNvPr>
            <p:cNvSpPr/>
            <p:nvPr/>
          </p:nvSpPr>
          <p:spPr>
            <a:xfrm>
              <a:off x="5963587" y="4719403"/>
              <a:ext cx="362262" cy="30230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2" descr="http://www.av-1611.com/Hourglass.gif">
            <a:extLst>
              <a:ext uri="{FF2B5EF4-FFF2-40B4-BE49-F238E27FC236}">
                <a16:creationId xmlns:a16="http://schemas.microsoft.com/office/drawing/2014/main" id="{F6ED64FD-C4F1-16F6-AC9D-6009B9E5FEE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5983" y="2995806"/>
            <a:ext cx="2569926" cy="256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4125FA-3BFF-4148-91FF-99A183E73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130:18-19 </a:t>
            </a:r>
            <a:r>
              <a:rPr lang="en-US" sz="1200" b="0" i="0" dirty="0">
                <a:solidFill>
                  <a:schemeClr val="bg1"/>
                </a:solidFill>
                <a:effectLst/>
                <a:latin typeface="Open Sans"/>
              </a:rPr>
              <a:t>Elder Neal A. Maxwell</a:t>
            </a:r>
            <a:endParaRPr lang="en-US" sz="1200" dirty="0">
              <a:solidFill>
                <a:schemeClr val="bg1"/>
              </a:solidFill>
            </a:endParaRPr>
          </a:p>
        </p:txBody>
      </p:sp>
      <p:sp>
        <p:nvSpPr>
          <p:cNvPr id="2" name="Rectangle 1"/>
          <p:cNvSpPr/>
          <p:nvPr/>
        </p:nvSpPr>
        <p:spPr>
          <a:xfrm>
            <a:off x="468249" y="516848"/>
            <a:ext cx="5298320" cy="2308324"/>
          </a:xfrm>
          <a:prstGeom prst="rect">
            <a:avLst/>
          </a:prstGeom>
        </p:spPr>
        <p:txBody>
          <a:bodyPr wrap="square">
            <a:spAutoFit/>
          </a:bodyPr>
          <a:lstStyle/>
          <a:p>
            <a:r>
              <a:rPr lang="en-US" sz="2400" dirty="0">
                <a:solidFill>
                  <a:schemeClr val="bg1"/>
                </a:solidFill>
              </a:rPr>
              <a:t>“If we ponder just what it is that will rise with us in the resurrection, it seems clear that our intelligence will rise with us, meaning not simply our IQ, but also our capacity to receive and apply truth.”</a:t>
            </a:r>
          </a:p>
          <a:p>
            <a:endParaRPr lang="en-US" sz="2400" dirty="0">
              <a:solidFill>
                <a:schemeClr val="bg1"/>
              </a:solidFill>
            </a:endParaRPr>
          </a:p>
        </p:txBody>
      </p:sp>
      <p:sp>
        <p:nvSpPr>
          <p:cNvPr id="30" name="Rectangle 29"/>
          <p:cNvSpPr/>
          <p:nvPr/>
        </p:nvSpPr>
        <p:spPr>
          <a:xfrm>
            <a:off x="6475223" y="4494776"/>
            <a:ext cx="5298320" cy="1569660"/>
          </a:xfrm>
          <a:prstGeom prst="rect">
            <a:avLst/>
          </a:prstGeom>
        </p:spPr>
        <p:txBody>
          <a:bodyPr wrap="square">
            <a:spAutoFit/>
          </a:bodyPr>
          <a:lstStyle/>
          <a:p>
            <a:r>
              <a:rPr lang="en-US" sz="2400" dirty="0">
                <a:solidFill>
                  <a:schemeClr val="bg1"/>
                </a:solidFill>
              </a:rPr>
              <a:t>“Our talents, attributes, and skills will rise with us; certainly also our capacity to learn, our degree of self-discipline, and our capacity to work.”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819" y="266004"/>
            <a:ext cx="2462981" cy="3082413"/>
          </a:xfrm>
          <a:prstGeom prst="rect">
            <a:avLst/>
          </a:prstGeom>
        </p:spPr>
      </p:pic>
      <p:pic>
        <p:nvPicPr>
          <p:cNvPr id="5" name="Picture 4">
            <a:extLst>
              <a:ext uri="{FF2B5EF4-FFF2-40B4-BE49-F238E27FC236}">
                <a16:creationId xmlns:a16="http://schemas.microsoft.com/office/drawing/2014/main" id="{157480B2-34A7-4C17-A1FF-BAD754983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837" y="3227947"/>
            <a:ext cx="2070100" cy="3111500"/>
          </a:xfrm>
          <a:prstGeom prst="rect">
            <a:avLst/>
          </a:prstGeom>
        </p:spPr>
      </p:pic>
      <p:pic>
        <p:nvPicPr>
          <p:cNvPr id="7" name="Picture 6">
            <a:extLst>
              <a:ext uri="{FF2B5EF4-FFF2-40B4-BE49-F238E27FC236}">
                <a16:creationId xmlns:a16="http://schemas.microsoft.com/office/drawing/2014/main" id="{7F3BBBCC-EDFE-47A1-916A-823D84CD93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394" y="4494776"/>
            <a:ext cx="2257425" cy="1695450"/>
          </a:xfrm>
          <a:prstGeom prst="rect">
            <a:avLst/>
          </a:prstGeom>
        </p:spPr>
      </p:pic>
    </p:spTree>
    <p:extLst>
      <p:ext uri="{BB962C8B-B14F-4D97-AF65-F5344CB8AC3E}">
        <p14:creationId xmlns:p14="http://schemas.microsoft.com/office/powerpoint/2010/main" val="172816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336A97A-BCA3-4495-85A9-8C8FE6B2E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Obedience to the Laws</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130:20-21</a:t>
            </a:r>
            <a:endParaRPr lang="en-US" dirty="0">
              <a:solidFill>
                <a:schemeClr val="bg1"/>
              </a:solidFill>
            </a:endParaRPr>
          </a:p>
        </p:txBody>
      </p:sp>
      <p:sp>
        <p:nvSpPr>
          <p:cNvPr id="2" name="Rectangle 1"/>
          <p:cNvSpPr/>
          <p:nvPr/>
        </p:nvSpPr>
        <p:spPr>
          <a:xfrm>
            <a:off x="341989" y="1083128"/>
            <a:ext cx="3406146" cy="1661993"/>
          </a:xfrm>
          <a:prstGeom prst="rect">
            <a:avLst/>
          </a:prstGeom>
        </p:spPr>
        <p:txBody>
          <a:bodyPr wrap="square">
            <a:spAutoFit/>
          </a:bodyPr>
          <a:lstStyle/>
          <a:p>
            <a:r>
              <a:rPr lang="en-US" dirty="0">
                <a:solidFill>
                  <a:schemeClr val="bg1"/>
                </a:solidFill>
              </a:rPr>
              <a:t>Obedience is the basic law of heaven, and obedience to specific laws will result in specific blessings, culminating in the greatest blessing. </a:t>
            </a:r>
          </a:p>
          <a:p>
            <a:r>
              <a:rPr lang="en-US" sz="1200" dirty="0">
                <a:solidFill>
                  <a:schemeClr val="bg1"/>
                </a:solidFill>
              </a:rPr>
              <a:t>Student Manual</a:t>
            </a:r>
          </a:p>
        </p:txBody>
      </p:sp>
      <p:sp>
        <p:nvSpPr>
          <p:cNvPr id="29" name="Rectangle 28"/>
          <p:cNvSpPr/>
          <p:nvPr/>
        </p:nvSpPr>
        <p:spPr>
          <a:xfrm>
            <a:off x="8639535" y="980328"/>
            <a:ext cx="3406146" cy="1369606"/>
          </a:xfrm>
          <a:prstGeom prst="rect">
            <a:avLst/>
          </a:prstGeom>
        </p:spPr>
        <p:txBody>
          <a:bodyPr wrap="square">
            <a:spAutoFit/>
          </a:bodyPr>
          <a:lstStyle/>
          <a:p>
            <a:r>
              <a:rPr lang="en-US" dirty="0">
                <a:solidFill>
                  <a:schemeClr val="bg1"/>
                </a:solidFill>
              </a:rPr>
              <a:t>“If we want to live we must conform to the physical laws by obedience to which life is sustained.” </a:t>
            </a:r>
          </a:p>
          <a:p>
            <a:r>
              <a:rPr lang="en-US" sz="1100" dirty="0">
                <a:solidFill>
                  <a:schemeClr val="bg1"/>
                </a:solidFill>
              </a:rPr>
              <a:t>Smith and Sjodahl</a:t>
            </a:r>
          </a:p>
        </p:txBody>
      </p:sp>
      <p:sp>
        <p:nvSpPr>
          <p:cNvPr id="32" name="Rectangle 31"/>
          <p:cNvSpPr/>
          <p:nvPr/>
        </p:nvSpPr>
        <p:spPr>
          <a:xfrm>
            <a:off x="1848306" y="5947027"/>
            <a:ext cx="3406146" cy="646331"/>
          </a:xfrm>
          <a:prstGeom prst="rect">
            <a:avLst/>
          </a:prstGeom>
        </p:spPr>
        <p:txBody>
          <a:bodyPr wrap="square">
            <a:spAutoFit/>
          </a:bodyPr>
          <a:lstStyle/>
          <a:p>
            <a:pPr algn="ctr"/>
            <a:r>
              <a:rPr lang="en-US" dirty="0">
                <a:solidFill>
                  <a:schemeClr val="bg1"/>
                </a:solidFill>
              </a:rPr>
              <a:t>Sitting around will not help you obtain knowledge</a:t>
            </a:r>
          </a:p>
        </p:txBody>
      </p:sp>
      <p:sp>
        <p:nvSpPr>
          <p:cNvPr id="3" name="Rectangle 2"/>
          <p:cNvSpPr/>
          <p:nvPr/>
        </p:nvSpPr>
        <p:spPr>
          <a:xfrm>
            <a:off x="5806372" y="6002839"/>
            <a:ext cx="6096000" cy="646331"/>
          </a:xfrm>
          <a:prstGeom prst="rect">
            <a:avLst/>
          </a:prstGeom>
        </p:spPr>
        <p:txBody>
          <a:bodyPr>
            <a:spAutoFit/>
          </a:bodyPr>
          <a:lstStyle/>
          <a:p>
            <a:pPr algn="ctr"/>
            <a:r>
              <a:rPr lang="en-US" b="1" dirty="0">
                <a:solidFill>
                  <a:srgbClr val="FFFF00"/>
                </a:solidFill>
              </a:rPr>
              <a:t>If we want to obtain a blessing from God, then we must obey the law upon which it is predicated.</a:t>
            </a:r>
            <a:endParaRPr lang="en-US" dirty="0">
              <a:solidFill>
                <a:srgbClr val="FFFF00"/>
              </a:solidFill>
            </a:endParaRPr>
          </a:p>
        </p:txBody>
      </p:sp>
      <p:pic>
        <p:nvPicPr>
          <p:cNvPr id="9" name="Picture 8">
            <a:extLst>
              <a:ext uri="{FF2B5EF4-FFF2-40B4-BE49-F238E27FC236}">
                <a16:creationId xmlns:a16="http://schemas.microsoft.com/office/drawing/2014/main" id="{05755F5B-DB61-4712-9EEE-AD23CAF37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189" y="820411"/>
            <a:ext cx="4322439" cy="2261812"/>
          </a:xfrm>
          <a:prstGeom prst="rect">
            <a:avLst/>
          </a:prstGeom>
        </p:spPr>
      </p:pic>
      <p:pic>
        <p:nvPicPr>
          <p:cNvPr id="11" name="Picture 10">
            <a:extLst>
              <a:ext uri="{FF2B5EF4-FFF2-40B4-BE49-F238E27FC236}">
                <a16:creationId xmlns:a16="http://schemas.microsoft.com/office/drawing/2014/main" id="{E673B38D-E270-45A8-B46F-84166652F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054" y="2885562"/>
            <a:ext cx="5931922" cy="2651990"/>
          </a:xfrm>
          <a:prstGeom prst="rect">
            <a:avLst/>
          </a:prstGeom>
        </p:spPr>
      </p:pic>
      <p:pic>
        <p:nvPicPr>
          <p:cNvPr id="14" name="Picture 13">
            <a:extLst>
              <a:ext uri="{FF2B5EF4-FFF2-40B4-BE49-F238E27FC236}">
                <a16:creationId xmlns:a16="http://schemas.microsoft.com/office/drawing/2014/main" id="{8BD15180-E041-4F2F-AC29-550B4D88C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292" y="2735515"/>
            <a:ext cx="4426080" cy="2932430"/>
          </a:xfrm>
          <a:prstGeom prst="rect">
            <a:avLst/>
          </a:prstGeom>
        </p:spPr>
      </p:pic>
    </p:spTree>
    <p:extLst>
      <p:ext uri="{BB962C8B-B14F-4D97-AF65-F5344CB8AC3E}">
        <p14:creationId xmlns:p14="http://schemas.microsoft.com/office/powerpoint/2010/main" val="170446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10" presetClass="exit" presetSubtype="0" fill="hold"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par>
                                <p:cTn id="60" presetID="10" presetClass="exit" presetSubtype="0" fill="hold" grpId="1"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29" grpId="1"/>
      <p:bldP spid="32" grpId="0"/>
      <p:bldP spid="32"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5B5014-ECCB-431F-8C55-65D4771B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E7B528F8-B98B-47BB-AEBB-CB8DF645D0CA}"/>
              </a:ext>
            </a:extLst>
          </p:cNvPr>
          <p:cNvGrpSpPr/>
          <p:nvPr/>
        </p:nvGrpSpPr>
        <p:grpSpPr>
          <a:xfrm>
            <a:off x="683480" y="914400"/>
            <a:ext cx="2667000" cy="5029200"/>
            <a:chOff x="838200" y="76200"/>
            <a:chExt cx="2667000" cy="5029200"/>
          </a:xfrm>
        </p:grpSpPr>
        <p:grpSp>
          <p:nvGrpSpPr>
            <p:cNvPr id="9" name="Group 17">
              <a:extLst>
                <a:ext uri="{FF2B5EF4-FFF2-40B4-BE49-F238E27FC236}">
                  <a16:creationId xmlns:a16="http://schemas.microsoft.com/office/drawing/2014/main" id="{527F1545-1C86-41FB-ADBE-1FABDB9224C2}"/>
                </a:ext>
              </a:extLst>
            </p:cNvPr>
            <p:cNvGrpSpPr/>
            <p:nvPr/>
          </p:nvGrpSpPr>
          <p:grpSpPr>
            <a:xfrm>
              <a:off x="838200" y="76200"/>
              <a:ext cx="2667000" cy="5029200"/>
              <a:chOff x="838200" y="76200"/>
              <a:chExt cx="2667000" cy="5029200"/>
            </a:xfrm>
          </p:grpSpPr>
          <p:grpSp>
            <p:nvGrpSpPr>
              <p:cNvPr id="13" name="Group 17">
                <a:extLst>
                  <a:ext uri="{FF2B5EF4-FFF2-40B4-BE49-F238E27FC236}">
                    <a16:creationId xmlns:a16="http://schemas.microsoft.com/office/drawing/2014/main" id="{6002E6BA-808C-4BD8-B887-B5EC51C567DB}"/>
                  </a:ext>
                </a:extLst>
              </p:cNvPr>
              <p:cNvGrpSpPr/>
              <p:nvPr/>
            </p:nvGrpSpPr>
            <p:grpSpPr>
              <a:xfrm flipH="1">
                <a:off x="2209800" y="1447800"/>
                <a:ext cx="1295400" cy="3429000"/>
                <a:chOff x="685800" y="1447800"/>
                <a:chExt cx="1295400" cy="3124200"/>
              </a:xfrm>
            </p:grpSpPr>
            <p:sp>
              <p:nvSpPr>
                <p:cNvPr id="30" name="Bent Arrow 52">
                  <a:extLst>
                    <a:ext uri="{FF2B5EF4-FFF2-40B4-BE49-F238E27FC236}">
                      <a16:creationId xmlns:a16="http://schemas.microsoft.com/office/drawing/2014/main" id="{83D274D7-2339-4E43-BB40-FD82D9762EC8}"/>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53">
                  <a:extLst>
                    <a:ext uri="{FF2B5EF4-FFF2-40B4-BE49-F238E27FC236}">
                      <a16:creationId xmlns:a16="http://schemas.microsoft.com/office/drawing/2014/main" id="{29604827-CF0A-4B24-B76D-1507868FB451}"/>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96193C20-F42B-4BE7-B962-864A735C502F}"/>
                  </a:ext>
                </a:extLst>
              </p:cNvPr>
              <p:cNvGrpSpPr/>
              <p:nvPr/>
            </p:nvGrpSpPr>
            <p:grpSpPr>
              <a:xfrm>
                <a:off x="838200" y="1447800"/>
                <a:ext cx="1295400" cy="3429000"/>
                <a:chOff x="685800" y="1447800"/>
                <a:chExt cx="1295400" cy="3429000"/>
              </a:xfrm>
            </p:grpSpPr>
            <p:sp>
              <p:nvSpPr>
                <p:cNvPr id="28" name="Bent Arrow 50">
                  <a:extLst>
                    <a:ext uri="{FF2B5EF4-FFF2-40B4-BE49-F238E27FC236}">
                      <a16:creationId xmlns:a16="http://schemas.microsoft.com/office/drawing/2014/main" id="{1BA2DC32-03A2-4D71-AD1C-1BFA7A9EA07F}"/>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392E98F0-82A8-47D0-9650-B033DE116B0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ACDC050D-71CC-4E7D-8472-BD73F10E32CD}"/>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ECA41690-F637-4A99-B504-29F6CBA67B5B}"/>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A0822687-0FBD-4C98-83C7-E2EFDDDF2BA9}"/>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1">
                <a:extLst>
                  <a:ext uri="{FF2B5EF4-FFF2-40B4-BE49-F238E27FC236}">
                    <a16:creationId xmlns:a16="http://schemas.microsoft.com/office/drawing/2014/main" id="{8F058C36-175A-463F-BF75-CE784BA1F3B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B2F91B0B-D06B-4944-BE1D-FDA6B0F17C38}"/>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43">
                <a:extLst>
                  <a:ext uri="{FF2B5EF4-FFF2-40B4-BE49-F238E27FC236}">
                    <a16:creationId xmlns:a16="http://schemas.microsoft.com/office/drawing/2014/main" id="{FB729220-7004-444C-942E-6C8DDBE7FFC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5945344B-1117-4C50-8AB3-C8215981DD48}"/>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E4B097E3-5FDA-4702-BEDA-3612DB2023D7}"/>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5CBDF49F-1F69-4755-9484-5D0B6F78007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7BF3E510-08B8-4FE5-8856-6B96E2EBF430}"/>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BBCC2D15-7506-4CC2-B575-791A9CD18A26}"/>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9049DB94-8A0E-4ECC-BAD1-1832399D740F}"/>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21D9BCCD-A1A1-4E1C-B947-285583B4ECE9}"/>
                </a:ext>
              </a:extLst>
            </p:cNvPr>
            <p:cNvSpPr/>
            <p:nvPr/>
          </p:nvSpPr>
          <p:spPr>
            <a:xfrm>
              <a:off x="1248335" y="2156346"/>
              <a:ext cx="1905000" cy="1754326"/>
            </a:xfrm>
            <a:prstGeom prst="rect">
              <a:avLst/>
            </a:prstGeom>
          </p:spPr>
          <p:txBody>
            <a:bodyPr wrap="square">
              <a:spAutoFit/>
            </a:bodyPr>
            <a:lstStyle/>
            <a:p>
              <a:pPr algn="ctr"/>
              <a:r>
                <a:rPr lang="en-US" b="1" dirty="0"/>
                <a:t>If we want to obtain a blessing from God, then we must obey the law upon which it is predicated.</a:t>
              </a:r>
              <a:endParaRPr lang="en-US" sz="1600" dirty="0">
                <a:solidFill>
                  <a:schemeClr val="bg1"/>
                </a:solidFill>
              </a:endParaRPr>
            </a:p>
          </p:txBody>
        </p:sp>
      </p:grpSp>
      <p:sp>
        <p:nvSpPr>
          <p:cNvPr id="3" name="TextBox 2">
            <a:extLst>
              <a:ext uri="{FF2B5EF4-FFF2-40B4-BE49-F238E27FC236}">
                <a16:creationId xmlns:a16="http://schemas.microsoft.com/office/drawing/2014/main" id="{A0EFE8B2-9E39-423B-8497-03E843DB2653}"/>
              </a:ext>
            </a:extLst>
          </p:cNvPr>
          <p:cNvSpPr txBox="1"/>
          <p:nvPr/>
        </p:nvSpPr>
        <p:spPr>
          <a:xfrm>
            <a:off x="3398971" y="390035"/>
            <a:ext cx="3736277" cy="1846659"/>
          </a:xfrm>
          <a:prstGeom prst="rect">
            <a:avLst/>
          </a:prstGeom>
          <a:solidFill>
            <a:srgbClr val="0070C0"/>
          </a:solidFill>
        </p:spPr>
        <p:txBody>
          <a:bodyPr wrap="square" rtlCol="0">
            <a:spAutoFit/>
          </a:bodyPr>
          <a:lstStyle/>
          <a:p>
            <a:pPr algn="ctr"/>
            <a:r>
              <a:rPr lang="en-US" sz="2400" dirty="0">
                <a:solidFill>
                  <a:schemeClr val="bg1"/>
                </a:solidFill>
              </a:rPr>
              <a:t>D&amp;C 10:5</a:t>
            </a:r>
          </a:p>
          <a:p>
            <a:pPr algn="ctr"/>
            <a:r>
              <a:rPr lang="en-US" dirty="0">
                <a:solidFill>
                  <a:schemeClr val="bg1"/>
                </a:solidFill>
              </a:rPr>
              <a:t>Pray always, that you may come off conqueror; yea, that you may conquer Satan, and that you may escape the hands of the servants of Satan that do uphold his work.</a:t>
            </a:r>
            <a:endParaRPr lang="en-US" sz="2400" dirty="0">
              <a:solidFill>
                <a:schemeClr val="bg1"/>
              </a:solidFill>
            </a:endParaRPr>
          </a:p>
        </p:txBody>
      </p:sp>
      <p:sp>
        <p:nvSpPr>
          <p:cNvPr id="32" name="TextBox 31">
            <a:extLst>
              <a:ext uri="{FF2B5EF4-FFF2-40B4-BE49-F238E27FC236}">
                <a16:creationId xmlns:a16="http://schemas.microsoft.com/office/drawing/2014/main" id="{25BCB232-91D0-4012-A213-AE30345A92FF}"/>
              </a:ext>
            </a:extLst>
          </p:cNvPr>
          <p:cNvSpPr txBox="1"/>
          <p:nvPr/>
        </p:nvSpPr>
        <p:spPr>
          <a:xfrm>
            <a:off x="8021939" y="1448224"/>
            <a:ext cx="3736277" cy="2400657"/>
          </a:xfrm>
          <a:prstGeom prst="rect">
            <a:avLst/>
          </a:prstGeom>
          <a:solidFill>
            <a:srgbClr val="0070C0"/>
          </a:solidFill>
        </p:spPr>
        <p:txBody>
          <a:bodyPr wrap="square" rtlCol="0">
            <a:spAutoFit/>
          </a:bodyPr>
          <a:lstStyle/>
          <a:p>
            <a:pPr algn="ctr"/>
            <a:r>
              <a:rPr lang="en-US" sz="2400" dirty="0">
                <a:solidFill>
                  <a:schemeClr val="bg1"/>
                </a:solidFill>
              </a:rPr>
              <a:t>D&amp;C 88:124</a:t>
            </a:r>
          </a:p>
          <a:p>
            <a:pPr algn="ctr"/>
            <a:r>
              <a:rPr lang="en-US" dirty="0">
                <a:solidFill>
                  <a:schemeClr val="bg1"/>
                </a:solidFill>
              </a:rPr>
              <a:t>Cease to be idle; cease to be unclean; cease to find fault one with another; cease to sleep longer than is needful; retire to thy bed early, that ye may not be weary; arise early, that your bodies and your minds may be invigorated.</a:t>
            </a:r>
            <a:endParaRPr lang="en-US" sz="2400" dirty="0">
              <a:solidFill>
                <a:schemeClr val="bg1"/>
              </a:solidFill>
            </a:endParaRPr>
          </a:p>
        </p:txBody>
      </p:sp>
      <p:sp>
        <p:nvSpPr>
          <p:cNvPr id="33" name="TextBox 32">
            <a:extLst>
              <a:ext uri="{FF2B5EF4-FFF2-40B4-BE49-F238E27FC236}">
                <a16:creationId xmlns:a16="http://schemas.microsoft.com/office/drawing/2014/main" id="{05181C79-0E54-49C3-AFAE-8B8231C78D5C}"/>
              </a:ext>
            </a:extLst>
          </p:cNvPr>
          <p:cNvSpPr txBox="1"/>
          <p:nvPr/>
        </p:nvSpPr>
        <p:spPr>
          <a:xfrm>
            <a:off x="3882562" y="3347018"/>
            <a:ext cx="3736277" cy="2400657"/>
          </a:xfrm>
          <a:prstGeom prst="rect">
            <a:avLst/>
          </a:prstGeom>
          <a:solidFill>
            <a:srgbClr val="0070C0"/>
          </a:solidFill>
        </p:spPr>
        <p:txBody>
          <a:bodyPr wrap="square" rtlCol="0">
            <a:spAutoFit/>
          </a:bodyPr>
          <a:lstStyle/>
          <a:p>
            <a:pPr algn="ctr"/>
            <a:r>
              <a:rPr lang="en-US" sz="2400" dirty="0">
                <a:solidFill>
                  <a:schemeClr val="bg1"/>
                </a:solidFill>
              </a:rPr>
              <a:t>2 Nephi 32:3</a:t>
            </a:r>
          </a:p>
          <a:p>
            <a:pPr algn="ctr"/>
            <a:r>
              <a:rPr lang="en-US" dirty="0">
                <a:solidFill>
                  <a:schemeClr val="bg1"/>
                </a:solidFill>
              </a:rPr>
              <a:t>Angels speak by the power of the Holy Ghost; wherefore, they speak the words of Christ. Wherefore, I said unto you, feast upon the words of Christ; for behold, the words of Christ will tell you all things what ye should do.</a:t>
            </a:r>
            <a:endParaRPr lang="en-US" sz="2400" dirty="0">
              <a:solidFill>
                <a:schemeClr val="bg1"/>
              </a:solidFill>
            </a:endParaRPr>
          </a:p>
        </p:txBody>
      </p:sp>
      <p:sp>
        <p:nvSpPr>
          <p:cNvPr id="34" name="TextBox 33">
            <a:extLst>
              <a:ext uri="{FF2B5EF4-FFF2-40B4-BE49-F238E27FC236}">
                <a16:creationId xmlns:a16="http://schemas.microsoft.com/office/drawing/2014/main" id="{7CEA1E4E-A2A3-41C4-BF2A-393D252E4AB3}"/>
              </a:ext>
            </a:extLst>
          </p:cNvPr>
          <p:cNvSpPr txBox="1"/>
          <p:nvPr/>
        </p:nvSpPr>
        <p:spPr>
          <a:xfrm>
            <a:off x="7971974" y="4876800"/>
            <a:ext cx="3736277" cy="1569660"/>
          </a:xfrm>
          <a:prstGeom prst="rect">
            <a:avLst/>
          </a:prstGeom>
          <a:solidFill>
            <a:srgbClr val="0070C0"/>
          </a:solidFill>
        </p:spPr>
        <p:txBody>
          <a:bodyPr wrap="square" rtlCol="0">
            <a:spAutoFit/>
          </a:bodyPr>
          <a:lstStyle/>
          <a:p>
            <a:pPr algn="ctr"/>
            <a:r>
              <a:rPr lang="en-US" sz="2400" dirty="0">
                <a:solidFill>
                  <a:schemeClr val="bg1"/>
                </a:solidFill>
              </a:rPr>
              <a:t>John 7:17</a:t>
            </a:r>
          </a:p>
          <a:p>
            <a:pPr algn="ctr"/>
            <a:r>
              <a:rPr lang="en-US" b="1" dirty="0">
                <a:solidFill>
                  <a:schemeClr val="bg1"/>
                </a:solidFill>
              </a:rPr>
              <a:t> </a:t>
            </a:r>
            <a:r>
              <a:rPr lang="en-US" dirty="0">
                <a:solidFill>
                  <a:schemeClr val="bg1"/>
                </a:solidFill>
              </a:rPr>
              <a:t>If any man will do his will, he shall know of the doctrine, whether it be of God, or whether I speak of myself</a:t>
            </a:r>
            <a:endParaRPr lang="en-US" sz="2400" dirty="0">
              <a:solidFill>
                <a:schemeClr val="bg1"/>
              </a:solidFill>
            </a:endParaRPr>
          </a:p>
        </p:txBody>
      </p:sp>
    </p:spTree>
    <p:extLst>
      <p:ext uri="{BB962C8B-B14F-4D97-AF65-F5344CB8AC3E}">
        <p14:creationId xmlns:p14="http://schemas.microsoft.com/office/powerpoint/2010/main" val="165833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265802-0EBE-4722-8617-15C20518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Background</a:t>
            </a:r>
          </a:p>
        </p:txBody>
      </p:sp>
      <p:sp>
        <p:nvSpPr>
          <p:cNvPr id="4" name="Rectangle 3"/>
          <p:cNvSpPr/>
          <p:nvPr/>
        </p:nvSpPr>
        <p:spPr>
          <a:xfrm>
            <a:off x="786362" y="2214672"/>
            <a:ext cx="5593889" cy="3416320"/>
          </a:xfrm>
          <a:prstGeom prst="rect">
            <a:avLst/>
          </a:prstGeom>
        </p:spPr>
        <p:txBody>
          <a:bodyPr wrap="square">
            <a:spAutoFit/>
          </a:bodyPr>
          <a:lstStyle/>
          <a:p>
            <a:pPr fontAlgn="base"/>
            <a:r>
              <a:rPr lang="en-US" sz="2400" dirty="0"/>
              <a:t>On April 2, 1843, the Prophet Joseph Smith met with Saints in Ramus, Illinois, about 20 miles outside of Nauvoo. </a:t>
            </a:r>
          </a:p>
          <a:p>
            <a:pPr fontAlgn="base"/>
            <a:endParaRPr lang="en-US" sz="2400" dirty="0"/>
          </a:p>
          <a:p>
            <a:pPr fontAlgn="base"/>
            <a:r>
              <a:rPr lang="en-US" sz="2400" dirty="0"/>
              <a:t>Joseph taught various gospel truths, including details about the Godhead, the importance of gaining knowledge in this life, and how we can receive God’s blessings.</a:t>
            </a:r>
            <a:endParaRPr lang="en-US" sz="2400" i="1" dirty="0"/>
          </a:p>
        </p:txBody>
      </p:sp>
      <p:pic>
        <p:nvPicPr>
          <p:cNvPr id="3" name="Picture 2" descr="Two people standing together&#10;&#10;Description automatically generated">
            <a:extLst>
              <a:ext uri="{FF2B5EF4-FFF2-40B4-BE49-F238E27FC236}">
                <a16:creationId xmlns:a16="http://schemas.microsoft.com/office/drawing/2014/main" id="{3A60CA48-3136-666E-8078-AB8FA1F8A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51" y="1053931"/>
            <a:ext cx="5327513" cy="3620354"/>
          </a:xfrm>
          <a:prstGeom prst="rect">
            <a:avLst/>
          </a:prstGeom>
        </p:spPr>
      </p:pic>
      <p:pic>
        <p:nvPicPr>
          <p:cNvPr id="8" name="Picture 7" descr="A couple of men in suits&#10;&#10;Description automatically generated">
            <a:extLst>
              <a:ext uri="{FF2B5EF4-FFF2-40B4-BE49-F238E27FC236}">
                <a16:creationId xmlns:a16="http://schemas.microsoft.com/office/drawing/2014/main" id="{71A87F4C-D987-B1BD-2F4D-DFD9824A5894}"/>
              </a:ext>
            </a:extLst>
          </p:cNvPr>
          <p:cNvPicPr>
            <a:picLocks noChangeAspect="1"/>
          </p:cNvPicPr>
          <p:nvPr/>
        </p:nvPicPr>
        <p:blipFill>
          <a:blip r:embed="rId4">
            <a:extLst>
              <a:ext uri="{28A0092B-C50C-407E-A947-70E740481C1C}">
                <a14:useLocalDpi xmlns:a14="http://schemas.microsoft.com/office/drawing/2010/main" val="0"/>
              </a:ext>
            </a:extLst>
          </a:blip>
          <a:srcRect r="50000"/>
          <a:stretch/>
        </p:blipFill>
        <p:spPr>
          <a:xfrm>
            <a:off x="302126" y="107025"/>
            <a:ext cx="1321191" cy="1893813"/>
          </a:xfrm>
          <a:prstGeom prst="rect">
            <a:avLst/>
          </a:prstGeom>
        </p:spPr>
      </p:pic>
      <p:sp>
        <p:nvSpPr>
          <p:cNvPr id="5" name="TextBox 4">
            <a:extLst>
              <a:ext uri="{FF2B5EF4-FFF2-40B4-BE49-F238E27FC236}">
                <a16:creationId xmlns:a16="http://schemas.microsoft.com/office/drawing/2014/main" id="{ED7E861D-EAD1-FD8B-2149-39A02933DE03}"/>
              </a:ext>
            </a:extLst>
          </p:cNvPr>
          <p:cNvSpPr txBox="1"/>
          <p:nvPr/>
        </p:nvSpPr>
        <p:spPr>
          <a:xfrm>
            <a:off x="5538989" y="5117014"/>
            <a:ext cx="6097712" cy="1569660"/>
          </a:xfrm>
          <a:prstGeom prst="rect">
            <a:avLst/>
          </a:prstGeom>
          <a:noFill/>
        </p:spPr>
        <p:txBody>
          <a:bodyPr wrap="square">
            <a:spAutoFit/>
          </a:bodyPr>
          <a:lstStyle/>
          <a:p>
            <a:r>
              <a:rPr lang="en-US" sz="2400" b="1" i="0" dirty="0">
                <a:solidFill>
                  <a:srgbClr val="FF0000"/>
                </a:solidFill>
                <a:effectLst/>
              </a:rPr>
              <a:t>There are three separate personages in the Godhead. The Father and the Son have tangible, glorified bodies of flesh and bone. The Holy Ghost is a personage of spirit.</a:t>
            </a:r>
            <a:endParaRPr lang="en-US" sz="2400" b="1" dirty="0">
              <a:solidFill>
                <a:srgbClr val="FF0000"/>
              </a:solidFill>
            </a:endParaRPr>
          </a:p>
        </p:txBody>
      </p:sp>
    </p:spTree>
    <p:extLst>
      <p:ext uri="{BB962C8B-B14F-4D97-AF65-F5344CB8AC3E}">
        <p14:creationId xmlns:p14="http://schemas.microsoft.com/office/powerpoint/2010/main" val="41331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C879C-A97A-382F-114D-EFE1F02964D4}"/>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CE23A5BC-3B56-1655-D6BD-0FFF0DC6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C733FC9-2F7C-54D9-711F-C7403D4DD252}"/>
              </a:ext>
            </a:extLst>
          </p:cNvPr>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Doctrinal Mastery</a:t>
            </a:r>
          </a:p>
        </p:txBody>
      </p:sp>
      <p:sp>
        <p:nvSpPr>
          <p:cNvPr id="4" name="Rectangle 3">
            <a:extLst>
              <a:ext uri="{FF2B5EF4-FFF2-40B4-BE49-F238E27FC236}">
                <a16:creationId xmlns:a16="http://schemas.microsoft.com/office/drawing/2014/main" id="{41F371DD-825B-6487-BE7D-31972134BA59}"/>
              </a:ext>
            </a:extLst>
          </p:cNvPr>
          <p:cNvSpPr/>
          <p:nvPr/>
        </p:nvSpPr>
        <p:spPr>
          <a:xfrm>
            <a:off x="6096000" y="1413983"/>
            <a:ext cx="5247992" cy="4832092"/>
          </a:xfrm>
          <a:prstGeom prst="rect">
            <a:avLst/>
          </a:prstGeom>
        </p:spPr>
        <p:txBody>
          <a:bodyPr wrap="square">
            <a:spAutoFit/>
          </a:bodyPr>
          <a:lstStyle/>
          <a:p>
            <a:pPr fontAlgn="base"/>
            <a:r>
              <a:rPr lang="en-US" sz="2800" i="1" dirty="0"/>
              <a:t>The Father has a body of flesh and bones as tangible as man’s; the Son also; but the Holy Ghost has not a body of flesh and bones, but is a personage of Spirit. Were it not so, the Holy Ghost could not dwell in us.</a:t>
            </a:r>
          </a:p>
          <a:p>
            <a:pPr fontAlgn="base"/>
            <a:endParaRPr lang="en-US" sz="2800" i="1" dirty="0"/>
          </a:p>
          <a:p>
            <a:pPr fontAlgn="base"/>
            <a:r>
              <a:rPr lang="en-US" sz="2800" i="1" dirty="0"/>
              <a:t>A man may receive the Holy Ghost, and it may descend upon him and not tarry with him.</a:t>
            </a:r>
          </a:p>
        </p:txBody>
      </p:sp>
      <p:grpSp>
        <p:nvGrpSpPr>
          <p:cNvPr id="13" name="Group 12">
            <a:extLst>
              <a:ext uri="{FF2B5EF4-FFF2-40B4-BE49-F238E27FC236}">
                <a16:creationId xmlns:a16="http://schemas.microsoft.com/office/drawing/2014/main" id="{798D4935-3037-261B-920D-7D399304424A}"/>
              </a:ext>
            </a:extLst>
          </p:cNvPr>
          <p:cNvGrpSpPr/>
          <p:nvPr/>
        </p:nvGrpSpPr>
        <p:grpSpPr>
          <a:xfrm>
            <a:off x="1116419" y="1881963"/>
            <a:ext cx="2486752" cy="2880537"/>
            <a:chOff x="2646084" y="2667000"/>
            <a:chExt cx="3886200" cy="3931920"/>
          </a:xfrm>
        </p:grpSpPr>
        <p:grpSp>
          <p:nvGrpSpPr>
            <p:cNvPr id="14" name="Group 13">
              <a:extLst>
                <a:ext uri="{FF2B5EF4-FFF2-40B4-BE49-F238E27FC236}">
                  <a16:creationId xmlns:a16="http://schemas.microsoft.com/office/drawing/2014/main" id="{8568DFF9-E0E5-AB82-C0CB-E02F35F497AE}"/>
                </a:ext>
              </a:extLst>
            </p:cNvPr>
            <p:cNvGrpSpPr/>
            <p:nvPr/>
          </p:nvGrpSpPr>
          <p:grpSpPr>
            <a:xfrm>
              <a:off x="3048000" y="2667000"/>
              <a:ext cx="2971800" cy="3931920"/>
              <a:chOff x="152400" y="152400"/>
              <a:chExt cx="4953000" cy="6553200"/>
            </a:xfrm>
          </p:grpSpPr>
          <p:sp>
            <p:nvSpPr>
              <p:cNvPr id="18" name="Rounded Rectangle 17">
                <a:extLst>
                  <a:ext uri="{FF2B5EF4-FFF2-40B4-BE49-F238E27FC236}">
                    <a16:creationId xmlns:a16="http://schemas.microsoft.com/office/drawing/2014/main" id="{6DC2ACAF-B3F3-06AC-30B1-C0783CF6D873}"/>
                  </a:ext>
                </a:extLst>
              </p:cNvPr>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C1B495C-F306-8513-F4D8-1CB7B89A06D2}"/>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BA2CFBA8-B94F-F0F4-AAEC-62AC17025FBB}"/>
                  </a:ext>
                </a:extLst>
              </p:cNvPr>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8D6FE571-E299-D648-2A20-D9AD228139D5}"/>
                </a:ext>
              </a:extLst>
            </p:cNvPr>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130:22-23</a:t>
              </a:r>
            </a:p>
          </p:txBody>
        </p:sp>
        <p:cxnSp>
          <p:nvCxnSpPr>
            <p:cNvPr id="17" name="Straight Connector 16">
              <a:extLst>
                <a:ext uri="{FF2B5EF4-FFF2-40B4-BE49-F238E27FC236}">
                  <a16:creationId xmlns:a16="http://schemas.microsoft.com/office/drawing/2014/main" id="{E62D9A43-9EAA-BEFB-F109-D375F145449A}"/>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ight Arrow 4">
            <a:extLst>
              <a:ext uri="{FF2B5EF4-FFF2-40B4-BE49-F238E27FC236}">
                <a16:creationId xmlns:a16="http://schemas.microsoft.com/office/drawing/2014/main" id="{A594785B-B1DE-6CC1-A7B9-C3CF14928AAD}"/>
              </a:ext>
            </a:extLst>
          </p:cNvPr>
          <p:cNvSpPr/>
          <p:nvPr/>
        </p:nvSpPr>
        <p:spPr>
          <a:xfrm>
            <a:off x="3853543" y="2939143"/>
            <a:ext cx="1948543" cy="653143"/>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979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265802-0EBE-4722-8617-15C20518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God the Father</a:t>
            </a:r>
          </a:p>
        </p:txBody>
      </p:sp>
      <p:sp>
        <p:nvSpPr>
          <p:cNvPr id="2" name="Rectangle 1">
            <a:extLst>
              <a:ext uri="{FF2B5EF4-FFF2-40B4-BE49-F238E27FC236}">
                <a16:creationId xmlns:a16="http://schemas.microsoft.com/office/drawing/2014/main" id="{BF5B924B-241C-493F-A49C-3FB15F685A9B}"/>
              </a:ext>
            </a:extLst>
          </p:cNvPr>
          <p:cNvSpPr/>
          <p:nvPr/>
        </p:nvSpPr>
        <p:spPr>
          <a:xfrm>
            <a:off x="438614" y="1168232"/>
            <a:ext cx="6742771" cy="5509200"/>
          </a:xfrm>
          <a:prstGeom prst="rect">
            <a:avLst/>
          </a:prstGeom>
        </p:spPr>
        <p:txBody>
          <a:bodyPr wrap="square">
            <a:spAutoFit/>
          </a:bodyPr>
          <a:lstStyle/>
          <a:p>
            <a:pPr fontAlgn="base"/>
            <a:r>
              <a:rPr lang="en-US" sz="3200" dirty="0"/>
              <a:t> It is generally the Father, or Elohim, who is referred to by the title God. He is called the Father because He is the father of our spirits. … God the Father is the supreme ruler of the universe. He is all powerful … , all knowing … , and everywhere present through his Spirit. … Mankind has a special relationship to God that sets man apart from all other created things: men and women are God’s spirit children. …</a:t>
            </a:r>
            <a:endParaRPr lang="en-US" sz="3200" dirty="0">
              <a:effectLst/>
            </a:endParaRPr>
          </a:p>
        </p:txBody>
      </p:sp>
      <p:pic>
        <p:nvPicPr>
          <p:cNvPr id="7" name="Picture 6">
            <a:extLst>
              <a:ext uri="{FF2B5EF4-FFF2-40B4-BE49-F238E27FC236}">
                <a16:creationId xmlns:a16="http://schemas.microsoft.com/office/drawing/2014/main" id="{D2074F95-8F99-41AB-9AE0-E6B7AA233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146" y="2214214"/>
            <a:ext cx="4057650" cy="3143250"/>
          </a:xfrm>
          <a:prstGeom prst="rect">
            <a:avLst/>
          </a:prstGeom>
        </p:spPr>
      </p:pic>
      <p:sp>
        <p:nvSpPr>
          <p:cNvPr id="8" name="TextBox 7">
            <a:extLst>
              <a:ext uri="{FF2B5EF4-FFF2-40B4-BE49-F238E27FC236}">
                <a16:creationId xmlns:a16="http://schemas.microsoft.com/office/drawing/2014/main" id="{AE11184D-C062-4910-987C-A2B97D3CFC1E}"/>
              </a:ext>
            </a:extLst>
          </p:cNvPr>
          <p:cNvSpPr txBox="1"/>
          <p:nvPr/>
        </p:nvSpPr>
        <p:spPr>
          <a:xfrm>
            <a:off x="10554243" y="6488668"/>
            <a:ext cx="1775637" cy="369332"/>
          </a:xfrm>
          <a:prstGeom prst="rect">
            <a:avLst/>
          </a:prstGeom>
          <a:noFill/>
        </p:spPr>
        <p:txBody>
          <a:bodyPr wrap="square" rtlCol="0">
            <a:spAutoFit/>
          </a:bodyPr>
          <a:lstStyle/>
          <a:p>
            <a:r>
              <a:rPr lang="en-US" dirty="0"/>
              <a:t>D&amp;C 130:22-23</a:t>
            </a:r>
          </a:p>
        </p:txBody>
      </p:sp>
    </p:spTree>
    <p:extLst>
      <p:ext uri="{BB962C8B-B14F-4D97-AF65-F5344CB8AC3E}">
        <p14:creationId xmlns:p14="http://schemas.microsoft.com/office/powerpoint/2010/main" val="255252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265802-0EBE-4722-8617-15C20518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God the Son</a:t>
            </a:r>
          </a:p>
        </p:txBody>
      </p:sp>
      <p:sp>
        <p:nvSpPr>
          <p:cNvPr id="2" name="Rectangle 1">
            <a:extLst>
              <a:ext uri="{FF2B5EF4-FFF2-40B4-BE49-F238E27FC236}">
                <a16:creationId xmlns:a16="http://schemas.microsoft.com/office/drawing/2014/main" id="{BF5B924B-241C-493F-A49C-3FB15F685A9B}"/>
              </a:ext>
            </a:extLst>
          </p:cNvPr>
          <p:cNvSpPr/>
          <p:nvPr/>
        </p:nvSpPr>
        <p:spPr>
          <a:xfrm>
            <a:off x="438614" y="1168232"/>
            <a:ext cx="6742771" cy="5016758"/>
          </a:xfrm>
          <a:prstGeom prst="rect">
            <a:avLst/>
          </a:prstGeom>
        </p:spPr>
        <p:txBody>
          <a:bodyPr wrap="square">
            <a:spAutoFit/>
          </a:bodyPr>
          <a:lstStyle/>
          <a:p>
            <a:pPr fontAlgn="base"/>
            <a:r>
              <a:rPr lang="en-US" sz="3200" dirty="0"/>
              <a:t>The God known as Jehovah is the Son, Jesus Christ. … Jesus works under the direction of the Father and is in complete harmony with him. All mankind are His brothers and sisters, for He is the eldest of the spirit children of Elohim. [He is the Redeemer who suffered the sins and pains of all mankind and overcame physical death for all. …</a:t>
            </a:r>
            <a:endParaRPr lang="en-US" sz="3200" dirty="0">
              <a:effectLst/>
            </a:endParaRPr>
          </a:p>
        </p:txBody>
      </p:sp>
      <p:pic>
        <p:nvPicPr>
          <p:cNvPr id="4" name="Picture 3">
            <a:extLst>
              <a:ext uri="{FF2B5EF4-FFF2-40B4-BE49-F238E27FC236}">
                <a16:creationId xmlns:a16="http://schemas.microsoft.com/office/drawing/2014/main" id="{3BA51739-5B2D-4E74-A1B6-8E5391688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046" y="1168232"/>
            <a:ext cx="3407664" cy="5017008"/>
          </a:xfrm>
          <a:prstGeom prst="rect">
            <a:avLst/>
          </a:prstGeom>
        </p:spPr>
      </p:pic>
      <p:sp>
        <p:nvSpPr>
          <p:cNvPr id="9" name="TextBox 8">
            <a:extLst>
              <a:ext uri="{FF2B5EF4-FFF2-40B4-BE49-F238E27FC236}">
                <a16:creationId xmlns:a16="http://schemas.microsoft.com/office/drawing/2014/main" id="{D052F706-0E15-4A44-8046-946C2EC724BB}"/>
              </a:ext>
            </a:extLst>
          </p:cNvPr>
          <p:cNvSpPr txBox="1"/>
          <p:nvPr/>
        </p:nvSpPr>
        <p:spPr>
          <a:xfrm>
            <a:off x="10554243" y="6488668"/>
            <a:ext cx="1775637" cy="369332"/>
          </a:xfrm>
          <a:prstGeom prst="rect">
            <a:avLst/>
          </a:prstGeom>
          <a:noFill/>
        </p:spPr>
        <p:txBody>
          <a:bodyPr wrap="square" rtlCol="0">
            <a:spAutoFit/>
          </a:bodyPr>
          <a:lstStyle/>
          <a:p>
            <a:r>
              <a:rPr lang="en-US" dirty="0"/>
              <a:t>D&amp;C 130:22-23</a:t>
            </a:r>
          </a:p>
        </p:txBody>
      </p:sp>
    </p:spTree>
    <p:extLst>
      <p:ext uri="{BB962C8B-B14F-4D97-AF65-F5344CB8AC3E}">
        <p14:creationId xmlns:p14="http://schemas.microsoft.com/office/powerpoint/2010/main" val="315384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265802-0EBE-4722-8617-15C20518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God the Holy Ghost</a:t>
            </a:r>
          </a:p>
        </p:txBody>
      </p:sp>
      <p:sp>
        <p:nvSpPr>
          <p:cNvPr id="2" name="Rectangle 1">
            <a:extLst>
              <a:ext uri="{FF2B5EF4-FFF2-40B4-BE49-F238E27FC236}">
                <a16:creationId xmlns:a16="http://schemas.microsoft.com/office/drawing/2014/main" id="{1E98B1EA-6E54-4491-807A-6B59E3714C33}"/>
              </a:ext>
            </a:extLst>
          </p:cNvPr>
          <p:cNvSpPr/>
          <p:nvPr/>
        </p:nvSpPr>
        <p:spPr>
          <a:xfrm>
            <a:off x="2175350" y="1015663"/>
            <a:ext cx="8287086" cy="4832092"/>
          </a:xfrm>
          <a:prstGeom prst="rect">
            <a:avLst/>
          </a:prstGeom>
        </p:spPr>
        <p:txBody>
          <a:bodyPr wrap="square">
            <a:spAutoFit/>
          </a:bodyPr>
          <a:lstStyle/>
          <a:p>
            <a:r>
              <a:rPr lang="en-US" sz="2800" dirty="0">
                <a:latin typeface="Open Sans"/>
              </a:rPr>
              <a:t> The Holy Ghost is also a God and is called the Holy Spirit, the Spirit, and the Spirit of God, among other similar names and titles [such as the Comforter].</a:t>
            </a:r>
          </a:p>
          <a:p>
            <a:endParaRPr lang="en-US" sz="2800" dirty="0">
              <a:latin typeface="Open Sans"/>
            </a:endParaRPr>
          </a:p>
          <a:p>
            <a:r>
              <a:rPr lang="en-US" sz="2800" dirty="0">
                <a:latin typeface="Open Sans"/>
              </a:rPr>
              <a:t>With the aid of the Holy Ghost, man can know the will of God the Father and know that Jesus is the Christ” </a:t>
            </a:r>
          </a:p>
          <a:p>
            <a:endParaRPr lang="en-US" sz="2800" dirty="0">
              <a:latin typeface="Open Sans"/>
            </a:endParaRPr>
          </a:p>
          <a:p>
            <a:r>
              <a:rPr lang="en-US" sz="2800" dirty="0">
                <a:latin typeface="Open Sans"/>
              </a:rPr>
              <a:t>The primary role of the Holy Ghost is to bear witness of God the Father and Jesus Christ. The Holy Ghost teaches and confirms truth.</a:t>
            </a:r>
            <a:endParaRPr lang="en-US" sz="2800" dirty="0"/>
          </a:p>
        </p:txBody>
      </p:sp>
      <p:sp>
        <p:nvSpPr>
          <p:cNvPr id="3" name="Rectangle 2">
            <a:extLst>
              <a:ext uri="{FF2B5EF4-FFF2-40B4-BE49-F238E27FC236}">
                <a16:creationId xmlns:a16="http://schemas.microsoft.com/office/drawing/2014/main" id="{56E85B13-0B04-4446-8144-749FE7A7422F}"/>
              </a:ext>
            </a:extLst>
          </p:cNvPr>
          <p:cNvSpPr/>
          <p:nvPr/>
        </p:nvSpPr>
        <p:spPr>
          <a:xfrm>
            <a:off x="0" y="6579920"/>
            <a:ext cx="6096000" cy="276999"/>
          </a:xfrm>
          <a:prstGeom prst="rect">
            <a:avLst/>
          </a:prstGeom>
        </p:spPr>
        <p:txBody>
          <a:bodyPr>
            <a:spAutoFit/>
          </a:bodyPr>
          <a:lstStyle/>
          <a:p>
            <a:r>
              <a:rPr lang="en-US" sz="1200" dirty="0">
                <a:latin typeface="Open Sans"/>
              </a:rPr>
              <a:t>(Guide to the Scriptures, “God, Godhead,” scriptures.lds.org). </a:t>
            </a:r>
            <a:endParaRPr lang="en-US" sz="1200" dirty="0"/>
          </a:p>
        </p:txBody>
      </p:sp>
      <p:sp>
        <p:nvSpPr>
          <p:cNvPr id="16" name="TextBox 15">
            <a:extLst>
              <a:ext uri="{FF2B5EF4-FFF2-40B4-BE49-F238E27FC236}">
                <a16:creationId xmlns:a16="http://schemas.microsoft.com/office/drawing/2014/main" id="{6B14371A-DD47-4268-B8FA-5BE4C453E848}"/>
              </a:ext>
            </a:extLst>
          </p:cNvPr>
          <p:cNvSpPr txBox="1"/>
          <p:nvPr/>
        </p:nvSpPr>
        <p:spPr>
          <a:xfrm>
            <a:off x="10554243" y="6488668"/>
            <a:ext cx="1775637" cy="369332"/>
          </a:xfrm>
          <a:prstGeom prst="rect">
            <a:avLst/>
          </a:prstGeom>
          <a:noFill/>
        </p:spPr>
        <p:txBody>
          <a:bodyPr wrap="square" rtlCol="0">
            <a:spAutoFit/>
          </a:bodyPr>
          <a:lstStyle/>
          <a:p>
            <a:r>
              <a:rPr lang="en-US" dirty="0"/>
              <a:t>D&amp;C 130:22-23</a:t>
            </a:r>
          </a:p>
        </p:txBody>
      </p:sp>
    </p:spTree>
    <p:extLst>
      <p:ext uri="{BB962C8B-B14F-4D97-AF65-F5344CB8AC3E}">
        <p14:creationId xmlns:p14="http://schemas.microsoft.com/office/powerpoint/2010/main" val="26810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49438A-7BBA-436C-94B8-F299A9E2E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Testimonies</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130:22</a:t>
            </a:r>
            <a:endParaRPr lang="en-US" dirty="0">
              <a:solidFill>
                <a:schemeClr val="bg1"/>
              </a:solidFill>
            </a:endParaRPr>
          </a:p>
        </p:txBody>
      </p:sp>
      <p:sp>
        <p:nvSpPr>
          <p:cNvPr id="2" name="Rectangle 1"/>
          <p:cNvSpPr/>
          <p:nvPr/>
        </p:nvSpPr>
        <p:spPr>
          <a:xfrm>
            <a:off x="423469" y="1137449"/>
            <a:ext cx="4936181" cy="3231654"/>
          </a:xfrm>
          <a:prstGeom prst="rect">
            <a:avLst/>
          </a:prstGeom>
        </p:spPr>
        <p:txBody>
          <a:bodyPr wrap="square">
            <a:spAutoFit/>
          </a:bodyPr>
          <a:lstStyle/>
          <a:p>
            <a:r>
              <a:rPr lang="en-US" sz="2400" dirty="0">
                <a:solidFill>
                  <a:schemeClr val="bg1"/>
                </a:solidFill>
              </a:rPr>
              <a:t>“The body in which He performed His mission in the flesh was sired by that same Holy Being we worship as God, our Eternal Father. </a:t>
            </a:r>
          </a:p>
          <a:p>
            <a:endParaRPr lang="en-US" sz="2400" dirty="0">
              <a:solidFill>
                <a:schemeClr val="bg1"/>
              </a:solidFill>
            </a:endParaRPr>
          </a:p>
          <a:p>
            <a:r>
              <a:rPr lang="en-US" sz="2400" dirty="0">
                <a:solidFill>
                  <a:schemeClr val="bg1"/>
                </a:solidFill>
              </a:rPr>
              <a:t>Jesus was not the son of Joseph, nor was He begotten by the Holy Ghost. He is the Son of the Eternal Father!”</a:t>
            </a:r>
          </a:p>
          <a:p>
            <a:r>
              <a:rPr lang="en-US" sz="1200" dirty="0">
                <a:solidFill>
                  <a:schemeClr val="bg1"/>
                </a:solidFill>
              </a:rPr>
              <a:t>President Ezra Taft Benson</a:t>
            </a:r>
          </a:p>
        </p:txBody>
      </p:sp>
      <p:sp>
        <p:nvSpPr>
          <p:cNvPr id="13" name="Rectangle 12"/>
          <p:cNvSpPr/>
          <p:nvPr/>
        </p:nvSpPr>
        <p:spPr>
          <a:xfrm>
            <a:off x="7679289" y="1288017"/>
            <a:ext cx="4936181" cy="1015663"/>
          </a:xfrm>
          <a:prstGeom prst="rect">
            <a:avLst/>
          </a:prstGeom>
        </p:spPr>
        <p:txBody>
          <a:bodyPr wrap="square">
            <a:spAutoFit/>
          </a:bodyPr>
          <a:lstStyle/>
          <a:p>
            <a:r>
              <a:rPr lang="en-US" sz="2400" dirty="0">
                <a:solidFill>
                  <a:schemeClr val="bg1"/>
                </a:solidFill>
              </a:rPr>
              <a:t>“The Holy Ghost is a spirit man, a spirit son of God the Father.”</a:t>
            </a:r>
          </a:p>
          <a:p>
            <a:r>
              <a:rPr lang="en-US" sz="1200" dirty="0">
                <a:solidFill>
                  <a:schemeClr val="bg1"/>
                </a:solidFill>
              </a:rPr>
              <a:t>Elder Bruce R. McConkie</a:t>
            </a:r>
          </a:p>
        </p:txBody>
      </p:sp>
      <p:sp>
        <p:nvSpPr>
          <p:cNvPr id="14" name="Rectangle 13"/>
          <p:cNvSpPr/>
          <p:nvPr/>
        </p:nvSpPr>
        <p:spPr>
          <a:xfrm>
            <a:off x="5503157" y="3444476"/>
            <a:ext cx="5768509" cy="3416320"/>
          </a:xfrm>
          <a:prstGeom prst="rect">
            <a:avLst/>
          </a:prstGeom>
        </p:spPr>
        <p:txBody>
          <a:bodyPr wrap="square">
            <a:spAutoFit/>
          </a:bodyPr>
          <a:lstStyle/>
          <a:p>
            <a:r>
              <a:rPr lang="en-US" sz="2400" dirty="0">
                <a:solidFill>
                  <a:schemeClr val="bg1"/>
                </a:solidFill>
              </a:rPr>
              <a:t>“…an everlasting covenant was made between three personages before the organization of this earth, and relates to their dispensation of things to men </a:t>
            </a:r>
          </a:p>
          <a:p>
            <a:r>
              <a:rPr lang="en-US" sz="2400" dirty="0">
                <a:solidFill>
                  <a:schemeClr val="bg1"/>
                </a:solidFill>
              </a:rPr>
              <a:t>on the earth; these personages…</a:t>
            </a:r>
          </a:p>
          <a:p>
            <a:r>
              <a:rPr lang="en-US" sz="2400" dirty="0">
                <a:solidFill>
                  <a:schemeClr val="bg1"/>
                </a:solidFill>
              </a:rPr>
              <a:t>are called God the first, the Creator; </a:t>
            </a:r>
          </a:p>
          <a:p>
            <a:r>
              <a:rPr lang="en-US" sz="2400" dirty="0">
                <a:solidFill>
                  <a:schemeClr val="bg1"/>
                </a:solidFill>
              </a:rPr>
              <a:t>God the second, the Redeemer, and </a:t>
            </a:r>
          </a:p>
          <a:p>
            <a:r>
              <a:rPr lang="en-US" sz="2400" dirty="0">
                <a:solidFill>
                  <a:schemeClr val="bg1"/>
                </a:solidFill>
              </a:rPr>
              <a:t>God the third, the witness or </a:t>
            </a:r>
          </a:p>
          <a:p>
            <a:r>
              <a:rPr lang="en-US" sz="2400" dirty="0">
                <a:solidFill>
                  <a:schemeClr val="bg1"/>
                </a:solidFill>
              </a:rPr>
              <a:t>Testator.” </a:t>
            </a:r>
            <a:r>
              <a:rPr lang="en-US" sz="1200" dirty="0">
                <a:solidFill>
                  <a:schemeClr val="bg1"/>
                </a:solidFill>
              </a:rPr>
              <a:t>Prophet Joseph Smith</a:t>
            </a:r>
          </a:p>
        </p:txBody>
      </p:sp>
      <p:pic>
        <p:nvPicPr>
          <p:cNvPr id="4098" name="Picture 2" descr="https://www.lds.org/bc/content/shared/content/images/gospel-library/manual/32479/32479_all_013_01-benson.jpg"/>
          <p:cNvPicPr>
            <a:picLocks noChangeAspect="1" noChangeArrowheads="1"/>
          </p:cNvPicPr>
          <p:nvPr/>
        </p:nvPicPr>
        <p:blipFill rotWithShape="1">
          <a:blip r:embed="rId3">
            <a:extLst>
              <a:ext uri="{28A0092B-C50C-407E-A947-70E740481C1C}">
                <a14:useLocalDpi xmlns:a14="http://schemas.microsoft.com/office/drawing/2010/main" val="0"/>
              </a:ext>
            </a:extLst>
          </a:blip>
          <a:srcRect l="22259" t="4312" r="24154"/>
          <a:stretch/>
        </p:blipFill>
        <p:spPr bwMode="auto">
          <a:xfrm>
            <a:off x="2488304" y="4321994"/>
            <a:ext cx="1604724" cy="20694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3/35/Bruce_R._McConkie2.jpg/175px-Bruce_R._McConki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575" y="983093"/>
            <a:ext cx="166687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ublichistorycommons.org/wp-content/uploads/2012/12/joseph-smi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6561" y="4629938"/>
            <a:ext cx="1769197" cy="212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1000"/>
                                        <p:tgtEl>
                                          <p:spTgt spid="4100"/>
                                        </p:tgtEl>
                                      </p:cBhvr>
                                    </p:animEffect>
                                    <p:anim calcmode="lin" valueType="num">
                                      <p:cBhvr>
                                        <p:cTn id="20" dur="1000" fill="hold"/>
                                        <p:tgtEl>
                                          <p:spTgt spid="4100"/>
                                        </p:tgtEl>
                                        <p:attrNameLst>
                                          <p:attrName>ppt_x</p:attrName>
                                        </p:attrNameLst>
                                      </p:cBhvr>
                                      <p:tavLst>
                                        <p:tav tm="0">
                                          <p:val>
                                            <p:strVal val="#ppt_x"/>
                                          </p:val>
                                        </p:tav>
                                        <p:tav tm="100000">
                                          <p:val>
                                            <p:strVal val="#ppt_x"/>
                                          </p:val>
                                        </p:tav>
                                      </p:tavLst>
                                    </p:anim>
                                    <p:anim calcmode="lin" valueType="num">
                                      <p:cBhvr>
                                        <p:cTn id="21" dur="1000" fill="hold"/>
                                        <p:tgtEl>
                                          <p:spTgt spid="410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102"/>
                                        </p:tgtEl>
                                        <p:attrNameLst>
                                          <p:attrName>style.visibility</p:attrName>
                                        </p:attrNameLst>
                                      </p:cBhvr>
                                      <p:to>
                                        <p:strVal val="visible"/>
                                      </p:to>
                                    </p:set>
                                    <p:animEffect transition="in" filter="fade">
                                      <p:cBhvr>
                                        <p:cTn id="36" dur="1000"/>
                                        <p:tgtEl>
                                          <p:spTgt spid="4102"/>
                                        </p:tgtEl>
                                      </p:cBhvr>
                                    </p:animEffect>
                                    <p:anim calcmode="lin" valueType="num">
                                      <p:cBhvr>
                                        <p:cTn id="37" dur="1000" fill="hold"/>
                                        <p:tgtEl>
                                          <p:spTgt spid="4102"/>
                                        </p:tgtEl>
                                        <p:attrNameLst>
                                          <p:attrName>ppt_x</p:attrName>
                                        </p:attrNameLst>
                                      </p:cBhvr>
                                      <p:tavLst>
                                        <p:tav tm="0">
                                          <p:val>
                                            <p:strVal val="#ppt_x"/>
                                          </p:val>
                                        </p:tav>
                                        <p:tav tm="100000">
                                          <p:val>
                                            <p:strVal val="#ppt_x"/>
                                          </p:val>
                                        </p:tav>
                                      </p:tavLst>
                                    </p:anim>
                                    <p:anim calcmode="lin" valueType="num">
                                      <p:cBhvr>
                                        <p:cTn id="38"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9F18B1A-75D3-4145-B5C2-5B1D13E64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May or May Not</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130:23  </a:t>
            </a:r>
            <a:r>
              <a:rPr lang="en-US" sz="1200" b="0" i="0" dirty="0">
                <a:solidFill>
                  <a:schemeClr val="bg1"/>
                </a:solidFill>
                <a:effectLst/>
                <a:latin typeface="Open Sans"/>
              </a:rPr>
              <a:t>McConkie and </a:t>
            </a:r>
            <a:r>
              <a:rPr lang="en-US" sz="1200" b="0" i="0" dirty="0" err="1">
                <a:solidFill>
                  <a:schemeClr val="bg1"/>
                </a:solidFill>
                <a:effectLst/>
                <a:latin typeface="Open Sans"/>
              </a:rPr>
              <a:t>Ostler</a:t>
            </a:r>
            <a:endParaRPr lang="en-US" sz="1200" dirty="0">
              <a:solidFill>
                <a:schemeClr val="bg1"/>
              </a:solidFill>
            </a:endParaRPr>
          </a:p>
        </p:txBody>
      </p:sp>
      <p:sp>
        <p:nvSpPr>
          <p:cNvPr id="2" name="Rectangle 1"/>
          <p:cNvSpPr/>
          <p:nvPr/>
        </p:nvSpPr>
        <p:spPr>
          <a:xfrm>
            <a:off x="3292441" y="775592"/>
            <a:ext cx="6880845" cy="369332"/>
          </a:xfrm>
          <a:prstGeom prst="rect">
            <a:avLst/>
          </a:prstGeom>
        </p:spPr>
        <p:txBody>
          <a:bodyPr wrap="square">
            <a:spAutoFit/>
          </a:bodyPr>
          <a:lstStyle/>
          <a:p>
            <a:r>
              <a:rPr lang="en-US" dirty="0">
                <a:solidFill>
                  <a:schemeClr val="bg1"/>
                </a:solidFill>
              </a:rPr>
              <a:t>“Man can neither predict nor program the Spirit of the Lord.”</a:t>
            </a:r>
          </a:p>
        </p:txBody>
      </p:sp>
      <p:grpSp>
        <p:nvGrpSpPr>
          <p:cNvPr id="6" name="Group 5"/>
          <p:cNvGrpSpPr/>
          <p:nvPr/>
        </p:nvGrpSpPr>
        <p:grpSpPr>
          <a:xfrm>
            <a:off x="4446242" y="4459588"/>
            <a:ext cx="6476108" cy="1925236"/>
            <a:chOff x="4446242" y="4459588"/>
            <a:chExt cx="6476108" cy="1925236"/>
          </a:xfrm>
        </p:grpSpPr>
        <p:sp>
          <p:nvSpPr>
            <p:cNvPr id="11" name="Rectangle 10"/>
            <p:cNvSpPr/>
            <p:nvPr/>
          </p:nvSpPr>
          <p:spPr>
            <a:xfrm>
              <a:off x="5986169" y="4661029"/>
              <a:ext cx="4936181" cy="1384995"/>
            </a:xfrm>
            <a:prstGeom prst="rect">
              <a:avLst/>
            </a:prstGeom>
          </p:spPr>
          <p:txBody>
            <a:bodyPr wrap="square">
              <a:spAutoFit/>
            </a:bodyPr>
            <a:lstStyle/>
            <a:p>
              <a:r>
                <a:rPr lang="en-US" dirty="0">
                  <a:solidFill>
                    <a:schemeClr val="bg1"/>
                  </a:solidFill>
                </a:rPr>
                <a:t>Referring to the Holy Spirit </a:t>
              </a:r>
            </a:p>
            <a:p>
              <a:r>
                <a:rPr lang="en-US" dirty="0">
                  <a:solidFill>
                    <a:schemeClr val="bg1"/>
                  </a:solidFill>
                </a:rPr>
                <a:t>“…simply confers upon a man the right to receive at any time, when he is worthy of it and desires it, the power and light of truth of the Holy Ghost…”</a:t>
              </a:r>
            </a:p>
            <a:p>
              <a:r>
                <a:rPr lang="en-US" sz="1200" dirty="0">
                  <a:solidFill>
                    <a:schemeClr val="bg1"/>
                  </a:solidFill>
                </a:rPr>
                <a:t>President Joseph F. Smith</a:t>
              </a:r>
            </a:p>
          </p:txBody>
        </p:sp>
        <p:pic>
          <p:nvPicPr>
            <p:cNvPr id="6150" name="Picture 6" descr="http://upload.wikimedia.org/wikipedia/commons/f/f8/JFS_First_Presidency_1905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242" y="4459588"/>
              <a:ext cx="1431149" cy="1925236"/>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19CED71B-C371-4AD1-BA1B-C3ECD3223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23" y="1245174"/>
            <a:ext cx="5029636" cy="3298222"/>
          </a:xfrm>
          <a:prstGeom prst="rect">
            <a:avLst/>
          </a:prstGeom>
        </p:spPr>
      </p:pic>
      <p:pic>
        <p:nvPicPr>
          <p:cNvPr id="10" name="Picture 9">
            <a:extLst>
              <a:ext uri="{FF2B5EF4-FFF2-40B4-BE49-F238E27FC236}">
                <a16:creationId xmlns:a16="http://schemas.microsoft.com/office/drawing/2014/main" id="{8AB69A46-2951-4AAC-953C-395A20CFB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482" y="1546768"/>
            <a:ext cx="5944115" cy="2048434"/>
          </a:xfrm>
          <a:prstGeom prst="rect">
            <a:avLst/>
          </a:prstGeom>
        </p:spPr>
      </p:pic>
    </p:spTree>
    <p:extLst>
      <p:ext uri="{BB962C8B-B14F-4D97-AF65-F5344CB8AC3E}">
        <p14:creationId xmlns:p14="http://schemas.microsoft.com/office/powerpoint/2010/main" val="8022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859C0B-3CDC-4004-B032-91183AB1E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Another Prophecy of the Civil War</a:t>
            </a:r>
          </a:p>
        </p:txBody>
      </p:sp>
      <p:sp>
        <p:nvSpPr>
          <p:cNvPr id="7" name="Rectangle 6"/>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130:12-13</a:t>
            </a:r>
            <a:endParaRPr lang="en-US" dirty="0">
              <a:solidFill>
                <a:schemeClr val="bg1"/>
              </a:solidFill>
            </a:endParaRPr>
          </a:p>
        </p:txBody>
      </p:sp>
      <p:sp>
        <p:nvSpPr>
          <p:cNvPr id="2" name="Rectangle 1"/>
          <p:cNvSpPr/>
          <p:nvPr/>
        </p:nvSpPr>
        <p:spPr>
          <a:xfrm>
            <a:off x="1072079" y="1215344"/>
            <a:ext cx="3651564" cy="923330"/>
          </a:xfrm>
          <a:prstGeom prst="rect">
            <a:avLst/>
          </a:prstGeom>
        </p:spPr>
        <p:txBody>
          <a:bodyPr wrap="square">
            <a:spAutoFit/>
          </a:bodyPr>
          <a:lstStyle/>
          <a:p>
            <a:r>
              <a:rPr lang="en-US" b="0" i="0" dirty="0">
                <a:solidFill>
                  <a:schemeClr val="bg1"/>
                </a:solidFill>
                <a:effectLst/>
              </a:rPr>
              <a:t>Section 87 foretells a war between the northern and southern sections of the United States. </a:t>
            </a:r>
          </a:p>
        </p:txBody>
      </p:sp>
      <p:sp>
        <p:nvSpPr>
          <p:cNvPr id="6" name="Rectangle 5"/>
          <p:cNvSpPr/>
          <p:nvPr/>
        </p:nvSpPr>
        <p:spPr>
          <a:xfrm>
            <a:off x="8785044" y="1360657"/>
            <a:ext cx="3278342" cy="1754326"/>
          </a:xfrm>
          <a:prstGeom prst="rect">
            <a:avLst/>
          </a:prstGeom>
        </p:spPr>
        <p:txBody>
          <a:bodyPr wrap="square">
            <a:spAutoFit/>
          </a:bodyPr>
          <a:lstStyle/>
          <a:p>
            <a:r>
              <a:rPr lang="en-US" b="0" i="0" dirty="0">
                <a:solidFill>
                  <a:schemeClr val="bg1"/>
                </a:solidFill>
                <a:effectLst/>
              </a:rPr>
              <a:t>The Prophet </a:t>
            </a:r>
            <a:r>
              <a:rPr lang="en-US" b="0" i="0" u="none" strike="noStrike" dirty="0">
                <a:solidFill>
                  <a:schemeClr val="bg1"/>
                </a:solidFill>
                <a:effectLst/>
              </a:rPr>
              <a:t>Joseph Smith</a:t>
            </a:r>
            <a:r>
              <a:rPr lang="en-US" dirty="0">
                <a:solidFill>
                  <a:schemeClr val="bg1"/>
                </a:solidFill>
              </a:rPr>
              <a:t> </a:t>
            </a:r>
            <a:r>
              <a:rPr lang="en-US" b="0" i="0" dirty="0">
                <a:solidFill>
                  <a:schemeClr val="bg1"/>
                </a:solidFill>
                <a:effectLst/>
              </a:rPr>
              <a:t>learned of this impending war on Christmas Day 1832, and these verses written eleven years later are a second mention of the same disaster. </a:t>
            </a:r>
            <a:endParaRPr lang="en-US" dirty="0">
              <a:solidFill>
                <a:schemeClr val="bg1"/>
              </a:solidFill>
            </a:endParaRPr>
          </a:p>
        </p:txBody>
      </p:sp>
      <p:sp>
        <p:nvSpPr>
          <p:cNvPr id="12" name="Rectangle 11"/>
          <p:cNvSpPr/>
          <p:nvPr/>
        </p:nvSpPr>
        <p:spPr>
          <a:xfrm>
            <a:off x="5338526" y="5093695"/>
            <a:ext cx="6096000" cy="1754326"/>
          </a:xfrm>
          <a:prstGeom prst="rect">
            <a:avLst/>
          </a:prstGeom>
        </p:spPr>
        <p:txBody>
          <a:bodyPr>
            <a:spAutoFit/>
          </a:bodyPr>
          <a:lstStyle/>
          <a:p>
            <a:r>
              <a:rPr lang="en-US" b="0" i="0" dirty="0">
                <a:solidFill>
                  <a:schemeClr val="bg1"/>
                </a:solidFill>
                <a:effectLst/>
                <a:latin typeface="Open Sans"/>
              </a:rPr>
              <a:t>Other wars:</a:t>
            </a:r>
          </a:p>
          <a:p>
            <a:r>
              <a:rPr lang="en-US" dirty="0">
                <a:solidFill>
                  <a:schemeClr val="bg1"/>
                </a:solidFill>
                <a:latin typeface="Open Sans"/>
              </a:rPr>
              <a:t>Crimean War (1854-56)</a:t>
            </a:r>
          </a:p>
          <a:p>
            <a:r>
              <a:rPr lang="en-US" dirty="0">
                <a:solidFill>
                  <a:schemeClr val="bg1"/>
                </a:solidFill>
                <a:latin typeface="Open Sans"/>
              </a:rPr>
              <a:t>Second Opium War (1856)</a:t>
            </a:r>
          </a:p>
          <a:p>
            <a:r>
              <a:rPr lang="en-US" dirty="0">
                <a:solidFill>
                  <a:schemeClr val="bg1"/>
                </a:solidFill>
                <a:latin typeface="Open Sans"/>
              </a:rPr>
              <a:t>Second War of Italian Independence (1859)</a:t>
            </a:r>
          </a:p>
          <a:p>
            <a:r>
              <a:rPr lang="en-US" dirty="0">
                <a:solidFill>
                  <a:schemeClr val="bg1"/>
                </a:solidFill>
                <a:latin typeface="Open Sans"/>
              </a:rPr>
              <a:t>Civil War began April 12, 1861</a:t>
            </a:r>
          </a:p>
          <a:p>
            <a:endParaRPr lang="en-US" dirty="0">
              <a:solidFill>
                <a:schemeClr val="bg1"/>
              </a:solidFill>
            </a:endParaRPr>
          </a:p>
        </p:txBody>
      </p:sp>
      <p:pic>
        <p:nvPicPr>
          <p:cNvPr id="13" name="Picture 12">
            <a:extLst>
              <a:ext uri="{FF2B5EF4-FFF2-40B4-BE49-F238E27FC236}">
                <a16:creationId xmlns:a16="http://schemas.microsoft.com/office/drawing/2014/main" id="{C81D0F06-5EFB-421E-BD59-2AD03C2D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31" y="2644802"/>
            <a:ext cx="4688230" cy="2780017"/>
          </a:xfrm>
          <a:prstGeom prst="rect">
            <a:avLst/>
          </a:prstGeom>
        </p:spPr>
      </p:pic>
      <p:pic>
        <p:nvPicPr>
          <p:cNvPr id="15" name="Picture 14">
            <a:extLst>
              <a:ext uri="{FF2B5EF4-FFF2-40B4-BE49-F238E27FC236}">
                <a16:creationId xmlns:a16="http://schemas.microsoft.com/office/drawing/2014/main" id="{082A73A7-023E-4A5D-87E8-BC24BED3A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119" y="1262170"/>
            <a:ext cx="3200400" cy="3098800"/>
          </a:xfrm>
          <a:prstGeom prst="rect">
            <a:avLst/>
          </a:prstGeom>
        </p:spPr>
      </p:pic>
      <p:pic>
        <p:nvPicPr>
          <p:cNvPr id="17" name="Picture 16">
            <a:extLst>
              <a:ext uri="{FF2B5EF4-FFF2-40B4-BE49-F238E27FC236}">
                <a16:creationId xmlns:a16="http://schemas.microsoft.com/office/drawing/2014/main" id="{83BF7E90-04CE-4A1C-8761-A538C377B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8471" y="3674504"/>
            <a:ext cx="1764792" cy="2907792"/>
          </a:xfrm>
          <a:prstGeom prst="rect">
            <a:avLst/>
          </a:prstGeom>
        </p:spPr>
      </p:pic>
    </p:spTree>
    <p:extLst>
      <p:ext uri="{BB962C8B-B14F-4D97-AF65-F5344CB8AC3E}">
        <p14:creationId xmlns:p14="http://schemas.microsoft.com/office/powerpoint/2010/main" val="176180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251774C-1B84-469D-923C-EA8E2DBFC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8285" y="0"/>
            <a:ext cx="12095430" cy="6032421"/>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a:t>
            </a:r>
          </a:p>
          <a:p>
            <a:r>
              <a:rPr lang="en-US" sz="1600" b="1" i="0" dirty="0">
                <a:solidFill>
                  <a:schemeClr val="bg1"/>
                </a:solidFill>
                <a:effectLst/>
              </a:rPr>
              <a:t>“</a:t>
            </a:r>
            <a:r>
              <a:rPr lang="en-US" sz="1600" b="1" i="0" u="none" strike="noStrike" dirty="0">
                <a:solidFill>
                  <a:schemeClr val="bg1"/>
                </a:solidFill>
                <a:effectLst/>
              </a:rPr>
              <a:t>What Is the Godhead?</a:t>
            </a:r>
            <a:r>
              <a:rPr lang="en-US" sz="1600" b="1" i="0" dirty="0">
                <a:solidFill>
                  <a:schemeClr val="bg1"/>
                </a:solidFill>
                <a:effectLst/>
              </a:rPr>
              <a:t>” (7:03)</a:t>
            </a:r>
            <a:endParaRPr lang="en-US" sz="1600" b="1" dirty="0">
              <a:solidFill>
                <a:schemeClr val="bg1"/>
              </a:solidFill>
            </a:endParaRPr>
          </a:p>
          <a:p>
            <a:r>
              <a:rPr lang="en-US" sz="1600" b="1" dirty="0">
                <a:solidFill>
                  <a:schemeClr val="bg1"/>
                </a:solidFill>
              </a:rPr>
              <a:t>The Second Coming Segment 1</a:t>
            </a:r>
            <a:r>
              <a:rPr lang="en-US" sz="1600" dirty="0">
                <a:solidFill>
                  <a:schemeClr val="bg1"/>
                </a:solidFill>
              </a:rPr>
              <a:t> (1:06)</a:t>
            </a:r>
          </a:p>
          <a:p>
            <a:r>
              <a:rPr lang="en-US" sz="1600" b="1" dirty="0">
                <a:solidFill>
                  <a:schemeClr val="bg1"/>
                </a:solidFill>
              </a:rPr>
              <a:t>The Glory of God Is Intelligence</a:t>
            </a:r>
            <a:r>
              <a:rPr lang="en-US" sz="1600" dirty="0">
                <a:solidFill>
                  <a:schemeClr val="bg1"/>
                </a:solidFill>
              </a:rPr>
              <a:t>  (3:09)</a:t>
            </a:r>
          </a:p>
          <a:p>
            <a:r>
              <a:rPr lang="en-US" b="1" dirty="0">
                <a:solidFill>
                  <a:schemeClr val="bg1"/>
                </a:solidFill>
              </a:rPr>
              <a:t>Education Is the Key to Opportunity</a:t>
            </a:r>
            <a:r>
              <a:rPr lang="en-US" dirty="0">
                <a:solidFill>
                  <a:schemeClr val="bg1"/>
                </a:solidFill>
              </a:rPr>
              <a:t> (1:35)</a:t>
            </a:r>
          </a:p>
          <a:p>
            <a:endParaRPr lang="en-US" sz="1600" dirty="0">
              <a:solidFill>
                <a:schemeClr val="bg1"/>
              </a:solidFill>
            </a:endParaRPr>
          </a:p>
          <a:p>
            <a:endParaRPr lang="en-US" sz="1600" dirty="0">
              <a:solidFill>
                <a:schemeClr val="bg1"/>
              </a:solidFill>
            </a:endParaRPr>
          </a:p>
          <a:p>
            <a:r>
              <a:rPr lang="en-US" sz="1600" dirty="0">
                <a:solidFill>
                  <a:schemeClr val="bg1"/>
                </a:solidFill>
              </a:rPr>
              <a:t>M. Russell Ballard ” (“When . These Things Be?” </a:t>
            </a:r>
            <a:r>
              <a:rPr lang="en-US" sz="1600" i="1" dirty="0">
                <a:solidFill>
                  <a:schemeClr val="bg1"/>
                </a:solidFill>
              </a:rPr>
              <a:t>Ensign,</a:t>
            </a:r>
            <a:r>
              <a:rPr lang="en-US" sz="1600" dirty="0">
                <a:solidFill>
                  <a:schemeClr val="bg1"/>
                </a:solidFill>
              </a:rPr>
              <a:t> Dec. 1996, 56).</a:t>
            </a:r>
          </a:p>
          <a:p>
            <a:r>
              <a:rPr lang="en-US" sz="1600" i="1" dirty="0">
                <a:solidFill>
                  <a:schemeClr val="bg1"/>
                </a:solidFill>
              </a:rPr>
              <a:t>History of the Church </a:t>
            </a:r>
            <a:r>
              <a:rPr lang="en-US" sz="1600" dirty="0">
                <a:solidFill>
                  <a:schemeClr val="bg1"/>
                </a:solidFill>
              </a:rPr>
              <a:t>5:336-337</a:t>
            </a:r>
            <a:endParaRPr lang="en-US" sz="1600" i="1" dirty="0">
              <a:solidFill>
                <a:schemeClr val="bg1"/>
              </a:solidFill>
            </a:endParaRPr>
          </a:p>
          <a:p>
            <a:r>
              <a:rPr lang="en-US" sz="1600" dirty="0">
                <a:solidFill>
                  <a:schemeClr val="bg1"/>
                </a:solidFill>
              </a:rPr>
              <a:t>Joseph Fielding McConkie and Craig J. Ostler </a:t>
            </a:r>
            <a:r>
              <a:rPr lang="en-US" sz="1600" i="1" dirty="0">
                <a:solidFill>
                  <a:schemeClr val="bg1"/>
                </a:solidFill>
              </a:rPr>
              <a:t>Revelations of the Restoration </a:t>
            </a:r>
            <a:r>
              <a:rPr lang="en-US" sz="1600" dirty="0">
                <a:solidFill>
                  <a:schemeClr val="bg1"/>
                </a:solidFill>
              </a:rPr>
              <a:t>pg. 1048-50</a:t>
            </a:r>
          </a:p>
          <a:p>
            <a:r>
              <a:rPr lang="en-US" sz="1600" dirty="0">
                <a:solidFill>
                  <a:schemeClr val="bg1"/>
                </a:solidFill>
              </a:rPr>
              <a:t>President Boyd K. Packer (“Counsel to Young Men,”</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May 2009, 51).</a:t>
            </a:r>
          </a:p>
          <a:p>
            <a:r>
              <a:rPr lang="en-US" sz="1600" dirty="0">
                <a:solidFill>
                  <a:schemeClr val="bg1"/>
                </a:solidFill>
              </a:rPr>
              <a:t>Elder Neal A. Maxwell (</a:t>
            </a:r>
            <a:r>
              <a:rPr lang="en-US" sz="1600" i="1" dirty="0">
                <a:solidFill>
                  <a:schemeClr val="bg1"/>
                </a:solidFill>
              </a:rPr>
              <a:t>We Will Prove Them Herewith</a:t>
            </a:r>
            <a:r>
              <a:rPr lang="en-US" sz="1600" dirty="0">
                <a:solidFill>
                  <a:schemeClr val="bg1"/>
                </a:solidFill>
              </a:rPr>
              <a:t> [1982], 12).</a:t>
            </a: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Sjodahl </a:t>
            </a:r>
            <a:r>
              <a:rPr lang="en-US" sz="1600" i="1" dirty="0">
                <a:solidFill>
                  <a:schemeClr val="bg1"/>
                </a:solidFill>
              </a:rPr>
              <a:t>Doctrine and Covenants Commentary </a:t>
            </a:r>
            <a:r>
              <a:rPr lang="en-US" sz="1600" dirty="0">
                <a:solidFill>
                  <a:schemeClr val="bg1"/>
                </a:solidFill>
              </a:rPr>
              <a:t>pg. 817</a:t>
            </a:r>
          </a:p>
          <a:p>
            <a:r>
              <a:rPr lang="en-US" sz="1600" dirty="0">
                <a:solidFill>
                  <a:schemeClr val="bg1"/>
                </a:solidFill>
              </a:rPr>
              <a:t>President Ezra Taft Benson </a:t>
            </a:r>
            <a:r>
              <a:rPr lang="en-US" sz="1600" i="1" dirty="0">
                <a:solidFill>
                  <a:schemeClr val="bg1"/>
                </a:solidFill>
              </a:rPr>
              <a:t>Come Unto Christ </a:t>
            </a:r>
            <a:r>
              <a:rPr lang="en-US" sz="1600" dirty="0">
                <a:solidFill>
                  <a:schemeClr val="bg1"/>
                </a:solidFill>
              </a:rPr>
              <a:t>p. 4</a:t>
            </a:r>
          </a:p>
          <a:p>
            <a:r>
              <a:rPr lang="en-US" sz="1600" dirty="0">
                <a:solidFill>
                  <a:schemeClr val="bg1"/>
                </a:solidFill>
              </a:rPr>
              <a:t>Elder Bruce R. McConkie </a:t>
            </a:r>
            <a:r>
              <a:rPr lang="en-US" sz="1600" i="1" dirty="0">
                <a:solidFill>
                  <a:schemeClr val="bg1"/>
                </a:solidFill>
              </a:rPr>
              <a:t>Doctrinal New Testament Commentary </a:t>
            </a:r>
            <a:r>
              <a:rPr lang="en-US" sz="1600" dirty="0">
                <a:solidFill>
                  <a:schemeClr val="bg1"/>
                </a:solidFill>
              </a:rPr>
              <a:t>1:728</a:t>
            </a:r>
          </a:p>
          <a:p>
            <a:r>
              <a:rPr lang="en-US" sz="1600" i="1" dirty="0">
                <a:solidFill>
                  <a:schemeClr val="bg1"/>
                </a:solidFill>
              </a:rPr>
              <a:t>Teachings of the Prophet Joseph Smith, </a:t>
            </a:r>
            <a:r>
              <a:rPr lang="en-US" sz="1600" dirty="0">
                <a:solidFill>
                  <a:schemeClr val="bg1"/>
                </a:solidFill>
              </a:rPr>
              <a:t>190</a:t>
            </a:r>
          </a:p>
          <a:p>
            <a:r>
              <a:rPr lang="en-US" sz="1600">
                <a:solidFill>
                  <a:schemeClr val="bg1"/>
                </a:solidFill>
              </a:rPr>
              <a:t>Presentation by ©http://fashionsbylynda.com/blog/ </a:t>
            </a:r>
          </a:p>
          <a:p>
            <a:r>
              <a:rPr lang="en-US" sz="1600">
                <a:solidFill>
                  <a:schemeClr val="bg1"/>
                </a:solidFill>
              </a:rPr>
              <a:t>President </a:t>
            </a:r>
            <a:r>
              <a:rPr lang="en-US" sz="1600" dirty="0">
                <a:solidFill>
                  <a:schemeClr val="bg1"/>
                </a:solidFill>
              </a:rPr>
              <a:t>Joseph F. Smith </a:t>
            </a:r>
            <a:r>
              <a:rPr lang="en-US" sz="1600" i="1" dirty="0">
                <a:solidFill>
                  <a:schemeClr val="bg1"/>
                </a:solidFill>
              </a:rPr>
              <a:t>Gospel Doctrine, </a:t>
            </a:r>
            <a:r>
              <a:rPr lang="en-US" sz="1600" dirty="0">
                <a:solidFill>
                  <a:schemeClr val="bg1"/>
                </a:solidFill>
              </a:rPr>
              <a:t>60-61</a:t>
            </a:r>
          </a:p>
          <a:p>
            <a:endParaRPr lang="en-US" sz="1600" dirty="0">
              <a:solidFill>
                <a:schemeClr val="bg1"/>
              </a:solidFill>
            </a:endParaRPr>
          </a:p>
          <a:p>
            <a:endParaRPr lang="en-US" sz="1600" dirty="0">
              <a:solidFill>
                <a:schemeClr val="bg1"/>
              </a:solidFill>
            </a:endParaRPr>
          </a:p>
          <a:p>
            <a:endParaRPr lang="en-US" sz="1600" i="1" dirty="0">
              <a:solidFill>
                <a:schemeClr val="bg1"/>
              </a:solidFill>
            </a:endParaRPr>
          </a:p>
          <a:p>
            <a:endParaRPr lang="en-US" sz="1600" i="1" dirty="0">
              <a:solidFill>
                <a:schemeClr val="bg1"/>
              </a:solidFill>
            </a:endParaRPr>
          </a:p>
        </p:txBody>
      </p:sp>
      <p:sp>
        <p:nvSpPr>
          <p:cNvPr id="5" name="Footer Placeholder 14">
            <a:extLst>
              <a:ext uri="{FF2B5EF4-FFF2-40B4-BE49-F238E27FC236}">
                <a16:creationId xmlns:a16="http://schemas.microsoft.com/office/drawing/2014/main" id="{1A84D1A0-B97B-4BEE-95A3-383C3866854C}"/>
              </a:ext>
            </a:extLst>
          </p:cNvPr>
          <p:cNvSpPr>
            <a:spLocks noGrp="1"/>
          </p:cNvSpPr>
          <p:nvPr/>
        </p:nvSpPr>
        <p:spPr>
          <a:xfrm>
            <a:off x="6548922"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 </a:t>
            </a:r>
          </a:p>
        </p:txBody>
      </p:sp>
      <p:grpSp>
        <p:nvGrpSpPr>
          <p:cNvPr id="6" name="Group 5">
            <a:extLst>
              <a:ext uri="{FF2B5EF4-FFF2-40B4-BE49-F238E27FC236}">
                <a16:creationId xmlns:a16="http://schemas.microsoft.com/office/drawing/2014/main" id="{F7C0A66F-620E-40C4-B591-0DF490536460}"/>
              </a:ext>
            </a:extLst>
          </p:cNvPr>
          <p:cNvGrpSpPr/>
          <p:nvPr/>
        </p:nvGrpSpPr>
        <p:grpSpPr>
          <a:xfrm>
            <a:off x="4462817" y="623787"/>
            <a:ext cx="1069311" cy="1286900"/>
            <a:chOff x="7543800" y="3810000"/>
            <a:chExt cx="1143000" cy="1447800"/>
          </a:xfrm>
        </p:grpSpPr>
        <p:sp>
          <p:nvSpPr>
            <p:cNvPr id="7" name="Trapezoid 6">
              <a:extLst>
                <a:ext uri="{FF2B5EF4-FFF2-40B4-BE49-F238E27FC236}">
                  <a16:creationId xmlns:a16="http://schemas.microsoft.com/office/drawing/2014/main" id="{F7DB89B2-172E-4F94-8462-D3F696AE42B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173B693F-03AC-4DB4-9BA2-89F23C66500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6969AF97-167C-42D9-A4FB-E0EBA9CE39F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A3CB0C92-578C-4F61-B270-F48AD69A9190}"/>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36E5FA6-63E6-4530-9469-2D8C2864CD09}"/>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BA86B576-1BEC-4332-9455-EDE15CE24443}"/>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D28455B0-67F7-436E-8614-DCE1B31131E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53E7CD9-9FCE-408A-99F7-256EBC1CC21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C084E47-CA13-41B0-B03F-C2EA2BFF1BB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EEB4F10-EFCC-4B38-9EE6-1881044A810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9DC09F46-26DD-4A91-A920-08F24EA1BC3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613F0D0-C5DD-49AF-A0D3-AC89547CF5ED}"/>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986A4F78-F525-4CE9-95AC-FB65E4005E8A}"/>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A279DFF7-3606-4C0A-B81C-2639B539198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E29B3FF-10D7-4294-853A-EF08C057C2D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1DD05E5-C5A9-4FDA-B43A-02610E6A33B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8F38AB-33FE-410E-839E-CEC7BD56054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70B82306-CF7F-4878-B2DB-36D10C92718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83139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E086B79-716A-4F17-8173-F5C3AE63B360}"/>
              </a:ext>
            </a:extLst>
          </p:cNvPr>
          <p:cNvGraphicFramePr>
            <a:graphicFrameLocks noGrp="1"/>
          </p:cNvGraphicFramePr>
          <p:nvPr>
            <p:extLst>
              <p:ext uri="{D42A27DB-BD31-4B8C-83A1-F6EECF244321}">
                <p14:modId xmlns:p14="http://schemas.microsoft.com/office/powerpoint/2010/main" val="783358808"/>
              </p:ext>
            </p:extLst>
          </p:nvPr>
        </p:nvGraphicFramePr>
        <p:xfrm>
          <a:off x="189552" y="228346"/>
          <a:ext cx="11547522" cy="3073400"/>
        </p:xfrm>
        <a:graphic>
          <a:graphicData uri="http://schemas.openxmlformats.org/drawingml/2006/table">
            <a:tbl>
              <a:tblPr firstRow="1" bandRow="1">
                <a:tableStyleId>{5940675A-B579-460E-94D1-54222C63F5DA}</a:tableStyleId>
              </a:tblPr>
              <a:tblGrid>
                <a:gridCol w="3849174">
                  <a:extLst>
                    <a:ext uri="{9D8B030D-6E8A-4147-A177-3AD203B41FA5}">
                      <a16:colId xmlns:a16="http://schemas.microsoft.com/office/drawing/2014/main" val="735264645"/>
                    </a:ext>
                  </a:extLst>
                </a:gridCol>
                <a:gridCol w="3849174">
                  <a:extLst>
                    <a:ext uri="{9D8B030D-6E8A-4147-A177-3AD203B41FA5}">
                      <a16:colId xmlns:a16="http://schemas.microsoft.com/office/drawing/2014/main" val="1448128990"/>
                    </a:ext>
                  </a:extLst>
                </a:gridCol>
                <a:gridCol w="3849174">
                  <a:extLst>
                    <a:ext uri="{9D8B030D-6E8A-4147-A177-3AD203B41FA5}">
                      <a16:colId xmlns:a16="http://schemas.microsoft.com/office/drawing/2014/main" val="2497524069"/>
                    </a:ext>
                  </a:extLst>
                </a:gridCol>
              </a:tblGrid>
              <a:tr h="370840">
                <a:tc>
                  <a:txBody>
                    <a:bodyPr/>
                    <a:lstStyle/>
                    <a:p>
                      <a:pPr algn="ctr" fontAlgn="base"/>
                      <a:r>
                        <a:rPr lang="en-US" sz="3200" dirty="0">
                          <a:solidFill>
                            <a:schemeClr val="tx1"/>
                          </a:solidFill>
                          <a:effectLst/>
                        </a:rPr>
                        <a:t>Scripture passage</a:t>
                      </a:r>
                    </a:p>
                  </a:txBody>
                  <a:tcPr marL="63500" marR="63500" marT="63500" marB="63500" anchor="ctr"/>
                </a:tc>
                <a:tc>
                  <a:txBody>
                    <a:bodyPr/>
                    <a:lstStyle/>
                    <a:p>
                      <a:pPr algn="ctr" fontAlgn="base"/>
                      <a:r>
                        <a:rPr lang="en-US" sz="3200">
                          <a:solidFill>
                            <a:schemeClr val="tx1"/>
                          </a:solidFill>
                          <a:effectLst/>
                        </a:rPr>
                        <a:t>Law</a:t>
                      </a:r>
                    </a:p>
                  </a:txBody>
                  <a:tcPr marL="63500" marR="63500" marT="63500" marB="63500" anchor="ctr"/>
                </a:tc>
                <a:tc>
                  <a:txBody>
                    <a:bodyPr/>
                    <a:lstStyle/>
                    <a:p>
                      <a:pPr algn="ctr" fontAlgn="base"/>
                      <a:r>
                        <a:rPr lang="en-US" sz="3200" dirty="0">
                          <a:solidFill>
                            <a:schemeClr val="tx1"/>
                          </a:solidFill>
                          <a:effectLst/>
                        </a:rPr>
                        <a:t>Blessing</a:t>
                      </a:r>
                    </a:p>
                  </a:txBody>
                  <a:tcPr marL="63500" marR="63500" marT="63500" marB="63500" anchor="ctr"/>
                </a:tc>
                <a:extLst>
                  <a:ext uri="{0D108BD9-81ED-4DB2-BD59-A6C34878D82A}">
                    <a16:rowId xmlns:a16="http://schemas.microsoft.com/office/drawing/2014/main" val="1518134337"/>
                  </a:ext>
                </a:extLst>
              </a:tr>
              <a:tr h="370840">
                <a:tc>
                  <a:txBody>
                    <a:bodyPr/>
                    <a:lstStyle/>
                    <a:p>
                      <a:pPr fontAlgn="base"/>
                      <a:r>
                        <a:rPr lang="en-US" sz="3200" u="none" strike="noStrike" dirty="0">
                          <a:solidFill>
                            <a:schemeClr val="tx1"/>
                          </a:solidFill>
                          <a:effectLst/>
                        </a:rPr>
                        <a:t>D&amp;C 10:5</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dirty="0">
                          <a:solidFill>
                            <a:schemeClr val="tx1"/>
                          </a:solidFill>
                          <a:effectLst/>
                        </a:rPr>
                        <a:t> </a:t>
                      </a:r>
                    </a:p>
                  </a:txBody>
                  <a:tcPr marL="63500" marR="63500" marT="63500" marB="63500" anchor="ctr"/>
                </a:tc>
                <a:extLst>
                  <a:ext uri="{0D108BD9-81ED-4DB2-BD59-A6C34878D82A}">
                    <a16:rowId xmlns:a16="http://schemas.microsoft.com/office/drawing/2014/main" val="2361639495"/>
                  </a:ext>
                </a:extLst>
              </a:tr>
              <a:tr h="370840">
                <a:tc>
                  <a:txBody>
                    <a:bodyPr/>
                    <a:lstStyle/>
                    <a:p>
                      <a:pPr fontAlgn="base"/>
                      <a:r>
                        <a:rPr lang="en-US" sz="3200" u="none" strike="noStrike" dirty="0">
                          <a:solidFill>
                            <a:schemeClr val="tx1"/>
                          </a:solidFill>
                          <a:effectLst/>
                        </a:rPr>
                        <a:t>D&amp;C 88:124</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extLst>
                  <a:ext uri="{0D108BD9-81ED-4DB2-BD59-A6C34878D82A}">
                    <a16:rowId xmlns:a16="http://schemas.microsoft.com/office/drawing/2014/main" val="2293414186"/>
                  </a:ext>
                </a:extLst>
              </a:tr>
              <a:tr h="370840">
                <a:tc>
                  <a:txBody>
                    <a:bodyPr/>
                    <a:lstStyle/>
                    <a:p>
                      <a:pPr fontAlgn="base"/>
                      <a:r>
                        <a:rPr lang="en-US" sz="3200" u="none" strike="noStrike" dirty="0">
                          <a:solidFill>
                            <a:schemeClr val="tx1"/>
                          </a:solidFill>
                          <a:effectLst/>
                        </a:rPr>
                        <a:t>2 Nephi 32:3</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extLst>
                  <a:ext uri="{0D108BD9-81ED-4DB2-BD59-A6C34878D82A}">
                    <a16:rowId xmlns:a16="http://schemas.microsoft.com/office/drawing/2014/main" val="3688054558"/>
                  </a:ext>
                </a:extLst>
              </a:tr>
              <a:tr h="370840">
                <a:tc>
                  <a:txBody>
                    <a:bodyPr/>
                    <a:lstStyle/>
                    <a:p>
                      <a:pPr fontAlgn="base"/>
                      <a:r>
                        <a:rPr lang="en-US" sz="3200" u="none" strike="noStrike" dirty="0">
                          <a:solidFill>
                            <a:schemeClr val="tx1"/>
                          </a:solidFill>
                          <a:effectLst/>
                        </a:rPr>
                        <a:t>John 7:17</a:t>
                      </a:r>
                      <a:endParaRPr lang="en-US" sz="3200" dirty="0">
                        <a:solidFill>
                          <a:schemeClr val="tx1"/>
                        </a:solidFill>
                        <a:effectLst/>
                      </a:endParaRPr>
                    </a:p>
                  </a:txBody>
                  <a:tcPr marL="63500" marR="63500" marT="63500" marB="63500" anchor="ctr"/>
                </a:tc>
                <a:tc>
                  <a:txBody>
                    <a:bodyPr/>
                    <a:lstStyle/>
                    <a:p>
                      <a:endParaRPr lang="en-US" sz="3200">
                        <a:solidFill>
                          <a:schemeClr val="tx1"/>
                        </a:solidFill>
                      </a:endParaRPr>
                    </a:p>
                  </a:txBody>
                  <a:tcPr/>
                </a:tc>
                <a:tc>
                  <a:txBody>
                    <a:bodyPr/>
                    <a:lstStyle/>
                    <a:p>
                      <a:endParaRPr lang="en-US" sz="3200" dirty="0">
                        <a:solidFill>
                          <a:schemeClr val="tx1"/>
                        </a:solidFill>
                      </a:endParaRPr>
                    </a:p>
                  </a:txBody>
                  <a:tcPr/>
                </a:tc>
                <a:extLst>
                  <a:ext uri="{0D108BD9-81ED-4DB2-BD59-A6C34878D82A}">
                    <a16:rowId xmlns:a16="http://schemas.microsoft.com/office/drawing/2014/main" val="1849116195"/>
                  </a:ext>
                </a:extLst>
              </a:tr>
            </a:tbl>
          </a:graphicData>
        </a:graphic>
      </p:graphicFrame>
      <p:graphicFrame>
        <p:nvGraphicFramePr>
          <p:cNvPr id="3" name="Table 2">
            <a:extLst>
              <a:ext uri="{FF2B5EF4-FFF2-40B4-BE49-F238E27FC236}">
                <a16:creationId xmlns:a16="http://schemas.microsoft.com/office/drawing/2014/main" id="{89FA03F7-844E-4103-BAB3-C5ECA971EF60}"/>
              </a:ext>
            </a:extLst>
          </p:cNvPr>
          <p:cNvGraphicFramePr>
            <a:graphicFrameLocks noGrp="1"/>
          </p:cNvGraphicFramePr>
          <p:nvPr>
            <p:extLst>
              <p:ext uri="{D42A27DB-BD31-4B8C-83A1-F6EECF244321}">
                <p14:modId xmlns:p14="http://schemas.microsoft.com/office/powerpoint/2010/main" val="2518657058"/>
              </p:ext>
            </p:extLst>
          </p:nvPr>
        </p:nvGraphicFramePr>
        <p:xfrm>
          <a:off x="189552" y="3556254"/>
          <a:ext cx="11547522" cy="3073400"/>
        </p:xfrm>
        <a:graphic>
          <a:graphicData uri="http://schemas.openxmlformats.org/drawingml/2006/table">
            <a:tbl>
              <a:tblPr firstRow="1" bandRow="1">
                <a:tableStyleId>{5940675A-B579-460E-94D1-54222C63F5DA}</a:tableStyleId>
              </a:tblPr>
              <a:tblGrid>
                <a:gridCol w="3849174">
                  <a:extLst>
                    <a:ext uri="{9D8B030D-6E8A-4147-A177-3AD203B41FA5}">
                      <a16:colId xmlns:a16="http://schemas.microsoft.com/office/drawing/2014/main" val="735264645"/>
                    </a:ext>
                  </a:extLst>
                </a:gridCol>
                <a:gridCol w="3849174">
                  <a:extLst>
                    <a:ext uri="{9D8B030D-6E8A-4147-A177-3AD203B41FA5}">
                      <a16:colId xmlns:a16="http://schemas.microsoft.com/office/drawing/2014/main" val="1448128990"/>
                    </a:ext>
                  </a:extLst>
                </a:gridCol>
                <a:gridCol w="3849174">
                  <a:extLst>
                    <a:ext uri="{9D8B030D-6E8A-4147-A177-3AD203B41FA5}">
                      <a16:colId xmlns:a16="http://schemas.microsoft.com/office/drawing/2014/main" val="2497524069"/>
                    </a:ext>
                  </a:extLst>
                </a:gridCol>
              </a:tblGrid>
              <a:tr h="370840">
                <a:tc>
                  <a:txBody>
                    <a:bodyPr/>
                    <a:lstStyle/>
                    <a:p>
                      <a:pPr algn="ctr" fontAlgn="base"/>
                      <a:r>
                        <a:rPr lang="en-US" sz="3200" dirty="0">
                          <a:solidFill>
                            <a:schemeClr val="tx1"/>
                          </a:solidFill>
                          <a:effectLst/>
                        </a:rPr>
                        <a:t>Scripture passage</a:t>
                      </a:r>
                    </a:p>
                  </a:txBody>
                  <a:tcPr marL="63500" marR="63500" marT="63500" marB="63500" anchor="ctr"/>
                </a:tc>
                <a:tc>
                  <a:txBody>
                    <a:bodyPr/>
                    <a:lstStyle/>
                    <a:p>
                      <a:pPr algn="ctr" fontAlgn="base"/>
                      <a:r>
                        <a:rPr lang="en-US" sz="3200">
                          <a:solidFill>
                            <a:schemeClr val="tx1"/>
                          </a:solidFill>
                          <a:effectLst/>
                        </a:rPr>
                        <a:t>Law</a:t>
                      </a:r>
                    </a:p>
                  </a:txBody>
                  <a:tcPr marL="63500" marR="63500" marT="63500" marB="63500" anchor="ctr"/>
                </a:tc>
                <a:tc>
                  <a:txBody>
                    <a:bodyPr/>
                    <a:lstStyle/>
                    <a:p>
                      <a:pPr algn="ctr" fontAlgn="base"/>
                      <a:r>
                        <a:rPr lang="en-US" sz="3200" dirty="0">
                          <a:solidFill>
                            <a:schemeClr val="tx1"/>
                          </a:solidFill>
                          <a:effectLst/>
                        </a:rPr>
                        <a:t>Blessing</a:t>
                      </a:r>
                    </a:p>
                  </a:txBody>
                  <a:tcPr marL="63500" marR="63500" marT="63500" marB="63500" anchor="ctr"/>
                </a:tc>
                <a:extLst>
                  <a:ext uri="{0D108BD9-81ED-4DB2-BD59-A6C34878D82A}">
                    <a16:rowId xmlns:a16="http://schemas.microsoft.com/office/drawing/2014/main" val="1518134337"/>
                  </a:ext>
                </a:extLst>
              </a:tr>
              <a:tr h="370840">
                <a:tc>
                  <a:txBody>
                    <a:bodyPr/>
                    <a:lstStyle/>
                    <a:p>
                      <a:pPr fontAlgn="base"/>
                      <a:r>
                        <a:rPr lang="en-US" sz="3200" u="none" strike="noStrike" dirty="0">
                          <a:solidFill>
                            <a:schemeClr val="tx1"/>
                          </a:solidFill>
                          <a:effectLst/>
                        </a:rPr>
                        <a:t>D&amp;C 10:5</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dirty="0">
                          <a:solidFill>
                            <a:schemeClr val="tx1"/>
                          </a:solidFill>
                          <a:effectLst/>
                        </a:rPr>
                        <a:t> </a:t>
                      </a:r>
                    </a:p>
                  </a:txBody>
                  <a:tcPr marL="63500" marR="63500" marT="63500" marB="63500" anchor="ctr"/>
                </a:tc>
                <a:extLst>
                  <a:ext uri="{0D108BD9-81ED-4DB2-BD59-A6C34878D82A}">
                    <a16:rowId xmlns:a16="http://schemas.microsoft.com/office/drawing/2014/main" val="2361639495"/>
                  </a:ext>
                </a:extLst>
              </a:tr>
              <a:tr h="370840">
                <a:tc>
                  <a:txBody>
                    <a:bodyPr/>
                    <a:lstStyle/>
                    <a:p>
                      <a:pPr fontAlgn="base"/>
                      <a:r>
                        <a:rPr lang="en-US" sz="3200" u="none" strike="noStrike" dirty="0">
                          <a:solidFill>
                            <a:schemeClr val="tx1"/>
                          </a:solidFill>
                          <a:effectLst/>
                        </a:rPr>
                        <a:t>D&amp;C 88:124</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extLst>
                  <a:ext uri="{0D108BD9-81ED-4DB2-BD59-A6C34878D82A}">
                    <a16:rowId xmlns:a16="http://schemas.microsoft.com/office/drawing/2014/main" val="2293414186"/>
                  </a:ext>
                </a:extLst>
              </a:tr>
              <a:tr h="370840">
                <a:tc>
                  <a:txBody>
                    <a:bodyPr/>
                    <a:lstStyle/>
                    <a:p>
                      <a:pPr fontAlgn="base"/>
                      <a:r>
                        <a:rPr lang="en-US" sz="3200" u="none" strike="noStrike" dirty="0">
                          <a:solidFill>
                            <a:schemeClr val="tx1"/>
                          </a:solidFill>
                          <a:effectLst/>
                        </a:rPr>
                        <a:t>2 Nephi 32:3</a:t>
                      </a:r>
                      <a:endParaRPr lang="en-US" sz="3200" dirty="0">
                        <a:solidFill>
                          <a:schemeClr val="tx1"/>
                        </a:solidFill>
                        <a:effectLst/>
                      </a:endParaRP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tc>
                  <a:txBody>
                    <a:bodyPr/>
                    <a:lstStyle/>
                    <a:p>
                      <a:pPr fontAlgn="base"/>
                      <a:r>
                        <a:rPr lang="en-US" sz="3200">
                          <a:solidFill>
                            <a:schemeClr val="tx1"/>
                          </a:solidFill>
                          <a:effectLst/>
                        </a:rPr>
                        <a:t> </a:t>
                      </a:r>
                    </a:p>
                  </a:txBody>
                  <a:tcPr marL="63500" marR="63500" marT="63500" marB="63500" anchor="ctr"/>
                </a:tc>
                <a:extLst>
                  <a:ext uri="{0D108BD9-81ED-4DB2-BD59-A6C34878D82A}">
                    <a16:rowId xmlns:a16="http://schemas.microsoft.com/office/drawing/2014/main" val="3688054558"/>
                  </a:ext>
                </a:extLst>
              </a:tr>
              <a:tr h="370840">
                <a:tc>
                  <a:txBody>
                    <a:bodyPr/>
                    <a:lstStyle/>
                    <a:p>
                      <a:pPr fontAlgn="base"/>
                      <a:r>
                        <a:rPr lang="en-US" sz="3200" u="none" strike="noStrike" dirty="0">
                          <a:solidFill>
                            <a:schemeClr val="tx1"/>
                          </a:solidFill>
                          <a:effectLst/>
                        </a:rPr>
                        <a:t>John 7:17</a:t>
                      </a:r>
                      <a:endParaRPr lang="en-US" sz="3200" dirty="0">
                        <a:solidFill>
                          <a:schemeClr val="tx1"/>
                        </a:solidFill>
                        <a:effectLst/>
                      </a:endParaRPr>
                    </a:p>
                  </a:txBody>
                  <a:tcPr marL="63500" marR="63500" marT="63500" marB="63500" anchor="ctr"/>
                </a:tc>
                <a:tc>
                  <a:txBody>
                    <a:bodyPr/>
                    <a:lstStyle/>
                    <a:p>
                      <a:endParaRPr lang="en-US" sz="3200">
                        <a:solidFill>
                          <a:schemeClr val="tx1"/>
                        </a:solidFill>
                      </a:endParaRPr>
                    </a:p>
                  </a:txBody>
                  <a:tcPr/>
                </a:tc>
                <a:tc>
                  <a:txBody>
                    <a:bodyPr/>
                    <a:lstStyle/>
                    <a:p>
                      <a:endParaRPr lang="en-US" sz="3200" dirty="0">
                        <a:solidFill>
                          <a:schemeClr val="tx1"/>
                        </a:solidFill>
                      </a:endParaRPr>
                    </a:p>
                  </a:txBody>
                  <a:tcPr/>
                </a:tc>
                <a:extLst>
                  <a:ext uri="{0D108BD9-81ED-4DB2-BD59-A6C34878D82A}">
                    <a16:rowId xmlns:a16="http://schemas.microsoft.com/office/drawing/2014/main" val="1849116195"/>
                  </a:ext>
                </a:extLst>
              </a:tr>
            </a:tbl>
          </a:graphicData>
        </a:graphic>
      </p:graphicFrame>
    </p:spTree>
    <p:extLst>
      <p:ext uri="{BB962C8B-B14F-4D97-AF65-F5344CB8AC3E}">
        <p14:creationId xmlns:p14="http://schemas.microsoft.com/office/powerpoint/2010/main" val="285905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5B795F-BB25-4AFD-A2D2-0727EE4C07AD}"/>
              </a:ext>
            </a:extLst>
          </p:cNvPr>
          <p:cNvGrpSpPr/>
          <p:nvPr/>
        </p:nvGrpSpPr>
        <p:grpSpPr>
          <a:xfrm>
            <a:off x="0" y="71803"/>
            <a:ext cx="6096000" cy="6370974"/>
            <a:chOff x="134680" y="158959"/>
            <a:chExt cx="6096000" cy="6370974"/>
          </a:xfrm>
        </p:grpSpPr>
        <p:sp>
          <p:nvSpPr>
            <p:cNvPr id="2" name="Rectangle 1">
              <a:extLst>
                <a:ext uri="{FF2B5EF4-FFF2-40B4-BE49-F238E27FC236}">
                  <a16:creationId xmlns:a16="http://schemas.microsoft.com/office/drawing/2014/main" id="{7B0354B4-0CB3-4955-97E6-49D387758A6F}"/>
                </a:ext>
              </a:extLst>
            </p:cNvPr>
            <p:cNvSpPr/>
            <p:nvPr/>
          </p:nvSpPr>
          <p:spPr>
            <a:xfrm>
              <a:off x="134680" y="158959"/>
              <a:ext cx="6096000" cy="2031325"/>
            </a:xfrm>
            <a:prstGeom prst="rect">
              <a:avLst/>
            </a:prstGeom>
            <a:ln>
              <a:solidFill>
                <a:schemeClr val="tx1"/>
              </a:solidFill>
            </a:ln>
          </p:spPr>
          <p:txBody>
            <a:bodyPr>
              <a:spAutoFit/>
            </a:bodyPr>
            <a:lstStyle/>
            <a:p>
              <a:pPr fontAlgn="base"/>
              <a:r>
                <a:rPr lang="en-US"/>
                <a:t>“</a:t>
              </a:r>
              <a:r>
                <a:rPr lang="en-US" i="1">
                  <a:solidFill>
                    <a:srgbClr val="2F393A"/>
                  </a:solidFill>
                </a:rPr>
                <a:t>God the Father</a:t>
              </a:r>
              <a:r>
                <a:rPr lang="en-US" i="1"/>
                <a:t>:</a:t>
              </a:r>
              <a:r>
                <a:rPr lang="en-US"/>
                <a:t> It is generally the Father, or Elohim, who is referred to by the title God. He is called the Father because He is the father of our spirits. … God the Father is the supreme ruler of the universe. He is all powerful … , all knowing … , and everywhere present through his Spirit. … Mankind has a special relationship to God that sets man apart from all other created things: men and women are God’s spirit children. …</a:t>
              </a:r>
              <a:endParaRPr lang="en-US" dirty="0">
                <a:effectLst/>
              </a:endParaRPr>
            </a:p>
          </p:txBody>
        </p:sp>
        <p:sp>
          <p:nvSpPr>
            <p:cNvPr id="3" name="Rectangle 2">
              <a:extLst>
                <a:ext uri="{FF2B5EF4-FFF2-40B4-BE49-F238E27FC236}">
                  <a16:creationId xmlns:a16="http://schemas.microsoft.com/office/drawing/2014/main" id="{87D27A6A-07C6-43FA-A910-BE9BB7570D54}"/>
                </a:ext>
              </a:extLst>
            </p:cNvPr>
            <p:cNvSpPr/>
            <p:nvPr/>
          </p:nvSpPr>
          <p:spPr>
            <a:xfrm>
              <a:off x="134680" y="2190284"/>
              <a:ext cx="6096000" cy="2031325"/>
            </a:xfrm>
            <a:prstGeom prst="rect">
              <a:avLst/>
            </a:prstGeom>
            <a:ln>
              <a:solidFill>
                <a:schemeClr val="tx1"/>
              </a:solidFill>
            </a:ln>
          </p:spPr>
          <p:txBody>
            <a:bodyPr>
              <a:spAutoFit/>
            </a:bodyPr>
            <a:lstStyle/>
            <a:p>
              <a:r>
                <a:rPr lang="en-US" dirty="0">
                  <a:solidFill>
                    <a:srgbClr val="333333"/>
                  </a:solidFill>
                  <a:latin typeface="Open Sans"/>
                </a:rPr>
                <a:t>“</a:t>
              </a:r>
              <a:r>
                <a:rPr lang="en-US" i="1" dirty="0">
                  <a:solidFill>
                    <a:srgbClr val="333333"/>
                  </a:solidFill>
                  <a:latin typeface="Open Sans"/>
                </a:rPr>
                <a:t>God the Son:</a:t>
              </a:r>
              <a:r>
                <a:rPr lang="en-US" dirty="0">
                  <a:solidFill>
                    <a:srgbClr val="333333"/>
                  </a:solidFill>
                  <a:latin typeface="Open Sans"/>
                </a:rPr>
                <a:t> The God known as Jehovah is the Son, Jesus Christ. … Jesus works under the direction of the Father and is in complete harmony with him. All mankind are His brothers and sisters, for He is the eldest of the spirit children of Elohim. [He is </a:t>
              </a:r>
              <a:r>
                <a:rPr lang="en-US" dirty="0">
                  <a:solidFill>
                    <a:srgbClr val="2F393A"/>
                  </a:solidFill>
                  <a:latin typeface="Open Sans"/>
                </a:rPr>
                <a:t>the Redeemer</a:t>
              </a:r>
              <a:r>
                <a:rPr lang="en-US" dirty="0">
                  <a:solidFill>
                    <a:srgbClr val="333333"/>
                  </a:solidFill>
                  <a:latin typeface="Open Sans"/>
                </a:rPr>
                <a:t> who suffered the sins and pains of all mankind and overcame physical death for all.] …</a:t>
              </a:r>
              <a:endParaRPr lang="en-US" dirty="0"/>
            </a:p>
          </p:txBody>
        </p:sp>
        <p:sp>
          <p:nvSpPr>
            <p:cNvPr id="4" name="Rectangle 3">
              <a:extLst>
                <a:ext uri="{FF2B5EF4-FFF2-40B4-BE49-F238E27FC236}">
                  <a16:creationId xmlns:a16="http://schemas.microsoft.com/office/drawing/2014/main" id="{4058CB35-67CA-47DD-A980-C6A92CBD9A23}"/>
                </a:ext>
              </a:extLst>
            </p:cNvPr>
            <p:cNvSpPr/>
            <p:nvPr/>
          </p:nvSpPr>
          <p:spPr>
            <a:xfrm>
              <a:off x="134680" y="4221609"/>
              <a:ext cx="6096000" cy="2308324"/>
            </a:xfrm>
            <a:prstGeom prst="rect">
              <a:avLst/>
            </a:prstGeom>
            <a:ln>
              <a:solidFill>
                <a:schemeClr val="tx1"/>
              </a:solidFill>
            </a:ln>
          </p:spPr>
          <p:txBody>
            <a:bodyPr>
              <a:spAutoFit/>
            </a:bodyPr>
            <a:lstStyle/>
            <a:p>
              <a:r>
                <a:rPr lang="en-US" dirty="0"/>
                <a:t>“</a:t>
              </a:r>
              <a:r>
                <a:rPr lang="en-US" i="1" dirty="0"/>
                <a:t>God the Holy Ghost:</a:t>
              </a:r>
              <a:r>
                <a:rPr lang="en-US" dirty="0"/>
                <a:t> The Holy Ghost is also a God and is called the Holy Spirit, the Spirit, and the Spirit of God, among other similar names and titles [such as the Comforter]. With the aid of the Holy Ghost, man can know the will of God the Father and know that Jesus is the Christ” (Guide to the Scriptures, “God, Godhead,” scriptures.lds.org). The primary role of the Holy Ghost is to bear witness of God the Father and Jesus Christ. The Holy Ghost teaches and confirms truth.</a:t>
              </a:r>
            </a:p>
          </p:txBody>
        </p:sp>
      </p:grpSp>
      <p:grpSp>
        <p:nvGrpSpPr>
          <p:cNvPr id="6" name="Group 5">
            <a:extLst>
              <a:ext uri="{FF2B5EF4-FFF2-40B4-BE49-F238E27FC236}">
                <a16:creationId xmlns:a16="http://schemas.microsoft.com/office/drawing/2014/main" id="{8DEF6C30-0C45-45B8-B880-233850B3E511}"/>
              </a:ext>
            </a:extLst>
          </p:cNvPr>
          <p:cNvGrpSpPr/>
          <p:nvPr/>
        </p:nvGrpSpPr>
        <p:grpSpPr>
          <a:xfrm>
            <a:off x="6096000" y="71803"/>
            <a:ext cx="6096000" cy="6370974"/>
            <a:chOff x="134680" y="158959"/>
            <a:chExt cx="6096000" cy="6370974"/>
          </a:xfrm>
        </p:grpSpPr>
        <p:sp>
          <p:nvSpPr>
            <p:cNvPr id="7" name="Rectangle 6">
              <a:extLst>
                <a:ext uri="{FF2B5EF4-FFF2-40B4-BE49-F238E27FC236}">
                  <a16:creationId xmlns:a16="http://schemas.microsoft.com/office/drawing/2014/main" id="{AFCA7832-BC80-4CE6-BFDF-1B415152808E}"/>
                </a:ext>
              </a:extLst>
            </p:cNvPr>
            <p:cNvSpPr/>
            <p:nvPr/>
          </p:nvSpPr>
          <p:spPr>
            <a:xfrm>
              <a:off x="134680" y="158959"/>
              <a:ext cx="6096000" cy="2031325"/>
            </a:xfrm>
            <a:prstGeom prst="rect">
              <a:avLst/>
            </a:prstGeom>
            <a:ln>
              <a:solidFill>
                <a:schemeClr val="tx1"/>
              </a:solidFill>
            </a:ln>
          </p:spPr>
          <p:txBody>
            <a:bodyPr>
              <a:spAutoFit/>
            </a:bodyPr>
            <a:lstStyle/>
            <a:p>
              <a:pPr fontAlgn="base"/>
              <a:r>
                <a:rPr lang="en-US"/>
                <a:t>“</a:t>
              </a:r>
              <a:r>
                <a:rPr lang="en-US" i="1">
                  <a:solidFill>
                    <a:srgbClr val="2F393A"/>
                  </a:solidFill>
                </a:rPr>
                <a:t>God the Father</a:t>
              </a:r>
              <a:r>
                <a:rPr lang="en-US" i="1"/>
                <a:t>:</a:t>
              </a:r>
              <a:r>
                <a:rPr lang="en-US"/>
                <a:t> It is generally the Father, or Elohim, who is referred to by the title God. He is called the Father because He is the father of our spirits. … God the Father is the supreme ruler of the universe. He is all powerful … , all knowing … , and everywhere present through his Spirit. … Mankind has a special relationship to God that sets man apart from all other created things: men and women are God’s spirit children. …</a:t>
              </a:r>
              <a:endParaRPr lang="en-US" dirty="0">
                <a:effectLst/>
              </a:endParaRPr>
            </a:p>
          </p:txBody>
        </p:sp>
        <p:sp>
          <p:nvSpPr>
            <p:cNvPr id="8" name="Rectangle 7">
              <a:extLst>
                <a:ext uri="{FF2B5EF4-FFF2-40B4-BE49-F238E27FC236}">
                  <a16:creationId xmlns:a16="http://schemas.microsoft.com/office/drawing/2014/main" id="{05EEDB1C-A140-4B3F-8E24-99EC354D4482}"/>
                </a:ext>
              </a:extLst>
            </p:cNvPr>
            <p:cNvSpPr/>
            <p:nvPr/>
          </p:nvSpPr>
          <p:spPr>
            <a:xfrm>
              <a:off x="134680" y="2190284"/>
              <a:ext cx="6096000" cy="2031325"/>
            </a:xfrm>
            <a:prstGeom prst="rect">
              <a:avLst/>
            </a:prstGeom>
            <a:ln>
              <a:solidFill>
                <a:schemeClr val="tx1"/>
              </a:solidFill>
            </a:ln>
          </p:spPr>
          <p:txBody>
            <a:bodyPr>
              <a:spAutoFit/>
            </a:bodyPr>
            <a:lstStyle/>
            <a:p>
              <a:r>
                <a:rPr lang="en-US" dirty="0">
                  <a:solidFill>
                    <a:srgbClr val="333333"/>
                  </a:solidFill>
                  <a:latin typeface="Open Sans"/>
                </a:rPr>
                <a:t>“</a:t>
              </a:r>
              <a:r>
                <a:rPr lang="en-US" i="1" dirty="0">
                  <a:solidFill>
                    <a:srgbClr val="333333"/>
                  </a:solidFill>
                  <a:latin typeface="Open Sans"/>
                </a:rPr>
                <a:t>God the Son:</a:t>
              </a:r>
              <a:r>
                <a:rPr lang="en-US" dirty="0">
                  <a:solidFill>
                    <a:srgbClr val="333333"/>
                  </a:solidFill>
                  <a:latin typeface="Open Sans"/>
                </a:rPr>
                <a:t> The God known as Jehovah is the Son, Jesus Christ. … Jesus works under the direction of the Father and is in complete harmony with him. All mankind are His brothers and sisters, for He is the eldest of the spirit children of Elohim. [He is </a:t>
              </a:r>
              <a:r>
                <a:rPr lang="en-US" dirty="0">
                  <a:solidFill>
                    <a:srgbClr val="2F393A"/>
                  </a:solidFill>
                  <a:latin typeface="Open Sans"/>
                </a:rPr>
                <a:t>the Redeemer</a:t>
              </a:r>
              <a:r>
                <a:rPr lang="en-US" dirty="0">
                  <a:solidFill>
                    <a:srgbClr val="333333"/>
                  </a:solidFill>
                  <a:latin typeface="Open Sans"/>
                </a:rPr>
                <a:t> who suffered the sins and pains of all mankind and overcame physical death for all.] …</a:t>
              </a:r>
              <a:endParaRPr lang="en-US" dirty="0"/>
            </a:p>
          </p:txBody>
        </p:sp>
        <p:sp>
          <p:nvSpPr>
            <p:cNvPr id="9" name="Rectangle 8">
              <a:extLst>
                <a:ext uri="{FF2B5EF4-FFF2-40B4-BE49-F238E27FC236}">
                  <a16:creationId xmlns:a16="http://schemas.microsoft.com/office/drawing/2014/main" id="{096848E7-1601-494D-B012-58D7AD2A3BF3}"/>
                </a:ext>
              </a:extLst>
            </p:cNvPr>
            <p:cNvSpPr/>
            <p:nvPr/>
          </p:nvSpPr>
          <p:spPr>
            <a:xfrm>
              <a:off x="134680" y="4221609"/>
              <a:ext cx="6096000" cy="2308324"/>
            </a:xfrm>
            <a:prstGeom prst="rect">
              <a:avLst/>
            </a:prstGeom>
            <a:ln>
              <a:solidFill>
                <a:schemeClr val="tx1"/>
              </a:solidFill>
            </a:ln>
          </p:spPr>
          <p:txBody>
            <a:bodyPr>
              <a:spAutoFit/>
            </a:bodyPr>
            <a:lstStyle/>
            <a:p>
              <a:r>
                <a:rPr lang="en-US" dirty="0"/>
                <a:t>“</a:t>
              </a:r>
              <a:r>
                <a:rPr lang="en-US" i="1" dirty="0"/>
                <a:t>God the Holy Ghost:</a:t>
              </a:r>
              <a:r>
                <a:rPr lang="en-US" dirty="0"/>
                <a:t> The Holy Ghost is also a God and is called the Holy Spirit, the Spirit, and the Spirit of God, among other similar names and titles [such as the Comforter]. With the aid of the Holy Ghost, man can know the will of God the Father and know that Jesus is the Christ” (Guide to the Scriptures, “God, Godhead,” scriptures.lds.org). The primary role of the Holy Ghost is to bear witness of God the Father and Jesus Christ. The Holy Ghost teaches and confirms truth.</a:t>
              </a:r>
            </a:p>
          </p:txBody>
        </p:sp>
      </p:grpSp>
      <p:sp>
        <p:nvSpPr>
          <p:cNvPr id="11" name="TextBox 10">
            <a:extLst>
              <a:ext uri="{FF2B5EF4-FFF2-40B4-BE49-F238E27FC236}">
                <a16:creationId xmlns:a16="http://schemas.microsoft.com/office/drawing/2014/main" id="{CC283A70-44EC-9564-F49D-CAD4D9132916}"/>
              </a:ext>
            </a:extLst>
          </p:cNvPr>
          <p:cNvSpPr txBox="1"/>
          <p:nvPr/>
        </p:nvSpPr>
        <p:spPr>
          <a:xfrm>
            <a:off x="3197087" y="6442777"/>
            <a:ext cx="6155634" cy="369332"/>
          </a:xfrm>
          <a:prstGeom prst="rect">
            <a:avLst/>
          </a:prstGeom>
          <a:noFill/>
        </p:spPr>
        <p:txBody>
          <a:bodyPr wrap="square">
            <a:spAutoFit/>
          </a:bodyPr>
          <a:lstStyle/>
          <a:p>
            <a:pPr algn="ctr"/>
            <a:r>
              <a:rPr lang="en-US" sz="1800" dirty="0"/>
              <a:t>Handouts</a:t>
            </a:r>
          </a:p>
        </p:txBody>
      </p:sp>
    </p:spTree>
    <p:extLst>
      <p:ext uri="{BB962C8B-B14F-4D97-AF65-F5344CB8AC3E}">
        <p14:creationId xmlns:p14="http://schemas.microsoft.com/office/powerpoint/2010/main" val="246908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03AA66-6B7B-2817-8F68-B41A25767C9D}"/>
              </a:ext>
            </a:extLst>
          </p:cNvPr>
          <p:cNvSpPr txBox="1"/>
          <p:nvPr/>
        </p:nvSpPr>
        <p:spPr>
          <a:xfrm>
            <a:off x="0" y="0"/>
            <a:ext cx="6096000" cy="2246769"/>
          </a:xfrm>
          <a:prstGeom prst="rect">
            <a:avLst/>
          </a:prstGeom>
          <a:noFill/>
          <a:ln>
            <a:solidFill>
              <a:schemeClr val="tx1"/>
            </a:solidFill>
          </a:ln>
        </p:spPr>
        <p:txBody>
          <a:bodyPr wrap="square">
            <a:spAutoFit/>
          </a:bodyPr>
          <a:lstStyle/>
          <a:p>
            <a:r>
              <a:rPr lang="en-US" sz="1400" b="1" i="0" dirty="0">
                <a:solidFill>
                  <a:srgbClr val="212225"/>
                </a:solidFill>
                <a:effectLst/>
              </a:rPr>
              <a:t>The Godhead: D&amp;C 130:22-23</a:t>
            </a:r>
          </a:p>
          <a:p>
            <a:r>
              <a:rPr lang="en-US" sz="1400" b="0" i="0" dirty="0">
                <a:solidFill>
                  <a:srgbClr val="212225"/>
                </a:solidFill>
                <a:effectLst/>
              </a:rPr>
              <a:t>We believe these three divine persons constituting a single Godhead are united in purpose, in manner, in testimony, in mission. We believe Them to be filled with the same godly sense of mercy and love, justice and grace, patience, forgiveness, and redemption. I think it is accurate to say we believe They are one in every significant and eternal aspect imaginable </a:t>
            </a:r>
            <a:r>
              <a:rPr lang="en-US" sz="1400" b="0" i="1" dirty="0">
                <a:solidFill>
                  <a:srgbClr val="212225"/>
                </a:solidFill>
                <a:effectLst/>
              </a:rPr>
              <a:t>except</a:t>
            </a:r>
            <a:r>
              <a:rPr lang="en-US" sz="1400" b="0" i="0" dirty="0">
                <a:solidFill>
                  <a:srgbClr val="212225"/>
                </a:solidFill>
                <a:effectLst/>
              </a:rPr>
              <a:t> believing Them to be three persons combined in one substance. … We declare it is self-evident from the scriptures that the Father, the Son, and the Holy Ghost are separate persons, three divine beings. (Jeffrey R. Holland, “</a:t>
            </a:r>
            <a:r>
              <a:rPr lang="en-US" sz="1400" b="0" i="0" u="none" strike="noStrike" dirty="0">
                <a:effectLst/>
              </a:rPr>
              <a:t>The Only True God and Jesus Christ Whom He Hath Sent</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Nov. 2007, 40–41)</a:t>
            </a:r>
            <a:endParaRPr lang="en-US" sz="1400" dirty="0"/>
          </a:p>
        </p:txBody>
      </p:sp>
      <p:sp>
        <p:nvSpPr>
          <p:cNvPr id="5" name="TextBox 4">
            <a:extLst>
              <a:ext uri="{FF2B5EF4-FFF2-40B4-BE49-F238E27FC236}">
                <a16:creationId xmlns:a16="http://schemas.microsoft.com/office/drawing/2014/main" id="{FBD562F2-94A1-808E-8A39-8849361666A4}"/>
              </a:ext>
            </a:extLst>
          </p:cNvPr>
          <p:cNvSpPr txBox="1"/>
          <p:nvPr/>
        </p:nvSpPr>
        <p:spPr>
          <a:xfrm>
            <a:off x="0" y="2246769"/>
            <a:ext cx="6109252" cy="1815882"/>
          </a:xfrm>
          <a:prstGeom prst="rect">
            <a:avLst/>
          </a:prstGeom>
          <a:noFill/>
          <a:ln>
            <a:solidFill>
              <a:schemeClr val="tx1"/>
            </a:solidFill>
          </a:ln>
        </p:spPr>
        <p:txBody>
          <a:bodyPr wrap="square">
            <a:spAutoFit/>
          </a:bodyPr>
          <a:lstStyle/>
          <a:p>
            <a:r>
              <a:rPr lang="en-US" sz="1400" b="1" i="0" dirty="0">
                <a:solidFill>
                  <a:srgbClr val="212225"/>
                </a:solidFill>
                <a:effectLst/>
              </a:rPr>
              <a:t>Education D&amp;C 130:18-19</a:t>
            </a:r>
          </a:p>
          <a:p>
            <a:r>
              <a:rPr lang="en-US" sz="1400" b="1" i="0" dirty="0">
                <a:solidFill>
                  <a:srgbClr val="212225"/>
                </a:solidFill>
                <a:effectLst/>
              </a:rPr>
              <a:t> </a:t>
            </a:r>
            <a:r>
              <a:rPr lang="en-US" sz="1400" b="0" i="0" dirty="0">
                <a:solidFill>
                  <a:srgbClr val="212225"/>
                </a:solidFill>
                <a:effectLst/>
              </a:rPr>
              <a:t>is yours to obtain. No one else can gain it for you. Wherever you are, develop a deep desire to learn. For us as Latter-day Saints, gaining an education is not just a privilege, it is a religious responsibility. The glory of God is intelligence (see </a:t>
            </a:r>
            <a:r>
              <a:rPr lang="en-US" sz="1400" b="0" i="0" u="none" strike="noStrike" dirty="0">
                <a:effectLst/>
              </a:rPr>
              <a:t>Doctrine and Covenants 93:36</a:t>
            </a:r>
            <a:r>
              <a:rPr lang="en-US" sz="1400" b="0" i="0" dirty="0">
                <a:solidFill>
                  <a:srgbClr val="212225"/>
                </a:solidFill>
                <a:effectLst/>
              </a:rPr>
              <a:t>). Indeed, our education is for the eternities. … Education is the difference between </a:t>
            </a:r>
            <a:r>
              <a:rPr lang="en-US" sz="1400" b="0" i="1" dirty="0">
                <a:solidFill>
                  <a:srgbClr val="212225"/>
                </a:solidFill>
                <a:effectLst/>
              </a:rPr>
              <a:t>wishing</a:t>
            </a:r>
            <a:r>
              <a:rPr lang="en-US" sz="1400" b="0" i="0" dirty="0">
                <a:solidFill>
                  <a:srgbClr val="212225"/>
                </a:solidFill>
                <a:effectLst/>
              </a:rPr>
              <a:t> you could help other people and </a:t>
            </a:r>
            <a:r>
              <a:rPr lang="en-US" sz="1400" b="0" i="1" dirty="0">
                <a:solidFill>
                  <a:srgbClr val="212225"/>
                </a:solidFill>
                <a:effectLst/>
              </a:rPr>
              <a:t>being able</a:t>
            </a:r>
            <a:r>
              <a:rPr lang="en-US" sz="1400" b="0" i="0" dirty="0">
                <a:solidFill>
                  <a:srgbClr val="212225"/>
                </a:solidFill>
                <a:effectLst/>
              </a:rPr>
              <a:t> to help them. (Russell M. Nelson, “</a:t>
            </a:r>
            <a:r>
              <a:rPr lang="en-US" sz="1400" b="0" i="0" u="none" strike="noStrike" dirty="0">
                <a:effectLst/>
              </a:rPr>
              <a:t>Will You Choose to Increase in Learning?</a:t>
            </a:r>
            <a:r>
              <a:rPr lang="en-US" sz="1400" b="0" i="0" dirty="0">
                <a:solidFill>
                  <a:srgbClr val="212225"/>
                </a:solidFill>
                <a:effectLst/>
              </a:rPr>
              <a:t>,” </a:t>
            </a:r>
            <a:r>
              <a:rPr lang="en-US" sz="1400" b="0" i="1" dirty="0">
                <a:solidFill>
                  <a:srgbClr val="212225"/>
                </a:solidFill>
                <a:effectLst/>
              </a:rPr>
              <a:t>New Era</a:t>
            </a:r>
            <a:r>
              <a:rPr lang="en-US" sz="1400" b="0" i="0" dirty="0">
                <a:solidFill>
                  <a:srgbClr val="212225"/>
                </a:solidFill>
                <a:effectLst/>
              </a:rPr>
              <a:t>, Sept. 2014, 2–3)</a:t>
            </a:r>
            <a:endParaRPr lang="en-US" sz="1400" dirty="0"/>
          </a:p>
        </p:txBody>
      </p:sp>
    </p:spTree>
    <p:extLst>
      <p:ext uri="{BB962C8B-B14F-4D97-AF65-F5344CB8AC3E}">
        <p14:creationId xmlns:p14="http://schemas.microsoft.com/office/powerpoint/2010/main" val="360274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613149" cy="3416320"/>
          </a:xfrm>
          <a:prstGeom prst="rect">
            <a:avLst/>
          </a:prstGeom>
          <a:ln>
            <a:solidFill>
              <a:schemeClr val="tx1"/>
            </a:solidFill>
          </a:ln>
        </p:spPr>
        <p:txBody>
          <a:bodyPr wrap="square">
            <a:spAutoFit/>
          </a:bodyPr>
          <a:lstStyle/>
          <a:p>
            <a:r>
              <a:rPr lang="en-US" sz="1200" b="1" i="0" dirty="0">
                <a:effectLst/>
              </a:rPr>
              <a:t>William Millers Prediction:</a:t>
            </a:r>
          </a:p>
          <a:p>
            <a:r>
              <a:rPr lang="en-US" sz="1200" dirty="0"/>
              <a:t>(February 15, 1782 – December 20, 1849) was a Baptist preacher, from the United States, who is credited with beginning the mid-nineteenth century North American religious movement that was known as the </a:t>
            </a:r>
            <a:r>
              <a:rPr lang="en-US" sz="1200" dirty="0" err="1"/>
              <a:t>Millerites</a:t>
            </a:r>
            <a:r>
              <a:rPr lang="en-US" sz="1200" dirty="0"/>
              <a:t>. After his prophetic interpretations did not happen as he expected, new heirs of his message emerged, including Seventh-day Adventists and Advent Christians. Later movements found inspiration in Miller's emphasis on Bible prophecy. </a:t>
            </a:r>
          </a:p>
          <a:p>
            <a:endParaRPr lang="en-US" sz="1200" b="0" i="0" dirty="0">
              <a:effectLst/>
            </a:endParaRPr>
          </a:p>
          <a:p>
            <a:r>
              <a:rPr lang="en-US" sz="1200" b="0" i="0" dirty="0">
                <a:effectLst/>
              </a:rPr>
              <a:t>Basing his calculations principally on </a:t>
            </a:r>
            <a:r>
              <a:rPr lang="en-US" sz="1200" b="0" i="0" u="none" strike="noStrike" dirty="0">
                <a:effectLst/>
              </a:rPr>
              <a:t>Daniel</a:t>
            </a:r>
            <a:r>
              <a:rPr lang="en-US" sz="1200" b="0" i="0" dirty="0">
                <a:effectLst/>
              </a:rPr>
              <a:t> 8:14: "Unto two thousand and three hundred days; then shall the sanctuary be cleansed", Miller assumed that the </a:t>
            </a:r>
            <a:r>
              <a:rPr lang="en-US" sz="1200" b="0" i="1" dirty="0">
                <a:effectLst/>
              </a:rPr>
              <a:t>cleansing of the sanctuary</a:t>
            </a:r>
            <a:r>
              <a:rPr lang="en-US" sz="1200" b="0" i="0" dirty="0">
                <a:effectLst/>
              </a:rPr>
              <a:t> represented the Earth's purification by fire at Christ's </a:t>
            </a:r>
            <a:r>
              <a:rPr lang="en-US" sz="1200" b="0" i="0" u="none" strike="noStrike" dirty="0">
                <a:effectLst/>
              </a:rPr>
              <a:t>Second Coming</a:t>
            </a:r>
            <a:r>
              <a:rPr lang="en-US" sz="1200" b="0" i="0" dirty="0">
                <a:effectLst/>
              </a:rPr>
              <a:t>. Then, using the interpretive principle of the "</a:t>
            </a:r>
            <a:r>
              <a:rPr lang="en-US" sz="1200" b="0" i="0" u="none" strike="noStrike" dirty="0">
                <a:effectLst/>
              </a:rPr>
              <a:t>day-year principle</a:t>
            </a:r>
            <a:r>
              <a:rPr lang="en-US" sz="1200" b="0" i="0" dirty="0">
                <a:effectLst/>
              </a:rPr>
              <a:t>", Miller (and others) interpreted a </a:t>
            </a:r>
            <a:r>
              <a:rPr lang="en-US" sz="1200" b="0" i="1" dirty="0">
                <a:effectLst/>
              </a:rPr>
              <a:t>day in prophecy</a:t>
            </a:r>
            <a:r>
              <a:rPr lang="en-US" sz="1200" b="0" i="0" dirty="0">
                <a:effectLst/>
              </a:rPr>
              <a:t> to read not as a 24-hour period, but rather as a </a:t>
            </a:r>
            <a:r>
              <a:rPr lang="en-US" sz="1200" b="0" i="0" u="none" strike="noStrike" dirty="0">
                <a:effectLst/>
              </a:rPr>
              <a:t>calendar</a:t>
            </a:r>
            <a:r>
              <a:rPr lang="en-US" sz="1200" b="0" i="0" dirty="0">
                <a:effectLst/>
              </a:rPr>
              <a:t> year. Further, Miller became convinced that the 2,300 day period started in </a:t>
            </a:r>
            <a:r>
              <a:rPr lang="en-US" sz="1200" b="0" i="0" u="none" strike="noStrike" dirty="0">
                <a:effectLst/>
              </a:rPr>
              <a:t>457 B.C.</a:t>
            </a:r>
            <a:r>
              <a:rPr lang="en-US" sz="1200" b="0" i="0" dirty="0">
                <a:effectLst/>
              </a:rPr>
              <a:t> with the decree to rebuild </a:t>
            </a:r>
            <a:r>
              <a:rPr lang="en-US" sz="1200" b="0" i="0" u="none" strike="noStrike" dirty="0">
                <a:effectLst/>
              </a:rPr>
              <a:t>Jerusalem</a:t>
            </a:r>
            <a:r>
              <a:rPr lang="en-US" sz="1200" b="0" i="0" dirty="0">
                <a:effectLst/>
              </a:rPr>
              <a:t> by </a:t>
            </a:r>
            <a:r>
              <a:rPr lang="en-US" sz="1200" b="0" i="0" u="none" strike="noStrike" dirty="0">
                <a:effectLst/>
              </a:rPr>
              <a:t>Artaxerxes I of Persia</a:t>
            </a:r>
            <a:r>
              <a:rPr lang="en-US" sz="1200" b="0" i="0" dirty="0">
                <a:effectLst/>
              </a:rPr>
              <a:t>. Simple calculation then revealed that this period would end in 1843. Miller records, "I was thus brought... to the solemn conclusion, that in about twenty-five years from that time 1818 all the affairs of our present state would be wound up. Wikipedia</a:t>
            </a:r>
            <a:endParaRPr lang="en-US" sz="1200" dirty="0"/>
          </a:p>
        </p:txBody>
      </p:sp>
      <p:sp>
        <p:nvSpPr>
          <p:cNvPr id="3" name="Rectangle 2"/>
          <p:cNvSpPr/>
          <p:nvPr/>
        </p:nvSpPr>
        <p:spPr>
          <a:xfrm>
            <a:off x="5613148" y="0"/>
            <a:ext cx="6578851" cy="5078313"/>
          </a:xfrm>
          <a:prstGeom prst="rect">
            <a:avLst/>
          </a:prstGeom>
          <a:ln>
            <a:solidFill>
              <a:schemeClr val="tx1"/>
            </a:solidFill>
          </a:ln>
        </p:spPr>
        <p:txBody>
          <a:bodyPr wrap="square">
            <a:spAutoFit/>
          </a:bodyPr>
          <a:lstStyle/>
          <a:p>
            <a:pPr fontAlgn="base"/>
            <a:r>
              <a:rPr lang="en-US" sz="1200" b="1" dirty="0">
                <a:solidFill>
                  <a:srgbClr val="333333"/>
                </a:solidFill>
              </a:rPr>
              <a:t>Controlling with Light and Truth:</a:t>
            </a:r>
          </a:p>
          <a:p>
            <a:pPr fontAlgn="base"/>
            <a:r>
              <a:rPr lang="en-US" sz="1200" dirty="0">
                <a:solidFill>
                  <a:srgbClr val="333333"/>
                </a:solidFill>
              </a:rPr>
              <a:t>The spirit within man is eternal, whereas his present body is mortal or temporal. Therefore, the spirit is more powerful than the body and is able to control the body. Sometimes we think ourselves sick. There are also times when we can think ourselves well. But there is no need to let the body and bodily appetites control our actions. The spirit within us is more powerful than the body, and we can use that spirit to commit ourselves to righteous actions. We </a:t>
            </a:r>
            <a:r>
              <a:rPr lang="en-US" sz="1200" i="1" dirty="0">
                <a:solidFill>
                  <a:srgbClr val="333333"/>
                </a:solidFill>
              </a:rPr>
              <a:t>can</a:t>
            </a:r>
            <a:r>
              <a:rPr lang="en-US" sz="1200" dirty="0">
                <a:solidFill>
                  <a:srgbClr val="333333"/>
                </a:solidFill>
              </a:rPr>
              <a:t> control the body and its bodily appetites. It is fallacious to say that we were created with propensities and appetites we cannot control. It is simply not true that people are born with such powerful appetites and passions that they are powerless to control them. God would not be a righteous God if man were created with drives he could not control.</a:t>
            </a:r>
          </a:p>
          <a:p>
            <a:pPr fontAlgn="base"/>
            <a:r>
              <a:rPr lang="en-US" sz="1200" dirty="0">
                <a:solidFill>
                  <a:srgbClr val="333333"/>
                </a:solidFill>
              </a:rPr>
              <a:t>I admit that some people have greater drives and appetites than others, but I say that a righteous God has given us minds and wills by means of which, if we desire, we can control and limit those passions and appetites. Satan has no control over us unless we give him that control.</a:t>
            </a:r>
          </a:p>
          <a:p>
            <a:pPr fontAlgn="base"/>
            <a:r>
              <a:rPr lang="en-US" sz="1200" dirty="0"/>
              <a:t>I admit that except for the Savior no person alone can completely harness his appetites and passions. I do say, however, that with the help of God we can all learn to control those appetites and passions. As we practice righteousness and approach ever closer to God, the easier it becomes to resist temptation and to live in accordance with that light and truth which emanates from Jesus Christ.</a:t>
            </a:r>
          </a:p>
          <a:p>
            <a:pPr fontAlgn="base"/>
            <a:r>
              <a:rPr lang="en-US" sz="1200" dirty="0"/>
              <a:t>To summarize then, light and truth is, simply, pure intelligence.</a:t>
            </a:r>
          </a:p>
          <a:p>
            <a:pPr fontAlgn="base"/>
            <a:r>
              <a:rPr lang="en-US" sz="1200" dirty="0"/>
              <a:t>Now, there are those who believe that this is just another church. There are even some members within the Church who regard the restored gospel as just another religious philosophy. As one of the especial witnesses, I testify to you in all earnestness that this Church was divinely founded. It is not just another church. It is </a:t>
            </a:r>
            <a:r>
              <a:rPr lang="en-US" sz="1200" i="1" dirty="0"/>
              <a:t>the</a:t>
            </a:r>
            <a:r>
              <a:rPr lang="en-US" sz="1200" dirty="0"/>
              <a:t> Church of Jesus Christ. The gospel doctrine it teaches is the divine word of God. It is light. It is truth. To ignore it or treat it as just another religious philosophy is one of the greatest mistakes a person can make. This doctrine I bear to you is the light and truth I have received to strengthen my own witness, in the name of Jesus Christ, amen.</a:t>
            </a:r>
          </a:p>
          <a:p>
            <a:pPr fontAlgn="base"/>
            <a:r>
              <a:rPr lang="en-US" sz="1200" dirty="0"/>
              <a:t>Light and Truth</a:t>
            </a:r>
          </a:p>
          <a:p>
            <a:pPr fontAlgn="base"/>
            <a:r>
              <a:rPr lang="en-US" sz="1200" dirty="0"/>
              <a:t>Theodore M. Burton April 1981 Gen. Conf.</a:t>
            </a:r>
          </a:p>
          <a:p>
            <a:pPr fontAlgn="base"/>
            <a:endParaRPr lang="en-US" sz="1200" b="0" i="0" dirty="0">
              <a:solidFill>
                <a:srgbClr val="333333"/>
              </a:solidFill>
              <a:effectLst/>
            </a:endParaRPr>
          </a:p>
        </p:txBody>
      </p:sp>
      <p:sp>
        <p:nvSpPr>
          <p:cNvPr id="4" name="Rectangle 3"/>
          <p:cNvSpPr/>
          <p:nvPr/>
        </p:nvSpPr>
        <p:spPr>
          <a:xfrm>
            <a:off x="-1" y="3416320"/>
            <a:ext cx="5613147" cy="2308324"/>
          </a:xfrm>
          <a:prstGeom prst="rect">
            <a:avLst/>
          </a:prstGeom>
          <a:ln>
            <a:solidFill>
              <a:schemeClr val="tx1"/>
            </a:solidFill>
          </a:ln>
        </p:spPr>
        <p:txBody>
          <a:bodyPr wrap="square">
            <a:spAutoFit/>
          </a:bodyPr>
          <a:lstStyle/>
          <a:p>
            <a:pPr fontAlgn="base"/>
            <a:r>
              <a:rPr lang="en-US" sz="1200" b="1" dirty="0"/>
              <a:t>D&amp;C 20-21 Elder Marion G. Romney explained</a:t>
            </a:r>
            <a:r>
              <a:rPr lang="en-US" sz="1200" dirty="0"/>
              <a:t>: “The perfection upon which exaltation hangs, I repeat, is an individual matter. It is conditioned upon the observance of celestial laws as they apply to earth life. The Word of Wisdom is one of them, so also are chastity, tithing, observance of the Sabbath day, prayer, honesty, industry, love of God and fellow men, patience, kindness, charity, and all the rest of the principles and ordinances of the gospel of Jesus Christ. Each individual who observes one or more of these laws shall receive the blessings predicated thereon, and each Church member who will, with all the energy of his soul, diligently strive to live them all, shall receive the blessings predicated upon such striving. Eternal life, the greatest gift of God, is that blessing, and it will follow the living of the gospel as the night the day, regardless of statistics or averages, or of what others think or say or do.” (In Conference Report, Oct. 1956, pp. 15–16</a:t>
            </a:r>
            <a:endParaRPr lang="en-US" sz="1200" b="0" i="0" dirty="0">
              <a:effectLst/>
            </a:endParaRPr>
          </a:p>
        </p:txBody>
      </p:sp>
    </p:spTree>
    <p:extLst>
      <p:ext uri="{BB962C8B-B14F-4D97-AF65-F5344CB8AC3E}">
        <p14:creationId xmlns:p14="http://schemas.microsoft.com/office/powerpoint/2010/main" val="2566614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7371249"/>
          </a:xfrm>
          <a:prstGeom prst="rect">
            <a:avLst/>
          </a:prstGeom>
        </p:spPr>
        <p:txBody>
          <a:bodyPr wrap="square">
            <a:spAutoFit/>
          </a:bodyPr>
          <a:lstStyle/>
          <a:p>
            <a:r>
              <a:rPr lang="en-US" sz="1100" i="0" dirty="0">
                <a:solidFill>
                  <a:srgbClr val="000000"/>
                </a:solidFill>
                <a:effectLst/>
              </a:rPr>
              <a:t>2900 BC-The oldest known prediction of the end of the world is recorded on Assyrian tablets: "Our Earth is degenerate in these later days; there are signs that the world is speedily coming to an end; bribery and corruption are common; children no longer obey their parents; every man wants to write a book and the end of the world is evidently approaching.</a:t>
            </a:r>
          </a:p>
          <a:p>
            <a:endParaRPr lang="en-US" sz="1100" dirty="0">
              <a:solidFill>
                <a:srgbClr val="000000"/>
              </a:solidFill>
            </a:endParaRPr>
          </a:p>
          <a:p>
            <a:r>
              <a:rPr lang="en-US" sz="1100" dirty="0" err="1"/>
              <a:t>Sextus</a:t>
            </a:r>
            <a:r>
              <a:rPr lang="en-US" sz="1100" dirty="0"/>
              <a:t> Julius </a:t>
            </a:r>
            <a:r>
              <a:rPr lang="en-US" sz="1100" dirty="0" err="1"/>
              <a:t>Africanus</a:t>
            </a:r>
            <a:r>
              <a:rPr lang="en-US" sz="1100" dirty="0"/>
              <a:t> revised the date of Doomsday from 500 to 800.</a:t>
            </a:r>
          </a:p>
          <a:p>
            <a:endParaRPr lang="en-US" sz="1100" dirty="0"/>
          </a:p>
          <a:p>
            <a:r>
              <a:rPr lang="en-US" sz="1100" dirty="0"/>
              <a:t>Following the failure of the January 1, 1000 prediction, some theorists proposed that the end would occur 1000 years after Jesus' death, instead of his birth.</a:t>
            </a:r>
          </a:p>
          <a:p>
            <a:endParaRPr lang="en-US" sz="1100" dirty="0"/>
          </a:p>
          <a:p>
            <a:r>
              <a:rPr lang="en-US" sz="1100" dirty="0"/>
              <a:t>Pope Innocent III (d. 1216) predicted that the world would end 666 years after the rise of Islam</a:t>
            </a:r>
          </a:p>
          <a:p>
            <a:endParaRPr lang="en-US" sz="1100" dirty="0"/>
          </a:p>
          <a:p>
            <a:r>
              <a:rPr lang="en-US" sz="1100" dirty="0"/>
              <a:t>Jehovah's Witnesses, and its predecessor groups, have predicted the start of the battle of Armageddon would be in 1873, 1874, 1914, 1918, 1925, 1942</a:t>
            </a:r>
            <a:r>
              <a:rPr lang="en-US" sz="1100" baseline="30000" dirty="0"/>
              <a:t>,</a:t>
            </a:r>
            <a:r>
              <a:rPr lang="en-US" sz="1100" dirty="0"/>
              <a:t> and 1975.</a:t>
            </a:r>
          </a:p>
          <a:p>
            <a:endParaRPr lang="en-US" sz="1100" dirty="0"/>
          </a:p>
          <a:p>
            <a:r>
              <a:rPr lang="en-US" sz="1100" dirty="0"/>
              <a:t>1978: Jim Jones took his cult with him. Jonestown.</a:t>
            </a:r>
          </a:p>
          <a:p>
            <a:endParaRPr lang="en-US" sz="1100" dirty="0"/>
          </a:p>
          <a:p>
            <a:r>
              <a:rPr lang="en-US" sz="1100" dirty="0"/>
              <a:t>Edgar </a:t>
            </a:r>
            <a:r>
              <a:rPr lang="en-US" sz="1100" dirty="0" err="1"/>
              <a:t>Whisenant</a:t>
            </a:r>
            <a:r>
              <a:rPr lang="en-US" sz="1100" dirty="0"/>
              <a:t> is best known as the author of </a:t>
            </a:r>
            <a:r>
              <a:rPr lang="en-US" sz="1100" i="1" dirty="0"/>
              <a:t>88 Reasons Why the Rapture Will Be in 1988 sometime between the 11</a:t>
            </a:r>
            <a:r>
              <a:rPr lang="en-US" sz="1100" i="1" baseline="30000" dirty="0"/>
              <a:t>th</a:t>
            </a:r>
            <a:r>
              <a:rPr lang="en-US" sz="1100" i="1" dirty="0"/>
              <a:t> and 13</a:t>
            </a:r>
            <a:r>
              <a:rPr lang="en-US" sz="1100" i="1" baseline="30000" dirty="0"/>
              <a:t>th</a:t>
            </a:r>
            <a:r>
              <a:rPr lang="en-US" sz="1100" i="1" dirty="0"/>
              <a:t> of September</a:t>
            </a:r>
          </a:p>
          <a:p>
            <a:endParaRPr lang="en-US" sz="1100" i="1" dirty="0"/>
          </a:p>
          <a:p>
            <a:r>
              <a:rPr lang="en-US" sz="1100" dirty="0"/>
              <a:t>Elizabeth Clare Prophet--She prophesied global thermonuclear war would occur March 15, 1990</a:t>
            </a:r>
          </a:p>
          <a:p>
            <a:endParaRPr lang="en-US" sz="1100" dirty="0"/>
          </a:p>
          <a:p>
            <a:r>
              <a:rPr lang="en-US" sz="1100" dirty="0" err="1"/>
              <a:t>Rollen</a:t>
            </a:r>
            <a:r>
              <a:rPr lang="en-US" sz="1100" dirty="0"/>
              <a:t> Stewart-Convinced the rapture would take place September 28, 1992, he began writing apocalyptic letters and a series of stink bomb attacks at newspapers, bookstores, and even a few televangelist ministries to call attention to his rapture prophecy. When nobody listened, he took hostages at a California hotel (while covering the hotel room windows with John 3:16 signs) and threatened to shoot down passenger jets departing nearby Los Angeles International Airport unless he got three hours of free TV time. Alas, he is now in prison for life on kidnapping charges, still sticking to his "impending rapture" story</a:t>
            </a:r>
          </a:p>
          <a:p>
            <a:endParaRPr lang="en-US" sz="1100" dirty="0"/>
          </a:p>
          <a:p>
            <a:r>
              <a:rPr lang="en-US" sz="1100" dirty="0"/>
              <a:t>Harold Egbert Camping -- radio evangelist  who famously predicted that the return of Jesus would be September 6, 1994</a:t>
            </a:r>
            <a:r>
              <a:rPr lang="en-US" sz="1100" baseline="30000" dirty="0"/>
              <a:t>.</a:t>
            </a:r>
            <a:r>
              <a:rPr lang="en-US" sz="1100" dirty="0"/>
              <a:t> When Jesus didn't return, he modified his "prophecy" to claim that September 6 was the day that God removed his Holy Spirit from the earth and that nobody could be saved after this date and that God was calling all those already saved to exit the organized churches. He then changed his predicted date for Jesus to return to May 21, 2011,</a:t>
            </a:r>
            <a:r>
              <a:rPr lang="en-US" sz="1100" baseline="30000" dirty="0"/>
              <a:t> </a:t>
            </a:r>
            <a:r>
              <a:rPr lang="en-US" sz="1100" dirty="0"/>
              <a:t>and October 21, 2011 after </a:t>
            </a:r>
            <a:r>
              <a:rPr lang="en-US" sz="1100" i="1" dirty="0"/>
              <a:t>that</a:t>
            </a:r>
            <a:r>
              <a:rPr lang="en-US" sz="1100" dirty="0"/>
              <a:t> prediction failed.</a:t>
            </a:r>
          </a:p>
          <a:p>
            <a:endParaRPr lang="en-US" sz="1100" dirty="0"/>
          </a:p>
          <a:p>
            <a:r>
              <a:rPr lang="en-US" sz="1100" dirty="0"/>
              <a:t>Applewhite, leader of the Heaven's Gate cult, claimed that a spacecraft was trailing the Comet Hale-Bopp and argued that suicide was "the only way to evacuate this Earth" so that the cult members' souls could board the supposed craft and be taken to another "level of existence above human". Applewhite and 38 of his followers committed mass suicide.</a:t>
            </a:r>
          </a:p>
          <a:p>
            <a:endParaRPr lang="en-US" sz="1100" dirty="0"/>
          </a:p>
          <a:p>
            <a:r>
              <a:rPr lang="en-US" sz="1100" dirty="0"/>
              <a:t>2000—Y2K, the collapse of civilization (yes…I did go out and shop and stocked up on items…it lasted for years)</a:t>
            </a:r>
          </a:p>
          <a:p>
            <a:endParaRPr lang="en-US" sz="1100" dirty="0"/>
          </a:p>
          <a:p>
            <a:r>
              <a:rPr lang="en-US" sz="1100" dirty="0"/>
              <a:t>The idea that the year 2012 presaged a world cataclysm, described the end of the world, or of human civilization, on that date became a subject of popular media speculation as the date of 21 December 2012 approached. This idea was promulgated by many hoax pages on the Internet, particularly on YouTube. The Discovery Channel was criticized for its "quasi-documentaries" about the subject that "sacrifice[d] accuracy for entertainment".</a:t>
            </a:r>
          </a:p>
          <a:p>
            <a:endParaRPr lang="en-US" sz="1100" dirty="0"/>
          </a:p>
          <a:p>
            <a:r>
              <a:rPr lang="en-US" sz="1100" dirty="0"/>
              <a:t>Mark </a:t>
            </a:r>
            <a:r>
              <a:rPr lang="en-US" sz="1100" dirty="0" err="1"/>
              <a:t>Biltz</a:t>
            </a:r>
            <a:r>
              <a:rPr lang="en-US" sz="1100" dirty="0"/>
              <a:t> in 2008 and John Hagee claim that four "blood moons" in 2014 and 2015 may represent prophecies allegedly given in the Bible relating to the second coming of Jesus Christ.</a:t>
            </a:r>
          </a:p>
          <a:p>
            <a:endParaRPr lang="en-US" sz="1100" dirty="0"/>
          </a:p>
          <a:p>
            <a:r>
              <a:rPr lang="en-US" sz="1100" dirty="0" err="1"/>
              <a:t>Jeane</a:t>
            </a:r>
            <a:r>
              <a:rPr lang="en-US" sz="1100" dirty="0"/>
              <a:t> Dixon claimed that Armageddon would take place in 2020 and Jesus would return to defeat the unholy Trinity of the Antichrist, Satan and the False prophet between 2020 and 2037. Dixon previously predicted the world would end on February 4, 1962.</a:t>
            </a:r>
          </a:p>
          <a:p>
            <a:r>
              <a:rPr lang="en-US" sz="1100" dirty="0" err="1"/>
              <a:t>Rationalwiki</a:t>
            </a:r>
            <a:r>
              <a:rPr lang="en-US" sz="1100" dirty="0"/>
              <a:t> and Wikipedia    See also: List of dates predicted for apocalyptic events Wikipedia…it is fascinating</a:t>
            </a:r>
          </a:p>
          <a:p>
            <a:endParaRPr lang="en-US" sz="1100" dirty="0"/>
          </a:p>
          <a:p>
            <a:endParaRPr lang="en-US" sz="1100" dirty="0"/>
          </a:p>
          <a:p>
            <a:endParaRPr lang="en-US" sz="1100" dirty="0"/>
          </a:p>
        </p:txBody>
      </p:sp>
      <p:sp>
        <p:nvSpPr>
          <p:cNvPr id="4" name="TextBox 3"/>
          <p:cNvSpPr txBox="1"/>
          <p:nvPr/>
        </p:nvSpPr>
        <p:spPr>
          <a:xfrm>
            <a:off x="10085561" y="688063"/>
            <a:ext cx="1548142" cy="1754326"/>
          </a:xfrm>
          <a:prstGeom prst="rect">
            <a:avLst/>
          </a:prstGeom>
          <a:noFill/>
        </p:spPr>
        <p:txBody>
          <a:bodyPr wrap="square" rtlCol="0">
            <a:spAutoFit/>
          </a:bodyPr>
          <a:lstStyle/>
          <a:p>
            <a:pPr algn="ctr"/>
            <a:r>
              <a:rPr lang="en-US" dirty="0"/>
              <a:t>Other Predictions of Armageddon and/or Coming of Christ</a:t>
            </a:r>
          </a:p>
        </p:txBody>
      </p:sp>
    </p:spTree>
    <p:extLst>
      <p:ext uri="{BB962C8B-B14F-4D97-AF65-F5344CB8AC3E}">
        <p14:creationId xmlns:p14="http://schemas.microsoft.com/office/powerpoint/2010/main" val="392278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dullbrownhistory.wikispaces.com/file/view/HistoryTimeline.jpg/177169643/1344x526/HistoryTim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02" y="1041149"/>
            <a:ext cx="12001647" cy="474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18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5B5014-ECCB-431F-8C55-65D4771B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61315" y="1245948"/>
            <a:ext cx="3041964" cy="646331"/>
          </a:xfrm>
          <a:prstGeom prst="rect">
            <a:avLst/>
          </a:prstGeom>
          <a:noFill/>
        </p:spPr>
        <p:txBody>
          <a:bodyPr wrap="square" rtlCol="0">
            <a:spAutoFit/>
          </a:bodyPr>
          <a:lstStyle/>
          <a:p>
            <a:r>
              <a:rPr lang="en-US" dirty="0">
                <a:solidFill>
                  <a:schemeClr val="bg1"/>
                </a:solidFill>
              </a:rPr>
              <a:t>Church meeting in Ramus, Illinois, on April 2, 1843. </a:t>
            </a:r>
          </a:p>
        </p:txBody>
      </p:sp>
      <p:sp>
        <p:nvSpPr>
          <p:cNvPr id="5" name="TextBox 4"/>
          <p:cNvSpPr txBox="1"/>
          <p:nvPr/>
        </p:nvSpPr>
        <p:spPr>
          <a:xfrm>
            <a:off x="0" y="0"/>
            <a:ext cx="12192002"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When is the Second Coming of the Savior?</a:t>
            </a:r>
          </a:p>
        </p:txBody>
      </p:sp>
      <p:sp>
        <p:nvSpPr>
          <p:cNvPr id="7" name="Rectangle 6"/>
          <p:cNvSpPr/>
          <p:nvPr/>
        </p:nvSpPr>
        <p:spPr>
          <a:xfrm>
            <a:off x="3047999" y="2426330"/>
            <a:ext cx="6096000" cy="2308324"/>
          </a:xfrm>
          <a:prstGeom prst="rect">
            <a:avLst/>
          </a:prstGeom>
        </p:spPr>
        <p:txBody>
          <a:bodyPr>
            <a:spAutoFit/>
          </a:bodyPr>
          <a:lstStyle/>
          <a:p>
            <a:r>
              <a:rPr lang="en-US" b="0" i="0" dirty="0">
                <a:solidFill>
                  <a:schemeClr val="bg1"/>
                </a:solidFill>
                <a:effectLst/>
                <a:latin typeface="Open Sans"/>
              </a:rPr>
              <a:t> A prominent </a:t>
            </a:r>
            <a:r>
              <a:rPr lang="en-US" b="0" i="0" u="none" strike="noStrike" dirty="0">
                <a:solidFill>
                  <a:schemeClr val="bg1"/>
                </a:solidFill>
                <a:effectLst/>
                <a:latin typeface="Open Sans"/>
              </a:rPr>
              <a:t>Christian </a:t>
            </a:r>
            <a:r>
              <a:rPr lang="en-US" b="0" i="0" dirty="0">
                <a:solidFill>
                  <a:schemeClr val="bg1"/>
                </a:solidFill>
                <a:effectLst/>
                <a:latin typeface="Open Sans"/>
              </a:rPr>
              <a:t>preacher named William Miller claimed the Savior’s Second Coming would happen on April 3, </a:t>
            </a:r>
            <a:r>
              <a:rPr lang="en-US" b="0" i="0" dirty="0">
                <a:solidFill>
                  <a:schemeClr val="bg1"/>
                </a:solidFill>
                <a:effectLst/>
              </a:rPr>
              <a:t>1843</a:t>
            </a:r>
            <a:r>
              <a:rPr lang="en-US" b="0" i="0" dirty="0">
                <a:solidFill>
                  <a:schemeClr val="bg1"/>
                </a:solidFill>
                <a:effectLst/>
                <a:latin typeface="Open Sans"/>
              </a:rPr>
              <a:t>. </a:t>
            </a:r>
          </a:p>
          <a:p>
            <a:endParaRPr lang="en-US" dirty="0">
              <a:solidFill>
                <a:schemeClr val="bg1"/>
              </a:solidFill>
              <a:latin typeface="Open Sans"/>
            </a:endParaRPr>
          </a:p>
          <a:p>
            <a:r>
              <a:rPr lang="en-US" b="0" i="0" dirty="0">
                <a:solidFill>
                  <a:schemeClr val="bg1"/>
                </a:solidFill>
                <a:effectLst/>
                <a:latin typeface="Open Sans"/>
              </a:rPr>
              <a:t>One day before Miller’s predicted date of the Second Coming, the Prophet Joseph Smith spoke to Saints in Ramus, Illinois, and mentioned that he had prayed to know the time of the Second Coming.</a:t>
            </a:r>
            <a:endParaRPr lang="en-US" dirty="0">
              <a:solidFill>
                <a:schemeClr val="bg1"/>
              </a:solidFill>
            </a:endParaRPr>
          </a:p>
        </p:txBody>
      </p:sp>
      <p:pic>
        <p:nvPicPr>
          <p:cNvPr id="10" name="Picture 9">
            <a:extLst>
              <a:ext uri="{FF2B5EF4-FFF2-40B4-BE49-F238E27FC236}">
                <a16:creationId xmlns:a16="http://schemas.microsoft.com/office/drawing/2014/main" id="{F995C64B-B0B7-4B26-9A38-1F1BA5941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33" y="2284030"/>
            <a:ext cx="1261981" cy="2091109"/>
          </a:xfrm>
          <a:prstGeom prst="rect">
            <a:avLst/>
          </a:prstGeom>
        </p:spPr>
      </p:pic>
      <p:pic>
        <p:nvPicPr>
          <p:cNvPr id="14" name="Picture 13">
            <a:extLst>
              <a:ext uri="{FF2B5EF4-FFF2-40B4-BE49-F238E27FC236}">
                <a16:creationId xmlns:a16="http://schemas.microsoft.com/office/drawing/2014/main" id="{7253A547-C81D-45BC-A590-DD3F45B1E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9" y="1934804"/>
            <a:ext cx="2188654" cy="3389670"/>
          </a:xfrm>
          <a:prstGeom prst="rect">
            <a:avLst/>
          </a:prstGeom>
        </p:spPr>
      </p:pic>
    </p:spTree>
    <p:extLst>
      <p:ext uri="{BB962C8B-B14F-4D97-AF65-F5344CB8AC3E}">
        <p14:creationId xmlns:p14="http://schemas.microsoft.com/office/powerpoint/2010/main" val="92341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5B5014-ECCB-431F-8C55-65D4771B7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715DCD2-19E3-4667-95D7-7F16E7509C9F}"/>
              </a:ext>
            </a:extLst>
          </p:cNvPr>
          <p:cNvSpPr/>
          <p:nvPr/>
        </p:nvSpPr>
        <p:spPr>
          <a:xfrm>
            <a:off x="3175401" y="459237"/>
            <a:ext cx="8757313" cy="5878532"/>
          </a:xfrm>
          <a:prstGeom prst="rect">
            <a:avLst/>
          </a:prstGeom>
        </p:spPr>
        <p:txBody>
          <a:bodyPr wrap="square">
            <a:spAutoFit/>
          </a:bodyPr>
          <a:lstStyle/>
          <a:p>
            <a:pPr fontAlgn="base"/>
            <a:r>
              <a:rPr lang="en-US" sz="2800" dirty="0">
                <a:solidFill>
                  <a:schemeClr val="bg1"/>
                </a:solidFill>
              </a:rPr>
              <a:t>“I am called as one of the Apostles to be a special witness of Christ, … and I do not know when He is going to come again. As far as I know, none of my brethren in the Quorum of the Twelve or even in the First Presidency knows. And I would humbly suggest that if we do not know, then nobody knows. … </a:t>
            </a:r>
          </a:p>
          <a:p>
            <a:pPr fontAlgn="base"/>
            <a:endParaRPr lang="en-US" sz="2800" dirty="0">
              <a:solidFill>
                <a:schemeClr val="bg1"/>
              </a:solidFill>
            </a:endParaRPr>
          </a:p>
          <a:p>
            <a:pPr fontAlgn="base"/>
            <a:r>
              <a:rPr lang="en-US" sz="2800" dirty="0">
                <a:solidFill>
                  <a:schemeClr val="bg1"/>
                </a:solidFill>
              </a:rPr>
              <a:t>The Savior said that ‘of that day, and hour, no one </a:t>
            </a:r>
            <a:r>
              <a:rPr lang="en-US" sz="2800" dirty="0" err="1">
                <a:solidFill>
                  <a:schemeClr val="bg1"/>
                </a:solidFill>
              </a:rPr>
              <a:t>knoweth</a:t>
            </a:r>
            <a:r>
              <a:rPr lang="en-US" sz="2800" dirty="0">
                <a:solidFill>
                  <a:schemeClr val="bg1"/>
                </a:solidFill>
              </a:rPr>
              <a:t>; no, not the angels of God in heaven, but my Father only’</a:t>
            </a:r>
          </a:p>
          <a:p>
            <a:pPr fontAlgn="base"/>
            <a:endParaRPr lang="en-US" sz="2800" dirty="0">
              <a:solidFill>
                <a:schemeClr val="bg1"/>
              </a:solidFill>
            </a:endParaRPr>
          </a:p>
          <a:p>
            <a:pPr fontAlgn="base"/>
            <a:r>
              <a:rPr lang="en-US" sz="2800" dirty="0">
                <a:solidFill>
                  <a:schemeClr val="bg1"/>
                </a:solidFill>
              </a:rPr>
              <a:t>“I believe that when the Lord says ‘no one’ knows, He really means that no one knows.” </a:t>
            </a:r>
          </a:p>
          <a:p>
            <a:pPr fontAlgn="base"/>
            <a:r>
              <a:rPr lang="en-US" sz="1200" dirty="0">
                <a:solidFill>
                  <a:schemeClr val="bg1"/>
                </a:solidFill>
              </a:rPr>
              <a:t>M. Russell Ballard</a:t>
            </a:r>
            <a:endParaRPr lang="en-US" sz="1200" b="0" i="0" dirty="0">
              <a:solidFill>
                <a:schemeClr val="bg1"/>
              </a:solidFill>
              <a:effectLst/>
            </a:endParaRPr>
          </a:p>
        </p:txBody>
      </p:sp>
      <p:sp>
        <p:nvSpPr>
          <p:cNvPr id="3" name="Rectangle 2">
            <a:extLst>
              <a:ext uri="{FF2B5EF4-FFF2-40B4-BE49-F238E27FC236}">
                <a16:creationId xmlns:a16="http://schemas.microsoft.com/office/drawing/2014/main" id="{57FBEB31-CA5A-4047-A2E4-6F2638F7A251}"/>
              </a:ext>
            </a:extLst>
          </p:cNvPr>
          <p:cNvSpPr/>
          <p:nvPr/>
        </p:nvSpPr>
        <p:spPr>
          <a:xfrm>
            <a:off x="45515" y="6328728"/>
            <a:ext cx="3084371" cy="369332"/>
          </a:xfrm>
          <a:prstGeom prst="rect">
            <a:avLst/>
          </a:prstGeom>
        </p:spPr>
        <p:txBody>
          <a:bodyPr wrap="none">
            <a:spAutoFit/>
          </a:bodyPr>
          <a:lstStyle/>
          <a:p>
            <a:r>
              <a:rPr lang="en-US" dirty="0">
                <a:solidFill>
                  <a:schemeClr val="bg1"/>
                </a:solidFill>
              </a:rPr>
              <a:t>Joseph Smith—Matthew 1:40].</a:t>
            </a:r>
            <a:endParaRPr lang="en-US" dirty="0"/>
          </a:p>
        </p:txBody>
      </p:sp>
      <p:pic>
        <p:nvPicPr>
          <p:cNvPr id="8" name="Picture 7">
            <a:extLst>
              <a:ext uri="{FF2B5EF4-FFF2-40B4-BE49-F238E27FC236}">
                <a16:creationId xmlns:a16="http://schemas.microsoft.com/office/drawing/2014/main" id="{2FB44A82-D625-420F-896B-5214B7F95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13" y="1943100"/>
            <a:ext cx="2238375" cy="2971800"/>
          </a:xfrm>
          <a:prstGeom prst="rect">
            <a:avLst/>
          </a:prstGeom>
        </p:spPr>
      </p:pic>
    </p:spTree>
    <p:extLst>
      <p:ext uri="{BB962C8B-B14F-4D97-AF65-F5344CB8AC3E}">
        <p14:creationId xmlns:p14="http://schemas.microsoft.com/office/powerpoint/2010/main" val="31628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822EA9-156F-410C-8D87-1399796DE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Trouble Me No More</a:t>
            </a:r>
          </a:p>
        </p:txBody>
      </p:sp>
      <p:sp>
        <p:nvSpPr>
          <p:cNvPr id="7" name="Rectangle 6"/>
          <p:cNvSpPr/>
          <p:nvPr/>
        </p:nvSpPr>
        <p:spPr>
          <a:xfrm>
            <a:off x="313852" y="1267486"/>
            <a:ext cx="6096000" cy="4247317"/>
          </a:xfrm>
          <a:prstGeom prst="rect">
            <a:avLst/>
          </a:prstGeom>
        </p:spPr>
        <p:txBody>
          <a:bodyPr>
            <a:spAutoFit/>
          </a:bodyPr>
          <a:lstStyle/>
          <a:p>
            <a:pPr fontAlgn="base"/>
            <a:r>
              <a:rPr lang="en-US" i="1" dirty="0">
                <a:solidFill>
                  <a:schemeClr val="bg1"/>
                </a:solidFill>
              </a:rPr>
              <a:t>And he </a:t>
            </a:r>
            <a:r>
              <a:rPr lang="en-US" i="1" dirty="0" err="1">
                <a:solidFill>
                  <a:schemeClr val="bg1"/>
                </a:solidFill>
              </a:rPr>
              <a:t>spake</a:t>
            </a:r>
            <a:r>
              <a:rPr lang="en-US" i="1" dirty="0">
                <a:solidFill>
                  <a:schemeClr val="bg1"/>
                </a:solidFill>
              </a:rPr>
              <a:t> to them a parable; Behold the fig tree, and all the trees;</a:t>
            </a:r>
          </a:p>
          <a:p>
            <a:pPr fontAlgn="base"/>
            <a:endParaRPr lang="en-US" i="1" dirty="0">
              <a:solidFill>
                <a:schemeClr val="bg1"/>
              </a:solidFill>
            </a:endParaRPr>
          </a:p>
          <a:p>
            <a:pPr fontAlgn="base"/>
            <a:r>
              <a:rPr lang="en-US" i="1" dirty="0">
                <a:solidFill>
                  <a:schemeClr val="bg1"/>
                </a:solidFill>
              </a:rPr>
              <a:t>When they now shoot forth, ye see and know of your own selves that summer is now nigh at hand.</a:t>
            </a:r>
          </a:p>
          <a:p>
            <a:pPr fontAlgn="base"/>
            <a:endParaRPr lang="en-US" i="1" dirty="0">
              <a:solidFill>
                <a:schemeClr val="bg1"/>
              </a:solidFill>
            </a:endParaRPr>
          </a:p>
          <a:p>
            <a:pPr fontAlgn="base"/>
            <a:r>
              <a:rPr lang="en-US" i="1" dirty="0">
                <a:solidFill>
                  <a:schemeClr val="bg1"/>
                </a:solidFill>
              </a:rPr>
              <a:t>So likewise ye, when ye see these things come to pass, know ye that the kingdom of God is nigh at hand.</a:t>
            </a:r>
          </a:p>
          <a:p>
            <a:pPr fontAlgn="base"/>
            <a:endParaRPr lang="en-US" i="1" dirty="0">
              <a:solidFill>
                <a:schemeClr val="bg1"/>
              </a:solidFill>
            </a:endParaRPr>
          </a:p>
          <a:p>
            <a:pPr fontAlgn="base"/>
            <a:r>
              <a:rPr lang="en-US" i="1" dirty="0">
                <a:solidFill>
                  <a:schemeClr val="bg1"/>
                </a:solidFill>
              </a:rPr>
              <a:t>Verily I say unto you, This generation shall not pass away, till all be fulfilled.</a:t>
            </a:r>
          </a:p>
          <a:p>
            <a:pPr fontAlgn="base"/>
            <a:endParaRPr lang="en-US" i="1" dirty="0">
              <a:solidFill>
                <a:schemeClr val="bg1"/>
              </a:solidFill>
            </a:endParaRPr>
          </a:p>
          <a:p>
            <a:pPr fontAlgn="base"/>
            <a:r>
              <a:rPr lang="en-US" i="1" dirty="0">
                <a:solidFill>
                  <a:schemeClr val="bg1"/>
                </a:solidFill>
              </a:rPr>
              <a:t>Heaven and earth shall pass away: but my words shall not pass away.</a:t>
            </a:r>
          </a:p>
          <a:p>
            <a:pPr fontAlgn="base"/>
            <a:r>
              <a:rPr lang="en-US" i="1" dirty="0">
                <a:solidFill>
                  <a:schemeClr val="bg1"/>
                </a:solidFill>
              </a:rPr>
              <a:t>Luke 21:29-33</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130:14-15</a:t>
            </a:r>
            <a:endParaRPr lang="en-US" dirty="0">
              <a:solidFill>
                <a:schemeClr val="bg1"/>
              </a:solidFill>
            </a:endParaRPr>
          </a:p>
        </p:txBody>
      </p:sp>
      <p:sp>
        <p:nvSpPr>
          <p:cNvPr id="14" name="Rectangle 13"/>
          <p:cNvSpPr/>
          <p:nvPr/>
        </p:nvSpPr>
        <p:spPr>
          <a:xfrm>
            <a:off x="5681018" y="5006357"/>
            <a:ext cx="6096000" cy="1754326"/>
          </a:xfrm>
          <a:prstGeom prst="rect">
            <a:avLst/>
          </a:prstGeom>
        </p:spPr>
        <p:txBody>
          <a:bodyPr>
            <a:spAutoFit/>
          </a:bodyPr>
          <a:lstStyle/>
          <a:p>
            <a:pPr fontAlgn="base"/>
            <a:r>
              <a:rPr lang="en-US" dirty="0">
                <a:solidFill>
                  <a:schemeClr val="bg1"/>
                </a:solidFill>
              </a:rPr>
              <a:t>“Judah must return, Jerusalem must be rebuilt, and the Temple, and the water come out from under the Temple and the waters of the Dead Sea be healed. It will take some time to rebuild the walls of the city and the temple, etc., and all this must be done before the Son of Man will make His appearance.”</a:t>
            </a:r>
          </a:p>
          <a:p>
            <a:pPr fontAlgn="base"/>
            <a:r>
              <a:rPr lang="en-US" dirty="0">
                <a:solidFill>
                  <a:schemeClr val="bg1"/>
                </a:solidFill>
              </a:rPr>
              <a:t>HC</a:t>
            </a:r>
          </a:p>
        </p:txBody>
      </p:sp>
      <p:pic>
        <p:nvPicPr>
          <p:cNvPr id="3" name="Picture 2">
            <a:extLst>
              <a:ext uri="{FF2B5EF4-FFF2-40B4-BE49-F238E27FC236}">
                <a16:creationId xmlns:a16="http://schemas.microsoft.com/office/drawing/2014/main" id="{5D5739B1-03D5-4812-93B4-16AA92D59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235" y="1536110"/>
            <a:ext cx="5232400" cy="2616200"/>
          </a:xfrm>
          <a:prstGeom prst="rect">
            <a:avLst/>
          </a:prstGeom>
        </p:spPr>
      </p:pic>
    </p:spTree>
    <p:extLst>
      <p:ext uri="{BB962C8B-B14F-4D97-AF65-F5344CB8AC3E}">
        <p14:creationId xmlns:p14="http://schemas.microsoft.com/office/powerpoint/2010/main" val="112439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ADF59B0E-4DF2-45CD-BF53-D9AAA2019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“I Was Left Thus”—Joseph Smith</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130:16-17</a:t>
            </a:r>
            <a:endParaRPr lang="en-US" dirty="0">
              <a:solidFill>
                <a:schemeClr val="bg1"/>
              </a:solidFill>
            </a:endParaRPr>
          </a:p>
        </p:txBody>
      </p:sp>
      <p:grpSp>
        <p:nvGrpSpPr>
          <p:cNvPr id="4" name="Group 3"/>
          <p:cNvGrpSpPr/>
          <p:nvPr/>
        </p:nvGrpSpPr>
        <p:grpSpPr>
          <a:xfrm>
            <a:off x="522042" y="3066279"/>
            <a:ext cx="4871157" cy="2422268"/>
            <a:chOff x="534375" y="2439541"/>
            <a:chExt cx="4871157" cy="2422268"/>
          </a:xfrm>
        </p:grpSpPr>
        <p:sp>
          <p:nvSpPr>
            <p:cNvPr id="2" name="Rectangle 1"/>
            <p:cNvSpPr/>
            <p:nvPr/>
          </p:nvSpPr>
          <p:spPr>
            <a:xfrm>
              <a:off x="1717754" y="3037987"/>
              <a:ext cx="3687778" cy="1200329"/>
            </a:xfrm>
            <a:prstGeom prst="rect">
              <a:avLst/>
            </a:prstGeom>
          </p:spPr>
          <p:txBody>
            <a:bodyPr wrap="square">
              <a:spAutoFit/>
            </a:bodyPr>
            <a:lstStyle/>
            <a:p>
              <a:r>
                <a:rPr lang="en-US" b="0" i="1" dirty="0">
                  <a:solidFill>
                    <a:schemeClr val="bg1"/>
                  </a:solidFill>
                  <a:effectLst/>
                </a:rPr>
                <a:t>But of that day and hour </a:t>
              </a:r>
              <a:r>
                <a:rPr lang="en-US" b="0" i="1" dirty="0" err="1">
                  <a:solidFill>
                    <a:schemeClr val="bg1"/>
                  </a:solidFill>
                  <a:effectLst/>
                </a:rPr>
                <a:t>knoweth</a:t>
              </a:r>
              <a:r>
                <a:rPr lang="en-US" b="0" i="1" dirty="0">
                  <a:solidFill>
                    <a:schemeClr val="bg1"/>
                  </a:solidFill>
                  <a:effectLst/>
                </a:rPr>
                <a:t> no man, no, not the angels of heaven, but my Father only.</a:t>
              </a:r>
            </a:p>
            <a:p>
              <a:r>
                <a:rPr lang="en-US" i="1" dirty="0">
                  <a:solidFill>
                    <a:schemeClr val="bg1"/>
                  </a:solidFill>
                </a:rPr>
                <a:t>Matthew 24:36</a:t>
              </a:r>
            </a:p>
          </p:txBody>
        </p:sp>
        <p:grpSp>
          <p:nvGrpSpPr>
            <p:cNvPr id="10" name="Group 161"/>
            <p:cNvGrpSpPr/>
            <p:nvPr/>
          </p:nvGrpSpPr>
          <p:grpSpPr>
            <a:xfrm>
              <a:off x="534375" y="2439541"/>
              <a:ext cx="1126812" cy="2422268"/>
              <a:chOff x="533400" y="381000"/>
              <a:chExt cx="2281003" cy="4903390"/>
            </a:xfrm>
          </p:grpSpPr>
          <p:sp>
            <p:nvSpPr>
              <p:cNvPr id="11" name="Cloud 10"/>
              <p:cNvSpPr/>
              <p:nvPr/>
            </p:nvSpPr>
            <p:spPr>
              <a:xfrm rot="4581231">
                <a:off x="1610138" y="7910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7"/>
              <p:cNvGrpSpPr/>
              <p:nvPr/>
            </p:nvGrpSpPr>
            <p:grpSpPr>
              <a:xfrm rot="2613352">
                <a:off x="991411" y="4510244"/>
                <a:ext cx="666047" cy="774146"/>
                <a:chOff x="6106804" y="4039302"/>
                <a:chExt cx="666047" cy="774146"/>
              </a:xfrm>
            </p:grpSpPr>
            <p:sp>
              <p:nvSpPr>
                <p:cNvPr id="61" name="Oval 60"/>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6"/>
              <p:cNvGrpSpPr/>
              <p:nvPr/>
            </p:nvGrpSpPr>
            <p:grpSpPr>
              <a:xfrm>
                <a:off x="1708441" y="4507745"/>
                <a:ext cx="666047" cy="774146"/>
                <a:chOff x="6106804" y="4039302"/>
                <a:chExt cx="666047" cy="774146"/>
              </a:xfrm>
            </p:grpSpPr>
            <p:sp>
              <p:nvSpPr>
                <p:cNvPr id="58" name="Oval 43"/>
                <p:cNvSpPr/>
                <p:nvPr/>
              </p:nvSpPr>
              <p:spPr>
                <a:xfrm rot="20163506">
                  <a:off x="6229710" y="4039302"/>
                  <a:ext cx="543141" cy="774146"/>
                </a:xfrm>
                <a:prstGeom prst="ellipse">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4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2364699" y="3319072"/>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33400" y="3301584"/>
                <a:ext cx="449704" cy="6595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537193">
                <a:off x="1817582" y="1706433"/>
                <a:ext cx="797234" cy="2034750"/>
              </a:xfrm>
              <a:prstGeom prst="trapezoid">
                <a:avLst>
                  <a:gd name="adj" fmla="val 30461"/>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05497">
                <a:off x="752833" y="1686577"/>
                <a:ext cx="797234" cy="2081404"/>
              </a:xfrm>
              <a:prstGeom prst="trapezoid">
                <a:avLst>
                  <a:gd name="adj" fmla="val 37064"/>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926892" y="1676400"/>
                <a:ext cx="1676400" cy="3048000"/>
              </a:xfrm>
              <a:prstGeom prst="trapezoid">
                <a:avLst>
                  <a:gd name="adj" fmla="val 31259"/>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926892" y="1524000"/>
                <a:ext cx="1676400" cy="2590800"/>
              </a:xfrm>
              <a:prstGeom prst="trapezoid">
                <a:avLst>
                  <a:gd name="adj" fmla="val 3215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039729">
                <a:off x="1887528" y="1854467"/>
                <a:ext cx="606620" cy="2332130"/>
              </a:xfrm>
              <a:prstGeom prst="trapezoid">
                <a:avLst>
                  <a:gd name="adj" fmla="val 30878"/>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508364">
                <a:off x="915370" y="1810187"/>
                <a:ext cx="654825" cy="2332130"/>
              </a:xfrm>
              <a:prstGeom prst="trapezoid">
                <a:avLst>
                  <a:gd name="adj" fmla="val 36236"/>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p:cNvSpPr/>
              <p:nvPr/>
            </p:nvSpPr>
            <p:spPr>
              <a:xfrm>
                <a:off x="1372849" y="1340370"/>
                <a:ext cx="734519" cy="8669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4"/>
              <p:cNvSpPr/>
              <p:nvPr/>
            </p:nvSpPr>
            <p:spPr>
              <a:xfrm>
                <a:off x="1160488" y="483433"/>
                <a:ext cx="1141751" cy="14902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6"/>
              <p:cNvGrpSpPr/>
              <p:nvPr/>
            </p:nvGrpSpPr>
            <p:grpSpPr>
              <a:xfrm rot="4901522">
                <a:off x="1193513" y="2786195"/>
                <a:ext cx="2047109" cy="485838"/>
                <a:chOff x="5029200" y="1371600"/>
                <a:chExt cx="6791793" cy="1933731"/>
              </a:xfrm>
            </p:grpSpPr>
            <p:grpSp>
              <p:nvGrpSpPr>
                <p:cNvPr id="46" name="Group 45"/>
                <p:cNvGrpSpPr/>
                <p:nvPr/>
              </p:nvGrpSpPr>
              <p:grpSpPr>
                <a:xfrm>
                  <a:off x="5029200" y="1371600"/>
                  <a:ext cx="1752600" cy="1905000"/>
                  <a:chOff x="5029200" y="1371600"/>
                  <a:chExt cx="1752600" cy="1905000"/>
                </a:xfrm>
              </p:grpSpPr>
              <p:sp>
                <p:nvSpPr>
                  <p:cNvPr id="56" name="4-Point Star 1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1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7"/>
                <p:cNvGrpSpPr/>
                <p:nvPr/>
              </p:nvGrpSpPr>
              <p:grpSpPr>
                <a:xfrm>
                  <a:off x="6713095" y="1400331"/>
                  <a:ext cx="1752600" cy="1905000"/>
                  <a:chOff x="5029200" y="1371600"/>
                  <a:chExt cx="1752600" cy="1905000"/>
                </a:xfrm>
              </p:grpSpPr>
              <p:sp>
                <p:nvSpPr>
                  <p:cNvPr id="54" name="4-Point Star 5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4-Point Star 5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0"/>
                <p:cNvGrpSpPr/>
                <p:nvPr/>
              </p:nvGrpSpPr>
              <p:grpSpPr>
                <a:xfrm>
                  <a:off x="8404486" y="1389088"/>
                  <a:ext cx="1752600" cy="1905000"/>
                  <a:chOff x="5029200" y="1371600"/>
                  <a:chExt cx="1752600" cy="1905000"/>
                </a:xfrm>
              </p:grpSpPr>
              <p:sp>
                <p:nvSpPr>
                  <p:cNvPr id="52" name="4-Point Star 5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4-Point Star 5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3"/>
                <p:cNvGrpSpPr/>
                <p:nvPr/>
              </p:nvGrpSpPr>
              <p:grpSpPr>
                <a:xfrm>
                  <a:off x="10068393" y="1389089"/>
                  <a:ext cx="1752600" cy="1905000"/>
                  <a:chOff x="5029200" y="1371600"/>
                  <a:chExt cx="1752600" cy="1905000"/>
                </a:xfrm>
              </p:grpSpPr>
              <p:sp>
                <p:nvSpPr>
                  <p:cNvPr id="50" name="4-Point Star 2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4-Point Star 2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7"/>
              <p:cNvGrpSpPr/>
              <p:nvPr/>
            </p:nvGrpSpPr>
            <p:grpSpPr>
              <a:xfrm rot="5946383">
                <a:off x="249488" y="2811691"/>
                <a:ext cx="1944170" cy="461165"/>
                <a:chOff x="5029200" y="1371600"/>
                <a:chExt cx="6791793" cy="1933731"/>
              </a:xfrm>
            </p:grpSpPr>
            <p:grpSp>
              <p:nvGrpSpPr>
                <p:cNvPr id="34" name="Group 16"/>
                <p:cNvGrpSpPr/>
                <p:nvPr/>
              </p:nvGrpSpPr>
              <p:grpSpPr>
                <a:xfrm>
                  <a:off x="5029200" y="1371600"/>
                  <a:ext cx="1752600" cy="1905000"/>
                  <a:chOff x="5029200" y="1371600"/>
                  <a:chExt cx="1752600" cy="1905000"/>
                </a:xfrm>
              </p:grpSpPr>
              <p:sp>
                <p:nvSpPr>
                  <p:cNvPr id="44" name="4-Point Star 4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4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7"/>
                <p:cNvGrpSpPr/>
                <p:nvPr/>
              </p:nvGrpSpPr>
              <p:grpSpPr>
                <a:xfrm>
                  <a:off x="6713095" y="1400331"/>
                  <a:ext cx="1752600" cy="1905000"/>
                  <a:chOff x="5029200" y="1371600"/>
                  <a:chExt cx="1752600" cy="1905000"/>
                </a:xfrm>
              </p:grpSpPr>
              <p:sp>
                <p:nvSpPr>
                  <p:cNvPr id="42" name="4-Point Star 4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4-Point Star 4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0"/>
                <p:cNvGrpSpPr/>
                <p:nvPr/>
              </p:nvGrpSpPr>
              <p:grpSpPr>
                <a:xfrm>
                  <a:off x="8404486" y="1389088"/>
                  <a:ext cx="1752600" cy="1905000"/>
                  <a:chOff x="5029200" y="1371600"/>
                  <a:chExt cx="1752600" cy="1905000"/>
                </a:xfrm>
              </p:grpSpPr>
              <p:sp>
                <p:nvSpPr>
                  <p:cNvPr id="40" name="4-Point Star 3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4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3"/>
                <p:cNvGrpSpPr/>
                <p:nvPr/>
              </p:nvGrpSpPr>
              <p:grpSpPr>
                <a:xfrm>
                  <a:off x="10068393" y="1389089"/>
                  <a:ext cx="1752600" cy="1905000"/>
                  <a:chOff x="5029200" y="1371600"/>
                  <a:chExt cx="1752600" cy="1905000"/>
                </a:xfrm>
              </p:grpSpPr>
              <p:sp>
                <p:nvSpPr>
                  <p:cNvPr id="38" name="4-Point Star 3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4-Point Star 3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ounded Rectangle 27"/>
              <p:cNvSpPr/>
              <p:nvPr/>
            </p:nvSpPr>
            <p:spPr>
              <a:xfrm>
                <a:off x="1460292" y="2438400"/>
                <a:ext cx="533400" cy="228600"/>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447800" y="2881859"/>
                <a:ext cx="545892" cy="242341"/>
              </a:xfrm>
              <a:prstGeom prst="roundRect">
                <a:avLst/>
              </a:prstGeom>
              <a:solidFill>
                <a:srgbClr val="9373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1155492" y="381000"/>
                <a:ext cx="1143000" cy="457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rot="5799345">
                <a:off x="619539" y="867262"/>
                <a:ext cx="1143000" cy="57979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5799345">
                <a:off x="1332146" y="1533361"/>
                <a:ext cx="844105" cy="73416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673505" y="1600200"/>
                <a:ext cx="247734" cy="2916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7E604103-B4DF-410F-8C31-1FE8D97C509F}"/>
              </a:ext>
            </a:extLst>
          </p:cNvPr>
          <p:cNvGrpSpPr/>
          <p:nvPr/>
        </p:nvGrpSpPr>
        <p:grpSpPr>
          <a:xfrm>
            <a:off x="6254943" y="2644501"/>
            <a:ext cx="5415015" cy="2600053"/>
            <a:chOff x="6215668" y="2316613"/>
            <a:chExt cx="5415015" cy="2600053"/>
          </a:xfrm>
        </p:grpSpPr>
        <p:sp>
          <p:nvSpPr>
            <p:cNvPr id="3" name="Rectangle 2"/>
            <p:cNvSpPr/>
            <p:nvPr/>
          </p:nvSpPr>
          <p:spPr>
            <a:xfrm>
              <a:off x="7595856" y="2736502"/>
              <a:ext cx="4034827" cy="1200329"/>
            </a:xfrm>
            <a:prstGeom prst="rect">
              <a:avLst/>
            </a:prstGeom>
          </p:spPr>
          <p:txBody>
            <a:bodyPr wrap="square">
              <a:spAutoFit/>
            </a:bodyPr>
            <a:lstStyle/>
            <a:p>
              <a:r>
                <a:rPr lang="en-US" b="0" i="1" dirty="0">
                  <a:solidFill>
                    <a:schemeClr val="bg1"/>
                  </a:solidFill>
                  <a:effectLst/>
                </a:rPr>
                <a:t>But of that day and that hour </a:t>
              </a:r>
              <a:r>
                <a:rPr lang="en-US" b="0" i="1" dirty="0" err="1">
                  <a:solidFill>
                    <a:schemeClr val="bg1"/>
                  </a:solidFill>
                  <a:effectLst/>
                </a:rPr>
                <a:t>knoweth</a:t>
              </a:r>
              <a:r>
                <a:rPr lang="en-US" b="0" i="1" dirty="0">
                  <a:solidFill>
                    <a:schemeClr val="bg1"/>
                  </a:solidFill>
                  <a:effectLst/>
                </a:rPr>
                <a:t> no man, no, not the angels which are in heaven, neither the Son, but the Father.</a:t>
              </a:r>
            </a:p>
            <a:p>
              <a:r>
                <a:rPr lang="en-US" i="1" dirty="0">
                  <a:solidFill>
                    <a:schemeClr val="bg1"/>
                  </a:solidFill>
                </a:rPr>
                <a:t>Mark 13:32</a:t>
              </a:r>
            </a:p>
          </p:txBody>
        </p:sp>
        <p:grpSp>
          <p:nvGrpSpPr>
            <p:cNvPr id="64" name="Group 116"/>
            <p:cNvGrpSpPr/>
            <p:nvPr/>
          </p:nvGrpSpPr>
          <p:grpSpPr>
            <a:xfrm>
              <a:off x="6215668" y="2316613"/>
              <a:ext cx="1126019" cy="2600053"/>
              <a:chOff x="3886200" y="533400"/>
              <a:chExt cx="2980352" cy="6324600"/>
            </a:xfrm>
          </p:grpSpPr>
          <p:grpSp>
            <p:nvGrpSpPr>
              <p:cNvPr id="65" name="Group 47"/>
              <p:cNvGrpSpPr/>
              <p:nvPr/>
            </p:nvGrpSpPr>
            <p:grpSpPr>
              <a:xfrm>
                <a:off x="5257800" y="6083854"/>
                <a:ext cx="666047" cy="774146"/>
                <a:chOff x="6106804" y="4039302"/>
                <a:chExt cx="666047" cy="774146"/>
              </a:xfrm>
            </p:grpSpPr>
            <p:sp>
              <p:nvSpPr>
                <p:cNvPr id="119" name="Oval 11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47"/>
              <p:cNvGrpSpPr/>
              <p:nvPr/>
            </p:nvGrpSpPr>
            <p:grpSpPr>
              <a:xfrm rot="2613352">
                <a:off x="4747036" y="5960941"/>
                <a:ext cx="666047" cy="774146"/>
                <a:chOff x="6106804" y="4039302"/>
                <a:chExt cx="666047" cy="774146"/>
              </a:xfrm>
            </p:grpSpPr>
            <p:sp>
              <p:nvSpPr>
                <p:cNvPr id="116" name="Oval 11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4495800" y="1066800"/>
                <a:ext cx="1905000" cy="137160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77"/>
              <p:cNvGrpSpPr/>
              <p:nvPr/>
            </p:nvGrpSpPr>
            <p:grpSpPr>
              <a:xfrm>
                <a:off x="3886200" y="2209800"/>
                <a:ext cx="2980352" cy="4187946"/>
                <a:chOff x="3886200" y="1447800"/>
                <a:chExt cx="2980352" cy="4187946"/>
              </a:xfrm>
            </p:grpSpPr>
            <p:grpSp>
              <p:nvGrpSpPr>
                <p:cNvPr id="104" name="Group 54"/>
                <p:cNvGrpSpPr/>
                <p:nvPr/>
              </p:nvGrpSpPr>
              <p:grpSpPr>
                <a:xfrm>
                  <a:off x="3886200" y="1447800"/>
                  <a:ext cx="2980352" cy="4187946"/>
                  <a:chOff x="4419600" y="2060454"/>
                  <a:chExt cx="2980352" cy="4187946"/>
                </a:xfrm>
              </p:grpSpPr>
              <p:sp>
                <p:nvSpPr>
                  <p:cNvPr id="107" name="Oval 106"/>
                  <p:cNvSpPr/>
                  <p:nvPr/>
                </p:nvSpPr>
                <p:spPr>
                  <a:xfrm>
                    <a:off x="6825329" y="3824763"/>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419600" y="3736540"/>
                    <a:ext cx="574623"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366654" flipH="1">
                    <a:off x="4940183" y="2083789"/>
                    <a:ext cx="706763" cy="3952346"/>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1233346">
                    <a:off x="6229030" y="2067506"/>
                    <a:ext cx="706763" cy="3967808"/>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 name="Oval 104"/>
                <p:cNvSpPr/>
                <p:nvPr/>
              </p:nvSpPr>
              <p:spPr>
                <a:xfrm rot="662489">
                  <a:off x="4497112" y="1621162"/>
                  <a:ext cx="381000" cy="1677051"/>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20760750">
                  <a:off x="5888734" y="1668594"/>
                  <a:ext cx="381000" cy="170036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7"/>
              <p:cNvGrpSpPr/>
              <p:nvPr/>
            </p:nvGrpSpPr>
            <p:grpSpPr>
              <a:xfrm rot="3964948">
                <a:off x="4741132" y="2772493"/>
                <a:ext cx="1033333" cy="208574"/>
                <a:chOff x="6764312" y="5017957"/>
                <a:chExt cx="3174167" cy="544643"/>
              </a:xfrm>
            </p:grpSpPr>
            <p:sp>
              <p:nvSpPr>
                <p:cNvPr id="95" name="Rounded Rectangle 94"/>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15"/>
                <p:cNvGrpSpPr/>
                <p:nvPr/>
              </p:nvGrpSpPr>
              <p:grpSpPr>
                <a:xfrm>
                  <a:off x="6764312" y="5017957"/>
                  <a:ext cx="3174167" cy="543394"/>
                  <a:chOff x="4419600" y="6019800"/>
                  <a:chExt cx="4553263" cy="718278"/>
                </a:xfrm>
              </p:grpSpPr>
              <p:sp>
                <p:nvSpPr>
                  <p:cNvPr id="97" name="Multiply 96"/>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y 97"/>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y 100"/>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ultiply 102"/>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Oval 69"/>
              <p:cNvSpPr/>
              <p:nvPr/>
            </p:nvSpPr>
            <p:spPr>
              <a:xfrm>
                <a:off x="4724400" y="533400"/>
                <a:ext cx="1371600" cy="1981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7471203">
                <a:off x="3968918" y="1297000"/>
                <a:ext cx="1512884" cy="533400"/>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15759005" flipV="1">
                <a:off x="5407740" y="1285586"/>
                <a:ext cx="1512325" cy="533400"/>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21077723">
                <a:off x="4988097" y="751921"/>
                <a:ext cx="914400" cy="533400"/>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p:cNvSpPr/>
              <p:nvPr/>
            </p:nvSpPr>
            <p:spPr>
              <a:xfrm rot="16200000">
                <a:off x="5257800" y="0"/>
                <a:ext cx="457200" cy="1524000"/>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84"/>
              <p:cNvGrpSpPr/>
              <p:nvPr/>
            </p:nvGrpSpPr>
            <p:grpSpPr>
              <a:xfrm rot="17635052" flipH="1">
                <a:off x="5045932" y="2772494"/>
                <a:ext cx="1033333" cy="208574"/>
                <a:chOff x="6764312" y="5017957"/>
                <a:chExt cx="3174167" cy="544643"/>
              </a:xfrm>
            </p:grpSpPr>
            <p:sp>
              <p:nvSpPr>
                <p:cNvPr id="86" name="Rounded Rectangle 85"/>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15"/>
                <p:cNvGrpSpPr/>
                <p:nvPr/>
              </p:nvGrpSpPr>
              <p:grpSpPr>
                <a:xfrm>
                  <a:off x="6764312" y="5017957"/>
                  <a:ext cx="3174167" cy="543394"/>
                  <a:chOff x="4419600" y="6019800"/>
                  <a:chExt cx="4553263" cy="718278"/>
                </a:xfrm>
              </p:grpSpPr>
              <p:sp>
                <p:nvSpPr>
                  <p:cNvPr id="88" name="Multiply 87"/>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y 91"/>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94"/>
              <p:cNvGrpSpPr/>
              <p:nvPr/>
            </p:nvGrpSpPr>
            <p:grpSpPr>
              <a:xfrm flipH="1">
                <a:off x="4267199" y="6172201"/>
                <a:ext cx="2343463" cy="258580"/>
                <a:chOff x="6764312" y="5017957"/>
                <a:chExt cx="3174167" cy="544643"/>
              </a:xfrm>
            </p:grpSpPr>
            <p:sp>
              <p:nvSpPr>
                <p:cNvPr id="77" name="Rounded Rectangle 76"/>
                <p:cNvSpPr/>
                <p:nvPr/>
              </p:nvSpPr>
              <p:spPr>
                <a:xfrm>
                  <a:off x="6934200" y="5029200"/>
                  <a:ext cx="2899348" cy="5334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115"/>
                <p:cNvGrpSpPr/>
                <p:nvPr/>
              </p:nvGrpSpPr>
              <p:grpSpPr>
                <a:xfrm>
                  <a:off x="6764312" y="5017957"/>
                  <a:ext cx="3174167" cy="543394"/>
                  <a:chOff x="4419600" y="6019800"/>
                  <a:chExt cx="4553263" cy="718278"/>
                </a:xfrm>
              </p:grpSpPr>
              <p:sp>
                <p:nvSpPr>
                  <p:cNvPr id="79" name="Multiply 78"/>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79"/>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y 82"/>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y 84"/>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22" name="Rectangle 121"/>
          <p:cNvSpPr/>
          <p:nvPr/>
        </p:nvSpPr>
        <p:spPr>
          <a:xfrm>
            <a:off x="3186819" y="5383192"/>
            <a:ext cx="7064764" cy="1015663"/>
          </a:xfrm>
          <a:prstGeom prst="rect">
            <a:avLst/>
          </a:prstGeom>
        </p:spPr>
        <p:txBody>
          <a:bodyPr wrap="square">
            <a:spAutoFit/>
          </a:bodyPr>
          <a:lstStyle/>
          <a:p>
            <a:pPr fontAlgn="base"/>
            <a:r>
              <a:rPr lang="en-US" sz="2400" dirty="0">
                <a:solidFill>
                  <a:schemeClr val="bg1"/>
                </a:solidFill>
              </a:rPr>
              <a:t>“It appears that the prophet was knowingly asking for something for which he should not have asked.”</a:t>
            </a:r>
          </a:p>
          <a:p>
            <a:pPr fontAlgn="base"/>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grpSp>
        <p:nvGrpSpPr>
          <p:cNvPr id="8" name="Group 7">
            <a:extLst>
              <a:ext uri="{FF2B5EF4-FFF2-40B4-BE49-F238E27FC236}">
                <a16:creationId xmlns:a16="http://schemas.microsoft.com/office/drawing/2014/main" id="{9D022096-9427-42AF-930E-7525A346845B}"/>
              </a:ext>
            </a:extLst>
          </p:cNvPr>
          <p:cNvGrpSpPr/>
          <p:nvPr/>
        </p:nvGrpSpPr>
        <p:grpSpPr>
          <a:xfrm>
            <a:off x="2786561" y="787635"/>
            <a:ext cx="7150301" cy="2218145"/>
            <a:chOff x="2786561" y="787635"/>
            <a:chExt cx="7150301" cy="2218145"/>
          </a:xfrm>
        </p:grpSpPr>
        <p:sp>
          <p:nvSpPr>
            <p:cNvPr id="7" name="Rectangle 6"/>
            <p:cNvSpPr/>
            <p:nvPr/>
          </p:nvSpPr>
          <p:spPr>
            <a:xfrm>
              <a:off x="3840862" y="1198713"/>
              <a:ext cx="6096000" cy="1200329"/>
            </a:xfrm>
            <a:prstGeom prst="rect">
              <a:avLst/>
            </a:prstGeom>
          </p:spPr>
          <p:txBody>
            <a:bodyPr>
              <a:spAutoFit/>
            </a:bodyPr>
            <a:lstStyle/>
            <a:p>
              <a:pPr fontAlgn="base"/>
              <a:r>
                <a:rPr lang="en-US" dirty="0">
                  <a:solidFill>
                    <a:schemeClr val="bg1"/>
                  </a:solidFill>
                </a:rPr>
                <a:t>“I took the liberty to conclude that if I did live to that time, He would make His appearance. But I do not say whether He will make His appearance (on Earth) or I shall go where He is.”</a:t>
              </a:r>
            </a:p>
            <a:p>
              <a:pPr fontAlgn="base"/>
              <a:r>
                <a:rPr lang="en-US" dirty="0">
                  <a:solidFill>
                    <a:schemeClr val="bg1"/>
                  </a:solidFill>
                </a:rPr>
                <a:t>HC</a:t>
              </a:r>
            </a:p>
          </p:txBody>
        </p:sp>
        <p:grpSp>
          <p:nvGrpSpPr>
            <p:cNvPr id="124" name="Group 123">
              <a:extLst>
                <a:ext uri="{FF2B5EF4-FFF2-40B4-BE49-F238E27FC236}">
                  <a16:creationId xmlns:a16="http://schemas.microsoft.com/office/drawing/2014/main" id="{096C1F7D-02BC-41B7-A465-D47A5483B37C}"/>
                </a:ext>
              </a:extLst>
            </p:cNvPr>
            <p:cNvGrpSpPr/>
            <p:nvPr/>
          </p:nvGrpSpPr>
          <p:grpSpPr>
            <a:xfrm>
              <a:off x="2786561" y="787635"/>
              <a:ext cx="918942" cy="2218145"/>
              <a:chOff x="3870397" y="2195781"/>
              <a:chExt cx="1711151" cy="4130380"/>
            </a:xfrm>
          </p:grpSpPr>
          <p:sp>
            <p:nvSpPr>
              <p:cNvPr id="125" name="Oval 124">
                <a:extLst>
                  <a:ext uri="{FF2B5EF4-FFF2-40B4-BE49-F238E27FC236}">
                    <a16:creationId xmlns:a16="http://schemas.microsoft.com/office/drawing/2014/main" id="{A9D57FD8-444E-4B21-96C8-7736A53D7B61}"/>
                  </a:ext>
                </a:extLst>
              </p:cNvPr>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2E150035-CFFB-4AC4-A31A-8C2FFBB163EC}"/>
                  </a:ext>
                </a:extLst>
              </p:cNvPr>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DE327C2-1609-444E-9258-E52B24EDE7C6}"/>
                  </a:ext>
                </a:extLst>
              </p:cNvPr>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A06AE1A3-F7CC-4A09-866B-77D5F1CBA9AD}"/>
                  </a:ext>
                </a:extLst>
              </p:cNvPr>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a:extLst>
                  <a:ext uri="{FF2B5EF4-FFF2-40B4-BE49-F238E27FC236}">
                    <a16:creationId xmlns:a16="http://schemas.microsoft.com/office/drawing/2014/main" id="{6C84A61F-25D1-434A-843C-C7F50730211E}"/>
                  </a:ext>
                </a:extLst>
              </p:cNvPr>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9B15E746-BC03-47AD-8A5E-0FD455FAC14D}"/>
                  </a:ext>
                </a:extLst>
              </p:cNvPr>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C243B1A-E2A1-4F07-AE51-FA4FCBE7ED11}"/>
                  </a:ext>
                </a:extLst>
              </p:cNvPr>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8E0ACE8B-B1FC-45D5-B3BB-D0BE3EB9F297}"/>
                  </a:ext>
                </a:extLst>
              </p:cNvPr>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290778A7-551C-43D3-AA59-5AC59E869371}"/>
                  </a:ext>
                </a:extLst>
              </p:cNvPr>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a:extLst>
                  <a:ext uri="{FF2B5EF4-FFF2-40B4-BE49-F238E27FC236}">
                    <a16:creationId xmlns:a16="http://schemas.microsoft.com/office/drawing/2014/main" id="{D433DDB5-741E-4EEC-9EFF-202CF95ABBBE}"/>
                  </a:ext>
                </a:extLst>
              </p:cNvPr>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85F390B4-6BD8-4BF4-B53C-39352E5E76B5}"/>
                  </a:ext>
                </a:extLst>
              </p:cNvPr>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nual Input 135">
                <a:extLst>
                  <a:ext uri="{FF2B5EF4-FFF2-40B4-BE49-F238E27FC236}">
                    <a16:creationId xmlns:a16="http://schemas.microsoft.com/office/drawing/2014/main" id="{FBEA2078-720B-4C31-A759-1C44EAD20651}"/>
                  </a:ext>
                </a:extLst>
              </p:cNvPr>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nual Input 136">
                <a:extLst>
                  <a:ext uri="{FF2B5EF4-FFF2-40B4-BE49-F238E27FC236}">
                    <a16:creationId xmlns:a16="http://schemas.microsoft.com/office/drawing/2014/main" id="{B54C2F1E-E22B-45E0-A6E3-1D81D825B0C9}"/>
                  </a:ext>
                </a:extLst>
              </p:cNvPr>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0E890C73-AC88-45BA-A61B-2152362FC9EA}"/>
                  </a:ext>
                </a:extLst>
              </p:cNvPr>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2E5793EA-B08E-4EF0-A690-8AE7CBA9ED9A}"/>
                  </a:ext>
                </a:extLst>
              </p:cNvPr>
              <p:cNvCxnSpPr>
                <a:endCxn id="134"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Wave 139">
                <a:extLst>
                  <a:ext uri="{FF2B5EF4-FFF2-40B4-BE49-F238E27FC236}">
                    <a16:creationId xmlns:a16="http://schemas.microsoft.com/office/drawing/2014/main" id="{5B3D1821-9153-425D-AF74-FB7905515769}"/>
                  </a:ext>
                </a:extLst>
              </p:cNvPr>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ardrop 140">
                <a:extLst>
                  <a:ext uri="{FF2B5EF4-FFF2-40B4-BE49-F238E27FC236}">
                    <a16:creationId xmlns:a16="http://schemas.microsoft.com/office/drawing/2014/main" id="{2CD8653C-EFE7-4020-A467-FE8B5A7BF4B4}"/>
                  </a:ext>
                </a:extLst>
              </p:cNvPr>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D29CB1BB-7649-4751-B140-0C07D6BF76CA}"/>
                  </a:ext>
                </a:extLst>
              </p:cNvPr>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A5B55346-B02C-4C8E-8E4C-7B64E9E6B5C2}"/>
                  </a:ext>
                </a:extLst>
              </p:cNvPr>
              <p:cNvGrpSpPr/>
              <p:nvPr/>
            </p:nvGrpSpPr>
            <p:grpSpPr>
              <a:xfrm>
                <a:off x="4616158" y="3525311"/>
                <a:ext cx="325774" cy="383844"/>
                <a:chOff x="4043055" y="609600"/>
                <a:chExt cx="986145" cy="929576"/>
              </a:xfrm>
              <a:solidFill>
                <a:schemeClr val="tx1"/>
              </a:solidFill>
            </p:grpSpPr>
            <p:sp>
              <p:nvSpPr>
                <p:cNvPr id="144" name="Trapezoid 143">
                  <a:extLst>
                    <a:ext uri="{FF2B5EF4-FFF2-40B4-BE49-F238E27FC236}">
                      <a16:creationId xmlns:a16="http://schemas.microsoft.com/office/drawing/2014/main" id="{E0D64112-9277-4581-B575-9BCC99CB25CF}"/>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a:extLst>
                    <a:ext uri="{FF2B5EF4-FFF2-40B4-BE49-F238E27FC236}">
                      <a16:creationId xmlns:a16="http://schemas.microsoft.com/office/drawing/2014/main" id="{E5A12D19-23A4-4FF5-BD58-E97B4718BDC1}"/>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47">
                  <a:extLst>
                    <a:ext uri="{FF2B5EF4-FFF2-40B4-BE49-F238E27FC236}">
                      <a16:creationId xmlns:a16="http://schemas.microsoft.com/office/drawing/2014/main" id="{0BD1401D-71EC-4E10-BD70-3673C982C9D4}"/>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6675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fade">
                                      <p:cBhvr>
                                        <p:cTn id="19" dur="1000"/>
                                        <p:tgtEl>
                                          <p:spTgt spid="122"/>
                                        </p:tgtEl>
                                      </p:cBhvr>
                                    </p:animEffect>
                                    <p:anim calcmode="lin" valueType="num">
                                      <p:cBhvr>
                                        <p:cTn id="20" dur="1000" fill="hold"/>
                                        <p:tgtEl>
                                          <p:spTgt spid="122"/>
                                        </p:tgtEl>
                                        <p:attrNameLst>
                                          <p:attrName>ppt_x</p:attrName>
                                        </p:attrNameLst>
                                      </p:cBhvr>
                                      <p:tavLst>
                                        <p:tav tm="0">
                                          <p:val>
                                            <p:strVal val="#ppt_x"/>
                                          </p:val>
                                        </p:tav>
                                        <p:tav tm="100000">
                                          <p:val>
                                            <p:strVal val="#ppt_x"/>
                                          </p:val>
                                        </p:tav>
                                      </p:tavLst>
                                    </p:anim>
                                    <p:anim calcmode="lin" valueType="num">
                                      <p:cBhvr>
                                        <p:cTn id="21"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4B7C58A-8B17-4D8F-845D-BC194C858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Signs of the Coming of the Savior</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130:16-17</a:t>
            </a:r>
            <a:endParaRPr lang="en-US" dirty="0">
              <a:solidFill>
                <a:schemeClr val="bg1"/>
              </a:solidFill>
            </a:endParaRPr>
          </a:p>
        </p:txBody>
      </p:sp>
      <p:grpSp>
        <p:nvGrpSpPr>
          <p:cNvPr id="8" name="Group 7"/>
          <p:cNvGrpSpPr/>
          <p:nvPr/>
        </p:nvGrpSpPr>
        <p:grpSpPr>
          <a:xfrm>
            <a:off x="269341" y="112263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95401" y="2471658"/>
              <a:ext cx="1905000" cy="1077218"/>
            </a:xfrm>
            <a:prstGeom prst="rect">
              <a:avLst/>
            </a:prstGeom>
          </p:spPr>
          <p:txBody>
            <a:bodyPr wrap="square">
              <a:spAutoFit/>
            </a:bodyPr>
            <a:lstStyle/>
            <a:p>
              <a:pPr algn="ctr"/>
              <a:r>
                <a:rPr lang="en-US" sz="1600" b="1" dirty="0"/>
                <a:t>Only God knows the exact time when the Second Coming will occur</a:t>
              </a:r>
              <a:endParaRPr lang="en-US" sz="1600" dirty="0">
                <a:solidFill>
                  <a:schemeClr val="bg1"/>
                </a:solidFill>
              </a:endParaRPr>
            </a:p>
          </p:txBody>
        </p:sp>
      </p:grpSp>
      <p:sp>
        <p:nvSpPr>
          <p:cNvPr id="2" name="Rectangle 1"/>
          <p:cNvSpPr/>
          <p:nvPr/>
        </p:nvSpPr>
        <p:spPr>
          <a:xfrm>
            <a:off x="3904929" y="996206"/>
            <a:ext cx="6096000" cy="1477328"/>
          </a:xfrm>
          <a:prstGeom prst="rect">
            <a:avLst/>
          </a:prstGeom>
        </p:spPr>
        <p:txBody>
          <a:bodyPr>
            <a:spAutoFit/>
          </a:bodyPr>
          <a:lstStyle/>
          <a:p>
            <a:r>
              <a:rPr lang="en-US" b="0" i="0" dirty="0">
                <a:solidFill>
                  <a:schemeClr val="bg1"/>
                </a:solidFill>
                <a:effectLst/>
              </a:rPr>
              <a:t>There will be wars and rumors of wars, signs in the heavens above and on the earth beneath, the sun turned into darkness and the moon to blood, earth quakes in divers places, the seas heaving beyond their bounds, then will appear one grand sign of the Son of Man in heaven .</a:t>
            </a:r>
            <a:endParaRPr lang="en-US" dirty="0">
              <a:solidFill>
                <a:schemeClr val="bg1"/>
              </a:solidFill>
            </a:endParaRPr>
          </a:p>
        </p:txBody>
      </p:sp>
      <p:sp>
        <p:nvSpPr>
          <p:cNvPr id="4" name="Rectangle 3"/>
          <p:cNvSpPr/>
          <p:nvPr/>
        </p:nvSpPr>
        <p:spPr>
          <a:xfrm>
            <a:off x="3499164" y="5003254"/>
            <a:ext cx="5561091" cy="1569660"/>
          </a:xfrm>
          <a:prstGeom prst="rect">
            <a:avLst/>
          </a:prstGeom>
        </p:spPr>
        <p:txBody>
          <a:bodyPr wrap="square">
            <a:spAutoFit/>
          </a:bodyPr>
          <a:lstStyle/>
          <a:p>
            <a:r>
              <a:rPr lang="en-US" sz="1600" i="0" dirty="0">
                <a:solidFill>
                  <a:schemeClr val="bg1"/>
                </a:solidFill>
                <a:effectLst/>
              </a:rPr>
              <a:t>2900 BC-The oldest known prediction of the end of the world is recorded on Assyrian tablets: "Our Earth is degenerate in these later days; there are signs that the world is speedily coming to an end; bribery and corruption are common; children no longer obey their parents; every man wants to write a book and the end of the world is evidently approaching.” </a:t>
            </a:r>
            <a:r>
              <a:rPr lang="en-US" sz="1600" i="0" dirty="0" err="1">
                <a:solidFill>
                  <a:schemeClr val="bg1"/>
                </a:solidFill>
                <a:effectLst/>
              </a:rPr>
              <a:t>Rationalwiki</a:t>
            </a:r>
            <a:endParaRPr lang="en-US" sz="1600" i="0" dirty="0">
              <a:solidFill>
                <a:schemeClr val="bg1"/>
              </a:solidFill>
              <a:effectLst/>
            </a:endParaRPr>
          </a:p>
        </p:txBody>
      </p:sp>
      <p:pic>
        <p:nvPicPr>
          <p:cNvPr id="14" name="Picture 13">
            <a:extLst>
              <a:ext uri="{FF2B5EF4-FFF2-40B4-BE49-F238E27FC236}">
                <a16:creationId xmlns:a16="http://schemas.microsoft.com/office/drawing/2014/main" id="{26E85F8D-DFF5-4EEA-A0DA-F50BBCA3E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037" y="2565948"/>
            <a:ext cx="6986622" cy="2280102"/>
          </a:xfrm>
          <a:prstGeom prst="rect">
            <a:avLst/>
          </a:prstGeom>
        </p:spPr>
      </p:pic>
    </p:spTree>
    <p:extLst>
      <p:ext uri="{BB962C8B-B14F-4D97-AF65-F5344CB8AC3E}">
        <p14:creationId xmlns:p14="http://schemas.microsoft.com/office/powerpoint/2010/main" val="41966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A5BDE2B-4F88-4B6B-9F08-8364635D8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2"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Knowledge</a:t>
            </a:r>
          </a:p>
        </p:txBody>
      </p:sp>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130:18-19</a:t>
            </a:r>
            <a:endParaRPr lang="en-US" dirty="0">
              <a:solidFill>
                <a:schemeClr val="bg1"/>
              </a:solidFill>
            </a:endParaRPr>
          </a:p>
        </p:txBody>
      </p:sp>
      <p:sp>
        <p:nvSpPr>
          <p:cNvPr id="6" name="Rectangle 5"/>
          <p:cNvSpPr/>
          <p:nvPr/>
        </p:nvSpPr>
        <p:spPr>
          <a:xfrm>
            <a:off x="2444392" y="4082835"/>
            <a:ext cx="6096000" cy="830997"/>
          </a:xfrm>
          <a:prstGeom prst="rect">
            <a:avLst/>
          </a:prstGeom>
        </p:spPr>
        <p:txBody>
          <a:bodyPr>
            <a:spAutoFit/>
          </a:bodyPr>
          <a:lstStyle/>
          <a:p>
            <a:r>
              <a:rPr lang="en-US" sz="2400" i="1" dirty="0">
                <a:solidFill>
                  <a:srgbClr val="FFFF00"/>
                </a:solidFill>
              </a:rPr>
              <a:t>The glory of God is intelligence, or, in other words, light and truth. </a:t>
            </a:r>
            <a:r>
              <a:rPr lang="en-US" sz="1200" i="1" dirty="0">
                <a:solidFill>
                  <a:srgbClr val="FFFF00"/>
                </a:solidFill>
              </a:rPr>
              <a:t>D&amp;C 93:36</a:t>
            </a:r>
          </a:p>
        </p:txBody>
      </p:sp>
      <p:grpSp>
        <p:nvGrpSpPr>
          <p:cNvPr id="34" name="Group 33"/>
          <p:cNvGrpSpPr/>
          <p:nvPr/>
        </p:nvGrpSpPr>
        <p:grpSpPr>
          <a:xfrm>
            <a:off x="8817545" y="968374"/>
            <a:ext cx="2667000" cy="5029200"/>
            <a:chOff x="838200" y="76200"/>
            <a:chExt cx="2667000" cy="5029200"/>
          </a:xfrm>
        </p:grpSpPr>
        <p:grpSp>
          <p:nvGrpSpPr>
            <p:cNvPr id="35" name="Group 17"/>
            <p:cNvGrpSpPr/>
            <p:nvPr/>
          </p:nvGrpSpPr>
          <p:grpSpPr>
            <a:xfrm>
              <a:off x="838200" y="76200"/>
              <a:ext cx="2667000" cy="5029200"/>
              <a:chOff x="838200" y="76200"/>
              <a:chExt cx="2667000" cy="5029200"/>
            </a:xfrm>
          </p:grpSpPr>
          <p:grpSp>
            <p:nvGrpSpPr>
              <p:cNvPr id="37" name="Group 17"/>
              <p:cNvGrpSpPr/>
              <p:nvPr/>
            </p:nvGrpSpPr>
            <p:grpSpPr>
              <a:xfrm flipH="1">
                <a:off x="2209800" y="1447800"/>
                <a:ext cx="1295400" cy="3429000"/>
                <a:chOff x="685800" y="1447800"/>
                <a:chExt cx="1295400" cy="3124200"/>
              </a:xfrm>
            </p:grpSpPr>
            <p:sp>
              <p:nvSpPr>
                <p:cNvPr id="53" name="Bent Arrow 5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5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16"/>
              <p:cNvGrpSpPr/>
              <p:nvPr/>
            </p:nvGrpSpPr>
            <p:grpSpPr>
              <a:xfrm>
                <a:off x="838200" y="1447800"/>
                <a:ext cx="1295400" cy="3429000"/>
                <a:chOff x="685800" y="1447800"/>
                <a:chExt cx="1295400" cy="3429000"/>
              </a:xfrm>
            </p:grpSpPr>
            <p:sp>
              <p:nvSpPr>
                <p:cNvPr id="51" name="Bent Arrow 5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nut 4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295401" y="2471658"/>
              <a:ext cx="1905000" cy="1323439"/>
            </a:xfrm>
            <a:prstGeom prst="rect">
              <a:avLst/>
            </a:prstGeom>
          </p:spPr>
          <p:txBody>
            <a:bodyPr wrap="square">
              <a:spAutoFit/>
            </a:bodyPr>
            <a:lstStyle/>
            <a:p>
              <a:pPr algn="ctr"/>
              <a:r>
                <a:rPr lang="en-US" sz="1600" b="1" dirty="0"/>
                <a:t>The knowledge and intelligence we gain in this life will rise with us in the resurrection</a:t>
              </a:r>
              <a:endParaRPr lang="en-US" sz="1600" dirty="0">
                <a:solidFill>
                  <a:schemeClr val="bg1"/>
                </a:solidFill>
              </a:endParaRPr>
            </a:p>
          </p:txBody>
        </p:sp>
      </p:grpSp>
      <p:grpSp>
        <p:nvGrpSpPr>
          <p:cNvPr id="11" name="Group 10">
            <a:extLst>
              <a:ext uri="{FF2B5EF4-FFF2-40B4-BE49-F238E27FC236}">
                <a16:creationId xmlns:a16="http://schemas.microsoft.com/office/drawing/2014/main" id="{995A5934-7001-434C-8472-88319C827416}"/>
              </a:ext>
            </a:extLst>
          </p:cNvPr>
          <p:cNvGrpSpPr/>
          <p:nvPr/>
        </p:nvGrpSpPr>
        <p:grpSpPr>
          <a:xfrm>
            <a:off x="341988" y="963563"/>
            <a:ext cx="3720822" cy="3029570"/>
            <a:chOff x="341988" y="963563"/>
            <a:chExt cx="3720822" cy="3029570"/>
          </a:xfrm>
        </p:grpSpPr>
        <p:sp>
          <p:nvSpPr>
            <p:cNvPr id="2" name="Rectangle 1"/>
            <p:cNvSpPr/>
            <p:nvPr/>
          </p:nvSpPr>
          <p:spPr>
            <a:xfrm>
              <a:off x="341988" y="963563"/>
              <a:ext cx="3406146" cy="923330"/>
            </a:xfrm>
            <a:prstGeom prst="rect">
              <a:avLst/>
            </a:prstGeom>
          </p:spPr>
          <p:txBody>
            <a:bodyPr wrap="square">
              <a:spAutoFit/>
            </a:bodyPr>
            <a:lstStyle/>
            <a:p>
              <a:r>
                <a:rPr lang="en-US" b="0" i="0" dirty="0">
                  <a:solidFill>
                    <a:schemeClr val="bg1"/>
                  </a:solidFill>
                  <a:effectLst/>
                </a:rPr>
                <a:t>“It is not the knowledge obtained from textbooks that rises with us in the resurrection.”</a:t>
              </a:r>
              <a:endParaRPr lang="en-US" dirty="0">
                <a:solidFill>
                  <a:schemeClr val="bg1"/>
                </a:solidFill>
              </a:endParaRPr>
            </a:p>
          </p:txBody>
        </p:sp>
        <p:pic>
          <p:nvPicPr>
            <p:cNvPr id="4" name="Picture 3">
              <a:extLst>
                <a:ext uri="{FF2B5EF4-FFF2-40B4-BE49-F238E27FC236}">
                  <a16:creationId xmlns:a16="http://schemas.microsoft.com/office/drawing/2014/main" id="{6C08BE41-E171-47EA-9113-5180F933A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89" y="2059288"/>
              <a:ext cx="3553321" cy="1933845"/>
            </a:xfrm>
            <a:prstGeom prst="rect">
              <a:avLst/>
            </a:prstGeom>
          </p:spPr>
        </p:pic>
      </p:grpSp>
      <p:grpSp>
        <p:nvGrpSpPr>
          <p:cNvPr id="13" name="Group 12">
            <a:extLst>
              <a:ext uri="{FF2B5EF4-FFF2-40B4-BE49-F238E27FC236}">
                <a16:creationId xmlns:a16="http://schemas.microsoft.com/office/drawing/2014/main" id="{749D030D-54A3-48DA-B5F4-506534F9C107}"/>
              </a:ext>
            </a:extLst>
          </p:cNvPr>
          <p:cNvGrpSpPr/>
          <p:nvPr/>
        </p:nvGrpSpPr>
        <p:grpSpPr>
          <a:xfrm>
            <a:off x="4443809" y="963563"/>
            <a:ext cx="3992737" cy="2504868"/>
            <a:chOff x="4443809" y="963563"/>
            <a:chExt cx="3992737" cy="2504868"/>
          </a:xfrm>
        </p:grpSpPr>
        <p:sp>
          <p:nvSpPr>
            <p:cNvPr id="31" name="Rectangle 30"/>
            <p:cNvSpPr/>
            <p:nvPr/>
          </p:nvSpPr>
          <p:spPr>
            <a:xfrm>
              <a:off x="5242716" y="2545101"/>
              <a:ext cx="3193830" cy="923330"/>
            </a:xfrm>
            <a:prstGeom prst="rect">
              <a:avLst/>
            </a:prstGeom>
          </p:spPr>
          <p:txBody>
            <a:bodyPr wrap="square">
              <a:spAutoFit/>
            </a:bodyPr>
            <a:lstStyle/>
            <a:p>
              <a:r>
                <a:rPr lang="en-US" b="0" i="0" dirty="0">
                  <a:solidFill>
                    <a:schemeClr val="bg1"/>
                  </a:solidFill>
                  <a:effectLst/>
                </a:rPr>
                <a:t>“The intelligences that arise with us are equated with “light and truth.”</a:t>
              </a:r>
              <a:endParaRPr lang="en-US" dirty="0">
                <a:solidFill>
                  <a:schemeClr val="bg1"/>
                </a:solidFill>
              </a:endParaRPr>
            </a:p>
          </p:txBody>
        </p:sp>
        <p:pic>
          <p:nvPicPr>
            <p:cNvPr id="8" name="Picture 7">
              <a:extLst>
                <a:ext uri="{FF2B5EF4-FFF2-40B4-BE49-F238E27FC236}">
                  <a16:creationId xmlns:a16="http://schemas.microsoft.com/office/drawing/2014/main" id="{029BF365-B80C-4ADA-A87E-E41E0EF34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809" y="963563"/>
              <a:ext cx="3771900" cy="1511300"/>
            </a:xfrm>
            <a:prstGeom prst="rect">
              <a:avLst/>
            </a:prstGeom>
          </p:spPr>
        </p:pic>
      </p:grpSp>
      <p:pic>
        <p:nvPicPr>
          <p:cNvPr id="10" name="Picture 9">
            <a:extLst>
              <a:ext uri="{FF2B5EF4-FFF2-40B4-BE49-F238E27FC236}">
                <a16:creationId xmlns:a16="http://schemas.microsoft.com/office/drawing/2014/main" id="{56520F3F-864F-472A-9E03-E6DAFB4AF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685" y="4949054"/>
            <a:ext cx="5121084" cy="1755800"/>
          </a:xfrm>
          <a:prstGeom prst="rect">
            <a:avLst/>
          </a:prstGeom>
        </p:spPr>
      </p:pic>
    </p:spTree>
    <p:extLst>
      <p:ext uri="{BB962C8B-B14F-4D97-AF65-F5344CB8AC3E}">
        <p14:creationId xmlns:p14="http://schemas.microsoft.com/office/powerpoint/2010/main" val="345849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16D7A1-E5B8-4EBD-ACBE-595331C96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69409" y="6488668"/>
            <a:ext cx="6096000" cy="369332"/>
          </a:xfrm>
          <a:prstGeom prst="rect">
            <a:avLst/>
          </a:prstGeom>
        </p:spPr>
        <p:txBody>
          <a:bodyPr>
            <a:spAutoFit/>
          </a:bodyPr>
          <a:lstStyle/>
          <a:p>
            <a:r>
              <a:rPr lang="en-US" b="0" i="0" dirty="0">
                <a:solidFill>
                  <a:schemeClr val="bg1"/>
                </a:solidFill>
                <a:effectLst/>
                <a:latin typeface="Open Sans"/>
              </a:rPr>
              <a:t>D&amp;C 130:18-19 </a:t>
            </a:r>
            <a:r>
              <a:rPr lang="en-US" sz="1200" b="0" i="0" dirty="0">
                <a:solidFill>
                  <a:schemeClr val="bg1"/>
                </a:solidFill>
                <a:effectLst/>
                <a:latin typeface="Open Sans"/>
              </a:rPr>
              <a:t>President Boyd K. Packer</a:t>
            </a:r>
            <a:endParaRPr lang="en-US" sz="1200" dirty="0">
              <a:solidFill>
                <a:schemeClr val="bg1"/>
              </a:solidFill>
            </a:endParaRPr>
          </a:p>
        </p:txBody>
      </p:sp>
      <p:sp>
        <p:nvSpPr>
          <p:cNvPr id="2" name="Rectangle 1"/>
          <p:cNvSpPr/>
          <p:nvPr/>
        </p:nvSpPr>
        <p:spPr>
          <a:xfrm>
            <a:off x="468249" y="492948"/>
            <a:ext cx="5298320" cy="3477875"/>
          </a:xfrm>
          <a:prstGeom prst="rect">
            <a:avLst/>
          </a:prstGeom>
        </p:spPr>
        <p:txBody>
          <a:bodyPr wrap="square">
            <a:spAutoFit/>
          </a:bodyPr>
          <a:lstStyle/>
          <a:p>
            <a:pPr fontAlgn="base"/>
            <a:r>
              <a:rPr lang="en-US" sz="2000" dirty="0">
                <a:solidFill>
                  <a:schemeClr val="bg1"/>
                </a:solidFill>
              </a:rPr>
              <a:t>“You … should not complain about schooling. </a:t>
            </a:r>
          </a:p>
          <a:p>
            <a:pPr fontAlgn="base"/>
            <a:endParaRPr lang="en-US" sz="2000" dirty="0">
              <a:solidFill>
                <a:schemeClr val="bg1"/>
              </a:solidFill>
            </a:endParaRPr>
          </a:p>
          <a:p>
            <a:pPr fontAlgn="base"/>
            <a:r>
              <a:rPr lang="en-US" sz="2000" dirty="0">
                <a:solidFill>
                  <a:schemeClr val="bg1"/>
                </a:solidFill>
              </a:rPr>
              <a:t>Do not immerse yourself so much in the technical that you </a:t>
            </a:r>
            <a:r>
              <a:rPr lang="en-US" sz="2000" dirty="0">
                <a:solidFill>
                  <a:srgbClr val="FFFF00"/>
                </a:solidFill>
              </a:rPr>
              <a:t>fail to learn things that are practical. </a:t>
            </a:r>
          </a:p>
          <a:p>
            <a:pPr fontAlgn="base"/>
            <a:endParaRPr lang="en-US" sz="2000" dirty="0">
              <a:solidFill>
                <a:schemeClr val="bg1"/>
              </a:solidFill>
            </a:endParaRPr>
          </a:p>
          <a:p>
            <a:pPr fontAlgn="base"/>
            <a:r>
              <a:rPr lang="en-US" sz="2000" dirty="0">
                <a:solidFill>
                  <a:schemeClr val="bg1"/>
                </a:solidFill>
              </a:rPr>
              <a:t>Everything you can learn that is practical—in the house, in the kitchen cooking, in the yard—will be of benefit to you. Never complain about schooling.</a:t>
            </a:r>
          </a:p>
          <a:p>
            <a:pPr fontAlgn="base"/>
            <a:endParaRPr lang="en-US" sz="2000" dirty="0">
              <a:solidFill>
                <a:schemeClr val="bg1"/>
              </a:solidFill>
            </a:endParaRPr>
          </a:p>
          <a:p>
            <a:pPr fontAlgn="base"/>
            <a:r>
              <a:rPr lang="en-US" sz="2000" dirty="0">
                <a:solidFill>
                  <a:schemeClr val="bg1"/>
                </a:solidFill>
              </a:rPr>
              <a:t>Study well, and attend always. …</a:t>
            </a:r>
          </a:p>
        </p:txBody>
      </p:sp>
      <p:sp>
        <p:nvSpPr>
          <p:cNvPr id="4" name="Rectangle 3"/>
          <p:cNvSpPr/>
          <p:nvPr/>
        </p:nvSpPr>
        <p:spPr>
          <a:xfrm>
            <a:off x="5697647" y="4312467"/>
            <a:ext cx="6096000" cy="2246769"/>
          </a:xfrm>
          <a:prstGeom prst="rect">
            <a:avLst/>
          </a:prstGeom>
        </p:spPr>
        <p:txBody>
          <a:bodyPr>
            <a:spAutoFit/>
          </a:bodyPr>
          <a:lstStyle/>
          <a:p>
            <a:pPr fontAlgn="base"/>
            <a:r>
              <a:rPr lang="en-US" sz="2000" dirty="0">
                <a:solidFill>
                  <a:schemeClr val="bg1"/>
                </a:solidFill>
              </a:rPr>
              <a:t>“You can learn about fixing things and painting things and even sewing things and whatever else is practical.</a:t>
            </a:r>
          </a:p>
          <a:p>
            <a:pPr fontAlgn="base"/>
            <a:endParaRPr lang="en-US" sz="2000" dirty="0">
              <a:solidFill>
                <a:schemeClr val="bg1"/>
              </a:solidFill>
            </a:endParaRPr>
          </a:p>
          <a:p>
            <a:pPr fontAlgn="base"/>
            <a:r>
              <a:rPr lang="en-US" sz="2000" dirty="0">
                <a:solidFill>
                  <a:schemeClr val="bg1"/>
                </a:solidFill>
              </a:rPr>
              <a:t>That is worth doing. </a:t>
            </a:r>
          </a:p>
          <a:p>
            <a:pPr fontAlgn="base"/>
            <a:endParaRPr lang="en-US" sz="2000" dirty="0">
              <a:solidFill>
                <a:schemeClr val="bg1"/>
              </a:solidFill>
            </a:endParaRPr>
          </a:p>
          <a:p>
            <a:pPr fontAlgn="base"/>
            <a:r>
              <a:rPr lang="en-US" sz="2000" dirty="0">
                <a:solidFill>
                  <a:srgbClr val="FFFF00"/>
                </a:solidFill>
              </a:rPr>
              <a:t>If it is not of particular benefit to you, it will help you when you are serving other people”</a:t>
            </a:r>
          </a:p>
        </p:txBody>
      </p:sp>
      <p:pic>
        <p:nvPicPr>
          <p:cNvPr id="6" name="Picture 5">
            <a:extLst>
              <a:ext uri="{FF2B5EF4-FFF2-40B4-BE49-F238E27FC236}">
                <a16:creationId xmlns:a16="http://schemas.microsoft.com/office/drawing/2014/main" id="{496870E4-02B8-414B-96B8-3798BEB65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647" y="304697"/>
            <a:ext cx="2667000" cy="1504950"/>
          </a:xfrm>
          <a:prstGeom prst="rect">
            <a:avLst/>
          </a:prstGeom>
        </p:spPr>
      </p:pic>
      <p:pic>
        <p:nvPicPr>
          <p:cNvPr id="8" name="Picture 7">
            <a:extLst>
              <a:ext uri="{FF2B5EF4-FFF2-40B4-BE49-F238E27FC236}">
                <a16:creationId xmlns:a16="http://schemas.microsoft.com/office/drawing/2014/main" id="{4D5D63F2-7EE8-407D-B943-1D99A2888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984" y="2078141"/>
            <a:ext cx="1536700" cy="1841500"/>
          </a:xfrm>
          <a:prstGeom prst="rect">
            <a:avLst/>
          </a:prstGeom>
        </p:spPr>
      </p:pic>
      <p:pic>
        <p:nvPicPr>
          <p:cNvPr id="10" name="Picture 9">
            <a:extLst>
              <a:ext uri="{FF2B5EF4-FFF2-40B4-BE49-F238E27FC236}">
                <a16:creationId xmlns:a16="http://schemas.microsoft.com/office/drawing/2014/main" id="{C8951A11-C19A-474A-8C6E-B5A0C94738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1354" y="1354399"/>
            <a:ext cx="1712976" cy="2279904"/>
          </a:xfrm>
          <a:prstGeom prst="rect">
            <a:avLst/>
          </a:prstGeom>
        </p:spPr>
      </p:pic>
      <p:pic>
        <p:nvPicPr>
          <p:cNvPr id="14" name="Picture 13">
            <a:extLst>
              <a:ext uri="{FF2B5EF4-FFF2-40B4-BE49-F238E27FC236}">
                <a16:creationId xmlns:a16="http://schemas.microsoft.com/office/drawing/2014/main" id="{CEB25F71-63EF-49EA-9BFF-5A66E9C97B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02" y="4320108"/>
            <a:ext cx="2733675" cy="1819275"/>
          </a:xfrm>
          <a:prstGeom prst="rect">
            <a:avLst/>
          </a:prstGeom>
        </p:spPr>
      </p:pic>
      <p:pic>
        <p:nvPicPr>
          <p:cNvPr id="16" name="Picture 15">
            <a:extLst>
              <a:ext uri="{FF2B5EF4-FFF2-40B4-BE49-F238E27FC236}">
                <a16:creationId xmlns:a16="http://schemas.microsoft.com/office/drawing/2014/main" id="{AE194D17-8AE8-4627-AD3F-5F895BEBBE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2644" y="4181475"/>
            <a:ext cx="2535936" cy="2359152"/>
          </a:xfrm>
          <a:prstGeom prst="rect">
            <a:avLst/>
          </a:prstGeom>
        </p:spPr>
      </p:pic>
      <p:pic>
        <p:nvPicPr>
          <p:cNvPr id="17" name="Picture 2" descr="Image result for teen in school">
            <a:extLst>
              <a:ext uri="{FF2B5EF4-FFF2-40B4-BE49-F238E27FC236}">
                <a16:creationId xmlns:a16="http://schemas.microsoft.com/office/drawing/2014/main" id="{DC153CA9-96D2-4BA8-9932-4EE4419C89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7647" y="2421649"/>
            <a:ext cx="2422416"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1000"/>
                                        <p:tgtEl>
                                          <p:spTgt spid="2">
                                            <p:txEl>
                                              <p:pRg st="6" end="6"/>
                                            </p:txEl>
                                          </p:spTgt>
                                        </p:tgtEl>
                                      </p:cBhvr>
                                    </p:animEffect>
                                    <p:anim calcmode="lin" valueType="num">
                                      <p:cBhvr>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fade">
                                      <p:cBhvr>
                                        <p:cTn id="48" dur="1000"/>
                                        <p:tgtEl>
                                          <p:spTgt spid="4">
                                            <p:txEl>
                                              <p:pRg st="0" end="0"/>
                                            </p:txEl>
                                          </p:spTgt>
                                        </p:tgtEl>
                                      </p:cBhvr>
                                    </p:animEffect>
                                    <p:anim calcmode="lin" valueType="num">
                                      <p:cBhvr>
                                        <p:cTn id="4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10" presetClass="exit" presetSubtype="0" fill="hold" grpId="0" nodeType="withEffect">
                                  <p:stCondLst>
                                    <p:cond delay="0"/>
                                  </p:stCondLst>
                                  <p:childTnLst>
                                    <p:animEffect transition="out" filter="fade">
                                      <p:cBhvr>
                                        <p:cTn id="62" dur="500"/>
                                        <p:tgtEl>
                                          <p:spTgt spid="2">
                                            <p:txEl>
                                              <p:pRg st="0" end="0"/>
                                            </p:txEl>
                                          </p:spTgt>
                                        </p:tgtEl>
                                      </p:cBhvr>
                                    </p:animEffect>
                                    <p:set>
                                      <p:cBhvr>
                                        <p:cTn id="63" dur="1" fill="hold">
                                          <p:stCondLst>
                                            <p:cond delay="499"/>
                                          </p:stCondLst>
                                        </p:cTn>
                                        <p:tgtEl>
                                          <p:spTgt spid="2">
                                            <p:txEl>
                                              <p:pRg st="0" end="0"/>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2">
                                            <p:txEl>
                                              <p:pRg st="2" end="2"/>
                                            </p:txEl>
                                          </p:spTgt>
                                        </p:tgtEl>
                                      </p:cBhvr>
                                    </p:animEffect>
                                    <p:set>
                                      <p:cBhvr>
                                        <p:cTn id="66" dur="1" fill="hold">
                                          <p:stCondLst>
                                            <p:cond delay="499"/>
                                          </p:stCondLst>
                                        </p:cTn>
                                        <p:tgtEl>
                                          <p:spTgt spid="2">
                                            <p:txEl>
                                              <p:pRg st="2" end="2"/>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2">
                                            <p:txEl>
                                              <p:pRg st="4" end="4"/>
                                            </p:txEl>
                                          </p:spTgt>
                                        </p:tgtEl>
                                      </p:cBhvr>
                                    </p:animEffect>
                                    <p:set>
                                      <p:cBhvr>
                                        <p:cTn id="69" dur="1" fill="hold">
                                          <p:stCondLst>
                                            <p:cond delay="499"/>
                                          </p:stCondLst>
                                        </p:cTn>
                                        <p:tgtEl>
                                          <p:spTgt spid="2">
                                            <p:txEl>
                                              <p:pRg st="4" end="4"/>
                                            </p:txEl>
                                          </p:spTgt>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2">
                                            <p:txEl>
                                              <p:pRg st="6" end="6"/>
                                            </p:txEl>
                                          </p:spTgt>
                                        </p:tgtEl>
                                      </p:cBhvr>
                                    </p:animEffect>
                                    <p:set>
                                      <p:cBhvr>
                                        <p:cTn id="72" dur="1" fill="hold">
                                          <p:stCondLst>
                                            <p:cond delay="499"/>
                                          </p:stCondLst>
                                        </p:cTn>
                                        <p:tgtEl>
                                          <p:spTgt spid="2">
                                            <p:txEl>
                                              <p:pRg st="6" end="6"/>
                                            </p:txEl>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
                                            <p:txEl>
                                              <p:pRg st="2" end="2"/>
                                            </p:txEl>
                                          </p:spTgt>
                                        </p:tgtEl>
                                        <p:attrNameLst>
                                          <p:attrName>style.visibility</p:attrName>
                                        </p:attrNameLst>
                                      </p:cBhvr>
                                      <p:to>
                                        <p:strVal val="visible"/>
                                      </p:to>
                                    </p:set>
                                    <p:animEffect transition="in" filter="fade">
                                      <p:cBhvr>
                                        <p:cTn id="89" dur="1000"/>
                                        <p:tgtEl>
                                          <p:spTgt spid="4">
                                            <p:txEl>
                                              <p:pRg st="2" end="2"/>
                                            </p:txEl>
                                          </p:spTgt>
                                        </p:tgtEl>
                                      </p:cBhvr>
                                    </p:animEffect>
                                    <p:anim calcmode="lin" valueType="num">
                                      <p:cBhvr>
                                        <p:cTn id="9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
                                            <p:txEl>
                                              <p:pRg st="4" end="4"/>
                                            </p:txEl>
                                          </p:spTgt>
                                        </p:tgtEl>
                                        <p:attrNameLst>
                                          <p:attrName>style.visibility</p:attrName>
                                        </p:attrNameLst>
                                      </p:cBhvr>
                                      <p:to>
                                        <p:strVal val="visible"/>
                                      </p:to>
                                    </p:set>
                                    <p:animEffect transition="in" filter="fade">
                                      <p:cBhvr>
                                        <p:cTn id="96" dur="1000"/>
                                        <p:tgtEl>
                                          <p:spTgt spid="4">
                                            <p:txEl>
                                              <p:pRg st="4" end="4"/>
                                            </p:txEl>
                                          </p:spTgt>
                                        </p:tgtEl>
                                      </p:cBhvr>
                                    </p:animEffect>
                                    <p:anim calcmode="lin" valueType="num">
                                      <p:cBhvr>
                                        <p:cTn id="9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4697</Words>
  <Application>Microsoft Office PowerPoint</Application>
  <PresentationFormat>Widescreen</PresentationFormat>
  <Paragraphs>242</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Open Sans</vt:lpstr>
      <vt:lpstr>AR ESSENCE</vt:lpstr>
      <vt:lpstr>Calibri Light</vt:lpstr>
      <vt:lpstr>Californian FB</vt:lpstr>
      <vt:lpstr>Monotype Corsiva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47</cp:revision>
  <dcterms:created xsi:type="dcterms:W3CDTF">2015-03-21T14:10:38Z</dcterms:created>
  <dcterms:modified xsi:type="dcterms:W3CDTF">2024-12-19T21:00:24Z</dcterms:modified>
</cp:coreProperties>
</file>