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59" r:id="rId3"/>
    <p:sldId id="258" r:id="rId4"/>
    <p:sldId id="263" r:id="rId5"/>
    <p:sldId id="262" r:id="rId6"/>
    <p:sldId id="265" r:id="rId7"/>
    <p:sldId id="264" r:id="rId8"/>
    <p:sldId id="266" r:id="rId9"/>
    <p:sldId id="267" r:id="rId10"/>
    <p:sldId id="274" r:id="rId11"/>
    <p:sldId id="269" r:id="rId12"/>
    <p:sldId id="270" r:id="rId13"/>
    <p:sldId id="271" r:id="rId14"/>
    <p:sldId id="272" r:id="rId15"/>
    <p:sldId id="273" r:id="rId16"/>
    <p:sldId id="257" r:id="rId17"/>
    <p:sldId id="260" r:id="rId18"/>
    <p:sldId id="261" r:id="rId19"/>
  </p:sldIdLst>
  <p:sldSz cx="12192000" cy="6858000"/>
  <p:notesSz cx="6858000" cy="9144000"/>
  <p:embeddedFontLst>
    <p:embeddedFont>
      <p:font typeface="Arial Rounded MT Bold" panose="020F0704030504030204" pitchFamily="34" charset="0"/>
      <p:regular r:id="rId20"/>
    </p:embeddedFont>
    <p:embeddedFont>
      <p:font typeface="Californian FB" panose="0207040306080B030204" pitchFamily="18" charset="0"/>
      <p:regular r:id="rId21"/>
      <p:bold r:id="rId22"/>
      <p:italic r:id="rId23"/>
    </p:embeddedFont>
    <p:embeddedFont>
      <p:font typeface="Palatino" panose="020B0604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3" d="100"/>
          <a:sy n="63" d="100"/>
        </p:scale>
        <p:origin x="1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6697A4-18CA-4A16-95EC-775DE288AD76}"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255635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697A4-18CA-4A16-95EC-775DE288AD76}"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266889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697A4-18CA-4A16-95EC-775DE288AD76}"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415544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697A4-18CA-4A16-95EC-775DE288AD76}"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215136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697A4-18CA-4A16-95EC-775DE288AD76}"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30793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697A4-18CA-4A16-95EC-775DE288AD76}"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386413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697A4-18CA-4A16-95EC-775DE288AD76}"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230397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697A4-18CA-4A16-95EC-775DE288AD76}"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189477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697A4-18CA-4A16-95EC-775DE288AD76}"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310594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697A4-18CA-4A16-95EC-775DE288AD76}"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307113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697A4-18CA-4A16-95EC-775DE288AD76}"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159983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697A4-18CA-4A16-95EC-775DE288AD76}"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6D8FA-54AE-4B48-ADB2-545FD1986120}" type="slidenum">
              <a:rPr lang="en-US" smtClean="0"/>
              <a:t>‹#›</a:t>
            </a:fld>
            <a:endParaRPr lang="en-US"/>
          </a:p>
        </p:txBody>
      </p:sp>
    </p:spTree>
    <p:extLst>
      <p:ext uri="{BB962C8B-B14F-4D97-AF65-F5344CB8AC3E}">
        <p14:creationId xmlns:p14="http://schemas.microsoft.com/office/powerpoint/2010/main" val="3265223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A0BC6C-E831-55D8-3493-A590A8EF1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759099F-07E9-0E0F-3612-E20DBA695A76}"/>
              </a:ext>
            </a:extLst>
          </p:cNvPr>
          <p:cNvSpPr txBox="1"/>
          <p:nvPr/>
        </p:nvSpPr>
        <p:spPr>
          <a:xfrm>
            <a:off x="99587" y="125239"/>
            <a:ext cx="12004896" cy="3785652"/>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Doctrine and Covenants 131</a:t>
            </a:r>
          </a:p>
          <a:p>
            <a:pPr algn="ctr"/>
            <a:endParaRPr lang="en-US" sz="6000" dirty="0">
              <a:solidFill>
                <a:schemeClr val="bg1"/>
              </a:solidFill>
              <a:latin typeface="Arial Rounded MT Bold" panose="020F0704030504030204" pitchFamily="34" charset="0"/>
            </a:endParaRPr>
          </a:p>
          <a:p>
            <a:pPr algn="ctr"/>
            <a:r>
              <a:rPr lang="en-US" sz="6000" dirty="0">
                <a:solidFill>
                  <a:schemeClr val="bg1"/>
                </a:solidFill>
                <a:latin typeface="Arial Rounded MT Bold" panose="020F0704030504030204" pitchFamily="34" charset="0"/>
              </a:rPr>
              <a:t>Celestial Marriage, </a:t>
            </a:r>
          </a:p>
          <a:p>
            <a:pPr algn="ctr"/>
            <a:r>
              <a:rPr lang="en-US" sz="6000" dirty="0">
                <a:solidFill>
                  <a:schemeClr val="bg1"/>
                </a:solidFill>
                <a:latin typeface="Arial Rounded MT Bold" panose="020F0704030504030204" pitchFamily="34" charset="0"/>
              </a:rPr>
              <a:t>Celestial Glory</a:t>
            </a:r>
          </a:p>
        </p:txBody>
      </p:sp>
      <p:grpSp>
        <p:nvGrpSpPr>
          <p:cNvPr id="4" name="Group 3">
            <a:extLst>
              <a:ext uri="{FF2B5EF4-FFF2-40B4-BE49-F238E27FC236}">
                <a16:creationId xmlns:a16="http://schemas.microsoft.com/office/drawing/2014/main" id="{23FAB91E-2293-EC6F-65DE-1D31F7392E1A}"/>
              </a:ext>
            </a:extLst>
          </p:cNvPr>
          <p:cNvGrpSpPr/>
          <p:nvPr/>
        </p:nvGrpSpPr>
        <p:grpSpPr>
          <a:xfrm>
            <a:off x="5427094" y="3910891"/>
            <a:ext cx="1337812" cy="2149442"/>
            <a:chOff x="4152900" y="5385223"/>
            <a:chExt cx="723900" cy="1163079"/>
          </a:xfrm>
        </p:grpSpPr>
        <p:grpSp>
          <p:nvGrpSpPr>
            <p:cNvPr id="5" name="Group 4">
              <a:extLst>
                <a:ext uri="{FF2B5EF4-FFF2-40B4-BE49-F238E27FC236}">
                  <a16:creationId xmlns:a16="http://schemas.microsoft.com/office/drawing/2014/main" id="{7D41F983-6284-13FF-7A88-253382CF0686}"/>
                </a:ext>
              </a:extLst>
            </p:cNvPr>
            <p:cNvGrpSpPr/>
            <p:nvPr/>
          </p:nvGrpSpPr>
          <p:grpSpPr>
            <a:xfrm>
              <a:off x="4152900" y="5385223"/>
              <a:ext cx="723900" cy="659553"/>
              <a:chOff x="228600" y="228600"/>
              <a:chExt cx="3429000" cy="3124200"/>
            </a:xfrm>
            <a:solidFill>
              <a:schemeClr val="bg1"/>
            </a:solidFill>
          </p:grpSpPr>
          <p:sp>
            <p:nvSpPr>
              <p:cNvPr id="7" name="Trapezoid 6">
                <a:extLst>
                  <a:ext uri="{FF2B5EF4-FFF2-40B4-BE49-F238E27FC236}">
                    <a16:creationId xmlns:a16="http://schemas.microsoft.com/office/drawing/2014/main" id="{1D4C24BC-0A85-CD28-BD37-0863BE360306}"/>
                  </a:ext>
                </a:extLst>
              </p:cNvPr>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87B1A96E-2163-B8BA-2065-680ABDF4BC74}"/>
                  </a:ext>
                </a:extLst>
              </p:cNvPr>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C3EE6292-C5E1-3A20-00A7-0B4775FB2FB2}"/>
                  </a:ext>
                </a:extLst>
              </p:cNvPr>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116AAD8F-42E5-8116-5476-A0FEAD2A20A8}"/>
                  </a:ext>
                </a:extLst>
              </p:cNvPr>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565364BB-80F0-9911-FF46-10DBB77320C1}"/>
                  </a:ext>
                </a:extLst>
              </p:cNvPr>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924D236-A16F-8B0C-C9A6-808F0664F396}"/>
                  </a:ext>
                </a:extLst>
              </p:cNvPr>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Donut 1">
              <a:extLst>
                <a:ext uri="{FF2B5EF4-FFF2-40B4-BE49-F238E27FC236}">
                  <a16:creationId xmlns:a16="http://schemas.microsoft.com/office/drawing/2014/main" id="{8DF9CC4C-EC3D-DF66-1521-1B8C467F2A40}"/>
                </a:ext>
              </a:extLst>
            </p:cNvPr>
            <p:cNvSpPr/>
            <p:nvPr/>
          </p:nvSpPr>
          <p:spPr>
            <a:xfrm>
              <a:off x="4230189" y="5995852"/>
              <a:ext cx="552450" cy="552450"/>
            </a:xfrm>
            <a:prstGeom prst="donut">
              <a:avLst>
                <a:gd name="adj" fmla="val 754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67">
            <a:extLst>
              <a:ext uri="{FF2B5EF4-FFF2-40B4-BE49-F238E27FC236}">
                <a16:creationId xmlns:a16="http://schemas.microsoft.com/office/drawing/2014/main" id="{EF538519-3818-6A7B-6D8A-F04231911E72}"/>
              </a:ext>
            </a:extLst>
          </p:cNvPr>
          <p:cNvGrpSpPr/>
          <p:nvPr/>
        </p:nvGrpSpPr>
        <p:grpSpPr>
          <a:xfrm>
            <a:off x="996984" y="4059537"/>
            <a:ext cx="2361710" cy="1886552"/>
            <a:chOff x="1371600" y="266076"/>
            <a:chExt cx="6019800" cy="6176313"/>
          </a:xfrm>
        </p:grpSpPr>
        <p:grpSp>
          <p:nvGrpSpPr>
            <p:cNvPr id="14" name="Group 35">
              <a:extLst>
                <a:ext uri="{FF2B5EF4-FFF2-40B4-BE49-F238E27FC236}">
                  <a16:creationId xmlns:a16="http://schemas.microsoft.com/office/drawing/2014/main" id="{5519F160-5474-F011-5902-13590E56F1F5}"/>
                </a:ext>
              </a:extLst>
            </p:cNvPr>
            <p:cNvGrpSpPr/>
            <p:nvPr/>
          </p:nvGrpSpPr>
          <p:grpSpPr>
            <a:xfrm>
              <a:off x="1371600" y="3429000"/>
              <a:ext cx="6019800" cy="3013389"/>
              <a:chOff x="293557" y="1259174"/>
              <a:chExt cx="8621843" cy="4315918"/>
            </a:xfrm>
          </p:grpSpPr>
          <p:sp>
            <p:nvSpPr>
              <p:cNvPr id="36" name="Rectangle 35">
                <a:extLst>
                  <a:ext uri="{FF2B5EF4-FFF2-40B4-BE49-F238E27FC236}">
                    <a16:creationId xmlns:a16="http://schemas.microsoft.com/office/drawing/2014/main" id="{CF5A1ABF-BD67-0181-FD60-DE494A33E3B2}"/>
                  </a:ext>
                </a:extLst>
              </p:cNvPr>
              <p:cNvSpPr/>
              <p:nvPr/>
            </p:nvSpPr>
            <p:spPr>
              <a:xfrm>
                <a:off x="1828800" y="1295400"/>
                <a:ext cx="990600" cy="426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F90F30E-216E-619C-DFF6-ECBDEC8E1DDA}"/>
                  </a:ext>
                </a:extLst>
              </p:cNvPr>
              <p:cNvSpPr/>
              <p:nvPr/>
            </p:nvSpPr>
            <p:spPr>
              <a:xfrm>
                <a:off x="6400800" y="1295400"/>
                <a:ext cx="990600" cy="426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6">
                <a:extLst>
                  <a:ext uri="{FF2B5EF4-FFF2-40B4-BE49-F238E27FC236}">
                    <a16:creationId xmlns:a16="http://schemas.microsoft.com/office/drawing/2014/main" id="{FFFD0D91-9CED-0A10-4186-0B515116628C}"/>
                  </a:ext>
                </a:extLst>
              </p:cNvPr>
              <p:cNvGrpSpPr/>
              <p:nvPr/>
            </p:nvGrpSpPr>
            <p:grpSpPr>
              <a:xfrm>
                <a:off x="2819400" y="1259174"/>
                <a:ext cx="3581400" cy="3220387"/>
                <a:chOff x="2819400" y="1259174"/>
                <a:chExt cx="3581400" cy="3220387"/>
              </a:xfrm>
            </p:grpSpPr>
            <p:sp>
              <p:nvSpPr>
                <p:cNvPr id="53" name="Rectangle 2">
                  <a:extLst>
                    <a:ext uri="{FF2B5EF4-FFF2-40B4-BE49-F238E27FC236}">
                      <a16:creationId xmlns:a16="http://schemas.microsoft.com/office/drawing/2014/main" id="{F54E5B60-737D-9128-7340-95F02BF146BA}"/>
                    </a:ext>
                  </a:extLst>
                </p:cNvPr>
                <p:cNvSpPr/>
                <p:nvPr/>
              </p:nvSpPr>
              <p:spPr>
                <a:xfrm>
                  <a:off x="2819400" y="1295400"/>
                  <a:ext cx="3581400" cy="304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33866213-8CB5-861F-4A03-37B9BB76DC60}"/>
                    </a:ext>
                  </a:extLst>
                </p:cNvPr>
                <p:cNvCxnSpPr/>
                <p:nvPr/>
              </p:nvCxnSpPr>
              <p:spPr>
                <a:xfrm>
                  <a:off x="3200400" y="1295400"/>
                  <a:ext cx="0" cy="3124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57AA2B0-307E-BC16-24F2-CA499339FEC3}"/>
                    </a:ext>
                  </a:extLst>
                </p:cNvPr>
                <p:cNvCxnSpPr/>
                <p:nvPr/>
              </p:nvCxnSpPr>
              <p:spPr>
                <a:xfrm>
                  <a:off x="3637613" y="1312889"/>
                  <a:ext cx="0" cy="3124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6FF00B8-6DC2-6A9B-077E-4E2AB425AD26}"/>
                    </a:ext>
                  </a:extLst>
                </p:cNvPr>
                <p:cNvCxnSpPr/>
                <p:nvPr/>
              </p:nvCxnSpPr>
              <p:spPr>
                <a:xfrm>
                  <a:off x="4062334" y="1316637"/>
                  <a:ext cx="0" cy="3124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7AB987F-914C-A599-75E9-4E7C28033197}"/>
                    </a:ext>
                  </a:extLst>
                </p:cNvPr>
                <p:cNvCxnSpPr/>
                <p:nvPr/>
              </p:nvCxnSpPr>
              <p:spPr>
                <a:xfrm>
                  <a:off x="4537023" y="1297898"/>
                  <a:ext cx="0" cy="3124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5A103DA-90A4-A9A1-8E3D-AD216AB568E4}"/>
                    </a:ext>
                  </a:extLst>
                </p:cNvPr>
                <p:cNvCxnSpPr/>
                <p:nvPr/>
              </p:nvCxnSpPr>
              <p:spPr>
                <a:xfrm>
                  <a:off x="5021705" y="1331626"/>
                  <a:ext cx="0" cy="3124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6C80EF8-67C7-42E7-A707-1059B69C0057}"/>
                    </a:ext>
                  </a:extLst>
                </p:cNvPr>
                <p:cNvCxnSpPr/>
                <p:nvPr/>
              </p:nvCxnSpPr>
              <p:spPr>
                <a:xfrm>
                  <a:off x="5486400" y="1259174"/>
                  <a:ext cx="0" cy="3124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298CAC1-2609-3A3F-A57A-922F0B020A0D}"/>
                    </a:ext>
                  </a:extLst>
                </p:cNvPr>
                <p:cNvCxnSpPr/>
                <p:nvPr/>
              </p:nvCxnSpPr>
              <p:spPr>
                <a:xfrm>
                  <a:off x="5921115" y="1355361"/>
                  <a:ext cx="0" cy="3124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Rectangle 19">
                <a:extLst>
                  <a:ext uri="{FF2B5EF4-FFF2-40B4-BE49-F238E27FC236}">
                    <a16:creationId xmlns:a16="http://schemas.microsoft.com/office/drawing/2014/main" id="{2964BB4C-5CFE-106E-C3FD-06A2726E744E}"/>
                  </a:ext>
                </a:extLst>
              </p:cNvPr>
              <p:cNvSpPr/>
              <p:nvPr/>
            </p:nvSpPr>
            <p:spPr>
              <a:xfrm>
                <a:off x="2368445" y="4267200"/>
                <a:ext cx="4542021" cy="129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1">
                <a:extLst>
                  <a:ext uri="{FF2B5EF4-FFF2-40B4-BE49-F238E27FC236}">
                    <a16:creationId xmlns:a16="http://schemas.microsoft.com/office/drawing/2014/main" id="{6CC9BC1F-9A15-B4F5-3449-73551F429335}"/>
                  </a:ext>
                </a:extLst>
              </p:cNvPr>
              <p:cNvSpPr/>
              <p:nvPr/>
            </p:nvSpPr>
            <p:spPr>
              <a:xfrm>
                <a:off x="2648262" y="4460823"/>
                <a:ext cx="941882" cy="1066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2">
                <a:extLst>
                  <a:ext uri="{FF2B5EF4-FFF2-40B4-BE49-F238E27FC236}">
                    <a16:creationId xmlns:a16="http://schemas.microsoft.com/office/drawing/2014/main" id="{CF29251E-AE83-6815-E7B9-141C8D8D2A22}"/>
                  </a:ext>
                </a:extLst>
              </p:cNvPr>
              <p:cNvSpPr/>
              <p:nvPr/>
            </p:nvSpPr>
            <p:spPr>
              <a:xfrm>
                <a:off x="5758721" y="4470816"/>
                <a:ext cx="941882" cy="1066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CE5DD9-E43A-559F-6FE9-B404A609C8F7}"/>
                  </a:ext>
                </a:extLst>
              </p:cNvPr>
              <p:cNvSpPr/>
              <p:nvPr/>
            </p:nvSpPr>
            <p:spPr>
              <a:xfrm>
                <a:off x="3745042" y="4493302"/>
                <a:ext cx="1893757"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4D3B123-69A2-E137-C0A7-556E29172339}"/>
                  </a:ext>
                </a:extLst>
              </p:cNvPr>
              <p:cNvSpPr/>
              <p:nvPr/>
            </p:nvSpPr>
            <p:spPr>
              <a:xfrm>
                <a:off x="3698821" y="4039849"/>
                <a:ext cx="348523" cy="1521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4AF648D-2D50-8B88-54D3-4CF2450B88E0}"/>
                  </a:ext>
                </a:extLst>
              </p:cNvPr>
              <p:cNvSpPr/>
              <p:nvPr/>
            </p:nvSpPr>
            <p:spPr>
              <a:xfrm>
                <a:off x="4127291" y="3984885"/>
                <a:ext cx="271073" cy="15589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EBD20FB-1BE7-54DB-599F-CAC2255B0071}"/>
                  </a:ext>
                </a:extLst>
              </p:cNvPr>
              <p:cNvSpPr/>
              <p:nvPr/>
            </p:nvSpPr>
            <p:spPr>
              <a:xfrm>
                <a:off x="4498298" y="4004872"/>
                <a:ext cx="271073" cy="15589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B3850E5-8FC9-5A43-37C5-2476F163C1FE}"/>
                  </a:ext>
                </a:extLst>
              </p:cNvPr>
              <p:cNvSpPr/>
              <p:nvPr/>
            </p:nvSpPr>
            <p:spPr>
              <a:xfrm>
                <a:off x="4865557" y="4016115"/>
                <a:ext cx="271073" cy="15589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A9235D4-C243-1908-FCA4-C6DD12D3EFC8}"/>
                  </a:ext>
                </a:extLst>
              </p:cNvPr>
              <p:cNvSpPr/>
              <p:nvPr/>
            </p:nvSpPr>
            <p:spPr>
              <a:xfrm>
                <a:off x="5245307" y="4027357"/>
                <a:ext cx="348523" cy="1521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385061C-6612-0021-8A3C-C0C9059AB794}"/>
                  </a:ext>
                </a:extLst>
              </p:cNvPr>
              <p:cNvSpPr/>
              <p:nvPr/>
            </p:nvSpPr>
            <p:spPr>
              <a:xfrm>
                <a:off x="7391400" y="1295400"/>
                <a:ext cx="533400" cy="426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153A8DD-B9F8-0A93-C618-5601F907387E}"/>
                  </a:ext>
                </a:extLst>
              </p:cNvPr>
              <p:cNvSpPr/>
              <p:nvPr/>
            </p:nvSpPr>
            <p:spPr>
              <a:xfrm>
                <a:off x="7924800" y="1295400"/>
                <a:ext cx="990600" cy="426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8">
                <a:extLst>
                  <a:ext uri="{FF2B5EF4-FFF2-40B4-BE49-F238E27FC236}">
                    <a16:creationId xmlns:a16="http://schemas.microsoft.com/office/drawing/2014/main" id="{E6FFB79C-FF9F-6ABE-8F72-1DB32B6DC9E5}"/>
                  </a:ext>
                </a:extLst>
              </p:cNvPr>
              <p:cNvSpPr/>
              <p:nvPr/>
            </p:nvSpPr>
            <p:spPr>
              <a:xfrm>
                <a:off x="2819400" y="3886200"/>
                <a:ext cx="35814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9BD9459-CC02-DE84-B9F2-A97641653EA8}"/>
                  </a:ext>
                </a:extLst>
              </p:cNvPr>
              <p:cNvSpPr/>
              <p:nvPr/>
            </p:nvSpPr>
            <p:spPr>
              <a:xfrm>
                <a:off x="1300397" y="1292902"/>
                <a:ext cx="533400" cy="426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12B32B5-BB55-C1D8-1B62-E6EA84F37DB7}"/>
                  </a:ext>
                </a:extLst>
              </p:cNvPr>
              <p:cNvSpPr/>
              <p:nvPr/>
            </p:nvSpPr>
            <p:spPr>
              <a:xfrm>
                <a:off x="293557" y="1286656"/>
                <a:ext cx="990600" cy="426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102">
              <a:extLst>
                <a:ext uri="{FF2B5EF4-FFF2-40B4-BE49-F238E27FC236}">
                  <a16:creationId xmlns:a16="http://schemas.microsoft.com/office/drawing/2014/main" id="{FB49E5DE-B202-41B1-1737-7FE670C6D80A}"/>
                </a:ext>
              </a:extLst>
            </p:cNvPr>
            <p:cNvSpPr/>
            <p:nvPr/>
          </p:nvSpPr>
          <p:spPr>
            <a:xfrm>
              <a:off x="1371600" y="3124200"/>
              <a:ext cx="682052" cy="3085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03">
              <a:extLst>
                <a:ext uri="{FF2B5EF4-FFF2-40B4-BE49-F238E27FC236}">
                  <a16:creationId xmlns:a16="http://schemas.microsoft.com/office/drawing/2014/main" id="{F262511D-7808-EF83-1742-2C78EA75F245}"/>
                </a:ext>
              </a:extLst>
            </p:cNvPr>
            <p:cNvSpPr/>
            <p:nvPr/>
          </p:nvSpPr>
          <p:spPr>
            <a:xfrm>
              <a:off x="2453390" y="3126698"/>
              <a:ext cx="682052" cy="3085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04">
              <a:extLst>
                <a:ext uri="{FF2B5EF4-FFF2-40B4-BE49-F238E27FC236}">
                  <a16:creationId xmlns:a16="http://schemas.microsoft.com/office/drawing/2014/main" id="{3CC5DB5B-49A2-A184-2EAF-E0944E61D09D}"/>
                </a:ext>
              </a:extLst>
            </p:cNvPr>
            <p:cNvSpPr/>
            <p:nvPr/>
          </p:nvSpPr>
          <p:spPr>
            <a:xfrm>
              <a:off x="5646296" y="3141689"/>
              <a:ext cx="682052" cy="3085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05">
              <a:extLst>
                <a:ext uri="{FF2B5EF4-FFF2-40B4-BE49-F238E27FC236}">
                  <a16:creationId xmlns:a16="http://schemas.microsoft.com/office/drawing/2014/main" id="{639A7DFA-86D6-A708-267B-C8EA215FA988}"/>
                </a:ext>
              </a:extLst>
            </p:cNvPr>
            <p:cNvSpPr/>
            <p:nvPr/>
          </p:nvSpPr>
          <p:spPr>
            <a:xfrm>
              <a:off x="6680616" y="3126698"/>
              <a:ext cx="682052" cy="3085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06">
              <a:extLst>
                <a:ext uri="{FF2B5EF4-FFF2-40B4-BE49-F238E27FC236}">
                  <a16:creationId xmlns:a16="http://schemas.microsoft.com/office/drawing/2014/main" id="{467B10FB-51DE-15E7-65E1-9345104CD488}"/>
                </a:ext>
              </a:extLst>
            </p:cNvPr>
            <p:cNvSpPr/>
            <p:nvPr/>
          </p:nvSpPr>
          <p:spPr>
            <a:xfrm>
              <a:off x="1480278" y="1663907"/>
              <a:ext cx="453453" cy="1454047"/>
            </a:xfrm>
            <a:prstGeom prst="roundRect">
              <a:avLst>
                <a:gd name="adj" fmla="val 193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7">
              <a:extLst>
                <a:ext uri="{FF2B5EF4-FFF2-40B4-BE49-F238E27FC236}">
                  <a16:creationId xmlns:a16="http://schemas.microsoft.com/office/drawing/2014/main" id="{3648686B-458F-6EDC-277D-4E667DD00348}"/>
                </a:ext>
              </a:extLst>
            </p:cNvPr>
            <p:cNvSpPr/>
            <p:nvPr/>
          </p:nvSpPr>
          <p:spPr>
            <a:xfrm>
              <a:off x="2547078" y="2209800"/>
              <a:ext cx="453453" cy="925642"/>
            </a:xfrm>
            <a:prstGeom prst="roundRect">
              <a:avLst>
                <a:gd name="adj" fmla="val 193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5">
              <a:extLst>
                <a:ext uri="{FF2B5EF4-FFF2-40B4-BE49-F238E27FC236}">
                  <a16:creationId xmlns:a16="http://schemas.microsoft.com/office/drawing/2014/main" id="{027E6337-B13E-EFCC-F052-0259C4605ED0}"/>
                </a:ext>
              </a:extLst>
            </p:cNvPr>
            <p:cNvGrpSpPr/>
            <p:nvPr/>
          </p:nvGrpSpPr>
          <p:grpSpPr>
            <a:xfrm>
              <a:off x="1510259" y="266076"/>
              <a:ext cx="379751" cy="1420318"/>
              <a:chOff x="2560820" y="212361"/>
              <a:chExt cx="379751" cy="1420318"/>
            </a:xfrm>
          </p:grpSpPr>
          <p:sp>
            <p:nvSpPr>
              <p:cNvPr id="34" name="Rounded Rectangle 121">
                <a:extLst>
                  <a:ext uri="{FF2B5EF4-FFF2-40B4-BE49-F238E27FC236}">
                    <a16:creationId xmlns:a16="http://schemas.microsoft.com/office/drawing/2014/main" id="{289B8D72-EE32-9CB7-B4A5-1665C2A7FE66}"/>
                  </a:ext>
                </a:extLst>
              </p:cNvPr>
              <p:cNvSpPr/>
              <p:nvPr/>
            </p:nvSpPr>
            <p:spPr>
              <a:xfrm>
                <a:off x="2560820" y="1419069"/>
                <a:ext cx="379751" cy="213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09DC0EDD-6AC5-9115-139C-3CB40025C36A}"/>
                  </a:ext>
                </a:extLst>
              </p:cNvPr>
              <p:cNvSpPr/>
              <p:nvPr/>
            </p:nvSpPr>
            <p:spPr>
              <a:xfrm>
                <a:off x="2637020" y="212361"/>
                <a:ext cx="228600" cy="1219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6F319645-EB1E-1A9D-5545-A7678DC85A93}"/>
                </a:ext>
              </a:extLst>
            </p:cNvPr>
            <p:cNvSpPr/>
            <p:nvPr/>
          </p:nvSpPr>
          <p:spPr>
            <a:xfrm>
              <a:off x="3088932" y="3439396"/>
              <a:ext cx="2607330" cy="982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56">
              <a:extLst>
                <a:ext uri="{FF2B5EF4-FFF2-40B4-BE49-F238E27FC236}">
                  <a16:creationId xmlns:a16="http://schemas.microsoft.com/office/drawing/2014/main" id="{81C6A578-D5DA-7EEF-63D7-39284C13767F}"/>
                </a:ext>
              </a:extLst>
            </p:cNvPr>
            <p:cNvGrpSpPr/>
            <p:nvPr/>
          </p:nvGrpSpPr>
          <p:grpSpPr>
            <a:xfrm>
              <a:off x="2593298" y="815716"/>
              <a:ext cx="379751" cy="1420318"/>
              <a:chOff x="2560820" y="212361"/>
              <a:chExt cx="379751" cy="1420318"/>
            </a:xfrm>
          </p:grpSpPr>
          <p:sp>
            <p:nvSpPr>
              <p:cNvPr id="32" name="Rounded Rectangle 119">
                <a:extLst>
                  <a:ext uri="{FF2B5EF4-FFF2-40B4-BE49-F238E27FC236}">
                    <a16:creationId xmlns:a16="http://schemas.microsoft.com/office/drawing/2014/main" id="{2EA6CA1E-FCA8-9F55-C909-5C9BE1CFC372}"/>
                  </a:ext>
                </a:extLst>
              </p:cNvPr>
              <p:cNvSpPr/>
              <p:nvPr/>
            </p:nvSpPr>
            <p:spPr>
              <a:xfrm>
                <a:off x="2560820" y="1419069"/>
                <a:ext cx="379751" cy="213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1C9AAAA5-4DC9-7F37-96A8-F74EAC19801D}"/>
                  </a:ext>
                </a:extLst>
              </p:cNvPr>
              <p:cNvSpPr/>
              <p:nvPr/>
            </p:nvSpPr>
            <p:spPr>
              <a:xfrm>
                <a:off x="2637020" y="212361"/>
                <a:ext cx="228600" cy="1219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ed Rectangle 111">
              <a:extLst>
                <a:ext uri="{FF2B5EF4-FFF2-40B4-BE49-F238E27FC236}">
                  <a16:creationId xmlns:a16="http://schemas.microsoft.com/office/drawing/2014/main" id="{79CAA217-0471-E72E-4F9A-395DC1AC8556}"/>
                </a:ext>
              </a:extLst>
            </p:cNvPr>
            <p:cNvSpPr/>
            <p:nvPr/>
          </p:nvSpPr>
          <p:spPr>
            <a:xfrm>
              <a:off x="6788045" y="1675150"/>
              <a:ext cx="453453" cy="1454047"/>
            </a:xfrm>
            <a:prstGeom prst="roundRect">
              <a:avLst>
                <a:gd name="adj" fmla="val 193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2">
              <a:extLst>
                <a:ext uri="{FF2B5EF4-FFF2-40B4-BE49-F238E27FC236}">
                  <a16:creationId xmlns:a16="http://schemas.microsoft.com/office/drawing/2014/main" id="{DEC28532-AA1D-D46C-6B4A-4078DF045024}"/>
                </a:ext>
              </a:extLst>
            </p:cNvPr>
            <p:cNvSpPr/>
            <p:nvPr/>
          </p:nvSpPr>
          <p:spPr>
            <a:xfrm>
              <a:off x="5772461" y="2227289"/>
              <a:ext cx="453453" cy="925642"/>
            </a:xfrm>
            <a:prstGeom prst="roundRect">
              <a:avLst>
                <a:gd name="adj" fmla="val 193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61">
              <a:extLst>
                <a:ext uri="{FF2B5EF4-FFF2-40B4-BE49-F238E27FC236}">
                  <a16:creationId xmlns:a16="http://schemas.microsoft.com/office/drawing/2014/main" id="{C06AE105-19C2-3595-8410-0463BFD7109A}"/>
                </a:ext>
              </a:extLst>
            </p:cNvPr>
            <p:cNvGrpSpPr/>
            <p:nvPr/>
          </p:nvGrpSpPr>
          <p:grpSpPr>
            <a:xfrm>
              <a:off x="5801193" y="833205"/>
              <a:ext cx="379751" cy="1420318"/>
              <a:chOff x="2560820" y="212361"/>
              <a:chExt cx="379751" cy="1420318"/>
            </a:xfrm>
          </p:grpSpPr>
          <p:sp>
            <p:nvSpPr>
              <p:cNvPr id="30" name="Rounded Rectangle 117">
                <a:extLst>
                  <a:ext uri="{FF2B5EF4-FFF2-40B4-BE49-F238E27FC236}">
                    <a16:creationId xmlns:a16="http://schemas.microsoft.com/office/drawing/2014/main" id="{2EAF0A63-F016-6001-D498-7FEC5845A234}"/>
                  </a:ext>
                </a:extLst>
              </p:cNvPr>
              <p:cNvSpPr/>
              <p:nvPr/>
            </p:nvSpPr>
            <p:spPr>
              <a:xfrm>
                <a:off x="2560820" y="1419069"/>
                <a:ext cx="379751" cy="213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82468AF-DF71-9424-9902-0E045CB14D49}"/>
                  </a:ext>
                </a:extLst>
              </p:cNvPr>
              <p:cNvSpPr/>
              <p:nvPr/>
            </p:nvSpPr>
            <p:spPr>
              <a:xfrm>
                <a:off x="2637020" y="212361"/>
                <a:ext cx="228600" cy="1219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64">
              <a:extLst>
                <a:ext uri="{FF2B5EF4-FFF2-40B4-BE49-F238E27FC236}">
                  <a16:creationId xmlns:a16="http://schemas.microsoft.com/office/drawing/2014/main" id="{4DE9363F-5C5C-B531-6E0D-CE9C07E7AD0C}"/>
                </a:ext>
              </a:extLst>
            </p:cNvPr>
            <p:cNvGrpSpPr/>
            <p:nvPr/>
          </p:nvGrpSpPr>
          <p:grpSpPr>
            <a:xfrm>
              <a:off x="6838013" y="308549"/>
              <a:ext cx="379751" cy="1420318"/>
              <a:chOff x="2560820" y="212361"/>
              <a:chExt cx="379751" cy="1420318"/>
            </a:xfrm>
          </p:grpSpPr>
          <p:sp>
            <p:nvSpPr>
              <p:cNvPr id="28" name="Rounded Rectangle 115">
                <a:extLst>
                  <a:ext uri="{FF2B5EF4-FFF2-40B4-BE49-F238E27FC236}">
                    <a16:creationId xmlns:a16="http://schemas.microsoft.com/office/drawing/2014/main" id="{73F56FE4-FC0F-2FB3-3DE7-77222F9EC6B5}"/>
                  </a:ext>
                </a:extLst>
              </p:cNvPr>
              <p:cNvSpPr/>
              <p:nvPr/>
            </p:nvSpPr>
            <p:spPr>
              <a:xfrm>
                <a:off x="2560820" y="1419069"/>
                <a:ext cx="379751" cy="213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79E7563B-0CEC-4C11-5E79-3E3CB53F6EE5}"/>
                  </a:ext>
                </a:extLst>
              </p:cNvPr>
              <p:cNvSpPr/>
              <p:nvPr/>
            </p:nvSpPr>
            <p:spPr>
              <a:xfrm>
                <a:off x="2637020" y="212361"/>
                <a:ext cx="228600" cy="1219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DDBB1061-80AB-1ED9-3793-0E02CD31D117}"/>
              </a:ext>
            </a:extLst>
          </p:cNvPr>
          <p:cNvGrpSpPr/>
          <p:nvPr/>
        </p:nvGrpSpPr>
        <p:grpSpPr>
          <a:xfrm>
            <a:off x="8785788" y="2126261"/>
            <a:ext cx="2536631" cy="4144874"/>
            <a:chOff x="5029201" y="1101768"/>
            <a:chExt cx="3317124" cy="5420205"/>
          </a:xfrm>
        </p:grpSpPr>
        <p:sp>
          <p:nvSpPr>
            <p:cNvPr id="62" name="Isosceles Triangle 6">
              <a:extLst>
                <a:ext uri="{FF2B5EF4-FFF2-40B4-BE49-F238E27FC236}">
                  <a16:creationId xmlns:a16="http://schemas.microsoft.com/office/drawing/2014/main" id="{677C4811-CB88-9C08-6F50-78A817B8FC0F}"/>
                </a:ext>
              </a:extLst>
            </p:cNvPr>
            <p:cNvSpPr/>
            <p:nvPr/>
          </p:nvSpPr>
          <p:spPr>
            <a:xfrm>
              <a:off x="7394272" y="2449959"/>
              <a:ext cx="625270" cy="1442228"/>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4">
              <a:extLst>
                <a:ext uri="{FF2B5EF4-FFF2-40B4-BE49-F238E27FC236}">
                  <a16:creationId xmlns:a16="http://schemas.microsoft.com/office/drawing/2014/main" id="{0EC9AF71-391E-54F3-871A-1EB03886545B}"/>
                </a:ext>
              </a:extLst>
            </p:cNvPr>
            <p:cNvSpPr/>
            <p:nvPr/>
          </p:nvSpPr>
          <p:spPr>
            <a:xfrm>
              <a:off x="6384814" y="1676401"/>
              <a:ext cx="664311" cy="2179031"/>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5">
              <a:extLst>
                <a:ext uri="{FF2B5EF4-FFF2-40B4-BE49-F238E27FC236}">
                  <a16:creationId xmlns:a16="http://schemas.microsoft.com/office/drawing/2014/main" id="{3A8EA447-8C47-ECA5-DB3E-84E4A509DC44}"/>
                </a:ext>
              </a:extLst>
            </p:cNvPr>
            <p:cNvSpPr/>
            <p:nvPr/>
          </p:nvSpPr>
          <p:spPr>
            <a:xfrm>
              <a:off x="5251925" y="2458174"/>
              <a:ext cx="625270" cy="1442228"/>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5">
              <a:extLst>
                <a:ext uri="{FF2B5EF4-FFF2-40B4-BE49-F238E27FC236}">
                  <a16:creationId xmlns:a16="http://schemas.microsoft.com/office/drawing/2014/main" id="{7D67D85F-8377-5F94-D05B-40B13A064AD6}"/>
                </a:ext>
              </a:extLst>
            </p:cNvPr>
            <p:cNvGrpSpPr/>
            <p:nvPr/>
          </p:nvGrpSpPr>
          <p:grpSpPr>
            <a:xfrm>
              <a:off x="6866672" y="3621998"/>
              <a:ext cx="1477630" cy="418366"/>
              <a:chOff x="6248400" y="1676400"/>
              <a:chExt cx="1981200" cy="685800"/>
            </a:xfrm>
          </p:grpSpPr>
          <p:sp>
            <p:nvSpPr>
              <p:cNvPr id="96" name="Quad Arrow 26">
                <a:extLst>
                  <a:ext uri="{FF2B5EF4-FFF2-40B4-BE49-F238E27FC236}">
                    <a16:creationId xmlns:a16="http://schemas.microsoft.com/office/drawing/2014/main" id="{E360E221-5C8F-4299-9630-DF874B332001}"/>
                  </a:ext>
                </a:extLst>
              </p:cNvPr>
              <p:cNvSpPr/>
              <p:nvPr/>
            </p:nvSpPr>
            <p:spPr>
              <a:xfrm>
                <a:off x="6705600" y="1676400"/>
                <a:ext cx="609600" cy="685800"/>
              </a:xfrm>
              <a:prstGeom prst="quad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27">
                <a:extLst>
                  <a:ext uri="{FF2B5EF4-FFF2-40B4-BE49-F238E27FC236}">
                    <a16:creationId xmlns:a16="http://schemas.microsoft.com/office/drawing/2014/main" id="{905B6B6D-0B58-C7A5-7370-83EF34771C2E}"/>
                  </a:ext>
                </a:extLst>
              </p:cNvPr>
              <p:cNvSpPr/>
              <p:nvPr/>
            </p:nvSpPr>
            <p:spPr>
              <a:xfrm>
                <a:off x="7162800" y="1676400"/>
                <a:ext cx="609600" cy="685800"/>
              </a:xfrm>
              <a:prstGeom prst="quad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28">
                <a:extLst>
                  <a:ext uri="{FF2B5EF4-FFF2-40B4-BE49-F238E27FC236}">
                    <a16:creationId xmlns:a16="http://schemas.microsoft.com/office/drawing/2014/main" id="{69235FBF-01D1-9C79-743A-2671CAB25EFD}"/>
                  </a:ext>
                </a:extLst>
              </p:cNvPr>
              <p:cNvSpPr/>
              <p:nvPr/>
            </p:nvSpPr>
            <p:spPr>
              <a:xfrm>
                <a:off x="7620000" y="1676400"/>
                <a:ext cx="609600" cy="685800"/>
              </a:xfrm>
              <a:prstGeom prst="quad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58">
                <a:extLst>
                  <a:ext uri="{FF2B5EF4-FFF2-40B4-BE49-F238E27FC236}">
                    <a16:creationId xmlns:a16="http://schemas.microsoft.com/office/drawing/2014/main" id="{7AF0E6C5-54F6-F1DC-15EC-47C8FE9C7257}"/>
                  </a:ext>
                </a:extLst>
              </p:cNvPr>
              <p:cNvSpPr/>
              <p:nvPr/>
            </p:nvSpPr>
            <p:spPr>
              <a:xfrm>
                <a:off x="6248400" y="1676400"/>
                <a:ext cx="609600" cy="685800"/>
              </a:xfrm>
              <a:prstGeom prst="quad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24">
              <a:extLst>
                <a:ext uri="{FF2B5EF4-FFF2-40B4-BE49-F238E27FC236}">
                  <a16:creationId xmlns:a16="http://schemas.microsoft.com/office/drawing/2014/main" id="{EF45E49C-7E58-D97E-CE7A-D99D6A978064}"/>
                </a:ext>
              </a:extLst>
            </p:cNvPr>
            <p:cNvGrpSpPr/>
            <p:nvPr/>
          </p:nvGrpSpPr>
          <p:grpSpPr>
            <a:xfrm>
              <a:off x="5029201" y="3621998"/>
              <a:ext cx="2028247" cy="419889"/>
              <a:chOff x="6248400" y="1673902"/>
              <a:chExt cx="2719466" cy="688298"/>
            </a:xfrm>
          </p:grpSpPr>
          <p:sp>
            <p:nvSpPr>
              <p:cNvPr id="90" name="Quad Arrow 18">
                <a:extLst>
                  <a:ext uri="{FF2B5EF4-FFF2-40B4-BE49-F238E27FC236}">
                    <a16:creationId xmlns:a16="http://schemas.microsoft.com/office/drawing/2014/main" id="{6C5AD1AC-F400-DAE7-7BC8-0FEC7CD999F5}"/>
                  </a:ext>
                </a:extLst>
              </p:cNvPr>
              <p:cNvSpPr/>
              <p:nvPr/>
            </p:nvSpPr>
            <p:spPr>
              <a:xfrm>
                <a:off x="6705600" y="1676400"/>
                <a:ext cx="609600" cy="685800"/>
              </a:xfrm>
              <a:prstGeom prst="quad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19">
                <a:extLst>
                  <a:ext uri="{FF2B5EF4-FFF2-40B4-BE49-F238E27FC236}">
                    <a16:creationId xmlns:a16="http://schemas.microsoft.com/office/drawing/2014/main" id="{464C4A74-E62F-F12C-3C2A-4CDE261B7F15}"/>
                  </a:ext>
                </a:extLst>
              </p:cNvPr>
              <p:cNvSpPr/>
              <p:nvPr/>
            </p:nvSpPr>
            <p:spPr>
              <a:xfrm>
                <a:off x="7162800" y="1676400"/>
                <a:ext cx="609600" cy="685800"/>
              </a:xfrm>
              <a:prstGeom prst="quad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20">
                <a:extLst>
                  <a:ext uri="{FF2B5EF4-FFF2-40B4-BE49-F238E27FC236}">
                    <a16:creationId xmlns:a16="http://schemas.microsoft.com/office/drawing/2014/main" id="{F635AC99-D4C4-4D5B-2228-5C5662182E74}"/>
                  </a:ext>
                </a:extLst>
              </p:cNvPr>
              <p:cNvSpPr/>
              <p:nvPr/>
            </p:nvSpPr>
            <p:spPr>
              <a:xfrm>
                <a:off x="7620000" y="1676400"/>
                <a:ext cx="609600" cy="685800"/>
              </a:xfrm>
              <a:prstGeom prst="quad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21">
                <a:extLst>
                  <a:ext uri="{FF2B5EF4-FFF2-40B4-BE49-F238E27FC236}">
                    <a16:creationId xmlns:a16="http://schemas.microsoft.com/office/drawing/2014/main" id="{B2993760-1538-2C7D-1DE8-164CC401DD9F}"/>
                  </a:ext>
                </a:extLst>
              </p:cNvPr>
              <p:cNvSpPr/>
              <p:nvPr/>
            </p:nvSpPr>
            <p:spPr>
              <a:xfrm>
                <a:off x="8001000" y="1676400"/>
                <a:ext cx="609600" cy="685800"/>
              </a:xfrm>
              <a:prstGeom prst="quad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22">
                <a:extLst>
                  <a:ext uri="{FF2B5EF4-FFF2-40B4-BE49-F238E27FC236}">
                    <a16:creationId xmlns:a16="http://schemas.microsoft.com/office/drawing/2014/main" id="{A41D9CE4-D6F8-4C11-928D-F58FA253435F}"/>
                  </a:ext>
                </a:extLst>
              </p:cNvPr>
              <p:cNvSpPr/>
              <p:nvPr/>
            </p:nvSpPr>
            <p:spPr>
              <a:xfrm>
                <a:off x="6248400" y="1676400"/>
                <a:ext cx="609600" cy="685800"/>
              </a:xfrm>
              <a:prstGeom prst="quad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Quad Arrow 23">
                <a:extLst>
                  <a:ext uri="{FF2B5EF4-FFF2-40B4-BE49-F238E27FC236}">
                    <a16:creationId xmlns:a16="http://schemas.microsoft.com/office/drawing/2014/main" id="{96045755-3D55-286B-7699-10B20EF8FD6A}"/>
                  </a:ext>
                </a:extLst>
              </p:cNvPr>
              <p:cNvSpPr/>
              <p:nvPr/>
            </p:nvSpPr>
            <p:spPr>
              <a:xfrm>
                <a:off x="8358266" y="1673902"/>
                <a:ext cx="609600" cy="685800"/>
              </a:xfrm>
              <a:prstGeom prst="quad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tangle 2">
              <a:extLst>
                <a:ext uri="{FF2B5EF4-FFF2-40B4-BE49-F238E27FC236}">
                  <a16:creationId xmlns:a16="http://schemas.microsoft.com/office/drawing/2014/main" id="{6AD3D661-54C2-022D-EC95-787C8F22C780}"/>
                </a:ext>
              </a:extLst>
            </p:cNvPr>
            <p:cNvSpPr/>
            <p:nvPr/>
          </p:nvSpPr>
          <p:spPr>
            <a:xfrm>
              <a:off x="6140081" y="3891275"/>
              <a:ext cx="1113619" cy="26170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elay 67">
              <a:extLst>
                <a:ext uri="{FF2B5EF4-FFF2-40B4-BE49-F238E27FC236}">
                  <a16:creationId xmlns:a16="http://schemas.microsoft.com/office/drawing/2014/main" id="{67A14CC1-E90B-6162-9BEB-2D345624A6A9}"/>
                </a:ext>
              </a:extLst>
            </p:cNvPr>
            <p:cNvSpPr/>
            <p:nvPr/>
          </p:nvSpPr>
          <p:spPr>
            <a:xfrm rot="16200000">
              <a:off x="5449090" y="4856107"/>
              <a:ext cx="2455440" cy="876292"/>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Delay 68">
              <a:extLst>
                <a:ext uri="{FF2B5EF4-FFF2-40B4-BE49-F238E27FC236}">
                  <a16:creationId xmlns:a16="http://schemas.microsoft.com/office/drawing/2014/main" id="{B01AD94E-E441-A5D6-F4B4-832B460CA64E}"/>
                </a:ext>
              </a:extLst>
            </p:cNvPr>
            <p:cNvSpPr/>
            <p:nvPr/>
          </p:nvSpPr>
          <p:spPr>
            <a:xfrm rot="16200000">
              <a:off x="5799608" y="4998503"/>
              <a:ext cx="1772662" cy="642613"/>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1">
              <a:extLst>
                <a:ext uri="{FF2B5EF4-FFF2-40B4-BE49-F238E27FC236}">
                  <a16:creationId xmlns:a16="http://schemas.microsoft.com/office/drawing/2014/main" id="{72370560-E0D3-2E4A-53D8-A8A898A325CE}"/>
                </a:ext>
              </a:extLst>
            </p:cNvPr>
            <p:cNvSpPr/>
            <p:nvPr/>
          </p:nvSpPr>
          <p:spPr>
            <a:xfrm>
              <a:off x="5029201" y="3900403"/>
              <a:ext cx="1113619" cy="26170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3">
              <a:extLst>
                <a:ext uri="{FF2B5EF4-FFF2-40B4-BE49-F238E27FC236}">
                  <a16:creationId xmlns:a16="http://schemas.microsoft.com/office/drawing/2014/main" id="{19AD784A-F954-76D9-0027-FEAE040519C1}"/>
                </a:ext>
              </a:extLst>
            </p:cNvPr>
            <p:cNvSpPr/>
            <p:nvPr/>
          </p:nvSpPr>
          <p:spPr>
            <a:xfrm>
              <a:off x="7232706" y="3891275"/>
              <a:ext cx="1113619" cy="26170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elay 7">
              <a:extLst>
                <a:ext uri="{FF2B5EF4-FFF2-40B4-BE49-F238E27FC236}">
                  <a16:creationId xmlns:a16="http://schemas.microsoft.com/office/drawing/2014/main" id="{B6A32E29-8E49-D736-2734-1A8E50E90092}"/>
                </a:ext>
              </a:extLst>
            </p:cNvPr>
            <p:cNvSpPr/>
            <p:nvPr/>
          </p:nvSpPr>
          <p:spPr>
            <a:xfrm rot="16200000">
              <a:off x="6180705" y="5259110"/>
              <a:ext cx="1007734" cy="641698"/>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8">
              <a:extLst>
                <a:ext uri="{FF2B5EF4-FFF2-40B4-BE49-F238E27FC236}">
                  <a16:creationId xmlns:a16="http://schemas.microsoft.com/office/drawing/2014/main" id="{010518CC-095D-1ECF-DB18-C181E9AAAF49}"/>
                </a:ext>
              </a:extLst>
            </p:cNvPr>
            <p:cNvSpPr/>
            <p:nvPr/>
          </p:nvSpPr>
          <p:spPr>
            <a:xfrm rot="5400000">
              <a:off x="6581193" y="5878675"/>
              <a:ext cx="186211" cy="107847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9">
              <a:extLst>
                <a:ext uri="{FF2B5EF4-FFF2-40B4-BE49-F238E27FC236}">
                  <a16:creationId xmlns:a16="http://schemas.microsoft.com/office/drawing/2014/main" id="{4E419662-BA03-4AE9-4CED-4D1FA3DE9DE3}"/>
                </a:ext>
              </a:extLst>
            </p:cNvPr>
            <p:cNvSpPr/>
            <p:nvPr/>
          </p:nvSpPr>
          <p:spPr>
            <a:xfrm rot="5400000">
              <a:off x="6588497" y="5809302"/>
              <a:ext cx="173430" cy="85757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10">
              <a:extLst>
                <a:ext uri="{FF2B5EF4-FFF2-40B4-BE49-F238E27FC236}">
                  <a16:creationId xmlns:a16="http://schemas.microsoft.com/office/drawing/2014/main" id="{A64CAB28-82F2-AD26-7A6F-A4E86A166336}"/>
                </a:ext>
              </a:extLst>
            </p:cNvPr>
            <p:cNvSpPr/>
            <p:nvPr/>
          </p:nvSpPr>
          <p:spPr>
            <a:xfrm rot="5400000">
              <a:off x="6583019" y="5738105"/>
              <a:ext cx="140570" cy="6823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lay 13">
              <a:extLst>
                <a:ext uri="{FF2B5EF4-FFF2-40B4-BE49-F238E27FC236}">
                  <a16:creationId xmlns:a16="http://schemas.microsoft.com/office/drawing/2014/main" id="{6EE19990-9EC8-E810-4496-2654D5BA9002}"/>
                </a:ext>
              </a:extLst>
            </p:cNvPr>
            <p:cNvSpPr/>
            <p:nvPr/>
          </p:nvSpPr>
          <p:spPr>
            <a:xfrm rot="16200000">
              <a:off x="6546278" y="4825071"/>
              <a:ext cx="2455440" cy="876292"/>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14">
              <a:extLst>
                <a:ext uri="{FF2B5EF4-FFF2-40B4-BE49-F238E27FC236}">
                  <a16:creationId xmlns:a16="http://schemas.microsoft.com/office/drawing/2014/main" id="{148E4DF3-B2CF-200E-4555-F11A02AC89B5}"/>
                </a:ext>
              </a:extLst>
            </p:cNvPr>
            <p:cNvSpPr/>
            <p:nvPr/>
          </p:nvSpPr>
          <p:spPr>
            <a:xfrm rot="16200000">
              <a:off x="4355553" y="4825072"/>
              <a:ext cx="2455440" cy="876292"/>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32">
              <a:extLst>
                <a:ext uri="{FF2B5EF4-FFF2-40B4-BE49-F238E27FC236}">
                  <a16:creationId xmlns:a16="http://schemas.microsoft.com/office/drawing/2014/main" id="{80DBB0BB-52B3-CC27-9937-5229E69B0910}"/>
                </a:ext>
              </a:extLst>
            </p:cNvPr>
            <p:cNvGrpSpPr/>
            <p:nvPr/>
          </p:nvGrpSpPr>
          <p:grpSpPr>
            <a:xfrm>
              <a:off x="6445771" y="1101768"/>
              <a:ext cx="365083" cy="782321"/>
              <a:chOff x="5678236" y="412840"/>
              <a:chExt cx="1408364" cy="2939960"/>
            </a:xfrm>
            <a:solidFill>
              <a:srgbClr val="FFC000"/>
            </a:solidFill>
          </p:grpSpPr>
          <p:sp>
            <p:nvSpPr>
              <p:cNvPr id="82" name="Flowchart: Manual Operation 81">
                <a:extLst>
                  <a:ext uri="{FF2B5EF4-FFF2-40B4-BE49-F238E27FC236}">
                    <a16:creationId xmlns:a16="http://schemas.microsoft.com/office/drawing/2014/main" id="{AC22B882-38D8-5F73-5F8B-FAE2358EACED}"/>
                  </a:ext>
                </a:extLst>
              </p:cNvPr>
              <p:cNvSpPr/>
              <p:nvPr/>
            </p:nvSpPr>
            <p:spPr>
              <a:xfrm rot="10800000">
                <a:off x="67818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nual Operation 82">
                <a:extLst>
                  <a:ext uri="{FF2B5EF4-FFF2-40B4-BE49-F238E27FC236}">
                    <a16:creationId xmlns:a16="http://schemas.microsoft.com/office/drawing/2014/main" id="{66BFCC3E-09CF-12F9-8CD6-26B302BA6B59}"/>
                  </a:ext>
                </a:extLst>
              </p:cNvPr>
              <p:cNvSpPr/>
              <p:nvPr/>
            </p:nvSpPr>
            <p:spPr>
              <a:xfrm rot="10800000">
                <a:off x="64770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nual Operation 37">
                <a:extLst>
                  <a:ext uri="{FF2B5EF4-FFF2-40B4-BE49-F238E27FC236}">
                    <a16:creationId xmlns:a16="http://schemas.microsoft.com/office/drawing/2014/main" id="{CDF6A01F-7C90-1D71-1571-E49087C349D7}"/>
                  </a:ext>
                </a:extLst>
              </p:cNvPr>
              <p:cNvSpPr/>
              <p:nvPr/>
            </p:nvSpPr>
            <p:spPr>
              <a:xfrm rot="10800000">
                <a:off x="6400800" y="1371600"/>
                <a:ext cx="685800" cy="1371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FF7F525-12FC-C250-8EA3-4FFC21E942C4}"/>
                  </a:ext>
                </a:extLst>
              </p:cNvPr>
              <p:cNvSpPr/>
              <p:nvPr/>
            </p:nvSpPr>
            <p:spPr>
              <a:xfrm rot="18106528">
                <a:off x="6071408" y="512163"/>
                <a:ext cx="106562" cy="71856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Extract 85">
                <a:extLst>
                  <a:ext uri="{FF2B5EF4-FFF2-40B4-BE49-F238E27FC236}">
                    <a16:creationId xmlns:a16="http://schemas.microsoft.com/office/drawing/2014/main" id="{CF39012D-5D83-919B-BC28-00C00BECF959}"/>
                  </a:ext>
                </a:extLst>
              </p:cNvPr>
              <p:cNvSpPr/>
              <p:nvPr/>
            </p:nvSpPr>
            <p:spPr>
              <a:xfrm rot="7647935">
                <a:off x="5575364" y="515712"/>
                <a:ext cx="469722" cy="263978"/>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16D1CB6-27E4-FF38-9CEB-D6B06068C7D2}"/>
                  </a:ext>
                </a:extLst>
              </p:cNvPr>
              <p:cNvSpPr/>
              <p:nvPr/>
            </p:nvSpPr>
            <p:spPr>
              <a:xfrm>
                <a:off x="6400800" y="685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Bent-Up Arrow 47">
                <a:extLst>
                  <a:ext uri="{FF2B5EF4-FFF2-40B4-BE49-F238E27FC236}">
                    <a16:creationId xmlns:a16="http://schemas.microsoft.com/office/drawing/2014/main" id="{4840C991-0711-E5EE-5FE5-9CD6F9024EF5}"/>
                  </a:ext>
                </a:extLst>
              </p:cNvPr>
              <p:cNvSpPr/>
              <p:nvPr/>
            </p:nvSpPr>
            <p:spPr>
              <a:xfrm rot="9969438" flipV="1">
                <a:off x="6014121" y="846939"/>
                <a:ext cx="793274" cy="685800"/>
              </a:xfrm>
              <a:prstGeom prst="bentUpArrow">
                <a:avLst>
                  <a:gd name="adj1" fmla="val 25000"/>
                  <a:gd name="adj2" fmla="val 18819"/>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D5A9B01-3EBF-7303-4693-0B9D1512A1D5}"/>
                  </a:ext>
                </a:extLst>
              </p:cNvPr>
              <p:cNvSpPr/>
              <p:nvPr/>
            </p:nvSpPr>
            <p:spPr>
              <a:xfrm>
                <a:off x="6400800" y="3124200"/>
                <a:ext cx="685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Flowchart: Or 78">
              <a:extLst>
                <a:ext uri="{FF2B5EF4-FFF2-40B4-BE49-F238E27FC236}">
                  <a16:creationId xmlns:a16="http://schemas.microsoft.com/office/drawing/2014/main" id="{A1C1A899-6A4E-E686-60B8-10F760760097}"/>
                </a:ext>
              </a:extLst>
            </p:cNvPr>
            <p:cNvSpPr/>
            <p:nvPr/>
          </p:nvSpPr>
          <p:spPr>
            <a:xfrm>
              <a:off x="5341496" y="4263453"/>
              <a:ext cx="457200" cy="838200"/>
            </a:xfrm>
            <a:prstGeom prst="flowChar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Or 79">
              <a:extLst>
                <a:ext uri="{FF2B5EF4-FFF2-40B4-BE49-F238E27FC236}">
                  <a16:creationId xmlns:a16="http://schemas.microsoft.com/office/drawing/2014/main" id="{88AAC47F-FFE4-0155-E67A-5F032F77864F}"/>
                </a:ext>
              </a:extLst>
            </p:cNvPr>
            <p:cNvSpPr/>
            <p:nvPr/>
          </p:nvSpPr>
          <p:spPr>
            <a:xfrm>
              <a:off x="7571284" y="4232223"/>
              <a:ext cx="457200" cy="838200"/>
            </a:xfrm>
            <a:prstGeom prst="flowChar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Or 80">
              <a:extLst>
                <a:ext uri="{FF2B5EF4-FFF2-40B4-BE49-F238E27FC236}">
                  <a16:creationId xmlns:a16="http://schemas.microsoft.com/office/drawing/2014/main" id="{77610AF1-653F-BD6A-D5B1-05A64C996A20}"/>
                </a:ext>
              </a:extLst>
            </p:cNvPr>
            <p:cNvSpPr/>
            <p:nvPr/>
          </p:nvSpPr>
          <p:spPr>
            <a:xfrm>
              <a:off x="6445771" y="4187253"/>
              <a:ext cx="457200" cy="838200"/>
            </a:xfrm>
            <a:prstGeom prst="flowChar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CCEF3975-8105-6604-2C0D-583CA77E4276}"/>
              </a:ext>
            </a:extLst>
          </p:cNvPr>
          <p:cNvSpPr txBox="1"/>
          <p:nvPr/>
        </p:nvSpPr>
        <p:spPr>
          <a:xfrm>
            <a:off x="87311" y="6445773"/>
            <a:ext cx="6096000" cy="369332"/>
          </a:xfrm>
          <a:prstGeom prst="rect">
            <a:avLst/>
          </a:prstGeom>
          <a:noFill/>
        </p:spPr>
        <p:txBody>
          <a:bodyPr wrap="square">
            <a:spAutoFit/>
          </a:bodyPr>
          <a:lstStyle/>
          <a:p>
            <a:pPr algn="l"/>
            <a:r>
              <a:rPr lang="en-US" sz="1800" dirty="0">
                <a:solidFill>
                  <a:schemeClr val="bg1"/>
                </a:solidFill>
              </a:rPr>
              <a:t>Presentation by ©http://fashionsbylynda.com/blog/ </a:t>
            </a:r>
          </a:p>
        </p:txBody>
      </p:sp>
    </p:spTree>
    <p:extLst>
      <p:ext uri="{BB962C8B-B14F-4D97-AF65-F5344CB8AC3E}">
        <p14:creationId xmlns:p14="http://schemas.microsoft.com/office/powerpoint/2010/main" val="912876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690B695-587E-4A20-A217-987D917B1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TextBox 38"/>
          <p:cNvSpPr txBox="1"/>
          <p:nvPr/>
        </p:nvSpPr>
        <p:spPr>
          <a:xfrm>
            <a:off x="85595" y="139790"/>
            <a:ext cx="12004896"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Doctrinal Mastery</a:t>
            </a:r>
          </a:p>
        </p:txBody>
      </p:sp>
      <p:sp>
        <p:nvSpPr>
          <p:cNvPr id="7" name="AutoShape 2"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837904" y="1374586"/>
            <a:ext cx="7763354" cy="4832092"/>
          </a:xfrm>
          <a:prstGeom prst="rect">
            <a:avLst/>
          </a:prstGeom>
        </p:spPr>
        <p:txBody>
          <a:bodyPr wrap="square">
            <a:spAutoFit/>
          </a:bodyPr>
          <a:lstStyle/>
          <a:p>
            <a:pPr fontAlgn="base"/>
            <a:r>
              <a:rPr lang="en-US" sz="2800" dirty="0">
                <a:solidFill>
                  <a:schemeClr val="bg1"/>
                </a:solidFill>
                <a:latin typeface="Calibri" panose="020F0502020204030204" pitchFamily="34" charset="0"/>
              </a:rPr>
              <a:t>In the celestial glory there are three heavens or degrees;</a:t>
            </a:r>
          </a:p>
          <a:p>
            <a:pPr fontAlgn="base"/>
            <a:r>
              <a:rPr lang="en-US" sz="2800" dirty="0">
                <a:solidFill>
                  <a:schemeClr val="bg1"/>
                </a:solidFill>
                <a:latin typeface="Calibri" panose="020F0502020204030204" pitchFamily="34" charset="0"/>
              </a:rPr>
              <a:t> </a:t>
            </a:r>
            <a:endParaRPr lang="en-US" sz="2800" b="1"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And in order to obtain the highest, a man must enter into this order of the priesthood [meaning the new and everlasting covenant of marriage];</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And if he does not, he cannot obtain it.</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He may enter into the other, but that is the end of his kingdom; he cannot have an increase.</a:t>
            </a:r>
          </a:p>
        </p:txBody>
      </p:sp>
      <p:grpSp>
        <p:nvGrpSpPr>
          <p:cNvPr id="11" name="Group 10"/>
          <p:cNvGrpSpPr/>
          <p:nvPr/>
        </p:nvGrpSpPr>
        <p:grpSpPr>
          <a:xfrm>
            <a:off x="155575" y="2627060"/>
            <a:ext cx="2286000" cy="2667000"/>
            <a:chOff x="2646084" y="2667000"/>
            <a:chExt cx="3886200" cy="3931920"/>
          </a:xfrm>
        </p:grpSpPr>
        <p:grpSp>
          <p:nvGrpSpPr>
            <p:cNvPr id="12" name="Group 13"/>
            <p:cNvGrpSpPr/>
            <p:nvPr/>
          </p:nvGrpSpPr>
          <p:grpSpPr>
            <a:xfrm>
              <a:off x="3048000" y="2667000"/>
              <a:ext cx="2971800" cy="3931920"/>
              <a:chOff x="152400" y="152400"/>
              <a:chExt cx="4953000" cy="6553200"/>
            </a:xfrm>
          </p:grpSpPr>
          <p:sp>
            <p:nvSpPr>
              <p:cNvPr id="17" name="Rounded Rectangle 16"/>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2646084" y="3823447"/>
              <a:ext cx="3886200" cy="589876"/>
            </a:xfrm>
            <a:prstGeom prst="rect">
              <a:avLst/>
            </a:prstGeom>
            <a:noFill/>
          </p:spPr>
          <p:txBody>
            <a:bodyPr wrap="square" rtlCol="0">
              <a:spAutoFit/>
            </a:bodyPr>
            <a:lstStyle/>
            <a:p>
              <a:pPr algn="ctr"/>
              <a:r>
                <a:rPr lang="en-US" sz="2000" b="1" dirty="0">
                  <a:solidFill>
                    <a:schemeClr val="bg2"/>
                  </a:solidFill>
                  <a:latin typeface="Californian FB" pitchFamily="18" charset="0"/>
                </a:rPr>
                <a:t>D&amp;C 131:1-4</a:t>
              </a:r>
            </a:p>
          </p:txBody>
        </p:sp>
        <p:sp>
          <p:nvSpPr>
            <p:cNvPr id="14" name="TextBox 13"/>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5" name="Straight Connector 14"/>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ight Arrow 2"/>
          <p:cNvSpPr/>
          <p:nvPr/>
        </p:nvSpPr>
        <p:spPr>
          <a:xfrm>
            <a:off x="2318197" y="3429000"/>
            <a:ext cx="1313645" cy="78239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5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300" fill="hold"/>
                                        <p:tgtEl>
                                          <p:spTgt spid="11"/>
                                        </p:tgtEl>
                                        <p:attrNameLst>
                                          <p:attrName>ppt_x</p:attrName>
                                        </p:attrNameLst>
                                      </p:cBhvr>
                                      <p:tavLst>
                                        <p:tav tm="0">
                                          <p:val>
                                            <p:strVal val="0-#ppt_w/2"/>
                                          </p:val>
                                        </p:tav>
                                        <p:tav tm="100000">
                                          <p:val>
                                            <p:strVal val="#ppt_x"/>
                                          </p:val>
                                        </p:tav>
                                      </p:tavLst>
                                    </p:anim>
                                    <p:anim calcmode="lin" valueType="num">
                                      <p:cBhvr additive="base">
                                        <p:cTn id="12" dur="13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300" fill="hold"/>
                                        <p:tgtEl>
                                          <p:spTgt spid="3"/>
                                        </p:tgtEl>
                                        <p:attrNameLst>
                                          <p:attrName>ppt_x</p:attrName>
                                        </p:attrNameLst>
                                      </p:cBhvr>
                                      <p:tavLst>
                                        <p:tav tm="0">
                                          <p:val>
                                            <p:strVal val="0-#ppt_w/2"/>
                                          </p:val>
                                        </p:tav>
                                        <p:tav tm="100000">
                                          <p:val>
                                            <p:strVal val="#ppt_x"/>
                                          </p:val>
                                        </p:tav>
                                      </p:tavLst>
                                    </p:anim>
                                    <p:anim calcmode="lin" valueType="num">
                                      <p:cBhvr additive="base">
                                        <p:cTn id="16" dur="1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73B29D-0161-484C-800F-7DAE5AE40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2775888"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131:5 </a:t>
            </a:r>
            <a:r>
              <a:rPr lang="en-US" sz="1200" b="0" i="0" dirty="0">
                <a:solidFill>
                  <a:schemeClr val="bg1"/>
                </a:solidFill>
                <a:effectLst/>
                <a:latin typeface="Calibri" panose="020F0502020204030204" pitchFamily="34" charset="0"/>
              </a:rPr>
              <a:t>Elder Bruce R. McConkie</a:t>
            </a:r>
            <a:endParaRPr lang="en-US" sz="1200" dirty="0">
              <a:solidFill>
                <a:schemeClr val="bg1"/>
              </a:solidFill>
            </a:endParaRPr>
          </a:p>
        </p:txBody>
      </p:sp>
      <p:sp>
        <p:nvSpPr>
          <p:cNvPr id="39" name="TextBox 38"/>
          <p:cNvSpPr txBox="1"/>
          <p:nvPr/>
        </p:nvSpPr>
        <p:spPr>
          <a:xfrm>
            <a:off x="85595" y="139790"/>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More Sure Word of Prophecy</a:t>
            </a:r>
          </a:p>
        </p:txBody>
      </p:sp>
      <p:sp>
        <p:nvSpPr>
          <p:cNvPr id="2" name="Rectangle 1"/>
          <p:cNvSpPr/>
          <p:nvPr/>
        </p:nvSpPr>
        <p:spPr>
          <a:xfrm>
            <a:off x="208897" y="1270279"/>
            <a:ext cx="2379755" cy="369332"/>
          </a:xfrm>
          <a:prstGeom prst="rect">
            <a:avLst/>
          </a:prstGeom>
        </p:spPr>
        <p:txBody>
          <a:bodyPr wrap="square">
            <a:spAutoFit/>
          </a:bodyPr>
          <a:lstStyle/>
          <a:p>
            <a:r>
              <a:rPr lang="en-US" b="0" i="0" dirty="0">
                <a:solidFill>
                  <a:schemeClr val="bg1"/>
                </a:solidFill>
                <a:effectLst/>
                <a:latin typeface="Calibri" panose="020F0502020204030204" pitchFamily="34" charset="0"/>
              </a:rPr>
              <a:t>May 17, 1843</a:t>
            </a:r>
          </a:p>
        </p:txBody>
      </p:sp>
      <p:sp>
        <p:nvSpPr>
          <p:cNvPr id="6" name="Rectangle 5"/>
          <p:cNvSpPr/>
          <p:nvPr/>
        </p:nvSpPr>
        <p:spPr>
          <a:xfrm>
            <a:off x="359229" y="1754437"/>
            <a:ext cx="6096000" cy="3693319"/>
          </a:xfrm>
          <a:prstGeom prst="rect">
            <a:avLst/>
          </a:prstGeom>
        </p:spPr>
        <p:txBody>
          <a:bodyPr>
            <a:spAutoFit/>
          </a:bodyPr>
          <a:lstStyle/>
          <a:p>
            <a:pPr fontAlgn="base"/>
            <a:r>
              <a:rPr lang="en-US" b="0" i="0" dirty="0">
                <a:solidFill>
                  <a:schemeClr val="bg1"/>
                </a:solidFill>
                <a:effectLst/>
                <a:latin typeface="Calibri" panose="020F0502020204030204" pitchFamily="34" charset="0"/>
              </a:rPr>
              <a:t>“Those members of the Church who devote themselves wholly to righteousness, living by every word that </a:t>
            </a:r>
            <a:r>
              <a:rPr lang="en-US" b="0" i="0" dirty="0" err="1">
                <a:solidFill>
                  <a:schemeClr val="bg1"/>
                </a:solidFill>
                <a:effectLst/>
                <a:latin typeface="Calibri" panose="020F0502020204030204" pitchFamily="34" charset="0"/>
              </a:rPr>
              <a:t>proceedeth</a:t>
            </a:r>
            <a:r>
              <a:rPr lang="en-US" b="0" i="0" dirty="0">
                <a:solidFill>
                  <a:schemeClr val="bg1"/>
                </a:solidFill>
                <a:effectLst/>
                <a:latin typeface="Calibri" panose="020F0502020204030204" pitchFamily="34" charset="0"/>
              </a:rPr>
              <a:t> forth from the mouth of God, make their </a:t>
            </a:r>
            <a:r>
              <a:rPr lang="en-US" b="0" i="1" dirty="0">
                <a:solidFill>
                  <a:schemeClr val="bg1"/>
                </a:solidFill>
                <a:effectLst/>
                <a:latin typeface="Calibri" panose="020F0502020204030204" pitchFamily="34" charset="0"/>
              </a:rPr>
              <a:t>calling and election sure</a:t>
            </a:r>
            <a:r>
              <a:rPr lang="en-US" b="0" i="0" dirty="0">
                <a:solidFill>
                  <a:schemeClr val="bg1"/>
                </a:solidFill>
                <a:effectLst/>
                <a:latin typeface="Calibri" panose="020F0502020204030204" pitchFamily="34" charset="0"/>
              </a:rPr>
              <a:t>.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That is, they receive the more sure word of prophecy, which means that </a:t>
            </a:r>
            <a:r>
              <a:rPr lang="en-US" b="0" i="0" dirty="0">
                <a:solidFill>
                  <a:srgbClr val="FFFF00"/>
                </a:solidFill>
                <a:effectLst/>
                <a:latin typeface="Calibri" panose="020F0502020204030204" pitchFamily="34" charset="0"/>
              </a:rPr>
              <a:t>the Lord seals their exaltation upon them while they are yet in this life</a:t>
            </a:r>
            <a:r>
              <a:rPr lang="en-US" b="0" i="0" dirty="0">
                <a:solidFill>
                  <a:schemeClr val="bg1"/>
                </a:solidFill>
                <a:effectLst/>
                <a:latin typeface="Calibri" panose="020F0502020204030204" pitchFamily="34" charset="0"/>
              </a:rPr>
              <a:t>.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Peter summarized the course of righteousness which the saints must pursue to make their calling and election sure and then (referring to his experience on the Mount of Transfiguration with James and John) said that those three had received this more sure word of prophecy. (</a:t>
            </a:r>
            <a:r>
              <a:rPr lang="en-US" b="0" i="0" u="none" strike="noStrike" dirty="0">
                <a:solidFill>
                  <a:schemeClr val="bg1"/>
                </a:solidFill>
                <a:effectLst/>
                <a:latin typeface="Calibri" panose="020F0502020204030204" pitchFamily="34" charset="0"/>
              </a:rPr>
              <a:t>2 Pet. 1</a:t>
            </a:r>
            <a:r>
              <a:rPr lang="en-US" b="0" i="0" dirty="0">
                <a:solidFill>
                  <a:schemeClr val="bg1"/>
                </a:solidFill>
                <a:effectLst/>
                <a:latin typeface="Calibri" panose="020F0502020204030204" pitchFamily="34" charset="0"/>
              </a:rPr>
              <a:t>.) …</a:t>
            </a:r>
          </a:p>
        </p:txBody>
      </p:sp>
      <p:pic>
        <p:nvPicPr>
          <p:cNvPr id="7" name="Picture 6">
            <a:extLst>
              <a:ext uri="{FF2B5EF4-FFF2-40B4-BE49-F238E27FC236}">
                <a16:creationId xmlns:a16="http://schemas.microsoft.com/office/drawing/2014/main" id="{0A346791-773B-4228-AFF6-6B683E9B4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177" y="1210557"/>
            <a:ext cx="3952875" cy="5124450"/>
          </a:xfrm>
          <a:prstGeom prst="rect">
            <a:avLst/>
          </a:prstGeom>
        </p:spPr>
      </p:pic>
    </p:spTree>
    <p:extLst>
      <p:ext uri="{BB962C8B-B14F-4D97-AF65-F5344CB8AC3E}">
        <p14:creationId xmlns:p14="http://schemas.microsoft.com/office/powerpoint/2010/main" val="38454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644C06-CCEC-41C1-858D-5D79A7F62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3544112"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131:5 Elder Bruce R. McConkie</a:t>
            </a:r>
            <a:endParaRPr lang="en-US" dirty="0">
              <a:solidFill>
                <a:schemeClr val="bg1"/>
              </a:solidFill>
            </a:endParaRPr>
          </a:p>
        </p:txBody>
      </p:sp>
      <p:sp>
        <p:nvSpPr>
          <p:cNvPr id="39" name="TextBox 38"/>
          <p:cNvSpPr txBox="1"/>
          <p:nvPr/>
        </p:nvSpPr>
        <p:spPr>
          <a:xfrm>
            <a:off x="85595" y="139790"/>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Alma is Promised Eternal Life</a:t>
            </a:r>
          </a:p>
        </p:txBody>
      </p:sp>
      <p:sp>
        <p:nvSpPr>
          <p:cNvPr id="10" name="Rectangle 9"/>
          <p:cNvSpPr/>
          <p:nvPr/>
        </p:nvSpPr>
        <p:spPr>
          <a:xfrm>
            <a:off x="195942" y="1295243"/>
            <a:ext cx="5588169" cy="1754326"/>
          </a:xfrm>
          <a:prstGeom prst="rect">
            <a:avLst/>
          </a:prstGeom>
        </p:spPr>
        <p:txBody>
          <a:bodyPr wrap="square">
            <a:spAutoFit/>
          </a:bodyPr>
          <a:lstStyle/>
          <a:p>
            <a:r>
              <a:rPr lang="en-US" b="0" i="0" dirty="0">
                <a:solidFill>
                  <a:schemeClr val="bg1"/>
                </a:solidFill>
                <a:effectLst/>
                <a:latin typeface="Calibri" panose="020F0502020204030204" pitchFamily="34" charset="0"/>
              </a:rPr>
              <a:t>“Those so favored of the Lord are sealed up against all manner of sin and blasphemy except the blasphemy against the Holy Ghost and the shedding of innocent blood. That is, their exaltation is assured; their calling and election is made sure, because they have obeyed the </a:t>
            </a:r>
            <a:r>
              <a:rPr lang="en-US" b="0" i="0" dirty="0" err="1">
                <a:solidFill>
                  <a:schemeClr val="bg1"/>
                </a:solidFill>
                <a:effectLst/>
                <a:latin typeface="Calibri" panose="020F0502020204030204" pitchFamily="34" charset="0"/>
              </a:rPr>
              <a:t>fulness</a:t>
            </a:r>
            <a:r>
              <a:rPr lang="en-US" b="0" i="0" dirty="0">
                <a:solidFill>
                  <a:schemeClr val="bg1"/>
                </a:solidFill>
                <a:effectLst/>
                <a:latin typeface="Calibri" panose="020F0502020204030204" pitchFamily="34" charset="0"/>
              </a:rPr>
              <a:t> of God’s laws and have overcome the world.”</a:t>
            </a:r>
            <a:endParaRPr lang="en-US" dirty="0">
              <a:solidFill>
                <a:schemeClr val="bg1"/>
              </a:solidFill>
            </a:endParaRPr>
          </a:p>
        </p:txBody>
      </p:sp>
      <p:sp>
        <p:nvSpPr>
          <p:cNvPr id="3" name="Rectangle 2"/>
          <p:cNvSpPr/>
          <p:nvPr/>
        </p:nvSpPr>
        <p:spPr>
          <a:xfrm>
            <a:off x="5453743" y="4828792"/>
            <a:ext cx="6096000" cy="1200329"/>
          </a:xfrm>
          <a:prstGeom prst="rect">
            <a:avLst/>
          </a:prstGeom>
        </p:spPr>
        <p:txBody>
          <a:bodyPr>
            <a:spAutoFit/>
          </a:bodyPr>
          <a:lstStyle/>
          <a:p>
            <a:r>
              <a:rPr lang="en-US" b="0" i="1" dirty="0">
                <a:solidFill>
                  <a:schemeClr val="bg1"/>
                </a:solidFill>
                <a:effectLst/>
                <a:latin typeface="Palatino"/>
              </a:rPr>
              <a:t>Thou art my servant; and I covenant with thee that thou shalt have eternal life; and thou shalt serve me and go forth in my name, and shalt gather together my sheep.</a:t>
            </a:r>
          </a:p>
          <a:p>
            <a:r>
              <a:rPr lang="en-US" i="1" dirty="0">
                <a:solidFill>
                  <a:schemeClr val="bg1"/>
                </a:solidFill>
                <a:latin typeface="Palatino"/>
              </a:rPr>
              <a:t>Mosiah 26:20</a:t>
            </a:r>
            <a:endParaRPr lang="en-US" i="1" dirty="0">
              <a:solidFill>
                <a:schemeClr val="bg1"/>
              </a:solidFill>
            </a:endParaRPr>
          </a:p>
        </p:txBody>
      </p:sp>
      <p:sp>
        <p:nvSpPr>
          <p:cNvPr id="7" name="AutoShape 2"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9357770-4FDB-468D-83BC-C3C2BCFCE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794" y="1128611"/>
            <a:ext cx="4775200" cy="3543300"/>
          </a:xfrm>
          <a:prstGeom prst="rect">
            <a:avLst/>
          </a:prstGeom>
        </p:spPr>
      </p:pic>
      <p:pic>
        <p:nvPicPr>
          <p:cNvPr id="9" name="Picture 8">
            <a:extLst>
              <a:ext uri="{FF2B5EF4-FFF2-40B4-BE49-F238E27FC236}">
                <a16:creationId xmlns:a16="http://schemas.microsoft.com/office/drawing/2014/main" id="{0AFA8918-E506-4AD3-8B35-612C44EFA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343" y="3718378"/>
            <a:ext cx="2476500" cy="2486025"/>
          </a:xfrm>
          <a:prstGeom prst="rect">
            <a:avLst/>
          </a:prstGeom>
        </p:spPr>
      </p:pic>
      <p:pic>
        <p:nvPicPr>
          <p:cNvPr id="13" name="Picture 12">
            <a:extLst>
              <a:ext uri="{FF2B5EF4-FFF2-40B4-BE49-F238E27FC236}">
                <a16:creationId xmlns:a16="http://schemas.microsoft.com/office/drawing/2014/main" id="{E0CAAD99-3F6E-4C6B-AD54-708164DA6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1529" y="5483094"/>
            <a:ext cx="914400" cy="1276350"/>
          </a:xfrm>
          <a:prstGeom prst="rect">
            <a:avLst/>
          </a:prstGeom>
        </p:spPr>
      </p:pic>
    </p:spTree>
    <p:extLst>
      <p:ext uri="{BB962C8B-B14F-4D97-AF65-F5344CB8AC3E}">
        <p14:creationId xmlns:p14="http://schemas.microsoft.com/office/powerpoint/2010/main" val="305681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C46262-DE4B-4588-A963-C219AD456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1191352"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131:6</a:t>
            </a:r>
            <a:endParaRPr lang="en-US" dirty="0">
              <a:solidFill>
                <a:schemeClr val="bg1"/>
              </a:solidFill>
            </a:endParaRPr>
          </a:p>
        </p:txBody>
      </p:sp>
      <p:sp>
        <p:nvSpPr>
          <p:cNvPr id="39" name="TextBox 38"/>
          <p:cNvSpPr txBox="1"/>
          <p:nvPr/>
        </p:nvSpPr>
        <p:spPr>
          <a:xfrm>
            <a:off x="85595" y="139790"/>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Ignorance</a:t>
            </a:r>
          </a:p>
        </p:txBody>
      </p:sp>
      <p:sp>
        <p:nvSpPr>
          <p:cNvPr id="10" name="Rectangle 9"/>
          <p:cNvSpPr/>
          <p:nvPr/>
        </p:nvSpPr>
        <p:spPr>
          <a:xfrm>
            <a:off x="155575" y="1995948"/>
            <a:ext cx="4838700" cy="830997"/>
          </a:xfrm>
          <a:prstGeom prst="rect">
            <a:avLst/>
          </a:prstGeom>
        </p:spPr>
        <p:txBody>
          <a:bodyPr wrap="square">
            <a:spAutoFit/>
          </a:bodyPr>
          <a:lstStyle/>
          <a:p>
            <a:r>
              <a:rPr lang="en-US" sz="2400" dirty="0">
                <a:solidFill>
                  <a:srgbClr val="FFFF00"/>
                </a:solidFill>
                <a:latin typeface="Calibri" panose="020F0502020204030204" pitchFamily="34" charset="0"/>
              </a:rPr>
              <a:t>What might prevent someone from receiving eternal life?</a:t>
            </a:r>
          </a:p>
        </p:txBody>
      </p:sp>
      <p:sp>
        <p:nvSpPr>
          <p:cNvPr id="3" name="Rectangle 2"/>
          <p:cNvSpPr/>
          <p:nvPr/>
        </p:nvSpPr>
        <p:spPr>
          <a:xfrm>
            <a:off x="4436311" y="1155453"/>
            <a:ext cx="3561469" cy="369332"/>
          </a:xfrm>
          <a:prstGeom prst="rect">
            <a:avLst/>
          </a:prstGeom>
        </p:spPr>
        <p:txBody>
          <a:bodyPr wrap="square">
            <a:spAutoFit/>
          </a:bodyPr>
          <a:lstStyle/>
          <a:p>
            <a:r>
              <a:rPr lang="en-US" dirty="0">
                <a:solidFill>
                  <a:schemeClr val="bg1"/>
                </a:solidFill>
              </a:rPr>
              <a:t>Lack of knowledge or information.</a:t>
            </a:r>
            <a:endParaRPr lang="en-US" i="1" dirty="0">
              <a:solidFill>
                <a:schemeClr val="bg1"/>
              </a:solidFill>
            </a:endParaRPr>
          </a:p>
        </p:txBody>
      </p:sp>
      <p:sp>
        <p:nvSpPr>
          <p:cNvPr id="7" name="AutoShape 2"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312821" y="4451120"/>
            <a:ext cx="6096000" cy="2031325"/>
          </a:xfrm>
          <a:prstGeom prst="rect">
            <a:avLst/>
          </a:prstGeom>
        </p:spPr>
        <p:txBody>
          <a:bodyPr>
            <a:spAutoFit/>
          </a:bodyPr>
          <a:lstStyle/>
          <a:p>
            <a:r>
              <a:rPr lang="en-US" b="0" i="0" dirty="0">
                <a:solidFill>
                  <a:schemeClr val="bg1"/>
                </a:solidFill>
                <a:effectLst/>
                <a:latin typeface="Calibri" panose="020F0502020204030204" pitchFamily="34" charset="0"/>
              </a:rPr>
              <a:t>“A man is saved no faster than he gets knowledge, for if he does not get knowledge, he will be brought into captivity by some evil power in the other world, as evil spirits will have more knowledge, and consequently more power than many men who are on the earth. Hence it needs revelation to assist us, and give us knowledge of the things of God.” </a:t>
            </a:r>
          </a:p>
          <a:p>
            <a:r>
              <a:rPr lang="en-US" dirty="0">
                <a:solidFill>
                  <a:schemeClr val="bg1"/>
                </a:solidFill>
                <a:latin typeface="Calibri" panose="020F0502020204030204" pitchFamily="34" charset="0"/>
              </a:rPr>
              <a:t>HC </a:t>
            </a:r>
            <a:endParaRPr lang="en-US" dirty="0">
              <a:solidFill>
                <a:schemeClr val="bg1"/>
              </a:solidFill>
            </a:endParaRPr>
          </a:p>
        </p:txBody>
      </p:sp>
      <p:pic>
        <p:nvPicPr>
          <p:cNvPr id="8" name="Picture 7">
            <a:extLst>
              <a:ext uri="{FF2B5EF4-FFF2-40B4-BE49-F238E27FC236}">
                <a16:creationId xmlns:a16="http://schemas.microsoft.com/office/drawing/2014/main" id="{F356742E-43F4-4179-909C-9673F58B7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211" y="2971408"/>
            <a:ext cx="3126100" cy="3096608"/>
          </a:xfrm>
          <a:prstGeom prst="rect">
            <a:avLst/>
          </a:prstGeom>
        </p:spPr>
      </p:pic>
      <p:pic>
        <p:nvPicPr>
          <p:cNvPr id="11" name="Picture 10">
            <a:extLst>
              <a:ext uri="{FF2B5EF4-FFF2-40B4-BE49-F238E27FC236}">
                <a16:creationId xmlns:a16="http://schemas.microsoft.com/office/drawing/2014/main" id="{41CF8A67-1926-4705-9580-20B26EA11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747" y="1549833"/>
            <a:ext cx="3834384" cy="2554224"/>
          </a:xfrm>
          <a:prstGeom prst="rect">
            <a:avLst/>
          </a:prstGeom>
        </p:spPr>
      </p:pic>
    </p:spTree>
    <p:extLst>
      <p:ext uri="{BB962C8B-B14F-4D97-AF65-F5344CB8AC3E}">
        <p14:creationId xmlns:p14="http://schemas.microsoft.com/office/powerpoint/2010/main" val="18115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83B3D089-89D4-42A7-AC86-49A589FC5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4142352"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131:6  </a:t>
            </a:r>
            <a:r>
              <a:rPr lang="en-US" dirty="0">
                <a:solidFill>
                  <a:schemeClr val="bg1"/>
                </a:solidFill>
              </a:rPr>
              <a:t>President Marion G. Romney</a:t>
            </a:r>
          </a:p>
        </p:txBody>
      </p:sp>
      <p:sp>
        <p:nvSpPr>
          <p:cNvPr id="7" name="AutoShape 2"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07974" y="489115"/>
            <a:ext cx="6259197" cy="3970318"/>
          </a:xfrm>
          <a:prstGeom prst="rect">
            <a:avLst/>
          </a:prstGeom>
        </p:spPr>
        <p:txBody>
          <a:bodyPr wrap="square">
            <a:spAutoFit/>
          </a:bodyPr>
          <a:lstStyle/>
          <a:p>
            <a:r>
              <a:rPr lang="en-US" sz="2800" dirty="0">
                <a:solidFill>
                  <a:schemeClr val="bg1"/>
                </a:solidFill>
                <a:latin typeface="Calibri" panose="020F0502020204030204" pitchFamily="34" charset="0"/>
              </a:rPr>
              <a:t>“Knowledge of ‘the only true God, and Jesus Christ’ is the most important knowledge in the universe; it is the knowledge without which the Prophet Joseph Smith said no man could be saved. The lack of it is the ignorance referred to in the revelation wherein it is written: ‘It is impossible for a man to be saved in ignorance.’”</a:t>
            </a:r>
          </a:p>
        </p:txBody>
      </p:sp>
      <p:sp>
        <p:nvSpPr>
          <p:cNvPr id="6" name="Rectangle 5"/>
          <p:cNvSpPr/>
          <p:nvPr/>
        </p:nvSpPr>
        <p:spPr>
          <a:xfrm>
            <a:off x="5997843" y="4859459"/>
            <a:ext cx="5984383" cy="1569660"/>
          </a:xfrm>
          <a:prstGeom prst="rect">
            <a:avLst/>
          </a:prstGeom>
        </p:spPr>
        <p:txBody>
          <a:bodyPr wrap="square">
            <a:spAutoFit/>
          </a:bodyPr>
          <a:lstStyle/>
          <a:p>
            <a:r>
              <a:rPr lang="en-US" sz="2400" b="0" i="1" dirty="0">
                <a:solidFill>
                  <a:srgbClr val="FFFF00"/>
                </a:solidFill>
                <a:effectLst/>
                <a:latin typeface="Calibri" panose="020F0502020204030204" pitchFamily="34" charset="0"/>
              </a:rPr>
              <a:t>And this is life eternal, that they might know thee the only true God, and Jesus Christ, whom thou hast sent.</a:t>
            </a:r>
          </a:p>
          <a:p>
            <a:r>
              <a:rPr lang="en-US" sz="2400" i="1" dirty="0">
                <a:solidFill>
                  <a:srgbClr val="FFFF00"/>
                </a:solidFill>
                <a:latin typeface="Calibri" panose="020F0502020204030204" pitchFamily="34" charset="0"/>
              </a:rPr>
              <a:t>John 17:3</a:t>
            </a:r>
          </a:p>
        </p:txBody>
      </p:sp>
      <p:grpSp>
        <p:nvGrpSpPr>
          <p:cNvPr id="9" name="Group 8"/>
          <p:cNvGrpSpPr/>
          <p:nvPr/>
        </p:nvGrpSpPr>
        <p:grpSpPr>
          <a:xfrm>
            <a:off x="6581105" y="854394"/>
            <a:ext cx="5610896" cy="3745484"/>
            <a:chOff x="6581105" y="854394"/>
            <a:chExt cx="5610896" cy="3745484"/>
          </a:xfrm>
        </p:grpSpPr>
        <p:sp>
          <p:nvSpPr>
            <p:cNvPr id="8" name="Double Wave 7"/>
            <p:cNvSpPr/>
            <p:nvPr/>
          </p:nvSpPr>
          <p:spPr>
            <a:xfrm>
              <a:off x="6581105" y="1464618"/>
              <a:ext cx="5610896" cy="745725"/>
            </a:xfrm>
            <a:prstGeom prst="double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237435" y="866078"/>
              <a:ext cx="3218551" cy="3733800"/>
              <a:chOff x="5105400" y="1905000"/>
              <a:chExt cx="3218551" cy="3733800"/>
            </a:xfrm>
          </p:grpSpPr>
          <p:grpSp>
            <p:nvGrpSpPr>
              <p:cNvPr id="13" name="Group 8"/>
              <p:cNvGrpSpPr/>
              <p:nvPr/>
            </p:nvGrpSpPr>
            <p:grpSpPr>
              <a:xfrm rot="20532035">
                <a:off x="6723751" y="1912139"/>
                <a:ext cx="1600200" cy="369332"/>
                <a:chOff x="6781800" y="2133600"/>
                <a:chExt cx="1600200" cy="369332"/>
              </a:xfrm>
            </p:grpSpPr>
            <p:sp>
              <p:nvSpPr>
                <p:cNvPr id="25" name="Pentagon 24"/>
                <p:cNvSpPr/>
                <p:nvPr/>
              </p:nvSpPr>
              <p:spPr>
                <a:xfrm>
                  <a:off x="6781800" y="2133600"/>
                  <a:ext cx="1600200" cy="304800"/>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934200" y="2133600"/>
                  <a:ext cx="1295400" cy="369332"/>
                </a:xfrm>
                <a:prstGeom prst="rect">
                  <a:avLst/>
                </a:prstGeom>
                <a:noFill/>
              </p:spPr>
              <p:txBody>
                <a:bodyPr wrap="square" rtlCol="0">
                  <a:spAutoFit/>
                </a:bodyPr>
                <a:lstStyle/>
                <a:p>
                  <a:r>
                    <a:rPr lang="en-US" dirty="0"/>
                    <a:t>Knowledge</a:t>
                  </a:r>
                </a:p>
              </p:txBody>
            </p:sp>
          </p:grpSp>
          <p:grpSp>
            <p:nvGrpSpPr>
              <p:cNvPr id="17" name="Group 15"/>
              <p:cNvGrpSpPr/>
              <p:nvPr/>
            </p:nvGrpSpPr>
            <p:grpSpPr>
              <a:xfrm flipH="1">
                <a:off x="5105400" y="2438400"/>
                <a:ext cx="1600200" cy="369332"/>
                <a:chOff x="6781800" y="2133600"/>
                <a:chExt cx="1600200" cy="369332"/>
              </a:xfrm>
            </p:grpSpPr>
            <p:sp>
              <p:nvSpPr>
                <p:cNvPr id="19" name="Pentagon 18"/>
                <p:cNvSpPr/>
                <p:nvPr/>
              </p:nvSpPr>
              <p:spPr>
                <a:xfrm>
                  <a:off x="6781800" y="2133600"/>
                  <a:ext cx="1600200" cy="304800"/>
                </a:xfrm>
                <a:prstGeom prst="homePlat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934200" y="2133600"/>
                  <a:ext cx="1295400" cy="369332"/>
                </a:xfrm>
                <a:prstGeom prst="rect">
                  <a:avLst/>
                </a:prstGeom>
                <a:noFill/>
              </p:spPr>
              <p:txBody>
                <a:bodyPr wrap="square" rtlCol="0">
                  <a:spAutoFit/>
                </a:bodyPr>
                <a:lstStyle/>
                <a:p>
                  <a:r>
                    <a:rPr lang="en-US" dirty="0"/>
                    <a:t>Ignorance</a:t>
                  </a:r>
                </a:p>
              </p:txBody>
            </p:sp>
          </p:grpSp>
          <p:sp>
            <p:nvSpPr>
              <p:cNvPr id="18" name="Rounded Rectangle 5"/>
              <p:cNvSpPr/>
              <p:nvPr/>
            </p:nvSpPr>
            <p:spPr>
              <a:xfrm>
                <a:off x="6553200" y="1905000"/>
                <a:ext cx="304800" cy="3733800"/>
              </a:xfrm>
              <a:prstGeom prst="roundRect">
                <a:avLst/>
              </a:pr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588670" y="854394"/>
              <a:ext cx="1325818" cy="2055018"/>
              <a:chOff x="609600" y="2819400"/>
              <a:chExt cx="1524000" cy="2438400"/>
            </a:xfrm>
          </p:grpSpPr>
          <p:grpSp>
            <p:nvGrpSpPr>
              <p:cNvPr id="28" name="Group 27"/>
              <p:cNvGrpSpPr/>
              <p:nvPr/>
            </p:nvGrpSpPr>
            <p:grpSpPr>
              <a:xfrm>
                <a:off x="838200" y="2819400"/>
                <a:ext cx="1143000" cy="1143000"/>
                <a:chOff x="2919048" y="4343400"/>
                <a:chExt cx="1271952" cy="1395007"/>
              </a:xfrm>
              <a:solidFill>
                <a:schemeClr val="bg1"/>
              </a:solidFill>
            </p:grpSpPr>
            <p:grpSp>
              <p:nvGrpSpPr>
                <p:cNvPr id="33" name="Group 32"/>
                <p:cNvGrpSpPr/>
                <p:nvPr/>
              </p:nvGrpSpPr>
              <p:grpSpPr>
                <a:xfrm>
                  <a:off x="2919048" y="4366807"/>
                  <a:ext cx="685800" cy="1371600"/>
                  <a:chOff x="2919048" y="4366807"/>
                  <a:chExt cx="685800" cy="1371600"/>
                </a:xfrm>
                <a:grpFill/>
              </p:grpSpPr>
              <p:sp>
                <p:nvSpPr>
                  <p:cNvPr id="40" name="Donut 39"/>
                  <p:cNvSpPr/>
                  <p:nvPr/>
                </p:nvSpPr>
                <p:spPr>
                  <a:xfrm rot="1458413">
                    <a:off x="2919048" y="52050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712548">
                    <a:off x="3048000" y="4953000"/>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rot="1458413">
                    <a:off x="3223847" y="46716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rot="1458413">
                    <a:off x="3376248" y="43668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p:nvPr/>
              </p:nvGrpSpPr>
              <p:grpSpPr>
                <a:xfrm flipH="1">
                  <a:off x="3505200" y="4343400"/>
                  <a:ext cx="685800" cy="1371600"/>
                  <a:chOff x="2919048" y="4366807"/>
                  <a:chExt cx="685800" cy="1371600"/>
                </a:xfrm>
                <a:grpFill/>
              </p:grpSpPr>
              <p:sp>
                <p:nvSpPr>
                  <p:cNvPr id="35" name="Donut 34"/>
                  <p:cNvSpPr/>
                  <p:nvPr/>
                </p:nvSpPr>
                <p:spPr>
                  <a:xfrm rot="1458413">
                    <a:off x="2919048" y="52050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712548">
                    <a:off x="3048000" y="4953000"/>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1458413">
                    <a:off x="3223847" y="46716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458413">
                    <a:off x="3376248" y="43668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 name="Donut 28"/>
              <p:cNvSpPr/>
              <p:nvPr/>
            </p:nvSpPr>
            <p:spPr>
              <a:xfrm>
                <a:off x="609600" y="3581400"/>
                <a:ext cx="1524000" cy="1676400"/>
              </a:xfrm>
              <a:prstGeom prst="don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rapezoid 29"/>
              <p:cNvSpPr/>
              <p:nvPr/>
            </p:nvSpPr>
            <p:spPr>
              <a:xfrm rot="10800000">
                <a:off x="1143000" y="3581400"/>
                <a:ext cx="457200" cy="4572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7488471">
                <a:off x="1668018" y="4487418"/>
                <a:ext cx="457200" cy="4572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3227284">
                <a:off x="624294" y="4434294"/>
                <a:ext cx="457200" cy="4572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945296" y="1526331"/>
              <a:ext cx="906479" cy="1564416"/>
              <a:chOff x="716015" y="188183"/>
              <a:chExt cx="906479" cy="1564416"/>
            </a:xfrm>
          </p:grpSpPr>
          <p:grpSp>
            <p:nvGrpSpPr>
              <p:cNvPr id="45" name="Group 44"/>
              <p:cNvGrpSpPr/>
              <p:nvPr/>
            </p:nvGrpSpPr>
            <p:grpSpPr>
              <a:xfrm>
                <a:off x="817903" y="188183"/>
                <a:ext cx="650193" cy="964474"/>
                <a:chOff x="2919048" y="4343400"/>
                <a:chExt cx="1271952" cy="1395007"/>
              </a:xfrm>
              <a:solidFill>
                <a:schemeClr val="bg1"/>
              </a:solidFill>
            </p:grpSpPr>
            <p:grpSp>
              <p:nvGrpSpPr>
                <p:cNvPr id="47" name="Group 46"/>
                <p:cNvGrpSpPr/>
                <p:nvPr/>
              </p:nvGrpSpPr>
              <p:grpSpPr>
                <a:xfrm>
                  <a:off x="2919048" y="4366807"/>
                  <a:ext cx="685800" cy="1371600"/>
                  <a:chOff x="2919048" y="4366807"/>
                  <a:chExt cx="685800" cy="1371600"/>
                </a:xfrm>
                <a:grpFill/>
              </p:grpSpPr>
              <p:sp>
                <p:nvSpPr>
                  <p:cNvPr id="53" name="Donut 52"/>
                  <p:cNvSpPr/>
                  <p:nvPr/>
                </p:nvSpPr>
                <p:spPr>
                  <a:xfrm rot="1458413">
                    <a:off x="2919048" y="52050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rot="1712548">
                    <a:off x="3048000" y="4953000"/>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rot="1458413">
                    <a:off x="3223847" y="46716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rot="1458413">
                    <a:off x="3376248" y="43668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47"/>
                <p:cNvGrpSpPr/>
                <p:nvPr/>
              </p:nvGrpSpPr>
              <p:grpSpPr>
                <a:xfrm flipH="1">
                  <a:off x="3505200" y="4343400"/>
                  <a:ext cx="685800" cy="1371600"/>
                  <a:chOff x="2919048" y="4366807"/>
                  <a:chExt cx="685800" cy="1371600"/>
                </a:xfrm>
                <a:grpFill/>
              </p:grpSpPr>
              <p:sp>
                <p:nvSpPr>
                  <p:cNvPr id="49" name="Donut 48"/>
                  <p:cNvSpPr/>
                  <p:nvPr/>
                </p:nvSpPr>
                <p:spPr>
                  <a:xfrm rot="1458413">
                    <a:off x="2919048" y="52050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712548">
                    <a:off x="3048000" y="4953000"/>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rot="1458413">
                    <a:off x="3223847" y="46716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rot="1458413">
                    <a:off x="3376248" y="43668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6" name="Freeform 45"/>
              <p:cNvSpPr/>
              <p:nvPr/>
            </p:nvSpPr>
            <p:spPr>
              <a:xfrm>
                <a:off x="716015" y="873984"/>
                <a:ext cx="906479" cy="878615"/>
              </a:xfrm>
              <a:custGeom>
                <a:avLst/>
                <a:gdLst>
                  <a:gd name="connsiteX0" fmla="*/ 566057 w 1254034"/>
                  <a:gd name="connsiteY0" fmla="*/ 4718 h 553358"/>
                  <a:gd name="connsiteX1" fmla="*/ 566057 w 1254034"/>
                  <a:gd name="connsiteY1" fmla="*/ 4718 h 553358"/>
                  <a:gd name="connsiteX2" fmla="*/ 296091 w 1254034"/>
                  <a:gd name="connsiteY2" fmla="*/ 13427 h 553358"/>
                  <a:gd name="connsiteX3" fmla="*/ 269966 w 1254034"/>
                  <a:gd name="connsiteY3" fmla="*/ 22135 h 553358"/>
                  <a:gd name="connsiteX4" fmla="*/ 191589 w 1254034"/>
                  <a:gd name="connsiteY4" fmla="*/ 39553 h 553358"/>
                  <a:gd name="connsiteX5" fmla="*/ 174171 w 1254034"/>
                  <a:gd name="connsiteY5" fmla="*/ 56970 h 553358"/>
                  <a:gd name="connsiteX6" fmla="*/ 121920 w 1254034"/>
                  <a:gd name="connsiteY6" fmla="*/ 74387 h 553358"/>
                  <a:gd name="connsiteX7" fmla="*/ 95794 w 1254034"/>
                  <a:gd name="connsiteY7" fmla="*/ 100513 h 553358"/>
                  <a:gd name="connsiteX8" fmla="*/ 69669 w 1254034"/>
                  <a:gd name="connsiteY8" fmla="*/ 117930 h 553358"/>
                  <a:gd name="connsiteX9" fmla="*/ 34834 w 1254034"/>
                  <a:gd name="connsiteY9" fmla="*/ 161473 h 553358"/>
                  <a:gd name="connsiteX10" fmla="*/ 17417 w 1254034"/>
                  <a:gd name="connsiteY10" fmla="*/ 196307 h 553358"/>
                  <a:gd name="connsiteX11" fmla="*/ 0 w 1254034"/>
                  <a:gd name="connsiteY11" fmla="*/ 248558 h 553358"/>
                  <a:gd name="connsiteX12" fmla="*/ 8709 w 1254034"/>
                  <a:gd name="connsiteY12" fmla="*/ 396604 h 553358"/>
                  <a:gd name="connsiteX13" fmla="*/ 52251 w 1254034"/>
                  <a:gd name="connsiteY13" fmla="*/ 448855 h 553358"/>
                  <a:gd name="connsiteX14" fmla="*/ 69669 w 1254034"/>
                  <a:gd name="connsiteY14" fmla="*/ 474981 h 553358"/>
                  <a:gd name="connsiteX15" fmla="*/ 121920 w 1254034"/>
                  <a:gd name="connsiteY15" fmla="*/ 509815 h 553358"/>
                  <a:gd name="connsiteX16" fmla="*/ 139337 w 1254034"/>
                  <a:gd name="connsiteY16" fmla="*/ 527233 h 553358"/>
                  <a:gd name="connsiteX17" fmla="*/ 339634 w 1254034"/>
                  <a:gd name="connsiteY17" fmla="*/ 553358 h 553358"/>
                  <a:gd name="connsiteX18" fmla="*/ 478971 w 1254034"/>
                  <a:gd name="connsiteY18" fmla="*/ 544650 h 553358"/>
                  <a:gd name="connsiteX19" fmla="*/ 539931 w 1254034"/>
                  <a:gd name="connsiteY19" fmla="*/ 535941 h 553358"/>
                  <a:gd name="connsiteX20" fmla="*/ 566057 w 1254034"/>
                  <a:gd name="connsiteY20" fmla="*/ 518524 h 553358"/>
                  <a:gd name="connsiteX21" fmla="*/ 687977 w 1254034"/>
                  <a:gd name="connsiteY21" fmla="*/ 492398 h 553358"/>
                  <a:gd name="connsiteX22" fmla="*/ 714103 w 1254034"/>
                  <a:gd name="connsiteY22" fmla="*/ 474981 h 553358"/>
                  <a:gd name="connsiteX23" fmla="*/ 783771 w 1254034"/>
                  <a:gd name="connsiteY23" fmla="*/ 457564 h 553358"/>
                  <a:gd name="connsiteX24" fmla="*/ 870857 w 1254034"/>
                  <a:gd name="connsiteY24" fmla="*/ 440147 h 553358"/>
                  <a:gd name="connsiteX25" fmla="*/ 1010194 w 1254034"/>
                  <a:gd name="connsiteY25" fmla="*/ 414021 h 553358"/>
                  <a:gd name="connsiteX26" fmla="*/ 1045029 w 1254034"/>
                  <a:gd name="connsiteY26" fmla="*/ 405313 h 553358"/>
                  <a:gd name="connsiteX27" fmla="*/ 1088571 w 1254034"/>
                  <a:gd name="connsiteY27" fmla="*/ 396604 h 553358"/>
                  <a:gd name="connsiteX28" fmla="*/ 1114697 w 1254034"/>
                  <a:gd name="connsiteY28" fmla="*/ 387895 h 553358"/>
                  <a:gd name="connsiteX29" fmla="*/ 1166949 w 1254034"/>
                  <a:gd name="connsiteY29" fmla="*/ 379187 h 553358"/>
                  <a:gd name="connsiteX30" fmla="*/ 1193074 w 1254034"/>
                  <a:gd name="connsiteY30" fmla="*/ 370478 h 553358"/>
                  <a:gd name="connsiteX31" fmla="*/ 1236617 w 1254034"/>
                  <a:gd name="connsiteY31" fmla="*/ 326935 h 553358"/>
                  <a:gd name="connsiteX32" fmla="*/ 1254034 w 1254034"/>
                  <a:gd name="connsiteY32" fmla="*/ 274684 h 553358"/>
                  <a:gd name="connsiteX33" fmla="*/ 1245326 w 1254034"/>
                  <a:gd name="connsiteY33" fmla="*/ 178890 h 553358"/>
                  <a:gd name="connsiteX34" fmla="*/ 1219200 w 1254034"/>
                  <a:gd name="connsiteY34" fmla="*/ 152764 h 553358"/>
                  <a:gd name="connsiteX35" fmla="*/ 1175657 w 1254034"/>
                  <a:gd name="connsiteY35" fmla="*/ 117930 h 553358"/>
                  <a:gd name="connsiteX36" fmla="*/ 1123406 w 1254034"/>
                  <a:gd name="connsiteY36" fmla="*/ 83095 h 553358"/>
                  <a:gd name="connsiteX37" fmla="*/ 1071154 w 1254034"/>
                  <a:gd name="connsiteY37" fmla="*/ 48261 h 553358"/>
                  <a:gd name="connsiteX38" fmla="*/ 1018903 w 1254034"/>
                  <a:gd name="connsiteY38" fmla="*/ 30844 h 553358"/>
                  <a:gd name="connsiteX39" fmla="*/ 992777 w 1254034"/>
                  <a:gd name="connsiteY39" fmla="*/ 22135 h 553358"/>
                  <a:gd name="connsiteX40" fmla="*/ 670560 w 1254034"/>
                  <a:gd name="connsiteY40" fmla="*/ 4718 h 553358"/>
                  <a:gd name="connsiteX41" fmla="*/ 566057 w 1254034"/>
                  <a:gd name="connsiteY41" fmla="*/ 4718 h 55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54034" h="553358">
                    <a:moveTo>
                      <a:pt x="566057" y="4718"/>
                    </a:moveTo>
                    <a:lnTo>
                      <a:pt x="566057" y="4718"/>
                    </a:lnTo>
                    <a:cubicBezTo>
                      <a:pt x="476068" y="7621"/>
                      <a:pt x="385971" y="8140"/>
                      <a:pt x="296091" y="13427"/>
                    </a:cubicBezTo>
                    <a:cubicBezTo>
                      <a:pt x="286927" y="13966"/>
                      <a:pt x="278792" y="19613"/>
                      <a:pt x="269966" y="22135"/>
                    </a:cubicBezTo>
                    <a:cubicBezTo>
                      <a:pt x="241268" y="30334"/>
                      <a:pt x="221521" y="33566"/>
                      <a:pt x="191589" y="39553"/>
                    </a:cubicBezTo>
                    <a:cubicBezTo>
                      <a:pt x="185783" y="45359"/>
                      <a:pt x="181515" y="53298"/>
                      <a:pt x="174171" y="56970"/>
                    </a:cubicBezTo>
                    <a:cubicBezTo>
                      <a:pt x="157750" y="65180"/>
                      <a:pt x="121920" y="74387"/>
                      <a:pt x="121920" y="74387"/>
                    </a:cubicBezTo>
                    <a:cubicBezTo>
                      <a:pt x="113211" y="83096"/>
                      <a:pt x="105255" y="92628"/>
                      <a:pt x="95794" y="100513"/>
                    </a:cubicBezTo>
                    <a:cubicBezTo>
                      <a:pt x="87754" y="107213"/>
                      <a:pt x="77842" y="111392"/>
                      <a:pt x="69669" y="117930"/>
                    </a:cubicBezTo>
                    <a:cubicBezTo>
                      <a:pt x="54609" y="129978"/>
                      <a:pt x="44365" y="144793"/>
                      <a:pt x="34834" y="161473"/>
                    </a:cubicBezTo>
                    <a:cubicBezTo>
                      <a:pt x="28393" y="172744"/>
                      <a:pt x="22238" y="184254"/>
                      <a:pt x="17417" y="196307"/>
                    </a:cubicBezTo>
                    <a:cubicBezTo>
                      <a:pt x="10599" y="213353"/>
                      <a:pt x="0" y="248558"/>
                      <a:pt x="0" y="248558"/>
                    </a:cubicBezTo>
                    <a:cubicBezTo>
                      <a:pt x="2903" y="297907"/>
                      <a:pt x="1376" y="347717"/>
                      <a:pt x="8709" y="396604"/>
                    </a:cubicBezTo>
                    <a:cubicBezTo>
                      <a:pt x="11082" y="412425"/>
                      <a:pt x="44465" y="439511"/>
                      <a:pt x="52251" y="448855"/>
                    </a:cubicBezTo>
                    <a:cubicBezTo>
                      <a:pt x="58952" y="456896"/>
                      <a:pt x="61792" y="468089"/>
                      <a:pt x="69669" y="474981"/>
                    </a:cubicBezTo>
                    <a:cubicBezTo>
                      <a:pt x="85422" y="488765"/>
                      <a:pt x="107119" y="495013"/>
                      <a:pt x="121920" y="509815"/>
                    </a:cubicBezTo>
                    <a:cubicBezTo>
                      <a:pt x="127726" y="515621"/>
                      <a:pt x="131714" y="524184"/>
                      <a:pt x="139337" y="527233"/>
                    </a:cubicBezTo>
                    <a:cubicBezTo>
                      <a:pt x="200938" y="551874"/>
                      <a:pt x="277010" y="549183"/>
                      <a:pt x="339634" y="553358"/>
                    </a:cubicBezTo>
                    <a:cubicBezTo>
                      <a:pt x="386080" y="550455"/>
                      <a:pt x="432610" y="548681"/>
                      <a:pt x="478971" y="544650"/>
                    </a:cubicBezTo>
                    <a:cubicBezTo>
                      <a:pt x="499420" y="542872"/>
                      <a:pt x="520270" y="541839"/>
                      <a:pt x="539931" y="535941"/>
                    </a:cubicBezTo>
                    <a:cubicBezTo>
                      <a:pt x="549956" y="532933"/>
                      <a:pt x="556221" y="522101"/>
                      <a:pt x="566057" y="518524"/>
                    </a:cubicBezTo>
                    <a:cubicBezTo>
                      <a:pt x="602777" y="505172"/>
                      <a:pt x="649054" y="498885"/>
                      <a:pt x="687977" y="492398"/>
                    </a:cubicBezTo>
                    <a:cubicBezTo>
                      <a:pt x="696686" y="486592"/>
                      <a:pt x="704741" y="479662"/>
                      <a:pt x="714103" y="474981"/>
                    </a:cubicBezTo>
                    <a:cubicBezTo>
                      <a:pt x="734006" y="465030"/>
                      <a:pt x="763903" y="462531"/>
                      <a:pt x="783771" y="457564"/>
                    </a:cubicBezTo>
                    <a:cubicBezTo>
                      <a:pt x="864827" y="437299"/>
                      <a:pt x="721526" y="461479"/>
                      <a:pt x="870857" y="440147"/>
                    </a:cubicBezTo>
                    <a:cubicBezTo>
                      <a:pt x="965701" y="408533"/>
                      <a:pt x="881139" y="432457"/>
                      <a:pt x="1010194" y="414021"/>
                    </a:cubicBezTo>
                    <a:cubicBezTo>
                      <a:pt x="1022043" y="412328"/>
                      <a:pt x="1033345" y="407909"/>
                      <a:pt x="1045029" y="405313"/>
                    </a:cubicBezTo>
                    <a:cubicBezTo>
                      <a:pt x="1059478" y="402102"/>
                      <a:pt x="1074212" y="400194"/>
                      <a:pt x="1088571" y="396604"/>
                    </a:cubicBezTo>
                    <a:cubicBezTo>
                      <a:pt x="1097477" y="394377"/>
                      <a:pt x="1105736" y="389886"/>
                      <a:pt x="1114697" y="387895"/>
                    </a:cubicBezTo>
                    <a:cubicBezTo>
                      <a:pt x="1131934" y="384065"/>
                      <a:pt x="1149532" y="382090"/>
                      <a:pt x="1166949" y="379187"/>
                    </a:cubicBezTo>
                    <a:cubicBezTo>
                      <a:pt x="1175657" y="376284"/>
                      <a:pt x="1184864" y="374583"/>
                      <a:pt x="1193074" y="370478"/>
                    </a:cubicBezTo>
                    <a:cubicBezTo>
                      <a:pt x="1214639" y="359695"/>
                      <a:pt x="1226664" y="349330"/>
                      <a:pt x="1236617" y="326935"/>
                    </a:cubicBezTo>
                    <a:cubicBezTo>
                      <a:pt x="1244073" y="310158"/>
                      <a:pt x="1254034" y="274684"/>
                      <a:pt x="1254034" y="274684"/>
                    </a:cubicBezTo>
                    <a:cubicBezTo>
                      <a:pt x="1251131" y="242753"/>
                      <a:pt x="1254134" y="209719"/>
                      <a:pt x="1245326" y="178890"/>
                    </a:cubicBezTo>
                    <a:cubicBezTo>
                      <a:pt x="1241943" y="167048"/>
                      <a:pt x="1227084" y="162225"/>
                      <a:pt x="1219200" y="152764"/>
                    </a:cubicBezTo>
                    <a:cubicBezTo>
                      <a:pt x="1188899" y="116403"/>
                      <a:pt x="1218546" y="132225"/>
                      <a:pt x="1175657" y="117930"/>
                    </a:cubicBezTo>
                    <a:cubicBezTo>
                      <a:pt x="1141767" y="67093"/>
                      <a:pt x="1179640" y="111212"/>
                      <a:pt x="1123406" y="83095"/>
                    </a:cubicBezTo>
                    <a:cubicBezTo>
                      <a:pt x="1104683" y="73734"/>
                      <a:pt x="1091013" y="54881"/>
                      <a:pt x="1071154" y="48261"/>
                    </a:cubicBezTo>
                    <a:lnTo>
                      <a:pt x="1018903" y="30844"/>
                    </a:lnTo>
                    <a:lnTo>
                      <a:pt x="992777" y="22135"/>
                    </a:lnTo>
                    <a:cubicBezTo>
                      <a:pt x="872985" y="-17795"/>
                      <a:pt x="975746" y="13695"/>
                      <a:pt x="670560" y="4718"/>
                    </a:cubicBezTo>
                    <a:cubicBezTo>
                      <a:pt x="606855" y="-5899"/>
                      <a:pt x="583474" y="4718"/>
                      <a:pt x="566057" y="4718"/>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410" name="Picture 2" descr="https://www.lds.org/bc/content/shared/content/images/gospel-library/magazine/ensignlp.nfo:o:32ca.jpg"/>
          <p:cNvPicPr>
            <a:picLocks noChangeAspect="1" noChangeArrowheads="1"/>
          </p:cNvPicPr>
          <p:nvPr/>
        </p:nvPicPr>
        <p:blipFill rotWithShape="1">
          <a:blip r:embed="rId3">
            <a:extLst>
              <a:ext uri="{28A0092B-C50C-407E-A947-70E740481C1C}">
                <a14:useLocalDpi xmlns:a14="http://schemas.microsoft.com/office/drawing/2010/main" val="0"/>
              </a:ext>
            </a:extLst>
          </a:blip>
          <a:srcRect l="4200" b="5095"/>
          <a:stretch/>
        </p:blipFill>
        <p:spPr bwMode="auto">
          <a:xfrm>
            <a:off x="3554569" y="4510620"/>
            <a:ext cx="1332248" cy="173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6A2829-B4DF-4D96-911E-94BB13AA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1378904"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131:7-8</a:t>
            </a:r>
            <a:endParaRPr lang="en-US" dirty="0">
              <a:solidFill>
                <a:schemeClr val="bg1"/>
              </a:solidFill>
            </a:endParaRPr>
          </a:p>
        </p:txBody>
      </p:sp>
      <p:sp>
        <p:nvSpPr>
          <p:cNvPr id="39" name="TextBox 38"/>
          <p:cNvSpPr txBox="1"/>
          <p:nvPr/>
        </p:nvSpPr>
        <p:spPr>
          <a:xfrm>
            <a:off x="85595" y="139790"/>
            <a:ext cx="12004896"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Spirit Matter More Fine and Pure</a:t>
            </a:r>
          </a:p>
        </p:txBody>
      </p:sp>
      <p:sp>
        <p:nvSpPr>
          <p:cNvPr id="10" name="Rectangle 9"/>
          <p:cNvSpPr/>
          <p:nvPr/>
        </p:nvSpPr>
        <p:spPr>
          <a:xfrm>
            <a:off x="3954842" y="972077"/>
            <a:ext cx="4838700" cy="461665"/>
          </a:xfrm>
          <a:prstGeom prst="rect">
            <a:avLst/>
          </a:prstGeom>
        </p:spPr>
        <p:txBody>
          <a:bodyPr wrap="square">
            <a:spAutoFit/>
          </a:bodyPr>
          <a:lstStyle/>
          <a:p>
            <a:r>
              <a:rPr lang="en-US" sz="2400" dirty="0">
                <a:solidFill>
                  <a:srgbClr val="FFFF00"/>
                </a:solidFill>
                <a:latin typeface="Calibri" panose="020F0502020204030204" pitchFamily="34" charset="0"/>
              </a:rPr>
              <a:t>Nothing is made out of nothing</a:t>
            </a:r>
          </a:p>
        </p:txBody>
      </p:sp>
      <p:sp>
        <p:nvSpPr>
          <p:cNvPr id="7" name="AutoShape 2"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27951" y="1700956"/>
            <a:ext cx="6096000" cy="3108543"/>
          </a:xfrm>
          <a:prstGeom prst="rect">
            <a:avLst/>
          </a:prstGeom>
        </p:spPr>
        <p:txBody>
          <a:bodyPr>
            <a:spAutoFit/>
          </a:bodyPr>
          <a:lstStyle/>
          <a:p>
            <a:r>
              <a:rPr lang="en-US" sz="2800" b="0" i="0" dirty="0">
                <a:solidFill>
                  <a:schemeClr val="bg1"/>
                </a:solidFill>
                <a:effectLst/>
                <a:latin typeface="Calibri" panose="020F0502020204030204" pitchFamily="34" charset="0"/>
              </a:rPr>
              <a:t>“All material organization in our world is produced from the earth, or from its own elements, as we daily witness while there is not a single instance of a thing, or being, produced from nothing, so far as has come within the sphere of man’s observation.</a:t>
            </a:r>
            <a:endParaRPr lang="en-US" sz="2800" dirty="0">
              <a:solidFill>
                <a:schemeClr val="bg1"/>
              </a:solidFill>
            </a:endParaRPr>
          </a:p>
        </p:txBody>
      </p:sp>
      <p:sp>
        <p:nvSpPr>
          <p:cNvPr id="6" name="Rectangle 5"/>
          <p:cNvSpPr/>
          <p:nvPr/>
        </p:nvSpPr>
        <p:spPr>
          <a:xfrm>
            <a:off x="4793569" y="5576173"/>
            <a:ext cx="6750364" cy="954107"/>
          </a:xfrm>
          <a:prstGeom prst="rect">
            <a:avLst/>
          </a:prstGeom>
        </p:spPr>
        <p:txBody>
          <a:bodyPr wrap="square">
            <a:spAutoFit/>
          </a:bodyPr>
          <a:lstStyle/>
          <a:p>
            <a:r>
              <a:rPr lang="en-US" sz="2800" b="0" i="0" dirty="0">
                <a:solidFill>
                  <a:schemeClr val="bg1"/>
                </a:solidFill>
                <a:effectLst/>
                <a:latin typeface="Calibri" panose="020F0502020204030204" pitchFamily="34" charset="0"/>
              </a:rPr>
              <a:t>All creations are composed of matter, but spirit matter is “more fine or pure.</a:t>
            </a:r>
            <a:endParaRPr lang="en-US" sz="2800" dirty="0">
              <a:solidFill>
                <a:schemeClr val="bg1"/>
              </a:solidFill>
            </a:endParaRPr>
          </a:p>
        </p:txBody>
      </p:sp>
      <p:sp>
        <p:nvSpPr>
          <p:cNvPr id="8" name="Rectangle 7"/>
          <p:cNvSpPr/>
          <p:nvPr/>
        </p:nvSpPr>
        <p:spPr>
          <a:xfrm>
            <a:off x="6877318" y="1700955"/>
            <a:ext cx="4689595" cy="360800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7326" b="5890"/>
          <a:stretch/>
        </p:blipFill>
        <p:spPr>
          <a:xfrm>
            <a:off x="6900297" y="1700955"/>
            <a:ext cx="4643636" cy="3608005"/>
          </a:xfrm>
          <a:prstGeom prst="rect">
            <a:avLst/>
          </a:prstGeom>
        </p:spPr>
      </p:pic>
    </p:spTree>
    <p:extLst>
      <p:ext uri="{BB962C8B-B14F-4D97-AF65-F5344CB8AC3E}">
        <p14:creationId xmlns:p14="http://schemas.microsoft.com/office/powerpoint/2010/main" val="413658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circle(out)">
                                      <p:cBhvr>
                                        <p:cTn id="9" dur="3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1BEBD64-4A3E-4384-854C-0D9FD643D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1193" y="296938"/>
            <a:ext cx="12004895"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0" i="0" dirty="0">
                <a:solidFill>
                  <a:schemeClr val="bg1"/>
                </a:solidFill>
                <a:effectLst/>
              </a:rPr>
              <a:t> “</a:t>
            </a:r>
            <a:r>
              <a:rPr lang="en-US" b="0" i="0" u="none" strike="noStrike" dirty="0">
                <a:solidFill>
                  <a:schemeClr val="bg1"/>
                </a:solidFill>
                <a:effectLst/>
              </a:rPr>
              <a:t>Eternal Marriage, an Apostolic Perspective</a:t>
            </a:r>
            <a:r>
              <a:rPr lang="en-US" b="0" i="0" dirty="0">
                <a:solidFill>
                  <a:schemeClr val="bg1"/>
                </a:solidFill>
                <a:effectLst/>
              </a:rPr>
              <a:t>” (5:26),</a:t>
            </a:r>
            <a:endParaRPr lang="en-US" dirty="0">
              <a:solidFill>
                <a:schemeClr val="bg1"/>
              </a:solidFill>
            </a:endParaRPr>
          </a:p>
          <a:p>
            <a:r>
              <a:rPr lang="en-US" dirty="0">
                <a:solidFill>
                  <a:schemeClr val="bg1"/>
                </a:solidFill>
              </a:rPr>
              <a:t>Enduring Love (4:16)</a:t>
            </a:r>
          </a:p>
          <a:p>
            <a:r>
              <a:rPr lang="en-US" dirty="0">
                <a:solidFill>
                  <a:schemeClr val="bg1"/>
                </a:solidFill>
              </a:rPr>
              <a:t>Knowledge of God and Jesus Christ (0:40)</a:t>
            </a:r>
          </a:p>
          <a:p>
            <a:r>
              <a:rPr lang="en-US" dirty="0">
                <a:solidFill>
                  <a:schemeClr val="bg1"/>
                </a:solidFill>
              </a:rPr>
              <a:t>The Glory of God is Intelligence (3:17)</a:t>
            </a:r>
          </a:p>
          <a:p>
            <a:endParaRPr lang="en-US" dirty="0">
              <a:solidFill>
                <a:schemeClr val="bg1"/>
              </a:solidFill>
            </a:endParaRPr>
          </a:p>
          <a:p>
            <a:r>
              <a:rPr lang="en-US" dirty="0">
                <a:solidFill>
                  <a:schemeClr val="bg1"/>
                </a:solidFill>
              </a:rPr>
              <a:t>Elder David A. Bednar  </a:t>
            </a:r>
            <a:r>
              <a:rPr lang="en-US" i="0" dirty="0">
                <a:solidFill>
                  <a:schemeClr val="bg1"/>
                </a:solidFill>
                <a:effectLst/>
              </a:rPr>
              <a:t>(</a:t>
            </a:r>
            <a:r>
              <a:rPr lang="en-US" i="0" u="none" strike="noStrike" dirty="0">
                <a:solidFill>
                  <a:schemeClr val="bg1"/>
                </a:solidFill>
                <a:effectLst/>
              </a:rPr>
              <a:t>“Marriage Is Essential to His Eternal Plan,” </a:t>
            </a:r>
            <a:r>
              <a:rPr lang="en-US" i="1" dirty="0">
                <a:solidFill>
                  <a:schemeClr val="bg1"/>
                </a:solidFill>
                <a:effectLst/>
              </a:rPr>
              <a:t>Ensign,</a:t>
            </a:r>
            <a:r>
              <a:rPr lang="en-US" i="0" dirty="0">
                <a:solidFill>
                  <a:schemeClr val="bg1"/>
                </a:solidFill>
                <a:effectLst/>
              </a:rPr>
              <a:t> June 2006, 83–84; boldface and italics removed).</a:t>
            </a:r>
            <a:endParaRPr lang="en-US" dirty="0">
              <a:solidFill>
                <a:schemeClr val="bg1"/>
              </a:solidFill>
            </a:endParaRPr>
          </a:p>
          <a:p>
            <a:r>
              <a:rPr lang="en-US" i="0" dirty="0">
                <a:solidFill>
                  <a:schemeClr val="bg1"/>
                </a:solidFill>
                <a:effectLst/>
              </a:rPr>
              <a:t>T</a:t>
            </a:r>
            <a:r>
              <a:rPr lang="en-US" i="1" dirty="0">
                <a:solidFill>
                  <a:schemeClr val="bg1"/>
                </a:solidFill>
                <a:effectLst/>
              </a:rPr>
              <a:t>rue to the Faith: A Gospel Reference</a:t>
            </a:r>
            <a:r>
              <a:rPr lang="en-US" i="0" dirty="0">
                <a:solidFill>
                  <a:schemeClr val="bg1"/>
                </a:solidFill>
                <a:effectLst/>
              </a:rPr>
              <a:t> [2004], 99.</a:t>
            </a:r>
            <a:endParaRPr lang="en-US" dirty="0">
              <a:solidFill>
                <a:schemeClr val="bg1"/>
              </a:solidFill>
            </a:endParaRPr>
          </a:p>
          <a:p>
            <a:r>
              <a:rPr lang="en-US" i="1" dirty="0">
                <a:solidFill>
                  <a:schemeClr val="bg1"/>
                </a:solidFill>
                <a:effectLst/>
              </a:rPr>
              <a:t>History of the Church,</a:t>
            </a:r>
            <a:r>
              <a:rPr lang="en-US" i="0" dirty="0">
                <a:solidFill>
                  <a:schemeClr val="bg1"/>
                </a:solidFill>
                <a:effectLst/>
              </a:rPr>
              <a:t> 5:391;  4:588;</a:t>
            </a:r>
            <a:endParaRPr lang="en-US" dirty="0">
              <a:solidFill>
                <a:schemeClr val="bg1"/>
              </a:solidFill>
            </a:endParaRPr>
          </a:p>
          <a:p>
            <a:r>
              <a:rPr lang="en-US" i="0" dirty="0">
                <a:solidFill>
                  <a:schemeClr val="bg1"/>
                </a:solidFill>
                <a:effectLst/>
              </a:rPr>
              <a:t> see also Smith, Teachings, pp. 300–301.</a:t>
            </a:r>
            <a:endParaRPr lang="en-US" dirty="0">
              <a:solidFill>
                <a:schemeClr val="bg1"/>
              </a:solidFill>
            </a:endParaRPr>
          </a:p>
          <a:p>
            <a:r>
              <a:rPr lang="en-US" i="0" dirty="0">
                <a:solidFill>
                  <a:schemeClr val="bg1"/>
                </a:solidFill>
                <a:effectLst/>
              </a:rPr>
              <a:t>Joseph F. Smith, Anthon H. Lund, and Charles W. Penrose </a:t>
            </a:r>
            <a:r>
              <a:rPr lang="en-US" i="1" dirty="0">
                <a:solidFill>
                  <a:schemeClr val="bg1"/>
                </a:solidFill>
                <a:effectLst/>
              </a:rPr>
              <a:t>Messages of the First Presidency,</a:t>
            </a:r>
            <a:r>
              <a:rPr lang="en-US" i="0" dirty="0">
                <a:solidFill>
                  <a:schemeClr val="bg1"/>
                </a:solidFill>
                <a:effectLst/>
              </a:rPr>
              <a:t>5:34 in 1910</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Elder Bruce R. McConkie </a:t>
            </a:r>
            <a:r>
              <a:rPr lang="en-US" i="1" dirty="0">
                <a:solidFill>
                  <a:schemeClr val="bg1"/>
                </a:solidFill>
                <a:effectLst/>
              </a:rPr>
              <a:t>Mormon Doctrine,</a:t>
            </a:r>
            <a:r>
              <a:rPr lang="en-US" i="0" dirty="0">
                <a:solidFill>
                  <a:schemeClr val="bg1"/>
                </a:solidFill>
                <a:effectLst/>
              </a:rPr>
              <a:t> pp. 109–10 </a:t>
            </a:r>
          </a:p>
          <a:p>
            <a:r>
              <a:rPr lang="en-US" dirty="0">
                <a:solidFill>
                  <a:schemeClr val="bg1"/>
                </a:solidFill>
              </a:rPr>
              <a:t>President Marion G. Romney (“Except a Man Be Born Again,”</a:t>
            </a:r>
            <a:r>
              <a:rPr lang="en-US" i="1" dirty="0">
                <a:solidFill>
                  <a:schemeClr val="bg1"/>
                </a:solidFill>
              </a:rPr>
              <a:t> Ensign,</a:t>
            </a:r>
            <a:r>
              <a:rPr lang="en-US" dirty="0">
                <a:solidFill>
                  <a:schemeClr val="bg1"/>
                </a:solidFill>
              </a:rPr>
              <a:t> Nov. 1981, 14).</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7" name="Group 6"/>
          <p:cNvGrpSpPr/>
          <p:nvPr/>
        </p:nvGrpSpPr>
        <p:grpSpPr>
          <a:xfrm>
            <a:off x="5141524" y="1227097"/>
            <a:ext cx="743715" cy="942039"/>
            <a:chOff x="7543800" y="3810000"/>
            <a:chExt cx="1143000" cy="1447800"/>
          </a:xfrm>
        </p:grpSpPr>
        <p:sp>
          <p:nvSpPr>
            <p:cNvPr id="9" name="Trapezoid 8"/>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924800" y="3810000"/>
              <a:ext cx="645353" cy="610017"/>
              <a:chOff x="7924800" y="5867400"/>
              <a:chExt cx="645353" cy="610017"/>
            </a:xfrm>
          </p:grpSpPr>
          <p:grpSp>
            <p:nvGrpSpPr>
              <p:cNvPr id="21" name="Group 13"/>
              <p:cNvGrpSpPr/>
              <p:nvPr/>
            </p:nvGrpSpPr>
            <p:grpSpPr>
              <a:xfrm>
                <a:off x="7924800" y="5867400"/>
                <a:ext cx="645353" cy="610017"/>
                <a:chOff x="3037563" y="3121795"/>
                <a:chExt cx="1250371" cy="1224010"/>
              </a:xfrm>
            </p:grpSpPr>
            <p:sp>
              <p:nvSpPr>
                <p:cNvPr id="23" name="Oval 2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543800" y="4038600"/>
              <a:ext cx="403070" cy="381000"/>
              <a:chOff x="7924800" y="5867400"/>
              <a:chExt cx="645353" cy="610017"/>
            </a:xfrm>
          </p:grpSpPr>
          <p:grpSp>
            <p:nvGrpSpPr>
              <p:cNvPr id="15" name="Group 13"/>
              <p:cNvGrpSpPr/>
              <p:nvPr/>
            </p:nvGrpSpPr>
            <p:grpSpPr>
              <a:xfrm>
                <a:off x="7924800" y="5867400"/>
                <a:ext cx="645353" cy="610017"/>
                <a:chOff x="3037563" y="3121795"/>
                <a:chExt cx="1250371" cy="1224010"/>
              </a:xfrm>
            </p:grpSpPr>
            <p:sp>
              <p:nvSpPr>
                <p:cNvPr id="17" name="Oval 16"/>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5E2376BD-11E4-4319-BAB6-4DE9F644ADE5}"/>
              </a:ext>
            </a:extLst>
          </p:cNvPr>
          <p:cNvSpPr>
            <a:spLocks noGrp="1"/>
          </p:cNvSpPr>
          <p:nvPr/>
        </p:nvSpPr>
        <p:spPr>
          <a:xfrm>
            <a:off x="44088" y="653614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162415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107"/>
            <a:ext cx="12192000" cy="7478970"/>
          </a:xfrm>
          <a:prstGeom prst="rect">
            <a:avLst/>
          </a:prstGeom>
        </p:spPr>
        <p:txBody>
          <a:bodyPr wrap="square">
            <a:spAutoFit/>
          </a:bodyPr>
          <a:lstStyle/>
          <a:p>
            <a:r>
              <a:rPr lang="en-US" sz="1200" b="1" i="0" dirty="0">
                <a:effectLst/>
              </a:rPr>
              <a:t>William H. Clayton</a:t>
            </a:r>
            <a:r>
              <a:rPr lang="en-US" sz="1200" b="0" i="0" dirty="0">
                <a:effectLst/>
              </a:rPr>
              <a:t> (July 17, 1814 – December 4, 1879) was an early leader in the </a:t>
            </a:r>
            <a:r>
              <a:rPr lang="en-US" sz="1200" b="0" i="0" u="none" strike="noStrike" dirty="0">
                <a:effectLst/>
              </a:rPr>
              <a:t>Church of Jesus Christ of Latter Day Saints</a:t>
            </a:r>
            <a:r>
              <a:rPr lang="en-US" sz="1200" b="0" i="0" dirty="0">
                <a:effectLst/>
              </a:rPr>
              <a:t> and acted as a clerk and scribe to the Mormon religious leader </a:t>
            </a:r>
            <a:r>
              <a:rPr lang="en-US" sz="1200" b="0" i="0" u="none" strike="noStrike" dirty="0">
                <a:effectLst/>
              </a:rPr>
              <a:t>Joseph Smith</a:t>
            </a:r>
            <a:r>
              <a:rPr lang="en-US" sz="1200" b="0" i="0" dirty="0">
                <a:effectLst/>
              </a:rPr>
              <a:t>. Clayton, born in England, is recognized as an American pioneer journalist, scribe, inventor, lyricist and musician.</a:t>
            </a:r>
          </a:p>
          <a:p>
            <a:r>
              <a:rPr lang="en-US" sz="1200" b="0" i="0" dirty="0">
                <a:effectLst/>
              </a:rPr>
              <a:t>Clayton was born in </a:t>
            </a:r>
            <a:r>
              <a:rPr lang="en-US" sz="1200" b="0" i="0" u="none" strike="noStrike" dirty="0">
                <a:effectLst/>
              </a:rPr>
              <a:t>Penwortham</a:t>
            </a:r>
            <a:r>
              <a:rPr lang="en-US" sz="1200" b="0" i="0" dirty="0">
                <a:effectLst/>
              </a:rPr>
              <a:t>, Lancashire, England, the son of Thomas Clayton and Ann Critchley. He was the eldest of fourteen children. He married Ruth Moon on October 9, 1836.</a:t>
            </a:r>
          </a:p>
          <a:p>
            <a:r>
              <a:rPr lang="en-US" sz="1200" dirty="0"/>
              <a:t>In 1836, Clayton investigated the Church of the Latter Day Saints. Taught by church apostles Heber C. Kimball and Orson Hyde, Clayton was baptized October 21, 1837; ordained a priest in December; and a high priest on April 1, 1838.</a:t>
            </a:r>
            <a:r>
              <a:rPr lang="en-US" sz="1200" baseline="30000" dirty="0"/>
              <a:t> </a:t>
            </a:r>
            <a:r>
              <a:rPr lang="en-US" sz="1200" dirty="0"/>
              <a:t>Clayton's parents and siblings also joined the church. Clayton put aside his employment as a factory clerk to devote his time to missionary service in England, and was successful in founding a branch of the church in Manchester. In 1838, he served as second counselor to the British mission president Joseph Fielding, with Willard Richards as first counselor.</a:t>
            </a:r>
          </a:p>
          <a:p>
            <a:r>
              <a:rPr lang="en-US" sz="1200" dirty="0"/>
              <a:t>In September 1840, Clayton led a group of British converts and emigrated to the United States. He and his family first attempted to farm in Iowa Territory, then settled in the predominantly Latter Day Saint community of Nauvoo, Illinois. There he acted as a clerk and scribe to Joseph Smith. In an 1840 letter, now held in archives of The Church of Jesus Christ of Latter-day Saints (LDS Church), Clayton wrote to church members in Manchester about interacting with Smith.</a:t>
            </a:r>
          </a:p>
          <a:p>
            <a:r>
              <a:rPr lang="en-US" sz="1200" dirty="0"/>
              <a:t>Early in February 1846, Clayton left Nauvoo with the first Latter Day Saint group in their exodus to the West. He spent the winter of 1846-47 at Winter Quarters, Nebraska. The following year, Clayton was a member of the initial vanguard company that crossed the plains to select a western site for Mormon colonization. He acted as recording scribe for Brigham Young, President of the LDS Quorum of the Twelve Apostles, during the journey. The group traveled along the Platte River, into present day Wyoming territory and crossed the continental divide, ultimately reaching the Great Salt Lake Valley in modern Utah.</a:t>
            </a:r>
          </a:p>
          <a:p>
            <a:r>
              <a:rPr lang="en-US" sz="1200" dirty="0"/>
              <a:t>Clayton's pioneer journal, later published, is the most well-known account of the expedition. He noted that land in the Salt Lake valley would be easy to clear as it had limited timber, and expressed concern over the apparent scarcity of rainfall. He later prepared and published </a:t>
            </a:r>
            <a:r>
              <a:rPr lang="en-US" sz="1200" i="1" dirty="0"/>
              <a:t>The Latter-day Saints' Emigrants' Guide</a:t>
            </a:r>
            <a:r>
              <a:rPr lang="en-US" sz="1200" dirty="0"/>
              <a:t>, a meticulous description of the route from Winter Quarters to Salt Lake City, with suggestions for camping places. Using his odometer, the guide had the most accurate distances of the day. It was a valuable guide for Mormon migrants, but was also used by pioneers bound for the Oregon and California territories.</a:t>
            </a:r>
          </a:p>
          <a:p>
            <a:endParaRPr lang="en-US" sz="1200" dirty="0"/>
          </a:p>
          <a:p>
            <a:r>
              <a:rPr lang="en-US" sz="1200" dirty="0"/>
              <a:t>In April 1846, while camped near Locust Creek on the plains of Iowa, Clayton wrote the words to the popular LDS hymn, now known as </a:t>
            </a:r>
            <a:r>
              <a:rPr lang="en-US" sz="1200" b="1" dirty="0"/>
              <a:t>"Come, Come, Ye Saints" </a:t>
            </a:r>
            <a:r>
              <a:rPr lang="en-US" sz="1200" dirty="0"/>
              <a:t>which is sung to the music of a traditional English song, "All is Well." The hymn was in response to good news from Mormons still living in Nauvoo. </a:t>
            </a:r>
          </a:p>
          <a:p>
            <a:r>
              <a:rPr lang="en-US" sz="1200" dirty="0"/>
              <a:t>Some of Clayton's other poems have also been put to music, including "When First the Glorious Light of Truth", also used as a hymn by the LDS Church.</a:t>
            </a:r>
          </a:p>
          <a:p>
            <a:endParaRPr lang="en-US" sz="1200" dirty="0"/>
          </a:p>
          <a:p>
            <a:r>
              <a:rPr lang="en-US" sz="1200" dirty="0"/>
              <a:t>Clayton is credited with </a:t>
            </a:r>
            <a:r>
              <a:rPr lang="en-US" sz="1200" b="1" dirty="0"/>
              <a:t>inventing a version of the modern odometer</a:t>
            </a:r>
            <a:r>
              <a:rPr lang="en-US" sz="1200" dirty="0"/>
              <a:t>, during this trip across the plains from Missouri to Utah, with the help of Apostle and mathematician Orson Pratt. He was assigned to record the number of miles the company traveled each day. This was accomplished by tying a red flag onto one of the wagon wheels, and counting the revolutions. After three weeks, Clayton tired of personally counting the revolutions of a wagon wheel and computing the day's distance by multiplying the count by the wheel's circumference. After consulting with Pratt, he developed a design consisting of a set of wooden cog wheels attached to the hub of a wagon wheel, with the mechanism "counting" or recording by position the revolutions of the wheel. The apparatus was built by the company's carpenter Appleton Milo Harmon. Clayton's journal records: "About noon today Brother Appleton Harmon completed the machinery on the wagon called a '</a:t>
            </a:r>
            <a:r>
              <a:rPr lang="en-US" sz="1200" dirty="0" err="1"/>
              <a:t>roadometer</a:t>
            </a:r>
            <a:r>
              <a:rPr lang="en-US" sz="1200" dirty="0"/>
              <a:t>' by adding a wheel to revolve once in ten miles, showing each mile and also each quarter mile we travel, and then casing the whole over so as to secure it from the weather." The "</a:t>
            </a:r>
            <a:r>
              <a:rPr lang="en-US" sz="1200" dirty="0" err="1"/>
              <a:t>roadometer</a:t>
            </a:r>
            <a:r>
              <a:rPr lang="en-US" sz="1200" dirty="0"/>
              <a:t>" was first used on the morning of May 12, 1847.</a:t>
            </a:r>
          </a:p>
          <a:p>
            <a:endParaRPr lang="en-US" sz="1200" dirty="0"/>
          </a:p>
          <a:p>
            <a:r>
              <a:rPr lang="en-US" sz="1200" dirty="0"/>
              <a:t>Once settled in Utah, Clayton continued to help maintain church records as well as participating in various public and private business activities. He became an auditor for the Territory of Utah, as well as recorder of marks and brands, holding both positions until his death. He also worked as treasurer of the Deseret Telegraph Company and as secretary of Zion's Co-operative Mercantile Institution (ZCMI), a church based cooperative business enterprise. Private ventures included collecting debts, filing land claims, acting as a legal advocate, lending money, merchandising, farming, and mining speculation.</a:t>
            </a:r>
          </a:p>
          <a:p>
            <a:r>
              <a:rPr lang="en-US" sz="1200" dirty="0"/>
              <a:t>Clayton was active in cultural activities in the Salt Lake Valley, particularly those associated with music. He died in Salt Lake City on December 4, 1879. He was buried at Salt Lake City Cemetery.</a:t>
            </a:r>
          </a:p>
          <a:p>
            <a:r>
              <a:rPr lang="en-US" sz="1200" dirty="0"/>
              <a:t>Wikipedia</a:t>
            </a:r>
          </a:p>
          <a:p>
            <a:endParaRPr lang="en-US" sz="1200" dirty="0"/>
          </a:p>
          <a:p>
            <a:endParaRPr lang="en-US" sz="1200" dirty="0"/>
          </a:p>
          <a:p>
            <a:endParaRPr lang="en-US" sz="1200" b="0" i="0" dirty="0">
              <a:effectLst/>
            </a:endParaRPr>
          </a:p>
        </p:txBody>
      </p:sp>
    </p:spTree>
    <p:extLst>
      <p:ext uri="{BB962C8B-B14F-4D97-AF65-F5344CB8AC3E}">
        <p14:creationId xmlns:p14="http://schemas.microsoft.com/office/powerpoint/2010/main" val="2459422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154984"/>
          </a:xfrm>
          <a:prstGeom prst="rect">
            <a:avLst/>
          </a:prstGeom>
          <a:ln>
            <a:solidFill>
              <a:schemeClr val="tx1"/>
            </a:solidFill>
          </a:ln>
        </p:spPr>
        <p:txBody>
          <a:bodyPr>
            <a:spAutoFit/>
          </a:bodyPr>
          <a:lstStyle/>
          <a:p>
            <a:r>
              <a:rPr lang="en-US" sz="1200" b="1" i="0" dirty="0">
                <a:effectLst/>
              </a:rPr>
              <a:t>Benjamin Franklin Johnson</a:t>
            </a:r>
            <a:r>
              <a:rPr lang="en-US" sz="1200" b="0" i="0" dirty="0">
                <a:effectLst/>
              </a:rPr>
              <a:t> (July 28, 1818 – November 18, 1905)</a:t>
            </a:r>
            <a:r>
              <a:rPr lang="en-US" sz="1200" baseline="30000" dirty="0"/>
              <a:t> </a:t>
            </a:r>
            <a:r>
              <a:rPr lang="en-US" sz="1200" b="0" i="0" dirty="0">
                <a:effectLst/>
              </a:rPr>
              <a:t>was an early member of </a:t>
            </a:r>
            <a:r>
              <a:rPr lang="en-US" sz="1200" b="0" i="0" u="none" strike="noStrike" dirty="0">
                <a:effectLst/>
              </a:rPr>
              <a:t>The Church of Jesus Christ of Latter-day Saints</a:t>
            </a:r>
            <a:r>
              <a:rPr lang="en-US" sz="1200" b="0" i="0" dirty="0">
                <a:effectLst/>
              </a:rPr>
              <a:t> and a </a:t>
            </a:r>
            <a:r>
              <a:rPr lang="en-US" sz="1200" b="0" i="0" dirty="0" err="1">
                <a:effectLst/>
              </a:rPr>
              <a:t>brickmaker</a:t>
            </a:r>
            <a:r>
              <a:rPr lang="en-US" sz="1200" b="0" i="0" dirty="0">
                <a:effectLst/>
              </a:rPr>
              <a:t>, merchant, tavern keeper, leatherworker, farmer, nurseryman, and beekeeper. Born to Ezekiel Johnson and Julia Hills at </a:t>
            </a:r>
            <a:r>
              <a:rPr lang="en-US" sz="1200" b="0" i="0" dirty="0" err="1">
                <a:effectLst/>
              </a:rPr>
              <a:t>Pomfret</a:t>
            </a:r>
            <a:r>
              <a:rPr lang="en-US" sz="1200" b="0" i="0" dirty="0">
                <a:effectLst/>
              </a:rPr>
              <a:t>, New York, he moved to Kirtland, Ohio in 1833. He married Melissa Bloomfield </a:t>
            </a:r>
            <a:r>
              <a:rPr lang="en-US" sz="1200" b="0" i="0" dirty="0" err="1">
                <a:effectLst/>
              </a:rPr>
              <a:t>LeBaron</a:t>
            </a:r>
            <a:r>
              <a:rPr lang="en-US" sz="1200" b="0" i="0" dirty="0">
                <a:effectLst/>
              </a:rPr>
              <a:t> on Christmas Day, December 25, 1841.</a:t>
            </a:r>
          </a:p>
          <a:p>
            <a:r>
              <a:rPr lang="en-US" sz="1200" b="0" i="0" dirty="0">
                <a:effectLst/>
              </a:rPr>
              <a:t>Johnson was baptized into the LDS church at Kirtland by Lyman E. Johnson in the spring of 1835. Heber C. Kimball ordained him an elder March 10, 1839 at Far West, Missouri and John Smith ordained him a high priest in 1843 at Ramus, Illinois. He served as a missionary for his new faith to the eastern United States and Upper Canada between 1840 and 1842. He was appointed to Joseph Smith’s Council of Fifty in 1843.</a:t>
            </a:r>
          </a:p>
          <a:p>
            <a:r>
              <a:rPr lang="en-US" sz="1200" b="0" i="0" dirty="0">
                <a:effectLst/>
              </a:rPr>
              <a:t>In 1838 he moved to Adam-</a:t>
            </a:r>
            <a:r>
              <a:rPr lang="en-US" sz="1200" b="0" i="0" dirty="0" err="1">
                <a:effectLst/>
              </a:rPr>
              <a:t>ondi</a:t>
            </a:r>
            <a:r>
              <a:rPr lang="en-US" sz="1200" b="0" i="0" dirty="0">
                <a:effectLst/>
              </a:rPr>
              <a:t>-</a:t>
            </a:r>
            <a:r>
              <a:rPr lang="en-US" sz="1200" b="0" i="0" dirty="0" err="1">
                <a:effectLst/>
              </a:rPr>
              <a:t>Ahman</a:t>
            </a:r>
            <a:r>
              <a:rPr lang="en-US" sz="1200" b="0" i="0" dirty="0">
                <a:effectLst/>
              </a:rPr>
              <a:t>, Missouri. He moved to Springfield, Illinois in 1839, Ramus (later Webster) in 1842, Nauvoo in 1845, and Bonaparte, Iowa Territory in 1846. In 1848 he arrived in the Salt Lake Valley and served in the Utah territorial legislature from 1855 to 1867. Johnson left Utah for the Arizona Territory in 1882, settling in Tempe before going to </a:t>
            </a:r>
            <a:r>
              <a:rPr lang="en-US" sz="1200" b="0" i="0" u="none" strike="noStrike" dirty="0">
                <a:effectLst/>
              </a:rPr>
              <a:t>Colonia Diaz</a:t>
            </a:r>
            <a:r>
              <a:rPr lang="en-US" sz="1200" b="0" i="0" dirty="0">
                <a:effectLst/>
              </a:rPr>
              <a:t>, Chihuahua, Mexico in 1890 and returning to Arizona in 1892. He died at Mesa.</a:t>
            </a:r>
          </a:p>
          <a:p>
            <a:r>
              <a:rPr lang="en-US" sz="1200" b="0" i="0" dirty="0">
                <a:effectLst/>
              </a:rPr>
              <a:t>Johnson was an early member of </a:t>
            </a:r>
            <a:r>
              <a:rPr lang="en-US" sz="1200" b="0" i="0" u="none" strike="noStrike" dirty="0">
                <a:effectLst/>
              </a:rPr>
              <a:t>The Church of Jesus Christ of Latter-day Saints</a:t>
            </a:r>
            <a:r>
              <a:rPr lang="en-US" sz="1200" b="0" i="0" dirty="0">
                <a:effectLst/>
              </a:rPr>
              <a:t>, and a member of the </a:t>
            </a:r>
            <a:r>
              <a:rPr lang="en-US" sz="1200" b="0" i="0" u="none" strike="noStrike" dirty="0">
                <a:effectLst/>
              </a:rPr>
              <a:t>Council of Fifty</a:t>
            </a:r>
            <a:r>
              <a:rPr lang="en-US" sz="1200" b="0" i="0" dirty="0">
                <a:effectLst/>
              </a:rPr>
              <a:t> and a formerly private secretary to </a:t>
            </a:r>
            <a:r>
              <a:rPr lang="en-US" sz="1200" b="0" i="0" u="none" strike="noStrike" dirty="0">
                <a:effectLst/>
              </a:rPr>
              <a:t>Joseph Smith</a:t>
            </a:r>
            <a:r>
              <a:rPr lang="en-US" sz="1200" b="0" i="0" dirty="0">
                <a:effectLst/>
              </a:rPr>
              <a:t>. He also served fourteen terms in the </a:t>
            </a:r>
            <a:r>
              <a:rPr lang="en-US" sz="1200" b="0" i="0" u="none" strike="noStrike" dirty="0">
                <a:effectLst/>
              </a:rPr>
              <a:t>Utah State Legislature </a:t>
            </a:r>
            <a:r>
              <a:rPr lang="en-US" sz="1200" dirty="0"/>
              <a:t>Wikipedia</a:t>
            </a:r>
            <a:r>
              <a:rPr lang="en-US" sz="1200" b="0" i="0" u="none" strike="noStrike" dirty="0">
                <a:effectLst/>
              </a:rPr>
              <a:t>. </a:t>
            </a:r>
          </a:p>
          <a:p>
            <a:r>
              <a:rPr lang="en-US" sz="1200" dirty="0"/>
              <a:t>Benjamin F. Johnson (1818–69) was a close friend of the Prophet Joseph Smith. He served for a time as the Prophet’s private secretary. He was one of the original pioneers who entered the Salt Lake Valley on 22 October 1848.</a:t>
            </a:r>
            <a:r>
              <a:rPr lang="en-US" sz="1200" baseline="30000" dirty="0"/>
              <a:t> </a:t>
            </a:r>
            <a:r>
              <a:rPr lang="en-US" sz="1200" dirty="0"/>
              <a:t>He later served as a patriarch.</a:t>
            </a:r>
          </a:p>
          <a:p>
            <a:r>
              <a:rPr lang="en-US" sz="1200" i="1" dirty="0"/>
              <a:t>Church History In The </a:t>
            </a:r>
            <a:r>
              <a:rPr lang="en-US" sz="1200" i="1" dirty="0" err="1"/>
              <a:t>Fulness</a:t>
            </a:r>
            <a:r>
              <a:rPr lang="en-US" sz="1200" i="1" dirty="0"/>
              <a:t> Of Times Student Manual</a:t>
            </a:r>
            <a:r>
              <a:rPr lang="en-US" sz="1200" dirty="0"/>
              <a:t>, (2003), 286–296 Chapter 23</a:t>
            </a:r>
            <a:endParaRPr lang="en-US" sz="1200" b="0" i="0" dirty="0">
              <a:effectLst/>
            </a:endParaRPr>
          </a:p>
        </p:txBody>
      </p:sp>
      <p:sp>
        <p:nvSpPr>
          <p:cNvPr id="4" name="Rectangle 3"/>
          <p:cNvSpPr/>
          <p:nvPr/>
        </p:nvSpPr>
        <p:spPr>
          <a:xfrm>
            <a:off x="0" y="4154823"/>
            <a:ext cx="6096000" cy="2492990"/>
          </a:xfrm>
          <a:prstGeom prst="rect">
            <a:avLst/>
          </a:prstGeom>
          <a:ln>
            <a:solidFill>
              <a:schemeClr val="tx1"/>
            </a:solidFill>
          </a:ln>
        </p:spPr>
        <p:txBody>
          <a:bodyPr>
            <a:spAutoFit/>
          </a:bodyPr>
          <a:lstStyle/>
          <a:p>
            <a:r>
              <a:rPr lang="en-US" sz="1200" b="1" i="0" dirty="0">
                <a:effectLst/>
              </a:rPr>
              <a:t>Celestial Marriage:</a:t>
            </a:r>
          </a:p>
          <a:p>
            <a:r>
              <a:rPr lang="en-US" sz="1200" b="0" i="0" dirty="0">
                <a:effectLst/>
              </a:rPr>
              <a:t>Elder George Q. Cannon taught: “We believe that when a man and woman are united as husband and wife, and they love each other, their hearts and feelings are one, that that love is as enduring as eternity itself, and that when death overtakes them it will neither extinguish nor cool that love, but that it will brighten and kindle it to a purer flame, and that it will endure through eternity; and that if we have offspring they will be with us and our mutual associations will be one of the chief joys of the heaven to which we are hastening. … God has restored the everlasting priesthood, by which ties can be formed, consecrated and consummated, which shall be as enduring as we ourselves are enduring, that is, as our spiritual nature; and husbands and wives will be united together, and they and their children will dwell and associate together eternally, and this, as I have said, will constitute one of the chief joys of heaven; and we look forward to it with delightful anticipations.” (In </a:t>
            </a:r>
            <a:r>
              <a:rPr lang="en-US" sz="1200" b="0" i="1" dirty="0">
                <a:effectLst/>
              </a:rPr>
              <a:t>Journal of Discourses,</a:t>
            </a:r>
            <a:r>
              <a:rPr lang="en-US" sz="1200" b="0" i="0" dirty="0">
                <a:effectLst/>
              </a:rPr>
              <a:t> 14:320–21; see also </a:t>
            </a:r>
            <a:r>
              <a:rPr lang="en-US" sz="1200" b="0" i="0" u="none" strike="noStrike" dirty="0">
                <a:effectLst/>
              </a:rPr>
              <a:t>Notes and Commentary for D&amp;C 22:1</a:t>
            </a:r>
            <a:r>
              <a:rPr lang="en-US" sz="1200" b="0" i="0" dirty="0">
                <a:effectLst/>
              </a:rPr>
              <a:t>; </a:t>
            </a:r>
            <a:r>
              <a:rPr lang="en-US" sz="1200" b="0" i="0" u="none" strike="noStrike" dirty="0">
                <a:effectLst/>
              </a:rPr>
              <a:t>132:13–18</a:t>
            </a:r>
            <a:r>
              <a:rPr lang="en-US" sz="1200" b="0" i="0" dirty="0">
                <a:effectLst/>
              </a:rPr>
              <a:t>.)</a:t>
            </a:r>
            <a:endParaRPr lang="en-US" sz="1200" dirty="0"/>
          </a:p>
        </p:txBody>
      </p:sp>
      <p:sp>
        <p:nvSpPr>
          <p:cNvPr id="5" name="Rectangle 4"/>
          <p:cNvSpPr/>
          <p:nvPr/>
        </p:nvSpPr>
        <p:spPr>
          <a:xfrm>
            <a:off x="6096000" y="0"/>
            <a:ext cx="6096000" cy="1569660"/>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Eternal Progression:</a:t>
            </a:r>
          </a:p>
          <a:p>
            <a:r>
              <a:rPr lang="en-US" sz="1200" b="0" i="0" dirty="0">
                <a:solidFill>
                  <a:srgbClr val="333333"/>
                </a:solidFill>
                <a:effectLst/>
                <a:latin typeface="Calibri" panose="020F0502020204030204" pitchFamily="34" charset="0"/>
              </a:rPr>
              <a:t>On 30 June 1916, the First Presidency of the Church (Joseph F. Smith, Anthon H. Lund, and Charles W. Penrose) declared: “So far as the stages of eternal progression and attainment have been made known through divine revelation, we are to understand that only resurrected and glorified beings can become parents of spirit offspring. Only such exalted souls have reached maturity in the appointed course of eternal life; and the spirits born to them in the eternal worlds will pass in due sequence through the several stages or estates by which the glorified parents have attained exaltation.” (In Clark, </a:t>
            </a:r>
            <a:r>
              <a:rPr lang="en-US" sz="1200" b="0" i="1" dirty="0">
                <a:solidFill>
                  <a:srgbClr val="333333"/>
                </a:solidFill>
                <a:effectLst/>
                <a:latin typeface="Calibri" panose="020F0502020204030204" pitchFamily="34" charset="0"/>
              </a:rPr>
              <a:t>Messages of the First Presidency,</a:t>
            </a:r>
            <a:r>
              <a:rPr lang="en-US" sz="1200" b="0" i="0" dirty="0">
                <a:solidFill>
                  <a:srgbClr val="333333"/>
                </a:solidFill>
                <a:effectLst/>
                <a:latin typeface="Calibri" panose="020F0502020204030204" pitchFamily="34" charset="0"/>
              </a:rPr>
              <a:t>5:34.)</a:t>
            </a:r>
            <a:endParaRPr lang="en-US" sz="1200" dirty="0"/>
          </a:p>
        </p:txBody>
      </p:sp>
      <p:sp>
        <p:nvSpPr>
          <p:cNvPr id="6" name="Rectangle 5"/>
          <p:cNvSpPr/>
          <p:nvPr/>
        </p:nvSpPr>
        <p:spPr>
          <a:xfrm>
            <a:off x="6096000" y="1754326"/>
            <a:ext cx="6096000" cy="3600986"/>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Eternal Increase:</a:t>
            </a:r>
          </a:p>
          <a:p>
            <a:pPr fontAlgn="base"/>
            <a:r>
              <a:rPr lang="en-US" sz="1200" b="0" i="0" dirty="0">
                <a:effectLst/>
                <a:latin typeface="Calibri" panose="020F0502020204030204" pitchFamily="34" charset="0"/>
              </a:rPr>
              <a:t>President Spencer W. Kimball taught that the right to eternal increase will depend directly on how individuals keep the marriage covenant in this life:</a:t>
            </a:r>
          </a:p>
          <a:p>
            <a:pPr fontAlgn="base"/>
            <a:r>
              <a:rPr lang="en-US" sz="1200" b="0" i="0" dirty="0">
                <a:effectLst/>
                <a:latin typeface="Calibri" panose="020F0502020204030204" pitchFamily="34" charset="0"/>
              </a:rPr>
              <a:t>“One young man said that he expected to reach exaltation in the celestial kingdom as one of the Lord’s messengers, without having to marry. He does not understand. No one who rejects the covenant of celestial marriage can reach exaltation in the eternal kingdom of God.</a:t>
            </a:r>
          </a:p>
          <a:p>
            <a:pPr fontAlgn="base"/>
            <a:r>
              <a:rPr lang="en-US" sz="1200" b="0" i="0" dirty="0">
                <a:effectLst/>
                <a:latin typeface="Calibri" panose="020F0502020204030204" pitchFamily="34" charset="0"/>
              </a:rPr>
              <a:t>“‘In the celestial glory there are three heavens or degrees;</a:t>
            </a:r>
          </a:p>
          <a:p>
            <a:pPr fontAlgn="base"/>
            <a:r>
              <a:rPr lang="en-US" sz="1200" b="0" i="0" dirty="0">
                <a:effectLst/>
                <a:latin typeface="Calibri" panose="020F0502020204030204" pitchFamily="34" charset="0"/>
              </a:rPr>
              <a:t>"‘And in order to obtain the highest, a man must enter into this order of the priesthood [meaning the new and everlasting covenant of marriage];</a:t>
            </a:r>
          </a:p>
          <a:p>
            <a:pPr fontAlgn="base"/>
            <a:r>
              <a:rPr lang="en-US" sz="1200" b="0" i="0" dirty="0">
                <a:effectLst/>
                <a:latin typeface="Calibri" panose="020F0502020204030204" pitchFamily="34" charset="0"/>
              </a:rPr>
              <a:t>“‘And if he does not, he cannot obtain it.</a:t>
            </a:r>
          </a:p>
          <a:p>
            <a:pPr fontAlgn="base"/>
            <a:r>
              <a:rPr lang="en-US" sz="1200" b="0" i="0" dirty="0">
                <a:effectLst/>
                <a:latin typeface="Calibri" panose="020F0502020204030204" pitchFamily="34" charset="0"/>
              </a:rPr>
              <a:t>“‘He may enter into the other, but that is the end of his kingdom; he cannot have an increase.’ (</a:t>
            </a:r>
            <a:r>
              <a:rPr lang="en-US" sz="1200" b="0" i="0" u="none" strike="noStrike" dirty="0">
                <a:effectLst/>
                <a:latin typeface="Calibri" panose="020F0502020204030204" pitchFamily="34" charset="0"/>
              </a:rPr>
              <a:t>D&amp;C 131:1–4</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“He cannot have an increase! He cannot have exaltation!</a:t>
            </a:r>
          </a:p>
          <a:p>
            <a:pPr fontAlgn="base"/>
            <a:r>
              <a:rPr lang="en-US" sz="1200" dirty="0"/>
              <a:t>“The Lord says further in the 132nd section of the Doctrine and Covenants:</a:t>
            </a:r>
          </a:p>
          <a:p>
            <a:pPr fontAlgn="base"/>
            <a:r>
              <a:rPr lang="en-US" sz="1200" dirty="0"/>
              <a:t>“‘No one can reject this covenant and be permitted to enter into my glory’ (D&amp;C 132:4).</a:t>
            </a:r>
          </a:p>
          <a:p>
            <a:pPr fontAlgn="base"/>
            <a:r>
              <a:rPr lang="en-US" sz="1200" dirty="0"/>
              <a:t>“No one! It matters not how righteous they may have been, how intelligent or how well trained they are. No one will enter this highest glory unless he enters into the covenant, and this means the new and everlasting covenant of marriage.” (“The Importance of Celestial Marriage,” </a:t>
            </a:r>
            <a:r>
              <a:rPr lang="en-US" sz="1200" i="1" dirty="0"/>
              <a:t>Ensign,</a:t>
            </a:r>
            <a:r>
              <a:rPr lang="en-US" sz="1200" dirty="0"/>
              <a:t> Oct. 1979, pp. 5–6.)</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277753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EAA41C4-6911-4089-8E87-AF41088E2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22810" y="896809"/>
            <a:ext cx="1647731" cy="369332"/>
          </a:xfrm>
          <a:prstGeom prst="rect">
            <a:avLst/>
          </a:prstGeom>
          <a:noFill/>
        </p:spPr>
        <p:txBody>
          <a:bodyPr wrap="square" rtlCol="0">
            <a:spAutoFit/>
          </a:bodyPr>
          <a:lstStyle/>
          <a:p>
            <a:r>
              <a:rPr lang="en-US" dirty="0">
                <a:solidFill>
                  <a:schemeClr val="bg1"/>
                </a:solidFill>
              </a:rPr>
              <a:t>May 16, 1843</a:t>
            </a:r>
          </a:p>
        </p:txBody>
      </p:sp>
      <p:sp>
        <p:nvSpPr>
          <p:cNvPr id="8" name="TextBox 7"/>
          <p:cNvSpPr txBox="1"/>
          <p:nvPr/>
        </p:nvSpPr>
        <p:spPr>
          <a:xfrm>
            <a:off x="99587" y="125239"/>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Background</a:t>
            </a:r>
          </a:p>
        </p:txBody>
      </p:sp>
      <p:sp>
        <p:nvSpPr>
          <p:cNvPr id="2" name="Rectangle 1"/>
          <p:cNvSpPr/>
          <p:nvPr/>
        </p:nvSpPr>
        <p:spPr>
          <a:xfrm>
            <a:off x="408960" y="2631178"/>
            <a:ext cx="4179638" cy="1477328"/>
          </a:xfrm>
          <a:prstGeom prst="rect">
            <a:avLst/>
          </a:prstGeom>
        </p:spPr>
        <p:txBody>
          <a:bodyPr wrap="square">
            <a:spAutoFit/>
          </a:bodyPr>
          <a:lstStyle/>
          <a:p>
            <a:r>
              <a:rPr lang="en-US" b="0" i="0" dirty="0">
                <a:solidFill>
                  <a:schemeClr val="bg1"/>
                </a:solidFill>
                <a:effectLst/>
                <a:latin typeface="Calibri" panose="020F0502020204030204" pitchFamily="34" charset="0"/>
              </a:rPr>
              <a:t>The Prophet </a:t>
            </a:r>
            <a:r>
              <a:rPr lang="en-US" b="0" i="0" u="none" strike="noStrike" dirty="0">
                <a:solidFill>
                  <a:schemeClr val="bg1"/>
                </a:solidFill>
                <a:effectLst/>
                <a:latin typeface="Calibri" panose="020F0502020204030204" pitchFamily="34" charset="0"/>
              </a:rPr>
              <a:t>Joseph Smith</a:t>
            </a:r>
            <a:r>
              <a:rPr lang="en-US" b="0" i="0" dirty="0">
                <a:solidFill>
                  <a:schemeClr val="bg1"/>
                </a:solidFill>
                <a:effectLst/>
                <a:latin typeface="Calibri" panose="020F0502020204030204" pitchFamily="34" charset="0"/>
              </a:rPr>
              <a:t>, in company with William Clayton, George Miller, Eliza and Lydia Partridge, and J.M. Smith, left Nauvoo for Ramus, Illinois, twenty-two miles to the southeast from Nauvoo. </a:t>
            </a:r>
          </a:p>
        </p:txBody>
      </p:sp>
      <p:sp>
        <p:nvSpPr>
          <p:cNvPr id="12" name="Rectangle 11"/>
          <p:cNvSpPr/>
          <p:nvPr/>
        </p:nvSpPr>
        <p:spPr>
          <a:xfrm>
            <a:off x="6722930" y="1471538"/>
            <a:ext cx="4676160" cy="3970318"/>
          </a:xfrm>
          <a:prstGeom prst="rect">
            <a:avLst/>
          </a:prstGeom>
        </p:spPr>
        <p:txBody>
          <a:bodyPr wrap="square">
            <a:spAutoFit/>
          </a:bodyPr>
          <a:lstStyle/>
          <a:p>
            <a:r>
              <a:rPr lang="en-US" b="0" i="0" dirty="0">
                <a:solidFill>
                  <a:schemeClr val="bg1"/>
                </a:solidFill>
                <a:effectLst/>
                <a:latin typeface="Calibri" panose="020F0502020204030204" pitchFamily="34" charset="0"/>
              </a:rPr>
              <a:t>Joseph Smith and William Clayton stayed at the home of Benjamin F. Johnson, where before retiring the Prophet gave some instructions on the priesthood to Brother and Sister Johnson.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During that evening he turned to William Clayton, placed his hand on his knee, and said,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“Your life is hid with Christ in God, and so are many others. Nothing but the unpardonable sin can prevent you from inheriting eternal life for you are sealed up by the power of the Priesthood unto eternal life, having taken the step necessary for that purpose.”</a:t>
            </a:r>
            <a:endParaRPr lang="en-US" dirty="0">
              <a:solidFill>
                <a:schemeClr val="bg1"/>
              </a:solidFill>
            </a:endParaRPr>
          </a:p>
        </p:txBody>
      </p:sp>
      <p:sp>
        <p:nvSpPr>
          <p:cNvPr id="3" name="Rectangle 2"/>
          <p:cNvSpPr/>
          <p:nvPr/>
        </p:nvSpPr>
        <p:spPr>
          <a:xfrm>
            <a:off x="85595" y="6390112"/>
            <a:ext cx="3053080" cy="369332"/>
          </a:xfrm>
          <a:prstGeom prst="rect">
            <a:avLst/>
          </a:prstGeom>
        </p:spPr>
        <p:txBody>
          <a:bodyPr wrap="none">
            <a:spAutoFit/>
          </a:bodyPr>
          <a:lstStyle/>
          <a:p>
            <a:r>
              <a:rPr lang="en-US" b="0" i="0" dirty="0">
                <a:solidFill>
                  <a:schemeClr val="bg1"/>
                </a:solidFill>
                <a:effectLst/>
                <a:latin typeface="Calibri" panose="020F0502020204030204" pitchFamily="34" charset="0"/>
              </a:rPr>
              <a:t>(</a:t>
            </a:r>
            <a:r>
              <a:rPr lang="en-US" b="0" i="1" dirty="0">
                <a:solidFill>
                  <a:schemeClr val="bg1"/>
                </a:solidFill>
                <a:effectLst/>
                <a:latin typeface="Calibri" panose="020F0502020204030204" pitchFamily="34" charset="0"/>
              </a:rPr>
              <a:t>History of the Church,</a:t>
            </a:r>
            <a:r>
              <a:rPr lang="en-US" b="0" i="0" dirty="0">
                <a:solidFill>
                  <a:schemeClr val="bg1"/>
                </a:solidFill>
                <a:effectLst/>
                <a:latin typeface="Calibri" panose="020F0502020204030204" pitchFamily="34" charset="0"/>
              </a:rPr>
              <a:t> 5:391.)</a:t>
            </a:r>
            <a:endParaRPr lang="en-US" dirty="0">
              <a:solidFill>
                <a:schemeClr val="bg1"/>
              </a:solidFill>
            </a:endParaRPr>
          </a:p>
        </p:txBody>
      </p:sp>
      <p:pic>
        <p:nvPicPr>
          <p:cNvPr id="17" name="Picture 16">
            <a:extLst>
              <a:ext uri="{FF2B5EF4-FFF2-40B4-BE49-F238E27FC236}">
                <a16:creationId xmlns:a16="http://schemas.microsoft.com/office/drawing/2014/main" id="{923D7557-65A1-46AF-835F-2A1E0A0A7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773" y="1471538"/>
            <a:ext cx="1500433" cy="2233727"/>
          </a:xfrm>
          <a:prstGeom prst="rect">
            <a:avLst/>
          </a:prstGeom>
        </p:spPr>
      </p:pic>
      <p:pic>
        <p:nvPicPr>
          <p:cNvPr id="19" name="Picture 18">
            <a:extLst>
              <a:ext uri="{FF2B5EF4-FFF2-40B4-BE49-F238E27FC236}">
                <a16:creationId xmlns:a16="http://schemas.microsoft.com/office/drawing/2014/main" id="{2619B554-1D89-4754-9801-7E0652472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889" y="4252566"/>
            <a:ext cx="1691640" cy="2139696"/>
          </a:xfrm>
          <a:prstGeom prst="rect">
            <a:avLst/>
          </a:prstGeom>
        </p:spPr>
      </p:pic>
      <p:pic>
        <p:nvPicPr>
          <p:cNvPr id="21" name="Picture 20">
            <a:extLst>
              <a:ext uri="{FF2B5EF4-FFF2-40B4-BE49-F238E27FC236}">
                <a16:creationId xmlns:a16="http://schemas.microsoft.com/office/drawing/2014/main" id="{C7E39A91-DF62-414D-B7E2-E156DD278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160" y="286040"/>
            <a:ext cx="1268078" cy="2091109"/>
          </a:xfrm>
          <a:prstGeom prst="rect">
            <a:avLst/>
          </a:prstGeom>
        </p:spPr>
      </p:pic>
    </p:spTree>
    <p:extLst>
      <p:ext uri="{BB962C8B-B14F-4D97-AF65-F5344CB8AC3E}">
        <p14:creationId xmlns:p14="http://schemas.microsoft.com/office/powerpoint/2010/main" val="375688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8147A9-E715-4D1B-9D1C-6B612A628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843481" y="2037029"/>
            <a:ext cx="3275846" cy="1938992"/>
          </a:xfrm>
          <a:prstGeom prst="rect">
            <a:avLst/>
          </a:prstGeom>
          <a:noFill/>
        </p:spPr>
        <p:txBody>
          <a:bodyPr wrap="square" rtlCol="0">
            <a:spAutoFit/>
          </a:bodyPr>
          <a:lstStyle/>
          <a:p>
            <a:r>
              <a:rPr lang="en-US" sz="2400" i="1" dirty="0">
                <a:solidFill>
                  <a:srgbClr val="FFFF00"/>
                </a:solidFill>
              </a:rPr>
              <a:t>If the lock represents entrance into the highest degree of the celestial kingdom, what does the combination represent?</a:t>
            </a:r>
            <a:r>
              <a:rPr lang="en-US" sz="2400" dirty="0">
                <a:solidFill>
                  <a:srgbClr val="FFFF00"/>
                </a:solidFill>
              </a:rPr>
              <a:t> </a:t>
            </a:r>
          </a:p>
        </p:txBody>
      </p:sp>
      <p:sp>
        <p:nvSpPr>
          <p:cNvPr id="8" name="TextBox 7"/>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Doctrine and Covenants 131</a:t>
            </a:r>
          </a:p>
        </p:txBody>
      </p:sp>
      <p:grpSp>
        <p:nvGrpSpPr>
          <p:cNvPr id="7" name="Group 6"/>
          <p:cNvGrpSpPr/>
          <p:nvPr/>
        </p:nvGrpSpPr>
        <p:grpSpPr>
          <a:xfrm>
            <a:off x="4601424" y="1321051"/>
            <a:ext cx="3411071" cy="5024718"/>
            <a:chOff x="4419600" y="990600"/>
            <a:chExt cx="3411071" cy="5024718"/>
          </a:xfrm>
        </p:grpSpPr>
        <p:grpSp>
          <p:nvGrpSpPr>
            <p:cNvPr id="9" name="Group 64"/>
            <p:cNvGrpSpPr/>
            <p:nvPr/>
          </p:nvGrpSpPr>
          <p:grpSpPr>
            <a:xfrm>
              <a:off x="4419600" y="990600"/>
              <a:ext cx="3411071" cy="5024718"/>
              <a:chOff x="2514600" y="120036"/>
              <a:chExt cx="4114800" cy="5747365"/>
            </a:xfrm>
          </p:grpSpPr>
          <p:sp>
            <p:nvSpPr>
              <p:cNvPr id="11" name="Block Arc 10"/>
              <p:cNvSpPr/>
              <p:nvPr/>
            </p:nvSpPr>
            <p:spPr>
              <a:xfrm>
                <a:off x="2974203" y="120036"/>
                <a:ext cx="3298228" cy="5266102"/>
              </a:xfrm>
              <a:prstGeom prst="blockArc">
                <a:avLst>
                  <a:gd name="adj1" fmla="val 10800000"/>
                  <a:gd name="adj2" fmla="val 21496253"/>
                  <a:gd name="adj3" fmla="val 20009"/>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2514600" y="1752600"/>
                <a:ext cx="4114800" cy="411480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90800" y="1905000"/>
                <a:ext cx="3962400" cy="3733800"/>
              </a:xfrm>
              <a:prstGeom prst="rect">
                <a:avLst/>
              </a:prstGeom>
              <a:noFill/>
            </p:spPr>
            <p:txBody>
              <a:bodyPr wrap="square" rtlCol="0">
                <a:prstTxWarp prst="textCirclePour">
                  <a:avLst>
                    <a:gd name="adj1" fmla="val 10822397"/>
                    <a:gd name="adj2" fmla="val 69458"/>
                  </a:avLst>
                </a:prstTxWarp>
                <a:spAutoFit/>
              </a:bodyPr>
              <a:lstStyle/>
              <a:p>
                <a:r>
                  <a:rPr lang="en-US" dirty="0"/>
                  <a:t>0….5...10…15…20...25...30...35….</a:t>
                </a:r>
              </a:p>
            </p:txBody>
          </p:sp>
          <p:sp>
            <p:nvSpPr>
              <p:cNvPr id="14" name="Oval 13"/>
              <p:cNvSpPr/>
              <p:nvPr/>
            </p:nvSpPr>
            <p:spPr>
              <a:xfrm>
                <a:off x="3311051" y="2510214"/>
                <a:ext cx="2521895" cy="25089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5405100" y="3393150"/>
              <a:ext cx="1431685" cy="1502172"/>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042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4591C2-F9C7-42E3-9F60-0D94437D5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91631" y="1289246"/>
            <a:ext cx="4027283" cy="1569660"/>
          </a:xfrm>
          <a:prstGeom prst="rect">
            <a:avLst/>
          </a:prstGeom>
          <a:noFill/>
        </p:spPr>
        <p:txBody>
          <a:bodyPr wrap="square" rtlCol="0">
            <a:spAutoFit/>
          </a:bodyPr>
          <a:lstStyle/>
          <a:p>
            <a:r>
              <a:rPr lang="en-US" sz="2400" dirty="0">
                <a:solidFill>
                  <a:schemeClr val="bg1"/>
                </a:solidFill>
              </a:rPr>
              <a:t>Joseph Smith performed the sealing as husband and wife for eternity for Benjamin F. and Melissa Johnson. </a:t>
            </a:r>
          </a:p>
        </p:txBody>
      </p:sp>
      <p:sp>
        <p:nvSpPr>
          <p:cNvPr id="8" name="TextBox 7"/>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Sealing—Celestial Glory</a:t>
            </a:r>
          </a:p>
        </p:txBody>
      </p:sp>
      <p:sp>
        <p:nvSpPr>
          <p:cNvPr id="15" name="TextBox 14"/>
          <p:cNvSpPr txBox="1"/>
          <p:nvPr/>
        </p:nvSpPr>
        <p:spPr>
          <a:xfrm>
            <a:off x="7283302" y="3705379"/>
            <a:ext cx="4095395" cy="1200329"/>
          </a:xfrm>
          <a:prstGeom prst="rect">
            <a:avLst/>
          </a:prstGeom>
          <a:noFill/>
        </p:spPr>
        <p:txBody>
          <a:bodyPr wrap="square" rtlCol="0">
            <a:spAutoFit/>
          </a:bodyPr>
          <a:lstStyle/>
          <a:p>
            <a:r>
              <a:rPr lang="en-US" sz="2400" dirty="0">
                <a:solidFill>
                  <a:schemeClr val="bg1"/>
                </a:solidFill>
              </a:rPr>
              <a:t>He also taught them how eternal marriage is related to the celestial kingdom.  </a:t>
            </a:r>
          </a:p>
        </p:txBody>
      </p:sp>
      <p:sp>
        <p:nvSpPr>
          <p:cNvPr id="16" name="Rectangle 15"/>
          <p:cNvSpPr/>
          <p:nvPr/>
        </p:nvSpPr>
        <p:spPr>
          <a:xfrm>
            <a:off x="85595" y="6390112"/>
            <a:ext cx="1378904"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131:1-4</a:t>
            </a:r>
            <a:endParaRPr lang="en-US" dirty="0">
              <a:solidFill>
                <a:schemeClr val="bg1"/>
              </a:solidFill>
            </a:endParaRPr>
          </a:p>
        </p:txBody>
      </p:sp>
      <p:sp>
        <p:nvSpPr>
          <p:cNvPr id="2" name="Rectangle 1"/>
          <p:cNvSpPr/>
          <p:nvPr/>
        </p:nvSpPr>
        <p:spPr>
          <a:xfrm>
            <a:off x="6096000" y="5568754"/>
            <a:ext cx="6096000" cy="646331"/>
          </a:xfrm>
          <a:prstGeom prst="rect">
            <a:avLst/>
          </a:prstGeom>
        </p:spPr>
        <p:txBody>
          <a:bodyPr>
            <a:spAutoFit/>
          </a:bodyPr>
          <a:lstStyle/>
          <a:p>
            <a:r>
              <a:rPr lang="en-US" dirty="0">
                <a:solidFill>
                  <a:srgbClr val="FFFF00"/>
                </a:solidFill>
                <a:latin typeface="Calibri" panose="020F0502020204030204" pitchFamily="34" charset="0"/>
              </a:rPr>
              <a:t>R</a:t>
            </a:r>
            <a:r>
              <a:rPr lang="en-US" b="0" i="0" dirty="0">
                <a:solidFill>
                  <a:srgbClr val="FFFF00"/>
                </a:solidFill>
                <a:effectLst/>
                <a:latin typeface="Calibri" panose="020F0502020204030204" pitchFamily="34" charset="0"/>
              </a:rPr>
              <a:t>eceiving the highest degree of glory within the celestial kingdom as exaltation or eternal life. </a:t>
            </a:r>
            <a:endParaRPr lang="en-US" dirty="0">
              <a:solidFill>
                <a:srgbClr val="FFFF00"/>
              </a:solidFill>
            </a:endParaRPr>
          </a:p>
        </p:txBody>
      </p:sp>
      <p:pic>
        <p:nvPicPr>
          <p:cNvPr id="7" name="Picture 6">
            <a:extLst>
              <a:ext uri="{FF2B5EF4-FFF2-40B4-BE49-F238E27FC236}">
                <a16:creationId xmlns:a16="http://schemas.microsoft.com/office/drawing/2014/main" id="{35FB0F21-CFFB-4A1C-8C7A-1733A9B81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81" y="3025356"/>
            <a:ext cx="4681728" cy="3066288"/>
          </a:xfrm>
          <a:prstGeom prst="rect">
            <a:avLst/>
          </a:prstGeom>
        </p:spPr>
      </p:pic>
      <p:pic>
        <p:nvPicPr>
          <p:cNvPr id="10" name="Picture 9">
            <a:extLst>
              <a:ext uri="{FF2B5EF4-FFF2-40B4-BE49-F238E27FC236}">
                <a16:creationId xmlns:a16="http://schemas.microsoft.com/office/drawing/2014/main" id="{5954CB4C-AF9F-4D0B-A4A3-946CDCFBE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419" y="1289246"/>
            <a:ext cx="3302000" cy="2197100"/>
          </a:xfrm>
          <a:prstGeom prst="rect">
            <a:avLst/>
          </a:prstGeom>
        </p:spPr>
      </p:pic>
    </p:spTree>
    <p:extLst>
      <p:ext uri="{BB962C8B-B14F-4D97-AF65-F5344CB8AC3E}">
        <p14:creationId xmlns:p14="http://schemas.microsoft.com/office/powerpoint/2010/main" val="9010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9F24D186-63A4-499F-8B55-125CE9A7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New and Everlasting Covenant</a:t>
            </a:r>
          </a:p>
        </p:txBody>
      </p:sp>
      <p:sp>
        <p:nvSpPr>
          <p:cNvPr id="16" name="Rectangle 15"/>
          <p:cNvSpPr/>
          <p:nvPr/>
        </p:nvSpPr>
        <p:spPr>
          <a:xfrm>
            <a:off x="85595" y="6390112"/>
            <a:ext cx="1378904"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131:1-4</a:t>
            </a:r>
            <a:endParaRPr lang="en-US" dirty="0">
              <a:solidFill>
                <a:schemeClr val="bg1"/>
              </a:solidFill>
            </a:endParaRPr>
          </a:p>
        </p:txBody>
      </p:sp>
      <p:grpSp>
        <p:nvGrpSpPr>
          <p:cNvPr id="47" name="Group 46"/>
          <p:cNvGrpSpPr/>
          <p:nvPr/>
        </p:nvGrpSpPr>
        <p:grpSpPr>
          <a:xfrm>
            <a:off x="4592971" y="1943322"/>
            <a:ext cx="6597113" cy="781771"/>
            <a:chOff x="4592971" y="1943322"/>
            <a:chExt cx="6597113" cy="781771"/>
          </a:xfrm>
        </p:grpSpPr>
        <p:sp>
          <p:nvSpPr>
            <p:cNvPr id="2" name="Rectangle 1"/>
            <p:cNvSpPr/>
            <p:nvPr/>
          </p:nvSpPr>
          <p:spPr>
            <a:xfrm>
              <a:off x="5094084" y="2054175"/>
              <a:ext cx="6096000" cy="646331"/>
            </a:xfrm>
            <a:prstGeom prst="rect">
              <a:avLst/>
            </a:prstGeom>
          </p:spPr>
          <p:txBody>
            <a:bodyPr>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word </a:t>
              </a:r>
              <a:r>
                <a:rPr lang="en-US" b="0" i="1" dirty="0">
                  <a:solidFill>
                    <a:schemeClr val="bg1"/>
                  </a:solidFill>
                  <a:effectLst/>
                  <a:latin typeface="Calibri" panose="020F0502020204030204" pitchFamily="34" charset="0"/>
                </a:rPr>
                <a:t>new</a:t>
              </a:r>
              <a:r>
                <a:rPr lang="en-US" b="0" i="0" dirty="0">
                  <a:solidFill>
                    <a:schemeClr val="bg1"/>
                  </a:solidFill>
                  <a:effectLst/>
                  <a:latin typeface="Calibri" panose="020F0502020204030204" pitchFamily="34" charset="0"/>
                </a:rPr>
                <a:t> in this context means that this covenant was newly restored in our dispensation. </a:t>
              </a:r>
            </a:p>
          </p:txBody>
        </p:sp>
        <p:grpSp>
          <p:nvGrpSpPr>
            <p:cNvPr id="19" name="Group 18"/>
            <p:cNvGrpSpPr/>
            <p:nvPr/>
          </p:nvGrpSpPr>
          <p:grpSpPr>
            <a:xfrm>
              <a:off x="4592971" y="1943322"/>
              <a:ext cx="501113" cy="781771"/>
              <a:chOff x="2971800" y="762000"/>
              <a:chExt cx="3429000" cy="5349484"/>
            </a:xfrm>
          </p:grpSpPr>
          <p:grpSp>
            <p:nvGrpSpPr>
              <p:cNvPr id="20" name="Group 41"/>
              <p:cNvGrpSpPr/>
              <p:nvPr/>
            </p:nvGrpSpPr>
            <p:grpSpPr>
              <a:xfrm>
                <a:off x="2971800" y="762000"/>
                <a:ext cx="3429000" cy="3124200"/>
                <a:chOff x="2971800" y="762000"/>
                <a:chExt cx="3429000" cy="3124200"/>
              </a:xfrm>
            </p:grpSpPr>
            <p:sp>
              <p:nvSpPr>
                <p:cNvPr id="22" name="Trapezoid 2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onut 2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 name="Group 47"/>
          <p:cNvGrpSpPr/>
          <p:nvPr/>
        </p:nvGrpSpPr>
        <p:grpSpPr>
          <a:xfrm>
            <a:off x="4614096" y="3709813"/>
            <a:ext cx="6702904" cy="781771"/>
            <a:chOff x="4614096" y="3709813"/>
            <a:chExt cx="6702904" cy="781771"/>
          </a:xfrm>
        </p:grpSpPr>
        <p:sp>
          <p:nvSpPr>
            <p:cNvPr id="28" name="Rectangle 27"/>
            <p:cNvSpPr/>
            <p:nvPr/>
          </p:nvSpPr>
          <p:spPr>
            <a:xfrm>
              <a:off x="5221000" y="3843216"/>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The term </a:t>
              </a:r>
              <a:r>
                <a:rPr lang="en-US" b="0" i="1" dirty="0">
                  <a:solidFill>
                    <a:schemeClr val="bg1"/>
                  </a:solidFill>
                  <a:effectLst/>
                  <a:latin typeface="Calibri" panose="020F0502020204030204" pitchFamily="34" charset="0"/>
                </a:rPr>
                <a:t>everlasting </a:t>
              </a:r>
              <a:r>
                <a:rPr lang="en-US" b="0" i="0" dirty="0">
                  <a:solidFill>
                    <a:schemeClr val="bg1"/>
                  </a:solidFill>
                  <a:effectLst/>
                  <a:latin typeface="Calibri" panose="020F0502020204030204" pitchFamily="34" charset="0"/>
                </a:rPr>
                <a:t>means that this essential covenant will endure through eternity. </a:t>
              </a:r>
              <a:endParaRPr lang="en-US" dirty="0">
                <a:solidFill>
                  <a:schemeClr val="bg1"/>
                </a:solidFill>
                <a:latin typeface="Calibri" panose="020F0502020204030204" pitchFamily="34" charset="0"/>
              </a:endParaRPr>
            </a:p>
          </p:txBody>
        </p:sp>
        <p:grpSp>
          <p:nvGrpSpPr>
            <p:cNvPr id="29" name="Group 28"/>
            <p:cNvGrpSpPr/>
            <p:nvPr/>
          </p:nvGrpSpPr>
          <p:grpSpPr>
            <a:xfrm>
              <a:off x="4614096" y="3709813"/>
              <a:ext cx="501113" cy="781771"/>
              <a:chOff x="2971800" y="762000"/>
              <a:chExt cx="3429000" cy="5349484"/>
            </a:xfrm>
          </p:grpSpPr>
          <p:grpSp>
            <p:nvGrpSpPr>
              <p:cNvPr id="30" name="Group 41"/>
              <p:cNvGrpSpPr/>
              <p:nvPr/>
            </p:nvGrpSpPr>
            <p:grpSpPr>
              <a:xfrm>
                <a:off x="2971800" y="762000"/>
                <a:ext cx="3429000" cy="3124200"/>
                <a:chOff x="2971800" y="762000"/>
                <a:chExt cx="3429000" cy="3124200"/>
              </a:xfrm>
            </p:grpSpPr>
            <p:sp>
              <p:nvSpPr>
                <p:cNvPr id="32" name="Trapezoid 3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Donut 3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 name="Rectangle 16"/>
          <p:cNvSpPr/>
          <p:nvPr/>
        </p:nvSpPr>
        <p:spPr>
          <a:xfrm>
            <a:off x="4460187" y="5186773"/>
            <a:ext cx="6096000" cy="1200329"/>
          </a:xfrm>
          <a:prstGeom prst="rect">
            <a:avLst/>
          </a:prstGeom>
        </p:spPr>
        <p:txBody>
          <a:bodyPr>
            <a:spAutoFit/>
          </a:bodyPr>
          <a:lstStyle/>
          <a:p>
            <a:r>
              <a:rPr lang="en-US" sz="2400" b="0" i="0" dirty="0">
                <a:solidFill>
                  <a:srgbClr val="FF0000"/>
                </a:solidFill>
                <a:effectLst/>
                <a:latin typeface="Calibri" panose="020F0502020204030204" pitchFamily="34" charset="0"/>
              </a:rPr>
              <a:t>In what ways do you think celestial marriage between a man and a woman prepares them for exaltation?</a:t>
            </a:r>
            <a:endParaRPr lang="en-US" sz="2400" dirty="0">
              <a:solidFill>
                <a:srgbClr val="FF0000"/>
              </a:solidFill>
              <a:latin typeface="Calibri" panose="020F0502020204030204" pitchFamily="34" charset="0"/>
            </a:endParaRPr>
          </a:p>
        </p:txBody>
      </p:sp>
      <p:grpSp>
        <p:nvGrpSpPr>
          <p:cNvPr id="18" name="Group 17"/>
          <p:cNvGrpSpPr/>
          <p:nvPr/>
        </p:nvGrpSpPr>
        <p:grpSpPr>
          <a:xfrm>
            <a:off x="961023" y="1565888"/>
            <a:ext cx="2651158" cy="4219848"/>
            <a:chOff x="2619630" y="1447750"/>
            <a:chExt cx="2651158" cy="4219848"/>
          </a:xfrm>
        </p:grpSpPr>
        <p:grpSp>
          <p:nvGrpSpPr>
            <p:cNvPr id="49" name="Group 48"/>
            <p:cNvGrpSpPr/>
            <p:nvPr/>
          </p:nvGrpSpPr>
          <p:grpSpPr>
            <a:xfrm>
              <a:off x="2619630" y="1447750"/>
              <a:ext cx="2651158" cy="4219848"/>
              <a:chOff x="2971800" y="762000"/>
              <a:chExt cx="3429000" cy="5457946"/>
            </a:xfrm>
          </p:grpSpPr>
          <p:grpSp>
            <p:nvGrpSpPr>
              <p:cNvPr id="50" name="Group 41"/>
              <p:cNvGrpSpPr/>
              <p:nvPr/>
            </p:nvGrpSpPr>
            <p:grpSpPr>
              <a:xfrm>
                <a:off x="2971800" y="762000"/>
                <a:ext cx="3429000" cy="3124200"/>
                <a:chOff x="2971800" y="762000"/>
                <a:chExt cx="3429000" cy="3124200"/>
              </a:xfrm>
            </p:grpSpPr>
            <p:sp>
              <p:nvSpPr>
                <p:cNvPr id="52" name="Trapezoid 51"/>
                <p:cNvSpPr/>
                <p:nvPr/>
              </p:nvSpPr>
              <p:spPr>
                <a:xfrm>
                  <a:off x="2971800" y="914400"/>
                  <a:ext cx="3429000" cy="838200"/>
                </a:xfrm>
                <a:prstGeom prst="trapezoid">
                  <a:avLst>
                    <a:gd name="adj" fmla="val 94929"/>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flipV="1">
                  <a:off x="2971800" y="1752600"/>
                  <a:ext cx="3429000" cy="2133600"/>
                </a:xfrm>
                <a:prstGeom prst="trapezoid">
                  <a:avLst>
                    <a:gd name="adj" fmla="val 76067"/>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flipV="1">
                  <a:off x="4191000" y="1752600"/>
                  <a:ext cx="990600" cy="2133600"/>
                </a:xfrm>
                <a:prstGeom prst="triangle">
                  <a:avLst>
                    <a:gd name="adj" fmla="val 47633"/>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flipV="1">
                  <a:off x="3733800" y="914400"/>
                  <a:ext cx="914400" cy="838200"/>
                </a:xfrm>
                <a:prstGeom prst="triangl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flipV="1">
                  <a:off x="4724400" y="914400"/>
                  <a:ext cx="914400" cy="838200"/>
                </a:xfrm>
                <a:prstGeom prst="triangl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733800" y="762000"/>
                  <a:ext cx="1905000" cy="38100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Donut 50"/>
              <p:cNvSpPr/>
              <p:nvPr/>
            </p:nvSpPr>
            <p:spPr>
              <a:xfrm>
                <a:off x="3429273" y="3705345"/>
                <a:ext cx="2514601"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TextBox 57"/>
            <p:cNvSpPr txBox="1"/>
            <p:nvPr/>
          </p:nvSpPr>
          <p:spPr>
            <a:xfrm>
              <a:off x="2847526" y="1734046"/>
              <a:ext cx="2258232" cy="1384995"/>
            </a:xfrm>
            <a:prstGeom prst="rect">
              <a:avLst/>
            </a:prstGeom>
            <a:noFill/>
          </p:spPr>
          <p:txBody>
            <a:bodyPr wrap="square" rtlCol="0">
              <a:spAutoFit/>
            </a:bodyPr>
            <a:lstStyle/>
            <a:p>
              <a:pPr algn="ctr"/>
              <a:r>
                <a:rPr lang="en-US" sz="1400" b="1" i="0" dirty="0">
                  <a:solidFill>
                    <a:srgbClr val="53575B"/>
                  </a:solidFill>
                  <a:effectLst/>
                  <a:latin typeface="Calibri" panose="020F0502020204030204" pitchFamily="34" charset="0"/>
                </a:rPr>
                <a:t>To become like God and live with Him again in the celestial kingdom, we must enter the new and everlasting covenant of marriage.</a:t>
              </a:r>
              <a:endParaRPr lang="en-US" sz="1400" dirty="0"/>
            </a:p>
          </p:txBody>
        </p:sp>
      </p:grpSp>
    </p:spTree>
    <p:extLst>
      <p:ext uri="{BB962C8B-B14F-4D97-AF65-F5344CB8AC3E}">
        <p14:creationId xmlns:p14="http://schemas.microsoft.com/office/powerpoint/2010/main" val="162674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82C12AB-FF7D-45F3-B46F-2FD7C4EA6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2890471"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131:1-4  </a:t>
            </a:r>
            <a:r>
              <a:rPr lang="en-US" sz="1200" dirty="0">
                <a:solidFill>
                  <a:schemeClr val="bg1"/>
                </a:solidFill>
              </a:rPr>
              <a:t>Elder David A. Bednar</a:t>
            </a:r>
            <a:r>
              <a:rPr lang="en-US" dirty="0">
                <a:solidFill>
                  <a:schemeClr val="bg1"/>
                </a:solidFill>
              </a:rPr>
              <a:t> </a:t>
            </a:r>
          </a:p>
        </p:txBody>
      </p:sp>
      <p:sp>
        <p:nvSpPr>
          <p:cNvPr id="2" name="Rectangle 1"/>
          <p:cNvSpPr/>
          <p:nvPr/>
        </p:nvSpPr>
        <p:spPr>
          <a:xfrm>
            <a:off x="2509741" y="177715"/>
            <a:ext cx="7516761" cy="830997"/>
          </a:xfrm>
          <a:prstGeom prst="rect">
            <a:avLst/>
          </a:prstGeom>
        </p:spPr>
        <p:txBody>
          <a:bodyPr wrap="square">
            <a:spAutoFit/>
          </a:bodyPr>
          <a:lstStyle/>
          <a:p>
            <a:pPr algn="ctr"/>
            <a:r>
              <a:rPr lang="en-US" sz="2400" dirty="0">
                <a:solidFill>
                  <a:schemeClr val="bg1"/>
                </a:solidFill>
              </a:rPr>
              <a:t>“Two compelling doctrinal reasons help us to understand why eternal marriage is essential to the Father’s plan.</a:t>
            </a:r>
            <a:endParaRPr lang="en-US" sz="2400" b="0" i="0" dirty="0">
              <a:solidFill>
                <a:schemeClr val="bg1"/>
              </a:solidFill>
              <a:effectLst/>
              <a:latin typeface="Calibri" panose="020F0502020204030204" pitchFamily="34" charset="0"/>
            </a:endParaRPr>
          </a:p>
        </p:txBody>
      </p:sp>
      <p:grpSp>
        <p:nvGrpSpPr>
          <p:cNvPr id="19" name="Group 18"/>
          <p:cNvGrpSpPr/>
          <p:nvPr/>
        </p:nvGrpSpPr>
        <p:grpSpPr>
          <a:xfrm>
            <a:off x="168273" y="1432674"/>
            <a:ext cx="501113" cy="781771"/>
            <a:chOff x="2971800" y="762000"/>
            <a:chExt cx="3429000" cy="5349484"/>
          </a:xfrm>
        </p:grpSpPr>
        <p:grpSp>
          <p:nvGrpSpPr>
            <p:cNvPr id="20" name="Group 41"/>
            <p:cNvGrpSpPr/>
            <p:nvPr/>
          </p:nvGrpSpPr>
          <p:grpSpPr>
            <a:xfrm>
              <a:off x="2971800" y="762000"/>
              <a:ext cx="3429000" cy="3124200"/>
              <a:chOff x="2971800" y="762000"/>
              <a:chExt cx="3429000" cy="3124200"/>
            </a:xfrm>
          </p:grpSpPr>
          <p:sp>
            <p:nvSpPr>
              <p:cNvPr id="22" name="Trapezoid 2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onut 2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Rectangle 27"/>
          <p:cNvSpPr/>
          <p:nvPr/>
        </p:nvSpPr>
        <p:spPr>
          <a:xfrm>
            <a:off x="705578" y="1361878"/>
            <a:ext cx="6096000" cy="4524315"/>
          </a:xfrm>
          <a:prstGeom prst="rect">
            <a:avLst/>
          </a:prstGeom>
        </p:spPr>
        <p:txBody>
          <a:bodyPr>
            <a:spAutoFit/>
          </a:bodyPr>
          <a:lstStyle/>
          <a:p>
            <a:pPr fontAlgn="base"/>
            <a:r>
              <a:rPr lang="en-US" dirty="0">
                <a:solidFill>
                  <a:schemeClr val="bg1"/>
                </a:solidFill>
                <a:latin typeface="Calibri" panose="020F0502020204030204" pitchFamily="34" charset="0"/>
              </a:rPr>
              <a:t>“Reason 1: The natures of male and female spirits complete and perfect each other, and therefore men and women are intended to progress together toward exaltation.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“By divine design, men and women are intended to progress together toward perfection and a </a:t>
            </a:r>
            <a:r>
              <a:rPr lang="en-US" dirty="0" err="1">
                <a:solidFill>
                  <a:schemeClr val="bg1"/>
                </a:solidFill>
                <a:latin typeface="Calibri" panose="020F0502020204030204" pitchFamily="34" charset="0"/>
              </a:rPr>
              <a:t>fulness</a:t>
            </a:r>
            <a:r>
              <a:rPr lang="en-US" dirty="0">
                <a:solidFill>
                  <a:schemeClr val="bg1"/>
                </a:solidFill>
                <a:latin typeface="Calibri" panose="020F0502020204030204" pitchFamily="34" charset="0"/>
              </a:rPr>
              <a:t> of glory. Because of their distinctive temperaments and capacities, males and females each bring to a marriage relationship unique perspectives and experiences.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man and the woman contribute differently but equally to a oneness and a unity that can be achieved in no other way.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man completes and perfects the woman and the woman completes and perfects the man as they learn from and mutually strengthen and bless each other. …</a:t>
            </a:r>
          </a:p>
        </p:txBody>
      </p:sp>
      <p:grpSp>
        <p:nvGrpSpPr>
          <p:cNvPr id="7" name="Group 6"/>
          <p:cNvGrpSpPr/>
          <p:nvPr/>
        </p:nvGrpSpPr>
        <p:grpSpPr>
          <a:xfrm>
            <a:off x="7149515" y="1361878"/>
            <a:ext cx="4466669" cy="1477328"/>
            <a:chOff x="7149515" y="1361878"/>
            <a:chExt cx="4466669" cy="1477328"/>
          </a:xfrm>
        </p:grpSpPr>
        <p:grpSp>
          <p:nvGrpSpPr>
            <p:cNvPr id="29" name="Group 28"/>
            <p:cNvGrpSpPr/>
            <p:nvPr/>
          </p:nvGrpSpPr>
          <p:grpSpPr>
            <a:xfrm>
              <a:off x="7149515" y="1454946"/>
              <a:ext cx="501113" cy="781771"/>
              <a:chOff x="2971800" y="762000"/>
              <a:chExt cx="3429000" cy="5349484"/>
            </a:xfrm>
          </p:grpSpPr>
          <p:grpSp>
            <p:nvGrpSpPr>
              <p:cNvPr id="30" name="Group 41"/>
              <p:cNvGrpSpPr/>
              <p:nvPr/>
            </p:nvGrpSpPr>
            <p:grpSpPr>
              <a:xfrm>
                <a:off x="2971800" y="762000"/>
                <a:ext cx="3429000" cy="3124200"/>
                <a:chOff x="2971800" y="762000"/>
                <a:chExt cx="3429000" cy="3124200"/>
              </a:xfrm>
            </p:grpSpPr>
            <p:sp>
              <p:nvSpPr>
                <p:cNvPr id="32" name="Trapezoid 3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Donut 3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7705086" y="1361878"/>
              <a:ext cx="3911098" cy="1477328"/>
            </a:xfrm>
            <a:prstGeom prst="rect">
              <a:avLst/>
            </a:prstGeom>
          </p:spPr>
          <p:txBody>
            <a:bodyPr wrap="square">
              <a:spAutoFit/>
            </a:bodyPr>
            <a:lstStyle/>
            <a:p>
              <a:r>
                <a:rPr lang="en-US" b="0" i="0" dirty="0">
                  <a:solidFill>
                    <a:schemeClr val="bg1"/>
                  </a:solidFill>
                  <a:effectLst/>
                  <a:latin typeface="Calibri" panose="020F0502020204030204" pitchFamily="34" charset="0"/>
                </a:rPr>
                <a:t>“Reason 2: By divine design, both a man and a woman are needed to bring children into mortality and to provide the best setting for the rearing and nurturing of children.”</a:t>
              </a:r>
              <a:endParaRPr lang="en-US" dirty="0">
                <a:solidFill>
                  <a:schemeClr val="bg1"/>
                </a:solidFill>
                <a:latin typeface="Calibri" panose="020F0502020204030204" pitchFamily="34" charset="0"/>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46" b="2494"/>
          <a:stretch/>
        </p:blipFill>
        <p:spPr>
          <a:xfrm>
            <a:off x="7705086" y="3190209"/>
            <a:ext cx="3382960" cy="2929933"/>
          </a:xfrm>
          <a:prstGeom prst="rect">
            <a:avLst/>
          </a:prstGeom>
        </p:spPr>
      </p:pic>
      <p:pic>
        <p:nvPicPr>
          <p:cNvPr id="9" name="Picture 8">
            <a:extLst>
              <a:ext uri="{FF2B5EF4-FFF2-40B4-BE49-F238E27FC236}">
                <a16:creationId xmlns:a16="http://schemas.microsoft.com/office/drawing/2014/main" id="{605A95E5-F075-486F-8DA5-EE0DBAAE9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54" y="214540"/>
            <a:ext cx="772120" cy="970884"/>
          </a:xfrm>
          <a:prstGeom prst="rect">
            <a:avLst/>
          </a:prstGeom>
        </p:spPr>
      </p:pic>
    </p:spTree>
    <p:extLst>
      <p:ext uri="{BB962C8B-B14F-4D97-AF65-F5344CB8AC3E}">
        <p14:creationId xmlns:p14="http://schemas.microsoft.com/office/powerpoint/2010/main" val="314734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xEl>
                                              <p:pRg st="2" end="2"/>
                                            </p:txEl>
                                          </p:spTgt>
                                        </p:tgtEl>
                                        <p:attrNameLst>
                                          <p:attrName>style.visibility</p:attrName>
                                        </p:attrNameLst>
                                      </p:cBhvr>
                                      <p:to>
                                        <p:strVal val="visible"/>
                                      </p:to>
                                    </p:set>
                                    <p:animEffect transition="in" filter="fade">
                                      <p:cBhvr>
                                        <p:cTn id="18" dur="500"/>
                                        <p:tgtEl>
                                          <p:spTgt spid="2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animEffect transition="in" filter="fade">
                                      <p:cBhvr>
                                        <p:cTn id="23" dur="500"/>
                                        <p:tgtEl>
                                          <p:spTgt spid="2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92D22517-E20A-46F0-A866-B672B0B45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1378904"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131:1-4</a:t>
            </a:r>
            <a:endParaRPr lang="en-US" dirty="0">
              <a:solidFill>
                <a:schemeClr val="bg1"/>
              </a:solidFill>
            </a:endParaRPr>
          </a:p>
        </p:txBody>
      </p:sp>
      <p:grpSp>
        <p:nvGrpSpPr>
          <p:cNvPr id="3" name="Group 2"/>
          <p:cNvGrpSpPr/>
          <p:nvPr/>
        </p:nvGrpSpPr>
        <p:grpSpPr>
          <a:xfrm>
            <a:off x="594219" y="1448085"/>
            <a:ext cx="6618384" cy="907023"/>
            <a:chOff x="594219" y="1448085"/>
            <a:chExt cx="6618384" cy="907023"/>
          </a:xfrm>
        </p:grpSpPr>
        <p:grpSp>
          <p:nvGrpSpPr>
            <p:cNvPr id="19" name="Group 18"/>
            <p:cNvGrpSpPr/>
            <p:nvPr/>
          </p:nvGrpSpPr>
          <p:grpSpPr>
            <a:xfrm>
              <a:off x="594219" y="1448085"/>
              <a:ext cx="501113" cy="781771"/>
              <a:chOff x="2971800" y="762000"/>
              <a:chExt cx="3429000" cy="5349484"/>
            </a:xfrm>
          </p:grpSpPr>
          <p:grpSp>
            <p:nvGrpSpPr>
              <p:cNvPr id="20" name="Group 41"/>
              <p:cNvGrpSpPr/>
              <p:nvPr/>
            </p:nvGrpSpPr>
            <p:grpSpPr>
              <a:xfrm>
                <a:off x="2971800" y="762000"/>
                <a:ext cx="3429000" cy="3124200"/>
                <a:chOff x="2971800" y="762000"/>
                <a:chExt cx="3429000" cy="3124200"/>
              </a:xfrm>
            </p:grpSpPr>
            <p:sp>
              <p:nvSpPr>
                <p:cNvPr id="22" name="Trapezoid 2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onut 2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Rectangle 27"/>
            <p:cNvSpPr/>
            <p:nvPr/>
          </p:nvSpPr>
          <p:spPr>
            <a:xfrm>
              <a:off x="1116603" y="1524111"/>
              <a:ext cx="6096000" cy="830997"/>
            </a:xfrm>
            <a:prstGeom prst="rect">
              <a:avLst/>
            </a:prstGeom>
          </p:spPr>
          <p:txBody>
            <a:bodyPr>
              <a:spAutoFit/>
            </a:bodyPr>
            <a:lstStyle/>
            <a:p>
              <a:pPr fontAlgn="base"/>
              <a:r>
                <a:rPr lang="en-US" sz="2400" dirty="0">
                  <a:solidFill>
                    <a:schemeClr val="bg1"/>
                  </a:solidFill>
                </a:rPr>
                <a:t>Why is marriage between a man and a woman necessary for our exaltation?</a:t>
              </a:r>
            </a:p>
          </p:txBody>
        </p:sp>
      </p:grpSp>
      <p:sp>
        <p:nvSpPr>
          <p:cNvPr id="39" name="TextBox 38"/>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Marriage in the Lord’s House</a:t>
            </a:r>
          </a:p>
        </p:txBody>
      </p:sp>
      <p:grpSp>
        <p:nvGrpSpPr>
          <p:cNvPr id="6" name="Group 5"/>
          <p:cNvGrpSpPr/>
          <p:nvPr/>
        </p:nvGrpSpPr>
        <p:grpSpPr>
          <a:xfrm>
            <a:off x="3864059" y="2836588"/>
            <a:ext cx="6607782" cy="1246051"/>
            <a:chOff x="3864059" y="2836588"/>
            <a:chExt cx="6607782" cy="1246051"/>
          </a:xfrm>
        </p:grpSpPr>
        <p:grpSp>
          <p:nvGrpSpPr>
            <p:cNvPr id="29" name="Group 28"/>
            <p:cNvGrpSpPr/>
            <p:nvPr/>
          </p:nvGrpSpPr>
          <p:grpSpPr>
            <a:xfrm>
              <a:off x="3864059" y="2836588"/>
              <a:ext cx="501113" cy="781771"/>
              <a:chOff x="2971800" y="762000"/>
              <a:chExt cx="3429000" cy="5349484"/>
            </a:xfrm>
          </p:grpSpPr>
          <p:grpSp>
            <p:nvGrpSpPr>
              <p:cNvPr id="30" name="Group 41"/>
              <p:cNvGrpSpPr/>
              <p:nvPr/>
            </p:nvGrpSpPr>
            <p:grpSpPr>
              <a:xfrm>
                <a:off x="2971800" y="762000"/>
                <a:ext cx="3429000" cy="3124200"/>
                <a:chOff x="2971800" y="762000"/>
                <a:chExt cx="3429000" cy="3124200"/>
              </a:xfrm>
            </p:grpSpPr>
            <p:sp>
              <p:nvSpPr>
                <p:cNvPr id="32" name="Trapezoid 3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Donut 3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 name="Rectangle 39"/>
            <p:cNvSpPr/>
            <p:nvPr/>
          </p:nvSpPr>
          <p:spPr>
            <a:xfrm>
              <a:off x="4375841" y="2882310"/>
              <a:ext cx="6096000" cy="1200329"/>
            </a:xfrm>
            <a:prstGeom prst="rect">
              <a:avLst/>
            </a:prstGeom>
          </p:spPr>
          <p:txBody>
            <a:bodyPr>
              <a:spAutoFit/>
            </a:bodyPr>
            <a:lstStyle/>
            <a:p>
              <a:pPr fontAlgn="base"/>
              <a:r>
                <a:rPr lang="en-US" sz="2400" dirty="0">
                  <a:solidFill>
                    <a:schemeClr val="bg1"/>
                  </a:solidFill>
                </a:rPr>
                <a:t>How could understanding the doctrine that celestial marriage is essential for exaltation affect what you look for in a future spouse?</a:t>
              </a:r>
            </a:p>
          </p:txBody>
        </p:sp>
      </p:grpSp>
      <p:grpSp>
        <p:nvGrpSpPr>
          <p:cNvPr id="7" name="Group 6"/>
          <p:cNvGrpSpPr/>
          <p:nvPr/>
        </p:nvGrpSpPr>
        <p:grpSpPr>
          <a:xfrm>
            <a:off x="5594887" y="4799744"/>
            <a:ext cx="6597113" cy="1200329"/>
            <a:chOff x="5594887" y="4799744"/>
            <a:chExt cx="6597113" cy="1200329"/>
          </a:xfrm>
        </p:grpSpPr>
        <p:sp>
          <p:nvSpPr>
            <p:cNvPr id="41" name="Rectangle 40"/>
            <p:cNvSpPr/>
            <p:nvPr/>
          </p:nvSpPr>
          <p:spPr>
            <a:xfrm>
              <a:off x="6096000" y="4799744"/>
              <a:ext cx="6096000" cy="1200329"/>
            </a:xfrm>
            <a:prstGeom prst="rect">
              <a:avLst/>
            </a:prstGeom>
          </p:spPr>
          <p:txBody>
            <a:bodyPr>
              <a:spAutoFit/>
            </a:bodyPr>
            <a:lstStyle/>
            <a:p>
              <a:pPr fontAlgn="base"/>
              <a:r>
                <a:rPr lang="en-US" sz="2400" dirty="0">
                  <a:solidFill>
                    <a:schemeClr val="bg1"/>
                  </a:solidFill>
                </a:rPr>
                <a:t>Why is it important at your age to make it a priority to prepare to be married eternally in the temple?</a:t>
              </a:r>
            </a:p>
          </p:txBody>
        </p:sp>
        <p:grpSp>
          <p:nvGrpSpPr>
            <p:cNvPr id="42" name="Group 41"/>
            <p:cNvGrpSpPr/>
            <p:nvPr/>
          </p:nvGrpSpPr>
          <p:grpSpPr>
            <a:xfrm>
              <a:off x="5594887" y="4826399"/>
              <a:ext cx="501113" cy="781771"/>
              <a:chOff x="2971800" y="762000"/>
              <a:chExt cx="3429000" cy="5349484"/>
            </a:xfrm>
          </p:grpSpPr>
          <p:grpSp>
            <p:nvGrpSpPr>
              <p:cNvPr id="43" name="Group 41"/>
              <p:cNvGrpSpPr/>
              <p:nvPr/>
            </p:nvGrpSpPr>
            <p:grpSpPr>
              <a:xfrm>
                <a:off x="2971800" y="762000"/>
                <a:ext cx="3429000" cy="3124200"/>
                <a:chOff x="2971800" y="762000"/>
                <a:chExt cx="3429000" cy="3124200"/>
              </a:xfrm>
            </p:grpSpPr>
            <p:sp>
              <p:nvSpPr>
                <p:cNvPr id="45" name="Trapezoid 44"/>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Trapezoid 45"/>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Isosceles Triangle 46"/>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Isosceles Triangle 47"/>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Isosceles Triangle 58"/>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0" name="Oval 59"/>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4" name="Donut 43"/>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pic>
        <p:nvPicPr>
          <p:cNvPr id="8" name="Picture 7">
            <a:extLst>
              <a:ext uri="{FF2B5EF4-FFF2-40B4-BE49-F238E27FC236}">
                <a16:creationId xmlns:a16="http://schemas.microsoft.com/office/drawing/2014/main" id="{FD2CE5E0-EC73-4A83-83BC-EA03DBFBD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399" y="1360314"/>
            <a:ext cx="2076450" cy="1371600"/>
          </a:xfrm>
          <a:prstGeom prst="rect">
            <a:avLst/>
          </a:prstGeom>
        </p:spPr>
      </p:pic>
      <p:pic>
        <p:nvPicPr>
          <p:cNvPr id="10" name="Picture 9">
            <a:extLst>
              <a:ext uri="{FF2B5EF4-FFF2-40B4-BE49-F238E27FC236}">
                <a16:creationId xmlns:a16="http://schemas.microsoft.com/office/drawing/2014/main" id="{4F272E42-987A-4B29-B3E0-5CA6D8B73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797" y="2484904"/>
            <a:ext cx="1840992" cy="2798064"/>
          </a:xfrm>
          <a:prstGeom prst="rect">
            <a:avLst/>
          </a:prstGeom>
        </p:spPr>
      </p:pic>
      <p:pic>
        <p:nvPicPr>
          <p:cNvPr id="12" name="Picture 11">
            <a:extLst>
              <a:ext uri="{FF2B5EF4-FFF2-40B4-BE49-F238E27FC236}">
                <a16:creationId xmlns:a16="http://schemas.microsoft.com/office/drawing/2014/main" id="{49E74864-5500-409F-9C71-590CEB177D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0491" y="4111393"/>
            <a:ext cx="1724025" cy="2343150"/>
          </a:xfrm>
          <a:prstGeom prst="rect">
            <a:avLst/>
          </a:prstGeom>
        </p:spPr>
      </p:pic>
    </p:spTree>
    <p:extLst>
      <p:ext uri="{BB962C8B-B14F-4D97-AF65-F5344CB8AC3E}">
        <p14:creationId xmlns:p14="http://schemas.microsoft.com/office/powerpoint/2010/main" val="283736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9E5DA9E-F942-45E1-B224-2D550C8CD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2978379"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131:1-4 True to the Faith</a:t>
            </a:r>
            <a:endParaRPr lang="en-US" dirty="0">
              <a:solidFill>
                <a:schemeClr val="bg1"/>
              </a:solidFill>
            </a:endParaRPr>
          </a:p>
        </p:txBody>
      </p:sp>
      <p:grpSp>
        <p:nvGrpSpPr>
          <p:cNvPr id="10" name="Group 9">
            <a:extLst>
              <a:ext uri="{FF2B5EF4-FFF2-40B4-BE49-F238E27FC236}">
                <a16:creationId xmlns:a16="http://schemas.microsoft.com/office/drawing/2014/main" id="{EB663A25-0693-4EC6-9F38-2089074CFD0E}"/>
              </a:ext>
            </a:extLst>
          </p:cNvPr>
          <p:cNvGrpSpPr/>
          <p:nvPr/>
        </p:nvGrpSpPr>
        <p:grpSpPr>
          <a:xfrm>
            <a:off x="496064" y="1394563"/>
            <a:ext cx="6591545" cy="1200329"/>
            <a:chOff x="496064" y="1394563"/>
            <a:chExt cx="6591545" cy="1200329"/>
          </a:xfrm>
        </p:grpSpPr>
        <p:sp>
          <p:nvSpPr>
            <p:cNvPr id="28" name="Rectangle 27"/>
            <p:cNvSpPr/>
            <p:nvPr/>
          </p:nvSpPr>
          <p:spPr>
            <a:xfrm>
              <a:off x="991609" y="1394563"/>
              <a:ext cx="6096000" cy="1200329"/>
            </a:xfrm>
            <a:prstGeom prst="rect">
              <a:avLst/>
            </a:prstGeom>
          </p:spPr>
          <p:txBody>
            <a:bodyPr>
              <a:spAutoFit/>
            </a:bodyPr>
            <a:lstStyle/>
            <a:p>
              <a:pPr fontAlgn="base"/>
              <a:r>
                <a:rPr lang="en-US" sz="2400" dirty="0">
                  <a:solidFill>
                    <a:schemeClr val="bg1"/>
                  </a:solidFill>
                </a:rPr>
                <a:t>The blessings of exaltation will be available to those who do not have the opportunity for a celestial marriage in this life</a:t>
              </a:r>
            </a:p>
          </p:txBody>
        </p:sp>
        <p:grpSp>
          <p:nvGrpSpPr>
            <p:cNvPr id="29" name="Group 28"/>
            <p:cNvGrpSpPr/>
            <p:nvPr/>
          </p:nvGrpSpPr>
          <p:grpSpPr>
            <a:xfrm>
              <a:off x="496064" y="1517225"/>
              <a:ext cx="501113" cy="781771"/>
              <a:chOff x="2971800" y="762000"/>
              <a:chExt cx="3429000" cy="5349484"/>
            </a:xfrm>
          </p:grpSpPr>
          <p:grpSp>
            <p:nvGrpSpPr>
              <p:cNvPr id="30" name="Group 41"/>
              <p:cNvGrpSpPr/>
              <p:nvPr/>
            </p:nvGrpSpPr>
            <p:grpSpPr>
              <a:xfrm>
                <a:off x="2971800" y="762000"/>
                <a:ext cx="3429000" cy="3124200"/>
                <a:chOff x="2971800" y="762000"/>
                <a:chExt cx="3429000" cy="3124200"/>
              </a:xfrm>
            </p:grpSpPr>
            <p:sp>
              <p:nvSpPr>
                <p:cNvPr id="32" name="Trapezoid 3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Donut 3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9" name="TextBox 38"/>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Exaltation Available To All</a:t>
            </a:r>
          </a:p>
        </p:txBody>
      </p:sp>
      <p:sp>
        <p:nvSpPr>
          <p:cNvPr id="2" name="Rectangle 1"/>
          <p:cNvSpPr/>
          <p:nvPr/>
        </p:nvSpPr>
        <p:spPr>
          <a:xfrm>
            <a:off x="5344644" y="3475198"/>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“Some members of the Church remain single through no fault of their own, even though they want to marry.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If you find yourself in this situation, be assured that ‘all things work together for good to them that love God’ (</a:t>
            </a:r>
            <a:r>
              <a:rPr lang="en-US" b="0" i="0" u="none" strike="noStrike" dirty="0">
                <a:solidFill>
                  <a:schemeClr val="bg1"/>
                </a:solidFill>
                <a:effectLst/>
                <a:latin typeface="Calibri" panose="020F0502020204030204" pitchFamily="34" charset="0"/>
              </a:rPr>
              <a:t>Romans 8:28</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As you remain worthy, you will someday, in this life or the next, be given all the blessings of an eternal </a:t>
            </a:r>
            <a:r>
              <a:rPr lang="en-US" b="0" i="0" u="none" strike="noStrike" dirty="0">
                <a:solidFill>
                  <a:schemeClr val="bg1"/>
                </a:solidFill>
                <a:effectLst/>
                <a:latin typeface="Calibri" panose="020F0502020204030204" pitchFamily="34" charset="0"/>
              </a:rPr>
              <a:t>family</a:t>
            </a:r>
            <a:r>
              <a:rPr lang="en-US" b="0" i="0" dirty="0">
                <a:solidFill>
                  <a:schemeClr val="bg1"/>
                </a:solidFill>
                <a:effectLst/>
                <a:latin typeface="Calibri" panose="020F0502020204030204" pitchFamily="34" charset="0"/>
              </a:rPr>
              <a:t> relationship.”</a:t>
            </a:r>
            <a:endParaRPr lang="en-US" dirty="0">
              <a:solidFill>
                <a:schemeClr val="bg1"/>
              </a:solidFill>
            </a:endParaRPr>
          </a:p>
        </p:txBody>
      </p:sp>
      <p:pic>
        <p:nvPicPr>
          <p:cNvPr id="7" name="Picture 6">
            <a:extLst>
              <a:ext uri="{FF2B5EF4-FFF2-40B4-BE49-F238E27FC236}">
                <a16:creationId xmlns:a16="http://schemas.microsoft.com/office/drawing/2014/main" id="{AFDACC5E-C773-4713-9601-9501FC5B2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140" y="1274868"/>
            <a:ext cx="3139440" cy="2048256"/>
          </a:xfrm>
          <a:prstGeom prst="rect">
            <a:avLst/>
          </a:prstGeom>
        </p:spPr>
      </p:pic>
      <p:pic>
        <p:nvPicPr>
          <p:cNvPr id="9" name="Picture 8">
            <a:extLst>
              <a:ext uri="{FF2B5EF4-FFF2-40B4-BE49-F238E27FC236}">
                <a16:creationId xmlns:a16="http://schemas.microsoft.com/office/drawing/2014/main" id="{13DA786F-4601-4878-AAE3-B6C2ECB64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37" y="3572712"/>
            <a:ext cx="3810000" cy="2133600"/>
          </a:xfrm>
          <a:prstGeom prst="rect">
            <a:avLst/>
          </a:prstGeom>
        </p:spPr>
      </p:pic>
      <p:grpSp>
        <p:nvGrpSpPr>
          <p:cNvPr id="27" name="Group 26">
            <a:extLst>
              <a:ext uri="{FF2B5EF4-FFF2-40B4-BE49-F238E27FC236}">
                <a16:creationId xmlns:a16="http://schemas.microsoft.com/office/drawing/2014/main" id="{43AA80AB-087A-49F9-B8F0-A637B598247D}"/>
              </a:ext>
            </a:extLst>
          </p:cNvPr>
          <p:cNvGrpSpPr/>
          <p:nvPr/>
        </p:nvGrpSpPr>
        <p:grpSpPr>
          <a:xfrm>
            <a:off x="4754211" y="3208626"/>
            <a:ext cx="501113" cy="781771"/>
            <a:chOff x="2971800" y="762000"/>
            <a:chExt cx="3429000" cy="5349484"/>
          </a:xfrm>
        </p:grpSpPr>
        <p:grpSp>
          <p:nvGrpSpPr>
            <p:cNvPr id="38" name="Group 41">
              <a:extLst>
                <a:ext uri="{FF2B5EF4-FFF2-40B4-BE49-F238E27FC236}">
                  <a16:creationId xmlns:a16="http://schemas.microsoft.com/office/drawing/2014/main" id="{4516189B-2280-48E8-9736-CACAD5035AC5}"/>
                </a:ext>
              </a:extLst>
            </p:cNvPr>
            <p:cNvGrpSpPr/>
            <p:nvPr/>
          </p:nvGrpSpPr>
          <p:grpSpPr>
            <a:xfrm>
              <a:off x="2971800" y="762000"/>
              <a:ext cx="3429000" cy="3124200"/>
              <a:chOff x="2971800" y="762000"/>
              <a:chExt cx="3429000" cy="3124200"/>
            </a:xfrm>
          </p:grpSpPr>
          <p:sp>
            <p:nvSpPr>
              <p:cNvPr id="41" name="Trapezoid 40">
                <a:extLst>
                  <a:ext uri="{FF2B5EF4-FFF2-40B4-BE49-F238E27FC236}">
                    <a16:creationId xmlns:a16="http://schemas.microsoft.com/office/drawing/2014/main" id="{ED41EC5A-EB41-44F4-9746-CBD17C7E178F}"/>
                  </a:ext>
                </a:extLst>
              </p:cNvPr>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8DA87862-44C2-407B-BCE0-E82B7787BCAE}"/>
                  </a:ext>
                </a:extLst>
              </p:cNvPr>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083FBBA9-4CC1-4240-9A62-C3B368159615}"/>
                  </a:ext>
                </a:extLst>
              </p:cNvPr>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271E65D2-E2C8-4254-9FD1-CD3772BDDF74}"/>
                  </a:ext>
                </a:extLst>
              </p:cNvPr>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3A832138-5AB3-4D21-BB81-2AB2F68E0FE4}"/>
                  </a:ext>
                </a:extLst>
              </p:cNvPr>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8EB648E-201A-483B-8759-4D7B44EC1BD0}"/>
                  </a:ext>
                </a:extLst>
              </p:cNvPr>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Donut 30">
              <a:extLst>
                <a:ext uri="{FF2B5EF4-FFF2-40B4-BE49-F238E27FC236}">
                  <a16:creationId xmlns:a16="http://schemas.microsoft.com/office/drawing/2014/main" id="{B3178134-4BA2-4960-9E26-DC37B589B249}"/>
                </a:ext>
              </a:extLst>
            </p:cNvPr>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35947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F96C2A68-BE9C-4D2C-A74E-7678B60D8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1378904"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131:1-4</a:t>
            </a:r>
            <a:endParaRPr lang="en-US" dirty="0">
              <a:solidFill>
                <a:schemeClr val="bg1"/>
              </a:solidFill>
            </a:endParaRPr>
          </a:p>
        </p:txBody>
      </p:sp>
      <p:sp>
        <p:nvSpPr>
          <p:cNvPr id="39" name="TextBox 38"/>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Eternal Increase</a:t>
            </a:r>
          </a:p>
        </p:txBody>
      </p:sp>
      <p:grpSp>
        <p:nvGrpSpPr>
          <p:cNvPr id="3" name="Group 2"/>
          <p:cNvGrpSpPr/>
          <p:nvPr/>
        </p:nvGrpSpPr>
        <p:grpSpPr>
          <a:xfrm>
            <a:off x="246555" y="1649964"/>
            <a:ext cx="7894323" cy="2308324"/>
            <a:chOff x="594219" y="1258592"/>
            <a:chExt cx="7894323" cy="2308324"/>
          </a:xfrm>
        </p:grpSpPr>
        <p:grpSp>
          <p:nvGrpSpPr>
            <p:cNvPr id="19" name="Group 18"/>
            <p:cNvGrpSpPr/>
            <p:nvPr/>
          </p:nvGrpSpPr>
          <p:grpSpPr>
            <a:xfrm>
              <a:off x="594219" y="1448085"/>
              <a:ext cx="501113" cy="781771"/>
              <a:chOff x="2971800" y="762000"/>
              <a:chExt cx="3429000" cy="5349484"/>
            </a:xfrm>
          </p:grpSpPr>
          <p:grpSp>
            <p:nvGrpSpPr>
              <p:cNvPr id="20" name="Group 41"/>
              <p:cNvGrpSpPr/>
              <p:nvPr/>
            </p:nvGrpSpPr>
            <p:grpSpPr>
              <a:xfrm>
                <a:off x="2971800" y="762000"/>
                <a:ext cx="3429000" cy="3124200"/>
                <a:chOff x="2971800" y="762000"/>
                <a:chExt cx="3429000" cy="3124200"/>
              </a:xfrm>
            </p:grpSpPr>
            <p:sp>
              <p:nvSpPr>
                <p:cNvPr id="22" name="Trapezoid 2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onut 2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Rectangle 1"/>
            <p:cNvSpPr/>
            <p:nvPr/>
          </p:nvSpPr>
          <p:spPr>
            <a:xfrm>
              <a:off x="1100901" y="1258592"/>
              <a:ext cx="7387641" cy="2308324"/>
            </a:xfrm>
            <a:prstGeom prst="rect">
              <a:avLst/>
            </a:prstGeom>
          </p:spPr>
          <p:txBody>
            <a:bodyPr wrap="square">
              <a:spAutoFit/>
            </a:bodyPr>
            <a:lstStyle/>
            <a:p>
              <a:r>
                <a:rPr lang="en-US" sz="2400" b="0" i="0" dirty="0">
                  <a:solidFill>
                    <a:schemeClr val="bg1"/>
                  </a:solidFill>
                  <a:effectLst/>
                  <a:latin typeface="Calibri" panose="020F0502020204030204" pitchFamily="34" charset="0"/>
                </a:rPr>
                <a:t>“Except a man and his wife enter into an everlasting covenant and be married for eternity, while in this probation, by the power and authority of the Holy Priesthood, they will cease to increase when they die; that is, they will not have any children after the </a:t>
              </a:r>
              <a:r>
                <a:rPr lang="en-US" sz="2400" b="0" i="0" u="none" strike="noStrike" dirty="0">
                  <a:solidFill>
                    <a:schemeClr val="bg1"/>
                  </a:solidFill>
                  <a:effectLst/>
                  <a:latin typeface="Calibri" panose="020F0502020204030204" pitchFamily="34" charset="0"/>
                </a:rPr>
                <a:t>resurrection</a:t>
              </a:r>
              <a:r>
                <a:rPr lang="en-US" sz="2400" b="0" i="0" dirty="0">
                  <a:solidFill>
                    <a:schemeClr val="bg1"/>
                  </a:solidFill>
                  <a:effectLst/>
                  <a:latin typeface="Calibri" panose="020F0502020204030204" pitchFamily="34" charset="0"/>
                </a:rPr>
                <a:t>. </a:t>
              </a:r>
            </a:p>
          </p:txBody>
        </p:sp>
      </p:grpSp>
      <p:grpSp>
        <p:nvGrpSpPr>
          <p:cNvPr id="9" name="Group 8"/>
          <p:cNvGrpSpPr/>
          <p:nvPr/>
        </p:nvGrpSpPr>
        <p:grpSpPr>
          <a:xfrm>
            <a:off x="4227757" y="4382310"/>
            <a:ext cx="7964243" cy="1569660"/>
            <a:chOff x="4152268" y="4148017"/>
            <a:chExt cx="7964243" cy="1569660"/>
          </a:xfrm>
        </p:grpSpPr>
        <p:sp>
          <p:nvSpPr>
            <p:cNvPr id="50" name="Rectangle 49"/>
            <p:cNvSpPr/>
            <p:nvPr/>
          </p:nvSpPr>
          <p:spPr>
            <a:xfrm>
              <a:off x="4728870" y="4148017"/>
              <a:ext cx="7387641" cy="1569660"/>
            </a:xfrm>
            <a:prstGeom prst="rect">
              <a:avLst/>
            </a:prstGeom>
          </p:spPr>
          <p:txBody>
            <a:bodyPr wrap="square">
              <a:spAutoFit/>
            </a:bodyPr>
            <a:lstStyle/>
            <a:p>
              <a:r>
                <a:rPr lang="en-US" sz="2400" b="0" i="0" dirty="0">
                  <a:solidFill>
                    <a:schemeClr val="bg1"/>
                  </a:solidFill>
                  <a:effectLst/>
                  <a:latin typeface="Calibri" panose="020F0502020204030204" pitchFamily="34" charset="0"/>
                </a:rPr>
                <a:t>But those who are married by the power and authority of the priesthood in this life, and continue without committing the sin against the </a:t>
              </a:r>
              <a:r>
                <a:rPr lang="en-US" sz="2400" b="0" i="0" u="none" strike="noStrike" dirty="0">
                  <a:solidFill>
                    <a:schemeClr val="bg1"/>
                  </a:solidFill>
                  <a:effectLst/>
                  <a:latin typeface="Calibri" panose="020F0502020204030204" pitchFamily="34" charset="0"/>
                </a:rPr>
                <a:t>Holy Ghost</a:t>
              </a:r>
              <a:r>
                <a:rPr lang="en-US" sz="2400" b="0" i="0" dirty="0">
                  <a:solidFill>
                    <a:schemeClr val="bg1"/>
                  </a:solidFill>
                  <a:effectLst/>
                  <a:latin typeface="Calibri" panose="020F0502020204030204" pitchFamily="34" charset="0"/>
                </a:rPr>
                <a:t>, will continue to increase and have children in the celestial glory.” </a:t>
              </a:r>
              <a:r>
                <a:rPr lang="en-US" sz="1200" b="0" i="0" dirty="0">
                  <a:solidFill>
                    <a:schemeClr val="bg1"/>
                  </a:solidFill>
                  <a:effectLst/>
                  <a:latin typeface="Calibri" panose="020F0502020204030204" pitchFamily="34" charset="0"/>
                </a:rPr>
                <a:t>HC</a:t>
              </a:r>
              <a:endParaRPr lang="en-US" sz="1200" dirty="0">
                <a:solidFill>
                  <a:schemeClr val="bg1"/>
                </a:solidFill>
              </a:endParaRPr>
            </a:p>
          </p:txBody>
        </p:sp>
        <p:grpSp>
          <p:nvGrpSpPr>
            <p:cNvPr id="51" name="Group 50"/>
            <p:cNvGrpSpPr/>
            <p:nvPr/>
          </p:nvGrpSpPr>
          <p:grpSpPr>
            <a:xfrm>
              <a:off x="4152268" y="4335742"/>
              <a:ext cx="501113" cy="781771"/>
              <a:chOff x="2971800" y="762000"/>
              <a:chExt cx="3429000" cy="5349484"/>
            </a:xfrm>
          </p:grpSpPr>
          <p:grpSp>
            <p:nvGrpSpPr>
              <p:cNvPr id="52" name="Group 41"/>
              <p:cNvGrpSpPr/>
              <p:nvPr/>
            </p:nvGrpSpPr>
            <p:grpSpPr>
              <a:xfrm>
                <a:off x="2971800" y="762000"/>
                <a:ext cx="3429000" cy="3124200"/>
                <a:chOff x="2971800" y="762000"/>
                <a:chExt cx="3429000" cy="3124200"/>
              </a:xfrm>
            </p:grpSpPr>
            <p:sp>
              <p:nvSpPr>
                <p:cNvPr id="54" name="Trapezoid 53"/>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Donut 52"/>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 name="Rectangle 7"/>
          <p:cNvSpPr/>
          <p:nvPr/>
        </p:nvSpPr>
        <p:spPr>
          <a:xfrm>
            <a:off x="2277714" y="968806"/>
            <a:ext cx="7967347" cy="369332"/>
          </a:xfrm>
          <a:prstGeom prst="rect">
            <a:avLst/>
          </a:prstGeom>
        </p:spPr>
        <p:txBody>
          <a:bodyPr wrap="square">
            <a:spAutoFit/>
          </a:bodyPr>
          <a:lstStyle/>
          <a:p>
            <a:r>
              <a:rPr lang="en-US" dirty="0">
                <a:solidFill>
                  <a:srgbClr val="FFFF00"/>
                </a:solidFill>
                <a:latin typeface="Calibri" panose="020F0502020204030204" pitchFamily="34" charset="0"/>
              </a:rPr>
              <a:t>O</a:t>
            </a:r>
            <a:r>
              <a:rPr lang="en-US" b="0" i="0" dirty="0">
                <a:solidFill>
                  <a:srgbClr val="FFFF00"/>
                </a:solidFill>
                <a:effectLst/>
                <a:latin typeface="Calibri" panose="020F0502020204030204" pitchFamily="34" charset="0"/>
              </a:rPr>
              <a:t>nly resurrected and glorified beings can become parents of spirit offspring</a:t>
            </a:r>
            <a:endParaRPr lang="en-US" dirty="0">
              <a:solidFill>
                <a:srgbClr val="FFFF00"/>
              </a:solidFill>
            </a:endParaRPr>
          </a:p>
        </p:txBody>
      </p:sp>
      <p:sp>
        <p:nvSpPr>
          <p:cNvPr id="63" name="Rectangle 62"/>
          <p:cNvSpPr/>
          <p:nvPr/>
        </p:nvSpPr>
        <p:spPr>
          <a:xfrm>
            <a:off x="5013011" y="1251186"/>
            <a:ext cx="1948290" cy="276999"/>
          </a:xfrm>
          <a:prstGeom prst="rect">
            <a:avLst/>
          </a:prstGeom>
        </p:spPr>
        <p:txBody>
          <a:bodyPr wrap="none">
            <a:spAutoFit/>
          </a:bodyPr>
          <a:lstStyle/>
          <a:p>
            <a:r>
              <a:rPr lang="en-US" sz="1200" b="0" i="0" dirty="0">
                <a:solidFill>
                  <a:schemeClr val="bg1"/>
                </a:solidFill>
                <a:effectLst/>
                <a:latin typeface="Calibri" panose="020F0502020204030204" pitchFamily="34" charset="0"/>
              </a:rPr>
              <a:t>Message of First Presidency </a:t>
            </a:r>
            <a:endParaRPr lang="en-US" sz="1200" dirty="0">
              <a:solidFill>
                <a:schemeClr val="bg1"/>
              </a:solidFill>
            </a:endParaRPr>
          </a:p>
        </p:txBody>
      </p:sp>
      <p:pic>
        <p:nvPicPr>
          <p:cNvPr id="10" name="Picture 9">
            <a:extLst>
              <a:ext uri="{FF2B5EF4-FFF2-40B4-BE49-F238E27FC236}">
                <a16:creationId xmlns:a16="http://schemas.microsoft.com/office/drawing/2014/main" id="{B5FB6AAB-8F49-40A4-B877-F0C3B9F96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806" y="1592373"/>
            <a:ext cx="3234834" cy="2422713"/>
          </a:xfrm>
          <a:prstGeom prst="rect">
            <a:avLst/>
          </a:prstGeom>
        </p:spPr>
      </p:pic>
      <p:pic>
        <p:nvPicPr>
          <p:cNvPr id="12" name="Picture 11">
            <a:extLst>
              <a:ext uri="{FF2B5EF4-FFF2-40B4-BE49-F238E27FC236}">
                <a16:creationId xmlns:a16="http://schemas.microsoft.com/office/drawing/2014/main" id="{E8C5D132-F497-44C3-84AC-B1635AA26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616" y="4015087"/>
            <a:ext cx="2024047" cy="2786113"/>
          </a:xfrm>
          <a:prstGeom prst="rect">
            <a:avLst/>
          </a:prstGeom>
        </p:spPr>
      </p:pic>
    </p:spTree>
    <p:extLst>
      <p:ext uri="{BB962C8B-B14F-4D97-AF65-F5344CB8AC3E}">
        <p14:creationId xmlns:p14="http://schemas.microsoft.com/office/powerpoint/2010/main" val="87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3636</Words>
  <Application>Microsoft Office PowerPoint</Application>
  <PresentationFormat>Widescreen</PresentationFormat>
  <Paragraphs>152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Palatino</vt:lpstr>
      <vt:lpstr>Calibri</vt:lpstr>
      <vt:lpstr>Arial</vt:lpstr>
      <vt:lpstr>Arial Rounded MT Bold</vt:lpstr>
      <vt:lpstr>Calibri Light</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34</cp:revision>
  <dcterms:created xsi:type="dcterms:W3CDTF">2015-03-24T12:28:52Z</dcterms:created>
  <dcterms:modified xsi:type="dcterms:W3CDTF">2024-12-19T21:19:44Z</dcterms:modified>
</cp:coreProperties>
</file>