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58" r:id="rId4"/>
    <p:sldId id="259" r:id="rId5"/>
    <p:sldId id="260" r:id="rId6"/>
    <p:sldId id="261" r:id="rId7"/>
    <p:sldId id="264" r:id="rId8"/>
    <p:sldId id="262" r:id="rId9"/>
    <p:sldId id="265" r:id="rId10"/>
    <p:sldId id="267" r:id="rId11"/>
    <p:sldId id="268" r:id="rId12"/>
    <p:sldId id="266" r:id="rId13"/>
    <p:sldId id="270" r:id="rId14"/>
    <p:sldId id="269" r:id="rId15"/>
    <p:sldId id="272" r:id="rId16"/>
    <p:sldId id="273" r:id="rId17"/>
    <p:sldId id="274" r:id="rId18"/>
    <p:sldId id="275" r:id="rId19"/>
    <p:sldId id="276" r:id="rId20"/>
    <p:sldId id="277" r:id="rId21"/>
    <p:sldId id="257" r:id="rId22"/>
    <p:sldId id="263" r:id="rId23"/>
    <p:sldId id="271" r:id="rId24"/>
  </p:sldIdLst>
  <p:sldSz cx="12192000" cy="6858000"/>
  <p:notesSz cx="6858000" cy="9144000"/>
  <p:embeddedFontLs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5AEF5"/>
    <a:srgbClr val="CCFF99"/>
    <a:srgbClr val="CC66FF"/>
    <a:srgbClr val="DE4AC2"/>
    <a:srgbClr val="FFFF99"/>
    <a:srgbClr val="993300"/>
    <a:srgbClr val="CC6600"/>
    <a:srgbClr val="FFCCFF"/>
    <a:srgbClr val="EFE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5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8C61C-6CE6-4180-8D51-B7371687FE05}"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23468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8C61C-6CE6-4180-8D51-B7371687FE05}"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68015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8C61C-6CE6-4180-8D51-B7371687FE05}"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72443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8C61C-6CE6-4180-8D51-B7371687FE05}"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74917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8C61C-6CE6-4180-8D51-B7371687FE05}"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290555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8C61C-6CE6-4180-8D51-B7371687FE05}"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58312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8C61C-6CE6-4180-8D51-B7371687FE05}"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98125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8C61C-6CE6-4180-8D51-B7371687FE05}"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04064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8C61C-6CE6-4180-8D51-B7371687FE05}"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27039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8C61C-6CE6-4180-8D51-B7371687FE05}"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214221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8C61C-6CE6-4180-8D51-B7371687FE05}"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54061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8C61C-6CE6-4180-8D51-B7371687FE05}"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7D9E6-86C5-496F-94F4-82B841B45E3B}" type="slidenum">
              <a:rPr lang="en-US" smtClean="0"/>
              <a:t>‹#›</a:t>
            </a:fld>
            <a:endParaRPr lang="en-US"/>
          </a:p>
        </p:txBody>
      </p:sp>
    </p:spTree>
    <p:extLst>
      <p:ext uri="{BB962C8B-B14F-4D97-AF65-F5344CB8AC3E}">
        <p14:creationId xmlns:p14="http://schemas.microsoft.com/office/powerpoint/2010/main" val="187441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lds.org/topics/race-and-the-priesthood?lang=en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youtu.be/sf6HxXkoPU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books.google.com/books?id=uwKuLlDDT-wC&amp;pg=PA144&amp;lpg=PA144#v=onepage&amp;q&amp;f=fal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CCC4E-FEAB-6DF0-0737-C647972CB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3" name="TextBox 2">
            <a:extLst>
              <a:ext uri="{FF2B5EF4-FFF2-40B4-BE49-F238E27FC236}">
                <a16:creationId xmlns:a16="http://schemas.microsoft.com/office/drawing/2014/main" id="{9D11D48A-23A8-B6AF-1527-BB9171AB7D3A}"/>
              </a:ext>
            </a:extLst>
          </p:cNvPr>
          <p:cNvSpPr txBox="1"/>
          <p:nvPr/>
        </p:nvSpPr>
        <p:spPr>
          <a:xfrm>
            <a:off x="7087" y="59941"/>
            <a:ext cx="12192000" cy="2677656"/>
          </a:xfrm>
          <a:prstGeom prst="rect">
            <a:avLst/>
          </a:prstGeom>
          <a:noFill/>
        </p:spPr>
        <p:txBody>
          <a:bodyPr wrap="square" rtlCol="0">
            <a:spAutoFit/>
          </a:bodyPr>
          <a:lstStyle/>
          <a:p>
            <a:pPr algn="ctr"/>
            <a:r>
              <a:rPr lang="en-US" sz="6000" dirty="0">
                <a:latin typeface="Constantia" panose="02030602050306030303" pitchFamily="18" charset="0"/>
              </a:rPr>
              <a:t>Doctrine and Covenants 134</a:t>
            </a:r>
          </a:p>
          <a:p>
            <a:pPr algn="ctr"/>
            <a:endParaRPr lang="en-US" sz="6000" dirty="0">
              <a:latin typeface="Constantia" panose="02030602050306030303" pitchFamily="18" charset="0"/>
            </a:endParaRPr>
          </a:p>
          <a:p>
            <a:pPr algn="ctr"/>
            <a:r>
              <a:rPr lang="en-US" sz="4800" dirty="0">
                <a:latin typeface="Constantia" panose="02030602050306030303" pitchFamily="18" charset="0"/>
              </a:rPr>
              <a:t>Government and the Laws of the Church</a:t>
            </a:r>
          </a:p>
        </p:txBody>
      </p:sp>
      <p:grpSp>
        <p:nvGrpSpPr>
          <p:cNvPr id="4" name="Group 3">
            <a:extLst>
              <a:ext uri="{FF2B5EF4-FFF2-40B4-BE49-F238E27FC236}">
                <a16:creationId xmlns:a16="http://schemas.microsoft.com/office/drawing/2014/main" id="{FC4DDA5A-004D-DC56-91B4-ADCC603EC061}"/>
              </a:ext>
            </a:extLst>
          </p:cNvPr>
          <p:cNvGrpSpPr/>
          <p:nvPr/>
        </p:nvGrpSpPr>
        <p:grpSpPr>
          <a:xfrm>
            <a:off x="1062036" y="2702309"/>
            <a:ext cx="4809242" cy="3785652"/>
            <a:chOff x="788658" y="548389"/>
            <a:chExt cx="7002860" cy="5512384"/>
          </a:xfrm>
        </p:grpSpPr>
        <p:sp>
          <p:nvSpPr>
            <p:cNvPr id="7" name="Diamond 6">
              <a:extLst>
                <a:ext uri="{FF2B5EF4-FFF2-40B4-BE49-F238E27FC236}">
                  <a16:creationId xmlns:a16="http://schemas.microsoft.com/office/drawing/2014/main" id="{8E63AE54-340B-83E4-1D52-D6FC4F9F1FE8}"/>
                </a:ext>
              </a:extLst>
            </p:cNvPr>
            <p:cNvSpPr/>
            <p:nvPr/>
          </p:nvSpPr>
          <p:spPr>
            <a:xfrm>
              <a:off x="4315918" y="592111"/>
              <a:ext cx="228600" cy="5334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F96CF9-614B-EB94-B1F1-9B7047DA2833}"/>
                </a:ext>
              </a:extLst>
            </p:cNvPr>
            <p:cNvSpPr/>
            <p:nvPr/>
          </p:nvSpPr>
          <p:spPr>
            <a:xfrm>
              <a:off x="3080479" y="1354111"/>
              <a:ext cx="2667000" cy="3352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
              <a:extLst>
                <a:ext uri="{FF2B5EF4-FFF2-40B4-BE49-F238E27FC236}">
                  <a16:creationId xmlns:a16="http://schemas.microsoft.com/office/drawing/2014/main" id="{E6742D11-BDD6-110F-EC8F-EDE4F6EA6B9D}"/>
                </a:ext>
              </a:extLst>
            </p:cNvPr>
            <p:cNvSpPr/>
            <p:nvPr/>
          </p:nvSpPr>
          <p:spPr>
            <a:xfrm>
              <a:off x="3004279" y="2801911"/>
              <a:ext cx="2895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578396-CB6C-4C4A-580F-F107F4A06FBC}"/>
                </a:ext>
              </a:extLst>
            </p:cNvPr>
            <p:cNvSpPr/>
            <p:nvPr/>
          </p:nvSpPr>
          <p:spPr>
            <a:xfrm>
              <a:off x="3026764" y="3069236"/>
              <a:ext cx="2895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id="{F2D1EFD4-350A-4A34-63B9-E35C0EC5586F}"/>
                </a:ext>
              </a:extLst>
            </p:cNvPr>
            <p:cNvSpPr/>
            <p:nvPr/>
          </p:nvSpPr>
          <p:spPr>
            <a:xfrm>
              <a:off x="3177915" y="3132943"/>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8E737029-1E70-3E13-306B-8C88531384D7}"/>
                </a:ext>
              </a:extLst>
            </p:cNvPr>
            <p:cNvSpPr/>
            <p:nvPr/>
          </p:nvSpPr>
          <p:spPr>
            <a:xfrm>
              <a:off x="3630118" y="3135442"/>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A86B3814-FECD-A157-0431-7420BC46B48F}"/>
                </a:ext>
              </a:extLst>
            </p:cNvPr>
            <p:cNvSpPr/>
            <p:nvPr/>
          </p:nvSpPr>
          <p:spPr>
            <a:xfrm>
              <a:off x="4082321" y="3137941"/>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A5F7DD55-D728-0940-75F8-E8A35524470E}"/>
                </a:ext>
              </a:extLst>
            </p:cNvPr>
            <p:cNvSpPr/>
            <p:nvPr/>
          </p:nvSpPr>
          <p:spPr>
            <a:xfrm>
              <a:off x="4534524" y="3140440"/>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D70D52F7-C9CD-7B32-88DF-556F7EE373B8}"/>
                </a:ext>
              </a:extLst>
            </p:cNvPr>
            <p:cNvSpPr/>
            <p:nvPr/>
          </p:nvSpPr>
          <p:spPr>
            <a:xfrm>
              <a:off x="4986727" y="3142939"/>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68BF9438-CE60-D38E-F062-361A83AD0E98}"/>
                </a:ext>
              </a:extLst>
            </p:cNvPr>
            <p:cNvSpPr/>
            <p:nvPr/>
          </p:nvSpPr>
          <p:spPr>
            <a:xfrm>
              <a:off x="5438930" y="3145438"/>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F77791F-59D1-488B-4A55-5CD394CA03B8}"/>
                </a:ext>
              </a:extLst>
            </p:cNvPr>
            <p:cNvSpPr/>
            <p:nvPr/>
          </p:nvSpPr>
          <p:spPr>
            <a:xfrm>
              <a:off x="2623279" y="3563911"/>
              <a:ext cx="3657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C51F2E-EA1B-57CD-0B56-268733881FD1}"/>
                </a:ext>
              </a:extLst>
            </p:cNvPr>
            <p:cNvSpPr/>
            <p:nvPr/>
          </p:nvSpPr>
          <p:spPr>
            <a:xfrm>
              <a:off x="1019331" y="3944910"/>
              <a:ext cx="6670623" cy="19162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BA86ADC-78F4-ACAA-B60B-743F4BFB7C89}"/>
                </a:ext>
              </a:extLst>
            </p:cNvPr>
            <p:cNvSpPr/>
            <p:nvPr/>
          </p:nvSpPr>
          <p:spPr>
            <a:xfrm>
              <a:off x="3004279" y="3792511"/>
              <a:ext cx="25908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246B88-1479-DCE1-8372-CD7402BC179F}"/>
                </a:ext>
              </a:extLst>
            </p:cNvPr>
            <p:cNvSpPr/>
            <p:nvPr/>
          </p:nvSpPr>
          <p:spPr>
            <a:xfrm>
              <a:off x="3026764" y="4402110"/>
              <a:ext cx="201118" cy="1446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a:extLst>
                <a:ext uri="{FF2B5EF4-FFF2-40B4-BE49-F238E27FC236}">
                  <a16:creationId xmlns:a16="http://schemas.microsoft.com/office/drawing/2014/main" id="{36BED54C-3014-7FE2-5DCD-CCB2D57ED098}"/>
                </a:ext>
              </a:extLst>
            </p:cNvPr>
            <p:cNvSpPr/>
            <p:nvPr/>
          </p:nvSpPr>
          <p:spPr>
            <a:xfrm>
              <a:off x="2474356" y="4417763"/>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3E484894-AF0B-689C-B3F3-EFF6A9CDD21F}"/>
                </a:ext>
              </a:extLst>
            </p:cNvPr>
            <p:cNvSpPr/>
            <p:nvPr/>
          </p:nvSpPr>
          <p:spPr>
            <a:xfrm>
              <a:off x="1816662" y="4424220"/>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8E353600-A181-F5E8-C544-0F72D97D67B7}"/>
                </a:ext>
              </a:extLst>
            </p:cNvPr>
            <p:cNvSpPr/>
            <p:nvPr/>
          </p:nvSpPr>
          <p:spPr>
            <a:xfrm>
              <a:off x="1173697" y="4409105"/>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7018C347-6380-C721-3289-1FC94C2EE94B}"/>
                </a:ext>
              </a:extLst>
            </p:cNvPr>
            <p:cNvSpPr/>
            <p:nvPr/>
          </p:nvSpPr>
          <p:spPr>
            <a:xfrm>
              <a:off x="7041005" y="4408293"/>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a:extLst>
                <a:ext uri="{FF2B5EF4-FFF2-40B4-BE49-F238E27FC236}">
                  <a16:creationId xmlns:a16="http://schemas.microsoft.com/office/drawing/2014/main" id="{86D43495-AF7D-2FEA-5078-1C7224ED13BB}"/>
                </a:ext>
              </a:extLst>
            </p:cNvPr>
            <p:cNvSpPr/>
            <p:nvPr/>
          </p:nvSpPr>
          <p:spPr>
            <a:xfrm>
              <a:off x="6372913" y="4402110"/>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43D1F88F-6899-6D32-38DA-ACF30854D1C4}"/>
                </a:ext>
              </a:extLst>
            </p:cNvPr>
            <p:cNvSpPr/>
            <p:nvPr/>
          </p:nvSpPr>
          <p:spPr>
            <a:xfrm>
              <a:off x="5690016" y="440710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1">
              <a:extLst>
                <a:ext uri="{FF2B5EF4-FFF2-40B4-BE49-F238E27FC236}">
                  <a16:creationId xmlns:a16="http://schemas.microsoft.com/office/drawing/2014/main" id="{33ED1048-061F-4365-0EB1-75C17B75BE5B}"/>
                </a:ext>
              </a:extLst>
            </p:cNvPr>
            <p:cNvSpPr/>
            <p:nvPr/>
          </p:nvSpPr>
          <p:spPr>
            <a:xfrm>
              <a:off x="4257207" y="1244183"/>
              <a:ext cx="419724" cy="1199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2">
              <a:extLst>
                <a:ext uri="{FF2B5EF4-FFF2-40B4-BE49-F238E27FC236}">
                  <a16:creationId xmlns:a16="http://schemas.microsoft.com/office/drawing/2014/main" id="{B2C26175-5643-B052-AC56-B4A8CF0B4899}"/>
                </a:ext>
              </a:extLst>
            </p:cNvPr>
            <p:cNvSpPr/>
            <p:nvPr/>
          </p:nvSpPr>
          <p:spPr>
            <a:xfrm>
              <a:off x="4287188" y="1034322"/>
              <a:ext cx="329783" cy="2248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F5A65D-694D-1C08-3C90-D271DFF4526F}"/>
                </a:ext>
              </a:extLst>
            </p:cNvPr>
            <p:cNvSpPr/>
            <p:nvPr/>
          </p:nvSpPr>
          <p:spPr>
            <a:xfrm>
              <a:off x="4360888" y="548389"/>
              <a:ext cx="121171" cy="11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24">
              <a:extLst>
                <a:ext uri="{FF2B5EF4-FFF2-40B4-BE49-F238E27FC236}">
                  <a16:creationId xmlns:a16="http://schemas.microsoft.com/office/drawing/2014/main" id="{128F2B13-0B7E-FECA-E882-72D3C538088E}"/>
                </a:ext>
              </a:extLst>
            </p:cNvPr>
            <p:cNvGrpSpPr/>
            <p:nvPr/>
          </p:nvGrpSpPr>
          <p:grpSpPr>
            <a:xfrm>
              <a:off x="3761282" y="4394718"/>
              <a:ext cx="1790431" cy="1471433"/>
              <a:chOff x="4795603" y="4259807"/>
              <a:chExt cx="1790431" cy="1471433"/>
            </a:xfrm>
          </p:grpSpPr>
          <p:sp>
            <p:nvSpPr>
              <p:cNvPr id="44" name="Rectangle 43">
                <a:extLst>
                  <a:ext uri="{FF2B5EF4-FFF2-40B4-BE49-F238E27FC236}">
                    <a16:creationId xmlns:a16="http://schemas.microsoft.com/office/drawing/2014/main" id="{A375C934-AD06-5B79-77B1-70542C2798BB}"/>
                  </a:ext>
                </a:extLst>
              </p:cNvPr>
              <p:cNvSpPr/>
              <p:nvPr/>
            </p:nvSpPr>
            <p:spPr>
              <a:xfrm>
                <a:off x="6397051" y="4259807"/>
                <a:ext cx="188983" cy="145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4BE043E-887B-07AF-0E7F-88EF40AA90A9}"/>
                  </a:ext>
                </a:extLst>
              </p:cNvPr>
              <p:cNvSpPr/>
              <p:nvPr/>
            </p:nvSpPr>
            <p:spPr>
              <a:xfrm>
                <a:off x="4795603" y="4284688"/>
                <a:ext cx="173636" cy="1446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7FC44B8-0F3C-6C8D-2718-9C357B48B088}"/>
                  </a:ext>
                </a:extLst>
              </p:cNvPr>
              <p:cNvSpPr/>
              <p:nvPr/>
            </p:nvSpPr>
            <p:spPr>
              <a:xfrm>
                <a:off x="5620061" y="4287188"/>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a:extLst>
                <a:ext uri="{FF2B5EF4-FFF2-40B4-BE49-F238E27FC236}">
                  <a16:creationId xmlns:a16="http://schemas.microsoft.com/office/drawing/2014/main" id="{6F240522-CBDA-5617-6CD7-291C2DA9D9F4}"/>
                </a:ext>
              </a:extLst>
            </p:cNvPr>
            <p:cNvSpPr/>
            <p:nvPr/>
          </p:nvSpPr>
          <p:spPr>
            <a:xfrm>
              <a:off x="7119079" y="55451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FD0B5EA1-E765-A1F0-6C46-5E34954AB2C5}"/>
                </a:ext>
              </a:extLst>
            </p:cNvPr>
            <p:cNvSpPr/>
            <p:nvPr/>
          </p:nvSpPr>
          <p:spPr>
            <a:xfrm>
              <a:off x="7435521" y="53419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25">
              <a:extLst>
                <a:ext uri="{FF2B5EF4-FFF2-40B4-BE49-F238E27FC236}">
                  <a16:creationId xmlns:a16="http://schemas.microsoft.com/office/drawing/2014/main" id="{EB5DF594-6CA7-2DB8-94C6-3630414BF095}"/>
                </a:ext>
              </a:extLst>
            </p:cNvPr>
            <p:cNvGrpSpPr/>
            <p:nvPr/>
          </p:nvGrpSpPr>
          <p:grpSpPr>
            <a:xfrm flipH="1">
              <a:off x="4267200" y="2133600"/>
              <a:ext cx="424721" cy="1693889"/>
              <a:chOff x="5069812" y="3185160"/>
              <a:chExt cx="711994" cy="2113280"/>
            </a:xfrm>
          </p:grpSpPr>
          <p:sp>
            <p:nvSpPr>
              <p:cNvPr id="36" name="Rectangle 35">
                <a:extLst>
                  <a:ext uri="{FF2B5EF4-FFF2-40B4-BE49-F238E27FC236}">
                    <a16:creationId xmlns:a16="http://schemas.microsoft.com/office/drawing/2014/main" id="{AA126D73-4F6B-36E1-4274-89EFBC4531BF}"/>
                  </a:ext>
                </a:extLst>
              </p:cNvPr>
              <p:cNvSpPr/>
              <p:nvPr/>
            </p:nvSpPr>
            <p:spPr>
              <a:xfrm>
                <a:off x="5663140" y="3307080"/>
                <a:ext cx="79110" cy="19913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2">
                <a:extLst>
                  <a:ext uri="{FF2B5EF4-FFF2-40B4-BE49-F238E27FC236}">
                    <a16:creationId xmlns:a16="http://schemas.microsoft.com/office/drawing/2014/main" id="{EA3E17FA-F424-5F0F-F0D3-6DEECDCD2B70}"/>
                  </a:ext>
                </a:extLst>
              </p:cNvPr>
              <p:cNvGrpSpPr/>
              <p:nvPr/>
            </p:nvGrpSpPr>
            <p:grpSpPr>
              <a:xfrm flipH="1">
                <a:off x="5069812" y="3347720"/>
                <a:ext cx="636774" cy="503669"/>
                <a:chOff x="-27481" y="0"/>
                <a:chExt cx="2320976" cy="1543987"/>
              </a:xfrm>
            </p:grpSpPr>
            <p:sp>
              <p:nvSpPr>
                <p:cNvPr id="39" name="Rectangle 38">
                  <a:extLst>
                    <a:ext uri="{FF2B5EF4-FFF2-40B4-BE49-F238E27FC236}">
                      <a16:creationId xmlns:a16="http://schemas.microsoft.com/office/drawing/2014/main" id="{717AFE50-F2EC-3137-50A5-5DDB9412E747}"/>
                    </a:ext>
                  </a:extLst>
                </p:cNvPr>
                <p:cNvSpPr/>
                <p:nvPr/>
              </p:nvSpPr>
              <p:spPr>
                <a:xfrm>
                  <a:off x="0" y="1"/>
                  <a:ext cx="2278505" cy="1469035"/>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F8C67A5-5045-6E71-D2E4-E5983B615277}"/>
                    </a:ext>
                  </a:extLst>
                </p:cNvPr>
                <p:cNvSpPr/>
                <p:nvPr/>
              </p:nvSpPr>
              <p:spPr>
                <a:xfrm>
                  <a:off x="44970" y="272321"/>
                  <a:ext cx="2248525" cy="267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7BC96DF-16A4-3414-80F4-E7424FC57C4B}"/>
                    </a:ext>
                  </a:extLst>
                </p:cNvPr>
                <p:cNvSpPr/>
                <p:nvPr/>
              </p:nvSpPr>
              <p:spPr>
                <a:xfrm>
                  <a:off x="6247" y="791980"/>
                  <a:ext cx="2272258" cy="2423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F9A428-0062-4CA8-9488-1E99FD440494}"/>
                    </a:ext>
                  </a:extLst>
                </p:cNvPr>
                <p:cNvSpPr/>
                <p:nvPr/>
              </p:nvSpPr>
              <p:spPr>
                <a:xfrm>
                  <a:off x="-27481" y="1309141"/>
                  <a:ext cx="2305986" cy="2348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8">
                  <a:extLst>
                    <a:ext uri="{FF2B5EF4-FFF2-40B4-BE49-F238E27FC236}">
                      <a16:creationId xmlns:a16="http://schemas.microsoft.com/office/drawing/2014/main" id="{4A285623-F26D-25D1-E3BC-FA91C08E936F}"/>
                    </a:ext>
                  </a:extLst>
                </p:cNvPr>
                <p:cNvSpPr/>
                <p:nvPr/>
              </p:nvSpPr>
              <p:spPr>
                <a:xfrm>
                  <a:off x="0" y="0"/>
                  <a:ext cx="747010" cy="79198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a:extLst>
                  <a:ext uri="{FF2B5EF4-FFF2-40B4-BE49-F238E27FC236}">
                    <a16:creationId xmlns:a16="http://schemas.microsoft.com/office/drawing/2014/main" id="{DA63EB48-BFE2-CEAE-829D-13EC8B59AD4D}"/>
                  </a:ext>
                </a:extLst>
              </p:cNvPr>
              <p:cNvSpPr/>
              <p:nvPr/>
            </p:nvSpPr>
            <p:spPr>
              <a:xfrm>
                <a:off x="5623585" y="3185160"/>
                <a:ext cx="158221" cy="16256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a:extLst>
                <a:ext uri="{FF2B5EF4-FFF2-40B4-BE49-F238E27FC236}">
                  <a16:creationId xmlns:a16="http://schemas.microsoft.com/office/drawing/2014/main" id="{ACF0D52E-9F63-5C04-8C2E-510D5D6A7622}"/>
                </a:ext>
              </a:extLst>
            </p:cNvPr>
            <p:cNvSpPr/>
            <p:nvPr/>
          </p:nvSpPr>
          <p:spPr>
            <a:xfrm>
              <a:off x="788658" y="51895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3807BF10-85B9-644E-64C8-5E5457004C51}"/>
                </a:ext>
              </a:extLst>
            </p:cNvPr>
            <p:cNvSpPr/>
            <p:nvPr/>
          </p:nvSpPr>
          <p:spPr>
            <a:xfrm>
              <a:off x="946879" y="53927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37F952C-07DA-6395-4030-5A6F0BFA0BA2}"/>
              </a:ext>
            </a:extLst>
          </p:cNvPr>
          <p:cNvSpPr txBox="1"/>
          <p:nvPr/>
        </p:nvSpPr>
        <p:spPr>
          <a:xfrm>
            <a:off x="6961239" y="4102134"/>
            <a:ext cx="4325536" cy="1477328"/>
          </a:xfrm>
          <a:prstGeom prst="rect">
            <a:avLst/>
          </a:prstGeom>
          <a:noFill/>
        </p:spPr>
        <p:txBody>
          <a:bodyPr wrap="square" rtlCol="0">
            <a:spAutoFit/>
          </a:bodyPr>
          <a:lstStyle/>
          <a:p>
            <a:pPr algn="ctr"/>
            <a:r>
              <a:rPr lang="en-US" i="1" dirty="0"/>
              <a:t>As Free, and not using your liberty for a cloak of maliciousness, but as the servants of God. </a:t>
            </a:r>
            <a:r>
              <a:rPr lang="en-US" i="1" dirty="0" err="1"/>
              <a:t>Honour</a:t>
            </a:r>
            <a:r>
              <a:rPr lang="en-US" i="1" dirty="0"/>
              <a:t> all men. Love the brotherhood. Fear God. </a:t>
            </a:r>
            <a:r>
              <a:rPr lang="en-US" i="1" dirty="0" err="1"/>
              <a:t>Honour</a:t>
            </a:r>
            <a:r>
              <a:rPr lang="en-US" i="1" dirty="0"/>
              <a:t> the king. </a:t>
            </a:r>
          </a:p>
          <a:p>
            <a:pPr algn="ctr"/>
            <a:r>
              <a:rPr lang="en-US" i="1" dirty="0"/>
              <a:t>1 Peter 2:16-17</a:t>
            </a:r>
          </a:p>
        </p:txBody>
      </p:sp>
      <p:sp>
        <p:nvSpPr>
          <p:cNvPr id="47" name="Footer Placeholder 14">
            <a:extLst>
              <a:ext uri="{FF2B5EF4-FFF2-40B4-BE49-F238E27FC236}">
                <a16:creationId xmlns:a16="http://schemas.microsoft.com/office/drawing/2014/main" id="{48B3730B-475A-106F-8D55-50543E1F8F44}"/>
              </a:ext>
            </a:extLst>
          </p:cNvPr>
          <p:cNvSpPr>
            <a:spLocks noGrp="1"/>
          </p:cNvSpPr>
          <p:nvPr/>
        </p:nvSpPr>
        <p:spPr>
          <a:xfrm>
            <a:off x="142145" y="64449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Presentation by ©http://fashionsbylynda.com/blog/</a:t>
            </a:r>
          </a:p>
        </p:txBody>
      </p:sp>
    </p:spTree>
    <p:extLst>
      <p:ext uri="{BB962C8B-B14F-4D97-AF65-F5344CB8AC3E}">
        <p14:creationId xmlns:p14="http://schemas.microsoft.com/office/powerpoint/2010/main" val="186701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6FDAD5-F83C-4AE9-BABE-C712BF5F9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971681" y="3758603"/>
            <a:ext cx="5362442" cy="307777"/>
          </a:xfrm>
          <a:prstGeom prst="rect">
            <a:avLst/>
          </a:prstGeom>
          <a:solidFill>
            <a:schemeClr val="accent5">
              <a:lumMod val="60000"/>
              <a:lumOff val="40000"/>
            </a:schemeClr>
          </a:solidFill>
        </p:spPr>
        <p:txBody>
          <a:bodyPr wrap="square" rtlCol="0">
            <a:spAutoFit/>
          </a:bodyPr>
          <a:lstStyle/>
          <a:p>
            <a:r>
              <a:rPr lang="en-US" sz="1400" b="1" dirty="0"/>
              <a:t>Presidents Anthony W. Ivins, Heber J. Grant, and Charles W. Nibley</a:t>
            </a:r>
            <a:endParaRPr lang="en-US" sz="14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Choose Just and Wise Civic Leaders</a:t>
            </a:r>
            <a:endParaRPr lang="en-US" sz="4400" dirty="0">
              <a:latin typeface="Constantia" panose="02030602050306030303" pitchFamily="18" charset="0"/>
            </a:endParaRPr>
          </a:p>
        </p:txBody>
      </p:sp>
      <p:sp>
        <p:nvSpPr>
          <p:cNvPr id="3" name="Rectangle 2"/>
          <p:cNvSpPr/>
          <p:nvPr/>
        </p:nvSpPr>
        <p:spPr>
          <a:xfrm>
            <a:off x="8782918" y="1034881"/>
            <a:ext cx="3264837" cy="2308324"/>
          </a:xfrm>
          <a:prstGeom prst="rect">
            <a:avLst/>
          </a:prstGeom>
          <a:solidFill>
            <a:schemeClr val="accent6">
              <a:lumMod val="60000"/>
              <a:lumOff val="40000"/>
            </a:schemeClr>
          </a:solidFill>
        </p:spPr>
        <p:txBody>
          <a:bodyPr wrap="square">
            <a:spAutoFit/>
          </a:bodyPr>
          <a:lstStyle/>
          <a:p>
            <a:r>
              <a:rPr lang="en-US" dirty="0"/>
              <a:t>“The Lord says ‘When the wicked rule, the people mourn.’ Wise men, good men, patriotic men are to be found in all communities, in all political parties, among all creeds. None but such men should be chosen. …</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134:3</a:t>
            </a:r>
          </a:p>
        </p:txBody>
      </p:sp>
      <p:sp>
        <p:nvSpPr>
          <p:cNvPr id="47" name="Rectangle 46"/>
          <p:cNvSpPr/>
          <p:nvPr/>
        </p:nvSpPr>
        <p:spPr>
          <a:xfrm>
            <a:off x="306750" y="1085521"/>
            <a:ext cx="3738925" cy="2031325"/>
          </a:xfrm>
          <a:prstGeom prst="rect">
            <a:avLst/>
          </a:prstGeom>
          <a:solidFill>
            <a:schemeClr val="accent2">
              <a:lumMod val="40000"/>
              <a:lumOff val="60000"/>
            </a:schemeClr>
          </a:solidFill>
        </p:spPr>
        <p:txBody>
          <a:bodyPr wrap="square">
            <a:spAutoFit/>
          </a:bodyPr>
          <a:lstStyle/>
          <a:p>
            <a:r>
              <a:rPr lang="en-US" dirty="0"/>
              <a:t>“Laws which are enacted for the protection of society have no value except when they are administered in righteousness and justice, and they cannot be so administered in righteousness and justice, if dishonest men occupy administrative offices.</a:t>
            </a:r>
          </a:p>
        </p:txBody>
      </p:sp>
      <p:pic>
        <p:nvPicPr>
          <p:cNvPr id="10242" name="Picture 2" descr="Heber J. Grant and his Counse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424" y="884402"/>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169529" y="4308028"/>
            <a:ext cx="6593179" cy="2031325"/>
          </a:xfrm>
          <a:prstGeom prst="rect">
            <a:avLst/>
          </a:prstGeom>
          <a:solidFill>
            <a:srgbClr val="95AEF5"/>
          </a:solidFill>
        </p:spPr>
        <p:txBody>
          <a:bodyPr wrap="square">
            <a:spAutoFit/>
          </a:bodyPr>
          <a:lstStyle/>
          <a:p>
            <a:r>
              <a:rPr lang="en-US" dirty="0"/>
              <a:t>“We call upon all members of The Church of Jesus Christ of Latter-day Saints throughout the world to honor the laws of God, and obey and uphold the law of the land; and we appeal to good men and women everywhere, regardless of creed, party affiliation, race or condition to join with us in an effort to put into operation the words of Lincoln, the great emancipator, that our country may continue to be a light to the world, a loyal, law-abiding, God-fearing nation.”</a:t>
            </a:r>
          </a:p>
        </p:txBody>
      </p:sp>
      <p:sp>
        <p:nvSpPr>
          <p:cNvPr id="13" name="Rectangle 12"/>
          <p:cNvSpPr/>
          <p:nvPr/>
        </p:nvSpPr>
        <p:spPr>
          <a:xfrm>
            <a:off x="411002" y="4206819"/>
            <a:ext cx="3738925" cy="1200329"/>
          </a:xfrm>
          <a:prstGeom prst="rect">
            <a:avLst/>
          </a:prstGeom>
          <a:solidFill>
            <a:srgbClr val="EFEAA3"/>
          </a:solidFill>
        </p:spPr>
        <p:txBody>
          <a:bodyPr wrap="square">
            <a:spAutoFit/>
          </a:bodyPr>
          <a:lstStyle/>
          <a:p>
            <a:r>
              <a:rPr lang="en-US" dirty="0"/>
              <a:t>“Without beneficent laws, righteously administered, the foundations of civilization crumble, anarchy reigns, decay and dissolution follow.</a:t>
            </a:r>
          </a:p>
        </p:txBody>
      </p:sp>
    </p:spTree>
    <p:extLst>
      <p:ext uri="{BB962C8B-B14F-4D97-AF65-F5344CB8AC3E}">
        <p14:creationId xmlns:p14="http://schemas.microsoft.com/office/powerpoint/2010/main" val="33298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E699ACE-C4D4-4BDA-AA5F-B8916B1F6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971681" y="989917"/>
            <a:ext cx="5362442" cy="523220"/>
          </a:xfrm>
          <a:prstGeom prst="rect">
            <a:avLst/>
          </a:prstGeom>
          <a:solidFill>
            <a:schemeClr val="accent5">
              <a:lumMod val="60000"/>
              <a:lumOff val="40000"/>
            </a:schemeClr>
          </a:solidFill>
        </p:spPr>
        <p:txBody>
          <a:bodyPr wrap="square" rtlCol="0">
            <a:spAutoFit/>
          </a:bodyPr>
          <a:lstStyle/>
          <a:p>
            <a:r>
              <a:rPr lang="en-US" sz="1400" b="1" dirty="0"/>
              <a:t>Measuring all proposals having to do with our national or local welfare-- President Ezra Taft Benson</a:t>
            </a:r>
            <a:endParaRPr lang="en-US" sz="14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The Lord’s Standard</a:t>
            </a:r>
            <a:endParaRPr lang="en-US" sz="4400" dirty="0">
              <a:latin typeface="Constantia" panose="02030602050306030303" pitchFamily="18" charset="0"/>
            </a:endParaRP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134:3</a:t>
            </a:r>
          </a:p>
        </p:txBody>
      </p:sp>
      <p:pic>
        <p:nvPicPr>
          <p:cNvPr id="12290" name="Picture 2" descr="http://rsc.byu.edu/sites/default/files/image001_113.gif"/>
          <p:cNvPicPr>
            <a:picLocks noChangeAspect="1" noChangeArrowheads="1"/>
          </p:cNvPicPr>
          <p:nvPr/>
        </p:nvPicPr>
        <p:blipFill rotWithShape="1">
          <a:blip r:embed="rId3">
            <a:extLst>
              <a:ext uri="{28A0092B-C50C-407E-A947-70E740481C1C}">
                <a14:useLocalDpi xmlns:a14="http://schemas.microsoft.com/office/drawing/2010/main" val="0"/>
              </a:ext>
            </a:extLst>
          </a:blip>
          <a:srcRect l="3288" t="1848" r="4449" b="1601"/>
          <a:stretch/>
        </p:blipFill>
        <p:spPr bwMode="auto">
          <a:xfrm>
            <a:off x="5028276" y="1669606"/>
            <a:ext cx="2046492" cy="26508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06750" y="1085521"/>
            <a:ext cx="3304218" cy="1631216"/>
            <a:chOff x="306750" y="1085521"/>
            <a:chExt cx="3304218" cy="1631216"/>
          </a:xfrm>
        </p:grpSpPr>
        <p:sp>
          <p:nvSpPr>
            <p:cNvPr id="47" name="Rectangle 46"/>
            <p:cNvSpPr/>
            <p:nvPr/>
          </p:nvSpPr>
          <p:spPr>
            <a:xfrm>
              <a:off x="306750" y="1085521"/>
              <a:ext cx="2798589" cy="1631216"/>
            </a:xfrm>
            <a:prstGeom prst="rect">
              <a:avLst/>
            </a:prstGeom>
            <a:solidFill>
              <a:schemeClr val="accent2">
                <a:lumMod val="40000"/>
                <a:lumOff val="60000"/>
              </a:schemeClr>
            </a:solidFill>
          </p:spPr>
          <p:txBody>
            <a:bodyPr wrap="square">
              <a:spAutoFit/>
            </a:bodyPr>
            <a:lstStyle/>
            <a:p>
              <a:pPr fontAlgn="base"/>
              <a:r>
                <a:rPr lang="en-US" sz="2000" dirty="0"/>
                <a:t>“First, is the proposal, the policy or the idea being promoted, right as measured by the Gospel of Jesus Christ? …</a:t>
              </a:r>
            </a:p>
          </p:txBody>
        </p:sp>
        <p:grpSp>
          <p:nvGrpSpPr>
            <p:cNvPr id="14" name="Group 15"/>
            <p:cNvGrpSpPr/>
            <p:nvPr/>
          </p:nvGrpSpPr>
          <p:grpSpPr>
            <a:xfrm flipH="1">
              <a:off x="3189656" y="1274142"/>
              <a:ext cx="421312" cy="1049425"/>
              <a:chOff x="5891782" y="1905000"/>
              <a:chExt cx="1271017" cy="3165915"/>
            </a:xfrm>
            <a:solidFill>
              <a:schemeClr val="accent2">
                <a:lumMod val="75000"/>
              </a:schemeClr>
            </a:solidFill>
          </p:grpSpPr>
          <p:sp>
            <p:nvSpPr>
              <p:cNvPr id="15" name="Oval 14"/>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ounded Rectangle 15"/>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ounded Rectangle 16"/>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ounded Rectangle 17"/>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ounded Rectangle 18"/>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7" name="Group 6"/>
          <p:cNvGrpSpPr/>
          <p:nvPr/>
        </p:nvGrpSpPr>
        <p:grpSpPr>
          <a:xfrm>
            <a:off x="1011260" y="3654558"/>
            <a:ext cx="3729865" cy="1631216"/>
            <a:chOff x="1011260" y="3654558"/>
            <a:chExt cx="3729865" cy="1631216"/>
          </a:xfrm>
        </p:grpSpPr>
        <p:sp>
          <p:nvSpPr>
            <p:cNvPr id="13" name="Rectangle 12"/>
            <p:cNvSpPr/>
            <p:nvPr/>
          </p:nvSpPr>
          <p:spPr>
            <a:xfrm>
              <a:off x="1011260" y="3654558"/>
              <a:ext cx="3219438" cy="1631216"/>
            </a:xfrm>
            <a:prstGeom prst="rect">
              <a:avLst/>
            </a:prstGeom>
            <a:solidFill>
              <a:srgbClr val="EFEAA3"/>
            </a:solidFill>
          </p:spPr>
          <p:txBody>
            <a:bodyPr wrap="square">
              <a:spAutoFit/>
            </a:bodyPr>
            <a:lstStyle/>
            <a:p>
              <a:pPr fontAlgn="base"/>
              <a:r>
                <a:rPr lang="en-US" sz="2000" dirty="0"/>
                <a:t>“Second, is it right as measured by the Lord’s standard of constitutional government? … The Lord’s standard is a safe guide.</a:t>
              </a:r>
            </a:p>
          </p:txBody>
        </p:sp>
        <p:grpSp>
          <p:nvGrpSpPr>
            <p:cNvPr id="20" name="Group 23"/>
            <p:cNvGrpSpPr/>
            <p:nvPr/>
          </p:nvGrpSpPr>
          <p:grpSpPr>
            <a:xfrm flipH="1">
              <a:off x="4319813" y="3868509"/>
              <a:ext cx="421312" cy="1049425"/>
              <a:chOff x="7162800" y="1828800"/>
              <a:chExt cx="1271017" cy="3165915"/>
            </a:xfrm>
            <a:solidFill>
              <a:srgbClr val="FFC000"/>
            </a:solidFill>
          </p:grpSpPr>
          <p:sp>
            <p:nvSpPr>
              <p:cNvPr id="21" name="Oval 20"/>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ounded Rectangle 21"/>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ounded Rectangle 22"/>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rapezoid 24"/>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5" name="Group 4"/>
          <p:cNvGrpSpPr/>
          <p:nvPr/>
        </p:nvGrpSpPr>
        <p:grpSpPr>
          <a:xfrm>
            <a:off x="7760411" y="1898590"/>
            <a:ext cx="3804134" cy="1073259"/>
            <a:chOff x="7760411" y="1898590"/>
            <a:chExt cx="3804134" cy="1073259"/>
          </a:xfrm>
        </p:grpSpPr>
        <p:sp>
          <p:nvSpPr>
            <p:cNvPr id="3" name="Rectangle 2"/>
            <p:cNvSpPr/>
            <p:nvPr/>
          </p:nvSpPr>
          <p:spPr>
            <a:xfrm>
              <a:off x="8299708" y="1956186"/>
              <a:ext cx="3264837" cy="1015663"/>
            </a:xfrm>
            <a:prstGeom prst="rect">
              <a:avLst/>
            </a:prstGeom>
            <a:solidFill>
              <a:schemeClr val="accent6">
                <a:lumMod val="60000"/>
                <a:lumOff val="40000"/>
              </a:schemeClr>
            </a:solidFill>
          </p:spPr>
          <p:txBody>
            <a:bodyPr wrap="square">
              <a:spAutoFit/>
            </a:bodyPr>
            <a:lstStyle/>
            <a:p>
              <a:pPr fontAlgn="base"/>
              <a:r>
                <a:rPr lang="en-US" sz="2000" dirty="0"/>
                <a:t>“Third, … is it right as measured by the counsel of the living oracles of God? …</a:t>
              </a:r>
            </a:p>
          </p:txBody>
        </p:sp>
        <p:grpSp>
          <p:nvGrpSpPr>
            <p:cNvPr id="26" name="Group 15"/>
            <p:cNvGrpSpPr/>
            <p:nvPr/>
          </p:nvGrpSpPr>
          <p:grpSpPr>
            <a:xfrm flipH="1">
              <a:off x="7760411" y="1898590"/>
              <a:ext cx="421312" cy="1049425"/>
              <a:chOff x="5891782" y="1905000"/>
              <a:chExt cx="1271017" cy="3165915"/>
            </a:xfrm>
            <a:solidFill>
              <a:schemeClr val="accent6"/>
            </a:solidFill>
          </p:grpSpPr>
          <p:sp>
            <p:nvSpPr>
              <p:cNvPr id="27" name="Oval 26"/>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ounded Rectangle 27"/>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ounded Rectangle 28"/>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ounded Rectangle 29"/>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ounded Rectangle 30"/>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2" name="Group 1"/>
          <p:cNvGrpSpPr/>
          <p:nvPr/>
        </p:nvGrpSpPr>
        <p:grpSpPr>
          <a:xfrm>
            <a:off x="6864281" y="5205660"/>
            <a:ext cx="4700264" cy="1386487"/>
            <a:chOff x="6383434" y="4607173"/>
            <a:chExt cx="4700264" cy="1386487"/>
          </a:xfrm>
        </p:grpSpPr>
        <p:sp>
          <p:nvSpPr>
            <p:cNvPr id="12" name="Rectangle 11"/>
            <p:cNvSpPr/>
            <p:nvPr/>
          </p:nvSpPr>
          <p:spPr>
            <a:xfrm>
              <a:off x="6998328" y="4670221"/>
              <a:ext cx="4085370" cy="1323439"/>
            </a:xfrm>
            <a:prstGeom prst="rect">
              <a:avLst/>
            </a:prstGeom>
            <a:solidFill>
              <a:srgbClr val="95AEF5"/>
            </a:solidFill>
          </p:spPr>
          <p:txBody>
            <a:bodyPr wrap="square">
              <a:spAutoFit/>
            </a:bodyPr>
            <a:lstStyle/>
            <a:p>
              <a:pPr fontAlgn="base"/>
              <a:r>
                <a:rPr lang="en-US" sz="2000" dirty="0"/>
                <a:t>“Fourth, what will be the effect upon the morale and the character of the people if this or that policy is adopted?”</a:t>
              </a:r>
            </a:p>
          </p:txBody>
        </p:sp>
        <p:grpSp>
          <p:nvGrpSpPr>
            <p:cNvPr id="32" name="Group 23"/>
            <p:cNvGrpSpPr/>
            <p:nvPr/>
          </p:nvGrpSpPr>
          <p:grpSpPr>
            <a:xfrm flipH="1">
              <a:off x="6383434" y="4607173"/>
              <a:ext cx="421312" cy="1049425"/>
              <a:chOff x="7162800" y="1828800"/>
              <a:chExt cx="1271017" cy="3165915"/>
            </a:xfrm>
            <a:solidFill>
              <a:schemeClr val="tx2">
                <a:lumMod val="75000"/>
              </a:schemeClr>
            </a:solidFill>
          </p:grpSpPr>
          <p:sp>
            <p:nvSpPr>
              <p:cNvPr id="33" name="Oval 32"/>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ounded Rectangle 33"/>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ounded Rectangle 34"/>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Rounded Rectangle 35"/>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rapezoid 36"/>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Tree>
    <p:extLst>
      <p:ext uri="{BB962C8B-B14F-4D97-AF65-F5344CB8AC3E}">
        <p14:creationId xmlns:p14="http://schemas.microsoft.com/office/powerpoint/2010/main" val="2166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97846C-90BC-4145-88E1-19D91A341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16441" y="1516322"/>
            <a:ext cx="4504529" cy="923330"/>
          </a:xfrm>
          <a:prstGeom prst="rect">
            <a:avLst/>
          </a:prstGeom>
          <a:solidFill>
            <a:schemeClr val="accent3">
              <a:lumMod val="60000"/>
              <a:lumOff val="40000"/>
            </a:schemeClr>
          </a:solidFill>
        </p:spPr>
        <p:txBody>
          <a:bodyPr wrap="square" rtlCol="0">
            <a:spAutoFit/>
          </a:bodyPr>
          <a:lstStyle/>
          <a:p>
            <a:r>
              <a:rPr lang="en-US" dirty="0"/>
              <a:t> </a:t>
            </a:r>
            <a:r>
              <a:rPr lang="en-US" i="1" dirty="0"/>
              <a:t>amenable</a:t>
            </a:r>
            <a:r>
              <a:rPr lang="en-US" dirty="0"/>
              <a:t> means accountable and that a civil magistrate is a public official who administers the law.</a:t>
            </a:r>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Held Accountable</a:t>
            </a:r>
            <a:endParaRPr lang="en-US" sz="4400" dirty="0">
              <a:latin typeface="Constantia" panose="02030602050306030303" pitchFamily="18" charset="0"/>
            </a:endParaRPr>
          </a:p>
        </p:txBody>
      </p:sp>
      <p:sp>
        <p:nvSpPr>
          <p:cNvPr id="3" name="Rectangle 2"/>
          <p:cNvSpPr/>
          <p:nvPr/>
        </p:nvSpPr>
        <p:spPr>
          <a:xfrm>
            <a:off x="3757188" y="836991"/>
            <a:ext cx="5219757" cy="400110"/>
          </a:xfrm>
          <a:prstGeom prst="rect">
            <a:avLst/>
          </a:prstGeom>
          <a:solidFill>
            <a:srgbClr val="FFC000"/>
          </a:solidFill>
        </p:spPr>
        <p:txBody>
          <a:bodyPr wrap="square">
            <a:spAutoFit/>
          </a:bodyPr>
          <a:lstStyle/>
          <a:p>
            <a:r>
              <a:rPr lang="en-US" sz="2000" dirty="0"/>
              <a:t>Readily brought to yield, submit, or cooperate</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134:4</a:t>
            </a:r>
          </a:p>
        </p:txBody>
      </p:sp>
      <p:sp>
        <p:nvSpPr>
          <p:cNvPr id="47" name="Rectangle 46"/>
          <p:cNvSpPr/>
          <p:nvPr/>
        </p:nvSpPr>
        <p:spPr>
          <a:xfrm>
            <a:off x="7481454" y="1675691"/>
            <a:ext cx="4186599" cy="2123658"/>
          </a:xfrm>
          <a:prstGeom prst="rect">
            <a:avLst/>
          </a:prstGeom>
          <a:solidFill>
            <a:schemeClr val="tx2"/>
          </a:solidFill>
        </p:spPr>
        <p:txBody>
          <a:bodyPr wrap="square">
            <a:spAutoFit/>
          </a:bodyPr>
          <a:lstStyle/>
          <a:p>
            <a:pPr fontAlgn="base"/>
            <a:r>
              <a:rPr lang="en-US" sz="2000" dirty="0">
                <a:solidFill>
                  <a:schemeClr val="bg1"/>
                </a:solidFill>
              </a:rPr>
              <a:t> ‘We claim the privilege of worshiping Almighty God according to the dictates of our own conscience; and allow all men the same privilege, let them worship how, where, or what they may.’</a:t>
            </a:r>
          </a:p>
          <a:p>
            <a:pPr fontAlgn="base"/>
            <a:r>
              <a:rPr lang="en-US" sz="1200" dirty="0">
                <a:solidFill>
                  <a:schemeClr val="bg1"/>
                </a:solidFill>
              </a:rPr>
              <a:t>Article of Faith 1:11</a:t>
            </a:r>
          </a:p>
        </p:txBody>
      </p:sp>
      <p:sp>
        <p:nvSpPr>
          <p:cNvPr id="2" name="Rectangle 1"/>
          <p:cNvSpPr/>
          <p:nvPr/>
        </p:nvSpPr>
        <p:spPr>
          <a:xfrm>
            <a:off x="5229885" y="5651538"/>
            <a:ext cx="6096000" cy="646331"/>
          </a:xfrm>
          <a:prstGeom prst="rect">
            <a:avLst/>
          </a:prstGeom>
          <a:solidFill>
            <a:schemeClr val="accent6"/>
          </a:solidFill>
        </p:spPr>
        <p:txBody>
          <a:bodyPr>
            <a:spAutoFit/>
          </a:bodyPr>
          <a:lstStyle/>
          <a:p>
            <a:r>
              <a:rPr lang="en-US" b="0" i="0" dirty="0">
                <a:solidFill>
                  <a:srgbClr val="333333"/>
                </a:solidFill>
                <a:effectLst/>
                <a:latin typeface="Calibri" panose="020F0502020204030204" pitchFamily="34" charset="0"/>
              </a:rPr>
              <a:t>There should be no mingling of religious influence with civil governments.” </a:t>
            </a:r>
            <a:r>
              <a:rPr lang="en-US" sz="1200" b="0" i="0" dirty="0">
                <a:solidFill>
                  <a:srgbClr val="333333"/>
                </a:solidFill>
                <a:effectLst/>
                <a:latin typeface="Calibri" panose="020F0502020204030204" pitchFamily="34" charset="0"/>
              </a:rPr>
              <a:t>(</a:t>
            </a:r>
            <a:r>
              <a:rPr lang="en-US" sz="1200" b="0" i="1" dirty="0">
                <a:solidFill>
                  <a:srgbClr val="333333"/>
                </a:solidFill>
                <a:effectLst/>
                <a:latin typeface="Calibri" panose="020F0502020204030204" pitchFamily="34" charset="0"/>
              </a:rPr>
              <a:t>Joseph Smith,</a:t>
            </a:r>
            <a:r>
              <a:rPr lang="en-US" sz="1200" b="0" i="0" dirty="0">
                <a:solidFill>
                  <a:srgbClr val="333333"/>
                </a:solidFill>
                <a:effectLst/>
                <a:latin typeface="Calibri" panose="020F0502020204030204" pitchFamily="34" charset="0"/>
              </a:rPr>
              <a:t> p. 215.)</a:t>
            </a:r>
            <a:endParaRPr lang="en-US" sz="1200" dirty="0"/>
          </a:p>
        </p:txBody>
      </p:sp>
      <p:grpSp>
        <p:nvGrpSpPr>
          <p:cNvPr id="5" name="Group 4"/>
          <p:cNvGrpSpPr/>
          <p:nvPr/>
        </p:nvGrpSpPr>
        <p:grpSpPr>
          <a:xfrm>
            <a:off x="538995" y="2596239"/>
            <a:ext cx="6126020" cy="2495169"/>
            <a:chOff x="538995" y="2596239"/>
            <a:chExt cx="6126020" cy="2495169"/>
          </a:xfrm>
        </p:grpSpPr>
        <p:sp>
          <p:nvSpPr>
            <p:cNvPr id="12" name="Rectangle 11"/>
            <p:cNvSpPr/>
            <p:nvPr/>
          </p:nvSpPr>
          <p:spPr>
            <a:xfrm>
              <a:off x="538995" y="3843824"/>
              <a:ext cx="3990287" cy="1200329"/>
            </a:xfrm>
            <a:prstGeom prst="rect">
              <a:avLst/>
            </a:prstGeom>
            <a:solidFill>
              <a:srgbClr val="CC66FF"/>
            </a:solidFill>
          </p:spPr>
          <p:txBody>
            <a:bodyPr wrap="square">
              <a:spAutoFit/>
            </a:bodyPr>
            <a:lstStyle/>
            <a:p>
              <a:pPr fontAlgn="base"/>
              <a:r>
                <a:rPr lang="en-US" sz="2000" dirty="0"/>
                <a:t>“But we claim absolutely no right, no prerogative whatever, to interfere with any other people.” </a:t>
              </a:r>
            </a:p>
            <a:p>
              <a:pPr fontAlgn="base"/>
              <a:r>
                <a:rPr lang="en-US" sz="1200" dirty="0"/>
                <a:t>President Heber J. Grant </a:t>
              </a:r>
            </a:p>
          </p:txBody>
        </p:sp>
        <p:pic>
          <p:nvPicPr>
            <p:cNvPr id="11266" name="Picture 2" descr="https://latterdaymiracles.files.wordpress.com/2013/08/07-11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195" y="2596239"/>
              <a:ext cx="1909820" cy="24951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12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32AA963D-3BCC-4377-B4D8-081A3D935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Sustain and Uphold</a:t>
            </a:r>
            <a:endParaRPr lang="en-US" sz="4400" dirty="0">
              <a:latin typeface="Constantia" panose="02030602050306030303" pitchFamily="18" charset="0"/>
            </a:endParaRP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134:5</a:t>
            </a:r>
          </a:p>
        </p:txBody>
      </p:sp>
      <p:sp>
        <p:nvSpPr>
          <p:cNvPr id="47" name="Rectangle 46"/>
          <p:cNvSpPr/>
          <p:nvPr/>
        </p:nvSpPr>
        <p:spPr>
          <a:xfrm>
            <a:off x="5553946" y="1221741"/>
            <a:ext cx="6096000" cy="2246769"/>
          </a:xfrm>
          <a:prstGeom prst="rect">
            <a:avLst/>
          </a:prstGeom>
          <a:solidFill>
            <a:srgbClr val="993300"/>
          </a:solidFill>
        </p:spPr>
        <p:txBody>
          <a:bodyPr>
            <a:spAutoFit/>
          </a:bodyPr>
          <a:lstStyle/>
          <a:p>
            <a:pPr fontAlgn="base"/>
            <a:r>
              <a:rPr lang="en-US" sz="2000" dirty="0">
                <a:solidFill>
                  <a:schemeClr val="bg1"/>
                </a:solidFill>
              </a:rPr>
              <a:t>“To sustain signifies to hold up; to keep from falling. To sustain the law, therefore, is to refrain from saying or doing anything which will weaken it or make it ineffective.</a:t>
            </a:r>
          </a:p>
          <a:p>
            <a:pPr fontAlgn="base"/>
            <a:r>
              <a:rPr lang="en-US" sz="2000" dirty="0">
                <a:solidFill>
                  <a:schemeClr val="bg1"/>
                </a:solidFill>
              </a:rPr>
              <a:t>“We obey law from a sense of right.</a:t>
            </a:r>
          </a:p>
          <a:p>
            <a:pPr fontAlgn="base"/>
            <a:r>
              <a:rPr lang="en-US" sz="2000" dirty="0">
                <a:solidFill>
                  <a:schemeClr val="bg1"/>
                </a:solidFill>
              </a:rPr>
              <a:t>“We honor law because of its necessity and strength to society.</a:t>
            </a:r>
          </a:p>
        </p:txBody>
      </p:sp>
      <p:grpSp>
        <p:nvGrpSpPr>
          <p:cNvPr id="3" name="Group 2"/>
          <p:cNvGrpSpPr/>
          <p:nvPr/>
        </p:nvGrpSpPr>
        <p:grpSpPr>
          <a:xfrm>
            <a:off x="223031" y="884089"/>
            <a:ext cx="4504529" cy="2796382"/>
            <a:chOff x="223031" y="884089"/>
            <a:chExt cx="4504529" cy="2796382"/>
          </a:xfrm>
        </p:grpSpPr>
        <p:sp>
          <p:nvSpPr>
            <p:cNvPr id="4" name="TextBox 3"/>
            <p:cNvSpPr txBox="1"/>
            <p:nvPr/>
          </p:nvSpPr>
          <p:spPr>
            <a:xfrm>
              <a:off x="223031" y="884089"/>
              <a:ext cx="4504529" cy="1200329"/>
            </a:xfrm>
            <a:prstGeom prst="rect">
              <a:avLst/>
            </a:prstGeom>
            <a:solidFill>
              <a:srgbClr val="FFC000"/>
            </a:solidFill>
          </p:spPr>
          <p:txBody>
            <a:bodyPr wrap="square" rtlCol="0">
              <a:spAutoFit/>
            </a:bodyPr>
            <a:lstStyle/>
            <a:p>
              <a:r>
                <a:rPr lang="en-US" dirty="0"/>
                <a:t>We believe in being subject to kings, presidents, rulers, and magistrates, in obeying, honoring, and sustaining the law.”</a:t>
              </a:r>
            </a:p>
            <a:p>
              <a:r>
                <a:rPr lang="en-US" dirty="0"/>
                <a:t>Article of Faith 1:12</a:t>
              </a:r>
            </a:p>
          </p:txBody>
        </p:sp>
        <p:grpSp>
          <p:nvGrpSpPr>
            <p:cNvPr id="9" name="Group 8"/>
            <p:cNvGrpSpPr/>
            <p:nvPr/>
          </p:nvGrpSpPr>
          <p:grpSpPr>
            <a:xfrm>
              <a:off x="1060536" y="1889520"/>
              <a:ext cx="1897695" cy="1688378"/>
              <a:chOff x="2688882" y="1913238"/>
              <a:chExt cx="3449103" cy="3912264"/>
            </a:xfrm>
          </p:grpSpPr>
          <p:grpSp>
            <p:nvGrpSpPr>
              <p:cNvPr id="10" name="Group 65"/>
              <p:cNvGrpSpPr/>
              <p:nvPr/>
            </p:nvGrpSpPr>
            <p:grpSpPr>
              <a:xfrm>
                <a:off x="4648200" y="2895600"/>
                <a:ext cx="1489785" cy="2929902"/>
                <a:chOff x="5730909" y="2404098"/>
                <a:chExt cx="1489785" cy="2929902"/>
              </a:xfrm>
            </p:grpSpPr>
            <p:sp>
              <p:nvSpPr>
                <p:cNvPr id="25" name="Flowchart: Manual Operation 24"/>
                <p:cNvSpPr/>
                <p:nvPr/>
              </p:nvSpPr>
              <p:spPr>
                <a:xfrm rot="10800000">
                  <a:off x="5791200" y="3733800"/>
                  <a:ext cx="1371600" cy="1600200"/>
                </a:xfrm>
                <a:prstGeom prst="flowChartManualOpe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19800" y="3429000"/>
                  <a:ext cx="838200" cy="83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82840" y="4059195"/>
                  <a:ext cx="8382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16667260" flipH="1">
                  <a:off x="6458512" y="3908080"/>
                  <a:ext cx="693117" cy="567456"/>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28"/>
                <p:cNvSpPr/>
                <p:nvPr/>
              </p:nvSpPr>
              <p:spPr>
                <a:xfrm rot="4932740">
                  <a:off x="5772712" y="3908079"/>
                  <a:ext cx="693117" cy="567456"/>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5867400" y="2514600"/>
                  <a:ext cx="1143000" cy="1524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llate 30"/>
                <p:cNvSpPr/>
                <p:nvPr/>
              </p:nvSpPr>
              <p:spPr>
                <a:xfrm rot="16200000">
                  <a:off x="6132044" y="3874871"/>
                  <a:ext cx="631224" cy="847471"/>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Wave 31"/>
                <p:cNvSpPr/>
                <p:nvPr/>
              </p:nvSpPr>
              <p:spPr>
                <a:xfrm rot="19491333">
                  <a:off x="5730909" y="2417419"/>
                  <a:ext cx="914400" cy="609600"/>
                </a:xfrm>
                <a:prstGeom prst="wave">
                  <a:avLst>
                    <a:gd name="adj1" fmla="val 200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1678039">
                  <a:off x="5925294" y="2404098"/>
                  <a:ext cx="1295400" cy="569485"/>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57"/>
                <p:cNvGrpSpPr/>
                <p:nvPr/>
              </p:nvGrpSpPr>
              <p:grpSpPr>
                <a:xfrm>
                  <a:off x="6019800" y="3429000"/>
                  <a:ext cx="838200" cy="778544"/>
                  <a:chOff x="6213567" y="907191"/>
                  <a:chExt cx="1244854" cy="778544"/>
                </a:xfrm>
              </p:grpSpPr>
              <p:sp>
                <p:nvSpPr>
                  <p:cNvPr id="39" name="Cloud 38"/>
                  <p:cNvSpPr/>
                  <p:nvPr/>
                </p:nvSpPr>
                <p:spPr>
                  <a:xfrm>
                    <a:off x="6400800" y="1219200"/>
                    <a:ext cx="914400" cy="381000"/>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3078623">
                    <a:off x="6017477" y="1138647"/>
                    <a:ext cx="743178" cy="350998"/>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8503818">
                    <a:off x="6951171" y="1099165"/>
                    <a:ext cx="699223" cy="315276"/>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1260388"/>
                    <a:ext cx="663146" cy="3089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ouble Wave 34"/>
                <p:cNvSpPr/>
                <p:nvPr/>
              </p:nvSpPr>
              <p:spPr>
                <a:xfrm rot="5836152">
                  <a:off x="6492445" y="3079749"/>
                  <a:ext cx="915612" cy="17578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720016" y="2693773"/>
                  <a:ext cx="372762" cy="32745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p:cNvSpPr/>
                <p:nvPr/>
              </p:nvSpPr>
              <p:spPr>
                <a:xfrm rot="5836152">
                  <a:off x="5446240" y="3145653"/>
                  <a:ext cx="915612" cy="17578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77696" y="2496066"/>
                  <a:ext cx="498390" cy="296562"/>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4"/>
              <p:cNvGrpSpPr/>
              <p:nvPr/>
            </p:nvGrpSpPr>
            <p:grpSpPr>
              <a:xfrm>
                <a:off x="2688882" y="2867602"/>
                <a:ext cx="1798571" cy="2923598"/>
                <a:chOff x="2688882" y="2867602"/>
                <a:chExt cx="1798571" cy="2923598"/>
              </a:xfrm>
            </p:grpSpPr>
            <p:sp>
              <p:nvSpPr>
                <p:cNvPr id="17" name="Cloud 16"/>
                <p:cNvSpPr/>
                <p:nvPr/>
              </p:nvSpPr>
              <p:spPr>
                <a:xfrm rot="18661333">
                  <a:off x="2434374" y="3122110"/>
                  <a:ext cx="1958615" cy="1449600"/>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4895163">
                  <a:off x="3315140" y="3502256"/>
                  <a:ext cx="1549527" cy="79509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33926" y="4343400"/>
                  <a:ext cx="1447800" cy="1447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38726" y="4343400"/>
                  <a:ext cx="8382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52800" y="4419600"/>
                  <a:ext cx="636373"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526" y="3352800"/>
                  <a:ext cx="112015" cy="3048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59806" y="3352800"/>
                  <a:ext cx="45719" cy="37894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24200" y="3160221"/>
                  <a:ext cx="1143000" cy="16403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1"/>
              <p:cNvGrpSpPr/>
              <p:nvPr/>
            </p:nvGrpSpPr>
            <p:grpSpPr>
              <a:xfrm rot="10800000">
                <a:off x="4672912" y="1913238"/>
                <a:ext cx="1369541" cy="1371601"/>
                <a:chOff x="3091371" y="3172732"/>
                <a:chExt cx="2014031" cy="1934788"/>
              </a:xfrm>
            </p:grpSpPr>
            <p:sp>
              <p:nvSpPr>
                <p:cNvPr id="14" name="Trapezoid 13"/>
                <p:cNvSpPr/>
                <p:nvPr/>
              </p:nvSpPr>
              <p:spPr>
                <a:xfrm>
                  <a:off x="3284112" y="3262973"/>
                  <a:ext cx="1600199" cy="1844547"/>
                </a:xfrm>
                <a:prstGeom prst="trapezoid">
                  <a:avLst>
                    <a:gd name="adj" fmla="val 9242"/>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91371" y="3172732"/>
                  <a:ext cx="2014031" cy="4848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6200000">
                  <a:off x="4000500" y="2933700"/>
                  <a:ext cx="228600" cy="1371600"/>
                </a:xfrm>
                <a:prstGeom prst="moon">
                  <a:avLst>
                    <a:gd name="adj" fmla="val 7181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flipH="1">
              <a:off x="3136350" y="2009696"/>
              <a:ext cx="1232828" cy="1670775"/>
              <a:chOff x="1466374" y="533400"/>
              <a:chExt cx="2371981" cy="3315562"/>
            </a:xfrm>
          </p:grpSpPr>
          <p:sp>
            <p:nvSpPr>
              <p:cNvPr id="44" name="Oval 43"/>
              <p:cNvSpPr/>
              <p:nvPr/>
            </p:nvSpPr>
            <p:spPr>
              <a:xfrm rot="19724680">
                <a:off x="3654605" y="3300061"/>
                <a:ext cx="183750"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20690002">
                <a:off x="3331720" y="2397415"/>
                <a:ext cx="410112" cy="10584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2542418">
                <a:off x="2360521" y="2362144"/>
                <a:ext cx="410112" cy="10584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20714622">
                <a:off x="2707191" y="2322283"/>
                <a:ext cx="410112" cy="96702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739138">
                <a:off x="3146437" y="2318618"/>
                <a:ext cx="410112" cy="96702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1066800"/>
                <a:ext cx="9906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ocument 62"/>
              <p:cNvSpPr/>
              <p:nvPr/>
            </p:nvSpPr>
            <p:spPr>
              <a:xfrm>
                <a:off x="2667000" y="1143000"/>
                <a:ext cx="838200"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Extract 63"/>
              <p:cNvSpPr/>
              <p:nvPr/>
            </p:nvSpPr>
            <p:spPr>
              <a:xfrm>
                <a:off x="2590800" y="609600"/>
                <a:ext cx="30480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Extract 64"/>
              <p:cNvSpPr/>
              <p:nvPr/>
            </p:nvSpPr>
            <p:spPr>
              <a:xfrm>
                <a:off x="3276600" y="609600"/>
                <a:ext cx="30480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Extract 65"/>
              <p:cNvSpPr/>
              <p:nvPr/>
            </p:nvSpPr>
            <p:spPr>
              <a:xfrm>
                <a:off x="2819400" y="533400"/>
                <a:ext cx="457200"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p:cNvSpPr/>
              <p:nvPr/>
            </p:nvSpPr>
            <p:spPr>
              <a:xfrm rot="11773067">
                <a:off x="3264059" y="1253128"/>
                <a:ext cx="533400" cy="914400"/>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ghtning Bolt 67"/>
              <p:cNvSpPr/>
              <p:nvPr/>
            </p:nvSpPr>
            <p:spPr>
              <a:xfrm rot="9804887" flipH="1">
                <a:off x="2349660" y="1253127"/>
                <a:ext cx="533400" cy="914400"/>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590800" y="1143000"/>
                <a:ext cx="9906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9327797" flipH="1">
                <a:off x="2159464" y="2377890"/>
                <a:ext cx="129694" cy="147107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rot="18724250">
                <a:off x="1537507" y="2237666"/>
                <a:ext cx="248986" cy="391252"/>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724680">
                <a:off x="2033726" y="3071955"/>
                <a:ext cx="183750"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724680">
                <a:off x="2892606" y="2995262"/>
                <a:ext cx="183750" cy="333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75320" flipH="1">
                <a:off x="3197407" y="2995261"/>
                <a:ext cx="183750" cy="333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971800" y="2971800"/>
                <a:ext cx="304800" cy="533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2895600" y="914400"/>
                <a:ext cx="30480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hevron 81"/>
              <p:cNvSpPr/>
              <p:nvPr/>
            </p:nvSpPr>
            <p:spPr>
              <a:xfrm rot="5400000">
                <a:off x="2952750" y="2305050"/>
                <a:ext cx="342900" cy="381000"/>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rot="20929022">
                <a:off x="3069242" y="2606595"/>
                <a:ext cx="186116" cy="2372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990610" y="3935985"/>
            <a:ext cx="3977636" cy="2308324"/>
            <a:chOff x="990610" y="3935985"/>
            <a:chExt cx="3977636" cy="2308324"/>
          </a:xfrm>
        </p:grpSpPr>
        <p:sp>
          <p:nvSpPr>
            <p:cNvPr id="2" name="Rectangle 1"/>
            <p:cNvSpPr/>
            <p:nvPr/>
          </p:nvSpPr>
          <p:spPr>
            <a:xfrm>
              <a:off x="990610" y="3935985"/>
              <a:ext cx="2475123" cy="2308324"/>
            </a:xfrm>
            <a:prstGeom prst="rect">
              <a:avLst/>
            </a:prstGeom>
            <a:solidFill>
              <a:schemeClr val="accent6">
                <a:lumMod val="75000"/>
              </a:schemeClr>
            </a:solidFill>
          </p:spPr>
          <p:txBody>
            <a:bodyPr wrap="square">
              <a:spAutoFit/>
            </a:bodyPr>
            <a:lstStyle/>
            <a:p>
              <a:r>
                <a:rPr lang="en-US" b="0" i="0" dirty="0">
                  <a:solidFill>
                    <a:schemeClr val="bg1"/>
                  </a:solidFill>
                  <a:effectLst/>
                  <a:latin typeface="Calibri" panose="020F0502020204030204" pitchFamily="34" charset="0"/>
                </a:rPr>
                <a:t>“Abraham Lincoln once observed: ‘Bad laws, if they exist, should be repealed as soon as possible; still, while they continue in force, they should be religiously observed.’</a:t>
              </a:r>
              <a:endParaRPr lang="en-US" dirty="0">
                <a:solidFill>
                  <a:schemeClr val="bg1"/>
                </a:solidFill>
              </a:endParaRPr>
            </a:p>
          </p:txBody>
        </p:sp>
        <p:pic>
          <p:nvPicPr>
            <p:cNvPr id="14338" name="Picture 2" descr="http://media-1.web.britannica.com/eb-media/34/78134-004-8587374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608" y="4257885"/>
              <a:ext cx="1326638" cy="17105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852084" y="4086289"/>
            <a:ext cx="5560349" cy="2000396"/>
            <a:chOff x="5852084" y="4086289"/>
            <a:chExt cx="5560349" cy="2000396"/>
          </a:xfrm>
        </p:grpSpPr>
        <p:sp>
          <p:nvSpPr>
            <p:cNvPr id="12" name="Rectangle 11"/>
            <p:cNvSpPr/>
            <p:nvPr/>
          </p:nvSpPr>
          <p:spPr>
            <a:xfrm>
              <a:off x="7377545" y="4086289"/>
              <a:ext cx="4034888" cy="1508105"/>
            </a:xfrm>
            <a:prstGeom prst="rect">
              <a:avLst/>
            </a:prstGeom>
            <a:solidFill>
              <a:schemeClr val="accent1">
                <a:lumMod val="50000"/>
              </a:schemeClr>
            </a:solidFill>
          </p:spPr>
          <p:txBody>
            <a:bodyPr wrap="square">
              <a:spAutoFit/>
            </a:bodyPr>
            <a:lstStyle/>
            <a:p>
              <a:pPr fontAlgn="base"/>
              <a:r>
                <a:rPr lang="en-US" sz="2000" b="0" i="0" dirty="0">
                  <a:solidFill>
                    <a:schemeClr val="bg1"/>
                  </a:solidFill>
                  <a:effectLst/>
                  <a:latin typeface="Calibri" panose="020F0502020204030204" pitchFamily="34" charset="0"/>
                </a:rPr>
                <a:t>“There is no reason or justification for men to disregard or break the law or try to take it into their own hands.”</a:t>
              </a:r>
            </a:p>
            <a:p>
              <a:pPr fontAlgn="base"/>
              <a:r>
                <a:rPr lang="en-US" sz="1200" dirty="0">
                  <a:solidFill>
                    <a:schemeClr val="bg1"/>
                  </a:solidFill>
                  <a:latin typeface="Calibri" panose="020F0502020204030204" pitchFamily="34" charset="0"/>
                </a:rPr>
                <a:t>President Eldon N. Tanner</a:t>
              </a:r>
              <a:endParaRPr lang="en-US" sz="1200" b="0" i="0" dirty="0">
                <a:solidFill>
                  <a:schemeClr val="bg1"/>
                </a:solidFill>
                <a:effectLst/>
                <a:latin typeface="Calibri" panose="020F0502020204030204" pitchFamily="34" charset="0"/>
              </a:endParaRPr>
            </a:p>
          </p:txBody>
        </p:sp>
        <p:pic>
          <p:nvPicPr>
            <p:cNvPr id="14342" name="Picture 6" descr="https://www.lds.org/bc/content/shared/content/images/gospel-library/magazine/ensignlp.nfo:o:2c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084" y="4257885"/>
              <a:ext cx="1400175" cy="1828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04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B313E92B-F6C6-4716-A30F-4B7D6572E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4160254" y="281103"/>
            <a:ext cx="6919823" cy="1446550"/>
          </a:xfrm>
          <a:prstGeom prst="rect">
            <a:avLst/>
          </a:prstGeom>
          <a:noFill/>
        </p:spPr>
        <p:txBody>
          <a:bodyPr wrap="square" rtlCol="0">
            <a:spAutoFit/>
          </a:bodyPr>
          <a:lstStyle/>
          <a:p>
            <a:pPr algn="ctr"/>
            <a:r>
              <a:rPr lang="en-US" sz="4400" dirty="0">
                <a:latin typeface="Constantia" panose="02030602050306030303" pitchFamily="18" charset="0"/>
              </a:rPr>
              <a:t>Respecting Divine and Human Laws</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134:6</a:t>
            </a:r>
          </a:p>
        </p:txBody>
      </p:sp>
      <p:grpSp>
        <p:nvGrpSpPr>
          <p:cNvPr id="7" name="Group 6"/>
          <p:cNvGrpSpPr/>
          <p:nvPr/>
        </p:nvGrpSpPr>
        <p:grpSpPr>
          <a:xfrm>
            <a:off x="264237" y="1314336"/>
            <a:ext cx="1928780" cy="1763487"/>
            <a:chOff x="255463" y="787556"/>
            <a:chExt cx="1928780" cy="1763487"/>
          </a:xfrm>
        </p:grpSpPr>
        <p:sp>
          <p:nvSpPr>
            <p:cNvPr id="4" name="TextBox 3"/>
            <p:cNvSpPr txBox="1"/>
            <p:nvPr/>
          </p:nvSpPr>
          <p:spPr>
            <a:xfrm>
              <a:off x="452199" y="787556"/>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Inalienable</a:t>
              </a:r>
              <a:r>
                <a:rPr lang="en-US" dirty="0">
                  <a:solidFill>
                    <a:schemeClr val="bg1"/>
                  </a:solidFill>
                </a:rPr>
                <a:t> </a:t>
              </a:r>
            </a:p>
          </p:txBody>
        </p:sp>
        <p:sp>
          <p:nvSpPr>
            <p:cNvPr id="10" name="TextBox 9"/>
            <p:cNvSpPr txBox="1"/>
            <p:nvPr/>
          </p:nvSpPr>
          <p:spPr>
            <a:xfrm>
              <a:off x="255463" y="1627713"/>
              <a:ext cx="1928780" cy="923330"/>
            </a:xfrm>
            <a:prstGeom prst="rect">
              <a:avLst/>
            </a:prstGeom>
            <a:solidFill>
              <a:srgbClr val="FFFF99"/>
            </a:solidFill>
          </p:spPr>
          <p:txBody>
            <a:bodyPr wrap="square" rtlCol="0">
              <a:spAutoFit/>
            </a:bodyPr>
            <a:lstStyle/>
            <a:p>
              <a:pPr algn="ctr"/>
              <a:r>
                <a:rPr lang="en-US" dirty="0"/>
                <a:t>Something that cannot be taken away</a:t>
              </a:r>
            </a:p>
          </p:txBody>
        </p:sp>
        <p:sp>
          <p:nvSpPr>
            <p:cNvPr id="5" name="Down Arrow 4"/>
            <p:cNvSpPr/>
            <p:nvPr/>
          </p:nvSpPr>
          <p:spPr>
            <a:xfrm>
              <a:off x="1060998" y="1209489"/>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375708" y="2414104"/>
            <a:ext cx="1928780" cy="1486488"/>
            <a:chOff x="2962534" y="1249221"/>
            <a:chExt cx="1928780" cy="1486488"/>
          </a:xfrm>
        </p:grpSpPr>
        <p:sp>
          <p:nvSpPr>
            <p:cNvPr id="11" name="TextBox 10"/>
            <p:cNvSpPr txBox="1"/>
            <p:nvPr/>
          </p:nvSpPr>
          <p:spPr>
            <a:xfrm>
              <a:off x="3159270" y="1249221"/>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Sedition</a:t>
              </a:r>
              <a:r>
                <a:rPr lang="en-US" dirty="0">
                  <a:solidFill>
                    <a:schemeClr val="bg1"/>
                  </a:solidFill>
                </a:rPr>
                <a:t> </a:t>
              </a:r>
            </a:p>
          </p:txBody>
        </p:sp>
        <p:sp>
          <p:nvSpPr>
            <p:cNvPr id="13" name="TextBox 12"/>
            <p:cNvSpPr txBox="1"/>
            <p:nvPr/>
          </p:nvSpPr>
          <p:spPr>
            <a:xfrm>
              <a:off x="2962534" y="2089378"/>
              <a:ext cx="1928780" cy="646331"/>
            </a:xfrm>
            <a:prstGeom prst="rect">
              <a:avLst/>
            </a:prstGeom>
            <a:solidFill>
              <a:srgbClr val="FFFF99"/>
            </a:solidFill>
          </p:spPr>
          <p:txBody>
            <a:bodyPr wrap="square" rtlCol="0">
              <a:spAutoFit/>
            </a:bodyPr>
            <a:lstStyle/>
            <a:p>
              <a:pPr algn="ctr"/>
              <a:r>
                <a:rPr lang="en-US" dirty="0"/>
                <a:t>Rebellion against government</a:t>
              </a:r>
            </a:p>
          </p:txBody>
        </p:sp>
        <p:sp>
          <p:nvSpPr>
            <p:cNvPr id="21" name="Down Arrow 20"/>
            <p:cNvSpPr/>
            <p:nvPr/>
          </p:nvSpPr>
          <p:spPr>
            <a:xfrm>
              <a:off x="3795116" y="1656593"/>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656351" y="3173771"/>
            <a:ext cx="1928780" cy="1486488"/>
            <a:chOff x="5309823" y="1228112"/>
            <a:chExt cx="1928780" cy="1486488"/>
          </a:xfrm>
        </p:grpSpPr>
        <p:sp>
          <p:nvSpPr>
            <p:cNvPr id="14" name="TextBox 13"/>
            <p:cNvSpPr txBox="1"/>
            <p:nvPr/>
          </p:nvSpPr>
          <p:spPr>
            <a:xfrm>
              <a:off x="5506559" y="1228112"/>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Deference</a:t>
              </a:r>
              <a:r>
                <a:rPr lang="en-US" dirty="0">
                  <a:solidFill>
                    <a:schemeClr val="bg1"/>
                  </a:solidFill>
                </a:rPr>
                <a:t> </a:t>
              </a:r>
            </a:p>
          </p:txBody>
        </p:sp>
        <p:sp>
          <p:nvSpPr>
            <p:cNvPr id="15" name="TextBox 14"/>
            <p:cNvSpPr txBox="1"/>
            <p:nvPr/>
          </p:nvSpPr>
          <p:spPr>
            <a:xfrm>
              <a:off x="5309823" y="2068269"/>
              <a:ext cx="1928780" cy="646331"/>
            </a:xfrm>
            <a:prstGeom prst="rect">
              <a:avLst/>
            </a:prstGeom>
            <a:solidFill>
              <a:srgbClr val="FFFF99"/>
            </a:solidFill>
          </p:spPr>
          <p:txBody>
            <a:bodyPr wrap="square" rtlCol="0">
              <a:spAutoFit/>
            </a:bodyPr>
            <a:lstStyle/>
            <a:p>
              <a:pPr algn="ctr"/>
              <a:r>
                <a:rPr lang="en-US" dirty="0"/>
                <a:t>Compliance or submission</a:t>
              </a:r>
            </a:p>
          </p:txBody>
        </p:sp>
        <p:sp>
          <p:nvSpPr>
            <p:cNvPr id="23" name="Down Arrow 22"/>
            <p:cNvSpPr/>
            <p:nvPr/>
          </p:nvSpPr>
          <p:spPr>
            <a:xfrm>
              <a:off x="6080701" y="1636029"/>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078158" y="3846136"/>
            <a:ext cx="1928780" cy="1209489"/>
            <a:chOff x="8198802" y="1209489"/>
            <a:chExt cx="1928780" cy="1209489"/>
          </a:xfrm>
        </p:grpSpPr>
        <p:sp>
          <p:nvSpPr>
            <p:cNvPr id="16" name="TextBox 15"/>
            <p:cNvSpPr txBox="1"/>
            <p:nvPr/>
          </p:nvSpPr>
          <p:spPr>
            <a:xfrm>
              <a:off x="8395538" y="1209489"/>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Supplanted</a:t>
              </a:r>
              <a:endParaRPr lang="en-US" dirty="0">
                <a:solidFill>
                  <a:schemeClr val="bg1"/>
                </a:solidFill>
              </a:endParaRPr>
            </a:p>
          </p:txBody>
        </p:sp>
        <p:sp>
          <p:nvSpPr>
            <p:cNvPr id="17" name="TextBox 16"/>
            <p:cNvSpPr txBox="1"/>
            <p:nvPr/>
          </p:nvSpPr>
          <p:spPr>
            <a:xfrm>
              <a:off x="8198802" y="2049646"/>
              <a:ext cx="1928780" cy="369332"/>
            </a:xfrm>
            <a:prstGeom prst="rect">
              <a:avLst/>
            </a:prstGeom>
            <a:solidFill>
              <a:srgbClr val="FFFF99"/>
            </a:solidFill>
          </p:spPr>
          <p:txBody>
            <a:bodyPr wrap="square" rtlCol="0">
              <a:spAutoFit/>
            </a:bodyPr>
            <a:lstStyle/>
            <a:p>
              <a:pPr algn="ctr"/>
              <a:r>
                <a:rPr lang="en-US" dirty="0"/>
                <a:t>Replaced</a:t>
              </a:r>
            </a:p>
          </p:txBody>
        </p:sp>
        <p:sp>
          <p:nvSpPr>
            <p:cNvPr id="24" name="Down Arrow 23"/>
            <p:cNvSpPr/>
            <p:nvPr/>
          </p:nvSpPr>
          <p:spPr>
            <a:xfrm>
              <a:off x="9031384" y="1623053"/>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01766" y="4444366"/>
            <a:ext cx="2595406" cy="2082073"/>
            <a:chOff x="9433712" y="1123617"/>
            <a:chExt cx="2595406" cy="2082073"/>
          </a:xfrm>
        </p:grpSpPr>
        <p:sp>
          <p:nvSpPr>
            <p:cNvPr id="18" name="TextBox 17"/>
            <p:cNvSpPr txBox="1"/>
            <p:nvPr/>
          </p:nvSpPr>
          <p:spPr>
            <a:xfrm>
              <a:off x="9960455" y="1123617"/>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Anarchy</a:t>
              </a:r>
              <a:r>
                <a:rPr lang="en-US" dirty="0">
                  <a:solidFill>
                    <a:schemeClr val="bg1"/>
                  </a:solidFill>
                </a:rPr>
                <a:t> </a:t>
              </a:r>
            </a:p>
          </p:txBody>
        </p:sp>
        <p:sp>
          <p:nvSpPr>
            <p:cNvPr id="19" name="TextBox 18"/>
            <p:cNvSpPr txBox="1"/>
            <p:nvPr/>
          </p:nvSpPr>
          <p:spPr>
            <a:xfrm>
              <a:off x="9433712" y="2005361"/>
              <a:ext cx="2595406" cy="1200329"/>
            </a:xfrm>
            <a:prstGeom prst="rect">
              <a:avLst/>
            </a:prstGeom>
            <a:solidFill>
              <a:srgbClr val="FFFF99"/>
            </a:solidFill>
          </p:spPr>
          <p:txBody>
            <a:bodyPr wrap="square" rtlCol="0">
              <a:spAutoFit/>
            </a:bodyPr>
            <a:lstStyle/>
            <a:p>
              <a:pPr algn="ctr"/>
              <a:r>
                <a:rPr lang="en-US" dirty="0"/>
                <a:t>Lawlessness- the absence of rules and government or rebellion against rules and government</a:t>
              </a:r>
            </a:p>
          </p:txBody>
        </p:sp>
        <p:sp>
          <p:nvSpPr>
            <p:cNvPr id="27" name="Down Arrow 26"/>
            <p:cNvSpPr/>
            <p:nvPr/>
          </p:nvSpPr>
          <p:spPr>
            <a:xfrm>
              <a:off x="10599607" y="1598141"/>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57563" y="185892"/>
            <a:ext cx="888033" cy="1065184"/>
            <a:chOff x="2824681" y="1150291"/>
            <a:chExt cx="888033" cy="1065184"/>
          </a:xfrm>
        </p:grpSpPr>
        <p:grpSp>
          <p:nvGrpSpPr>
            <p:cNvPr id="29" name="Group 15"/>
            <p:cNvGrpSpPr/>
            <p:nvPr/>
          </p:nvGrpSpPr>
          <p:grpSpPr>
            <a:xfrm>
              <a:off x="2824681" y="1169557"/>
              <a:ext cx="424922" cy="1022049"/>
              <a:chOff x="5891782" y="1905000"/>
              <a:chExt cx="1271017" cy="3165915"/>
            </a:xfrm>
            <a:solidFill>
              <a:schemeClr val="tx2">
                <a:lumMod val="60000"/>
                <a:lumOff val="40000"/>
              </a:schemeClr>
            </a:solidFill>
          </p:grpSpPr>
          <p:sp>
            <p:nvSpPr>
              <p:cNvPr id="30" name="Oval 29"/>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3"/>
            <p:cNvGrpSpPr/>
            <p:nvPr/>
          </p:nvGrpSpPr>
          <p:grpSpPr>
            <a:xfrm>
              <a:off x="3309045" y="1150291"/>
              <a:ext cx="403669" cy="1065184"/>
              <a:chOff x="7162800" y="1828800"/>
              <a:chExt cx="1271017" cy="3165915"/>
            </a:xfrm>
            <a:solidFill>
              <a:srgbClr val="DE4AC2"/>
            </a:solidFill>
          </p:grpSpPr>
          <p:sp>
            <p:nvSpPr>
              <p:cNvPr id="36" name="Oval 35"/>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a:off x="5129636" y="2012639"/>
            <a:ext cx="888033" cy="1065184"/>
            <a:chOff x="2824681" y="1150291"/>
            <a:chExt cx="888033" cy="1065184"/>
          </a:xfrm>
        </p:grpSpPr>
        <p:grpSp>
          <p:nvGrpSpPr>
            <p:cNvPr id="96" name="Group 15"/>
            <p:cNvGrpSpPr/>
            <p:nvPr/>
          </p:nvGrpSpPr>
          <p:grpSpPr>
            <a:xfrm>
              <a:off x="2824681" y="1169557"/>
              <a:ext cx="424922" cy="1022049"/>
              <a:chOff x="5891782" y="1905000"/>
              <a:chExt cx="1271017" cy="3165915"/>
            </a:xfrm>
            <a:solidFill>
              <a:schemeClr val="tx2">
                <a:lumMod val="60000"/>
                <a:lumOff val="40000"/>
              </a:schemeClr>
            </a:solidFill>
          </p:grpSpPr>
          <p:sp>
            <p:nvSpPr>
              <p:cNvPr id="103" name="Oval 102"/>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3"/>
            <p:cNvGrpSpPr/>
            <p:nvPr/>
          </p:nvGrpSpPr>
          <p:grpSpPr>
            <a:xfrm>
              <a:off x="3309045" y="1150291"/>
              <a:ext cx="403669" cy="1065184"/>
              <a:chOff x="7162800" y="1828800"/>
              <a:chExt cx="1271017" cy="3165915"/>
            </a:xfrm>
            <a:solidFill>
              <a:srgbClr val="DE4AC2"/>
            </a:solidFill>
          </p:grpSpPr>
          <p:sp>
            <p:nvSpPr>
              <p:cNvPr id="98" name="Oval 97"/>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5"/>
          <p:cNvGrpSpPr/>
          <p:nvPr/>
        </p:nvGrpSpPr>
        <p:grpSpPr>
          <a:xfrm flipH="1">
            <a:off x="9932349" y="3007011"/>
            <a:ext cx="533987" cy="1330082"/>
            <a:chOff x="5891782" y="1905000"/>
            <a:chExt cx="1271017" cy="3165915"/>
          </a:xfrm>
          <a:solidFill>
            <a:schemeClr val="tx1"/>
          </a:solidFill>
        </p:grpSpPr>
        <p:sp>
          <p:nvSpPr>
            <p:cNvPr id="109" name="Oval 108"/>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3"/>
          <p:cNvGrpSpPr/>
          <p:nvPr/>
        </p:nvGrpSpPr>
        <p:grpSpPr>
          <a:xfrm flipH="1">
            <a:off x="10563400" y="3002386"/>
            <a:ext cx="570461" cy="1330082"/>
            <a:chOff x="7162800" y="1828800"/>
            <a:chExt cx="1357835" cy="3165915"/>
          </a:xfrm>
          <a:solidFill>
            <a:schemeClr val="tx1"/>
          </a:solidFill>
        </p:grpSpPr>
        <p:sp>
          <p:nvSpPr>
            <p:cNvPr id="115" name="Oval 114"/>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18657015">
              <a:off x="7987236" y="4324913"/>
              <a:ext cx="381000" cy="6857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33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0" presetClass="path" presetSubtype="0" accel="50000" decel="50000" fill="hold" nodeType="withEffect">
                                  <p:stCondLst>
                                    <p:cond delay="0"/>
                                  </p:stCondLst>
                                  <p:childTnLst>
                                    <p:animMotion origin="layout" path="M 2.29167E-6 3.7037E-7 L 2.29167E-6 0.00023 C 0.00247 -0.00139 0.00495 -0.00324 0.00755 -0.0044 C 0.01159 -0.00625 0.02344 -0.00718 0.02552 -0.00741 C 0.04453 -0.00694 0.06367 -0.00741 0.08268 -0.00602 C 0.08411 -0.00579 0.08541 -0.00394 0.08685 -0.00301 C 0.08802 -0.00232 0.08919 -0.00185 0.09036 -0.00139 C 0.09765 0.00718 0.08841 -0.00324 0.09544 0.00301 C 0.09635 0.00393 0.09713 0.00532 0.09804 0.00602 C 0.09909 0.00718 0.10026 0.0081 0.10143 0.00926 C 0.10338 0.01065 0.10547 0.01181 0.10742 0.01366 C 0.10781 0.01412 0.11237 0.0206 0.11328 0.0213 C 0.11471 0.02222 0.11614 0.02222 0.11758 0.02268 C 0.11849 0.02431 0.11914 0.02616 0.12018 0.02731 C 0.12122 0.0287 0.12265 0.02893 0.12357 0.03032 C 0.12435 0.03148 0.12448 0.0338 0.12526 0.03495 C 0.12682 0.03727 0.13099 0.04074 0.13294 0.04259 C 0.13346 0.04398 0.13385 0.04583 0.13463 0.04699 C 0.13541 0.04792 0.13646 0.04768 0.13724 0.04861 C 0.13906 0.05023 0.14088 0.05208 0.14232 0.05463 C 0.14974 0.06782 0.14036 0.05162 0.14739 0.06227 C 0.15586 0.07454 0.14505 0.05926 0.15169 0.0713 C 0.15247 0.07245 0.15351 0.07315 0.15429 0.07431 C 0.15729 0.0787 0.15781 0.08171 0.16028 0.08796 L 0.16198 0.09259 L 0.16367 0.09699 C 0.16536 0.10648 0.1664 0.11042 0.16706 0.1213 C 0.16797 0.13657 0.16706 0.13056 0.16875 0.13935 C 0.16901 0.1456 0.16927 0.15162 0.16966 0.15764 C 0.16979 0.16181 0.16914 0.16643 0.17044 0.16968 C 0.17109 0.17153 0.17265 0.16829 0.17383 0.16829 C 0.17474 0.16829 0.17135 0.16968 0.17135 0.16991 L 0.17135 0.16528 " pathEditMode="relative" rAng="0" ptsTypes="AAAAAAAAAAAAAAAAAAAAAAAAAAAAAAAAA">
                                      <p:cBhvr>
                                        <p:cTn id="9" dur="2000" fill="hold"/>
                                        <p:tgtEl>
                                          <p:spTgt spid="25"/>
                                        </p:tgtEl>
                                        <p:attrNameLst>
                                          <p:attrName>ppt_x</p:attrName>
                                          <p:attrName>ppt_y</p:attrName>
                                        </p:attrNameLst>
                                      </p:cBhvr>
                                      <p:rCtr x="8698" y="812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par>
                                <p:cTn id="18" presetID="0" presetClass="path" presetSubtype="0" accel="50000" decel="50000" fill="hold" nodeType="withEffect">
                                  <p:stCondLst>
                                    <p:cond delay="0"/>
                                  </p:stCondLst>
                                  <p:childTnLst>
                                    <p:animMotion origin="layout" path="M -1.45833E-6 4.44444E-6 L -1.45833E-6 0.00023 C 0.00274 -0.00093 0.00573 -0.00186 0.00873 -0.00278 C 0.01341 -0.00394 0.02735 -0.0044 0.02982 -0.0044 C 0.05195 -0.0044 0.07448 -0.0044 0.09662 -0.00371 C 0.09818 -0.00348 0.09987 -0.00255 0.10143 -0.00186 C 0.10287 -0.00162 0.1043 -0.00116 0.1056 -0.00093 C 0.11419 0.00439 0.10326 -0.00186 0.11159 0.00185 C 0.11263 0.00254 0.11341 0.00324 0.11458 0.0037 C 0.11576 0.00439 0.11719 0.00509 0.11849 0.00578 C 0.12083 0.00671 0.12318 0.0074 0.12552 0.00856 C 0.12604 0.00879 0.13138 0.01296 0.13242 0.01319 C 0.13412 0.01388 0.13581 0.01388 0.13737 0.01435 C 0.13841 0.01527 0.13932 0.0162 0.1405 0.01713 C 0.14167 0.01782 0.14336 0.01805 0.14453 0.01898 C 0.14531 0.01967 0.14557 0.02106 0.14636 0.02199 C 0.14818 0.02338 0.15313 0.02546 0.15547 0.02662 C 0.15599 0.02754 0.15651 0.0287 0.15729 0.02939 C 0.1582 0.02986 0.15951 0.02986 0.16042 0.03055 C 0.1625 0.03148 0.16472 0.0324 0.16641 0.03402 C 0.17513 0.04259 0.16419 0.0324 0.17227 0.03888 C 0.18216 0.04675 0.16966 0.03703 0.17735 0.04467 C 0.17826 0.04537 0.17956 0.04583 0.18034 0.04652 C 0.18399 0.0493 0.18451 0.05115 0.18737 0.05509 L 0.18945 0.05787 L 0.19141 0.06064 C 0.19323 0.06666 0.19453 0.06921 0.19531 0.07592 C 0.19636 0.08564 0.19531 0.08171 0.19727 0.08703 C 0.19753 0.0912 0.19779 0.0949 0.19844 0.09861 C 0.19857 0.10115 0.19766 0.10416 0.19935 0.10625 C 0.2 0.1074 0.20182 0.10532 0.20313 0.10532 C 0.2043 0.10532 0.20039 0.10625 0.20039 0.10648 L 0.20039 0.10347 " pathEditMode="relative" rAng="0" ptsTypes="AAAAAAAAAAAAAAAAAAAAAAAAAAAAAAAAA">
                                      <p:cBhvr>
                                        <p:cTn id="19" dur="2000" fill="hold"/>
                                        <p:tgtEl>
                                          <p:spTgt spid="95"/>
                                        </p:tgtEl>
                                        <p:attrNameLst>
                                          <p:attrName>ppt_x</p:attrName>
                                          <p:attrName>ppt_y</p:attrName>
                                        </p:attrNameLst>
                                      </p:cBhvr>
                                      <p:rCtr x="10169" y="5093"/>
                                    </p:animMotion>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463D50-335F-4197-8609-189EEC418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Live According to the Law</a:t>
            </a:r>
            <a:endParaRPr lang="en-US" sz="4400" dirty="0">
              <a:latin typeface="Constantia" panose="02030602050306030303" pitchFamily="18" charset="0"/>
            </a:endParaRPr>
          </a:p>
        </p:txBody>
      </p:sp>
      <p:sp>
        <p:nvSpPr>
          <p:cNvPr id="50" name="Rectangle 49"/>
          <p:cNvSpPr/>
          <p:nvPr/>
        </p:nvSpPr>
        <p:spPr>
          <a:xfrm>
            <a:off x="163119" y="6468142"/>
            <a:ext cx="2196435" cy="261610"/>
          </a:xfrm>
          <a:prstGeom prst="rect">
            <a:avLst/>
          </a:prstGeom>
          <a:solidFill>
            <a:schemeClr val="accent4">
              <a:lumMod val="20000"/>
              <a:lumOff val="80000"/>
            </a:schemeClr>
          </a:solidFill>
        </p:spPr>
        <p:txBody>
          <a:bodyPr wrap="none">
            <a:spAutoFit/>
          </a:bodyPr>
          <a:lstStyle/>
          <a:p>
            <a:r>
              <a:rPr lang="en-US" sz="1100" dirty="0"/>
              <a:t>D&amp;C 134:8  Elder James E. </a:t>
            </a:r>
            <a:r>
              <a:rPr lang="en-US" sz="1100" dirty="0" err="1"/>
              <a:t>Talmage</a:t>
            </a:r>
            <a:endParaRPr lang="en-US" sz="1100" dirty="0"/>
          </a:p>
        </p:txBody>
      </p:sp>
      <p:sp>
        <p:nvSpPr>
          <p:cNvPr id="47" name="Rectangle 46"/>
          <p:cNvSpPr/>
          <p:nvPr/>
        </p:nvSpPr>
        <p:spPr>
          <a:xfrm>
            <a:off x="5599804" y="1112830"/>
            <a:ext cx="6267573" cy="707886"/>
          </a:xfrm>
          <a:prstGeom prst="rect">
            <a:avLst/>
          </a:prstGeom>
          <a:solidFill>
            <a:schemeClr val="accent3"/>
          </a:solidFill>
        </p:spPr>
        <p:txBody>
          <a:bodyPr wrap="square">
            <a:spAutoFit/>
          </a:bodyPr>
          <a:lstStyle/>
          <a:p>
            <a:pPr fontAlgn="base"/>
            <a:r>
              <a:rPr lang="en-US" sz="2000" dirty="0"/>
              <a:t>“My love for my brother in this Church does not mean that I am to … stand between him and righteous judgment. </a:t>
            </a:r>
            <a:endParaRPr lang="en-US" sz="2000" dirty="0">
              <a:solidFill>
                <a:schemeClr val="bg1"/>
              </a:solidFill>
            </a:endParaRPr>
          </a:p>
        </p:txBody>
      </p:sp>
      <p:sp>
        <p:nvSpPr>
          <p:cNvPr id="2" name="Rectangle 1"/>
          <p:cNvSpPr/>
          <p:nvPr/>
        </p:nvSpPr>
        <p:spPr>
          <a:xfrm>
            <a:off x="497230" y="1112830"/>
            <a:ext cx="4387913" cy="1754326"/>
          </a:xfrm>
          <a:prstGeom prst="rect">
            <a:avLst/>
          </a:prstGeom>
          <a:solidFill>
            <a:schemeClr val="accent6">
              <a:lumMod val="75000"/>
            </a:schemeClr>
          </a:solidFill>
        </p:spPr>
        <p:txBody>
          <a:bodyPr wrap="square">
            <a:spAutoFit/>
          </a:bodyPr>
          <a:lstStyle/>
          <a:p>
            <a:r>
              <a:rPr lang="en-US" dirty="0"/>
              <a:t>“Now, the Lord has provided that those in his Church shall live according to the law, and he makes a distinction between the law pertaining to the Church and what we call the secular law, or the law of the land, but he requires obedience to each. </a:t>
            </a:r>
            <a:endParaRPr lang="en-US" dirty="0">
              <a:solidFill>
                <a:schemeClr val="bg1"/>
              </a:solidFill>
            </a:endParaRPr>
          </a:p>
        </p:txBody>
      </p:sp>
      <p:sp>
        <p:nvSpPr>
          <p:cNvPr id="9" name="Rectangle 8"/>
          <p:cNvSpPr/>
          <p:nvPr/>
        </p:nvSpPr>
        <p:spPr>
          <a:xfrm>
            <a:off x="497230" y="3647153"/>
            <a:ext cx="6096000" cy="1938992"/>
          </a:xfrm>
          <a:prstGeom prst="rect">
            <a:avLst/>
          </a:prstGeom>
          <a:solidFill>
            <a:srgbClr val="CC66FF"/>
          </a:solidFill>
        </p:spPr>
        <p:txBody>
          <a:bodyPr>
            <a:spAutoFit/>
          </a:bodyPr>
          <a:lstStyle/>
          <a:p>
            <a:pPr fontAlgn="base"/>
            <a:r>
              <a:rPr lang="en-US" sz="2000" dirty="0"/>
              <a:t>“This Church is no organization like that of the secret combinations of old, which the Lord hath said he hates, the members of which were pledged, and bound by oath that they would cover up one another’s crimes, that they would justify one another in theft and murder and in all things that were unclean. </a:t>
            </a:r>
            <a:endParaRPr lang="en-US" sz="2000" dirty="0">
              <a:solidFill>
                <a:schemeClr val="bg1"/>
              </a:solidFill>
            </a:endParaRPr>
          </a:p>
        </p:txBody>
      </p:sp>
      <p:sp>
        <p:nvSpPr>
          <p:cNvPr id="10" name="Rectangle 9"/>
          <p:cNvSpPr/>
          <p:nvPr/>
        </p:nvSpPr>
        <p:spPr>
          <a:xfrm>
            <a:off x="6870802" y="5848446"/>
            <a:ext cx="3725578" cy="707886"/>
          </a:xfrm>
          <a:prstGeom prst="rect">
            <a:avLst/>
          </a:prstGeom>
          <a:solidFill>
            <a:srgbClr val="FFC000"/>
          </a:solidFill>
        </p:spPr>
        <p:txBody>
          <a:bodyPr wrap="square">
            <a:spAutoFit/>
          </a:bodyPr>
          <a:lstStyle/>
          <a:p>
            <a:pPr fontAlgn="base"/>
            <a:r>
              <a:rPr lang="en-US" sz="2000" dirty="0"/>
              <a:t>“It is no such organization at all. It would not be of God if it were.”</a:t>
            </a:r>
            <a:endParaRPr lang="en-US" sz="2000" dirty="0">
              <a:solidFill>
                <a:schemeClr val="bg1"/>
              </a:solidFill>
            </a:endParaRPr>
          </a:p>
        </p:txBody>
      </p:sp>
      <p:pic>
        <p:nvPicPr>
          <p:cNvPr id="13314" name="Picture 2" descr="http://rsc.byu.edu/sites/default/files/James%20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280" y="2291542"/>
            <a:ext cx="2566623" cy="34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0F9D3B-464A-4D75-A28C-CEA063E72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Protection of Religious Observances</a:t>
            </a:r>
          </a:p>
        </p:txBody>
      </p:sp>
      <p:sp>
        <p:nvSpPr>
          <p:cNvPr id="50" name="Rectangle 49"/>
          <p:cNvSpPr/>
          <p:nvPr/>
        </p:nvSpPr>
        <p:spPr>
          <a:xfrm>
            <a:off x="163119" y="6468142"/>
            <a:ext cx="1128835" cy="261610"/>
          </a:xfrm>
          <a:prstGeom prst="rect">
            <a:avLst/>
          </a:prstGeom>
          <a:solidFill>
            <a:schemeClr val="accent4">
              <a:lumMod val="20000"/>
              <a:lumOff val="80000"/>
            </a:schemeClr>
          </a:solidFill>
        </p:spPr>
        <p:txBody>
          <a:bodyPr wrap="none">
            <a:spAutoFit/>
          </a:bodyPr>
          <a:lstStyle/>
          <a:p>
            <a:r>
              <a:rPr lang="en-US" sz="1100" dirty="0"/>
              <a:t>D&amp;C 134:7, 9-10</a:t>
            </a:r>
          </a:p>
        </p:txBody>
      </p:sp>
      <p:sp>
        <p:nvSpPr>
          <p:cNvPr id="47" name="Rectangle 46"/>
          <p:cNvSpPr/>
          <p:nvPr/>
        </p:nvSpPr>
        <p:spPr>
          <a:xfrm>
            <a:off x="5111432" y="4178148"/>
            <a:ext cx="6267573" cy="1938992"/>
          </a:xfrm>
          <a:prstGeom prst="rect">
            <a:avLst/>
          </a:prstGeom>
          <a:solidFill>
            <a:schemeClr val="accent5">
              <a:lumMod val="75000"/>
            </a:schemeClr>
          </a:solidFill>
        </p:spPr>
        <p:txBody>
          <a:bodyPr wrap="square">
            <a:spAutoFit/>
          </a:bodyPr>
          <a:lstStyle/>
          <a:p>
            <a:pPr fontAlgn="base"/>
            <a:r>
              <a:rPr lang="en-US" sz="2000" dirty="0">
                <a:solidFill>
                  <a:schemeClr val="bg1"/>
                </a:solidFill>
              </a:rPr>
              <a:t>In addition, he wrote that religious societies have a right to punish their disorderly members by excommunicating them or withdrawing their fellowship from them but that such societies do not have authority to make judgments or inflict punishments that would take their members’ property or harm them physically.</a:t>
            </a:r>
          </a:p>
        </p:txBody>
      </p:sp>
      <p:sp>
        <p:nvSpPr>
          <p:cNvPr id="2" name="Rectangle 1"/>
          <p:cNvSpPr/>
          <p:nvPr/>
        </p:nvSpPr>
        <p:spPr>
          <a:xfrm>
            <a:off x="611530" y="1601203"/>
            <a:ext cx="5020343" cy="1200329"/>
          </a:xfrm>
          <a:prstGeom prst="rect">
            <a:avLst/>
          </a:prstGeom>
          <a:solidFill>
            <a:schemeClr val="accent5">
              <a:lumMod val="50000"/>
            </a:schemeClr>
          </a:solidFill>
        </p:spPr>
        <p:txBody>
          <a:bodyPr wrap="square">
            <a:spAutoFit/>
          </a:bodyPr>
          <a:lstStyle/>
          <a:p>
            <a:r>
              <a:rPr lang="en-US" dirty="0">
                <a:solidFill>
                  <a:schemeClr val="bg1"/>
                </a:solidFill>
              </a:rPr>
              <a:t>Oliver Cowdery wrote that governments should establish laws that protect religious observance but that they should not favor one religion over another. </a:t>
            </a:r>
          </a:p>
        </p:txBody>
      </p:sp>
      <p:pic>
        <p:nvPicPr>
          <p:cNvPr id="4" name="Picture 3" descr="A person in a tuxedo and bow tie&#10;&#10;Description automatically generated">
            <a:extLst>
              <a:ext uri="{FF2B5EF4-FFF2-40B4-BE49-F238E27FC236}">
                <a16:creationId xmlns:a16="http://schemas.microsoft.com/office/drawing/2014/main" id="{818062F4-4CBD-DA92-76A2-C600C2818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062" y="3228975"/>
            <a:ext cx="2412435" cy="3021515"/>
          </a:xfrm>
          <a:prstGeom prst="rect">
            <a:avLst/>
          </a:prstGeom>
        </p:spPr>
      </p:pic>
    </p:spTree>
    <p:extLst>
      <p:ext uri="{BB962C8B-B14F-4D97-AF65-F5344CB8AC3E}">
        <p14:creationId xmlns:p14="http://schemas.microsoft.com/office/powerpoint/2010/main" val="34122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3C512-09DE-4423-A3EA-B03E403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Separation of Church and State</a:t>
            </a:r>
          </a:p>
        </p:txBody>
      </p:sp>
      <p:sp>
        <p:nvSpPr>
          <p:cNvPr id="50" name="Rectangle 49"/>
          <p:cNvSpPr/>
          <p:nvPr/>
        </p:nvSpPr>
        <p:spPr>
          <a:xfrm>
            <a:off x="163119" y="6468142"/>
            <a:ext cx="3940502" cy="261610"/>
          </a:xfrm>
          <a:prstGeom prst="rect">
            <a:avLst/>
          </a:prstGeom>
          <a:solidFill>
            <a:schemeClr val="accent4">
              <a:lumMod val="20000"/>
              <a:lumOff val="80000"/>
            </a:schemeClr>
          </a:solidFill>
        </p:spPr>
        <p:txBody>
          <a:bodyPr wrap="none">
            <a:spAutoFit/>
          </a:bodyPr>
          <a:lstStyle/>
          <a:p>
            <a:r>
              <a:rPr lang="en-US" sz="1100" dirty="0"/>
              <a:t>D&amp;C 134:9   Joseph F. Smith, John R. Winder and Anthon H. Lund</a:t>
            </a:r>
          </a:p>
        </p:txBody>
      </p:sp>
      <p:sp>
        <p:nvSpPr>
          <p:cNvPr id="47" name="Rectangle 46"/>
          <p:cNvSpPr/>
          <p:nvPr/>
        </p:nvSpPr>
        <p:spPr>
          <a:xfrm>
            <a:off x="4767893" y="1248912"/>
            <a:ext cx="6267573" cy="2246769"/>
          </a:xfrm>
          <a:prstGeom prst="rect">
            <a:avLst/>
          </a:prstGeom>
          <a:solidFill>
            <a:schemeClr val="accent5">
              <a:lumMod val="75000"/>
            </a:schemeClr>
          </a:solidFill>
        </p:spPr>
        <p:txBody>
          <a:bodyPr wrap="square">
            <a:spAutoFit/>
          </a:bodyPr>
          <a:lstStyle/>
          <a:p>
            <a:pPr fontAlgn="base"/>
            <a:r>
              <a:rPr lang="en-US" sz="2000" dirty="0">
                <a:solidFill>
                  <a:schemeClr val="bg1"/>
                </a:solidFill>
              </a:rPr>
              <a:t>“The Church of Jesus Christ of Latter-day Saints holds to the doctrine of the separation of church and state; the non-interference of church authority in political matters; and the absolute freedom and independence of the individual in the performance of his political duties. …</a:t>
            </a:r>
          </a:p>
          <a:p>
            <a:pPr fontAlgn="base"/>
            <a:endParaRPr lang="en-US" sz="2000" dirty="0">
              <a:solidFill>
                <a:schemeClr val="bg1"/>
              </a:solidFill>
            </a:endParaRPr>
          </a:p>
          <a:p>
            <a:pPr fontAlgn="base"/>
            <a:r>
              <a:rPr lang="en-US" sz="2000" b="0" i="0" dirty="0">
                <a:solidFill>
                  <a:schemeClr val="bg1"/>
                </a:solidFill>
                <a:effectLst/>
              </a:rPr>
              <a:t>“We declare that from principle and policy, we favor:</a:t>
            </a:r>
            <a:endParaRPr lang="en-US" sz="2000" dirty="0">
              <a:solidFill>
                <a:schemeClr val="bg1"/>
              </a:solidFill>
            </a:endParaRPr>
          </a:p>
        </p:txBody>
      </p:sp>
      <p:sp>
        <p:nvSpPr>
          <p:cNvPr id="2" name="Rectangle 1"/>
          <p:cNvSpPr/>
          <p:nvPr/>
        </p:nvSpPr>
        <p:spPr>
          <a:xfrm>
            <a:off x="746611" y="1064247"/>
            <a:ext cx="2973333" cy="1754326"/>
          </a:xfrm>
          <a:prstGeom prst="rect">
            <a:avLst/>
          </a:prstGeom>
          <a:solidFill>
            <a:schemeClr val="accent5">
              <a:lumMod val="50000"/>
            </a:schemeClr>
          </a:solidFill>
        </p:spPr>
        <p:txBody>
          <a:bodyPr wrap="square">
            <a:spAutoFit/>
          </a:bodyPr>
          <a:lstStyle/>
          <a:p>
            <a:r>
              <a:rPr lang="en-US" dirty="0">
                <a:solidFill>
                  <a:schemeClr val="bg1"/>
                </a:solidFill>
              </a:rPr>
              <a:t>The Church upholds the principle laid down by the Constitution of the United States that religion and government should be kept separate. </a:t>
            </a:r>
          </a:p>
        </p:txBody>
      </p:sp>
      <p:sp>
        <p:nvSpPr>
          <p:cNvPr id="3" name="TextBox 2"/>
          <p:cNvSpPr txBox="1"/>
          <p:nvPr/>
        </p:nvSpPr>
        <p:spPr>
          <a:xfrm>
            <a:off x="5590310" y="630942"/>
            <a:ext cx="1589809" cy="584775"/>
          </a:xfrm>
          <a:prstGeom prst="rect">
            <a:avLst/>
          </a:prstGeom>
          <a:noFill/>
        </p:spPr>
        <p:txBody>
          <a:bodyPr wrap="square" rtlCol="0">
            <a:spAutoFit/>
          </a:bodyPr>
          <a:lstStyle/>
          <a:p>
            <a:r>
              <a:rPr lang="en-US" sz="3200" dirty="0"/>
              <a:t>1907</a:t>
            </a:r>
          </a:p>
        </p:txBody>
      </p:sp>
      <p:sp>
        <p:nvSpPr>
          <p:cNvPr id="4" name="Rectangle 3"/>
          <p:cNvSpPr/>
          <p:nvPr/>
        </p:nvSpPr>
        <p:spPr>
          <a:xfrm>
            <a:off x="291250" y="3821263"/>
            <a:ext cx="7389470" cy="2308324"/>
          </a:xfrm>
          <a:prstGeom prst="rect">
            <a:avLst/>
          </a:prstGeom>
          <a:solidFill>
            <a:srgbClr val="CCFF99"/>
          </a:solidFill>
        </p:spPr>
        <p:txBody>
          <a:bodyPr wrap="square">
            <a:spAutoFit/>
          </a:bodyPr>
          <a:lstStyle/>
          <a:p>
            <a:pPr fontAlgn="base"/>
            <a:r>
              <a:rPr lang="en-US" b="0" i="0" dirty="0">
                <a:solidFill>
                  <a:srgbClr val="333333"/>
                </a:solidFill>
                <a:effectLst/>
                <a:latin typeface="Calibri" panose="020F0502020204030204" pitchFamily="34" charset="0"/>
              </a:rPr>
              <a:t>“The absolute separation of church and state;</a:t>
            </a:r>
          </a:p>
          <a:p>
            <a:pPr fontAlgn="base"/>
            <a:r>
              <a:rPr lang="en-US" b="0" i="0" dirty="0">
                <a:solidFill>
                  <a:srgbClr val="333333"/>
                </a:solidFill>
                <a:effectLst/>
                <a:latin typeface="Calibri" panose="020F0502020204030204" pitchFamily="34" charset="0"/>
              </a:rPr>
              <a:t>“No domination of the state by the church;</a:t>
            </a:r>
          </a:p>
          <a:p>
            <a:pPr fontAlgn="base"/>
            <a:r>
              <a:rPr lang="en-US" b="0" i="0" dirty="0">
                <a:solidFill>
                  <a:srgbClr val="333333"/>
                </a:solidFill>
                <a:effectLst/>
                <a:latin typeface="Calibri" panose="020F0502020204030204" pitchFamily="34" charset="0"/>
              </a:rPr>
              <a:t>“No church interference with the functions of the state;</a:t>
            </a:r>
          </a:p>
          <a:p>
            <a:pPr fontAlgn="base"/>
            <a:r>
              <a:rPr lang="en-US" b="0" i="0" dirty="0">
                <a:solidFill>
                  <a:srgbClr val="333333"/>
                </a:solidFill>
                <a:effectLst/>
                <a:latin typeface="Calibri" panose="020F0502020204030204" pitchFamily="34" charset="0"/>
              </a:rPr>
              <a:t>“No state interference with the functions of the church, or with the free exercise of religion;</a:t>
            </a:r>
          </a:p>
          <a:p>
            <a:pPr fontAlgn="base"/>
            <a:r>
              <a:rPr lang="en-US" b="0" i="0" dirty="0">
                <a:solidFill>
                  <a:srgbClr val="333333"/>
                </a:solidFill>
                <a:effectLst/>
                <a:latin typeface="Calibri" panose="020F0502020204030204" pitchFamily="34" charset="0"/>
              </a:rPr>
              <a:t>“The absolute freedom of the individual from the domination of ecclesiastical authority in political affairs;</a:t>
            </a:r>
          </a:p>
          <a:p>
            <a:pPr fontAlgn="base"/>
            <a:r>
              <a:rPr lang="en-US" b="0" i="0" dirty="0">
                <a:solidFill>
                  <a:srgbClr val="333333"/>
                </a:solidFill>
                <a:effectLst/>
                <a:latin typeface="Calibri" panose="020F0502020204030204" pitchFamily="34" charset="0"/>
              </a:rPr>
              <a:t>“The equality of all churches before the law.”</a:t>
            </a:r>
          </a:p>
        </p:txBody>
      </p:sp>
      <p:pic>
        <p:nvPicPr>
          <p:cNvPr id="18434" name="Picture 2" descr="http://www.officemuseum.com/IMagesWWW/1904_President_Joseph_F_Smith_1901-18_and_Counsellors_Lund__Winder_of_Church_of_L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970" y="3560709"/>
            <a:ext cx="2907432" cy="290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5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547F23E-669F-41C6-B7DD-3E3027D51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Redress—To Make Something Right</a:t>
            </a:r>
          </a:p>
        </p:txBody>
      </p:sp>
      <p:sp>
        <p:nvSpPr>
          <p:cNvPr id="50" name="Rectangle 49"/>
          <p:cNvSpPr/>
          <p:nvPr/>
        </p:nvSpPr>
        <p:spPr>
          <a:xfrm>
            <a:off x="163119" y="6468142"/>
            <a:ext cx="873957" cy="261610"/>
          </a:xfrm>
          <a:prstGeom prst="rect">
            <a:avLst/>
          </a:prstGeom>
          <a:solidFill>
            <a:schemeClr val="accent4">
              <a:lumMod val="20000"/>
              <a:lumOff val="80000"/>
            </a:schemeClr>
          </a:solidFill>
        </p:spPr>
        <p:txBody>
          <a:bodyPr wrap="none">
            <a:spAutoFit/>
          </a:bodyPr>
          <a:lstStyle/>
          <a:p>
            <a:r>
              <a:rPr lang="en-US" sz="1100" dirty="0"/>
              <a:t>D&amp;C 134:11</a:t>
            </a:r>
          </a:p>
        </p:txBody>
      </p:sp>
      <p:sp>
        <p:nvSpPr>
          <p:cNvPr id="4" name="Rectangle 3"/>
          <p:cNvSpPr/>
          <p:nvPr/>
        </p:nvSpPr>
        <p:spPr>
          <a:xfrm>
            <a:off x="1037076" y="1434786"/>
            <a:ext cx="3324787" cy="1938992"/>
          </a:xfrm>
          <a:prstGeom prst="rect">
            <a:avLst/>
          </a:prstGeom>
          <a:solidFill>
            <a:schemeClr val="accent2">
              <a:lumMod val="50000"/>
            </a:schemeClr>
          </a:solidFill>
        </p:spPr>
        <p:txBody>
          <a:bodyPr wrap="square">
            <a:spAutoFit/>
          </a:bodyPr>
          <a:lstStyle/>
          <a:p>
            <a:pPr fontAlgn="base"/>
            <a:r>
              <a:rPr lang="en-US" sz="2400" dirty="0">
                <a:solidFill>
                  <a:schemeClr val="bg1"/>
                </a:solidFill>
              </a:rPr>
              <a:t>Citizens should be allowed to ask their government for “redress” if they have been wronged. </a:t>
            </a:r>
            <a:endParaRPr lang="en-US" sz="2400" b="0" i="0" dirty="0">
              <a:solidFill>
                <a:schemeClr val="bg1"/>
              </a:solidFill>
              <a:effectLst/>
              <a:latin typeface="Calibri" panose="020F0502020204030204" pitchFamily="34" charset="0"/>
            </a:endParaRPr>
          </a:p>
        </p:txBody>
      </p:sp>
      <p:sp>
        <p:nvSpPr>
          <p:cNvPr id="10" name="Rectangle 9"/>
          <p:cNvSpPr/>
          <p:nvPr/>
        </p:nvSpPr>
        <p:spPr>
          <a:xfrm>
            <a:off x="6941126" y="3373778"/>
            <a:ext cx="4717473" cy="1938992"/>
          </a:xfrm>
          <a:prstGeom prst="rect">
            <a:avLst/>
          </a:prstGeom>
          <a:solidFill>
            <a:schemeClr val="accent2">
              <a:lumMod val="75000"/>
            </a:schemeClr>
          </a:solidFill>
        </p:spPr>
        <p:txBody>
          <a:bodyPr wrap="square">
            <a:spAutoFit/>
          </a:bodyPr>
          <a:lstStyle/>
          <a:p>
            <a:pPr fontAlgn="base"/>
            <a:r>
              <a:rPr lang="en-US" sz="2400" dirty="0">
                <a:solidFill>
                  <a:schemeClr val="bg1"/>
                </a:solidFill>
              </a:rPr>
              <a:t>This verse includes a declaration that citizens are justified in defending themselves and others when there is an urgent need and the government is unable to help.</a:t>
            </a:r>
            <a:endParaRPr lang="en-US" sz="2400" b="0" i="0" dirty="0">
              <a:solidFill>
                <a:schemeClr val="bg1"/>
              </a:solidFill>
              <a:effectLst/>
              <a:latin typeface="Calibri" panose="020F0502020204030204" pitchFamily="34" charset="0"/>
            </a:endParaRPr>
          </a:p>
        </p:txBody>
      </p:sp>
      <p:grpSp>
        <p:nvGrpSpPr>
          <p:cNvPr id="11" name="Group 10"/>
          <p:cNvGrpSpPr/>
          <p:nvPr/>
        </p:nvGrpSpPr>
        <p:grpSpPr>
          <a:xfrm>
            <a:off x="4609846" y="3373778"/>
            <a:ext cx="1401432" cy="2312894"/>
            <a:chOff x="304800" y="4191000"/>
            <a:chExt cx="1401432" cy="2312894"/>
          </a:xfrm>
        </p:grpSpPr>
        <p:sp>
          <p:nvSpPr>
            <p:cNvPr id="12" name="Oval 11"/>
            <p:cNvSpPr/>
            <p:nvPr/>
          </p:nvSpPr>
          <p:spPr>
            <a:xfrm>
              <a:off x="435844" y="5104367"/>
              <a:ext cx="1149398" cy="13396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7823" y="5104367"/>
              <a:ext cx="665441" cy="913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7328" y="4312782"/>
              <a:ext cx="907420" cy="12178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17328" y="4191000"/>
              <a:ext cx="846925" cy="42623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492476">
              <a:off x="30061" y="4667869"/>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5400000">
              <a:off x="967908" y="4688535"/>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328"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82769"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0"/>
            <p:cNvGrpSpPr/>
            <p:nvPr/>
          </p:nvGrpSpPr>
          <p:grpSpPr>
            <a:xfrm rot="6582136">
              <a:off x="394296" y="5661490"/>
              <a:ext cx="752908" cy="931899"/>
              <a:chOff x="3429000" y="2743200"/>
              <a:chExt cx="1447800" cy="2363802"/>
            </a:xfrm>
          </p:grpSpPr>
          <p:sp>
            <p:nvSpPr>
              <p:cNvPr id="22" name="Rounded Rectangle 21"/>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435845" y="5774170"/>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44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1AE0B9-785B-4AF8-80AB-7AEDEC2AA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When Slavery Was Tolerated</a:t>
            </a:r>
          </a:p>
        </p:txBody>
      </p:sp>
      <p:sp>
        <p:nvSpPr>
          <p:cNvPr id="50" name="Rectangle 49"/>
          <p:cNvSpPr/>
          <p:nvPr/>
        </p:nvSpPr>
        <p:spPr>
          <a:xfrm>
            <a:off x="163119" y="6468142"/>
            <a:ext cx="873957" cy="261610"/>
          </a:xfrm>
          <a:prstGeom prst="rect">
            <a:avLst/>
          </a:prstGeom>
          <a:solidFill>
            <a:schemeClr val="accent4">
              <a:lumMod val="20000"/>
              <a:lumOff val="80000"/>
            </a:schemeClr>
          </a:solidFill>
        </p:spPr>
        <p:txBody>
          <a:bodyPr wrap="none">
            <a:spAutoFit/>
          </a:bodyPr>
          <a:lstStyle/>
          <a:p>
            <a:r>
              <a:rPr lang="en-US" sz="1100" dirty="0"/>
              <a:t>D&amp;C 134:12</a:t>
            </a:r>
          </a:p>
        </p:txBody>
      </p:sp>
      <p:sp>
        <p:nvSpPr>
          <p:cNvPr id="4" name="Rectangle 3"/>
          <p:cNvSpPr/>
          <p:nvPr/>
        </p:nvSpPr>
        <p:spPr>
          <a:xfrm>
            <a:off x="283078" y="923330"/>
            <a:ext cx="7312676" cy="1323439"/>
          </a:xfrm>
          <a:prstGeom prst="rect">
            <a:avLst/>
          </a:prstGeom>
          <a:solidFill>
            <a:srgbClr val="95AEF5"/>
          </a:solidFill>
        </p:spPr>
        <p:txBody>
          <a:bodyPr wrap="square">
            <a:spAutoFit/>
          </a:bodyPr>
          <a:lstStyle/>
          <a:p>
            <a:pPr fontAlgn="base"/>
            <a:r>
              <a:rPr lang="en-US" sz="2000" dirty="0"/>
              <a:t>Although the Church teaches that slavery is wrong and counter to the fundamental rights of an individual, the Prophet Joseph Smith taught that when slavery is tolerated by a government, it is not the Church’s position to try to overthrow that established order:</a:t>
            </a:r>
            <a:endParaRPr lang="en-US" sz="2000" b="0" i="0" dirty="0">
              <a:solidFill>
                <a:schemeClr val="bg1"/>
              </a:solidFill>
              <a:effectLst/>
              <a:latin typeface="Calibri" panose="020F0502020204030204" pitchFamily="34" charset="0"/>
            </a:endParaRPr>
          </a:p>
        </p:txBody>
      </p:sp>
      <p:sp>
        <p:nvSpPr>
          <p:cNvPr id="10" name="Rectangle 9"/>
          <p:cNvSpPr/>
          <p:nvPr/>
        </p:nvSpPr>
        <p:spPr>
          <a:xfrm>
            <a:off x="5881255" y="2823060"/>
            <a:ext cx="5542736" cy="3785652"/>
          </a:xfrm>
          <a:prstGeom prst="rect">
            <a:avLst/>
          </a:prstGeom>
          <a:solidFill>
            <a:srgbClr val="0070C0"/>
          </a:solidFill>
        </p:spPr>
        <p:txBody>
          <a:bodyPr wrap="square">
            <a:spAutoFit/>
          </a:bodyPr>
          <a:lstStyle/>
          <a:p>
            <a:pPr fontAlgn="base"/>
            <a:r>
              <a:rPr lang="en-US" sz="2000" dirty="0">
                <a:solidFill>
                  <a:schemeClr val="bg1"/>
                </a:solidFill>
              </a:rPr>
              <a:t>“It should be the duty of an Elder, when he enters into a house, to salute the master of that house, and if he gain his consent, then he may preach to all that are in that house; but if he gain not his consent, let him not go unto his slaves, or servants, but let the responsibility be upon the head of the master of that house, and the consequences thereof, and the guilt of that house is no longer upon his skirts. … But if the master of that house give consent, the Elder may preach to his family, his wife, his children and his servants, his man-servants, or his maid-servants, or his slaves.” HC</a:t>
            </a:r>
            <a:endParaRPr lang="en-US" sz="2000" b="0" i="0" dirty="0">
              <a:solidFill>
                <a:schemeClr val="bg1"/>
              </a:solidFill>
              <a:effectLst/>
              <a:latin typeface="Calibri" panose="020F0502020204030204" pitchFamily="34" charset="0"/>
            </a:endParaRPr>
          </a:p>
        </p:txBody>
      </p:sp>
      <p:grpSp>
        <p:nvGrpSpPr>
          <p:cNvPr id="5" name="Group 4"/>
          <p:cNvGrpSpPr/>
          <p:nvPr/>
        </p:nvGrpSpPr>
        <p:grpSpPr>
          <a:xfrm>
            <a:off x="283078" y="2429885"/>
            <a:ext cx="3304309" cy="2655333"/>
            <a:chOff x="283078" y="2429885"/>
            <a:chExt cx="3304309" cy="2655333"/>
          </a:xfrm>
        </p:grpSpPr>
        <p:pic>
          <p:nvPicPr>
            <p:cNvPr id="20482" name="Picture 2" descr="http://upload.wikimedia.org/wikipedia/commons/6/6e/Jane_Elizabeth_Manning_Ja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57" y="2429885"/>
              <a:ext cx="1905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3078" y="4715886"/>
              <a:ext cx="3304309" cy="369332"/>
            </a:xfrm>
            <a:prstGeom prst="rect">
              <a:avLst/>
            </a:prstGeom>
            <a:noFill/>
          </p:spPr>
          <p:txBody>
            <a:bodyPr wrap="square" rtlCol="0">
              <a:spAutoFit/>
            </a:bodyPr>
            <a:lstStyle/>
            <a:p>
              <a:r>
                <a:rPr lang="en-US" dirty="0"/>
                <a:t>Jane Elizabeth Manning James</a:t>
              </a:r>
            </a:p>
          </p:txBody>
        </p:sp>
      </p:grpSp>
      <p:grpSp>
        <p:nvGrpSpPr>
          <p:cNvPr id="7" name="Group 6"/>
          <p:cNvGrpSpPr/>
          <p:nvPr/>
        </p:nvGrpSpPr>
        <p:grpSpPr>
          <a:xfrm>
            <a:off x="3587387" y="3338483"/>
            <a:ext cx="2057386" cy="3097180"/>
            <a:chOff x="3587387" y="3338483"/>
            <a:chExt cx="2057386" cy="3097180"/>
          </a:xfrm>
        </p:grpSpPr>
        <p:pic>
          <p:nvPicPr>
            <p:cNvPr id="20484" name="Picture 4" descr="http://wp.production.patheos.com/blogs/welcometable/files/2014/11/isaac-james.jpg"/>
            <p:cNvPicPr>
              <a:picLocks noChangeAspect="1" noChangeArrowheads="1"/>
            </p:cNvPicPr>
            <p:nvPr/>
          </p:nvPicPr>
          <p:blipFill rotWithShape="1">
            <a:blip r:embed="rId4">
              <a:extLst>
                <a:ext uri="{28A0092B-C50C-407E-A947-70E740481C1C}">
                  <a14:useLocalDpi xmlns:a14="http://schemas.microsoft.com/office/drawing/2010/main" val="0"/>
                </a:ext>
              </a:extLst>
            </a:blip>
            <a:srcRect l="9041" t="1320" r="11003" b="26863"/>
            <a:stretch/>
          </p:blipFill>
          <p:spPr bwMode="auto">
            <a:xfrm>
              <a:off x="3587387" y="3338483"/>
              <a:ext cx="2057386" cy="27548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39416" y="6066331"/>
              <a:ext cx="1683305" cy="369332"/>
            </a:xfrm>
            <a:prstGeom prst="rect">
              <a:avLst/>
            </a:prstGeom>
            <a:noFill/>
          </p:spPr>
          <p:txBody>
            <a:bodyPr wrap="square" rtlCol="0">
              <a:spAutoFit/>
            </a:bodyPr>
            <a:lstStyle/>
            <a:p>
              <a:r>
                <a:rPr lang="en-US" dirty="0"/>
                <a:t>Isaac James</a:t>
              </a:r>
            </a:p>
          </p:txBody>
        </p:sp>
      </p:grpSp>
    </p:spTree>
    <p:extLst>
      <p:ext uri="{BB962C8B-B14F-4D97-AF65-F5344CB8AC3E}">
        <p14:creationId xmlns:p14="http://schemas.microsoft.com/office/powerpoint/2010/main" val="25002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95C5D-B549-8593-0538-E95CA42F4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a:extLst>
              <a:ext uri="{FF2B5EF4-FFF2-40B4-BE49-F238E27FC236}">
                <a16:creationId xmlns:a16="http://schemas.microsoft.com/office/drawing/2014/main" id="{89A5957B-7365-0125-EA2B-B3BD3257B5CF}"/>
              </a:ext>
            </a:extLst>
          </p:cNvPr>
          <p:cNvSpPr txBox="1"/>
          <p:nvPr/>
        </p:nvSpPr>
        <p:spPr>
          <a:xfrm>
            <a:off x="726034" y="1449502"/>
            <a:ext cx="6315456" cy="1815882"/>
          </a:xfrm>
          <a:prstGeom prst="rect">
            <a:avLst/>
          </a:prstGeom>
          <a:solidFill>
            <a:schemeClr val="accent2">
              <a:lumMod val="40000"/>
              <a:lumOff val="60000"/>
            </a:schemeClr>
          </a:solidFill>
        </p:spPr>
        <p:txBody>
          <a:bodyPr wrap="square">
            <a:spAutoFit/>
          </a:bodyPr>
          <a:lstStyle/>
          <a:p>
            <a:r>
              <a:rPr lang="en-US" sz="2800" b="0" i="0" dirty="0">
                <a:solidFill>
                  <a:srgbClr val="212225"/>
                </a:solidFill>
                <a:effectLst/>
              </a:rPr>
              <a:t>In the 1830s, Church members were facing persecution, in part for the false perception that they would disregard government laws in the name of religion.</a:t>
            </a:r>
            <a:endParaRPr lang="en-US" sz="2800" dirty="0"/>
          </a:p>
        </p:txBody>
      </p:sp>
      <p:sp>
        <p:nvSpPr>
          <p:cNvPr id="5" name="TextBox 4">
            <a:extLst>
              <a:ext uri="{FF2B5EF4-FFF2-40B4-BE49-F238E27FC236}">
                <a16:creationId xmlns:a16="http://schemas.microsoft.com/office/drawing/2014/main" id="{B1293266-11D9-7EE2-FDF5-F64BB714EC05}"/>
              </a:ext>
            </a:extLst>
          </p:cNvPr>
          <p:cNvSpPr txBox="1"/>
          <p:nvPr/>
        </p:nvSpPr>
        <p:spPr>
          <a:xfrm>
            <a:off x="7087" y="174279"/>
            <a:ext cx="12192000" cy="1015663"/>
          </a:xfrm>
          <a:prstGeom prst="rect">
            <a:avLst/>
          </a:prstGeom>
          <a:noFill/>
        </p:spPr>
        <p:txBody>
          <a:bodyPr wrap="square" rtlCol="0">
            <a:spAutoFit/>
          </a:bodyPr>
          <a:lstStyle/>
          <a:p>
            <a:pPr algn="ctr"/>
            <a:r>
              <a:rPr lang="en-US" sz="6000" dirty="0">
                <a:latin typeface="Constantia" panose="02030602050306030303" pitchFamily="18" charset="0"/>
              </a:rPr>
              <a:t>Freedom of Religion</a:t>
            </a:r>
            <a:endParaRPr lang="en-US" sz="4400" dirty="0">
              <a:latin typeface="Constantia" panose="02030602050306030303" pitchFamily="18" charset="0"/>
            </a:endParaRPr>
          </a:p>
        </p:txBody>
      </p:sp>
      <p:sp>
        <p:nvSpPr>
          <p:cNvPr id="7" name="TextBox 6">
            <a:extLst>
              <a:ext uri="{FF2B5EF4-FFF2-40B4-BE49-F238E27FC236}">
                <a16:creationId xmlns:a16="http://schemas.microsoft.com/office/drawing/2014/main" id="{A3539167-A539-E059-334B-30099BCBBE08}"/>
              </a:ext>
            </a:extLst>
          </p:cNvPr>
          <p:cNvSpPr txBox="1"/>
          <p:nvPr/>
        </p:nvSpPr>
        <p:spPr>
          <a:xfrm>
            <a:off x="5153025" y="4133560"/>
            <a:ext cx="6229350" cy="1569660"/>
          </a:xfrm>
          <a:prstGeom prst="rect">
            <a:avLst/>
          </a:prstGeom>
          <a:solidFill>
            <a:srgbClr val="CCFFCC"/>
          </a:solidFill>
        </p:spPr>
        <p:txBody>
          <a:bodyPr wrap="square">
            <a:spAutoFit/>
          </a:bodyPr>
          <a:lstStyle/>
          <a:p>
            <a:r>
              <a:rPr lang="en-US" sz="2400" b="0" i="0" dirty="0">
                <a:solidFill>
                  <a:srgbClr val="212225"/>
                </a:solidFill>
                <a:effectLst/>
              </a:rPr>
              <a:t>Church leaders wrote a declaration of belief now known as Doctrine and Covenants for the Saints to commit to follow the laws of the land along with exercising freedom of religion.</a:t>
            </a:r>
            <a:endParaRPr lang="en-US" sz="2400" dirty="0"/>
          </a:p>
        </p:txBody>
      </p:sp>
    </p:spTree>
    <p:extLst>
      <p:ext uri="{BB962C8B-B14F-4D97-AF65-F5344CB8AC3E}">
        <p14:creationId xmlns:p14="http://schemas.microsoft.com/office/powerpoint/2010/main" val="17686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95686C-713B-4AFD-A7FA-72495D0DE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The Issue of Slavery</a:t>
            </a:r>
          </a:p>
        </p:txBody>
      </p:sp>
      <p:sp>
        <p:nvSpPr>
          <p:cNvPr id="50" name="Rectangle 49"/>
          <p:cNvSpPr/>
          <p:nvPr/>
        </p:nvSpPr>
        <p:spPr>
          <a:xfrm>
            <a:off x="163119" y="6468142"/>
            <a:ext cx="873957" cy="261610"/>
          </a:xfrm>
          <a:prstGeom prst="rect">
            <a:avLst/>
          </a:prstGeom>
          <a:solidFill>
            <a:schemeClr val="accent4">
              <a:lumMod val="20000"/>
              <a:lumOff val="80000"/>
            </a:schemeClr>
          </a:solidFill>
        </p:spPr>
        <p:txBody>
          <a:bodyPr wrap="none">
            <a:spAutoFit/>
          </a:bodyPr>
          <a:lstStyle/>
          <a:p>
            <a:r>
              <a:rPr lang="en-US" sz="1100" dirty="0"/>
              <a:t>D&amp;C 134:12</a:t>
            </a:r>
          </a:p>
        </p:txBody>
      </p:sp>
      <p:sp>
        <p:nvSpPr>
          <p:cNvPr id="2" name="Rectangle 1"/>
          <p:cNvSpPr/>
          <p:nvPr/>
        </p:nvSpPr>
        <p:spPr>
          <a:xfrm>
            <a:off x="600097" y="1029572"/>
            <a:ext cx="3306885" cy="1631216"/>
          </a:xfrm>
          <a:prstGeom prst="rect">
            <a:avLst/>
          </a:prstGeom>
          <a:solidFill>
            <a:schemeClr val="tx2">
              <a:lumMod val="75000"/>
            </a:schemeClr>
          </a:solidFill>
        </p:spPr>
        <p:txBody>
          <a:bodyPr wrap="square">
            <a:spAutoFit/>
          </a:bodyPr>
          <a:lstStyle/>
          <a:p>
            <a:r>
              <a:rPr lang="en-US" sz="2000" b="0" i="0" dirty="0">
                <a:solidFill>
                  <a:schemeClr val="bg1"/>
                </a:solidFill>
                <a:effectLst/>
                <a:latin typeface="Calibri" panose="020F0502020204030204" pitchFamily="34" charset="0"/>
              </a:rPr>
              <a:t>In 1834, when this statement was written, the Saints in Missouri were often accused by their enemies of seeking to overthrow slavery. </a:t>
            </a:r>
            <a:endParaRPr lang="en-US" sz="2000" dirty="0">
              <a:solidFill>
                <a:schemeClr val="bg1"/>
              </a:solidFill>
            </a:endParaRPr>
          </a:p>
        </p:txBody>
      </p:sp>
      <p:sp>
        <p:nvSpPr>
          <p:cNvPr id="8" name="Rectangle 7"/>
          <p:cNvSpPr/>
          <p:nvPr/>
        </p:nvSpPr>
        <p:spPr>
          <a:xfrm>
            <a:off x="7166263" y="3051822"/>
            <a:ext cx="4590258" cy="1938992"/>
          </a:xfrm>
          <a:prstGeom prst="rect">
            <a:avLst/>
          </a:prstGeom>
          <a:solidFill>
            <a:schemeClr val="tx2">
              <a:lumMod val="75000"/>
            </a:schemeClr>
          </a:solidFill>
        </p:spPr>
        <p:txBody>
          <a:bodyPr wrap="square">
            <a:spAutoFit/>
          </a:bodyPr>
          <a:lstStyle/>
          <a:p>
            <a:r>
              <a:rPr lang="en-US" sz="2000" b="0" i="0" dirty="0">
                <a:solidFill>
                  <a:schemeClr val="bg1"/>
                </a:solidFill>
                <a:effectLst/>
                <a:latin typeface="Calibri" panose="020F0502020204030204" pitchFamily="34" charset="0"/>
              </a:rPr>
              <a:t>Since Missouri entered the Union as a slave state, this question inflamed the Missourians and doubtless contributed to the spirit of persecution and violence against the Saints. </a:t>
            </a:r>
            <a:r>
              <a:rPr lang="en-US" sz="2000" b="0" i="0" u="none" strike="noStrike" dirty="0">
                <a:solidFill>
                  <a:schemeClr val="bg1"/>
                </a:solidFill>
                <a:effectLst/>
                <a:latin typeface="Calibri" panose="020F0502020204030204" pitchFamily="34" charset="0"/>
              </a:rPr>
              <a:t>Doctrine and Covenants 134:12</a:t>
            </a:r>
            <a:r>
              <a:rPr lang="en-US" sz="2000" b="0" i="0" dirty="0">
                <a:solidFill>
                  <a:schemeClr val="bg1"/>
                </a:solidFill>
                <a:effectLst/>
                <a:latin typeface="Calibri" panose="020F0502020204030204" pitchFamily="34" charset="0"/>
              </a:rPr>
              <a:t> was a reply to these accusations.</a:t>
            </a:r>
            <a:endParaRPr lang="en-US" sz="2000" dirty="0">
              <a:solidFill>
                <a:schemeClr val="bg1"/>
              </a:solidFill>
            </a:endParaRPr>
          </a:p>
        </p:txBody>
      </p:sp>
      <p:pic>
        <p:nvPicPr>
          <p:cNvPr id="19458" name="Picture 2" descr="Jane Manning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691" y="840203"/>
            <a:ext cx="2033718" cy="28960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3257" y="4031570"/>
            <a:ext cx="6096000" cy="2308324"/>
          </a:xfrm>
          <a:prstGeom prst="rect">
            <a:avLst/>
          </a:prstGeom>
          <a:solidFill>
            <a:schemeClr val="accent2"/>
          </a:solidFill>
        </p:spPr>
        <p:txBody>
          <a:bodyPr>
            <a:spAutoFit/>
          </a:bodyPr>
          <a:lstStyle/>
          <a:p>
            <a:r>
              <a:rPr lang="en-US" b="0" i="1" dirty="0">
                <a:solidFill>
                  <a:schemeClr val="bg1"/>
                </a:solidFill>
                <a:effectLst/>
                <a:latin typeface="Georgia" panose="02040502050405020303" pitchFamily="18" charset="0"/>
              </a:rPr>
              <a:t>“Today, the church disavows the theories advanced in the past that black skin is a sign of divine disfavor or curse, or that it reflects actions in a premortal life; that mixed-race marriages are a sin; or that blacks or people of any other race or ethnicity are inferior in any way to anyone else,” the church statement says. “Church leaders today unequivocally condemn all racism, past and present, in any form.”</a:t>
            </a:r>
            <a:r>
              <a:rPr lang="en-US" sz="1200" b="0" i="1" dirty="0">
                <a:solidFill>
                  <a:schemeClr val="bg1"/>
                </a:solidFill>
                <a:effectLst/>
                <a:latin typeface="Georgia" panose="02040502050405020303" pitchFamily="18" charset="0"/>
              </a:rPr>
              <a:t> (Race and the Priesthood)</a:t>
            </a:r>
            <a:endParaRPr lang="en-US" sz="1200" dirty="0">
              <a:solidFill>
                <a:schemeClr val="bg1"/>
              </a:solidFill>
            </a:endParaRPr>
          </a:p>
        </p:txBody>
      </p:sp>
    </p:spTree>
    <p:extLst>
      <p:ext uri="{BB962C8B-B14F-4D97-AF65-F5344CB8AC3E}">
        <p14:creationId xmlns:p14="http://schemas.microsoft.com/office/powerpoint/2010/main" val="12158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3D486-24E2-4D32-9CF9-8A8EEE26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223878" y="324377"/>
            <a:ext cx="12050162" cy="4401205"/>
          </a:xfrm>
          <a:prstGeom prst="rect">
            <a:avLst/>
          </a:prstGeom>
          <a:noFill/>
        </p:spPr>
        <p:txBody>
          <a:bodyPr wrap="square" rtlCol="0">
            <a:spAutoFit/>
          </a:bodyPr>
          <a:lstStyle/>
          <a:p>
            <a:r>
              <a:rPr lang="en-US" sz="1400" b="1" dirty="0"/>
              <a:t>Sources:</a:t>
            </a:r>
          </a:p>
          <a:p>
            <a:endParaRPr lang="en-US" sz="1400" b="1" dirty="0"/>
          </a:p>
          <a:p>
            <a:r>
              <a:rPr lang="en-US" sz="1400" b="1" dirty="0"/>
              <a:t>President Ezra Taft Benson [“Our Divine Constitution,”</a:t>
            </a:r>
            <a:r>
              <a:rPr lang="en-US" sz="1400" b="1" i="1" dirty="0"/>
              <a:t> Ensign, </a:t>
            </a:r>
            <a:r>
              <a:rPr lang="en-US" sz="1400" b="1" dirty="0"/>
              <a:t>Nov. 1987, 4].)</a:t>
            </a:r>
          </a:p>
          <a:p>
            <a:r>
              <a:rPr lang="en-US" sz="1400" b="1" dirty="0"/>
              <a:t>Joseph Smith (</a:t>
            </a:r>
            <a:r>
              <a:rPr lang="en-US" sz="1400" b="1" i="1" dirty="0"/>
              <a:t>History of the Church,</a:t>
            </a:r>
            <a:r>
              <a:rPr lang="en-US" sz="1400" b="1" dirty="0"/>
              <a:t> 4:596).</a:t>
            </a:r>
          </a:p>
          <a:p>
            <a:r>
              <a:rPr lang="en-US" sz="1400" b="1" dirty="0"/>
              <a:t>President John Taylor (in </a:t>
            </a:r>
            <a:r>
              <a:rPr lang="en-US" sz="1400" b="1" i="1" dirty="0"/>
              <a:t>Journal of Discourses,</a:t>
            </a:r>
            <a:r>
              <a:rPr lang="en-US" sz="1400" b="1" dirty="0"/>
              <a:t> 20:42–43).</a:t>
            </a:r>
          </a:p>
          <a:p>
            <a:r>
              <a:rPr lang="en-US" sz="1400" b="1" dirty="0"/>
              <a:t>John A. </a:t>
            </a:r>
            <a:r>
              <a:rPr lang="en-US" sz="1400" b="1" dirty="0" err="1"/>
              <a:t>Widtsoe</a:t>
            </a:r>
            <a:r>
              <a:rPr lang="en-US" sz="1400" b="1" dirty="0"/>
              <a:t> (</a:t>
            </a:r>
            <a:r>
              <a:rPr lang="en-US" sz="1400" b="1" i="1" dirty="0"/>
              <a:t>Message of the Doctrine and Covenants, </a:t>
            </a:r>
            <a:r>
              <a:rPr lang="en-US" sz="1400" b="1" dirty="0"/>
              <a:t>p. 154.)</a:t>
            </a:r>
          </a:p>
          <a:p>
            <a:r>
              <a:rPr lang="en-US" sz="1400" b="1" dirty="0"/>
              <a:t>President David O. McKay from George Sutherland’s speech before the </a:t>
            </a:r>
          </a:p>
          <a:p>
            <a:r>
              <a:rPr lang="en-US" sz="1400" b="1" dirty="0"/>
              <a:t>New York State Bar Association, January 21, 1921.)” (In Conference Report, Oct. 1962, p. 6.)</a:t>
            </a:r>
          </a:p>
          <a:p>
            <a:r>
              <a:rPr lang="en-US" sz="1400" b="1" dirty="0"/>
              <a:t>	(Sustaining the Law: In Conference Report, Apr. 1937, p. 28.)</a:t>
            </a:r>
          </a:p>
          <a:p>
            <a:r>
              <a:rPr lang="en-US" sz="1400" b="1" dirty="0"/>
              <a:t>Ivins, Grant, and Nibley In Conference Report, Oct. 1928, p. 16</a:t>
            </a:r>
          </a:p>
          <a:p>
            <a:r>
              <a:rPr lang="en-US" sz="1400" b="1" dirty="0"/>
              <a:t>Presentation by ©http://fashionsbylynda.com/blog/</a:t>
            </a:r>
          </a:p>
          <a:p>
            <a:r>
              <a:rPr lang="en-US" sz="1400" b="1" dirty="0"/>
              <a:t>President Ezra Taft Benson(In </a:t>
            </a:r>
            <a:r>
              <a:rPr lang="en-US" sz="1400" b="1" i="1" dirty="0"/>
              <a:t>Our Prophets and Principles,</a:t>
            </a:r>
            <a:r>
              <a:rPr lang="en-US" sz="1400" b="1" dirty="0"/>
              <a:t> pp. 69–70.)</a:t>
            </a:r>
          </a:p>
          <a:p>
            <a:r>
              <a:rPr lang="en-US" sz="1400" b="1" dirty="0"/>
              <a:t>President Heber J. Grant (In Conference Report, Apr. 1921, p. 203.)</a:t>
            </a:r>
          </a:p>
          <a:p>
            <a:r>
              <a:rPr lang="en-US" sz="1400" b="1" dirty="0"/>
              <a:t>President N. Eldon Tanner (In Conference Report, Oct. 1975, p. 126; or </a:t>
            </a:r>
            <a:r>
              <a:rPr lang="en-US" sz="1400" b="1" i="1" dirty="0"/>
              <a:t>Ensign,</a:t>
            </a:r>
            <a:r>
              <a:rPr lang="en-US" sz="1400" b="1" dirty="0"/>
              <a:t> Nov. 1975, p. 83.)</a:t>
            </a:r>
          </a:p>
          <a:p>
            <a:r>
              <a:rPr lang="en-US" sz="1400" b="1" dirty="0"/>
              <a:t>Elder James E. </a:t>
            </a:r>
            <a:r>
              <a:rPr lang="en-US" sz="1400" b="1" dirty="0" err="1"/>
              <a:t>Talmage</a:t>
            </a:r>
            <a:r>
              <a:rPr lang="en-US" sz="1400" b="1" dirty="0"/>
              <a:t> (In Conference Report, Oct. 1920, p. 63.)</a:t>
            </a:r>
          </a:p>
          <a:p>
            <a:r>
              <a:rPr lang="en-US" sz="1400" b="1" dirty="0"/>
              <a:t>The First Presidency (Joseph F. Smith, John R. Winder, and Anthon H. Lund) stated the following in 1907: </a:t>
            </a:r>
            <a:r>
              <a:rPr lang="en-US" sz="1400" b="1" i="0" dirty="0">
                <a:effectLst/>
              </a:rPr>
              <a:t>(In Clark, </a:t>
            </a:r>
            <a:r>
              <a:rPr lang="en-US" sz="1400" b="1" i="1" dirty="0">
                <a:effectLst/>
              </a:rPr>
              <a:t>Messages of the First Presidency,</a:t>
            </a:r>
            <a:r>
              <a:rPr lang="en-US" sz="1400" b="1" i="0" dirty="0">
                <a:effectLst/>
              </a:rPr>
              <a:t> 4:153.)</a:t>
            </a:r>
            <a:endParaRPr lang="en-US" sz="1400" b="1" dirty="0"/>
          </a:p>
          <a:p>
            <a:r>
              <a:rPr lang="en-US" sz="1400" b="1" i="0" dirty="0">
                <a:effectLst/>
              </a:rPr>
              <a:t>Prophet Joseph Smith </a:t>
            </a:r>
            <a:r>
              <a:rPr lang="en-US" sz="1400" b="1" dirty="0"/>
              <a:t>(</a:t>
            </a:r>
            <a:r>
              <a:rPr lang="en-US" sz="1400" b="1" i="1" dirty="0"/>
              <a:t>History of the Church,</a:t>
            </a:r>
            <a:r>
              <a:rPr lang="en-US" sz="1400" b="1" dirty="0"/>
              <a:t>2:263.)</a:t>
            </a:r>
            <a:endParaRPr lang="en-US" sz="1400" b="1" i="0" dirty="0">
              <a:effectLst/>
            </a:endParaRPr>
          </a:p>
          <a:p>
            <a:r>
              <a:rPr lang="en-US" sz="1400" b="1" dirty="0"/>
              <a:t>“</a:t>
            </a:r>
            <a:r>
              <a:rPr lang="en-US" sz="1400" b="1" dirty="0">
                <a:hlinkClick r:id="rId3"/>
              </a:rPr>
              <a:t>Race and the Priesthood</a:t>
            </a:r>
            <a:r>
              <a:rPr lang="en-US" sz="1400" b="1" dirty="0"/>
              <a:t>” </a:t>
            </a:r>
            <a:r>
              <a:rPr lang="en-US" sz="1400" b="1" dirty="0">
                <a:hlinkClick r:id="rId3"/>
              </a:rPr>
              <a:t>https://www.lds.org/topics/race-and-the-priesthood?lang=eng</a:t>
            </a:r>
            <a:endParaRPr lang="en-US" sz="1400" b="1" dirty="0"/>
          </a:p>
          <a:p>
            <a:endParaRPr lang="en-US" sz="1400" b="1" i="0" dirty="0">
              <a:effectLst/>
            </a:endParaRPr>
          </a:p>
          <a:p>
            <a:r>
              <a:rPr lang="en-US" sz="1400" b="1" i="0" dirty="0">
                <a:effectLst/>
                <a:hlinkClick r:id="rId4"/>
              </a:rPr>
              <a:t>https://youtu.be/sf6HxXkoPUU</a:t>
            </a:r>
            <a:r>
              <a:rPr lang="en-US" sz="1400" b="1" i="0" dirty="0">
                <a:effectLst/>
              </a:rPr>
              <a:t>  Jane Manning James: An Independent Mind</a:t>
            </a:r>
            <a:endParaRPr lang="en-US" sz="1400" b="1" dirty="0"/>
          </a:p>
        </p:txBody>
      </p:sp>
      <p:sp>
        <p:nvSpPr>
          <p:cNvPr id="6" name="Footer Placeholder 14">
            <a:extLst>
              <a:ext uri="{FF2B5EF4-FFF2-40B4-BE49-F238E27FC236}">
                <a16:creationId xmlns:a16="http://schemas.microsoft.com/office/drawing/2014/main" id="{26655869-D3C6-495E-8BE1-624E51109C59}"/>
              </a:ext>
            </a:extLst>
          </p:cNvPr>
          <p:cNvSpPr>
            <a:spLocks noGrp="1"/>
          </p:cNvSpPr>
          <p:nvPr/>
        </p:nvSpPr>
        <p:spPr>
          <a:xfrm>
            <a:off x="6439102" y="640595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Presentation by ©http://fashionsbylynda.com/blog/</a:t>
            </a:r>
          </a:p>
        </p:txBody>
      </p:sp>
      <p:sp>
        <p:nvSpPr>
          <p:cNvPr id="2" name="Rectangle 1">
            <a:extLst>
              <a:ext uri="{FF2B5EF4-FFF2-40B4-BE49-F238E27FC236}">
                <a16:creationId xmlns:a16="http://schemas.microsoft.com/office/drawing/2014/main" id="{4D30DF15-1405-45EC-9134-A0B4BDCAB1A7}"/>
              </a:ext>
            </a:extLst>
          </p:cNvPr>
          <p:cNvSpPr/>
          <p:nvPr/>
        </p:nvSpPr>
        <p:spPr>
          <a:xfrm>
            <a:off x="7046409" y="645346"/>
            <a:ext cx="3925690" cy="923330"/>
          </a:xfrm>
          <a:prstGeom prst="rect">
            <a:avLst/>
          </a:prstGeom>
        </p:spPr>
        <p:txBody>
          <a:bodyPr wrap="none">
            <a:spAutoFit/>
          </a:bodyPr>
          <a:lstStyle/>
          <a:p>
            <a:r>
              <a:rPr lang="en-US" b="1" dirty="0"/>
              <a:t>We Are Bound to Sustain the Law(1:08)</a:t>
            </a:r>
          </a:p>
          <a:p>
            <a:r>
              <a:rPr lang="en-US" b="1" dirty="0"/>
              <a:t>What Is Religious Freedom? (4:24)</a:t>
            </a:r>
          </a:p>
          <a:p>
            <a:r>
              <a:rPr lang="en-US" b="1" dirty="0"/>
              <a:t>Preserving Religious Freedom(8:44)</a:t>
            </a:r>
          </a:p>
        </p:txBody>
      </p:sp>
      <p:grpSp>
        <p:nvGrpSpPr>
          <p:cNvPr id="28" name="Group 27">
            <a:extLst>
              <a:ext uri="{FF2B5EF4-FFF2-40B4-BE49-F238E27FC236}">
                <a16:creationId xmlns:a16="http://schemas.microsoft.com/office/drawing/2014/main" id="{9E911B46-CB32-4898-9BF0-9F74F7BF512C}"/>
              </a:ext>
            </a:extLst>
          </p:cNvPr>
          <p:cNvGrpSpPr/>
          <p:nvPr/>
        </p:nvGrpSpPr>
        <p:grpSpPr>
          <a:xfrm>
            <a:off x="10900152" y="814714"/>
            <a:ext cx="657658" cy="833034"/>
            <a:chOff x="7543800" y="3810000"/>
            <a:chExt cx="1143000" cy="1447800"/>
          </a:xfrm>
        </p:grpSpPr>
        <p:sp>
          <p:nvSpPr>
            <p:cNvPr id="29" name="Trapezoid 28">
              <a:extLst>
                <a:ext uri="{FF2B5EF4-FFF2-40B4-BE49-F238E27FC236}">
                  <a16:creationId xmlns:a16="http://schemas.microsoft.com/office/drawing/2014/main" id="{9317733A-4DC4-403C-855A-8D4C6BCA975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79">
              <a:extLst>
                <a:ext uri="{FF2B5EF4-FFF2-40B4-BE49-F238E27FC236}">
                  <a16:creationId xmlns:a16="http://schemas.microsoft.com/office/drawing/2014/main" id="{A715B6B3-680D-4D9C-9327-770E6B79423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80">
              <a:extLst>
                <a:ext uri="{FF2B5EF4-FFF2-40B4-BE49-F238E27FC236}">
                  <a16:creationId xmlns:a16="http://schemas.microsoft.com/office/drawing/2014/main" id="{86D7192A-3781-4226-9CF5-FB49A9C2F0B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1">
              <a:extLst>
                <a:ext uri="{FF2B5EF4-FFF2-40B4-BE49-F238E27FC236}">
                  <a16:creationId xmlns:a16="http://schemas.microsoft.com/office/drawing/2014/main" id="{9BAB75B8-2BD2-4976-A6BC-DFE8E4F059D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4C91936-772B-4A9C-AC9D-179C15E5AA12}"/>
                </a:ext>
              </a:extLst>
            </p:cNvPr>
            <p:cNvGrpSpPr/>
            <p:nvPr/>
          </p:nvGrpSpPr>
          <p:grpSpPr>
            <a:xfrm>
              <a:off x="7924800" y="3810000"/>
              <a:ext cx="645353" cy="610017"/>
              <a:chOff x="7924800" y="5867400"/>
              <a:chExt cx="645353" cy="610017"/>
            </a:xfrm>
          </p:grpSpPr>
          <p:grpSp>
            <p:nvGrpSpPr>
              <p:cNvPr id="41" name="Group 13">
                <a:extLst>
                  <a:ext uri="{FF2B5EF4-FFF2-40B4-BE49-F238E27FC236}">
                    <a16:creationId xmlns:a16="http://schemas.microsoft.com/office/drawing/2014/main" id="{3745702D-7108-4F74-93F7-D0014E958198}"/>
                  </a:ext>
                </a:extLst>
              </p:cNvPr>
              <p:cNvGrpSpPr/>
              <p:nvPr/>
            </p:nvGrpSpPr>
            <p:grpSpPr>
              <a:xfrm>
                <a:off x="7924800" y="5867400"/>
                <a:ext cx="645353" cy="610017"/>
                <a:chOff x="3037563" y="3121795"/>
                <a:chExt cx="1250371" cy="1224010"/>
              </a:xfrm>
            </p:grpSpPr>
            <p:sp>
              <p:nvSpPr>
                <p:cNvPr id="43" name="Oval 42">
                  <a:extLst>
                    <a:ext uri="{FF2B5EF4-FFF2-40B4-BE49-F238E27FC236}">
                      <a16:creationId xmlns:a16="http://schemas.microsoft.com/office/drawing/2014/main" id="{D0500C34-CCCC-466F-86ED-D8A52654679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4658BEF-B54B-405C-B8E3-92D2E1269F7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C9B6E3B-8E78-48CA-87CD-3C1558378E4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BAE63D-D8B7-4AC3-A626-5AFD9E5F288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BDC77862-FEFD-486E-9011-F973CFDD90C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4CB7B84B-0372-4FFA-82B7-96BB44A967CD}"/>
                </a:ext>
              </a:extLst>
            </p:cNvPr>
            <p:cNvGrpSpPr/>
            <p:nvPr/>
          </p:nvGrpSpPr>
          <p:grpSpPr>
            <a:xfrm>
              <a:off x="7543800" y="4038600"/>
              <a:ext cx="403070" cy="381000"/>
              <a:chOff x="7924800" y="5867400"/>
              <a:chExt cx="645353" cy="610017"/>
            </a:xfrm>
          </p:grpSpPr>
          <p:grpSp>
            <p:nvGrpSpPr>
              <p:cNvPr id="35" name="Group 13">
                <a:extLst>
                  <a:ext uri="{FF2B5EF4-FFF2-40B4-BE49-F238E27FC236}">
                    <a16:creationId xmlns:a16="http://schemas.microsoft.com/office/drawing/2014/main" id="{E39CCF77-25F2-4433-BA22-CFA367EE96F8}"/>
                  </a:ext>
                </a:extLst>
              </p:cNvPr>
              <p:cNvGrpSpPr/>
              <p:nvPr/>
            </p:nvGrpSpPr>
            <p:grpSpPr>
              <a:xfrm>
                <a:off x="7924800" y="5867400"/>
                <a:ext cx="645353" cy="610017"/>
                <a:chOff x="3037563" y="3121795"/>
                <a:chExt cx="1250371" cy="1224010"/>
              </a:xfrm>
            </p:grpSpPr>
            <p:sp>
              <p:nvSpPr>
                <p:cNvPr id="37" name="Oval 36">
                  <a:extLst>
                    <a:ext uri="{FF2B5EF4-FFF2-40B4-BE49-F238E27FC236}">
                      <a16:creationId xmlns:a16="http://schemas.microsoft.com/office/drawing/2014/main" id="{808AD26C-403F-4031-B2EA-51A22D1E368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A9FF882-B99B-49A3-8F48-28E5242EBBF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28EA9E7-D6FF-490F-8941-D4C17291842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67360E7-9C84-455D-9FC6-76B8FED7B9A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652EAF02-E658-4C52-B2D0-BE95C74D46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0351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Anarchy: </a:t>
            </a:r>
          </a:p>
          <a:p>
            <a:r>
              <a:rPr lang="en-US" sz="1200" b="0" i="0" dirty="0">
                <a:solidFill>
                  <a:srgbClr val="333333"/>
                </a:solidFill>
                <a:effectLst/>
                <a:latin typeface="Calibri" panose="020F0502020204030204" pitchFamily="34" charset="0"/>
              </a:rPr>
              <a:t>Elder Erastus Snow explained: “Anarchy—shall I say, is the worst of all governments? No: Anarchy is the absence of all government; it is the antipodes [opposite] of order; it is the acme of confusion; it is the result of unbridled license, the antipodes of true liberty. The Apostle Paul says truly: ‘For there is no power but of God: the powers that be are ordained of God.’ At first this is a startling statement. Even the monopoly of the one-man-power as in Russia [the Czar], or the monopoly of the aristocracy as in other parts of Europe, or the imbecility and sometimes stupidity of a republic like our own, is far better than no government at all. And for this reason, says the Apostle Paul, ‘The powers are ordained of God,’ not that they are always the best forms of government for the people, or that they afford liberty and freedom to mankind but that any and all forms of government are better than none at all, having a tendency as they do to restrain the passions of human nature and to curb them, and to establish and maintain order to a greater or less degree. One monopoly is better than many; and the oppression of a king is tolerable, but the oppression of a mob, where every man is a law to himself and his own right arm, is his power to enforce his own will, is the worst form of government.” (In</a:t>
            </a:r>
            <a:r>
              <a:rPr lang="en-US" sz="1200" b="0" i="1" dirty="0">
                <a:solidFill>
                  <a:srgbClr val="333333"/>
                </a:solidFill>
                <a:effectLst/>
                <a:latin typeface="Calibri" panose="020F0502020204030204" pitchFamily="34" charset="0"/>
              </a:rPr>
              <a:t> Journal of Discourses,</a:t>
            </a:r>
            <a:r>
              <a:rPr lang="en-US" sz="1200" b="0" i="0" dirty="0">
                <a:solidFill>
                  <a:srgbClr val="333333"/>
                </a:solidFill>
                <a:effectLst/>
                <a:latin typeface="Calibri" panose="020F0502020204030204" pitchFamily="34" charset="0"/>
              </a:rPr>
              <a:t> 22:151.)</a:t>
            </a:r>
            <a:endParaRPr lang="en-US" sz="1200" dirty="0"/>
          </a:p>
        </p:txBody>
      </p:sp>
      <p:sp>
        <p:nvSpPr>
          <p:cNvPr id="3" name="Rectangle 2"/>
          <p:cNvSpPr/>
          <p:nvPr/>
        </p:nvSpPr>
        <p:spPr>
          <a:xfrm>
            <a:off x="6096000" y="0"/>
            <a:ext cx="6096000" cy="6740307"/>
          </a:xfrm>
          <a:prstGeom prst="rect">
            <a:avLst/>
          </a:prstGeom>
          <a:ln>
            <a:solidFill>
              <a:schemeClr val="tx1"/>
            </a:solidFill>
          </a:ln>
        </p:spPr>
        <p:txBody>
          <a:bodyPr>
            <a:spAutoFit/>
          </a:bodyPr>
          <a:lstStyle/>
          <a:p>
            <a:r>
              <a:rPr lang="en-US" sz="1200" b="1" i="0" dirty="0">
                <a:effectLst/>
              </a:rPr>
              <a:t>George Sutherland </a:t>
            </a:r>
            <a:r>
              <a:rPr lang="en-US" sz="1200" b="0" i="0" dirty="0">
                <a:effectLst/>
              </a:rPr>
              <a:t>was born in </a:t>
            </a:r>
            <a:r>
              <a:rPr lang="en-US" sz="1200" b="0" i="0" u="none" strike="noStrike" dirty="0">
                <a:effectLst/>
              </a:rPr>
              <a:t>Stony Stratford</a:t>
            </a:r>
            <a:r>
              <a:rPr lang="en-US" sz="1200" b="0" i="0" dirty="0">
                <a:effectLst/>
              </a:rPr>
              <a:t>, </a:t>
            </a:r>
            <a:r>
              <a:rPr lang="en-US" sz="1200" b="0" i="0" u="none" strike="noStrike" dirty="0">
                <a:effectLst/>
              </a:rPr>
              <a:t>Buckinghamshire</a:t>
            </a:r>
            <a:r>
              <a:rPr lang="en-US" sz="1200" b="0" i="0" dirty="0">
                <a:effectLst/>
              </a:rPr>
              <a:t>, </a:t>
            </a:r>
            <a:r>
              <a:rPr lang="en-US" sz="1200" b="0" i="0" u="none" strike="noStrike" dirty="0">
                <a:effectLst/>
              </a:rPr>
              <a:t>England</a:t>
            </a:r>
            <a:r>
              <a:rPr lang="en-US" sz="1200" b="0" i="0" dirty="0">
                <a:effectLst/>
              </a:rPr>
              <a:t>, to a Scottish father, Alexander George Sutherland, and an English mother, Frances, </a:t>
            </a:r>
            <a:r>
              <a:rPr lang="en-US" sz="1200" b="0" i="1" dirty="0">
                <a:effectLst/>
              </a:rPr>
              <a:t>née</a:t>
            </a:r>
            <a:r>
              <a:rPr lang="en-US" sz="1200" b="0" i="0" dirty="0">
                <a:effectLst/>
              </a:rPr>
              <a:t> Slater. A recent convert to </a:t>
            </a:r>
            <a:r>
              <a:rPr lang="en-US" sz="1200" b="0" i="0" u="none" strike="noStrike" dirty="0">
                <a:effectLst/>
              </a:rPr>
              <a:t>The Church of Jesus Christ of Latter-day Saints</a:t>
            </a:r>
            <a:r>
              <a:rPr lang="en-US" sz="1200" b="0" i="0" dirty="0">
                <a:effectLst/>
              </a:rPr>
              <a:t> (LDS Church), Alexander Sutherland moved the family to </a:t>
            </a:r>
            <a:r>
              <a:rPr lang="en-US" sz="1200" b="0" i="0" u="none" strike="noStrike" dirty="0">
                <a:effectLst/>
              </a:rPr>
              <a:t>Utah Territory</a:t>
            </a:r>
            <a:r>
              <a:rPr lang="en-US" sz="1200" b="0" i="0" dirty="0">
                <a:effectLst/>
              </a:rPr>
              <a:t> in the summer of 1863. Initially Alexander Sutherland settled his family in </a:t>
            </a:r>
            <a:r>
              <a:rPr lang="en-US" sz="1200" b="0" i="0" u="none" strike="noStrike" dirty="0">
                <a:effectLst/>
              </a:rPr>
              <a:t>Springville, Utah</a:t>
            </a:r>
            <a:r>
              <a:rPr lang="en-US" sz="1200" b="0" i="0" dirty="0">
                <a:effectLst/>
              </a:rPr>
              <a:t>, but moved to </a:t>
            </a:r>
            <a:r>
              <a:rPr lang="en-US" sz="1200" b="0" i="0" u="none" strike="noStrike" dirty="0">
                <a:effectLst/>
              </a:rPr>
              <a:t>Montana</a:t>
            </a:r>
            <a:r>
              <a:rPr lang="en-US" sz="1200" b="0" i="0" dirty="0">
                <a:effectLst/>
              </a:rPr>
              <a:t> and </a:t>
            </a:r>
            <a:r>
              <a:rPr lang="en-US" sz="1200" b="0" i="0" u="none" strike="noStrike" dirty="0">
                <a:effectLst/>
              </a:rPr>
              <a:t>prospected </a:t>
            </a:r>
            <a:r>
              <a:rPr lang="en-US" sz="1200" b="0" i="0" dirty="0">
                <a:effectLst/>
              </a:rPr>
              <a:t>for a few years before moving his family back to Utah Territory in 1869, where he pursued a number of different occupations.</a:t>
            </a:r>
          </a:p>
          <a:p>
            <a:r>
              <a:rPr lang="en-US" sz="1200" b="0" i="0" dirty="0">
                <a:effectLst/>
              </a:rPr>
              <a:t>At the age of twelve, the need to help his family financially forced Sutherland to leave school and take a job, first as a clerk in a clothing store, then as an agent of the </a:t>
            </a:r>
            <a:r>
              <a:rPr lang="en-US" sz="1200" b="0" i="0" u="none" strike="noStrike" dirty="0">
                <a:effectLst/>
              </a:rPr>
              <a:t>Wells Fargo Company</a:t>
            </a:r>
            <a:r>
              <a:rPr lang="en-US" sz="1200" dirty="0"/>
              <a:t>.</a:t>
            </a:r>
            <a:r>
              <a:rPr lang="en-US" sz="1200" b="0" i="0" dirty="0">
                <a:effectLst/>
              </a:rPr>
              <a:t> Yet Sutherland aspired to a higher education, and in 1879 had saved enough to attend </a:t>
            </a:r>
            <a:r>
              <a:rPr lang="en-US" sz="1200" b="0" i="0" u="none" strike="noStrike" dirty="0">
                <a:effectLst/>
              </a:rPr>
              <a:t>Brigham Young Academy</a:t>
            </a:r>
            <a:r>
              <a:rPr lang="en-US" sz="1200" dirty="0"/>
              <a:t>.</a:t>
            </a:r>
            <a:r>
              <a:rPr lang="en-US" sz="1200" b="0" i="0" dirty="0">
                <a:effectLst/>
              </a:rPr>
              <a:t> There he studied under </a:t>
            </a:r>
            <a:r>
              <a:rPr lang="en-US" sz="1200" b="0" i="0" u="none" strike="noStrike" dirty="0">
                <a:effectLst/>
              </a:rPr>
              <a:t>Karl G. </a:t>
            </a:r>
            <a:r>
              <a:rPr lang="en-US" sz="1200" b="0" i="0" u="none" strike="noStrike" dirty="0" err="1">
                <a:effectLst/>
              </a:rPr>
              <a:t>Maeser</a:t>
            </a:r>
            <a:r>
              <a:rPr lang="en-US" sz="1200" b="0" i="0" dirty="0">
                <a:effectLst/>
              </a:rPr>
              <a:t>, who proved an important influence in his intellectual development, most notably by introducing Sutherland to the ideas of </a:t>
            </a:r>
            <a:r>
              <a:rPr lang="en-US" sz="1200" b="0" i="0" u="none" strike="noStrike" dirty="0">
                <a:effectLst/>
              </a:rPr>
              <a:t>Herbert Spencer</a:t>
            </a:r>
            <a:r>
              <a:rPr lang="en-US" sz="1200" b="0" i="0" dirty="0">
                <a:effectLst/>
              </a:rPr>
              <a:t>, which would form an enduring part of Sutherland's philosophy. After graduating in 1881, Sutherland worked for the </a:t>
            </a:r>
            <a:r>
              <a:rPr lang="en-US" sz="1200" b="0" i="0" u="none" strike="noStrike" dirty="0">
                <a:effectLst/>
              </a:rPr>
              <a:t>Rio Grande Western Railroad</a:t>
            </a:r>
            <a:r>
              <a:rPr lang="en-US" sz="1200" b="0" i="0" dirty="0">
                <a:effectLst/>
              </a:rPr>
              <a:t> for a little over a year before moving to Michigan to enroll in the </a:t>
            </a:r>
            <a:r>
              <a:rPr lang="en-US" sz="1200" b="0" i="0" u="none" strike="noStrike" dirty="0">
                <a:effectLst/>
              </a:rPr>
              <a:t>University of Michigan Law School</a:t>
            </a:r>
            <a:r>
              <a:rPr lang="en-US" sz="1200" b="0" i="0" dirty="0">
                <a:effectLst/>
              </a:rPr>
              <a:t>, where he was a student of </a:t>
            </a:r>
            <a:r>
              <a:rPr lang="en-US" sz="1200" b="0" i="0" u="none" strike="noStrike" dirty="0">
                <a:effectLst/>
              </a:rPr>
              <a:t>Thomas M. Cooley</a:t>
            </a:r>
            <a:r>
              <a:rPr lang="en-US" sz="1200" dirty="0"/>
              <a:t>.</a:t>
            </a:r>
            <a:endParaRPr lang="en-US" sz="1200" b="0" i="0" dirty="0">
              <a:effectLst/>
            </a:endParaRPr>
          </a:p>
          <a:p>
            <a:r>
              <a:rPr lang="en-US" sz="1200" b="0" i="0" dirty="0">
                <a:effectLst/>
              </a:rPr>
              <a:t>Sutherland left school before earning his law degree. After admission to the Michigan bar, he married Rosamond Lee in 1883; their marriage proved a happy one, and produced two daughters and a son. After his marriage, Sutherland moved back to Utah Territory, where he joined his father (who had also become a lawyer) in a partnership in </a:t>
            </a:r>
            <a:r>
              <a:rPr lang="en-US" sz="1200" b="0" i="0" u="none" strike="noStrike" dirty="0">
                <a:effectLst/>
              </a:rPr>
              <a:t>Provo</a:t>
            </a:r>
            <a:r>
              <a:rPr lang="en-US" sz="1200" b="0" i="0" dirty="0">
                <a:effectLst/>
              </a:rPr>
              <a:t>. In 1886, they dissolved their partnership and Sutherland formed a new one with Samuel Thurman, a future chief justice of the </a:t>
            </a:r>
            <a:r>
              <a:rPr lang="en-US" sz="1200" b="0" i="0" u="none" strike="noStrike" dirty="0">
                <a:effectLst/>
              </a:rPr>
              <a:t>Utah Supreme Court</a:t>
            </a:r>
            <a:r>
              <a:rPr lang="en-US" sz="1200" b="0" i="0" dirty="0">
                <a:effectLst/>
              </a:rPr>
              <a:t>. After running unsuccessfully as the </a:t>
            </a:r>
            <a:r>
              <a:rPr lang="en-US" sz="1200" b="0" i="0" u="none" strike="noStrike" dirty="0">
                <a:effectLst/>
              </a:rPr>
              <a:t>Liberal Party</a:t>
            </a:r>
            <a:r>
              <a:rPr lang="en-US" sz="1200" b="0" i="0" dirty="0">
                <a:effectLst/>
              </a:rPr>
              <a:t> candidate for mayor of Provo, Sutherland moved to </a:t>
            </a:r>
            <a:r>
              <a:rPr lang="en-US" sz="1200" b="0" i="0" u="none" strike="noStrike" dirty="0">
                <a:effectLst/>
              </a:rPr>
              <a:t>Salt Lake City</a:t>
            </a:r>
            <a:r>
              <a:rPr lang="en-US" sz="1200" b="0" i="0" dirty="0">
                <a:effectLst/>
              </a:rPr>
              <a:t> in 1893. There he joined one of the state's leading law firms, and the following year was one of the organizers of the </a:t>
            </a:r>
            <a:r>
              <a:rPr lang="en-US" sz="1200" b="0" i="0" u="none" strike="noStrike" dirty="0">
                <a:effectLst/>
              </a:rPr>
              <a:t>Utah State Bar Association</a:t>
            </a:r>
            <a:r>
              <a:rPr lang="en-US" sz="1200" b="0" i="0" dirty="0">
                <a:effectLst/>
              </a:rPr>
              <a:t>. In 1896 he was elected as a </a:t>
            </a:r>
            <a:r>
              <a:rPr lang="en-US" sz="1200" b="0" i="0" u="none" strike="noStrike" dirty="0">
                <a:effectLst/>
              </a:rPr>
              <a:t>Republican</a:t>
            </a:r>
            <a:r>
              <a:rPr lang="en-US" sz="1200" b="0" i="0" dirty="0">
                <a:effectLst/>
              </a:rPr>
              <a:t> to the newly created </a:t>
            </a:r>
            <a:r>
              <a:rPr lang="en-US" sz="1200" b="0" i="0" u="none" strike="noStrike" dirty="0">
                <a:effectLst/>
              </a:rPr>
              <a:t>Utah State Senate</a:t>
            </a:r>
            <a:r>
              <a:rPr lang="en-US" sz="1200" b="0" i="0" dirty="0">
                <a:effectLst/>
              </a:rPr>
              <a:t>, where he served as chairman of the senate's Judiciary Committee and sponsored legislation granting powers of </a:t>
            </a:r>
            <a:r>
              <a:rPr lang="en-US" sz="1200" b="0" i="0" u="none" strike="noStrike" dirty="0">
                <a:effectLst/>
              </a:rPr>
              <a:t>eminent domain</a:t>
            </a:r>
            <a:r>
              <a:rPr lang="en-US" sz="1200" b="0" i="0" dirty="0">
                <a:effectLst/>
              </a:rPr>
              <a:t> to mining and irrigation companies.</a:t>
            </a:r>
          </a:p>
          <a:p>
            <a:r>
              <a:rPr lang="en-US" sz="1200" dirty="0"/>
              <a:t>On September 5, 1922, Sutherland was nominated by President Warren G. Harding to the Associate Justice seat on the Supreme Court of the United States vacated by John </a:t>
            </a:r>
            <a:r>
              <a:rPr lang="en-US" sz="1200" dirty="0" err="1"/>
              <a:t>Hessin</a:t>
            </a:r>
            <a:r>
              <a:rPr lang="en-US" sz="1200" dirty="0"/>
              <a:t> Clarke. Sutherland was confirmed by the United States Senate on September 5, 1922, and received his commission the same day.</a:t>
            </a:r>
          </a:p>
          <a:p>
            <a:r>
              <a:rPr lang="en-US" sz="1200" dirty="0"/>
              <a:t>While vacationing with his wife at a resort in Stockbridge, Massachusetts, Sutherland suffered a severe heart attack on the afternoon of July 17, 1942. He died in his sleep some time between 4:00 AM and 9:30 AM on July 18, his wife by his side. They had celebrated their 59th wedding anniversary just 29 days before</a:t>
            </a:r>
            <a:endParaRPr lang="en-US" sz="1200" b="0" i="0" dirty="0">
              <a:effectLst/>
            </a:endParaRPr>
          </a:p>
        </p:txBody>
      </p:sp>
      <p:sp>
        <p:nvSpPr>
          <p:cNvPr id="4" name="Rectangle 3"/>
          <p:cNvSpPr/>
          <p:nvPr/>
        </p:nvSpPr>
        <p:spPr>
          <a:xfrm>
            <a:off x="0" y="3231654"/>
            <a:ext cx="6096000" cy="1015663"/>
          </a:xfrm>
          <a:prstGeom prst="rect">
            <a:avLst/>
          </a:prstGeom>
          <a:noFill/>
          <a:ln>
            <a:solidFill>
              <a:schemeClr val="tx1"/>
            </a:solidFill>
          </a:ln>
        </p:spPr>
        <p:txBody>
          <a:bodyPr>
            <a:spAutoFit/>
          </a:bodyPr>
          <a:lstStyle/>
          <a:p>
            <a:pPr fontAlgn="base"/>
            <a:r>
              <a:rPr lang="en-US" sz="2000" dirty="0"/>
              <a:t>D&amp;C 134:3 A republic is a government in which the people elect leaders to represent them and that a sovereign is a supreme ruler, such as a king or queen</a:t>
            </a:r>
          </a:p>
        </p:txBody>
      </p:sp>
      <p:sp>
        <p:nvSpPr>
          <p:cNvPr id="5" name="Rectangle 4"/>
          <p:cNvSpPr/>
          <p:nvPr/>
        </p:nvSpPr>
        <p:spPr>
          <a:xfrm>
            <a:off x="0" y="4247317"/>
            <a:ext cx="6096000" cy="2308324"/>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President N. Eldon Tanner taught:</a:t>
            </a:r>
          </a:p>
          <a:p>
            <a:pPr fontAlgn="base"/>
            <a:r>
              <a:rPr lang="en-US" sz="1200" b="0" i="0" dirty="0">
                <a:solidFill>
                  <a:srgbClr val="333333"/>
                </a:solidFill>
                <a:effectLst/>
                <a:latin typeface="Calibri" panose="020F0502020204030204" pitchFamily="34" charset="0"/>
              </a:rPr>
              <a:t>“There are many who question the </a:t>
            </a:r>
            <a:r>
              <a:rPr lang="en-US" sz="1200" b="1" i="0" dirty="0">
                <a:solidFill>
                  <a:srgbClr val="333333"/>
                </a:solidFill>
                <a:effectLst/>
                <a:latin typeface="Calibri" panose="020F0502020204030204" pitchFamily="34" charset="0"/>
              </a:rPr>
              <a:t>constitutionality of certain acts </a:t>
            </a:r>
            <a:r>
              <a:rPr lang="en-US" sz="1200" b="0" i="0" dirty="0">
                <a:solidFill>
                  <a:srgbClr val="333333"/>
                </a:solidFill>
                <a:effectLst/>
                <a:latin typeface="Calibri" panose="020F0502020204030204" pitchFamily="34" charset="0"/>
              </a:rPr>
              <a:t>passed by their respective governments, even though such laws have been established by the highest courts in the land as being constitutional, and they feel to defy and disobey the law.</a:t>
            </a:r>
          </a:p>
          <a:p>
            <a:pPr fontAlgn="base"/>
            <a:r>
              <a:rPr lang="en-US" sz="1200" b="0" i="0" dirty="0">
                <a:solidFill>
                  <a:srgbClr val="333333"/>
                </a:solidFill>
                <a:effectLst/>
                <a:latin typeface="Calibri" panose="020F0502020204030204" pitchFamily="34" charset="0"/>
              </a:rPr>
              <a:t>“Abraham Lincoln once observed: ‘Bad laws, if they exist, should be repealed as soon as possible; still, while they continue in force, they should be religiously observed.’</a:t>
            </a:r>
          </a:p>
          <a:p>
            <a:pPr fontAlgn="base"/>
            <a:r>
              <a:rPr lang="en-US" sz="1200" b="0" i="0" dirty="0">
                <a:solidFill>
                  <a:srgbClr val="333333"/>
                </a:solidFill>
                <a:effectLst/>
                <a:latin typeface="Calibri" panose="020F0502020204030204" pitchFamily="34" charset="0"/>
              </a:rPr>
              <a:t>“This is the attitude of the Church in regard to law observance. …</a:t>
            </a:r>
          </a:p>
          <a:p>
            <a:pPr fontAlgn="base"/>
            <a:r>
              <a:rPr lang="en-US" sz="1200" b="0" i="0" dirty="0">
                <a:solidFill>
                  <a:srgbClr val="333333"/>
                </a:solidFill>
                <a:effectLst/>
                <a:latin typeface="Calibri" panose="020F0502020204030204" pitchFamily="34" charset="0"/>
              </a:rPr>
              <a:t>“There is no reason or justification for men to disregard or break the law or try to take it into their own hands.</a:t>
            </a:r>
          </a:p>
          <a:p>
            <a:pPr fontAlgn="base"/>
            <a:r>
              <a:rPr lang="en-US" sz="1200" b="0" i="0" dirty="0">
                <a:solidFill>
                  <a:srgbClr val="333333"/>
                </a:solidFill>
                <a:effectLst/>
                <a:latin typeface="Calibri" panose="020F0502020204030204" pitchFamily="34" charset="0"/>
              </a:rPr>
              <a:t>“It is the duty of citizens of any country to remember that they have individual responsibilities, and that they must operate within the law of the country in which they have chosen to live.” (In Conference Report, Oct. 1975, p. 126; or </a:t>
            </a:r>
            <a:r>
              <a:rPr lang="en-US" sz="1200" b="0" i="1" dirty="0">
                <a:solidFill>
                  <a:srgbClr val="333333"/>
                </a:solidFill>
                <a:effectLst/>
                <a:latin typeface="Calibri" panose="020F0502020204030204" pitchFamily="34" charset="0"/>
              </a:rPr>
              <a:t>Ensign,</a:t>
            </a:r>
            <a:r>
              <a:rPr lang="en-US" sz="1200" b="0" i="0" dirty="0">
                <a:solidFill>
                  <a:srgbClr val="333333"/>
                </a:solidFill>
                <a:effectLst/>
                <a:latin typeface="Calibri" panose="020F0502020204030204" pitchFamily="34" charset="0"/>
              </a:rPr>
              <a:t> Nov. 1975, p. 83.)</a:t>
            </a:r>
          </a:p>
        </p:txBody>
      </p:sp>
    </p:spTree>
    <p:extLst>
      <p:ext uri="{BB962C8B-B14F-4D97-AF65-F5344CB8AC3E}">
        <p14:creationId xmlns:p14="http://schemas.microsoft.com/office/powerpoint/2010/main" val="3391692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806045" cy="1569660"/>
          </a:xfrm>
          <a:prstGeom prst="rect">
            <a:avLst/>
          </a:prstGeom>
          <a:ln>
            <a:solidFill>
              <a:schemeClr val="tx1"/>
            </a:solidFill>
          </a:ln>
        </p:spPr>
        <p:txBody>
          <a:bodyPr wrap="square">
            <a:spAutoFit/>
          </a:bodyPr>
          <a:lstStyle/>
          <a:p>
            <a:pPr fontAlgn="base"/>
            <a:r>
              <a:rPr lang="en-US" sz="1200" b="1" i="0" dirty="0">
                <a:effectLst/>
              </a:rPr>
              <a:t>Those who are </a:t>
            </a:r>
            <a:r>
              <a:rPr lang="en-US" sz="1200" b="1" dirty="0"/>
              <a:t>rebellious towards the laws of the Land:</a:t>
            </a:r>
          </a:p>
          <a:p>
            <a:pPr fontAlgn="base"/>
            <a:r>
              <a:rPr lang="en-US" sz="1200" b="0" i="0" dirty="0">
                <a:effectLst/>
              </a:rPr>
              <a:t>President Joseph Fielding Smith likewise said: “No member of the Church can be accepted as in good standing whose way of life is one of rebellion against the established order of decency and obedience to law. We cannot be in rebellion against the law and be in harmony with the Lord, for he has commanded us to ‘be subject to the powers that be, until he reigns whose right it is to reign. …’ (</a:t>
            </a:r>
            <a:r>
              <a:rPr lang="en-US" sz="1200" b="0" i="0" u="none" strike="noStrike" dirty="0">
                <a:effectLst/>
              </a:rPr>
              <a:t>D&amp;C 58:22</a:t>
            </a:r>
            <a:r>
              <a:rPr lang="en-US" sz="1200" b="0" i="0" dirty="0">
                <a:effectLst/>
              </a:rPr>
              <a:t>.) And one of these days he is going to come.” (In Conference Report, Apr. 1971, p. 48; or </a:t>
            </a:r>
            <a:r>
              <a:rPr lang="en-US" sz="1200" b="0" i="1" dirty="0">
                <a:effectLst/>
              </a:rPr>
              <a:t>Ensign,</a:t>
            </a:r>
            <a:r>
              <a:rPr lang="en-US" sz="1200" b="0" i="0" dirty="0">
                <a:effectLst/>
              </a:rPr>
              <a:t> June 1971, p. 50.)</a:t>
            </a:r>
          </a:p>
          <a:p>
            <a:pPr fontAlgn="base"/>
            <a:r>
              <a:rPr lang="en-US" sz="1200" b="0" i="0" dirty="0">
                <a:effectLst/>
              </a:rPr>
              <a:t>The exception to this principle would be when the Lord directs His people through His prophets to take an opposing stand to government. Otherwise they recognize the established authority of government.</a:t>
            </a:r>
          </a:p>
        </p:txBody>
      </p:sp>
      <p:sp>
        <p:nvSpPr>
          <p:cNvPr id="3" name="Rectangle 2"/>
          <p:cNvSpPr/>
          <p:nvPr/>
        </p:nvSpPr>
        <p:spPr>
          <a:xfrm>
            <a:off x="0" y="1569660"/>
            <a:ext cx="6806045" cy="830997"/>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President Wilford Woodruff said  </a:t>
            </a:r>
            <a:r>
              <a:rPr lang="en-US" sz="1200" b="0" i="0" dirty="0">
                <a:solidFill>
                  <a:srgbClr val="333333"/>
                </a:solidFill>
                <a:effectLst/>
                <a:latin typeface="Calibri" panose="020F0502020204030204" pitchFamily="34" charset="0"/>
              </a:rPr>
              <a:t>“God will bless no king, no emperor and no president who will not give unto his subjects the rights and privileges in their relationship to God which the Father Himself has given unto them. Whenever these subjects are deprived of their rights, those who preside over them are held responsible.” (</a:t>
            </a:r>
            <a:r>
              <a:rPr lang="en-US" sz="1200" b="0" i="1" dirty="0">
                <a:solidFill>
                  <a:srgbClr val="333333"/>
                </a:solidFill>
                <a:effectLst/>
                <a:latin typeface="Calibri" panose="020F0502020204030204" pitchFamily="34" charset="0"/>
              </a:rPr>
              <a:t>Deseret Weekly News,</a:t>
            </a:r>
            <a:r>
              <a:rPr lang="en-US" sz="1200" b="0" i="0" dirty="0">
                <a:solidFill>
                  <a:srgbClr val="333333"/>
                </a:solidFill>
                <a:effectLst/>
                <a:latin typeface="Calibri" panose="020F0502020204030204" pitchFamily="34" charset="0"/>
              </a:rPr>
              <a:t> 19 Apr. 1890, p. 561.)</a:t>
            </a:r>
            <a:endParaRPr lang="en-US" sz="1200" dirty="0"/>
          </a:p>
        </p:txBody>
      </p:sp>
      <p:sp>
        <p:nvSpPr>
          <p:cNvPr id="4" name="Rectangle 3"/>
          <p:cNvSpPr/>
          <p:nvPr/>
        </p:nvSpPr>
        <p:spPr>
          <a:xfrm>
            <a:off x="0" y="2400657"/>
            <a:ext cx="6806045" cy="2123658"/>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Sustaining and upholding the laws:</a:t>
            </a:r>
          </a:p>
          <a:p>
            <a:pPr fontAlgn="base"/>
            <a:r>
              <a:rPr lang="en-US" sz="1200" b="0" i="0" dirty="0">
                <a:effectLst/>
                <a:latin typeface="Calibri" panose="020F0502020204030204" pitchFamily="34" charset="0"/>
              </a:rPr>
              <a:t>President Howard W. Hunter made the following declarations:</a:t>
            </a:r>
          </a:p>
          <a:p>
            <a:pPr fontAlgn="base"/>
            <a:r>
              <a:rPr lang="en-US" sz="1200" b="0" i="0" dirty="0">
                <a:effectLst/>
                <a:latin typeface="Calibri" panose="020F0502020204030204" pitchFamily="34" charset="0"/>
              </a:rPr>
              <a:t>“We are charged with the duty of sustaining and upholding the laws of the land. It is dishonest to intentionally violate the law. It doesn’t make any difference how one may feel personally about the fairness or justness of the rules which have been established by society, one’s duty is to respect and sustain the law” (in </a:t>
            </a:r>
            <a:r>
              <a:rPr lang="en-US" sz="1200" b="0" i="1" dirty="0">
                <a:effectLst/>
                <a:latin typeface="Calibri" panose="020F0502020204030204" pitchFamily="34" charset="0"/>
              </a:rPr>
              <a:t>The Teachings of Howard W. Hunter,</a:t>
            </a:r>
            <a:r>
              <a:rPr lang="en-US" sz="1200" b="0" i="0" dirty="0">
                <a:effectLst/>
                <a:latin typeface="Calibri" panose="020F0502020204030204" pitchFamily="34" charset="0"/>
              </a:rPr>
              <a:t> ed. Clyde J. Williams [1997], 164).</a:t>
            </a:r>
          </a:p>
          <a:p>
            <a:pPr fontAlgn="base"/>
            <a:r>
              <a:rPr lang="en-US" sz="1200" b="0" i="0" dirty="0">
                <a:effectLst/>
                <a:latin typeface="Calibri" panose="020F0502020204030204" pitchFamily="34" charset="0"/>
              </a:rPr>
              <a:t>“The sovereign laws of the state must be sustained, and persons living under those laws must obey them for the good of the whole. In this regard The Church of </a:t>
            </a:r>
            <a:r>
              <a:rPr lang="en-US" sz="1200" b="0" i="0" u="none" strike="noStrike" dirty="0">
                <a:effectLst/>
                <a:latin typeface="Calibri" panose="020F0502020204030204" pitchFamily="34" charset="0"/>
              </a:rPr>
              <a:t>Jesus Christ</a:t>
            </a:r>
            <a:r>
              <a:rPr lang="en-US" sz="1200" b="0" i="0" dirty="0">
                <a:effectLst/>
                <a:latin typeface="Calibri" panose="020F0502020204030204" pitchFamily="34" charset="0"/>
              </a:rPr>
              <a:t> of Latter-day Saints takes a strong position. One of the fundamental tenets of its faith is clearly stated in these words: ‘We believe in being subject to kings, presidents, rulers, and magistrates, in obeying, honoring, and sustaining the law’ [</a:t>
            </a:r>
            <a:r>
              <a:rPr lang="en-US" sz="1200" b="0" i="0" u="none" strike="noStrike" dirty="0">
                <a:effectLst/>
                <a:latin typeface="Calibri" panose="020F0502020204030204" pitchFamily="34" charset="0"/>
              </a:rPr>
              <a:t>Articles of Faith 1:12</a:t>
            </a:r>
            <a:r>
              <a:rPr lang="en-US" sz="1200" b="0" i="0" dirty="0">
                <a:effectLst/>
                <a:latin typeface="Calibri" panose="020F0502020204030204" pitchFamily="34" charset="0"/>
              </a:rPr>
              <a:t>]” (</a:t>
            </a:r>
            <a:r>
              <a:rPr lang="en-US" sz="1200" b="0" i="1" dirty="0">
                <a:effectLst/>
                <a:latin typeface="Calibri" panose="020F0502020204030204" pitchFamily="34" charset="0"/>
              </a:rPr>
              <a:t>The Teachings of Howard W. Hunter,</a:t>
            </a:r>
            <a:r>
              <a:rPr lang="en-US" sz="1200" b="0" i="0" dirty="0">
                <a:effectLst/>
                <a:latin typeface="Calibri" panose="020F0502020204030204" pitchFamily="34" charset="0"/>
              </a:rPr>
              <a:t> 165).</a:t>
            </a:r>
          </a:p>
        </p:txBody>
      </p:sp>
      <p:sp>
        <p:nvSpPr>
          <p:cNvPr id="5" name="Rectangle 4"/>
          <p:cNvSpPr/>
          <p:nvPr/>
        </p:nvSpPr>
        <p:spPr>
          <a:xfrm>
            <a:off x="0" y="4708981"/>
            <a:ext cx="6806045" cy="1384995"/>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Jane Elizabeth Manning Jame</a:t>
            </a:r>
            <a:r>
              <a:rPr lang="en-US" sz="1200" b="1" dirty="0">
                <a:latin typeface="Calibri" panose="020F0502020204030204" pitchFamily="34" charset="0"/>
              </a:rPr>
              <a:t>s </a:t>
            </a:r>
            <a:r>
              <a:rPr lang="en-US" sz="1200" dirty="0">
                <a:latin typeface="Calibri" panose="020F0502020204030204" pitchFamily="34" charset="0"/>
              </a:rPr>
              <a:t>worked and lived in Joseph Smith’s home. Lucy Mack Smith entrusted her to handle a bundle of clothing belonging to Joseph Smith that had the Urim and Thummim in them. Jane and her sister Abigail went to look for work in Burlington when Joseph Smith was martyred. After her return she worked and lived in Brigham Young’s household. She married Isaac James. Her and her family arrived in Salt Lake on September 19, 1847. They were not the first African Americans to enter into the valley, but they were the first “free blacks.” </a:t>
            </a:r>
          </a:p>
          <a:p>
            <a:pPr fontAlgn="base"/>
            <a:r>
              <a:rPr lang="en-US" sz="1200" dirty="0">
                <a:latin typeface="Calibri" panose="020F0502020204030204" pitchFamily="34" charset="0"/>
              </a:rPr>
              <a:t>for more: </a:t>
            </a:r>
            <a:r>
              <a:rPr lang="en-US" sz="1100" dirty="0">
                <a:latin typeface="Calibri" panose="020F0502020204030204" pitchFamily="34" charset="0"/>
                <a:hlinkClick r:id="rId2"/>
              </a:rPr>
              <a:t>http://books.google.com/books?id=uwKuLlDDT-wC&amp;pg=PA144&amp;lpg=PA144#v=onepage&amp;q&amp;f=false</a:t>
            </a:r>
            <a:r>
              <a:rPr lang="en-US" sz="1100" dirty="0">
                <a:latin typeface="Calibri" panose="020F0502020204030204" pitchFamily="34" charset="0"/>
              </a:rPr>
              <a:t> </a:t>
            </a:r>
            <a:endParaRPr lang="en-US" sz="1100" i="0" dirty="0">
              <a:effectLst/>
              <a:latin typeface="Calibri" panose="020F0502020204030204" pitchFamily="34" charset="0"/>
            </a:endParaRPr>
          </a:p>
        </p:txBody>
      </p:sp>
    </p:spTree>
    <p:extLst>
      <p:ext uri="{BB962C8B-B14F-4D97-AF65-F5344CB8AC3E}">
        <p14:creationId xmlns:p14="http://schemas.microsoft.com/office/powerpoint/2010/main" val="283988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CAD05875-CFD3-420E-BE0D-14E663FB6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638879" y="961342"/>
            <a:ext cx="3567066" cy="2031325"/>
          </a:xfrm>
          <a:prstGeom prst="rect">
            <a:avLst/>
          </a:prstGeom>
          <a:solidFill>
            <a:srgbClr val="BED4D4"/>
          </a:solidFill>
        </p:spPr>
        <p:txBody>
          <a:bodyPr wrap="square" rtlCol="0">
            <a:spAutoFit/>
          </a:bodyPr>
          <a:lstStyle/>
          <a:p>
            <a:r>
              <a:rPr lang="en-US"/>
              <a:t>A general assembly of The Church of Jesus Christ of Latter-day Saints was held at Kirtland, Ohio, on 17 August 1835 to formally accept the collection of revelations to be published as the first edition of the Doctrine and Covenants. </a:t>
            </a:r>
            <a:endParaRPr lang="en-US" dirty="0"/>
          </a:p>
        </p:txBody>
      </p:sp>
      <p:sp>
        <p:nvSpPr>
          <p:cNvPr id="6" name="TextBox 5"/>
          <p:cNvSpPr txBox="1"/>
          <p:nvPr/>
        </p:nvSpPr>
        <p:spPr>
          <a:xfrm>
            <a:off x="0" y="-6085"/>
            <a:ext cx="12192000" cy="1015663"/>
          </a:xfrm>
          <a:prstGeom prst="rect">
            <a:avLst/>
          </a:prstGeom>
          <a:noFill/>
        </p:spPr>
        <p:txBody>
          <a:bodyPr wrap="square" rtlCol="0">
            <a:spAutoFit/>
          </a:bodyPr>
          <a:lstStyle/>
          <a:p>
            <a:pPr algn="ctr"/>
            <a:r>
              <a:rPr lang="en-US" sz="6000" dirty="0">
                <a:latin typeface="Constantia" panose="02030602050306030303" pitchFamily="18" charset="0"/>
              </a:rPr>
              <a:t>Background</a:t>
            </a:r>
            <a:endParaRPr lang="en-US" sz="4400" dirty="0">
              <a:latin typeface="Constantia" panose="02030602050306030303" pitchFamily="18" charset="0"/>
            </a:endParaRPr>
          </a:p>
        </p:txBody>
      </p:sp>
      <p:sp>
        <p:nvSpPr>
          <p:cNvPr id="2" name="Rectangle 1"/>
          <p:cNvSpPr/>
          <p:nvPr/>
        </p:nvSpPr>
        <p:spPr>
          <a:xfrm>
            <a:off x="241014" y="3071986"/>
            <a:ext cx="4253985" cy="369332"/>
          </a:xfrm>
          <a:prstGeom prst="rect">
            <a:avLst/>
          </a:prstGeom>
          <a:solidFill>
            <a:schemeClr val="accent4">
              <a:lumMod val="60000"/>
              <a:lumOff val="40000"/>
            </a:schemeClr>
          </a:solidFill>
        </p:spPr>
        <p:txBody>
          <a:bodyPr wrap="none">
            <a:spAutoFit/>
          </a:bodyPr>
          <a:lstStyle/>
          <a:p>
            <a:r>
              <a:rPr lang="en-US" dirty="0">
                <a:solidFill>
                  <a:srgbClr val="333333"/>
                </a:solidFill>
                <a:latin typeface="Calibri" panose="020F0502020204030204" pitchFamily="34" charset="0"/>
              </a:rPr>
              <a:t>They u</a:t>
            </a:r>
            <a:r>
              <a:rPr lang="en-US" b="0" i="0" dirty="0">
                <a:solidFill>
                  <a:srgbClr val="333333"/>
                </a:solidFill>
                <a:effectLst/>
                <a:latin typeface="Calibri" panose="020F0502020204030204" pitchFamily="34" charset="0"/>
              </a:rPr>
              <a:t>nanimously accepted the revelations</a:t>
            </a:r>
            <a:endParaRPr lang="en-US" dirty="0"/>
          </a:p>
        </p:txBody>
      </p:sp>
      <p:sp>
        <p:nvSpPr>
          <p:cNvPr id="5" name="Rectangle 4"/>
          <p:cNvSpPr/>
          <p:nvPr/>
        </p:nvSpPr>
        <p:spPr>
          <a:xfrm>
            <a:off x="163119" y="6468142"/>
            <a:ext cx="3251211" cy="261610"/>
          </a:xfrm>
          <a:prstGeom prst="rect">
            <a:avLst/>
          </a:prstGeom>
          <a:solidFill>
            <a:schemeClr val="accent4">
              <a:lumMod val="20000"/>
              <a:lumOff val="80000"/>
            </a:schemeClr>
          </a:solidFill>
        </p:spPr>
        <p:txBody>
          <a:bodyPr wrap="none">
            <a:spAutoFit/>
          </a:bodyPr>
          <a:lstStyle/>
          <a:p>
            <a:r>
              <a:rPr lang="en-US" sz="1100" b="0" i="0" dirty="0">
                <a:solidFill>
                  <a:srgbClr val="333333"/>
                </a:solidFill>
                <a:effectLst/>
                <a:latin typeface="Calibri" panose="020F0502020204030204" pitchFamily="34" charset="0"/>
              </a:rPr>
              <a:t>(Smith, </a:t>
            </a:r>
            <a:r>
              <a:rPr lang="en-US" sz="1100" b="0" i="1" dirty="0">
                <a:solidFill>
                  <a:srgbClr val="333333"/>
                </a:solidFill>
                <a:effectLst/>
                <a:latin typeface="Calibri" panose="020F0502020204030204" pitchFamily="34" charset="0"/>
              </a:rPr>
              <a:t>Church History and Modern Revelation,</a:t>
            </a:r>
            <a:r>
              <a:rPr lang="en-US" sz="1100" b="0" i="0" dirty="0">
                <a:solidFill>
                  <a:srgbClr val="333333"/>
                </a:solidFill>
                <a:effectLst/>
                <a:latin typeface="Calibri" panose="020F0502020204030204" pitchFamily="34" charset="0"/>
              </a:rPr>
              <a:t> 2:30.)</a:t>
            </a:r>
            <a:endParaRPr lang="en-US" sz="1100" dirty="0"/>
          </a:p>
        </p:txBody>
      </p:sp>
      <p:grpSp>
        <p:nvGrpSpPr>
          <p:cNvPr id="74" name="Group 73"/>
          <p:cNvGrpSpPr/>
          <p:nvPr/>
        </p:nvGrpSpPr>
        <p:grpSpPr>
          <a:xfrm>
            <a:off x="5284584" y="3429000"/>
            <a:ext cx="5995984" cy="3268643"/>
            <a:chOff x="5284584" y="3429000"/>
            <a:chExt cx="5995984" cy="3268643"/>
          </a:xfrm>
        </p:grpSpPr>
        <p:sp>
          <p:nvSpPr>
            <p:cNvPr id="7" name="Rectangle 6"/>
            <p:cNvSpPr/>
            <p:nvPr/>
          </p:nvSpPr>
          <p:spPr>
            <a:xfrm>
              <a:off x="6745926" y="4357329"/>
              <a:ext cx="4534642" cy="1754326"/>
            </a:xfrm>
            <a:prstGeom prst="rect">
              <a:avLst/>
            </a:prstGeom>
            <a:solidFill>
              <a:schemeClr val="accent6">
                <a:lumMod val="40000"/>
                <a:lumOff val="60000"/>
              </a:schemeClr>
            </a:solidFill>
          </p:spPr>
          <p:txBody>
            <a:bodyPr wrap="square">
              <a:spAutoFit/>
            </a:bodyPr>
            <a:lstStyle/>
            <a:p>
              <a:r>
                <a:rPr lang="en-US" b="0" i="0" dirty="0">
                  <a:solidFill>
                    <a:srgbClr val="333333"/>
                  </a:solidFill>
                  <a:effectLst/>
                  <a:latin typeface="Calibri" panose="020F0502020204030204" pitchFamily="34" charset="0"/>
                </a:rPr>
                <a:t>Then President Oliver Cowdery arose and read an article, ‘Of Governments and Laws in General,’ and this likewise was ordered by vote to be published with the book of revelations. Neither of these articles was a revelation to the Church.”</a:t>
              </a:r>
              <a:endParaRPr lang="en-US" dirty="0"/>
            </a:p>
          </p:txBody>
        </p:sp>
        <p:grpSp>
          <p:nvGrpSpPr>
            <p:cNvPr id="9" name="Group 8"/>
            <p:cNvGrpSpPr/>
            <p:nvPr/>
          </p:nvGrpSpPr>
          <p:grpSpPr>
            <a:xfrm>
              <a:off x="5284584" y="3429000"/>
              <a:ext cx="1464354" cy="3268643"/>
              <a:chOff x="804331" y="762001"/>
              <a:chExt cx="1665366" cy="3659563"/>
            </a:xfrm>
          </p:grpSpPr>
          <p:sp>
            <p:nvSpPr>
              <p:cNvPr id="10" name="Oval 9"/>
              <p:cNvSpPr/>
              <p:nvPr/>
            </p:nvSpPr>
            <p:spPr>
              <a:xfrm rot="1067347">
                <a:off x="804331" y="2786110"/>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783087">
                <a:off x="2133013" y="280612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97"/>
              <p:cNvGrpSpPr/>
              <p:nvPr/>
            </p:nvGrpSpPr>
            <p:grpSpPr>
              <a:xfrm>
                <a:off x="916028" y="762001"/>
                <a:ext cx="1379793" cy="2299667"/>
                <a:chOff x="3054355" y="2743200"/>
                <a:chExt cx="1233695" cy="2063972"/>
              </a:xfrm>
            </p:grpSpPr>
            <p:sp>
              <p:nvSpPr>
                <p:cNvPr id="17" name="Cloud 16"/>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169549">
                  <a:off x="3054355" y="3728776"/>
                  <a:ext cx="419392" cy="10158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35346">
                  <a:off x="3868658" y="3694530"/>
                  <a:ext cx="419392" cy="111264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352799" y="3758037"/>
                  <a:ext cx="609601" cy="96636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69829" y="3119717"/>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19419" y="2743200"/>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0" idx="2"/>
                </p:cNvCxnSpPr>
                <p:nvPr/>
              </p:nvCxnSpPr>
              <p:spPr>
                <a:xfrm flipH="1">
                  <a:off x="3657600" y="4010861"/>
                  <a:ext cx="56784" cy="713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90"/>
                <p:cNvGrpSpPr/>
                <p:nvPr/>
              </p:nvGrpSpPr>
              <p:grpSpPr>
                <a:xfrm>
                  <a:off x="3301789" y="3810001"/>
                  <a:ext cx="692829" cy="533400"/>
                  <a:chOff x="3797054" y="1752599"/>
                  <a:chExt cx="915761" cy="705031"/>
                </a:xfrm>
              </p:grpSpPr>
              <p:sp>
                <p:nvSpPr>
                  <p:cNvPr id="29" name="Isosceles Triangle 2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rapezoid 24"/>
                <p:cNvSpPr/>
                <p:nvPr/>
              </p:nvSpPr>
              <p:spPr>
                <a:xfrm rot="21325407">
                  <a:off x="3312497" y="3814914"/>
                  <a:ext cx="296114" cy="9116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461023">
                  <a:off x="3799966" y="3898373"/>
                  <a:ext cx="237598" cy="8266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3144825">
                <a:off x="1164241" y="4070331"/>
                <a:ext cx="304154" cy="369214"/>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783087">
                <a:off x="1653624" y="4077598"/>
                <a:ext cx="334305" cy="353628"/>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367334">
                <a:off x="1189541" y="2962049"/>
                <a:ext cx="455136" cy="1247625"/>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345976">
                <a:off x="1588268" y="2909473"/>
                <a:ext cx="405779" cy="1304984"/>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6105734" y="739537"/>
            <a:ext cx="4819136" cy="3349319"/>
            <a:chOff x="6105734" y="739537"/>
            <a:chExt cx="4819136" cy="3349319"/>
          </a:xfrm>
        </p:grpSpPr>
        <p:sp>
          <p:nvSpPr>
            <p:cNvPr id="3" name="Rectangle 2"/>
            <p:cNvSpPr/>
            <p:nvPr/>
          </p:nvSpPr>
          <p:spPr>
            <a:xfrm>
              <a:off x="6105734" y="971560"/>
              <a:ext cx="3684761" cy="2031325"/>
            </a:xfrm>
            <a:prstGeom prst="rect">
              <a:avLst/>
            </a:prstGeom>
            <a:solidFill>
              <a:schemeClr val="accent3">
                <a:lumMod val="40000"/>
                <a:lumOff val="60000"/>
              </a:schemeClr>
            </a:solidFill>
          </p:spPr>
          <p:txBody>
            <a:bodyPr wrap="square">
              <a:spAutoFit/>
            </a:bodyPr>
            <a:lstStyle/>
            <a:p>
              <a:r>
                <a:rPr lang="en-US" b="0" i="0" dirty="0">
                  <a:solidFill>
                    <a:srgbClr val="333333"/>
                  </a:solidFill>
                  <a:effectLst/>
                  <a:latin typeface="Calibri" panose="020F0502020204030204" pitchFamily="34" charset="0"/>
                </a:rPr>
                <a:t> “Elder William W. Phelps arose and read an article prepared by Oliver Cowdery, on marriage.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This was one vote ordered to be published also in the volume with the revelations. </a:t>
              </a:r>
              <a:endParaRPr lang="en-US" dirty="0">
                <a:solidFill>
                  <a:srgbClr val="333333"/>
                </a:solidFill>
                <a:latin typeface="Calibri" panose="020F0502020204030204" pitchFamily="34" charset="0"/>
              </a:endParaRPr>
            </a:p>
          </p:txBody>
        </p:sp>
        <p:grpSp>
          <p:nvGrpSpPr>
            <p:cNvPr id="35" name="Group 34"/>
            <p:cNvGrpSpPr/>
            <p:nvPr/>
          </p:nvGrpSpPr>
          <p:grpSpPr>
            <a:xfrm>
              <a:off x="9651120" y="739537"/>
              <a:ext cx="1273750" cy="3349319"/>
              <a:chOff x="5181600" y="1543409"/>
              <a:chExt cx="1615440" cy="4247791"/>
            </a:xfrm>
          </p:grpSpPr>
          <p:sp>
            <p:nvSpPr>
              <p:cNvPr id="36" name="Oval 35"/>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31"/>
              <p:cNvGrpSpPr/>
              <p:nvPr/>
            </p:nvGrpSpPr>
            <p:grpSpPr>
              <a:xfrm>
                <a:off x="5501640" y="2769294"/>
                <a:ext cx="918498" cy="1300816"/>
                <a:chOff x="3962400" y="2743200"/>
                <a:chExt cx="1066800" cy="1295400"/>
              </a:xfrm>
              <a:solidFill>
                <a:schemeClr val="bg2">
                  <a:lumMod val="50000"/>
                </a:schemeClr>
              </a:solidFill>
            </p:grpSpPr>
            <p:sp>
              <p:nvSpPr>
                <p:cNvPr id="70" name="Trapezoid 69"/>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324854" y="2695715"/>
                <a:ext cx="537201" cy="1726028"/>
                <a:chOff x="3461846" y="2666525"/>
                <a:chExt cx="1126356" cy="2732535"/>
              </a:xfrm>
            </p:grpSpPr>
            <p:sp>
              <p:nvSpPr>
                <p:cNvPr id="65" name="Isosceles Triangle 64"/>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flipH="1">
                <a:off x="6017395" y="2698969"/>
                <a:ext cx="537412" cy="1722774"/>
                <a:chOff x="3461846" y="2666525"/>
                <a:chExt cx="1126798" cy="2732535"/>
              </a:xfrm>
            </p:grpSpPr>
            <p:sp>
              <p:nvSpPr>
                <p:cNvPr id="60" name="Isosceles Triangle 59"/>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497886" y="2781459"/>
                <a:ext cx="951232" cy="223659"/>
                <a:chOff x="4638960" y="1782637"/>
                <a:chExt cx="1530456" cy="440400"/>
              </a:xfrm>
            </p:grpSpPr>
            <p:sp>
              <p:nvSpPr>
                <p:cNvPr id="58" name="Flowchart: Data 57"/>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ata 58"/>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286824" y="1543409"/>
                <a:ext cx="1300053" cy="1522524"/>
                <a:chOff x="5252941" y="1626294"/>
                <a:chExt cx="1300053" cy="1522524"/>
              </a:xfrm>
            </p:grpSpPr>
            <p:sp>
              <p:nvSpPr>
                <p:cNvPr id="53" name="Cloud 52"/>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870451" y="2638733"/>
                  <a:ext cx="207683" cy="1490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0598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D961B3C-7ECB-4B02-B02D-DAFDF6420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638879" y="961342"/>
            <a:ext cx="3567066" cy="1477328"/>
          </a:xfrm>
          <a:prstGeom prst="rect">
            <a:avLst/>
          </a:prstGeom>
          <a:solidFill>
            <a:srgbClr val="E9DBA9"/>
          </a:solidFill>
        </p:spPr>
        <p:txBody>
          <a:bodyPr wrap="square" rtlCol="0">
            <a:spAutoFit/>
          </a:bodyPr>
          <a:lstStyle/>
          <a:p>
            <a:r>
              <a:rPr lang="en-US" dirty="0"/>
              <a:t>The article on government was included in that edition of the Doctrine and Covenants as a statement of belief and as a rebuttal to accusations against the Saints.</a:t>
            </a:r>
          </a:p>
        </p:txBody>
      </p:sp>
      <p:sp>
        <p:nvSpPr>
          <p:cNvPr id="6" name="TextBox 5"/>
          <p:cNvSpPr txBox="1"/>
          <p:nvPr/>
        </p:nvSpPr>
        <p:spPr>
          <a:xfrm>
            <a:off x="0" y="2592"/>
            <a:ext cx="12192000" cy="1015663"/>
          </a:xfrm>
          <a:prstGeom prst="rect">
            <a:avLst/>
          </a:prstGeom>
          <a:noFill/>
        </p:spPr>
        <p:txBody>
          <a:bodyPr wrap="square" rtlCol="0">
            <a:spAutoFit/>
          </a:bodyPr>
          <a:lstStyle/>
          <a:p>
            <a:pPr algn="ctr"/>
            <a:r>
              <a:rPr lang="en-US" sz="6000" dirty="0">
                <a:latin typeface="Constantia" panose="02030602050306030303" pitchFamily="18" charset="0"/>
              </a:rPr>
              <a:t>The Article</a:t>
            </a:r>
            <a:endParaRPr lang="en-US" sz="4400" dirty="0">
              <a:latin typeface="Constantia" panose="02030602050306030303" pitchFamily="18" charset="0"/>
            </a:endParaRPr>
          </a:p>
        </p:txBody>
      </p:sp>
      <p:sp>
        <p:nvSpPr>
          <p:cNvPr id="3" name="Rectangle 2"/>
          <p:cNvSpPr/>
          <p:nvPr/>
        </p:nvSpPr>
        <p:spPr>
          <a:xfrm>
            <a:off x="5495854" y="1164062"/>
            <a:ext cx="5679194" cy="1754326"/>
          </a:xfrm>
          <a:prstGeom prst="rect">
            <a:avLst/>
          </a:prstGeom>
          <a:solidFill>
            <a:schemeClr val="accent1">
              <a:lumMod val="20000"/>
              <a:lumOff val="80000"/>
            </a:schemeClr>
          </a:solidFill>
        </p:spPr>
        <p:txBody>
          <a:bodyPr wrap="square">
            <a:spAutoFit/>
          </a:bodyPr>
          <a:lstStyle/>
          <a:p>
            <a:r>
              <a:rPr lang="en-US" dirty="0"/>
              <a:t>“The reason for the article on ‘Government and Laws in General,’ is explained in the fact that the Latter-day Saints had been accused by their bitter enemies, both in Missouri and in other places, as being opposed to law and order. They had been portrayed as setting up laws in conflict with the laws of the country.”</a:t>
            </a:r>
            <a:endParaRPr lang="en-US" dirty="0">
              <a:solidFill>
                <a:srgbClr val="333333"/>
              </a:solidFill>
              <a:latin typeface="Calibri" panose="020F0502020204030204" pitchFamily="34" charset="0"/>
            </a:endParaRPr>
          </a:p>
        </p:txBody>
      </p:sp>
      <p:sp>
        <p:nvSpPr>
          <p:cNvPr id="7" name="Rectangle 6"/>
          <p:cNvSpPr/>
          <p:nvPr/>
        </p:nvSpPr>
        <p:spPr>
          <a:xfrm>
            <a:off x="5211167" y="3745565"/>
            <a:ext cx="5265368" cy="2862322"/>
          </a:xfrm>
          <a:prstGeom prst="rect">
            <a:avLst/>
          </a:prstGeom>
          <a:solidFill>
            <a:schemeClr val="accent3">
              <a:lumMod val="20000"/>
              <a:lumOff val="80000"/>
            </a:schemeClr>
          </a:solidFill>
        </p:spPr>
        <p:txBody>
          <a:bodyPr wrap="square">
            <a:spAutoFit/>
          </a:bodyPr>
          <a:lstStyle/>
          <a:p>
            <a:r>
              <a:rPr lang="en-US" dirty="0"/>
              <a:t>When it was read and voted on, “the Prophet Joseph Smith and his second counselor, Frederick G. Williams, were in Canada on a missionary journey, and the Prophet did not return to Kirtland until Sunday, August 23rd, one week after the Assembly had been held.</a:t>
            </a:r>
          </a:p>
          <a:p>
            <a:endParaRPr lang="en-US" dirty="0"/>
          </a:p>
          <a:p>
            <a:r>
              <a:rPr lang="en-US" dirty="0"/>
              <a:t>Since the Assembly had voted to have [the articles on government and marriage] published in the Doctrine and Covenants, the Prophet accepted the decision and permitted this to be done.</a:t>
            </a:r>
          </a:p>
        </p:txBody>
      </p:sp>
      <p:sp>
        <p:nvSpPr>
          <p:cNvPr id="5" name="Rectangle 4"/>
          <p:cNvSpPr/>
          <p:nvPr/>
        </p:nvSpPr>
        <p:spPr>
          <a:xfrm>
            <a:off x="163119" y="6468142"/>
            <a:ext cx="3438762" cy="261610"/>
          </a:xfrm>
          <a:prstGeom prst="rect">
            <a:avLst/>
          </a:prstGeom>
          <a:solidFill>
            <a:schemeClr val="accent4">
              <a:lumMod val="20000"/>
              <a:lumOff val="80000"/>
            </a:schemeClr>
          </a:solidFill>
        </p:spPr>
        <p:txBody>
          <a:bodyPr wrap="none">
            <a:spAutoFit/>
          </a:bodyPr>
          <a:lstStyle/>
          <a:p>
            <a:r>
              <a:rPr lang="en-US" sz="1100" dirty="0"/>
              <a:t>(Smith, </a:t>
            </a:r>
            <a:r>
              <a:rPr lang="en-US" sz="1100" i="1" dirty="0"/>
              <a:t>Church History and Modern Revelation,</a:t>
            </a:r>
            <a:r>
              <a:rPr lang="en-US" sz="1100" dirty="0"/>
              <a:t> 2:30–31.)</a:t>
            </a:r>
            <a:endParaRPr lang="en-US" sz="1100" dirty="0">
              <a:solidFill>
                <a:srgbClr val="333333"/>
              </a:solidFill>
              <a:latin typeface="Calibri" panose="020F0502020204030204" pitchFamily="34" charset="0"/>
            </a:endParaRPr>
          </a:p>
        </p:txBody>
      </p:sp>
      <p:sp>
        <p:nvSpPr>
          <p:cNvPr id="74" name="Rectangle 73"/>
          <p:cNvSpPr/>
          <p:nvPr/>
        </p:nvSpPr>
        <p:spPr>
          <a:xfrm>
            <a:off x="369087" y="3816472"/>
            <a:ext cx="3074766" cy="1200329"/>
          </a:xfrm>
          <a:prstGeom prst="rect">
            <a:avLst/>
          </a:prstGeom>
          <a:solidFill>
            <a:schemeClr val="accent2">
              <a:lumMod val="20000"/>
              <a:lumOff val="80000"/>
            </a:schemeClr>
          </a:solidFill>
        </p:spPr>
        <p:txBody>
          <a:bodyPr wrap="square">
            <a:spAutoFit/>
          </a:bodyPr>
          <a:lstStyle/>
          <a:p>
            <a:r>
              <a:rPr lang="en-US" dirty="0"/>
              <a:t>This declaration of belief has been included in editions of the Doctrine and Covenants since its proposal in 1835. </a:t>
            </a:r>
          </a:p>
        </p:txBody>
      </p:sp>
      <p:grpSp>
        <p:nvGrpSpPr>
          <p:cNvPr id="75" name="Group 74"/>
          <p:cNvGrpSpPr/>
          <p:nvPr/>
        </p:nvGrpSpPr>
        <p:grpSpPr>
          <a:xfrm>
            <a:off x="3786892" y="3210142"/>
            <a:ext cx="1467629" cy="3542567"/>
            <a:chOff x="3870397" y="2195781"/>
            <a:chExt cx="1711151" cy="4130380"/>
          </a:xfrm>
        </p:grpSpPr>
        <p:sp>
          <p:nvSpPr>
            <p:cNvPr id="76" name="Oval 75"/>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a:endCxn id="85"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Wave 90"/>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ardrop 91"/>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4616158" y="3525311"/>
              <a:ext cx="325774" cy="383844"/>
              <a:chOff x="4043055" y="609600"/>
              <a:chExt cx="986145" cy="929576"/>
            </a:xfrm>
            <a:solidFill>
              <a:schemeClr val="tx1"/>
            </a:solidFill>
          </p:grpSpPr>
          <p:sp>
            <p:nvSpPr>
              <p:cNvPr id="95" name="Trapezoid 94"/>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10451322" y="3113808"/>
            <a:ext cx="1493324" cy="3415443"/>
            <a:chOff x="1060920" y="591455"/>
            <a:chExt cx="1947193" cy="4453506"/>
          </a:xfrm>
        </p:grpSpPr>
        <p:grpSp>
          <p:nvGrpSpPr>
            <p:cNvPr id="99" name="Group 98"/>
            <p:cNvGrpSpPr/>
            <p:nvPr/>
          </p:nvGrpSpPr>
          <p:grpSpPr>
            <a:xfrm>
              <a:off x="1219200" y="591455"/>
              <a:ext cx="1788913" cy="4453506"/>
              <a:chOff x="1981200" y="118495"/>
              <a:chExt cx="1788913" cy="4453506"/>
            </a:xfrm>
          </p:grpSpPr>
          <p:sp>
            <p:nvSpPr>
              <p:cNvPr id="112" name="Round Diagonal Corner Rectangle 111"/>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2518998" y="1449909"/>
                <a:ext cx="709032" cy="144599"/>
                <a:chOff x="4495800" y="1831030"/>
                <a:chExt cx="1033713" cy="210814"/>
              </a:xfrm>
            </p:grpSpPr>
            <p:grpSp>
              <p:nvGrpSpPr>
                <p:cNvPr id="133" name="Group 132"/>
                <p:cNvGrpSpPr/>
                <p:nvPr/>
              </p:nvGrpSpPr>
              <p:grpSpPr>
                <a:xfrm>
                  <a:off x="4495800" y="1831030"/>
                  <a:ext cx="1033713" cy="210814"/>
                  <a:chOff x="4378664" y="1933672"/>
                  <a:chExt cx="1033713" cy="210814"/>
                </a:xfrm>
              </p:grpSpPr>
              <p:sp>
                <p:nvSpPr>
                  <p:cNvPr id="135" name="Flowchart: Data 134"/>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Data 135"/>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ounded Rectangle 133"/>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ound Diagonal Corner Rectangle 131"/>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219"/>
            <p:cNvGrpSpPr/>
            <p:nvPr/>
          </p:nvGrpSpPr>
          <p:grpSpPr>
            <a:xfrm rot="20667034">
              <a:off x="1060920" y="1769914"/>
              <a:ext cx="596337" cy="2111985"/>
              <a:chOff x="5187482" y="1600200"/>
              <a:chExt cx="2101851" cy="5027905"/>
            </a:xfrm>
          </p:grpSpPr>
          <p:sp>
            <p:nvSpPr>
              <p:cNvPr id="102" name="Block Arc 101"/>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 name="Group 209"/>
              <p:cNvGrpSpPr/>
              <p:nvPr/>
            </p:nvGrpSpPr>
            <p:grpSpPr>
              <a:xfrm rot="12048576">
                <a:off x="6462847" y="3330867"/>
                <a:ext cx="826486" cy="501067"/>
                <a:chOff x="7467600" y="2971800"/>
                <a:chExt cx="914400" cy="685800"/>
              </a:xfrm>
            </p:grpSpPr>
            <p:sp>
              <p:nvSpPr>
                <p:cNvPr id="110" name="Oval 109"/>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10"/>
              <p:cNvGrpSpPr/>
              <p:nvPr/>
            </p:nvGrpSpPr>
            <p:grpSpPr>
              <a:xfrm rot="20265966">
                <a:off x="5187482" y="3324981"/>
                <a:ext cx="773604" cy="585862"/>
                <a:chOff x="7467600" y="2971800"/>
                <a:chExt cx="914400" cy="685800"/>
              </a:xfrm>
            </p:grpSpPr>
            <p:sp>
              <p:nvSpPr>
                <p:cNvPr id="108" name="Oval 107"/>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apezoid 104"/>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00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13282F-7858-4223-9AF1-01F84814A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444045" y="1905506"/>
            <a:ext cx="5942092" cy="3046988"/>
          </a:xfrm>
          <a:prstGeom prst="rect">
            <a:avLst/>
          </a:prstGeom>
          <a:solidFill>
            <a:schemeClr val="bg1">
              <a:lumMod val="95000"/>
            </a:schemeClr>
          </a:solidFill>
        </p:spPr>
        <p:txBody>
          <a:bodyPr wrap="square" rtlCol="0">
            <a:spAutoFit/>
          </a:bodyPr>
          <a:lstStyle/>
          <a:p>
            <a:r>
              <a:rPr lang="en-US" sz="2400"/>
              <a:t>“It should be noted that in the minutes, and also in the introduction to this article on government, the brethren were careful to state that this declaration was accepted as the belief, or ‘opinion’ of the officers of the Church, and not as a revelation, and therefore does not hold the same place in the doctrines of the Church as do the revelations.”</a:t>
            </a:r>
            <a:endParaRPr lang="en-US" sz="2400" dirty="0"/>
          </a:p>
        </p:txBody>
      </p:sp>
      <p:sp>
        <p:nvSpPr>
          <p:cNvPr id="6" name="TextBox 5"/>
          <p:cNvSpPr txBox="1"/>
          <p:nvPr/>
        </p:nvSpPr>
        <p:spPr>
          <a:xfrm>
            <a:off x="0" y="53335"/>
            <a:ext cx="12192000" cy="1015663"/>
          </a:xfrm>
          <a:prstGeom prst="rect">
            <a:avLst/>
          </a:prstGeom>
          <a:noFill/>
        </p:spPr>
        <p:txBody>
          <a:bodyPr wrap="square" rtlCol="0">
            <a:spAutoFit/>
          </a:bodyPr>
          <a:lstStyle/>
          <a:p>
            <a:pPr algn="ctr"/>
            <a:r>
              <a:rPr lang="en-US" sz="6000" dirty="0">
                <a:latin typeface="Constantia" panose="02030602050306030303" pitchFamily="18" charset="0"/>
              </a:rPr>
              <a:t>Not a Revelation</a:t>
            </a:r>
            <a:endParaRPr lang="en-US" sz="4400" dirty="0">
              <a:latin typeface="Constantia" panose="02030602050306030303" pitchFamily="18" charset="0"/>
            </a:endParaRPr>
          </a:p>
        </p:txBody>
      </p:sp>
      <p:sp>
        <p:nvSpPr>
          <p:cNvPr id="5" name="Rectangle 4"/>
          <p:cNvSpPr/>
          <p:nvPr/>
        </p:nvSpPr>
        <p:spPr>
          <a:xfrm>
            <a:off x="163119" y="6468142"/>
            <a:ext cx="2569934" cy="261610"/>
          </a:xfrm>
          <a:prstGeom prst="rect">
            <a:avLst/>
          </a:prstGeom>
          <a:solidFill>
            <a:schemeClr val="accent4">
              <a:lumMod val="20000"/>
              <a:lumOff val="80000"/>
            </a:schemeClr>
          </a:solidFill>
        </p:spPr>
        <p:txBody>
          <a:bodyPr wrap="none">
            <a:spAutoFit/>
          </a:bodyPr>
          <a:lstStyle/>
          <a:p>
            <a:r>
              <a:rPr lang="en-US" sz="1100" dirty="0"/>
              <a:t>(Smith and Sjodahl, Commentary, p. 852.)</a:t>
            </a:r>
          </a:p>
        </p:txBody>
      </p:sp>
      <p:grpSp>
        <p:nvGrpSpPr>
          <p:cNvPr id="71" name="Group 7"/>
          <p:cNvGrpSpPr/>
          <p:nvPr/>
        </p:nvGrpSpPr>
        <p:grpSpPr>
          <a:xfrm>
            <a:off x="1572343" y="2454017"/>
            <a:ext cx="1354429" cy="2369127"/>
            <a:chOff x="2438400" y="402137"/>
            <a:chExt cx="2514600" cy="4398463"/>
          </a:xfrm>
        </p:grpSpPr>
        <p:sp>
          <p:nvSpPr>
            <p:cNvPr id="72" name="Snip Same Side Corner Rectangle 71"/>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88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0509FAE8-8059-4578-A879-2C96C185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565411" y="1267982"/>
            <a:ext cx="4504529" cy="830997"/>
          </a:xfrm>
          <a:prstGeom prst="rect">
            <a:avLst/>
          </a:prstGeom>
          <a:solidFill>
            <a:schemeClr val="accent2"/>
          </a:solidFill>
        </p:spPr>
        <p:txBody>
          <a:bodyPr wrap="square" rtlCol="0">
            <a:spAutoFit/>
          </a:bodyPr>
          <a:lstStyle/>
          <a:p>
            <a:pPr algn="ctr"/>
            <a:r>
              <a:rPr lang="en-US" sz="2400" b="1" i="1" dirty="0">
                <a:solidFill>
                  <a:schemeClr val="bg1"/>
                </a:solidFill>
              </a:rPr>
              <a:t>Governments were instituted by God for the benefit of mankind.</a:t>
            </a:r>
            <a:endParaRPr lang="en-US" sz="2400" dirty="0">
              <a:solidFill>
                <a:schemeClr val="bg1"/>
              </a:solidFill>
            </a:endParaRPr>
          </a:p>
        </p:txBody>
      </p:sp>
      <p:sp>
        <p:nvSpPr>
          <p:cNvPr id="6" name="TextBox 5"/>
          <p:cNvSpPr txBox="1"/>
          <p:nvPr/>
        </p:nvSpPr>
        <p:spPr>
          <a:xfrm>
            <a:off x="0" y="36049"/>
            <a:ext cx="12192000" cy="1015663"/>
          </a:xfrm>
          <a:prstGeom prst="rect">
            <a:avLst/>
          </a:prstGeom>
          <a:noFill/>
        </p:spPr>
        <p:txBody>
          <a:bodyPr wrap="square" rtlCol="0">
            <a:spAutoFit/>
          </a:bodyPr>
          <a:lstStyle/>
          <a:p>
            <a:pPr algn="ctr"/>
            <a:r>
              <a:rPr lang="en-US" sz="6000" dirty="0">
                <a:latin typeface="Constantia" panose="02030602050306030303" pitchFamily="18" charset="0"/>
              </a:rPr>
              <a:t>For the Benefit of Mankind</a:t>
            </a:r>
            <a:endParaRPr lang="en-US" sz="4400" dirty="0">
              <a:latin typeface="Constantia" panose="02030602050306030303" pitchFamily="18" charset="0"/>
            </a:endParaRPr>
          </a:p>
        </p:txBody>
      </p:sp>
      <p:sp>
        <p:nvSpPr>
          <p:cNvPr id="2" name="Rectangle 1"/>
          <p:cNvSpPr/>
          <p:nvPr/>
        </p:nvSpPr>
        <p:spPr>
          <a:xfrm>
            <a:off x="7885568" y="1195554"/>
            <a:ext cx="3213980" cy="1569660"/>
          </a:xfrm>
          <a:prstGeom prst="rect">
            <a:avLst/>
          </a:prstGeom>
          <a:solidFill>
            <a:schemeClr val="accent2"/>
          </a:solidFill>
        </p:spPr>
        <p:txBody>
          <a:bodyPr wrap="square">
            <a:spAutoFit/>
          </a:bodyPr>
          <a:lstStyle/>
          <a:p>
            <a:pPr algn="ctr"/>
            <a:r>
              <a:rPr lang="en-US" sz="2400" b="1" i="1" dirty="0">
                <a:solidFill>
                  <a:schemeClr val="bg1"/>
                </a:solidFill>
                <a:effectLst/>
              </a:rPr>
              <a:t>Government officials are accountable to God to act for the good and safety of society.</a:t>
            </a:r>
            <a:endParaRPr lang="en-US" sz="2400" dirty="0">
              <a:solidFill>
                <a:schemeClr val="bg1"/>
              </a:solidFill>
            </a:endParaRPr>
          </a:p>
        </p:txBody>
      </p:sp>
      <p:grpSp>
        <p:nvGrpSpPr>
          <p:cNvPr id="7" name="Group 6"/>
          <p:cNvGrpSpPr/>
          <p:nvPr/>
        </p:nvGrpSpPr>
        <p:grpSpPr>
          <a:xfrm>
            <a:off x="3641781" y="1554243"/>
            <a:ext cx="4763332" cy="3749513"/>
            <a:chOff x="788658" y="548389"/>
            <a:chExt cx="7002860" cy="5512384"/>
          </a:xfrm>
        </p:grpSpPr>
        <p:sp>
          <p:nvSpPr>
            <p:cNvPr id="10" name="Diamond 9"/>
            <p:cNvSpPr/>
            <p:nvPr/>
          </p:nvSpPr>
          <p:spPr>
            <a:xfrm>
              <a:off x="4315918" y="592111"/>
              <a:ext cx="228600" cy="5334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80479" y="1354111"/>
              <a:ext cx="2667000" cy="3352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04279" y="2801911"/>
              <a:ext cx="2895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26764" y="3069236"/>
              <a:ext cx="2895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p:cNvSpPr/>
            <p:nvPr/>
          </p:nvSpPr>
          <p:spPr>
            <a:xfrm>
              <a:off x="3177915" y="3132943"/>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630118" y="3135442"/>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4082321" y="3137941"/>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4534524" y="3140440"/>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4986727" y="3142939"/>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438930" y="3145438"/>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623279" y="3563911"/>
              <a:ext cx="3657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19331" y="3944910"/>
              <a:ext cx="6670623" cy="19162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004279" y="3792511"/>
              <a:ext cx="25908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26764" y="4402110"/>
              <a:ext cx="201118" cy="1446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p:cNvSpPr/>
            <p:nvPr/>
          </p:nvSpPr>
          <p:spPr>
            <a:xfrm>
              <a:off x="2474356" y="4417763"/>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1816662" y="4424220"/>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a:off x="1173697" y="4409105"/>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a:off x="7041005" y="4408293"/>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p:cNvSpPr/>
            <p:nvPr/>
          </p:nvSpPr>
          <p:spPr>
            <a:xfrm>
              <a:off x="6372913" y="4402110"/>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a:off x="5690016" y="440710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29"/>
            <p:cNvSpPr/>
            <p:nvPr/>
          </p:nvSpPr>
          <p:spPr>
            <a:xfrm>
              <a:off x="4257207" y="1244183"/>
              <a:ext cx="419724" cy="1199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287188" y="1034322"/>
              <a:ext cx="329783" cy="2248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60888" y="548389"/>
              <a:ext cx="121171" cy="11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24"/>
            <p:cNvGrpSpPr/>
            <p:nvPr/>
          </p:nvGrpSpPr>
          <p:grpSpPr>
            <a:xfrm>
              <a:off x="3761282" y="4394718"/>
              <a:ext cx="1790431" cy="1471433"/>
              <a:chOff x="4795603" y="4259807"/>
              <a:chExt cx="1790431" cy="1471433"/>
            </a:xfrm>
          </p:grpSpPr>
          <p:sp>
            <p:nvSpPr>
              <p:cNvPr id="47" name="Rectangle 46"/>
              <p:cNvSpPr/>
              <p:nvPr/>
            </p:nvSpPr>
            <p:spPr>
              <a:xfrm>
                <a:off x="6397051" y="4259807"/>
                <a:ext cx="188983" cy="145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95603" y="4259807"/>
                <a:ext cx="265673" cy="14714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20061" y="4282852"/>
                <a:ext cx="218204" cy="14333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p:cNvSpPr/>
            <p:nvPr/>
          </p:nvSpPr>
          <p:spPr>
            <a:xfrm>
              <a:off x="7119079" y="55451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7435521" y="53419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25"/>
            <p:cNvGrpSpPr/>
            <p:nvPr/>
          </p:nvGrpSpPr>
          <p:grpSpPr>
            <a:xfrm flipH="1">
              <a:off x="4267200" y="2133600"/>
              <a:ext cx="424721" cy="1693889"/>
              <a:chOff x="5069812" y="3185160"/>
              <a:chExt cx="711994" cy="2113280"/>
            </a:xfrm>
          </p:grpSpPr>
          <p:sp>
            <p:nvSpPr>
              <p:cNvPr id="39" name="Rectangle 38"/>
              <p:cNvSpPr/>
              <p:nvPr/>
            </p:nvSpPr>
            <p:spPr>
              <a:xfrm>
                <a:off x="5663140" y="3307080"/>
                <a:ext cx="79110" cy="19913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2"/>
              <p:cNvGrpSpPr/>
              <p:nvPr/>
            </p:nvGrpSpPr>
            <p:grpSpPr>
              <a:xfrm flipH="1">
                <a:off x="5069812" y="3347720"/>
                <a:ext cx="636774" cy="503669"/>
                <a:chOff x="-27481" y="0"/>
                <a:chExt cx="2320976" cy="1543987"/>
              </a:xfrm>
            </p:grpSpPr>
            <p:sp>
              <p:nvSpPr>
                <p:cNvPr id="42" name="Rectangle 41"/>
                <p:cNvSpPr/>
                <p:nvPr/>
              </p:nvSpPr>
              <p:spPr>
                <a:xfrm>
                  <a:off x="0" y="1"/>
                  <a:ext cx="2278505" cy="1469035"/>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970" y="272321"/>
                  <a:ext cx="2248525" cy="267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7" y="791980"/>
                  <a:ext cx="2272258" cy="2423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481" y="1309141"/>
                  <a:ext cx="2305986" cy="2348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8"/>
                <p:cNvSpPr/>
                <p:nvPr/>
              </p:nvSpPr>
              <p:spPr>
                <a:xfrm>
                  <a:off x="0" y="0"/>
                  <a:ext cx="747010" cy="79198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5623585" y="3185160"/>
                <a:ext cx="158221" cy="16256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a:off x="788658" y="51895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946879" y="53927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141712" y="5753974"/>
            <a:ext cx="6096000" cy="830997"/>
          </a:xfrm>
          <a:prstGeom prst="rect">
            <a:avLst/>
          </a:prstGeom>
          <a:solidFill>
            <a:schemeClr val="accent1">
              <a:lumMod val="40000"/>
              <a:lumOff val="60000"/>
            </a:schemeClr>
          </a:solidFill>
        </p:spPr>
        <p:txBody>
          <a:bodyPr>
            <a:spAutoFit/>
          </a:bodyPr>
          <a:lstStyle/>
          <a:p>
            <a:pPr algn="ctr"/>
            <a:r>
              <a:rPr lang="en-US" sz="2400" b="0" i="0" dirty="0">
                <a:solidFill>
                  <a:srgbClr val="333333"/>
                </a:solidFill>
                <a:effectLst/>
              </a:rPr>
              <a:t>In what ways can government leaders act for the good and safety of society?</a:t>
            </a:r>
            <a:endParaRPr lang="en-US" sz="2400" dirty="0"/>
          </a:p>
        </p:txBody>
      </p:sp>
      <p:sp>
        <p:nvSpPr>
          <p:cNvPr id="51" name="Rectangle 50"/>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134:1</a:t>
            </a:r>
          </a:p>
        </p:txBody>
      </p:sp>
    </p:spTree>
    <p:extLst>
      <p:ext uri="{BB962C8B-B14F-4D97-AF65-F5344CB8AC3E}">
        <p14:creationId xmlns:p14="http://schemas.microsoft.com/office/powerpoint/2010/main" val="40308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9B6857-4B56-4859-A0E2-C36E1C15E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565411" y="1267982"/>
            <a:ext cx="4504529" cy="4524315"/>
          </a:xfrm>
          <a:prstGeom prst="rect">
            <a:avLst/>
          </a:prstGeom>
          <a:solidFill>
            <a:schemeClr val="accent6">
              <a:lumMod val="75000"/>
            </a:schemeClr>
          </a:solidFill>
        </p:spPr>
        <p:txBody>
          <a:bodyPr wrap="square" rtlCol="0">
            <a:spAutoFit/>
          </a:bodyPr>
          <a:lstStyle/>
          <a:p>
            <a:r>
              <a:rPr lang="en-US" sz="2400" dirty="0">
                <a:solidFill>
                  <a:schemeClr val="bg1"/>
                </a:solidFill>
              </a:rPr>
              <a:t> “We need not doubt the wisdom and intelligence of the Great Jehovah; He will award judgment or mercy to all nations according to their several deserts, their means of obtaining intelligence, the laws by which they are governed, the facilities afforded them of obtaining correct information, and His inscrutable designs in relation to the human family.” </a:t>
            </a:r>
            <a:r>
              <a:rPr lang="en-US" sz="1200" dirty="0">
                <a:solidFill>
                  <a:schemeClr val="bg1"/>
                </a:solidFill>
              </a:rPr>
              <a:t>Joseph Smith</a:t>
            </a:r>
          </a:p>
        </p:txBody>
      </p:sp>
      <p:sp>
        <p:nvSpPr>
          <p:cNvPr id="6" name="TextBox 5"/>
          <p:cNvSpPr txBox="1"/>
          <p:nvPr/>
        </p:nvSpPr>
        <p:spPr>
          <a:xfrm>
            <a:off x="0" y="50040"/>
            <a:ext cx="12192000" cy="1015663"/>
          </a:xfrm>
          <a:prstGeom prst="rect">
            <a:avLst/>
          </a:prstGeom>
          <a:noFill/>
        </p:spPr>
        <p:txBody>
          <a:bodyPr wrap="square" rtlCol="0">
            <a:spAutoFit/>
          </a:bodyPr>
          <a:lstStyle/>
          <a:p>
            <a:pPr algn="ctr"/>
            <a:r>
              <a:rPr lang="en-US" sz="6000" dirty="0">
                <a:latin typeface="Constantia" panose="02030602050306030303" pitchFamily="18" charset="0"/>
              </a:rPr>
              <a:t>Accountable To God</a:t>
            </a:r>
            <a:endParaRPr lang="en-US" sz="4400" dirty="0">
              <a:latin typeface="Constantia" panose="02030602050306030303" pitchFamily="18" charset="0"/>
            </a:endParaRPr>
          </a:p>
        </p:txBody>
      </p:sp>
      <p:sp>
        <p:nvSpPr>
          <p:cNvPr id="2" name="Rectangle 1"/>
          <p:cNvSpPr/>
          <p:nvPr/>
        </p:nvSpPr>
        <p:spPr>
          <a:xfrm>
            <a:off x="8528363" y="1821979"/>
            <a:ext cx="3213980" cy="3416320"/>
          </a:xfrm>
          <a:prstGeom prst="rect">
            <a:avLst/>
          </a:prstGeom>
          <a:solidFill>
            <a:schemeClr val="tx2"/>
          </a:solidFill>
        </p:spPr>
        <p:txBody>
          <a:bodyPr wrap="square">
            <a:spAutoFit/>
          </a:bodyPr>
          <a:lstStyle/>
          <a:p>
            <a:r>
              <a:rPr lang="en-US" sz="2400" dirty="0">
                <a:solidFill>
                  <a:schemeClr val="bg1"/>
                </a:solidFill>
              </a:rPr>
              <a:t>“If for every word and secret act all men shall be brought to judgment, how much more will the public acts of public men be brought into account before God and before the holy priesthood.” </a:t>
            </a:r>
            <a:r>
              <a:rPr lang="en-US" sz="1200" dirty="0">
                <a:solidFill>
                  <a:schemeClr val="bg1"/>
                </a:solidFill>
              </a:rPr>
              <a:t>President John Taylor</a:t>
            </a:r>
          </a:p>
        </p:txBody>
      </p:sp>
      <p:sp>
        <p:nvSpPr>
          <p:cNvPr id="51" name="Rectangle 50"/>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134:1</a:t>
            </a:r>
          </a:p>
        </p:txBody>
      </p:sp>
      <p:pic>
        <p:nvPicPr>
          <p:cNvPr id="2050" name="Picture 2" descr="https://www.lds.org/bc/content/shared/content/images/gospel-library/manual/32479/32479_all_003_01-taylor.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04" t="330" r="21465" b="-1"/>
          <a:stretch/>
        </p:blipFill>
        <p:spPr bwMode="auto">
          <a:xfrm>
            <a:off x="6708617" y="4518315"/>
            <a:ext cx="1647731" cy="19498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web.britannica.com/eb-media/40/9340-004-CA85CB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55" y="1469164"/>
            <a:ext cx="2057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DDD1F1B-2520-4D72-A9B4-E4D7B596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95521" y="1177798"/>
            <a:ext cx="4504529" cy="1200329"/>
          </a:xfrm>
          <a:prstGeom prst="rect">
            <a:avLst/>
          </a:prstGeom>
          <a:solidFill>
            <a:schemeClr val="accent4">
              <a:lumMod val="40000"/>
              <a:lumOff val="60000"/>
            </a:schemeClr>
          </a:solidFill>
        </p:spPr>
        <p:txBody>
          <a:bodyPr wrap="square" rtlCol="0">
            <a:spAutoFit/>
          </a:bodyPr>
          <a:lstStyle/>
          <a:p>
            <a:pPr algn="ctr"/>
            <a:r>
              <a:rPr lang="en-US" sz="2400" dirty="0"/>
              <a:t>The free exercise of conscience, the right and control of property, and the protection of life.</a:t>
            </a:r>
            <a:endParaRPr lang="en-US" sz="24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Protection</a:t>
            </a:r>
            <a:endParaRPr lang="en-US" sz="4400" dirty="0">
              <a:latin typeface="Constantia" panose="02030602050306030303" pitchFamily="18" charset="0"/>
            </a:endParaRPr>
          </a:p>
        </p:txBody>
      </p:sp>
      <p:sp>
        <p:nvSpPr>
          <p:cNvPr id="2" name="Rectangle 1"/>
          <p:cNvSpPr/>
          <p:nvPr/>
        </p:nvSpPr>
        <p:spPr>
          <a:xfrm>
            <a:off x="7728335" y="1007252"/>
            <a:ext cx="3213980" cy="830997"/>
          </a:xfrm>
          <a:prstGeom prst="rect">
            <a:avLst/>
          </a:prstGeom>
          <a:solidFill>
            <a:schemeClr val="accent3">
              <a:lumMod val="60000"/>
              <a:lumOff val="40000"/>
            </a:schemeClr>
          </a:solidFill>
        </p:spPr>
        <p:txBody>
          <a:bodyPr wrap="square">
            <a:spAutoFit/>
          </a:bodyPr>
          <a:lstStyle/>
          <a:p>
            <a:pPr algn="ctr"/>
            <a:r>
              <a:rPr lang="en-US" sz="2400" i="1" dirty="0"/>
              <a:t>inviolate</a:t>
            </a:r>
            <a:r>
              <a:rPr lang="en-US" sz="2400" dirty="0"/>
              <a:t> -- safe, or not violated.</a:t>
            </a:r>
            <a:endParaRPr lang="en-US" sz="2400" dirty="0">
              <a:solidFill>
                <a:schemeClr val="bg1"/>
              </a:solidFill>
            </a:endParaRPr>
          </a:p>
        </p:txBody>
      </p:sp>
      <p:sp>
        <p:nvSpPr>
          <p:cNvPr id="3" name="Rectangle 2"/>
          <p:cNvSpPr/>
          <p:nvPr/>
        </p:nvSpPr>
        <p:spPr>
          <a:xfrm>
            <a:off x="3836001" y="5509243"/>
            <a:ext cx="6096000" cy="830997"/>
          </a:xfrm>
          <a:prstGeom prst="rect">
            <a:avLst/>
          </a:prstGeom>
          <a:solidFill>
            <a:schemeClr val="accent1">
              <a:lumMod val="40000"/>
              <a:lumOff val="60000"/>
            </a:schemeClr>
          </a:solidFill>
        </p:spPr>
        <p:txBody>
          <a:bodyPr>
            <a:spAutoFit/>
          </a:bodyPr>
          <a:lstStyle/>
          <a:p>
            <a:pPr algn="ctr"/>
            <a:r>
              <a:rPr lang="en-US" sz="2400" dirty="0"/>
              <a:t>“Life, liberty, [and] property [are] mankind’s three great rights” </a:t>
            </a:r>
            <a:r>
              <a:rPr lang="en-US" sz="1200" dirty="0"/>
              <a:t>President Ezra Taft Benson</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134:2</a:t>
            </a:r>
          </a:p>
        </p:txBody>
      </p:sp>
      <p:grpSp>
        <p:nvGrpSpPr>
          <p:cNvPr id="86" name="Group 15"/>
          <p:cNvGrpSpPr/>
          <p:nvPr/>
        </p:nvGrpSpPr>
        <p:grpSpPr>
          <a:xfrm>
            <a:off x="4211723" y="2327518"/>
            <a:ext cx="1271017" cy="3165915"/>
            <a:chOff x="5891782" y="1905000"/>
            <a:chExt cx="1271017" cy="3165915"/>
          </a:xfrm>
          <a:solidFill>
            <a:schemeClr val="accent1">
              <a:lumMod val="75000"/>
            </a:schemeClr>
          </a:solidFill>
        </p:grpSpPr>
        <p:sp>
          <p:nvSpPr>
            <p:cNvPr id="93" name="Oval 92"/>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3"/>
          <p:cNvGrpSpPr/>
          <p:nvPr/>
        </p:nvGrpSpPr>
        <p:grpSpPr>
          <a:xfrm>
            <a:off x="5600461" y="2349757"/>
            <a:ext cx="1271017" cy="3165915"/>
            <a:chOff x="7162800" y="1828800"/>
            <a:chExt cx="1271017" cy="3165915"/>
          </a:xfrm>
          <a:solidFill>
            <a:schemeClr val="accent5">
              <a:lumMod val="60000"/>
              <a:lumOff val="40000"/>
            </a:schemeClr>
          </a:solidFill>
        </p:grpSpPr>
        <p:sp>
          <p:nvSpPr>
            <p:cNvPr id="88" name="Oval 87"/>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5"/>
          <p:cNvGrpSpPr/>
          <p:nvPr/>
        </p:nvGrpSpPr>
        <p:grpSpPr>
          <a:xfrm>
            <a:off x="6935484" y="2332427"/>
            <a:ext cx="1271017" cy="3165915"/>
            <a:chOff x="5891782" y="1905000"/>
            <a:chExt cx="1271017" cy="3165915"/>
          </a:xfrm>
          <a:solidFill>
            <a:schemeClr val="tx2">
              <a:lumMod val="40000"/>
              <a:lumOff val="60000"/>
            </a:schemeClr>
          </a:solidFill>
        </p:grpSpPr>
        <p:sp>
          <p:nvSpPr>
            <p:cNvPr id="99" name="Oval 98"/>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3"/>
          <p:cNvGrpSpPr/>
          <p:nvPr/>
        </p:nvGrpSpPr>
        <p:grpSpPr>
          <a:xfrm>
            <a:off x="8324222" y="2354666"/>
            <a:ext cx="1271017" cy="3165915"/>
            <a:chOff x="7162800" y="1828800"/>
            <a:chExt cx="1271017" cy="3165915"/>
          </a:xfrm>
          <a:solidFill>
            <a:schemeClr val="tx2">
              <a:lumMod val="60000"/>
              <a:lumOff val="40000"/>
            </a:schemeClr>
          </a:solidFill>
        </p:grpSpPr>
        <p:sp>
          <p:nvSpPr>
            <p:cNvPr id="105" name="Oval 104"/>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27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5D82A4-42D6-41B7-A64D-027CEA443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56960"/>
            <a:ext cx="12192000" cy="1015663"/>
          </a:xfrm>
          <a:prstGeom prst="rect">
            <a:avLst/>
          </a:prstGeom>
          <a:noFill/>
        </p:spPr>
        <p:txBody>
          <a:bodyPr wrap="square" rtlCol="0">
            <a:spAutoFit/>
          </a:bodyPr>
          <a:lstStyle/>
          <a:p>
            <a:pPr algn="ctr"/>
            <a:r>
              <a:rPr lang="en-US" sz="6000" dirty="0">
                <a:latin typeface="Constantia" panose="02030602050306030303" pitchFamily="18" charset="0"/>
              </a:rPr>
              <a:t>Three Rights = One Right</a:t>
            </a:r>
            <a:endParaRPr lang="en-US" sz="4400" dirty="0">
              <a:latin typeface="Constantia" panose="02030602050306030303" pitchFamily="18" charset="0"/>
            </a:endParaRPr>
          </a:p>
        </p:txBody>
      </p:sp>
      <p:sp>
        <p:nvSpPr>
          <p:cNvPr id="3" name="Rectangle 2"/>
          <p:cNvSpPr/>
          <p:nvPr/>
        </p:nvSpPr>
        <p:spPr>
          <a:xfrm>
            <a:off x="7115396" y="1152808"/>
            <a:ext cx="3264837" cy="1323439"/>
          </a:xfrm>
          <a:prstGeom prst="rect">
            <a:avLst/>
          </a:prstGeom>
          <a:solidFill>
            <a:srgbClr val="CCFFCC"/>
          </a:solidFill>
        </p:spPr>
        <p:txBody>
          <a:bodyPr wrap="square">
            <a:spAutoFit/>
          </a:bodyPr>
          <a:lstStyle/>
          <a:p>
            <a:r>
              <a:rPr lang="en-US" sz="2000" dirty="0"/>
              <a:t>President David O. McKay cited George Sutherland, who became a United States Supreme Court Justice:</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134:2</a:t>
            </a:r>
          </a:p>
        </p:txBody>
      </p:sp>
      <p:grpSp>
        <p:nvGrpSpPr>
          <p:cNvPr id="7" name="Group 6"/>
          <p:cNvGrpSpPr/>
          <p:nvPr/>
        </p:nvGrpSpPr>
        <p:grpSpPr>
          <a:xfrm>
            <a:off x="395521" y="1177798"/>
            <a:ext cx="4504529" cy="5023177"/>
            <a:chOff x="395521" y="1177798"/>
            <a:chExt cx="4504529" cy="5023177"/>
          </a:xfrm>
        </p:grpSpPr>
        <p:sp>
          <p:nvSpPr>
            <p:cNvPr id="4" name="TextBox 3"/>
            <p:cNvSpPr txBox="1"/>
            <p:nvPr/>
          </p:nvSpPr>
          <p:spPr>
            <a:xfrm>
              <a:off x="395521" y="1177798"/>
              <a:ext cx="4504529" cy="3231654"/>
            </a:xfrm>
            <a:prstGeom prst="rect">
              <a:avLst/>
            </a:prstGeom>
            <a:solidFill>
              <a:schemeClr val="accent5">
                <a:lumMod val="60000"/>
                <a:lumOff val="40000"/>
              </a:schemeClr>
            </a:solidFill>
          </p:spPr>
          <p:txBody>
            <a:bodyPr wrap="square" rtlCol="0">
              <a:spAutoFit/>
            </a:bodyPr>
            <a:lstStyle/>
            <a:p>
              <a:r>
                <a:rPr lang="en-US" sz="2400" dirty="0"/>
                <a:t>“Free agency is fundamental as a law of human conduct. Men have the right to obey or disobey the law as they please, and take the consequences. That is fundamental and lies at the bottom of all Latter-day Saint thinking.” </a:t>
              </a:r>
            </a:p>
            <a:p>
              <a:r>
                <a:rPr lang="en-US" sz="1200" dirty="0"/>
                <a:t>John A. </a:t>
              </a:r>
              <a:r>
                <a:rPr lang="en-US" sz="1200" dirty="0" err="1"/>
                <a:t>Widtsoe</a:t>
              </a:r>
              <a:endParaRPr lang="en-US" sz="1200" dirty="0">
                <a:solidFill>
                  <a:schemeClr val="bg1"/>
                </a:solidFill>
              </a:endParaRPr>
            </a:p>
          </p:txBody>
        </p:sp>
        <p:pic>
          <p:nvPicPr>
            <p:cNvPr id="9218" name="Picture 2" descr="http://www.templestudy.com/wp-content/uploads/2009/11/johnawidts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674" y="3808901"/>
              <a:ext cx="1607430" cy="2392074"/>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http://4.bp.blogspot.com/_IQUeyxlhBJE/TCofFSBG_GI/AAAAAAAAHiU/sqz5m1PfWlo/s1600/09-144-1.gif"/>
          <p:cNvPicPr>
            <a:picLocks noChangeAspect="1" noChangeArrowheads="1"/>
          </p:cNvPicPr>
          <p:nvPr/>
        </p:nvPicPr>
        <p:blipFill rotWithShape="1">
          <a:blip r:embed="rId4">
            <a:extLst>
              <a:ext uri="{28A0092B-C50C-407E-A947-70E740481C1C}">
                <a14:useLocalDpi xmlns:a14="http://schemas.microsoft.com/office/drawing/2010/main" val="0"/>
              </a:ext>
            </a:extLst>
          </a:blip>
          <a:srcRect l="9830" t="8197" r="9193" b="12438"/>
          <a:stretch/>
        </p:blipFill>
        <p:spPr bwMode="auto">
          <a:xfrm>
            <a:off x="9711506" y="1837104"/>
            <a:ext cx="1337453" cy="17125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105447" y="3654871"/>
            <a:ext cx="6332289" cy="3074881"/>
            <a:chOff x="5105447" y="3654871"/>
            <a:chExt cx="6332289" cy="3074881"/>
          </a:xfrm>
        </p:grpSpPr>
        <p:sp>
          <p:nvSpPr>
            <p:cNvPr id="47" name="Rectangle 46"/>
            <p:cNvSpPr/>
            <p:nvPr/>
          </p:nvSpPr>
          <p:spPr>
            <a:xfrm>
              <a:off x="5105447" y="3654871"/>
              <a:ext cx="6096000" cy="2862322"/>
            </a:xfrm>
            <a:prstGeom prst="rect">
              <a:avLst/>
            </a:prstGeom>
            <a:solidFill>
              <a:srgbClr val="CC66FF"/>
            </a:solidFill>
          </p:spPr>
          <p:txBody>
            <a:bodyPr>
              <a:spAutoFit/>
            </a:bodyPr>
            <a:lstStyle/>
            <a:p>
              <a:r>
                <a:rPr lang="en-US" sz="2000" dirty="0"/>
                <a:t>“‘The individual … has three great rights, equally sacred from arbitrary interference: the right to his life, the right to his liberty, and the right to his property. </a:t>
              </a:r>
            </a:p>
            <a:p>
              <a:r>
                <a:rPr lang="en-US" sz="2000" dirty="0"/>
                <a:t>The three rights are so bound together as to be essentially </a:t>
              </a:r>
              <a:r>
                <a:rPr lang="en-US" sz="2000" i="1" dirty="0"/>
                <a:t>one</a:t>
              </a:r>
              <a:r>
                <a:rPr lang="en-US" sz="2000" dirty="0"/>
                <a:t> right. To give a man his life, but deny him his liberty, is to take from him all that makes life </a:t>
              </a:r>
            </a:p>
            <a:p>
              <a:r>
                <a:rPr lang="en-US" sz="2000" dirty="0"/>
                <a:t>worth living. To give him liberty, but take from</a:t>
              </a:r>
            </a:p>
            <a:p>
              <a:r>
                <a:rPr lang="en-US" sz="2000" dirty="0"/>
                <a:t>him the property which is the fruit and badge </a:t>
              </a:r>
            </a:p>
            <a:p>
              <a:r>
                <a:rPr lang="en-US" sz="2000" dirty="0"/>
                <a:t>of his liberty, is to still leave him a slave.’ </a:t>
              </a:r>
              <a:r>
                <a:rPr lang="en-US" sz="1200" dirty="0"/>
                <a:t>Sutherland</a:t>
              </a:r>
            </a:p>
          </p:txBody>
        </p:sp>
        <p:pic>
          <p:nvPicPr>
            <p:cNvPr id="9222" name="Picture 6" descr="Justice George Sutherland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5798" y="5224049"/>
              <a:ext cx="1231938" cy="1505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53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4467</Words>
  <Application>Microsoft Office PowerPoint</Application>
  <PresentationFormat>Widescreen</PresentationFormat>
  <Paragraphs>183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 Light</vt:lpstr>
      <vt:lpstr>Constantia</vt:lpstr>
      <vt:lpstr>Georgia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2015-04-03T14:12:45Z</dcterms:created>
  <dcterms:modified xsi:type="dcterms:W3CDTF">2024-12-26T16:39:53Z</dcterms:modified>
</cp:coreProperties>
</file>