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57" r:id="rId3"/>
    <p:sldId id="259" r:id="rId4"/>
    <p:sldId id="260" r:id="rId5"/>
    <p:sldId id="267" r:id="rId6"/>
    <p:sldId id="261" r:id="rId7"/>
    <p:sldId id="262" r:id="rId8"/>
    <p:sldId id="263" r:id="rId9"/>
    <p:sldId id="264" r:id="rId10"/>
    <p:sldId id="265" r:id="rId11"/>
    <p:sldId id="266" r:id="rId12"/>
    <p:sldId id="269" r:id="rId13"/>
    <p:sldId id="258" r:id="rId14"/>
  </p:sldIdLst>
  <p:sldSz cx="12192000" cy="6858000"/>
  <p:notesSz cx="6858000" cy="9144000"/>
  <p:embeddedFontLst>
    <p:embeddedFont>
      <p:font typeface="Aparajita" panose="02020603050405020304" pitchFamily="18" charset="0"/>
      <p:regular r:id="rId15"/>
    </p:embeddedFont>
    <p:embeddedFont>
      <p:font typeface="Californian FB" panose="0207040306080B030204" pitchFamily="18" charset="0"/>
      <p:regular r:id="rId16"/>
      <p:bold r:id="rId17"/>
      <p:italic r:id="rId18"/>
    </p:embeddedFont>
    <p:embeddedFont>
      <p:font typeface="Open Sans" panose="020B0606030504020204" pitchFamily="34" charset="0"/>
      <p:regular r:id="rId19"/>
      <p:bold r:id="rId20"/>
      <p:italic r:id="rId21"/>
      <p:boldItalic r:id="rId22"/>
    </p:embeddedFont>
    <p:embeddedFont>
      <p:font typeface="Palatino" panose="020B06040202020202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1" d="100"/>
          <a:sy n="101" d="100"/>
        </p:scale>
        <p:origin x="15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7F67E8-9688-4455-8740-D7446FE0664D}"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17136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3256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47676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F67E8-9688-4455-8740-D7446FE0664D}"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47378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F67E8-9688-4455-8740-D7446FE0664D}" type="datetimeFigureOut">
              <a:rPr lang="en-US" smtClean="0"/>
              <a:t>12/26/2024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758172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F67E8-9688-4455-8740-D7446FE0664D}"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9787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F67E8-9688-4455-8740-D7446FE0664D}" type="datetimeFigureOut">
              <a:rPr lang="en-US" smtClean="0"/>
              <a:t>12/26/2024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27802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F67E8-9688-4455-8740-D7446FE0664D}" type="datetimeFigureOut">
              <a:rPr lang="en-US" smtClean="0"/>
              <a:t>12/26/2024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74791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F67E8-9688-4455-8740-D7446FE0664D}" type="datetimeFigureOut">
              <a:rPr lang="en-US" smtClean="0"/>
              <a:t>12/26/2024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85758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F67E8-9688-4455-8740-D7446FE0664D}"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1477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7F67E8-9688-4455-8740-D7446FE0664D}" type="datetimeFigureOut">
              <a:rPr lang="en-US" smtClean="0"/>
              <a:t>12/26/2024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E1DEFD-DDC4-40EB-9971-43D09A6C86F0}" type="slidenum">
              <a:rPr lang="en-US" smtClean="0"/>
              <a:t>‹#›</a:t>
            </a:fld>
            <a:endParaRPr lang="en-US"/>
          </a:p>
        </p:txBody>
      </p:sp>
    </p:spTree>
    <p:extLst>
      <p:ext uri="{BB962C8B-B14F-4D97-AF65-F5344CB8AC3E}">
        <p14:creationId xmlns:p14="http://schemas.microsoft.com/office/powerpoint/2010/main" val="346555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F67E8-9688-4455-8740-D7446FE0664D}" type="datetimeFigureOut">
              <a:rPr lang="en-US" smtClean="0"/>
              <a:t>12/26/2024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1DEFD-DDC4-40EB-9971-43D09A6C86F0}" type="slidenum">
              <a:rPr lang="en-US" smtClean="0"/>
              <a:t>‹#›</a:t>
            </a:fld>
            <a:endParaRPr lang="en-US"/>
          </a:p>
        </p:txBody>
      </p:sp>
    </p:spTree>
    <p:extLst>
      <p:ext uri="{BB962C8B-B14F-4D97-AF65-F5344CB8AC3E}">
        <p14:creationId xmlns:p14="http://schemas.microsoft.com/office/powerpoint/2010/main" val="162338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EB721B-FB2B-874B-514A-1CB7E64689AB}"/>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853245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23AE9E-955A-455D-BB93-087CB5EEB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EECA544-66E2-421A-9137-C73B45648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618" y="1248456"/>
            <a:ext cx="9338763" cy="4361087"/>
          </a:xfrm>
          <a:prstGeom prst="rect">
            <a:avLst/>
          </a:prstGeom>
        </p:spPr>
      </p:pic>
    </p:spTree>
    <p:extLst>
      <p:ext uri="{BB962C8B-B14F-4D97-AF65-F5344CB8AC3E}">
        <p14:creationId xmlns:p14="http://schemas.microsoft.com/office/powerpoint/2010/main" val="89716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1AC0F7-5CDD-4D08-9B1E-817A66DB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0743" y="753186"/>
            <a:ext cx="6096000" cy="2031325"/>
          </a:xfrm>
          <a:prstGeom prst="rect">
            <a:avLst/>
          </a:prstGeom>
        </p:spPr>
        <p:txBody>
          <a:bodyPr>
            <a:spAutoFit/>
          </a:bodyPr>
          <a:lstStyle/>
          <a:p>
            <a:pPr fontAlgn="base"/>
            <a:r>
              <a:rPr lang="en-US" b="0" i="0" dirty="0">
                <a:solidFill>
                  <a:schemeClr val="bg1"/>
                </a:solidFill>
                <a:effectLst/>
                <a:latin typeface="Open Sans"/>
              </a:rPr>
              <a:t>In the spring of 1844, Josiah Quincy, former mayor of Boston, Massachusetts, and then president of Harvard University, along with his cousin Charles Francis Adams, son of former United States President John Quincy Adams, visited Nauvoo. They spent a day with the Prophet Joseph Smith. Years later, Josiah Quincy wrote of his experience:</a:t>
            </a:r>
          </a:p>
        </p:txBody>
      </p:sp>
      <p:sp>
        <p:nvSpPr>
          <p:cNvPr id="10" name="Rectangle 9"/>
          <p:cNvSpPr/>
          <p:nvPr/>
        </p:nvSpPr>
        <p:spPr>
          <a:xfrm>
            <a:off x="5211139" y="4636646"/>
            <a:ext cx="6634049" cy="1938992"/>
          </a:xfrm>
          <a:prstGeom prst="rect">
            <a:avLst/>
          </a:prstGeom>
        </p:spPr>
        <p:txBody>
          <a:bodyPr wrap="square">
            <a:spAutoFit/>
          </a:bodyPr>
          <a:lstStyle/>
          <a:p>
            <a:pPr fontAlgn="base"/>
            <a:r>
              <a:rPr lang="en-US" b="0" i="0" dirty="0">
                <a:solidFill>
                  <a:schemeClr val="bg1"/>
                </a:solidFill>
                <a:effectLst/>
                <a:latin typeface="Open Sans"/>
              </a:rPr>
              <a:t>“It is by no means improbable that some future text-book, for the use of generations yet unborn, will contain a question something like this: What historical American of the nineteenth century has exerted the most powerful influence upon the destinies of his countrymen? And it is by no means impossible that the answer to that interrogatory may be thus written.” </a:t>
            </a:r>
          </a:p>
          <a:p>
            <a:pPr fontAlgn="base"/>
            <a:r>
              <a:rPr lang="en-US" sz="1200" i="1" dirty="0">
                <a:solidFill>
                  <a:schemeClr val="bg1"/>
                </a:solidFill>
                <a:latin typeface="Open Sans"/>
              </a:rPr>
              <a:t>Josiah Quincy</a:t>
            </a:r>
            <a:endParaRPr lang="en-US" sz="1200" b="0" i="0" dirty="0">
              <a:solidFill>
                <a:schemeClr val="bg1"/>
              </a:solidFill>
              <a:effectLst/>
              <a:latin typeface="Open Sans"/>
            </a:endParaRPr>
          </a:p>
        </p:txBody>
      </p:sp>
      <p:pic>
        <p:nvPicPr>
          <p:cNvPr id="11" name="Picture 10">
            <a:extLst>
              <a:ext uri="{FF2B5EF4-FFF2-40B4-BE49-F238E27FC236}">
                <a16:creationId xmlns:a16="http://schemas.microsoft.com/office/drawing/2014/main" id="{646CB26D-D233-4ED8-B02A-DA3A49F93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193" y="253242"/>
            <a:ext cx="3664014" cy="4383404"/>
          </a:xfrm>
          <a:prstGeom prst="rect">
            <a:avLst/>
          </a:prstGeom>
        </p:spPr>
      </p:pic>
      <p:pic>
        <p:nvPicPr>
          <p:cNvPr id="13" name="Picture 12">
            <a:extLst>
              <a:ext uri="{FF2B5EF4-FFF2-40B4-BE49-F238E27FC236}">
                <a16:creationId xmlns:a16="http://schemas.microsoft.com/office/drawing/2014/main" id="{7E8E2399-6F6D-4427-A526-B3A57AA57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43" y="2572971"/>
            <a:ext cx="4383404" cy="4127350"/>
          </a:xfrm>
          <a:prstGeom prst="rect">
            <a:avLst/>
          </a:prstGeom>
        </p:spPr>
      </p:pic>
    </p:spTree>
    <p:extLst>
      <p:ext uri="{BB962C8B-B14F-4D97-AF65-F5344CB8AC3E}">
        <p14:creationId xmlns:p14="http://schemas.microsoft.com/office/powerpoint/2010/main" val="212408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E0B3-7939-4168-2856-B812E693167A}"/>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F691C7A-D5BB-24A6-8EB9-3EFA89C6C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08E6BB1-D547-E0ED-3190-98EA726E8D6B}"/>
              </a:ext>
            </a:extLst>
          </p:cNvPr>
          <p:cNvSpPr txBox="1"/>
          <p:nvPr/>
        </p:nvSpPr>
        <p:spPr>
          <a:xfrm>
            <a:off x="6581775" y="1543556"/>
            <a:ext cx="4343400" cy="4154984"/>
          </a:xfrm>
          <a:prstGeom prst="rect">
            <a:avLst/>
          </a:prstGeom>
          <a:noFill/>
        </p:spPr>
        <p:txBody>
          <a:bodyPr wrap="square">
            <a:spAutoFit/>
          </a:bodyPr>
          <a:lstStyle/>
          <a:p>
            <a:r>
              <a:rPr lang="en-US" sz="2400" b="0" i="0" dirty="0">
                <a:solidFill>
                  <a:schemeClr val="bg1"/>
                </a:solidFill>
                <a:effectLst/>
              </a:rPr>
              <a:t>We should always remember the price Joseph and Hyrum Smith paid, along with so many other faithful men, women, and children, to establish the Church so you and I could enjoy the many blessings and all of these revealed truths we have today. Their faithfulness should never be forgotten! </a:t>
            </a:r>
          </a:p>
          <a:p>
            <a:r>
              <a:rPr lang="en-US" b="0" i="0" dirty="0">
                <a:solidFill>
                  <a:schemeClr val="bg1"/>
                </a:solidFill>
                <a:effectLst/>
              </a:rPr>
              <a:t>M. Russell Ballard</a:t>
            </a:r>
            <a:endParaRPr lang="en-US" dirty="0">
              <a:solidFill>
                <a:schemeClr val="bg1"/>
              </a:solidFill>
            </a:endParaRPr>
          </a:p>
        </p:txBody>
      </p:sp>
      <p:grpSp>
        <p:nvGrpSpPr>
          <p:cNvPr id="9" name="Group 8">
            <a:extLst>
              <a:ext uri="{FF2B5EF4-FFF2-40B4-BE49-F238E27FC236}">
                <a16:creationId xmlns:a16="http://schemas.microsoft.com/office/drawing/2014/main" id="{A3DD60A3-DA2D-B3BA-1642-E41778FC8C75}"/>
              </a:ext>
            </a:extLst>
          </p:cNvPr>
          <p:cNvGrpSpPr/>
          <p:nvPr/>
        </p:nvGrpSpPr>
        <p:grpSpPr>
          <a:xfrm>
            <a:off x="1885838" y="1880881"/>
            <a:ext cx="2917007" cy="3272144"/>
            <a:chOff x="1447576" y="1233181"/>
            <a:chExt cx="3200847" cy="4391638"/>
          </a:xfrm>
        </p:grpSpPr>
        <p:pic>
          <p:nvPicPr>
            <p:cNvPr id="6" name="Picture 5">
              <a:extLst>
                <a:ext uri="{FF2B5EF4-FFF2-40B4-BE49-F238E27FC236}">
                  <a16:creationId xmlns:a16="http://schemas.microsoft.com/office/drawing/2014/main" id="{EB91D171-980D-1521-D548-A00179C2E72B}"/>
                </a:ext>
              </a:extLst>
            </p:cNvPr>
            <p:cNvPicPr>
              <a:picLocks noChangeAspect="1"/>
            </p:cNvPicPr>
            <p:nvPr/>
          </p:nvPicPr>
          <p:blipFill>
            <a:blip r:embed="rId3"/>
            <a:stretch>
              <a:fillRect/>
            </a:stretch>
          </p:blipFill>
          <p:spPr>
            <a:xfrm>
              <a:off x="1447576" y="1233181"/>
              <a:ext cx="3200847" cy="4391638"/>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9D4C32A1-533A-D5A2-33C6-050BCE448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528" y="1654046"/>
              <a:ext cx="2266088" cy="3503170"/>
            </a:xfrm>
            <a:prstGeom prst="rect">
              <a:avLst/>
            </a:prstGeom>
          </p:spPr>
        </p:pic>
      </p:grpSp>
    </p:spTree>
    <p:extLst>
      <p:ext uri="{BB962C8B-B14F-4D97-AF65-F5344CB8AC3E}">
        <p14:creationId xmlns:p14="http://schemas.microsoft.com/office/powerpoint/2010/main" val="1641227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EDA4EB51-3F51-46D7-B53A-14267CB33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76199" y="130629"/>
            <a:ext cx="11996057" cy="424731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Video: </a:t>
            </a:r>
          </a:p>
          <a:p>
            <a:r>
              <a:rPr lang="en-US" dirty="0">
                <a:solidFill>
                  <a:schemeClr val="bg1"/>
                </a:solidFill>
              </a:rPr>
              <a:t>Joseph Smith—Prophet of the Restoration (13:09)</a:t>
            </a:r>
          </a:p>
          <a:p>
            <a:endParaRPr lang="en-US" i="1" dirty="0">
              <a:solidFill>
                <a:schemeClr val="bg1"/>
              </a:solidFill>
            </a:endParaRPr>
          </a:p>
          <a:p>
            <a:endParaRPr lang="en-US" i="1" dirty="0">
              <a:solidFill>
                <a:schemeClr val="bg1"/>
              </a:solidFill>
            </a:endParaRPr>
          </a:p>
          <a:p>
            <a:endParaRPr lang="en-US" i="1" dirty="0">
              <a:solidFill>
                <a:schemeClr val="bg1"/>
              </a:solidFill>
            </a:endParaRPr>
          </a:p>
          <a:p>
            <a:endParaRPr lang="en-US" i="1" dirty="0">
              <a:solidFill>
                <a:schemeClr val="bg1"/>
              </a:solidFill>
            </a:endParaRPr>
          </a:p>
          <a:p>
            <a:r>
              <a:rPr lang="en-US" dirty="0">
                <a:solidFill>
                  <a:schemeClr val="bg1"/>
                </a:solidFill>
              </a:rPr>
              <a:t>President Joseph F. Smith (</a:t>
            </a:r>
            <a:r>
              <a:rPr lang="en-US" i="1" dirty="0">
                <a:solidFill>
                  <a:schemeClr val="bg1"/>
                </a:solidFill>
              </a:rPr>
              <a:t>Gospel Doctrine,</a:t>
            </a:r>
            <a:r>
              <a:rPr lang="en-US" dirty="0">
                <a:solidFill>
                  <a:schemeClr val="bg1"/>
                </a:solidFill>
              </a:rPr>
              <a:t> 5th ed. [1939], 481).</a:t>
            </a:r>
          </a:p>
          <a:p>
            <a:r>
              <a:rPr lang="en-US" b="0" i="0" dirty="0">
                <a:solidFill>
                  <a:schemeClr val="bg1"/>
                </a:solidFill>
                <a:effectLst/>
              </a:rPr>
              <a:t>Spencer W. Kimball (</a:t>
            </a:r>
            <a:r>
              <a:rPr lang="en-US" b="0" i="0" u="none" strike="noStrike" dirty="0">
                <a:solidFill>
                  <a:schemeClr val="bg1"/>
                </a:solidFill>
                <a:effectLst/>
              </a:rPr>
              <a:t>“Joseph Smith Jr.—Prophet of God, Mighty Servant,”</a:t>
            </a:r>
            <a:r>
              <a:rPr lang="en-US" i="1" dirty="0">
                <a:solidFill>
                  <a:schemeClr val="bg1"/>
                </a:solidFill>
              </a:rPr>
              <a:t> </a:t>
            </a:r>
            <a:r>
              <a:rPr lang="en-US" b="0" i="1" dirty="0">
                <a:solidFill>
                  <a:schemeClr val="bg1"/>
                </a:solidFill>
                <a:effectLst/>
              </a:rPr>
              <a:t>Ensign,</a:t>
            </a:r>
            <a:r>
              <a:rPr lang="en-US" b="0" i="0" dirty="0">
                <a:solidFill>
                  <a:schemeClr val="bg1"/>
                </a:solidFill>
                <a:effectLst/>
              </a:rPr>
              <a:t> Dec. 2005, 4).</a:t>
            </a:r>
          </a:p>
          <a:p>
            <a:r>
              <a:rPr lang="en-US" sz="1800" dirty="0">
                <a:solidFill>
                  <a:schemeClr val="bg1"/>
                </a:solidFill>
              </a:rPr>
              <a:t>Presentation by ©http://fashionsbylynda.com/blog/ </a:t>
            </a:r>
            <a:endParaRPr lang="en-US" dirty="0">
              <a:solidFill>
                <a:schemeClr val="bg1"/>
              </a:solidFill>
            </a:endParaRPr>
          </a:p>
          <a:p>
            <a:r>
              <a:rPr lang="en-US" dirty="0">
                <a:solidFill>
                  <a:schemeClr val="bg1"/>
                </a:solidFill>
              </a:rPr>
              <a:t>President Thomas S. Monson (“Brother Joseph,”</a:t>
            </a:r>
            <a:r>
              <a:rPr lang="en-US" i="1" dirty="0">
                <a:solidFill>
                  <a:schemeClr val="bg1"/>
                </a:solidFill>
              </a:rPr>
              <a:t> Church News,</a:t>
            </a:r>
            <a:r>
              <a:rPr lang="en-US" dirty="0">
                <a:solidFill>
                  <a:schemeClr val="bg1"/>
                </a:solidFill>
              </a:rPr>
              <a:t> Dec. 31, 2005, 4).</a:t>
            </a:r>
            <a:endParaRPr lang="en-US" b="1" dirty="0">
              <a:solidFill>
                <a:schemeClr val="bg1"/>
              </a:solidFill>
            </a:endParaRPr>
          </a:p>
          <a:p>
            <a:r>
              <a:rPr lang="en-US" dirty="0">
                <a:solidFill>
                  <a:schemeClr val="bg1"/>
                </a:solidFill>
              </a:rPr>
              <a:t>Elder D. Todd Christofferson </a:t>
            </a:r>
            <a:r>
              <a:rPr lang="en-US" b="0" i="0" dirty="0">
                <a:solidFill>
                  <a:schemeClr val="bg1"/>
                </a:solidFill>
                <a:effectLst/>
                <a:latin typeface="Open Sans"/>
              </a:rPr>
              <a:t> (</a:t>
            </a:r>
            <a:r>
              <a:rPr lang="en-US" b="0" i="0" u="none" strike="noStrike" dirty="0">
                <a:solidFill>
                  <a:schemeClr val="bg1"/>
                </a:solidFill>
                <a:effectLst/>
                <a:latin typeface="Open Sans"/>
              </a:rPr>
              <a:t>“Born Again,”</a:t>
            </a:r>
            <a:r>
              <a:rPr lang="en-US" b="0" i="1" dirty="0">
                <a:solidFill>
                  <a:schemeClr val="bg1"/>
                </a:solidFill>
                <a:effectLst/>
                <a:latin typeface="Open Sans"/>
              </a:rPr>
              <a:t> Ensign</a:t>
            </a:r>
            <a:r>
              <a:rPr lang="en-US" b="0" i="0" dirty="0">
                <a:solidFill>
                  <a:schemeClr val="bg1"/>
                </a:solidFill>
                <a:effectLst/>
                <a:latin typeface="Open Sans"/>
              </a:rPr>
              <a:t> or </a:t>
            </a:r>
            <a:r>
              <a:rPr lang="en-US" b="0" i="1" dirty="0">
                <a:solidFill>
                  <a:schemeClr val="bg1"/>
                </a:solidFill>
                <a:effectLst/>
                <a:latin typeface="Open Sans"/>
              </a:rPr>
              <a:t>Liahona, </a:t>
            </a:r>
            <a:r>
              <a:rPr lang="en-US" b="0" i="0" dirty="0">
                <a:solidFill>
                  <a:schemeClr val="bg1"/>
                </a:solidFill>
                <a:effectLst/>
                <a:latin typeface="Open Sans"/>
              </a:rPr>
              <a:t>May 2008, 79; italics added).</a:t>
            </a:r>
            <a:endParaRPr lang="en-US" dirty="0">
              <a:solidFill>
                <a:schemeClr val="bg1"/>
              </a:solidFill>
              <a:latin typeface="Open Sans"/>
            </a:endParaRPr>
          </a:p>
          <a:p>
            <a:r>
              <a:rPr lang="en-US" b="0" i="1" dirty="0">
                <a:solidFill>
                  <a:schemeClr val="bg1"/>
                </a:solidFill>
                <a:effectLst/>
                <a:latin typeface="Open Sans"/>
              </a:rPr>
              <a:t>Joseph Smith, the Mormon prophet</a:t>
            </a:r>
            <a:r>
              <a:rPr lang="en-US" b="0" i="0" dirty="0">
                <a:solidFill>
                  <a:schemeClr val="bg1"/>
                </a:solidFill>
                <a:effectLst/>
                <a:latin typeface="Open Sans"/>
              </a:rPr>
              <a:t>” (</a:t>
            </a:r>
            <a:r>
              <a:rPr lang="en-US" b="0" i="1" dirty="0">
                <a:solidFill>
                  <a:schemeClr val="bg1"/>
                </a:solidFill>
                <a:effectLst/>
                <a:latin typeface="Open Sans"/>
              </a:rPr>
              <a:t>Figures of the Past: From the Leaves of Old Journals</a:t>
            </a:r>
            <a:r>
              <a:rPr lang="en-US" b="0" i="0" dirty="0">
                <a:solidFill>
                  <a:schemeClr val="bg1"/>
                </a:solidFill>
                <a:effectLst/>
                <a:latin typeface="Open Sans"/>
              </a:rPr>
              <a:t> [1888], 376).</a:t>
            </a:r>
          </a:p>
          <a:p>
            <a:r>
              <a:rPr lang="en-US" sz="1800" b="0" i="0" dirty="0">
                <a:solidFill>
                  <a:schemeClr val="bg1"/>
                </a:solidFill>
                <a:effectLst/>
              </a:rPr>
              <a:t>M. Russell Ballard, “</a:t>
            </a:r>
            <a:r>
              <a:rPr lang="en-US" sz="1800" b="0" i="0" u="none" strike="noStrike" dirty="0">
                <a:solidFill>
                  <a:schemeClr val="bg1"/>
                </a:solidFill>
                <a:effectLst/>
              </a:rPr>
              <a:t>Shall We Not Go On in So Great a Cause?</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2020, 11)</a:t>
            </a:r>
            <a:endParaRPr lang="en-US" dirty="0">
              <a:solidFill>
                <a:schemeClr val="bg1"/>
              </a:solidFill>
            </a:endParaRPr>
          </a:p>
        </p:txBody>
      </p:sp>
      <p:grpSp>
        <p:nvGrpSpPr>
          <p:cNvPr id="5" name="Group 4">
            <a:extLst>
              <a:ext uri="{FF2B5EF4-FFF2-40B4-BE49-F238E27FC236}">
                <a16:creationId xmlns:a16="http://schemas.microsoft.com/office/drawing/2014/main" id="{84D388A8-DD17-4AEE-B0AF-F3BDFBBBC181}"/>
              </a:ext>
            </a:extLst>
          </p:cNvPr>
          <p:cNvGrpSpPr/>
          <p:nvPr/>
        </p:nvGrpSpPr>
        <p:grpSpPr>
          <a:xfrm>
            <a:off x="4984863" y="475230"/>
            <a:ext cx="708023" cy="896829"/>
            <a:chOff x="7543800" y="3810000"/>
            <a:chExt cx="1143000" cy="1447800"/>
          </a:xfrm>
        </p:grpSpPr>
        <p:sp>
          <p:nvSpPr>
            <p:cNvPr id="6" name="Trapezoid 5">
              <a:extLst>
                <a:ext uri="{FF2B5EF4-FFF2-40B4-BE49-F238E27FC236}">
                  <a16:creationId xmlns:a16="http://schemas.microsoft.com/office/drawing/2014/main" id="{E42F0613-1D2C-412B-B9EB-91CC5AE84D6C}"/>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207CF7D3-C09E-4FBA-BAF5-5F2252CF3D8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2E1C828A-8839-4F33-965C-0A9C8C23B9B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18AA72B9-1456-4364-BCD9-B2B43D6D3A6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3E7B351-6D51-44B2-83BF-206928F38072}"/>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0CECBB2E-396B-4468-AD47-145978324080}"/>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C0450670-4240-49D6-99F1-FDCCF1FF0071}"/>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4C8B094-85DE-439B-9B09-377E0D8666D9}"/>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76D1369-2804-4F87-9985-01F4F402A82D}"/>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6785E85-3E86-44CF-8376-8762FA67994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25BF9FC3-E889-420C-8EC6-A9AF1090660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1ED2506-55AB-404F-8CB2-DAD07CCDCB81}"/>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7A617229-F6D5-4EDF-BB4F-FF48886F4C1E}"/>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8119A3BF-6C25-41D1-9FD7-450184F0D0B0}"/>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4B393E-AAB8-4B8F-A18B-D1B12845E08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BC2A41D-70ED-4AB2-97D0-129E7BD8EDA1}"/>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296BFF9-B41B-4691-B577-3663796684A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09840A5F-2B21-4D04-8D90-101CEAEC8ABC}"/>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9B5E28F6-B55A-4245-A363-BEA54A332263}"/>
              </a:ext>
            </a:extLst>
          </p:cNvPr>
          <p:cNvSpPr>
            <a:spLocks noGrp="1"/>
          </p:cNvSpPr>
          <p:nvPr/>
        </p:nvSpPr>
        <p:spPr>
          <a:xfrm>
            <a:off x="77420" y="645592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411862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9648D7-9CB6-4D5B-80D3-E5E9B9FDD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604857" y="1802258"/>
            <a:ext cx="3850372" cy="1200329"/>
          </a:xfrm>
          <a:prstGeom prst="rect">
            <a:avLst/>
          </a:prstGeom>
          <a:noFill/>
        </p:spPr>
        <p:txBody>
          <a:bodyPr wrap="square" rtlCol="0">
            <a:spAutoFit/>
          </a:bodyPr>
          <a:lstStyle/>
          <a:p>
            <a:r>
              <a:rPr lang="en-US" dirty="0">
                <a:solidFill>
                  <a:schemeClr val="bg1"/>
                </a:solidFill>
              </a:rPr>
              <a:t>W. W. Phelps wrote the words of the hymn, </a:t>
            </a:r>
            <a:r>
              <a:rPr lang="en-US" i="1" dirty="0">
                <a:solidFill>
                  <a:schemeClr val="bg1"/>
                </a:solidFill>
              </a:rPr>
              <a:t>Praise to the Man,</a:t>
            </a:r>
            <a:r>
              <a:rPr lang="en-US" dirty="0">
                <a:solidFill>
                  <a:schemeClr val="bg1"/>
                </a:solidFill>
              </a:rPr>
              <a:t> in memory of the Prophet Joseph Smith shortly after the martyrdom.</a:t>
            </a:r>
          </a:p>
        </p:txBody>
      </p:sp>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In Memory of Joseph Smith</a:t>
            </a:r>
          </a:p>
        </p:txBody>
      </p:sp>
      <p:pic>
        <p:nvPicPr>
          <p:cNvPr id="12" name="Picture 11">
            <a:extLst>
              <a:ext uri="{FF2B5EF4-FFF2-40B4-BE49-F238E27FC236}">
                <a16:creationId xmlns:a16="http://schemas.microsoft.com/office/drawing/2014/main" id="{1411C00A-EBD3-4FF5-96EC-DAF0B0E3E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88" y="3290804"/>
            <a:ext cx="3627434" cy="3109229"/>
          </a:xfrm>
          <a:prstGeom prst="rect">
            <a:avLst/>
          </a:prstGeom>
        </p:spPr>
      </p:pic>
      <p:pic>
        <p:nvPicPr>
          <p:cNvPr id="14" name="Picture 13">
            <a:extLst>
              <a:ext uri="{FF2B5EF4-FFF2-40B4-BE49-F238E27FC236}">
                <a16:creationId xmlns:a16="http://schemas.microsoft.com/office/drawing/2014/main" id="{D5C835C8-7A10-438F-B357-71501FD2F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352" y="1134722"/>
            <a:ext cx="4255377" cy="5334462"/>
          </a:xfrm>
          <a:prstGeom prst="rect">
            <a:avLst/>
          </a:prstGeom>
        </p:spPr>
      </p:pic>
      <p:pic>
        <p:nvPicPr>
          <p:cNvPr id="16" name="Picture 15">
            <a:extLst>
              <a:ext uri="{FF2B5EF4-FFF2-40B4-BE49-F238E27FC236}">
                <a16:creationId xmlns:a16="http://schemas.microsoft.com/office/drawing/2014/main" id="{C860A0DB-9144-4C60-B384-CAB1FF4CDDE6}"/>
              </a:ext>
            </a:extLst>
          </p:cNvPr>
          <p:cNvPicPr>
            <a:picLocks noChangeAspect="1"/>
          </p:cNvPicPr>
          <p:nvPr/>
        </p:nvPicPr>
        <p:blipFill rotWithShape="1">
          <a:blip r:embed="rId5">
            <a:extLst>
              <a:ext uri="{28A0092B-C50C-407E-A947-70E740481C1C}">
                <a14:useLocalDpi xmlns:a14="http://schemas.microsoft.com/office/drawing/2010/main" val="0"/>
              </a:ext>
            </a:extLst>
          </a:blip>
          <a:srcRect r="7243" b="29003"/>
          <a:stretch/>
        </p:blipFill>
        <p:spPr>
          <a:xfrm>
            <a:off x="377888" y="630291"/>
            <a:ext cx="2226970" cy="2660513"/>
          </a:xfrm>
          <a:prstGeom prst="rect">
            <a:avLst/>
          </a:prstGeom>
        </p:spPr>
      </p:pic>
    </p:spTree>
    <p:extLst>
      <p:ext uri="{BB962C8B-B14F-4D97-AF65-F5344CB8AC3E}">
        <p14:creationId xmlns:p14="http://schemas.microsoft.com/office/powerpoint/2010/main" val="34096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B0AB440-E8BD-46C9-818E-846CA5966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440393" y="6482349"/>
            <a:ext cx="3850372" cy="369332"/>
          </a:xfrm>
          <a:prstGeom prst="rect">
            <a:avLst/>
          </a:prstGeom>
          <a:noFill/>
        </p:spPr>
        <p:txBody>
          <a:bodyPr wrap="square" rtlCol="0">
            <a:spAutoFit/>
          </a:bodyPr>
          <a:lstStyle/>
          <a:p>
            <a:r>
              <a:rPr lang="en-US" dirty="0">
                <a:solidFill>
                  <a:schemeClr val="bg1"/>
                </a:solidFill>
              </a:rPr>
              <a:t>D&amp;C 135:3</a:t>
            </a:r>
          </a:p>
        </p:txBody>
      </p:sp>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In Short 20 Years</a:t>
            </a:r>
          </a:p>
        </p:txBody>
      </p:sp>
      <p:grpSp>
        <p:nvGrpSpPr>
          <p:cNvPr id="9" name="Group 8"/>
          <p:cNvGrpSpPr/>
          <p:nvPr/>
        </p:nvGrpSpPr>
        <p:grpSpPr>
          <a:xfrm>
            <a:off x="253414" y="135863"/>
            <a:ext cx="2255100" cy="2023952"/>
            <a:chOff x="7055304" y="868681"/>
            <a:chExt cx="2255100" cy="2023952"/>
          </a:xfrm>
        </p:grpSpPr>
        <p:pic>
          <p:nvPicPr>
            <p:cNvPr id="4098"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Joseph Smith </a:t>
              </a:r>
              <a:r>
                <a:rPr lang="en-US" b="0" i="0" dirty="0">
                  <a:solidFill>
                    <a:schemeClr val="bg1"/>
                  </a:solidFill>
                  <a:effectLst/>
                  <a:latin typeface="Palatino"/>
                </a:rPr>
                <a:t>has brought forth the Book of Mormon</a:t>
              </a:r>
              <a:endParaRPr lang="en-US" dirty="0"/>
            </a:p>
          </p:txBody>
        </p:sp>
      </p:grpSp>
      <p:grpSp>
        <p:nvGrpSpPr>
          <p:cNvPr id="16" name="Group 15"/>
          <p:cNvGrpSpPr/>
          <p:nvPr/>
        </p:nvGrpSpPr>
        <p:grpSpPr>
          <a:xfrm>
            <a:off x="2657476" y="825442"/>
            <a:ext cx="2255100" cy="2023952"/>
            <a:chOff x="7055304" y="868681"/>
            <a:chExt cx="2255100" cy="2023952"/>
          </a:xfrm>
        </p:grpSpPr>
        <p:pic>
          <p:nvPicPr>
            <p:cNvPr id="17"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7363303" y="1267339"/>
              <a:ext cx="1639101" cy="1200329"/>
            </a:xfrm>
            <a:prstGeom prst="rect">
              <a:avLst/>
            </a:prstGeom>
          </p:spPr>
          <p:txBody>
            <a:bodyPr wrap="square">
              <a:spAutoFit/>
            </a:bodyPr>
            <a:lstStyle/>
            <a:p>
              <a:pPr algn="ctr"/>
              <a:r>
                <a:rPr lang="en-US" dirty="0">
                  <a:solidFill>
                    <a:schemeClr val="bg1"/>
                  </a:solidFill>
                  <a:latin typeface="Palatino"/>
                </a:rPr>
                <a:t>He translated it by the gift and power of God</a:t>
              </a:r>
              <a:endParaRPr lang="en-US" dirty="0"/>
            </a:p>
          </p:txBody>
        </p:sp>
      </p:grpSp>
      <p:grpSp>
        <p:nvGrpSpPr>
          <p:cNvPr id="19" name="Group 18"/>
          <p:cNvGrpSpPr/>
          <p:nvPr/>
        </p:nvGrpSpPr>
        <p:grpSpPr>
          <a:xfrm>
            <a:off x="4999790" y="1237253"/>
            <a:ext cx="2255100" cy="2023952"/>
            <a:chOff x="7055304" y="868681"/>
            <a:chExt cx="2255100" cy="2023952"/>
          </a:xfrm>
        </p:grpSpPr>
        <p:pic>
          <p:nvPicPr>
            <p:cNvPr id="20"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313598" y="1280492"/>
              <a:ext cx="1603692" cy="1200329"/>
            </a:xfrm>
            <a:prstGeom prst="rect">
              <a:avLst/>
            </a:prstGeom>
          </p:spPr>
          <p:txBody>
            <a:bodyPr wrap="square">
              <a:spAutoFit/>
            </a:bodyPr>
            <a:lstStyle/>
            <a:p>
              <a:pPr algn="ctr"/>
              <a:r>
                <a:rPr lang="en-US" dirty="0">
                  <a:solidFill>
                    <a:schemeClr val="bg1"/>
                  </a:solidFill>
                  <a:latin typeface="Palatino"/>
                </a:rPr>
                <a:t>He had it published on two continents</a:t>
              </a:r>
              <a:endParaRPr lang="en-US" dirty="0"/>
            </a:p>
          </p:txBody>
        </p:sp>
      </p:grpSp>
      <p:grpSp>
        <p:nvGrpSpPr>
          <p:cNvPr id="22" name="Group 21"/>
          <p:cNvGrpSpPr/>
          <p:nvPr/>
        </p:nvGrpSpPr>
        <p:grpSpPr>
          <a:xfrm>
            <a:off x="7403852" y="856107"/>
            <a:ext cx="2255100" cy="2023952"/>
            <a:chOff x="7055304" y="868681"/>
            <a:chExt cx="2255100" cy="2023952"/>
          </a:xfrm>
        </p:grpSpPr>
        <p:pic>
          <p:nvPicPr>
            <p:cNvPr id="23"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He has sent the fullness of the everlasting gospel</a:t>
              </a:r>
              <a:endParaRPr lang="en-US" dirty="0"/>
            </a:p>
          </p:txBody>
        </p:sp>
      </p:grpSp>
      <p:grpSp>
        <p:nvGrpSpPr>
          <p:cNvPr id="25" name="Group 24"/>
          <p:cNvGrpSpPr/>
          <p:nvPr/>
        </p:nvGrpSpPr>
        <p:grpSpPr>
          <a:xfrm>
            <a:off x="9797926" y="151390"/>
            <a:ext cx="2255100" cy="2023952"/>
            <a:chOff x="7055304" y="868681"/>
            <a:chExt cx="2255100" cy="2023952"/>
          </a:xfrm>
        </p:grpSpPr>
        <p:pic>
          <p:nvPicPr>
            <p:cNvPr id="26"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7273965" y="1280492"/>
              <a:ext cx="1817777" cy="1200329"/>
            </a:xfrm>
            <a:prstGeom prst="rect">
              <a:avLst/>
            </a:prstGeom>
          </p:spPr>
          <p:txBody>
            <a:bodyPr wrap="square">
              <a:spAutoFit/>
            </a:bodyPr>
            <a:lstStyle/>
            <a:p>
              <a:pPr algn="ctr"/>
              <a:r>
                <a:rPr lang="en-US" dirty="0">
                  <a:solidFill>
                    <a:schemeClr val="bg1"/>
                  </a:solidFill>
                  <a:latin typeface="Palatino"/>
                </a:rPr>
                <a:t>He has received revelations and commandments</a:t>
              </a:r>
              <a:endParaRPr lang="en-US" dirty="0"/>
            </a:p>
          </p:txBody>
        </p:sp>
      </p:grpSp>
      <p:grpSp>
        <p:nvGrpSpPr>
          <p:cNvPr id="28" name="Group 27"/>
          <p:cNvGrpSpPr/>
          <p:nvPr/>
        </p:nvGrpSpPr>
        <p:grpSpPr>
          <a:xfrm>
            <a:off x="263236" y="4602434"/>
            <a:ext cx="2255100" cy="2023952"/>
            <a:chOff x="7055304" y="868681"/>
            <a:chExt cx="2255100" cy="2023952"/>
          </a:xfrm>
        </p:grpSpPr>
        <p:pic>
          <p:nvPicPr>
            <p:cNvPr id="29"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7259944" y="1280492"/>
              <a:ext cx="1738512" cy="1200329"/>
            </a:xfrm>
            <a:prstGeom prst="rect">
              <a:avLst/>
            </a:prstGeom>
          </p:spPr>
          <p:txBody>
            <a:bodyPr wrap="square">
              <a:spAutoFit/>
            </a:bodyPr>
            <a:lstStyle/>
            <a:p>
              <a:pPr algn="ctr"/>
              <a:r>
                <a:rPr lang="en-US" dirty="0">
                  <a:solidFill>
                    <a:schemeClr val="bg1"/>
                  </a:solidFill>
                  <a:latin typeface="Palatino"/>
                </a:rPr>
                <a:t>It has given instruction for the benefit of everyone</a:t>
              </a:r>
              <a:endParaRPr lang="en-US" dirty="0"/>
            </a:p>
          </p:txBody>
        </p:sp>
      </p:grpSp>
      <p:grpSp>
        <p:nvGrpSpPr>
          <p:cNvPr id="31" name="Group 30"/>
          <p:cNvGrpSpPr/>
          <p:nvPr/>
        </p:nvGrpSpPr>
        <p:grpSpPr>
          <a:xfrm>
            <a:off x="2622721" y="3765253"/>
            <a:ext cx="2255100" cy="2023952"/>
            <a:chOff x="7055304" y="868681"/>
            <a:chExt cx="2255100" cy="2023952"/>
          </a:xfrm>
        </p:grpSpPr>
        <p:pic>
          <p:nvPicPr>
            <p:cNvPr id="32"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7298647" y="1187726"/>
              <a:ext cx="1738512" cy="1477328"/>
            </a:xfrm>
            <a:prstGeom prst="rect">
              <a:avLst/>
            </a:prstGeom>
          </p:spPr>
          <p:txBody>
            <a:bodyPr wrap="square">
              <a:spAutoFit/>
            </a:bodyPr>
            <a:lstStyle/>
            <a:p>
              <a:pPr algn="ctr"/>
              <a:r>
                <a:rPr lang="en-US" dirty="0">
                  <a:solidFill>
                    <a:schemeClr val="bg1"/>
                  </a:solidFill>
                  <a:latin typeface="Palatino"/>
                </a:rPr>
                <a:t>He gathered many thousands of Latter-day Saints</a:t>
              </a:r>
              <a:endParaRPr lang="en-US" dirty="0"/>
            </a:p>
          </p:txBody>
        </p:sp>
      </p:grpSp>
      <p:grpSp>
        <p:nvGrpSpPr>
          <p:cNvPr id="34" name="Group 33"/>
          <p:cNvGrpSpPr/>
          <p:nvPr/>
        </p:nvGrpSpPr>
        <p:grpSpPr>
          <a:xfrm>
            <a:off x="4979607" y="3494622"/>
            <a:ext cx="2255100" cy="2023952"/>
            <a:chOff x="7055304" y="868681"/>
            <a:chExt cx="2255100" cy="2023952"/>
          </a:xfrm>
        </p:grpSpPr>
        <p:pic>
          <p:nvPicPr>
            <p:cNvPr id="35"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7318467" y="1335611"/>
              <a:ext cx="1738512" cy="1200329"/>
            </a:xfrm>
            <a:prstGeom prst="rect">
              <a:avLst/>
            </a:prstGeom>
          </p:spPr>
          <p:txBody>
            <a:bodyPr wrap="square">
              <a:spAutoFit/>
            </a:bodyPr>
            <a:lstStyle/>
            <a:p>
              <a:pPr algn="ctr"/>
              <a:r>
                <a:rPr lang="en-US" dirty="0">
                  <a:solidFill>
                    <a:schemeClr val="bg1"/>
                  </a:solidFill>
                  <a:latin typeface="Palatino"/>
                </a:rPr>
                <a:t>He founded a great city, Nauvoo, which left a legacy</a:t>
              </a:r>
              <a:endParaRPr lang="en-US" dirty="0"/>
            </a:p>
          </p:txBody>
        </p:sp>
      </p:grpSp>
      <p:grpSp>
        <p:nvGrpSpPr>
          <p:cNvPr id="37" name="Group 36"/>
          <p:cNvGrpSpPr/>
          <p:nvPr/>
        </p:nvGrpSpPr>
        <p:grpSpPr>
          <a:xfrm>
            <a:off x="7415866" y="3696133"/>
            <a:ext cx="2255100" cy="2023952"/>
            <a:chOff x="7055304" y="868681"/>
            <a:chExt cx="2255100" cy="2023952"/>
          </a:xfrm>
        </p:grpSpPr>
        <p:pic>
          <p:nvPicPr>
            <p:cNvPr id="38"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7313598" y="1280492"/>
              <a:ext cx="1738512" cy="1323439"/>
            </a:xfrm>
            <a:prstGeom prst="rect">
              <a:avLst/>
            </a:prstGeom>
          </p:spPr>
          <p:txBody>
            <a:bodyPr wrap="square">
              <a:spAutoFit/>
            </a:bodyPr>
            <a:lstStyle/>
            <a:p>
              <a:pPr algn="ctr"/>
              <a:r>
                <a:rPr lang="en-US" sz="1600" dirty="0">
                  <a:solidFill>
                    <a:schemeClr val="bg1"/>
                  </a:solidFill>
                  <a:latin typeface="Palatino"/>
                </a:rPr>
                <a:t>He lived a great life and died great in the eyes of God and his people</a:t>
              </a:r>
              <a:endParaRPr lang="en-US" sz="1600" dirty="0"/>
            </a:p>
          </p:txBody>
        </p:sp>
      </p:grpSp>
      <p:grpSp>
        <p:nvGrpSpPr>
          <p:cNvPr id="40" name="Group 39"/>
          <p:cNvGrpSpPr/>
          <p:nvPr/>
        </p:nvGrpSpPr>
        <p:grpSpPr>
          <a:xfrm>
            <a:off x="9772752" y="4715194"/>
            <a:ext cx="2255100" cy="2023952"/>
            <a:chOff x="7055304" y="868681"/>
            <a:chExt cx="2255100" cy="2023952"/>
          </a:xfrm>
        </p:grpSpPr>
        <p:pic>
          <p:nvPicPr>
            <p:cNvPr id="41" name="Picture 2" descr="http://4.bp.blogspot.com/-BoYRB_3Go2U/UNX30uUDzII/AAAAAAAASbo/qs1XX5QTle0/s1600/fabulous%20red%20gold%20fr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170878" y="753107"/>
              <a:ext cx="2023952" cy="22551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7313598" y="1280492"/>
              <a:ext cx="1738512" cy="1200329"/>
            </a:xfrm>
            <a:prstGeom prst="rect">
              <a:avLst/>
            </a:prstGeom>
          </p:spPr>
          <p:txBody>
            <a:bodyPr wrap="square">
              <a:spAutoFit/>
            </a:bodyPr>
            <a:lstStyle/>
            <a:p>
              <a:pPr algn="ctr"/>
              <a:r>
                <a:rPr lang="en-US" dirty="0">
                  <a:solidFill>
                    <a:schemeClr val="bg1"/>
                  </a:solidFill>
                  <a:latin typeface="Palatino"/>
                </a:rPr>
                <a:t>He sealed his mission and works with his blood</a:t>
              </a:r>
              <a:endParaRPr lang="en-US" dirty="0"/>
            </a:p>
          </p:txBody>
        </p:sp>
      </p:grpSp>
      <p:pic>
        <p:nvPicPr>
          <p:cNvPr id="4100" name="Picture 4" descr="http://image1.findagrave.com/photos250/photos/2008/252/6280545_122100666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139" y="2249230"/>
            <a:ext cx="1555356" cy="2337987"/>
          </a:xfrm>
          <a:prstGeom prst="ellipse">
            <a:avLst/>
          </a:prstGeom>
          <a:solidFill>
            <a:schemeClr val="accent1">
              <a:lumMod val="75000"/>
            </a:schemeClr>
          </a:solidFill>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102" name="Picture 6" descr="https://www.lds.org/scriptures/bc/images/03990_000_bofm-image-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70" y="2278486"/>
            <a:ext cx="1478373" cy="2092333"/>
          </a:xfrm>
          <a:prstGeom prst="ellipse">
            <a:avLst/>
          </a:prstGeom>
          <a:ln w="63500" cap="rnd">
            <a:solidFill>
              <a:schemeClr val="tx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4100"/>
                                        </p:tgtEl>
                                        <p:attrNameLst>
                                          <p:attrName>style.visibility</p:attrName>
                                        </p:attrNameLst>
                                      </p:cBhvr>
                                      <p:to>
                                        <p:strVal val="visible"/>
                                      </p:to>
                                    </p:set>
                                    <p:animEffect transition="in" filter="fade">
                                      <p:cBhvr>
                                        <p:cTn id="45"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7D12C6-3071-4578-8DE8-B14175B56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9DFB22B-EEDF-4574-A2A6-3D45BC219BDB}"/>
              </a:ext>
            </a:extLst>
          </p:cNvPr>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rPr>
              <a:t>Doctrinal Mastery</a:t>
            </a:r>
          </a:p>
        </p:txBody>
      </p:sp>
      <p:grpSp>
        <p:nvGrpSpPr>
          <p:cNvPr id="8" name="Group 7">
            <a:extLst>
              <a:ext uri="{FF2B5EF4-FFF2-40B4-BE49-F238E27FC236}">
                <a16:creationId xmlns:a16="http://schemas.microsoft.com/office/drawing/2014/main" id="{FA90899C-A586-4D4A-B96A-F575FA4BE397}"/>
              </a:ext>
            </a:extLst>
          </p:cNvPr>
          <p:cNvGrpSpPr/>
          <p:nvPr/>
        </p:nvGrpSpPr>
        <p:grpSpPr>
          <a:xfrm>
            <a:off x="181969" y="1934676"/>
            <a:ext cx="3311858" cy="3501886"/>
            <a:chOff x="2553994" y="2667000"/>
            <a:chExt cx="3886200" cy="3931920"/>
          </a:xfrm>
        </p:grpSpPr>
        <p:grpSp>
          <p:nvGrpSpPr>
            <p:cNvPr id="9" name="Group 13">
              <a:extLst>
                <a:ext uri="{FF2B5EF4-FFF2-40B4-BE49-F238E27FC236}">
                  <a16:creationId xmlns:a16="http://schemas.microsoft.com/office/drawing/2014/main" id="{CF055047-A278-444B-84C3-995D4BAE74BD}"/>
                </a:ext>
              </a:extLst>
            </p:cNvPr>
            <p:cNvGrpSpPr/>
            <p:nvPr/>
          </p:nvGrpSpPr>
          <p:grpSpPr>
            <a:xfrm>
              <a:off x="3048000" y="2667000"/>
              <a:ext cx="2971800" cy="3931920"/>
              <a:chOff x="152400" y="152400"/>
              <a:chExt cx="4953000" cy="6553200"/>
            </a:xfrm>
          </p:grpSpPr>
          <p:sp>
            <p:nvSpPr>
              <p:cNvPr id="13" name="Rounded Rectangle 70">
                <a:extLst>
                  <a:ext uri="{FF2B5EF4-FFF2-40B4-BE49-F238E27FC236}">
                    <a16:creationId xmlns:a16="http://schemas.microsoft.com/office/drawing/2014/main" id="{9C83C599-EADB-4E8C-8F33-D5E786D70102}"/>
                  </a:ext>
                </a:extLst>
              </p:cNvPr>
              <p:cNvSpPr/>
              <p:nvPr/>
            </p:nvSpPr>
            <p:spPr>
              <a:xfrm>
                <a:off x="4572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71">
                <a:extLst>
                  <a:ext uri="{FF2B5EF4-FFF2-40B4-BE49-F238E27FC236}">
                    <a16:creationId xmlns:a16="http://schemas.microsoft.com/office/drawing/2014/main" id="{52A6F7A3-24CD-4BAC-875D-BE34C91C7609}"/>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72">
                <a:extLst>
                  <a:ext uri="{FF2B5EF4-FFF2-40B4-BE49-F238E27FC236}">
                    <a16:creationId xmlns:a16="http://schemas.microsoft.com/office/drawing/2014/main" id="{337A9892-450A-4BA0-838F-2A766291837E}"/>
                  </a:ext>
                </a:extLst>
              </p:cNvPr>
              <p:cNvSpPr/>
              <p:nvPr/>
            </p:nvSpPr>
            <p:spPr>
              <a:xfrm>
                <a:off x="1524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82E99D0D-CBCF-44DA-BA14-45FDDD7293CF}"/>
                </a:ext>
              </a:extLst>
            </p:cNvPr>
            <p:cNvSpPr txBox="1"/>
            <p:nvPr/>
          </p:nvSpPr>
          <p:spPr>
            <a:xfrm>
              <a:off x="2553994" y="3822909"/>
              <a:ext cx="3886200" cy="449244"/>
            </a:xfrm>
            <a:prstGeom prst="rect">
              <a:avLst/>
            </a:prstGeom>
            <a:noFill/>
          </p:spPr>
          <p:txBody>
            <a:bodyPr wrap="square" rtlCol="0">
              <a:spAutoFit/>
            </a:bodyPr>
            <a:lstStyle/>
            <a:p>
              <a:pPr algn="ctr"/>
              <a:r>
                <a:rPr lang="en-US" sz="2000" b="1" dirty="0">
                  <a:solidFill>
                    <a:schemeClr val="bg1"/>
                  </a:solidFill>
                  <a:latin typeface="Californian FB" pitchFamily="18" charset="0"/>
                </a:rPr>
                <a:t>D&amp;C 135:3</a:t>
              </a:r>
            </a:p>
          </p:txBody>
        </p:sp>
        <p:sp>
          <p:nvSpPr>
            <p:cNvPr id="11" name="TextBox 10">
              <a:extLst>
                <a:ext uri="{FF2B5EF4-FFF2-40B4-BE49-F238E27FC236}">
                  <a16:creationId xmlns:a16="http://schemas.microsoft.com/office/drawing/2014/main" id="{738CA5E9-E8CD-4D02-A0B1-1B46EAF2824D}"/>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2" name="Straight Connector 11">
              <a:extLst>
                <a:ext uri="{FF2B5EF4-FFF2-40B4-BE49-F238E27FC236}">
                  <a16:creationId xmlns:a16="http://schemas.microsoft.com/office/drawing/2014/main" id="{38D0BF20-86F1-4EA3-8ED2-6FB2B83F3C49}"/>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Arrow: Right 15">
            <a:extLst>
              <a:ext uri="{FF2B5EF4-FFF2-40B4-BE49-F238E27FC236}">
                <a16:creationId xmlns:a16="http://schemas.microsoft.com/office/drawing/2014/main" id="{E227704A-BBE5-4255-B82F-B3196EC82A5C}"/>
              </a:ext>
            </a:extLst>
          </p:cNvPr>
          <p:cNvSpPr/>
          <p:nvPr/>
        </p:nvSpPr>
        <p:spPr>
          <a:xfrm>
            <a:off x="3398293" y="2866030"/>
            <a:ext cx="1473958" cy="1173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6C025D-3493-4F1F-B417-F4321BF0326F}"/>
              </a:ext>
            </a:extLst>
          </p:cNvPr>
          <p:cNvSpPr/>
          <p:nvPr/>
        </p:nvSpPr>
        <p:spPr>
          <a:xfrm>
            <a:off x="5493034" y="1254216"/>
            <a:ext cx="6096000" cy="5355312"/>
          </a:xfrm>
          <a:prstGeom prst="rect">
            <a:avLst/>
          </a:prstGeom>
        </p:spPr>
        <p:txBody>
          <a:bodyPr>
            <a:spAutoFit/>
          </a:bodyPr>
          <a:lstStyle/>
          <a:p>
            <a:r>
              <a:rPr lang="en-US" dirty="0">
                <a:solidFill>
                  <a:schemeClr val="bg1"/>
                </a:solidFill>
                <a:latin typeface="Palatino"/>
              </a:rPr>
              <a:t>Joseph Smith, the Prophet and Seer of the Lord, has done more, save Jesus only, for the salvation of men in this world, than any other man that ever lived in it. In the short space of twenty years, he has brought forth the Book of Mormon, which he translated by the gift and power of God, and has been the means of publishing it on two continents; has sent the fulness of the everlasting gospel, which it contained, to the four quarters of the earth; has brought forth the revelations and commandments which compose this book of Doctrine and Covenants, and many other wise documents and instructions for the benefit of the children of men; gathered many thousands of the Latter-day Saints, founded a great city, and left a fame and name that cannot be slain. He lived great, and he died great in the eyes of God and his people; and like most of the Lord’s anointed in ancient times, has sealed his mission and his works with his own blood; and so has his brother Hyrum. In life they were not divided, and in death they were not separated!</a:t>
            </a:r>
            <a:endParaRPr lang="en-US" dirty="0">
              <a:solidFill>
                <a:schemeClr val="bg1"/>
              </a:solidFill>
            </a:endParaRPr>
          </a:p>
        </p:txBody>
      </p:sp>
    </p:spTree>
    <p:extLst>
      <p:ext uri="{BB962C8B-B14F-4D97-AF65-F5344CB8AC3E}">
        <p14:creationId xmlns:p14="http://schemas.microsoft.com/office/powerpoint/2010/main" val="29450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0-#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DCCB37-AB96-44BB-B44B-4FDFF9521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652590" y="1107681"/>
            <a:ext cx="4641588" cy="5078313"/>
          </a:xfrm>
          <a:prstGeom prst="rect">
            <a:avLst/>
          </a:prstGeom>
        </p:spPr>
        <p:txBody>
          <a:bodyPr wrap="square">
            <a:spAutoFit/>
          </a:bodyPr>
          <a:lstStyle/>
          <a:p>
            <a:r>
              <a:rPr lang="en-US" sz="2400" b="1" dirty="0">
                <a:solidFill>
                  <a:schemeClr val="bg1"/>
                </a:solidFill>
              </a:rPr>
              <a:t>“The work in which Joseph Smith was engaged was not confined to this life alone, but it pertains as well to the life to come, and to the life that has been. In other words, it relates to those who have lived upon the earth, to those who are living and to those who shall come after us. It is not something which relates to man only while he tabernacles in the flesh, but to the whole human family from eternity to eternity.” </a:t>
            </a:r>
          </a:p>
          <a:p>
            <a:r>
              <a:rPr lang="en-US" sz="1200" b="1" dirty="0">
                <a:solidFill>
                  <a:schemeClr val="bg1"/>
                </a:solidFill>
              </a:rPr>
              <a:t>President Joseph F. Smith </a:t>
            </a:r>
          </a:p>
        </p:txBody>
      </p:sp>
      <p:pic>
        <p:nvPicPr>
          <p:cNvPr id="4" name="Picture 3">
            <a:extLst>
              <a:ext uri="{FF2B5EF4-FFF2-40B4-BE49-F238E27FC236}">
                <a16:creationId xmlns:a16="http://schemas.microsoft.com/office/drawing/2014/main" id="{B6EE203E-387E-478C-A93D-3C45A3714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077" y="911134"/>
            <a:ext cx="4261473" cy="5035732"/>
          </a:xfrm>
          <a:prstGeom prst="rect">
            <a:avLst/>
          </a:prstGeom>
        </p:spPr>
      </p:pic>
    </p:spTree>
    <p:extLst>
      <p:ext uri="{BB962C8B-B14F-4D97-AF65-F5344CB8AC3E}">
        <p14:creationId xmlns:p14="http://schemas.microsoft.com/office/powerpoint/2010/main" val="410146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9B3438-CAB7-4206-875C-092F94E25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Why Was the Book of Mormon Brought Forth?</a:t>
            </a:r>
          </a:p>
        </p:txBody>
      </p:sp>
      <p:sp>
        <p:nvSpPr>
          <p:cNvPr id="8" name="TextBox 7"/>
          <p:cNvSpPr txBox="1"/>
          <p:nvPr/>
        </p:nvSpPr>
        <p:spPr>
          <a:xfrm>
            <a:off x="0" y="6488668"/>
            <a:ext cx="3850372" cy="369332"/>
          </a:xfrm>
          <a:prstGeom prst="rect">
            <a:avLst/>
          </a:prstGeom>
          <a:noFill/>
        </p:spPr>
        <p:txBody>
          <a:bodyPr wrap="square" rtlCol="0">
            <a:spAutoFit/>
          </a:bodyPr>
          <a:lstStyle/>
          <a:p>
            <a:r>
              <a:rPr lang="en-US" dirty="0">
                <a:solidFill>
                  <a:schemeClr val="bg1"/>
                </a:solidFill>
              </a:rPr>
              <a:t>D&amp;C 135:6</a:t>
            </a:r>
          </a:p>
        </p:txBody>
      </p:sp>
      <p:pic>
        <p:nvPicPr>
          <p:cNvPr id="10" name="Picture 9">
            <a:extLst>
              <a:ext uri="{FF2B5EF4-FFF2-40B4-BE49-F238E27FC236}">
                <a16:creationId xmlns:a16="http://schemas.microsoft.com/office/drawing/2014/main" id="{A5517AB5-A834-4003-AE6E-A6DA9A541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51" y="3785583"/>
            <a:ext cx="4237087" cy="2694666"/>
          </a:xfrm>
          <a:prstGeom prst="rect">
            <a:avLst/>
          </a:prstGeom>
        </p:spPr>
      </p:pic>
      <p:pic>
        <p:nvPicPr>
          <p:cNvPr id="13" name="Picture 12">
            <a:extLst>
              <a:ext uri="{FF2B5EF4-FFF2-40B4-BE49-F238E27FC236}">
                <a16:creationId xmlns:a16="http://schemas.microsoft.com/office/drawing/2014/main" id="{E9B15B5C-CCE5-4D3A-9FFE-6EE1EEC90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523" y="3761437"/>
            <a:ext cx="4608975" cy="2926334"/>
          </a:xfrm>
          <a:prstGeom prst="rect">
            <a:avLst/>
          </a:prstGeom>
        </p:spPr>
      </p:pic>
      <p:pic>
        <p:nvPicPr>
          <p:cNvPr id="15" name="Picture 14">
            <a:extLst>
              <a:ext uri="{FF2B5EF4-FFF2-40B4-BE49-F238E27FC236}">
                <a16:creationId xmlns:a16="http://schemas.microsoft.com/office/drawing/2014/main" id="{5D7098FE-3029-45C8-ABB0-E1820F351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437" y="780708"/>
            <a:ext cx="3267739" cy="2810500"/>
          </a:xfrm>
          <a:prstGeom prst="rect">
            <a:avLst/>
          </a:prstGeom>
        </p:spPr>
      </p:pic>
    </p:spTree>
    <p:extLst>
      <p:ext uri="{BB962C8B-B14F-4D97-AF65-F5344CB8AC3E}">
        <p14:creationId xmlns:p14="http://schemas.microsoft.com/office/powerpoint/2010/main" val="10390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6A90D27-4BC4-489C-BE88-9650C033E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0" y="-16839"/>
            <a:ext cx="12192000" cy="1015663"/>
          </a:xfrm>
          <a:prstGeom prst="rect">
            <a:avLst/>
          </a:prstGeom>
          <a:noFill/>
        </p:spPr>
        <p:txBody>
          <a:bodyPr wrap="square" rtlCol="0">
            <a:spAutoFit/>
          </a:bodyPr>
          <a:lstStyle/>
          <a:p>
            <a:pPr algn="ctr"/>
            <a:r>
              <a:rPr lang="en-US" sz="6000" dirty="0">
                <a:solidFill>
                  <a:schemeClr val="bg1"/>
                </a:solidFill>
                <a:latin typeface="Aparajita" panose="020B0604020202020204" pitchFamily="34" charset="0"/>
                <a:cs typeface="Aparajita" panose="020B0604020202020204" pitchFamily="34" charset="0"/>
              </a:rPr>
              <a:t>Blessings of the Atonement</a:t>
            </a:r>
          </a:p>
        </p:txBody>
      </p:sp>
      <p:pic>
        <p:nvPicPr>
          <p:cNvPr id="8" name="Picture 7">
            <a:extLst>
              <a:ext uri="{FF2B5EF4-FFF2-40B4-BE49-F238E27FC236}">
                <a16:creationId xmlns:a16="http://schemas.microsoft.com/office/drawing/2014/main" id="{F4831522-AF4E-4510-ADED-32AA7B5F1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927" y="1263750"/>
            <a:ext cx="4066384" cy="4682134"/>
          </a:xfrm>
          <a:prstGeom prst="rect">
            <a:avLst/>
          </a:prstGeom>
        </p:spPr>
      </p:pic>
      <p:pic>
        <p:nvPicPr>
          <p:cNvPr id="11" name="Picture 10">
            <a:extLst>
              <a:ext uri="{FF2B5EF4-FFF2-40B4-BE49-F238E27FC236}">
                <a16:creationId xmlns:a16="http://schemas.microsoft.com/office/drawing/2014/main" id="{EFFC41E9-3747-4C92-9809-F5EF005F3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238" y="1483225"/>
            <a:ext cx="5005250" cy="4243184"/>
          </a:xfrm>
          <a:prstGeom prst="rect">
            <a:avLst/>
          </a:prstGeom>
        </p:spPr>
      </p:pic>
    </p:spTree>
    <p:extLst>
      <p:ext uri="{BB962C8B-B14F-4D97-AF65-F5344CB8AC3E}">
        <p14:creationId xmlns:p14="http://schemas.microsoft.com/office/powerpoint/2010/main" val="167481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3D1740-3810-4F51-853A-3BB6658E02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E52F6D2-CA8D-4DBA-AA6B-349DBA792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126" y="944662"/>
            <a:ext cx="6876884" cy="4968671"/>
          </a:xfrm>
          <a:prstGeom prst="rect">
            <a:avLst/>
          </a:prstGeom>
        </p:spPr>
      </p:pic>
      <p:pic>
        <p:nvPicPr>
          <p:cNvPr id="5" name="Picture 4">
            <a:extLst>
              <a:ext uri="{FF2B5EF4-FFF2-40B4-BE49-F238E27FC236}">
                <a16:creationId xmlns:a16="http://schemas.microsoft.com/office/drawing/2014/main" id="{06CD8BAD-5AA0-464D-8D3B-A73490D1F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715" y="1621378"/>
            <a:ext cx="2981202" cy="3615241"/>
          </a:xfrm>
          <a:prstGeom prst="rect">
            <a:avLst/>
          </a:prstGeom>
        </p:spPr>
      </p:pic>
    </p:spTree>
    <p:extLst>
      <p:ext uri="{BB962C8B-B14F-4D97-AF65-F5344CB8AC3E}">
        <p14:creationId xmlns:p14="http://schemas.microsoft.com/office/powerpoint/2010/main" val="2791661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1A8C72-9FB0-45DB-A40F-15E3D0511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0" y="6488668"/>
            <a:ext cx="3850372" cy="369332"/>
          </a:xfrm>
          <a:prstGeom prst="rect">
            <a:avLst/>
          </a:prstGeom>
          <a:noFill/>
        </p:spPr>
        <p:txBody>
          <a:bodyPr wrap="square" rtlCol="0">
            <a:spAutoFit/>
          </a:bodyPr>
          <a:lstStyle/>
          <a:p>
            <a:r>
              <a:rPr lang="en-US" dirty="0">
                <a:solidFill>
                  <a:schemeClr val="bg1"/>
                </a:solidFill>
              </a:rPr>
              <a:t>D&amp;C 135:6</a:t>
            </a:r>
          </a:p>
        </p:txBody>
      </p:sp>
      <p:pic>
        <p:nvPicPr>
          <p:cNvPr id="6" name="Picture 5">
            <a:extLst>
              <a:ext uri="{FF2B5EF4-FFF2-40B4-BE49-F238E27FC236}">
                <a16:creationId xmlns:a16="http://schemas.microsoft.com/office/drawing/2014/main" id="{44BC9387-3872-4CFC-A0A7-4ED4A4D02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761" y="1359226"/>
            <a:ext cx="3420152" cy="4139543"/>
          </a:xfrm>
          <a:prstGeom prst="rect">
            <a:avLst/>
          </a:prstGeom>
        </p:spPr>
      </p:pic>
      <p:pic>
        <p:nvPicPr>
          <p:cNvPr id="9" name="Picture 8">
            <a:extLst>
              <a:ext uri="{FF2B5EF4-FFF2-40B4-BE49-F238E27FC236}">
                <a16:creationId xmlns:a16="http://schemas.microsoft.com/office/drawing/2014/main" id="{653D73C6-2039-47BD-8CCF-9A2E5CBE4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673" y="472182"/>
            <a:ext cx="4810161" cy="5913633"/>
          </a:xfrm>
          <a:prstGeom prst="rect">
            <a:avLst/>
          </a:prstGeom>
        </p:spPr>
      </p:pic>
    </p:spTree>
    <p:extLst>
      <p:ext uri="{BB962C8B-B14F-4D97-AF65-F5344CB8AC3E}">
        <p14:creationId xmlns:p14="http://schemas.microsoft.com/office/powerpoint/2010/main" val="692390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836</Words>
  <Application>Microsoft Office PowerPoint</Application>
  <PresentationFormat>Widescreen</PresentationFormat>
  <Paragraphs>44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Calibri Light</vt:lpstr>
      <vt:lpstr>Californian FB</vt:lpstr>
      <vt:lpstr>Open Sans</vt:lpstr>
      <vt:lpstr>Aparajita</vt:lpstr>
      <vt:lpstr>Palatino</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21</cp:revision>
  <dcterms:created xsi:type="dcterms:W3CDTF">2015-04-08T15:53:21Z</dcterms:created>
  <dcterms:modified xsi:type="dcterms:W3CDTF">2024-12-26T17:23:26Z</dcterms:modified>
</cp:coreProperties>
</file>